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63" r:id="rId2"/>
    <p:sldId id="310" r:id="rId3"/>
    <p:sldId id="265" r:id="rId4"/>
    <p:sldId id="316" r:id="rId5"/>
    <p:sldId id="266" r:id="rId6"/>
    <p:sldId id="260" r:id="rId7"/>
    <p:sldId id="271" r:id="rId8"/>
    <p:sldId id="261" r:id="rId9"/>
    <p:sldId id="257" r:id="rId10"/>
    <p:sldId id="259" r:id="rId11"/>
    <p:sldId id="31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15" r:id="rId47"/>
    <p:sldId id="313" r:id="rId48"/>
    <p:sldId id="314" r:id="rId49"/>
    <p:sldId id="312" r:id="rId50"/>
    <p:sldId id="309"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2" d="100"/>
          <a:sy n="82" d="100"/>
        </p:scale>
        <p:origin x="-896" y="-10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264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B1FEED-D568-5B4A-81E3-67CB3A2B0C4F}" type="datetimeFigureOut">
              <a:rPr lang="en-US" smtClean="0"/>
              <a:t>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6AE166-A34C-6B4F-80C7-A547EFD53942}" type="slidenum">
              <a:rPr lang="en-US" smtClean="0"/>
              <a:t>‹#›</a:t>
            </a:fld>
            <a:endParaRPr lang="en-US"/>
          </a:p>
        </p:txBody>
      </p:sp>
    </p:spTree>
    <p:extLst>
      <p:ext uri="{BB962C8B-B14F-4D97-AF65-F5344CB8AC3E}">
        <p14:creationId xmlns:p14="http://schemas.microsoft.com/office/powerpoint/2010/main" val="30025302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Nancy/</a:t>
            </a:r>
            <a:r>
              <a:rPr lang="en-US" dirty="0" err="1" smtClean="0"/>
              <a:t>latest_plots</a:t>
            </a:r>
            <a:r>
              <a:rPr lang="en-US" dirty="0" smtClean="0"/>
              <a:t>/6-yr-old</a:t>
            </a:r>
            <a:r>
              <a:rPr lang="en-US" baseline="0" dirty="0" smtClean="0"/>
              <a:t> </a:t>
            </a:r>
            <a:r>
              <a:rPr lang="en-US" baseline="0" dirty="0" err="1" smtClean="0"/>
              <a:t>autism.gif</a:t>
            </a:r>
            <a:r>
              <a:rPr lang="en-US" baseline="0" dirty="0" smtClean="0"/>
              <a:t>	</a:t>
            </a:r>
          </a:p>
          <a:p>
            <a:endParaRPr lang="en-US" baseline="0" dirty="0" smtClean="0"/>
          </a:p>
          <a:p>
            <a:r>
              <a:rPr lang="en-US" dirty="0" smtClean="0">
                <a:effectLst/>
              </a:rPr>
              <a:t>autism: USDE</a:t>
            </a:r>
          </a:p>
          <a:p>
            <a:r>
              <a:rPr lang="en-US" dirty="0" smtClean="0">
                <a:effectLst/>
              </a:rPr>
              <a:t>oil consumption: USDA</a:t>
            </a:r>
          </a:p>
          <a:p>
            <a:r>
              <a:rPr lang="en-US" dirty="0" smtClean="0">
                <a:effectLst/>
              </a:rPr>
              <a:t>glyphosate: USDA</a:t>
            </a:r>
          </a:p>
          <a:p>
            <a:r>
              <a:rPr lang="en-US" dirty="0" smtClean="0">
                <a:effectLst/>
              </a:rPr>
              <a:t>GE crops: USDA</a:t>
            </a:r>
          </a:p>
          <a:p>
            <a:r>
              <a:rPr lang="en-US" dirty="0" smtClean="0">
                <a:effectLst/>
              </a:rPr>
              <a:t>Mortality data: CDC</a:t>
            </a:r>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3</a:t>
            </a:fld>
            <a:endParaRPr lang="en-US"/>
          </a:p>
        </p:txBody>
      </p:sp>
    </p:spTree>
    <p:extLst>
      <p:ext uri="{BB962C8B-B14F-4D97-AF65-F5344CB8AC3E}">
        <p14:creationId xmlns:p14="http://schemas.microsoft.com/office/powerpoint/2010/main" val="2075985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Anthony/scleroderma/mouse_model_autism_bile_acids_tryptophan_gut_microbes_2017.pdf</a:t>
            </a:r>
            <a:endParaRPr lang="en-US" dirty="0"/>
          </a:p>
        </p:txBody>
      </p:sp>
      <p:sp>
        <p:nvSpPr>
          <p:cNvPr id="4" name="Slide Number Placeholder 3"/>
          <p:cNvSpPr>
            <a:spLocks noGrp="1"/>
          </p:cNvSpPr>
          <p:nvPr>
            <p:ph type="sldNum" sz="quarter" idx="10"/>
          </p:nvPr>
        </p:nvSpPr>
        <p:spPr/>
        <p:txBody>
          <a:bodyPr/>
          <a:lstStyle/>
          <a:p>
            <a:fld id="{C450D85E-44D9-C248-8E48-2E03A58B2572}" type="slidenum">
              <a:rPr lang="en-US" smtClean="0"/>
              <a:t>24</a:t>
            </a:fld>
            <a:endParaRPr lang="en-US"/>
          </a:p>
        </p:txBody>
      </p:sp>
    </p:spTree>
    <p:extLst>
      <p:ext uri="{BB962C8B-B14F-4D97-AF65-F5344CB8AC3E}">
        <p14:creationId xmlns:p14="http://schemas.microsoft.com/office/powerpoint/2010/main" val="636944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./low_acetate_gut_autism_2011.pdf</a:t>
            </a:r>
          </a:p>
          <a:p>
            <a:r>
              <a:rPr lang="en-US" dirty="0" smtClean="0"/>
              <a:t>scleroderma/glyphosate_reduces_acetate_gut_2018.pdf</a:t>
            </a:r>
          </a:p>
          <a:p>
            <a:r>
              <a:rPr lang="en-US" dirty="0" smtClean="0"/>
              <a:t>Sprague</a:t>
            </a:r>
            <a:r>
              <a:rPr lang="en-US" baseline="0" dirty="0" smtClean="0"/>
              <a:t> </a:t>
            </a:r>
            <a:r>
              <a:rPr lang="en-US" baseline="0" dirty="0" err="1" smtClean="0"/>
              <a:t>Dawley</a:t>
            </a:r>
            <a:r>
              <a:rPr lang="en-US" baseline="0" smtClean="0"/>
              <a:t> rats</a:t>
            </a:r>
            <a:endParaRPr lang="en-US" dirty="0"/>
          </a:p>
        </p:txBody>
      </p:sp>
      <p:sp>
        <p:nvSpPr>
          <p:cNvPr id="4" name="Slide Number Placeholder 3"/>
          <p:cNvSpPr>
            <a:spLocks noGrp="1"/>
          </p:cNvSpPr>
          <p:nvPr>
            <p:ph type="sldNum" sz="quarter" idx="10"/>
          </p:nvPr>
        </p:nvSpPr>
        <p:spPr/>
        <p:txBody>
          <a:bodyPr/>
          <a:lstStyle/>
          <a:p>
            <a:fld id="{D5B5BEAA-7966-6643-81D3-63FD5EE07F82}" type="slidenum">
              <a:rPr lang="en-US" smtClean="0"/>
              <a:t>25</a:t>
            </a:fld>
            <a:endParaRPr lang="en-US"/>
          </a:p>
        </p:txBody>
      </p:sp>
    </p:spTree>
    <p:extLst>
      <p:ext uri="{BB962C8B-B14F-4D97-AF65-F5344CB8AC3E}">
        <p14:creationId xmlns:p14="http://schemas.microsoft.com/office/powerpoint/2010/main" val="3935539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./low_acetate_gut_autism_2011.pdf</a:t>
            </a:r>
          </a:p>
          <a:p>
            <a:r>
              <a:rPr lang="en-US" smtClean="0"/>
              <a:t>scleroderma/glyphosate_reduces_acetate_gut_2018.pdf</a:t>
            </a:r>
            <a:endParaRPr lang="en-US" dirty="0"/>
          </a:p>
        </p:txBody>
      </p:sp>
      <p:sp>
        <p:nvSpPr>
          <p:cNvPr id="4" name="Slide Number Placeholder 3"/>
          <p:cNvSpPr>
            <a:spLocks noGrp="1"/>
          </p:cNvSpPr>
          <p:nvPr>
            <p:ph type="sldNum" sz="quarter" idx="10"/>
          </p:nvPr>
        </p:nvSpPr>
        <p:spPr/>
        <p:txBody>
          <a:bodyPr/>
          <a:lstStyle/>
          <a:p>
            <a:fld id="{D5B5BEAA-7966-6643-81D3-63FD5EE07F82}" type="slidenum">
              <a:rPr lang="en-US" smtClean="0"/>
              <a:t>26</a:t>
            </a:fld>
            <a:endParaRPr lang="en-US"/>
          </a:p>
        </p:txBody>
      </p:sp>
    </p:spTree>
    <p:extLst>
      <p:ext uri="{BB962C8B-B14F-4D97-AF65-F5344CB8AC3E}">
        <p14:creationId xmlns:p14="http://schemas.microsoft.com/office/powerpoint/2010/main" val="3935539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 new paper </a:t>
            </a:r>
            <a:r>
              <a:rPr lang="en-US" sz="1200" i="1" dirty="0" smtClean="0"/>
              <a:t>In Press </a:t>
            </a:r>
            <a:r>
              <a:rPr lang="en-US" sz="1200" dirty="0" smtClean="0"/>
              <a:t>from the </a:t>
            </a:r>
            <a:r>
              <a:rPr lang="en-US" sz="1200" dirty="0" err="1" smtClean="0"/>
              <a:t>Ramazzini</a:t>
            </a:r>
            <a:r>
              <a:rPr lang="en-US" sz="1200" dirty="0" smtClean="0"/>
              <a:t> Institute in Italy showed that the gut </a:t>
            </a:r>
            <a:r>
              <a:rPr lang="en-US" sz="1200" dirty="0" err="1" smtClean="0"/>
              <a:t>microbiome</a:t>
            </a:r>
            <a:r>
              <a:rPr lang="en-US" sz="1200" dirty="0" smtClean="0"/>
              <a:t> was disrupted in rats exposed to "safe" levels of glyphosate.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Glyphosate/glyphosate_Clostridia_autism_WOW_2018.pdf</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2. </a:t>
            </a:r>
            <a:r>
              <a:rPr lang="en-US" sz="1200" kern="1200" dirty="0" smtClean="0">
                <a:solidFill>
                  <a:schemeClr val="tx1"/>
                </a:solidFill>
                <a:effectLst/>
                <a:latin typeface="+mn-lt"/>
                <a:ea typeface="+mn-ea"/>
                <a:cs typeface="+mn-cs"/>
              </a:rPr>
              <a:t>Glyphosate (GLY) may hypothetically contribute to ASD etiology by deleteriously influencing gut </a:t>
            </a:r>
            <a:r>
              <a:rPr lang="en-US" sz="1200" kern="1200" dirty="0" err="1" smtClean="0">
                <a:solidFill>
                  <a:schemeClr val="tx1"/>
                </a:solidFill>
                <a:effectLst/>
                <a:latin typeface="+mn-lt"/>
                <a:ea typeface="+mn-ea"/>
                <a:cs typeface="+mn-cs"/>
              </a:rPr>
              <a:t>microbiome</a:t>
            </a:r>
            <a:r>
              <a:rPr lang="en-US" sz="1200" kern="1200" dirty="0" smtClean="0">
                <a:solidFill>
                  <a:schemeClr val="tx1"/>
                </a:solidFill>
                <a:effectLst/>
                <a:latin typeface="+mn-lt"/>
                <a:ea typeface="+mn-ea"/>
                <a:cs typeface="+mn-cs"/>
              </a:rPr>
              <a:t>. Literature evidence suggests the link between Clostridium bacteria and developing and/or aggravating autism among children, highlighted by the present systematic review. Environmental exposure to GLY could contribute to such interplay by affecting the growth of normal gastrointestinal flora and therefore, allowing the growth of harmful bacteria species such as Clostridium, which are not sensitive to this pesticide.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922E81D-E8DE-604F-86FA-7BBD87BA9A9B}" type="slidenum">
              <a:rPr lang="en-US" smtClean="0"/>
              <a:t>27</a:t>
            </a:fld>
            <a:endParaRPr lang="en-US"/>
          </a:p>
        </p:txBody>
      </p:sp>
    </p:spTree>
    <p:extLst>
      <p:ext uri="{BB962C8B-B14F-4D97-AF65-F5344CB8AC3E}">
        <p14:creationId xmlns:p14="http://schemas.microsoft.com/office/powerpoint/2010/main" val="1774624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samantha</a:t>
            </a:r>
            <a:r>
              <a:rPr lang="en-US" dirty="0" smtClean="0"/>
              <a:t>/distinct_microbiome_profile_in_autism_serotonin_2017.pdf </a:t>
            </a:r>
            <a:endParaRPr lang="en-US" dirty="0"/>
          </a:p>
        </p:txBody>
      </p:sp>
      <p:sp>
        <p:nvSpPr>
          <p:cNvPr id="4" name="Slide Number Placeholder 3"/>
          <p:cNvSpPr>
            <a:spLocks noGrp="1"/>
          </p:cNvSpPr>
          <p:nvPr>
            <p:ph type="sldNum" sz="quarter" idx="10"/>
          </p:nvPr>
        </p:nvSpPr>
        <p:spPr/>
        <p:txBody>
          <a:bodyPr/>
          <a:lstStyle/>
          <a:p>
            <a:fld id="{2B5187D9-B6CF-584E-B953-EFEE8446E16B}" type="slidenum">
              <a:rPr lang="en-US" smtClean="0"/>
              <a:t>28</a:t>
            </a:fld>
            <a:endParaRPr lang="en-US"/>
          </a:p>
        </p:txBody>
      </p:sp>
    </p:spTree>
    <p:extLst>
      <p:ext uri="{BB962C8B-B14F-4D97-AF65-F5344CB8AC3E}">
        <p14:creationId xmlns:p14="http://schemas.microsoft.com/office/powerpoint/2010/main" val="1604669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Shaw_on_glyphosate_triplets_autism.text</a:t>
            </a: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29</a:t>
            </a:fld>
            <a:endParaRPr lang="en-US"/>
          </a:p>
        </p:txBody>
      </p:sp>
    </p:spTree>
    <p:extLst>
      <p:ext uri="{BB962C8B-B14F-4D97-AF65-F5344CB8AC3E}">
        <p14:creationId xmlns:p14="http://schemas.microsoft.com/office/powerpoint/2010/main" val="1345819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attached/Huber2/</a:t>
            </a:r>
            <a:r>
              <a:rPr lang="en-US" dirty="0" err="1" smtClean="0"/>
              <a:t>FoodPlaguePrimer.pdf</a:t>
            </a:r>
            <a:endParaRPr lang="en-US"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32</a:t>
            </a:fld>
            <a:endParaRPr lang="en-US"/>
          </a:p>
        </p:txBody>
      </p:sp>
    </p:spTree>
    <p:extLst>
      <p:ext uri="{BB962C8B-B14F-4D97-AF65-F5344CB8AC3E}">
        <p14:creationId xmlns:p14="http://schemas.microsoft.com/office/powerpoint/2010/main" val="4090178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a:t>
            </a:r>
            <a:r>
              <a:rPr lang="en-US" dirty="0" err="1" smtClean="0"/>
              <a:t>glyphosate_induced_manganese_deficiency_plants_Huber.pdf</a:t>
            </a:r>
            <a:endParaRPr lang="en-US" dirty="0"/>
          </a:p>
        </p:txBody>
      </p:sp>
      <p:sp>
        <p:nvSpPr>
          <p:cNvPr id="4" name="Slide Number Placeholder 3"/>
          <p:cNvSpPr>
            <a:spLocks noGrp="1"/>
          </p:cNvSpPr>
          <p:nvPr>
            <p:ph type="sldNum" sz="quarter" idx="10"/>
          </p:nvPr>
        </p:nvSpPr>
        <p:spPr/>
        <p:txBody>
          <a:bodyPr/>
          <a:lstStyle/>
          <a:p>
            <a:fld id="{5D4BEF46-CDE8-734E-B046-8EFCF61323C1}" type="slidenum">
              <a:rPr lang="en-US" smtClean="0"/>
              <a:t>33</a:t>
            </a:fld>
            <a:endParaRPr lang="en-US"/>
          </a:p>
        </p:txBody>
      </p:sp>
    </p:spTree>
    <p:extLst>
      <p:ext uri="{BB962C8B-B14F-4D97-AF65-F5344CB8AC3E}">
        <p14:creationId xmlns:p14="http://schemas.microsoft.com/office/powerpoint/2010/main" val="4119211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err="1" smtClean="0"/>
              <a:t>glyphosate</a:t>
            </a:r>
            <a:r>
              <a:rPr lang="pl-PL" dirty="0" smtClean="0"/>
              <a:t>//</a:t>
            </a:r>
            <a:r>
              <a:rPr lang="pl-PL" dirty="0" err="1" smtClean="0"/>
              <a:t>cows_cobalt_deficiency_glyphosate.pdf</a:t>
            </a:r>
            <a:endParaRPr lang="en-US" dirty="0"/>
          </a:p>
        </p:txBody>
      </p:sp>
      <p:sp>
        <p:nvSpPr>
          <p:cNvPr id="4" name="Slide Number Placeholder 3"/>
          <p:cNvSpPr>
            <a:spLocks noGrp="1"/>
          </p:cNvSpPr>
          <p:nvPr>
            <p:ph type="sldNum" sz="quarter" idx="10"/>
          </p:nvPr>
        </p:nvSpPr>
        <p:spPr/>
        <p:txBody>
          <a:bodyPr/>
          <a:lstStyle/>
          <a:p>
            <a:fld id="{7D1833DE-2F22-6E47-9E31-8407BA9180BF}" type="slidenum">
              <a:rPr lang="en-US" smtClean="0"/>
              <a:t>34</a:t>
            </a:fld>
            <a:endParaRPr lang="en-US"/>
          </a:p>
        </p:txBody>
      </p:sp>
    </p:spTree>
    <p:extLst>
      <p:ext uri="{BB962C8B-B14F-4D97-AF65-F5344CB8AC3E}">
        <p14:creationId xmlns:p14="http://schemas.microsoft.com/office/powerpoint/2010/main" val="3581036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a:t>
            </a:r>
            <a:r>
              <a:rPr lang="en-US" dirty="0" err="1" smtClean="0"/>
              <a:t>heavy_metal_in_childrens_tooth_enamel_as_diagnostic_autism.pdf</a:t>
            </a:r>
            <a:endParaRPr lang="en-US" dirty="0"/>
          </a:p>
        </p:txBody>
      </p:sp>
      <p:sp>
        <p:nvSpPr>
          <p:cNvPr id="4" name="Slide Number Placeholder 3"/>
          <p:cNvSpPr>
            <a:spLocks noGrp="1"/>
          </p:cNvSpPr>
          <p:nvPr>
            <p:ph type="sldNum" sz="quarter" idx="10"/>
          </p:nvPr>
        </p:nvSpPr>
        <p:spPr/>
        <p:txBody>
          <a:bodyPr/>
          <a:lstStyle/>
          <a:p>
            <a:fld id="{589A4508-0110-BD43-85BF-CC4D15F73F03}" type="slidenum">
              <a:rPr lang="en-US" smtClean="0"/>
              <a:t>35</a:t>
            </a:fld>
            <a:endParaRPr lang="en-US"/>
          </a:p>
        </p:txBody>
      </p:sp>
    </p:spTree>
    <p:extLst>
      <p:ext uri="{BB962C8B-B14F-4D97-AF65-F5344CB8AC3E}">
        <p14:creationId xmlns:p14="http://schemas.microsoft.com/office/powerpoint/2010/main" val="3320079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glyphosate_residues_in_honey_corn_soy_sauce_2014.pdf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Ten out of twenty eight (36%) soy sauce samples contained glyphosate at a concentration above the method LOQ (75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/mL) with a range between 88-564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 /mL and a mean of 242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 /mL </a:t>
            </a:r>
            <a:endParaRPr lang="en-US" dirty="0" smtClean="0"/>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4</a:t>
            </a:fld>
            <a:endParaRPr lang="en-US"/>
          </a:p>
        </p:txBody>
      </p:sp>
    </p:spTree>
    <p:extLst>
      <p:ext uri="{BB962C8B-B14F-4D97-AF65-F5344CB8AC3E}">
        <p14:creationId xmlns:p14="http://schemas.microsoft.com/office/powerpoint/2010/main" val="3788982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a:t>
            </a:r>
            <a:r>
              <a:rPr lang="fr-FR" dirty="0" err="1" smtClean="0"/>
              <a:t>lyphosate</a:t>
            </a:r>
            <a:r>
              <a:rPr lang="fr-FR" dirty="0" smtClean="0"/>
              <a:t>/Clair_glyphosate_toxic_to_lactobacillus_2012.pdf</a:t>
            </a:r>
            <a:endParaRPr lang="en-US" dirty="0" smtClean="0"/>
          </a:p>
          <a:p>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37</a:t>
            </a:fld>
            <a:endParaRPr lang="en-US"/>
          </a:p>
        </p:txBody>
      </p:sp>
    </p:spTree>
    <p:extLst>
      <p:ext uri="{BB962C8B-B14F-4D97-AF65-F5344CB8AC3E}">
        <p14:creationId xmlns:p14="http://schemas.microsoft.com/office/powerpoint/2010/main" val="3573046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Glyphosate/manganese/</a:t>
            </a:r>
            <a:r>
              <a:rPr lang="en-US" dirty="0" err="1" smtClean="0"/>
              <a:t>manganese_acquisition_by_lactobacillus.pdf</a:t>
            </a:r>
            <a:endParaRPr lang="en-US" dirty="0" smtClean="0"/>
          </a:p>
          <a:p>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38</a:t>
            </a:fld>
            <a:endParaRPr lang="en-US"/>
          </a:p>
        </p:txBody>
      </p:sp>
    </p:spTree>
    <p:extLst>
      <p:ext uri="{BB962C8B-B14F-4D97-AF65-F5344CB8AC3E}">
        <p14:creationId xmlns:p14="http://schemas.microsoft.com/office/powerpoint/2010/main" val="188176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Glyphosate/manganese/</a:t>
            </a:r>
            <a:r>
              <a:rPr lang="en-US" smtClean="0"/>
              <a:t>manganese_alleviates</a:t>
            </a:r>
            <a:r>
              <a:rPr lang="en-US" baseline="0" smtClean="0"/>
              <a:t>_anxiety.text</a:t>
            </a:r>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39</a:t>
            </a:fld>
            <a:endParaRPr lang="en-US"/>
          </a:p>
        </p:txBody>
      </p:sp>
    </p:spTree>
    <p:extLst>
      <p:ext uri="{BB962C8B-B14F-4D97-AF65-F5344CB8AC3E}">
        <p14:creationId xmlns:p14="http://schemas.microsoft.com/office/powerpoint/2010/main" val="1194615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http://</a:t>
            </a:r>
            <a:r>
              <a:rPr lang="pl-PL" dirty="0" err="1" smtClean="0"/>
              <a:t>www.iidc.indiana.edu</a:t>
            </a:r>
            <a:r>
              <a:rPr lang="pl-PL" dirty="0" smtClean="0"/>
              <a:t>/?</a:t>
            </a:r>
            <a:r>
              <a:rPr lang="pl-PL" dirty="0" err="1" smtClean="0"/>
              <a:t>pageId</a:t>
            </a:r>
            <a:r>
              <a:rPr lang="pl-PL" dirty="0" smtClean="0"/>
              <a:t>=3616</a:t>
            </a:r>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40</a:t>
            </a:fld>
            <a:endParaRPr lang="en-US"/>
          </a:p>
        </p:txBody>
      </p:sp>
    </p:spTree>
    <p:extLst>
      <p:ext uri="{BB962C8B-B14F-4D97-AF65-F5344CB8AC3E}">
        <p14:creationId xmlns:p14="http://schemas.microsoft.com/office/powerpoint/2010/main" val="3393882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2014/</a:t>
            </a:r>
            <a:r>
              <a:rPr lang="en-US" dirty="0" err="1" smtClean="0"/>
              <a:t>AutismOne</a:t>
            </a:r>
            <a:r>
              <a:rPr lang="en-US" dirty="0" smtClean="0"/>
              <a:t>/images/</a:t>
            </a:r>
            <a:r>
              <a:rPr lang="en-US" dirty="0" err="1" smtClean="0"/>
              <a:t>anxiety.gif</a:t>
            </a:r>
            <a:endParaRPr lang="en-US"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41</a:t>
            </a:fld>
            <a:endParaRPr lang="en-US"/>
          </a:p>
        </p:txBody>
      </p:sp>
    </p:spTree>
    <p:extLst>
      <p:ext uri="{BB962C8B-B14F-4D97-AF65-F5344CB8AC3E}">
        <p14:creationId xmlns:p14="http://schemas.microsoft.com/office/powerpoint/2010/main" val="3157777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www.greenmedinfo.com</a:t>
            </a:r>
            <a:r>
              <a:rPr lang="en-US" dirty="0" smtClean="0"/>
              <a:t>/blog/roundup-</a:t>
            </a:r>
            <a:r>
              <a:rPr lang="en-US" dirty="0" err="1" smtClean="0"/>
              <a:t>weedkiller</a:t>
            </a:r>
            <a:r>
              <a:rPr lang="en-US" dirty="0" smtClean="0"/>
              <a:t>-brain-damaging-neurotoxin</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Why</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was</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this</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referenced</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T</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Bohn et al. Food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Chemistry</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153, 15 </a:t>
            </a:r>
            <a:r>
              <a:rPr kumimoji="0" lang="fr-FR" sz="2000" b="0" i="0" u="none" strike="noStrike" kern="1200" cap="none" spc="0" normalizeH="0" baseline="0" noProof="0" dirty="0" err="1" smtClean="0">
                <a:ln>
                  <a:noFill/>
                </a:ln>
                <a:solidFill>
                  <a:prstClr val="black"/>
                </a:solidFill>
                <a:effectLst/>
                <a:uLnTx/>
                <a:uFillTx/>
                <a:latin typeface="+mn-lt"/>
                <a:ea typeface="+mn-ea"/>
                <a:cs typeface="+mn-cs"/>
              </a:rPr>
              <a:t>June</a:t>
            </a:r>
            <a:r>
              <a:rPr kumimoji="0" lang="fr-FR" sz="2000" b="0" i="0" u="none" strike="noStrike" kern="1200" cap="none" spc="0" normalizeH="0" baseline="0" noProof="0" dirty="0" smtClean="0">
                <a:ln>
                  <a:noFill/>
                </a:ln>
                <a:solidFill>
                  <a:prstClr val="black"/>
                </a:solidFill>
                <a:effectLst/>
                <a:uLnTx/>
                <a:uFillTx/>
                <a:latin typeface="+mn-lt"/>
                <a:ea typeface="+mn-ea"/>
                <a:cs typeface="+mn-cs"/>
              </a:rPr>
              <a:t> 2014, 207-215.</a:t>
            </a:r>
          </a:p>
          <a:p>
            <a:pPr marL="342900" marR="0" lvl="0" indent="-342900" algn="l" defTabSz="457200" rtl="0" eaLnBrk="1" fontAlgn="auto" latinLnBrk="0" hangingPunct="1">
              <a:lnSpc>
                <a:spcPct val="100000"/>
              </a:lnSpc>
              <a:spcBef>
                <a:spcPts val="0"/>
              </a:spcBef>
              <a:spcAft>
                <a:spcPts val="0"/>
              </a:spcAft>
              <a:buClrTx/>
              <a:buSzTx/>
              <a:buFontTx/>
              <a:buChar char="•"/>
              <a:tabLst/>
              <a:defRPr/>
            </a:pPr>
            <a:endParaRPr kumimoji="0" lang="fr-FR" sz="2000" b="0" i="0" u="none" strike="noStrike" kern="1200" cap="none" spc="0" normalizeH="0" baseline="0" noProof="0" dirty="0" smtClean="0">
              <a:ln>
                <a:noFill/>
              </a:ln>
              <a:solidFill>
                <a:prstClr val="black"/>
              </a:solidFill>
              <a:effectLst/>
              <a:uLnTx/>
              <a:uFillTx/>
              <a:latin typeface="+mn-lt"/>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43</a:t>
            </a:fld>
            <a:endParaRPr lang="en-US"/>
          </a:p>
        </p:txBody>
      </p:sp>
    </p:spTree>
    <p:extLst>
      <p:ext uri="{BB962C8B-B14F-4D97-AF65-F5344CB8AC3E}">
        <p14:creationId xmlns:p14="http://schemas.microsoft.com/office/powerpoint/2010/main" val="2272792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8E140E-AD5D-5942-B03B-BD43ED07DBA8}" type="slidenum">
              <a:rPr lang="en-US" smtClean="0"/>
              <a:t>44</a:t>
            </a:fld>
            <a:endParaRPr lang="en-US"/>
          </a:p>
        </p:txBody>
      </p:sp>
    </p:spTree>
    <p:extLst>
      <p:ext uri="{BB962C8B-B14F-4D97-AF65-F5344CB8AC3E}">
        <p14:creationId xmlns:p14="http://schemas.microsoft.com/office/powerpoint/2010/main" val="1991358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Table 1. Plasma Levels of Amino Acids and related compounds in Control Subjects and Individuals with HFA. </a:t>
            </a:r>
            <a:endParaRPr lang="en-US" dirty="0" smtClean="0"/>
          </a:p>
          <a:p>
            <a:r>
              <a:rPr lang="en-US" dirty="0" smtClean="0"/>
              <a:t>G</a:t>
            </a:r>
            <a:r>
              <a:rPr lang="fi-FI" dirty="0" smtClean="0"/>
              <a:t>lyphosate/glutamate_glutamine_autism_2011.pdf</a:t>
            </a:r>
            <a:endParaRPr lang="en-US" dirty="0"/>
          </a:p>
        </p:txBody>
      </p:sp>
      <p:sp>
        <p:nvSpPr>
          <p:cNvPr id="4" name="Slide Number Placeholder 3"/>
          <p:cNvSpPr>
            <a:spLocks noGrp="1"/>
          </p:cNvSpPr>
          <p:nvPr>
            <p:ph type="sldNum" sz="quarter" idx="10"/>
          </p:nvPr>
        </p:nvSpPr>
        <p:spPr/>
        <p:txBody>
          <a:bodyPr/>
          <a:lstStyle/>
          <a:p>
            <a:fld id="{CDEE6714-A444-E14A-9A5C-49FBF9DDBDE0}" type="slidenum">
              <a:rPr lang="en-US" smtClean="0"/>
              <a:t>45</a:t>
            </a:fld>
            <a:endParaRPr lang="en-US"/>
          </a:p>
        </p:txBody>
      </p:sp>
    </p:spTree>
    <p:extLst>
      <p:ext uri="{BB962C8B-B14F-4D97-AF65-F5344CB8AC3E}">
        <p14:creationId xmlns:p14="http://schemas.microsoft.com/office/powerpoint/2010/main" val="50715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Samantha/</a:t>
            </a:r>
            <a:r>
              <a:rPr lang="en-US" dirty="0" err="1" smtClean="0"/>
              <a:t>zinc_deficiency_autism.text</a:t>
            </a:r>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9</a:t>
            </a:fld>
            <a:endParaRPr lang="en-US"/>
          </a:p>
        </p:txBody>
      </p:sp>
    </p:spTree>
    <p:extLst>
      <p:ext uri="{BB962C8B-B14F-4D97-AF65-F5344CB8AC3E}">
        <p14:creationId xmlns:p14="http://schemas.microsoft.com/office/powerpoint/2010/main" val="42803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smtClean="0">
                <a:solidFill>
                  <a:schemeClr val="tx1"/>
                </a:solidFill>
                <a:latin typeface="+mn-lt"/>
                <a:ea typeface="+mn-ea"/>
                <a:cs typeface="+mn-cs"/>
              </a:rPr>
              <a:t>Walker_et_al_unique_gene_expression_profile_ASD_2013.pdf </a:t>
            </a:r>
          </a:p>
          <a:p>
            <a:endParaRPr lang="en-US" dirty="0"/>
          </a:p>
        </p:txBody>
      </p:sp>
      <p:sp>
        <p:nvSpPr>
          <p:cNvPr id="4" name="Slide Number Placeholder 3"/>
          <p:cNvSpPr>
            <a:spLocks noGrp="1"/>
          </p:cNvSpPr>
          <p:nvPr>
            <p:ph type="sldNum" sz="quarter" idx="10"/>
          </p:nvPr>
        </p:nvSpPr>
        <p:spPr/>
        <p:txBody>
          <a:bodyPr/>
          <a:lstStyle/>
          <a:p>
            <a:fld id="{2B5187D9-B6CF-584E-B953-EFEE8446E16B}" type="slidenum">
              <a:rPr lang="en-US" smtClean="0"/>
              <a:t>12</a:t>
            </a:fld>
            <a:endParaRPr lang="en-US"/>
          </a:p>
        </p:txBody>
      </p:sp>
    </p:spTree>
    <p:extLst>
      <p:ext uri="{BB962C8B-B14F-4D97-AF65-F5344CB8AC3E}">
        <p14:creationId xmlns:p14="http://schemas.microsoft.com/office/powerpoint/2010/main" val="2799160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Excellent article!!</a:t>
            </a:r>
          </a:p>
          <a:p>
            <a:r>
              <a:rPr lang="en-US" dirty="0" smtClean="0"/>
              <a:t>./</a:t>
            </a:r>
            <a:r>
              <a:rPr lang="en-US" dirty="0" err="1" smtClean="0"/>
              <a:t>glyphosate_vaccines_autism.pdf</a:t>
            </a:r>
            <a:endParaRPr lang="en-US" dirty="0" smtClean="0"/>
          </a:p>
          <a:p>
            <a:r>
              <a:rPr lang="en-US" dirty="0" smtClean="0"/>
              <a:t>http://</a:t>
            </a:r>
            <a:r>
              <a:rPr lang="en-US" dirty="0" err="1" smtClean="0"/>
              <a:t>kinseimindbody.com</a:t>
            </a:r>
            <a:r>
              <a:rPr lang="en-US" dirty="0" smtClean="0"/>
              <a:t>/synergistic-destruction-how-vaccines-and-gmos-converge-to-fuel-autism-and-neurodegenerative-conditions/</a:t>
            </a:r>
            <a:endParaRPr lang="en-US" dirty="0"/>
          </a:p>
        </p:txBody>
      </p:sp>
      <p:sp>
        <p:nvSpPr>
          <p:cNvPr id="4" name="Slide Number Placeholder 3"/>
          <p:cNvSpPr>
            <a:spLocks noGrp="1"/>
          </p:cNvSpPr>
          <p:nvPr>
            <p:ph type="sldNum" sz="quarter" idx="10"/>
          </p:nvPr>
        </p:nvSpPr>
        <p:spPr/>
        <p:txBody>
          <a:bodyPr/>
          <a:lstStyle/>
          <a:p>
            <a:fld id="{19E79961-F8F5-B045-8ED4-FCF5EC8A4362}" type="slidenum">
              <a:rPr lang="en-US" smtClean="0"/>
              <a:t>13</a:t>
            </a:fld>
            <a:endParaRPr lang="en-US"/>
          </a:p>
        </p:txBody>
      </p:sp>
    </p:spTree>
    <p:extLst>
      <p:ext uri="{BB962C8B-B14F-4D97-AF65-F5344CB8AC3E}">
        <p14:creationId xmlns:p14="http://schemas.microsoft.com/office/powerpoint/2010/main" val="1557328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Marty Michener!</a:t>
            </a:r>
          </a:p>
          <a:p>
            <a:r>
              <a:rPr lang="en-US" dirty="0" err="1" smtClean="0"/>
              <a:t>Sheehata</a:t>
            </a:r>
            <a:r>
              <a:rPr lang="en-US" baseline="0" dirty="0" smtClean="0"/>
              <a:t> paper.</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15</a:t>
            </a:fld>
            <a:endParaRPr lang="en-US"/>
          </a:p>
        </p:txBody>
      </p:sp>
    </p:spTree>
    <p:extLst>
      <p:ext uri="{BB962C8B-B14F-4D97-AF65-F5344CB8AC3E}">
        <p14:creationId xmlns:p14="http://schemas.microsoft.com/office/powerpoint/2010/main" val="4120120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Glyphosate/Z</a:t>
            </a:r>
            <a:r>
              <a:rPr lang="en-US" sz="1200" kern="1200" dirty="0" smtClean="0">
                <a:solidFill>
                  <a:schemeClr val="tx1"/>
                </a:solidFill>
                <a:latin typeface="+mn-lt"/>
                <a:ea typeface="+mn-ea"/>
                <a:cs typeface="+mn-cs"/>
              </a:rPr>
              <a:t>achBushPaper_tight_junctions_glyphosate_2017.pdf</a:t>
            </a:r>
            <a:endParaRPr lang="en-US" dirty="0"/>
          </a:p>
        </p:txBody>
      </p:sp>
      <p:sp>
        <p:nvSpPr>
          <p:cNvPr id="4" name="Slide Number Placeholder 3"/>
          <p:cNvSpPr>
            <a:spLocks noGrp="1"/>
          </p:cNvSpPr>
          <p:nvPr>
            <p:ph type="sldNum" sz="quarter" idx="10"/>
          </p:nvPr>
        </p:nvSpPr>
        <p:spPr/>
        <p:txBody>
          <a:bodyPr/>
          <a:lstStyle/>
          <a:p>
            <a:fld id="{69433EFC-6BDA-8B42-8F3A-85F28E7F2381}" type="slidenum">
              <a:rPr lang="en-US" smtClean="0"/>
              <a:t>16</a:t>
            </a:fld>
            <a:endParaRPr lang="en-US"/>
          </a:p>
        </p:txBody>
      </p:sp>
    </p:spTree>
    <p:extLst>
      <p:ext uri="{BB962C8B-B14F-4D97-AF65-F5344CB8AC3E}">
        <p14:creationId xmlns:p14="http://schemas.microsoft.com/office/powerpoint/2010/main" val="3019155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bifidobacteria_celiac_disease.text</a:t>
            </a:r>
            <a:endParaRPr lang="en-US" dirty="0" smtClean="0"/>
          </a:p>
          <a:p>
            <a:r>
              <a:rPr lang="en-US" dirty="0" smtClean="0"/>
              <a:t>Cancer/</a:t>
            </a:r>
            <a:r>
              <a:rPr lang="en-US" dirty="0" err="1" smtClean="0"/>
              <a:t>Celiac_disease_increases_hodgkins_lymphoma.text</a:t>
            </a:r>
            <a:endParaRPr lang="en-US" dirty="0" smtClean="0"/>
          </a:p>
          <a:p>
            <a:endParaRPr lang="en-US" dirty="0" smtClean="0"/>
          </a:p>
          <a:p>
            <a:r>
              <a:rPr lang="en-US" dirty="0" smtClean="0"/>
              <a:t>./</a:t>
            </a:r>
            <a:r>
              <a:rPr lang="en-US" dirty="0" err="1" smtClean="0"/>
              <a:t>Celiac_and_bacteria.text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20</a:t>
            </a:fld>
            <a:endParaRPr lang="en-US"/>
          </a:p>
        </p:txBody>
      </p:sp>
    </p:spTree>
    <p:extLst>
      <p:ext uri="{BB962C8B-B14F-4D97-AF65-F5344CB8AC3E}">
        <p14:creationId xmlns:p14="http://schemas.microsoft.com/office/powerpoint/2010/main" val="1794094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./VanBruggen_glyphosate_antibiotic_resistance_2017.pdf </a:t>
            </a:r>
            <a:endParaRPr lang="en-US" dirty="0"/>
          </a:p>
        </p:txBody>
      </p:sp>
      <p:sp>
        <p:nvSpPr>
          <p:cNvPr id="4" name="Slide Number Placeholder 3"/>
          <p:cNvSpPr>
            <a:spLocks noGrp="1"/>
          </p:cNvSpPr>
          <p:nvPr>
            <p:ph type="sldNum" sz="quarter" idx="10"/>
          </p:nvPr>
        </p:nvSpPr>
        <p:spPr/>
        <p:txBody>
          <a:bodyPr/>
          <a:lstStyle/>
          <a:p>
            <a:fld id="{19E79961-F8F5-B045-8ED4-FCF5EC8A4362}" type="slidenum">
              <a:rPr lang="en-US" smtClean="0"/>
              <a:t>23</a:t>
            </a:fld>
            <a:endParaRPr lang="en-US"/>
          </a:p>
        </p:txBody>
      </p:sp>
    </p:spTree>
    <p:extLst>
      <p:ext uri="{BB962C8B-B14F-4D97-AF65-F5344CB8AC3E}">
        <p14:creationId xmlns:p14="http://schemas.microsoft.com/office/powerpoint/2010/main" val="836346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64F3D8-1DDB-564C-A01A-2111612E99B5}" type="datetimeFigureOut">
              <a:rPr lang="en-US" smtClean="0"/>
              <a:t>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83783-E19D-CC43-BC44-B387CDBBCD34}" type="slidenum">
              <a:rPr lang="en-US" smtClean="0"/>
              <a:t>‹#›</a:t>
            </a:fld>
            <a:endParaRPr lang="en-US"/>
          </a:p>
        </p:txBody>
      </p:sp>
    </p:spTree>
    <p:extLst>
      <p:ext uri="{BB962C8B-B14F-4D97-AF65-F5344CB8AC3E}">
        <p14:creationId xmlns:p14="http://schemas.microsoft.com/office/powerpoint/2010/main" val="3925204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64F3D8-1DDB-564C-A01A-2111612E99B5}" type="datetimeFigureOut">
              <a:rPr lang="en-US" smtClean="0"/>
              <a:t>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83783-E19D-CC43-BC44-B387CDBBCD34}" type="slidenum">
              <a:rPr lang="en-US" smtClean="0"/>
              <a:t>‹#›</a:t>
            </a:fld>
            <a:endParaRPr lang="en-US"/>
          </a:p>
        </p:txBody>
      </p:sp>
    </p:spTree>
    <p:extLst>
      <p:ext uri="{BB962C8B-B14F-4D97-AF65-F5344CB8AC3E}">
        <p14:creationId xmlns:p14="http://schemas.microsoft.com/office/powerpoint/2010/main" val="2923193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64F3D8-1DDB-564C-A01A-2111612E99B5}" type="datetimeFigureOut">
              <a:rPr lang="en-US" smtClean="0"/>
              <a:t>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83783-E19D-CC43-BC44-B387CDBBCD34}" type="slidenum">
              <a:rPr lang="en-US" smtClean="0"/>
              <a:t>‹#›</a:t>
            </a:fld>
            <a:endParaRPr lang="en-US"/>
          </a:p>
        </p:txBody>
      </p:sp>
    </p:spTree>
    <p:extLst>
      <p:ext uri="{BB962C8B-B14F-4D97-AF65-F5344CB8AC3E}">
        <p14:creationId xmlns:p14="http://schemas.microsoft.com/office/powerpoint/2010/main" val="2471122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64F3D8-1DDB-564C-A01A-2111612E99B5}" type="datetimeFigureOut">
              <a:rPr lang="en-US" smtClean="0"/>
              <a:t>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83783-E19D-CC43-BC44-B387CDBBCD34}" type="slidenum">
              <a:rPr lang="en-US" smtClean="0"/>
              <a:t>‹#›</a:t>
            </a:fld>
            <a:endParaRPr lang="en-US"/>
          </a:p>
        </p:txBody>
      </p:sp>
    </p:spTree>
    <p:extLst>
      <p:ext uri="{BB962C8B-B14F-4D97-AF65-F5344CB8AC3E}">
        <p14:creationId xmlns:p14="http://schemas.microsoft.com/office/powerpoint/2010/main" val="3401632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64F3D8-1DDB-564C-A01A-2111612E99B5}" type="datetimeFigureOut">
              <a:rPr lang="en-US" smtClean="0"/>
              <a:t>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F83783-E19D-CC43-BC44-B387CDBBCD34}" type="slidenum">
              <a:rPr lang="en-US" smtClean="0"/>
              <a:t>‹#›</a:t>
            </a:fld>
            <a:endParaRPr lang="en-US"/>
          </a:p>
        </p:txBody>
      </p:sp>
    </p:spTree>
    <p:extLst>
      <p:ext uri="{BB962C8B-B14F-4D97-AF65-F5344CB8AC3E}">
        <p14:creationId xmlns:p14="http://schemas.microsoft.com/office/powerpoint/2010/main" val="2048197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64F3D8-1DDB-564C-A01A-2111612E99B5}" type="datetimeFigureOut">
              <a:rPr lang="en-US" smtClean="0"/>
              <a:t>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83783-E19D-CC43-BC44-B387CDBBCD34}" type="slidenum">
              <a:rPr lang="en-US" smtClean="0"/>
              <a:t>‹#›</a:t>
            </a:fld>
            <a:endParaRPr lang="en-US"/>
          </a:p>
        </p:txBody>
      </p:sp>
    </p:spTree>
    <p:extLst>
      <p:ext uri="{BB962C8B-B14F-4D97-AF65-F5344CB8AC3E}">
        <p14:creationId xmlns:p14="http://schemas.microsoft.com/office/powerpoint/2010/main" val="37358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64F3D8-1DDB-564C-A01A-2111612E99B5}" type="datetimeFigureOut">
              <a:rPr lang="en-US" smtClean="0"/>
              <a:t>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F83783-E19D-CC43-BC44-B387CDBBCD34}" type="slidenum">
              <a:rPr lang="en-US" smtClean="0"/>
              <a:t>‹#›</a:t>
            </a:fld>
            <a:endParaRPr lang="en-US"/>
          </a:p>
        </p:txBody>
      </p:sp>
    </p:spTree>
    <p:extLst>
      <p:ext uri="{BB962C8B-B14F-4D97-AF65-F5344CB8AC3E}">
        <p14:creationId xmlns:p14="http://schemas.microsoft.com/office/powerpoint/2010/main" val="2661508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64F3D8-1DDB-564C-A01A-2111612E99B5}" type="datetimeFigureOut">
              <a:rPr lang="en-US" smtClean="0"/>
              <a:t>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F83783-E19D-CC43-BC44-B387CDBBCD34}" type="slidenum">
              <a:rPr lang="en-US" smtClean="0"/>
              <a:t>‹#›</a:t>
            </a:fld>
            <a:endParaRPr lang="en-US"/>
          </a:p>
        </p:txBody>
      </p:sp>
    </p:spTree>
    <p:extLst>
      <p:ext uri="{BB962C8B-B14F-4D97-AF65-F5344CB8AC3E}">
        <p14:creationId xmlns:p14="http://schemas.microsoft.com/office/powerpoint/2010/main" val="652121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64F3D8-1DDB-564C-A01A-2111612E99B5}" type="datetimeFigureOut">
              <a:rPr lang="en-US" smtClean="0"/>
              <a:t>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F83783-E19D-CC43-BC44-B387CDBBCD34}" type="slidenum">
              <a:rPr lang="en-US" smtClean="0"/>
              <a:t>‹#›</a:t>
            </a:fld>
            <a:endParaRPr lang="en-US"/>
          </a:p>
        </p:txBody>
      </p:sp>
    </p:spTree>
    <p:extLst>
      <p:ext uri="{BB962C8B-B14F-4D97-AF65-F5344CB8AC3E}">
        <p14:creationId xmlns:p14="http://schemas.microsoft.com/office/powerpoint/2010/main" val="3860755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64F3D8-1DDB-564C-A01A-2111612E99B5}" type="datetimeFigureOut">
              <a:rPr lang="en-US" smtClean="0"/>
              <a:t>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83783-E19D-CC43-BC44-B387CDBBCD34}" type="slidenum">
              <a:rPr lang="en-US" smtClean="0"/>
              <a:t>‹#›</a:t>
            </a:fld>
            <a:endParaRPr lang="en-US"/>
          </a:p>
        </p:txBody>
      </p:sp>
    </p:spTree>
    <p:extLst>
      <p:ext uri="{BB962C8B-B14F-4D97-AF65-F5344CB8AC3E}">
        <p14:creationId xmlns:p14="http://schemas.microsoft.com/office/powerpoint/2010/main" val="660268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64F3D8-1DDB-564C-A01A-2111612E99B5}" type="datetimeFigureOut">
              <a:rPr lang="en-US" smtClean="0"/>
              <a:t>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F83783-E19D-CC43-BC44-B387CDBBCD34}" type="slidenum">
              <a:rPr lang="en-US" smtClean="0"/>
              <a:t>‹#›</a:t>
            </a:fld>
            <a:endParaRPr lang="en-US"/>
          </a:p>
        </p:txBody>
      </p:sp>
    </p:spTree>
    <p:extLst>
      <p:ext uri="{BB962C8B-B14F-4D97-AF65-F5344CB8AC3E}">
        <p14:creationId xmlns:p14="http://schemas.microsoft.com/office/powerpoint/2010/main" val="16844247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64F3D8-1DDB-564C-A01A-2111612E99B5}" type="datetimeFigureOut">
              <a:rPr lang="en-US" smtClean="0"/>
              <a:t>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83783-E19D-CC43-BC44-B387CDBBCD34}" type="slidenum">
              <a:rPr lang="en-US" smtClean="0"/>
              <a:t>‹#›</a:t>
            </a:fld>
            <a:endParaRPr lang="en-US"/>
          </a:p>
        </p:txBody>
      </p:sp>
    </p:spTree>
    <p:extLst>
      <p:ext uri="{BB962C8B-B14F-4D97-AF65-F5344CB8AC3E}">
        <p14:creationId xmlns:p14="http://schemas.microsoft.com/office/powerpoint/2010/main" val="3480908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 Id="rId3"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7.jpg"/><Relationship Id="rId7" Type="http://schemas.openxmlformats.org/officeDocument/2006/relationships/image" Target="../media/image8.jpg"/><Relationship Id="rId8" Type="http://schemas.openxmlformats.org/officeDocument/2006/relationships/image" Target="../media/image9.jpg"/><Relationship Id="rId9" Type="http://schemas.openxmlformats.org/officeDocument/2006/relationships/image" Target="../media/image10.jpg"/><Relationship Id="rId10" Type="http://schemas.openxmlformats.org/officeDocument/2006/relationships/image" Target="../media/image11.jpg"/><Relationship Id="rId11"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5.gif"/></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png"/><Relationship Id="rId6"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1.jp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png"/><Relationship Id="rId5" Type="http://schemas.openxmlformats.org/officeDocument/2006/relationships/image" Target="../media/image52.jpg"/><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5" Type="http://schemas.openxmlformats.org/officeDocument/2006/relationships/image" Target="../media/image56.jpg"/><Relationship Id="rId6" Type="http://schemas.openxmlformats.org/officeDocument/2006/relationships/image" Target="../media/image57.jpg"/><Relationship Id="rId7" Type="http://schemas.openxmlformats.org/officeDocument/2006/relationships/image" Target="../media/image58.jpg"/><Relationship Id="rId8" Type="http://schemas.openxmlformats.org/officeDocument/2006/relationships/image" Target="../media/image59.jpg"/><Relationship Id="rId9" Type="http://schemas.openxmlformats.org/officeDocument/2006/relationships/image" Target="../media/image60.jpg"/><Relationship Id="rId10" Type="http://schemas.openxmlformats.org/officeDocument/2006/relationships/image" Target="../media/image61.jpg"/><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105" y="293687"/>
            <a:ext cx="7772400" cy="1470025"/>
          </a:xfrm>
        </p:spPr>
        <p:txBody>
          <a:bodyPr/>
          <a:lstStyle/>
          <a:p>
            <a:r>
              <a:rPr lang="en-US" b="1" dirty="0" smtClean="0"/>
              <a:t>Glyphosate: Is it the Primary Cause of the Autism Epidemic?</a:t>
            </a:r>
            <a:endParaRPr lang="en-US" b="1" dirty="0"/>
          </a:p>
        </p:txBody>
      </p:sp>
      <p:sp>
        <p:nvSpPr>
          <p:cNvPr id="3" name="Subtitle 2"/>
          <p:cNvSpPr>
            <a:spLocks noGrp="1"/>
          </p:cNvSpPr>
          <p:nvPr>
            <p:ph type="subTitle" idx="1"/>
          </p:nvPr>
        </p:nvSpPr>
        <p:spPr>
          <a:xfrm>
            <a:off x="0" y="2545693"/>
            <a:ext cx="6400800" cy="2460347"/>
          </a:xfrm>
          <a:ln>
            <a:noFill/>
          </a:ln>
        </p:spPr>
        <p:txBody>
          <a:bodyPr>
            <a:noAutofit/>
          </a:bodyPr>
          <a:lstStyle/>
          <a:p>
            <a:r>
              <a:rPr lang="en-US" dirty="0" smtClean="0">
                <a:solidFill>
                  <a:schemeClr val="tx1"/>
                </a:solidFill>
              </a:rPr>
              <a:t>Stephanie Seneff</a:t>
            </a:r>
          </a:p>
          <a:p>
            <a:r>
              <a:rPr lang="en-US" dirty="0" smtClean="0">
                <a:solidFill>
                  <a:schemeClr val="tx1"/>
                </a:solidFill>
              </a:rPr>
              <a:t>MIT CSAIL</a:t>
            </a:r>
          </a:p>
          <a:p>
            <a:r>
              <a:rPr lang="en-US" dirty="0" smtClean="0">
                <a:solidFill>
                  <a:schemeClr val="tx1"/>
                </a:solidFill>
              </a:rPr>
              <a:t>TACA Workshop</a:t>
            </a:r>
          </a:p>
          <a:p>
            <a:r>
              <a:rPr lang="en-US" smtClean="0">
                <a:solidFill>
                  <a:schemeClr val="tx1"/>
                </a:solidFill>
              </a:rPr>
              <a:t>March </a:t>
            </a:r>
            <a:r>
              <a:rPr lang="en-US" smtClean="0">
                <a:solidFill>
                  <a:schemeClr val="tx1"/>
                </a:solidFill>
              </a:rPr>
              <a:t>22, </a:t>
            </a:r>
            <a:r>
              <a:rPr lang="en-US" dirty="0" smtClean="0">
                <a:solidFill>
                  <a:schemeClr val="tx1"/>
                </a:solidFill>
              </a:rPr>
              <a:t>2019</a:t>
            </a:r>
            <a:endParaRPr lang="en-US" dirty="0">
              <a:solidFill>
                <a:schemeClr val="tx1"/>
              </a:solidFill>
            </a:endParaRPr>
          </a:p>
        </p:txBody>
      </p:sp>
      <p:pic>
        <p:nvPicPr>
          <p:cNvPr id="4" name="Picture 3" descr="round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910" y="1763712"/>
            <a:ext cx="3299456" cy="4949184"/>
          </a:xfrm>
          <a:prstGeom prst="rect">
            <a:avLst/>
          </a:prstGeom>
        </p:spPr>
      </p:pic>
      <p:pic>
        <p:nvPicPr>
          <p:cNvPr id="5" name="Picture 4" descr="autismribb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00" y="4198590"/>
            <a:ext cx="1434662" cy="2514306"/>
          </a:xfrm>
          <a:prstGeom prst="rect">
            <a:avLst/>
          </a:prstGeom>
        </p:spPr>
      </p:pic>
    </p:spTree>
    <p:extLst>
      <p:ext uri="{BB962C8B-B14F-4D97-AF65-F5344CB8AC3E}">
        <p14:creationId xmlns:p14="http://schemas.microsoft.com/office/powerpoint/2010/main" val="37492029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77"/>
            <a:ext cx="8229600" cy="1143000"/>
          </a:xfrm>
        </p:spPr>
        <p:txBody>
          <a:bodyPr>
            <a:normAutofit fontScale="90000"/>
          </a:bodyPr>
          <a:lstStyle/>
          <a:p>
            <a:r>
              <a:rPr lang="en-US" b="1" dirty="0" smtClean="0"/>
              <a:t>Dementia and Autism Have                  Much in Common</a:t>
            </a:r>
            <a:endParaRPr lang="en-US" b="1" dirty="0"/>
          </a:p>
        </p:txBody>
      </p:sp>
      <p:pic>
        <p:nvPicPr>
          <p:cNvPr id="4" name="Picture 3" descr="dementia death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53755"/>
            <a:ext cx="8077200" cy="5346700"/>
          </a:xfrm>
          <a:prstGeom prst="rect">
            <a:avLst/>
          </a:prstGeom>
        </p:spPr>
      </p:pic>
      <p:sp>
        <p:nvSpPr>
          <p:cNvPr id="5" name="TextBox 4"/>
          <p:cNvSpPr txBox="1"/>
          <p:nvPr/>
        </p:nvSpPr>
        <p:spPr>
          <a:xfrm>
            <a:off x="5286191" y="6415789"/>
            <a:ext cx="3857809" cy="369332"/>
          </a:xfrm>
          <a:prstGeom prst="rect">
            <a:avLst/>
          </a:prstGeom>
          <a:noFill/>
        </p:spPr>
        <p:txBody>
          <a:bodyPr wrap="none" rtlCol="0">
            <a:spAutoFit/>
          </a:bodyPr>
          <a:lstStyle/>
          <a:p>
            <a:r>
              <a:rPr lang="en-US" dirty="0" smtClean="0"/>
              <a:t>Plot kindly provided by Nancy Swanson</a:t>
            </a:r>
            <a:endParaRPr lang="en-US" dirty="0"/>
          </a:p>
        </p:txBody>
      </p:sp>
    </p:spTree>
    <p:extLst>
      <p:ext uri="{BB962C8B-B14F-4D97-AF65-F5344CB8AC3E}">
        <p14:creationId xmlns:p14="http://schemas.microsoft.com/office/powerpoint/2010/main" val="41798809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064910" y="2668511"/>
            <a:ext cx="7014285"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the Gut</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7753135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Autism and the Gut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“Prospective</a:t>
            </a:r>
            <a:r>
              <a:rPr lang="en-US" dirty="0"/>
              <a:t>, controlled studies suggest that as many as 70% of autistic children exhibit chronic GI-related symptoms [1,5,6] including diarrhea, laxative-dependent </a:t>
            </a:r>
            <a:r>
              <a:rPr lang="en-US" dirty="0" smtClean="0"/>
              <a:t>constipation</a:t>
            </a:r>
            <a:r>
              <a:rPr lang="en-US" dirty="0"/>
              <a:t>, </a:t>
            </a:r>
            <a:r>
              <a:rPr lang="en-US" dirty="0" smtClean="0"/>
              <a:t>abdominal distension, failure to thrive, weight loss, feeding problems, and abdominal pain related to extreme irritability, aggression, and self-injury.” </a:t>
            </a:r>
            <a:endParaRPr lang="en-US" dirty="0"/>
          </a:p>
          <a:p>
            <a:endParaRPr lang="en-US" dirty="0"/>
          </a:p>
        </p:txBody>
      </p:sp>
      <p:sp>
        <p:nvSpPr>
          <p:cNvPr id="4" name="TextBox 3"/>
          <p:cNvSpPr txBox="1"/>
          <p:nvPr/>
        </p:nvSpPr>
        <p:spPr>
          <a:xfrm>
            <a:off x="762000" y="6126163"/>
            <a:ext cx="5729428" cy="400110"/>
          </a:xfrm>
          <a:prstGeom prst="rect">
            <a:avLst/>
          </a:prstGeom>
          <a:noFill/>
        </p:spPr>
        <p:txBody>
          <a:bodyPr wrap="none" rtlCol="0">
            <a:spAutoFit/>
          </a:bodyPr>
          <a:lstStyle/>
          <a:p>
            <a:r>
              <a:rPr lang="en-US" sz="2000" dirty="0">
                <a:solidFill>
                  <a:srgbClr val="FF0000"/>
                </a:solidFill>
              </a:rPr>
              <a:t>*</a:t>
            </a:r>
            <a:r>
              <a:rPr lang="en-US" sz="2000" dirty="0"/>
              <a:t>SJ Walker et al. PLOS One March 2013; 8(3):e58058.</a:t>
            </a:r>
          </a:p>
        </p:txBody>
      </p:sp>
    </p:spTree>
    <p:extLst>
      <p:ext uri="{BB962C8B-B14F-4D97-AF65-F5344CB8AC3E}">
        <p14:creationId xmlns:p14="http://schemas.microsoft.com/office/powerpoint/2010/main" val="2117717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leakyGut.jpg"/>
          <p:cNvPicPr>
            <a:picLocks noChangeAspect="1"/>
          </p:cNvPicPr>
          <p:nvPr/>
        </p:nvPicPr>
        <p:blipFill>
          <a:blip r:embed="rId3">
            <a:extLst>
              <a:ext uri="{28A0092B-C50C-407E-A947-70E740481C1C}">
                <a14:useLocalDpi xmlns:a14="http://schemas.microsoft.com/office/drawing/2010/main" val="0"/>
              </a:ext>
            </a:extLst>
          </a:blip>
          <a:srcRect l="-24147" r="-24147"/>
          <a:stretch>
            <a:fillRect/>
          </a:stretch>
        </p:blipFill>
        <p:spPr>
          <a:xfrm>
            <a:off x="-232496" y="592667"/>
            <a:ext cx="9975968" cy="5486399"/>
          </a:xfrm>
          <a:prstGeom prst="rect">
            <a:avLst/>
          </a:prstGeom>
        </p:spPr>
      </p:pic>
    </p:spTree>
    <p:extLst>
      <p:ext uri="{BB962C8B-B14F-4D97-AF65-F5344CB8AC3E}">
        <p14:creationId xmlns:p14="http://schemas.microsoft.com/office/powerpoint/2010/main" val="8364162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and the Gut: </a:t>
            </a:r>
            <a:br>
              <a:rPr lang="en-US" b="1" dirty="0" smtClean="0"/>
            </a:br>
            <a:r>
              <a:rPr lang="en-US" b="1" dirty="0" smtClean="0"/>
              <a:t>Pathogen Overgrowth</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Glyphosate is an antimicrobial agent that preferentially kills beneficial microbes, allowing pathogens to flourish in the gut</a:t>
            </a:r>
            <a:r>
              <a:rPr lang="en-US" dirty="0">
                <a:solidFill>
                  <a:srgbClr val="FF0000"/>
                </a:solidFill>
              </a:rPr>
              <a:t> </a:t>
            </a:r>
            <a:endParaRPr lang="en-US" dirty="0" smtClean="0">
              <a:solidFill>
                <a:srgbClr val="FF0000"/>
              </a:solidFill>
            </a:endParaRPr>
          </a:p>
          <a:p>
            <a:r>
              <a:rPr lang="en-US" dirty="0" smtClean="0"/>
              <a:t>Immune cells invade the gut and release inflammatory cytokines </a:t>
            </a:r>
          </a:p>
          <a:p>
            <a:pPr lvl="1"/>
            <a:r>
              <a:rPr lang="en-US" dirty="0" smtClean="0"/>
              <a:t>This causes increased risk to inflammatory bowel diseases such as </a:t>
            </a:r>
            <a:r>
              <a:rPr lang="en-US" dirty="0" err="1" smtClean="0"/>
              <a:t>Crohn’s</a:t>
            </a:r>
            <a:r>
              <a:rPr lang="en-US" dirty="0" smtClean="0"/>
              <a:t> and ulcerative colitis</a:t>
            </a:r>
          </a:p>
        </p:txBody>
      </p:sp>
      <p:sp>
        <p:nvSpPr>
          <p:cNvPr id="4" name="TextBox 3"/>
          <p:cNvSpPr txBox="1"/>
          <p:nvPr/>
        </p:nvSpPr>
        <p:spPr>
          <a:xfrm>
            <a:off x="1833252" y="6178428"/>
            <a:ext cx="6547586" cy="461665"/>
          </a:xfrm>
          <a:prstGeom prst="rect">
            <a:avLst/>
          </a:prstGeom>
          <a:noFill/>
        </p:spPr>
        <p:txBody>
          <a:bodyPr wrap="none" rtlCol="0">
            <a:spAutoFit/>
          </a:bodyPr>
          <a:lstStyle/>
          <a:p>
            <a:r>
              <a:rPr lang="en-US" sz="2400" dirty="0">
                <a:solidFill>
                  <a:srgbClr val="FF0000"/>
                </a:solidFill>
              </a:rPr>
              <a:t>*</a:t>
            </a:r>
            <a:r>
              <a:rPr lang="en-US" sz="2400" dirty="0"/>
              <a:t> </a:t>
            </a:r>
            <a:r>
              <a:rPr lang="en-US" sz="2400" dirty="0" err="1"/>
              <a:t>Samsel</a:t>
            </a:r>
            <a:r>
              <a:rPr lang="en-US" sz="2400" dirty="0"/>
              <a:t> and Seneff. Entropy 2013; 15: 1416-1463.</a:t>
            </a:r>
          </a:p>
        </p:txBody>
      </p:sp>
    </p:spTree>
    <p:extLst>
      <p:ext uri="{BB962C8B-B14F-4D97-AF65-F5344CB8AC3E}">
        <p14:creationId xmlns:p14="http://schemas.microsoft.com/office/powerpoint/2010/main" val="149543869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_beneficial_pathogens.jpg"/>
          <p:cNvPicPr>
            <a:picLocks noGrp="1" noChangeAspect="1"/>
          </p:cNvPicPr>
          <p:nvPr>
            <p:ph idx="1"/>
          </p:nvPr>
        </p:nvPicPr>
        <p:blipFill>
          <a:blip r:embed="rId3">
            <a:extLst>
              <a:ext uri="{28A0092B-C50C-407E-A947-70E740481C1C}">
                <a14:useLocalDpi xmlns:a14="http://schemas.microsoft.com/office/drawing/2010/main" val="0"/>
              </a:ext>
            </a:extLst>
          </a:blip>
          <a:srcRect l="-16784" r="-16784"/>
          <a:stretch>
            <a:fillRect/>
          </a:stretch>
        </p:blipFill>
        <p:spPr>
          <a:xfrm>
            <a:off x="-196125" y="1134533"/>
            <a:ext cx="9729651" cy="5350933"/>
          </a:xfrm>
        </p:spPr>
      </p:pic>
      <p:sp>
        <p:nvSpPr>
          <p:cNvPr id="5" name="TextBox 4"/>
          <p:cNvSpPr txBox="1"/>
          <p:nvPr/>
        </p:nvSpPr>
        <p:spPr>
          <a:xfrm>
            <a:off x="5190598" y="6470134"/>
            <a:ext cx="3815430" cy="369332"/>
          </a:xfrm>
          <a:prstGeom prst="rect">
            <a:avLst/>
          </a:prstGeom>
          <a:noFill/>
        </p:spPr>
        <p:txBody>
          <a:bodyPr wrap="none" rtlCol="0">
            <a:spAutoFit/>
          </a:bodyPr>
          <a:lstStyle/>
          <a:p>
            <a:r>
              <a:rPr lang="en-US" dirty="0" smtClean="0">
                <a:solidFill>
                  <a:srgbClr val="FF0000"/>
                </a:solidFill>
              </a:rPr>
              <a:t>*</a:t>
            </a:r>
            <a:r>
              <a:rPr lang="en-US" dirty="0" smtClean="0"/>
              <a:t>Plot provided by Dr. Martin Michener</a:t>
            </a:r>
            <a:endParaRPr lang="en-US" dirty="0"/>
          </a:p>
        </p:txBody>
      </p:sp>
      <p:sp>
        <p:nvSpPr>
          <p:cNvPr id="8" name="TextBox 7"/>
          <p:cNvSpPr txBox="1"/>
          <p:nvPr/>
        </p:nvSpPr>
        <p:spPr>
          <a:xfrm>
            <a:off x="3666011" y="2819400"/>
            <a:ext cx="1395785" cy="461665"/>
          </a:xfrm>
          <a:prstGeom prst="rect">
            <a:avLst/>
          </a:prstGeom>
          <a:solidFill>
            <a:srgbClr val="FFFFFF"/>
          </a:solidFill>
        </p:spPr>
        <p:txBody>
          <a:bodyPr wrap="none" rtlCol="0">
            <a:spAutoFit/>
          </a:bodyPr>
          <a:lstStyle/>
          <a:p>
            <a:r>
              <a:rPr lang="en-US" sz="2400" b="1" dirty="0"/>
              <a:t>Clostridia</a:t>
            </a:r>
            <a:endParaRPr lang="en-US" b="1" dirty="0"/>
          </a:p>
        </p:txBody>
      </p:sp>
      <p:sp>
        <p:nvSpPr>
          <p:cNvPr id="9" name="TextBox 8"/>
          <p:cNvSpPr txBox="1"/>
          <p:nvPr/>
        </p:nvSpPr>
        <p:spPr>
          <a:xfrm>
            <a:off x="6707344" y="2857500"/>
            <a:ext cx="1596711" cy="461665"/>
          </a:xfrm>
          <a:prstGeom prst="rect">
            <a:avLst/>
          </a:prstGeom>
          <a:solidFill>
            <a:srgbClr val="FFFFFF"/>
          </a:solidFill>
        </p:spPr>
        <p:txBody>
          <a:bodyPr wrap="none" rtlCol="0">
            <a:spAutoFit/>
          </a:bodyPr>
          <a:lstStyle/>
          <a:p>
            <a:r>
              <a:rPr lang="en-US" sz="2400" b="1" dirty="0" smtClean="0"/>
              <a:t>Salmonella</a:t>
            </a:r>
            <a:endParaRPr lang="en-US" b="1" dirty="0"/>
          </a:p>
        </p:txBody>
      </p:sp>
      <p:sp>
        <p:nvSpPr>
          <p:cNvPr id="2" name="Title 1"/>
          <p:cNvSpPr>
            <a:spLocks noGrp="1"/>
          </p:cNvSpPr>
          <p:nvPr>
            <p:ph type="title"/>
          </p:nvPr>
        </p:nvSpPr>
        <p:spPr>
          <a:xfrm>
            <a:off x="457200" y="63581"/>
            <a:ext cx="8229600" cy="1143000"/>
          </a:xfrm>
        </p:spPr>
        <p:txBody>
          <a:bodyPr>
            <a:normAutofit fontScale="90000"/>
          </a:bodyPr>
          <a:lstStyle/>
          <a:p>
            <a:r>
              <a:rPr lang="en-US" b="1" dirty="0" smtClean="0"/>
              <a:t>Pathogen Overgrowth in Poultry Microbes Exposed to Glyphosate</a:t>
            </a:r>
            <a:r>
              <a:rPr lang="en-US" b="1" dirty="0" smtClean="0">
                <a:solidFill>
                  <a:srgbClr val="FF0000"/>
                </a:solidFill>
              </a:rPr>
              <a:t>*</a:t>
            </a:r>
            <a:endParaRPr lang="en-US" b="1" dirty="0">
              <a:solidFill>
                <a:srgbClr val="FF0000"/>
              </a:solidFill>
            </a:endParaRPr>
          </a:p>
        </p:txBody>
      </p:sp>
      <p:sp>
        <p:nvSpPr>
          <p:cNvPr id="10" name="TextBox 9"/>
          <p:cNvSpPr txBox="1"/>
          <p:nvPr/>
        </p:nvSpPr>
        <p:spPr>
          <a:xfrm>
            <a:off x="1244544" y="3458865"/>
            <a:ext cx="1978426" cy="461665"/>
          </a:xfrm>
          <a:prstGeom prst="rect">
            <a:avLst/>
          </a:prstGeom>
          <a:solidFill>
            <a:srgbClr val="FFFFFF"/>
          </a:solidFill>
        </p:spPr>
        <p:txBody>
          <a:bodyPr wrap="none" rtlCol="0">
            <a:spAutoFit/>
          </a:bodyPr>
          <a:lstStyle/>
          <a:p>
            <a:r>
              <a:rPr lang="en-US" sz="2400" b="1" dirty="0" err="1" smtClean="0"/>
              <a:t>Bifidobacteria</a:t>
            </a:r>
            <a:endParaRPr lang="en-US" b="1" dirty="0"/>
          </a:p>
        </p:txBody>
      </p:sp>
      <p:sp>
        <p:nvSpPr>
          <p:cNvPr id="11" name="Freeform 10"/>
          <p:cNvSpPr/>
          <p:nvPr/>
        </p:nvSpPr>
        <p:spPr>
          <a:xfrm>
            <a:off x="2496443" y="4760652"/>
            <a:ext cx="464809" cy="716057"/>
          </a:xfrm>
          <a:custGeom>
            <a:avLst/>
            <a:gdLst>
              <a:gd name="connsiteX0" fmla="*/ 145157 w 464809"/>
              <a:gd name="connsiteY0" fmla="*/ 31481 h 716057"/>
              <a:gd name="connsiteX1" fmla="*/ 9690 w 464809"/>
              <a:gd name="connsiteY1" fmla="*/ 505615 h 716057"/>
              <a:gd name="connsiteX2" fmla="*/ 416090 w 464809"/>
              <a:gd name="connsiteY2" fmla="*/ 708815 h 716057"/>
              <a:gd name="connsiteX3" fmla="*/ 449957 w 464809"/>
              <a:gd name="connsiteY3" fmla="*/ 268548 h 716057"/>
              <a:gd name="connsiteX4" fmla="*/ 348357 w 464809"/>
              <a:gd name="connsiteY4" fmla="*/ 65348 h 716057"/>
              <a:gd name="connsiteX5" fmla="*/ 145157 w 464809"/>
              <a:gd name="connsiteY5" fmla="*/ 31481 h 71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809" h="716057">
                <a:moveTo>
                  <a:pt x="145157" y="31481"/>
                </a:moveTo>
                <a:cubicBezTo>
                  <a:pt x="88712" y="104859"/>
                  <a:pt x="-35466" y="392726"/>
                  <a:pt x="9690" y="505615"/>
                </a:cubicBezTo>
                <a:cubicBezTo>
                  <a:pt x="54845" y="618504"/>
                  <a:pt x="342712" y="748326"/>
                  <a:pt x="416090" y="708815"/>
                </a:cubicBezTo>
                <a:cubicBezTo>
                  <a:pt x="489468" y="669304"/>
                  <a:pt x="461246" y="375792"/>
                  <a:pt x="449957" y="268548"/>
                </a:cubicBezTo>
                <a:cubicBezTo>
                  <a:pt x="438668" y="161304"/>
                  <a:pt x="399157" y="99215"/>
                  <a:pt x="348357" y="65348"/>
                </a:cubicBezTo>
                <a:cubicBezTo>
                  <a:pt x="297557" y="31481"/>
                  <a:pt x="201602" y="-41897"/>
                  <a:pt x="145157" y="31481"/>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2" name="Straight Arrow Connector 11"/>
          <p:cNvCxnSpPr/>
          <p:nvPr/>
        </p:nvCxnSpPr>
        <p:spPr>
          <a:xfrm>
            <a:off x="2353733" y="3920530"/>
            <a:ext cx="372534" cy="10917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0785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and the Gut: </a:t>
            </a:r>
            <a:br>
              <a:rPr lang="en-US" b="1" dirty="0" smtClean="0"/>
            </a:br>
            <a:r>
              <a:rPr lang="en-US" b="1" dirty="0" smtClean="0"/>
              <a:t>Digestive Enzymes </a:t>
            </a:r>
            <a:endParaRPr lang="en-US" b="1" dirty="0"/>
          </a:p>
        </p:txBody>
      </p:sp>
      <p:sp>
        <p:nvSpPr>
          <p:cNvPr id="3" name="Content Placeholder 2"/>
          <p:cNvSpPr>
            <a:spLocks noGrp="1"/>
          </p:cNvSpPr>
          <p:nvPr>
            <p:ph idx="1"/>
          </p:nvPr>
        </p:nvSpPr>
        <p:spPr>
          <a:xfrm>
            <a:off x="247815" y="1600200"/>
            <a:ext cx="8438985" cy="4525963"/>
          </a:xfrm>
        </p:spPr>
        <p:txBody>
          <a:bodyPr>
            <a:normAutofit/>
          </a:bodyPr>
          <a:lstStyle/>
          <a:p>
            <a:r>
              <a:rPr lang="en-US" dirty="0" smtClean="0"/>
              <a:t>Glyphosate has been found as a contaminant in digestive enzymes trypsin, pepsin and lipase</a:t>
            </a:r>
            <a:r>
              <a:rPr lang="en-US" dirty="0" smtClean="0">
                <a:solidFill>
                  <a:srgbClr val="FF0000"/>
                </a:solidFill>
              </a:rPr>
              <a:t>*</a:t>
            </a:r>
          </a:p>
          <a:p>
            <a:r>
              <a:rPr lang="en-US" dirty="0" smtClean="0"/>
              <a:t>Trypsin impairment prevents proteins like gluten in wheat from being digested</a:t>
            </a:r>
          </a:p>
          <a:p>
            <a:r>
              <a:rPr lang="en-US" dirty="0" smtClean="0"/>
              <a:t>Undigested proteins induce release of </a:t>
            </a:r>
            <a:r>
              <a:rPr lang="en-US" dirty="0" err="1" smtClean="0"/>
              <a:t>zonulin</a:t>
            </a:r>
            <a:r>
              <a:rPr lang="en-US" dirty="0" smtClean="0"/>
              <a:t> which opens up gut barrier</a:t>
            </a:r>
            <a:r>
              <a:rPr lang="en-US" dirty="0" smtClean="0">
                <a:solidFill>
                  <a:srgbClr val="FF0000"/>
                </a:solidFill>
              </a:rPr>
              <a:t>**</a:t>
            </a:r>
          </a:p>
          <a:p>
            <a:r>
              <a:rPr lang="en-US" dirty="0" err="1" smtClean="0"/>
              <a:t>Zonulin</a:t>
            </a:r>
            <a:r>
              <a:rPr lang="en-US" dirty="0" smtClean="0"/>
              <a:t> lingers because trypsin is defective</a:t>
            </a:r>
            <a:endParaRPr lang="en-US" dirty="0"/>
          </a:p>
        </p:txBody>
      </p:sp>
      <p:sp>
        <p:nvSpPr>
          <p:cNvPr id="4" name="TextBox 3"/>
          <p:cNvSpPr txBox="1"/>
          <p:nvPr/>
        </p:nvSpPr>
        <p:spPr>
          <a:xfrm>
            <a:off x="2106797" y="5828303"/>
            <a:ext cx="7037203" cy="830997"/>
          </a:xfrm>
          <a:prstGeom prst="rect">
            <a:avLst/>
          </a:prstGeom>
          <a:noFill/>
        </p:spPr>
        <p:txBody>
          <a:bodyPr wrap="none" rtlCol="0">
            <a:spAutoFit/>
          </a:bodyPr>
          <a:lstStyle/>
          <a:p>
            <a:r>
              <a:rPr lang="en-US" sz="2400" dirty="0">
                <a:solidFill>
                  <a:srgbClr val="FF0000"/>
                </a:solidFill>
              </a:rPr>
              <a:t>*</a:t>
            </a:r>
            <a:r>
              <a:rPr lang="en-US" sz="2400" dirty="0"/>
              <a:t>A </a:t>
            </a:r>
            <a:r>
              <a:rPr lang="en-US" sz="2400" dirty="0" err="1"/>
              <a:t>Samsel</a:t>
            </a:r>
            <a:r>
              <a:rPr lang="en-US" sz="2400" dirty="0"/>
              <a:t> and S Seneff. J </a:t>
            </a:r>
            <a:r>
              <a:rPr lang="en-US" sz="2400" dirty="0" err="1"/>
              <a:t>Biol</a:t>
            </a:r>
            <a:r>
              <a:rPr lang="en-US" sz="2400" dirty="0"/>
              <a:t> </a:t>
            </a:r>
            <a:r>
              <a:rPr lang="en-US" sz="2400" dirty="0" err="1"/>
              <a:t>Phys</a:t>
            </a:r>
            <a:r>
              <a:rPr lang="en-US" sz="2400" dirty="0"/>
              <a:t> </a:t>
            </a:r>
            <a:r>
              <a:rPr lang="en-US" sz="2400" dirty="0" err="1"/>
              <a:t>Chem</a:t>
            </a:r>
            <a:r>
              <a:rPr lang="en-US" sz="2400" dirty="0"/>
              <a:t> 2017;17:8-</a:t>
            </a:r>
            <a:r>
              <a:rPr lang="en-US" sz="2400" dirty="0" smtClean="0"/>
              <a:t>32</a:t>
            </a:r>
          </a:p>
          <a:p>
            <a:r>
              <a:rPr lang="en-US" sz="2400" dirty="0">
                <a:solidFill>
                  <a:srgbClr val="FF0000"/>
                </a:solidFill>
              </a:rPr>
              <a:t>** </a:t>
            </a:r>
            <a:r>
              <a:rPr lang="en-US" sz="2400" dirty="0"/>
              <a:t>JJ </a:t>
            </a:r>
            <a:r>
              <a:rPr lang="en-US" sz="2400" dirty="0" err="1"/>
              <a:t>Gildea</a:t>
            </a:r>
            <a:r>
              <a:rPr lang="en-US" sz="2400" dirty="0"/>
              <a:t> et al. J </a:t>
            </a:r>
            <a:r>
              <a:rPr lang="en-US" sz="2400" dirty="0" err="1"/>
              <a:t>Clin</a:t>
            </a:r>
            <a:r>
              <a:rPr lang="en-US" sz="2400" dirty="0"/>
              <a:t> </a:t>
            </a:r>
            <a:r>
              <a:rPr lang="en-US" sz="2400" dirty="0" err="1"/>
              <a:t>Nutr</a:t>
            </a:r>
            <a:r>
              <a:rPr lang="en-US" sz="2400" dirty="0"/>
              <a:t> Diet. 2017, 3:1.</a:t>
            </a:r>
          </a:p>
        </p:txBody>
      </p:sp>
    </p:spTree>
    <p:extLst>
      <p:ext uri="{BB962C8B-B14F-4D97-AF65-F5344CB8AC3E}">
        <p14:creationId xmlns:p14="http://schemas.microsoft.com/office/powerpoint/2010/main" val="9680911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Trypsin, Pepsin and Lipase are all contaminated with glyphosate</a:t>
            </a:r>
            <a:r>
              <a:rPr lang="en-US" b="1" dirty="0" smtClean="0">
                <a:solidFill>
                  <a:srgbClr val="FF0000"/>
                </a:solidFill>
              </a:rPr>
              <a:t>*</a:t>
            </a:r>
            <a:endParaRPr lang="en-US" b="1" dirty="0">
              <a:solidFill>
                <a:srgbClr val="FF0000"/>
              </a:solidFill>
            </a:endParaRPr>
          </a:p>
        </p:txBody>
      </p:sp>
      <p:pic>
        <p:nvPicPr>
          <p:cNvPr id="4" name="Content Placeholder 3" descr="digestive_enzymes.png"/>
          <p:cNvPicPr>
            <a:picLocks noGrp="1" noChangeAspect="1"/>
          </p:cNvPicPr>
          <p:nvPr>
            <p:ph idx="1"/>
          </p:nvPr>
        </p:nvPicPr>
        <p:blipFill>
          <a:blip r:embed="rId2">
            <a:extLst>
              <a:ext uri="{28A0092B-C50C-407E-A947-70E740481C1C}">
                <a14:useLocalDpi xmlns:a14="http://schemas.microsoft.com/office/drawing/2010/main" val="0"/>
              </a:ext>
            </a:extLst>
          </a:blip>
          <a:srcRect l="-41604" r="-41604"/>
          <a:stretch>
            <a:fillRect/>
          </a:stretch>
        </p:blipFill>
        <p:spPr>
          <a:xfrm>
            <a:off x="4690532" y="2294469"/>
            <a:ext cx="5520267" cy="3035934"/>
          </a:xfrm>
        </p:spPr>
      </p:pic>
      <p:sp>
        <p:nvSpPr>
          <p:cNvPr id="5" name="TextBox 4"/>
          <p:cNvSpPr txBox="1"/>
          <p:nvPr/>
        </p:nvSpPr>
        <p:spPr>
          <a:xfrm>
            <a:off x="338667" y="6350000"/>
            <a:ext cx="8674069" cy="400110"/>
          </a:xfrm>
          <a:prstGeom prst="rect">
            <a:avLst/>
          </a:prstGeom>
          <a:noFill/>
        </p:spPr>
        <p:txBody>
          <a:bodyPr wrap="none" rtlCol="0">
            <a:spAutoFit/>
          </a:bodyPr>
          <a:lstStyle/>
          <a:p>
            <a:r>
              <a:rPr lang="en-US" sz="2000" dirty="0">
                <a:solidFill>
                  <a:srgbClr val="FF0000"/>
                </a:solidFill>
              </a:rPr>
              <a:t>*</a:t>
            </a:r>
            <a:r>
              <a:rPr lang="en-US" sz="2000" dirty="0"/>
              <a:t>A </a:t>
            </a:r>
            <a:r>
              <a:rPr lang="en-US" sz="2000" dirty="0" err="1"/>
              <a:t>Samsel</a:t>
            </a:r>
            <a:r>
              <a:rPr lang="en-US" sz="2000" dirty="0"/>
              <a:t> and S Seneff. Journal of Biological Physics and Chemistry 2017;17: 8-32</a:t>
            </a:r>
          </a:p>
        </p:txBody>
      </p:sp>
      <p:graphicFrame>
        <p:nvGraphicFramePr>
          <p:cNvPr id="3" name="Table 2"/>
          <p:cNvGraphicFramePr>
            <a:graphicFrameLocks noGrp="1"/>
          </p:cNvGraphicFramePr>
          <p:nvPr>
            <p:extLst>
              <p:ext uri="{D42A27DB-BD31-4B8C-83A1-F6EECF244321}">
                <p14:modId xmlns:p14="http://schemas.microsoft.com/office/powerpoint/2010/main" val="3933723456"/>
              </p:ext>
            </p:extLst>
          </p:nvPr>
        </p:nvGraphicFramePr>
        <p:xfrm>
          <a:off x="338667" y="2043642"/>
          <a:ext cx="4910672" cy="3108960"/>
        </p:xfrm>
        <a:graphic>
          <a:graphicData uri="http://schemas.openxmlformats.org/drawingml/2006/table">
            <a:tbl>
              <a:tblPr firstRow="1" bandRow="1">
                <a:tableStyleId>{5C22544A-7EE6-4342-B048-85BDC9FD1C3A}</a:tableStyleId>
              </a:tblPr>
              <a:tblGrid>
                <a:gridCol w="3031066"/>
                <a:gridCol w="1879606"/>
              </a:tblGrid>
              <a:tr h="0">
                <a:tc>
                  <a:txBody>
                    <a:bodyPr/>
                    <a:lstStyle/>
                    <a:p>
                      <a:r>
                        <a:rPr lang="en-US" sz="2400" dirty="0" smtClean="0"/>
                        <a:t>Enzyme</a:t>
                      </a:r>
                      <a:endParaRPr lang="en-US" sz="2400" dirty="0"/>
                    </a:p>
                  </a:txBody>
                  <a:tcPr/>
                </a:tc>
                <a:tc>
                  <a:txBody>
                    <a:bodyPr/>
                    <a:lstStyle/>
                    <a:p>
                      <a:pPr algn="r"/>
                      <a:r>
                        <a:rPr lang="en-US" sz="2400" dirty="0" smtClean="0"/>
                        <a:t>Glyphosate (PPB)</a:t>
                      </a:r>
                      <a:endParaRPr lang="en-US" sz="2400" dirty="0"/>
                    </a:p>
                  </a:txBody>
                  <a:tcPr/>
                </a:tc>
              </a:tr>
              <a:tr h="370840">
                <a:tc>
                  <a:txBody>
                    <a:bodyPr/>
                    <a:lstStyle/>
                    <a:p>
                      <a:r>
                        <a:rPr lang="en-US" sz="2400" dirty="0" smtClean="0"/>
                        <a:t>Pepsin (ELISA)</a:t>
                      </a:r>
                      <a:endParaRPr lang="en-US" sz="2400" dirty="0"/>
                    </a:p>
                  </a:txBody>
                  <a:tcPr/>
                </a:tc>
                <a:tc>
                  <a:txBody>
                    <a:bodyPr/>
                    <a:lstStyle/>
                    <a:p>
                      <a:pPr algn="r"/>
                      <a:r>
                        <a:rPr lang="en-US" sz="2400" dirty="0" smtClean="0"/>
                        <a:t>&lt;40</a:t>
                      </a:r>
                      <a:endParaRPr lang="en-US" sz="2400" dirty="0"/>
                    </a:p>
                  </a:txBody>
                  <a:tcPr/>
                </a:tc>
              </a:tr>
              <a:tr h="370840">
                <a:tc>
                  <a:txBody>
                    <a:bodyPr/>
                    <a:lstStyle/>
                    <a:p>
                      <a:r>
                        <a:rPr lang="en-US" sz="2400" dirty="0" smtClean="0"/>
                        <a:t>Pepsin (GC-MS)</a:t>
                      </a:r>
                      <a:endParaRPr lang="en-US" sz="2400" dirty="0"/>
                    </a:p>
                  </a:txBody>
                  <a:tcPr/>
                </a:tc>
                <a:tc>
                  <a:txBody>
                    <a:bodyPr/>
                    <a:lstStyle/>
                    <a:p>
                      <a:pPr algn="r"/>
                      <a:r>
                        <a:rPr lang="en-US" sz="2400" dirty="0" smtClean="0"/>
                        <a:t>430</a:t>
                      </a:r>
                      <a:endParaRPr lang="en-US" sz="2400" dirty="0"/>
                    </a:p>
                  </a:txBody>
                  <a:tcPr/>
                </a:tc>
              </a:tr>
              <a:tr h="370840">
                <a:tc>
                  <a:txBody>
                    <a:bodyPr/>
                    <a:lstStyle/>
                    <a:p>
                      <a:r>
                        <a:rPr lang="en-US" sz="2400" dirty="0" smtClean="0"/>
                        <a:t>Pepsin</a:t>
                      </a:r>
                      <a:r>
                        <a:rPr lang="en-US" sz="2400" baseline="0" dirty="0" smtClean="0"/>
                        <a:t> (HPLC-MSMS)</a:t>
                      </a:r>
                      <a:endParaRPr lang="en-US" sz="2400" dirty="0"/>
                    </a:p>
                  </a:txBody>
                  <a:tcPr/>
                </a:tc>
                <a:tc>
                  <a:txBody>
                    <a:bodyPr/>
                    <a:lstStyle/>
                    <a:p>
                      <a:pPr algn="r"/>
                      <a:r>
                        <a:rPr lang="en-US" sz="2400" dirty="0" smtClean="0"/>
                        <a:t>290</a:t>
                      </a:r>
                      <a:endParaRPr lang="en-US" sz="2400" dirty="0"/>
                    </a:p>
                  </a:txBody>
                  <a:tcPr/>
                </a:tc>
              </a:tr>
              <a:tr h="370840">
                <a:tc>
                  <a:txBody>
                    <a:bodyPr/>
                    <a:lstStyle/>
                    <a:p>
                      <a:r>
                        <a:rPr lang="en-US" sz="2400" dirty="0" smtClean="0"/>
                        <a:t>Trypsin (ELISA)</a:t>
                      </a:r>
                      <a:endParaRPr lang="en-US" sz="2400" dirty="0"/>
                    </a:p>
                  </a:txBody>
                  <a:tcPr/>
                </a:tc>
                <a:tc>
                  <a:txBody>
                    <a:bodyPr/>
                    <a:lstStyle/>
                    <a:p>
                      <a:pPr algn="r"/>
                      <a:r>
                        <a:rPr lang="en-US" sz="2400" dirty="0" smtClean="0"/>
                        <a:t>62</a:t>
                      </a:r>
                      <a:endParaRPr lang="en-US" sz="2400" dirty="0"/>
                    </a:p>
                  </a:txBody>
                  <a:tcPr/>
                </a:tc>
              </a:tr>
              <a:tr h="370840">
                <a:tc>
                  <a:txBody>
                    <a:bodyPr/>
                    <a:lstStyle/>
                    <a:p>
                      <a:r>
                        <a:rPr lang="en-US" sz="2400" dirty="0" smtClean="0"/>
                        <a:t>Lipase</a:t>
                      </a:r>
                      <a:r>
                        <a:rPr lang="en-US" sz="2400" baseline="0" dirty="0" smtClean="0"/>
                        <a:t> (ELISA)</a:t>
                      </a:r>
                      <a:endParaRPr lang="en-US" sz="2400" dirty="0"/>
                    </a:p>
                  </a:txBody>
                  <a:tcPr/>
                </a:tc>
                <a:tc>
                  <a:txBody>
                    <a:bodyPr/>
                    <a:lstStyle/>
                    <a:p>
                      <a:pPr algn="r"/>
                      <a:r>
                        <a:rPr lang="en-US" sz="2400" dirty="0" smtClean="0"/>
                        <a:t>24</a:t>
                      </a:r>
                      <a:endParaRPr lang="en-US" sz="2400" dirty="0"/>
                    </a:p>
                  </a:txBody>
                  <a:tcPr/>
                </a:tc>
              </a:tr>
            </a:tbl>
          </a:graphicData>
        </a:graphic>
      </p:graphicFrame>
    </p:spTree>
    <p:extLst>
      <p:ext uri="{BB962C8B-B14F-4D97-AF65-F5344CB8AC3E}">
        <p14:creationId xmlns:p14="http://schemas.microsoft.com/office/powerpoint/2010/main" val="22626027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081" y="142356"/>
            <a:ext cx="8229600" cy="1143000"/>
          </a:xfrm>
        </p:spPr>
        <p:txBody>
          <a:bodyPr>
            <a:normAutofit fontScale="90000"/>
          </a:bodyPr>
          <a:lstStyle/>
          <a:p>
            <a:pPr defTabSz="120650"/>
            <a:r>
              <a:rPr lang="en-US" b="1" dirty="0" smtClean="0"/>
              <a:t>A</a:t>
            </a:r>
            <a:r>
              <a:rPr lang="en-US" dirty="0" smtClean="0"/>
              <a:t> </a:t>
            </a:r>
            <a:r>
              <a:rPr lang="en-US" b="1" dirty="0" smtClean="0"/>
              <a:t>Scenario</a:t>
            </a:r>
            <a:br>
              <a:rPr lang="en-US" b="1" dirty="0" smtClean="0"/>
            </a:br>
            <a:r>
              <a:rPr lang="en-US" b="1" dirty="0" smtClean="0"/>
              <a:t>for Gluten Intolerance</a:t>
            </a:r>
            <a:endParaRPr lang="en-US" b="1" dirty="0"/>
          </a:p>
        </p:txBody>
      </p:sp>
      <p:pic>
        <p:nvPicPr>
          <p:cNvPr id="5" name="Picture 4" descr="Gut-Br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48" y="1285356"/>
            <a:ext cx="9144000" cy="4380776"/>
          </a:xfrm>
          <a:prstGeom prst="rect">
            <a:avLst/>
          </a:prstGeom>
        </p:spPr>
      </p:pic>
      <p:sp>
        <p:nvSpPr>
          <p:cNvPr id="14" name="TextBox 13"/>
          <p:cNvSpPr txBox="1"/>
          <p:nvPr/>
        </p:nvSpPr>
        <p:spPr>
          <a:xfrm>
            <a:off x="4638841" y="2676176"/>
            <a:ext cx="1117463" cy="461665"/>
          </a:xfrm>
          <a:prstGeom prst="rect">
            <a:avLst/>
          </a:prstGeom>
          <a:solidFill>
            <a:srgbClr val="FFFFFF"/>
          </a:solidFill>
          <a:ln>
            <a:solidFill>
              <a:srgbClr val="000000"/>
            </a:solidFill>
          </a:ln>
        </p:spPr>
        <p:txBody>
          <a:bodyPr wrap="none" rtlCol="0">
            <a:spAutoFit/>
          </a:bodyPr>
          <a:lstStyle/>
          <a:p>
            <a:r>
              <a:rPr lang="en-US" sz="2400" dirty="0" err="1" smtClean="0"/>
              <a:t>Zonulin</a:t>
            </a:r>
            <a:endParaRPr lang="en-US" sz="2400" dirty="0"/>
          </a:p>
        </p:txBody>
      </p:sp>
      <p:sp>
        <p:nvSpPr>
          <p:cNvPr id="16" name="TextBox 15"/>
          <p:cNvSpPr txBox="1"/>
          <p:nvPr/>
        </p:nvSpPr>
        <p:spPr>
          <a:xfrm>
            <a:off x="6236345" y="2907008"/>
            <a:ext cx="2320918" cy="461665"/>
          </a:xfrm>
          <a:prstGeom prst="rect">
            <a:avLst/>
          </a:prstGeom>
          <a:solidFill>
            <a:srgbClr val="FFFFFF"/>
          </a:solidFill>
          <a:ln>
            <a:solidFill>
              <a:srgbClr val="000000"/>
            </a:solidFill>
          </a:ln>
        </p:spPr>
        <p:txBody>
          <a:bodyPr wrap="none" rtlCol="0">
            <a:spAutoFit/>
          </a:bodyPr>
          <a:lstStyle/>
          <a:p>
            <a:r>
              <a:rPr lang="en-US" sz="2400" dirty="0" smtClean="0"/>
              <a:t>Trypsin defective</a:t>
            </a:r>
            <a:endParaRPr lang="en-US" sz="2400" dirty="0"/>
          </a:p>
        </p:txBody>
      </p:sp>
      <p:sp>
        <p:nvSpPr>
          <p:cNvPr id="17" name="TextBox 16"/>
          <p:cNvSpPr txBox="1"/>
          <p:nvPr/>
        </p:nvSpPr>
        <p:spPr>
          <a:xfrm>
            <a:off x="6303371" y="3545849"/>
            <a:ext cx="2253892" cy="461665"/>
          </a:xfrm>
          <a:prstGeom prst="rect">
            <a:avLst/>
          </a:prstGeom>
          <a:solidFill>
            <a:srgbClr val="FFFFFF"/>
          </a:solidFill>
          <a:ln>
            <a:solidFill>
              <a:srgbClr val="000000"/>
            </a:solidFill>
          </a:ln>
        </p:spPr>
        <p:txBody>
          <a:bodyPr wrap="none" rtlCol="0">
            <a:spAutoFit/>
          </a:bodyPr>
          <a:lstStyle/>
          <a:p>
            <a:r>
              <a:rPr lang="en-US" sz="2400" dirty="0" err="1" smtClean="0"/>
              <a:t>Zonulin</a:t>
            </a:r>
            <a:r>
              <a:rPr lang="en-US" sz="2400" dirty="0" smtClean="0"/>
              <a:t> released</a:t>
            </a:r>
            <a:endParaRPr lang="en-US" sz="2400" dirty="0"/>
          </a:p>
        </p:txBody>
      </p:sp>
      <p:sp>
        <p:nvSpPr>
          <p:cNvPr id="18" name="TextBox 17"/>
          <p:cNvSpPr txBox="1"/>
          <p:nvPr/>
        </p:nvSpPr>
        <p:spPr>
          <a:xfrm>
            <a:off x="6455771" y="4273091"/>
            <a:ext cx="1818226" cy="461665"/>
          </a:xfrm>
          <a:prstGeom prst="rect">
            <a:avLst/>
          </a:prstGeom>
          <a:solidFill>
            <a:srgbClr val="FFFFFF"/>
          </a:solidFill>
          <a:ln>
            <a:solidFill>
              <a:srgbClr val="000000"/>
            </a:solidFill>
          </a:ln>
        </p:spPr>
        <p:txBody>
          <a:bodyPr wrap="none" rtlCol="0">
            <a:spAutoFit/>
          </a:bodyPr>
          <a:lstStyle/>
          <a:p>
            <a:r>
              <a:rPr lang="en-US" sz="2400" dirty="0" smtClean="0"/>
              <a:t>Leaky barrier</a:t>
            </a:r>
            <a:endParaRPr lang="en-US" sz="2400" dirty="0"/>
          </a:p>
        </p:txBody>
      </p:sp>
      <p:sp>
        <p:nvSpPr>
          <p:cNvPr id="19" name="TextBox 18"/>
          <p:cNvSpPr txBox="1"/>
          <p:nvPr/>
        </p:nvSpPr>
        <p:spPr>
          <a:xfrm>
            <a:off x="4638841" y="4042258"/>
            <a:ext cx="1061559" cy="461665"/>
          </a:xfrm>
          <a:prstGeom prst="rect">
            <a:avLst/>
          </a:prstGeom>
          <a:solidFill>
            <a:srgbClr val="FFFFFF"/>
          </a:solidFill>
          <a:ln>
            <a:solidFill>
              <a:srgbClr val="000000"/>
            </a:solidFill>
          </a:ln>
        </p:spPr>
        <p:txBody>
          <a:bodyPr wrap="none" rtlCol="0">
            <a:spAutoFit/>
          </a:bodyPr>
          <a:lstStyle/>
          <a:p>
            <a:r>
              <a:rPr lang="en-US" sz="2400" dirty="0" err="1" smtClean="0"/>
              <a:t>Gliadin</a:t>
            </a:r>
            <a:endParaRPr lang="en-US" sz="2400" dirty="0"/>
          </a:p>
        </p:txBody>
      </p:sp>
      <p:sp>
        <p:nvSpPr>
          <p:cNvPr id="20" name="TextBox 19"/>
          <p:cNvSpPr txBox="1"/>
          <p:nvPr/>
        </p:nvSpPr>
        <p:spPr>
          <a:xfrm>
            <a:off x="1322114" y="2708973"/>
            <a:ext cx="2536572" cy="461665"/>
          </a:xfrm>
          <a:prstGeom prst="rect">
            <a:avLst/>
          </a:prstGeom>
          <a:solidFill>
            <a:srgbClr val="FFFFFF"/>
          </a:solidFill>
          <a:ln>
            <a:solidFill>
              <a:srgbClr val="000000"/>
            </a:solidFill>
          </a:ln>
        </p:spPr>
        <p:txBody>
          <a:bodyPr wrap="none" rtlCol="0">
            <a:spAutoFit/>
          </a:bodyPr>
          <a:lstStyle/>
          <a:p>
            <a:r>
              <a:rPr lang="en-US" sz="2400" dirty="0" smtClean="0"/>
              <a:t>Leaky brain barrier</a:t>
            </a:r>
            <a:endParaRPr lang="en-US" sz="2400" dirty="0"/>
          </a:p>
        </p:txBody>
      </p:sp>
      <p:pic>
        <p:nvPicPr>
          <p:cNvPr id="21" name="Picture 20" descr="bre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350" y="452433"/>
            <a:ext cx="1590841" cy="1193131"/>
          </a:xfrm>
          <a:prstGeom prst="rect">
            <a:avLst/>
          </a:prstGeom>
        </p:spPr>
      </p:pic>
      <p:sp>
        <p:nvSpPr>
          <p:cNvPr id="15" name="TextBox 14"/>
          <p:cNvSpPr txBox="1"/>
          <p:nvPr/>
        </p:nvSpPr>
        <p:spPr>
          <a:xfrm>
            <a:off x="6281670" y="452433"/>
            <a:ext cx="2755382" cy="461665"/>
          </a:xfrm>
          <a:prstGeom prst="rect">
            <a:avLst/>
          </a:prstGeom>
          <a:solidFill>
            <a:srgbClr val="FFFFFF"/>
          </a:solidFill>
          <a:ln>
            <a:solidFill>
              <a:srgbClr val="000000"/>
            </a:solidFill>
          </a:ln>
        </p:spPr>
        <p:txBody>
          <a:bodyPr wrap="none" rtlCol="0">
            <a:spAutoFit/>
          </a:bodyPr>
          <a:lstStyle/>
          <a:p>
            <a:r>
              <a:rPr lang="en-US" sz="2400" dirty="0" smtClean="0"/>
              <a:t>Glyphosate in wheat</a:t>
            </a:r>
            <a:endParaRPr lang="en-US" sz="2400" dirty="0"/>
          </a:p>
        </p:txBody>
      </p:sp>
      <p:sp>
        <p:nvSpPr>
          <p:cNvPr id="22" name="TextBox 21"/>
          <p:cNvSpPr txBox="1"/>
          <p:nvPr/>
        </p:nvSpPr>
        <p:spPr>
          <a:xfrm>
            <a:off x="1322114" y="3377043"/>
            <a:ext cx="1828746" cy="1200328"/>
          </a:xfrm>
          <a:prstGeom prst="rect">
            <a:avLst/>
          </a:prstGeom>
          <a:solidFill>
            <a:srgbClr val="FFFFFF"/>
          </a:solidFill>
          <a:ln>
            <a:solidFill>
              <a:srgbClr val="000000"/>
            </a:solidFill>
          </a:ln>
        </p:spPr>
        <p:txBody>
          <a:bodyPr wrap="none" rtlCol="0">
            <a:spAutoFit/>
          </a:bodyPr>
          <a:lstStyle/>
          <a:p>
            <a:r>
              <a:rPr lang="en-US" sz="2400" dirty="0" smtClean="0"/>
              <a:t>Autoimmune </a:t>
            </a:r>
          </a:p>
          <a:p>
            <a:r>
              <a:rPr lang="en-US" sz="2400" dirty="0"/>
              <a:t>n</a:t>
            </a:r>
            <a:r>
              <a:rPr lang="en-US" sz="2400" dirty="0" smtClean="0"/>
              <a:t>eurological</a:t>
            </a:r>
          </a:p>
          <a:p>
            <a:r>
              <a:rPr lang="en-US" sz="2400" dirty="0" smtClean="0"/>
              <a:t>disease</a:t>
            </a:r>
            <a:endParaRPr lang="en-US" sz="2400" dirty="0"/>
          </a:p>
        </p:txBody>
      </p:sp>
      <p:grpSp>
        <p:nvGrpSpPr>
          <p:cNvPr id="25" name="Group 24"/>
          <p:cNvGrpSpPr/>
          <p:nvPr/>
        </p:nvGrpSpPr>
        <p:grpSpPr>
          <a:xfrm>
            <a:off x="4505157" y="3237479"/>
            <a:ext cx="1430421" cy="668070"/>
            <a:chOff x="4505157" y="3237479"/>
            <a:chExt cx="1430421" cy="668070"/>
          </a:xfrm>
        </p:grpSpPr>
        <p:sp>
          <p:nvSpPr>
            <p:cNvPr id="24" name="Rectangle 23"/>
            <p:cNvSpPr/>
            <p:nvPr/>
          </p:nvSpPr>
          <p:spPr>
            <a:xfrm>
              <a:off x="4505157" y="3237479"/>
              <a:ext cx="1430421" cy="668070"/>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Left Arrow 22"/>
            <p:cNvSpPr/>
            <p:nvPr/>
          </p:nvSpPr>
          <p:spPr>
            <a:xfrm>
              <a:off x="4505157" y="3237479"/>
              <a:ext cx="1430421" cy="668070"/>
            </a:xfrm>
            <a:prstGeom prst="leftArrow">
              <a:avLst/>
            </a:prstGeom>
            <a:solidFill>
              <a:srgbClr val="FFFFFF"/>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TextBox 25"/>
          <p:cNvSpPr txBox="1"/>
          <p:nvPr/>
        </p:nvSpPr>
        <p:spPr>
          <a:xfrm>
            <a:off x="2655611" y="5290508"/>
            <a:ext cx="3699091" cy="1200328"/>
          </a:xfrm>
          <a:prstGeom prst="rect">
            <a:avLst/>
          </a:prstGeom>
          <a:solidFill>
            <a:srgbClr val="FFFFFF"/>
          </a:solidFill>
          <a:ln>
            <a:solidFill>
              <a:srgbClr val="000000"/>
            </a:solidFill>
          </a:ln>
        </p:spPr>
        <p:txBody>
          <a:bodyPr wrap="square" rtlCol="0">
            <a:spAutoFit/>
          </a:bodyPr>
          <a:lstStyle/>
          <a:p>
            <a:r>
              <a:rPr lang="en-US" sz="2400" dirty="0" smtClean="0"/>
              <a:t>Systemic </a:t>
            </a:r>
            <a:r>
              <a:rPr lang="en-US" sz="2400" dirty="0"/>
              <a:t>i</a:t>
            </a:r>
            <a:r>
              <a:rPr lang="en-US" sz="2400" dirty="0" smtClean="0"/>
              <a:t>mmune response induces multiple </a:t>
            </a:r>
            <a:r>
              <a:rPr lang="en-US" sz="2400" dirty="0"/>
              <a:t>c</a:t>
            </a:r>
            <a:r>
              <a:rPr lang="en-US" sz="2400" dirty="0" smtClean="0"/>
              <a:t>omplex </a:t>
            </a:r>
            <a:r>
              <a:rPr lang="en-US" sz="2400" dirty="0"/>
              <a:t>s</a:t>
            </a:r>
            <a:r>
              <a:rPr lang="en-US" sz="2400" dirty="0" smtClean="0"/>
              <a:t>ymptoms</a:t>
            </a:r>
            <a:endParaRPr lang="en-US" sz="2400" dirty="0"/>
          </a:p>
        </p:txBody>
      </p:sp>
    </p:spTree>
    <p:extLst>
      <p:ext uri="{BB962C8B-B14F-4D97-AF65-F5344CB8AC3E}">
        <p14:creationId xmlns:p14="http://schemas.microsoft.com/office/powerpoint/2010/main" val="3839171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15" grpId="0" animBg="1"/>
      <p:bldP spid="22"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liac &amp; wheat.jpg"/>
          <p:cNvPicPr>
            <a:picLocks noGrp="1" noChangeAspect="1"/>
          </p:cNvPicPr>
          <p:nvPr>
            <p:ph idx="1"/>
          </p:nvPr>
        </p:nvPicPr>
        <p:blipFill>
          <a:blip r:embed="rId2">
            <a:extLst>
              <a:ext uri="{28A0092B-C50C-407E-A947-70E740481C1C}">
                <a14:useLocalDpi xmlns:a14="http://schemas.microsoft.com/office/drawing/2010/main" val="0"/>
              </a:ext>
            </a:extLst>
          </a:blip>
          <a:srcRect l="-9663" r="-9663"/>
          <a:stretch>
            <a:fillRect/>
          </a:stretch>
        </p:blipFill>
        <p:spPr>
          <a:xfrm>
            <a:off x="-593581" y="511155"/>
            <a:ext cx="10209822" cy="5615009"/>
          </a:xfrm>
        </p:spPr>
      </p:pic>
      <p:sp>
        <p:nvSpPr>
          <p:cNvPr id="5" name="TextBox 4"/>
          <p:cNvSpPr txBox="1"/>
          <p:nvPr/>
        </p:nvSpPr>
        <p:spPr>
          <a:xfrm>
            <a:off x="2275851" y="6459372"/>
            <a:ext cx="6447521" cy="400108"/>
          </a:xfrm>
          <a:prstGeom prst="rect">
            <a:avLst/>
          </a:prstGeom>
          <a:noFill/>
        </p:spPr>
        <p:txBody>
          <a:bodyPr wrap="none" lIns="91439" tIns="45719" rIns="91439" bIns="45719" rtlCol="0">
            <a:spAutoFit/>
          </a:bodyPr>
          <a:lstStyle/>
          <a:p>
            <a:r>
              <a:rPr lang="it-IT" sz="2000" dirty="0" smtClean="0">
                <a:solidFill>
                  <a:srgbClr val="FF0000"/>
                </a:solidFill>
              </a:rPr>
              <a:t>*</a:t>
            </a:r>
            <a:r>
              <a:rPr lang="it-IT" sz="2000" dirty="0" err="1" smtClean="0"/>
              <a:t>Samsel</a:t>
            </a:r>
            <a:r>
              <a:rPr lang="it-IT" sz="2000" dirty="0" smtClean="0"/>
              <a:t> and Seneff, </a:t>
            </a:r>
            <a:r>
              <a:rPr lang="it-IT" sz="2000" dirty="0" err="1" smtClean="0"/>
              <a:t>Interdiscip</a:t>
            </a:r>
            <a:r>
              <a:rPr lang="it-IT" sz="2000" dirty="0" smtClean="0"/>
              <a:t> </a:t>
            </a:r>
            <a:r>
              <a:rPr lang="it-IT" sz="2000" dirty="0" err="1"/>
              <a:t>Toxicol</a:t>
            </a:r>
            <a:r>
              <a:rPr lang="it-IT" sz="2000" dirty="0"/>
              <a:t>. </a:t>
            </a:r>
            <a:r>
              <a:rPr lang="it-IT" sz="2000" dirty="0" smtClean="0"/>
              <a:t>2013;</a:t>
            </a:r>
            <a:r>
              <a:rPr lang="it-IT" sz="2000" b="1" dirty="0" smtClean="0"/>
              <a:t>6</a:t>
            </a:r>
            <a:r>
              <a:rPr lang="it-IT" sz="2000" dirty="0"/>
              <a:t>(4): 159–184. </a:t>
            </a:r>
          </a:p>
        </p:txBody>
      </p:sp>
      <p:pic>
        <p:nvPicPr>
          <p:cNvPr id="6" name="Picture 5" descr="whe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900" y="2160909"/>
            <a:ext cx="2525770" cy="1578606"/>
          </a:xfrm>
          <a:prstGeom prst="rect">
            <a:avLst/>
          </a:prstGeom>
        </p:spPr>
      </p:pic>
      <p:sp>
        <p:nvSpPr>
          <p:cNvPr id="7" name="TextBox 6"/>
          <p:cNvSpPr txBox="1"/>
          <p:nvPr/>
        </p:nvSpPr>
        <p:spPr>
          <a:xfrm>
            <a:off x="4107068" y="2658569"/>
            <a:ext cx="1628371" cy="400110"/>
          </a:xfrm>
          <a:prstGeom prst="rect">
            <a:avLst/>
          </a:prstGeom>
          <a:noFill/>
        </p:spPr>
        <p:txBody>
          <a:bodyPr wrap="none" rtlCol="0">
            <a:spAutoFit/>
          </a:bodyPr>
          <a:lstStyle/>
          <a:p>
            <a:r>
              <a:rPr lang="en-US" sz="2000" dirty="0" smtClean="0"/>
              <a:t>Celiac disease</a:t>
            </a:r>
            <a:endParaRPr lang="en-US" sz="2000" dirty="0"/>
          </a:p>
        </p:txBody>
      </p:sp>
      <p:sp>
        <p:nvSpPr>
          <p:cNvPr id="8" name="Freeform 7"/>
          <p:cNvSpPr/>
          <p:nvPr/>
        </p:nvSpPr>
        <p:spPr>
          <a:xfrm>
            <a:off x="4385743" y="3051666"/>
            <a:ext cx="529544" cy="973234"/>
          </a:xfrm>
          <a:custGeom>
            <a:avLst/>
            <a:gdLst>
              <a:gd name="connsiteX0" fmla="*/ 529544 w 529544"/>
              <a:gd name="connsiteY0" fmla="*/ 0 h 973234"/>
              <a:gd name="connsiteX1" fmla="*/ 1728 w 529544"/>
              <a:gd name="connsiteY1" fmla="*/ 461873 h 973234"/>
              <a:gd name="connsiteX2" fmla="*/ 348107 w 529544"/>
              <a:gd name="connsiteY2" fmla="*/ 973234 h 973234"/>
            </a:gdLst>
            <a:ahLst/>
            <a:cxnLst>
              <a:cxn ang="0">
                <a:pos x="connsiteX0" y="connsiteY0"/>
              </a:cxn>
              <a:cxn ang="0">
                <a:pos x="connsiteX1" y="connsiteY1"/>
              </a:cxn>
              <a:cxn ang="0">
                <a:pos x="connsiteX2" y="connsiteY2"/>
              </a:cxn>
            </a:cxnLst>
            <a:rect l="l" t="t" r="r" b="b"/>
            <a:pathLst>
              <a:path w="529544" h="973234">
                <a:moveTo>
                  <a:pt x="529544" y="0"/>
                </a:moveTo>
                <a:cubicBezTo>
                  <a:pt x="280755" y="149833"/>
                  <a:pt x="31967" y="299667"/>
                  <a:pt x="1728" y="461873"/>
                </a:cubicBezTo>
                <a:cubicBezTo>
                  <a:pt x="-28511" y="624079"/>
                  <a:pt x="348107" y="973234"/>
                  <a:pt x="348107" y="973234"/>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1"/>
          <p:cNvSpPr txBox="1">
            <a:spLocks/>
          </p:cNvSpPr>
          <p:nvPr/>
        </p:nvSpPr>
        <p:spPr>
          <a:xfrm>
            <a:off x="457200" y="240096"/>
            <a:ext cx="8478043" cy="1143000"/>
          </a:xfrm>
          <a:prstGeom prst="rect">
            <a:avLst/>
          </a:prstGeom>
          <a:solidFill>
            <a:srgbClr val="FFFFFF"/>
          </a:solidFill>
          <a:ln>
            <a:no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Glyphosate and Celiac Disease</a:t>
            </a:r>
            <a:r>
              <a:rPr lang="en-US" b="1" dirty="0" smtClean="0">
                <a:solidFill>
                  <a:srgbClr val="FF0000"/>
                </a:solidFill>
              </a:rPr>
              <a:t>*</a:t>
            </a:r>
            <a:endParaRPr lang="en-US" b="1" dirty="0">
              <a:solidFill>
                <a:srgbClr val="FF0000"/>
              </a:solidFill>
            </a:endParaRPr>
          </a:p>
        </p:txBody>
      </p:sp>
      <p:sp>
        <p:nvSpPr>
          <p:cNvPr id="10" name="TextBox 9"/>
          <p:cNvSpPr txBox="1"/>
          <p:nvPr/>
        </p:nvSpPr>
        <p:spPr>
          <a:xfrm>
            <a:off x="4779403" y="1742139"/>
            <a:ext cx="1675584" cy="707886"/>
          </a:xfrm>
          <a:prstGeom prst="rect">
            <a:avLst/>
          </a:prstGeom>
          <a:noFill/>
        </p:spPr>
        <p:txBody>
          <a:bodyPr wrap="none" rtlCol="0">
            <a:spAutoFit/>
          </a:bodyPr>
          <a:lstStyle/>
          <a:p>
            <a:pPr algn="r"/>
            <a:r>
              <a:rPr lang="en-US" sz="2000" dirty="0" smtClean="0"/>
              <a:t>Glyphosate</a:t>
            </a:r>
          </a:p>
          <a:p>
            <a:pPr algn="r"/>
            <a:r>
              <a:rPr lang="en-US" sz="2000" dirty="0" smtClean="0"/>
              <a:t>Use on wheat</a:t>
            </a:r>
            <a:endParaRPr lang="en-US" sz="2000" dirty="0"/>
          </a:p>
        </p:txBody>
      </p:sp>
      <p:sp>
        <p:nvSpPr>
          <p:cNvPr id="11" name="Freeform 10"/>
          <p:cNvSpPr/>
          <p:nvPr/>
        </p:nvSpPr>
        <p:spPr>
          <a:xfrm>
            <a:off x="5474356" y="2452675"/>
            <a:ext cx="688840" cy="1007348"/>
          </a:xfrm>
          <a:custGeom>
            <a:avLst/>
            <a:gdLst>
              <a:gd name="connsiteX0" fmla="*/ 0 w 688840"/>
              <a:gd name="connsiteY0" fmla="*/ 0 h 1007348"/>
              <a:gd name="connsiteX1" fmla="*/ 598530 w 688840"/>
              <a:gd name="connsiteY1" fmla="*/ 423378 h 1007348"/>
              <a:gd name="connsiteX2" fmla="*/ 686120 w 688840"/>
              <a:gd name="connsiteY2" fmla="*/ 1007348 h 1007348"/>
            </a:gdLst>
            <a:ahLst/>
            <a:cxnLst>
              <a:cxn ang="0">
                <a:pos x="connsiteX0" y="connsiteY0"/>
              </a:cxn>
              <a:cxn ang="0">
                <a:pos x="connsiteX1" y="connsiteY1"/>
              </a:cxn>
              <a:cxn ang="0">
                <a:pos x="connsiteX2" y="connsiteY2"/>
              </a:cxn>
            </a:cxnLst>
            <a:rect l="l" t="t" r="r" b="b"/>
            <a:pathLst>
              <a:path w="688840" h="1007348">
                <a:moveTo>
                  <a:pt x="0" y="0"/>
                </a:moveTo>
                <a:cubicBezTo>
                  <a:pt x="242088" y="127743"/>
                  <a:pt x="484177" y="255487"/>
                  <a:pt x="598530" y="423378"/>
                </a:cubicBezTo>
                <a:cubicBezTo>
                  <a:pt x="712883" y="591269"/>
                  <a:pt x="686120" y="1007348"/>
                  <a:pt x="686120" y="1007348"/>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278633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p:txBody>
          <a:bodyPr/>
          <a:lstStyle/>
          <a:p>
            <a:r>
              <a:rPr lang="en-US" dirty="0" smtClean="0"/>
              <a:t>Introduction</a:t>
            </a:r>
          </a:p>
          <a:p>
            <a:r>
              <a:rPr lang="en-US" dirty="0" smtClean="0"/>
              <a:t>Glyphosate and the Gut</a:t>
            </a:r>
          </a:p>
          <a:p>
            <a:r>
              <a:rPr lang="en-US" dirty="0" smtClean="0"/>
              <a:t>Glyphosate and Manganese</a:t>
            </a:r>
          </a:p>
          <a:p>
            <a:r>
              <a:rPr lang="en-US" dirty="0" smtClean="0"/>
              <a:t>What </a:t>
            </a:r>
            <a:r>
              <a:rPr lang="en-US" smtClean="0"/>
              <a:t>you can do!</a:t>
            </a:r>
            <a:endParaRPr lang="en-US" dirty="0" smtClean="0"/>
          </a:p>
          <a:p>
            <a:r>
              <a:rPr lang="en-US" dirty="0" smtClean="0"/>
              <a:t>Summary</a:t>
            </a:r>
            <a:endParaRPr lang="en-US" dirty="0"/>
          </a:p>
        </p:txBody>
      </p:sp>
    </p:spTree>
    <p:extLst>
      <p:ext uri="{BB962C8B-B14F-4D97-AF65-F5344CB8AC3E}">
        <p14:creationId xmlns:p14="http://schemas.microsoft.com/office/powerpoint/2010/main" val="28395524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Celiac Disease, Glyphosate and Non Hodgkin’s Lymphoma</a:t>
            </a:r>
            <a:endParaRPr lang="en-US" b="1" dirty="0"/>
          </a:p>
        </p:txBody>
      </p:sp>
      <p:sp>
        <p:nvSpPr>
          <p:cNvPr id="3" name="Content Placeholder 2"/>
          <p:cNvSpPr>
            <a:spLocks noGrp="1"/>
          </p:cNvSpPr>
          <p:nvPr>
            <p:ph idx="1"/>
          </p:nvPr>
        </p:nvSpPr>
        <p:spPr/>
        <p:txBody>
          <a:bodyPr/>
          <a:lstStyle/>
          <a:p>
            <a:r>
              <a:rPr lang="en-US" dirty="0" smtClean="0"/>
              <a:t>Glyphosate preferentially kills </a:t>
            </a:r>
            <a:r>
              <a:rPr lang="en-US" i="1" dirty="0" err="1">
                <a:solidFill>
                  <a:srgbClr val="FF0000"/>
                </a:solidFill>
              </a:rPr>
              <a:t>B</a:t>
            </a:r>
            <a:r>
              <a:rPr lang="en-US" i="1" dirty="0" err="1" smtClean="0">
                <a:solidFill>
                  <a:srgbClr val="FF0000"/>
                </a:solidFill>
              </a:rPr>
              <a:t>ifidobacteria</a:t>
            </a:r>
            <a:r>
              <a:rPr lang="en-US" dirty="0" smtClean="0">
                <a:solidFill>
                  <a:srgbClr val="FF0000"/>
                </a:solidFill>
              </a:rPr>
              <a:t>*</a:t>
            </a:r>
          </a:p>
          <a:p>
            <a:r>
              <a:rPr lang="en-US" dirty="0" err="1" smtClean="0"/>
              <a:t>Bifidobacteria</a:t>
            </a:r>
            <a:r>
              <a:rPr lang="en-US" dirty="0" smtClean="0"/>
              <a:t> are depleted in </a:t>
            </a:r>
            <a:r>
              <a:rPr lang="en-US" dirty="0"/>
              <a:t>c</a:t>
            </a:r>
            <a:r>
              <a:rPr lang="en-US" dirty="0" smtClean="0"/>
              <a:t>eliac disease</a:t>
            </a:r>
            <a:r>
              <a:rPr lang="en-US" dirty="0" smtClean="0">
                <a:solidFill>
                  <a:srgbClr val="FF0000"/>
                </a:solidFill>
              </a:rPr>
              <a:t>**</a:t>
            </a:r>
          </a:p>
          <a:p>
            <a:r>
              <a:rPr lang="en-US" dirty="0" smtClean="0"/>
              <a:t>Celiac disease is associated with increased risk to non Hodgkin’s lymphoma</a:t>
            </a:r>
            <a:r>
              <a:rPr lang="en-US" dirty="0" smtClean="0">
                <a:solidFill>
                  <a:srgbClr val="FF0000"/>
                </a:solidFill>
              </a:rPr>
              <a:t>***</a:t>
            </a:r>
          </a:p>
          <a:p>
            <a:r>
              <a:rPr lang="en-US" dirty="0" smtClean="0"/>
              <a:t>Glyphosate itself  is also linked directly to non Hodgkin’s lymphoma</a:t>
            </a:r>
            <a:r>
              <a:rPr lang="en-US" dirty="0" smtClean="0">
                <a:solidFill>
                  <a:srgbClr val="FF0000"/>
                </a:solidFill>
              </a:rPr>
              <a:t>****</a:t>
            </a:r>
            <a:endParaRPr lang="en-US" dirty="0">
              <a:solidFill>
                <a:srgbClr val="FF0000"/>
              </a:solidFill>
            </a:endParaRPr>
          </a:p>
        </p:txBody>
      </p:sp>
      <p:sp>
        <p:nvSpPr>
          <p:cNvPr id="4" name="TextBox 3"/>
          <p:cNvSpPr txBox="1"/>
          <p:nvPr/>
        </p:nvSpPr>
        <p:spPr>
          <a:xfrm>
            <a:off x="457200" y="5121733"/>
            <a:ext cx="8413932" cy="1569660"/>
          </a:xfrm>
          <a:prstGeom prst="rect">
            <a:avLst/>
          </a:prstGeom>
          <a:noFill/>
        </p:spPr>
        <p:txBody>
          <a:bodyPr wrap="none" rtlCol="0">
            <a:spAutoFit/>
          </a:bodyPr>
          <a:lstStyle/>
          <a:p>
            <a:r>
              <a:rPr lang="fr-FR" sz="2400" dirty="0">
                <a:solidFill>
                  <a:srgbClr val="FF0000"/>
                </a:solidFill>
              </a:rPr>
              <a:t>*</a:t>
            </a:r>
            <a:r>
              <a:rPr lang="fr-FR" sz="2400" dirty="0"/>
              <a:t>A.A. </a:t>
            </a:r>
            <a:r>
              <a:rPr lang="fr-FR" sz="2400" dirty="0" err="1"/>
              <a:t>Shehata</a:t>
            </a:r>
            <a:r>
              <a:rPr lang="fr-FR" sz="2400" dirty="0"/>
              <a:t> et al., </a:t>
            </a:r>
            <a:r>
              <a:rPr lang="fr-FR" sz="2400" dirty="0" err="1"/>
              <a:t>Curr</a:t>
            </a:r>
            <a:r>
              <a:rPr lang="fr-FR" sz="2400" dirty="0"/>
              <a:t> </a:t>
            </a:r>
            <a:r>
              <a:rPr lang="fr-FR" sz="2400" dirty="0" err="1"/>
              <a:t>Microbiol</a:t>
            </a:r>
            <a:r>
              <a:rPr lang="fr-FR" sz="2400" dirty="0"/>
              <a:t>. 2013 Apr;66(4):350-8.</a:t>
            </a:r>
          </a:p>
          <a:p>
            <a:r>
              <a:rPr lang="fr-FR" sz="2400" dirty="0">
                <a:solidFill>
                  <a:srgbClr val="FF0000"/>
                </a:solidFill>
              </a:rPr>
              <a:t>** </a:t>
            </a:r>
            <a:r>
              <a:rPr lang="fr-FR" sz="2400" dirty="0"/>
              <a:t>M. Velasquez-</a:t>
            </a:r>
            <a:r>
              <a:rPr lang="fr-FR" sz="2400" dirty="0" err="1"/>
              <a:t>Manoff</a:t>
            </a:r>
            <a:r>
              <a:rPr lang="fr-FR" sz="2400" dirty="0"/>
              <a:t>, NY Times </a:t>
            </a:r>
            <a:r>
              <a:rPr lang="fr-FR" sz="2400" dirty="0" err="1"/>
              <a:t>Sunday</a:t>
            </a:r>
            <a:r>
              <a:rPr lang="fr-FR" sz="2400" dirty="0"/>
              <a:t> </a:t>
            </a:r>
            <a:r>
              <a:rPr lang="fr-FR" sz="2400" dirty="0" err="1"/>
              <a:t>Review</a:t>
            </a:r>
            <a:r>
              <a:rPr lang="fr-FR" sz="2400" dirty="0"/>
              <a:t>, </a:t>
            </a:r>
            <a:r>
              <a:rPr lang="fr-FR" sz="2400" dirty="0" err="1"/>
              <a:t>Feb</a:t>
            </a:r>
            <a:r>
              <a:rPr lang="fr-FR" sz="2400" dirty="0"/>
              <a:t>. 23, 2013.</a:t>
            </a:r>
          </a:p>
          <a:p>
            <a:r>
              <a:rPr lang="fr-FR" sz="2400" dirty="0">
                <a:solidFill>
                  <a:srgbClr val="FF0000"/>
                </a:solidFill>
              </a:rPr>
              <a:t>*** </a:t>
            </a:r>
            <a:r>
              <a:rPr lang="fr-FR" sz="2400" dirty="0"/>
              <a:t>C. </a:t>
            </a:r>
            <a:r>
              <a:rPr lang="fr-FR" sz="2400" dirty="0" err="1"/>
              <a:t>Catassi</a:t>
            </a:r>
            <a:r>
              <a:rPr lang="fr-FR" sz="2400" dirty="0"/>
              <a:t> et all, JAMA. 2002 Mar 20;287(11):1413-9.</a:t>
            </a:r>
          </a:p>
          <a:p>
            <a:r>
              <a:rPr lang="fr-FR" sz="2400" dirty="0">
                <a:solidFill>
                  <a:srgbClr val="FF0000"/>
                </a:solidFill>
              </a:rPr>
              <a:t>****</a:t>
            </a:r>
            <a:r>
              <a:rPr lang="fr-FR" sz="2400" dirty="0"/>
              <a:t>M. Eriksson et al., Int J Cancer. 2008 </a:t>
            </a:r>
            <a:r>
              <a:rPr lang="fr-FR" sz="2400" dirty="0" err="1"/>
              <a:t>Oct</a:t>
            </a:r>
            <a:r>
              <a:rPr lang="fr-FR" sz="2400" dirty="0"/>
              <a:t> 1;123(7):1657-63. </a:t>
            </a:r>
          </a:p>
        </p:txBody>
      </p:sp>
    </p:spTree>
    <p:extLst>
      <p:ext uri="{BB962C8B-B14F-4D97-AF65-F5344CB8AC3E}">
        <p14:creationId xmlns:p14="http://schemas.microsoft.com/office/powerpoint/2010/main" val="234336980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BD.png"/>
          <p:cNvPicPr>
            <a:picLocks noGrp="1" noChangeAspect="1"/>
          </p:cNvPicPr>
          <p:nvPr>
            <p:ph idx="1"/>
          </p:nvPr>
        </p:nvPicPr>
        <p:blipFill>
          <a:blip r:embed="rId2">
            <a:extLst>
              <a:ext uri="{28A0092B-C50C-407E-A947-70E740481C1C}">
                <a14:useLocalDpi xmlns:a14="http://schemas.microsoft.com/office/drawing/2010/main" val="0"/>
              </a:ext>
            </a:extLst>
          </a:blip>
          <a:srcRect l="-13534" r="-13534"/>
          <a:stretch>
            <a:fillRect/>
          </a:stretch>
        </p:blipFill>
        <p:spPr>
          <a:xfrm>
            <a:off x="-196564" y="634964"/>
            <a:ext cx="10226116" cy="5623970"/>
          </a:xfrm>
        </p:spPr>
      </p:pic>
      <p:sp>
        <p:nvSpPr>
          <p:cNvPr id="5" name="TextBox 4"/>
          <p:cNvSpPr txBox="1"/>
          <p:nvPr/>
        </p:nvSpPr>
        <p:spPr>
          <a:xfrm>
            <a:off x="821319" y="6228698"/>
            <a:ext cx="7917903" cy="400110"/>
          </a:xfrm>
          <a:prstGeom prst="rect">
            <a:avLst/>
          </a:prstGeom>
          <a:solidFill>
            <a:schemeClr val="bg1"/>
          </a:solidFill>
        </p:spPr>
        <p:txBody>
          <a:bodyPr wrap="none" rtlCol="0">
            <a:spAutoFit/>
          </a:bodyPr>
          <a:lstStyle/>
          <a:p>
            <a:r>
              <a:rPr lang="en-US" sz="2000" dirty="0" smtClean="0">
                <a:solidFill>
                  <a:srgbClr val="FF0000"/>
                </a:solidFill>
              </a:rPr>
              <a:t>*</a:t>
            </a:r>
            <a:r>
              <a:rPr lang="en-US" sz="2000" dirty="0" smtClean="0"/>
              <a:t>Figure 20, NL Swanson et al. Journal of Organic Systems 9(2), 2014, p. 25</a:t>
            </a:r>
            <a:r>
              <a:rPr lang="en-US" sz="2000" dirty="0"/>
              <a:t>.</a:t>
            </a:r>
            <a:r>
              <a:rPr lang="en-US" sz="2000" dirty="0" smtClean="0"/>
              <a:t> </a:t>
            </a:r>
            <a:endParaRPr lang="en-US" sz="2000" dirty="0"/>
          </a:p>
        </p:txBody>
      </p:sp>
    </p:spTree>
    <p:extLst>
      <p:ext uri="{BB962C8B-B14F-4D97-AF65-F5344CB8AC3E}">
        <p14:creationId xmlns:p14="http://schemas.microsoft.com/office/powerpoint/2010/main" val="30403079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3" y="274638"/>
            <a:ext cx="9804400" cy="1143000"/>
          </a:xfrm>
        </p:spPr>
        <p:txBody>
          <a:bodyPr>
            <a:normAutofit fontScale="90000"/>
          </a:bodyPr>
          <a:lstStyle/>
          <a:p>
            <a:r>
              <a:rPr lang="en-US" b="1" dirty="0" smtClean="0"/>
              <a:t>Glyphosate Induces Antibiotic Resistance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50799" y="1417638"/>
            <a:ext cx="8873067" cy="4525963"/>
          </a:xfrm>
        </p:spPr>
        <p:txBody>
          <a:bodyPr>
            <a:normAutofit fontScale="92500" lnSpcReduction="10000"/>
          </a:bodyPr>
          <a:lstStyle/>
          <a:p>
            <a:r>
              <a:rPr lang="en-US" dirty="0" err="1"/>
              <a:t>Actinobacteria</a:t>
            </a:r>
            <a:r>
              <a:rPr lang="en-US" dirty="0"/>
              <a:t> produce a </a:t>
            </a:r>
            <a:r>
              <a:rPr lang="en-US" dirty="0" smtClean="0"/>
              <a:t>                                             free </a:t>
            </a:r>
            <a:r>
              <a:rPr lang="en-US" dirty="0"/>
              <a:t>radical scavenger in </a:t>
            </a:r>
            <a:r>
              <a:rPr lang="en-US" dirty="0" smtClean="0"/>
              <a:t>                                         response to glyphosate                                                 that </a:t>
            </a:r>
            <a:r>
              <a:rPr lang="en-US" dirty="0"/>
              <a:t>provides resistance to </a:t>
            </a:r>
            <a:r>
              <a:rPr lang="en-US" dirty="0" smtClean="0"/>
              <a:t>                                               a </a:t>
            </a:r>
            <a:r>
              <a:rPr lang="en-US" dirty="0"/>
              <a:t>wide range of antibiotics</a:t>
            </a:r>
            <a:r>
              <a:rPr lang="en-US" dirty="0" smtClean="0"/>
              <a:t>, including </a:t>
            </a:r>
            <a:r>
              <a:rPr lang="en-US" dirty="0"/>
              <a:t>penicillin</a:t>
            </a:r>
          </a:p>
          <a:p>
            <a:r>
              <a:rPr lang="en-US" dirty="0"/>
              <a:t>E. coli exposed to glyphosate develop an "efflux pump" that </a:t>
            </a:r>
            <a:r>
              <a:rPr lang="en-US" dirty="0" smtClean="0"/>
              <a:t>increases resistance </a:t>
            </a:r>
            <a:r>
              <a:rPr lang="en-US" dirty="0"/>
              <a:t>to the </a:t>
            </a:r>
            <a:r>
              <a:rPr lang="en-US" dirty="0" err="1"/>
              <a:t>fluoroquinolone</a:t>
            </a:r>
            <a:r>
              <a:rPr lang="en-US" dirty="0"/>
              <a:t> Ciprofloxacin and the </a:t>
            </a:r>
            <a:r>
              <a:rPr lang="en-US" dirty="0" smtClean="0"/>
              <a:t>aminoglycoside Kanamycin</a:t>
            </a:r>
            <a:r>
              <a:rPr lang="en-US" dirty="0"/>
              <a:t>. </a:t>
            </a:r>
          </a:p>
          <a:p>
            <a:pPr lvl="1"/>
            <a:r>
              <a:rPr lang="en-US" dirty="0" smtClean="0"/>
              <a:t>Same </a:t>
            </a:r>
            <a:r>
              <a:rPr lang="en-US" dirty="0"/>
              <a:t>effect observed in Salmonella exposed to glyphosate </a:t>
            </a:r>
          </a:p>
        </p:txBody>
      </p:sp>
      <p:sp>
        <p:nvSpPr>
          <p:cNvPr id="4" name="TextBox 3"/>
          <p:cNvSpPr txBox="1"/>
          <p:nvPr/>
        </p:nvSpPr>
        <p:spPr>
          <a:xfrm>
            <a:off x="457200" y="6383867"/>
            <a:ext cx="8834495" cy="400110"/>
          </a:xfrm>
          <a:prstGeom prst="rect">
            <a:avLst/>
          </a:prstGeom>
          <a:noFill/>
        </p:spPr>
        <p:txBody>
          <a:bodyPr wrap="none" rtlCol="0">
            <a:spAutoFit/>
          </a:bodyPr>
          <a:lstStyle/>
          <a:p>
            <a:r>
              <a:rPr lang="en-US" sz="2000" dirty="0">
                <a:solidFill>
                  <a:srgbClr val="FF0000"/>
                </a:solidFill>
              </a:rPr>
              <a:t>*</a:t>
            </a:r>
            <a:r>
              <a:rPr lang="en-US" sz="2000" dirty="0"/>
              <a:t>AHC Van </a:t>
            </a:r>
            <a:r>
              <a:rPr lang="en-US" sz="2000" dirty="0" err="1"/>
              <a:t>Bruggen</a:t>
            </a:r>
            <a:r>
              <a:rPr lang="en-US" sz="2000" dirty="0"/>
              <a:t> et al. Science of the Total Environment 2018;616-617: 255–268.</a:t>
            </a:r>
          </a:p>
        </p:txBody>
      </p:sp>
      <p:pic>
        <p:nvPicPr>
          <p:cNvPr id="5" name="Picture 4" descr="ecoli-1184p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6133" y="1417638"/>
            <a:ext cx="3877733" cy="1405991"/>
          </a:xfrm>
          <a:prstGeom prst="rect">
            <a:avLst/>
          </a:prstGeom>
        </p:spPr>
      </p:pic>
    </p:spTree>
    <p:extLst>
      <p:ext uri="{BB962C8B-B14F-4D97-AF65-F5344CB8AC3E}">
        <p14:creationId xmlns:p14="http://schemas.microsoft.com/office/powerpoint/2010/main" val="4047518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phosate_and_antibiotics_papers.png"/>
          <p:cNvPicPr>
            <a:picLocks noGrp="1" noChangeAspect="1"/>
          </p:cNvPicPr>
          <p:nvPr>
            <p:ph idx="1"/>
          </p:nvPr>
        </p:nvPicPr>
        <p:blipFill>
          <a:blip r:embed="rId3">
            <a:extLst>
              <a:ext uri="{28A0092B-C50C-407E-A947-70E740481C1C}">
                <a14:useLocalDpi xmlns:a14="http://schemas.microsoft.com/office/drawing/2010/main" val="0"/>
              </a:ext>
            </a:extLst>
          </a:blip>
          <a:srcRect l="-6489" r="-6489"/>
          <a:stretch>
            <a:fillRect/>
          </a:stretch>
        </p:blipFill>
        <p:spPr>
          <a:xfrm>
            <a:off x="164623" y="1202268"/>
            <a:ext cx="9538177" cy="5245630"/>
          </a:xfrm>
        </p:spPr>
      </p:pic>
      <p:sp>
        <p:nvSpPr>
          <p:cNvPr id="2" name="Title 1"/>
          <p:cNvSpPr>
            <a:spLocks noGrp="1"/>
          </p:cNvSpPr>
          <p:nvPr>
            <p:ph type="title"/>
          </p:nvPr>
        </p:nvSpPr>
        <p:spPr/>
        <p:txBody>
          <a:bodyPr>
            <a:normAutofit fontScale="90000"/>
          </a:bodyPr>
          <a:lstStyle/>
          <a:p>
            <a:r>
              <a:rPr lang="en-US" b="1" dirty="0" smtClean="0"/>
              <a:t>Glyphosate Usage and Papers on Antibiotic Resistance</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457200" y="6383867"/>
            <a:ext cx="8834495" cy="400110"/>
          </a:xfrm>
          <a:prstGeom prst="rect">
            <a:avLst/>
          </a:prstGeom>
          <a:noFill/>
        </p:spPr>
        <p:txBody>
          <a:bodyPr wrap="none" rtlCol="0">
            <a:spAutoFit/>
          </a:bodyPr>
          <a:lstStyle/>
          <a:p>
            <a:r>
              <a:rPr lang="en-US" sz="2000" dirty="0">
                <a:solidFill>
                  <a:srgbClr val="FF0000"/>
                </a:solidFill>
              </a:rPr>
              <a:t>*</a:t>
            </a:r>
            <a:r>
              <a:rPr lang="en-US" sz="2000" dirty="0"/>
              <a:t>AHC Van </a:t>
            </a:r>
            <a:r>
              <a:rPr lang="en-US" sz="2000" dirty="0" err="1"/>
              <a:t>Bruggen</a:t>
            </a:r>
            <a:r>
              <a:rPr lang="en-US" sz="2000" dirty="0"/>
              <a:t> et al. Science of the Total Environment 2018;616-617: 255–268.</a:t>
            </a:r>
          </a:p>
        </p:txBody>
      </p:sp>
    </p:spTree>
    <p:extLst>
      <p:ext uri="{BB962C8B-B14F-4D97-AF65-F5344CB8AC3E}">
        <p14:creationId xmlns:p14="http://schemas.microsoft.com/office/powerpoint/2010/main" val="18023194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t>A BTBR Mouse Model of </a:t>
            </a:r>
            <a:r>
              <a:rPr lang="en-US" b="1" dirty="0" smtClean="0"/>
              <a:t>Autism</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48766" y="987611"/>
            <a:ext cx="8895233" cy="5136582"/>
          </a:xfrm>
        </p:spPr>
        <p:txBody>
          <a:bodyPr>
            <a:noAutofit/>
          </a:bodyPr>
          <a:lstStyle/>
          <a:p>
            <a:pPr marL="0" indent="0">
              <a:buNone/>
            </a:pPr>
            <a:r>
              <a:rPr lang="en-US" sz="2400" b="1" dirty="0" smtClean="0"/>
              <a:t>These mice had all the mouse features of autism</a:t>
            </a:r>
          </a:p>
          <a:p>
            <a:pPr marL="0" indent="0">
              <a:buNone/>
            </a:pPr>
            <a:r>
              <a:rPr lang="en-US" sz="2400" b="1" dirty="0" smtClean="0"/>
              <a:t>They were fed “standard rodent chow” </a:t>
            </a:r>
            <a:r>
              <a:rPr lang="mr-IN" sz="2400" b="1" dirty="0" smtClean="0"/>
              <a:t>–</a:t>
            </a:r>
            <a:r>
              <a:rPr lang="en-US" sz="2400" b="1" dirty="0" smtClean="0"/>
              <a:t> glyphosate contaminated?</a:t>
            </a:r>
          </a:p>
          <a:p>
            <a:pPr marL="0" indent="0">
              <a:buNone/>
            </a:pPr>
            <a:r>
              <a:rPr lang="en-US" sz="2400" b="1" dirty="0" smtClean="0"/>
              <a:t>Some features </a:t>
            </a:r>
            <a:r>
              <a:rPr lang="en-US" sz="2400" b="1" dirty="0"/>
              <a:t>in the gut:</a:t>
            </a:r>
          </a:p>
          <a:p>
            <a:r>
              <a:rPr lang="en-US" sz="2400" dirty="0"/>
              <a:t>Reduced levels of bile acids </a:t>
            </a:r>
            <a:endParaRPr lang="en-US" sz="2400" dirty="0" smtClean="0"/>
          </a:p>
          <a:p>
            <a:pPr lvl="1"/>
            <a:r>
              <a:rPr lang="en-US" sz="2000" dirty="0"/>
              <a:t>D</a:t>
            </a:r>
            <a:r>
              <a:rPr lang="en-US" sz="2000" dirty="0" smtClean="0"/>
              <a:t>ue </a:t>
            </a:r>
            <a:r>
              <a:rPr lang="en-US" sz="2000" dirty="0"/>
              <a:t>to impaired </a:t>
            </a:r>
            <a:r>
              <a:rPr lang="en-US" sz="2000" dirty="0" smtClean="0"/>
              <a:t>CYP7A1 </a:t>
            </a:r>
            <a:r>
              <a:rPr lang="en-US" sz="2000" dirty="0"/>
              <a:t>activity in </a:t>
            </a:r>
            <a:r>
              <a:rPr lang="en-US" sz="2000" dirty="0" smtClean="0"/>
              <a:t>the liver</a:t>
            </a:r>
            <a:endParaRPr lang="en-US" sz="2000" dirty="0"/>
          </a:p>
          <a:p>
            <a:r>
              <a:rPr lang="en-US" sz="2400" dirty="0"/>
              <a:t>Further reduced levels of secondary bile </a:t>
            </a:r>
            <a:r>
              <a:rPr lang="en-US" sz="2400" dirty="0" smtClean="0"/>
              <a:t>acids</a:t>
            </a:r>
          </a:p>
          <a:p>
            <a:pPr lvl="1"/>
            <a:r>
              <a:rPr lang="en-US" sz="2000" dirty="0" smtClean="0"/>
              <a:t>Impaired metabolism by gut microbes</a:t>
            </a:r>
            <a:endParaRPr lang="en-US" sz="1200" dirty="0"/>
          </a:p>
          <a:p>
            <a:r>
              <a:rPr lang="en-US" sz="2400" dirty="0"/>
              <a:t>Reduced levels of Lactobacillus and </a:t>
            </a:r>
            <a:r>
              <a:rPr lang="en-US" sz="2400" dirty="0" err="1" smtClean="0"/>
              <a:t>Bifidobacteria</a:t>
            </a:r>
            <a:endParaRPr lang="en-US" sz="2400" dirty="0"/>
          </a:p>
          <a:p>
            <a:pPr lvl="1"/>
            <a:r>
              <a:rPr lang="en-US" sz="2000" dirty="0"/>
              <a:t>M</a:t>
            </a:r>
            <a:r>
              <a:rPr lang="en-US" sz="2000" dirty="0" smtClean="0"/>
              <a:t>icrobes that metabolize </a:t>
            </a:r>
            <a:r>
              <a:rPr lang="en-US" sz="2000" dirty="0"/>
              <a:t>bile </a:t>
            </a:r>
            <a:r>
              <a:rPr lang="en-US" sz="2000" dirty="0" smtClean="0"/>
              <a:t>acids</a:t>
            </a:r>
          </a:p>
          <a:p>
            <a:pPr lvl="1"/>
            <a:r>
              <a:rPr lang="en-US" sz="2000" dirty="0"/>
              <a:t>These microbes are preferentially killed by glyphosate</a:t>
            </a:r>
          </a:p>
          <a:p>
            <a:r>
              <a:rPr lang="en-US" sz="2400" dirty="0"/>
              <a:t>Serotonin </a:t>
            </a:r>
            <a:r>
              <a:rPr lang="en-US" sz="2400" dirty="0" smtClean="0"/>
              <a:t>deficiency</a:t>
            </a:r>
          </a:p>
          <a:p>
            <a:pPr lvl="1"/>
            <a:r>
              <a:rPr lang="en-US" sz="2000" dirty="0" smtClean="0"/>
              <a:t>Serotonin is derived from tryptophan, a product of the </a:t>
            </a:r>
            <a:r>
              <a:rPr lang="en-US" sz="2000" dirty="0" err="1" smtClean="0"/>
              <a:t>shikimate</a:t>
            </a:r>
            <a:r>
              <a:rPr lang="en-US" sz="2000" dirty="0" smtClean="0"/>
              <a:t> pathway which glyphosate disrupts</a:t>
            </a:r>
            <a:endParaRPr lang="en-US" sz="2000" dirty="0"/>
          </a:p>
          <a:p>
            <a:pPr marL="0" indent="0">
              <a:buNone/>
            </a:pPr>
            <a:endParaRPr lang="en-US" sz="2400" dirty="0"/>
          </a:p>
        </p:txBody>
      </p:sp>
      <p:sp>
        <p:nvSpPr>
          <p:cNvPr id="4" name="TextBox 3"/>
          <p:cNvSpPr txBox="1"/>
          <p:nvPr/>
        </p:nvSpPr>
        <p:spPr>
          <a:xfrm>
            <a:off x="1125637" y="6378193"/>
            <a:ext cx="7126020" cy="461665"/>
          </a:xfrm>
          <a:prstGeom prst="rect">
            <a:avLst/>
          </a:prstGeom>
          <a:noFill/>
        </p:spPr>
        <p:txBody>
          <a:bodyPr wrap="none" rtlCol="0">
            <a:spAutoFit/>
          </a:bodyPr>
          <a:lstStyle/>
          <a:p>
            <a:r>
              <a:rPr lang="en-US" sz="2400" dirty="0">
                <a:solidFill>
                  <a:srgbClr val="FF0000"/>
                </a:solidFill>
              </a:rPr>
              <a:t>*</a:t>
            </a:r>
            <a:r>
              <a:rPr lang="en-US" sz="2400" dirty="0"/>
              <a:t>AV </a:t>
            </a:r>
            <a:r>
              <a:rPr lang="en-US" sz="2400" dirty="0" err="1"/>
              <a:t>Glubeva</a:t>
            </a:r>
            <a:r>
              <a:rPr lang="en-US" sz="2400" dirty="0"/>
              <a:t> et al. </a:t>
            </a:r>
            <a:r>
              <a:rPr lang="en-US" sz="2400" dirty="0" err="1"/>
              <a:t>EBioMedicine</a:t>
            </a:r>
            <a:r>
              <a:rPr lang="en-US" sz="2400" dirty="0"/>
              <a:t>. 2017 Oct;24:166-178.</a:t>
            </a:r>
          </a:p>
        </p:txBody>
      </p:sp>
    </p:spTree>
    <p:extLst>
      <p:ext uri="{BB962C8B-B14F-4D97-AF65-F5344CB8AC3E}">
        <p14:creationId xmlns:p14="http://schemas.microsoft.com/office/powerpoint/2010/main" val="419230016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TBR_acetate.png"/>
          <p:cNvPicPr>
            <a:picLocks noGrp="1" noChangeAspect="1"/>
          </p:cNvPicPr>
          <p:nvPr>
            <p:ph idx="1"/>
          </p:nvPr>
        </p:nvPicPr>
        <p:blipFill>
          <a:blip r:embed="rId3">
            <a:extLst>
              <a:ext uri="{28A0092B-C50C-407E-A947-70E740481C1C}">
                <a14:useLocalDpi xmlns:a14="http://schemas.microsoft.com/office/drawing/2010/main" val="0"/>
              </a:ext>
            </a:extLst>
          </a:blip>
          <a:srcRect l="-85171" r="-85171"/>
          <a:stretch>
            <a:fillRect/>
          </a:stretch>
        </p:blipFill>
        <p:spPr>
          <a:xfrm>
            <a:off x="-518147" y="1202917"/>
            <a:ext cx="4155387" cy="2285303"/>
          </a:xfrm>
        </p:spPr>
      </p:pic>
      <p:sp>
        <p:nvSpPr>
          <p:cNvPr id="2" name="Title 1"/>
          <p:cNvSpPr>
            <a:spLocks noGrp="1"/>
          </p:cNvSpPr>
          <p:nvPr>
            <p:ph type="title"/>
          </p:nvPr>
        </p:nvSpPr>
        <p:spPr>
          <a:xfrm>
            <a:off x="0" y="0"/>
            <a:ext cx="8919882" cy="1488421"/>
          </a:xfrm>
        </p:spPr>
        <p:txBody>
          <a:bodyPr>
            <a:noAutofit/>
          </a:bodyPr>
          <a:lstStyle/>
          <a:p>
            <a:r>
              <a:rPr lang="en-US" sz="3600" b="1" dirty="0" smtClean="0"/>
              <a:t>BTBR mice have low acetate, and glyphosate disrupts acetate synthesis in gut</a:t>
            </a:r>
            <a:r>
              <a:rPr lang="en-US" sz="3600" b="1" dirty="0" smtClean="0">
                <a:solidFill>
                  <a:srgbClr val="FF0000"/>
                </a:solidFill>
              </a:rPr>
              <a:t>*</a:t>
            </a:r>
            <a:endParaRPr lang="en-US" sz="3600" b="1" dirty="0">
              <a:solidFill>
                <a:srgbClr val="FF0000"/>
              </a:solidFill>
            </a:endParaRPr>
          </a:p>
        </p:txBody>
      </p:sp>
      <p:pic>
        <p:nvPicPr>
          <p:cNvPr id="5" name="Picture 4" descr="glyphosate_pH_aceta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903" y="3488220"/>
            <a:ext cx="9144000" cy="2558206"/>
          </a:xfrm>
          <a:prstGeom prst="rect">
            <a:avLst/>
          </a:prstGeom>
        </p:spPr>
      </p:pic>
      <p:sp>
        <p:nvSpPr>
          <p:cNvPr id="6" name="Content Placeholder 2"/>
          <p:cNvSpPr txBox="1">
            <a:spLocks/>
          </p:cNvSpPr>
          <p:nvPr/>
        </p:nvSpPr>
        <p:spPr>
          <a:xfrm>
            <a:off x="4586940" y="1470575"/>
            <a:ext cx="3864157" cy="1696954"/>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Children with autism had only 3.5 mg/ml acetate in stool samples compared to 5.1 in controls</a:t>
            </a:r>
            <a:r>
              <a:rPr lang="en-US" dirty="0" smtClean="0"/>
              <a:t>.</a:t>
            </a:r>
            <a:r>
              <a:rPr lang="en-US" dirty="0" smtClean="0">
                <a:solidFill>
                  <a:srgbClr val="FF0000"/>
                </a:solidFill>
              </a:rPr>
              <a:t>**</a:t>
            </a:r>
            <a:endParaRPr lang="en-US" dirty="0">
              <a:solidFill>
                <a:srgbClr val="FF0000"/>
              </a:solidFill>
            </a:endParaRPr>
          </a:p>
        </p:txBody>
      </p:sp>
      <p:sp>
        <p:nvSpPr>
          <p:cNvPr id="7" name="TextBox 6"/>
          <p:cNvSpPr txBox="1"/>
          <p:nvPr/>
        </p:nvSpPr>
        <p:spPr>
          <a:xfrm>
            <a:off x="2461618" y="1488421"/>
            <a:ext cx="1285729" cy="400110"/>
          </a:xfrm>
          <a:prstGeom prst="rect">
            <a:avLst/>
          </a:prstGeom>
          <a:noFill/>
        </p:spPr>
        <p:txBody>
          <a:bodyPr wrap="none" rtlCol="0">
            <a:spAutoFit/>
          </a:bodyPr>
          <a:lstStyle/>
          <a:p>
            <a:r>
              <a:rPr lang="en-US" sz="2000" dirty="0" smtClean="0"/>
              <a:t>BTBR mice</a:t>
            </a:r>
            <a:endParaRPr lang="en-US" sz="2000" dirty="0"/>
          </a:p>
        </p:txBody>
      </p:sp>
      <p:sp>
        <p:nvSpPr>
          <p:cNvPr id="8" name="Freeform 7"/>
          <p:cNvSpPr/>
          <p:nvPr/>
        </p:nvSpPr>
        <p:spPr>
          <a:xfrm>
            <a:off x="2166471" y="1897530"/>
            <a:ext cx="762000" cy="582706"/>
          </a:xfrm>
          <a:custGeom>
            <a:avLst/>
            <a:gdLst>
              <a:gd name="connsiteX0" fmla="*/ 762000 w 762000"/>
              <a:gd name="connsiteY0" fmla="*/ 0 h 971177"/>
              <a:gd name="connsiteX1" fmla="*/ 433294 w 762000"/>
              <a:gd name="connsiteY1" fmla="*/ 717177 h 971177"/>
              <a:gd name="connsiteX2" fmla="*/ 0 w 762000"/>
              <a:gd name="connsiteY2" fmla="*/ 971177 h 971177"/>
            </a:gdLst>
            <a:ahLst/>
            <a:cxnLst>
              <a:cxn ang="0">
                <a:pos x="connsiteX0" y="connsiteY0"/>
              </a:cxn>
              <a:cxn ang="0">
                <a:pos x="connsiteX1" y="connsiteY1"/>
              </a:cxn>
              <a:cxn ang="0">
                <a:pos x="connsiteX2" y="connsiteY2"/>
              </a:cxn>
            </a:cxnLst>
            <a:rect l="l" t="t" r="r" b="b"/>
            <a:pathLst>
              <a:path w="762000" h="971177">
                <a:moveTo>
                  <a:pt x="762000" y="0"/>
                </a:moveTo>
                <a:cubicBezTo>
                  <a:pt x="661147" y="277657"/>
                  <a:pt x="560294" y="555314"/>
                  <a:pt x="433294" y="717177"/>
                </a:cubicBezTo>
                <a:cubicBezTo>
                  <a:pt x="306294" y="879040"/>
                  <a:pt x="153147" y="925108"/>
                  <a:pt x="0" y="971177"/>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1585701" y="6211669"/>
            <a:ext cx="6648901" cy="707886"/>
          </a:xfrm>
          <a:prstGeom prst="rect">
            <a:avLst/>
          </a:prstGeom>
          <a:noFill/>
        </p:spPr>
        <p:txBody>
          <a:bodyPr wrap="none" rtlCol="0">
            <a:spAutoFit/>
          </a:bodyPr>
          <a:lstStyle/>
          <a:p>
            <a:r>
              <a:rPr lang="en-US" sz="2000" dirty="0">
                <a:solidFill>
                  <a:srgbClr val="FF0000"/>
                </a:solidFill>
              </a:rPr>
              <a:t>*</a:t>
            </a:r>
            <a:r>
              <a:rPr lang="en-US" sz="2000" dirty="0"/>
              <a:t>LN Nielsen et al. Environmental Pollution 2018;233:364e376</a:t>
            </a:r>
            <a:r>
              <a:rPr lang="en-US" sz="2000" dirty="0" smtClean="0"/>
              <a:t>.</a:t>
            </a:r>
          </a:p>
          <a:p>
            <a:r>
              <a:rPr lang="en-US" sz="2000" dirty="0">
                <a:solidFill>
                  <a:srgbClr val="FF0000"/>
                </a:solidFill>
              </a:rPr>
              <a:t>*</a:t>
            </a:r>
            <a:r>
              <a:rPr lang="en-US" sz="2000" dirty="0" smtClean="0">
                <a:solidFill>
                  <a:srgbClr val="FF0000"/>
                </a:solidFill>
              </a:rPr>
              <a:t>*</a:t>
            </a:r>
            <a:r>
              <a:rPr lang="en-US" sz="2000" dirty="0" smtClean="0"/>
              <a:t>Adams </a:t>
            </a:r>
            <a:r>
              <a:rPr lang="en-US" sz="2000" dirty="0"/>
              <a:t>et al. BMC Gastroenterology 2011; 11:22.</a:t>
            </a:r>
          </a:p>
        </p:txBody>
      </p:sp>
    </p:spTree>
    <p:extLst>
      <p:ext uri="{BB962C8B-B14F-4D97-AF65-F5344CB8AC3E}">
        <p14:creationId xmlns:p14="http://schemas.microsoft.com/office/powerpoint/2010/main" val="26463246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TBR_acetate.png"/>
          <p:cNvPicPr>
            <a:picLocks noGrp="1" noChangeAspect="1"/>
          </p:cNvPicPr>
          <p:nvPr>
            <p:ph idx="1"/>
          </p:nvPr>
        </p:nvPicPr>
        <p:blipFill>
          <a:blip r:embed="rId3">
            <a:extLst>
              <a:ext uri="{28A0092B-C50C-407E-A947-70E740481C1C}">
                <a14:useLocalDpi xmlns:a14="http://schemas.microsoft.com/office/drawing/2010/main" val="0"/>
              </a:ext>
            </a:extLst>
          </a:blip>
          <a:srcRect l="-85171" r="-85171"/>
          <a:stretch>
            <a:fillRect/>
          </a:stretch>
        </p:blipFill>
        <p:spPr>
          <a:xfrm>
            <a:off x="-518147" y="1202917"/>
            <a:ext cx="4155387" cy="2285303"/>
          </a:xfrm>
        </p:spPr>
      </p:pic>
      <p:sp>
        <p:nvSpPr>
          <p:cNvPr id="2" name="Title 1"/>
          <p:cNvSpPr>
            <a:spLocks noGrp="1"/>
          </p:cNvSpPr>
          <p:nvPr>
            <p:ph type="title"/>
          </p:nvPr>
        </p:nvSpPr>
        <p:spPr>
          <a:xfrm>
            <a:off x="0" y="0"/>
            <a:ext cx="8919882" cy="1488421"/>
          </a:xfrm>
        </p:spPr>
        <p:txBody>
          <a:bodyPr>
            <a:noAutofit/>
          </a:bodyPr>
          <a:lstStyle/>
          <a:p>
            <a:r>
              <a:rPr lang="en-US" sz="3600" b="1" dirty="0" smtClean="0"/>
              <a:t>BTBR mice have low acetate, and glyphosate disrupts acetate synthesis in gut</a:t>
            </a:r>
            <a:r>
              <a:rPr lang="en-US" sz="3600" b="1" dirty="0" smtClean="0">
                <a:solidFill>
                  <a:srgbClr val="FF0000"/>
                </a:solidFill>
              </a:rPr>
              <a:t>*</a:t>
            </a:r>
            <a:endParaRPr lang="en-US" sz="3600" b="1" dirty="0">
              <a:solidFill>
                <a:srgbClr val="FF0000"/>
              </a:solidFill>
            </a:endParaRPr>
          </a:p>
        </p:txBody>
      </p:sp>
      <p:pic>
        <p:nvPicPr>
          <p:cNvPr id="5" name="Picture 4" descr="glyphosate_pH_aceta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903" y="3488220"/>
            <a:ext cx="9144000" cy="2558206"/>
          </a:xfrm>
          <a:prstGeom prst="rect">
            <a:avLst/>
          </a:prstGeom>
        </p:spPr>
      </p:pic>
      <p:sp>
        <p:nvSpPr>
          <p:cNvPr id="6" name="Content Placeholder 2"/>
          <p:cNvSpPr txBox="1">
            <a:spLocks/>
          </p:cNvSpPr>
          <p:nvPr/>
        </p:nvSpPr>
        <p:spPr>
          <a:xfrm>
            <a:off x="4586940" y="1470575"/>
            <a:ext cx="3864157" cy="1696954"/>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Children with autism had only 3.5 mg/ml acetate in stool samples compared to 5.1 in controls</a:t>
            </a:r>
            <a:r>
              <a:rPr lang="en-US" dirty="0" smtClean="0"/>
              <a:t>.</a:t>
            </a:r>
            <a:r>
              <a:rPr lang="en-US" dirty="0" smtClean="0">
                <a:solidFill>
                  <a:srgbClr val="FF0000"/>
                </a:solidFill>
              </a:rPr>
              <a:t>**</a:t>
            </a:r>
            <a:endParaRPr lang="en-US" dirty="0">
              <a:solidFill>
                <a:srgbClr val="FF0000"/>
              </a:solidFill>
            </a:endParaRPr>
          </a:p>
        </p:txBody>
      </p:sp>
      <p:sp>
        <p:nvSpPr>
          <p:cNvPr id="7" name="TextBox 6"/>
          <p:cNvSpPr txBox="1"/>
          <p:nvPr/>
        </p:nvSpPr>
        <p:spPr>
          <a:xfrm>
            <a:off x="2461618" y="1488421"/>
            <a:ext cx="1285729" cy="400110"/>
          </a:xfrm>
          <a:prstGeom prst="rect">
            <a:avLst/>
          </a:prstGeom>
          <a:noFill/>
        </p:spPr>
        <p:txBody>
          <a:bodyPr wrap="none" rtlCol="0">
            <a:spAutoFit/>
          </a:bodyPr>
          <a:lstStyle/>
          <a:p>
            <a:r>
              <a:rPr lang="en-US" sz="2000" dirty="0" smtClean="0"/>
              <a:t>BTBR mice</a:t>
            </a:r>
            <a:endParaRPr lang="en-US" sz="2000" dirty="0"/>
          </a:p>
        </p:txBody>
      </p:sp>
      <p:sp>
        <p:nvSpPr>
          <p:cNvPr id="8" name="Freeform 7"/>
          <p:cNvSpPr/>
          <p:nvPr/>
        </p:nvSpPr>
        <p:spPr>
          <a:xfrm>
            <a:off x="2166471" y="1897530"/>
            <a:ext cx="762000" cy="582706"/>
          </a:xfrm>
          <a:custGeom>
            <a:avLst/>
            <a:gdLst>
              <a:gd name="connsiteX0" fmla="*/ 762000 w 762000"/>
              <a:gd name="connsiteY0" fmla="*/ 0 h 971177"/>
              <a:gd name="connsiteX1" fmla="*/ 433294 w 762000"/>
              <a:gd name="connsiteY1" fmla="*/ 717177 h 971177"/>
              <a:gd name="connsiteX2" fmla="*/ 0 w 762000"/>
              <a:gd name="connsiteY2" fmla="*/ 971177 h 971177"/>
            </a:gdLst>
            <a:ahLst/>
            <a:cxnLst>
              <a:cxn ang="0">
                <a:pos x="connsiteX0" y="connsiteY0"/>
              </a:cxn>
              <a:cxn ang="0">
                <a:pos x="connsiteX1" y="connsiteY1"/>
              </a:cxn>
              <a:cxn ang="0">
                <a:pos x="connsiteX2" y="connsiteY2"/>
              </a:cxn>
            </a:cxnLst>
            <a:rect l="l" t="t" r="r" b="b"/>
            <a:pathLst>
              <a:path w="762000" h="971177">
                <a:moveTo>
                  <a:pt x="762000" y="0"/>
                </a:moveTo>
                <a:cubicBezTo>
                  <a:pt x="661147" y="277657"/>
                  <a:pt x="560294" y="555314"/>
                  <a:pt x="433294" y="717177"/>
                </a:cubicBezTo>
                <a:cubicBezTo>
                  <a:pt x="306294" y="879040"/>
                  <a:pt x="153147" y="925108"/>
                  <a:pt x="0" y="971177"/>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1585701" y="6211669"/>
            <a:ext cx="6648901" cy="707886"/>
          </a:xfrm>
          <a:prstGeom prst="rect">
            <a:avLst/>
          </a:prstGeom>
          <a:noFill/>
        </p:spPr>
        <p:txBody>
          <a:bodyPr wrap="none" rtlCol="0">
            <a:spAutoFit/>
          </a:bodyPr>
          <a:lstStyle/>
          <a:p>
            <a:r>
              <a:rPr lang="en-US" sz="2000" dirty="0">
                <a:solidFill>
                  <a:srgbClr val="FF0000"/>
                </a:solidFill>
              </a:rPr>
              <a:t>*</a:t>
            </a:r>
            <a:r>
              <a:rPr lang="en-US" sz="2000" dirty="0"/>
              <a:t>LN Nielsen et al. Environmental Pollution 2018;233:364e376</a:t>
            </a:r>
            <a:r>
              <a:rPr lang="en-US" sz="2000" dirty="0" smtClean="0"/>
              <a:t>.</a:t>
            </a:r>
          </a:p>
          <a:p>
            <a:r>
              <a:rPr lang="en-US" sz="2000" dirty="0">
                <a:solidFill>
                  <a:srgbClr val="FF0000"/>
                </a:solidFill>
              </a:rPr>
              <a:t>*</a:t>
            </a:r>
            <a:r>
              <a:rPr lang="en-US" sz="2000" dirty="0" smtClean="0">
                <a:solidFill>
                  <a:srgbClr val="FF0000"/>
                </a:solidFill>
              </a:rPr>
              <a:t>*</a:t>
            </a:r>
            <a:r>
              <a:rPr lang="en-US" sz="2000" dirty="0" smtClean="0"/>
              <a:t>Adams </a:t>
            </a:r>
            <a:r>
              <a:rPr lang="en-US" sz="2000" dirty="0"/>
              <a:t>et al. BMC Gastroenterology 2011; 11:22.</a:t>
            </a:r>
          </a:p>
        </p:txBody>
      </p:sp>
      <p:sp>
        <p:nvSpPr>
          <p:cNvPr id="10" name="Title 1"/>
          <p:cNvSpPr txBox="1">
            <a:spLocks/>
          </p:cNvSpPr>
          <p:nvPr/>
        </p:nvSpPr>
        <p:spPr>
          <a:xfrm>
            <a:off x="457200" y="2015069"/>
            <a:ext cx="82296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Elevated pH linked to glyphosate exposure results in small intestinal bacterial overgrowth (SIBO)</a:t>
            </a:r>
            <a:endParaRPr lang="en-US" sz="2800" dirty="0">
              <a:solidFill>
                <a:srgbClr val="FF0000"/>
              </a:solidFill>
            </a:endParaRPr>
          </a:p>
        </p:txBody>
      </p:sp>
    </p:spTree>
    <p:extLst>
      <p:ext uri="{BB962C8B-B14F-4D97-AF65-F5344CB8AC3E}">
        <p14:creationId xmlns:p14="http://schemas.microsoft.com/office/powerpoint/2010/main" val="41313403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lyphosate_clostridia_auti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9144000" cy="5349472"/>
          </a:xfrm>
          <a:prstGeom prst="rect">
            <a:avLst/>
          </a:prstGeom>
        </p:spPr>
      </p:pic>
      <p:sp>
        <p:nvSpPr>
          <p:cNvPr id="6" name="TextBox 5"/>
          <p:cNvSpPr txBox="1"/>
          <p:nvPr/>
        </p:nvSpPr>
        <p:spPr>
          <a:xfrm>
            <a:off x="1458259" y="6364942"/>
            <a:ext cx="7428987" cy="400110"/>
          </a:xfrm>
          <a:prstGeom prst="rect">
            <a:avLst/>
          </a:prstGeom>
          <a:noFill/>
        </p:spPr>
        <p:txBody>
          <a:bodyPr wrap="none" rtlCol="0">
            <a:spAutoFit/>
          </a:bodyPr>
          <a:lstStyle/>
          <a:p>
            <a:r>
              <a:rPr lang="en-US" sz="2000" dirty="0" smtClean="0">
                <a:solidFill>
                  <a:srgbClr val="FF0000"/>
                </a:solidFill>
              </a:rPr>
              <a:t>*</a:t>
            </a:r>
            <a:r>
              <a:rPr lang="en-US" sz="2000" dirty="0" smtClean="0"/>
              <a:t>Figure </a:t>
            </a:r>
            <a:r>
              <a:rPr lang="en-US" sz="2000" dirty="0"/>
              <a:t>2. </a:t>
            </a:r>
            <a:r>
              <a:rPr lang="en-US" sz="2000" dirty="0" smtClean="0"/>
              <a:t>I </a:t>
            </a:r>
            <a:r>
              <a:rPr lang="en-US" sz="2000" dirty="0" err="1"/>
              <a:t>Argou</a:t>
            </a:r>
            <a:r>
              <a:rPr lang="en-US" sz="2000" dirty="0"/>
              <a:t>-Cardozo and F </a:t>
            </a:r>
            <a:r>
              <a:rPr lang="en-US" sz="2000" dirty="0" err="1"/>
              <a:t>Zeidán-Chuliá</a:t>
            </a:r>
            <a:r>
              <a:rPr lang="en-US" sz="2000" dirty="0"/>
              <a:t>. Med. Sci. 2018; 6: 29.  </a:t>
            </a:r>
          </a:p>
        </p:txBody>
      </p:sp>
      <p:sp>
        <p:nvSpPr>
          <p:cNvPr id="2" name="Title 1"/>
          <p:cNvSpPr>
            <a:spLocks noGrp="1"/>
          </p:cNvSpPr>
          <p:nvPr>
            <p:ph type="title"/>
          </p:nvPr>
        </p:nvSpPr>
        <p:spPr>
          <a:xfrm>
            <a:off x="457200" y="-31374"/>
            <a:ext cx="8229600" cy="1143000"/>
          </a:xfrm>
        </p:spPr>
        <p:txBody>
          <a:bodyPr/>
          <a:lstStyle/>
          <a:p>
            <a:r>
              <a:rPr lang="en-US" b="1" dirty="0" smtClean="0"/>
              <a:t>Glyphosate, Pathogens, Autism</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2132864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a:t>
            </a:r>
            <a:r>
              <a:rPr lang="en-US" b="1" dirty="0" smtClean="0"/>
              <a:t>vidence Linking </a:t>
            </a:r>
            <a:r>
              <a:rPr lang="en-US" b="1" dirty="0"/>
              <a:t>A</a:t>
            </a:r>
            <a:r>
              <a:rPr lang="en-US" b="1" dirty="0" smtClean="0"/>
              <a:t>utism to </a:t>
            </a:r>
            <a:br>
              <a:rPr lang="en-US" b="1" dirty="0" smtClean="0"/>
            </a:br>
            <a:r>
              <a:rPr lang="en-US" b="1" dirty="0" smtClean="0"/>
              <a:t>Clostridia Overgrowth</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en-US" dirty="0"/>
              <a:t>14 autistic children with gut </a:t>
            </a:r>
            <a:r>
              <a:rPr lang="en-US" dirty="0" smtClean="0"/>
              <a:t>disorder </a:t>
            </a:r>
            <a:r>
              <a:rPr lang="en-US" dirty="0"/>
              <a:t>compared to 21 controls</a:t>
            </a:r>
          </a:p>
          <a:p>
            <a:r>
              <a:rPr lang="en-US" dirty="0"/>
              <a:t>Significant increase in </a:t>
            </a:r>
            <a:r>
              <a:rPr lang="en-US" i="1" dirty="0">
                <a:solidFill>
                  <a:srgbClr val="FF0000"/>
                </a:solidFill>
              </a:rPr>
              <a:t>Clostridia</a:t>
            </a:r>
            <a:r>
              <a:rPr lang="en-US" dirty="0">
                <a:solidFill>
                  <a:srgbClr val="FF0000"/>
                </a:solidFill>
              </a:rPr>
              <a:t> </a:t>
            </a:r>
            <a:r>
              <a:rPr lang="en-US" dirty="0"/>
              <a:t>species in the gut in autistic </a:t>
            </a:r>
            <a:r>
              <a:rPr lang="en-US" dirty="0" smtClean="0"/>
              <a:t>children</a:t>
            </a:r>
          </a:p>
          <a:p>
            <a:r>
              <a:rPr lang="en-US" dirty="0" smtClean="0"/>
              <a:t>Associated with reduced tryptophan levels and increased expression of inflammatory markers </a:t>
            </a:r>
          </a:p>
          <a:p>
            <a:pPr lvl="1"/>
            <a:r>
              <a:rPr lang="en-US" dirty="0" smtClean="0"/>
              <a:t>Tryptophan </a:t>
            </a:r>
            <a:r>
              <a:rPr lang="en-US" dirty="0"/>
              <a:t>is a product of the </a:t>
            </a:r>
            <a:r>
              <a:rPr lang="en-US" dirty="0" err="1" smtClean="0"/>
              <a:t>shikimate</a:t>
            </a:r>
            <a:r>
              <a:rPr lang="en-US" dirty="0" smtClean="0"/>
              <a:t> </a:t>
            </a:r>
            <a:r>
              <a:rPr lang="en-US" dirty="0"/>
              <a:t>pathway, which glyphosate </a:t>
            </a:r>
            <a:r>
              <a:rPr lang="en-US" dirty="0" smtClean="0"/>
              <a:t>blocks</a:t>
            </a:r>
          </a:p>
          <a:p>
            <a:pPr lvl="1"/>
            <a:r>
              <a:rPr lang="en-US" dirty="0" smtClean="0"/>
              <a:t>Macrophages in inflamed tissue take up tryptophan, reducing bioavailability to the brain</a:t>
            </a:r>
            <a:endParaRPr lang="en-US" dirty="0"/>
          </a:p>
          <a:p>
            <a:r>
              <a:rPr lang="en-US" dirty="0"/>
              <a:t>Proposed role for antibiotics</a:t>
            </a:r>
          </a:p>
          <a:p>
            <a:pPr lvl="1"/>
            <a:r>
              <a:rPr lang="en-US" dirty="0"/>
              <a:t>Glyphosate is a patented antimicrobial agent (2010)</a:t>
            </a:r>
          </a:p>
          <a:p>
            <a:endParaRPr lang="en-US" dirty="0"/>
          </a:p>
        </p:txBody>
      </p:sp>
      <p:sp>
        <p:nvSpPr>
          <p:cNvPr id="4" name="TextBox 3"/>
          <p:cNvSpPr txBox="1"/>
          <p:nvPr/>
        </p:nvSpPr>
        <p:spPr>
          <a:xfrm>
            <a:off x="206299" y="6368534"/>
            <a:ext cx="8937701" cy="369332"/>
          </a:xfrm>
          <a:prstGeom prst="rect">
            <a:avLst/>
          </a:prstGeom>
          <a:noFill/>
        </p:spPr>
        <p:txBody>
          <a:bodyPr wrap="none" rtlCol="0">
            <a:spAutoFit/>
          </a:bodyPr>
          <a:lstStyle/>
          <a:p>
            <a:r>
              <a:rPr lang="en-US" dirty="0">
                <a:solidFill>
                  <a:srgbClr val="FF0000"/>
                </a:solidFill>
              </a:rPr>
              <a:t>*</a:t>
            </a:r>
            <a:r>
              <a:rPr lang="en-US" dirty="0"/>
              <a:t>RA Luna et al., Cellular and Molecular Gastroenterology and </a:t>
            </a:r>
            <a:r>
              <a:rPr lang="en-US" dirty="0" err="1"/>
              <a:t>Hepatology</a:t>
            </a:r>
            <a:r>
              <a:rPr lang="en-US" dirty="0"/>
              <a:t> 2017;3(2): 218-</a:t>
            </a:r>
            <a:r>
              <a:rPr lang="en-US" dirty="0" smtClean="0"/>
              <a:t>230</a:t>
            </a:r>
            <a:endParaRPr lang="en-US" dirty="0"/>
          </a:p>
        </p:txBody>
      </p:sp>
    </p:spTree>
    <p:extLst>
      <p:ext uri="{BB962C8B-B14F-4D97-AF65-F5344CB8AC3E}">
        <p14:creationId xmlns:p14="http://schemas.microsoft.com/office/powerpoint/2010/main" val="141695370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777"/>
            <a:ext cx="9144000" cy="2881260"/>
          </a:xfrm>
          <a:prstGeom prst="rect">
            <a:avLst/>
          </a:prstGeom>
        </p:spPr>
      </p:pic>
      <p:sp>
        <p:nvSpPr>
          <p:cNvPr id="3" name="Content Placeholder 2"/>
          <p:cNvSpPr>
            <a:spLocks noGrp="1"/>
          </p:cNvSpPr>
          <p:nvPr>
            <p:ph idx="1"/>
          </p:nvPr>
        </p:nvSpPr>
        <p:spPr>
          <a:xfrm>
            <a:off x="457200" y="2746023"/>
            <a:ext cx="8559800" cy="4013200"/>
          </a:xfrm>
        </p:spPr>
        <p:txBody>
          <a:bodyPr>
            <a:normAutofit fontScale="92500"/>
          </a:bodyPr>
          <a:lstStyle/>
          <a:p>
            <a:pPr>
              <a:spcBef>
                <a:spcPts val="0"/>
              </a:spcBef>
            </a:pPr>
            <a:r>
              <a:rPr lang="en-US" dirty="0" smtClean="0"/>
              <a:t>Triplets: two boys, one girl. Both boys have autism and girl has seizure disorder</a:t>
            </a:r>
          </a:p>
          <a:p>
            <a:pPr>
              <a:spcBef>
                <a:spcPts val="0"/>
              </a:spcBef>
            </a:pPr>
            <a:r>
              <a:rPr lang="en-US" dirty="0" smtClean="0"/>
              <a:t>Very high levels of glyphosate in urine in all three</a:t>
            </a:r>
          </a:p>
          <a:p>
            <a:pPr>
              <a:spcBef>
                <a:spcPts val="0"/>
              </a:spcBef>
            </a:pPr>
            <a:r>
              <a:rPr lang="en-US" i="1" dirty="0" smtClean="0">
                <a:solidFill>
                  <a:srgbClr val="FF0000"/>
                </a:solidFill>
              </a:rPr>
              <a:t>Clostridia</a:t>
            </a:r>
            <a:r>
              <a:rPr lang="en-US" dirty="0" smtClean="0">
                <a:solidFill>
                  <a:srgbClr val="FF0000"/>
                </a:solidFill>
              </a:rPr>
              <a:t> </a:t>
            </a:r>
            <a:r>
              <a:rPr lang="en-US" dirty="0" smtClean="0"/>
              <a:t>overgrowth due to glyphosate disruption of gut microbes</a:t>
            </a:r>
          </a:p>
          <a:p>
            <a:pPr lvl="1">
              <a:spcBef>
                <a:spcPts val="0"/>
              </a:spcBef>
            </a:pPr>
            <a:r>
              <a:rPr lang="en-US" dirty="0" smtClean="0"/>
              <a:t>Clostridia produce toxins HPHPA </a:t>
            </a:r>
            <a:r>
              <a:rPr lang="en-US" dirty="0"/>
              <a:t>and p-</a:t>
            </a:r>
            <a:r>
              <a:rPr lang="en-US" dirty="0" smtClean="0"/>
              <a:t>cresol, which </a:t>
            </a:r>
            <a:r>
              <a:rPr lang="en-US" dirty="0"/>
              <a:t>block the conversion of dopamine to norepinephrine</a:t>
            </a:r>
            <a:r>
              <a:rPr lang="en-US" dirty="0" smtClean="0"/>
              <a:t>.</a:t>
            </a:r>
          </a:p>
          <a:p>
            <a:pPr lvl="1">
              <a:spcBef>
                <a:spcPts val="0"/>
              </a:spcBef>
            </a:pPr>
            <a:r>
              <a:rPr lang="en-US" dirty="0" smtClean="0"/>
              <a:t>Damage to neurons in the brain through oxidative stress </a:t>
            </a:r>
            <a:endParaRPr lang="en-US" dirty="0"/>
          </a:p>
          <a:p>
            <a:pPr>
              <a:spcBef>
                <a:spcPts val="0"/>
              </a:spcBef>
            </a:pPr>
            <a:endParaRPr lang="en-US" dirty="0"/>
          </a:p>
        </p:txBody>
      </p:sp>
      <p:sp>
        <p:nvSpPr>
          <p:cNvPr id="6" name="TextBox 5"/>
          <p:cNvSpPr txBox="1"/>
          <p:nvPr/>
        </p:nvSpPr>
        <p:spPr>
          <a:xfrm>
            <a:off x="3477217" y="6470134"/>
            <a:ext cx="5429241" cy="400110"/>
          </a:xfrm>
          <a:prstGeom prst="rect">
            <a:avLst/>
          </a:prstGeom>
          <a:noFill/>
        </p:spPr>
        <p:txBody>
          <a:bodyPr wrap="none" rtlCol="0">
            <a:spAutoFit/>
          </a:bodyPr>
          <a:lstStyle/>
          <a:p>
            <a:r>
              <a:rPr lang="it-IT" sz="2000" dirty="0">
                <a:solidFill>
                  <a:srgbClr val="FF0000"/>
                </a:solidFill>
              </a:rPr>
              <a:t>*</a:t>
            </a:r>
            <a:r>
              <a:rPr lang="it-IT" sz="2000" dirty="0" err="1"/>
              <a:t>W</a:t>
            </a:r>
            <a:r>
              <a:rPr lang="it-IT" sz="2000" dirty="0"/>
              <a:t>. Shaw. Integrative Medicine 2017;16(1);50-57.</a:t>
            </a:r>
            <a:endParaRPr lang="en-US" sz="2000" dirty="0"/>
          </a:p>
        </p:txBody>
      </p:sp>
      <p:sp>
        <p:nvSpPr>
          <p:cNvPr id="7" name="TextBox 6"/>
          <p:cNvSpPr txBox="1"/>
          <p:nvPr/>
        </p:nvSpPr>
        <p:spPr>
          <a:xfrm>
            <a:off x="2150532" y="1959802"/>
            <a:ext cx="337953" cy="461665"/>
          </a:xfrm>
          <a:prstGeom prst="rect">
            <a:avLst/>
          </a:prstGeom>
          <a:noFill/>
        </p:spPr>
        <p:txBody>
          <a:bodyPr wrap="none" rtlCol="0">
            <a:spAutoFit/>
          </a:bodyPr>
          <a:lstStyle/>
          <a:p>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41987638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yr-old autis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266699"/>
            <a:ext cx="9105900" cy="6413500"/>
          </a:xfrm>
          <a:prstGeom prst="rect">
            <a:avLst/>
          </a:prstGeom>
        </p:spPr>
      </p:pic>
      <p:sp>
        <p:nvSpPr>
          <p:cNvPr id="8" name="Rectangle 7"/>
          <p:cNvSpPr/>
          <p:nvPr/>
        </p:nvSpPr>
        <p:spPr>
          <a:xfrm>
            <a:off x="4419601" y="3318933"/>
            <a:ext cx="1100664" cy="267546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5418663" y="2506136"/>
            <a:ext cx="16934" cy="1032934"/>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184541" y="6415237"/>
            <a:ext cx="5933047" cy="369332"/>
          </a:xfrm>
          <a:prstGeom prst="rect">
            <a:avLst/>
          </a:prstGeom>
          <a:noFill/>
        </p:spPr>
        <p:txBody>
          <a:bodyPr wrap="none" rtlCol="0">
            <a:spAutoFit/>
          </a:bodyPr>
          <a:lstStyle/>
          <a:p>
            <a:r>
              <a:rPr lang="en-US" dirty="0" smtClean="0">
                <a:solidFill>
                  <a:srgbClr val="FF0000"/>
                </a:solidFill>
              </a:rPr>
              <a:t>* </a:t>
            </a:r>
            <a:r>
              <a:rPr lang="en-US" dirty="0" smtClean="0"/>
              <a:t>Figure 15, Seneff et al., Agricultural </a:t>
            </a:r>
            <a:r>
              <a:rPr lang="en-US" dirty="0"/>
              <a:t>Sciences, 2015, 6, 42-70 </a:t>
            </a:r>
          </a:p>
        </p:txBody>
      </p:sp>
      <p:sp>
        <p:nvSpPr>
          <p:cNvPr id="15" name="Rectangle 14"/>
          <p:cNvSpPr/>
          <p:nvPr/>
        </p:nvSpPr>
        <p:spPr>
          <a:xfrm>
            <a:off x="1264121" y="2412536"/>
            <a:ext cx="3172413"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R = 0.9972</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2" name="Title 1"/>
          <p:cNvSpPr>
            <a:spLocks noGrp="1"/>
          </p:cNvSpPr>
          <p:nvPr>
            <p:ph type="title"/>
          </p:nvPr>
        </p:nvSpPr>
        <p:spPr>
          <a:xfrm>
            <a:off x="457200" y="-301084"/>
            <a:ext cx="8229600" cy="1143000"/>
          </a:xfrm>
          <a:solidFill>
            <a:schemeClr val="bg1"/>
          </a:solidFill>
        </p:spPr>
        <p:txBody>
          <a:bodyPr/>
          <a:lstStyle/>
          <a:p>
            <a:r>
              <a:rPr lang="en-US" b="1" dirty="0" smtClean="0"/>
              <a:t>Autism Prevalence: 6 year olds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203164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439"/>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118531" y="925880"/>
            <a:ext cx="8737601" cy="5796654"/>
          </a:xfrm>
        </p:spPr>
        <p:txBody>
          <a:bodyPr>
            <a:normAutofit fontScale="85000" lnSpcReduction="10000"/>
          </a:bodyPr>
          <a:lstStyle/>
          <a:p>
            <a:r>
              <a:rPr lang="en-US" dirty="0" smtClean="0"/>
              <a:t>Glyphosate contamination in food proteins makes them hard to break down</a:t>
            </a:r>
          </a:p>
          <a:p>
            <a:pPr lvl="1"/>
            <a:r>
              <a:rPr lang="en-US" dirty="0" smtClean="0"/>
              <a:t>This leads to autoimmune disease</a:t>
            </a:r>
          </a:p>
          <a:p>
            <a:r>
              <a:rPr lang="en-US" dirty="0" smtClean="0"/>
              <a:t>Digestive enzymes are contaminated with glyphosate  </a:t>
            </a:r>
          </a:p>
          <a:p>
            <a:pPr lvl="1"/>
            <a:r>
              <a:rPr lang="en-US" dirty="0" smtClean="0"/>
              <a:t>Undigested proteins induce Celiac disease and leaky gut</a:t>
            </a:r>
          </a:p>
          <a:p>
            <a:r>
              <a:rPr lang="en-US" dirty="0"/>
              <a:t>Glyphosate is a key factor in the emergence of antibiotic resistant </a:t>
            </a:r>
            <a:r>
              <a:rPr lang="en-US" dirty="0" smtClean="0"/>
              <a:t>pathogens</a:t>
            </a:r>
          </a:p>
          <a:p>
            <a:r>
              <a:rPr lang="en-US" dirty="0" smtClean="0"/>
              <a:t>The BTBR mouse model of autism is consistent with glyphosate damage in the gut</a:t>
            </a:r>
          </a:p>
          <a:p>
            <a:r>
              <a:rPr lang="en-US" dirty="0" smtClean="0"/>
              <a:t>Glyphosate promotes Clostridia overgrowth</a:t>
            </a:r>
          </a:p>
          <a:p>
            <a:pPr lvl="1"/>
            <a:r>
              <a:rPr lang="en-US" dirty="0" smtClean="0"/>
              <a:t>This induces inflammatory bowel disease, an epidemic today</a:t>
            </a:r>
          </a:p>
          <a:p>
            <a:pPr lvl="1"/>
            <a:r>
              <a:rPr lang="en-US" dirty="0" smtClean="0"/>
              <a:t>Autism has been linked to Clostridia overgrowth</a:t>
            </a:r>
          </a:p>
          <a:p>
            <a:pPr lvl="1"/>
            <a:r>
              <a:rPr lang="en-US" dirty="0" smtClean="0"/>
              <a:t>Clostridia release toxins that induce an inflammatory  response</a:t>
            </a:r>
          </a:p>
          <a:p>
            <a:pPr marL="0" indent="0">
              <a:buNone/>
            </a:pPr>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1423612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482813" y="2668511"/>
            <a:ext cx="817847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Manganese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850173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99534"/>
            <a:ext cx="8229600" cy="4525963"/>
          </a:xfrm>
        </p:spPr>
        <p:txBody>
          <a:bodyPr>
            <a:normAutofit lnSpcReduction="10000"/>
          </a:bodyPr>
          <a:lstStyle/>
          <a:p>
            <a:pPr marL="0" indent="0">
              <a:buNone/>
            </a:pPr>
            <a:r>
              <a:rPr lang="en-US" dirty="0" smtClean="0"/>
              <a:t>“Fundamentally </a:t>
            </a:r>
            <a:r>
              <a:rPr lang="en-US" b="1" dirty="0"/>
              <a:t>the herbicidal effect of glyphosate is ultimately due to soil pathogens </a:t>
            </a:r>
            <a:r>
              <a:rPr lang="en-US" dirty="0"/>
              <a:t>gaining access to the “weed” thanks to glyphosate’s weakening of the plant and killing of beneficial microbes </a:t>
            </a:r>
            <a:r>
              <a:rPr lang="en-US" i="1" dirty="0">
                <a:solidFill>
                  <a:srgbClr val="FF0000"/>
                </a:solidFill>
              </a:rPr>
              <a:t>by the chelation of manganese </a:t>
            </a:r>
            <a:r>
              <a:rPr lang="en-US" dirty="0"/>
              <a:t>and other trace elements</a:t>
            </a:r>
            <a:r>
              <a:rPr lang="en-US" dirty="0" smtClean="0"/>
              <a:t>.”</a:t>
            </a:r>
          </a:p>
          <a:p>
            <a:pPr marL="0" indent="0">
              <a:buNone/>
            </a:pPr>
            <a:r>
              <a:rPr lang="de-DE" dirty="0" smtClean="0"/>
              <a:t>Dr</a:t>
            </a:r>
            <a:r>
              <a:rPr lang="de-DE" dirty="0"/>
              <a:t>. Arden Andersen, D.O., </a:t>
            </a:r>
          </a:p>
          <a:p>
            <a:pPr marL="0" indent="0">
              <a:buNone/>
            </a:pPr>
            <a:r>
              <a:rPr lang="en-US" dirty="0"/>
              <a:t>Food Plague Primer: Glyphosate and Genetically Engineered </a:t>
            </a:r>
            <a:r>
              <a:rPr lang="en-US" dirty="0" smtClean="0"/>
              <a:t>Crops</a:t>
            </a:r>
            <a:endParaRPr lang="en-US" dirty="0"/>
          </a:p>
          <a:p>
            <a:endParaRPr lang="en-US" dirty="0"/>
          </a:p>
        </p:txBody>
      </p:sp>
      <p:sp>
        <p:nvSpPr>
          <p:cNvPr id="4" name="TextBox 3"/>
          <p:cNvSpPr txBox="1"/>
          <p:nvPr/>
        </p:nvSpPr>
        <p:spPr>
          <a:xfrm>
            <a:off x="931334" y="5011031"/>
            <a:ext cx="7382932" cy="1569660"/>
          </a:xfrm>
          <a:prstGeom prst="rect">
            <a:avLst/>
          </a:prstGeom>
          <a:solidFill>
            <a:srgbClr val="FFFA92"/>
          </a:solidFill>
          <a:ln>
            <a:solidFill>
              <a:srgbClr val="000000"/>
            </a:solidFill>
          </a:ln>
        </p:spPr>
        <p:txBody>
          <a:bodyPr wrap="square" rtlCol="0">
            <a:spAutoFit/>
          </a:bodyPr>
          <a:lstStyle/>
          <a:p>
            <a:pPr algn="ctr"/>
            <a:r>
              <a:rPr lang="en-US" sz="3200" dirty="0" smtClean="0"/>
              <a:t>This is analogous to glyphosate’s effect on gut bacteria: killing the beneficial bacteria and allowing the pathogens to overgrow</a:t>
            </a:r>
          </a:p>
        </p:txBody>
      </p:sp>
    </p:spTree>
    <p:extLst>
      <p:ext uri="{BB962C8B-B14F-4D97-AF65-F5344CB8AC3E}">
        <p14:creationId xmlns:p14="http://schemas.microsoft.com/office/powerpoint/2010/main" val="19786311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Depletes Iron, Manganese and Zinc in Plants</a:t>
            </a:r>
            <a:r>
              <a:rPr lang="en-US" b="1" dirty="0" smtClean="0">
                <a:solidFill>
                  <a:srgbClr val="FF0000"/>
                </a:solidFill>
              </a:rPr>
              <a:t>*</a:t>
            </a:r>
            <a:endParaRPr lang="en-US" b="1" dirty="0">
              <a:solidFill>
                <a:srgbClr val="FF0000"/>
              </a:solidFill>
            </a:endParaRPr>
          </a:p>
        </p:txBody>
      </p:sp>
      <p:pic>
        <p:nvPicPr>
          <p:cNvPr id="4" name="Content Placeholder 3" descr="manganese_plants_glyphoate.png"/>
          <p:cNvPicPr>
            <a:picLocks noGrp="1" noChangeAspect="1"/>
          </p:cNvPicPr>
          <p:nvPr>
            <p:ph idx="1"/>
          </p:nvPr>
        </p:nvPicPr>
        <p:blipFill>
          <a:blip r:embed="rId3">
            <a:extLst>
              <a:ext uri="{28A0092B-C50C-407E-A947-70E740481C1C}">
                <a14:useLocalDpi xmlns:a14="http://schemas.microsoft.com/office/drawing/2010/main" val="0"/>
              </a:ext>
            </a:extLst>
          </a:blip>
          <a:srcRect l="-15124" r="-15124"/>
          <a:stretch>
            <a:fillRect/>
          </a:stretch>
        </p:blipFill>
        <p:spPr/>
      </p:pic>
      <p:sp>
        <p:nvSpPr>
          <p:cNvPr id="5" name="TextBox 4"/>
          <p:cNvSpPr txBox="1"/>
          <p:nvPr/>
        </p:nvSpPr>
        <p:spPr>
          <a:xfrm>
            <a:off x="457200" y="6126163"/>
            <a:ext cx="8686800" cy="369332"/>
          </a:xfrm>
          <a:prstGeom prst="rect">
            <a:avLst/>
          </a:prstGeom>
          <a:noFill/>
        </p:spPr>
        <p:txBody>
          <a:bodyPr wrap="square" rtlCol="0">
            <a:spAutoFit/>
          </a:bodyPr>
          <a:lstStyle/>
          <a:p>
            <a:r>
              <a:rPr lang="en-US" dirty="0" smtClean="0">
                <a:solidFill>
                  <a:srgbClr val="FF0000"/>
                </a:solidFill>
              </a:rPr>
              <a:t>*</a:t>
            </a:r>
            <a:r>
              <a:rPr lang="en-US" dirty="0" smtClean="0"/>
              <a:t>D Huber, </a:t>
            </a:r>
            <a:r>
              <a:rPr lang="en-US" b="1" dirty="0"/>
              <a:t>What About Glyphosate-Induced Manganese Deficiency? </a:t>
            </a:r>
            <a:r>
              <a:rPr lang="en-US" dirty="0"/>
              <a:t> </a:t>
            </a:r>
            <a:r>
              <a:rPr lang="en-US" dirty="0" smtClean="0"/>
              <a:t>Fluid Journal, 20-22.</a:t>
            </a:r>
            <a:endParaRPr lang="en-US" dirty="0"/>
          </a:p>
        </p:txBody>
      </p:sp>
    </p:spTree>
    <p:extLst>
      <p:ext uri="{BB962C8B-B14F-4D97-AF65-F5344CB8AC3E}">
        <p14:creationId xmlns:p14="http://schemas.microsoft.com/office/powerpoint/2010/main" val="346921246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nganese_cobalt_depletion_cows.png"/>
          <p:cNvPicPr>
            <a:picLocks noGrp="1" noChangeAspect="1"/>
          </p:cNvPicPr>
          <p:nvPr>
            <p:ph idx="1"/>
          </p:nvPr>
        </p:nvPicPr>
        <p:blipFill>
          <a:blip r:embed="rId3">
            <a:extLst>
              <a:ext uri="{28A0092B-C50C-407E-A947-70E740481C1C}">
                <a14:useLocalDpi xmlns:a14="http://schemas.microsoft.com/office/drawing/2010/main" val="0"/>
              </a:ext>
            </a:extLst>
          </a:blip>
          <a:srcRect l="-57426" r="-57426"/>
          <a:stretch>
            <a:fillRect/>
          </a:stretch>
        </p:blipFill>
        <p:spPr>
          <a:xfrm>
            <a:off x="-1744099" y="1005875"/>
            <a:ext cx="8940800" cy="4917096"/>
          </a:xfrm>
        </p:spPr>
      </p:pic>
      <p:sp>
        <p:nvSpPr>
          <p:cNvPr id="2" name="Title 1"/>
          <p:cNvSpPr>
            <a:spLocks noGrp="1"/>
          </p:cNvSpPr>
          <p:nvPr>
            <p:ph type="title"/>
          </p:nvPr>
        </p:nvSpPr>
        <p:spPr>
          <a:xfrm>
            <a:off x="412804" y="37573"/>
            <a:ext cx="8229600" cy="1143000"/>
          </a:xfrm>
        </p:spPr>
        <p:txBody>
          <a:bodyPr>
            <a:normAutofit fontScale="90000"/>
          </a:bodyPr>
          <a:lstStyle/>
          <a:p>
            <a:r>
              <a:rPr lang="en-US" b="1" dirty="0" smtClean="0"/>
              <a:t>Severe Deficiency in Serum Manganese and Cobalt in Cows</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914400" y="6220767"/>
            <a:ext cx="6351318" cy="461665"/>
          </a:xfrm>
          <a:prstGeom prst="rect">
            <a:avLst/>
          </a:prstGeom>
          <a:noFill/>
        </p:spPr>
        <p:txBody>
          <a:bodyPr wrap="none" rtlCol="0">
            <a:spAutoFit/>
          </a:bodyPr>
          <a:lstStyle/>
          <a:p>
            <a:r>
              <a:rPr lang="fr-FR" sz="2400" dirty="0" smtClean="0">
                <a:solidFill>
                  <a:srgbClr val="FF0000"/>
                </a:solidFill>
              </a:rPr>
              <a:t>*</a:t>
            </a:r>
            <a:r>
              <a:rPr lang="fr-FR" sz="2400" dirty="0" smtClean="0"/>
              <a:t>M</a:t>
            </a:r>
            <a:r>
              <a:rPr lang="fr-FR" sz="2400" dirty="0"/>
              <a:t>. Krüger et al., J Environ Anal </a:t>
            </a:r>
            <a:r>
              <a:rPr lang="fr-FR" sz="2400" dirty="0" err="1"/>
              <a:t>Toxicol</a:t>
            </a:r>
            <a:r>
              <a:rPr lang="fr-FR" sz="2400" dirty="0"/>
              <a:t> 2013, 3:5</a:t>
            </a:r>
            <a:endParaRPr lang="en-US" sz="2400" dirty="0"/>
          </a:p>
        </p:txBody>
      </p:sp>
      <p:sp>
        <p:nvSpPr>
          <p:cNvPr id="3" name="TextBox 2"/>
          <p:cNvSpPr txBox="1"/>
          <p:nvPr/>
        </p:nvSpPr>
        <p:spPr>
          <a:xfrm>
            <a:off x="457200" y="5759102"/>
            <a:ext cx="8185204" cy="461665"/>
          </a:xfrm>
          <a:prstGeom prst="rect">
            <a:avLst/>
          </a:prstGeom>
          <a:noFill/>
        </p:spPr>
        <p:txBody>
          <a:bodyPr wrap="none" rtlCol="0">
            <a:spAutoFit/>
          </a:bodyPr>
          <a:lstStyle/>
          <a:p>
            <a:r>
              <a:rPr lang="en-US" sz="2400" dirty="0" smtClean="0"/>
              <a:t>Eight different farms: all cows tested had glyphosate in the urine</a:t>
            </a:r>
            <a:endParaRPr lang="en-US" sz="2400" dirty="0"/>
          </a:p>
        </p:txBody>
      </p:sp>
      <p:sp>
        <p:nvSpPr>
          <p:cNvPr id="6" name="TextBox 5"/>
          <p:cNvSpPr txBox="1"/>
          <p:nvPr/>
        </p:nvSpPr>
        <p:spPr>
          <a:xfrm rot="16200000">
            <a:off x="220172" y="1845734"/>
            <a:ext cx="993932" cy="461665"/>
          </a:xfrm>
          <a:prstGeom prst="rect">
            <a:avLst/>
          </a:prstGeom>
          <a:solidFill>
            <a:srgbClr val="FFFFFF"/>
          </a:solidFill>
        </p:spPr>
        <p:txBody>
          <a:bodyPr wrap="none" rtlCol="0">
            <a:spAutoFit/>
          </a:bodyPr>
          <a:lstStyle/>
          <a:p>
            <a:r>
              <a:rPr lang="en-US" sz="2400" dirty="0" smtClean="0"/>
              <a:t>Cobalt</a:t>
            </a:r>
            <a:endParaRPr lang="en-US" sz="2400" dirty="0"/>
          </a:p>
        </p:txBody>
      </p:sp>
      <p:sp>
        <p:nvSpPr>
          <p:cNvPr id="7" name="TextBox 6"/>
          <p:cNvSpPr txBox="1"/>
          <p:nvPr/>
        </p:nvSpPr>
        <p:spPr>
          <a:xfrm rot="16200000">
            <a:off x="-101655" y="4210933"/>
            <a:ext cx="1637588" cy="461665"/>
          </a:xfrm>
          <a:prstGeom prst="rect">
            <a:avLst/>
          </a:prstGeom>
          <a:solidFill>
            <a:srgbClr val="FFFFFF"/>
          </a:solidFill>
        </p:spPr>
        <p:txBody>
          <a:bodyPr wrap="none" rtlCol="0">
            <a:spAutoFit/>
          </a:bodyPr>
          <a:lstStyle/>
          <a:p>
            <a:r>
              <a:rPr lang="en-US" sz="2400" dirty="0" smtClean="0"/>
              <a:t>Manganese</a:t>
            </a:r>
            <a:endParaRPr lang="en-US" sz="2400" dirty="0"/>
          </a:p>
        </p:txBody>
      </p:sp>
      <p:pic>
        <p:nvPicPr>
          <p:cNvPr id="8" name="Picture 7" descr="cow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799167"/>
            <a:ext cx="4318002" cy="2428876"/>
          </a:xfrm>
          <a:prstGeom prst="rect">
            <a:avLst/>
          </a:prstGeom>
        </p:spPr>
      </p:pic>
    </p:spTree>
    <p:extLst>
      <p:ext uri="{BB962C8B-B14F-4D97-AF65-F5344CB8AC3E}">
        <p14:creationId xmlns:p14="http://schemas.microsoft.com/office/powerpoint/2010/main" val="402862353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340331" cy="1143000"/>
          </a:xfrm>
        </p:spPr>
        <p:txBody>
          <a:bodyPr>
            <a:normAutofit/>
          </a:bodyPr>
          <a:lstStyle/>
          <a:p>
            <a:r>
              <a:rPr lang="en-US" sz="3600" b="1" dirty="0" smtClean="0"/>
              <a:t>Low Manganese in Teeth Linked to Autism</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457200" y="1600200"/>
            <a:ext cx="5056770" cy="4984148"/>
          </a:xfrm>
        </p:spPr>
        <p:txBody>
          <a:bodyPr/>
          <a:lstStyle/>
          <a:p>
            <a:r>
              <a:rPr lang="en-US" dirty="0" smtClean="0"/>
              <a:t>Studied lead, mercury and manganese levels in tooth enamel of shed primary teeth in 84 children</a:t>
            </a:r>
          </a:p>
          <a:p>
            <a:r>
              <a:rPr lang="en-US" dirty="0" smtClean="0"/>
              <a:t>Manganese accumulated after birth was down by 60% in autistic children</a:t>
            </a:r>
          </a:p>
          <a:p>
            <a:r>
              <a:rPr lang="en-US" i="1" dirty="0" smtClean="0">
                <a:solidFill>
                  <a:srgbClr val="FF0000"/>
                </a:solidFill>
              </a:rPr>
              <a:t>No other result was statistically significant</a:t>
            </a:r>
            <a:endParaRPr lang="en-US" i="1" dirty="0">
              <a:solidFill>
                <a:srgbClr val="FF0000"/>
              </a:solidFill>
            </a:endParaRPr>
          </a:p>
        </p:txBody>
      </p:sp>
      <p:pic>
        <p:nvPicPr>
          <p:cNvPr id="4" name="Picture 3" descr="kid-teeth.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970" y="2032058"/>
            <a:ext cx="3386537" cy="3480870"/>
          </a:xfrm>
          <a:prstGeom prst="rect">
            <a:avLst/>
          </a:prstGeom>
        </p:spPr>
      </p:pic>
      <p:sp>
        <p:nvSpPr>
          <p:cNvPr id="6" name="TextBox 5"/>
          <p:cNvSpPr txBox="1"/>
          <p:nvPr/>
        </p:nvSpPr>
        <p:spPr>
          <a:xfrm>
            <a:off x="1873022" y="6384293"/>
            <a:ext cx="7027485" cy="400110"/>
          </a:xfrm>
          <a:prstGeom prst="rect">
            <a:avLst/>
          </a:prstGeom>
          <a:noFill/>
        </p:spPr>
        <p:txBody>
          <a:bodyPr wrap="none" rtlCol="0">
            <a:spAutoFit/>
          </a:bodyPr>
          <a:lstStyle/>
          <a:p>
            <a:r>
              <a:rPr lang="en-US" sz="2000" dirty="0" smtClean="0">
                <a:solidFill>
                  <a:srgbClr val="FF0000"/>
                </a:solidFill>
              </a:rPr>
              <a:t>*</a:t>
            </a:r>
            <a:r>
              <a:rPr lang="en-US" sz="2000" dirty="0" smtClean="0"/>
              <a:t>MM Abdullah </a:t>
            </a:r>
            <a:r>
              <a:rPr lang="en-US" sz="2000" i="1" dirty="0" smtClean="0"/>
              <a:t>et al., J </a:t>
            </a:r>
            <a:r>
              <a:rPr lang="en-US" sz="2000" i="1" dirty="0"/>
              <a:t>Autism Dev </a:t>
            </a:r>
            <a:r>
              <a:rPr lang="en-US" sz="2000" i="1" dirty="0" smtClean="0"/>
              <a:t>Disord</a:t>
            </a:r>
            <a:r>
              <a:rPr lang="en-US" sz="2000" dirty="0" smtClean="0"/>
              <a:t>. </a:t>
            </a:r>
            <a:r>
              <a:rPr lang="en-US" sz="2000" dirty="0"/>
              <a:t>2012 Jun;42(6):929-36</a:t>
            </a:r>
            <a:r>
              <a:rPr lang="en-US" sz="2000" dirty="0" smtClean="0"/>
              <a:t>.</a:t>
            </a:r>
          </a:p>
        </p:txBody>
      </p:sp>
    </p:spTree>
    <p:extLst>
      <p:ext uri="{BB962C8B-B14F-4D97-AF65-F5344CB8AC3E}">
        <p14:creationId xmlns:p14="http://schemas.microsoft.com/office/powerpoint/2010/main" val="331295649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Some Consequences of </a:t>
            </a:r>
            <a:br>
              <a:rPr lang="en-US" b="1" dirty="0" smtClean="0"/>
            </a:br>
            <a:r>
              <a:rPr lang="en-US" b="1" dirty="0" smtClean="0"/>
              <a:t>Manganese Deficiency</a:t>
            </a:r>
            <a:endParaRPr lang="en-US" b="1" dirty="0"/>
          </a:p>
        </p:txBody>
      </p:sp>
      <p:sp>
        <p:nvSpPr>
          <p:cNvPr id="3" name="Content Placeholder 2"/>
          <p:cNvSpPr>
            <a:spLocks noGrp="1"/>
          </p:cNvSpPr>
          <p:nvPr>
            <p:ph idx="1"/>
          </p:nvPr>
        </p:nvSpPr>
        <p:spPr/>
        <p:txBody>
          <a:bodyPr/>
          <a:lstStyle/>
          <a:p>
            <a:r>
              <a:rPr lang="en-US" dirty="0" smtClean="0"/>
              <a:t>Lactobacillus critically depend on manganese  </a:t>
            </a:r>
          </a:p>
          <a:p>
            <a:r>
              <a:rPr lang="en-US" dirty="0" smtClean="0"/>
              <a:t>Manganese superoxide dismutase protects mitochondria from oxidative damage</a:t>
            </a:r>
          </a:p>
          <a:p>
            <a:r>
              <a:rPr lang="en-US" dirty="0" smtClean="0"/>
              <a:t>Manganese is essential for detoxing glutamate (neurotoxin)</a:t>
            </a:r>
          </a:p>
          <a:p>
            <a:r>
              <a:rPr lang="en-US" dirty="0" smtClean="0"/>
              <a:t>Pituitary depends on manganese to release thyroid stimulating hormone</a:t>
            </a:r>
          </a:p>
          <a:p>
            <a:r>
              <a:rPr lang="en-US" dirty="0" smtClean="0"/>
              <a:t>Chondroitin sulfate synthesis in bones </a:t>
            </a:r>
            <a:endParaRPr lang="en-US" dirty="0"/>
          </a:p>
        </p:txBody>
      </p:sp>
    </p:spTree>
    <p:extLst>
      <p:ext uri="{BB962C8B-B14F-4D97-AF65-F5344CB8AC3E}">
        <p14:creationId xmlns:p14="http://schemas.microsoft.com/office/powerpoint/2010/main" val="223479611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t>
            </a:r>
            <a:r>
              <a:rPr lang="en-US" b="1" dirty="0"/>
              <a:t>K</a:t>
            </a:r>
            <a:r>
              <a:rPr lang="en-US" b="1" dirty="0" smtClean="0"/>
              <a:t>ills Beneficial Bacteria</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r>
              <a:rPr lang="en-US" dirty="0"/>
              <a:t>Examined effect of glyphosate and Roundup on three food microorganisms </a:t>
            </a:r>
            <a:r>
              <a:rPr lang="en-US" dirty="0" smtClean="0"/>
              <a:t>widely </a:t>
            </a:r>
            <a:r>
              <a:rPr lang="en-US" dirty="0"/>
              <a:t>used as starters in dairy </a:t>
            </a:r>
            <a:r>
              <a:rPr lang="en-US" dirty="0" smtClean="0"/>
              <a:t>technologies</a:t>
            </a:r>
          </a:p>
          <a:p>
            <a:pPr lvl="1"/>
            <a:r>
              <a:rPr lang="en-US" dirty="0" smtClean="0"/>
              <a:t>Two </a:t>
            </a:r>
            <a:r>
              <a:rPr lang="en-US" dirty="0"/>
              <a:t>are species of </a:t>
            </a:r>
            <a:r>
              <a:rPr lang="en-US" i="1" dirty="0" smtClean="0">
                <a:solidFill>
                  <a:srgbClr val="FF0000"/>
                </a:solidFill>
              </a:rPr>
              <a:t>Lactobacillus</a:t>
            </a:r>
          </a:p>
          <a:p>
            <a:r>
              <a:rPr lang="en-US" dirty="0" smtClean="0"/>
              <a:t>Roundup </a:t>
            </a:r>
            <a:r>
              <a:rPr lang="en-US" dirty="0"/>
              <a:t>is always more potent than glyphosate, and in all cases, toxic from levels 10–100 times below the lowest agricultural uses (10,000 ppm</a:t>
            </a:r>
            <a:r>
              <a:rPr lang="en-US" dirty="0" smtClean="0"/>
              <a:t>). </a:t>
            </a:r>
          </a:p>
          <a:p>
            <a:r>
              <a:rPr lang="en-US" dirty="0" smtClean="0"/>
              <a:t>Unpredictable consequences of Roundup on soil microorganisms have to be considered</a:t>
            </a:r>
          </a:p>
          <a:p>
            <a:pPr marL="0" indent="0">
              <a:buNone/>
            </a:pPr>
            <a:endParaRPr lang="sv-SE" dirty="0"/>
          </a:p>
          <a:p>
            <a:endParaRPr lang="en-US" dirty="0"/>
          </a:p>
        </p:txBody>
      </p:sp>
      <p:sp>
        <p:nvSpPr>
          <p:cNvPr id="4" name="Rectangle 3"/>
          <p:cNvSpPr/>
          <p:nvPr/>
        </p:nvSpPr>
        <p:spPr>
          <a:xfrm>
            <a:off x="3182064" y="6511189"/>
            <a:ext cx="5461210" cy="420628"/>
          </a:xfrm>
          <a:prstGeom prst="rect">
            <a:avLst/>
          </a:prstGeom>
        </p:spPr>
        <p:txBody>
          <a:bodyPr wrap="none">
            <a:spAutoFit/>
          </a:bodyPr>
          <a:lstStyle/>
          <a:p>
            <a:r>
              <a:rPr lang="sv-SE" sz="3200" baseline="30000" dirty="0" smtClean="0">
                <a:solidFill>
                  <a:srgbClr val="FF0000"/>
                </a:solidFill>
              </a:rPr>
              <a:t>*</a:t>
            </a:r>
            <a:r>
              <a:rPr lang="sv-SE" sz="3200" baseline="30000" dirty="0" smtClean="0"/>
              <a:t>E </a:t>
            </a:r>
            <a:r>
              <a:rPr lang="sv-SE" sz="3200" baseline="30000" dirty="0" err="1" smtClean="0"/>
              <a:t>Clair</a:t>
            </a:r>
            <a:r>
              <a:rPr lang="sv-SE" sz="3200" baseline="30000" dirty="0" smtClean="0"/>
              <a:t> et al. </a:t>
            </a:r>
            <a:r>
              <a:rPr lang="sv-SE" sz="3200" baseline="30000" dirty="0" err="1" smtClean="0"/>
              <a:t>Curr</a:t>
            </a:r>
            <a:r>
              <a:rPr lang="sv-SE" sz="3200" baseline="30000" dirty="0" smtClean="0"/>
              <a:t> </a:t>
            </a:r>
            <a:r>
              <a:rPr lang="sv-SE" sz="3200" baseline="30000" dirty="0" err="1"/>
              <a:t>Microbiol</a:t>
            </a:r>
            <a:r>
              <a:rPr lang="sv-SE" sz="3200" baseline="30000" dirty="0"/>
              <a:t> (2012) 64:486–491</a:t>
            </a:r>
            <a:endParaRPr lang="en-US" sz="3200" dirty="0"/>
          </a:p>
        </p:txBody>
      </p:sp>
    </p:spTree>
    <p:extLst>
      <p:ext uri="{BB962C8B-B14F-4D97-AF65-F5344CB8AC3E}">
        <p14:creationId xmlns:p14="http://schemas.microsoft.com/office/powerpoint/2010/main" val="47614270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96" y="140562"/>
            <a:ext cx="8686800" cy="1143000"/>
          </a:xfrm>
        </p:spPr>
        <p:txBody>
          <a:bodyPr>
            <a:normAutofit fontScale="90000"/>
          </a:bodyPr>
          <a:lstStyle/>
          <a:p>
            <a:r>
              <a:rPr lang="en-US" b="1" dirty="0" smtClean="0"/>
              <a:t>Lactobacillus Depends on Manganese!</a:t>
            </a:r>
            <a:r>
              <a:rPr lang="en-US" b="1" dirty="0" smtClean="0">
                <a:solidFill>
                  <a:srgbClr val="FF0000"/>
                </a:solidFill>
              </a:rPr>
              <a:t>*</a:t>
            </a:r>
            <a:endParaRPr lang="en-US" b="1" dirty="0">
              <a:solidFill>
                <a:srgbClr val="FF0000"/>
              </a:solidFill>
            </a:endParaRPr>
          </a:p>
        </p:txBody>
      </p:sp>
      <p:sp>
        <p:nvSpPr>
          <p:cNvPr id="3" name="Content Placeholder 2"/>
          <p:cNvSpPr txBox="1">
            <a:spLocks/>
          </p:cNvSpPr>
          <p:nvPr/>
        </p:nvSpPr>
        <p:spPr>
          <a:xfrm>
            <a:off x="196699" y="1264108"/>
            <a:ext cx="6705600" cy="506782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Many </a:t>
            </a:r>
            <a:r>
              <a:rPr lang="en-US" dirty="0"/>
              <a:t>lactic acid bacteria contain very </a:t>
            </a:r>
            <a:r>
              <a:rPr lang="en-US" dirty="0" smtClean="0"/>
              <a:t>high intracellular manganese levels</a:t>
            </a:r>
          </a:p>
          <a:p>
            <a:pPr lvl="1"/>
            <a:r>
              <a:rPr lang="en-US" dirty="0" smtClean="0"/>
              <a:t>Scavenges toxic oxygen species, particularly superoxide</a:t>
            </a:r>
          </a:p>
          <a:p>
            <a:r>
              <a:rPr lang="en-US" dirty="0" smtClean="0"/>
              <a:t>Manganese deprivation     suppresses growth</a:t>
            </a:r>
            <a:endParaRPr lang="en-US" dirty="0"/>
          </a:p>
        </p:txBody>
      </p:sp>
      <p:pic>
        <p:nvPicPr>
          <p:cNvPr id="4" name="Picture 3" descr="lactic_ac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068" y="2552171"/>
            <a:ext cx="2733866" cy="3526896"/>
          </a:xfrm>
          <a:prstGeom prst="rect">
            <a:avLst/>
          </a:prstGeom>
        </p:spPr>
      </p:pic>
      <p:sp>
        <p:nvSpPr>
          <p:cNvPr id="5" name="TextBox 4"/>
          <p:cNvSpPr txBox="1"/>
          <p:nvPr/>
        </p:nvSpPr>
        <p:spPr>
          <a:xfrm>
            <a:off x="965200" y="6300801"/>
            <a:ext cx="7410578" cy="400110"/>
          </a:xfrm>
          <a:prstGeom prst="rect">
            <a:avLst/>
          </a:prstGeom>
          <a:noFill/>
        </p:spPr>
        <p:txBody>
          <a:bodyPr wrap="none" rtlCol="0">
            <a:spAutoFit/>
          </a:bodyPr>
          <a:lstStyle/>
          <a:p>
            <a:r>
              <a:rPr lang="en-US" sz="2000" dirty="0">
                <a:solidFill>
                  <a:srgbClr val="FF0000"/>
                </a:solidFill>
              </a:rPr>
              <a:t>*</a:t>
            </a:r>
            <a:r>
              <a:rPr lang="en-US" sz="2000" dirty="0"/>
              <a:t> FS Archibald and M-N Duong. Journal of Bacteriology Apr 1084, 1-8.</a:t>
            </a:r>
          </a:p>
        </p:txBody>
      </p:sp>
      <p:sp>
        <p:nvSpPr>
          <p:cNvPr id="6" name="TextBox 5"/>
          <p:cNvSpPr txBox="1"/>
          <p:nvPr/>
        </p:nvSpPr>
        <p:spPr>
          <a:xfrm>
            <a:off x="203196" y="5001849"/>
            <a:ext cx="5804933" cy="1077218"/>
          </a:xfrm>
          <a:prstGeom prst="rect">
            <a:avLst/>
          </a:prstGeom>
          <a:solidFill>
            <a:srgbClr val="FFFA92"/>
          </a:solidFill>
          <a:ln>
            <a:solidFill>
              <a:schemeClr val="tx1"/>
            </a:solidFill>
          </a:ln>
        </p:spPr>
        <p:txBody>
          <a:bodyPr wrap="square" rtlCol="0">
            <a:spAutoFit/>
          </a:bodyPr>
          <a:lstStyle/>
          <a:p>
            <a:pPr algn="ctr"/>
            <a:r>
              <a:rPr lang="en-US" sz="3200" dirty="0" smtClean="0"/>
              <a:t>Lactobacillus levels are low in the gut in association with autism</a:t>
            </a:r>
          </a:p>
        </p:txBody>
      </p:sp>
    </p:spTree>
    <p:extLst>
      <p:ext uri="{BB962C8B-B14F-4D97-AF65-F5344CB8AC3E}">
        <p14:creationId xmlns:p14="http://schemas.microsoft.com/office/powerpoint/2010/main" val="3204542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Lactobacillus Alleviate Anxiety</a:t>
            </a:r>
            <a:r>
              <a:rPr lang="en-US" b="1" dirty="0" smtClean="0">
                <a:solidFill>
                  <a:srgbClr val="FF0000"/>
                </a:solidFill>
              </a:rPr>
              <a:t>*</a:t>
            </a:r>
            <a:endParaRPr lang="en-US" b="1" dirty="0">
              <a:solidFill>
                <a:srgbClr val="FF0000"/>
              </a:solidFill>
            </a:endParaRPr>
          </a:p>
        </p:txBody>
      </p:sp>
      <p:sp>
        <p:nvSpPr>
          <p:cNvPr id="3" name="Content Placeholder 2"/>
          <p:cNvSpPr txBox="1">
            <a:spLocks/>
          </p:cNvSpPr>
          <p:nvPr/>
        </p:nvSpPr>
        <p:spPr>
          <a:xfrm>
            <a:off x="196698" y="1417638"/>
            <a:ext cx="8490101" cy="5067829"/>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Patients suffered from chronic fatigue syndrome and associated anxiety</a:t>
            </a:r>
          </a:p>
          <a:p>
            <a:r>
              <a:rPr lang="en-US" dirty="0"/>
              <a:t>Patients were treated with probiotic strain of Lactobacillus (control group got a placebo)</a:t>
            </a:r>
          </a:p>
          <a:p>
            <a:r>
              <a:rPr lang="en-US" dirty="0"/>
              <a:t>Significant rise in both </a:t>
            </a:r>
            <a:r>
              <a:rPr lang="en-US" dirty="0" err="1"/>
              <a:t>Latobacillus</a:t>
            </a:r>
            <a:r>
              <a:rPr lang="en-US" dirty="0"/>
              <a:t> and </a:t>
            </a:r>
            <a:r>
              <a:rPr lang="en-US" dirty="0" err="1"/>
              <a:t>Bifidobacteria</a:t>
            </a:r>
            <a:r>
              <a:rPr lang="en-US" dirty="0"/>
              <a:t> </a:t>
            </a:r>
            <a:r>
              <a:rPr lang="en-US" smtClean="0"/>
              <a:t>in gut</a:t>
            </a:r>
            <a:endParaRPr lang="en-US" dirty="0"/>
          </a:p>
          <a:p>
            <a:r>
              <a:rPr lang="en-US" dirty="0"/>
              <a:t>Significant decrease in anxiety symptoms </a:t>
            </a:r>
            <a:r>
              <a:rPr lang="en-US" dirty="0" smtClean="0"/>
              <a:t>         (</a:t>
            </a:r>
            <a:r>
              <a:rPr lang="en-US" dirty="0"/>
              <a:t>p = 0.01)</a:t>
            </a:r>
          </a:p>
          <a:p>
            <a:r>
              <a:rPr lang="en-US" dirty="0" smtClean="0"/>
              <a:t>Supports </a:t>
            </a:r>
            <a:r>
              <a:rPr lang="en-US" dirty="0"/>
              <a:t>concept of gut-brain axis (communicate with brain via vagal nerve)</a:t>
            </a:r>
          </a:p>
        </p:txBody>
      </p:sp>
      <p:sp>
        <p:nvSpPr>
          <p:cNvPr id="4" name="TextBox 3"/>
          <p:cNvSpPr txBox="1"/>
          <p:nvPr/>
        </p:nvSpPr>
        <p:spPr>
          <a:xfrm>
            <a:off x="1253067" y="6470135"/>
            <a:ext cx="7835499" cy="400110"/>
          </a:xfrm>
          <a:prstGeom prst="rect">
            <a:avLst/>
          </a:prstGeom>
          <a:noFill/>
        </p:spPr>
        <p:txBody>
          <a:bodyPr wrap="none" rtlCol="0">
            <a:spAutoFit/>
          </a:bodyPr>
          <a:lstStyle/>
          <a:p>
            <a:r>
              <a:rPr lang="fr-FR" sz="2000" dirty="0" smtClean="0">
                <a:solidFill>
                  <a:srgbClr val="FF0000"/>
                </a:solidFill>
              </a:rPr>
              <a:t>*</a:t>
            </a:r>
            <a:r>
              <a:rPr lang="fr-FR" sz="2000" dirty="0" smtClean="0"/>
              <a:t>R Av et al. Gut </a:t>
            </a:r>
            <a:r>
              <a:rPr lang="fr-FR" sz="2000" dirty="0"/>
              <a:t>Pathog. 2009 Mar 19;1(1):6. </a:t>
            </a:r>
            <a:r>
              <a:rPr lang="fr-FR" sz="2000" dirty="0" err="1"/>
              <a:t>doi</a:t>
            </a:r>
            <a:r>
              <a:rPr lang="fr-FR" sz="2000" dirty="0"/>
              <a:t>: 10.1186/1757-4749-1-6</a:t>
            </a:r>
            <a:r>
              <a:rPr lang="fr-FR" sz="2000" dirty="0" smtClean="0"/>
              <a:t>.</a:t>
            </a:r>
            <a:endParaRPr lang="en-US" sz="2000" dirty="0"/>
          </a:p>
        </p:txBody>
      </p:sp>
    </p:spTree>
    <p:extLst>
      <p:ext uri="{BB962C8B-B14F-4D97-AF65-F5344CB8AC3E}">
        <p14:creationId xmlns:p14="http://schemas.microsoft.com/office/powerpoint/2010/main" val="231919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i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059" y="3945466"/>
            <a:ext cx="1802839" cy="2703776"/>
          </a:xfrm>
          <a:prstGeom prst="rect">
            <a:avLst/>
          </a:prstGeom>
        </p:spPr>
      </p:pic>
      <p:pic>
        <p:nvPicPr>
          <p:cNvPr id="9" name="Picture 8" descr="soysauc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555" y="3953933"/>
            <a:ext cx="2404533" cy="2404533"/>
          </a:xfrm>
          <a:prstGeom prst="rect">
            <a:avLst/>
          </a:prstGeom>
        </p:spPr>
      </p:pic>
      <p:pic>
        <p:nvPicPr>
          <p:cNvPr id="4" name="Picture 3" descr="be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450666" y="4267200"/>
            <a:ext cx="1380780" cy="2363451"/>
          </a:xfrm>
          <a:prstGeom prst="rect">
            <a:avLst/>
          </a:prstGeom>
        </p:spPr>
      </p:pic>
      <p:pic>
        <p:nvPicPr>
          <p:cNvPr id="5" name="Picture 4" descr="cheerio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3146" y="931862"/>
            <a:ext cx="3284538" cy="3284538"/>
          </a:xfrm>
          <a:prstGeom prst="rect">
            <a:avLst/>
          </a:prstGeom>
        </p:spPr>
      </p:pic>
      <p:pic>
        <p:nvPicPr>
          <p:cNvPr id="6" name="Picture 5" descr="goldfish_cracker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35" y="2271559"/>
            <a:ext cx="2658532" cy="1816664"/>
          </a:xfrm>
          <a:prstGeom prst="rect">
            <a:avLst/>
          </a:prstGeom>
        </p:spPr>
      </p:pic>
      <p:pic>
        <p:nvPicPr>
          <p:cNvPr id="7" name="Picture 6" descr="hummu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2473" y="4413250"/>
            <a:ext cx="2588684" cy="2588684"/>
          </a:xfrm>
          <a:prstGeom prst="rect">
            <a:avLst/>
          </a:prstGeom>
        </p:spPr>
      </p:pic>
      <p:pic>
        <p:nvPicPr>
          <p:cNvPr id="10" name="Picture 9" descr="oreos.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2347" y="2959134"/>
            <a:ext cx="1621367" cy="986332"/>
          </a:xfrm>
          <a:prstGeom prst="rect">
            <a:avLst/>
          </a:prstGeom>
        </p:spPr>
      </p:pic>
      <p:pic>
        <p:nvPicPr>
          <p:cNvPr id="12" name="Picture 11" descr="granola_bars.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12" y="812801"/>
            <a:ext cx="2713567" cy="1770280"/>
          </a:xfrm>
          <a:prstGeom prst="rect">
            <a:avLst/>
          </a:prstGeom>
        </p:spPr>
      </p:pic>
      <p:sp>
        <p:nvSpPr>
          <p:cNvPr id="2" name="Title 1"/>
          <p:cNvSpPr>
            <a:spLocks noGrp="1"/>
          </p:cNvSpPr>
          <p:nvPr>
            <p:ph type="title"/>
          </p:nvPr>
        </p:nvSpPr>
        <p:spPr>
          <a:xfrm>
            <a:off x="635712" y="54504"/>
            <a:ext cx="8229600" cy="1143000"/>
          </a:xfrm>
        </p:spPr>
        <p:txBody>
          <a:bodyPr>
            <a:normAutofit fontScale="90000"/>
          </a:bodyPr>
          <a:lstStyle/>
          <a:p>
            <a:r>
              <a:rPr lang="en-US" b="1" dirty="0" smtClean="0"/>
              <a:t>Some Foods Containing Glyphosate</a:t>
            </a:r>
            <a:endParaRPr lang="en-US" b="1" dirty="0"/>
          </a:p>
        </p:txBody>
      </p:sp>
      <p:pic>
        <p:nvPicPr>
          <p:cNvPr id="13" name="Picture 12" descr="honey.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12466" y="1216874"/>
            <a:ext cx="2435225" cy="2435225"/>
          </a:xfrm>
          <a:prstGeom prst="rect">
            <a:avLst/>
          </a:prstGeom>
        </p:spPr>
      </p:pic>
    </p:spTree>
    <p:extLst>
      <p:ext uri="{BB962C8B-B14F-4D97-AF65-F5344CB8AC3E}">
        <p14:creationId xmlns:p14="http://schemas.microsoft.com/office/powerpoint/2010/main" val="85341578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Anxiety and Autism</a:t>
            </a:r>
            <a:r>
              <a:rPr lang="en-US" b="1" dirty="0" smtClean="0">
                <a:solidFill>
                  <a:srgbClr val="FF0000"/>
                </a:solidFill>
              </a:rPr>
              <a:t>*</a:t>
            </a:r>
            <a:endParaRPr lang="en-US" b="1" dirty="0">
              <a:solidFill>
                <a:srgbClr val="FF0000"/>
              </a:solidFill>
            </a:endParaRPr>
          </a:p>
        </p:txBody>
      </p:sp>
      <p:sp>
        <p:nvSpPr>
          <p:cNvPr id="3" name="Content Placeholder 2"/>
          <p:cNvSpPr txBox="1">
            <a:spLocks/>
          </p:cNvSpPr>
          <p:nvPr/>
        </p:nvSpPr>
        <p:spPr>
          <a:xfrm>
            <a:off x="196698" y="1417638"/>
            <a:ext cx="8490101" cy="389942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Specific </a:t>
            </a:r>
            <a:r>
              <a:rPr lang="en-US" dirty="0"/>
              <a:t>Phobia: 30</a:t>
            </a:r>
            <a:r>
              <a:rPr lang="en-US" dirty="0" smtClean="0"/>
              <a:t>%</a:t>
            </a:r>
          </a:p>
          <a:p>
            <a:r>
              <a:rPr lang="en-US" dirty="0" smtClean="0"/>
              <a:t>Obsessive</a:t>
            </a:r>
            <a:r>
              <a:rPr lang="en-US" dirty="0"/>
              <a:t>-Compulsive Disorder: 17</a:t>
            </a:r>
            <a:r>
              <a:rPr lang="en-US" dirty="0" smtClean="0"/>
              <a:t>%</a:t>
            </a:r>
          </a:p>
          <a:p>
            <a:r>
              <a:rPr lang="en-US" dirty="0" smtClean="0"/>
              <a:t>Social </a:t>
            </a:r>
            <a:r>
              <a:rPr lang="en-US" dirty="0"/>
              <a:t>Anxiety Disorder/Agoraphobia: 17</a:t>
            </a:r>
            <a:r>
              <a:rPr lang="en-US" dirty="0" smtClean="0"/>
              <a:t>%</a:t>
            </a:r>
            <a:endParaRPr lang="en-US" dirty="0"/>
          </a:p>
          <a:p>
            <a:r>
              <a:rPr lang="en-US" dirty="0" smtClean="0"/>
              <a:t>Generalized </a:t>
            </a:r>
            <a:r>
              <a:rPr lang="en-US" dirty="0"/>
              <a:t>Anxiety Disorder: 15</a:t>
            </a:r>
            <a:r>
              <a:rPr lang="en-US" dirty="0" smtClean="0"/>
              <a:t>%</a:t>
            </a:r>
          </a:p>
          <a:p>
            <a:r>
              <a:rPr lang="en-US" dirty="0" smtClean="0"/>
              <a:t>Separation </a:t>
            </a:r>
            <a:r>
              <a:rPr lang="en-US" dirty="0"/>
              <a:t>Anxiety Disorder: 9 </a:t>
            </a:r>
            <a:r>
              <a:rPr lang="en-US" dirty="0" smtClean="0"/>
              <a:t>%</a:t>
            </a:r>
          </a:p>
          <a:p>
            <a:r>
              <a:rPr lang="en-US" dirty="0" smtClean="0"/>
              <a:t>Panic </a:t>
            </a:r>
            <a:r>
              <a:rPr lang="en-US" dirty="0"/>
              <a:t>Disorder: 2</a:t>
            </a:r>
            <a:r>
              <a:rPr lang="en-US" dirty="0" smtClean="0"/>
              <a:t>%</a:t>
            </a:r>
            <a:endParaRPr lang="en-US" dirty="0"/>
          </a:p>
          <a:p>
            <a:endParaRPr lang="en-US" dirty="0"/>
          </a:p>
        </p:txBody>
      </p:sp>
      <p:sp>
        <p:nvSpPr>
          <p:cNvPr id="4" name="TextBox 3"/>
          <p:cNvSpPr txBox="1"/>
          <p:nvPr/>
        </p:nvSpPr>
        <p:spPr>
          <a:xfrm>
            <a:off x="196699" y="5934670"/>
            <a:ext cx="8686799" cy="923330"/>
          </a:xfrm>
          <a:prstGeom prst="rect">
            <a:avLst/>
          </a:prstGeom>
          <a:noFill/>
        </p:spPr>
        <p:txBody>
          <a:bodyPr wrap="square" rtlCol="0">
            <a:spAutoFit/>
          </a:bodyPr>
          <a:lstStyle/>
          <a:p>
            <a:r>
              <a:rPr lang="en-US" dirty="0" smtClean="0">
                <a:solidFill>
                  <a:srgbClr val="FF0000"/>
                </a:solidFill>
              </a:rPr>
              <a:t>*</a:t>
            </a:r>
            <a:r>
              <a:rPr lang="en-US" dirty="0" smtClean="0"/>
              <a:t>Van </a:t>
            </a:r>
            <a:r>
              <a:rPr lang="en-US" dirty="0" err="1"/>
              <a:t>Steensel</a:t>
            </a:r>
            <a:r>
              <a:rPr lang="en-US" dirty="0"/>
              <a:t>, F.J.A., </a:t>
            </a:r>
            <a:r>
              <a:rPr lang="en-US" dirty="0" err="1"/>
              <a:t>Bogels</a:t>
            </a:r>
            <a:r>
              <a:rPr lang="en-US" dirty="0"/>
              <a:t>, S.M., &amp; Perrin, S.  (2011).  Anxiety disorders in children and adolescents with autistic spectrum disorders: A meta-analysis.  Clinical Child and Family Psychology Review, 14, 302-317</a:t>
            </a:r>
            <a:r>
              <a:rPr lang="en-US" dirty="0" smtClean="0"/>
              <a:t>.</a:t>
            </a:r>
            <a:endParaRPr lang="en-US" dirty="0"/>
          </a:p>
        </p:txBody>
      </p:sp>
    </p:spTree>
    <p:extLst>
      <p:ext uri="{BB962C8B-B14F-4D97-AF65-F5344CB8AC3E}">
        <p14:creationId xmlns:p14="http://schemas.microsoft.com/office/powerpoint/2010/main" val="385696307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r>
              <a:rPr lang="en-US" sz="3200" b="1" dirty="0" smtClean="0"/>
              <a:t>Glyphosate Application on Corn and Soy Plotted against Anxiety, Panic Disorder and Phobias</a:t>
            </a:r>
            <a:r>
              <a:rPr lang="en-US" sz="3200" b="1" dirty="0" smtClean="0">
                <a:solidFill>
                  <a:srgbClr val="FF0000"/>
                </a:solidFill>
              </a:rPr>
              <a:t>*</a:t>
            </a:r>
            <a:endParaRPr lang="en-US" sz="3200" b="1" dirty="0">
              <a:solidFill>
                <a:srgbClr val="FF0000"/>
              </a:solidFill>
            </a:endParaRPr>
          </a:p>
        </p:txBody>
      </p:sp>
      <p:pic>
        <p:nvPicPr>
          <p:cNvPr id="3" name="Picture 2" descr="anxiety.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53" y="1417638"/>
            <a:ext cx="7612513" cy="5308600"/>
          </a:xfrm>
          <a:prstGeom prst="rect">
            <a:avLst/>
          </a:prstGeom>
        </p:spPr>
      </p:pic>
      <p:sp>
        <p:nvSpPr>
          <p:cNvPr id="4" name="TextBox 3"/>
          <p:cNvSpPr txBox="1"/>
          <p:nvPr/>
        </p:nvSpPr>
        <p:spPr>
          <a:xfrm>
            <a:off x="5113867" y="6488668"/>
            <a:ext cx="3785900" cy="369332"/>
          </a:xfrm>
          <a:prstGeom prst="rect">
            <a:avLst/>
          </a:prstGeom>
          <a:noFill/>
        </p:spPr>
        <p:txBody>
          <a:bodyPr wrap="none" rtlCol="0">
            <a:spAutoFit/>
          </a:bodyPr>
          <a:lstStyle/>
          <a:p>
            <a:r>
              <a:rPr lang="en-US" dirty="0" smtClean="0">
                <a:solidFill>
                  <a:srgbClr val="FF0000"/>
                </a:solidFill>
              </a:rPr>
              <a:t>*</a:t>
            </a:r>
            <a:r>
              <a:rPr lang="en-US" dirty="0" smtClean="0"/>
              <a:t>Plots provided by Dr. Nancy Swanson</a:t>
            </a:r>
            <a:endParaRPr lang="en-US" dirty="0"/>
          </a:p>
        </p:txBody>
      </p:sp>
    </p:spTree>
    <p:extLst>
      <p:ext uri="{BB962C8B-B14F-4D97-AF65-F5344CB8AC3E}">
        <p14:creationId xmlns:p14="http://schemas.microsoft.com/office/powerpoint/2010/main" val="315080295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ain-ste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540" y="1024979"/>
            <a:ext cx="2798233" cy="2659706"/>
          </a:xfrm>
          <a:prstGeom prst="rect">
            <a:avLst/>
          </a:prstGeom>
        </p:spPr>
      </p:pic>
      <p:pic>
        <p:nvPicPr>
          <p:cNvPr id="11" name="Picture 10" descr="normal-stoma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8300" y="4580021"/>
            <a:ext cx="1803400" cy="2277979"/>
          </a:xfrm>
          <a:prstGeom prst="rect">
            <a:avLst/>
          </a:prstGeom>
        </p:spPr>
      </p:pic>
      <p:sp>
        <p:nvSpPr>
          <p:cNvPr id="2" name="Title 1"/>
          <p:cNvSpPr>
            <a:spLocks noGrp="1"/>
          </p:cNvSpPr>
          <p:nvPr>
            <p:ph type="title"/>
          </p:nvPr>
        </p:nvSpPr>
        <p:spPr>
          <a:xfrm>
            <a:off x="457200" y="0"/>
            <a:ext cx="8229600" cy="1143000"/>
          </a:xfrm>
        </p:spPr>
        <p:txBody>
          <a:bodyPr/>
          <a:lstStyle/>
          <a:p>
            <a:r>
              <a:rPr lang="en-US" b="1" dirty="0" smtClean="0"/>
              <a:t>It’s not just deficiency!</a:t>
            </a:r>
            <a:endParaRPr lang="en-US" b="1" dirty="0"/>
          </a:p>
        </p:txBody>
      </p:sp>
      <p:pic>
        <p:nvPicPr>
          <p:cNvPr id="4" name="Picture 3" descr="li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1500" y="4826000"/>
            <a:ext cx="2628760" cy="1727200"/>
          </a:xfrm>
          <a:prstGeom prst="rect">
            <a:avLst/>
          </a:prstGeom>
        </p:spPr>
      </p:pic>
      <p:sp>
        <p:nvSpPr>
          <p:cNvPr id="6" name="Freeform 5"/>
          <p:cNvSpPr/>
          <p:nvPr/>
        </p:nvSpPr>
        <p:spPr>
          <a:xfrm>
            <a:off x="3926140" y="2236976"/>
            <a:ext cx="476525" cy="3808225"/>
          </a:xfrm>
          <a:custGeom>
            <a:avLst/>
            <a:gdLst>
              <a:gd name="connsiteX0" fmla="*/ 476525 w 476525"/>
              <a:gd name="connsiteY0" fmla="*/ 3471333 h 3471333"/>
              <a:gd name="connsiteX1" fmla="*/ 374925 w 476525"/>
              <a:gd name="connsiteY1" fmla="*/ 2777067 h 3471333"/>
              <a:gd name="connsiteX2" fmla="*/ 36259 w 476525"/>
              <a:gd name="connsiteY2" fmla="*/ 1913467 h 3471333"/>
              <a:gd name="connsiteX3" fmla="*/ 36259 w 476525"/>
              <a:gd name="connsiteY3" fmla="*/ 1032933 h 3471333"/>
              <a:gd name="connsiteX4" fmla="*/ 273325 w 476525"/>
              <a:gd name="connsiteY4" fmla="*/ 389467 h 3471333"/>
              <a:gd name="connsiteX5" fmla="*/ 273325 w 476525"/>
              <a:gd name="connsiteY5" fmla="*/ 0 h 3471333"/>
              <a:gd name="connsiteX6" fmla="*/ 273325 w 476525"/>
              <a:gd name="connsiteY6" fmla="*/ 0 h 3471333"/>
              <a:gd name="connsiteX7" fmla="*/ 239459 w 476525"/>
              <a:gd name="connsiteY7" fmla="*/ 0 h 347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525" h="3471333">
                <a:moveTo>
                  <a:pt x="476525" y="3471333"/>
                </a:moveTo>
                <a:cubicBezTo>
                  <a:pt x="462414" y="3254022"/>
                  <a:pt x="448303" y="3036711"/>
                  <a:pt x="374925" y="2777067"/>
                </a:cubicBezTo>
                <a:cubicBezTo>
                  <a:pt x="301547" y="2517423"/>
                  <a:pt x="92703" y="2204156"/>
                  <a:pt x="36259" y="1913467"/>
                </a:cubicBezTo>
                <a:cubicBezTo>
                  <a:pt x="-20185" y="1622778"/>
                  <a:pt x="-3252" y="1286933"/>
                  <a:pt x="36259" y="1032933"/>
                </a:cubicBezTo>
                <a:cubicBezTo>
                  <a:pt x="75770" y="778933"/>
                  <a:pt x="233814" y="561622"/>
                  <a:pt x="273325" y="389467"/>
                </a:cubicBezTo>
                <a:cubicBezTo>
                  <a:pt x="312836" y="217311"/>
                  <a:pt x="273325" y="0"/>
                  <a:pt x="273325" y="0"/>
                </a:cubicBezTo>
                <a:lnTo>
                  <a:pt x="273325" y="0"/>
                </a:lnTo>
                <a:lnTo>
                  <a:pt x="239459" y="0"/>
                </a:lnTo>
              </a:path>
            </a:pathLst>
          </a:custGeom>
          <a:ln w="5715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1659467" y="3959557"/>
            <a:ext cx="1754507" cy="461665"/>
          </a:xfrm>
          <a:prstGeom prst="rect">
            <a:avLst/>
          </a:prstGeom>
          <a:noFill/>
        </p:spPr>
        <p:txBody>
          <a:bodyPr wrap="none" rtlCol="0">
            <a:spAutoFit/>
          </a:bodyPr>
          <a:lstStyle/>
          <a:p>
            <a:r>
              <a:rPr lang="en-US" sz="2400" dirty="0" err="1" smtClean="0"/>
              <a:t>Vagus</a:t>
            </a:r>
            <a:r>
              <a:rPr lang="en-US" sz="2400" dirty="0" smtClean="0"/>
              <a:t> Nerve</a:t>
            </a:r>
            <a:endParaRPr lang="en-US" sz="2400" dirty="0"/>
          </a:p>
        </p:txBody>
      </p:sp>
      <p:sp>
        <p:nvSpPr>
          <p:cNvPr id="8" name="Freeform 7"/>
          <p:cNvSpPr/>
          <p:nvPr/>
        </p:nvSpPr>
        <p:spPr>
          <a:xfrm>
            <a:off x="2438400" y="4402667"/>
            <a:ext cx="1253067" cy="391197"/>
          </a:xfrm>
          <a:custGeom>
            <a:avLst/>
            <a:gdLst>
              <a:gd name="connsiteX0" fmla="*/ 0 w 1253067"/>
              <a:gd name="connsiteY0" fmla="*/ 0 h 391197"/>
              <a:gd name="connsiteX1" fmla="*/ 474133 w 1253067"/>
              <a:gd name="connsiteY1" fmla="*/ 389466 h 391197"/>
              <a:gd name="connsiteX2" fmla="*/ 1253067 w 1253067"/>
              <a:gd name="connsiteY2" fmla="*/ 152400 h 391197"/>
            </a:gdLst>
            <a:ahLst/>
            <a:cxnLst>
              <a:cxn ang="0">
                <a:pos x="connsiteX0" y="connsiteY0"/>
              </a:cxn>
              <a:cxn ang="0">
                <a:pos x="connsiteX1" y="connsiteY1"/>
              </a:cxn>
              <a:cxn ang="0">
                <a:pos x="connsiteX2" y="connsiteY2"/>
              </a:cxn>
            </a:cxnLst>
            <a:rect l="l" t="t" r="r" b="b"/>
            <a:pathLst>
              <a:path w="1253067" h="391197">
                <a:moveTo>
                  <a:pt x="0" y="0"/>
                </a:moveTo>
                <a:cubicBezTo>
                  <a:pt x="132644" y="182033"/>
                  <a:pt x="265289" y="364066"/>
                  <a:pt x="474133" y="389466"/>
                </a:cubicBezTo>
                <a:cubicBezTo>
                  <a:pt x="682977" y="414866"/>
                  <a:pt x="1253067" y="152400"/>
                  <a:pt x="1253067" y="152400"/>
                </a:cubicBezTo>
              </a:path>
            </a:pathLst>
          </a:cu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Arrow 8"/>
          <p:cNvSpPr/>
          <p:nvPr/>
        </p:nvSpPr>
        <p:spPr>
          <a:xfrm>
            <a:off x="4572000" y="5706537"/>
            <a:ext cx="1778000" cy="23706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ance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6282" y="5399620"/>
            <a:ext cx="850899" cy="850899"/>
          </a:xfrm>
          <a:prstGeom prst="rect">
            <a:avLst/>
          </a:prstGeom>
        </p:spPr>
      </p:pic>
      <p:sp>
        <p:nvSpPr>
          <p:cNvPr id="16" name="TextBox 15"/>
          <p:cNvSpPr txBox="1"/>
          <p:nvPr/>
        </p:nvSpPr>
        <p:spPr>
          <a:xfrm>
            <a:off x="181080" y="1473711"/>
            <a:ext cx="2956773" cy="830997"/>
          </a:xfrm>
          <a:prstGeom prst="rect">
            <a:avLst/>
          </a:prstGeom>
          <a:solidFill>
            <a:srgbClr val="FFF9A2"/>
          </a:solidFill>
          <a:ln>
            <a:solidFill>
              <a:schemeClr val="tx1"/>
            </a:solidFill>
          </a:ln>
        </p:spPr>
        <p:txBody>
          <a:bodyPr wrap="square" rtlCol="0">
            <a:spAutoFit/>
          </a:bodyPr>
          <a:lstStyle/>
          <a:p>
            <a:pPr algn="ctr"/>
            <a:r>
              <a:rPr lang="en-US" sz="2400" dirty="0" smtClean="0"/>
              <a:t>Too little manganese </a:t>
            </a:r>
            <a:r>
              <a:rPr lang="en-US" sz="2400" dirty="0"/>
              <a:t>in the </a:t>
            </a:r>
            <a:r>
              <a:rPr lang="en-US" sz="2400" dirty="0" smtClean="0"/>
              <a:t>cortex</a:t>
            </a:r>
            <a:endParaRPr lang="en-US" sz="2400" dirty="0"/>
          </a:p>
        </p:txBody>
      </p:sp>
      <p:sp>
        <p:nvSpPr>
          <p:cNvPr id="14" name="TextBox 13"/>
          <p:cNvSpPr txBox="1"/>
          <p:nvPr/>
        </p:nvSpPr>
        <p:spPr>
          <a:xfrm>
            <a:off x="4775129" y="4332199"/>
            <a:ext cx="1346342" cy="461665"/>
          </a:xfrm>
          <a:prstGeom prst="rect">
            <a:avLst/>
          </a:prstGeom>
          <a:noFill/>
        </p:spPr>
        <p:txBody>
          <a:bodyPr wrap="none" rtlCol="0">
            <a:spAutoFit/>
          </a:bodyPr>
          <a:lstStyle/>
          <a:p>
            <a:r>
              <a:rPr lang="en-US" sz="2400" dirty="0" smtClean="0"/>
              <a:t>Bile acids</a:t>
            </a:r>
            <a:endParaRPr lang="en-US" sz="2400" dirty="0"/>
          </a:p>
        </p:txBody>
      </p:sp>
      <p:sp>
        <p:nvSpPr>
          <p:cNvPr id="10" name="Freeform 9"/>
          <p:cNvSpPr/>
          <p:nvPr/>
        </p:nvSpPr>
        <p:spPr>
          <a:xfrm>
            <a:off x="5435600" y="4809067"/>
            <a:ext cx="238998" cy="829733"/>
          </a:xfrm>
          <a:custGeom>
            <a:avLst/>
            <a:gdLst>
              <a:gd name="connsiteX0" fmla="*/ 0 w 238998"/>
              <a:gd name="connsiteY0" fmla="*/ 0 h 829733"/>
              <a:gd name="connsiteX1" fmla="*/ 237067 w 238998"/>
              <a:gd name="connsiteY1" fmla="*/ 406400 h 829733"/>
              <a:gd name="connsiteX2" fmla="*/ 118533 w 238998"/>
              <a:gd name="connsiteY2" fmla="*/ 829733 h 829733"/>
            </a:gdLst>
            <a:ahLst/>
            <a:cxnLst>
              <a:cxn ang="0">
                <a:pos x="connsiteX0" y="connsiteY0"/>
              </a:cxn>
              <a:cxn ang="0">
                <a:pos x="connsiteX1" y="connsiteY1"/>
              </a:cxn>
              <a:cxn ang="0">
                <a:pos x="connsiteX2" y="connsiteY2"/>
              </a:cxn>
            </a:cxnLst>
            <a:rect l="l" t="t" r="r" b="b"/>
            <a:pathLst>
              <a:path w="238998" h="829733">
                <a:moveTo>
                  <a:pt x="0" y="0"/>
                </a:moveTo>
                <a:cubicBezTo>
                  <a:pt x="108656" y="134055"/>
                  <a:pt x="217312" y="268111"/>
                  <a:pt x="237067" y="406400"/>
                </a:cubicBezTo>
                <a:cubicBezTo>
                  <a:pt x="256822" y="544689"/>
                  <a:pt x="118533" y="829733"/>
                  <a:pt x="118533" y="829733"/>
                </a:cubicBezTo>
              </a:path>
            </a:pathLst>
          </a:cu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5726671" y="5177575"/>
            <a:ext cx="303794" cy="357976"/>
          </a:xfrm>
          <a:custGeom>
            <a:avLst/>
            <a:gdLst>
              <a:gd name="connsiteX0" fmla="*/ 39961 w 303794"/>
              <a:gd name="connsiteY0" fmla="*/ 5609 h 357976"/>
              <a:gd name="connsiteX1" fmla="*/ 1085 w 303794"/>
              <a:gd name="connsiteY1" fmla="*/ 199978 h 357976"/>
              <a:gd name="connsiteX2" fmla="*/ 78838 w 303794"/>
              <a:gd name="connsiteY2" fmla="*/ 329558 h 357976"/>
              <a:gd name="connsiteX3" fmla="*/ 299136 w 303794"/>
              <a:gd name="connsiteY3" fmla="*/ 342516 h 357976"/>
              <a:gd name="connsiteX4" fmla="*/ 221384 w 303794"/>
              <a:gd name="connsiteY4" fmla="*/ 148146 h 357976"/>
              <a:gd name="connsiteX5" fmla="*/ 130672 w 303794"/>
              <a:gd name="connsiteY5" fmla="*/ 57441 h 357976"/>
              <a:gd name="connsiteX6" fmla="*/ 39961 w 303794"/>
              <a:gd name="connsiteY6" fmla="*/ 5609 h 35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794" h="357976">
                <a:moveTo>
                  <a:pt x="39961" y="5609"/>
                </a:moveTo>
                <a:cubicBezTo>
                  <a:pt x="18363" y="29365"/>
                  <a:pt x="-5395" y="145987"/>
                  <a:pt x="1085" y="199978"/>
                </a:cubicBezTo>
                <a:cubicBezTo>
                  <a:pt x="7564" y="253970"/>
                  <a:pt x="29163" y="305802"/>
                  <a:pt x="78838" y="329558"/>
                </a:cubicBezTo>
                <a:cubicBezTo>
                  <a:pt x="128513" y="353314"/>
                  <a:pt x="275378" y="372751"/>
                  <a:pt x="299136" y="342516"/>
                </a:cubicBezTo>
                <a:cubicBezTo>
                  <a:pt x="322894" y="312281"/>
                  <a:pt x="249461" y="195658"/>
                  <a:pt x="221384" y="148146"/>
                </a:cubicBezTo>
                <a:cubicBezTo>
                  <a:pt x="193307" y="100634"/>
                  <a:pt x="163069" y="74718"/>
                  <a:pt x="130672" y="57441"/>
                </a:cubicBezTo>
                <a:cubicBezTo>
                  <a:pt x="98275" y="40164"/>
                  <a:pt x="61559" y="-18147"/>
                  <a:pt x="39961" y="5609"/>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blood_vessel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512" y="3256359"/>
            <a:ext cx="2085413" cy="1796664"/>
          </a:xfrm>
          <a:prstGeom prst="rect">
            <a:avLst/>
          </a:prstGeom>
        </p:spPr>
      </p:pic>
      <p:sp>
        <p:nvSpPr>
          <p:cNvPr id="17" name="Freeform 16"/>
          <p:cNvSpPr/>
          <p:nvPr/>
        </p:nvSpPr>
        <p:spPr>
          <a:xfrm>
            <a:off x="6129477" y="5027688"/>
            <a:ext cx="1804512" cy="1709236"/>
          </a:xfrm>
          <a:custGeom>
            <a:avLst/>
            <a:gdLst>
              <a:gd name="connsiteX0" fmla="*/ 0 w 1804512"/>
              <a:gd name="connsiteY0" fmla="*/ 1619745 h 1709236"/>
              <a:gd name="connsiteX1" fmla="*/ 1671675 w 1804512"/>
              <a:gd name="connsiteY1" fmla="*/ 1529039 h 1709236"/>
              <a:gd name="connsiteX2" fmla="*/ 1697593 w 1804512"/>
              <a:gd name="connsiteY2" fmla="*/ 0 h 1709236"/>
            </a:gdLst>
            <a:ahLst/>
            <a:cxnLst>
              <a:cxn ang="0">
                <a:pos x="connsiteX0" y="connsiteY0"/>
              </a:cxn>
              <a:cxn ang="0">
                <a:pos x="connsiteX1" y="connsiteY1"/>
              </a:cxn>
              <a:cxn ang="0">
                <a:pos x="connsiteX2" y="connsiteY2"/>
              </a:cxn>
            </a:cxnLst>
            <a:rect l="l" t="t" r="r" b="b"/>
            <a:pathLst>
              <a:path w="1804512" h="1709236">
                <a:moveTo>
                  <a:pt x="0" y="1619745"/>
                </a:moveTo>
                <a:cubicBezTo>
                  <a:pt x="694371" y="1709371"/>
                  <a:pt x="1388743" y="1798997"/>
                  <a:pt x="1671675" y="1529039"/>
                </a:cubicBezTo>
                <a:cubicBezTo>
                  <a:pt x="1954607" y="1259081"/>
                  <a:pt x="1697593" y="0"/>
                  <a:pt x="1697593" y="0"/>
                </a:cubicBezTo>
              </a:path>
            </a:pathLst>
          </a:custGeom>
          <a:ln w="76200" cmpd="sng">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flipH="1">
            <a:off x="4402665" y="1943694"/>
            <a:ext cx="1424516" cy="36101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3137853" y="1567913"/>
            <a:ext cx="788287" cy="15549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Freeform 17"/>
          <p:cNvSpPr/>
          <p:nvPr/>
        </p:nvSpPr>
        <p:spPr>
          <a:xfrm>
            <a:off x="4628393" y="971218"/>
            <a:ext cx="2807112" cy="2187264"/>
          </a:xfrm>
          <a:custGeom>
            <a:avLst/>
            <a:gdLst>
              <a:gd name="connsiteX0" fmla="*/ 2807112 w 2807112"/>
              <a:gd name="connsiteY0" fmla="*/ 2187264 h 2187264"/>
              <a:gd name="connsiteX1" fmla="*/ 2172170 w 2807112"/>
              <a:gd name="connsiteY1" fmla="*/ 1084302 h 2187264"/>
              <a:gd name="connsiteX2" fmla="*/ 1152921 w 2807112"/>
              <a:gd name="connsiteY2" fmla="*/ 14763 h 2187264"/>
              <a:gd name="connsiteX3" fmla="*/ 0 w 2807112"/>
              <a:gd name="connsiteY3" fmla="*/ 432552 h 2187264"/>
            </a:gdLst>
            <a:ahLst/>
            <a:cxnLst>
              <a:cxn ang="0">
                <a:pos x="connsiteX0" y="connsiteY0"/>
              </a:cxn>
              <a:cxn ang="0">
                <a:pos x="connsiteX1" y="connsiteY1"/>
              </a:cxn>
              <a:cxn ang="0">
                <a:pos x="connsiteX2" y="connsiteY2"/>
              </a:cxn>
              <a:cxn ang="0">
                <a:pos x="connsiteX3" y="connsiteY3"/>
              </a:cxn>
            </a:cxnLst>
            <a:rect l="l" t="t" r="r" b="b"/>
            <a:pathLst>
              <a:path w="2807112" h="2187264">
                <a:moveTo>
                  <a:pt x="2807112" y="2187264"/>
                </a:moveTo>
                <a:cubicBezTo>
                  <a:pt x="2627490" y="1816824"/>
                  <a:pt x="2447868" y="1446385"/>
                  <a:pt x="2172170" y="1084302"/>
                </a:cubicBezTo>
                <a:cubicBezTo>
                  <a:pt x="1896471" y="722218"/>
                  <a:pt x="1514949" y="123388"/>
                  <a:pt x="1152921" y="14763"/>
                </a:cubicBezTo>
                <a:cubicBezTo>
                  <a:pt x="790893" y="-93862"/>
                  <a:pt x="0" y="432552"/>
                  <a:pt x="0" y="432552"/>
                </a:cubicBezTo>
              </a:path>
            </a:pathLst>
          </a:custGeom>
          <a:ln w="76200" cmpd="sng">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5933119" y="1473711"/>
            <a:ext cx="2956773" cy="830997"/>
          </a:xfrm>
          <a:prstGeom prst="rect">
            <a:avLst/>
          </a:prstGeom>
          <a:solidFill>
            <a:srgbClr val="FFF9A2"/>
          </a:solidFill>
          <a:ln>
            <a:solidFill>
              <a:schemeClr val="tx1"/>
            </a:solidFill>
          </a:ln>
        </p:spPr>
        <p:txBody>
          <a:bodyPr wrap="square" rtlCol="0">
            <a:spAutoFit/>
          </a:bodyPr>
          <a:lstStyle/>
          <a:p>
            <a:pPr algn="ctr"/>
            <a:r>
              <a:rPr lang="en-US" sz="2400" dirty="0" smtClean="0"/>
              <a:t>Too </a:t>
            </a:r>
            <a:r>
              <a:rPr lang="en-US" sz="2400" dirty="0"/>
              <a:t>much manganese in the brain </a:t>
            </a:r>
            <a:r>
              <a:rPr lang="en-US" sz="2400" dirty="0" smtClean="0"/>
              <a:t>stem</a:t>
            </a:r>
            <a:endParaRPr lang="en-US" sz="2400" dirty="0"/>
          </a:p>
        </p:txBody>
      </p:sp>
      <p:sp>
        <p:nvSpPr>
          <p:cNvPr id="22" name="TextBox 21"/>
          <p:cNvSpPr txBox="1"/>
          <p:nvPr/>
        </p:nvSpPr>
        <p:spPr>
          <a:xfrm>
            <a:off x="2747779" y="2913864"/>
            <a:ext cx="3381698" cy="1384995"/>
          </a:xfrm>
          <a:prstGeom prst="rect">
            <a:avLst/>
          </a:prstGeom>
          <a:solidFill>
            <a:srgbClr val="FFF9A2"/>
          </a:solidFill>
          <a:ln>
            <a:solidFill>
              <a:schemeClr val="tx1"/>
            </a:solidFill>
          </a:ln>
        </p:spPr>
        <p:txBody>
          <a:bodyPr wrap="square" rtlCol="0">
            <a:spAutoFit/>
          </a:bodyPr>
          <a:lstStyle/>
          <a:p>
            <a:pPr algn="ctr"/>
            <a:r>
              <a:rPr lang="en-US" sz="2800" dirty="0" smtClean="0"/>
              <a:t>Excessive manganese in the brain stem is linked to ADHD</a:t>
            </a:r>
            <a:r>
              <a:rPr lang="en-US" sz="2800" dirty="0" smtClean="0">
                <a:solidFill>
                  <a:srgbClr val="FF0000"/>
                </a:solidFill>
              </a:rPr>
              <a:t>*</a:t>
            </a:r>
            <a:endParaRPr lang="en-US" sz="2800" dirty="0">
              <a:solidFill>
                <a:srgbClr val="FF0000"/>
              </a:solidFill>
            </a:endParaRPr>
          </a:p>
        </p:txBody>
      </p:sp>
      <p:sp>
        <p:nvSpPr>
          <p:cNvPr id="20" name="TextBox 19"/>
          <p:cNvSpPr txBox="1"/>
          <p:nvPr/>
        </p:nvSpPr>
        <p:spPr>
          <a:xfrm>
            <a:off x="181080" y="5535551"/>
            <a:ext cx="2930420" cy="1015663"/>
          </a:xfrm>
          <a:prstGeom prst="rect">
            <a:avLst/>
          </a:prstGeom>
          <a:noFill/>
        </p:spPr>
        <p:txBody>
          <a:bodyPr wrap="square" rtlCol="0">
            <a:spAutoFit/>
          </a:bodyPr>
          <a:lstStyle/>
          <a:p>
            <a:r>
              <a:rPr lang="en-US" sz="2000" dirty="0">
                <a:solidFill>
                  <a:srgbClr val="FF0000"/>
                </a:solidFill>
              </a:rPr>
              <a:t>*</a:t>
            </a:r>
            <a:r>
              <a:rPr lang="en-US" sz="2000" dirty="0"/>
              <a:t>JJ-H Shih et al. </a:t>
            </a:r>
            <a:r>
              <a:rPr lang="en-US" sz="2000" dirty="0" err="1"/>
              <a:t>Neuropsychiatr</a:t>
            </a:r>
            <a:r>
              <a:rPr lang="en-US" sz="2000" dirty="0"/>
              <a:t> Dis Treat. 2018; 14: 1831-1842. </a:t>
            </a:r>
          </a:p>
        </p:txBody>
      </p:sp>
    </p:spTree>
    <p:extLst>
      <p:ext uri="{BB962C8B-B14F-4D97-AF65-F5344CB8AC3E}">
        <p14:creationId xmlns:p14="http://schemas.microsoft.com/office/powerpoint/2010/main" val="2881543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right)">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6" grpId="0" animBg="1"/>
      <p:bldP spid="14" grpId="0"/>
      <p:bldP spid="10" grpId="0" animBg="1"/>
      <p:bldP spid="17" grpId="0" animBg="1"/>
      <p:bldP spid="18" grpId="0" animBg="1"/>
      <p:bldP spid="15" grpId="0" animBg="1"/>
      <p:bldP spid="22" grpId="0" animBg="1"/>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in_damage_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7350" y="1417638"/>
            <a:ext cx="3146650" cy="3248304"/>
          </a:xfrm>
          <a:prstGeom prst="rect">
            <a:avLst/>
          </a:prstGeom>
        </p:spPr>
      </p:pic>
      <p:sp>
        <p:nvSpPr>
          <p:cNvPr id="2" name="Title 1"/>
          <p:cNvSpPr>
            <a:spLocks noGrp="1"/>
          </p:cNvSpPr>
          <p:nvPr>
            <p:ph type="title"/>
          </p:nvPr>
        </p:nvSpPr>
        <p:spPr/>
        <p:txBody>
          <a:bodyPr/>
          <a:lstStyle/>
          <a:p>
            <a:r>
              <a:rPr lang="en-US" b="1" dirty="0" smtClean="0"/>
              <a:t>Glyphosate and Glutamate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96699" y="1417638"/>
            <a:ext cx="6705600" cy="5067829"/>
          </a:xfrm>
        </p:spPr>
        <p:txBody>
          <a:bodyPr>
            <a:normAutofit fontScale="85000" lnSpcReduction="20000"/>
          </a:bodyPr>
          <a:lstStyle/>
          <a:p>
            <a:r>
              <a:rPr lang="en-US" dirty="0" smtClean="0"/>
              <a:t>Acute </a:t>
            </a:r>
            <a:r>
              <a:rPr lang="en-US" dirty="0"/>
              <a:t>exposure activates </a:t>
            </a:r>
            <a:r>
              <a:rPr lang="en-US" dirty="0" smtClean="0"/>
              <a:t>NMDA </a:t>
            </a:r>
            <a:r>
              <a:rPr lang="en-US" dirty="0"/>
              <a:t>receptors and voltage-dependent </a:t>
            </a:r>
            <a:r>
              <a:rPr lang="en-US" dirty="0" smtClean="0"/>
              <a:t>calcium channels</a:t>
            </a:r>
          </a:p>
          <a:p>
            <a:pPr lvl="1"/>
            <a:r>
              <a:rPr lang="en-US" dirty="0" smtClean="0"/>
              <a:t>Oxidative </a:t>
            </a:r>
            <a:r>
              <a:rPr lang="en-US" dirty="0"/>
              <a:t>stress and neural cell </a:t>
            </a:r>
            <a:r>
              <a:rPr lang="en-US" dirty="0" smtClean="0"/>
              <a:t>death</a:t>
            </a:r>
          </a:p>
          <a:p>
            <a:pPr lvl="1"/>
            <a:r>
              <a:rPr lang="en-US" dirty="0"/>
              <a:t>I</a:t>
            </a:r>
            <a:r>
              <a:rPr lang="en-US" dirty="0" smtClean="0"/>
              <a:t>ncreased </a:t>
            </a:r>
            <a:r>
              <a:rPr lang="en-US" dirty="0"/>
              <a:t>glutamate released into the synaptic </a:t>
            </a:r>
            <a:r>
              <a:rPr lang="en-US" dirty="0" smtClean="0"/>
              <a:t>cleft </a:t>
            </a:r>
            <a:r>
              <a:rPr lang="en-US" dirty="0" smtClean="0">
                <a:sym typeface="Wingdings"/>
              </a:rPr>
              <a:t> </a:t>
            </a:r>
            <a:r>
              <a:rPr lang="en-US" dirty="0" smtClean="0"/>
              <a:t> </a:t>
            </a:r>
            <a:r>
              <a:rPr lang="en-US" i="1" dirty="0">
                <a:solidFill>
                  <a:srgbClr val="FF0000"/>
                </a:solidFill>
              </a:rPr>
              <a:t>excessive extracellular glutamate </a:t>
            </a:r>
            <a:r>
              <a:rPr lang="en-US" i="1" dirty="0" smtClean="0">
                <a:solidFill>
                  <a:srgbClr val="FF0000"/>
                </a:solidFill>
              </a:rPr>
              <a:t>levels</a:t>
            </a:r>
          </a:p>
          <a:p>
            <a:pPr lvl="1"/>
            <a:r>
              <a:rPr lang="en-US" dirty="0" smtClean="0"/>
              <a:t>Decreased </a:t>
            </a:r>
            <a:r>
              <a:rPr lang="en-US" dirty="0"/>
              <a:t>glutathione </a:t>
            </a:r>
            <a:r>
              <a:rPr lang="en-US" dirty="0" smtClean="0"/>
              <a:t>content</a:t>
            </a:r>
          </a:p>
          <a:p>
            <a:pPr lvl="1"/>
            <a:r>
              <a:rPr lang="en-US" dirty="0"/>
              <a:t>I</a:t>
            </a:r>
            <a:r>
              <a:rPr lang="en-US" dirty="0" smtClean="0"/>
              <a:t>ncreased </a:t>
            </a:r>
            <a:r>
              <a:rPr lang="en-US" dirty="0"/>
              <a:t>peroxidation of lipids (fats)</a:t>
            </a:r>
          </a:p>
          <a:p>
            <a:endParaRPr lang="en-US" dirty="0"/>
          </a:p>
          <a:p>
            <a:r>
              <a:rPr lang="en-US" dirty="0"/>
              <a:t>Chronic </a:t>
            </a:r>
            <a:r>
              <a:rPr lang="en-US" dirty="0" smtClean="0"/>
              <a:t>exposure:</a:t>
            </a:r>
          </a:p>
          <a:p>
            <a:pPr lvl="1"/>
            <a:r>
              <a:rPr lang="en-US" dirty="0" smtClean="0"/>
              <a:t>Decreased </a:t>
            </a:r>
            <a:r>
              <a:rPr lang="en-US" dirty="0"/>
              <a:t>glutamate uptake and </a:t>
            </a:r>
            <a:r>
              <a:rPr lang="en-US" dirty="0" smtClean="0"/>
              <a:t>metabolism</a:t>
            </a:r>
          </a:p>
          <a:p>
            <a:pPr lvl="1"/>
            <a:r>
              <a:rPr lang="en-US" dirty="0" smtClean="0"/>
              <a:t>Induced </a:t>
            </a:r>
            <a:r>
              <a:rPr lang="en-US" dirty="0"/>
              <a:t>calcium </a:t>
            </a:r>
            <a:r>
              <a:rPr lang="en-US" dirty="0" smtClean="0"/>
              <a:t>uptake</a:t>
            </a:r>
          </a:p>
          <a:p>
            <a:pPr lvl="1"/>
            <a:r>
              <a:rPr lang="en-US" dirty="0" smtClean="0"/>
              <a:t>Induced </a:t>
            </a:r>
            <a:r>
              <a:rPr lang="en-US" dirty="0"/>
              <a:t>oxidative stress</a:t>
            </a:r>
          </a:p>
          <a:p>
            <a:endParaRPr lang="en-US" dirty="0"/>
          </a:p>
        </p:txBody>
      </p:sp>
      <p:sp>
        <p:nvSpPr>
          <p:cNvPr id="7" name="TextBox 6"/>
          <p:cNvSpPr txBox="1"/>
          <p:nvPr/>
        </p:nvSpPr>
        <p:spPr>
          <a:xfrm>
            <a:off x="785747" y="6485467"/>
            <a:ext cx="8358253" cy="646331"/>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www.greenmedinfo.com</a:t>
            </a:r>
            <a:r>
              <a:rPr lang="en-US" dirty="0"/>
              <a:t>/blog/roundup-</a:t>
            </a:r>
            <a:r>
              <a:rPr lang="en-US" dirty="0" err="1"/>
              <a:t>weedkiller</a:t>
            </a:r>
            <a:r>
              <a:rPr lang="en-US" dirty="0"/>
              <a:t>-brain-damaging-neurotoxin</a:t>
            </a:r>
          </a:p>
          <a:p>
            <a:endParaRPr lang="en-US" dirty="0"/>
          </a:p>
        </p:txBody>
      </p:sp>
    </p:spTree>
    <p:extLst>
      <p:ext uri="{BB962C8B-B14F-4D97-AF65-F5344CB8AC3E}">
        <p14:creationId xmlns:p14="http://schemas.microsoft.com/office/powerpoint/2010/main" val="303041642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utamine_synthetase.png"/>
          <p:cNvPicPr>
            <a:picLocks noGrp="1" noChangeAspect="1"/>
          </p:cNvPicPr>
          <p:nvPr>
            <p:ph idx="1"/>
          </p:nvPr>
        </p:nvPicPr>
        <p:blipFill>
          <a:blip r:embed="rId3">
            <a:extLst>
              <a:ext uri="{28A0092B-C50C-407E-A947-70E740481C1C}">
                <a14:useLocalDpi xmlns:a14="http://schemas.microsoft.com/office/drawing/2010/main" val="0"/>
              </a:ext>
            </a:extLst>
          </a:blip>
          <a:srcRect t="-90437" b="-90437"/>
          <a:stretch>
            <a:fillRect/>
          </a:stretch>
        </p:blipFill>
        <p:spPr>
          <a:xfrm>
            <a:off x="0" y="1315198"/>
            <a:ext cx="8747821" cy="4810965"/>
          </a:xfrm>
        </p:spPr>
      </p:pic>
      <p:pic>
        <p:nvPicPr>
          <p:cNvPr id="9" name="Picture 8" descr="manganes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426" y="1699751"/>
            <a:ext cx="1552215" cy="1507764"/>
          </a:xfrm>
          <a:prstGeom prst="rect">
            <a:avLst/>
          </a:prstGeom>
        </p:spPr>
      </p:pic>
      <p:sp>
        <p:nvSpPr>
          <p:cNvPr id="2" name="Title 1"/>
          <p:cNvSpPr>
            <a:spLocks noGrp="1"/>
          </p:cNvSpPr>
          <p:nvPr>
            <p:ph type="title"/>
          </p:nvPr>
        </p:nvSpPr>
        <p:spPr/>
        <p:txBody>
          <a:bodyPr>
            <a:normAutofit fontScale="90000"/>
          </a:bodyPr>
          <a:lstStyle/>
          <a:p>
            <a:r>
              <a:rPr lang="en-US" b="1" dirty="0" smtClean="0"/>
              <a:t>Glutamine Synthesis Depends                on Manganese!</a:t>
            </a:r>
            <a:endParaRPr lang="en-US" b="1" dirty="0"/>
          </a:p>
        </p:txBody>
      </p:sp>
      <p:sp>
        <p:nvSpPr>
          <p:cNvPr id="5" name="TextBox 4"/>
          <p:cNvSpPr txBox="1"/>
          <p:nvPr/>
        </p:nvSpPr>
        <p:spPr>
          <a:xfrm>
            <a:off x="660401" y="4221203"/>
            <a:ext cx="1142598" cy="369332"/>
          </a:xfrm>
          <a:prstGeom prst="rect">
            <a:avLst/>
          </a:prstGeom>
          <a:solidFill>
            <a:srgbClr val="FFFFFF"/>
          </a:solidFill>
        </p:spPr>
        <p:txBody>
          <a:bodyPr wrap="none" rtlCol="0">
            <a:spAutoFit/>
          </a:bodyPr>
          <a:lstStyle/>
          <a:p>
            <a:r>
              <a:rPr lang="en-US" dirty="0" smtClean="0"/>
              <a:t>glutamate</a:t>
            </a:r>
            <a:endParaRPr lang="en-US" dirty="0"/>
          </a:p>
        </p:txBody>
      </p:sp>
      <p:sp>
        <p:nvSpPr>
          <p:cNvPr id="6" name="TextBox 5"/>
          <p:cNvSpPr txBox="1"/>
          <p:nvPr/>
        </p:nvSpPr>
        <p:spPr>
          <a:xfrm>
            <a:off x="7095067" y="4168802"/>
            <a:ext cx="1128960" cy="369332"/>
          </a:xfrm>
          <a:prstGeom prst="rect">
            <a:avLst/>
          </a:prstGeom>
          <a:solidFill>
            <a:srgbClr val="FFFFFF"/>
          </a:solidFill>
        </p:spPr>
        <p:txBody>
          <a:bodyPr wrap="none" rtlCol="0">
            <a:spAutoFit/>
          </a:bodyPr>
          <a:lstStyle/>
          <a:p>
            <a:r>
              <a:rPr lang="en-US" dirty="0" smtClean="0"/>
              <a:t>glutamine</a:t>
            </a:r>
            <a:endParaRPr lang="en-US" dirty="0"/>
          </a:p>
        </p:txBody>
      </p:sp>
      <p:sp>
        <p:nvSpPr>
          <p:cNvPr id="7" name="TextBox 6"/>
          <p:cNvSpPr txBox="1"/>
          <p:nvPr/>
        </p:nvSpPr>
        <p:spPr>
          <a:xfrm>
            <a:off x="4470376" y="1665897"/>
            <a:ext cx="3382832" cy="523220"/>
          </a:xfrm>
          <a:prstGeom prst="rect">
            <a:avLst/>
          </a:prstGeom>
          <a:solidFill>
            <a:srgbClr val="FFFFFF"/>
          </a:solidFill>
        </p:spPr>
        <p:txBody>
          <a:bodyPr wrap="none" rtlCol="0">
            <a:spAutoFit/>
          </a:bodyPr>
          <a:lstStyle/>
          <a:p>
            <a:r>
              <a:rPr lang="en-US" sz="2800" dirty="0" smtClean="0"/>
              <a:t>Glutamine </a:t>
            </a:r>
            <a:r>
              <a:rPr lang="en-US" sz="2800" dirty="0" err="1" smtClean="0"/>
              <a:t>synthetase</a:t>
            </a:r>
            <a:endParaRPr lang="en-US" sz="2800" dirty="0"/>
          </a:p>
        </p:txBody>
      </p:sp>
      <p:sp>
        <p:nvSpPr>
          <p:cNvPr id="8" name="Down Arrow 7"/>
          <p:cNvSpPr/>
          <p:nvPr/>
        </p:nvSpPr>
        <p:spPr>
          <a:xfrm>
            <a:off x="5892776" y="2545334"/>
            <a:ext cx="575733" cy="42962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317065" y="4436541"/>
            <a:ext cx="1626016" cy="461665"/>
          </a:xfrm>
          <a:prstGeom prst="rect">
            <a:avLst/>
          </a:prstGeom>
          <a:noFill/>
        </p:spPr>
        <p:txBody>
          <a:bodyPr wrap="none" rtlCol="0">
            <a:spAutoFit/>
          </a:bodyPr>
          <a:lstStyle/>
          <a:p>
            <a:r>
              <a:rPr lang="en-US" sz="2400" dirty="0" smtClean="0"/>
              <a:t>ammonium</a:t>
            </a:r>
            <a:endParaRPr lang="en-US" sz="2400" dirty="0"/>
          </a:p>
        </p:txBody>
      </p:sp>
      <p:sp>
        <p:nvSpPr>
          <p:cNvPr id="11" name="TextBox 10"/>
          <p:cNvSpPr txBox="1"/>
          <p:nvPr/>
        </p:nvSpPr>
        <p:spPr>
          <a:xfrm>
            <a:off x="2104506" y="4436541"/>
            <a:ext cx="915635" cy="461665"/>
          </a:xfrm>
          <a:prstGeom prst="rect">
            <a:avLst/>
          </a:prstGeom>
          <a:noFill/>
        </p:spPr>
        <p:txBody>
          <a:bodyPr wrap="none" rtlCol="0">
            <a:spAutoFit/>
          </a:bodyPr>
          <a:lstStyle/>
          <a:p>
            <a:r>
              <a:rPr lang="en-US" sz="2400" dirty="0" smtClean="0"/>
              <a:t>water</a:t>
            </a:r>
            <a:endParaRPr lang="en-US" dirty="0"/>
          </a:p>
        </p:txBody>
      </p:sp>
      <p:sp>
        <p:nvSpPr>
          <p:cNvPr id="12" name="Up Arrow 11"/>
          <p:cNvSpPr/>
          <p:nvPr/>
        </p:nvSpPr>
        <p:spPr>
          <a:xfrm>
            <a:off x="2336813" y="3737812"/>
            <a:ext cx="500586" cy="57253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Up Arrow 12"/>
          <p:cNvSpPr/>
          <p:nvPr/>
        </p:nvSpPr>
        <p:spPr>
          <a:xfrm>
            <a:off x="5892791" y="3737812"/>
            <a:ext cx="500586" cy="57253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210390" y="5295166"/>
            <a:ext cx="7008624" cy="954107"/>
          </a:xfrm>
          <a:prstGeom prst="rect">
            <a:avLst/>
          </a:prstGeom>
          <a:solidFill>
            <a:srgbClr val="FFFA92"/>
          </a:solidFill>
          <a:ln>
            <a:solidFill>
              <a:srgbClr val="000000"/>
            </a:solidFill>
          </a:ln>
        </p:spPr>
        <p:txBody>
          <a:bodyPr wrap="none" rtlCol="0">
            <a:spAutoFit/>
          </a:bodyPr>
          <a:lstStyle/>
          <a:p>
            <a:r>
              <a:rPr lang="en-US" sz="2800" dirty="0" smtClean="0"/>
              <a:t>Ammonium and glutamate toxicity in the brain</a:t>
            </a:r>
          </a:p>
          <a:p>
            <a:r>
              <a:rPr lang="en-US" sz="2800" dirty="0" smtClean="0"/>
              <a:t>can arise because of insufficient manganese </a:t>
            </a:r>
            <a:endParaRPr lang="en-US" sz="2800" dirty="0"/>
          </a:p>
        </p:txBody>
      </p:sp>
    </p:spTree>
    <p:extLst>
      <p:ext uri="{BB962C8B-B14F-4D97-AF65-F5344CB8AC3E}">
        <p14:creationId xmlns:p14="http://schemas.microsoft.com/office/powerpoint/2010/main" val="336087039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097"/>
            <a:ext cx="8229600" cy="1774295"/>
          </a:xfrm>
        </p:spPr>
        <p:txBody>
          <a:bodyPr>
            <a:noAutofit/>
          </a:bodyPr>
          <a:lstStyle/>
          <a:p>
            <a:r>
              <a:rPr lang="en-US" sz="3600" b="1" dirty="0" smtClean="0"/>
              <a:t>“</a:t>
            </a:r>
            <a:r>
              <a:rPr lang="en-US" sz="3600" b="1" dirty="0"/>
              <a:t>Alteration of Plasma Glutamate and Glutamine Levels in Children </a:t>
            </a:r>
            <a:r>
              <a:rPr lang="en-US" sz="3600" b="1" dirty="0" smtClean="0"/>
              <a:t>with          </a:t>
            </a:r>
            <a:r>
              <a:rPr lang="en-US" sz="3600" b="1" dirty="0"/>
              <a:t>High-Functioning </a:t>
            </a:r>
            <a:r>
              <a:rPr lang="en-US" sz="3600" b="1" dirty="0" smtClean="0"/>
              <a:t>Autism”</a:t>
            </a:r>
            <a:r>
              <a:rPr lang="en-US" sz="3600" b="1" dirty="0" smtClean="0">
                <a:solidFill>
                  <a:srgbClr val="FF0000"/>
                </a:solidFill>
              </a:rPr>
              <a:t>*</a:t>
            </a:r>
            <a:endParaRPr lang="en-US" sz="3600" b="1" dirty="0">
              <a:solidFill>
                <a:srgbClr val="FF0000"/>
              </a:solidFill>
            </a:endParaRPr>
          </a:p>
        </p:txBody>
      </p:sp>
      <p:pic>
        <p:nvPicPr>
          <p:cNvPr id="4" name="Content Placeholder 3" descr="glutamate_glutamine.png"/>
          <p:cNvPicPr>
            <a:picLocks noGrp="1" noChangeAspect="1"/>
          </p:cNvPicPr>
          <p:nvPr>
            <p:ph idx="1"/>
          </p:nvPr>
        </p:nvPicPr>
        <p:blipFill>
          <a:blip r:embed="rId3">
            <a:extLst>
              <a:ext uri="{28A0092B-C50C-407E-A947-70E740481C1C}">
                <a14:useLocalDpi xmlns:a14="http://schemas.microsoft.com/office/drawing/2010/main" val="0"/>
              </a:ext>
            </a:extLst>
          </a:blip>
          <a:srcRect l="-78208" r="-78208"/>
          <a:stretch>
            <a:fillRect/>
          </a:stretch>
        </p:blipFill>
        <p:spPr>
          <a:xfrm>
            <a:off x="160044" y="1727198"/>
            <a:ext cx="8983956" cy="4940830"/>
          </a:xfrm>
        </p:spPr>
      </p:pic>
      <p:sp>
        <p:nvSpPr>
          <p:cNvPr id="6" name="Freeform 5"/>
          <p:cNvSpPr/>
          <p:nvPr/>
        </p:nvSpPr>
        <p:spPr>
          <a:xfrm>
            <a:off x="2540000" y="2971800"/>
            <a:ext cx="4316358" cy="556353"/>
          </a:xfrm>
          <a:custGeom>
            <a:avLst/>
            <a:gdLst>
              <a:gd name="connsiteX0" fmla="*/ 0 w 4316358"/>
              <a:gd name="connsiteY0" fmla="*/ 254000 h 556353"/>
              <a:gd name="connsiteX1" fmla="*/ 1490133 w 4316358"/>
              <a:gd name="connsiteY1" fmla="*/ 0 h 556353"/>
              <a:gd name="connsiteX2" fmla="*/ 3437467 w 4316358"/>
              <a:gd name="connsiteY2" fmla="*/ 84667 h 556353"/>
              <a:gd name="connsiteX3" fmla="*/ 4309533 w 4316358"/>
              <a:gd name="connsiteY3" fmla="*/ 160867 h 556353"/>
              <a:gd name="connsiteX4" fmla="*/ 3725333 w 4316358"/>
              <a:gd name="connsiteY4" fmla="*/ 516467 h 556353"/>
              <a:gd name="connsiteX5" fmla="*/ 1752600 w 4316358"/>
              <a:gd name="connsiteY5" fmla="*/ 516467 h 556353"/>
              <a:gd name="connsiteX6" fmla="*/ 491067 w 4316358"/>
              <a:gd name="connsiteY6" fmla="*/ 541867 h 556353"/>
              <a:gd name="connsiteX7" fmla="*/ 0 w 4316358"/>
              <a:gd name="connsiteY7" fmla="*/ 254000 h 55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6358" h="556353">
                <a:moveTo>
                  <a:pt x="0" y="254000"/>
                </a:moveTo>
                <a:cubicBezTo>
                  <a:pt x="458611" y="141111"/>
                  <a:pt x="917222" y="28222"/>
                  <a:pt x="1490133" y="0"/>
                </a:cubicBezTo>
                <a:lnTo>
                  <a:pt x="3437467" y="84667"/>
                </a:lnTo>
                <a:cubicBezTo>
                  <a:pt x="3907367" y="111478"/>
                  <a:pt x="4261555" y="88900"/>
                  <a:pt x="4309533" y="160867"/>
                </a:cubicBezTo>
                <a:cubicBezTo>
                  <a:pt x="4357511" y="232834"/>
                  <a:pt x="4151488" y="457200"/>
                  <a:pt x="3725333" y="516467"/>
                </a:cubicBezTo>
                <a:cubicBezTo>
                  <a:pt x="3299178" y="575734"/>
                  <a:pt x="2291644" y="512234"/>
                  <a:pt x="1752600" y="516467"/>
                </a:cubicBezTo>
                <a:cubicBezTo>
                  <a:pt x="1213556" y="520700"/>
                  <a:pt x="781756" y="584200"/>
                  <a:pt x="491067" y="541867"/>
                </a:cubicBezTo>
                <a:cubicBezTo>
                  <a:pt x="200378" y="499534"/>
                  <a:pt x="104422" y="381000"/>
                  <a:pt x="0" y="25400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glutamate_glutamin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142" y="2743201"/>
            <a:ext cx="7765658" cy="1319669"/>
          </a:xfrm>
          <a:prstGeom prst="rect">
            <a:avLst/>
          </a:prstGeom>
        </p:spPr>
      </p:pic>
      <p:sp>
        <p:nvSpPr>
          <p:cNvPr id="7" name="TextBox 6"/>
          <p:cNvSpPr txBox="1"/>
          <p:nvPr/>
        </p:nvSpPr>
        <p:spPr>
          <a:xfrm>
            <a:off x="6856358" y="5737198"/>
            <a:ext cx="2099732" cy="923330"/>
          </a:xfrm>
          <a:prstGeom prst="rect">
            <a:avLst/>
          </a:prstGeom>
          <a:noFill/>
        </p:spPr>
        <p:txBody>
          <a:bodyPr wrap="square" rtlCol="0">
            <a:spAutoFit/>
          </a:bodyPr>
          <a:lstStyle/>
          <a:p>
            <a:r>
              <a:rPr lang="en-US" dirty="0" smtClean="0">
                <a:solidFill>
                  <a:srgbClr val="FF0000"/>
                </a:solidFill>
              </a:rPr>
              <a:t>*</a:t>
            </a:r>
            <a:r>
              <a:rPr lang="fr-FR" dirty="0"/>
              <a:t>C. </a:t>
            </a:r>
            <a:r>
              <a:rPr lang="fr-FR" dirty="0" err="1"/>
              <a:t>Shimmura</a:t>
            </a:r>
            <a:r>
              <a:rPr lang="fr-FR" dirty="0"/>
              <a:t> et al. </a:t>
            </a:r>
            <a:r>
              <a:rPr lang="fr-FR" dirty="0" err="1"/>
              <a:t>PLoSone</a:t>
            </a:r>
            <a:r>
              <a:rPr lang="fr-FR" dirty="0"/>
              <a:t> </a:t>
            </a:r>
            <a:r>
              <a:rPr lang="fr-FR" dirty="0" err="1"/>
              <a:t>October</a:t>
            </a:r>
            <a:r>
              <a:rPr lang="fr-FR" dirty="0"/>
              <a:t> 2011 6(1):e25340</a:t>
            </a:r>
            <a:endParaRPr lang="en-US" dirty="0"/>
          </a:p>
        </p:txBody>
      </p:sp>
    </p:spTree>
    <p:extLst>
      <p:ext uri="{BB962C8B-B14F-4D97-AF65-F5344CB8AC3E}">
        <p14:creationId xmlns:p14="http://schemas.microsoft.com/office/powerpoint/2010/main" val="172474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932057" y="2668511"/>
            <a:ext cx="527999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What you can do!</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4339991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3289300" cy="1487487"/>
          </a:xfrm>
        </p:spPr>
        <p:txBody>
          <a:bodyPr/>
          <a:lstStyle/>
          <a:p>
            <a:r>
              <a:rPr lang="en-US" b="1" dirty="0" smtClean="0"/>
              <a:t>Go Organic!</a:t>
            </a:r>
            <a:endParaRPr lang="en-US" b="1" dirty="0"/>
          </a:p>
        </p:txBody>
      </p:sp>
      <p:pic>
        <p:nvPicPr>
          <p:cNvPr id="4" name="Content Placeholder 3" descr="organic_sign_Wholefoods.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rot="5400000">
            <a:off x="-510462" y="3255622"/>
            <a:ext cx="4300343" cy="2365023"/>
          </a:xfrm>
        </p:spPr>
      </p:pic>
      <p:pic>
        <p:nvPicPr>
          <p:cNvPr id="5" name="Picture 4" descr="organic_isle_Foodla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08425" y="1751013"/>
            <a:ext cx="5461000" cy="4095750"/>
          </a:xfrm>
          <a:prstGeom prst="rect">
            <a:avLst/>
          </a:prstGeom>
        </p:spPr>
      </p:pic>
      <p:sp>
        <p:nvSpPr>
          <p:cNvPr id="6" name="TextBox 5"/>
          <p:cNvSpPr txBox="1"/>
          <p:nvPr/>
        </p:nvSpPr>
        <p:spPr>
          <a:xfrm>
            <a:off x="4778448" y="625833"/>
            <a:ext cx="3665287" cy="523220"/>
          </a:xfrm>
          <a:prstGeom prst="rect">
            <a:avLst/>
          </a:prstGeom>
          <a:noFill/>
          <a:ln>
            <a:noFill/>
          </a:ln>
        </p:spPr>
        <p:txBody>
          <a:bodyPr wrap="square" rtlCol="0">
            <a:spAutoFit/>
          </a:bodyPr>
          <a:lstStyle/>
          <a:p>
            <a:r>
              <a:rPr lang="en-US" sz="2800" dirty="0" smtClean="0"/>
              <a:t>Foodland: organic shelf</a:t>
            </a:r>
            <a:endParaRPr lang="en-US" sz="2800" dirty="0"/>
          </a:p>
        </p:txBody>
      </p:sp>
      <p:sp>
        <p:nvSpPr>
          <p:cNvPr id="7" name="TextBox 6"/>
          <p:cNvSpPr txBox="1"/>
          <p:nvPr/>
        </p:nvSpPr>
        <p:spPr>
          <a:xfrm>
            <a:off x="457199" y="1456965"/>
            <a:ext cx="2207756" cy="830997"/>
          </a:xfrm>
          <a:prstGeom prst="rect">
            <a:avLst/>
          </a:prstGeom>
          <a:noFill/>
        </p:spPr>
        <p:txBody>
          <a:bodyPr wrap="none" rtlCol="0">
            <a:spAutoFit/>
          </a:bodyPr>
          <a:lstStyle/>
          <a:p>
            <a:r>
              <a:rPr lang="en-US" sz="2400" dirty="0" smtClean="0"/>
              <a:t>Wholefoods: </a:t>
            </a:r>
          </a:p>
          <a:p>
            <a:r>
              <a:rPr lang="en-US" sz="2400" dirty="0" smtClean="0"/>
              <a:t>Sign at Entrance</a:t>
            </a:r>
            <a:endParaRPr lang="en-US" sz="2400" dirty="0"/>
          </a:p>
        </p:txBody>
      </p:sp>
      <p:pic>
        <p:nvPicPr>
          <p:cNvPr id="3" name="Picture 2" descr="Organic Seal - sm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4744" y="1510284"/>
            <a:ext cx="1271016" cy="1271016"/>
          </a:xfrm>
          <a:prstGeom prst="rect">
            <a:avLst/>
          </a:prstGeom>
        </p:spPr>
      </p:pic>
    </p:spTree>
    <p:extLst>
      <p:ext uri="{BB962C8B-B14F-4D97-AF65-F5344CB8AC3E}">
        <p14:creationId xmlns:p14="http://schemas.microsoft.com/office/powerpoint/2010/main" val="20077664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e_cider_vineg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2267" y="1087966"/>
            <a:ext cx="3953933" cy="3953933"/>
          </a:xfrm>
          <a:prstGeom prst="rect">
            <a:avLst/>
          </a:prstGeom>
        </p:spPr>
      </p:pic>
      <p:sp>
        <p:nvSpPr>
          <p:cNvPr id="3" name="Content Placeholder 2"/>
          <p:cNvSpPr>
            <a:spLocks noGrp="1"/>
          </p:cNvSpPr>
          <p:nvPr>
            <p:ph idx="1"/>
          </p:nvPr>
        </p:nvSpPr>
        <p:spPr>
          <a:xfrm>
            <a:off x="287866" y="1278467"/>
            <a:ext cx="6299201" cy="3039533"/>
          </a:xfrm>
        </p:spPr>
        <p:txBody>
          <a:bodyPr>
            <a:normAutofit/>
          </a:bodyPr>
          <a:lstStyle/>
          <a:p>
            <a:r>
              <a:rPr lang="en-US" dirty="0" smtClean="0"/>
              <a:t>Sauerkraut and apple cider vinegar contain </a:t>
            </a:r>
            <a:r>
              <a:rPr lang="en-US" dirty="0" err="1" smtClean="0"/>
              <a:t>acetobacter</a:t>
            </a:r>
            <a:r>
              <a:rPr lang="en-US" dirty="0" smtClean="0"/>
              <a:t>, one of the very few microbes that can metabolize glyphosate</a:t>
            </a:r>
          </a:p>
          <a:p>
            <a:r>
              <a:rPr lang="en-US" dirty="0" err="1" smtClean="0"/>
              <a:t>Kombucha</a:t>
            </a:r>
            <a:r>
              <a:rPr lang="en-US" dirty="0" smtClean="0"/>
              <a:t> and </a:t>
            </a:r>
            <a:r>
              <a:rPr lang="en-US" dirty="0" err="1" smtClean="0"/>
              <a:t>kimchi</a:t>
            </a:r>
            <a:r>
              <a:rPr lang="en-US" dirty="0" smtClean="0"/>
              <a:t> do too!</a:t>
            </a:r>
            <a:endParaRPr lang="en-US" dirty="0"/>
          </a:p>
        </p:txBody>
      </p:sp>
      <p:pic>
        <p:nvPicPr>
          <p:cNvPr id="4" name="Picture 3" descr="sauerkra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9" y="4687448"/>
            <a:ext cx="3074306" cy="1844584"/>
          </a:xfrm>
          <a:prstGeom prst="rect">
            <a:avLst/>
          </a:prstGeom>
        </p:spPr>
      </p:pic>
      <p:sp>
        <p:nvSpPr>
          <p:cNvPr id="7" name="Title 1"/>
          <p:cNvSpPr>
            <a:spLocks noGrp="1"/>
          </p:cNvSpPr>
          <p:nvPr>
            <p:ph type="title"/>
          </p:nvPr>
        </p:nvSpPr>
        <p:spPr>
          <a:xfrm>
            <a:off x="457200" y="274638"/>
            <a:ext cx="8229600" cy="1143000"/>
          </a:xfrm>
        </p:spPr>
        <p:txBody>
          <a:bodyPr/>
          <a:lstStyle/>
          <a:p>
            <a:r>
              <a:rPr lang="en-US" b="1" dirty="0" smtClean="0"/>
              <a:t>Eat Natural Probiotic Foods</a:t>
            </a:r>
            <a:endParaRPr lang="en-US" b="1" dirty="0">
              <a:solidFill>
                <a:srgbClr val="FF0000"/>
              </a:solidFill>
            </a:endParaRPr>
          </a:p>
        </p:txBody>
      </p:sp>
      <p:pic>
        <p:nvPicPr>
          <p:cNvPr id="2" name="Picture 1" descr="kombuch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601" y="3064933"/>
            <a:ext cx="1405830" cy="3539067"/>
          </a:xfrm>
          <a:prstGeom prst="rect">
            <a:avLst/>
          </a:prstGeom>
        </p:spPr>
      </p:pic>
      <p:pic>
        <p:nvPicPr>
          <p:cNvPr id="8" name="Picture 7" descr="Vegan-kimchi-recip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9944" y="4318000"/>
            <a:ext cx="2929468" cy="1952657"/>
          </a:xfrm>
          <a:prstGeom prst="rect">
            <a:avLst/>
          </a:prstGeom>
        </p:spPr>
      </p:pic>
    </p:spTree>
    <p:extLst>
      <p:ext uri="{BB962C8B-B14F-4D97-AF65-F5344CB8AC3E}">
        <p14:creationId xmlns:p14="http://schemas.microsoft.com/office/powerpoint/2010/main" val="148217339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4" y="-45211"/>
            <a:ext cx="8229600" cy="1143000"/>
          </a:xfrm>
        </p:spPr>
        <p:txBody>
          <a:bodyPr>
            <a:normAutofit/>
          </a:bodyPr>
          <a:lstStyle/>
          <a:p>
            <a:r>
              <a:rPr lang="en-US" b="1" dirty="0" smtClean="0"/>
              <a:t>Eat Foods Containing Manganese</a:t>
            </a:r>
            <a:endParaRPr lang="en-US" b="1" dirty="0"/>
          </a:p>
        </p:txBody>
      </p:sp>
      <p:pic>
        <p:nvPicPr>
          <p:cNvPr id="4" name="Picture 3" descr="musse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34" y="3967163"/>
            <a:ext cx="2159000" cy="2159000"/>
          </a:xfrm>
          <a:prstGeom prst="rect">
            <a:avLst/>
          </a:prstGeom>
        </p:spPr>
      </p:pic>
      <p:pic>
        <p:nvPicPr>
          <p:cNvPr id="6" name="Picture 5" descr="ka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8315" y="5266690"/>
            <a:ext cx="2742085" cy="1718945"/>
          </a:xfrm>
          <a:prstGeom prst="rect">
            <a:avLst/>
          </a:prstGeom>
        </p:spPr>
      </p:pic>
      <p:pic>
        <p:nvPicPr>
          <p:cNvPr id="7" name="Picture 6" descr="spinac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4961466"/>
            <a:ext cx="2138104" cy="2421467"/>
          </a:xfrm>
          <a:prstGeom prst="rect">
            <a:avLst/>
          </a:prstGeom>
        </p:spPr>
      </p:pic>
      <p:pic>
        <p:nvPicPr>
          <p:cNvPr id="8" name="Picture 7" descr="te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5677" y="4961466"/>
            <a:ext cx="2540000" cy="1905000"/>
          </a:xfrm>
          <a:prstGeom prst="rect">
            <a:avLst/>
          </a:prstGeom>
        </p:spPr>
      </p:pic>
      <p:pic>
        <p:nvPicPr>
          <p:cNvPr id="10" name="Picture 9" descr="Whole_Wheat_Bre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934" y="889000"/>
            <a:ext cx="2540000" cy="2540000"/>
          </a:xfrm>
          <a:prstGeom prst="rect">
            <a:avLst/>
          </a:prstGeom>
        </p:spPr>
      </p:pic>
      <p:pic>
        <p:nvPicPr>
          <p:cNvPr id="11" name="Picture 10" descr="tofu.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9719" y="965200"/>
            <a:ext cx="2239433" cy="2239433"/>
          </a:xfrm>
          <a:prstGeom prst="rect">
            <a:avLst/>
          </a:prstGeom>
        </p:spPr>
      </p:pic>
      <p:pic>
        <p:nvPicPr>
          <p:cNvPr id="12" name="Picture 11" descr="bean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4735" y="1127951"/>
            <a:ext cx="2133599" cy="1600199"/>
          </a:xfrm>
          <a:prstGeom prst="rect">
            <a:avLst/>
          </a:prstGeom>
        </p:spPr>
      </p:pic>
      <p:pic>
        <p:nvPicPr>
          <p:cNvPr id="5" name="Picture 4" descr="flaxseed.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4392" y="2728150"/>
            <a:ext cx="2263923" cy="1937918"/>
          </a:xfrm>
          <a:prstGeom prst="rect">
            <a:avLst/>
          </a:prstGeom>
        </p:spPr>
      </p:pic>
      <p:pic>
        <p:nvPicPr>
          <p:cNvPr id="9" name="Picture 8" descr="whole-fish.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95677" y="2947607"/>
            <a:ext cx="3048000" cy="2039112"/>
          </a:xfrm>
          <a:prstGeom prst="rect">
            <a:avLst/>
          </a:prstGeom>
        </p:spPr>
      </p:pic>
      <p:sp>
        <p:nvSpPr>
          <p:cNvPr id="13" name="TextBox 12"/>
          <p:cNvSpPr txBox="1"/>
          <p:nvPr/>
        </p:nvSpPr>
        <p:spPr>
          <a:xfrm>
            <a:off x="1793210" y="2947607"/>
            <a:ext cx="5804933" cy="1569660"/>
          </a:xfrm>
          <a:prstGeom prst="rect">
            <a:avLst/>
          </a:prstGeom>
          <a:solidFill>
            <a:srgbClr val="FFFA92"/>
          </a:solidFill>
          <a:ln>
            <a:solidFill>
              <a:schemeClr val="tx1"/>
            </a:solidFill>
          </a:ln>
        </p:spPr>
        <p:txBody>
          <a:bodyPr wrap="square" rtlCol="0">
            <a:spAutoFit/>
          </a:bodyPr>
          <a:lstStyle/>
          <a:p>
            <a:pPr algn="ctr"/>
            <a:r>
              <a:rPr lang="en-US" sz="3200" dirty="0" smtClean="0"/>
              <a:t>But be aware of a possibility of too much manganese being toxic </a:t>
            </a:r>
            <a:r>
              <a:rPr lang="en-US" sz="3200" dirty="0" smtClean="0">
                <a:sym typeface="Wingdings"/>
              </a:rPr>
              <a:t> ADHD</a:t>
            </a:r>
            <a:endParaRPr lang="en-US" sz="3200" dirty="0" smtClean="0"/>
          </a:p>
        </p:txBody>
      </p:sp>
    </p:spTree>
    <p:extLst>
      <p:ext uri="{BB962C8B-B14F-4D97-AF65-F5344CB8AC3E}">
        <p14:creationId xmlns:p14="http://schemas.microsoft.com/office/powerpoint/2010/main" val="476201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112" y="287841"/>
            <a:ext cx="8229600" cy="1143000"/>
          </a:xfrm>
        </p:spPr>
        <p:txBody>
          <a:bodyPr/>
          <a:lstStyle/>
          <a:p>
            <a:r>
              <a:rPr lang="en-US" b="1" i="1" dirty="0" smtClean="0"/>
              <a:t>Is Glyphosate </a:t>
            </a:r>
            <a:r>
              <a:rPr lang="en-US" b="1" i="1" dirty="0"/>
              <a:t>T</a:t>
            </a:r>
            <a:r>
              <a:rPr lang="en-US" b="1" i="1" dirty="0" smtClean="0"/>
              <a:t>oxic?</a:t>
            </a:r>
            <a:endParaRPr lang="en-US" b="1" i="1" dirty="0"/>
          </a:p>
        </p:txBody>
      </p:sp>
      <p:sp>
        <p:nvSpPr>
          <p:cNvPr id="3" name="Content Placeholder 2"/>
          <p:cNvSpPr>
            <a:spLocks noGrp="1"/>
          </p:cNvSpPr>
          <p:nvPr>
            <p:ph idx="1"/>
          </p:nvPr>
        </p:nvSpPr>
        <p:spPr>
          <a:xfrm>
            <a:off x="0" y="1417638"/>
            <a:ext cx="8686800" cy="5079501"/>
          </a:xfrm>
        </p:spPr>
        <p:txBody>
          <a:bodyPr>
            <a:normAutofit fontScale="92500"/>
          </a:bodyPr>
          <a:lstStyle/>
          <a:p>
            <a:r>
              <a:rPr lang="en-US" dirty="0" smtClean="0"/>
              <a:t>Monsanto has argued that glyphosate                         is harmless to humans because our cells don’t have the </a:t>
            </a:r>
            <a:r>
              <a:rPr lang="en-US" dirty="0" err="1" smtClean="0"/>
              <a:t>shikimate</a:t>
            </a:r>
            <a:r>
              <a:rPr lang="en-US" dirty="0" smtClean="0"/>
              <a:t> pathway, which it inhibits</a:t>
            </a:r>
          </a:p>
          <a:p>
            <a:r>
              <a:rPr lang="en-US" dirty="0" smtClean="0"/>
              <a:t>However, our gut bacteria DO have this pathway</a:t>
            </a:r>
          </a:p>
          <a:p>
            <a:pPr lvl="1"/>
            <a:r>
              <a:rPr lang="en-US" dirty="0" smtClean="0"/>
              <a:t>We depend upon them to supply us with essential amino acids (among many other things)</a:t>
            </a:r>
          </a:p>
          <a:p>
            <a:r>
              <a:rPr lang="en-US" dirty="0" smtClean="0">
                <a:sym typeface="Wingdings"/>
              </a:rPr>
              <a:t>Other ingredients in Roundup greatly increase glyphosate’s toxic effects and are themselves toxic</a:t>
            </a:r>
          </a:p>
          <a:p>
            <a:r>
              <a:rPr lang="en-US" dirty="0" smtClean="0">
                <a:sym typeface="Wingdings"/>
              </a:rPr>
              <a:t>Insidious effects of glyphosate accumulate over time</a:t>
            </a:r>
          </a:p>
          <a:p>
            <a:pPr lvl="1"/>
            <a:r>
              <a:rPr lang="en-US" dirty="0" smtClean="0">
                <a:sym typeface="Wingdings"/>
              </a:rPr>
              <a:t> Most studies are too short to detect damage</a:t>
            </a:r>
            <a:endParaRPr lang="en-US" dirty="0"/>
          </a:p>
        </p:txBody>
      </p:sp>
      <p:pic>
        <p:nvPicPr>
          <p:cNvPr id="4" name="Picture 3" descr="Glyphosate-3D-vd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387" y="0"/>
            <a:ext cx="3249222" cy="1872734"/>
          </a:xfrm>
          <a:prstGeom prst="rect">
            <a:avLst/>
          </a:prstGeom>
        </p:spPr>
      </p:pic>
    </p:spTree>
    <p:extLst>
      <p:ext uri="{BB962C8B-B14F-4D97-AF65-F5344CB8AC3E}">
        <p14:creationId xmlns:p14="http://schemas.microsoft.com/office/powerpoint/2010/main" val="326656092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56"/>
          </a:xfrm>
        </p:spPr>
        <p:txBody>
          <a:bodyPr/>
          <a:lstStyle/>
          <a:p>
            <a:r>
              <a:rPr lang="en-US" b="1" dirty="0" smtClean="0"/>
              <a:t>Summary</a:t>
            </a:r>
            <a:endParaRPr lang="en-US" b="1" dirty="0"/>
          </a:p>
        </p:txBody>
      </p:sp>
      <p:sp>
        <p:nvSpPr>
          <p:cNvPr id="3" name="Content Placeholder 2"/>
          <p:cNvSpPr>
            <a:spLocks noGrp="1"/>
          </p:cNvSpPr>
          <p:nvPr>
            <p:ph idx="1"/>
          </p:nvPr>
        </p:nvSpPr>
        <p:spPr>
          <a:xfrm>
            <a:off x="457200" y="908756"/>
            <a:ext cx="8686800" cy="5765800"/>
          </a:xfrm>
        </p:spPr>
        <p:txBody>
          <a:bodyPr>
            <a:normAutofit fontScale="77500" lnSpcReduction="20000"/>
          </a:bodyPr>
          <a:lstStyle/>
          <a:p>
            <a:r>
              <a:rPr lang="en-US" dirty="0" smtClean="0"/>
              <a:t>Glyphosate (from Roundup) is pervasive in our environment</a:t>
            </a:r>
          </a:p>
          <a:p>
            <a:pPr lvl="1"/>
            <a:r>
              <a:rPr lang="en-US" dirty="0" smtClean="0"/>
              <a:t>I believe it is the primary cause of the autism epidemic</a:t>
            </a:r>
          </a:p>
          <a:p>
            <a:r>
              <a:rPr lang="en-US" dirty="0" smtClean="0"/>
              <a:t>Glyphosate blocks the </a:t>
            </a:r>
            <a:r>
              <a:rPr lang="en-US" dirty="0" err="1" smtClean="0"/>
              <a:t>shikimate</a:t>
            </a:r>
            <a:r>
              <a:rPr lang="en-US" dirty="0" smtClean="0"/>
              <a:t> pathway in gut microbes, causing deficiencies in amino acids, neurotransmitters and </a:t>
            </a:r>
            <a:r>
              <a:rPr lang="en-US" dirty="0" err="1" smtClean="0"/>
              <a:t>folate</a:t>
            </a:r>
            <a:endParaRPr lang="en-US" dirty="0" smtClean="0"/>
          </a:p>
          <a:p>
            <a:r>
              <a:rPr lang="en-US" dirty="0" smtClean="0"/>
              <a:t>Glyphosate induces leaky gut and inflammatory gut, and disrupts digestive enzymes, causing Celiac disease</a:t>
            </a:r>
          </a:p>
          <a:p>
            <a:r>
              <a:rPr lang="en-US" dirty="0" smtClean="0"/>
              <a:t>Glyphosate causes Clostridia overgrowth leading to neurotoxins that cause excess dopamine</a:t>
            </a:r>
          </a:p>
          <a:p>
            <a:r>
              <a:rPr lang="en-US" dirty="0" smtClean="0"/>
              <a:t>Glyphosate is a </a:t>
            </a:r>
            <a:r>
              <a:rPr lang="en-US" dirty="0" err="1" smtClean="0"/>
              <a:t>chelator</a:t>
            </a:r>
            <a:r>
              <a:rPr lang="en-US" dirty="0" smtClean="0"/>
              <a:t> and it binds tightly to manganese, disrupting the liver’s distribution of manganese to the tissues</a:t>
            </a:r>
          </a:p>
          <a:p>
            <a:pPr lvl="1"/>
            <a:r>
              <a:rPr lang="en-US" dirty="0" smtClean="0"/>
              <a:t>Results in simultaneous manganese deficiency and manganese toxicity, as well as glutamate toxicity</a:t>
            </a:r>
          </a:p>
          <a:p>
            <a:pPr lvl="1"/>
            <a:r>
              <a:rPr lang="en-US" dirty="0" smtClean="0"/>
              <a:t>Lactobacillus depend on manganese to thrive and they alleviate anxiety </a:t>
            </a:r>
          </a:p>
          <a:p>
            <a:r>
              <a:rPr lang="en-US" dirty="0" smtClean="0"/>
              <a:t>Organic diet and probiotic foods are strategies to heal</a:t>
            </a:r>
          </a:p>
        </p:txBody>
      </p:sp>
    </p:spTree>
    <p:extLst>
      <p:ext uri="{BB962C8B-B14F-4D97-AF65-F5344CB8AC3E}">
        <p14:creationId xmlns:p14="http://schemas.microsoft.com/office/powerpoint/2010/main" val="26495651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Main Toxic Effects of Glyphosate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8287508" cy="4525963"/>
          </a:xfrm>
        </p:spPr>
        <p:txBody>
          <a:bodyPr>
            <a:normAutofit fontScale="85000" lnSpcReduction="20000"/>
          </a:bodyPr>
          <a:lstStyle/>
          <a:p>
            <a:r>
              <a:rPr lang="en-US" dirty="0" smtClean="0"/>
              <a:t>Disrupts gut microbes leading to overgrowth of pathogens and inflammatory/leaky gut syndrome</a:t>
            </a:r>
          </a:p>
          <a:p>
            <a:r>
              <a:rPr lang="en-US" dirty="0" smtClean="0"/>
              <a:t>Interferes with function of cytochrome P450 (CYP) enzymes</a:t>
            </a:r>
          </a:p>
          <a:p>
            <a:r>
              <a:rPr lang="en-US" dirty="0" smtClean="0"/>
              <a:t>Chelates important minerals (iron, cobalt, manganese, etc.)</a:t>
            </a:r>
          </a:p>
          <a:p>
            <a:r>
              <a:rPr lang="en-US" dirty="0" smtClean="0"/>
              <a:t>Interferes with synthesis of aromatic amino acids and methionine</a:t>
            </a:r>
          </a:p>
          <a:p>
            <a:pPr lvl="1"/>
            <a:r>
              <a:rPr lang="en-US" dirty="0" smtClean="0"/>
              <a:t>Leads to shortages in critical neurotransmitters and </a:t>
            </a:r>
            <a:r>
              <a:rPr lang="en-US" dirty="0" err="1" smtClean="0"/>
              <a:t>folate</a:t>
            </a:r>
            <a:endParaRPr lang="en-US" dirty="0" smtClean="0"/>
          </a:p>
          <a:p>
            <a:r>
              <a:rPr lang="en-US" dirty="0" smtClean="0"/>
              <a:t>Disrupts sulfate synthesis and sulfate transport</a:t>
            </a:r>
          </a:p>
          <a:p>
            <a:pPr lvl="1"/>
            <a:r>
              <a:rPr lang="en-US" dirty="0" smtClean="0"/>
              <a:t>Leads to disrupted bile flow and impaired fat digestion</a:t>
            </a:r>
            <a:endParaRPr lang="en-US" dirty="0"/>
          </a:p>
        </p:txBody>
      </p:sp>
      <p:sp>
        <p:nvSpPr>
          <p:cNvPr id="4" name="TextBox 3"/>
          <p:cNvSpPr txBox="1"/>
          <p:nvPr/>
        </p:nvSpPr>
        <p:spPr>
          <a:xfrm>
            <a:off x="3402067" y="6110483"/>
            <a:ext cx="5342641" cy="400110"/>
          </a:xfrm>
          <a:prstGeom prst="rect">
            <a:avLst/>
          </a:prstGeom>
          <a:noFill/>
        </p:spPr>
        <p:txBody>
          <a:bodyPr wrap="none" rtlCol="0">
            <a:spAutoFit/>
          </a:bodyPr>
          <a:lstStyle/>
          <a:p>
            <a:r>
              <a:rPr lang="en-US" sz="2000" i="1" dirty="0" smtClean="0">
                <a:solidFill>
                  <a:srgbClr val="FF0000"/>
                </a:solidFill>
              </a:rPr>
              <a:t>*</a:t>
            </a:r>
            <a:r>
              <a:rPr lang="en-US" sz="2000" i="1" dirty="0" err="1" smtClean="0"/>
              <a:t>Samsel</a:t>
            </a:r>
            <a:r>
              <a:rPr lang="en-US" sz="2000" i="1" dirty="0" smtClean="0"/>
              <a:t> and Seneff, Entropy </a:t>
            </a:r>
            <a:r>
              <a:rPr lang="en-US" sz="2000" b="1" dirty="0"/>
              <a:t>2013</a:t>
            </a:r>
            <a:r>
              <a:rPr lang="en-US" sz="2000" dirty="0"/>
              <a:t>, </a:t>
            </a:r>
            <a:r>
              <a:rPr lang="en-US" sz="2000" i="1" dirty="0"/>
              <a:t>15</a:t>
            </a:r>
            <a:r>
              <a:rPr lang="en-US" sz="2000" dirty="0"/>
              <a:t>, 1416-</a:t>
            </a:r>
            <a:r>
              <a:rPr lang="en-US" sz="2000" dirty="0" smtClean="0"/>
              <a:t>1463</a:t>
            </a:r>
            <a:endParaRPr lang="en-US" sz="2000" dirty="0"/>
          </a:p>
        </p:txBody>
      </p:sp>
    </p:spTree>
    <p:extLst>
      <p:ext uri="{BB962C8B-B14F-4D97-AF65-F5344CB8AC3E}">
        <p14:creationId xmlns:p14="http://schemas.microsoft.com/office/powerpoint/2010/main" val="24295856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Glyphosate vs. Other Pesticides: Usage in the United States</a:t>
            </a:r>
            <a:r>
              <a:rPr lang="en-US" b="1" dirty="0" smtClean="0">
                <a:solidFill>
                  <a:srgbClr val="FF0000"/>
                </a:solidFill>
              </a:rPr>
              <a:t>*</a:t>
            </a:r>
            <a:endParaRPr lang="en-US" b="1" dirty="0">
              <a:solidFill>
                <a:srgbClr val="FF0000"/>
              </a:solidFill>
            </a:endParaRPr>
          </a:p>
        </p:txBody>
      </p:sp>
      <p:pic>
        <p:nvPicPr>
          <p:cNvPr id="4" name="Content Placeholder 3" descr="glyphosate_percentage.png"/>
          <p:cNvPicPr>
            <a:picLocks noGrp="1" noChangeAspect="1"/>
          </p:cNvPicPr>
          <p:nvPr>
            <p:ph idx="1"/>
          </p:nvPr>
        </p:nvPicPr>
        <p:blipFill>
          <a:blip r:embed="rId2">
            <a:extLst>
              <a:ext uri="{28A0092B-C50C-407E-A947-70E740481C1C}">
                <a14:useLocalDpi xmlns:a14="http://schemas.microsoft.com/office/drawing/2010/main" val="0"/>
              </a:ext>
            </a:extLst>
          </a:blip>
          <a:srcRect l="-18111" r="-18111"/>
          <a:stretch>
            <a:fillRect/>
          </a:stretch>
        </p:blipFill>
        <p:spPr>
          <a:xfrm>
            <a:off x="-423333" y="1189566"/>
            <a:ext cx="10013600" cy="5507094"/>
          </a:xfrm>
        </p:spPr>
      </p:pic>
      <p:sp>
        <p:nvSpPr>
          <p:cNvPr id="5" name="TextBox 4"/>
          <p:cNvSpPr txBox="1"/>
          <p:nvPr/>
        </p:nvSpPr>
        <p:spPr>
          <a:xfrm>
            <a:off x="2090122" y="6458786"/>
            <a:ext cx="6596678" cy="369332"/>
          </a:xfrm>
          <a:prstGeom prst="rect">
            <a:avLst/>
          </a:prstGeom>
          <a:noFill/>
        </p:spPr>
        <p:txBody>
          <a:bodyPr wrap="none" rtlCol="0">
            <a:spAutoFit/>
          </a:bodyPr>
          <a:lstStyle/>
          <a:p>
            <a:r>
              <a:rPr lang="en-US" dirty="0">
                <a:solidFill>
                  <a:srgbClr val="FF0000"/>
                </a:solidFill>
              </a:rPr>
              <a:t>*</a:t>
            </a:r>
            <a:r>
              <a:rPr lang="en-US" dirty="0"/>
              <a:t>http://</a:t>
            </a:r>
            <a:r>
              <a:rPr lang="en-US" dirty="0" err="1"/>
              <a:t>sustainablepulse.com</a:t>
            </a:r>
            <a:r>
              <a:rPr lang="en-US" dirty="0"/>
              <a:t>/</a:t>
            </a:r>
            <a:r>
              <a:rPr lang="en-US" dirty="0" err="1"/>
              <a:t>wp</a:t>
            </a:r>
            <a:r>
              <a:rPr lang="en-US" dirty="0"/>
              <a:t>-content/uploads/GMO-</a:t>
            </a:r>
            <a:r>
              <a:rPr lang="en-US" dirty="0" err="1"/>
              <a:t>health.pdf</a:t>
            </a:r>
            <a:endParaRPr lang="en-US" dirty="0"/>
          </a:p>
        </p:txBody>
      </p:sp>
      <p:sp>
        <p:nvSpPr>
          <p:cNvPr id="7" name="Freeform 6"/>
          <p:cNvSpPr/>
          <p:nvPr/>
        </p:nvSpPr>
        <p:spPr>
          <a:xfrm>
            <a:off x="4273176" y="2868706"/>
            <a:ext cx="1344706" cy="657412"/>
          </a:xfrm>
          <a:custGeom>
            <a:avLst/>
            <a:gdLst>
              <a:gd name="connsiteX0" fmla="*/ 0 w 1344706"/>
              <a:gd name="connsiteY0" fmla="*/ 0 h 657412"/>
              <a:gd name="connsiteX1" fmla="*/ 1060824 w 1344706"/>
              <a:gd name="connsiteY1" fmla="*/ 343647 h 657412"/>
              <a:gd name="connsiteX2" fmla="*/ 1344706 w 1344706"/>
              <a:gd name="connsiteY2" fmla="*/ 657412 h 657412"/>
            </a:gdLst>
            <a:ahLst/>
            <a:cxnLst>
              <a:cxn ang="0">
                <a:pos x="connsiteX0" y="connsiteY0"/>
              </a:cxn>
              <a:cxn ang="0">
                <a:pos x="connsiteX1" y="connsiteY1"/>
              </a:cxn>
              <a:cxn ang="0">
                <a:pos x="connsiteX2" y="connsiteY2"/>
              </a:cxn>
            </a:cxnLst>
            <a:rect l="l" t="t" r="r" b="b"/>
            <a:pathLst>
              <a:path w="1344706" h="657412">
                <a:moveTo>
                  <a:pt x="0" y="0"/>
                </a:moveTo>
                <a:cubicBezTo>
                  <a:pt x="418353" y="117039"/>
                  <a:pt x="836706" y="234078"/>
                  <a:pt x="1060824" y="343647"/>
                </a:cubicBezTo>
                <a:cubicBezTo>
                  <a:pt x="1284942" y="453216"/>
                  <a:pt x="1344706" y="657412"/>
                  <a:pt x="1344706" y="657412"/>
                </a:cubicBezTo>
              </a:path>
            </a:pathLst>
          </a:cu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3570941" y="2413755"/>
            <a:ext cx="1598515" cy="461665"/>
          </a:xfrm>
          <a:prstGeom prst="rect">
            <a:avLst/>
          </a:prstGeom>
          <a:solidFill>
            <a:srgbClr val="FFF9A2"/>
          </a:solidFill>
          <a:ln>
            <a:solidFill>
              <a:schemeClr val="tx1"/>
            </a:solidFill>
          </a:ln>
        </p:spPr>
        <p:txBody>
          <a:bodyPr wrap="none" rtlCol="0">
            <a:spAutoFit/>
          </a:bodyPr>
          <a:lstStyle/>
          <a:p>
            <a:r>
              <a:rPr lang="en-US" sz="2400" dirty="0" smtClean="0"/>
              <a:t>Glyphosate</a:t>
            </a:r>
            <a:endParaRPr lang="en-US" sz="2400" dirty="0"/>
          </a:p>
        </p:txBody>
      </p:sp>
    </p:spTree>
    <p:extLst>
      <p:ext uri="{BB962C8B-B14F-4D97-AF65-F5344CB8AC3E}">
        <p14:creationId xmlns:p14="http://schemas.microsoft.com/office/powerpoint/2010/main" val="8488268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973"/>
            <a:ext cx="8229600" cy="1143000"/>
          </a:xfrm>
        </p:spPr>
        <p:txBody>
          <a:bodyPr>
            <a:normAutofit fontScale="90000"/>
          </a:bodyPr>
          <a:lstStyle/>
          <a:p>
            <a:r>
              <a:rPr lang="en-US" b="1" dirty="0"/>
              <a:t>Sobering Statistics on </a:t>
            </a:r>
            <a:r>
              <a:rPr lang="en-US" b="1" dirty="0" smtClean="0"/>
              <a:t/>
            </a:r>
            <a:br>
              <a:rPr lang="en-US" b="1" dirty="0" smtClean="0"/>
            </a:br>
            <a:r>
              <a:rPr lang="en-US" b="1" dirty="0" smtClean="0"/>
              <a:t>Glyphosate Residues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35467" y="1636796"/>
            <a:ext cx="8775516" cy="4525963"/>
          </a:xfrm>
        </p:spPr>
        <p:txBody>
          <a:bodyPr>
            <a:normAutofit fontScale="85000" lnSpcReduction="20000"/>
          </a:bodyPr>
          <a:lstStyle/>
          <a:p>
            <a:r>
              <a:rPr lang="en-US" dirty="0" smtClean="0"/>
              <a:t>Parts per </a:t>
            </a:r>
            <a:r>
              <a:rPr lang="en-US" i="1" dirty="0" smtClean="0"/>
              <a:t>trillion (</a:t>
            </a:r>
            <a:r>
              <a:rPr lang="en-US" i="1" dirty="0" err="1" smtClean="0"/>
              <a:t>ppt</a:t>
            </a:r>
            <a:r>
              <a:rPr lang="en-US" i="1" dirty="0" smtClean="0"/>
              <a:t>)</a:t>
            </a:r>
            <a:r>
              <a:rPr lang="en-US" dirty="0" smtClean="0"/>
              <a:t>: increased proliferation of breast cancer cells in vitro</a:t>
            </a:r>
          </a:p>
          <a:p>
            <a:r>
              <a:rPr lang="en-US" dirty="0" smtClean="0"/>
              <a:t>0.1 ppb:</a:t>
            </a:r>
          </a:p>
          <a:p>
            <a:pPr lvl="1"/>
            <a:r>
              <a:rPr lang="en-US" dirty="0"/>
              <a:t>A</a:t>
            </a:r>
            <a:r>
              <a:rPr lang="en-US" dirty="0" smtClean="0"/>
              <a:t>ltered </a:t>
            </a:r>
            <a:r>
              <a:rPr lang="en-US" dirty="0"/>
              <a:t>the gene function of over 4000 genes in the livers and kidneys of </a:t>
            </a:r>
            <a:r>
              <a:rPr lang="en-US" dirty="0" smtClean="0"/>
              <a:t>rats</a:t>
            </a:r>
            <a:endParaRPr lang="en-US" dirty="0"/>
          </a:p>
          <a:p>
            <a:pPr lvl="1"/>
            <a:r>
              <a:rPr lang="en-US" dirty="0" smtClean="0"/>
              <a:t>Severe organ damage in rats</a:t>
            </a:r>
            <a:endParaRPr lang="en-US" dirty="0"/>
          </a:p>
          <a:p>
            <a:pPr lvl="1"/>
            <a:r>
              <a:rPr lang="en-US" dirty="0"/>
              <a:t>P</a:t>
            </a:r>
            <a:r>
              <a:rPr lang="en-US" dirty="0" smtClean="0"/>
              <a:t>ermitted </a:t>
            </a:r>
            <a:r>
              <a:rPr lang="en-US" dirty="0"/>
              <a:t>level for glyphosate and all other herbicides in EU tap water</a:t>
            </a:r>
          </a:p>
          <a:p>
            <a:r>
              <a:rPr lang="en-US" dirty="0"/>
              <a:t>10 ppb: </a:t>
            </a:r>
            <a:r>
              <a:rPr lang="en-US" dirty="0" smtClean="0"/>
              <a:t>demonstrated toxic </a:t>
            </a:r>
            <a:r>
              <a:rPr lang="en-US" dirty="0"/>
              <a:t>effects on the livers of </a:t>
            </a:r>
            <a:r>
              <a:rPr lang="en-US" dirty="0" smtClean="0"/>
              <a:t>fish</a:t>
            </a:r>
            <a:endParaRPr lang="en-US" dirty="0"/>
          </a:p>
          <a:p>
            <a:r>
              <a:rPr lang="en-US" dirty="0"/>
              <a:t>700 ppb: Permitted level for glyphosate in U.S. tap </a:t>
            </a:r>
            <a:r>
              <a:rPr lang="en-US" dirty="0" smtClean="0"/>
              <a:t>water</a:t>
            </a:r>
            <a:endParaRPr lang="en-US" dirty="0">
              <a:solidFill>
                <a:srgbClr val="FF0000"/>
              </a:solidFill>
            </a:endParaRPr>
          </a:p>
          <a:p>
            <a:r>
              <a:rPr lang="en-US" dirty="0"/>
              <a:t>11,900 ppb: found in Genetically Modified (GMO) </a:t>
            </a:r>
            <a:r>
              <a:rPr lang="en-US" dirty="0" smtClean="0"/>
              <a:t>soybeans</a:t>
            </a:r>
            <a:endParaRPr lang="en-US" dirty="0"/>
          </a:p>
        </p:txBody>
      </p:sp>
      <p:sp>
        <p:nvSpPr>
          <p:cNvPr id="4" name="TextBox 3"/>
          <p:cNvSpPr txBox="1"/>
          <p:nvPr/>
        </p:nvSpPr>
        <p:spPr>
          <a:xfrm>
            <a:off x="1744133" y="6220767"/>
            <a:ext cx="6417141" cy="461665"/>
          </a:xfrm>
          <a:prstGeom prst="rect">
            <a:avLst/>
          </a:prstGeom>
          <a:noFill/>
        </p:spPr>
        <p:txBody>
          <a:bodyPr wrap="none" rtlCol="0">
            <a:spAutoFit/>
          </a:bodyPr>
          <a:lstStyle/>
          <a:p>
            <a:r>
              <a:rPr lang="en-US" sz="2400" dirty="0" smtClean="0">
                <a:solidFill>
                  <a:srgbClr val="FF0000"/>
                </a:solidFill>
              </a:rPr>
              <a:t>*</a:t>
            </a:r>
            <a:r>
              <a:rPr lang="en-US" sz="2400" dirty="0" smtClean="0"/>
              <a:t>http</a:t>
            </a:r>
            <a:r>
              <a:rPr lang="en-US" sz="2400" dirty="0"/>
              <a:t>://</a:t>
            </a:r>
            <a:r>
              <a:rPr lang="en-US" sz="2400" dirty="0" err="1"/>
              <a:t>detoxproject.org</a:t>
            </a:r>
            <a:r>
              <a:rPr lang="en-US" sz="2400" dirty="0"/>
              <a:t>/glyphosate-in-numbers/</a:t>
            </a:r>
          </a:p>
        </p:txBody>
      </p:sp>
    </p:spTree>
    <p:extLst>
      <p:ext uri="{BB962C8B-B14F-4D97-AF65-F5344CB8AC3E}">
        <p14:creationId xmlns:p14="http://schemas.microsoft.com/office/powerpoint/2010/main" val="98550135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tismribb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706" y="1741752"/>
            <a:ext cx="1434662" cy="2514306"/>
          </a:xfrm>
          <a:prstGeom prst="rect">
            <a:avLst/>
          </a:prstGeom>
        </p:spPr>
      </p:pic>
      <p:sp>
        <p:nvSpPr>
          <p:cNvPr id="2" name="Title 1"/>
          <p:cNvSpPr>
            <a:spLocks noGrp="1"/>
          </p:cNvSpPr>
          <p:nvPr>
            <p:ph type="title"/>
          </p:nvPr>
        </p:nvSpPr>
        <p:spPr>
          <a:xfrm>
            <a:off x="457200" y="-125965"/>
            <a:ext cx="8229600" cy="1143000"/>
          </a:xfrm>
        </p:spPr>
        <p:txBody>
          <a:bodyPr/>
          <a:lstStyle/>
          <a:p>
            <a:r>
              <a:rPr lang="en-US" b="1" dirty="0" smtClean="0"/>
              <a:t>Some Biomarkers for Autism</a:t>
            </a:r>
            <a:endParaRPr lang="en-US" b="1" dirty="0"/>
          </a:p>
        </p:txBody>
      </p:sp>
      <p:sp>
        <p:nvSpPr>
          <p:cNvPr id="3" name="Content Placeholder 2"/>
          <p:cNvSpPr>
            <a:spLocks noGrp="1"/>
          </p:cNvSpPr>
          <p:nvPr>
            <p:ph idx="1"/>
          </p:nvPr>
        </p:nvSpPr>
        <p:spPr>
          <a:xfrm>
            <a:off x="457200" y="875040"/>
            <a:ext cx="8386168" cy="5257800"/>
          </a:xfrm>
        </p:spPr>
        <p:txBody>
          <a:bodyPr>
            <a:normAutofit lnSpcReduction="10000"/>
          </a:bodyPr>
          <a:lstStyle/>
          <a:p>
            <a:r>
              <a:rPr lang="en-US" dirty="0"/>
              <a:t>Disrupted gut bacteria; inflammatory bowel</a:t>
            </a:r>
          </a:p>
          <a:p>
            <a:r>
              <a:rPr lang="en-US" dirty="0" smtClean="0"/>
              <a:t>Low serum sulfate</a:t>
            </a:r>
          </a:p>
          <a:p>
            <a:r>
              <a:rPr lang="en-US" dirty="0"/>
              <a:t>Methionine deficiency</a:t>
            </a:r>
          </a:p>
          <a:p>
            <a:r>
              <a:rPr lang="en-US" dirty="0"/>
              <a:t>Serotonin and melatonin </a:t>
            </a:r>
            <a:r>
              <a:rPr lang="en-US" dirty="0" smtClean="0"/>
              <a:t>deficiency</a:t>
            </a:r>
          </a:p>
          <a:p>
            <a:r>
              <a:rPr lang="en-US" dirty="0"/>
              <a:t>Defective </a:t>
            </a:r>
            <a:r>
              <a:rPr lang="en-US" dirty="0" smtClean="0"/>
              <a:t>aromatase</a:t>
            </a:r>
          </a:p>
          <a:p>
            <a:r>
              <a:rPr lang="en-US" dirty="0" smtClean="0"/>
              <a:t>Zinc and iron deficiency</a:t>
            </a:r>
          </a:p>
          <a:p>
            <a:r>
              <a:rPr lang="en-US" dirty="0" smtClean="0"/>
              <a:t>Urinary p-cresol</a:t>
            </a:r>
          </a:p>
          <a:p>
            <a:r>
              <a:rPr lang="en-US" dirty="0" smtClean="0"/>
              <a:t>Mitochondrial disorder</a:t>
            </a:r>
          </a:p>
          <a:p>
            <a:r>
              <a:rPr lang="en-US" dirty="0" smtClean="0"/>
              <a:t>Glutamate toxicity in the brain</a:t>
            </a:r>
          </a:p>
          <a:p>
            <a:pPr marL="0" indent="0">
              <a:buNone/>
            </a:pPr>
            <a:endParaRPr lang="en-US" dirty="0" smtClean="0"/>
          </a:p>
          <a:p>
            <a:endParaRPr lang="en-US" dirty="0"/>
          </a:p>
        </p:txBody>
      </p:sp>
      <p:sp>
        <p:nvSpPr>
          <p:cNvPr id="5" name="TextBox 4"/>
          <p:cNvSpPr txBox="1"/>
          <p:nvPr/>
        </p:nvSpPr>
        <p:spPr>
          <a:xfrm>
            <a:off x="1147018" y="5788327"/>
            <a:ext cx="7289800" cy="954107"/>
          </a:xfrm>
          <a:prstGeom prst="rect">
            <a:avLst/>
          </a:prstGeom>
          <a:solidFill>
            <a:srgbClr val="FFF9A2"/>
          </a:solidFill>
          <a:ln>
            <a:solidFill>
              <a:schemeClr val="tx1"/>
            </a:solidFill>
          </a:ln>
        </p:spPr>
        <p:txBody>
          <a:bodyPr wrap="square" rtlCol="0">
            <a:spAutoFit/>
          </a:bodyPr>
          <a:lstStyle/>
          <a:p>
            <a:pPr algn="ctr"/>
            <a:r>
              <a:rPr lang="en-US" sz="2800" dirty="0" smtClean="0"/>
              <a:t>These can all be explained as potential         effects of glyphosate on biological systems</a:t>
            </a:r>
          </a:p>
        </p:txBody>
      </p:sp>
    </p:spTree>
    <p:extLst>
      <p:ext uri="{BB962C8B-B14F-4D97-AF65-F5344CB8AC3E}">
        <p14:creationId xmlns:p14="http://schemas.microsoft.com/office/powerpoint/2010/main" val="25988730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23222</TotalTime>
  <Words>2979</Words>
  <Application>Microsoft Macintosh PowerPoint</Application>
  <PresentationFormat>On-screen Show (4:3)</PresentationFormat>
  <Paragraphs>363</Paragraphs>
  <Slides>50</Slides>
  <Notes>27</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Glyphosate: Is it the Primary Cause of the Autism Epidemic?</vt:lpstr>
      <vt:lpstr>Outline</vt:lpstr>
      <vt:lpstr>Autism Prevalence: 6 year olds*</vt:lpstr>
      <vt:lpstr>Some Foods Containing Glyphosate</vt:lpstr>
      <vt:lpstr>Is Glyphosate Toxic?</vt:lpstr>
      <vt:lpstr>Main Toxic Effects of Glyphosate*</vt:lpstr>
      <vt:lpstr>Glyphosate vs. Other Pesticides: Usage in the United States*</vt:lpstr>
      <vt:lpstr>Sobering Statistics on  Glyphosate Residues*</vt:lpstr>
      <vt:lpstr>Some Biomarkers for Autism</vt:lpstr>
      <vt:lpstr>Dementia and Autism Have                  Much in Common</vt:lpstr>
      <vt:lpstr>PowerPoint Presentation</vt:lpstr>
      <vt:lpstr>Autism and the Gut*</vt:lpstr>
      <vt:lpstr>PowerPoint Presentation</vt:lpstr>
      <vt:lpstr>Glyphosate and the Gut:  Pathogen Overgrowth*</vt:lpstr>
      <vt:lpstr>Pathogen Overgrowth in Poultry Microbes Exposed to Glyphosate*</vt:lpstr>
      <vt:lpstr>Glyphosate and the Gut:  Digestive Enzymes </vt:lpstr>
      <vt:lpstr>Trypsin, Pepsin and Lipase are all contaminated with glyphosate*</vt:lpstr>
      <vt:lpstr>A Scenario for Gluten Intolerance</vt:lpstr>
      <vt:lpstr>PowerPoint Presentation</vt:lpstr>
      <vt:lpstr>Celiac Disease, Glyphosate and Non Hodgkin’s Lymphoma</vt:lpstr>
      <vt:lpstr>PowerPoint Presentation</vt:lpstr>
      <vt:lpstr>Glyphosate Induces Antibiotic Resistance*</vt:lpstr>
      <vt:lpstr>Glyphosate Usage and Papers on Antibiotic Resistance*</vt:lpstr>
      <vt:lpstr>A BTBR Mouse Model of Autism*</vt:lpstr>
      <vt:lpstr>BTBR mice have low acetate, and glyphosate disrupts acetate synthesis in gut*</vt:lpstr>
      <vt:lpstr>BTBR mice have low acetate, and glyphosate disrupts acetate synthesis in gut*</vt:lpstr>
      <vt:lpstr>Glyphosate, Pathogens, Autism*</vt:lpstr>
      <vt:lpstr>Evidence Linking Autism to  Clostridia Overgrowth*</vt:lpstr>
      <vt:lpstr>PowerPoint Presentation</vt:lpstr>
      <vt:lpstr>Recapitulation</vt:lpstr>
      <vt:lpstr>PowerPoint Presentation</vt:lpstr>
      <vt:lpstr>PowerPoint Presentation</vt:lpstr>
      <vt:lpstr>Glyphosate Depletes Iron, Manganese and Zinc in Plants*</vt:lpstr>
      <vt:lpstr>Severe Deficiency in Serum Manganese and Cobalt in Cows*</vt:lpstr>
      <vt:lpstr>Low Manganese in Teeth Linked to Autism*</vt:lpstr>
      <vt:lpstr>Some Consequences of  Manganese Deficiency</vt:lpstr>
      <vt:lpstr>Glyphosate Kills Beneficial Bacteria*</vt:lpstr>
      <vt:lpstr>Lactobacillus Depends on Manganese!*</vt:lpstr>
      <vt:lpstr>Lactobacillus Alleviate Anxiety*</vt:lpstr>
      <vt:lpstr>Anxiety and Autism*</vt:lpstr>
      <vt:lpstr>Glyphosate Application on Corn and Soy Plotted against Anxiety, Panic Disorder and Phobias*</vt:lpstr>
      <vt:lpstr>It’s not just deficiency!</vt:lpstr>
      <vt:lpstr>Glyphosate and Glutamate*</vt:lpstr>
      <vt:lpstr>Glutamine Synthesis Depends                on Manganese!</vt:lpstr>
      <vt:lpstr>“Alteration of Plasma Glutamate and Glutamine Levels in Children with          High-Functioning Autism”*</vt:lpstr>
      <vt:lpstr>PowerPoint Presentation</vt:lpstr>
      <vt:lpstr>Go Organic!</vt:lpstr>
      <vt:lpstr>Eat Natural Probiotic Foods</vt:lpstr>
      <vt:lpstr>Eat Foods Containing Manganese</vt:lpstr>
      <vt:lpstr>Summary</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Seneff</dc:creator>
  <cp:lastModifiedBy>Stephanie Seneff</cp:lastModifiedBy>
  <cp:revision>41</cp:revision>
  <dcterms:created xsi:type="dcterms:W3CDTF">2018-12-07T21:15:26Z</dcterms:created>
  <dcterms:modified xsi:type="dcterms:W3CDTF">2019-03-20T22:00:28Z</dcterms:modified>
</cp:coreProperties>
</file>