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4.jpg" ContentType="image/pn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345" r:id="rId2"/>
    <p:sldId id="271" r:id="rId3"/>
    <p:sldId id="272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75" r:id="rId13"/>
    <p:sldId id="389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281" r:id="rId30"/>
    <p:sldId id="371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372" r:id="rId39"/>
    <p:sldId id="292" r:id="rId40"/>
    <p:sldId id="293" r:id="rId41"/>
    <p:sldId id="294" r:id="rId42"/>
    <p:sldId id="391" r:id="rId43"/>
    <p:sldId id="392" r:id="rId44"/>
    <p:sldId id="396" r:id="rId45"/>
    <p:sldId id="393" r:id="rId46"/>
    <p:sldId id="395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70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76" r:id="rId73"/>
    <p:sldId id="320" r:id="rId74"/>
    <p:sldId id="321" r:id="rId75"/>
    <p:sldId id="322" r:id="rId76"/>
    <p:sldId id="323" r:id="rId77"/>
    <p:sldId id="377" r:id="rId78"/>
    <p:sldId id="378" r:id="rId79"/>
    <p:sldId id="379" r:id="rId80"/>
    <p:sldId id="380" r:id="rId81"/>
    <p:sldId id="381" r:id="rId82"/>
    <p:sldId id="382" r:id="rId83"/>
    <p:sldId id="383" r:id="rId84"/>
    <p:sldId id="384" r:id="rId85"/>
    <p:sldId id="385" r:id="rId86"/>
    <p:sldId id="386" r:id="rId87"/>
    <p:sldId id="387" r:id="rId88"/>
    <p:sldId id="388" r:id="rId89"/>
    <p:sldId id="390" r:id="rId9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59" autoAdjust="0"/>
  </p:normalViewPr>
  <p:slideViewPr>
    <p:cSldViewPr snapToGrid="0" snapToObjects="1">
      <p:cViewPr>
        <p:scale>
          <a:sx n="100" d="100"/>
          <a:sy n="100" d="100"/>
        </p:scale>
        <p:origin x="-960" y="-1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notesMaster" Target="notesMasters/notesMaster1.xml"/><Relationship Id="rId92" Type="http://schemas.openxmlformats.org/officeDocument/2006/relationships/handoutMaster" Target="handoutMasters/handout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ug/L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1993-1996</c:v>
                </c:pt>
                <c:pt idx="1">
                  <c:v>1999-2000</c:v>
                </c:pt>
                <c:pt idx="2">
                  <c:v>2001-2002</c:v>
                </c:pt>
                <c:pt idx="3">
                  <c:v>2004-2005</c:v>
                </c:pt>
                <c:pt idx="4">
                  <c:v>2014-2016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0.024</c:v>
                </c:pt>
                <c:pt idx="1">
                  <c:v>0.053</c:v>
                </c:pt>
                <c:pt idx="2">
                  <c:v>0.11</c:v>
                </c:pt>
                <c:pt idx="3">
                  <c:v>0.111</c:v>
                </c:pt>
                <c:pt idx="4">
                  <c:v>0.314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prevalence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1993-1996</c:v>
                </c:pt>
                <c:pt idx="1">
                  <c:v>1999-2000</c:v>
                </c:pt>
                <c:pt idx="2">
                  <c:v>2001-2002</c:v>
                </c:pt>
                <c:pt idx="3">
                  <c:v>2004-2005</c:v>
                </c:pt>
                <c:pt idx="4">
                  <c:v>2014-2016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0.12</c:v>
                </c:pt>
                <c:pt idx="1">
                  <c:v>0.3</c:v>
                </c:pt>
                <c:pt idx="2">
                  <c:v>0.43</c:v>
                </c:pt>
                <c:pt idx="3">
                  <c:v>0.39</c:v>
                </c:pt>
                <c:pt idx="4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2523288"/>
        <c:axId val="2053285320"/>
      </c:barChart>
      <c:catAx>
        <c:axId val="2122523288"/>
        <c:scaling>
          <c:orientation val="minMax"/>
        </c:scaling>
        <c:delete val="0"/>
        <c:axPos val="b"/>
        <c:majorTickMark val="out"/>
        <c:minorTickMark val="none"/>
        <c:tickLblPos val="nextTo"/>
        <c:crossAx val="2053285320"/>
        <c:crosses val="autoZero"/>
        <c:auto val="1"/>
        <c:lblAlgn val="ctr"/>
        <c:lblOffset val="100"/>
        <c:noMultiLvlLbl val="0"/>
      </c:catAx>
      <c:valAx>
        <c:axId val="2053285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25232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0DA0C-0030-BC47-9D00-DC20D3D14913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AE799-137A-5D41-9990-75765246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01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6566E-501A-4241-B51C-DFD92B141539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A13B2-6CE9-D647-B0F6-A2457634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2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19171-4A44-2541-A458-A9CD76DCFBB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Glyphosate/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Glyphosate_Reproductive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toxicity of Roundup herbicide exposure in male albino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rat.pdf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Male albino rats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 motility (%) and sperm count (×106 cells/ml) in rats exposed to Roundup at different concentrations of glyphosate. </a:t>
            </a:r>
            <a:endParaRPr lang="en-US" dirty="0" smtClean="0"/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2846C-6D50-084D-AF61-B664077B7A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13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glyphosate/Milesi_glyphosate_reproduction_rats_2018.pdf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www.gmwatch.org</a:t>
            </a:r>
            <a:r>
              <a:rPr lang="en-US" dirty="0" smtClean="0"/>
              <a:t>/en/news/latest-news/18363-glyphosate-based-herbicide-impairs-female-fertility-new-study</a:t>
            </a:r>
          </a:p>
          <a:p>
            <a:r>
              <a:rPr lang="en-US" dirty="0" smtClean="0"/>
              <a:t>The second generation offspring from both glyphosate herbicide-exposed groups showed delayed growth, evidenced by lower </a:t>
            </a:r>
            <a:r>
              <a:rPr lang="en-US" dirty="0" err="1" smtClean="0"/>
              <a:t>foetal</a:t>
            </a:r>
            <a:r>
              <a:rPr lang="en-US" dirty="0" smtClean="0"/>
              <a:t> weight and length, and a higher incidence of abnormally small </a:t>
            </a:r>
            <a:r>
              <a:rPr lang="en-US" dirty="0" err="1" smtClean="0"/>
              <a:t>foetuses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Also, to the authors' surprise, malformations (conjoined </a:t>
            </a:r>
            <a:r>
              <a:rPr lang="en-US" dirty="0" err="1" smtClean="0"/>
              <a:t>foetuses</a:t>
            </a:r>
            <a:r>
              <a:rPr lang="en-US" dirty="0" smtClean="0"/>
              <a:t> and abnormally developed limbs) were detected in the second generation of offspring from the higher dose of glyphosate herbicide group. </a:t>
            </a:r>
            <a:r>
              <a:rPr lang="en-US" dirty="0" err="1" smtClean="0"/>
              <a:t>Foetal</a:t>
            </a:r>
            <a:r>
              <a:rPr lang="en-US" dirty="0" smtClean="0"/>
              <a:t> abnormalities were found in 3 out of 117 </a:t>
            </a:r>
            <a:r>
              <a:rPr lang="en-US" dirty="0" err="1" smtClean="0"/>
              <a:t>foetuses</a:t>
            </a:r>
            <a:r>
              <a:rPr lang="en-US" dirty="0" smtClean="0"/>
              <a:t>, each one from different mothers within the first generation of offspring (i.e. 3 out of 13 litters were affected). A statistically significant correlation was found between glyphosate herbicide exposure and </a:t>
            </a:r>
            <a:r>
              <a:rPr lang="en-US" dirty="0" err="1" smtClean="0"/>
              <a:t>foetal</a:t>
            </a:r>
            <a:r>
              <a:rPr lang="en-US" dirty="0" smtClean="0"/>
              <a:t> malformations.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2846C-6D50-084D-AF61-B664077B7A1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27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www.facebook.com</a:t>
            </a:r>
            <a:r>
              <a:rPr lang="en-US" dirty="0" smtClean="0"/>
              <a:t>/groups/1409306052710440/</a:t>
            </a:r>
          </a:p>
          <a:p>
            <a:r>
              <a:rPr lang="en-US" dirty="0" smtClean="0"/>
              <a:t>./</a:t>
            </a:r>
            <a:r>
              <a:rPr lang="en-US" dirty="0" err="1" smtClean="0"/>
              <a:t>TheOutliers.text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Page removed!!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Joanna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Karpasea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Jones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54A6-B959-0449-AF92-913A33D3C2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57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www.facebook.com</a:t>
            </a:r>
            <a:r>
              <a:rPr lang="en-US" dirty="0" smtClean="0"/>
              <a:t>/groups/1409306052710440/</a:t>
            </a:r>
          </a:p>
          <a:p>
            <a:r>
              <a:rPr lang="en-US" dirty="0" smtClean="0"/>
              <a:t>./</a:t>
            </a:r>
            <a:r>
              <a:rPr lang="en-US" dirty="0" err="1" smtClean="0"/>
              <a:t>TheOutliers.text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Page removed!!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Joanna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Karpasea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Jones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54A6-B959-0449-AF92-913A33D3C2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57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cyanobacteria_BMAA_article.pdf</a:t>
            </a:r>
            <a:endParaRPr lang="en-US" dirty="0" smtClean="0"/>
          </a:p>
          <a:p>
            <a:r>
              <a:rPr lang="en-US" dirty="0" smtClean="0"/>
              <a:t>Slotbloom_1999_conserved_serine_glutamate_transporter.pdf</a:t>
            </a:r>
          </a:p>
          <a:p>
            <a:r>
              <a:rPr lang="en-US" dirty="0" err="1" smtClean="0"/>
              <a:t>Dunlop.pdf</a:t>
            </a:r>
            <a:endParaRPr lang="en-US" dirty="0" smtClean="0"/>
          </a:p>
          <a:p>
            <a:r>
              <a:rPr lang="en-US" dirty="0" smtClean="0"/>
              <a:t>ALS_glutamate_transporter_link_2009.pdf</a:t>
            </a:r>
          </a:p>
          <a:p>
            <a:endParaRPr lang="fi-FI" dirty="0" smtClean="0"/>
          </a:p>
          <a:p>
            <a:r>
              <a:rPr lang="fi-FI" dirty="0" smtClean="0"/>
              <a:t>Guam/</a:t>
            </a:r>
          </a:p>
          <a:p>
            <a:r>
              <a:rPr lang="fi-FI" dirty="0" smtClean="0"/>
              <a:t>*ALS_glutamate_transporter_link_2009.pdf</a:t>
            </a:r>
          </a:p>
          <a:p>
            <a:r>
              <a:rPr lang="fi-FI" dirty="0" smtClean="0"/>
              <a:t>ChrisShawChapter7GuamFantastic.docx</a:t>
            </a:r>
          </a:p>
          <a:p>
            <a:r>
              <a:rPr lang="fi-FI" dirty="0" err="1" smtClean="0"/>
              <a:t>Dunlop.pdf</a:t>
            </a:r>
            <a:endParaRPr lang="fi-FI" dirty="0" smtClean="0"/>
          </a:p>
          <a:p>
            <a:r>
              <a:rPr lang="fi-FI" dirty="0" smtClean="0"/>
              <a:t>**Slotbloom_1999_conserved_serine_glutamate_transporter.pdf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DEB22-E773-5B46-8A0F-EA80E4F178C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77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misincorporation_of_proline_analogue_MS.pdf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02622-A9D1-1541-9C00-F740B52472F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94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CYPs_contain_highly_conserved_glycines_2014.pdf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87D9-B6CF-584E-B953-EFEE8446E16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32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CYPs_contain_highly_conserved_glycines_2014.pdf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87D9-B6CF-584E-B953-EFEE8446E16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32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Chemistry/ 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Yang_2009_PEPCK_chemistry.pdf  figure </a:t>
            </a:r>
            <a:endParaRPr lang="en-US" smtClean="0"/>
          </a:p>
          <a:p>
            <a:r>
              <a:rPr lang="en-US" dirty="0" smtClean="0"/>
              <a:t>Cancer/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PEPCK_upregulation_promotes_cancer_growth_2015.pdf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83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r>
              <a:rPr lang="en-US" dirty="0" smtClean="0"/>
              <a:t>liver/impaired_TCA_cycle_activity_mouse_liver_PEP_carboxykinase_deficiency_2004.pdf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32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glyphosate_residues_in_honey_corn_soy_sauce_2014.pdf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 out of twenty eight (36%) soy sauce samples contained glyphosate at a concentration above the method LOQ (75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/mL) with a range between 88-564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/mL and a mean of 242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/mL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2846C-6D50-084D-AF61-B664077B7A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82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Chemistry/images/</a:t>
            </a:r>
            <a:r>
              <a:rPr lang="en-US" dirty="0" err="1" smtClean="0"/>
              <a:t>binding_PEP_in_PEP_carboxykinase.png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Chemistry/Carlson_2009_PEP_carboxykinase_active_site_glycine_PEP.pdf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8455-5A33-C641-80A3-2BEBEF67B90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01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Chemistry/images/</a:t>
            </a:r>
            <a:r>
              <a:rPr lang="en-US" dirty="0" err="1" smtClean="0"/>
              <a:t>binding_PEP_in_PEP_carboxykinase.png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Chemistry/Carlson_2009_PEP_carboxykinase_active_site_glycine_PEP.pdf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8455-5A33-C641-80A3-2BEBEF67B90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014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Chemistry/images/</a:t>
            </a:r>
            <a:r>
              <a:rPr lang="en-US" dirty="0" err="1" smtClean="0"/>
              <a:t>binding_PEP_in_PEP_carboxykinase.png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Chemistry/Carlson_2009_PEP_carboxykinase_active_site_glycine_PEP.pdf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8455-5A33-C641-80A3-2BEBEF67B90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01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Chemistry/images/</a:t>
            </a:r>
            <a:r>
              <a:rPr lang="en-US" dirty="0" err="1" smtClean="0"/>
              <a:t>binding_PEP_in_PEP_carboxykinase.png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Chemistry/Carlson_2009_PEP_carboxykinase_active_site_glycine_PEP.pdf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8455-5A33-C641-80A3-2BEBEF67B90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01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Chemistry/images/</a:t>
            </a:r>
            <a:r>
              <a:rPr lang="en-US" dirty="0" err="1" smtClean="0"/>
              <a:t>binding_PEP_in_PEP_carboxykinase.png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Chemistry/Carlson_2009_PEP_carboxykinase_active_site_glycine_PEP.pdf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8455-5A33-C641-80A3-2BEBEF67B90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01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./Hanson_born_to_run_mice_PECK_2008.pdf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57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Hanson_born_to_run_mice_PECK_2008.pdf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1. Possible mechanism to explain the phenotype of the PEPCK-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mice. The overexpression of PEPCK-C in skeletal muscle leads to a greatly en-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glyceroneogenesis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tissue and the accumulation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triglyc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results in increased fatty acid oxidation in the tissue and the subsequent stimulation of mitochondrial biogenesis. The increased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mitochon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 availability of ample fatty acids as a fuel in the muscle, are re-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sponsible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hyperactivity noted in the PEPCK-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mice. The hyperactivity results in a marked reduction adipose tissue mass in the animals, which results in a lower level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leptin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secretion, increasing food intake in the mice. The hyperactivity increases the insulin sensitivity of the muscle, recruit-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GLUT-4 to the cell surface in the absence of insulin. The result is a lowered concentration of insulin over the life span of the mice. The reason for the pro-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reproductive capacity in female PEPCK-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mice is not clear. Finally, an understanding of the cause of the behavioral changes noted with the PEPCK-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mice will require investigation.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462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Muscles/chronic_fatigue_syndrome_2009.pdf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946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Swhere</a:t>
            </a:r>
            <a:r>
              <a:rPr lang="en-US" dirty="0" smtClean="0"/>
              <a:t>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557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Autism/PEP_carboxykinase_mutation_glycine_2017.text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2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Glyphosate/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glyphosate_levels_animals_humans_Kruger_2014.pdf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7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alanine transaminase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Liver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 PEPCK_deficient_mice_high_malate_glutamate_etc_2005.pdf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052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288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Chapter Autism Figure 1.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8455-5A33-C641-80A3-2BEBEF67B90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8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slides from SeneffOxalate2017.pptx in January/</a:t>
            </a:r>
          </a:p>
          <a:p>
            <a:endParaRPr lang="en-US" dirty="0" smtClean="0"/>
          </a:p>
          <a:p>
            <a:r>
              <a:rPr lang="en-US" dirty="0" err="1" smtClean="0"/>
              <a:t>Oxalate_Dr_Rosenberg.text</a:t>
            </a:r>
            <a:endParaRPr lang="en-US" dirty="0" smtClean="0"/>
          </a:p>
          <a:p>
            <a:r>
              <a:rPr lang="en-US" dirty="0" err="1" smtClean="0"/>
              <a:t>Down_side_high_oxalate.pdf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6F954-E9A3-3542-AA16-7C27AFC071E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754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samantha/oxalates_in_autism.text</a:t>
            </a:r>
          </a:p>
          <a:p>
            <a:r>
              <a:rPr lang="is-IS" dirty="0" smtClean="0"/>
              <a:t>samantha/william_shaw_on_oxalates_autism.text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www.westonaprice.org</a:t>
            </a:r>
            <a:r>
              <a:rPr lang="en-US" dirty="0" smtClean="0"/>
              <a:t>/health-topics/the-role-of-oxalates-in-autism-and-chronic-disorders/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*</a:t>
            </a:r>
            <a:r>
              <a:rPr lang="en-US" sz="1200" dirty="0" smtClean="0"/>
              <a:t>http://</a:t>
            </a:r>
            <a:r>
              <a:rPr lang="en-US" sz="1200" dirty="0" err="1" smtClean="0"/>
              <a:t>www.greatplainslaboratory.com</a:t>
            </a:r>
            <a:r>
              <a:rPr lang="en-US" sz="1200" dirty="0" smtClean="0"/>
              <a:t>/home/span/</a:t>
            </a:r>
            <a:r>
              <a:rPr lang="en-US" sz="1200" dirty="0" err="1" smtClean="0"/>
              <a:t>oxalates.asp</a:t>
            </a:r>
            <a:endParaRPr lang="en-US" sz="12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“Oxalate crystals in the bone may crowd out the bone  marrow cells, leading to </a:t>
            </a:r>
            <a:r>
              <a:rPr lang="en-US" sz="1200" b="1" dirty="0" smtClean="0">
                <a:solidFill>
                  <a:srgbClr val="FF0000"/>
                </a:solidFill>
              </a:rPr>
              <a:t>anemia</a:t>
            </a:r>
            <a:r>
              <a:rPr lang="en-US" sz="1200" b="1" dirty="0" smtClean="0"/>
              <a:t> and immunosuppression”</a:t>
            </a:r>
            <a:r>
              <a:rPr lang="en-US" sz="1200" b="1" dirty="0" smtClean="0">
                <a:solidFill>
                  <a:srgbClr val="FF0000"/>
                </a:solidFill>
              </a:rPr>
              <a:t>*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rgbClr val="FF0000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044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book/autism/</a:t>
            </a:r>
            <a:r>
              <a:rPr lang="en-US" dirty="0" err="1" smtClean="0"/>
              <a:t>sulfate_oxalate_kidney_transport_Karen_Lyke.pdf</a:t>
            </a:r>
            <a:r>
              <a:rPr lang="en-US" dirty="0" smtClean="0"/>
              <a:t>	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Book/autism/oxalate/Tanner_2001_oxalate_decarboxylase_requires_manganese_glycine_dependencies.pdf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47347-F11C-FA40-9219-1BD567D2E1D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479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E8F07-C7CB-6849-80CC-A0C044FCF71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553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www.theguardian.com</a:t>
            </a:r>
            <a:r>
              <a:rPr lang="en-US" dirty="0" smtClean="0"/>
              <a:t>/business/2018/</a:t>
            </a:r>
            <a:r>
              <a:rPr lang="en-US" dirty="0" err="1" smtClean="0"/>
              <a:t>jul</a:t>
            </a:r>
            <a:r>
              <a:rPr lang="en-US" dirty="0" smtClean="0"/>
              <a:t>/09/</a:t>
            </a:r>
            <a:r>
              <a:rPr lang="en-US" dirty="0" err="1" smtClean="0"/>
              <a:t>monsanto</a:t>
            </a:r>
            <a:r>
              <a:rPr lang="en-US" dirty="0" smtClean="0"/>
              <a:t>-trial-roundup-</a:t>
            </a:r>
            <a:r>
              <a:rPr lang="en-US" dirty="0" err="1" smtClean="0"/>
              <a:t>weedkiller</a:t>
            </a:r>
            <a:r>
              <a:rPr lang="en-US" dirty="0" smtClean="0"/>
              <a:t>-cancer-</a:t>
            </a:r>
            <a:r>
              <a:rPr lang="en-US" dirty="0" err="1" smtClean="0"/>
              <a:t>dewayne</a:t>
            </a:r>
            <a:r>
              <a:rPr lang="en-US" dirty="0" smtClean="0"/>
              <a:t>-</a:t>
            </a:r>
            <a:r>
              <a:rPr lang="en-US" dirty="0" err="1" smtClean="0"/>
              <a:t>johnson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6358B-CC35-BF4E-9DCF-726C92238D1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473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dirty="0" smtClean="0"/>
              <a:t>https://link.springer.com/article/10.1007%2Fs11356-018-3417-9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antovito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 et\ al.\ 2018\ In\ vitro\ evaluation\ of\ genomic\ damage\ induced\ by\ glyphosate\ in\ human\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lymphocytes.pdf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46485-CE45-8A43-BA7A-D3952365A1C9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094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dirty="0" smtClean="0"/>
              <a:t>https://link.springer.com/article/10.1007%2Fs11356-018-3417-9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antovito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 et\ al.\ 2018\ In\ vitro\ evaluation\ of\ genomic\ damage\ induced\ by\ glyphosate\ in\ human\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lymphocytes.pdf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46485-CE45-8A43-BA7A-D3952365A1C9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09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glyphosate_pets.pdf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A13B2-6CE9-D647-B0F6-A2457634F0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2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Cancer/RhoA_G17V_induces_lymphoma_2018.pdf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/>
              <a:t>Methylcytosine</a:t>
            </a:r>
            <a:r>
              <a:rPr lang="en-US" b="1" dirty="0" smtClean="0"/>
              <a:t> </a:t>
            </a:r>
            <a:r>
              <a:rPr lang="en-US" b="1" dirty="0" err="1" smtClean="0"/>
              <a:t>dioxygenase</a:t>
            </a:r>
            <a:r>
              <a:rPr lang="en-US" b="1" dirty="0" smtClean="0"/>
              <a:t> TET2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DBDE1-3265-DA4E-9EEF-103D6BD7F5F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76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9A3E2-5C14-9A4C-B4FB-899F09559F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2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International agency for</a:t>
            </a:r>
            <a:r>
              <a:rPr lang="en-US" baseline="0" dirty="0" smtClean="0"/>
              <a:t> research on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46485-CE45-8A43-BA7A-D3952365A1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1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Hospital</a:t>
            </a:r>
            <a:r>
              <a:rPr lang="en-US" baseline="0" dirty="0" smtClean="0"/>
              <a:t> discharge diagnoses per 100,000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2846C-6D50-084D-AF61-B664077B7A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86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www.commonwealthfund.org</a:t>
            </a:r>
            <a:r>
              <a:rPr lang="en-US" dirty="0" smtClean="0"/>
              <a:t>/</a:t>
            </a:r>
            <a:r>
              <a:rPr lang="en-US" dirty="0" err="1" smtClean="0"/>
              <a:t>interactives</a:t>
            </a:r>
            <a:r>
              <a:rPr lang="en-US" dirty="0" smtClean="0"/>
              <a:t>-and-data/chart-cart/report/2017-mirror-mirror/mortality-amenable-to-health-care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45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./JAMA_glyphosate_urine_US_2018.pdf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2846C-6D50-084D-AF61-B664077B7A1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5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9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E8C5-53F6-404C-BB63-04CE09F796B6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AB857-7BC6-7147-A76E-38BA459AF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7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E8C5-53F6-404C-BB63-04CE09F796B6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AB857-7BC6-7147-A76E-38BA459AF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27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E8C5-53F6-404C-BB63-04CE09F796B6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AB857-7BC6-7147-A76E-38BA459AF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60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aph Layout: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>
            <a:spLocks noGrp="1"/>
          </p:cNvSpPr>
          <p:nvPr>
            <p:ph type="ctrTitle"/>
          </p:nvPr>
        </p:nvSpPr>
        <p:spPr>
          <a:xfrm>
            <a:off x="157150" y="216881"/>
            <a:ext cx="8838200" cy="710967"/>
          </a:xfrm>
          <a:effectLst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spc="0" baseline="0">
                <a:solidFill>
                  <a:srgbClr val="4C515A"/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57" name="Chart Placeholder 5"/>
          <p:cNvSpPr>
            <a:spLocks noGrp="1"/>
          </p:cNvSpPr>
          <p:nvPr>
            <p:ph type="chart" sz="quarter" idx="19"/>
          </p:nvPr>
        </p:nvSpPr>
        <p:spPr>
          <a:xfrm>
            <a:off x="149948" y="979612"/>
            <a:ext cx="8846134" cy="3077315"/>
          </a:xfrm>
        </p:spPr>
        <p:txBody>
          <a:bodyPr>
            <a:normAutofit/>
          </a:bodyPr>
          <a:lstStyle>
            <a:lvl1pPr>
              <a:defRPr sz="1300">
                <a:solidFill>
                  <a:srgbClr val="4C515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57150" y="58883"/>
            <a:ext cx="1713988" cy="106253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>
                    <a:lumMod val="60000"/>
                    <a:lumOff val="40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171446" indent="0">
              <a:buNone/>
              <a:defRPr sz="1200"/>
            </a:lvl2pPr>
            <a:lvl3pPr marL="344479" indent="0">
              <a:buNone/>
              <a:defRPr sz="1200"/>
            </a:lvl3pPr>
            <a:lvl4pPr marL="515925" indent="0">
              <a:buNone/>
              <a:defRPr sz="1200"/>
            </a:lvl4pPr>
            <a:lvl5pPr marL="687371" indent="0">
              <a:buNone/>
              <a:defRPr sz="1200"/>
            </a:lvl5pPr>
          </a:lstStyle>
          <a:p>
            <a:pPr lvl="0"/>
            <a:r>
              <a:rPr lang="en-US" dirty="0"/>
              <a:t>Exhibit #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655676" y="4776692"/>
            <a:ext cx="6768658" cy="30633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E. C.</a:t>
            </a:r>
            <a:r>
              <a:rPr lang="en-US" sz="900" baseline="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Schneider</a:t>
            </a:r>
            <a:r>
              <a:rPr lang="en-US" sz="9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, D. O. </a:t>
            </a:r>
            <a:r>
              <a:rPr lang="en-US" sz="9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Sarnak</a:t>
            </a:r>
            <a:r>
              <a:rPr lang="en-US" sz="9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, D.</a:t>
            </a:r>
            <a:r>
              <a:rPr lang="en-US" sz="900" baseline="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Squires, </a:t>
            </a:r>
            <a:r>
              <a:rPr lang="en-US" sz="9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A. Shah, and M. M. Doty, </a:t>
            </a:r>
            <a:r>
              <a:rPr lang="en-US" sz="900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Mirror,</a:t>
            </a:r>
            <a:r>
              <a:rPr lang="en-US" sz="900" i="1" baseline="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Mirror: How the U.S. Health Care System Compares Internationally at a Time of Radical Change,</a:t>
            </a:r>
            <a:r>
              <a:rPr lang="en-US" sz="900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9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The Commonwealth Fund, July 2017.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9092" r="7027" b="31817"/>
          <a:stretch/>
        </p:blipFill>
        <p:spPr>
          <a:xfrm>
            <a:off x="35496" y="4758995"/>
            <a:ext cx="1476164" cy="351039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 userDrawn="1"/>
        </p:nvCxnSpPr>
        <p:spPr>
          <a:xfrm flipH="1">
            <a:off x="71513" y="4731990"/>
            <a:ext cx="9000999" cy="0"/>
          </a:xfrm>
          <a:prstGeom prst="line">
            <a:avLst/>
          </a:prstGeom>
          <a:ln>
            <a:solidFill>
              <a:srgbClr val="AB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223097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E8C5-53F6-404C-BB63-04CE09F796B6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AB857-7BC6-7147-A76E-38BA459AF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E8C5-53F6-404C-BB63-04CE09F796B6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AB857-7BC6-7147-A76E-38BA459AF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04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E8C5-53F6-404C-BB63-04CE09F796B6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AB857-7BC6-7147-A76E-38BA459AF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7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E8C5-53F6-404C-BB63-04CE09F796B6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AB857-7BC6-7147-A76E-38BA459AF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40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E8C5-53F6-404C-BB63-04CE09F796B6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AB857-7BC6-7147-A76E-38BA459AF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4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E8C5-53F6-404C-BB63-04CE09F796B6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AB857-7BC6-7147-A76E-38BA459AF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55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5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E8C5-53F6-404C-BB63-04CE09F796B6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AB857-7BC6-7147-A76E-38BA459AF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0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7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E8C5-53F6-404C-BB63-04CE09F796B6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AB857-7BC6-7147-A76E-38BA459AF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13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AE8C5-53F6-404C-BB63-04CE09F796B6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AB857-7BC6-7147-A76E-38BA459AF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5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png"/><Relationship Id="rId7" Type="http://schemas.openxmlformats.org/officeDocument/2006/relationships/image" Target="../media/image16.jpg"/><Relationship Id="rId8" Type="http://schemas.openxmlformats.org/officeDocument/2006/relationships/image" Target="../media/image17.jpg"/><Relationship Id="rId9" Type="http://schemas.openxmlformats.org/officeDocument/2006/relationships/image" Target="../media/image18.jpg"/><Relationship Id="rId10" Type="http://schemas.openxmlformats.org/officeDocument/2006/relationships/image" Target="../media/image19.jpg"/><Relationship Id="rId11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4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4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6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rn_fie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54"/>
            <a:ext cx="9144000" cy="4942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786" y="88954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Glyphosate: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The </a:t>
            </a:r>
            <a:r>
              <a:rPr lang="en-US" b="1" dirty="0"/>
              <a:t>Rattlesnake in the Corn Fields</a:t>
            </a:r>
          </a:p>
        </p:txBody>
      </p:sp>
      <p:pic>
        <p:nvPicPr>
          <p:cNvPr id="4" name="Picture 3" descr="Rattlesnake_Z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781" y="3596677"/>
            <a:ext cx="2562844" cy="1434926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143000" y="1371395"/>
            <a:ext cx="6781800" cy="20464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Stephanie Seneff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MIT CSAIL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Wise Traditions Conference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Nov. 16, 2019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Part I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2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46" y="205979"/>
            <a:ext cx="8703733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Environmental Working Group Results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cheerios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654326" y="1073154"/>
            <a:ext cx="7308589" cy="3583054"/>
          </a:xfrm>
        </p:spPr>
      </p:pic>
      <p:sp>
        <p:nvSpPr>
          <p:cNvPr id="3" name="TextBox 2"/>
          <p:cNvSpPr txBox="1"/>
          <p:nvPr/>
        </p:nvSpPr>
        <p:spPr>
          <a:xfrm>
            <a:off x="1378211" y="4681843"/>
            <a:ext cx="6750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 err="1" smtClean="0"/>
              <a:t>www.ewg.org</a:t>
            </a:r>
            <a:r>
              <a:rPr lang="en-US" sz="2400" dirty="0"/>
              <a:t>/</a:t>
            </a:r>
            <a:r>
              <a:rPr lang="en-US" sz="2400" dirty="0" err="1"/>
              <a:t>childrenshealth</a:t>
            </a:r>
            <a:r>
              <a:rPr lang="en-US" sz="2400" dirty="0"/>
              <a:t>/</a:t>
            </a:r>
            <a:r>
              <a:rPr lang="en-US" sz="2400" dirty="0" err="1"/>
              <a:t>glyphosateincereal</a:t>
            </a:r>
            <a:r>
              <a:rPr lang="en-US" sz="2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62466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nola_b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70" y="698896"/>
            <a:ext cx="2104684" cy="1327710"/>
          </a:xfrm>
          <a:prstGeom prst="rect">
            <a:avLst/>
          </a:prstGeom>
        </p:spPr>
      </p:pic>
      <p:pic>
        <p:nvPicPr>
          <p:cNvPr id="8" name="Picture 7" descr="w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57" y="3200401"/>
            <a:ext cx="1597802" cy="2027832"/>
          </a:xfrm>
          <a:prstGeom prst="rect">
            <a:avLst/>
          </a:prstGeom>
        </p:spPr>
      </p:pic>
      <p:pic>
        <p:nvPicPr>
          <p:cNvPr id="9" name="Picture 8" descr="soysau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35" y="2965452"/>
            <a:ext cx="1895413" cy="1803400"/>
          </a:xfrm>
          <a:prstGeom prst="rect">
            <a:avLst/>
          </a:prstGeom>
        </p:spPr>
      </p:pic>
      <p:pic>
        <p:nvPicPr>
          <p:cNvPr id="4" name="Picture 3" descr="be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8100" y="3200401"/>
            <a:ext cx="1173346" cy="1772588"/>
          </a:xfrm>
          <a:prstGeom prst="rect">
            <a:avLst/>
          </a:prstGeom>
        </p:spPr>
      </p:pic>
      <p:pic>
        <p:nvPicPr>
          <p:cNvPr id="5" name="Picture 4" descr="cheerio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54" y="898129"/>
            <a:ext cx="2884484" cy="2463404"/>
          </a:xfrm>
          <a:prstGeom prst="rect">
            <a:avLst/>
          </a:prstGeom>
        </p:spPr>
      </p:pic>
      <p:pic>
        <p:nvPicPr>
          <p:cNvPr id="6" name="Picture 5" descr="goldfish_cracker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1" y="1703669"/>
            <a:ext cx="2270896" cy="1362498"/>
          </a:xfrm>
          <a:prstGeom prst="rect">
            <a:avLst/>
          </a:prstGeom>
        </p:spPr>
      </p:pic>
      <p:pic>
        <p:nvPicPr>
          <p:cNvPr id="7" name="Picture 6" descr="hummu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89" y="3309938"/>
            <a:ext cx="2232027" cy="1941513"/>
          </a:xfrm>
          <a:prstGeom prst="rect">
            <a:avLst/>
          </a:prstGeom>
        </p:spPr>
      </p:pic>
      <p:pic>
        <p:nvPicPr>
          <p:cNvPr id="10" name="Picture 9" descr="oreo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3" y="2219351"/>
            <a:ext cx="1454148" cy="739749"/>
          </a:xfrm>
          <a:prstGeom prst="rect">
            <a:avLst/>
          </a:prstGeom>
        </p:spPr>
      </p:pic>
      <p:pic>
        <p:nvPicPr>
          <p:cNvPr id="11" name="Picture 10" descr="honey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50" y="1200849"/>
            <a:ext cx="2096727" cy="1321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12" y="4087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Some Foods Containing Glyphosate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6928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in Human Urine Samples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yphosate_in_urin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29" r="-9929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3316892" y="4699000"/>
            <a:ext cx="5827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Monika </a:t>
            </a:r>
            <a:r>
              <a:rPr lang="en-US" sz="2000" dirty="0" err="1"/>
              <a:t>Krüger</a:t>
            </a:r>
            <a:r>
              <a:rPr lang="en-US" sz="2000" dirty="0"/>
              <a:t> et al., J Environ Anal </a:t>
            </a:r>
            <a:r>
              <a:rPr lang="en-US" sz="2000" dirty="0" err="1"/>
              <a:t>Toxicol</a:t>
            </a:r>
            <a:r>
              <a:rPr lang="en-US" sz="2000" dirty="0"/>
              <a:t> 2014, 4:2</a:t>
            </a:r>
          </a:p>
        </p:txBody>
      </p:sp>
    </p:spTree>
    <p:extLst>
      <p:ext uri="{BB962C8B-B14F-4D97-AF65-F5344CB8AC3E}">
        <p14:creationId xmlns:p14="http://schemas.microsoft.com/office/powerpoint/2010/main" val="400901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100" y="1374384"/>
            <a:ext cx="2844800" cy="2664221"/>
          </a:xfrm>
        </p:spPr>
        <p:txBody>
          <a:bodyPr>
            <a:noAutofit/>
          </a:bodyPr>
          <a:lstStyle/>
          <a:p>
            <a:r>
              <a:rPr lang="en-US" sz="3200" dirty="0" smtClean="0"/>
              <a:t>Animals have much higher levels than humans</a:t>
            </a:r>
            <a:endParaRPr lang="en-US" sz="3200" dirty="0"/>
          </a:p>
        </p:txBody>
      </p:sp>
      <p:pic>
        <p:nvPicPr>
          <p:cNvPr id="4" name="Content Placeholder 3" descr="glyphosate_animal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63" r="-29663"/>
          <a:stretch>
            <a:fillRect/>
          </a:stretch>
        </p:blipFill>
        <p:spPr>
          <a:xfrm>
            <a:off x="-1863908" y="292102"/>
            <a:ext cx="10360208" cy="4273286"/>
          </a:xfrm>
        </p:spPr>
      </p:pic>
      <p:sp>
        <p:nvSpPr>
          <p:cNvPr id="5" name="TextBox 4"/>
          <p:cNvSpPr txBox="1"/>
          <p:nvPr/>
        </p:nvSpPr>
        <p:spPr>
          <a:xfrm>
            <a:off x="5829300" y="4774168"/>
            <a:ext cx="3228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hrilabs.org</a:t>
            </a:r>
            <a:r>
              <a:rPr lang="en-US" dirty="0"/>
              <a:t>/</a:t>
            </a:r>
            <a:r>
              <a:rPr lang="en-US" dirty="0" err="1"/>
              <a:t>animalstudy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2359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ancys_pap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6611"/>
            <a:ext cx="9144000" cy="2538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479"/>
            <a:ext cx="8229600" cy="85725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 Paper Showing Strong Correlations between Glyphosate Usage</a:t>
            </a:r>
            <a:br>
              <a:rPr lang="en-US" sz="3600" b="1" dirty="0" smtClean="0"/>
            </a:br>
            <a:r>
              <a:rPr lang="en-US" sz="3600" b="1" dirty="0" smtClean="0"/>
              <a:t> and Chronic Disease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75145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4735191"/>
            <a:ext cx="8229600" cy="27384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Environmental Medicine Training || Copyright © 2014 Progressive Medical Education. All Rights Reserved.</a:t>
            </a:r>
            <a:endParaRPr lang="en-US" dirty="0"/>
          </a:p>
        </p:txBody>
      </p:sp>
      <p:pic>
        <p:nvPicPr>
          <p:cNvPr id="5" name="Picture 4" descr="diabe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72" y="190504"/>
            <a:ext cx="4102144" cy="2349500"/>
          </a:xfrm>
          <a:prstGeom prst="rect">
            <a:avLst/>
          </a:prstGeom>
        </p:spPr>
      </p:pic>
      <p:pic>
        <p:nvPicPr>
          <p:cNvPr id="6" name="Picture 5" descr="bladder_canc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98" y="2804236"/>
            <a:ext cx="4300887" cy="2181350"/>
          </a:xfrm>
          <a:prstGeom prst="rect">
            <a:avLst/>
          </a:prstGeom>
        </p:spPr>
      </p:pic>
      <p:pic>
        <p:nvPicPr>
          <p:cNvPr id="7" name="Picture 6" descr="thyroid_canc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56"/>
            <a:ext cx="4412606" cy="2277147"/>
          </a:xfrm>
          <a:prstGeom prst="rect">
            <a:avLst/>
          </a:prstGeom>
        </p:spPr>
      </p:pic>
      <p:pic>
        <p:nvPicPr>
          <p:cNvPr id="8" name="Picture 7" descr="renal_disea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95" y="2791546"/>
            <a:ext cx="3955019" cy="2217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446" y="1204526"/>
            <a:ext cx="1573944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Thyroid cancer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1185476"/>
            <a:ext cx="1008810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Diabetes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84816" y="3557211"/>
            <a:ext cx="1694883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Urinary/bladder </a:t>
            </a:r>
          </a:p>
          <a:p>
            <a:r>
              <a:rPr lang="en-US" dirty="0" smtClean="0"/>
              <a:t>cancer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6300" y="3576387"/>
            <a:ext cx="1412090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End stage </a:t>
            </a:r>
          </a:p>
          <a:p>
            <a:r>
              <a:rPr lang="en-US" dirty="0" smtClean="0"/>
              <a:t>renal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720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4735191"/>
            <a:ext cx="8229600" cy="27384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Environmental Medicine Training || Copyright © 2014 Progressive Medical Education. All Rights Reserved.</a:t>
            </a:r>
            <a:endParaRPr lang="en-US" dirty="0"/>
          </a:p>
        </p:txBody>
      </p:sp>
      <p:pic>
        <p:nvPicPr>
          <p:cNvPr id="5" name="Picture 4" descr="diabe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36" y="190504"/>
            <a:ext cx="4102144" cy="2349500"/>
          </a:xfrm>
          <a:prstGeom prst="rect">
            <a:avLst/>
          </a:prstGeom>
        </p:spPr>
      </p:pic>
      <p:pic>
        <p:nvPicPr>
          <p:cNvPr id="6" name="Picture 5" descr="bladder_canc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98" y="2804236"/>
            <a:ext cx="4300887" cy="2181350"/>
          </a:xfrm>
          <a:prstGeom prst="rect">
            <a:avLst/>
          </a:prstGeom>
        </p:spPr>
      </p:pic>
      <p:pic>
        <p:nvPicPr>
          <p:cNvPr id="7" name="Picture 6" descr="thyroid_canc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56"/>
            <a:ext cx="4412606" cy="2277147"/>
          </a:xfrm>
          <a:prstGeom prst="rect">
            <a:avLst/>
          </a:prstGeom>
        </p:spPr>
      </p:pic>
      <p:pic>
        <p:nvPicPr>
          <p:cNvPr id="8" name="Picture 7" descr="renal_diseas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95" y="2791546"/>
            <a:ext cx="3955019" cy="2217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446" y="1204526"/>
            <a:ext cx="1573944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Thyroid cancer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1185476"/>
            <a:ext cx="1008810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Diabetes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84816" y="3557211"/>
            <a:ext cx="1694883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Urinary/bladder </a:t>
            </a:r>
          </a:p>
          <a:p>
            <a:r>
              <a:rPr lang="en-US" dirty="0" smtClean="0"/>
              <a:t>cancer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6300" y="3576387"/>
            <a:ext cx="1412090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End stage </a:t>
            </a:r>
          </a:p>
          <a:p>
            <a:r>
              <a:rPr lang="en-US" dirty="0" smtClean="0"/>
              <a:t>renal disease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63049" y="1629184"/>
            <a:ext cx="6901491" cy="1468111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In 2015, WHO IARC declared glyphosate            a “</a:t>
            </a:r>
            <a:r>
              <a:rPr lang="en-US" sz="3200" dirty="0"/>
              <a:t>p</a:t>
            </a:r>
            <a:r>
              <a:rPr lang="en-US" sz="3200" dirty="0" smtClean="0"/>
              <a:t>robable carcinogen”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0457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Quote from the Conclusion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“Although </a:t>
            </a:r>
            <a:r>
              <a:rPr lang="en-US" dirty="0"/>
              <a:t>correlation does not necessarily mean causation, when correlation coefficients of over 0.95 (with </a:t>
            </a:r>
            <a:r>
              <a:rPr lang="en-US" i="1" dirty="0"/>
              <a:t>p</a:t>
            </a:r>
            <a:r>
              <a:rPr lang="en-US" dirty="0"/>
              <a:t>-value significance levels less than 0.00001) are calculated for a list of diseases that can be directly linked to glyphosate, via its known biological effects, it would be imprudent not to consider causation as a plausible explanation</a:t>
            </a:r>
            <a:r>
              <a:rPr lang="en-US" dirty="0" smtClean="0"/>
              <a:t>.”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27788" y="4594623"/>
            <a:ext cx="6828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NL Swanson et al. Journal of Organic Systems 9(2), 2014, p. 32,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321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eep_disor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1" y="141298"/>
            <a:ext cx="4671095" cy="2259013"/>
          </a:xfrm>
          <a:prstGeom prst="rect">
            <a:avLst/>
          </a:prstGeom>
        </p:spPr>
      </p:pic>
      <p:pic>
        <p:nvPicPr>
          <p:cNvPr id="5" name="Picture 4" descr="autis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544" y="176124"/>
            <a:ext cx="3558791" cy="2241550"/>
          </a:xfrm>
          <a:prstGeom prst="rect">
            <a:avLst/>
          </a:prstGeom>
        </p:spPr>
      </p:pic>
      <p:pic>
        <p:nvPicPr>
          <p:cNvPr id="6" name="Picture 5" descr="schizophren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6" y="2484446"/>
            <a:ext cx="4808754" cy="2290763"/>
          </a:xfrm>
          <a:prstGeom prst="rect">
            <a:avLst/>
          </a:prstGeom>
        </p:spPr>
      </p:pic>
      <p:pic>
        <p:nvPicPr>
          <p:cNvPr id="7" name="Picture 6" descr="suicid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25" y="2590798"/>
            <a:ext cx="3983860" cy="2076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70667" y="4681843"/>
            <a:ext cx="6420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Seneff et al. Agricultural Sciences 2015; 6: 42-70.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0954" y="141298"/>
            <a:ext cx="204710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Sleep Disorder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67650" y="10"/>
            <a:ext cx="108966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Autism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47135" y="2460633"/>
            <a:ext cx="19748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Schizophrenia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58934" y="2417675"/>
            <a:ext cx="23182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Death by Suicide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27800" y="-2952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74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3155"/>
            <a:ext cx="8229600" cy="857250"/>
          </a:xfrm>
        </p:spPr>
        <p:txBody>
          <a:bodyPr/>
          <a:lstStyle/>
          <a:p>
            <a:r>
              <a:rPr lang="en-US" b="1" dirty="0" smtClean="0"/>
              <a:t>List Compiled by Prof. Don Huber</a:t>
            </a:r>
            <a:endParaRPr lang="en-US" b="1" dirty="0"/>
          </a:p>
        </p:txBody>
      </p:sp>
      <p:pic>
        <p:nvPicPr>
          <p:cNvPr id="4" name="Content Placeholder 3" descr="diseases_increasing_Hub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18" r="-17718"/>
          <a:stretch>
            <a:fillRect/>
          </a:stretch>
        </p:blipFill>
        <p:spPr>
          <a:xfrm>
            <a:off x="-880533" y="774101"/>
            <a:ext cx="10593239" cy="4369405"/>
          </a:xfrm>
        </p:spPr>
      </p:pic>
    </p:spTree>
    <p:extLst>
      <p:ext uri="{BB962C8B-B14F-4D97-AF65-F5344CB8AC3E}">
        <p14:creationId xmlns:p14="http://schemas.microsoft.com/office/powerpoint/2010/main" val="238567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“A truth’s initial commotion is directly proportional to how deeply the lie was believed... When a well-packaged web of lies has been sold gradually to the masses over generations, the truth will seem utterly preposterous and its speaker, a raving lunatic.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r>
              <a:rPr lang="en-US" i="1" dirty="0" smtClean="0"/>
              <a:t> </a:t>
            </a:r>
            <a:r>
              <a:rPr lang="en-US" dirty="0"/>
              <a:t>- </a:t>
            </a:r>
            <a:r>
              <a:rPr lang="en-US" i="1" dirty="0"/>
              <a:t>Dresden James</a:t>
            </a:r>
            <a:br>
              <a:rPr lang="en-US" i="1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75784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339"/>
            <a:ext cx="8229600" cy="857250"/>
          </a:xfrm>
        </p:spPr>
        <p:txBody>
          <a:bodyPr/>
          <a:lstStyle/>
          <a:p>
            <a:r>
              <a:rPr lang="en-US" b="1" dirty="0" smtClean="0"/>
              <a:t>Decreasing IQ scores after 1975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9" y="651397"/>
            <a:ext cx="9132897" cy="34968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“scores increased by almost                                                 3 percentage points each decade                                                           for those born between 1962 and                                            </a:t>
            </a:r>
            <a:r>
              <a:rPr lang="en-US" i="1" dirty="0" smtClean="0">
                <a:solidFill>
                  <a:srgbClr val="FF0000"/>
                </a:solidFill>
              </a:rPr>
              <a:t>1975</a:t>
            </a:r>
            <a:r>
              <a:rPr lang="en-US" dirty="0" smtClean="0"/>
              <a:t> -- but  then saw a steady                                       decline among those born after 1975.”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“What specific environmental factors cause changes in intelligence remains relatively unexplored.”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0819" y="4297867"/>
            <a:ext cx="86756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Rory Smith, CNN.</a:t>
            </a:r>
          </a:p>
          <a:p>
            <a:pPr algn="r"/>
            <a:r>
              <a:rPr lang="en-US" sz="2000" dirty="0" smtClean="0"/>
              <a:t> https://</a:t>
            </a:r>
            <a:r>
              <a:rPr lang="en-US" sz="2000" dirty="0" err="1" smtClean="0"/>
              <a:t>www.cnn.com</a:t>
            </a:r>
            <a:r>
              <a:rPr lang="en-US" sz="2000" dirty="0" smtClean="0"/>
              <a:t>/2018/06/13/health/falling-</a:t>
            </a:r>
            <a:r>
              <a:rPr lang="en-US" sz="2000" dirty="0" err="1" smtClean="0"/>
              <a:t>iq</a:t>
            </a:r>
            <a:r>
              <a:rPr lang="en-US" sz="2000" dirty="0" smtClean="0"/>
              <a:t>-scores-study-</a:t>
            </a:r>
            <a:r>
              <a:rPr lang="en-US" sz="2000" dirty="0" err="1" smtClean="0"/>
              <a:t>intl</a:t>
            </a:r>
            <a:r>
              <a:rPr lang="en-US" sz="2000" dirty="0" smtClean="0"/>
              <a:t>/</a:t>
            </a:r>
            <a:r>
              <a:rPr lang="en-US" sz="2000" dirty="0" err="1" smtClean="0"/>
              <a:t>index.html</a:t>
            </a:r>
            <a:endParaRPr lang="en-US" sz="2000" dirty="0"/>
          </a:p>
        </p:txBody>
      </p:sp>
      <p:pic>
        <p:nvPicPr>
          <p:cNvPr id="5" name="Picture 4" descr="I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13" y="774061"/>
            <a:ext cx="3022599" cy="176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95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339"/>
            <a:ext cx="8229600" cy="857250"/>
          </a:xfrm>
        </p:spPr>
        <p:txBody>
          <a:bodyPr/>
          <a:lstStyle/>
          <a:p>
            <a:r>
              <a:rPr lang="en-US" b="1" dirty="0" smtClean="0"/>
              <a:t>Decreasing IQ scores after 1975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9" y="651397"/>
            <a:ext cx="9132897" cy="34968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“scores increased by almost                                                 3 percentage points each decade                                                           for those born between 1962 and                                            </a:t>
            </a:r>
            <a:r>
              <a:rPr lang="en-US" i="1" dirty="0" smtClean="0">
                <a:solidFill>
                  <a:srgbClr val="FF0000"/>
                </a:solidFill>
              </a:rPr>
              <a:t>1975</a:t>
            </a:r>
            <a:r>
              <a:rPr lang="en-US" dirty="0" smtClean="0"/>
              <a:t> -- but  then saw a steady                                       decline among those born after 1975.”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“What specific environmental factors cause changes in intelligence remains relatively unexplored.”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0819" y="4297867"/>
            <a:ext cx="86756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Rory Smith, CNN.</a:t>
            </a:r>
          </a:p>
          <a:p>
            <a:pPr algn="r"/>
            <a:r>
              <a:rPr lang="en-US" sz="2000" dirty="0" smtClean="0"/>
              <a:t> https://</a:t>
            </a:r>
            <a:r>
              <a:rPr lang="en-US" sz="2000" dirty="0" err="1" smtClean="0"/>
              <a:t>www.cnn.com</a:t>
            </a:r>
            <a:r>
              <a:rPr lang="en-US" sz="2000" dirty="0" smtClean="0"/>
              <a:t>/2018/06/13/health/falling-</a:t>
            </a:r>
            <a:r>
              <a:rPr lang="en-US" sz="2000" dirty="0" err="1" smtClean="0"/>
              <a:t>iq</a:t>
            </a:r>
            <a:r>
              <a:rPr lang="en-US" sz="2000" dirty="0" smtClean="0"/>
              <a:t>-scores-study-</a:t>
            </a:r>
            <a:r>
              <a:rPr lang="en-US" sz="2000" dirty="0" err="1" smtClean="0"/>
              <a:t>intl</a:t>
            </a:r>
            <a:r>
              <a:rPr lang="en-US" sz="2000" dirty="0" smtClean="0"/>
              <a:t>/</a:t>
            </a:r>
            <a:r>
              <a:rPr lang="en-US" sz="2000" dirty="0" err="1" smtClean="0"/>
              <a:t>index.html</a:t>
            </a:r>
            <a:endParaRPr lang="en-US" sz="2000" dirty="0"/>
          </a:p>
        </p:txBody>
      </p:sp>
      <p:pic>
        <p:nvPicPr>
          <p:cNvPr id="5" name="Picture 4" descr="I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13" y="774061"/>
            <a:ext cx="3022599" cy="1762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5822" y="1802961"/>
            <a:ext cx="6901491" cy="1468111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Glyphosate was introduced                       on the market in 1975</a:t>
            </a:r>
            <a:endParaRPr lang="en-US" sz="3200" dirty="0"/>
          </a:p>
        </p:txBody>
      </p:sp>
      <p:pic>
        <p:nvPicPr>
          <p:cNvPr id="6" name="Picture 5" descr="round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606956"/>
            <a:ext cx="1498600" cy="204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11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lth_care_performa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39711"/>
            <a:ext cx="8688238" cy="436562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6613545" y="2336339"/>
            <a:ext cx="1562612" cy="916527"/>
          </a:xfrm>
          <a:custGeom>
            <a:avLst/>
            <a:gdLst>
              <a:gd name="connsiteX0" fmla="*/ 913847 w 1562612"/>
              <a:gd name="connsiteY0" fmla="*/ 13771 h 1222036"/>
              <a:gd name="connsiteX1" fmla="*/ 28 w 1562612"/>
              <a:gd name="connsiteY1" fmla="*/ 803738 h 1222036"/>
              <a:gd name="connsiteX2" fmla="*/ 944824 w 1562612"/>
              <a:gd name="connsiteY2" fmla="*/ 1221956 h 1222036"/>
              <a:gd name="connsiteX3" fmla="*/ 1548874 w 1562612"/>
              <a:gd name="connsiteY3" fmla="*/ 834717 h 1222036"/>
              <a:gd name="connsiteX4" fmla="*/ 1332035 w 1562612"/>
              <a:gd name="connsiteY4" fmla="*/ 339052 h 1222036"/>
              <a:gd name="connsiteX5" fmla="*/ 913847 w 1562612"/>
              <a:gd name="connsiteY5" fmla="*/ 13771 h 122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2612" h="1222036">
                <a:moveTo>
                  <a:pt x="913847" y="13771"/>
                </a:moveTo>
                <a:cubicBezTo>
                  <a:pt x="691846" y="91219"/>
                  <a:pt x="-5135" y="602374"/>
                  <a:pt x="28" y="803738"/>
                </a:cubicBezTo>
                <a:cubicBezTo>
                  <a:pt x="5191" y="1005102"/>
                  <a:pt x="686683" y="1216793"/>
                  <a:pt x="944824" y="1221956"/>
                </a:cubicBezTo>
                <a:cubicBezTo>
                  <a:pt x="1202965" y="1227119"/>
                  <a:pt x="1484339" y="981868"/>
                  <a:pt x="1548874" y="834717"/>
                </a:cubicBezTo>
                <a:cubicBezTo>
                  <a:pt x="1613409" y="687566"/>
                  <a:pt x="1435291" y="473295"/>
                  <a:pt x="1332035" y="339052"/>
                </a:cubicBezTo>
                <a:cubicBezTo>
                  <a:pt x="1228779" y="204809"/>
                  <a:pt x="1135848" y="-63677"/>
                  <a:pt x="913847" y="13771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33113" y="2662900"/>
            <a:ext cx="58879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182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in Human Urine:             U.S. Southern California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3213246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27088" y="4787381"/>
            <a:ext cx="5132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rgbClr val="FF0000"/>
                </a:solidFill>
              </a:rPr>
              <a:t>*</a:t>
            </a:r>
            <a:r>
              <a:rPr lang="nb-NO" sz="2000" dirty="0"/>
              <a:t>PJ Mills et al. JAMA 2017; 318(16): 1610-1611.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017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reduces sperm motility and sperm count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sperm_motility_rats_glyphos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86" b="-15786"/>
          <a:stretch>
            <a:fillRect/>
          </a:stretch>
        </p:blipFill>
        <p:spPr>
          <a:xfrm>
            <a:off x="396963" y="1413121"/>
            <a:ext cx="8229600" cy="3394472"/>
          </a:xfrm>
        </p:spPr>
      </p:pic>
      <p:sp>
        <p:nvSpPr>
          <p:cNvPr id="3" name="TextBox 2"/>
          <p:cNvSpPr txBox="1"/>
          <p:nvPr/>
        </p:nvSpPr>
        <p:spPr>
          <a:xfrm>
            <a:off x="151203" y="4807592"/>
            <a:ext cx="8685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FO </a:t>
            </a:r>
            <a:r>
              <a:rPr lang="en-US" dirty="0" err="1"/>
              <a:t>Owagboriaye</a:t>
            </a:r>
            <a:r>
              <a:rPr lang="en-US" dirty="0"/>
              <a:t> et al. Experimental and </a:t>
            </a:r>
            <a:r>
              <a:rPr lang="en-US" dirty="0" err="1"/>
              <a:t>Toxicologic</a:t>
            </a:r>
            <a:r>
              <a:rPr lang="en-US" dirty="0"/>
              <a:t> Pathology 2017 Sep 5;69(7):461-468. 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380144" y="2703383"/>
            <a:ext cx="19235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Sperm motility (%)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7350231" y="2808416"/>
            <a:ext cx="240030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Sperm count x 10</a:t>
            </a:r>
            <a:r>
              <a:rPr lang="en-US" baseline="30000" dirty="0" smtClean="0"/>
              <a:t>6</a:t>
            </a:r>
            <a:endParaRPr lang="en-US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1282720" y="4414451"/>
            <a:ext cx="651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(no glyphosate)  </a:t>
            </a:r>
            <a:r>
              <a:rPr lang="en-US" dirty="0" err="1" smtClean="0"/>
              <a:t>vs</a:t>
            </a:r>
            <a:r>
              <a:rPr lang="en-US" dirty="0" smtClean="0"/>
              <a:t> increasing levels of glyphosate exposure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981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34529"/>
            <a:ext cx="9127066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Damages Second Generation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53" y="891778"/>
            <a:ext cx="8466667" cy="36004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Pregnant rats exposed to </a:t>
            </a:r>
            <a:r>
              <a:rPr lang="en-US" dirty="0" smtClean="0"/>
              <a:t>glyphosate starting </a:t>
            </a:r>
            <a:r>
              <a:rPr lang="en-US" dirty="0"/>
              <a:t>at day 9 of gestation</a:t>
            </a:r>
          </a:p>
          <a:p>
            <a:r>
              <a:rPr lang="en-US" dirty="0"/>
              <a:t>Two exposure levels (low, high), </a:t>
            </a:r>
            <a:r>
              <a:rPr lang="en-US" dirty="0" smtClean="0"/>
              <a:t>both </a:t>
            </a:r>
            <a:r>
              <a:rPr lang="en-US" dirty="0"/>
              <a:t>levels considered to be safe </a:t>
            </a:r>
            <a:r>
              <a:rPr lang="en-US" dirty="0" smtClean="0"/>
              <a:t>                                              according </a:t>
            </a:r>
            <a:r>
              <a:rPr lang="en-US" dirty="0"/>
              <a:t>to regulators</a:t>
            </a:r>
          </a:p>
          <a:p>
            <a:r>
              <a:rPr lang="en-US" dirty="0"/>
              <a:t>Neither the rats nor their offspring </a:t>
            </a:r>
            <a:r>
              <a:rPr lang="en-US" dirty="0" smtClean="0"/>
              <a:t>showed any                                                 obvious </a:t>
            </a:r>
            <a:r>
              <a:rPr lang="en-US" dirty="0"/>
              <a:t>effects</a:t>
            </a:r>
          </a:p>
          <a:p>
            <a:r>
              <a:rPr lang="en-US" dirty="0"/>
              <a:t>The second generation offspring </a:t>
            </a:r>
            <a:r>
              <a:rPr lang="en-US" dirty="0" smtClean="0"/>
              <a:t>from both                                                                       exposed groups </a:t>
            </a:r>
            <a:r>
              <a:rPr lang="en-US" dirty="0"/>
              <a:t>showed delayed growth</a:t>
            </a:r>
            <a:r>
              <a:rPr lang="en-US" dirty="0" smtClean="0"/>
              <a:t>,                                                  lower fetal </a:t>
            </a:r>
            <a:r>
              <a:rPr lang="en-US" dirty="0"/>
              <a:t>weight and length and a </a:t>
            </a:r>
            <a:r>
              <a:rPr lang="en-US" dirty="0" smtClean="0"/>
              <a:t>higher                                          incidence of </a:t>
            </a:r>
            <a:r>
              <a:rPr lang="en-US" dirty="0"/>
              <a:t>abnormally small </a:t>
            </a:r>
            <a:r>
              <a:rPr lang="en-US" dirty="0" err="1"/>
              <a:t>fetusus</a:t>
            </a:r>
            <a:endParaRPr lang="en-US" dirty="0"/>
          </a:p>
          <a:p>
            <a:r>
              <a:rPr lang="en-US" i="1" dirty="0">
                <a:solidFill>
                  <a:srgbClr val="FF0000"/>
                </a:solidFill>
              </a:rPr>
              <a:t>Most surprising: </a:t>
            </a:r>
            <a:r>
              <a:rPr lang="en-US" i="1" dirty="0"/>
              <a:t>there were three cases (each from a different mother) among the second generation offspring with major fetal abnormalities (conjoined fetuses and abnormal limb development)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4" y="4800600"/>
            <a:ext cx="7245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MM </a:t>
            </a:r>
            <a:r>
              <a:rPr lang="en-US" dirty="0" err="1"/>
              <a:t>Milesi</a:t>
            </a:r>
            <a:r>
              <a:rPr lang="en-US" dirty="0"/>
              <a:t> et al. Archives of Toxicology June 9, 2018 [</a:t>
            </a:r>
            <a:r>
              <a:rPr lang="en-US" dirty="0" err="1"/>
              <a:t>Epub</a:t>
            </a:r>
            <a:r>
              <a:rPr lang="en-US" dirty="0"/>
              <a:t> ahead of print]</a:t>
            </a:r>
          </a:p>
        </p:txBody>
      </p:sp>
      <p:pic>
        <p:nvPicPr>
          <p:cNvPr id="5" name="Picture 4" descr="rat_pu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32" y="1652347"/>
            <a:ext cx="1896537" cy="18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8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America’s Children are in Trouble!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4826"/>
            <a:ext cx="8686800" cy="381893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It </a:t>
            </a:r>
            <a:r>
              <a:rPr lang="en-US" dirty="0"/>
              <a:t>is now "normal" for a kindergarten child to have 12 colds </a:t>
            </a:r>
            <a:r>
              <a:rPr lang="en-US" dirty="0" smtClean="0"/>
              <a:t>every year </a:t>
            </a:r>
            <a:r>
              <a:rPr lang="en-US" dirty="0"/>
              <a:t>and for a baby to have </a:t>
            </a:r>
            <a:r>
              <a:rPr lang="en-US" dirty="0" smtClean="0"/>
              <a:t>nine</a:t>
            </a:r>
          </a:p>
          <a:p>
            <a:r>
              <a:rPr lang="en-US" dirty="0" smtClean="0"/>
              <a:t>Fourfold </a:t>
            </a:r>
            <a:r>
              <a:rPr lang="en-US" dirty="0"/>
              <a:t>increase in childhood </a:t>
            </a:r>
            <a:r>
              <a:rPr lang="en-US" dirty="0" smtClean="0"/>
              <a:t>obesity</a:t>
            </a:r>
          </a:p>
          <a:p>
            <a:r>
              <a:rPr lang="en-US" dirty="0" smtClean="0"/>
              <a:t>Double </a:t>
            </a:r>
            <a:r>
              <a:rPr lang="en-US" dirty="0"/>
              <a:t>the asthma rate since the 1980's</a:t>
            </a:r>
          </a:p>
          <a:p>
            <a:r>
              <a:rPr lang="en-US" dirty="0" smtClean="0"/>
              <a:t>"</a:t>
            </a:r>
            <a:r>
              <a:rPr lang="en-US" dirty="0"/>
              <a:t>Chronic illnesses" rose from 1.8% in 1960 to 7% in </a:t>
            </a:r>
            <a:r>
              <a:rPr lang="en-US" dirty="0" smtClean="0"/>
              <a:t>2004</a:t>
            </a:r>
          </a:p>
          <a:p>
            <a:pPr lvl="1"/>
            <a:r>
              <a:rPr lang="en-US" dirty="0" smtClean="0"/>
              <a:t>Today</a:t>
            </a:r>
            <a:r>
              <a:rPr lang="en-US" dirty="0"/>
              <a:t>, 43% of US children are chronically </a:t>
            </a:r>
            <a:r>
              <a:rPr lang="en-US" dirty="0" smtClean="0"/>
              <a:t>ill</a:t>
            </a:r>
            <a:endParaRPr lang="en-US" dirty="0"/>
          </a:p>
          <a:p>
            <a:r>
              <a:rPr lang="en-US" dirty="0" smtClean="0"/>
              <a:t>1 </a:t>
            </a:r>
            <a:r>
              <a:rPr lang="en-US" dirty="0"/>
              <a:t>in 6 children in the USA has a neurodevelopmental </a:t>
            </a:r>
            <a:r>
              <a:rPr lang="en-US" dirty="0" smtClean="0"/>
              <a:t>disability</a:t>
            </a:r>
          </a:p>
          <a:p>
            <a:pPr lvl="1"/>
            <a:r>
              <a:rPr lang="en-US" dirty="0" smtClean="0"/>
              <a:t>1 </a:t>
            </a:r>
            <a:r>
              <a:rPr lang="en-US" dirty="0"/>
              <a:t>in 38 boys are </a:t>
            </a:r>
            <a:r>
              <a:rPr lang="en-US" dirty="0" smtClean="0"/>
              <a:t>autistic</a:t>
            </a:r>
          </a:p>
          <a:p>
            <a:r>
              <a:rPr lang="en-US" dirty="0" smtClean="0"/>
              <a:t>US </a:t>
            </a:r>
            <a:r>
              <a:rPr lang="en-US" dirty="0"/>
              <a:t>has the worst neonatal death rate of all </a:t>
            </a:r>
            <a:r>
              <a:rPr lang="en-US" dirty="0" smtClean="0"/>
              <a:t>industrialized countries</a:t>
            </a:r>
            <a:endParaRPr lang="en-US" dirty="0"/>
          </a:p>
          <a:p>
            <a:r>
              <a:rPr lang="en-US" dirty="0" smtClean="0"/>
              <a:t>Today's </a:t>
            </a:r>
            <a:r>
              <a:rPr lang="en-US" dirty="0"/>
              <a:t>children in the US will have a shortened life span </a:t>
            </a:r>
            <a:r>
              <a:rPr lang="en-US" dirty="0" smtClean="0"/>
              <a:t>compared to </a:t>
            </a:r>
            <a:r>
              <a:rPr lang="en-US" dirty="0"/>
              <a:t>their </a:t>
            </a:r>
            <a:r>
              <a:rPr lang="en-US" dirty="0" smtClean="0"/>
              <a:t>parents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9108" y="4681835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http</a:t>
            </a:r>
            <a:r>
              <a:rPr lang="en-US" dirty="0"/>
              <a:t>://</a:t>
            </a:r>
            <a:r>
              <a:rPr lang="en-US" dirty="0" err="1"/>
              <a:t>www.vaccineviolence.com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9695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chellePerroBo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65929"/>
            <a:ext cx="3657600" cy="498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7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cret_ingredien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18" b="-32518"/>
          <a:stretch>
            <a:fillRect/>
          </a:stretch>
        </p:blipFill>
        <p:spPr>
          <a:xfrm>
            <a:off x="1270000" y="-120650"/>
            <a:ext cx="6502400" cy="3394472"/>
          </a:xfrm>
        </p:spPr>
      </p:pic>
      <p:pic>
        <p:nvPicPr>
          <p:cNvPr id="5" name="Picture 4" descr="GMChildren-sick-child-black-and-wh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12" y="2914651"/>
            <a:ext cx="3317688" cy="2000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5694" y="2914654"/>
            <a:ext cx="490124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Genetically Modified Children</a:t>
            </a:r>
            <a:endParaRPr 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463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0694" y="1837431"/>
            <a:ext cx="8142636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Glyphosate Displacing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Glycine in Protein Synthesis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9083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Outline: Part 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200151"/>
            <a:ext cx="8877300" cy="3394472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Glyphosate Displacing Glycine in Protein Synthesis</a:t>
            </a:r>
          </a:p>
          <a:p>
            <a:r>
              <a:rPr lang="en-US" dirty="0" smtClean="0"/>
              <a:t>Dysfunctional PEP </a:t>
            </a:r>
            <a:r>
              <a:rPr lang="en-US" dirty="0" err="1" smtClean="0"/>
              <a:t>Carboxykinase</a:t>
            </a:r>
            <a:r>
              <a:rPr lang="en-US" dirty="0" smtClean="0"/>
              <a:t>: Multiple Consequences </a:t>
            </a:r>
          </a:p>
          <a:p>
            <a:r>
              <a:rPr lang="en-US" dirty="0"/>
              <a:t>The California Lawsuits: Glyphosate and  non-Hodgkin’s </a:t>
            </a:r>
            <a:r>
              <a:rPr lang="en-US" dirty="0" smtClean="0"/>
              <a:t>Lymphoma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1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1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if Glyphosate could Insert </a:t>
            </a:r>
            <a:r>
              <a:rPr lang="en-US" b="1" dirty="0"/>
              <a:t>i</a:t>
            </a:r>
            <a:r>
              <a:rPr lang="en-US" b="1" dirty="0" smtClean="0"/>
              <a:t>tself into Proteins during Synthesis???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402648" y="3252786"/>
            <a:ext cx="355600" cy="203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92115" y="3233736"/>
            <a:ext cx="355600" cy="203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4649" y="3213098"/>
            <a:ext cx="355600" cy="203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20249" y="3227385"/>
            <a:ext cx="355600" cy="203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75849" y="3240087"/>
            <a:ext cx="355600" cy="203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0520" y="2832097"/>
            <a:ext cx="6078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GGC</a:t>
            </a:r>
            <a:endParaRPr lang="en-US" dirty="0"/>
          </a:p>
        </p:txBody>
      </p:sp>
      <p:pic>
        <p:nvPicPr>
          <p:cNvPr id="11" name="Picture 10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31" y="1402652"/>
            <a:ext cx="1875370" cy="13049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18787" y="3139298"/>
            <a:ext cx="7769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mRNA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0" idx="2"/>
          </p:cNvCxnSpPr>
          <p:nvPr/>
        </p:nvCxnSpPr>
        <p:spPr>
          <a:xfrm>
            <a:off x="5314450" y="3201429"/>
            <a:ext cx="28009" cy="12596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42127" y="1561853"/>
            <a:ext cx="177664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glyphosate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3898881" y="3579423"/>
            <a:ext cx="8921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916528" y="3588561"/>
            <a:ext cx="8481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560997" y="3574273"/>
            <a:ext cx="12450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sp>
        <p:nvSpPr>
          <p:cNvPr id="46" name="Freeform 45"/>
          <p:cNvSpPr/>
          <p:nvPr/>
        </p:nvSpPr>
        <p:spPr>
          <a:xfrm>
            <a:off x="2759431" y="2532061"/>
            <a:ext cx="637800" cy="966788"/>
          </a:xfrm>
          <a:custGeom>
            <a:avLst/>
            <a:gdLst>
              <a:gd name="connsiteX0" fmla="*/ 637800 w 637800"/>
              <a:gd name="connsiteY0" fmla="*/ 0 h 1289050"/>
              <a:gd name="connsiteX1" fmla="*/ 2800 w 637800"/>
              <a:gd name="connsiteY1" fmla="*/ 552450 h 1289050"/>
              <a:gd name="connsiteX2" fmla="*/ 390150 w 637800"/>
              <a:gd name="connsiteY2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7800" h="1289050">
                <a:moveTo>
                  <a:pt x="637800" y="0"/>
                </a:moveTo>
                <a:cubicBezTo>
                  <a:pt x="340937" y="168804"/>
                  <a:pt x="44075" y="337608"/>
                  <a:pt x="2800" y="552450"/>
                </a:cubicBezTo>
                <a:cubicBezTo>
                  <a:pt x="-38475" y="767292"/>
                  <a:pt x="390150" y="1289050"/>
                  <a:pt x="390150" y="128905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>
          <a:xfrm>
            <a:off x="233874" y="4161717"/>
            <a:ext cx="8229600" cy="9487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-- Any proteins with conserved glycine residues are likely to be affected in a major way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875849" y="3448692"/>
            <a:ext cx="63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. . .</a:t>
            </a:r>
            <a:endParaRPr lang="en-US" sz="2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231449" y="3092403"/>
            <a:ext cx="63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. . .</a:t>
            </a:r>
            <a:endParaRPr lang="en-US" sz="2800" b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4348676" y="2359696"/>
            <a:ext cx="824956" cy="616904"/>
            <a:chOff x="4348674" y="2926125"/>
            <a:chExt cx="993775" cy="822539"/>
          </a:xfrm>
        </p:grpSpPr>
        <p:sp>
          <p:nvSpPr>
            <p:cNvPr id="21" name="Freeform 20"/>
            <p:cNvSpPr/>
            <p:nvPr/>
          </p:nvSpPr>
          <p:spPr>
            <a:xfrm>
              <a:off x="4348674" y="2926125"/>
              <a:ext cx="558800" cy="555839"/>
            </a:xfrm>
            <a:custGeom>
              <a:avLst/>
              <a:gdLst>
                <a:gd name="connsiteX0" fmla="*/ 25400 w 558800"/>
                <a:gd name="connsiteY0" fmla="*/ 9975 h 555839"/>
                <a:gd name="connsiteX1" fmla="*/ 0 w 558800"/>
                <a:gd name="connsiteY1" fmla="*/ 86175 h 555839"/>
                <a:gd name="connsiteX2" fmla="*/ 25400 w 558800"/>
                <a:gd name="connsiteY2" fmla="*/ 187775 h 555839"/>
                <a:gd name="connsiteX3" fmla="*/ 76200 w 558800"/>
                <a:gd name="connsiteY3" fmla="*/ 257625 h 555839"/>
                <a:gd name="connsiteX4" fmla="*/ 82550 w 558800"/>
                <a:gd name="connsiteY4" fmla="*/ 340175 h 555839"/>
                <a:gd name="connsiteX5" fmla="*/ 50800 w 558800"/>
                <a:gd name="connsiteY5" fmla="*/ 448125 h 555839"/>
                <a:gd name="connsiteX6" fmla="*/ 57150 w 558800"/>
                <a:gd name="connsiteY6" fmla="*/ 537025 h 555839"/>
                <a:gd name="connsiteX7" fmla="*/ 127000 w 558800"/>
                <a:gd name="connsiteY7" fmla="*/ 549725 h 555839"/>
                <a:gd name="connsiteX8" fmla="*/ 254000 w 558800"/>
                <a:gd name="connsiteY8" fmla="*/ 460825 h 555839"/>
                <a:gd name="connsiteX9" fmla="*/ 393700 w 558800"/>
                <a:gd name="connsiteY9" fmla="*/ 283025 h 555839"/>
                <a:gd name="connsiteX10" fmla="*/ 520700 w 558800"/>
                <a:gd name="connsiteY10" fmla="*/ 156025 h 555839"/>
                <a:gd name="connsiteX11" fmla="*/ 558800 w 558800"/>
                <a:gd name="connsiteY11" fmla="*/ 73475 h 555839"/>
                <a:gd name="connsiteX12" fmla="*/ 520700 w 558800"/>
                <a:gd name="connsiteY12" fmla="*/ 3625 h 555839"/>
                <a:gd name="connsiteX13" fmla="*/ 425450 w 558800"/>
                <a:gd name="connsiteY13" fmla="*/ 22675 h 555839"/>
                <a:gd name="connsiteX14" fmla="*/ 304800 w 558800"/>
                <a:gd name="connsiteY14" fmla="*/ 98875 h 555839"/>
                <a:gd name="connsiteX15" fmla="*/ 165100 w 558800"/>
                <a:gd name="connsiteY15" fmla="*/ 35375 h 555839"/>
                <a:gd name="connsiteX16" fmla="*/ 76200 w 558800"/>
                <a:gd name="connsiteY16" fmla="*/ 3625 h 555839"/>
                <a:gd name="connsiteX17" fmla="*/ 25400 w 558800"/>
                <a:gd name="connsiteY17" fmla="*/ 9975 h 55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0" h="555839">
                  <a:moveTo>
                    <a:pt x="25400" y="9975"/>
                  </a:moveTo>
                  <a:cubicBezTo>
                    <a:pt x="12700" y="23733"/>
                    <a:pt x="0" y="56542"/>
                    <a:pt x="0" y="86175"/>
                  </a:cubicBezTo>
                  <a:cubicBezTo>
                    <a:pt x="0" y="115808"/>
                    <a:pt x="12700" y="159200"/>
                    <a:pt x="25400" y="187775"/>
                  </a:cubicBezTo>
                  <a:cubicBezTo>
                    <a:pt x="38100" y="216350"/>
                    <a:pt x="66675" y="232225"/>
                    <a:pt x="76200" y="257625"/>
                  </a:cubicBezTo>
                  <a:cubicBezTo>
                    <a:pt x="85725" y="283025"/>
                    <a:pt x="86783" y="308425"/>
                    <a:pt x="82550" y="340175"/>
                  </a:cubicBezTo>
                  <a:cubicBezTo>
                    <a:pt x="78317" y="371925"/>
                    <a:pt x="55033" y="415317"/>
                    <a:pt x="50800" y="448125"/>
                  </a:cubicBezTo>
                  <a:cubicBezTo>
                    <a:pt x="46567" y="480933"/>
                    <a:pt x="44450" y="520092"/>
                    <a:pt x="57150" y="537025"/>
                  </a:cubicBezTo>
                  <a:cubicBezTo>
                    <a:pt x="69850" y="553958"/>
                    <a:pt x="94192" y="562425"/>
                    <a:pt x="127000" y="549725"/>
                  </a:cubicBezTo>
                  <a:cubicBezTo>
                    <a:pt x="159808" y="537025"/>
                    <a:pt x="209550" y="505275"/>
                    <a:pt x="254000" y="460825"/>
                  </a:cubicBezTo>
                  <a:cubicBezTo>
                    <a:pt x="298450" y="416375"/>
                    <a:pt x="349250" y="333825"/>
                    <a:pt x="393700" y="283025"/>
                  </a:cubicBezTo>
                  <a:cubicBezTo>
                    <a:pt x="438150" y="232225"/>
                    <a:pt x="493183" y="190950"/>
                    <a:pt x="520700" y="156025"/>
                  </a:cubicBezTo>
                  <a:cubicBezTo>
                    <a:pt x="548217" y="121100"/>
                    <a:pt x="558800" y="98875"/>
                    <a:pt x="558800" y="73475"/>
                  </a:cubicBezTo>
                  <a:cubicBezTo>
                    <a:pt x="558800" y="48075"/>
                    <a:pt x="542925" y="12092"/>
                    <a:pt x="520700" y="3625"/>
                  </a:cubicBezTo>
                  <a:cubicBezTo>
                    <a:pt x="498475" y="-4842"/>
                    <a:pt x="461433" y="6800"/>
                    <a:pt x="425450" y="22675"/>
                  </a:cubicBezTo>
                  <a:cubicBezTo>
                    <a:pt x="389467" y="38550"/>
                    <a:pt x="348192" y="96758"/>
                    <a:pt x="304800" y="98875"/>
                  </a:cubicBezTo>
                  <a:cubicBezTo>
                    <a:pt x="261408" y="100992"/>
                    <a:pt x="203200" y="51250"/>
                    <a:pt x="165100" y="35375"/>
                  </a:cubicBezTo>
                  <a:cubicBezTo>
                    <a:pt x="127000" y="19500"/>
                    <a:pt x="98425" y="7858"/>
                    <a:pt x="76200" y="3625"/>
                  </a:cubicBezTo>
                  <a:cubicBezTo>
                    <a:pt x="53975" y="-608"/>
                    <a:pt x="38100" y="-3783"/>
                    <a:pt x="25400" y="9975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513774" y="3382481"/>
              <a:ext cx="311150" cy="366183"/>
              <a:chOff x="1949450" y="3843867"/>
              <a:chExt cx="311150" cy="36618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94945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761424" y="3165523"/>
              <a:ext cx="311150" cy="366183"/>
              <a:chOff x="1949450" y="3843867"/>
              <a:chExt cx="311150" cy="366183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94945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999549" y="2959174"/>
              <a:ext cx="342900" cy="366183"/>
              <a:chOff x="1917700" y="3843867"/>
              <a:chExt cx="342900" cy="366183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91770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Isosceles Triangle 33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Connector 38"/>
            <p:cNvCxnSpPr/>
            <p:nvPr/>
          </p:nvCxnSpPr>
          <p:spPr>
            <a:xfrm flipV="1">
              <a:off x="4716974" y="3547580"/>
              <a:ext cx="88900" cy="105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4966057" y="3314821"/>
              <a:ext cx="88900" cy="105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5875862" y="2087589"/>
            <a:ext cx="2921677" cy="52322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Code for Glycine</a:t>
            </a:r>
          </a:p>
        </p:txBody>
      </p:sp>
      <p:sp>
        <p:nvSpPr>
          <p:cNvPr id="3" name="Freeform 2"/>
          <p:cNvSpPr/>
          <p:nvPr/>
        </p:nvSpPr>
        <p:spPr>
          <a:xfrm>
            <a:off x="4352566" y="1229527"/>
            <a:ext cx="1237545" cy="924068"/>
          </a:xfrm>
          <a:custGeom>
            <a:avLst/>
            <a:gdLst>
              <a:gd name="connsiteX0" fmla="*/ 0 w 1237545"/>
              <a:gd name="connsiteY0" fmla="*/ 0 h 1232091"/>
              <a:gd name="connsiteX1" fmla="*/ 79375 w 1237545"/>
              <a:gd name="connsiteY1" fmla="*/ 889000 h 1232091"/>
              <a:gd name="connsiteX2" fmla="*/ 127000 w 1237545"/>
              <a:gd name="connsiteY2" fmla="*/ 1143000 h 1232091"/>
              <a:gd name="connsiteX3" fmla="*/ 1143000 w 1237545"/>
              <a:gd name="connsiteY3" fmla="*/ 1158875 h 1232091"/>
              <a:gd name="connsiteX4" fmla="*/ 1143000 w 1237545"/>
              <a:gd name="connsiteY4" fmla="*/ 238125 h 1232091"/>
              <a:gd name="connsiteX5" fmla="*/ 698500 w 1237545"/>
              <a:gd name="connsiteY5" fmla="*/ 47625 h 1232091"/>
              <a:gd name="connsiteX6" fmla="*/ 31750 w 1237545"/>
              <a:gd name="connsiteY6" fmla="*/ 47625 h 123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7545" h="1232091">
                <a:moveTo>
                  <a:pt x="0" y="0"/>
                </a:moveTo>
                <a:cubicBezTo>
                  <a:pt x="29104" y="349250"/>
                  <a:pt x="58208" y="698500"/>
                  <a:pt x="79375" y="889000"/>
                </a:cubicBezTo>
                <a:cubicBezTo>
                  <a:pt x="100542" y="1079500"/>
                  <a:pt x="-50271" y="1098021"/>
                  <a:pt x="127000" y="1143000"/>
                </a:cubicBezTo>
                <a:cubicBezTo>
                  <a:pt x="304271" y="1187979"/>
                  <a:pt x="973667" y="1309688"/>
                  <a:pt x="1143000" y="1158875"/>
                </a:cubicBezTo>
                <a:cubicBezTo>
                  <a:pt x="1312333" y="1008062"/>
                  <a:pt x="1217083" y="423333"/>
                  <a:pt x="1143000" y="238125"/>
                </a:cubicBezTo>
                <a:cubicBezTo>
                  <a:pt x="1068917" y="52917"/>
                  <a:pt x="883708" y="79375"/>
                  <a:pt x="698500" y="47625"/>
                </a:cubicBezTo>
                <a:cubicBezTo>
                  <a:pt x="513292" y="15875"/>
                  <a:pt x="31750" y="47625"/>
                  <a:pt x="31750" y="47625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59796" y="1330589"/>
            <a:ext cx="1814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Extra Stuff!</a:t>
            </a:r>
            <a:endParaRPr lang="en-US" sz="28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539300" y="1593975"/>
            <a:ext cx="920485" cy="236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5054600" y="2628900"/>
            <a:ext cx="2794000" cy="258208"/>
          </a:xfrm>
          <a:custGeom>
            <a:avLst/>
            <a:gdLst>
              <a:gd name="connsiteX0" fmla="*/ 2794000 w 2794000"/>
              <a:gd name="connsiteY0" fmla="*/ 0 h 258208"/>
              <a:gd name="connsiteX1" fmla="*/ 1206500 w 2794000"/>
              <a:gd name="connsiteY1" fmla="*/ 254000 h 258208"/>
              <a:gd name="connsiteX2" fmla="*/ 0 w 2794000"/>
              <a:gd name="connsiteY2" fmla="*/ 165100 h 25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4000" h="258208">
                <a:moveTo>
                  <a:pt x="2794000" y="0"/>
                </a:moveTo>
                <a:cubicBezTo>
                  <a:pt x="2233083" y="113241"/>
                  <a:pt x="1672167" y="226483"/>
                  <a:pt x="1206500" y="254000"/>
                </a:cubicBezTo>
                <a:cubicBezTo>
                  <a:pt x="740833" y="281517"/>
                  <a:pt x="0" y="165100"/>
                  <a:pt x="0" y="165100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36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5" grpId="0" animBg="1"/>
      <p:bldP spid="46" grpId="0" animBg="1"/>
      <p:bldP spid="35" grpId="0" animBg="1"/>
      <p:bldP spid="3" grpId="0" animBg="1"/>
      <p:bldP spid="14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78" y="2537170"/>
            <a:ext cx="3140380" cy="1725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57" y="-1961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Extra Piece Sticks Out at Active Site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98881" y="3438435"/>
            <a:ext cx="892154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6528" y="3423461"/>
            <a:ext cx="848196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60997" y="3409173"/>
            <a:ext cx="1245052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64724" y="2881581"/>
            <a:ext cx="755568" cy="693708"/>
            <a:chOff x="5764724" y="3842108"/>
            <a:chExt cx="755568" cy="924944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flipH="1">
            <a:off x="5685306" y="1469620"/>
            <a:ext cx="755568" cy="693708"/>
            <a:chOff x="5764724" y="3842108"/>
            <a:chExt cx="755568" cy="924944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777100" y="1469620"/>
            <a:ext cx="755568" cy="693708"/>
            <a:chOff x="5764724" y="3842108"/>
            <a:chExt cx="755568" cy="924944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flipH="1">
            <a:off x="1774641" y="2863123"/>
            <a:ext cx="755568" cy="693708"/>
            <a:chOff x="5764724" y="3842108"/>
            <a:chExt cx="755568" cy="924944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142508" y="2163329"/>
            <a:ext cx="377784" cy="6997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714820" y="2163329"/>
            <a:ext cx="377784" cy="6997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683188" y="1379440"/>
            <a:ext cx="149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Active Site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378592" y="1134798"/>
            <a:ext cx="428094" cy="334829"/>
            <a:chOff x="3682755" y="1417638"/>
            <a:chExt cx="428094" cy="446438"/>
          </a:xfrm>
        </p:grpSpPr>
        <p:sp>
          <p:nvSpPr>
            <p:cNvPr id="56" name="Oval 55"/>
            <p:cNvSpPr/>
            <p:nvPr/>
          </p:nvSpPr>
          <p:spPr>
            <a:xfrm>
              <a:off x="3682755" y="14176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835155" y="15700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987555" y="17224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85516" y="885860"/>
            <a:ext cx="1455154" cy="727401"/>
            <a:chOff x="2530209" y="1116846"/>
            <a:chExt cx="1455154" cy="969868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2532668" y="1417638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685068" y="1752176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530209" y="1752176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22019" y="1417638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 flipV="1">
              <a:off x="3557269" y="1116846"/>
              <a:ext cx="428094" cy="446438"/>
              <a:chOff x="3682755" y="1417638"/>
              <a:chExt cx="428094" cy="446438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3682755" y="14176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835155" y="15700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87555" y="17224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5" name="TextBox 64"/>
          <p:cNvSpPr txBox="1"/>
          <p:nvPr/>
        </p:nvSpPr>
        <p:spPr>
          <a:xfrm>
            <a:off x="5298218" y="3933874"/>
            <a:ext cx="21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Peptide chain</a:t>
            </a:r>
            <a:endParaRPr lang="en-US" sz="2800" dirty="0"/>
          </a:p>
        </p:txBody>
      </p:sp>
      <p:sp>
        <p:nvSpPr>
          <p:cNvPr id="66" name="TextBox 65"/>
          <p:cNvSpPr txBox="1"/>
          <p:nvPr/>
        </p:nvSpPr>
        <p:spPr>
          <a:xfrm>
            <a:off x="6922226" y="794766"/>
            <a:ext cx="2735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Substrate no longer fits in active site</a:t>
            </a:r>
            <a:endParaRPr lang="en-US" sz="2800" dirty="0"/>
          </a:p>
        </p:txBody>
      </p:sp>
      <p:sp>
        <p:nvSpPr>
          <p:cNvPr id="67" name="Freeform 66"/>
          <p:cNvSpPr/>
          <p:nvPr/>
        </p:nvSpPr>
        <p:spPr>
          <a:xfrm>
            <a:off x="6366637" y="2519765"/>
            <a:ext cx="566966" cy="1470863"/>
          </a:xfrm>
          <a:custGeom>
            <a:avLst/>
            <a:gdLst>
              <a:gd name="connsiteX0" fmla="*/ 0 w 566966"/>
              <a:gd name="connsiteY0" fmla="*/ 1961151 h 1961151"/>
              <a:gd name="connsiteX1" fmla="*/ 562708 w 566966"/>
              <a:gd name="connsiteY1" fmla="*/ 900200 h 1961151"/>
              <a:gd name="connsiteX2" fmla="*/ 273316 w 566966"/>
              <a:gd name="connsiteY2" fmla="*/ 0 h 19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966" h="1961151">
                <a:moveTo>
                  <a:pt x="0" y="1961151"/>
                </a:moveTo>
                <a:cubicBezTo>
                  <a:pt x="258577" y="1594104"/>
                  <a:pt x="517155" y="1227058"/>
                  <a:pt x="562708" y="900200"/>
                </a:cubicBezTo>
                <a:cubicBezTo>
                  <a:pt x="608261" y="573342"/>
                  <a:pt x="273316" y="0"/>
                  <a:pt x="273316" y="0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65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78" y="2537170"/>
            <a:ext cx="3140380" cy="1725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57" y="-1961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Extra Piece Sticks Out at Active Site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98881" y="3438435"/>
            <a:ext cx="892154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6528" y="3423461"/>
            <a:ext cx="848196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60997" y="3409173"/>
            <a:ext cx="1245052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64724" y="2881581"/>
            <a:ext cx="755568" cy="693708"/>
            <a:chOff x="5764724" y="3842108"/>
            <a:chExt cx="755568" cy="924944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flipH="1">
            <a:off x="5685306" y="1469620"/>
            <a:ext cx="755568" cy="693708"/>
            <a:chOff x="5764724" y="3842108"/>
            <a:chExt cx="755568" cy="924944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777100" y="1469620"/>
            <a:ext cx="755568" cy="693708"/>
            <a:chOff x="5764724" y="3842108"/>
            <a:chExt cx="755568" cy="924944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flipH="1">
            <a:off x="1774641" y="2863123"/>
            <a:ext cx="755568" cy="693708"/>
            <a:chOff x="5764724" y="3842108"/>
            <a:chExt cx="755568" cy="924944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142508" y="2163329"/>
            <a:ext cx="377784" cy="6997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714820" y="2163329"/>
            <a:ext cx="377784" cy="6997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478758" y="2710640"/>
            <a:ext cx="2453328" cy="1815903"/>
            <a:chOff x="1478758" y="3614186"/>
            <a:chExt cx="2453328" cy="2421204"/>
          </a:xfrm>
        </p:grpSpPr>
        <p:sp>
          <p:nvSpPr>
            <p:cNvPr id="41" name="Freeform 40"/>
            <p:cNvSpPr/>
            <p:nvPr/>
          </p:nvSpPr>
          <p:spPr>
            <a:xfrm>
              <a:off x="1478758" y="3614186"/>
              <a:ext cx="2453328" cy="2421204"/>
            </a:xfrm>
            <a:custGeom>
              <a:avLst/>
              <a:gdLst>
                <a:gd name="connsiteX0" fmla="*/ 1614694 w 2453328"/>
                <a:gd name="connsiteY0" fmla="*/ 0 h 2421204"/>
                <a:gd name="connsiteX1" fmla="*/ 2843 w 2453328"/>
                <a:gd name="connsiteY1" fmla="*/ 1253569 h 2421204"/>
                <a:gd name="connsiteX2" fmla="*/ 1240224 w 2453328"/>
                <a:gd name="connsiteY2" fmla="*/ 2393178 h 2421204"/>
                <a:gd name="connsiteX3" fmla="*/ 1907758 w 2453328"/>
                <a:gd name="connsiteY3" fmla="*/ 1969895 h 2421204"/>
                <a:gd name="connsiteX4" fmla="*/ 2445042 w 2453328"/>
                <a:gd name="connsiteY4" fmla="*/ 846567 h 2421204"/>
                <a:gd name="connsiteX5" fmla="*/ 2184540 w 2453328"/>
                <a:gd name="connsiteY5" fmla="*/ 227922 h 2421204"/>
                <a:gd name="connsiteX6" fmla="*/ 1533287 w 2453328"/>
                <a:gd name="connsiteY6" fmla="*/ 0 h 242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3328" h="2421204">
                  <a:moveTo>
                    <a:pt x="1614694" y="0"/>
                  </a:moveTo>
                  <a:cubicBezTo>
                    <a:pt x="839974" y="427353"/>
                    <a:pt x="65255" y="854706"/>
                    <a:pt x="2843" y="1253569"/>
                  </a:cubicBezTo>
                  <a:cubicBezTo>
                    <a:pt x="-59569" y="1652432"/>
                    <a:pt x="922738" y="2273790"/>
                    <a:pt x="1240224" y="2393178"/>
                  </a:cubicBezTo>
                  <a:cubicBezTo>
                    <a:pt x="1557710" y="2512566"/>
                    <a:pt x="1706955" y="2227663"/>
                    <a:pt x="1907758" y="1969895"/>
                  </a:cubicBezTo>
                  <a:cubicBezTo>
                    <a:pt x="2108561" y="1712127"/>
                    <a:pt x="2398912" y="1136896"/>
                    <a:pt x="2445042" y="846567"/>
                  </a:cubicBezTo>
                  <a:cubicBezTo>
                    <a:pt x="2491172" y="556238"/>
                    <a:pt x="2336499" y="369017"/>
                    <a:pt x="2184540" y="227922"/>
                  </a:cubicBezTo>
                  <a:cubicBezTo>
                    <a:pt x="2032581" y="86827"/>
                    <a:pt x="1533287" y="0"/>
                    <a:pt x="1533287" y="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90278" y="5255509"/>
              <a:ext cx="105509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glycine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683188" y="1379440"/>
            <a:ext cx="149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Active Site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378592" y="1134798"/>
            <a:ext cx="428094" cy="334829"/>
            <a:chOff x="3682755" y="1417638"/>
            <a:chExt cx="428094" cy="446438"/>
          </a:xfrm>
        </p:grpSpPr>
        <p:sp>
          <p:nvSpPr>
            <p:cNvPr id="56" name="Oval 55"/>
            <p:cNvSpPr/>
            <p:nvPr/>
          </p:nvSpPr>
          <p:spPr>
            <a:xfrm>
              <a:off x="3682755" y="14176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835155" y="15700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987555" y="17224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85516" y="885860"/>
            <a:ext cx="1455154" cy="727401"/>
            <a:chOff x="2530209" y="1116846"/>
            <a:chExt cx="1455154" cy="969868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2532668" y="1417638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685068" y="1752176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530209" y="1752176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22019" y="1417638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 flipV="1">
              <a:off x="3557269" y="1116846"/>
              <a:ext cx="428094" cy="446438"/>
              <a:chOff x="3682755" y="1417638"/>
              <a:chExt cx="428094" cy="446438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3682755" y="14176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835155" y="15700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87555" y="17224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5" name="TextBox 64"/>
          <p:cNvSpPr txBox="1"/>
          <p:nvPr/>
        </p:nvSpPr>
        <p:spPr>
          <a:xfrm>
            <a:off x="5298218" y="3933874"/>
            <a:ext cx="21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Peptide chain</a:t>
            </a:r>
            <a:endParaRPr lang="en-US" sz="2800" dirty="0"/>
          </a:p>
        </p:txBody>
      </p:sp>
      <p:sp>
        <p:nvSpPr>
          <p:cNvPr id="66" name="TextBox 65"/>
          <p:cNvSpPr txBox="1"/>
          <p:nvPr/>
        </p:nvSpPr>
        <p:spPr>
          <a:xfrm>
            <a:off x="6922226" y="794766"/>
            <a:ext cx="2735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Substrate no longer fits in active site</a:t>
            </a:r>
            <a:endParaRPr lang="en-US" sz="2800" dirty="0"/>
          </a:p>
        </p:txBody>
      </p:sp>
      <p:sp>
        <p:nvSpPr>
          <p:cNvPr id="67" name="Freeform 66"/>
          <p:cNvSpPr/>
          <p:nvPr/>
        </p:nvSpPr>
        <p:spPr>
          <a:xfrm>
            <a:off x="6366637" y="2519765"/>
            <a:ext cx="566966" cy="1470863"/>
          </a:xfrm>
          <a:custGeom>
            <a:avLst/>
            <a:gdLst>
              <a:gd name="connsiteX0" fmla="*/ 0 w 566966"/>
              <a:gd name="connsiteY0" fmla="*/ 1961151 h 1961151"/>
              <a:gd name="connsiteX1" fmla="*/ 562708 w 566966"/>
              <a:gd name="connsiteY1" fmla="*/ 900200 h 1961151"/>
              <a:gd name="connsiteX2" fmla="*/ 273316 w 566966"/>
              <a:gd name="connsiteY2" fmla="*/ 0 h 19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966" h="1961151">
                <a:moveTo>
                  <a:pt x="0" y="1961151"/>
                </a:moveTo>
                <a:cubicBezTo>
                  <a:pt x="258577" y="1594104"/>
                  <a:pt x="517155" y="1227058"/>
                  <a:pt x="562708" y="900200"/>
                </a:cubicBezTo>
                <a:cubicBezTo>
                  <a:pt x="608261" y="573342"/>
                  <a:pt x="273316" y="0"/>
                  <a:pt x="273316" y="0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89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78" y="2537170"/>
            <a:ext cx="3140380" cy="1725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57" y="-1961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Extra Piece Sticks Out at Active Site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98881" y="3438435"/>
            <a:ext cx="892154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6528" y="3423461"/>
            <a:ext cx="848196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60997" y="3409173"/>
            <a:ext cx="1245052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64724" y="2881581"/>
            <a:ext cx="755568" cy="693708"/>
            <a:chOff x="5764724" y="3842108"/>
            <a:chExt cx="755568" cy="924944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flipH="1">
            <a:off x="5685306" y="1469620"/>
            <a:ext cx="755568" cy="693708"/>
            <a:chOff x="5764724" y="3842108"/>
            <a:chExt cx="755568" cy="924944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777100" y="1469620"/>
            <a:ext cx="755568" cy="693708"/>
            <a:chOff x="5764724" y="3842108"/>
            <a:chExt cx="755568" cy="924944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flipH="1">
            <a:off x="1774641" y="2863123"/>
            <a:ext cx="755568" cy="693708"/>
            <a:chOff x="5764724" y="3842108"/>
            <a:chExt cx="755568" cy="924944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142508" y="2163329"/>
            <a:ext cx="377784" cy="6997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714820" y="2163329"/>
            <a:ext cx="377784" cy="6997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478758" y="2710640"/>
            <a:ext cx="2453328" cy="1815903"/>
            <a:chOff x="1478758" y="3614186"/>
            <a:chExt cx="2453328" cy="2421204"/>
          </a:xfrm>
        </p:grpSpPr>
        <p:sp>
          <p:nvSpPr>
            <p:cNvPr id="41" name="Freeform 40"/>
            <p:cNvSpPr/>
            <p:nvPr/>
          </p:nvSpPr>
          <p:spPr>
            <a:xfrm>
              <a:off x="1478758" y="3614186"/>
              <a:ext cx="2453328" cy="2421204"/>
            </a:xfrm>
            <a:custGeom>
              <a:avLst/>
              <a:gdLst>
                <a:gd name="connsiteX0" fmla="*/ 1614694 w 2453328"/>
                <a:gd name="connsiteY0" fmla="*/ 0 h 2421204"/>
                <a:gd name="connsiteX1" fmla="*/ 2843 w 2453328"/>
                <a:gd name="connsiteY1" fmla="*/ 1253569 h 2421204"/>
                <a:gd name="connsiteX2" fmla="*/ 1240224 w 2453328"/>
                <a:gd name="connsiteY2" fmla="*/ 2393178 h 2421204"/>
                <a:gd name="connsiteX3" fmla="*/ 1907758 w 2453328"/>
                <a:gd name="connsiteY3" fmla="*/ 1969895 h 2421204"/>
                <a:gd name="connsiteX4" fmla="*/ 2445042 w 2453328"/>
                <a:gd name="connsiteY4" fmla="*/ 846567 h 2421204"/>
                <a:gd name="connsiteX5" fmla="*/ 2184540 w 2453328"/>
                <a:gd name="connsiteY5" fmla="*/ 227922 h 2421204"/>
                <a:gd name="connsiteX6" fmla="*/ 1533287 w 2453328"/>
                <a:gd name="connsiteY6" fmla="*/ 0 h 242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3328" h="2421204">
                  <a:moveTo>
                    <a:pt x="1614694" y="0"/>
                  </a:moveTo>
                  <a:cubicBezTo>
                    <a:pt x="839974" y="427353"/>
                    <a:pt x="65255" y="854706"/>
                    <a:pt x="2843" y="1253569"/>
                  </a:cubicBezTo>
                  <a:cubicBezTo>
                    <a:pt x="-59569" y="1652432"/>
                    <a:pt x="922738" y="2273790"/>
                    <a:pt x="1240224" y="2393178"/>
                  </a:cubicBezTo>
                  <a:cubicBezTo>
                    <a:pt x="1557710" y="2512566"/>
                    <a:pt x="1706955" y="2227663"/>
                    <a:pt x="1907758" y="1969895"/>
                  </a:cubicBezTo>
                  <a:cubicBezTo>
                    <a:pt x="2108561" y="1712127"/>
                    <a:pt x="2398912" y="1136896"/>
                    <a:pt x="2445042" y="846567"/>
                  </a:cubicBezTo>
                  <a:cubicBezTo>
                    <a:pt x="2491172" y="556238"/>
                    <a:pt x="2336499" y="369017"/>
                    <a:pt x="2184540" y="227922"/>
                  </a:cubicBezTo>
                  <a:cubicBezTo>
                    <a:pt x="2032581" y="86827"/>
                    <a:pt x="1533287" y="0"/>
                    <a:pt x="1533287" y="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90278" y="5255509"/>
              <a:ext cx="105509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glycine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Freeform 42"/>
          <p:cNvSpPr/>
          <p:nvPr/>
        </p:nvSpPr>
        <p:spPr>
          <a:xfrm>
            <a:off x="3682755" y="1880245"/>
            <a:ext cx="1755974" cy="1565369"/>
          </a:xfrm>
          <a:custGeom>
            <a:avLst/>
            <a:gdLst>
              <a:gd name="connsiteX0" fmla="*/ 582953 w 1755974"/>
              <a:gd name="connsiteY0" fmla="*/ 154 h 2087158"/>
              <a:gd name="connsiteX1" fmla="*/ 13106 w 1755974"/>
              <a:gd name="connsiteY1" fmla="*/ 944401 h 2087158"/>
              <a:gd name="connsiteX2" fmla="*/ 306170 w 1755974"/>
              <a:gd name="connsiteY2" fmla="*/ 1986329 h 2087158"/>
              <a:gd name="connsiteX3" fmla="*/ 1624957 w 1755974"/>
              <a:gd name="connsiteY3" fmla="*/ 1921208 h 2087158"/>
              <a:gd name="connsiteX4" fmla="*/ 1592395 w 1755974"/>
              <a:gd name="connsiteY4" fmla="*/ 879281 h 2087158"/>
              <a:gd name="connsiteX5" fmla="*/ 582953 w 1755974"/>
              <a:gd name="connsiteY5" fmla="*/ 154 h 208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74" h="2087158">
                <a:moveTo>
                  <a:pt x="582953" y="154"/>
                </a:moveTo>
                <a:cubicBezTo>
                  <a:pt x="319738" y="11007"/>
                  <a:pt x="59236" y="613372"/>
                  <a:pt x="13106" y="944401"/>
                </a:cubicBezTo>
                <a:cubicBezTo>
                  <a:pt x="-33024" y="1275430"/>
                  <a:pt x="37528" y="1823528"/>
                  <a:pt x="306170" y="1986329"/>
                </a:cubicBezTo>
                <a:cubicBezTo>
                  <a:pt x="574812" y="2149130"/>
                  <a:pt x="1410586" y="2105716"/>
                  <a:pt x="1624957" y="1921208"/>
                </a:cubicBezTo>
                <a:cubicBezTo>
                  <a:pt x="1839328" y="1736700"/>
                  <a:pt x="1763349" y="1204883"/>
                  <a:pt x="1592395" y="879281"/>
                </a:cubicBezTo>
                <a:cubicBezTo>
                  <a:pt x="1421441" y="553679"/>
                  <a:pt x="846168" y="-10699"/>
                  <a:pt x="582953" y="154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683188" y="1379440"/>
            <a:ext cx="149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Active Site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98190" y="2002369"/>
            <a:ext cx="2040018" cy="936433"/>
            <a:chOff x="2298190" y="2669815"/>
            <a:chExt cx="2040018" cy="1248577"/>
          </a:xfrm>
        </p:grpSpPr>
        <p:sp>
          <p:nvSpPr>
            <p:cNvPr id="51" name="TextBox 50"/>
            <p:cNvSpPr txBox="1"/>
            <p:nvPr/>
          </p:nvSpPr>
          <p:spPr>
            <a:xfrm>
              <a:off x="2298190" y="2669815"/>
              <a:ext cx="148144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Extra Stuff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3215473" y="3131480"/>
              <a:ext cx="1122735" cy="78691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5378592" y="1134798"/>
            <a:ext cx="428094" cy="334829"/>
            <a:chOff x="3682755" y="1417638"/>
            <a:chExt cx="428094" cy="446438"/>
          </a:xfrm>
        </p:grpSpPr>
        <p:sp>
          <p:nvSpPr>
            <p:cNvPr id="56" name="Oval 55"/>
            <p:cNvSpPr/>
            <p:nvPr/>
          </p:nvSpPr>
          <p:spPr>
            <a:xfrm>
              <a:off x="3682755" y="14176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835155" y="15700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987555" y="17224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85516" y="885860"/>
            <a:ext cx="1455154" cy="727401"/>
            <a:chOff x="2530209" y="1116846"/>
            <a:chExt cx="1455154" cy="969868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2532668" y="1417638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685068" y="1752176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530209" y="1752176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22019" y="1417638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 flipV="1">
              <a:off x="3557269" y="1116846"/>
              <a:ext cx="428094" cy="446438"/>
              <a:chOff x="3682755" y="1417638"/>
              <a:chExt cx="428094" cy="446438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3682755" y="14176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835155" y="15700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87555" y="17224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5" name="TextBox 64"/>
          <p:cNvSpPr txBox="1"/>
          <p:nvPr/>
        </p:nvSpPr>
        <p:spPr>
          <a:xfrm>
            <a:off x="5298218" y="3933874"/>
            <a:ext cx="21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Peptide chain</a:t>
            </a:r>
            <a:endParaRPr lang="en-US" sz="2800" dirty="0"/>
          </a:p>
        </p:txBody>
      </p:sp>
      <p:sp>
        <p:nvSpPr>
          <p:cNvPr id="66" name="TextBox 65"/>
          <p:cNvSpPr txBox="1"/>
          <p:nvPr/>
        </p:nvSpPr>
        <p:spPr>
          <a:xfrm>
            <a:off x="6922226" y="794766"/>
            <a:ext cx="2735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Substrate no longer fits in active site</a:t>
            </a:r>
            <a:endParaRPr lang="en-US" sz="2800" dirty="0"/>
          </a:p>
        </p:txBody>
      </p:sp>
      <p:sp>
        <p:nvSpPr>
          <p:cNvPr id="67" name="Freeform 66"/>
          <p:cNvSpPr/>
          <p:nvPr/>
        </p:nvSpPr>
        <p:spPr>
          <a:xfrm>
            <a:off x="6366637" y="2519765"/>
            <a:ext cx="566966" cy="1470863"/>
          </a:xfrm>
          <a:custGeom>
            <a:avLst/>
            <a:gdLst>
              <a:gd name="connsiteX0" fmla="*/ 0 w 566966"/>
              <a:gd name="connsiteY0" fmla="*/ 1961151 h 1961151"/>
              <a:gd name="connsiteX1" fmla="*/ 562708 w 566966"/>
              <a:gd name="connsiteY1" fmla="*/ 900200 h 1961151"/>
              <a:gd name="connsiteX2" fmla="*/ 273316 w 566966"/>
              <a:gd name="connsiteY2" fmla="*/ 0 h 19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966" h="1961151">
                <a:moveTo>
                  <a:pt x="0" y="1961151"/>
                </a:moveTo>
                <a:cubicBezTo>
                  <a:pt x="258577" y="1594104"/>
                  <a:pt x="517155" y="1227058"/>
                  <a:pt x="562708" y="900200"/>
                </a:cubicBezTo>
                <a:cubicBezTo>
                  <a:pt x="608261" y="573342"/>
                  <a:pt x="273316" y="0"/>
                  <a:pt x="273316" y="0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5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78" y="2537170"/>
            <a:ext cx="3140380" cy="1725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57" y="-1961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Extra Piece Sticks Out at Active Site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98881" y="3438435"/>
            <a:ext cx="892154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6528" y="3423461"/>
            <a:ext cx="848196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60997" y="3409173"/>
            <a:ext cx="1245052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64724" y="2881581"/>
            <a:ext cx="755568" cy="693708"/>
            <a:chOff x="5764724" y="3842108"/>
            <a:chExt cx="755568" cy="924944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flipH="1">
            <a:off x="5685306" y="1469620"/>
            <a:ext cx="755568" cy="693708"/>
            <a:chOff x="5764724" y="3842108"/>
            <a:chExt cx="755568" cy="924944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777100" y="1469620"/>
            <a:ext cx="755568" cy="693708"/>
            <a:chOff x="5764724" y="3842108"/>
            <a:chExt cx="755568" cy="924944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flipH="1">
            <a:off x="1774641" y="2863123"/>
            <a:ext cx="755568" cy="693708"/>
            <a:chOff x="5764724" y="3842108"/>
            <a:chExt cx="755568" cy="924944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142508" y="2163329"/>
            <a:ext cx="377784" cy="6997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714820" y="2163329"/>
            <a:ext cx="377784" cy="69979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478758" y="2710640"/>
            <a:ext cx="2453328" cy="1815903"/>
            <a:chOff x="1478758" y="3614186"/>
            <a:chExt cx="2453328" cy="2421204"/>
          </a:xfrm>
        </p:grpSpPr>
        <p:sp>
          <p:nvSpPr>
            <p:cNvPr id="41" name="Freeform 40"/>
            <p:cNvSpPr/>
            <p:nvPr/>
          </p:nvSpPr>
          <p:spPr>
            <a:xfrm>
              <a:off x="1478758" y="3614186"/>
              <a:ext cx="2453328" cy="2421204"/>
            </a:xfrm>
            <a:custGeom>
              <a:avLst/>
              <a:gdLst>
                <a:gd name="connsiteX0" fmla="*/ 1614694 w 2453328"/>
                <a:gd name="connsiteY0" fmla="*/ 0 h 2421204"/>
                <a:gd name="connsiteX1" fmla="*/ 2843 w 2453328"/>
                <a:gd name="connsiteY1" fmla="*/ 1253569 h 2421204"/>
                <a:gd name="connsiteX2" fmla="*/ 1240224 w 2453328"/>
                <a:gd name="connsiteY2" fmla="*/ 2393178 h 2421204"/>
                <a:gd name="connsiteX3" fmla="*/ 1907758 w 2453328"/>
                <a:gd name="connsiteY3" fmla="*/ 1969895 h 2421204"/>
                <a:gd name="connsiteX4" fmla="*/ 2445042 w 2453328"/>
                <a:gd name="connsiteY4" fmla="*/ 846567 h 2421204"/>
                <a:gd name="connsiteX5" fmla="*/ 2184540 w 2453328"/>
                <a:gd name="connsiteY5" fmla="*/ 227922 h 2421204"/>
                <a:gd name="connsiteX6" fmla="*/ 1533287 w 2453328"/>
                <a:gd name="connsiteY6" fmla="*/ 0 h 242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3328" h="2421204">
                  <a:moveTo>
                    <a:pt x="1614694" y="0"/>
                  </a:moveTo>
                  <a:cubicBezTo>
                    <a:pt x="839974" y="427353"/>
                    <a:pt x="65255" y="854706"/>
                    <a:pt x="2843" y="1253569"/>
                  </a:cubicBezTo>
                  <a:cubicBezTo>
                    <a:pt x="-59569" y="1652432"/>
                    <a:pt x="922738" y="2273790"/>
                    <a:pt x="1240224" y="2393178"/>
                  </a:cubicBezTo>
                  <a:cubicBezTo>
                    <a:pt x="1557710" y="2512566"/>
                    <a:pt x="1706955" y="2227663"/>
                    <a:pt x="1907758" y="1969895"/>
                  </a:cubicBezTo>
                  <a:cubicBezTo>
                    <a:pt x="2108561" y="1712127"/>
                    <a:pt x="2398912" y="1136896"/>
                    <a:pt x="2445042" y="846567"/>
                  </a:cubicBezTo>
                  <a:cubicBezTo>
                    <a:pt x="2491172" y="556238"/>
                    <a:pt x="2336499" y="369017"/>
                    <a:pt x="2184540" y="227922"/>
                  </a:cubicBezTo>
                  <a:cubicBezTo>
                    <a:pt x="2032581" y="86827"/>
                    <a:pt x="1533287" y="0"/>
                    <a:pt x="1533287" y="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90278" y="5255509"/>
              <a:ext cx="105509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glycine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Freeform 42"/>
          <p:cNvSpPr/>
          <p:nvPr/>
        </p:nvSpPr>
        <p:spPr>
          <a:xfrm>
            <a:off x="3682755" y="1880245"/>
            <a:ext cx="1755974" cy="1565369"/>
          </a:xfrm>
          <a:custGeom>
            <a:avLst/>
            <a:gdLst>
              <a:gd name="connsiteX0" fmla="*/ 582953 w 1755974"/>
              <a:gd name="connsiteY0" fmla="*/ 154 h 2087158"/>
              <a:gd name="connsiteX1" fmla="*/ 13106 w 1755974"/>
              <a:gd name="connsiteY1" fmla="*/ 944401 h 2087158"/>
              <a:gd name="connsiteX2" fmla="*/ 306170 w 1755974"/>
              <a:gd name="connsiteY2" fmla="*/ 1986329 h 2087158"/>
              <a:gd name="connsiteX3" fmla="*/ 1624957 w 1755974"/>
              <a:gd name="connsiteY3" fmla="*/ 1921208 h 2087158"/>
              <a:gd name="connsiteX4" fmla="*/ 1592395 w 1755974"/>
              <a:gd name="connsiteY4" fmla="*/ 879281 h 2087158"/>
              <a:gd name="connsiteX5" fmla="*/ 582953 w 1755974"/>
              <a:gd name="connsiteY5" fmla="*/ 154 h 208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74" h="2087158">
                <a:moveTo>
                  <a:pt x="582953" y="154"/>
                </a:moveTo>
                <a:cubicBezTo>
                  <a:pt x="319738" y="11007"/>
                  <a:pt x="59236" y="613372"/>
                  <a:pt x="13106" y="944401"/>
                </a:cubicBezTo>
                <a:cubicBezTo>
                  <a:pt x="-33024" y="1275430"/>
                  <a:pt x="37528" y="1823528"/>
                  <a:pt x="306170" y="1986329"/>
                </a:cubicBezTo>
                <a:cubicBezTo>
                  <a:pt x="574812" y="2149130"/>
                  <a:pt x="1410586" y="2105716"/>
                  <a:pt x="1624957" y="1921208"/>
                </a:cubicBezTo>
                <a:cubicBezTo>
                  <a:pt x="1839328" y="1736700"/>
                  <a:pt x="1763349" y="1204883"/>
                  <a:pt x="1592395" y="879281"/>
                </a:cubicBezTo>
                <a:cubicBezTo>
                  <a:pt x="1421441" y="553679"/>
                  <a:pt x="846168" y="-10699"/>
                  <a:pt x="582953" y="154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683188" y="1379440"/>
            <a:ext cx="149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Active Site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98190" y="2002369"/>
            <a:ext cx="2040018" cy="936433"/>
            <a:chOff x="2298190" y="2669815"/>
            <a:chExt cx="2040018" cy="1248577"/>
          </a:xfrm>
        </p:grpSpPr>
        <p:sp>
          <p:nvSpPr>
            <p:cNvPr id="51" name="TextBox 50"/>
            <p:cNvSpPr txBox="1"/>
            <p:nvPr/>
          </p:nvSpPr>
          <p:spPr>
            <a:xfrm>
              <a:off x="2298190" y="2669815"/>
              <a:ext cx="148144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Extra Stuff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3215473" y="3131480"/>
              <a:ext cx="1122735" cy="78691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5378592" y="1134798"/>
            <a:ext cx="428094" cy="334829"/>
            <a:chOff x="3682755" y="1417638"/>
            <a:chExt cx="428094" cy="446438"/>
          </a:xfrm>
        </p:grpSpPr>
        <p:sp>
          <p:nvSpPr>
            <p:cNvPr id="56" name="Oval 55"/>
            <p:cNvSpPr/>
            <p:nvPr/>
          </p:nvSpPr>
          <p:spPr>
            <a:xfrm>
              <a:off x="3682755" y="14176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835155" y="15700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987555" y="17224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85516" y="885860"/>
            <a:ext cx="1455154" cy="727401"/>
            <a:chOff x="2530209" y="1116846"/>
            <a:chExt cx="1455154" cy="969868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2532668" y="1417638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685068" y="1752176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530209" y="1752176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22019" y="1417638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 flipV="1">
              <a:off x="3557269" y="1116846"/>
              <a:ext cx="428094" cy="446438"/>
              <a:chOff x="3682755" y="1417638"/>
              <a:chExt cx="428094" cy="446438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3682755" y="14176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835155" y="15700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87555" y="17224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5" name="TextBox 64"/>
          <p:cNvSpPr txBox="1"/>
          <p:nvPr/>
        </p:nvSpPr>
        <p:spPr>
          <a:xfrm>
            <a:off x="5298218" y="3933874"/>
            <a:ext cx="21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Peptide chain</a:t>
            </a:r>
            <a:endParaRPr lang="en-US" sz="2800" dirty="0"/>
          </a:p>
        </p:txBody>
      </p:sp>
      <p:sp>
        <p:nvSpPr>
          <p:cNvPr id="66" name="TextBox 65"/>
          <p:cNvSpPr txBox="1"/>
          <p:nvPr/>
        </p:nvSpPr>
        <p:spPr>
          <a:xfrm>
            <a:off x="6922226" y="794766"/>
            <a:ext cx="2735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Substrate no longer fits in active site</a:t>
            </a:r>
            <a:endParaRPr lang="en-US" sz="2800" dirty="0"/>
          </a:p>
        </p:txBody>
      </p:sp>
      <p:sp>
        <p:nvSpPr>
          <p:cNvPr id="67" name="Freeform 66"/>
          <p:cNvSpPr/>
          <p:nvPr/>
        </p:nvSpPr>
        <p:spPr>
          <a:xfrm>
            <a:off x="6366637" y="2519765"/>
            <a:ext cx="566966" cy="1470863"/>
          </a:xfrm>
          <a:custGeom>
            <a:avLst/>
            <a:gdLst>
              <a:gd name="connsiteX0" fmla="*/ 0 w 566966"/>
              <a:gd name="connsiteY0" fmla="*/ 1961151 h 1961151"/>
              <a:gd name="connsiteX1" fmla="*/ 562708 w 566966"/>
              <a:gd name="connsiteY1" fmla="*/ 900200 h 1961151"/>
              <a:gd name="connsiteX2" fmla="*/ 273316 w 566966"/>
              <a:gd name="connsiteY2" fmla="*/ 0 h 19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966" h="1961151">
                <a:moveTo>
                  <a:pt x="0" y="1961151"/>
                </a:moveTo>
                <a:cubicBezTo>
                  <a:pt x="258577" y="1594104"/>
                  <a:pt x="517155" y="1227058"/>
                  <a:pt x="562708" y="900200"/>
                </a:cubicBezTo>
                <a:cubicBezTo>
                  <a:pt x="608261" y="573342"/>
                  <a:pt x="273316" y="0"/>
                  <a:pt x="273316" y="0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393879" y="1198687"/>
            <a:ext cx="6564797" cy="3046988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This explains how glyphosate disrupts EPSPS in the </a:t>
            </a:r>
            <a:r>
              <a:rPr lang="en-US" sz="3200" dirty="0" err="1" smtClean="0"/>
              <a:t>shikimate</a:t>
            </a:r>
            <a:r>
              <a:rPr lang="en-US" sz="3200" dirty="0" smtClean="0"/>
              <a:t> pathway: Multiple bacteria have developed resistance by replacing active site glycine with alanine and this is the basis for GMO Roundup Ready crops</a:t>
            </a:r>
            <a:r>
              <a:rPr lang="en-US" sz="3200" dirty="0" smtClean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180" y="4544585"/>
            <a:ext cx="895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T </a:t>
            </a:r>
            <a:r>
              <a:rPr lang="en-US" sz="2000" dirty="0" err="1"/>
              <a:t>Funke</a:t>
            </a:r>
            <a:r>
              <a:rPr lang="en-US" sz="2000" dirty="0"/>
              <a:t> et al., Molecular basis for the herbicide resistance of Roundup Ready crops.  PNAS 2006;103(35):13010-13015.</a:t>
            </a:r>
          </a:p>
        </p:txBody>
      </p:sp>
    </p:spTree>
    <p:extLst>
      <p:ext uri="{BB962C8B-B14F-4D97-AF65-F5344CB8AC3E}">
        <p14:creationId xmlns:p14="http://schemas.microsoft.com/office/powerpoint/2010/main" val="108470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PSPS_inhibition_glyphosat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16" r="-16416"/>
          <a:stretch>
            <a:fillRect/>
          </a:stretch>
        </p:blipFill>
        <p:spPr>
          <a:xfrm>
            <a:off x="698505" y="857256"/>
            <a:ext cx="7862057" cy="386437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89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Inhibition of EPSPS by glyphosate:</a:t>
            </a:r>
            <a:br>
              <a:rPr lang="en-US" b="1" dirty="0" smtClean="0"/>
            </a:br>
            <a:r>
              <a:rPr lang="en-US" b="1" dirty="0" smtClean="0"/>
              <a:t>Resistant E coli mutant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3663" y="4623646"/>
            <a:ext cx="597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Figure 3, S </a:t>
            </a:r>
            <a:r>
              <a:rPr lang="en-US" sz="2000" dirty="0" err="1" smtClean="0"/>
              <a:t>Eschenburg</a:t>
            </a:r>
            <a:r>
              <a:rPr lang="en-US" sz="2000" dirty="0" smtClean="0"/>
              <a:t> et al. </a:t>
            </a:r>
            <a:r>
              <a:rPr lang="en-US" sz="2000" dirty="0" err="1" smtClean="0"/>
              <a:t>Planta</a:t>
            </a:r>
            <a:r>
              <a:rPr lang="en-US" sz="2000" dirty="0" smtClean="0"/>
              <a:t> 2002;216:129-135.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832160" y="2929965"/>
            <a:ext cx="2044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Wild type  with glycine 96</a:t>
            </a:r>
            <a:endParaRPr lang="en-US" sz="2400" dirty="0"/>
          </a:p>
        </p:txBody>
      </p:sp>
      <p:sp>
        <p:nvSpPr>
          <p:cNvPr id="9" name="Freeform 8"/>
          <p:cNvSpPr/>
          <p:nvPr/>
        </p:nvSpPr>
        <p:spPr>
          <a:xfrm>
            <a:off x="3373180" y="2101615"/>
            <a:ext cx="349365" cy="828344"/>
          </a:xfrm>
          <a:custGeom>
            <a:avLst/>
            <a:gdLst>
              <a:gd name="connsiteX0" fmla="*/ 73268 w 349365"/>
              <a:gd name="connsiteY0" fmla="*/ 1104459 h 1104459"/>
              <a:gd name="connsiteX1" fmla="*/ 18049 w 349365"/>
              <a:gd name="connsiteY1" fmla="*/ 386560 h 1104459"/>
              <a:gd name="connsiteX2" fmla="*/ 349365 w 349365"/>
              <a:gd name="connsiteY2" fmla="*/ 0 h 110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365" h="1104459">
                <a:moveTo>
                  <a:pt x="73268" y="1104459"/>
                </a:moveTo>
                <a:cubicBezTo>
                  <a:pt x="22650" y="837548"/>
                  <a:pt x="-27967" y="570637"/>
                  <a:pt x="18049" y="386560"/>
                </a:cubicBezTo>
                <a:cubicBezTo>
                  <a:pt x="64065" y="202483"/>
                  <a:pt x="349365" y="0"/>
                  <a:pt x="349365" y="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49510" y="2381036"/>
            <a:ext cx="33321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Mutant with alanine substituted for glycine 96</a:t>
            </a:r>
            <a:endParaRPr lang="en-US" sz="2400" dirty="0"/>
          </a:p>
        </p:txBody>
      </p:sp>
      <p:sp>
        <p:nvSpPr>
          <p:cNvPr id="6" name="Freeform 5"/>
          <p:cNvSpPr/>
          <p:nvPr/>
        </p:nvSpPr>
        <p:spPr>
          <a:xfrm>
            <a:off x="4954063" y="1816101"/>
            <a:ext cx="494243" cy="965200"/>
          </a:xfrm>
          <a:custGeom>
            <a:avLst/>
            <a:gdLst>
              <a:gd name="connsiteX0" fmla="*/ 494243 w 494243"/>
              <a:gd name="connsiteY0" fmla="*/ 965200 h 965200"/>
              <a:gd name="connsiteX1" fmla="*/ 11643 w 494243"/>
              <a:gd name="connsiteY1" fmla="*/ 685800 h 965200"/>
              <a:gd name="connsiteX2" fmla="*/ 138643 w 494243"/>
              <a:gd name="connsiteY2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4243" h="965200">
                <a:moveTo>
                  <a:pt x="494243" y="965200"/>
                </a:moveTo>
                <a:cubicBezTo>
                  <a:pt x="282576" y="905933"/>
                  <a:pt x="70910" y="846667"/>
                  <a:pt x="11643" y="685800"/>
                </a:cubicBezTo>
                <a:cubicBezTo>
                  <a:pt x="-47624" y="524933"/>
                  <a:pt x="138643" y="0"/>
                  <a:pt x="138643" y="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3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DowDupont</a:t>
            </a:r>
            <a:r>
              <a:rPr lang="en-US" b="1" dirty="0" smtClean="0"/>
              <a:t> Experiments on Maize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48" y="945241"/>
            <a:ext cx="88011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Designer gene introduced into maize using CRISPR technology</a:t>
            </a:r>
          </a:p>
          <a:p>
            <a:r>
              <a:rPr lang="en-US" dirty="0" smtClean="0"/>
              <a:t>Tweaked native EPSP synthase to produce glyphosate-                                      resistant version</a:t>
            </a:r>
          </a:p>
          <a:p>
            <a:r>
              <a:rPr lang="en-US" dirty="0" smtClean="0"/>
              <a:t>First step: mutate glycine to  alanine                                                                   at residue 101 (GNAG </a:t>
            </a:r>
            <a:r>
              <a:rPr lang="en-US" dirty="0" smtClean="0">
                <a:sym typeface="Wingdings"/>
              </a:rPr>
              <a:t> GNAA)</a:t>
            </a:r>
          </a:p>
          <a:p>
            <a:pPr lvl="1"/>
            <a:r>
              <a:rPr lang="en-US" dirty="0" smtClean="0">
                <a:sym typeface="Wingdings"/>
              </a:rPr>
              <a:t>Completely erases any glyphosate sensitivity</a:t>
            </a:r>
          </a:p>
          <a:p>
            <a:pPr lvl="1"/>
            <a:r>
              <a:rPr lang="en-US" dirty="0" smtClean="0">
                <a:sym typeface="Wingdings"/>
              </a:rPr>
              <a:t> [corresponds to 96 in E coli]</a:t>
            </a:r>
          </a:p>
          <a:p>
            <a:r>
              <a:rPr lang="en-US" dirty="0" smtClean="0">
                <a:sym typeface="Wingdings"/>
              </a:rPr>
              <a:t>Modify additional nearby residues to increase space for EPSP substrate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maiz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0" y="1320854"/>
            <a:ext cx="3176024" cy="1926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4878" y="4562861"/>
            <a:ext cx="6325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*</a:t>
            </a:r>
            <a:r>
              <a:rPr lang="pt-BR" sz="2400" dirty="0" err="1"/>
              <a:t>Y</a:t>
            </a:r>
            <a:r>
              <a:rPr lang="pt-BR" sz="2400" dirty="0"/>
              <a:t> </a:t>
            </a:r>
            <a:r>
              <a:rPr lang="pt-BR" sz="2400" dirty="0" err="1"/>
              <a:t>Dong</a:t>
            </a:r>
            <a:r>
              <a:rPr lang="pt-BR" sz="2400" dirty="0"/>
              <a:t> et al. J </a:t>
            </a:r>
            <a:r>
              <a:rPr lang="pt-BR" sz="2400" dirty="0" err="1"/>
              <a:t>Biol</a:t>
            </a:r>
            <a:r>
              <a:rPr lang="pt-BR" sz="2400" dirty="0"/>
              <a:t> </a:t>
            </a:r>
            <a:r>
              <a:rPr lang="pt-BR" sz="2400" dirty="0" err="1"/>
              <a:t>Chem</a:t>
            </a:r>
            <a:r>
              <a:rPr lang="pt-BR" sz="2400" dirty="0"/>
              <a:t> 2019; 294(2): 716-725.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8806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fi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84" y="692952"/>
            <a:ext cx="3485416" cy="1851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4298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 smtClean="0"/>
              <a:t>Monsanto Study (1989)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023159"/>
            <a:ext cx="6486608" cy="3078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Study exposed bluegill sunfish to carbon-14 radiolabelled glyphosate</a:t>
            </a:r>
          </a:p>
          <a:p>
            <a:r>
              <a:rPr lang="en-US" sz="2800" dirty="0" smtClean="0"/>
              <a:t>Measured radiolabel in tissues greatly exceeded measured glyphosate levels</a:t>
            </a:r>
          </a:p>
          <a:p>
            <a:r>
              <a:rPr lang="en-US" sz="2800" dirty="0" smtClean="0"/>
              <a:t>Proteolysis recovered more glyphosate</a:t>
            </a:r>
          </a:p>
          <a:p>
            <a:pPr lvl="1"/>
            <a:r>
              <a:rPr lang="en-US" sz="2400" dirty="0" smtClean="0"/>
              <a:t>20% yield </a:t>
            </a:r>
            <a:r>
              <a:rPr lang="en-US" sz="2400" dirty="0" smtClean="0">
                <a:sym typeface="Wingdings"/>
              </a:rPr>
              <a:t> 70% yield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122810" y="4646212"/>
            <a:ext cx="7563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WP Ridley and KA </a:t>
            </a:r>
            <a:r>
              <a:rPr lang="en-US" sz="2000" dirty="0" err="1"/>
              <a:t>Chott</a:t>
            </a:r>
            <a:r>
              <a:rPr lang="en-US" sz="2000" dirty="0"/>
              <a:t>.  Monsanto unpublished study. August, 1989.</a:t>
            </a:r>
          </a:p>
        </p:txBody>
      </p:sp>
    </p:spTree>
    <p:extLst>
      <p:ext uri="{BB962C8B-B14F-4D97-AF65-F5344CB8AC3E}">
        <p14:creationId xmlns:p14="http://schemas.microsoft.com/office/powerpoint/2010/main" val="4135100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fi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84" y="692952"/>
            <a:ext cx="3485416" cy="1851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4298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 smtClean="0"/>
              <a:t>Monsanto Study (1989)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023159"/>
            <a:ext cx="6486608" cy="3078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Study exposed bluegill sunfish to carbon-14 radiolabelled glyphosate</a:t>
            </a:r>
          </a:p>
          <a:p>
            <a:r>
              <a:rPr lang="en-US" sz="2800" dirty="0" smtClean="0"/>
              <a:t>Measured radiolabel in tissues greatly exceeded measured glyphosate levels</a:t>
            </a:r>
          </a:p>
          <a:p>
            <a:r>
              <a:rPr lang="en-US" sz="2800" dirty="0" smtClean="0"/>
              <a:t>Proteolysis recovered more glyphosate</a:t>
            </a:r>
          </a:p>
          <a:p>
            <a:pPr lvl="1"/>
            <a:r>
              <a:rPr lang="en-US" sz="2400" dirty="0" smtClean="0"/>
              <a:t>20% yield </a:t>
            </a:r>
            <a:r>
              <a:rPr lang="en-US" sz="2400" dirty="0" smtClean="0">
                <a:sym typeface="Wingdings"/>
              </a:rPr>
              <a:t> 70% yield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122810" y="4646212"/>
            <a:ext cx="7563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WP Ridley and KA </a:t>
            </a:r>
            <a:r>
              <a:rPr lang="en-US" sz="2000" dirty="0" err="1"/>
              <a:t>Chott</a:t>
            </a:r>
            <a:r>
              <a:rPr lang="en-US" sz="2000" dirty="0"/>
              <a:t>.  Monsanto unpublished study. August, 1989.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22810" y="1079535"/>
            <a:ext cx="6765408" cy="3046988"/>
          </a:xfr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dirty="0" smtClean="0"/>
              <a:t>"</a:t>
            </a:r>
            <a:r>
              <a:rPr lang="en-US" dirty="0"/>
              <a:t>Proteinase K hydrolyses proteins to amino acids and small </a:t>
            </a:r>
            <a:r>
              <a:rPr lang="en-US" dirty="0" err="1"/>
              <a:t>oligopeptides</a:t>
            </a:r>
            <a:r>
              <a:rPr lang="en-US" dirty="0"/>
              <a:t>, suggesting that a significant portion of the 14C activity residing in the bluegill sunfish tissue was tightly associated with </a:t>
            </a:r>
            <a:r>
              <a:rPr lang="en-US" i="1" dirty="0">
                <a:solidFill>
                  <a:srgbClr val="FF0000"/>
                </a:solidFill>
              </a:rPr>
              <a:t>or incorporated into </a:t>
            </a:r>
            <a:r>
              <a:rPr lang="en-US" dirty="0"/>
              <a:t>protein.” </a:t>
            </a:r>
          </a:p>
        </p:txBody>
      </p:sp>
    </p:spTree>
    <p:extLst>
      <p:ext uri="{BB962C8B-B14F-4D97-AF65-F5344CB8AC3E}">
        <p14:creationId xmlns:p14="http://schemas.microsoft.com/office/powerpoint/2010/main" val="96529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3421"/>
            <a:ext cx="8229600" cy="857250"/>
          </a:xfrm>
        </p:spPr>
        <p:txBody>
          <a:bodyPr/>
          <a:lstStyle/>
          <a:p>
            <a:r>
              <a:rPr lang="en-US" b="1" dirty="0" smtClean="0"/>
              <a:t>Some Predicted Consequences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100" y="717557"/>
            <a:ext cx="8394700" cy="3981449"/>
          </a:xfrm>
        </p:spPr>
        <p:txBody>
          <a:bodyPr>
            <a:noAutofit/>
          </a:bodyPr>
          <a:lstStyle/>
          <a:p>
            <a:r>
              <a:rPr lang="en-US" sz="2400" dirty="0" smtClean="0"/>
              <a:t>Neural tube defects</a:t>
            </a:r>
          </a:p>
          <a:p>
            <a:r>
              <a:rPr lang="en-US" sz="2400" dirty="0" smtClean="0"/>
              <a:t>Autism</a:t>
            </a:r>
          </a:p>
          <a:p>
            <a:r>
              <a:rPr lang="en-US" sz="2400" dirty="0" smtClean="0"/>
              <a:t>Impaired collagen </a:t>
            </a:r>
            <a:r>
              <a:rPr lang="en-US" sz="2400" dirty="0" smtClean="0">
                <a:sym typeface="Wingdings"/>
              </a:rPr>
              <a:t> osteoarthritis</a:t>
            </a:r>
            <a:endParaRPr lang="en-US" sz="2400" dirty="0" smtClean="0"/>
          </a:p>
          <a:p>
            <a:r>
              <a:rPr lang="en-US" sz="2400" dirty="0" err="1" smtClean="0"/>
              <a:t>Steatohepatitis</a:t>
            </a:r>
            <a:r>
              <a:rPr lang="en-US" sz="2400" dirty="0" smtClean="0"/>
              <a:t> (fatty liver disease)</a:t>
            </a:r>
          </a:p>
          <a:p>
            <a:r>
              <a:rPr lang="en-US" sz="2400" dirty="0" smtClean="0"/>
              <a:t>Obesity and adrenal insufficiency</a:t>
            </a:r>
          </a:p>
          <a:p>
            <a:r>
              <a:rPr lang="en-US" sz="2400" dirty="0" smtClean="0"/>
              <a:t>Hypothyroidism</a:t>
            </a:r>
          </a:p>
          <a:p>
            <a:r>
              <a:rPr lang="en-US" sz="2400" dirty="0" smtClean="0"/>
              <a:t>Impaired iron homeostasis and kidney failure</a:t>
            </a:r>
          </a:p>
          <a:p>
            <a:r>
              <a:rPr lang="en-US" sz="2400" dirty="0" smtClean="0"/>
              <a:t>Insulin resistance and diabetes </a:t>
            </a:r>
          </a:p>
          <a:p>
            <a:r>
              <a:rPr lang="en-US" sz="2400" dirty="0" smtClean="0"/>
              <a:t>Cancer 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75692" y="4650506"/>
            <a:ext cx="8868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A. </a:t>
            </a:r>
            <a:r>
              <a:rPr lang="en-US" sz="2000" dirty="0" err="1"/>
              <a:t>Samsel</a:t>
            </a:r>
            <a:r>
              <a:rPr lang="en-US" sz="2000" dirty="0"/>
              <a:t> and  S. Seneff. Journal of Biological Physics and Chemistry 2016;16:9-46.</a:t>
            </a:r>
          </a:p>
        </p:txBody>
      </p:sp>
    </p:spTree>
    <p:extLst>
      <p:ext uri="{BB962C8B-B14F-4D97-AF65-F5344CB8AC3E}">
        <p14:creationId xmlns:p14="http://schemas.microsoft.com/office/powerpoint/2010/main" val="415512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6493" y="1717327"/>
            <a:ext cx="3781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Introduction  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925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8349"/>
            <a:ext cx="8229600" cy="857250"/>
          </a:xfrm>
        </p:spPr>
        <p:txBody>
          <a:bodyPr/>
          <a:lstStyle/>
          <a:p>
            <a:r>
              <a:rPr lang="en-US" b="1" dirty="0" smtClean="0"/>
              <a:t>An Analogy: ALS in Guam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48901"/>
            <a:ext cx="8915400" cy="370210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An epidemic in ALS in Guam was                                            traced to a natural toxin found in                                        cycads </a:t>
            </a:r>
          </a:p>
          <a:p>
            <a:r>
              <a:rPr lang="en-US" dirty="0" smtClean="0"/>
              <a:t>BMAA is a non-coding amino acid                                           that gets inserted by mistake in                                            place of serine</a:t>
            </a:r>
          </a:p>
          <a:p>
            <a:r>
              <a:rPr lang="en-US" dirty="0" smtClean="0"/>
              <a:t>Defective versions of a glutamate transporter have been linked to ALS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The transporter has an essential serine-rich region in its sequence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cyca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748901"/>
            <a:ext cx="2953246" cy="1981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4184310"/>
            <a:ext cx="7034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*</a:t>
            </a:r>
            <a:r>
              <a:rPr lang="fr-FR" sz="2400" dirty="0" err="1"/>
              <a:t>Antioxidants</a:t>
            </a:r>
            <a:r>
              <a:rPr lang="fr-FR" sz="2400" dirty="0"/>
              <a:t> &amp; Redox </a:t>
            </a:r>
            <a:r>
              <a:rPr lang="fr-FR" sz="2400" dirty="0" err="1"/>
              <a:t>Signaling</a:t>
            </a:r>
            <a:r>
              <a:rPr lang="fr-FR" sz="2400" dirty="0"/>
              <a:t> 2009;11: 1587-1602.</a:t>
            </a:r>
          </a:p>
          <a:p>
            <a:r>
              <a:rPr lang="fr-FR" sz="2400" dirty="0">
                <a:solidFill>
                  <a:srgbClr val="FF0000"/>
                </a:solidFill>
              </a:rPr>
              <a:t>**</a:t>
            </a:r>
            <a:r>
              <a:rPr lang="fr-FR" sz="2400" dirty="0"/>
              <a:t>DJ </a:t>
            </a:r>
            <a:r>
              <a:rPr lang="fr-FR" sz="2400" dirty="0" err="1"/>
              <a:t>Slotboom</a:t>
            </a:r>
            <a:r>
              <a:rPr lang="fr-FR" sz="2400" dirty="0"/>
              <a:t> et al., PNAS 1999; 96(25): 14282-</a:t>
            </a:r>
            <a:r>
              <a:rPr lang="fr-FR" sz="2400" dirty="0" smtClean="0"/>
              <a:t>14287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0884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yelin-illust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47" y="783057"/>
            <a:ext cx="3634154" cy="2552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00" y="1649"/>
            <a:ext cx="8999415" cy="857250"/>
          </a:xfrm>
        </p:spPr>
        <p:txBody>
          <a:bodyPr>
            <a:normAutofit/>
          </a:bodyPr>
          <a:lstStyle/>
          <a:p>
            <a:r>
              <a:rPr lang="en-US" b="1" dirty="0" smtClean="0"/>
              <a:t>Another Analogy: MS &amp; Sugar Beets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b="1" dirty="0" smtClean="0"/>
              <a:t>	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6051"/>
            <a:ext cx="8229600" cy="302015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Sugar beets contain an  analogue of                                   </a:t>
            </a:r>
            <a:r>
              <a:rPr lang="en-US" sz="2800" dirty="0" err="1" smtClean="0"/>
              <a:t>proline</a:t>
            </a:r>
            <a:r>
              <a:rPr lang="en-US" sz="2800" dirty="0" smtClean="0"/>
              <a:t> called </a:t>
            </a:r>
            <a:r>
              <a:rPr lang="en-US" sz="2800" dirty="0" err="1" smtClean="0"/>
              <a:t>Aze</a:t>
            </a:r>
            <a:endParaRPr lang="en-US" sz="2800" dirty="0" smtClean="0"/>
          </a:p>
          <a:p>
            <a:r>
              <a:rPr lang="en-US" sz="2800" dirty="0" smtClean="0"/>
              <a:t>Remarkable correlation between                                              MS frequency and proximity to                                            sugar beet agriculture</a:t>
            </a:r>
          </a:p>
          <a:p>
            <a:r>
              <a:rPr lang="en-US" sz="2800" dirty="0" smtClean="0"/>
              <a:t>Myelin basic protein contains a                         concentration of </a:t>
            </a:r>
            <a:r>
              <a:rPr lang="en-US" sz="2800" dirty="0" err="1" smtClean="0"/>
              <a:t>proline</a:t>
            </a:r>
            <a:r>
              <a:rPr lang="en-US" sz="2800" dirty="0" smtClean="0"/>
              <a:t> residues that are                                                          absolutely essential for its proper function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20440" y="4633329"/>
            <a:ext cx="8550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*</a:t>
            </a:r>
            <a:r>
              <a:rPr lang="de-DE" sz="2400" dirty="0"/>
              <a:t>E. Rubenstein, J </a:t>
            </a:r>
            <a:r>
              <a:rPr lang="de-DE" sz="2400" dirty="0" err="1"/>
              <a:t>Neuropathol</a:t>
            </a:r>
            <a:r>
              <a:rPr lang="de-DE" sz="2400" dirty="0"/>
              <a:t> </a:t>
            </a:r>
            <a:r>
              <a:rPr lang="de-DE" sz="2400" dirty="0" err="1"/>
              <a:t>Exp</a:t>
            </a:r>
            <a:r>
              <a:rPr lang="de-DE" sz="2400" dirty="0"/>
              <a:t> </a:t>
            </a:r>
            <a:r>
              <a:rPr lang="de-DE" sz="2400" dirty="0" err="1"/>
              <a:t>Neurol</a:t>
            </a:r>
            <a:r>
              <a:rPr lang="de-DE" sz="2400" dirty="0"/>
              <a:t> 2008;67(11): 1035-1040.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407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 want to teach you how to fish!</a:t>
            </a:r>
            <a:endParaRPr lang="en-US" b="1" dirty="0"/>
          </a:p>
        </p:txBody>
      </p:sp>
      <p:pic>
        <p:nvPicPr>
          <p:cNvPr id="4" name="Picture 3" descr="fis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1063230"/>
            <a:ext cx="5092700" cy="37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0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osin_alignm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419101"/>
            <a:ext cx="4394200" cy="1476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857250"/>
          </a:xfrm>
        </p:spPr>
        <p:txBody>
          <a:bodyPr/>
          <a:lstStyle/>
          <a:p>
            <a:r>
              <a:rPr lang="en-US" b="1" dirty="0" smtClean="0"/>
              <a:t>How to Fish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49028"/>
            <a:ext cx="8686800" cy="3394472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a glycine residue in an important protein class that is highly conserved across multiple species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Find papers describing the functional role of that glycine in the </a:t>
            </a:r>
            <a:r>
              <a:rPr lang="en-US" dirty="0" smtClean="0"/>
              <a:t>protein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an example of a genetic mutation mapping that glycine to something else and identify the resulting disease profile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Ideally: find papers that describe dysfunction of  that protein linked to glyphosate exposure or a symptom profile of glyphosate exposure that could be explained by that protein’s dysfunction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2300" y="1057275"/>
            <a:ext cx="1334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Myosin</a:t>
            </a:r>
          </a:p>
          <a:p>
            <a:r>
              <a:rPr lang="en-US" sz="2000" dirty="0" smtClean="0"/>
              <a:t>alignments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16945" y="763736"/>
            <a:ext cx="885257" cy="1086429"/>
            <a:chOff x="4016942" y="1018314"/>
            <a:chExt cx="885257" cy="1448572"/>
          </a:xfrm>
        </p:grpSpPr>
        <p:sp>
          <p:nvSpPr>
            <p:cNvPr id="8" name="Freeform 7"/>
            <p:cNvSpPr/>
            <p:nvPr/>
          </p:nvSpPr>
          <p:spPr>
            <a:xfrm>
              <a:off x="4410642" y="1018314"/>
              <a:ext cx="237557" cy="1448572"/>
            </a:xfrm>
            <a:custGeom>
              <a:avLst/>
              <a:gdLst>
                <a:gd name="connsiteX0" fmla="*/ 8957 w 129614"/>
                <a:gd name="connsiteY0" fmla="*/ 19703 h 1448572"/>
                <a:gd name="connsiteX1" fmla="*/ 8957 w 129614"/>
                <a:gd name="connsiteY1" fmla="*/ 540403 h 1448572"/>
                <a:gd name="connsiteX2" fmla="*/ 21657 w 129614"/>
                <a:gd name="connsiteY2" fmla="*/ 1035703 h 1448572"/>
                <a:gd name="connsiteX3" fmla="*/ 47057 w 129614"/>
                <a:gd name="connsiteY3" fmla="*/ 1442103 h 1448572"/>
                <a:gd name="connsiteX4" fmla="*/ 110557 w 129614"/>
                <a:gd name="connsiteY4" fmla="*/ 1238903 h 1448572"/>
                <a:gd name="connsiteX5" fmla="*/ 110557 w 129614"/>
                <a:gd name="connsiteY5" fmla="*/ 642003 h 1448572"/>
                <a:gd name="connsiteX6" fmla="*/ 123257 w 129614"/>
                <a:gd name="connsiteY6" fmla="*/ 159403 h 1448572"/>
                <a:gd name="connsiteX7" fmla="*/ 8957 w 129614"/>
                <a:gd name="connsiteY7" fmla="*/ 19703 h 144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614" h="1448572">
                  <a:moveTo>
                    <a:pt x="8957" y="19703"/>
                  </a:moveTo>
                  <a:cubicBezTo>
                    <a:pt x="-10093" y="83203"/>
                    <a:pt x="6840" y="371070"/>
                    <a:pt x="8957" y="540403"/>
                  </a:cubicBezTo>
                  <a:cubicBezTo>
                    <a:pt x="11074" y="709736"/>
                    <a:pt x="15307" y="885420"/>
                    <a:pt x="21657" y="1035703"/>
                  </a:cubicBezTo>
                  <a:cubicBezTo>
                    <a:pt x="28007" y="1185986"/>
                    <a:pt x="32240" y="1408236"/>
                    <a:pt x="47057" y="1442103"/>
                  </a:cubicBezTo>
                  <a:cubicBezTo>
                    <a:pt x="61874" y="1475970"/>
                    <a:pt x="99974" y="1372253"/>
                    <a:pt x="110557" y="1238903"/>
                  </a:cubicBezTo>
                  <a:cubicBezTo>
                    <a:pt x="121140" y="1105553"/>
                    <a:pt x="108440" y="821920"/>
                    <a:pt x="110557" y="642003"/>
                  </a:cubicBezTo>
                  <a:cubicBezTo>
                    <a:pt x="112674" y="462086"/>
                    <a:pt x="142307" y="261003"/>
                    <a:pt x="123257" y="159403"/>
                  </a:cubicBezTo>
                  <a:cubicBezTo>
                    <a:pt x="104207" y="57803"/>
                    <a:pt x="28007" y="-43797"/>
                    <a:pt x="8957" y="19703"/>
                  </a:cubicBezTo>
                  <a:close/>
                </a:path>
              </a:pathLst>
            </a:cu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664642" y="1018314"/>
              <a:ext cx="237557" cy="1448572"/>
            </a:xfrm>
            <a:custGeom>
              <a:avLst/>
              <a:gdLst>
                <a:gd name="connsiteX0" fmla="*/ 8957 w 129614"/>
                <a:gd name="connsiteY0" fmla="*/ 19703 h 1448572"/>
                <a:gd name="connsiteX1" fmla="*/ 8957 w 129614"/>
                <a:gd name="connsiteY1" fmla="*/ 540403 h 1448572"/>
                <a:gd name="connsiteX2" fmla="*/ 21657 w 129614"/>
                <a:gd name="connsiteY2" fmla="*/ 1035703 h 1448572"/>
                <a:gd name="connsiteX3" fmla="*/ 47057 w 129614"/>
                <a:gd name="connsiteY3" fmla="*/ 1442103 h 1448572"/>
                <a:gd name="connsiteX4" fmla="*/ 110557 w 129614"/>
                <a:gd name="connsiteY4" fmla="*/ 1238903 h 1448572"/>
                <a:gd name="connsiteX5" fmla="*/ 110557 w 129614"/>
                <a:gd name="connsiteY5" fmla="*/ 642003 h 1448572"/>
                <a:gd name="connsiteX6" fmla="*/ 123257 w 129614"/>
                <a:gd name="connsiteY6" fmla="*/ 159403 h 1448572"/>
                <a:gd name="connsiteX7" fmla="*/ 8957 w 129614"/>
                <a:gd name="connsiteY7" fmla="*/ 19703 h 144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614" h="1448572">
                  <a:moveTo>
                    <a:pt x="8957" y="19703"/>
                  </a:moveTo>
                  <a:cubicBezTo>
                    <a:pt x="-10093" y="83203"/>
                    <a:pt x="6840" y="371070"/>
                    <a:pt x="8957" y="540403"/>
                  </a:cubicBezTo>
                  <a:cubicBezTo>
                    <a:pt x="11074" y="709736"/>
                    <a:pt x="15307" y="885420"/>
                    <a:pt x="21657" y="1035703"/>
                  </a:cubicBezTo>
                  <a:cubicBezTo>
                    <a:pt x="28007" y="1185986"/>
                    <a:pt x="32240" y="1408236"/>
                    <a:pt x="47057" y="1442103"/>
                  </a:cubicBezTo>
                  <a:cubicBezTo>
                    <a:pt x="61874" y="1475970"/>
                    <a:pt x="99974" y="1372253"/>
                    <a:pt x="110557" y="1238903"/>
                  </a:cubicBezTo>
                  <a:cubicBezTo>
                    <a:pt x="121140" y="1105553"/>
                    <a:pt x="108440" y="821920"/>
                    <a:pt x="110557" y="642003"/>
                  </a:cubicBezTo>
                  <a:cubicBezTo>
                    <a:pt x="112674" y="462086"/>
                    <a:pt x="142307" y="261003"/>
                    <a:pt x="123257" y="159403"/>
                  </a:cubicBezTo>
                  <a:cubicBezTo>
                    <a:pt x="104207" y="57803"/>
                    <a:pt x="28007" y="-43797"/>
                    <a:pt x="8957" y="19703"/>
                  </a:cubicBezTo>
                  <a:close/>
                </a:path>
              </a:pathLst>
            </a:cu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016942" y="1018314"/>
              <a:ext cx="237557" cy="1448572"/>
            </a:xfrm>
            <a:custGeom>
              <a:avLst/>
              <a:gdLst>
                <a:gd name="connsiteX0" fmla="*/ 8957 w 129614"/>
                <a:gd name="connsiteY0" fmla="*/ 19703 h 1448572"/>
                <a:gd name="connsiteX1" fmla="*/ 8957 w 129614"/>
                <a:gd name="connsiteY1" fmla="*/ 540403 h 1448572"/>
                <a:gd name="connsiteX2" fmla="*/ 21657 w 129614"/>
                <a:gd name="connsiteY2" fmla="*/ 1035703 h 1448572"/>
                <a:gd name="connsiteX3" fmla="*/ 47057 w 129614"/>
                <a:gd name="connsiteY3" fmla="*/ 1442103 h 1448572"/>
                <a:gd name="connsiteX4" fmla="*/ 110557 w 129614"/>
                <a:gd name="connsiteY4" fmla="*/ 1238903 h 1448572"/>
                <a:gd name="connsiteX5" fmla="*/ 110557 w 129614"/>
                <a:gd name="connsiteY5" fmla="*/ 642003 h 1448572"/>
                <a:gd name="connsiteX6" fmla="*/ 123257 w 129614"/>
                <a:gd name="connsiteY6" fmla="*/ 159403 h 1448572"/>
                <a:gd name="connsiteX7" fmla="*/ 8957 w 129614"/>
                <a:gd name="connsiteY7" fmla="*/ 19703 h 144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614" h="1448572">
                  <a:moveTo>
                    <a:pt x="8957" y="19703"/>
                  </a:moveTo>
                  <a:cubicBezTo>
                    <a:pt x="-10093" y="83203"/>
                    <a:pt x="6840" y="371070"/>
                    <a:pt x="8957" y="540403"/>
                  </a:cubicBezTo>
                  <a:cubicBezTo>
                    <a:pt x="11074" y="709736"/>
                    <a:pt x="15307" y="885420"/>
                    <a:pt x="21657" y="1035703"/>
                  </a:cubicBezTo>
                  <a:cubicBezTo>
                    <a:pt x="28007" y="1185986"/>
                    <a:pt x="32240" y="1408236"/>
                    <a:pt x="47057" y="1442103"/>
                  </a:cubicBezTo>
                  <a:cubicBezTo>
                    <a:pt x="61874" y="1475970"/>
                    <a:pt x="99974" y="1372253"/>
                    <a:pt x="110557" y="1238903"/>
                  </a:cubicBezTo>
                  <a:cubicBezTo>
                    <a:pt x="121140" y="1105553"/>
                    <a:pt x="108440" y="821920"/>
                    <a:pt x="110557" y="642003"/>
                  </a:cubicBezTo>
                  <a:cubicBezTo>
                    <a:pt x="112674" y="462086"/>
                    <a:pt x="142307" y="261003"/>
                    <a:pt x="123257" y="159403"/>
                  </a:cubicBezTo>
                  <a:cubicBezTo>
                    <a:pt x="104207" y="57803"/>
                    <a:pt x="28007" y="-43797"/>
                    <a:pt x="8957" y="19703"/>
                  </a:cubicBezTo>
                  <a:close/>
                </a:path>
              </a:pathLst>
            </a:cu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7138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097" y="54810"/>
            <a:ext cx="9385891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Vulnerable Proteins: Resulting Pathologies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668007"/>
              </p:ext>
            </p:extLst>
          </p:nvPr>
        </p:nvGraphicFramePr>
        <p:xfrm>
          <a:off x="1342582" y="996269"/>
          <a:ext cx="6942200" cy="367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1100"/>
                <a:gridCol w="3471100"/>
              </a:tblGrid>
              <a:tr h="36732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Conserved </a:t>
                      </a:r>
                      <a:r>
                        <a:rPr lang="en-US" sz="1400" dirty="0" err="1" smtClean="0"/>
                        <a:t>Glycines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Disease Profile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36732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Hormone-sensitive</a:t>
                      </a:r>
                      <a:r>
                        <a:rPr lang="en-US" sz="1400" baseline="0" dirty="0" smtClean="0"/>
                        <a:t> Lipase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Obesity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36732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Insulin Receptor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Diabetes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36732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Amyloid Beta Plaque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Alzheimer’s Disease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36732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GABA Receptor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Autism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367322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Lipocalin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Kidney</a:t>
                      </a:r>
                      <a:r>
                        <a:rPr lang="en-US" sz="1400" baseline="0" dirty="0" smtClean="0"/>
                        <a:t> Failure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36732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ACTH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Adrenal Insufficiency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36732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Cytochrome</a:t>
                      </a:r>
                      <a:r>
                        <a:rPr lang="en-US" sz="1400" baseline="0" dirty="0" smtClean="0"/>
                        <a:t> C Oxidase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Mitochondrial Disease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36732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Alpha </a:t>
                      </a:r>
                      <a:r>
                        <a:rPr lang="en-US" sz="1400" dirty="0" err="1" smtClean="0"/>
                        <a:t>Synuclein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Parkinson’s Disease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36732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Myosin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Chronic Fatigue Syndrome</a:t>
                      </a:r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8929" y="4743390"/>
            <a:ext cx="8680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A </a:t>
            </a:r>
            <a:r>
              <a:rPr lang="en-US" sz="2000" dirty="0" err="1"/>
              <a:t>Samsel</a:t>
            </a:r>
            <a:r>
              <a:rPr lang="en-US" sz="2000" dirty="0"/>
              <a:t> and S Seneff, Journal of Biological Physics and Chemistry 2016;16:9-46.</a:t>
            </a:r>
          </a:p>
        </p:txBody>
      </p:sp>
    </p:spTree>
    <p:extLst>
      <p:ext uri="{BB962C8B-B14F-4D97-AF65-F5344CB8AC3E}">
        <p14:creationId xmlns:p14="http://schemas.microsoft.com/office/powerpoint/2010/main" val="47034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YPs_glycin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15" r="-31415"/>
          <a:stretch>
            <a:fillRect/>
          </a:stretch>
        </p:blipFill>
        <p:spPr>
          <a:xfrm>
            <a:off x="2573866" y="996157"/>
            <a:ext cx="8229600" cy="3394472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1603" y="1063233"/>
            <a:ext cx="4097867" cy="35750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Glyphosate  severely suppresses CYP enzymes in rat liver</a:t>
            </a:r>
          </a:p>
          <a:p>
            <a:r>
              <a:rPr lang="en-US" dirty="0" smtClean="0"/>
              <a:t>CYP enzymes have a unique F</a:t>
            </a:r>
            <a:r>
              <a:rPr lang="en-US" sz="2800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X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XRXCX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 motif with two and often three critical glycine residues</a:t>
            </a:r>
            <a:r>
              <a:rPr lang="en-US" dirty="0" smtClean="0">
                <a:solidFill>
                  <a:srgbClr val="FF0000"/>
                </a:solidFill>
              </a:rPr>
              <a:t>**  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38700" y="4135041"/>
            <a:ext cx="3917950" cy="338138"/>
            <a:chOff x="4838700" y="5513387"/>
            <a:chExt cx="3917950" cy="450850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483870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508000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570230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69290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732155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795655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814705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875665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" y="4463261"/>
            <a:ext cx="61974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A </a:t>
            </a:r>
            <a:r>
              <a:rPr lang="en-US" sz="2000" dirty="0" err="1"/>
              <a:t>Samsel</a:t>
            </a:r>
            <a:r>
              <a:rPr lang="en-US" sz="2000" dirty="0"/>
              <a:t> and S Seneff. Entropy 2013; 15: 1416-1463.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**</a:t>
            </a:r>
            <a:r>
              <a:rPr lang="en-US" sz="2000" dirty="0"/>
              <a:t>K Syed and SS </a:t>
            </a:r>
            <a:r>
              <a:rPr lang="en-US" sz="2000" dirty="0" err="1"/>
              <a:t>Mashele</a:t>
            </a:r>
            <a:r>
              <a:rPr lang="en-US" sz="2000" dirty="0"/>
              <a:t>. PLOS ONE 2014; 9(4):| e95616.</a:t>
            </a:r>
          </a:p>
          <a:p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560821" y="4473178"/>
            <a:ext cx="1521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GLYCINES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5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Disrupts </a:t>
            </a:r>
            <a:br>
              <a:rPr lang="en-US" b="1" dirty="0" smtClean="0"/>
            </a:br>
            <a:r>
              <a:rPr lang="en-US" b="1" dirty="0" smtClean="0"/>
              <a:t>Cytochrome P450 (CYP) Enzymes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02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YPs_glycin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15" r="-31415"/>
          <a:stretch>
            <a:fillRect/>
          </a:stretch>
        </p:blipFill>
        <p:spPr>
          <a:xfrm>
            <a:off x="2573866" y="996157"/>
            <a:ext cx="8229600" cy="3394472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1603" y="1063233"/>
            <a:ext cx="4097867" cy="35750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Glyphosate  severely suppresses CYP enzymes in rat liver</a:t>
            </a:r>
          </a:p>
          <a:p>
            <a:r>
              <a:rPr lang="en-US" dirty="0" smtClean="0"/>
              <a:t>CYP enzymes have a unique F</a:t>
            </a:r>
            <a:r>
              <a:rPr lang="en-US" sz="2800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X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XRXCX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 motif with two and often three critical glycine residues</a:t>
            </a:r>
            <a:r>
              <a:rPr lang="en-US" dirty="0" smtClean="0">
                <a:solidFill>
                  <a:srgbClr val="FF0000"/>
                </a:solidFill>
              </a:rPr>
              <a:t>**  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38700" y="4135041"/>
            <a:ext cx="3917950" cy="338138"/>
            <a:chOff x="4838700" y="5513387"/>
            <a:chExt cx="3917950" cy="450850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483870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508000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570230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69290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732155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795655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814705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8756650" y="5513387"/>
              <a:ext cx="0" cy="4508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" y="4463261"/>
            <a:ext cx="61974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A </a:t>
            </a:r>
            <a:r>
              <a:rPr lang="en-US" sz="2000" dirty="0" err="1"/>
              <a:t>Samsel</a:t>
            </a:r>
            <a:r>
              <a:rPr lang="en-US" sz="2000" dirty="0"/>
              <a:t> and S Seneff. Entropy 2013; 15: 1416-1463.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**</a:t>
            </a:r>
            <a:r>
              <a:rPr lang="en-US" sz="2000" dirty="0"/>
              <a:t>K Syed and SS </a:t>
            </a:r>
            <a:r>
              <a:rPr lang="en-US" sz="2000" dirty="0" err="1"/>
              <a:t>Mashele</a:t>
            </a:r>
            <a:r>
              <a:rPr lang="en-US" sz="2000" dirty="0"/>
              <a:t>. PLOS ONE 2014; 9(4):| e95616.</a:t>
            </a:r>
          </a:p>
          <a:p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560821" y="4473178"/>
            <a:ext cx="1521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GLYCINES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5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Disrupts </a:t>
            </a:r>
            <a:br>
              <a:rPr lang="en-US" b="1" dirty="0" smtClean="0"/>
            </a:br>
            <a:r>
              <a:rPr lang="en-US" b="1" dirty="0" smtClean="0"/>
              <a:t>Cytochrome P450 (CYP) Enzymes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7726" y="1415132"/>
            <a:ext cx="7353082" cy="1623225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CYP enzymes are needed to produce bile acids for digesting fats, to activate vitamin D and to detoxify many environmental toxicants</a:t>
            </a:r>
          </a:p>
        </p:txBody>
      </p:sp>
    </p:spTree>
    <p:extLst>
      <p:ext uri="{BB962C8B-B14F-4D97-AF65-F5344CB8AC3E}">
        <p14:creationId xmlns:p14="http://schemas.microsoft.com/office/powerpoint/2010/main" val="262407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1686" y="1437824"/>
            <a:ext cx="18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2005" y="1160836"/>
            <a:ext cx="689729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Dysfunctional PEP </a:t>
            </a:r>
          </a:p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Carboxykinase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Multiple Consequences 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79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Overview of PEP </a:t>
            </a:r>
            <a:r>
              <a:rPr lang="en-US" b="1" dirty="0" err="1" smtClean="0"/>
              <a:t>Carboxykinase</a:t>
            </a:r>
            <a:r>
              <a:rPr lang="en-US" b="1" dirty="0" smtClean="0"/>
              <a:t> (PEPCK)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PEPCK is a crucial enzyme in gluconeogenesis</a:t>
            </a:r>
          </a:p>
          <a:p>
            <a:pPr lvl="1"/>
            <a:r>
              <a:rPr lang="en-US" dirty="0" smtClean="0"/>
              <a:t>It is a major regulatory enzyme in metabolism</a:t>
            </a:r>
          </a:p>
          <a:p>
            <a:r>
              <a:rPr lang="en-US" dirty="0" smtClean="0"/>
              <a:t>Defective PEPCK is linked to many diseases and conditions</a:t>
            </a:r>
          </a:p>
          <a:p>
            <a:pPr lvl="1"/>
            <a:r>
              <a:rPr lang="en-US" dirty="0" smtClean="0"/>
              <a:t>Fatty liver disease</a:t>
            </a:r>
          </a:p>
          <a:p>
            <a:pPr lvl="1"/>
            <a:r>
              <a:rPr lang="en-US" dirty="0" smtClean="0"/>
              <a:t>Neonatal hypoglycemia </a:t>
            </a:r>
          </a:p>
          <a:p>
            <a:pPr lvl="1"/>
            <a:r>
              <a:rPr lang="en-US" dirty="0" smtClean="0"/>
              <a:t>Type 1 diabetes</a:t>
            </a:r>
          </a:p>
          <a:p>
            <a:pPr lvl="1"/>
            <a:r>
              <a:rPr lang="en-US" dirty="0" smtClean="0"/>
              <a:t>Sudden Infant Death Syndrome</a:t>
            </a:r>
          </a:p>
          <a:p>
            <a:pPr lvl="1"/>
            <a:r>
              <a:rPr lang="en-US" dirty="0" smtClean="0"/>
              <a:t>Fungus overgrowth</a:t>
            </a:r>
          </a:p>
          <a:p>
            <a:pPr lvl="1"/>
            <a:r>
              <a:rPr lang="en-US" dirty="0" smtClean="0"/>
              <a:t>High oxalate and </a:t>
            </a:r>
            <a:r>
              <a:rPr lang="en-US" dirty="0"/>
              <a:t>k</a:t>
            </a:r>
            <a:r>
              <a:rPr lang="en-US" dirty="0" smtClean="0"/>
              <a:t>idney stones</a:t>
            </a:r>
          </a:p>
        </p:txBody>
      </p:sp>
    </p:spTree>
    <p:extLst>
      <p:ext uri="{BB962C8B-B14F-4D97-AF65-F5344CB8AC3E}">
        <p14:creationId xmlns:p14="http://schemas.microsoft.com/office/powerpoint/2010/main" val="231202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Basic Chemistry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1288"/>
            <a:ext cx="8229600" cy="42448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Oxalacetate</a:t>
            </a:r>
            <a:r>
              <a:rPr lang="en-US" dirty="0"/>
              <a:t> + GTP ⇐----⇒ PEP + GDP + CO</a:t>
            </a:r>
            <a:r>
              <a:rPr lang="en-US" baseline="-25000" dirty="0"/>
              <a:t>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2107400"/>
            <a:ext cx="8966200" cy="2454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PEPCK is a </a:t>
            </a:r>
            <a:r>
              <a:rPr lang="en-US" sz="2400" i="1" dirty="0" err="1" smtClean="0"/>
              <a:t>cataplerotic</a:t>
            </a:r>
            <a:r>
              <a:rPr lang="en-US" sz="2400" dirty="0" smtClean="0"/>
              <a:t> enzyme and a feeder reaction for downstream metabolic processes</a:t>
            </a:r>
          </a:p>
          <a:p>
            <a:pPr lvl="1"/>
            <a:r>
              <a:rPr lang="en-US" sz="2000" dirty="0" err="1" smtClean="0"/>
              <a:t>Cataplerosis</a:t>
            </a:r>
            <a:r>
              <a:rPr lang="en-US" sz="2000" dirty="0" smtClean="0"/>
              <a:t>: the </a:t>
            </a:r>
            <a:r>
              <a:rPr lang="en-US" sz="2000" dirty="0"/>
              <a:t>removal of intermediate metabolites </a:t>
            </a:r>
            <a:r>
              <a:rPr lang="en-US" sz="2000" dirty="0" smtClean="0"/>
              <a:t>in </a:t>
            </a:r>
            <a:r>
              <a:rPr lang="en-US" sz="2000" dirty="0"/>
              <a:t>the citric acid cycle, to prevent </a:t>
            </a:r>
            <a:r>
              <a:rPr lang="en-US" sz="2000" dirty="0" smtClean="0"/>
              <a:t>their </a:t>
            </a:r>
            <a:r>
              <a:rPr lang="en-US" sz="2000" dirty="0"/>
              <a:t>accumulation in the mitochondrial matrix.</a:t>
            </a:r>
            <a:endParaRPr lang="en-US" sz="2000" dirty="0" smtClean="0"/>
          </a:p>
          <a:p>
            <a:r>
              <a:rPr lang="en-US" sz="2400" dirty="0" smtClean="0"/>
              <a:t>PEPCK supports the synthesis of many important metabolites by “stealing” oxaloacetate from the citric acid cycle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02557" y="1068452"/>
            <a:ext cx="1108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PEPCK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899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b="1" dirty="0" smtClean="0"/>
              <a:t>Roundup and GMO Crops</a:t>
            </a:r>
            <a:endParaRPr lang="en-US" b="1" dirty="0"/>
          </a:p>
        </p:txBody>
      </p:sp>
      <p:pic>
        <p:nvPicPr>
          <p:cNvPr id="4" name="Content Placeholder 3" descr="roundup_on_crop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3" b="8673"/>
          <a:stretch>
            <a:fillRect/>
          </a:stretch>
        </p:blipFill>
        <p:spPr>
          <a:xfrm>
            <a:off x="728133" y="1587502"/>
            <a:ext cx="7823200" cy="3226844"/>
          </a:xfrm>
        </p:spPr>
      </p:pic>
      <p:pic>
        <p:nvPicPr>
          <p:cNvPr id="5" name="Picture 4" descr="sprayweeds-round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6" y="2066278"/>
            <a:ext cx="6739467" cy="156552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844176"/>
            <a:ext cx="8077200" cy="1222102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 GMO Roundup-Ready corn, soy, canola, sugar beets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otton, tobacco and alfalfa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442086" y="2235210"/>
            <a:ext cx="3969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glyphosate?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3220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49" y="107941"/>
            <a:ext cx="7587119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Cytosolic PEPCK and Metabolism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PEPCK_pathway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07" y="815114"/>
            <a:ext cx="6811208" cy="3988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427" y="4663552"/>
            <a:ext cx="834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r>
              <a:rPr lang="nb-NO" sz="2800" dirty="0" err="1" smtClean="0"/>
              <a:t>Figure</a:t>
            </a:r>
            <a:r>
              <a:rPr lang="nb-NO" sz="2800" dirty="0" smtClean="0"/>
              <a:t> 1. </a:t>
            </a:r>
            <a:r>
              <a:rPr lang="nb-NO" sz="2800" dirty="0" err="1" smtClean="0"/>
              <a:t>Jianqi</a:t>
            </a:r>
            <a:r>
              <a:rPr lang="nb-NO" sz="2800" dirty="0" smtClean="0"/>
              <a:t> </a:t>
            </a:r>
            <a:r>
              <a:rPr lang="nb-NO" sz="2800" dirty="0" err="1"/>
              <a:t>Yang</a:t>
            </a:r>
            <a:r>
              <a:rPr lang="nb-NO" sz="2800" dirty="0"/>
              <a:t> et al. JBC 2009; 284, 27025-27029</a:t>
            </a:r>
            <a:endParaRPr lang="is-IS" sz="2800" dirty="0"/>
          </a:p>
        </p:txBody>
      </p:sp>
    </p:spTree>
    <p:extLst>
      <p:ext uri="{BB962C8B-B14F-4D97-AF65-F5344CB8AC3E}">
        <p14:creationId xmlns:p14="http://schemas.microsoft.com/office/powerpoint/2010/main" val="3459137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2594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PEP </a:t>
            </a:r>
            <a:r>
              <a:rPr lang="en-US" sz="3600" b="1" dirty="0" err="1" smtClean="0"/>
              <a:t>Carboxykinase</a:t>
            </a:r>
            <a:r>
              <a:rPr lang="en-US" sz="3600" b="1" dirty="0"/>
              <a:t> </a:t>
            </a:r>
            <a:r>
              <a:rPr lang="en-US" sz="3600" b="1" dirty="0" smtClean="0"/>
              <a:t>and Fatty Liver Disease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57" y="754663"/>
            <a:ext cx="8686786" cy="2114629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Mice with defective PEP </a:t>
            </a:r>
            <a:r>
              <a:rPr lang="en-US" sz="2800" dirty="0" err="1" smtClean="0"/>
              <a:t>carboxykinase</a:t>
            </a:r>
            <a:r>
              <a:rPr lang="en-US" sz="2800" dirty="0" smtClean="0"/>
              <a:t> (PEPCK) develop dramatic hepatic </a:t>
            </a:r>
            <a:r>
              <a:rPr lang="en-US" sz="2800" dirty="0" err="1" smtClean="0"/>
              <a:t>steatosis</a:t>
            </a:r>
            <a:endParaRPr lang="en-US" sz="2800" dirty="0" smtClean="0"/>
          </a:p>
          <a:p>
            <a:pPr lvl="1"/>
            <a:r>
              <a:rPr lang="en-US" sz="2400" dirty="0" smtClean="0"/>
              <a:t>TCA cycle intermediates build up and this blocks fatty acid metabolism</a:t>
            </a:r>
          </a:p>
          <a:p>
            <a:r>
              <a:rPr lang="en-US" sz="2800" dirty="0"/>
              <a:t>Glucocorticoids stimulate gluconeogenesis in liver and kidney by </a:t>
            </a:r>
            <a:r>
              <a:rPr lang="en-US" sz="2800" dirty="0" smtClean="0"/>
              <a:t>promoting PEP </a:t>
            </a:r>
            <a:r>
              <a:rPr lang="en-US" sz="2800" dirty="0" err="1"/>
              <a:t>carboxykinase</a:t>
            </a:r>
            <a:r>
              <a:rPr lang="en-US" sz="2800" dirty="0"/>
              <a:t> </a:t>
            </a:r>
            <a:r>
              <a:rPr lang="en-US" sz="2800" dirty="0" smtClean="0"/>
              <a:t>synthesis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  <a:endParaRPr lang="en-US" sz="2800" dirty="0">
              <a:solidFill>
                <a:srgbClr val="FF0000"/>
              </a:solidFill>
            </a:endParaRPr>
          </a:p>
          <a:p>
            <a:pPr lvl="1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1959" y="2869286"/>
            <a:ext cx="3212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rgbClr val="FF0000"/>
                </a:solidFill>
              </a:rPr>
              <a:t>*</a:t>
            </a:r>
            <a:r>
              <a:rPr lang="nb-NO" sz="2400" dirty="0" smtClean="0"/>
              <a:t> Shawn </a:t>
            </a:r>
            <a:r>
              <a:rPr lang="nb-NO" sz="2400" dirty="0"/>
              <a:t>C Burgess et al. JBC 2004; 279(47): 48941-</a:t>
            </a:r>
            <a:r>
              <a:rPr lang="nb-NO" sz="2400" dirty="0" smtClean="0"/>
              <a:t>48949 </a:t>
            </a:r>
          </a:p>
          <a:p>
            <a:r>
              <a:rPr lang="nb-NO" sz="2400" dirty="0" smtClean="0">
                <a:solidFill>
                  <a:srgbClr val="FF0000"/>
                </a:solidFill>
              </a:rPr>
              <a:t>**</a:t>
            </a:r>
            <a:r>
              <a:rPr lang="nb-NO" sz="2400" dirty="0" err="1" smtClean="0"/>
              <a:t>Taiyi</a:t>
            </a:r>
            <a:r>
              <a:rPr lang="nb-NO" sz="2400" dirty="0" smtClean="0"/>
              <a:t> </a:t>
            </a:r>
            <a:r>
              <a:rPr lang="nb-NO" sz="2400" dirty="0" err="1" smtClean="0"/>
              <a:t>Kuo</a:t>
            </a:r>
            <a:r>
              <a:rPr lang="nb-NO" sz="2400" dirty="0"/>
              <a:t> </a:t>
            </a:r>
            <a:r>
              <a:rPr lang="nb-NO" sz="2400" dirty="0" smtClean="0"/>
              <a:t>et al. A</a:t>
            </a:r>
            <a:r>
              <a:rPr lang="nb-NO" sz="2400" dirty="0"/>
              <a:t>dv </a:t>
            </a:r>
            <a:r>
              <a:rPr lang="nb-NO" sz="2400" dirty="0" err="1"/>
              <a:t>Exp</a:t>
            </a:r>
            <a:r>
              <a:rPr lang="nb-NO" sz="2400" dirty="0"/>
              <a:t> Med Biol. 2015 ; 872: 99–</a:t>
            </a:r>
            <a:r>
              <a:rPr lang="nb-NO" sz="2400" dirty="0" smtClean="0"/>
              <a:t>126.</a:t>
            </a:r>
            <a:endParaRPr lang="nb-NO" sz="2400" dirty="0"/>
          </a:p>
        </p:txBody>
      </p:sp>
      <p:pic>
        <p:nvPicPr>
          <p:cNvPr id="5" name="Picture 4" descr="Fatty-Li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2905894"/>
            <a:ext cx="4965700" cy="19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8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3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Is Glyphosate Causing an Epidemic in Fatty Liver Disease?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161765"/>
            <a:ext cx="9232900" cy="2803373"/>
          </a:xfrm>
        </p:spPr>
        <p:txBody>
          <a:bodyPr>
            <a:normAutofit/>
          </a:bodyPr>
          <a:lstStyle/>
          <a:p>
            <a:r>
              <a:rPr lang="en-US" sz="2800" dirty="0"/>
              <a:t>We have </a:t>
            </a:r>
            <a:r>
              <a:rPr lang="en-US" sz="2800" dirty="0" smtClean="0"/>
              <a:t>a worldwide </a:t>
            </a:r>
            <a:r>
              <a:rPr lang="en-US" sz="2800" dirty="0"/>
              <a:t>epidemic in fatty liver disease </a:t>
            </a:r>
            <a:r>
              <a:rPr lang="en-US" sz="2800" dirty="0" smtClean="0"/>
              <a:t>today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sz="2800" dirty="0" smtClean="0"/>
              <a:t>“</a:t>
            </a:r>
            <a:r>
              <a:rPr lang="en-US" sz="2800" dirty="0" err="1" smtClean="0"/>
              <a:t>Multiomics</a:t>
            </a:r>
            <a:r>
              <a:rPr lang="en-US" sz="2800" dirty="0" smtClean="0"/>
              <a:t> </a:t>
            </a:r>
            <a:r>
              <a:rPr lang="en-US" sz="2800" dirty="0"/>
              <a:t>reveal non-alcoholic fatty liver disease in rats </a:t>
            </a:r>
            <a:r>
              <a:rPr lang="en-US" sz="2800" dirty="0" smtClean="0"/>
              <a:t>following chronic </a:t>
            </a:r>
            <a:r>
              <a:rPr lang="en-US" sz="2800" dirty="0"/>
              <a:t>exposure to an ultra-low dose of </a:t>
            </a:r>
            <a:r>
              <a:rPr lang="en-US" sz="2800" dirty="0" smtClean="0"/>
              <a:t> Roundup </a:t>
            </a:r>
            <a:r>
              <a:rPr lang="en-US" sz="2800" dirty="0"/>
              <a:t>herbicide</a:t>
            </a:r>
            <a:r>
              <a:rPr lang="en-US" sz="2800" dirty="0" smtClean="0"/>
              <a:t>.”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</a:p>
          <a:p>
            <a:r>
              <a:rPr lang="en-US" sz="2800" dirty="0"/>
              <a:t>Glyphosate causes fatty liver disease in humans</a:t>
            </a:r>
            <a:r>
              <a:rPr lang="en-US" sz="2800" dirty="0">
                <a:solidFill>
                  <a:srgbClr val="FF0000"/>
                </a:solidFill>
              </a:rPr>
              <a:t>*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500" y="3546276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 Chris Estes et al. </a:t>
            </a:r>
            <a:r>
              <a:rPr lang="en-US" sz="2400" dirty="0" err="1"/>
              <a:t>Hepatology</a:t>
            </a:r>
            <a:r>
              <a:rPr lang="en-US" sz="2400" dirty="0"/>
              <a:t> 2018; 67(1): 123-133.</a:t>
            </a:r>
          </a:p>
          <a:p>
            <a:pPr algn="r"/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 smtClean="0">
                <a:solidFill>
                  <a:srgbClr val="FF0000"/>
                </a:solidFill>
              </a:rPr>
              <a:t>* </a:t>
            </a:r>
            <a:r>
              <a:rPr lang="en-US" sz="2400" dirty="0"/>
              <a:t>Robin </a:t>
            </a:r>
            <a:r>
              <a:rPr lang="en-US" sz="2400" dirty="0" err="1"/>
              <a:t>Mesnage</a:t>
            </a:r>
            <a:r>
              <a:rPr lang="en-US" sz="2400" dirty="0"/>
              <a:t> et al. </a:t>
            </a:r>
            <a:r>
              <a:rPr lang="en-US" sz="2400" dirty="0" err="1"/>
              <a:t>Sci</a:t>
            </a:r>
            <a:r>
              <a:rPr lang="en-US" sz="2400" dirty="0"/>
              <a:t> Rep 2017; 7: 39328</a:t>
            </a:r>
            <a:r>
              <a:rPr lang="en-US" sz="2400" dirty="0" smtClean="0"/>
              <a:t>.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*** </a:t>
            </a:r>
            <a:r>
              <a:rPr lang="en-US" sz="2400" dirty="0" smtClean="0"/>
              <a:t>PJ Mills </a:t>
            </a:r>
            <a:r>
              <a:rPr lang="en-US" sz="2400" dirty="0"/>
              <a:t>et al. Clinical Gastroenterology and </a:t>
            </a:r>
            <a:r>
              <a:rPr lang="en-US" sz="2400" dirty="0" err="1"/>
              <a:t>Hepatology</a:t>
            </a:r>
            <a:r>
              <a:rPr lang="en-US" sz="2400" dirty="0"/>
              <a:t> </a:t>
            </a:r>
            <a:r>
              <a:rPr lang="en-US" sz="2400" dirty="0" smtClean="0"/>
              <a:t>2019</a:t>
            </a:r>
          </a:p>
          <a:p>
            <a:pPr algn="r"/>
            <a:r>
              <a:rPr lang="en-US" sz="2400" dirty="0" smtClean="0"/>
              <a:t> </a:t>
            </a:r>
            <a:r>
              <a:rPr lang="en-US" sz="2400" dirty="0"/>
              <a:t>[</a:t>
            </a:r>
            <a:r>
              <a:rPr lang="en-US" sz="2400" dirty="0" err="1"/>
              <a:t>Epub</a:t>
            </a:r>
            <a:r>
              <a:rPr lang="en-US" sz="2400" dirty="0"/>
              <a:t> ahead of print]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055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8980"/>
            <a:ext cx="8458200" cy="2061387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“Glyphosate </a:t>
            </a:r>
            <a:r>
              <a:rPr lang="en-US" sz="3600" b="1" dirty="0"/>
              <a:t>Excretion is Associated With </a:t>
            </a:r>
            <a:r>
              <a:rPr lang="en-US" sz="3600" b="1" dirty="0" err="1"/>
              <a:t>Steatohepatitis</a:t>
            </a:r>
            <a:r>
              <a:rPr lang="en-US" sz="3600" b="1" dirty="0"/>
              <a:t> and Advanced Liver Fibrosis in Patients With </a:t>
            </a:r>
            <a:r>
              <a:rPr lang="en-US" sz="3600" b="1" dirty="0" smtClean="0"/>
              <a:t>Fatty </a:t>
            </a:r>
            <a:r>
              <a:rPr lang="en-US" sz="3600" b="1" dirty="0"/>
              <a:t>Liver </a:t>
            </a:r>
            <a:r>
              <a:rPr lang="en-US" sz="3600" b="1" dirty="0" smtClean="0"/>
              <a:t>Disease”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36" y="1684063"/>
            <a:ext cx="9016565" cy="339447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Patients with liver disease at UC San Diego were carefully screened for NASH</a:t>
            </a:r>
          </a:p>
          <a:p>
            <a:r>
              <a:rPr lang="en-US" sz="2800" dirty="0" smtClean="0"/>
              <a:t>Glyphosate excretion was significantly higher in patients with NASH than in patients without NASH</a:t>
            </a:r>
          </a:p>
          <a:p>
            <a:r>
              <a:rPr lang="en-US" sz="2800" dirty="0" smtClean="0"/>
              <a:t>Patients with advanced fibrosis had significantly higher glyphosate than patients with less fibrosis</a:t>
            </a:r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-102365" y="4547443"/>
            <a:ext cx="92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 * </a:t>
            </a:r>
            <a:r>
              <a:rPr lang="en-US" sz="2400" dirty="0" smtClean="0"/>
              <a:t>PJ Mills </a:t>
            </a:r>
            <a:r>
              <a:rPr lang="en-US" sz="2400" dirty="0"/>
              <a:t>et al. </a:t>
            </a:r>
            <a:r>
              <a:rPr lang="en-US" sz="2400" dirty="0" err="1" smtClean="0"/>
              <a:t>Clin</a:t>
            </a:r>
            <a:r>
              <a:rPr lang="en-US" sz="2400" dirty="0" smtClean="0"/>
              <a:t> </a:t>
            </a:r>
            <a:r>
              <a:rPr lang="en-US" sz="2400" dirty="0" err="1" smtClean="0"/>
              <a:t>Gastroenterol</a:t>
            </a:r>
            <a:r>
              <a:rPr lang="en-US" sz="2400" dirty="0" smtClean="0"/>
              <a:t> </a:t>
            </a:r>
            <a:r>
              <a:rPr lang="en-US" sz="2400" dirty="0" err="1" smtClean="0"/>
              <a:t>Hepatol</a:t>
            </a:r>
            <a:r>
              <a:rPr lang="en-US" sz="2400" dirty="0"/>
              <a:t> </a:t>
            </a:r>
            <a:r>
              <a:rPr lang="en-US" sz="2400" dirty="0" smtClean="0"/>
              <a:t> 2019</a:t>
            </a:r>
            <a:r>
              <a:rPr lang="en-US" sz="2400" dirty="0"/>
              <a:t> </a:t>
            </a:r>
            <a:r>
              <a:rPr lang="en-US" sz="2400" dirty="0" smtClean="0"/>
              <a:t>[</a:t>
            </a:r>
            <a:r>
              <a:rPr lang="en-US" sz="2400" dirty="0" err="1"/>
              <a:t>Epub</a:t>
            </a:r>
            <a:r>
              <a:rPr lang="en-US" sz="2400" dirty="0"/>
              <a:t> ahead of print</a:t>
            </a:r>
            <a:r>
              <a:rPr lang="en-US" sz="2400" dirty="0" smtClean="0"/>
              <a:t>]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574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40641" y="783838"/>
            <a:ext cx="719042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R405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81685" y="395878"/>
            <a:ext cx="78654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(CH</a:t>
            </a:r>
            <a:r>
              <a:rPr lang="en-US" baseline="-25000" dirty="0" smtClean="0"/>
              <a:t>2</a:t>
            </a:r>
            <a:r>
              <a:rPr lang="en-US" dirty="0" smtClean="0"/>
              <a:t>)3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93437" y="958013"/>
            <a:ext cx="477489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70740" y="1377113"/>
            <a:ext cx="312906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68229" y="1377113"/>
            <a:ext cx="633507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94861" y="4101263"/>
            <a:ext cx="633507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9397" y="4547590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42950" y="4547590"/>
            <a:ext cx="477489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81828" y="4547590"/>
            <a:ext cx="78654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(CH</a:t>
            </a:r>
            <a:r>
              <a:rPr lang="en-US" baseline="-25000" dirty="0" smtClean="0"/>
              <a:t>2</a:t>
            </a:r>
            <a:r>
              <a:rPr lang="en-US" dirty="0" smtClean="0"/>
              <a:t>)3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29735" y="4220688"/>
            <a:ext cx="589048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R87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52513" y="3625531"/>
            <a:ext cx="1441420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Glycine-237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63024" y="3902531"/>
            <a:ext cx="5309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3098380" y="3902531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4174095" y="2343155"/>
            <a:ext cx="5309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3411575" y="1912018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3452634" y="1100114"/>
            <a:ext cx="5309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2528114" y="1370634"/>
            <a:ext cx="743588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N403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469299" y="1515612"/>
            <a:ext cx="312906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4021778" y="1521899"/>
            <a:ext cx="337502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baseline="30000" dirty="0"/>
          </a:p>
        </p:txBody>
      </p:sp>
      <p:sp>
        <p:nvSpPr>
          <p:cNvPr id="28" name="TextBox 27"/>
          <p:cNvSpPr txBox="1"/>
          <p:nvPr/>
        </p:nvSpPr>
        <p:spPr>
          <a:xfrm>
            <a:off x="3504007" y="3016640"/>
            <a:ext cx="337502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4240979" y="3456737"/>
            <a:ext cx="3846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5322718" y="1782765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32" name="TextBox 31"/>
          <p:cNvSpPr txBox="1"/>
          <p:nvPr/>
        </p:nvSpPr>
        <p:spPr>
          <a:xfrm>
            <a:off x="5936223" y="2661429"/>
            <a:ext cx="3846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267410" y="2557489"/>
            <a:ext cx="337502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4949589" y="2938428"/>
            <a:ext cx="337502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baseline="30000" dirty="0"/>
          </a:p>
        </p:txBody>
      </p:sp>
      <p:sp>
        <p:nvSpPr>
          <p:cNvPr id="35" name="TextBox 34"/>
          <p:cNvSpPr txBox="1"/>
          <p:nvPr/>
        </p:nvSpPr>
        <p:spPr>
          <a:xfrm>
            <a:off x="5748992" y="3303164"/>
            <a:ext cx="3846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cxnSp>
        <p:nvCxnSpPr>
          <p:cNvPr id="17" name="Straight Connector 16"/>
          <p:cNvCxnSpPr>
            <a:stCxn id="26" idx="3"/>
          </p:cNvCxnSpPr>
          <p:nvPr/>
        </p:nvCxnSpPr>
        <p:spPr>
          <a:xfrm>
            <a:off x="4359280" y="1706565"/>
            <a:ext cx="963426" cy="214702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081680" y="2059765"/>
            <a:ext cx="374162" cy="956876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0" idx="2"/>
          </p:cNvCxnSpPr>
          <p:nvPr/>
        </p:nvCxnSpPr>
        <p:spPr>
          <a:xfrm flipH="1">
            <a:off x="6084293" y="1746445"/>
            <a:ext cx="100690" cy="96261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662671" y="3533929"/>
            <a:ext cx="241628" cy="598116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20" idx="0"/>
          </p:cNvCxnSpPr>
          <p:nvPr/>
        </p:nvCxnSpPr>
        <p:spPr>
          <a:xfrm flipV="1">
            <a:off x="3376662" y="3639665"/>
            <a:ext cx="982643" cy="262866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081680" y="3215440"/>
            <a:ext cx="0" cy="1363313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3630256" y="2133546"/>
            <a:ext cx="34914" cy="95716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870442" y="4020027"/>
            <a:ext cx="23804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3782205" y="1654112"/>
            <a:ext cx="286560" cy="66675"/>
            <a:chOff x="2943765" y="2205482"/>
            <a:chExt cx="286560" cy="8890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2943765" y="22054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56465" y="22943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5577191" y="1509137"/>
            <a:ext cx="286560" cy="66675"/>
            <a:chOff x="2943765" y="2205482"/>
            <a:chExt cx="286560" cy="8890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2943765" y="22054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956465" y="22943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/>
          <p:cNvCxnSpPr/>
          <p:nvPr/>
        </p:nvCxnSpPr>
        <p:spPr>
          <a:xfrm>
            <a:off x="5455863" y="2867031"/>
            <a:ext cx="134049" cy="149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544759" y="2828938"/>
            <a:ext cx="134049" cy="149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5771518" y="2867031"/>
            <a:ext cx="312758" cy="149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660055" y="3138037"/>
            <a:ext cx="208168" cy="24528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5213120" y="3064265"/>
            <a:ext cx="346839" cy="1266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588577" y="2978540"/>
            <a:ext cx="398002" cy="983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4411887" y="2632855"/>
            <a:ext cx="229596" cy="383786"/>
            <a:chOff x="3713147" y="3510472"/>
            <a:chExt cx="229596" cy="511714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3713147" y="3548572"/>
              <a:ext cx="153396" cy="47361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789347" y="3510472"/>
              <a:ext cx="153396" cy="47361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Connector 75"/>
          <p:cNvCxnSpPr/>
          <p:nvPr/>
        </p:nvCxnSpPr>
        <p:spPr>
          <a:xfrm flipH="1">
            <a:off x="4174095" y="3016640"/>
            <a:ext cx="391215" cy="27699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3756829" y="3146191"/>
            <a:ext cx="410167" cy="135925"/>
            <a:chOff x="2918365" y="4194903"/>
            <a:chExt cx="410167" cy="181233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2943765" y="4194903"/>
              <a:ext cx="384767" cy="9233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918365" y="4283803"/>
              <a:ext cx="384767" cy="9233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5636161" y="4378262"/>
            <a:ext cx="76200" cy="219528"/>
            <a:chOff x="4861221" y="5837682"/>
            <a:chExt cx="76200" cy="292704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4861221" y="5837682"/>
              <a:ext cx="0" cy="26730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4937421" y="5863082"/>
              <a:ext cx="0" cy="26730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>
            <a:off x="5194553" y="4686089"/>
            <a:ext cx="3509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740641" y="4686089"/>
            <a:ext cx="3509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4603387" y="4686089"/>
            <a:ext cx="3509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652470" y="1377112"/>
            <a:ext cx="2446" cy="19869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3660089" y="1794391"/>
            <a:ext cx="2446" cy="19869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455842" y="672877"/>
            <a:ext cx="0" cy="34401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5455842" y="1616012"/>
            <a:ext cx="0" cy="21146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520747" y="4547590"/>
            <a:ext cx="312906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baseline="30000" dirty="0"/>
          </a:p>
        </p:txBody>
      </p:sp>
      <p:sp>
        <p:nvSpPr>
          <p:cNvPr id="77" name="TextBox 76"/>
          <p:cNvSpPr txBox="1"/>
          <p:nvPr/>
        </p:nvSpPr>
        <p:spPr>
          <a:xfrm>
            <a:off x="5508098" y="2925765"/>
            <a:ext cx="303914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baseline="30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174068" y="3303164"/>
            <a:ext cx="185212" cy="21830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1684924" y="2494083"/>
            <a:ext cx="1185516" cy="707886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/>
              <a:t>PEP</a:t>
            </a:r>
          </a:p>
          <a:p>
            <a:pPr algn="r"/>
            <a:r>
              <a:rPr lang="en-US" sz="2000" b="1" dirty="0" smtClean="0"/>
              <a:t>(product)</a:t>
            </a:r>
            <a:endParaRPr lang="en-US" sz="2000" b="1" dirty="0"/>
          </a:p>
        </p:txBody>
      </p:sp>
      <p:sp>
        <p:nvSpPr>
          <p:cNvPr id="6" name="Freeform 5"/>
          <p:cNvSpPr/>
          <p:nvPr/>
        </p:nvSpPr>
        <p:spPr>
          <a:xfrm>
            <a:off x="3181087" y="2123833"/>
            <a:ext cx="3831783" cy="1873555"/>
          </a:xfrm>
          <a:custGeom>
            <a:avLst/>
            <a:gdLst>
              <a:gd name="connsiteX0" fmla="*/ 49319 w 3831783"/>
              <a:gd name="connsiteY0" fmla="*/ 1125846 h 2498073"/>
              <a:gd name="connsiteX1" fmla="*/ 1294617 w 3831783"/>
              <a:gd name="connsiteY1" fmla="*/ 16237 h 2498073"/>
              <a:gd name="connsiteX2" fmla="*/ 2737190 w 3831783"/>
              <a:gd name="connsiteY2" fmla="*/ 435423 h 2498073"/>
              <a:gd name="connsiteX3" fmla="*/ 3822202 w 3831783"/>
              <a:gd name="connsiteY3" fmla="*/ 743648 h 2498073"/>
              <a:gd name="connsiteX4" fmla="*/ 3181058 w 3831783"/>
              <a:gd name="connsiteY4" fmla="*/ 2087508 h 2498073"/>
              <a:gd name="connsiteX5" fmla="*/ 1738486 w 3831783"/>
              <a:gd name="connsiteY5" fmla="*/ 2309429 h 2498073"/>
              <a:gd name="connsiteX6" fmla="*/ 949386 w 3831783"/>
              <a:gd name="connsiteY6" fmla="*/ 2494364 h 2498073"/>
              <a:gd name="connsiteX7" fmla="*/ 197275 w 3831783"/>
              <a:gd name="connsiteY7" fmla="*/ 2136823 h 2498073"/>
              <a:gd name="connsiteX8" fmla="*/ 0 w 3831783"/>
              <a:gd name="connsiteY8" fmla="*/ 1150504 h 249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1783" h="2498073">
                <a:moveTo>
                  <a:pt x="49319" y="1125846"/>
                </a:moveTo>
                <a:cubicBezTo>
                  <a:pt x="447979" y="628576"/>
                  <a:pt x="846639" y="131307"/>
                  <a:pt x="1294617" y="16237"/>
                </a:cubicBezTo>
                <a:cubicBezTo>
                  <a:pt x="1742595" y="-98833"/>
                  <a:pt x="2737190" y="435423"/>
                  <a:pt x="2737190" y="435423"/>
                </a:cubicBezTo>
                <a:cubicBezTo>
                  <a:pt x="3158454" y="556658"/>
                  <a:pt x="3748224" y="468301"/>
                  <a:pt x="3822202" y="743648"/>
                </a:cubicBezTo>
                <a:cubicBezTo>
                  <a:pt x="3896180" y="1018995"/>
                  <a:pt x="3528344" y="1826545"/>
                  <a:pt x="3181058" y="2087508"/>
                </a:cubicBezTo>
                <a:cubicBezTo>
                  <a:pt x="2833772" y="2348471"/>
                  <a:pt x="2110431" y="2241620"/>
                  <a:pt x="1738486" y="2309429"/>
                </a:cubicBezTo>
                <a:cubicBezTo>
                  <a:pt x="1366541" y="2377238"/>
                  <a:pt x="1206254" y="2523132"/>
                  <a:pt x="949386" y="2494364"/>
                </a:cubicBezTo>
                <a:cubicBezTo>
                  <a:pt x="692518" y="2465596"/>
                  <a:pt x="355506" y="2360800"/>
                  <a:pt x="197275" y="2136823"/>
                </a:cubicBezTo>
                <a:cubicBezTo>
                  <a:pt x="39044" y="1912846"/>
                  <a:pt x="0" y="1150504"/>
                  <a:pt x="0" y="115050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870440" y="2709056"/>
            <a:ext cx="1271132" cy="21671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6200000">
            <a:off x="5312862" y="1329617"/>
            <a:ext cx="26318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7382" y="46323"/>
            <a:ext cx="3876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smtClean="0"/>
              <a:t>PEP </a:t>
            </a:r>
            <a:r>
              <a:rPr lang="en-US" sz="3600" b="1" dirty="0" err="1" smtClean="0"/>
              <a:t>carboxykinase</a:t>
            </a:r>
            <a:r>
              <a:rPr lang="en-US" sz="3600" b="1" dirty="0" smtClean="0"/>
              <a:t>: </a:t>
            </a:r>
          </a:p>
          <a:p>
            <a:pPr algn="r"/>
            <a:r>
              <a:rPr lang="en-US" sz="3600" b="1" dirty="0" smtClean="0"/>
              <a:t>PEP-binding site</a:t>
            </a:r>
            <a:endParaRPr lang="en-US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12867" y="481711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Stephanie Seneff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38035" y="571557"/>
            <a:ext cx="2027407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Positively charged</a:t>
            </a:r>
          </a:p>
          <a:p>
            <a:r>
              <a:rPr lang="en-US" dirty="0" smtClean="0"/>
              <a:t>Nitrogen atoms anchor PEP’s  phosphate to secure it in place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6459694" y="1546785"/>
            <a:ext cx="593879" cy="114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5812013" y="1654113"/>
            <a:ext cx="1200850" cy="25665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297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6" grpId="0" animBg="1"/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40641" y="783838"/>
            <a:ext cx="719042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R405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81685" y="395878"/>
            <a:ext cx="78654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(CH</a:t>
            </a:r>
            <a:r>
              <a:rPr lang="en-US" baseline="-25000" dirty="0" smtClean="0"/>
              <a:t>2</a:t>
            </a:r>
            <a:r>
              <a:rPr lang="en-US" dirty="0" smtClean="0"/>
              <a:t>)3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93437" y="958013"/>
            <a:ext cx="477489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70740" y="1377113"/>
            <a:ext cx="312906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68229" y="1377113"/>
            <a:ext cx="633507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94861" y="4101263"/>
            <a:ext cx="633507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9397" y="4547590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42950" y="4547590"/>
            <a:ext cx="477489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81828" y="4547590"/>
            <a:ext cx="78654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(CH</a:t>
            </a:r>
            <a:r>
              <a:rPr lang="en-US" baseline="-25000" dirty="0" smtClean="0"/>
              <a:t>2</a:t>
            </a:r>
            <a:r>
              <a:rPr lang="en-US" dirty="0" smtClean="0"/>
              <a:t>)3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29735" y="4220688"/>
            <a:ext cx="589048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R87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52513" y="3625531"/>
            <a:ext cx="1441420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Glycine-237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63024" y="3902531"/>
            <a:ext cx="5309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3098380" y="3902531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4174095" y="2343155"/>
            <a:ext cx="5309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3411575" y="1912018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3452634" y="1100114"/>
            <a:ext cx="5309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2528114" y="1370634"/>
            <a:ext cx="743588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N403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469299" y="1515612"/>
            <a:ext cx="312906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4021778" y="1521899"/>
            <a:ext cx="337502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baseline="30000" dirty="0"/>
          </a:p>
        </p:txBody>
      </p:sp>
      <p:sp>
        <p:nvSpPr>
          <p:cNvPr id="28" name="TextBox 27"/>
          <p:cNvSpPr txBox="1"/>
          <p:nvPr/>
        </p:nvSpPr>
        <p:spPr>
          <a:xfrm>
            <a:off x="3504007" y="3016640"/>
            <a:ext cx="337502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4240979" y="3456737"/>
            <a:ext cx="3846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5322718" y="1782765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32" name="TextBox 31"/>
          <p:cNvSpPr txBox="1"/>
          <p:nvPr/>
        </p:nvSpPr>
        <p:spPr>
          <a:xfrm>
            <a:off x="5936223" y="2661429"/>
            <a:ext cx="3846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267410" y="2557489"/>
            <a:ext cx="337502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4949589" y="2938428"/>
            <a:ext cx="337502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baseline="30000" dirty="0"/>
          </a:p>
        </p:txBody>
      </p:sp>
      <p:sp>
        <p:nvSpPr>
          <p:cNvPr id="35" name="TextBox 34"/>
          <p:cNvSpPr txBox="1"/>
          <p:nvPr/>
        </p:nvSpPr>
        <p:spPr>
          <a:xfrm>
            <a:off x="5748992" y="3303164"/>
            <a:ext cx="3846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cxnSp>
        <p:nvCxnSpPr>
          <p:cNvPr id="17" name="Straight Connector 16"/>
          <p:cNvCxnSpPr>
            <a:stCxn id="26" idx="3"/>
          </p:cNvCxnSpPr>
          <p:nvPr/>
        </p:nvCxnSpPr>
        <p:spPr>
          <a:xfrm>
            <a:off x="4359280" y="1706565"/>
            <a:ext cx="963426" cy="214702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081680" y="2059765"/>
            <a:ext cx="374162" cy="956876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0" idx="2"/>
          </p:cNvCxnSpPr>
          <p:nvPr/>
        </p:nvCxnSpPr>
        <p:spPr>
          <a:xfrm flipH="1">
            <a:off x="6084293" y="1746445"/>
            <a:ext cx="100690" cy="96261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662671" y="3533929"/>
            <a:ext cx="241628" cy="598116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20" idx="0"/>
          </p:cNvCxnSpPr>
          <p:nvPr/>
        </p:nvCxnSpPr>
        <p:spPr>
          <a:xfrm flipV="1">
            <a:off x="3376662" y="3639665"/>
            <a:ext cx="982643" cy="262866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081680" y="3215440"/>
            <a:ext cx="0" cy="1363313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3630256" y="2133546"/>
            <a:ext cx="34914" cy="95716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870442" y="4020027"/>
            <a:ext cx="23804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3782205" y="1654112"/>
            <a:ext cx="286560" cy="66675"/>
            <a:chOff x="2943765" y="2205482"/>
            <a:chExt cx="286560" cy="8890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2943765" y="22054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56465" y="22943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5577191" y="1509137"/>
            <a:ext cx="286560" cy="66675"/>
            <a:chOff x="2943765" y="2205482"/>
            <a:chExt cx="286560" cy="8890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2943765" y="22054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956465" y="22943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/>
          <p:cNvCxnSpPr/>
          <p:nvPr/>
        </p:nvCxnSpPr>
        <p:spPr>
          <a:xfrm>
            <a:off x="5455863" y="2867031"/>
            <a:ext cx="134049" cy="149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544759" y="2828938"/>
            <a:ext cx="134049" cy="149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5771518" y="2867031"/>
            <a:ext cx="312758" cy="149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660055" y="3138037"/>
            <a:ext cx="208168" cy="24528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5213120" y="3064265"/>
            <a:ext cx="346839" cy="1266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588577" y="2978540"/>
            <a:ext cx="398002" cy="983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4411887" y="2632855"/>
            <a:ext cx="229596" cy="383786"/>
            <a:chOff x="3713147" y="3510472"/>
            <a:chExt cx="229596" cy="511714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3713147" y="3548572"/>
              <a:ext cx="153396" cy="47361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789347" y="3510472"/>
              <a:ext cx="153396" cy="47361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Connector 75"/>
          <p:cNvCxnSpPr/>
          <p:nvPr/>
        </p:nvCxnSpPr>
        <p:spPr>
          <a:xfrm flipH="1">
            <a:off x="4174095" y="3016640"/>
            <a:ext cx="391215" cy="27699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3756829" y="3146191"/>
            <a:ext cx="410167" cy="135925"/>
            <a:chOff x="2918365" y="4194903"/>
            <a:chExt cx="410167" cy="181233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2943765" y="4194903"/>
              <a:ext cx="384767" cy="9233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918365" y="4283803"/>
              <a:ext cx="384767" cy="9233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5636161" y="4378262"/>
            <a:ext cx="76200" cy="219528"/>
            <a:chOff x="4861221" y="5837682"/>
            <a:chExt cx="76200" cy="292704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4861221" y="5837682"/>
              <a:ext cx="0" cy="26730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4937421" y="5863082"/>
              <a:ext cx="0" cy="26730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>
            <a:off x="5194553" y="4686089"/>
            <a:ext cx="3509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740641" y="4686089"/>
            <a:ext cx="3509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4603387" y="4686089"/>
            <a:ext cx="3509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652470" y="1377112"/>
            <a:ext cx="2446" cy="19869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3660089" y="1794391"/>
            <a:ext cx="2446" cy="19869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455842" y="672877"/>
            <a:ext cx="0" cy="34401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5455842" y="1616012"/>
            <a:ext cx="0" cy="21146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520747" y="4547590"/>
            <a:ext cx="312906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baseline="30000" dirty="0"/>
          </a:p>
        </p:txBody>
      </p:sp>
      <p:sp>
        <p:nvSpPr>
          <p:cNvPr id="77" name="TextBox 76"/>
          <p:cNvSpPr txBox="1"/>
          <p:nvPr/>
        </p:nvSpPr>
        <p:spPr>
          <a:xfrm>
            <a:off x="5508098" y="2925765"/>
            <a:ext cx="303914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baseline="30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174068" y="3303164"/>
            <a:ext cx="185212" cy="21830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1684924" y="2494083"/>
            <a:ext cx="1185516" cy="707886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/>
              <a:t>PEP</a:t>
            </a:r>
          </a:p>
          <a:p>
            <a:pPr algn="r"/>
            <a:r>
              <a:rPr lang="en-US" sz="2000" b="1" dirty="0" smtClean="0"/>
              <a:t>(product)</a:t>
            </a:r>
            <a:endParaRPr lang="en-US" sz="2000" b="1" dirty="0"/>
          </a:p>
        </p:txBody>
      </p:sp>
      <p:sp>
        <p:nvSpPr>
          <p:cNvPr id="6" name="Freeform 5"/>
          <p:cNvSpPr/>
          <p:nvPr/>
        </p:nvSpPr>
        <p:spPr>
          <a:xfrm>
            <a:off x="3181087" y="2123833"/>
            <a:ext cx="3831783" cy="1873555"/>
          </a:xfrm>
          <a:custGeom>
            <a:avLst/>
            <a:gdLst>
              <a:gd name="connsiteX0" fmla="*/ 49319 w 3831783"/>
              <a:gd name="connsiteY0" fmla="*/ 1125846 h 2498073"/>
              <a:gd name="connsiteX1" fmla="*/ 1294617 w 3831783"/>
              <a:gd name="connsiteY1" fmla="*/ 16237 h 2498073"/>
              <a:gd name="connsiteX2" fmla="*/ 2737190 w 3831783"/>
              <a:gd name="connsiteY2" fmla="*/ 435423 h 2498073"/>
              <a:gd name="connsiteX3" fmla="*/ 3822202 w 3831783"/>
              <a:gd name="connsiteY3" fmla="*/ 743648 h 2498073"/>
              <a:gd name="connsiteX4" fmla="*/ 3181058 w 3831783"/>
              <a:gd name="connsiteY4" fmla="*/ 2087508 h 2498073"/>
              <a:gd name="connsiteX5" fmla="*/ 1738486 w 3831783"/>
              <a:gd name="connsiteY5" fmla="*/ 2309429 h 2498073"/>
              <a:gd name="connsiteX6" fmla="*/ 949386 w 3831783"/>
              <a:gd name="connsiteY6" fmla="*/ 2494364 h 2498073"/>
              <a:gd name="connsiteX7" fmla="*/ 197275 w 3831783"/>
              <a:gd name="connsiteY7" fmla="*/ 2136823 h 2498073"/>
              <a:gd name="connsiteX8" fmla="*/ 0 w 3831783"/>
              <a:gd name="connsiteY8" fmla="*/ 1150504 h 249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1783" h="2498073">
                <a:moveTo>
                  <a:pt x="49319" y="1125846"/>
                </a:moveTo>
                <a:cubicBezTo>
                  <a:pt x="447979" y="628576"/>
                  <a:pt x="846639" y="131307"/>
                  <a:pt x="1294617" y="16237"/>
                </a:cubicBezTo>
                <a:cubicBezTo>
                  <a:pt x="1742595" y="-98833"/>
                  <a:pt x="2737190" y="435423"/>
                  <a:pt x="2737190" y="435423"/>
                </a:cubicBezTo>
                <a:cubicBezTo>
                  <a:pt x="3158454" y="556658"/>
                  <a:pt x="3748224" y="468301"/>
                  <a:pt x="3822202" y="743648"/>
                </a:cubicBezTo>
                <a:cubicBezTo>
                  <a:pt x="3896180" y="1018995"/>
                  <a:pt x="3528344" y="1826545"/>
                  <a:pt x="3181058" y="2087508"/>
                </a:cubicBezTo>
                <a:cubicBezTo>
                  <a:pt x="2833772" y="2348471"/>
                  <a:pt x="2110431" y="2241620"/>
                  <a:pt x="1738486" y="2309429"/>
                </a:cubicBezTo>
                <a:cubicBezTo>
                  <a:pt x="1366541" y="2377238"/>
                  <a:pt x="1206254" y="2523132"/>
                  <a:pt x="949386" y="2494364"/>
                </a:cubicBezTo>
                <a:cubicBezTo>
                  <a:pt x="692518" y="2465596"/>
                  <a:pt x="355506" y="2360800"/>
                  <a:pt x="197275" y="2136823"/>
                </a:cubicBezTo>
                <a:cubicBezTo>
                  <a:pt x="39044" y="1912846"/>
                  <a:pt x="0" y="1150504"/>
                  <a:pt x="0" y="115050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870440" y="2709056"/>
            <a:ext cx="1271132" cy="21671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6200000">
            <a:off x="5312862" y="1329617"/>
            <a:ext cx="26318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7382" y="46323"/>
            <a:ext cx="3876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smtClean="0"/>
              <a:t>PEP </a:t>
            </a:r>
            <a:r>
              <a:rPr lang="en-US" sz="3600" b="1" dirty="0" err="1" smtClean="0"/>
              <a:t>carboxykinase</a:t>
            </a:r>
            <a:r>
              <a:rPr lang="en-US" sz="3600" b="1" dirty="0" smtClean="0"/>
              <a:t>: </a:t>
            </a:r>
          </a:p>
          <a:p>
            <a:pPr algn="r"/>
            <a:r>
              <a:rPr lang="en-US" sz="3600" b="1" dirty="0" smtClean="0"/>
              <a:t>PEP-binding site</a:t>
            </a:r>
            <a:endParaRPr lang="en-US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12867" y="481711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Stephanie Seneff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65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40641" y="783838"/>
            <a:ext cx="719042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R405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81685" y="395878"/>
            <a:ext cx="78654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(CH</a:t>
            </a:r>
            <a:r>
              <a:rPr lang="en-US" baseline="-25000" dirty="0" smtClean="0"/>
              <a:t>2</a:t>
            </a:r>
            <a:r>
              <a:rPr lang="en-US" dirty="0" smtClean="0"/>
              <a:t>)3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93437" y="958013"/>
            <a:ext cx="477489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70740" y="1377113"/>
            <a:ext cx="312906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68229" y="1377113"/>
            <a:ext cx="633507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94861" y="4101263"/>
            <a:ext cx="633507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9397" y="4547590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42950" y="4547590"/>
            <a:ext cx="477489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81828" y="4547590"/>
            <a:ext cx="78654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(CH</a:t>
            </a:r>
            <a:r>
              <a:rPr lang="en-US" baseline="-25000" dirty="0" smtClean="0"/>
              <a:t>2</a:t>
            </a:r>
            <a:r>
              <a:rPr lang="en-US" dirty="0" smtClean="0"/>
              <a:t>)3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29735" y="4220688"/>
            <a:ext cx="589048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R87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403733" y="3477647"/>
            <a:ext cx="1864613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Glyphosate-237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63024" y="3771422"/>
            <a:ext cx="5309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3268322" y="3771422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3411575" y="1912018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3452634" y="1100114"/>
            <a:ext cx="5309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2528114" y="1370634"/>
            <a:ext cx="743588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N403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469299" y="1515612"/>
            <a:ext cx="312906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4021778" y="1521899"/>
            <a:ext cx="337502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5322718" y="1782765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32" name="TextBox 31"/>
          <p:cNvSpPr txBox="1"/>
          <p:nvPr/>
        </p:nvSpPr>
        <p:spPr>
          <a:xfrm>
            <a:off x="5936223" y="2661429"/>
            <a:ext cx="3846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267410" y="2557489"/>
            <a:ext cx="337502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4498817" y="2978540"/>
            <a:ext cx="5309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35" name="TextBox 34"/>
          <p:cNvSpPr txBox="1"/>
          <p:nvPr/>
        </p:nvSpPr>
        <p:spPr>
          <a:xfrm>
            <a:off x="5748992" y="3303164"/>
            <a:ext cx="3846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cxnSp>
        <p:nvCxnSpPr>
          <p:cNvPr id="17" name="Straight Connector 16"/>
          <p:cNvCxnSpPr>
            <a:stCxn id="26" idx="3"/>
          </p:cNvCxnSpPr>
          <p:nvPr/>
        </p:nvCxnSpPr>
        <p:spPr>
          <a:xfrm>
            <a:off x="4359280" y="1706565"/>
            <a:ext cx="963426" cy="214702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33" idx="0"/>
          </p:cNvCxnSpPr>
          <p:nvPr/>
        </p:nvCxnSpPr>
        <p:spPr>
          <a:xfrm flipH="1">
            <a:off x="5436161" y="1983565"/>
            <a:ext cx="19684" cy="573924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0" idx="2"/>
          </p:cNvCxnSpPr>
          <p:nvPr/>
        </p:nvCxnSpPr>
        <p:spPr>
          <a:xfrm flipH="1">
            <a:off x="6084293" y="1746445"/>
            <a:ext cx="100690" cy="96261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662671" y="3533929"/>
            <a:ext cx="241628" cy="598116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677638" y="3255539"/>
            <a:ext cx="939648" cy="552804"/>
          </a:xfrm>
          <a:prstGeom prst="line">
            <a:avLst/>
          </a:prstGeom>
          <a:ln>
            <a:solidFill>
              <a:srgbClr val="0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993953" y="3962892"/>
            <a:ext cx="23804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3782205" y="1654112"/>
            <a:ext cx="286560" cy="66675"/>
            <a:chOff x="2943765" y="2205482"/>
            <a:chExt cx="286560" cy="8890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2943765" y="22054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56465" y="22943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5577191" y="1509137"/>
            <a:ext cx="286560" cy="66675"/>
            <a:chOff x="2943765" y="2205482"/>
            <a:chExt cx="286560" cy="8890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2943765" y="22054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956465" y="22943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/>
          <p:cNvCxnSpPr/>
          <p:nvPr/>
        </p:nvCxnSpPr>
        <p:spPr>
          <a:xfrm>
            <a:off x="5455863" y="2867031"/>
            <a:ext cx="134049" cy="149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544759" y="2828938"/>
            <a:ext cx="134049" cy="149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5771518" y="2867031"/>
            <a:ext cx="312758" cy="149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660055" y="3138037"/>
            <a:ext cx="208168" cy="24528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34" idx="3"/>
          </p:cNvCxnSpPr>
          <p:nvPr/>
        </p:nvCxnSpPr>
        <p:spPr>
          <a:xfrm flipH="1">
            <a:off x="5029732" y="3064264"/>
            <a:ext cx="530222" cy="9894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5636161" y="4378262"/>
            <a:ext cx="76200" cy="219528"/>
            <a:chOff x="4861221" y="5837682"/>
            <a:chExt cx="76200" cy="292704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4861221" y="5837682"/>
              <a:ext cx="0" cy="26730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4937421" y="5863082"/>
              <a:ext cx="0" cy="26730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>
            <a:off x="5194553" y="4686089"/>
            <a:ext cx="3509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740641" y="4686089"/>
            <a:ext cx="3509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4603387" y="4686089"/>
            <a:ext cx="3509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652470" y="1377112"/>
            <a:ext cx="2446" cy="19869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3660089" y="1794391"/>
            <a:ext cx="2446" cy="19869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455842" y="672877"/>
            <a:ext cx="0" cy="34401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5455842" y="1616012"/>
            <a:ext cx="0" cy="21146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520747" y="4547590"/>
            <a:ext cx="312906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baseline="30000" dirty="0"/>
          </a:p>
        </p:txBody>
      </p:sp>
      <p:sp>
        <p:nvSpPr>
          <p:cNvPr id="77" name="TextBox 76"/>
          <p:cNvSpPr txBox="1"/>
          <p:nvPr/>
        </p:nvSpPr>
        <p:spPr>
          <a:xfrm>
            <a:off x="5508098" y="2925765"/>
            <a:ext cx="303914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baseline="30000" dirty="0"/>
          </a:p>
        </p:txBody>
      </p:sp>
      <p:sp>
        <p:nvSpPr>
          <p:cNvPr id="81" name="TextBox 80"/>
          <p:cNvSpPr txBox="1"/>
          <p:nvPr/>
        </p:nvSpPr>
        <p:spPr>
          <a:xfrm>
            <a:off x="900499" y="2494083"/>
            <a:ext cx="2278213" cy="707886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 smtClean="0"/>
              <a:t>Methylphosphonyl</a:t>
            </a:r>
            <a:endParaRPr lang="en-US" sz="2000" b="1" dirty="0" smtClean="0"/>
          </a:p>
          <a:p>
            <a:pPr algn="r"/>
            <a:r>
              <a:rPr lang="en-US" sz="2000" b="1" dirty="0" smtClean="0"/>
              <a:t>Group (Glyphosate)</a:t>
            </a:r>
          </a:p>
        </p:txBody>
      </p:sp>
      <p:cxnSp>
        <p:nvCxnSpPr>
          <p:cNvPr id="27" name="Straight Arrow Connector 26"/>
          <p:cNvCxnSpPr>
            <a:stCxn id="81" idx="3"/>
          </p:cNvCxnSpPr>
          <p:nvPr/>
        </p:nvCxnSpPr>
        <p:spPr>
          <a:xfrm flipV="1">
            <a:off x="3178712" y="2767687"/>
            <a:ext cx="1438594" cy="8033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6200000">
            <a:off x="5312862" y="1329617"/>
            <a:ext cx="26318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reeform 46"/>
          <p:cNvSpPr/>
          <p:nvPr/>
        </p:nvSpPr>
        <p:spPr>
          <a:xfrm>
            <a:off x="4093384" y="2324504"/>
            <a:ext cx="2554518" cy="1495428"/>
          </a:xfrm>
          <a:custGeom>
            <a:avLst/>
            <a:gdLst>
              <a:gd name="connsiteX0" fmla="*/ 443939 w 2554518"/>
              <a:gd name="connsiteY0" fmla="*/ 81540 h 1993904"/>
              <a:gd name="connsiteX1" fmla="*/ 70 w 2554518"/>
              <a:gd name="connsiteY1" fmla="*/ 1018543 h 1993904"/>
              <a:gd name="connsiteX2" fmla="*/ 419279 w 2554518"/>
              <a:gd name="connsiteY2" fmla="*/ 1795270 h 1993904"/>
              <a:gd name="connsiteX3" fmla="*/ 1479632 w 2554518"/>
              <a:gd name="connsiteY3" fmla="*/ 1893901 h 1993904"/>
              <a:gd name="connsiteX4" fmla="*/ 2268732 w 2554518"/>
              <a:gd name="connsiteY4" fmla="*/ 1906230 h 1993904"/>
              <a:gd name="connsiteX5" fmla="*/ 2552314 w 2554518"/>
              <a:gd name="connsiteY5" fmla="*/ 722648 h 1993904"/>
              <a:gd name="connsiteX6" fmla="*/ 2145435 w 2554518"/>
              <a:gd name="connsiteY6" fmla="*/ 180172 h 1993904"/>
              <a:gd name="connsiteX7" fmla="*/ 1072753 w 2554518"/>
              <a:gd name="connsiteY7" fmla="*/ 56882 h 1993904"/>
              <a:gd name="connsiteX8" fmla="*/ 443939 w 2554518"/>
              <a:gd name="connsiteY8" fmla="*/ 81540 h 199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4518" h="1993904">
                <a:moveTo>
                  <a:pt x="443939" y="81540"/>
                </a:moveTo>
                <a:cubicBezTo>
                  <a:pt x="265158" y="241817"/>
                  <a:pt x="4180" y="732921"/>
                  <a:pt x="70" y="1018543"/>
                </a:cubicBezTo>
                <a:cubicBezTo>
                  <a:pt x="-4040" y="1304165"/>
                  <a:pt x="172685" y="1649377"/>
                  <a:pt x="419279" y="1795270"/>
                </a:cubicBezTo>
                <a:cubicBezTo>
                  <a:pt x="665873" y="1941163"/>
                  <a:pt x="1171390" y="1875408"/>
                  <a:pt x="1479632" y="1893901"/>
                </a:cubicBezTo>
                <a:cubicBezTo>
                  <a:pt x="1787874" y="1912394"/>
                  <a:pt x="2089952" y="2101439"/>
                  <a:pt x="2268732" y="1906230"/>
                </a:cubicBezTo>
                <a:cubicBezTo>
                  <a:pt x="2447512" y="1711021"/>
                  <a:pt x="2572863" y="1010324"/>
                  <a:pt x="2552314" y="722648"/>
                </a:cubicBezTo>
                <a:cubicBezTo>
                  <a:pt x="2531765" y="434972"/>
                  <a:pt x="2392028" y="291133"/>
                  <a:pt x="2145435" y="180172"/>
                </a:cubicBezTo>
                <a:cubicBezTo>
                  <a:pt x="1898842" y="69211"/>
                  <a:pt x="1354281" y="69211"/>
                  <a:pt x="1072753" y="56882"/>
                </a:cubicBezTo>
                <a:cubicBezTo>
                  <a:pt x="791225" y="44553"/>
                  <a:pt x="622720" y="-78737"/>
                  <a:pt x="443939" y="81540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7382" y="46323"/>
            <a:ext cx="3876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smtClean="0"/>
              <a:t>PEP </a:t>
            </a:r>
            <a:r>
              <a:rPr lang="en-US" sz="3600" b="1" dirty="0" err="1" smtClean="0"/>
              <a:t>carboxykinase</a:t>
            </a:r>
            <a:r>
              <a:rPr lang="en-US" sz="3600" b="1" dirty="0" smtClean="0"/>
              <a:t>: </a:t>
            </a:r>
          </a:p>
          <a:p>
            <a:pPr algn="r"/>
            <a:r>
              <a:rPr lang="en-US" sz="3600" b="1" dirty="0" smtClean="0"/>
              <a:t>PEP-binding site</a:t>
            </a:r>
            <a:endParaRPr lang="en-US" sz="36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7012867" y="481711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Stephanie Seneff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647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40641" y="783838"/>
            <a:ext cx="719042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R405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81685" y="395878"/>
            <a:ext cx="78654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(CH</a:t>
            </a:r>
            <a:r>
              <a:rPr lang="en-US" baseline="-25000" dirty="0" smtClean="0"/>
              <a:t>2</a:t>
            </a:r>
            <a:r>
              <a:rPr lang="en-US" dirty="0" smtClean="0"/>
              <a:t>)3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93437" y="958013"/>
            <a:ext cx="477489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70740" y="1377113"/>
            <a:ext cx="312906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68229" y="1377113"/>
            <a:ext cx="633507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94861" y="4101263"/>
            <a:ext cx="633507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9397" y="4547590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42950" y="4547590"/>
            <a:ext cx="477489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81828" y="4547590"/>
            <a:ext cx="78654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(CH</a:t>
            </a:r>
            <a:r>
              <a:rPr lang="en-US" baseline="-25000" dirty="0" smtClean="0"/>
              <a:t>2</a:t>
            </a:r>
            <a:r>
              <a:rPr lang="en-US" dirty="0" smtClean="0"/>
              <a:t>)3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29735" y="4220688"/>
            <a:ext cx="589048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R87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403733" y="3477647"/>
            <a:ext cx="1864613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Glyphosate-237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63024" y="3771422"/>
            <a:ext cx="5309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3268322" y="3771422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3411575" y="1912018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3452634" y="1100114"/>
            <a:ext cx="5309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2528114" y="1370634"/>
            <a:ext cx="743588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N403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469299" y="1515612"/>
            <a:ext cx="312906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4021778" y="1521899"/>
            <a:ext cx="337502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5322718" y="1782765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32" name="TextBox 31"/>
          <p:cNvSpPr txBox="1"/>
          <p:nvPr/>
        </p:nvSpPr>
        <p:spPr>
          <a:xfrm>
            <a:off x="5936223" y="2661429"/>
            <a:ext cx="3846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267410" y="2633689"/>
            <a:ext cx="337502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4498817" y="2978540"/>
            <a:ext cx="5309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35" name="TextBox 34"/>
          <p:cNvSpPr txBox="1"/>
          <p:nvPr/>
        </p:nvSpPr>
        <p:spPr>
          <a:xfrm>
            <a:off x="5748992" y="3303164"/>
            <a:ext cx="3846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cxnSp>
        <p:nvCxnSpPr>
          <p:cNvPr id="17" name="Straight Connector 16"/>
          <p:cNvCxnSpPr>
            <a:stCxn id="26" idx="3"/>
          </p:cNvCxnSpPr>
          <p:nvPr/>
        </p:nvCxnSpPr>
        <p:spPr>
          <a:xfrm>
            <a:off x="4359280" y="1706565"/>
            <a:ext cx="963426" cy="214702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33" idx="0"/>
          </p:cNvCxnSpPr>
          <p:nvPr/>
        </p:nvCxnSpPr>
        <p:spPr>
          <a:xfrm flipH="1">
            <a:off x="5436161" y="2059765"/>
            <a:ext cx="19684" cy="573924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0" idx="2"/>
          </p:cNvCxnSpPr>
          <p:nvPr/>
        </p:nvCxnSpPr>
        <p:spPr>
          <a:xfrm flipH="1">
            <a:off x="6084293" y="1746445"/>
            <a:ext cx="100690" cy="96261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662671" y="3533929"/>
            <a:ext cx="241628" cy="598116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677638" y="3255539"/>
            <a:ext cx="939648" cy="552804"/>
          </a:xfrm>
          <a:prstGeom prst="line">
            <a:avLst/>
          </a:prstGeom>
          <a:ln>
            <a:solidFill>
              <a:srgbClr val="0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993953" y="3962892"/>
            <a:ext cx="23804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3782205" y="1654112"/>
            <a:ext cx="286560" cy="66675"/>
            <a:chOff x="2943765" y="2205482"/>
            <a:chExt cx="286560" cy="8890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2943765" y="22054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56465" y="22943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5577191" y="1509137"/>
            <a:ext cx="286560" cy="66675"/>
            <a:chOff x="2943765" y="2205482"/>
            <a:chExt cx="286560" cy="8890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2943765" y="22054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956465" y="22943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/>
          <p:cNvCxnSpPr/>
          <p:nvPr/>
        </p:nvCxnSpPr>
        <p:spPr>
          <a:xfrm>
            <a:off x="5455863" y="2867031"/>
            <a:ext cx="134049" cy="149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544759" y="2828938"/>
            <a:ext cx="134049" cy="149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5771518" y="2867031"/>
            <a:ext cx="312758" cy="149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660055" y="3138037"/>
            <a:ext cx="208168" cy="24528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34" idx="3"/>
          </p:cNvCxnSpPr>
          <p:nvPr/>
        </p:nvCxnSpPr>
        <p:spPr>
          <a:xfrm flipH="1">
            <a:off x="5029732" y="3064264"/>
            <a:ext cx="530222" cy="9894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5636161" y="4378262"/>
            <a:ext cx="76200" cy="219528"/>
            <a:chOff x="4861221" y="5837682"/>
            <a:chExt cx="76200" cy="292704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4861221" y="5837682"/>
              <a:ext cx="0" cy="26730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4937421" y="5863082"/>
              <a:ext cx="0" cy="26730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>
            <a:off x="5194553" y="4686089"/>
            <a:ext cx="3509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740641" y="4686089"/>
            <a:ext cx="3509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4603387" y="4686089"/>
            <a:ext cx="3509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652470" y="1377112"/>
            <a:ext cx="2446" cy="19869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3660089" y="1794391"/>
            <a:ext cx="2446" cy="19869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455842" y="672877"/>
            <a:ext cx="0" cy="34401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5455842" y="1616012"/>
            <a:ext cx="0" cy="21146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520747" y="4547590"/>
            <a:ext cx="312906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baseline="30000" dirty="0"/>
          </a:p>
        </p:txBody>
      </p:sp>
      <p:sp>
        <p:nvSpPr>
          <p:cNvPr id="77" name="TextBox 76"/>
          <p:cNvSpPr txBox="1"/>
          <p:nvPr/>
        </p:nvSpPr>
        <p:spPr>
          <a:xfrm>
            <a:off x="5508098" y="2925765"/>
            <a:ext cx="303914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baseline="30000" dirty="0"/>
          </a:p>
        </p:txBody>
      </p:sp>
      <p:sp>
        <p:nvSpPr>
          <p:cNvPr id="81" name="TextBox 80"/>
          <p:cNvSpPr txBox="1"/>
          <p:nvPr/>
        </p:nvSpPr>
        <p:spPr>
          <a:xfrm>
            <a:off x="900499" y="2494083"/>
            <a:ext cx="2278213" cy="707886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 smtClean="0"/>
              <a:t>Methylphosphonyl</a:t>
            </a:r>
            <a:endParaRPr lang="en-US" sz="2000" b="1" dirty="0" smtClean="0"/>
          </a:p>
          <a:p>
            <a:pPr algn="r"/>
            <a:r>
              <a:rPr lang="en-US" sz="2000" b="1" dirty="0" smtClean="0"/>
              <a:t>Group (Glyphosate)</a:t>
            </a:r>
          </a:p>
        </p:txBody>
      </p:sp>
      <p:cxnSp>
        <p:nvCxnSpPr>
          <p:cNvPr id="27" name="Straight Arrow Connector 26"/>
          <p:cNvCxnSpPr>
            <a:stCxn id="81" idx="3"/>
          </p:cNvCxnSpPr>
          <p:nvPr/>
        </p:nvCxnSpPr>
        <p:spPr>
          <a:xfrm flipV="1">
            <a:off x="3178712" y="2767687"/>
            <a:ext cx="1438594" cy="8033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6200000">
            <a:off x="5312862" y="1329617"/>
            <a:ext cx="26318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reeform 46"/>
          <p:cNvSpPr/>
          <p:nvPr/>
        </p:nvSpPr>
        <p:spPr>
          <a:xfrm>
            <a:off x="4093384" y="2324504"/>
            <a:ext cx="2554518" cy="1495428"/>
          </a:xfrm>
          <a:custGeom>
            <a:avLst/>
            <a:gdLst>
              <a:gd name="connsiteX0" fmla="*/ 443939 w 2554518"/>
              <a:gd name="connsiteY0" fmla="*/ 81540 h 1993904"/>
              <a:gd name="connsiteX1" fmla="*/ 70 w 2554518"/>
              <a:gd name="connsiteY1" fmla="*/ 1018543 h 1993904"/>
              <a:gd name="connsiteX2" fmla="*/ 419279 w 2554518"/>
              <a:gd name="connsiteY2" fmla="*/ 1795270 h 1993904"/>
              <a:gd name="connsiteX3" fmla="*/ 1479632 w 2554518"/>
              <a:gd name="connsiteY3" fmla="*/ 1893901 h 1993904"/>
              <a:gd name="connsiteX4" fmla="*/ 2268732 w 2554518"/>
              <a:gd name="connsiteY4" fmla="*/ 1906230 h 1993904"/>
              <a:gd name="connsiteX5" fmla="*/ 2552314 w 2554518"/>
              <a:gd name="connsiteY5" fmla="*/ 722648 h 1993904"/>
              <a:gd name="connsiteX6" fmla="*/ 2145435 w 2554518"/>
              <a:gd name="connsiteY6" fmla="*/ 180172 h 1993904"/>
              <a:gd name="connsiteX7" fmla="*/ 1072753 w 2554518"/>
              <a:gd name="connsiteY7" fmla="*/ 56882 h 1993904"/>
              <a:gd name="connsiteX8" fmla="*/ 443939 w 2554518"/>
              <a:gd name="connsiteY8" fmla="*/ 81540 h 199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4518" h="1993904">
                <a:moveTo>
                  <a:pt x="443939" y="81540"/>
                </a:moveTo>
                <a:cubicBezTo>
                  <a:pt x="265158" y="241817"/>
                  <a:pt x="4180" y="732921"/>
                  <a:pt x="70" y="1018543"/>
                </a:cubicBezTo>
                <a:cubicBezTo>
                  <a:pt x="-4040" y="1304165"/>
                  <a:pt x="172685" y="1649377"/>
                  <a:pt x="419279" y="1795270"/>
                </a:cubicBezTo>
                <a:cubicBezTo>
                  <a:pt x="665873" y="1941163"/>
                  <a:pt x="1171390" y="1875408"/>
                  <a:pt x="1479632" y="1893901"/>
                </a:cubicBezTo>
                <a:cubicBezTo>
                  <a:pt x="1787874" y="1912394"/>
                  <a:pt x="2089952" y="2101439"/>
                  <a:pt x="2268732" y="1906230"/>
                </a:cubicBezTo>
                <a:cubicBezTo>
                  <a:pt x="2447512" y="1711021"/>
                  <a:pt x="2572863" y="1010324"/>
                  <a:pt x="2552314" y="722648"/>
                </a:cubicBezTo>
                <a:cubicBezTo>
                  <a:pt x="2531765" y="434972"/>
                  <a:pt x="2392028" y="291133"/>
                  <a:pt x="2145435" y="180172"/>
                </a:cubicBezTo>
                <a:cubicBezTo>
                  <a:pt x="1898842" y="69211"/>
                  <a:pt x="1354281" y="69211"/>
                  <a:pt x="1072753" y="56882"/>
                </a:cubicBezTo>
                <a:cubicBezTo>
                  <a:pt x="791225" y="44553"/>
                  <a:pt x="622720" y="-78737"/>
                  <a:pt x="443939" y="81540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7382" y="46323"/>
            <a:ext cx="3876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smtClean="0"/>
              <a:t>PEP </a:t>
            </a:r>
            <a:r>
              <a:rPr lang="en-US" sz="3600" b="1" dirty="0" err="1" smtClean="0"/>
              <a:t>carboxykinase</a:t>
            </a:r>
            <a:r>
              <a:rPr lang="en-US" sz="3600" b="1" dirty="0" smtClean="0"/>
              <a:t>: </a:t>
            </a:r>
          </a:p>
          <a:p>
            <a:pPr algn="r"/>
            <a:r>
              <a:rPr lang="en-US" sz="3600" b="1" dirty="0" smtClean="0"/>
              <a:t>PEP-binding site</a:t>
            </a:r>
            <a:endParaRPr lang="en-US" sz="36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7012867" y="481711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Stephanie Seneff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23338" y="1652145"/>
            <a:ext cx="8364375" cy="1957481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Glyphosate’s </a:t>
            </a:r>
            <a:r>
              <a:rPr lang="en-US" sz="3200" dirty="0" err="1" smtClean="0"/>
              <a:t>methylphosphonyl</a:t>
            </a:r>
            <a:r>
              <a:rPr lang="en-US" sz="3200" dirty="0" smtClean="0"/>
              <a:t> group fills the spot where PEP’s phosphate would otherwise fit.</a:t>
            </a:r>
          </a:p>
        </p:txBody>
      </p:sp>
    </p:spTree>
    <p:extLst>
      <p:ext uri="{BB962C8B-B14F-4D97-AF65-F5344CB8AC3E}">
        <p14:creationId xmlns:p14="http://schemas.microsoft.com/office/powerpoint/2010/main" val="31269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40641" y="783838"/>
            <a:ext cx="719042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R405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81685" y="395878"/>
            <a:ext cx="78654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(CH</a:t>
            </a:r>
            <a:r>
              <a:rPr lang="en-US" baseline="-25000" dirty="0" smtClean="0"/>
              <a:t>2</a:t>
            </a:r>
            <a:r>
              <a:rPr lang="en-US" dirty="0" smtClean="0"/>
              <a:t>)3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93437" y="958013"/>
            <a:ext cx="477489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70740" y="1377113"/>
            <a:ext cx="312906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68229" y="1377113"/>
            <a:ext cx="633507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94861" y="4101263"/>
            <a:ext cx="633507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9397" y="4547590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42950" y="4547590"/>
            <a:ext cx="477489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81828" y="4547590"/>
            <a:ext cx="78654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(CH</a:t>
            </a:r>
            <a:r>
              <a:rPr lang="en-US" baseline="-25000" dirty="0" smtClean="0"/>
              <a:t>2</a:t>
            </a:r>
            <a:r>
              <a:rPr lang="en-US" dirty="0" smtClean="0"/>
              <a:t>)3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29735" y="4220688"/>
            <a:ext cx="589048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R87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403733" y="3477647"/>
            <a:ext cx="1864613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Glyphosate-237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63024" y="3771422"/>
            <a:ext cx="5309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3268322" y="3771422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3411575" y="1912018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3452634" y="1100114"/>
            <a:ext cx="5309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2528114" y="1370634"/>
            <a:ext cx="743588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N403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469299" y="1515612"/>
            <a:ext cx="312906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4021778" y="1521899"/>
            <a:ext cx="337502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5322718" y="1782765"/>
            <a:ext cx="55656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32" name="TextBox 31"/>
          <p:cNvSpPr txBox="1"/>
          <p:nvPr/>
        </p:nvSpPr>
        <p:spPr>
          <a:xfrm>
            <a:off x="5936223" y="2661429"/>
            <a:ext cx="3846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267410" y="2633689"/>
            <a:ext cx="337502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4498817" y="2978540"/>
            <a:ext cx="5309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2</a:t>
            </a:r>
            <a:endParaRPr lang="en-US" baseline="30000" dirty="0"/>
          </a:p>
        </p:txBody>
      </p:sp>
      <p:sp>
        <p:nvSpPr>
          <p:cNvPr id="35" name="TextBox 34"/>
          <p:cNvSpPr txBox="1"/>
          <p:nvPr/>
        </p:nvSpPr>
        <p:spPr>
          <a:xfrm>
            <a:off x="5748992" y="3303164"/>
            <a:ext cx="38461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cxnSp>
        <p:nvCxnSpPr>
          <p:cNvPr id="17" name="Straight Connector 16"/>
          <p:cNvCxnSpPr>
            <a:stCxn id="26" idx="3"/>
          </p:cNvCxnSpPr>
          <p:nvPr/>
        </p:nvCxnSpPr>
        <p:spPr>
          <a:xfrm>
            <a:off x="4359280" y="1706565"/>
            <a:ext cx="963426" cy="214702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33" idx="0"/>
          </p:cNvCxnSpPr>
          <p:nvPr/>
        </p:nvCxnSpPr>
        <p:spPr>
          <a:xfrm flipH="1">
            <a:off x="5436161" y="2059765"/>
            <a:ext cx="19684" cy="573924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0" idx="2"/>
          </p:cNvCxnSpPr>
          <p:nvPr/>
        </p:nvCxnSpPr>
        <p:spPr>
          <a:xfrm flipH="1">
            <a:off x="6084293" y="1746445"/>
            <a:ext cx="100690" cy="96261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662671" y="3533929"/>
            <a:ext cx="241628" cy="598116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677638" y="3255539"/>
            <a:ext cx="939648" cy="552804"/>
          </a:xfrm>
          <a:prstGeom prst="line">
            <a:avLst/>
          </a:prstGeom>
          <a:ln>
            <a:solidFill>
              <a:srgbClr val="0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993953" y="3962892"/>
            <a:ext cx="23804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3782205" y="1654112"/>
            <a:ext cx="286560" cy="66675"/>
            <a:chOff x="2943765" y="2205482"/>
            <a:chExt cx="286560" cy="8890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2943765" y="22054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56465" y="22943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5577191" y="1509137"/>
            <a:ext cx="286560" cy="66675"/>
            <a:chOff x="2943765" y="2205482"/>
            <a:chExt cx="286560" cy="8890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2943765" y="22054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956465" y="2294382"/>
              <a:ext cx="273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/>
          <p:cNvCxnSpPr/>
          <p:nvPr/>
        </p:nvCxnSpPr>
        <p:spPr>
          <a:xfrm>
            <a:off x="5455863" y="2867031"/>
            <a:ext cx="134049" cy="149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544759" y="2828938"/>
            <a:ext cx="134049" cy="149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5771518" y="2867031"/>
            <a:ext cx="312758" cy="149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660055" y="3138037"/>
            <a:ext cx="208168" cy="24528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34" idx="3"/>
          </p:cNvCxnSpPr>
          <p:nvPr/>
        </p:nvCxnSpPr>
        <p:spPr>
          <a:xfrm flipH="1">
            <a:off x="5029732" y="3064264"/>
            <a:ext cx="530222" cy="9894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5636161" y="4378262"/>
            <a:ext cx="76200" cy="219528"/>
            <a:chOff x="4861221" y="5837682"/>
            <a:chExt cx="76200" cy="292704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4861221" y="5837682"/>
              <a:ext cx="0" cy="26730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4937421" y="5863082"/>
              <a:ext cx="0" cy="26730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>
            <a:off x="5194553" y="4686089"/>
            <a:ext cx="3509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740641" y="4686089"/>
            <a:ext cx="3509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4603387" y="4686089"/>
            <a:ext cx="3509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652470" y="1377112"/>
            <a:ext cx="2446" cy="19869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3660089" y="1794391"/>
            <a:ext cx="2446" cy="19869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455842" y="672877"/>
            <a:ext cx="0" cy="34401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5455842" y="1616012"/>
            <a:ext cx="0" cy="21146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520747" y="4547590"/>
            <a:ext cx="312906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baseline="30000" dirty="0"/>
          </a:p>
        </p:txBody>
      </p:sp>
      <p:sp>
        <p:nvSpPr>
          <p:cNvPr id="77" name="TextBox 76"/>
          <p:cNvSpPr txBox="1"/>
          <p:nvPr/>
        </p:nvSpPr>
        <p:spPr>
          <a:xfrm>
            <a:off x="5508098" y="2925765"/>
            <a:ext cx="303914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baseline="30000" dirty="0"/>
          </a:p>
        </p:txBody>
      </p:sp>
      <p:sp>
        <p:nvSpPr>
          <p:cNvPr id="81" name="TextBox 80"/>
          <p:cNvSpPr txBox="1"/>
          <p:nvPr/>
        </p:nvSpPr>
        <p:spPr>
          <a:xfrm>
            <a:off x="900499" y="2494083"/>
            <a:ext cx="2278213" cy="707886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 smtClean="0"/>
              <a:t>Methylphosphonyl</a:t>
            </a:r>
            <a:endParaRPr lang="en-US" sz="2000" b="1" dirty="0" smtClean="0"/>
          </a:p>
          <a:p>
            <a:pPr algn="r"/>
            <a:r>
              <a:rPr lang="en-US" sz="2000" b="1" dirty="0" smtClean="0"/>
              <a:t>Group (Glyphosate)</a:t>
            </a:r>
          </a:p>
        </p:txBody>
      </p:sp>
      <p:cxnSp>
        <p:nvCxnSpPr>
          <p:cNvPr id="27" name="Straight Arrow Connector 26"/>
          <p:cNvCxnSpPr>
            <a:stCxn id="81" idx="3"/>
          </p:cNvCxnSpPr>
          <p:nvPr/>
        </p:nvCxnSpPr>
        <p:spPr>
          <a:xfrm flipV="1">
            <a:off x="3178712" y="2767687"/>
            <a:ext cx="1438594" cy="8033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6200000">
            <a:off x="5312862" y="1329617"/>
            <a:ext cx="26318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reeform 46"/>
          <p:cNvSpPr/>
          <p:nvPr/>
        </p:nvSpPr>
        <p:spPr>
          <a:xfrm>
            <a:off x="4093384" y="2324504"/>
            <a:ext cx="2554518" cy="1495428"/>
          </a:xfrm>
          <a:custGeom>
            <a:avLst/>
            <a:gdLst>
              <a:gd name="connsiteX0" fmla="*/ 443939 w 2554518"/>
              <a:gd name="connsiteY0" fmla="*/ 81540 h 1993904"/>
              <a:gd name="connsiteX1" fmla="*/ 70 w 2554518"/>
              <a:gd name="connsiteY1" fmla="*/ 1018543 h 1993904"/>
              <a:gd name="connsiteX2" fmla="*/ 419279 w 2554518"/>
              <a:gd name="connsiteY2" fmla="*/ 1795270 h 1993904"/>
              <a:gd name="connsiteX3" fmla="*/ 1479632 w 2554518"/>
              <a:gd name="connsiteY3" fmla="*/ 1893901 h 1993904"/>
              <a:gd name="connsiteX4" fmla="*/ 2268732 w 2554518"/>
              <a:gd name="connsiteY4" fmla="*/ 1906230 h 1993904"/>
              <a:gd name="connsiteX5" fmla="*/ 2552314 w 2554518"/>
              <a:gd name="connsiteY5" fmla="*/ 722648 h 1993904"/>
              <a:gd name="connsiteX6" fmla="*/ 2145435 w 2554518"/>
              <a:gd name="connsiteY6" fmla="*/ 180172 h 1993904"/>
              <a:gd name="connsiteX7" fmla="*/ 1072753 w 2554518"/>
              <a:gd name="connsiteY7" fmla="*/ 56882 h 1993904"/>
              <a:gd name="connsiteX8" fmla="*/ 443939 w 2554518"/>
              <a:gd name="connsiteY8" fmla="*/ 81540 h 199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4518" h="1993904">
                <a:moveTo>
                  <a:pt x="443939" y="81540"/>
                </a:moveTo>
                <a:cubicBezTo>
                  <a:pt x="265158" y="241817"/>
                  <a:pt x="4180" y="732921"/>
                  <a:pt x="70" y="1018543"/>
                </a:cubicBezTo>
                <a:cubicBezTo>
                  <a:pt x="-4040" y="1304165"/>
                  <a:pt x="172685" y="1649377"/>
                  <a:pt x="419279" y="1795270"/>
                </a:cubicBezTo>
                <a:cubicBezTo>
                  <a:pt x="665873" y="1941163"/>
                  <a:pt x="1171390" y="1875408"/>
                  <a:pt x="1479632" y="1893901"/>
                </a:cubicBezTo>
                <a:cubicBezTo>
                  <a:pt x="1787874" y="1912394"/>
                  <a:pt x="2089952" y="2101439"/>
                  <a:pt x="2268732" y="1906230"/>
                </a:cubicBezTo>
                <a:cubicBezTo>
                  <a:pt x="2447512" y="1711021"/>
                  <a:pt x="2572863" y="1010324"/>
                  <a:pt x="2552314" y="722648"/>
                </a:cubicBezTo>
                <a:cubicBezTo>
                  <a:pt x="2531765" y="434972"/>
                  <a:pt x="2392028" y="291133"/>
                  <a:pt x="2145435" y="180172"/>
                </a:cubicBezTo>
                <a:cubicBezTo>
                  <a:pt x="1898842" y="69211"/>
                  <a:pt x="1354281" y="69211"/>
                  <a:pt x="1072753" y="56882"/>
                </a:cubicBezTo>
                <a:cubicBezTo>
                  <a:pt x="791225" y="44553"/>
                  <a:pt x="622720" y="-78737"/>
                  <a:pt x="443939" y="81540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7382" y="46323"/>
            <a:ext cx="3876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smtClean="0"/>
              <a:t>PEP </a:t>
            </a:r>
            <a:r>
              <a:rPr lang="en-US" sz="3600" b="1" dirty="0" err="1" smtClean="0"/>
              <a:t>carboxykinase</a:t>
            </a:r>
            <a:r>
              <a:rPr lang="en-US" sz="3600" b="1" dirty="0" smtClean="0"/>
              <a:t>: </a:t>
            </a:r>
          </a:p>
          <a:p>
            <a:pPr algn="r"/>
            <a:r>
              <a:rPr lang="en-US" sz="3600" b="1" dirty="0" smtClean="0"/>
              <a:t>PEP-binding site</a:t>
            </a:r>
            <a:endParaRPr lang="en-US" sz="36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7012867" y="481711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Stephanie Seneff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23338" y="1652145"/>
            <a:ext cx="8364375" cy="1957481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This precisely parallels the situation with EPSP synthase in the </a:t>
            </a:r>
            <a:r>
              <a:rPr lang="en-US" sz="3200" dirty="0" err="1" smtClean="0"/>
              <a:t>shikimate</a:t>
            </a:r>
            <a:r>
              <a:rPr lang="en-US" sz="3200" dirty="0" smtClean="0"/>
              <a:t> pathway </a:t>
            </a:r>
          </a:p>
        </p:txBody>
      </p:sp>
    </p:spTree>
    <p:extLst>
      <p:ext uri="{BB962C8B-B14F-4D97-AF65-F5344CB8AC3E}">
        <p14:creationId xmlns:p14="http://schemas.microsoft.com/office/powerpoint/2010/main" val="65094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Mitochondrial PEPCK Controls </a:t>
            </a:r>
            <a:br>
              <a:rPr lang="en-US" b="1" dirty="0" smtClean="0"/>
            </a:br>
            <a:r>
              <a:rPr lang="en-US" b="1" dirty="0" smtClean="0"/>
              <a:t>Insulin Secretion in Beta Cells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772" y="1271812"/>
            <a:ext cx="9061128" cy="33944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PEPCK exists in both mitochondrial and cytoplasmic forms</a:t>
            </a:r>
          </a:p>
          <a:p>
            <a:r>
              <a:rPr lang="en-US" dirty="0" smtClean="0"/>
              <a:t>Mitochondrial PEPCK is constitutional, whereas cytoplasmic forms are regulated</a:t>
            </a:r>
          </a:p>
          <a:p>
            <a:r>
              <a:rPr lang="en-US" dirty="0" smtClean="0"/>
              <a:t>Beta cells in pancreas contain only mitochondrial form</a:t>
            </a:r>
          </a:p>
          <a:p>
            <a:r>
              <a:rPr lang="en-US" dirty="0" smtClean="0"/>
              <a:t>“Silencing </a:t>
            </a:r>
            <a:r>
              <a:rPr lang="en-US" dirty="0"/>
              <a:t>PEPCK-M prevents insulin secretion in response </a:t>
            </a:r>
            <a:r>
              <a:rPr lang="en-US" dirty="0" smtClean="0"/>
              <a:t>to glucose”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1785" y="4681629"/>
            <a:ext cx="8894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it-IT" sz="2400" dirty="0" smtClean="0"/>
              <a:t>Romana </a:t>
            </a:r>
            <a:r>
              <a:rPr lang="it-IT" sz="2400" dirty="0" err="1"/>
              <a:t>Stark</a:t>
            </a:r>
            <a:r>
              <a:rPr lang="it-IT" sz="2400" dirty="0"/>
              <a:t> et al. </a:t>
            </a:r>
            <a:r>
              <a:rPr lang="it-IT" sz="2400" dirty="0" err="1"/>
              <a:t>Biochim</a:t>
            </a:r>
            <a:r>
              <a:rPr lang="it-IT" sz="2400" dirty="0"/>
              <a:t> </a:t>
            </a:r>
            <a:r>
              <a:rPr lang="it-IT" sz="2400" dirty="0" err="1"/>
              <a:t>Biophys</a:t>
            </a:r>
            <a:r>
              <a:rPr lang="it-IT" sz="2400" dirty="0"/>
              <a:t> Acta 2014; 1840(4): 1313–</a:t>
            </a:r>
            <a:r>
              <a:rPr lang="it-IT" sz="2400" dirty="0" smtClean="0"/>
              <a:t>1330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849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Roundup as a Desiccant/</a:t>
            </a:r>
            <a:r>
              <a:rPr lang="en-US" b="1" dirty="0" err="1" smtClean="0"/>
              <a:t>Ripener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just before Harvest</a:t>
            </a:r>
            <a:endParaRPr lang="en-US" b="1" dirty="0"/>
          </a:p>
        </p:txBody>
      </p:sp>
      <p:pic>
        <p:nvPicPr>
          <p:cNvPr id="4" name="Picture 3" descr="Pestacide-Spray-1400x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1343026"/>
            <a:ext cx="8974668" cy="244928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7066" y="1749435"/>
            <a:ext cx="4927599" cy="1616075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Wheat, Oats, Barley, Rye, Sugar cane, Beans, Lentils, Peas, Flax, Sunflowers, Pulses, Chick Peas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7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Mitochondrial PEPCK Controls </a:t>
            </a:r>
            <a:br>
              <a:rPr lang="en-US" b="1" dirty="0" smtClean="0"/>
            </a:br>
            <a:r>
              <a:rPr lang="en-US" b="1" dirty="0" smtClean="0"/>
              <a:t>Insulin Secretion in Beta Cells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772" y="1271812"/>
            <a:ext cx="9061128" cy="33944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PEPCK exists in both mitochondrial and cytoplasmic forms</a:t>
            </a:r>
          </a:p>
          <a:p>
            <a:r>
              <a:rPr lang="en-US" dirty="0" smtClean="0"/>
              <a:t>Mitochondrial PEPCK is constitutional, whereas cytoplasmic forms are regulated</a:t>
            </a:r>
          </a:p>
          <a:p>
            <a:r>
              <a:rPr lang="en-US" dirty="0" smtClean="0"/>
              <a:t>Beta cells in pancreas contain only mitochondrial form</a:t>
            </a:r>
          </a:p>
          <a:p>
            <a:r>
              <a:rPr lang="en-US" dirty="0" smtClean="0"/>
              <a:t>“Silencing </a:t>
            </a:r>
            <a:r>
              <a:rPr lang="en-US" dirty="0"/>
              <a:t>PEPCK-M prevents insulin secretion in response </a:t>
            </a:r>
            <a:r>
              <a:rPr lang="en-US" dirty="0" smtClean="0"/>
              <a:t>to glucose”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1785" y="4681629"/>
            <a:ext cx="8894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it-IT" sz="2400" dirty="0" smtClean="0"/>
              <a:t>Romana </a:t>
            </a:r>
            <a:r>
              <a:rPr lang="it-IT" sz="2400" dirty="0" err="1"/>
              <a:t>Stark</a:t>
            </a:r>
            <a:r>
              <a:rPr lang="it-IT" sz="2400" dirty="0"/>
              <a:t> et al. </a:t>
            </a:r>
            <a:r>
              <a:rPr lang="it-IT" sz="2400" dirty="0" err="1"/>
              <a:t>Biochim</a:t>
            </a:r>
            <a:r>
              <a:rPr lang="it-IT" sz="2400" dirty="0"/>
              <a:t> </a:t>
            </a:r>
            <a:r>
              <a:rPr lang="it-IT" sz="2400" dirty="0" err="1"/>
              <a:t>Biophys</a:t>
            </a:r>
            <a:r>
              <a:rPr lang="it-IT" sz="2400" dirty="0"/>
              <a:t> Acta 2014; 1840(4): 1313–</a:t>
            </a:r>
            <a:r>
              <a:rPr lang="it-IT" sz="2400" dirty="0" smtClean="0"/>
              <a:t>1330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86190" y="1652145"/>
            <a:ext cx="7571620" cy="1957481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Glyphosate suppression of PEPCK in mitochondria of beta cells could lead to suppressed insulin release </a:t>
            </a:r>
            <a:r>
              <a:rPr lang="mr-IN" sz="3200" dirty="0" smtClean="0"/>
              <a:t>–</a:t>
            </a:r>
            <a:r>
              <a:rPr lang="en-US" sz="3200" dirty="0" smtClean="0"/>
              <a:t> type 1 diabetes</a:t>
            </a:r>
          </a:p>
        </p:txBody>
      </p:sp>
    </p:spTree>
    <p:extLst>
      <p:ext uri="{BB962C8B-B14F-4D97-AF65-F5344CB8AC3E}">
        <p14:creationId xmlns:p14="http://schemas.microsoft.com/office/powerpoint/2010/main" val="103537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79"/>
            <a:ext cx="8229600" cy="857250"/>
          </a:xfrm>
        </p:spPr>
        <p:txBody>
          <a:bodyPr/>
          <a:lstStyle/>
          <a:p>
            <a:r>
              <a:rPr lang="en-US" b="1" dirty="0" smtClean="0"/>
              <a:t>Designer Mice: Wow!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3231"/>
            <a:ext cx="90170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Designer </a:t>
            </a:r>
            <a:r>
              <a:rPr lang="en-US" dirty="0" smtClean="0"/>
              <a:t>mice </a:t>
            </a:r>
            <a:r>
              <a:rPr lang="en-US" dirty="0"/>
              <a:t>with ten-fold excess expression of </a:t>
            </a:r>
            <a:r>
              <a:rPr lang="en-US" dirty="0" smtClean="0"/>
              <a:t>cytoplasmic PEPCK localized to  </a:t>
            </a:r>
            <a:r>
              <a:rPr lang="en-US" dirty="0"/>
              <a:t>skeletal muscle</a:t>
            </a:r>
          </a:p>
          <a:p>
            <a:pPr lvl="1"/>
            <a:r>
              <a:rPr lang="en-US" dirty="0"/>
              <a:t>Eat 60% more than control pups but weigh half as much</a:t>
            </a:r>
          </a:p>
          <a:p>
            <a:pPr lvl="1"/>
            <a:r>
              <a:rPr lang="en-US" dirty="0"/>
              <a:t>Lived almost 2 years </a:t>
            </a:r>
            <a:r>
              <a:rPr lang="en-US" dirty="0" smtClean="0"/>
              <a:t>longer; increased fertility</a:t>
            </a:r>
            <a:endParaRPr lang="en-US" dirty="0"/>
          </a:p>
          <a:p>
            <a:pPr lvl="1"/>
            <a:r>
              <a:rPr lang="en-US" dirty="0"/>
              <a:t>Violate pillar of aging research: </a:t>
            </a:r>
            <a:r>
              <a:rPr lang="en-US" dirty="0" smtClean="0"/>
              <a:t> limiting </a:t>
            </a:r>
            <a:r>
              <a:rPr lang="en-US" dirty="0"/>
              <a:t>food intake increases longevity</a:t>
            </a:r>
          </a:p>
          <a:p>
            <a:r>
              <a:rPr lang="en-US" dirty="0"/>
              <a:t>Eat a huge amount but are so hyperactive that they burn off most of the calories and stay thin.</a:t>
            </a:r>
          </a:p>
          <a:p>
            <a:r>
              <a:rPr lang="en-US" dirty="0"/>
              <a:t>Increased insulin sensitivity and recruitment of GLUT-4 to the cell </a:t>
            </a:r>
            <a:r>
              <a:rPr lang="en-US" dirty="0" smtClean="0"/>
              <a:t>surface in muscle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90896" y="4617323"/>
            <a:ext cx="6026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FF0000"/>
                </a:solidFill>
              </a:rPr>
              <a:t>*</a:t>
            </a:r>
            <a:r>
              <a:rPr lang="nb-NO" sz="2400" dirty="0" err="1" smtClean="0"/>
              <a:t>Jianqi</a:t>
            </a:r>
            <a:r>
              <a:rPr lang="nb-NO" sz="2400" dirty="0" smtClean="0"/>
              <a:t> </a:t>
            </a:r>
            <a:r>
              <a:rPr lang="nb-NO" sz="2400" dirty="0" err="1"/>
              <a:t>Yang</a:t>
            </a:r>
            <a:r>
              <a:rPr lang="nb-NO" sz="2400" dirty="0"/>
              <a:t> et al. JBC 2009; 284, 27025-27029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685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1457"/>
            <a:ext cx="8229600" cy="857250"/>
          </a:xfrm>
        </p:spPr>
        <p:txBody>
          <a:bodyPr/>
          <a:lstStyle/>
          <a:p>
            <a:r>
              <a:rPr lang="en-US" b="1" dirty="0" smtClean="0"/>
              <a:t>Born to Run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excess_PEPCK_muscles_mic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85" r="-10285"/>
          <a:stretch>
            <a:fillRect/>
          </a:stretch>
        </p:blipFill>
        <p:spPr>
          <a:xfrm>
            <a:off x="5083" y="795800"/>
            <a:ext cx="9138917" cy="3886042"/>
          </a:xfrm>
        </p:spPr>
      </p:pic>
      <p:sp>
        <p:nvSpPr>
          <p:cNvPr id="5" name="TextBox 4"/>
          <p:cNvSpPr txBox="1"/>
          <p:nvPr/>
        </p:nvSpPr>
        <p:spPr>
          <a:xfrm>
            <a:off x="1914784" y="4681842"/>
            <a:ext cx="7178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FF0000"/>
                </a:solidFill>
              </a:rPr>
              <a:t>*</a:t>
            </a:r>
            <a:r>
              <a:rPr lang="nb-NO" sz="2400" dirty="0" err="1" smtClean="0"/>
              <a:t>Figure</a:t>
            </a:r>
            <a:r>
              <a:rPr lang="nb-NO" sz="2400" dirty="0" smtClean="0"/>
              <a:t> 1. </a:t>
            </a:r>
            <a:r>
              <a:rPr lang="nb-NO" sz="2400" dirty="0" err="1" smtClean="0"/>
              <a:t>Jianqi</a:t>
            </a:r>
            <a:r>
              <a:rPr lang="nb-NO" sz="2400" dirty="0" smtClean="0"/>
              <a:t> </a:t>
            </a:r>
            <a:r>
              <a:rPr lang="nb-NO" sz="2400" dirty="0" err="1"/>
              <a:t>Yang</a:t>
            </a:r>
            <a:r>
              <a:rPr lang="nb-NO" sz="2400" dirty="0"/>
              <a:t> et al. JBC 2009; 284, 27025-27029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440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More Details on these Designer Mice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120" y="1200151"/>
            <a:ext cx="86868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Overexpression of PEPCK in skeletal muscle during development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excessive mitochondria in muscles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 </a:t>
            </a:r>
            <a:r>
              <a:rPr lang="en-US" dirty="0"/>
              <a:t>hyperactive as early as 10 days after birth</a:t>
            </a:r>
          </a:p>
          <a:p>
            <a:r>
              <a:rPr lang="en-US" dirty="0"/>
              <a:t>Increase in citric acid flux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 </a:t>
            </a:r>
            <a:r>
              <a:rPr lang="en-US" dirty="0"/>
              <a:t>more mitochondria</a:t>
            </a:r>
          </a:p>
          <a:p>
            <a:r>
              <a:rPr lang="en-US" dirty="0"/>
              <a:t>Excess PEPCK in muscle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synthesis of glycerol &amp; triglycerides</a:t>
            </a:r>
          </a:p>
          <a:p>
            <a:pPr lvl="1"/>
            <a:r>
              <a:rPr lang="en-US" dirty="0"/>
              <a:t>Triglycerides fuel muscle </a:t>
            </a:r>
            <a:r>
              <a:rPr lang="en-US" dirty="0" err="1"/>
              <a:t>overactivity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29183" y="4681842"/>
            <a:ext cx="6026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FF0000"/>
                </a:solidFill>
              </a:rPr>
              <a:t>*</a:t>
            </a:r>
            <a:r>
              <a:rPr lang="nb-NO" sz="2400" dirty="0" err="1" smtClean="0"/>
              <a:t>Jianqi</a:t>
            </a:r>
            <a:r>
              <a:rPr lang="nb-NO" sz="2400" dirty="0" smtClean="0"/>
              <a:t> </a:t>
            </a:r>
            <a:r>
              <a:rPr lang="nb-NO" sz="2400" dirty="0" err="1"/>
              <a:t>Yang</a:t>
            </a:r>
            <a:r>
              <a:rPr lang="nb-NO" sz="2400" dirty="0"/>
              <a:t> et al. JBC 2009; 284, 27025-27029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556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79"/>
            <a:ext cx="8229600" cy="857250"/>
          </a:xfrm>
        </p:spPr>
        <p:txBody>
          <a:bodyPr/>
          <a:lstStyle/>
          <a:p>
            <a:r>
              <a:rPr lang="en-US" b="1" dirty="0" smtClean="0"/>
              <a:t>What is the Opposite of This?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9651"/>
            <a:ext cx="8229600" cy="33944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Reduced mitochondrial density in muscle</a:t>
            </a:r>
          </a:p>
          <a:p>
            <a:r>
              <a:rPr lang="en-US" dirty="0" smtClean="0"/>
              <a:t>Reduced ability for muscle to utilize fat</a:t>
            </a:r>
          </a:p>
          <a:p>
            <a:r>
              <a:rPr lang="en-US" dirty="0" smtClean="0"/>
              <a:t>Increased adiposity</a:t>
            </a:r>
          </a:p>
          <a:p>
            <a:r>
              <a:rPr lang="en-US" dirty="0" smtClean="0"/>
              <a:t>Low energy; </a:t>
            </a:r>
            <a:r>
              <a:rPr lang="en-US" dirty="0" err="1" smtClean="0"/>
              <a:t>hypoactivity</a:t>
            </a:r>
            <a:endParaRPr lang="en-US" dirty="0" smtClean="0"/>
          </a:p>
          <a:p>
            <a:r>
              <a:rPr lang="en-US" dirty="0" smtClean="0"/>
              <a:t>Insulin resistance and reduced GLUT-4</a:t>
            </a:r>
          </a:p>
          <a:p>
            <a:r>
              <a:rPr lang="en-US" dirty="0" smtClean="0"/>
              <a:t>Shortened lifespan; decreased fertility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26657" y="4315132"/>
            <a:ext cx="6546117" cy="550531"/>
          </a:xfrm>
          <a:prstGeom prst="rect">
            <a:avLst/>
          </a:prstGeom>
          <a:solidFill>
            <a:srgbClr val="F8F2E8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dirty="0" smtClean="0"/>
              <a:t>Chronic Fatigue Syndrome???</a:t>
            </a:r>
          </a:p>
          <a:p>
            <a:pPr marL="0" indent="0" algn="ctr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4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F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69" y="1150765"/>
            <a:ext cx="4596862" cy="39643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3" y="1355727"/>
            <a:ext cx="4136269" cy="2833417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“Our </a:t>
            </a:r>
            <a:r>
              <a:rPr lang="en-US" dirty="0"/>
              <a:t>results strongly suggest that the immediate cause </a:t>
            </a:r>
            <a:r>
              <a:rPr lang="en-US" dirty="0" smtClean="0"/>
              <a:t>of the symptoms </a:t>
            </a:r>
            <a:r>
              <a:rPr lang="en-US" dirty="0"/>
              <a:t>of  </a:t>
            </a:r>
            <a:r>
              <a:rPr lang="en-US" dirty="0" smtClean="0"/>
              <a:t>CFS/ME     is mitochondrial </a:t>
            </a:r>
            <a:r>
              <a:rPr lang="en-US" dirty="0"/>
              <a:t>dysfunction</a:t>
            </a:r>
            <a:r>
              <a:rPr lang="en-US" dirty="0" smtClean="0"/>
              <a:t>.”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2125119" y="2737036"/>
            <a:ext cx="37003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Mitochondrial energy score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457532" y="4017254"/>
            <a:ext cx="4201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</a:rPr>
              <a:t>*</a:t>
            </a:r>
            <a:r>
              <a:rPr lang="en-US" sz="2800" dirty="0" smtClean="0"/>
              <a:t>S. </a:t>
            </a:r>
            <a:r>
              <a:rPr lang="en-US" sz="2800" dirty="0" err="1"/>
              <a:t>Myhill</a:t>
            </a:r>
            <a:r>
              <a:rPr lang="en-US" sz="2800" dirty="0"/>
              <a:t> et al. </a:t>
            </a:r>
            <a:r>
              <a:rPr lang="en-US" sz="2800" dirty="0" err="1"/>
              <a:t>Int</a:t>
            </a:r>
            <a:r>
              <a:rPr lang="en-US" sz="2800" dirty="0"/>
              <a:t> J </a:t>
            </a:r>
            <a:r>
              <a:rPr lang="en-US" sz="2800" dirty="0" err="1"/>
              <a:t>Clin</a:t>
            </a:r>
            <a:r>
              <a:rPr lang="en-US" sz="2800" dirty="0"/>
              <a:t> </a:t>
            </a:r>
            <a:r>
              <a:rPr lang="en-US" sz="2800" dirty="0" err="1"/>
              <a:t>Exp</a:t>
            </a:r>
            <a:r>
              <a:rPr lang="en-US" sz="2800" dirty="0"/>
              <a:t> Med 2009; 2: 1-16.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1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Chronic Fatigue Syndrome/        </a:t>
            </a:r>
            <a:r>
              <a:rPr lang="en-US" b="1" dirty="0" err="1" smtClean="0"/>
              <a:t>Myalgic</a:t>
            </a:r>
            <a:r>
              <a:rPr lang="en-US" b="1" dirty="0" smtClean="0"/>
              <a:t> Encephalomyelitis (CFS/ME)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8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523"/>
            <a:ext cx="8229600" cy="857250"/>
          </a:xfrm>
        </p:spPr>
        <p:txBody>
          <a:bodyPr/>
          <a:lstStyle/>
          <a:p>
            <a:r>
              <a:rPr lang="en-US" b="1" dirty="0" err="1" smtClean="0"/>
              <a:t>Ractopamine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892033"/>
            <a:ext cx="82296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Ractopamine</a:t>
            </a:r>
            <a:r>
              <a:rPr lang="en-US" dirty="0" smtClean="0"/>
              <a:t> is a steroid-like drug used as a feed additive to increase lean meat yield in livestock</a:t>
            </a:r>
          </a:p>
          <a:p>
            <a:pPr lvl="1"/>
            <a:r>
              <a:rPr lang="en-US" dirty="0" smtClean="0"/>
              <a:t>Banned in most countries, including EU, China, Russia, Taiwan, etc., but not US</a:t>
            </a:r>
          </a:p>
          <a:p>
            <a:pPr lvl="1"/>
            <a:r>
              <a:rPr lang="en-US" dirty="0" smtClean="0"/>
              <a:t>US uses </a:t>
            </a:r>
            <a:r>
              <a:rPr lang="en-US" dirty="0" err="1" smtClean="0"/>
              <a:t>Ractopamine</a:t>
            </a:r>
            <a:r>
              <a:rPr lang="en-US" dirty="0" smtClean="0"/>
              <a:t> on &gt; 60% of its livestock</a:t>
            </a:r>
          </a:p>
          <a:p>
            <a:r>
              <a:rPr lang="en-US" dirty="0" err="1" smtClean="0"/>
              <a:t>Ractopamine</a:t>
            </a:r>
            <a:r>
              <a:rPr lang="en-US" dirty="0" smtClean="0"/>
              <a:t> increases activity of PEPCK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/>
              <a:t>Exposed pigs are more aggressive </a:t>
            </a:r>
            <a:r>
              <a:rPr lang="en-US" dirty="0" smtClean="0"/>
              <a:t>and                                  can lose mobility as a side </a:t>
            </a:r>
            <a:r>
              <a:rPr lang="en-US" dirty="0"/>
              <a:t>effect</a:t>
            </a:r>
          </a:p>
          <a:p>
            <a:r>
              <a:rPr lang="en-US" dirty="0"/>
              <a:t>Most countries view it </a:t>
            </a:r>
            <a:r>
              <a:rPr lang="en-US" dirty="0" smtClean="0"/>
              <a:t>as unsafe </a:t>
            </a:r>
            <a:r>
              <a:rPr lang="en-US" dirty="0"/>
              <a:t>for </a:t>
            </a:r>
            <a:r>
              <a:rPr lang="en-US" dirty="0" smtClean="0"/>
              <a:t>                                       human </a:t>
            </a:r>
            <a:r>
              <a:rPr lang="en-US" dirty="0"/>
              <a:t>consumption</a:t>
            </a:r>
          </a:p>
        </p:txBody>
      </p:sp>
      <p:pic>
        <p:nvPicPr>
          <p:cNvPr id="4" name="Picture 3" descr="pi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99" y="2771705"/>
            <a:ext cx="2540470" cy="1711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15" y="4730116"/>
            <a:ext cx="6469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>
                <a:solidFill>
                  <a:srgbClr val="FF0000"/>
                </a:solidFill>
              </a:rPr>
              <a:t>*</a:t>
            </a:r>
            <a:r>
              <a:rPr lang="en-US" sz="3600" baseline="30000" dirty="0"/>
              <a:t>DM Brown et al. Scientific Reports 2016; 6:</a:t>
            </a:r>
            <a:r>
              <a:rPr lang="en-US" sz="3600" baseline="30000" dirty="0" smtClean="0"/>
              <a:t>28693</a:t>
            </a:r>
            <a:endParaRPr lang="en-US" sz="3600" baseline="30000" dirty="0"/>
          </a:p>
        </p:txBody>
      </p:sp>
    </p:spTree>
    <p:extLst>
      <p:ext uri="{BB962C8B-B14F-4D97-AF65-F5344CB8AC3E}">
        <p14:creationId xmlns:p14="http://schemas.microsoft.com/office/powerpoint/2010/main" val="351265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00" y="205979"/>
            <a:ext cx="9194800" cy="85725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Sugar </a:t>
            </a:r>
            <a:r>
              <a:rPr lang="en-US" sz="3600" b="1" dirty="0"/>
              <a:t>Addicted Newborns: the </a:t>
            </a:r>
            <a:r>
              <a:rPr lang="en-US" sz="3600" b="1" dirty="0" smtClean="0"/>
              <a:t>Silent </a:t>
            </a:r>
            <a:r>
              <a:rPr lang="en-US" sz="3200" b="1" dirty="0"/>
              <a:t>E</a:t>
            </a:r>
            <a:r>
              <a:rPr lang="en-US" sz="3200" b="1" dirty="0" smtClean="0"/>
              <a:t>pidemic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118" y="1102237"/>
            <a:ext cx="8676463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Diabetic moms with high blood sugar supply too much sugar to their fetus during pregnancy</a:t>
            </a:r>
          </a:p>
          <a:p>
            <a:r>
              <a:rPr lang="en-US" dirty="0" smtClean="0"/>
              <a:t>Infant produces too much insulin, which induces hypoglycemia following birth</a:t>
            </a:r>
          </a:p>
          <a:p>
            <a:pPr lvl="1"/>
            <a:r>
              <a:rPr lang="en-US" dirty="0"/>
              <a:t>Symptoms include lethargy, tachycardia, poor feeding, seizures, and even </a:t>
            </a:r>
            <a:r>
              <a:rPr lang="en-US" dirty="0" smtClean="0"/>
              <a:t>coma</a:t>
            </a:r>
          </a:p>
          <a:p>
            <a:r>
              <a:rPr lang="en-US" dirty="0" smtClean="0"/>
              <a:t>Excessive growth in utero leads to complicated birth </a:t>
            </a:r>
          </a:p>
          <a:p>
            <a:r>
              <a:rPr lang="en-US" dirty="0" smtClean="0"/>
              <a:t>Infant normally </a:t>
            </a:r>
            <a:r>
              <a:rPr lang="en-US" dirty="0" err="1" smtClean="0"/>
              <a:t>upregulates</a:t>
            </a:r>
            <a:r>
              <a:rPr lang="en-US" dirty="0" smtClean="0"/>
              <a:t> PEP </a:t>
            </a:r>
            <a:r>
              <a:rPr lang="en-US" dirty="0" err="1" smtClean="0"/>
              <a:t>carboxykinase</a:t>
            </a:r>
            <a:r>
              <a:rPr lang="en-US" dirty="0" smtClean="0"/>
              <a:t> at birth, but glyphosate exposure could be inhibiting protein activity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9931" y="4764502"/>
            <a:ext cx="83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 err="1" smtClean="0"/>
              <a:t>www.dunkthejunk.org</a:t>
            </a:r>
            <a:r>
              <a:rPr lang="en-US" dirty="0"/>
              <a:t>/blog/2016/1/19/sugar-addicted-newborns-the-silent-epidemic</a:t>
            </a:r>
          </a:p>
        </p:txBody>
      </p:sp>
    </p:spTree>
    <p:extLst>
      <p:ext uri="{BB962C8B-B14F-4D97-AF65-F5344CB8AC3E}">
        <p14:creationId xmlns:p14="http://schemas.microsoft.com/office/powerpoint/2010/main" val="1817386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561540" cy="8572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Glycine mutation in PEP carboxylase leads to hypoglycemia and liver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3152"/>
            <a:ext cx="82296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Three cases of homozygous mutation of PEP </a:t>
            </a:r>
            <a:r>
              <a:rPr lang="en-US" dirty="0" err="1"/>
              <a:t>carboxykinase</a:t>
            </a:r>
            <a:r>
              <a:rPr lang="en-US" dirty="0"/>
              <a:t> in Finland</a:t>
            </a:r>
          </a:p>
          <a:p>
            <a:r>
              <a:rPr lang="en-US" dirty="0"/>
              <a:t>All three had a mutation of glycine at residue 309 to arginine which produced a nonfunctional version of the enzyme</a:t>
            </a:r>
          </a:p>
          <a:p>
            <a:r>
              <a:rPr lang="en-US" dirty="0"/>
              <a:t>Clinically presented as childhood hypoglycemia, liver dysfunction, and elevations of </a:t>
            </a:r>
            <a:r>
              <a:rPr lang="en-US" dirty="0" err="1"/>
              <a:t>fumarate</a:t>
            </a:r>
            <a:r>
              <a:rPr lang="en-US" dirty="0"/>
              <a:t> and other citric cycle intermediates in the urine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1938" y="4654507"/>
            <a:ext cx="7202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FF0000"/>
                </a:solidFill>
              </a:rPr>
              <a:t>*</a:t>
            </a:r>
            <a:r>
              <a:rPr lang="nb-NO" sz="2400" dirty="0"/>
              <a:t> P </a:t>
            </a:r>
            <a:r>
              <a:rPr lang="nb-NO" sz="2400" dirty="0" err="1"/>
              <a:t>Viera</a:t>
            </a:r>
            <a:r>
              <a:rPr lang="nb-NO" sz="2400" dirty="0"/>
              <a:t> et al., Mol Genet </a:t>
            </a:r>
            <a:r>
              <a:rPr lang="nb-NO" sz="2400" dirty="0" err="1"/>
              <a:t>Metab</a:t>
            </a:r>
            <a:r>
              <a:rPr lang="nb-NO" sz="2400" dirty="0"/>
              <a:t> 2017; 120(4):337-341.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3958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80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Critical diaphragm failure in sudden infant death </a:t>
            </a:r>
            <a:r>
              <a:rPr lang="en-US" b="1" dirty="0" smtClean="0"/>
              <a:t>syndrome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726" y="1165324"/>
            <a:ext cx="8979274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“Critical Diaphragm Failure” hypothesis for SIDS</a:t>
            </a:r>
          </a:p>
          <a:p>
            <a:pPr lvl="1"/>
            <a:r>
              <a:rPr lang="en-US" dirty="0" smtClean="0"/>
              <a:t>Weak diaphragm </a:t>
            </a:r>
            <a:r>
              <a:rPr lang="en-US" dirty="0" smtClean="0">
                <a:sym typeface="Wingdings"/>
              </a:rPr>
              <a:t>                                                       breathing difficulties</a:t>
            </a:r>
          </a:p>
          <a:p>
            <a:pPr marL="457200" lvl="1" indent="0">
              <a:buNone/>
            </a:pPr>
            <a:r>
              <a:rPr lang="en-US" dirty="0" smtClean="0"/>
              <a:t>(due to PEPCK impairment?)</a:t>
            </a:r>
          </a:p>
          <a:p>
            <a:r>
              <a:rPr lang="en-US" dirty="0" smtClean="0"/>
              <a:t>PEPCK deficiency in liver </a:t>
            </a:r>
            <a:r>
              <a:rPr lang="en-US" dirty="0" smtClean="0">
                <a:sym typeface="Wingdings"/>
              </a:rPr>
              <a:t>                                          impaired gluconeogenesis</a:t>
            </a:r>
          </a:p>
          <a:p>
            <a:r>
              <a:rPr lang="en-US" dirty="0" smtClean="0"/>
              <a:t>SIDS often occurs at night after child begins to sleep through the night </a:t>
            </a:r>
            <a:r>
              <a:rPr lang="en-US" dirty="0" smtClean="0">
                <a:sym typeface="Wingdings"/>
              </a:rPr>
              <a:t> acute hypoglycemia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9662" y="4333594"/>
            <a:ext cx="7164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PMA Siren and MJ Siren. </a:t>
            </a:r>
            <a:endParaRPr lang="en-US" sz="2400" dirty="0" smtClean="0"/>
          </a:p>
          <a:p>
            <a:pPr algn="r"/>
            <a:r>
              <a:rPr lang="en-US" sz="2400" dirty="0" err="1" smtClean="0"/>
              <a:t>Upsala</a:t>
            </a:r>
            <a:r>
              <a:rPr lang="en-US" sz="2400" dirty="0" smtClean="0"/>
              <a:t> </a:t>
            </a:r>
            <a:r>
              <a:rPr lang="en-US" sz="2400" dirty="0"/>
              <a:t>Journal of Medical Sciences 2011; 116: 115–123.</a:t>
            </a:r>
          </a:p>
        </p:txBody>
      </p:sp>
      <p:pic>
        <p:nvPicPr>
          <p:cNvPr id="5" name="Picture 4" descr="baby_sleep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24" y="1684168"/>
            <a:ext cx="3166076" cy="1658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06766" y="1404775"/>
            <a:ext cx="887845" cy="2003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2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raying_pesticid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101" y="869954"/>
            <a:ext cx="11162901" cy="4286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310" y="0"/>
            <a:ext cx="6360711" cy="857250"/>
          </a:xfrm>
        </p:spPr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Glyphosate!!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268" y="1289046"/>
            <a:ext cx="8350932" cy="3968756"/>
          </a:xfrm>
          <a:ln>
            <a:noFill/>
          </a:ln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Glyphosate is now the #1 herbicide  in use in the U.S. and is increasingly                                      used  around the world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P</a:t>
            </a:r>
            <a:r>
              <a:rPr lang="en-US" dirty="0" smtClean="0">
                <a:solidFill>
                  <a:srgbClr val="FFFFFF"/>
                </a:solidFill>
              </a:rPr>
              <a:t>atented by Monsanto in the mid 1970’s</a:t>
            </a: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Introduced into the US food chain in 1974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Came out from under patent in 2000</a:t>
            </a: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Inhibits an enzyme in the 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i="1" dirty="0" err="1" smtClean="0">
                <a:solidFill>
                  <a:srgbClr val="FFFFFF"/>
                </a:solidFill>
              </a:rPr>
              <a:t>shikimate</a:t>
            </a:r>
            <a:r>
              <a:rPr lang="en-US" dirty="0" smtClean="0">
                <a:solidFill>
                  <a:srgbClr val="FFFFFF"/>
                </a:solidFill>
              </a:rPr>
              <a:t>  pathway involved in the synthesis of tyrosine, tryptophan  and phenylalanine  (the three </a:t>
            </a:r>
            <a:r>
              <a:rPr lang="en-US" i="1" dirty="0" smtClean="0">
                <a:solidFill>
                  <a:srgbClr val="FFFFFF"/>
                </a:solidFill>
              </a:rPr>
              <a:t>aromatic amino acids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Huge expansion of GMO corn, soy, cotton and canola crops has led to sharp increases in the last two decades</a:t>
            </a:r>
          </a:p>
        </p:txBody>
      </p:sp>
      <p:pic>
        <p:nvPicPr>
          <p:cNvPr id="4" name="Content Placeholder 4" descr="glyphosate.png"/>
          <p:cNvPicPr>
            <a:picLocks noChangeAspect="1"/>
          </p:cNvPicPr>
          <p:nvPr/>
        </p:nvPicPr>
        <p:blipFill>
          <a:blip r:embed="rId4"/>
          <a:srcRect t="-14632" b="-14632"/>
          <a:stretch>
            <a:fillRect/>
          </a:stretch>
        </p:blipFill>
        <p:spPr>
          <a:xfrm>
            <a:off x="368300" y="-222031"/>
            <a:ext cx="1841500" cy="13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35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701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PEPCK Deficiency: Metabolic Derailments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PEPCK_deficiency_metabolic_derailment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23" r="-33123"/>
          <a:stretch>
            <a:fillRect/>
          </a:stretch>
        </p:blipFill>
        <p:spPr>
          <a:xfrm>
            <a:off x="-1643445" y="1088107"/>
            <a:ext cx="8349045" cy="3852663"/>
          </a:xfrm>
        </p:spPr>
      </p:pic>
      <p:sp>
        <p:nvSpPr>
          <p:cNvPr id="5" name="TextBox 4"/>
          <p:cNvSpPr txBox="1"/>
          <p:nvPr/>
        </p:nvSpPr>
        <p:spPr>
          <a:xfrm>
            <a:off x="5194314" y="3776612"/>
            <a:ext cx="4311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 err="1"/>
              <a:t>Parvin</a:t>
            </a:r>
            <a:r>
              <a:rPr lang="en-US" sz="2000" dirty="0"/>
              <a:t> </a:t>
            </a:r>
            <a:r>
              <a:rPr lang="en-US" sz="2000" dirty="0" err="1"/>
              <a:t>Hakimi</a:t>
            </a:r>
            <a:r>
              <a:rPr lang="en-US" sz="2000" dirty="0"/>
              <a:t> et al. Nutrition and Metabolism </a:t>
            </a:r>
            <a:r>
              <a:rPr lang="en-US" sz="2000" dirty="0" smtClean="0"/>
              <a:t>2005: </a:t>
            </a:r>
            <a:r>
              <a:rPr lang="en-US" sz="2000" dirty="0"/>
              <a:t>2:</a:t>
            </a:r>
            <a:r>
              <a:rPr lang="en-US" sz="2000" dirty="0" smtClean="0"/>
              <a:t>33</a:t>
            </a:r>
          </a:p>
          <a:p>
            <a:r>
              <a:rPr lang="en-US" sz="2000" dirty="0">
                <a:solidFill>
                  <a:srgbClr val="FF0000"/>
                </a:solidFill>
              </a:rPr>
              <a:t>**</a:t>
            </a:r>
            <a:r>
              <a:rPr lang="en-US" sz="2000" dirty="0"/>
              <a:t>FR de Maura et al. Environ </a:t>
            </a:r>
            <a:r>
              <a:rPr lang="en-US" sz="2000" dirty="0" err="1"/>
              <a:t>Toxicol</a:t>
            </a:r>
            <a:r>
              <a:rPr lang="en-US" sz="2000" dirty="0"/>
              <a:t> </a:t>
            </a:r>
            <a:r>
              <a:rPr lang="en-US" sz="2000" dirty="0" err="1"/>
              <a:t>Pharmacol</a:t>
            </a:r>
            <a:r>
              <a:rPr lang="en-US" sz="2000" dirty="0"/>
              <a:t> 2017; 56: 241-248.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0" y="1072232"/>
            <a:ext cx="381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Fish exposed to glyphosate had low liver glucose, elevated ALT and AST, and elevated lactate and </a:t>
            </a:r>
            <a:r>
              <a:rPr lang="en-US" sz="2800" dirty="0" smtClean="0"/>
              <a:t>triglycerides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3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667" y="145504"/>
            <a:ext cx="9228667" cy="85725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Could PEP </a:t>
            </a:r>
            <a:r>
              <a:rPr lang="en-US" sz="3600" b="1" dirty="0" err="1" smtClean="0"/>
              <a:t>Carboxykinase</a:t>
            </a:r>
            <a:r>
              <a:rPr lang="en-US" sz="3600" b="1" dirty="0" smtClean="0"/>
              <a:t> Deficiency Cause  High Serum Oxalate and Fungus Overgrowth?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239" y="1200151"/>
            <a:ext cx="8817428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have a worldwide epidemic in fungus diseases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  <a:p>
            <a:r>
              <a:rPr lang="en-US" dirty="0"/>
              <a:t>PEP </a:t>
            </a:r>
            <a:r>
              <a:rPr lang="en-US" dirty="0" err="1"/>
              <a:t>Carboxykinase</a:t>
            </a:r>
            <a:r>
              <a:rPr lang="en-US" dirty="0"/>
              <a:t> converts oxaloacetate to PEP</a:t>
            </a:r>
          </a:p>
          <a:p>
            <a:r>
              <a:rPr lang="en-US" dirty="0"/>
              <a:t>PEP </a:t>
            </a:r>
            <a:r>
              <a:rPr lang="en-US" dirty="0" err="1"/>
              <a:t>Carboxykinase</a:t>
            </a:r>
            <a:r>
              <a:rPr lang="en-US" dirty="0"/>
              <a:t> deficiency leads to excess oxaloacetate</a:t>
            </a:r>
          </a:p>
          <a:p>
            <a:r>
              <a:rPr lang="en-US" dirty="0"/>
              <a:t>White rot fungus synthesizes oxalate from oxaloacetate</a:t>
            </a:r>
            <a:r>
              <a:rPr lang="en-US" dirty="0">
                <a:solidFill>
                  <a:srgbClr val="FF0000"/>
                </a:solidFill>
              </a:rPr>
              <a:t>**</a:t>
            </a:r>
          </a:p>
          <a:p>
            <a:r>
              <a:rPr lang="en-US" dirty="0"/>
              <a:t>This leads to accelerated growth and a more pathogenic 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44620" y="4407437"/>
            <a:ext cx="6530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GD Brown et al. </a:t>
            </a:r>
            <a:r>
              <a:rPr lang="en-US" sz="2000" dirty="0" err="1"/>
              <a:t>Sci</a:t>
            </a:r>
            <a:r>
              <a:rPr lang="en-US" sz="2000" dirty="0"/>
              <a:t> </a:t>
            </a:r>
            <a:r>
              <a:rPr lang="en-US" sz="2000" dirty="0" err="1"/>
              <a:t>Transl</a:t>
            </a:r>
            <a:r>
              <a:rPr lang="en-US" sz="2000" dirty="0"/>
              <a:t> Med 2012; 4: 165rv13. </a:t>
            </a:r>
          </a:p>
          <a:p>
            <a:pPr algn="r"/>
            <a:r>
              <a:rPr lang="en-US" sz="2000" dirty="0">
                <a:solidFill>
                  <a:srgbClr val="FF0000"/>
                </a:solidFill>
              </a:rPr>
              <a:t>** </a:t>
            </a:r>
            <a:r>
              <a:rPr lang="en-US" sz="2000" dirty="0"/>
              <a:t>Nina Elisabeth Nagy et al. MPMI 2012; 25(11): 1450-1458.</a:t>
            </a:r>
          </a:p>
        </p:txBody>
      </p:sp>
    </p:spTree>
    <p:extLst>
      <p:ext uri="{BB962C8B-B14F-4D97-AF65-F5344CB8AC3E}">
        <p14:creationId xmlns:p14="http://schemas.microsoft.com/office/powerpoint/2010/main" val="3911442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02720" y="2930795"/>
            <a:ext cx="1505540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Oxalate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83509" y="2118231"/>
            <a:ext cx="154396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Glyoxylate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8349" y="1303259"/>
            <a:ext cx="163428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Glyphosate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61540" y="1615734"/>
            <a:ext cx="1837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Alanine </a:t>
            </a:r>
            <a:r>
              <a:rPr lang="en-US" dirty="0" err="1" smtClean="0"/>
              <a:t>glyoxyl</a:t>
            </a:r>
            <a:r>
              <a:rPr lang="en-US" dirty="0" smtClean="0"/>
              <a:t> </a:t>
            </a:r>
          </a:p>
          <a:p>
            <a:r>
              <a:rPr lang="en-US" dirty="0" smtClean="0"/>
              <a:t>aminotransferase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31003" y="2118231"/>
            <a:ext cx="11266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Glycine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8611" y="4356321"/>
            <a:ext cx="111581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Lactate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13916" y="3836948"/>
            <a:ext cx="18831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Oxaloacetate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88980" y="3836948"/>
            <a:ext cx="66241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PEP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43299" y="3836948"/>
            <a:ext cx="119350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Glucose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8454" y="3346671"/>
            <a:ext cx="177614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Amino Acids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055490" y="3468648"/>
            <a:ext cx="8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Fungus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8855" y="1160387"/>
            <a:ext cx="117532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Dietary</a:t>
            </a:r>
          </a:p>
          <a:p>
            <a:r>
              <a:rPr lang="en-US" sz="2400" b="1" dirty="0" smtClean="0"/>
              <a:t>Oxalate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09299" y="157975"/>
            <a:ext cx="429939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Crops exposed to glyphosate have enhanced oxalate content </a:t>
            </a:r>
            <a:endParaRPr lang="en-US" sz="2400" dirty="0"/>
          </a:p>
        </p:txBody>
      </p:sp>
      <p:cxnSp>
        <p:nvCxnSpPr>
          <p:cNvPr id="20" name="Straight Arrow Connector 19"/>
          <p:cNvCxnSpPr>
            <a:stCxn id="6" idx="2"/>
            <a:endCxn id="5" idx="0"/>
          </p:cNvCxnSpPr>
          <p:nvPr/>
        </p:nvCxnSpPr>
        <p:spPr>
          <a:xfrm>
            <a:off x="4055490" y="1764924"/>
            <a:ext cx="0" cy="353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2"/>
          </p:cNvCxnSpPr>
          <p:nvPr/>
        </p:nvCxnSpPr>
        <p:spPr>
          <a:xfrm>
            <a:off x="4055490" y="2579896"/>
            <a:ext cx="0" cy="3670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0"/>
          </p:cNvCxnSpPr>
          <p:nvPr/>
        </p:nvCxnSpPr>
        <p:spPr>
          <a:xfrm flipV="1">
            <a:off x="4055490" y="3467511"/>
            <a:ext cx="0" cy="3694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" idx="2"/>
          </p:cNvCxnSpPr>
          <p:nvPr/>
        </p:nvCxnSpPr>
        <p:spPr>
          <a:xfrm>
            <a:off x="1196528" y="3808336"/>
            <a:ext cx="0" cy="557509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196612" y="4010027"/>
            <a:ext cx="1917399" cy="9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3"/>
            <a:endCxn id="11" idx="1"/>
          </p:cNvCxnSpPr>
          <p:nvPr/>
        </p:nvCxnSpPr>
        <p:spPr>
          <a:xfrm>
            <a:off x="4997064" y="4067781"/>
            <a:ext cx="69191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51387" y="4010025"/>
            <a:ext cx="6919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196516" y="3162300"/>
            <a:ext cx="21062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6" idx="2"/>
          </p:cNvCxnSpPr>
          <p:nvPr/>
        </p:nvCxnSpPr>
        <p:spPr>
          <a:xfrm>
            <a:off x="1196516" y="1991384"/>
            <a:ext cx="0" cy="11709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834543" y="2344256"/>
            <a:ext cx="1917399" cy="9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8" idx="1"/>
          </p:cNvCxnSpPr>
          <p:nvPr/>
        </p:nvCxnSpPr>
        <p:spPr>
          <a:xfrm flipH="1">
            <a:off x="1196571" y="573474"/>
            <a:ext cx="12127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16" idx="0"/>
          </p:cNvCxnSpPr>
          <p:nvPr/>
        </p:nvCxnSpPr>
        <p:spPr>
          <a:xfrm>
            <a:off x="1196516" y="573437"/>
            <a:ext cx="0" cy="586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ight Arrow 42"/>
          <p:cNvSpPr/>
          <p:nvPr/>
        </p:nvSpPr>
        <p:spPr>
          <a:xfrm>
            <a:off x="5143500" y="3048000"/>
            <a:ext cx="545476" cy="2095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849806" y="2845439"/>
            <a:ext cx="237622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Sulfate depleted.</a:t>
            </a:r>
          </a:p>
          <a:p>
            <a:r>
              <a:rPr lang="en-US" sz="2400" b="1" dirty="0" smtClean="0"/>
              <a:t>Oxalate crystals </a:t>
            </a:r>
            <a:endParaRPr lang="en-US" sz="2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4338563" y="4374347"/>
            <a:ext cx="197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PEP </a:t>
            </a:r>
            <a:r>
              <a:rPr lang="en-US" dirty="0" err="1" smtClean="0"/>
              <a:t>carboxykinase</a:t>
            </a:r>
            <a:endParaRPr lang="en-US" dirty="0"/>
          </a:p>
        </p:txBody>
      </p:sp>
      <p:sp>
        <p:nvSpPr>
          <p:cNvPr id="46" name="Down Arrow 45"/>
          <p:cNvSpPr/>
          <p:nvPr/>
        </p:nvSpPr>
        <p:spPr>
          <a:xfrm>
            <a:off x="4872638" y="1815306"/>
            <a:ext cx="168769" cy="2779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 flipV="1">
            <a:off x="4824615" y="3468648"/>
            <a:ext cx="168769" cy="2779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/>
          <p:cNvSpPr/>
          <p:nvPr/>
        </p:nvSpPr>
        <p:spPr>
          <a:xfrm flipV="1">
            <a:off x="1784185" y="1263476"/>
            <a:ext cx="319379" cy="4193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/>
          <p:cNvSpPr/>
          <p:nvPr/>
        </p:nvSpPr>
        <p:spPr>
          <a:xfrm>
            <a:off x="6539922" y="1160376"/>
            <a:ext cx="168769" cy="2779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/>
          <p:cNvSpPr/>
          <p:nvPr/>
        </p:nvSpPr>
        <p:spPr>
          <a:xfrm>
            <a:off x="4287858" y="4441188"/>
            <a:ext cx="168769" cy="2779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041400" y="3604622"/>
            <a:ext cx="566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265093" y="1891543"/>
            <a:ext cx="566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748442" y="1118597"/>
            <a:ext cx="237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Inhibited by glyphosate</a:t>
            </a:r>
            <a:endParaRPr lang="en-US" dirty="0"/>
          </a:p>
        </p:txBody>
      </p:sp>
      <p:sp>
        <p:nvSpPr>
          <p:cNvPr id="55" name="Down Arrow 54"/>
          <p:cNvSpPr/>
          <p:nvPr/>
        </p:nvSpPr>
        <p:spPr>
          <a:xfrm flipV="1">
            <a:off x="6539922" y="1545951"/>
            <a:ext cx="168769" cy="2779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6708689" y="1504172"/>
            <a:ext cx="245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Enhanced by glyphosate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0801" y="2166597"/>
            <a:ext cx="3187549" cy="8309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Oxalate degradation by</a:t>
            </a:r>
          </a:p>
          <a:p>
            <a:r>
              <a:rPr lang="en-US" sz="2400" dirty="0"/>
              <a:t>g</a:t>
            </a:r>
            <a:r>
              <a:rPr lang="en-US" sz="2400" dirty="0" smtClean="0"/>
              <a:t>ut microbes is reduced</a:t>
            </a:r>
            <a:endParaRPr lang="en-US" sz="2400" dirty="0"/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4055490" y="988925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814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7872"/>
            <a:ext cx="8432800" cy="8572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Low Sulfate, High Oxalate </a:t>
            </a:r>
            <a:r>
              <a:rPr lang="en-US" b="1" dirty="0" smtClean="0"/>
              <a:t>Phenotype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739378"/>
            <a:ext cx="7112000" cy="393422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Gut </a:t>
            </a:r>
            <a:r>
              <a:rPr lang="en-US" dirty="0" err="1"/>
              <a:t>Dysbiosis</a:t>
            </a:r>
            <a:endParaRPr lang="en-US" dirty="0"/>
          </a:p>
          <a:p>
            <a:pPr lvl="1"/>
            <a:r>
              <a:rPr lang="en-US" dirty="0"/>
              <a:t>Decreased </a:t>
            </a:r>
            <a:r>
              <a:rPr lang="en-US" dirty="0" err="1"/>
              <a:t>sulfomucins</a:t>
            </a:r>
            <a:r>
              <a:rPr lang="en-US" dirty="0"/>
              <a:t>, colitis, IBD, leaky gut</a:t>
            </a:r>
          </a:p>
          <a:p>
            <a:pPr lvl="1"/>
            <a:r>
              <a:rPr lang="en-US" dirty="0"/>
              <a:t>Increased </a:t>
            </a:r>
            <a:r>
              <a:rPr lang="en-US" dirty="0" smtClean="0"/>
              <a:t>susceptibility </a:t>
            </a:r>
            <a:r>
              <a:rPr lang="en-US" dirty="0"/>
              <a:t>to pathogens</a:t>
            </a:r>
          </a:p>
          <a:p>
            <a:r>
              <a:rPr lang="en-US" dirty="0"/>
              <a:t>Fatty liver disease</a:t>
            </a:r>
          </a:p>
          <a:p>
            <a:pPr lvl="1"/>
            <a:r>
              <a:rPr lang="en-US" dirty="0"/>
              <a:t>Reduced detox of heavy metals and toxic chemicals</a:t>
            </a:r>
          </a:p>
          <a:p>
            <a:pPr lvl="1"/>
            <a:r>
              <a:rPr lang="en-US" dirty="0"/>
              <a:t>Elevated serum LDL</a:t>
            </a:r>
          </a:p>
          <a:p>
            <a:r>
              <a:rPr lang="en-US" dirty="0"/>
              <a:t>Decreased insulin function</a:t>
            </a:r>
          </a:p>
          <a:p>
            <a:r>
              <a:rPr lang="en-US" dirty="0"/>
              <a:t>Adrenal insufficiency</a:t>
            </a:r>
          </a:p>
          <a:p>
            <a:r>
              <a:rPr lang="en-US" dirty="0"/>
              <a:t>Increased cancer risk</a:t>
            </a:r>
          </a:p>
          <a:p>
            <a:r>
              <a:rPr lang="en-US" dirty="0"/>
              <a:t>Stunted growth, slow metabolism</a:t>
            </a:r>
          </a:p>
          <a:p>
            <a:r>
              <a:rPr lang="en-US" dirty="0"/>
              <a:t>Serotonin deficiency in brain</a:t>
            </a:r>
          </a:p>
          <a:p>
            <a:r>
              <a:rPr lang="en-US" dirty="0"/>
              <a:t>Autism linked to sulfate wasting in kidneys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7561" y="4491224"/>
            <a:ext cx="77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Dr. </a:t>
            </a:r>
            <a:r>
              <a:rPr lang="en-US" dirty="0" err="1"/>
              <a:t>Rostenberg</a:t>
            </a:r>
            <a:endParaRPr lang="en-US" dirty="0"/>
          </a:p>
          <a:p>
            <a:pPr algn="r"/>
            <a:r>
              <a:rPr lang="en-US" dirty="0" err="1"/>
              <a:t>www.beyondmthfr.com</a:t>
            </a:r>
            <a:r>
              <a:rPr lang="en-US" dirty="0"/>
              <a:t>/side-high-oxalates-problems-sulfate-b6-gut-</a:t>
            </a:r>
            <a:r>
              <a:rPr lang="en-US" dirty="0" smtClean="0"/>
              <a:t>methylation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8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omach-ache-child-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99" y="2372015"/>
            <a:ext cx="1518327" cy="2424581"/>
          </a:xfrm>
          <a:prstGeom prst="rect">
            <a:avLst/>
          </a:prstGeom>
        </p:spPr>
      </p:pic>
      <p:pic>
        <p:nvPicPr>
          <p:cNvPr id="8" name="Content Placeholder 3" descr="oxalates_autis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80" r="-57280"/>
          <a:stretch>
            <a:fillRect/>
          </a:stretch>
        </p:blipFill>
        <p:spPr>
          <a:xfrm>
            <a:off x="3162300" y="805214"/>
            <a:ext cx="8155752" cy="38326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544" y="825200"/>
            <a:ext cx="4978400" cy="37237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Crystals of oxalate form kidney stones and cause great discomfort</a:t>
            </a:r>
          </a:p>
          <a:p>
            <a:r>
              <a:rPr lang="en-US" sz="2800" dirty="0" smtClean="0"/>
              <a:t>Study has shown at least 3-fold higher serum and   urinary levels of oxalate                in autistic kids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57212" y="4796597"/>
            <a:ext cx="8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r>
              <a:rPr lang="en-US" dirty="0" smtClean="0"/>
              <a:t>J </a:t>
            </a:r>
            <a:r>
              <a:rPr lang="en-US" dirty="0" err="1"/>
              <a:t>Konstantynowicz</a:t>
            </a:r>
            <a:r>
              <a:rPr lang="en-US" dirty="0"/>
              <a:t> et al., European Journal of </a:t>
            </a:r>
            <a:r>
              <a:rPr lang="en-US" dirty="0" err="1"/>
              <a:t>Paediatric</a:t>
            </a:r>
            <a:r>
              <a:rPr lang="en-US" dirty="0"/>
              <a:t> Neurology 16(5), 2012, 485-</a:t>
            </a:r>
            <a:r>
              <a:rPr lang="en-US" dirty="0" smtClean="0"/>
              <a:t>491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6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Autism Linked to Oxalate Crystals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557" y="3922874"/>
            <a:ext cx="3499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William Shaw, The </a:t>
            </a:r>
            <a:r>
              <a:rPr lang="en-US" dirty="0"/>
              <a:t>Role of Oxalates in Autism and Chronic </a:t>
            </a:r>
            <a:r>
              <a:rPr lang="en-US" dirty="0" smtClean="0"/>
              <a:t>Disorders WAPF, March 26,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9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6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Oxalate Causes Sulfate Flushing through Urine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4488" y="4377470"/>
            <a:ext cx="8186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W </a:t>
            </a:r>
            <a:r>
              <a:rPr lang="en-US" sz="2400" dirty="0" err="1"/>
              <a:t>Krick</a:t>
            </a:r>
            <a:r>
              <a:rPr lang="en-US" sz="2400" dirty="0"/>
              <a:t> et al., Am J </a:t>
            </a:r>
            <a:r>
              <a:rPr lang="en-US" sz="2400" dirty="0" err="1"/>
              <a:t>Physiol</a:t>
            </a:r>
            <a:r>
              <a:rPr lang="en-US" sz="2400" dirty="0"/>
              <a:t> Renal </a:t>
            </a:r>
            <a:r>
              <a:rPr lang="en-US" sz="2400" dirty="0" err="1"/>
              <a:t>Physiol</a:t>
            </a:r>
            <a:r>
              <a:rPr lang="en-US" sz="2400" dirty="0"/>
              <a:t> 2009;297: F145-F154</a:t>
            </a:r>
            <a:r>
              <a:rPr lang="en-US" sz="2400" dirty="0" smtClean="0"/>
              <a:t>.</a:t>
            </a:r>
          </a:p>
          <a:p>
            <a:pPr algn="r"/>
            <a:r>
              <a:rPr lang="nb-NO" sz="2400" dirty="0" smtClean="0">
                <a:solidFill>
                  <a:srgbClr val="FF0000"/>
                </a:solidFill>
              </a:rPr>
              <a:t>**</a:t>
            </a:r>
            <a:r>
              <a:rPr lang="nb-NO" sz="2400" dirty="0" smtClean="0"/>
              <a:t>A </a:t>
            </a:r>
            <a:r>
              <a:rPr lang="nb-NO" sz="2400" dirty="0" err="1"/>
              <a:t>Tanner</a:t>
            </a:r>
            <a:r>
              <a:rPr lang="nb-NO" sz="2400" dirty="0"/>
              <a:t> et al. J </a:t>
            </a:r>
            <a:r>
              <a:rPr lang="nb-NO" sz="2400" dirty="0" err="1"/>
              <a:t>Biol</a:t>
            </a:r>
            <a:r>
              <a:rPr lang="nb-NO" sz="2400" dirty="0"/>
              <a:t> </a:t>
            </a:r>
            <a:r>
              <a:rPr lang="nb-NO" sz="2400" dirty="0" err="1"/>
              <a:t>Chem</a:t>
            </a:r>
            <a:r>
              <a:rPr lang="nb-NO" sz="2400" dirty="0"/>
              <a:t>. 2001;276(47):43627-34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090089"/>
            <a:ext cx="9144000" cy="339447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Sulfate </a:t>
            </a:r>
            <a:r>
              <a:rPr lang="en-US" dirty="0"/>
              <a:t>is essential </a:t>
            </a:r>
            <a:r>
              <a:rPr lang="en-US" dirty="0" smtClean="0"/>
              <a:t>for: </a:t>
            </a:r>
            <a:endParaRPr lang="en-US" dirty="0"/>
          </a:p>
          <a:p>
            <a:pPr lvl="1"/>
            <a:r>
              <a:rPr lang="en-US" dirty="0"/>
              <a:t>Synthesis of extracellular matrix glycoproteins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Synthesis of </a:t>
            </a:r>
            <a:r>
              <a:rPr lang="en-US" dirty="0" err="1"/>
              <a:t>cerebroside</a:t>
            </a:r>
            <a:r>
              <a:rPr lang="en-US" dirty="0"/>
              <a:t> sulfate, in myelin in nerve fibers</a:t>
            </a:r>
          </a:p>
          <a:p>
            <a:pPr lvl="1"/>
            <a:r>
              <a:rPr lang="en-US" dirty="0"/>
              <a:t>Detoxification of many environmental </a:t>
            </a:r>
            <a:r>
              <a:rPr lang="en-US" dirty="0" smtClean="0"/>
              <a:t>toxins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Sulfate is flushed (lost) when kidney oxalate levels are high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dirty="0" err="1" smtClean="0"/>
              <a:t>Oxalobacter</a:t>
            </a:r>
            <a:r>
              <a:rPr lang="en-US" dirty="0" smtClean="0"/>
              <a:t> microbes degrade oxalate but they are killed by antibiotics such as </a:t>
            </a:r>
            <a:r>
              <a:rPr lang="en-US" dirty="0" err="1" smtClean="0"/>
              <a:t>Cipro</a:t>
            </a:r>
            <a:endParaRPr lang="en-US" dirty="0" smtClean="0"/>
          </a:p>
          <a:p>
            <a:pPr lvl="1"/>
            <a:r>
              <a:rPr lang="en-US" dirty="0" smtClean="0"/>
              <a:t>Oxalate decarboxylase depends on manganese as catalyst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2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652"/>
            <a:ext cx="8229600" cy="857250"/>
          </a:xfrm>
        </p:spPr>
        <p:txBody>
          <a:bodyPr/>
          <a:lstStyle/>
          <a:p>
            <a:r>
              <a:rPr lang="en-US" b="1" dirty="0" smtClean="0"/>
              <a:t>Recapitulation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104" y="793993"/>
            <a:ext cx="8761796" cy="3743772"/>
          </a:xfrm>
        </p:spPr>
        <p:txBody>
          <a:bodyPr>
            <a:noAutofit/>
          </a:bodyPr>
          <a:lstStyle/>
          <a:p>
            <a:r>
              <a:rPr lang="en-US" sz="2800" dirty="0"/>
              <a:t>Glyphosate may be disrupting PEPCK in the same way it disrupts EPSP synthase</a:t>
            </a:r>
          </a:p>
          <a:p>
            <a:r>
              <a:rPr lang="en-US" sz="2800" dirty="0"/>
              <a:t>If so, it explains glyphosate's well established association with fatty liver disease</a:t>
            </a:r>
          </a:p>
          <a:p>
            <a:r>
              <a:rPr lang="en-US" sz="2800" dirty="0"/>
              <a:t>It also explains the epidemic we see today in:</a:t>
            </a:r>
          </a:p>
          <a:p>
            <a:pPr lvl="1"/>
            <a:r>
              <a:rPr lang="en-US" sz="2400" dirty="0"/>
              <a:t>chronic fatigue syndrome</a:t>
            </a:r>
          </a:p>
          <a:p>
            <a:pPr lvl="1"/>
            <a:r>
              <a:rPr lang="en-US" sz="2400" dirty="0"/>
              <a:t>neonatal hypoglycemia</a:t>
            </a:r>
          </a:p>
          <a:p>
            <a:pPr lvl="1"/>
            <a:r>
              <a:rPr lang="en-US" sz="2400" dirty="0"/>
              <a:t>sudden infant </a:t>
            </a:r>
            <a:r>
              <a:rPr lang="en-US" sz="2400" dirty="0" smtClean="0"/>
              <a:t>death</a:t>
            </a:r>
          </a:p>
          <a:p>
            <a:pPr lvl="1"/>
            <a:r>
              <a:rPr lang="en-US" sz="2400" dirty="0" smtClean="0"/>
              <a:t>autism</a:t>
            </a:r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140200" y="2687248"/>
            <a:ext cx="4394200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dirty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400" dirty="0"/>
              <a:t>oxalate overload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400" dirty="0"/>
              <a:t>fungus infection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400" dirty="0"/>
              <a:t>type 1 diabetes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22984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694" y="1168550"/>
            <a:ext cx="771151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California Lawsuits: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Glyphosate and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non-Hodgkin’s Lymphoma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41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10" y="-14625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DeWayne Lee Johnson Lawsuit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DeWayne_Johnso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901" r="-67901"/>
          <a:stretch>
            <a:fillRect/>
          </a:stretch>
        </p:blipFill>
        <p:spPr>
          <a:xfrm>
            <a:off x="5880100" y="1419146"/>
            <a:ext cx="4349470" cy="238480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5722" y="583790"/>
            <a:ext cx="8306423" cy="3011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Johnson was a </a:t>
            </a:r>
            <a:r>
              <a:rPr lang="en-US" sz="2400" dirty="0" smtClean="0"/>
              <a:t>groundskeeper for the </a:t>
            </a:r>
            <a:r>
              <a:rPr lang="en-US" sz="2400" dirty="0"/>
              <a:t>school </a:t>
            </a:r>
            <a:r>
              <a:rPr lang="en-US" sz="2400" dirty="0" smtClean="0"/>
              <a:t>district                      in </a:t>
            </a:r>
            <a:r>
              <a:rPr lang="en-US" sz="2400" dirty="0"/>
              <a:t>Benicia, CA, just north of San Francisco</a:t>
            </a:r>
          </a:p>
          <a:p>
            <a:r>
              <a:rPr lang="en-US" sz="2400" dirty="0"/>
              <a:t>He was diagnosed with non-</a:t>
            </a:r>
            <a:r>
              <a:rPr lang="en-US" sz="2400" dirty="0" smtClean="0"/>
              <a:t>Hodgkin’s  lymphoma                           (</a:t>
            </a:r>
            <a:r>
              <a:rPr lang="en-US" sz="2400" dirty="0"/>
              <a:t>NHL) in 2014, at age 42.</a:t>
            </a:r>
          </a:p>
          <a:p>
            <a:r>
              <a:rPr lang="en-US" sz="2400" dirty="0"/>
              <a:t>In 2015, WHO's IARC classified glyphosate </a:t>
            </a:r>
            <a:r>
              <a:rPr lang="en-US" sz="2400" dirty="0" smtClean="0"/>
              <a:t>as                                  "</a:t>
            </a:r>
            <a:r>
              <a:rPr lang="en-US" sz="2400" dirty="0"/>
              <a:t>probably carcinogenic to humans"</a:t>
            </a:r>
          </a:p>
          <a:p>
            <a:r>
              <a:rPr lang="en-US" sz="2400" dirty="0"/>
              <a:t>Donna Farmer, Monsanto's "product </a:t>
            </a:r>
            <a:r>
              <a:rPr lang="en-US" sz="2400" dirty="0" smtClean="0"/>
              <a:t>protection                                  lead</a:t>
            </a:r>
            <a:r>
              <a:rPr lang="en-US" sz="2400" dirty="0"/>
              <a:t>" said in email to colleagues:</a:t>
            </a:r>
          </a:p>
          <a:p>
            <a:pPr lvl="1"/>
            <a:r>
              <a:rPr lang="en-US" sz="2000" dirty="0"/>
              <a:t>"You cannot say that Roundup does not cause cancer."</a:t>
            </a:r>
          </a:p>
          <a:p>
            <a:r>
              <a:rPr lang="en-US" sz="2400" dirty="0"/>
              <a:t>Timothy </a:t>
            </a:r>
            <a:r>
              <a:rPr lang="en-US" sz="2400" dirty="0" err="1"/>
              <a:t>Litzenburg</a:t>
            </a:r>
            <a:r>
              <a:rPr lang="en-US" sz="2400" dirty="0"/>
              <a:t>, one of Johnson's lawyers, said:</a:t>
            </a:r>
          </a:p>
          <a:p>
            <a:pPr lvl="1"/>
            <a:r>
              <a:rPr lang="en-US" sz="2000" dirty="0"/>
              <a:t>"so much of what Monsanto has worked to keep secret is coming out."</a:t>
            </a:r>
          </a:p>
        </p:txBody>
      </p:sp>
    </p:spTree>
    <p:extLst>
      <p:ext uri="{BB962C8B-B14F-4D97-AF65-F5344CB8AC3E}">
        <p14:creationId xmlns:p14="http://schemas.microsoft.com/office/powerpoint/2010/main" val="72526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5150"/>
            <a:ext cx="8229600" cy="39814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“We’re </a:t>
            </a:r>
            <a:r>
              <a:rPr lang="en-US" dirty="0"/>
              <a:t>going to see for the first time evidence that nobody has seen before, evidence that has been in Monsanto’s files that we’ve obtained from lawyers and the people in Monsanto</a:t>
            </a:r>
            <a:r>
              <a:rPr lang="en-US" dirty="0" smtClean="0"/>
              <a:t>… I </a:t>
            </a:r>
            <a:r>
              <a:rPr lang="en-US" dirty="0"/>
              <a:t>don’t think it’s a surprise after 20 years Monsanto has known about the cancer-causing properties of this chemical and has tried to stop the public from knowing it, and tried to manipulate the regulatory process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-- Robert F Kennedy, Jr. </a:t>
            </a:r>
          </a:p>
          <a:p>
            <a:pPr marL="0" indent="0">
              <a:buNone/>
            </a:pPr>
            <a:r>
              <a:rPr lang="en-US" i="1" dirty="0" smtClean="0"/>
              <a:t>Co-counsel for Johnson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3927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1672"/>
            <a:ext cx="8229600" cy="857250"/>
          </a:xfrm>
        </p:spPr>
        <p:txBody>
          <a:bodyPr/>
          <a:lstStyle/>
          <a:p>
            <a:r>
              <a:rPr lang="en-US" b="1" dirty="0" err="1" smtClean="0"/>
              <a:t>Shikimate</a:t>
            </a:r>
            <a:r>
              <a:rPr lang="en-US" b="1" dirty="0" smtClean="0"/>
              <a:t> Pathway Disruption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74082" y="1498598"/>
            <a:ext cx="1801695" cy="584776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err="1"/>
              <a:t>shikimate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25577" y="2908298"/>
            <a:ext cx="2098662" cy="584776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err="1" smtClean="0"/>
              <a:t>chorismate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43993" y="876982"/>
            <a:ext cx="2962262" cy="156966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smtClean="0"/>
              <a:t>Phenylalanine, tryptophan, tyrosine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75793" y="3987800"/>
            <a:ext cx="2098662" cy="584776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err="1" smtClean="0"/>
              <a:t>folate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75793" y="3165906"/>
            <a:ext cx="2098662" cy="584776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/>
              <a:t>v</a:t>
            </a:r>
            <a:r>
              <a:rPr lang="en-US" dirty="0" smtClean="0"/>
              <a:t>itamin K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4" idx="2"/>
            <a:endCxn id="6" idx="0"/>
          </p:cNvCxnSpPr>
          <p:nvPr/>
        </p:nvCxnSpPr>
        <p:spPr>
          <a:xfrm flipH="1">
            <a:off x="2674908" y="2083374"/>
            <a:ext cx="22" cy="824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</p:cNvCxnSpPr>
          <p:nvPr/>
        </p:nvCxnSpPr>
        <p:spPr>
          <a:xfrm flipV="1">
            <a:off x="3724239" y="1663708"/>
            <a:ext cx="1119754" cy="15369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9" idx="1"/>
          </p:cNvCxnSpPr>
          <p:nvPr/>
        </p:nvCxnSpPr>
        <p:spPr>
          <a:xfrm>
            <a:off x="3724239" y="3200686"/>
            <a:ext cx="1551554" cy="2576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3"/>
            <a:endCxn id="8" idx="1"/>
          </p:cNvCxnSpPr>
          <p:nvPr/>
        </p:nvCxnSpPr>
        <p:spPr>
          <a:xfrm>
            <a:off x="3724239" y="3200686"/>
            <a:ext cx="1551554" cy="10795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0821" y="2175331"/>
            <a:ext cx="2844781" cy="523220"/>
            <a:chOff x="50819" y="2175331"/>
            <a:chExt cx="2844781" cy="523220"/>
          </a:xfrm>
        </p:grpSpPr>
        <p:sp>
          <p:nvSpPr>
            <p:cNvPr id="18" name="TextBox 17"/>
            <p:cNvSpPr txBox="1"/>
            <p:nvPr/>
          </p:nvSpPr>
          <p:spPr>
            <a:xfrm>
              <a:off x="50819" y="2175331"/>
              <a:ext cx="18341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Glyphosate</a:t>
              </a:r>
              <a:endParaRPr lang="en-US" sz="2800" dirty="0"/>
            </a:p>
          </p:txBody>
        </p:sp>
        <p:pic>
          <p:nvPicPr>
            <p:cNvPr id="19" name="Picture 18" descr="block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3262" y="2254242"/>
              <a:ext cx="432338" cy="393699"/>
            </a:xfrm>
            <a:prstGeom prst="rect">
              <a:avLst/>
            </a:prstGeom>
          </p:spPr>
        </p:pic>
        <p:sp>
          <p:nvSpPr>
            <p:cNvPr id="23" name="Right Arrow 22"/>
            <p:cNvSpPr/>
            <p:nvPr/>
          </p:nvSpPr>
          <p:spPr>
            <a:xfrm>
              <a:off x="1851109" y="2325042"/>
              <a:ext cx="578287" cy="294000"/>
            </a:xfrm>
            <a:prstGeom prst="rightArrow">
              <a:avLst>
                <a:gd name="adj1" fmla="val 57692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4864100" y="2063622"/>
            <a:ext cx="3898900" cy="946278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charset="0"/>
              <a:buChar char="à"/>
            </a:pPr>
            <a:r>
              <a:rPr lang="en-US" sz="2800" dirty="0" smtClean="0">
                <a:sym typeface="Wingdings"/>
              </a:rPr>
              <a:t>Neurotransmitters, </a:t>
            </a:r>
          </a:p>
          <a:p>
            <a:r>
              <a:rPr lang="en-US" sz="2800" dirty="0" smtClean="0">
                <a:sym typeface="Wingdings"/>
              </a:rPr>
              <a:t>thyroid hormone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42850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5150"/>
            <a:ext cx="8229600" cy="39814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“We’re </a:t>
            </a:r>
            <a:r>
              <a:rPr lang="en-US" dirty="0"/>
              <a:t>going to see for the first time evidence that nobody has seen before, evidence that has been in Monsanto’s files that we’ve obtained from lawyers and the people in Monsanto</a:t>
            </a:r>
            <a:r>
              <a:rPr lang="en-US" dirty="0" smtClean="0"/>
              <a:t>… I </a:t>
            </a:r>
            <a:r>
              <a:rPr lang="en-US" dirty="0"/>
              <a:t>don’t think it’s a surprise after 20 years Monsanto has known about the cancer-causing properties of this chemical and has tried to stop the public from knowing it, and tried to manipulate the regulatory process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-- Robert F Kennedy, Jr. </a:t>
            </a:r>
          </a:p>
          <a:p>
            <a:pPr marL="0" indent="0">
              <a:buNone/>
            </a:pPr>
            <a:r>
              <a:rPr lang="en-US" i="1" dirty="0" smtClean="0"/>
              <a:t>Co-counsel for Johnson</a:t>
            </a:r>
            <a:endParaRPr lang="en-US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06614" y="1308102"/>
            <a:ext cx="6645186" cy="2666998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” </a:t>
            </a:r>
            <a:r>
              <a:rPr lang="en-US" sz="3200" dirty="0"/>
              <a:t>If we get a large award in this case</a:t>
            </a:r>
            <a:r>
              <a:rPr lang="en-US" sz="3200" dirty="0" smtClean="0"/>
              <a:t>,   </a:t>
            </a:r>
            <a:r>
              <a:rPr lang="en-US" sz="3200" dirty="0"/>
              <a:t>it could easily threaten the future financial viability of the company</a:t>
            </a:r>
            <a:r>
              <a:rPr lang="en-US" sz="3200" dirty="0" smtClean="0"/>
              <a:t>.”</a:t>
            </a:r>
          </a:p>
          <a:p>
            <a:pPr algn="l"/>
            <a:endParaRPr lang="en-US" sz="3200" dirty="0" smtClean="0"/>
          </a:p>
          <a:p>
            <a:pPr algn="l"/>
            <a:r>
              <a:rPr lang="en-US" sz="3200" dirty="0" smtClean="0"/>
              <a:t>-- Robert F Kennedy, Jr.</a:t>
            </a:r>
          </a:p>
        </p:txBody>
      </p:sp>
    </p:spTree>
    <p:extLst>
      <p:ext uri="{BB962C8B-B14F-4D97-AF65-F5344CB8AC3E}">
        <p14:creationId xmlns:p14="http://schemas.microsoft.com/office/powerpoint/2010/main" val="46626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onsanto_los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35" r="-5135"/>
          <a:stretch>
            <a:fillRect/>
          </a:stretch>
        </p:blipFill>
        <p:spPr>
          <a:xfrm>
            <a:off x="901700" y="501652"/>
            <a:ext cx="7429500" cy="3394472"/>
          </a:xfrm>
        </p:spPr>
      </p:pic>
    </p:spTree>
    <p:extLst>
      <p:ext uri="{BB962C8B-B14F-4D97-AF65-F5344CB8AC3E}">
        <p14:creationId xmlns:p14="http://schemas.microsoft.com/office/powerpoint/2010/main" val="19092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yerStock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1069979"/>
            <a:ext cx="6997700" cy="3171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Bayer Stock Prices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43614" y="1377950"/>
            <a:ext cx="2849258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Johnson Verdict</a:t>
            </a:r>
            <a:endParaRPr lang="en-US" sz="3200" dirty="0"/>
          </a:p>
        </p:txBody>
      </p:sp>
      <p:cxnSp>
        <p:nvCxnSpPr>
          <p:cNvPr id="7" name="Straight Arrow Connector 6"/>
          <p:cNvCxnSpPr>
            <a:stCxn id="3" idx="2"/>
          </p:cNvCxnSpPr>
          <p:nvPr/>
        </p:nvCxnSpPr>
        <p:spPr>
          <a:xfrm flipH="1">
            <a:off x="6672694" y="1962726"/>
            <a:ext cx="795549" cy="86937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78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Four Ongoing Lawsuits</a:t>
            </a:r>
            <a:endParaRPr lang="en-US" b="1" dirty="0"/>
          </a:p>
        </p:txBody>
      </p:sp>
      <p:pic>
        <p:nvPicPr>
          <p:cNvPr id="4" name="Content Placeholder 3" descr="lawsuit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419" b="-57419"/>
          <a:stretch>
            <a:fillRect/>
          </a:stretch>
        </p:blipFill>
        <p:spPr>
          <a:xfrm>
            <a:off x="188285" y="101602"/>
            <a:ext cx="8955727" cy="4254500"/>
          </a:xfrm>
        </p:spPr>
      </p:pic>
      <p:sp>
        <p:nvSpPr>
          <p:cNvPr id="5" name="TextBox 4"/>
          <p:cNvSpPr txBox="1"/>
          <p:nvPr/>
        </p:nvSpPr>
        <p:spPr>
          <a:xfrm>
            <a:off x="1104900" y="3600908"/>
            <a:ext cx="7078134" cy="646331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&gt;42,000 </a:t>
            </a:r>
            <a:r>
              <a:rPr lang="en-US" sz="3600" dirty="0" smtClean="0"/>
              <a:t>more in the works!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2400" y="30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32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onsanto_lawsuit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71" r="-31971"/>
          <a:stretch>
            <a:fillRect/>
          </a:stretch>
        </p:blipFill>
        <p:spPr>
          <a:xfrm>
            <a:off x="-203200" y="654740"/>
            <a:ext cx="9736728" cy="401611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109"/>
            <a:ext cx="8229600" cy="857250"/>
          </a:xfrm>
        </p:spPr>
        <p:txBody>
          <a:bodyPr/>
          <a:lstStyle/>
          <a:p>
            <a:r>
              <a:rPr lang="en-US" b="1" dirty="0" smtClean="0"/>
              <a:t>Number of Lawsuits over Time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134" y="4543859"/>
            <a:ext cx="9064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Ruth </a:t>
            </a:r>
            <a:r>
              <a:rPr lang="en-US" dirty="0"/>
              <a:t>Bender. How Bayer-Monsanto Became One of the Worst Corporate Deals—in 12 Charts. </a:t>
            </a:r>
            <a:endParaRPr lang="en-US" dirty="0" smtClean="0"/>
          </a:p>
          <a:p>
            <a:pPr algn="r"/>
            <a:r>
              <a:rPr lang="en-US" dirty="0" smtClean="0"/>
              <a:t>The </a:t>
            </a:r>
            <a:r>
              <a:rPr lang="en-US" dirty="0" err="1"/>
              <a:t>Wallstreet</a:t>
            </a:r>
            <a:r>
              <a:rPr lang="en-US" dirty="0"/>
              <a:t> Journal. Aug. 28, 2019.</a:t>
            </a:r>
          </a:p>
        </p:txBody>
      </p:sp>
    </p:spTree>
    <p:extLst>
      <p:ext uri="{BB962C8B-B14F-4D97-AF65-F5344CB8AC3E}">
        <p14:creationId xmlns:p14="http://schemas.microsoft.com/office/powerpoint/2010/main" val="9224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7057" y="-335838"/>
            <a:ext cx="9635065" cy="160655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“In </a:t>
            </a:r>
            <a:r>
              <a:rPr lang="en-US" sz="3600" b="1" dirty="0"/>
              <a:t>vitro evaluation of genomic </a:t>
            </a:r>
            <a:r>
              <a:rPr lang="en-US" sz="3600" b="1" dirty="0" smtClean="0"/>
              <a:t>damage </a:t>
            </a:r>
            <a:r>
              <a:rPr lang="en-US" sz="3600" b="1" dirty="0"/>
              <a:t>induced by glyphosate on human </a:t>
            </a:r>
            <a:r>
              <a:rPr lang="en-US" sz="3600" b="1" dirty="0" smtClean="0"/>
              <a:t>lymphocytes”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Ring_chromosom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6" b="24986"/>
          <a:stretch>
            <a:fillRect/>
          </a:stretch>
        </p:blipFill>
        <p:spPr>
          <a:xfrm>
            <a:off x="6112939" y="1644261"/>
            <a:ext cx="2811463" cy="1026233"/>
          </a:xfrm>
        </p:spPr>
      </p:pic>
      <p:sp>
        <p:nvSpPr>
          <p:cNvPr id="4" name="TextBox 3"/>
          <p:cNvSpPr txBox="1"/>
          <p:nvPr/>
        </p:nvSpPr>
        <p:spPr>
          <a:xfrm>
            <a:off x="214551" y="4592128"/>
            <a:ext cx="8709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A </a:t>
            </a:r>
            <a:r>
              <a:rPr lang="en-US" sz="2400" dirty="0" err="1"/>
              <a:t>Santovito</a:t>
            </a:r>
            <a:r>
              <a:rPr lang="en-US" sz="2400" dirty="0"/>
              <a:t> et al. </a:t>
            </a:r>
            <a:r>
              <a:rPr lang="fi-FI" sz="2400" dirty="0" err="1"/>
              <a:t>Environ</a:t>
            </a:r>
            <a:r>
              <a:rPr lang="fi-FI" sz="2400" dirty="0"/>
              <a:t> </a:t>
            </a:r>
            <a:r>
              <a:rPr lang="fi-FI" sz="2400" dirty="0" err="1"/>
              <a:t>Sci</a:t>
            </a:r>
            <a:r>
              <a:rPr lang="fi-FI" sz="2400" dirty="0"/>
              <a:t> </a:t>
            </a:r>
            <a:r>
              <a:rPr lang="fi-FI" sz="2400" dirty="0" err="1"/>
              <a:t>Pollut</a:t>
            </a:r>
            <a:r>
              <a:rPr lang="fi-FI" sz="2400" dirty="0"/>
              <a:t> </a:t>
            </a:r>
            <a:r>
              <a:rPr lang="fi-FI" sz="2400" dirty="0" err="1"/>
              <a:t>Res</a:t>
            </a:r>
            <a:r>
              <a:rPr lang="fi-FI" sz="2400" dirty="0"/>
              <a:t> </a:t>
            </a:r>
            <a:r>
              <a:rPr lang="fi-FI" sz="2400" dirty="0" err="1"/>
              <a:t>Int</a:t>
            </a:r>
            <a:r>
              <a:rPr lang="fi-FI" sz="2400" dirty="0"/>
              <a:t> </a:t>
            </a:r>
            <a:r>
              <a:rPr lang="fi-FI" sz="2400" dirty="0" smtClean="0"/>
              <a:t>2018;25</a:t>
            </a:r>
            <a:r>
              <a:rPr lang="fi-FI" sz="2400" dirty="0"/>
              <a:t>(34):34693</a:t>
            </a:r>
            <a:r>
              <a:rPr lang="fi-FI" sz="2400" dirty="0" smtClean="0"/>
              <a:t>-700</a:t>
            </a:r>
            <a:r>
              <a:rPr lang="fi-FI" sz="2400" dirty="0"/>
              <a:t>.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6" name="Picture 5" descr="dicentric_chromosom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30" y="2937187"/>
            <a:ext cx="2777067" cy="135624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" y="1042833"/>
            <a:ext cx="6337301" cy="3818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In </a:t>
            </a:r>
            <a:r>
              <a:rPr lang="en-US" dirty="0"/>
              <a:t>vitro exposure of human lymphocytes to glyphosate at levels of 0.5, 0.1, 0.050,  0.025 and 0.0125 </a:t>
            </a:r>
            <a:r>
              <a:rPr lang="en-US" dirty="0" smtClean="0"/>
              <a:t>μg/ml 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0.5 is considered an "acceptable daily exposure </a:t>
            </a:r>
            <a:r>
              <a:rPr lang="en-US" dirty="0" smtClean="0"/>
              <a:t>level”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Chromosomal aberrations and micronuclei frequencies were significantly high at all except the </a:t>
            </a:r>
            <a:r>
              <a:rPr lang="en-US" dirty="0" smtClean="0"/>
              <a:t>   lowest </a:t>
            </a:r>
            <a:r>
              <a:rPr lang="en-US" dirty="0"/>
              <a:t>exposure levels.</a:t>
            </a:r>
          </a:p>
          <a:p>
            <a:pPr>
              <a:spcBef>
                <a:spcPts val="60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453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7057" y="-335838"/>
            <a:ext cx="9635065" cy="160655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“In </a:t>
            </a:r>
            <a:r>
              <a:rPr lang="en-US" sz="3600" b="1" dirty="0"/>
              <a:t>vitro evaluation of genomic </a:t>
            </a:r>
            <a:r>
              <a:rPr lang="en-US" sz="3600" b="1" dirty="0" smtClean="0"/>
              <a:t>damage </a:t>
            </a:r>
            <a:r>
              <a:rPr lang="en-US" sz="3600" b="1" dirty="0"/>
              <a:t>induced by glyphosate on human </a:t>
            </a:r>
            <a:r>
              <a:rPr lang="en-US" sz="3600" b="1" dirty="0" smtClean="0"/>
              <a:t>lymphocytes”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Ring_chromosom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6" b="24986"/>
          <a:stretch>
            <a:fillRect/>
          </a:stretch>
        </p:blipFill>
        <p:spPr>
          <a:xfrm>
            <a:off x="6112939" y="1644261"/>
            <a:ext cx="2811463" cy="1026233"/>
          </a:xfrm>
        </p:spPr>
      </p:pic>
      <p:sp>
        <p:nvSpPr>
          <p:cNvPr id="4" name="TextBox 3"/>
          <p:cNvSpPr txBox="1"/>
          <p:nvPr/>
        </p:nvSpPr>
        <p:spPr>
          <a:xfrm>
            <a:off x="214551" y="4592128"/>
            <a:ext cx="8709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A </a:t>
            </a:r>
            <a:r>
              <a:rPr lang="en-US" sz="2400" dirty="0" err="1"/>
              <a:t>Santovito</a:t>
            </a:r>
            <a:r>
              <a:rPr lang="en-US" sz="2400" dirty="0"/>
              <a:t> et al. </a:t>
            </a:r>
            <a:r>
              <a:rPr lang="fi-FI" sz="2400" dirty="0" err="1"/>
              <a:t>Environ</a:t>
            </a:r>
            <a:r>
              <a:rPr lang="fi-FI" sz="2400" dirty="0"/>
              <a:t> </a:t>
            </a:r>
            <a:r>
              <a:rPr lang="fi-FI" sz="2400" dirty="0" err="1"/>
              <a:t>Sci</a:t>
            </a:r>
            <a:r>
              <a:rPr lang="fi-FI" sz="2400" dirty="0"/>
              <a:t> </a:t>
            </a:r>
            <a:r>
              <a:rPr lang="fi-FI" sz="2400" dirty="0" err="1"/>
              <a:t>Pollut</a:t>
            </a:r>
            <a:r>
              <a:rPr lang="fi-FI" sz="2400" dirty="0"/>
              <a:t> </a:t>
            </a:r>
            <a:r>
              <a:rPr lang="fi-FI" sz="2400" dirty="0" err="1"/>
              <a:t>Res</a:t>
            </a:r>
            <a:r>
              <a:rPr lang="fi-FI" sz="2400" dirty="0"/>
              <a:t> </a:t>
            </a:r>
            <a:r>
              <a:rPr lang="fi-FI" sz="2400" dirty="0" err="1"/>
              <a:t>Int</a:t>
            </a:r>
            <a:r>
              <a:rPr lang="fi-FI" sz="2400" dirty="0"/>
              <a:t> </a:t>
            </a:r>
            <a:r>
              <a:rPr lang="fi-FI" sz="2400" dirty="0" smtClean="0"/>
              <a:t>2018;25</a:t>
            </a:r>
            <a:r>
              <a:rPr lang="fi-FI" sz="2400" dirty="0"/>
              <a:t>(34):34693</a:t>
            </a:r>
            <a:r>
              <a:rPr lang="fi-FI" sz="2400" dirty="0" smtClean="0"/>
              <a:t>-700</a:t>
            </a:r>
            <a:r>
              <a:rPr lang="fi-FI" sz="2400" dirty="0"/>
              <a:t>.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6" name="Picture 5" descr="dicentric_chromosom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30" y="2937187"/>
            <a:ext cx="2777067" cy="135624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" y="1042833"/>
            <a:ext cx="6337301" cy="3818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In </a:t>
            </a:r>
            <a:r>
              <a:rPr lang="en-US" dirty="0"/>
              <a:t>vitro exposure of human lymphocytes to glyphosate at levels of 0.5, 0.1, 0.050,  0.025 and 0.0125 </a:t>
            </a:r>
            <a:r>
              <a:rPr lang="en-US" dirty="0" smtClean="0"/>
              <a:t>μg/ml 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0.5 is considered an "acceptable daily exposure </a:t>
            </a:r>
            <a:r>
              <a:rPr lang="en-US" dirty="0" smtClean="0"/>
              <a:t>level”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Chromosomal aberrations and micronuclei frequencies were significantly high at all except the </a:t>
            </a:r>
            <a:r>
              <a:rPr lang="en-US" dirty="0" smtClean="0"/>
              <a:t>   lowest </a:t>
            </a:r>
            <a:r>
              <a:rPr lang="en-US" dirty="0"/>
              <a:t>exposure levels.</a:t>
            </a:r>
          </a:p>
          <a:p>
            <a:pPr>
              <a:spcBef>
                <a:spcPts val="600"/>
              </a:spcBef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77333" y="1520438"/>
            <a:ext cx="7078134" cy="1754327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Lymphocytes are the cell type that transforms into cancer cells in                                     non-</a:t>
            </a:r>
            <a:r>
              <a:rPr lang="en-US" sz="3600" dirty="0"/>
              <a:t>H</a:t>
            </a:r>
            <a:r>
              <a:rPr lang="en-US" sz="3600" dirty="0" smtClean="0"/>
              <a:t>odgkin’s </a:t>
            </a:r>
            <a:r>
              <a:rPr lang="en-US" sz="3600" dirty="0"/>
              <a:t>l</a:t>
            </a:r>
            <a:r>
              <a:rPr lang="en-US" sz="3600" dirty="0" smtClean="0"/>
              <a:t>ymphoma</a:t>
            </a:r>
          </a:p>
        </p:txBody>
      </p:sp>
    </p:spTree>
    <p:extLst>
      <p:ext uri="{BB962C8B-B14F-4D97-AF65-F5344CB8AC3E}">
        <p14:creationId xmlns:p14="http://schemas.microsoft.com/office/powerpoint/2010/main" val="59638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686800" cy="85725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Two Papers on Glyphosate and NHL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13" y="1063231"/>
            <a:ext cx="8854438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Retrospective study involving 244 patients with diffuse large B-cell lymphoma (variant of NHL)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  <a:p>
            <a:pPr lvl="1"/>
            <a:r>
              <a:rPr lang="en-US" dirty="0"/>
              <a:t>2-year event-free survival </a:t>
            </a:r>
            <a:r>
              <a:rPr lang="en-US" dirty="0" smtClean="0"/>
              <a:t>was only </a:t>
            </a:r>
            <a:r>
              <a:rPr lang="en-US" dirty="0"/>
              <a:t>56% among those with agricultural occupational exposure compared to 83% for the unexposed group</a:t>
            </a:r>
          </a:p>
          <a:p>
            <a:r>
              <a:rPr lang="en-US" dirty="0"/>
              <a:t>Meta-analysis involving 65,000 participants in </a:t>
            </a:r>
            <a:r>
              <a:rPr lang="en-US" dirty="0" smtClean="0"/>
              <a:t>6 studies</a:t>
            </a:r>
            <a:r>
              <a:rPr lang="en-US" dirty="0">
                <a:solidFill>
                  <a:srgbClr val="FF0000"/>
                </a:solidFill>
              </a:rPr>
              <a:t>**</a:t>
            </a:r>
          </a:p>
          <a:p>
            <a:pPr lvl="1"/>
            <a:r>
              <a:rPr lang="en-US" dirty="0"/>
              <a:t>Those highly exposed to glyphosate-based </a:t>
            </a:r>
            <a:r>
              <a:rPr lang="en-US" dirty="0" smtClean="0"/>
              <a:t>formulations </a:t>
            </a:r>
            <a:r>
              <a:rPr lang="en-US" dirty="0"/>
              <a:t>had an increased risk ratio of 1.41.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51786" y="4497174"/>
            <a:ext cx="6202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Sylvain </a:t>
            </a:r>
            <a:r>
              <a:rPr lang="en-US" dirty="0" err="1"/>
              <a:t>Lamure</a:t>
            </a:r>
            <a:r>
              <a:rPr lang="en-US" dirty="0"/>
              <a:t> et al. JAMA </a:t>
            </a:r>
            <a:r>
              <a:rPr lang="en-US" dirty="0" err="1"/>
              <a:t>Netw</a:t>
            </a:r>
            <a:r>
              <a:rPr lang="en-US" dirty="0"/>
              <a:t> Open 2019; 2(4): e192093. </a:t>
            </a:r>
          </a:p>
          <a:p>
            <a:r>
              <a:rPr lang="en-US" dirty="0">
                <a:solidFill>
                  <a:srgbClr val="FF0000"/>
                </a:solidFill>
              </a:rPr>
              <a:t>**</a:t>
            </a:r>
            <a:r>
              <a:rPr lang="en-US" dirty="0" err="1"/>
              <a:t>Luoping</a:t>
            </a:r>
            <a:r>
              <a:rPr lang="en-US" dirty="0"/>
              <a:t> Zhang et al., Mutation Research 781 (2019): 186-206.</a:t>
            </a:r>
          </a:p>
        </p:txBody>
      </p:sp>
    </p:spTree>
    <p:extLst>
      <p:ext uri="{BB962C8B-B14F-4D97-AF65-F5344CB8AC3E}">
        <p14:creationId xmlns:p14="http://schemas.microsoft.com/office/powerpoint/2010/main" val="334031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3638" y="1283109"/>
            <a:ext cx="3552015" cy="3394472"/>
          </a:xfrm>
        </p:spPr>
        <p:txBody>
          <a:bodyPr/>
          <a:lstStyle/>
          <a:p>
            <a:r>
              <a:rPr lang="en-US" dirty="0" smtClean="0"/>
              <a:t>70% of cases have the Glycine-17-Valine mutation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5" y="822984"/>
            <a:ext cx="4643927" cy="4643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5979"/>
            <a:ext cx="8573621" cy="857250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Angioimmunoblastic</a:t>
            </a:r>
            <a:r>
              <a:rPr lang="en-US" sz="3600" b="1" dirty="0" smtClean="0"/>
              <a:t> T Cell Lymphoma        (a rare but virulent form of NHL)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0849" y="4221814"/>
            <a:ext cx="337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rgbClr val="FF0000"/>
                </a:solidFill>
              </a:rPr>
              <a:t>*</a:t>
            </a:r>
            <a:r>
              <a:rPr lang="fr-FR" sz="2000" dirty="0"/>
              <a:t>Jose R. Cortes et al., Cancer </a:t>
            </a:r>
            <a:r>
              <a:rPr lang="fr-FR" sz="2000" dirty="0" err="1"/>
              <a:t>Cell</a:t>
            </a:r>
            <a:r>
              <a:rPr lang="fr-FR" sz="2000" dirty="0"/>
              <a:t> 33, 259–273, 2018.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5995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Outline: Part 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Experiments on Breast Cancer Cells</a:t>
            </a:r>
          </a:p>
          <a:p>
            <a:r>
              <a:rPr lang="en-US" dirty="0" smtClean="0"/>
              <a:t>Glyphosate</a:t>
            </a:r>
            <a:r>
              <a:rPr lang="en-US" dirty="0"/>
              <a:t>, Sulfate, Oxalate, </a:t>
            </a:r>
            <a:r>
              <a:rPr lang="en-US" dirty="0" smtClean="0"/>
              <a:t>Autism</a:t>
            </a:r>
          </a:p>
          <a:p>
            <a:r>
              <a:rPr lang="en-US" dirty="0"/>
              <a:t>Roundup, </a:t>
            </a:r>
            <a:r>
              <a:rPr lang="en-US" dirty="0" err="1"/>
              <a:t>StAR</a:t>
            </a:r>
            <a:r>
              <a:rPr lang="en-US" dirty="0"/>
              <a:t> and Sterol Homeostasis</a:t>
            </a:r>
          </a:p>
          <a:p>
            <a:r>
              <a:rPr lang="en-US" dirty="0"/>
              <a:t>A Failed System and A Growing Food Movement</a:t>
            </a:r>
          </a:p>
          <a:p>
            <a:r>
              <a:rPr lang="en-US" dirty="0"/>
              <a:t>How to Safeguard Yourself and Your Family</a:t>
            </a:r>
          </a:p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892678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600"/>
            <a:ext cx="8229600" cy="85725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Glyphosate vs. Other Pesticides: </a:t>
            </a:r>
            <a:br>
              <a:rPr lang="en-US" sz="3600" b="1" dirty="0" smtClean="0"/>
            </a:br>
            <a:r>
              <a:rPr lang="en-US" sz="3600" b="1" dirty="0" smtClean="0"/>
              <a:t>Usage in the United States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yphosate_percentag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11" r="-18111"/>
          <a:stretch>
            <a:fillRect/>
          </a:stretch>
        </p:blipFill>
        <p:spPr>
          <a:xfrm>
            <a:off x="876300" y="1141947"/>
            <a:ext cx="8089900" cy="3880552"/>
          </a:xfrm>
        </p:spPr>
      </p:pic>
      <p:sp>
        <p:nvSpPr>
          <p:cNvPr id="5" name="TextBox 4"/>
          <p:cNvSpPr txBox="1"/>
          <p:nvPr/>
        </p:nvSpPr>
        <p:spPr>
          <a:xfrm>
            <a:off x="2090122" y="4774168"/>
            <a:ext cx="659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http://</a:t>
            </a:r>
            <a:r>
              <a:rPr lang="en-US" dirty="0" err="1"/>
              <a:t>sustainablepulse.com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-content/uploads/GMO-</a:t>
            </a:r>
            <a:r>
              <a:rPr lang="en-US" dirty="0" err="1"/>
              <a:t>health.pdf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4497108" y="2519830"/>
            <a:ext cx="1344706" cy="493059"/>
          </a:xfrm>
          <a:custGeom>
            <a:avLst/>
            <a:gdLst>
              <a:gd name="connsiteX0" fmla="*/ 0 w 1344706"/>
              <a:gd name="connsiteY0" fmla="*/ 0 h 657412"/>
              <a:gd name="connsiteX1" fmla="*/ 1060824 w 1344706"/>
              <a:gd name="connsiteY1" fmla="*/ 343647 h 657412"/>
              <a:gd name="connsiteX2" fmla="*/ 1344706 w 1344706"/>
              <a:gd name="connsiteY2" fmla="*/ 657412 h 65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4706" h="657412">
                <a:moveTo>
                  <a:pt x="0" y="0"/>
                </a:moveTo>
                <a:cubicBezTo>
                  <a:pt x="418353" y="117039"/>
                  <a:pt x="836706" y="234078"/>
                  <a:pt x="1060824" y="343647"/>
                </a:cubicBezTo>
                <a:cubicBezTo>
                  <a:pt x="1284942" y="453216"/>
                  <a:pt x="1344706" y="657412"/>
                  <a:pt x="1344706" y="657412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18562" y="2058173"/>
            <a:ext cx="1598515" cy="461665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Glyphosate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471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5101</TotalTime>
  <Words>5665</Words>
  <Application>Microsoft Macintosh PowerPoint</Application>
  <PresentationFormat>On-screen Show (16:9)</PresentationFormat>
  <Paragraphs>789</Paragraphs>
  <Slides>89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Office Theme</vt:lpstr>
      <vt:lpstr>Glyphosate:  The Rattlesnake in the Corn Fields</vt:lpstr>
      <vt:lpstr>PowerPoint Presentation</vt:lpstr>
      <vt:lpstr>Outline: Part I</vt:lpstr>
      <vt:lpstr>PowerPoint Presentation</vt:lpstr>
      <vt:lpstr>Roundup and GMO Crops</vt:lpstr>
      <vt:lpstr>Roundup as a Desiccant/Ripener  just before Harvest</vt:lpstr>
      <vt:lpstr>Glyphosate!!</vt:lpstr>
      <vt:lpstr>Shikimate Pathway Disruption</vt:lpstr>
      <vt:lpstr>Glyphosate vs. Other Pesticides:  Usage in the United States*</vt:lpstr>
      <vt:lpstr>Environmental Working Group Results*</vt:lpstr>
      <vt:lpstr>Some Foods Containing Glyphosate</vt:lpstr>
      <vt:lpstr>Glyphosate in Human Urine Samples*</vt:lpstr>
      <vt:lpstr>Animals have much higher levels than humans</vt:lpstr>
      <vt:lpstr> Paper Showing Strong Correlations between Glyphosate Usage  and Chronic Disease</vt:lpstr>
      <vt:lpstr>PowerPoint Presentation</vt:lpstr>
      <vt:lpstr>PowerPoint Presentation</vt:lpstr>
      <vt:lpstr>Quote from the Conclusion*</vt:lpstr>
      <vt:lpstr>PowerPoint Presentation</vt:lpstr>
      <vt:lpstr>List Compiled by Prof. Don Huber</vt:lpstr>
      <vt:lpstr>Decreasing IQ scores after 1975*</vt:lpstr>
      <vt:lpstr>Decreasing IQ scores after 1975*</vt:lpstr>
      <vt:lpstr>PowerPoint Presentation</vt:lpstr>
      <vt:lpstr>Glyphosate in Human Urine:             U.S. Southern California*</vt:lpstr>
      <vt:lpstr>Glyphosate reduces sperm motility and sperm count*</vt:lpstr>
      <vt:lpstr>Glyphosate Damages Second Generation*</vt:lpstr>
      <vt:lpstr>America’s Children are in Trouble!</vt:lpstr>
      <vt:lpstr>PowerPoint Presentation</vt:lpstr>
      <vt:lpstr>PowerPoint Presentation</vt:lpstr>
      <vt:lpstr>PowerPoint Presentation</vt:lpstr>
      <vt:lpstr>What if Glyphosate could Insert itself into Proteins during Synthesis???</vt:lpstr>
      <vt:lpstr>Extra Piece Sticks Out at Active Site</vt:lpstr>
      <vt:lpstr>Extra Piece Sticks Out at Active Site</vt:lpstr>
      <vt:lpstr>Extra Piece Sticks Out at Active Site</vt:lpstr>
      <vt:lpstr>Extra Piece Sticks Out at Active Site</vt:lpstr>
      <vt:lpstr>Inhibition of EPSPS by glyphosate: Resistant E coli mutant*</vt:lpstr>
      <vt:lpstr>DowDupont Experiments on Maize*</vt:lpstr>
      <vt:lpstr>Monsanto Study (1989)*</vt:lpstr>
      <vt:lpstr>Monsanto Study (1989)*</vt:lpstr>
      <vt:lpstr>Some Predicted Consequences*</vt:lpstr>
      <vt:lpstr>An Analogy: ALS in Guam</vt:lpstr>
      <vt:lpstr>Another Analogy: MS &amp; Sugar Beets* </vt:lpstr>
      <vt:lpstr>I want to teach you how to fish!</vt:lpstr>
      <vt:lpstr>How to Fish</vt:lpstr>
      <vt:lpstr>Vulnerable Proteins: Resulting Pathologies</vt:lpstr>
      <vt:lpstr>Glyphosate Disrupts  Cytochrome P450 (CYP) Enzymes*</vt:lpstr>
      <vt:lpstr>Glyphosate Disrupts  Cytochrome P450 (CYP) Enzymes*</vt:lpstr>
      <vt:lpstr>PowerPoint Presentation</vt:lpstr>
      <vt:lpstr>Overview of PEP Carboxykinase (PEPCK)</vt:lpstr>
      <vt:lpstr>Basic Chemistry</vt:lpstr>
      <vt:lpstr>Cytosolic PEPCK and Metabolism*</vt:lpstr>
      <vt:lpstr>PEP Carboxykinase and Fatty Liver Disease*</vt:lpstr>
      <vt:lpstr>Is Glyphosate Causing an Epidemic in Fatty Liver Disease?</vt:lpstr>
      <vt:lpstr>“Glyphosate Excretion is Associated With Steatohepatitis and Advanced Liver Fibrosis in Patients With Fatty Liver Disease”*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Mitochondrial PEPCK Controls  Insulin Secretion in Beta Cells*</vt:lpstr>
      <vt:lpstr>Mitochondrial PEPCK Controls  Insulin Secretion in Beta Cells*</vt:lpstr>
      <vt:lpstr>Designer Mice: Wow!*</vt:lpstr>
      <vt:lpstr>Born to Run*</vt:lpstr>
      <vt:lpstr>More Details on these Designer Mice</vt:lpstr>
      <vt:lpstr>What is the Opposite of This?</vt:lpstr>
      <vt:lpstr>Chronic Fatigue Syndrome/        Myalgic Encephalomyelitis (CFS/ME)*</vt:lpstr>
      <vt:lpstr>Ractopamine</vt:lpstr>
      <vt:lpstr>Sugar Addicted Newborns: the Silent Epidemic* </vt:lpstr>
      <vt:lpstr>Glycine mutation in PEP carboxylase leads to hypoglycemia and liver disease</vt:lpstr>
      <vt:lpstr>Critical diaphragm failure in sudden infant death syndrome*</vt:lpstr>
      <vt:lpstr>PEPCK Deficiency: Metabolic Derailments*</vt:lpstr>
      <vt:lpstr>Could PEP Carboxykinase Deficiency Cause  High Serum Oxalate and Fungus Overgrowth?</vt:lpstr>
      <vt:lpstr>PowerPoint Presentation</vt:lpstr>
      <vt:lpstr>Low Sulfate, High Oxalate Phenotype*</vt:lpstr>
      <vt:lpstr>Autism Linked to Oxalate Crystals*</vt:lpstr>
      <vt:lpstr>Oxalate Causes Sulfate Flushing through Urine*</vt:lpstr>
      <vt:lpstr>Recapitulation</vt:lpstr>
      <vt:lpstr>PowerPoint Presentation</vt:lpstr>
      <vt:lpstr>DeWayne Lee Johnson Lawsuit</vt:lpstr>
      <vt:lpstr>PowerPoint Presentation</vt:lpstr>
      <vt:lpstr>PowerPoint Presentation</vt:lpstr>
      <vt:lpstr>PowerPoint Presentation</vt:lpstr>
      <vt:lpstr>Bayer Stock Prices</vt:lpstr>
      <vt:lpstr>Four Ongoing Lawsuits</vt:lpstr>
      <vt:lpstr>Number of Lawsuits over Time*</vt:lpstr>
      <vt:lpstr>“In vitro evaluation of genomic damage induced by glyphosate on human lymphocytes”*</vt:lpstr>
      <vt:lpstr>“In vitro evaluation of genomic damage induced by glyphosate on human lymphocytes”*</vt:lpstr>
      <vt:lpstr>Two Papers on Glyphosate and NHL</vt:lpstr>
      <vt:lpstr>Angioimmunoblastic T Cell Lymphoma        (a rare but virulent form of NHL)*</vt:lpstr>
      <vt:lpstr>Outline: Part II</vt:lpstr>
    </vt:vector>
  </TitlesOfParts>
  <Company>MIT CSAIL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Seneff</dc:creator>
  <cp:lastModifiedBy>Stephanie Seneff</cp:lastModifiedBy>
  <cp:revision>55</cp:revision>
  <cp:lastPrinted>2019-11-12T12:38:04Z</cp:lastPrinted>
  <dcterms:created xsi:type="dcterms:W3CDTF">2019-10-12T17:35:17Z</dcterms:created>
  <dcterms:modified xsi:type="dcterms:W3CDTF">2019-11-14T14:11:29Z</dcterms:modified>
</cp:coreProperties>
</file>