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handoutMasterIdLst>
    <p:handoutMasterId r:id="rId81"/>
  </p:handoutMasterIdLst>
  <p:sldIdLst>
    <p:sldId id="267" r:id="rId2"/>
    <p:sldId id="352" r:id="rId3"/>
    <p:sldId id="323" r:id="rId4"/>
    <p:sldId id="324" r:id="rId5"/>
    <p:sldId id="325" r:id="rId6"/>
    <p:sldId id="326" r:id="rId7"/>
    <p:sldId id="327" r:id="rId8"/>
    <p:sldId id="328" r:id="rId9"/>
    <p:sldId id="330" r:id="rId10"/>
    <p:sldId id="331" r:id="rId11"/>
    <p:sldId id="332" r:id="rId12"/>
    <p:sldId id="333" r:id="rId13"/>
    <p:sldId id="334" r:id="rId14"/>
    <p:sldId id="335" r:id="rId15"/>
    <p:sldId id="336" r:id="rId16"/>
    <p:sldId id="337" r:id="rId17"/>
    <p:sldId id="338" r:id="rId18"/>
    <p:sldId id="339" r:id="rId19"/>
    <p:sldId id="291" r:id="rId20"/>
    <p:sldId id="292" r:id="rId21"/>
    <p:sldId id="293" r:id="rId22"/>
    <p:sldId id="294" r:id="rId23"/>
    <p:sldId id="295" r:id="rId24"/>
    <p:sldId id="353" r:id="rId25"/>
    <p:sldId id="297" r:id="rId26"/>
    <p:sldId id="298" r:id="rId27"/>
    <p:sldId id="310" r:id="rId28"/>
    <p:sldId id="299" r:id="rId29"/>
    <p:sldId id="300" r:id="rId30"/>
    <p:sldId id="301" r:id="rId31"/>
    <p:sldId id="302" r:id="rId32"/>
    <p:sldId id="303" r:id="rId33"/>
    <p:sldId id="304" r:id="rId34"/>
    <p:sldId id="305" r:id="rId35"/>
    <p:sldId id="306" r:id="rId36"/>
    <p:sldId id="342" r:id="rId37"/>
    <p:sldId id="343" r:id="rId38"/>
    <p:sldId id="346" r:id="rId39"/>
    <p:sldId id="347" r:id="rId40"/>
    <p:sldId id="348" r:id="rId41"/>
    <p:sldId id="350" r:id="rId42"/>
    <p:sldId id="349" r:id="rId43"/>
    <p:sldId id="351" r:id="rId44"/>
    <p:sldId id="271" r:id="rId45"/>
    <p:sldId id="272" r:id="rId46"/>
    <p:sldId id="273" r:id="rId47"/>
    <p:sldId id="274" r:id="rId48"/>
    <p:sldId id="275" r:id="rId49"/>
    <p:sldId id="276" r:id="rId50"/>
    <p:sldId id="277" r:id="rId51"/>
    <p:sldId id="307" r:id="rId52"/>
    <p:sldId id="308" r:id="rId53"/>
    <p:sldId id="354" r:id="rId54"/>
    <p:sldId id="278" r:id="rId55"/>
    <p:sldId id="279" r:id="rId56"/>
    <p:sldId id="280" r:id="rId57"/>
    <p:sldId id="281" r:id="rId58"/>
    <p:sldId id="282" r:id="rId59"/>
    <p:sldId id="283" r:id="rId60"/>
    <p:sldId id="284" r:id="rId61"/>
    <p:sldId id="285" r:id="rId62"/>
    <p:sldId id="286" r:id="rId63"/>
    <p:sldId id="287" r:id="rId64"/>
    <p:sldId id="288" r:id="rId65"/>
    <p:sldId id="289" r:id="rId66"/>
    <p:sldId id="290" r:id="rId67"/>
    <p:sldId id="257" r:id="rId68"/>
    <p:sldId id="258" r:id="rId69"/>
    <p:sldId id="259" r:id="rId70"/>
    <p:sldId id="260" r:id="rId71"/>
    <p:sldId id="261" r:id="rId72"/>
    <p:sldId id="262" r:id="rId73"/>
    <p:sldId id="263" r:id="rId74"/>
    <p:sldId id="340" r:id="rId75"/>
    <p:sldId id="341" r:id="rId76"/>
    <p:sldId id="264" r:id="rId77"/>
    <p:sldId id="265" r:id="rId78"/>
    <p:sldId id="266" r:id="rId7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960" y="-8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CE0125-0593-BD45-84BC-D6B47A908F12}" type="datetimeFigureOut">
              <a:rPr lang="en-US" smtClean="0"/>
              <a:t>11/12/19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E75E1D-7327-1F44-9A9B-E345D1030825}" type="slidenum">
              <a:rPr lang="en-US" smtClean="0"/>
              <a:t>‹#›</a:t>
            </a:fld>
            <a:endParaRPr lang="en-US"/>
          </a:p>
        </p:txBody>
      </p:sp>
    </p:spTree>
    <p:extLst>
      <p:ext uri="{BB962C8B-B14F-4D97-AF65-F5344CB8AC3E}">
        <p14:creationId xmlns:p14="http://schemas.microsoft.com/office/powerpoint/2010/main" val="3117158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167864-5428-F447-9808-1ACEEC14ECBF}" type="datetimeFigureOut">
              <a:rPr lang="en-US" smtClean="0"/>
              <a:t>11/12/19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BDBDE1-3265-DA4E-9EEF-103D6BD7F5F5}" type="slidenum">
              <a:rPr lang="en-US" smtClean="0"/>
              <a:t>‹#›</a:t>
            </a:fld>
            <a:endParaRPr lang="en-US"/>
          </a:p>
        </p:txBody>
      </p:sp>
    </p:spTree>
    <p:extLst>
      <p:ext uri="{BB962C8B-B14F-4D97-AF65-F5344CB8AC3E}">
        <p14:creationId xmlns:p14="http://schemas.microsoft.com/office/powerpoint/2010/main" val="41104886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Images/</a:t>
            </a:r>
            <a:r>
              <a:rPr lang="en-US" dirty="0" err="1" smtClean="0"/>
              <a:t>seralini_rats.png</a:t>
            </a:r>
            <a:endParaRPr lang="en-US" dirty="0" smtClean="0"/>
          </a:p>
          <a:p>
            <a:r>
              <a:rPr lang="en-US" dirty="0" smtClean="0"/>
              <a:t>./</a:t>
            </a:r>
            <a:r>
              <a:rPr lang="en-US" dirty="0" err="1" smtClean="0"/>
              <a:t>seralini_paper.pdf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5</a:t>
            </a:fld>
            <a:endParaRPr lang="en-US"/>
          </a:p>
        </p:txBody>
      </p:sp>
    </p:spTree>
    <p:extLst>
      <p:ext uri="{BB962C8B-B14F-4D97-AF65-F5344CB8AC3E}">
        <p14:creationId xmlns:p14="http://schemas.microsoft.com/office/powerpoint/2010/main" val="3283381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Glyphosate/G8_glycine_rich_domain_polycystic_kidney_disease_2006.pdf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Also:</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PCOS.pdf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27</a:t>
            </a:fld>
            <a:endParaRPr lang="en-US"/>
          </a:p>
        </p:txBody>
      </p:sp>
    </p:spTree>
    <p:extLst>
      <p:ext uri="{BB962C8B-B14F-4D97-AF65-F5344CB8AC3E}">
        <p14:creationId xmlns:p14="http://schemas.microsoft.com/office/powerpoint/2010/main" val="601203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Book/sulfate/./PCOS_and_autism_2018.pdf</a:t>
            </a:r>
          </a:p>
          <a:p>
            <a:r>
              <a:rPr lang="en-US" dirty="0" smtClean="0"/>
              <a:t>./PAPS_synthase_glycine_mutation_PCOS_WOW_2015.pdf</a:t>
            </a:r>
          </a:p>
          <a:p>
            <a:r>
              <a:rPr lang="en-US" dirty="0" smtClean="0"/>
              <a:t>101 different PAPS synthases all had glycine at 270</a:t>
            </a:r>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28</a:t>
            </a:fld>
            <a:endParaRPr lang="en-US"/>
          </a:p>
        </p:txBody>
      </p:sp>
    </p:spTree>
    <p:extLst>
      <p:ext uri="{BB962C8B-B14F-4D97-AF65-F5344CB8AC3E}">
        <p14:creationId xmlns:p14="http://schemas.microsoft.com/office/powerpoint/2010/main" val="132670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vitaminK</a:t>
            </a:r>
            <a:r>
              <a:rPr lang="en-US" dirty="0" smtClean="0"/>
              <a:t>/mice_no_heparan_sulfate_get_autism_2012.pdf</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t>
            </a:r>
            <a:r>
              <a:rPr lang="cs-CZ" dirty="0" err="1" smtClean="0"/>
              <a:t>amantha</a:t>
            </a:r>
            <a:r>
              <a:rPr lang="cs-CZ" dirty="0" smtClean="0"/>
              <a:t>/</a:t>
            </a:r>
            <a:r>
              <a:rPr lang="cs-CZ" dirty="0" err="1" smtClean="0"/>
              <a:t>heparan_sulfate_knockout_mice_get_autism.pdf</a:t>
            </a:r>
            <a:endParaRPr lang="cs-CZ"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29</a:t>
            </a:fld>
            <a:endParaRPr lang="en-US"/>
          </a:p>
        </p:txBody>
      </p:sp>
    </p:spTree>
    <p:extLst>
      <p:ext uri="{BB962C8B-B14F-4D97-AF65-F5344CB8AC3E}">
        <p14:creationId xmlns:p14="http://schemas.microsoft.com/office/powerpoint/2010/main" val="310209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Samantha/</a:t>
            </a:r>
            <a:r>
              <a:rPr lang="en-US" dirty="0" err="1" smtClean="0"/>
              <a:t>heparan_sulfate_deficiency_autism_postmortem_brain.pdf</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30</a:t>
            </a:fld>
            <a:endParaRPr lang="en-US"/>
          </a:p>
        </p:txBody>
      </p:sp>
    </p:spTree>
    <p:extLst>
      <p:ext uri="{BB962C8B-B14F-4D97-AF65-F5344CB8AC3E}">
        <p14:creationId xmlns:p14="http://schemas.microsoft.com/office/powerpoint/2010/main" val="830201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32</a:t>
            </a:fld>
            <a:endParaRPr lang="en-US"/>
          </a:p>
        </p:txBody>
      </p:sp>
    </p:spTree>
    <p:extLst>
      <p:ext uri="{BB962C8B-B14F-4D97-AF65-F5344CB8AC3E}">
        <p14:creationId xmlns:p14="http://schemas.microsoft.com/office/powerpoint/2010/main" val="3008829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steatohepatitis</a:t>
            </a:r>
            <a:endParaRPr lang="en-US" dirty="0" smtClean="0"/>
          </a:p>
          <a:p>
            <a:r>
              <a:rPr lang="en-US" dirty="0" smtClean="0"/>
              <a:t>/</a:t>
            </a:r>
            <a:r>
              <a:rPr lang="en-US" dirty="0" err="1" smtClean="0"/>
              <a:t>StAR_overexpression_NASH.text</a:t>
            </a:r>
            <a:endParaRPr lang="en-US" dirty="0" smtClean="0"/>
          </a:p>
          <a:p>
            <a:r>
              <a:rPr lang="pl-PL" dirty="0" err="1" smtClean="0"/>
              <a:t>https</a:t>
            </a:r>
            <a:r>
              <a:rPr lang="pl-PL" dirty="0" smtClean="0"/>
              <a:t>://</a:t>
            </a:r>
            <a:r>
              <a:rPr lang="pl-PL" dirty="0" err="1" smtClean="0"/>
              <a:t>en.wikipedia.org</a:t>
            </a:r>
            <a:r>
              <a:rPr lang="pl-PL" dirty="0" smtClean="0"/>
              <a:t>/</a:t>
            </a:r>
            <a:r>
              <a:rPr lang="pl-PL" dirty="0" err="1" smtClean="0"/>
              <a:t>wiki</a:t>
            </a:r>
            <a:r>
              <a:rPr lang="pl-PL" dirty="0" smtClean="0"/>
              <a:t>/</a:t>
            </a:r>
            <a:r>
              <a:rPr lang="pl-PL" dirty="0" err="1" smtClean="0"/>
              <a:t>Steroidogenic_acute_regulatory_protein</a:t>
            </a:r>
            <a:endParaRPr lang="pl-PL" dirty="0" smtClean="0"/>
          </a:p>
          <a:p>
            <a:r>
              <a:rPr lang="pl-PL" dirty="0" err="1" smtClean="0"/>
              <a:t>Leydig</a:t>
            </a:r>
            <a:r>
              <a:rPr lang="pl-PL" dirty="0" smtClean="0"/>
              <a:t> </a:t>
            </a:r>
            <a:r>
              <a:rPr lang="pl-PL" dirty="0" err="1" smtClean="0"/>
              <a:t>Cells</a:t>
            </a:r>
            <a:r>
              <a:rPr lang="pl-PL" dirty="0" smtClean="0"/>
              <a:t> </a:t>
            </a:r>
            <a:r>
              <a:rPr lang="pl-PL" dirty="0" err="1" smtClean="0"/>
              <a:t>testes</a:t>
            </a:r>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37</a:t>
            </a:fld>
            <a:endParaRPr lang="en-US"/>
          </a:p>
        </p:txBody>
      </p:sp>
    </p:spTree>
    <p:extLst>
      <p:ext uri="{BB962C8B-B14F-4D97-AF65-F5344CB8AC3E}">
        <p14:creationId xmlns:p14="http://schemas.microsoft.com/office/powerpoint/2010/main" val="314236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Treasures/sulfated_oxysterol_regulates_everything_2014.pdf</a:t>
            </a:r>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38</a:t>
            </a:fld>
            <a:endParaRPr lang="en-US"/>
          </a:p>
        </p:txBody>
      </p:sp>
    </p:spTree>
    <p:extLst>
      <p:ext uri="{BB962C8B-B14F-4D97-AF65-F5344CB8AC3E}">
        <p14:creationId xmlns:p14="http://schemas.microsoft.com/office/powerpoint/2010/main" val="86203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Roundup_inhibits_StAR_protein_expression.pdf</a:t>
            </a:r>
            <a:endParaRPr lang="en-US" dirty="0" smtClean="0"/>
          </a:p>
          <a:p>
            <a:endParaRPr lang="en-US" dirty="0" smtClean="0"/>
          </a:p>
          <a:p>
            <a:r>
              <a:rPr lang="en-US" dirty="0" err="1" smtClean="0"/>
              <a:t>Leydig</a:t>
            </a:r>
            <a:r>
              <a:rPr lang="en-US" dirty="0" smtClean="0"/>
              <a:t> cells produce testosterone	</a:t>
            </a:r>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40</a:t>
            </a:fld>
            <a:endParaRPr lang="en-US"/>
          </a:p>
        </p:txBody>
      </p:sp>
    </p:spTree>
    <p:extLst>
      <p:ext uri="{BB962C8B-B14F-4D97-AF65-F5344CB8AC3E}">
        <p14:creationId xmlns:p14="http://schemas.microsoft.com/office/powerpoint/2010/main" val="2468360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RedTide_algae_blooms_manmade.pdf</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Glyphosate/Zhang_glyphosate_water_cyanobacterium_2016.pdf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Geoffrey Norris: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jacquithurlowlippisch.com</a:t>
            </a:r>
            <a:r>
              <a:rPr lang="en-US" sz="1200" kern="1200" dirty="0" smtClean="0">
                <a:solidFill>
                  <a:schemeClr val="tx1"/>
                </a:solidFill>
                <a:latin typeface="+mn-lt"/>
                <a:ea typeface="+mn-ea"/>
                <a:cs typeface="+mn-cs"/>
              </a:rPr>
              <a:t>/tag/is-sugarcane-field-glyphosate-feeding-lake-os-blue-green-algae-blloms/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45</a:t>
            </a:fld>
            <a:endParaRPr lang="en-US"/>
          </a:p>
        </p:txBody>
      </p:sp>
    </p:spTree>
    <p:extLst>
      <p:ext uri="{BB962C8B-B14F-4D97-AF65-F5344CB8AC3E}">
        <p14:creationId xmlns:p14="http://schemas.microsoft.com/office/powerpoint/2010/main" val="777326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www.nbcnews.com</a:t>
            </a:r>
            <a:r>
              <a:rPr lang="en-US" dirty="0" smtClean="0"/>
              <a:t>/news/us-news/toxic-red-tide-florida-researchers-investigate-what-s-making-it-n900771</a:t>
            </a:r>
          </a:p>
          <a:p>
            <a:r>
              <a:rPr lang="en-US" dirty="0" smtClean="0"/>
              <a:t>https://</a:t>
            </a:r>
            <a:r>
              <a:rPr lang="en-US" dirty="0" err="1" smtClean="0"/>
              <a:t>www.sailorsforthesea.org</a:t>
            </a:r>
            <a:r>
              <a:rPr lang="en-US" dirty="0" smtClean="0"/>
              <a:t>/programs/ocean-watch/nutrients-feed-red-tide</a:t>
            </a:r>
            <a:endParaRPr lang="en-US" dirty="0"/>
          </a:p>
        </p:txBody>
      </p:sp>
      <p:sp>
        <p:nvSpPr>
          <p:cNvPr id="4" name="Slide Number Placeholder 3"/>
          <p:cNvSpPr>
            <a:spLocks noGrp="1"/>
          </p:cNvSpPr>
          <p:nvPr>
            <p:ph type="sldNum" sz="quarter" idx="10"/>
          </p:nvPr>
        </p:nvSpPr>
        <p:spPr/>
        <p:txBody>
          <a:bodyPr/>
          <a:lstStyle/>
          <a:p>
            <a:fld id="{5E8DB1BE-3C18-4348-92D1-DF1D81273CC4}" type="slidenum">
              <a:rPr lang="en-US" smtClean="0"/>
              <a:t>46</a:t>
            </a:fld>
            <a:endParaRPr lang="en-US"/>
          </a:p>
        </p:txBody>
      </p:sp>
    </p:spTree>
    <p:extLst>
      <p:ext uri="{BB962C8B-B14F-4D97-AF65-F5344CB8AC3E}">
        <p14:creationId xmlns:p14="http://schemas.microsoft.com/office/powerpoint/2010/main" val="2839972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From Anthony</a:t>
            </a:r>
            <a:endParaRPr lang="en-US" dirty="0"/>
          </a:p>
        </p:txBody>
      </p:sp>
      <p:sp>
        <p:nvSpPr>
          <p:cNvPr id="4" name="Slide Number Placeholder 3"/>
          <p:cNvSpPr>
            <a:spLocks noGrp="1"/>
          </p:cNvSpPr>
          <p:nvPr>
            <p:ph type="sldNum" sz="quarter" idx="10"/>
          </p:nvPr>
        </p:nvSpPr>
        <p:spPr/>
        <p:txBody>
          <a:bodyPr/>
          <a:lstStyle/>
          <a:p>
            <a:fld id="{FCCE8F07-C7CB-6849-80CC-A0C044FCF712}" type="slidenum">
              <a:rPr lang="en-US" smtClean="0"/>
              <a:t>8</a:t>
            </a:fld>
            <a:endParaRPr lang="en-US"/>
          </a:p>
        </p:txBody>
      </p:sp>
    </p:spTree>
    <p:extLst>
      <p:ext uri="{BB962C8B-B14F-4D97-AF65-F5344CB8AC3E}">
        <p14:creationId xmlns:p14="http://schemas.microsoft.com/office/powerpoint/2010/main" val="4270933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www.momsacrossamerica.com</a:t>
            </a:r>
            <a:r>
              <a:rPr lang="en-US" dirty="0" smtClean="0"/>
              <a:t>/</a:t>
            </a:r>
            <a:r>
              <a:rPr lang="en-US" dirty="0" err="1" smtClean="0"/>
              <a:t>orange_juice_postive_for_glyphosate_again</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47</a:t>
            </a:fld>
            <a:endParaRPr lang="en-US"/>
          </a:p>
        </p:txBody>
      </p:sp>
    </p:spTree>
    <p:extLst>
      <p:ext uri="{BB962C8B-B14F-4D97-AF65-F5344CB8AC3E}">
        <p14:creationId xmlns:p14="http://schemas.microsoft.com/office/powerpoint/2010/main" val="721481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citrusindustry.net</a:t>
            </a:r>
            <a:r>
              <a:rPr lang="en-US" dirty="0" smtClean="0"/>
              <a:t>/2018/09/05/how-to-handle-glyphosate-related-fruit-drop/</a:t>
            </a:r>
          </a:p>
          <a:p>
            <a:r>
              <a:rPr lang="en-US" dirty="0" smtClean="0"/>
              <a:t>./</a:t>
            </a:r>
            <a:r>
              <a:rPr lang="en-US" dirty="0" err="1" smtClean="0"/>
              <a:t>glyphosate_and_citrus.text</a:t>
            </a:r>
            <a:endParaRPr lang="en-US" dirty="0"/>
          </a:p>
        </p:txBody>
      </p:sp>
      <p:sp>
        <p:nvSpPr>
          <p:cNvPr id="4" name="Slide Number Placeholder 3"/>
          <p:cNvSpPr>
            <a:spLocks noGrp="1"/>
          </p:cNvSpPr>
          <p:nvPr>
            <p:ph type="sldNum" sz="quarter" idx="10"/>
          </p:nvPr>
        </p:nvSpPr>
        <p:spPr/>
        <p:txBody>
          <a:bodyPr/>
          <a:lstStyle/>
          <a:p>
            <a:fld id="{5E8DB1BE-3C18-4348-92D1-DF1D81273CC4}" type="slidenum">
              <a:rPr lang="en-US" smtClean="0"/>
              <a:t>48</a:t>
            </a:fld>
            <a:endParaRPr lang="en-US"/>
          </a:p>
        </p:txBody>
      </p:sp>
    </p:spTree>
    <p:extLst>
      <p:ext uri="{BB962C8B-B14F-4D97-AF65-F5344CB8AC3E}">
        <p14:creationId xmlns:p14="http://schemas.microsoft.com/office/powerpoint/2010/main" val="2840473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citrusindustry.net</a:t>
            </a:r>
            <a:r>
              <a:rPr lang="en-US" dirty="0" smtClean="0"/>
              <a:t>/2018/09/05/how-to-handle-glyphosate-related-fruit-drop/</a:t>
            </a:r>
          </a:p>
          <a:p>
            <a:r>
              <a:rPr lang="en-US" dirty="0" smtClean="0"/>
              <a:t>./</a:t>
            </a:r>
            <a:r>
              <a:rPr lang="en-US" dirty="0" err="1" smtClean="0"/>
              <a:t>glyphosate_and_citrus.text</a:t>
            </a:r>
            <a:endParaRPr lang="en-US" dirty="0"/>
          </a:p>
        </p:txBody>
      </p:sp>
      <p:sp>
        <p:nvSpPr>
          <p:cNvPr id="4" name="Slide Number Placeholder 3"/>
          <p:cNvSpPr>
            <a:spLocks noGrp="1"/>
          </p:cNvSpPr>
          <p:nvPr>
            <p:ph type="sldNum" sz="quarter" idx="10"/>
          </p:nvPr>
        </p:nvSpPr>
        <p:spPr/>
        <p:txBody>
          <a:bodyPr/>
          <a:lstStyle/>
          <a:p>
            <a:fld id="{5E8DB1BE-3C18-4348-92D1-DF1D81273CC4}" type="slidenum">
              <a:rPr lang="en-US" smtClean="0"/>
              <a:t>49</a:t>
            </a:fld>
            <a:endParaRPr lang="en-US"/>
          </a:p>
        </p:txBody>
      </p:sp>
    </p:spTree>
    <p:extLst>
      <p:ext uri="{BB962C8B-B14F-4D97-AF65-F5344CB8AC3E}">
        <p14:creationId xmlns:p14="http://schemas.microsoft.com/office/powerpoint/2010/main" val="2840473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/environment/2017/</a:t>
            </a:r>
            <a:r>
              <a:rPr lang="en-US" dirty="0" err="1" smtClean="0"/>
              <a:t>oct</a:t>
            </a:r>
            <a:r>
              <a:rPr lang="en-US" dirty="0" smtClean="0"/>
              <a:t>/18/warning-of-ecological-armageddon-after-dramatic-plunge-in-insect-numbers</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50</a:t>
            </a:fld>
            <a:endParaRPr lang="en-US"/>
          </a:p>
        </p:txBody>
      </p:sp>
    </p:spTree>
    <p:extLst>
      <p:ext uri="{BB962C8B-B14F-4D97-AF65-F5344CB8AC3E}">
        <p14:creationId xmlns:p14="http://schemas.microsoft.com/office/powerpoint/2010/main" val="280501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Frogs -- drop 3.7% every year, meaning they could disappear in half of the habitats they now occupy nationwide in 26 years</a:t>
            </a:r>
          </a:p>
          <a:p>
            <a:r>
              <a:rPr lang="en-US" dirty="0" smtClean="0"/>
              <a:t>Monarch butterflies – milkweed</a:t>
            </a:r>
            <a:r>
              <a:rPr lang="en-US" baseline="0" dirty="0" smtClean="0"/>
              <a:t> being killed by glyphosate</a:t>
            </a:r>
          </a:p>
          <a:p>
            <a:r>
              <a:rPr lang="en-US" dirty="0" smtClean="0"/>
              <a:t>http://salsa3.salsalabs.com/o/1881/p/</a:t>
            </a:r>
            <a:r>
              <a:rPr lang="en-US" dirty="0" err="1" smtClean="0"/>
              <a:t>dia</a:t>
            </a:r>
            <a:r>
              <a:rPr lang="en-US" dirty="0" smtClean="0"/>
              <a:t>/action3/common/public/?</a:t>
            </a:r>
            <a:r>
              <a:rPr lang="en-US" dirty="0" err="1" smtClean="0"/>
              <a:t>action_KEY</a:t>
            </a:r>
            <a:r>
              <a:rPr lang="en-US" dirty="0" smtClean="0"/>
              <a:t>=12506</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51</a:t>
            </a:fld>
            <a:endParaRPr lang="en-US"/>
          </a:p>
        </p:txBody>
      </p:sp>
    </p:spTree>
    <p:extLst>
      <p:ext uri="{BB962C8B-B14F-4D97-AF65-F5344CB8AC3E}">
        <p14:creationId xmlns:p14="http://schemas.microsoft.com/office/powerpoint/2010/main" val="3655812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glyphosate/glyphosate_promotes_fungus_growth_2014.pdf</a:t>
            </a:r>
          </a:p>
          <a:p>
            <a:r>
              <a:rPr lang="en-US" dirty="0" err="1" smtClean="0"/>
              <a:t>Aflatoxins</a:t>
            </a:r>
            <a:r>
              <a:rPr lang="en-US" dirty="0" smtClean="0"/>
              <a:t> (AFs) are extensively known to be potent mutagenic,</a:t>
            </a:r>
          </a:p>
          <a:p>
            <a:r>
              <a:rPr lang="en-US" dirty="0" smtClean="0"/>
              <a:t>carcinogenic, </a:t>
            </a:r>
            <a:r>
              <a:rPr lang="en-US" dirty="0" err="1" smtClean="0"/>
              <a:t>teratogenic</a:t>
            </a:r>
            <a:r>
              <a:rPr lang="en-US" dirty="0" smtClean="0"/>
              <a:t>, hepatotoxic, immunosuppressive, and they</a:t>
            </a:r>
          </a:p>
          <a:p>
            <a:r>
              <a:rPr lang="en-US" dirty="0" smtClean="0"/>
              <a:t>also inhibit several metabolic systems.[13,14] </a:t>
            </a:r>
          </a:p>
          <a:p>
            <a:endParaRPr lang="en-US" dirty="0"/>
          </a:p>
        </p:txBody>
      </p:sp>
      <p:sp>
        <p:nvSpPr>
          <p:cNvPr id="4" name="Slide Number Placeholder 3"/>
          <p:cNvSpPr>
            <a:spLocks noGrp="1"/>
          </p:cNvSpPr>
          <p:nvPr>
            <p:ph type="sldNum" sz="quarter" idx="10"/>
          </p:nvPr>
        </p:nvSpPr>
        <p:spPr/>
        <p:txBody>
          <a:bodyPr/>
          <a:lstStyle/>
          <a:p>
            <a:fld id="{23BDBDE1-3265-DA4E-9EEF-103D6BD7F5F5}" type="slidenum">
              <a:rPr lang="en-US" smtClean="0"/>
              <a:t>53</a:t>
            </a:fld>
            <a:endParaRPr lang="en-US"/>
          </a:p>
        </p:txBody>
      </p:sp>
    </p:spTree>
    <p:extLst>
      <p:ext uri="{BB962C8B-B14F-4D97-AF65-F5344CB8AC3E}">
        <p14:creationId xmlns:p14="http://schemas.microsoft.com/office/powerpoint/2010/main" val="4050597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biomineralstechnologies.com</a:t>
            </a:r>
            <a:r>
              <a:rPr lang="en-US" dirty="0" smtClean="0"/>
              <a:t>/save-the-bees/honeybee-update-2017</a:t>
            </a:r>
          </a:p>
          <a:p>
            <a:r>
              <a:rPr lang="en-US" smtClean="0"/>
              <a:t>Bio Minerals Technologies</a:t>
            </a:r>
            <a:endParaRPr lang="en-US"/>
          </a:p>
        </p:txBody>
      </p:sp>
      <p:sp>
        <p:nvSpPr>
          <p:cNvPr id="4" name="Slide Number Placeholder 3"/>
          <p:cNvSpPr>
            <a:spLocks noGrp="1"/>
          </p:cNvSpPr>
          <p:nvPr>
            <p:ph type="sldNum" sz="quarter" idx="10"/>
          </p:nvPr>
        </p:nvSpPr>
        <p:spPr/>
        <p:txBody>
          <a:bodyPr/>
          <a:lstStyle/>
          <a:p>
            <a:fld id="{154B04A2-0F66-074A-B390-049B87D12FEA}" type="slidenum">
              <a:rPr lang="en-US" smtClean="0"/>
              <a:t>55</a:t>
            </a:fld>
            <a:endParaRPr lang="en-US"/>
          </a:p>
        </p:txBody>
      </p:sp>
    </p:spTree>
    <p:extLst>
      <p:ext uri="{BB962C8B-B14F-4D97-AF65-F5344CB8AC3E}">
        <p14:creationId xmlns:p14="http://schemas.microsoft.com/office/powerpoint/2010/main" val="3848260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..glyphosate_in_honey_2014.pdf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 Rubio et al., J Environ Anal </a:t>
            </a:r>
            <a:r>
              <a:rPr lang="en-US" sz="1200" kern="1200" dirty="0" err="1" smtClean="0">
                <a:solidFill>
                  <a:schemeClr val="tx1"/>
                </a:solidFill>
                <a:effectLst/>
                <a:latin typeface="+mn-lt"/>
                <a:ea typeface="+mn-ea"/>
                <a:cs typeface="+mn-cs"/>
              </a:rPr>
              <a:t>Toxicol</a:t>
            </a:r>
            <a:r>
              <a:rPr lang="en-US" sz="1200" kern="1200" dirty="0" smtClean="0">
                <a:solidFill>
                  <a:schemeClr val="tx1"/>
                </a:solidFill>
                <a:effectLst/>
                <a:latin typeface="+mn-lt"/>
                <a:ea typeface="+mn-ea"/>
                <a:cs typeface="+mn-cs"/>
              </a:rPr>
              <a:t> 2014, 5:1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5: </a:t>
            </a:r>
            <a:r>
              <a:rPr lang="en-US" sz="1200" kern="1200" dirty="0" smtClean="0">
                <a:solidFill>
                  <a:schemeClr val="tx1"/>
                </a:solidFill>
                <a:effectLst/>
                <a:latin typeface="+mn-lt"/>
                <a:ea typeface="+mn-ea"/>
                <a:cs typeface="+mn-cs"/>
              </a:rPr>
              <a:t>Concentration of glyphosate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/g) in honey samples listed by honey origin and the allowance of GMO use: (A) Brazil, (B) Canada, (C) China, (D) Germany, (E) Greece, (F) Hungary, (G) India, (H) Korea, (I) blend of Mexico, Brazil, and Uruguay, (J) New Zealand, (K) Spain, (L) Taiwan, (M) blend of Ukraine and Vietnam, (N) USA, (O) blend of USA and Argentina, (P) blend of USA, Argentina and Canada, (Q) blend of USA, South America, (R) unknown origin. Dashed line represents LOQ of method (15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/g). ). Error bars represent concentrations obtained during duplicate analysis.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56</a:t>
            </a:fld>
            <a:endParaRPr lang="en-US"/>
          </a:p>
        </p:txBody>
      </p:sp>
    </p:spTree>
    <p:extLst>
      <p:ext uri="{BB962C8B-B14F-4D97-AF65-F5344CB8AC3E}">
        <p14:creationId xmlns:p14="http://schemas.microsoft.com/office/powerpoint/2010/main" val="4291634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sustainablepulse.com</a:t>
            </a:r>
            <a:r>
              <a:rPr lang="en-US" dirty="0" smtClean="0"/>
              <a:t>/2017/02/04/farmers-losing-midwest-superweeds-fight-as-glyphosate-resistance-reaches-over-75/#</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57</a:t>
            </a:fld>
            <a:endParaRPr lang="en-US"/>
          </a:p>
        </p:txBody>
      </p:sp>
    </p:spTree>
    <p:extLst>
      <p:ext uri="{BB962C8B-B14F-4D97-AF65-F5344CB8AC3E}">
        <p14:creationId xmlns:p14="http://schemas.microsoft.com/office/powerpoint/2010/main" val="70268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CE8F07-C7CB-6849-80CC-A0C044FCF712}" type="slidenum">
              <a:rPr lang="en-US" smtClean="0"/>
              <a:t>58</a:t>
            </a:fld>
            <a:endParaRPr lang="en-US"/>
          </a:p>
        </p:txBody>
      </p:sp>
    </p:spTree>
    <p:extLst>
      <p:ext uri="{BB962C8B-B14F-4D97-AF65-F5344CB8AC3E}">
        <p14:creationId xmlns:p14="http://schemas.microsoft.com/office/powerpoint/2010/main" val="286462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r>
              <a:rPr lang="en-US" dirty="0" err="1" smtClean="0"/>
              <a:t>glyphosate_and_breast_cancer.text</a:t>
            </a:r>
            <a:endParaRPr lang="en-US" dirty="0" smtClean="0"/>
          </a:p>
          <a:p>
            <a:r>
              <a:rPr lang="en-US" dirty="0" smtClean="0"/>
              <a:t>Swine/</a:t>
            </a:r>
            <a:r>
              <a:rPr lang="en-US" dirty="0" err="1" smtClean="0"/>
              <a:t>glyphosate_breast_cancer.pdf</a:t>
            </a:r>
            <a:endParaRPr lang="en-US" dirty="0" smtClean="0"/>
          </a:p>
          <a:p>
            <a:r>
              <a:rPr lang="en-US" dirty="0" smtClean="0"/>
              <a:t>Please make a note that this study shows Glyphosate effects down to parts per trillion (10 to the minus12th).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study, we found that glyphosate at a log interval concentration ranging from 10-12 to 10-6 M increased the cell proliferation of a </a:t>
            </a:r>
            <a:r>
              <a:rPr lang="en-US" sz="1200" kern="1200" dirty="0" err="1" smtClean="0">
                <a:solidFill>
                  <a:schemeClr val="tx1"/>
                </a:solidFill>
                <a:effectLst/>
                <a:latin typeface="+mn-lt"/>
                <a:ea typeface="+mn-ea"/>
                <a:cs typeface="+mn-cs"/>
              </a:rPr>
              <a:t>hormorne</a:t>
            </a:r>
            <a:r>
              <a:rPr lang="en-US" sz="1200" kern="1200" dirty="0" smtClean="0">
                <a:solidFill>
                  <a:schemeClr val="tx1"/>
                </a:solidFill>
                <a:effectLst/>
                <a:latin typeface="+mn-lt"/>
                <a:ea typeface="+mn-ea"/>
                <a:cs typeface="+mn-cs"/>
              </a:rPr>
              <a:t> dependent breast cancer T47D </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17</a:t>
            </a:fld>
            <a:endParaRPr lang="en-US"/>
          </a:p>
        </p:txBody>
      </p:sp>
    </p:spTree>
    <p:extLst>
      <p:ext uri="{BB962C8B-B14F-4D97-AF65-F5344CB8AC3E}">
        <p14:creationId xmlns:p14="http://schemas.microsoft.com/office/powerpoint/2010/main" val="1601069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CE8F07-C7CB-6849-80CC-A0C044FCF712}" type="slidenum">
              <a:rPr lang="en-US" smtClean="0"/>
              <a:t>59</a:t>
            </a:fld>
            <a:endParaRPr lang="en-US"/>
          </a:p>
        </p:txBody>
      </p:sp>
    </p:spTree>
    <p:extLst>
      <p:ext uri="{BB962C8B-B14F-4D97-AF65-F5344CB8AC3E}">
        <p14:creationId xmlns:p14="http://schemas.microsoft.com/office/powerpoint/2010/main" val="2864623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Missouri reclaimed coal</a:t>
            </a:r>
            <a:r>
              <a:rPr lang="en-US" baseline="0" dirty="0" smtClean="0"/>
              <a:t> mine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r>
              <a:rPr lang="en-US" dirty="0" err="1" smtClean="0"/>
              <a:t>ecofarmingdaily.com</a:t>
            </a:r>
            <a:r>
              <a:rPr lang="en-US" dirty="0" smtClean="0"/>
              <a:t>/wormhole-customizing-biological-methods-large-scale-farming/</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60</a:t>
            </a:fld>
            <a:endParaRPr lang="en-US"/>
          </a:p>
        </p:txBody>
      </p:sp>
    </p:spTree>
    <p:extLst>
      <p:ext uri="{BB962C8B-B14F-4D97-AF65-F5344CB8AC3E}">
        <p14:creationId xmlns:p14="http://schemas.microsoft.com/office/powerpoint/2010/main" val="4090882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Regenerativeagriculture.pdf</a:t>
            </a:r>
            <a:endParaRPr lang="en-US" dirty="0" smtClean="0"/>
          </a:p>
          <a:p>
            <a:r>
              <a:rPr lang="en-US" dirty="0" err="1" smtClean="0"/>
              <a:t>fretz.karen</a:t>
            </a:r>
            <a:r>
              <a:rPr lang="en-US" dirty="0" smtClean="0"/>
              <a:t> &lt;</a:t>
            </a:r>
            <a:r>
              <a:rPr lang="en-US" dirty="0" err="1" smtClean="0"/>
              <a:t>fretz.karen@gmail.com</a:t>
            </a:r>
            <a:r>
              <a:rPr lang="en-US" dirty="0" smtClean="0"/>
              <a:t>&gt;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62</a:t>
            </a:fld>
            <a:endParaRPr lang="en-US"/>
          </a:p>
        </p:txBody>
      </p:sp>
    </p:spTree>
    <p:extLst>
      <p:ext uri="{BB962C8B-B14F-4D97-AF65-F5344CB8AC3E}">
        <p14:creationId xmlns:p14="http://schemas.microsoft.com/office/powerpoint/2010/main" val="1381094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Regenerativeagriculture.pdf</a:t>
            </a:r>
            <a:endParaRPr lang="en-US" dirty="0" smtClean="0"/>
          </a:p>
          <a:p>
            <a:r>
              <a:rPr lang="en-US" dirty="0" err="1" smtClean="0"/>
              <a:t>fretz.karen</a:t>
            </a:r>
            <a:r>
              <a:rPr lang="en-US" dirty="0" smtClean="0"/>
              <a:t> &lt;</a:t>
            </a:r>
            <a:r>
              <a:rPr lang="en-US" dirty="0" err="1" smtClean="0"/>
              <a:t>fretz.karen@gmail.com</a:t>
            </a:r>
            <a:r>
              <a:rPr lang="en-US" dirty="0" smtClean="0"/>
              <a:t>&gt;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63</a:t>
            </a:fld>
            <a:endParaRPr lang="en-US"/>
          </a:p>
        </p:txBody>
      </p:sp>
    </p:spTree>
    <p:extLst>
      <p:ext uri="{BB962C8B-B14F-4D97-AF65-F5344CB8AC3E}">
        <p14:creationId xmlns:p14="http://schemas.microsoft.com/office/powerpoint/2010/main" val="1381094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Csail</a:t>
            </a:r>
            <a:r>
              <a:rPr lang="en-US" dirty="0" smtClean="0"/>
              <a:t>/2018/Books/</a:t>
            </a:r>
            <a:r>
              <a:rPr lang="en-US" dirty="0" err="1" smtClean="0"/>
              <a:t>DirtToSoi_eGalley.pdf</a:t>
            </a:r>
            <a:endParaRPr lang="en-US" dirty="0" smtClean="0"/>
          </a:p>
          <a:p>
            <a:r>
              <a:rPr lang="en-US" dirty="0" smtClean="0"/>
              <a:t>./</a:t>
            </a:r>
            <a:r>
              <a:rPr lang="en-US" dirty="0" err="1" smtClean="0"/>
              <a:t>DirtToSoil.text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64</a:t>
            </a:fld>
            <a:endParaRPr lang="en-US"/>
          </a:p>
        </p:txBody>
      </p:sp>
    </p:spTree>
    <p:extLst>
      <p:ext uri="{BB962C8B-B14F-4D97-AF65-F5344CB8AC3E}">
        <p14:creationId xmlns:p14="http://schemas.microsoft.com/office/powerpoint/2010/main" val="2835061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Csail</a:t>
            </a:r>
            <a:r>
              <a:rPr lang="en-US" dirty="0" smtClean="0"/>
              <a:t>/2018/Books/</a:t>
            </a:r>
            <a:r>
              <a:rPr lang="en-US" dirty="0" err="1" smtClean="0"/>
              <a:t>DirtToSoi_eGalley.pdf</a:t>
            </a:r>
            <a:endParaRPr lang="en-US" dirty="0" smtClean="0"/>
          </a:p>
          <a:p>
            <a:r>
              <a:rPr lang="en-US" dirty="0" smtClean="0"/>
              <a:t>./</a:t>
            </a:r>
            <a:r>
              <a:rPr lang="en-US" dirty="0" err="1" smtClean="0"/>
              <a:t>DirtToSoil.text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65</a:t>
            </a:fld>
            <a:endParaRPr lang="en-US"/>
          </a:p>
        </p:txBody>
      </p:sp>
    </p:spTree>
    <p:extLst>
      <p:ext uri="{BB962C8B-B14F-4D97-AF65-F5344CB8AC3E}">
        <p14:creationId xmlns:p14="http://schemas.microsoft.com/office/powerpoint/2010/main" val="2835061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Moore\ et\ al\ 2016\ </a:t>
            </a:r>
            <a:r>
              <a:rPr lang="en-US" sz="1200" kern="1200" dirty="0" err="1" smtClean="0">
                <a:solidFill>
                  <a:schemeClr val="tx1"/>
                </a:solidFill>
                <a:latin typeface="+mn-lt"/>
                <a:ea typeface="+mn-ea"/>
                <a:cs typeface="+mn-cs"/>
              </a:rPr>
              <a:t>Biochar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bentonite</a:t>
            </a:r>
            <a:r>
              <a:rPr lang="en-US" sz="1200" kern="1200" dirty="0" smtClean="0">
                <a:solidFill>
                  <a:schemeClr val="tx1"/>
                </a:solidFill>
                <a:latin typeface="+mn-lt"/>
                <a:ea typeface="+mn-ea"/>
                <a:cs typeface="+mn-cs"/>
              </a:rPr>
              <a:t>\ and\ zeolite\ supplemented\ feeding\ for\ layer\ chickens\ alters\ </a:t>
            </a:r>
            <a:r>
              <a:rPr lang="en-US" sz="1200" kern="1200" dirty="0" err="1" smtClean="0">
                <a:solidFill>
                  <a:schemeClr val="tx1"/>
                </a:solidFill>
                <a:latin typeface="+mn-lt"/>
                <a:ea typeface="+mn-ea"/>
                <a:cs typeface="+mn-cs"/>
              </a:rPr>
              <a:t>intestional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microbiota.pdf</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Reduce</a:t>
            </a:r>
            <a:r>
              <a:rPr lang="en-US" sz="1200" kern="1200" baseline="0" dirty="0" smtClean="0">
                <a:solidFill>
                  <a:schemeClr val="tx1"/>
                </a:solidFill>
                <a:latin typeface="+mn-lt"/>
                <a:ea typeface="+mn-ea"/>
                <a:cs typeface="+mn-cs"/>
              </a:rPr>
              <a:t> need for antibiotics</a:t>
            </a:r>
          </a:p>
          <a:p>
            <a:r>
              <a:rPr lang="en-US" sz="1200" kern="1200" baseline="0" dirty="0" smtClean="0">
                <a:solidFill>
                  <a:schemeClr val="tx1"/>
                </a:solidFill>
                <a:latin typeface="+mn-lt"/>
                <a:ea typeface="+mn-ea"/>
                <a:cs typeface="+mn-cs"/>
              </a:rPr>
              <a:t>Redistribute gut microbes</a:t>
            </a:r>
          </a:p>
          <a:p>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70</a:t>
            </a:fld>
            <a:endParaRPr lang="en-US"/>
          </a:p>
        </p:txBody>
      </p:sp>
    </p:spTree>
    <p:extLst>
      <p:ext uri="{BB962C8B-B14F-4D97-AF65-F5344CB8AC3E}">
        <p14:creationId xmlns:p14="http://schemas.microsoft.com/office/powerpoint/2010/main" val="2915825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Check with </a:t>
            </a:r>
            <a:r>
              <a:rPr lang="en-US" dirty="0" err="1" smtClean="0"/>
              <a:t>Nico</a:t>
            </a:r>
            <a:r>
              <a:rPr lang="en-US" dirty="0" smtClean="0"/>
              <a:t> </a:t>
            </a:r>
            <a:r>
              <a:rPr lang="en-US" dirty="0" err="1" smtClean="0"/>
              <a:t>DaVinci</a:t>
            </a:r>
            <a:r>
              <a:rPr lang="en-US" baseline="0" dirty="0" smtClean="0"/>
              <a:t> before showing this</a:t>
            </a:r>
          </a:p>
          <a:p>
            <a:r>
              <a:rPr lang="en-US" baseline="0" dirty="0" smtClean="0"/>
              <a:t>THIS IS ROSEMARY MASON </a:t>
            </a:r>
            <a:r>
              <a:rPr lang="mr-IN" baseline="0" dirty="0" smtClean="0"/>
              <a:t>–</a:t>
            </a:r>
            <a:r>
              <a:rPr lang="en-US" baseline="0" dirty="0" smtClean="0"/>
              <a:t> she is getting a cholinesterase test.</a:t>
            </a:r>
          </a:p>
          <a:p>
            <a:r>
              <a:rPr lang="en-US" baseline="0" dirty="0" smtClean="0"/>
              <a:t>See: </a:t>
            </a:r>
            <a:r>
              <a:rPr lang="en-US" baseline="0" dirty="0" err="1" smtClean="0"/>
              <a:t>RosemaryMason_story.text</a:t>
            </a:r>
            <a:endParaRPr lang="en-US" baseline="0" dirty="0" smtClean="0"/>
          </a:p>
          <a:p>
            <a:endParaRPr lang="en-US" baseline="0" dirty="0" smtClean="0"/>
          </a:p>
          <a:p>
            <a:endParaRPr lang="en-US" baseline="0" dirty="0" smtClean="0"/>
          </a:p>
          <a:p>
            <a:r>
              <a:rPr lang="en-US" baseline="0" dirty="0" err="1" smtClean="0"/>
              <a:t>Testimony_fulvic_acid.text</a:t>
            </a:r>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71</a:t>
            </a:fld>
            <a:endParaRPr lang="en-US"/>
          </a:p>
        </p:txBody>
      </p:sp>
    </p:spTree>
    <p:extLst>
      <p:ext uri="{BB962C8B-B14F-4D97-AF65-F5344CB8AC3E}">
        <p14:creationId xmlns:p14="http://schemas.microsoft.com/office/powerpoint/2010/main" val="657955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endParaRPr lang="en-US" dirty="0"/>
          </a:p>
        </p:txBody>
      </p:sp>
      <p:sp>
        <p:nvSpPr>
          <p:cNvPr id="4" name="Slide Number Placeholder 3"/>
          <p:cNvSpPr>
            <a:spLocks noGrp="1"/>
          </p:cNvSpPr>
          <p:nvPr>
            <p:ph type="sldNum" sz="quarter" idx="10"/>
          </p:nvPr>
        </p:nvSpPr>
        <p:spPr/>
        <p:txBody>
          <a:bodyPr/>
          <a:lstStyle/>
          <a:p>
            <a:fld id="{23BDBDE1-3265-DA4E-9EEF-103D6BD7F5F5}" type="slidenum">
              <a:rPr lang="en-US" smtClean="0"/>
              <a:t>72</a:t>
            </a:fld>
            <a:endParaRPr lang="en-US"/>
          </a:p>
        </p:txBody>
      </p:sp>
    </p:spTree>
    <p:extLst>
      <p:ext uri="{BB962C8B-B14F-4D97-AF65-F5344CB8AC3E}">
        <p14:creationId xmlns:p14="http://schemas.microsoft.com/office/powerpoint/2010/main" val="2525036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73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Cancer/TET3_glyphsoate_cancer_2019.pdf</a:t>
            </a:r>
          </a:p>
          <a:p>
            <a:endParaRPr lang="en-US" dirty="0"/>
          </a:p>
        </p:txBody>
      </p:sp>
      <p:sp>
        <p:nvSpPr>
          <p:cNvPr id="4" name="Slide Number Placeholder 3"/>
          <p:cNvSpPr>
            <a:spLocks noGrp="1"/>
          </p:cNvSpPr>
          <p:nvPr>
            <p:ph type="sldNum" sz="quarter" idx="10"/>
          </p:nvPr>
        </p:nvSpPr>
        <p:spPr/>
        <p:txBody>
          <a:bodyPr/>
          <a:lstStyle/>
          <a:p>
            <a:fld id="{FCCE8F07-C7CB-6849-80CC-A0C044FCF712}" type="slidenum">
              <a:rPr lang="en-US" smtClean="0"/>
              <a:t>18</a:t>
            </a:fld>
            <a:endParaRPr lang="en-US"/>
          </a:p>
        </p:txBody>
      </p:sp>
    </p:spTree>
    <p:extLst>
      <p:ext uri="{BB962C8B-B14F-4D97-AF65-F5344CB8AC3E}">
        <p14:creationId xmlns:p14="http://schemas.microsoft.com/office/powerpoint/2010/main" val="915091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s-IS" dirty="0" smtClean="0"/>
              <a:t>./sulfur_in_human_nutrition_review.pdf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74</a:t>
            </a:fld>
            <a:endParaRPr lang="en-US"/>
          </a:p>
        </p:txBody>
      </p:sp>
    </p:spTree>
    <p:extLst>
      <p:ext uri="{BB962C8B-B14F-4D97-AF65-F5344CB8AC3E}">
        <p14:creationId xmlns:p14="http://schemas.microsoft.com/office/powerpoint/2010/main" val="1444190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Cancer/</a:t>
            </a:r>
            <a:r>
              <a:rPr lang="en-US" dirty="0" err="1" smtClean="0"/>
              <a:t>sulfate_in_fetal_development.pdf</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is-IS" dirty="0" smtClean="0"/>
              <a:t>2011 Aug;22(6):653-9.</a:t>
            </a:r>
            <a:endParaRPr lang="en-US" dirty="0" smtClean="0"/>
          </a:p>
          <a:p>
            <a:r>
              <a:rPr lang="en-US" sz="1200" kern="1200" dirty="0" smtClean="0">
                <a:solidFill>
                  <a:schemeClr val="tx1"/>
                </a:solidFill>
                <a:latin typeface="+mn-lt"/>
                <a:ea typeface="+mn-ea"/>
                <a:cs typeface="+mn-cs"/>
              </a:rPr>
              <a:t> Dawson PA. Sulfate in fetal development. </a:t>
            </a:r>
            <a:r>
              <a:rPr lang="en-US" sz="1200" kern="1200" dirty="0" err="1" smtClean="0">
                <a:solidFill>
                  <a:schemeClr val="tx1"/>
                </a:solidFill>
                <a:latin typeface="+mn-lt"/>
                <a:ea typeface="+mn-ea"/>
                <a:cs typeface="+mn-cs"/>
              </a:rPr>
              <a:t>Semin</a:t>
            </a:r>
            <a:r>
              <a:rPr lang="en-US" sz="1200" kern="1200" dirty="0" smtClean="0">
                <a:solidFill>
                  <a:schemeClr val="tx1"/>
                </a:solidFill>
                <a:latin typeface="+mn-lt"/>
                <a:ea typeface="+mn-ea"/>
                <a:cs typeface="+mn-cs"/>
              </a:rPr>
              <a:t> Cell Dev </a:t>
            </a:r>
            <a:r>
              <a:rPr lang="en-US" sz="1200" kern="1200" dirty="0" err="1" smtClean="0">
                <a:solidFill>
                  <a:schemeClr val="tx1"/>
                </a:solidFill>
                <a:latin typeface="+mn-lt"/>
                <a:ea typeface="+mn-ea"/>
                <a:cs typeface="+mn-cs"/>
              </a:rPr>
              <a:t>Biol</a:t>
            </a:r>
            <a:r>
              <a:rPr lang="en-US" sz="1200" kern="1200" dirty="0" smtClean="0">
                <a:solidFill>
                  <a:schemeClr val="tx1"/>
                </a:solidFill>
                <a:latin typeface="+mn-lt"/>
                <a:ea typeface="+mn-ea"/>
                <a:cs typeface="+mn-cs"/>
              </a:rPr>
              <a:t> (2011), doi:10.1016/j.semcdb.2011.03.004</a:t>
            </a:r>
            <a:endParaRPr lang="en-US" dirty="0"/>
          </a:p>
        </p:txBody>
      </p:sp>
      <p:sp>
        <p:nvSpPr>
          <p:cNvPr id="4" name="Slide Number Placeholder 3"/>
          <p:cNvSpPr>
            <a:spLocks noGrp="1"/>
          </p:cNvSpPr>
          <p:nvPr>
            <p:ph type="sldNum" sz="quarter" idx="10"/>
          </p:nvPr>
        </p:nvSpPr>
        <p:spPr/>
        <p:txBody>
          <a:bodyPr/>
          <a:lstStyle/>
          <a:p>
            <a:fld id="{83BC2E42-A423-7645-BE7A-1573FF55B047}" type="slidenum">
              <a:rPr lang="en-US" smtClean="0"/>
              <a:pPr/>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	book/sulfate/</a:t>
            </a:r>
            <a:r>
              <a:rPr lang="en-US" dirty="0" err="1" smtClean="0"/>
              <a:t>sulfate_oxalate_kidney_transport_Karen_Lyke.pdf</a:t>
            </a:r>
            <a:r>
              <a:rPr lang="en-US" dirty="0" smtClean="0"/>
              <a:t>	</a:t>
            </a:r>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23</a:t>
            </a:fld>
            <a:endParaRPr lang="en-US"/>
          </a:p>
        </p:txBody>
      </p:sp>
    </p:spTree>
    <p:extLst>
      <p:ext uri="{BB962C8B-B14F-4D97-AF65-F5344CB8AC3E}">
        <p14:creationId xmlns:p14="http://schemas.microsoft.com/office/powerpoint/2010/main" val="286584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	book/sulfate/</a:t>
            </a:r>
            <a:r>
              <a:rPr lang="en-US" dirty="0" err="1" smtClean="0"/>
              <a:t>sulfate_oxalate_kidney_transport_Karen_Lyke.pdf</a:t>
            </a:r>
            <a:r>
              <a:rPr lang="en-US" dirty="0" smtClean="0"/>
              <a:t>	</a:t>
            </a:r>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24</a:t>
            </a:fld>
            <a:endParaRPr lang="en-US"/>
          </a:p>
        </p:txBody>
      </p:sp>
    </p:spTree>
    <p:extLst>
      <p:ext uri="{BB962C8B-B14F-4D97-AF65-F5344CB8AC3E}">
        <p14:creationId xmlns:p14="http://schemas.microsoft.com/office/powerpoint/2010/main" val="2865847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2016/Anthony/conserved_glycines_sulfotransferase_1994_WOW.pdf</a:t>
            </a:r>
          </a:p>
          <a:p>
            <a:r>
              <a:rPr lang="en-US" sz="1200" kern="1200" dirty="0" smtClean="0">
                <a:solidFill>
                  <a:schemeClr val="tx1"/>
                </a:solidFill>
                <a:latin typeface="+mn-lt"/>
                <a:ea typeface="+mn-ea"/>
                <a:cs typeface="+mn-cs"/>
              </a:rPr>
              <a:t>./G473D_mutation_sulfite_oxidase_destroys_it_2006.pdf </a:t>
            </a:r>
          </a:p>
          <a:p>
            <a:endParaRPr lang="en-US" dirty="0"/>
          </a:p>
        </p:txBody>
      </p:sp>
      <p:sp>
        <p:nvSpPr>
          <p:cNvPr id="4" name="Slide Number Placeholder 3"/>
          <p:cNvSpPr>
            <a:spLocks noGrp="1"/>
          </p:cNvSpPr>
          <p:nvPr>
            <p:ph type="sldNum" sz="quarter" idx="10"/>
          </p:nvPr>
        </p:nvSpPr>
        <p:spPr/>
        <p:txBody>
          <a:bodyPr/>
          <a:lstStyle/>
          <a:p>
            <a:fld id="{437AD2FC-C4B6-9043-AE73-5D1D90B3F850}" type="slidenum">
              <a:rPr lang="en-US" smtClean="0"/>
              <a:t>25</a:t>
            </a:fld>
            <a:endParaRPr lang="en-US"/>
          </a:p>
        </p:txBody>
      </p:sp>
    </p:spTree>
    <p:extLst>
      <p:ext uri="{BB962C8B-B14F-4D97-AF65-F5344CB8AC3E}">
        <p14:creationId xmlns:p14="http://schemas.microsoft.com/office/powerpoint/2010/main" val="2615037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GxxGxxK_motif_sulfotransferases_1995.pdf</a:t>
            </a:r>
          </a:p>
          <a:p>
            <a:endParaRPr lang="en-US" dirty="0"/>
          </a:p>
        </p:txBody>
      </p:sp>
      <p:sp>
        <p:nvSpPr>
          <p:cNvPr id="4" name="Slide Number Placeholder 3"/>
          <p:cNvSpPr>
            <a:spLocks noGrp="1"/>
          </p:cNvSpPr>
          <p:nvPr>
            <p:ph type="sldNum" sz="quarter" idx="10"/>
          </p:nvPr>
        </p:nvSpPr>
        <p:spPr/>
        <p:txBody>
          <a:bodyPr/>
          <a:lstStyle/>
          <a:p>
            <a:fld id="{B594F0E1-CACF-2F44-AB18-F14C3E1C3B32}" type="slidenum">
              <a:rPr lang="en-US" smtClean="0"/>
              <a:t>26</a:t>
            </a:fld>
            <a:endParaRPr lang="en-US"/>
          </a:p>
        </p:txBody>
      </p:sp>
    </p:spTree>
    <p:extLst>
      <p:ext uri="{BB962C8B-B14F-4D97-AF65-F5344CB8AC3E}">
        <p14:creationId xmlns:p14="http://schemas.microsoft.com/office/powerpoint/2010/main" val="114715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9537B6-50C8-284A-A317-7D0A91791571}" type="datetimeFigureOut">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08E38-D579-8648-BF3E-907BF1FCCB13}" type="slidenum">
              <a:rPr lang="en-US" smtClean="0"/>
              <a:t>‹#›</a:t>
            </a:fld>
            <a:endParaRPr lang="en-US"/>
          </a:p>
        </p:txBody>
      </p:sp>
    </p:spTree>
    <p:extLst>
      <p:ext uri="{BB962C8B-B14F-4D97-AF65-F5344CB8AC3E}">
        <p14:creationId xmlns:p14="http://schemas.microsoft.com/office/powerpoint/2010/main" val="3231264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9537B6-50C8-284A-A317-7D0A91791571}" type="datetimeFigureOut">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08E38-D579-8648-BF3E-907BF1FCCB13}" type="slidenum">
              <a:rPr lang="en-US" smtClean="0"/>
              <a:t>‹#›</a:t>
            </a:fld>
            <a:endParaRPr lang="en-US"/>
          </a:p>
        </p:txBody>
      </p:sp>
    </p:spTree>
    <p:extLst>
      <p:ext uri="{BB962C8B-B14F-4D97-AF65-F5344CB8AC3E}">
        <p14:creationId xmlns:p14="http://schemas.microsoft.com/office/powerpoint/2010/main" val="1123691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9537B6-50C8-284A-A317-7D0A91791571}" type="datetimeFigureOut">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08E38-D579-8648-BF3E-907BF1FCCB13}" type="slidenum">
              <a:rPr lang="en-US" smtClean="0"/>
              <a:t>‹#›</a:t>
            </a:fld>
            <a:endParaRPr lang="en-US"/>
          </a:p>
        </p:txBody>
      </p:sp>
    </p:spTree>
    <p:extLst>
      <p:ext uri="{BB962C8B-B14F-4D97-AF65-F5344CB8AC3E}">
        <p14:creationId xmlns:p14="http://schemas.microsoft.com/office/powerpoint/2010/main" val="263748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9537B6-50C8-284A-A317-7D0A91791571}" type="datetimeFigureOut">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08E38-D579-8648-BF3E-907BF1FCCB13}" type="slidenum">
              <a:rPr lang="en-US" smtClean="0"/>
              <a:t>‹#›</a:t>
            </a:fld>
            <a:endParaRPr lang="en-US"/>
          </a:p>
        </p:txBody>
      </p:sp>
    </p:spTree>
    <p:extLst>
      <p:ext uri="{BB962C8B-B14F-4D97-AF65-F5344CB8AC3E}">
        <p14:creationId xmlns:p14="http://schemas.microsoft.com/office/powerpoint/2010/main" val="2276467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9537B6-50C8-284A-A317-7D0A91791571}" type="datetimeFigureOut">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08E38-D579-8648-BF3E-907BF1FCCB13}" type="slidenum">
              <a:rPr lang="en-US" smtClean="0"/>
              <a:t>‹#›</a:t>
            </a:fld>
            <a:endParaRPr lang="en-US"/>
          </a:p>
        </p:txBody>
      </p:sp>
    </p:spTree>
    <p:extLst>
      <p:ext uri="{BB962C8B-B14F-4D97-AF65-F5344CB8AC3E}">
        <p14:creationId xmlns:p14="http://schemas.microsoft.com/office/powerpoint/2010/main" val="3792665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9537B6-50C8-284A-A317-7D0A91791571}" type="datetimeFigureOut">
              <a:rPr lang="en-US" smtClean="0"/>
              <a:t>11/12/19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E08E38-D579-8648-BF3E-907BF1FCCB13}" type="slidenum">
              <a:rPr lang="en-US" smtClean="0"/>
              <a:t>‹#›</a:t>
            </a:fld>
            <a:endParaRPr lang="en-US"/>
          </a:p>
        </p:txBody>
      </p:sp>
    </p:spTree>
    <p:extLst>
      <p:ext uri="{BB962C8B-B14F-4D97-AF65-F5344CB8AC3E}">
        <p14:creationId xmlns:p14="http://schemas.microsoft.com/office/powerpoint/2010/main" val="3010990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9537B6-50C8-284A-A317-7D0A91791571}" type="datetimeFigureOut">
              <a:rPr lang="en-US" smtClean="0"/>
              <a:t>11/12/19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E08E38-D579-8648-BF3E-907BF1FCCB13}" type="slidenum">
              <a:rPr lang="en-US" smtClean="0"/>
              <a:t>‹#›</a:t>
            </a:fld>
            <a:endParaRPr lang="en-US"/>
          </a:p>
        </p:txBody>
      </p:sp>
    </p:spTree>
    <p:extLst>
      <p:ext uri="{BB962C8B-B14F-4D97-AF65-F5344CB8AC3E}">
        <p14:creationId xmlns:p14="http://schemas.microsoft.com/office/powerpoint/2010/main" val="362144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9537B6-50C8-284A-A317-7D0A91791571}" type="datetimeFigureOut">
              <a:rPr lang="en-US" smtClean="0"/>
              <a:t>11/12/19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E08E38-D579-8648-BF3E-907BF1FCCB13}" type="slidenum">
              <a:rPr lang="en-US" smtClean="0"/>
              <a:t>‹#›</a:t>
            </a:fld>
            <a:endParaRPr lang="en-US"/>
          </a:p>
        </p:txBody>
      </p:sp>
    </p:spTree>
    <p:extLst>
      <p:ext uri="{BB962C8B-B14F-4D97-AF65-F5344CB8AC3E}">
        <p14:creationId xmlns:p14="http://schemas.microsoft.com/office/powerpoint/2010/main" val="71123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9537B6-50C8-284A-A317-7D0A91791571}" type="datetimeFigureOut">
              <a:rPr lang="en-US" smtClean="0"/>
              <a:t>11/12/19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E08E38-D579-8648-BF3E-907BF1FCCB13}" type="slidenum">
              <a:rPr lang="en-US" smtClean="0"/>
              <a:t>‹#›</a:t>
            </a:fld>
            <a:endParaRPr lang="en-US"/>
          </a:p>
        </p:txBody>
      </p:sp>
    </p:spTree>
    <p:extLst>
      <p:ext uri="{BB962C8B-B14F-4D97-AF65-F5344CB8AC3E}">
        <p14:creationId xmlns:p14="http://schemas.microsoft.com/office/powerpoint/2010/main" val="41196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9537B6-50C8-284A-A317-7D0A91791571}" type="datetimeFigureOut">
              <a:rPr lang="en-US" smtClean="0"/>
              <a:t>11/12/19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E08E38-D579-8648-BF3E-907BF1FCCB13}" type="slidenum">
              <a:rPr lang="en-US" smtClean="0"/>
              <a:t>‹#›</a:t>
            </a:fld>
            <a:endParaRPr lang="en-US"/>
          </a:p>
        </p:txBody>
      </p:sp>
    </p:spTree>
    <p:extLst>
      <p:ext uri="{BB962C8B-B14F-4D97-AF65-F5344CB8AC3E}">
        <p14:creationId xmlns:p14="http://schemas.microsoft.com/office/powerpoint/2010/main" val="1516507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9537B6-50C8-284A-A317-7D0A91791571}" type="datetimeFigureOut">
              <a:rPr lang="en-US" smtClean="0"/>
              <a:t>11/12/19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E08E38-D579-8648-BF3E-907BF1FCCB13}" type="slidenum">
              <a:rPr lang="en-US" smtClean="0"/>
              <a:t>‹#›</a:t>
            </a:fld>
            <a:endParaRPr lang="en-US"/>
          </a:p>
        </p:txBody>
      </p:sp>
    </p:spTree>
    <p:extLst>
      <p:ext uri="{BB962C8B-B14F-4D97-AF65-F5344CB8AC3E}">
        <p14:creationId xmlns:p14="http://schemas.microsoft.com/office/powerpoint/2010/main" val="20617489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79537B6-50C8-284A-A317-7D0A91791571}" type="datetimeFigureOut">
              <a:rPr lang="en-US" smtClean="0"/>
              <a:t>11/12/19</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BE08E38-D579-8648-BF3E-907BF1FCCB13}" type="slidenum">
              <a:rPr lang="en-US" smtClean="0"/>
              <a:t>‹#›</a:t>
            </a:fld>
            <a:endParaRPr lang="en-US"/>
          </a:p>
        </p:txBody>
      </p:sp>
    </p:spTree>
    <p:extLst>
      <p:ext uri="{BB962C8B-B14F-4D97-AF65-F5344CB8AC3E}">
        <p14:creationId xmlns:p14="http://schemas.microsoft.com/office/powerpoint/2010/main" val="4104662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g"/><Relationship Id="rId5" Type="http://schemas.openxmlformats.org/officeDocument/2006/relationships/image" Target="../media/image26.png"/><Relationship Id="rId6" Type="http://schemas.openxmlformats.org/officeDocument/2006/relationships/image" Target="../media/image27.jpg"/><Relationship Id="rId7" Type="http://schemas.openxmlformats.org/officeDocument/2006/relationships/image" Target="../media/image28.gif"/><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g"/><Relationship Id="rId5" Type="http://schemas.openxmlformats.org/officeDocument/2006/relationships/image" Target="../media/image26.png"/><Relationship Id="rId6" Type="http://schemas.openxmlformats.org/officeDocument/2006/relationships/image" Target="../media/image27.jpg"/><Relationship Id="rId7" Type="http://schemas.openxmlformats.org/officeDocument/2006/relationships/image" Target="../media/image28.gif"/><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69.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5" Type="http://schemas.openxmlformats.org/officeDocument/2006/relationships/image" Target="../media/image60.jpg"/><Relationship Id="rId6" Type="http://schemas.openxmlformats.org/officeDocument/2006/relationships/image" Target="../media/image61.jpg"/><Relationship Id="rId7"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3.xml.rels><?xml version="1.0" encoding="UTF-8" standalone="yes"?>
<Relationships xmlns="http://schemas.openxmlformats.org/package/2006/relationships"><Relationship Id="rId11" Type="http://schemas.openxmlformats.org/officeDocument/2006/relationships/image" Target="../media/image74.jpeg"/><Relationship Id="rId12" Type="http://schemas.openxmlformats.org/officeDocument/2006/relationships/image" Target="../media/image75.jpeg"/><Relationship Id="rId13" Type="http://schemas.openxmlformats.org/officeDocument/2006/relationships/image" Target="../media/image76.jpeg"/><Relationship Id="rId14" Type="http://schemas.openxmlformats.org/officeDocument/2006/relationships/image" Target="../media/image77.jpeg"/><Relationship Id="rId15"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gif"/><Relationship Id="rId7" Type="http://schemas.openxmlformats.org/officeDocument/2006/relationships/image" Target="../media/image70.jpeg"/><Relationship Id="rId8" Type="http://schemas.openxmlformats.org/officeDocument/2006/relationships/image" Target="../media/image71.jpeg"/><Relationship Id="rId9" Type="http://schemas.openxmlformats.org/officeDocument/2006/relationships/image" Target="../media/image72.jpeg"/><Relationship Id="rId10" Type="http://schemas.openxmlformats.org/officeDocument/2006/relationships/image" Target="../media/image7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gif"/><Relationship Id="rId5" Type="http://schemas.openxmlformats.org/officeDocument/2006/relationships/image" Target="../media/image82.jpg"/><Relationship Id="rId6" Type="http://schemas.openxmlformats.org/officeDocument/2006/relationships/image" Target="../media/image83.jpg"/><Relationship Id="rId7" Type="http://schemas.openxmlformats.org/officeDocument/2006/relationships/image" Target="../media/image84.jpg"/><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rn_fie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61"/>
            <a:ext cx="9144000" cy="4942703"/>
          </a:xfrm>
          <a:prstGeom prst="rect">
            <a:avLst/>
          </a:prstGeom>
        </p:spPr>
      </p:pic>
      <p:sp>
        <p:nvSpPr>
          <p:cNvPr id="2" name="Title 1"/>
          <p:cNvSpPr>
            <a:spLocks noGrp="1"/>
          </p:cNvSpPr>
          <p:nvPr>
            <p:ph type="ctrTitle"/>
          </p:nvPr>
        </p:nvSpPr>
        <p:spPr>
          <a:xfrm>
            <a:off x="597786" y="88961"/>
            <a:ext cx="7772400" cy="1102519"/>
          </a:xfrm>
        </p:spPr>
        <p:txBody>
          <a:bodyPr>
            <a:normAutofit fontScale="90000"/>
          </a:bodyPr>
          <a:lstStyle/>
          <a:p>
            <a:r>
              <a:rPr lang="en-US" b="1" dirty="0"/>
              <a:t>Glyphosate: </a:t>
            </a:r>
            <a:r>
              <a:rPr lang="en-US" b="1" dirty="0" smtClean="0"/>
              <a:t/>
            </a:r>
            <a:br>
              <a:rPr lang="en-US" b="1" dirty="0" smtClean="0"/>
            </a:br>
            <a:r>
              <a:rPr lang="en-US" b="1" dirty="0" smtClean="0"/>
              <a:t>The </a:t>
            </a:r>
            <a:r>
              <a:rPr lang="en-US" b="1" dirty="0"/>
              <a:t>Rattlesnake in the Corn Fields</a:t>
            </a:r>
          </a:p>
        </p:txBody>
      </p:sp>
      <p:sp>
        <p:nvSpPr>
          <p:cNvPr id="3" name="Subtitle 2"/>
          <p:cNvSpPr>
            <a:spLocks noGrp="1"/>
          </p:cNvSpPr>
          <p:nvPr>
            <p:ph type="subTitle" idx="1"/>
          </p:nvPr>
        </p:nvSpPr>
        <p:spPr>
          <a:xfrm>
            <a:off x="1371600" y="1550189"/>
            <a:ext cx="6781800" cy="2046488"/>
          </a:xfrm>
        </p:spPr>
        <p:txBody>
          <a:bodyPr>
            <a:normAutofit lnSpcReduction="10000"/>
          </a:bodyPr>
          <a:lstStyle/>
          <a:p>
            <a:r>
              <a:rPr lang="en-US" sz="2400" dirty="0" smtClean="0">
                <a:solidFill>
                  <a:schemeClr val="bg1"/>
                </a:solidFill>
              </a:rPr>
              <a:t>Stephanie </a:t>
            </a:r>
            <a:r>
              <a:rPr lang="en-US" sz="2400" dirty="0">
                <a:solidFill>
                  <a:schemeClr val="bg1"/>
                </a:solidFill>
              </a:rPr>
              <a:t>S</a:t>
            </a:r>
            <a:r>
              <a:rPr lang="en-US" sz="2400" dirty="0" smtClean="0">
                <a:solidFill>
                  <a:schemeClr val="bg1"/>
                </a:solidFill>
              </a:rPr>
              <a:t>eneff</a:t>
            </a:r>
          </a:p>
          <a:p>
            <a:r>
              <a:rPr lang="en-US" sz="2400" dirty="0" smtClean="0">
                <a:solidFill>
                  <a:schemeClr val="bg1"/>
                </a:solidFill>
              </a:rPr>
              <a:t>MIT CSAIL</a:t>
            </a:r>
          </a:p>
          <a:p>
            <a:r>
              <a:rPr lang="en-US" sz="2400" dirty="0" smtClean="0">
                <a:solidFill>
                  <a:schemeClr val="bg1"/>
                </a:solidFill>
              </a:rPr>
              <a:t>Wise Traditions Conference</a:t>
            </a:r>
          </a:p>
          <a:p>
            <a:r>
              <a:rPr lang="en-US" sz="2400" dirty="0" smtClean="0">
                <a:solidFill>
                  <a:schemeClr val="bg1"/>
                </a:solidFill>
              </a:rPr>
              <a:t>Nov. 16, 2019</a:t>
            </a:r>
          </a:p>
          <a:p>
            <a:r>
              <a:rPr lang="en-US" sz="2400" dirty="0" smtClean="0">
                <a:solidFill>
                  <a:schemeClr val="bg1"/>
                </a:solidFill>
              </a:rPr>
              <a:t>Part II</a:t>
            </a:r>
          </a:p>
          <a:p>
            <a:endParaRPr lang="en-US" dirty="0">
              <a:solidFill>
                <a:schemeClr val="bg1"/>
              </a:solidFill>
            </a:endParaRPr>
          </a:p>
        </p:txBody>
      </p:sp>
      <p:pic>
        <p:nvPicPr>
          <p:cNvPr id="4" name="Picture 3" descr="Rattlesnake_Z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781" y="3596677"/>
            <a:ext cx="2562844" cy="1434926"/>
          </a:xfrm>
          <a:prstGeom prst="rect">
            <a:avLst/>
          </a:prstGeom>
        </p:spPr>
      </p:pic>
    </p:spTree>
    <p:extLst>
      <p:ext uri="{BB962C8B-B14F-4D97-AF65-F5344CB8AC3E}">
        <p14:creationId xmlns:p14="http://schemas.microsoft.com/office/powerpoint/2010/main" val="27430458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69" y="307579"/>
            <a:ext cx="9228666" cy="857250"/>
          </a:xfrm>
        </p:spPr>
        <p:txBody>
          <a:bodyPr>
            <a:noAutofit/>
          </a:bodyPr>
          <a:lstStyle/>
          <a:p>
            <a:r>
              <a:rPr lang="en-US" sz="3200" b="1" dirty="0" smtClean="0"/>
              <a:t>“Glyphosate </a:t>
            </a:r>
            <a:r>
              <a:rPr lang="en-US" sz="3200" b="1" dirty="0"/>
              <a:t>does not substitute for glycine</a:t>
            </a:r>
            <a:br>
              <a:rPr lang="en-US" sz="3200" b="1" dirty="0"/>
            </a:br>
            <a:r>
              <a:rPr lang="en-US" sz="3200" b="1" dirty="0"/>
              <a:t>in proteins of actively dividing mammalian </a:t>
            </a:r>
            <a:r>
              <a:rPr lang="en-US" sz="3200" b="1" dirty="0" smtClean="0"/>
              <a:t>cells”</a:t>
            </a:r>
            <a:r>
              <a:rPr lang="en-US" sz="3200" b="1" dirty="0" smtClean="0">
                <a:solidFill>
                  <a:srgbClr val="FF0000"/>
                </a:solidFill>
              </a:rPr>
              <a:t>* </a:t>
            </a:r>
            <a:r>
              <a:rPr lang="en-US" sz="3200" b="1" dirty="0"/>
              <a:t/>
            </a:r>
            <a:br>
              <a:rPr lang="en-US" sz="3200" b="1" dirty="0"/>
            </a:br>
            <a:endParaRPr lang="en-US" sz="3200" b="1" dirty="0"/>
          </a:p>
        </p:txBody>
      </p:sp>
      <p:pic>
        <p:nvPicPr>
          <p:cNvPr id="4" name="Content Placeholder 3" descr="Figure3.png"/>
          <p:cNvPicPr>
            <a:picLocks noGrp="1" noChangeAspect="1"/>
          </p:cNvPicPr>
          <p:nvPr>
            <p:ph idx="1"/>
          </p:nvPr>
        </p:nvPicPr>
        <p:blipFill>
          <a:blip r:embed="rId2">
            <a:extLst>
              <a:ext uri="{28A0092B-C50C-407E-A947-70E740481C1C}">
                <a14:useLocalDpi xmlns:a14="http://schemas.microsoft.com/office/drawing/2010/main" val="0"/>
              </a:ext>
            </a:extLst>
          </a:blip>
          <a:srcRect l="-11784" r="-11784"/>
          <a:stretch>
            <a:fillRect/>
          </a:stretch>
        </p:blipFill>
        <p:spPr>
          <a:xfrm>
            <a:off x="270346" y="1164836"/>
            <a:ext cx="8776821" cy="3620185"/>
          </a:xfrm>
        </p:spPr>
      </p:pic>
      <p:sp>
        <p:nvSpPr>
          <p:cNvPr id="5" name="TextBox 4"/>
          <p:cNvSpPr txBox="1"/>
          <p:nvPr/>
        </p:nvSpPr>
        <p:spPr>
          <a:xfrm>
            <a:off x="1968516" y="4769535"/>
            <a:ext cx="6012395" cy="400110"/>
          </a:xfrm>
          <a:prstGeom prst="rect">
            <a:avLst/>
          </a:prstGeom>
          <a:noFill/>
        </p:spPr>
        <p:txBody>
          <a:bodyPr wrap="none" rtlCol="0">
            <a:spAutoFit/>
          </a:bodyPr>
          <a:lstStyle/>
          <a:p>
            <a:r>
              <a:rPr lang="en-US" sz="2000" dirty="0" smtClean="0">
                <a:solidFill>
                  <a:srgbClr val="FF0000"/>
                </a:solidFill>
              </a:rPr>
              <a:t>*</a:t>
            </a:r>
            <a:r>
              <a:rPr lang="en-US" sz="2000" dirty="0" smtClean="0"/>
              <a:t>Figure 3. Antoniou </a:t>
            </a:r>
            <a:r>
              <a:rPr lang="en-US" sz="2000" i="1" dirty="0"/>
              <a:t>et al. BMC Res Notes (2019) 12:494 </a:t>
            </a:r>
            <a:endParaRPr lang="en-US" sz="2000" dirty="0"/>
          </a:p>
        </p:txBody>
      </p:sp>
      <p:sp>
        <p:nvSpPr>
          <p:cNvPr id="3" name="Freeform 2"/>
          <p:cNvSpPr/>
          <p:nvPr/>
        </p:nvSpPr>
        <p:spPr>
          <a:xfrm>
            <a:off x="2926311" y="2867907"/>
            <a:ext cx="1862187" cy="1113647"/>
          </a:xfrm>
          <a:custGeom>
            <a:avLst/>
            <a:gdLst>
              <a:gd name="connsiteX0" fmla="*/ 818365 w 1862187"/>
              <a:gd name="connsiteY0" fmla="*/ 78251 h 1484863"/>
              <a:gd name="connsiteX1" fmla="*/ 98236 w 1862187"/>
              <a:gd name="connsiteY1" fmla="*/ 65157 h 1484863"/>
              <a:gd name="connsiteX2" fmla="*/ 19677 w 1862187"/>
              <a:gd name="connsiteY2" fmla="*/ 785329 h 1484863"/>
              <a:gd name="connsiteX3" fmla="*/ 124423 w 1862187"/>
              <a:gd name="connsiteY3" fmla="*/ 1426936 h 1484863"/>
              <a:gd name="connsiteX4" fmla="*/ 1198069 w 1862187"/>
              <a:gd name="connsiteY4" fmla="*/ 1453124 h 1484863"/>
              <a:gd name="connsiteX5" fmla="*/ 1800359 w 1862187"/>
              <a:gd name="connsiteY5" fmla="*/ 1413842 h 1484863"/>
              <a:gd name="connsiteX6" fmla="*/ 1839639 w 1862187"/>
              <a:gd name="connsiteY6" fmla="*/ 693671 h 1484863"/>
              <a:gd name="connsiteX7" fmla="*/ 1774173 w 1862187"/>
              <a:gd name="connsiteY7" fmla="*/ 169909 h 1484863"/>
              <a:gd name="connsiteX8" fmla="*/ 1329002 w 1862187"/>
              <a:gd name="connsiteY8" fmla="*/ 65157 h 1484863"/>
              <a:gd name="connsiteX9" fmla="*/ 765992 w 1862187"/>
              <a:gd name="connsiteY9" fmla="*/ 65157 h 14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2187" h="1484863">
                <a:moveTo>
                  <a:pt x="818365" y="78251"/>
                </a:moveTo>
                <a:cubicBezTo>
                  <a:pt x="524858" y="12781"/>
                  <a:pt x="231351" y="-52689"/>
                  <a:pt x="98236" y="65157"/>
                </a:cubicBezTo>
                <a:cubicBezTo>
                  <a:pt x="-34879" y="183003"/>
                  <a:pt x="15312" y="558366"/>
                  <a:pt x="19677" y="785329"/>
                </a:cubicBezTo>
                <a:cubicBezTo>
                  <a:pt x="24041" y="1012292"/>
                  <a:pt x="-71976" y="1315637"/>
                  <a:pt x="124423" y="1426936"/>
                </a:cubicBezTo>
                <a:cubicBezTo>
                  <a:pt x="320822" y="1538235"/>
                  <a:pt x="918746" y="1455306"/>
                  <a:pt x="1198069" y="1453124"/>
                </a:cubicBezTo>
                <a:cubicBezTo>
                  <a:pt x="1477392" y="1450942"/>
                  <a:pt x="1693431" y="1540418"/>
                  <a:pt x="1800359" y="1413842"/>
                </a:cubicBezTo>
                <a:cubicBezTo>
                  <a:pt x="1907287" y="1287267"/>
                  <a:pt x="1844003" y="900993"/>
                  <a:pt x="1839639" y="693671"/>
                </a:cubicBezTo>
                <a:cubicBezTo>
                  <a:pt x="1835275" y="486349"/>
                  <a:pt x="1859279" y="274661"/>
                  <a:pt x="1774173" y="169909"/>
                </a:cubicBezTo>
                <a:cubicBezTo>
                  <a:pt x="1689067" y="65157"/>
                  <a:pt x="1497032" y="82616"/>
                  <a:pt x="1329002" y="65157"/>
                </a:cubicBezTo>
                <a:cubicBezTo>
                  <a:pt x="1160972" y="47698"/>
                  <a:pt x="765992" y="65157"/>
                  <a:pt x="765992" y="65157"/>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Up Arrow 5"/>
          <p:cNvSpPr/>
          <p:nvPr/>
        </p:nvSpPr>
        <p:spPr>
          <a:xfrm>
            <a:off x="3686962" y="3082514"/>
            <a:ext cx="355041" cy="256023"/>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503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LTLFVNG(a2)QPRPLES(</a:t>
            </a:r>
            <a:r>
              <a:rPr lang="en-US" b="1" dirty="0" err="1" smtClean="0"/>
              <a:t>ph</a:t>
            </a:r>
            <a:r>
              <a:rPr lang="en-US" b="1" dirty="0" smtClean="0"/>
              <a:t>)SQVK</a:t>
            </a:r>
            <a:endParaRPr lang="en-US" b="1" dirty="0"/>
          </a:p>
        </p:txBody>
      </p:sp>
      <p:pic>
        <p:nvPicPr>
          <p:cNvPr id="4" name="Content Placeholder 3" descr="TFG.png"/>
          <p:cNvPicPr>
            <a:picLocks noGrp="1" noChangeAspect="1"/>
          </p:cNvPicPr>
          <p:nvPr>
            <p:ph idx="1"/>
          </p:nvPr>
        </p:nvPicPr>
        <p:blipFill>
          <a:blip r:embed="rId2">
            <a:extLst>
              <a:ext uri="{28A0092B-C50C-407E-A947-70E740481C1C}">
                <a14:useLocalDpi xmlns:a14="http://schemas.microsoft.com/office/drawing/2010/main" val="0"/>
              </a:ext>
            </a:extLst>
          </a:blip>
          <a:srcRect l="-13038" r="-13038"/>
          <a:stretch>
            <a:fillRect/>
          </a:stretch>
        </p:blipFill>
        <p:spPr/>
      </p:pic>
      <p:sp>
        <p:nvSpPr>
          <p:cNvPr id="5" name="TextBox 4"/>
          <p:cNvSpPr txBox="1"/>
          <p:nvPr/>
        </p:nvSpPr>
        <p:spPr>
          <a:xfrm>
            <a:off x="1676093" y="2347689"/>
            <a:ext cx="5479385" cy="461665"/>
          </a:xfrm>
          <a:prstGeom prst="rect">
            <a:avLst/>
          </a:prstGeom>
          <a:noFill/>
        </p:spPr>
        <p:txBody>
          <a:bodyPr wrap="none" rtlCol="0">
            <a:spAutoFit/>
          </a:bodyPr>
          <a:lstStyle/>
          <a:p>
            <a:r>
              <a:rPr lang="en-US" sz="2400" dirty="0" err="1" smtClean="0"/>
              <a:t>Uniprot</a:t>
            </a:r>
            <a:r>
              <a:rPr lang="en-US" sz="2400" dirty="0" smtClean="0"/>
              <a:t> BLAST search: Human protein TFG </a:t>
            </a:r>
            <a:endParaRPr lang="en-US" sz="2400" dirty="0"/>
          </a:p>
        </p:txBody>
      </p:sp>
      <p:sp>
        <p:nvSpPr>
          <p:cNvPr id="6" name="Up Arrow 5"/>
          <p:cNvSpPr/>
          <p:nvPr/>
        </p:nvSpPr>
        <p:spPr>
          <a:xfrm flipH="1">
            <a:off x="4035168" y="1559061"/>
            <a:ext cx="778360" cy="642736"/>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601873" y="4740556"/>
            <a:ext cx="4249881" cy="400110"/>
          </a:xfrm>
          <a:prstGeom prst="rect">
            <a:avLst/>
          </a:prstGeom>
          <a:noFill/>
        </p:spPr>
        <p:txBody>
          <a:bodyPr wrap="none" rtlCol="0">
            <a:spAutoFit/>
          </a:bodyPr>
          <a:lstStyle/>
          <a:p>
            <a:r>
              <a:rPr lang="en-US" sz="2000" dirty="0" smtClean="0"/>
              <a:t>BLAST: https</a:t>
            </a:r>
            <a:r>
              <a:rPr lang="en-US" sz="2000" dirty="0"/>
              <a:t>://</a:t>
            </a:r>
            <a:r>
              <a:rPr lang="en-US" sz="2000" dirty="0" err="1"/>
              <a:t>www.uniprot.org</a:t>
            </a:r>
            <a:r>
              <a:rPr lang="en-US" sz="2000" dirty="0"/>
              <a:t>/blast/</a:t>
            </a:r>
          </a:p>
        </p:txBody>
      </p:sp>
    </p:spTree>
    <p:extLst>
      <p:ext uri="{BB962C8B-B14F-4D97-AF65-F5344CB8AC3E}">
        <p14:creationId xmlns:p14="http://schemas.microsoft.com/office/powerpoint/2010/main" val="3503383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Exploring One Match</a:t>
            </a:r>
            <a:endParaRPr lang="en-US" b="1" dirty="0"/>
          </a:p>
        </p:txBody>
      </p:sp>
      <p:sp>
        <p:nvSpPr>
          <p:cNvPr id="3" name="Content Placeholder 2"/>
          <p:cNvSpPr>
            <a:spLocks noGrp="1"/>
          </p:cNvSpPr>
          <p:nvPr>
            <p:ph idx="1"/>
          </p:nvPr>
        </p:nvSpPr>
        <p:spPr/>
        <p:txBody>
          <a:bodyPr>
            <a:normAutofit fontScale="70000" lnSpcReduction="20000"/>
          </a:bodyPr>
          <a:lstStyle/>
          <a:p>
            <a:r>
              <a:rPr lang="en-US" dirty="0"/>
              <a:t>P</a:t>
            </a:r>
            <a:r>
              <a:rPr lang="en-US" dirty="0" smtClean="0"/>
              <a:t>rotein TFG (TRK-fused gene) </a:t>
            </a:r>
          </a:p>
          <a:p>
            <a:pPr lvl="1"/>
            <a:r>
              <a:rPr lang="en-US" dirty="0" smtClean="0"/>
              <a:t>Expressed as a fusion partner in many different cancers: thyroid cancer, large cell lymphoma, </a:t>
            </a:r>
            <a:r>
              <a:rPr lang="en-US" dirty="0" err="1" smtClean="0"/>
              <a:t>myxoid</a:t>
            </a:r>
            <a:r>
              <a:rPr lang="en-US" dirty="0" smtClean="0"/>
              <a:t> </a:t>
            </a:r>
            <a:r>
              <a:rPr lang="en-US" dirty="0" err="1" smtClean="0"/>
              <a:t>chandrosarcoma</a:t>
            </a:r>
            <a:r>
              <a:rPr lang="en-US" dirty="0" smtClean="0"/>
              <a:t> ...</a:t>
            </a:r>
          </a:p>
          <a:p>
            <a:r>
              <a:rPr lang="en-US" dirty="0" smtClean="0"/>
              <a:t>The analogue gene in roundworms suppresses apoptosis (promotes tumor growth)</a:t>
            </a:r>
          </a:p>
          <a:p>
            <a:r>
              <a:rPr lang="en-US" dirty="0" smtClean="0"/>
              <a:t>Expressed at high levels in brain and spinal cord</a:t>
            </a:r>
          </a:p>
          <a:p>
            <a:pPr lvl="1"/>
            <a:r>
              <a:rPr lang="en-US" dirty="0" smtClean="0"/>
              <a:t>Mutations linked to severe neurological and motor disease resembling  ALS, with muscle weakness, atrophy, twitches and painful cramps, as well as numbness, tingling, burning, pain</a:t>
            </a:r>
          </a:p>
          <a:p>
            <a:r>
              <a:rPr lang="en-US" dirty="0" smtClean="0"/>
              <a:t>Other matches are markers for poor prognosis in cancer and/or promote proliferation and invasiveness</a:t>
            </a:r>
          </a:p>
          <a:p>
            <a:endParaRPr lang="en-US" dirty="0"/>
          </a:p>
        </p:txBody>
      </p:sp>
    </p:spTree>
    <p:extLst>
      <p:ext uri="{BB962C8B-B14F-4D97-AF65-F5344CB8AC3E}">
        <p14:creationId xmlns:p14="http://schemas.microsoft.com/office/powerpoint/2010/main" val="17822445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Glyphosate-Susceptible Motif</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EPSP synthase is the enzyme suppressed by glyphosate in the </a:t>
            </a:r>
            <a:r>
              <a:rPr lang="en-US" dirty="0" err="1" smtClean="0"/>
              <a:t>shikimate</a:t>
            </a:r>
            <a:r>
              <a:rPr lang="en-US" dirty="0" smtClean="0"/>
              <a:t> pathway</a:t>
            </a:r>
          </a:p>
          <a:p>
            <a:r>
              <a:rPr lang="en-US" dirty="0" smtClean="0"/>
              <a:t>Glyphosate interferes with phosphate binding by occupying the spot where phosphate in PEP should fit</a:t>
            </a:r>
          </a:p>
          <a:p>
            <a:r>
              <a:rPr lang="en-US" dirty="0" smtClean="0"/>
              <a:t>If the highly conserved glycine residue at this site is mutated to alanine, the protein is immune to glyphosate</a:t>
            </a:r>
          </a:p>
          <a:p>
            <a:r>
              <a:rPr lang="en-US" dirty="0" smtClean="0"/>
              <a:t>Nearby positively charged amino acids secure PEP (and glyphosate) in place through magnetic charge attractions</a:t>
            </a:r>
            <a:endParaRPr lang="en-US" dirty="0"/>
          </a:p>
        </p:txBody>
      </p:sp>
    </p:spTree>
    <p:extLst>
      <p:ext uri="{BB962C8B-B14F-4D97-AF65-F5344CB8AC3E}">
        <p14:creationId xmlns:p14="http://schemas.microsoft.com/office/powerpoint/2010/main" val="24155285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 Well Supported</a:t>
            </a:r>
            <a:endParaRPr lang="en-US" b="1" dirty="0"/>
          </a:p>
        </p:txBody>
      </p:sp>
      <p:sp>
        <p:nvSpPr>
          <p:cNvPr id="3" name="Content Placeholder 2"/>
          <p:cNvSpPr>
            <a:spLocks noGrp="1"/>
          </p:cNvSpPr>
          <p:nvPr>
            <p:ph idx="1"/>
          </p:nvPr>
        </p:nvSpPr>
        <p:spPr>
          <a:xfrm>
            <a:off x="213366" y="1063248"/>
            <a:ext cx="8473434" cy="3735971"/>
          </a:xfrm>
        </p:spPr>
        <p:txBody>
          <a:bodyPr>
            <a:normAutofit fontScale="85000" lnSpcReduction="10000"/>
          </a:bodyPr>
          <a:lstStyle/>
          <a:p>
            <a:r>
              <a:rPr lang="en-US" b="1" dirty="0" smtClean="0"/>
              <a:t>Hypothesis: </a:t>
            </a:r>
            <a:r>
              <a:rPr lang="en-US" dirty="0" smtClean="0"/>
              <a:t>a glycine residue with a small amino acid to the left and a positively charged amino acid to the right is highly susceptible to glyphosate substitution</a:t>
            </a:r>
          </a:p>
          <a:p>
            <a:r>
              <a:rPr lang="en-US" dirty="0" smtClean="0"/>
              <a:t>Nine of the 15 matches in the Antoniou et al. paper had a small amino acid immediately to the left</a:t>
            </a:r>
          </a:p>
          <a:p>
            <a:r>
              <a:rPr lang="en-US" dirty="0" smtClean="0"/>
              <a:t>Six of the 15 matches in the Antoniou et al. paper had a positively charged amino acid immediately to the right</a:t>
            </a:r>
          </a:p>
          <a:p>
            <a:r>
              <a:rPr lang="en-US" dirty="0"/>
              <a:t>P</a:t>
            </a:r>
            <a:r>
              <a:rPr lang="en-US" dirty="0" smtClean="0"/>
              <a:t>robability of this occurring by chance is very small </a:t>
            </a:r>
            <a:endParaRPr lang="en-US" dirty="0"/>
          </a:p>
        </p:txBody>
      </p:sp>
    </p:spTree>
    <p:extLst>
      <p:ext uri="{BB962C8B-B14F-4D97-AF65-F5344CB8AC3E}">
        <p14:creationId xmlns:p14="http://schemas.microsoft.com/office/powerpoint/2010/main" val="22302375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034344" cy="857250"/>
          </a:xfrm>
        </p:spPr>
        <p:txBody>
          <a:bodyPr>
            <a:normAutofit/>
          </a:bodyPr>
          <a:lstStyle/>
          <a:p>
            <a:r>
              <a:rPr lang="en-US" sz="3600" b="1" dirty="0" smtClean="0"/>
              <a:t>9 Matches were Phosphate Binding Proteins</a:t>
            </a:r>
            <a:r>
              <a:rPr lang="en-US" sz="3600" b="1" dirty="0" smtClean="0">
                <a:solidFill>
                  <a:srgbClr val="FF0000"/>
                </a:solidFill>
              </a:rPr>
              <a:t>*</a:t>
            </a:r>
            <a:endParaRPr lang="en-US" sz="3600" b="1" dirty="0">
              <a:solidFill>
                <a:srgbClr val="FF0000"/>
              </a:solidFill>
            </a:endParaRPr>
          </a:p>
        </p:txBody>
      </p:sp>
      <p:pic>
        <p:nvPicPr>
          <p:cNvPr id="4" name="Content Placeholder 3" descr="phosphate_binding_matches.png"/>
          <p:cNvPicPr>
            <a:picLocks noGrp="1" noChangeAspect="1"/>
          </p:cNvPicPr>
          <p:nvPr>
            <p:ph idx="1"/>
          </p:nvPr>
        </p:nvPicPr>
        <p:blipFill>
          <a:blip r:embed="rId2">
            <a:extLst>
              <a:ext uri="{28A0092B-C50C-407E-A947-70E740481C1C}">
                <a14:useLocalDpi xmlns:a14="http://schemas.microsoft.com/office/drawing/2010/main" val="0"/>
              </a:ext>
            </a:extLst>
          </a:blip>
          <a:srcRect t="-14241" b="-14241"/>
          <a:stretch>
            <a:fillRect/>
          </a:stretch>
        </p:blipFill>
        <p:spPr>
          <a:xfrm>
            <a:off x="334020" y="657976"/>
            <a:ext cx="8475632" cy="3830570"/>
          </a:xfrm>
        </p:spPr>
      </p:pic>
      <p:sp>
        <p:nvSpPr>
          <p:cNvPr id="5" name="TextBox 4"/>
          <p:cNvSpPr txBox="1"/>
          <p:nvPr/>
        </p:nvSpPr>
        <p:spPr>
          <a:xfrm>
            <a:off x="1217673" y="3962081"/>
            <a:ext cx="6193108" cy="830997"/>
          </a:xfrm>
          <a:prstGeom prst="rect">
            <a:avLst/>
          </a:prstGeom>
          <a:noFill/>
        </p:spPr>
        <p:txBody>
          <a:bodyPr wrap="square" rtlCol="0">
            <a:spAutoFit/>
          </a:bodyPr>
          <a:lstStyle/>
          <a:p>
            <a:r>
              <a:rPr lang="en-US" sz="2400" dirty="0" smtClean="0"/>
              <a:t>All 15 sequences identified by Antoniou </a:t>
            </a:r>
            <a:r>
              <a:rPr lang="en-US" sz="2400" i="1" dirty="0" smtClean="0"/>
              <a:t>et al. </a:t>
            </a:r>
            <a:r>
              <a:rPr lang="en-US" sz="2400" dirty="0" smtClean="0"/>
              <a:t>had exact matches to human proteins in BLAST</a:t>
            </a:r>
            <a:endParaRPr lang="en-US" sz="2400" dirty="0"/>
          </a:p>
        </p:txBody>
      </p:sp>
      <p:sp>
        <p:nvSpPr>
          <p:cNvPr id="6" name="TextBox 5"/>
          <p:cNvSpPr txBox="1"/>
          <p:nvPr/>
        </p:nvSpPr>
        <p:spPr>
          <a:xfrm>
            <a:off x="2186573" y="4708078"/>
            <a:ext cx="6746583" cy="400110"/>
          </a:xfrm>
          <a:prstGeom prst="rect">
            <a:avLst/>
          </a:prstGeom>
          <a:noFill/>
        </p:spPr>
        <p:txBody>
          <a:bodyPr wrap="none" rtlCol="0">
            <a:spAutoFit/>
          </a:bodyPr>
          <a:lstStyle/>
          <a:p>
            <a:r>
              <a:rPr lang="en-US" sz="2000" dirty="0" smtClean="0">
                <a:solidFill>
                  <a:srgbClr val="FF0000"/>
                </a:solidFill>
              </a:rPr>
              <a:t>*</a:t>
            </a:r>
            <a:r>
              <a:rPr lang="en-US" sz="2000" dirty="0" err="1"/>
              <a:t>p</a:t>
            </a:r>
            <a:r>
              <a:rPr lang="en-US" sz="2000" dirty="0" err="1" smtClean="0"/>
              <a:t>eople.csail.mit.edu</a:t>
            </a:r>
            <a:r>
              <a:rPr lang="en-US" sz="2000" dirty="0" smtClean="0"/>
              <a:t>/</a:t>
            </a:r>
            <a:r>
              <a:rPr lang="en-US" sz="2000" dirty="0" err="1" smtClean="0"/>
              <a:t>seneff</a:t>
            </a:r>
            <a:r>
              <a:rPr lang="en-US" sz="2000" dirty="0" smtClean="0"/>
              <a:t>/</a:t>
            </a:r>
            <a:r>
              <a:rPr lang="en-US" sz="2000" dirty="0" err="1" smtClean="0"/>
              <a:t>does_glyphosate_substitute.html</a:t>
            </a:r>
            <a:endParaRPr lang="en-US" sz="2000" dirty="0"/>
          </a:p>
        </p:txBody>
      </p:sp>
    </p:spTree>
    <p:extLst>
      <p:ext uri="{BB962C8B-B14F-4D97-AF65-F5344CB8AC3E}">
        <p14:creationId xmlns:p14="http://schemas.microsoft.com/office/powerpoint/2010/main" val="4160920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811"/>
            <a:ext cx="8229600" cy="857250"/>
          </a:xfrm>
        </p:spPr>
        <p:txBody>
          <a:bodyPr>
            <a:noAutofit/>
          </a:bodyPr>
          <a:lstStyle/>
          <a:p>
            <a:r>
              <a:rPr lang="en-US" sz="3600" b="1" dirty="0" smtClean="0"/>
              <a:t>Two Proteins Overexpressed in Cells Exposed to Glyphosate for 6 Days </a:t>
            </a:r>
            <a:endParaRPr lang="en-US" sz="3600" b="1" dirty="0"/>
          </a:p>
        </p:txBody>
      </p:sp>
      <p:sp>
        <p:nvSpPr>
          <p:cNvPr id="3" name="Content Placeholder 2"/>
          <p:cNvSpPr>
            <a:spLocks noGrp="1"/>
          </p:cNvSpPr>
          <p:nvPr>
            <p:ph idx="1"/>
          </p:nvPr>
        </p:nvSpPr>
        <p:spPr>
          <a:xfrm>
            <a:off x="133111" y="1098063"/>
            <a:ext cx="8942507" cy="3903784"/>
          </a:xfrm>
        </p:spPr>
        <p:txBody>
          <a:bodyPr>
            <a:noAutofit/>
          </a:bodyPr>
          <a:lstStyle/>
          <a:p>
            <a:pPr marL="0" indent="0">
              <a:buNone/>
            </a:pPr>
            <a:r>
              <a:rPr lang="en-US" sz="2000" b="1" dirty="0" smtClean="0"/>
              <a:t>ANT </a:t>
            </a:r>
            <a:r>
              <a:rPr lang="en-US" sz="2000" dirty="0"/>
              <a:t>(ADP/ATP nucleotide </a:t>
            </a:r>
            <a:r>
              <a:rPr lang="en-US" sz="2000" dirty="0" err="1" smtClean="0"/>
              <a:t>translocase</a:t>
            </a:r>
            <a:r>
              <a:rPr lang="en-US" sz="2000" dirty="0" smtClean="0"/>
              <a:t>):</a:t>
            </a:r>
            <a:endParaRPr lang="en-US" sz="2000" dirty="0"/>
          </a:p>
          <a:p>
            <a:r>
              <a:rPr lang="en-US" sz="2000" dirty="0"/>
              <a:t>P</a:t>
            </a:r>
            <a:r>
              <a:rPr lang="en-US" sz="2000" dirty="0" smtClean="0"/>
              <a:t>rograms cell </a:t>
            </a:r>
            <a:r>
              <a:rPr lang="en-US" sz="2000" dirty="0"/>
              <a:t>to implement strategies that lead </a:t>
            </a:r>
            <a:r>
              <a:rPr lang="en-US" sz="2000" dirty="0" smtClean="0"/>
              <a:t>to increased </a:t>
            </a:r>
            <a:r>
              <a:rPr lang="en-US" sz="2000" dirty="0"/>
              <a:t>proliferation </a:t>
            </a:r>
            <a:r>
              <a:rPr lang="en-US" sz="2000" dirty="0" smtClean="0"/>
              <a:t>instead of </a:t>
            </a:r>
            <a:r>
              <a:rPr lang="en-US" sz="2000" dirty="0"/>
              <a:t>apoptosis (cell death) </a:t>
            </a:r>
            <a:r>
              <a:rPr lang="en-US" sz="2000" dirty="0" smtClean="0"/>
              <a:t>in presence </a:t>
            </a:r>
            <a:r>
              <a:rPr lang="en-US" sz="2000" dirty="0"/>
              <a:t>of </a:t>
            </a:r>
            <a:r>
              <a:rPr lang="en-US" sz="2000" dirty="0" smtClean="0"/>
              <a:t>stressors </a:t>
            </a:r>
            <a:endParaRPr lang="en-US" sz="2000" dirty="0"/>
          </a:p>
          <a:p>
            <a:r>
              <a:rPr lang="en-US" sz="2000" dirty="0"/>
              <a:t>There has been recent interest in developing drugs that fight </a:t>
            </a:r>
            <a:r>
              <a:rPr lang="en-US" sz="2000" dirty="0" smtClean="0"/>
              <a:t>cancer by </a:t>
            </a:r>
            <a:r>
              <a:rPr lang="en-US" sz="2000" dirty="0"/>
              <a:t>suppressing </a:t>
            </a:r>
            <a:r>
              <a:rPr lang="en-US" sz="2000" dirty="0" smtClean="0"/>
              <a:t>ANT Activity.</a:t>
            </a:r>
            <a:endParaRPr lang="en-US" sz="2000" dirty="0"/>
          </a:p>
          <a:p>
            <a:pPr marL="0" indent="0">
              <a:buNone/>
            </a:pPr>
            <a:r>
              <a:rPr lang="en-US" sz="2000" b="1" dirty="0" smtClean="0"/>
              <a:t>SRSF6</a:t>
            </a:r>
            <a:r>
              <a:rPr lang="en-US" sz="2000" dirty="0" smtClean="0"/>
              <a:t> </a:t>
            </a:r>
            <a:r>
              <a:rPr lang="en-US" sz="2000" dirty="0"/>
              <a:t>(serine/arginine-rich splicing factor 6 (SRSF6</a:t>
            </a:r>
            <a:r>
              <a:rPr lang="en-US" sz="2000" dirty="0" smtClean="0"/>
              <a:t>):</a:t>
            </a:r>
            <a:endParaRPr lang="en-US" sz="2000" dirty="0"/>
          </a:p>
          <a:p>
            <a:r>
              <a:rPr lang="en-US" sz="2000" dirty="0" smtClean="0"/>
              <a:t>Overexpression </a:t>
            </a:r>
            <a:r>
              <a:rPr lang="en-US" sz="2000" dirty="0"/>
              <a:t>of SRSF6 in lung epithelial cells </a:t>
            </a:r>
            <a:r>
              <a:rPr lang="en-US" sz="2000" dirty="0" smtClean="0"/>
              <a:t>enhanced proliferation</a:t>
            </a:r>
            <a:r>
              <a:rPr lang="en-US" sz="2000" dirty="0"/>
              <a:t>, protected them from chemotherapy, and increased </a:t>
            </a:r>
            <a:r>
              <a:rPr lang="en-US" sz="2000" dirty="0" smtClean="0"/>
              <a:t>their ability </a:t>
            </a:r>
            <a:r>
              <a:rPr lang="en-US" sz="2000" dirty="0"/>
              <a:t>to form tumors</a:t>
            </a:r>
            <a:r>
              <a:rPr lang="en-US" sz="2000" dirty="0" smtClean="0"/>
              <a:t>.</a:t>
            </a:r>
            <a:endParaRPr lang="en-US" sz="2000" dirty="0"/>
          </a:p>
          <a:p>
            <a:r>
              <a:rPr lang="en-US" sz="2000" dirty="0" smtClean="0"/>
              <a:t>Knockdown </a:t>
            </a:r>
            <a:r>
              <a:rPr lang="en-US" sz="2000" dirty="0"/>
              <a:t>of SRSF6 in </a:t>
            </a:r>
            <a:r>
              <a:rPr lang="en-US" sz="2000" dirty="0" smtClean="0"/>
              <a:t>cancer cells </a:t>
            </a:r>
            <a:r>
              <a:rPr lang="en-US" sz="2000" dirty="0"/>
              <a:t>reduced </a:t>
            </a:r>
            <a:r>
              <a:rPr lang="en-US" sz="2000" dirty="0" smtClean="0"/>
              <a:t>their tumorigenic </a:t>
            </a:r>
            <a:r>
              <a:rPr lang="en-US" sz="2000" dirty="0"/>
              <a:t>potential</a:t>
            </a:r>
            <a:r>
              <a:rPr lang="en-US" sz="2000" dirty="0" smtClean="0"/>
              <a:t>.</a:t>
            </a:r>
            <a:endParaRPr lang="en-US" sz="2000" dirty="0"/>
          </a:p>
          <a:p>
            <a:r>
              <a:rPr lang="en-US" sz="2000" dirty="0" smtClean="0"/>
              <a:t>SRFSF6 </a:t>
            </a:r>
            <a:r>
              <a:rPr lang="en-US" sz="2000" dirty="0"/>
              <a:t>in skin cancer alters the splicing of a protein </a:t>
            </a:r>
            <a:r>
              <a:rPr lang="en-US" sz="2000" dirty="0" smtClean="0"/>
              <a:t>called </a:t>
            </a:r>
            <a:r>
              <a:rPr lang="en-US" sz="2000" dirty="0" err="1" smtClean="0"/>
              <a:t>tenascin</a:t>
            </a:r>
            <a:r>
              <a:rPr lang="en-US" sz="2000" dirty="0" smtClean="0"/>
              <a:t> </a:t>
            </a:r>
            <a:r>
              <a:rPr lang="en-US" sz="2000" dirty="0"/>
              <a:t>C so as to promote invasive and </a:t>
            </a:r>
            <a:r>
              <a:rPr lang="en-US" sz="2000" dirty="0" smtClean="0"/>
              <a:t>metastatic </a:t>
            </a:r>
            <a:r>
              <a:rPr lang="en-US" sz="2000" dirty="0"/>
              <a:t>cancer</a:t>
            </a:r>
            <a:r>
              <a:rPr lang="en-US" sz="2000" dirty="0" smtClean="0"/>
              <a:t>.</a:t>
            </a:r>
            <a:endParaRPr lang="en-US" sz="2000" dirty="0"/>
          </a:p>
        </p:txBody>
      </p:sp>
    </p:spTree>
    <p:extLst>
      <p:ext uri="{BB962C8B-B14F-4D97-AF65-F5344CB8AC3E}">
        <p14:creationId xmlns:p14="http://schemas.microsoft.com/office/powerpoint/2010/main" val="10469305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eastcancer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798" y="1257302"/>
            <a:ext cx="2324100" cy="2619375"/>
          </a:xfrm>
          <a:prstGeom prst="rect">
            <a:avLst/>
          </a:prstGeom>
        </p:spPr>
      </p:pic>
      <p:sp>
        <p:nvSpPr>
          <p:cNvPr id="2" name="Title 1"/>
          <p:cNvSpPr>
            <a:spLocks noGrp="1"/>
          </p:cNvSpPr>
          <p:nvPr>
            <p:ph type="title"/>
          </p:nvPr>
        </p:nvSpPr>
        <p:spPr>
          <a:xfrm>
            <a:off x="457200" y="199046"/>
            <a:ext cx="8229600" cy="857250"/>
          </a:xfrm>
        </p:spPr>
        <p:txBody>
          <a:bodyPr>
            <a:normAutofit fontScale="90000"/>
          </a:bodyPr>
          <a:lstStyle/>
          <a:p>
            <a:r>
              <a:rPr lang="en-US" b="1" dirty="0"/>
              <a:t>Glyphosate is an endocrine disruptor that promotes breast </a:t>
            </a:r>
            <a:r>
              <a:rPr lang="en-US" b="1" dirty="0" smtClean="0"/>
              <a:t>cancer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9089" y="1473042"/>
            <a:ext cx="5568967" cy="2403695"/>
          </a:xfrm>
        </p:spPr>
        <p:txBody>
          <a:bodyPr>
            <a:noAutofit/>
          </a:bodyPr>
          <a:lstStyle/>
          <a:p>
            <a:r>
              <a:rPr lang="en-US" sz="2800" dirty="0" smtClean="0"/>
              <a:t>Low </a:t>
            </a:r>
            <a:r>
              <a:rPr lang="en-US" sz="2800" dirty="0"/>
              <a:t>and </a:t>
            </a:r>
            <a:r>
              <a:rPr lang="en-US" sz="2800" dirty="0" smtClean="0"/>
              <a:t>environmentally relevant </a:t>
            </a:r>
            <a:r>
              <a:rPr lang="en-US" sz="2800" dirty="0"/>
              <a:t>concentrations </a:t>
            </a:r>
            <a:r>
              <a:rPr lang="en-US" sz="2800" dirty="0" smtClean="0"/>
              <a:t>of  glyphosate possess  estrogenic </a:t>
            </a:r>
            <a:r>
              <a:rPr lang="en-US" sz="2800" dirty="0"/>
              <a:t>activity</a:t>
            </a:r>
          </a:p>
          <a:p>
            <a:r>
              <a:rPr lang="en-US" sz="2800" dirty="0" smtClean="0"/>
              <a:t>Glyphosate caused </a:t>
            </a:r>
            <a:r>
              <a:rPr lang="en-US" sz="2800" dirty="0"/>
              <a:t>human </a:t>
            </a:r>
            <a:r>
              <a:rPr lang="en-US" sz="2800" dirty="0" smtClean="0"/>
              <a:t> hormone</a:t>
            </a:r>
            <a:r>
              <a:rPr lang="en-US" sz="2800" dirty="0"/>
              <a:t>-dependent </a:t>
            </a:r>
            <a:r>
              <a:rPr lang="en-US" sz="2800" dirty="0" smtClean="0"/>
              <a:t>breast  cancer </a:t>
            </a:r>
            <a:r>
              <a:rPr lang="en-US" sz="2800" dirty="0"/>
              <a:t>cells </a:t>
            </a:r>
            <a:r>
              <a:rPr lang="en-US" sz="2800" dirty="0" smtClean="0"/>
              <a:t>to proliferate at  </a:t>
            </a:r>
            <a:r>
              <a:rPr lang="en-US" sz="2800" dirty="0"/>
              <a:t>concentrations of </a:t>
            </a:r>
            <a:r>
              <a:rPr lang="en-US" sz="2800" i="1" dirty="0" smtClean="0">
                <a:solidFill>
                  <a:srgbClr val="FF0000"/>
                </a:solidFill>
              </a:rPr>
              <a:t>parts </a:t>
            </a:r>
            <a:r>
              <a:rPr lang="en-US" sz="2800" i="1" dirty="0">
                <a:solidFill>
                  <a:srgbClr val="FF0000"/>
                </a:solidFill>
              </a:rPr>
              <a:t>per </a:t>
            </a:r>
            <a:r>
              <a:rPr lang="en-US" sz="2800" i="1" dirty="0" smtClean="0">
                <a:solidFill>
                  <a:srgbClr val="FF0000"/>
                </a:solidFill>
              </a:rPr>
              <a:t>trillion</a:t>
            </a:r>
            <a:endParaRPr lang="en-US" sz="2800" i="1" dirty="0">
              <a:solidFill>
                <a:srgbClr val="FF0000"/>
              </a:solidFill>
            </a:endParaRPr>
          </a:p>
        </p:txBody>
      </p:sp>
      <p:sp>
        <p:nvSpPr>
          <p:cNvPr id="4" name="TextBox 3"/>
          <p:cNvSpPr txBox="1"/>
          <p:nvPr/>
        </p:nvSpPr>
        <p:spPr>
          <a:xfrm>
            <a:off x="457200" y="4735092"/>
            <a:ext cx="8115698" cy="369332"/>
          </a:xfrm>
          <a:prstGeom prst="rect">
            <a:avLst/>
          </a:prstGeom>
          <a:noFill/>
        </p:spPr>
        <p:txBody>
          <a:bodyPr wrap="none" rtlCol="0">
            <a:spAutoFit/>
          </a:bodyPr>
          <a:lstStyle/>
          <a:p>
            <a:r>
              <a:rPr lang="fr-FR" dirty="0">
                <a:solidFill>
                  <a:srgbClr val="FF0000"/>
                </a:solidFill>
              </a:rPr>
              <a:t>*</a:t>
            </a:r>
            <a:r>
              <a:rPr lang="fr-FR" dirty="0"/>
              <a:t> S. </a:t>
            </a:r>
            <a:r>
              <a:rPr lang="fr-FR" dirty="0" err="1"/>
              <a:t>Thongprakaisang</a:t>
            </a:r>
            <a:r>
              <a:rPr lang="fr-FR" dirty="0"/>
              <a:t> et al., Food </a:t>
            </a:r>
            <a:r>
              <a:rPr lang="fr-FR" dirty="0" err="1"/>
              <a:t>Chem</a:t>
            </a:r>
            <a:r>
              <a:rPr lang="fr-FR" dirty="0"/>
              <a:t> </a:t>
            </a:r>
            <a:r>
              <a:rPr lang="fr-FR" dirty="0" err="1"/>
              <a:t>Toxicol</a:t>
            </a:r>
            <a:r>
              <a:rPr lang="fr-FR" dirty="0"/>
              <a:t>. 2013 Jun 8. S0278-6915(13)00363-3.</a:t>
            </a:r>
            <a:endParaRPr lang="en-US" dirty="0"/>
          </a:p>
        </p:txBody>
      </p:sp>
    </p:spTree>
    <p:extLst>
      <p:ext uri="{BB962C8B-B14F-4D97-AF65-F5344CB8AC3E}">
        <p14:creationId xmlns:p14="http://schemas.microsoft.com/office/powerpoint/2010/main" val="31332334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lyphosate_breast_canc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 y="77"/>
            <a:ext cx="5670873" cy="4891543"/>
          </a:xfrm>
          <a:prstGeom prst="rect">
            <a:avLst/>
          </a:prstGeom>
        </p:spPr>
      </p:pic>
      <p:sp>
        <p:nvSpPr>
          <p:cNvPr id="7" name="TextBox 6"/>
          <p:cNvSpPr txBox="1"/>
          <p:nvPr/>
        </p:nvSpPr>
        <p:spPr>
          <a:xfrm>
            <a:off x="3158204" y="4682239"/>
            <a:ext cx="5985796" cy="369332"/>
          </a:xfrm>
          <a:prstGeom prst="rect">
            <a:avLst/>
          </a:prstGeom>
          <a:noFill/>
        </p:spPr>
        <p:txBody>
          <a:bodyPr wrap="none" rtlCol="0">
            <a:spAutoFit/>
          </a:bodyPr>
          <a:lstStyle/>
          <a:p>
            <a:r>
              <a:rPr lang="en-US" dirty="0">
                <a:solidFill>
                  <a:srgbClr val="FF0000"/>
                </a:solidFill>
              </a:rPr>
              <a:t>*</a:t>
            </a:r>
            <a:r>
              <a:rPr lang="en-US" dirty="0" err="1"/>
              <a:t>Manon</a:t>
            </a:r>
            <a:r>
              <a:rPr lang="en-US" dirty="0"/>
              <a:t> </a:t>
            </a:r>
            <a:r>
              <a:rPr lang="en-US" dirty="0" err="1"/>
              <a:t>Duforestel</a:t>
            </a:r>
            <a:r>
              <a:rPr lang="en-US" dirty="0"/>
              <a:t> et al. Frontiers in Genetics 19 (2019): 885. </a:t>
            </a:r>
          </a:p>
        </p:txBody>
      </p:sp>
      <p:sp>
        <p:nvSpPr>
          <p:cNvPr id="2" name="Title 1"/>
          <p:cNvSpPr>
            <a:spLocks noGrp="1"/>
          </p:cNvSpPr>
          <p:nvPr>
            <p:ph type="title"/>
          </p:nvPr>
        </p:nvSpPr>
        <p:spPr>
          <a:xfrm>
            <a:off x="4102100" y="208756"/>
            <a:ext cx="4724400" cy="1940322"/>
          </a:xfrm>
        </p:spPr>
        <p:txBody>
          <a:bodyPr>
            <a:normAutofit/>
          </a:bodyPr>
          <a:lstStyle/>
          <a:p>
            <a:r>
              <a:rPr lang="en-US" sz="3600" b="1" dirty="0" smtClean="0"/>
              <a:t>Glyphosate Primes Breast Cells to Become Cancerous</a:t>
            </a:r>
            <a:r>
              <a:rPr lang="en-US" sz="3600" b="1" dirty="0" smtClean="0">
                <a:solidFill>
                  <a:srgbClr val="FF0000"/>
                </a:solidFill>
              </a:rPr>
              <a:t>*</a:t>
            </a:r>
            <a:endParaRPr lang="en-US" sz="3600" b="1" dirty="0">
              <a:solidFill>
                <a:srgbClr val="FF0000"/>
              </a:solidFill>
            </a:endParaRPr>
          </a:p>
        </p:txBody>
      </p:sp>
    </p:spTree>
    <p:extLst>
      <p:ext uri="{BB962C8B-B14F-4D97-AF65-F5344CB8AC3E}">
        <p14:creationId xmlns:p14="http://schemas.microsoft.com/office/powerpoint/2010/main" val="39362298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528" y="1727400"/>
            <a:ext cx="8962563" cy="1754327"/>
          </a:xfrm>
          <a:prstGeom prst="rect">
            <a:avLst/>
          </a:prstGeom>
          <a:no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Sulfate,     Oxalate, Autism</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2328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66751"/>
            <a:ext cx="8229600" cy="3394472"/>
          </a:xfrm>
        </p:spPr>
        <p:txBody>
          <a:bodyPr>
            <a:normAutofit lnSpcReduction="10000"/>
          </a:bodyPr>
          <a:lstStyle/>
          <a:p>
            <a:pPr marL="0" indent="0">
              <a:buNone/>
            </a:pPr>
            <a:r>
              <a:rPr lang="en-US" i="1" dirty="0"/>
              <a:t>"If our extinction proceeds slowly enough to allow a moment of horrified realization, the doers of the deed will likely be quite taken aback on realizing that they have actually destroyed the </a:t>
            </a:r>
            <a:r>
              <a:rPr lang="en-US" i="1" dirty="0" smtClean="0"/>
              <a:t>world.”</a:t>
            </a:r>
          </a:p>
          <a:p>
            <a:pPr marL="0" indent="0">
              <a:buNone/>
            </a:pPr>
            <a:endParaRPr lang="en-US" i="1" dirty="0" smtClean="0"/>
          </a:p>
          <a:p>
            <a:pPr marL="0" indent="0">
              <a:buNone/>
            </a:pPr>
            <a:r>
              <a:rPr lang="en-US" dirty="0" smtClean="0"/>
              <a:t>- </a:t>
            </a:r>
            <a:r>
              <a:rPr lang="en-US" dirty="0" err="1" smtClean="0"/>
              <a:t>Eliezer</a:t>
            </a:r>
            <a:r>
              <a:rPr lang="en-US" dirty="0" smtClean="0"/>
              <a:t> </a:t>
            </a:r>
            <a:r>
              <a:rPr lang="en-US" dirty="0" err="1"/>
              <a:t>Yudkowsky</a:t>
            </a:r>
            <a:endParaRPr lang="en-US" dirty="0"/>
          </a:p>
        </p:txBody>
      </p:sp>
    </p:spTree>
    <p:extLst>
      <p:ext uri="{BB962C8B-B14F-4D97-AF65-F5344CB8AC3E}">
        <p14:creationId xmlns:p14="http://schemas.microsoft.com/office/powerpoint/2010/main" val="3592883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Sulfate in Fetal Development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063231"/>
            <a:ext cx="8229600" cy="3394472"/>
          </a:xfrm>
        </p:spPr>
        <p:txBody>
          <a:bodyPr>
            <a:normAutofit fontScale="85000" lnSpcReduction="20000"/>
          </a:bodyPr>
          <a:lstStyle/>
          <a:p>
            <a:r>
              <a:rPr lang="en-US" dirty="0" smtClean="0"/>
              <a:t>Fetus depends on mother for sulfate supply</a:t>
            </a:r>
          </a:p>
          <a:p>
            <a:r>
              <a:rPr lang="en-US" dirty="0" smtClean="0"/>
              <a:t>Sulfate is essential for transporting sterols (like estrogen and DHEA) and supplying extracellular matrix proteins everywhere with sufficient negative charge</a:t>
            </a:r>
          </a:p>
          <a:p>
            <a:r>
              <a:rPr lang="en-US" dirty="0" smtClean="0"/>
              <a:t>Sulfate detoxifies </a:t>
            </a:r>
            <a:r>
              <a:rPr lang="en-US" dirty="0" err="1" smtClean="0"/>
              <a:t>xenobiotics</a:t>
            </a:r>
            <a:r>
              <a:rPr lang="en-US" dirty="0" smtClean="0"/>
              <a:t> like </a:t>
            </a:r>
            <a:r>
              <a:rPr lang="en-US" dirty="0" smtClean="0">
                <a:solidFill>
                  <a:srgbClr val="FF0000"/>
                </a:solidFill>
              </a:rPr>
              <a:t>acetaminophen (</a:t>
            </a:r>
            <a:r>
              <a:rPr lang="en-US" dirty="0">
                <a:solidFill>
                  <a:srgbClr val="FF0000"/>
                </a:solidFill>
              </a:rPr>
              <a:t>T</a:t>
            </a:r>
            <a:r>
              <a:rPr lang="en-US" dirty="0" smtClean="0">
                <a:solidFill>
                  <a:srgbClr val="FF0000"/>
                </a:solidFill>
              </a:rPr>
              <a:t>ylenol) </a:t>
            </a:r>
            <a:r>
              <a:rPr lang="en-US" dirty="0" smtClean="0"/>
              <a:t>and is essential for excreting toxins like </a:t>
            </a:r>
            <a:r>
              <a:rPr lang="en-US" dirty="0" smtClean="0">
                <a:solidFill>
                  <a:srgbClr val="FF0000"/>
                </a:solidFill>
              </a:rPr>
              <a:t>aluminum </a:t>
            </a:r>
            <a:r>
              <a:rPr lang="en-US" dirty="0" smtClean="0"/>
              <a:t>and </a:t>
            </a:r>
            <a:r>
              <a:rPr lang="en-US" dirty="0" smtClean="0">
                <a:solidFill>
                  <a:srgbClr val="FF0000"/>
                </a:solidFill>
              </a:rPr>
              <a:t>mercury</a:t>
            </a:r>
          </a:p>
          <a:p>
            <a:r>
              <a:rPr lang="en-US" dirty="0" smtClean="0"/>
              <a:t>Sulfate is severely deficient in autistic children                   (1/3 the normal level of free sulfate in blood stream)</a:t>
            </a:r>
          </a:p>
        </p:txBody>
      </p:sp>
      <p:sp>
        <p:nvSpPr>
          <p:cNvPr id="4" name="TextBox 3"/>
          <p:cNvSpPr txBox="1"/>
          <p:nvPr/>
        </p:nvSpPr>
        <p:spPr>
          <a:xfrm>
            <a:off x="3226717" y="4350631"/>
            <a:ext cx="5917305" cy="830997"/>
          </a:xfrm>
          <a:prstGeom prst="rect">
            <a:avLst/>
          </a:prstGeom>
          <a:noFill/>
        </p:spPr>
        <p:txBody>
          <a:bodyPr wrap="none" rtlCol="0">
            <a:spAutoFit/>
          </a:bodyPr>
          <a:lstStyle/>
          <a:p>
            <a:pPr algn="r"/>
            <a:r>
              <a:rPr lang="en-US" sz="2400" dirty="0" smtClean="0">
                <a:solidFill>
                  <a:srgbClr val="FF0000"/>
                </a:solidFill>
              </a:rPr>
              <a:t>*</a:t>
            </a:r>
            <a:r>
              <a:rPr lang="en-US" sz="2400" dirty="0" smtClean="0"/>
              <a:t> PA Dawson, “Sulfate in Fetal Development,” </a:t>
            </a:r>
          </a:p>
          <a:p>
            <a:pPr algn="r"/>
            <a:r>
              <a:rPr lang="en-US" sz="2400" dirty="0" err="1" smtClean="0"/>
              <a:t>Semin</a:t>
            </a:r>
            <a:r>
              <a:rPr lang="en-US" sz="2400" dirty="0" smtClean="0"/>
              <a:t> Cell Dev </a:t>
            </a:r>
            <a:r>
              <a:rPr lang="en-US" sz="2400" dirty="0" err="1" smtClean="0"/>
              <a:t>Biol</a:t>
            </a:r>
            <a:r>
              <a:rPr lang="en-US" sz="2400" dirty="0" smtClean="0"/>
              <a:t> 2011;22(6): 653-9.</a:t>
            </a:r>
            <a:endParaRPr lang="en-US" sz="2400" dirty="0"/>
          </a:p>
        </p:txBody>
      </p:sp>
    </p:spTree>
    <p:extLst>
      <p:ext uri="{BB962C8B-B14F-4D97-AF65-F5344CB8AC3E}">
        <p14:creationId xmlns:p14="http://schemas.microsoft.com/office/powerpoint/2010/main" val="19105148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Thyroid and Sulfate</a:t>
            </a:r>
            <a:endParaRPr lang="en-US" b="1" dirty="0"/>
          </a:p>
        </p:txBody>
      </p:sp>
      <p:sp>
        <p:nvSpPr>
          <p:cNvPr id="3" name="Content Placeholder 2"/>
          <p:cNvSpPr>
            <a:spLocks noGrp="1"/>
          </p:cNvSpPr>
          <p:nvPr>
            <p:ph idx="1"/>
          </p:nvPr>
        </p:nvSpPr>
        <p:spPr>
          <a:xfrm>
            <a:off x="182248" y="1215656"/>
            <a:ext cx="8504552" cy="2359819"/>
          </a:xfrm>
        </p:spPr>
        <p:txBody>
          <a:bodyPr>
            <a:normAutofit fontScale="92500" lnSpcReduction="20000"/>
          </a:bodyPr>
          <a:lstStyle/>
          <a:p>
            <a:r>
              <a:rPr lang="en-US" sz="2800" dirty="0" smtClean="0"/>
              <a:t>Autism is associated with disrupted sulfate management </a:t>
            </a:r>
            <a:r>
              <a:rPr lang="en-US" sz="2800" dirty="0" smtClean="0">
                <a:sym typeface="Wingdings"/>
              </a:rPr>
              <a:t> systemic sulfate deficiency</a:t>
            </a:r>
            <a:r>
              <a:rPr lang="en-US" sz="2800" dirty="0" smtClean="0">
                <a:solidFill>
                  <a:srgbClr val="FF0000"/>
                </a:solidFill>
                <a:sym typeface="Wingdings"/>
              </a:rPr>
              <a:t>*</a:t>
            </a:r>
            <a:endParaRPr lang="en-US" sz="2800" dirty="0">
              <a:solidFill>
                <a:srgbClr val="FF0000"/>
              </a:solidFill>
              <a:sym typeface="Wingdings"/>
            </a:endParaRPr>
          </a:p>
          <a:p>
            <a:r>
              <a:rPr lang="en-US" sz="2800" dirty="0" smtClean="0">
                <a:sym typeface="Wingdings"/>
              </a:rPr>
              <a:t>Glyphosate </a:t>
            </a:r>
            <a:r>
              <a:rPr lang="en-US" sz="2800" dirty="0">
                <a:sym typeface="Wingdings"/>
              </a:rPr>
              <a:t>suppresses pituitary release of thyroid stimulating hormone (TSH</a:t>
            </a:r>
            <a:r>
              <a:rPr lang="en-US" sz="2800" dirty="0" smtClean="0">
                <a:sym typeface="Wingdings"/>
              </a:rPr>
              <a:t>)  hypothyroidism</a:t>
            </a:r>
            <a:r>
              <a:rPr lang="en-US" sz="2800" dirty="0" smtClean="0">
                <a:solidFill>
                  <a:srgbClr val="FF0000"/>
                </a:solidFill>
                <a:sym typeface="Wingdings"/>
              </a:rPr>
              <a:t>**</a:t>
            </a:r>
          </a:p>
          <a:p>
            <a:r>
              <a:rPr lang="en-US" sz="2800" dirty="0">
                <a:sym typeface="Wingdings"/>
              </a:rPr>
              <a:t>Hypothyroidism in mom is linked to autism in child</a:t>
            </a:r>
            <a:r>
              <a:rPr lang="en-US" sz="2800" dirty="0">
                <a:solidFill>
                  <a:srgbClr val="FF0000"/>
                </a:solidFill>
                <a:sym typeface="Wingdings"/>
              </a:rPr>
              <a:t>*</a:t>
            </a:r>
            <a:r>
              <a:rPr lang="en-US" sz="2800" dirty="0" smtClean="0">
                <a:solidFill>
                  <a:srgbClr val="FF0000"/>
                </a:solidFill>
                <a:sym typeface="Wingdings"/>
              </a:rPr>
              <a:t>**</a:t>
            </a:r>
            <a:endParaRPr lang="en-US" sz="2800" dirty="0">
              <a:solidFill>
                <a:srgbClr val="FF0000"/>
              </a:solidFill>
              <a:sym typeface="Wingdings"/>
            </a:endParaRPr>
          </a:p>
          <a:p>
            <a:r>
              <a:rPr lang="en-US" sz="2800" dirty="0">
                <a:sym typeface="Wingdings"/>
              </a:rPr>
              <a:t>Hypothyroidism causes sulfate loss in urine</a:t>
            </a:r>
            <a:r>
              <a:rPr lang="en-US" sz="2800" dirty="0">
                <a:solidFill>
                  <a:srgbClr val="FF0000"/>
                </a:solidFill>
                <a:sym typeface="Wingdings"/>
              </a:rPr>
              <a:t>**</a:t>
            </a:r>
            <a:r>
              <a:rPr lang="en-US" sz="2800" dirty="0" smtClean="0">
                <a:solidFill>
                  <a:srgbClr val="FF0000"/>
                </a:solidFill>
                <a:sym typeface="Wingdings"/>
              </a:rPr>
              <a:t>**</a:t>
            </a:r>
            <a:endParaRPr lang="en-US" sz="2800" dirty="0">
              <a:solidFill>
                <a:srgbClr val="FF0000"/>
              </a:solidFill>
              <a:sym typeface="Wingdings"/>
            </a:endParaRPr>
          </a:p>
          <a:p>
            <a:endParaRPr lang="en-US" sz="2800" dirty="0">
              <a:solidFill>
                <a:srgbClr val="FF0000"/>
              </a:solidFill>
            </a:endParaRPr>
          </a:p>
        </p:txBody>
      </p:sp>
      <p:sp>
        <p:nvSpPr>
          <p:cNvPr id="4" name="TextBox 3"/>
          <p:cNvSpPr txBox="1"/>
          <p:nvPr/>
        </p:nvSpPr>
        <p:spPr>
          <a:xfrm>
            <a:off x="1818640" y="3723106"/>
            <a:ext cx="7117904" cy="1323439"/>
          </a:xfrm>
          <a:prstGeom prst="rect">
            <a:avLst/>
          </a:prstGeom>
          <a:noFill/>
        </p:spPr>
        <p:txBody>
          <a:bodyPr wrap="none" rtlCol="0">
            <a:spAutoFit/>
          </a:bodyPr>
          <a:lstStyle/>
          <a:p>
            <a:r>
              <a:rPr lang="en-US" sz="2000" dirty="0" smtClean="0">
                <a:solidFill>
                  <a:srgbClr val="FF0000"/>
                </a:solidFill>
              </a:rPr>
              <a:t>*</a:t>
            </a:r>
            <a:r>
              <a:rPr lang="en-US" sz="2000" dirty="0"/>
              <a:t>RH </a:t>
            </a:r>
            <a:r>
              <a:rPr lang="en-US" sz="2000" dirty="0" err="1"/>
              <a:t>Waring</a:t>
            </a:r>
            <a:r>
              <a:rPr lang="en-US" sz="2000" dirty="0"/>
              <a:t> and LV </a:t>
            </a:r>
            <a:r>
              <a:rPr lang="en-US" sz="2000" dirty="0" err="1"/>
              <a:t>Klovrza</a:t>
            </a:r>
            <a:r>
              <a:rPr lang="en-US" sz="2000" dirty="0"/>
              <a:t>. </a:t>
            </a:r>
            <a:r>
              <a:rPr lang="en-US" sz="2000" dirty="0" smtClean="0"/>
              <a:t>J </a:t>
            </a:r>
            <a:r>
              <a:rPr lang="en-US" sz="2000" dirty="0" err="1" smtClean="0"/>
              <a:t>Nutr</a:t>
            </a:r>
            <a:r>
              <a:rPr lang="en-US" sz="2000" dirty="0" smtClean="0"/>
              <a:t> &amp; Environ Med </a:t>
            </a:r>
            <a:r>
              <a:rPr lang="en-US" sz="2000" dirty="0"/>
              <a:t>2000; 10: 25-32</a:t>
            </a:r>
            <a:r>
              <a:rPr lang="en-US" sz="2000" dirty="0" smtClean="0"/>
              <a:t>.</a:t>
            </a:r>
          </a:p>
          <a:p>
            <a:r>
              <a:rPr lang="en-US" sz="2000" dirty="0">
                <a:solidFill>
                  <a:srgbClr val="FF0000"/>
                </a:solidFill>
              </a:rPr>
              <a:t>*</a:t>
            </a:r>
            <a:r>
              <a:rPr lang="en-US" sz="2000" dirty="0" smtClean="0">
                <a:solidFill>
                  <a:srgbClr val="FF0000"/>
                </a:solidFill>
              </a:rPr>
              <a:t>*</a:t>
            </a:r>
            <a:r>
              <a:rPr lang="en-US" sz="2000" dirty="0" smtClean="0"/>
              <a:t>JS </a:t>
            </a:r>
            <a:r>
              <a:rPr lang="en-US" sz="2000" dirty="0"/>
              <a:t>de Souza et al. Toxicology. 2017 Feb 15;377:25-37</a:t>
            </a:r>
            <a:r>
              <a:rPr lang="en-US" sz="2000" dirty="0" smtClean="0"/>
              <a:t>.</a:t>
            </a:r>
            <a:endParaRPr lang="en-US" sz="2000" dirty="0"/>
          </a:p>
          <a:p>
            <a:r>
              <a:rPr lang="en-US" sz="2000" dirty="0">
                <a:solidFill>
                  <a:srgbClr val="FF0000"/>
                </a:solidFill>
              </a:rPr>
              <a:t>*</a:t>
            </a:r>
            <a:r>
              <a:rPr lang="en-US" sz="2000" dirty="0" smtClean="0">
                <a:solidFill>
                  <a:srgbClr val="FF0000"/>
                </a:solidFill>
              </a:rPr>
              <a:t>**</a:t>
            </a:r>
            <a:r>
              <a:rPr lang="en-US" sz="2000" dirty="0" smtClean="0"/>
              <a:t>GC </a:t>
            </a:r>
            <a:r>
              <a:rPr lang="en-US" sz="2000" dirty="0" err="1"/>
              <a:t>Román</a:t>
            </a:r>
            <a:r>
              <a:rPr lang="en-US" sz="2000" dirty="0"/>
              <a:t>, Ann </a:t>
            </a:r>
            <a:r>
              <a:rPr lang="en-US" sz="2000" dirty="0" err="1"/>
              <a:t>Neurol</a:t>
            </a:r>
            <a:r>
              <a:rPr lang="en-US" sz="2000" dirty="0"/>
              <a:t> 2013;74(5):733-42. </a:t>
            </a:r>
          </a:p>
          <a:p>
            <a:r>
              <a:rPr lang="en-US" sz="2000" dirty="0">
                <a:solidFill>
                  <a:srgbClr val="FF0000"/>
                </a:solidFill>
              </a:rPr>
              <a:t>**</a:t>
            </a:r>
            <a:r>
              <a:rPr lang="en-US" sz="2000" dirty="0" smtClean="0">
                <a:solidFill>
                  <a:srgbClr val="FF0000"/>
                </a:solidFill>
              </a:rPr>
              <a:t>**</a:t>
            </a:r>
            <a:r>
              <a:rPr lang="en-US" sz="2000" dirty="0" smtClean="0"/>
              <a:t>K </a:t>
            </a:r>
            <a:r>
              <a:rPr lang="en-US" sz="2000" dirty="0"/>
              <a:t>Sagawa et </a:t>
            </a:r>
            <a:r>
              <a:rPr lang="en-US" sz="2000" dirty="0" err="1"/>
              <a:t>asl</a:t>
            </a:r>
            <a:r>
              <a:rPr lang="en-US" sz="2000" dirty="0"/>
              <a:t>. Am J Physiol. 1999 Jan;276(1 </a:t>
            </a:r>
            <a:r>
              <a:rPr lang="en-US" sz="2000" dirty="0" err="1"/>
              <a:t>Pt</a:t>
            </a:r>
            <a:r>
              <a:rPr lang="en-US" sz="2000" dirty="0"/>
              <a:t> 2):F164-71</a:t>
            </a:r>
            <a:r>
              <a:rPr lang="en-US" sz="2000" dirty="0" smtClean="0"/>
              <a:t>.</a:t>
            </a:r>
            <a:endParaRPr lang="en-US" sz="2000" dirty="0"/>
          </a:p>
        </p:txBody>
      </p:sp>
    </p:spTree>
    <p:extLst>
      <p:ext uri="{BB962C8B-B14F-4D97-AF65-F5344CB8AC3E}">
        <p14:creationId xmlns:p14="http://schemas.microsoft.com/office/powerpoint/2010/main" val="13633209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Rosemary </a:t>
            </a:r>
            <a:r>
              <a:rPr lang="en-US" b="1" dirty="0" err="1" smtClean="0"/>
              <a:t>Waring</a:t>
            </a:r>
            <a:r>
              <a:rPr lang="en-US" b="1" dirty="0" smtClean="0"/>
              <a:t> on Autism (1990)</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4" y="1076285"/>
            <a:ext cx="8507325" cy="1657158"/>
          </a:xfrm>
        </p:spPr>
        <p:txBody>
          <a:bodyPr>
            <a:normAutofit fontScale="92500" lnSpcReduction="20000"/>
          </a:bodyPr>
          <a:lstStyle/>
          <a:p>
            <a:pPr marL="0" indent="0">
              <a:buNone/>
            </a:pPr>
            <a:r>
              <a:rPr lang="en-US" dirty="0"/>
              <a:t>“These results indicate that there may be a fault either in </a:t>
            </a:r>
            <a:r>
              <a:rPr lang="en-US" sz="2800" dirty="0"/>
              <a:t>manufacture</a:t>
            </a:r>
            <a:r>
              <a:rPr lang="en-US" dirty="0"/>
              <a:t> of </a:t>
            </a:r>
            <a:r>
              <a:rPr lang="en-US" dirty="0" err="1"/>
              <a:t>sulphate</a:t>
            </a:r>
            <a:r>
              <a:rPr lang="en-US" dirty="0"/>
              <a:t> or that </a:t>
            </a:r>
            <a:r>
              <a:rPr lang="en-US" dirty="0" err="1"/>
              <a:t>sulphate</a:t>
            </a:r>
            <a:r>
              <a:rPr lang="en-US" dirty="0"/>
              <a:t> is being used up dramatically on an unknown toxic substance these children may be </a:t>
            </a:r>
            <a:r>
              <a:rPr lang="en-US" dirty="0" smtClean="0"/>
              <a:t>producing .”</a:t>
            </a:r>
            <a:endParaRPr lang="en-US" dirty="0"/>
          </a:p>
        </p:txBody>
      </p:sp>
      <p:sp>
        <p:nvSpPr>
          <p:cNvPr id="4" name="TextBox 3"/>
          <p:cNvSpPr txBox="1"/>
          <p:nvPr/>
        </p:nvSpPr>
        <p:spPr>
          <a:xfrm>
            <a:off x="1646155" y="3953333"/>
            <a:ext cx="7497863" cy="1200328"/>
          </a:xfrm>
          <a:prstGeom prst="rect">
            <a:avLst/>
          </a:prstGeom>
          <a:noFill/>
        </p:spPr>
        <p:txBody>
          <a:bodyPr wrap="square" rtlCol="0">
            <a:spAutoFit/>
          </a:bodyPr>
          <a:lstStyle/>
          <a:p>
            <a:r>
              <a:rPr lang="en-US" sz="2400" dirty="0" smtClean="0">
                <a:solidFill>
                  <a:srgbClr val="FF0000"/>
                </a:solidFill>
              </a:rPr>
              <a:t>*</a:t>
            </a:r>
            <a:r>
              <a:rPr lang="en-US" sz="2400" dirty="0" smtClean="0"/>
              <a:t>p. 198, O’Reilly</a:t>
            </a:r>
            <a:r>
              <a:rPr lang="en-US" sz="2400" dirty="0"/>
              <a:t>, B.A.; </a:t>
            </a:r>
            <a:r>
              <a:rPr lang="en-US" sz="2400" dirty="0" err="1"/>
              <a:t>Waring</a:t>
            </a:r>
            <a:r>
              <a:rPr lang="en-US" sz="2400" dirty="0"/>
              <a:t>, R.H. Enzyme and </a:t>
            </a:r>
            <a:r>
              <a:rPr lang="en-US" sz="2400" dirty="0" err="1"/>
              <a:t>sulphur</a:t>
            </a:r>
            <a:r>
              <a:rPr lang="en-US" sz="2400" dirty="0"/>
              <a:t> oxidation deficiencies in autistic children with known food/chemical intolerances. </a:t>
            </a:r>
            <a:r>
              <a:rPr lang="en-US" sz="2400" i="1" dirty="0" err="1"/>
              <a:t>Xenobiotica</a:t>
            </a:r>
            <a:r>
              <a:rPr lang="en-US" sz="2400" i="1" dirty="0"/>
              <a:t>. </a:t>
            </a:r>
            <a:r>
              <a:rPr lang="en-US" sz="2400" dirty="0"/>
              <a:t>1990, </a:t>
            </a:r>
            <a:r>
              <a:rPr lang="en-US" sz="2400" i="1" dirty="0"/>
              <a:t>20</a:t>
            </a:r>
            <a:r>
              <a:rPr lang="en-US" sz="2400" dirty="0"/>
              <a:t>, 117–122. </a:t>
            </a:r>
          </a:p>
        </p:txBody>
      </p:sp>
    </p:spTree>
    <p:extLst>
      <p:ext uri="{BB962C8B-B14F-4D97-AF65-F5344CB8AC3E}">
        <p14:creationId xmlns:p14="http://schemas.microsoft.com/office/powerpoint/2010/main" val="39597008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81" y="205979"/>
            <a:ext cx="8996739" cy="857250"/>
          </a:xfrm>
        </p:spPr>
        <p:txBody>
          <a:bodyPr>
            <a:noAutofit/>
          </a:bodyPr>
          <a:lstStyle/>
          <a:p>
            <a:r>
              <a:rPr lang="en-US" sz="3600" b="1" dirty="0" smtClean="0"/>
              <a:t>Rosemary </a:t>
            </a:r>
            <a:r>
              <a:rPr lang="en-US" sz="3600" b="1" dirty="0" err="1" smtClean="0"/>
              <a:t>Waring</a:t>
            </a:r>
            <a:r>
              <a:rPr lang="en-US" sz="3600" b="1" dirty="0" smtClean="0"/>
              <a:t> Found Extremely Abnormal Urinary Sulfur Products in Autism</a:t>
            </a:r>
            <a:r>
              <a:rPr lang="en-US" sz="3600" b="1" dirty="0" smtClean="0">
                <a:solidFill>
                  <a:srgbClr val="FF0000"/>
                </a:solidFill>
              </a:rPr>
              <a:t>*</a:t>
            </a:r>
            <a:endParaRPr lang="en-US" sz="3600" b="1" dirty="0">
              <a:solidFill>
                <a:srgbClr val="FF0000"/>
              </a:solidFill>
            </a:endParaRPr>
          </a:p>
        </p:txBody>
      </p:sp>
      <p:pic>
        <p:nvPicPr>
          <p:cNvPr id="5" name="Content Placeholder 4" descr="Waring_autism_sulfate_urine.png"/>
          <p:cNvPicPr>
            <a:picLocks noGrp="1" noChangeAspect="1"/>
          </p:cNvPicPr>
          <p:nvPr>
            <p:ph idx="1"/>
          </p:nvPr>
        </p:nvPicPr>
        <p:blipFill>
          <a:blip r:embed="rId3">
            <a:extLst>
              <a:ext uri="{28A0092B-C50C-407E-A947-70E740481C1C}">
                <a14:useLocalDpi xmlns:a14="http://schemas.microsoft.com/office/drawing/2010/main" val="0"/>
              </a:ext>
            </a:extLst>
          </a:blip>
          <a:srcRect t="-1120" b="-1120"/>
          <a:stretch>
            <a:fillRect/>
          </a:stretch>
        </p:blipFill>
        <p:spPr>
          <a:xfrm>
            <a:off x="673100" y="1200151"/>
            <a:ext cx="7569200" cy="3394472"/>
          </a:xfrm>
        </p:spPr>
      </p:pic>
      <p:sp>
        <p:nvSpPr>
          <p:cNvPr id="4" name="TextBox 3"/>
          <p:cNvSpPr txBox="1"/>
          <p:nvPr/>
        </p:nvSpPr>
        <p:spPr>
          <a:xfrm>
            <a:off x="1804432" y="4408520"/>
            <a:ext cx="6719808" cy="830997"/>
          </a:xfrm>
          <a:prstGeom prst="rect">
            <a:avLst/>
          </a:prstGeom>
          <a:noFill/>
        </p:spPr>
        <p:txBody>
          <a:bodyPr wrap="none" rtlCol="0">
            <a:spAutoFit/>
          </a:bodyPr>
          <a:lstStyle/>
          <a:p>
            <a:pPr algn="r"/>
            <a:r>
              <a:rPr lang="en-US" sz="2400" dirty="0" smtClean="0">
                <a:solidFill>
                  <a:srgbClr val="FF0000"/>
                </a:solidFill>
              </a:rPr>
              <a:t>* </a:t>
            </a:r>
            <a:r>
              <a:rPr lang="en-US" sz="2400" dirty="0" smtClean="0"/>
              <a:t>RH </a:t>
            </a:r>
            <a:r>
              <a:rPr lang="en-US" sz="2400" dirty="0" err="1"/>
              <a:t>Waring</a:t>
            </a:r>
            <a:r>
              <a:rPr lang="en-US" sz="2400" dirty="0"/>
              <a:t> and LV </a:t>
            </a:r>
            <a:r>
              <a:rPr lang="en-US" sz="2400" dirty="0" err="1"/>
              <a:t>Klovrza</a:t>
            </a:r>
            <a:r>
              <a:rPr lang="en-US" sz="2400" dirty="0"/>
              <a:t>. Journal of Nutritional &amp; </a:t>
            </a:r>
            <a:endParaRPr lang="en-US" sz="2400" dirty="0" smtClean="0"/>
          </a:p>
          <a:p>
            <a:pPr algn="r"/>
            <a:r>
              <a:rPr lang="en-US" sz="2400" dirty="0" smtClean="0"/>
              <a:t>Environmental </a:t>
            </a:r>
            <a:r>
              <a:rPr lang="en-US" sz="2400" dirty="0"/>
              <a:t>Medicine 2000; 10: 25-32.</a:t>
            </a:r>
          </a:p>
        </p:txBody>
      </p:sp>
      <p:sp>
        <p:nvSpPr>
          <p:cNvPr id="6" name="Freeform 5"/>
          <p:cNvSpPr/>
          <p:nvPr/>
        </p:nvSpPr>
        <p:spPr>
          <a:xfrm>
            <a:off x="105217" y="2724242"/>
            <a:ext cx="8645087" cy="292609"/>
          </a:xfrm>
          <a:custGeom>
            <a:avLst/>
            <a:gdLst>
              <a:gd name="connsiteX0" fmla="*/ 482213 w 8645087"/>
              <a:gd name="connsiteY0" fmla="*/ 130089 h 390145"/>
              <a:gd name="connsiteX1" fmla="*/ 1037838 w 8645087"/>
              <a:gd name="connsiteY1" fmla="*/ 50714 h 390145"/>
              <a:gd name="connsiteX2" fmla="*/ 7895838 w 8645087"/>
              <a:gd name="connsiteY2" fmla="*/ 18964 h 390145"/>
              <a:gd name="connsiteX3" fmla="*/ 7641838 w 8645087"/>
              <a:gd name="connsiteY3" fmla="*/ 352339 h 390145"/>
              <a:gd name="connsiteX4" fmla="*/ 577463 w 8645087"/>
              <a:gd name="connsiteY4" fmla="*/ 352339 h 390145"/>
              <a:gd name="connsiteX5" fmla="*/ 402838 w 8645087"/>
              <a:gd name="connsiteY5" fmla="*/ 82464 h 390145"/>
              <a:gd name="connsiteX6" fmla="*/ 386963 w 8645087"/>
              <a:gd name="connsiteY6" fmla="*/ 66589 h 39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5087" h="390145">
                <a:moveTo>
                  <a:pt x="482213" y="130089"/>
                </a:moveTo>
                <a:cubicBezTo>
                  <a:pt x="142223" y="99662"/>
                  <a:pt x="-197766" y="69235"/>
                  <a:pt x="1037838" y="50714"/>
                </a:cubicBezTo>
                <a:cubicBezTo>
                  <a:pt x="2273442" y="32193"/>
                  <a:pt x="6795171" y="-31307"/>
                  <a:pt x="7895838" y="18964"/>
                </a:cubicBezTo>
                <a:cubicBezTo>
                  <a:pt x="8996505" y="69235"/>
                  <a:pt x="8861567" y="296777"/>
                  <a:pt x="7641838" y="352339"/>
                </a:cubicBezTo>
                <a:cubicBezTo>
                  <a:pt x="6422109" y="407901"/>
                  <a:pt x="1783963" y="397318"/>
                  <a:pt x="577463" y="352339"/>
                </a:cubicBezTo>
                <a:cubicBezTo>
                  <a:pt x="-629037" y="307360"/>
                  <a:pt x="434588" y="130089"/>
                  <a:pt x="402838" y="82464"/>
                </a:cubicBezTo>
                <a:cubicBezTo>
                  <a:pt x="371088" y="34839"/>
                  <a:pt x="386963" y="66589"/>
                  <a:pt x="386963" y="66589"/>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386455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81" y="205979"/>
            <a:ext cx="8996739" cy="857250"/>
          </a:xfrm>
        </p:spPr>
        <p:txBody>
          <a:bodyPr>
            <a:noAutofit/>
          </a:bodyPr>
          <a:lstStyle/>
          <a:p>
            <a:r>
              <a:rPr lang="en-US" sz="3600" b="1" dirty="0" smtClean="0"/>
              <a:t>Rosemary </a:t>
            </a:r>
            <a:r>
              <a:rPr lang="en-US" sz="3600" b="1" dirty="0" err="1" smtClean="0"/>
              <a:t>Waring</a:t>
            </a:r>
            <a:r>
              <a:rPr lang="en-US" sz="3600" b="1" dirty="0" smtClean="0"/>
              <a:t> Found Extremely Abnormal Urinary Sulfur Products in Autism</a:t>
            </a:r>
            <a:r>
              <a:rPr lang="en-US" sz="3600" b="1" dirty="0" smtClean="0">
                <a:solidFill>
                  <a:srgbClr val="FF0000"/>
                </a:solidFill>
              </a:rPr>
              <a:t>*</a:t>
            </a:r>
            <a:endParaRPr lang="en-US" sz="3600" b="1" dirty="0">
              <a:solidFill>
                <a:srgbClr val="FF0000"/>
              </a:solidFill>
            </a:endParaRPr>
          </a:p>
        </p:txBody>
      </p:sp>
      <p:pic>
        <p:nvPicPr>
          <p:cNvPr id="5" name="Content Placeholder 4" descr="Waring_autism_sulfate_urine.png"/>
          <p:cNvPicPr>
            <a:picLocks noGrp="1" noChangeAspect="1"/>
          </p:cNvPicPr>
          <p:nvPr>
            <p:ph idx="1"/>
          </p:nvPr>
        </p:nvPicPr>
        <p:blipFill>
          <a:blip r:embed="rId3">
            <a:extLst>
              <a:ext uri="{28A0092B-C50C-407E-A947-70E740481C1C}">
                <a14:useLocalDpi xmlns:a14="http://schemas.microsoft.com/office/drawing/2010/main" val="0"/>
              </a:ext>
            </a:extLst>
          </a:blip>
          <a:srcRect t="-1120" b="-1120"/>
          <a:stretch>
            <a:fillRect/>
          </a:stretch>
        </p:blipFill>
        <p:spPr>
          <a:xfrm>
            <a:off x="673100" y="1200151"/>
            <a:ext cx="7569200" cy="3394472"/>
          </a:xfrm>
        </p:spPr>
      </p:pic>
      <p:sp>
        <p:nvSpPr>
          <p:cNvPr id="4" name="TextBox 3"/>
          <p:cNvSpPr txBox="1"/>
          <p:nvPr/>
        </p:nvSpPr>
        <p:spPr>
          <a:xfrm>
            <a:off x="1804432" y="4408520"/>
            <a:ext cx="6719808" cy="830997"/>
          </a:xfrm>
          <a:prstGeom prst="rect">
            <a:avLst/>
          </a:prstGeom>
          <a:noFill/>
        </p:spPr>
        <p:txBody>
          <a:bodyPr wrap="none" rtlCol="0">
            <a:spAutoFit/>
          </a:bodyPr>
          <a:lstStyle/>
          <a:p>
            <a:pPr algn="r"/>
            <a:r>
              <a:rPr lang="en-US" sz="2400" dirty="0" smtClean="0">
                <a:solidFill>
                  <a:srgbClr val="FF0000"/>
                </a:solidFill>
              </a:rPr>
              <a:t>* </a:t>
            </a:r>
            <a:r>
              <a:rPr lang="en-US" sz="2400" dirty="0" smtClean="0"/>
              <a:t>RH </a:t>
            </a:r>
            <a:r>
              <a:rPr lang="en-US" sz="2400" dirty="0" err="1"/>
              <a:t>Waring</a:t>
            </a:r>
            <a:r>
              <a:rPr lang="en-US" sz="2400" dirty="0"/>
              <a:t> and LV </a:t>
            </a:r>
            <a:r>
              <a:rPr lang="en-US" sz="2400" dirty="0" err="1"/>
              <a:t>Klovrza</a:t>
            </a:r>
            <a:r>
              <a:rPr lang="en-US" sz="2400" dirty="0"/>
              <a:t>. Journal of Nutritional &amp; </a:t>
            </a:r>
            <a:endParaRPr lang="en-US" sz="2400" dirty="0" smtClean="0"/>
          </a:p>
          <a:p>
            <a:pPr algn="r"/>
            <a:r>
              <a:rPr lang="en-US" sz="2400" dirty="0" smtClean="0"/>
              <a:t>Environmental </a:t>
            </a:r>
            <a:r>
              <a:rPr lang="en-US" sz="2400" dirty="0"/>
              <a:t>Medicine 2000; 10: 25-32.</a:t>
            </a:r>
          </a:p>
        </p:txBody>
      </p:sp>
      <p:sp>
        <p:nvSpPr>
          <p:cNvPr id="6" name="Freeform 5"/>
          <p:cNvSpPr/>
          <p:nvPr/>
        </p:nvSpPr>
        <p:spPr>
          <a:xfrm>
            <a:off x="105217" y="2724242"/>
            <a:ext cx="8645087" cy="292609"/>
          </a:xfrm>
          <a:custGeom>
            <a:avLst/>
            <a:gdLst>
              <a:gd name="connsiteX0" fmla="*/ 482213 w 8645087"/>
              <a:gd name="connsiteY0" fmla="*/ 130089 h 390145"/>
              <a:gd name="connsiteX1" fmla="*/ 1037838 w 8645087"/>
              <a:gd name="connsiteY1" fmla="*/ 50714 h 390145"/>
              <a:gd name="connsiteX2" fmla="*/ 7895838 w 8645087"/>
              <a:gd name="connsiteY2" fmla="*/ 18964 h 390145"/>
              <a:gd name="connsiteX3" fmla="*/ 7641838 w 8645087"/>
              <a:gd name="connsiteY3" fmla="*/ 352339 h 390145"/>
              <a:gd name="connsiteX4" fmla="*/ 577463 w 8645087"/>
              <a:gd name="connsiteY4" fmla="*/ 352339 h 390145"/>
              <a:gd name="connsiteX5" fmla="*/ 402838 w 8645087"/>
              <a:gd name="connsiteY5" fmla="*/ 82464 h 390145"/>
              <a:gd name="connsiteX6" fmla="*/ 386963 w 8645087"/>
              <a:gd name="connsiteY6" fmla="*/ 66589 h 39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5087" h="390145">
                <a:moveTo>
                  <a:pt x="482213" y="130089"/>
                </a:moveTo>
                <a:cubicBezTo>
                  <a:pt x="142223" y="99662"/>
                  <a:pt x="-197766" y="69235"/>
                  <a:pt x="1037838" y="50714"/>
                </a:cubicBezTo>
                <a:cubicBezTo>
                  <a:pt x="2273442" y="32193"/>
                  <a:pt x="6795171" y="-31307"/>
                  <a:pt x="7895838" y="18964"/>
                </a:cubicBezTo>
                <a:cubicBezTo>
                  <a:pt x="8996505" y="69235"/>
                  <a:pt x="8861567" y="296777"/>
                  <a:pt x="7641838" y="352339"/>
                </a:cubicBezTo>
                <a:cubicBezTo>
                  <a:pt x="6422109" y="407901"/>
                  <a:pt x="1783963" y="397318"/>
                  <a:pt x="577463" y="352339"/>
                </a:cubicBezTo>
                <a:cubicBezTo>
                  <a:pt x="-629037" y="307360"/>
                  <a:pt x="434588" y="130089"/>
                  <a:pt x="402838" y="82464"/>
                </a:cubicBezTo>
                <a:cubicBezTo>
                  <a:pt x="371088" y="34839"/>
                  <a:pt x="386963" y="66589"/>
                  <a:pt x="386963" y="66589"/>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880088" y="1324598"/>
            <a:ext cx="7289800" cy="1200329"/>
          </a:xfrm>
          <a:prstGeom prst="rect">
            <a:avLst/>
          </a:prstGeom>
          <a:solidFill>
            <a:srgbClr val="FFF9A2"/>
          </a:solidFill>
          <a:ln>
            <a:solidFill>
              <a:schemeClr val="tx1"/>
            </a:solidFill>
          </a:ln>
        </p:spPr>
        <p:txBody>
          <a:bodyPr wrap="square" rtlCol="0">
            <a:spAutoFit/>
          </a:bodyPr>
          <a:lstStyle/>
          <a:p>
            <a:pPr algn="ctr"/>
            <a:r>
              <a:rPr lang="en-US" sz="3600" dirty="0" smtClean="0"/>
              <a:t>&gt; 50-fold increase in urinary sulfite suggests a deficiency in sulfite oxidase</a:t>
            </a:r>
          </a:p>
        </p:txBody>
      </p:sp>
    </p:spTree>
    <p:extLst>
      <p:ext uri="{BB962C8B-B14F-4D97-AF65-F5344CB8AC3E}">
        <p14:creationId xmlns:p14="http://schemas.microsoft.com/office/powerpoint/2010/main" val="39470072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875" y="-9548"/>
            <a:ext cx="9510427" cy="857250"/>
          </a:xfrm>
        </p:spPr>
        <p:txBody>
          <a:bodyPr>
            <a:normAutofit/>
          </a:bodyPr>
          <a:lstStyle/>
          <a:p>
            <a:r>
              <a:rPr lang="en-US" sz="3600" b="1" dirty="0" smtClean="0"/>
              <a:t>Glyphosate Plausibly Disrupts Sulfur Enzymes</a:t>
            </a:r>
            <a:endParaRPr lang="en-US" sz="3600" b="1" dirty="0"/>
          </a:p>
        </p:txBody>
      </p:sp>
      <p:sp>
        <p:nvSpPr>
          <p:cNvPr id="3" name="Content Placeholder 2"/>
          <p:cNvSpPr>
            <a:spLocks noGrp="1"/>
          </p:cNvSpPr>
          <p:nvPr>
            <p:ph idx="1"/>
          </p:nvPr>
        </p:nvSpPr>
        <p:spPr>
          <a:xfrm>
            <a:off x="203224" y="793712"/>
            <a:ext cx="8940799" cy="3616417"/>
          </a:xfrm>
        </p:spPr>
        <p:txBody>
          <a:bodyPr>
            <a:noAutofit/>
          </a:bodyPr>
          <a:lstStyle/>
          <a:p>
            <a:pPr marL="0" indent="0">
              <a:buNone/>
            </a:pPr>
            <a:r>
              <a:rPr lang="en-US" sz="2400" b="1" dirty="0" smtClean="0"/>
              <a:t>Sulfite oxidase (</a:t>
            </a:r>
            <a:r>
              <a:rPr lang="en-US" sz="2400" b="1" dirty="0" err="1" smtClean="0"/>
              <a:t>SuOx</a:t>
            </a:r>
            <a:r>
              <a:rPr lang="en-US" sz="2400" b="1" dirty="0" smtClean="0"/>
              <a:t>)</a:t>
            </a:r>
            <a:r>
              <a:rPr lang="en-US" sz="2400" b="1" dirty="0" smtClean="0">
                <a:solidFill>
                  <a:srgbClr val="FF0000"/>
                </a:solidFill>
              </a:rPr>
              <a:t>*</a:t>
            </a:r>
          </a:p>
          <a:p>
            <a:r>
              <a:rPr lang="en-US" sz="2000" dirty="0" smtClean="0"/>
              <a:t>Depends on molybdenum as catalyst (glyphosate chelation could make it unavailable)</a:t>
            </a:r>
          </a:p>
          <a:p>
            <a:r>
              <a:rPr lang="en-US" sz="2000" dirty="0" smtClean="0"/>
              <a:t>Changing glycine at residue 473 with aspartate destroys enzyme activity</a:t>
            </a:r>
          </a:p>
          <a:p>
            <a:pPr lvl="1"/>
            <a:r>
              <a:rPr lang="en-US" sz="1800" dirty="0"/>
              <a:t>L</a:t>
            </a:r>
            <a:r>
              <a:rPr lang="en-US" sz="1800" dirty="0" smtClean="0"/>
              <a:t>eads </a:t>
            </a:r>
            <a:r>
              <a:rPr lang="en-US" sz="1800" dirty="0"/>
              <a:t>to severe impairment in ability to bind sulfite and </a:t>
            </a:r>
            <a:r>
              <a:rPr lang="en-US" sz="1800" dirty="0" smtClean="0"/>
              <a:t>5-fold reduction in </a:t>
            </a:r>
            <a:r>
              <a:rPr lang="en-US" sz="1800" dirty="0"/>
              <a:t>catalysis </a:t>
            </a:r>
            <a:r>
              <a:rPr lang="en-US" sz="1800" dirty="0" smtClean="0"/>
              <a:t> </a:t>
            </a:r>
          </a:p>
          <a:p>
            <a:pPr lvl="1"/>
            <a:r>
              <a:rPr lang="en-US" sz="1800" dirty="0" smtClean="0"/>
              <a:t>Aspartate has similar properties as glyphosate, being bulky and negatively charged</a:t>
            </a:r>
            <a:endParaRPr lang="en-US" sz="1800" dirty="0"/>
          </a:p>
          <a:p>
            <a:r>
              <a:rPr lang="en-US" sz="2000" dirty="0" smtClean="0"/>
              <a:t>Defective </a:t>
            </a:r>
            <a:r>
              <a:rPr lang="en-US" sz="2000" dirty="0" err="1" smtClean="0"/>
              <a:t>SuOx</a:t>
            </a:r>
            <a:r>
              <a:rPr lang="en-US" sz="2000" dirty="0" smtClean="0"/>
              <a:t> </a:t>
            </a:r>
            <a:r>
              <a:rPr lang="en-US" sz="2000" dirty="0"/>
              <a:t>leads to severe birth defects and neurological problems </a:t>
            </a:r>
            <a:r>
              <a:rPr lang="en-US" sz="2000" dirty="0" smtClean="0"/>
              <a:t>resulting in early </a:t>
            </a:r>
            <a:r>
              <a:rPr lang="en-US" sz="2000" dirty="0"/>
              <a:t>death </a:t>
            </a:r>
            <a:r>
              <a:rPr lang="en-US" sz="2000" dirty="0" smtClean="0"/>
              <a:t> </a:t>
            </a:r>
          </a:p>
          <a:p>
            <a:pPr marL="0" indent="0">
              <a:buNone/>
            </a:pPr>
            <a:r>
              <a:rPr lang="en-US" sz="2400" b="1" dirty="0"/>
              <a:t>The </a:t>
            </a:r>
            <a:r>
              <a:rPr lang="en-US" sz="2400" b="1" dirty="0" err="1"/>
              <a:t>sulfotransferases</a:t>
            </a:r>
            <a:r>
              <a:rPr lang="en-US" sz="2400" b="1" dirty="0" smtClean="0">
                <a:solidFill>
                  <a:srgbClr val="FF0000"/>
                </a:solidFill>
              </a:rPr>
              <a:t>**</a:t>
            </a:r>
            <a:endParaRPr lang="en-US" sz="2400" b="1" dirty="0">
              <a:solidFill>
                <a:srgbClr val="FF0000"/>
              </a:solidFill>
            </a:endParaRPr>
          </a:p>
          <a:p>
            <a:r>
              <a:rPr lang="en-US" sz="2000" dirty="0" err="1" smtClean="0"/>
              <a:t>GxxGxxK</a:t>
            </a:r>
            <a:r>
              <a:rPr lang="en-US" sz="2000" dirty="0" smtClean="0"/>
              <a:t> </a:t>
            </a:r>
            <a:r>
              <a:rPr lang="en-US" sz="2000" dirty="0"/>
              <a:t>motif required for binding </a:t>
            </a:r>
            <a:r>
              <a:rPr lang="en-US" sz="2000" dirty="0" smtClean="0"/>
              <a:t>PAPS (activated sulfate)</a:t>
            </a:r>
          </a:p>
          <a:p>
            <a:endParaRPr lang="en-US" sz="2000" dirty="0"/>
          </a:p>
        </p:txBody>
      </p:sp>
      <p:sp>
        <p:nvSpPr>
          <p:cNvPr id="4" name="TextBox 3"/>
          <p:cNvSpPr txBox="1"/>
          <p:nvPr/>
        </p:nvSpPr>
        <p:spPr>
          <a:xfrm>
            <a:off x="635000" y="4603722"/>
            <a:ext cx="8509000" cy="400110"/>
          </a:xfrm>
          <a:prstGeom prst="rect">
            <a:avLst/>
          </a:prstGeom>
          <a:noFill/>
        </p:spPr>
        <p:txBody>
          <a:bodyPr wrap="square" rtlCol="0">
            <a:spAutoFit/>
          </a:bodyPr>
          <a:lstStyle/>
          <a:p>
            <a:pPr algn="r"/>
            <a:r>
              <a:rPr lang="en-US" sz="2000" dirty="0" smtClean="0">
                <a:solidFill>
                  <a:srgbClr val="FF0000"/>
                </a:solidFill>
              </a:rPr>
              <a:t>**</a:t>
            </a:r>
            <a:r>
              <a:rPr lang="en-US" sz="2000" dirty="0" smtClean="0"/>
              <a:t>K</a:t>
            </a:r>
            <a:r>
              <a:rPr lang="en-US" sz="2000" dirty="0"/>
              <a:t>. Komatsu et al., </a:t>
            </a:r>
            <a:r>
              <a:rPr lang="en-US" sz="2000" dirty="0" err="1" smtClean="0"/>
              <a:t>Biochemi</a:t>
            </a:r>
            <a:r>
              <a:rPr lang="en-US" sz="2000" dirty="0" smtClean="0"/>
              <a:t> </a:t>
            </a:r>
            <a:r>
              <a:rPr lang="en-US" sz="2000" dirty="0"/>
              <a:t>and </a:t>
            </a:r>
            <a:r>
              <a:rPr lang="en-US" sz="2000" dirty="0" err="1" smtClean="0"/>
              <a:t>Biophys</a:t>
            </a:r>
            <a:r>
              <a:rPr lang="en-US" sz="2000" dirty="0" smtClean="0"/>
              <a:t> Res </a:t>
            </a:r>
            <a:r>
              <a:rPr lang="en-US" sz="2000" dirty="0" err="1" smtClean="0"/>
              <a:t>Comm</a:t>
            </a:r>
            <a:r>
              <a:rPr lang="en-US" sz="2000" dirty="0" smtClean="0"/>
              <a:t> 1994;204</a:t>
            </a:r>
            <a:r>
              <a:rPr lang="en-US" sz="2000" dirty="0"/>
              <a:t>(3): 1178-1185.</a:t>
            </a:r>
          </a:p>
        </p:txBody>
      </p:sp>
      <p:sp>
        <p:nvSpPr>
          <p:cNvPr id="5" name="TextBox 4"/>
          <p:cNvSpPr txBox="1"/>
          <p:nvPr/>
        </p:nvSpPr>
        <p:spPr>
          <a:xfrm>
            <a:off x="2206631" y="4335600"/>
            <a:ext cx="6855107" cy="400110"/>
          </a:xfrm>
          <a:prstGeom prst="rect">
            <a:avLst/>
          </a:prstGeom>
          <a:noFill/>
        </p:spPr>
        <p:txBody>
          <a:bodyPr wrap="square" rtlCol="0">
            <a:spAutoFit/>
          </a:bodyPr>
          <a:lstStyle/>
          <a:p>
            <a:pPr algn="r"/>
            <a:r>
              <a:rPr lang="en-US" sz="2000" dirty="0" smtClean="0">
                <a:solidFill>
                  <a:srgbClr val="FF0000"/>
                </a:solidFill>
              </a:rPr>
              <a:t>*</a:t>
            </a:r>
            <a:r>
              <a:rPr lang="en-US" sz="2000" dirty="0" smtClean="0"/>
              <a:t>H.L</a:t>
            </a:r>
            <a:r>
              <a:rPr lang="en-US" sz="2000" dirty="0"/>
              <a:t>. Wilson et al., Biochemistry 2006, 45, 2149-2160 2149.</a:t>
            </a:r>
          </a:p>
        </p:txBody>
      </p:sp>
    </p:spTree>
    <p:extLst>
      <p:ext uri="{BB962C8B-B14F-4D97-AF65-F5344CB8AC3E}">
        <p14:creationId xmlns:p14="http://schemas.microsoft.com/office/powerpoint/2010/main" val="35754508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81"/>
            <a:ext cx="8229600" cy="857250"/>
          </a:xfrm>
        </p:spPr>
        <p:txBody>
          <a:bodyPr>
            <a:normAutofit fontScale="90000"/>
          </a:bodyPr>
          <a:lstStyle/>
          <a:p>
            <a:r>
              <a:rPr lang="en-US" b="1" dirty="0" err="1" smtClean="0"/>
              <a:t>GxxGxxK</a:t>
            </a:r>
            <a:r>
              <a:rPr lang="en-US" b="1" dirty="0" smtClean="0"/>
              <a:t> Motif in </a:t>
            </a:r>
            <a:r>
              <a:rPr lang="en-US" b="1" dirty="0" err="1" smtClean="0"/>
              <a:t>Sulfotransferases</a:t>
            </a:r>
            <a:r>
              <a:rPr lang="en-US" b="1" dirty="0" smtClean="0">
                <a:solidFill>
                  <a:srgbClr val="FF0000"/>
                </a:solidFill>
              </a:rPr>
              <a:t>*</a:t>
            </a:r>
            <a:endParaRPr lang="en-US" b="1" dirty="0">
              <a:solidFill>
                <a:srgbClr val="FF0000"/>
              </a:solidFill>
            </a:endParaRPr>
          </a:p>
        </p:txBody>
      </p:sp>
      <p:pic>
        <p:nvPicPr>
          <p:cNvPr id="4" name="Content Placeholder 3" descr="sulfotransferases.png"/>
          <p:cNvPicPr>
            <a:picLocks noGrp="1" noChangeAspect="1"/>
          </p:cNvPicPr>
          <p:nvPr>
            <p:ph idx="1"/>
          </p:nvPr>
        </p:nvPicPr>
        <p:blipFill>
          <a:blip r:embed="rId3">
            <a:extLst>
              <a:ext uri="{28A0092B-C50C-407E-A947-70E740481C1C}">
                <a14:useLocalDpi xmlns:a14="http://schemas.microsoft.com/office/drawing/2010/main" val="0"/>
              </a:ext>
            </a:extLst>
          </a:blip>
          <a:srcRect l="-77975" r="-77975"/>
          <a:stretch>
            <a:fillRect/>
          </a:stretch>
        </p:blipFill>
        <p:spPr>
          <a:xfrm>
            <a:off x="2554700" y="975636"/>
            <a:ext cx="9294216" cy="3833596"/>
          </a:xfrm>
        </p:spPr>
      </p:pic>
      <p:sp>
        <p:nvSpPr>
          <p:cNvPr id="5" name="Content Placeholder 2"/>
          <p:cNvSpPr txBox="1">
            <a:spLocks/>
          </p:cNvSpPr>
          <p:nvPr/>
        </p:nvSpPr>
        <p:spPr>
          <a:xfrm>
            <a:off x="301004" y="924767"/>
            <a:ext cx="5479916" cy="380801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t>Sulfotransferases</a:t>
            </a:r>
            <a:r>
              <a:rPr lang="en-US" dirty="0" smtClean="0"/>
              <a:t> are crucial to   attach sulfate ions to multiple bioactive molecules</a:t>
            </a:r>
          </a:p>
          <a:p>
            <a:r>
              <a:rPr lang="en-US" b="1" dirty="0" smtClean="0"/>
              <a:t>Steroids</a:t>
            </a:r>
            <a:r>
              <a:rPr lang="en-US" dirty="0" smtClean="0"/>
              <a:t> (cholesterol, estrogen, testosterone, vitamin D, ...)</a:t>
            </a:r>
          </a:p>
          <a:p>
            <a:r>
              <a:rPr lang="en-US" b="1" dirty="0" err="1" smtClean="0"/>
              <a:t>Glycosaminoglycans</a:t>
            </a:r>
            <a:r>
              <a:rPr lang="en-US" dirty="0" smtClean="0"/>
              <a:t>  (chondroitin sulfate, </a:t>
            </a:r>
            <a:r>
              <a:rPr lang="en-US" dirty="0" err="1" smtClean="0"/>
              <a:t>heparan</a:t>
            </a:r>
            <a:r>
              <a:rPr lang="en-US" dirty="0" smtClean="0"/>
              <a:t> sulfate, ...)</a:t>
            </a:r>
          </a:p>
          <a:p>
            <a:r>
              <a:rPr lang="en-US" b="1" dirty="0" smtClean="0"/>
              <a:t>Polyphenols, aromatics </a:t>
            </a:r>
            <a:r>
              <a:rPr lang="en-US" dirty="0" smtClean="0"/>
              <a:t>(</a:t>
            </a:r>
            <a:r>
              <a:rPr lang="en-US" dirty="0" err="1" smtClean="0"/>
              <a:t>curcumin</a:t>
            </a:r>
            <a:r>
              <a:rPr lang="en-US" dirty="0" smtClean="0"/>
              <a:t>, resveratrol, tryptophan, ...)</a:t>
            </a:r>
          </a:p>
          <a:p>
            <a:r>
              <a:rPr lang="en-US" b="1" dirty="0" smtClean="0"/>
              <a:t>Neurotransmitters</a:t>
            </a:r>
            <a:r>
              <a:rPr lang="en-US" dirty="0" smtClean="0"/>
              <a:t> (dopamine, serotonin, melatonin, ...)</a:t>
            </a:r>
            <a:endParaRPr lang="en-US" dirty="0"/>
          </a:p>
        </p:txBody>
      </p:sp>
      <p:sp>
        <p:nvSpPr>
          <p:cNvPr id="6" name="TextBox 5"/>
          <p:cNvSpPr txBox="1"/>
          <p:nvPr/>
        </p:nvSpPr>
        <p:spPr>
          <a:xfrm>
            <a:off x="2369588" y="4809230"/>
            <a:ext cx="6588663" cy="400110"/>
          </a:xfrm>
          <a:prstGeom prst="rect">
            <a:avLst/>
          </a:prstGeom>
          <a:noFill/>
        </p:spPr>
        <p:txBody>
          <a:bodyPr wrap="none" rtlCol="0">
            <a:spAutoFit/>
          </a:bodyPr>
          <a:lstStyle/>
          <a:p>
            <a:r>
              <a:rPr lang="nb-NO" sz="2000" dirty="0" smtClean="0">
                <a:solidFill>
                  <a:srgbClr val="FF0000"/>
                </a:solidFill>
              </a:rPr>
              <a:t>*</a:t>
            </a:r>
            <a:r>
              <a:rPr lang="nb-NO" sz="2000" dirty="0" smtClean="0"/>
              <a:t>H Chiba et al. </a:t>
            </a:r>
            <a:r>
              <a:rPr lang="nb-NO" sz="2000" dirty="0" err="1" smtClean="0"/>
              <a:t>Proc</a:t>
            </a:r>
            <a:r>
              <a:rPr lang="nb-NO" sz="2000" dirty="0" smtClean="0"/>
              <a:t>. </a:t>
            </a:r>
            <a:r>
              <a:rPr lang="nb-NO" sz="2000" dirty="0" err="1" smtClean="0"/>
              <a:t>Natl</a:t>
            </a:r>
            <a:r>
              <a:rPr lang="nb-NO" sz="2000" dirty="0" smtClean="0"/>
              <a:t>. </a:t>
            </a:r>
            <a:r>
              <a:rPr lang="nb-NO" sz="2000" dirty="0" err="1" smtClean="0"/>
              <a:t>Acad</a:t>
            </a:r>
            <a:r>
              <a:rPr lang="nb-NO" sz="2000" dirty="0" smtClean="0"/>
              <a:t>. </a:t>
            </a:r>
            <a:r>
              <a:rPr lang="nb-NO" sz="2000" dirty="0" err="1" smtClean="0"/>
              <a:t>Sci</a:t>
            </a:r>
            <a:r>
              <a:rPr lang="nb-NO" sz="2000" dirty="0" smtClean="0"/>
              <a:t>. USA 1995; 92:8176-8179.</a:t>
            </a:r>
            <a:endParaRPr lang="en-US" sz="2000" dirty="0"/>
          </a:p>
        </p:txBody>
      </p:sp>
    </p:spTree>
    <p:extLst>
      <p:ext uri="{BB962C8B-B14F-4D97-AF65-F5344CB8AC3E}">
        <p14:creationId xmlns:p14="http://schemas.microsoft.com/office/powerpoint/2010/main" val="28400149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cos_ov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400" y="1686505"/>
            <a:ext cx="3832411" cy="1832372"/>
          </a:xfrm>
          <a:prstGeom prst="rect">
            <a:avLst/>
          </a:prstGeom>
        </p:spPr>
      </p:pic>
      <p:sp>
        <p:nvSpPr>
          <p:cNvPr id="2" name="Title 1"/>
          <p:cNvSpPr>
            <a:spLocks noGrp="1"/>
          </p:cNvSpPr>
          <p:nvPr>
            <p:ph type="title"/>
          </p:nvPr>
        </p:nvSpPr>
        <p:spPr/>
        <p:txBody>
          <a:bodyPr/>
          <a:lstStyle/>
          <a:p>
            <a:r>
              <a:rPr lang="en-US" b="1" dirty="0" smtClean="0"/>
              <a:t>Polycystic Kidney Disease (PCOS)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73024" y="1200151"/>
            <a:ext cx="8413776" cy="3394472"/>
          </a:xfrm>
        </p:spPr>
        <p:txBody>
          <a:bodyPr>
            <a:normAutofit fontScale="92500" lnSpcReduction="20000"/>
          </a:bodyPr>
          <a:lstStyle/>
          <a:p>
            <a:r>
              <a:rPr lang="en-US" dirty="0" smtClean="0"/>
              <a:t>PCOS </a:t>
            </a:r>
            <a:r>
              <a:rPr lang="en-US" dirty="0"/>
              <a:t>is the most </a:t>
            </a:r>
            <a:r>
              <a:rPr lang="en-US" dirty="0" smtClean="0"/>
              <a:t>common reproductive </a:t>
            </a:r>
            <a:r>
              <a:rPr lang="en-US" dirty="0"/>
              <a:t>disorder in </a:t>
            </a:r>
            <a:r>
              <a:rPr lang="en-US" dirty="0" smtClean="0"/>
              <a:t> the world</a:t>
            </a:r>
            <a:endParaRPr lang="en-US" dirty="0"/>
          </a:p>
          <a:p>
            <a:pPr lvl="1"/>
            <a:r>
              <a:rPr lang="en-US" dirty="0"/>
              <a:t>It affects 8-20% of </a:t>
            </a:r>
            <a:r>
              <a:rPr lang="en-US" dirty="0" smtClean="0"/>
              <a:t>women                                                               </a:t>
            </a:r>
            <a:r>
              <a:rPr lang="en-US" dirty="0"/>
              <a:t>of reproductive age</a:t>
            </a:r>
          </a:p>
          <a:p>
            <a:r>
              <a:rPr lang="en-US" dirty="0"/>
              <a:t>40% of women with PCOS </a:t>
            </a:r>
            <a:r>
              <a:rPr lang="en-US" dirty="0" smtClean="0"/>
              <a:t>                                          develop </a:t>
            </a:r>
            <a:r>
              <a:rPr lang="en-US" dirty="0"/>
              <a:t>infertility</a:t>
            </a:r>
          </a:p>
          <a:p>
            <a:r>
              <a:rPr lang="en-US" dirty="0"/>
              <a:t>90-95% of women being treated in infertility clinics who have impaired ovulation suffer from PCOS</a:t>
            </a:r>
          </a:p>
          <a:p>
            <a:endParaRPr lang="en-US" dirty="0"/>
          </a:p>
        </p:txBody>
      </p:sp>
      <p:sp>
        <p:nvSpPr>
          <p:cNvPr id="4" name="TextBox 3"/>
          <p:cNvSpPr txBox="1"/>
          <p:nvPr/>
        </p:nvSpPr>
        <p:spPr>
          <a:xfrm>
            <a:off x="273024" y="4724403"/>
            <a:ext cx="8718252" cy="369332"/>
          </a:xfrm>
          <a:prstGeom prst="rect">
            <a:avLst/>
          </a:prstGeom>
          <a:noFill/>
        </p:spPr>
        <p:txBody>
          <a:bodyPr wrap="none" rtlCol="0">
            <a:spAutoFit/>
          </a:bodyPr>
          <a:lstStyle/>
          <a:p>
            <a:r>
              <a:rPr lang="en-US" dirty="0">
                <a:solidFill>
                  <a:srgbClr val="FF0000"/>
                </a:solidFill>
              </a:rPr>
              <a:t>*</a:t>
            </a:r>
            <a:r>
              <a:rPr lang="en-US" dirty="0" err="1" smtClean="0"/>
              <a:t>medium.com</a:t>
            </a:r>
            <a:r>
              <a:rPr lang="en-US" dirty="0"/>
              <a:t>/@</a:t>
            </a:r>
            <a:r>
              <a:rPr lang="en-US" dirty="0" err="1"/>
              <a:t>drjasonfung</a:t>
            </a:r>
            <a:r>
              <a:rPr lang="en-US" dirty="0"/>
              <a:t>/the-faces-of-polycystic-ovary-syndrome-pcos-4491740c69ae</a:t>
            </a:r>
          </a:p>
        </p:txBody>
      </p:sp>
    </p:spTree>
    <p:extLst>
      <p:ext uri="{BB962C8B-B14F-4D97-AF65-F5344CB8AC3E}">
        <p14:creationId xmlns:p14="http://schemas.microsoft.com/office/powerpoint/2010/main" val="2321268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variancy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662" y="1418736"/>
            <a:ext cx="3165469" cy="2374102"/>
          </a:xfrm>
          <a:prstGeom prst="rect">
            <a:avLst/>
          </a:prstGeom>
        </p:spPr>
      </p:pic>
      <p:sp>
        <p:nvSpPr>
          <p:cNvPr id="2" name="Title 1"/>
          <p:cNvSpPr>
            <a:spLocks noGrp="1"/>
          </p:cNvSpPr>
          <p:nvPr>
            <p:ph type="title"/>
          </p:nvPr>
        </p:nvSpPr>
        <p:spPr>
          <a:xfrm>
            <a:off x="457200" y="0"/>
            <a:ext cx="8229600" cy="857250"/>
          </a:xfrm>
        </p:spPr>
        <p:txBody>
          <a:bodyPr/>
          <a:lstStyle/>
          <a:p>
            <a:r>
              <a:rPr lang="en-US" b="1" dirty="0" smtClean="0"/>
              <a:t>PCOS, Autism, PAPS Synthase</a:t>
            </a:r>
            <a:endParaRPr lang="en-US" b="1" dirty="0"/>
          </a:p>
        </p:txBody>
      </p:sp>
      <p:sp>
        <p:nvSpPr>
          <p:cNvPr id="3" name="Content Placeholder 2"/>
          <p:cNvSpPr>
            <a:spLocks noGrp="1"/>
          </p:cNvSpPr>
          <p:nvPr>
            <p:ph idx="1"/>
          </p:nvPr>
        </p:nvSpPr>
        <p:spPr>
          <a:xfrm>
            <a:off x="136236" y="701779"/>
            <a:ext cx="8229600" cy="3394472"/>
          </a:xfrm>
        </p:spPr>
        <p:txBody>
          <a:bodyPr>
            <a:noAutofit/>
          </a:bodyPr>
          <a:lstStyle/>
          <a:p>
            <a:r>
              <a:rPr lang="en-US" sz="2800" dirty="0" smtClean="0"/>
              <a:t>PAPS synthase converts sulfate to an activated form</a:t>
            </a:r>
          </a:p>
          <a:p>
            <a:r>
              <a:rPr lang="en-US" sz="2800" dirty="0" smtClean="0"/>
              <a:t>It is essential for DHEA  sulfate synthesis</a:t>
            </a:r>
          </a:p>
          <a:p>
            <a:r>
              <a:rPr lang="en-US" sz="2800" dirty="0" smtClean="0"/>
              <a:t>Defective PAPS synthase </a:t>
            </a:r>
            <a:r>
              <a:rPr lang="en-US" sz="2800" dirty="0" smtClean="0">
                <a:sym typeface="Wingdings"/>
              </a:rPr>
              <a:t>                                                   polycystic ovary syndrome (PCOS) in                             women, high androgen</a:t>
            </a:r>
            <a:r>
              <a:rPr lang="en-US" sz="2800" dirty="0" smtClean="0">
                <a:solidFill>
                  <a:srgbClr val="FF0000"/>
                </a:solidFill>
                <a:sym typeface="Wingdings"/>
              </a:rPr>
              <a:t>*</a:t>
            </a:r>
          </a:p>
          <a:p>
            <a:pPr lvl="1"/>
            <a:r>
              <a:rPr lang="en-US" sz="2400" dirty="0" smtClean="0">
                <a:sym typeface="Wingdings"/>
              </a:rPr>
              <a:t>Glycine 270  aspartate mutation </a:t>
            </a:r>
          </a:p>
          <a:p>
            <a:r>
              <a:rPr lang="en-US" sz="2800" dirty="0" smtClean="0">
                <a:sym typeface="Wingdings"/>
              </a:rPr>
              <a:t>PCOS is a risk factor for autism in the                      woman and in her children</a:t>
            </a:r>
            <a:r>
              <a:rPr lang="en-US" sz="2800" dirty="0" smtClean="0">
                <a:solidFill>
                  <a:srgbClr val="FF0000"/>
                </a:solidFill>
                <a:sym typeface="Wingdings"/>
              </a:rPr>
              <a:t>**</a:t>
            </a:r>
            <a:endParaRPr lang="en-US" sz="2800" dirty="0">
              <a:solidFill>
                <a:srgbClr val="FF0000"/>
              </a:solidFill>
            </a:endParaRPr>
          </a:p>
        </p:txBody>
      </p:sp>
      <p:sp>
        <p:nvSpPr>
          <p:cNvPr id="5" name="TextBox 4"/>
          <p:cNvSpPr txBox="1"/>
          <p:nvPr/>
        </p:nvSpPr>
        <p:spPr>
          <a:xfrm>
            <a:off x="1999118" y="4431151"/>
            <a:ext cx="7048023" cy="707886"/>
          </a:xfrm>
          <a:prstGeom prst="rect">
            <a:avLst/>
          </a:prstGeom>
          <a:noFill/>
        </p:spPr>
        <p:txBody>
          <a:bodyPr wrap="none" rtlCol="0">
            <a:spAutoFit/>
          </a:bodyPr>
          <a:lstStyle/>
          <a:p>
            <a:pPr algn="r"/>
            <a:r>
              <a:rPr lang="en-US" sz="2000" dirty="0">
                <a:solidFill>
                  <a:srgbClr val="FF0000"/>
                </a:solidFill>
              </a:rPr>
              <a:t>*</a:t>
            </a:r>
            <a:r>
              <a:rPr lang="en-US" sz="2000" dirty="0" err="1"/>
              <a:t>Cherskov</a:t>
            </a:r>
            <a:r>
              <a:rPr lang="en-US" sz="2000" dirty="0"/>
              <a:t> et al. Translational Psychiatry 2018; 8:136.</a:t>
            </a:r>
          </a:p>
          <a:p>
            <a:pPr algn="r"/>
            <a:r>
              <a:rPr lang="en-US" sz="2000" dirty="0" smtClean="0">
                <a:solidFill>
                  <a:srgbClr val="FF0000"/>
                </a:solidFill>
              </a:rPr>
              <a:t>**</a:t>
            </a:r>
            <a:r>
              <a:rPr lang="en-US" sz="2000" dirty="0" smtClean="0"/>
              <a:t>W </a:t>
            </a:r>
            <a:r>
              <a:rPr lang="en-US" sz="2000" dirty="0" err="1"/>
              <a:t>Oostdijk</a:t>
            </a:r>
            <a:r>
              <a:rPr lang="en-US" sz="2000" dirty="0"/>
              <a:t> et al. J </a:t>
            </a:r>
            <a:r>
              <a:rPr lang="en-US" sz="2000" dirty="0" err="1"/>
              <a:t>Clin</a:t>
            </a:r>
            <a:r>
              <a:rPr lang="en-US" sz="2000" dirty="0"/>
              <a:t> </a:t>
            </a:r>
            <a:r>
              <a:rPr lang="en-US" sz="2000" dirty="0" err="1"/>
              <a:t>Endocrinol</a:t>
            </a:r>
            <a:r>
              <a:rPr lang="en-US" sz="2000" dirty="0"/>
              <a:t> </a:t>
            </a:r>
            <a:r>
              <a:rPr lang="en-US" sz="2000" dirty="0" err="1"/>
              <a:t>Metab</a:t>
            </a:r>
            <a:r>
              <a:rPr lang="en-US" sz="2000" dirty="0"/>
              <a:t>. 2015;100(4):E672-80. </a:t>
            </a:r>
          </a:p>
        </p:txBody>
      </p:sp>
    </p:spTree>
    <p:extLst>
      <p:ext uri="{BB962C8B-B14F-4D97-AF65-F5344CB8AC3E}">
        <p14:creationId xmlns:p14="http://schemas.microsoft.com/office/powerpoint/2010/main" val="34338393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87" y="205979"/>
            <a:ext cx="8838683" cy="857250"/>
          </a:xfrm>
        </p:spPr>
        <p:txBody>
          <a:bodyPr>
            <a:noAutofit/>
          </a:bodyPr>
          <a:lstStyle/>
          <a:p>
            <a:r>
              <a:rPr lang="en-US" sz="3600" b="1" dirty="0"/>
              <a:t>Autism-like socio-communicative deficits and stereotypies in mice lacking </a:t>
            </a:r>
            <a:r>
              <a:rPr lang="en-US" sz="3600" b="1" dirty="0" err="1"/>
              <a:t>heparan</a:t>
            </a:r>
            <a:r>
              <a:rPr lang="en-US" sz="3600" b="1" dirty="0"/>
              <a:t> sulfate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67732" y="1200151"/>
            <a:ext cx="5615518" cy="1859756"/>
          </a:xfrm>
        </p:spPr>
        <p:txBody>
          <a:bodyPr>
            <a:noAutofit/>
          </a:bodyPr>
          <a:lstStyle/>
          <a:p>
            <a:r>
              <a:rPr lang="en-US" sz="2800" dirty="0" smtClean="0"/>
              <a:t>Experiment with “designer” mice: blocked </a:t>
            </a:r>
            <a:r>
              <a:rPr lang="en-US" sz="2800" dirty="0" err="1" smtClean="0"/>
              <a:t>heparan</a:t>
            </a:r>
            <a:r>
              <a:rPr lang="en-US" sz="2800" dirty="0" smtClean="0"/>
              <a:t> sulfate synthesis in brain ventricles</a:t>
            </a:r>
          </a:p>
          <a:p>
            <a:pPr lvl="1"/>
            <a:r>
              <a:rPr lang="en-US" sz="2400" dirty="0" smtClean="0"/>
              <a:t>Mice exhibited all the classic features of autism – both cognitive and social</a:t>
            </a:r>
          </a:p>
          <a:p>
            <a:pPr marL="0" indent="0">
              <a:buNone/>
            </a:pPr>
            <a:endParaRPr lang="en-US" sz="2800" dirty="0"/>
          </a:p>
        </p:txBody>
      </p:sp>
      <p:pic>
        <p:nvPicPr>
          <p:cNvPr id="4" name="Picture 3" descr="m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50" y="1200155"/>
            <a:ext cx="2861734" cy="1609725"/>
          </a:xfrm>
          <a:prstGeom prst="rect">
            <a:avLst/>
          </a:prstGeom>
        </p:spPr>
      </p:pic>
      <p:sp>
        <p:nvSpPr>
          <p:cNvPr id="5" name="TextBox 4"/>
          <p:cNvSpPr txBox="1"/>
          <p:nvPr/>
        </p:nvSpPr>
        <p:spPr>
          <a:xfrm>
            <a:off x="1971762" y="4368030"/>
            <a:ext cx="7172269" cy="461665"/>
          </a:xfrm>
          <a:prstGeom prst="rect">
            <a:avLst/>
          </a:prstGeom>
          <a:noFill/>
        </p:spPr>
        <p:txBody>
          <a:bodyPr wrap="square" rtlCol="0">
            <a:spAutoFit/>
          </a:bodyPr>
          <a:lstStyle/>
          <a:p>
            <a:r>
              <a:rPr lang="en-US" sz="2400" dirty="0" smtClean="0">
                <a:solidFill>
                  <a:srgbClr val="FF0000"/>
                </a:solidFill>
              </a:rPr>
              <a:t>*</a:t>
            </a:r>
            <a:r>
              <a:rPr lang="en-US" sz="2400" dirty="0" smtClean="0"/>
              <a:t> F</a:t>
            </a:r>
            <a:r>
              <a:rPr lang="en-US" sz="2400" dirty="0"/>
              <a:t>. </a:t>
            </a:r>
            <a:r>
              <a:rPr lang="en-US" sz="2400" dirty="0" err="1"/>
              <a:t>Irie</a:t>
            </a:r>
            <a:r>
              <a:rPr lang="en-US" sz="2400" dirty="0"/>
              <a:t> et al., </a:t>
            </a:r>
            <a:r>
              <a:rPr lang="en-US" sz="2400" dirty="0" smtClean="0"/>
              <a:t> PNAS </a:t>
            </a:r>
            <a:r>
              <a:rPr lang="en-US" sz="2400" dirty="0"/>
              <a:t>Mar. 27, 2012, 109(13), 5052-5056.</a:t>
            </a:r>
          </a:p>
        </p:txBody>
      </p:sp>
      <p:sp>
        <p:nvSpPr>
          <p:cNvPr id="6" name="Title 1"/>
          <p:cNvSpPr txBox="1">
            <a:spLocks/>
          </p:cNvSpPr>
          <p:nvPr/>
        </p:nvSpPr>
        <p:spPr>
          <a:xfrm>
            <a:off x="269875" y="3338746"/>
            <a:ext cx="8518526" cy="72379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a:t>
            </a:r>
            <a:r>
              <a:rPr lang="en-US" sz="2400" dirty="0" err="1"/>
              <a:t>Fractone</a:t>
            </a:r>
            <a:r>
              <a:rPr lang="en-US" sz="2400" dirty="0"/>
              <a:t>-associated N-sulfated </a:t>
            </a:r>
            <a:r>
              <a:rPr lang="en-US" sz="2400" dirty="0" err="1"/>
              <a:t>heparan</a:t>
            </a:r>
            <a:r>
              <a:rPr lang="en-US" sz="2400" dirty="0"/>
              <a:t> sulfate shows reduced quantity in BTBR </a:t>
            </a:r>
            <a:r>
              <a:rPr lang="en-US" sz="2400" dirty="0" err="1"/>
              <a:t>T+tf</a:t>
            </a:r>
            <a:r>
              <a:rPr lang="en-US" sz="2400" dirty="0"/>
              <a:t>/J mice: a strong model of autism." </a:t>
            </a:r>
            <a:r>
              <a:rPr lang="en-US" sz="2400" dirty="0" smtClean="0">
                <a:solidFill>
                  <a:srgbClr val="FF0000"/>
                </a:solidFill>
              </a:rPr>
              <a:t>**</a:t>
            </a:r>
            <a:endParaRPr lang="en-US" sz="2400" dirty="0">
              <a:solidFill>
                <a:srgbClr val="FF0000"/>
              </a:solidFill>
            </a:endParaRPr>
          </a:p>
        </p:txBody>
      </p:sp>
      <p:sp>
        <p:nvSpPr>
          <p:cNvPr id="7" name="TextBox 6"/>
          <p:cNvSpPr txBox="1"/>
          <p:nvPr/>
        </p:nvSpPr>
        <p:spPr>
          <a:xfrm>
            <a:off x="2166331" y="4718184"/>
            <a:ext cx="6867084" cy="461665"/>
          </a:xfrm>
          <a:prstGeom prst="rect">
            <a:avLst/>
          </a:prstGeom>
          <a:noFill/>
        </p:spPr>
        <p:txBody>
          <a:bodyPr wrap="none" rtlCol="0">
            <a:spAutoFit/>
          </a:bodyPr>
          <a:lstStyle/>
          <a:p>
            <a:r>
              <a:rPr lang="nb-NO" sz="2400" dirty="0" smtClean="0">
                <a:solidFill>
                  <a:srgbClr val="FF0000"/>
                </a:solidFill>
              </a:rPr>
              <a:t>**</a:t>
            </a:r>
            <a:r>
              <a:rPr lang="nb-NO" sz="2400" dirty="0" smtClean="0"/>
              <a:t>KZ </a:t>
            </a:r>
            <a:r>
              <a:rPr lang="nb-NO" sz="2400" dirty="0" err="1"/>
              <a:t>Meyza</a:t>
            </a:r>
            <a:r>
              <a:rPr lang="nb-NO" sz="2400" dirty="0"/>
              <a:t> et al., </a:t>
            </a:r>
            <a:r>
              <a:rPr lang="nb-NO" sz="2400" dirty="0" err="1"/>
              <a:t>Behav</a:t>
            </a:r>
            <a:r>
              <a:rPr lang="nb-NO" sz="2400" dirty="0"/>
              <a:t> Brain Res 2012;228:247–53.</a:t>
            </a:r>
            <a:endParaRPr lang="en-US" sz="2400" dirty="0"/>
          </a:p>
        </p:txBody>
      </p:sp>
    </p:spTree>
    <p:extLst>
      <p:ext uri="{BB962C8B-B14F-4D97-AF65-F5344CB8AC3E}">
        <p14:creationId xmlns:p14="http://schemas.microsoft.com/office/powerpoint/2010/main" val="3327452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 Part II</a:t>
            </a:r>
            <a:endParaRPr lang="en-US" b="1" dirty="0"/>
          </a:p>
        </p:txBody>
      </p:sp>
      <p:sp>
        <p:nvSpPr>
          <p:cNvPr id="3" name="Content Placeholder 2"/>
          <p:cNvSpPr>
            <a:spLocks noGrp="1"/>
          </p:cNvSpPr>
          <p:nvPr>
            <p:ph idx="1"/>
          </p:nvPr>
        </p:nvSpPr>
        <p:spPr/>
        <p:txBody>
          <a:bodyPr>
            <a:normAutofit fontScale="92500"/>
          </a:bodyPr>
          <a:lstStyle/>
          <a:p>
            <a:r>
              <a:rPr lang="en-US" dirty="0"/>
              <a:t>Experiments on Breast Cancer Cells</a:t>
            </a:r>
          </a:p>
          <a:p>
            <a:r>
              <a:rPr lang="en-US" dirty="0" smtClean="0"/>
              <a:t>Glyphosate</a:t>
            </a:r>
            <a:r>
              <a:rPr lang="en-US" dirty="0"/>
              <a:t>, Sulfate, Oxalate, </a:t>
            </a:r>
            <a:r>
              <a:rPr lang="en-US" dirty="0" smtClean="0"/>
              <a:t>Autism</a:t>
            </a:r>
          </a:p>
          <a:p>
            <a:r>
              <a:rPr lang="en-US" dirty="0"/>
              <a:t>Roundup, </a:t>
            </a:r>
            <a:r>
              <a:rPr lang="en-US" dirty="0" err="1"/>
              <a:t>StAR</a:t>
            </a:r>
            <a:r>
              <a:rPr lang="en-US" dirty="0"/>
              <a:t> and Sterol Homeostasis</a:t>
            </a:r>
          </a:p>
          <a:p>
            <a:r>
              <a:rPr lang="en-US" dirty="0"/>
              <a:t>A Failed System and A Growing Food Movement</a:t>
            </a:r>
          </a:p>
          <a:p>
            <a:r>
              <a:rPr lang="en-US" dirty="0"/>
              <a:t>How to Safeguard Yourself and Your Family</a:t>
            </a:r>
          </a:p>
          <a:p>
            <a:r>
              <a:rPr lang="en-US" dirty="0"/>
              <a:t>Conclusions</a:t>
            </a:r>
          </a:p>
        </p:txBody>
      </p:sp>
    </p:spTree>
    <p:extLst>
      <p:ext uri="{BB962C8B-B14F-4D97-AF65-F5344CB8AC3E}">
        <p14:creationId xmlns:p14="http://schemas.microsoft.com/office/powerpoint/2010/main" val="26287060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88900"/>
            <a:ext cx="9452664" cy="1739900"/>
          </a:xfrm>
        </p:spPr>
        <p:txBody>
          <a:bodyPr>
            <a:noAutofit/>
          </a:bodyPr>
          <a:lstStyle/>
          <a:p>
            <a:r>
              <a:rPr lang="en-US" sz="2800" b="1" dirty="0"/>
              <a:t>“</a:t>
            </a:r>
            <a:r>
              <a:rPr lang="en-US" sz="2800" b="1" dirty="0" err="1"/>
              <a:t>Heparan</a:t>
            </a:r>
            <a:r>
              <a:rPr lang="en-US" sz="2800" b="1" dirty="0"/>
              <a:t> sulfate deficiency in autistic postmortem brain tissue from the </a:t>
            </a:r>
            <a:r>
              <a:rPr lang="en-US" sz="2800" b="1" dirty="0" err="1"/>
              <a:t>subventricular</a:t>
            </a:r>
            <a:r>
              <a:rPr lang="en-US" sz="2800" b="1" dirty="0"/>
              <a:t> zone of the </a:t>
            </a:r>
            <a:r>
              <a:rPr lang="en-US" sz="2800" b="1" dirty="0" smtClean="0"/>
              <a:t>lateral ventricles”</a:t>
            </a:r>
            <a:r>
              <a:rPr lang="en-US" sz="2800" b="1" dirty="0" smtClean="0">
                <a:solidFill>
                  <a:srgbClr val="FF0000"/>
                </a:solidFill>
              </a:rPr>
              <a:t>*</a:t>
            </a:r>
            <a:r>
              <a:rPr lang="en-US" sz="2800" b="1" dirty="0"/>
              <a:t/>
            </a:r>
            <a:br>
              <a:rPr lang="en-US" sz="2800" b="1" dirty="0"/>
            </a:br>
            <a:endParaRPr lang="en-US" sz="2800" b="1" dirty="0"/>
          </a:p>
        </p:txBody>
      </p:sp>
      <p:sp>
        <p:nvSpPr>
          <p:cNvPr id="3" name="Content Placeholder 2"/>
          <p:cNvSpPr>
            <a:spLocks noGrp="1"/>
          </p:cNvSpPr>
          <p:nvPr>
            <p:ph idx="1"/>
          </p:nvPr>
        </p:nvSpPr>
        <p:spPr>
          <a:xfrm>
            <a:off x="-507999" y="4401824"/>
            <a:ext cx="9533466" cy="374649"/>
          </a:xfrm>
        </p:spPr>
        <p:txBody>
          <a:bodyPr>
            <a:noAutofit/>
          </a:bodyPr>
          <a:lstStyle/>
          <a:p>
            <a:pPr marL="0" indent="0" algn="r">
              <a:buNone/>
            </a:pPr>
            <a:r>
              <a:rPr lang="en-US" sz="2400" dirty="0" smtClean="0">
                <a:solidFill>
                  <a:srgbClr val="FF0000"/>
                </a:solidFill>
              </a:rPr>
              <a:t>*</a:t>
            </a:r>
            <a:r>
              <a:rPr lang="en-US" sz="2400" dirty="0" smtClean="0"/>
              <a:t>BL Pearson et al., </a:t>
            </a:r>
            <a:r>
              <a:rPr lang="en-US" sz="2400" dirty="0" err="1" smtClean="0"/>
              <a:t>Behav</a:t>
            </a:r>
            <a:r>
              <a:rPr lang="en-US" sz="2400" dirty="0" smtClean="0"/>
              <a:t> </a:t>
            </a:r>
            <a:r>
              <a:rPr lang="en-US" sz="2400" dirty="0"/>
              <a:t>Brain Res. </a:t>
            </a:r>
            <a:r>
              <a:rPr lang="en-US" sz="2400" dirty="0" smtClean="0"/>
              <a:t>2013;243</a:t>
            </a:r>
            <a:r>
              <a:rPr lang="en-US" sz="2400" dirty="0"/>
              <a:t>:138-</a:t>
            </a:r>
            <a:r>
              <a:rPr lang="en-US" sz="2400" dirty="0" smtClean="0"/>
              <a:t>45</a:t>
            </a:r>
            <a:endParaRPr lang="en-US" sz="2400" dirty="0"/>
          </a:p>
        </p:txBody>
      </p:sp>
      <p:sp>
        <p:nvSpPr>
          <p:cNvPr id="4" name="TextBox 3"/>
          <p:cNvSpPr txBox="1"/>
          <p:nvPr/>
        </p:nvSpPr>
        <p:spPr>
          <a:xfrm>
            <a:off x="762000" y="1134605"/>
            <a:ext cx="8382000" cy="2246769"/>
          </a:xfrm>
          <a:prstGeom prst="rect">
            <a:avLst/>
          </a:prstGeom>
          <a:noFill/>
        </p:spPr>
        <p:txBody>
          <a:bodyPr wrap="square" rtlCol="0">
            <a:spAutoFit/>
          </a:bodyPr>
          <a:lstStyle/>
          <a:p>
            <a:r>
              <a:rPr lang="en-US" sz="2800" dirty="0" smtClean="0"/>
              <a:t>“Aberrant </a:t>
            </a:r>
            <a:r>
              <a:rPr lang="en-US" sz="2800" dirty="0"/>
              <a:t>extracellular matrix glycosaminoglycan function localized to the </a:t>
            </a:r>
            <a:r>
              <a:rPr lang="en-US" sz="2800" dirty="0" err="1"/>
              <a:t>subventricular</a:t>
            </a:r>
            <a:r>
              <a:rPr lang="en-US" sz="2800" dirty="0"/>
              <a:t> zone of the </a:t>
            </a:r>
            <a:r>
              <a:rPr lang="en-US" sz="2800" i="1" dirty="0">
                <a:solidFill>
                  <a:srgbClr val="FF0000"/>
                </a:solidFill>
              </a:rPr>
              <a:t>lateral ventricles </a:t>
            </a:r>
            <a:r>
              <a:rPr lang="en-US" sz="2800" dirty="0"/>
              <a:t>may be a biomarker for autism, and potentially involved in the etiology of the disorder</a:t>
            </a:r>
            <a:r>
              <a:rPr lang="en-US" sz="2800" dirty="0" smtClean="0"/>
              <a:t>.”</a:t>
            </a:r>
            <a:endParaRPr lang="en-US" sz="2800" dirty="0"/>
          </a:p>
          <a:p>
            <a:endParaRPr lang="en-US" sz="2800" dirty="0"/>
          </a:p>
        </p:txBody>
      </p:sp>
      <p:sp>
        <p:nvSpPr>
          <p:cNvPr id="5" name="Title 1"/>
          <p:cNvSpPr txBox="1">
            <a:spLocks/>
          </p:cNvSpPr>
          <p:nvPr/>
        </p:nvSpPr>
        <p:spPr>
          <a:xfrm>
            <a:off x="558801" y="3156915"/>
            <a:ext cx="8229600" cy="1222102"/>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New neurons develop from stem cells in this zone through the action of “</a:t>
            </a:r>
            <a:r>
              <a:rPr lang="en-US" sz="2800" dirty="0" err="1" smtClean="0"/>
              <a:t>fractones</a:t>
            </a:r>
            <a:r>
              <a:rPr lang="en-US" sz="2800" dirty="0" smtClean="0"/>
              <a:t>” composed of  </a:t>
            </a:r>
            <a:r>
              <a:rPr lang="en-US" sz="2800" dirty="0" err="1" smtClean="0"/>
              <a:t>heparan</a:t>
            </a:r>
            <a:r>
              <a:rPr lang="en-US" sz="2800" dirty="0" smtClean="0"/>
              <a:t> sulfate proteoglycans</a:t>
            </a:r>
            <a:r>
              <a:rPr lang="en-US" sz="2800" dirty="0" smtClean="0">
                <a:solidFill>
                  <a:srgbClr val="FF0000"/>
                </a:solidFill>
              </a:rPr>
              <a:t>**</a:t>
            </a:r>
            <a:endParaRPr lang="en-US" sz="2800" dirty="0">
              <a:solidFill>
                <a:srgbClr val="FF0000"/>
              </a:solidFill>
            </a:endParaRPr>
          </a:p>
        </p:txBody>
      </p:sp>
      <p:sp>
        <p:nvSpPr>
          <p:cNvPr id="6" name="TextBox 5"/>
          <p:cNvSpPr txBox="1"/>
          <p:nvPr/>
        </p:nvSpPr>
        <p:spPr>
          <a:xfrm>
            <a:off x="1344507" y="4688867"/>
            <a:ext cx="7809350" cy="461665"/>
          </a:xfrm>
          <a:prstGeom prst="rect">
            <a:avLst/>
          </a:prstGeom>
          <a:noFill/>
        </p:spPr>
        <p:txBody>
          <a:bodyPr wrap="none" rtlCol="0">
            <a:spAutoFit/>
          </a:bodyPr>
          <a:lstStyle/>
          <a:p>
            <a:r>
              <a:rPr lang="en-US" sz="2400" dirty="0" smtClean="0">
                <a:solidFill>
                  <a:srgbClr val="FF0000"/>
                </a:solidFill>
              </a:rPr>
              <a:t>**</a:t>
            </a:r>
            <a:r>
              <a:rPr lang="en-US" sz="2400" dirty="0" smtClean="0"/>
              <a:t>F. Mercier et al., Neuroscience </a:t>
            </a:r>
            <a:r>
              <a:rPr lang="en-US" sz="2400" dirty="0"/>
              <a:t>Letters 506 (2012) 208–213 </a:t>
            </a:r>
          </a:p>
        </p:txBody>
      </p:sp>
    </p:spTree>
    <p:extLst>
      <p:ext uri="{BB962C8B-B14F-4D97-AF65-F5344CB8AC3E}">
        <p14:creationId xmlns:p14="http://schemas.microsoft.com/office/powerpoint/2010/main" val="2108618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2431"/>
            <a:ext cx="8229600" cy="857250"/>
          </a:xfrm>
        </p:spPr>
        <p:txBody>
          <a:bodyPr>
            <a:noAutofit/>
          </a:bodyPr>
          <a:lstStyle/>
          <a:p>
            <a:r>
              <a:rPr lang="en-US" sz="3600" b="1" dirty="0"/>
              <a:t>Is Encephalopathy a Mechanism to </a:t>
            </a:r>
            <a:r>
              <a:rPr lang="en-US" sz="3600" b="1" dirty="0" smtClean="0"/>
              <a:t> Renew </a:t>
            </a:r>
            <a:r>
              <a:rPr lang="en-US" sz="3600" b="1" dirty="0"/>
              <a:t>Sulfate in Autism</a:t>
            </a:r>
            <a:r>
              <a:rPr lang="en-US" sz="3600" b="1" dirty="0" smtClean="0"/>
              <a:t>?</a:t>
            </a:r>
            <a:r>
              <a:rPr lang="en-US" sz="3600" b="1" dirty="0" smtClean="0">
                <a:solidFill>
                  <a:srgbClr val="FF0000"/>
                </a:solidFill>
              </a:rPr>
              <a:t>*</a:t>
            </a:r>
            <a:r>
              <a:rPr lang="en-US" sz="3600" dirty="0"/>
              <a:t/>
            </a:r>
            <a:br>
              <a:rPr lang="en-US" sz="3600" dirty="0"/>
            </a:br>
            <a:endParaRPr lang="en-US" sz="3600" dirty="0"/>
          </a:p>
        </p:txBody>
      </p:sp>
      <p:sp>
        <p:nvSpPr>
          <p:cNvPr id="3" name="Content Placeholder 2"/>
          <p:cNvSpPr>
            <a:spLocks noGrp="1"/>
          </p:cNvSpPr>
          <p:nvPr>
            <p:ph idx="1"/>
          </p:nvPr>
        </p:nvSpPr>
        <p:spPr>
          <a:xfrm>
            <a:off x="457200" y="1238251"/>
            <a:ext cx="8229600" cy="3394472"/>
          </a:xfrm>
        </p:spPr>
        <p:txBody>
          <a:bodyPr>
            <a:normAutofit fontScale="85000" lnSpcReduction="20000"/>
          </a:bodyPr>
          <a:lstStyle/>
          <a:p>
            <a:pPr marL="0" indent="0">
              <a:buNone/>
            </a:pPr>
            <a:r>
              <a:rPr lang="en-US" b="1" dirty="0" smtClean="0"/>
              <a:t>Abstract</a:t>
            </a:r>
            <a:r>
              <a:rPr lang="en-US" dirty="0" smtClean="0"/>
              <a:t>: “This </a:t>
            </a:r>
            <a:r>
              <a:rPr lang="en-US" dirty="0"/>
              <a:t>paper makes two claims</a:t>
            </a:r>
            <a:r>
              <a:rPr lang="en-US" dirty="0" smtClean="0"/>
              <a:t>:</a:t>
            </a:r>
          </a:p>
          <a:p>
            <a:pPr marL="0" indent="0">
              <a:buNone/>
            </a:pPr>
            <a:r>
              <a:rPr lang="en-US" dirty="0" smtClean="0"/>
              <a:t> </a:t>
            </a:r>
            <a:r>
              <a:rPr lang="en-US" dirty="0"/>
              <a:t>(1) </a:t>
            </a:r>
            <a:r>
              <a:rPr lang="en-US" dirty="0" smtClean="0"/>
              <a:t>Autism </a:t>
            </a:r>
            <a:r>
              <a:rPr lang="en-US" dirty="0"/>
              <a:t>can be characterized as a chronic low- grade encephalopathy, associated with excess exposure to nitric oxide, ammonia and glutamate in the central nervous system, which leads to hippocampal pathologies and resulting cognitive impairment, </a:t>
            </a:r>
            <a:r>
              <a:rPr lang="en-US" dirty="0" smtClean="0"/>
              <a:t>and</a:t>
            </a:r>
          </a:p>
          <a:p>
            <a:pPr marL="0" indent="0">
              <a:buNone/>
            </a:pPr>
            <a:r>
              <a:rPr lang="en-US" dirty="0" smtClean="0"/>
              <a:t> </a:t>
            </a:r>
            <a:r>
              <a:rPr lang="en-US" dirty="0"/>
              <a:t>(2</a:t>
            </a:r>
            <a:r>
              <a:rPr lang="en-US" dirty="0" smtClean="0"/>
              <a:t>) </a:t>
            </a:r>
            <a:r>
              <a:rPr lang="en-US" dirty="0"/>
              <a:t>E</a:t>
            </a:r>
            <a:r>
              <a:rPr lang="en-US" dirty="0" smtClean="0"/>
              <a:t>ncephalitis </a:t>
            </a:r>
            <a:r>
              <a:rPr lang="en-US" dirty="0"/>
              <a:t>is provoked by a systemic deficiency in sulfate, but associated seizures and fever support sulfate restoration. </a:t>
            </a:r>
            <a:r>
              <a:rPr lang="mr-IN" dirty="0" smtClean="0"/>
              <a:t>…</a:t>
            </a:r>
            <a:r>
              <a:rPr lang="en-US" dirty="0" smtClean="0"/>
              <a:t>”</a:t>
            </a:r>
            <a:endParaRPr lang="en-US" dirty="0"/>
          </a:p>
          <a:p>
            <a:endParaRPr lang="en-US" dirty="0"/>
          </a:p>
        </p:txBody>
      </p:sp>
      <p:sp>
        <p:nvSpPr>
          <p:cNvPr id="4" name="TextBox 3"/>
          <p:cNvSpPr txBox="1"/>
          <p:nvPr/>
        </p:nvSpPr>
        <p:spPr>
          <a:xfrm>
            <a:off x="3397252" y="4595285"/>
            <a:ext cx="5578420" cy="461665"/>
          </a:xfrm>
          <a:prstGeom prst="rect">
            <a:avLst/>
          </a:prstGeom>
          <a:noFill/>
        </p:spPr>
        <p:txBody>
          <a:bodyPr wrap="none" rtlCol="0">
            <a:spAutoFit/>
          </a:bodyPr>
          <a:lstStyle/>
          <a:p>
            <a:r>
              <a:rPr lang="nb-NO" sz="2400" dirty="0">
                <a:solidFill>
                  <a:srgbClr val="FF0000"/>
                </a:solidFill>
              </a:rPr>
              <a:t>*</a:t>
            </a:r>
            <a:r>
              <a:rPr lang="nb-NO" sz="2400" dirty="0"/>
              <a:t>S S</a:t>
            </a:r>
            <a:r>
              <a:rPr lang="nb-NO" sz="2400" dirty="0" smtClean="0"/>
              <a:t>eneff </a:t>
            </a:r>
            <a:r>
              <a:rPr lang="nb-NO" sz="2400" dirty="0"/>
              <a:t>et al., </a:t>
            </a:r>
            <a:r>
              <a:rPr lang="nb-NO" sz="2400" dirty="0" err="1"/>
              <a:t>Entropy</a:t>
            </a:r>
            <a:r>
              <a:rPr lang="nb-NO" sz="2400" dirty="0"/>
              <a:t> 2013; 15: 372-406.</a:t>
            </a:r>
            <a:endParaRPr lang="en-US" sz="2400" dirty="0"/>
          </a:p>
        </p:txBody>
      </p:sp>
    </p:spTree>
    <p:extLst>
      <p:ext uri="{BB962C8B-B14F-4D97-AF65-F5344CB8AC3E}">
        <p14:creationId xmlns:p14="http://schemas.microsoft.com/office/powerpoint/2010/main" val="40092147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ut_microb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204" y="3045942"/>
            <a:ext cx="3134178" cy="2180764"/>
          </a:xfrm>
          <a:prstGeom prst="rect">
            <a:avLst/>
          </a:prstGeom>
        </p:spPr>
      </p:pic>
      <p:pic>
        <p:nvPicPr>
          <p:cNvPr id="4" name="Content Placeholder 3" descr="the-liver.jpg"/>
          <p:cNvPicPr>
            <a:picLocks noGrp="1" noChangeAspect="1"/>
          </p:cNvPicPr>
          <p:nvPr>
            <p:ph idx="1"/>
          </p:nvPr>
        </p:nvPicPr>
        <p:blipFill>
          <a:blip r:embed="rId4">
            <a:extLst>
              <a:ext uri="{28A0092B-C50C-407E-A947-70E740481C1C}">
                <a14:useLocalDpi xmlns:a14="http://schemas.microsoft.com/office/drawing/2010/main" val="0"/>
              </a:ext>
            </a:extLst>
          </a:blip>
          <a:srcRect t="1835" b="1835"/>
          <a:stretch>
            <a:fillRect/>
          </a:stretch>
        </p:blipFill>
        <p:spPr>
          <a:xfrm>
            <a:off x="1942197" y="3821238"/>
            <a:ext cx="2538644" cy="1047118"/>
          </a:xfrm>
        </p:spPr>
      </p:pic>
      <p:pic>
        <p:nvPicPr>
          <p:cNvPr id="5" name="Picture 4" descr="hear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1945" y="2369583"/>
            <a:ext cx="1464566" cy="1451663"/>
          </a:xfrm>
          <a:prstGeom prst="rect">
            <a:avLst/>
          </a:prstGeom>
        </p:spPr>
      </p:pic>
      <p:pic>
        <p:nvPicPr>
          <p:cNvPr id="6" name="Picture 5" descr="brai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506" y="550338"/>
            <a:ext cx="2590785" cy="1536806"/>
          </a:xfrm>
          <a:prstGeom prst="rect">
            <a:avLst/>
          </a:prstGeom>
        </p:spPr>
      </p:pic>
      <p:sp>
        <p:nvSpPr>
          <p:cNvPr id="9" name="TextBox 8"/>
          <p:cNvSpPr txBox="1"/>
          <p:nvPr/>
        </p:nvSpPr>
        <p:spPr>
          <a:xfrm>
            <a:off x="6636246" y="1689957"/>
            <a:ext cx="1113556" cy="461665"/>
          </a:xfrm>
          <a:prstGeom prst="rect">
            <a:avLst/>
          </a:prstGeom>
          <a:noFill/>
        </p:spPr>
        <p:txBody>
          <a:bodyPr wrap="none" rtlCol="0">
            <a:spAutoFit/>
          </a:bodyPr>
          <a:lstStyle/>
          <a:p>
            <a:r>
              <a:rPr lang="en-US" sz="2400" b="1" dirty="0" err="1" smtClean="0"/>
              <a:t>taurine</a:t>
            </a:r>
            <a:endParaRPr lang="en-US" sz="2400" b="1" dirty="0"/>
          </a:p>
        </p:txBody>
      </p:sp>
      <p:pic>
        <p:nvPicPr>
          <p:cNvPr id="10" name="Picture 9" descr="Taurine_molecule_bal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5946" y="2175202"/>
            <a:ext cx="2549721" cy="1062278"/>
          </a:xfrm>
          <a:prstGeom prst="rect">
            <a:avLst/>
          </a:prstGeom>
        </p:spPr>
      </p:pic>
      <p:pic>
        <p:nvPicPr>
          <p:cNvPr id="11" name="Picture 10" descr="Sulfate-3D-ball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8440" y="2170488"/>
            <a:ext cx="1266323" cy="929884"/>
          </a:xfrm>
          <a:prstGeom prst="rect">
            <a:avLst/>
          </a:prstGeom>
        </p:spPr>
      </p:pic>
      <p:sp>
        <p:nvSpPr>
          <p:cNvPr id="12" name="TextBox 11"/>
          <p:cNvSpPr txBox="1"/>
          <p:nvPr/>
        </p:nvSpPr>
        <p:spPr>
          <a:xfrm>
            <a:off x="4736388" y="1712646"/>
            <a:ext cx="1059154" cy="461665"/>
          </a:xfrm>
          <a:prstGeom prst="rect">
            <a:avLst/>
          </a:prstGeom>
          <a:noFill/>
        </p:spPr>
        <p:txBody>
          <a:bodyPr wrap="none" rtlCol="0">
            <a:spAutoFit/>
          </a:bodyPr>
          <a:lstStyle/>
          <a:p>
            <a:r>
              <a:rPr lang="en-US" sz="2400" b="1" dirty="0" smtClean="0"/>
              <a:t>sulfate</a:t>
            </a:r>
            <a:endParaRPr lang="en-US" sz="2400" b="1" dirty="0"/>
          </a:p>
        </p:txBody>
      </p:sp>
      <p:sp>
        <p:nvSpPr>
          <p:cNvPr id="13" name="Left Arrow 12"/>
          <p:cNvSpPr/>
          <p:nvPr/>
        </p:nvSpPr>
        <p:spPr>
          <a:xfrm>
            <a:off x="5689829" y="2345995"/>
            <a:ext cx="700097" cy="293498"/>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1653253" y="1661845"/>
            <a:ext cx="840604" cy="2771690"/>
          </a:xfrm>
          <a:custGeom>
            <a:avLst/>
            <a:gdLst>
              <a:gd name="connsiteX0" fmla="*/ 661510 w 840604"/>
              <a:gd name="connsiteY0" fmla="*/ 0 h 3695587"/>
              <a:gd name="connsiteX1" fmla="*/ 42819 w 840604"/>
              <a:gd name="connsiteY1" fmla="*/ 1481491 h 3695587"/>
              <a:gd name="connsiteX2" fmla="*/ 140507 w 840604"/>
              <a:gd name="connsiteY2" fmla="*/ 2979262 h 3695587"/>
              <a:gd name="connsiteX3" fmla="*/ 840604 w 840604"/>
              <a:gd name="connsiteY3" fmla="*/ 3695587 h 3695587"/>
            </a:gdLst>
            <a:ahLst/>
            <a:cxnLst>
              <a:cxn ang="0">
                <a:pos x="connsiteX0" y="connsiteY0"/>
              </a:cxn>
              <a:cxn ang="0">
                <a:pos x="connsiteX1" y="connsiteY1"/>
              </a:cxn>
              <a:cxn ang="0">
                <a:pos x="connsiteX2" y="connsiteY2"/>
              </a:cxn>
              <a:cxn ang="0">
                <a:pos x="connsiteX3" y="connsiteY3"/>
              </a:cxn>
            </a:cxnLst>
            <a:rect l="l" t="t" r="r" b="b"/>
            <a:pathLst>
              <a:path w="840604" h="3695587">
                <a:moveTo>
                  <a:pt x="661510" y="0"/>
                </a:moveTo>
                <a:cubicBezTo>
                  <a:pt x="395581" y="492473"/>
                  <a:pt x="129653" y="984947"/>
                  <a:pt x="42819" y="1481491"/>
                </a:cubicBezTo>
                <a:cubicBezTo>
                  <a:pt x="-44015" y="1978035"/>
                  <a:pt x="7543" y="2610246"/>
                  <a:pt x="140507" y="2979262"/>
                </a:cubicBezTo>
                <a:cubicBezTo>
                  <a:pt x="273471" y="3348278"/>
                  <a:pt x="840604" y="3695587"/>
                  <a:pt x="840604" y="3695587"/>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838215" y="3045943"/>
            <a:ext cx="840604" cy="969008"/>
          </a:xfrm>
          <a:custGeom>
            <a:avLst/>
            <a:gdLst>
              <a:gd name="connsiteX0" fmla="*/ 661510 w 840604"/>
              <a:gd name="connsiteY0" fmla="*/ 0 h 3695587"/>
              <a:gd name="connsiteX1" fmla="*/ 42819 w 840604"/>
              <a:gd name="connsiteY1" fmla="*/ 1481491 h 3695587"/>
              <a:gd name="connsiteX2" fmla="*/ 140507 w 840604"/>
              <a:gd name="connsiteY2" fmla="*/ 2979262 h 3695587"/>
              <a:gd name="connsiteX3" fmla="*/ 840604 w 840604"/>
              <a:gd name="connsiteY3" fmla="*/ 3695587 h 3695587"/>
            </a:gdLst>
            <a:ahLst/>
            <a:cxnLst>
              <a:cxn ang="0">
                <a:pos x="connsiteX0" y="connsiteY0"/>
              </a:cxn>
              <a:cxn ang="0">
                <a:pos x="connsiteX1" y="connsiteY1"/>
              </a:cxn>
              <a:cxn ang="0">
                <a:pos x="connsiteX2" y="connsiteY2"/>
              </a:cxn>
              <a:cxn ang="0">
                <a:pos x="connsiteX3" y="connsiteY3"/>
              </a:cxn>
            </a:cxnLst>
            <a:rect l="l" t="t" r="r" b="b"/>
            <a:pathLst>
              <a:path w="840604" h="3695587">
                <a:moveTo>
                  <a:pt x="661510" y="0"/>
                </a:moveTo>
                <a:cubicBezTo>
                  <a:pt x="395581" y="492473"/>
                  <a:pt x="129653" y="984947"/>
                  <a:pt x="42819" y="1481491"/>
                </a:cubicBezTo>
                <a:cubicBezTo>
                  <a:pt x="-44015" y="1978035"/>
                  <a:pt x="7543" y="2610246"/>
                  <a:pt x="140507" y="2979262"/>
                </a:cubicBezTo>
                <a:cubicBezTo>
                  <a:pt x="273471" y="3348278"/>
                  <a:pt x="840604" y="3695587"/>
                  <a:pt x="840604" y="3695587"/>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942902" y="3590722"/>
            <a:ext cx="2149135" cy="525350"/>
          </a:xfrm>
          <a:custGeom>
            <a:avLst/>
            <a:gdLst>
              <a:gd name="connsiteX0" fmla="*/ 0 w 2149135"/>
              <a:gd name="connsiteY0" fmla="*/ 619065 h 700466"/>
              <a:gd name="connsiteX1" fmla="*/ 586128 w 2149135"/>
              <a:gd name="connsiteY1" fmla="*/ 421 h 700466"/>
              <a:gd name="connsiteX2" fmla="*/ 2149135 w 2149135"/>
              <a:gd name="connsiteY2" fmla="*/ 700466 h 700466"/>
            </a:gdLst>
            <a:ahLst/>
            <a:cxnLst>
              <a:cxn ang="0">
                <a:pos x="connsiteX0" y="connsiteY0"/>
              </a:cxn>
              <a:cxn ang="0">
                <a:pos x="connsiteX1" y="connsiteY1"/>
              </a:cxn>
              <a:cxn ang="0">
                <a:pos x="connsiteX2" y="connsiteY2"/>
              </a:cxn>
            </a:cxnLst>
            <a:rect l="l" t="t" r="r" b="b"/>
            <a:pathLst>
              <a:path w="2149135" h="700466">
                <a:moveTo>
                  <a:pt x="0" y="619065"/>
                </a:moveTo>
                <a:cubicBezTo>
                  <a:pt x="113969" y="302959"/>
                  <a:pt x="227939" y="-13146"/>
                  <a:pt x="586128" y="421"/>
                </a:cubicBezTo>
                <a:cubicBezTo>
                  <a:pt x="944317" y="13988"/>
                  <a:pt x="2149135" y="700466"/>
                  <a:pt x="2149135" y="700466"/>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286126" y="1661844"/>
            <a:ext cx="1524000" cy="862282"/>
          </a:xfrm>
          <a:custGeom>
            <a:avLst/>
            <a:gdLst>
              <a:gd name="connsiteX0" fmla="*/ 873125 w 873125"/>
              <a:gd name="connsiteY0" fmla="*/ 777875 h 777875"/>
              <a:gd name="connsiteX1" fmla="*/ 0 w 873125"/>
              <a:gd name="connsiteY1" fmla="*/ 0 h 777875"/>
              <a:gd name="connsiteX2" fmla="*/ 0 w 873125"/>
              <a:gd name="connsiteY2" fmla="*/ 0 h 777875"/>
            </a:gdLst>
            <a:ahLst/>
            <a:cxnLst>
              <a:cxn ang="0">
                <a:pos x="connsiteX0" y="connsiteY0"/>
              </a:cxn>
              <a:cxn ang="0">
                <a:pos x="connsiteX1" y="connsiteY1"/>
              </a:cxn>
              <a:cxn ang="0">
                <a:pos x="connsiteX2" y="connsiteY2"/>
              </a:cxn>
            </a:cxnLst>
            <a:rect l="l" t="t" r="r" b="b"/>
            <a:pathLst>
              <a:path w="873125" h="777875">
                <a:moveTo>
                  <a:pt x="873125" y="777875"/>
                </a:moveTo>
                <a:lnTo>
                  <a:pt x="0" y="0"/>
                </a:lnTo>
                <a:lnTo>
                  <a:pt x="0" y="0"/>
                </a:lnTo>
              </a:path>
            </a:pathLst>
          </a:custGeom>
          <a:solidFill>
            <a:srgbClr val="FF0000"/>
          </a:solidFill>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flipH="1">
            <a:off x="3876566" y="3045944"/>
            <a:ext cx="859877" cy="20446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Left Arrow 20"/>
          <p:cNvSpPr/>
          <p:nvPr/>
        </p:nvSpPr>
        <p:spPr>
          <a:xfrm>
            <a:off x="5887907" y="1758536"/>
            <a:ext cx="630505" cy="300359"/>
          </a:xfrm>
          <a:prstGeom prst="leftArrow">
            <a:avLst>
              <a:gd name="adj1" fmla="val 50000"/>
              <a:gd name="adj2" fmla="val 560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250834" y="860850"/>
            <a:ext cx="4278168" cy="830997"/>
          </a:xfrm>
          <a:prstGeom prst="rect">
            <a:avLst/>
          </a:prstGeom>
          <a:solidFill>
            <a:srgbClr val="FFF9A2"/>
          </a:solidFill>
          <a:ln>
            <a:solidFill>
              <a:schemeClr val="tx1"/>
            </a:solidFill>
          </a:ln>
        </p:spPr>
        <p:txBody>
          <a:bodyPr wrap="square" rtlCol="0">
            <a:spAutoFit/>
          </a:bodyPr>
          <a:lstStyle>
            <a:defPPr>
              <a:defRPr lang="en-US"/>
            </a:defPPr>
            <a:lvl1pPr algn="ctr">
              <a:defRPr sz="2800"/>
            </a:lvl1pPr>
          </a:lstStyle>
          <a:p>
            <a:r>
              <a:rPr lang="en-US" sz="2400" dirty="0" smtClean="0"/>
              <a:t>Glyphosate blocks </a:t>
            </a:r>
            <a:r>
              <a:rPr lang="en-US" sz="2400" dirty="0" err="1" smtClean="0"/>
              <a:t>taurine</a:t>
            </a:r>
            <a:r>
              <a:rPr lang="en-US" sz="2400" dirty="0" smtClean="0"/>
              <a:t> uptake into E coli microbes</a:t>
            </a:r>
            <a:r>
              <a:rPr lang="en-US" sz="2400" dirty="0" smtClean="0">
                <a:solidFill>
                  <a:srgbClr val="FF0000"/>
                </a:solidFill>
              </a:rPr>
              <a:t>*</a:t>
            </a:r>
            <a:endParaRPr lang="en-US" sz="2400" dirty="0">
              <a:solidFill>
                <a:srgbClr val="FF0000"/>
              </a:solidFill>
            </a:endParaRPr>
          </a:p>
        </p:txBody>
      </p:sp>
      <p:sp>
        <p:nvSpPr>
          <p:cNvPr id="23" name="TextBox 22"/>
          <p:cNvSpPr txBox="1"/>
          <p:nvPr/>
        </p:nvSpPr>
        <p:spPr>
          <a:xfrm>
            <a:off x="119631" y="4719101"/>
            <a:ext cx="4584659" cy="400110"/>
          </a:xfrm>
          <a:prstGeom prst="rect">
            <a:avLst/>
          </a:prstGeom>
          <a:noFill/>
        </p:spPr>
        <p:txBody>
          <a:bodyPr wrap="none" rtlCol="0">
            <a:spAutoFit/>
          </a:bodyPr>
          <a:lstStyle/>
          <a:p>
            <a:r>
              <a:rPr lang="nb-NO" sz="2000" dirty="0">
                <a:solidFill>
                  <a:srgbClr val="FF0000"/>
                </a:solidFill>
              </a:rPr>
              <a:t>*</a:t>
            </a:r>
            <a:r>
              <a:rPr lang="nb-NO" sz="2000" dirty="0"/>
              <a:t>W Lu et al. Mol </a:t>
            </a:r>
            <a:r>
              <a:rPr lang="nb-NO" sz="2000" dirty="0" err="1"/>
              <a:t>BioSyst</a:t>
            </a:r>
            <a:r>
              <a:rPr lang="nb-NO" sz="2000" dirty="0"/>
              <a:t> 2013; 9: 522-530.</a:t>
            </a:r>
            <a:endParaRPr lang="en-US" sz="2000" dirty="0"/>
          </a:p>
        </p:txBody>
      </p:sp>
      <p:sp>
        <p:nvSpPr>
          <p:cNvPr id="24" name="TextBox 23"/>
          <p:cNvSpPr txBox="1"/>
          <p:nvPr/>
        </p:nvSpPr>
        <p:spPr>
          <a:xfrm>
            <a:off x="760672" y="2172893"/>
            <a:ext cx="1089661" cy="461665"/>
          </a:xfrm>
          <a:prstGeom prst="rect">
            <a:avLst/>
          </a:prstGeom>
          <a:noFill/>
        </p:spPr>
        <p:txBody>
          <a:bodyPr wrap="none" rtlCol="0">
            <a:spAutoFit/>
          </a:bodyPr>
          <a:lstStyle/>
          <a:p>
            <a:r>
              <a:rPr lang="en-US" sz="2400" dirty="0" err="1" smtClean="0"/>
              <a:t>taurine</a:t>
            </a:r>
            <a:endParaRPr lang="en-US" sz="2400" dirty="0"/>
          </a:p>
        </p:txBody>
      </p:sp>
      <p:sp>
        <p:nvSpPr>
          <p:cNvPr id="25" name="TextBox 24"/>
          <p:cNvSpPr txBox="1"/>
          <p:nvPr/>
        </p:nvSpPr>
        <p:spPr>
          <a:xfrm>
            <a:off x="1792862" y="3489063"/>
            <a:ext cx="1089661" cy="461665"/>
          </a:xfrm>
          <a:prstGeom prst="rect">
            <a:avLst/>
          </a:prstGeom>
          <a:noFill/>
        </p:spPr>
        <p:txBody>
          <a:bodyPr wrap="none" rtlCol="0">
            <a:spAutoFit/>
          </a:bodyPr>
          <a:lstStyle/>
          <a:p>
            <a:r>
              <a:rPr lang="en-US" sz="2400" dirty="0" err="1" smtClean="0"/>
              <a:t>taurine</a:t>
            </a:r>
            <a:endParaRPr lang="en-US" sz="2400" dirty="0"/>
          </a:p>
        </p:txBody>
      </p:sp>
      <p:sp>
        <p:nvSpPr>
          <p:cNvPr id="26" name="TextBox 25"/>
          <p:cNvSpPr txBox="1"/>
          <p:nvPr/>
        </p:nvSpPr>
        <p:spPr>
          <a:xfrm>
            <a:off x="4041659" y="3648138"/>
            <a:ext cx="1089661" cy="461665"/>
          </a:xfrm>
          <a:prstGeom prst="rect">
            <a:avLst/>
          </a:prstGeom>
          <a:noFill/>
        </p:spPr>
        <p:txBody>
          <a:bodyPr wrap="none" rtlCol="0">
            <a:spAutoFit/>
          </a:bodyPr>
          <a:lstStyle/>
          <a:p>
            <a:r>
              <a:rPr lang="en-US" sz="2400" dirty="0" err="1" smtClean="0"/>
              <a:t>taurine</a:t>
            </a:r>
            <a:endParaRPr lang="en-US" sz="2400" dirty="0"/>
          </a:p>
        </p:txBody>
      </p:sp>
      <p:sp>
        <p:nvSpPr>
          <p:cNvPr id="2" name="Title 1"/>
          <p:cNvSpPr>
            <a:spLocks noGrp="1"/>
          </p:cNvSpPr>
          <p:nvPr>
            <p:ph type="title"/>
          </p:nvPr>
        </p:nvSpPr>
        <p:spPr>
          <a:xfrm>
            <a:off x="366041" y="3572"/>
            <a:ext cx="8229600" cy="857250"/>
          </a:xfrm>
        </p:spPr>
        <p:txBody>
          <a:bodyPr/>
          <a:lstStyle/>
          <a:p>
            <a:r>
              <a:rPr lang="en-US" b="1" dirty="0" smtClean="0"/>
              <a:t>Gut Microbes to the Rescue!</a:t>
            </a:r>
            <a:endParaRPr lang="en-US" b="1" dirty="0"/>
          </a:p>
        </p:txBody>
      </p:sp>
    </p:spTree>
    <p:extLst>
      <p:ext uri="{BB962C8B-B14F-4D97-AF65-F5344CB8AC3E}">
        <p14:creationId xmlns:p14="http://schemas.microsoft.com/office/powerpoint/2010/main" val="436499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4"/>
            <a:ext cx="8229600" cy="857250"/>
          </a:xfrm>
        </p:spPr>
        <p:txBody>
          <a:bodyPr>
            <a:normAutofit fontScale="90000"/>
          </a:bodyPr>
          <a:lstStyle/>
          <a:p>
            <a:r>
              <a:rPr lang="en-US" b="1" dirty="0" smtClean="0"/>
              <a:t>Safe Sulfate Transport: Carbon Rings</a:t>
            </a:r>
            <a:endParaRPr lang="en-US" b="1" dirty="0"/>
          </a:p>
        </p:txBody>
      </p:sp>
      <p:pic>
        <p:nvPicPr>
          <p:cNvPr id="4" name="Picture 3" descr="cholesterol_sulf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500" y="1323472"/>
            <a:ext cx="3252518" cy="2759396"/>
          </a:xfrm>
          <a:prstGeom prst="rect">
            <a:avLst/>
          </a:prstGeom>
        </p:spPr>
      </p:pic>
      <p:pic>
        <p:nvPicPr>
          <p:cNvPr id="6" name="Picture 5" descr="estrone_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55" y="3758107"/>
            <a:ext cx="2492760" cy="1268635"/>
          </a:xfrm>
          <a:prstGeom prst="rect">
            <a:avLst/>
          </a:prstGeom>
        </p:spPr>
      </p:pic>
      <p:sp>
        <p:nvSpPr>
          <p:cNvPr id="7" name="TextBox 6"/>
          <p:cNvSpPr txBox="1"/>
          <p:nvPr/>
        </p:nvSpPr>
        <p:spPr>
          <a:xfrm>
            <a:off x="457236" y="3340543"/>
            <a:ext cx="1305891" cy="954107"/>
          </a:xfrm>
          <a:prstGeom prst="rect">
            <a:avLst/>
          </a:prstGeom>
          <a:noFill/>
        </p:spPr>
        <p:txBody>
          <a:bodyPr wrap="none" rtlCol="0">
            <a:spAutoFit/>
          </a:bodyPr>
          <a:lstStyle/>
          <a:p>
            <a:r>
              <a:rPr lang="en-US" sz="2800" dirty="0" err="1"/>
              <a:t>e</a:t>
            </a:r>
            <a:r>
              <a:rPr lang="en-US" sz="2800" dirty="0" err="1" smtClean="0"/>
              <a:t>strone</a:t>
            </a:r>
            <a:endParaRPr lang="en-US" sz="2800" dirty="0" smtClean="0"/>
          </a:p>
          <a:p>
            <a:r>
              <a:rPr lang="en-US" sz="2800" dirty="0" smtClean="0"/>
              <a:t> sulfate</a:t>
            </a:r>
            <a:endParaRPr lang="en-US" sz="2800" dirty="0"/>
          </a:p>
        </p:txBody>
      </p:sp>
      <p:sp>
        <p:nvSpPr>
          <p:cNvPr id="9" name="TextBox 8"/>
          <p:cNvSpPr txBox="1"/>
          <p:nvPr/>
        </p:nvSpPr>
        <p:spPr>
          <a:xfrm>
            <a:off x="5816628" y="938213"/>
            <a:ext cx="2885075" cy="523220"/>
          </a:xfrm>
          <a:prstGeom prst="rect">
            <a:avLst/>
          </a:prstGeom>
          <a:noFill/>
        </p:spPr>
        <p:txBody>
          <a:bodyPr wrap="none" rtlCol="0">
            <a:spAutoFit/>
          </a:bodyPr>
          <a:lstStyle/>
          <a:p>
            <a:r>
              <a:rPr lang="en-US" sz="2800" dirty="0"/>
              <a:t>c</a:t>
            </a:r>
            <a:r>
              <a:rPr lang="en-US" sz="2800" dirty="0" smtClean="0"/>
              <a:t>holesterol sulfate</a:t>
            </a:r>
            <a:endParaRPr lang="en-US" sz="2800" dirty="0"/>
          </a:p>
        </p:txBody>
      </p:sp>
      <p:sp>
        <p:nvSpPr>
          <p:cNvPr id="11" name="TextBox 10"/>
          <p:cNvSpPr txBox="1"/>
          <p:nvPr/>
        </p:nvSpPr>
        <p:spPr>
          <a:xfrm>
            <a:off x="28786" y="902496"/>
            <a:ext cx="1754510" cy="954107"/>
          </a:xfrm>
          <a:prstGeom prst="rect">
            <a:avLst/>
          </a:prstGeom>
          <a:solidFill>
            <a:schemeClr val="bg1"/>
          </a:solidFill>
        </p:spPr>
        <p:txBody>
          <a:bodyPr wrap="square" rtlCol="0">
            <a:spAutoFit/>
          </a:bodyPr>
          <a:lstStyle/>
          <a:p>
            <a:r>
              <a:rPr lang="en-US" sz="2800" dirty="0"/>
              <a:t>v</a:t>
            </a:r>
            <a:r>
              <a:rPr lang="en-US" sz="2800" dirty="0" smtClean="0"/>
              <a:t>itamin D sulfate</a:t>
            </a:r>
            <a:endParaRPr lang="en-US" sz="2800" dirty="0"/>
          </a:p>
        </p:txBody>
      </p:sp>
      <p:pic>
        <p:nvPicPr>
          <p:cNvPr id="3" name="Picture 2" descr="serotonin_sulfa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611" y="826473"/>
            <a:ext cx="2415801" cy="2248288"/>
          </a:xfrm>
          <a:prstGeom prst="rect">
            <a:avLst/>
          </a:prstGeom>
        </p:spPr>
      </p:pic>
      <p:sp>
        <p:nvSpPr>
          <p:cNvPr id="12" name="TextBox 11"/>
          <p:cNvSpPr txBox="1"/>
          <p:nvPr/>
        </p:nvSpPr>
        <p:spPr>
          <a:xfrm>
            <a:off x="2649352" y="856312"/>
            <a:ext cx="2815481" cy="523220"/>
          </a:xfrm>
          <a:prstGeom prst="rect">
            <a:avLst/>
          </a:prstGeom>
          <a:noFill/>
        </p:spPr>
        <p:txBody>
          <a:bodyPr wrap="square" rtlCol="0">
            <a:spAutoFit/>
          </a:bodyPr>
          <a:lstStyle/>
          <a:p>
            <a:r>
              <a:rPr lang="en-US" sz="2800" dirty="0"/>
              <a:t>s</a:t>
            </a:r>
            <a:r>
              <a:rPr lang="en-US" sz="2800" dirty="0" smtClean="0"/>
              <a:t>erotonin sulfate</a:t>
            </a:r>
            <a:endParaRPr lang="en-US" sz="2800" dirty="0"/>
          </a:p>
        </p:txBody>
      </p:sp>
      <p:pic>
        <p:nvPicPr>
          <p:cNvPr id="13" name="Picture 12" descr="dopamine_sulfa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7725" y="2282180"/>
            <a:ext cx="2770178" cy="2342583"/>
          </a:xfrm>
          <a:prstGeom prst="rect">
            <a:avLst/>
          </a:prstGeom>
        </p:spPr>
      </p:pic>
      <p:pic>
        <p:nvPicPr>
          <p:cNvPr id="5" name="Picture 4" descr="dhea_sulfat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4975" y="3526702"/>
            <a:ext cx="2390967" cy="1454466"/>
          </a:xfrm>
          <a:prstGeom prst="rect">
            <a:avLst/>
          </a:prstGeom>
        </p:spPr>
      </p:pic>
      <p:sp>
        <p:nvSpPr>
          <p:cNvPr id="8" name="TextBox 7"/>
          <p:cNvSpPr txBox="1"/>
          <p:nvPr/>
        </p:nvSpPr>
        <p:spPr>
          <a:xfrm>
            <a:off x="6743167" y="4522481"/>
            <a:ext cx="2085577" cy="523220"/>
          </a:xfrm>
          <a:prstGeom prst="rect">
            <a:avLst/>
          </a:prstGeom>
          <a:noFill/>
        </p:spPr>
        <p:txBody>
          <a:bodyPr wrap="none" rtlCol="0">
            <a:spAutoFit/>
          </a:bodyPr>
          <a:lstStyle/>
          <a:p>
            <a:r>
              <a:rPr lang="en-US" sz="2800" dirty="0" smtClean="0"/>
              <a:t>DHEA sulfate</a:t>
            </a:r>
            <a:endParaRPr lang="en-US" sz="2800" dirty="0"/>
          </a:p>
        </p:txBody>
      </p:sp>
      <p:sp>
        <p:nvSpPr>
          <p:cNvPr id="14" name="TextBox 13"/>
          <p:cNvSpPr txBox="1"/>
          <p:nvPr/>
        </p:nvSpPr>
        <p:spPr>
          <a:xfrm>
            <a:off x="3060661" y="2631898"/>
            <a:ext cx="1978655" cy="954107"/>
          </a:xfrm>
          <a:prstGeom prst="rect">
            <a:avLst/>
          </a:prstGeom>
          <a:noFill/>
        </p:spPr>
        <p:txBody>
          <a:bodyPr wrap="square" rtlCol="0">
            <a:spAutoFit/>
          </a:bodyPr>
          <a:lstStyle/>
          <a:p>
            <a:r>
              <a:rPr lang="en-US" sz="2800" dirty="0"/>
              <a:t>d</a:t>
            </a:r>
            <a:r>
              <a:rPr lang="en-US" sz="2800" dirty="0" smtClean="0"/>
              <a:t>opamine sulfate</a:t>
            </a:r>
            <a:endParaRPr lang="en-US" sz="2800" dirty="0"/>
          </a:p>
        </p:txBody>
      </p:sp>
      <p:pic>
        <p:nvPicPr>
          <p:cNvPr id="10" name="Picture 9" descr="vitaminD_sulfate.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209" y="741374"/>
            <a:ext cx="2019134" cy="2428875"/>
          </a:xfrm>
          <a:prstGeom prst="rect">
            <a:avLst/>
          </a:prstGeom>
        </p:spPr>
      </p:pic>
    </p:spTree>
    <p:extLst>
      <p:ext uri="{BB962C8B-B14F-4D97-AF65-F5344CB8AC3E}">
        <p14:creationId xmlns:p14="http://schemas.microsoft.com/office/powerpoint/2010/main" val="9709445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4"/>
            <a:ext cx="8229600" cy="857250"/>
          </a:xfrm>
        </p:spPr>
        <p:txBody>
          <a:bodyPr>
            <a:normAutofit fontScale="90000"/>
          </a:bodyPr>
          <a:lstStyle/>
          <a:p>
            <a:r>
              <a:rPr lang="en-US" b="1" dirty="0" smtClean="0"/>
              <a:t>Safe Sulfate Transport: Carbon Rings</a:t>
            </a:r>
            <a:endParaRPr lang="en-US" b="1" dirty="0"/>
          </a:p>
        </p:txBody>
      </p:sp>
      <p:pic>
        <p:nvPicPr>
          <p:cNvPr id="4" name="Picture 3" descr="cholesterol_sulf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500" y="1323472"/>
            <a:ext cx="3252518" cy="2759396"/>
          </a:xfrm>
          <a:prstGeom prst="rect">
            <a:avLst/>
          </a:prstGeom>
        </p:spPr>
      </p:pic>
      <p:pic>
        <p:nvPicPr>
          <p:cNvPr id="6" name="Picture 5" descr="estrone_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55" y="3758107"/>
            <a:ext cx="2492760" cy="1268635"/>
          </a:xfrm>
          <a:prstGeom prst="rect">
            <a:avLst/>
          </a:prstGeom>
        </p:spPr>
      </p:pic>
      <p:sp>
        <p:nvSpPr>
          <p:cNvPr id="7" name="TextBox 6"/>
          <p:cNvSpPr txBox="1"/>
          <p:nvPr/>
        </p:nvSpPr>
        <p:spPr>
          <a:xfrm>
            <a:off x="457236" y="3340543"/>
            <a:ext cx="1305891" cy="954107"/>
          </a:xfrm>
          <a:prstGeom prst="rect">
            <a:avLst/>
          </a:prstGeom>
          <a:noFill/>
        </p:spPr>
        <p:txBody>
          <a:bodyPr wrap="none" rtlCol="0">
            <a:spAutoFit/>
          </a:bodyPr>
          <a:lstStyle/>
          <a:p>
            <a:r>
              <a:rPr lang="en-US" sz="2800" dirty="0" err="1"/>
              <a:t>e</a:t>
            </a:r>
            <a:r>
              <a:rPr lang="en-US" sz="2800" dirty="0" err="1" smtClean="0"/>
              <a:t>strone</a:t>
            </a:r>
            <a:endParaRPr lang="en-US" sz="2800" dirty="0" smtClean="0"/>
          </a:p>
          <a:p>
            <a:r>
              <a:rPr lang="en-US" sz="2800" dirty="0" smtClean="0"/>
              <a:t> sulfate</a:t>
            </a:r>
            <a:endParaRPr lang="en-US" sz="2800" dirty="0"/>
          </a:p>
        </p:txBody>
      </p:sp>
      <p:sp>
        <p:nvSpPr>
          <p:cNvPr id="9" name="TextBox 8"/>
          <p:cNvSpPr txBox="1"/>
          <p:nvPr/>
        </p:nvSpPr>
        <p:spPr>
          <a:xfrm>
            <a:off x="5816628" y="938213"/>
            <a:ext cx="2885075" cy="523220"/>
          </a:xfrm>
          <a:prstGeom prst="rect">
            <a:avLst/>
          </a:prstGeom>
          <a:noFill/>
        </p:spPr>
        <p:txBody>
          <a:bodyPr wrap="none" rtlCol="0">
            <a:spAutoFit/>
          </a:bodyPr>
          <a:lstStyle/>
          <a:p>
            <a:r>
              <a:rPr lang="en-US" sz="2800" dirty="0"/>
              <a:t>c</a:t>
            </a:r>
            <a:r>
              <a:rPr lang="en-US" sz="2800" dirty="0" smtClean="0"/>
              <a:t>holesterol sulfate</a:t>
            </a:r>
            <a:endParaRPr lang="en-US" sz="2800" dirty="0"/>
          </a:p>
        </p:txBody>
      </p:sp>
      <p:sp>
        <p:nvSpPr>
          <p:cNvPr id="11" name="TextBox 10"/>
          <p:cNvSpPr txBox="1"/>
          <p:nvPr/>
        </p:nvSpPr>
        <p:spPr>
          <a:xfrm>
            <a:off x="28786" y="902496"/>
            <a:ext cx="1754510" cy="954107"/>
          </a:xfrm>
          <a:prstGeom prst="rect">
            <a:avLst/>
          </a:prstGeom>
          <a:solidFill>
            <a:schemeClr val="bg1"/>
          </a:solidFill>
        </p:spPr>
        <p:txBody>
          <a:bodyPr wrap="square" rtlCol="0">
            <a:spAutoFit/>
          </a:bodyPr>
          <a:lstStyle/>
          <a:p>
            <a:r>
              <a:rPr lang="en-US" sz="2800" dirty="0"/>
              <a:t>v</a:t>
            </a:r>
            <a:r>
              <a:rPr lang="en-US" sz="2800" dirty="0" smtClean="0"/>
              <a:t>itamin D sulfate</a:t>
            </a:r>
            <a:endParaRPr lang="en-US" sz="2800" dirty="0"/>
          </a:p>
        </p:txBody>
      </p:sp>
      <p:pic>
        <p:nvPicPr>
          <p:cNvPr id="3" name="Picture 2" descr="serotonin_sulfa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611" y="826473"/>
            <a:ext cx="2415801" cy="2248288"/>
          </a:xfrm>
          <a:prstGeom prst="rect">
            <a:avLst/>
          </a:prstGeom>
        </p:spPr>
      </p:pic>
      <p:sp>
        <p:nvSpPr>
          <p:cNvPr id="12" name="TextBox 11"/>
          <p:cNvSpPr txBox="1"/>
          <p:nvPr/>
        </p:nvSpPr>
        <p:spPr>
          <a:xfrm>
            <a:off x="2649352" y="856312"/>
            <a:ext cx="2815481" cy="523220"/>
          </a:xfrm>
          <a:prstGeom prst="rect">
            <a:avLst/>
          </a:prstGeom>
          <a:noFill/>
        </p:spPr>
        <p:txBody>
          <a:bodyPr wrap="square" rtlCol="0">
            <a:spAutoFit/>
          </a:bodyPr>
          <a:lstStyle/>
          <a:p>
            <a:r>
              <a:rPr lang="en-US" sz="2800" dirty="0"/>
              <a:t>s</a:t>
            </a:r>
            <a:r>
              <a:rPr lang="en-US" sz="2800" dirty="0" smtClean="0"/>
              <a:t>erotonin sulfate</a:t>
            </a:r>
            <a:endParaRPr lang="en-US" sz="2800" dirty="0"/>
          </a:p>
        </p:txBody>
      </p:sp>
      <p:pic>
        <p:nvPicPr>
          <p:cNvPr id="13" name="Picture 12" descr="dopamine_sulfa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7725" y="2282180"/>
            <a:ext cx="2770178" cy="2342583"/>
          </a:xfrm>
          <a:prstGeom prst="rect">
            <a:avLst/>
          </a:prstGeom>
        </p:spPr>
      </p:pic>
      <p:pic>
        <p:nvPicPr>
          <p:cNvPr id="5" name="Picture 4" descr="dhea_sulfat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4975" y="3526702"/>
            <a:ext cx="2390967" cy="1454466"/>
          </a:xfrm>
          <a:prstGeom prst="rect">
            <a:avLst/>
          </a:prstGeom>
        </p:spPr>
      </p:pic>
      <p:sp>
        <p:nvSpPr>
          <p:cNvPr id="8" name="TextBox 7"/>
          <p:cNvSpPr txBox="1"/>
          <p:nvPr/>
        </p:nvSpPr>
        <p:spPr>
          <a:xfrm>
            <a:off x="6743167" y="4522481"/>
            <a:ext cx="2085577" cy="523220"/>
          </a:xfrm>
          <a:prstGeom prst="rect">
            <a:avLst/>
          </a:prstGeom>
          <a:noFill/>
        </p:spPr>
        <p:txBody>
          <a:bodyPr wrap="none" rtlCol="0">
            <a:spAutoFit/>
          </a:bodyPr>
          <a:lstStyle/>
          <a:p>
            <a:r>
              <a:rPr lang="en-US" sz="2800" dirty="0" smtClean="0"/>
              <a:t>DHEA sulfate</a:t>
            </a:r>
            <a:endParaRPr lang="en-US" sz="2800" dirty="0"/>
          </a:p>
        </p:txBody>
      </p:sp>
      <p:sp>
        <p:nvSpPr>
          <p:cNvPr id="14" name="TextBox 13"/>
          <p:cNvSpPr txBox="1"/>
          <p:nvPr/>
        </p:nvSpPr>
        <p:spPr>
          <a:xfrm>
            <a:off x="3060661" y="2631898"/>
            <a:ext cx="1978655" cy="954107"/>
          </a:xfrm>
          <a:prstGeom prst="rect">
            <a:avLst/>
          </a:prstGeom>
          <a:noFill/>
        </p:spPr>
        <p:txBody>
          <a:bodyPr wrap="square" rtlCol="0">
            <a:spAutoFit/>
          </a:bodyPr>
          <a:lstStyle/>
          <a:p>
            <a:r>
              <a:rPr lang="en-US" sz="2800" dirty="0"/>
              <a:t>d</a:t>
            </a:r>
            <a:r>
              <a:rPr lang="en-US" sz="2800" dirty="0" smtClean="0"/>
              <a:t>opamine sulfate</a:t>
            </a:r>
            <a:endParaRPr lang="en-US" sz="2800" dirty="0"/>
          </a:p>
        </p:txBody>
      </p:sp>
      <p:pic>
        <p:nvPicPr>
          <p:cNvPr id="10" name="Picture 9" descr="vitaminD_sulfate.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209" y="741374"/>
            <a:ext cx="2019134" cy="2428875"/>
          </a:xfrm>
          <a:prstGeom prst="rect">
            <a:avLst/>
          </a:prstGeom>
        </p:spPr>
      </p:pic>
      <p:sp>
        <p:nvSpPr>
          <p:cNvPr id="15" name="TextBox 14"/>
          <p:cNvSpPr txBox="1"/>
          <p:nvPr/>
        </p:nvSpPr>
        <p:spPr>
          <a:xfrm>
            <a:off x="880088" y="1626004"/>
            <a:ext cx="7289800" cy="1384995"/>
          </a:xfrm>
          <a:prstGeom prst="rect">
            <a:avLst/>
          </a:prstGeom>
          <a:solidFill>
            <a:srgbClr val="FFF9A2"/>
          </a:solidFill>
          <a:ln>
            <a:solidFill>
              <a:schemeClr val="tx1"/>
            </a:solidFill>
          </a:ln>
        </p:spPr>
        <p:txBody>
          <a:bodyPr wrap="square" rtlCol="0">
            <a:spAutoFit/>
          </a:bodyPr>
          <a:lstStyle/>
          <a:p>
            <a:pPr algn="ctr"/>
            <a:r>
              <a:rPr lang="en-US" sz="2800" dirty="0" smtClean="0"/>
              <a:t>Glyphosate depletes serotonin and dopamine and disrupts enzymes involved with sterol </a:t>
            </a:r>
            <a:r>
              <a:rPr lang="en-US" sz="2800" dirty="0" err="1" smtClean="0"/>
              <a:t>sulfation</a:t>
            </a:r>
            <a:r>
              <a:rPr lang="en-US" sz="2800" dirty="0" smtClean="0"/>
              <a:t>: Imperiled sulfate transport</a:t>
            </a:r>
          </a:p>
        </p:txBody>
      </p:sp>
    </p:spTree>
    <p:extLst>
      <p:ext uri="{BB962C8B-B14F-4D97-AF65-F5344CB8AC3E}">
        <p14:creationId xmlns:p14="http://schemas.microsoft.com/office/powerpoint/2010/main" val="1977783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561" y="17562"/>
            <a:ext cx="8229600" cy="857250"/>
          </a:xfrm>
        </p:spPr>
        <p:txBody>
          <a:bodyPr/>
          <a:lstStyle/>
          <a:p>
            <a:r>
              <a:rPr lang="en-US" b="1" dirty="0" smtClean="0"/>
              <a:t>Recapitulation</a:t>
            </a:r>
            <a:endParaRPr lang="en-US" b="1" dirty="0"/>
          </a:p>
        </p:txBody>
      </p:sp>
      <p:sp>
        <p:nvSpPr>
          <p:cNvPr id="3" name="Content Placeholder 2"/>
          <p:cNvSpPr>
            <a:spLocks noGrp="1"/>
          </p:cNvSpPr>
          <p:nvPr>
            <p:ph idx="1"/>
          </p:nvPr>
        </p:nvSpPr>
        <p:spPr>
          <a:xfrm>
            <a:off x="20759" y="874812"/>
            <a:ext cx="9220926" cy="4103286"/>
          </a:xfrm>
        </p:spPr>
        <p:txBody>
          <a:bodyPr>
            <a:normAutofit fontScale="92500" lnSpcReduction="20000"/>
          </a:bodyPr>
          <a:lstStyle/>
          <a:p>
            <a:r>
              <a:rPr lang="en-US" dirty="0"/>
              <a:t>Sulfate plays many essential roles in the body</a:t>
            </a:r>
          </a:p>
          <a:p>
            <a:pPr lvl="1"/>
            <a:r>
              <a:rPr lang="en-US" dirty="0"/>
              <a:t>Sulfate deficiency is a core feature of </a:t>
            </a:r>
            <a:r>
              <a:rPr lang="en-US" dirty="0" smtClean="0"/>
              <a:t>autism</a:t>
            </a:r>
            <a:endParaRPr lang="en-US" dirty="0"/>
          </a:p>
          <a:p>
            <a:r>
              <a:rPr lang="en-US" dirty="0"/>
              <a:t>Sulfate synthesis and transfer depend critically on both glycine residues and </a:t>
            </a:r>
            <a:r>
              <a:rPr lang="en-US" dirty="0" smtClean="0"/>
              <a:t>molybdenum</a:t>
            </a:r>
          </a:p>
          <a:p>
            <a:r>
              <a:rPr lang="en-US" dirty="0" smtClean="0"/>
              <a:t>PCOS due to glycine mutation is a risk factor for autism</a:t>
            </a:r>
            <a:endParaRPr lang="en-US" dirty="0"/>
          </a:p>
          <a:p>
            <a:r>
              <a:rPr lang="en-US" dirty="0" err="1"/>
              <a:t>Heparan</a:t>
            </a:r>
            <a:r>
              <a:rPr lang="en-US" dirty="0"/>
              <a:t> sulfate deficiency in the brain is associated with autism in both humans and mouse models</a:t>
            </a:r>
          </a:p>
          <a:p>
            <a:r>
              <a:rPr lang="en-US" dirty="0"/>
              <a:t>A low grade encephalopathy characterizes autism and may reflect the need to synthesize sulfate </a:t>
            </a:r>
          </a:p>
          <a:p>
            <a:endParaRPr lang="en-US" dirty="0"/>
          </a:p>
        </p:txBody>
      </p:sp>
    </p:spTree>
    <p:extLst>
      <p:ext uri="{BB962C8B-B14F-4D97-AF65-F5344CB8AC3E}">
        <p14:creationId xmlns:p14="http://schemas.microsoft.com/office/powerpoint/2010/main" val="34116464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ellow-st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099" y="2520951"/>
            <a:ext cx="5000977" cy="2813049"/>
          </a:xfrm>
          <a:prstGeom prst="rect">
            <a:avLst/>
          </a:prstGeom>
        </p:spPr>
      </p:pic>
      <p:pic>
        <p:nvPicPr>
          <p:cNvPr id="5" name="Picture 4" descr="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919757"/>
            <a:ext cx="3225799" cy="2927350"/>
          </a:xfrm>
          <a:prstGeom prst="rect">
            <a:avLst/>
          </a:prstGeom>
        </p:spPr>
      </p:pic>
      <p:sp>
        <p:nvSpPr>
          <p:cNvPr id="4" name="Rectangle 3"/>
          <p:cNvSpPr/>
          <p:nvPr/>
        </p:nvSpPr>
        <p:spPr>
          <a:xfrm>
            <a:off x="2624122" y="1063229"/>
            <a:ext cx="5758458"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Roundup, </a:t>
            </a:r>
            <a:r>
              <a:rPr lang="en-US" sz="54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StAR</a:t>
            </a: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and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Sterol Homeostasis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6" name="TextBox 5"/>
          <p:cNvSpPr txBox="1"/>
          <p:nvPr/>
        </p:nvSpPr>
        <p:spPr>
          <a:xfrm>
            <a:off x="4673600" y="3186750"/>
            <a:ext cx="3060700" cy="1477328"/>
          </a:xfrm>
          <a:prstGeom prst="rect">
            <a:avLst/>
          </a:prstGeom>
          <a:noFill/>
        </p:spPr>
        <p:txBody>
          <a:bodyPr wrap="square" rtlCol="0">
            <a:spAutoFit/>
          </a:bodyPr>
          <a:lstStyle/>
          <a:p>
            <a:pPr algn="ctr"/>
            <a:r>
              <a:rPr lang="en-US" b="1" dirty="0" err="1" smtClean="0">
                <a:solidFill>
                  <a:srgbClr val="FF0000"/>
                </a:solidFill>
              </a:rPr>
              <a:t>StAR</a:t>
            </a:r>
            <a:r>
              <a:rPr lang="en-US" b="1" dirty="0" smtClean="0"/>
              <a:t>:</a:t>
            </a:r>
          </a:p>
          <a:p>
            <a:pPr algn="ctr"/>
            <a:r>
              <a:rPr lang="en-US" b="1" dirty="0" err="1" smtClean="0">
                <a:solidFill>
                  <a:srgbClr val="FF0000"/>
                </a:solidFill>
              </a:rPr>
              <a:t>St</a:t>
            </a:r>
            <a:r>
              <a:rPr lang="en-US" b="1" dirty="0" err="1" smtClean="0"/>
              <a:t>eroidogenic</a:t>
            </a:r>
            <a:r>
              <a:rPr lang="en-US" b="1" dirty="0" smtClean="0"/>
              <a:t> </a:t>
            </a:r>
          </a:p>
          <a:p>
            <a:pPr algn="ctr"/>
            <a:r>
              <a:rPr lang="en-US" b="1" dirty="0" smtClean="0">
                <a:solidFill>
                  <a:srgbClr val="FF0000"/>
                </a:solidFill>
              </a:rPr>
              <a:t>A</a:t>
            </a:r>
            <a:r>
              <a:rPr lang="en-US" b="1" dirty="0" smtClean="0"/>
              <a:t>cute </a:t>
            </a:r>
          </a:p>
          <a:p>
            <a:pPr algn="ctr"/>
            <a:r>
              <a:rPr lang="en-US" b="1" dirty="0" smtClean="0">
                <a:solidFill>
                  <a:srgbClr val="FF0000"/>
                </a:solidFill>
              </a:rPr>
              <a:t>R</a:t>
            </a:r>
            <a:r>
              <a:rPr lang="en-US" b="1" dirty="0" smtClean="0"/>
              <a:t>egulatory </a:t>
            </a:r>
          </a:p>
          <a:p>
            <a:pPr algn="ctr"/>
            <a:r>
              <a:rPr lang="en-US" b="1" dirty="0" smtClean="0"/>
              <a:t>protein</a:t>
            </a:r>
            <a:endParaRPr lang="en-US" b="1" dirty="0"/>
          </a:p>
        </p:txBody>
      </p:sp>
    </p:spTree>
    <p:extLst>
      <p:ext uri="{BB962C8B-B14F-4D97-AF65-F5344CB8AC3E}">
        <p14:creationId xmlns:p14="http://schemas.microsoft.com/office/powerpoint/2010/main" val="291216807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Non-alcoholic Fatty Liver Disease:</a:t>
            </a:r>
            <a:br>
              <a:rPr lang="en-US" b="1" dirty="0" smtClean="0"/>
            </a:br>
            <a:r>
              <a:rPr lang="en-US" b="1" dirty="0" smtClean="0"/>
              <a:t>An Epidemic in America</a:t>
            </a:r>
            <a:endParaRPr lang="en-US" b="1" dirty="0">
              <a:solidFill>
                <a:srgbClr val="FF0000"/>
              </a:solidFill>
            </a:endParaRPr>
          </a:p>
        </p:txBody>
      </p:sp>
      <p:pic>
        <p:nvPicPr>
          <p:cNvPr id="4" name="Content Placeholder 3" descr="NASH.jpg"/>
          <p:cNvPicPr>
            <a:picLocks noGrp="1" noChangeAspect="1"/>
          </p:cNvPicPr>
          <p:nvPr>
            <p:ph idx="1"/>
          </p:nvPr>
        </p:nvPicPr>
        <p:blipFill>
          <a:blip r:embed="rId3">
            <a:extLst>
              <a:ext uri="{28A0092B-C50C-407E-A947-70E740481C1C}">
                <a14:useLocalDpi xmlns:a14="http://schemas.microsoft.com/office/drawing/2010/main" val="0"/>
              </a:ext>
            </a:extLst>
          </a:blip>
          <a:srcRect l="-10500" r="-10500"/>
          <a:stretch>
            <a:fillRect/>
          </a:stretch>
        </p:blipFill>
        <p:spPr/>
      </p:pic>
      <p:sp>
        <p:nvSpPr>
          <p:cNvPr id="3" name="Rectangle 2"/>
          <p:cNvSpPr/>
          <p:nvPr/>
        </p:nvSpPr>
        <p:spPr>
          <a:xfrm>
            <a:off x="711200" y="1291104"/>
            <a:ext cx="8242310" cy="461665"/>
          </a:xfrm>
          <a:prstGeom prst="rect">
            <a:avLst/>
          </a:prstGeom>
          <a:solidFill>
            <a:srgbClr val="FFF695"/>
          </a:solidFill>
          <a:ln>
            <a:solidFill>
              <a:srgbClr val="000000"/>
            </a:solidFill>
          </a:ln>
        </p:spPr>
        <p:txBody>
          <a:bodyPr wrap="none" rtlCol="0">
            <a:spAutoFit/>
          </a:bodyPr>
          <a:lstStyle/>
          <a:p>
            <a:r>
              <a:rPr lang="en-US" sz="2400" dirty="0"/>
              <a:t>NAFLD affects almost one-quarter of the general U.S. population </a:t>
            </a:r>
          </a:p>
        </p:txBody>
      </p:sp>
    </p:spTree>
    <p:extLst>
      <p:ext uri="{BB962C8B-B14F-4D97-AF65-F5344CB8AC3E}">
        <p14:creationId xmlns:p14="http://schemas.microsoft.com/office/powerpoint/2010/main" val="427479693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6" y="139700"/>
            <a:ext cx="8246534" cy="1206500"/>
          </a:xfrm>
        </p:spPr>
        <p:txBody>
          <a:bodyPr>
            <a:noAutofit/>
          </a:bodyPr>
          <a:lstStyle/>
          <a:p>
            <a:r>
              <a:rPr lang="en-US" sz="3600" b="1" dirty="0" smtClean="0"/>
              <a:t>“</a:t>
            </a:r>
            <a:r>
              <a:rPr lang="en-US" sz="3600" b="1" dirty="0" err="1">
                <a:solidFill>
                  <a:srgbClr val="FF0000"/>
                </a:solidFill>
              </a:rPr>
              <a:t>Sulfation</a:t>
            </a:r>
            <a:r>
              <a:rPr lang="en-US" sz="3600" b="1" dirty="0">
                <a:solidFill>
                  <a:srgbClr val="FF0000"/>
                </a:solidFill>
              </a:rPr>
              <a:t> </a:t>
            </a:r>
            <a:r>
              <a:rPr lang="en-US" sz="3600" b="1" dirty="0"/>
              <a:t>of 25-hydroxycholesterol regulates lipid metabolism, inflammatory responses, and cell </a:t>
            </a:r>
            <a:r>
              <a:rPr lang="en-US" sz="3600" b="1" dirty="0" smtClean="0"/>
              <a:t>proliferation”</a:t>
            </a:r>
            <a:r>
              <a:rPr lang="en-US" sz="40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118756" y="1606550"/>
            <a:ext cx="4165600" cy="2571750"/>
          </a:xfrm>
        </p:spPr>
        <p:txBody>
          <a:bodyPr>
            <a:normAutofit fontScale="92500" lnSpcReduction="20000"/>
          </a:bodyPr>
          <a:lstStyle/>
          <a:p>
            <a:r>
              <a:rPr lang="en-US" sz="2800" dirty="0" smtClean="0"/>
              <a:t>Cholesterol and fats shipped out through bile acids</a:t>
            </a:r>
          </a:p>
          <a:p>
            <a:r>
              <a:rPr lang="en-US" sz="2800" dirty="0" smtClean="0"/>
              <a:t>Fixes fatty liver</a:t>
            </a:r>
          </a:p>
          <a:p>
            <a:r>
              <a:rPr lang="en-US" sz="2800" dirty="0" smtClean="0"/>
              <a:t>Liver cells proliferate, restoring damaged liver</a:t>
            </a:r>
          </a:p>
          <a:p>
            <a:r>
              <a:rPr lang="en-US" sz="2800" dirty="0" smtClean="0"/>
              <a:t>Suppresses inflammation</a:t>
            </a:r>
          </a:p>
        </p:txBody>
      </p:sp>
      <p:sp>
        <p:nvSpPr>
          <p:cNvPr id="4" name="TextBox 3"/>
          <p:cNvSpPr txBox="1"/>
          <p:nvPr/>
        </p:nvSpPr>
        <p:spPr>
          <a:xfrm>
            <a:off x="96027" y="4178300"/>
            <a:ext cx="4635754" cy="707886"/>
          </a:xfrm>
          <a:prstGeom prst="rect">
            <a:avLst/>
          </a:prstGeom>
          <a:noFill/>
        </p:spPr>
        <p:txBody>
          <a:bodyPr wrap="none" rtlCol="0">
            <a:spAutoFit/>
          </a:bodyPr>
          <a:lstStyle/>
          <a:p>
            <a:r>
              <a:rPr lang="de-DE" sz="2000" dirty="0" smtClean="0">
                <a:solidFill>
                  <a:srgbClr val="FF0000"/>
                </a:solidFill>
              </a:rPr>
              <a:t>*</a:t>
            </a:r>
            <a:r>
              <a:rPr lang="de-DE" sz="2000" dirty="0" smtClean="0"/>
              <a:t>S Ren </a:t>
            </a:r>
            <a:r>
              <a:rPr lang="de-DE" sz="2000" dirty="0" err="1" smtClean="0"/>
              <a:t>and</a:t>
            </a:r>
            <a:r>
              <a:rPr lang="de-DE" sz="2000" dirty="0" smtClean="0"/>
              <a:t> Y Ying</a:t>
            </a:r>
            <a:r>
              <a:rPr lang="de-DE" sz="2000" i="1" dirty="0" smtClean="0"/>
              <a:t>, Am </a:t>
            </a:r>
            <a:r>
              <a:rPr lang="de-DE" sz="2000" i="1" dirty="0"/>
              <a:t>J </a:t>
            </a:r>
            <a:r>
              <a:rPr lang="de-DE" sz="2000" i="1" dirty="0" err="1"/>
              <a:t>Physiol</a:t>
            </a:r>
            <a:r>
              <a:rPr lang="de-DE" sz="2000" i="1" dirty="0"/>
              <a:t> </a:t>
            </a:r>
            <a:r>
              <a:rPr lang="de-DE" sz="2000" i="1" dirty="0" err="1" smtClean="0"/>
              <a:t>Endocrinol</a:t>
            </a:r>
            <a:endParaRPr lang="de-DE" sz="2000" i="1" dirty="0" smtClean="0"/>
          </a:p>
          <a:p>
            <a:r>
              <a:rPr lang="de-DE" sz="2000" i="1" dirty="0" smtClean="0"/>
              <a:t> </a:t>
            </a:r>
            <a:r>
              <a:rPr lang="de-DE" sz="2000" i="1" dirty="0" err="1"/>
              <a:t>Metab</a:t>
            </a:r>
            <a:r>
              <a:rPr lang="de-DE" sz="2000" i="1" dirty="0"/>
              <a:t> </a:t>
            </a:r>
            <a:r>
              <a:rPr lang="de-DE" sz="2000" dirty="0"/>
              <a:t>306: E123–E130, </a:t>
            </a:r>
            <a:r>
              <a:rPr lang="de-DE" sz="2000" dirty="0" smtClean="0"/>
              <a:t>2014</a:t>
            </a:r>
            <a:endParaRPr lang="de-DE" sz="2000" dirty="0"/>
          </a:p>
        </p:txBody>
      </p:sp>
      <p:sp>
        <p:nvSpPr>
          <p:cNvPr id="5" name="Freeform 4"/>
          <p:cNvSpPr/>
          <p:nvPr/>
        </p:nvSpPr>
        <p:spPr>
          <a:xfrm>
            <a:off x="3979333" y="1621626"/>
            <a:ext cx="4936067" cy="3191464"/>
          </a:xfrm>
          <a:custGeom>
            <a:avLst/>
            <a:gdLst>
              <a:gd name="connsiteX0" fmla="*/ 0 w 5032958"/>
              <a:gd name="connsiteY0" fmla="*/ 1767852 h 4379401"/>
              <a:gd name="connsiteX1" fmla="*/ 1083734 w 5032958"/>
              <a:gd name="connsiteY1" fmla="*/ 362385 h 4379401"/>
              <a:gd name="connsiteX2" fmla="*/ 3759200 w 5032958"/>
              <a:gd name="connsiteY2" fmla="*/ 91452 h 4379401"/>
              <a:gd name="connsiteX3" fmla="*/ 4893734 w 5032958"/>
              <a:gd name="connsiteY3" fmla="*/ 1683185 h 4379401"/>
              <a:gd name="connsiteX4" fmla="*/ 4741334 w 5032958"/>
              <a:gd name="connsiteY4" fmla="*/ 4003052 h 4379401"/>
              <a:gd name="connsiteX5" fmla="*/ 2438400 w 5032958"/>
              <a:gd name="connsiteY5" fmla="*/ 4324785 h 4379401"/>
              <a:gd name="connsiteX6" fmla="*/ 660400 w 5032958"/>
              <a:gd name="connsiteY6" fmla="*/ 3461185 h 4379401"/>
              <a:gd name="connsiteX7" fmla="*/ 84667 w 5032958"/>
              <a:gd name="connsiteY7" fmla="*/ 2208119 h 4379401"/>
              <a:gd name="connsiteX8" fmla="*/ 67734 w 5032958"/>
              <a:gd name="connsiteY8" fmla="*/ 1700119 h 4379401"/>
              <a:gd name="connsiteX9" fmla="*/ 84667 w 5032958"/>
              <a:gd name="connsiteY9" fmla="*/ 1700119 h 437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2958" h="4379401">
                <a:moveTo>
                  <a:pt x="0" y="1767852"/>
                </a:moveTo>
                <a:cubicBezTo>
                  <a:pt x="228600" y="1204818"/>
                  <a:pt x="457201" y="641785"/>
                  <a:pt x="1083734" y="362385"/>
                </a:cubicBezTo>
                <a:cubicBezTo>
                  <a:pt x="1710267" y="82985"/>
                  <a:pt x="3124200" y="-128681"/>
                  <a:pt x="3759200" y="91452"/>
                </a:cubicBezTo>
                <a:cubicBezTo>
                  <a:pt x="4394200" y="311585"/>
                  <a:pt x="4730045" y="1031252"/>
                  <a:pt x="4893734" y="1683185"/>
                </a:cubicBezTo>
                <a:cubicBezTo>
                  <a:pt x="5057423" y="2335118"/>
                  <a:pt x="5150556" y="3562785"/>
                  <a:pt x="4741334" y="4003052"/>
                </a:cubicBezTo>
                <a:cubicBezTo>
                  <a:pt x="4332112" y="4443319"/>
                  <a:pt x="3118556" y="4415096"/>
                  <a:pt x="2438400" y="4324785"/>
                </a:cubicBezTo>
                <a:cubicBezTo>
                  <a:pt x="1758244" y="4234474"/>
                  <a:pt x="1052689" y="3813963"/>
                  <a:pt x="660400" y="3461185"/>
                </a:cubicBezTo>
                <a:cubicBezTo>
                  <a:pt x="268111" y="3108407"/>
                  <a:pt x="183445" y="2501630"/>
                  <a:pt x="84667" y="2208119"/>
                </a:cubicBezTo>
                <a:cubicBezTo>
                  <a:pt x="-14111" y="1914608"/>
                  <a:pt x="67734" y="1784786"/>
                  <a:pt x="67734" y="1700119"/>
                </a:cubicBezTo>
                <a:cubicBezTo>
                  <a:pt x="67734" y="1615452"/>
                  <a:pt x="84667" y="1700119"/>
                  <a:pt x="84667" y="170011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935903" y="1570378"/>
            <a:ext cx="1774845" cy="523220"/>
          </a:xfrm>
          <a:prstGeom prst="rect">
            <a:avLst/>
          </a:prstGeom>
          <a:noFill/>
        </p:spPr>
        <p:txBody>
          <a:bodyPr wrap="none" rtlCol="0">
            <a:spAutoFit/>
          </a:bodyPr>
          <a:lstStyle/>
          <a:p>
            <a:r>
              <a:rPr lang="en-US" sz="2800" b="1" dirty="0" smtClean="0"/>
              <a:t>LIVER CELL</a:t>
            </a:r>
            <a:endParaRPr lang="en-US" sz="2800" b="1" dirty="0"/>
          </a:p>
        </p:txBody>
      </p:sp>
      <p:grpSp>
        <p:nvGrpSpPr>
          <p:cNvPr id="7" name="Group 6"/>
          <p:cNvGrpSpPr/>
          <p:nvPr/>
        </p:nvGrpSpPr>
        <p:grpSpPr>
          <a:xfrm>
            <a:off x="4707994" y="3254021"/>
            <a:ext cx="1647826" cy="796352"/>
            <a:chOff x="3771457" y="5137934"/>
            <a:chExt cx="991458" cy="549872"/>
          </a:xfrm>
        </p:grpSpPr>
        <p:sp>
          <p:nvSpPr>
            <p:cNvPr id="8" name="Freeform 7"/>
            <p:cNvSpPr/>
            <p:nvPr/>
          </p:nvSpPr>
          <p:spPr>
            <a:xfrm>
              <a:off x="3877145" y="5203331"/>
              <a:ext cx="814866" cy="424548"/>
            </a:xfrm>
            <a:custGeom>
              <a:avLst/>
              <a:gdLst>
                <a:gd name="connsiteX0" fmla="*/ 21755 w 814866"/>
                <a:gd name="connsiteY0" fmla="*/ 295769 h 424548"/>
                <a:gd name="connsiteX1" fmla="*/ 129705 w 814866"/>
                <a:gd name="connsiteY1" fmla="*/ 194169 h 424548"/>
                <a:gd name="connsiteX2" fmla="*/ 161455 w 814866"/>
                <a:gd name="connsiteY2" fmla="*/ 225919 h 424548"/>
                <a:gd name="connsiteX3" fmla="*/ 193205 w 814866"/>
                <a:gd name="connsiteY3" fmla="*/ 156069 h 424548"/>
                <a:gd name="connsiteX4" fmla="*/ 231305 w 814866"/>
                <a:gd name="connsiteY4" fmla="*/ 143369 h 424548"/>
                <a:gd name="connsiteX5" fmla="*/ 294805 w 814866"/>
                <a:gd name="connsiteY5" fmla="*/ 225919 h 424548"/>
                <a:gd name="connsiteX6" fmla="*/ 301155 w 814866"/>
                <a:gd name="connsiteY6" fmla="*/ 117969 h 424548"/>
                <a:gd name="connsiteX7" fmla="*/ 332905 w 814866"/>
                <a:gd name="connsiteY7" fmla="*/ 67169 h 424548"/>
                <a:gd name="connsiteX8" fmla="*/ 390055 w 814866"/>
                <a:gd name="connsiteY8" fmla="*/ 124319 h 424548"/>
                <a:gd name="connsiteX9" fmla="*/ 409105 w 814866"/>
                <a:gd name="connsiteY9" fmla="*/ 67169 h 424548"/>
                <a:gd name="connsiteX10" fmla="*/ 472605 w 814866"/>
                <a:gd name="connsiteY10" fmla="*/ 41769 h 424548"/>
                <a:gd name="connsiteX11" fmla="*/ 523405 w 814866"/>
                <a:gd name="connsiteY11" fmla="*/ 117969 h 424548"/>
                <a:gd name="connsiteX12" fmla="*/ 555155 w 814866"/>
                <a:gd name="connsiteY12" fmla="*/ 105269 h 424548"/>
                <a:gd name="connsiteX13" fmla="*/ 555155 w 814866"/>
                <a:gd name="connsiteY13" fmla="*/ 10019 h 424548"/>
                <a:gd name="connsiteX14" fmla="*/ 618655 w 814866"/>
                <a:gd name="connsiteY14" fmla="*/ 10019 h 424548"/>
                <a:gd name="connsiteX15" fmla="*/ 656755 w 814866"/>
                <a:gd name="connsiteY15" fmla="*/ 73519 h 424548"/>
                <a:gd name="connsiteX16" fmla="*/ 739305 w 814866"/>
                <a:gd name="connsiteY16" fmla="*/ 10019 h 424548"/>
                <a:gd name="connsiteX17" fmla="*/ 809155 w 814866"/>
                <a:gd name="connsiteY17" fmla="*/ 67169 h 424548"/>
                <a:gd name="connsiteX18" fmla="*/ 802805 w 814866"/>
                <a:gd name="connsiteY18" fmla="*/ 156069 h 424548"/>
                <a:gd name="connsiteX19" fmla="*/ 739305 w 814866"/>
                <a:gd name="connsiteY19" fmla="*/ 124319 h 424548"/>
                <a:gd name="connsiteX20" fmla="*/ 707555 w 814866"/>
                <a:gd name="connsiteY20" fmla="*/ 206869 h 424548"/>
                <a:gd name="connsiteX21" fmla="*/ 650405 w 814866"/>
                <a:gd name="connsiteY21" fmla="*/ 238619 h 424548"/>
                <a:gd name="connsiteX22" fmla="*/ 574205 w 814866"/>
                <a:gd name="connsiteY22" fmla="*/ 162419 h 424548"/>
                <a:gd name="connsiteX23" fmla="*/ 498005 w 814866"/>
                <a:gd name="connsiteY23" fmla="*/ 295769 h 424548"/>
                <a:gd name="connsiteX24" fmla="*/ 390055 w 814866"/>
                <a:gd name="connsiteY24" fmla="*/ 219569 h 424548"/>
                <a:gd name="connsiteX25" fmla="*/ 332905 w 814866"/>
                <a:gd name="connsiteY25" fmla="*/ 359269 h 424548"/>
                <a:gd name="connsiteX26" fmla="*/ 275755 w 814866"/>
                <a:gd name="connsiteY26" fmla="*/ 352919 h 424548"/>
                <a:gd name="connsiteX27" fmla="*/ 231305 w 814866"/>
                <a:gd name="connsiteY27" fmla="*/ 276719 h 424548"/>
                <a:gd name="connsiteX28" fmla="*/ 180505 w 814866"/>
                <a:gd name="connsiteY28" fmla="*/ 391019 h 424548"/>
                <a:gd name="connsiteX29" fmla="*/ 155105 w 814866"/>
                <a:gd name="connsiteY29" fmla="*/ 391019 h 424548"/>
                <a:gd name="connsiteX30" fmla="*/ 97955 w 814866"/>
                <a:gd name="connsiteY30" fmla="*/ 308469 h 424548"/>
                <a:gd name="connsiteX31" fmla="*/ 47155 w 814866"/>
                <a:gd name="connsiteY31" fmla="*/ 422769 h 424548"/>
                <a:gd name="connsiteX32" fmla="*/ 2705 w 814866"/>
                <a:gd name="connsiteY32" fmla="*/ 371969 h 424548"/>
                <a:gd name="connsiteX33" fmla="*/ 21755 w 814866"/>
                <a:gd name="connsiteY33" fmla="*/ 295769 h 42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4866" h="424548">
                  <a:moveTo>
                    <a:pt x="21755" y="295769"/>
                  </a:moveTo>
                  <a:cubicBezTo>
                    <a:pt x="42922" y="266136"/>
                    <a:pt x="106422" y="205811"/>
                    <a:pt x="129705" y="194169"/>
                  </a:cubicBezTo>
                  <a:cubicBezTo>
                    <a:pt x="152988" y="182527"/>
                    <a:pt x="150872" y="232269"/>
                    <a:pt x="161455" y="225919"/>
                  </a:cubicBezTo>
                  <a:cubicBezTo>
                    <a:pt x="172038" y="219569"/>
                    <a:pt x="181563" y="169827"/>
                    <a:pt x="193205" y="156069"/>
                  </a:cubicBezTo>
                  <a:cubicBezTo>
                    <a:pt x="204847" y="142311"/>
                    <a:pt x="214372" y="131727"/>
                    <a:pt x="231305" y="143369"/>
                  </a:cubicBezTo>
                  <a:cubicBezTo>
                    <a:pt x="248238" y="155011"/>
                    <a:pt x="283163" y="230152"/>
                    <a:pt x="294805" y="225919"/>
                  </a:cubicBezTo>
                  <a:cubicBezTo>
                    <a:pt x="306447" y="221686"/>
                    <a:pt x="294805" y="144427"/>
                    <a:pt x="301155" y="117969"/>
                  </a:cubicBezTo>
                  <a:cubicBezTo>
                    <a:pt x="307505" y="91511"/>
                    <a:pt x="318088" y="66111"/>
                    <a:pt x="332905" y="67169"/>
                  </a:cubicBezTo>
                  <a:cubicBezTo>
                    <a:pt x="347722" y="68227"/>
                    <a:pt x="377355" y="124319"/>
                    <a:pt x="390055" y="124319"/>
                  </a:cubicBezTo>
                  <a:cubicBezTo>
                    <a:pt x="402755" y="124319"/>
                    <a:pt x="395347" y="80927"/>
                    <a:pt x="409105" y="67169"/>
                  </a:cubicBezTo>
                  <a:cubicBezTo>
                    <a:pt x="422863" y="53411"/>
                    <a:pt x="453555" y="33302"/>
                    <a:pt x="472605" y="41769"/>
                  </a:cubicBezTo>
                  <a:cubicBezTo>
                    <a:pt x="491655" y="50236"/>
                    <a:pt x="509647" y="107386"/>
                    <a:pt x="523405" y="117969"/>
                  </a:cubicBezTo>
                  <a:cubicBezTo>
                    <a:pt x="537163" y="128552"/>
                    <a:pt x="549863" y="123261"/>
                    <a:pt x="555155" y="105269"/>
                  </a:cubicBezTo>
                  <a:cubicBezTo>
                    <a:pt x="560447" y="87277"/>
                    <a:pt x="544572" y="25894"/>
                    <a:pt x="555155" y="10019"/>
                  </a:cubicBezTo>
                  <a:cubicBezTo>
                    <a:pt x="565738" y="-5856"/>
                    <a:pt x="601722" y="-564"/>
                    <a:pt x="618655" y="10019"/>
                  </a:cubicBezTo>
                  <a:cubicBezTo>
                    <a:pt x="635588" y="20602"/>
                    <a:pt x="636647" y="73519"/>
                    <a:pt x="656755" y="73519"/>
                  </a:cubicBezTo>
                  <a:cubicBezTo>
                    <a:pt x="676863" y="73519"/>
                    <a:pt x="713905" y="11077"/>
                    <a:pt x="739305" y="10019"/>
                  </a:cubicBezTo>
                  <a:cubicBezTo>
                    <a:pt x="764705" y="8961"/>
                    <a:pt x="798572" y="42827"/>
                    <a:pt x="809155" y="67169"/>
                  </a:cubicBezTo>
                  <a:cubicBezTo>
                    <a:pt x="819738" y="91511"/>
                    <a:pt x="814447" y="146544"/>
                    <a:pt x="802805" y="156069"/>
                  </a:cubicBezTo>
                  <a:cubicBezTo>
                    <a:pt x="791163" y="165594"/>
                    <a:pt x="755180" y="115852"/>
                    <a:pt x="739305" y="124319"/>
                  </a:cubicBezTo>
                  <a:cubicBezTo>
                    <a:pt x="723430" y="132786"/>
                    <a:pt x="722372" y="187819"/>
                    <a:pt x="707555" y="206869"/>
                  </a:cubicBezTo>
                  <a:cubicBezTo>
                    <a:pt x="692738" y="225919"/>
                    <a:pt x="672630" y="246027"/>
                    <a:pt x="650405" y="238619"/>
                  </a:cubicBezTo>
                  <a:cubicBezTo>
                    <a:pt x="628180" y="231211"/>
                    <a:pt x="599605" y="152894"/>
                    <a:pt x="574205" y="162419"/>
                  </a:cubicBezTo>
                  <a:cubicBezTo>
                    <a:pt x="548805" y="171944"/>
                    <a:pt x="528697" y="286244"/>
                    <a:pt x="498005" y="295769"/>
                  </a:cubicBezTo>
                  <a:cubicBezTo>
                    <a:pt x="467313" y="305294"/>
                    <a:pt x="417572" y="208986"/>
                    <a:pt x="390055" y="219569"/>
                  </a:cubicBezTo>
                  <a:cubicBezTo>
                    <a:pt x="362538" y="230152"/>
                    <a:pt x="351955" y="337044"/>
                    <a:pt x="332905" y="359269"/>
                  </a:cubicBezTo>
                  <a:cubicBezTo>
                    <a:pt x="313855" y="381494"/>
                    <a:pt x="292688" y="366677"/>
                    <a:pt x="275755" y="352919"/>
                  </a:cubicBezTo>
                  <a:cubicBezTo>
                    <a:pt x="258822" y="339161"/>
                    <a:pt x="247180" y="270369"/>
                    <a:pt x="231305" y="276719"/>
                  </a:cubicBezTo>
                  <a:cubicBezTo>
                    <a:pt x="215430" y="283069"/>
                    <a:pt x="193205" y="371969"/>
                    <a:pt x="180505" y="391019"/>
                  </a:cubicBezTo>
                  <a:cubicBezTo>
                    <a:pt x="167805" y="410069"/>
                    <a:pt x="168863" y="404777"/>
                    <a:pt x="155105" y="391019"/>
                  </a:cubicBezTo>
                  <a:cubicBezTo>
                    <a:pt x="141347" y="377261"/>
                    <a:pt x="115947" y="303177"/>
                    <a:pt x="97955" y="308469"/>
                  </a:cubicBezTo>
                  <a:cubicBezTo>
                    <a:pt x="79963" y="313761"/>
                    <a:pt x="63030" y="412186"/>
                    <a:pt x="47155" y="422769"/>
                  </a:cubicBezTo>
                  <a:cubicBezTo>
                    <a:pt x="31280" y="433352"/>
                    <a:pt x="9055" y="394194"/>
                    <a:pt x="2705" y="371969"/>
                  </a:cubicBezTo>
                  <a:cubicBezTo>
                    <a:pt x="-3645" y="349744"/>
                    <a:pt x="588" y="325402"/>
                    <a:pt x="21755" y="295769"/>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3771457" y="5137934"/>
              <a:ext cx="991458" cy="549872"/>
            </a:xfrm>
            <a:custGeom>
              <a:avLst/>
              <a:gdLst>
                <a:gd name="connsiteX0" fmla="*/ 443 w 991458"/>
                <a:gd name="connsiteY0" fmla="*/ 431016 h 549872"/>
                <a:gd name="connsiteX1" fmla="*/ 114743 w 991458"/>
                <a:gd name="connsiteY1" fmla="*/ 246866 h 549872"/>
                <a:gd name="connsiteX2" fmla="*/ 463993 w 991458"/>
                <a:gd name="connsiteY2" fmla="*/ 24616 h 549872"/>
                <a:gd name="connsiteX3" fmla="*/ 756093 w 991458"/>
                <a:gd name="connsiteY3" fmla="*/ 5566 h 549872"/>
                <a:gd name="connsiteX4" fmla="*/ 940243 w 991458"/>
                <a:gd name="connsiteY4" fmla="*/ 24616 h 549872"/>
                <a:gd name="connsiteX5" fmla="*/ 991043 w 991458"/>
                <a:gd name="connsiteY5" fmla="*/ 126216 h 549872"/>
                <a:gd name="connsiteX6" fmla="*/ 921193 w 991458"/>
                <a:gd name="connsiteY6" fmla="*/ 304016 h 549872"/>
                <a:gd name="connsiteX7" fmla="*/ 711643 w 991458"/>
                <a:gd name="connsiteY7" fmla="*/ 418316 h 549872"/>
                <a:gd name="connsiteX8" fmla="*/ 336993 w 991458"/>
                <a:gd name="connsiteY8" fmla="*/ 526266 h 549872"/>
                <a:gd name="connsiteX9" fmla="*/ 146493 w 991458"/>
                <a:gd name="connsiteY9" fmla="*/ 545316 h 549872"/>
                <a:gd name="connsiteX10" fmla="*/ 443 w 991458"/>
                <a:gd name="connsiteY10" fmla="*/ 431016 h 5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1458" h="549872">
                  <a:moveTo>
                    <a:pt x="443" y="431016"/>
                  </a:moveTo>
                  <a:cubicBezTo>
                    <a:pt x="-4849" y="381274"/>
                    <a:pt x="37485" y="314599"/>
                    <a:pt x="114743" y="246866"/>
                  </a:cubicBezTo>
                  <a:cubicBezTo>
                    <a:pt x="192001" y="179133"/>
                    <a:pt x="357102" y="64833"/>
                    <a:pt x="463993" y="24616"/>
                  </a:cubicBezTo>
                  <a:cubicBezTo>
                    <a:pt x="570884" y="-15601"/>
                    <a:pt x="676718" y="5566"/>
                    <a:pt x="756093" y="5566"/>
                  </a:cubicBezTo>
                  <a:cubicBezTo>
                    <a:pt x="835468" y="5566"/>
                    <a:pt x="901085" y="4508"/>
                    <a:pt x="940243" y="24616"/>
                  </a:cubicBezTo>
                  <a:cubicBezTo>
                    <a:pt x="979401" y="44724"/>
                    <a:pt x="994218" y="79649"/>
                    <a:pt x="991043" y="126216"/>
                  </a:cubicBezTo>
                  <a:cubicBezTo>
                    <a:pt x="987868" y="172783"/>
                    <a:pt x="967760" y="255333"/>
                    <a:pt x="921193" y="304016"/>
                  </a:cubicBezTo>
                  <a:cubicBezTo>
                    <a:pt x="874626" y="352699"/>
                    <a:pt x="809010" y="381274"/>
                    <a:pt x="711643" y="418316"/>
                  </a:cubicBezTo>
                  <a:cubicBezTo>
                    <a:pt x="614276" y="455358"/>
                    <a:pt x="431185" y="505099"/>
                    <a:pt x="336993" y="526266"/>
                  </a:cubicBezTo>
                  <a:cubicBezTo>
                    <a:pt x="242801" y="547433"/>
                    <a:pt x="198351" y="555899"/>
                    <a:pt x="146493" y="545316"/>
                  </a:cubicBezTo>
                  <a:cubicBezTo>
                    <a:pt x="94635" y="534733"/>
                    <a:pt x="5735" y="480758"/>
                    <a:pt x="443" y="431016"/>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4816443" y="2928897"/>
            <a:ext cx="774371" cy="461665"/>
          </a:xfrm>
          <a:prstGeom prst="rect">
            <a:avLst/>
          </a:prstGeom>
          <a:noFill/>
        </p:spPr>
        <p:txBody>
          <a:bodyPr wrap="none" rtlCol="0">
            <a:spAutoFit/>
          </a:bodyPr>
          <a:lstStyle/>
          <a:p>
            <a:r>
              <a:rPr lang="en-US" sz="2400" dirty="0" err="1" smtClean="0"/>
              <a:t>StAR</a:t>
            </a:r>
            <a:endParaRPr lang="en-US" sz="2400" dirty="0"/>
          </a:p>
        </p:txBody>
      </p:sp>
      <p:sp>
        <p:nvSpPr>
          <p:cNvPr id="12" name="TextBox 11"/>
          <p:cNvSpPr txBox="1"/>
          <p:nvPr/>
        </p:nvSpPr>
        <p:spPr>
          <a:xfrm>
            <a:off x="6088164" y="3786142"/>
            <a:ext cx="1234132" cy="400110"/>
          </a:xfrm>
          <a:prstGeom prst="rect">
            <a:avLst/>
          </a:prstGeom>
          <a:noFill/>
        </p:spPr>
        <p:txBody>
          <a:bodyPr wrap="none" rtlCol="0">
            <a:spAutoFit/>
          </a:bodyPr>
          <a:lstStyle/>
          <a:p>
            <a:r>
              <a:rPr lang="en-US" sz="2000" dirty="0" smtClean="0"/>
              <a:t>SULT2B1b</a:t>
            </a:r>
            <a:endParaRPr lang="en-US" sz="2000" dirty="0"/>
          </a:p>
        </p:txBody>
      </p:sp>
      <p:cxnSp>
        <p:nvCxnSpPr>
          <p:cNvPr id="14" name="Straight Arrow Connector 13"/>
          <p:cNvCxnSpPr>
            <a:endCxn id="8" idx="2"/>
          </p:cNvCxnSpPr>
          <p:nvPr/>
        </p:nvCxnSpPr>
        <p:spPr>
          <a:xfrm>
            <a:off x="4707994" y="2926708"/>
            <a:ext cx="443998" cy="7492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15"/>
          </p:cNvCxnSpPr>
          <p:nvPr/>
        </p:nvCxnSpPr>
        <p:spPr>
          <a:xfrm>
            <a:off x="5975192" y="3455207"/>
            <a:ext cx="380628" cy="101519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338310" y="4351425"/>
            <a:ext cx="1149924" cy="461665"/>
          </a:xfrm>
          <a:prstGeom prst="rect">
            <a:avLst/>
          </a:prstGeom>
          <a:noFill/>
        </p:spPr>
        <p:txBody>
          <a:bodyPr wrap="none" rtlCol="0">
            <a:spAutoFit/>
          </a:bodyPr>
          <a:lstStyle/>
          <a:p>
            <a:r>
              <a:rPr lang="en-US" sz="2400" dirty="0" smtClean="0"/>
              <a:t>25HC3S</a:t>
            </a:r>
            <a:endParaRPr lang="en-US" sz="2400" dirty="0"/>
          </a:p>
        </p:txBody>
      </p:sp>
      <p:sp>
        <p:nvSpPr>
          <p:cNvPr id="20" name="Freeform 19"/>
          <p:cNvSpPr/>
          <p:nvPr/>
        </p:nvSpPr>
        <p:spPr>
          <a:xfrm>
            <a:off x="6509497" y="2422010"/>
            <a:ext cx="1902765" cy="1199606"/>
          </a:xfrm>
          <a:custGeom>
            <a:avLst/>
            <a:gdLst>
              <a:gd name="connsiteX0" fmla="*/ 467037 w 1902765"/>
              <a:gd name="connsiteY0" fmla="*/ 72653 h 1599474"/>
              <a:gd name="connsiteX1" fmla="*/ 9837 w 1902765"/>
              <a:gd name="connsiteY1" fmla="*/ 716120 h 1599474"/>
              <a:gd name="connsiteX2" fmla="*/ 856504 w 1902765"/>
              <a:gd name="connsiteY2" fmla="*/ 1579720 h 1599474"/>
              <a:gd name="connsiteX3" fmla="*/ 1872504 w 1902765"/>
              <a:gd name="connsiteY3" fmla="*/ 1224120 h 1599474"/>
              <a:gd name="connsiteX4" fmla="*/ 1533837 w 1902765"/>
              <a:gd name="connsiteY4" fmla="*/ 140386 h 1599474"/>
              <a:gd name="connsiteX5" fmla="*/ 467037 w 1902765"/>
              <a:gd name="connsiteY5" fmla="*/ 72653 h 159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765" h="1599474">
                <a:moveTo>
                  <a:pt x="467037" y="72653"/>
                </a:moveTo>
                <a:cubicBezTo>
                  <a:pt x="213037" y="168609"/>
                  <a:pt x="-55074" y="464942"/>
                  <a:pt x="9837" y="716120"/>
                </a:cubicBezTo>
                <a:cubicBezTo>
                  <a:pt x="74748" y="967298"/>
                  <a:pt x="546059" y="1495053"/>
                  <a:pt x="856504" y="1579720"/>
                </a:cubicBezTo>
                <a:cubicBezTo>
                  <a:pt x="1166949" y="1664387"/>
                  <a:pt x="1759615" y="1464009"/>
                  <a:pt x="1872504" y="1224120"/>
                </a:cubicBezTo>
                <a:cubicBezTo>
                  <a:pt x="1985393" y="984231"/>
                  <a:pt x="1762437" y="326653"/>
                  <a:pt x="1533837" y="140386"/>
                </a:cubicBezTo>
                <a:cubicBezTo>
                  <a:pt x="1305237" y="-45881"/>
                  <a:pt x="721037" y="-23303"/>
                  <a:pt x="467037" y="72653"/>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132467" y="2578100"/>
            <a:ext cx="250467" cy="152400"/>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810902" y="2771950"/>
            <a:ext cx="1144063" cy="461665"/>
          </a:xfrm>
          <a:prstGeom prst="rect">
            <a:avLst/>
          </a:prstGeom>
          <a:noFill/>
        </p:spPr>
        <p:txBody>
          <a:bodyPr wrap="none" rtlCol="0">
            <a:spAutoFit/>
          </a:bodyPr>
          <a:lstStyle/>
          <a:p>
            <a:r>
              <a:rPr lang="en-US" sz="2400" dirty="0" smtClean="0"/>
              <a:t>nucleus</a:t>
            </a:r>
            <a:endParaRPr lang="en-US" sz="2400" dirty="0"/>
          </a:p>
        </p:txBody>
      </p:sp>
      <p:cxnSp>
        <p:nvCxnSpPr>
          <p:cNvPr id="23" name="Straight Arrow Connector 22"/>
          <p:cNvCxnSpPr>
            <a:stCxn id="10" idx="0"/>
            <a:endCxn id="9" idx="8"/>
          </p:cNvCxnSpPr>
          <p:nvPr/>
        </p:nvCxnSpPr>
        <p:spPr>
          <a:xfrm flipV="1">
            <a:off x="5151992" y="4016186"/>
            <a:ext cx="116092" cy="56607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977706" y="2534293"/>
            <a:ext cx="1811889" cy="523220"/>
          </a:xfrm>
          <a:prstGeom prst="rect">
            <a:avLst/>
          </a:prstGeom>
          <a:noFill/>
        </p:spPr>
        <p:txBody>
          <a:bodyPr wrap="none" rtlCol="0">
            <a:spAutoFit/>
          </a:bodyPr>
          <a:lstStyle/>
          <a:p>
            <a:r>
              <a:rPr lang="en-US" sz="2800" dirty="0" smtClean="0"/>
              <a:t>cholesterol</a:t>
            </a:r>
            <a:endParaRPr lang="en-US" sz="2800" dirty="0"/>
          </a:p>
        </p:txBody>
      </p:sp>
      <p:cxnSp>
        <p:nvCxnSpPr>
          <p:cNvPr id="30" name="Straight Arrow Connector 29"/>
          <p:cNvCxnSpPr>
            <a:stCxn id="8" idx="27"/>
          </p:cNvCxnSpPr>
          <p:nvPr/>
        </p:nvCxnSpPr>
        <p:spPr>
          <a:xfrm flipV="1">
            <a:off x="5268084" y="3380496"/>
            <a:ext cx="630250" cy="36899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274289" y="3427084"/>
            <a:ext cx="802377" cy="461665"/>
          </a:xfrm>
          <a:prstGeom prst="rect">
            <a:avLst/>
          </a:prstGeom>
          <a:noFill/>
          <a:ln>
            <a:noFill/>
          </a:ln>
        </p:spPr>
        <p:txBody>
          <a:bodyPr wrap="square" rtlCol="0">
            <a:spAutoFit/>
          </a:bodyPr>
          <a:lstStyle/>
          <a:p>
            <a:r>
              <a:rPr lang="en-US" sz="2400" b="1" dirty="0" smtClean="0"/>
              <a:t>CYP</a:t>
            </a:r>
            <a:endParaRPr lang="en-US" sz="2400" b="1" dirty="0"/>
          </a:p>
        </p:txBody>
      </p:sp>
      <p:sp>
        <p:nvSpPr>
          <p:cNvPr id="36" name="Freeform 35"/>
          <p:cNvSpPr/>
          <p:nvPr/>
        </p:nvSpPr>
        <p:spPr>
          <a:xfrm>
            <a:off x="7501468" y="3263901"/>
            <a:ext cx="791301" cy="1270000"/>
          </a:xfrm>
          <a:custGeom>
            <a:avLst/>
            <a:gdLst>
              <a:gd name="connsiteX0" fmla="*/ 0 w 791301"/>
              <a:gd name="connsiteY0" fmla="*/ 1693333 h 1693333"/>
              <a:gd name="connsiteX1" fmla="*/ 728133 w 791301"/>
              <a:gd name="connsiteY1" fmla="*/ 1202266 h 1693333"/>
              <a:gd name="connsiteX2" fmla="*/ 711200 w 791301"/>
              <a:gd name="connsiteY2" fmla="*/ 592666 h 1693333"/>
              <a:gd name="connsiteX3" fmla="*/ 355600 w 791301"/>
              <a:gd name="connsiteY3" fmla="*/ 0 h 1693333"/>
            </a:gdLst>
            <a:ahLst/>
            <a:cxnLst>
              <a:cxn ang="0">
                <a:pos x="connsiteX0" y="connsiteY0"/>
              </a:cxn>
              <a:cxn ang="0">
                <a:pos x="connsiteX1" y="connsiteY1"/>
              </a:cxn>
              <a:cxn ang="0">
                <a:pos x="connsiteX2" y="connsiteY2"/>
              </a:cxn>
              <a:cxn ang="0">
                <a:pos x="connsiteX3" y="connsiteY3"/>
              </a:cxn>
            </a:cxnLst>
            <a:rect l="l" t="t" r="r" b="b"/>
            <a:pathLst>
              <a:path w="791301" h="1693333">
                <a:moveTo>
                  <a:pt x="0" y="1693333"/>
                </a:moveTo>
                <a:cubicBezTo>
                  <a:pt x="304800" y="1539522"/>
                  <a:pt x="609600" y="1385711"/>
                  <a:pt x="728133" y="1202266"/>
                </a:cubicBezTo>
                <a:cubicBezTo>
                  <a:pt x="846666" y="1018821"/>
                  <a:pt x="773289" y="793044"/>
                  <a:pt x="711200" y="592666"/>
                </a:cubicBezTo>
                <a:cubicBezTo>
                  <a:pt x="649111" y="392288"/>
                  <a:pt x="355600" y="0"/>
                  <a:pt x="355600" y="0"/>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4731781" y="2852701"/>
            <a:ext cx="1069223" cy="646331"/>
          </a:xfrm>
          <a:prstGeom prst="rect">
            <a:avLst/>
          </a:prstGeom>
          <a:solidFill>
            <a:srgbClr val="FFFFFF"/>
          </a:solidFill>
        </p:spPr>
        <p:txBody>
          <a:bodyPr wrap="none" rtlCol="0">
            <a:spAutoFit/>
          </a:bodyPr>
          <a:lstStyle/>
          <a:p>
            <a:r>
              <a:rPr lang="en-US" sz="3600" dirty="0" err="1" smtClean="0">
                <a:solidFill>
                  <a:srgbClr val="FF0000"/>
                </a:solidFill>
              </a:rPr>
              <a:t>StAR</a:t>
            </a:r>
            <a:endParaRPr lang="en-US" sz="3600" dirty="0">
              <a:solidFill>
                <a:srgbClr val="FF0000"/>
              </a:solidFill>
            </a:endParaRPr>
          </a:p>
        </p:txBody>
      </p:sp>
      <p:sp>
        <p:nvSpPr>
          <p:cNvPr id="34" name="TextBox 33"/>
          <p:cNvSpPr txBox="1"/>
          <p:nvPr/>
        </p:nvSpPr>
        <p:spPr>
          <a:xfrm>
            <a:off x="5501705" y="3175608"/>
            <a:ext cx="853719" cy="461665"/>
          </a:xfrm>
          <a:prstGeom prst="rect">
            <a:avLst/>
          </a:prstGeom>
          <a:noFill/>
        </p:spPr>
        <p:txBody>
          <a:bodyPr wrap="none" rtlCol="0">
            <a:spAutoFit/>
          </a:bodyPr>
          <a:lstStyle/>
          <a:p>
            <a:r>
              <a:rPr lang="en-US" sz="2400" b="1" dirty="0" smtClean="0"/>
              <a:t>25HC</a:t>
            </a:r>
            <a:endParaRPr lang="en-US" sz="2400" b="1" dirty="0"/>
          </a:p>
        </p:txBody>
      </p:sp>
      <p:sp>
        <p:nvSpPr>
          <p:cNvPr id="15" name="Freeform 14"/>
          <p:cNvSpPr/>
          <p:nvPr/>
        </p:nvSpPr>
        <p:spPr>
          <a:xfrm>
            <a:off x="7016854" y="4254500"/>
            <a:ext cx="620719" cy="497888"/>
          </a:xfrm>
          <a:custGeom>
            <a:avLst/>
            <a:gdLst>
              <a:gd name="connsiteX0" fmla="*/ 315280 w 620719"/>
              <a:gd name="connsiteY0" fmla="*/ 0 h 663850"/>
              <a:gd name="connsiteX1" fmla="*/ 27414 w 620719"/>
              <a:gd name="connsiteY1" fmla="*/ 135466 h 663850"/>
              <a:gd name="connsiteX2" fmla="*/ 44347 w 620719"/>
              <a:gd name="connsiteY2" fmla="*/ 524933 h 663850"/>
              <a:gd name="connsiteX3" fmla="*/ 315280 w 620719"/>
              <a:gd name="connsiteY3" fmla="*/ 660400 h 663850"/>
              <a:gd name="connsiteX4" fmla="*/ 620080 w 620719"/>
              <a:gd name="connsiteY4" fmla="*/ 406400 h 663850"/>
              <a:gd name="connsiteX5" fmla="*/ 230614 w 620719"/>
              <a:gd name="connsiteY5" fmla="*/ 33866 h 66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9" h="663850">
                <a:moveTo>
                  <a:pt x="315280" y="0"/>
                </a:moveTo>
                <a:cubicBezTo>
                  <a:pt x="193924" y="23988"/>
                  <a:pt x="72569" y="47977"/>
                  <a:pt x="27414" y="135466"/>
                </a:cubicBezTo>
                <a:cubicBezTo>
                  <a:pt x="-17742" y="222955"/>
                  <a:pt x="-3631" y="437444"/>
                  <a:pt x="44347" y="524933"/>
                </a:cubicBezTo>
                <a:cubicBezTo>
                  <a:pt x="92325" y="612422"/>
                  <a:pt x="219325" y="680155"/>
                  <a:pt x="315280" y="660400"/>
                </a:cubicBezTo>
                <a:cubicBezTo>
                  <a:pt x="411235" y="640645"/>
                  <a:pt x="634191" y="510822"/>
                  <a:pt x="620080" y="406400"/>
                </a:cubicBezTo>
                <a:cubicBezTo>
                  <a:pt x="605969" y="301978"/>
                  <a:pt x="230614" y="33866"/>
                  <a:pt x="230614" y="33866"/>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6682260" y="4025194"/>
            <a:ext cx="1272704" cy="461665"/>
          </a:xfrm>
          <a:prstGeom prst="rect">
            <a:avLst/>
          </a:prstGeom>
          <a:solidFill>
            <a:schemeClr val="bg1"/>
          </a:solidFill>
        </p:spPr>
        <p:txBody>
          <a:bodyPr wrap="none" rtlCol="0">
            <a:spAutoFit/>
          </a:bodyPr>
          <a:lstStyle/>
          <a:p>
            <a:r>
              <a:rPr lang="en-US" sz="2400" dirty="0" smtClean="0">
                <a:solidFill>
                  <a:srgbClr val="FF0000"/>
                </a:solidFill>
              </a:rPr>
              <a:t>SULFATE</a:t>
            </a:r>
            <a:endParaRPr lang="en-US" sz="2400" dirty="0">
              <a:solidFill>
                <a:srgbClr val="FF0000"/>
              </a:solidFill>
            </a:endParaRPr>
          </a:p>
        </p:txBody>
      </p:sp>
      <p:sp>
        <p:nvSpPr>
          <p:cNvPr id="10" name="TextBox 9"/>
          <p:cNvSpPr txBox="1"/>
          <p:nvPr/>
        </p:nvSpPr>
        <p:spPr>
          <a:xfrm>
            <a:off x="4128965" y="4582257"/>
            <a:ext cx="2046053" cy="461665"/>
          </a:xfrm>
          <a:prstGeom prst="rect">
            <a:avLst/>
          </a:prstGeom>
          <a:solidFill>
            <a:schemeClr val="bg1"/>
          </a:solidFill>
        </p:spPr>
        <p:txBody>
          <a:bodyPr wrap="none" rtlCol="0">
            <a:spAutoFit/>
          </a:bodyPr>
          <a:lstStyle/>
          <a:p>
            <a:r>
              <a:rPr lang="en-US" sz="2400" dirty="0"/>
              <a:t>m</a:t>
            </a:r>
            <a:r>
              <a:rPr lang="en-US" sz="2400" dirty="0" smtClean="0"/>
              <a:t>itochondrion</a:t>
            </a:r>
            <a:endParaRPr lang="en-US" sz="2400" dirty="0"/>
          </a:p>
        </p:txBody>
      </p:sp>
      <p:sp>
        <p:nvSpPr>
          <p:cNvPr id="38" name="TextBox 37"/>
          <p:cNvSpPr txBox="1"/>
          <p:nvPr/>
        </p:nvSpPr>
        <p:spPr>
          <a:xfrm>
            <a:off x="3367597" y="2333368"/>
            <a:ext cx="5441134" cy="584776"/>
          </a:xfrm>
          <a:prstGeom prst="rect">
            <a:avLst/>
          </a:prstGeom>
          <a:solidFill>
            <a:srgbClr val="FFF695"/>
          </a:solidFill>
          <a:ln>
            <a:solidFill>
              <a:srgbClr val="000000"/>
            </a:solidFill>
          </a:ln>
          <a:effectLst>
            <a:outerShdw blurRad="50800" dist="38100" dir="2700000">
              <a:srgbClr val="000000">
                <a:alpha val="43000"/>
              </a:srgbClr>
            </a:outerShdw>
          </a:effectLst>
        </p:spPr>
        <p:txBody>
          <a:bodyPr wrap="square" rtlCol="0">
            <a:spAutoFit/>
          </a:bodyPr>
          <a:lstStyle/>
          <a:p>
            <a:r>
              <a:rPr lang="en-US" sz="3200" dirty="0"/>
              <a:t>Turns on and off many enzymes</a:t>
            </a:r>
          </a:p>
        </p:txBody>
      </p:sp>
    </p:spTree>
    <p:extLst>
      <p:ext uri="{BB962C8B-B14F-4D97-AF65-F5344CB8AC3E}">
        <p14:creationId xmlns:p14="http://schemas.microsoft.com/office/powerpoint/2010/main" val="3172276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7"/>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down)">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9" grpId="0"/>
      <p:bldP spid="26" grpId="0"/>
      <p:bldP spid="32" grpId="0"/>
      <p:bldP spid="36" grpId="0" animBg="1"/>
      <p:bldP spid="27" grpId="0" animBg="1"/>
      <p:bldP spid="34" grpId="0"/>
      <p:bldP spid="15" grpId="0" animBg="1"/>
      <p:bldP spid="15" grpId="1" animBg="1"/>
      <p:bldP spid="17" grpId="0" animBg="1"/>
      <p:bldP spid="17" grpId="1" animBg="1"/>
      <p:bldP spid="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StAR</a:t>
            </a:r>
            <a:r>
              <a:rPr lang="en-US" b="1" dirty="0" smtClean="0"/>
              <a:t> is a Superstar!</a:t>
            </a:r>
            <a:endParaRPr lang="en-US" b="1" dirty="0"/>
          </a:p>
        </p:txBody>
      </p:sp>
      <p:sp>
        <p:nvSpPr>
          <p:cNvPr id="3" name="Content Placeholder 2"/>
          <p:cNvSpPr>
            <a:spLocks noGrp="1"/>
          </p:cNvSpPr>
          <p:nvPr>
            <p:ph idx="1"/>
          </p:nvPr>
        </p:nvSpPr>
        <p:spPr/>
        <p:txBody>
          <a:bodyPr>
            <a:normAutofit lnSpcReduction="10000"/>
          </a:bodyPr>
          <a:lstStyle/>
          <a:p>
            <a:r>
              <a:rPr lang="en-US" dirty="0" err="1" smtClean="0"/>
              <a:t>StAR</a:t>
            </a:r>
            <a:r>
              <a:rPr lang="en-US" dirty="0" smtClean="0"/>
              <a:t> protects from fatty liver disease and elevated serum LDL by promoting bile flow</a:t>
            </a:r>
          </a:p>
          <a:p>
            <a:r>
              <a:rPr lang="en-US" dirty="0" err="1" smtClean="0"/>
              <a:t>StAR</a:t>
            </a:r>
            <a:r>
              <a:rPr lang="en-US" dirty="0" smtClean="0"/>
              <a:t> is essential for synthesis of cortisol, testosterone and estrogen by the adrenal glands and by the gonads</a:t>
            </a:r>
          </a:p>
          <a:p>
            <a:r>
              <a:rPr lang="en-US" dirty="0" err="1"/>
              <a:t>StAR</a:t>
            </a:r>
            <a:r>
              <a:rPr lang="en-US" dirty="0"/>
              <a:t> induces export of cholesterol from cardiovascular plaque into HDL</a:t>
            </a:r>
          </a:p>
          <a:p>
            <a:endParaRPr lang="en-US" b="1" dirty="0"/>
          </a:p>
        </p:txBody>
      </p:sp>
    </p:spTree>
    <p:extLst>
      <p:ext uri="{BB962C8B-B14F-4D97-AF65-F5344CB8AC3E}">
        <p14:creationId xmlns:p14="http://schemas.microsoft.com/office/powerpoint/2010/main" val="32769064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4504" y="1837437"/>
            <a:ext cx="5635038"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Experiments with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Breast Cancer Cells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840873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4" y="88898"/>
            <a:ext cx="8365067" cy="1384300"/>
          </a:xfrm>
        </p:spPr>
        <p:txBody>
          <a:bodyPr>
            <a:noAutofit/>
          </a:bodyPr>
          <a:lstStyle/>
          <a:p>
            <a:r>
              <a:rPr lang="en-US" sz="3600" b="1" dirty="0" smtClean="0"/>
              <a:t>Roundup </a:t>
            </a:r>
            <a:r>
              <a:rPr lang="en-US" sz="3600" b="1" dirty="0"/>
              <a:t>Inhibits </a:t>
            </a:r>
            <a:r>
              <a:rPr lang="en-US" sz="3600" b="1" dirty="0" err="1"/>
              <a:t>Steroidogenesis</a:t>
            </a:r>
            <a:r>
              <a:rPr lang="en-US" sz="3600" b="1" dirty="0"/>
              <a:t> by Disrupting </a:t>
            </a:r>
            <a:r>
              <a:rPr lang="en-US" sz="3600" b="1" dirty="0" err="1" smtClean="0"/>
              <a:t>StAR</a:t>
            </a:r>
            <a:r>
              <a:rPr lang="en-US" sz="3600" b="1" dirty="0" smtClean="0"/>
              <a:t> </a:t>
            </a:r>
            <a:r>
              <a:rPr lang="en-US" sz="3600" b="1" dirty="0"/>
              <a:t>Protein </a:t>
            </a:r>
            <a:r>
              <a:rPr lang="en-US" sz="3600" b="1" dirty="0" smtClean="0"/>
              <a:t>Expression</a:t>
            </a:r>
            <a:r>
              <a:rPr lang="en-US" sz="3600" b="1" dirty="0" smtClean="0">
                <a:solidFill>
                  <a:srgbClr val="FF0000"/>
                </a:solidFill>
              </a:rPr>
              <a:t>*</a:t>
            </a:r>
            <a:r>
              <a:rPr lang="en-US" sz="3600" b="1" dirty="0" smtClean="0"/>
              <a:t> </a:t>
            </a:r>
            <a:r>
              <a:rPr lang="en-US" sz="3600" b="1" dirty="0"/>
              <a:t/>
            </a:r>
            <a:br>
              <a:rPr lang="en-US" sz="3600" b="1" dirty="0"/>
            </a:br>
            <a:endParaRPr lang="en-US" sz="3600" b="1" dirty="0"/>
          </a:p>
        </p:txBody>
      </p:sp>
      <p:sp>
        <p:nvSpPr>
          <p:cNvPr id="4" name="TextBox 3"/>
          <p:cNvSpPr txBox="1"/>
          <p:nvPr/>
        </p:nvSpPr>
        <p:spPr>
          <a:xfrm>
            <a:off x="135466" y="4667977"/>
            <a:ext cx="6481712" cy="400110"/>
          </a:xfrm>
          <a:prstGeom prst="rect">
            <a:avLst/>
          </a:prstGeom>
          <a:noFill/>
        </p:spPr>
        <p:txBody>
          <a:bodyPr wrap="none" rtlCol="0">
            <a:spAutoFit/>
          </a:bodyPr>
          <a:lstStyle/>
          <a:p>
            <a:r>
              <a:rPr lang="en-US" sz="2000" dirty="0">
                <a:solidFill>
                  <a:srgbClr val="FF0000"/>
                </a:solidFill>
              </a:rPr>
              <a:t>*</a:t>
            </a:r>
            <a:r>
              <a:rPr lang="en-US" sz="2000" dirty="0"/>
              <a:t>LP Walsh et al., Environ Health </a:t>
            </a:r>
            <a:r>
              <a:rPr lang="en-US" sz="2000" dirty="0" err="1"/>
              <a:t>Perspect</a:t>
            </a:r>
            <a:r>
              <a:rPr lang="en-US" sz="2000" dirty="0"/>
              <a:t> 2000; 108:769-</a:t>
            </a:r>
            <a:r>
              <a:rPr lang="en-US" sz="2000" dirty="0" smtClean="0"/>
              <a:t>776</a:t>
            </a:r>
            <a:endParaRPr lang="en-US" sz="2000" dirty="0"/>
          </a:p>
        </p:txBody>
      </p:sp>
      <p:pic>
        <p:nvPicPr>
          <p:cNvPr id="8" name="Picture 7"/>
          <p:cNvPicPr>
            <a:picLocks noChangeAspect="1"/>
          </p:cNvPicPr>
          <p:nvPr/>
        </p:nvPicPr>
        <p:blipFill>
          <a:blip r:embed="rId3"/>
          <a:stretch>
            <a:fillRect/>
          </a:stretch>
        </p:blipFill>
        <p:spPr>
          <a:xfrm>
            <a:off x="6757764" y="2406650"/>
            <a:ext cx="2122403" cy="2146300"/>
          </a:xfrm>
          <a:prstGeom prst="rect">
            <a:avLst/>
          </a:prstGeom>
        </p:spPr>
      </p:pic>
      <p:sp>
        <p:nvSpPr>
          <p:cNvPr id="3" name="Content Placeholder 2"/>
          <p:cNvSpPr>
            <a:spLocks noGrp="1"/>
          </p:cNvSpPr>
          <p:nvPr>
            <p:ph idx="1"/>
          </p:nvPr>
        </p:nvSpPr>
        <p:spPr>
          <a:xfrm>
            <a:off x="135466" y="1327730"/>
            <a:ext cx="8026400" cy="3394472"/>
          </a:xfrm>
        </p:spPr>
        <p:txBody>
          <a:bodyPr>
            <a:normAutofit fontScale="85000" lnSpcReduction="10000"/>
          </a:bodyPr>
          <a:lstStyle/>
          <a:p>
            <a:r>
              <a:rPr lang="en-US" dirty="0" smtClean="0"/>
              <a:t>In vitro study on testicular </a:t>
            </a:r>
            <a:r>
              <a:rPr lang="en-US" dirty="0" err="1" smtClean="0"/>
              <a:t>Leydig</a:t>
            </a:r>
            <a:r>
              <a:rPr lang="en-US" dirty="0" smtClean="0"/>
              <a:t> cells</a:t>
            </a:r>
          </a:p>
          <a:p>
            <a:r>
              <a:rPr lang="en-US" dirty="0"/>
              <a:t>Roundup reduced </a:t>
            </a:r>
            <a:r>
              <a:rPr lang="en-US" dirty="0" smtClean="0"/>
              <a:t>testosterone synthesis </a:t>
            </a:r>
            <a:r>
              <a:rPr lang="en-US" i="1" dirty="0" smtClean="0">
                <a:solidFill>
                  <a:srgbClr val="FF0000"/>
                </a:solidFill>
              </a:rPr>
              <a:t>by </a:t>
            </a:r>
            <a:r>
              <a:rPr lang="en-US" i="1" dirty="0">
                <a:solidFill>
                  <a:srgbClr val="FF0000"/>
                </a:solidFill>
              </a:rPr>
              <a:t>94% </a:t>
            </a:r>
            <a:endParaRPr lang="en-US" i="1" dirty="0" smtClean="0">
              <a:solidFill>
                <a:srgbClr val="FF0000"/>
              </a:solidFill>
            </a:endParaRPr>
          </a:p>
          <a:p>
            <a:pPr lvl="1"/>
            <a:r>
              <a:rPr lang="en-US" dirty="0" smtClean="0"/>
              <a:t>Effect due to both </a:t>
            </a:r>
            <a:r>
              <a:rPr lang="en-US" dirty="0" err="1" smtClean="0"/>
              <a:t>StAR</a:t>
            </a:r>
            <a:r>
              <a:rPr lang="en-US" dirty="0" smtClean="0"/>
              <a:t>  suppression (90%)                                           and CYP suppression (70%)</a:t>
            </a:r>
            <a:endParaRPr lang="en-US" dirty="0"/>
          </a:p>
          <a:p>
            <a:r>
              <a:rPr lang="en-US" dirty="0" smtClean="0"/>
              <a:t>Reduction </a:t>
            </a:r>
            <a:r>
              <a:rPr lang="en-US" dirty="0"/>
              <a:t>in </a:t>
            </a:r>
            <a:r>
              <a:rPr lang="en-US" dirty="0" err="1"/>
              <a:t>StAR</a:t>
            </a:r>
            <a:r>
              <a:rPr lang="en-US" dirty="0"/>
              <a:t> expression in the adrenal </a:t>
            </a:r>
            <a:r>
              <a:rPr lang="en-US" dirty="0" smtClean="0"/>
              <a:t>             gland disrupts synthesis of stress hormones               and sex hormones</a:t>
            </a:r>
          </a:p>
          <a:p>
            <a:r>
              <a:rPr lang="en-US" dirty="0" smtClean="0"/>
              <a:t>This likely explains epidemic in eczema!</a:t>
            </a:r>
            <a:endParaRPr lang="en-US" dirty="0"/>
          </a:p>
        </p:txBody>
      </p:sp>
    </p:spTree>
    <p:extLst>
      <p:ext uri="{BB962C8B-B14F-4D97-AF65-F5344CB8AC3E}">
        <p14:creationId xmlns:p14="http://schemas.microsoft.com/office/powerpoint/2010/main" val="24132107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9"/>
            <a:ext cx="8229600" cy="857250"/>
          </a:xfrm>
        </p:spPr>
        <p:txBody>
          <a:bodyPr/>
          <a:lstStyle/>
          <a:p>
            <a:r>
              <a:rPr lang="en-US" b="1" dirty="0" smtClean="0"/>
              <a:t>Atopic Eczema: An Epidemic</a:t>
            </a:r>
            <a:endParaRPr lang="en-US" b="1" dirty="0"/>
          </a:p>
        </p:txBody>
      </p:sp>
      <p:sp>
        <p:nvSpPr>
          <p:cNvPr id="3" name="Content Placeholder 2"/>
          <p:cNvSpPr>
            <a:spLocks noGrp="1"/>
          </p:cNvSpPr>
          <p:nvPr>
            <p:ph idx="1"/>
          </p:nvPr>
        </p:nvSpPr>
        <p:spPr>
          <a:xfrm>
            <a:off x="88900" y="1014414"/>
            <a:ext cx="8229600" cy="3394472"/>
          </a:xfrm>
        </p:spPr>
        <p:txBody>
          <a:bodyPr>
            <a:normAutofit fontScale="85000" lnSpcReduction="20000"/>
          </a:bodyPr>
          <a:lstStyle/>
          <a:p>
            <a:r>
              <a:rPr lang="en-US" dirty="0"/>
              <a:t>Atopic eczema (AE) affects between 15 and 20% of people </a:t>
            </a:r>
            <a:r>
              <a:rPr lang="en-US" dirty="0" smtClean="0"/>
              <a:t>in industrialized </a:t>
            </a:r>
            <a:r>
              <a:rPr lang="en-US" dirty="0"/>
              <a:t>countries</a:t>
            </a:r>
            <a:r>
              <a:rPr lang="en-US" dirty="0" smtClean="0">
                <a:solidFill>
                  <a:srgbClr val="FF0000"/>
                </a:solidFill>
              </a:rPr>
              <a:t>*</a:t>
            </a:r>
          </a:p>
          <a:p>
            <a:pPr lvl="1"/>
            <a:r>
              <a:rPr lang="en-US" dirty="0" smtClean="0"/>
              <a:t>It </a:t>
            </a:r>
            <a:r>
              <a:rPr lang="en-US" dirty="0"/>
              <a:t>has very low prevalence in rural </a:t>
            </a:r>
            <a:r>
              <a:rPr lang="en-US" dirty="0" smtClean="0"/>
              <a:t>Africa</a:t>
            </a:r>
          </a:p>
          <a:p>
            <a:pPr lvl="1"/>
            <a:r>
              <a:rPr lang="en-US" dirty="0" smtClean="0"/>
              <a:t>Epidemic </a:t>
            </a:r>
            <a:r>
              <a:rPr lang="en-US" dirty="0"/>
              <a:t>developed over past 40 years</a:t>
            </a:r>
          </a:p>
          <a:p>
            <a:r>
              <a:rPr lang="en-US" dirty="0"/>
              <a:t>Especially prevalent in young children</a:t>
            </a:r>
          </a:p>
          <a:p>
            <a:r>
              <a:rPr lang="en-US" dirty="0"/>
              <a:t>Topical steroids (corticosteroids) are </a:t>
            </a:r>
            <a:r>
              <a:rPr lang="en-US" dirty="0" smtClean="0"/>
              <a:t>                             popular </a:t>
            </a:r>
            <a:r>
              <a:rPr lang="en-US" dirty="0"/>
              <a:t>treatment option</a:t>
            </a:r>
          </a:p>
          <a:p>
            <a:r>
              <a:rPr lang="en-US" dirty="0"/>
              <a:t>Overuse of steroids leads to skin thinning and adrenal insufficiency</a:t>
            </a:r>
            <a:r>
              <a:rPr lang="en-US" dirty="0">
                <a:solidFill>
                  <a:srgbClr val="FF0000"/>
                </a:solidFill>
              </a:rPr>
              <a:t>**</a:t>
            </a:r>
          </a:p>
        </p:txBody>
      </p:sp>
      <p:sp>
        <p:nvSpPr>
          <p:cNvPr id="4" name="TextBox 3"/>
          <p:cNvSpPr txBox="1"/>
          <p:nvPr/>
        </p:nvSpPr>
        <p:spPr>
          <a:xfrm>
            <a:off x="2844800" y="4368800"/>
            <a:ext cx="6169628" cy="646331"/>
          </a:xfrm>
          <a:prstGeom prst="rect">
            <a:avLst/>
          </a:prstGeom>
          <a:noFill/>
        </p:spPr>
        <p:txBody>
          <a:bodyPr wrap="none" rtlCol="0">
            <a:spAutoFit/>
          </a:bodyPr>
          <a:lstStyle/>
          <a:p>
            <a:r>
              <a:rPr lang="en-US" dirty="0">
                <a:solidFill>
                  <a:srgbClr val="FF0000"/>
                </a:solidFill>
              </a:rPr>
              <a:t>*</a:t>
            </a:r>
            <a:r>
              <a:rPr lang="en-US" dirty="0"/>
              <a:t>K </a:t>
            </a:r>
            <a:r>
              <a:rPr lang="en-US" dirty="0" err="1"/>
              <a:t>Thestrup</a:t>
            </a:r>
            <a:r>
              <a:rPr lang="en-US" dirty="0"/>
              <a:t>-Pedersen. J </a:t>
            </a:r>
            <a:r>
              <a:rPr lang="en-US" dirty="0" err="1"/>
              <a:t>Cosmet</a:t>
            </a:r>
            <a:r>
              <a:rPr lang="en-US" dirty="0"/>
              <a:t> </a:t>
            </a:r>
            <a:r>
              <a:rPr lang="en-US" dirty="0" err="1"/>
              <a:t>Dermatol</a:t>
            </a:r>
            <a:r>
              <a:rPr lang="en-US" dirty="0"/>
              <a:t> 2003; 2(3-4): 202-10.</a:t>
            </a:r>
          </a:p>
          <a:p>
            <a:r>
              <a:rPr lang="en-US" dirty="0">
                <a:solidFill>
                  <a:srgbClr val="FF0000"/>
                </a:solidFill>
              </a:rPr>
              <a:t>**</a:t>
            </a:r>
            <a:r>
              <a:rPr lang="en-US" dirty="0"/>
              <a:t>C Levin and HI </a:t>
            </a:r>
            <a:r>
              <a:rPr lang="en-US" dirty="0" err="1"/>
              <a:t>Maibach</a:t>
            </a:r>
            <a:r>
              <a:rPr lang="en-US" dirty="0"/>
              <a:t>. Am J </a:t>
            </a:r>
            <a:r>
              <a:rPr lang="en-US" dirty="0" err="1"/>
              <a:t>Clin</a:t>
            </a:r>
            <a:r>
              <a:rPr lang="en-US" dirty="0"/>
              <a:t> </a:t>
            </a:r>
            <a:r>
              <a:rPr lang="en-US" dirty="0" err="1"/>
              <a:t>Dermatol</a:t>
            </a:r>
            <a:r>
              <a:rPr lang="en-US" dirty="0"/>
              <a:t>. 2002;3(3):141-7.</a:t>
            </a:r>
          </a:p>
        </p:txBody>
      </p:sp>
      <p:pic>
        <p:nvPicPr>
          <p:cNvPr id="5" name="Picture 4" descr="eczema-in-childr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343" y="1507729"/>
            <a:ext cx="3053357" cy="2035571"/>
          </a:xfrm>
          <a:prstGeom prst="rect">
            <a:avLst/>
          </a:prstGeom>
        </p:spPr>
      </p:pic>
    </p:spTree>
    <p:extLst>
      <p:ext uri="{BB962C8B-B14F-4D97-AF65-F5344CB8AC3E}">
        <p14:creationId xmlns:p14="http://schemas.microsoft.com/office/powerpoint/2010/main" val="1532993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r>
              <a:rPr lang="en-US" b="1" dirty="0" smtClean="0"/>
              <a:t>Eczema and </a:t>
            </a:r>
            <a:r>
              <a:rPr lang="en-US" b="1" dirty="0" err="1" smtClean="0"/>
              <a:t>StAR</a:t>
            </a:r>
            <a:endParaRPr lang="en-US" b="1" dirty="0"/>
          </a:p>
        </p:txBody>
      </p:sp>
      <p:sp>
        <p:nvSpPr>
          <p:cNvPr id="3" name="Content Placeholder 2"/>
          <p:cNvSpPr>
            <a:spLocks noGrp="1"/>
          </p:cNvSpPr>
          <p:nvPr>
            <p:ph idx="1"/>
          </p:nvPr>
        </p:nvSpPr>
        <p:spPr>
          <a:xfrm>
            <a:off x="127000" y="771129"/>
            <a:ext cx="8229600" cy="3394472"/>
          </a:xfrm>
        </p:spPr>
        <p:txBody>
          <a:bodyPr>
            <a:normAutofit/>
          </a:bodyPr>
          <a:lstStyle/>
          <a:p>
            <a:r>
              <a:rPr lang="en-US" sz="2400" dirty="0"/>
              <a:t>Th2 immune cells are fully capable of synthesizing the </a:t>
            </a:r>
            <a:r>
              <a:rPr lang="en-US" sz="2400" dirty="0" smtClean="0"/>
              <a:t>steroid </a:t>
            </a:r>
            <a:r>
              <a:rPr lang="en-US" sz="2400" dirty="0" err="1" smtClean="0"/>
              <a:t>pregnenolone</a:t>
            </a:r>
            <a:r>
              <a:rPr lang="en-US" sz="2400" dirty="0" smtClean="0"/>
              <a:t> </a:t>
            </a:r>
            <a:r>
              <a:rPr lang="en-US" sz="2400" dirty="0"/>
              <a:t>from cholesterol, using </a:t>
            </a:r>
            <a:r>
              <a:rPr lang="en-US" sz="2400" dirty="0" err="1"/>
              <a:t>StAR</a:t>
            </a:r>
            <a:r>
              <a:rPr lang="en-US" sz="2400" dirty="0"/>
              <a:t> and CYP enzymes</a:t>
            </a:r>
            <a:r>
              <a:rPr lang="en-US" sz="2400" dirty="0">
                <a:solidFill>
                  <a:srgbClr val="FF0000"/>
                </a:solidFill>
              </a:rPr>
              <a:t>*</a:t>
            </a:r>
          </a:p>
          <a:p>
            <a:r>
              <a:rPr lang="en-US" sz="2400" dirty="0" smtClean="0"/>
              <a:t>This </a:t>
            </a:r>
            <a:r>
              <a:rPr lang="en-US" sz="2400" dirty="0"/>
              <a:t>inhibits immune cell proliferation and production </a:t>
            </a:r>
            <a:r>
              <a:rPr lang="en-US" sz="2400" dirty="0" smtClean="0"/>
              <a:t>of immunoglobulin </a:t>
            </a:r>
            <a:r>
              <a:rPr lang="en-US" sz="2400" dirty="0"/>
              <a:t>G, linked to eczema </a:t>
            </a:r>
            <a:r>
              <a:rPr lang="en-US" sz="2400" dirty="0">
                <a:solidFill>
                  <a:srgbClr val="FF0000"/>
                </a:solidFill>
              </a:rPr>
              <a:t>**</a:t>
            </a:r>
          </a:p>
          <a:p>
            <a:pPr lvl="1"/>
            <a:r>
              <a:rPr lang="en-US" sz="2000" dirty="0"/>
              <a:t>Resolves inflammation and eczema flare-</a:t>
            </a:r>
            <a:r>
              <a:rPr lang="en-US" sz="2000" dirty="0" smtClean="0"/>
              <a:t>ups</a:t>
            </a:r>
          </a:p>
          <a:p>
            <a:r>
              <a:rPr lang="en-US" sz="2400" dirty="0" err="1" smtClean="0"/>
              <a:t>StAR</a:t>
            </a:r>
            <a:r>
              <a:rPr lang="en-US" sz="2400" dirty="0" smtClean="0"/>
              <a:t> </a:t>
            </a:r>
            <a:r>
              <a:rPr lang="en-US" sz="2400" dirty="0"/>
              <a:t>expression is decreased or absent in </a:t>
            </a:r>
            <a:r>
              <a:rPr lang="en-US" sz="2400" dirty="0" smtClean="0"/>
              <a:t>                              keratinocytes </a:t>
            </a:r>
            <a:r>
              <a:rPr lang="en-US" sz="2400" dirty="0"/>
              <a:t>in </a:t>
            </a:r>
            <a:r>
              <a:rPr lang="en-US" sz="2400" dirty="0" smtClean="0"/>
              <a:t>psoriatic and </a:t>
            </a:r>
            <a:r>
              <a:rPr lang="en-US" sz="2400" dirty="0"/>
              <a:t>atopic </a:t>
            </a:r>
            <a:r>
              <a:rPr lang="en-US" sz="2400" dirty="0" smtClean="0"/>
              <a:t>                                dermatitis</a:t>
            </a:r>
            <a:r>
              <a:rPr lang="en-US" sz="2400" dirty="0">
                <a:solidFill>
                  <a:srgbClr val="FF0000"/>
                </a:solidFill>
              </a:rPr>
              <a:t>***</a:t>
            </a:r>
          </a:p>
          <a:p>
            <a:endParaRPr lang="en-US" sz="2400" dirty="0"/>
          </a:p>
        </p:txBody>
      </p:sp>
      <p:sp>
        <p:nvSpPr>
          <p:cNvPr id="4" name="TextBox 3"/>
          <p:cNvSpPr txBox="1"/>
          <p:nvPr/>
        </p:nvSpPr>
        <p:spPr>
          <a:xfrm>
            <a:off x="1905000" y="4165601"/>
            <a:ext cx="7246019" cy="923330"/>
          </a:xfrm>
          <a:prstGeom prst="rect">
            <a:avLst/>
          </a:prstGeom>
          <a:noFill/>
        </p:spPr>
        <p:txBody>
          <a:bodyPr wrap="none" rtlCol="0">
            <a:spAutoFit/>
          </a:bodyPr>
          <a:lstStyle/>
          <a:p>
            <a:r>
              <a:rPr lang="en-US" dirty="0">
                <a:solidFill>
                  <a:srgbClr val="FF0000"/>
                </a:solidFill>
              </a:rPr>
              <a:t>*</a:t>
            </a:r>
            <a:r>
              <a:rPr lang="en-US" dirty="0" err="1"/>
              <a:t>Bidesh</a:t>
            </a:r>
            <a:r>
              <a:rPr lang="en-US" dirty="0"/>
              <a:t> </a:t>
            </a:r>
            <a:r>
              <a:rPr lang="en-US" dirty="0" err="1"/>
              <a:t>Mahata</a:t>
            </a:r>
            <a:r>
              <a:rPr lang="en-US" dirty="0"/>
              <a:t> et al., Cell Reports 2014; 7: 1130-1142.</a:t>
            </a:r>
          </a:p>
          <a:p>
            <a:r>
              <a:rPr lang="en-US" dirty="0">
                <a:solidFill>
                  <a:srgbClr val="FF0000"/>
                </a:solidFill>
              </a:rPr>
              <a:t>**</a:t>
            </a:r>
            <a:r>
              <a:rPr lang="en-US" dirty="0"/>
              <a:t>AC Ferguson and FA Salinas, J Allergy </a:t>
            </a:r>
            <a:r>
              <a:rPr lang="en-US" dirty="0" err="1"/>
              <a:t>Clin</a:t>
            </a:r>
            <a:r>
              <a:rPr lang="en-US" dirty="0"/>
              <a:t> </a:t>
            </a:r>
            <a:r>
              <a:rPr lang="en-US" dirty="0" err="1"/>
              <a:t>Immunol</a:t>
            </a:r>
            <a:r>
              <a:rPr lang="en-US" dirty="0"/>
              <a:t> 1984; 74(5): 678-82.</a:t>
            </a:r>
          </a:p>
          <a:p>
            <a:r>
              <a:rPr lang="en-US" dirty="0">
                <a:solidFill>
                  <a:srgbClr val="FF0000"/>
                </a:solidFill>
              </a:rPr>
              <a:t>***</a:t>
            </a:r>
            <a:r>
              <a:rPr lang="en-US" dirty="0" err="1"/>
              <a:t>Andrzej</a:t>
            </a:r>
            <a:r>
              <a:rPr lang="en-US" dirty="0"/>
              <a:t> </a:t>
            </a:r>
            <a:r>
              <a:rPr lang="en-US" dirty="0" err="1"/>
              <a:t>Slominski</a:t>
            </a:r>
            <a:r>
              <a:rPr lang="en-US" dirty="0"/>
              <a:t> et al., J Steroid </a:t>
            </a:r>
            <a:r>
              <a:rPr lang="en-US" dirty="0" err="1"/>
              <a:t>Biochem</a:t>
            </a:r>
            <a:r>
              <a:rPr lang="en-US" dirty="0"/>
              <a:t> </a:t>
            </a:r>
            <a:r>
              <a:rPr lang="en-US" dirty="0" err="1"/>
              <a:t>Mol</a:t>
            </a:r>
            <a:r>
              <a:rPr lang="en-US" dirty="0"/>
              <a:t> </a:t>
            </a:r>
            <a:r>
              <a:rPr lang="en-US" dirty="0" err="1"/>
              <a:t>Biol</a:t>
            </a:r>
            <a:r>
              <a:rPr lang="en-US" dirty="0"/>
              <a:t> 2013; 137: 107-123.</a:t>
            </a:r>
          </a:p>
        </p:txBody>
      </p:sp>
      <p:pic>
        <p:nvPicPr>
          <p:cNvPr id="5" name="Picture 4" descr="eczem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9519" y="2108200"/>
            <a:ext cx="3365500" cy="1867238"/>
          </a:xfrm>
          <a:prstGeom prst="rect">
            <a:avLst/>
          </a:prstGeom>
        </p:spPr>
      </p:pic>
    </p:spTree>
    <p:extLst>
      <p:ext uri="{BB962C8B-B14F-4D97-AF65-F5344CB8AC3E}">
        <p14:creationId xmlns:p14="http://schemas.microsoft.com/office/powerpoint/2010/main" val="94061506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p:txBody>
          <a:bodyPr>
            <a:normAutofit fontScale="77500" lnSpcReduction="20000"/>
          </a:bodyPr>
          <a:lstStyle/>
          <a:p>
            <a:r>
              <a:rPr lang="en-US" dirty="0" err="1"/>
              <a:t>StAR</a:t>
            </a:r>
            <a:r>
              <a:rPr lang="en-US" dirty="0"/>
              <a:t>, CYP enzymes and </a:t>
            </a:r>
            <a:r>
              <a:rPr lang="en-US" dirty="0" err="1"/>
              <a:t>sulfotransferases</a:t>
            </a:r>
            <a:r>
              <a:rPr lang="en-US" dirty="0"/>
              <a:t> collaborate to </a:t>
            </a:r>
            <a:r>
              <a:rPr lang="en-US" dirty="0" smtClean="0"/>
              <a:t>convert cholesterol </a:t>
            </a:r>
            <a:r>
              <a:rPr lang="en-US" dirty="0"/>
              <a:t>into sulfated sterols with many important biological roles</a:t>
            </a:r>
          </a:p>
          <a:p>
            <a:r>
              <a:rPr lang="en-US" dirty="0"/>
              <a:t>Glyphosate disrupts all of these proteins, leading to many </a:t>
            </a:r>
            <a:r>
              <a:rPr lang="en-US" dirty="0" smtClean="0"/>
              <a:t>diseases</a:t>
            </a:r>
            <a:endParaRPr lang="en-US" dirty="0"/>
          </a:p>
          <a:p>
            <a:pPr lvl="1"/>
            <a:r>
              <a:rPr lang="en-US" dirty="0"/>
              <a:t> </a:t>
            </a:r>
            <a:r>
              <a:rPr lang="en-US" dirty="0" smtClean="0"/>
              <a:t>Fatty </a:t>
            </a:r>
            <a:r>
              <a:rPr lang="en-US" dirty="0"/>
              <a:t>liver disease</a:t>
            </a:r>
          </a:p>
          <a:p>
            <a:pPr lvl="1"/>
            <a:r>
              <a:rPr lang="en-US" dirty="0"/>
              <a:t> </a:t>
            </a:r>
            <a:r>
              <a:rPr lang="en-US" dirty="0" smtClean="0"/>
              <a:t>Impaired </a:t>
            </a:r>
            <a:r>
              <a:rPr lang="en-US" dirty="0"/>
              <a:t>bile flow</a:t>
            </a:r>
          </a:p>
          <a:p>
            <a:pPr lvl="1"/>
            <a:r>
              <a:rPr lang="en-US" dirty="0"/>
              <a:t> </a:t>
            </a:r>
            <a:r>
              <a:rPr lang="en-US" dirty="0" smtClean="0"/>
              <a:t>Adrenal </a:t>
            </a:r>
            <a:r>
              <a:rPr lang="en-US" dirty="0"/>
              <a:t>insufficiency</a:t>
            </a:r>
          </a:p>
          <a:p>
            <a:pPr lvl="1"/>
            <a:r>
              <a:rPr lang="en-US" dirty="0"/>
              <a:t> </a:t>
            </a:r>
            <a:r>
              <a:rPr lang="en-US" dirty="0" smtClean="0"/>
              <a:t>Cardiovascular </a:t>
            </a:r>
            <a:r>
              <a:rPr lang="en-US" dirty="0"/>
              <a:t>plaque</a:t>
            </a:r>
          </a:p>
          <a:p>
            <a:pPr lvl="1"/>
            <a:r>
              <a:rPr lang="en-US" dirty="0"/>
              <a:t> </a:t>
            </a:r>
            <a:r>
              <a:rPr lang="en-US" dirty="0" smtClean="0"/>
              <a:t>Atopic </a:t>
            </a:r>
            <a:r>
              <a:rPr lang="en-US" dirty="0"/>
              <a:t>dermatitis</a:t>
            </a:r>
          </a:p>
          <a:p>
            <a:pPr marL="400050" lvl="1" indent="0">
              <a:buNone/>
            </a:pPr>
            <a:endParaRPr lang="en-US" dirty="0"/>
          </a:p>
        </p:txBody>
      </p:sp>
      <p:sp>
        <p:nvSpPr>
          <p:cNvPr id="4" name="Title 1"/>
          <p:cNvSpPr txBox="1">
            <a:spLocks/>
          </p:cNvSpPr>
          <p:nvPr/>
        </p:nvSpPr>
        <p:spPr>
          <a:xfrm>
            <a:off x="4203699" y="2966415"/>
            <a:ext cx="4483101" cy="1222102"/>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Resolution of inflammation depends critically on synthesis of sulfated sterols</a:t>
            </a:r>
            <a:endParaRPr lang="en-US" sz="2400" dirty="0">
              <a:solidFill>
                <a:srgbClr val="FF0000"/>
              </a:solidFill>
            </a:endParaRPr>
          </a:p>
        </p:txBody>
      </p:sp>
    </p:spTree>
    <p:extLst>
      <p:ext uri="{BB962C8B-B14F-4D97-AF65-F5344CB8AC3E}">
        <p14:creationId xmlns:p14="http://schemas.microsoft.com/office/powerpoint/2010/main" val="59974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74" y="1566280"/>
            <a:ext cx="8131140"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 Failed System and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 Growing Food Movement</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9489941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62" y="205979"/>
            <a:ext cx="8365067" cy="857250"/>
          </a:xfrm>
        </p:spPr>
        <p:txBody>
          <a:bodyPr>
            <a:noAutofit/>
          </a:bodyPr>
          <a:lstStyle/>
          <a:p>
            <a:r>
              <a:rPr lang="en-US" sz="3600" b="1" dirty="0" smtClean="0"/>
              <a:t>“Is </a:t>
            </a:r>
            <a:r>
              <a:rPr lang="en-US" sz="3600" b="1" dirty="0"/>
              <a:t>Agriculture’s Use of Glyphosate Feeding Lake O’s Explosive Algae Blooms</a:t>
            </a:r>
            <a:r>
              <a:rPr lang="en-US" sz="3600" b="1" dirty="0" smtClean="0"/>
              <a:t>?”</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76191" y="1250954"/>
            <a:ext cx="9245596" cy="2713029"/>
          </a:xfrm>
        </p:spPr>
        <p:txBody>
          <a:bodyPr>
            <a:noAutofit/>
          </a:bodyPr>
          <a:lstStyle/>
          <a:p>
            <a:r>
              <a:rPr lang="en-US" sz="2800" dirty="0"/>
              <a:t>Sugar cane agriculture </a:t>
            </a:r>
            <a:r>
              <a:rPr lang="en-US" sz="2800" dirty="0" smtClean="0"/>
              <a:t>is extensive                                           all </a:t>
            </a:r>
            <a:r>
              <a:rPr lang="en-US" sz="2800" dirty="0"/>
              <a:t>around Lake </a:t>
            </a:r>
            <a:r>
              <a:rPr lang="en-US" sz="2800" dirty="0" smtClean="0"/>
              <a:t>Okeechobee in S.                                              Florida, and </a:t>
            </a:r>
            <a:r>
              <a:rPr lang="en-US" sz="2800" dirty="0"/>
              <a:t>glyphosate is </a:t>
            </a:r>
            <a:r>
              <a:rPr lang="en-US" sz="2800" dirty="0" smtClean="0"/>
              <a:t>used both                                             to </a:t>
            </a:r>
            <a:r>
              <a:rPr lang="en-US" sz="2800" dirty="0"/>
              <a:t>control weeds </a:t>
            </a:r>
            <a:r>
              <a:rPr lang="en-US" sz="2800" dirty="0" smtClean="0"/>
              <a:t> and as a desiccant</a:t>
            </a:r>
            <a:endParaRPr lang="en-US" sz="3600" dirty="0"/>
          </a:p>
          <a:p>
            <a:r>
              <a:rPr lang="en-US" sz="2800" dirty="0"/>
              <a:t>Cyanobacteria can break down the C-P bond in glyphosate and use its phosphorus atom as a fuel </a:t>
            </a:r>
            <a:r>
              <a:rPr lang="en-US" sz="2800" dirty="0" smtClean="0"/>
              <a:t>source</a:t>
            </a:r>
            <a:r>
              <a:rPr lang="en-US" sz="2800" dirty="0" smtClean="0">
                <a:solidFill>
                  <a:srgbClr val="FF0000"/>
                </a:solidFill>
              </a:rPr>
              <a:t>**</a:t>
            </a:r>
            <a:endParaRPr lang="en-US" sz="2800" dirty="0">
              <a:solidFill>
                <a:srgbClr val="FF0000"/>
              </a:solidFill>
            </a:endParaRPr>
          </a:p>
          <a:p>
            <a:endParaRPr lang="en-US" sz="2800" dirty="0"/>
          </a:p>
        </p:txBody>
      </p:sp>
      <p:sp>
        <p:nvSpPr>
          <p:cNvPr id="5" name="TextBox 4"/>
          <p:cNvSpPr txBox="1"/>
          <p:nvPr/>
        </p:nvSpPr>
        <p:spPr>
          <a:xfrm>
            <a:off x="457200" y="4660900"/>
            <a:ext cx="184666" cy="369332"/>
          </a:xfrm>
          <a:prstGeom prst="rect">
            <a:avLst/>
          </a:prstGeom>
          <a:noFill/>
        </p:spPr>
        <p:txBody>
          <a:bodyPr wrap="none" rtlCol="0">
            <a:spAutoFit/>
          </a:bodyPr>
          <a:lstStyle/>
          <a:p>
            <a:endParaRPr lang="en-US" dirty="0"/>
          </a:p>
        </p:txBody>
      </p:sp>
      <p:sp>
        <p:nvSpPr>
          <p:cNvPr id="6" name="TextBox 5"/>
          <p:cNvSpPr txBox="1"/>
          <p:nvPr/>
        </p:nvSpPr>
        <p:spPr>
          <a:xfrm>
            <a:off x="1066823" y="3939806"/>
            <a:ext cx="7864703" cy="1077218"/>
          </a:xfrm>
          <a:prstGeom prst="rect">
            <a:avLst/>
          </a:prstGeom>
          <a:noFill/>
        </p:spPr>
        <p:txBody>
          <a:bodyPr wrap="square" rtlCol="0">
            <a:spAutoFit/>
          </a:bodyPr>
          <a:lstStyle/>
          <a:p>
            <a:pPr algn="r"/>
            <a:r>
              <a:rPr lang="en-US" sz="2400" dirty="0">
                <a:solidFill>
                  <a:srgbClr val="FF0000"/>
                </a:solidFill>
              </a:rPr>
              <a:t>*</a:t>
            </a:r>
            <a:r>
              <a:rPr lang="en-US" sz="2000" dirty="0"/>
              <a:t>Prof. Geoffrey </a:t>
            </a:r>
            <a:r>
              <a:rPr lang="en-US" sz="2000" dirty="0" err="1" smtClean="0"/>
              <a:t>Norris.https</a:t>
            </a:r>
            <a:r>
              <a:rPr lang="en-US" sz="2000" dirty="0"/>
              <a:t>://</a:t>
            </a:r>
            <a:r>
              <a:rPr lang="en-US" sz="2000" dirty="0" err="1"/>
              <a:t>jacquithurlowlippisch.com</a:t>
            </a:r>
            <a:r>
              <a:rPr lang="en-US" sz="2000" dirty="0"/>
              <a:t>/tag/</a:t>
            </a:r>
          </a:p>
          <a:p>
            <a:pPr algn="r"/>
            <a:r>
              <a:rPr lang="en-US" sz="2000" dirty="0"/>
              <a:t>is-sugarcane-field-glyphosate-feeding-lake-os-blue-green-algae-blloms</a:t>
            </a:r>
          </a:p>
          <a:p>
            <a:pPr algn="r"/>
            <a:r>
              <a:rPr lang="en-US" sz="2000" dirty="0">
                <a:solidFill>
                  <a:srgbClr val="FF0000"/>
                </a:solidFill>
              </a:rPr>
              <a:t>**</a:t>
            </a:r>
            <a:r>
              <a:rPr lang="en-US" sz="2000" dirty="0"/>
              <a:t>D </a:t>
            </a:r>
            <a:r>
              <a:rPr lang="en-US" sz="2000" dirty="0" err="1"/>
              <a:t>Drzyzga</a:t>
            </a:r>
            <a:r>
              <a:rPr lang="en-US" sz="2000" dirty="0"/>
              <a:t> et al. Environ </a:t>
            </a:r>
            <a:r>
              <a:rPr lang="en-US" sz="2000" dirty="0" err="1"/>
              <a:t>Microbiol</a:t>
            </a:r>
            <a:r>
              <a:rPr lang="en-US" sz="2000" dirty="0"/>
              <a:t> 2017 Mar;19(3):1065-1076</a:t>
            </a:r>
          </a:p>
        </p:txBody>
      </p:sp>
      <p:pic>
        <p:nvPicPr>
          <p:cNvPr id="7" name="Picture 6" descr="bluegreen_algae_slu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008" y="1152141"/>
            <a:ext cx="3238500" cy="1860019"/>
          </a:xfrm>
          <a:prstGeom prst="rect">
            <a:avLst/>
          </a:prstGeom>
        </p:spPr>
      </p:pic>
    </p:spTree>
    <p:extLst>
      <p:ext uri="{BB962C8B-B14F-4D97-AF65-F5344CB8AC3E}">
        <p14:creationId xmlns:p14="http://schemas.microsoft.com/office/powerpoint/2010/main" val="9714661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Cyanobacteria Feed Red Tide Algae</a:t>
            </a:r>
            <a:endParaRPr lang="en-US" b="1" dirty="0"/>
          </a:p>
        </p:txBody>
      </p:sp>
      <p:sp>
        <p:nvSpPr>
          <p:cNvPr id="3" name="Content Placeholder 2"/>
          <p:cNvSpPr>
            <a:spLocks noGrp="1"/>
          </p:cNvSpPr>
          <p:nvPr>
            <p:ph idx="1"/>
          </p:nvPr>
        </p:nvSpPr>
        <p:spPr>
          <a:xfrm>
            <a:off x="457200" y="1063231"/>
            <a:ext cx="8229600" cy="3394472"/>
          </a:xfrm>
        </p:spPr>
        <p:txBody>
          <a:bodyPr>
            <a:normAutofit fontScale="77500" lnSpcReduction="20000"/>
          </a:bodyPr>
          <a:lstStyle/>
          <a:p>
            <a:pPr marL="0" indent="0">
              <a:buNone/>
            </a:pPr>
            <a:r>
              <a:rPr lang="en-US" dirty="0" smtClean="0"/>
              <a:t>“Both </a:t>
            </a:r>
            <a:r>
              <a:rPr lang="en-US" dirty="0"/>
              <a:t>the coastal red tide and the inland blue-green algae have beset South Florida through the summer, killing vast numbers of fish and other wildlife, including dozens of dolphins, manatees, sea turtles, sharks and eels</a:t>
            </a:r>
            <a:r>
              <a:rPr lang="en-US" dirty="0" smtClean="0"/>
              <a:t>.”</a:t>
            </a:r>
            <a:r>
              <a:rPr lang="en-US" dirty="0" smtClean="0">
                <a:solidFill>
                  <a:srgbClr val="FF0000"/>
                </a:solidFill>
              </a:rPr>
              <a:t> *</a:t>
            </a:r>
          </a:p>
          <a:p>
            <a:pPr marL="0" indent="0">
              <a:buNone/>
            </a:pPr>
            <a:endParaRPr lang="en-US" dirty="0" smtClean="0"/>
          </a:p>
          <a:p>
            <a:r>
              <a:rPr lang="en-US" dirty="0" smtClean="0"/>
              <a:t>Cyanobacteria feed off of glyphosate (phosphorus source) and produce nitrates from nitrogen</a:t>
            </a:r>
          </a:p>
          <a:p>
            <a:r>
              <a:rPr lang="en-US" dirty="0" smtClean="0"/>
              <a:t>Red Tide algae flourish, supplied with nitrates produced by cyanobacteria </a:t>
            </a:r>
            <a:r>
              <a:rPr lang="en-US" dirty="0" smtClean="0">
                <a:solidFill>
                  <a:srgbClr val="FF0000"/>
                </a:solidFill>
              </a:rPr>
              <a:t>**</a:t>
            </a:r>
            <a:endParaRPr lang="en-US" dirty="0"/>
          </a:p>
        </p:txBody>
      </p:sp>
      <p:sp>
        <p:nvSpPr>
          <p:cNvPr id="4" name="TextBox 3"/>
          <p:cNvSpPr txBox="1"/>
          <p:nvPr/>
        </p:nvSpPr>
        <p:spPr>
          <a:xfrm>
            <a:off x="457200" y="4123605"/>
            <a:ext cx="8417504" cy="1200329"/>
          </a:xfrm>
          <a:prstGeom prst="rect">
            <a:avLst/>
          </a:prstGeom>
          <a:noFill/>
        </p:spPr>
        <p:txBody>
          <a:bodyPr wrap="square" rtlCol="0">
            <a:spAutoFit/>
          </a:bodyPr>
          <a:lstStyle/>
          <a:p>
            <a:pPr algn="r"/>
            <a:r>
              <a:rPr lang="en-US" dirty="0" smtClean="0">
                <a:solidFill>
                  <a:srgbClr val="FF0000"/>
                </a:solidFill>
              </a:rPr>
              <a:t>*</a:t>
            </a:r>
            <a:r>
              <a:rPr lang="en-US" dirty="0" smtClean="0"/>
              <a:t>https</a:t>
            </a:r>
            <a:r>
              <a:rPr lang="en-US" dirty="0"/>
              <a:t>://www.nbcnews.com/news/us-news</a:t>
            </a:r>
            <a:r>
              <a:rPr lang="en-US" dirty="0" smtClean="0"/>
              <a:t>/</a:t>
            </a:r>
          </a:p>
          <a:p>
            <a:pPr algn="r"/>
            <a:r>
              <a:rPr lang="en-US" dirty="0" smtClean="0"/>
              <a:t>toxic</a:t>
            </a:r>
            <a:r>
              <a:rPr lang="en-US" dirty="0"/>
              <a:t>-red-tide-florida-researchers-investigate-what-s-making-it-n900771</a:t>
            </a:r>
          </a:p>
          <a:p>
            <a:pPr algn="r"/>
            <a:r>
              <a:rPr lang="en-US" dirty="0" smtClean="0">
                <a:solidFill>
                  <a:srgbClr val="FF0000"/>
                </a:solidFill>
              </a:rPr>
              <a:t>**</a:t>
            </a:r>
            <a:r>
              <a:rPr lang="en-US" dirty="0" smtClean="0"/>
              <a:t>https</a:t>
            </a:r>
            <a:r>
              <a:rPr lang="en-US" dirty="0"/>
              <a:t>://</a:t>
            </a:r>
            <a:r>
              <a:rPr lang="en-US" dirty="0" err="1"/>
              <a:t>www.sailorsforthesea.org</a:t>
            </a:r>
            <a:r>
              <a:rPr lang="en-US" dirty="0"/>
              <a:t>/programs/ocean-watch/nutrients-feed-red-tide</a:t>
            </a:r>
          </a:p>
          <a:p>
            <a:pPr algn="r"/>
            <a:endParaRPr lang="en-US" dirty="0"/>
          </a:p>
        </p:txBody>
      </p:sp>
    </p:spTree>
    <p:extLst>
      <p:ext uri="{BB962C8B-B14F-4D97-AF65-F5344CB8AC3E}">
        <p14:creationId xmlns:p14="http://schemas.microsoft.com/office/powerpoint/2010/main" val="326453953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Test of Glyphosate Levels in </a:t>
            </a:r>
            <a:br>
              <a:rPr lang="en-US" b="1" dirty="0" smtClean="0"/>
            </a:br>
            <a:r>
              <a:rPr lang="en-US" b="1" dirty="0" smtClean="0"/>
              <a:t>Florida Waterways</a:t>
            </a:r>
            <a:r>
              <a:rPr lang="en-US" b="1" dirty="0" smtClean="0">
                <a:solidFill>
                  <a:srgbClr val="FF0000"/>
                </a:solidFill>
              </a:rPr>
              <a:t>*</a:t>
            </a:r>
            <a:endParaRPr lang="en-US" b="1" dirty="0">
              <a:solidFill>
                <a:srgbClr val="FF0000"/>
              </a:solidFill>
            </a:endParaRPr>
          </a:p>
        </p:txBody>
      </p:sp>
      <p:pic>
        <p:nvPicPr>
          <p:cNvPr id="4" name="Content Placeholder 3" descr="Honeycutt_Florida_waterway_test.png"/>
          <p:cNvPicPr>
            <a:picLocks noGrp="1" noChangeAspect="1"/>
          </p:cNvPicPr>
          <p:nvPr>
            <p:ph idx="1"/>
          </p:nvPr>
        </p:nvPicPr>
        <p:blipFill>
          <a:blip r:embed="rId3">
            <a:extLst>
              <a:ext uri="{28A0092B-C50C-407E-A947-70E740481C1C}">
                <a14:useLocalDpi xmlns:a14="http://schemas.microsoft.com/office/drawing/2010/main" val="0"/>
              </a:ext>
            </a:extLst>
          </a:blip>
          <a:srcRect l="-42507" r="-42507"/>
          <a:stretch>
            <a:fillRect/>
          </a:stretch>
        </p:blipFill>
        <p:spPr>
          <a:xfrm>
            <a:off x="-1168400" y="1380730"/>
            <a:ext cx="7213600" cy="3394472"/>
          </a:xfrm>
        </p:spPr>
      </p:pic>
      <p:sp>
        <p:nvSpPr>
          <p:cNvPr id="5" name="TextBox 4"/>
          <p:cNvSpPr txBox="1"/>
          <p:nvPr/>
        </p:nvSpPr>
        <p:spPr>
          <a:xfrm>
            <a:off x="457229" y="4775200"/>
            <a:ext cx="8202035" cy="369332"/>
          </a:xfrm>
          <a:prstGeom prst="rect">
            <a:avLst/>
          </a:prstGeom>
          <a:noFill/>
        </p:spPr>
        <p:txBody>
          <a:bodyPr wrap="none" rtlCol="0">
            <a:spAutoFit/>
          </a:bodyPr>
          <a:lstStyle/>
          <a:p>
            <a:r>
              <a:rPr lang="en-US" dirty="0" smtClean="0">
                <a:solidFill>
                  <a:srgbClr val="FF0000"/>
                </a:solidFill>
              </a:rPr>
              <a:t>*</a:t>
            </a:r>
            <a:r>
              <a:rPr lang="en-US" dirty="0" smtClean="0"/>
              <a:t>https</a:t>
            </a:r>
            <a:r>
              <a:rPr lang="en-US" dirty="0"/>
              <a:t>://</a:t>
            </a:r>
            <a:r>
              <a:rPr lang="en-US" dirty="0" err="1"/>
              <a:t>www.momsacrossamerica.com</a:t>
            </a:r>
            <a:r>
              <a:rPr lang="en-US" dirty="0"/>
              <a:t>/</a:t>
            </a:r>
            <a:r>
              <a:rPr lang="en-US" dirty="0" err="1"/>
              <a:t>orange_juice_postive_for_glyphosate_again</a:t>
            </a:r>
            <a:r>
              <a:rPr lang="en-US" dirty="0"/>
              <a:t> </a:t>
            </a:r>
          </a:p>
        </p:txBody>
      </p:sp>
      <p:sp>
        <p:nvSpPr>
          <p:cNvPr id="6" name="Content Placeholder 2"/>
          <p:cNvSpPr txBox="1">
            <a:spLocks/>
          </p:cNvSpPr>
          <p:nvPr/>
        </p:nvSpPr>
        <p:spPr>
          <a:xfrm>
            <a:off x="4787900" y="1364458"/>
            <a:ext cx="41529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Water sample </a:t>
            </a:r>
            <a:r>
              <a:rPr lang="en-US" sz="2800" dirty="0"/>
              <a:t>taken from the coast of Cape Coral, at the mouth of the Caloosahatchee River, where cyanobacteria were present </a:t>
            </a:r>
          </a:p>
        </p:txBody>
      </p:sp>
    </p:spTree>
    <p:extLst>
      <p:ext uri="{BB962C8B-B14F-4D97-AF65-F5344CB8AC3E}">
        <p14:creationId xmlns:p14="http://schemas.microsoft.com/office/powerpoint/2010/main" val="7845631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62" y="0"/>
            <a:ext cx="8517467" cy="857250"/>
          </a:xfrm>
        </p:spPr>
        <p:txBody>
          <a:bodyPr>
            <a:normAutofit fontScale="90000"/>
          </a:bodyPr>
          <a:lstStyle/>
          <a:p>
            <a:r>
              <a:rPr lang="en-US" b="1" dirty="0" smtClean="0"/>
              <a:t>Concerns about Glyphosate and Citrus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85120" y="701934"/>
            <a:ext cx="8728680" cy="4165601"/>
          </a:xfrm>
        </p:spPr>
        <p:txBody>
          <a:bodyPr>
            <a:noAutofit/>
          </a:bodyPr>
          <a:lstStyle/>
          <a:p>
            <a:pPr marL="0" indent="0">
              <a:buNone/>
            </a:pPr>
            <a:r>
              <a:rPr lang="en-US" sz="2400" b="1" dirty="0"/>
              <a:t>Chief among these concerns are: </a:t>
            </a:r>
            <a:endParaRPr lang="en-US" sz="2400" b="1" dirty="0" smtClean="0"/>
          </a:p>
          <a:p>
            <a:r>
              <a:rPr lang="en-US" sz="2400" dirty="0" smtClean="0"/>
              <a:t>Increased </a:t>
            </a:r>
            <a:r>
              <a:rPr lang="en-US" sz="2400" dirty="0"/>
              <a:t>crop sensitivity to </a:t>
            </a:r>
            <a:r>
              <a:rPr lang="en-US" sz="2400" dirty="0" smtClean="0"/>
              <a:t>diseases </a:t>
            </a:r>
          </a:p>
          <a:p>
            <a:r>
              <a:rPr lang="en-US" sz="2400" dirty="0" smtClean="0"/>
              <a:t>Reduced </a:t>
            </a:r>
            <a:r>
              <a:rPr lang="en-US" sz="2400" dirty="0"/>
              <a:t>availability of </a:t>
            </a:r>
            <a:r>
              <a:rPr lang="en-US" sz="2400" dirty="0" smtClean="0"/>
              <a:t>micronutrients to                                                     crops through chelation by glyphosate</a:t>
            </a:r>
          </a:p>
          <a:p>
            <a:r>
              <a:rPr lang="en-US" sz="2400" dirty="0" smtClean="0"/>
              <a:t>Inhibition </a:t>
            </a:r>
            <a:r>
              <a:rPr lang="en-US" sz="2400" dirty="0"/>
              <a:t>of root </a:t>
            </a:r>
            <a:r>
              <a:rPr lang="en-US" sz="2400" dirty="0" smtClean="0"/>
              <a:t>growth </a:t>
            </a:r>
            <a:endParaRPr lang="en-US" sz="2400" dirty="0"/>
          </a:p>
          <a:p>
            <a:r>
              <a:rPr lang="en-US" sz="2400" dirty="0" smtClean="0"/>
              <a:t>Citrus fruit drop    </a:t>
            </a:r>
            <a:endParaRPr lang="en-US" sz="2000" dirty="0" smtClean="0"/>
          </a:p>
          <a:p>
            <a:pPr marL="0" indent="0">
              <a:buNone/>
            </a:pPr>
            <a:r>
              <a:rPr lang="en-US" sz="2400" dirty="0" smtClean="0"/>
              <a:t>“As </a:t>
            </a:r>
            <a:r>
              <a:rPr lang="en-US" sz="2400" dirty="0"/>
              <a:t>citrus weed management programs have continued to rely more heavily on glyphosate, the occurrence of citrus fruit drop resulting from glyphosate application has become an increasing grower concern over the years</a:t>
            </a:r>
            <a:r>
              <a:rPr lang="en-US" sz="2400" dirty="0" smtClean="0"/>
              <a:t>.”</a:t>
            </a:r>
            <a:endParaRPr lang="en-US" sz="2400" dirty="0"/>
          </a:p>
        </p:txBody>
      </p:sp>
      <p:sp>
        <p:nvSpPr>
          <p:cNvPr id="4" name="TextBox 3"/>
          <p:cNvSpPr txBox="1"/>
          <p:nvPr/>
        </p:nvSpPr>
        <p:spPr>
          <a:xfrm>
            <a:off x="457229" y="4714101"/>
            <a:ext cx="8187721"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citrusindustry.net</a:t>
            </a:r>
            <a:r>
              <a:rPr lang="en-US" dirty="0"/>
              <a:t>/2018/09/05/how-to-handle-glyphosate-related-fruit-drop/</a:t>
            </a:r>
          </a:p>
        </p:txBody>
      </p:sp>
      <p:pic>
        <p:nvPicPr>
          <p:cNvPr id="5" name="Picture 4" descr="citrus_fruit_d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72" y="1022362"/>
            <a:ext cx="2895133" cy="1771649"/>
          </a:xfrm>
          <a:prstGeom prst="rect">
            <a:avLst/>
          </a:prstGeom>
        </p:spPr>
      </p:pic>
    </p:spTree>
    <p:extLst>
      <p:ext uri="{BB962C8B-B14F-4D97-AF65-F5344CB8AC3E}">
        <p14:creationId xmlns:p14="http://schemas.microsoft.com/office/powerpoint/2010/main" val="47045983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62" y="0"/>
            <a:ext cx="8517467" cy="857250"/>
          </a:xfrm>
        </p:spPr>
        <p:txBody>
          <a:bodyPr>
            <a:normAutofit fontScale="90000"/>
          </a:bodyPr>
          <a:lstStyle/>
          <a:p>
            <a:r>
              <a:rPr lang="en-US" b="1" dirty="0" smtClean="0"/>
              <a:t>Concerns about Glyphosate and Citrus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85120" y="701934"/>
            <a:ext cx="8728680" cy="4165601"/>
          </a:xfrm>
        </p:spPr>
        <p:txBody>
          <a:bodyPr>
            <a:noAutofit/>
          </a:bodyPr>
          <a:lstStyle/>
          <a:p>
            <a:pPr marL="0" indent="0">
              <a:buNone/>
            </a:pPr>
            <a:r>
              <a:rPr lang="en-US" sz="2400" b="1" dirty="0"/>
              <a:t>Chief among these concerns are: </a:t>
            </a:r>
            <a:endParaRPr lang="en-US" sz="2400" b="1" dirty="0" smtClean="0"/>
          </a:p>
          <a:p>
            <a:r>
              <a:rPr lang="en-US" sz="2400" dirty="0" smtClean="0"/>
              <a:t>Increased </a:t>
            </a:r>
            <a:r>
              <a:rPr lang="en-US" sz="2400" dirty="0"/>
              <a:t>crop sensitivity to </a:t>
            </a:r>
            <a:r>
              <a:rPr lang="en-US" sz="2400" dirty="0" smtClean="0"/>
              <a:t>diseases </a:t>
            </a:r>
          </a:p>
          <a:p>
            <a:r>
              <a:rPr lang="en-US" sz="2400" dirty="0" smtClean="0"/>
              <a:t>Reduced </a:t>
            </a:r>
            <a:r>
              <a:rPr lang="en-US" sz="2400" dirty="0"/>
              <a:t>availability of </a:t>
            </a:r>
            <a:r>
              <a:rPr lang="en-US" sz="2400" dirty="0" smtClean="0"/>
              <a:t>micronutrients to                                                     crops through chelation by glyphosate</a:t>
            </a:r>
          </a:p>
          <a:p>
            <a:r>
              <a:rPr lang="en-US" sz="2400" dirty="0" smtClean="0"/>
              <a:t>Inhibition </a:t>
            </a:r>
            <a:r>
              <a:rPr lang="en-US" sz="2400" dirty="0"/>
              <a:t>of root </a:t>
            </a:r>
            <a:r>
              <a:rPr lang="en-US" sz="2400" dirty="0" smtClean="0"/>
              <a:t>growth </a:t>
            </a:r>
            <a:endParaRPr lang="en-US" sz="2400" dirty="0"/>
          </a:p>
          <a:p>
            <a:r>
              <a:rPr lang="en-US" sz="2400" dirty="0" smtClean="0"/>
              <a:t>Citrus fruit drop    </a:t>
            </a:r>
            <a:endParaRPr lang="en-US" sz="2000" dirty="0" smtClean="0"/>
          </a:p>
          <a:p>
            <a:pPr marL="0" indent="0">
              <a:buNone/>
            </a:pPr>
            <a:r>
              <a:rPr lang="en-US" sz="2400" dirty="0" smtClean="0"/>
              <a:t>“As </a:t>
            </a:r>
            <a:r>
              <a:rPr lang="en-US" sz="2400" dirty="0"/>
              <a:t>citrus weed management programs have continued to rely more heavily on glyphosate, the occurrence of citrus fruit drop resulting from glyphosate application has become an increasing grower concern over the years</a:t>
            </a:r>
            <a:r>
              <a:rPr lang="en-US" sz="2400" dirty="0" smtClean="0"/>
              <a:t>.”</a:t>
            </a:r>
            <a:endParaRPr lang="en-US" sz="2400" dirty="0"/>
          </a:p>
        </p:txBody>
      </p:sp>
      <p:sp>
        <p:nvSpPr>
          <p:cNvPr id="4" name="TextBox 3"/>
          <p:cNvSpPr txBox="1"/>
          <p:nvPr/>
        </p:nvSpPr>
        <p:spPr>
          <a:xfrm>
            <a:off x="457229" y="4714101"/>
            <a:ext cx="8187721"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citrusindustry.net</a:t>
            </a:r>
            <a:r>
              <a:rPr lang="en-US" dirty="0"/>
              <a:t>/2018/09/05/how-to-handle-glyphosate-related-fruit-drop/</a:t>
            </a:r>
          </a:p>
        </p:txBody>
      </p:sp>
      <p:pic>
        <p:nvPicPr>
          <p:cNvPr id="5" name="Picture 4" descr="citrus_fruit_d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72" y="1022362"/>
            <a:ext cx="2895133" cy="1771649"/>
          </a:xfrm>
          <a:prstGeom prst="rect">
            <a:avLst/>
          </a:prstGeom>
        </p:spPr>
      </p:pic>
      <p:sp>
        <p:nvSpPr>
          <p:cNvPr id="6" name="TextBox 5"/>
          <p:cNvSpPr txBox="1"/>
          <p:nvPr/>
        </p:nvSpPr>
        <p:spPr>
          <a:xfrm>
            <a:off x="457223" y="1808774"/>
            <a:ext cx="8517467" cy="2554545"/>
          </a:xfrm>
          <a:prstGeom prst="rect">
            <a:avLst/>
          </a:prstGeom>
          <a:solidFill>
            <a:srgbClr val="FFFA92"/>
          </a:solidFill>
          <a:ln>
            <a:solidFill>
              <a:schemeClr val="tx1"/>
            </a:solidFill>
          </a:ln>
        </p:spPr>
        <p:txBody>
          <a:bodyPr wrap="square" rtlCol="0">
            <a:spAutoFit/>
          </a:bodyPr>
          <a:lstStyle/>
          <a:p>
            <a:pPr algn="ctr"/>
            <a:endParaRPr lang="en-US" sz="3200" dirty="0" smtClean="0"/>
          </a:p>
          <a:p>
            <a:pPr algn="ctr"/>
            <a:r>
              <a:rPr lang="en-US" sz="3200" dirty="0" smtClean="0"/>
              <a:t>Moms Across America founder Zen Honeycutt has found glyphosate in multiple samples of orange juice produced from Florida orange groves</a:t>
            </a:r>
          </a:p>
          <a:p>
            <a:pPr algn="ctr"/>
            <a:endParaRPr lang="en-US" sz="3200" dirty="0"/>
          </a:p>
        </p:txBody>
      </p:sp>
    </p:spTree>
    <p:extLst>
      <p:ext uri="{BB962C8B-B14F-4D97-AF65-F5344CB8AC3E}">
        <p14:creationId xmlns:p14="http://schemas.microsoft.com/office/powerpoint/2010/main" val="25045297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r>
              <a:rPr lang="en-US" b="1" dirty="0" smtClean="0"/>
              <a:t>Mammary Tumors in Rats</a:t>
            </a:r>
            <a:r>
              <a:rPr lang="en-US" b="1" dirty="0" smtClean="0">
                <a:solidFill>
                  <a:srgbClr val="FF0000"/>
                </a:solidFill>
              </a:rPr>
              <a:t>*</a:t>
            </a:r>
            <a:endParaRPr lang="en-US" b="1" dirty="0">
              <a:solidFill>
                <a:srgbClr val="FF0000"/>
              </a:solidFill>
            </a:endParaRPr>
          </a:p>
        </p:txBody>
      </p:sp>
      <p:pic>
        <p:nvPicPr>
          <p:cNvPr id="4" name="Content Placeholder 3" descr="seralini_rats.png"/>
          <p:cNvPicPr>
            <a:picLocks noGrp="1" noChangeAspect="1"/>
          </p:cNvPicPr>
          <p:nvPr>
            <p:ph idx="1"/>
          </p:nvPr>
        </p:nvPicPr>
        <p:blipFill>
          <a:blip r:embed="rId3">
            <a:extLst>
              <a:ext uri="{28A0092B-C50C-407E-A947-70E740481C1C}">
                <a14:useLocalDpi xmlns:a14="http://schemas.microsoft.com/office/drawing/2010/main" val="0"/>
              </a:ext>
            </a:extLst>
          </a:blip>
          <a:srcRect l="-3769" r="-3769"/>
          <a:stretch>
            <a:fillRect/>
          </a:stretch>
        </p:blipFill>
        <p:spPr>
          <a:xfrm>
            <a:off x="127000" y="1098553"/>
            <a:ext cx="6172200" cy="3394472"/>
          </a:xfrm>
        </p:spPr>
      </p:pic>
      <p:sp>
        <p:nvSpPr>
          <p:cNvPr id="5" name="TextBox 4"/>
          <p:cNvSpPr txBox="1"/>
          <p:nvPr/>
        </p:nvSpPr>
        <p:spPr>
          <a:xfrm>
            <a:off x="3754466" y="4743390"/>
            <a:ext cx="5171884" cy="400110"/>
          </a:xfrm>
          <a:prstGeom prst="rect">
            <a:avLst/>
          </a:prstGeom>
          <a:noFill/>
        </p:spPr>
        <p:txBody>
          <a:bodyPr wrap="none" rtlCol="0">
            <a:spAutoFit/>
          </a:bodyPr>
          <a:lstStyle/>
          <a:p>
            <a:r>
              <a:rPr lang="fr-FR" sz="2000" dirty="0" smtClean="0">
                <a:solidFill>
                  <a:srgbClr val="FF0000"/>
                </a:solidFill>
              </a:rPr>
              <a:t>*</a:t>
            </a:r>
            <a:r>
              <a:rPr lang="fr-FR" sz="2000" dirty="0" smtClean="0"/>
              <a:t>GE </a:t>
            </a:r>
            <a:r>
              <a:rPr lang="fr-FR" sz="2000" dirty="0" err="1"/>
              <a:t>Seralini</a:t>
            </a:r>
            <a:r>
              <a:rPr lang="fr-FR" sz="2000" dirty="0"/>
              <a:t> et al., Environ </a:t>
            </a:r>
            <a:r>
              <a:rPr lang="fr-FR" sz="2000" dirty="0" err="1"/>
              <a:t>Sci</a:t>
            </a:r>
            <a:r>
              <a:rPr lang="fr-FR" sz="2000" dirty="0"/>
              <a:t> </a:t>
            </a:r>
            <a:r>
              <a:rPr lang="fr-FR" sz="2000" dirty="0" err="1"/>
              <a:t>Eur</a:t>
            </a:r>
            <a:r>
              <a:rPr lang="fr-FR" sz="2000" dirty="0"/>
              <a:t> 26 (2014): 14.</a:t>
            </a:r>
            <a:endParaRPr lang="en-US" sz="2000" dirty="0"/>
          </a:p>
        </p:txBody>
      </p:sp>
      <p:sp>
        <p:nvSpPr>
          <p:cNvPr id="3" name="TextBox 2"/>
          <p:cNvSpPr txBox="1"/>
          <p:nvPr/>
        </p:nvSpPr>
        <p:spPr>
          <a:xfrm>
            <a:off x="6451600" y="1078427"/>
            <a:ext cx="2602488" cy="2308324"/>
          </a:xfrm>
          <a:prstGeom prst="rect">
            <a:avLst/>
          </a:prstGeom>
          <a:noFill/>
        </p:spPr>
        <p:txBody>
          <a:bodyPr wrap="square" rtlCol="0">
            <a:spAutoFit/>
          </a:bodyPr>
          <a:lstStyle/>
          <a:p>
            <a:r>
              <a:rPr lang="en-US" sz="2400" dirty="0" smtClean="0"/>
              <a:t>Rats exposed to Roundup at levels  well below established safety limits through their entire lifespan</a:t>
            </a:r>
            <a:endParaRPr lang="en-US" sz="2400" dirty="0"/>
          </a:p>
        </p:txBody>
      </p:sp>
    </p:spTree>
    <p:extLst>
      <p:ext uri="{BB962C8B-B14F-4D97-AF65-F5344CB8AC3E}">
        <p14:creationId xmlns:p14="http://schemas.microsoft.com/office/powerpoint/2010/main" val="67286004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sects_gone.png"/>
          <p:cNvPicPr>
            <a:picLocks noGrp="1" noChangeAspect="1"/>
          </p:cNvPicPr>
          <p:nvPr>
            <p:ph idx="1"/>
          </p:nvPr>
        </p:nvPicPr>
        <p:blipFill>
          <a:blip r:embed="rId3">
            <a:extLst>
              <a:ext uri="{28A0092B-C50C-407E-A947-70E740481C1C}">
                <a14:useLocalDpi xmlns:a14="http://schemas.microsoft.com/office/drawing/2010/main" val="0"/>
              </a:ext>
            </a:extLst>
          </a:blip>
          <a:srcRect l="-42340" r="-42340"/>
          <a:stretch>
            <a:fillRect/>
          </a:stretch>
        </p:blipFill>
        <p:spPr>
          <a:xfrm>
            <a:off x="9" y="25412"/>
            <a:ext cx="9370353" cy="4783463"/>
          </a:xfrm>
        </p:spPr>
      </p:pic>
      <p:sp>
        <p:nvSpPr>
          <p:cNvPr id="5" name="TextBox 4"/>
          <p:cNvSpPr txBox="1"/>
          <p:nvPr/>
        </p:nvSpPr>
        <p:spPr>
          <a:xfrm>
            <a:off x="576171" y="4454920"/>
            <a:ext cx="8186857" cy="707886"/>
          </a:xfrm>
          <a:prstGeom prst="rect">
            <a:avLst/>
          </a:prstGeom>
          <a:solidFill>
            <a:srgbClr val="FFFFFF"/>
          </a:solidFill>
        </p:spPr>
        <p:txBody>
          <a:bodyPr wrap="none" rtlCol="0">
            <a:spAutoFit/>
          </a:bodyPr>
          <a:lstStyle/>
          <a:p>
            <a:pPr algn="r"/>
            <a:r>
              <a:rPr lang="en-US" sz="2000" dirty="0"/>
              <a:t>https://www.theguardian.com/environment/2017/oct/18</a:t>
            </a:r>
            <a:r>
              <a:rPr lang="en-US" sz="2000" dirty="0" smtClean="0"/>
              <a:t>/</a:t>
            </a:r>
          </a:p>
          <a:p>
            <a:pPr algn="r"/>
            <a:r>
              <a:rPr lang="en-US" sz="2000" dirty="0" smtClean="0"/>
              <a:t>warning</a:t>
            </a:r>
            <a:r>
              <a:rPr lang="en-US" sz="2000" dirty="0"/>
              <a:t>-of-ecological-armageddon-after-dramatic-plunge-in-insect-numbers</a:t>
            </a:r>
          </a:p>
        </p:txBody>
      </p:sp>
    </p:spTree>
    <p:extLst>
      <p:ext uri="{BB962C8B-B14F-4D97-AF65-F5344CB8AC3E}">
        <p14:creationId xmlns:p14="http://schemas.microsoft.com/office/powerpoint/2010/main" val="416255164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ying_seastar.jpg"/>
          <p:cNvPicPr>
            <a:picLocks noGrp="1" noChangeAspect="1"/>
          </p:cNvPicPr>
          <p:nvPr>
            <p:ph idx="1"/>
          </p:nvPr>
        </p:nvPicPr>
        <p:blipFill>
          <a:blip r:embed="rId3">
            <a:extLst>
              <a:ext uri="{28A0092B-C50C-407E-A947-70E740481C1C}">
                <a14:useLocalDpi xmlns:a14="http://schemas.microsoft.com/office/drawing/2010/main" val="0"/>
              </a:ext>
            </a:extLst>
          </a:blip>
          <a:srcRect t="26666" b="26666"/>
          <a:stretch>
            <a:fillRect/>
          </a:stretch>
        </p:blipFill>
        <p:spPr>
          <a:xfrm>
            <a:off x="4878039" y="853809"/>
            <a:ext cx="3808783" cy="1702475"/>
          </a:xfrm>
        </p:spPr>
      </p:pic>
      <p:pic>
        <p:nvPicPr>
          <p:cNvPr id="5" name="Picture 4" descr="monarch_butterfl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421" y="1263373"/>
            <a:ext cx="2995378" cy="1802130"/>
          </a:xfrm>
          <a:prstGeom prst="rect">
            <a:avLst/>
          </a:prstGeom>
        </p:spPr>
      </p:pic>
      <p:pic>
        <p:nvPicPr>
          <p:cNvPr id="7" name="Picture 6" descr="batsWN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78" y="2886076"/>
            <a:ext cx="3484057" cy="1628774"/>
          </a:xfrm>
          <a:prstGeom prst="rect">
            <a:avLst/>
          </a:prstGeom>
        </p:spPr>
      </p:pic>
      <p:pic>
        <p:nvPicPr>
          <p:cNvPr id="9" name="Picture 8" descr="bumblebe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327" y="657225"/>
            <a:ext cx="1686293" cy="1352550"/>
          </a:xfrm>
          <a:prstGeom prst="rect">
            <a:avLst/>
          </a:prstGeom>
        </p:spPr>
      </p:pic>
      <p:sp>
        <p:nvSpPr>
          <p:cNvPr id="2" name="Title 1"/>
          <p:cNvSpPr>
            <a:spLocks noGrp="1"/>
          </p:cNvSpPr>
          <p:nvPr>
            <p:ph type="title"/>
          </p:nvPr>
        </p:nvSpPr>
        <p:spPr>
          <a:xfrm>
            <a:off x="457200" y="-68279"/>
            <a:ext cx="8229600" cy="857250"/>
          </a:xfrm>
        </p:spPr>
        <p:txBody>
          <a:bodyPr/>
          <a:lstStyle/>
          <a:p>
            <a:r>
              <a:rPr lang="en-US" b="1" dirty="0" smtClean="0"/>
              <a:t>Species in Stress</a:t>
            </a:r>
            <a:endParaRPr lang="en-US" b="1" dirty="0">
              <a:solidFill>
                <a:srgbClr val="FF0000"/>
              </a:solidFill>
            </a:endParaRPr>
          </a:p>
        </p:txBody>
      </p:sp>
      <p:sp>
        <p:nvSpPr>
          <p:cNvPr id="3" name="TextBox 2"/>
          <p:cNvSpPr txBox="1"/>
          <p:nvPr/>
        </p:nvSpPr>
        <p:spPr>
          <a:xfrm>
            <a:off x="59515" y="4758475"/>
            <a:ext cx="9205815" cy="400110"/>
          </a:xfrm>
          <a:prstGeom prst="rect">
            <a:avLst/>
          </a:prstGeom>
          <a:noFill/>
        </p:spPr>
        <p:txBody>
          <a:bodyPr wrap="none" rtlCol="0">
            <a:spAutoFit/>
          </a:bodyPr>
          <a:lstStyle/>
          <a:p>
            <a:r>
              <a:rPr lang="en-US" sz="2000" dirty="0" smtClean="0">
                <a:solidFill>
                  <a:srgbClr val="FF0000"/>
                </a:solidFill>
              </a:rPr>
              <a:t>*</a:t>
            </a:r>
            <a:r>
              <a:rPr lang="en-US" sz="2000" dirty="0" smtClean="0"/>
              <a:t>R</a:t>
            </a:r>
            <a:r>
              <a:rPr lang="en-US" sz="2000" dirty="0"/>
              <a:t>. Mason et al., Journal of Environmental Immunology and Toxicology 1:1, 3-12; </a:t>
            </a:r>
            <a:r>
              <a:rPr lang="en-US" sz="2000" dirty="0" smtClean="0"/>
              <a:t>2013</a:t>
            </a:r>
            <a:endParaRPr lang="en-US" sz="2000" dirty="0"/>
          </a:p>
        </p:txBody>
      </p:sp>
      <p:pic>
        <p:nvPicPr>
          <p:cNvPr id="19" name="Picture 18" descr="sick_frog.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3809" y="2556283"/>
            <a:ext cx="3424030" cy="1833575"/>
          </a:xfrm>
          <a:prstGeom prst="rect">
            <a:avLst/>
          </a:prstGeom>
        </p:spPr>
      </p:pic>
      <p:grpSp>
        <p:nvGrpSpPr>
          <p:cNvPr id="6" name="Group 5"/>
          <p:cNvGrpSpPr/>
          <p:nvPr/>
        </p:nvGrpSpPr>
        <p:grpSpPr>
          <a:xfrm>
            <a:off x="780642" y="681574"/>
            <a:ext cx="7681397" cy="3892939"/>
            <a:chOff x="780626" y="908765"/>
            <a:chExt cx="7681397" cy="5190586"/>
          </a:xfrm>
        </p:grpSpPr>
        <p:sp>
          <p:nvSpPr>
            <p:cNvPr id="12" name="TextBox 11"/>
            <p:cNvSpPr txBox="1"/>
            <p:nvPr/>
          </p:nvSpPr>
          <p:spPr>
            <a:xfrm>
              <a:off x="5770893" y="5606908"/>
              <a:ext cx="1794087" cy="492443"/>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13" name="TextBox 12"/>
            <p:cNvSpPr txBox="1"/>
            <p:nvPr/>
          </p:nvSpPr>
          <p:spPr>
            <a:xfrm>
              <a:off x="984377" y="3879316"/>
              <a:ext cx="1794087" cy="492443"/>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18" name="TextBox 17"/>
            <p:cNvSpPr txBox="1"/>
            <p:nvPr/>
          </p:nvSpPr>
          <p:spPr>
            <a:xfrm>
              <a:off x="780626" y="908765"/>
              <a:ext cx="1794087" cy="492443"/>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11" name="TextBox 10"/>
            <p:cNvSpPr txBox="1"/>
            <p:nvPr/>
          </p:nvSpPr>
          <p:spPr>
            <a:xfrm>
              <a:off x="6667936" y="1401208"/>
              <a:ext cx="1794087" cy="492443"/>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grpSp>
    </p:spTree>
    <p:extLst>
      <p:ext uri="{BB962C8B-B14F-4D97-AF65-F5344CB8AC3E}">
        <p14:creationId xmlns:p14="http://schemas.microsoft.com/office/powerpoint/2010/main" val="2032170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rot="5400000">
            <a:off x="3136451" y="1441282"/>
            <a:ext cx="3286801" cy="2530695"/>
            <a:chOff x="3009900" y="2146300"/>
            <a:chExt cx="4787900" cy="3289300"/>
          </a:xfrm>
        </p:grpSpPr>
        <p:pic>
          <p:nvPicPr>
            <p:cNvPr id="7" name="Picture 6" descr="corn_fung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500" y="2146301"/>
              <a:ext cx="4686300" cy="3274552"/>
            </a:xfrm>
            <a:prstGeom prst="rect">
              <a:avLst/>
            </a:prstGeom>
          </p:spPr>
        </p:pic>
        <p:sp>
          <p:nvSpPr>
            <p:cNvPr id="8" name="Rectangle 7"/>
            <p:cNvSpPr/>
            <p:nvPr/>
          </p:nvSpPr>
          <p:spPr>
            <a:xfrm>
              <a:off x="3009900" y="2146300"/>
              <a:ext cx="1816100" cy="328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endParaRPr lang="en-US"/>
          </a:p>
        </p:txBody>
      </p:sp>
      <p:sp>
        <p:nvSpPr>
          <p:cNvPr id="4" name="Title 1"/>
          <p:cNvSpPr txBox="1">
            <a:spLocks/>
          </p:cNvSpPr>
          <p:nvPr/>
        </p:nvSpPr>
        <p:spPr>
          <a:xfrm>
            <a:off x="457200" y="381752"/>
            <a:ext cx="8229600" cy="1751451"/>
          </a:xfrm>
          <a:prstGeom prst="rect">
            <a:avLst/>
          </a:prstGeom>
          <a:solidFill>
            <a:srgbClr val="FFF9A2"/>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4000" b="1" i="1" dirty="0" smtClean="0"/>
          </a:p>
          <a:p>
            <a:r>
              <a:rPr lang="en-US" sz="3600" b="1" i="1" dirty="0" smtClean="0"/>
              <a:t>Roundup herbicide enhances the     growth of </a:t>
            </a:r>
            <a:r>
              <a:rPr lang="en-US" sz="3600" b="1" i="1" dirty="0" err="1" smtClean="0"/>
              <a:t>aflatoxin</a:t>
            </a:r>
            <a:r>
              <a:rPr lang="en-US" sz="3600" b="1" i="1" dirty="0" smtClean="0"/>
              <a:t>-producing fungi</a:t>
            </a:r>
            <a:r>
              <a:rPr lang="en-US" sz="3600" b="1" i="1" dirty="0" smtClean="0">
                <a:solidFill>
                  <a:srgbClr val="FF0000"/>
                </a:solidFill>
              </a:rPr>
              <a:t>*</a:t>
            </a:r>
          </a:p>
          <a:p>
            <a:endParaRPr lang="en-US" sz="4000" dirty="0">
              <a:solidFill>
                <a:srgbClr val="FF0000"/>
              </a:solidFill>
            </a:endParaRPr>
          </a:p>
        </p:txBody>
      </p:sp>
      <p:sp>
        <p:nvSpPr>
          <p:cNvPr id="5" name="TextBox 4"/>
          <p:cNvSpPr txBox="1"/>
          <p:nvPr/>
        </p:nvSpPr>
        <p:spPr>
          <a:xfrm>
            <a:off x="622301" y="4482326"/>
            <a:ext cx="8064500" cy="923330"/>
          </a:xfrm>
          <a:prstGeom prst="rect">
            <a:avLst/>
          </a:prstGeom>
          <a:noFill/>
        </p:spPr>
        <p:txBody>
          <a:bodyPr wrap="square" rtlCol="0">
            <a:spAutoFit/>
          </a:bodyPr>
          <a:lstStyle/>
          <a:p>
            <a:r>
              <a:rPr lang="en-US" dirty="0" smtClean="0">
                <a:solidFill>
                  <a:srgbClr val="FF0000"/>
                </a:solidFill>
              </a:rPr>
              <a:t>*</a:t>
            </a:r>
            <a:r>
              <a:rPr lang="en-US" dirty="0" err="1" smtClean="0"/>
              <a:t>Barberis</a:t>
            </a:r>
            <a:r>
              <a:rPr lang="en-US" dirty="0" smtClean="0"/>
              <a:t> et al., Journal of Environmental Science and Health, Part B: Pesticides, Food Contaminants, and Agricultural Wastes. </a:t>
            </a:r>
            <a:r>
              <a:rPr lang="en-US" dirty="0"/>
              <a:t>2013, 48(12), 1070-1079.</a:t>
            </a:r>
          </a:p>
          <a:p>
            <a:endParaRPr lang="en-US" dirty="0"/>
          </a:p>
        </p:txBody>
      </p:sp>
    </p:spTree>
    <p:extLst>
      <p:ext uri="{BB962C8B-B14F-4D97-AF65-F5344CB8AC3E}">
        <p14:creationId xmlns:p14="http://schemas.microsoft.com/office/powerpoint/2010/main" val="72030526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rot="5400000">
            <a:off x="3136451" y="1441282"/>
            <a:ext cx="3286801" cy="2530695"/>
            <a:chOff x="3009900" y="2146300"/>
            <a:chExt cx="4787900" cy="3289300"/>
          </a:xfrm>
        </p:grpSpPr>
        <p:pic>
          <p:nvPicPr>
            <p:cNvPr id="7" name="Picture 6" descr="corn_fung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500" y="2146301"/>
              <a:ext cx="4686300" cy="3274552"/>
            </a:xfrm>
            <a:prstGeom prst="rect">
              <a:avLst/>
            </a:prstGeom>
          </p:spPr>
        </p:pic>
        <p:sp>
          <p:nvSpPr>
            <p:cNvPr id="8" name="Rectangle 7"/>
            <p:cNvSpPr/>
            <p:nvPr/>
          </p:nvSpPr>
          <p:spPr>
            <a:xfrm>
              <a:off x="3009900" y="2146300"/>
              <a:ext cx="1816100" cy="328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622301" y="4482326"/>
            <a:ext cx="8064500" cy="923330"/>
          </a:xfrm>
          <a:prstGeom prst="rect">
            <a:avLst/>
          </a:prstGeom>
          <a:noFill/>
        </p:spPr>
        <p:txBody>
          <a:bodyPr wrap="square" rtlCol="0">
            <a:spAutoFit/>
          </a:bodyPr>
          <a:lstStyle/>
          <a:p>
            <a:r>
              <a:rPr lang="en-US" dirty="0" smtClean="0">
                <a:solidFill>
                  <a:srgbClr val="FF0000"/>
                </a:solidFill>
              </a:rPr>
              <a:t>*</a:t>
            </a:r>
            <a:r>
              <a:rPr lang="en-US" dirty="0" err="1" smtClean="0"/>
              <a:t>Barberis</a:t>
            </a:r>
            <a:r>
              <a:rPr lang="en-US" dirty="0" smtClean="0"/>
              <a:t> et al., Journal of Environmental Science and Health, Part B: Pesticides, Food Contaminants, and Agricultural Wastes. </a:t>
            </a:r>
            <a:r>
              <a:rPr lang="en-US" dirty="0"/>
              <a:t>2013, 48(12), 1070-1079.</a:t>
            </a:r>
          </a:p>
          <a:p>
            <a:endParaRPr lang="en-US" dirty="0"/>
          </a:p>
        </p:txBody>
      </p:sp>
      <p:sp>
        <p:nvSpPr>
          <p:cNvPr id="9" name="Title 1"/>
          <p:cNvSpPr txBox="1">
            <a:spLocks/>
          </p:cNvSpPr>
          <p:nvPr/>
        </p:nvSpPr>
        <p:spPr>
          <a:xfrm>
            <a:off x="223431" y="381752"/>
            <a:ext cx="8701571" cy="1751451"/>
          </a:xfrm>
          <a:prstGeom prst="rect">
            <a:avLst/>
          </a:prstGeom>
          <a:solidFill>
            <a:srgbClr val="FFF9A2"/>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i="1" dirty="0" smtClean="0"/>
              <a:t>“</a:t>
            </a:r>
            <a:r>
              <a:rPr lang="en-US" sz="3200" b="1" i="1" dirty="0" err="1" smtClean="0"/>
              <a:t>Aflatoxins</a:t>
            </a:r>
            <a:r>
              <a:rPr lang="en-US" sz="3200" b="1" i="1" dirty="0" smtClean="0"/>
              <a:t> are mutagenic, carcinogenic, </a:t>
            </a:r>
            <a:r>
              <a:rPr lang="en-US" sz="3200" b="1" i="1" dirty="0" err="1" smtClean="0"/>
              <a:t>teratogenic</a:t>
            </a:r>
            <a:r>
              <a:rPr lang="en-US" sz="3200" b="1" i="1" dirty="0" smtClean="0"/>
              <a:t>, hepatotoxic, immunosuppressive, and they also inhibit several metabolic systems”</a:t>
            </a:r>
            <a:r>
              <a:rPr lang="en-US" sz="3200" b="1" i="1" dirty="0" smtClean="0">
                <a:solidFill>
                  <a:srgbClr val="FF0000"/>
                </a:solidFill>
              </a:rPr>
              <a:t>*</a:t>
            </a:r>
            <a:endParaRPr lang="en-US" sz="3600" dirty="0">
              <a:solidFill>
                <a:srgbClr val="FF0000"/>
              </a:solidFill>
            </a:endParaRPr>
          </a:p>
        </p:txBody>
      </p:sp>
    </p:spTree>
    <p:extLst>
      <p:ext uri="{BB962C8B-B14F-4D97-AF65-F5344CB8AC3E}">
        <p14:creationId xmlns:p14="http://schemas.microsoft.com/office/powerpoint/2010/main" val="372650362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mbleb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0312" y="1751492"/>
            <a:ext cx="1350437" cy="1352550"/>
          </a:xfrm>
          <a:prstGeom prst="rect">
            <a:avLst/>
          </a:prstGeom>
        </p:spPr>
      </p:pic>
      <p:sp>
        <p:nvSpPr>
          <p:cNvPr id="2" name="Title 1"/>
          <p:cNvSpPr>
            <a:spLocks noGrp="1"/>
          </p:cNvSpPr>
          <p:nvPr>
            <p:ph type="title"/>
          </p:nvPr>
        </p:nvSpPr>
        <p:spPr/>
        <p:txBody>
          <a:bodyPr>
            <a:normAutofit fontScale="90000"/>
          </a:bodyPr>
          <a:lstStyle/>
          <a:p>
            <a:r>
              <a:rPr lang="en-US" b="1" dirty="0" smtClean="0"/>
              <a:t>Prof. Don Huber on Bee Colony Collapse Syndrome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01600" y="1200151"/>
            <a:ext cx="9042400" cy="3394472"/>
          </a:xfrm>
        </p:spPr>
        <p:txBody>
          <a:bodyPr>
            <a:noAutofit/>
          </a:bodyPr>
          <a:lstStyle/>
          <a:p>
            <a:r>
              <a:rPr lang="en-US" sz="2000" dirty="0"/>
              <a:t>Glyphosate chelates minerals making them unavailable, especially manganese</a:t>
            </a:r>
          </a:p>
          <a:p>
            <a:r>
              <a:rPr lang="en-US" sz="2000" dirty="0"/>
              <a:t>Glyphosate kills Lactobacillus and </a:t>
            </a:r>
            <a:r>
              <a:rPr lang="en-US" sz="2000" dirty="0" err="1"/>
              <a:t>Bifidobacter</a:t>
            </a:r>
            <a:r>
              <a:rPr lang="en-US" sz="2000" dirty="0"/>
              <a:t> which interferes with digestion of honey and bee bread by </a:t>
            </a:r>
            <a:r>
              <a:rPr lang="en-US" sz="2000" dirty="0" smtClean="0"/>
              <a:t>larvae</a:t>
            </a:r>
          </a:p>
          <a:p>
            <a:pPr lvl="1"/>
            <a:r>
              <a:rPr lang="en-US" sz="1800" dirty="0" smtClean="0"/>
              <a:t>Makes </a:t>
            </a:r>
            <a:r>
              <a:rPr lang="en-US" sz="1800" dirty="0"/>
              <a:t>bees more susceptible to mites and viruses</a:t>
            </a:r>
          </a:p>
          <a:p>
            <a:r>
              <a:rPr lang="en-US" sz="2000" dirty="0"/>
              <a:t>Acting as an endocrine disruptor, glyphosate causes </a:t>
            </a:r>
            <a:r>
              <a:rPr lang="en-US" sz="2000" dirty="0" smtClean="0"/>
              <a:t>brain                                         fog </a:t>
            </a:r>
            <a:r>
              <a:rPr lang="en-US" sz="2000" dirty="0"/>
              <a:t>in the bees, and they can't find their way back to the hive after </a:t>
            </a:r>
            <a:r>
              <a:rPr lang="en-US" sz="2000" dirty="0" smtClean="0"/>
              <a:t>foraging</a:t>
            </a:r>
          </a:p>
          <a:p>
            <a:pPr lvl="1"/>
            <a:r>
              <a:rPr lang="en-US" sz="1800" dirty="0" err="1" smtClean="0"/>
              <a:t>Neonicotinoids</a:t>
            </a:r>
            <a:r>
              <a:rPr lang="en-US" sz="1800" dirty="0" smtClean="0"/>
              <a:t> </a:t>
            </a:r>
            <a:r>
              <a:rPr lang="en-US" sz="1800" dirty="0"/>
              <a:t>have a similar, synergistic effect</a:t>
            </a:r>
          </a:p>
          <a:p>
            <a:r>
              <a:rPr lang="en-US" sz="2000" dirty="0"/>
              <a:t>Glyphosate is a contaminant even in organic honey because it is pervasive</a:t>
            </a:r>
          </a:p>
          <a:p>
            <a:r>
              <a:rPr lang="en-US" sz="2000" dirty="0"/>
              <a:t>Probiotics + mineral solutions counter </a:t>
            </a:r>
            <a:r>
              <a:rPr lang="en-US" sz="2000" dirty="0" smtClean="0"/>
              <a:t>glyphosate's </a:t>
            </a:r>
            <a:r>
              <a:rPr lang="en-US" sz="2000" dirty="0"/>
              <a:t>effects remarkably</a:t>
            </a:r>
          </a:p>
        </p:txBody>
      </p:sp>
      <p:sp>
        <p:nvSpPr>
          <p:cNvPr id="4" name="TextBox 3"/>
          <p:cNvSpPr txBox="1"/>
          <p:nvPr/>
        </p:nvSpPr>
        <p:spPr>
          <a:xfrm>
            <a:off x="4572004" y="4594635"/>
            <a:ext cx="4741333" cy="461665"/>
          </a:xfrm>
          <a:prstGeom prst="rect">
            <a:avLst/>
          </a:prstGeom>
          <a:noFill/>
        </p:spPr>
        <p:txBody>
          <a:bodyPr wrap="square" rtlCol="0">
            <a:spAutoFit/>
          </a:bodyPr>
          <a:lstStyle/>
          <a:p>
            <a:r>
              <a:rPr lang="en-US" sz="2400" dirty="0" smtClean="0">
                <a:solidFill>
                  <a:srgbClr val="FF0000"/>
                </a:solidFill>
              </a:rPr>
              <a:t>*</a:t>
            </a:r>
            <a:r>
              <a:rPr lang="en-US" sz="2400" dirty="0" smtClean="0"/>
              <a:t>personal communication</a:t>
            </a:r>
            <a:endParaRPr lang="en-US" sz="2400" dirty="0"/>
          </a:p>
        </p:txBody>
      </p:sp>
    </p:spTree>
    <p:extLst>
      <p:ext uri="{BB962C8B-B14F-4D97-AF65-F5344CB8AC3E}">
        <p14:creationId xmlns:p14="http://schemas.microsoft.com/office/powerpoint/2010/main" val="211738525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53581"/>
            <a:ext cx="8822266" cy="857250"/>
          </a:xfrm>
        </p:spPr>
        <p:txBody>
          <a:bodyPr>
            <a:normAutofit fontScale="90000"/>
          </a:bodyPr>
          <a:lstStyle/>
          <a:p>
            <a:r>
              <a:rPr lang="en-US" b="1" dirty="0" smtClean="0"/>
              <a:t>Successful Treatment Protocol for Bees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38667" y="910831"/>
            <a:ext cx="7818722" cy="3394472"/>
          </a:xfrm>
        </p:spPr>
        <p:txBody>
          <a:bodyPr>
            <a:normAutofit/>
          </a:bodyPr>
          <a:lstStyle/>
          <a:p>
            <a:r>
              <a:rPr lang="en-US" sz="2800" dirty="0"/>
              <a:t>Average loss rates in bee hives in the U.S. for </a:t>
            </a:r>
            <a:r>
              <a:rPr lang="en-US" sz="2800" dirty="0" smtClean="0"/>
              <a:t>the </a:t>
            </a:r>
            <a:r>
              <a:rPr lang="en-US" sz="2800" dirty="0"/>
              <a:t>winter </a:t>
            </a:r>
            <a:r>
              <a:rPr lang="en-US" sz="2800" dirty="0" smtClean="0"/>
              <a:t>of 2015</a:t>
            </a:r>
            <a:r>
              <a:rPr lang="en-US" sz="2800" dirty="0"/>
              <a:t>-2016 was 38%</a:t>
            </a:r>
          </a:p>
          <a:p>
            <a:r>
              <a:rPr lang="en-US" sz="2800" dirty="0"/>
              <a:t>Slide Ridge Honey had only a 5% loss </a:t>
            </a:r>
            <a:r>
              <a:rPr lang="en-US" sz="2800" dirty="0" smtClean="0"/>
              <a:t>rate</a:t>
            </a:r>
          </a:p>
          <a:p>
            <a:pPr lvl="1"/>
            <a:r>
              <a:rPr lang="en-US" sz="2400" dirty="0" smtClean="0"/>
              <a:t>Their </a:t>
            </a:r>
            <a:r>
              <a:rPr lang="en-US" sz="2400" dirty="0"/>
              <a:t>success was </a:t>
            </a:r>
            <a:r>
              <a:rPr lang="en-US" sz="2400" dirty="0" smtClean="0"/>
              <a:t>                                                      attributed </a:t>
            </a:r>
            <a:r>
              <a:rPr lang="en-US" sz="2400" dirty="0"/>
              <a:t>to mineral </a:t>
            </a:r>
            <a:r>
              <a:rPr lang="en-US" sz="2400" dirty="0" smtClean="0"/>
              <a:t>                                      </a:t>
            </a:r>
            <a:r>
              <a:rPr lang="en-US" sz="2400" dirty="0" smtClean="0"/>
              <a:t> supplements </a:t>
            </a:r>
            <a:r>
              <a:rPr lang="en-US" sz="2400" dirty="0" smtClean="0"/>
              <a:t>and                                              </a:t>
            </a:r>
            <a:r>
              <a:rPr lang="en-US" sz="2400" dirty="0" smtClean="0"/>
              <a:t>       </a:t>
            </a:r>
            <a:r>
              <a:rPr lang="en-US" sz="2400" dirty="0"/>
              <a:t>probiotics</a:t>
            </a:r>
            <a:endParaRPr lang="en-US" sz="2400" dirty="0" smtClean="0"/>
          </a:p>
          <a:p>
            <a:pPr marL="0" indent="0">
              <a:buNone/>
            </a:pPr>
            <a:endParaRPr lang="en-US" sz="2800" dirty="0"/>
          </a:p>
        </p:txBody>
      </p:sp>
      <p:sp>
        <p:nvSpPr>
          <p:cNvPr id="4" name="TextBox 3"/>
          <p:cNvSpPr txBox="1"/>
          <p:nvPr/>
        </p:nvSpPr>
        <p:spPr>
          <a:xfrm>
            <a:off x="778962" y="4702145"/>
            <a:ext cx="7496989" cy="400110"/>
          </a:xfrm>
          <a:prstGeom prst="rect">
            <a:avLst/>
          </a:prstGeom>
          <a:noFill/>
        </p:spPr>
        <p:txBody>
          <a:bodyPr wrap="none" rtlCol="0">
            <a:spAutoFit/>
          </a:bodyPr>
          <a:lstStyle/>
          <a:p>
            <a:r>
              <a:rPr lang="en-US" sz="2000" dirty="0" smtClean="0">
                <a:solidFill>
                  <a:srgbClr val="FF0000"/>
                </a:solidFill>
              </a:rPr>
              <a:t>*</a:t>
            </a:r>
            <a:r>
              <a:rPr lang="en-US" sz="2000" dirty="0" err="1" smtClean="0"/>
              <a:t>biomineralstechnologies.com</a:t>
            </a:r>
            <a:r>
              <a:rPr lang="en-US" sz="2000" dirty="0"/>
              <a:t>/save-the-bees/honeybee-update-2017</a:t>
            </a:r>
          </a:p>
        </p:txBody>
      </p:sp>
      <p:pic>
        <p:nvPicPr>
          <p:cNvPr id="5" name="Picture 4" descr="honeybee_35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262" y="2398764"/>
            <a:ext cx="3653127" cy="2303381"/>
          </a:xfrm>
          <a:prstGeom prst="rect">
            <a:avLst/>
          </a:prstGeom>
        </p:spPr>
      </p:pic>
    </p:spTree>
    <p:extLst>
      <p:ext uri="{BB962C8B-B14F-4D97-AF65-F5344CB8AC3E}">
        <p14:creationId xmlns:p14="http://schemas.microsoft.com/office/powerpoint/2010/main" val="292427806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oney_glyphosate_chart.png"/>
          <p:cNvPicPr>
            <a:picLocks noGrp="1" noChangeAspect="1"/>
          </p:cNvPicPr>
          <p:nvPr>
            <p:ph idx="1"/>
          </p:nvPr>
        </p:nvPicPr>
        <p:blipFill>
          <a:blip r:embed="rId3">
            <a:extLst>
              <a:ext uri="{28A0092B-C50C-407E-A947-70E740481C1C}">
                <a14:useLocalDpi xmlns:a14="http://schemas.microsoft.com/office/drawing/2010/main" val="0"/>
              </a:ext>
            </a:extLst>
          </a:blip>
          <a:srcRect l="-2888" r="-2888"/>
          <a:stretch>
            <a:fillRect/>
          </a:stretch>
        </p:blipFill>
        <p:spPr>
          <a:xfrm>
            <a:off x="125246" y="1063230"/>
            <a:ext cx="8561554" cy="3531394"/>
          </a:xfrm>
        </p:spPr>
      </p:pic>
      <p:sp>
        <p:nvSpPr>
          <p:cNvPr id="5" name="TextBox 4"/>
          <p:cNvSpPr txBox="1"/>
          <p:nvPr/>
        </p:nvSpPr>
        <p:spPr>
          <a:xfrm>
            <a:off x="2645673" y="4681847"/>
            <a:ext cx="6041137" cy="461665"/>
          </a:xfrm>
          <a:prstGeom prst="rect">
            <a:avLst/>
          </a:prstGeom>
          <a:noFill/>
        </p:spPr>
        <p:txBody>
          <a:bodyPr wrap="none" rtlCol="0">
            <a:spAutoFit/>
          </a:bodyPr>
          <a:lstStyle/>
          <a:p>
            <a:r>
              <a:rPr lang="en-US" sz="2400" dirty="0">
                <a:solidFill>
                  <a:srgbClr val="FF0000"/>
                </a:solidFill>
              </a:rPr>
              <a:t>*</a:t>
            </a:r>
            <a:r>
              <a:rPr lang="en-US" sz="2400" dirty="0"/>
              <a:t>F Rubio et al., J Environ Anal </a:t>
            </a:r>
            <a:r>
              <a:rPr lang="en-US" sz="2400" dirty="0" err="1"/>
              <a:t>Toxicol</a:t>
            </a:r>
            <a:r>
              <a:rPr lang="en-US" sz="2400" dirty="0"/>
              <a:t> 2014, 5:1 </a:t>
            </a:r>
          </a:p>
        </p:txBody>
      </p:sp>
      <p:sp>
        <p:nvSpPr>
          <p:cNvPr id="6" name="TextBox 5"/>
          <p:cNvSpPr txBox="1"/>
          <p:nvPr/>
        </p:nvSpPr>
        <p:spPr>
          <a:xfrm>
            <a:off x="5249332" y="3989116"/>
            <a:ext cx="701634" cy="461665"/>
          </a:xfrm>
          <a:prstGeom prst="rect">
            <a:avLst/>
          </a:prstGeom>
          <a:noFill/>
        </p:spPr>
        <p:txBody>
          <a:bodyPr wrap="none" rtlCol="0">
            <a:spAutoFit/>
          </a:bodyPr>
          <a:lstStyle/>
          <a:p>
            <a:r>
              <a:rPr lang="en-US" sz="2400" dirty="0" smtClean="0">
                <a:solidFill>
                  <a:srgbClr val="FF0000"/>
                </a:solidFill>
              </a:rPr>
              <a:t>USA</a:t>
            </a:r>
            <a:endParaRPr lang="en-US" sz="2400" dirty="0">
              <a:solidFill>
                <a:srgbClr val="FF0000"/>
              </a:solidFill>
            </a:endParaRPr>
          </a:p>
        </p:txBody>
      </p:sp>
      <p:cxnSp>
        <p:nvCxnSpPr>
          <p:cNvPr id="8" name="Straight Arrow Connector 7"/>
          <p:cNvCxnSpPr>
            <a:stCxn id="6" idx="0"/>
          </p:cNvCxnSpPr>
          <p:nvPr/>
        </p:nvCxnSpPr>
        <p:spPr>
          <a:xfrm flipH="1">
            <a:off x="5029205" y="3989116"/>
            <a:ext cx="570944" cy="367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Freeform 2"/>
          <p:cNvSpPr/>
          <p:nvPr/>
        </p:nvSpPr>
        <p:spPr>
          <a:xfrm>
            <a:off x="3504409" y="1376868"/>
            <a:ext cx="2745015" cy="3048500"/>
          </a:xfrm>
          <a:custGeom>
            <a:avLst/>
            <a:gdLst>
              <a:gd name="connsiteX0" fmla="*/ 2655095 w 2745015"/>
              <a:gd name="connsiteY0" fmla="*/ 3587077 h 4064667"/>
              <a:gd name="connsiteX1" fmla="*/ 2705895 w 2745015"/>
              <a:gd name="connsiteY1" fmla="*/ 2494877 h 4064667"/>
              <a:gd name="connsiteX2" fmla="*/ 2248695 w 2745015"/>
              <a:gd name="connsiteY2" fmla="*/ 170777 h 4064667"/>
              <a:gd name="connsiteX3" fmla="*/ 229395 w 2745015"/>
              <a:gd name="connsiteY3" fmla="*/ 285077 h 4064667"/>
              <a:gd name="connsiteX4" fmla="*/ 38895 w 2745015"/>
              <a:gd name="connsiteY4" fmla="*/ 1161377 h 4064667"/>
              <a:gd name="connsiteX5" fmla="*/ 165895 w 2745015"/>
              <a:gd name="connsiteY5" fmla="*/ 2710777 h 4064667"/>
              <a:gd name="connsiteX6" fmla="*/ 330995 w 2745015"/>
              <a:gd name="connsiteY6" fmla="*/ 3460077 h 4064667"/>
              <a:gd name="connsiteX7" fmla="*/ 1359695 w 2745015"/>
              <a:gd name="connsiteY7" fmla="*/ 4006177 h 4064667"/>
              <a:gd name="connsiteX8" fmla="*/ 2540795 w 2745015"/>
              <a:gd name="connsiteY8" fmla="*/ 3993477 h 4064667"/>
              <a:gd name="connsiteX9" fmla="*/ 2743995 w 2745015"/>
              <a:gd name="connsiteY9" fmla="*/ 3510877 h 406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5015" h="4064667">
                <a:moveTo>
                  <a:pt x="2655095" y="3587077"/>
                </a:moveTo>
                <a:cubicBezTo>
                  <a:pt x="2714361" y="3325668"/>
                  <a:pt x="2773628" y="3064260"/>
                  <a:pt x="2705895" y="2494877"/>
                </a:cubicBezTo>
                <a:cubicBezTo>
                  <a:pt x="2638162" y="1925494"/>
                  <a:pt x="2661445" y="539077"/>
                  <a:pt x="2248695" y="170777"/>
                </a:cubicBezTo>
                <a:cubicBezTo>
                  <a:pt x="1835945" y="-197523"/>
                  <a:pt x="597695" y="119977"/>
                  <a:pt x="229395" y="285077"/>
                </a:cubicBezTo>
                <a:cubicBezTo>
                  <a:pt x="-138905" y="450177"/>
                  <a:pt x="49478" y="757094"/>
                  <a:pt x="38895" y="1161377"/>
                </a:cubicBezTo>
                <a:cubicBezTo>
                  <a:pt x="28312" y="1565660"/>
                  <a:pt x="117212" y="2327660"/>
                  <a:pt x="165895" y="2710777"/>
                </a:cubicBezTo>
                <a:cubicBezTo>
                  <a:pt x="214578" y="3093894"/>
                  <a:pt x="132028" y="3244177"/>
                  <a:pt x="330995" y="3460077"/>
                </a:cubicBezTo>
                <a:cubicBezTo>
                  <a:pt x="529962" y="3675977"/>
                  <a:pt x="991395" y="3917277"/>
                  <a:pt x="1359695" y="4006177"/>
                </a:cubicBezTo>
                <a:cubicBezTo>
                  <a:pt x="1727995" y="4095077"/>
                  <a:pt x="2310078" y="4076027"/>
                  <a:pt x="2540795" y="3993477"/>
                </a:cubicBezTo>
                <a:cubicBezTo>
                  <a:pt x="2771512" y="3910927"/>
                  <a:pt x="2743995" y="3510877"/>
                  <a:pt x="2743995" y="3510877"/>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b="1" dirty="0" smtClean="0"/>
              <a:t>Glyphosate was found in 59% of Honey Samples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368019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695" y="53579"/>
            <a:ext cx="8534400" cy="857250"/>
          </a:xfrm>
        </p:spPr>
        <p:txBody>
          <a:bodyPr>
            <a:normAutofit fontScale="90000"/>
          </a:bodyPr>
          <a:lstStyle/>
          <a:p>
            <a:r>
              <a:rPr lang="en-US" b="1" dirty="0" err="1" smtClean="0"/>
              <a:t>Superweeds</a:t>
            </a:r>
            <a:r>
              <a:rPr lang="en-US" b="1" dirty="0" smtClean="0"/>
              <a:t> Are Now a Huge Problem</a:t>
            </a:r>
            <a:r>
              <a:rPr lang="en-US" b="1" dirty="0" smtClean="0">
                <a:solidFill>
                  <a:srgbClr val="FF0000"/>
                </a:solidFill>
              </a:rPr>
              <a:t>*</a:t>
            </a:r>
            <a:endParaRPr lang="en-US" b="1" dirty="0">
              <a:solidFill>
                <a:srgbClr val="FF0000"/>
              </a:solidFill>
            </a:endParaRPr>
          </a:p>
        </p:txBody>
      </p:sp>
      <p:pic>
        <p:nvPicPr>
          <p:cNvPr id="5" name="Content Placeholder 4" descr="amaranth.jpg"/>
          <p:cNvPicPr>
            <a:picLocks noGrp="1" noChangeAspect="1"/>
          </p:cNvPicPr>
          <p:nvPr>
            <p:ph idx="1"/>
          </p:nvPr>
        </p:nvPicPr>
        <p:blipFill>
          <a:blip r:embed="rId3">
            <a:extLst>
              <a:ext uri="{28A0092B-C50C-407E-A947-70E740481C1C}">
                <a14:useLocalDpi xmlns:a14="http://schemas.microsoft.com/office/drawing/2010/main" val="0"/>
              </a:ext>
            </a:extLst>
          </a:blip>
          <a:srcRect l="-1890" r="-1890"/>
          <a:stretch>
            <a:fillRect/>
          </a:stretch>
        </p:blipFill>
        <p:spPr>
          <a:xfrm>
            <a:off x="6052071" y="3130917"/>
            <a:ext cx="2220549" cy="1295794"/>
          </a:xfrm>
        </p:spPr>
      </p:pic>
      <p:sp>
        <p:nvSpPr>
          <p:cNvPr id="4" name="TextBox 3"/>
          <p:cNvSpPr txBox="1"/>
          <p:nvPr/>
        </p:nvSpPr>
        <p:spPr>
          <a:xfrm>
            <a:off x="379695" y="4426711"/>
            <a:ext cx="7892906" cy="707886"/>
          </a:xfrm>
          <a:prstGeom prst="rect">
            <a:avLst/>
          </a:prstGeom>
          <a:noFill/>
        </p:spPr>
        <p:txBody>
          <a:bodyPr wrap="none" rtlCol="0">
            <a:spAutoFit/>
          </a:bodyPr>
          <a:lstStyle/>
          <a:p>
            <a:pPr algn="r"/>
            <a:r>
              <a:rPr lang="en-US" sz="2000" dirty="0">
                <a:solidFill>
                  <a:srgbClr val="FF0000"/>
                </a:solidFill>
              </a:rPr>
              <a:t>*</a:t>
            </a:r>
            <a:r>
              <a:rPr lang="en-US" sz="2000" dirty="0" err="1" smtClean="0"/>
              <a:t>sustainablepulse.com</a:t>
            </a:r>
            <a:r>
              <a:rPr lang="en-US" sz="2000" dirty="0"/>
              <a:t>/2017/02/04/farmers-losing-midwest-</a:t>
            </a:r>
            <a:r>
              <a:rPr lang="en-US" sz="2000" dirty="0" err="1"/>
              <a:t>superweeds</a:t>
            </a:r>
            <a:r>
              <a:rPr lang="en-US" sz="2000" dirty="0" smtClean="0"/>
              <a:t>-</a:t>
            </a:r>
          </a:p>
          <a:p>
            <a:pPr algn="r"/>
            <a:r>
              <a:rPr lang="en-US" sz="2000" dirty="0" smtClean="0"/>
              <a:t>fight</a:t>
            </a:r>
            <a:r>
              <a:rPr lang="en-US" sz="2000" dirty="0"/>
              <a:t>-as-glyphosate-resistance-reaches-over-75</a:t>
            </a:r>
            <a:r>
              <a:rPr lang="en-US" sz="2000" dirty="0" smtClean="0"/>
              <a:t>/</a:t>
            </a:r>
            <a:r>
              <a:rPr lang="en-US" sz="2000" dirty="0"/>
              <a:t>#</a:t>
            </a:r>
          </a:p>
        </p:txBody>
      </p:sp>
      <p:sp>
        <p:nvSpPr>
          <p:cNvPr id="7" name="Content Placeholder 2"/>
          <p:cNvSpPr txBox="1">
            <a:spLocks/>
          </p:cNvSpPr>
          <p:nvPr/>
        </p:nvSpPr>
        <p:spPr>
          <a:xfrm>
            <a:off x="186266" y="813025"/>
            <a:ext cx="8856134" cy="33944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76.8</a:t>
            </a:r>
            <a:r>
              <a:rPr lang="en-US" sz="2400" dirty="0"/>
              <a:t>% of samples submitted </a:t>
            </a:r>
            <a:r>
              <a:rPr lang="en-US" sz="2400" dirty="0" smtClean="0"/>
              <a:t> to </a:t>
            </a:r>
            <a:r>
              <a:rPr lang="en-US" sz="2400" dirty="0"/>
              <a:t>a U of Illinois Plant </a:t>
            </a:r>
            <a:r>
              <a:rPr lang="en-US" sz="2400" dirty="0" smtClean="0"/>
              <a:t>Clinic                                                      from </a:t>
            </a:r>
            <a:r>
              <a:rPr lang="en-US" sz="2400" dirty="0"/>
              <a:t>10 states across the </a:t>
            </a:r>
            <a:r>
              <a:rPr lang="en-US" sz="2400" dirty="0" smtClean="0"/>
              <a:t>Midwest </a:t>
            </a:r>
            <a:r>
              <a:rPr lang="en-US" sz="2400" dirty="0"/>
              <a:t>showed </a:t>
            </a:r>
            <a:r>
              <a:rPr lang="en-US" sz="2400" dirty="0" smtClean="0"/>
              <a:t>glyphosate resistance</a:t>
            </a:r>
          </a:p>
          <a:p>
            <a:r>
              <a:rPr lang="en-US" sz="2400" dirty="0" smtClean="0"/>
              <a:t>“GM </a:t>
            </a:r>
            <a:r>
              <a:rPr lang="en-US" sz="2400" dirty="0"/>
              <a:t>crops are on the edge of failure in the U.S. as farmers are asked to fork out more and more money on herbicides to try to control the </a:t>
            </a:r>
            <a:r>
              <a:rPr lang="en-US" sz="2400" dirty="0" err="1"/>
              <a:t>superweeds</a:t>
            </a:r>
            <a:r>
              <a:rPr lang="en-US" sz="2400" dirty="0"/>
              <a:t>. We simply can’t afford it! It is near the end of the road for these crops and many of my  friends in the Midwest are on the edge of </a:t>
            </a:r>
            <a:r>
              <a:rPr lang="en-US" sz="2400" dirty="0" smtClean="0"/>
              <a:t>turning                                                            </a:t>
            </a:r>
            <a:r>
              <a:rPr lang="en-US" sz="2400" dirty="0"/>
              <a:t>back to conventional farming methods</a:t>
            </a:r>
            <a:r>
              <a:rPr lang="en-US" sz="2400" dirty="0" smtClean="0"/>
              <a:t>.”</a:t>
            </a:r>
          </a:p>
          <a:p>
            <a:pPr lvl="1"/>
            <a:r>
              <a:rPr lang="en-US" sz="2000" dirty="0"/>
              <a:t>Bill Giles, an Illinois farmer</a:t>
            </a:r>
          </a:p>
        </p:txBody>
      </p:sp>
    </p:spTree>
    <p:extLst>
      <p:ext uri="{BB962C8B-B14F-4D97-AF65-F5344CB8AC3E}">
        <p14:creationId xmlns:p14="http://schemas.microsoft.com/office/powerpoint/2010/main" val="280670507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_antibiotics.jpg"/>
          <p:cNvPicPr>
            <a:picLocks noGrp="1" noChangeAspect="1"/>
          </p:cNvPicPr>
          <p:nvPr>
            <p:ph idx="1"/>
          </p:nvPr>
        </p:nvPicPr>
        <p:blipFill>
          <a:blip r:embed="rId3">
            <a:extLst>
              <a:ext uri="{28A0092B-C50C-407E-A947-70E740481C1C}">
                <a14:useLocalDpi xmlns:a14="http://schemas.microsoft.com/office/drawing/2010/main" val="0"/>
              </a:ext>
            </a:extLst>
          </a:blip>
          <a:srcRect l="-37818" r="-37818"/>
          <a:stretch>
            <a:fillRect/>
          </a:stretch>
        </p:blipFill>
        <p:spPr>
          <a:xfrm>
            <a:off x="-431800" y="526419"/>
            <a:ext cx="9941382" cy="4100532"/>
          </a:xfrm>
        </p:spPr>
      </p:pic>
      <p:sp>
        <p:nvSpPr>
          <p:cNvPr id="5" name="TextBox 4"/>
          <p:cNvSpPr txBox="1"/>
          <p:nvPr/>
        </p:nvSpPr>
        <p:spPr>
          <a:xfrm>
            <a:off x="1816100" y="4753951"/>
            <a:ext cx="7061200" cy="369332"/>
          </a:xfrm>
          <a:prstGeom prst="rect">
            <a:avLst/>
          </a:prstGeom>
          <a:noFill/>
        </p:spPr>
        <p:txBody>
          <a:bodyPr wrap="square" rtlCol="0">
            <a:spAutoFit/>
          </a:bodyPr>
          <a:lstStyle/>
          <a:p>
            <a:pPr algn="r"/>
            <a:r>
              <a:rPr lang="en-US" dirty="0">
                <a:solidFill>
                  <a:srgbClr val="FF0000"/>
                </a:solidFill>
              </a:rPr>
              <a:t>*</a:t>
            </a:r>
            <a:r>
              <a:rPr lang="en-US" dirty="0"/>
              <a:t>AHC Van </a:t>
            </a:r>
            <a:r>
              <a:rPr lang="en-US" dirty="0" err="1"/>
              <a:t>Bruggen</a:t>
            </a:r>
            <a:r>
              <a:rPr lang="en-US" dirty="0"/>
              <a:t> et al. </a:t>
            </a:r>
            <a:r>
              <a:rPr lang="en-US" dirty="0" err="1" smtClean="0"/>
              <a:t>Sci</a:t>
            </a:r>
            <a:r>
              <a:rPr lang="en-US" dirty="0" smtClean="0"/>
              <a:t> </a:t>
            </a:r>
            <a:r>
              <a:rPr lang="en-US" dirty="0"/>
              <a:t>Total </a:t>
            </a:r>
            <a:r>
              <a:rPr lang="en-US" dirty="0" smtClean="0"/>
              <a:t>Environ 2017; </a:t>
            </a:r>
            <a:r>
              <a:rPr lang="en-US" dirty="0"/>
              <a:t>616–</a:t>
            </a:r>
            <a:r>
              <a:rPr lang="en-US" dirty="0" smtClean="0"/>
              <a:t>617: </a:t>
            </a:r>
            <a:r>
              <a:rPr lang="en-US" dirty="0"/>
              <a:t>255–268. </a:t>
            </a:r>
          </a:p>
        </p:txBody>
      </p:sp>
      <p:sp>
        <p:nvSpPr>
          <p:cNvPr id="2" name="Title 1"/>
          <p:cNvSpPr>
            <a:spLocks noGrp="1"/>
          </p:cNvSpPr>
          <p:nvPr>
            <p:ph type="title"/>
          </p:nvPr>
        </p:nvSpPr>
        <p:spPr>
          <a:xfrm>
            <a:off x="228600" y="91679"/>
            <a:ext cx="8458200" cy="857250"/>
          </a:xfrm>
          <a:solidFill>
            <a:schemeClr val="bg1"/>
          </a:solidFill>
        </p:spPr>
        <p:txBody>
          <a:bodyPr>
            <a:normAutofit fontScale="90000"/>
          </a:bodyPr>
          <a:lstStyle/>
          <a:p>
            <a:r>
              <a:rPr lang="en-US" b="1" dirty="0" smtClean="0"/>
              <a:t>Antibiotic Resistance and Glyphosate</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39026701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_antibiotics.jpg"/>
          <p:cNvPicPr>
            <a:picLocks noGrp="1" noChangeAspect="1"/>
          </p:cNvPicPr>
          <p:nvPr>
            <p:ph idx="1"/>
          </p:nvPr>
        </p:nvPicPr>
        <p:blipFill>
          <a:blip r:embed="rId3">
            <a:extLst>
              <a:ext uri="{28A0092B-C50C-407E-A947-70E740481C1C}">
                <a14:useLocalDpi xmlns:a14="http://schemas.microsoft.com/office/drawing/2010/main" val="0"/>
              </a:ext>
            </a:extLst>
          </a:blip>
          <a:srcRect l="-37818" r="-37818"/>
          <a:stretch>
            <a:fillRect/>
          </a:stretch>
        </p:blipFill>
        <p:spPr>
          <a:xfrm>
            <a:off x="-431800" y="526419"/>
            <a:ext cx="9941382" cy="4100532"/>
          </a:xfrm>
        </p:spPr>
      </p:pic>
      <p:sp>
        <p:nvSpPr>
          <p:cNvPr id="2" name="Title 1"/>
          <p:cNvSpPr>
            <a:spLocks noGrp="1"/>
          </p:cNvSpPr>
          <p:nvPr>
            <p:ph type="title"/>
          </p:nvPr>
        </p:nvSpPr>
        <p:spPr>
          <a:xfrm>
            <a:off x="228600" y="91679"/>
            <a:ext cx="8458200" cy="857250"/>
          </a:xfrm>
          <a:solidFill>
            <a:schemeClr val="bg1"/>
          </a:solidFill>
        </p:spPr>
        <p:txBody>
          <a:bodyPr>
            <a:normAutofit fontScale="90000"/>
          </a:bodyPr>
          <a:lstStyle/>
          <a:p>
            <a:r>
              <a:rPr lang="en-US" b="1" dirty="0" smtClean="0"/>
              <a:t>Antibiotic Resistance and Glyphosate</a:t>
            </a:r>
            <a:r>
              <a:rPr lang="en-US" b="1" dirty="0" smtClean="0">
                <a:solidFill>
                  <a:srgbClr val="FF0000"/>
                </a:solidFill>
              </a:rPr>
              <a:t>*</a:t>
            </a:r>
            <a:endParaRPr lang="en-US" b="1" dirty="0">
              <a:solidFill>
                <a:srgbClr val="FF0000"/>
              </a:solidFill>
            </a:endParaRPr>
          </a:p>
        </p:txBody>
      </p:sp>
      <p:sp>
        <p:nvSpPr>
          <p:cNvPr id="6" name="Title 1"/>
          <p:cNvSpPr txBox="1">
            <a:spLocks/>
          </p:cNvSpPr>
          <p:nvPr/>
        </p:nvSpPr>
        <p:spPr>
          <a:xfrm>
            <a:off x="1406632" y="1244600"/>
            <a:ext cx="6480307" cy="2798205"/>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Glyphosate was patented as an antimicrobial agent in 2004.</a:t>
            </a:r>
            <a:r>
              <a:rPr lang="en-US" sz="2800" dirty="0" smtClean="0">
                <a:solidFill>
                  <a:srgbClr val="FF0000"/>
                </a:solidFill>
              </a:rPr>
              <a:t>**</a:t>
            </a:r>
          </a:p>
          <a:p>
            <a:endParaRPr lang="en-US" sz="2800" dirty="0" smtClean="0">
              <a:solidFill>
                <a:srgbClr val="FF0000"/>
              </a:solidFill>
            </a:endParaRPr>
          </a:p>
          <a:p>
            <a:r>
              <a:rPr lang="en-US" sz="2800" dirty="0" smtClean="0"/>
              <a:t>Microbes develop efflux pumps in response to chronic glyphosate exposure that can then pump out other antibiotics as well.</a:t>
            </a:r>
          </a:p>
        </p:txBody>
      </p:sp>
      <p:sp>
        <p:nvSpPr>
          <p:cNvPr id="7" name="TextBox 6"/>
          <p:cNvSpPr txBox="1"/>
          <p:nvPr/>
        </p:nvSpPr>
        <p:spPr>
          <a:xfrm>
            <a:off x="722065" y="4690451"/>
            <a:ext cx="8406155" cy="369332"/>
          </a:xfrm>
          <a:prstGeom prst="rect">
            <a:avLst/>
          </a:prstGeom>
          <a:noFill/>
        </p:spPr>
        <p:txBody>
          <a:bodyPr wrap="none" rtlCol="0">
            <a:spAutoFit/>
          </a:bodyPr>
          <a:lstStyle/>
          <a:p>
            <a:r>
              <a:rPr lang="en-US" dirty="0" smtClean="0">
                <a:solidFill>
                  <a:srgbClr val="FF0000"/>
                </a:solidFill>
              </a:rPr>
              <a:t>**</a:t>
            </a:r>
            <a:r>
              <a:rPr lang="en-US" dirty="0" smtClean="0"/>
              <a:t>U.S</a:t>
            </a:r>
            <a:r>
              <a:rPr lang="en-US" dirty="0"/>
              <a:t>. patent number 20040077608 A1, filed: August 29, 2003; awarded: April 22, 2004</a:t>
            </a:r>
          </a:p>
        </p:txBody>
      </p:sp>
    </p:spTree>
    <p:extLst>
      <p:ext uri="{BB962C8B-B14F-4D97-AF65-F5344CB8AC3E}">
        <p14:creationId xmlns:p14="http://schemas.microsoft.com/office/powerpoint/2010/main" val="34391261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ntoniou_paper.png"/>
          <p:cNvPicPr>
            <a:picLocks noGrp="1" noChangeAspect="1"/>
          </p:cNvPicPr>
          <p:nvPr>
            <p:ph idx="1"/>
          </p:nvPr>
        </p:nvPicPr>
        <p:blipFill>
          <a:blip r:embed="rId2">
            <a:extLst>
              <a:ext uri="{28A0092B-C50C-407E-A947-70E740481C1C}">
                <a14:useLocalDpi xmlns:a14="http://schemas.microsoft.com/office/drawing/2010/main" val="0"/>
              </a:ext>
            </a:extLst>
          </a:blip>
          <a:srcRect l="-24848" r="-24848"/>
          <a:stretch>
            <a:fillRect/>
          </a:stretch>
        </p:blipFill>
        <p:spPr>
          <a:xfrm>
            <a:off x="-767405" y="6"/>
            <a:ext cx="10330505" cy="5200007"/>
          </a:xfrm>
        </p:spPr>
      </p:pic>
    </p:spTree>
    <p:extLst>
      <p:ext uri="{BB962C8B-B14F-4D97-AF65-F5344CB8AC3E}">
        <p14:creationId xmlns:p14="http://schemas.microsoft.com/office/powerpoint/2010/main" val="120164420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56"/>
            <a:ext cx="8229600" cy="857250"/>
          </a:xfrm>
        </p:spPr>
        <p:txBody>
          <a:bodyPr/>
          <a:lstStyle/>
          <a:p>
            <a:r>
              <a:rPr lang="en-US" b="1" dirty="0" smtClean="0"/>
              <a:t>Fixing the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42900" y="901008"/>
            <a:ext cx="5829300" cy="4395172"/>
          </a:xfrm>
        </p:spPr>
        <p:txBody>
          <a:bodyPr>
            <a:noAutofit/>
          </a:bodyPr>
          <a:lstStyle/>
          <a:p>
            <a:r>
              <a:rPr lang="en-US" sz="2400" dirty="0" smtClean="0"/>
              <a:t>Dirt is inert; soil is alive</a:t>
            </a:r>
          </a:p>
          <a:p>
            <a:r>
              <a:rPr lang="en-US" sz="2400" dirty="0" smtClean="0"/>
              <a:t>Missouri farmer JR Bollinger grew                                                    corn and soy on a former coal mine</a:t>
            </a:r>
          </a:p>
          <a:p>
            <a:r>
              <a:rPr lang="en-US" sz="2400" dirty="0" smtClean="0"/>
              <a:t>“We tried </a:t>
            </a:r>
            <a:r>
              <a:rPr lang="mr-IN" sz="2400" dirty="0" smtClean="0"/>
              <a:t>…</a:t>
            </a:r>
            <a:r>
              <a:rPr lang="en-US" sz="2400" dirty="0" smtClean="0"/>
              <a:t> all kinds of goodies:                             </a:t>
            </a:r>
            <a:r>
              <a:rPr lang="en-US" sz="2400" dirty="0" err="1" smtClean="0"/>
              <a:t>humates</a:t>
            </a:r>
            <a:r>
              <a:rPr lang="en-US" sz="2400" dirty="0" smtClean="0"/>
              <a:t>, </a:t>
            </a:r>
            <a:r>
              <a:rPr lang="mr-IN" sz="2400" dirty="0" smtClean="0"/>
              <a:t>…</a:t>
            </a:r>
            <a:r>
              <a:rPr lang="en-US" sz="2400" dirty="0" smtClean="0"/>
              <a:t> sea minerals, microbes,                                     fish meal and </a:t>
            </a:r>
            <a:r>
              <a:rPr lang="en-US" sz="2400" dirty="0" err="1" smtClean="0"/>
              <a:t>biochar</a:t>
            </a:r>
            <a:r>
              <a:rPr lang="en-US" sz="2400" dirty="0" smtClean="0"/>
              <a:t> powder.”</a:t>
            </a:r>
          </a:p>
          <a:p>
            <a:pPr lvl="1"/>
            <a:r>
              <a:rPr lang="en-US" sz="2000" dirty="0"/>
              <a:t>Earthworms till the </a:t>
            </a:r>
            <a:r>
              <a:rPr lang="en-US" sz="2000" dirty="0" smtClean="0"/>
              <a:t>soil</a:t>
            </a:r>
          </a:p>
          <a:p>
            <a:pPr lvl="1"/>
            <a:r>
              <a:rPr lang="en-US" sz="2000" dirty="0" smtClean="0"/>
              <a:t>Soil microbes are crucial for soil health</a:t>
            </a:r>
          </a:p>
          <a:p>
            <a:r>
              <a:rPr lang="en-US" sz="2400" dirty="0" smtClean="0"/>
              <a:t>Greatly reduce fertilizer needs and improve yield</a:t>
            </a:r>
          </a:p>
          <a:p>
            <a:endParaRPr lang="en-US" sz="2400" dirty="0" smtClean="0"/>
          </a:p>
          <a:p>
            <a:endParaRPr lang="en-US" sz="2400" dirty="0"/>
          </a:p>
        </p:txBody>
      </p:sp>
      <p:sp>
        <p:nvSpPr>
          <p:cNvPr id="4" name="TextBox 3"/>
          <p:cNvSpPr txBox="1"/>
          <p:nvPr/>
        </p:nvSpPr>
        <p:spPr>
          <a:xfrm>
            <a:off x="5766285" y="3560524"/>
            <a:ext cx="3132530" cy="1477328"/>
          </a:xfrm>
          <a:prstGeom prst="rect">
            <a:avLst/>
          </a:prstGeom>
          <a:noFill/>
        </p:spPr>
        <p:txBody>
          <a:bodyPr wrap="square" rtlCol="0">
            <a:spAutoFit/>
          </a:bodyPr>
          <a:lstStyle/>
          <a:p>
            <a:r>
              <a:rPr lang="en-US" dirty="0" smtClean="0">
                <a:solidFill>
                  <a:srgbClr val="FF0000"/>
                </a:solidFill>
              </a:rPr>
              <a:t>*</a:t>
            </a:r>
            <a:r>
              <a:rPr lang="en-US" dirty="0" smtClean="0"/>
              <a:t>David Yarrow.  Down the Wormhole: Customizing Biological Methods for Large Scale Farming</a:t>
            </a:r>
          </a:p>
          <a:p>
            <a:r>
              <a:rPr lang="en-US" dirty="0" smtClean="0"/>
              <a:t>Belize Ag Report 2017;34:5-17.</a:t>
            </a:r>
            <a:endParaRPr lang="en-US" dirty="0"/>
          </a:p>
        </p:txBody>
      </p:sp>
      <p:pic>
        <p:nvPicPr>
          <p:cNvPr id="6" name="Picture 5" descr="Bolling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040" y="519879"/>
            <a:ext cx="1505490" cy="2544422"/>
          </a:xfrm>
          <a:prstGeom prst="rect">
            <a:avLst/>
          </a:prstGeom>
        </p:spPr>
      </p:pic>
      <p:sp>
        <p:nvSpPr>
          <p:cNvPr id="7" name="TextBox 6"/>
          <p:cNvSpPr txBox="1"/>
          <p:nvPr/>
        </p:nvSpPr>
        <p:spPr>
          <a:xfrm>
            <a:off x="6520910" y="3064301"/>
            <a:ext cx="1628120" cy="461665"/>
          </a:xfrm>
          <a:prstGeom prst="rect">
            <a:avLst/>
          </a:prstGeom>
          <a:noFill/>
        </p:spPr>
        <p:txBody>
          <a:bodyPr wrap="none" rtlCol="0">
            <a:spAutoFit/>
          </a:bodyPr>
          <a:lstStyle/>
          <a:p>
            <a:r>
              <a:rPr lang="en-US" sz="2400" dirty="0" smtClean="0"/>
              <a:t>JR Bollinger</a:t>
            </a:r>
            <a:endParaRPr lang="en-US" sz="2400" dirty="0"/>
          </a:p>
        </p:txBody>
      </p:sp>
    </p:spTree>
    <p:extLst>
      <p:ext uri="{BB962C8B-B14F-4D97-AF65-F5344CB8AC3E}">
        <p14:creationId xmlns:p14="http://schemas.microsoft.com/office/powerpoint/2010/main" val="281823043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Solving Global Climate Change </a:t>
            </a:r>
            <a:br>
              <a:rPr lang="en-US" b="1" dirty="0" smtClean="0"/>
            </a:br>
            <a:r>
              <a:rPr lang="en-US" b="1" dirty="0" smtClean="0"/>
              <a:t>through Agriculture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“Agriculture</a:t>
            </a:r>
            <a:r>
              <a:rPr lang="en-US" dirty="0"/>
              <a:t>, with its unique ability to sequester carbon </a:t>
            </a:r>
            <a:r>
              <a:rPr lang="en-US" dirty="0" smtClean="0"/>
              <a:t>on</a:t>
            </a:r>
            <a:r>
              <a:rPr lang="en-US" dirty="0"/>
              <a:t> </a:t>
            </a:r>
            <a:r>
              <a:rPr lang="mr-IN" dirty="0" smtClean="0"/>
              <a:t>…</a:t>
            </a:r>
            <a:r>
              <a:rPr lang="en-US" dirty="0" smtClean="0"/>
              <a:t> </a:t>
            </a:r>
            <a:r>
              <a:rPr lang="en-US" dirty="0"/>
              <a:t>billions and billions of acres, is the only industry poised to </a:t>
            </a:r>
            <a:r>
              <a:rPr lang="en-US" i="1" dirty="0">
                <a:solidFill>
                  <a:srgbClr val="FF0000"/>
                </a:solidFill>
              </a:rPr>
              <a:t>reverse</a:t>
            </a:r>
            <a:r>
              <a:rPr lang="en-US" dirty="0">
                <a:solidFill>
                  <a:srgbClr val="FF0000"/>
                </a:solidFill>
              </a:rPr>
              <a:t> </a:t>
            </a:r>
            <a:r>
              <a:rPr lang="en-US" dirty="0"/>
              <a:t>global warming. Improved management of cropping and grazing heals land, boosts soil fertility, prevents flooding, enhances drought resilience, increases the nutritional content of food and restores wildlife habitat — while sequestering carbon.</a:t>
            </a:r>
          </a:p>
        </p:txBody>
      </p:sp>
      <p:sp>
        <p:nvSpPr>
          <p:cNvPr id="4" name="TextBox 3"/>
          <p:cNvSpPr txBox="1"/>
          <p:nvPr/>
        </p:nvSpPr>
        <p:spPr>
          <a:xfrm>
            <a:off x="571529" y="4594622"/>
            <a:ext cx="7332581"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www.rutlandherald.com</a:t>
            </a:r>
            <a:r>
              <a:rPr lang="en-US" dirty="0"/>
              <a:t>/articles/using-soil-to-fight-climate-change/</a:t>
            </a:r>
          </a:p>
        </p:txBody>
      </p:sp>
    </p:spTree>
    <p:extLst>
      <p:ext uri="{BB962C8B-B14F-4D97-AF65-F5344CB8AC3E}">
        <p14:creationId xmlns:p14="http://schemas.microsoft.com/office/powerpoint/2010/main" val="388031837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79"/>
            <a:ext cx="8229600" cy="857250"/>
          </a:xfrm>
        </p:spPr>
        <p:txBody>
          <a:bodyPr/>
          <a:lstStyle/>
          <a:p>
            <a:r>
              <a:rPr lang="en-US" b="1" dirty="0" smtClean="0"/>
              <a:t>Regenerative Agriculture</a:t>
            </a:r>
            <a:r>
              <a:rPr lang="en-US" b="1" dirty="0" smtClean="0">
                <a:solidFill>
                  <a:srgbClr val="FF0000"/>
                </a:solidFill>
              </a:rPr>
              <a:t>*</a:t>
            </a:r>
            <a:endParaRPr lang="en-US" b="1" dirty="0">
              <a:solidFill>
                <a:srgbClr val="FF0000"/>
              </a:solidFill>
            </a:endParaRPr>
          </a:p>
        </p:txBody>
      </p:sp>
      <p:pic>
        <p:nvPicPr>
          <p:cNvPr id="5" name="Content Placeholder 4" descr="regenerate.jpg"/>
          <p:cNvPicPr>
            <a:picLocks noGrp="1" noChangeAspect="1"/>
          </p:cNvPicPr>
          <p:nvPr>
            <p:ph idx="1"/>
          </p:nvPr>
        </p:nvPicPr>
        <p:blipFill>
          <a:blip r:embed="rId3">
            <a:extLst>
              <a:ext uri="{28A0092B-C50C-407E-A947-70E740481C1C}">
                <a14:useLocalDpi xmlns:a14="http://schemas.microsoft.com/office/drawing/2010/main" val="0"/>
              </a:ext>
            </a:extLst>
          </a:blip>
          <a:srcRect t="-22682" b="-22682"/>
          <a:stretch>
            <a:fillRect/>
          </a:stretch>
        </p:blipFill>
        <p:spPr>
          <a:xfrm>
            <a:off x="1181100" y="368507"/>
            <a:ext cx="6543172" cy="3238293"/>
          </a:xfrm>
        </p:spPr>
      </p:pic>
      <p:sp>
        <p:nvSpPr>
          <p:cNvPr id="4" name="TextBox 3"/>
          <p:cNvSpPr txBox="1"/>
          <p:nvPr/>
        </p:nvSpPr>
        <p:spPr>
          <a:xfrm>
            <a:off x="2999198" y="4488000"/>
            <a:ext cx="6055902" cy="646331"/>
          </a:xfrm>
          <a:prstGeom prst="rect">
            <a:avLst/>
          </a:prstGeom>
          <a:noFill/>
        </p:spPr>
        <p:txBody>
          <a:bodyPr wrap="none" rtlCol="0">
            <a:spAutoFit/>
          </a:bodyPr>
          <a:lstStyle/>
          <a:p>
            <a:pPr algn="r"/>
            <a:r>
              <a:rPr lang="en-US" dirty="0" smtClean="0">
                <a:solidFill>
                  <a:srgbClr val="FF0000"/>
                </a:solidFill>
              </a:rPr>
              <a:t>*</a:t>
            </a:r>
            <a:r>
              <a:rPr lang="en-US" dirty="0" smtClean="0"/>
              <a:t>https</a:t>
            </a:r>
            <a:r>
              <a:rPr lang="en-US" dirty="0"/>
              <a:t>://joyce-farms.com/blogs/news</a:t>
            </a:r>
            <a:r>
              <a:rPr lang="en-US" dirty="0" smtClean="0"/>
              <a:t>/</a:t>
            </a:r>
          </a:p>
          <a:p>
            <a:pPr algn="r"/>
            <a:r>
              <a:rPr lang="en-US" dirty="0" err="1" smtClean="0"/>
              <a:t>joyce</a:t>
            </a:r>
            <a:r>
              <a:rPr lang="en-US" dirty="0"/>
              <a:t>-farms-regenerative-agriculture-program-an-introduction</a:t>
            </a:r>
          </a:p>
        </p:txBody>
      </p:sp>
      <p:sp>
        <p:nvSpPr>
          <p:cNvPr id="6" name="Content Placeholder 2"/>
          <p:cNvSpPr txBox="1">
            <a:spLocks/>
          </p:cNvSpPr>
          <p:nvPr/>
        </p:nvSpPr>
        <p:spPr>
          <a:xfrm>
            <a:off x="97728" y="3229579"/>
            <a:ext cx="8915017" cy="134027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The Goal: Improving soil health</a:t>
            </a:r>
          </a:p>
          <a:p>
            <a:r>
              <a:rPr lang="en-US" sz="2400" dirty="0"/>
              <a:t>The more </a:t>
            </a:r>
            <a:r>
              <a:rPr lang="en-US" sz="2400" dirty="0" smtClean="0"/>
              <a:t>plants </a:t>
            </a:r>
            <a:r>
              <a:rPr lang="en-US" sz="2400" dirty="0"/>
              <a:t>that grow, the better the soil</a:t>
            </a:r>
          </a:p>
          <a:p>
            <a:r>
              <a:rPr lang="en-US" sz="2400" dirty="0"/>
              <a:t>Use adaptive high stock density </a:t>
            </a:r>
            <a:r>
              <a:rPr lang="en-US" sz="2400" dirty="0" smtClean="0"/>
              <a:t>(AHSD) grazing, </a:t>
            </a:r>
            <a:r>
              <a:rPr lang="en-US" sz="2400" dirty="0"/>
              <a:t>the way the bison did it</a:t>
            </a:r>
          </a:p>
        </p:txBody>
      </p:sp>
    </p:spTree>
    <p:extLst>
      <p:ext uri="{BB962C8B-B14F-4D97-AF65-F5344CB8AC3E}">
        <p14:creationId xmlns:p14="http://schemas.microsoft.com/office/powerpoint/2010/main" val="352610400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79"/>
            <a:ext cx="8229600" cy="857250"/>
          </a:xfrm>
        </p:spPr>
        <p:txBody>
          <a:bodyPr/>
          <a:lstStyle/>
          <a:p>
            <a:r>
              <a:rPr lang="en-US" b="1" dirty="0" smtClean="0"/>
              <a:t>Regenerative Agriculture</a:t>
            </a:r>
            <a:r>
              <a:rPr lang="en-US" b="1" dirty="0" smtClean="0">
                <a:solidFill>
                  <a:srgbClr val="FF0000"/>
                </a:solidFill>
              </a:rPr>
              <a:t>*</a:t>
            </a:r>
            <a:endParaRPr lang="en-US" b="1" dirty="0">
              <a:solidFill>
                <a:srgbClr val="FF0000"/>
              </a:solidFill>
            </a:endParaRPr>
          </a:p>
        </p:txBody>
      </p:sp>
      <p:pic>
        <p:nvPicPr>
          <p:cNvPr id="5" name="Content Placeholder 4" descr="regenerate.jpg"/>
          <p:cNvPicPr>
            <a:picLocks noGrp="1" noChangeAspect="1"/>
          </p:cNvPicPr>
          <p:nvPr>
            <p:ph idx="1"/>
          </p:nvPr>
        </p:nvPicPr>
        <p:blipFill>
          <a:blip r:embed="rId3">
            <a:extLst>
              <a:ext uri="{28A0092B-C50C-407E-A947-70E740481C1C}">
                <a14:useLocalDpi xmlns:a14="http://schemas.microsoft.com/office/drawing/2010/main" val="0"/>
              </a:ext>
            </a:extLst>
          </a:blip>
          <a:srcRect t="-22682" b="-22682"/>
          <a:stretch>
            <a:fillRect/>
          </a:stretch>
        </p:blipFill>
        <p:spPr>
          <a:xfrm>
            <a:off x="1181100" y="368507"/>
            <a:ext cx="6543172" cy="3238293"/>
          </a:xfrm>
        </p:spPr>
      </p:pic>
      <p:sp>
        <p:nvSpPr>
          <p:cNvPr id="4" name="TextBox 3"/>
          <p:cNvSpPr txBox="1"/>
          <p:nvPr/>
        </p:nvSpPr>
        <p:spPr>
          <a:xfrm>
            <a:off x="2999198" y="4488000"/>
            <a:ext cx="6055902" cy="646331"/>
          </a:xfrm>
          <a:prstGeom prst="rect">
            <a:avLst/>
          </a:prstGeom>
          <a:noFill/>
        </p:spPr>
        <p:txBody>
          <a:bodyPr wrap="none" rtlCol="0">
            <a:spAutoFit/>
          </a:bodyPr>
          <a:lstStyle/>
          <a:p>
            <a:pPr algn="r"/>
            <a:r>
              <a:rPr lang="en-US" dirty="0" smtClean="0">
                <a:solidFill>
                  <a:srgbClr val="FF0000"/>
                </a:solidFill>
              </a:rPr>
              <a:t>*</a:t>
            </a:r>
            <a:r>
              <a:rPr lang="en-US" dirty="0" smtClean="0"/>
              <a:t>https</a:t>
            </a:r>
            <a:r>
              <a:rPr lang="en-US" dirty="0"/>
              <a:t>://joyce-farms.com/blogs/news</a:t>
            </a:r>
            <a:r>
              <a:rPr lang="en-US" dirty="0" smtClean="0"/>
              <a:t>/</a:t>
            </a:r>
          </a:p>
          <a:p>
            <a:pPr algn="r"/>
            <a:r>
              <a:rPr lang="en-US" dirty="0" err="1" smtClean="0"/>
              <a:t>joyce</a:t>
            </a:r>
            <a:r>
              <a:rPr lang="en-US" dirty="0"/>
              <a:t>-farms-regenerative-agriculture-program-an-introduction</a:t>
            </a:r>
          </a:p>
        </p:txBody>
      </p:sp>
      <p:sp>
        <p:nvSpPr>
          <p:cNvPr id="6" name="Content Placeholder 2"/>
          <p:cNvSpPr txBox="1">
            <a:spLocks/>
          </p:cNvSpPr>
          <p:nvPr/>
        </p:nvSpPr>
        <p:spPr>
          <a:xfrm>
            <a:off x="97728" y="3229579"/>
            <a:ext cx="8915017" cy="134027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The Goal: Improving soil health</a:t>
            </a:r>
          </a:p>
          <a:p>
            <a:r>
              <a:rPr lang="en-US" sz="2400" dirty="0"/>
              <a:t>The more </a:t>
            </a:r>
            <a:r>
              <a:rPr lang="en-US" sz="2400" dirty="0" smtClean="0"/>
              <a:t>plants </a:t>
            </a:r>
            <a:r>
              <a:rPr lang="en-US" sz="2400" dirty="0"/>
              <a:t>that grow, the better the soil</a:t>
            </a:r>
          </a:p>
          <a:p>
            <a:r>
              <a:rPr lang="en-US" sz="2400" dirty="0"/>
              <a:t>Use adaptive high stock density </a:t>
            </a:r>
            <a:r>
              <a:rPr lang="en-US" sz="2400" dirty="0" smtClean="0"/>
              <a:t>(AHSD) grazing, </a:t>
            </a:r>
            <a:r>
              <a:rPr lang="en-US" sz="2400" dirty="0"/>
              <a:t>the way the bison did it</a:t>
            </a:r>
          </a:p>
        </p:txBody>
      </p:sp>
      <p:sp>
        <p:nvSpPr>
          <p:cNvPr id="8" name="Title 1"/>
          <p:cNvSpPr txBox="1">
            <a:spLocks/>
          </p:cNvSpPr>
          <p:nvPr/>
        </p:nvSpPr>
        <p:spPr>
          <a:xfrm>
            <a:off x="1419318" y="1235260"/>
            <a:ext cx="6480307" cy="296565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"Regenerative agriculture is a phenomenal system that has always been here, activated by the sunshine and the rain. It not only restores our land in terms of biodiversity and soil health, but also produces incredibly nutrient dense, vibrantly flavored food."</a:t>
            </a:r>
            <a:endParaRPr lang="en-US" sz="2800" dirty="0" smtClean="0"/>
          </a:p>
        </p:txBody>
      </p:sp>
    </p:spTree>
    <p:extLst>
      <p:ext uri="{BB962C8B-B14F-4D97-AF65-F5344CB8AC3E}">
        <p14:creationId xmlns:p14="http://schemas.microsoft.com/office/powerpoint/2010/main" val="46645609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Dirt to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11646" y="1063229"/>
            <a:ext cx="8375183" cy="3524250"/>
          </a:xfrm>
        </p:spPr>
        <p:txBody>
          <a:bodyPr>
            <a:normAutofit fontScale="70000" lnSpcReduction="20000"/>
          </a:bodyPr>
          <a:lstStyle/>
          <a:p>
            <a:r>
              <a:rPr lang="en-US" dirty="0"/>
              <a:t>Gabe </a:t>
            </a:r>
            <a:r>
              <a:rPr lang="en-US" dirty="0" smtClean="0"/>
              <a:t>Brown inherited a 5,000 acre </a:t>
            </a:r>
            <a:r>
              <a:rPr lang="en-US" dirty="0"/>
              <a:t>farm from his father-in-law that grew wheat, oats and barley, conventionally</a:t>
            </a:r>
          </a:p>
          <a:p>
            <a:pPr lvl="1"/>
            <a:r>
              <a:rPr lang="en-US" dirty="0"/>
              <a:t>His crop failed due to drought for four straight years</a:t>
            </a:r>
          </a:p>
          <a:p>
            <a:pPr lvl="1"/>
            <a:r>
              <a:rPr lang="en-US" dirty="0"/>
              <a:t>He let it lie fallow and let the weeds grow</a:t>
            </a:r>
          </a:p>
          <a:p>
            <a:pPr lvl="1"/>
            <a:r>
              <a:rPr lang="en-US" dirty="0"/>
              <a:t>The soil improved dramatically: earthworms started to appear</a:t>
            </a:r>
          </a:p>
          <a:p>
            <a:pPr lvl="1"/>
            <a:r>
              <a:rPr lang="en-US" dirty="0"/>
              <a:t>He used less glyphosate to control weeds only because he couldn't afford it</a:t>
            </a:r>
          </a:p>
          <a:p>
            <a:r>
              <a:rPr lang="en-US" dirty="0"/>
              <a:t>He eventually converted it to </a:t>
            </a:r>
            <a:r>
              <a:rPr lang="en-US" dirty="0" smtClean="0"/>
              <a:t>a certified </a:t>
            </a:r>
            <a:r>
              <a:rPr lang="en-US" dirty="0"/>
              <a:t>organic farm, with animals playing a central role</a:t>
            </a:r>
          </a:p>
          <a:p>
            <a:pPr lvl="1"/>
            <a:r>
              <a:rPr lang="en-US" dirty="0"/>
              <a:t>Profitable organic farm produces beef, lamb, eggs, broilers, pigs, honey, vegetables, fruit , corn, </a:t>
            </a:r>
            <a:r>
              <a:rPr lang="en-US" dirty="0" smtClean="0"/>
              <a:t>and wheat</a:t>
            </a:r>
            <a:r>
              <a:rPr lang="en-US" dirty="0"/>
              <a:t>.</a:t>
            </a:r>
          </a:p>
          <a:p>
            <a:endParaRPr lang="en-US" dirty="0"/>
          </a:p>
        </p:txBody>
      </p:sp>
      <p:sp>
        <p:nvSpPr>
          <p:cNvPr id="5" name="TextBox 4"/>
          <p:cNvSpPr txBox="1"/>
          <p:nvPr/>
        </p:nvSpPr>
        <p:spPr>
          <a:xfrm>
            <a:off x="1761067" y="4582481"/>
            <a:ext cx="7071317" cy="461665"/>
          </a:xfrm>
          <a:prstGeom prst="rect">
            <a:avLst/>
          </a:prstGeom>
          <a:noFill/>
        </p:spPr>
        <p:txBody>
          <a:bodyPr wrap="none" rtlCol="0">
            <a:spAutoFit/>
          </a:bodyPr>
          <a:lstStyle/>
          <a:p>
            <a:r>
              <a:rPr lang="en-US" sz="2400" dirty="0">
                <a:solidFill>
                  <a:srgbClr val="FF0000"/>
                </a:solidFill>
              </a:rPr>
              <a:t>*</a:t>
            </a:r>
            <a:r>
              <a:rPr lang="en-US" sz="2400" dirty="0"/>
              <a:t>Gabe Brown. Dirt to Soil. Chelsea green Oct. 11, 2018.</a:t>
            </a:r>
          </a:p>
        </p:txBody>
      </p:sp>
    </p:spTree>
    <p:extLst>
      <p:ext uri="{BB962C8B-B14F-4D97-AF65-F5344CB8AC3E}">
        <p14:creationId xmlns:p14="http://schemas.microsoft.com/office/powerpoint/2010/main" val="154920957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Dirt to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11646" y="1063229"/>
            <a:ext cx="8375183" cy="3524250"/>
          </a:xfrm>
        </p:spPr>
        <p:txBody>
          <a:bodyPr>
            <a:normAutofit fontScale="70000" lnSpcReduction="20000"/>
          </a:bodyPr>
          <a:lstStyle/>
          <a:p>
            <a:r>
              <a:rPr lang="en-US" dirty="0"/>
              <a:t>Gabe </a:t>
            </a:r>
            <a:r>
              <a:rPr lang="en-US" dirty="0" smtClean="0"/>
              <a:t>Brown inherited a 5,000 acre </a:t>
            </a:r>
            <a:r>
              <a:rPr lang="en-US" dirty="0"/>
              <a:t>farm from his father-in-law that grew wheat, oats and barley, conventionally</a:t>
            </a:r>
          </a:p>
          <a:p>
            <a:pPr lvl="1"/>
            <a:r>
              <a:rPr lang="en-US" dirty="0"/>
              <a:t>His crop failed due to drought for four straight years</a:t>
            </a:r>
          </a:p>
          <a:p>
            <a:pPr lvl="1"/>
            <a:r>
              <a:rPr lang="en-US" dirty="0"/>
              <a:t>He let it lie fallow and let the weeds grow</a:t>
            </a:r>
          </a:p>
          <a:p>
            <a:pPr lvl="1"/>
            <a:r>
              <a:rPr lang="en-US" dirty="0"/>
              <a:t>The soil improved dramatically: earthworms started to appear</a:t>
            </a:r>
          </a:p>
          <a:p>
            <a:pPr lvl="1"/>
            <a:r>
              <a:rPr lang="en-US" dirty="0"/>
              <a:t>He used less glyphosate to control weeds only because he couldn't afford it</a:t>
            </a:r>
          </a:p>
          <a:p>
            <a:r>
              <a:rPr lang="en-US" dirty="0"/>
              <a:t>He eventually converted it to </a:t>
            </a:r>
            <a:r>
              <a:rPr lang="en-US" dirty="0" smtClean="0"/>
              <a:t>a certified </a:t>
            </a:r>
            <a:r>
              <a:rPr lang="en-US" dirty="0"/>
              <a:t>organic farm, with animals playing a central role</a:t>
            </a:r>
          </a:p>
          <a:p>
            <a:pPr lvl="1"/>
            <a:r>
              <a:rPr lang="en-US" dirty="0"/>
              <a:t>Profitable organic farm produces beef, lamb, eggs, broilers, pigs, honey, vegetables, fruit , corn, </a:t>
            </a:r>
            <a:r>
              <a:rPr lang="en-US" dirty="0" smtClean="0"/>
              <a:t>and wheat</a:t>
            </a:r>
            <a:r>
              <a:rPr lang="en-US" dirty="0"/>
              <a:t>.</a:t>
            </a:r>
          </a:p>
          <a:p>
            <a:endParaRPr lang="en-US" dirty="0"/>
          </a:p>
        </p:txBody>
      </p:sp>
      <p:sp>
        <p:nvSpPr>
          <p:cNvPr id="5" name="TextBox 4"/>
          <p:cNvSpPr txBox="1"/>
          <p:nvPr/>
        </p:nvSpPr>
        <p:spPr>
          <a:xfrm>
            <a:off x="1761067" y="4582481"/>
            <a:ext cx="7071317" cy="461665"/>
          </a:xfrm>
          <a:prstGeom prst="rect">
            <a:avLst/>
          </a:prstGeom>
          <a:noFill/>
        </p:spPr>
        <p:txBody>
          <a:bodyPr wrap="none" rtlCol="0">
            <a:spAutoFit/>
          </a:bodyPr>
          <a:lstStyle/>
          <a:p>
            <a:r>
              <a:rPr lang="en-US" sz="2400" dirty="0">
                <a:solidFill>
                  <a:srgbClr val="FF0000"/>
                </a:solidFill>
              </a:rPr>
              <a:t>*</a:t>
            </a:r>
            <a:r>
              <a:rPr lang="en-US" sz="2400" dirty="0"/>
              <a:t>Gabe Brown. Dirt to Soil. Chelsea green Oct. 11, 2018.</a:t>
            </a:r>
          </a:p>
        </p:txBody>
      </p:sp>
      <p:pic>
        <p:nvPicPr>
          <p:cNvPr id="6" name="Content Placeholder 3" descr="dirttosoil.jpg"/>
          <p:cNvPicPr>
            <a:picLocks noChangeAspect="1"/>
          </p:cNvPicPr>
          <p:nvPr/>
        </p:nvPicPr>
        <p:blipFill>
          <a:blip r:embed="rId3">
            <a:extLst>
              <a:ext uri="{28A0092B-C50C-407E-A947-70E740481C1C}">
                <a14:useLocalDpi xmlns:a14="http://schemas.microsoft.com/office/drawing/2010/main" val="0"/>
              </a:ext>
            </a:extLst>
          </a:blip>
          <a:srcRect l="-86237" r="-86237"/>
          <a:stretch>
            <a:fillRect/>
          </a:stretch>
        </p:blipFill>
        <p:spPr>
          <a:xfrm>
            <a:off x="228605" y="282179"/>
            <a:ext cx="8870479" cy="4566447"/>
          </a:xfrm>
          <a:prstGeom prst="rect">
            <a:avLst/>
          </a:prstGeom>
        </p:spPr>
      </p:pic>
    </p:spTree>
    <p:extLst>
      <p:ext uri="{BB962C8B-B14F-4D97-AF65-F5344CB8AC3E}">
        <p14:creationId xmlns:p14="http://schemas.microsoft.com/office/powerpoint/2010/main" val="303329317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Small Organic Farms are the Answer</a:t>
            </a:r>
            <a:endParaRPr lang="en-US" b="1" dirty="0"/>
          </a:p>
        </p:txBody>
      </p:sp>
      <p:pic>
        <p:nvPicPr>
          <p:cNvPr id="4" name="Content Placeholder 3" descr="Bluebird-Hill-Farm-North-Carolina-1020x610.jpeg"/>
          <p:cNvPicPr>
            <a:picLocks noGrp="1" noChangeAspect="1"/>
          </p:cNvPicPr>
          <p:nvPr>
            <p:ph idx="1"/>
          </p:nvPr>
        </p:nvPicPr>
        <p:blipFill>
          <a:blip r:embed="rId2">
            <a:extLst>
              <a:ext uri="{28A0092B-C50C-407E-A947-70E740481C1C}">
                <a14:useLocalDpi xmlns:a14="http://schemas.microsoft.com/office/drawing/2010/main" val="0"/>
              </a:ext>
            </a:extLst>
          </a:blip>
          <a:srcRect l="-4371" r="-4371"/>
          <a:stretch>
            <a:fillRect/>
          </a:stretch>
        </p:blipFill>
        <p:spPr>
          <a:xfrm>
            <a:off x="1016000" y="1200151"/>
            <a:ext cx="7391400" cy="3394472"/>
          </a:xfrm>
        </p:spPr>
      </p:pic>
      <p:sp>
        <p:nvSpPr>
          <p:cNvPr id="5" name="TextBox 4"/>
          <p:cNvSpPr txBox="1"/>
          <p:nvPr/>
        </p:nvSpPr>
        <p:spPr>
          <a:xfrm>
            <a:off x="1744133" y="4672037"/>
            <a:ext cx="5439710" cy="461665"/>
          </a:xfrm>
          <a:prstGeom prst="rect">
            <a:avLst/>
          </a:prstGeom>
          <a:noFill/>
        </p:spPr>
        <p:txBody>
          <a:bodyPr wrap="none" rtlCol="0">
            <a:spAutoFit/>
          </a:bodyPr>
          <a:lstStyle/>
          <a:p>
            <a:r>
              <a:rPr lang="en-US" sz="2400" dirty="0" smtClean="0"/>
              <a:t>Bluebird Hill Organic Farm, North Carolina</a:t>
            </a:r>
            <a:endParaRPr lang="en-US" sz="2400" dirty="0"/>
          </a:p>
        </p:txBody>
      </p:sp>
    </p:spTree>
    <p:extLst>
      <p:ext uri="{BB962C8B-B14F-4D97-AF65-F5344CB8AC3E}">
        <p14:creationId xmlns:p14="http://schemas.microsoft.com/office/powerpoint/2010/main" val="377794861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638905" y="2001387"/>
            <a:ext cx="7866256"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Safeguard Yourself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Your Family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8162647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1524000" y="-424736"/>
            <a:ext cx="12287676" cy="5568237"/>
          </a:xfrm>
        </p:spPr>
      </p:pic>
      <p:sp>
        <p:nvSpPr>
          <p:cNvPr id="3" name="TextBox 2"/>
          <p:cNvSpPr txBox="1"/>
          <p:nvPr/>
        </p:nvSpPr>
        <p:spPr>
          <a:xfrm>
            <a:off x="2993578" y="167048"/>
            <a:ext cx="3915029" cy="1015663"/>
          </a:xfrm>
          <a:prstGeom prst="rect">
            <a:avLst/>
          </a:prstGeom>
          <a:noFill/>
        </p:spPr>
        <p:txBody>
          <a:bodyPr wrap="none" rtlCol="0">
            <a:spAutoFit/>
          </a:bodyPr>
          <a:lstStyle/>
          <a:p>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295521484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300" y="569543"/>
            <a:ext cx="2730500" cy="1943100"/>
          </a:xfrm>
          <a:prstGeom prst="rect">
            <a:avLst/>
          </a:prstGeom>
        </p:spPr>
      </p:pic>
      <p:sp>
        <p:nvSpPr>
          <p:cNvPr id="2" name="Title 1"/>
          <p:cNvSpPr>
            <a:spLocks noGrp="1"/>
          </p:cNvSpPr>
          <p:nvPr>
            <p:ph type="title"/>
          </p:nvPr>
        </p:nvSpPr>
        <p:spPr/>
        <p:txBody>
          <a:bodyPr/>
          <a:lstStyle/>
          <a:p>
            <a:r>
              <a:rPr lang="en-US" b="1" dirty="0" smtClean="0"/>
              <a:t>Some Important Nutrients</a:t>
            </a:r>
            <a:endParaRPr lang="en-US" b="1" dirty="0"/>
          </a:p>
        </p:txBody>
      </p:sp>
      <p:sp>
        <p:nvSpPr>
          <p:cNvPr id="3" name="Content Placeholder 2"/>
          <p:cNvSpPr>
            <a:spLocks noGrp="1"/>
          </p:cNvSpPr>
          <p:nvPr>
            <p:ph idx="1"/>
          </p:nvPr>
        </p:nvSpPr>
        <p:spPr/>
        <p:txBody>
          <a:bodyPr>
            <a:normAutofit fontScale="70000" lnSpcReduction="20000"/>
          </a:bodyPr>
          <a:lstStyle/>
          <a:p>
            <a:r>
              <a:rPr lang="en-US" dirty="0" err="1" smtClean="0"/>
              <a:t>Curcumin</a:t>
            </a:r>
            <a:endParaRPr lang="en-US" dirty="0" smtClean="0"/>
          </a:p>
          <a:p>
            <a:r>
              <a:rPr lang="en-US" dirty="0" smtClean="0"/>
              <a:t>Garlic</a:t>
            </a:r>
          </a:p>
          <a:p>
            <a:r>
              <a:rPr lang="en-US" dirty="0" smtClean="0"/>
              <a:t>Vitamin </a:t>
            </a:r>
            <a:r>
              <a:rPr lang="en-US" dirty="0"/>
              <a:t>C</a:t>
            </a:r>
          </a:p>
          <a:p>
            <a:r>
              <a:rPr lang="en-US" dirty="0"/>
              <a:t>Probiotics</a:t>
            </a:r>
          </a:p>
          <a:p>
            <a:r>
              <a:rPr lang="en-US" dirty="0" smtClean="0"/>
              <a:t>Methyl </a:t>
            </a:r>
            <a:r>
              <a:rPr lang="en-US" dirty="0" err="1"/>
              <a:t>tetrahydrofolate</a:t>
            </a:r>
            <a:endParaRPr lang="en-US" dirty="0"/>
          </a:p>
          <a:p>
            <a:r>
              <a:rPr lang="en-US" dirty="0" err="1"/>
              <a:t>C</a:t>
            </a:r>
            <a:r>
              <a:rPr lang="en-US" dirty="0" err="1" smtClean="0"/>
              <a:t>obalamin</a:t>
            </a:r>
            <a:endParaRPr lang="en-US" dirty="0"/>
          </a:p>
          <a:p>
            <a:r>
              <a:rPr lang="en-US" dirty="0"/>
              <a:t>G</a:t>
            </a:r>
            <a:r>
              <a:rPr lang="en-US" dirty="0" smtClean="0"/>
              <a:t>lutathione</a:t>
            </a:r>
            <a:endParaRPr lang="en-US" dirty="0"/>
          </a:p>
          <a:p>
            <a:r>
              <a:rPr lang="en-US" dirty="0" err="1"/>
              <a:t>T</a:t>
            </a:r>
            <a:r>
              <a:rPr lang="en-US" dirty="0" err="1" smtClean="0"/>
              <a: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254" y="3510075"/>
            <a:ext cx="2554287" cy="163343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537" y="2512643"/>
            <a:ext cx="2736564" cy="1484745"/>
          </a:xfrm>
          <a:prstGeom prst="rect">
            <a:avLst/>
          </a:prstGeom>
        </p:spPr>
      </p:pic>
      <p:pic>
        <p:nvPicPr>
          <p:cNvPr id="7" name="Picture 6" descr="sauerkrau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794" y="1063229"/>
            <a:ext cx="2769506" cy="1383438"/>
          </a:xfrm>
          <a:prstGeom prst="rect">
            <a:avLst/>
          </a:prstGeom>
        </p:spPr>
      </p:pic>
    </p:spTree>
    <p:extLst>
      <p:ext uri="{BB962C8B-B14F-4D97-AF65-F5344CB8AC3E}">
        <p14:creationId xmlns:p14="http://schemas.microsoft.com/office/powerpoint/2010/main" val="20559878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69" y="307579"/>
            <a:ext cx="9228666" cy="857250"/>
          </a:xfrm>
        </p:spPr>
        <p:txBody>
          <a:bodyPr>
            <a:noAutofit/>
          </a:bodyPr>
          <a:lstStyle/>
          <a:p>
            <a:r>
              <a:rPr lang="en-US" sz="3200" b="1" dirty="0" smtClean="0"/>
              <a:t>“Glyphosate </a:t>
            </a:r>
            <a:r>
              <a:rPr lang="en-US" sz="3200" b="1" dirty="0"/>
              <a:t>does not substitute for glycine</a:t>
            </a:r>
            <a:br>
              <a:rPr lang="en-US" sz="3200" b="1" dirty="0"/>
            </a:br>
            <a:r>
              <a:rPr lang="en-US" sz="3200" b="1" dirty="0"/>
              <a:t>in proteins of actively dividing mammalian </a:t>
            </a:r>
            <a:r>
              <a:rPr lang="en-US" sz="3200" b="1" dirty="0" smtClean="0"/>
              <a:t>cells”</a:t>
            </a:r>
            <a:r>
              <a:rPr lang="en-US" sz="3200" b="1" dirty="0" smtClean="0">
                <a:solidFill>
                  <a:srgbClr val="FF0000"/>
                </a:solidFill>
              </a:rPr>
              <a:t>* </a:t>
            </a:r>
            <a:r>
              <a:rPr lang="en-US" sz="3200" b="1" dirty="0"/>
              <a:t/>
            </a:r>
            <a:br>
              <a:rPr lang="en-US" sz="3200" b="1" dirty="0"/>
            </a:br>
            <a:endParaRPr lang="en-US" sz="3200" b="1" dirty="0"/>
          </a:p>
        </p:txBody>
      </p:sp>
      <p:sp>
        <p:nvSpPr>
          <p:cNvPr id="5" name="TextBox 4"/>
          <p:cNvSpPr txBox="1"/>
          <p:nvPr/>
        </p:nvSpPr>
        <p:spPr>
          <a:xfrm>
            <a:off x="1968509" y="4743390"/>
            <a:ext cx="5052472" cy="400110"/>
          </a:xfrm>
          <a:prstGeom prst="rect">
            <a:avLst/>
          </a:prstGeom>
          <a:noFill/>
        </p:spPr>
        <p:txBody>
          <a:bodyPr wrap="none" rtlCol="0">
            <a:spAutoFit/>
          </a:bodyPr>
          <a:lstStyle/>
          <a:p>
            <a:r>
              <a:rPr lang="en-US" sz="2000" dirty="0" smtClean="0">
                <a:solidFill>
                  <a:srgbClr val="FF0000"/>
                </a:solidFill>
              </a:rPr>
              <a:t>*</a:t>
            </a:r>
            <a:r>
              <a:rPr lang="en-US" sz="2000" dirty="0" smtClean="0"/>
              <a:t>Antoniou </a:t>
            </a:r>
            <a:r>
              <a:rPr lang="en-US" sz="2000" i="1" dirty="0"/>
              <a:t>et al. BMC Res Notes (2019) 12:494 </a:t>
            </a:r>
            <a:endParaRPr lang="en-US" sz="2000" dirty="0"/>
          </a:p>
        </p:txBody>
      </p:sp>
      <p:sp>
        <p:nvSpPr>
          <p:cNvPr id="6" name="Content Placeholder 5"/>
          <p:cNvSpPr>
            <a:spLocks noGrp="1"/>
          </p:cNvSpPr>
          <p:nvPr>
            <p:ph idx="1"/>
          </p:nvPr>
        </p:nvSpPr>
        <p:spPr/>
        <p:txBody>
          <a:bodyPr>
            <a:normAutofit fontScale="92500" lnSpcReduction="20000"/>
          </a:bodyPr>
          <a:lstStyle/>
          <a:p>
            <a:r>
              <a:rPr lang="en-US" dirty="0" smtClean="0"/>
              <a:t>Breast cancer cells grown in vitro in six cultures</a:t>
            </a:r>
          </a:p>
          <a:p>
            <a:r>
              <a:rPr lang="en-US" dirty="0" smtClean="0"/>
              <a:t>Half were exposed to glyphosate for six days</a:t>
            </a:r>
          </a:p>
          <a:p>
            <a:r>
              <a:rPr lang="en-US" dirty="0" smtClean="0"/>
              <a:t>Used Tandem Mass Tag technology w/ spectrometry to find anomalously heavy peptides </a:t>
            </a:r>
          </a:p>
          <a:p>
            <a:r>
              <a:rPr lang="en-US" dirty="0" smtClean="0"/>
              <a:t>At least 15 short peptides with specific glyphosate substitutions were identified </a:t>
            </a:r>
          </a:p>
          <a:p>
            <a:r>
              <a:rPr lang="en-US" dirty="0" smtClean="0"/>
              <a:t>Claimed all results were spurious because they showed up in equal amounts in “untreated” cells</a:t>
            </a:r>
            <a:endParaRPr lang="en-US" dirty="0"/>
          </a:p>
        </p:txBody>
      </p:sp>
    </p:spTree>
    <p:extLst>
      <p:ext uri="{BB962C8B-B14F-4D97-AF65-F5344CB8AC3E}">
        <p14:creationId xmlns:p14="http://schemas.microsoft.com/office/powerpoint/2010/main" val="289945458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cium Benton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491" y="948641"/>
            <a:ext cx="2235210" cy="1791036"/>
          </a:xfrm>
          <a:prstGeom prst="rect">
            <a:avLst/>
          </a:prstGeom>
        </p:spPr>
      </p:pic>
      <p:sp>
        <p:nvSpPr>
          <p:cNvPr id="2" name="Title 1"/>
          <p:cNvSpPr>
            <a:spLocks noGrp="1"/>
          </p:cNvSpPr>
          <p:nvPr>
            <p:ph type="title"/>
          </p:nvPr>
        </p:nvSpPr>
        <p:spPr>
          <a:xfrm>
            <a:off x="419091" y="318220"/>
            <a:ext cx="8444830" cy="857250"/>
          </a:xfrm>
        </p:spPr>
        <p:txBody>
          <a:bodyPr>
            <a:noAutofit/>
          </a:bodyPr>
          <a:lstStyle/>
          <a:p>
            <a:r>
              <a:rPr lang="en-US" sz="3600" b="1" dirty="0" err="1"/>
              <a:t>Biochar</a:t>
            </a:r>
            <a:r>
              <a:rPr lang="en-US" sz="3600" b="1" dirty="0"/>
              <a:t>, </a:t>
            </a:r>
            <a:r>
              <a:rPr lang="en-US" sz="3600" b="1" dirty="0" err="1"/>
              <a:t>Bentonite</a:t>
            </a:r>
            <a:r>
              <a:rPr lang="en-US" sz="3600" b="1" dirty="0"/>
              <a:t> and Zeolite </a:t>
            </a:r>
            <a:r>
              <a:rPr lang="en-US" sz="3600" b="1" dirty="0" smtClean="0"/>
              <a:t>to maintain healthy microbial distribution in poultry</a:t>
            </a:r>
            <a:r>
              <a:rPr lang="en-US" sz="3600" b="1" dirty="0" smtClean="0">
                <a:solidFill>
                  <a:srgbClr val="FF0000"/>
                </a:solidFill>
              </a:rPr>
              <a:t>*</a:t>
            </a:r>
            <a:r>
              <a:rPr lang="en-US" sz="3600" b="1" dirty="0"/>
              <a:t/>
            </a:r>
            <a:br>
              <a:rPr lang="en-US" sz="3600" b="1" dirty="0"/>
            </a:br>
            <a:endParaRPr lang="en-US" sz="3600" b="1" dirty="0"/>
          </a:p>
        </p:txBody>
      </p:sp>
      <p:pic>
        <p:nvPicPr>
          <p:cNvPr id="6" name="Content Placeholder 5" descr="chickens.jpg"/>
          <p:cNvPicPr>
            <a:picLocks noGrp="1" noChangeAspect="1"/>
          </p:cNvPicPr>
          <p:nvPr>
            <p:ph idx="1"/>
          </p:nvPr>
        </p:nvPicPr>
        <p:blipFill>
          <a:blip r:embed="rId4">
            <a:extLst>
              <a:ext uri="{28A0092B-C50C-407E-A947-70E740481C1C}">
                <a14:useLocalDpi xmlns:a14="http://schemas.microsoft.com/office/drawing/2010/main" val="0"/>
              </a:ext>
            </a:extLst>
          </a:blip>
          <a:srcRect l="-18099" r="-18099"/>
          <a:stretch>
            <a:fillRect/>
          </a:stretch>
        </p:blipFill>
        <p:spPr>
          <a:xfrm>
            <a:off x="309251" y="2739688"/>
            <a:ext cx="4643750" cy="2073197"/>
          </a:xfrm>
        </p:spPr>
      </p:pic>
      <p:pic>
        <p:nvPicPr>
          <p:cNvPr id="7" name="Picture 6" descr="bioch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4657" y="1037552"/>
            <a:ext cx="2622936" cy="1980245"/>
          </a:xfrm>
          <a:prstGeom prst="rect">
            <a:avLst/>
          </a:prstGeom>
        </p:spPr>
      </p:pic>
      <p:pic>
        <p:nvPicPr>
          <p:cNvPr id="8" name="Picture 7" descr="zeolite-rock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4306" y="3121327"/>
            <a:ext cx="2292843" cy="1613498"/>
          </a:xfrm>
          <a:prstGeom prst="rect">
            <a:avLst/>
          </a:prstGeom>
        </p:spPr>
      </p:pic>
      <p:pic>
        <p:nvPicPr>
          <p:cNvPr id="9" name="Picture 8" descr="bentonite_cla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114439"/>
            <a:ext cx="1574800" cy="1528217"/>
          </a:xfrm>
          <a:prstGeom prst="rect">
            <a:avLst/>
          </a:prstGeom>
        </p:spPr>
      </p:pic>
      <p:sp>
        <p:nvSpPr>
          <p:cNvPr id="11" name="TextBox 10"/>
          <p:cNvSpPr txBox="1"/>
          <p:nvPr/>
        </p:nvSpPr>
        <p:spPr>
          <a:xfrm>
            <a:off x="4385404" y="4681846"/>
            <a:ext cx="4758609" cy="461665"/>
          </a:xfrm>
          <a:prstGeom prst="rect">
            <a:avLst/>
          </a:prstGeom>
          <a:noFill/>
        </p:spPr>
        <p:txBody>
          <a:bodyPr wrap="none" rtlCol="0">
            <a:spAutoFit/>
          </a:bodyPr>
          <a:lstStyle/>
          <a:p>
            <a:r>
              <a:rPr lang="fr-FR" sz="2400" dirty="0">
                <a:solidFill>
                  <a:srgbClr val="FF0000"/>
                </a:solidFill>
              </a:rPr>
              <a:t>*</a:t>
            </a:r>
            <a:r>
              <a:rPr lang="fr-FR" sz="2000" dirty="0"/>
              <a:t>TP </a:t>
            </a:r>
            <a:r>
              <a:rPr lang="fr-FR" sz="2000" dirty="0" err="1"/>
              <a:t>Prasai</a:t>
            </a:r>
            <a:r>
              <a:rPr lang="fr-FR" sz="2000" dirty="0"/>
              <a:t> et al. </a:t>
            </a:r>
            <a:r>
              <a:rPr lang="fr-FR" sz="2000" dirty="0" err="1"/>
              <a:t>PLoS</a:t>
            </a:r>
            <a:r>
              <a:rPr lang="fr-FR" sz="2000" dirty="0"/>
              <a:t> ONE 11(4): e0154061.</a:t>
            </a:r>
            <a:endParaRPr lang="en-US" sz="2000" dirty="0"/>
          </a:p>
        </p:txBody>
      </p:sp>
    </p:spTree>
    <p:extLst>
      <p:ext uri="{BB962C8B-B14F-4D97-AF65-F5344CB8AC3E}">
        <p14:creationId xmlns:p14="http://schemas.microsoft.com/office/powerpoint/2010/main" val="373421042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Anecdotal Evidence of </a:t>
            </a:r>
            <a:br>
              <a:rPr lang="en-US" b="1" dirty="0" smtClean="0"/>
            </a:br>
            <a:r>
              <a:rPr lang="en-US" b="1" dirty="0" smtClean="0"/>
              <a:t>Benefits of </a:t>
            </a:r>
            <a:r>
              <a:rPr lang="en-US" b="1" dirty="0" err="1" smtClean="0"/>
              <a:t>Fulvic</a:t>
            </a:r>
            <a:r>
              <a:rPr lang="en-US" b="1" dirty="0" smtClean="0"/>
              <a:t> Acid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336965"/>
            <a:ext cx="8229600" cy="3394472"/>
          </a:xfrm>
        </p:spPr>
        <p:txBody>
          <a:bodyPr>
            <a:normAutofit fontScale="70000" lnSpcReduction="20000"/>
          </a:bodyPr>
          <a:lstStyle/>
          <a:p>
            <a:pPr marL="0" indent="0">
              <a:buNone/>
            </a:pPr>
            <a:r>
              <a:rPr lang="en-US" dirty="0" smtClean="0"/>
              <a:t>"</a:t>
            </a:r>
            <a:r>
              <a:rPr lang="en-US" i="1" dirty="0"/>
              <a:t>In the last year I have become increasingly sick with ataxia, balance problems, muscle weakness, numbness in the hands and feet and a 'foggy' </a:t>
            </a:r>
            <a:r>
              <a:rPr lang="en-US" i="1" dirty="0" smtClean="0"/>
              <a:t>brain</a:t>
            </a:r>
          </a:p>
          <a:p>
            <a:pPr marL="0" indent="0">
              <a:buNone/>
            </a:pPr>
            <a:r>
              <a:rPr lang="mr-IN" i="1" dirty="0" smtClean="0"/>
              <a:t>…</a:t>
            </a:r>
            <a:r>
              <a:rPr lang="en-US" i="1" dirty="0" smtClean="0"/>
              <a:t> </a:t>
            </a:r>
            <a:r>
              <a:rPr lang="en-US" dirty="0" smtClean="0"/>
              <a:t>To </a:t>
            </a:r>
            <a:r>
              <a:rPr lang="en-US" dirty="0"/>
              <a:t>cut a long story short, Jim suggested </a:t>
            </a:r>
            <a:r>
              <a:rPr lang="en-US" i="1" dirty="0" err="1">
                <a:solidFill>
                  <a:srgbClr val="FF0000"/>
                </a:solidFill>
              </a:rPr>
              <a:t>Fulvic</a:t>
            </a:r>
            <a:r>
              <a:rPr lang="en-US" i="1" dirty="0">
                <a:solidFill>
                  <a:srgbClr val="FF0000"/>
                </a:solidFill>
              </a:rPr>
              <a:t> Acid</a:t>
            </a:r>
            <a:r>
              <a:rPr lang="en-US" dirty="0"/>
              <a:t> as a detox</a:t>
            </a:r>
            <a:r>
              <a:rPr lang="en-US" dirty="0" smtClean="0"/>
              <a:t>.</a:t>
            </a:r>
          </a:p>
          <a:p>
            <a:pPr marL="0" indent="0">
              <a:buNone/>
            </a:pPr>
            <a:r>
              <a:rPr lang="en-US" dirty="0" smtClean="0"/>
              <a:t> </a:t>
            </a:r>
            <a:r>
              <a:rPr lang="en-US" dirty="0"/>
              <a:t>At 10 days the effects started to 'kick in' and by 14 days it was as if a fog had been lifted from my brain. My muscle weakness has gone, I can walk for 2 hours and I can swim in the sea."</a:t>
            </a:r>
          </a:p>
          <a:p>
            <a:endParaRPr lang="en-US" dirty="0"/>
          </a:p>
          <a:p>
            <a:pPr marL="0" indent="0">
              <a:buNone/>
            </a:pPr>
            <a:r>
              <a:rPr lang="en-US" dirty="0"/>
              <a:t>"It is a miracle."</a:t>
            </a:r>
          </a:p>
        </p:txBody>
      </p:sp>
      <p:sp>
        <p:nvSpPr>
          <p:cNvPr id="4" name="TextBox 3"/>
          <p:cNvSpPr txBox="1"/>
          <p:nvPr/>
        </p:nvSpPr>
        <p:spPr>
          <a:xfrm>
            <a:off x="1035693" y="4725085"/>
            <a:ext cx="6883766" cy="369332"/>
          </a:xfrm>
          <a:prstGeom prst="rect">
            <a:avLst/>
          </a:prstGeom>
          <a:noFill/>
        </p:spPr>
        <p:txBody>
          <a:bodyPr wrap="none" rtlCol="0">
            <a:spAutoFit/>
          </a:bodyPr>
          <a:lstStyle/>
          <a:p>
            <a:r>
              <a:rPr lang="en-US" dirty="0" smtClean="0">
                <a:solidFill>
                  <a:srgbClr val="FF0000"/>
                </a:solidFill>
              </a:rPr>
              <a:t>*</a:t>
            </a:r>
            <a:r>
              <a:rPr lang="en-US" dirty="0" smtClean="0"/>
              <a:t>Shared by </a:t>
            </a:r>
            <a:r>
              <a:rPr lang="en-US" dirty="0" err="1" smtClean="0"/>
              <a:t>Nico</a:t>
            </a:r>
            <a:r>
              <a:rPr lang="en-US" dirty="0" smtClean="0"/>
              <a:t> </a:t>
            </a:r>
            <a:r>
              <a:rPr lang="en-US" dirty="0" err="1" smtClean="0"/>
              <a:t>DaVinci</a:t>
            </a:r>
            <a:r>
              <a:rPr lang="en-US" dirty="0" smtClean="0"/>
              <a:t>, personal communication concerning a patient</a:t>
            </a:r>
            <a:endParaRPr lang="en-US" dirty="0"/>
          </a:p>
        </p:txBody>
      </p:sp>
    </p:spTree>
    <p:extLst>
      <p:ext uri="{BB962C8B-B14F-4D97-AF65-F5344CB8AC3E}">
        <p14:creationId xmlns:p14="http://schemas.microsoft.com/office/powerpoint/2010/main" val="18198628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479"/>
            <a:ext cx="8229600" cy="857250"/>
          </a:xfrm>
        </p:spPr>
        <p:txBody>
          <a:bodyPr>
            <a:normAutofit fontScale="90000"/>
          </a:bodyPr>
          <a:lstStyle/>
          <a:p>
            <a:r>
              <a:rPr lang="en-US" b="1" dirty="0" smtClean="0"/>
              <a:t>Extracts from Common Plants Can Treat</a:t>
            </a:r>
            <a:r>
              <a:rPr lang="en-US" b="1" dirty="0"/>
              <a:t> </a:t>
            </a:r>
            <a:r>
              <a:rPr lang="en-US" b="1" dirty="0" smtClean="0"/>
              <a:t>Glyphosate Poisoning</a:t>
            </a:r>
            <a:r>
              <a:rPr lang="en-US" b="1" dirty="0" smtClean="0">
                <a:solidFill>
                  <a:srgbClr val="FF0000"/>
                </a:solidFill>
              </a:rPr>
              <a:t>*</a:t>
            </a:r>
            <a:endParaRPr lang="en-US" b="1" dirty="0">
              <a:solidFill>
                <a:srgbClr val="FF0000"/>
              </a:solidFill>
            </a:endParaRPr>
          </a:p>
        </p:txBody>
      </p:sp>
      <p:pic>
        <p:nvPicPr>
          <p:cNvPr id="4" name="Content Placeholder 3" descr="ArctiumLappa4.jpg"/>
          <p:cNvPicPr>
            <a:picLocks noGrp="1" noChangeAspect="1"/>
          </p:cNvPicPr>
          <p:nvPr>
            <p:ph idx="1"/>
          </p:nvPr>
        </p:nvPicPr>
        <p:blipFill>
          <a:blip r:embed="rId3">
            <a:extLst>
              <a:ext uri="{28A0092B-C50C-407E-A947-70E740481C1C}">
                <a14:useLocalDpi xmlns:a14="http://schemas.microsoft.com/office/drawing/2010/main" val="0"/>
              </a:ext>
            </a:extLst>
          </a:blip>
          <a:srcRect t="10557" b="10557"/>
          <a:stretch>
            <a:fillRect/>
          </a:stretch>
        </p:blipFill>
        <p:spPr>
          <a:xfrm>
            <a:off x="4749800" y="3113337"/>
            <a:ext cx="3438974" cy="1603105"/>
          </a:xfrm>
        </p:spPr>
      </p:pic>
      <p:pic>
        <p:nvPicPr>
          <p:cNvPr id="5" name="Picture 4" descr="Barber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00" y="3113337"/>
            <a:ext cx="3061900" cy="1673863"/>
          </a:xfrm>
          <a:prstGeom prst="rect">
            <a:avLst/>
          </a:prstGeom>
        </p:spPr>
      </p:pic>
      <p:pic>
        <p:nvPicPr>
          <p:cNvPr id="6" name="Picture 5" descr="dandel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521" y="1170640"/>
            <a:ext cx="2973795" cy="1847186"/>
          </a:xfrm>
          <a:prstGeom prst="rect">
            <a:avLst/>
          </a:prstGeom>
        </p:spPr>
      </p:pic>
      <p:sp>
        <p:nvSpPr>
          <p:cNvPr id="7" name="Content Placeholder 2"/>
          <p:cNvSpPr txBox="1">
            <a:spLocks/>
          </p:cNvSpPr>
          <p:nvPr/>
        </p:nvSpPr>
        <p:spPr>
          <a:xfrm>
            <a:off x="204367" y="1070031"/>
            <a:ext cx="5828141" cy="194780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Roundup is toxic to hepatic and embryonic cells at </a:t>
            </a:r>
            <a:r>
              <a:rPr lang="en-US" sz="2000" dirty="0"/>
              <a:t>doses far below those used in agriculture and at </a:t>
            </a:r>
            <a:r>
              <a:rPr lang="en-US" sz="2000" dirty="0" smtClean="0"/>
              <a:t>residue levels present </a:t>
            </a:r>
            <a:r>
              <a:rPr lang="en-US" sz="2000" dirty="0"/>
              <a:t>in some </a:t>
            </a:r>
            <a:r>
              <a:rPr lang="en-US" sz="2000" dirty="0" smtClean="0"/>
              <a:t>GM food.</a:t>
            </a:r>
          </a:p>
          <a:p>
            <a:r>
              <a:rPr lang="en-US" sz="2000" dirty="0" smtClean="0"/>
              <a:t>Extracts from common plants such as dandelions, barberry, and burdock can protect from damage, especially if administered prior to exposure.</a:t>
            </a:r>
            <a:endParaRPr lang="en-US" sz="2000" dirty="0"/>
          </a:p>
          <a:p>
            <a:endParaRPr lang="en-US" sz="2400" dirty="0" smtClean="0"/>
          </a:p>
          <a:p>
            <a:endParaRPr lang="en-US" sz="2400" dirty="0"/>
          </a:p>
        </p:txBody>
      </p:sp>
      <p:sp>
        <p:nvSpPr>
          <p:cNvPr id="8" name="TextBox 7"/>
          <p:cNvSpPr txBox="1"/>
          <p:nvPr/>
        </p:nvSpPr>
        <p:spPr>
          <a:xfrm>
            <a:off x="1591258" y="4793405"/>
            <a:ext cx="7279156" cy="646331"/>
          </a:xfrm>
          <a:prstGeom prst="rect">
            <a:avLst/>
          </a:prstGeom>
          <a:noFill/>
        </p:spPr>
        <p:txBody>
          <a:bodyPr wrap="none" rtlCol="0">
            <a:spAutoFit/>
          </a:bodyPr>
          <a:lstStyle/>
          <a:p>
            <a:r>
              <a:rPr lang="en-US" dirty="0" smtClean="0">
                <a:solidFill>
                  <a:srgbClr val="FF0000"/>
                </a:solidFill>
              </a:rPr>
              <a:t>*</a:t>
            </a:r>
            <a:r>
              <a:rPr lang="en-US" dirty="0" smtClean="0"/>
              <a:t>C </a:t>
            </a:r>
            <a:r>
              <a:rPr lang="en-US" dirty="0" err="1"/>
              <a:t>Gasnier</a:t>
            </a:r>
            <a:r>
              <a:rPr lang="en-US" dirty="0"/>
              <a:t> et al. Journal of Occupational Medicine and Toxicology 2011, 6:3 </a:t>
            </a:r>
          </a:p>
          <a:p>
            <a:endParaRPr lang="en-US" dirty="0"/>
          </a:p>
        </p:txBody>
      </p:sp>
    </p:spTree>
    <p:extLst>
      <p:ext uri="{BB962C8B-B14F-4D97-AF65-F5344CB8AC3E}">
        <p14:creationId xmlns:p14="http://schemas.microsoft.com/office/powerpoint/2010/main" val="270652631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70" y="3911468"/>
            <a:ext cx="1222709" cy="687774"/>
          </a:xfrm>
          <a:prstGeom prst="rect">
            <a:avLst/>
          </a:prstGeom>
        </p:spPr>
      </p:pic>
      <p:pic>
        <p:nvPicPr>
          <p:cNvPr id="9" name="Picture 8" descr="liver.jpg"/>
          <p:cNvPicPr>
            <a:picLocks noChangeAspect="1"/>
          </p:cNvPicPr>
          <p:nvPr/>
        </p:nvPicPr>
        <p:blipFill>
          <a:blip r:embed="rId4"/>
          <a:stretch>
            <a:fillRect/>
          </a:stretch>
        </p:blipFill>
        <p:spPr>
          <a:xfrm>
            <a:off x="5201989" y="2155897"/>
            <a:ext cx="2760435" cy="1622049"/>
          </a:xfrm>
          <a:prstGeom prst="rect">
            <a:avLst/>
          </a:prstGeom>
        </p:spPr>
      </p:pic>
      <p:pic>
        <p:nvPicPr>
          <p:cNvPr id="10" name="Picture 9" descr="garlic.jpg"/>
          <p:cNvPicPr>
            <a:picLocks noChangeAspect="1"/>
          </p:cNvPicPr>
          <p:nvPr/>
        </p:nvPicPr>
        <p:blipFill>
          <a:blip r:embed="rId5"/>
          <a:stretch>
            <a:fillRect/>
          </a:stretch>
        </p:blipFill>
        <p:spPr>
          <a:xfrm>
            <a:off x="7962422" y="3907339"/>
            <a:ext cx="864078" cy="691904"/>
          </a:xfrm>
          <a:prstGeom prst="rect">
            <a:avLst/>
          </a:prstGeom>
        </p:spPr>
      </p:pic>
      <p:pic>
        <p:nvPicPr>
          <p:cNvPr id="11" name="Picture 10" descr="onion.gif"/>
          <p:cNvPicPr>
            <a:picLocks noChangeAspect="1"/>
          </p:cNvPicPr>
          <p:nvPr/>
        </p:nvPicPr>
        <p:blipFill>
          <a:blip r:embed="rId6"/>
          <a:stretch>
            <a:fillRect/>
          </a:stretch>
        </p:blipFill>
        <p:spPr>
          <a:xfrm>
            <a:off x="6985961" y="4058678"/>
            <a:ext cx="976462" cy="1001703"/>
          </a:xfrm>
          <a:prstGeom prst="rect">
            <a:avLst/>
          </a:prstGeom>
        </p:spPr>
      </p:pic>
      <p:pic>
        <p:nvPicPr>
          <p:cNvPr id="12" name="Picture 11" descr="dried_apricots.jpg"/>
          <p:cNvPicPr>
            <a:picLocks noChangeAspect="1"/>
          </p:cNvPicPr>
          <p:nvPr/>
        </p:nvPicPr>
        <p:blipFill>
          <a:blip r:embed="rId7"/>
          <a:stretch>
            <a:fillRect/>
          </a:stretch>
        </p:blipFill>
        <p:spPr>
          <a:xfrm>
            <a:off x="284345" y="4116217"/>
            <a:ext cx="1963556" cy="944177"/>
          </a:xfrm>
          <a:prstGeom prst="rect">
            <a:avLst/>
          </a:prstGeom>
        </p:spPr>
      </p:pic>
      <p:pic>
        <p:nvPicPr>
          <p:cNvPr id="13" name="Picture 12" descr="Cheddar-Cheese.jpg"/>
          <p:cNvPicPr>
            <a:picLocks noChangeAspect="1"/>
          </p:cNvPicPr>
          <p:nvPr/>
        </p:nvPicPr>
        <p:blipFill>
          <a:blip r:embed="rId8"/>
          <a:stretch>
            <a:fillRect/>
          </a:stretch>
        </p:blipFill>
        <p:spPr>
          <a:xfrm>
            <a:off x="0" y="2634508"/>
            <a:ext cx="2933700" cy="1481696"/>
          </a:xfrm>
          <a:prstGeom prst="rect">
            <a:avLst/>
          </a:prstGeom>
        </p:spPr>
      </p:pic>
      <p:pic>
        <p:nvPicPr>
          <p:cNvPr id="14" name="Picture 13" descr="chicken.jpg"/>
          <p:cNvPicPr>
            <a:picLocks noChangeAspect="1"/>
          </p:cNvPicPr>
          <p:nvPr/>
        </p:nvPicPr>
        <p:blipFill>
          <a:blip r:embed="rId9"/>
          <a:stretch>
            <a:fillRect/>
          </a:stretch>
        </p:blipFill>
        <p:spPr>
          <a:xfrm>
            <a:off x="3321288" y="3769417"/>
            <a:ext cx="2330212" cy="1290977"/>
          </a:xfrm>
          <a:prstGeom prst="rect">
            <a:avLst/>
          </a:prstGeom>
        </p:spPr>
      </p:pic>
      <p:pic>
        <p:nvPicPr>
          <p:cNvPr id="5" name="Picture 4" descr="cabbage.jpg"/>
          <p:cNvPicPr>
            <a:picLocks noChangeAspect="1"/>
          </p:cNvPicPr>
          <p:nvPr/>
        </p:nvPicPr>
        <p:blipFill>
          <a:blip r:embed="rId10"/>
          <a:stretch>
            <a:fillRect/>
          </a:stretch>
        </p:blipFill>
        <p:spPr>
          <a:xfrm>
            <a:off x="918460" y="722026"/>
            <a:ext cx="2815349" cy="1828706"/>
          </a:xfrm>
          <a:prstGeom prst="rect">
            <a:avLst/>
          </a:prstGeom>
        </p:spPr>
      </p:pic>
      <p:pic>
        <p:nvPicPr>
          <p:cNvPr id="8" name="Picture 7" descr="egg.jpg"/>
          <p:cNvPicPr>
            <a:picLocks noChangeAspect="1"/>
          </p:cNvPicPr>
          <p:nvPr/>
        </p:nvPicPr>
        <p:blipFill>
          <a:blip r:embed="rId11"/>
          <a:stretch>
            <a:fillRect/>
          </a:stretch>
        </p:blipFill>
        <p:spPr>
          <a:xfrm>
            <a:off x="3621135" y="755925"/>
            <a:ext cx="2195481" cy="1504474"/>
          </a:xfrm>
          <a:prstGeom prst="rect">
            <a:avLst/>
          </a:prstGeom>
        </p:spPr>
      </p:pic>
      <p:pic>
        <p:nvPicPr>
          <p:cNvPr id="7" name="Picture 6" descr="scallops.jpg"/>
          <p:cNvPicPr>
            <a:picLocks noChangeAspect="1"/>
          </p:cNvPicPr>
          <p:nvPr/>
        </p:nvPicPr>
        <p:blipFill>
          <a:blip r:embed="rId12"/>
          <a:stretch>
            <a:fillRect/>
          </a:stretch>
        </p:blipFill>
        <p:spPr>
          <a:xfrm>
            <a:off x="2933721" y="2424290"/>
            <a:ext cx="1547161" cy="1219605"/>
          </a:xfrm>
          <a:prstGeom prst="rect">
            <a:avLst/>
          </a:prstGeom>
        </p:spPr>
      </p:pic>
      <p:pic>
        <p:nvPicPr>
          <p:cNvPr id="15" name="Picture 14" descr="crab.jpg"/>
          <p:cNvPicPr>
            <a:picLocks noChangeAspect="1"/>
          </p:cNvPicPr>
          <p:nvPr/>
        </p:nvPicPr>
        <p:blipFill>
          <a:blip r:embed="rId13"/>
          <a:stretch>
            <a:fillRect/>
          </a:stretch>
        </p:blipFill>
        <p:spPr>
          <a:xfrm>
            <a:off x="6256247" y="711895"/>
            <a:ext cx="2685309" cy="1444004"/>
          </a:xfrm>
          <a:prstGeom prst="rect">
            <a:avLst/>
          </a:prstGeom>
        </p:spPr>
      </p:pic>
      <p:pic>
        <p:nvPicPr>
          <p:cNvPr id="6" name="Picture 5" descr="shrimp.jpg"/>
          <p:cNvPicPr>
            <a:picLocks noChangeAspect="1"/>
          </p:cNvPicPr>
          <p:nvPr/>
        </p:nvPicPr>
        <p:blipFill>
          <a:blip r:embed="rId14"/>
          <a:stretch>
            <a:fillRect/>
          </a:stretch>
        </p:blipFill>
        <p:spPr>
          <a:xfrm>
            <a:off x="391848" y="1702637"/>
            <a:ext cx="1157552" cy="854964"/>
          </a:xfrm>
          <a:prstGeom prst="rect">
            <a:avLst/>
          </a:prstGeom>
        </p:spPr>
      </p:pic>
      <p:pic>
        <p:nvPicPr>
          <p:cNvPr id="16" name="Picture 15" descr="beer_mug.jpg"/>
          <p:cNvPicPr>
            <a:picLocks noChangeAspect="1"/>
          </p:cNvPicPr>
          <p:nvPr/>
        </p:nvPicPr>
        <p:blipFill>
          <a:blip r:embed="rId15"/>
          <a:stretch>
            <a:fillRect/>
          </a:stretch>
        </p:blipFill>
        <p:spPr>
          <a:xfrm>
            <a:off x="-39375" y="111457"/>
            <a:ext cx="1410975" cy="1520486"/>
          </a:xfrm>
          <a:prstGeom prst="rect">
            <a:avLst/>
          </a:prstGeom>
        </p:spPr>
      </p:pic>
      <p:sp>
        <p:nvSpPr>
          <p:cNvPr id="2" name="Title 1"/>
          <p:cNvSpPr>
            <a:spLocks noGrp="1"/>
          </p:cNvSpPr>
          <p:nvPr>
            <p:ph type="title"/>
          </p:nvPr>
        </p:nvSpPr>
        <p:spPr>
          <a:xfrm>
            <a:off x="498574" y="-101325"/>
            <a:ext cx="8229600" cy="857250"/>
          </a:xfrm>
        </p:spPr>
        <p:txBody>
          <a:bodyPr/>
          <a:lstStyle/>
          <a:p>
            <a:r>
              <a:rPr lang="en-US" b="1" dirty="0" smtClean="0"/>
              <a:t> Eat Foods </a:t>
            </a:r>
            <a:r>
              <a:rPr lang="en-US" b="1" dirty="0"/>
              <a:t>C</a:t>
            </a:r>
            <a:r>
              <a:rPr lang="en-US" b="1" dirty="0" smtClean="0"/>
              <a:t>ontaining Sulfur</a:t>
            </a:r>
            <a:endParaRPr lang="en-US" b="1" dirty="0"/>
          </a:p>
        </p:txBody>
      </p:sp>
    </p:spTree>
    <p:extLst>
      <p:ext uri="{BB962C8B-B14F-4D97-AF65-F5344CB8AC3E}">
        <p14:creationId xmlns:p14="http://schemas.microsoft.com/office/powerpoint/2010/main" val="332494117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Supplemental Sources of Sulfur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70000" lnSpcReduction="20000"/>
          </a:bodyPr>
          <a:lstStyle/>
          <a:p>
            <a:r>
              <a:rPr lang="fr-FR" dirty="0"/>
              <a:t>glucosamine sulfate</a:t>
            </a:r>
          </a:p>
          <a:p>
            <a:r>
              <a:rPr lang="fr-FR" dirty="0" err="1"/>
              <a:t>chondroitin</a:t>
            </a:r>
            <a:r>
              <a:rPr lang="fr-FR" dirty="0"/>
              <a:t> sulfate</a:t>
            </a:r>
          </a:p>
          <a:p>
            <a:r>
              <a:rPr lang="fr-FR" dirty="0" err="1"/>
              <a:t>glutathione</a:t>
            </a:r>
            <a:endParaRPr lang="fr-FR" dirty="0"/>
          </a:p>
          <a:p>
            <a:r>
              <a:rPr lang="fr-FR" dirty="0"/>
              <a:t>N-</a:t>
            </a:r>
            <a:r>
              <a:rPr lang="fr-FR" dirty="0" err="1"/>
              <a:t>acetylcysteine</a:t>
            </a:r>
            <a:endParaRPr lang="fr-FR" dirty="0"/>
          </a:p>
          <a:p>
            <a:r>
              <a:rPr lang="fr-FR" dirty="0"/>
              <a:t>alpha </a:t>
            </a:r>
            <a:r>
              <a:rPr lang="fr-FR" dirty="0" err="1"/>
              <a:t>lipoic</a:t>
            </a:r>
            <a:r>
              <a:rPr lang="fr-FR" dirty="0"/>
              <a:t> </a:t>
            </a:r>
            <a:r>
              <a:rPr lang="fr-FR" dirty="0" err="1" smtClean="0"/>
              <a:t>acid</a:t>
            </a:r>
            <a:endParaRPr lang="fr-FR" dirty="0" smtClean="0"/>
          </a:p>
          <a:p>
            <a:r>
              <a:rPr lang="en-US" dirty="0"/>
              <a:t>t</a:t>
            </a:r>
            <a:r>
              <a:rPr lang="fr-FR" dirty="0" smtClean="0"/>
              <a:t>aurine</a:t>
            </a:r>
            <a:endParaRPr lang="fr-FR" dirty="0"/>
          </a:p>
          <a:p>
            <a:r>
              <a:rPr lang="fr-FR" dirty="0"/>
              <a:t>DMSO, MSM</a:t>
            </a:r>
          </a:p>
          <a:p>
            <a:r>
              <a:rPr lang="fr-FR" dirty="0"/>
              <a:t>S-</a:t>
            </a:r>
            <a:r>
              <a:rPr lang="fr-FR" dirty="0" err="1"/>
              <a:t>adenosylmethionine</a:t>
            </a:r>
            <a:r>
              <a:rPr lang="fr-FR" dirty="0"/>
              <a:t> (</a:t>
            </a:r>
            <a:r>
              <a:rPr lang="fr-FR" dirty="0" err="1"/>
              <a:t>SAMe</a:t>
            </a:r>
            <a:r>
              <a:rPr lang="fr-FR" dirty="0" smtClean="0"/>
              <a:t>)</a:t>
            </a:r>
          </a:p>
          <a:p>
            <a:r>
              <a:rPr lang="fr-FR" dirty="0" smtClean="0"/>
              <a:t>Epsom </a:t>
            </a:r>
            <a:r>
              <a:rPr lang="fr-FR" dirty="0" err="1" smtClean="0"/>
              <a:t>salts</a:t>
            </a:r>
            <a:r>
              <a:rPr lang="fr-FR" dirty="0" smtClean="0"/>
              <a:t> (Mg-sulfate)</a:t>
            </a:r>
            <a:endParaRPr lang="en-US" dirty="0"/>
          </a:p>
        </p:txBody>
      </p:sp>
      <p:sp>
        <p:nvSpPr>
          <p:cNvPr id="4" name="TextBox 3"/>
          <p:cNvSpPr txBox="1"/>
          <p:nvPr/>
        </p:nvSpPr>
        <p:spPr>
          <a:xfrm>
            <a:off x="1241106" y="4816112"/>
            <a:ext cx="6205437" cy="400110"/>
          </a:xfrm>
          <a:prstGeom prst="rect">
            <a:avLst/>
          </a:prstGeom>
          <a:noFill/>
        </p:spPr>
        <p:txBody>
          <a:bodyPr wrap="square" rtlCol="0">
            <a:spAutoFit/>
          </a:bodyPr>
          <a:lstStyle/>
          <a:p>
            <a:r>
              <a:rPr lang="en-US" sz="2000" dirty="0">
                <a:solidFill>
                  <a:srgbClr val="FF0000"/>
                </a:solidFill>
              </a:rPr>
              <a:t>*</a:t>
            </a:r>
            <a:r>
              <a:rPr lang="en-US" sz="2000" dirty="0"/>
              <a:t>S </a:t>
            </a:r>
            <a:r>
              <a:rPr lang="en-US" sz="2000" dirty="0" err="1"/>
              <a:t>Parcell</a:t>
            </a:r>
            <a:r>
              <a:rPr lang="en-US" sz="2000" dirty="0"/>
              <a:t>, Alternative Medicine Review 7(1), 2002, 22-44</a:t>
            </a:r>
          </a:p>
        </p:txBody>
      </p:sp>
      <p:sp>
        <p:nvSpPr>
          <p:cNvPr id="5" name="TextBox 4"/>
          <p:cNvSpPr txBox="1"/>
          <p:nvPr/>
        </p:nvSpPr>
        <p:spPr>
          <a:xfrm>
            <a:off x="4166386" y="1852626"/>
            <a:ext cx="4198682" cy="830997"/>
          </a:xfrm>
          <a:prstGeom prst="rect">
            <a:avLst/>
          </a:prstGeom>
          <a:solidFill>
            <a:srgbClr val="FFF8A0"/>
          </a:solidFill>
          <a:ln>
            <a:solidFill>
              <a:schemeClr val="tx1"/>
            </a:solidFill>
          </a:ln>
        </p:spPr>
        <p:txBody>
          <a:bodyPr wrap="square" rtlCol="0">
            <a:spAutoFit/>
          </a:bodyPr>
          <a:lstStyle/>
          <a:p>
            <a:r>
              <a:rPr lang="en-US" sz="2400" dirty="0" smtClean="0"/>
              <a:t>These can have many beneficial effects and are nearly nontoxic</a:t>
            </a:r>
            <a:endParaRPr lang="en-US" sz="2400" dirty="0"/>
          </a:p>
        </p:txBody>
      </p:sp>
      <p:sp>
        <p:nvSpPr>
          <p:cNvPr id="6" name="TextBox 5"/>
          <p:cNvSpPr txBox="1"/>
          <p:nvPr/>
        </p:nvSpPr>
        <p:spPr>
          <a:xfrm>
            <a:off x="4618583" y="3000344"/>
            <a:ext cx="3746485" cy="1569660"/>
          </a:xfrm>
          <a:prstGeom prst="rect">
            <a:avLst/>
          </a:prstGeom>
          <a:solidFill>
            <a:srgbClr val="FFF8A0"/>
          </a:solidFill>
          <a:ln>
            <a:solidFill>
              <a:srgbClr val="000000"/>
            </a:solidFill>
          </a:ln>
        </p:spPr>
        <p:txBody>
          <a:bodyPr wrap="square" rtlCol="0">
            <a:spAutoFit/>
          </a:bodyPr>
          <a:lstStyle/>
          <a:p>
            <a:r>
              <a:rPr lang="en-US" sz="2400" dirty="0" smtClean="0"/>
              <a:t>My personal favorite is Epsom salt baths:</a:t>
            </a:r>
          </a:p>
          <a:p>
            <a:r>
              <a:rPr lang="en-US" sz="2400" dirty="0" smtClean="0"/>
              <a:t>Magnesium sulfate uptake through the skin</a:t>
            </a:r>
            <a:endParaRPr lang="en-US" sz="2400" dirty="0"/>
          </a:p>
        </p:txBody>
      </p:sp>
    </p:spTree>
    <p:extLst>
      <p:ext uri="{BB962C8B-B14F-4D97-AF65-F5344CB8AC3E}">
        <p14:creationId xmlns:p14="http://schemas.microsoft.com/office/powerpoint/2010/main" val="4070517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350" y="252041"/>
            <a:ext cx="8229600" cy="857250"/>
          </a:xfrm>
        </p:spPr>
        <p:txBody>
          <a:bodyPr>
            <a:normAutofit fontScale="90000"/>
          </a:bodyPr>
          <a:lstStyle/>
          <a:p>
            <a:r>
              <a:rPr lang="en-US" b="1" dirty="0" smtClean="0"/>
              <a:t>AND</a:t>
            </a:r>
            <a:br>
              <a:rPr lang="en-US" b="1" dirty="0" smtClean="0"/>
            </a:br>
            <a:r>
              <a:rPr lang="en-US" b="1" dirty="0" smtClean="0"/>
              <a:t>Flavonoids and Polyphenols!</a:t>
            </a:r>
            <a:endParaRPr lang="en-US" b="1" dirty="0"/>
          </a:p>
        </p:txBody>
      </p:sp>
      <p:pic>
        <p:nvPicPr>
          <p:cNvPr id="4" name="Picture 3" descr="tea_with_m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352" y="1485900"/>
            <a:ext cx="3386667" cy="1905000"/>
          </a:xfrm>
          <a:prstGeom prst="rect">
            <a:avLst/>
          </a:prstGeom>
        </p:spPr>
      </p:pic>
      <p:pic>
        <p:nvPicPr>
          <p:cNvPr id="5" name="Picture 4" descr="coff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783" y="3899297"/>
            <a:ext cx="2476500" cy="1390650"/>
          </a:xfrm>
          <a:prstGeom prst="rect">
            <a:avLst/>
          </a:prstGeom>
        </p:spPr>
      </p:pic>
      <p:pic>
        <p:nvPicPr>
          <p:cNvPr id="6" name="Picture 5" descr="curry-seasoning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824251"/>
            <a:ext cx="1623852" cy="1217889"/>
          </a:xfrm>
          <a:prstGeom prst="rect">
            <a:avLst/>
          </a:prstGeom>
        </p:spPr>
      </p:pic>
      <p:pic>
        <p:nvPicPr>
          <p:cNvPr id="8" name="Picture 7" descr="raspberri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86" y="-228600"/>
            <a:ext cx="2536738" cy="1522043"/>
          </a:xfrm>
          <a:prstGeom prst="rect">
            <a:avLst/>
          </a:prstGeom>
        </p:spPr>
      </p:pic>
      <p:pic>
        <p:nvPicPr>
          <p:cNvPr id="9" name="Picture 8" descr="Pecan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340498"/>
            <a:ext cx="2369794" cy="1777346"/>
          </a:xfrm>
          <a:prstGeom prst="rect">
            <a:avLst/>
          </a:prstGeom>
        </p:spPr>
      </p:pic>
      <p:pic>
        <p:nvPicPr>
          <p:cNvPr id="7" name="Picture 6" descr="flavonoid-foo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5261" y="1714500"/>
            <a:ext cx="3810000" cy="2857500"/>
          </a:xfrm>
          <a:prstGeom prst="rect">
            <a:avLst/>
          </a:prstGeom>
        </p:spPr>
      </p:pic>
    </p:spTree>
    <p:extLst>
      <p:ext uri="{BB962C8B-B14F-4D97-AF65-F5344CB8AC3E}">
        <p14:creationId xmlns:p14="http://schemas.microsoft.com/office/powerpoint/2010/main" val="300733566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000" y="1320801"/>
            <a:ext cx="3623740" cy="2965450"/>
          </a:xfrm>
          <a:prstGeom prst="rect">
            <a:avLst/>
          </a:prstGeom>
        </p:spPr>
      </p:pic>
      <p:sp>
        <p:nvSpPr>
          <p:cNvPr id="3" name="Content Placeholder 2"/>
          <p:cNvSpPr>
            <a:spLocks noGrp="1"/>
          </p:cNvSpPr>
          <p:nvPr>
            <p:ph idx="1"/>
          </p:nvPr>
        </p:nvSpPr>
        <p:spPr>
          <a:xfrm>
            <a:off x="287895" y="615951"/>
            <a:ext cx="6299201" cy="2279650"/>
          </a:xfrm>
        </p:spPr>
        <p:txBody>
          <a:bodyPr>
            <a:normAutofit fontScale="92500" lnSpcReduction="10000"/>
          </a:bodyPr>
          <a:lstStyle/>
          <a:p>
            <a:r>
              <a:rPr lang="en-US" dirty="0" smtClean="0"/>
              <a:t>Sauerkraut and apple cider vinegar contain </a:t>
            </a:r>
            <a:r>
              <a:rPr lang="en-US" dirty="0" err="1" smtClean="0"/>
              <a:t>acetobacter</a:t>
            </a:r>
            <a:r>
              <a:rPr lang="en-US" dirty="0" smtClean="0"/>
              <a:t>, one of the very few microbes that can metabolize glyphosate</a:t>
            </a:r>
          </a:p>
          <a:p>
            <a:r>
              <a:rPr lang="en-US" dirty="0" smtClean="0"/>
              <a:t>Yogurt and </a:t>
            </a:r>
            <a:r>
              <a:rPr lang="en-US" dirty="0" err="1" smtClean="0"/>
              <a:t>kimchi</a:t>
            </a:r>
            <a:r>
              <a:rPr lang="en-US" dirty="0" smtClean="0"/>
              <a:t> probably do too</a:t>
            </a:r>
            <a:endParaRPr lang="en-US" dirty="0"/>
          </a:p>
        </p:txBody>
      </p:sp>
      <p:pic>
        <p:nvPicPr>
          <p:cNvPr id="6" name="Picture 5" descr="yogu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67" y="3058783"/>
            <a:ext cx="2226734" cy="1954556"/>
          </a:xfrm>
          <a:prstGeom prst="rect">
            <a:avLst/>
          </a:prstGeom>
        </p:spPr>
      </p:pic>
      <p:pic>
        <p:nvPicPr>
          <p:cNvPr id="4" name="Picture 3" descr="sauerkrau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303" y="3363584"/>
            <a:ext cx="2810933" cy="1383438"/>
          </a:xfrm>
          <a:prstGeom prst="rect">
            <a:avLst/>
          </a:prstGeom>
        </p:spPr>
      </p:pic>
    </p:spTree>
    <p:extLst>
      <p:ext uri="{BB962C8B-B14F-4D97-AF65-F5344CB8AC3E}">
        <p14:creationId xmlns:p14="http://schemas.microsoft.com/office/powerpoint/2010/main" val="98750786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69" y="205979"/>
            <a:ext cx="8686801" cy="857250"/>
          </a:xfrm>
        </p:spPr>
        <p:txBody>
          <a:bodyPr>
            <a:normAutofit fontScale="90000"/>
          </a:bodyPr>
          <a:lstStyle/>
          <a:p>
            <a:r>
              <a:rPr lang="en-US" b="1" dirty="0" smtClean="0"/>
              <a:t>Recommendations from Dr. Zach Bush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200151"/>
            <a:ext cx="8458200" cy="3394472"/>
          </a:xfrm>
        </p:spPr>
        <p:txBody>
          <a:bodyPr>
            <a:normAutofit fontScale="77500" lnSpcReduction="20000"/>
          </a:bodyPr>
          <a:lstStyle/>
          <a:p>
            <a:pPr marL="0" indent="0">
              <a:buNone/>
            </a:pPr>
            <a:r>
              <a:rPr lang="en-US" dirty="0" smtClean="0"/>
              <a:t>1. Get out into nature. Walk in the woods, barefoot, feel the sunshine </a:t>
            </a:r>
            <a:r>
              <a:rPr lang="mr-IN" dirty="0" smtClean="0"/>
              <a:t>–</a:t>
            </a:r>
            <a:r>
              <a:rPr lang="en-US" dirty="0" smtClean="0"/>
              <a:t> rich environment, breathe in the nutrients in the air</a:t>
            </a:r>
          </a:p>
          <a:p>
            <a:pPr marL="0" indent="0">
              <a:buNone/>
            </a:pPr>
            <a:r>
              <a:rPr lang="en-US" dirty="0" smtClean="0"/>
              <a:t>2. Eat probiotics (naturally fermented foods)</a:t>
            </a:r>
          </a:p>
          <a:p>
            <a:pPr marL="0" indent="0">
              <a:buNone/>
            </a:pPr>
            <a:r>
              <a:rPr lang="en-US" dirty="0" smtClean="0"/>
              <a:t>3. Eat organic food  </a:t>
            </a:r>
          </a:p>
          <a:p>
            <a:pPr marL="0" indent="0">
              <a:buNone/>
            </a:pPr>
            <a:r>
              <a:rPr lang="en-US" dirty="0"/>
              <a:t>	</a:t>
            </a:r>
            <a:r>
              <a:rPr lang="en-US" dirty="0" smtClean="0"/>
              <a:t>Demand is dropping the price. </a:t>
            </a:r>
          </a:p>
          <a:p>
            <a:pPr marL="0" indent="0">
              <a:buNone/>
            </a:pPr>
            <a:r>
              <a:rPr lang="en-US" dirty="0"/>
              <a:t>	</a:t>
            </a:r>
            <a:r>
              <a:rPr lang="en-US" dirty="0" smtClean="0"/>
              <a:t>Thrive Market </a:t>
            </a:r>
            <a:r>
              <a:rPr lang="mr-IN" dirty="0" smtClean="0"/>
              <a:t>–</a:t>
            </a:r>
            <a:r>
              <a:rPr lang="en-US" dirty="0" smtClean="0"/>
              <a:t> order online</a:t>
            </a:r>
          </a:p>
          <a:p>
            <a:pPr marL="0" indent="0">
              <a:buNone/>
            </a:pPr>
            <a:r>
              <a:rPr lang="en-US" dirty="0" smtClean="0"/>
              <a:t>4. Eat more fruits and vegetables</a:t>
            </a:r>
          </a:p>
          <a:p>
            <a:pPr marL="0" indent="0">
              <a:buNone/>
            </a:pPr>
            <a:r>
              <a:rPr lang="en-US" dirty="0" smtClean="0"/>
              <a:t>5. Bathe in natural waters </a:t>
            </a:r>
            <a:endParaRPr lang="en-US" dirty="0"/>
          </a:p>
        </p:txBody>
      </p:sp>
      <p:sp>
        <p:nvSpPr>
          <p:cNvPr id="4" name="TextBox 3"/>
          <p:cNvSpPr txBox="1"/>
          <p:nvPr/>
        </p:nvSpPr>
        <p:spPr>
          <a:xfrm>
            <a:off x="935966" y="4711711"/>
            <a:ext cx="7879093" cy="707886"/>
          </a:xfrm>
          <a:prstGeom prst="rect">
            <a:avLst/>
          </a:prstGeom>
          <a:noFill/>
        </p:spPr>
        <p:txBody>
          <a:bodyPr wrap="none" rtlCol="0">
            <a:spAutoFit/>
          </a:bodyPr>
          <a:lstStyle/>
          <a:p>
            <a:r>
              <a:rPr lang="en-US" sz="2000" b="1" i="1" u="sng" dirty="0" smtClean="0">
                <a:solidFill>
                  <a:srgbClr val="FF0000"/>
                </a:solidFill>
              </a:rPr>
              <a:t>*</a:t>
            </a:r>
            <a:r>
              <a:rPr lang="en-US" sz="2000" b="1" i="1" u="sng" dirty="0" smtClean="0"/>
              <a:t>https</a:t>
            </a:r>
            <a:r>
              <a:rPr lang="en-US" sz="2000" b="1" i="1" u="sng" dirty="0"/>
              <a:t>://www.youtube.com/watch?v=jWgnkgYtqnw&amp;feature=youtu.be</a:t>
            </a:r>
            <a:endParaRPr lang="en-US" sz="2000" dirty="0"/>
          </a:p>
          <a:p>
            <a:endParaRPr lang="en-US" sz="2000" dirty="0"/>
          </a:p>
        </p:txBody>
      </p:sp>
      <p:pic>
        <p:nvPicPr>
          <p:cNvPr id="5" name="Picture 4" descr="ZachBus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8300" y="2099115"/>
            <a:ext cx="1861106" cy="2495519"/>
          </a:xfrm>
          <a:prstGeom prst="rect">
            <a:avLst/>
          </a:prstGeom>
        </p:spPr>
      </p:pic>
    </p:spTree>
    <p:extLst>
      <p:ext uri="{BB962C8B-B14F-4D97-AF65-F5344CB8AC3E}">
        <p14:creationId xmlns:p14="http://schemas.microsoft.com/office/powerpoint/2010/main" val="107225914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a:xfrm>
            <a:off x="457220" y="958850"/>
            <a:ext cx="8365067" cy="3829050"/>
          </a:xfrm>
        </p:spPr>
        <p:txBody>
          <a:bodyPr>
            <a:normAutofit fontScale="70000" lnSpcReduction="20000"/>
          </a:bodyPr>
          <a:lstStyle/>
          <a:p>
            <a:r>
              <a:rPr lang="en-US" dirty="0" smtClean="0"/>
              <a:t>We are at a crossroads where we can choose to get sicker and sicker while destroying the ecosystem, or we can choose to drastically change our agricultural methods towards renewable organic solutions</a:t>
            </a:r>
          </a:p>
          <a:p>
            <a:r>
              <a:rPr lang="en-US" dirty="0" smtClean="0"/>
              <a:t>Grass roots bottom-up activities will institute a dramatic shift in food choices towards nutrient-dense organic whole foods instead of chemical-contaminated impoverished processed foods</a:t>
            </a:r>
          </a:p>
          <a:p>
            <a:r>
              <a:rPr lang="en-US" dirty="0" smtClean="0"/>
              <a:t>A market-driven economy will force farmers to switch to organic methods if they want to sell their crops to informed and health-conscious consumers</a:t>
            </a:r>
          </a:p>
          <a:p>
            <a:r>
              <a:rPr lang="en-US" dirty="0" smtClean="0"/>
              <a:t>This will lead to a dramatic reduction in health care costs and a vast improvement in the health of the population as a whole, of the nation, and of the earth</a:t>
            </a:r>
            <a:endParaRPr lang="en-US" dirty="0"/>
          </a:p>
        </p:txBody>
      </p:sp>
    </p:spTree>
    <p:extLst>
      <p:ext uri="{BB962C8B-B14F-4D97-AF65-F5344CB8AC3E}">
        <p14:creationId xmlns:p14="http://schemas.microsoft.com/office/powerpoint/2010/main" val="72694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05980"/>
            <a:ext cx="4583384" cy="1006522"/>
          </a:xfrm>
        </p:spPr>
        <p:txBody>
          <a:bodyPr>
            <a:normAutofit/>
          </a:bodyPr>
          <a:lstStyle/>
          <a:p>
            <a:r>
              <a:rPr lang="en-US" sz="2800" b="1" dirty="0" smtClean="0"/>
              <a:t>Dulbecco’s Modified Eagle’s Medium: High Glucose</a:t>
            </a:r>
            <a:endParaRPr lang="en-US" sz="2800" b="1" dirty="0"/>
          </a:p>
        </p:txBody>
      </p:sp>
      <p:sp>
        <p:nvSpPr>
          <p:cNvPr id="5" name="Content Placeholder 2"/>
          <p:cNvSpPr txBox="1">
            <a:spLocks/>
          </p:cNvSpPr>
          <p:nvPr/>
        </p:nvSpPr>
        <p:spPr>
          <a:xfrm>
            <a:off x="4110482" y="1453911"/>
            <a:ext cx="5033518" cy="2758379"/>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All cells were grown in culture with Dulbecco’s</a:t>
            </a:r>
          </a:p>
          <a:p>
            <a:r>
              <a:rPr lang="en-US" dirty="0" smtClean="0"/>
              <a:t>Glyphosate contaminated?</a:t>
            </a:r>
          </a:p>
          <a:p>
            <a:pPr lvl="1"/>
            <a:r>
              <a:rPr lang="en-US" dirty="0" smtClean="0"/>
              <a:t>Anthony </a:t>
            </a:r>
            <a:r>
              <a:rPr lang="en-US" dirty="0" err="1" smtClean="0"/>
              <a:t>Samsel</a:t>
            </a:r>
            <a:r>
              <a:rPr lang="en-US" dirty="0" smtClean="0"/>
              <a:t> found 10.5 ppb glyphosate in glucose</a:t>
            </a:r>
          </a:p>
          <a:p>
            <a:r>
              <a:rPr lang="en-US" dirty="0" smtClean="0"/>
              <a:t>Both “treated” and “control” cells were probably inadvertently treated with glyphosate for their entire life in vitro and in vivo</a:t>
            </a:r>
          </a:p>
          <a:p>
            <a:endParaRPr lang="en-US" dirty="0"/>
          </a:p>
        </p:txBody>
      </p:sp>
      <p:pic>
        <p:nvPicPr>
          <p:cNvPr id="6" name="Picture 5" descr="Dulbecco's Modified Eagle's Medi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8125" y="675514"/>
            <a:ext cx="5404123" cy="4053092"/>
          </a:xfrm>
          <a:prstGeom prst="rect">
            <a:avLst/>
          </a:prstGeom>
        </p:spPr>
      </p:pic>
    </p:spTree>
    <p:extLst>
      <p:ext uri="{BB962C8B-B14F-4D97-AF65-F5344CB8AC3E}">
        <p14:creationId xmlns:p14="http://schemas.microsoft.com/office/powerpoint/2010/main" val="24776137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7200" y="205978"/>
            <a:ext cx="3035300" cy="1127522"/>
          </a:xfrm>
        </p:spPr>
        <p:txBody>
          <a:bodyPr>
            <a:normAutofit fontScale="90000"/>
          </a:bodyPr>
          <a:lstStyle/>
          <a:p>
            <a:r>
              <a:rPr lang="en-US" b="1" dirty="0" smtClean="0"/>
              <a:t>Fetal Bovine Serum </a:t>
            </a:r>
            <a:endParaRPr lang="en-US" b="1" dirty="0"/>
          </a:p>
        </p:txBody>
      </p:sp>
      <p:pic>
        <p:nvPicPr>
          <p:cNvPr id="4" name="Content Placeholder 3" descr="fetal_bovine_serum.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rot="5400000">
            <a:off x="-953764" y="329497"/>
            <a:ext cx="6733514" cy="4474322"/>
          </a:xfrm>
        </p:spPr>
      </p:pic>
      <p:sp>
        <p:nvSpPr>
          <p:cNvPr id="5" name="TextBox 4"/>
          <p:cNvSpPr txBox="1"/>
          <p:nvPr/>
        </p:nvSpPr>
        <p:spPr>
          <a:xfrm>
            <a:off x="5324230" y="1676400"/>
            <a:ext cx="3616569" cy="3046988"/>
          </a:xfrm>
          <a:prstGeom prst="rect">
            <a:avLst/>
          </a:prstGeom>
          <a:noFill/>
        </p:spPr>
        <p:txBody>
          <a:bodyPr wrap="square" rtlCol="0">
            <a:spAutoFit/>
          </a:bodyPr>
          <a:lstStyle/>
          <a:p>
            <a:r>
              <a:rPr lang="en-US" sz="2400" dirty="0" smtClean="0"/>
              <a:t>Tumor cells have been maintained on fetal bovine serum since they were harvested from a human breast and for the duration of the experiment</a:t>
            </a:r>
          </a:p>
          <a:p>
            <a:endParaRPr lang="en-US" sz="2400" dirty="0" smtClean="0"/>
          </a:p>
          <a:p>
            <a:r>
              <a:rPr lang="en-US" sz="2400" dirty="0" smtClean="0"/>
              <a:t> </a:t>
            </a:r>
            <a:endParaRPr lang="en-US" sz="2400" dirty="0"/>
          </a:p>
        </p:txBody>
      </p:sp>
    </p:spTree>
    <p:extLst>
      <p:ext uri="{BB962C8B-B14F-4D97-AF65-F5344CB8AC3E}">
        <p14:creationId xmlns:p14="http://schemas.microsoft.com/office/powerpoint/2010/main" val="40667151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3662</TotalTime>
  <Words>5787</Words>
  <Application>Microsoft Macintosh PowerPoint</Application>
  <PresentationFormat>On-screen Show (16:9)</PresentationFormat>
  <Paragraphs>555</Paragraphs>
  <Slides>78</Slides>
  <Notes>40</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Glyphosate:  The Rattlesnake in the Corn Fields</vt:lpstr>
      <vt:lpstr>PowerPoint Presentation</vt:lpstr>
      <vt:lpstr>Outline: Part II</vt:lpstr>
      <vt:lpstr>PowerPoint Presentation</vt:lpstr>
      <vt:lpstr>Mammary Tumors in Rats*</vt:lpstr>
      <vt:lpstr>PowerPoint Presentation</vt:lpstr>
      <vt:lpstr>“Glyphosate does not substitute for glycine in proteins of actively dividing mammalian cells”*  </vt:lpstr>
      <vt:lpstr>Dulbecco’s Modified Eagle’s Medium: High Glucose</vt:lpstr>
      <vt:lpstr>Fetal Bovine Serum </vt:lpstr>
      <vt:lpstr>“Glyphosate does not substitute for glycine in proteins of actively dividing mammalian cells”*  </vt:lpstr>
      <vt:lpstr>LTLFVNG(a2)QPRPLES(ph)SQVK</vt:lpstr>
      <vt:lpstr>Exploring One Match</vt:lpstr>
      <vt:lpstr>Glyphosate-Susceptible Motif</vt:lpstr>
      <vt:lpstr>Hypothesis Well Supported</vt:lpstr>
      <vt:lpstr>9 Matches were Phosphate Binding Proteins*</vt:lpstr>
      <vt:lpstr>Two Proteins Overexpressed in Cells Exposed to Glyphosate for 6 Days </vt:lpstr>
      <vt:lpstr>Glyphosate is an endocrine disruptor that promotes breast cancer*</vt:lpstr>
      <vt:lpstr>Glyphosate Primes Breast Cells to Become Cancerous*</vt:lpstr>
      <vt:lpstr>PowerPoint Presentation</vt:lpstr>
      <vt:lpstr>Sulfate in Fetal Development*</vt:lpstr>
      <vt:lpstr>Thyroid and Sulfate</vt:lpstr>
      <vt:lpstr>Rosemary Waring on Autism (1990)*</vt:lpstr>
      <vt:lpstr>Rosemary Waring Found Extremely Abnormal Urinary Sulfur Products in Autism*</vt:lpstr>
      <vt:lpstr>Rosemary Waring Found Extremely Abnormal Urinary Sulfur Products in Autism*</vt:lpstr>
      <vt:lpstr>Glyphosate Plausibly Disrupts Sulfur Enzymes</vt:lpstr>
      <vt:lpstr>GxxGxxK Motif in Sulfotransferases*</vt:lpstr>
      <vt:lpstr>Polycystic Kidney Disease (PCOS)*</vt:lpstr>
      <vt:lpstr>PCOS, Autism, PAPS Synthase</vt:lpstr>
      <vt:lpstr>Autism-like socio-communicative deficits and stereotypies in mice lacking heparan sulfate*</vt:lpstr>
      <vt:lpstr>“Heparan sulfate deficiency in autistic postmortem brain tissue from the subventricular zone of the lateral ventricles”* </vt:lpstr>
      <vt:lpstr>Is Encephalopathy a Mechanism to  Renew Sulfate in Autism?* </vt:lpstr>
      <vt:lpstr>Gut Microbes to the Rescue!</vt:lpstr>
      <vt:lpstr>Safe Sulfate Transport: Carbon Rings</vt:lpstr>
      <vt:lpstr>Safe Sulfate Transport: Carbon Rings</vt:lpstr>
      <vt:lpstr>Recapitulation</vt:lpstr>
      <vt:lpstr>PowerPoint Presentation</vt:lpstr>
      <vt:lpstr>Non-alcoholic Fatty Liver Disease: An Epidemic in America</vt:lpstr>
      <vt:lpstr>“Sulfation of 25-hydroxycholesterol regulates lipid metabolism, inflammatory responses, and cell proliferation”*</vt:lpstr>
      <vt:lpstr>StAR is a Superstar!</vt:lpstr>
      <vt:lpstr>Roundup Inhibits Steroidogenesis by Disrupting StAR Protein Expression*  </vt:lpstr>
      <vt:lpstr>Atopic Eczema: An Epidemic</vt:lpstr>
      <vt:lpstr>Eczema and StAR</vt:lpstr>
      <vt:lpstr>Recapitulation</vt:lpstr>
      <vt:lpstr>PowerPoint Presentation</vt:lpstr>
      <vt:lpstr>“Is Agriculture’s Use of Glyphosate Feeding Lake O’s Explosive Algae Blooms?”*</vt:lpstr>
      <vt:lpstr>Cyanobacteria Feed Red Tide Algae</vt:lpstr>
      <vt:lpstr>Test of Glyphosate Levels in  Florida Waterways*</vt:lpstr>
      <vt:lpstr>Concerns about Glyphosate and Citrus*</vt:lpstr>
      <vt:lpstr>Concerns about Glyphosate and Citrus*</vt:lpstr>
      <vt:lpstr>PowerPoint Presentation</vt:lpstr>
      <vt:lpstr>Species in Stress</vt:lpstr>
      <vt:lpstr>PowerPoint Presentation</vt:lpstr>
      <vt:lpstr>PowerPoint Presentation</vt:lpstr>
      <vt:lpstr>Prof. Don Huber on Bee Colony Collapse Syndrome*</vt:lpstr>
      <vt:lpstr>Successful Treatment Protocol for Bees*</vt:lpstr>
      <vt:lpstr>Glyphosate was found in 59% of Honey Samples*</vt:lpstr>
      <vt:lpstr>Superweeds Are Now a Huge Problem*</vt:lpstr>
      <vt:lpstr>Antibiotic Resistance and Glyphosate*</vt:lpstr>
      <vt:lpstr>Antibiotic Resistance and Glyphosate*</vt:lpstr>
      <vt:lpstr>Fixing the Soil*</vt:lpstr>
      <vt:lpstr>Solving Global Climate Change  through Agriculture*</vt:lpstr>
      <vt:lpstr>Regenerative Agriculture*</vt:lpstr>
      <vt:lpstr>Regenerative Agriculture*</vt:lpstr>
      <vt:lpstr>Dirt to Soil*</vt:lpstr>
      <vt:lpstr>Dirt to Soil*</vt:lpstr>
      <vt:lpstr>Small Organic Farms are the Answer</vt:lpstr>
      <vt:lpstr>PowerPoint Presentation</vt:lpstr>
      <vt:lpstr>PowerPoint Presentation</vt:lpstr>
      <vt:lpstr>Some Important Nutrients</vt:lpstr>
      <vt:lpstr>Biochar, Bentonite and Zeolite to maintain healthy microbial distribution in poultry* </vt:lpstr>
      <vt:lpstr>Anecdotal Evidence of  Benefits of Fulvic Acid*</vt:lpstr>
      <vt:lpstr>Extracts from Common Plants Can Treat Glyphosate Poisoning*</vt:lpstr>
      <vt:lpstr> Eat Foods Containing Sulfur</vt:lpstr>
      <vt:lpstr>Supplemental Sources of Sulfur*</vt:lpstr>
      <vt:lpstr>AND Flavonoids and Polyphenols!</vt:lpstr>
      <vt:lpstr>PowerPoint Presentation</vt:lpstr>
      <vt:lpstr>Recommendations from Dr. Zach Bush*</vt:lpstr>
      <vt:lpstr>Conclusions</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Glyphosate:  The Rattlesnake in the Corn Fields</dc:title>
  <dc:creator>Stephanie Seneff</dc:creator>
  <cp:lastModifiedBy>Stephanie Seneff</cp:lastModifiedBy>
  <cp:revision>40</cp:revision>
  <cp:lastPrinted>2019-11-12T12:38:27Z</cp:lastPrinted>
  <dcterms:created xsi:type="dcterms:W3CDTF">2019-10-12T20:33:35Z</dcterms:created>
  <dcterms:modified xsi:type="dcterms:W3CDTF">2019-11-14T14:33:13Z</dcterms:modified>
</cp:coreProperties>
</file>