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image48.jpg" ContentType="image/png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5"/>
  </p:notesMasterIdLst>
  <p:sldIdLst>
    <p:sldId id="256" r:id="rId2"/>
    <p:sldId id="398" r:id="rId3"/>
    <p:sldId id="359" r:id="rId4"/>
    <p:sldId id="360" r:id="rId5"/>
    <p:sldId id="361" r:id="rId6"/>
    <p:sldId id="362" r:id="rId7"/>
    <p:sldId id="363" r:id="rId8"/>
    <p:sldId id="383" r:id="rId9"/>
    <p:sldId id="365" r:id="rId10"/>
    <p:sldId id="366" r:id="rId11"/>
    <p:sldId id="367" r:id="rId12"/>
    <p:sldId id="369" r:id="rId13"/>
    <p:sldId id="370" r:id="rId14"/>
    <p:sldId id="371" r:id="rId15"/>
    <p:sldId id="372" r:id="rId16"/>
    <p:sldId id="373" r:id="rId17"/>
    <p:sldId id="374" r:id="rId18"/>
    <p:sldId id="381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352" r:id="rId27"/>
    <p:sldId id="353" r:id="rId28"/>
    <p:sldId id="354" r:id="rId29"/>
    <p:sldId id="355" r:id="rId30"/>
    <p:sldId id="356" r:id="rId31"/>
    <p:sldId id="358" r:id="rId32"/>
    <p:sldId id="399" r:id="rId33"/>
    <p:sldId id="331" r:id="rId34"/>
    <p:sldId id="332" r:id="rId35"/>
    <p:sldId id="400" r:id="rId36"/>
    <p:sldId id="333" r:id="rId37"/>
    <p:sldId id="335" r:id="rId38"/>
    <p:sldId id="336" r:id="rId39"/>
    <p:sldId id="337" r:id="rId40"/>
    <p:sldId id="338" r:id="rId41"/>
    <p:sldId id="334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8" r:id="rId54"/>
    <p:sldId id="299" r:id="rId55"/>
    <p:sldId id="300" r:id="rId56"/>
    <p:sldId id="301" r:id="rId57"/>
    <p:sldId id="302" r:id="rId58"/>
    <p:sldId id="384" r:id="rId59"/>
    <p:sldId id="304" r:id="rId60"/>
    <p:sldId id="305" r:id="rId61"/>
    <p:sldId id="306" r:id="rId62"/>
    <p:sldId id="320" r:id="rId63"/>
    <p:sldId id="321" r:id="rId64"/>
    <p:sldId id="322" r:id="rId65"/>
    <p:sldId id="323" r:id="rId66"/>
    <p:sldId id="324" r:id="rId67"/>
    <p:sldId id="326" r:id="rId68"/>
    <p:sldId id="327" r:id="rId69"/>
    <p:sldId id="328" r:id="rId70"/>
    <p:sldId id="329" r:id="rId71"/>
    <p:sldId id="386" r:id="rId72"/>
    <p:sldId id="387" r:id="rId73"/>
    <p:sldId id="401" r:id="rId74"/>
    <p:sldId id="388" r:id="rId75"/>
    <p:sldId id="389" r:id="rId76"/>
    <p:sldId id="391" r:id="rId77"/>
    <p:sldId id="392" r:id="rId78"/>
    <p:sldId id="393" r:id="rId79"/>
    <p:sldId id="394" r:id="rId80"/>
    <p:sldId id="395" r:id="rId81"/>
    <p:sldId id="357" r:id="rId82"/>
    <p:sldId id="396" r:id="rId83"/>
    <p:sldId id="397" r:id="rId8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33" autoAdjust="0"/>
  </p:normalViewPr>
  <p:slideViewPr>
    <p:cSldViewPr snapToGrid="0" snapToObjects="1">
      <p:cViewPr>
        <p:scale>
          <a:sx n="100" d="100"/>
          <a:sy n="100" d="100"/>
        </p:scale>
        <p:origin x="-688" y="-5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144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notesMaster" Target="notesMasters/notesMaster1.xml"/><Relationship Id="rId86" Type="http://schemas.openxmlformats.org/officeDocument/2006/relationships/printerSettings" Target="printerSettings/printerSettings1.bin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FC93C-2660-CE42-BB5A-77FC1E14C777}" type="datetimeFigureOut">
              <a:rPr lang="en-US" smtClean="0"/>
              <a:t>5/10/20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DFE22-C7BF-B14C-9D6E-F7F09471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39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4636977" TargetMode="External"/><Relationship Id="rId4" Type="http://schemas.openxmlformats.org/officeDocument/2006/relationships/hyperlink" Target="https://www.ncbi.nlm.nih.gov/pubmed/?term=Cattani%20D%5BAuthor%5D&amp;cauthor=true&amp;cauthor_uid=24636977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WIKI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19171-4A44-2541-A458-A9CD76DCFBB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Glyphosate/Z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achBushPaper_tight_junctions_glyphosate_2017.pdf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33EFC-6BDA-8B42-8F3A-85F28E7F23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55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**./ </a:t>
            </a:r>
            <a:r>
              <a:rPr lang="en-US" dirty="0" err="1" smtClean="0"/>
              <a:t>bifidobacteria_celiac_disease.text</a:t>
            </a:r>
            <a:endParaRPr lang="en-US" dirty="0" smtClean="0"/>
          </a:p>
          <a:p>
            <a:r>
              <a:rPr lang="en-US" dirty="0" smtClean="0"/>
              <a:t>Cancer/</a:t>
            </a:r>
            <a:r>
              <a:rPr lang="en-US" dirty="0" err="1" smtClean="0"/>
              <a:t>Celiac_disease_increases_hodgkins_lymphoma.text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33EFC-6BDA-8B42-8F3A-85F28E7F238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55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Marty Michener!</a:t>
            </a:r>
          </a:p>
          <a:p>
            <a:r>
              <a:rPr lang="en-US" dirty="0" err="1" smtClean="0"/>
              <a:t>Sheehata</a:t>
            </a:r>
            <a:r>
              <a:rPr lang="en-US" baseline="0" dirty="0" smtClean="0"/>
              <a:t> paper.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B04A2-0F66-074A-B390-049B87D12FE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20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Shaw_on_glyphosate_triplets_autism.text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54A6-B959-0449-AF92-913A33D3C2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19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www.greenmedinfo.com</a:t>
            </a:r>
            <a:r>
              <a:rPr lang="en-US" dirty="0" smtClean="0"/>
              <a:t>/blog/roundup-</a:t>
            </a:r>
            <a:r>
              <a:rPr lang="en-US" dirty="0" err="1" smtClean="0"/>
              <a:t>weedkiller</a:t>
            </a:r>
            <a:r>
              <a:rPr lang="en-US" dirty="0" smtClean="0"/>
              <a:t>-brain-damaging-neurotoxin</a:t>
            </a:r>
          </a:p>
          <a:p>
            <a:r>
              <a:rPr lang="en-US" dirty="0" smtClean="0"/>
              <a:t>acute exposure (30 minutes) and chronic (pregnancy and lactation) exposure.</a:t>
            </a:r>
          </a:p>
          <a:p>
            <a:r>
              <a:rPr lang="en-US" dirty="0" smtClean="0">
                <a:hlinkClick r:id="rId3" tooltip="Toxicology."/>
              </a:rPr>
              <a:t>Toxicology.</a:t>
            </a:r>
            <a:r>
              <a:rPr lang="en-US" dirty="0" smtClean="0"/>
              <a:t> 2014 Jun 5;320:34-45. </a:t>
            </a:r>
            <a:r>
              <a:rPr lang="en-US" dirty="0" err="1" smtClean="0"/>
              <a:t>doi</a:t>
            </a:r>
            <a:r>
              <a:rPr lang="en-US" dirty="0" smtClean="0"/>
              <a:t>: 10.1016/j.tox.2014.03.001. </a:t>
            </a:r>
            <a:r>
              <a:rPr lang="en-US" dirty="0" err="1" smtClean="0"/>
              <a:t>Epub</a:t>
            </a:r>
            <a:r>
              <a:rPr lang="en-US" dirty="0" smtClean="0"/>
              <a:t> 2014 Mar 15.</a:t>
            </a:r>
          </a:p>
          <a:p>
            <a:r>
              <a:rPr lang="en-US" b="1" dirty="0" smtClean="0"/>
              <a:t>Mechanisms underlying the neurotoxicity induced by glyphosate-based herbicide in immature rat hippocampus: involvement of glutamate </a:t>
            </a:r>
            <a:r>
              <a:rPr lang="en-US" b="1" dirty="0" err="1" smtClean="0"/>
              <a:t>excitotoxicity</a:t>
            </a:r>
            <a:r>
              <a:rPr lang="en-US" b="1" dirty="0" smtClean="0"/>
              <a:t>.</a:t>
            </a:r>
          </a:p>
          <a:p>
            <a:r>
              <a:rPr lang="en-US" dirty="0" smtClean="0">
                <a:hlinkClick r:id="rId4"/>
              </a:rPr>
              <a:t>Cattani D</a:t>
            </a:r>
            <a:r>
              <a:rPr lang="en-US" baseline="0" dirty="0" smtClean="0"/>
              <a:t> et al.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Rat hippocampus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was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referenced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Bohn et al. Food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Chemistry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153, 15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June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2014, 207-215.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92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,/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RedTide_algae_blooms_manmade.pdf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Glyphosate/Zhang_glyphosate_water_cyanobacterium_2016.pdf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Geoffrey Norris: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jacquithurlowlippisch.com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/tag/is-sugarcane-field-glyphosate-feeding-lake-os-blue-green-algae-blloms/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6358B-CC35-BF4E-9DCF-726C92238D1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26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www.nbcnews.com</a:t>
            </a:r>
            <a:r>
              <a:rPr lang="en-US" dirty="0" smtClean="0"/>
              <a:t>/news/us-news/toxic-red-tide-florida-researchers-investigate-what-s-making-it-n900771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www.sailorsforthesea.org</a:t>
            </a:r>
            <a:r>
              <a:rPr lang="en-US" dirty="0" smtClean="0"/>
              <a:t>/programs/ocean-watch/nutrients-feed-red-tide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DB1BE-3C18-4348-92D1-DF1D81273CC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72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www.ncbi.nlm.nih.gov</a:t>
            </a:r>
            <a:r>
              <a:rPr lang="en-US" dirty="0" smtClean="0"/>
              <a:t>/</a:t>
            </a:r>
            <a:r>
              <a:rPr lang="en-US" dirty="0" err="1" smtClean="0"/>
              <a:t>pmc</a:t>
            </a:r>
            <a:r>
              <a:rPr lang="en-US" dirty="0" smtClean="0"/>
              <a:t>/articles/PMC5607054/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./sea_lions_domoic_acid_autism_2017.pdf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E22-C7BF-B14C-9D6E-F7F094717CF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81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www.momsacrossamerica.com</a:t>
            </a:r>
            <a:r>
              <a:rPr lang="en-US" dirty="0" smtClean="0"/>
              <a:t>/</a:t>
            </a:r>
            <a:r>
              <a:rPr lang="en-US" dirty="0" err="1" smtClean="0"/>
              <a:t>orange_juice_postive_for_glyphosate_again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46485-CE45-8A43-BA7A-D3952365A1C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81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en-US" dirty="0" err="1" smtClean="0"/>
              <a:t>glyphosate_induced_manganese_deficiency_plants_Huber.pdf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EF46-CDE8-734E-B046-8EFCF61323C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11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2020/glyphosate/glyphosate_in_soy_food_chain_2019.pdf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single application at eight weeks, i.e., at full bloom of the plant, resulted in a 10–20-fold increase in residual concentrations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E22-C7BF-B14C-9D6E-F7F094717C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31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glyphosate</a:t>
            </a:r>
            <a:r>
              <a:rPr lang="pl-PL" dirty="0" smtClean="0"/>
              <a:t>//</a:t>
            </a:r>
            <a:r>
              <a:rPr lang="pl-PL" dirty="0" err="1" smtClean="0"/>
              <a:t>cows_cobalt_deficiency_glyphosate.pdf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33DE-2F22-6E47-9E31-8407BA9180B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36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Samantha/</a:t>
            </a:r>
            <a:r>
              <a:rPr lang="en-US" dirty="0" err="1" smtClean="0"/>
              <a:t>heavy_metal_in_childrens_tooth_enamel_as_diagnostic_autism.pdf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A4508-0110-BD43-85BF-CC4D15F73F0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79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E22-C7BF-B14C-9D6E-F7F094717CF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231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CYPs_contain_highly_conserved_glycines_2014.pdf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87D9-B6CF-584E-B953-EFEE8446E16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322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CYPs_contain_highly_conserved_glycines_2014.pdf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87D9-B6CF-584E-B953-EFEE8446E16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322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cortisol, prednisone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www.ncbi.nlm.nih.gov</a:t>
            </a:r>
            <a:r>
              <a:rPr lang="en-US" dirty="0" smtClean="0"/>
              <a:t>/</a:t>
            </a:r>
            <a:r>
              <a:rPr lang="en-US" dirty="0" err="1" smtClean="0"/>
              <a:t>pubmed</a:t>
            </a:r>
            <a:r>
              <a:rPr lang="en-US" dirty="0" smtClean="0"/>
              <a:t>/8178976</a:t>
            </a:r>
          </a:p>
          <a:p>
            <a:r>
              <a:rPr lang="en-US" smtClean="0"/>
              <a:t>ALSO: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 err="1" smtClean="0"/>
              <a:t>Taiyi</a:t>
            </a:r>
            <a:r>
              <a:rPr lang="nb-NO" sz="1200" dirty="0" smtClean="0"/>
              <a:t> </a:t>
            </a:r>
            <a:r>
              <a:rPr lang="nb-NO" sz="1200" dirty="0" err="1" smtClean="0"/>
              <a:t>Kuo</a:t>
            </a:r>
            <a:r>
              <a:rPr lang="nb-NO" sz="1200" dirty="0" smtClean="0"/>
              <a:t> et al. Adv </a:t>
            </a:r>
            <a:r>
              <a:rPr lang="nb-NO" sz="1200" dirty="0" err="1" smtClean="0"/>
              <a:t>Exp</a:t>
            </a:r>
            <a:r>
              <a:rPr lang="nb-NO" sz="1200" dirty="0" smtClean="0"/>
              <a:t> Med Biol. 2015 ; 872: 99–126.</a:t>
            </a:r>
          </a:p>
          <a:p>
            <a:endParaRPr lang="en-US" dirty="0" smtClean="0"/>
          </a:p>
          <a:p>
            <a:r>
              <a:rPr lang="en-US" dirty="0" smtClean="0"/>
              <a:t>liver/impaired_TCA_cycle_activity_mouse_liver_PEP_carboxykinase_deficiency_2004.pdf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E8F07-C7CB-6849-80CC-A0C044FCF71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324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LaszloBoros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/Mills_glyphosate_steatohepatitis_link_humans_2019.pdf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E22-C7BF-B14C-9D6E-F7F094717CF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488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Autism/PEP_carboxykinase_mutation_glycine_2017.text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E8F07-C7CB-6849-80CC-A0C044FCF71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27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alanine transaminase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Liver/ PEPCK_deficient_mice_high_malate_glutamate_etc_2005.pdf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E8F07-C7CB-6849-80CC-A0C044FCF71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052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E8F07-C7CB-6849-80CC-A0C044FCF71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28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glyphosate_residues_in_honey_corn_soy_sauce_2014.pdf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 out of twenty eight (36%) soy sauce samples contained glyphosate at a concentration above the method LOQ (75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/mL) with a range between 88-564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/mL and a mean of 242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/mL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2846C-6D50-084D-AF61-B664077B7A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821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slides from SeneffOxalate2017.pptx in January/</a:t>
            </a:r>
          </a:p>
          <a:p>
            <a:endParaRPr lang="en-US" dirty="0" smtClean="0"/>
          </a:p>
          <a:p>
            <a:r>
              <a:rPr lang="en-US" dirty="0" err="1" smtClean="0"/>
              <a:t>Oxalate_Dr_Rosenberg.text</a:t>
            </a:r>
            <a:endParaRPr lang="en-US" dirty="0" smtClean="0"/>
          </a:p>
          <a:p>
            <a:r>
              <a:rPr lang="en-US" dirty="0" err="1" smtClean="0"/>
              <a:t>Down_side_high_oxalate.pdf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6F954-E9A3-3542-AA16-7C27AFC071E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754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/>
              <a:t>samantha/oxalates_in_autism.text</a:t>
            </a:r>
          </a:p>
          <a:p>
            <a:r>
              <a:rPr lang="is-IS" dirty="0" smtClean="0"/>
              <a:t>samantha/william_shaw_on_oxalates_autism.text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www.westonaprice.org</a:t>
            </a:r>
            <a:r>
              <a:rPr lang="en-US" dirty="0" smtClean="0"/>
              <a:t>/health-topics/the-role-of-oxalates-in-autism-and-chronic-disorders/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*</a:t>
            </a:r>
            <a:r>
              <a:rPr lang="en-US" sz="1200" dirty="0" smtClean="0"/>
              <a:t>http://</a:t>
            </a:r>
            <a:r>
              <a:rPr lang="en-US" sz="1200" dirty="0" err="1" smtClean="0"/>
              <a:t>www.greatplainslaboratory.com</a:t>
            </a:r>
            <a:r>
              <a:rPr lang="en-US" sz="1200" dirty="0" smtClean="0"/>
              <a:t>/home/span/</a:t>
            </a:r>
            <a:r>
              <a:rPr lang="en-US" sz="1200" dirty="0" err="1" smtClean="0"/>
              <a:t>oxalates.asp</a:t>
            </a:r>
            <a:endParaRPr lang="en-US" sz="12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“Oxalate crystals in the bone may crowd out the bone  marrow cells, leading to </a:t>
            </a:r>
            <a:r>
              <a:rPr lang="en-US" sz="1200" b="1" dirty="0" smtClean="0">
                <a:solidFill>
                  <a:srgbClr val="FF0000"/>
                </a:solidFill>
              </a:rPr>
              <a:t>anemia</a:t>
            </a:r>
            <a:r>
              <a:rPr lang="en-US" sz="1200" b="1" dirty="0" smtClean="0"/>
              <a:t> and immunosuppression”</a:t>
            </a:r>
            <a:r>
              <a:rPr lang="en-US" sz="1200" b="1" dirty="0" smtClean="0">
                <a:solidFill>
                  <a:srgbClr val="FF0000"/>
                </a:solidFill>
              </a:rPr>
              <a:t>*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solidFill>
                <a:srgbClr val="FF0000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044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book/autism/</a:t>
            </a:r>
            <a:r>
              <a:rPr lang="en-US" dirty="0" err="1" smtClean="0"/>
              <a:t>sulfate_oxalate_kidney_transport_Karen_Lyke.pdf</a:t>
            </a:r>
            <a:r>
              <a:rPr lang="en-US" dirty="0" smtClean="0"/>
              <a:t>	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Book/autism/oxalate/Tanner_2001_oxalate_decarboxylase_requires_manganese_glycine_dependencies.pdf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47347-F11C-FA40-9219-1BD567D2E1D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479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E8F07-C7CB-6849-80CC-A0C044FCF71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553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Moore\ et\ al\ 2016\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Biochar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,\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bentonite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 and\ zeolite\ supplemented\ feeding\ for\ layer\ chickens\ alters\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intestional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microbiota.pdf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Reduce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need for antibiotics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Redistribute gut microbes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93F2F-3CC5-5344-A7EC-5EF0ABE056A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259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DBDE1-3265-DA4E-9EEF-103D6BD7F5F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369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http://healthyeatingclub.com/info/books-phds/books/foodfacts/html/data/data5g.html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F00C-15AF-8D46-8133-3BD028116FCC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/>
              <a:t>./sulfur_in_human_nutrition_review.pdf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C48C9-082D-3F4F-8D89-A4B09220644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90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Glyphosate/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glyphosate_levels_animals_humans_Kruger_2014.pdf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E8F07-C7CB-6849-80CC-A0C044FCF7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9A3E2-5C14-9A4C-B4FB-899F09559F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2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International agency for</a:t>
            </a:r>
            <a:r>
              <a:rPr lang="en-US" baseline="0" dirty="0" smtClean="0"/>
              <a:t> research on cancer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46485-CE45-8A43-BA7A-D3952365A1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15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Hospital</a:t>
            </a:r>
            <a:r>
              <a:rPr lang="en-US" baseline="0" dirty="0" smtClean="0"/>
              <a:t> discharge diagnoses per 100,000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2846C-6D50-084D-AF61-B664077B7A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86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www.facebook.com</a:t>
            </a:r>
            <a:r>
              <a:rPr lang="en-US" dirty="0" smtClean="0"/>
              <a:t>/groups/1409306052710440/</a:t>
            </a:r>
          </a:p>
          <a:p>
            <a:r>
              <a:rPr lang="en-US" dirty="0" smtClean="0"/>
              <a:t>./</a:t>
            </a:r>
            <a:r>
              <a:rPr lang="en-US" dirty="0" err="1" smtClean="0"/>
              <a:t>TheOutliers.text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Page removed!!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Joanna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Karpasea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Jones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54A6-B959-0449-AF92-913A33D3C2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57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Book/autoimmune/price_of_immunity_2012.pdf</a:t>
            </a:r>
          </a:p>
          <a:p>
            <a:r>
              <a:rPr lang="en-US" dirty="0" smtClean="0"/>
              <a:t>Figure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46485-CE45-8A43-BA7A-D3952365A1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7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D8C1-D55C-A947-A71B-9015A2C5FCF2}" type="datetimeFigureOut">
              <a:rPr lang="en-US" smtClean="0"/>
              <a:t>5/10/20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B92-E67F-004A-8D47-912F10F6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79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D8C1-D55C-A947-A71B-9015A2C5FCF2}" type="datetimeFigureOut">
              <a:rPr lang="en-US" smtClean="0"/>
              <a:t>5/10/20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B92-E67F-004A-8D47-912F10F6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94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D8C1-D55C-A947-A71B-9015A2C5FCF2}" type="datetimeFigureOut">
              <a:rPr lang="en-US" smtClean="0"/>
              <a:t>5/10/20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B92-E67F-004A-8D47-912F10F6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2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D8C1-D55C-A947-A71B-9015A2C5FCF2}" type="datetimeFigureOut">
              <a:rPr lang="en-US" smtClean="0"/>
              <a:t>5/10/20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B92-E67F-004A-8D47-912F10F6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52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D8C1-D55C-A947-A71B-9015A2C5FCF2}" type="datetimeFigureOut">
              <a:rPr lang="en-US" smtClean="0"/>
              <a:t>5/10/20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B92-E67F-004A-8D47-912F10F6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49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D8C1-D55C-A947-A71B-9015A2C5FCF2}" type="datetimeFigureOut">
              <a:rPr lang="en-US" smtClean="0"/>
              <a:t>5/10/20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B92-E67F-004A-8D47-912F10F6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9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D8C1-D55C-A947-A71B-9015A2C5FCF2}" type="datetimeFigureOut">
              <a:rPr lang="en-US" smtClean="0"/>
              <a:t>5/10/20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B92-E67F-004A-8D47-912F10F6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61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D8C1-D55C-A947-A71B-9015A2C5FCF2}" type="datetimeFigureOut">
              <a:rPr lang="en-US" smtClean="0"/>
              <a:t>5/10/20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B92-E67F-004A-8D47-912F10F6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4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D8C1-D55C-A947-A71B-9015A2C5FCF2}" type="datetimeFigureOut">
              <a:rPr lang="en-US" smtClean="0"/>
              <a:t>5/10/20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B92-E67F-004A-8D47-912F10F6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8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D8C1-D55C-A947-A71B-9015A2C5FCF2}" type="datetimeFigureOut">
              <a:rPr lang="en-US" smtClean="0"/>
              <a:t>5/10/20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B92-E67F-004A-8D47-912F10F6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4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D8C1-D55C-A947-A71B-9015A2C5FCF2}" type="datetimeFigureOut">
              <a:rPr lang="en-US" smtClean="0"/>
              <a:t>5/10/20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B92-E67F-004A-8D47-912F10F6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52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AD8C1-D55C-A947-A71B-9015A2C5FCF2}" type="datetimeFigureOut">
              <a:rPr lang="en-US" smtClean="0"/>
              <a:t>5/10/20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BEB92-E67F-004A-8D47-912F10F6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5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png"/><Relationship Id="rId7" Type="http://schemas.openxmlformats.org/officeDocument/2006/relationships/image" Target="../media/image15.jpg"/><Relationship Id="rId8" Type="http://schemas.openxmlformats.org/officeDocument/2006/relationships/image" Target="../media/image16.jpg"/><Relationship Id="rId9" Type="http://schemas.openxmlformats.org/officeDocument/2006/relationships/image" Target="../media/image17.jpg"/><Relationship Id="rId10" Type="http://schemas.openxmlformats.org/officeDocument/2006/relationships/image" Target="../media/image18.jpg"/><Relationship Id="rId11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5" Type="http://schemas.openxmlformats.org/officeDocument/2006/relationships/image" Target="../media/image63.jpg"/><Relationship Id="rId6" Type="http://schemas.openxmlformats.org/officeDocument/2006/relationships/image" Target="../media/image64.jpg"/><Relationship Id="rId7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7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jpeg"/><Relationship Id="rId12" Type="http://schemas.openxmlformats.org/officeDocument/2006/relationships/image" Target="../media/image78.jpeg"/><Relationship Id="rId13" Type="http://schemas.openxmlformats.org/officeDocument/2006/relationships/image" Target="../media/image79.jpeg"/><Relationship Id="rId14" Type="http://schemas.openxmlformats.org/officeDocument/2006/relationships/image" Target="../media/image80.jpeg"/><Relationship Id="rId15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6" Type="http://schemas.openxmlformats.org/officeDocument/2006/relationships/image" Target="../media/image72.gif"/><Relationship Id="rId7" Type="http://schemas.openxmlformats.org/officeDocument/2006/relationships/image" Target="../media/image73.jpeg"/><Relationship Id="rId8" Type="http://schemas.openxmlformats.org/officeDocument/2006/relationships/image" Target="../media/image74.jpeg"/><Relationship Id="rId9" Type="http://schemas.openxmlformats.org/officeDocument/2006/relationships/image" Target="../media/image75.jpeg"/><Relationship Id="rId10" Type="http://schemas.openxmlformats.org/officeDocument/2006/relationships/image" Target="../media/image76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4" Type="http://schemas.openxmlformats.org/officeDocument/2006/relationships/image" Target="../media/image84.gif"/><Relationship Id="rId5" Type="http://schemas.openxmlformats.org/officeDocument/2006/relationships/image" Target="../media/image85.jpg"/><Relationship Id="rId6" Type="http://schemas.openxmlformats.org/officeDocument/2006/relationships/image" Target="../media/image86.jpg"/><Relationship Id="rId7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30777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Myriad Ways Glyphosate Causes Autism and the Myriad Ways You can Heal Your </a:t>
            </a:r>
            <a:r>
              <a:rPr lang="en-US" b="1" dirty="0" smtClean="0"/>
              <a:t>Child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4000" y="2914649"/>
            <a:ext cx="4276706" cy="1830111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Stephanie Seneff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MIT CSAIL</a:t>
            </a:r>
          </a:p>
          <a:p>
            <a:r>
              <a:rPr lang="en-US" sz="2400" dirty="0" err="1" smtClean="0">
                <a:solidFill>
                  <a:schemeClr val="tx1"/>
                </a:solidFill>
              </a:rPr>
              <a:t>AutismOne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May, 2020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 descr="glyphosa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3155950"/>
            <a:ext cx="3378199" cy="1588811"/>
          </a:xfrm>
          <a:prstGeom prst="rect">
            <a:avLst/>
          </a:prstGeom>
        </p:spPr>
      </p:pic>
      <p:pic>
        <p:nvPicPr>
          <p:cNvPr id="5" name="Picture 4" descr="autism_ribb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706" y="3343693"/>
            <a:ext cx="1572322" cy="149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48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nola_ba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70" y="698896"/>
            <a:ext cx="2104684" cy="1327710"/>
          </a:xfrm>
          <a:prstGeom prst="rect">
            <a:avLst/>
          </a:prstGeom>
        </p:spPr>
      </p:pic>
      <p:pic>
        <p:nvPicPr>
          <p:cNvPr id="8" name="Picture 7" descr="w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957" y="3200401"/>
            <a:ext cx="1597802" cy="2027832"/>
          </a:xfrm>
          <a:prstGeom prst="rect">
            <a:avLst/>
          </a:prstGeom>
        </p:spPr>
      </p:pic>
      <p:pic>
        <p:nvPicPr>
          <p:cNvPr id="9" name="Picture 8" descr="soysau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35" y="2965452"/>
            <a:ext cx="1895413" cy="1803400"/>
          </a:xfrm>
          <a:prstGeom prst="rect">
            <a:avLst/>
          </a:prstGeom>
        </p:spPr>
      </p:pic>
      <p:pic>
        <p:nvPicPr>
          <p:cNvPr id="4" name="Picture 3" descr="be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8100" y="3200401"/>
            <a:ext cx="1173346" cy="1772588"/>
          </a:xfrm>
          <a:prstGeom prst="rect">
            <a:avLst/>
          </a:prstGeom>
        </p:spPr>
      </p:pic>
      <p:pic>
        <p:nvPicPr>
          <p:cNvPr id="5" name="Picture 4" descr="cheerio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54" y="898129"/>
            <a:ext cx="2884484" cy="2463404"/>
          </a:xfrm>
          <a:prstGeom prst="rect">
            <a:avLst/>
          </a:prstGeom>
        </p:spPr>
      </p:pic>
      <p:pic>
        <p:nvPicPr>
          <p:cNvPr id="6" name="Picture 5" descr="goldfish_cracker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1" y="1703669"/>
            <a:ext cx="2270896" cy="1362498"/>
          </a:xfrm>
          <a:prstGeom prst="rect">
            <a:avLst/>
          </a:prstGeom>
        </p:spPr>
      </p:pic>
      <p:pic>
        <p:nvPicPr>
          <p:cNvPr id="7" name="Picture 6" descr="hummu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90" y="3309938"/>
            <a:ext cx="2232027" cy="1941513"/>
          </a:xfrm>
          <a:prstGeom prst="rect">
            <a:avLst/>
          </a:prstGeom>
        </p:spPr>
      </p:pic>
      <p:pic>
        <p:nvPicPr>
          <p:cNvPr id="10" name="Picture 9" descr="oreos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3" y="2219351"/>
            <a:ext cx="1454148" cy="739749"/>
          </a:xfrm>
          <a:prstGeom prst="rect">
            <a:avLst/>
          </a:prstGeom>
        </p:spPr>
      </p:pic>
      <p:pic>
        <p:nvPicPr>
          <p:cNvPr id="11" name="Picture 10" descr="honey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550" y="1200849"/>
            <a:ext cx="2096727" cy="13216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12" y="4087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Some Foods Containing Glyphosate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1345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 in Human Urine Samples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glyphosate_in_urin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29" r="-9929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3316892" y="4699000"/>
            <a:ext cx="5827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Monika </a:t>
            </a:r>
            <a:r>
              <a:rPr lang="en-US" sz="2000" dirty="0" err="1"/>
              <a:t>Krüger</a:t>
            </a:r>
            <a:r>
              <a:rPr lang="en-US" sz="2000" dirty="0"/>
              <a:t> et al., J Environ Anal </a:t>
            </a:r>
            <a:r>
              <a:rPr lang="en-US" sz="2000" dirty="0" err="1"/>
              <a:t>Toxicol</a:t>
            </a:r>
            <a:r>
              <a:rPr lang="en-US" sz="2000" dirty="0"/>
              <a:t> 2014, 4:2</a:t>
            </a:r>
          </a:p>
        </p:txBody>
      </p:sp>
    </p:spTree>
    <p:extLst>
      <p:ext uri="{BB962C8B-B14F-4D97-AF65-F5344CB8AC3E}">
        <p14:creationId xmlns:p14="http://schemas.microsoft.com/office/powerpoint/2010/main" val="2087915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ancys_pap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06623"/>
            <a:ext cx="8851900" cy="2538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479"/>
            <a:ext cx="8229600" cy="85725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 Paper Showing Strong Correlations between Glyphosate Usage</a:t>
            </a:r>
            <a:br>
              <a:rPr lang="en-US" sz="3600" b="1" dirty="0" smtClean="0"/>
            </a:br>
            <a:r>
              <a:rPr lang="en-US" sz="3600" b="1" dirty="0" smtClean="0"/>
              <a:t> and Chronic Disease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67844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4735191"/>
            <a:ext cx="8229600" cy="27384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Environmental Medicine Training || Copyright © 2014 Progressive Medical Education. All Rights Reserved.</a:t>
            </a:r>
            <a:endParaRPr lang="en-US" dirty="0"/>
          </a:p>
        </p:txBody>
      </p:sp>
      <p:pic>
        <p:nvPicPr>
          <p:cNvPr id="5" name="Picture 4" descr="diabe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972" y="190504"/>
            <a:ext cx="4102144" cy="2349500"/>
          </a:xfrm>
          <a:prstGeom prst="rect">
            <a:avLst/>
          </a:prstGeom>
        </p:spPr>
      </p:pic>
      <p:pic>
        <p:nvPicPr>
          <p:cNvPr id="6" name="Picture 5" descr="bladder_canc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98" y="2804236"/>
            <a:ext cx="4300887" cy="2181350"/>
          </a:xfrm>
          <a:prstGeom prst="rect">
            <a:avLst/>
          </a:prstGeom>
        </p:spPr>
      </p:pic>
      <p:pic>
        <p:nvPicPr>
          <p:cNvPr id="7" name="Picture 6" descr="thyroid_canc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56"/>
            <a:ext cx="4412606" cy="2277147"/>
          </a:xfrm>
          <a:prstGeom prst="rect">
            <a:avLst/>
          </a:prstGeom>
        </p:spPr>
      </p:pic>
      <p:pic>
        <p:nvPicPr>
          <p:cNvPr id="8" name="Picture 7" descr="renal_disea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19" y="2791558"/>
            <a:ext cx="3955019" cy="2217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446" y="1204526"/>
            <a:ext cx="1573944" cy="369332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Thyroid cancer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1185476"/>
            <a:ext cx="1008810" cy="369332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Diabetes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84816" y="3557223"/>
            <a:ext cx="1694883" cy="646331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Urinary/bladder </a:t>
            </a:r>
          </a:p>
          <a:p>
            <a:r>
              <a:rPr lang="en-US" dirty="0" smtClean="0"/>
              <a:t>cancer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6300" y="3576399"/>
            <a:ext cx="1412090" cy="646331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End stage </a:t>
            </a:r>
          </a:p>
          <a:p>
            <a:r>
              <a:rPr lang="en-US" dirty="0" smtClean="0"/>
              <a:t>renal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37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4735191"/>
            <a:ext cx="8229600" cy="27384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Environmental Medicine Training || Copyright © 2014 Progressive Medical Education. All Rights Reserved.</a:t>
            </a:r>
            <a:endParaRPr lang="en-US" dirty="0"/>
          </a:p>
        </p:txBody>
      </p:sp>
      <p:pic>
        <p:nvPicPr>
          <p:cNvPr id="5" name="Picture 4" descr="diabet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936" y="190504"/>
            <a:ext cx="4102144" cy="2349500"/>
          </a:xfrm>
          <a:prstGeom prst="rect">
            <a:avLst/>
          </a:prstGeom>
        </p:spPr>
      </p:pic>
      <p:pic>
        <p:nvPicPr>
          <p:cNvPr id="6" name="Picture 5" descr="bladder_canc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98" y="2804236"/>
            <a:ext cx="4300887" cy="2181350"/>
          </a:xfrm>
          <a:prstGeom prst="rect">
            <a:avLst/>
          </a:prstGeom>
        </p:spPr>
      </p:pic>
      <p:pic>
        <p:nvPicPr>
          <p:cNvPr id="7" name="Picture 6" descr="thyroid_canc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56"/>
            <a:ext cx="4412606" cy="2277147"/>
          </a:xfrm>
          <a:prstGeom prst="rect">
            <a:avLst/>
          </a:prstGeom>
        </p:spPr>
      </p:pic>
      <p:pic>
        <p:nvPicPr>
          <p:cNvPr id="8" name="Picture 7" descr="renal_diseas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19" y="2791558"/>
            <a:ext cx="3955019" cy="2217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446" y="1204526"/>
            <a:ext cx="1573944" cy="369332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Thyroid cancer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1185476"/>
            <a:ext cx="1008810" cy="369332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Diabetes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84816" y="3557223"/>
            <a:ext cx="1694883" cy="646331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Urinary/bladder </a:t>
            </a:r>
          </a:p>
          <a:p>
            <a:r>
              <a:rPr lang="en-US" dirty="0" smtClean="0"/>
              <a:t>cancer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6300" y="3576399"/>
            <a:ext cx="1412090" cy="646331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End stage </a:t>
            </a:r>
          </a:p>
          <a:p>
            <a:r>
              <a:rPr lang="en-US" dirty="0" smtClean="0"/>
              <a:t>renal disease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63073" y="1629196"/>
            <a:ext cx="6901491" cy="1468111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In 2015, WHO IARC declared glyphosate            a “</a:t>
            </a:r>
            <a:r>
              <a:rPr lang="en-US" sz="3200" dirty="0"/>
              <a:t>p</a:t>
            </a:r>
            <a:r>
              <a:rPr lang="en-US" sz="3200" dirty="0" smtClean="0"/>
              <a:t>robable carcinogen”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17554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Quote from the Conclusion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“Although </a:t>
            </a:r>
            <a:r>
              <a:rPr lang="en-US" dirty="0"/>
              <a:t>correlation does not necessarily mean causation, when correlation coefficients of over 0.95 (with </a:t>
            </a:r>
            <a:r>
              <a:rPr lang="en-US" i="1" dirty="0"/>
              <a:t>p</a:t>
            </a:r>
            <a:r>
              <a:rPr lang="en-US" dirty="0"/>
              <a:t>-value significance levels less than 0.00001) are calculated for a list of diseases that can be directly linked to glyphosate, via its known biological effects, it would be imprudent not to consider causation as a plausible explanation</a:t>
            </a:r>
            <a:r>
              <a:rPr lang="en-US" dirty="0" smtClean="0"/>
              <a:t>.”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27790" y="4594623"/>
            <a:ext cx="6828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NL Swanson et al. Journal of Organic Systems 9(2), 2014, p. 32,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33877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eep_disor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1" y="141310"/>
            <a:ext cx="4671095" cy="2259013"/>
          </a:xfrm>
          <a:prstGeom prst="rect">
            <a:avLst/>
          </a:prstGeom>
        </p:spPr>
      </p:pic>
      <p:pic>
        <p:nvPicPr>
          <p:cNvPr id="5" name="Picture 4" descr="autis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547" y="176124"/>
            <a:ext cx="3558791" cy="2241550"/>
          </a:xfrm>
          <a:prstGeom prst="rect">
            <a:avLst/>
          </a:prstGeom>
        </p:spPr>
      </p:pic>
      <p:pic>
        <p:nvPicPr>
          <p:cNvPr id="6" name="Picture 5" descr="schizophreni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6" y="2484458"/>
            <a:ext cx="4808754" cy="2290763"/>
          </a:xfrm>
          <a:prstGeom prst="rect">
            <a:avLst/>
          </a:prstGeom>
        </p:spPr>
      </p:pic>
      <p:pic>
        <p:nvPicPr>
          <p:cNvPr id="7" name="Picture 6" descr="suicid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25" y="2590798"/>
            <a:ext cx="3983860" cy="20764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70667" y="4681855"/>
            <a:ext cx="6420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Seneff et al. Agricultural Sciences 2015; 6: 42-70.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0965" y="141310"/>
            <a:ext cx="204710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Sleep Disorder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67650" y="22"/>
            <a:ext cx="108966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Autism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47154" y="2460645"/>
            <a:ext cx="19748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Schizophrenia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858934" y="2417675"/>
            <a:ext cx="23182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Death by Suicide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527800" y="-2952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909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3155"/>
            <a:ext cx="8229600" cy="857250"/>
          </a:xfrm>
        </p:spPr>
        <p:txBody>
          <a:bodyPr/>
          <a:lstStyle/>
          <a:p>
            <a:r>
              <a:rPr lang="en-US" b="1" dirty="0" smtClean="0"/>
              <a:t>List Compiled by Prof. Don Huber</a:t>
            </a:r>
            <a:endParaRPr lang="en-US" b="1" dirty="0"/>
          </a:p>
        </p:txBody>
      </p:sp>
      <p:pic>
        <p:nvPicPr>
          <p:cNvPr id="4" name="Content Placeholder 3" descr="diseases_increasing_Hub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18" r="-17718"/>
          <a:stretch>
            <a:fillRect/>
          </a:stretch>
        </p:blipFill>
        <p:spPr>
          <a:xfrm>
            <a:off x="-880533" y="774101"/>
            <a:ext cx="10593239" cy="4369405"/>
          </a:xfrm>
        </p:spPr>
      </p:pic>
    </p:spTree>
    <p:extLst>
      <p:ext uri="{BB962C8B-B14F-4D97-AF65-F5344CB8AC3E}">
        <p14:creationId xmlns:p14="http://schemas.microsoft.com/office/powerpoint/2010/main" val="506713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America’s Children are in Trouble!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4838"/>
            <a:ext cx="8686800" cy="381893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It </a:t>
            </a:r>
            <a:r>
              <a:rPr lang="en-US" dirty="0"/>
              <a:t>is now "normal" for a kindergarten child to have 12 colds </a:t>
            </a:r>
            <a:r>
              <a:rPr lang="en-US" dirty="0" smtClean="0"/>
              <a:t>every year </a:t>
            </a:r>
            <a:r>
              <a:rPr lang="en-US" dirty="0"/>
              <a:t>and for a baby to have </a:t>
            </a:r>
            <a:r>
              <a:rPr lang="en-US" dirty="0" smtClean="0"/>
              <a:t>nine</a:t>
            </a:r>
          </a:p>
          <a:p>
            <a:r>
              <a:rPr lang="en-US" dirty="0" smtClean="0"/>
              <a:t>Fourfold </a:t>
            </a:r>
            <a:r>
              <a:rPr lang="en-US" dirty="0"/>
              <a:t>increase in childhood </a:t>
            </a:r>
            <a:r>
              <a:rPr lang="en-US" dirty="0" smtClean="0"/>
              <a:t>obesity</a:t>
            </a:r>
          </a:p>
          <a:p>
            <a:r>
              <a:rPr lang="en-US" dirty="0" smtClean="0"/>
              <a:t>Double </a:t>
            </a:r>
            <a:r>
              <a:rPr lang="en-US" dirty="0"/>
              <a:t>the asthma rate since the 1980's</a:t>
            </a:r>
          </a:p>
          <a:p>
            <a:r>
              <a:rPr lang="en-US" dirty="0" smtClean="0"/>
              <a:t>"</a:t>
            </a:r>
            <a:r>
              <a:rPr lang="en-US" dirty="0"/>
              <a:t>Chronic illnesses" rose from 1.8% in 1960 to 7% in </a:t>
            </a:r>
            <a:r>
              <a:rPr lang="en-US" dirty="0" smtClean="0"/>
              <a:t>2004</a:t>
            </a:r>
          </a:p>
          <a:p>
            <a:pPr lvl="1"/>
            <a:r>
              <a:rPr lang="en-US" dirty="0" smtClean="0"/>
              <a:t>Today</a:t>
            </a:r>
            <a:r>
              <a:rPr lang="en-US" dirty="0"/>
              <a:t>, 43% of US children are chronically </a:t>
            </a:r>
            <a:r>
              <a:rPr lang="en-US" dirty="0" smtClean="0"/>
              <a:t>ill</a:t>
            </a:r>
            <a:endParaRPr lang="en-US" dirty="0"/>
          </a:p>
          <a:p>
            <a:r>
              <a:rPr lang="en-US" dirty="0" smtClean="0"/>
              <a:t>1 </a:t>
            </a:r>
            <a:r>
              <a:rPr lang="en-US" dirty="0"/>
              <a:t>in 6 children in the USA has a neurodevelopmental </a:t>
            </a:r>
            <a:r>
              <a:rPr lang="en-US" dirty="0" smtClean="0"/>
              <a:t>disability</a:t>
            </a:r>
          </a:p>
          <a:p>
            <a:pPr lvl="1"/>
            <a:r>
              <a:rPr lang="en-US" dirty="0" smtClean="0"/>
              <a:t>1 </a:t>
            </a:r>
            <a:r>
              <a:rPr lang="en-US" dirty="0"/>
              <a:t>in 38 boys are </a:t>
            </a:r>
            <a:r>
              <a:rPr lang="en-US" dirty="0" smtClean="0"/>
              <a:t>autistic</a:t>
            </a:r>
          </a:p>
          <a:p>
            <a:r>
              <a:rPr lang="en-US" dirty="0" smtClean="0"/>
              <a:t>US </a:t>
            </a:r>
            <a:r>
              <a:rPr lang="en-US" dirty="0"/>
              <a:t>has the worst neonatal death rate of all </a:t>
            </a:r>
            <a:r>
              <a:rPr lang="en-US" dirty="0" smtClean="0"/>
              <a:t>industrialized countries</a:t>
            </a:r>
            <a:endParaRPr lang="en-US" dirty="0"/>
          </a:p>
          <a:p>
            <a:r>
              <a:rPr lang="en-US" dirty="0" smtClean="0"/>
              <a:t>Today's </a:t>
            </a:r>
            <a:r>
              <a:rPr lang="en-US" dirty="0"/>
              <a:t>children in the US will have a shortened life span </a:t>
            </a:r>
            <a:r>
              <a:rPr lang="en-US" dirty="0" smtClean="0"/>
              <a:t>compared to </a:t>
            </a:r>
            <a:r>
              <a:rPr lang="en-US" dirty="0"/>
              <a:t>their </a:t>
            </a:r>
            <a:r>
              <a:rPr lang="en-US" dirty="0" smtClean="0"/>
              <a:t>parents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79109" y="4681835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http</a:t>
            </a:r>
            <a:r>
              <a:rPr lang="en-US" dirty="0"/>
              <a:t>://</a:t>
            </a:r>
            <a:r>
              <a:rPr lang="en-US" dirty="0" err="1"/>
              <a:t>www.vaccineviolence.com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21062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7810" y="1720155"/>
            <a:ext cx="70142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Glyphosate and the Gut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2782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Glyphosate and the Gut</a:t>
            </a:r>
          </a:p>
          <a:p>
            <a:r>
              <a:rPr lang="en-US" dirty="0" smtClean="0"/>
              <a:t>Glutamate </a:t>
            </a:r>
            <a:r>
              <a:rPr lang="en-US" dirty="0" err="1" smtClean="0"/>
              <a:t>Excitotoxicity</a:t>
            </a:r>
            <a:endParaRPr lang="en-US" dirty="0" smtClean="0"/>
          </a:p>
          <a:p>
            <a:r>
              <a:rPr lang="en-US" dirty="0" smtClean="0"/>
              <a:t>Mineral Disruption</a:t>
            </a:r>
          </a:p>
          <a:p>
            <a:r>
              <a:rPr lang="en-US" dirty="0" smtClean="0"/>
              <a:t>Glyphosate Displacing Glycine in Protein Synthesis</a:t>
            </a:r>
          </a:p>
          <a:p>
            <a:r>
              <a:rPr lang="en-US" dirty="0" smtClean="0"/>
              <a:t>Dysfunctional PEP </a:t>
            </a:r>
            <a:r>
              <a:rPr lang="en-US" dirty="0" err="1" smtClean="0"/>
              <a:t>Carboxykinase</a:t>
            </a:r>
            <a:r>
              <a:rPr lang="en-US" dirty="0" smtClean="0"/>
              <a:t> (PEPCK): Multiple Consequences</a:t>
            </a:r>
          </a:p>
          <a:p>
            <a:r>
              <a:rPr lang="en-US" dirty="0" smtClean="0"/>
              <a:t>How to Safeguard Yourself and Your Family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451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ice_of_immunity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705" r="-73705"/>
          <a:stretch>
            <a:fillRect/>
          </a:stretch>
        </p:blipFill>
        <p:spPr>
          <a:xfrm>
            <a:off x="-3505203" y="-14496"/>
            <a:ext cx="11684004" cy="5157996"/>
          </a:xfrm>
        </p:spPr>
      </p:pic>
      <p:sp>
        <p:nvSpPr>
          <p:cNvPr id="6" name="TextBox 5"/>
          <p:cNvSpPr txBox="1"/>
          <p:nvPr/>
        </p:nvSpPr>
        <p:spPr>
          <a:xfrm>
            <a:off x="4918835" y="1364565"/>
            <a:ext cx="4102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Inflammatory bowel disease, autoimmune arthritis, obesity and metabolic syndrome, and nonalcoholic fatty liver disease can all  be traced to imbalances in gut </a:t>
            </a:r>
            <a:r>
              <a:rPr lang="en-US" sz="2400" dirty="0" err="1" smtClean="0"/>
              <a:t>microbiome</a:t>
            </a:r>
            <a:r>
              <a:rPr lang="en-US" sz="2400" dirty="0" smtClean="0">
                <a:solidFill>
                  <a:srgbClr val="FF0000"/>
                </a:solidFill>
              </a:rPr>
              <a:t>*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48935" y="4102103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Figure 1. RS </a:t>
            </a:r>
            <a:r>
              <a:rPr lang="en-US" sz="2000" dirty="0" err="1"/>
              <a:t>Goldszmid</a:t>
            </a:r>
            <a:r>
              <a:rPr lang="en-US" sz="2000" dirty="0"/>
              <a:t> and G </a:t>
            </a:r>
            <a:r>
              <a:rPr lang="en-US" sz="2000" dirty="0" err="1"/>
              <a:t>Trinchieri</a:t>
            </a:r>
            <a:r>
              <a:rPr lang="en-US" sz="2000" dirty="0"/>
              <a:t>. Nat </a:t>
            </a:r>
            <a:r>
              <a:rPr lang="en-US" sz="2000" dirty="0" err="1" smtClean="0"/>
              <a:t>Immunol</a:t>
            </a:r>
            <a:r>
              <a:rPr lang="en-US" sz="2000" dirty="0"/>
              <a:t> </a:t>
            </a:r>
            <a:r>
              <a:rPr lang="en-US" sz="2000" dirty="0" smtClean="0"/>
              <a:t>2012;13</a:t>
            </a:r>
            <a:r>
              <a:rPr lang="en-US" sz="2000" dirty="0"/>
              <a:t>(10):932-8.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6580" y="37238"/>
            <a:ext cx="33306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Imbalanced </a:t>
            </a:r>
          </a:p>
          <a:p>
            <a:pPr algn="ctr"/>
            <a:r>
              <a:rPr lang="en-US" sz="3600" b="1" dirty="0" smtClean="0"/>
              <a:t>Gut </a:t>
            </a:r>
            <a:r>
              <a:rPr lang="en-US" sz="3600" b="1" dirty="0" err="1" smtClean="0"/>
              <a:t>Microbiome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85507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 and the Gut: </a:t>
            </a:r>
            <a:br>
              <a:rPr lang="en-US" b="1" dirty="0" smtClean="0"/>
            </a:br>
            <a:r>
              <a:rPr lang="en-US" b="1" dirty="0" smtClean="0"/>
              <a:t>Pathogen Overgrowth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1200151"/>
            <a:ext cx="8547100" cy="339447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Glyphosate is an antimicrobial agent that preferentially kills beneficial microbes, allowing pathogens to flourish in the gut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smtClean="0"/>
              <a:t>Immune cells invade the gut and release inflammatory cytokines </a:t>
            </a:r>
          </a:p>
          <a:p>
            <a:pPr lvl="1"/>
            <a:r>
              <a:rPr lang="en-US" dirty="0" smtClean="0"/>
              <a:t>This causes increased risk to inflammatory bowel diseases such as </a:t>
            </a:r>
            <a:r>
              <a:rPr lang="en-US" dirty="0" err="1" smtClean="0"/>
              <a:t>Crohn’s</a:t>
            </a:r>
            <a:r>
              <a:rPr lang="en-US" dirty="0" smtClean="0"/>
              <a:t>, ulcerative colitis as well as Celiac disease (gluten intolerance)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73061" y="4594623"/>
            <a:ext cx="5487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 </a:t>
            </a:r>
            <a:r>
              <a:rPr lang="en-US" sz="2000" dirty="0" err="1"/>
              <a:t>Samsel</a:t>
            </a:r>
            <a:r>
              <a:rPr lang="en-US" sz="2000" dirty="0"/>
              <a:t> and Seneff. Entropy 2013; 15: 1416-1463.</a:t>
            </a:r>
          </a:p>
        </p:txBody>
      </p:sp>
    </p:spTree>
    <p:extLst>
      <p:ext uri="{BB962C8B-B14F-4D97-AF65-F5344CB8AC3E}">
        <p14:creationId xmlns:p14="http://schemas.microsoft.com/office/powerpoint/2010/main" val="119769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B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34" r="-13534"/>
          <a:stretch>
            <a:fillRect/>
          </a:stretch>
        </p:blipFill>
        <p:spPr>
          <a:xfrm>
            <a:off x="-400578" y="361924"/>
            <a:ext cx="9318352" cy="4217978"/>
          </a:xfrm>
        </p:spPr>
      </p:pic>
      <p:sp>
        <p:nvSpPr>
          <p:cNvPr id="5" name="TextBox 4"/>
          <p:cNvSpPr txBox="1"/>
          <p:nvPr/>
        </p:nvSpPr>
        <p:spPr>
          <a:xfrm>
            <a:off x="821320" y="4671523"/>
            <a:ext cx="791865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Figure 20, NL Swanson et al. Journal of Organic Systems 9(2), 2014, p. 25</a:t>
            </a:r>
            <a:r>
              <a:rPr lang="en-US" sz="2000" dirty="0"/>
              <a:t>.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756837" y="1958247"/>
            <a:ext cx="3848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084263" algn="l"/>
              </a:tabLst>
            </a:pPr>
            <a:r>
              <a:rPr lang="en-US" sz="2400" b="1" dirty="0" smtClean="0">
                <a:solidFill>
                  <a:srgbClr val="FF0000"/>
                </a:solidFill>
              </a:rPr>
              <a:t>Inflammatory Bowel Disease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95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eliac &amp; whea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3" r="-9663"/>
          <a:stretch>
            <a:fillRect/>
          </a:stretch>
        </p:blipFill>
        <p:spPr>
          <a:xfrm>
            <a:off x="338669" y="383371"/>
            <a:ext cx="8596583" cy="4211257"/>
          </a:xfrm>
        </p:spPr>
      </p:pic>
      <p:sp>
        <p:nvSpPr>
          <p:cNvPr id="5" name="TextBox 4"/>
          <p:cNvSpPr txBox="1"/>
          <p:nvPr/>
        </p:nvSpPr>
        <p:spPr>
          <a:xfrm>
            <a:off x="1282900" y="4594627"/>
            <a:ext cx="7700092" cy="46166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*</a:t>
            </a:r>
            <a:r>
              <a:rPr lang="it-IT" sz="2400" dirty="0" err="1" smtClean="0"/>
              <a:t>Samsel</a:t>
            </a:r>
            <a:r>
              <a:rPr lang="it-IT" sz="2400" dirty="0" smtClean="0"/>
              <a:t> and Seneff. </a:t>
            </a:r>
            <a:r>
              <a:rPr lang="it-IT" sz="2400" dirty="0" err="1" smtClean="0"/>
              <a:t>Interdiscip</a:t>
            </a:r>
            <a:r>
              <a:rPr lang="it-IT" sz="2400" dirty="0" smtClean="0"/>
              <a:t> </a:t>
            </a:r>
            <a:r>
              <a:rPr lang="it-IT" sz="2400" dirty="0" err="1" smtClean="0"/>
              <a:t>Toxicol</a:t>
            </a:r>
            <a:r>
              <a:rPr lang="it-IT" sz="2400" dirty="0" smtClean="0"/>
              <a:t> 2013;</a:t>
            </a:r>
            <a:r>
              <a:rPr lang="it-IT" sz="2400" b="1" dirty="0" smtClean="0"/>
              <a:t>6</a:t>
            </a:r>
            <a:r>
              <a:rPr lang="it-IT" sz="2400" dirty="0"/>
              <a:t>(4): 159–184. </a:t>
            </a:r>
          </a:p>
        </p:txBody>
      </p:sp>
      <p:pic>
        <p:nvPicPr>
          <p:cNvPr id="6" name="Picture 5" descr="whe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307" y="1834720"/>
            <a:ext cx="2525770" cy="11839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07077" y="1943127"/>
            <a:ext cx="1628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Celiac disease</a:t>
            </a:r>
            <a:endParaRPr lang="en-US" sz="2000" dirty="0"/>
          </a:p>
        </p:txBody>
      </p:sp>
      <p:sp>
        <p:nvSpPr>
          <p:cNvPr id="8" name="Freeform 7"/>
          <p:cNvSpPr/>
          <p:nvPr/>
        </p:nvSpPr>
        <p:spPr>
          <a:xfrm>
            <a:off x="4385743" y="2288749"/>
            <a:ext cx="529544" cy="729926"/>
          </a:xfrm>
          <a:custGeom>
            <a:avLst/>
            <a:gdLst>
              <a:gd name="connsiteX0" fmla="*/ 529544 w 529544"/>
              <a:gd name="connsiteY0" fmla="*/ 0 h 973234"/>
              <a:gd name="connsiteX1" fmla="*/ 1728 w 529544"/>
              <a:gd name="connsiteY1" fmla="*/ 461873 h 973234"/>
              <a:gd name="connsiteX2" fmla="*/ 348107 w 529544"/>
              <a:gd name="connsiteY2" fmla="*/ 973234 h 97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9544" h="973234">
                <a:moveTo>
                  <a:pt x="529544" y="0"/>
                </a:moveTo>
                <a:cubicBezTo>
                  <a:pt x="280755" y="149833"/>
                  <a:pt x="31967" y="299667"/>
                  <a:pt x="1728" y="461873"/>
                </a:cubicBezTo>
                <a:cubicBezTo>
                  <a:pt x="-28511" y="624079"/>
                  <a:pt x="348107" y="973234"/>
                  <a:pt x="348107" y="973234"/>
                </a:cubicBezTo>
              </a:path>
            </a:pathLst>
          </a:cu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9" y="180072"/>
            <a:ext cx="8478043" cy="857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Glyphosate and Celiac Disease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4679" y="1076242"/>
            <a:ext cx="16193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Glyphosate</a:t>
            </a:r>
          </a:p>
          <a:p>
            <a:pPr algn="r"/>
            <a:r>
              <a:rPr lang="en-US" sz="2000" dirty="0" smtClean="0"/>
              <a:t>Use on wheat</a:t>
            </a:r>
            <a:endParaRPr lang="en-US" sz="2000" dirty="0"/>
          </a:p>
        </p:txBody>
      </p:sp>
      <p:sp>
        <p:nvSpPr>
          <p:cNvPr id="11" name="Freeform 10"/>
          <p:cNvSpPr/>
          <p:nvPr/>
        </p:nvSpPr>
        <p:spPr>
          <a:xfrm>
            <a:off x="5474356" y="1725206"/>
            <a:ext cx="688840" cy="755511"/>
          </a:xfrm>
          <a:custGeom>
            <a:avLst/>
            <a:gdLst>
              <a:gd name="connsiteX0" fmla="*/ 0 w 688840"/>
              <a:gd name="connsiteY0" fmla="*/ 0 h 1007348"/>
              <a:gd name="connsiteX1" fmla="*/ 598530 w 688840"/>
              <a:gd name="connsiteY1" fmla="*/ 423378 h 1007348"/>
              <a:gd name="connsiteX2" fmla="*/ 686120 w 688840"/>
              <a:gd name="connsiteY2" fmla="*/ 1007348 h 1007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8840" h="1007348">
                <a:moveTo>
                  <a:pt x="0" y="0"/>
                </a:moveTo>
                <a:cubicBezTo>
                  <a:pt x="242088" y="127743"/>
                  <a:pt x="484177" y="255487"/>
                  <a:pt x="598530" y="423378"/>
                </a:cubicBezTo>
                <a:cubicBezTo>
                  <a:pt x="712883" y="591269"/>
                  <a:pt x="686120" y="1007348"/>
                  <a:pt x="686120" y="1007348"/>
                </a:cubicBezTo>
              </a:path>
            </a:pathLst>
          </a:cu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62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855"/>
            <a:ext cx="8229600" cy="857250"/>
          </a:xfrm>
        </p:spPr>
        <p:txBody>
          <a:bodyPr>
            <a:normAutofit/>
          </a:bodyPr>
          <a:lstStyle/>
          <a:p>
            <a:r>
              <a:rPr lang="en-US" b="1" dirty="0" smtClean="0"/>
              <a:t>Impaired Digestive Enzymes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824" y="983107"/>
            <a:ext cx="8438985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Glyphosate has been found as a contaminant in digestive enzymes trypsin, pepsin and lipase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pPr lvl="1"/>
            <a:r>
              <a:rPr lang="en-US" dirty="0" smtClean="0"/>
              <a:t>Trypsin impairment prevents proteins like gluten in wheat from being digested</a:t>
            </a:r>
          </a:p>
          <a:p>
            <a:r>
              <a:rPr lang="en-US" dirty="0" smtClean="0"/>
              <a:t>Glyphosate induces release of </a:t>
            </a:r>
            <a:r>
              <a:rPr lang="en-US" dirty="0" err="1" smtClean="0"/>
              <a:t>zonulin</a:t>
            </a:r>
            <a:r>
              <a:rPr lang="en-US" dirty="0" smtClean="0"/>
              <a:t> which opens up gut barrier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</a:p>
          <a:p>
            <a:r>
              <a:rPr lang="en-US" dirty="0" smtClean="0"/>
              <a:t>Undigested proteins in the general circulation induce autoimmune disease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06800" y="4312505"/>
            <a:ext cx="7037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A </a:t>
            </a:r>
            <a:r>
              <a:rPr lang="en-US" sz="2400" dirty="0" err="1"/>
              <a:t>Samsel</a:t>
            </a:r>
            <a:r>
              <a:rPr lang="en-US" sz="2400" dirty="0"/>
              <a:t> and S Seneff. J </a:t>
            </a:r>
            <a:r>
              <a:rPr lang="en-US" sz="2400" dirty="0" err="1"/>
              <a:t>Biol</a:t>
            </a:r>
            <a:r>
              <a:rPr lang="en-US" sz="2400" dirty="0"/>
              <a:t> </a:t>
            </a:r>
            <a:r>
              <a:rPr lang="en-US" sz="2400" dirty="0" err="1"/>
              <a:t>Phys</a:t>
            </a:r>
            <a:r>
              <a:rPr lang="en-US" sz="2400" dirty="0"/>
              <a:t> </a:t>
            </a:r>
            <a:r>
              <a:rPr lang="en-US" sz="2400" dirty="0" err="1"/>
              <a:t>Chem</a:t>
            </a:r>
            <a:r>
              <a:rPr lang="en-US" sz="2400" dirty="0"/>
              <a:t> 2017;17:8-</a:t>
            </a:r>
            <a:r>
              <a:rPr lang="en-US" sz="2400" dirty="0" smtClean="0"/>
              <a:t>32</a:t>
            </a:r>
          </a:p>
          <a:p>
            <a:r>
              <a:rPr lang="en-US" sz="2400" dirty="0">
                <a:solidFill>
                  <a:srgbClr val="FF0000"/>
                </a:solidFill>
              </a:rPr>
              <a:t>** </a:t>
            </a:r>
            <a:r>
              <a:rPr lang="en-US" sz="2400" dirty="0"/>
              <a:t>JJ </a:t>
            </a:r>
            <a:r>
              <a:rPr lang="en-US" sz="2400" dirty="0" err="1"/>
              <a:t>Gildea</a:t>
            </a:r>
            <a:r>
              <a:rPr lang="en-US" sz="2400" dirty="0"/>
              <a:t> et al. J </a:t>
            </a:r>
            <a:r>
              <a:rPr lang="en-US" sz="2400" dirty="0" err="1"/>
              <a:t>Clin</a:t>
            </a:r>
            <a:r>
              <a:rPr lang="en-US" sz="2400" dirty="0"/>
              <a:t> </a:t>
            </a:r>
            <a:r>
              <a:rPr lang="en-US" sz="2400" dirty="0" err="1"/>
              <a:t>Nutr</a:t>
            </a:r>
            <a:r>
              <a:rPr lang="en-US" sz="2400" dirty="0"/>
              <a:t> Diet. 2017, 3:1.</a:t>
            </a:r>
          </a:p>
        </p:txBody>
      </p:sp>
    </p:spTree>
    <p:extLst>
      <p:ext uri="{BB962C8B-B14F-4D97-AF65-F5344CB8AC3E}">
        <p14:creationId xmlns:p14="http://schemas.microsoft.com/office/powerpoint/2010/main" val="317906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855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Celiac Disease, Glyphosate </a:t>
            </a:r>
            <a:r>
              <a:rPr lang="en-US" b="1" dirty="0" smtClean="0"/>
              <a:t>and             Non-Hodgkin’s </a:t>
            </a:r>
            <a:r>
              <a:rPr lang="en-US" b="1" dirty="0"/>
              <a:t>Lymphoma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820" y="1166110"/>
            <a:ext cx="8769180" cy="339447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Glyphosate preferentially kills </a:t>
            </a:r>
            <a:r>
              <a:rPr lang="en-US" sz="2800" i="1" dirty="0" err="1">
                <a:solidFill>
                  <a:srgbClr val="FF0000"/>
                </a:solidFill>
              </a:rPr>
              <a:t>Bifidobacteria</a:t>
            </a:r>
            <a:r>
              <a:rPr lang="en-US" sz="2800" dirty="0">
                <a:solidFill>
                  <a:srgbClr val="FF0000"/>
                </a:solidFill>
              </a:rPr>
              <a:t>*</a:t>
            </a:r>
          </a:p>
          <a:p>
            <a:pPr>
              <a:spcBef>
                <a:spcPts val="0"/>
              </a:spcBef>
            </a:pPr>
            <a:r>
              <a:rPr lang="en-US" sz="2800" dirty="0" err="1"/>
              <a:t>Bifidobacteria</a:t>
            </a:r>
            <a:r>
              <a:rPr lang="en-US" sz="2800" dirty="0"/>
              <a:t> are depleted in Celiac disease</a:t>
            </a:r>
            <a:r>
              <a:rPr lang="en-US" sz="2800" dirty="0">
                <a:solidFill>
                  <a:srgbClr val="FF0000"/>
                </a:solidFill>
              </a:rPr>
              <a:t>**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Celiac disease is associated with increased risk to </a:t>
            </a:r>
            <a:r>
              <a:rPr lang="en-US" sz="2800" dirty="0" smtClean="0"/>
              <a:t>non-Hodgkin’s </a:t>
            </a:r>
            <a:r>
              <a:rPr lang="en-US" sz="2800" dirty="0"/>
              <a:t>lymphoma</a:t>
            </a:r>
            <a:r>
              <a:rPr lang="en-US" sz="2800" dirty="0">
                <a:solidFill>
                  <a:srgbClr val="FF0000"/>
                </a:solidFill>
              </a:rPr>
              <a:t>***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Glyphosate itself  is also linked directly to </a:t>
            </a:r>
            <a:r>
              <a:rPr lang="en-US" sz="2800" dirty="0" smtClean="0"/>
              <a:t>non-Hodgkin’s lymphoma (multiple ongoing lawsuits)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  <a:r>
              <a:rPr lang="en-US" sz="2800" dirty="0">
                <a:solidFill>
                  <a:srgbClr val="FF0000"/>
                </a:solidFill>
              </a:rPr>
              <a:t>***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0600" y="3820064"/>
            <a:ext cx="70423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*</a:t>
            </a:r>
            <a:r>
              <a:rPr lang="fr-FR" sz="2000" dirty="0"/>
              <a:t>A.A. </a:t>
            </a:r>
            <a:r>
              <a:rPr lang="fr-FR" sz="2000" dirty="0" err="1"/>
              <a:t>Shehata</a:t>
            </a:r>
            <a:r>
              <a:rPr lang="fr-FR" sz="2000" dirty="0"/>
              <a:t> et al., </a:t>
            </a:r>
            <a:r>
              <a:rPr lang="fr-FR" sz="2000" dirty="0" err="1"/>
              <a:t>Curr</a:t>
            </a:r>
            <a:r>
              <a:rPr lang="fr-FR" sz="2000" dirty="0"/>
              <a:t> </a:t>
            </a:r>
            <a:r>
              <a:rPr lang="fr-FR" sz="2000" dirty="0" err="1"/>
              <a:t>Microbiol</a:t>
            </a:r>
            <a:r>
              <a:rPr lang="fr-FR" sz="2000" dirty="0"/>
              <a:t>. 2013 Apr;66(4):350-8.</a:t>
            </a:r>
          </a:p>
          <a:p>
            <a:r>
              <a:rPr lang="fr-FR" sz="2000" dirty="0">
                <a:solidFill>
                  <a:srgbClr val="FF0000"/>
                </a:solidFill>
              </a:rPr>
              <a:t>** </a:t>
            </a:r>
            <a:r>
              <a:rPr lang="fr-FR" sz="2000" dirty="0"/>
              <a:t>M. Velasquez-</a:t>
            </a:r>
            <a:r>
              <a:rPr lang="fr-FR" sz="2000" dirty="0" err="1"/>
              <a:t>Manoff</a:t>
            </a:r>
            <a:r>
              <a:rPr lang="fr-FR" sz="2000" dirty="0"/>
              <a:t>, NY Times </a:t>
            </a:r>
            <a:r>
              <a:rPr lang="fr-FR" sz="2000" dirty="0" err="1"/>
              <a:t>Sunday</a:t>
            </a:r>
            <a:r>
              <a:rPr lang="fr-FR" sz="2000" dirty="0"/>
              <a:t> </a:t>
            </a:r>
            <a:r>
              <a:rPr lang="fr-FR" sz="2000" dirty="0" err="1"/>
              <a:t>Review</a:t>
            </a:r>
            <a:r>
              <a:rPr lang="fr-FR" sz="2000" dirty="0"/>
              <a:t>, </a:t>
            </a:r>
            <a:r>
              <a:rPr lang="fr-FR" sz="2000" dirty="0" err="1"/>
              <a:t>Feb</a:t>
            </a:r>
            <a:r>
              <a:rPr lang="fr-FR" sz="2000" dirty="0"/>
              <a:t>. 23, 2013.</a:t>
            </a:r>
          </a:p>
          <a:p>
            <a:r>
              <a:rPr lang="fr-FR" sz="2000" dirty="0">
                <a:solidFill>
                  <a:srgbClr val="FF0000"/>
                </a:solidFill>
              </a:rPr>
              <a:t>*** </a:t>
            </a:r>
            <a:r>
              <a:rPr lang="fr-FR" sz="2000" dirty="0"/>
              <a:t>C. </a:t>
            </a:r>
            <a:r>
              <a:rPr lang="fr-FR" sz="2000" dirty="0" err="1"/>
              <a:t>Catassi</a:t>
            </a:r>
            <a:r>
              <a:rPr lang="fr-FR" sz="2000" dirty="0"/>
              <a:t> et all, JAMA. 2002 Mar 20;287(11):1413-9.</a:t>
            </a:r>
          </a:p>
          <a:p>
            <a:r>
              <a:rPr lang="fr-FR" sz="2000" dirty="0">
                <a:solidFill>
                  <a:srgbClr val="FF0000"/>
                </a:solidFill>
              </a:rPr>
              <a:t>****</a:t>
            </a:r>
            <a:r>
              <a:rPr lang="fr-FR" sz="2000" dirty="0"/>
              <a:t>M. Eriksson et al., Int J Cancer. 2008 </a:t>
            </a:r>
            <a:r>
              <a:rPr lang="fr-FR" sz="2000" dirty="0" err="1"/>
              <a:t>Oct</a:t>
            </a:r>
            <a:r>
              <a:rPr lang="fr-FR" sz="2000" dirty="0"/>
              <a:t> 1;123(7):1657-63. </a:t>
            </a:r>
          </a:p>
        </p:txBody>
      </p:sp>
    </p:spTree>
    <p:extLst>
      <p:ext uri="{BB962C8B-B14F-4D97-AF65-F5344CB8AC3E}">
        <p14:creationId xmlns:p14="http://schemas.microsoft.com/office/powerpoint/2010/main" val="3274445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IC_beneficial_pathogen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84" r="-16784"/>
          <a:stretch>
            <a:fillRect/>
          </a:stretch>
        </p:blipFill>
        <p:spPr>
          <a:xfrm>
            <a:off x="-196125" y="1066803"/>
            <a:ext cx="9729651" cy="4013200"/>
          </a:xfrm>
        </p:spPr>
      </p:pic>
      <p:sp>
        <p:nvSpPr>
          <p:cNvPr id="5" name="TextBox 4"/>
          <p:cNvSpPr txBox="1"/>
          <p:nvPr/>
        </p:nvSpPr>
        <p:spPr>
          <a:xfrm>
            <a:off x="5190598" y="4789101"/>
            <a:ext cx="3815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Plot provided by Dr. Martin Michener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3026156" y="1599907"/>
            <a:ext cx="1337757" cy="2649187"/>
          </a:xfrm>
          <a:custGeom>
            <a:avLst/>
            <a:gdLst>
              <a:gd name="connsiteX0" fmla="*/ 517153 w 1337757"/>
              <a:gd name="connsiteY0" fmla="*/ 59663 h 3532249"/>
              <a:gd name="connsiteX1" fmla="*/ 9153 w 1337757"/>
              <a:gd name="connsiteY1" fmla="*/ 1367763 h 3532249"/>
              <a:gd name="connsiteX2" fmla="*/ 212353 w 1337757"/>
              <a:gd name="connsiteY2" fmla="*/ 2891763 h 3532249"/>
              <a:gd name="connsiteX3" fmla="*/ 491753 w 1337757"/>
              <a:gd name="connsiteY3" fmla="*/ 3437863 h 3532249"/>
              <a:gd name="connsiteX4" fmla="*/ 1126753 w 1337757"/>
              <a:gd name="connsiteY4" fmla="*/ 3501363 h 3532249"/>
              <a:gd name="connsiteX5" fmla="*/ 1241053 w 1337757"/>
              <a:gd name="connsiteY5" fmla="*/ 3107663 h 3532249"/>
              <a:gd name="connsiteX6" fmla="*/ 1317253 w 1337757"/>
              <a:gd name="connsiteY6" fmla="*/ 2117063 h 3532249"/>
              <a:gd name="connsiteX7" fmla="*/ 847353 w 1337757"/>
              <a:gd name="connsiteY7" fmla="*/ 415263 h 3532249"/>
              <a:gd name="connsiteX8" fmla="*/ 517153 w 1337757"/>
              <a:gd name="connsiteY8" fmla="*/ 59663 h 353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7757" h="3532249">
                <a:moveTo>
                  <a:pt x="517153" y="59663"/>
                </a:moveTo>
                <a:cubicBezTo>
                  <a:pt x="377453" y="218413"/>
                  <a:pt x="59953" y="895746"/>
                  <a:pt x="9153" y="1367763"/>
                </a:cubicBezTo>
                <a:cubicBezTo>
                  <a:pt x="-41647" y="1839780"/>
                  <a:pt x="131920" y="2546746"/>
                  <a:pt x="212353" y="2891763"/>
                </a:cubicBezTo>
                <a:cubicBezTo>
                  <a:pt x="292786" y="3236780"/>
                  <a:pt x="339353" y="3336263"/>
                  <a:pt x="491753" y="3437863"/>
                </a:cubicBezTo>
                <a:cubicBezTo>
                  <a:pt x="644153" y="3539463"/>
                  <a:pt x="1001870" y="3556396"/>
                  <a:pt x="1126753" y="3501363"/>
                </a:cubicBezTo>
                <a:cubicBezTo>
                  <a:pt x="1251636" y="3446330"/>
                  <a:pt x="1209303" y="3338380"/>
                  <a:pt x="1241053" y="3107663"/>
                </a:cubicBezTo>
                <a:cubicBezTo>
                  <a:pt x="1272803" y="2876946"/>
                  <a:pt x="1382870" y="2565796"/>
                  <a:pt x="1317253" y="2117063"/>
                </a:cubicBezTo>
                <a:cubicBezTo>
                  <a:pt x="1251636" y="1668330"/>
                  <a:pt x="978586" y="758163"/>
                  <a:pt x="847353" y="415263"/>
                </a:cubicBezTo>
                <a:cubicBezTo>
                  <a:pt x="716120" y="72363"/>
                  <a:pt x="656853" y="-99087"/>
                  <a:pt x="517153" y="59663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375152" y="1558929"/>
            <a:ext cx="1130548" cy="2709373"/>
          </a:xfrm>
          <a:custGeom>
            <a:avLst/>
            <a:gdLst>
              <a:gd name="connsiteX0" fmla="*/ 178048 w 1130548"/>
              <a:gd name="connsiteY0" fmla="*/ 0 h 3612497"/>
              <a:gd name="connsiteX1" fmla="*/ 76448 w 1130548"/>
              <a:gd name="connsiteY1" fmla="*/ 1016000 h 3612497"/>
              <a:gd name="connsiteX2" fmla="*/ 248 w 1130548"/>
              <a:gd name="connsiteY2" fmla="*/ 2120900 h 3612497"/>
              <a:gd name="connsiteX3" fmla="*/ 101848 w 1130548"/>
              <a:gd name="connsiteY3" fmla="*/ 2794000 h 3612497"/>
              <a:gd name="connsiteX4" fmla="*/ 152648 w 1130548"/>
              <a:gd name="connsiteY4" fmla="*/ 3492500 h 3612497"/>
              <a:gd name="connsiteX5" fmla="*/ 762248 w 1130548"/>
              <a:gd name="connsiteY5" fmla="*/ 3606800 h 3612497"/>
              <a:gd name="connsiteX6" fmla="*/ 1028948 w 1130548"/>
              <a:gd name="connsiteY6" fmla="*/ 3429000 h 3612497"/>
              <a:gd name="connsiteX7" fmla="*/ 1130548 w 1130548"/>
              <a:gd name="connsiteY7" fmla="*/ 2489200 h 3612497"/>
              <a:gd name="connsiteX8" fmla="*/ 1028948 w 1130548"/>
              <a:gd name="connsiteY8" fmla="*/ 609600 h 3612497"/>
              <a:gd name="connsiteX9" fmla="*/ 724148 w 1130548"/>
              <a:gd name="connsiteY9" fmla="*/ 50800 h 3612497"/>
              <a:gd name="connsiteX10" fmla="*/ 139948 w 1130548"/>
              <a:gd name="connsiteY10" fmla="*/ 38100 h 361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30548" h="3612497">
                <a:moveTo>
                  <a:pt x="178048" y="0"/>
                </a:moveTo>
                <a:cubicBezTo>
                  <a:pt x="142064" y="331258"/>
                  <a:pt x="106081" y="662517"/>
                  <a:pt x="76448" y="1016000"/>
                </a:cubicBezTo>
                <a:cubicBezTo>
                  <a:pt x="46815" y="1369483"/>
                  <a:pt x="-3985" y="1824567"/>
                  <a:pt x="248" y="2120900"/>
                </a:cubicBezTo>
                <a:cubicBezTo>
                  <a:pt x="4481" y="2417233"/>
                  <a:pt x="76448" y="2565400"/>
                  <a:pt x="101848" y="2794000"/>
                </a:cubicBezTo>
                <a:cubicBezTo>
                  <a:pt x="127248" y="3022600"/>
                  <a:pt x="42581" y="3357033"/>
                  <a:pt x="152648" y="3492500"/>
                </a:cubicBezTo>
                <a:cubicBezTo>
                  <a:pt x="262715" y="3627967"/>
                  <a:pt x="616198" y="3617383"/>
                  <a:pt x="762248" y="3606800"/>
                </a:cubicBezTo>
                <a:cubicBezTo>
                  <a:pt x="908298" y="3596217"/>
                  <a:pt x="967565" y="3615267"/>
                  <a:pt x="1028948" y="3429000"/>
                </a:cubicBezTo>
                <a:cubicBezTo>
                  <a:pt x="1090331" y="3242733"/>
                  <a:pt x="1130548" y="2959100"/>
                  <a:pt x="1130548" y="2489200"/>
                </a:cubicBezTo>
                <a:cubicBezTo>
                  <a:pt x="1130548" y="2019300"/>
                  <a:pt x="1096681" y="1016000"/>
                  <a:pt x="1028948" y="609600"/>
                </a:cubicBezTo>
                <a:cubicBezTo>
                  <a:pt x="961215" y="203200"/>
                  <a:pt x="872315" y="146050"/>
                  <a:pt x="724148" y="50800"/>
                </a:cubicBezTo>
                <a:cubicBezTo>
                  <a:pt x="575981" y="-44450"/>
                  <a:pt x="139948" y="38100"/>
                  <a:pt x="139948" y="3810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66020" y="2330454"/>
            <a:ext cx="1395785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Clostridia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707353" y="2359029"/>
            <a:ext cx="1596711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Salmonella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18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Pathogen Overgrowth in Poultry Microbes Exposed to Glyphosate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01336" y="3111500"/>
            <a:ext cx="541867" cy="8763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15302" y="2832102"/>
            <a:ext cx="197842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Bifidobacteria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53021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</a:t>
            </a:r>
            <a:r>
              <a:rPr lang="en-US" b="1" dirty="0" smtClean="0"/>
              <a:t>vidence linking autism to </a:t>
            </a:r>
            <a:br>
              <a:rPr lang="en-US" b="1" dirty="0" smtClean="0"/>
            </a:br>
            <a:r>
              <a:rPr lang="en-US" b="1" dirty="0" smtClean="0"/>
              <a:t>Clostridia overgrowth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308" y="1312081"/>
            <a:ext cx="8628535" cy="33944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14 autistic children with gut </a:t>
            </a:r>
            <a:r>
              <a:rPr lang="en-US" dirty="0" smtClean="0"/>
              <a:t>disorder </a:t>
            </a:r>
            <a:r>
              <a:rPr lang="en-US" dirty="0"/>
              <a:t>compared to 21 controls</a:t>
            </a:r>
          </a:p>
          <a:p>
            <a:r>
              <a:rPr lang="en-US" dirty="0"/>
              <a:t>Significant increase in </a:t>
            </a:r>
            <a:r>
              <a:rPr lang="en-US" i="1" dirty="0">
                <a:solidFill>
                  <a:srgbClr val="FF0000"/>
                </a:solidFill>
              </a:rPr>
              <a:t>Clostridia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species in the gut in autistic </a:t>
            </a:r>
            <a:r>
              <a:rPr lang="en-US" dirty="0" smtClean="0"/>
              <a:t>children</a:t>
            </a:r>
          </a:p>
          <a:p>
            <a:r>
              <a:rPr lang="en-US" dirty="0" smtClean="0"/>
              <a:t>Associated with reduced tryptophan levels and increased expression of inflammatory markers </a:t>
            </a:r>
          </a:p>
          <a:p>
            <a:pPr lvl="1"/>
            <a:r>
              <a:rPr lang="en-US" dirty="0" smtClean="0"/>
              <a:t>Tryptophan </a:t>
            </a:r>
            <a:r>
              <a:rPr lang="en-US" dirty="0"/>
              <a:t>is a product of the </a:t>
            </a:r>
            <a:r>
              <a:rPr lang="en-US" dirty="0" err="1" smtClean="0"/>
              <a:t>shikimate</a:t>
            </a:r>
            <a:r>
              <a:rPr lang="en-US" dirty="0" smtClean="0"/>
              <a:t> </a:t>
            </a:r>
            <a:r>
              <a:rPr lang="en-US" dirty="0"/>
              <a:t>pathway, which glyphosate </a:t>
            </a:r>
            <a:r>
              <a:rPr lang="en-US" dirty="0" smtClean="0"/>
              <a:t>blocks</a:t>
            </a:r>
          </a:p>
          <a:p>
            <a:pPr lvl="1"/>
            <a:r>
              <a:rPr lang="en-US" dirty="0" smtClean="0"/>
              <a:t>Macrophages in inflamed tissue take up tryptophan, reducing bioavailability to the brain</a:t>
            </a:r>
            <a:endParaRPr lang="en-US" dirty="0"/>
          </a:p>
          <a:p>
            <a:r>
              <a:rPr lang="en-US" dirty="0"/>
              <a:t>Proposed role for antibiotics</a:t>
            </a:r>
          </a:p>
          <a:p>
            <a:pPr lvl="1"/>
            <a:r>
              <a:rPr lang="en-US" dirty="0"/>
              <a:t>Glyphosate is a patented antimicrobial agent (2010)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6308" y="4674801"/>
            <a:ext cx="887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RA Luna et al., Cellular and Molecular Gastroenterology and </a:t>
            </a:r>
            <a:r>
              <a:rPr lang="en-US" dirty="0" err="1"/>
              <a:t>Hepatology</a:t>
            </a:r>
            <a:r>
              <a:rPr lang="en-US" dirty="0"/>
              <a:t> 2017;3(2): 218-</a:t>
            </a:r>
            <a:r>
              <a:rPr lang="en-US" dirty="0" smtClean="0"/>
              <a:t>230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192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696"/>
            <a:ext cx="7734300" cy="21609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942" y="1905003"/>
            <a:ext cx="8635525" cy="30099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Triplets: two boys, one girl. Both boys have autism and girl has seizure disorder</a:t>
            </a:r>
          </a:p>
          <a:p>
            <a:r>
              <a:rPr lang="en-US" dirty="0" smtClean="0"/>
              <a:t>Very high levels of glyphosate in urine in all three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Clostridia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overgrowth due to glyphosate disruption of gut microbes</a:t>
            </a:r>
          </a:p>
          <a:p>
            <a:pPr lvl="1"/>
            <a:r>
              <a:rPr lang="en-US" dirty="0" smtClean="0"/>
              <a:t>Clostridia produce toxins which </a:t>
            </a:r>
            <a:r>
              <a:rPr lang="en-US" dirty="0"/>
              <a:t>block the conversion of dopamine to norepinephrine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Damage to neurons in the brain through oxidative stress 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77217" y="4743390"/>
            <a:ext cx="5429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*</a:t>
            </a:r>
            <a:r>
              <a:rPr lang="it-IT" sz="2000" dirty="0" err="1"/>
              <a:t>W</a:t>
            </a:r>
            <a:r>
              <a:rPr lang="it-IT" sz="2000" dirty="0"/>
              <a:t>. Shaw. Integrative Medicine 2017;16(1);50-57.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150541" y="1469856"/>
            <a:ext cx="33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27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ut_brain_glyphosat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96" b="-32596"/>
          <a:stretch>
            <a:fillRect/>
          </a:stretch>
        </p:blipFill>
        <p:spPr>
          <a:xfrm>
            <a:off x="609600" y="-711199"/>
            <a:ext cx="6807200" cy="3394472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65100" y="2073278"/>
            <a:ext cx="8394700" cy="2720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“In </a:t>
            </a:r>
            <a:r>
              <a:rPr lang="en-US" sz="2400" dirty="0"/>
              <a:t>this work, we state a possible link between </a:t>
            </a:r>
            <a:r>
              <a:rPr lang="en-US" sz="2400" dirty="0" err="1" smtClean="0"/>
              <a:t>Gly</a:t>
            </a:r>
            <a:r>
              <a:rPr lang="en-US" sz="2400" dirty="0" smtClean="0"/>
              <a:t>-induced </a:t>
            </a:r>
            <a:r>
              <a:rPr lang="en-US" sz="2400" dirty="0" err="1"/>
              <a:t>dysbiosis</a:t>
            </a:r>
            <a:r>
              <a:rPr lang="en-US" sz="2400" dirty="0"/>
              <a:t> and cognitive and motor aggravations in </a:t>
            </a:r>
            <a:r>
              <a:rPr lang="en-US" sz="2400" dirty="0" smtClean="0"/>
              <a:t>neurodegenerative </a:t>
            </a:r>
            <a:r>
              <a:rPr lang="en-US" sz="2400" dirty="0"/>
              <a:t>and </a:t>
            </a:r>
            <a:r>
              <a:rPr lang="en-US" sz="2400" dirty="0" smtClean="0"/>
              <a:t>neurodevelopmental </a:t>
            </a:r>
            <a:r>
              <a:rPr lang="en-US" sz="2400" dirty="0"/>
              <a:t>pathologies, such as autism </a:t>
            </a:r>
            <a:r>
              <a:rPr lang="en-US" sz="2400" dirty="0" smtClean="0"/>
              <a:t>spectrum </a:t>
            </a:r>
            <a:r>
              <a:rPr lang="en-US" sz="2400" dirty="0"/>
              <a:t>disorder (ASD). </a:t>
            </a:r>
            <a:r>
              <a:rPr lang="en-US" sz="2400" dirty="0" smtClean="0"/>
              <a:t> Hence</a:t>
            </a:r>
            <a:r>
              <a:rPr lang="en-US" sz="2400" dirty="0"/>
              <a:t>, we review the negative impact that </a:t>
            </a:r>
            <a:r>
              <a:rPr lang="en-US" sz="2400" dirty="0" err="1"/>
              <a:t>Gly</a:t>
            </a:r>
            <a:r>
              <a:rPr lang="en-US" sz="2400" dirty="0" smtClean="0"/>
              <a:t>-induced </a:t>
            </a:r>
            <a:r>
              <a:rPr lang="en-US" sz="2400" dirty="0" err="1"/>
              <a:t>dysbiosis</a:t>
            </a:r>
            <a:r>
              <a:rPr lang="en-US" sz="2400" dirty="0"/>
              <a:t> may </a:t>
            </a:r>
            <a:r>
              <a:rPr lang="en-US" sz="2400" dirty="0" smtClean="0"/>
              <a:t>have </a:t>
            </a:r>
            <a:r>
              <a:rPr lang="en-US" sz="2400" dirty="0"/>
              <a:t>on depression/anxiety, autism, Alzheimer’s and Parkinson’s </a:t>
            </a:r>
            <a:r>
              <a:rPr lang="en-US" sz="2400" dirty="0" smtClean="0"/>
              <a:t>diseases.” 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832100" y="325051"/>
            <a:ext cx="302397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Neurotoxicology</a:t>
            </a:r>
            <a:r>
              <a:rPr lang="en-US" dirty="0" smtClean="0"/>
              <a:t> 2019; 75:1-8.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903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6493" y="1717327"/>
            <a:ext cx="37817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Introduction  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935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018"/>
            <a:ext cx="8229600" cy="857250"/>
          </a:xfrm>
        </p:spPr>
        <p:txBody>
          <a:bodyPr/>
          <a:lstStyle/>
          <a:p>
            <a:r>
              <a:rPr lang="en-US" b="1" dirty="0" smtClean="0"/>
              <a:t>Recapitulation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8" y="1099147"/>
            <a:ext cx="8686801" cy="406423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Glyphosate contamination in digestive enzymes makes them defective</a:t>
            </a:r>
          </a:p>
          <a:p>
            <a:pPr lvl="1"/>
            <a:r>
              <a:rPr lang="en-US" dirty="0" smtClean="0"/>
              <a:t>Undigested proteins induce leaky gut barrier and inflammatory bowel disease</a:t>
            </a:r>
          </a:p>
          <a:p>
            <a:r>
              <a:rPr lang="en-US" dirty="0" smtClean="0"/>
              <a:t>Celiac disease is associated with increased risk to non-Hodgkin’s lymphoma, which is also linked to glyphosate exposure.</a:t>
            </a:r>
          </a:p>
          <a:p>
            <a:r>
              <a:rPr lang="en-US" dirty="0" smtClean="0"/>
              <a:t>Glyphosate induces overgrowth of Clostridia species in gut</a:t>
            </a:r>
          </a:p>
          <a:p>
            <a:pPr lvl="1"/>
            <a:r>
              <a:rPr lang="en-US" dirty="0" smtClean="0"/>
              <a:t>Clostridia release toxins that induce an inflammatory response and prevent dopamine metabolism</a:t>
            </a:r>
          </a:p>
          <a:p>
            <a:pPr lvl="1"/>
            <a:r>
              <a:rPr lang="en-US" dirty="0" smtClean="0"/>
              <a:t>Clostridia overgrowth can lead to autism</a:t>
            </a:r>
          </a:p>
          <a:p>
            <a:r>
              <a:rPr lang="en-US" dirty="0" smtClean="0"/>
              <a:t>Inflammation in the brain and excessive </a:t>
            </a:r>
            <a:r>
              <a:rPr lang="en-US" dirty="0" err="1" smtClean="0"/>
              <a:t>neurostimulation</a:t>
            </a:r>
            <a:r>
              <a:rPr lang="en-US" dirty="0" smtClean="0"/>
              <a:t> by dopamine damages neurons</a:t>
            </a:r>
          </a:p>
          <a:p>
            <a:r>
              <a:rPr lang="en-US" dirty="0" smtClean="0"/>
              <a:t>Gut-brain axis leads to neurological disease following gut </a:t>
            </a:r>
            <a:r>
              <a:rPr lang="en-US" dirty="0" err="1" smtClean="0"/>
              <a:t>dysbiosis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511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6596" y="1720155"/>
            <a:ext cx="72567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Glutamate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Excitotoxicity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597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ain_damage_round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999" y="1775064"/>
            <a:ext cx="2241702" cy="2436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270"/>
            <a:ext cx="8229600" cy="857250"/>
          </a:xfrm>
        </p:spPr>
        <p:txBody>
          <a:bodyPr/>
          <a:lstStyle/>
          <a:p>
            <a:r>
              <a:rPr lang="en-US" b="1" dirty="0" smtClean="0"/>
              <a:t>Glyphosate and Glutamate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698" y="956520"/>
            <a:ext cx="6851801" cy="380087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Acute </a:t>
            </a:r>
            <a:r>
              <a:rPr lang="en-US" dirty="0"/>
              <a:t>exposure </a:t>
            </a:r>
            <a:r>
              <a:rPr lang="en-US" dirty="0" smtClean="0"/>
              <a:t>of rats to glyphosate activates NMDA </a:t>
            </a:r>
            <a:r>
              <a:rPr lang="en-US" dirty="0"/>
              <a:t>receptors and voltage-dependent </a:t>
            </a:r>
            <a:r>
              <a:rPr lang="en-US" dirty="0" smtClean="0"/>
              <a:t>calcium channels</a:t>
            </a:r>
          </a:p>
          <a:p>
            <a:pPr lvl="1"/>
            <a:r>
              <a:rPr lang="en-US" dirty="0" smtClean="0"/>
              <a:t>Oxidative </a:t>
            </a:r>
            <a:r>
              <a:rPr lang="en-US" dirty="0"/>
              <a:t>stress and </a:t>
            </a:r>
            <a:r>
              <a:rPr lang="en-US" dirty="0" smtClean="0"/>
              <a:t>neuronal </a:t>
            </a:r>
            <a:r>
              <a:rPr lang="en-US" dirty="0"/>
              <a:t>cell </a:t>
            </a:r>
            <a:r>
              <a:rPr lang="en-US" dirty="0" smtClean="0"/>
              <a:t>death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ncreased </a:t>
            </a:r>
            <a:r>
              <a:rPr lang="en-US" dirty="0"/>
              <a:t>glutamate </a:t>
            </a:r>
            <a:r>
              <a:rPr lang="en-US" dirty="0" smtClean="0"/>
              <a:t>release </a:t>
            </a:r>
            <a:r>
              <a:rPr lang="en-US" dirty="0"/>
              <a:t>into </a:t>
            </a:r>
            <a:r>
              <a:rPr lang="en-US" dirty="0" smtClean="0"/>
              <a:t>the    </a:t>
            </a:r>
            <a:r>
              <a:rPr lang="en-US" dirty="0"/>
              <a:t>synaptic </a:t>
            </a:r>
            <a:r>
              <a:rPr lang="en-US" dirty="0" smtClean="0"/>
              <a:t>cleft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 </a:t>
            </a:r>
            <a:r>
              <a:rPr lang="en-US" i="1" dirty="0">
                <a:solidFill>
                  <a:srgbClr val="FF0000"/>
                </a:solidFill>
              </a:rPr>
              <a:t>excessive extracellular glutamate </a:t>
            </a:r>
            <a:r>
              <a:rPr lang="en-US" i="1" dirty="0" smtClean="0">
                <a:solidFill>
                  <a:srgbClr val="FF0000"/>
                </a:solidFill>
              </a:rPr>
              <a:t>levels</a:t>
            </a:r>
          </a:p>
          <a:p>
            <a:pPr lvl="1"/>
            <a:r>
              <a:rPr lang="en-US" dirty="0" smtClean="0"/>
              <a:t>Decreased </a:t>
            </a:r>
            <a:r>
              <a:rPr lang="en-US" dirty="0"/>
              <a:t>glutathione </a:t>
            </a:r>
            <a:r>
              <a:rPr lang="en-US" dirty="0" smtClean="0"/>
              <a:t>content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ncreased </a:t>
            </a:r>
            <a:r>
              <a:rPr lang="en-US" dirty="0"/>
              <a:t>peroxidation of lipids (fats)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51138" y="4743390"/>
            <a:ext cx="5515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/>
              <a:t> </a:t>
            </a:r>
            <a:r>
              <a:rPr lang="en-US" sz="2000" dirty="0" err="1"/>
              <a:t>Daiane</a:t>
            </a:r>
            <a:r>
              <a:rPr lang="en-US" sz="2000" dirty="0"/>
              <a:t> </a:t>
            </a:r>
            <a:r>
              <a:rPr lang="en-US" sz="2000" dirty="0" err="1"/>
              <a:t>Cattani</a:t>
            </a:r>
            <a:r>
              <a:rPr lang="en-US" sz="2000" dirty="0"/>
              <a:t> et al. Toxicology 2014; 320: 34-45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05697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62" y="205979"/>
            <a:ext cx="8365067" cy="85725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“Is </a:t>
            </a:r>
            <a:r>
              <a:rPr lang="en-US" sz="3600" b="1" dirty="0"/>
              <a:t>Agriculture’s Use of Glyphosate Feeding Lake O’s Explosive Algae Blooms</a:t>
            </a:r>
            <a:r>
              <a:rPr lang="en-US" sz="3600" b="1" dirty="0" smtClean="0"/>
              <a:t>?”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191" y="1250954"/>
            <a:ext cx="9245596" cy="2713029"/>
          </a:xfrm>
        </p:spPr>
        <p:txBody>
          <a:bodyPr>
            <a:noAutofit/>
          </a:bodyPr>
          <a:lstStyle/>
          <a:p>
            <a:r>
              <a:rPr lang="en-US" sz="2800" dirty="0"/>
              <a:t>Sugar cane agriculture </a:t>
            </a:r>
            <a:r>
              <a:rPr lang="en-US" sz="2800" dirty="0" smtClean="0"/>
              <a:t>is extensive                                           all </a:t>
            </a:r>
            <a:r>
              <a:rPr lang="en-US" sz="2800" dirty="0"/>
              <a:t>around Lake </a:t>
            </a:r>
            <a:r>
              <a:rPr lang="en-US" sz="2800" dirty="0" smtClean="0"/>
              <a:t>Okeechobee in S.                                              Florida, and </a:t>
            </a:r>
            <a:r>
              <a:rPr lang="en-US" sz="2800" dirty="0"/>
              <a:t>glyphosate is </a:t>
            </a:r>
            <a:r>
              <a:rPr lang="en-US" sz="2800" dirty="0" smtClean="0"/>
              <a:t>used both                                             to </a:t>
            </a:r>
            <a:r>
              <a:rPr lang="en-US" sz="2800" dirty="0"/>
              <a:t>control weeds </a:t>
            </a:r>
            <a:r>
              <a:rPr lang="en-US" sz="2800" dirty="0" smtClean="0"/>
              <a:t> and as a desiccant</a:t>
            </a:r>
            <a:endParaRPr lang="en-US" sz="3600" dirty="0"/>
          </a:p>
          <a:p>
            <a:r>
              <a:rPr lang="en-US" sz="2800" dirty="0"/>
              <a:t>Cyanobacteria can break down the C-P bond in glyphosate and use its phosphorus atom as a fuel </a:t>
            </a:r>
            <a:r>
              <a:rPr lang="en-US" sz="2800" dirty="0" smtClean="0"/>
              <a:t>source</a:t>
            </a:r>
            <a:r>
              <a:rPr lang="en-US" sz="2800" dirty="0" smtClean="0">
                <a:solidFill>
                  <a:srgbClr val="FF0000"/>
                </a:solidFill>
              </a:rPr>
              <a:t>**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4660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23" y="3939806"/>
            <a:ext cx="7864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Prof. Geoffrey </a:t>
            </a:r>
            <a:r>
              <a:rPr lang="en-US" sz="2000" dirty="0" err="1" smtClean="0"/>
              <a:t>Norris.https</a:t>
            </a:r>
            <a:r>
              <a:rPr lang="en-US" sz="2000" dirty="0"/>
              <a:t>://</a:t>
            </a:r>
            <a:r>
              <a:rPr lang="en-US" sz="2000" dirty="0" err="1"/>
              <a:t>jacquithurlowlippisch.com</a:t>
            </a:r>
            <a:r>
              <a:rPr lang="en-US" sz="2000" dirty="0"/>
              <a:t>/tag/</a:t>
            </a:r>
          </a:p>
          <a:p>
            <a:pPr algn="r"/>
            <a:r>
              <a:rPr lang="en-US" sz="2000" dirty="0"/>
              <a:t>is-sugarcane-field-glyphosate-feeding-lake-os-blue-green-algae-blloms</a:t>
            </a:r>
          </a:p>
          <a:p>
            <a:pPr algn="r"/>
            <a:r>
              <a:rPr lang="en-US" sz="2000" dirty="0">
                <a:solidFill>
                  <a:srgbClr val="FF0000"/>
                </a:solidFill>
              </a:rPr>
              <a:t>**</a:t>
            </a:r>
            <a:r>
              <a:rPr lang="en-US" sz="2000" dirty="0"/>
              <a:t>D </a:t>
            </a:r>
            <a:r>
              <a:rPr lang="en-US" sz="2000" dirty="0" err="1"/>
              <a:t>Drzyzga</a:t>
            </a:r>
            <a:r>
              <a:rPr lang="en-US" sz="2000" dirty="0"/>
              <a:t> et al. Environ </a:t>
            </a:r>
            <a:r>
              <a:rPr lang="en-US" sz="2000" dirty="0" err="1"/>
              <a:t>Microbiol</a:t>
            </a:r>
            <a:r>
              <a:rPr lang="en-US" sz="2000" dirty="0"/>
              <a:t> 2017 Mar;19(3):1065-1076</a:t>
            </a:r>
          </a:p>
        </p:txBody>
      </p:sp>
      <p:pic>
        <p:nvPicPr>
          <p:cNvPr id="7" name="Picture 6" descr="bluegreen_algae_slud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008" y="1152141"/>
            <a:ext cx="3238500" cy="186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94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Cyanobacteria Feed Red Tide Algae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31"/>
            <a:ext cx="8229600" cy="33944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“Both </a:t>
            </a:r>
            <a:r>
              <a:rPr lang="en-US" dirty="0"/>
              <a:t>the coastal red tide and the inland blue-green algae have beset South Florida through the summer, killing vast numbers of fish and other wildlife, including dozens of dolphins, manatees, sea turtles, sharks and eels</a:t>
            </a:r>
            <a:r>
              <a:rPr lang="en-US" dirty="0" smtClean="0"/>
              <a:t>.”</a:t>
            </a:r>
            <a:r>
              <a:rPr lang="en-US" dirty="0" smtClean="0">
                <a:solidFill>
                  <a:srgbClr val="FF0000"/>
                </a:solidFill>
              </a:rPr>
              <a:t> *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Cyanobacteria feed off of glyphosate (phosphorus source) and produce nitrates from nitrogen</a:t>
            </a:r>
          </a:p>
          <a:p>
            <a:r>
              <a:rPr lang="en-US" dirty="0" smtClean="0"/>
              <a:t>Red Tide algae flourish, supplied with nitrates produced by cyanobacteria 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123605"/>
            <a:ext cx="8417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https</a:t>
            </a:r>
            <a:r>
              <a:rPr lang="en-US" dirty="0"/>
              <a:t>://www.nbcnews.com/news/us-news</a:t>
            </a:r>
            <a:r>
              <a:rPr lang="en-US" dirty="0" smtClean="0"/>
              <a:t>/</a:t>
            </a:r>
          </a:p>
          <a:p>
            <a:pPr algn="r"/>
            <a:r>
              <a:rPr lang="en-US" dirty="0" smtClean="0"/>
              <a:t>toxic</a:t>
            </a:r>
            <a:r>
              <a:rPr lang="en-US" dirty="0"/>
              <a:t>-red-tide-florida-researchers-investigate-what-s-making-it-n900771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**</a:t>
            </a: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www.sailorsforthesea.org</a:t>
            </a:r>
            <a:r>
              <a:rPr lang="en-US" dirty="0"/>
              <a:t>/programs/ocean-watch/nutrients-feed-red-tide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291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05979"/>
            <a:ext cx="8686800" cy="85725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“What California Sea Lions Exposed to </a:t>
            </a:r>
            <a:r>
              <a:rPr lang="en-US" sz="3600" b="1" dirty="0" err="1" smtClean="0"/>
              <a:t>Domoic</a:t>
            </a:r>
            <a:r>
              <a:rPr lang="en-US" sz="3600" b="1" dirty="0" smtClean="0"/>
              <a:t> Acid might Teach us about Autism”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458" y="1408337"/>
            <a:ext cx="8229600" cy="3078075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T</a:t>
            </a:r>
            <a:r>
              <a:rPr lang="en-US" sz="2800" dirty="0" smtClean="0"/>
              <a:t>oxin </a:t>
            </a:r>
            <a:r>
              <a:rPr lang="en-US" sz="2800" dirty="0" err="1" smtClean="0"/>
              <a:t>domoic</a:t>
            </a:r>
            <a:r>
              <a:rPr lang="en-US" sz="2800" dirty="0" smtClean="0"/>
              <a:t> acid produced by the Red Tide species, Pseudo </a:t>
            </a:r>
            <a:r>
              <a:rPr lang="en-US" sz="2800" dirty="0" err="1" smtClean="0"/>
              <a:t>nitzschia</a:t>
            </a:r>
            <a:r>
              <a:rPr lang="en-US" sz="2800" dirty="0"/>
              <a:t>,</a:t>
            </a:r>
            <a:r>
              <a:rPr lang="en-US" sz="2800" dirty="0" smtClean="0"/>
              <a:t> is a glutamate analogue</a:t>
            </a:r>
          </a:p>
          <a:p>
            <a:pPr lvl="1"/>
            <a:r>
              <a:rPr lang="en-US" sz="2400" dirty="0" smtClean="0"/>
              <a:t>It causes behavioral symptoms in sea lions that resemble autism</a:t>
            </a:r>
          </a:p>
          <a:p>
            <a:pPr lvl="1"/>
            <a:r>
              <a:rPr lang="en-US" sz="2400" dirty="0" smtClean="0"/>
              <a:t>It is neurotoxic, especially in the amygdala and hippocampus</a:t>
            </a:r>
          </a:p>
          <a:p>
            <a:r>
              <a:rPr lang="en-US" sz="2800" dirty="0" smtClean="0"/>
              <a:t>Autism rates are high in the Pacific Northwest and S. Korea, where </a:t>
            </a:r>
            <a:r>
              <a:rPr lang="en-US" sz="2800" dirty="0" err="1" smtClean="0"/>
              <a:t>domoic</a:t>
            </a:r>
            <a:r>
              <a:rPr lang="en-US" sz="2800" dirty="0" smtClean="0"/>
              <a:t> acid is a contaminant in seafood</a:t>
            </a:r>
          </a:p>
          <a:p>
            <a:r>
              <a:rPr lang="en-US" sz="2800" dirty="0" smtClean="0"/>
              <a:t>Glutamate additives in processed foods may also be problematic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21000" y="4671078"/>
            <a:ext cx="5082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*</a:t>
            </a:r>
            <a:r>
              <a:rPr lang="tr-TR" sz="2000" dirty="0" err="1"/>
              <a:t>Garet</a:t>
            </a:r>
            <a:r>
              <a:rPr lang="tr-TR" sz="2000" dirty="0"/>
              <a:t> Paul </a:t>
            </a:r>
            <a:r>
              <a:rPr lang="tr-TR" sz="2000" dirty="0" err="1"/>
              <a:t>Lahvis</a:t>
            </a:r>
            <a:r>
              <a:rPr lang="tr-TR" sz="2000" dirty="0"/>
              <a:t>. EPMA J 201; 8(3): 229–235.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4103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Test of Glyphosate Levels in </a:t>
            </a:r>
            <a:br>
              <a:rPr lang="en-US" b="1" dirty="0" smtClean="0"/>
            </a:br>
            <a:r>
              <a:rPr lang="en-US" b="1" dirty="0" smtClean="0"/>
              <a:t>Florida Waterways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Honeycutt_Florida_waterway_test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507" r="-42507"/>
          <a:stretch>
            <a:fillRect/>
          </a:stretch>
        </p:blipFill>
        <p:spPr>
          <a:xfrm>
            <a:off x="-1168400" y="1380730"/>
            <a:ext cx="7213600" cy="3394472"/>
          </a:xfrm>
        </p:spPr>
      </p:pic>
      <p:sp>
        <p:nvSpPr>
          <p:cNvPr id="5" name="TextBox 4"/>
          <p:cNvSpPr txBox="1"/>
          <p:nvPr/>
        </p:nvSpPr>
        <p:spPr>
          <a:xfrm>
            <a:off x="457229" y="4775200"/>
            <a:ext cx="820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www.momsacrossamerica.com</a:t>
            </a:r>
            <a:r>
              <a:rPr lang="en-US" dirty="0"/>
              <a:t>/</a:t>
            </a:r>
            <a:r>
              <a:rPr lang="en-US" dirty="0" err="1"/>
              <a:t>orange_juice_postive_for_glyphosate_again</a:t>
            </a:r>
            <a:r>
              <a:rPr lang="en-US" dirty="0"/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87900" y="1364458"/>
            <a:ext cx="41529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Water sample </a:t>
            </a:r>
            <a:r>
              <a:rPr lang="en-US" dirty="0"/>
              <a:t>taken from the coast of Cape Coral, at the mouth of the Caloosahatchee River, where cyanobacteria were present </a:t>
            </a:r>
          </a:p>
        </p:txBody>
      </p:sp>
    </p:spTree>
    <p:extLst>
      <p:ext uri="{BB962C8B-B14F-4D97-AF65-F5344CB8AC3E}">
        <p14:creationId xmlns:p14="http://schemas.microsoft.com/office/powerpoint/2010/main" val="2012280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63826" y="2001383"/>
            <a:ext cx="56164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Mineral Disruption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3865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 Depletes Iron, Manganese and Zinc in Plants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manganese_plants_glyphoat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24" r="-15124"/>
          <a:stretch>
            <a:fillRect/>
          </a:stretch>
        </p:blipFill>
        <p:spPr>
          <a:xfrm>
            <a:off x="789794" y="1200151"/>
            <a:ext cx="7630184" cy="3394472"/>
          </a:xfrm>
        </p:spPr>
      </p:pic>
      <p:sp>
        <p:nvSpPr>
          <p:cNvPr id="5" name="TextBox 4"/>
          <p:cNvSpPr txBox="1"/>
          <p:nvPr/>
        </p:nvSpPr>
        <p:spPr>
          <a:xfrm>
            <a:off x="457200" y="4594622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D Huber, </a:t>
            </a:r>
            <a:r>
              <a:rPr lang="en-US" b="1" dirty="0"/>
              <a:t>What About Glyphosate-Induced Manganese Deficiency? </a:t>
            </a:r>
            <a:r>
              <a:rPr lang="en-US" dirty="0"/>
              <a:t> </a:t>
            </a:r>
            <a:r>
              <a:rPr lang="en-US" dirty="0" smtClean="0"/>
              <a:t>Fluid Journal, 20-22.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09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nganese_cobalt_depletion_cow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426" r="-57426"/>
          <a:stretch>
            <a:fillRect/>
          </a:stretch>
        </p:blipFill>
        <p:spPr>
          <a:xfrm>
            <a:off x="-1744099" y="843306"/>
            <a:ext cx="8940800" cy="368782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04" y="2818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Severe Deficiency in Serum Manganese and Cobalt in Cows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4665582"/>
            <a:ext cx="6351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*</a:t>
            </a:r>
            <a:r>
              <a:rPr lang="fr-FR" sz="2400" dirty="0" smtClean="0"/>
              <a:t>M</a:t>
            </a:r>
            <a:r>
              <a:rPr lang="fr-FR" sz="2400" dirty="0"/>
              <a:t>. Krüger et al., J Environ Anal </a:t>
            </a:r>
            <a:r>
              <a:rPr lang="fr-FR" sz="2400" dirty="0" err="1"/>
              <a:t>Toxicol</a:t>
            </a:r>
            <a:r>
              <a:rPr lang="fr-FR" sz="2400" dirty="0"/>
              <a:t> 2013, 3:5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4319333"/>
            <a:ext cx="825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Eight different farms: all cows tested had glyphosate in the urine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220173" y="1326599"/>
            <a:ext cx="993932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Cobalt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01655" y="3100498"/>
            <a:ext cx="163758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Manganese</a:t>
            </a:r>
            <a:endParaRPr lang="en-US" sz="2400" dirty="0"/>
          </a:p>
        </p:txBody>
      </p:sp>
      <p:pic>
        <p:nvPicPr>
          <p:cNvPr id="8" name="Picture 7" descr="cow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49375"/>
            <a:ext cx="4318002" cy="182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0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b="1" dirty="0" smtClean="0"/>
              <a:t>Roundup and GMO Crops</a:t>
            </a:r>
            <a:endParaRPr lang="en-US" b="1" dirty="0"/>
          </a:p>
        </p:txBody>
      </p:sp>
      <p:pic>
        <p:nvPicPr>
          <p:cNvPr id="4" name="Content Placeholder 3" descr="roundup_on_crop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3" b="8673"/>
          <a:stretch>
            <a:fillRect/>
          </a:stretch>
        </p:blipFill>
        <p:spPr>
          <a:xfrm>
            <a:off x="728133" y="1587502"/>
            <a:ext cx="7823200" cy="3226844"/>
          </a:xfrm>
        </p:spPr>
      </p:pic>
      <p:pic>
        <p:nvPicPr>
          <p:cNvPr id="5" name="Picture 4" descr="sprayweeds-round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10" y="2066278"/>
            <a:ext cx="6739467" cy="156552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844176"/>
            <a:ext cx="8077200" cy="1222102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 GMO Roundup-Ready corn, soy, canola, sugar beets</a:t>
            </a:r>
          </a:p>
          <a:p>
            <a:r>
              <a:rPr lang="en-US" sz="2800" dirty="0"/>
              <a:t>c</a:t>
            </a:r>
            <a:r>
              <a:rPr lang="en-US" sz="2800" dirty="0" smtClean="0"/>
              <a:t>otton, tobacco and alfalfa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442110" y="2235222"/>
            <a:ext cx="3969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What is glyphosate?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20619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05979"/>
            <a:ext cx="9340331" cy="85725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Low Manganese in Teeth Linked to Autism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1429"/>
            <a:ext cx="5056770" cy="373811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Studied lead, mercury and manganese levels in tooth enamel of shed primary teeth in 84 children</a:t>
            </a:r>
          </a:p>
          <a:p>
            <a:r>
              <a:rPr lang="en-US" dirty="0" smtClean="0"/>
              <a:t>Manganese accumulated after birth was down by 60% in autistic children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No other result was statistically significant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4" name="Picture 3" descr="kid-teeth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373" y="1524049"/>
            <a:ext cx="2550137" cy="2610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3023" y="4788220"/>
            <a:ext cx="7010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MM Abdullah </a:t>
            </a:r>
            <a:r>
              <a:rPr lang="en-US" sz="2000" i="1" dirty="0" smtClean="0"/>
              <a:t>et al., J </a:t>
            </a:r>
            <a:r>
              <a:rPr lang="en-US" sz="2000" i="1" dirty="0"/>
              <a:t>Autism Dev </a:t>
            </a:r>
            <a:r>
              <a:rPr lang="en-US" sz="2000" i="1" dirty="0" smtClean="0"/>
              <a:t>Disord</a:t>
            </a:r>
            <a:r>
              <a:rPr lang="en-US" sz="2000" dirty="0" smtClean="0"/>
              <a:t>. </a:t>
            </a:r>
            <a:r>
              <a:rPr lang="en-US" sz="2000" dirty="0"/>
              <a:t>2012 Jun;42(6):929-36</a:t>
            </a:r>
            <a:r>
              <a:rPr lang="en-US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26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Some Consequences of </a:t>
            </a:r>
            <a:br>
              <a:rPr lang="en-US" b="1" dirty="0" smtClean="0"/>
            </a:br>
            <a:r>
              <a:rPr lang="en-US" b="1" dirty="0" smtClean="0"/>
              <a:t>Manganese Deficiency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07" y="1381561"/>
            <a:ext cx="822960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Lactobacillus critically depend on manganese  </a:t>
            </a:r>
          </a:p>
          <a:p>
            <a:r>
              <a:rPr lang="en-US" dirty="0" smtClean="0"/>
              <a:t>Manganese superoxide dismutase protects mitochondria from oxidative damage</a:t>
            </a:r>
          </a:p>
          <a:p>
            <a:r>
              <a:rPr lang="en-US" dirty="0" smtClean="0"/>
              <a:t>Manganese is essential for detoxing glutamate (neurotoxin)</a:t>
            </a:r>
          </a:p>
          <a:p>
            <a:r>
              <a:rPr lang="en-US" dirty="0" smtClean="0"/>
              <a:t>Pituitary depends on manganese to release thyroid stimulating hormone</a:t>
            </a:r>
          </a:p>
          <a:p>
            <a:r>
              <a:rPr lang="en-US" dirty="0" smtClean="0"/>
              <a:t>Chondroitin sulfate synthesis in bones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26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0694" y="1837443"/>
            <a:ext cx="8142636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Glyphosate Displacing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Glycine in Protein Synthesis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5475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1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What if Glyphosate could Insert </a:t>
            </a:r>
            <a:r>
              <a:rPr lang="en-US" b="1" dirty="0"/>
              <a:t>i</a:t>
            </a:r>
            <a:r>
              <a:rPr lang="en-US" b="1" dirty="0" smtClean="0"/>
              <a:t>tself into Proteins during Synthesis???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402648" y="3252786"/>
            <a:ext cx="355600" cy="203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92115" y="3233736"/>
            <a:ext cx="355600" cy="203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64649" y="3213098"/>
            <a:ext cx="355600" cy="203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20249" y="3227385"/>
            <a:ext cx="355600" cy="203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75849" y="3240087"/>
            <a:ext cx="355600" cy="203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10520" y="2832097"/>
            <a:ext cx="60785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GGC</a:t>
            </a:r>
            <a:endParaRPr lang="en-US" dirty="0"/>
          </a:p>
        </p:txBody>
      </p:sp>
      <p:pic>
        <p:nvPicPr>
          <p:cNvPr id="11" name="Picture 10" descr="glyphosa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31" y="1402652"/>
            <a:ext cx="1875370" cy="13049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18788" y="3139298"/>
            <a:ext cx="77696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mRNA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0" idx="2"/>
          </p:cNvCxnSpPr>
          <p:nvPr/>
        </p:nvCxnSpPr>
        <p:spPr>
          <a:xfrm>
            <a:off x="5314450" y="3201429"/>
            <a:ext cx="28010" cy="125968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642127" y="1561853"/>
            <a:ext cx="1776648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glyphosate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3898881" y="3579423"/>
            <a:ext cx="8921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Alanine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916528" y="3588561"/>
            <a:ext cx="8481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Proline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560997" y="3574273"/>
            <a:ext cx="12450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</a:t>
            </a:r>
            <a:endParaRPr lang="en-US" dirty="0"/>
          </a:p>
        </p:txBody>
      </p:sp>
      <p:sp>
        <p:nvSpPr>
          <p:cNvPr id="46" name="Freeform 45"/>
          <p:cNvSpPr/>
          <p:nvPr/>
        </p:nvSpPr>
        <p:spPr>
          <a:xfrm>
            <a:off x="2759431" y="2532061"/>
            <a:ext cx="637800" cy="966788"/>
          </a:xfrm>
          <a:custGeom>
            <a:avLst/>
            <a:gdLst>
              <a:gd name="connsiteX0" fmla="*/ 637800 w 637800"/>
              <a:gd name="connsiteY0" fmla="*/ 0 h 1289050"/>
              <a:gd name="connsiteX1" fmla="*/ 2800 w 637800"/>
              <a:gd name="connsiteY1" fmla="*/ 552450 h 1289050"/>
              <a:gd name="connsiteX2" fmla="*/ 390150 w 637800"/>
              <a:gd name="connsiteY2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7800" h="1289050">
                <a:moveTo>
                  <a:pt x="637800" y="0"/>
                </a:moveTo>
                <a:cubicBezTo>
                  <a:pt x="340937" y="168804"/>
                  <a:pt x="44075" y="337608"/>
                  <a:pt x="2800" y="552450"/>
                </a:cubicBezTo>
                <a:cubicBezTo>
                  <a:pt x="-38475" y="767292"/>
                  <a:pt x="390150" y="1289050"/>
                  <a:pt x="390150" y="128905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ontent Placeholder 46"/>
          <p:cNvSpPr>
            <a:spLocks noGrp="1"/>
          </p:cNvSpPr>
          <p:nvPr>
            <p:ph idx="1"/>
          </p:nvPr>
        </p:nvSpPr>
        <p:spPr>
          <a:xfrm>
            <a:off x="233874" y="4161729"/>
            <a:ext cx="8229600" cy="9487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-- Any proteins with conserved glycine residues are likely to be affected in a major way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875849" y="3448692"/>
            <a:ext cx="634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. . .</a:t>
            </a:r>
            <a:endParaRPr lang="en-US" sz="28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6231449" y="3092403"/>
            <a:ext cx="634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. . .</a:t>
            </a:r>
            <a:endParaRPr lang="en-US" sz="2800" b="1" dirty="0"/>
          </a:p>
        </p:txBody>
      </p:sp>
      <p:grpSp>
        <p:nvGrpSpPr>
          <p:cNvPr id="51" name="Group 50"/>
          <p:cNvGrpSpPr/>
          <p:nvPr/>
        </p:nvGrpSpPr>
        <p:grpSpPr>
          <a:xfrm>
            <a:off x="4348676" y="2359696"/>
            <a:ext cx="824956" cy="616904"/>
            <a:chOff x="4348674" y="2926125"/>
            <a:chExt cx="993775" cy="822539"/>
          </a:xfrm>
        </p:grpSpPr>
        <p:sp>
          <p:nvSpPr>
            <p:cNvPr id="21" name="Freeform 20"/>
            <p:cNvSpPr/>
            <p:nvPr/>
          </p:nvSpPr>
          <p:spPr>
            <a:xfrm>
              <a:off x="4348674" y="2926125"/>
              <a:ext cx="558800" cy="555839"/>
            </a:xfrm>
            <a:custGeom>
              <a:avLst/>
              <a:gdLst>
                <a:gd name="connsiteX0" fmla="*/ 25400 w 558800"/>
                <a:gd name="connsiteY0" fmla="*/ 9975 h 555839"/>
                <a:gd name="connsiteX1" fmla="*/ 0 w 558800"/>
                <a:gd name="connsiteY1" fmla="*/ 86175 h 555839"/>
                <a:gd name="connsiteX2" fmla="*/ 25400 w 558800"/>
                <a:gd name="connsiteY2" fmla="*/ 187775 h 555839"/>
                <a:gd name="connsiteX3" fmla="*/ 76200 w 558800"/>
                <a:gd name="connsiteY3" fmla="*/ 257625 h 555839"/>
                <a:gd name="connsiteX4" fmla="*/ 82550 w 558800"/>
                <a:gd name="connsiteY4" fmla="*/ 340175 h 555839"/>
                <a:gd name="connsiteX5" fmla="*/ 50800 w 558800"/>
                <a:gd name="connsiteY5" fmla="*/ 448125 h 555839"/>
                <a:gd name="connsiteX6" fmla="*/ 57150 w 558800"/>
                <a:gd name="connsiteY6" fmla="*/ 537025 h 555839"/>
                <a:gd name="connsiteX7" fmla="*/ 127000 w 558800"/>
                <a:gd name="connsiteY7" fmla="*/ 549725 h 555839"/>
                <a:gd name="connsiteX8" fmla="*/ 254000 w 558800"/>
                <a:gd name="connsiteY8" fmla="*/ 460825 h 555839"/>
                <a:gd name="connsiteX9" fmla="*/ 393700 w 558800"/>
                <a:gd name="connsiteY9" fmla="*/ 283025 h 555839"/>
                <a:gd name="connsiteX10" fmla="*/ 520700 w 558800"/>
                <a:gd name="connsiteY10" fmla="*/ 156025 h 555839"/>
                <a:gd name="connsiteX11" fmla="*/ 558800 w 558800"/>
                <a:gd name="connsiteY11" fmla="*/ 73475 h 555839"/>
                <a:gd name="connsiteX12" fmla="*/ 520700 w 558800"/>
                <a:gd name="connsiteY12" fmla="*/ 3625 h 555839"/>
                <a:gd name="connsiteX13" fmla="*/ 425450 w 558800"/>
                <a:gd name="connsiteY13" fmla="*/ 22675 h 555839"/>
                <a:gd name="connsiteX14" fmla="*/ 304800 w 558800"/>
                <a:gd name="connsiteY14" fmla="*/ 98875 h 555839"/>
                <a:gd name="connsiteX15" fmla="*/ 165100 w 558800"/>
                <a:gd name="connsiteY15" fmla="*/ 35375 h 555839"/>
                <a:gd name="connsiteX16" fmla="*/ 76200 w 558800"/>
                <a:gd name="connsiteY16" fmla="*/ 3625 h 555839"/>
                <a:gd name="connsiteX17" fmla="*/ 25400 w 558800"/>
                <a:gd name="connsiteY17" fmla="*/ 9975 h 55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0" h="555839">
                  <a:moveTo>
                    <a:pt x="25400" y="9975"/>
                  </a:moveTo>
                  <a:cubicBezTo>
                    <a:pt x="12700" y="23733"/>
                    <a:pt x="0" y="56542"/>
                    <a:pt x="0" y="86175"/>
                  </a:cubicBezTo>
                  <a:cubicBezTo>
                    <a:pt x="0" y="115808"/>
                    <a:pt x="12700" y="159200"/>
                    <a:pt x="25400" y="187775"/>
                  </a:cubicBezTo>
                  <a:cubicBezTo>
                    <a:pt x="38100" y="216350"/>
                    <a:pt x="66675" y="232225"/>
                    <a:pt x="76200" y="257625"/>
                  </a:cubicBezTo>
                  <a:cubicBezTo>
                    <a:pt x="85725" y="283025"/>
                    <a:pt x="86783" y="308425"/>
                    <a:pt x="82550" y="340175"/>
                  </a:cubicBezTo>
                  <a:cubicBezTo>
                    <a:pt x="78317" y="371925"/>
                    <a:pt x="55033" y="415317"/>
                    <a:pt x="50800" y="448125"/>
                  </a:cubicBezTo>
                  <a:cubicBezTo>
                    <a:pt x="46567" y="480933"/>
                    <a:pt x="44450" y="520092"/>
                    <a:pt x="57150" y="537025"/>
                  </a:cubicBezTo>
                  <a:cubicBezTo>
                    <a:pt x="69850" y="553958"/>
                    <a:pt x="94192" y="562425"/>
                    <a:pt x="127000" y="549725"/>
                  </a:cubicBezTo>
                  <a:cubicBezTo>
                    <a:pt x="159808" y="537025"/>
                    <a:pt x="209550" y="505275"/>
                    <a:pt x="254000" y="460825"/>
                  </a:cubicBezTo>
                  <a:cubicBezTo>
                    <a:pt x="298450" y="416375"/>
                    <a:pt x="349250" y="333825"/>
                    <a:pt x="393700" y="283025"/>
                  </a:cubicBezTo>
                  <a:cubicBezTo>
                    <a:pt x="438150" y="232225"/>
                    <a:pt x="493183" y="190950"/>
                    <a:pt x="520700" y="156025"/>
                  </a:cubicBezTo>
                  <a:cubicBezTo>
                    <a:pt x="548217" y="121100"/>
                    <a:pt x="558800" y="98875"/>
                    <a:pt x="558800" y="73475"/>
                  </a:cubicBezTo>
                  <a:cubicBezTo>
                    <a:pt x="558800" y="48075"/>
                    <a:pt x="542925" y="12092"/>
                    <a:pt x="520700" y="3625"/>
                  </a:cubicBezTo>
                  <a:cubicBezTo>
                    <a:pt x="498475" y="-4842"/>
                    <a:pt x="461433" y="6800"/>
                    <a:pt x="425450" y="22675"/>
                  </a:cubicBezTo>
                  <a:cubicBezTo>
                    <a:pt x="389467" y="38550"/>
                    <a:pt x="348192" y="96758"/>
                    <a:pt x="304800" y="98875"/>
                  </a:cubicBezTo>
                  <a:cubicBezTo>
                    <a:pt x="261408" y="100992"/>
                    <a:pt x="203200" y="51250"/>
                    <a:pt x="165100" y="35375"/>
                  </a:cubicBezTo>
                  <a:cubicBezTo>
                    <a:pt x="127000" y="19500"/>
                    <a:pt x="98425" y="7858"/>
                    <a:pt x="76200" y="3625"/>
                  </a:cubicBezTo>
                  <a:cubicBezTo>
                    <a:pt x="53975" y="-608"/>
                    <a:pt x="38100" y="-3783"/>
                    <a:pt x="25400" y="9975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513774" y="3382481"/>
              <a:ext cx="311150" cy="366183"/>
              <a:chOff x="1949450" y="3843867"/>
              <a:chExt cx="311150" cy="366183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949450" y="3943350"/>
                <a:ext cx="273050" cy="2667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>
                <a:off x="2006600" y="3843867"/>
                <a:ext cx="254000" cy="194733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761424" y="3165523"/>
              <a:ext cx="311150" cy="366183"/>
              <a:chOff x="1949450" y="3843867"/>
              <a:chExt cx="311150" cy="366183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949450" y="3943350"/>
                <a:ext cx="273050" cy="2667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>
                <a:off x="2006600" y="3843867"/>
                <a:ext cx="254000" cy="194733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999549" y="2959174"/>
              <a:ext cx="342900" cy="366183"/>
              <a:chOff x="1917700" y="3843867"/>
              <a:chExt cx="342900" cy="366183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917700" y="3943350"/>
                <a:ext cx="273050" cy="2667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Isosceles Triangle 33"/>
              <p:cNvSpPr/>
              <p:nvPr/>
            </p:nvSpPr>
            <p:spPr>
              <a:xfrm>
                <a:off x="2006600" y="3843867"/>
                <a:ext cx="254000" cy="194733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" name="Straight Connector 38"/>
            <p:cNvCxnSpPr/>
            <p:nvPr/>
          </p:nvCxnSpPr>
          <p:spPr>
            <a:xfrm flipV="1">
              <a:off x="4716974" y="3547580"/>
              <a:ext cx="88900" cy="1058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4966057" y="3314821"/>
              <a:ext cx="88900" cy="1058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5875875" y="2087589"/>
            <a:ext cx="2921677" cy="523220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Code for Glycine</a:t>
            </a:r>
          </a:p>
        </p:txBody>
      </p:sp>
      <p:sp>
        <p:nvSpPr>
          <p:cNvPr id="3" name="Freeform 2"/>
          <p:cNvSpPr/>
          <p:nvPr/>
        </p:nvSpPr>
        <p:spPr>
          <a:xfrm>
            <a:off x="4352576" y="1229527"/>
            <a:ext cx="1237545" cy="924068"/>
          </a:xfrm>
          <a:custGeom>
            <a:avLst/>
            <a:gdLst>
              <a:gd name="connsiteX0" fmla="*/ 0 w 1237545"/>
              <a:gd name="connsiteY0" fmla="*/ 0 h 1232091"/>
              <a:gd name="connsiteX1" fmla="*/ 79375 w 1237545"/>
              <a:gd name="connsiteY1" fmla="*/ 889000 h 1232091"/>
              <a:gd name="connsiteX2" fmla="*/ 127000 w 1237545"/>
              <a:gd name="connsiteY2" fmla="*/ 1143000 h 1232091"/>
              <a:gd name="connsiteX3" fmla="*/ 1143000 w 1237545"/>
              <a:gd name="connsiteY3" fmla="*/ 1158875 h 1232091"/>
              <a:gd name="connsiteX4" fmla="*/ 1143000 w 1237545"/>
              <a:gd name="connsiteY4" fmla="*/ 238125 h 1232091"/>
              <a:gd name="connsiteX5" fmla="*/ 698500 w 1237545"/>
              <a:gd name="connsiteY5" fmla="*/ 47625 h 1232091"/>
              <a:gd name="connsiteX6" fmla="*/ 31750 w 1237545"/>
              <a:gd name="connsiteY6" fmla="*/ 47625 h 123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7545" h="1232091">
                <a:moveTo>
                  <a:pt x="0" y="0"/>
                </a:moveTo>
                <a:cubicBezTo>
                  <a:pt x="29104" y="349250"/>
                  <a:pt x="58208" y="698500"/>
                  <a:pt x="79375" y="889000"/>
                </a:cubicBezTo>
                <a:cubicBezTo>
                  <a:pt x="100542" y="1079500"/>
                  <a:pt x="-50271" y="1098021"/>
                  <a:pt x="127000" y="1143000"/>
                </a:cubicBezTo>
                <a:cubicBezTo>
                  <a:pt x="304271" y="1187979"/>
                  <a:pt x="973667" y="1309688"/>
                  <a:pt x="1143000" y="1158875"/>
                </a:cubicBezTo>
                <a:cubicBezTo>
                  <a:pt x="1312333" y="1008062"/>
                  <a:pt x="1217083" y="423333"/>
                  <a:pt x="1143000" y="238125"/>
                </a:cubicBezTo>
                <a:cubicBezTo>
                  <a:pt x="1068917" y="52917"/>
                  <a:pt x="883708" y="79375"/>
                  <a:pt x="698500" y="47625"/>
                </a:cubicBezTo>
                <a:cubicBezTo>
                  <a:pt x="513292" y="15875"/>
                  <a:pt x="31750" y="47625"/>
                  <a:pt x="31750" y="47625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59812" y="1330589"/>
            <a:ext cx="1814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Extra Stuff!</a:t>
            </a:r>
            <a:endParaRPr lang="en-US" sz="28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5539300" y="1593975"/>
            <a:ext cx="920485" cy="236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5054600" y="2628900"/>
            <a:ext cx="2794000" cy="258208"/>
          </a:xfrm>
          <a:custGeom>
            <a:avLst/>
            <a:gdLst>
              <a:gd name="connsiteX0" fmla="*/ 2794000 w 2794000"/>
              <a:gd name="connsiteY0" fmla="*/ 0 h 258208"/>
              <a:gd name="connsiteX1" fmla="*/ 1206500 w 2794000"/>
              <a:gd name="connsiteY1" fmla="*/ 254000 h 258208"/>
              <a:gd name="connsiteX2" fmla="*/ 0 w 2794000"/>
              <a:gd name="connsiteY2" fmla="*/ 165100 h 25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4000" h="258208">
                <a:moveTo>
                  <a:pt x="2794000" y="0"/>
                </a:moveTo>
                <a:cubicBezTo>
                  <a:pt x="2233083" y="113241"/>
                  <a:pt x="1672167" y="226483"/>
                  <a:pt x="1206500" y="254000"/>
                </a:cubicBezTo>
                <a:cubicBezTo>
                  <a:pt x="740833" y="281517"/>
                  <a:pt x="0" y="165100"/>
                  <a:pt x="0" y="165100"/>
                </a:cubicBezTo>
              </a:path>
            </a:pathLst>
          </a:custGeom>
          <a:ln w="3810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5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5" grpId="0" animBg="1"/>
      <p:bldP spid="46" grpId="0" animBg="1"/>
      <p:bldP spid="35" grpId="0" animBg="1"/>
      <p:bldP spid="3" grpId="0" animBg="1"/>
      <p:bldP spid="14" grpId="0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yphosa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78" y="2537170"/>
            <a:ext cx="3140380" cy="1725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857" y="-1961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Extra Piece Sticks Out at Active Site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98881" y="3438435"/>
            <a:ext cx="892154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Alanine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16528" y="3423461"/>
            <a:ext cx="848196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Proline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60997" y="3409173"/>
            <a:ext cx="1245052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764724" y="2881581"/>
            <a:ext cx="755568" cy="693708"/>
            <a:chOff x="5764724" y="3842108"/>
            <a:chExt cx="755568" cy="924944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 flipH="1">
            <a:off x="5685306" y="1469620"/>
            <a:ext cx="755568" cy="693708"/>
            <a:chOff x="5764724" y="3842108"/>
            <a:chExt cx="755568" cy="924944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777100" y="1469620"/>
            <a:ext cx="755568" cy="693708"/>
            <a:chOff x="5764724" y="3842108"/>
            <a:chExt cx="755568" cy="924944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flipH="1">
            <a:off x="1774641" y="2863123"/>
            <a:ext cx="755568" cy="693708"/>
            <a:chOff x="5764724" y="3842108"/>
            <a:chExt cx="755568" cy="924944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6142508" y="2163329"/>
            <a:ext cx="377784" cy="69979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714820" y="2163329"/>
            <a:ext cx="377784" cy="69979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683212" y="1379452"/>
            <a:ext cx="1494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Active Site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5378592" y="1134810"/>
            <a:ext cx="428094" cy="334829"/>
            <a:chOff x="3682755" y="1417638"/>
            <a:chExt cx="428094" cy="446438"/>
          </a:xfrm>
        </p:grpSpPr>
        <p:sp>
          <p:nvSpPr>
            <p:cNvPr id="56" name="Oval 55"/>
            <p:cNvSpPr/>
            <p:nvPr/>
          </p:nvSpPr>
          <p:spPr>
            <a:xfrm>
              <a:off x="3682755" y="14176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835155" y="15700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987555" y="17224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385516" y="885860"/>
            <a:ext cx="1455154" cy="727401"/>
            <a:chOff x="2530209" y="1116846"/>
            <a:chExt cx="1455154" cy="969868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2532668" y="1417638"/>
              <a:ext cx="891810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685068" y="1752176"/>
              <a:ext cx="891810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530209" y="1752176"/>
              <a:ext cx="154859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422019" y="1417638"/>
              <a:ext cx="154859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 flipV="1">
              <a:off x="3557269" y="1116846"/>
              <a:ext cx="428094" cy="446438"/>
              <a:chOff x="3682755" y="1417638"/>
              <a:chExt cx="428094" cy="446438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3682755" y="14176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835155" y="15700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87555" y="17224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5" name="TextBox 64"/>
          <p:cNvSpPr txBox="1"/>
          <p:nvPr/>
        </p:nvSpPr>
        <p:spPr>
          <a:xfrm>
            <a:off x="5298218" y="3933874"/>
            <a:ext cx="216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Peptide chain</a:t>
            </a:r>
            <a:endParaRPr lang="en-US" sz="2800" dirty="0"/>
          </a:p>
        </p:txBody>
      </p:sp>
      <p:sp>
        <p:nvSpPr>
          <p:cNvPr id="66" name="TextBox 65"/>
          <p:cNvSpPr txBox="1"/>
          <p:nvPr/>
        </p:nvSpPr>
        <p:spPr>
          <a:xfrm>
            <a:off x="6922226" y="794778"/>
            <a:ext cx="2735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Substrate no longer fits in active site</a:t>
            </a:r>
            <a:endParaRPr lang="en-US" sz="2800" dirty="0"/>
          </a:p>
        </p:txBody>
      </p:sp>
      <p:sp>
        <p:nvSpPr>
          <p:cNvPr id="67" name="Freeform 66"/>
          <p:cNvSpPr/>
          <p:nvPr/>
        </p:nvSpPr>
        <p:spPr>
          <a:xfrm>
            <a:off x="6366637" y="2519777"/>
            <a:ext cx="566966" cy="1470863"/>
          </a:xfrm>
          <a:custGeom>
            <a:avLst/>
            <a:gdLst>
              <a:gd name="connsiteX0" fmla="*/ 0 w 566966"/>
              <a:gd name="connsiteY0" fmla="*/ 1961151 h 1961151"/>
              <a:gd name="connsiteX1" fmla="*/ 562708 w 566966"/>
              <a:gd name="connsiteY1" fmla="*/ 900200 h 1961151"/>
              <a:gd name="connsiteX2" fmla="*/ 273316 w 566966"/>
              <a:gd name="connsiteY2" fmla="*/ 0 h 196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966" h="1961151">
                <a:moveTo>
                  <a:pt x="0" y="1961151"/>
                </a:moveTo>
                <a:cubicBezTo>
                  <a:pt x="258577" y="1594104"/>
                  <a:pt x="517155" y="1227058"/>
                  <a:pt x="562708" y="900200"/>
                </a:cubicBezTo>
                <a:cubicBezTo>
                  <a:pt x="608261" y="573342"/>
                  <a:pt x="273316" y="0"/>
                  <a:pt x="273316" y="0"/>
                </a:cubicBezTo>
              </a:path>
            </a:pathLst>
          </a:custGeom>
          <a:ln w="5715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07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yphosa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78" y="2537170"/>
            <a:ext cx="3140380" cy="1725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857" y="-1961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Extra Piece Sticks Out at Active Site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98881" y="3438435"/>
            <a:ext cx="892154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Alanine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16528" y="3423461"/>
            <a:ext cx="848196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Proline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60997" y="3409173"/>
            <a:ext cx="1245052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764724" y="2881581"/>
            <a:ext cx="755568" cy="693708"/>
            <a:chOff x="5764724" y="3842108"/>
            <a:chExt cx="755568" cy="924944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 flipH="1">
            <a:off x="5685306" y="1469620"/>
            <a:ext cx="755568" cy="693708"/>
            <a:chOff x="5764724" y="3842108"/>
            <a:chExt cx="755568" cy="924944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777100" y="1469620"/>
            <a:ext cx="755568" cy="693708"/>
            <a:chOff x="5764724" y="3842108"/>
            <a:chExt cx="755568" cy="924944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flipH="1">
            <a:off x="1774641" y="2863123"/>
            <a:ext cx="755568" cy="693708"/>
            <a:chOff x="5764724" y="3842108"/>
            <a:chExt cx="755568" cy="924944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6142508" y="2163329"/>
            <a:ext cx="377784" cy="69979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714820" y="2163329"/>
            <a:ext cx="377784" cy="69979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478758" y="2710640"/>
            <a:ext cx="2453328" cy="1815903"/>
            <a:chOff x="1478758" y="3614186"/>
            <a:chExt cx="2453328" cy="2421204"/>
          </a:xfrm>
        </p:grpSpPr>
        <p:sp>
          <p:nvSpPr>
            <p:cNvPr id="41" name="Freeform 40"/>
            <p:cNvSpPr/>
            <p:nvPr/>
          </p:nvSpPr>
          <p:spPr>
            <a:xfrm>
              <a:off x="1478758" y="3614186"/>
              <a:ext cx="2453328" cy="2421204"/>
            </a:xfrm>
            <a:custGeom>
              <a:avLst/>
              <a:gdLst>
                <a:gd name="connsiteX0" fmla="*/ 1614694 w 2453328"/>
                <a:gd name="connsiteY0" fmla="*/ 0 h 2421204"/>
                <a:gd name="connsiteX1" fmla="*/ 2843 w 2453328"/>
                <a:gd name="connsiteY1" fmla="*/ 1253569 h 2421204"/>
                <a:gd name="connsiteX2" fmla="*/ 1240224 w 2453328"/>
                <a:gd name="connsiteY2" fmla="*/ 2393178 h 2421204"/>
                <a:gd name="connsiteX3" fmla="*/ 1907758 w 2453328"/>
                <a:gd name="connsiteY3" fmla="*/ 1969895 h 2421204"/>
                <a:gd name="connsiteX4" fmla="*/ 2445042 w 2453328"/>
                <a:gd name="connsiteY4" fmla="*/ 846567 h 2421204"/>
                <a:gd name="connsiteX5" fmla="*/ 2184540 w 2453328"/>
                <a:gd name="connsiteY5" fmla="*/ 227922 h 2421204"/>
                <a:gd name="connsiteX6" fmla="*/ 1533287 w 2453328"/>
                <a:gd name="connsiteY6" fmla="*/ 0 h 242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3328" h="2421204">
                  <a:moveTo>
                    <a:pt x="1614694" y="0"/>
                  </a:moveTo>
                  <a:cubicBezTo>
                    <a:pt x="839974" y="427353"/>
                    <a:pt x="65255" y="854706"/>
                    <a:pt x="2843" y="1253569"/>
                  </a:cubicBezTo>
                  <a:cubicBezTo>
                    <a:pt x="-59569" y="1652432"/>
                    <a:pt x="922738" y="2273790"/>
                    <a:pt x="1240224" y="2393178"/>
                  </a:cubicBezTo>
                  <a:cubicBezTo>
                    <a:pt x="1557710" y="2512566"/>
                    <a:pt x="1706955" y="2227663"/>
                    <a:pt x="1907758" y="1969895"/>
                  </a:cubicBezTo>
                  <a:cubicBezTo>
                    <a:pt x="2108561" y="1712127"/>
                    <a:pt x="2398912" y="1136896"/>
                    <a:pt x="2445042" y="846567"/>
                  </a:cubicBezTo>
                  <a:cubicBezTo>
                    <a:pt x="2491172" y="556238"/>
                    <a:pt x="2336499" y="369017"/>
                    <a:pt x="2184540" y="227922"/>
                  </a:cubicBezTo>
                  <a:cubicBezTo>
                    <a:pt x="2032581" y="86827"/>
                    <a:pt x="1533287" y="0"/>
                    <a:pt x="1533287" y="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90278" y="5255509"/>
              <a:ext cx="105509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glycine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683212" y="1379452"/>
            <a:ext cx="1494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Active Site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5378592" y="1134810"/>
            <a:ext cx="428094" cy="334829"/>
            <a:chOff x="3682755" y="1417638"/>
            <a:chExt cx="428094" cy="446438"/>
          </a:xfrm>
        </p:grpSpPr>
        <p:sp>
          <p:nvSpPr>
            <p:cNvPr id="56" name="Oval 55"/>
            <p:cNvSpPr/>
            <p:nvPr/>
          </p:nvSpPr>
          <p:spPr>
            <a:xfrm>
              <a:off x="3682755" y="14176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835155" y="15700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987555" y="17224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385516" y="885860"/>
            <a:ext cx="1455154" cy="727401"/>
            <a:chOff x="2530209" y="1116846"/>
            <a:chExt cx="1455154" cy="969868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2532668" y="1417638"/>
              <a:ext cx="891810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685068" y="1752176"/>
              <a:ext cx="891810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530209" y="1752176"/>
              <a:ext cx="154859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422019" y="1417638"/>
              <a:ext cx="154859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 flipV="1">
              <a:off x="3557269" y="1116846"/>
              <a:ext cx="428094" cy="446438"/>
              <a:chOff x="3682755" y="1417638"/>
              <a:chExt cx="428094" cy="446438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3682755" y="14176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835155" y="15700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87555" y="17224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5" name="TextBox 64"/>
          <p:cNvSpPr txBox="1"/>
          <p:nvPr/>
        </p:nvSpPr>
        <p:spPr>
          <a:xfrm>
            <a:off x="5298218" y="3933874"/>
            <a:ext cx="216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Peptide chain</a:t>
            </a:r>
            <a:endParaRPr lang="en-US" sz="2800" dirty="0"/>
          </a:p>
        </p:txBody>
      </p:sp>
      <p:sp>
        <p:nvSpPr>
          <p:cNvPr id="66" name="TextBox 65"/>
          <p:cNvSpPr txBox="1"/>
          <p:nvPr/>
        </p:nvSpPr>
        <p:spPr>
          <a:xfrm>
            <a:off x="6922226" y="794778"/>
            <a:ext cx="2735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Substrate no longer fits in active site</a:t>
            </a:r>
            <a:endParaRPr lang="en-US" sz="2800" dirty="0"/>
          </a:p>
        </p:txBody>
      </p:sp>
      <p:sp>
        <p:nvSpPr>
          <p:cNvPr id="67" name="Freeform 66"/>
          <p:cNvSpPr/>
          <p:nvPr/>
        </p:nvSpPr>
        <p:spPr>
          <a:xfrm>
            <a:off x="6366637" y="2519777"/>
            <a:ext cx="566966" cy="1470863"/>
          </a:xfrm>
          <a:custGeom>
            <a:avLst/>
            <a:gdLst>
              <a:gd name="connsiteX0" fmla="*/ 0 w 566966"/>
              <a:gd name="connsiteY0" fmla="*/ 1961151 h 1961151"/>
              <a:gd name="connsiteX1" fmla="*/ 562708 w 566966"/>
              <a:gd name="connsiteY1" fmla="*/ 900200 h 1961151"/>
              <a:gd name="connsiteX2" fmla="*/ 273316 w 566966"/>
              <a:gd name="connsiteY2" fmla="*/ 0 h 196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966" h="1961151">
                <a:moveTo>
                  <a:pt x="0" y="1961151"/>
                </a:moveTo>
                <a:cubicBezTo>
                  <a:pt x="258577" y="1594104"/>
                  <a:pt x="517155" y="1227058"/>
                  <a:pt x="562708" y="900200"/>
                </a:cubicBezTo>
                <a:cubicBezTo>
                  <a:pt x="608261" y="573342"/>
                  <a:pt x="273316" y="0"/>
                  <a:pt x="273316" y="0"/>
                </a:cubicBezTo>
              </a:path>
            </a:pathLst>
          </a:custGeom>
          <a:ln w="5715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77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yphosa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78" y="2537170"/>
            <a:ext cx="3140380" cy="1725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857" y="-1961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Extra Piece Sticks Out at Active Site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98881" y="3438435"/>
            <a:ext cx="892154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Alanine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16528" y="3423461"/>
            <a:ext cx="848196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Proline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60997" y="3409173"/>
            <a:ext cx="1245052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764724" y="2881581"/>
            <a:ext cx="755568" cy="693708"/>
            <a:chOff x="5764724" y="3842108"/>
            <a:chExt cx="755568" cy="924944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 flipH="1">
            <a:off x="5685306" y="1469620"/>
            <a:ext cx="755568" cy="693708"/>
            <a:chOff x="5764724" y="3842108"/>
            <a:chExt cx="755568" cy="924944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777100" y="1469620"/>
            <a:ext cx="755568" cy="693708"/>
            <a:chOff x="5764724" y="3842108"/>
            <a:chExt cx="755568" cy="924944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flipH="1">
            <a:off x="1774641" y="2863123"/>
            <a:ext cx="755568" cy="693708"/>
            <a:chOff x="5764724" y="3842108"/>
            <a:chExt cx="755568" cy="924944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6142508" y="2163329"/>
            <a:ext cx="377784" cy="69979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714820" y="2163329"/>
            <a:ext cx="377784" cy="69979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478758" y="2710640"/>
            <a:ext cx="2453328" cy="1815903"/>
            <a:chOff x="1478758" y="3614186"/>
            <a:chExt cx="2453328" cy="2421204"/>
          </a:xfrm>
        </p:grpSpPr>
        <p:sp>
          <p:nvSpPr>
            <p:cNvPr id="41" name="Freeform 40"/>
            <p:cNvSpPr/>
            <p:nvPr/>
          </p:nvSpPr>
          <p:spPr>
            <a:xfrm>
              <a:off x="1478758" y="3614186"/>
              <a:ext cx="2453328" cy="2421204"/>
            </a:xfrm>
            <a:custGeom>
              <a:avLst/>
              <a:gdLst>
                <a:gd name="connsiteX0" fmla="*/ 1614694 w 2453328"/>
                <a:gd name="connsiteY0" fmla="*/ 0 h 2421204"/>
                <a:gd name="connsiteX1" fmla="*/ 2843 w 2453328"/>
                <a:gd name="connsiteY1" fmla="*/ 1253569 h 2421204"/>
                <a:gd name="connsiteX2" fmla="*/ 1240224 w 2453328"/>
                <a:gd name="connsiteY2" fmla="*/ 2393178 h 2421204"/>
                <a:gd name="connsiteX3" fmla="*/ 1907758 w 2453328"/>
                <a:gd name="connsiteY3" fmla="*/ 1969895 h 2421204"/>
                <a:gd name="connsiteX4" fmla="*/ 2445042 w 2453328"/>
                <a:gd name="connsiteY4" fmla="*/ 846567 h 2421204"/>
                <a:gd name="connsiteX5" fmla="*/ 2184540 w 2453328"/>
                <a:gd name="connsiteY5" fmla="*/ 227922 h 2421204"/>
                <a:gd name="connsiteX6" fmla="*/ 1533287 w 2453328"/>
                <a:gd name="connsiteY6" fmla="*/ 0 h 242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3328" h="2421204">
                  <a:moveTo>
                    <a:pt x="1614694" y="0"/>
                  </a:moveTo>
                  <a:cubicBezTo>
                    <a:pt x="839974" y="427353"/>
                    <a:pt x="65255" y="854706"/>
                    <a:pt x="2843" y="1253569"/>
                  </a:cubicBezTo>
                  <a:cubicBezTo>
                    <a:pt x="-59569" y="1652432"/>
                    <a:pt x="922738" y="2273790"/>
                    <a:pt x="1240224" y="2393178"/>
                  </a:cubicBezTo>
                  <a:cubicBezTo>
                    <a:pt x="1557710" y="2512566"/>
                    <a:pt x="1706955" y="2227663"/>
                    <a:pt x="1907758" y="1969895"/>
                  </a:cubicBezTo>
                  <a:cubicBezTo>
                    <a:pt x="2108561" y="1712127"/>
                    <a:pt x="2398912" y="1136896"/>
                    <a:pt x="2445042" y="846567"/>
                  </a:cubicBezTo>
                  <a:cubicBezTo>
                    <a:pt x="2491172" y="556238"/>
                    <a:pt x="2336499" y="369017"/>
                    <a:pt x="2184540" y="227922"/>
                  </a:cubicBezTo>
                  <a:cubicBezTo>
                    <a:pt x="2032581" y="86827"/>
                    <a:pt x="1533287" y="0"/>
                    <a:pt x="1533287" y="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90278" y="5255509"/>
              <a:ext cx="105509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glycine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3" name="Freeform 42"/>
          <p:cNvSpPr/>
          <p:nvPr/>
        </p:nvSpPr>
        <p:spPr>
          <a:xfrm>
            <a:off x="3682755" y="1880250"/>
            <a:ext cx="1755974" cy="1565369"/>
          </a:xfrm>
          <a:custGeom>
            <a:avLst/>
            <a:gdLst>
              <a:gd name="connsiteX0" fmla="*/ 582953 w 1755974"/>
              <a:gd name="connsiteY0" fmla="*/ 154 h 2087158"/>
              <a:gd name="connsiteX1" fmla="*/ 13106 w 1755974"/>
              <a:gd name="connsiteY1" fmla="*/ 944401 h 2087158"/>
              <a:gd name="connsiteX2" fmla="*/ 306170 w 1755974"/>
              <a:gd name="connsiteY2" fmla="*/ 1986329 h 2087158"/>
              <a:gd name="connsiteX3" fmla="*/ 1624957 w 1755974"/>
              <a:gd name="connsiteY3" fmla="*/ 1921208 h 2087158"/>
              <a:gd name="connsiteX4" fmla="*/ 1592395 w 1755974"/>
              <a:gd name="connsiteY4" fmla="*/ 879281 h 2087158"/>
              <a:gd name="connsiteX5" fmla="*/ 582953 w 1755974"/>
              <a:gd name="connsiteY5" fmla="*/ 154 h 208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74" h="2087158">
                <a:moveTo>
                  <a:pt x="582953" y="154"/>
                </a:moveTo>
                <a:cubicBezTo>
                  <a:pt x="319738" y="11007"/>
                  <a:pt x="59236" y="613372"/>
                  <a:pt x="13106" y="944401"/>
                </a:cubicBezTo>
                <a:cubicBezTo>
                  <a:pt x="-33024" y="1275430"/>
                  <a:pt x="37528" y="1823528"/>
                  <a:pt x="306170" y="1986329"/>
                </a:cubicBezTo>
                <a:cubicBezTo>
                  <a:pt x="574812" y="2149130"/>
                  <a:pt x="1410586" y="2105716"/>
                  <a:pt x="1624957" y="1921208"/>
                </a:cubicBezTo>
                <a:cubicBezTo>
                  <a:pt x="1839328" y="1736700"/>
                  <a:pt x="1763349" y="1204883"/>
                  <a:pt x="1592395" y="879281"/>
                </a:cubicBezTo>
                <a:cubicBezTo>
                  <a:pt x="1421441" y="553679"/>
                  <a:pt x="846168" y="-10699"/>
                  <a:pt x="582953" y="154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683212" y="1379452"/>
            <a:ext cx="1494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Active Site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98190" y="2002381"/>
            <a:ext cx="2040018" cy="936433"/>
            <a:chOff x="2298190" y="2669815"/>
            <a:chExt cx="2040018" cy="1248577"/>
          </a:xfrm>
        </p:grpSpPr>
        <p:sp>
          <p:nvSpPr>
            <p:cNvPr id="51" name="TextBox 50"/>
            <p:cNvSpPr txBox="1"/>
            <p:nvPr/>
          </p:nvSpPr>
          <p:spPr>
            <a:xfrm>
              <a:off x="2298190" y="2669815"/>
              <a:ext cx="148144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Extra Stuff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3215473" y="3131480"/>
              <a:ext cx="1122735" cy="786912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5378592" y="1134810"/>
            <a:ext cx="428094" cy="334829"/>
            <a:chOff x="3682755" y="1417638"/>
            <a:chExt cx="428094" cy="446438"/>
          </a:xfrm>
        </p:grpSpPr>
        <p:sp>
          <p:nvSpPr>
            <p:cNvPr id="56" name="Oval 55"/>
            <p:cNvSpPr/>
            <p:nvPr/>
          </p:nvSpPr>
          <p:spPr>
            <a:xfrm>
              <a:off x="3682755" y="14176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835155" y="15700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987555" y="17224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385516" y="885860"/>
            <a:ext cx="1455154" cy="727401"/>
            <a:chOff x="2530209" y="1116846"/>
            <a:chExt cx="1455154" cy="969868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2532668" y="1417638"/>
              <a:ext cx="891810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685068" y="1752176"/>
              <a:ext cx="891810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530209" y="1752176"/>
              <a:ext cx="154859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422019" y="1417638"/>
              <a:ext cx="154859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 flipV="1">
              <a:off x="3557269" y="1116846"/>
              <a:ext cx="428094" cy="446438"/>
              <a:chOff x="3682755" y="1417638"/>
              <a:chExt cx="428094" cy="446438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3682755" y="14176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835155" y="15700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87555" y="17224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5" name="TextBox 64"/>
          <p:cNvSpPr txBox="1"/>
          <p:nvPr/>
        </p:nvSpPr>
        <p:spPr>
          <a:xfrm>
            <a:off x="5298218" y="3933874"/>
            <a:ext cx="216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Peptide chain</a:t>
            </a:r>
            <a:endParaRPr lang="en-US" sz="2800" dirty="0"/>
          </a:p>
        </p:txBody>
      </p:sp>
      <p:sp>
        <p:nvSpPr>
          <p:cNvPr id="66" name="TextBox 65"/>
          <p:cNvSpPr txBox="1"/>
          <p:nvPr/>
        </p:nvSpPr>
        <p:spPr>
          <a:xfrm>
            <a:off x="6922226" y="794778"/>
            <a:ext cx="2735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Substrate no longer fits in active site</a:t>
            </a:r>
            <a:endParaRPr lang="en-US" sz="2800" dirty="0"/>
          </a:p>
        </p:txBody>
      </p:sp>
      <p:sp>
        <p:nvSpPr>
          <p:cNvPr id="67" name="Freeform 66"/>
          <p:cNvSpPr/>
          <p:nvPr/>
        </p:nvSpPr>
        <p:spPr>
          <a:xfrm>
            <a:off x="6366637" y="2519777"/>
            <a:ext cx="566966" cy="1470863"/>
          </a:xfrm>
          <a:custGeom>
            <a:avLst/>
            <a:gdLst>
              <a:gd name="connsiteX0" fmla="*/ 0 w 566966"/>
              <a:gd name="connsiteY0" fmla="*/ 1961151 h 1961151"/>
              <a:gd name="connsiteX1" fmla="*/ 562708 w 566966"/>
              <a:gd name="connsiteY1" fmla="*/ 900200 h 1961151"/>
              <a:gd name="connsiteX2" fmla="*/ 273316 w 566966"/>
              <a:gd name="connsiteY2" fmla="*/ 0 h 196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966" h="1961151">
                <a:moveTo>
                  <a:pt x="0" y="1961151"/>
                </a:moveTo>
                <a:cubicBezTo>
                  <a:pt x="258577" y="1594104"/>
                  <a:pt x="517155" y="1227058"/>
                  <a:pt x="562708" y="900200"/>
                </a:cubicBezTo>
                <a:cubicBezTo>
                  <a:pt x="608261" y="573342"/>
                  <a:pt x="273316" y="0"/>
                  <a:pt x="273316" y="0"/>
                </a:cubicBezTo>
              </a:path>
            </a:pathLst>
          </a:custGeom>
          <a:ln w="5715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62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yphosa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78" y="2537170"/>
            <a:ext cx="3140380" cy="1725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857" y="-1961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Extra Piece Sticks Out at Active Site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98881" y="3438435"/>
            <a:ext cx="892154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Alanine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16528" y="3423461"/>
            <a:ext cx="848196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Proline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60997" y="3409173"/>
            <a:ext cx="1245052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764724" y="2881581"/>
            <a:ext cx="755568" cy="693708"/>
            <a:chOff x="5764724" y="3842108"/>
            <a:chExt cx="755568" cy="924944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 flipH="1">
            <a:off x="5685306" y="1469620"/>
            <a:ext cx="755568" cy="693708"/>
            <a:chOff x="5764724" y="3842108"/>
            <a:chExt cx="755568" cy="924944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777100" y="1469620"/>
            <a:ext cx="755568" cy="693708"/>
            <a:chOff x="5764724" y="3842108"/>
            <a:chExt cx="755568" cy="924944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flipH="1">
            <a:off x="1774641" y="2863123"/>
            <a:ext cx="755568" cy="693708"/>
            <a:chOff x="5764724" y="3842108"/>
            <a:chExt cx="755568" cy="924944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6142508" y="2163329"/>
            <a:ext cx="377784" cy="69979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714820" y="2163329"/>
            <a:ext cx="377784" cy="69979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478758" y="2710640"/>
            <a:ext cx="2453328" cy="1815903"/>
            <a:chOff x="1478758" y="3614186"/>
            <a:chExt cx="2453328" cy="2421204"/>
          </a:xfrm>
        </p:grpSpPr>
        <p:sp>
          <p:nvSpPr>
            <p:cNvPr id="41" name="Freeform 40"/>
            <p:cNvSpPr/>
            <p:nvPr/>
          </p:nvSpPr>
          <p:spPr>
            <a:xfrm>
              <a:off x="1478758" y="3614186"/>
              <a:ext cx="2453328" cy="2421204"/>
            </a:xfrm>
            <a:custGeom>
              <a:avLst/>
              <a:gdLst>
                <a:gd name="connsiteX0" fmla="*/ 1614694 w 2453328"/>
                <a:gd name="connsiteY0" fmla="*/ 0 h 2421204"/>
                <a:gd name="connsiteX1" fmla="*/ 2843 w 2453328"/>
                <a:gd name="connsiteY1" fmla="*/ 1253569 h 2421204"/>
                <a:gd name="connsiteX2" fmla="*/ 1240224 w 2453328"/>
                <a:gd name="connsiteY2" fmla="*/ 2393178 h 2421204"/>
                <a:gd name="connsiteX3" fmla="*/ 1907758 w 2453328"/>
                <a:gd name="connsiteY3" fmla="*/ 1969895 h 2421204"/>
                <a:gd name="connsiteX4" fmla="*/ 2445042 w 2453328"/>
                <a:gd name="connsiteY4" fmla="*/ 846567 h 2421204"/>
                <a:gd name="connsiteX5" fmla="*/ 2184540 w 2453328"/>
                <a:gd name="connsiteY5" fmla="*/ 227922 h 2421204"/>
                <a:gd name="connsiteX6" fmla="*/ 1533287 w 2453328"/>
                <a:gd name="connsiteY6" fmla="*/ 0 h 242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3328" h="2421204">
                  <a:moveTo>
                    <a:pt x="1614694" y="0"/>
                  </a:moveTo>
                  <a:cubicBezTo>
                    <a:pt x="839974" y="427353"/>
                    <a:pt x="65255" y="854706"/>
                    <a:pt x="2843" y="1253569"/>
                  </a:cubicBezTo>
                  <a:cubicBezTo>
                    <a:pt x="-59569" y="1652432"/>
                    <a:pt x="922738" y="2273790"/>
                    <a:pt x="1240224" y="2393178"/>
                  </a:cubicBezTo>
                  <a:cubicBezTo>
                    <a:pt x="1557710" y="2512566"/>
                    <a:pt x="1706955" y="2227663"/>
                    <a:pt x="1907758" y="1969895"/>
                  </a:cubicBezTo>
                  <a:cubicBezTo>
                    <a:pt x="2108561" y="1712127"/>
                    <a:pt x="2398912" y="1136896"/>
                    <a:pt x="2445042" y="846567"/>
                  </a:cubicBezTo>
                  <a:cubicBezTo>
                    <a:pt x="2491172" y="556238"/>
                    <a:pt x="2336499" y="369017"/>
                    <a:pt x="2184540" y="227922"/>
                  </a:cubicBezTo>
                  <a:cubicBezTo>
                    <a:pt x="2032581" y="86827"/>
                    <a:pt x="1533287" y="0"/>
                    <a:pt x="1533287" y="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90278" y="5255509"/>
              <a:ext cx="105509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glycine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3" name="Freeform 42"/>
          <p:cNvSpPr/>
          <p:nvPr/>
        </p:nvSpPr>
        <p:spPr>
          <a:xfrm>
            <a:off x="3682755" y="1880250"/>
            <a:ext cx="1755974" cy="1565369"/>
          </a:xfrm>
          <a:custGeom>
            <a:avLst/>
            <a:gdLst>
              <a:gd name="connsiteX0" fmla="*/ 582953 w 1755974"/>
              <a:gd name="connsiteY0" fmla="*/ 154 h 2087158"/>
              <a:gd name="connsiteX1" fmla="*/ 13106 w 1755974"/>
              <a:gd name="connsiteY1" fmla="*/ 944401 h 2087158"/>
              <a:gd name="connsiteX2" fmla="*/ 306170 w 1755974"/>
              <a:gd name="connsiteY2" fmla="*/ 1986329 h 2087158"/>
              <a:gd name="connsiteX3" fmla="*/ 1624957 w 1755974"/>
              <a:gd name="connsiteY3" fmla="*/ 1921208 h 2087158"/>
              <a:gd name="connsiteX4" fmla="*/ 1592395 w 1755974"/>
              <a:gd name="connsiteY4" fmla="*/ 879281 h 2087158"/>
              <a:gd name="connsiteX5" fmla="*/ 582953 w 1755974"/>
              <a:gd name="connsiteY5" fmla="*/ 154 h 208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74" h="2087158">
                <a:moveTo>
                  <a:pt x="582953" y="154"/>
                </a:moveTo>
                <a:cubicBezTo>
                  <a:pt x="319738" y="11007"/>
                  <a:pt x="59236" y="613372"/>
                  <a:pt x="13106" y="944401"/>
                </a:cubicBezTo>
                <a:cubicBezTo>
                  <a:pt x="-33024" y="1275430"/>
                  <a:pt x="37528" y="1823528"/>
                  <a:pt x="306170" y="1986329"/>
                </a:cubicBezTo>
                <a:cubicBezTo>
                  <a:pt x="574812" y="2149130"/>
                  <a:pt x="1410586" y="2105716"/>
                  <a:pt x="1624957" y="1921208"/>
                </a:cubicBezTo>
                <a:cubicBezTo>
                  <a:pt x="1839328" y="1736700"/>
                  <a:pt x="1763349" y="1204883"/>
                  <a:pt x="1592395" y="879281"/>
                </a:cubicBezTo>
                <a:cubicBezTo>
                  <a:pt x="1421441" y="553679"/>
                  <a:pt x="846168" y="-10699"/>
                  <a:pt x="582953" y="154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683212" y="1379452"/>
            <a:ext cx="1494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Active Site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98190" y="2002381"/>
            <a:ext cx="2040018" cy="936433"/>
            <a:chOff x="2298190" y="2669815"/>
            <a:chExt cx="2040018" cy="1248577"/>
          </a:xfrm>
        </p:grpSpPr>
        <p:sp>
          <p:nvSpPr>
            <p:cNvPr id="51" name="TextBox 50"/>
            <p:cNvSpPr txBox="1"/>
            <p:nvPr/>
          </p:nvSpPr>
          <p:spPr>
            <a:xfrm>
              <a:off x="2298190" y="2669815"/>
              <a:ext cx="148144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Extra Stuff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3215473" y="3131480"/>
              <a:ext cx="1122735" cy="786912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5378592" y="1134810"/>
            <a:ext cx="428094" cy="334829"/>
            <a:chOff x="3682755" y="1417638"/>
            <a:chExt cx="428094" cy="446438"/>
          </a:xfrm>
        </p:grpSpPr>
        <p:sp>
          <p:nvSpPr>
            <p:cNvPr id="56" name="Oval 55"/>
            <p:cNvSpPr/>
            <p:nvPr/>
          </p:nvSpPr>
          <p:spPr>
            <a:xfrm>
              <a:off x="3682755" y="14176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835155" y="15700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987555" y="17224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385516" y="885860"/>
            <a:ext cx="1455154" cy="727401"/>
            <a:chOff x="2530209" y="1116846"/>
            <a:chExt cx="1455154" cy="969868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2532668" y="1417638"/>
              <a:ext cx="891810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685068" y="1752176"/>
              <a:ext cx="891810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530209" y="1752176"/>
              <a:ext cx="154859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422019" y="1417638"/>
              <a:ext cx="154859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 flipV="1">
              <a:off x="3557269" y="1116846"/>
              <a:ext cx="428094" cy="446438"/>
              <a:chOff x="3682755" y="1417638"/>
              <a:chExt cx="428094" cy="446438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3682755" y="14176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835155" y="15700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87555" y="17224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5" name="TextBox 64"/>
          <p:cNvSpPr txBox="1"/>
          <p:nvPr/>
        </p:nvSpPr>
        <p:spPr>
          <a:xfrm>
            <a:off x="5298218" y="3933874"/>
            <a:ext cx="216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Peptide chain</a:t>
            </a:r>
            <a:endParaRPr lang="en-US" sz="2800" dirty="0"/>
          </a:p>
        </p:txBody>
      </p:sp>
      <p:sp>
        <p:nvSpPr>
          <p:cNvPr id="66" name="TextBox 65"/>
          <p:cNvSpPr txBox="1"/>
          <p:nvPr/>
        </p:nvSpPr>
        <p:spPr>
          <a:xfrm>
            <a:off x="6922226" y="794778"/>
            <a:ext cx="2735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Substrate no longer fits in active site</a:t>
            </a:r>
            <a:endParaRPr lang="en-US" sz="2800" dirty="0"/>
          </a:p>
        </p:txBody>
      </p:sp>
      <p:sp>
        <p:nvSpPr>
          <p:cNvPr id="67" name="Freeform 66"/>
          <p:cNvSpPr/>
          <p:nvPr/>
        </p:nvSpPr>
        <p:spPr>
          <a:xfrm>
            <a:off x="6366637" y="2519777"/>
            <a:ext cx="566966" cy="1470863"/>
          </a:xfrm>
          <a:custGeom>
            <a:avLst/>
            <a:gdLst>
              <a:gd name="connsiteX0" fmla="*/ 0 w 566966"/>
              <a:gd name="connsiteY0" fmla="*/ 1961151 h 1961151"/>
              <a:gd name="connsiteX1" fmla="*/ 562708 w 566966"/>
              <a:gd name="connsiteY1" fmla="*/ 900200 h 1961151"/>
              <a:gd name="connsiteX2" fmla="*/ 273316 w 566966"/>
              <a:gd name="connsiteY2" fmla="*/ 0 h 196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966" h="1961151">
                <a:moveTo>
                  <a:pt x="0" y="1961151"/>
                </a:moveTo>
                <a:cubicBezTo>
                  <a:pt x="258577" y="1594104"/>
                  <a:pt x="517155" y="1227058"/>
                  <a:pt x="562708" y="900200"/>
                </a:cubicBezTo>
                <a:cubicBezTo>
                  <a:pt x="608261" y="573342"/>
                  <a:pt x="273316" y="0"/>
                  <a:pt x="273316" y="0"/>
                </a:cubicBezTo>
              </a:path>
            </a:pathLst>
          </a:custGeom>
          <a:ln w="5715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393879" y="1198687"/>
            <a:ext cx="6564797" cy="3046988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This explains how glyphosate disrupts EPSPS in the </a:t>
            </a:r>
            <a:r>
              <a:rPr lang="en-US" sz="3200" dirty="0" err="1" smtClean="0"/>
              <a:t>shikimate</a:t>
            </a:r>
            <a:r>
              <a:rPr lang="en-US" sz="3200" dirty="0" smtClean="0"/>
              <a:t> pathway: Multiple bacteria have developed resistance by replacing active site glycine with alanine and this is the basis for GMO Roundup Ready crops</a:t>
            </a:r>
            <a:r>
              <a:rPr lang="en-US" sz="3200" dirty="0" smtClean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183" y="4493785"/>
            <a:ext cx="895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T </a:t>
            </a:r>
            <a:r>
              <a:rPr lang="en-US" sz="2000" dirty="0" err="1"/>
              <a:t>Funke</a:t>
            </a:r>
            <a:r>
              <a:rPr lang="en-US" sz="2000" dirty="0"/>
              <a:t> et al., Molecular basis for the herbicide resistance of Roundup Ready crops.  PNAS 2006;103(35):13010-13015.</a:t>
            </a:r>
          </a:p>
        </p:txBody>
      </p:sp>
    </p:spTree>
    <p:extLst>
      <p:ext uri="{BB962C8B-B14F-4D97-AF65-F5344CB8AC3E}">
        <p14:creationId xmlns:p14="http://schemas.microsoft.com/office/powerpoint/2010/main" val="1127065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PSPS_inhibition_glyphosat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16" r="-16416"/>
          <a:stretch>
            <a:fillRect/>
          </a:stretch>
        </p:blipFill>
        <p:spPr>
          <a:xfrm>
            <a:off x="698505" y="857268"/>
            <a:ext cx="7862057" cy="386437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892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Inhibition of EPSPS by glyphosate:</a:t>
            </a:r>
            <a:br>
              <a:rPr lang="en-US" b="1" dirty="0" smtClean="0"/>
            </a:br>
            <a:r>
              <a:rPr lang="en-US" b="1" dirty="0" smtClean="0"/>
              <a:t>Resistant E coli mutant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3664" y="4623646"/>
            <a:ext cx="597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Figure 3, S </a:t>
            </a:r>
            <a:r>
              <a:rPr lang="en-US" sz="2000" dirty="0" err="1" smtClean="0"/>
              <a:t>Eschenburg</a:t>
            </a:r>
            <a:r>
              <a:rPr lang="en-US" sz="2000" dirty="0" smtClean="0"/>
              <a:t> et al. </a:t>
            </a:r>
            <a:r>
              <a:rPr lang="en-US" sz="2000" dirty="0" err="1" smtClean="0"/>
              <a:t>Planta</a:t>
            </a:r>
            <a:r>
              <a:rPr lang="en-US" sz="2000" dirty="0" smtClean="0"/>
              <a:t> 2002;216:129-135.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832160" y="2929977"/>
            <a:ext cx="2044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Wild type  with glycine 96</a:t>
            </a:r>
            <a:endParaRPr lang="en-US" sz="2400" dirty="0"/>
          </a:p>
        </p:txBody>
      </p:sp>
      <p:sp>
        <p:nvSpPr>
          <p:cNvPr id="9" name="Freeform 8"/>
          <p:cNvSpPr/>
          <p:nvPr/>
        </p:nvSpPr>
        <p:spPr>
          <a:xfrm>
            <a:off x="3373187" y="2101615"/>
            <a:ext cx="349365" cy="828344"/>
          </a:xfrm>
          <a:custGeom>
            <a:avLst/>
            <a:gdLst>
              <a:gd name="connsiteX0" fmla="*/ 73268 w 349365"/>
              <a:gd name="connsiteY0" fmla="*/ 1104459 h 1104459"/>
              <a:gd name="connsiteX1" fmla="*/ 18049 w 349365"/>
              <a:gd name="connsiteY1" fmla="*/ 386560 h 1104459"/>
              <a:gd name="connsiteX2" fmla="*/ 349365 w 349365"/>
              <a:gd name="connsiteY2" fmla="*/ 0 h 1104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365" h="1104459">
                <a:moveTo>
                  <a:pt x="73268" y="1104459"/>
                </a:moveTo>
                <a:cubicBezTo>
                  <a:pt x="22650" y="837548"/>
                  <a:pt x="-27967" y="570637"/>
                  <a:pt x="18049" y="386560"/>
                </a:cubicBezTo>
                <a:cubicBezTo>
                  <a:pt x="64065" y="202483"/>
                  <a:pt x="349365" y="0"/>
                  <a:pt x="349365" y="0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49510" y="2381036"/>
            <a:ext cx="333215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Mutant with alanine substituted for glycine 96</a:t>
            </a:r>
            <a:endParaRPr lang="en-US" sz="2400" dirty="0"/>
          </a:p>
        </p:txBody>
      </p:sp>
      <p:sp>
        <p:nvSpPr>
          <p:cNvPr id="6" name="Freeform 5"/>
          <p:cNvSpPr/>
          <p:nvPr/>
        </p:nvSpPr>
        <p:spPr>
          <a:xfrm>
            <a:off x="4954063" y="1816101"/>
            <a:ext cx="494243" cy="965200"/>
          </a:xfrm>
          <a:custGeom>
            <a:avLst/>
            <a:gdLst>
              <a:gd name="connsiteX0" fmla="*/ 494243 w 494243"/>
              <a:gd name="connsiteY0" fmla="*/ 965200 h 965200"/>
              <a:gd name="connsiteX1" fmla="*/ 11643 w 494243"/>
              <a:gd name="connsiteY1" fmla="*/ 685800 h 965200"/>
              <a:gd name="connsiteX2" fmla="*/ 138643 w 494243"/>
              <a:gd name="connsiteY2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4243" h="965200">
                <a:moveTo>
                  <a:pt x="494243" y="965200"/>
                </a:moveTo>
                <a:cubicBezTo>
                  <a:pt x="282576" y="905933"/>
                  <a:pt x="70910" y="846667"/>
                  <a:pt x="11643" y="685800"/>
                </a:cubicBezTo>
                <a:cubicBezTo>
                  <a:pt x="-47624" y="524933"/>
                  <a:pt x="138643" y="0"/>
                  <a:pt x="138643" y="0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6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4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DowDupont</a:t>
            </a:r>
            <a:r>
              <a:rPr lang="en-US" b="1" dirty="0" smtClean="0"/>
              <a:t> Experiments on Maize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48" y="945241"/>
            <a:ext cx="8801100" cy="339447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Designer gene introduced into maize using CRISPR technology</a:t>
            </a:r>
          </a:p>
          <a:p>
            <a:r>
              <a:rPr lang="en-US" dirty="0" smtClean="0"/>
              <a:t>Tweaked native EPSP synthase to produce glyphosate-                                      resistant version</a:t>
            </a:r>
          </a:p>
          <a:p>
            <a:r>
              <a:rPr lang="en-US" dirty="0" smtClean="0"/>
              <a:t>First step: mutate glycine to  alanine                                                                   at residue 101 (GNAG </a:t>
            </a:r>
            <a:r>
              <a:rPr lang="en-US" dirty="0" smtClean="0">
                <a:sym typeface="Wingdings"/>
              </a:rPr>
              <a:t> GNAA)</a:t>
            </a:r>
          </a:p>
          <a:p>
            <a:pPr lvl="1"/>
            <a:r>
              <a:rPr lang="en-US" dirty="0" smtClean="0">
                <a:sym typeface="Wingdings"/>
              </a:rPr>
              <a:t>Completely erases any glyphosate sensitivity</a:t>
            </a:r>
          </a:p>
          <a:p>
            <a:pPr lvl="1"/>
            <a:r>
              <a:rPr lang="en-US" dirty="0" smtClean="0">
                <a:sym typeface="Wingdings"/>
              </a:rPr>
              <a:t> [corresponds to 96 in E coli]</a:t>
            </a:r>
          </a:p>
          <a:p>
            <a:r>
              <a:rPr lang="en-US" dirty="0" smtClean="0">
                <a:sym typeface="Wingdings"/>
              </a:rPr>
              <a:t>Modify additional nearby residues to increase space for EPSP substrate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maiz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00" y="1320866"/>
            <a:ext cx="3176024" cy="1926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4878" y="4562873"/>
            <a:ext cx="6325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*</a:t>
            </a:r>
            <a:r>
              <a:rPr lang="pt-BR" sz="2400" dirty="0" err="1"/>
              <a:t>Y</a:t>
            </a:r>
            <a:r>
              <a:rPr lang="pt-BR" sz="2400" dirty="0"/>
              <a:t> </a:t>
            </a:r>
            <a:r>
              <a:rPr lang="pt-BR" sz="2400" dirty="0" err="1"/>
              <a:t>Dong</a:t>
            </a:r>
            <a:r>
              <a:rPr lang="pt-BR" sz="2400" dirty="0"/>
              <a:t> et al. J </a:t>
            </a:r>
            <a:r>
              <a:rPr lang="pt-BR" sz="2400" dirty="0" err="1"/>
              <a:t>Biol</a:t>
            </a:r>
            <a:r>
              <a:rPr lang="pt-BR" sz="2400" dirty="0"/>
              <a:t> </a:t>
            </a:r>
            <a:r>
              <a:rPr lang="pt-BR" sz="2400" dirty="0" err="1"/>
              <a:t>Chem</a:t>
            </a:r>
            <a:r>
              <a:rPr lang="pt-BR" sz="2400" dirty="0"/>
              <a:t> 2019; 294(2): 716-725.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4917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Roundup as a Desiccant/</a:t>
            </a:r>
            <a:r>
              <a:rPr lang="en-US" b="1" dirty="0" err="1" smtClean="0"/>
              <a:t>Ripener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just before Harvest</a:t>
            </a:r>
            <a:endParaRPr lang="en-US" b="1" dirty="0"/>
          </a:p>
        </p:txBody>
      </p:sp>
      <p:pic>
        <p:nvPicPr>
          <p:cNvPr id="4" name="Picture 3" descr="Pestacide-Spray-1400x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1343026"/>
            <a:ext cx="8974668" cy="244928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7066" y="1749447"/>
            <a:ext cx="4927599" cy="1616075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Wheat, Oats, Barley, Rye, Sugar cane, Beans, Lentils, Peas, Flax, Sunflowers, Pulses, Chick Peas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50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fi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84" y="692952"/>
            <a:ext cx="3485416" cy="1851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4298"/>
            <a:ext cx="8229600" cy="857250"/>
          </a:xfrm>
        </p:spPr>
        <p:txBody>
          <a:bodyPr>
            <a:normAutofit/>
          </a:bodyPr>
          <a:lstStyle/>
          <a:p>
            <a:r>
              <a:rPr lang="en-US" b="1" dirty="0" smtClean="0"/>
              <a:t>Monsanto Study (1989)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023171"/>
            <a:ext cx="6486608" cy="3078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Study exposed bluegill sunfish to carbon-14 radiolabelled glyphosate</a:t>
            </a:r>
          </a:p>
          <a:p>
            <a:r>
              <a:rPr lang="en-US" sz="2800" dirty="0" smtClean="0"/>
              <a:t>Measured radiolabel in tissues greatly exceeded measured glyphosate levels</a:t>
            </a:r>
          </a:p>
          <a:p>
            <a:r>
              <a:rPr lang="en-US" sz="2800" dirty="0" smtClean="0"/>
              <a:t>Proteolysis recovered more glyphosate</a:t>
            </a:r>
          </a:p>
          <a:p>
            <a:pPr lvl="1"/>
            <a:r>
              <a:rPr lang="en-US" sz="2400" dirty="0" smtClean="0"/>
              <a:t>20% yield </a:t>
            </a:r>
            <a:r>
              <a:rPr lang="en-US" sz="2400" dirty="0" smtClean="0">
                <a:sym typeface="Wingdings"/>
              </a:rPr>
              <a:t> 70% yield</a:t>
            </a:r>
            <a:endParaRPr lang="en-US" sz="24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122810" y="4646212"/>
            <a:ext cx="7563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WP Ridley and KA </a:t>
            </a:r>
            <a:r>
              <a:rPr lang="en-US" sz="2000" dirty="0" err="1"/>
              <a:t>Chott</a:t>
            </a:r>
            <a:r>
              <a:rPr lang="en-US" sz="2000" dirty="0"/>
              <a:t>.  Monsanto unpublished study. August, 1989.</a:t>
            </a:r>
          </a:p>
        </p:txBody>
      </p:sp>
    </p:spTree>
    <p:extLst>
      <p:ext uri="{BB962C8B-B14F-4D97-AF65-F5344CB8AC3E}">
        <p14:creationId xmlns:p14="http://schemas.microsoft.com/office/powerpoint/2010/main" val="274722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fi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84" y="692952"/>
            <a:ext cx="3485416" cy="1851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4298"/>
            <a:ext cx="8229600" cy="857250"/>
          </a:xfrm>
        </p:spPr>
        <p:txBody>
          <a:bodyPr>
            <a:normAutofit/>
          </a:bodyPr>
          <a:lstStyle/>
          <a:p>
            <a:r>
              <a:rPr lang="en-US" b="1" dirty="0" smtClean="0"/>
              <a:t>Monsanto Study (1989)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023171"/>
            <a:ext cx="6486608" cy="3078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Study exposed bluegill sunfish to carbon-14 radiolabelled glyphosate</a:t>
            </a:r>
          </a:p>
          <a:p>
            <a:r>
              <a:rPr lang="en-US" sz="2800" dirty="0" smtClean="0"/>
              <a:t>Measured radiolabel in tissues greatly exceeded measured glyphosate levels</a:t>
            </a:r>
          </a:p>
          <a:p>
            <a:r>
              <a:rPr lang="en-US" sz="2800" dirty="0" smtClean="0"/>
              <a:t>Proteolysis recovered more glyphosate</a:t>
            </a:r>
          </a:p>
          <a:p>
            <a:pPr lvl="1"/>
            <a:r>
              <a:rPr lang="en-US" sz="2400" dirty="0" smtClean="0"/>
              <a:t>20% yield </a:t>
            </a:r>
            <a:r>
              <a:rPr lang="en-US" sz="2400" dirty="0" smtClean="0">
                <a:sym typeface="Wingdings"/>
              </a:rPr>
              <a:t> 70% yield</a:t>
            </a:r>
            <a:endParaRPr lang="en-US" sz="24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122810" y="4646212"/>
            <a:ext cx="7563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WP Ridley and KA </a:t>
            </a:r>
            <a:r>
              <a:rPr lang="en-US" sz="2000" dirty="0" err="1"/>
              <a:t>Chott</a:t>
            </a:r>
            <a:r>
              <a:rPr lang="en-US" sz="2000" dirty="0"/>
              <a:t>.  Monsanto unpublished study. August, 1989.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22810" y="1079535"/>
            <a:ext cx="6765408" cy="3046988"/>
          </a:xfr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dirty="0" smtClean="0"/>
              <a:t>"</a:t>
            </a:r>
            <a:r>
              <a:rPr lang="en-US" dirty="0"/>
              <a:t>Proteinase K hydrolyses proteins to amino acids and small </a:t>
            </a:r>
            <a:r>
              <a:rPr lang="en-US" dirty="0" err="1"/>
              <a:t>oligopeptides</a:t>
            </a:r>
            <a:r>
              <a:rPr lang="en-US" dirty="0"/>
              <a:t>, suggesting that a significant portion of the 14C activity residing in the bluegill sunfish tissue was tightly associated with </a:t>
            </a:r>
            <a:r>
              <a:rPr lang="en-US" i="1" dirty="0">
                <a:solidFill>
                  <a:srgbClr val="FF0000"/>
                </a:solidFill>
              </a:rPr>
              <a:t>or incorporated into </a:t>
            </a:r>
            <a:r>
              <a:rPr lang="en-US" dirty="0"/>
              <a:t>protein.” </a:t>
            </a:r>
          </a:p>
        </p:txBody>
      </p:sp>
    </p:spTree>
    <p:extLst>
      <p:ext uri="{BB962C8B-B14F-4D97-AF65-F5344CB8AC3E}">
        <p14:creationId xmlns:p14="http://schemas.microsoft.com/office/powerpoint/2010/main" val="957302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3421"/>
            <a:ext cx="8229600" cy="857250"/>
          </a:xfrm>
        </p:spPr>
        <p:txBody>
          <a:bodyPr/>
          <a:lstStyle/>
          <a:p>
            <a:r>
              <a:rPr lang="en-US" b="1" dirty="0" smtClean="0"/>
              <a:t>Some Predicted Consequences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100" y="717558"/>
            <a:ext cx="8394700" cy="3981449"/>
          </a:xfrm>
        </p:spPr>
        <p:txBody>
          <a:bodyPr>
            <a:noAutofit/>
          </a:bodyPr>
          <a:lstStyle/>
          <a:p>
            <a:r>
              <a:rPr lang="en-US" sz="2400" dirty="0" smtClean="0"/>
              <a:t>Neural tube defects</a:t>
            </a:r>
          </a:p>
          <a:p>
            <a:r>
              <a:rPr lang="en-US" sz="2400" dirty="0" smtClean="0"/>
              <a:t>Autism</a:t>
            </a:r>
          </a:p>
          <a:p>
            <a:r>
              <a:rPr lang="en-US" sz="2400" dirty="0" smtClean="0"/>
              <a:t>Impaired collagen </a:t>
            </a:r>
            <a:r>
              <a:rPr lang="en-US" sz="2400" dirty="0" smtClean="0">
                <a:sym typeface="Wingdings"/>
              </a:rPr>
              <a:t> osteoarthritis</a:t>
            </a:r>
            <a:endParaRPr lang="en-US" sz="2400" dirty="0" smtClean="0"/>
          </a:p>
          <a:p>
            <a:r>
              <a:rPr lang="en-US" sz="2400" dirty="0" err="1" smtClean="0"/>
              <a:t>Steatohepatitis</a:t>
            </a:r>
            <a:r>
              <a:rPr lang="en-US" sz="2400" dirty="0" smtClean="0"/>
              <a:t> (fatty liver disease)</a:t>
            </a:r>
          </a:p>
          <a:p>
            <a:r>
              <a:rPr lang="en-US" sz="2400" dirty="0" smtClean="0"/>
              <a:t>Obesity and adrenal insufficiency</a:t>
            </a:r>
          </a:p>
          <a:p>
            <a:r>
              <a:rPr lang="en-US" sz="2400" dirty="0" smtClean="0"/>
              <a:t>Hypothyroidism</a:t>
            </a:r>
          </a:p>
          <a:p>
            <a:r>
              <a:rPr lang="en-US" sz="2400" dirty="0" smtClean="0"/>
              <a:t>Impaired iron homeostasis and kidney failure</a:t>
            </a:r>
          </a:p>
          <a:p>
            <a:r>
              <a:rPr lang="en-US" sz="2400" dirty="0" smtClean="0"/>
              <a:t>Insulin resistance and diabetes </a:t>
            </a:r>
          </a:p>
          <a:p>
            <a:r>
              <a:rPr lang="en-US" sz="2400" dirty="0" smtClean="0"/>
              <a:t>Cancer 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75692" y="4650506"/>
            <a:ext cx="8868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A. </a:t>
            </a:r>
            <a:r>
              <a:rPr lang="en-US" sz="2000" dirty="0" err="1"/>
              <a:t>Samsel</a:t>
            </a:r>
            <a:r>
              <a:rPr lang="en-US" sz="2000" dirty="0"/>
              <a:t> and  S. Seneff. Journal of Biological Physics and Chemistry 2016;16:9-46.</a:t>
            </a:r>
          </a:p>
        </p:txBody>
      </p:sp>
    </p:spTree>
    <p:extLst>
      <p:ext uri="{BB962C8B-B14F-4D97-AF65-F5344CB8AC3E}">
        <p14:creationId xmlns:p14="http://schemas.microsoft.com/office/powerpoint/2010/main" val="1076690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YPs_glycin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15" r="-31415"/>
          <a:stretch>
            <a:fillRect/>
          </a:stretch>
        </p:blipFill>
        <p:spPr>
          <a:xfrm>
            <a:off x="2573866" y="996157"/>
            <a:ext cx="8229600" cy="3394472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01627" y="1063233"/>
            <a:ext cx="4097867" cy="35750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Glyphosate  severely suppresses CYP enzymes in rat liver</a:t>
            </a:r>
          </a:p>
          <a:p>
            <a:r>
              <a:rPr lang="en-US" dirty="0" smtClean="0"/>
              <a:t>CYP enzymes have a unique F</a:t>
            </a:r>
            <a:r>
              <a:rPr lang="en-US" sz="2800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X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XRXCX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 motif with two and often three critical glycine residues</a:t>
            </a:r>
            <a:r>
              <a:rPr lang="en-US" dirty="0" smtClean="0">
                <a:solidFill>
                  <a:srgbClr val="FF0000"/>
                </a:solidFill>
              </a:rPr>
              <a:t>**   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38700" y="4135042"/>
            <a:ext cx="3917950" cy="338138"/>
            <a:chOff x="4838700" y="5513387"/>
            <a:chExt cx="3917950" cy="450850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483870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508000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570230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69290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732155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795655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814705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875665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" y="4463279"/>
            <a:ext cx="61974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A </a:t>
            </a:r>
            <a:r>
              <a:rPr lang="en-US" sz="2000" dirty="0" err="1"/>
              <a:t>Samsel</a:t>
            </a:r>
            <a:r>
              <a:rPr lang="en-US" sz="2000" dirty="0"/>
              <a:t> and S Seneff. Entropy 2013; 15: 1416-1463.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**</a:t>
            </a:r>
            <a:r>
              <a:rPr lang="en-US" sz="2000" dirty="0"/>
              <a:t>K Syed and SS </a:t>
            </a:r>
            <a:r>
              <a:rPr lang="en-US" sz="2000" dirty="0" err="1"/>
              <a:t>Mashele</a:t>
            </a:r>
            <a:r>
              <a:rPr lang="en-US" sz="2000" dirty="0"/>
              <a:t>. PLOS ONE 2014; 9(4):| e95616.</a:t>
            </a:r>
          </a:p>
          <a:p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560821" y="4473190"/>
            <a:ext cx="1521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GLYCINES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5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Glyphosate Disrupts </a:t>
            </a:r>
            <a:br>
              <a:rPr lang="en-US" b="1" dirty="0" smtClean="0"/>
            </a:br>
            <a:r>
              <a:rPr lang="en-US" b="1" dirty="0" smtClean="0"/>
              <a:t>Cytochrome P450 (CYP) Enzymes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453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YPs_glycin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15" r="-31415"/>
          <a:stretch>
            <a:fillRect/>
          </a:stretch>
        </p:blipFill>
        <p:spPr>
          <a:xfrm>
            <a:off x="2573866" y="996157"/>
            <a:ext cx="8229600" cy="3394472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01627" y="1063233"/>
            <a:ext cx="4097867" cy="35750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Glyphosate  severely suppresses CYP enzymes in rat liver</a:t>
            </a:r>
          </a:p>
          <a:p>
            <a:r>
              <a:rPr lang="en-US" dirty="0" smtClean="0"/>
              <a:t>CYP enzymes have a unique F</a:t>
            </a:r>
            <a:r>
              <a:rPr lang="en-US" sz="2800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X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XRXCX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 motif with two and often three critical glycine residues</a:t>
            </a:r>
            <a:r>
              <a:rPr lang="en-US" dirty="0" smtClean="0">
                <a:solidFill>
                  <a:srgbClr val="FF0000"/>
                </a:solidFill>
              </a:rPr>
              <a:t>**   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38700" y="4135042"/>
            <a:ext cx="3917950" cy="338138"/>
            <a:chOff x="4838700" y="5513387"/>
            <a:chExt cx="3917950" cy="450850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483870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508000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570230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69290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732155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795655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814705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875665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" y="4463279"/>
            <a:ext cx="61974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A </a:t>
            </a:r>
            <a:r>
              <a:rPr lang="en-US" sz="2000" dirty="0" err="1"/>
              <a:t>Samsel</a:t>
            </a:r>
            <a:r>
              <a:rPr lang="en-US" sz="2000" dirty="0"/>
              <a:t> and S Seneff. Entropy 2013; 15: 1416-1463.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**</a:t>
            </a:r>
            <a:r>
              <a:rPr lang="en-US" sz="2000" dirty="0"/>
              <a:t>K Syed and SS </a:t>
            </a:r>
            <a:r>
              <a:rPr lang="en-US" sz="2000" dirty="0" err="1"/>
              <a:t>Mashele</a:t>
            </a:r>
            <a:r>
              <a:rPr lang="en-US" sz="2000" dirty="0"/>
              <a:t>. PLOS ONE 2014; 9(4):| e95616.</a:t>
            </a:r>
          </a:p>
          <a:p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560821" y="4473190"/>
            <a:ext cx="1521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GLYCINES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5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Glyphosate Disrupts </a:t>
            </a:r>
            <a:br>
              <a:rPr lang="en-US" b="1" dirty="0" smtClean="0"/>
            </a:br>
            <a:r>
              <a:rPr lang="en-US" b="1" dirty="0" smtClean="0"/>
              <a:t>Cytochrome P450 (CYP) Enzymes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7726" y="1415132"/>
            <a:ext cx="7353082" cy="1623225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CYP enzymes are needed to produce bile acids for digesting fats, to activate vitamin D and to detoxify many environmental toxicants</a:t>
            </a:r>
          </a:p>
        </p:txBody>
      </p:sp>
    </p:spTree>
    <p:extLst>
      <p:ext uri="{BB962C8B-B14F-4D97-AF65-F5344CB8AC3E}">
        <p14:creationId xmlns:p14="http://schemas.microsoft.com/office/powerpoint/2010/main" val="734475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1686" y="1437824"/>
            <a:ext cx="18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6018" y="1160854"/>
            <a:ext cx="696931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Dysfunctional PEP </a:t>
            </a:r>
          </a:p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Carboxykinase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(PEPCK):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Multiple Consequences  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0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Overview of PEP </a:t>
            </a:r>
            <a:r>
              <a:rPr lang="en-US" b="1" dirty="0" err="1" smtClean="0"/>
              <a:t>Carboxykinase</a:t>
            </a:r>
            <a:r>
              <a:rPr lang="en-US" b="1" dirty="0" smtClean="0"/>
              <a:t> (PEPCK)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PEPCK is a crucial enzyme in gluconeogenesis</a:t>
            </a:r>
          </a:p>
          <a:p>
            <a:pPr lvl="1"/>
            <a:r>
              <a:rPr lang="en-US" dirty="0" smtClean="0"/>
              <a:t>It is a major regulatory enzyme in metabolism</a:t>
            </a:r>
          </a:p>
          <a:p>
            <a:r>
              <a:rPr lang="en-US" dirty="0" smtClean="0"/>
              <a:t>Defective PEPCK is linked to many diseases and conditions</a:t>
            </a:r>
          </a:p>
          <a:p>
            <a:pPr lvl="1"/>
            <a:r>
              <a:rPr lang="en-US" dirty="0" smtClean="0"/>
              <a:t>Fatty liver disease</a:t>
            </a:r>
          </a:p>
          <a:p>
            <a:pPr lvl="1"/>
            <a:r>
              <a:rPr lang="en-US" dirty="0" smtClean="0"/>
              <a:t>Neonatal hypoglycemia </a:t>
            </a:r>
          </a:p>
          <a:p>
            <a:pPr lvl="1"/>
            <a:r>
              <a:rPr lang="en-US" dirty="0" smtClean="0"/>
              <a:t>Type 1 diabetes</a:t>
            </a:r>
          </a:p>
          <a:p>
            <a:pPr lvl="1"/>
            <a:r>
              <a:rPr lang="en-US" dirty="0" smtClean="0"/>
              <a:t>Sudden Infant Death Syndrome</a:t>
            </a:r>
          </a:p>
          <a:p>
            <a:pPr lvl="1"/>
            <a:r>
              <a:rPr lang="en-US" dirty="0" smtClean="0"/>
              <a:t>Fungus overgrowth</a:t>
            </a:r>
          </a:p>
          <a:p>
            <a:pPr lvl="1"/>
            <a:r>
              <a:rPr lang="en-US" dirty="0" smtClean="0"/>
              <a:t>High oxalate and </a:t>
            </a:r>
            <a:r>
              <a:rPr lang="en-US" dirty="0"/>
              <a:t>k</a:t>
            </a:r>
            <a:r>
              <a:rPr lang="en-US" dirty="0" smtClean="0"/>
              <a:t>idney stones</a:t>
            </a:r>
          </a:p>
        </p:txBody>
      </p:sp>
    </p:spTree>
    <p:extLst>
      <p:ext uri="{BB962C8B-B14F-4D97-AF65-F5344CB8AC3E}">
        <p14:creationId xmlns:p14="http://schemas.microsoft.com/office/powerpoint/2010/main" val="1166817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Basic Chemistry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1300"/>
            <a:ext cx="8229600" cy="42448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/>
              <a:t>Oxalacetate</a:t>
            </a:r>
            <a:r>
              <a:rPr lang="en-US" dirty="0"/>
              <a:t> + GTP ⇐----⇒ PEP + GDP + CO</a:t>
            </a:r>
            <a:r>
              <a:rPr lang="en-US" baseline="-25000" dirty="0"/>
              <a:t>2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2107400"/>
            <a:ext cx="8966200" cy="2454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PEPCK is a </a:t>
            </a:r>
            <a:r>
              <a:rPr lang="en-US" sz="2400" i="1" dirty="0" err="1" smtClean="0"/>
              <a:t>cataplerotic</a:t>
            </a:r>
            <a:r>
              <a:rPr lang="en-US" sz="2400" dirty="0" smtClean="0"/>
              <a:t> enzyme and a feeder reaction for downstream metabolic processes</a:t>
            </a:r>
          </a:p>
          <a:p>
            <a:pPr lvl="1"/>
            <a:r>
              <a:rPr lang="en-US" sz="2000" dirty="0" err="1" smtClean="0"/>
              <a:t>Cataplerosis</a:t>
            </a:r>
            <a:r>
              <a:rPr lang="en-US" sz="2000" dirty="0" smtClean="0"/>
              <a:t>: the </a:t>
            </a:r>
            <a:r>
              <a:rPr lang="en-US" sz="2000" dirty="0"/>
              <a:t>removal of intermediate metabolites </a:t>
            </a:r>
            <a:r>
              <a:rPr lang="en-US" sz="2000" dirty="0" smtClean="0"/>
              <a:t>in </a:t>
            </a:r>
            <a:r>
              <a:rPr lang="en-US" sz="2000" dirty="0"/>
              <a:t>the citric acid cycle, to prevent </a:t>
            </a:r>
            <a:r>
              <a:rPr lang="en-US" sz="2000" dirty="0" smtClean="0"/>
              <a:t>their </a:t>
            </a:r>
            <a:r>
              <a:rPr lang="en-US" sz="2000" dirty="0"/>
              <a:t>accumulation in the mitochondrial matrix.</a:t>
            </a:r>
            <a:endParaRPr lang="en-US" sz="2000" dirty="0" smtClean="0"/>
          </a:p>
          <a:p>
            <a:r>
              <a:rPr lang="en-US" sz="2400" dirty="0" smtClean="0"/>
              <a:t>PEPCK supports the synthesis of many important metabolites by “stealing” oxaloacetate from the citric acid cycle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102557" y="1068452"/>
            <a:ext cx="1108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PEPCK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034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PEPCK Mimics EPSP Synthase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200151"/>
            <a:ext cx="843280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EPSP synthase is the enzyme that is disrupted by glyphosate to kill weeds </a:t>
            </a:r>
          </a:p>
          <a:p>
            <a:pPr lvl="1"/>
            <a:r>
              <a:rPr lang="en-US" dirty="0" smtClean="0"/>
              <a:t>It binds PEP at a site with a highly conserved glycine residue and multiple cationic amino acids  </a:t>
            </a:r>
          </a:p>
          <a:p>
            <a:r>
              <a:rPr lang="en-US" dirty="0" smtClean="0"/>
              <a:t>PEPCK also binds PEP at a site with a highly conserved glycine residue and multiple cationic residues</a:t>
            </a:r>
          </a:p>
          <a:p>
            <a:pPr marL="457200" lvl="1" indent="0">
              <a:buNone/>
            </a:pPr>
            <a:r>
              <a:rPr lang="en-US" dirty="0" smtClean="0">
                <a:sym typeface="Wingdings"/>
              </a:rPr>
              <a:t> </a:t>
            </a:r>
            <a:r>
              <a:rPr lang="en-US" sz="3300" i="1" dirty="0" smtClean="0">
                <a:solidFill>
                  <a:srgbClr val="FF0000"/>
                </a:solidFill>
                <a:sym typeface="Wingdings"/>
              </a:rPr>
              <a:t>Glyphosate disrupts PEPCK as well??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0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2594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PEPCK and Fatty Liver Disease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" y="754675"/>
            <a:ext cx="8966199" cy="2114629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Mice with defective PEPCK develop dramatic hepatic </a:t>
            </a:r>
            <a:r>
              <a:rPr lang="en-US" sz="2800" dirty="0" err="1" smtClean="0"/>
              <a:t>steatosis</a:t>
            </a:r>
            <a:endParaRPr lang="en-US" sz="2800" dirty="0" smtClean="0"/>
          </a:p>
          <a:p>
            <a:pPr lvl="1"/>
            <a:r>
              <a:rPr lang="en-US" sz="2400" dirty="0" smtClean="0"/>
              <a:t>TCA cycle intermediates build up and this blocks fatty acid metabolism</a:t>
            </a:r>
          </a:p>
          <a:p>
            <a:r>
              <a:rPr lang="en-US" sz="2800" dirty="0"/>
              <a:t>Glucocorticoids </a:t>
            </a:r>
            <a:r>
              <a:rPr lang="en-US" sz="2800" dirty="0" smtClean="0"/>
              <a:t>in response to physical exercise stimulate </a:t>
            </a:r>
            <a:r>
              <a:rPr lang="en-US" sz="2800" dirty="0"/>
              <a:t>gluconeogenesis in liver </a:t>
            </a:r>
            <a:r>
              <a:rPr lang="en-US" sz="2800" dirty="0" smtClean="0"/>
              <a:t> </a:t>
            </a:r>
            <a:r>
              <a:rPr lang="en-US" sz="2800" dirty="0"/>
              <a:t>by </a:t>
            </a:r>
            <a:r>
              <a:rPr lang="en-US" sz="2800" dirty="0" smtClean="0"/>
              <a:t>promoting PEPCK synthesis</a:t>
            </a:r>
            <a:r>
              <a:rPr lang="en-US" sz="2800" dirty="0" smtClean="0">
                <a:solidFill>
                  <a:srgbClr val="FF0000"/>
                </a:solidFill>
              </a:rPr>
              <a:t>**</a:t>
            </a:r>
            <a:endParaRPr lang="en-US" sz="2800" dirty="0">
              <a:solidFill>
                <a:srgbClr val="FF0000"/>
              </a:solidFill>
            </a:endParaRPr>
          </a:p>
          <a:p>
            <a:pPr lvl="1"/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1959" y="2869286"/>
            <a:ext cx="32120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rgbClr val="FF0000"/>
                </a:solidFill>
              </a:rPr>
              <a:t>*</a:t>
            </a:r>
            <a:r>
              <a:rPr lang="nb-NO" sz="2400" dirty="0" smtClean="0"/>
              <a:t> Shawn </a:t>
            </a:r>
            <a:r>
              <a:rPr lang="nb-NO" sz="2400" dirty="0"/>
              <a:t>C Burgess et al. JBC 2004; 279(47): 48941-</a:t>
            </a:r>
            <a:r>
              <a:rPr lang="nb-NO" sz="2400" dirty="0" smtClean="0"/>
              <a:t>48949 </a:t>
            </a:r>
          </a:p>
          <a:p>
            <a:r>
              <a:rPr lang="nb-NO" sz="2400" dirty="0" smtClean="0">
                <a:solidFill>
                  <a:srgbClr val="FF0000"/>
                </a:solidFill>
              </a:rPr>
              <a:t>*</a:t>
            </a:r>
            <a:r>
              <a:rPr lang="nb-NO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/>
              <a:t>JE Friedman. Am J </a:t>
            </a:r>
            <a:r>
              <a:rPr lang="en-US" sz="2400" dirty="0" err="1"/>
              <a:t>Physiol</a:t>
            </a:r>
            <a:r>
              <a:rPr lang="en-US" sz="2400"/>
              <a:t> 1994; 266(4): E560-6.</a:t>
            </a:r>
            <a:endParaRPr lang="nb-NO" sz="2400" dirty="0"/>
          </a:p>
        </p:txBody>
      </p:sp>
      <p:pic>
        <p:nvPicPr>
          <p:cNvPr id="5" name="Picture 4" descr="Fatty-Li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2905894"/>
            <a:ext cx="4965700" cy="194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raying_pesticid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101" y="869954"/>
            <a:ext cx="11162901" cy="4286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3312" y="0"/>
            <a:ext cx="6360711" cy="857250"/>
          </a:xfrm>
        </p:spPr>
        <p:txBody>
          <a:bodyPr/>
          <a:lstStyle/>
          <a:p>
            <a:r>
              <a:rPr lang="en-US" i="1" dirty="0" smtClean="0">
                <a:solidFill>
                  <a:srgbClr val="FF0000"/>
                </a:solidFill>
              </a:rPr>
              <a:t>Glyphosate!!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268" y="1289046"/>
            <a:ext cx="8350932" cy="3968756"/>
          </a:xfrm>
          <a:ln>
            <a:noFill/>
          </a:ln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Glyphosate is now the #1 herbicide  in use in the U.S. and is increasingly                                      used  around the world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P</a:t>
            </a:r>
            <a:r>
              <a:rPr lang="en-US" dirty="0" smtClean="0">
                <a:solidFill>
                  <a:srgbClr val="FFFFFF"/>
                </a:solidFill>
              </a:rPr>
              <a:t>atented by Monsanto in the mid 1970’s</a:t>
            </a: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Introduced into the US food chain in 1974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Came out from under patent in 2000</a:t>
            </a: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Inhibits an enzyme in the </a:t>
            </a:r>
            <a:r>
              <a:rPr lang="en-US" i="1" dirty="0" smtClean="0">
                <a:solidFill>
                  <a:srgbClr val="FFFFFF"/>
                </a:solidFill>
              </a:rPr>
              <a:t> </a:t>
            </a:r>
            <a:r>
              <a:rPr lang="en-US" i="1" dirty="0" err="1" smtClean="0">
                <a:solidFill>
                  <a:srgbClr val="FFFFFF"/>
                </a:solidFill>
              </a:rPr>
              <a:t>shikimate</a:t>
            </a:r>
            <a:r>
              <a:rPr lang="en-US" dirty="0" smtClean="0">
                <a:solidFill>
                  <a:srgbClr val="FFFFFF"/>
                </a:solidFill>
              </a:rPr>
              <a:t>  pathway involved in the synthesis of tyrosine, tryptophan  and phenylalanine  (the three </a:t>
            </a:r>
            <a:r>
              <a:rPr lang="en-US" i="1" dirty="0" smtClean="0">
                <a:solidFill>
                  <a:srgbClr val="FFFFFF"/>
                </a:solidFill>
              </a:rPr>
              <a:t>aromatic amino acids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Huge expansion of GMO corn, soy, cotton and canola crops has led to sharp increases in the last two decades</a:t>
            </a:r>
          </a:p>
        </p:txBody>
      </p:sp>
      <p:pic>
        <p:nvPicPr>
          <p:cNvPr id="4" name="Content Placeholder 4" descr="glyphosate.png"/>
          <p:cNvPicPr>
            <a:picLocks noChangeAspect="1"/>
          </p:cNvPicPr>
          <p:nvPr/>
        </p:nvPicPr>
        <p:blipFill>
          <a:blip r:embed="rId4"/>
          <a:srcRect t="-14632" b="-14632"/>
          <a:stretch>
            <a:fillRect/>
          </a:stretch>
        </p:blipFill>
        <p:spPr>
          <a:xfrm>
            <a:off x="368300" y="-222031"/>
            <a:ext cx="1841500" cy="13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6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3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Is Glyphosate Causing an Epidemic in Fatty Liver Disease?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161777"/>
            <a:ext cx="9232900" cy="2803373"/>
          </a:xfrm>
        </p:spPr>
        <p:txBody>
          <a:bodyPr>
            <a:normAutofit/>
          </a:bodyPr>
          <a:lstStyle/>
          <a:p>
            <a:r>
              <a:rPr lang="en-US" sz="2800" dirty="0"/>
              <a:t>We have </a:t>
            </a:r>
            <a:r>
              <a:rPr lang="en-US" sz="2800" dirty="0" smtClean="0"/>
              <a:t>a worldwide </a:t>
            </a:r>
            <a:r>
              <a:rPr lang="en-US" sz="2800" dirty="0"/>
              <a:t>epidemic in fatty liver disease </a:t>
            </a:r>
            <a:r>
              <a:rPr lang="en-US" sz="2800" dirty="0" smtClean="0"/>
              <a:t>today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sz="2800" dirty="0" smtClean="0"/>
              <a:t>“</a:t>
            </a:r>
            <a:r>
              <a:rPr lang="en-US" sz="2800" dirty="0" err="1" smtClean="0"/>
              <a:t>Multiomics</a:t>
            </a:r>
            <a:r>
              <a:rPr lang="en-US" sz="2800" dirty="0" smtClean="0"/>
              <a:t> </a:t>
            </a:r>
            <a:r>
              <a:rPr lang="en-US" sz="2800" dirty="0"/>
              <a:t>reveal non-alcoholic fatty liver disease in rats </a:t>
            </a:r>
            <a:r>
              <a:rPr lang="en-US" sz="2800" dirty="0" smtClean="0"/>
              <a:t>following chronic </a:t>
            </a:r>
            <a:r>
              <a:rPr lang="en-US" sz="2800" dirty="0"/>
              <a:t>exposure to an ultra-low dose of </a:t>
            </a:r>
            <a:r>
              <a:rPr lang="en-US" sz="2800" dirty="0" smtClean="0"/>
              <a:t> Roundup herbicide”</a:t>
            </a:r>
            <a:r>
              <a:rPr lang="en-US" sz="2800" dirty="0" smtClean="0">
                <a:solidFill>
                  <a:srgbClr val="FF0000"/>
                </a:solidFill>
              </a:rPr>
              <a:t>**</a:t>
            </a:r>
          </a:p>
          <a:p>
            <a:r>
              <a:rPr lang="en-US" sz="2800" dirty="0"/>
              <a:t>Glyphosate causes fatty liver disease in humans</a:t>
            </a:r>
            <a:r>
              <a:rPr lang="en-US" sz="2800" dirty="0">
                <a:solidFill>
                  <a:srgbClr val="FF0000"/>
                </a:solidFill>
              </a:rPr>
              <a:t>*</a:t>
            </a:r>
            <a:r>
              <a:rPr lang="en-US" sz="2800" dirty="0" smtClean="0">
                <a:solidFill>
                  <a:srgbClr val="FF0000"/>
                </a:solidFill>
              </a:rPr>
              <a:t>**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500" y="3546276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 Chris Estes et al. </a:t>
            </a:r>
            <a:r>
              <a:rPr lang="en-US" sz="2400" dirty="0" err="1"/>
              <a:t>Hepatology</a:t>
            </a:r>
            <a:r>
              <a:rPr lang="en-US" sz="2400" dirty="0"/>
              <a:t> 2018; 67(1): 123-133.</a:t>
            </a:r>
          </a:p>
          <a:p>
            <a:pPr algn="r"/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 smtClean="0">
                <a:solidFill>
                  <a:srgbClr val="FF0000"/>
                </a:solidFill>
              </a:rPr>
              <a:t>* </a:t>
            </a:r>
            <a:r>
              <a:rPr lang="en-US" sz="2400" dirty="0"/>
              <a:t>Robin </a:t>
            </a:r>
            <a:r>
              <a:rPr lang="en-US" sz="2400" dirty="0" err="1"/>
              <a:t>Mesnage</a:t>
            </a:r>
            <a:r>
              <a:rPr lang="en-US" sz="2400" dirty="0"/>
              <a:t> et al. </a:t>
            </a:r>
            <a:r>
              <a:rPr lang="en-US" sz="2400" dirty="0" err="1"/>
              <a:t>Sci</a:t>
            </a:r>
            <a:r>
              <a:rPr lang="en-US" sz="2400" dirty="0"/>
              <a:t> Rep 2017; 7: 39328</a:t>
            </a:r>
            <a:r>
              <a:rPr lang="en-US" sz="2400" dirty="0" smtClean="0"/>
              <a:t>.</a:t>
            </a:r>
            <a:endParaRPr lang="en-US" sz="2400" dirty="0" smtClean="0">
              <a:solidFill>
                <a:srgbClr val="FF0000"/>
              </a:solidFill>
            </a:endParaRPr>
          </a:p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*** </a:t>
            </a:r>
            <a:r>
              <a:rPr lang="en-US" sz="2400" dirty="0" smtClean="0"/>
              <a:t>PJ Mills </a:t>
            </a:r>
            <a:r>
              <a:rPr lang="en-US" sz="2400" dirty="0"/>
              <a:t>et al. Clinical Gastroenterology and </a:t>
            </a:r>
            <a:r>
              <a:rPr lang="en-US" sz="2400" dirty="0" err="1"/>
              <a:t>Hepatology</a:t>
            </a:r>
            <a:r>
              <a:rPr lang="en-US" sz="2400" dirty="0"/>
              <a:t> </a:t>
            </a:r>
            <a:r>
              <a:rPr lang="en-US" sz="2400" dirty="0" smtClean="0"/>
              <a:t>2019</a:t>
            </a:r>
          </a:p>
          <a:p>
            <a:pPr algn="r"/>
            <a:r>
              <a:rPr lang="en-US" sz="2400" dirty="0" smtClean="0"/>
              <a:t> </a:t>
            </a:r>
            <a:r>
              <a:rPr lang="en-US" sz="2400" dirty="0"/>
              <a:t>[</a:t>
            </a:r>
            <a:r>
              <a:rPr lang="en-US" sz="2400" dirty="0" err="1"/>
              <a:t>Epub</a:t>
            </a:r>
            <a:r>
              <a:rPr lang="en-US" sz="2400" dirty="0"/>
              <a:t> ahead of print]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8428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8980"/>
            <a:ext cx="8458200" cy="2061387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“Glyphosate </a:t>
            </a:r>
            <a:r>
              <a:rPr lang="en-US" sz="3600" b="1" dirty="0"/>
              <a:t>Excretion is Associated With </a:t>
            </a:r>
            <a:r>
              <a:rPr lang="en-US" sz="3600" b="1" dirty="0" err="1"/>
              <a:t>Steatohepatitis</a:t>
            </a:r>
            <a:r>
              <a:rPr lang="en-US" sz="3600" b="1" dirty="0"/>
              <a:t> and Advanced Liver Fibrosis in Patients With </a:t>
            </a:r>
            <a:r>
              <a:rPr lang="en-US" sz="3600" b="1" dirty="0" smtClean="0"/>
              <a:t>Fatty </a:t>
            </a:r>
            <a:r>
              <a:rPr lang="en-US" sz="3600" b="1" dirty="0"/>
              <a:t>Liver </a:t>
            </a:r>
            <a:r>
              <a:rPr lang="en-US" sz="3600" b="1" dirty="0" smtClean="0"/>
              <a:t>Disease”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41" y="1684063"/>
            <a:ext cx="9016565" cy="339447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Patients with liver disease at UC San Diego were carefully screened for NASH</a:t>
            </a:r>
          </a:p>
          <a:p>
            <a:r>
              <a:rPr lang="en-US" sz="2800" dirty="0" smtClean="0"/>
              <a:t>Glyphosate excretion was significantly higher in patients with NASH than in patients without NASH</a:t>
            </a:r>
          </a:p>
          <a:p>
            <a:pPr lvl="1"/>
            <a:r>
              <a:rPr lang="en-US" sz="2400" dirty="0" smtClean="0"/>
              <a:t>Patients with advanced fibrosis had significantly higher glyphosate than patients with less fibrosis</a:t>
            </a:r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42900" y="4547455"/>
            <a:ext cx="880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 * </a:t>
            </a:r>
            <a:r>
              <a:rPr lang="en-US" sz="2400" dirty="0" smtClean="0"/>
              <a:t>PJ Mills </a:t>
            </a:r>
            <a:r>
              <a:rPr lang="en-US" sz="2400" dirty="0"/>
              <a:t>et al</a:t>
            </a:r>
            <a:r>
              <a:rPr lang="en-US" sz="2400" dirty="0" smtClean="0"/>
              <a:t>. </a:t>
            </a:r>
            <a:r>
              <a:rPr lang="es-ES_tradnl" sz="2400" dirty="0" err="1"/>
              <a:t>Clin</a:t>
            </a:r>
            <a:r>
              <a:rPr lang="es-ES_tradnl" sz="2400" dirty="0"/>
              <a:t> </a:t>
            </a:r>
            <a:r>
              <a:rPr lang="es-ES_tradnl" sz="2400" dirty="0" err="1"/>
              <a:t>Gastroenterol</a:t>
            </a:r>
            <a:r>
              <a:rPr lang="es-ES_tradnl" sz="2400" dirty="0"/>
              <a:t> </a:t>
            </a:r>
            <a:r>
              <a:rPr lang="es-ES_tradnl" sz="2400" dirty="0" err="1"/>
              <a:t>Hepatol</a:t>
            </a:r>
            <a:r>
              <a:rPr lang="es-ES_tradnl" sz="2400" dirty="0"/>
              <a:t> 2020; 18(3): 741-743.</a:t>
            </a:r>
            <a:r>
              <a:rPr lang="en-US" sz="2400" dirty="0" smtClean="0"/>
              <a:t>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3180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800" y="205979"/>
            <a:ext cx="9194800" cy="85725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Sugar </a:t>
            </a:r>
            <a:r>
              <a:rPr lang="en-US" sz="3600" b="1" dirty="0"/>
              <a:t>Addicted Newborns: the </a:t>
            </a:r>
            <a:r>
              <a:rPr lang="en-US" sz="3600" b="1" dirty="0" smtClean="0"/>
              <a:t>Silent </a:t>
            </a:r>
            <a:r>
              <a:rPr lang="en-US" sz="3200" b="1" dirty="0"/>
              <a:t>E</a:t>
            </a:r>
            <a:r>
              <a:rPr lang="en-US" sz="3200" b="1" dirty="0" smtClean="0"/>
              <a:t>pidemic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142" y="1102237"/>
            <a:ext cx="8676463" cy="339447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Diabetic moms with high blood sugar supply too much sugar to their fetus during pregnancy</a:t>
            </a:r>
          </a:p>
          <a:p>
            <a:r>
              <a:rPr lang="en-US" dirty="0" smtClean="0"/>
              <a:t>Infant produces too much insulin, which induces hypoglycemia following birth</a:t>
            </a:r>
          </a:p>
          <a:p>
            <a:pPr lvl="1"/>
            <a:r>
              <a:rPr lang="en-US" dirty="0"/>
              <a:t>Symptoms include lethargy, tachycardia, poor feeding, seizures, and even </a:t>
            </a:r>
            <a:r>
              <a:rPr lang="en-US" dirty="0" smtClean="0"/>
              <a:t>coma</a:t>
            </a:r>
          </a:p>
          <a:p>
            <a:r>
              <a:rPr lang="en-US" dirty="0" smtClean="0"/>
              <a:t>Excessive growth in utero leads to complicated birth </a:t>
            </a:r>
          </a:p>
          <a:p>
            <a:r>
              <a:rPr lang="en-US" dirty="0" smtClean="0"/>
              <a:t>Infant normally </a:t>
            </a:r>
            <a:r>
              <a:rPr lang="en-US" dirty="0" err="1" smtClean="0"/>
              <a:t>upregulates</a:t>
            </a:r>
            <a:r>
              <a:rPr lang="en-US" dirty="0" smtClean="0"/>
              <a:t> PEPCK at birth, but glyphosate exposure could be inhibiting protein activity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9931" y="4764502"/>
            <a:ext cx="837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 err="1" smtClean="0"/>
              <a:t>www.dunkthejunk.org</a:t>
            </a:r>
            <a:r>
              <a:rPr lang="en-US" dirty="0"/>
              <a:t>/blog/2016/1/19/sugar-addicted-newborns-the-silent-epidemic</a:t>
            </a:r>
          </a:p>
        </p:txBody>
      </p:sp>
    </p:spTree>
    <p:extLst>
      <p:ext uri="{BB962C8B-B14F-4D97-AF65-F5344CB8AC3E}">
        <p14:creationId xmlns:p14="http://schemas.microsoft.com/office/powerpoint/2010/main" val="318619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561540" cy="8572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Glycine mutation in </a:t>
            </a:r>
            <a:r>
              <a:rPr lang="en-US" b="1" dirty="0" smtClean="0"/>
              <a:t>PEPCK </a:t>
            </a:r>
            <a:r>
              <a:rPr lang="en-US" b="1" dirty="0"/>
              <a:t>leads to hypoglycemia and liver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3152"/>
            <a:ext cx="822960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Three cases of homozygous mutation of </a:t>
            </a:r>
            <a:r>
              <a:rPr lang="en-US" dirty="0" smtClean="0"/>
              <a:t>PEPCK in </a:t>
            </a:r>
            <a:r>
              <a:rPr lang="en-US" dirty="0"/>
              <a:t>Finland</a:t>
            </a:r>
          </a:p>
          <a:p>
            <a:r>
              <a:rPr lang="en-US" dirty="0"/>
              <a:t>All three had a mutation of glycine at residue 309 to arginine which produced a nonfunctional version of the enzyme</a:t>
            </a:r>
          </a:p>
          <a:p>
            <a:r>
              <a:rPr lang="en-US" dirty="0"/>
              <a:t>Clinically presented as childhood hypoglycemia, liver dysfunction, and elevations of </a:t>
            </a:r>
            <a:r>
              <a:rPr lang="en-US" dirty="0" err="1"/>
              <a:t>fumarate</a:t>
            </a:r>
            <a:r>
              <a:rPr lang="en-US" dirty="0"/>
              <a:t> and other citric </a:t>
            </a:r>
            <a:r>
              <a:rPr lang="en-US" dirty="0" smtClean="0"/>
              <a:t>acid cycle </a:t>
            </a:r>
            <a:r>
              <a:rPr lang="en-US" dirty="0"/>
              <a:t>intermediates in the urine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1938" y="4654519"/>
            <a:ext cx="7202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FF0000"/>
                </a:solidFill>
              </a:rPr>
              <a:t>*</a:t>
            </a:r>
            <a:r>
              <a:rPr lang="nb-NO" sz="2400" dirty="0"/>
              <a:t> P </a:t>
            </a:r>
            <a:r>
              <a:rPr lang="nb-NO" sz="2400" dirty="0" err="1"/>
              <a:t>Viera</a:t>
            </a:r>
            <a:r>
              <a:rPr lang="nb-NO" sz="2400" dirty="0"/>
              <a:t> et al., Mol Genet </a:t>
            </a:r>
            <a:r>
              <a:rPr lang="nb-NO" sz="2400" dirty="0" err="1"/>
              <a:t>Metab</a:t>
            </a:r>
            <a:r>
              <a:rPr lang="nb-NO" sz="2400" dirty="0"/>
              <a:t> 2017; 120(4):337-341.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741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80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Critical diaphragm failure in sudden infant death </a:t>
            </a:r>
            <a:r>
              <a:rPr lang="en-US" b="1" dirty="0" smtClean="0"/>
              <a:t>syndrome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726" y="1165324"/>
            <a:ext cx="8979274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“Critical Diaphragm Failure” hypothesis for SIDS</a:t>
            </a:r>
          </a:p>
          <a:p>
            <a:pPr lvl="1"/>
            <a:r>
              <a:rPr lang="en-US" dirty="0" smtClean="0"/>
              <a:t>Weak diaphragm </a:t>
            </a:r>
            <a:r>
              <a:rPr lang="en-US" dirty="0" smtClean="0">
                <a:sym typeface="Wingdings"/>
              </a:rPr>
              <a:t>                                                       breathing difficulties</a:t>
            </a:r>
          </a:p>
          <a:p>
            <a:pPr marL="457200" lvl="1" indent="0">
              <a:buNone/>
            </a:pPr>
            <a:r>
              <a:rPr lang="en-US" dirty="0" smtClean="0"/>
              <a:t>(due to PEPCK impairment?)</a:t>
            </a:r>
          </a:p>
          <a:p>
            <a:r>
              <a:rPr lang="en-US" dirty="0" smtClean="0"/>
              <a:t>PEPCK deficiency in liver </a:t>
            </a:r>
            <a:r>
              <a:rPr lang="en-US" dirty="0" smtClean="0">
                <a:sym typeface="Wingdings"/>
              </a:rPr>
              <a:t>                                          impaired gluconeogenesis</a:t>
            </a:r>
          </a:p>
          <a:p>
            <a:r>
              <a:rPr lang="en-US" dirty="0" smtClean="0"/>
              <a:t>SIDS often occurs at night after child begins to sleep through the night </a:t>
            </a:r>
            <a:r>
              <a:rPr lang="en-US" dirty="0" smtClean="0">
                <a:sym typeface="Wingdings"/>
              </a:rPr>
              <a:t> acute hypoglycemia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9664" y="4333606"/>
            <a:ext cx="71649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PMA Siren and MJ Siren. </a:t>
            </a:r>
            <a:endParaRPr lang="en-US" sz="2400" dirty="0" smtClean="0"/>
          </a:p>
          <a:p>
            <a:pPr algn="r"/>
            <a:r>
              <a:rPr lang="en-US" sz="2400" dirty="0" err="1" smtClean="0"/>
              <a:t>Upsala</a:t>
            </a:r>
            <a:r>
              <a:rPr lang="en-US" sz="2400" dirty="0" smtClean="0"/>
              <a:t> </a:t>
            </a:r>
            <a:r>
              <a:rPr lang="en-US" sz="2400" dirty="0"/>
              <a:t>Journal of Medical Sciences 2011; 116: 115–123.</a:t>
            </a:r>
          </a:p>
        </p:txBody>
      </p:sp>
      <p:pic>
        <p:nvPicPr>
          <p:cNvPr id="5" name="Picture 4" descr="baby_sleep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24" y="1684168"/>
            <a:ext cx="3166076" cy="16581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06790" y="1404787"/>
            <a:ext cx="887845" cy="2003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7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701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PEPCK Deficiency: Metabolic Derailments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PEPCK_deficiency_metabolic_derailment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123" r="-33123"/>
          <a:stretch>
            <a:fillRect/>
          </a:stretch>
        </p:blipFill>
        <p:spPr>
          <a:xfrm>
            <a:off x="-1643445" y="1088107"/>
            <a:ext cx="8349045" cy="3852663"/>
          </a:xfrm>
        </p:spPr>
      </p:pic>
      <p:sp>
        <p:nvSpPr>
          <p:cNvPr id="5" name="TextBox 4"/>
          <p:cNvSpPr txBox="1"/>
          <p:nvPr/>
        </p:nvSpPr>
        <p:spPr>
          <a:xfrm>
            <a:off x="5194319" y="3776630"/>
            <a:ext cx="4311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 err="1"/>
              <a:t>Parvin</a:t>
            </a:r>
            <a:r>
              <a:rPr lang="en-US" sz="2000" dirty="0"/>
              <a:t> </a:t>
            </a:r>
            <a:r>
              <a:rPr lang="en-US" sz="2000" dirty="0" err="1"/>
              <a:t>Hakimi</a:t>
            </a:r>
            <a:r>
              <a:rPr lang="en-US" sz="2000" dirty="0"/>
              <a:t> et al. Nutrition and Metabolism </a:t>
            </a:r>
            <a:r>
              <a:rPr lang="en-US" sz="2000" dirty="0" smtClean="0"/>
              <a:t>2005: </a:t>
            </a:r>
            <a:r>
              <a:rPr lang="en-US" sz="2000" dirty="0"/>
              <a:t>2:</a:t>
            </a:r>
            <a:r>
              <a:rPr lang="en-US" sz="2000" dirty="0" smtClean="0"/>
              <a:t>33</a:t>
            </a:r>
          </a:p>
          <a:p>
            <a:r>
              <a:rPr lang="en-US" sz="2000" dirty="0">
                <a:solidFill>
                  <a:srgbClr val="FF0000"/>
                </a:solidFill>
              </a:rPr>
              <a:t>**</a:t>
            </a:r>
            <a:r>
              <a:rPr lang="en-US" sz="2000" dirty="0"/>
              <a:t>FR de Maura et al. Environ </a:t>
            </a:r>
            <a:r>
              <a:rPr lang="en-US" sz="2000" dirty="0" err="1"/>
              <a:t>Toxicol</a:t>
            </a:r>
            <a:r>
              <a:rPr lang="en-US" sz="2000" dirty="0"/>
              <a:t> </a:t>
            </a:r>
            <a:r>
              <a:rPr lang="en-US" sz="2000" dirty="0" err="1"/>
              <a:t>Pharmacol</a:t>
            </a:r>
            <a:r>
              <a:rPr lang="en-US" sz="2000" dirty="0"/>
              <a:t> 2017; 56: 241-248.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0" y="1072232"/>
            <a:ext cx="381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Fish exposed to glyphosate had low liver glucose, elevated ALT and AST, and elevated lactate and </a:t>
            </a:r>
            <a:r>
              <a:rPr lang="en-US" sz="2800" dirty="0" smtClean="0"/>
              <a:t>triglycerides</a:t>
            </a:r>
            <a:r>
              <a:rPr lang="en-US" sz="2800" dirty="0" smtClean="0">
                <a:solidFill>
                  <a:srgbClr val="FF0000"/>
                </a:solidFill>
              </a:rPr>
              <a:t>**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4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4667" y="145504"/>
            <a:ext cx="9228667" cy="85725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Could PEPCK Deficiency Cause  High Serum Oxalate and Fungus Overgrowth?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239" y="1200151"/>
            <a:ext cx="8817428" cy="33944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have a worldwide epidemic in fungus diseases</a:t>
            </a:r>
            <a:r>
              <a:rPr lang="en-US" dirty="0">
                <a:solidFill>
                  <a:srgbClr val="FF0000"/>
                </a:solidFill>
              </a:rPr>
              <a:t>*</a:t>
            </a:r>
          </a:p>
          <a:p>
            <a:r>
              <a:rPr lang="en-US" dirty="0" smtClean="0"/>
              <a:t>PEPCK converts </a:t>
            </a:r>
            <a:r>
              <a:rPr lang="en-US" dirty="0"/>
              <a:t>oxaloacetate to PEP</a:t>
            </a:r>
          </a:p>
          <a:p>
            <a:r>
              <a:rPr lang="en-US" dirty="0" smtClean="0"/>
              <a:t>PEPCK </a:t>
            </a:r>
            <a:r>
              <a:rPr lang="en-US" dirty="0"/>
              <a:t>deficiency leads to excess oxaloacetate</a:t>
            </a:r>
          </a:p>
          <a:p>
            <a:r>
              <a:rPr lang="en-US" dirty="0"/>
              <a:t>White rot fungus synthesizes oxalate from oxaloacetate</a:t>
            </a:r>
            <a:r>
              <a:rPr lang="en-US" dirty="0">
                <a:solidFill>
                  <a:srgbClr val="FF0000"/>
                </a:solidFill>
              </a:rPr>
              <a:t>**</a:t>
            </a:r>
          </a:p>
          <a:p>
            <a:r>
              <a:rPr lang="en-US" dirty="0"/>
              <a:t>This leads to accelerated growth and a more pathogenic form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44620" y="4407437"/>
            <a:ext cx="6530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GD Brown et al. </a:t>
            </a:r>
            <a:r>
              <a:rPr lang="en-US" sz="2000" dirty="0" err="1"/>
              <a:t>Sci</a:t>
            </a:r>
            <a:r>
              <a:rPr lang="en-US" sz="2000" dirty="0"/>
              <a:t> </a:t>
            </a:r>
            <a:r>
              <a:rPr lang="en-US" sz="2000" dirty="0" err="1"/>
              <a:t>Transl</a:t>
            </a:r>
            <a:r>
              <a:rPr lang="en-US" sz="2000" dirty="0"/>
              <a:t> Med 2012; 4: 165rv13. </a:t>
            </a:r>
          </a:p>
          <a:p>
            <a:pPr algn="r"/>
            <a:r>
              <a:rPr lang="en-US" sz="2000" dirty="0">
                <a:solidFill>
                  <a:srgbClr val="FF0000"/>
                </a:solidFill>
              </a:rPr>
              <a:t>** </a:t>
            </a:r>
            <a:r>
              <a:rPr lang="en-US" sz="2000" dirty="0"/>
              <a:t>Nina Elisabeth Nagy et al. MPMI 2012; 25(11): 1450-1458.</a:t>
            </a:r>
          </a:p>
        </p:txBody>
      </p:sp>
    </p:spTree>
    <p:extLst>
      <p:ext uri="{BB962C8B-B14F-4D97-AF65-F5344CB8AC3E}">
        <p14:creationId xmlns:p14="http://schemas.microsoft.com/office/powerpoint/2010/main" val="747706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7872"/>
            <a:ext cx="8432800" cy="8572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Low Sulfate, High Oxalate </a:t>
            </a:r>
            <a:r>
              <a:rPr lang="en-US" b="1" dirty="0" smtClean="0"/>
              <a:t>Phenotype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739378"/>
            <a:ext cx="7112000" cy="393422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Gut </a:t>
            </a:r>
            <a:r>
              <a:rPr lang="en-US" dirty="0" err="1"/>
              <a:t>Dysbiosis</a:t>
            </a:r>
            <a:endParaRPr lang="en-US" dirty="0"/>
          </a:p>
          <a:p>
            <a:pPr lvl="1"/>
            <a:r>
              <a:rPr lang="en-US" dirty="0"/>
              <a:t>Decreased </a:t>
            </a:r>
            <a:r>
              <a:rPr lang="en-US" dirty="0" err="1"/>
              <a:t>sulfomucins</a:t>
            </a:r>
            <a:r>
              <a:rPr lang="en-US" dirty="0"/>
              <a:t>, colitis, IBD, leaky gut</a:t>
            </a:r>
          </a:p>
          <a:p>
            <a:pPr lvl="1"/>
            <a:r>
              <a:rPr lang="en-US" dirty="0"/>
              <a:t>Increased </a:t>
            </a:r>
            <a:r>
              <a:rPr lang="en-US" dirty="0" smtClean="0"/>
              <a:t>susceptibility </a:t>
            </a:r>
            <a:r>
              <a:rPr lang="en-US" dirty="0"/>
              <a:t>to pathogens</a:t>
            </a:r>
          </a:p>
          <a:p>
            <a:r>
              <a:rPr lang="en-US" dirty="0"/>
              <a:t>Fatty liver disease</a:t>
            </a:r>
          </a:p>
          <a:p>
            <a:pPr lvl="1"/>
            <a:r>
              <a:rPr lang="en-US" dirty="0"/>
              <a:t>Reduced detox of heavy metals and toxic chemicals</a:t>
            </a:r>
          </a:p>
          <a:p>
            <a:pPr lvl="1"/>
            <a:r>
              <a:rPr lang="en-US" dirty="0"/>
              <a:t>Elevated serum LDL</a:t>
            </a:r>
          </a:p>
          <a:p>
            <a:r>
              <a:rPr lang="en-US" dirty="0"/>
              <a:t>Decreased insulin function</a:t>
            </a:r>
          </a:p>
          <a:p>
            <a:r>
              <a:rPr lang="en-US" dirty="0"/>
              <a:t>Adrenal insufficiency</a:t>
            </a:r>
          </a:p>
          <a:p>
            <a:r>
              <a:rPr lang="en-US" dirty="0"/>
              <a:t>Increased cancer risk</a:t>
            </a:r>
          </a:p>
          <a:p>
            <a:r>
              <a:rPr lang="en-US" dirty="0"/>
              <a:t>Stunted growth, slow metabolism</a:t>
            </a:r>
          </a:p>
          <a:p>
            <a:r>
              <a:rPr lang="en-US" dirty="0"/>
              <a:t>Serotonin deficiency in brain</a:t>
            </a:r>
          </a:p>
          <a:p>
            <a:r>
              <a:rPr lang="en-US" dirty="0"/>
              <a:t>Autism linked to sulfate wasting in kidneys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7561" y="4491236"/>
            <a:ext cx="77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Dr. </a:t>
            </a:r>
            <a:r>
              <a:rPr lang="en-US" dirty="0" err="1"/>
              <a:t>Rostenberg</a:t>
            </a:r>
            <a:endParaRPr lang="en-US" dirty="0"/>
          </a:p>
          <a:p>
            <a:pPr algn="r"/>
            <a:r>
              <a:rPr lang="en-US" dirty="0" err="1"/>
              <a:t>www.beyondmthfr.com</a:t>
            </a:r>
            <a:r>
              <a:rPr lang="en-US" dirty="0"/>
              <a:t>/side-high-oxalates-problems-sulfate-b6-gut-</a:t>
            </a:r>
            <a:r>
              <a:rPr lang="en-US" dirty="0" smtClean="0"/>
              <a:t>methylation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428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omach-ache-child-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3" y="2372027"/>
            <a:ext cx="1518327" cy="2424581"/>
          </a:xfrm>
          <a:prstGeom prst="rect">
            <a:avLst/>
          </a:prstGeom>
        </p:spPr>
      </p:pic>
      <p:pic>
        <p:nvPicPr>
          <p:cNvPr id="8" name="Content Placeholder 3" descr="oxalates_autis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80" r="-57280"/>
          <a:stretch>
            <a:fillRect/>
          </a:stretch>
        </p:blipFill>
        <p:spPr>
          <a:xfrm>
            <a:off x="3162300" y="805214"/>
            <a:ext cx="8155752" cy="38326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544" y="825201"/>
            <a:ext cx="4978400" cy="372373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Crystals of oxalate form kidney stones and cause great discomfort</a:t>
            </a:r>
          </a:p>
          <a:p>
            <a:r>
              <a:rPr lang="en-US" sz="2800" dirty="0" smtClean="0"/>
              <a:t>Study has shown at least 3-fold higher serum and   urinary levels of oxalate                in autistic kids</a:t>
            </a:r>
            <a:r>
              <a:rPr lang="en-US" sz="2800" dirty="0" smtClean="0">
                <a:solidFill>
                  <a:srgbClr val="FF0000"/>
                </a:solidFill>
              </a:rPr>
              <a:t>**</a:t>
            </a: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57212" y="4796597"/>
            <a:ext cx="8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**</a:t>
            </a:r>
            <a:r>
              <a:rPr lang="en-US" dirty="0" smtClean="0"/>
              <a:t>J </a:t>
            </a:r>
            <a:r>
              <a:rPr lang="en-US" dirty="0" err="1"/>
              <a:t>Konstantynowicz</a:t>
            </a:r>
            <a:r>
              <a:rPr lang="en-US" dirty="0"/>
              <a:t> et al., European Journal of </a:t>
            </a:r>
            <a:r>
              <a:rPr lang="en-US" dirty="0" err="1"/>
              <a:t>Paediatric</a:t>
            </a:r>
            <a:r>
              <a:rPr lang="en-US" dirty="0"/>
              <a:t> Neurology 16(5), 2012, 485-</a:t>
            </a:r>
            <a:r>
              <a:rPr lang="en-US" dirty="0" smtClean="0"/>
              <a:t>491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6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Autism Linked to Oxalate Crystals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557" y="3922874"/>
            <a:ext cx="3499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William Shaw, The </a:t>
            </a:r>
            <a:r>
              <a:rPr lang="en-US" dirty="0"/>
              <a:t>Role of Oxalates in Autism and Chronic </a:t>
            </a:r>
            <a:r>
              <a:rPr lang="en-US" dirty="0" smtClean="0"/>
              <a:t>Disorders WAPF, March 26,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21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6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Oxalate Causes Sulfate Flushing through Urine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4511" y="4377482"/>
            <a:ext cx="8186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W </a:t>
            </a:r>
            <a:r>
              <a:rPr lang="en-US" sz="2400" dirty="0" err="1"/>
              <a:t>Krick</a:t>
            </a:r>
            <a:r>
              <a:rPr lang="en-US" sz="2400" dirty="0"/>
              <a:t> et al., Am J </a:t>
            </a:r>
            <a:r>
              <a:rPr lang="en-US" sz="2400" dirty="0" err="1"/>
              <a:t>Physiol</a:t>
            </a:r>
            <a:r>
              <a:rPr lang="en-US" sz="2400" dirty="0"/>
              <a:t> Renal </a:t>
            </a:r>
            <a:r>
              <a:rPr lang="en-US" sz="2400" dirty="0" err="1"/>
              <a:t>Physiol</a:t>
            </a:r>
            <a:r>
              <a:rPr lang="en-US" sz="2400" dirty="0"/>
              <a:t> 2009;297: F145-F154</a:t>
            </a:r>
            <a:r>
              <a:rPr lang="en-US" sz="2400" dirty="0" smtClean="0"/>
              <a:t>.</a:t>
            </a:r>
          </a:p>
          <a:p>
            <a:pPr algn="r"/>
            <a:r>
              <a:rPr lang="nb-NO" sz="2400" dirty="0" smtClean="0">
                <a:solidFill>
                  <a:srgbClr val="FF0000"/>
                </a:solidFill>
              </a:rPr>
              <a:t>**</a:t>
            </a:r>
            <a:r>
              <a:rPr lang="nb-NO" sz="2400" dirty="0" smtClean="0"/>
              <a:t>A </a:t>
            </a:r>
            <a:r>
              <a:rPr lang="nb-NO" sz="2400" dirty="0" err="1"/>
              <a:t>Tanner</a:t>
            </a:r>
            <a:r>
              <a:rPr lang="nb-NO" sz="2400" dirty="0"/>
              <a:t> et al. J </a:t>
            </a:r>
            <a:r>
              <a:rPr lang="nb-NO" sz="2400" dirty="0" err="1"/>
              <a:t>Biol</a:t>
            </a:r>
            <a:r>
              <a:rPr lang="nb-NO" sz="2400" dirty="0"/>
              <a:t> </a:t>
            </a:r>
            <a:r>
              <a:rPr lang="nb-NO" sz="2400" dirty="0" err="1"/>
              <a:t>Chem</a:t>
            </a:r>
            <a:r>
              <a:rPr lang="nb-NO" sz="2400" dirty="0"/>
              <a:t>. 2001;276(47):43627-34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090089"/>
            <a:ext cx="9144000" cy="339447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Sulfate </a:t>
            </a:r>
            <a:r>
              <a:rPr lang="en-US" dirty="0"/>
              <a:t>is essential </a:t>
            </a:r>
            <a:r>
              <a:rPr lang="en-US" dirty="0" smtClean="0"/>
              <a:t>for: </a:t>
            </a:r>
            <a:endParaRPr lang="en-US" dirty="0"/>
          </a:p>
          <a:p>
            <a:pPr lvl="1"/>
            <a:r>
              <a:rPr lang="en-US" dirty="0"/>
              <a:t>Synthesis of extracellular matrix glycoproteins 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Synthesis of </a:t>
            </a:r>
            <a:r>
              <a:rPr lang="en-US" dirty="0" err="1"/>
              <a:t>cerebroside</a:t>
            </a:r>
            <a:r>
              <a:rPr lang="en-US" dirty="0"/>
              <a:t> sulfate, in myelin in nerve fibers</a:t>
            </a:r>
          </a:p>
          <a:p>
            <a:pPr lvl="1"/>
            <a:r>
              <a:rPr lang="en-US" dirty="0"/>
              <a:t>Detoxification of many environmental </a:t>
            </a:r>
            <a:r>
              <a:rPr lang="en-US" dirty="0" smtClean="0"/>
              <a:t>toxins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Sulfate is flushed (lost) when kidney oxalate levels are high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dirty="0" err="1" smtClean="0"/>
              <a:t>Oxalobacter</a:t>
            </a:r>
            <a:r>
              <a:rPr lang="en-US" dirty="0" smtClean="0"/>
              <a:t> microbes degrade oxalate but they are killed by antibiotics such as </a:t>
            </a:r>
            <a:r>
              <a:rPr lang="en-US" dirty="0" err="1" smtClean="0"/>
              <a:t>Cipro</a:t>
            </a:r>
            <a:endParaRPr lang="en-US" dirty="0" smtClean="0"/>
          </a:p>
          <a:p>
            <a:pPr lvl="1"/>
            <a:r>
              <a:rPr lang="en-US" dirty="0" smtClean="0"/>
              <a:t>Oxalate decarboxylase depends on manganese as catalyst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62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1672"/>
            <a:ext cx="8229600" cy="857250"/>
          </a:xfrm>
        </p:spPr>
        <p:txBody>
          <a:bodyPr/>
          <a:lstStyle/>
          <a:p>
            <a:r>
              <a:rPr lang="en-US" b="1" dirty="0" err="1" smtClean="0"/>
              <a:t>Shikimate</a:t>
            </a:r>
            <a:r>
              <a:rPr lang="en-US" b="1" dirty="0" smtClean="0"/>
              <a:t> Pathway Disruption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74088" y="1498598"/>
            <a:ext cx="1801695" cy="584776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 err="1"/>
              <a:t>shikimate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25577" y="2908298"/>
            <a:ext cx="2098662" cy="584776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 err="1" smtClean="0"/>
              <a:t>chorismate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43993" y="876982"/>
            <a:ext cx="2962262" cy="1569660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 smtClean="0"/>
              <a:t>Phenylalanine, tryptophan, tyrosine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75793" y="3987800"/>
            <a:ext cx="2098662" cy="584776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 err="1" smtClean="0"/>
              <a:t>folate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75793" y="3165906"/>
            <a:ext cx="2098662" cy="584776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/>
              <a:t>v</a:t>
            </a:r>
            <a:r>
              <a:rPr lang="en-US" dirty="0" smtClean="0"/>
              <a:t>itamin K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4" idx="2"/>
            <a:endCxn id="6" idx="0"/>
          </p:cNvCxnSpPr>
          <p:nvPr/>
        </p:nvCxnSpPr>
        <p:spPr>
          <a:xfrm flipH="1">
            <a:off x="2674908" y="2083374"/>
            <a:ext cx="28" cy="824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</p:cNvCxnSpPr>
          <p:nvPr/>
        </p:nvCxnSpPr>
        <p:spPr>
          <a:xfrm flipV="1">
            <a:off x="3724239" y="1663708"/>
            <a:ext cx="1119754" cy="15369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  <a:endCxn id="9" idx="1"/>
          </p:cNvCxnSpPr>
          <p:nvPr/>
        </p:nvCxnSpPr>
        <p:spPr>
          <a:xfrm>
            <a:off x="3724239" y="3200686"/>
            <a:ext cx="1551554" cy="2576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3"/>
            <a:endCxn id="8" idx="1"/>
          </p:cNvCxnSpPr>
          <p:nvPr/>
        </p:nvCxnSpPr>
        <p:spPr>
          <a:xfrm>
            <a:off x="3724239" y="3200686"/>
            <a:ext cx="1551554" cy="10795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50838" y="2175331"/>
            <a:ext cx="2844781" cy="523220"/>
            <a:chOff x="50819" y="2175331"/>
            <a:chExt cx="2844781" cy="523220"/>
          </a:xfrm>
        </p:grpSpPr>
        <p:sp>
          <p:nvSpPr>
            <p:cNvPr id="18" name="TextBox 17"/>
            <p:cNvSpPr txBox="1"/>
            <p:nvPr/>
          </p:nvSpPr>
          <p:spPr>
            <a:xfrm>
              <a:off x="50819" y="2175331"/>
              <a:ext cx="18341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Glyphosate</a:t>
              </a:r>
              <a:endParaRPr lang="en-US" sz="2800" dirty="0"/>
            </a:p>
          </p:txBody>
        </p:sp>
        <p:pic>
          <p:nvPicPr>
            <p:cNvPr id="19" name="Picture 18" descr="block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3262" y="2254242"/>
              <a:ext cx="432338" cy="393699"/>
            </a:xfrm>
            <a:prstGeom prst="rect">
              <a:avLst/>
            </a:prstGeom>
          </p:spPr>
        </p:pic>
        <p:sp>
          <p:nvSpPr>
            <p:cNvPr id="23" name="Right Arrow 22"/>
            <p:cNvSpPr/>
            <p:nvPr/>
          </p:nvSpPr>
          <p:spPr>
            <a:xfrm>
              <a:off x="1851109" y="2325042"/>
              <a:ext cx="578287" cy="294000"/>
            </a:xfrm>
            <a:prstGeom prst="rightArrow">
              <a:avLst>
                <a:gd name="adj1" fmla="val 57692"/>
                <a:gd name="adj2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4864100" y="2063622"/>
            <a:ext cx="3898900" cy="946278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charset="0"/>
              <a:buChar char="à"/>
            </a:pPr>
            <a:r>
              <a:rPr lang="en-US" sz="2800" dirty="0" smtClean="0">
                <a:sym typeface="Wingdings"/>
              </a:rPr>
              <a:t>Neurotransmitters, </a:t>
            </a:r>
          </a:p>
          <a:p>
            <a:r>
              <a:rPr lang="en-US" sz="2800" dirty="0" smtClean="0">
                <a:sym typeface="Wingdings"/>
              </a:rPr>
              <a:t>thyroid hormone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09630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652"/>
            <a:ext cx="8229600" cy="857250"/>
          </a:xfrm>
        </p:spPr>
        <p:txBody>
          <a:bodyPr/>
          <a:lstStyle/>
          <a:p>
            <a:r>
              <a:rPr lang="en-US" b="1" dirty="0" smtClean="0"/>
              <a:t>Recapitulation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104" y="793993"/>
            <a:ext cx="8761796" cy="3743772"/>
          </a:xfrm>
        </p:spPr>
        <p:txBody>
          <a:bodyPr>
            <a:noAutofit/>
          </a:bodyPr>
          <a:lstStyle/>
          <a:p>
            <a:r>
              <a:rPr lang="en-US" sz="2800" dirty="0"/>
              <a:t>Glyphosate may be disrupting PEPCK in the same way it disrupts EPSP synthase</a:t>
            </a:r>
          </a:p>
          <a:p>
            <a:r>
              <a:rPr lang="en-US" sz="2800" dirty="0"/>
              <a:t>If so, it explains glyphosate's well established association with fatty liver disease</a:t>
            </a:r>
          </a:p>
          <a:p>
            <a:r>
              <a:rPr lang="en-US" sz="2800" dirty="0"/>
              <a:t>It also explains the epidemic we see today in:</a:t>
            </a:r>
          </a:p>
          <a:p>
            <a:pPr lvl="1"/>
            <a:r>
              <a:rPr lang="en-US" sz="2400" dirty="0" smtClean="0"/>
              <a:t>autism</a:t>
            </a:r>
            <a:endParaRPr lang="en-US" sz="2400" dirty="0"/>
          </a:p>
          <a:p>
            <a:pPr lvl="1"/>
            <a:r>
              <a:rPr lang="en-US" sz="2400" dirty="0"/>
              <a:t>neonatal hypoglycemia</a:t>
            </a:r>
          </a:p>
          <a:p>
            <a:pPr lvl="1"/>
            <a:r>
              <a:rPr lang="en-US" sz="2400" dirty="0"/>
              <a:t>sudden infant </a:t>
            </a:r>
            <a:r>
              <a:rPr lang="en-US" sz="2400" dirty="0" smtClean="0"/>
              <a:t>death</a:t>
            </a:r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140200" y="2687260"/>
            <a:ext cx="4394200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800" dirty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US" sz="2400" dirty="0"/>
              <a:t>oxalate overload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US" sz="2400" dirty="0"/>
              <a:t>fungus infection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US" sz="2400" dirty="0"/>
              <a:t>type 1 diabetes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389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38905" y="2001387"/>
            <a:ext cx="7866256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Safeguard Yourself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 Your Family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082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rganic_kaua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1524000" y="-424736"/>
            <a:ext cx="12287676" cy="5568237"/>
          </a:xfrm>
        </p:spPr>
      </p:pic>
      <p:sp>
        <p:nvSpPr>
          <p:cNvPr id="3" name="TextBox 2"/>
          <p:cNvSpPr txBox="1"/>
          <p:nvPr/>
        </p:nvSpPr>
        <p:spPr>
          <a:xfrm>
            <a:off x="2993578" y="167048"/>
            <a:ext cx="391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Go Organic!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501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679"/>
            <a:ext cx="8229600" cy="857250"/>
          </a:xfrm>
        </p:spPr>
        <p:txBody>
          <a:bodyPr/>
          <a:lstStyle/>
          <a:p>
            <a:r>
              <a:rPr lang="en-US" b="1" dirty="0" smtClean="0"/>
              <a:t>Avoid Processed Foods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929879"/>
            <a:ext cx="8547100" cy="3676649"/>
          </a:xfrm>
        </p:spPr>
        <p:txBody>
          <a:bodyPr/>
          <a:lstStyle/>
          <a:p>
            <a:r>
              <a:rPr lang="en-US" dirty="0" smtClean="0"/>
              <a:t>Free glutamate (e.g., MSG) is a very common ingredient in processed foods</a:t>
            </a:r>
          </a:p>
          <a:p>
            <a:pPr lvl="1"/>
            <a:r>
              <a:rPr lang="en-US" dirty="0" smtClean="0"/>
              <a:t>It is neurotoxic,  and glyphosate increases its effects                                 </a:t>
            </a:r>
          </a:p>
          <a:p>
            <a:r>
              <a:rPr lang="en-US" dirty="0" smtClean="0"/>
              <a:t>Other artificial ingredients                                           (artificial flavors and colors)                                          may also cause harm</a:t>
            </a:r>
            <a:endParaRPr lang="en-US" dirty="0"/>
          </a:p>
        </p:txBody>
      </p:sp>
      <p:pic>
        <p:nvPicPr>
          <p:cNvPr id="4" name="Picture 3" descr="msg_food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2562225"/>
            <a:ext cx="381000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80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rl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00" y="569543"/>
            <a:ext cx="2730500" cy="1943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Some Important Nutrients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 smtClean="0"/>
              <a:t>Curcumin</a:t>
            </a:r>
            <a:endParaRPr lang="en-US" dirty="0" smtClean="0"/>
          </a:p>
          <a:p>
            <a:r>
              <a:rPr lang="en-US" dirty="0" smtClean="0"/>
              <a:t>Garlic</a:t>
            </a:r>
          </a:p>
          <a:p>
            <a:r>
              <a:rPr lang="en-US" dirty="0" smtClean="0"/>
              <a:t>Vitamin </a:t>
            </a:r>
            <a:r>
              <a:rPr lang="en-US" dirty="0"/>
              <a:t>C</a:t>
            </a:r>
          </a:p>
          <a:p>
            <a:r>
              <a:rPr lang="en-US" dirty="0"/>
              <a:t>Probiotics</a:t>
            </a:r>
          </a:p>
          <a:p>
            <a:r>
              <a:rPr lang="en-US" dirty="0" smtClean="0"/>
              <a:t>Methyl </a:t>
            </a:r>
            <a:r>
              <a:rPr lang="en-US" dirty="0" err="1"/>
              <a:t>tetrahydrofolate</a:t>
            </a:r>
            <a:endParaRPr lang="en-US" dirty="0"/>
          </a:p>
          <a:p>
            <a:r>
              <a:rPr lang="en-US" dirty="0" err="1"/>
              <a:t>C</a:t>
            </a:r>
            <a:r>
              <a:rPr lang="en-US" dirty="0" err="1" smtClean="0"/>
              <a:t>obalamin</a:t>
            </a:r>
            <a:endParaRPr lang="en-US" dirty="0"/>
          </a:p>
          <a:p>
            <a:r>
              <a:rPr lang="en-US" dirty="0"/>
              <a:t>G</a:t>
            </a:r>
            <a:r>
              <a:rPr lang="en-US" dirty="0" smtClean="0"/>
              <a:t>lutathione</a:t>
            </a:r>
            <a:endParaRPr lang="en-US" dirty="0"/>
          </a:p>
          <a:p>
            <a:r>
              <a:rPr lang="en-US" dirty="0" err="1"/>
              <a:t>T</a:t>
            </a:r>
            <a:r>
              <a:rPr lang="en-US" dirty="0" err="1" smtClean="0"/>
              <a:t>aurine</a:t>
            </a:r>
            <a:endParaRPr lang="en-US" dirty="0"/>
          </a:p>
          <a:p>
            <a:r>
              <a:rPr lang="en-US" dirty="0"/>
              <a:t>Epsom salt baths</a:t>
            </a:r>
          </a:p>
        </p:txBody>
      </p:sp>
      <p:pic>
        <p:nvPicPr>
          <p:cNvPr id="6" name="Picture 5" descr="Curcum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254" y="3510075"/>
            <a:ext cx="2554287" cy="1633439"/>
          </a:xfrm>
          <a:prstGeom prst="rect">
            <a:avLst/>
          </a:prstGeom>
        </p:spPr>
      </p:pic>
      <p:pic>
        <p:nvPicPr>
          <p:cNvPr id="5" name="Picture 4" descr="oran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37" y="2512643"/>
            <a:ext cx="2736564" cy="1484745"/>
          </a:xfrm>
          <a:prstGeom prst="rect">
            <a:avLst/>
          </a:prstGeom>
        </p:spPr>
      </p:pic>
      <p:pic>
        <p:nvPicPr>
          <p:cNvPr id="7" name="Picture 6" descr="sauerkrau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794" y="1063229"/>
            <a:ext cx="2769506" cy="138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09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lcium Benton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91" y="948641"/>
            <a:ext cx="2235210" cy="17910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91" y="318220"/>
            <a:ext cx="8444830" cy="857250"/>
          </a:xfrm>
        </p:spPr>
        <p:txBody>
          <a:bodyPr>
            <a:noAutofit/>
          </a:bodyPr>
          <a:lstStyle/>
          <a:p>
            <a:r>
              <a:rPr lang="en-US" sz="3600" b="1" dirty="0" err="1"/>
              <a:t>Biochar</a:t>
            </a:r>
            <a:r>
              <a:rPr lang="en-US" sz="3600" b="1" dirty="0"/>
              <a:t>, </a:t>
            </a:r>
            <a:r>
              <a:rPr lang="en-US" sz="3600" b="1" dirty="0" err="1"/>
              <a:t>Bentonite</a:t>
            </a:r>
            <a:r>
              <a:rPr lang="en-US" sz="3600" b="1" dirty="0"/>
              <a:t> and Zeolite </a:t>
            </a:r>
            <a:r>
              <a:rPr lang="en-US" sz="3600" b="1" dirty="0" smtClean="0"/>
              <a:t>to maintain healthy microbial distribution in poultry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6" name="Content Placeholder 5" descr="chickens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99" r="-18099"/>
          <a:stretch>
            <a:fillRect/>
          </a:stretch>
        </p:blipFill>
        <p:spPr>
          <a:xfrm>
            <a:off x="309251" y="2739688"/>
            <a:ext cx="4643750" cy="2073197"/>
          </a:xfrm>
        </p:spPr>
      </p:pic>
      <p:pic>
        <p:nvPicPr>
          <p:cNvPr id="7" name="Picture 6" descr="biocha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57" y="1037552"/>
            <a:ext cx="2622936" cy="1980245"/>
          </a:xfrm>
          <a:prstGeom prst="rect">
            <a:avLst/>
          </a:prstGeom>
        </p:spPr>
      </p:pic>
      <p:pic>
        <p:nvPicPr>
          <p:cNvPr id="8" name="Picture 7" descr="zeolite-rock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6" y="3121327"/>
            <a:ext cx="2292843" cy="1613498"/>
          </a:xfrm>
          <a:prstGeom prst="rect">
            <a:avLst/>
          </a:prstGeom>
        </p:spPr>
      </p:pic>
      <p:pic>
        <p:nvPicPr>
          <p:cNvPr id="9" name="Picture 8" descr="bentonite_cla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14439"/>
            <a:ext cx="1574800" cy="15282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85404" y="4681846"/>
            <a:ext cx="475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*</a:t>
            </a:r>
            <a:r>
              <a:rPr lang="fr-FR" sz="2000" dirty="0"/>
              <a:t>TP </a:t>
            </a:r>
            <a:r>
              <a:rPr lang="fr-FR" sz="2000" dirty="0" err="1"/>
              <a:t>Prasai</a:t>
            </a:r>
            <a:r>
              <a:rPr lang="fr-FR" sz="2000" dirty="0"/>
              <a:t> et al. </a:t>
            </a:r>
            <a:r>
              <a:rPr lang="fr-FR" sz="2000" dirty="0" err="1"/>
              <a:t>PLoS</a:t>
            </a:r>
            <a:r>
              <a:rPr lang="fr-FR" sz="2000" dirty="0"/>
              <a:t> ONE 11(4): e0154061.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62278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Extracts from Common Plants Can Treat</a:t>
            </a:r>
            <a:r>
              <a:rPr lang="en-US" b="1" dirty="0"/>
              <a:t> </a:t>
            </a:r>
            <a:r>
              <a:rPr lang="en-US" b="1" dirty="0" smtClean="0"/>
              <a:t>Glyphosate Poisoning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ArctiumLappa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7" b="10557"/>
          <a:stretch>
            <a:fillRect/>
          </a:stretch>
        </p:blipFill>
        <p:spPr>
          <a:xfrm>
            <a:off x="4749800" y="3113337"/>
            <a:ext cx="3438974" cy="1603105"/>
          </a:xfrm>
        </p:spPr>
      </p:pic>
      <p:pic>
        <p:nvPicPr>
          <p:cNvPr id="5" name="Picture 4" descr="Barberr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3113337"/>
            <a:ext cx="3061900" cy="1673863"/>
          </a:xfrm>
          <a:prstGeom prst="rect">
            <a:avLst/>
          </a:prstGeom>
        </p:spPr>
      </p:pic>
      <p:pic>
        <p:nvPicPr>
          <p:cNvPr id="6" name="Picture 5" descr="dandel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21" y="1170640"/>
            <a:ext cx="2973795" cy="184718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04367" y="1070031"/>
            <a:ext cx="5828141" cy="1947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Roundup is toxic to hepatic and embryonic cells at </a:t>
            </a:r>
            <a:r>
              <a:rPr lang="en-US" sz="2000" dirty="0"/>
              <a:t>doses far below those used in agriculture and at </a:t>
            </a:r>
            <a:r>
              <a:rPr lang="en-US" sz="2000" dirty="0" smtClean="0"/>
              <a:t>residue levels present </a:t>
            </a:r>
            <a:r>
              <a:rPr lang="en-US" sz="2000" dirty="0"/>
              <a:t>in some </a:t>
            </a:r>
            <a:r>
              <a:rPr lang="en-US" sz="2000" dirty="0" smtClean="0"/>
              <a:t>GM food.</a:t>
            </a:r>
          </a:p>
          <a:p>
            <a:r>
              <a:rPr lang="en-US" sz="2000" dirty="0" smtClean="0"/>
              <a:t>Extracts from common plants such as dandelions, barberry, and burdock can protect from damage, especially if administered prior to exposure.</a:t>
            </a:r>
            <a:endParaRPr lang="en-US" sz="2000" dirty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591258" y="4793405"/>
            <a:ext cx="7279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C </a:t>
            </a:r>
            <a:r>
              <a:rPr lang="en-US" dirty="0" err="1"/>
              <a:t>Gasnier</a:t>
            </a:r>
            <a:r>
              <a:rPr lang="en-US" dirty="0"/>
              <a:t> et al. Journal of Occupational Medicine and Toxicology 2011, 6:3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114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anu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170" y="3911468"/>
            <a:ext cx="1222709" cy="687774"/>
          </a:xfrm>
          <a:prstGeom prst="rect">
            <a:avLst/>
          </a:prstGeom>
        </p:spPr>
      </p:pic>
      <p:pic>
        <p:nvPicPr>
          <p:cNvPr id="9" name="Picture 8" descr="liv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989" y="2155897"/>
            <a:ext cx="2760435" cy="1622049"/>
          </a:xfrm>
          <a:prstGeom prst="rect">
            <a:avLst/>
          </a:prstGeom>
        </p:spPr>
      </p:pic>
      <p:pic>
        <p:nvPicPr>
          <p:cNvPr id="10" name="Picture 9" descr="garli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422" y="3907339"/>
            <a:ext cx="864078" cy="691904"/>
          </a:xfrm>
          <a:prstGeom prst="rect">
            <a:avLst/>
          </a:prstGeom>
        </p:spPr>
      </p:pic>
      <p:pic>
        <p:nvPicPr>
          <p:cNvPr id="11" name="Picture 10" descr="onion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961" y="4058678"/>
            <a:ext cx="976462" cy="1001703"/>
          </a:xfrm>
          <a:prstGeom prst="rect">
            <a:avLst/>
          </a:prstGeom>
        </p:spPr>
      </p:pic>
      <p:pic>
        <p:nvPicPr>
          <p:cNvPr id="12" name="Picture 11" descr="dried_apricot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45" y="4116217"/>
            <a:ext cx="1963556" cy="944177"/>
          </a:xfrm>
          <a:prstGeom prst="rect">
            <a:avLst/>
          </a:prstGeom>
        </p:spPr>
      </p:pic>
      <p:pic>
        <p:nvPicPr>
          <p:cNvPr id="13" name="Picture 12" descr="Cheddar-Chees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634508"/>
            <a:ext cx="2933700" cy="1481696"/>
          </a:xfrm>
          <a:prstGeom prst="rect">
            <a:avLst/>
          </a:prstGeom>
        </p:spPr>
      </p:pic>
      <p:pic>
        <p:nvPicPr>
          <p:cNvPr id="14" name="Picture 13" descr="chicke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288" y="3769417"/>
            <a:ext cx="2330212" cy="1290977"/>
          </a:xfrm>
          <a:prstGeom prst="rect">
            <a:avLst/>
          </a:prstGeom>
        </p:spPr>
      </p:pic>
      <p:pic>
        <p:nvPicPr>
          <p:cNvPr id="5" name="Picture 4" descr="cabbage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460" y="722026"/>
            <a:ext cx="2815349" cy="1828706"/>
          </a:xfrm>
          <a:prstGeom prst="rect">
            <a:avLst/>
          </a:prstGeom>
        </p:spPr>
      </p:pic>
      <p:pic>
        <p:nvPicPr>
          <p:cNvPr id="8" name="Picture 7" descr="egg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1135" y="755925"/>
            <a:ext cx="2195481" cy="1504474"/>
          </a:xfrm>
          <a:prstGeom prst="rect">
            <a:avLst/>
          </a:prstGeom>
        </p:spPr>
      </p:pic>
      <p:pic>
        <p:nvPicPr>
          <p:cNvPr id="7" name="Picture 6" descr="scallops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3721" y="2424290"/>
            <a:ext cx="1547161" cy="1219605"/>
          </a:xfrm>
          <a:prstGeom prst="rect">
            <a:avLst/>
          </a:prstGeom>
        </p:spPr>
      </p:pic>
      <p:pic>
        <p:nvPicPr>
          <p:cNvPr id="15" name="Picture 14" descr="crab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56247" y="711895"/>
            <a:ext cx="2685309" cy="1444004"/>
          </a:xfrm>
          <a:prstGeom prst="rect">
            <a:avLst/>
          </a:prstGeom>
        </p:spPr>
      </p:pic>
      <p:pic>
        <p:nvPicPr>
          <p:cNvPr id="6" name="Picture 5" descr="shrimp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848" y="1702637"/>
            <a:ext cx="1157552" cy="854964"/>
          </a:xfrm>
          <a:prstGeom prst="rect">
            <a:avLst/>
          </a:prstGeom>
        </p:spPr>
      </p:pic>
      <p:pic>
        <p:nvPicPr>
          <p:cNvPr id="16" name="Picture 15" descr="beer_mug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9375" y="111457"/>
            <a:ext cx="1410975" cy="15204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574" y="-101325"/>
            <a:ext cx="8229600" cy="857250"/>
          </a:xfrm>
        </p:spPr>
        <p:txBody>
          <a:bodyPr/>
          <a:lstStyle/>
          <a:p>
            <a:r>
              <a:rPr lang="en-US" b="1" dirty="0" smtClean="0"/>
              <a:t> Eat Foods </a:t>
            </a:r>
            <a:r>
              <a:rPr lang="en-US" b="1" dirty="0"/>
              <a:t>C</a:t>
            </a:r>
            <a:r>
              <a:rPr lang="en-US" b="1" dirty="0" smtClean="0"/>
              <a:t>ontaining Sulfur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05577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Supplemental Sources of Sulfur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glucosamine sulfate</a:t>
            </a:r>
          </a:p>
          <a:p>
            <a:r>
              <a:rPr lang="fr-FR" dirty="0" err="1"/>
              <a:t>chondroitin</a:t>
            </a:r>
            <a:r>
              <a:rPr lang="fr-FR" dirty="0"/>
              <a:t> sulfate</a:t>
            </a:r>
          </a:p>
          <a:p>
            <a:r>
              <a:rPr lang="fr-FR" dirty="0" err="1"/>
              <a:t>glutathione</a:t>
            </a:r>
            <a:endParaRPr lang="fr-FR" dirty="0"/>
          </a:p>
          <a:p>
            <a:r>
              <a:rPr lang="fr-FR" dirty="0"/>
              <a:t>N-</a:t>
            </a:r>
            <a:r>
              <a:rPr lang="fr-FR" dirty="0" err="1"/>
              <a:t>acetylcysteine</a:t>
            </a:r>
            <a:endParaRPr lang="fr-FR" dirty="0"/>
          </a:p>
          <a:p>
            <a:r>
              <a:rPr lang="fr-FR" dirty="0"/>
              <a:t>alpha </a:t>
            </a:r>
            <a:r>
              <a:rPr lang="fr-FR" dirty="0" err="1"/>
              <a:t>lipoic</a:t>
            </a:r>
            <a:r>
              <a:rPr lang="fr-FR" dirty="0"/>
              <a:t> </a:t>
            </a:r>
            <a:r>
              <a:rPr lang="fr-FR" dirty="0" err="1" smtClean="0"/>
              <a:t>acid</a:t>
            </a:r>
            <a:endParaRPr lang="fr-FR" dirty="0" smtClean="0"/>
          </a:p>
          <a:p>
            <a:r>
              <a:rPr lang="en-US" dirty="0"/>
              <a:t>t</a:t>
            </a:r>
            <a:r>
              <a:rPr lang="fr-FR" dirty="0" smtClean="0"/>
              <a:t>aurine</a:t>
            </a:r>
            <a:endParaRPr lang="fr-FR" dirty="0"/>
          </a:p>
          <a:p>
            <a:r>
              <a:rPr lang="fr-FR" dirty="0"/>
              <a:t>DMSO, MSM</a:t>
            </a:r>
          </a:p>
          <a:p>
            <a:r>
              <a:rPr lang="fr-FR" dirty="0"/>
              <a:t>S-</a:t>
            </a:r>
            <a:r>
              <a:rPr lang="fr-FR" dirty="0" err="1"/>
              <a:t>adenosylmethionine</a:t>
            </a:r>
            <a:r>
              <a:rPr lang="fr-FR" dirty="0"/>
              <a:t> (</a:t>
            </a:r>
            <a:r>
              <a:rPr lang="fr-FR" dirty="0" err="1"/>
              <a:t>SAMe</a:t>
            </a:r>
            <a:r>
              <a:rPr lang="fr-FR" dirty="0" smtClean="0"/>
              <a:t>)</a:t>
            </a:r>
          </a:p>
          <a:p>
            <a:r>
              <a:rPr lang="fr-FR" dirty="0" smtClean="0"/>
              <a:t>Epsom </a:t>
            </a:r>
            <a:r>
              <a:rPr lang="fr-FR" dirty="0" err="1" smtClean="0"/>
              <a:t>salts</a:t>
            </a:r>
            <a:r>
              <a:rPr lang="fr-FR" dirty="0" smtClean="0"/>
              <a:t> (Mg-sulfate)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41106" y="4727212"/>
            <a:ext cx="6205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S </a:t>
            </a:r>
            <a:r>
              <a:rPr lang="en-US" sz="2000" dirty="0" err="1"/>
              <a:t>Parcell</a:t>
            </a:r>
            <a:r>
              <a:rPr lang="en-US" sz="2000" dirty="0"/>
              <a:t>, Alternative Medicine Review 7(1), 2002, 22-44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6386" y="1852626"/>
            <a:ext cx="4198682" cy="830997"/>
          </a:xfrm>
          <a:prstGeom prst="rect">
            <a:avLst/>
          </a:prstGeom>
          <a:solidFill>
            <a:srgbClr val="FFF8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These can have many beneficial effects and are nearly nontoxic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618583" y="3000344"/>
            <a:ext cx="3746485" cy="1569660"/>
          </a:xfrm>
          <a:prstGeom prst="rect">
            <a:avLst/>
          </a:prstGeom>
          <a:solidFill>
            <a:srgbClr val="FFF8A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My personal favorite is Epsom salt baths:</a:t>
            </a:r>
          </a:p>
          <a:p>
            <a:r>
              <a:rPr lang="en-US" sz="2400" dirty="0" smtClean="0"/>
              <a:t>Magnesium sulfate uptake through the skin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0788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7950" y="252041"/>
            <a:ext cx="8229600" cy="857250"/>
          </a:xfrm>
        </p:spPr>
        <p:txBody>
          <a:bodyPr>
            <a:normAutofit/>
          </a:bodyPr>
          <a:lstStyle/>
          <a:p>
            <a:r>
              <a:rPr lang="en-US" b="1" dirty="0" smtClean="0"/>
              <a:t> Flavonoids and Polyphenols!</a:t>
            </a:r>
            <a:endParaRPr lang="en-US" b="1" dirty="0"/>
          </a:p>
        </p:txBody>
      </p:sp>
      <p:pic>
        <p:nvPicPr>
          <p:cNvPr id="4" name="Picture 3" descr="tea_with_m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0" y="1485900"/>
            <a:ext cx="3035319" cy="1905000"/>
          </a:xfrm>
          <a:prstGeom prst="rect">
            <a:avLst/>
          </a:prstGeom>
        </p:spPr>
      </p:pic>
      <p:pic>
        <p:nvPicPr>
          <p:cNvPr id="5" name="Picture 4" descr="coffe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9" y="3727194"/>
            <a:ext cx="2347383" cy="1390650"/>
          </a:xfrm>
          <a:prstGeom prst="rect">
            <a:avLst/>
          </a:prstGeom>
        </p:spPr>
      </p:pic>
      <p:pic>
        <p:nvPicPr>
          <p:cNvPr id="6" name="Picture 5" descr="curry-seasoning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4251"/>
            <a:ext cx="1623852" cy="1217889"/>
          </a:xfrm>
          <a:prstGeom prst="rect">
            <a:avLst/>
          </a:prstGeom>
        </p:spPr>
      </p:pic>
      <p:pic>
        <p:nvPicPr>
          <p:cNvPr id="8" name="Picture 7" descr="raspberri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686" y="-228600"/>
            <a:ext cx="2536738" cy="1522043"/>
          </a:xfrm>
          <a:prstGeom prst="rect">
            <a:avLst/>
          </a:prstGeom>
        </p:spPr>
      </p:pic>
      <p:pic>
        <p:nvPicPr>
          <p:cNvPr id="9" name="Picture 8" descr="Pecan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7" y="3188098"/>
            <a:ext cx="2369794" cy="1777346"/>
          </a:xfrm>
          <a:prstGeom prst="rect">
            <a:avLst/>
          </a:prstGeom>
        </p:spPr>
      </p:pic>
      <p:pic>
        <p:nvPicPr>
          <p:cNvPr id="7" name="Picture 6" descr="flavonoid-foo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61" y="1714500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94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yphosate_on_so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15997"/>
            <a:ext cx="7187481" cy="49259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81900" y="2044700"/>
            <a:ext cx="1409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T </a:t>
            </a:r>
            <a:r>
              <a:rPr lang="en-US" dirty="0" err="1"/>
              <a:t>Bøhn</a:t>
            </a:r>
            <a:r>
              <a:rPr lang="en-US" dirty="0"/>
              <a:t> and E Millstone. Foods 2019; 8: 669.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74843" y="375334"/>
            <a:ext cx="99043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Late</a:t>
            </a:r>
          </a:p>
          <a:p>
            <a:r>
              <a:rPr lang="en-US" dirty="0" smtClean="0"/>
              <a:t>Spraying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121400" y="1021665"/>
            <a:ext cx="469900" cy="32453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483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pple_cider_vineg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0" y="1320801"/>
            <a:ext cx="3623740" cy="29654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95" y="615951"/>
            <a:ext cx="6299201" cy="22796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Sauerkraut and apple cider vinegar contain </a:t>
            </a:r>
            <a:r>
              <a:rPr lang="en-US" dirty="0" err="1" smtClean="0"/>
              <a:t>acetobacter</a:t>
            </a:r>
            <a:r>
              <a:rPr lang="en-US" dirty="0" smtClean="0"/>
              <a:t>, one of the very few microbes that can metabolize glyphosate</a:t>
            </a:r>
          </a:p>
          <a:p>
            <a:r>
              <a:rPr lang="en-US" dirty="0" smtClean="0"/>
              <a:t>Yogurt and </a:t>
            </a:r>
            <a:r>
              <a:rPr lang="en-US" dirty="0" err="1" smtClean="0"/>
              <a:t>kimchi</a:t>
            </a:r>
            <a:r>
              <a:rPr lang="en-US" dirty="0" smtClean="0"/>
              <a:t> probably do too</a:t>
            </a:r>
            <a:endParaRPr lang="en-US" dirty="0"/>
          </a:p>
        </p:txBody>
      </p:sp>
      <p:pic>
        <p:nvPicPr>
          <p:cNvPr id="6" name="Picture 5" descr="yogu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7" y="3058783"/>
            <a:ext cx="2226734" cy="1954556"/>
          </a:xfrm>
          <a:prstGeom prst="rect">
            <a:avLst/>
          </a:prstGeom>
        </p:spPr>
      </p:pic>
      <p:pic>
        <p:nvPicPr>
          <p:cNvPr id="4" name="Picture 3" descr="sauerkrau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3" y="3363584"/>
            <a:ext cx="2810933" cy="138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22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6868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Hang Out in the Water at the Seashore</a:t>
            </a:r>
            <a:endParaRPr lang="en-US" b="1" dirty="0"/>
          </a:p>
        </p:txBody>
      </p:sp>
      <p:pic>
        <p:nvPicPr>
          <p:cNvPr id="5" name="Picture 4" descr="beach_pregna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32" y="944695"/>
            <a:ext cx="6891867" cy="457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79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69" y="205979"/>
            <a:ext cx="8686801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Recommendations from Dr. Zach Bush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1. Get out into nature. Walk in the woods, barefoot, feel the sunshine </a:t>
            </a:r>
            <a:r>
              <a:rPr lang="mr-IN" dirty="0" smtClean="0"/>
              <a:t>–</a:t>
            </a:r>
            <a:r>
              <a:rPr lang="en-US" dirty="0" smtClean="0"/>
              <a:t> rich environment, breathe in the nutrients in the air</a:t>
            </a:r>
          </a:p>
          <a:p>
            <a:pPr marL="0" indent="0">
              <a:buNone/>
            </a:pPr>
            <a:r>
              <a:rPr lang="en-US" dirty="0" smtClean="0"/>
              <a:t>2. Eat probiotics (naturally fermented foods)</a:t>
            </a:r>
          </a:p>
          <a:p>
            <a:pPr marL="0" indent="0">
              <a:buNone/>
            </a:pPr>
            <a:r>
              <a:rPr lang="en-US" dirty="0" smtClean="0"/>
              <a:t>3. Eat organic food 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Demand is dropping the price.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Thrive Market </a:t>
            </a:r>
            <a:r>
              <a:rPr lang="mr-IN" dirty="0" smtClean="0"/>
              <a:t>–</a:t>
            </a:r>
            <a:r>
              <a:rPr lang="en-US" dirty="0" smtClean="0"/>
              <a:t> order online</a:t>
            </a:r>
          </a:p>
          <a:p>
            <a:pPr marL="0" indent="0">
              <a:buNone/>
            </a:pPr>
            <a:r>
              <a:rPr lang="en-US" dirty="0" smtClean="0"/>
              <a:t>4. Eat more fruits and vegetables</a:t>
            </a:r>
          </a:p>
          <a:p>
            <a:pPr marL="0" indent="0">
              <a:buNone/>
            </a:pPr>
            <a:r>
              <a:rPr lang="en-US" dirty="0" smtClean="0"/>
              <a:t>5. Bathe in natural waters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35966" y="4711711"/>
            <a:ext cx="7879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u="sng" dirty="0" smtClean="0">
                <a:solidFill>
                  <a:srgbClr val="FF0000"/>
                </a:solidFill>
              </a:rPr>
              <a:t>*</a:t>
            </a:r>
            <a:r>
              <a:rPr lang="en-US" sz="2000" b="1" i="1" u="sng" dirty="0" smtClean="0"/>
              <a:t>https</a:t>
            </a:r>
            <a:r>
              <a:rPr lang="en-US" sz="2000" b="1" i="1" u="sng" dirty="0"/>
              <a:t>://www.youtube.com/watch?v=jWgnkgYtqnw&amp;feature=youtu.be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 descr="ZachBus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099115"/>
            <a:ext cx="1797606" cy="249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61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79"/>
            <a:ext cx="8229600" cy="857250"/>
          </a:xfrm>
        </p:spPr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812800"/>
            <a:ext cx="8877300" cy="43306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Glyphosate is pervasive in our food supply, and it is far more toxic than we are led to believe</a:t>
            </a:r>
          </a:p>
          <a:p>
            <a:r>
              <a:rPr lang="en-US" dirty="0" smtClean="0"/>
              <a:t>I believe glyphosate is the primary cause of the autism epidemic, and of many other diseases alarmingly on the rise</a:t>
            </a:r>
          </a:p>
          <a:p>
            <a:pPr lvl="1"/>
            <a:r>
              <a:rPr lang="en-US" dirty="0" smtClean="0"/>
              <a:t>Glyphosate disrupts the gut </a:t>
            </a:r>
            <a:r>
              <a:rPr lang="en-US" dirty="0" err="1" smtClean="0"/>
              <a:t>microbiome</a:t>
            </a:r>
            <a:endParaRPr lang="en-US" dirty="0" smtClean="0"/>
          </a:p>
          <a:p>
            <a:pPr lvl="1"/>
            <a:r>
              <a:rPr lang="en-US" dirty="0" smtClean="0"/>
              <a:t>Glyphosate works synergistically with glutamate to cause neurotoxicity</a:t>
            </a:r>
          </a:p>
          <a:p>
            <a:pPr lvl="1"/>
            <a:r>
              <a:rPr lang="en-US" dirty="0" smtClean="0"/>
              <a:t>Glyphosate chelates minerals, causing widespread deficiencies</a:t>
            </a:r>
          </a:p>
          <a:p>
            <a:r>
              <a:rPr lang="en-US" dirty="0" smtClean="0"/>
              <a:t>Glyphosate may have a unique mechanism of toxicity involving its role as an analogue of the coding amino acid glycine</a:t>
            </a:r>
          </a:p>
          <a:p>
            <a:r>
              <a:rPr lang="en-US" dirty="0" smtClean="0"/>
              <a:t>Glyphosate causes fatty liver disease </a:t>
            </a:r>
          </a:p>
          <a:p>
            <a:pPr lvl="1"/>
            <a:r>
              <a:rPr lang="en-US" dirty="0" smtClean="0"/>
              <a:t>PEPCK suppression could explain this, as well as multiple other issues such as SIDS, hypoglycemia, fungus overgrowth and sulfate deficiency</a:t>
            </a:r>
          </a:p>
          <a:p>
            <a:r>
              <a:rPr lang="en-US" dirty="0" smtClean="0"/>
              <a:t>A certified organic diet is the best way to minimize </a:t>
            </a:r>
            <a:r>
              <a:rPr lang="en-US" smtClean="0"/>
              <a:t>glyphosate exposure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75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46" y="205979"/>
            <a:ext cx="8703733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Environmental Working Group Results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cheerios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654351" y="1085854"/>
            <a:ext cx="7130750" cy="3583054"/>
          </a:xfrm>
        </p:spPr>
      </p:pic>
      <p:sp>
        <p:nvSpPr>
          <p:cNvPr id="3" name="TextBox 2"/>
          <p:cNvSpPr txBox="1"/>
          <p:nvPr/>
        </p:nvSpPr>
        <p:spPr>
          <a:xfrm>
            <a:off x="1378211" y="4681855"/>
            <a:ext cx="6750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 err="1" smtClean="0"/>
              <a:t>www.ewg.org</a:t>
            </a:r>
            <a:r>
              <a:rPr lang="en-US" sz="2400" dirty="0"/>
              <a:t>/</a:t>
            </a:r>
            <a:r>
              <a:rPr lang="en-US" sz="2400" dirty="0" err="1"/>
              <a:t>childrenshealth</a:t>
            </a:r>
            <a:r>
              <a:rPr lang="en-US" sz="2400" dirty="0"/>
              <a:t>/</a:t>
            </a:r>
            <a:r>
              <a:rPr lang="en-US" sz="2400" dirty="0" err="1"/>
              <a:t>glyphosateincereal</a:t>
            </a:r>
            <a:r>
              <a:rPr lang="en-US" sz="2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22541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4904</Words>
  <Application>Microsoft Macintosh PowerPoint</Application>
  <PresentationFormat>On-screen Show (16:9)</PresentationFormat>
  <Paragraphs>602</Paragraphs>
  <Slides>83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Office Theme</vt:lpstr>
      <vt:lpstr>The Myriad Ways Glyphosate Causes Autism and the Myriad Ways You can Heal Your Child</vt:lpstr>
      <vt:lpstr>Outline</vt:lpstr>
      <vt:lpstr>PowerPoint Presentation</vt:lpstr>
      <vt:lpstr>Roundup and GMO Crops</vt:lpstr>
      <vt:lpstr>Roundup as a Desiccant/Ripener  just before Harvest</vt:lpstr>
      <vt:lpstr>Glyphosate!!</vt:lpstr>
      <vt:lpstr>Shikimate Pathway Disruption</vt:lpstr>
      <vt:lpstr>PowerPoint Presentation</vt:lpstr>
      <vt:lpstr>Environmental Working Group Results*</vt:lpstr>
      <vt:lpstr>Some Foods Containing Glyphosate</vt:lpstr>
      <vt:lpstr>Glyphosate in Human Urine Samples*</vt:lpstr>
      <vt:lpstr> Paper Showing Strong Correlations between Glyphosate Usage  and Chronic Disease</vt:lpstr>
      <vt:lpstr>PowerPoint Presentation</vt:lpstr>
      <vt:lpstr>PowerPoint Presentation</vt:lpstr>
      <vt:lpstr>Quote from the Conclusion*</vt:lpstr>
      <vt:lpstr>PowerPoint Presentation</vt:lpstr>
      <vt:lpstr>List Compiled by Prof. Don Huber</vt:lpstr>
      <vt:lpstr>America’s Children are in Trouble!</vt:lpstr>
      <vt:lpstr>PowerPoint Presentation</vt:lpstr>
      <vt:lpstr>PowerPoint Presentation</vt:lpstr>
      <vt:lpstr>Glyphosate and the Gut:  Pathogen Overgrowth</vt:lpstr>
      <vt:lpstr>PowerPoint Presentation</vt:lpstr>
      <vt:lpstr>PowerPoint Presentation</vt:lpstr>
      <vt:lpstr>Impaired Digestive Enzymes </vt:lpstr>
      <vt:lpstr>Celiac Disease, Glyphosate and             Non-Hodgkin’s Lymphoma</vt:lpstr>
      <vt:lpstr>Pathogen Overgrowth in Poultry Microbes Exposed to Glyphosate*</vt:lpstr>
      <vt:lpstr>Evidence linking autism to  Clostridia overgrowth*</vt:lpstr>
      <vt:lpstr>PowerPoint Presentation</vt:lpstr>
      <vt:lpstr>PowerPoint Presentation</vt:lpstr>
      <vt:lpstr>Recapitulation</vt:lpstr>
      <vt:lpstr>PowerPoint Presentation</vt:lpstr>
      <vt:lpstr>Glyphosate and Glutamate*</vt:lpstr>
      <vt:lpstr>“Is Agriculture’s Use of Glyphosate Feeding Lake O’s Explosive Algae Blooms?”*</vt:lpstr>
      <vt:lpstr>Cyanobacteria Feed Red Tide Algae</vt:lpstr>
      <vt:lpstr>“What California Sea Lions Exposed to Domoic Acid might Teach us about Autism”*</vt:lpstr>
      <vt:lpstr>Test of Glyphosate Levels in  Florida Waterways*</vt:lpstr>
      <vt:lpstr>PowerPoint Presentation</vt:lpstr>
      <vt:lpstr>Glyphosate Depletes Iron, Manganese and Zinc in Plants*</vt:lpstr>
      <vt:lpstr>Severe Deficiency in Serum Manganese and Cobalt in Cows*</vt:lpstr>
      <vt:lpstr>Low Manganese in Teeth Linked to Autism*</vt:lpstr>
      <vt:lpstr>Some Consequences of  Manganese Deficiency</vt:lpstr>
      <vt:lpstr>PowerPoint Presentation</vt:lpstr>
      <vt:lpstr>What if Glyphosate could Insert itself into Proteins during Synthesis???</vt:lpstr>
      <vt:lpstr>Extra Piece Sticks Out at Active Site</vt:lpstr>
      <vt:lpstr>Extra Piece Sticks Out at Active Site</vt:lpstr>
      <vt:lpstr>Extra Piece Sticks Out at Active Site</vt:lpstr>
      <vt:lpstr>Extra Piece Sticks Out at Active Site</vt:lpstr>
      <vt:lpstr>Inhibition of EPSPS by glyphosate: Resistant E coli mutant*</vt:lpstr>
      <vt:lpstr>DowDupont Experiments on Maize*</vt:lpstr>
      <vt:lpstr>Monsanto Study (1989)*</vt:lpstr>
      <vt:lpstr>Monsanto Study (1989)*</vt:lpstr>
      <vt:lpstr>Some Predicted Consequences*</vt:lpstr>
      <vt:lpstr>Glyphosate Disrupts  Cytochrome P450 (CYP) Enzymes*</vt:lpstr>
      <vt:lpstr>Glyphosate Disrupts  Cytochrome P450 (CYP) Enzymes*</vt:lpstr>
      <vt:lpstr>PowerPoint Presentation</vt:lpstr>
      <vt:lpstr>Overview of PEP Carboxykinase (PEPCK)</vt:lpstr>
      <vt:lpstr>Basic Chemistry</vt:lpstr>
      <vt:lpstr>PEPCK Mimics EPSP Synthase</vt:lpstr>
      <vt:lpstr>PEPCK and Fatty Liver Disease*</vt:lpstr>
      <vt:lpstr>Is Glyphosate Causing an Epidemic in Fatty Liver Disease?</vt:lpstr>
      <vt:lpstr>“Glyphosate Excretion is Associated With Steatohepatitis and Advanced Liver Fibrosis in Patients With Fatty Liver Disease”* </vt:lpstr>
      <vt:lpstr>Sugar Addicted Newborns: the Silent Epidemic* </vt:lpstr>
      <vt:lpstr>Glycine mutation in PEPCK leads to hypoglycemia and liver disease</vt:lpstr>
      <vt:lpstr>Critical diaphragm failure in sudden infant death syndrome*</vt:lpstr>
      <vt:lpstr>PEPCK Deficiency: Metabolic Derailments*</vt:lpstr>
      <vt:lpstr>Could PEPCK Deficiency Cause  High Serum Oxalate and Fungus Overgrowth?</vt:lpstr>
      <vt:lpstr>Low Sulfate, High Oxalate Phenotype*</vt:lpstr>
      <vt:lpstr>Autism Linked to Oxalate Crystals*</vt:lpstr>
      <vt:lpstr>Oxalate Causes Sulfate Flushing through Urine*</vt:lpstr>
      <vt:lpstr>Recapitulation</vt:lpstr>
      <vt:lpstr>PowerPoint Presentation</vt:lpstr>
      <vt:lpstr>PowerPoint Presentation</vt:lpstr>
      <vt:lpstr>Avoid Processed Foods</vt:lpstr>
      <vt:lpstr>Some Important Nutrients</vt:lpstr>
      <vt:lpstr>Biochar, Bentonite and Zeolite to maintain healthy microbial distribution in poultry* </vt:lpstr>
      <vt:lpstr>Extracts from Common Plants Can Treat Glyphosate Poisoning*</vt:lpstr>
      <vt:lpstr> Eat Foods Containing Sulfur</vt:lpstr>
      <vt:lpstr>Supplemental Sources of Sulfur*</vt:lpstr>
      <vt:lpstr> Flavonoids and Polyphenols!</vt:lpstr>
      <vt:lpstr>PowerPoint Presentation</vt:lpstr>
      <vt:lpstr>Hang Out in the Water at the Seashore</vt:lpstr>
      <vt:lpstr>Recommendations from Dr. Zach Bush*</vt:lpstr>
      <vt:lpstr>Summary</vt:lpstr>
    </vt:vector>
  </TitlesOfParts>
  <Company>MIT CSAIL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Seneff</dc:creator>
  <cp:lastModifiedBy>Stephanie Seneff</cp:lastModifiedBy>
  <cp:revision>45</cp:revision>
  <cp:lastPrinted>2020-05-10T14:44:20Z</cp:lastPrinted>
  <dcterms:created xsi:type="dcterms:W3CDTF">2019-12-15T20:59:05Z</dcterms:created>
  <dcterms:modified xsi:type="dcterms:W3CDTF">2020-05-10T15:27:21Z</dcterms:modified>
</cp:coreProperties>
</file>