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593" r:id="rId3"/>
    <p:sldId id="594" r:id="rId4"/>
    <p:sldId id="690" r:id="rId5"/>
    <p:sldId id="582" r:id="rId6"/>
    <p:sldId id="697" r:id="rId7"/>
    <p:sldId id="716" r:id="rId8"/>
    <p:sldId id="472" r:id="rId9"/>
    <p:sldId id="669" r:id="rId10"/>
    <p:sldId id="699" r:id="rId11"/>
    <p:sldId id="685" r:id="rId12"/>
    <p:sldId id="681" r:id="rId13"/>
    <p:sldId id="677" r:id="rId14"/>
    <p:sldId id="678" r:id="rId15"/>
    <p:sldId id="679" r:id="rId16"/>
    <p:sldId id="680" r:id="rId17"/>
    <p:sldId id="692" r:id="rId18"/>
    <p:sldId id="406" r:id="rId19"/>
    <p:sldId id="305" r:id="rId20"/>
    <p:sldId id="706" r:id="rId21"/>
    <p:sldId id="711" r:id="rId22"/>
    <p:sldId id="710" r:id="rId23"/>
    <p:sldId id="559" r:id="rId24"/>
    <p:sldId id="676" r:id="rId25"/>
    <p:sldId id="257" r:id="rId26"/>
    <p:sldId id="595" r:id="rId27"/>
    <p:sldId id="591" r:id="rId28"/>
    <p:sldId id="588" r:id="rId29"/>
    <p:sldId id="718" r:id="rId30"/>
    <p:sldId id="701" r:id="rId31"/>
    <p:sldId id="479" r:id="rId32"/>
    <p:sldId id="686" r:id="rId33"/>
    <p:sldId id="695" r:id="rId34"/>
    <p:sldId id="592" r:id="rId35"/>
    <p:sldId id="601" r:id="rId36"/>
    <p:sldId id="258" r:id="rId37"/>
    <p:sldId id="698" r:id="rId38"/>
    <p:sldId id="700" r:id="rId39"/>
    <p:sldId id="712" r:id="rId40"/>
    <p:sldId id="719" r:id="rId41"/>
    <p:sldId id="715" r:id="rId42"/>
    <p:sldId id="689" r:id="rId43"/>
    <p:sldId id="674" r:id="rId44"/>
    <p:sldId id="599" r:id="rId45"/>
    <p:sldId id="682" r:id="rId46"/>
    <p:sldId id="683" r:id="rId47"/>
    <p:sldId id="72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Seneff" initials="SS" lastIdx="1" clrIdx="0">
    <p:extLst>
      <p:ext uri="{19B8F6BF-5375-455C-9EA6-DF929625EA0E}">
        <p15:presenceInfo xmlns:p15="http://schemas.microsoft.com/office/powerpoint/2012/main" userId="S::seneff@mit.edu::d59d89a0-2358-47a1-b86e-70be19ca5c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191"/>
    <a:srgbClr val="EDF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2"/>
    <p:restoredTop sz="80407"/>
  </p:normalViewPr>
  <p:slideViewPr>
    <p:cSldViewPr snapToGrid="0" snapToObjects="1">
      <p:cViewPr varScale="1">
        <p:scale>
          <a:sx n="98" d="100"/>
          <a:sy n="98" d="100"/>
        </p:scale>
        <p:origin x="1208" y="192"/>
      </p:cViewPr>
      <p:guideLst/>
    </p:cSldViewPr>
  </p:slideViewPr>
  <p:outlineViewPr>
    <p:cViewPr>
      <p:scale>
        <a:sx n="33" d="100"/>
        <a:sy n="33" d="100"/>
      </p:scale>
      <p:origin x="0" y="-4755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02055-0B02-614F-A253-84F8E3033C8B}" type="datetimeFigureOut">
              <a:rPr lang="en-US" smtClean="0"/>
              <a:t>7/17/21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ECB97-848C-134B-9525-23CB1BEB9F2E}" type="slidenum">
              <a:rPr lang="en-US" smtClean="0"/>
              <a:t>‹#›</a:t>
            </a:fld>
            <a:endParaRPr lang="en-US"/>
          </a:p>
        </p:txBody>
      </p:sp>
    </p:spTree>
    <p:extLst>
      <p:ext uri="{BB962C8B-B14F-4D97-AF65-F5344CB8AC3E}">
        <p14:creationId xmlns:p14="http://schemas.microsoft.com/office/powerpoint/2010/main" val="124932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a:t>
            </a:fld>
            <a:endParaRPr lang="en-US"/>
          </a:p>
        </p:txBody>
      </p:sp>
    </p:spTree>
    <p:extLst>
      <p:ext uri="{BB962C8B-B14F-4D97-AF65-F5344CB8AC3E}">
        <p14:creationId xmlns:p14="http://schemas.microsoft.com/office/powerpoint/2010/main" val="16005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20</a:t>
            </a:fld>
            <a:endParaRPr lang="en-US"/>
          </a:p>
        </p:txBody>
      </p:sp>
    </p:spTree>
    <p:extLst>
      <p:ext uri="{BB962C8B-B14F-4D97-AF65-F5344CB8AC3E}">
        <p14:creationId xmlns:p14="http://schemas.microsoft.com/office/powerpoint/2010/main" val="162777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2021/glyphosate/</a:t>
            </a:r>
            <a:r>
              <a:rPr lang="en-US" sz="1200" kern="1200" dirty="0" err="1">
                <a:solidFill>
                  <a:schemeClr val="tx1"/>
                </a:solidFill>
                <a:effectLst/>
                <a:latin typeface="+mn-lt"/>
                <a:ea typeface="+mn-ea"/>
                <a:cs typeface="+mn-cs"/>
              </a:rPr>
              <a:t>Proteus_mirabilis_metabolizes_glyphosate.pdf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Proteus_mirabilis_glyphosate.png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21</a:t>
            </a:fld>
            <a:endParaRPr lang="en-US"/>
          </a:p>
        </p:txBody>
      </p:sp>
    </p:spTree>
    <p:extLst>
      <p:ext uri="{BB962C8B-B14F-4D97-AF65-F5344CB8AC3E}">
        <p14:creationId xmlns:p14="http://schemas.microsoft.com/office/powerpoint/2010/main" val="2782075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2021/glyphosate/rheumatoid_arthritis_Proteus_mirabilis_UTI_2006.pdf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22</a:t>
            </a:fld>
            <a:endParaRPr lang="en-US"/>
          </a:p>
        </p:txBody>
      </p:sp>
    </p:spTree>
    <p:extLst>
      <p:ext uri="{BB962C8B-B14F-4D97-AF65-F5344CB8AC3E}">
        <p14:creationId xmlns:p14="http://schemas.microsoft.com/office/powerpoint/2010/main" val="3128260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maternal_glyphosate_exposure_autism_2020.pdf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25</a:t>
            </a:fld>
            <a:endParaRPr lang="en-US"/>
          </a:p>
        </p:txBody>
      </p:sp>
    </p:spTree>
    <p:extLst>
      <p:ext uri="{BB962C8B-B14F-4D97-AF65-F5344CB8AC3E}">
        <p14:creationId xmlns:p14="http://schemas.microsoft.com/office/powerpoint/2010/main" val="1123894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27</a:t>
            </a:fld>
            <a:endParaRPr lang="en-US"/>
          </a:p>
        </p:txBody>
      </p:sp>
    </p:spTree>
    <p:extLst>
      <p:ext uri="{BB962C8B-B14F-4D97-AF65-F5344CB8AC3E}">
        <p14:creationId xmlns:p14="http://schemas.microsoft.com/office/powerpoint/2010/main" val="4116754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2ECB97-848C-134B-9525-23CB1BEB9F2E}" type="slidenum">
              <a:rPr lang="en-US" smtClean="0"/>
              <a:t>28</a:t>
            </a:fld>
            <a:endParaRPr lang="en-US"/>
          </a:p>
        </p:txBody>
      </p:sp>
    </p:spTree>
    <p:extLst>
      <p:ext uri="{BB962C8B-B14F-4D97-AF65-F5344CB8AC3E}">
        <p14:creationId xmlns:p14="http://schemas.microsoft.com/office/powerpoint/2010/main" val="69296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2ECB97-848C-134B-9525-23CB1BEB9F2E}" type="slidenum">
              <a:rPr lang="en-US" smtClean="0"/>
              <a:t>29</a:t>
            </a:fld>
            <a:endParaRPr lang="en-US"/>
          </a:p>
        </p:txBody>
      </p:sp>
    </p:spTree>
    <p:extLst>
      <p:ext uri="{BB962C8B-B14F-4D97-AF65-F5344CB8AC3E}">
        <p14:creationId xmlns:p14="http://schemas.microsoft.com/office/powerpoint/2010/main" val="4163025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pubmed.ncbi.nlm.nih.gov</a:t>
            </a:r>
            <a:r>
              <a:rPr lang="en-US" dirty="0"/>
              <a:t>/33837468/</a:t>
            </a:r>
          </a:p>
        </p:txBody>
      </p:sp>
      <p:sp>
        <p:nvSpPr>
          <p:cNvPr id="4" name="Slide Number Placeholder 3"/>
          <p:cNvSpPr>
            <a:spLocks noGrp="1"/>
          </p:cNvSpPr>
          <p:nvPr>
            <p:ph type="sldNum" sz="quarter" idx="5"/>
          </p:nvPr>
        </p:nvSpPr>
        <p:spPr/>
        <p:txBody>
          <a:bodyPr/>
          <a:lstStyle/>
          <a:p>
            <a:fld id="{BC2ECB97-848C-134B-9525-23CB1BEB9F2E}" type="slidenum">
              <a:rPr lang="en-US" smtClean="0"/>
              <a:t>30</a:t>
            </a:fld>
            <a:endParaRPr lang="en-US"/>
          </a:p>
        </p:txBody>
      </p:sp>
    </p:spTree>
    <p:extLst>
      <p:ext uri="{BB962C8B-B14F-4D97-AF65-F5344CB8AC3E}">
        <p14:creationId xmlns:p14="http://schemas.microsoft.com/office/powerpoint/2010/main" val="2549230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./Coullery_glyphosate_neurotoxicity_2016.pdf</a:t>
            </a:r>
          </a:p>
        </p:txBody>
      </p:sp>
      <p:sp>
        <p:nvSpPr>
          <p:cNvPr id="4" name="Slide Number Placeholder 3"/>
          <p:cNvSpPr>
            <a:spLocks noGrp="1"/>
          </p:cNvSpPr>
          <p:nvPr>
            <p:ph type="sldNum" sz="quarter" idx="10"/>
          </p:nvPr>
        </p:nvSpPr>
        <p:spPr/>
        <p:txBody>
          <a:bodyPr/>
          <a:lstStyle/>
          <a:p>
            <a:fld id="{4D502622-A9D1-1541-9C00-F740B52472FB}" type="slidenum">
              <a:rPr lang="en-US" smtClean="0"/>
              <a:t>31</a:t>
            </a:fld>
            <a:endParaRPr lang="en-US"/>
          </a:p>
        </p:txBody>
      </p:sp>
    </p:spTree>
    <p:extLst>
      <p:ext uri="{BB962C8B-B14F-4D97-AF65-F5344CB8AC3E}">
        <p14:creationId xmlns:p14="http://schemas.microsoft.com/office/powerpoint/2010/main" val="1682643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/articles/PMC5219951/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2021/autism/</a:t>
            </a:r>
            <a:r>
              <a:rPr lang="en-US" sz="1200" kern="1200" dirty="0">
                <a:solidFill>
                  <a:schemeClr val="tx1"/>
                </a:solidFill>
                <a:effectLst/>
                <a:latin typeface="+mn-lt"/>
                <a:ea typeface="+mn-ea"/>
                <a:cs typeface="+mn-cs"/>
              </a:rPr>
              <a:t>dendrite_spine_modifications_in_autism_2017.pdf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32</a:t>
            </a:fld>
            <a:endParaRPr lang="en-US"/>
          </a:p>
        </p:txBody>
      </p:sp>
    </p:spTree>
    <p:extLst>
      <p:ext uri="{BB962C8B-B14F-4D97-AF65-F5344CB8AC3E}">
        <p14:creationId xmlns:p14="http://schemas.microsoft.com/office/powerpoint/2010/main" val="1799306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WIKI</a:t>
            </a:r>
          </a:p>
          <a:p>
            <a:endParaRPr lang="en-US" dirty="0"/>
          </a:p>
          <a:p>
            <a:r>
              <a:rPr lang="en-US" dirty="0"/>
              <a:t>&gt; 9 billion kilograms worldwide</a:t>
            </a:r>
          </a:p>
          <a:p>
            <a:r>
              <a:rPr lang="en-US" dirty="0"/>
              <a:t>20% U.S.</a:t>
            </a:r>
          </a:p>
          <a:p>
            <a:r>
              <a:rPr lang="en-US" dirty="0"/>
              <a:t>1 pound for every man, woman and child.</a:t>
            </a: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5</a:t>
            </a:fld>
            <a:endParaRPr lang="en-US"/>
          </a:p>
        </p:txBody>
      </p:sp>
    </p:spTree>
    <p:extLst>
      <p:ext uri="{BB962C8B-B14F-4D97-AF65-F5344CB8AC3E}">
        <p14:creationId xmlns:p14="http://schemas.microsoft.com/office/powerpoint/2010/main" val="207837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BC2ECB97-848C-134B-9525-23CB1BEB9F2E}" type="slidenum">
              <a:rPr lang="en-US" smtClean="0"/>
              <a:t>33</a:t>
            </a:fld>
            <a:endParaRPr lang="en-US"/>
          </a:p>
        </p:txBody>
      </p:sp>
    </p:spTree>
    <p:extLst>
      <p:ext uri="{BB962C8B-B14F-4D97-AF65-F5344CB8AC3E}">
        <p14:creationId xmlns:p14="http://schemas.microsoft.com/office/powerpoint/2010/main" val="337327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Munoz_et_al_Glyphosate_characteristics_endocrine_disruptor_2020.pdf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36</a:t>
            </a:fld>
            <a:endParaRPr lang="en-US"/>
          </a:p>
        </p:txBody>
      </p:sp>
    </p:spTree>
    <p:extLst>
      <p:ext uri="{BB962C8B-B14F-4D97-AF65-F5344CB8AC3E}">
        <p14:creationId xmlns:p14="http://schemas.microsoft.com/office/powerpoint/2010/main" val="1199153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a:t>
            </a:r>
            <a:r>
              <a:rPr lang="en-US" sz="1200" kern="1200" dirty="0" err="1">
                <a:solidFill>
                  <a:schemeClr val="tx1"/>
                </a:solidFill>
                <a:effectLst/>
                <a:latin typeface="+mn-lt"/>
                <a:ea typeface="+mn-ea"/>
                <a:cs typeface="+mn-cs"/>
              </a:rPr>
              <a:t>maternal_glyphosate_girls_anogenital_distance_testosterone.pdf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37</a:t>
            </a:fld>
            <a:endParaRPr lang="en-US"/>
          </a:p>
        </p:txBody>
      </p:sp>
    </p:spTree>
    <p:extLst>
      <p:ext uri="{BB962C8B-B14F-4D97-AF65-F5344CB8AC3E}">
        <p14:creationId xmlns:p14="http://schemas.microsoft.com/office/powerpoint/2010/main" val="2360088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2021/glyphosate/</a:t>
            </a:r>
            <a:r>
              <a:rPr lang="en-US" sz="1200" kern="1200" dirty="0">
                <a:solidFill>
                  <a:schemeClr val="tx1"/>
                </a:solidFill>
                <a:effectLst/>
                <a:latin typeface="+mn-lt"/>
                <a:ea typeface="+mn-ea"/>
                <a:cs typeface="+mn-cs"/>
              </a:rPr>
              <a:t>Silver_et_al_prenatal_exposure_glyphosate_preterm_birth_EHP7295_2021.pdf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39</a:t>
            </a:fld>
            <a:endParaRPr lang="en-US"/>
          </a:p>
        </p:txBody>
      </p:sp>
    </p:spTree>
    <p:extLst>
      <p:ext uri="{BB962C8B-B14F-4D97-AF65-F5344CB8AC3E}">
        <p14:creationId xmlns:p14="http://schemas.microsoft.com/office/powerpoint/2010/main" val="1883110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2021/glyphosate/</a:t>
            </a:r>
            <a:r>
              <a:rPr lang="en-US" sz="1200" kern="1200" dirty="0">
                <a:solidFill>
                  <a:schemeClr val="tx1"/>
                </a:solidFill>
                <a:effectLst/>
                <a:latin typeface="+mn-lt"/>
                <a:ea typeface="+mn-ea"/>
                <a:cs typeface="+mn-cs"/>
              </a:rPr>
              <a:t>Silver_et_al_prenatal_exposure_glyphosate_preterm_birth_EHP7295_2021.pdf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40</a:t>
            </a:fld>
            <a:endParaRPr lang="en-US"/>
          </a:p>
        </p:txBody>
      </p:sp>
    </p:spTree>
    <p:extLst>
      <p:ext uri="{BB962C8B-B14F-4D97-AF65-F5344CB8AC3E}">
        <p14:creationId xmlns:p14="http://schemas.microsoft.com/office/powerpoint/2010/main" val="4089177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a:t>
            </a:r>
            <a:r>
              <a:rPr lang="en-US" sz="1200" kern="1200" dirty="0" err="1">
                <a:solidFill>
                  <a:schemeClr val="tx1"/>
                </a:solidFill>
                <a:effectLst/>
                <a:latin typeface="+mn-lt"/>
                <a:ea typeface="+mn-ea"/>
                <a:cs typeface="+mn-cs"/>
              </a:rPr>
              <a:t>Czech_study_US_sperm_testicular_cancer.pdf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41</a:t>
            </a:fld>
            <a:endParaRPr lang="en-US"/>
          </a:p>
        </p:txBody>
      </p:sp>
    </p:spTree>
    <p:extLst>
      <p:ext uri="{BB962C8B-B14F-4D97-AF65-F5344CB8AC3E}">
        <p14:creationId xmlns:p14="http://schemas.microsoft.com/office/powerpoint/2010/main" val="519132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Maamar_et_al_Epigenome_wide_glyphosate_DNA_methylation_2020.pdf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epigenetic_transgenerational_effects_of_glyphosate_2019.pdf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glyphosate/transgenerational_sperm_pathologies_glyphosate_exposure_2019.pdf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Kubsad</a:t>
            </a:r>
            <a:r>
              <a:rPr lang="en-US" sz="1200" kern="1200" dirty="0">
                <a:solidFill>
                  <a:schemeClr val="tx1"/>
                </a:solidFill>
                <a:effectLst/>
                <a:latin typeface="+mn-lt"/>
                <a:ea typeface="+mn-ea"/>
                <a:cs typeface="+mn-cs"/>
              </a:rPr>
              <a:t> D, Nilsson EE, King SE, et al. Assessment of glyphosate induced epigenetic transgenerational inheritance of pathologies and sperm epimutations: generational toxicology. Sci Rep. 2019;9(1):6372.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44</a:t>
            </a:fld>
            <a:endParaRPr lang="en-US"/>
          </a:p>
        </p:txBody>
      </p:sp>
    </p:spTree>
    <p:extLst>
      <p:ext uri="{BB962C8B-B14F-4D97-AF65-F5344CB8AC3E}">
        <p14:creationId xmlns:p14="http://schemas.microsoft.com/office/powerpoint/2010/main" val="2358905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45</a:t>
            </a:fld>
            <a:endParaRPr lang="en-US"/>
          </a:p>
        </p:txBody>
      </p:sp>
    </p:spTree>
    <p:extLst>
      <p:ext uri="{BB962C8B-B14F-4D97-AF65-F5344CB8AC3E}">
        <p14:creationId xmlns:p14="http://schemas.microsoft.com/office/powerpoint/2010/main" val="64832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1. The shikimate pathway and its associated biosynthesis pathways. Information about the biosynthetic pathway associated with the shikimate pathways metabolites were retrieved from the KEGG </a:t>
            </a:r>
            <a:r>
              <a:rPr lang="en-US" sz="1200" kern="1200" dirty="0" err="1">
                <a:solidFill>
                  <a:schemeClr val="tx1"/>
                </a:solidFill>
                <a:effectLst/>
                <a:latin typeface="+mn-lt"/>
                <a:ea typeface="+mn-ea"/>
                <a:cs typeface="+mn-cs"/>
              </a:rPr>
              <a:t>Orthology</a:t>
            </a:r>
            <a:r>
              <a:rPr lang="en-US" sz="1200" kern="1200" dirty="0">
                <a:solidFill>
                  <a:schemeClr val="tx1"/>
                </a:solidFill>
                <a:effectLst/>
                <a:latin typeface="+mn-lt"/>
                <a:ea typeface="+mn-ea"/>
                <a:cs typeface="+mn-cs"/>
              </a:rPr>
              <a:t> database. Note: EPSPS, enolpyruvylshikimate-3-phosphate synthase; KEGG, Kyoto Encyclopedia of Genes and Genomes.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2021/glyphosate/Mesnage_2021_gut_microbiome_study.pdf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coenzyme-q10</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essential electron transfer lipid in the mitochondrial respiratory chain.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a:t>
            </a:fld>
            <a:endParaRPr lang="en-US"/>
          </a:p>
        </p:txBody>
      </p:sp>
    </p:spTree>
    <p:extLst>
      <p:ext uri="{BB962C8B-B14F-4D97-AF65-F5344CB8AC3E}">
        <p14:creationId xmlns:p14="http://schemas.microsoft.com/office/powerpoint/2010/main" val="346541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2021/glyphosate/Leino_2021_54_percent_gut_microbes_affected_by_glyphosate.pdf</a:t>
            </a:r>
            <a:endParaRPr lang="en-US" dirty="0"/>
          </a:p>
          <a:p>
            <a:endParaRPr lang="en-US" dirty="0"/>
          </a:p>
          <a:p>
            <a:r>
              <a:rPr lang="en-US" dirty="0"/>
              <a:t>https://</a:t>
            </a:r>
            <a:r>
              <a:rPr lang="en-US" dirty="0" err="1"/>
              <a:t>pubmed.ncbi.nlm.nih.gov</a:t>
            </a:r>
            <a:r>
              <a:rPr lang="en-US" dirty="0"/>
              <a:t>/33243645/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bio- informatics method </a:t>
            </a:r>
            <a:endParaRPr lang="en-US" dirty="0"/>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7</a:t>
            </a:fld>
            <a:endParaRPr lang="en-US"/>
          </a:p>
        </p:txBody>
      </p:sp>
    </p:spTree>
    <p:extLst>
      <p:ext uri="{BB962C8B-B14F-4D97-AF65-F5344CB8AC3E}">
        <p14:creationId xmlns:p14="http://schemas.microsoft.com/office/powerpoint/2010/main" val="3067406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project/glyphosate/glyphosate_reaches_bone_marrow_quickly_stays_there_Monsanto_papers_1983.pdf </a:t>
            </a:r>
          </a:p>
        </p:txBody>
      </p:sp>
      <p:sp>
        <p:nvSpPr>
          <p:cNvPr id="4" name="Slide Number Placeholder 3"/>
          <p:cNvSpPr>
            <a:spLocks noGrp="1"/>
          </p:cNvSpPr>
          <p:nvPr>
            <p:ph type="sldNum" sz="quarter" idx="5"/>
          </p:nvPr>
        </p:nvSpPr>
        <p:spPr/>
        <p:txBody>
          <a:bodyPr/>
          <a:lstStyle/>
          <a:p>
            <a:fld id="{BC2ECB97-848C-134B-9525-23CB1BEB9F2E}" type="slidenum">
              <a:rPr lang="en-US" smtClean="0"/>
              <a:t>10</a:t>
            </a:fld>
            <a:endParaRPr lang="en-US"/>
          </a:p>
        </p:txBody>
      </p:sp>
    </p:spTree>
    <p:extLst>
      <p:ext uri="{BB962C8B-B14F-4D97-AF65-F5344CB8AC3E}">
        <p14:creationId xmlns:p14="http://schemas.microsoft.com/office/powerpoint/2010/main" val="116133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E8C8F-9C1C-5849-B241-32881268C075}" type="slidenum">
              <a:rPr lang="en-US" smtClean="0"/>
              <a:t>16</a:t>
            </a:fld>
            <a:endParaRPr lang="en-US"/>
          </a:p>
        </p:txBody>
      </p:sp>
    </p:spTree>
    <p:extLst>
      <p:ext uri="{BB962C8B-B14F-4D97-AF65-F5344CB8AC3E}">
        <p14:creationId xmlns:p14="http://schemas.microsoft.com/office/powerpoint/2010/main" val="196919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Glyphosate/Treasures/glyphosate_effects_on_heart_review_Seralini_2016.pdf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QTc prolongation and arrhythmias along with first-degree atrioventricular block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17</a:t>
            </a:fld>
            <a:endParaRPr lang="en-US"/>
          </a:p>
        </p:txBody>
      </p:sp>
    </p:spTree>
    <p:extLst>
      <p:ext uri="{BB962C8B-B14F-4D97-AF65-F5344CB8AC3E}">
        <p14:creationId xmlns:p14="http://schemas.microsoft.com/office/powerpoint/2010/main" val="330418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Nearly</a:t>
            </a:r>
            <a:r>
              <a:rPr lang="en-US" sz="1200" b="1" kern="1200" baseline="0" dirty="0">
                <a:solidFill>
                  <a:schemeClr val="tx1"/>
                </a:solidFill>
                <a:effectLst/>
                <a:latin typeface="+mn-lt"/>
                <a:ea typeface="+mn-ea"/>
                <a:cs typeface="+mn-cs"/>
              </a:rPr>
              <a:t> six-fold increase from 1998 to 2010.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URETHRA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a:t>
            </a:r>
            <a:r>
              <a:rPr lang="en-US" b="1" dirty="0"/>
              <a:t>hydrocele</a:t>
            </a:r>
            <a:r>
              <a:rPr lang="en-US" dirty="0"/>
              <a:t> (HI-</a:t>
            </a:r>
            <a:r>
              <a:rPr lang="en-US" dirty="0" err="1"/>
              <a:t>droe</a:t>
            </a:r>
            <a:r>
              <a:rPr lang="en-US" dirty="0"/>
              <a:t>-</a:t>
            </a:r>
            <a:r>
              <a:rPr lang="en-US" dirty="0" err="1"/>
              <a:t>seel</a:t>
            </a:r>
            <a:r>
              <a:rPr lang="en-US" dirty="0"/>
              <a:t>) is a type of swelling in the scrotum that occurs when fluid collects in the thin sheath surrounding a testicle. </a:t>
            </a:r>
            <a:endParaRPr lang="en-US" sz="1200" b="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 </a:t>
            </a:r>
            <a:r>
              <a:rPr lang="en-US" sz="1200" kern="1200" dirty="0">
                <a:solidFill>
                  <a:schemeClr val="tx1"/>
                </a:solidFill>
                <a:effectLst/>
                <a:latin typeface="+mn-lt"/>
                <a:ea typeface="+mn-ea"/>
                <a:cs typeface="+mn-cs"/>
              </a:rPr>
              <a:t>Hospital discharge rates for newborn genitourinary disorders compared to glyphosate applications to wheat, corn and soy crops. The genitourinary disorders include: Other disorders of the kidney and ureter (ICD 593); hydrocele (watery </a:t>
            </a:r>
            <a:r>
              <a:rPr lang="en-US" sz="1200" kern="1200" dirty="0" err="1">
                <a:solidFill>
                  <a:schemeClr val="tx1"/>
                </a:solidFill>
                <a:effectLst/>
                <a:latin typeface="+mn-lt"/>
                <a:ea typeface="+mn-ea"/>
                <a:cs typeface="+mn-cs"/>
              </a:rPr>
              <a:t>uid</a:t>
            </a:r>
            <a:r>
              <a:rPr lang="en-US" sz="1200" kern="1200" dirty="0">
                <a:solidFill>
                  <a:schemeClr val="tx1"/>
                </a:solidFill>
                <a:effectLst/>
                <a:latin typeface="+mn-lt"/>
                <a:ea typeface="+mn-ea"/>
                <a:cs typeface="+mn-cs"/>
              </a:rPr>
              <a:t> around one or both testicles (ICD 778.6); hypospadias (ICD 752.6); and </a:t>
            </a:r>
            <a:r>
              <a:rPr lang="en-US" sz="1200" kern="1200" dirty="0" err="1">
                <a:solidFill>
                  <a:schemeClr val="tx1"/>
                </a:solidFill>
                <a:effectLst/>
                <a:latin typeface="+mn-lt"/>
                <a:ea typeface="+mn-ea"/>
                <a:cs typeface="+mn-cs"/>
              </a:rPr>
              <a:t>hydronephrosis</a:t>
            </a:r>
            <a:r>
              <a:rPr lang="en-US" sz="1200" kern="1200" dirty="0">
                <a:solidFill>
                  <a:schemeClr val="tx1"/>
                </a:solidFill>
                <a:effectLst/>
                <a:latin typeface="+mn-lt"/>
                <a:ea typeface="+mn-ea"/>
                <a:cs typeface="+mn-cs"/>
              </a:rPr>
              <a:t>- obstruction of urine flow (ICD 591). The Pearson correlation coefficient between the genitourinary disorders and glyphosate use is R=0.9585. </a:t>
            </a:r>
            <a:endParaRPr lang="en-US" dirty="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18</a:t>
            </a:fld>
            <a:endParaRPr lang="en-US"/>
          </a:p>
        </p:txBody>
      </p:sp>
    </p:spTree>
    <p:extLst>
      <p:ext uri="{BB962C8B-B14F-4D97-AF65-F5344CB8AC3E}">
        <p14:creationId xmlns:p14="http://schemas.microsoft.com/office/powerpoint/2010/main" val="105233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Attached/</a:t>
            </a:r>
            <a:r>
              <a:rPr lang="en-US" dirty="0" err="1"/>
              <a:t>for_Laszlo</a:t>
            </a:r>
            <a:r>
              <a:rPr lang="en-US" dirty="0"/>
              <a:t>/</a:t>
            </a:r>
            <a:r>
              <a:rPr lang="en-US" sz="1200" kern="1200" dirty="0">
                <a:solidFill>
                  <a:schemeClr val="tx1"/>
                </a:solidFill>
                <a:effectLst/>
                <a:ea typeface="+mn-ea"/>
                <a:cs typeface="+mn-cs"/>
              </a:rPr>
              <a:t>Mills_glyphosate_steatohepatitis_link_humans_2019.pdf</a:t>
            </a:r>
          </a:p>
          <a:p>
            <a:endParaRPr lang="en-US" dirty="0"/>
          </a:p>
        </p:txBody>
      </p:sp>
      <p:sp>
        <p:nvSpPr>
          <p:cNvPr id="4" name="Slide Number Placeholder 3"/>
          <p:cNvSpPr>
            <a:spLocks noGrp="1"/>
          </p:cNvSpPr>
          <p:nvPr>
            <p:ph type="sldNum" sz="quarter" idx="5"/>
          </p:nvPr>
        </p:nvSpPr>
        <p:spPr/>
        <p:txBody>
          <a:bodyPr/>
          <a:lstStyle/>
          <a:p>
            <a:fld id="{C409BAA5-1A1B-A74E-B63E-7B39983C315E}" type="slidenum">
              <a:rPr lang="en-US" smtClean="0"/>
              <a:t>19</a:t>
            </a:fld>
            <a:endParaRPr lang="en-US"/>
          </a:p>
        </p:txBody>
      </p:sp>
    </p:spTree>
    <p:extLst>
      <p:ext uri="{BB962C8B-B14F-4D97-AF65-F5344CB8AC3E}">
        <p14:creationId xmlns:p14="http://schemas.microsoft.com/office/powerpoint/2010/main" val="34644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7C2F-22A3-5C49-9775-3115019CD6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5DD280-CCA2-B34D-8C96-4CC6C3D667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978969-1955-AC4A-B3ED-61EB33D2674D}"/>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5" name="Footer Placeholder 4">
            <a:extLst>
              <a:ext uri="{FF2B5EF4-FFF2-40B4-BE49-F238E27FC236}">
                <a16:creationId xmlns:a16="http://schemas.microsoft.com/office/drawing/2014/main" id="{5BB2CDBF-D273-1C46-B54B-DB1EF5B8E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4A55-871E-0344-8D2D-E79C82BE29A8}"/>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941969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0DFD-7075-C648-B2E4-2A4539AA33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341B31-EB6C-904A-9293-4555FB2581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B0124-3B2C-1946-BD25-40F725D96287}"/>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5" name="Footer Placeholder 4">
            <a:extLst>
              <a:ext uri="{FF2B5EF4-FFF2-40B4-BE49-F238E27FC236}">
                <a16:creationId xmlns:a16="http://schemas.microsoft.com/office/drawing/2014/main" id="{7DCEDD59-254B-744E-B4A7-39FB10F6D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A5294-0D40-6C48-97BC-265442FD948C}"/>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70334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37694C-F98E-2C44-8BE5-C3487815B6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D79057-0B65-294D-9725-10B810D369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E0901-DA5F-3248-815F-5E74C9C7A338}"/>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5" name="Footer Placeholder 4">
            <a:extLst>
              <a:ext uri="{FF2B5EF4-FFF2-40B4-BE49-F238E27FC236}">
                <a16:creationId xmlns:a16="http://schemas.microsoft.com/office/drawing/2014/main" id="{D0B4C32A-0C50-7B47-BFE6-673988446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AA4B6-5992-8C44-BAD5-FCFB230DA2F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4264014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33DF-05C0-3441-B46F-B59C826B3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8C799-25C4-5A49-9326-6A12ACB41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A368F-0028-7C47-836A-A07DD780DFEE}"/>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5" name="Footer Placeholder 4">
            <a:extLst>
              <a:ext uri="{FF2B5EF4-FFF2-40B4-BE49-F238E27FC236}">
                <a16:creationId xmlns:a16="http://schemas.microsoft.com/office/drawing/2014/main" id="{38AFEDC2-A9F6-6247-B386-07E89E8E7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FB16E-3B32-AB44-B3F5-1C695573EA3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76526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1B1-5852-3441-8E5F-FE308D609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69346-D821-4242-8153-F7344E046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536F7-1B10-5149-ADBC-320FF5E7ABE3}"/>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5" name="Footer Placeholder 4">
            <a:extLst>
              <a:ext uri="{FF2B5EF4-FFF2-40B4-BE49-F238E27FC236}">
                <a16:creationId xmlns:a16="http://schemas.microsoft.com/office/drawing/2014/main" id="{F86DF712-FD6D-CF4D-A236-03C33DE7E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362F6-1FAC-B148-A9AD-BB9C3BB4FF4B}"/>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41158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D2DA-1265-714F-B8C6-518A94074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1B61E-209A-1649-A12D-9439048DD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B79220-59B3-2343-A5E2-C0F9428004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C7E0C4-74D8-E740-A6F0-91B3E1C19C5C}"/>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6" name="Footer Placeholder 5">
            <a:extLst>
              <a:ext uri="{FF2B5EF4-FFF2-40B4-BE49-F238E27FC236}">
                <a16:creationId xmlns:a16="http://schemas.microsoft.com/office/drawing/2014/main" id="{DA0BD40D-CF48-3946-9DAA-858D7E520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F4559-D964-BB4D-82B6-93762AB67537}"/>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73970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0864-8244-0344-8587-DB7F66D532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A2DE83-0BF9-F942-BD37-4F91BD05E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AE6EED-B03D-B84E-BCB1-BB8052DDC0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3C39B-1BB9-DD4F-8097-068B073B7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70E5A4-4590-C546-8C33-B3B840EE56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CA485-A042-0347-A071-D2AA79FA4DF7}"/>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8" name="Footer Placeholder 7">
            <a:extLst>
              <a:ext uri="{FF2B5EF4-FFF2-40B4-BE49-F238E27FC236}">
                <a16:creationId xmlns:a16="http://schemas.microsoft.com/office/drawing/2014/main" id="{6FD3CF34-F8D6-8F41-92F0-0155061BA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A41D0F-64C0-504A-9EA5-21875F493C6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307428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99AB-B82A-B845-8C10-753BB28B46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51963-99B0-6F4D-B46A-430299A8FCC6}"/>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4" name="Footer Placeholder 3">
            <a:extLst>
              <a:ext uri="{FF2B5EF4-FFF2-40B4-BE49-F238E27FC236}">
                <a16:creationId xmlns:a16="http://schemas.microsoft.com/office/drawing/2014/main" id="{674ECC32-C76B-D544-8B3C-CE01499084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F9F6DD-E8A3-A64C-993D-2B20A3778599}"/>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18507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63573-8169-D34D-8D7B-E5632BB3CC0C}"/>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3" name="Footer Placeholder 2">
            <a:extLst>
              <a:ext uri="{FF2B5EF4-FFF2-40B4-BE49-F238E27FC236}">
                <a16:creationId xmlns:a16="http://schemas.microsoft.com/office/drawing/2014/main" id="{19B61B5D-F408-AF40-819C-56FE3E6DC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84D61-0B3E-8A4B-B10F-52ABEE303720}"/>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207108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65AD-004C-CA41-BDF2-CDAFD38C0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E02A71-0F2F-B949-950D-B6ABE9D24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20830-9D4C-9043-9EB0-2796F4815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6C4B1-B23E-1648-8DA2-983881EC50CB}"/>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6" name="Footer Placeholder 5">
            <a:extLst>
              <a:ext uri="{FF2B5EF4-FFF2-40B4-BE49-F238E27FC236}">
                <a16:creationId xmlns:a16="http://schemas.microsoft.com/office/drawing/2014/main" id="{897B1838-9C15-3648-9038-931134434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089A2-0739-AC4E-ACFF-438EDB470BBF}"/>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285769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3A9F-3CA8-0647-96D6-75A09124A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9648B5-97C4-6948-9A6F-FE6663124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B52B9D-D1F2-DB4D-8846-FF9710E51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D4434-D8BF-E04E-A111-F627583A90AB}"/>
              </a:ext>
            </a:extLst>
          </p:cNvPr>
          <p:cNvSpPr>
            <a:spLocks noGrp="1"/>
          </p:cNvSpPr>
          <p:nvPr>
            <p:ph type="dt" sz="half" idx="10"/>
          </p:nvPr>
        </p:nvSpPr>
        <p:spPr/>
        <p:txBody>
          <a:bodyPr/>
          <a:lstStyle/>
          <a:p>
            <a:fld id="{617F1A1C-386B-194C-9A82-67D14655F619}" type="datetimeFigureOut">
              <a:rPr lang="en-US" smtClean="0"/>
              <a:t>7/17/21</a:t>
            </a:fld>
            <a:endParaRPr lang="en-US"/>
          </a:p>
        </p:txBody>
      </p:sp>
      <p:sp>
        <p:nvSpPr>
          <p:cNvPr id="6" name="Footer Placeholder 5">
            <a:extLst>
              <a:ext uri="{FF2B5EF4-FFF2-40B4-BE49-F238E27FC236}">
                <a16:creationId xmlns:a16="http://schemas.microsoft.com/office/drawing/2014/main" id="{2A9FD698-E258-7F45-8C46-5606DCE2B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ACF4D-E9E2-A748-80D8-FD849AA3627C}"/>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107916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C6EF2E-82FA-0544-AF37-FF535BBCD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9DF29-5D1C-4E4E-B2CB-48F2860E49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C1D12-AEEB-5C48-8025-F48CF7597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F1A1C-386B-194C-9A82-67D14655F619}" type="datetimeFigureOut">
              <a:rPr lang="en-US" smtClean="0"/>
              <a:t>7/17/21</a:t>
            </a:fld>
            <a:endParaRPr lang="en-US"/>
          </a:p>
        </p:txBody>
      </p:sp>
      <p:sp>
        <p:nvSpPr>
          <p:cNvPr id="5" name="Footer Placeholder 4">
            <a:extLst>
              <a:ext uri="{FF2B5EF4-FFF2-40B4-BE49-F238E27FC236}">
                <a16:creationId xmlns:a16="http://schemas.microsoft.com/office/drawing/2014/main" id="{6DCFE008-F7AF-944B-BD8B-68C921750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49C144-64B6-2E4C-9C52-B5C77E974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6BBE0-06DC-B649-8102-E62709EE40D0}" type="slidenum">
              <a:rPr lang="en-US" smtClean="0"/>
              <a:t>‹#›</a:t>
            </a:fld>
            <a:endParaRPr lang="en-US"/>
          </a:p>
        </p:txBody>
      </p:sp>
    </p:spTree>
    <p:extLst>
      <p:ext uri="{BB962C8B-B14F-4D97-AF65-F5344CB8AC3E}">
        <p14:creationId xmlns:p14="http://schemas.microsoft.com/office/powerpoint/2010/main" val="742791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www.examiner.com/article/" TargetMode="External"/><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9C64-688C-1347-9662-65EA5EA0F2E8}"/>
              </a:ext>
            </a:extLst>
          </p:cNvPr>
          <p:cNvSpPr>
            <a:spLocks noGrp="1"/>
          </p:cNvSpPr>
          <p:nvPr>
            <p:ph type="ctrTitle"/>
          </p:nvPr>
        </p:nvSpPr>
        <p:spPr>
          <a:xfrm>
            <a:off x="-387" y="-490273"/>
            <a:ext cx="8334488" cy="2903342"/>
          </a:xfrm>
        </p:spPr>
        <p:txBody>
          <a:bodyPr>
            <a:noAutofit/>
          </a:bodyPr>
          <a:lstStyle/>
          <a:p>
            <a:r>
              <a:rPr lang="en-US" sz="4800" b="1" dirty="0"/>
              <a:t>  Toxic Legacy: </a:t>
            </a:r>
            <a:br>
              <a:rPr lang="en-US" sz="4800" b="1" dirty="0"/>
            </a:br>
            <a:r>
              <a:rPr lang="en-US" sz="4800" b="1" dirty="0"/>
              <a:t>How the </a:t>
            </a:r>
            <a:r>
              <a:rPr lang="en-US" sz="4800" b="1" dirty="0" err="1"/>
              <a:t>Weedkiller</a:t>
            </a:r>
            <a:r>
              <a:rPr lang="en-US" sz="4800" b="1" dirty="0"/>
              <a:t> Glyphosate is Destroying Our Health</a:t>
            </a:r>
          </a:p>
        </p:txBody>
      </p:sp>
      <p:sp>
        <p:nvSpPr>
          <p:cNvPr id="3" name="Subtitle 2">
            <a:extLst>
              <a:ext uri="{FF2B5EF4-FFF2-40B4-BE49-F238E27FC236}">
                <a16:creationId xmlns:a16="http://schemas.microsoft.com/office/drawing/2014/main" id="{89F48471-5004-164E-8C38-D3CB4A9228A2}"/>
              </a:ext>
            </a:extLst>
          </p:cNvPr>
          <p:cNvSpPr>
            <a:spLocks noGrp="1"/>
          </p:cNvSpPr>
          <p:nvPr>
            <p:ph type="subTitle" idx="1"/>
          </p:nvPr>
        </p:nvSpPr>
        <p:spPr>
          <a:xfrm>
            <a:off x="1116873" y="2306251"/>
            <a:ext cx="6099969" cy="1270978"/>
          </a:xfrm>
        </p:spPr>
        <p:txBody>
          <a:bodyPr>
            <a:normAutofit/>
          </a:bodyPr>
          <a:lstStyle/>
          <a:p>
            <a:r>
              <a:rPr lang="en-US" sz="3200" dirty="0"/>
              <a:t>Stephanie Seneff, MIT CSAIL</a:t>
            </a:r>
          </a:p>
          <a:p>
            <a:r>
              <a:rPr lang="en-US" sz="3200" dirty="0"/>
              <a:t>   </a:t>
            </a:r>
            <a:r>
              <a:rPr lang="en-US" sz="3200" dirty="0" err="1"/>
              <a:t>AutismOne</a:t>
            </a:r>
            <a:r>
              <a:rPr lang="en-US" sz="3200" dirty="0"/>
              <a:t>, September 2021</a:t>
            </a:r>
          </a:p>
        </p:txBody>
      </p:sp>
      <p:pic>
        <p:nvPicPr>
          <p:cNvPr id="4" name="Picture 3" descr="Glyphosate-3D-balls.png">
            <a:extLst>
              <a:ext uri="{FF2B5EF4-FFF2-40B4-BE49-F238E27FC236}">
                <a16:creationId xmlns:a16="http://schemas.microsoft.com/office/drawing/2014/main" id="{0DE623FF-71CD-7840-BBCC-A3699BB8D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837" y="1309342"/>
            <a:ext cx="2829947" cy="1461282"/>
          </a:xfrm>
          <a:prstGeom prst="rect">
            <a:avLst/>
          </a:prstGeom>
        </p:spPr>
      </p:pic>
      <p:pic>
        <p:nvPicPr>
          <p:cNvPr id="6" name="Picture 5" descr="A picture containing grass, outdoor, field, outdoor object&#10;&#10;Description automatically generated">
            <a:extLst>
              <a:ext uri="{FF2B5EF4-FFF2-40B4-BE49-F238E27FC236}">
                <a16:creationId xmlns:a16="http://schemas.microsoft.com/office/drawing/2014/main" id="{48A75FE4-E65B-9748-A0B7-DD4B5EECE3CB}"/>
              </a:ext>
            </a:extLst>
          </p:cNvPr>
          <p:cNvPicPr>
            <a:picLocks noChangeAspect="1"/>
          </p:cNvPicPr>
          <p:nvPr/>
        </p:nvPicPr>
        <p:blipFill>
          <a:blip r:embed="rId4"/>
          <a:stretch>
            <a:fillRect/>
          </a:stretch>
        </p:blipFill>
        <p:spPr>
          <a:xfrm>
            <a:off x="1291778" y="3572920"/>
            <a:ext cx="5750159" cy="3203813"/>
          </a:xfrm>
          <a:prstGeom prst="rect">
            <a:avLst/>
          </a:prstGeom>
        </p:spPr>
      </p:pic>
      <p:pic>
        <p:nvPicPr>
          <p:cNvPr id="7" name="Picture 6" descr="A picture containing text, toilet&#10;&#10;Description automatically generated">
            <a:extLst>
              <a:ext uri="{FF2B5EF4-FFF2-40B4-BE49-F238E27FC236}">
                <a16:creationId xmlns:a16="http://schemas.microsoft.com/office/drawing/2014/main" id="{25899AE3-F9CC-ED4C-B5D8-8333E9F11BD8}"/>
              </a:ext>
            </a:extLst>
          </p:cNvPr>
          <p:cNvPicPr>
            <a:picLocks noChangeAspect="1"/>
          </p:cNvPicPr>
          <p:nvPr/>
        </p:nvPicPr>
        <p:blipFill>
          <a:blip r:embed="rId5"/>
          <a:stretch>
            <a:fillRect/>
          </a:stretch>
        </p:blipFill>
        <p:spPr>
          <a:xfrm>
            <a:off x="8334101" y="2770624"/>
            <a:ext cx="2469519" cy="4006109"/>
          </a:xfrm>
          <a:prstGeom prst="rect">
            <a:avLst/>
          </a:prstGeom>
        </p:spPr>
      </p:pic>
    </p:spTree>
    <p:extLst>
      <p:ext uri="{BB962C8B-B14F-4D97-AF65-F5344CB8AC3E}">
        <p14:creationId xmlns:p14="http://schemas.microsoft.com/office/powerpoint/2010/main" val="1223168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mammal, cat, rodent&#10;&#10;Description automatically generated">
            <a:extLst>
              <a:ext uri="{FF2B5EF4-FFF2-40B4-BE49-F238E27FC236}">
                <a16:creationId xmlns:a16="http://schemas.microsoft.com/office/drawing/2014/main" id="{EFB231BB-2757-B048-8A01-0F3716CEBD6A}"/>
              </a:ext>
            </a:extLst>
          </p:cNvPr>
          <p:cNvPicPr>
            <a:picLocks noChangeAspect="1"/>
          </p:cNvPicPr>
          <p:nvPr/>
        </p:nvPicPr>
        <p:blipFill>
          <a:blip r:embed="rId3"/>
          <a:stretch>
            <a:fillRect/>
          </a:stretch>
        </p:blipFill>
        <p:spPr>
          <a:xfrm>
            <a:off x="8392215" y="1391331"/>
            <a:ext cx="3962400" cy="2222500"/>
          </a:xfrm>
          <a:prstGeom prst="rect">
            <a:avLst/>
          </a:prstGeom>
        </p:spPr>
      </p:pic>
      <p:pic>
        <p:nvPicPr>
          <p:cNvPr id="8" name="Picture 7" descr="A picture containing linedrawing&#10;&#10;Description automatically generated">
            <a:extLst>
              <a:ext uri="{FF2B5EF4-FFF2-40B4-BE49-F238E27FC236}">
                <a16:creationId xmlns:a16="http://schemas.microsoft.com/office/drawing/2014/main" id="{1FC5E2E6-4FAD-8945-8F33-C8CBAD5FCC18}"/>
              </a:ext>
            </a:extLst>
          </p:cNvPr>
          <p:cNvPicPr>
            <a:picLocks noChangeAspect="1"/>
          </p:cNvPicPr>
          <p:nvPr/>
        </p:nvPicPr>
        <p:blipFill>
          <a:blip r:embed="rId4"/>
          <a:stretch>
            <a:fillRect/>
          </a:stretch>
        </p:blipFill>
        <p:spPr>
          <a:xfrm>
            <a:off x="5991815" y="1666740"/>
            <a:ext cx="2654300" cy="2667000"/>
          </a:xfrm>
          <a:prstGeom prst="rect">
            <a:avLst/>
          </a:prstGeom>
        </p:spPr>
      </p:pic>
      <p:sp>
        <p:nvSpPr>
          <p:cNvPr id="2" name="Title 1">
            <a:extLst>
              <a:ext uri="{FF2B5EF4-FFF2-40B4-BE49-F238E27FC236}">
                <a16:creationId xmlns:a16="http://schemas.microsoft.com/office/drawing/2014/main" id="{D79A8153-6517-004C-8C27-E0A662A733CA}"/>
              </a:ext>
            </a:extLst>
          </p:cNvPr>
          <p:cNvSpPr>
            <a:spLocks noGrp="1"/>
          </p:cNvSpPr>
          <p:nvPr>
            <p:ph type="title"/>
          </p:nvPr>
        </p:nvSpPr>
        <p:spPr>
          <a:xfrm>
            <a:off x="341811" y="240093"/>
            <a:ext cx="10515600" cy="1325563"/>
          </a:xfrm>
        </p:spPr>
        <p:txBody>
          <a:bodyPr>
            <a:normAutofit/>
          </a:bodyPr>
          <a:lstStyle/>
          <a:p>
            <a:r>
              <a:rPr lang="en-US" sz="4000" b="1" dirty="0"/>
              <a:t>“Glyphosate: Plasma and Bone Marrow             Levels Following Intraperitoneal Injection”</a:t>
            </a:r>
            <a:r>
              <a:rPr lang="en-US" sz="4000" b="1" dirty="0">
                <a:solidFill>
                  <a:srgbClr val="FF0000"/>
                </a:solidFill>
              </a:rPr>
              <a:t>*</a:t>
            </a:r>
          </a:p>
        </p:txBody>
      </p:sp>
      <p:sp>
        <p:nvSpPr>
          <p:cNvPr id="3" name="Content Placeholder 2">
            <a:extLst>
              <a:ext uri="{FF2B5EF4-FFF2-40B4-BE49-F238E27FC236}">
                <a16:creationId xmlns:a16="http://schemas.microsoft.com/office/drawing/2014/main" id="{48CC0D46-51FB-6640-8DAD-29FAEA8DEF48}"/>
              </a:ext>
            </a:extLst>
          </p:cNvPr>
          <p:cNvSpPr>
            <a:spLocks noGrp="1"/>
          </p:cNvSpPr>
          <p:nvPr>
            <p:ph idx="1"/>
          </p:nvPr>
        </p:nvSpPr>
        <p:spPr>
          <a:xfrm>
            <a:off x="457200" y="1775083"/>
            <a:ext cx="5497286" cy="4351338"/>
          </a:xfrm>
        </p:spPr>
        <p:txBody>
          <a:bodyPr/>
          <a:lstStyle/>
          <a:p>
            <a:r>
              <a:rPr lang="en-US" dirty="0"/>
              <a:t>Significant amounts of radiolabeled glyphosate were found in plasma and bone marrow following intraperitoneal injection in rats</a:t>
            </a:r>
          </a:p>
          <a:p>
            <a:r>
              <a:rPr lang="en-US" dirty="0"/>
              <a:t>Glyphosate in bone marrow reached 340 ppm after 1/2 hour, and it remained at about that level throughout the duration of the study (10 hours)</a:t>
            </a:r>
          </a:p>
        </p:txBody>
      </p:sp>
      <p:sp>
        <p:nvSpPr>
          <p:cNvPr id="4" name="TextBox 3">
            <a:extLst>
              <a:ext uri="{FF2B5EF4-FFF2-40B4-BE49-F238E27FC236}">
                <a16:creationId xmlns:a16="http://schemas.microsoft.com/office/drawing/2014/main" id="{588DBE84-E5CC-5442-8175-8883D29E7B13}"/>
              </a:ext>
            </a:extLst>
          </p:cNvPr>
          <p:cNvSpPr txBox="1"/>
          <p:nvPr/>
        </p:nvSpPr>
        <p:spPr>
          <a:xfrm>
            <a:off x="457200" y="6335848"/>
            <a:ext cx="8927444" cy="400110"/>
          </a:xfrm>
          <a:prstGeom prst="rect">
            <a:avLst/>
          </a:prstGeom>
          <a:noFill/>
        </p:spPr>
        <p:txBody>
          <a:bodyPr wrap="none" rtlCol="0">
            <a:spAutoFit/>
          </a:bodyPr>
          <a:lstStyle/>
          <a:p>
            <a:r>
              <a:rPr lang="en-US" sz="2000" dirty="0">
                <a:solidFill>
                  <a:srgbClr val="FF0000"/>
                </a:solidFill>
              </a:rPr>
              <a:t>*</a:t>
            </a:r>
            <a:r>
              <a:rPr lang="en-US" sz="2000" dirty="0"/>
              <a:t>WP Ridley et al. Monsanto commissioned study ML-83-218; EHL No. 830109. </a:t>
            </a:r>
            <a:r>
              <a:rPr lang="en-US" sz="2000" dirty="0">
                <a:solidFill>
                  <a:srgbClr val="FF0000"/>
                </a:solidFill>
              </a:rPr>
              <a:t>1983.</a:t>
            </a:r>
          </a:p>
        </p:txBody>
      </p:sp>
      <p:pic>
        <p:nvPicPr>
          <p:cNvPr id="6" name="Picture 5" descr="A picture containing fork, eaten&#10;&#10;Description automatically generated">
            <a:extLst>
              <a:ext uri="{FF2B5EF4-FFF2-40B4-BE49-F238E27FC236}">
                <a16:creationId xmlns:a16="http://schemas.microsoft.com/office/drawing/2014/main" id="{A4468CF5-2B12-624E-9521-39EFC621D563}"/>
              </a:ext>
            </a:extLst>
          </p:cNvPr>
          <p:cNvPicPr>
            <a:picLocks noChangeAspect="1"/>
          </p:cNvPicPr>
          <p:nvPr/>
        </p:nvPicPr>
        <p:blipFill>
          <a:blip r:embed="rId5"/>
          <a:stretch>
            <a:fillRect/>
          </a:stretch>
        </p:blipFill>
        <p:spPr>
          <a:xfrm>
            <a:off x="8246617" y="4102287"/>
            <a:ext cx="3725111" cy="2306129"/>
          </a:xfrm>
          <a:prstGeom prst="rect">
            <a:avLst/>
          </a:prstGeom>
        </p:spPr>
      </p:pic>
    </p:spTree>
    <p:extLst>
      <p:ext uri="{BB962C8B-B14F-4D97-AF65-F5344CB8AC3E}">
        <p14:creationId xmlns:p14="http://schemas.microsoft.com/office/powerpoint/2010/main" val="313666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0F0A-22DF-C143-BD23-7F6F57A32EDD}"/>
              </a:ext>
            </a:extLst>
          </p:cNvPr>
          <p:cNvSpPr>
            <a:spLocks noGrp="1"/>
          </p:cNvSpPr>
          <p:nvPr>
            <p:ph type="title"/>
          </p:nvPr>
        </p:nvSpPr>
        <p:spPr>
          <a:xfrm>
            <a:off x="315686" y="99825"/>
            <a:ext cx="10515600" cy="1325563"/>
          </a:xfrm>
        </p:spPr>
        <p:txBody>
          <a:bodyPr/>
          <a:lstStyle/>
          <a:p>
            <a:r>
              <a:rPr lang="en-US" b="1" dirty="0"/>
              <a:t>Glyphosate and Cancer</a:t>
            </a:r>
            <a:r>
              <a:rPr lang="en-US" b="1" dirty="0">
                <a:solidFill>
                  <a:srgbClr val="FF0000"/>
                </a:solidFill>
              </a:rPr>
              <a:t>*</a:t>
            </a:r>
          </a:p>
        </p:txBody>
      </p:sp>
      <p:sp>
        <p:nvSpPr>
          <p:cNvPr id="3" name="Content Placeholder 2">
            <a:extLst>
              <a:ext uri="{FF2B5EF4-FFF2-40B4-BE49-F238E27FC236}">
                <a16:creationId xmlns:a16="http://schemas.microsoft.com/office/drawing/2014/main" id="{ADEE0E65-C637-0143-A2D8-3E6521DD33FD}"/>
              </a:ext>
            </a:extLst>
          </p:cNvPr>
          <p:cNvSpPr>
            <a:spLocks noGrp="1"/>
          </p:cNvSpPr>
          <p:nvPr>
            <p:ph idx="1"/>
          </p:nvPr>
        </p:nvSpPr>
        <p:spPr>
          <a:xfrm>
            <a:off x="488577" y="1637396"/>
            <a:ext cx="10515600" cy="4351338"/>
          </a:xfrm>
        </p:spPr>
        <p:txBody>
          <a:bodyPr/>
          <a:lstStyle/>
          <a:p>
            <a:r>
              <a:rPr lang="en-US" dirty="0"/>
              <a:t>In April 2015, the World Health Organization's International Agency for Research on Cancer (IARC) identified glyphosate as a probable human carcinogen</a:t>
            </a:r>
          </a:p>
          <a:p>
            <a:r>
              <a:rPr lang="en-US" dirty="0"/>
              <a:t>Three trials involving cases where glyphosate was claimed to cause non-Hodgkin's lymphoma resulted in a successful lawsuit </a:t>
            </a:r>
          </a:p>
          <a:p>
            <a:pPr lvl="1"/>
            <a:r>
              <a:rPr lang="en-US" dirty="0"/>
              <a:t>The plaintiffs were awarded $25-80 million in each case</a:t>
            </a:r>
          </a:p>
          <a:p>
            <a:r>
              <a:rPr lang="en-US" dirty="0"/>
              <a:t>In June, 2020, Bayer offered to pay up to $10.9 billion to roughly 125,000 people in thousands of lawsuits arguing Roundup was responsible for their non-Hodgkin lymphomas</a:t>
            </a:r>
          </a:p>
          <a:p>
            <a:endParaRPr lang="en-US" dirty="0"/>
          </a:p>
        </p:txBody>
      </p:sp>
      <p:sp>
        <p:nvSpPr>
          <p:cNvPr id="4" name="TextBox 3">
            <a:extLst>
              <a:ext uri="{FF2B5EF4-FFF2-40B4-BE49-F238E27FC236}">
                <a16:creationId xmlns:a16="http://schemas.microsoft.com/office/drawing/2014/main" id="{8FEEF461-0AEF-9840-845A-02C581924109}"/>
              </a:ext>
            </a:extLst>
          </p:cNvPr>
          <p:cNvSpPr txBox="1"/>
          <p:nvPr/>
        </p:nvSpPr>
        <p:spPr>
          <a:xfrm>
            <a:off x="917691" y="5988734"/>
            <a:ext cx="11035393" cy="769441"/>
          </a:xfrm>
          <a:prstGeom prst="rect">
            <a:avLst/>
          </a:prstGeom>
          <a:noFill/>
        </p:spPr>
        <p:txBody>
          <a:bodyPr wrap="none" rtlCol="0">
            <a:spAutoFit/>
          </a:bodyPr>
          <a:lstStyle/>
          <a:p>
            <a:pPr algn="r"/>
            <a:r>
              <a:rPr lang="en-US" sz="2000" dirty="0">
                <a:solidFill>
                  <a:srgbClr val="FF0000"/>
                </a:solidFill>
              </a:rPr>
              <a:t>*</a:t>
            </a:r>
            <a:r>
              <a:rPr lang="en-US" sz="2000" dirty="0"/>
              <a:t>https://sustainablepulse.com/2020/12/24/</a:t>
            </a:r>
          </a:p>
          <a:p>
            <a:pPr algn="r"/>
            <a:r>
              <a:rPr lang="en-US" sz="2400" dirty="0"/>
              <a:t>environmental-and-farming-groups-start-us-legal-action-in-attempt-to-ban-glyphosate</a:t>
            </a:r>
            <a:r>
              <a:rPr lang="en-US" sz="2000" dirty="0"/>
              <a:t>/</a:t>
            </a:r>
          </a:p>
        </p:txBody>
      </p:sp>
    </p:spTree>
    <p:extLst>
      <p:ext uri="{BB962C8B-B14F-4D97-AF65-F5344CB8AC3E}">
        <p14:creationId xmlns:p14="http://schemas.microsoft.com/office/powerpoint/2010/main" val="1142067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9698" y="2218451"/>
            <a:ext cx="8332730"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Human and Animal Diseases</a:t>
            </a:r>
          </a:p>
        </p:txBody>
      </p:sp>
    </p:spTree>
    <p:extLst>
      <p:ext uri="{BB962C8B-B14F-4D97-AF65-F5344CB8AC3E}">
        <p14:creationId xmlns:p14="http://schemas.microsoft.com/office/powerpoint/2010/main" val="187898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medium confidence">
            <a:extLst>
              <a:ext uri="{FF2B5EF4-FFF2-40B4-BE49-F238E27FC236}">
                <a16:creationId xmlns:a16="http://schemas.microsoft.com/office/drawing/2014/main" id="{0549D268-8D92-7648-9997-7573EE2E0644}"/>
              </a:ext>
            </a:extLst>
          </p:cNvPr>
          <p:cNvPicPr>
            <a:picLocks noGrp="1" noChangeAspect="1"/>
          </p:cNvPicPr>
          <p:nvPr>
            <p:ph idx="1"/>
          </p:nvPr>
        </p:nvPicPr>
        <p:blipFill>
          <a:blip r:embed="rId2"/>
          <a:stretch>
            <a:fillRect/>
          </a:stretch>
        </p:blipFill>
        <p:spPr>
          <a:xfrm>
            <a:off x="0" y="126245"/>
            <a:ext cx="10019211" cy="2155901"/>
          </a:xfrm>
        </p:spPr>
      </p:pic>
      <p:sp>
        <p:nvSpPr>
          <p:cNvPr id="3" name="Content Placeholder 2">
            <a:extLst>
              <a:ext uri="{FF2B5EF4-FFF2-40B4-BE49-F238E27FC236}">
                <a16:creationId xmlns:a16="http://schemas.microsoft.com/office/drawing/2014/main" id="{6A7B005E-B981-E941-9DC3-766071E32EE6}"/>
              </a:ext>
            </a:extLst>
          </p:cNvPr>
          <p:cNvSpPr txBox="1">
            <a:spLocks/>
          </p:cNvSpPr>
          <p:nvPr/>
        </p:nvSpPr>
        <p:spPr>
          <a:xfrm>
            <a:off x="391886" y="2895535"/>
            <a:ext cx="7756525" cy="32962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first author, Judy Hoy, runs a wildlife rehabilitation center in the Bitterroot Valley in Western Montana</a:t>
            </a:r>
          </a:p>
          <a:p>
            <a:r>
              <a:rPr lang="en-US" sz="2400" dirty="0"/>
              <a:t>She has been tracking the dwindling numbers and decreasing health status of wildlife  there for decades</a:t>
            </a:r>
          </a:p>
          <a:p>
            <a:r>
              <a:rPr lang="en-US" sz="2400" dirty="0"/>
              <a:t>Dr. Nancy Swanson and I collaborated with her to compare health issues of the animals with those of humans in the United States</a:t>
            </a:r>
          </a:p>
        </p:txBody>
      </p:sp>
      <p:pic>
        <p:nvPicPr>
          <p:cNvPr id="4" name="Picture 3" descr="A picture containing text, mammal, deer&#10;&#10;Description automatically generated">
            <a:extLst>
              <a:ext uri="{FF2B5EF4-FFF2-40B4-BE49-F238E27FC236}">
                <a16:creationId xmlns:a16="http://schemas.microsoft.com/office/drawing/2014/main" id="{2C1F3BCD-EB22-4A42-8D66-50E85A0C420B}"/>
              </a:ext>
            </a:extLst>
          </p:cNvPr>
          <p:cNvPicPr>
            <a:picLocks noChangeAspect="1"/>
          </p:cNvPicPr>
          <p:nvPr/>
        </p:nvPicPr>
        <p:blipFill>
          <a:blip r:embed="rId3"/>
          <a:stretch>
            <a:fillRect/>
          </a:stretch>
        </p:blipFill>
        <p:spPr>
          <a:xfrm>
            <a:off x="8752114" y="1855694"/>
            <a:ext cx="3048000" cy="4572000"/>
          </a:xfrm>
          <a:prstGeom prst="rect">
            <a:avLst/>
          </a:prstGeom>
        </p:spPr>
      </p:pic>
      <p:sp>
        <p:nvSpPr>
          <p:cNvPr id="2" name="TextBox 1">
            <a:extLst>
              <a:ext uri="{FF2B5EF4-FFF2-40B4-BE49-F238E27FC236}">
                <a16:creationId xmlns:a16="http://schemas.microsoft.com/office/drawing/2014/main" id="{0A4D1C16-7984-EE43-9566-EE81D8829D8E}"/>
              </a:ext>
            </a:extLst>
          </p:cNvPr>
          <p:cNvSpPr txBox="1"/>
          <p:nvPr/>
        </p:nvSpPr>
        <p:spPr>
          <a:xfrm>
            <a:off x="836023" y="6191793"/>
            <a:ext cx="6478890" cy="400110"/>
          </a:xfrm>
          <a:prstGeom prst="rect">
            <a:avLst/>
          </a:prstGeom>
          <a:noFill/>
        </p:spPr>
        <p:txBody>
          <a:bodyPr wrap="none" rtlCol="0">
            <a:spAutoFit/>
          </a:bodyPr>
          <a:lstStyle/>
          <a:p>
            <a:r>
              <a:rPr lang="en-US" sz="2000" dirty="0">
                <a:solidFill>
                  <a:srgbClr val="FF0000"/>
                </a:solidFill>
              </a:rPr>
              <a:t>*</a:t>
            </a:r>
            <a:r>
              <a:rPr lang="en-US" sz="2000" dirty="0"/>
              <a:t>Hoy et al. Poultry, Fisheries and Wildlife Sciences 2015; 3:1.</a:t>
            </a:r>
          </a:p>
        </p:txBody>
      </p:sp>
      <p:sp>
        <p:nvSpPr>
          <p:cNvPr id="6" name="TextBox 5">
            <a:extLst>
              <a:ext uri="{FF2B5EF4-FFF2-40B4-BE49-F238E27FC236}">
                <a16:creationId xmlns:a16="http://schemas.microsoft.com/office/drawing/2014/main" id="{CF06442B-159D-7A4F-9F08-5CBCB35B02C1}"/>
              </a:ext>
            </a:extLst>
          </p:cNvPr>
          <p:cNvSpPr txBox="1"/>
          <p:nvPr/>
        </p:nvSpPr>
        <p:spPr>
          <a:xfrm>
            <a:off x="3865420" y="734381"/>
            <a:ext cx="364202" cy="523220"/>
          </a:xfrm>
          <a:prstGeom prst="rect">
            <a:avLst/>
          </a:prstGeom>
          <a:noFill/>
        </p:spPr>
        <p:txBody>
          <a:bodyPr wrap="none" rtlCol="0">
            <a:spAutoFit/>
          </a:bodyPr>
          <a:lstStyle/>
          <a:p>
            <a:r>
              <a:rPr lang="en-US" sz="2800" dirty="0">
                <a:solidFill>
                  <a:srgbClr val="FF0000"/>
                </a:solidFill>
              </a:rPr>
              <a:t>*</a:t>
            </a:r>
          </a:p>
        </p:txBody>
      </p:sp>
    </p:spTree>
    <p:extLst>
      <p:ext uri="{BB962C8B-B14F-4D97-AF65-F5344CB8AC3E}">
        <p14:creationId xmlns:p14="http://schemas.microsoft.com/office/powerpoint/2010/main" val="14081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D784-4976-2C46-8591-F48E0009C819}"/>
              </a:ext>
            </a:extLst>
          </p:cNvPr>
          <p:cNvSpPr>
            <a:spLocks noGrp="1"/>
          </p:cNvSpPr>
          <p:nvPr>
            <p:ph type="title"/>
          </p:nvPr>
        </p:nvSpPr>
        <p:spPr>
          <a:xfrm>
            <a:off x="320842" y="196683"/>
            <a:ext cx="10515600" cy="1325563"/>
          </a:xfrm>
        </p:spPr>
        <p:txBody>
          <a:bodyPr>
            <a:normAutofit/>
          </a:bodyPr>
          <a:lstStyle/>
          <a:p>
            <a:r>
              <a:rPr lang="en-US" sz="4000" b="1" dirty="0"/>
              <a:t>Newborn white-tailed deer have severely damaged thymuses</a:t>
            </a:r>
            <a:r>
              <a:rPr lang="en-US" sz="4000" b="1" dirty="0">
                <a:solidFill>
                  <a:srgbClr val="FF0000"/>
                </a:solidFill>
              </a:rPr>
              <a:t>*</a:t>
            </a:r>
            <a:r>
              <a:rPr lang="en-US" sz="4000" b="1" dirty="0"/>
              <a:t> </a:t>
            </a:r>
          </a:p>
        </p:txBody>
      </p:sp>
      <p:pic>
        <p:nvPicPr>
          <p:cNvPr id="5" name="Content Placeholder 4" descr="A picture containing text, orange&#10;&#10;Description automatically generated">
            <a:extLst>
              <a:ext uri="{FF2B5EF4-FFF2-40B4-BE49-F238E27FC236}">
                <a16:creationId xmlns:a16="http://schemas.microsoft.com/office/drawing/2014/main" id="{1022E638-62DB-5C40-9DAE-1607CD1B47E9}"/>
              </a:ext>
            </a:extLst>
          </p:cNvPr>
          <p:cNvPicPr>
            <a:picLocks noGrp="1" noChangeAspect="1"/>
          </p:cNvPicPr>
          <p:nvPr>
            <p:ph idx="1"/>
          </p:nvPr>
        </p:nvPicPr>
        <p:blipFill>
          <a:blip r:embed="rId2"/>
          <a:stretch>
            <a:fillRect/>
          </a:stretch>
        </p:blipFill>
        <p:spPr>
          <a:xfrm>
            <a:off x="6329975" y="1121007"/>
            <a:ext cx="5862025" cy="5636563"/>
          </a:xfrm>
        </p:spPr>
      </p:pic>
      <p:sp>
        <p:nvSpPr>
          <p:cNvPr id="6" name="TextBox 5">
            <a:extLst>
              <a:ext uri="{FF2B5EF4-FFF2-40B4-BE49-F238E27FC236}">
                <a16:creationId xmlns:a16="http://schemas.microsoft.com/office/drawing/2014/main" id="{8C8C71D7-C186-734D-B626-8F9B227B5C7B}"/>
              </a:ext>
            </a:extLst>
          </p:cNvPr>
          <p:cNvSpPr txBox="1"/>
          <p:nvPr/>
        </p:nvSpPr>
        <p:spPr>
          <a:xfrm>
            <a:off x="320842" y="5755340"/>
            <a:ext cx="5029200" cy="707886"/>
          </a:xfrm>
          <a:prstGeom prst="rect">
            <a:avLst/>
          </a:prstGeom>
          <a:noFill/>
        </p:spPr>
        <p:txBody>
          <a:bodyPr wrap="square" rtlCol="0">
            <a:spAutoFit/>
          </a:bodyPr>
          <a:lstStyle/>
          <a:p>
            <a:r>
              <a:rPr lang="en-US" sz="2000" dirty="0">
                <a:solidFill>
                  <a:srgbClr val="FF0000"/>
                </a:solidFill>
              </a:rPr>
              <a:t>*</a:t>
            </a:r>
            <a:r>
              <a:rPr lang="en-US" sz="2000" dirty="0"/>
              <a:t>Judy Hoy et al., Poultry, Fisheries &amp; Wildlife Sciences 2015; 3(1): 1000132.</a:t>
            </a:r>
          </a:p>
        </p:txBody>
      </p:sp>
      <p:pic>
        <p:nvPicPr>
          <p:cNvPr id="8" name="Picture 7" descr="A baby deer in the grass&#10;&#10;Description automatically generated with medium confidence">
            <a:extLst>
              <a:ext uri="{FF2B5EF4-FFF2-40B4-BE49-F238E27FC236}">
                <a16:creationId xmlns:a16="http://schemas.microsoft.com/office/drawing/2014/main" id="{FF9DAA35-241F-9E4D-8F8A-B4A79FDD2F52}"/>
              </a:ext>
            </a:extLst>
          </p:cNvPr>
          <p:cNvPicPr>
            <a:picLocks noChangeAspect="1"/>
          </p:cNvPicPr>
          <p:nvPr/>
        </p:nvPicPr>
        <p:blipFill>
          <a:blip r:embed="rId3"/>
          <a:stretch>
            <a:fillRect/>
          </a:stretch>
        </p:blipFill>
        <p:spPr>
          <a:xfrm>
            <a:off x="1071801" y="1955423"/>
            <a:ext cx="4812324" cy="3203766"/>
          </a:xfrm>
          <a:prstGeom prst="rect">
            <a:avLst/>
          </a:prstGeom>
        </p:spPr>
      </p:pic>
    </p:spTree>
    <p:extLst>
      <p:ext uri="{BB962C8B-B14F-4D97-AF65-F5344CB8AC3E}">
        <p14:creationId xmlns:p14="http://schemas.microsoft.com/office/powerpoint/2010/main" val="2943127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21D3-E8EB-AC4B-A392-D7E94E6EE957}"/>
              </a:ext>
            </a:extLst>
          </p:cNvPr>
          <p:cNvSpPr>
            <a:spLocks noGrp="1"/>
          </p:cNvSpPr>
          <p:nvPr>
            <p:ph type="title"/>
          </p:nvPr>
        </p:nvSpPr>
        <p:spPr>
          <a:xfrm>
            <a:off x="356936" y="149681"/>
            <a:ext cx="10515600" cy="1325563"/>
          </a:xfrm>
        </p:spPr>
        <p:txBody>
          <a:bodyPr>
            <a:normAutofit/>
          </a:bodyPr>
          <a:lstStyle/>
          <a:p>
            <a:r>
              <a:rPr lang="en-US" sz="4000" b="1" dirty="0"/>
              <a:t>Some Correlations between Human                         Diseases and Glyphosate</a:t>
            </a:r>
            <a:r>
              <a:rPr lang="en-US" sz="4000" b="1" dirty="0">
                <a:solidFill>
                  <a:srgbClr val="FF0000"/>
                </a:solidFill>
              </a:rPr>
              <a:t>*</a:t>
            </a:r>
            <a:r>
              <a:rPr lang="en-US" sz="4000" b="1" dirty="0"/>
              <a:t> </a:t>
            </a:r>
          </a:p>
        </p:txBody>
      </p:sp>
      <p:sp>
        <p:nvSpPr>
          <p:cNvPr id="3" name="Content Placeholder 2">
            <a:extLst>
              <a:ext uri="{FF2B5EF4-FFF2-40B4-BE49-F238E27FC236}">
                <a16:creationId xmlns:a16="http://schemas.microsoft.com/office/drawing/2014/main" id="{9ADAB240-3D21-414B-A336-3C5E0AED475B}"/>
              </a:ext>
            </a:extLst>
          </p:cNvPr>
          <p:cNvSpPr>
            <a:spLocks noGrp="1"/>
          </p:cNvSpPr>
          <p:nvPr>
            <p:ph idx="1"/>
          </p:nvPr>
        </p:nvSpPr>
        <p:spPr>
          <a:xfrm>
            <a:off x="195571" y="1381023"/>
            <a:ext cx="6433829" cy="4927186"/>
          </a:xfrm>
        </p:spPr>
        <p:txBody>
          <a:bodyPr>
            <a:normAutofit fontScale="77500" lnSpcReduction="20000"/>
          </a:bodyPr>
          <a:lstStyle/>
          <a:p>
            <a:pPr>
              <a:lnSpc>
                <a:spcPct val="120000"/>
              </a:lnSpc>
            </a:pPr>
            <a:r>
              <a:rPr lang="en-US" sz="3100" dirty="0"/>
              <a:t>Compared US government data on glyphosate usage and on human disease patterns over time from the 1998-2010 hospital discharge data</a:t>
            </a:r>
          </a:p>
          <a:p>
            <a:pPr>
              <a:lnSpc>
                <a:spcPct val="120000"/>
              </a:lnSpc>
            </a:pPr>
            <a:r>
              <a:rPr lang="en-US" sz="3100" dirty="0"/>
              <a:t>Found striking correlations between the rise in glyphosate usage and the rise in multiple health issues in newborn babies:</a:t>
            </a:r>
          </a:p>
          <a:p>
            <a:endParaRPr lang="en-US" sz="2600" dirty="0"/>
          </a:p>
          <a:p>
            <a:pPr lvl="1"/>
            <a:r>
              <a:rPr lang="en-US" sz="2900" dirty="0"/>
              <a:t>head and face anomalies		R=0.95</a:t>
            </a:r>
          </a:p>
          <a:p>
            <a:pPr lvl="1"/>
            <a:r>
              <a:rPr lang="en-US" sz="2900" dirty="0"/>
              <a:t>blood disorders 			R=0.92</a:t>
            </a:r>
          </a:p>
          <a:p>
            <a:pPr lvl="1"/>
            <a:r>
              <a:rPr lang="en-US" sz="2900" dirty="0"/>
              <a:t>skin disorders			R=0.96</a:t>
            </a:r>
          </a:p>
          <a:p>
            <a:pPr lvl="1"/>
            <a:r>
              <a:rPr lang="en-US" sz="2900" dirty="0"/>
              <a:t>metabolic disorders 		R=0.95</a:t>
            </a:r>
          </a:p>
          <a:p>
            <a:pPr lvl="1"/>
            <a:r>
              <a:rPr lang="en-US" sz="2900" dirty="0"/>
              <a:t>genitourinary disorders 		R=0.96</a:t>
            </a:r>
          </a:p>
          <a:p>
            <a:pPr lvl="1"/>
            <a:r>
              <a:rPr lang="en-US" sz="2900" dirty="0"/>
              <a:t>congenital heart conditions	R=0.98</a:t>
            </a:r>
          </a:p>
          <a:p>
            <a:pPr lvl="1"/>
            <a:r>
              <a:rPr lang="en-US" sz="2900" dirty="0"/>
              <a:t>lung problems 	 		R=0.95</a:t>
            </a:r>
          </a:p>
        </p:txBody>
      </p:sp>
      <p:sp>
        <p:nvSpPr>
          <p:cNvPr id="4" name="TextBox 3">
            <a:extLst>
              <a:ext uri="{FF2B5EF4-FFF2-40B4-BE49-F238E27FC236}">
                <a16:creationId xmlns:a16="http://schemas.microsoft.com/office/drawing/2014/main" id="{80B0045B-AFD1-F040-9D98-3CBCF047D11D}"/>
              </a:ext>
            </a:extLst>
          </p:cNvPr>
          <p:cNvSpPr txBox="1"/>
          <p:nvPr/>
        </p:nvSpPr>
        <p:spPr>
          <a:xfrm>
            <a:off x="6629400" y="4532675"/>
            <a:ext cx="5017168" cy="1569660"/>
          </a:xfrm>
          <a:prstGeom prst="rect">
            <a:avLst/>
          </a:prstGeom>
          <a:noFill/>
          <a:ln>
            <a:solidFill>
              <a:schemeClr val="tx1"/>
            </a:solidFill>
          </a:ln>
        </p:spPr>
        <p:txBody>
          <a:bodyPr wrap="square" rtlCol="0">
            <a:spAutoFit/>
          </a:bodyPr>
          <a:lstStyle/>
          <a:p>
            <a:r>
              <a:rPr lang="en-US" sz="2400" dirty="0"/>
              <a:t>R is the correlation coefficient characterizing how similar the two curves are.  1.0 is the highest value it can take, representing a perfect match.</a:t>
            </a:r>
          </a:p>
        </p:txBody>
      </p:sp>
      <p:pic>
        <p:nvPicPr>
          <p:cNvPr id="6" name="Picture 5" descr="A picture containing person, indoor, laying, baby bed&#10;&#10;Description automatically generated">
            <a:extLst>
              <a:ext uri="{FF2B5EF4-FFF2-40B4-BE49-F238E27FC236}">
                <a16:creationId xmlns:a16="http://schemas.microsoft.com/office/drawing/2014/main" id="{7F9C8AD4-C783-B04A-9429-DAC57526283D}"/>
              </a:ext>
            </a:extLst>
          </p:cNvPr>
          <p:cNvPicPr>
            <a:picLocks noChangeAspect="1"/>
          </p:cNvPicPr>
          <p:nvPr/>
        </p:nvPicPr>
        <p:blipFill>
          <a:blip r:embed="rId2"/>
          <a:stretch>
            <a:fillRect/>
          </a:stretch>
        </p:blipFill>
        <p:spPr>
          <a:xfrm>
            <a:off x="6975760" y="1381022"/>
            <a:ext cx="4176059" cy="2349033"/>
          </a:xfrm>
          <a:prstGeom prst="rect">
            <a:avLst/>
          </a:prstGeom>
        </p:spPr>
      </p:pic>
      <p:sp>
        <p:nvSpPr>
          <p:cNvPr id="7" name="Rectangle 6">
            <a:extLst>
              <a:ext uri="{FF2B5EF4-FFF2-40B4-BE49-F238E27FC236}">
                <a16:creationId xmlns:a16="http://schemas.microsoft.com/office/drawing/2014/main" id="{7A11108E-E94B-5246-9DA5-780E05E7E73D}"/>
              </a:ext>
            </a:extLst>
          </p:cNvPr>
          <p:cNvSpPr/>
          <p:nvPr/>
        </p:nvSpPr>
        <p:spPr>
          <a:xfrm>
            <a:off x="356936" y="6308209"/>
            <a:ext cx="11571312" cy="400110"/>
          </a:xfrm>
          <a:prstGeom prst="rect">
            <a:avLst/>
          </a:prstGeom>
        </p:spPr>
        <p:txBody>
          <a:bodyPr wrap="square">
            <a:spAutoFit/>
          </a:bodyPr>
          <a:lstStyle/>
          <a:p>
            <a:r>
              <a:rPr lang="en-US" sz="2000" dirty="0">
                <a:solidFill>
                  <a:srgbClr val="FF0000"/>
                </a:solidFill>
              </a:rPr>
              <a:t>*</a:t>
            </a:r>
            <a:r>
              <a:rPr lang="en-US" sz="2000" dirty="0"/>
              <a:t>Judy Hoy et al., Poultry, Fisheries &amp; Wildlife Sciences 2015; 3(1): 1000132.</a:t>
            </a:r>
          </a:p>
        </p:txBody>
      </p:sp>
    </p:spTree>
    <p:extLst>
      <p:ext uri="{BB962C8B-B14F-4D97-AF65-F5344CB8AC3E}">
        <p14:creationId xmlns:p14="http://schemas.microsoft.com/office/powerpoint/2010/main" val="1590410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 histogram&#10;&#10;Description automatically generated">
            <a:extLst>
              <a:ext uri="{FF2B5EF4-FFF2-40B4-BE49-F238E27FC236}">
                <a16:creationId xmlns:a16="http://schemas.microsoft.com/office/drawing/2014/main" id="{A0DABA96-9B1E-5242-99E2-824425DA3737}"/>
              </a:ext>
            </a:extLst>
          </p:cNvPr>
          <p:cNvPicPr>
            <a:picLocks noGrp="1" noChangeAspect="1"/>
          </p:cNvPicPr>
          <p:nvPr>
            <p:ph idx="1"/>
          </p:nvPr>
        </p:nvPicPr>
        <p:blipFill>
          <a:blip r:embed="rId3"/>
          <a:stretch>
            <a:fillRect/>
          </a:stretch>
        </p:blipFill>
        <p:spPr>
          <a:xfrm>
            <a:off x="308811" y="716286"/>
            <a:ext cx="9519014" cy="5751977"/>
          </a:xfrm>
        </p:spPr>
      </p:pic>
      <p:sp>
        <p:nvSpPr>
          <p:cNvPr id="2" name="Title 1">
            <a:extLst>
              <a:ext uri="{FF2B5EF4-FFF2-40B4-BE49-F238E27FC236}">
                <a16:creationId xmlns:a16="http://schemas.microsoft.com/office/drawing/2014/main" id="{3BDF1B2F-5B0D-934B-A04B-40338E9DDC70}"/>
              </a:ext>
            </a:extLst>
          </p:cNvPr>
          <p:cNvSpPr>
            <a:spLocks noGrp="1"/>
          </p:cNvSpPr>
          <p:nvPr>
            <p:ph type="title"/>
          </p:nvPr>
        </p:nvSpPr>
        <p:spPr>
          <a:xfrm>
            <a:off x="204996" y="141499"/>
            <a:ext cx="11678193" cy="1678972"/>
          </a:xfrm>
          <a:solidFill>
            <a:schemeClr val="bg1"/>
          </a:solidFill>
          <a:ln>
            <a:solidFill>
              <a:schemeClr val="accent6"/>
            </a:solidFill>
          </a:ln>
        </p:spPr>
        <p:txBody>
          <a:bodyPr>
            <a:normAutofit/>
          </a:bodyPr>
          <a:lstStyle/>
          <a:p>
            <a:r>
              <a:rPr lang="en-US" sz="3600" b="1" dirty="0"/>
              <a:t>Congenital heart conditions (newborns) </a:t>
            </a:r>
            <a:r>
              <a:rPr lang="en-US" sz="3200" b="1" dirty="0"/>
              <a:t>p&lt;0.000009   </a:t>
            </a:r>
            <a:r>
              <a:rPr lang="en-US" sz="3600" b="1" dirty="0"/>
              <a:t>            and enlarged right ventricle (adults) 	 </a:t>
            </a:r>
            <a:r>
              <a:rPr lang="en-US" sz="3200" b="1" dirty="0"/>
              <a:t>p&lt;0.00003</a:t>
            </a:r>
            <a:r>
              <a:rPr lang="en-US" sz="3600" b="1" dirty="0">
                <a:solidFill>
                  <a:srgbClr val="FF0000"/>
                </a:solidFill>
              </a:rPr>
              <a:t>*</a:t>
            </a:r>
          </a:p>
        </p:txBody>
      </p:sp>
      <p:sp>
        <p:nvSpPr>
          <p:cNvPr id="6" name="Rectangle 5">
            <a:extLst>
              <a:ext uri="{FF2B5EF4-FFF2-40B4-BE49-F238E27FC236}">
                <a16:creationId xmlns:a16="http://schemas.microsoft.com/office/drawing/2014/main" id="{1323C720-9718-3749-ADFE-A19DA50DA2AF}"/>
              </a:ext>
            </a:extLst>
          </p:cNvPr>
          <p:cNvSpPr/>
          <p:nvPr/>
        </p:nvSpPr>
        <p:spPr>
          <a:xfrm>
            <a:off x="8417111" y="6145097"/>
            <a:ext cx="4066672" cy="646331"/>
          </a:xfrm>
          <a:prstGeom prst="rect">
            <a:avLst/>
          </a:prstGeom>
        </p:spPr>
        <p:txBody>
          <a:bodyPr wrap="square">
            <a:spAutoFit/>
          </a:bodyPr>
          <a:lstStyle/>
          <a:p>
            <a:r>
              <a:rPr lang="en-US" dirty="0">
                <a:solidFill>
                  <a:srgbClr val="FF0000"/>
                </a:solidFill>
              </a:rPr>
              <a:t>*</a:t>
            </a:r>
            <a:r>
              <a:rPr lang="en-US" dirty="0"/>
              <a:t>Judy Hoy et al., Poultry, Fisheries &amp; Wildlife Sciences 2015; 3(1): 1000132.</a:t>
            </a:r>
          </a:p>
        </p:txBody>
      </p:sp>
      <p:sp>
        <p:nvSpPr>
          <p:cNvPr id="8" name="TextBox 7">
            <a:extLst>
              <a:ext uri="{FF2B5EF4-FFF2-40B4-BE49-F238E27FC236}">
                <a16:creationId xmlns:a16="http://schemas.microsoft.com/office/drawing/2014/main" id="{719F2497-CB39-3E46-95DC-67BA8AC1D20B}"/>
              </a:ext>
            </a:extLst>
          </p:cNvPr>
          <p:cNvSpPr txBox="1"/>
          <p:nvPr/>
        </p:nvSpPr>
        <p:spPr>
          <a:xfrm>
            <a:off x="1552497" y="3935040"/>
            <a:ext cx="2774862" cy="369332"/>
          </a:xfrm>
          <a:prstGeom prst="rect">
            <a:avLst/>
          </a:prstGeom>
          <a:noFill/>
        </p:spPr>
        <p:txBody>
          <a:bodyPr wrap="none" rtlCol="0">
            <a:spAutoFit/>
          </a:bodyPr>
          <a:lstStyle/>
          <a:p>
            <a:r>
              <a:rPr lang="en-US" dirty="0"/>
              <a:t>Congenital heart conditions</a:t>
            </a:r>
          </a:p>
        </p:txBody>
      </p:sp>
      <p:sp>
        <p:nvSpPr>
          <p:cNvPr id="9" name="TextBox 8">
            <a:extLst>
              <a:ext uri="{FF2B5EF4-FFF2-40B4-BE49-F238E27FC236}">
                <a16:creationId xmlns:a16="http://schemas.microsoft.com/office/drawing/2014/main" id="{9F8BD6DA-431B-144E-86E4-6A58383FD090}"/>
              </a:ext>
            </a:extLst>
          </p:cNvPr>
          <p:cNvSpPr txBox="1"/>
          <p:nvPr/>
        </p:nvSpPr>
        <p:spPr>
          <a:xfrm>
            <a:off x="3218922" y="2939348"/>
            <a:ext cx="2467022" cy="369332"/>
          </a:xfrm>
          <a:prstGeom prst="rect">
            <a:avLst/>
          </a:prstGeom>
          <a:noFill/>
        </p:spPr>
        <p:txBody>
          <a:bodyPr wrap="none" rtlCol="0">
            <a:spAutoFit/>
          </a:bodyPr>
          <a:lstStyle/>
          <a:p>
            <a:r>
              <a:rPr lang="en-US" dirty="0"/>
              <a:t>Enlarged right ventricle  </a:t>
            </a:r>
          </a:p>
        </p:txBody>
      </p:sp>
      <p:cxnSp>
        <p:nvCxnSpPr>
          <p:cNvPr id="11" name="Straight Arrow Connector 10">
            <a:extLst>
              <a:ext uri="{FF2B5EF4-FFF2-40B4-BE49-F238E27FC236}">
                <a16:creationId xmlns:a16="http://schemas.microsoft.com/office/drawing/2014/main" id="{214934BA-0E6E-4B4B-8F27-F3E4B5E8952E}"/>
              </a:ext>
            </a:extLst>
          </p:cNvPr>
          <p:cNvCxnSpPr/>
          <p:nvPr/>
        </p:nvCxnSpPr>
        <p:spPr>
          <a:xfrm>
            <a:off x="2622885" y="4280087"/>
            <a:ext cx="84221" cy="67998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3B72C9-CA73-534F-B682-E79398C84525}"/>
              </a:ext>
            </a:extLst>
          </p:cNvPr>
          <p:cNvCxnSpPr>
            <a:cxnSpLocks/>
          </p:cNvCxnSpPr>
          <p:nvPr/>
        </p:nvCxnSpPr>
        <p:spPr>
          <a:xfrm>
            <a:off x="4728412" y="3308680"/>
            <a:ext cx="508462" cy="614328"/>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980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AFB13630-778E-6244-BC14-3412C3577A0D}"/>
              </a:ext>
            </a:extLst>
          </p:cNvPr>
          <p:cNvPicPr>
            <a:picLocks noGrp="1" noChangeAspect="1"/>
          </p:cNvPicPr>
          <p:nvPr>
            <p:ph idx="1"/>
          </p:nvPr>
        </p:nvPicPr>
        <p:blipFill>
          <a:blip r:embed="rId3"/>
          <a:stretch>
            <a:fillRect/>
          </a:stretch>
        </p:blipFill>
        <p:spPr>
          <a:xfrm>
            <a:off x="103243" y="128360"/>
            <a:ext cx="10515600" cy="3769981"/>
          </a:xfrm>
        </p:spPr>
      </p:pic>
      <p:sp>
        <p:nvSpPr>
          <p:cNvPr id="2" name="TextBox 1">
            <a:extLst>
              <a:ext uri="{FF2B5EF4-FFF2-40B4-BE49-F238E27FC236}">
                <a16:creationId xmlns:a16="http://schemas.microsoft.com/office/drawing/2014/main" id="{D4F4313E-1AF8-E74E-A607-63DF1ACB2992}"/>
              </a:ext>
            </a:extLst>
          </p:cNvPr>
          <p:cNvSpPr txBox="1"/>
          <p:nvPr/>
        </p:nvSpPr>
        <p:spPr>
          <a:xfrm>
            <a:off x="1542927" y="4051984"/>
            <a:ext cx="8802855"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Long-QT syndrome, atrioventricular block, arrhythmias in both humans and animals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fatalities, the common symptoms were cardiorespiratory arrest, cardiovascular shock, hemodynamic disturbances, intravascular disseminated coagulation and multiple-organ failure” </a:t>
            </a:r>
            <a:endParaRPr lang="en-US" sz="3200" dirty="0"/>
          </a:p>
          <a:p>
            <a:endParaRPr lang="en-US" sz="2400" dirty="0"/>
          </a:p>
        </p:txBody>
      </p:sp>
    </p:spTree>
    <p:extLst>
      <p:ext uri="{BB962C8B-B14F-4D97-AF65-F5344CB8AC3E}">
        <p14:creationId xmlns:p14="http://schemas.microsoft.com/office/powerpoint/2010/main" val="727681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 31 genitourinary.eps"/>
          <p:cNvPicPr>
            <a:picLocks noGrp="1" noChangeAspect="1"/>
          </p:cNvPicPr>
          <p:nvPr>
            <p:ph idx="1"/>
          </p:nvPr>
        </p:nvPicPr>
        <p:blipFill>
          <a:blip r:embed="rId3">
            <a:extLst>
              <a:ext uri="{28A0092B-C50C-407E-A947-70E740481C1C}">
                <a14:useLocalDpi xmlns:a14="http://schemas.microsoft.com/office/drawing/2010/main" val="0"/>
              </a:ext>
            </a:extLst>
          </a:blip>
          <a:srcRect l="-13050" r="-13050"/>
          <a:stretch>
            <a:fillRect/>
          </a:stretch>
        </p:blipFill>
        <p:spPr>
          <a:xfrm>
            <a:off x="962570" y="1008158"/>
            <a:ext cx="9907658" cy="5448830"/>
          </a:xfrm>
        </p:spPr>
      </p:pic>
      <p:sp>
        <p:nvSpPr>
          <p:cNvPr id="5" name="TextBox 4"/>
          <p:cNvSpPr txBox="1"/>
          <p:nvPr/>
        </p:nvSpPr>
        <p:spPr>
          <a:xfrm>
            <a:off x="4715203" y="6325662"/>
            <a:ext cx="7000956" cy="461665"/>
          </a:xfrm>
          <a:prstGeom prst="rect">
            <a:avLst/>
          </a:prstGeom>
          <a:noFill/>
        </p:spPr>
        <p:txBody>
          <a:bodyPr wrap="none" rtlCol="0">
            <a:spAutoFit/>
          </a:bodyPr>
          <a:lstStyle/>
          <a:p>
            <a:r>
              <a:rPr lang="en-US" sz="2400" dirty="0">
                <a:solidFill>
                  <a:srgbClr val="FF0000"/>
                </a:solidFill>
              </a:rPr>
              <a:t>*</a:t>
            </a:r>
            <a:r>
              <a:rPr lang="en-US" sz="2400" dirty="0"/>
              <a:t>Hoy et al., Poultry Fish and Wildlife Science 2015, 3:1 </a:t>
            </a:r>
          </a:p>
        </p:txBody>
      </p:sp>
      <p:sp>
        <p:nvSpPr>
          <p:cNvPr id="3" name="TextBox 2">
            <a:extLst>
              <a:ext uri="{FF2B5EF4-FFF2-40B4-BE49-F238E27FC236}">
                <a16:creationId xmlns:a16="http://schemas.microsoft.com/office/drawing/2014/main" id="{83173322-FEBA-8343-AB35-12023E070A7D}"/>
              </a:ext>
            </a:extLst>
          </p:cNvPr>
          <p:cNvSpPr txBox="1"/>
          <p:nvPr/>
        </p:nvSpPr>
        <p:spPr>
          <a:xfrm>
            <a:off x="827046" y="3322521"/>
            <a:ext cx="5143844" cy="461665"/>
          </a:xfrm>
          <a:prstGeom prst="rect">
            <a:avLst/>
          </a:prstGeom>
          <a:solidFill>
            <a:schemeClr val="bg1"/>
          </a:solidFill>
        </p:spPr>
        <p:txBody>
          <a:bodyPr wrap="none" rtlCol="0">
            <a:spAutoFit/>
          </a:bodyPr>
          <a:lstStyle/>
          <a:p>
            <a:r>
              <a:rPr lang="en-US" sz="2400" dirty="0"/>
              <a:t>Glyphosate use on wheat, corn and soy </a:t>
            </a:r>
          </a:p>
        </p:txBody>
      </p:sp>
      <p:cxnSp>
        <p:nvCxnSpPr>
          <p:cNvPr id="8" name="Straight Arrow Connector 7">
            <a:extLst>
              <a:ext uri="{FF2B5EF4-FFF2-40B4-BE49-F238E27FC236}">
                <a16:creationId xmlns:a16="http://schemas.microsoft.com/office/drawing/2014/main" id="{C1F0C3D6-6DA1-324E-9942-2C26B149A768}"/>
              </a:ext>
            </a:extLst>
          </p:cNvPr>
          <p:cNvCxnSpPr/>
          <p:nvPr/>
        </p:nvCxnSpPr>
        <p:spPr>
          <a:xfrm>
            <a:off x="3866602" y="3732573"/>
            <a:ext cx="1162594" cy="6565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968C23-C3A1-9F4E-860D-325282114ECB}"/>
              </a:ext>
            </a:extLst>
          </p:cNvPr>
          <p:cNvSpPr txBox="1"/>
          <p:nvPr/>
        </p:nvSpPr>
        <p:spPr>
          <a:xfrm>
            <a:off x="5545115" y="2860856"/>
            <a:ext cx="1340560" cy="461665"/>
          </a:xfrm>
          <a:prstGeom prst="rect">
            <a:avLst/>
          </a:prstGeom>
          <a:noFill/>
        </p:spPr>
        <p:txBody>
          <a:bodyPr wrap="none" rtlCol="0">
            <a:spAutoFit/>
          </a:bodyPr>
          <a:lstStyle/>
          <a:p>
            <a:r>
              <a:rPr lang="en-US" sz="2400" dirty="0"/>
              <a:t>disorders</a:t>
            </a:r>
          </a:p>
        </p:txBody>
      </p:sp>
      <p:cxnSp>
        <p:nvCxnSpPr>
          <p:cNvPr id="11" name="Straight Arrow Connector 10">
            <a:extLst>
              <a:ext uri="{FF2B5EF4-FFF2-40B4-BE49-F238E27FC236}">
                <a16:creationId xmlns:a16="http://schemas.microsoft.com/office/drawing/2014/main" id="{1511621A-5977-1145-A051-D30CB644391F}"/>
              </a:ext>
            </a:extLst>
          </p:cNvPr>
          <p:cNvCxnSpPr>
            <a:cxnSpLocks/>
            <a:stCxn id="9" idx="2"/>
          </p:cNvCxnSpPr>
          <p:nvPr/>
        </p:nvCxnSpPr>
        <p:spPr>
          <a:xfrm flipH="1">
            <a:off x="6166087" y="3322521"/>
            <a:ext cx="49308" cy="63552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3B2E894-06E5-F944-B4FF-47D0FAA1C704}"/>
              </a:ext>
            </a:extLst>
          </p:cNvPr>
          <p:cNvSpPr txBox="1">
            <a:spLocks/>
          </p:cNvSpPr>
          <p:nvPr/>
        </p:nvSpPr>
        <p:spPr>
          <a:xfrm>
            <a:off x="78378" y="226745"/>
            <a:ext cx="10607040" cy="1678972"/>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Newborn Genitourinary Disorders</a:t>
            </a:r>
            <a:r>
              <a:rPr lang="en-US" b="1" dirty="0">
                <a:solidFill>
                  <a:srgbClr val="FF0000"/>
                </a:solidFill>
              </a:rPr>
              <a:t> </a:t>
            </a:r>
            <a:r>
              <a:rPr lang="en-US" b="1" dirty="0"/>
              <a:t>(Hypospadias, Hydrocele, etc.) </a:t>
            </a:r>
            <a:r>
              <a:rPr lang="en-US" sz="4000" b="1" dirty="0"/>
              <a:t>p&lt;0.000024</a:t>
            </a:r>
            <a:endParaRPr lang="en-US" b="1" dirty="0">
              <a:solidFill>
                <a:srgbClr val="FF0000"/>
              </a:solidFill>
            </a:endParaRPr>
          </a:p>
        </p:txBody>
      </p:sp>
      <p:pic>
        <p:nvPicPr>
          <p:cNvPr id="6" name="Picture 5" descr="Diagram&#10;&#10;Description automatically generated">
            <a:extLst>
              <a:ext uri="{FF2B5EF4-FFF2-40B4-BE49-F238E27FC236}">
                <a16:creationId xmlns:a16="http://schemas.microsoft.com/office/drawing/2014/main" id="{4CF5EF2E-3973-1A43-A143-B4E6AD37184E}"/>
              </a:ext>
            </a:extLst>
          </p:cNvPr>
          <p:cNvPicPr>
            <a:picLocks noChangeAspect="1"/>
          </p:cNvPicPr>
          <p:nvPr/>
        </p:nvPicPr>
        <p:blipFill>
          <a:blip r:embed="rId4"/>
          <a:stretch>
            <a:fillRect/>
          </a:stretch>
        </p:blipFill>
        <p:spPr>
          <a:xfrm>
            <a:off x="9653980" y="2804458"/>
            <a:ext cx="2535504" cy="2535504"/>
          </a:xfrm>
          <a:prstGeom prst="rect">
            <a:avLst/>
          </a:prstGeom>
        </p:spPr>
      </p:pic>
      <p:sp>
        <p:nvSpPr>
          <p:cNvPr id="7" name="TextBox 6">
            <a:extLst>
              <a:ext uri="{FF2B5EF4-FFF2-40B4-BE49-F238E27FC236}">
                <a16:creationId xmlns:a16="http://schemas.microsoft.com/office/drawing/2014/main" id="{D1911821-7F28-9544-B41B-EDC2ECF59E43}"/>
              </a:ext>
            </a:extLst>
          </p:cNvPr>
          <p:cNvSpPr txBox="1"/>
          <p:nvPr/>
        </p:nvSpPr>
        <p:spPr>
          <a:xfrm>
            <a:off x="9995958" y="5563176"/>
            <a:ext cx="1507144" cy="400110"/>
          </a:xfrm>
          <a:prstGeom prst="rect">
            <a:avLst/>
          </a:prstGeom>
          <a:noFill/>
        </p:spPr>
        <p:txBody>
          <a:bodyPr wrap="none" rtlCol="0">
            <a:spAutoFit/>
          </a:bodyPr>
          <a:lstStyle/>
          <a:p>
            <a:r>
              <a:rPr lang="en-US" sz="2000" dirty="0"/>
              <a:t>Hypospadias</a:t>
            </a:r>
          </a:p>
        </p:txBody>
      </p:sp>
      <p:pic>
        <p:nvPicPr>
          <p:cNvPr id="13" name="Picture 12" descr="Diagram&#10;&#10;Description automatically generated">
            <a:extLst>
              <a:ext uri="{FF2B5EF4-FFF2-40B4-BE49-F238E27FC236}">
                <a16:creationId xmlns:a16="http://schemas.microsoft.com/office/drawing/2014/main" id="{A3E27713-7681-EB43-BBAB-7BC662A46371}"/>
              </a:ext>
            </a:extLst>
          </p:cNvPr>
          <p:cNvPicPr>
            <a:picLocks noChangeAspect="1"/>
          </p:cNvPicPr>
          <p:nvPr/>
        </p:nvPicPr>
        <p:blipFill>
          <a:blip r:embed="rId5"/>
          <a:stretch>
            <a:fillRect/>
          </a:stretch>
        </p:blipFill>
        <p:spPr>
          <a:xfrm>
            <a:off x="78378" y="4938823"/>
            <a:ext cx="2422091" cy="1820632"/>
          </a:xfrm>
          <a:prstGeom prst="rect">
            <a:avLst/>
          </a:prstGeom>
        </p:spPr>
      </p:pic>
      <p:sp>
        <p:nvSpPr>
          <p:cNvPr id="2" name="TextBox 1">
            <a:extLst>
              <a:ext uri="{FF2B5EF4-FFF2-40B4-BE49-F238E27FC236}">
                <a16:creationId xmlns:a16="http://schemas.microsoft.com/office/drawing/2014/main" id="{083883A2-4456-1F4A-8574-9A77EC2475BB}"/>
              </a:ext>
            </a:extLst>
          </p:cNvPr>
          <p:cNvSpPr txBox="1"/>
          <p:nvPr/>
        </p:nvSpPr>
        <p:spPr>
          <a:xfrm>
            <a:off x="9973588" y="1979244"/>
            <a:ext cx="1896288" cy="707886"/>
          </a:xfrm>
          <a:prstGeom prst="rect">
            <a:avLst/>
          </a:prstGeom>
          <a:noFill/>
        </p:spPr>
        <p:txBody>
          <a:bodyPr wrap="none" rtlCol="0">
            <a:spAutoFit/>
          </a:bodyPr>
          <a:lstStyle/>
          <a:p>
            <a:r>
              <a:rPr lang="en-US" sz="2000" dirty="0"/>
              <a:t>Urethra opening</a:t>
            </a:r>
          </a:p>
          <a:p>
            <a:r>
              <a:rPr lang="en-US" sz="2000" dirty="0"/>
              <a:t>below the tip</a:t>
            </a:r>
          </a:p>
        </p:txBody>
      </p:sp>
      <p:sp>
        <p:nvSpPr>
          <p:cNvPr id="12" name="TextBox 11">
            <a:extLst>
              <a:ext uri="{FF2B5EF4-FFF2-40B4-BE49-F238E27FC236}">
                <a16:creationId xmlns:a16="http://schemas.microsoft.com/office/drawing/2014/main" id="{A5989561-6493-1E47-A1B6-F839A8BF5819}"/>
              </a:ext>
            </a:extLst>
          </p:cNvPr>
          <p:cNvSpPr txBox="1"/>
          <p:nvPr/>
        </p:nvSpPr>
        <p:spPr>
          <a:xfrm>
            <a:off x="209546" y="4224951"/>
            <a:ext cx="1748684" cy="707886"/>
          </a:xfrm>
          <a:prstGeom prst="rect">
            <a:avLst/>
          </a:prstGeom>
          <a:noFill/>
        </p:spPr>
        <p:txBody>
          <a:bodyPr wrap="none" rtlCol="0">
            <a:spAutoFit/>
          </a:bodyPr>
          <a:lstStyle/>
          <a:p>
            <a:r>
              <a:rPr lang="en-US" sz="2000" dirty="0"/>
              <a:t>Hydrocele: </a:t>
            </a:r>
          </a:p>
          <a:p>
            <a:r>
              <a:rPr lang="en-US" sz="2000" dirty="0" err="1"/>
              <a:t>Swolen</a:t>
            </a:r>
            <a:r>
              <a:rPr lang="en-US" sz="2000" dirty="0"/>
              <a:t> testicle</a:t>
            </a:r>
          </a:p>
        </p:txBody>
      </p:sp>
    </p:spTree>
    <p:extLst>
      <p:ext uri="{BB962C8B-B14F-4D97-AF65-F5344CB8AC3E}">
        <p14:creationId xmlns:p14="http://schemas.microsoft.com/office/powerpoint/2010/main" val="2472364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36" y="165284"/>
            <a:ext cx="11946925" cy="1143000"/>
          </a:xfrm>
        </p:spPr>
        <p:txBody>
          <a:bodyPr>
            <a:noAutofit/>
          </a:bodyPr>
          <a:lstStyle/>
          <a:p>
            <a:r>
              <a:rPr lang="en-US" sz="4000" b="1" dirty="0"/>
              <a:t>Is Glyphosate Causing an Epidemic in                                                Fatty Liver Disease?</a:t>
            </a:r>
          </a:p>
        </p:txBody>
      </p:sp>
      <p:sp>
        <p:nvSpPr>
          <p:cNvPr id="3" name="Content Placeholder 2"/>
          <p:cNvSpPr>
            <a:spLocks noGrp="1"/>
          </p:cNvSpPr>
          <p:nvPr>
            <p:ph idx="1"/>
          </p:nvPr>
        </p:nvSpPr>
        <p:spPr>
          <a:xfrm>
            <a:off x="245073" y="1526991"/>
            <a:ext cx="11701849" cy="3931355"/>
          </a:xfrm>
        </p:spPr>
        <p:txBody>
          <a:bodyPr>
            <a:normAutofit/>
          </a:bodyPr>
          <a:lstStyle/>
          <a:p>
            <a:r>
              <a:rPr lang="en-US" dirty="0"/>
              <a:t>Worldwide epidemic in fatty liver disease today</a:t>
            </a:r>
            <a:r>
              <a:rPr lang="en-US" dirty="0">
                <a:solidFill>
                  <a:srgbClr val="FF0000"/>
                </a:solidFill>
              </a:rPr>
              <a:t>*</a:t>
            </a:r>
          </a:p>
          <a:p>
            <a:r>
              <a:rPr lang="en-US" dirty="0"/>
              <a:t>“</a:t>
            </a:r>
            <a:r>
              <a:rPr lang="en-US" dirty="0" err="1"/>
              <a:t>Multiomics</a:t>
            </a:r>
            <a:r>
              <a:rPr lang="en-US" dirty="0"/>
              <a:t> reveal non-alcoholic fatty liver disease in rats following chronic exposure to an ultra-low dose of  Roundup herbicide”</a:t>
            </a:r>
            <a:r>
              <a:rPr lang="en-US" dirty="0">
                <a:solidFill>
                  <a:srgbClr val="FF0000"/>
                </a:solidFill>
              </a:rPr>
              <a:t>**</a:t>
            </a:r>
          </a:p>
          <a:p>
            <a:r>
              <a:rPr lang="en-US" dirty="0"/>
              <a:t>Glyphosate correlated with fatty liver disease in humans</a:t>
            </a:r>
            <a:r>
              <a:rPr lang="en-US" dirty="0">
                <a:solidFill>
                  <a:srgbClr val="FF0000"/>
                </a:solidFill>
              </a:rPr>
              <a:t>***</a:t>
            </a:r>
          </a:p>
          <a:p>
            <a:pPr marL="0" indent="0">
              <a:buNone/>
            </a:pPr>
            <a:r>
              <a:rPr lang="en-US" dirty="0">
                <a:solidFill>
                  <a:srgbClr val="FF0000"/>
                </a:solidFill>
              </a:rPr>
              <a:t> </a:t>
            </a:r>
          </a:p>
        </p:txBody>
      </p:sp>
      <p:sp>
        <p:nvSpPr>
          <p:cNvPr id="4" name="TextBox 3"/>
          <p:cNvSpPr txBox="1"/>
          <p:nvPr/>
        </p:nvSpPr>
        <p:spPr>
          <a:xfrm>
            <a:off x="1024034" y="5677053"/>
            <a:ext cx="11045427" cy="1015663"/>
          </a:xfrm>
          <a:prstGeom prst="rect">
            <a:avLst/>
          </a:prstGeom>
          <a:noFill/>
        </p:spPr>
        <p:txBody>
          <a:bodyPr wrap="square" rtlCol="0">
            <a:spAutoFit/>
          </a:bodyPr>
          <a:lstStyle/>
          <a:p>
            <a:pPr algn="r"/>
            <a:r>
              <a:rPr lang="en-US" sz="2000" dirty="0">
                <a:solidFill>
                  <a:srgbClr val="FF0000"/>
                </a:solidFill>
                <a:latin typeface="Arial" panose="020B0604020202020204" pitchFamily="34" charset="0"/>
              </a:rPr>
              <a:t>*</a:t>
            </a:r>
            <a:r>
              <a:rPr lang="en-US" sz="2000" dirty="0">
                <a:latin typeface="Arial" panose="020B0604020202020204" pitchFamily="34" charset="0"/>
              </a:rPr>
              <a:t> Chris Estes et al. Hepatology 2018; 67(1): 123-133.</a:t>
            </a:r>
          </a:p>
          <a:p>
            <a:pPr algn="r"/>
            <a:r>
              <a:rPr lang="en-US" sz="2000" dirty="0">
                <a:solidFill>
                  <a:srgbClr val="FF0000"/>
                </a:solidFill>
                <a:latin typeface="Arial" panose="020B0604020202020204" pitchFamily="34" charset="0"/>
              </a:rPr>
              <a:t>** </a:t>
            </a:r>
            <a:r>
              <a:rPr lang="en-US" sz="2000" dirty="0">
                <a:latin typeface="Arial" panose="020B0604020202020204" pitchFamily="34" charset="0"/>
              </a:rPr>
              <a:t>Robin </a:t>
            </a:r>
            <a:r>
              <a:rPr lang="en-US" sz="2000" dirty="0" err="1">
                <a:latin typeface="Arial" panose="020B0604020202020204" pitchFamily="34" charset="0"/>
              </a:rPr>
              <a:t>Mesnage</a:t>
            </a:r>
            <a:r>
              <a:rPr lang="en-US" sz="2000" dirty="0">
                <a:latin typeface="Arial" panose="020B0604020202020204" pitchFamily="34" charset="0"/>
              </a:rPr>
              <a:t> et al. Sci Rep 2017; 7: 39328.</a:t>
            </a:r>
            <a:endParaRPr lang="en-US" sz="2000" dirty="0">
              <a:solidFill>
                <a:srgbClr val="FF0000"/>
              </a:solidFill>
              <a:latin typeface="Arial" panose="020B0604020202020204" pitchFamily="34" charset="0"/>
            </a:endParaRPr>
          </a:p>
          <a:p>
            <a:pPr algn="r"/>
            <a:r>
              <a:rPr lang="en-US" sz="2000" dirty="0">
                <a:solidFill>
                  <a:srgbClr val="FF0000"/>
                </a:solidFill>
                <a:latin typeface="Arial" panose="020B0604020202020204" pitchFamily="34" charset="0"/>
              </a:rPr>
              <a:t>*** </a:t>
            </a:r>
            <a:r>
              <a:rPr lang="en-US" sz="2000" dirty="0">
                <a:latin typeface="Arial" panose="020B0604020202020204" pitchFamily="34" charset="0"/>
              </a:rPr>
              <a:t>PJ Mills et al. Clinical Gastroenterology and Hepatology 2020;18(3):741-743.</a:t>
            </a:r>
          </a:p>
        </p:txBody>
      </p:sp>
      <p:pic>
        <p:nvPicPr>
          <p:cNvPr id="6" name="Picture 5" descr="A picture containing text, indoor&#10;&#10;Description automatically generated">
            <a:extLst>
              <a:ext uri="{FF2B5EF4-FFF2-40B4-BE49-F238E27FC236}">
                <a16:creationId xmlns:a16="http://schemas.microsoft.com/office/drawing/2014/main" id="{56EC5421-E3DF-9E46-B10F-85515F91D27C}"/>
              </a:ext>
            </a:extLst>
          </p:cNvPr>
          <p:cNvPicPr>
            <a:picLocks noChangeAspect="1"/>
          </p:cNvPicPr>
          <p:nvPr/>
        </p:nvPicPr>
        <p:blipFill>
          <a:blip r:embed="rId3"/>
          <a:stretch>
            <a:fillRect/>
          </a:stretch>
        </p:blipFill>
        <p:spPr>
          <a:xfrm>
            <a:off x="245075" y="3584038"/>
            <a:ext cx="5697071" cy="2677623"/>
          </a:xfrm>
          <a:prstGeom prst="rect">
            <a:avLst/>
          </a:prstGeom>
        </p:spPr>
      </p:pic>
    </p:spTree>
    <p:extLst>
      <p:ext uri="{BB962C8B-B14F-4D97-AF65-F5344CB8AC3E}">
        <p14:creationId xmlns:p14="http://schemas.microsoft.com/office/powerpoint/2010/main" val="1989526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65CF5-6868-9941-8476-C8F9CB92462E}"/>
              </a:ext>
            </a:extLst>
          </p:cNvPr>
          <p:cNvSpPr>
            <a:spLocks noGrp="1"/>
          </p:cNvSpPr>
          <p:nvPr>
            <p:ph idx="1"/>
          </p:nvPr>
        </p:nvSpPr>
        <p:spPr>
          <a:xfrm>
            <a:off x="838200" y="1637589"/>
            <a:ext cx="10515600" cy="4351338"/>
          </a:xfrm>
        </p:spPr>
        <p:txBody>
          <a:bodyPr>
            <a:normAutofit/>
          </a:bodyPr>
          <a:lstStyle/>
          <a:p>
            <a:pPr marL="0" indent="0">
              <a:buNone/>
            </a:pPr>
            <a:r>
              <a:rPr lang="en-US" sz="3200" dirty="0"/>
              <a:t>“Future historians may well look back upon our time and write, not about how many pounds of pesticide we did or didn’t apply, but by how willing we are to sacrifice our children and future generations for this massive genetic engineering experiment that is based on flawed science and failed promises just to benefit the bottom line of a commercial enterprise.”</a:t>
            </a:r>
          </a:p>
          <a:p>
            <a:pPr marL="0" indent="0">
              <a:buNone/>
            </a:pPr>
            <a:endParaRPr lang="en-US" sz="3200" dirty="0"/>
          </a:p>
          <a:p>
            <a:pPr marL="0" indent="0">
              <a:buNone/>
            </a:pPr>
            <a:r>
              <a:rPr lang="en-US" sz="3200" i="1" dirty="0"/>
              <a:t>-- Prof. Don Huber</a:t>
            </a:r>
          </a:p>
        </p:txBody>
      </p:sp>
    </p:spTree>
    <p:extLst>
      <p:ext uri="{BB962C8B-B14F-4D97-AF65-F5344CB8AC3E}">
        <p14:creationId xmlns:p14="http://schemas.microsoft.com/office/powerpoint/2010/main" val="2536204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7F9F-C55D-AB42-B6AE-1BC67D674526}"/>
              </a:ext>
            </a:extLst>
          </p:cNvPr>
          <p:cNvSpPr>
            <a:spLocks noGrp="1"/>
          </p:cNvSpPr>
          <p:nvPr>
            <p:ph type="title"/>
          </p:nvPr>
        </p:nvSpPr>
        <p:spPr>
          <a:xfrm>
            <a:off x="230777" y="-187321"/>
            <a:ext cx="12723223" cy="1325563"/>
          </a:xfrm>
        </p:spPr>
        <p:txBody>
          <a:bodyPr>
            <a:normAutofit/>
          </a:bodyPr>
          <a:lstStyle/>
          <a:p>
            <a:r>
              <a:rPr lang="en-US" sz="3600" b="1" dirty="0"/>
              <a:t>Glyphosate and Neurological Diseases</a:t>
            </a:r>
            <a:r>
              <a:rPr lang="en-US" sz="3600" b="1" dirty="0">
                <a:solidFill>
                  <a:srgbClr val="FF0000"/>
                </a:solidFill>
              </a:rPr>
              <a:t>*</a:t>
            </a:r>
          </a:p>
        </p:txBody>
      </p:sp>
      <p:sp>
        <p:nvSpPr>
          <p:cNvPr id="4" name="TextBox 3">
            <a:extLst>
              <a:ext uri="{FF2B5EF4-FFF2-40B4-BE49-F238E27FC236}">
                <a16:creationId xmlns:a16="http://schemas.microsoft.com/office/drawing/2014/main" id="{0119C28C-F655-6C48-9F81-65909E339916}"/>
              </a:ext>
            </a:extLst>
          </p:cNvPr>
          <p:cNvSpPr txBox="1"/>
          <p:nvPr/>
        </p:nvSpPr>
        <p:spPr>
          <a:xfrm>
            <a:off x="8493938" y="5859161"/>
            <a:ext cx="3698062" cy="830997"/>
          </a:xfrm>
          <a:prstGeom prst="rect">
            <a:avLst/>
          </a:prstGeom>
          <a:noFill/>
        </p:spPr>
        <p:txBody>
          <a:bodyPr wrap="square" rtlCol="0">
            <a:spAutoFit/>
          </a:bodyPr>
          <a:lstStyle/>
          <a:p>
            <a:r>
              <a:rPr lang="en-US" sz="2400" dirty="0">
                <a:solidFill>
                  <a:srgbClr val="FF0000"/>
                </a:solidFill>
              </a:rPr>
              <a:t>*</a:t>
            </a:r>
            <a:r>
              <a:rPr lang="en-US" sz="2400" dirty="0"/>
              <a:t>S Seneff et al.  Agricultural Sciences 2015; 6: 42-70.</a:t>
            </a:r>
          </a:p>
        </p:txBody>
      </p:sp>
      <p:pic>
        <p:nvPicPr>
          <p:cNvPr id="6" name="Picture 5" descr="Chart, line chart, histogram&#10;&#10;Description automatically generated">
            <a:extLst>
              <a:ext uri="{FF2B5EF4-FFF2-40B4-BE49-F238E27FC236}">
                <a16:creationId xmlns:a16="http://schemas.microsoft.com/office/drawing/2014/main" id="{2A821F6A-4209-4E4D-A9B9-9260AB6687AC}"/>
              </a:ext>
            </a:extLst>
          </p:cNvPr>
          <p:cNvPicPr>
            <a:picLocks noChangeAspect="1"/>
          </p:cNvPicPr>
          <p:nvPr/>
        </p:nvPicPr>
        <p:blipFill>
          <a:blip r:embed="rId3"/>
          <a:stretch>
            <a:fillRect/>
          </a:stretch>
        </p:blipFill>
        <p:spPr>
          <a:xfrm>
            <a:off x="416327" y="720174"/>
            <a:ext cx="3503294" cy="3139408"/>
          </a:xfrm>
          <a:prstGeom prst="rect">
            <a:avLst/>
          </a:prstGeom>
        </p:spPr>
      </p:pic>
      <p:pic>
        <p:nvPicPr>
          <p:cNvPr id="8" name="Picture 7" descr="Chart, line chart&#10;&#10;Description automatically generated">
            <a:extLst>
              <a:ext uri="{FF2B5EF4-FFF2-40B4-BE49-F238E27FC236}">
                <a16:creationId xmlns:a16="http://schemas.microsoft.com/office/drawing/2014/main" id="{AB71AB42-B241-614D-B75C-8F8374F62467}"/>
              </a:ext>
            </a:extLst>
          </p:cNvPr>
          <p:cNvPicPr>
            <a:picLocks noChangeAspect="1"/>
          </p:cNvPicPr>
          <p:nvPr/>
        </p:nvPicPr>
        <p:blipFill>
          <a:blip r:embed="rId4"/>
          <a:stretch>
            <a:fillRect/>
          </a:stretch>
        </p:blipFill>
        <p:spPr>
          <a:xfrm>
            <a:off x="4231943" y="760008"/>
            <a:ext cx="3662153" cy="2932530"/>
          </a:xfrm>
          <a:prstGeom prst="rect">
            <a:avLst/>
          </a:prstGeom>
        </p:spPr>
      </p:pic>
      <p:pic>
        <p:nvPicPr>
          <p:cNvPr id="10" name="Picture 9" descr="Chart, bar chart, histogram&#10;&#10;Description automatically generated">
            <a:extLst>
              <a:ext uri="{FF2B5EF4-FFF2-40B4-BE49-F238E27FC236}">
                <a16:creationId xmlns:a16="http://schemas.microsoft.com/office/drawing/2014/main" id="{69EF0324-026E-DA4D-8D0B-8FF732BE44BB}"/>
              </a:ext>
            </a:extLst>
          </p:cNvPr>
          <p:cNvPicPr>
            <a:picLocks noChangeAspect="1"/>
          </p:cNvPicPr>
          <p:nvPr/>
        </p:nvPicPr>
        <p:blipFill>
          <a:blip r:embed="rId5"/>
          <a:stretch>
            <a:fillRect/>
          </a:stretch>
        </p:blipFill>
        <p:spPr>
          <a:xfrm>
            <a:off x="7991371" y="1962456"/>
            <a:ext cx="4049657" cy="3059740"/>
          </a:xfrm>
          <a:prstGeom prst="rect">
            <a:avLst/>
          </a:prstGeom>
        </p:spPr>
      </p:pic>
      <p:pic>
        <p:nvPicPr>
          <p:cNvPr id="12" name="Picture 11" descr="Chart, line chart, histogram&#10;&#10;Description automatically generated">
            <a:extLst>
              <a:ext uri="{FF2B5EF4-FFF2-40B4-BE49-F238E27FC236}">
                <a16:creationId xmlns:a16="http://schemas.microsoft.com/office/drawing/2014/main" id="{7123F8FE-AE52-D54D-83E7-058DFF4BD3B4}"/>
              </a:ext>
            </a:extLst>
          </p:cNvPr>
          <p:cNvPicPr>
            <a:picLocks noChangeAspect="1"/>
          </p:cNvPicPr>
          <p:nvPr/>
        </p:nvPicPr>
        <p:blipFill>
          <a:blip r:embed="rId6"/>
          <a:stretch>
            <a:fillRect/>
          </a:stretch>
        </p:blipFill>
        <p:spPr>
          <a:xfrm>
            <a:off x="323586" y="3785753"/>
            <a:ext cx="3728266" cy="3111840"/>
          </a:xfrm>
          <a:prstGeom prst="rect">
            <a:avLst/>
          </a:prstGeom>
        </p:spPr>
      </p:pic>
      <p:pic>
        <p:nvPicPr>
          <p:cNvPr id="14" name="Picture 13" descr="Chart, line chart, histogram&#10;&#10;Description automatically generated">
            <a:extLst>
              <a:ext uri="{FF2B5EF4-FFF2-40B4-BE49-F238E27FC236}">
                <a16:creationId xmlns:a16="http://schemas.microsoft.com/office/drawing/2014/main" id="{9B011FA4-1EB1-5F47-849C-E226487D5A6B}"/>
              </a:ext>
            </a:extLst>
          </p:cNvPr>
          <p:cNvPicPr>
            <a:picLocks noChangeAspect="1"/>
          </p:cNvPicPr>
          <p:nvPr/>
        </p:nvPicPr>
        <p:blipFill>
          <a:blip r:embed="rId7"/>
          <a:stretch>
            <a:fillRect/>
          </a:stretch>
        </p:blipFill>
        <p:spPr>
          <a:xfrm>
            <a:off x="4105171" y="3861127"/>
            <a:ext cx="3832881" cy="2829031"/>
          </a:xfrm>
          <a:prstGeom prst="rect">
            <a:avLst/>
          </a:prstGeom>
        </p:spPr>
      </p:pic>
      <p:sp>
        <p:nvSpPr>
          <p:cNvPr id="15" name="TextBox 14">
            <a:extLst>
              <a:ext uri="{FF2B5EF4-FFF2-40B4-BE49-F238E27FC236}">
                <a16:creationId xmlns:a16="http://schemas.microsoft.com/office/drawing/2014/main" id="{E2BA82F6-8D77-2540-A669-45C24ECF74E2}"/>
              </a:ext>
            </a:extLst>
          </p:cNvPr>
          <p:cNvSpPr txBox="1"/>
          <p:nvPr/>
        </p:nvSpPr>
        <p:spPr>
          <a:xfrm>
            <a:off x="971197" y="1930117"/>
            <a:ext cx="1063112" cy="461665"/>
          </a:xfrm>
          <a:prstGeom prst="rect">
            <a:avLst/>
          </a:prstGeom>
          <a:noFill/>
        </p:spPr>
        <p:txBody>
          <a:bodyPr wrap="none" rtlCol="0">
            <a:spAutoFit/>
          </a:bodyPr>
          <a:lstStyle/>
          <a:p>
            <a:r>
              <a:rPr lang="en-US" sz="2400" dirty="0">
                <a:solidFill>
                  <a:srgbClr val="FF0000"/>
                </a:solidFill>
              </a:rPr>
              <a:t>Autism</a:t>
            </a:r>
          </a:p>
        </p:txBody>
      </p:sp>
      <p:sp>
        <p:nvSpPr>
          <p:cNvPr id="16" name="TextBox 15">
            <a:extLst>
              <a:ext uri="{FF2B5EF4-FFF2-40B4-BE49-F238E27FC236}">
                <a16:creationId xmlns:a16="http://schemas.microsoft.com/office/drawing/2014/main" id="{60061092-D191-E54F-829F-04A407C51361}"/>
              </a:ext>
            </a:extLst>
          </p:cNvPr>
          <p:cNvSpPr txBox="1"/>
          <p:nvPr/>
        </p:nvSpPr>
        <p:spPr>
          <a:xfrm>
            <a:off x="8416993" y="3308337"/>
            <a:ext cx="1925976" cy="461665"/>
          </a:xfrm>
          <a:prstGeom prst="rect">
            <a:avLst/>
          </a:prstGeom>
          <a:noFill/>
        </p:spPr>
        <p:txBody>
          <a:bodyPr wrap="none" rtlCol="0">
            <a:spAutoFit/>
          </a:bodyPr>
          <a:lstStyle/>
          <a:p>
            <a:r>
              <a:rPr lang="en-US" sz="2400" dirty="0">
                <a:solidFill>
                  <a:srgbClr val="FF0000"/>
                </a:solidFill>
              </a:rPr>
              <a:t>Schizophrenia</a:t>
            </a:r>
          </a:p>
        </p:txBody>
      </p:sp>
      <p:sp>
        <p:nvSpPr>
          <p:cNvPr id="17" name="TextBox 16">
            <a:extLst>
              <a:ext uri="{FF2B5EF4-FFF2-40B4-BE49-F238E27FC236}">
                <a16:creationId xmlns:a16="http://schemas.microsoft.com/office/drawing/2014/main" id="{5D5ED11B-BFD6-3B4E-B83D-62A7B5C99422}"/>
              </a:ext>
            </a:extLst>
          </p:cNvPr>
          <p:cNvSpPr txBox="1"/>
          <p:nvPr/>
        </p:nvSpPr>
        <p:spPr>
          <a:xfrm>
            <a:off x="4589339" y="5022196"/>
            <a:ext cx="2003049" cy="461665"/>
          </a:xfrm>
          <a:prstGeom prst="rect">
            <a:avLst/>
          </a:prstGeom>
          <a:noFill/>
        </p:spPr>
        <p:txBody>
          <a:bodyPr wrap="none" rtlCol="0">
            <a:spAutoFit/>
          </a:bodyPr>
          <a:lstStyle/>
          <a:p>
            <a:r>
              <a:rPr lang="en-US" sz="2400" dirty="0">
                <a:solidFill>
                  <a:srgbClr val="FF0000"/>
                </a:solidFill>
              </a:rPr>
              <a:t>Sleep Disorder</a:t>
            </a:r>
          </a:p>
        </p:txBody>
      </p:sp>
      <p:sp>
        <p:nvSpPr>
          <p:cNvPr id="18" name="TextBox 17">
            <a:extLst>
              <a:ext uri="{FF2B5EF4-FFF2-40B4-BE49-F238E27FC236}">
                <a16:creationId xmlns:a16="http://schemas.microsoft.com/office/drawing/2014/main" id="{3C043ACF-A50F-6947-8BFC-1F46BAD1866A}"/>
              </a:ext>
            </a:extLst>
          </p:cNvPr>
          <p:cNvSpPr txBox="1"/>
          <p:nvPr/>
        </p:nvSpPr>
        <p:spPr>
          <a:xfrm>
            <a:off x="5011180" y="1995440"/>
            <a:ext cx="933269" cy="461665"/>
          </a:xfrm>
          <a:prstGeom prst="rect">
            <a:avLst/>
          </a:prstGeom>
          <a:noFill/>
        </p:spPr>
        <p:txBody>
          <a:bodyPr wrap="none" rtlCol="0">
            <a:spAutoFit/>
          </a:bodyPr>
          <a:lstStyle/>
          <a:p>
            <a:r>
              <a:rPr lang="en-US" sz="2400" dirty="0">
                <a:solidFill>
                  <a:srgbClr val="FF0000"/>
                </a:solidFill>
              </a:rPr>
              <a:t>ADHD</a:t>
            </a:r>
          </a:p>
        </p:txBody>
      </p:sp>
      <p:sp>
        <p:nvSpPr>
          <p:cNvPr id="19" name="TextBox 18">
            <a:extLst>
              <a:ext uri="{FF2B5EF4-FFF2-40B4-BE49-F238E27FC236}">
                <a16:creationId xmlns:a16="http://schemas.microsoft.com/office/drawing/2014/main" id="{65A69F49-2000-F245-AE22-BF7222677966}"/>
              </a:ext>
            </a:extLst>
          </p:cNvPr>
          <p:cNvSpPr txBox="1"/>
          <p:nvPr/>
        </p:nvSpPr>
        <p:spPr>
          <a:xfrm>
            <a:off x="914835" y="5022197"/>
            <a:ext cx="1119474" cy="461665"/>
          </a:xfrm>
          <a:prstGeom prst="rect">
            <a:avLst/>
          </a:prstGeom>
          <a:noFill/>
        </p:spPr>
        <p:txBody>
          <a:bodyPr wrap="none" rtlCol="0">
            <a:spAutoFit/>
          </a:bodyPr>
          <a:lstStyle/>
          <a:p>
            <a:r>
              <a:rPr lang="en-US" sz="2400" dirty="0">
                <a:solidFill>
                  <a:srgbClr val="FF0000"/>
                </a:solidFill>
              </a:rPr>
              <a:t>Anxiety</a:t>
            </a:r>
          </a:p>
        </p:txBody>
      </p:sp>
    </p:spTree>
    <p:extLst>
      <p:ext uri="{BB962C8B-B14F-4D97-AF65-F5344CB8AC3E}">
        <p14:creationId xmlns:p14="http://schemas.microsoft.com/office/powerpoint/2010/main" val="1714230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B2AB-E25F-3840-B6E6-CB1799AC3741}"/>
              </a:ext>
            </a:extLst>
          </p:cNvPr>
          <p:cNvSpPr>
            <a:spLocks noGrp="1"/>
          </p:cNvSpPr>
          <p:nvPr>
            <p:ph type="title"/>
          </p:nvPr>
        </p:nvSpPr>
        <p:spPr>
          <a:xfrm>
            <a:off x="237308" y="264682"/>
            <a:ext cx="11049000" cy="1325563"/>
          </a:xfrm>
        </p:spPr>
        <p:txBody>
          <a:bodyPr>
            <a:noAutofit/>
          </a:bodyPr>
          <a:lstStyle/>
          <a:p>
            <a:r>
              <a:rPr lang="en-US" sz="3600" b="1" dirty="0"/>
              <a:t>Proteus mirabilis can fully metabolize </a:t>
            </a:r>
            <a:br>
              <a:rPr lang="en-US" sz="3600" b="1" dirty="0"/>
            </a:br>
            <a:r>
              <a:rPr lang="en-US" sz="3600" b="1" dirty="0"/>
              <a:t>glyphosate and use its phosphorus atom                                                                     as a source of phosphorus</a:t>
            </a:r>
            <a:r>
              <a:rPr lang="en-US" sz="3600" b="1" dirty="0">
                <a:solidFill>
                  <a:srgbClr val="FF0000"/>
                </a:solidFill>
              </a:rPr>
              <a:t>*                     </a:t>
            </a:r>
          </a:p>
        </p:txBody>
      </p:sp>
      <p:pic>
        <p:nvPicPr>
          <p:cNvPr id="5" name="Content Placeholder 4" descr="Diagram&#10;&#10;Description automatically generated">
            <a:extLst>
              <a:ext uri="{FF2B5EF4-FFF2-40B4-BE49-F238E27FC236}">
                <a16:creationId xmlns:a16="http://schemas.microsoft.com/office/drawing/2014/main" id="{CF3EE329-E989-FB41-853A-88607C28AEBF}"/>
              </a:ext>
            </a:extLst>
          </p:cNvPr>
          <p:cNvPicPr>
            <a:picLocks noGrp="1" noChangeAspect="1"/>
          </p:cNvPicPr>
          <p:nvPr>
            <p:ph idx="1"/>
          </p:nvPr>
        </p:nvPicPr>
        <p:blipFill>
          <a:blip r:embed="rId3"/>
          <a:stretch>
            <a:fillRect/>
          </a:stretch>
        </p:blipFill>
        <p:spPr>
          <a:xfrm>
            <a:off x="462826" y="2398154"/>
            <a:ext cx="7471275" cy="3675493"/>
          </a:xfrm>
        </p:spPr>
      </p:pic>
      <p:sp>
        <p:nvSpPr>
          <p:cNvPr id="6" name="TextBox 5">
            <a:extLst>
              <a:ext uri="{FF2B5EF4-FFF2-40B4-BE49-F238E27FC236}">
                <a16:creationId xmlns:a16="http://schemas.microsoft.com/office/drawing/2014/main" id="{5E7C97D4-7295-3748-B338-1764BE70E08D}"/>
              </a:ext>
            </a:extLst>
          </p:cNvPr>
          <p:cNvSpPr txBox="1"/>
          <p:nvPr/>
        </p:nvSpPr>
        <p:spPr>
          <a:xfrm>
            <a:off x="7205760" y="4459846"/>
            <a:ext cx="2095445" cy="461665"/>
          </a:xfrm>
          <a:prstGeom prst="rect">
            <a:avLst/>
          </a:prstGeom>
          <a:noFill/>
        </p:spPr>
        <p:txBody>
          <a:bodyPr wrap="none" rtlCol="0">
            <a:spAutoFit/>
          </a:bodyPr>
          <a:lstStyle/>
          <a:p>
            <a:r>
              <a:rPr lang="en-US" sz="2400" dirty="0"/>
              <a:t>No phosphorus</a:t>
            </a:r>
          </a:p>
        </p:txBody>
      </p:sp>
      <p:sp>
        <p:nvSpPr>
          <p:cNvPr id="7" name="TextBox 6">
            <a:extLst>
              <a:ext uri="{FF2B5EF4-FFF2-40B4-BE49-F238E27FC236}">
                <a16:creationId xmlns:a16="http://schemas.microsoft.com/office/drawing/2014/main" id="{72A34841-FD7E-E341-8AE4-B6C59B8C120B}"/>
              </a:ext>
            </a:extLst>
          </p:cNvPr>
          <p:cNvSpPr txBox="1"/>
          <p:nvPr/>
        </p:nvSpPr>
        <p:spPr>
          <a:xfrm>
            <a:off x="7205760" y="3069747"/>
            <a:ext cx="3745128" cy="461665"/>
          </a:xfrm>
          <a:prstGeom prst="rect">
            <a:avLst/>
          </a:prstGeom>
          <a:noFill/>
        </p:spPr>
        <p:txBody>
          <a:bodyPr wrap="none" rtlCol="0">
            <a:spAutoFit/>
          </a:bodyPr>
          <a:lstStyle/>
          <a:p>
            <a:r>
              <a:rPr lang="en-US" sz="2400" dirty="0"/>
              <a:t>No phosphorus + glyphosate</a:t>
            </a:r>
          </a:p>
        </p:txBody>
      </p:sp>
      <p:sp>
        <p:nvSpPr>
          <p:cNvPr id="8" name="Freeform 7">
            <a:extLst>
              <a:ext uri="{FF2B5EF4-FFF2-40B4-BE49-F238E27FC236}">
                <a16:creationId xmlns:a16="http://schemas.microsoft.com/office/drawing/2014/main" id="{8A3A918C-FF7E-3F40-A25D-9BA1D72ADD37}"/>
              </a:ext>
            </a:extLst>
          </p:cNvPr>
          <p:cNvSpPr/>
          <p:nvPr/>
        </p:nvSpPr>
        <p:spPr>
          <a:xfrm>
            <a:off x="6409509" y="4863324"/>
            <a:ext cx="1502228" cy="326572"/>
          </a:xfrm>
          <a:custGeom>
            <a:avLst/>
            <a:gdLst>
              <a:gd name="connsiteX0" fmla="*/ 1502228 w 1502228"/>
              <a:gd name="connsiteY0" fmla="*/ 0 h 326572"/>
              <a:gd name="connsiteX1" fmla="*/ 365760 w 1502228"/>
              <a:gd name="connsiteY1" fmla="*/ 78377 h 326572"/>
              <a:gd name="connsiteX2" fmla="*/ 0 w 1502228"/>
              <a:gd name="connsiteY2" fmla="*/ 326572 h 326572"/>
            </a:gdLst>
            <a:ahLst/>
            <a:cxnLst>
              <a:cxn ang="0">
                <a:pos x="connsiteX0" y="connsiteY0"/>
              </a:cxn>
              <a:cxn ang="0">
                <a:pos x="connsiteX1" y="connsiteY1"/>
              </a:cxn>
              <a:cxn ang="0">
                <a:pos x="connsiteX2" y="connsiteY2"/>
              </a:cxn>
            </a:cxnLst>
            <a:rect l="l" t="t" r="r" b="b"/>
            <a:pathLst>
              <a:path w="1502228" h="326572">
                <a:moveTo>
                  <a:pt x="1502228" y="0"/>
                </a:moveTo>
                <a:cubicBezTo>
                  <a:pt x="1059179" y="11974"/>
                  <a:pt x="616131" y="23948"/>
                  <a:pt x="365760" y="78377"/>
                </a:cubicBezTo>
                <a:cubicBezTo>
                  <a:pt x="115389" y="132806"/>
                  <a:pt x="57694" y="229689"/>
                  <a:pt x="0" y="326572"/>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2F21C23A-FF76-3847-A030-8F998BAF8638}"/>
              </a:ext>
            </a:extLst>
          </p:cNvPr>
          <p:cNvSpPr/>
          <p:nvPr/>
        </p:nvSpPr>
        <p:spPr>
          <a:xfrm>
            <a:off x="4536718" y="3479595"/>
            <a:ext cx="4057560" cy="770458"/>
          </a:xfrm>
          <a:custGeom>
            <a:avLst/>
            <a:gdLst>
              <a:gd name="connsiteX0" fmla="*/ 1776549 w 1776549"/>
              <a:gd name="connsiteY0" fmla="*/ 0 h 465258"/>
              <a:gd name="connsiteX1" fmla="*/ 679269 w 1776549"/>
              <a:gd name="connsiteY1" fmla="*/ 457200 h 465258"/>
              <a:gd name="connsiteX2" fmla="*/ 0 w 1776549"/>
              <a:gd name="connsiteY2" fmla="*/ 248194 h 465258"/>
            </a:gdLst>
            <a:ahLst/>
            <a:cxnLst>
              <a:cxn ang="0">
                <a:pos x="connsiteX0" y="connsiteY0"/>
              </a:cxn>
              <a:cxn ang="0">
                <a:pos x="connsiteX1" y="connsiteY1"/>
              </a:cxn>
              <a:cxn ang="0">
                <a:pos x="connsiteX2" y="connsiteY2"/>
              </a:cxn>
            </a:cxnLst>
            <a:rect l="l" t="t" r="r" b="b"/>
            <a:pathLst>
              <a:path w="1776549" h="465258">
                <a:moveTo>
                  <a:pt x="1776549" y="0"/>
                </a:moveTo>
                <a:cubicBezTo>
                  <a:pt x="1375954" y="207917"/>
                  <a:pt x="975360" y="415834"/>
                  <a:pt x="679269" y="457200"/>
                </a:cubicBezTo>
                <a:cubicBezTo>
                  <a:pt x="383178" y="498566"/>
                  <a:pt x="191589" y="373380"/>
                  <a:pt x="0" y="248194"/>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spider&#10;&#10;Description automatically generated with low confidence">
            <a:extLst>
              <a:ext uri="{FF2B5EF4-FFF2-40B4-BE49-F238E27FC236}">
                <a16:creationId xmlns:a16="http://schemas.microsoft.com/office/drawing/2014/main" id="{4867B1DE-C04F-8743-B594-D072332B7716}"/>
              </a:ext>
            </a:extLst>
          </p:cNvPr>
          <p:cNvPicPr>
            <a:picLocks noChangeAspect="1"/>
          </p:cNvPicPr>
          <p:nvPr/>
        </p:nvPicPr>
        <p:blipFill>
          <a:blip r:embed="rId4"/>
          <a:stretch>
            <a:fillRect/>
          </a:stretch>
        </p:blipFill>
        <p:spPr>
          <a:xfrm>
            <a:off x="8326247" y="1093297"/>
            <a:ext cx="3628445" cy="1418945"/>
          </a:xfrm>
          <a:prstGeom prst="rect">
            <a:avLst/>
          </a:prstGeom>
        </p:spPr>
      </p:pic>
      <p:sp>
        <p:nvSpPr>
          <p:cNvPr id="12" name="TextBox 11">
            <a:extLst>
              <a:ext uri="{FF2B5EF4-FFF2-40B4-BE49-F238E27FC236}">
                <a16:creationId xmlns:a16="http://schemas.microsoft.com/office/drawing/2014/main" id="{8132E4BD-168C-554A-82FA-B4BA10523C8C}"/>
              </a:ext>
            </a:extLst>
          </p:cNvPr>
          <p:cNvSpPr txBox="1"/>
          <p:nvPr/>
        </p:nvSpPr>
        <p:spPr>
          <a:xfrm>
            <a:off x="4924648" y="6150052"/>
            <a:ext cx="6446188" cy="400110"/>
          </a:xfrm>
          <a:prstGeom prst="rect">
            <a:avLst/>
          </a:prstGeom>
          <a:noFill/>
        </p:spPr>
        <p:txBody>
          <a:bodyPr wrap="none" rtlCol="0">
            <a:spAutoFit/>
          </a:bodyPr>
          <a:lstStyle/>
          <a:p>
            <a:r>
              <a:rPr lang="en-US" sz="2000" dirty="0">
                <a:solidFill>
                  <a:srgbClr val="FF0000"/>
                </a:solidFill>
              </a:rPr>
              <a:t>*</a:t>
            </a:r>
            <a:r>
              <a:rPr lang="en-US" sz="2000" dirty="0"/>
              <a:t>Z. </a:t>
            </a:r>
            <a:r>
              <a:rPr lang="en-US" sz="2000" dirty="0" err="1"/>
              <a:t>Wybranych</a:t>
            </a:r>
            <a:r>
              <a:rPr lang="en-US" sz="2000" dirty="0"/>
              <a:t> et al. </a:t>
            </a:r>
            <a:r>
              <a:rPr lang="en-US" sz="2000" dirty="0" err="1"/>
              <a:t>Ecol</a:t>
            </a:r>
            <a:r>
              <a:rPr lang="en-US" sz="2000" dirty="0"/>
              <a:t> Chem </a:t>
            </a:r>
            <a:r>
              <a:rPr lang="en-US" sz="2000" dirty="0" err="1"/>
              <a:t>Eng</a:t>
            </a:r>
            <a:r>
              <a:rPr lang="en-US" sz="2000" dirty="0"/>
              <a:t> A. 2015; 22(2): 185-193.</a:t>
            </a:r>
          </a:p>
        </p:txBody>
      </p:sp>
    </p:spTree>
    <p:extLst>
      <p:ext uri="{BB962C8B-B14F-4D97-AF65-F5344CB8AC3E}">
        <p14:creationId xmlns:p14="http://schemas.microsoft.com/office/powerpoint/2010/main" val="400348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BAB3-5A09-3B4F-BD35-85EFB18C4B3C}"/>
              </a:ext>
            </a:extLst>
          </p:cNvPr>
          <p:cNvSpPr>
            <a:spLocks noGrp="1"/>
          </p:cNvSpPr>
          <p:nvPr>
            <p:ph type="title"/>
          </p:nvPr>
        </p:nvSpPr>
        <p:spPr>
          <a:xfrm>
            <a:off x="121919" y="340656"/>
            <a:ext cx="10515600" cy="1325563"/>
          </a:xfrm>
        </p:spPr>
        <p:txBody>
          <a:bodyPr>
            <a:noAutofit/>
          </a:bodyPr>
          <a:lstStyle/>
          <a:p>
            <a:r>
              <a:rPr lang="en-US" sz="3600" b="1" dirty="0"/>
              <a:t>“Rheumatoid arthritis is an autoimmune disease triggered by Proteus urinary tract infection”</a:t>
            </a:r>
            <a:r>
              <a:rPr lang="en-US" sz="3600" b="1" dirty="0">
                <a:solidFill>
                  <a:srgbClr val="FF0000"/>
                </a:solidFill>
              </a:rPr>
              <a:t>*</a:t>
            </a:r>
            <a:r>
              <a:rPr lang="en-US" sz="3600" b="1" dirty="0"/>
              <a:t> </a:t>
            </a:r>
            <a:br>
              <a:rPr lang="en-US" sz="3600" b="1" dirty="0"/>
            </a:br>
            <a:endParaRPr lang="en-US" sz="3600" b="1" dirty="0"/>
          </a:p>
        </p:txBody>
      </p:sp>
      <p:sp>
        <p:nvSpPr>
          <p:cNvPr id="5" name="TextBox 4">
            <a:extLst>
              <a:ext uri="{FF2B5EF4-FFF2-40B4-BE49-F238E27FC236}">
                <a16:creationId xmlns:a16="http://schemas.microsoft.com/office/drawing/2014/main" id="{10F510F7-C5D2-7946-86C6-C005CA16F66E}"/>
              </a:ext>
            </a:extLst>
          </p:cNvPr>
          <p:cNvSpPr txBox="1"/>
          <p:nvPr/>
        </p:nvSpPr>
        <p:spPr>
          <a:xfrm>
            <a:off x="1240971" y="3366341"/>
            <a:ext cx="2939143" cy="830997"/>
          </a:xfrm>
          <a:prstGeom prst="rect">
            <a:avLst/>
          </a:prstGeom>
          <a:noFill/>
          <a:ln w="38100">
            <a:solidFill>
              <a:schemeClr val="tx1"/>
            </a:solidFill>
          </a:ln>
        </p:spPr>
        <p:txBody>
          <a:bodyPr wrap="square" rtlCol="0">
            <a:spAutoFit/>
          </a:bodyPr>
          <a:lstStyle/>
          <a:p>
            <a:r>
              <a:rPr lang="en-US" sz="2400" dirty="0"/>
              <a:t>Antibodies to Proteus antigens</a:t>
            </a:r>
          </a:p>
        </p:txBody>
      </p:sp>
      <p:sp>
        <p:nvSpPr>
          <p:cNvPr id="6" name="TextBox 5">
            <a:extLst>
              <a:ext uri="{FF2B5EF4-FFF2-40B4-BE49-F238E27FC236}">
                <a16:creationId xmlns:a16="http://schemas.microsoft.com/office/drawing/2014/main" id="{8A12D3EF-B824-654A-B4F2-987E9AF55957}"/>
              </a:ext>
            </a:extLst>
          </p:cNvPr>
          <p:cNvSpPr txBox="1"/>
          <p:nvPr/>
        </p:nvSpPr>
        <p:spPr>
          <a:xfrm>
            <a:off x="3910148" y="4747790"/>
            <a:ext cx="2939143" cy="1200329"/>
          </a:xfrm>
          <a:prstGeom prst="rect">
            <a:avLst/>
          </a:prstGeom>
          <a:noFill/>
          <a:ln w="38100">
            <a:solidFill>
              <a:schemeClr val="tx1"/>
            </a:solidFill>
          </a:ln>
        </p:spPr>
        <p:txBody>
          <a:bodyPr wrap="square" rtlCol="0">
            <a:spAutoFit/>
          </a:bodyPr>
          <a:lstStyle/>
          <a:p>
            <a:r>
              <a:rPr lang="en-US" sz="2400" dirty="0"/>
              <a:t>anti-HLA-DRB1 antibodies due to molecular mimicry</a:t>
            </a:r>
          </a:p>
        </p:txBody>
      </p:sp>
      <p:sp>
        <p:nvSpPr>
          <p:cNvPr id="7" name="TextBox 6">
            <a:extLst>
              <a:ext uri="{FF2B5EF4-FFF2-40B4-BE49-F238E27FC236}">
                <a16:creationId xmlns:a16="http://schemas.microsoft.com/office/drawing/2014/main" id="{54E37C8D-BE7E-6940-B28A-ED84D1E8DB45}"/>
              </a:ext>
            </a:extLst>
          </p:cNvPr>
          <p:cNvSpPr txBox="1"/>
          <p:nvPr/>
        </p:nvSpPr>
        <p:spPr>
          <a:xfrm>
            <a:off x="7053943" y="3181675"/>
            <a:ext cx="2939143" cy="1200329"/>
          </a:xfrm>
          <a:prstGeom prst="rect">
            <a:avLst/>
          </a:prstGeom>
          <a:noFill/>
          <a:ln w="38100">
            <a:solidFill>
              <a:schemeClr val="tx1"/>
            </a:solidFill>
          </a:ln>
        </p:spPr>
        <p:txBody>
          <a:bodyPr wrap="square" rtlCol="0">
            <a:spAutoFit/>
          </a:bodyPr>
          <a:lstStyle/>
          <a:p>
            <a:r>
              <a:rPr lang="en-US" sz="2400" dirty="0"/>
              <a:t>autoantibody-mediated cytotoxicity in synovial tissues</a:t>
            </a:r>
          </a:p>
        </p:txBody>
      </p:sp>
      <p:sp>
        <p:nvSpPr>
          <p:cNvPr id="8" name="TextBox 7">
            <a:extLst>
              <a:ext uri="{FF2B5EF4-FFF2-40B4-BE49-F238E27FC236}">
                <a16:creationId xmlns:a16="http://schemas.microsoft.com/office/drawing/2014/main" id="{39AFBC72-8D82-8A4D-A2F4-B90DDD8B386A}"/>
              </a:ext>
            </a:extLst>
          </p:cNvPr>
          <p:cNvSpPr txBox="1"/>
          <p:nvPr/>
        </p:nvSpPr>
        <p:spPr>
          <a:xfrm>
            <a:off x="7053942" y="2198998"/>
            <a:ext cx="2939143" cy="461665"/>
          </a:xfrm>
          <a:prstGeom prst="rect">
            <a:avLst/>
          </a:prstGeom>
          <a:noFill/>
          <a:ln w="38100">
            <a:solidFill>
              <a:schemeClr val="tx1"/>
            </a:solidFill>
          </a:ln>
        </p:spPr>
        <p:txBody>
          <a:bodyPr wrap="square" rtlCol="0">
            <a:spAutoFit/>
          </a:bodyPr>
          <a:lstStyle/>
          <a:p>
            <a:r>
              <a:rPr lang="en-US" sz="2400" dirty="0"/>
              <a:t>rheumatoid arthritis</a:t>
            </a:r>
          </a:p>
        </p:txBody>
      </p:sp>
      <p:sp>
        <p:nvSpPr>
          <p:cNvPr id="9" name="TextBox 8">
            <a:extLst>
              <a:ext uri="{FF2B5EF4-FFF2-40B4-BE49-F238E27FC236}">
                <a16:creationId xmlns:a16="http://schemas.microsoft.com/office/drawing/2014/main" id="{45FDC4B3-36AC-F740-97E6-523F88F1D2AF}"/>
              </a:ext>
            </a:extLst>
          </p:cNvPr>
          <p:cNvSpPr txBox="1"/>
          <p:nvPr/>
        </p:nvSpPr>
        <p:spPr>
          <a:xfrm>
            <a:off x="1240970" y="2014332"/>
            <a:ext cx="2939143" cy="830997"/>
          </a:xfrm>
          <a:prstGeom prst="rect">
            <a:avLst/>
          </a:prstGeom>
          <a:noFill/>
          <a:ln w="38100">
            <a:solidFill>
              <a:schemeClr val="tx1"/>
            </a:solidFill>
          </a:ln>
        </p:spPr>
        <p:txBody>
          <a:bodyPr wrap="square" rtlCol="0">
            <a:spAutoFit/>
          </a:bodyPr>
          <a:lstStyle/>
          <a:p>
            <a:r>
              <a:rPr lang="en-US" sz="2400" dirty="0"/>
              <a:t>Proteus mirabilis urinary tract infection </a:t>
            </a:r>
          </a:p>
        </p:txBody>
      </p:sp>
      <p:cxnSp>
        <p:nvCxnSpPr>
          <p:cNvPr id="13" name="Straight Arrow Connector 12">
            <a:extLst>
              <a:ext uri="{FF2B5EF4-FFF2-40B4-BE49-F238E27FC236}">
                <a16:creationId xmlns:a16="http://schemas.microsoft.com/office/drawing/2014/main" id="{CCC8B096-2D7B-C540-84C6-D11DB789AF25}"/>
              </a:ext>
            </a:extLst>
          </p:cNvPr>
          <p:cNvCxnSpPr/>
          <p:nvPr/>
        </p:nvCxnSpPr>
        <p:spPr>
          <a:xfrm>
            <a:off x="2495006" y="2845329"/>
            <a:ext cx="0" cy="5210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9EFA4A6-2BF9-7043-8FDE-75968EBB5059}"/>
              </a:ext>
            </a:extLst>
          </p:cNvPr>
          <p:cNvCxnSpPr>
            <a:cxnSpLocks/>
          </p:cNvCxnSpPr>
          <p:nvPr/>
        </p:nvCxnSpPr>
        <p:spPr>
          <a:xfrm>
            <a:off x="2490652" y="4226778"/>
            <a:ext cx="0" cy="1121176"/>
          </a:xfrm>
          <a:prstGeom prst="straightConnector1">
            <a:avLst/>
          </a:prstGeom>
          <a:ln w="571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76EA0E-E456-6B42-9C80-31093EF7C443}"/>
              </a:ext>
            </a:extLst>
          </p:cNvPr>
          <p:cNvCxnSpPr>
            <a:cxnSpLocks/>
            <a:endCxn id="6" idx="1"/>
          </p:cNvCxnSpPr>
          <p:nvPr/>
        </p:nvCxnSpPr>
        <p:spPr>
          <a:xfrm>
            <a:off x="2490652" y="5347954"/>
            <a:ext cx="1419496"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218365-0FC1-694F-8933-C55BCEC3D396}"/>
              </a:ext>
            </a:extLst>
          </p:cNvPr>
          <p:cNvCxnSpPr>
            <a:cxnSpLocks/>
          </p:cNvCxnSpPr>
          <p:nvPr/>
        </p:nvCxnSpPr>
        <p:spPr>
          <a:xfrm>
            <a:off x="6849291" y="5384568"/>
            <a:ext cx="1746066" cy="0"/>
          </a:xfrm>
          <a:prstGeom prst="straightConnector1">
            <a:avLst/>
          </a:prstGeom>
          <a:ln w="571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B2436CC-D2F9-3B46-9CAA-257D2778C5BC}"/>
              </a:ext>
            </a:extLst>
          </p:cNvPr>
          <p:cNvCxnSpPr>
            <a:cxnSpLocks/>
          </p:cNvCxnSpPr>
          <p:nvPr/>
        </p:nvCxnSpPr>
        <p:spPr>
          <a:xfrm flipV="1">
            <a:off x="8549641" y="4382004"/>
            <a:ext cx="2120" cy="9659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25BC266-E013-C94B-8D8D-85F59F8D8B69}"/>
              </a:ext>
            </a:extLst>
          </p:cNvPr>
          <p:cNvCxnSpPr>
            <a:cxnSpLocks/>
          </p:cNvCxnSpPr>
          <p:nvPr/>
        </p:nvCxnSpPr>
        <p:spPr>
          <a:xfrm flipV="1">
            <a:off x="8523513" y="2668783"/>
            <a:ext cx="0" cy="5210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FB33701-FEB5-5347-B06A-816F9769E338}"/>
              </a:ext>
            </a:extLst>
          </p:cNvPr>
          <p:cNvSpPr txBox="1"/>
          <p:nvPr/>
        </p:nvSpPr>
        <p:spPr>
          <a:xfrm>
            <a:off x="2843579" y="6270538"/>
            <a:ext cx="8868966"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Ebringer</a:t>
            </a:r>
            <a:r>
              <a:rPr lang="en-US" sz="2000" dirty="0"/>
              <a:t> and T </a:t>
            </a:r>
            <a:r>
              <a:rPr lang="en-US" sz="2000" dirty="0" err="1"/>
              <a:t>Rashid.Clinical</a:t>
            </a:r>
            <a:r>
              <a:rPr lang="en-US" sz="2000" dirty="0"/>
              <a:t> &amp; Developmental Immunology2006; 13(1): 41-48.</a:t>
            </a:r>
          </a:p>
        </p:txBody>
      </p:sp>
      <p:pic>
        <p:nvPicPr>
          <p:cNvPr id="29" name="Picture 28" descr="A picture containing indoor, blue&#10;&#10;Description automatically generated">
            <a:extLst>
              <a:ext uri="{FF2B5EF4-FFF2-40B4-BE49-F238E27FC236}">
                <a16:creationId xmlns:a16="http://schemas.microsoft.com/office/drawing/2014/main" id="{F9651957-C63B-7B40-A1D6-4E6A2F121362}"/>
              </a:ext>
            </a:extLst>
          </p:cNvPr>
          <p:cNvPicPr>
            <a:picLocks noChangeAspect="1"/>
          </p:cNvPicPr>
          <p:nvPr/>
        </p:nvPicPr>
        <p:blipFill>
          <a:blip r:embed="rId3"/>
          <a:stretch>
            <a:fillRect/>
          </a:stretch>
        </p:blipFill>
        <p:spPr>
          <a:xfrm>
            <a:off x="4790803" y="1536290"/>
            <a:ext cx="1905000" cy="1409700"/>
          </a:xfrm>
          <a:prstGeom prst="rect">
            <a:avLst/>
          </a:prstGeom>
        </p:spPr>
      </p:pic>
    </p:spTree>
    <p:extLst>
      <p:ext uri="{BB962C8B-B14F-4D97-AF65-F5344CB8AC3E}">
        <p14:creationId xmlns:p14="http://schemas.microsoft.com/office/powerpoint/2010/main" val="852786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0884" y="2218451"/>
            <a:ext cx="6870343"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Autism</a:t>
            </a:r>
          </a:p>
        </p:txBody>
      </p:sp>
    </p:spTree>
    <p:extLst>
      <p:ext uri="{BB962C8B-B14F-4D97-AF65-F5344CB8AC3E}">
        <p14:creationId xmlns:p14="http://schemas.microsoft.com/office/powerpoint/2010/main" val="2024331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4142891651"/>
              </p:ext>
            </p:extLst>
          </p:nvPr>
        </p:nvGraphicFramePr>
        <p:xfrm>
          <a:off x="2042023" y="102509"/>
          <a:ext cx="8803862" cy="6132882"/>
        </p:xfrm>
        <a:graphic>
          <a:graphicData uri="http://schemas.openxmlformats.org/presentationml/2006/ole">
            <mc:AlternateContent xmlns:mc="http://schemas.openxmlformats.org/markup-compatibility/2006">
              <mc:Choice xmlns:v="urn:schemas-microsoft-com:vml" Requires="v">
                <p:oleObj spid="_x0000_s2359" r:id="rId3" imgW="7546320" imgH="5256720" progId="">
                  <p:embed/>
                </p:oleObj>
              </mc:Choice>
              <mc:Fallback>
                <p:oleObj r:id="rId3" imgW="7546320" imgH="5256720" progId="">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2023" y="102509"/>
                        <a:ext cx="8803862" cy="6132882"/>
                      </a:xfrm>
                      <a:prstGeom prst="rect">
                        <a:avLst/>
                      </a:prstGeom>
                      <a:noFill/>
                      <a:effectLst/>
                    </p:spPr>
                  </p:pic>
                </p:oleObj>
              </mc:Fallback>
            </mc:AlternateContent>
          </a:graphicData>
        </a:graphic>
      </p:graphicFrame>
      <p:sp>
        <p:nvSpPr>
          <p:cNvPr id="6" name="TextBox 5"/>
          <p:cNvSpPr txBox="1"/>
          <p:nvPr/>
        </p:nvSpPr>
        <p:spPr>
          <a:xfrm>
            <a:off x="4872231" y="6109162"/>
            <a:ext cx="7201609" cy="646329"/>
          </a:xfrm>
          <a:prstGeom prst="rect">
            <a:avLst/>
          </a:prstGeom>
          <a:noFill/>
        </p:spPr>
        <p:txBody>
          <a:bodyPr wrap="none" lIns="91439" tIns="45719" rIns="91439" bIns="45719" rtlCol="0">
            <a:spAutoFit/>
          </a:bodyPr>
          <a:lstStyle/>
          <a:p>
            <a:pPr algn="r"/>
            <a:r>
              <a:rPr lang="en-US" dirty="0"/>
              <a:t>Nancy Swanson, </a:t>
            </a:r>
            <a:r>
              <a:rPr lang="en-US" dirty="0">
                <a:hlinkClick r:id="rId5"/>
              </a:rPr>
              <a:t>http://www.examiner.com/article/</a:t>
            </a:r>
            <a:endParaRPr lang="en-US" dirty="0"/>
          </a:p>
          <a:p>
            <a:pPr algn="r"/>
            <a:r>
              <a:rPr lang="en-US" dirty="0"/>
              <a:t>data-show-correlations-between-increase-neurological-diseases-and-gmos</a:t>
            </a:r>
          </a:p>
        </p:txBody>
      </p:sp>
      <p:sp>
        <p:nvSpPr>
          <p:cNvPr id="5" name="TextBox 4">
            <a:extLst>
              <a:ext uri="{FF2B5EF4-FFF2-40B4-BE49-F238E27FC236}">
                <a16:creationId xmlns:a16="http://schemas.microsoft.com/office/drawing/2014/main" id="{6986603D-F7BC-CE49-8F49-AFC8D1D4D3FF}"/>
              </a:ext>
            </a:extLst>
          </p:cNvPr>
          <p:cNvSpPr txBox="1"/>
          <p:nvPr/>
        </p:nvSpPr>
        <p:spPr>
          <a:xfrm>
            <a:off x="5043651" y="3757632"/>
            <a:ext cx="1592295" cy="461665"/>
          </a:xfrm>
          <a:prstGeom prst="rect">
            <a:avLst/>
          </a:prstGeom>
          <a:noFill/>
        </p:spPr>
        <p:txBody>
          <a:bodyPr wrap="none" rtlCol="0">
            <a:spAutoFit/>
          </a:bodyPr>
          <a:lstStyle/>
          <a:p>
            <a:r>
              <a:rPr lang="en-US" sz="2400" dirty="0"/>
              <a:t>Glyphosate</a:t>
            </a:r>
          </a:p>
        </p:txBody>
      </p:sp>
      <p:cxnSp>
        <p:nvCxnSpPr>
          <p:cNvPr id="8" name="Straight Arrow Connector 7">
            <a:extLst>
              <a:ext uri="{FF2B5EF4-FFF2-40B4-BE49-F238E27FC236}">
                <a16:creationId xmlns:a16="http://schemas.microsoft.com/office/drawing/2014/main" id="{87BF669C-AECA-FE4F-B2DE-B5551BB587E4}"/>
              </a:ext>
            </a:extLst>
          </p:cNvPr>
          <p:cNvCxnSpPr>
            <a:stCxn id="5" idx="2"/>
          </p:cNvCxnSpPr>
          <p:nvPr/>
        </p:nvCxnSpPr>
        <p:spPr>
          <a:xfrm>
            <a:off x="5839799" y="4219297"/>
            <a:ext cx="659673" cy="2000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9706C47-E0D9-9D44-9AC2-E5B3372F4124}"/>
              </a:ext>
            </a:extLst>
          </p:cNvPr>
          <p:cNvSpPr>
            <a:spLocks noGrp="1"/>
          </p:cNvSpPr>
          <p:nvPr>
            <p:ph type="title"/>
          </p:nvPr>
        </p:nvSpPr>
        <p:spPr>
          <a:xfrm>
            <a:off x="215715" y="131561"/>
            <a:ext cx="2996716" cy="1325563"/>
          </a:xfrm>
        </p:spPr>
        <p:txBody>
          <a:bodyPr>
            <a:normAutofit fontScale="90000"/>
          </a:bodyPr>
          <a:lstStyle/>
          <a:p>
            <a:r>
              <a:rPr lang="en-US" b="1" dirty="0"/>
              <a:t>Glyphosate </a:t>
            </a:r>
            <a:br>
              <a:rPr lang="en-US" b="1" dirty="0"/>
            </a:br>
            <a:r>
              <a:rPr lang="en-US" b="1" dirty="0"/>
              <a:t>and Autism</a:t>
            </a:r>
            <a:r>
              <a:rPr lang="en-US" b="1" dirty="0">
                <a:solidFill>
                  <a:srgbClr val="FF0000"/>
                </a:solidFill>
              </a:rPr>
              <a:t>*</a:t>
            </a:r>
          </a:p>
        </p:txBody>
      </p:sp>
      <p:sp>
        <p:nvSpPr>
          <p:cNvPr id="10" name="TextBox 9">
            <a:extLst>
              <a:ext uri="{FF2B5EF4-FFF2-40B4-BE49-F238E27FC236}">
                <a16:creationId xmlns:a16="http://schemas.microsoft.com/office/drawing/2014/main" id="{9D60B58E-A8A6-CE40-911F-3EB082D5EC80}"/>
              </a:ext>
            </a:extLst>
          </p:cNvPr>
          <p:cNvSpPr txBox="1"/>
          <p:nvPr/>
        </p:nvSpPr>
        <p:spPr>
          <a:xfrm>
            <a:off x="215715" y="5172002"/>
            <a:ext cx="3670485" cy="1323439"/>
          </a:xfrm>
          <a:prstGeom prst="rect">
            <a:avLst/>
          </a:prstGeom>
          <a:noFill/>
        </p:spPr>
        <p:txBody>
          <a:bodyPr wrap="square" rtlCol="0">
            <a:spAutoFit/>
          </a:bodyPr>
          <a:lstStyle/>
          <a:p>
            <a:r>
              <a:rPr lang="en-US" sz="2000" dirty="0">
                <a:solidFill>
                  <a:srgbClr val="FF0000"/>
                </a:solidFill>
              </a:rPr>
              <a:t>*</a:t>
            </a:r>
            <a:r>
              <a:rPr lang="en-US" sz="2000" dirty="0"/>
              <a:t>J.E. Beecham and S. Seneff,      “Is there a link between autism and glyphosate-formulated herbicides?" J Autism 2016; 3: 1.</a:t>
            </a:r>
          </a:p>
        </p:txBody>
      </p:sp>
    </p:spTree>
    <p:extLst>
      <p:ext uri="{BB962C8B-B14F-4D97-AF65-F5344CB8AC3E}">
        <p14:creationId xmlns:p14="http://schemas.microsoft.com/office/powerpoint/2010/main" val="517616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7BD8-FE6A-1B4C-BAF3-EA979791AF1B}"/>
              </a:ext>
            </a:extLst>
          </p:cNvPr>
          <p:cNvSpPr>
            <a:spLocks noGrp="1"/>
          </p:cNvSpPr>
          <p:nvPr>
            <p:ph type="title"/>
          </p:nvPr>
        </p:nvSpPr>
        <p:spPr>
          <a:xfrm>
            <a:off x="414593" y="214479"/>
            <a:ext cx="10515600" cy="1325563"/>
          </a:xfrm>
        </p:spPr>
        <p:txBody>
          <a:bodyPr/>
          <a:lstStyle/>
          <a:p>
            <a:r>
              <a:rPr lang="en-US" b="1" dirty="0"/>
              <a:t>Autism-like Symptoms following               Maternal Glyphosate Exposure</a:t>
            </a:r>
            <a:r>
              <a:rPr lang="en-US" b="1" dirty="0">
                <a:solidFill>
                  <a:srgbClr val="FF0000"/>
                </a:solidFill>
              </a:rPr>
              <a:t>*</a:t>
            </a:r>
          </a:p>
        </p:txBody>
      </p:sp>
      <p:sp>
        <p:nvSpPr>
          <p:cNvPr id="3" name="Content Placeholder 2">
            <a:extLst>
              <a:ext uri="{FF2B5EF4-FFF2-40B4-BE49-F238E27FC236}">
                <a16:creationId xmlns:a16="http://schemas.microsoft.com/office/drawing/2014/main" id="{0FA697B4-06B1-8D40-8314-3A779A98E705}"/>
              </a:ext>
            </a:extLst>
          </p:cNvPr>
          <p:cNvSpPr>
            <a:spLocks noGrp="1"/>
          </p:cNvSpPr>
          <p:nvPr>
            <p:ph idx="1"/>
          </p:nvPr>
        </p:nvSpPr>
        <p:spPr>
          <a:xfrm>
            <a:off x="465222" y="1829552"/>
            <a:ext cx="8065168" cy="4351338"/>
          </a:xfrm>
        </p:spPr>
        <p:txBody>
          <a:bodyPr>
            <a:normAutofit fontScale="92500" lnSpcReduction="10000"/>
          </a:bodyPr>
          <a:lstStyle/>
          <a:p>
            <a:r>
              <a:rPr lang="en-US" dirty="0"/>
              <a:t>Exposure to herbicides during pregnancy might increase risk for autism in progeny</a:t>
            </a:r>
          </a:p>
          <a:p>
            <a:r>
              <a:rPr lang="en-US" dirty="0"/>
              <a:t>Exposure of pregnant mice to high-dose glyphosate during pregnancy and lactation induced autism-like symptoms in juvenile offspring</a:t>
            </a:r>
          </a:p>
          <a:p>
            <a:pPr lvl="1"/>
            <a:r>
              <a:rPr lang="en-US" dirty="0"/>
              <a:t>Associated with gut microbiome imbalance and disrupted fatty acid metabolism</a:t>
            </a:r>
          </a:p>
          <a:p>
            <a:r>
              <a:rPr lang="en-US" dirty="0"/>
              <a:t>Increased expression of </a:t>
            </a:r>
            <a:r>
              <a:rPr lang="en-US" dirty="0">
                <a:solidFill>
                  <a:srgbClr val="FF0000"/>
                </a:solidFill>
              </a:rPr>
              <a:t>soluble </a:t>
            </a:r>
            <a:r>
              <a:rPr lang="en-US" dirty="0" err="1">
                <a:solidFill>
                  <a:srgbClr val="FF0000"/>
                </a:solidFill>
              </a:rPr>
              <a:t>epoxyhydrolase</a:t>
            </a:r>
            <a:r>
              <a:rPr lang="en-US" dirty="0">
                <a:solidFill>
                  <a:srgbClr val="FF0000"/>
                </a:solidFill>
              </a:rPr>
              <a:t> (</a:t>
            </a:r>
            <a:r>
              <a:rPr lang="en-US" dirty="0" err="1">
                <a:solidFill>
                  <a:srgbClr val="FF0000"/>
                </a:solidFill>
              </a:rPr>
              <a:t>sEH</a:t>
            </a:r>
            <a:r>
              <a:rPr lang="en-US" dirty="0">
                <a:solidFill>
                  <a:srgbClr val="FF0000"/>
                </a:solidFill>
              </a:rPr>
              <a:t>) </a:t>
            </a:r>
            <a:r>
              <a:rPr lang="en-US" dirty="0"/>
              <a:t>in prefrontal cortex of the brain</a:t>
            </a:r>
          </a:p>
          <a:p>
            <a:pPr lvl="1"/>
            <a:r>
              <a:rPr lang="en-US" dirty="0"/>
              <a:t>Produces pro-inflammatory fatty acid derivatives</a:t>
            </a:r>
          </a:p>
          <a:p>
            <a:r>
              <a:rPr lang="en-US" dirty="0"/>
              <a:t>High </a:t>
            </a:r>
            <a:r>
              <a:rPr lang="en-US" dirty="0" err="1"/>
              <a:t>sEH</a:t>
            </a:r>
            <a:r>
              <a:rPr lang="en-US" dirty="0"/>
              <a:t> has been linked to depression, autism, schizophrenia and  Parkinson's disease</a:t>
            </a:r>
          </a:p>
        </p:txBody>
      </p:sp>
      <p:sp>
        <p:nvSpPr>
          <p:cNvPr id="4" name="TextBox 3">
            <a:extLst>
              <a:ext uri="{FF2B5EF4-FFF2-40B4-BE49-F238E27FC236}">
                <a16:creationId xmlns:a16="http://schemas.microsoft.com/office/drawing/2014/main" id="{D3A00C04-FA73-9845-B4CF-F9FDF5F52949}"/>
              </a:ext>
            </a:extLst>
          </p:cNvPr>
          <p:cNvSpPr txBox="1"/>
          <p:nvPr/>
        </p:nvSpPr>
        <p:spPr>
          <a:xfrm>
            <a:off x="4981075" y="6319754"/>
            <a:ext cx="6574813" cy="461665"/>
          </a:xfrm>
          <a:prstGeom prst="rect">
            <a:avLst/>
          </a:prstGeom>
          <a:noFill/>
        </p:spPr>
        <p:txBody>
          <a:bodyPr wrap="none" rtlCol="0">
            <a:spAutoFit/>
          </a:bodyPr>
          <a:lstStyle/>
          <a:p>
            <a:r>
              <a:rPr lang="en-US" sz="2400" dirty="0">
                <a:solidFill>
                  <a:srgbClr val="FF0000"/>
                </a:solidFill>
              </a:rPr>
              <a:t>*</a:t>
            </a:r>
            <a:r>
              <a:rPr lang="en-US" sz="2400" dirty="0" err="1"/>
              <a:t>Yaoyu</a:t>
            </a:r>
            <a:r>
              <a:rPr lang="en-US" sz="2400" dirty="0"/>
              <a:t> Pu et al. PNAS 2020; 117 (21): 11753-11759</a:t>
            </a:r>
          </a:p>
        </p:txBody>
      </p:sp>
      <p:pic>
        <p:nvPicPr>
          <p:cNvPr id="6" name="Picture 5">
            <a:extLst>
              <a:ext uri="{FF2B5EF4-FFF2-40B4-BE49-F238E27FC236}">
                <a16:creationId xmlns:a16="http://schemas.microsoft.com/office/drawing/2014/main" id="{667A3A28-9A86-0341-91B1-E884F1857F73}"/>
              </a:ext>
            </a:extLst>
          </p:cNvPr>
          <p:cNvPicPr>
            <a:picLocks noChangeAspect="1"/>
          </p:cNvPicPr>
          <p:nvPr/>
        </p:nvPicPr>
        <p:blipFill>
          <a:blip r:embed="rId3"/>
          <a:stretch>
            <a:fillRect/>
          </a:stretch>
        </p:blipFill>
        <p:spPr>
          <a:xfrm>
            <a:off x="7369234" y="4727206"/>
            <a:ext cx="4186654" cy="1453684"/>
          </a:xfrm>
          <a:prstGeom prst="rect">
            <a:avLst/>
          </a:prstGeom>
        </p:spPr>
      </p:pic>
      <p:pic>
        <p:nvPicPr>
          <p:cNvPr id="8" name="Picture 7">
            <a:extLst>
              <a:ext uri="{FF2B5EF4-FFF2-40B4-BE49-F238E27FC236}">
                <a16:creationId xmlns:a16="http://schemas.microsoft.com/office/drawing/2014/main" id="{98E7F104-67CF-E94A-9E21-EC003F22E4C5}"/>
              </a:ext>
            </a:extLst>
          </p:cNvPr>
          <p:cNvPicPr>
            <a:picLocks noChangeAspect="1"/>
          </p:cNvPicPr>
          <p:nvPr/>
        </p:nvPicPr>
        <p:blipFill>
          <a:blip r:embed="rId4"/>
          <a:stretch>
            <a:fillRect/>
          </a:stretch>
        </p:blipFill>
        <p:spPr>
          <a:xfrm>
            <a:off x="8634893" y="1828177"/>
            <a:ext cx="3251200" cy="2286000"/>
          </a:xfrm>
          <a:prstGeom prst="rect">
            <a:avLst/>
          </a:prstGeom>
        </p:spPr>
      </p:pic>
    </p:spTree>
    <p:extLst>
      <p:ext uri="{BB962C8B-B14F-4D97-AF65-F5344CB8AC3E}">
        <p14:creationId xmlns:p14="http://schemas.microsoft.com/office/powerpoint/2010/main" val="3893435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830C-C7C6-3747-873D-0F67AE23F2F7}"/>
              </a:ext>
            </a:extLst>
          </p:cNvPr>
          <p:cNvSpPr>
            <a:spLocks noGrp="1"/>
          </p:cNvSpPr>
          <p:nvPr>
            <p:ph type="title"/>
          </p:nvPr>
        </p:nvSpPr>
        <p:spPr>
          <a:xfrm>
            <a:off x="276497" y="153192"/>
            <a:ext cx="10515600" cy="1325563"/>
          </a:xfrm>
        </p:spPr>
        <p:txBody>
          <a:bodyPr>
            <a:normAutofit/>
          </a:bodyPr>
          <a:lstStyle/>
          <a:p>
            <a:r>
              <a:rPr lang="en-US" sz="4800" b="1" dirty="0"/>
              <a:t>How to explain </a:t>
            </a:r>
            <a:r>
              <a:rPr lang="en-US" b="1" dirty="0"/>
              <a:t>this</a:t>
            </a:r>
            <a:r>
              <a:rPr lang="en-US" sz="4800" b="1" dirty="0"/>
              <a:t> ….</a:t>
            </a:r>
          </a:p>
        </p:txBody>
      </p:sp>
      <p:sp>
        <p:nvSpPr>
          <p:cNvPr id="3" name="Content Placeholder 2">
            <a:extLst>
              <a:ext uri="{FF2B5EF4-FFF2-40B4-BE49-F238E27FC236}">
                <a16:creationId xmlns:a16="http://schemas.microsoft.com/office/drawing/2014/main" id="{F879F4F1-3AF3-D44B-B7C8-58CC0DCBDBAF}"/>
              </a:ext>
            </a:extLst>
          </p:cNvPr>
          <p:cNvSpPr>
            <a:spLocks noGrp="1"/>
          </p:cNvSpPr>
          <p:nvPr>
            <p:ph idx="1"/>
          </p:nvPr>
        </p:nvSpPr>
        <p:spPr>
          <a:xfrm>
            <a:off x="537410" y="1690688"/>
            <a:ext cx="11109157" cy="4351338"/>
          </a:xfrm>
        </p:spPr>
        <p:txBody>
          <a:bodyPr/>
          <a:lstStyle/>
          <a:p>
            <a:r>
              <a:rPr lang="en-US" dirty="0"/>
              <a:t>The story links together vitamin D, Cytochrome P450                                 (CYP) enzymes, aromatase, estrogen, testosterone and </a:t>
            </a:r>
            <a:r>
              <a:rPr lang="en-US" dirty="0" err="1"/>
              <a:t>sEH</a:t>
            </a:r>
            <a:endParaRPr lang="en-US" dirty="0"/>
          </a:p>
          <a:p>
            <a:r>
              <a:rPr lang="en-US" dirty="0"/>
              <a:t>Maternal vitamin D deficiency causes high testosterone in male offspring</a:t>
            </a:r>
          </a:p>
          <a:p>
            <a:r>
              <a:rPr lang="en-US" dirty="0"/>
              <a:t>Aromatase deficiency causes low estrogen, high testosterone in the brain</a:t>
            </a:r>
          </a:p>
          <a:p>
            <a:r>
              <a:rPr lang="en-US" dirty="0"/>
              <a:t>Estrogen suppresses synthesis of </a:t>
            </a:r>
            <a:r>
              <a:rPr lang="en-US" dirty="0" err="1"/>
              <a:t>sEH</a:t>
            </a:r>
            <a:r>
              <a:rPr lang="en-US" dirty="0"/>
              <a:t> [low estrogen = high </a:t>
            </a:r>
            <a:r>
              <a:rPr lang="en-US" dirty="0" err="1"/>
              <a:t>sEH</a:t>
            </a:r>
            <a:r>
              <a:rPr lang="en-US" dirty="0"/>
              <a:t>]</a:t>
            </a:r>
          </a:p>
          <a:p>
            <a:r>
              <a:rPr lang="en-US" dirty="0"/>
              <a:t>Vitamin D activation depends on CYP enzymes</a:t>
            </a:r>
          </a:p>
          <a:p>
            <a:r>
              <a:rPr lang="en-US" dirty="0"/>
              <a:t>Aromatase is a CYP enzyme</a:t>
            </a:r>
          </a:p>
          <a:p>
            <a:r>
              <a:rPr lang="en-US" dirty="0"/>
              <a:t>Glyphosate suppresses CYP enzymes </a:t>
            </a:r>
            <a:r>
              <a:rPr lang="en-US" dirty="0">
                <a:sym typeface="Wingdings" pitchFamily="2" charset="2"/>
              </a:rPr>
              <a:t> low estrogen and low vitamin D</a:t>
            </a:r>
            <a:endParaRPr lang="en-US" dirty="0"/>
          </a:p>
          <a:p>
            <a:endParaRPr lang="en-US" dirty="0"/>
          </a:p>
          <a:p>
            <a:endParaRPr lang="en-US" dirty="0"/>
          </a:p>
        </p:txBody>
      </p:sp>
    </p:spTree>
    <p:extLst>
      <p:ext uri="{BB962C8B-B14F-4D97-AF65-F5344CB8AC3E}">
        <p14:creationId xmlns:p14="http://schemas.microsoft.com/office/powerpoint/2010/main" val="3041517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26DC-395F-3540-BB0F-6AC82A18D110}"/>
              </a:ext>
            </a:extLst>
          </p:cNvPr>
          <p:cNvSpPr>
            <a:spLocks noGrp="1"/>
          </p:cNvSpPr>
          <p:nvPr>
            <p:ph type="title"/>
          </p:nvPr>
        </p:nvSpPr>
        <p:spPr>
          <a:xfrm>
            <a:off x="48126" y="208736"/>
            <a:ext cx="11670632" cy="1325563"/>
          </a:xfrm>
        </p:spPr>
        <p:txBody>
          <a:bodyPr/>
          <a:lstStyle/>
          <a:p>
            <a:r>
              <a:rPr lang="en-US" b="1" dirty="0"/>
              <a:t>Glyphosate Suppresses Aromatase </a:t>
            </a:r>
            <a:br>
              <a:rPr lang="en-US" b="1" dirty="0"/>
            </a:br>
            <a:r>
              <a:rPr lang="en-US" b="1" dirty="0"/>
              <a:t>in the Placenta</a:t>
            </a:r>
            <a:r>
              <a:rPr lang="en-US" b="1" dirty="0">
                <a:solidFill>
                  <a:srgbClr val="FF0000"/>
                </a:solidFill>
              </a:rPr>
              <a:t>*</a:t>
            </a:r>
          </a:p>
        </p:txBody>
      </p:sp>
      <p:sp>
        <p:nvSpPr>
          <p:cNvPr id="3" name="Content Placeholder 2">
            <a:extLst>
              <a:ext uri="{FF2B5EF4-FFF2-40B4-BE49-F238E27FC236}">
                <a16:creationId xmlns:a16="http://schemas.microsoft.com/office/drawing/2014/main" id="{AE8B1F53-DA81-EE44-92CB-59168019487E}"/>
              </a:ext>
            </a:extLst>
          </p:cNvPr>
          <p:cNvSpPr>
            <a:spLocks noGrp="1"/>
          </p:cNvSpPr>
          <p:nvPr>
            <p:ph idx="1"/>
          </p:nvPr>
        </p:nvSpPr>
        <p:spPr>
          <a:xfrm>
            <a:off x="510713" y="1695408"/>
            <a:ext cx="10880558" cy="2674186"/>
          </a:xfrm>
        </p:spPr>
        <p:txBody>
          <a:bodyPr>
            <a:normAutofit/>
          </a:bodyPr>
          <a:lstStyle/>
          <a:p>
            <a:r>
              <a:rPr lang="en-US" dirty="0"/>
              <a:t>Some agricultural workers using glyphosate have fertility problems</a:t>
            </a:r>
          </a:p>
          <a:p>
            <a:r>
              <a:rPr lang="en-US" dirty="0"/>
              <a:t>Glyphosate is toxic to human placental JEG3 cells at concentrations lower than those found with agricultural use</a:t>
            </a:r>
          </a:p>
          <a:p>
            <a:r>
              <a:rPr lang="en-US" dirty="0"/>
              <a:t>The additional ingredients in Roundup increase glyphosate toxicity</a:t>
            </a:r>
          </a:p>
          <a:p>
            <a:r>
              <a:rPr lang="en-US" dirty="0"/>
              <a:t>Roundup disrupts aromatase activity</a:t>
            </a:r>
          </a:p>
          <a:p>
            <a:endParaRPr lang="en-US" dirty="0"/>
          </a:p>
        </p:txBody>
      </p:sp>
      <p:sp>
        <p:nvSpPr>
          <p:cNvPr id="4" name="TextBox 3">
            <a:extLst>
              <a:ext uri="{FF2B5EF4-FFF2-40B4-BE49-F238E27FC236}">
                <a16:creationId xmlns:a16="http://schemas.microsoft.com/office/drawing/2014/main" id="{93B07D7C-B974-EC4E-BD4E-57D1D3FF0DD1}"/>
              </a:ext>
            </a:extLst>
          </p:cNvPr>
          <p:cNvSpPr txBox="1"/>
          <p:nvPr/>
        </p:nvSpPr>
        <p:spPr>
          <a:xfrm>
            <a:off x="228600" y="5784989"/>
            <a:ext cx="11162671" cy="707886"/>
          </a:xfrm>
          <a:prstGeom prst="rect">
            <a:avLst/>
          </a:prstGeom>
          <a:noFill/>
        </p:spPr>
        <p:txBody>
          <a:bodyPr wrap="none" rtlCol="0">
            <a:spAutoFit/>
          </a:bodyPr>
          <a:lstStyle/>
          <a:p>
            <a:pPr algn="r"/>
            <a:r>
              <a:rPr lang="en-US" sz="2000" dirty="0">
                <a:solidFill>
                  <a:srgbClr val="FF0000"/>
                </a:solidFill>
              </a:rPr>
              <a:t>*</a:t>
            </a:r>
            <a:r>
              <a:rPr lang="en-US" sz="2000" dirty="0"/>
              <a:t>Sophie Richard et al. Environmental Health Perspectives 2005; 113(6):716-720.</a:t>
            </a:r>
          </a:p>
          <a:p>
            <a:pPr algn="r"/>
            <a:r>
              <a:rPr lang="en-US" sz="2000" dirty="0">
                <a:solidFill>
                  <a:srgbClr val="FF0000"/>
                </a:solidFill>
              </a:rPr>
              <a:t>**</a:t>
            </a:r>
            <a:r>
              <a:rPr lang="en-US" sz="2000" dirty="0"/>
              <a:t>Mohamed Ahmed </a:t>
            </a:r>
            <a:r>
              <a:rPr lang="en-US" sz="2000" dirty="0" err="1"/>
              <a:t>Fathi</a:t>
            </a:r>
            <a:r>
              <a:rPr lang="en-US" sz="2000" dirty="0"/>
              <a:t> et al. </a:t>
            </a:r>
            <a:r>
              <a:rPr lang="en-US" sz="2000" dirty="0" err="1"/>
              <a:t>nvironmental</a:t>
            </a:r>
            <a:r>
              <a:rPr lang="en-US" sz="2000" dirty="0"/>
              <a:t> Science and Pollution Research 2020; 27(14): 16865-16875.</a:t>
            </a:r>
          </a:p>
        </p:txBody>
      </p:sp>
      <p:sp>
        <p:nvSpPr>
          <p:cNvPr id="5" name="TextBox 4">
            <a:extLst>
              <a:ext uri="{FF2B5EF4-FFF2-40B4-BE49-F238E27FC236}">
                <a16:creationId xmlns:a16="http://schemas.microsoft.com/office/drawing/2014/main" id="{3F39CEC0-1492-7547-82E1-F9E2EA60A91B}"/>
              </a:ext>
            </a:extLst>
          </p:cNvPr>
          <p:cNvSpPr txBox="1"/>
          <p:nvPr/>
        </p:nvSpPr>
        <p:spPr>
          <a:xfrm>
            <a:off x="1164055" y="4369594"/>
            <a:ext cx="9438774" cy="954107"/>
          </a:xfrm>
          <a:prstGeom prst="rect">
            <a:avLst/>
          </a:prstGeom>
          <a:solidFill>
            <a:srgbClr val="FFF191"/>
          </a:solidFill>
          <a:ln>
            <a:solidFill>
              <a:srgbClr val="FFF191"/>
            </a:solidFill>
          </a:ln>
        </p:spPr>
        <p:txBody>
          <a:bodyPr wrap="square" rtlCol="0">
            <a:spAutoFit/>
          </a:bodyPr>
          <a:lstStyle/>
          <a:p>
            <a:r>
              <a:rPr lang="en-US" sz="2800" dirty="0"/>
              <a:t>Aromatase is a cytochrome P450 (CYP) enzyme, and glyphosate has been shown to suppress CYP enzymes in the liver</a:t>
            </a:r>
            <a:r>
              <a:rPr lang="en-US" sz="2800" dirty="0">
                <a:solidFill>
                  <a:srgbClr val="FF0000"/>
                </a:solidFill>
              </a:rPr>
              <a:t>**</a:t>
            </a:r>
          </a:p>
        </p:txBody>
      </p:sp>
    </p:spTree>
    <p:extLst>
      <p:ext uri="{BB962C8B-B14F-4D97-AF65-F5344CB8AC3E}">
        <p14:creationId xmlns:p14="http://schemas.microsoft.com/office/powerpoint/2010/main" val="2543668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0564-60CC-A643-93F4-63B7449978B2}"/>
              </a:ext>
            </a:extLst>
          </p:cNvPr>
          <p:cNvSpPr>
            <a:spLocks noGrp="1"/>
          </p:cNvSpPr>
          <p:nvPr>
            <p:ph type="title"/>
          </p:nvPr>
        </p:nvSpPr>
        <p:spPr>
          <a:xfrm>
            <a:off x="228601" y="326951"/>
            <a:ext cx="10515600" cy="1325563"/>
          </a:xfrm>
        </p:spPr>
        <p:txBody>
          <a:bodyPr>
            <a:normAutofit fontScale="90000"/>
          </a:bodyPr>
          <a:lstStyle/>
          <a:p>
            <a:r>
              <a:rPr lang="en-US" b="1" dirty="0"/>
              <a:t>“Developmental vitamin D deficiency               increases </a:t>
            </a:r>
            <a:r>
              <a:rPr lang="en-US" b="1" dirty="0" err="1"/>
              <a:t>foetal</a:t>
            </a:r>
            <a:r>
              <a:rPr lang="en-US" b="1" dirty="0"/>
              <a:t> exposure to testosterone”</a:t>
            </a:r>
            <a:r>
              <a:rPr lang="en-US" b="1" dirty="0">
                <a:solidFill>
                  <a:srgbClr val="FF0000"/>
                </a:solidFill>
              </a:rPr>
              <a:t>*</a:t>
            </a:r>
            <a:br>
              <a:rPr lang="en-US" dirty="0"/>
            </a:br>
            <a:endParaRPr lang="en-US" dirty="0"/>
          </a:p>
        </p:txBody>
      </p:sp>
      <p:pic>
        <p:nvPicPr>
          <p:cNvPr id="5" name="Content Placeholder 4" descr="Diagram&#10;&#10;Description automatically generated">
            <a:extLst>
              <a:ext uri="{FF2B5EF4-FFF2-40B4-BE49-F238E27FC236}">
                <a16:creationId xmlns:a16="http://schemas.microsoft.com/office/drawing/2014/main" id="{2E161F58-05DE-F646-B340-14E1D2CB08DF}"/>
              </a:ext>
            </a:extLst>
          </p:cNvPr>
          <p:cNvPicPr>
            <a:picLocks noGrp="1" noChangeAspect="1"/>
          </p:cNvPicPr>
          <p:nvPr>
            <p:ph idx="1"/>
          </p:nvPr>
        </p:nvPicPr>
        <p:blipFill>
          <a:blip r:embed="rId3"/>
          <a:stretch>
            <a:fillRect/>
          </a:stretch>
        </p:blipFill>
        <p:spPr>
          <a:xfrm>
            <a:off x="7608870" y="1991137"/>
            <a:ext cx="4457901" cy="4351338"/>
          </a:xfrm>
        </p:spPr>
      </p:pic>
      <p:sp>
        <p:nvSpPr>
          <p:cNvPr id="6" name="TextBox 5">
            <a:extLst>
              <a:ext uri="{FF2B5EF4-FFF2-40B4-BE49-F238E27FC236}">
                <a16:creationId xmlns:a16="http://schemas.microsoft.com/office/drawing/2014/main" id="{DA2BEB53-8F91-7147-A983-D1E23807EBBA}"/>
              </a:ext>
            </a:extLst>
          </p:cNvPr>
          <p:cNvSpPr txBox="1"/>
          <p:nvPr/>
        </p:nvSpPr>
        <p:spPr>
          <a:xfrm>
            <a:off x="10229705" y="2024223"/>
            <a:ext cx="2005456" cy="646331"/>
          </a:xfrm>
          <a:prstGeom prst="rect">
            <a:avLst/>
          </a:prstGeom>
          <a:solidFill>
            <a:schemeClr val="bg1"/>
          </a:solidFill>
        </p:spPr>
        <p:txBody>
          <a:bodyPr wrap="square" rtlCol="0">
            <a:spAutoFit/>
          </a:bodyPr>
          <a:lstStyle/>
          <a:p>
            <a:r>
              <a:rPr lang="en-US" b="1" dirty="0"/>
              <a:t>Vitamin D deficient mouse dam</a:t>
            </a:r>
          </a:p>
        </p:txBody>
      </p:sp>
      <p:sp>
        <p:nvSpPr>
          <p:cNvPr id="7" name="Content Placeholder 2">
            <a:extLst>
              <a:ext uri="{FF2B5EF4-FFF2-40B4-BE49-F238E27FC236}">
                <a16:creationId xmlns:a16="http://schemas.microsoft.com/office/drawing/2014/main" id="{73E495B4-771E-B34E-86DB-D10C7C23BC4F}"/>
              </a:ext>
            </a:extLst>
          </p:cNvPr>
          <p:cNvSpPr txBox="1">
            <a:spLocks/>
          </p:cNvSpPr>
          <p:nvPr/>
        </p:nvSpPr>
        <p:spPr>
          <a:xfrm>
            <a:off x="465222" y="1829552"/>
            <a:ext cx="71436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Vitamin D regulates gene expression via methylation</a:t>
            </a:r>
          </a:p>
          <a:p>
            <a:r>
              <a:rPr lang="en-US" dirty="0"/>
              <a:t>Vitamin D deficiency causes hypermethylation of the promoter for aromatase</a:t>
            </a:r>
          </a:p>
          <a:p>
            <a:pPr lvl="1"/>
            <a:r>
              <a:rPr lang="en-US" dirty="0"/>
              <a:t>This results in reduced aromatase expression in male brains</a:t>
            </a:r>
          </a:p>
          <a:p>
            <a:r>
              <a:rPr lang="en-US" dirty="0"/>
              <a:t>Aromatase converts testosterone to estrogen</a:t>
            </a:r>
          </a:p>
          <a:p>
            <a:r>
              <a:rPr lang="en-US" dirty="0"/>
              <a:t>Excess testosterone in male </a:t>
            </a:r>
            <a:r>
              <a:rPr lang="en-US" dirty="0" err="1"/>
              <a:t>foetal</a:t>
            </a:r>
            <a:r>
              <a:rPr lang="en-US" dirty="0"/>
              <a:t> brains.       </a:t>
            </a:r>
            <a:r>
              <a:rPr lang="en-US" dirty="0">
                <a:sym typeface="Wingdings" pitchFamily="2" charset="2"/>
              </a:rPr>
              <a:t> </a:t>
            </a:r>
            <a:r>
              <a:rPr lang="en-US" dirty="0"/>
              <a:t>autism</a:t>
            </a:r>
          </a:p>
        </p:txBody>
      </p:sp>
      <p:sp>
        <p:nvSpPr>
          <p:cNvPr id="8" name="TextBox 7">
            <a:extLst>
              <a:ext uri="{FF2B5EF4-FFF2-40B4-BE49-F238E27FC236}">
                <a16:creationId xmlns:a16="http://schemas.microsoft.com/office/drawing/2014/main" id="{8CD84E67-3DCA-094D-92D1-3FE33B517C1E}"/>
              </a:ext>
            </a:extLst>
          </p:cNvPr>
          <p:cNvSpPr txBox="1"/>
          <p:nvPr/>
        </p:nvSpPr>
        <p:spPr>
          <a:xfrm>
            <a:off x="1175658" y="6180890"/>
            <a:ext cx="7079439" cy="461665"/>
          </a:xfrm>
          <a:prstGeom prst="rect">
            <a:avLst/>
          </a:prstGeom>
          <a:noFill/>
        </p:spPr>
        <p:txBody>
          <a:bodyPr wrap="none" rtlCol="0">
            <a:spAutoFit/>
          </a:bodyPr>
          <a:lstStyle/>
          <a:p>
            <a:r>
              <a:rPr lang="en-US" sz="2400" dirty="0">
                <a:solidFill>
                  <a:srgbClr val="FF0000"/>
                </a:solidFill>
              </a:rPr>
              <a:t>*</a:t>
            </a:r>
            <a:r>
              <a:rPr lang="en-US" sz="2400" dirty="0" err="1"/>
              <a:t>Asad</a:t>
            </a:r>
            <a:r>
              <a:rPr lang="en-US" sz="2400" dirty="0"/>
              <a:t> </a:t>
            </a:r>
            <a:r>
              <a:rPr lang="en-US" sz="2400" dirty="0" err="1"/>
              <a:t>Amanat</a:t>
            </a:r>
            <a:r>
              <a:rPr lang="en-US" sz="2400" dirty="0"/>
              <a:t> Ali et al. Molecular Autism (2020) 11:96.</a:t>
            </a:r>
          </a:p>
        </p:txBody>
      </p:sp>
    </p:spTree>
    <p:extLst>
      <p:ext uri="{BB962C8B-B14F-4D97-AF65-F5344CB8AC3E}">
        <p14:creationId xmlns:p14="http://schemas.microsoft.com/office/powerpoint/2010/main" val="2534027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0564-60CC-A643-93F4-63B7449978B2}"/>
              </a:ext>
            </a:extLst>
          </p:cNvPr>
          <p:cNvSpPr>
            <a:spLocks noGrp="1"/>
          </p:cNvSpPr>
          <p:nvPr>
            <p:ph type="title"/>
          </p:nvPr>
        </p:nvSpPr>
        <p:spPr>
          <a:xfrm>
            <a:off x="228601" y="326951"/>
            <a:ext cx="10515600" cy="1325563"/>
          </a:xfrm>
        </p:spPr>
        <p:txBody>
          <a:bodyPr>
            <a:normAutofit fontScale="90000"/>
          </a:bodyPr>
          <a:lstStyle/>
          <a:p>
            <a:r>
              <a:rPr lang="en-US" b="1" dirty="0"/>
              <a:t>“Developmental vitamin D deficiency               increases </a:t>
            </a:r>
            <a:r>
              <a:rPr lang="en-US" b="1" dirty="0" err="1"/>
              <a:t>foetal</a:t>
            </a:r>
            <a:r>
              <a:rPr lang="en-US" b="1" dirty="0"/>
              <a:t> exposure to testosterone”</a:t>
            </a:r>
            <a:r>
              <a:rPr lang="en-US" b="1" dirty="0">
                <a:solidFill>
                  <a:srgbClr val="FF0000"/>
                </a:solidFill>
              </a:rPr>
              <a:t>*</a:t>
            </a:r>
            <a:br>
              <a:rPr lang="en-US" dirty="0"/>
            </a:br>
            <a:endParaRPr lang="en-US" dirty="0"/>
          </a:p>
        </p:txBody>
      </p:sp>
      <p:pic>
        <p:nvPicPr>
          <p:cNvPr id="5" name="Content Placeholder 4" descr="Diagram&#10;&#10;Description automatically generated">
            <a:extLst>
              <a:ext uri="{FF2B5EF4-FFF2-40B4-BE49-F238E27FC236}">
                <a16:creationId xmlns:a16="http://schemas.microsoft.com/office/drawing/2014/main" id="{2E161F58-05DE-F646-B340-14E1D2CB08DF}"/>
              </a:ext>
            </a:extLst>
          </p:cNvPr>
          <p:cNvPicPr>
            <a:picLocks noGrp="1" noChangeAspect="1"/>
          </p:cNvPicPr>
          <p:nvPr>
            <p:ph idx="1"/>
          </p:nvPr>
        </p:nvPicPr>
        <p:blipFill>
          <a:blip r:embed="rId3"/>
          <a:stretch>
            <a:fillRect/>
          </a:stretch>
        </p:blipFill>
        <p:spPr>
          <a:xfrm>
            <a:off x="7608870" y="1991137"/>
            <a:ext cx="4457901" cy="4351338"/>
          </a:xfrm>
        </p:spPr>
      </p:pic>
      <p:sp>
        <p:nvSpPr>
          <p:cNvPr id="6" name="TextBox 5">
            <a:extLst>
              <a:ext uri="{FF2B5EF4-FFF2-40B4-BE49-F238E27FC236}">
                <a16:creationId xmlns:a16="http://schemas.microsoft.com/office/drawing/2014/main" id="{DA2BEB53-8F91-7147-A983-D1E23807EBBA}"/>
              </a:ext>
            </a:extLst>
          </p:cNvPr>
          <p:cNvSpPr txBox="1"/>
          <p:nvPr/>
        </p:nvSpPr>
        <p:spPr>
          <a:xfrm>
            <a:off x="10229705" y="2024223"/>
            <a:ext cx="2005456" cy="646331"/>
          </a:xfrm>
          <a:prstGeom prst="rect">
            <a:avLst/>
          </a:prstGeom>
          <a:solidFill>
            <a:schemeClr val="bg1"/>
          </a:solidFill>
        </p:spPr>
        <p:txBody>
          <a:bodyPr wrap="square" rtlCol="0">
            <a:spAutoFit/>
          </a:bodyPr>
          <a:lstStyle/>
          <a:p>
            <a:r>
              <a:rPr lang="en-US" b="1" dirty="0"/>
              <a:t>Vitamin D deficient mouse dam</a:t>
            </a:r>
          </a:p>
        </p:txBody>
      </p:sp>
      <p:sp>
        <p:nvSpPr>
          <p:cNvPr id="7" name="Content Placeholder 2">
            <a:extLst>
              <a:ext uri="{FF2B5EF4-FFF2-40B4-BE49-F238E27FC236}">
                <a16:creationId xmlns:a16="http://schemas.microsoft.com/office/drawing/2014/main" id="{73E495B4-771E-B34E-86DB-D10C7C23BC4F}"/>
              </a:ext>
            </a:extLst>
          </p:cNvPr>
          <p:cNvSpPr txBox="1">
            <a:spLocks/>
          </p:cNvSpPr>
          <p:nvPr/>
        </p:nvSpPr>
        <p:spPr>
          <a:xfrm>
            <a:off x="465222" y="1829552"/>
            <a:ext cx="71436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Vitamin D regulates gene expression via methylation</a:t>
            </a:r>
          </a:p>
          <a:p>
            <a:r>
              <a:rPr lang="en-US" dirty="0"/>
              <a:t>Vitamin D deficiency causes hypermethylation of the promoter for aromatase</a:t>
            </a:r>
          </a:p>
          <a:p>
            <a:pPr lvl="1"/>
            <a:r>
              <a:rPr lang="en-US" dirty="0"/>
              <a:t>This results in reduced aromatase expression in male brains</a:t>
            </a:r>
          </a:p>
          <a:p>
            <a:r>
              <a:rPr lang="en-US" dirty="0"/>
              <a:t>Aromatase converts testosterone to estrogen</a:t>
            </a:r>
          </a:p>
          <a:p>
            <a:r>
              <a:rPr lang="en-US" dirty="0"/>
              <a:t>Excess testosterone in male </a:t>
            </a:r>
            <a:r>
              <a:rPr lang="en-US" dirty="0" err="1"/>
              <a:t>foetal</a:t>
            </a:r>
            <a:r>
              <a:rPr lang="en-US" dirty="0"/>
              <a:t> brains.       </a:t>
            </a:r>
            <a:r>
              <a:rPr lang="en-US" dirty="0">
                <a:sym typeface="Wingdings" pitchFamily="2" charset="2"/>
              </a:rPr>
              <a:t> </a:t>
            </a:r>
            <a:r>
              <a:rPr lang="en-US" dirty="0"/>
              <a:t>autism</a:t>
            </a:r>
          </a:p>
        </p:txBody>
      </p:sp>
      <p:sp>
        <p:nvSpPr>
          <p:cNvPr id="8" name="TextBox 7">
            <a:extLst>
              <a:ext uri="{FF2B5EF4-FFF2-40B4-BE49-F238E27FC236}">
                <a16:creationId xmlns:a16="http://schemas.microsoft.com/office/drawing/2014/main" id="{8CD84E67-3DCA-094D-92D1-3FE33B517C1E}"/>
              </a:ext>
            </a:extLst>
          </p:cNvPr>
          <p:cNvSpPr txBox="1"/>
          <p:nvPr/>
        </p:nvSpPr>
        <p:spPr>
          <a:xfrm>
            <a:off x="1175658" y="6180890"/>
            <a:ext cx="7079439" cy="461665"/>
          </a:xfrm>
          <a:prstGeom prst="rect">
            <a:avLst/>
          </a:prstGeom>
          <a:noFill/>
        </p:spPr>
        <p:txBody>
          <a:bodyPr wrap="none" rtlCol="0">
            <a:spAutoFit/>
          </a:bodyPr>
          <a:lstStyle/>
          <a:p>
            <a:r>
              <a:rPr lang="en-US" sz="2400" dirty="0">
                <a:solidFill>
                  <a:srgbClr val="FF0000"/>
                </a:solidFill>
              </a:rPr>
              <a:t>*</a:t>
            </a:r>
            <a:r>
              <a:rPr lang="en-US" sz="2400" dirty="0" err="1"/>
              <a:t>Asad</a:t>
            </a:r>
            <a:r>
              <a:rPr lang="en-US" sz="2400" dirty="0"/>
              <a:t> </a:t>
            </a:r>
            <a:r>
              <a:rPr lang="en-US" sz="2400" dirty="0" err="1"/>
              <a:t>Amanat</a:t>
            </a:r>
            <a:r>
              <a:rPr lang="en-US" sz="2400" dirty="0"/>
              <a:t> Ali et al. Molecular Autism (2020) 11:96.</a:t>
            </a:r>
          </a:p>
        </p:txBody>
      </p:sp>
      <p:sp>
        <p:nvSpPr>
          <p:cNvPr id="9" name="TextBox 8">
            <a:extLst>
              <a:ext uri="{FF2B5EF4-FFF2-40B4-BE49-F238E27FC236}">
                <a16:creationId xmlns:a16="http://schemas.microsoft.com/office/drawing/2014/main" id="{096CDC88-CE60-2B42-BF87-EA2905D301F2}"/>
              </a:ext>
            </a:extLst>
          </p:cNvPr>
          <p:cNvSpPr txBox="1"/>
          <p:nvPr/>
        </p:nvSpPr>
        <p:spPr>
          <a:xfrm>
            <a:off x="1051561" y="1903308"/>
            <a:ext cx="9832714" cy="1815882"/>
          </a:xfrm>
          <a:prstGeom prst="rect">
            <a:avLst/>
          </a:prstGeom>
          <a:solidFill>
            <a:srgbClr val="FFF191"/>
          </a:solidFill>
          <a:ln>
            <a:solidFill>
              <a:schemeClr val="tx1"/>
            </a:solidFill>
          </a:ln>
        </p:spPr>
        <p:txBody>
          <a:bodyPr wrap="square" rtlCol="0">
            <a:spAutoFit/>
          </a:bodyPr>
          <a:lstStyle/>
          <a:p>
            <a:endParaRPr lang="en-US" sz="2800" dirty="0"/>
          </a:p>
          <a:p>
            <a:r>
              <a:rPr lang="en-US" sz="2800" dirty="0"/>
              <a:t>Vitamin D is activated by Cytochrome P450 (CYP) enzymes in the liver, and glyphosate has been shown to suppress CYP enzymes</a:t>
            </a:r>
            <a:endParaRPr lang="en-US" sz="2800" dirty="0">
              <a:solidFill>
                <a:srgbClr val="FF0000"/>
              </a:solidFill>
            </a:endParaRPr>
          </a:p>
          <a:p>
            <a:endParaRPr lang="en-US" sz="2800" dirty="0">
              <a:solidFill>
                <a:srgbClr val="FF0000"/>
              </a:solidFill>
            </a:endParaRPr>
          </a:p>
        </p:txBody>
      </p:sp>
    </p:spTree>
    <p:extLst>
      <p:ext uri="{BB962C8B-B14F-4D97-AF65-F5344CB8AC3E}">
        <p14:creationId xmlns:p14="http://schemas.microsoft.com/office/powerpoint/2010/main" val="302066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84F0-88A3-CB4B-9C6C-DA183BF9D4E5}"/>
              </a:ext>
            </a:extLst>
          </p:cNvPr>
          <p:cNvSpPr>
            <a:spLocks noGrp="1"/>
          </p:cNvSpPr>
          <p:nvPr>
            <p:ph type="title"/>
          </p:nvPr>
        </p:nvSpPr>
        <p:spPr>
          <a:xfrm>
            <a:off x="498566" y="247560"/>
            <a:ext cx="10515600" cy="1325563"/>
          </a:xfrm>
        </p:spPr>
        <p:txBody>
          <a:bodyPr/>
          <a:lstStyle/>
          <a:p>
            <a:r>
              <a:rPr lang="en-US" b="1" dirty="0"/>
              <a:t>Outline</a:t>
            </a:r>
          </a:p>
        </p:txBody>
      </p:sp>
      <p:sp>
        <p:nvSpPr>
          <p:cNvPr id="4" name="Content Placeholder 2">
            <a:extLst>
              <a:ext uri="{FF2B5EF4-FFF2-40B4-BE49-F238E27FC236}">
                <a16:creationId xmlns:a16="http://schemas.microsoft.com/office/drawing/2014/main" id="{6D43500F-A12F-7748-B39B-B5D494688F18}"/>
              </a:ext>
            </a:extLst>
          </p:cNvPr>
          <p:cNvSpPr txBox="1">
            <a:spLocks/>
          </p:cNvSpPr>
          <p:nvPr/>
        </p:nvSpPr>
        <p:spPr>
          <a:xfrm>
            <a:off x="948661" y="1753008"/>
            <a:ext cx="6875990" cy="4627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Introduction</a:t>
            </a:r>
          </a:p>
          <a:p>
            <a:r>
              <a:rPr lang="en-US" sz="3200" dirty="0"/>
              <a:t>Human and Animal Diseases</a:t>
            </a:r>
          </a:p>
          <a:p>
            <a:r>
              <a:rPr lang="en-US" sz="3200" dirty="0"/>
              <a:t>Glyphosate and Autism</a:t>
            </a:r>
          </a:p>
          <a:p>
            <a:r>
              <a:rPr lang="en-US" sz="3200" dirty="0"/>
              <a:t>Glyphosate and Endocrine Disruption</a:t>
            </a:r>
          </a:p>
          <a:p>
            <a:r>
              <a:rPr lang="en-US" sz="3200" dirty="0"/>
              <a:t>Transgenerational Effects</a:t>
            </a:r>
          </a:p>
          <a:p>
            <a:r>
              <a:rPr lang="en-US" sz="3200" dirty="0"/>
              <a:t>Conclusion</a:t>
            </a:r>
          </a:p>
          <a:p>
            <a:endParaRPr lang="en-US" sz="3200" dirty="0"/>
          </a:p>
        </p:txBody>
      </p:sp>
    </p:spTree>
    <p:extLst>
      <p:ext uri="{BB962C8B-B14F-4D97-AF65-F5344CB8AC3E}">
        <p14:creationId xmlns:p14="http://schemas.microsoft.com/office/powerpoint/2010/main" val="2394058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E009-9B84-5B47-8223-B6F3D51C77F6}"/>
              </a:ext>
            </a:extLst>
          </p:cNvPr>
          <p:cNvSpPr>
            <a:spLocks noGrp="1"/>
          </p:cNvSpPr>
          <p:nvPr>
            <p:ph type="title"/>
          </p:nvPr>
        </p:nvSpPr>
        <p:spPr>
          <a:xfrm>
            <a:off x="243033" y="213395"/>
            <a:ext cx="10500361" cy="1565750"/>
          </a:xfrm>
        </p:spPr>
        <p:txBody>
          <a:bodyPr>
            <a:normAutofit fontScale="90000"/>
          </a:bodyPr>
          <a:lstStyle/>
          <a:p>
            <a:r>
              <a:rPr lang="en-US" dirty="0"/>
              <a:t>“</a:t>
            </a:r>
            <a:r>
              <a:rPr lang="en-US" b="1" dirty="0"/>
              <a:t>Glyphosate exposure induces synaptic impairment in hippocampal neurons and  cognitive deficits in developing rats”</a:t>
            </a:r>
            <a:r>
              <a:rPr lang="en-US" b="1" dirty="0">
                <a:solidFill>
                  <a:srgbClr val="FF0000"/>
                </a:solidFill>
              </a:rPr>
              <a:t>*</a:t>
            </a:r>
            <a:endParaRPr lang="en-US" dirty="0">
              <a:solidFill>
                <a:srgbClr val="FF0000"/>
              </a:solidFill>
            </a:endParaRPr>
          </a:p>
        </p:txBody>
      </p:sp>
      <p:sp>
        <p:nvSpPr>
          <p:cNvPr id="3" name="Content Placeholder 2">
            <a:extLst>
              <a:ext uri="{FF2B5EF4-FFF2-40B4-BE49-F238E27FC236}">
                <a16:creationId xmlns:a16="http://schemas.microsoft.com/office/drawing/2014/main" id="{0211B308-1C81-FF4D-80FC-CEA76D3AACC8}"/>
              </a:ext>
            </a:extLst>
          </p:cNvPr>
          <p:cNvSpPr>
            <a:spLocks noGrp="1"/>
          </p:cNvSpPr>
          <p:nvPr>
            <p:ph idx="1"/>
          </p:nvPr>
        </p:nvSpPr>
        <p:spPr>
          <a:xfrm>
            <a:off x="315685" y="2020038"/>
            <a:ext cx="9930517" cy="3201172"/>
          </a:xfrm>
        </p:spPr>
        <p:txBody>
          <a:bodyPr/>
          <a:lstStyle/>
          <a:p>
            <a:r>
              <a:rPr lang="en-US" dirty="0"/>
              <a:t>Glyphosate-treated hippocampal neurons in culture showed a decrease in dendritic complexity and spine formation</a:t>
            </a:r>
          </a:p>
          <a:p>
            <a:r>
              <a:rPr lang="en-US" dirty="0"/>
              <a:t>Rat pups were exposed to glyphosate                                                    (every two days from 7 days old to 27 days old)</a:t>
            </a:r>
          </a:p>
          <a:p>
            <a:pPr lvl="1"/>
            <a:r>
              <a:rPr lang="en-US" dirty="0"/>
              <a:t>Induced cognitive impairments</a:t>
            </a:r>
          </a:p>
          <a:p>
            <a:pPr lvl="1"/>
            <a:r>
              <a:rPr lang="en-US" dirty="0"/>
              <a:t>Reduced synaptic protein expression in hippocampus</a:t>
            </a:r>
          </a:p>
        </p:txBody>
      </p:sp>
      <p:sp>
        <p:nvSpPr>
          <p:cNvPr id="4" name="TextBox 3">
            <a:extLst>
              <a:ext uri="{FF2B5EF4-FFF2-40B4-BE49-F238E27FC236}">
                <a16:creationId xmlns:a16="http://schemas.microsoft.com/office/drawing/2014/main" id="{0A19BD0D-1B0C-CC4D-9430-662532BCF0C5}"/>
              </a:ext>
            </a:extLst>
          </p:cNvPr>
          <p:cNvSpPr txBox="1"/>
          <p:nvPr/>
        </p:nvSpPr>
        <p:spPr>
          <a:xfrm>
            <a:off x="2015829" y="6145957"/>
            <a:ext cx="9313575" cy="461665"/>
          </a:xfrm>
          <a:prstGeom prst="rect">
            <a:avLst/>
          </a:prstGeom>
          <a:noFill/>
        </p:spPr>
        <p:txBody>
          <a:bodyPr wrap="none" rtlCol="0">
            <a:spAutoFit/>
          </a:bodyPr>
          <a:lstStyle/>
          <a:p>
            <a:r>
              <a:rPr lang="en-US" sz="2400" dirty="0">
                <a:solidFill>
                  <a:srgbClr val="FF0000"/>
                </a:solidFill>
              </a:rPr>
              <a:t>*</a:t>
            </a:r>
            <a:r>
              <a:rPr lang="en-US" sz="2400" dirty="0"/>
              <a:t>Sebastian Luna et al. Archives of Toxicology (2021) [</a:t>
            </a:r>
            <a:r>
              <a:rPr lang="en-US" sz="2400" dirty="0" err="1"/>
              <a:t>Epub</a:t>
            </a:r>
            <a:r>
              <a:rPr lang="en-US" sz="2400" dirty="0"/>
              <a:t> ahead of print]</a:t>
            </a:r>
          </a:p>
        </p:txBody>
      </p:sp>
      <p:pic>
        <p:nvPicPr>
          <p:cNvPr id="6" name="Picture 5" descr="A hand holding a white mouse&#10;&#10;Description automatically generated with medium confidence">
            <a:extLst>
              <a:ext uri="{FF2B5EF4-FFF2-40B4-BE49-F238E27FC236}">
                <a16:creationId xmlns:a16="http://schemas.microsoft.com/office/drawing/2014/main" id="{244AA0D2-FDDB-3749-9D10-0EDFE1EE24D8}"/>
              </a:ext>
            </a:extLst>
          </p:cNvPr>
          <p:cNvPicPr>
            <a:picLocks noChangeAspect="1"/>
          </p:cNvPicPr>
          <p:nvPr/>
        </p:nvPicPr>
        <p:blipFill>
          <a:blip r:embed="rId3"/>
          <a:stretch>
            <a:fillRect/>
          </a:stretch>
        </p:blipFill>
        <p:spPr>
          <a:xfrm>
            <a:off x="8026621" y="3104002"/>
            <a:ext cx="3586921" cy="2690191"/>
          </a:xfrm>
          <a:prstGeom prst="rect">
            <a:avLst/>
          </a:prstGeom>
        </p:spPr>
      </p:pic>
    </p:spTree>
    <p:extLst>
      <p:ext uri="{BB962C8B-B14F-4D97-AF65-F5344CB8AC3E}">
        <p14:creationId xmlns:p14="http://schemas.microsoft.com/office/powerpoint/2010/main" val="575818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 y="1"/>
            <a:ext cx="8855300" cy="2156666"/>
          </a:xfrm>
        </p:spPr>
        <p:txBody>
          <a:bodyPr>
            <a:noAutofit/>
          </a:bodyPr>
          <a:lstStyle/>
          <a:p>
            <a:br>
              <a:rPr lang="en-US" sz="3600" b="1" dirty="0"/>
            </a:br>
            <a:r>
              <a:rPr lang="en-US" sz="3600" b="1" dirty="0"/>
              <a:t>“Neuronal development and axon growth       are altered by glyphosate through a WNT                                                 non-canonical signaling pathway”</a:t>
            </a:r>
            <a:r>
              <a:rPr lang="en-US" sz="3600" b="1" dirty="0">
                <a:solidFill>
                  <a:srgbClr val="FF0000"/>
                </a:solidFill>
              </a:rPr>
              <a:t>*</a:t>
            </a:r>
            <a:br>
              <a:rPr lang="en-US" sz="3600" b="1" dirty="0"/>
            </a:br>
            <a:br>
              <a:rPr lang="en-US" sz="3600" b="1" dirty="0"/>
            </a:br>
            <a:endParaRPr lang="en-US" sz="3600" b="1" dirty="0"/>
          </a:p>
        </p:txBody>
      </p:sp>
      <p:sp>
        <p:nvSpPr>
          <p:cNvPr id="3" name="Content Placeholder 2"/>
          <p:cNvSpPr>
            <a:spLocks noGrp="1"/>
          </p:cNvSpPr>
          <p:nvPr>
            <p:ph idx="1"/>
          </p:nvPr>
        </p:nvSpPr>
        <p:spPr>
          <a:xfrm>
            <a:off x="213360" y="1741585"/>
            <a:ext cx="11155679" cy="2362592"/>
          </a:xfrm>
        </p:spPr>
        <p:txBody>
          <a:bodyPr/>
          <a:lstStyle/>
          <a:p>
            <a:r>
              <a:rPr lang="en-US" dirty="0"/>
              <a:t>Neurons grown in culture &amp; exposed to glyphosate</a:t>
            </a:r>
          </a:p>
          <a:p>
            <a:r>
              <a:rPr lang="en-US" dirty="0"/>
              <a:t>“They elicited shorter and unbranched axons and they also developed.  less complex dendritic arbors compared to controls”</a:t>
            </a:r>
          </a:p>
          <a:p>
            <a:endParaRPr lang="en-US" dirty="0"/>
          </a:p>
        </p:txBody>
      </p:sp>
      <p:pic>
        <p:nvPicPr>
          <p:cNvPr id="4" name="Picture 3" descr="neurons_glyphos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205" y="3153918"/>
            <a:ext cx="6492792" cy="3032594"/>
          </a:xfrm>
          <a:prstGeom prst="rect">
            <a:avLst/>
          </a:prstGeom>
        </p:spPr>
      </p:pic>
      <p:sp>
        <p:nvSpPr>
          <p:cNvPr id="5" name="TextBox 4"/>
          <p:cNvSpPr txBox="1"/>
          <p:nvPr/>
        </p:nvSpPr>
        <p:spPr>
          <a:xfrm>
            <a:off x="6468534" y="4118001"/>
            <a:ext cx="1412203" cy="369332"/>
          </a:xfrm>
          <a:prstGeom prst="rect">
            <a:avLst/>
          </a:prstGeom>
          <a:noFill/>
          <a:ln>
            <a:noFill/>
          </a:ln>
        </p:spPr>
        <p:txBody>
          <a:bodyPr wrap="none" rtlCol="0">
            <a:spAutoFit/>
          </a:bodyPr>
          <a:lstStyle/>
          <a:p>
            <a:r>
              <a:rPr lang="en-US" dirty="0">
                <a:solidFill>
                  <a:schemeClr val="bg1"/>
                </a:solidFill>
              </a:rPr>
              <a:t>+ Glyphosate</a:t>
            </a:r>
          </a:p>
        </p:txBody>
      </p:sp>
      <p:sp>
        <p:nvSpPr>
          <p:cNvPr id="6" name="TextBox 5"/>
          <p:cNvSpPr txBox="1"/>
          <p:nvPr/>
        </p:nvSpPr>
        <p:spPr>
          <a:xfrm>
            <a:off x="5204690" y="6244010"/>
            <a:ext cx="6987310" cy="461665"/>
          </a:xfrm>
          <a:prstGeom prst="rect">
            <a:avLst/>
          </a:prstGeom>
          <a:noFill/>
        </p:spPr>
        <p:txBody>
          <a:bodyPr wrap="none" rtlCol="0">
            <a:spAutoFit/>
          </a:bodyPr>
          <a:lstStyle/>
          <a:p>
            <a:r>
              <a:rPr lang="en-US" sz="2400" dirty="0">
                <a:solidFill>
                  <a:srgbClr val="FF0000"/>
                </a:solidFill>
              </a:rPr>
              <a:t>*</a:t>
            </a:r>
            <a:r>
              <a:rPr lang="en-US" sz="2400" dirty="0"/>
              <a:t>RP </a:t>
            </a:r>
            <a:r>
              <a:rPr lang="en-US" sz="2400" dirty="0" err="1"/>
              <a:t>Coullery</a:t>
            </a:r>
            <a:r>
              <a:rPr lang="en-US" sz="2400" dirty="0"/>
              <a:t> et al., </a:t>
            </a:r>
            <a:r>
              <a:rPr lang="en-US" sz="2400" dirty="0" err="1"/>
              <a:t>NeuroToxicology</a:t>
            </a:r>
            <a:r>
              <a:rPr lang="en-US" sz="2400" dirty="0"/>
              <a:t> 2016;52:150-161.</a:t>
            </a:r>
          </a:p>
        </p:txBody>
      </p:sp>
    </p:spTree>
    <p:extLst>
      <p:ext uri="{BB962C8B-B14F-4D97-AF65-F5344CB8AC3E}">
        <p14:creationId xmlns:p14="http://schemas.microsoft.com/office/powerpoint/2010/main" val="780569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BFB1-B89E-3E4E-B2B7-0856B6DD1842}"/>
              </a:ext>
            </a:extLst>
          </p:cNvPr>
          <p:cNvSpPr>
            <a:spLocks noGrp="1"/>
          </p:cNvSpPr>
          <p:nvPr>
            <p:ph type="title"/>
          </p:nvPr>
        </p:nvSpPr>
        <p:spPr>
          <a:xfrm>
            <a:off x="222069" y="235131"/>
            <a:ext cx="9718765" cy="2271531"/>
          </a:xfrm>
        </p:spPr>
        <p:txBody>
          <a:bodyPr>
            <a:normAutofit fontScale="90000"/>
          </a:bodyPr>
          <a:lstStyle/>
          <a:p>
            <a:r>
              <a:rPr lang="en-US" b="1" dirty="0"/>
              <a:t>“Dendrite and spine modifications in autism         and related neurodevelopmental disorders     in patients and animal models” </a:t>
            </a:r>
            <a:r>
              <a:rPr lang="en-US" b="1" dirty="0">
                <a:solidFill>
                  <a:srgbClr val="FF0000"/>
                </a:solidFill>
              </a:rPr>
              <a:t>*</a:t>
            </a:r>
            <a:br>
              <a:rPr lang="en-US" b="1" dirty="0"/>
            </a:br>
            <a:endParaRPr lang="en-US" dirty="0"/>
          </a:p>
        </p:txBody>
      </p:sp>
      <p:sp>
        <p:nvSpPr>
          <p:cNvPr id="3" name="Content Placeholder 2">
            <a:extLst>
              <a:ext uri="{FF2B5EF4-FFF2-40B4-BE49-F238E27FC236}">
                <a16:creationId xmlns:a16="http://schemas.microsoft.com/office/drawing/2014/main" id="{A16FA170-AE32-8F42-AEDF-273C0FD47F84}"/>
              </a:ext>
            </a:extLst>
          </p:cNvPr>
          <p:cNvSpPr>
            <a:spLocks noGrp="1"/>
          </p:cNvSpPr>
          <p:nvPr>
            <p:ph idx="1"/>
          </p:nvPr>
        </p:nvSpPr>
        <p:spPr>
          <a:xfrm>
            <a:off x="838200" y="2506662"/>
            <a:ext cx="5441769" cy="3280184"/>
          </a:xfrm>
        </p:spPr>
        <p:txBody>
          <a:bodyPr>
            <a:normAutofit/>
          </a:bodyPr>
          <a:lstStyle/>
          <a:p>
            <a:pPr marL="0" indent="0">
              <a:buNone/>
            </a:pPr>
            <a:r>
              <a:rPr lang="en-US" dirty="0"/>
              <a:t>"Specifically, autism has been linked to a decrease in the density of spines with mature morphology, indicating a general spine immaturity state in autism."</a:t>
            </a:r>
          </a:p>
        </p:txBody>
      </p:sp>
      <p:sp>
        <p:nvSpPr>
          <p:cNvPr id="4" name="TextBox 3">
            <a:extLst>
              <a:ext uri="{FF2B5EF4-FFF2-40B4-BE49-F238E27FC236}">
                <a16:creationId xmlns:a16="http://schemas.microsoft.com/office/drawing/2014/main" id="{81664063-555B-1A4B-9608-908EAA817FEF}"/>
              </a:ext>
            </a:extLst>
          </p:cNvPr>
          <p:cNvSpPr txBox="1"/>
          <p:nvPr/>
        </p:nvSpPr>
        <p:spPr>
          <a:xfrm>
            <a:off x="2939143" y="6257109"/>
            <a:ext cx="9031255" cy="461665"/>
          </a:xfrm>
          <a:prstGeom prst="rect">
            <a:avLst/>
          </a:prstGeom>
          <a:noFill/>
        </p:spPr>
        <p:txBody>
          <a:bodyPr wrap="none" rtlCol="0">
            <a:spAutoFit/>
          </a:bodyPr>
          <a:lstStyle/>
          <a:p>
            <a:r>
              <a:rPr lang="en-US" sz="2400" dirty="0">
                <a:solidFill>
                  <a:srgbClr val="FF0000"/>
                </a:solidFill>
              </a:rPr>
              <a:t>*</a:t>
            </a:r>
            <a:r>
              <a:rPr lang="en-US" sz="2400" dirty="0"/>
              <a:t>Verónica Martínez-</a:t>
            </a:r>
            <a:r>
              <a:rPr lang="en-US" sz="2400" dirty="0" err="1"/>
              <a:t>Cerdeño</a:t>
            </a:r>
            <a:r>
              <a:rPr lang="en-US" sz="2400" dirty="0"/>
              <a:t>, Dev </a:t>
            </a:r>
            <a:r>
              <a:rPr lang="en-US" sz="2400" dirty="0" err="1"/>
              <a:t>Neurobiol</a:t>
            </a:r>
            <a:r>
              <a:rPr lang="en-US" sz="2400" dirty="0"/>
              <a:t> 2017 Apr; 77(4): 393–404.</a:t>
            </a:r>
          </a:p>
        </p:txBody>
      </p:sp>
      <p:pic>
        <p:nvPicPr>
          <p:cNvPr id="6" name="Picture 5" descr="Diagram&#10;&#10;Description automatically generated">
            <a:extLst>
              <a:ext uri="{FF2B5EF4-FFF2-40B4-BE49-F238E27FC236}">
                <a16:creationId xmlns:a16="http://schemas.microsoft.com/office/drawing/2014/main" id="{F754C1B0-DB30-3C49-B79C-310860157591}"/>
              </a:ext>
            </a:extLst>
          </p:cNvPr>
          <p:cNvPicPr>
            <a:picLocks noChangeAspect="1"/>
          </p:cNvPicPr>
          <p:nvPr/>
        </p:nvPicPr>
        <p:blipFill>
          <a:blip r:embed="rId3"/>
          <a:stretch>
            <a:fillRect/>
          </a:stretch>
        </p:blipFill>
        <p:spPr>
          <a:xfrm>
            <a:off x="6855028" y="1838388"/>
            <a:ext cx="4498772" cy="3771527"/>
          </a:xfrm>
          <a:prstGeom prst="rect">
            <a:avLst/>
          </a:prstGeom>
        </p:spPr>
      </p:pic>
    </p:spTree>
    <p:extLst>
      <p:ext uri="{BB962C8B-B14F-4D97-AF65-F5344CB8AC3E}">
        <p14:creationId xmlns:p14="http://schemas.microsoft.com/office/powerpoint/2010/main" val="4256962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2B4E-FA52-F744-B3EF-B8D912749347}"/>
              </a:ext>
            </a:extLst>
          </p:cNvPr>
          <p:cNvSpPr>
            <a:spLocks noGrp="1"/>
          </p:cNvSpPr>
          <p:nvPr>
            <p:ph type="title"/>
          </p:nvPr>
        </p:nvSpPr>
        <p:spPr>
          <a:xfrm>
            <a:off x="391886" y="365125"/>
            <a:ext cx="9157063" cy="1731933"/>
          </a:xfrm>
        </p:spPr>
        <p:txBody>
          <a:bodyPr>
            <a:noAutofit/>
          </a:bodyPr>
          <a:lstStyle/>
          <a:p>
            <a:r>
              <a:rPr lang="en-US" sz="3600" b="1" dirty="0"/>
              <a:t>“Environment permissible concentrations of glyphosate in drinking water can influence the fate of neural stem cells from the subventricular zone of the postnatal mouse”</a:t>
            </a:r>
            <a:r>
              <a:rPr lang="en-US" sz="3600" b="1" dirty="0">
                <a:solidFill>
                  <a:srgbClr val="FF0000"/>
                </a:solidFill>
              </a:rPr>
              <a:t>*</a:t>
            </a:r>
            <a:r>
              <a:rPr lang="en-US" sz="3600" b="1" dirty="0"/>
              <a:t> </a:t>
            </a:r>
          </a:p>
        </p:txBody>
      </p:sp>
      <p:sp>
        <p:nvSpPr>
          <p:cNvPr id="3" name="Content Placeholder 2">
            <a:extLst>
              <a:ext uri="{FF2B5EF4-FFF2-40B4-BE49-F238E27FC236}">
                <a16:creationId xmlns:a16="http://schemas.microsoft.com/office/drawing/2014/main" id="{5EB50443-0125-5E47-9A8A-43B746E5EF97}"/>
              </a:ext>
            </a:extLst>
          </p:cNvPr>
          <p:cNvSpPr>
            <a:spLocks noGrp="1"/>
          </p:cNvSpPr>
          <p:nvPr>
            <p:ph idx="1"/>
          </p:nvPr>
        </p:nvSpPr>
        <p:spPr>
          <a:xfrm>
            <a:off x="555074" y="2585274"/>
            <a:ext cx="10515600" cy="4351338"/>
          </a:xfrm>
        </p:spPr>
        <p:txBody>
          <a:bodyPr/>
          <a:lstStyle/>
          <a:p>
            <a:pPr marL="0" indent="0">
              <a:buNone/>
            </a:pPr>
            <a:r>
              <a:rPr lang="en-US" dirty="0"/>
              <a:t>"Our findings demonstrated that the permissible concentrations of glyphosate in drinking water recognized by environmental protection authorities are capable of inducing neurotoxicity in the developing nervous system."</a:t>
            </a:r>
          </a:p>
          <a:p>
            <a:endParaRPr lang="en-US" dirty="0"/>
          </a:p>
          <a:p>
            <a:pPr marL="0" indent="0">
              <a:buNone/>
            </a:pPr>
            <a:r>
              <a:rPr lang="en-US" dirty="0"/>
              <a:t>"Our findings signify the need to review the safety standards established by environmental protection agencies concerning safe glyphosate concentrations in drinking water."</a:t>
            </a:r>
          </a:p>
        </p:txBody>
      </p:sp>
      <p:sp>
        <p:nvSpPr>
          <p:cNvPr id="5" name="TextBox 4">
            <a:extLst>
              <a:ext uri="{FF2B5EF4-FFF2-40B4-BE49-F238E27FC236}">
                <a16:creationId xmlns:a16="http://schemas.microsoft.com/office/drawing/2014/main" id="{20E831FC-1462-3A4B-8B75-3F22EF481156}"/>
              </a:ext>
            </a:extLst>
          </p:cNvPr>
          <p:cNvSpPr txBox="1"/>
          <p:nvPr/>
        </p:nvSpPr>
        <p:spPr>
          <a:xfrm>
            <a:off x="2080776" y="6186786"/>
            <a:ext cx="9935605" cy="461665"/>
          </a:xfrm>
          <a:prstGeom prst="rect">
            <a:avLst/>
          </a:prstGeom>
          <a:noFill/>
        </p:spPr>
        <p:txBody>
          <a:bodyPr wrap="none" rtlCol="0">
            <a:spAutoFit/>
          </a:bodyPr>
          <a:lstStyle/>
          <a:p>
            <a:r>
              <a:rPr lang="en-US" sz="2400" dirty="0">
                <a:solidFill>
                  <a:srgbClr val="FF0000"/>
                </a:solidFill>
              </a:rPr>
              <a:t>*</a:t>
            </a:r>
            <a:r>
              <a:rPr lang="en-US" sz="2400" dirty="0"/>
              <a:t>Muhammad Irfan Masood et al., Environmental Pollution 270 (</a:t>
            </a:r>
            <a:r>
              <a:rPr lang="en-US" sz="2400" dirty="0">
                <a:solidFill>
                  <a:srgbClr val="FF0000"/>
                </a:solidFill>
              </a:rPr>
              <a:t>2021</a:t>
            </a:r>
            <a:r>
              <a:rPr lang="en-US" sz="2400" dirty="0"/>
              <a:t>) 116179.</a:t>
            </a:r>
          </a:p>
        </p:txBody>
      </p:sp>
    </p:spTree>
    <p:extLst>
      <p:ext uri="{BB962C8B-B14F-4D97-AF65-F5344CB8AC3E}">
        <p14:creationId xmlns:p14="http://schemas.microsoft.com/office/powerpoint/2010/main" val="1524742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EF81-0B35-6548-A109-7116A3DEF0CC}"/>
              </a:ext>
            </a:extLst>
          </p:cNvPr>
          <p:cNvSpPr>
            <a:spLocks noGrp="1"/>
          </p:cNvSpPr>
          <p:nvPr>
            <p:ph type="title"/>
          </p:nvPr>
        </p:nvSpPr>
        <p:spPr>
          <a:xfrm>
            <a:off x="371604" y="-117566"/>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0BA6F2A7-4BA1-4E48-87A4-46E2E6915DD1}"/>
              </a:ext>
            </a:extLst>
          </p:cNvPr>
          <p:cNvSpPr>
            <a:spLocks noGrp="1"/>
          </p:cNvSpPr>
          <p:nvPr>
            <p:ph idx="1"/>
          </p:nvPr>
        </p:nvSpPr>
        <p:spPr>
          <a:xfrm>
            <a:off x="371604" y="998992"/>
            <a:ext cx="11448792" cy="5698419"/>
          </a:xfrm>
        </p:spPr>
        <p:txBody>
          <a:bodyPr>
            <a:normAutofit/>
          </a:bodyPr>
          <a:lstStyle/>
          <a:p>
            <a:r>
              <a:rPr lang="en-US" dirty="0"/>
              <a:t>Glyphosate causes autism-like symptoms in male mice linked                                  to increased expression of soluble </a:t>
            </a:r>
            <a:r>
              <a:rPr lang="en-US" dirty="0" err="1"/>
              <a:t>epoxyhydrolase</a:t>
            </a:r>
            <a:r>
              <a:rPr lang="en-US" dirty="0"/>
              <a:t> (</a:t>
            </a:r>
            <a:r>
              <a:rPr lang="en-US" dirty="0" err="1"/>
              <a:t>sEH</a:t>
            </a:r>
            <a:r>
              <a:rPr lang="en-US" dirty="0"/>
              <a:t>)</a:t>
            </a:r>
          </a:p>
          <a:p>
            <a:pPr lvl="1"/>
            <a:r>
              <a:rPr lang="en-US" dirty="0"/>
              <a:t>Estrogen decreases expression of </a:t>
            </a:r>
            <a:r>
              <a:rPr lang="en-US" dirty="0" err="1"/>
              <a:t>sEH</a:t>
            </a:r>
            <a:endParaRPr lang="en-US" dirty="0"/>
          </a:p>
          <a:p>
            <a:pPr lvl="1"/>
            <a:r>
              <a:rPr lang="en-US" dirty="0"/>
              <a:t>Aromatase converts testosterone to estrogen</a:t>
            </a:r>
          </a:p>
          <a:p>
            <a:r>
              <a:rPr lang="en-US" dirty="0"/>
              <a:t>Aromatase expression in the placenta is suppressed by glyphosate  </a:t>
            </a:r>
          </a:p>
          <a:p>
            <a:pPr lvl="1"/>
            <a:r>
              <a:rPr lang="en-US" dirty="0"/>
              <a:t>This explains  glyphosate’s effects and the link to autism</a:t>
            </a:r>
          </a:p>
          <a:p>
            <a:pPr marL="457200" lvl="1" indent="0">
              <a:buNone/>
            </a:pPr>
            <a:r>
              <a:rPr lang="en-US" dirty="0">
                <a:sym typeface="Wingdings" pitchFamily="2" charset="2"/>
              </a:rPr>
              <a:t> Low estrogen leads to high </a:t>
            </a:r>
            <a:r>
              <a:rPr lang="en-US" dirty="0" err="1">
                <a:sym typeface="Wingdings" pitchFamily="2" charset="2"/>
              </a:rPr>
              <a:t>sEH</a:t>
            </a:r>
            <a:endParaRPr lang="en-US" dirty="0"/>
          </a:p>
          <a:p>
            <a:r>
              <a:rPr lang="en-US" dirty="0"/>
              <a:t>Maternal vitamin D deficiency leads to excess testosterone in males</a:t>
            </a:r>
          </a:p>
          <a:p>
            <a:pPr lvl="1"/>
            <a:r>
              <a:rPr lang="en-US" dirty="0"/>
              <a:t>Vitamin D depends on liver CYP enzymes for activation, which glyphosate suppresses</a:t>
            </a:r>
          </a:p>
          <a:p>
            <a:r>
              <a:rPr lang="en-US" dirty="0"/>
              <a:t>Aromatase is also a CYP enzyme and this explains how glyphosate suppresses it</a:t>
            </a:r>
          </a:p>
          <a:p>
            <a:r>
              <a:rPr lang="en-US" dirty="0"/>
              <a:t>Glyphosate suppresses maturation of neuronal dendritic spikes – a characteristic feature of autism</a:t>
            </a:r>
          </a:p>
        </p:txBody>
      </p:sp>
    </p:spTree>
    <p:extLst>
      <p:ext uri="{BB962C8B-B14F-4D97-AF65-F5344CB8AC3E}">
        <p14:creationId xmlns:p14="http://schemas.microsoft.com/office/powerpoint/2010/main" val="2555483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2993" y="2218451"/>
            <a:ext cx="6246133"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t>
            </a:r>
          </a:p>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Endocrine Disruption</a:t>
            </a:r>
          </a:p>
        </p:txBody>
      </p:sp>
    </p:spTree>
    <p:extLst>
      <p:ext uri="{BB962C8B-B14F-4D97-AF65-F5344CB8AC3E}">
        <p14:creationId xmlns:p14="http://schemas.microsoft.com/office/powerpoint/2010/main" val="3629568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309-3733-DE44-AC60-C1464FDE84C8}"/>
              </a:ext>
            </a:extLst>
          </p:cNvPr>
          <p:cNvSpPr>
            <a:spLocks noGrp="1"/>
          </p:cNvSpPr>
          <p:nvPr>
            <p:ph type="title"/>
          </p:nvPr>
        </p:nvSpPr>
        <p:spPr>
          <a:xfrm>
            <a:off x="211183" y="-19964"/>
            <a:ext cx="10515600" cy="1325563"/>
          </a:xfrm>
        </p:spPr>
        <p:txBody>
          <a:bodyPr/>
          <a:lstStyle/>
          <a:p>
            <a:r>
              <a:rPr lang="en-US" b="1" dirty="0"/>
              <a:t>Glyphosate is an Endocrine Disruptor</a:t>
            </a:r>
            <a:r>
              <a:rPr lang="en-US" b="1" dirty="0">
                <a:solidFill>
                  <a:srgbClr val="FF0000"/>
                </a:solidFill>
              </a:rPr>
              <a:t>*</a:t>
            </a:r>
          </a:p>
        </p:txBody>
      </p:sp>
      <p:sp>
        <p:nvSpPr>
          <p:cNvPr id="3" name="Content Placeholder 2">
            <a:extLst>
              <a:ext uri="{FF2B5EF4-FFF2-40B4-BE49-F238E27FC236}">
                <a16:creationId xmlns:a16="http://schemas.microsoft.com/office/drawing/2014/main" id="{EB66D8E5-70A9-144D-9740-5DDC0937B998}"/>
              </a:ext>
            </a:extLst>
          </p:cNvPr>
          <p:cNvSpPr>
            <a:spLocks noGrp="1"/>
          </p:cNvSpPr>
          <p:nvPr>
            <p:ph idx="1"/>
          </p:nvPr>
        </p:nvSpPr>
        <p:spPr>
          <a:xfrm>
            <a:off x="395924" y="1106905"/>
            <a:ext cx="8111514" cy="5221706"/>
          </a:xfrm>
        </p:spPr>
        <p:txBody>
          <a:bodyPr>
            <a:normAutofit fontScale="92500"/>
          </a:bodyPr>
          <a:lstStyle/>
          <a:p>
            <a:r>
              <a:rPr lang="en-US" dirty="0"/>
              <a:t>Glyphosate at parts per trillion triggers estrogen-sensitive breast cancer cells to proliferate</a:t>
            </a:r>
          </a:p>
          <a:p>
            <a:r>
              <a:rPr lang="en-US" dirty="0"/>
              <a:t>Glyphosate increases expression levels of estrogen and progesterone receptors </a:t>
            </a:r>
          </a:p>
          <a:p>
            <a:r>
              <a:rPr lang="en-US" dirty="0"/>
              <a:t>Glyphosate-based herbicides disrupt the hypothalamic-pituitary-thyroid (HPT) axis</a:t>
            </a:r>
          </a:p>
          <a:p>
            <a:r>
              <a:rPr lang="en-US" dirty="0"/>
              <a:t>Glyphosate alters circulating levels of hormones</a:t>
            </a:r>
          </a:p>
          <a:p>
            <a:r>
              <a:rPr lang="en-US" dirty="0"/>
              <a:t>Glyphosate induced hypothyroidism in female Wistar rats</a:t>
            </a:r>
          </a:p>
          <a:p>
            <a:r>
              <a:rPr lang="en-US" dirty="0"/>
              <a:t>Glyphosate-based formulations altered reproductive developmental parameters in animal models</a:t>
            </a:r>
          </a:p>
          <a:p>
            <a:r>
              <a:rPr lang="en-US" dirty="0"/>
              <a:t>Glyphosate induced malformation in zebrafish embryos</a:t>
            </a:r>
          </a:p>
          <a:p>
            <a:endParaRPr lang="en-US" dirty="0"/>
          </a:p>
        </p:txBody>
      </p:sp>
      <p:sp>
        <p:nvSpPr>
          <p:cNvPr id="4" name="TextBox 3">
            <a:extLst>
              <a:ext uri="{FF2B5EF4-FFF2-40B4-BE49-F238E27FC236}">
                <a16:creationId xmlns:a16="http://schemas.microsoft.com/office/drawing/2014/main" id="{DB0CD81D-5C7F-C744-AF0F-1F0013BF0692}"/>
              </a:ext>
            </a:extLst>
          </p:cNvPr>
          <p:cNvSpPr txBox="1"/>
          <p:nvPr/>
        </p:nvSpPr>
        <p:spPr>
          <a:xfrm>
            <a:off x="4547937" y="6328611"/>
            <a:ext cx="7248138" cy="369332"/>
          </a:xfrm>
          <a:prstGeom prst="rect">
            <a:avLst/>
          </a:prstGeom>
          <a:noFill/>
        </p:spPr>
        <p:txBody>
          <a:bodyPr wrap="none" rtlCol="0">
            <a:spAutoFit/>
          </a:bodyPr>
          <a:lstStyle/>
          <a:p>
            <a:r>
              <a:rPr lang="en-US" dirty="0">
                <a:solidFill>
                  <a:srgbClr val="FF0000"/>
                </a:solidFill>
              </a:rPr>
              <a:t>*</a:t>
            </a:r>
            <a:r>
              <a:rPr lang="en-US" dirty="0"/>
              <a:t>Juan P. Muñoz et al. Chemosphere October 19, 2020 [</a:t>
            </a:r>
            <a:r>
              <a:rPr lang="en-US" dirty="0" err="1"/>
              <a:t>Epub</a:t>
            </a:r>
            <a:r>
              <a:rPr lang="en-US" dirty="0"/>
              <a:t> ahead of print]</a:t>
            </a:r>
          </a:p>
        </p:txBody>
      </p:sp>
      <p:pic>
        <p:nvPicPr>
          <p:cNvPr id="6" name="Picture 5" descr="Diagram&#10;&#10;Description automatically generated">
            <a:extLst>
              <a:ext uri="{FF2B5EF4-FFF2-40B4-BE49-F238E27FC236}">
                <a16:creationId xmlns:a16="http://schemas.microsoft.com/office/drawing/2014/main" id="{8CBE8E3A-24A1-4B43-9E39-CF8688AE317C}"/>
              </a:ext>
            </a:extLst>
          </p:cNvPr>
          <p:cNvPicPr>
            <a:picLocks noChangeAspect="1"/>
          </p:cNvPicPr>
          <p:nvPr/>
        </p:nvPicPr>
        <p:blipFill>
          <a:blip r:embed="rId3"/>
          <a:stretch>
            <a:fillRect/>
          </a:stretch>
        </p:blipFill>
        <p:spPr>
          <a:xfrm>
            <a:off x="8507438" y="1359567"/>
            <a:ext cx="3573438" cy="4271211"/>
          </a:xfrm>
          <a:prstGeom prst="rect">
            <a:avLst/>
          </a:prstGeom>
        </p:spPr>
      </p:pic>
    </p:spTree>
    <p:extLst>
      <p:ext uri="{BB962C8B-B14F-4D97-AF65-F5344CB8AC3E}">
        <p14:creationId xmlns:p14="http://schemas.microsoft.com/office/powerpoint/2010/main" val="2411585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B44C-7C63-7841-A20F-F68B68B5DA5A}"/>
              </a:ext>
            </a:extLst>
          </p:cNvPr>
          <p:cNvSpPr>
            <a:spLocks noGrp="1"/>
          </p:cNvSpPr>
          <p:nvPr>
            <p:ph type="title"/>
          </p:nvPr>
        </p:nvSpPr>
        <p:spPr>
          <a:xfrm>
            <a:off x="211183" y="182245"/>
            <a:ext cx="9128760" cy="1460500"/>
          </a:xfrm>
        </p:spPr>
        <p:txBody>
          <a:bodyPr>
            <a:noAutofit/>
          </a:bodyPr>
          <a:lstStyle/>
          <a:p>
            <a:r>
              <a:rPr lang="en-US" sz="3600" b="1" dirty="0"/>
              <a:t>"Maternal urinary levels of glyphosate during pregnancy and anogenital distance in newborns in a US multicenter pregnancy cohort”</a:t>
            </a:r>
            <a:r>
              <a:rPr lang="en-US" sz="3600" b="1" dirty="0">
                <a:solidFill>
                  <a:srgbClr val="FF0000"/>
                </a:solidFill>
              </a:rPr>
              <a:t>*</a:t>
            </a:r>
          </a:p>
        </p:txBody>
      </p:sp>
      <p:sp>
        <p:nvSpPr>
          <p:cNvPr id="3" name="Content Placeholder 2">
            <a:extLst>
              <a:ext uri="{FF2B5EF4-FFF2-40B4-BE49-F238E27FC236}">
                <a16:creationId xmlns:a16="http://schemas.microsoft.com/office/drawing/2014/main" id="{DB1C13E3-C2CF-FC4D-86F3-0452F56669DF}"/>
              </a:ext>
            </a:extLst>
          </p:cNvPr>
          <p:cNvSpPr>
            <a:spLocks noGrp="1"/>
          </p:cNvSpPr>
          <p:nvPr>
            <p:ph idx="1"/>
          </p:nvPr>
        </p:nvSpPr>
        <p:spPr>
          <a:xfrm>
            <a:off x="211183" y="2036536"/>
            <a:ext cx="10515600" cy="3543209"/>
          </a:xfrm>
        </p:spPr>
        <p:txBody>
          <a:bodyPr/>
          <a:lstStyle/>
          <a:p>
            <a:r>
              <a:rPr lang="en-US" dirty="0"/>
              <a:t>Glyphosate in urine measured mid-pregnancy</a:t>
            </a:r>
          </a:p>
          <a:p>
            <a:r>
              <a:rPr lang="en-US" dirty="0"/>
              <a:t>Anogenital distance in girls was longer (more male typical)                                                 in association with higher urinary levels of glyphosate</a:t>
            </a:r>
          </a:p>
          <a:p>
            <a:r>
              <a:rPr lang="en-US" dirty="0"/>
              <a:t>An earlier study on rats found a similar result</a:t>
            </a:r>
            <a:r>
              <a:rPr lang="en-US" dirty="0">
                <a:solidFill>
                  <a:srgbClr val="FF0000"/>
                </a:solidFill>
              </a:rPr>
              <a:t>**</a:t>
            </a:r>
          </a:p>
          <a:p>
            <a:r>
              <a:rPr lang="en-US" dirty="0"/>
              <a:t>Glyphosate suppresses aromatase, which converts                              testosterone to estrogen</a:t>
            </a:r>
          </a:p>
          <a:p>
            <a:r>
              <a:rPr lang="en-US" dirty="0"/>
              <a:t>Confirms that glyphosate is an endocrine disruptor in humans</a:t>
            </a:r>
          </a:p>
        </p:txBody>
      </p:sp>
      <p:pic>
        <p:nvPicPr>
          <p:cNvPr id="5" name="Picture 4" descr="A baby sitting on a pink couch&#10;&#10;Description automatically generated with medium confidence">
            <a:extLst>
              <a:ext uri="{FF2B5EF4-FFF2-40B4-BE49-F238E27FC236}">
                <a16:creationId xmlns:a16="http://schemas.microsoft.com/office/drawing/2014/main" id="{5F80CBD3-6C43-9046-B193-2F66FC02247F}"/>
              </a:ext>
            </a:extLst>
          </p:cNvPr>
          <p:cNvPicPr>
            <a:picLocks noChangeAspect="1"/>
          </p:cNvPicPr>
          <p:nvPr/>
        </p:nvPicPr>
        <p:blipFill>
          <a:blip r:embed="rId3"/>
          <a:stretch>
            <a:fillRect/>
          </a:stretch>
        </p:blipFill>
        <p:spPr>
          <a:xfrm>
            <a:off x="9188087" y="1642745"/>
            <a:ext cx="2733312" cy="2733312"/>
          </a:xfrm>
          <a:prstGeom prst="rect">
            <a:avLst/>
          </a:prstGeom>
        </p:spPr>
      </p:pic>
      <p:sp>
        <p:nvSpPr>
          <p:cNvPr id="6" name="TextBox 5">
            <a:extLst>
              <a:ext uri="{FF2B5EF4-FFF2-40B4-BE49-F238E27FC236}">
                <a16:creationId xmlns:a16="http://schemas.microsoft.com/office/drawing/2014/main" id="{3F4E958E-8390-8A4D-80E7-F8D0E577BD9F}"/>
              </a:ext>
            </a:extLst>
          </p:cNvPr>
          <p:cNvSpPr txBox="1"/>
          <p:nvPr/>
        </p:nvSpPr>
        <p:spPr>
          <a:xfrm>
            <a:off x="3150662" y="5696494"/>
            <a:ext cx="8394734" cy="830997"/>
          </a:xfrm>
          <a:prstGeom prst="rect">
            <a:avLst/>
          </a:prstGeom>
          <a:noFill/>
        </p:spPr>
        <p:txBody>
          <a:bodyPr wrap="none" rtlCol="0">
            <a:spAutoFit/>
          </a:bodyPr>
          <a:lstStyle/>
          <a:p>
            <a:pPr algn="r"/>
            <a:r>
              <a:rPr lang="en-US" sz="2400" dirty="0">
                <a:solidFill>
                  <a:srgbClr val="FF0000"/>
                </a:solidFill>
              </a:rPr>
              <a:t>*</a:t>
            </a:r>
            <a:r>
              <a:rPr lang="en-US" sz="2400" dirty="0"/>
              <a:t>Corina </a:t>
            </a:r>
            <a:r>
              <a:rPr lang="en-US" sz="2400" dirty="0" err="1"/>
              <a:t>Lesseur</a:t>
            </a:r>
            <a:r>
              <a:rPr lang="en-US" sz="2400" dirty="0"/>
              <a:t> et al. Environmental Pollution 2021; 280: 117002.</a:t>
            </a:r>
          </a:p>
          <a:p>
            <a:pPr algn="r"/>
            <a:r>
              <a:rPr lang="en-US" sz="2400" dirty="0">
                <a:solidFill>
                  <a:srgbClr val="FF0000"/>
                </a:solidFill>
              </a:rPr>
              <a:t>**</a:t>
            </a:r>
            <a:r>
              <a:rPr lang="en-US" sz="2400" dirty="0" err="1"/>
              <a:t>Manservisi</a:t>
            </a:r>
            <a:r>
              <a:rPr lang="en-US" sz="2400" dirty="0"/>
              <a:t> et al. Environmental Health 2019; 18: 15.</a:t>
            </a:r>
          </a:p>
        </p:txBody>
      </p:sp>
    </p:spTree>
    <p:extLst>
      <p:ext uri="{BB962C8B-B14F-4D97-AF65-F5344CB8AC3E}">
        <p14:creationId xmlns:p14="http://schemas.microsoft.com/office/powerpoint/2010/main" val="3075793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B7DE3-0D1A-E046-A442-B8D0175B7CBA}"/>
              </a:ext>
            </a:extLst>
          </p:cNvPr>
          <p:cNvSpPr>
            <a:spLocks noGrp="1"/>
          </p:cNvSpPr>
          <p:nvPr>
            <p:ph type="title"/>
          </p:nvPr>
        </p:nvSpPr>
        <p:spPr>
          <a:xfrm>
            <a:off x="263435" y="286748"/>
            <a:ext cx="8762999" cy="1325563"/>
          </a:xfrm>
        </p:spPr>
        <p:txBody>
          <a:bodyPr>
            <a:normAutofit/>
          </a:bodyPr>
          <a:lstStyle/>
          <a:p>
            <a:r>
              <a:rPr lang="en-US" sz="4000" b="1" dirty="0"/>
              <a:t>Longer anogenital distance in females is linked to infertility </a:t>
            </a:r>
          </a:p>
        </p:txBody>
      </p:sp>
      <p:sp>
        <p:nvSpPr>
          <p:cNvPr id="3" name="Content Placeholder 2">
            <a:extLst>
              <a:ext uri="{FF2B5EF4-FFF2-40B4-BE49-F238E27FC236}">
                <a16:creationId xmlns:a16="http://schemas.microsoft.com/office/drawing/2014/main" id="{34116469-1E8C-DC4F-B821-C1F1F5FEFE82}"/>
              </a:ext>
            </a:extLst>
          </p:cNvPr>
          <p:cNvSpPr>
            <a:spLocks noGrp="1"/>
          </p:cNvSpPr>
          <p:nvPr>
            <p:ph idx="1"/>
          </p:nvPr>
        </p:nvSpPr>
        <p:spPr>
          <a:xfrm>
            <a:off x="407126" y="1729241"/>
            <a:ext cx="10515600" cy="3399518"/>
          </a:xfrm>
        </p:spPr>
        <p:txBody>
          <a:bodyPr/>
          <a:lstStyle/>
          <a:p>
            <a:r>
              <a:rPr lang="en-US" dirty="0"/>
              <a:t>Women in the highest </a:t>
            </a:r>
            <a:r>
              <a:rPr lang="en-US" dirty="0" err="1"/>
              <a:t>tertile</a:t>
            </a:r>
            <a:r>
              <a:rPr lang="en-US" dirty="0"/>
              <a:t> of anogenital distance had an 18-fold increased risk of having polycystic ovary syndrome (PCOS)</a:t>
            </a:r>
            <a:r>
              <a:rPr lang="en-US" dirty="0">
                <a:solidFill>
                  <a:srgbClr val="FF0000"/>
                </a:solidFill>
              </a:rPr>
              <a:t>*</a:t>
            </a:r>
          </a:p>
          <a:p>
            <a:pPr lvl="1"/>
            <a:r>
              <a:rPr lang="en-US" dirty="0"/>
              <a:t>Associated with irregular periods or no menstrual cycle, plus excess growth of hair</a:t>
            </a:r>
          </a:p>
          <a:p>
            <a:r>
              <a:rPr lang="en-US" dirty="0"/>
              <a:t>PCOS is the most common cause of female infertility, affecting as much as 20% of the world’s female population</a:t>
            </a:r>
          </a:p>
          <a:p>
            <a:r>
              <a:rPr lang="en-US" dirty="0"/>
              <a:t>Women with PCOS have an increased risk of being diagnosed with autism and of having progeny with autism</a:t>
            </a:r>
            <a:r>
              <a:rPr lang="en-US" dirty="0">
                <a:solidFill>
                  <a:srgbClr val="FF0000"/>
                </a:solidFill>
              </a:rPr>
              <a:t>**</a:t>
            </a:r>
          </a:p>
          <a:p>
            <a:endParaRPr lang="en-US" dirty="0"/>
          </a:p>
        </p:txBody>
      </p:sp>
      <p:sp>
        <p:nvSpPr>
          <p:cNvPr id="4" name="TextBox 3">
            <a:extLst>
              <a:ext uri="{FF2B5EF4-FFF2-40B4-BE49-F238E27FC236}">
                <a16:creationId xmlns:a16="http://schemas.microsoft.com/office/drawing/2014/main" id="{80B12728-CA3F-DA4C-A50A-AD102EF1D68C}"/>
              </a:ext>
            </a:extLst>
          </p:cNvPr>
          <p:cNvSpPr txBox="1"/>
          <p:nvPr/>
        </p:nvSpPr>
        <p:spPr>
          <a:xfrm>
            <a:off x="3461656" y="5577840"/>
            <a:ext cx="8007192" cy="707886"/>
          </a:xfrm>
          <a:prstGeom prst="rect">
            <a:avLst/>
          </a:prstGeom>
          <a:noFill/>
        </p:spPr>
        <p:txBody>
          <a:bodyPr wrap="none" rtlCol="0">
            <a:spAutoFit/>
          </a:bodyPr>
          <a:lstStyle/>
          <a:p>
            <a:pPr algn="r"/>
            <a:r>
              <a:rPr lang="en-US" sz="2000" dirty="0">
                <a:solidFill>
                  <a:srgbClr val="FF0000"/>
                </a:solidFill>
              </a:rPr>
              <a:t>*</a:t>
            </a:r>
            <a:r>
              <a:rPr lang="en-US" sz="2000" dirty="0" err="1"/>
              <a:t>Yingchen</a:t>
            </a:r>
            <a:r>
              <a:rPr lang="en-US" sz="2000" dirty="0"/>
              <a:t> Wu et al. Human Reproduction 2017 Apr 1;32(4):937-943.</a:t>
            </a:r>
          </a:p>
          <a:p>
            <a:pPr algn="r"/>
            <a:r>
              <a:rPr lang="en-US" sz="2000" dirty="0">
                <a:solidFill>
                  <a:srgbClr val="FF0000"/>
                </a:solidFill>
              </a:rPr>
              <a:t>**</a:t>
            </a:r>
            <a:r>
              <a:rPr lang="en-US" sz="2000" dirty="0"/>
              <a:t>Maria </a:t>
            </a:r>
            <a:r>
              <a:rPr lang="en-US" sz="2000" dirty="0" err="1"/>
              <a:t>Katsigianni</a:t>
            </a:r>
            <a:r>
              <a:rPr lang="en-US" sz="2000" dirty="0"/>
              <a:t> et al. Molecular Psychiatry 2019 Dec;24(12):1787-1797</a:t>
            </a:r>
          </a:p>
        </p:txBody>
      </p:sp>
    </p:spTree>
    <p:extLst>
      <p:ext uri="{BB962C8B-B14F-4D97-AF65-F5344CB8AC3E}">
        <p14:creationId xmlns:p14="http://schemas.microsoft.com/office/powerpoint/2010/main" val="1459717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3F46-4329-5A40-AEE2-6B1F52772478}"/>
              </a:ext>
            </a:extLst>
          </p:cNvPr>
          <p:cNvSpPr>
            <a:spLocks noGrp="1"/>
          </p:cNvSpPr>
          <p:nvPr>
            <p:ph type="title"/>
          </p:nvPr>
        </p:nvSpPr>
        <p:spPr>
          <a:xfrm>
            <a:off x="407126" y="159088"/>
            <a:ext cx="10515600" cy="1325563"/>
          </a:xfrm>
        </p:spPr>
        <p:txBody>
          <a:bodyPr/>
          <a:lstStyle/>
          <a:p>
            <a:r>
              <a:rPr lang="en-US" b="1" dirty="0"/>
              <a:t>Glyphosate and Premature Birth</a:t>
            </a:r>
            <a:r>
              <a:rPr lang="en-US" b="1" dirty="0">
                <a:solidFill>
                  <a:srgbClr val="FF0000"/>
                </a:solidFill>
              </a:rPr>
              <a:t>*</a:t>
            </a:r>
          </a:p>
        </p:txBody>
      </p:sp>
      <p:pic>
        <p:nvPicPr>
          <p:cNvPr id="5" name="Content Placeholder 4" descr="A baby in a hospital bed&#10;&#10;Description automatically generated with medium confidence">
            <a:extLst>
              <a:ext uri="{FF2B5EF4-FFF2-40B4-BE49-F238E27FC236}">
                <a16:creationId xmlns:a16="http://schemas.microsoft.com/office/drawing/2014/main" id="{38729CD1-C03C-0E4A-AE8B-93399D06E3DA}"/>
              </a:ext>
            </a:extLst>
          </p:cNvPr>
          <p:cNvPicPr>
            <a:picLocks noGrp="1" noChangeAspect="1"/>
          </p:cNvPicPr>
          <p:nvPr>
            <p:ph idx="1"/>
          </p:nvPr>
        </p:nvPicPr>
        <p:blipFill>
          <a:blip r:embed="rId3"/>
          <a:stretch>
            <a:fillRect/>
          </a:stretch>
        </p:blipFill>
        <p:spPr>
          <a:xfrm>
            <a:off x="7783426" y="1846085"/>
            <a:ext cx="3975323" cy="2633652"/>
          </a:xfrm>
        </p:spPr>
      </p:pic>
      <p:sp>
        <p:nvSpPr>
          <p:cNvPr id="6" name="Content Placeholder 2">
            <a:extLst>
              <a:ext uri="{FF2B5EF4-FFF2-40B4-BE49-F238E27FC236}">
                <a16:creationId xmlns:a16="http://schemas.microsoft.com/office/drawing/2014/main" id="{21BD5DF9-B3DC-3044-A642-42CBAD785921}"/>
              </a:ext>
            </a:extLst>
          </p:cNvPr>
          <p:cNvSpPr txBox="1">
            <a:spLocks/>
          </p:cNvSpPr>
          <p:nvPr/>
        </p:nvSpPr>
        <p:spPr>
          <a:xfrm>
            <a:off x="244764" y="1484651"/>
            <a:ext cx="7727149" cy="46806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Study based in Puerto Rico</a:t>
            </a:r>
          </a:p>
          <a:p>
            <a:r>
              <a:rPr lang="en-US" dirty="0"/>
              <a:t>53 cases (premature birth); 194 controls</a:t>
            </a:r>
          </a:p>
          <a:p>
            <a:r>
              <a:rPr lang="en-US" dirty="0"/>
              <a:t>Models are adjusted for maternal age, education,                                  pre-pregnancy BMI, and smoking</a:t>
            </a:r>
          </a:p>
          <a:p>
            <a:r>
              <a:rPr lang="en-US" dirty="0"/>
              <a:t>Measured both glyphosate and AMPA</a:t>
            </a:r>
          </a:p>
          <a:p>
            <a:pPr lvl="1"/>
            <a:r>
              <a:rPr lang="en-US" dirty="0"/>
              <a:t>AMPA is a breakdown product of glyphosate</a:t>
            </a:r>
          </a:p>
          <a:p>
            <a:r>
              <a:rPr lang="en-US" dirty="0"/>
              <a:t>Women who had high (&gt; 0.65 micrograms/Liter)                                     levels of AMPA in their urine at 26 weeks of gestation had a 4.5-fold increased risk of premature birth        (p&lt; 0.006).  High urinary glyphosate was associated with a  3.77-fold increased risk.</a:t>
            </a:r>
            <a:endParaRPr lang="en-US" dirty="0">
              <a:solidFill>
                <a:srgbClr val="FF0000"/>
              </a:solidFill>
            </a:endParaRPr>
          </a:p>
          <a:p>
            <a:endParaRPr lang="en-US" dirty="0"/>
          </a:p>
        </p:txBody>
      </p:sp>
      <p:sp>
        <p:nvSpPr>
          <p:cNvPr id="7" name="TextBox 6">
            <a:extLst>
              <a:ext uri="{FF2B5EF4-FFF2-40B4-BE49-F238E27FC236}">
                <a16:creationId xmlns:a16="http://schemas.microsoft.com/office/drawing/2014/main" id="{9A79E2D1-8B15-744B-BE21-2818F015BB7D}"/>
              </a:ext>
            </a:extLst>
          </p:cNvPr>
          <p:cNvSpPr txBox="1"/>
          <p:nvPr/>
        </p:nvSpPr>
        <p:spPr>
          <a:xfrm>
            <a:off x="3228110" y="6329580"/>
            <a:ext cx="8389091" cy="400110"/>
          </a:xfrm>
          <a:prstGeom prst="rect">
            <a:avLst/>
          </a:prstGeom>
          <a:noFill/>
        </p:spPr>
        <p:txBody>
          <a:bodyPr wrap="none" rtlCol="0">
            <a:spAutoFit/>
          </a:bodyPr>
          <a:lstStyle/>
          <a:p>
            <a:r>
              <a:rPr lang="en-US" sz="2000" dirty="0">
                <a:solidFill>
                  <a:srgbClr val="FF0000"/>
                </a:solidFill>
              </a:rPr>
              <a:t>*</a:t>
            </a:r>
            <a:r>
              <a:rPr lang="en-US" sz="2000" dirty="0"/>
              <a:t>Monica K Silver et al. Environmental Health Perspectives 2021; 29(5): 057011.</a:t>
            </a:r>
          </a:p>
        </p:txBody>
      </p:sp>
    </p:spTree>
    <p:extLst>
      <p:ext uri="{BB962C8B-B14F-4D97-AF65-F5344CB8AC3E}">
        <p14:creationId xmlns:p14="http://schemas.microsoft.com/office/powerpoint/2010/main" val="389940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9393" y="2218451"/>
            <a:ext cx="3773341"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p>
        </p:txBody>
      </p:sp>
    </p:spTree>
    <p:extLst>
      <p:ext uri="{BB962C8B-B14F-4D97-AF65-F5344CB8AC3E}">
        <p14:creationId xmlns:p14="http://schemas.microsoft.com/office/powerpoint/2010/main" val="3609986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3F46-4329-5A40-AEE2-6B1F52772478}"/>
              </a:ext>
            </a:extLst>
          </p:cNvPr>
          <p:cNvSpPr>
            <a:spLocks noGrp="1"/>
          </p:cNvSpPr>
          <p:nvPr>
            <p:ph type="title"/>
          </p:nvPr>
        </p:nvSpPr>
        <p:spPr>
          <a:xfrm>
            <a:off x="407126" y="159088"/>
            <a:ext cx="10515600" cy="1325563"/>
          </a:xfrm>
        </p:spPr>
        <p:txBody>
          <a:bodyPr/>
          <a:lstStyle/>
          <a:p>
            <a:r>
              <a:rPr lang="en-US" b="1" dirty="0"/>
              <a:t>Glyphosate and Premature Birth</a:t>
            </a:r>
            <a:r>
              <a:rPr lang="en-US" b="1" dirty="0">
                <a:solidFill>
                  <a:srgbClr val="FF0000"/>
                </a:solidFill>
              </a:rPr>
              <a:t>*</a:t>
            </a:r>
          </a:p>
        </p:txBody>
      </p:sp>
      <p:pic>
        <p:nvPicPr>
          <p:cNvPr id="5" name="Content Placeholder 4" descr="A baby in a hospital bed&#10;&#10;Description automatically generated with medium confidence">
            <a:extLst>
              <a:ext uri="{FF2B5EF4-FFF2-40B4-BE49-F238E27FC236}">
                <a16:creationId xmlns:a16="http://schemas.microsoft.com/office/drawing/2014/main" id="{38729CD1-C03C-0E4A-AE8B-93399D06E3DA}"/>
              </a:ext>
            </a:extLst>
          </p:cNvPr>
          <p:cNvPicPr>
            <a:picLocks noGrp="1" noChangeAspect="1"/>
          </p:cNvPicPr>
          <p:nvPr>
            <p:ph idx="1"/>
          </p:nvPr>
        </p:nvPicPr>
        <p:blipFill>
          <a:blip r:embed="rId3"/>
          <a:stretch>
            <a:fillRect/>
          </a:stretch>
        </p:blipFill>
        <p:spPr>
          <a:xfrm>
            <a:off x="7783426" y="1846085"/>
            <a:ext cx="3975323" cy="2633652"/>
          </a:xfrm>
        </p:spPr>
      </p:pic>
      <p:sp>
        <p:nvSpPr>
          <p:cNvPr id="6" name="Content Placeholder 2">
            <a:extLst>
              <a:ext uri="{FF2B5EF4-FFF2-40B4-BE49-F238E27FC236}">
                <a16:creationId xmlns:a16="http://schemas.microsoft.com/office/drawing/2014/main" id="{21BD5DF9-B3DC-3044-A642-42CBAD785921}"/>
              </a:ext>
            </a:extLst>
          </p:cNvPr>
          <p:cNvSpPr txBox="1">
            <a:spLocks/>
          </p:cNvSpPr>
          <p:nvPr/>
        </p:nvSpPr>
        <p:spPr>
          <a:xfrm>
            <a:off x="244764" y="1484651"/>
            <a:ext cx="7727149" cy="46806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Study based in Puerto Rico</a:t>
            </a:r>
          </a:p>
          <a:p>
            <a:r>
              <a:rPr lang="en-US" dirty="0"/>
              <a:t>53 cases (premature birth); 194 controls</a:t>
            </a:r>
          </a:p>
          <a:p>
            <a:r>
              <a:rPr lang="en-US" dirty="0"/>
              <a:t>Models are adjusted for maternal age, education,                                  pre-pregnancy BMI, and smoking</a:t>
            </a:r>
          </a:p>
          <a:p>
            <a:r>
              <a:rPr lang="en-US" dirty="0"/>
              <a:t>Measured both glyphosate and AMPA</a:t>
            </a:r>
          </a:p>
          <a:p>
            <a:pPr lvl="1"/>
            <a:r>
              <a:rPr lang="en-US" dirty="0"/>
              <a:t>AMPA is a breakdown product of glyphosate</a:t>
            </a:r>
          </a:p>
          <a:p>
            <a:r>
              <a:rPr lang="en-US" dirty="0"/>
              <a:t>Women who had high (&gt; 0.65 micrograms/Liter)                                     levels of AMPA in their urine at 26 weeks of gestation had a 4.5-fold increased risk of premature birth        (p&lt; 0.006).  High urinary glyphosate was associated with a  3.77-fold increased risk.</a:t>
            </a:r>
            <a:endParaRPr lang="en-US" dirty="0">
              <a:solidFill>
                <a:srgbClr val="FF0000"/>
              </a:solidFill>
            </a:endParaRPr>
          </a:p>
          <a:p>
            <a:endParaRPr lang="en-US" dirty="0"/>
          </a:p>
        </p:txBody>
      </p:sp>
      <p:sp>
        <p:nvSpPr>
          <p:cNvPr id="7" name="TextBox 6">
            <a:extLst>
              <a:ext uri="{FF2B5EF4-FFF2-40B4-BE49-F238E27FC236}">
                <a16:creationId xmlns:a16="http://schemas.microsoft.com/office/drawing/2014/main" id="{9A79E2D1-8B15-744B-BE21-2818F015BB7D}"/>
              </a:ext>
            </a:extLst>
          </p:cNvPr>
          <p:cNvSpPr txBox="1"/>
          <p:nvPr/>
        </p:nvSpPr>
        <p:spPr>
          <a:xfrm>
            <a:off x="3228110" y="6329580"/>
            <a:ext cx="8389091" cy="400110"/>
          </a:xfrm>
          <a:prstGeom prst="rect">
            <a:avLst/>
          </a:prstGeom>
          <a:noFill/>
        </p:spPr>
        <p:txBody>
          <a:bodyPr wrap="none" rtlCol="0">
            <a:spAutoFit/>
          </a:bodyPr>
          <a:lstStyle/>
          <a:p>
            <a:r>
              <a:rPr lang="en-US" sz="2000" dirty="0">
                <a:solidFill>
                  <a:srgbClr val="FF0000"/>
                </a:solidFill>
              </a:rPr>
              <a:t>*</a:t>
            </a:r>
            <a:r>
              <a:rPr lang="en-US" sz="2000" dirty="0"/>
              <a:t>Monica K Silver et al. Environmental Health Perspectives 2021; 29(5): 057011.</a:t>
            </a:r>
          </a:p>
        </p:txBody>
      </p:sp>
      <p:sp>
        <p:nvSpPr>
          <p:cNvPr id="8" name="TextBox 7">
            <a:extLst>
              <a:ext uri="{FF2B5EF4-FFF2-40B4-BE49-F238E27FC236}">
                <a16:creationId xmlns:a16="http://schemas.microsoft.com/office/drawing/2014/main" id="{BF974736-D1A5-9443-BA34-DE9B9C5121E4}"/>
              </a:ext>
            </a:extLst>
          </p:cNvPr>
          <p:cNvSpPr txBox="1"/>
          <p:nvPr/>
        </p:nvSpPr>
        <p:spPr>
          <a:xfrm>
            <a:off x="2215281" y="1578896"/>
            <a:ext cx="6899290" cy="2677656"/>
          </a:xfrm>
          <a:prstGeom prst="rect">
            <a:avLst/>
          </a:prstGeom>
          <a:solidFill>
            <a:srgbClr val="FFF191"/>
          </a:solidFill>
          <a:ln w="12700">
            <a:solidFill>
              <a:schemeClr val="tx1"/>
            </a:solidFill>
          </a:ln>
        </p:spPr>
        <p:txBody>
          <a:bodyPr wrap="square" rtlCol="0">
            <a:spAutoFit/>
          </a:bodyPr>
          <a:lstStyle/>
          <a:p>
            <a:endParaRPr lang="en-US" sz="2800" dirty="0"/>
          </a:p>
          <a:p>
            <a:r>
              <a:rPr lang="en-US" sz="2800" dirty="0"/>
              <a:t> "Preterm birth is a national epidemic, costing the United States $26.2 billion each year"</a:t>
            </a:r>
          </a:p>
          <a:p>
            <a:endParaRPr lang="en-US" sz="2800" dirty="0"/>
          </a:p>
          <a:p>
            <a:r>
              <a:rPr lang="en-US" sz="2800" dirty="0"/>
              <a:t>  -- American Psychological Association</a:t>
            </a:r>
          </a:p>
          <a:p>
            <a:endParaRPr lang="en-US" sz="2800" dirty="0">
              <a:solidFill>
                <a:srgbClr val="FF0000"/>
              </a:solidFill>
            </a:endParaRPr>
          </a:p>
        </p:txBody>
      </p:sp>
    </p:spTree>
    <p:extLst>
      <p:ext uri="{BB962C8B-B14F-4D97-AF65-F5344CB8AC3E}">
        <p14:creationId xmlns:p14="http://schemas.microsoft.com/office/powerpoint/2010/main" val="731240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scatter chart&#10;&#10;Description automatically generated">
            <a:extLst>
              <a:ext uri="{FF2B5EF4-FFF2-40B4-BE49-F238E27FC236}">
                <a16:creationId xmlns:a16="http://schemas.microsoft.com/office/drawing/2014/main" id="{507A1A51-09D3-004C-9387-8A60350FB3CA}"/>
              </a:ext>
            </a:extLst>
          </p:cNvPr>
          <p:cNvPicPr>
            <a:picLocks noChangeAspect="1"/>
          </p:cNvPicPr>
          <p:nvPr/>
        </p:nvPicPr>
        <p:blipFill>
          <a:blip r:embed="rId3"/>
          <a:stretch>
            <a:fillRect/>
          </a:stretch>
        </p:blipFill>
        <p:spPr>
          <a:xfrm>
            <a:off x="4416579" y="1688656"/>
            <a:ext cx="4082989" cy="3334883"/>
          </a:xfrm>
          <a:prstGeom prst="rect">
            <a:avLst/>
          </a:prstGeom>
        </p:spPr>
      </p:pic>
      <p:sp>
        <p:nvSpPr>
          <p:cNvPr id="2" name="Title 1">
            <a:extLst>
              <a:ext uri="{FF2B5EF4-FFF2-40B4-BE49-F238E27FC236}">
                <a16:creationId xmlns:a16="http://schemas.microsoft.com/office/drawing/2014/main" id="{51F3DCC8-CF40-4646-9391-E721989890BC}"/>
              </a:ext>
            </a:extLst>
          </p:cNvPr>
          <p:cNvSpPr>
            <a:spLocks noGrp="1"/>
          </p:cNvSpPr>
          <p:nvPr>
            <p:ph type="title"/>
          </p:nvPr>
        </p:nvSpPr>
        <p:spPr>
          <a:xfrm>
            <a:off x="235528" y="56414"/>
            <a:ext cx="10515600" cy="1325563"/>
          </a:xfrm>
        </p:spPr>
        <p:txBody>
          <a:bodyPr/>
          <a:lstStyle/>
          <a:p>
            <a:r>
              <a:rPr lang="en-US" b="1" dirty="0"/>
              <a:t>Glyphosate, Sperm Counts and Cancer</a:t>
            </a:r>
            <a:r>
              <a:rPr lang="en-US" b="1" dirty="0">
                <a:solidFill>
                  <a:srgbClr val="FF0000"/>
                </a:solidFill>
              </a:rPr>
              <a:t>*</a:t>
            </a:r>
          </a:p>
        </p:txBody>
      </p:sp>
      <p:pic>
        <p:nvPicPr>
          <p:cNvPr id="5" name="Content Placeholder 4" descr="Chart, scatter chart&#10;&#10;Description automatically generated">
            <a:extLst>
              <a:ext uri="{FF2B5EF4-FFF2-40B4-BE49-F238E27FC236}">
                <a16:creationId xmlns:a16="http://schemas.microsoft.com/office/drawing/2014/main" id="{D6279443-3773-7843-8385-83F1C8EF5DA7}"/>
              </a:ext>
            </a:extLst>
          </p:cNvPr>
          <p:cNvPicPr>
            <a:picLocks noGrp="1" noChangeAspect="1"/>
          </p:cNvPicPr>
          <p:nvPr>
            <p:ph idx="1"/>
          </p:nvPr>
        </p:nvPicPr>
        <p:blipFill>
          <a:blip r:embed="rId4"/>
          <a:stretch>
            <a:fillRect/>
          </a:stretch>
        </p:blipFill>
        <p:spPr>
          <a:xfrm>
            <a:off x="8392459" y="1482561"/>
            <a:ext cx="4032909" cy="3544027"/>
          </a:xfrm>
        </p:spPr>
      </p:pic>
      <p:pic>
        <p:nvPicPr>
          <p:cNvPr id="13" name="Picture 12" descr="A picture containing diagram&#10;&#10;Description automatically generated">
            <a:extLst>
              <a:ext uri="{FF2B5EF4-FFF2-40B4-BE49-F238E27FC236}">
                <a16:creationId xmlns:a16="http://schemas.microsoft.com/office/drawing/2014/main" id="{DA7F793A-AA70-7541-B55D-6E04C8B2B505}"/>
              </a:ext>
            </a:extLst>
          </p:cNvPr>
          <p:cNvPicPr>
            <a:picLocks noChangeAspect="1"/>
          </p:cNvPicPr>
          <p:nvPr/>
        </p:nvPicPr>
        <p:blipFill>
          <a:blip r:embed="rId5"/>
          <a:stretch>
            <a:fillRect/>
          </a:stretch>
        </p:blipFill>
        <p:spPr>
          <a:xfrm>
            <a:off x="0" y="1534813"/>
            <a:ext cx="4466659" cy="3207005"/>
          </a:xfrm>
          <a:prstGeom prst="rect">
            <a:avLst/>
          </a:prstGeom>
        </p:spPr>
      </p:pic>
      <p:sp>
        <p:nvSpPr>
          <p:cNvPr id="14" name="TextBox 13">
            <a:extLst>
              <a:ext uri="{FF2B5EF4-FFF2-40B4-BE49-F238E27FC236}">
                <a16:creationId xmlns:a16="http://schemas.microsoft.com/office/drawing/2014/main" id="{B5CC4780-C072-CB4E-981A-720A41AA9B14}"/>
              </a:ext>
            </a:extLst>
          </p:cNvPr>
          <p:cNvSpPr txBox="1"/>
          <p:nvPr/>
        </p:nvSpPr>
        <p:spPr>
          <a:xfrm>
            <a:off x="4430643" y="6308209"/>
            <a:ext cx="7382406" cy="400110"/>
          </a:xfrm>
          <a:prstGeom prst="rect">
            <a:avLst/>
          </a:prstGeom>
          <a:noFill/>
        </p:spPr>
        <p:txBody>
          <a:bodyPr wrap="none" rtlCol="0">
            <a:spAutoFit/>
          </a:bodyPr>
          <a:lstStyle/>
          <a:p>
            <a:r>
              <a:rPr lang="en-US" sz="2000" dirty="0">
                <a:solidFill>
                  <a:srgbClr val="FF0000"/>
                </a:solidFill>
              </a:rPr>
              <a:t>*</a:t>
            </a:r>
            <a:r>
              <a:rPr lang="en-US" sz="2000" dirty="0"/>
              <a:t>B. </a:t>
            </a:r>
            <a:r>
              <a:rPr lang="en-US" sz="2000" dirty="0" err="1"/>
              <a:t>Sopko</a:t>
            </a:r>
            <a:r>
              <a:rPr lang="en-US" sz="2000" dirty="0"/>
              <a:t> et al., ACS Omega 2021 June 2, 2021 [</a:t>
            </a:r>
            <a:r>
              <a:rPr lang="en-US" sz="2000" dirty="0" err="1"/>
              <a:t>Epub</a:t>
            </a:r>
            <a:r>
              <a:rPr lang="en-US" sz="2000" dirty="0"/>
              <a:t> ahead of print] </a:t>
            </a:r>
          </a:p>
        </p:txBody>
      </p:sp>
      <p:sp>
        <p:nvSpPr>
          <p:cNvPr id="15" name="TextBox 14">
            <a:extLst>
              <a:ext uri="{FF2B5EF4-FFF2-40B4-BE49-F238E27FC236}">
                <a16:creationId xmlns:a16="http://schemas.microsoft.com/office/drawing/2014/main" id="{A6877079-66A3-D84C-8AB4-E01FC021F76E}"/>
              </a:ext>
            </a:extLst>
          </p:cNvPr>
          <p:cNvSpPr txBox="1"/>
          <p:nvPr/>
        </p:nvSpPr>
        <p:spPr>
          <a:xfrm>
            <a:off x="5747070" y="4032712"/>
            <a:ext cx="1906548" cy="400110"/>
          </a:xfrm>
          <a:prstGeom prst="rect">
            <a:avLst/>
          </a:prstGeom>
          <a:noFill/>
        </p:spPr>
        <p:txBody>
          <a:bodyPr wrap="none" rtlCol="0">
            <a:spAutoFit/>
          </a:bodyPr>
          <a:lstStyle/>
          <a:p>
            <a:r>
              <a:rPr lang="en-US" sz="2000" dirty="0"/>
              <a:t>testicular cancer</a:t>
            </a:r>
          </a:p>
        </p:txBody>
      </p:sp>
      <p:sp>
        <p:nvSpPr>
          <p:cNvPr id="16" name="TextBox 15">
            <a:extLst>
              <a:ext uri="{FF2B5EF4-FFF2-40B4-BE49-F238E27FC236}">
                <a16:creationId xmlns:a16="http://schemas.microsoft.com/office/drawing/2014/main" id="{AA3E4139-F8D6-B749-A348-704AFC9A5A6F}"/>
              </a:ext>
            </a:extLst>
          </p:cNvPr>
          <p:cNvSpPr txBox="1"/>
          <p:nvPr/>
        </p:nvSpPr>
        <p:spPr>
          <a:xfrm>
            <a:off x="9178101" y="4075315"/>
            <a:ext cx="2847639" cy="400110"/>
          </a:xfrm>
          <a:prstGeom prst="rect">
            <a:avLst/>
          </a:prstGeom>
          <a:noFill/>
        </p:spPr>
        <p:txBody>
          <a:bodyPr wrap="none" rtlCol="0">
            <a:spAutoFit/>
          </a:bodyPr>
          <a:lstStyle/>
          <a:p>
            <a:r>
              <a:rPr lang="en-US" sz="2000" dirty="0"/>
              <a:t>non-Hodgkin’s lymphoma</a:t>
            </a:r>
          </a:p>
        </p:txBody>
      </p:sp>
      <p:sp>
        <p:nvSpPr>
          <p:cNvPr id="17" name="TextBox 16">
            <a:extLst>
              <a:ext uri="{FF2B5EF4-FFF2-40B4-BE49-F238E27FC236}">
                <a16:creationId xmlns:a16="http://schemas.microsoft.com/office/drawing/2014/main" id="{87819F56-5A39-8E43-8901-09CCD78F4441}"/>
              </a:ext>
            </a:extLst>
          </p:cNvPr>
          <p:cNvSpPr txBox="1"/>
          <p:nvPr/>
        </p:nvSpPr>
        <p:spPr>
          <a:xfrm>
            <a:off x="1286294" y="4032712"/>
            <a:ext cx="1597232" cy="400110"/>
          </a:xfrm>
          <a:prstGeom prst="rect">
            <a:avLst/>
          </a:prstGeom>
          <a:noFill/>
        </p:spPr>
        <p:txBody>
          <a:bodyPr wrap="none" rtlCol="0">
            <a:spAutoFit/>
          </a:bodyPr>
          <a:lstStyle/>
          <a:p>
            <a:r>
              <a:rPr lang="en-US" sz="2000" dirty="0"/>
              <a:t>sperm counts</a:t>
            </a:r>
          </a:p>
        </p:txBody>
      </p:sp>
      <p:sp>
        <p:nvSpPr>
          <p:cNvPr id="18" name="TextBox 17">
            <a:extLst>
              <a:ext uri="{FF2B5EF4-FFF2-40B4-BE49-F238E27FC236}">
                <a16:creationId xmlns:a16="http://schemas.microsoft.com/office/drawing/2014/main" id="{0CEB157A-825E-5645-9426-3401B7A06176}"/>
              </a:ext>
            </a:extLst>
          </p:cNvPr>
          <p:cNvSpPr txBox="1"/>
          <p:nvPr/>
        </p:nvSpPr>
        <p:spPr>
          <a:xfrm>
            <a:off x="1441144" y="5058735"/>
            <a:ext cx="1287532" cy="369332"/>
          </a:xfrm>
          <a:prstGeom prst="rect">
            <a:avLst/>
          </a:prstGeom>
          <a:noFill/>
        </p:spPr>
        <p:txBody>
          <a:bodyPr wrap="none" rtlCol="0">
            <a:spAutoFit/>
          </a:bodyPr>
          <a:lstStyle/>
          <a:p>
            <a:r>
              <a:rPr lang="en-US" dirty="0"/>
              <a:t>p &lt; .000015</a:t>
            </a:r>
          </a:p>
        </p:txBody>
      </p:sp>
      <p:sp>
        <p:nvSpPr>
          <p:cNvPr id="19" name="TextBox 18">
            <a:extLst>
              <a:ext uri="{FF2B5EF4-FFF2-40B4-BE49-F238E27FC236}">
                <a16:creationId xmlns:a16="http://schemas.microsoft.com/office/drawing/2014/main" id="{877A05D2-F761-A54F-A4FD-353F37E53459}"/>
              </a:ext>
            </a:extLst>
          </p:cNvPr>
          <p:cNvSpPr txBox="1"/>
          <p:nvPr/>
        </p:nvSpPr>
        <p:spPr>
          <a:xfrm>
            <a:off x="10016663" y="5058735"/>
            <a:ext cx="1170513" cy="369332"/>
          </a:xfrm>
          <a:prstGeom prst="rect">
            <a:avLst/>
          </a:prstGeom>
          <a:noFill/>
        </p:spPr>
        <p:txBody>
          <a:bodyPr wrap="none" rtlCol="0">
            <a:spAutoFit/>
          </a:bodyPr>
          <a:lstStyle/>
          <a:p>
            <a:r>
              <a:rPr lang="en-US" dirty="0"/>
              <a:t>p &lt; 0.0053</a:t>
            </a:r>
          </a:p>
        </p:txBody>
      </p:sp>
      <p:sp>
        <p:nvSpPr>
          <p:cNvPr id="20" name="TextBox 19">
            <a:extLst>
              <a:ext uri="{FF2B5EF4-FFF2-40B4-BE49-F238E27FC236}">
                <a16:creationId xmlns:a16="http://schemas.microsoft.com/office/drawing/2014/main" id="{0C6C59D0-E796-784C-9B0F-1622E5BF5182}"/>
              </a:ext>
            </a:extLst>
          </p:cNvPr>
          <p:cNvSpPr txBox="1"/>
          <p:nvPr/>
        </p:nvSpPr>
        <p:spPr>
          <a:xfrm>
            <a:off x="5500464" y="5058735"/>
            <a:ext cx="2153154" cy="369332"/>
          </a:xfrm>
          <a:prstGeom prst="rect">
            <a:avLst/>
          </a:prstGeom>
          <a:noFill/>
        </p:spPr>
        <p:txBody>
          <a:bodyPr wrap="none" rtlCol="0">
            <a:spAutoFit/>
          </a:bodyPr>
          <a:lstStyle/>
          <a:p>
            <a:r>
              <a:rPr lang="en-US" dirty="0"/>
              <a:t>p &lt; . 0.00000000039 </a:t>
            </a:r>
          </a:p>
        </p:txBody>
      </p:sp>
      <p:sp>
        <p:nvSpPr>
          <p:cNvPr id="21" name="TextBox 20">
            <a:extLst>
              <a:ext uri="{FF2B5EF4-FFF2-40B4-BE49-F238E27FC236}">
                <a16:creationId xmlns:a16="http://schemas.microsoft.com/office/drawing/2014/main" id="{472A3C9D-CA92-A446-AC44-2EA9679EA1DF}"/>
              </a:ext>
            </a:extLst>
          </p:cNvPr>
          <p:cNvSpPr txBox="1"/>
          <p:nvPr/>
        </p:nvSpPr>
        <p:spPr>
          <a:xfrm>
            <a:off x="235528" y="5645377"/>
            <a:ext cx="11191333" cy="461665"/>
          </a:xfrm>
          <a:prstGeom prst="rect">
            <a:avLst/>
          </a:prstGeom>
          <a:noFill/>
        </p:spPr>
        <p:txBody>
          <a:bodyPr wrap="none" rtlCol="0">
            <a:spAutoFit/>
          </a:bodyPr>
          <a:lstStyle/>
          <a:p>
            <a:r>
              <a:rPr lang="en-US" sz="2400" dirty="0"/>
              <a:t>Data were obtained from publicly available databases maintained by the US government</a:t>
            </a:r>
          </a:p>
        </p:txBody>
      </p:sp>
    </p:spTree>
    <p:extLst>
      <p:ext uri="{BB962C8B-B14F-4D97-AF65-F5344CB8AC3E}">
        <p14:creationId xmlns:p14="http://schemas.microsoft.com/office/powerpoint/2010/main" val="4125239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0148" y="2218451"/>
            <a:ext cx="7391832"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Transgenerational Effects</a:t>
            </a:r>
          </a:p>
        </p:txBody>
      </p:sp>
    </p:spTree>
    <p:extLst>
      <p:ext uri="{BB962C8B-B14F-4D97-AF65-F5344CB8AC3E}">
        <p14:creationId xmlns:p14="http://schemas.microsoft.com/office/powerpoint/2010/main" val="1654242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E3D5-DAF7-B44C-9510-4DCCEB6201CF}"/>
              </a:ext>
            </a:extLst>
          </p:cNvPr>
          <p:cNvSpPr>
            <a:spLocks noGrp="1"/>
          </p:cNvSpPr>
          <p:nvPr>
            <p:ph type="title"/>
          </p:nvPr>
        </p:nvSpPr>
        <p:spPr>
          <a:xfrm>
            <a:off x="237308" y="219372"/>
            <a:ext cx="10043161" cy="1325563"/>
          </a:xfrm>
        </p:spPr>
        <p:txBody>
          <a:bodyPr>
            <a:noAutofit/>
          </a:bodyPr>
          <a:lstStyle/>
          <a:p>
            <a:r>
              <a:rPr lang="en-US" sz="3200" b="1" dirty="0"/>
              <a:t>“Developmental exposure to glyphosate-based herbicide and depressive-like behavior in adult offspring: Implication of glutamate excitotoxicity and oxidative stress”</a:t>
            </a:r>
            <a:r>
              <a:rPr lang="en-US" sz="3200" b="1" dirty="0">
                <a:solidFill>
                  <a:srgbClr val="FF0000"/>
                </a:solidFill>
              </a:rPr>
              <a:t>*</a:t>
            </a:r>
          </a:p>
        </p:txBody>
      </p:sp>
      <p:sp>
        <p:nvSpPr>
          <p:cNvPr id="3" name="Content Placeholder 2">
            <a:extLst>
              <a:ext uri="{FF2B5EF4-FFF2-40B4-BE49-F238E27FC236}">
                <a16:creationId xmlns:a16="http://schemas.microsoft.com/office/drawing/2014/main" id="{C2BDF970-DD85-C546-AED0-EDC9EA6B042D}"/>
              </a:ext>
            </a:extLst>
          </p:cNvPr>
          <p:cNvSpPr>
            <a:spLocks noGrp="1"/>
          </p:cNvSpPr>
          <p:nvPr>
            <p:ph idx="1"/>
          </p:nvPr>
        </p:nvSpPr>
        <p:spPr>
          <a:xfrm>
            <a:off x="501316" y="1985813"/>
            <a:ext cx="5418221" cy="4351338"/>
          </a:xfrm>
        </p:spPr>
        <p:txBody>
          <a:bodyPr>
            <a:normAutofit fontScale="92500"/>
          </a:bodyPr>
          <a:lstStyle/>
          <a:p>
            <a:r>
              <a:rPr lang="en-US" dirty="0"/>
              <a:t>Mother rats were exposed to glyphosate while pregnant and for fifteen days following birth of the offspring.</a:t>
            </a:r>
          </a:p>
          <a:p>
            <a:r>
              <a:rPr lang="en-US" dirty="0"/>
              <a:t>The offspring suffered from glutamate excitotoxicity in their brains persistently even after exposure was terminated.</a:t>
            </a:r>
          </a:p>
          <a:p>
            <a:r>
              <a:rPr lang="en-US" dirty="0"/>
              <a:t>When the offspring were 60 days old, they showed signs of depression in a forced swimming test.</a:t>
            </a:r>
          </a:p>
        </p:txBody>
      </p:sp>
      <p:pic>
        <p:nvPicPr>
          <p:cNvPr id="5" name="Picture 4" descr="A picture containing text, vessel&#10;&#10;Description automatically generated">
            <a:extLst>
              <a:ext uri="{FF2B5EF4-FFF2-40B4-BE49-F238E27FC236}">
                <a16:creationId xmlns:a16="http://schemas.microsoft.com/office/drawing/2014/main" id="{0051A500-0B75-CB45-9A11-483F4DEA5CA6}"/>
              </a:ext>
            </a:extLst>
          </p:cNvPr>
          <p:cNvPicPr>
            <a:picLocks noChangeAspect="1"/>
          </p:cNvPicPr>
          <p:nvPr/>
        </p:nvPicPr>
        <p:blipFill>
          <a:blip r:embed="rId2"/>
          <a:stretch>
            <a:fillRect/>
          </a:stretch>
        </p:blipFill>
        <p:spPr>
          <a:xfrm>
            <a:off x="6593541" y="2433689"/>
            <a:ext cx="4760259" cy="2394822"/>
          </a:xfrm>
          <a:prstGeom prst="rect">
            <a:avLst/>
          </a:prstGeom>
        </p:spPr>
      </p:pic>
      <p:sp>
        <p:nvSpPr>
          <p:cNvPr id="6" name="TextBox 5">
            <a:extLst>
              <a:ext uri="{FF2B5EF4-FFF2-40B4-BE49-F238E27FC236}">
                <a16:creationId xmlns:a16="http://schemas.microsoft.com/office/drawing/2014/main" id="{D593A17E-16BB-794B-9EA4-C3BE73612DF3}"/>
              </a:ext>
            </a:extLst>
          </p:cNvPr>
          <p:cNvSpPr txBox="1"/>
          <p:nvPr/>
        </p:nvSpPr>
        <p:spPr>
          <a:xfrm>
            <a:off x="4451684" y="6176963"/>
            <a:ext cx="6536789" cy="461665"/>
          </a:xfrm>
          <a:prstGeom prst="rect">
            <a:avLst/>
          </a:prstGeom>
          <a:noFill/>
        </p:spPr>
        <p:txBody>
          <a:bodyPr wrap="none" rtlCol="0">
            <a:spAutoFit/>
          </a:bodyPr>
          <a:lstStyle/>
          <a:p>
            <a:r>
              <a:rPr lang="en-US" sz="2400" dirty="0">
                <a:solidFill>
                  <a:srgbClr val="FF0000"/>
                </a:solidFill>
              </a:rPr>
              <a:t>*</a:t>
            </a:r>
            <a:r>
              <a:rPr lang="en-US" sz="2400" dirty="0" err="1"/>
              <a:t>Daiane</a:t>
            </a:r>
            <a:r>
              <a:rPr lang="en-US" sz="2400" dirty="0"/>
              <a:t> </a:t>
            </a:r>
            <a:r>
              <a:rPr lang="en-US" sz="2400" dirty="0" err="1"/>
              <a:t>Cattani</a:t>
            </a:r>
            <a:r>
              <a:rPr lang="en-US" sz="2400" dirty="0"/>
              <a:t> et al., Toxicology 2017; 387: 67-80.</a:t>
            </a:r>
          </a:p>
        </p:txBody>
      </p:sp>
    </p:spTree>
    <p:extLst>
      <p:ext uri="{BB962C8B-B14F-4D97-AF65-F5344CB8AC3E}">
        <p14:creationId xmlns:p14="http://schemas.microsoft.com/office/powerpoint/2010/main" val="623146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E562-1FE3-C245-8B5C-2B7BA5F9527B}"/>
              </a:ext>
            </a:extLst>
          </p:cNvPr>
          <p:cNvSpPr>
            <a:spLocks noGrp="1"/>
          </p:cNvSpPr>
          <p:nvPr>
            <p:ph type="title"/>
          </p:nvPr>
        </p:nvSpPr>
        <p:spPr>
          <a:xfrm>
            <a:off x="380604" y="195226"/>
            <a:ext cx="9050780" cy="1325563"/>
          </a:xfrm>
        </p:spPr>
        <p:txBody>
          <a:bodyPr>
            <a:normAutofit/>
          </a:bodyPr>
          <a:lstStyle/>
          <a:p>
            <a:r>
              <a:rPr lang="en-US" sz="3600" b="1" dirty="0"/>
              <a:t>Epigenetic transgenerational toxicology through germline alterations by glyphosate</a:t>
            </a:r>
            <a:r>
              <a:rPr lang="en-US" sz="3600" b="1" dirty="0">
                <a:solidFill>
                  <a:srgbClr val="FF0000"/>
                </a:solidFill>
              </a:rPr>
              <a:t>*</a:t>
            </a:r>
            <a:r>
              <a:rPr lang="en-US" sz="3600" b="1" baseline="30000" dirty="0">
                <a:solidFill>
                  <a:srgbClr val="FF0000"/>
                </a:solidFill>
              </a:rPr>
              <a:t>,</a:t>
            </a:r>
            <a:r>
              <a:rPr lang="en-US" sz="3600" b="1" dirty="0">
                <a:solidFill>
                  <a:srgbClr val="FF0000"/>
                </a:solidFill>
              </a:rPr>
              <a:t>**</a:t>
            </a:r>
          </a:p>
        </p:txBody>
      </p:sp>
      <p:sp>
        <p:nvSpPr>
          <p:cNvPr id="3" name="Content Placeholder 2">
            <a:extLst>
              <a:ext uri="{FF2B5EF4-FFF2-40B4-BE49-F238E27FC236}">
                <a16:creationId xmlns:a16="http://schemas.microsoft.com/office/drawing/2014/main" id="{1D29F203-4EE4-984F-A87C-912B5FECA782}"/>
              </a:ext>
            </a:extLst>
          </p:cNvPr>
          <p:cNvSpPr>
            <a:spLocks noGrp="1"/>
          </p:cNvSpPr>
          <p:nvPr>
            <p:ph idx="1"/>
          </p:nvPr>
        </p:nvSpPr>
        <p:spPr>
          <a:xfrm>
            <a:off x="268342" y="1550426"/>
            <a:ext cx="10515600" cy="4747700"/>
          </a:xfrm>
        </p:spPr>
        <p:txBody>
          <a:bodyPr>
            <a:normAutofit lnSpcReduction="10000"/>
          </a:bodyPr>
          <a:lstStyle/>
          <a:p>
            <a:r>
              <a:rPr lang="en-US" dirty="0"/>
              <a:t>Pregnant rats were exposed to glyphosate at half                                             the No Observable Adverse Effect Level (NOAEL)                                                     from day 8 to day 14 of gestation  (timed  to match                                          germ cell epigenetic programming)</a:t>
            </a:r>
          </a:p>
          <a:p>
            <a:r>
              <a:rPr lang="en-US" dirty="0"/>
              <a:t>Offspring were bred to produce pups (F1),                                </a:t>
            </a:r>
            <a:r>
              <a:rPr lang="en-US" dirty="0" err="1"/>
              <a:t>grandpups</a:t>
            </a:r>
            <a:r>
              <a:rPr lang="en-US" dirty="0"/>
              <a:t> (F2) and great-</a:t>
            </a:r>
            <a:r>
              <a:rPr lang="en-US" dirty="0" err="1"/>
              <a:t>grandpups</a:t>
            </a:r>
            <a:r>
              <a:rPr lang="en-US" dirty="0"/>
              <a:t> (F3)</a:t>
            </a:r>
          </a:p>
          <a:p>
            <a:r>
              <a:rPr lang="en-US" dirty="0"/>
              <a:t>Exposed rats showed no symptoms </a:t>
            </a:r>
          </a:p>
          <a:p>
            <a:r>
              <a:rPr lang="en-US" dirty="0"/>
              <a:t>F1 generation were mostly fine</a:t>
            </a:r>
          </a:p>
          <a:p>
            <a:r>
              <a:rPr lang="en-US" dirty="0"/>
              <a:t>F2 and especially F3 generations suffered from many diseases, including mammary tumors, delayed or early puberty, premature birth abnormalities, prostate disease, kidney disease, and obesity</a:t>
            </a:r>
          </a:p>
          <a:p>
            <a:endParaRPr lang="en-US" dirty="0"/>
          </a:p>
        </p:txBody>
      </p:sp>
      <p:sp>
        <p:nvSpPr>
          <p:cNvPr id="4" name="TextBox 3">
            <a:extLst>
              <a:ext uri="{FF2B5EF4-FFF2-40B4-BE49-F238E27FC236}">
                <a16:creationId xmlns:a16="http://schemas.microsoft.com/office/drawing/2014/main" id="{F0D897FF-CFF8-1940-8B2A-BFEE5E9A8DAD}"/>
              </a:ext>
            </a:extLst>
          </p:cNvPr>
          <p:cNvSpPr txBox="1"/>
          <p:nvPr/>
        </p:nvSpPr>
        <p:spPr>
          <a:xfrm>
            <a:off x="4750398" y="5912264"/>
            <a:ext cx="7369838" cy="830997"/>
          </a:xfrm>
          <a:prstGeom prst="rect">
            <a:avLst/>
          </a:prstGeom>
          <a:noFill/>
        </p:spPr>
        <p:txBody>
          <a:bodyPr wrap="none" rtlCol="0">
            <a:spAutoFit/>
          </a:bodyPr>
          <a:lstStyle/>
          <a:p>
            <a:r>
              <a:rPr lang="en-US" sz="2400" dirty="0">
                <a:solidFill>
                  <a:srgbClr val="FF0000"/>
                </a:solidFill>
              </a:rPr>
              <a:t>*</a:t>
            </a:r>
            <a:r>
              <a:rPr lang="en-US" sz="2400" dirty="0" err="1"/>
              <a:t>Millissia</a:t>
            </a:r>
            <a:r>
              <a:rPr lang="en-US" sz="2400" dirty="0"/>
              <a:t> Ben </a:t>
            </a:r>
            <a:r>
              <a:rPr lang="en-US" sz="2400" dirty="0" err="1"/>
              <a:t>Maamar</a:t>
            </a:r>
            <a:r>
              <a:rPr lang="en-US" sz="2400" dirty="0"/>
              <a:t> et al. Epigenetics 2020 Dec 9;1-18.</a:t>
            </a:r>
          </a:p>
          <a:p>
            <a:r>
              <a:rPr lang="en-US" sz="2400" dirty="0">
                <a:solidFill>
                  <a:srgbClr val="FF0000"/>
                </a:solidFill>
              </a:rPr>
              <a:t>**</a:t>
            </a:r>
            <a:r>
              <a:rPr lang="en-US" sz="2400" dirty="0"/>
              <a:t>Deepika </a:t>
            </a:r>
            <a:r>
              <a:rPr lang="en-US" sz="2400" dirty="0" err="1"/>
              <a:t>Kubsad</a:t>
            </a:r>
            <a:r>
              <a:rPr lang="en-US" sz="2400" dirty="0"/>
              <a:t> et al. Scientific Reports 2019; 9:6372. </a:t>
            </a:r>
          </a:p>
        </p:txBody>
      </p:sp>
      <p:pic>
        <p:nvPicPr>
          <p:cNvPr id="6" name="Picture 5" descr="A picture containing mammal, goose, rodent&#10;&#10;Description automatically generated">
            <a:extLst>
              <a:ext uri="{FF2B5EF4-FFF2-40B4-BE49-F238E27FC236}">
                <a16:creationId xmlns:a16="http://schemas.microsoft.com/office/drawing/2014/main" id="{33B87AB8-BAB6-6946-A276-862A1763E576}"/>
              </a:ext>
            </a:extLst>
          </p:cNvPr>
          <p:cNvPicPr>
            <a:picLocks noChangeAspect="1"/>
          </p:cNvPicPr>
          <p:nvPr/>
        </p:nvPicPr>
        <p:blipFill>
          <a:blip r:embed="rId3"/>
          <a:stretch>
            <a:fillRect/>
          </a:stretch>
        </p:blipFill>
        <p:spPr>
          <a:xfrm>
            <a:off x="8556171" y="1373146"/>
            <a:ext cx="3255226" cy="3255226"/>
          </a:xfrm>
          <a:prstGeom prst="rect">
            <a:avLst/>
          </a:prstGeom>
        </p:spPr>
      </p:pic>
    </p:spTree>
    <p:extLst>
      <p:ext uri="{BB962C8B-B14F-4D97-AF65-F5344CB8AC3E}">
        <p14:creationId xmlns:p14="http://schemas.microsoft.com/office/powerpoint/2010/main" val="769743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07D4-2CAD-DD47-9E03-EABF14A3C208}"/>
              </a:ext>
            </a:extLst>
          </p:cNvPr>
          <p:cNvSpPr>
            <a:spLocks noGrp="1"/>
          </p:cNvSpPr>
          <p:nvPr>
            <p:ph type="title"/>
          </p:nvPr>
        </p:nvSpPr>
        <p:spPr>
          <a:xfrm>
            <a:off x="1726474" y="0"/>
            <a:ext cx="3772989" cy="1325563"/>
          </a:xfrm>
        </p:spPr>
        <p:txBody>
          <a:bodyPr/>
          <a:lstStyle/>
          <a:p>
            <a:r>
              <a:rPr lang="en-US" b="1" dirty="0"/>
              <a:t>My New Book!</a:t>
            </a:r>
          </a:p>
        </p:txBody>
      </p:sp>
      <p:pic>
        <p:nvPicPr>
          <p:cNvPr id="5" name="Content Placeholder 4" descr="Text&#10;&#10;Description automatically generated">
            <a:extLst>
              <a:ext uri="{FF2B5EF4-FFF2-40B4-BE49-F238E27FC236}">
                <a16:creationId xmlns:a16="http://schemas.microsoft.com/office/drawing/2014/main" id="{230DA675-6A59-3B42-9188-E3C0C7DCD3E4}"/>
              </a:ext>
            </a:extLst>
          </p:cNvPr>
          <p:cNvPicPr>
            <a:picLocks noGrp="1" noChangeAspect="1"/>
          </p:cNvPicPr>
          <p:nvPr>
            <p:ph idx="1"/>
          </p:nvPr>
        </p:nvPicPr>
        <p:blipFill>
          <a:blip r:embed="rId3"/>
          <a:stretch>
            <a:fillRect/>
          </a:stretch>
        </p:blipFill>
        <p:spPr>
          <a:xfrm>
            <a:off x="6895111" y="84983"/>
            <a:ext cx="4458689" cy="6688034"/>
          </a:xfrm>
        </p:spPr>
      </p:pic>
      <p:sp>
        <p:nvSpPr>
          <p:cNvPr id="6" name="Content Placeholder 2">
            <a:extLst>
              <a:ext uri="{FF2B5EF4-FFF2-40B4-BE49-F238E27FC236}">
                <a16:creationId xmlns:a16="http://schemas.microsoft.com/office/drawing/2014/main" id="{1F7CBA88-C5EA-C841-A7C0-05C46FBAD578}"/>
              </a:ext>
            </a:extLst>
          </p:cNvPr>
          <p:cNvSpPr txBox="1">
            <a:spLocks/>
          </p:cNvSpPr>
          <p:nvPr/>
        </p:nvSpPr>
        <p:spPr>
          <a:xfrm>
            <a:off x="149371" y="1057257"/>
            <a:ext cx="6264492" cy="47434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Released on July 1, 2021</a:t>
            </a:r>
          </a:p>
          <a:p>
            <a:r>
              <a:rPr lang="en-US" sz="2800" dirty="0"/>
              <a:t>Presents extensive data on glyphosate toxicity to animals and humans</a:t>
            </a:r>
          </a:p>
          <a:p>
            <a:r>
              <a:rPr lang="en-US" sz="2800" dirty="0"/>
              <a:t>Explains in detail how glyphosate exposure leads to autism</a:t>
            </a:r>
          </a:p>
          <a:p>
            <a:r>
              <a:rPr lang="en-US" sz="2800" dirty="0"/>
              <a:t>Provides compelling arguments that glyphosate is insidiously, cumulatively toxic through its diabolical insertion into proteins by mistake in place of the coding amino acid glycine</a:t>
            </a:r>
          </a:p>
          <a:p>
            <a:pPr lvl="1"/>
            <a:r>
              <a:rPr lang="en-US" sz="2400" dirty="0"/>
              <a:t>This unique feature explains why it is causal in so many diseases</a:t>
            </a:r>
          </a:p>
        </p:txBody>
      </p:sp>
    </p:spTree>
    <p:extLst>
      <p:ext uri="{BB962C8B-B14F-4D97-AF65-F5344CB8AC3E}">
        <p14:creationId xmlns:p14="http://schemas.microsoft.com/office/powerpoint/2010/main" val="899662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916C-10C6-2340-98DD-3B7365E0E701}"/>
              </a:ext>
            </a:extLst>
          </p:cNvPr>
          <p:cNvSpPr>
            <a:spLocks noGrp="1"/>
          </p:cNvSpPr>
          <p:nvPr>
            <p:ph type="title"/>
          </p:nvPr>
        </p:nvSpPr>
        <p:spPr>
          <a:xfrm>
            <a:off x="358833" y="0"/>
            <a:ext cx="10515600" cy="1325563"/>
          </a:xfrm>
        </p:spPr>
        <p:txBody>
          <a:bodyPr/>
          <a:lstStyle/>
          <a:p>
            <a:r>
              <a:rPr lang="en-US" b="1" dirty="0"/>
              <a:t>Conclusions</a:t>
            </a:r>
          </a:p>
        </p:txBody>
      </p:sp>
      <p:sp>
        <p:nvSpPr>
          <p:cNvPr id="3" name="Content Placeholder 2">
            <a:extLst>
              <a:ext uri="{FF2B5EF4-FFF2-40B4-BE49-F238E27FC236}">
                <a16:creationId xmlns:a16="http://schemas.microsoft.com/office/drawing/2014/main" id="{670931B8-64F9-E446-9E2E-C5FE92BB2D41}"/>
              </a:ext>
            </a:extLst>
          </p:cNvPr>
          <p:cNvSpPr>
            <a:spLocks noGrp="1"/>
          </p:cNvSpPr>
          <p:nvPr>
            <p:ph idx="1"/>
          </p:nvPr>
        </p:nvSpPr>
        <p:spPr>
          <a:xfrm>
            <a:off x="485503" y="1079467"/>
            <a:ext cx="10515600" cy="5412221"/>
          </a:xfrm>
        </p:spPr>
        <p:txBody>
          <a:bodyPr>
            <a:normAutofit/>
          </a:bodyPr>
          <a:lstStyle/>
          <a:p>
            <a:r>
              <a:rPr lang="en-US" dirty="0"/>
              <a:t>Glyphosate is far more toxic to humans than we have                                                   been led to believe</a:t>
            </a:r>
          </a:p>
          <a:p>
            <a:r>
              <a:rPr lang="en-US" dirty="0"/>
              <a:t>The rise in glyphosate usage on core crops in the United States correlates with the rise in prevalence of many diseases and conditions</a:t>
            </a:r>
          </a:p>
          <a:p>
            <a:r>
              <a:rPr lang="en-US" dirty="0"/>
              <a:t>Glyphosate’s disruption of gut microbes, CYP enzymes, and hormones can play a significant role in autism and other neurological diseases</a:t>
            </a:r>
          </a:p>
          <a:p>
            <a:r>
              <a:rPr lang="en-US" dirty="0"/>
              <a:t>Glyphosate causes infertility in both males and females, as well as developmental disorders</a:t>
            </a:r>
          </a:p>
          <a:p>
            <a:r>
              <a:rPr lang="en-US" dirty="0"/>
              <a:t>Many papers published in the last few years are revealing remarkably severe effects of low doses of glyphosate in animal studies, including transgenerational effects</a:t>
            </a:r>
          </a:p>
          <a:p>
            <a:r>
              <a:rPr lang="en-US" dirty="0"/>
              <a:t>Glyphosate should be banned worldwide</a:t>
            </a:r>
          </a:p>
          <a:p>
            <a:endParaRPr lang="en-US" dirty="0"/>
          </a:p>
        </p:txBody>
      </p:sp>
    </p:spTree>
    <p:extLst>
      <p:ext uri="{BB962C8B-B14F-4D97-AF65-F5344CB8AC3E}">
        <p14:creationId xmlns:p14="http://schemas.microsoft.com/office/powerpoint/2010/main" val="3852950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916C-10C6-2340-98DD-3B7365E0E701}"/>
              </a:ext>
            </a:extLst>
          </p:cNvPr>
          <p:cNvSpPr>
            <a:spLocks noGrp="1"/>
          </p:cNvSpPr>
          <p:nvPr>
            <p:ph type="title"/>
          </p:nvPr>
        </p:nvSpPr>
        <p:spPr>
          <a:xfrm>
            <a:off x="358833" y="0"/>
            <a:ext cx="10515600" cy="1325563"/>
          </a:xfrm>
        </p:spPr>
        <p:txBody>
          <a:bodyPr/>
          <a:lstStyle/>
          <a:p>
            <a:r>
              <a:rPr lang="en-US" b="1" dirty="0"/>
              <a:t>Conclusions</a:t>
            </a:r>
          </a:p>
        </p:txBody>
      </p:sp>
      <p:sp>
        <p:nvSpPr>
          <p:cNvPr id="3" name="Content Placeholder 2">
            <a:extLst>
              <a:ext uri="{FF2B5EF4-FFF2-40B4-BE49-F238E27FC236}">
                <a16:creationId xmlns:a16="http://schemas.microsoft.com/office/drawing/2014/main" id="{670931B8-64F9-E446-9E2E-C5FE92BB2D41}"/>
              </a:ext>
            </a:extLst>
          </p:cNvPr>
          <p:cNvSpPr>
            <a:spLocks noGrp="1"/>
          </p:cNvSpPr>
          <p:nvPr>
            <p:ph idx="1"/>
          </p:nvPr>
        </p:nvSpPr>
        <p:spPr>
          <a:xfrm>
            <a:off x="485503" y="1079467"/>
            <a:ext cx="10515600" cy="5412221"/>
          </a:xfrm>
        </p:spPr>
        <p:txBody>
          <a:bodyPr>
            <a:normAutofit/>
          </a:bodyPr>
          <a:lstStyle/>
          <a:p>
            <a:r>
              <a:rPr lang="en-US" dirty="0"/>
              <a:t>Glyphosate is far more toxic to humans than we have                                                   been led to believe</a:t>
            </a:r>
          </a:p>
          <a:p>
            <a:r>
              <a:rPr lang="en-US" dirty="0"/>
              <a:t>The rise in glyphosate usage on core crops in the United States correlates with the rise in prevalence of many diseases and conditions</a:t>
            </a:r>
          </a:p>
          <a:p>
            <a:r>
              <a:rPr lang="en-US" dirty="0"/>
              <a:t>Glyphosate’s disruption of gut microbes, CYP enzymes, and hormones can play a significant role in autism and other neurological diseases</a:t>
            </a:r>
          </a:p>
          <a:p>
            <a:r>
              <a:rPr lang="en-US" dirty="0"/>
              <a:t>Glyphosate causes infertility in both males and females, as well as developmental disorders</a:t>
            </a:r>
          </a:p>
          <a:p>
            <a:r>
              <a:rPr lang="en-US" dirty="0"/>
              <a:t>Many papers published in the last few years are revealing remarkably severe effects of low doses of glyphosate in animal studies, including transgenerational effects</a:t>
            </a:r>
          </a:p>
          <a:p>
            <a:r>
              <a:rPr lang="en-US" dirty="0"/>
              <a:t>Glyphosate should be banned worldwide</a:t>
            </a:r>
          </a:p>
          <a:p>
            <a:endParaRPr lang="en-US" dirty="0"/>
          </a:p>
        </p:txBody>
      </p:sp>
      <p:sp>
        <p:nvSpPr>
          <p:cNvPr id="4" name="TextBox 3">
            <a:extLst>
              <a:ext uri="{FF2B5EF4-FFF2-40B4-BE49-F238E27FC236}">
                <a16:creationId xmlns:a16="http://schemas.microsoft.com/office/drawing/2014/main" id="{AA5251FF-A57B-7E41-8E83-75840D07F5D6}"/>
              </a:ext>
            </a:extLst>
          </p:cNvPr>
          <p:cNvSpPr txBox="1"/>
          <p:nvPr/>
        </p:nvSpPr>
        <p:spPr>
          <a:xfrm>
            <a:off x="1658983" y="1578896"/>
            <a:ext cx="7455588" cy="3539430"/>
          </a:xfrm>
          <a:prstGeom prst="rect">
            <a:avLst/>
          </a:prstGeom>
          <a:solidFill>
            <a:srgbClr val="FFF191"/>
          </a:solidFill>
          <a:ln w="12700">
            <a:solidFill>
              <a:schemeClr val="tx1"/>
            </a:solidFill>
          </a:ln>
        </p:spPr>
        <p:txBody>
          <a:bodyPr wrap="square" rtlCol="0">
            <a:spAutoFit/>
          </a:bodyPr>
          <a:lstStyle/>
          <a:p>
            <a:pPr algn="ctr"/>
            <a:endParaRPr lang="en-US" sz="3200" dirty="0"/>
          </a:p>
          <a:p>
            <a:pPr algn="ctr"/>
            <a:r>
              <a:rPr lang="en-US" sz="3200" dirty="0"/>
              <a:t>Adopting a 100% certified organic diet is the best thing you can do to assure long term health of your family members</a:t>
            </a:r>
          </a:p>
          <a:p>
            <a:pPr algn="ctr"/>
            <a:endParaRPr lang="en-US" sz="3200" dirty="0"/>
          </a:p>
          <a:p>
            <a:pPr algn="ctr"/>
            <a:endParaRPr lang="en-US" sz="3200" dirty="0"/>
          </a:p>
          <a:p>
            <a:pPr algn="ctr"/>
            <a:endParaRPr lang="en-US" sz="3200" dirty="0">
              <a:solidFill>
                <a:srgbClr val="FF0000"/>
              </a:solidFill>
            </a:endParaRPr>
          </a:p>
        </p:txBody>
      </p:sp>
      <p:pic>
        <p:nvPicPr>
          <p:cNvPr id="6" name="Picture 5" descr="A picture containing text, outdoor, sign, pole&#10;&#10;Description automatically generated">
            <a:extLst>
              <a:ext uri="{FF2B5EF4-FFF2-40B4-BE49-F238E27FC236}">
                <a16:creationId xmlns:a16="http://schemas.microsoft.com/office/drawing/2014/main" id="{0FEFD69B-EFBC-AB45-A770-EE408A85A284}"/>
              </a:ext>
            </a:extLst>
          </p:cNvPr>
          <p:cNvPicPr>
            <a:picLocks noChangeAspect="1"/>
          </p:cNvPicPr>
          <p:nvPr/>
        </p:nvPicPr>
        <p:blipFill>
          <a:blip r:embed="rId2"/>
          <a:stretch>
            <a:fillRect/>
          </a:stretch>
        </p:blipFill>
        <p:spPr>
          <a:xfrm>
            <a:off x="4576684" y="3639385"/>
            <a:ext cx="1270000" cy="1270000"/>
          </a:xfrm>
          <a:prstGeom prst="rect">
            <a:avLst/>
          </a:prstGeom>
        </p:spPr>
      </p:pic>
    </p:spTree>
    <p:extLst>
      <p:ext uri="{BB962C8B-B14F-4D97-AF65-F5344CB8AC3E}">
        <p14:creationId xmlns:p14="http://schemas.microsoft.com/office/powerpoint/2010/main" val="76144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26" y="839304"/>
            <a:ext cx="11787188" cy="5715000"/>
          </a:xfrm>
          <a:prstGeom prst="rect">
            <a:avLst/>
          </a:prstGeom>
        </p:spPr>
      </p:pic>
      <p:sp>
        <p:nvSpPr>
          <p:cNvPr id="3" name="Content Placeholder 2"/>
          <p:cNvSpPr>
            <a:spLocks noGrp="1"/>
          </p:cNvSpPr>
          <p:nvPr>
            <p:ph idx="1"/>
          </p:nvPr>
        </p:nvSpPr>
        <p:spPr>
          <a:xfrm>
            <a:off x="276726" y="927099"/>
            <a:ext cx="11638548" cy="5627205"/>
          </a:xfrm>
          <a:ln>
            <a:noFill/>
          </a:ln>
        </p:spPr>
        <p:txBody>
          <a:bodyPr>
            <a:noAutofit/>
          </a:bodyPr>
          <a:lstStyle/>
          <a:p>
            <a:r>
              <a:rPr lang="en-US" dirty="0">
                <a:solidFill>
                  <a:schemeClr val="bg1"/>
                </a:solidFill>
              </a:rPr>
              <a:t>Glyphosate (active ingredient in Roundup) is now the #1                                herbicide in use in the U.S. and is increasingly  used  around the world</a:t>
            </a:r>
          </a:p>
          <a:p>
            <a:pPr lvl="1"/>
            <a:r>
              <a:rPr lang="en-US" dirty="0">
                <a:solidFill>
                  <a:schemeClr val="bg1"/>
                </a:solidFill>
              </a:rPr>
              <a:t>Patented by Monsanto as an herbicide  in 1968</a:t>
            </a:r>
          </a:p>
          <a:p>
            <a:pPr lvl="1"/>
            <a:r>
              <a:rPr lang="en-US" dirty="0">
                <a:solidFill>
                  <a:schemeClr val="bg1"/>
                </a:solidFill>
              </a:rPr>
              <a:t>Introduced into the US food chain in 1974</a:t>
            </a: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r>
              <a:rPr lang="en-US" dirty="0">
                <a:solidFill>
                  <a:schemeClr val="bg1"/>
                </a:solidFill>
              </a:rPr>
              <a:t>Came out from under patent in 2000</a:t>
            </a:r>
          </a:p>
          <a:p>
            <a:pPr lvl="1"/>
            <a:r>
              <a:rPr lang="en-US" dirty="0">
                <a:solidFill>
                  <a:schemeClr val="bg1"/>
                </a:solidFill>
              </a:rPr>
              <a:t>Inhibits an enzyme in the </a:t>
            </a:r>
            <a:r>
              <a:rPr lang="en-US" i="1" dirty="0">
                <a:solidFill>
                  <a:schemeClr val="bg1"/>
                </a:solidFill>
              </a:rPr>
              <a:t>shikimate pathway </a:t>
            </a:r>
            <a:r>
              <a:rPr lang="en-US" dirty="0">
                <a:solidFill>
                  <a:schemeClr val="bg1"/>
                </a:solidFill>
              </a:rPr>
              <a:t>involved in                                                         synthesis of tyrosine, tryptophan and phenylalanine (the three </a:t>
            </a:r>
            <a:r>
              <a:rPr lang="en-US" i="1" dirty="0">
                <a:solidFill>
                  <a:schemeClr val="bg1"/>
                </a:solidFill>
              </a:rPr>
              <a:t>aromatic amino acids</a:t>
            </a:r>
            <a:r>
              <a:rPr lang="en-US" dirty="0">
                <a:solidFill>
                  <a:schemeClr val="bg1"/>
                </a:solidFill>
              </a:rPr>
              <a:t>)</a:t>
            </a:r>
          </a:p>
          <a:p>
            <a:r>
              <a:rPr lang="en-US" dirty="0">
                <a:solidFill>
                  <a:schemeClr val="bg1"/>
                </a:solidFill>
              </a:rPr>
              <a:t>Huge expansion of GMO corn, soy, cotton and canola crops has led to sharp increases in the last two decades</a:t>
            </a:r>
          </a:p>
        </p:txBody>
      </p:sp>
      <p:pic>
        <p:nvPicPr>
          <p:cNvPr id="4" name="Content Placeholder 4" descr="glyphosate.png"/>
          <p:cNvPicPr>
            <a:picLocks noChangeAspect="1"/>
          </p:cNvPicPr>
          <p:nvPr/>
        </p:nvPicPr>
        <p:blipFill>
          <a:blip r:embed="rId4"/>
          <a:srcRect t="-14632" b="-14632"/>
          <a:stretch>
            <a:fillRect/>
          </a:stretch>
        </p:blipFill>
        <p:spPr>
          <a:xfrm>
            <a:off x="8441934" y="3429000"/>
            <a:ext cx="3473340" cy="1910203"/>
          </a:xfrm>
          <a:prstGeom prst="rect">
            <a:avLst/>
          </a:prstGeom>
        </p:spPr>
      </p:pic>
      <p:sp>
        <p:nvSpPr>
          <p:cNvPr id="2" name="TextBox 1">
            <a:extLst>
              <a:ext uri="{FF2B5EF4-FFF2-40B4-BE49-F238E27FC236}">
                <a16:creationId xmlns:a16="http://schemas.microsoft.com/office/drawing/2014/main" id="{07978319-9510-6B42-9F5A-954818DCD842}"/>
              </a:ext>
            </a:extLst>
          </p:cNvPr>
          <p:cNvSpPr txBox="1"/>
          <p:nvPr/>
        </p:nvSpPr>
        <p:spPr>
          <a:xfrm>
            <a:off x="276726" y="210631"/>
            <a:ext cx="4988032" cy="584775"/>
          </a:xfrm>
          <a:prstGeom prst="rect">
            <a:avLst/>
          </a:prstGeom>
          <a:noFill/>
        </p:spPr>
        <p:txBody>
          <a:bodyPr wrap="none" rtlCol="0">
            <a:spAutoFit/>
          </a:bodyPr>
          <a:lstStyle/>
          <a:p>
            <a:r>
              <a:rPr lang="en-US" sz="3200" dirty="0"/>
              <a:t>A Brief History of Glyphosate</a:t>
            </a:r>
          </a:p>
        </p:txBody>
      </p:sp>
    </p:spTree>
    <p:extLst>
      <p:ext uri="{BB962C8B-B14F-4D97-AF65-F5344CB8AC3E}">
        <p14:creationId xmlns:p14="http://schemas.microsoft.com/office/powerpoint/2010/main" val="805047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777A0-54BB-5446-9EE9-1C7F72B94424}"/>
              </a:ext>
            </a:extLst>
          </p:cNvPr>
          <p:cNvSpPr>
            <a:spLocks noGrp="1"/>
          </p:cNvSpPr>
          <p:nvPr>
            <p:ph type="title"/>
          </p:nvPr>
        </p:nvSpPr>
        <p:spPr>
          <a:xfrm>
            <a:off x="838199" y="365125"/>
            <a:ext cx="4648201" cy="3623779"/>
          </a:xfrm>
        </p:spPr>
        <p:txBody>
          <a:bodyPr>
            <a:normAutofit/>
          </a:bodyPr>
          <a:lstStyle/>
          <a:p>
            <a:r>
              <a:rPr lang="en-US" b="1" dirty="0"/>
              <a:t>Glyphosate Blocks EPSP Synthase in the Shikimate Pathway in Plants</a:t>
            </a:r>
            <a:r>
              <a:rPr lang="en-US" b="1" dirty="0">
                <a:solidFill>
                  <a:srgbClr val="FF0000"/>
                </a:solidFill>
              </a:rPr>
              <a:t>*</a:t>
            </a:r>
          </a:p>
        </p:txBody>
      </p:sp>
      <p:pic>
        <p:nvPicPr>
          <p:cNvPr id="5" name="Content Placeholder 4" descr="Diagram&#10;&#10;Description automatically generated">
            <a:extLst>
              <a:ext uri="{FF2B5EF4-FFF2-40B4-BE49-F238E27FC236}">
                <a16:creationId xmlns:a16="http://schemas.microsoft.com/office/drawing/2014/main" id="{B800E75B-54C8-B34C-A8C2-1DA8347B2324}"/>
              </a:ext>
            </a:extLst>
          </p:cNvPr>
          <p:cNvPicPr>
            <a:picLocks noGrp="1" noChangeAspect="1"/>
          </p:cNvPicPr>
          <p:nvPr>
            <p:ph idx="1"/>
          </p:nvPr>
        </p:nvPicPr>
        <p:blipFill>
          <a:blip r:embed="rId3"/>
          <a:stretch>
            <a:fillRect/>
          </a:stretch>
        </p:blipFill>
        <p:spPr>
          <a:xfrm>
            <a:off x="5193506" y="-39825"/>
            <a:ext cx="6013665" cy="6963192"/>
          </a:xfrm>
        </p:spPr>
      </p:pic>
      <p:sp>
        <p:nvSpPr>
          <p:cNvPr id="6" name="Freeform 5">
            <a:extLst>
              <a:ext uri="{FF2B5EF4-FFF2-40B4-BE49-F238E27FC236}">
                <a16:creationId xmlns:a16="http://schemas.microsoft.com/office/drawing/2014/main" id="{12B43776-D334-8F47-9325-43D260132B2F}"/>
              </a:ext>
            </a:extLst>
          </p:cNvPr>
          <p:cNvSpPr/>
          <p:nvPr/>
        </p:nvSpPr>
        <p:spPr>
          <a:xfrm>
            <a:off x="6413863" y="3273144"/>
            <a:ext cx="4389119" cy="1207416"/>
          </a:xfrm>
          <a:custGeom>
            <a:avLst/>
            <a:gdLst>
              <a:gd name="connsiteX0" fmla="*/ 2546760 w 3846987"/>
              <a:gd name="connsiteY0" fmla="*/ 197 h 777526"/>
              <a:gd name="connsiteX1" fmla="*/ 466169 w 3846987"/>
              <a:gd name="connsiteY1" fmla="*/ 119467 h 777526"/>
              <a:gd name="connsiteX2" fmla="*/ 28847 w 3846987"/>
              <a:gd name="connsiteY2" fmla="*/ 318249 h 777526"/>
              <a:gd name="connsiteX3" fmla="*/ 996256 w 3846987"/>
              <a:gd name="connsiteY3" fmla="*/ 715815 h 777526"/>
              <a:gd name="connsiteX4" fmla="*/ 2440743 w 3846987"/>
              <a:gd name="connsiteY4" fmla="*/ 742319 h 777526"/>
              <a:gd name="connsiteX5" fmla="*/ 3752708 w 3846987"/>
              <a:gd name="connsiteY5" fmla="*/ 729067 h 777526"/>
              <a:gd name="connsiteX6" fmla="*/ 3606934 w 3846987"/>
              <a:gd name="connsiteY6" fmla="*/ 145971 h 777526"/>
              <a:gd name="connsiteX7" fmla="*/ 2546760 w 3846987"/>
              <a:gd name="connsiteY7" fmla="*/ 197 h 77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987" h="777526">
                <a:moveTo>
                  <a:pt x="2546760" y="197"/>
                </a:moveTo>
                <a:cubicBezTo>
                  <a:pt x="2023299" y="-4220"/>
                  <a:pt x="885821" y="66458"/>
                  <a:pt x="466169" y="119467"/>
                </a:cubicBezTo>
                <a:cubicBezTo>
                  <a:pt x="46517" y="172476"/>
                  <a:pt x="-59501" y="218858"/>
                  <a:pt x="28847" y="318249"/>
                </a:cubicBezTo>
                <a:cubicBezTo>
                  <a:pt x="117195" y="417640"/>
                  <a:pt x="594273" y="645137"/>
                  <a:pt x="996256" y="715815"/>
                </a:cubicBezTo>
                <a:cubicBezTo>
                  <a:pt x="1398239" y="786493"/>
                  <a:pt x="2440743" y="742319"/>
                  <a:pt x="2440743" y="742319"/>
                </a:cubicBezTo>
                <a:cubicBezTo>
                  <a:pt x="2900152" y="744528"/>
                  <a:pt x="3558343" y="828458"/>
                  <a:pt x="3752708" y="729067"/>
                </a:cubicBezTo>
                <a:cubicBezTo>
                  <a:pt x="3947073" y="629676"/>
                  <a:pt x="3812343" y="269658"/>
                  <a:pt x="3606934" y="145971"/>
                </a:cubicBezTo>
                <a:cubicBezTo>
                  <a:pt x="3401525" y="22284"/>
                  <a:pt x="3070221" y="4614"/>
                  <a:pt x="2546760" y="197"/>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4B402D4-12DA-074A-977A-AD89C7A0F902}"/>
              </a:ext>
            </a:extLst>
          </p:cNvPr>
          <p:cNvSpPr txBox="1"/>
          <p:nvPr/>
        </p:nvSpPr>
        <p:spPr>
          <a:xfrm>
            <a:off x="212035" y="5396414"/>
            <a:ext cx="5608491" cy="1200329"/>
          </a:xfrm>
          <a:prstGeom prst="rect">
            <a:avLst/>
          </a:prstGeom>
          <a:noFill/>
        </p:spPr>
        <p:txBody>
          <a:bodyPr wrap="square" rtlCol="0">
            <a:spAutoFit/>
          </a:bodyPr>
          <a:lstStyle/>
          <a:p>
            <a:r>
              <a:rPr lang="en-US" sz="2400" dirty="0">
                <a:solidFill>
                  <a:srgbClr val="FF0000"/>
                </a:solidFill>
              </a:rPr>
              <a:t>*</a:t>
            </a:r>
            <a:r>
              <a:rPr lang="en-US" sz="2400" dirty="0"/>
              <a:t>Figure 1 in Robin </a:t>
            </a:r>
            <a:r>
              <a:rPr lang="en-US" sz="2400" dirty="0" err="1"/>
              <a:t>Mesnage</a:t>
            </a:r>
            <a:r>
              <a:rPr lang="en-US" sz="2400" dirty="0"/>
              <a:t> et al. Environmental Health Perspectives 2021; 129(1): 017005.</a:t>
            </a:r>
          </a:p>
        </p:txBody>
      </p:sp>
      <p:sp>
        <p:nvSpPr>
          <p:cNvPr id="3" name="Rectangle 2">
            <a:extLst>
              <a:ext uri="{FF2B5EF4-FFF2-40B4-BE49-F238E27FC236}">
                <a16:creationId xmlns:a16="http://schemas.microsoft.com/office/drawing/2014/main" id="{C0B5B10F-9390-184B-9EBD-B326A2C46BC1}"/>
              </a:ext>
            </a:extLst>
          </p:cNvPr>
          <p:cNvSpPr/>
          <p:nvPr/>
        </p:nvSpPr>
        <p:spPr>
          <a:xfrm>
            <a:off x="7729017" y="3416229"/>
            <a:ext cx="524503" cy="830997"/>
          </a:xfrm>
          <a:prstGeom prst="rect">
            <a:avLst/>
          </a:prstGeom>
          <a:noFill/>
        </p:spPr>
        <p:txBody>
          <a:bodyPr wrap="none" lIns="91440" tIns="45720" rIns="91440" bIns="45720">
            <a:spAutoFit/>
          </a:bodyPr>
          <a:lstStyle/>
          <a:p>
            <a:pPr algn="ct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p>
        </p:txBody>
      </p:sp>
    </p:spTree>
    <p:extLst>
      <p:ext uri="{BB962C8B-B14F-4D97-AF65-F5344CB8AC3E}">
        <p14:creationId xmlns:p14="http://schemas.microsoft.com/office/powerpoint/2010/main" val="10072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03105180-EDAB-1741-B095-424A661F1EDC}"/>
              </a:ext>
            </a:extLst>
          </p:cNvPr>
          <p:cNvPicPr>
            <a:picLocks noGrp="1" noChangeAspect="1"/>
          </p:cNvPicPr>
          <p:nvPr>
            <p:ph idx="1"/>
          </p:nvPr>
        </p:nvPicPr>
        <p:blipFill>
          <a:blip r:embed="rId3"/>
          <a:stretch>
            <a:fillRect/>
          </a:stretch>
        </p:blipFill>
        <p:spPr>
          <a:xfrm>
            <a:off x="532411" y="111762"/>
            <a:ext cx="9104168" cy="3823483"/>
          </a:xfrm>
        </p:spPr>
      </p:pic>
      <p:sp>
        <p:nvSpPr>
          <p:cNvPr id="6" name="Content Placeholder 2">
            <a:extLst>
              <a:ext uri="{FF2B5EF4-FFF2-40B4-BE49-F238E27FC236}">
                <a16:creationId xmlns:a16="http://schemas.microsoft.com/office/drawing/2014/main" id="{307A4C8F-81AC-4E44-8756-800D26BD8EFE}"/>
              </a:ext>
            </a:extLst>
          </p:cNvPr>
          <p:cNvSpPr txBox="1">
            <a:spLocks/>
          </p:cNvSpPr>
          <p:nvPr/>
        </p:nvSpPr>
        <p:spPr>
          <a:xfrm>
            <a:off x="1004479" y="3429000"/>
            <a:ext cx="10183042" cy="2569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 conservative estimate from our results shows that </a:t>
            </a:r>
            <a:r>
              <a:rPr lang="en-US" i="1" dirty="0">
                <a:solidFill>
                  <a:srgbClr val="FF0000"/>
                </a:solidFill>
              </a:rPr>
              <a:t>54% </a:t>
            </a:r>
            <a:r>
              <a:rPr lang="en-US" dirty="0"/>
              <a:t>of species in the core human gut microbiome are sensitive to glyphosate.” </a:t>
            </a:r>
            <a:r>
              <a:rPr lang="en-US" dirty="0">
                <a:solidFill>
                  <a:srgbClr val="FF0000"/>
                </a:solidFill>
              </a:rPr>
              <a:t>*</a:t>
            </a:r>
          </a:p>
          <a:p>
            <a:endParaRPr lang="en-US" dirty="0"/>
          </a:p>
        </p:txBody>
      </p:sp>
      <p:sp>
        <p:nvSpPr>
          <p:cNvPr id="7" name="TextBox 6">
            <a:extLst>
              <a:ext uri="{FF2B5EF4-FFF2-40B4-BE49-F238E27FC236}">
                <a16:creationId xmlns:a16="http://schemas.microsoft.com/office/drawing/2014/main" id="{5BA12803-E025-B641-BABD-12A48BB7E659}"/>
              </a:ext>
            </a:extLst>
          </p:cNvPr>
          <p:cNvSpPr txBox="1"/>
          <p:nvPr/>
        </p:nvSpPr>
        <p:spPr>
          <a:xfrm>
            <a:off x="3106628" y="6115957"/>
            <a:ext cx="9085372" cy="461665"/>
          </a:xfrm>
          <a:prstGeom prst="rect">
            <a:avLst/>
          </a:prstGeom>
          <a:noFill/>
        </p:spPr>
        <p:txBody>
          <a:bodyPr wrap="none" rtlCol="0">
            <a:spAutoFit/>
          </a:bodyPr>
          <a:lstStyle/>
          <a:p>
            <a:r>
              <a:rPr lang="en-US" sz="2400" dirty="0">
                <a:solidFill>
                  <a:srgbClr val="FF0000"/>
                </a:solidFill>
              </a:rPr>
              <a:t>*</a:t>
            </a:r>
            <a:r>
              <a:rPr lang="en-US" sz="2400" dirty="0" err="1"/>
              <a:t>Lyydia</a:t>
            </a:r>
            <a:r>
              <a:rPr lang="en-US" sz="2400" dirty="0"/>
              <a:t> </a:t>
            </a:r>
            <a:r>
              <a:rPr lang="en-US" sz="2400" dirty="0" err="1"/>
              <a:t>Leino</a:t>
            </a:r>
            <a:r>
              <a:rPr lang="en-US" sz="2400" dirty="0"/>
              <a:t> et al. Journal of Hazardous Materials 2021; 408: 124556.  </a:t>
            </a:r>
          </a:p>
        </p:txBody>
      </p:sp>
    </p:spTree>
    <p:extLst>
      <p:ext uri="{BB962C8B-B14F-4D97-AF65-F5344CB8AC3E}">
        <p14:creationId xmlns:p14="http://schemas.microsoft.com/office/powerpoint/2010/main" val="323198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fabric&#10;&#10;Description automatically generated">
            <a:extLst>
              <a:ext uri="{FF2B5EF4-FFF2-40B4-BE49-F238E27FC236}">
                <a16:creationId xmlns:a16="http://schemas.microsoft.com/office/drawing/2014/main" id="{FBBFF7DD-CBE3-0643-90B4-11DF2B9CCF4A}"/>
              </a:ext>
            </a:extLst>
          </p:cNvPr>
          <p:cNvPicPr>
            <a:picLocks noChangeAspect="1"/>
          </p:cNvPicPr>
          <p:nvPr/>
        </p:nvPicPr>
        <p:blipFill>
          <a:blip r:embed="rId2"/>
          <a:stretch>
            <a:fillRect/>
          </a:stretch>
        </p:blipFill>
        <p:spPr>
          <a:xfrm>
            <a:off x="225754" y="2004189"/>
            <a:ext cx="5400521" cy="3024292"/>
          </a:xfrm>
          <a:prstGeom prst="rect">
            <a:avLst/>
          </a:prstGeom>
        </p:spPr>
      </p:pic>
      <p:sp>
        <p:nvSpPr>
          <p:cNvPr id="2" name="Title 1"/>
          <p:cNvSpPr>
            <a:spLocks noGrp="1"/>
          </p:cNvSpPr>
          <p:nvPr>
            <p:ph type="title"/>
          </p:nvPr>
        </p:nvSpPr>
        <p:spPr>
          <a:xfrm>
            <a:off x="129377" y="158368"/>
            <a:ext cx="10972800" cy="1143000"/>
          </a:xfrm>
        </p:spPr>
        <p:txBody>
          <a:bodyPr/>
          <a:lstStyle/>
          <a:p>
            <a:r>
              <a:rPr lang="en-US" b="1" dirty="0" err="1"/>
              <a:t>Shikimate</a:t>
            </a:r>
            <a:r>
              <a:rPr lang="en-US" b="1" dirty="0"/>
              <a:t> Pathway Disruption</a:t>
            </a:r>
          </a:p>
        </p:txBody>
      </p:sp>
      <p:sp>
        <p:nvSpPr>
          <p:cNvPr id="4" name="TextBox 3"/>
          <p:cNvSpPr txBox="1"/>
          <p:nvPr/>
        </p:nvSpPr>
        <p:spPr>
          <a:xfrm>
            <a:off x="2482992" y="2167954"/>
            <a:ext cx="2402260" cy="70788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000" dirty="0" err="1"/>
              <a:t>shikimate</a:t>
            </a:r>
            <a:endParaRPr lang="en-US" sz="4000" dirty="0"/>
          </a:p>
        </p:txBody>
      </p:sp>
      <p:sp>
        <p:nvSpPr>
          <p:cNvPr id="6" name="TextBox 5"/>
          <p:cNvSpPr txBox="1"/>
          <p:nvPr/>
        </p:nvSpPr>
        <p:spPr>
          <a:xfrm>
            <a:off x="2285003" y="4047554"/>
            <a:ext cx="2798216" cy="70788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000" dirty="0" err="1"/>
              <a:t>chorismate</a:t>
            </a:r>
            <a:endParaRPr lang="en-US" sz="4000" dirty="0"/>
          </a:p>
        </p:txBody>
      </p:sp>
      <p:sp>
        <p:nvSpPr>
          <p:cNvPr id="7" name="TextBox 6"/>
          <p:cNvSpPr txBox="1"/>
          <p:nvPr/>
        </p:nvSpPr>
        <p:spPr>
          <a:xfrm>
            <a:off x="7007557" y="1280125"/>
            <a:ext cx="3949683" cy="954107"/>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2800" dirty="0"/>
              <a:t>Phenylalanine, tryptophan, tyrosine</a:t>
            </a:r>
          </a:p>
        </p:txBody>
      </p:sp>
      <p:sp>
        <p:nvSpPr>
          <p:cNvPr id="8" name="TextBox 7"/>
          <p:cNvSpPr txBox="1"/>
          <p:nvPr/>
        </p:nvSpPr>
        <p:spPr>
          <a:xfrm>
            <a:off x="7569973" y="5393015"/>
            <a:ext cx="2798216" cy="523220"/>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2800" dirty="0"/>
              <a:t>Several B vitamins</a:t>
            </a:r>
          </a:p>
        </p:txBody>
      </p:sp>
      <p:sp>
        <p:nvSpPr>
          <p:cNvPr id="9" name="TextBox 8"/>
          <p:cNvSpPr txBox="1"/>
          <p:nvPr/>
        </p:nvSpPr>
        <p:spPr>
          <a:xfrm>
            <a:off x="7569973" y="4624752"/>
            <a:ext cx="2798216" cy="523220"/>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2800" dirty="0"/>
              <a:t>vitamin K</a:t>
            </a:r>
          </a:p>
        </p:txBody>
      </p:sp>
      <p:cxnSp>
        <p:nvCxnSpPr>
          <p:cNvPr id="11" name="Straight Arrow Connector 10"/>
          <p:cNvCxnSpPr>
            <a:stCxn id="4" idx="2"/>
            <a:endCxn id="6" idx="0"/>
          </p:cNvCxnSpPr>
          <p:nvPr/>
        </p:nvCxnSpPr>
        <p:spPr>
          <a:xfrm flipH="1">
            <a:off x="3684111" y="2875840"/>
            <a:ext cx="11" cy="1171714"/>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a:stCxn id="6" idx="3"/>
          </p:cNvCxnSpPr>
          <p:nvPr/>
        </p:nvCxnSpPr>
        <p:spPr>
          <a:xfrm flipV="1">
            <a:off x="5083219" y="1606732"/>
            <a:ext cx="1924338" cy="279476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5083219" y="4401497"/>
            <a:ext cx="2486754" cy="48486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5083219" y="4401497"/>
            <a:ext cx="2486754" cy="125312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195955" y="2968674"/>
            <a:ext cx="3773500" cy="666786"/>
            <a:chOff x="58782" y="2798855"/>
            <a:chExt cx="2830125" cy="666786"/>
          </a:xfrm>
        </p:grpSpPr>
        <p:sp>
          <p:nvSpPr>
            <p:cNvPr id="18" name="TextBox 17"/>
            <p:cNvSpPr txBox="1"/>
            <p:nvPr/>
          </p:nvSpPr>
          <p:spPr>
            <a:xfrm>
              <a:off x="58782" y="2798855"/>
              <a:ext cx="1780825" cy="666786"/>
            </a:xfrm>
            <a:prstGeom prst="rect">
              <a:avLst/>
            </a:prstGeom>
            <a:solidFill>
              <a:schemeClr val="bg1"/>
            </a:solidFill>
          </p:spPr>
          <p:txBody>
            <a:bodyPr wrap="none" rtlCol="0">
              <a:spAutoFit/>
            </a:bodyPr>
            <a:lstStyle/>
            <a:p>
              <a:r>
                <a:rPr lang="en-US" sz="3733" dirty="0"/>
                <a:t>Glyphosate</a:t>
              </a:r>
            </a:p>
          </p:txBody>
        </p:sp>
        <p:pic>
          <p:nvPicPr>
            <p:cNvPr id="19" name="Picture 18" descr="blo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6" y="2870203"/>
              <a:ext cx="417681" cy="524932"/>
            </a:xfrm>
            <a:prstGeom prst="rect">
              <a:avLst/>
            </a:prstGeom>
          </p:spPr>
        </p:pic>
        <p:sp>
          <p:nvSpPr>
            <p:cNvPr id="23" name="Right Arrow 22"/>
            <p:cNvSpPr/>
            <p:nvPr/>
          </p:nvSpPr>
          <p:spPr>
            <a:xfrm>
              <a:off x="1774052" y="2922455"/>
              <a:ext cx="663308" cy="468805"/>
            </a:xfrm>
            <a:prstGeom prst="rightArrow">
              <a:avLst>
                <a:gd name="adj1" fmla="val 57692"/>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6" name="Title 1"/>
          <p:cNvSpPr txBox="1">
            <a:spLocks/>
          </p:cNvSpPr>
          <p:nvPr/>
        </p:nvSpPr>
        <p:spPr>
          <a:xfrm>
            <a:off x="6243442" y="2693456"/>
            <a:ext cx="5477913" cy="1710998"/>
          </a:xfrm>
          <a:prstGeom prst="rect">
            <a:avLst/>
          </a:prstGeom>
          <a:solidFill>
            <a:srgbClr val="FFFA97"/>
          </a:solidFill>
          <a:ln>
            <a:solidFill>
              <a:srgbClr val="000000"/>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ym typeface="Wingdings"/>
              </a:rPr>
              <a:t>Dopamine, adrenaline, serotonin, melatonin, melanin,</a:t>
            </a:r>
          </a:p>
          <a:p>
            <a:r>
              <a:rPr lang="en-US" sz="2800" b="1" dirty="0">
                <a:sym typeface="Wingdings"/>
              </a:rPr>
              <a:t>thyroid hormone</a:t>
            </a:r>
            <a:endParaRPr lang="en-US" sz="2800" b="1" dirty="0"/>
          </a:p>
        </p:txBody>
      </p:sp>
      <p:sp>
        <p:nvSpPr>
          <p:cNvPr id="3" name="TextBox 2">
            <a:extLst>
              <a:ext uri="{FF2B5EF4-FFF2-40B4-BE49-F238E27FC236}">
                <a16:creationId xmlns:a16="http://schemas.microsoft.com/office/drawing/2014/main" id="{6DE1BED4-1860-DC4F-B9D1-0D8E58063B05}"/>
              </a:ext>
            </a:extLst>
          </p:cNvPr>
          <p:cNvSpPr txBox="1"/>
          <p:nvPr/>
        </p:nvSpPr>
        <p:spPr>
          <a:xfrm>
            <a:off x="1261439" y="1333133"/>
            <a:ext cx="2721194" cy="646331"/>
          </a:xfrm>
          <a:prstGeom prst="rect">
            <a:avLst/>
          </a:prstGeom>
          <a:noFill/>
        </p:spPr>
        <p:txBody>
          <a:bodyPr wrap="none" rtlCol="0">
            <a:spAutoFit/>
          </a:bodyPr>
          <a:lstStyle/>
          <a:p>
            <a:r>
              <a:rPr lang="en-US" sz="3600" dirty="0"/>
              <a:t>Gut Microbes</a:t>
            </a:r>
          </a:p>
        </p:txBody>
      </p:sp>
      <p:sp>
        <p:nvSpPr>
          <p:cNvPr id="12" name="Down Arrow 11">
            <a:extLst>
              <a:ext uri="{FF2B5EF4-FFF2-40B4-BE49-F238E27FC236}">
                <a16:creationId xmlns:a16="http://schemas.microsoft.com/office/drawing/2014/main" id="{C48C7A6D-F799-B74F-AC49-C507B3D19EE3}"/>
              </a:ext>
            </a:extLst>
          </p:cNvPr>
          <p:cNvSpPr/>
          <p:nvPr/>
        </p:nvSpPr>
        <p:spPr>
          <a:xfrm>
            <a:off x="8764308" y="2240243"/>
            <a:ext cx="436180" cy="4376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1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146467"/>
            <a:ext cx="10515600" cy="1325563"/>
          </a:xfrm>
        </p:spPr>
        <p:txBody>
          <a:bodyPr/>
          <a:lstStyle/>
          <a:p>
            <a:r>
              <a:rPr lang="en-US" b="1" dirty="0"/>
              <a:t>Main Toxic Effects of Glyphosate</a:t>
            </a:r>
            <a:r>
              <a:rPr lang="en-US" b="1" dirty="0">
                <a:solidFill>
                  <a:srgbClr val="FF0000"/>
                </a:solidFill>
              </a:rPr>
              <a:t>*</a:t>
            </a:r>
          </a:p>
        </p:txBody>
      </p:sp>
      <p:sp>
        <p:nvSpPr>
          <p:cNvPr id="3" name="Content Placeholder 2"/>
          <p:cNvSpPr>
            <a:spLocks noGrp="1"/>
          </p:cNvSpPr>
          <p:nvPr>
            <p:ph idx="1"/>
          </p:nvPr>
        </p:nvSpPr>
        <p:spPr>
          <a:xfrm>
            <a:off x="589547" y="1572962"/>
            <a:ext cx="11012905" cy="4351338"/>
          </a:xfrm>
        </p:spPr>
        <p:txBody>
          <a:bodyPr>
            <a:normAutofit/>
          </a:bodyPr>
          <a:lstStyle/>
          <a:p>
            <a:r>
              <a:rPr lang="en-US" dirty="0"/>
              <a:t>Kills beneficial gut bacteria and allows pathogens to overgrow</a:t>
            </a:r>
          </a:p>
          <a:p>
            <a:r>
              <a:rPr lang="en-US" dirty="0"/>
              <a:t>Interferes with function of cytochrome P450 (CYP) enzymes in the liver</a:t>
            </a:r>
          </a:p>
          <a:p>
            <a:pPr lvl="1"/>
            <a:r>
              <a:rPr lang="en-US" dirty="0"/>
              <a:t>These enzymes serve many important roles, including making bile acids, activating vitamin D, detoxifying many toxic chemicals and breaking down prescription drugs</a:t>
            </a:r>
          </a:p>
          <a:p>
            <a:r>
              <a:rPr lang="en-US" dirty="0"/>
              <a:t>Chelates (binds tightly to) important minerals like cobalt, manganese and zinc, making them unavailable to the cells</a:t>
            </a:r>
          </a:p>
          <a:p>
            <a:r>
              <a:rPr lang="en-US" dirty="0"/>
              <a:t>Interferes with the synthesis of aromatic amino acids and methionine</a:t>
            </a:r>
          </a:p>
          <a:p>
            <a:r>
              <a:rPr lang="en-US" dirty="0"/>
              <a:t>Disrupts sulfate synthesis and sulfate transport</a:t>
            </a:r>
          </a:p>
        </p:txBody>
      </p:sp>
      <p:sp>
        <p:nvSpPr>
          <p:cNvPr id="4" name="TextBox 3"/>
          <p:cNvSpPr txBox="1"/>
          <p:nvPr/>
        </p:nvSpPr>
        <p:spPr>
          <a:xfrm>
            <a:off x="4926068" y="6126163"/>
            <a:ext cx="6344686" cy="461665"/>
          </a:xfrm>
          <a:prstGeom prst="rect">
            <a:avLst/>
          </a:prstGeom>
          <a:noFill/>
        </p:spPr>
        <p:txBody>
          <a:bodyPr wrap="none" rtlCol="0">
            <a:spAutoFit/>
          </a:bodyPr>
          <a:lstStyle/>
          <a:p>
            <a:r>
              <a:rPr lang="en-US" sz="2400" i="1" dirty="0">
                <a:solidFill>
                  <a:srgbClr val="FF0000"/>
                </a:solidFill>
              </a:rPr>
              <a:t>*</a:t>
            </a:r>
            <a:r>
              <a:rPr lang="en-US" sz="2400" i="1" dirty="0" err="1"/>
              <a:t>Samsel</a:t>
            </a:r>
            <a:r>
              <a:rPr lang="en-US" sz="2400" i="1" dirty="0"/>
              <a:t> and Seneff, Entropy </a:t>
            </a:r>
            <a:r>
              <a:rPr lang="en-US" sz="2400" b="1" dirty="0"/>
              <a:t>2013</a:t>
            </a:r>
            <a:r>
              <a:rPr lang="en-US" sz="2400" dirty="0"/>
              <a:t>, </a:t>
            </a:r>
            <a:r>
              <a:rPr lang="en-US" sz="2400" i="1" dirty="0"/>
              <a:t>15</a:t>
            </a:r>
            <a:r>
              <a:rPr lang="en-US" sz="2400" dirty="0"/>
              <a:t>, 1416-1463</a:t>
            </a:r>
          </a:p>
        </p:txBody>
      </p:sp>
    </p:spTree>
    <p:extLst>
      <p:ext uri="{BB962C8B-B14F-4D97-AF65-F5344CB8AC3E}">
        <p14:creationId xmlns:p14="http://schemas.microsoft.com/office/powerpoint/2010/main" val="27114632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13823</TotalTime>
  <Words>3806</Words>
  <Application>Microsoft Macintosh PowerPoint</Application>
  <PresentationFormat>Widescreen</PresentationFormat>
  <Paragraphs>372</Paragraphs>
  <Slides>47</Slides>
  <Notes>27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47</vt:i4>
      </vt:variant>
    </vt:vector>
  </HeadingPairs>
  <TitlesOfParts>
    <vt:vector size="51" baseType="lpstr">
      <vt:lpstr>Arial</vt:lpstr>
      <vt:lpstr>Calibri</vt:lpstr>
      <vt:lpstr>Calibri Light</vt:lpstr>
      <vt:lpstr>Office Theme</vt:lpstr>
      <vt:lpstr>  Toxic Legacy:  How the Weedkiller Glyphosate is Destroying Our Health</vt:lpstr>
      <vt:lpstr>PowerPoint Presentation</vt:lpstr>
      <vt:lpstr>Outline</vt:lpstr>
      <vt:lpstr>PowerPoint Presentation</vt:lpstr>
      <vt:lpstr>PowerPoint Presentation</vt:lpstr>
      <vt:lpstr>Glyphosate Blocks EPSP Synthase in the Shikimate Pathway in Plants*</vt:lpstr>
      <vt:lpstr>PowerPoint Presentation</vt:lpstr>
      <vt:lpstr>Shikimate Pathway Disruption</vt:lpstr>
      <vt:lpstr>Main Toxic Effects of Glyphosate*</vt:lpstr>
      <vt:lpstr>“Glyphosate: Plasma and Bone Marrow             Levels Following Intraperitoneal Injection”*</vt:lpstr>
      <vt:lpstr>Glyphosate and Cancer*</vt:lpstr>
      <vt:lpstr>PowerPoint Presentation</vt:lpstr>
      <vt:lpstr>PowerPoint Presentation</vt:lpstr>
      <vt:lpstr>Newborn white-tailed deer have severely damaged thymuses* </vt:lpstr>
      <vt:lpstr>Some Correlations between Human                         Diseases and Glyphosate* </vt:lpstr>
      <vt:lpstr>Congenital heart conditions (newborns) p&lt;0.000009               and enlarged right ventricle (adults)   p&lt;0.00003*</vt:lpstr>
      <vt:lpstr>PowerPoint Presentation</vt:lpstr>
      <vt:lpstr>PowerPoint Presentation</vt:lpstr>
      <vt:lpstr>Is Glyphosate Causing an Epidemic in                                                Fatty Liver Disease?</vt:lpstr>
      <vt:lpstr>Glyphosate and Neurological Diseases*</vt:lpstr>
      <vt:lpstr>Proteus mirabilis can fully metabolize  glyphosate and use its phosphorus atom                                                                     as a source of phosphorus*                     </vt:lpstr>
      <vt:lpstr>“Rheumatoid arthritis is an autoimmune disease triggered by Proteus urinary tract infection”*  </vt:lpstr>
      <vt:lpstr>PowerPoint Presentation</vt:lpstr>
      <vt:lpstr>Glyphosate  and Autism*</vt:lpstr>
      <vt:lpstr>Autism-like Symptoms following               Maternal Glyphosate Exposure*</vt:lpstr>
      <vt:lpstr>How to explain this ….</vt:lpstr>
      <vt:lpstr>Glyphosate Suppresses Aromatase  in the Placenta*</vt:lpstr>
      <vt:lpstr>“Developmental vitamin D deficiency               increases foetal exposure to testosterone”* </vt:lpstr>
      <vt:lpstr>“Developmental vitamin D deficiency               increases foetal exposure to testosterone”* </vt:lpstr>
      <vt:lpstr>“Glyphosate exposure induces synaptic impairment in hippocampal neurons and  cognitive deficits in developing rats”*</vt:lpstr>
      <vt:lpstr> “Neuronal development and axon growth       are altered by glyphosate through a WNT                                                 non-canonical signaling pathway”*  </vt:lpstr>
      <vt:lpstr>“Dendrite and spine modifications in autism         and related neurodevelopmental disorders     in patients and animal models” * </vt:lpstr>
      <vt:lpstr>“Environment permissible concentrations of glyphosate in drinking water can influence the fate of neural stem cells from the subventricular zone of the postnatal mouse”* </vt:lpstr>
      <vt:lpstr>Recapitulation</vt:lpstr>
      <vt:lpstr>PowerPoint Presentation</vt:lpstr>
      <vt:lpstr>Glyphosate is an Endocrine Disruptor*</vt:lpstr>
      <vt:lpstr>"Maternal urinary levels of glyphosate during pregnancy and anogenital distance in newborns in a US multicenter pregnancy cohort”*</vt:lpstr>
      <vt:lpstr>Longer anogenital distance in females is linked to infertility </vt:lpstr>
      <vt:lpstr>Glyphosate and Premature Birth*</vt:lpstr>
      <vt:lpstr>Glyphosate and Premature Birth*</vt:lpstr>
      <vt:lpstr>Glyphosate, Sperm Counts and Cancer*</vt:lpstr>
      <vt:lpstr>PowerPoint Presentation</vt:lpstr>
      <vt:lpstr>“Developmental exposure to glyphosate-based herbicide and depressive-like behavior in adult offspring: Implication of glutamate excitotoxicity and oxidative stress”*</vt:lpstr>
      <vt:lpstr>Epigenetic transgenerational toxicology through germline alterations by glyphosate*,**</vt:lpstr>
      <vt:lpstr>My New Book!</vt:lpstr>
      <vt:lpstr>Conclusions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Toxic Legacy:  How the Weedkiller Glyphosate is Destroying Our Health and the Environment</dc:title>
  <dc:creator>Stephanie Seneff</dc:creator>
  <cp:lastModifiedBy>Stephanie Seneff</cp:lastModifiedBy>
  <cp:revision>128</cp:revision>
  <cp:lastPrinted>2021-06-09T18:42:48Z</cp:lastPrinted>
  <dcterms:created xsi:type="dcterms:W3CDTF">2021-05-16T15:37:11Z</dcterms:created>
  <dcterms:modified xsi:type="dcterms:W3CDTF">2021-07-17T20:44:25Z</dcterms:modified>
</cp:coreProperties>
</file>