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1"/>
  </p:notesMasterIdLst>
  <p:sldIdLst>
    <p:sldId id="256" r:id="rId2"/>
    <p:sldId id="511" r:id="rId3"/>
    <p:sldId id="598" r:id="rId4"/>
    <p:sldId id="573" r:id="rId5"/>
    <p:sldId id="594" r:id="rId6"/>
    <p:sldId id="690" r:id="rId7"/>
    <p:sldId id="263" r:id="rId8"/>
    <p:sldId id="264" r:id="rId9"/>
    <p:sldId id="582" r:id="rId10"/>
    <p:sldId id="583" r:id="rId11"/>
    <p:sldId id="703" r:id="rId12"/>
    <p:sldId id="718" r:id="rId13"/>
    <p:sldId id="697" r:id="rId14"/>
    <p:sldId id="716" r:id="rId15"/>
    <p:sldId id="472" r:id="rId16"/>
    <p:sldId id="668" r:id="rId17"/>
    <p:sldId id="669" r:id="rId18"/>
    <p:sldId id="675" r:id="rId19"/>
    <p:sldId id="596" r:id="rId20"/>
    <p:sldId id="709" r:id="rId21"/>
    <p:sldId id="699" r:id="rId22"/>
    <p:sldId id="685" r:id="rId23"/>
    <p:sldId id="681" r:id="rId24"/>
    <p:sldId id="276" r:id="rId25"/>
    <p:sldId id="277" r:id="rId26"/>
    <p:sldId id="696" r:id="rId27"/>
    <p:sldId id="684" r:id="rId28"/>
    <p:sldId id="714" r:id="rId29"/>
    <p:sldId id="449" r:id="rId30"/>
    <p:sldId id="677" r:id="rId31"/>
    <p:sldId id="678" r:id="rId32"/>
    <p:sldId id="679" r:id="rId33"/>
    <p:sldId id="680" r:id="rId34"/>
    <p:sldId id="692" r:id="rId35"/>
    <p:sldId id="406" r:id="rId36"/>
    <p:sldId id="305" r:id="rId37"/>
    <p:sldId id="268" r:id="rId38"/>
    <p:sldId id="717" r:id="rId39"/>
    <p:sldId id="706" r:id="rId40"/>
    <p:sldId id="711" r:id="rId41"/>
    <p:sldId id="710" r:id="rId42"/>
    <p:sldId id="473" r:id="rId43"/>
    <p:sldId id="503" r:id="rId44"/>
    <p:sldId id="477" r:id="rId45"/>
    <p:sldId id="504" r:id="rId46"/>
    <p:sldId id="476" r:id="rId47"/>
    <p:sldId id="505" r:id="rId48"/>
    <p:sldId id="517" r:id="rId49"/>
    <p:sldId id="559" r:id="rId50"/>
    <p:sldId id="676" r:id="rId51"/>
    <p:sldId id="495" r:id="rId52"/>
    <p:sldId id="687" r:id="rId53"/>
    <p:sldId id="483" r:id="rId54"/>
    <p:sldId id="514" r:id="rId55"/>
    <p:sldId id="257" r:id="rId56"/>
    <p:sldId id="595" r:id="rId57"/>
    <p:sldId id="591" r:id="rId58"/>
    <p:sldId id="588" r:id="rId59"/>
    <p:sldId id="590" r:id="rId60"/>
    <p:sldId id="701" r:id="rId61"/>
    <p:sldId id="479" r:id="rId62"/>
    <p:sldId id="686" r:id="rId63"/>
    <p:sldId id="695" r:id="rId64"/>
    <p:sldId id="592" r:id="rId65"/>
    <p:sldId id="601" r:id="rId66"/>
    <p:sldId id="258" r:id="rId67"/>
    <p:sldId id="587" r:id="rId68"/>
    <p:sldId id="698" r:id="rId69"/>
    <p:sldId id="700" r:id="rId70"/>
    <p:sldId id="712" r:id="rId71"/>
    <p:sldId id="713" r:id="rId72"/>
    <p:sldId id="715" r:id="rId73"/>
    <p:sldId id="478" r:id="rId74"/>
    <p:sldId id="689" r:id="rId75"/>
    <p:sldId id="674" r:id="rId76"/>
    <p:sldId id="599" r:id="rId77"/>
    <p:sldId id="682" r:id="rId78"/>
    <p:sldId id="691" r:id="rId79"/>
    <p:sldId id="524" r:id="rId80"/>
    <p:sldId id="708" r:id="rId81"/>
    <p:sldId id="492" r:id="rId82"/>
    <p:sldId id="491" r:id="rId83"/>
    <p:sldId id="529" r:id="rId84"/>
    <p:sldId id="336" r:id="rId85"/>
    <p:sldId id="338" r:id="rId86"/>
    <p:sldId id="456" r:id="rId87"/>
    <p:sldId id="683" r:id="rId88"/>
    <p:sldId id="593" r:id="rId89"/>
    <p:sldId id="270"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Seneff" initials="SS" lastIdx="1" clrIdx="0">
    <p:extLst>
      <p:ext uri="{19B8F6BF-5375-455C-9EA6-DF929625EA0E}">
        <p15:presenceInfo xmlns:p15="http://schemas.microsoft.com/office/powerpoint/2012/main" userId="S::seneff@mit.edu::d59d89a0-2358-47a1-b86e-70be19ca5c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191"/>
    <a:srgbClr val="EDF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72"/>
    <p:restoredTop sz="80407"/>
  </p:normalViewPr>
  <p:slideViewPr>
    <p:cSldViewPr snapToGrid="0" snapToObjects="1">
      <p:cViewPr varScale="1">
        <p:scale>
          <a:sx n="98" d="100"/>
          <a:sy n="98" d="100"/>
        </p:scale>
        <p:origin x="1208" y="192"/>
      </p:cViewPr>
      <p:guideLst/>
    </p:cSldViewPr>
  </p:slideViewPr>
  <p:outlineViewPr>
    <p:cViewPr>
      <p:scale>
        <a:sx n="33" d="100"/>
        <a:sy n="33" d="100"/>
      </p:scale>
      <p:origin x="0" y="-47552"/>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202055-0B02-614F-A253-84F8E3033C8B}" type="datetimeFigureOut">
              <a:rPr lang="en-US" smtClean="0"/>
              <a:t>6/10/21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2ECB97-848C-134B-9525-23CB1BEB9F2E}" type="slidenum">
              <a:rPr lang="en-US" smtClean="0"/>
              <a:t>‹#›</a:t>
            </a:fld>
            <a:endParaRPr lang="en-US"/>
          </a:p>
        </p:txBody>
      </p:sp>
    </p:spTree>
    <p:extLst>
      <p:ext uri="{BB962C8B-B14F-4D97-AF65-F5344CB8AC3E}">
        <p14:creationId xmlns:p14="http://schemas.microsoft.com/office/powerpoint/2010/main" val="1249320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hildrenshealthdefense.org/defender/mosquitoes-glyphosate-spread-malaria/"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1</a:t>
            </a:fld>
            <a:endParaRPr lang="en-US"/>
          </a:p>
        </p:txBody>
      </p:sp>
    </p:spTree>
    <p:extLst>
      <p:ext uri="{BB962C8B-B14F-4D97-AF65-F5344CB8AC3E}">
        <p14:creationId xmlns:p14="http://schemas.microsoft.com/office/powerpoint/2010/main" val="1600535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a:t>
            </a:r>
            <a:r>
              <a:rPr lang="en-US" dirty="0" err="1"/>
              <a:t>seralini_rats.png</a:t>
            </a:r>
            <a:endParaRPr lang="en-US" dirty="0"/>
          </a:p>
          <a:p>
            <a:r>
              <a:rPr lang="en-US" dirty="0"/>
              <a:t>./</a:t>
            </a:r>
            <a:r>
              <a:rPr lang="en-US" dirty="0" err="1"/>
              <a:t>seralini_paper.pdf</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24</a:t>
            </a:fld>
            <a:endParaRPr lang="en-US"/>
          </a:p>
        </p:txBody>
      </p:sp>
    </p:spTree>
    <p:extLst>
      <p:ext uri="{BB962C8B-B14F-4D97-AF65-F5344CB8AC3E}">
        <p14:creationId xmlns:p14="http://schemas.microsoft.com/office/powerpoint/2010/main" val="2797515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Spacedoc/mercola/GMOS_mouse_study_2012.pdf</a:t>
            </a:r>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25</a:t>
            </a:fld>
            <a:endParaRPr lang="en-US"/>
          </a:p>
        </p:txBody>
      </p:sp>
    </p:spTree>
    <p:extLst>
      <p:ext uri="{BB962C8B-B14F-4D97-AF65-F5344CB8AC3E}">
        <p14:creationId xmlns:p14="http://schemas.microsoft.com/office/powerpoint/2010/main" val="2731930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glyphosate </a:t>
            </a:r>
            <a:r>
              <a:rPr lang="en-US" sz="1200" kern="1200" dirty="0" err="1">
                <a:solidFill>
                  <a:schemeClr val="tx1"/>
                </a:solidFill>
                <a:effectLst/>
                <a:latin typeface="+mn-lt"/>
                <a:ea typeface="+mn-ea"/>
                <a:cs typeface="+mn-cs"/>
              </a:rPr>
              <a:t>isopropylamine</a:t>
            </a:r>
            <a:r>
              <a:rPr lang="en-US" sz="1200" kern="1200" dirty="0">
                <a:solidFill>
                  <a:schemeClr val="tx1"/>
                </a:solidFill>
                <a:effectLst/>
                <a:latin typeface="+mn-lt"/>
                <a:ea typeface="+mn-ea"/>
                <a:cs typeface="+mn-cs"/>
              </a:rPr>
              <a:t> salt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26</a:t>
            </a:fld>
            <a:endParaRPr lang="en-US"/>
          </a:p>
        </p:txBody>
      </p:sp>
    </p:spTree>
    <p:extLst>
      <p:ext uri="{BB962C8B-B14F-4D97-AF65-F5344CB8AC3E}">
        <p14:creationId xmlns:p14="http://schemas.microsoft.com/office/powerpoint/2010/main" val="24485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2021/glyphosate/Roundup_causes_embryonic_development_failure_daphnia_2020</a:t>
            </a:r>
          </a:p>
        </p:txBody>
      </p:sp>
      <p:sp>
        <p:nvSpPr>
          <p:cNvPr id="4" name="Slide Number Placeholder 3"/>
          <p:cNvSpPr>
            <a:spLocks noGrp="1"/>
          </p:cNvSpPr>
          <p:nvPr>
            <p:ph type="sldNum" sz="quarter" idx="5"/>
          </p:nvPr>
        </p:nvSpPr>
        <p:spPr/>
        <p:txBody>
          <a:bodyPr/>
          <a:lstStyle/>
          <a:p>
            <a:fld id="{8BDE8C8F-9C1C-5849-B241-32881268C075}" type="slidenum">
              <a:rPr lang="en-US" smtClean="0"/>
              <a:t>27</a:t>
            </a:fld>
            <a:endParaRPr lang="en-US"/>
          </a:p>
        </p:txBody>
      </p:sp>
    </p:spTree>
    <p:extLst>
      <p:ext uri="{BB962C8B-B14F-4D97-AF65-F5344CB8AC3E}">
        <p14:creationId xmlns:p14="http://schemas.microsoft.com/office/powerpoint/2010/main" val="1801155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2021/glyphosate/glyphosate_inhibits_melanin_insects_fungus_sensitivity_2021.pd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2021/glyphosate/</a:t>
            </a:r>
            <a:r>
              <a:rPr lang="en-US" sz="1200" kern="1200" dirty="0" err="1">
                <a:solidFill>
                  <a:schemeClr val="tx1"/>
                </a:solidFill>
                <a:effectLst/>
                <a:latin typeface="+mn-lt"/>
                <a:ea typeface="+mn-ea"/>
                <a:cs typeface="+mn-cs"/>
              </a:rPr>
              <a:t>Defender_on_glyphosate_mosquitoes_malaria.textf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28</a:t>
            </a:fld>
            <a:endParaRPr lang="en-US"/>
          </a:p>
        </p:txBody>
      </p:sp>
    </p:spTree>
    <p:extLst>
      <p:ext uri="{BB962C8B-B14F-4D97-AF65-F5344CB8AC3E}">
        <p14:creationId xmlns:p14="http://schemas.microsoft.com/office/powerpoint/2010/main" val="3897026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./farm_study_pigs_Ib_Pedersen_2016.docx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./detection-of-glyphosate-in-malformed-piglets-2161-0525.1000230.pdf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https://childrenshealthdefense.org/defender/mosquitoes-glyphosate-spread-malaria/</a:t>
            </a:r>
            <a:endParaRPr lang="en-US" sz="1200" kern="1200" dirty="0">
              <a:solidFill>
                <a:schemeClr val="tx1"/>
              </a:solidFill>
              <a:effectLst/>
              <a:latin typeface="+mn-lt"/>
              <a:ea typeface="+mn-ea"/>
              <a:cs typeface="+mn-cs"/>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2021/glyphosate/</a:t>
            </a:r>
            <a:r>
              <a:rPr lang="en-US" sz="1200" kern="1200" dirty="0" err="1">
                <a:solidFill>
                  <a:schemeClr val="tx1"/>
                </a:solidFill>
                <a:effectLst/>
                <a:latin typeface="+mn-lt"/>
                <a:ea typeface="+mn-ea"/>
                <a:cs typeface="+mn-cs"/>
              </a:rPr>
              <a:t>pathogenesis_of_malaria_Anthony_Mawson.pdf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29</a:t>
            </a:fld>
            <a:endParaRPr lang="en-US"/>
          </a:p>
        </p:txBody>
      </p:sp>
    </p:spTree>
    <p:extLst>
      <p:ext uri="{BB962C8B-B14F-4D97-AF65-F5344CB8AC3E}">
        <p14:creationId xmlns:p14="http://schemas.microsoft.com/office/powerpoint/2010/main" val="4288772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DE8C8F-9C1C-5849-B241-32881268C075}" type="slidenum">
              <a:rPr lang="en-US" smtClean="0"/>
              <a:t>33</a:t>
            </a:fld>
            <a:endParaRPr lang="en-US"/>
          </a:p>
        </p:txBody>
      </p:sp>
    </p:spTree>
    <p:extLst>
      <p:ext uri="{BB962C8B-B14F-4D97-AF65-F5344CB8AC3E}">
        <p14:creationId xmlns:p14="http://schemas.microsoft.com/office/powerpoint/2010/main" val="1969199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Glyphosate/Treasures/glyphosate_effects_on_heart_review_Seralini_2016.pdf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QTc prolongation and arrhythmias along with first-degree atrioventricular block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34</a:t>
            </a:fld>
            <a:endParaRPr lang="en-US"/>
          </a:p>
        </p:txBody>
      </p:sp>
    </p:spTree>
    <p:extLst>
      <p:ext uri="{BB962C8B-B14F-4D97-AF65-F5344CB8AC3E}">
        <p14:creationId xmlns:p14="http://schemas.microsoft.com/office/powerpoint/2010/main" val="3304187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Nearly</a:t>
            </a:r>
            <a:r>
              <a:rPr lang="en-US" sz="1200" b="1" kern="1200" baseline="0" dirty="0">
                <a:solidFill>
                  <a:schemeClr val="tx1"/>
                </a:solidFill>
                <a:effectLst/>
                <a:latin typeface="+mn-lt"/>
                <a:ea typeface="+mn-ea"/>
                <a:cs typeface="+mn-cs"/>
              </a:rPr>
              <a:t> six-fold increase from 1998 to 2010.</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URETHRA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A </a:t>
            </a:r>
            <a:r>
              <a:rPr lang="en-US" b="1" dirty="0"/>
              <a:t>hydrocele</a:t>
            </a:r>
            <a:r>
              <a:rPr lang="en-US" dirty="0"/>
              <a:t> (HI-</a:t>
            </a:r>
            <a:r>
              <a:rPr lang="en-US" dirty="0" err="1"/>
              <a:t>droe</a:t>
            </a:r>
            <a:r>
              <a:rPr lang="en-US" dirty="0"/>
              <a:t>-</a:t>
            </a:r>
            <a:r>
              <a:rPr lang="en-US" dirty="0" err="1"/>
              <a:t>seel</a:t>
            </a:r>
            <a:r>
              <a:rPr lang="en-US" dirty="0"/>
              <a:t>) is a type of swelling in the scrotum that occurs when fluid collects in the thin sheath surrounding a testicle. </a:t>
            </a:r>
            <a:endParaRPr lang="en-US" sz="1200" b="1"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31: </a:t>
            </a:r>
            <a:r>
              <a:rPr lang="en-US" sz="1200" kern="1200" dirty="0">
                <a:solidFill>
                  <a:schemeClr val="tx1"/>
                </a:solidFill>
                <a:effectLst/>
                <a:latin typeface="+mn-lt"/>
                <a:ea typeface="+mn-ea"/>
                <a:cs typeface="+mn-cs"/>
              </a:rPr>
              <a:t>Hospital discharge rates for newborn genitourinary disorders compared to glyphosate applications to wheat, corn and soy crops. The genitourinary disorders include: Other disorders of the kidney and ureter (ICD 593); hydrocele (watery </a:t>
            </a:r>
            <a:r>
              <a:rPr lang="en-US" sz="1200" kern="1200" dirty="0" err="1">
                <a:solidFill>
                  <a:schemeClr val="tx1"/>
                </a:solidFill>
                <a:effectLst/>
                <a:latin typeface="+mn-lt"/>
                <a:ea typeface="+mn-ea"/>
                <a:cs typeface="+mn-cs"/>
              </a:rPr>
              <a:t>uid</a:t>
            </a:r>
            <a:r>
              <a:rPr lang="en-US" sz="1200" kern="1200" dirty="0">
                <a:solidFill>
                  <a:schemeClr val="tx1"/>
                </a:solidFill>
                <a:effectLst/>
                <a:latin typeface="+mn-lt"/>
                <a:ea typeface="+mn-ea"/>
                <a:cs typeface="+mn-cs"/>
              </a:rPr>
              <a:t> around one or both testicles (ICD 778.6); hypospadias (ICD 752.6); and </a:t>
            </a:r>
            <a:r>
              <a:rPr lang="en-US" sz="1200" kern="1200" dirty="0" err="1">
                <a:solidFill>
                  <a:schemeClr val="tx1"/>
                </a:solidFill>
                <a:effectLst/>
                <a:latin typeface="+mn-lt"/>
                <a:ea typeface="+mn-ea"/>
                <a:cs typeface="+mn-cs"/>
              </a:rPr>
              <a:t>hydronephrosis</a:t>
            </a:r>
            <a:r>
              <a:rPr lang="en-US" sz="1200" kern="1200" dirty="0">
                <a:solidFill>
                  <a:schemeClr val="tx1"/>
                </a:solidFill>
                <a:effectLst/>
                <a:latin typeface="+mn-lt"/>
                <a:ea typeface="+mn-ea"/>
                <a:cs typeface="+mn-cs"/>
              </a:rPr>
              <a:t>- obstruction of urine flow (ICD 591). The Pearson correlation coefficient between the genitourinary disorders and glyphosate use is R=0.9585. </a:t>
            </a:r>
            <a:endParaRPr lang="en-US" dirty="0"/>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35</a:t>
            </a:fld>
            <a:endParaRPr lang="en-US"/>
          </a:p>
        </p:txBody>
      </p:sp>
    </p:spTree>
    <p:extLst>
      <p:ext uri="{BB962C8B-B14F-4D97-AF65-F5344CB8AC3E}">
        <p14:creationId xmlns:p14="http://schemas.microsoft.com/office/powerpoint/2010/main" val="1052331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Attached/</a:t>
            </a:r>
            <a:r>
              <a:rPr lang="en-US" dirty="0" err="1"/>
              <a:t>for_Laszlo</a:t>
            </a:r>
            <a:r>
              <a:rPr lang="en-US" dirty="0"/>
              <a:t>/</a:t>
            </a:r>
            <a:r>
              <a:rPr lang="en-US" sz="1200" kern="1200" dirty="0">
                <a:solidFill>
                  <a:schemeClr val="tx1"/>
                </a:solidFill>
                <a:effectLst/>
                <a:ea typeface="+mn-ea"/>
                <a:cs typeface="+mn-cs"/>
              </a:rPr>
              <a:t>Mills_glyphosate_steatohepatitis_link_humans_2019.pdf</a:t>
            </a:r>
          </a:p>
          <a:p>
            <a:endParaRPr lang="en-US" dirty="0"/>
          </a:p>
        </p:txBody>
      </p:sp>
      <p:sp>
        <p:nvSpPr>
          <p:cNvPr id="4" name="Slide Number Placeholder 3"/>
          <p:cNvSpPr>
            <a:spLocks noGrp="1"/>
          </p:cNvSpPr>
          <p:nvPr>
            <p:ph type="sldNum" sz="quarter" idx="5"/>
          </p:nvPr>
        </p:nvSpPr>
        <p:spPr/>
        <p:txBody>
          <a:bodyPr/>
          <a:lstStyle/>
          <a:p>
            <a:fld id="{C409BAA5-1A1B-A74E-B63E-7B39983C315E}" type="slidenum">
              <a:rPr lang="en-US" smtClean="0"/>
              <a:t>36</a:t>
            </a:fld>
            <a:endParaRPr lang="en-US"/>
          </a:p>
        </p:txBody>
      </p:sp>
    </p:spTree>
    <p:extLst>
      <p:ext uri="{BB962C8B-B14F-4D97-AF65-F5344CB8AC3E}">
        <p14:creationId xmlns:p14="http://schemas.microsoft.com/office/powerpoint/2010/main" val="34644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WIKI</a:t>
            </a:r>
          </a:p>
          <a:p>
            <a:endParaRPr lang="en-US" dirty="0"/>
          </a:p>
          <a:p>
            <a:r>
              <a:rPr lang="en-US" dirty="0"/>
              <a:t>&gt; 9 billion kilograms worldwide</a:t>
            </a:r>
          </a:p>
          <a:p>
            <a:r>
              <a:rPr lang="en-US" dirty="0"/>
              <a:t>20% U.S.</a:t>
            </a:r>
          </a:p>
          <a:p>
            <a:r>
              <a:rPr lang="en-US" dirty="0"/>
              <a:t>1 pound for every man, woman and child.</a:t>
            </a:r>
          </a:p>
          <a:p>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9</a:t>
            </a:fld>
            <a:endParaRPr lang="en-US"/>
          </a:p>
        </p:txBody>
      </p:sp>
    </p:spTree>
    <p:extLst>
      <p:ext uri="{BB962C8B-B14F-4D97-AF65-F5344CB8AC3E}">
        <p14:creationId xmlns:p14="http://schemas.microsoft.com/office/powerpoint/2010/main" val="1375006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Glyphosate/interstitial_nephritis_agriculture_2017.;pdf</a:t>
            </a:r>
            <a:endParaRPr lang="en-US" dirty="0"/>
          </a:p>
          <a:p>
            <a:endParaRPr lang="en-US" dirty="0"/>
          </a:p>
          <a:p>
            <a:r>
              <a:rPr lang="en-US" dirty="0"/>
              <a:t>http://</a:t>
            </a:r>
            <a:r>
              <a:rPr lang="en-US" dirty="0" err="1"/>
              <a:t>www.ticotimes.net</a:t>
            </a:r>
            <a:r>
              <a:rPr lang="en-US" dirty="0"/>
              <a:t>/More-news/News-Briefs/What-is-killing-the-young-men-of-Canas-_Wednesday-August-07-2013</a:t>
            </a:r>
          </a:p>
          <a:p>
            <a:r>
              <a:rPr lang="en-US" dirty="0"/>
              <a:t>./</a:t>
            </a:r>
            <a:r>
              <a:rPr lang="it-IT" dirty="0" err="1"/>
              <a:t>diabetes_farmers_costa_rica.pdf</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37</a:t>
            </a:fld>
            <a:endParaRPr lang="en-US"/>
          </a:p>
        </p:txBody>
      </p:sp>
    </p:spTree>
    <p:extLst>
      <p:ext uri="{BB962C8B-B14F-4D97-AF65-F5344CB8AC3E}">
        <p14:creationId xmlns:p14="http://schemas.microsoft.com/office/powerpoint/2010/main" val="2200684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Swanson_et_al_2014.pdf</a:t>
            </a:r>
          </a:p>
        </p:txBody>
      </p:sp>
      <p:sp>
        <p:nvSpPr>
          <p:cNvPr id="4" name="Slide Number Placeholder 3"/>
          <p:cNvSpPr>
            <a:spLocks noGrp="1"/>
          </p:cNvSpPr>
          <p:nvPr>
            <p:ph type="sldNum" sz="quarter" idx="5"/>
          </p:nvPr>
        </p:nvSpPr>
        <p:spPr/>
        <p:txBody>
          <a:bodyPr/>
          <a:lstStyle/>
          <a:p>
            <a:fld id="{BC2ECB97-848C-134B-9525-23CB1BEB9F2E}" type="slidenum">
              <a:rPr lang="en-US" smtClean="0"/>
              <a:t>38</a:t>
            </a:fld>
            <a:endParaRPr lang="en-US"/>
          </a:p>
        </p:txBody>
      </p:sp>
    </p:spTree>
    <p:extLst>
      <p:ext uri="{BB962C8B-B14F-4D97-AF65-F5344CB8AC3E}">
        <p14:creationId xmlns:p14="http://schemas.microsoft.com/office/powerpoint/2010/main" val="2318625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39</a:t>
            </a:fld>
            <a:endParaRPr lang="en-US"/>
          </a:p>
        </p:txBody>
      </p:sp>
    </p:spTree>
    <p:extLst>
      <p:ext uri="{BB962C8B-B14F-4D97-AF65-F5344CB8AC3E}">
        <p14:creationId xmlns:p14="http://schemas.microsoft.com/office/powerpoint/2010/main" val="1627776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2021/glyphosate/</a:t>
            </a:r>
            <a:r>
              <a:rPr lang="en-US" sz="1200" kern="1200" dirty="0" err="1">
                <a:solidFill>
                  <a:schemeClr val="tx1"/>
                </a:solidFill>
                <a:effectLst/>
                <a:latin typeface="+mn-lt"/>
                <a:ea typeface="+mn-ea"/>
                <a:cs typeface="+mn-cs"/>
              </a:rPr>
              <a:t>Proteus_mirabilis_metabolizes_glyphosate.pdf</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Proteus_mirabilis_glyphosate.png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40</a:t>
            </a:fld>
            <a:endParaRPr lang="en-US"/>
          </a:p>
        </p:txBody>
      </p:sp>
    </p:spTree>
    <p:extLst>
      <p:ext uri="{BB962C8B-B14F-4D97-AF65-F5344CB8AC3E}">
        <p14:creationId xmlns:p14="http://schemas.microsoft.com/office/powerpoint/2010/main" val="2782075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2021/glyphosate/rheumatoid_arthritis_Proteus_mirabilis_UTI_2006.pdf</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41</a:t>
            </a:fld>
            <a:endParaRPr lang="en-US"/>
          </a:p>
        </p:txBody>
      </p:sp>
    </p:spTree>
    <p:extLst>
      <p:ext uri="{BB962C8B-B14F-4D97-AF65-F5344CB8AC3E}">
        <p14:creationId xmlns:p14="http://schemas.microsoft.com/office/powerpoint/2010/main" val="3128260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Book/autoimmune/price_of_immunity_2012.pdf</a:t>
            </a:r>
          </a:p>
          <a:p>
            <a:r>
              <a:rPr lang="en-US" dirty="0"/>
              <a:t>Figure</a:t>
            </a:r>
            <a:r>
              <a:rPr lang="en-US" baseline="0" dirty="0"/>
              <a:t> </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43</a:t>
            </a:fld>
            <a:endParaRPr lang="en-US"/>
          </a:p>
        </p:txBody>
      </p:sp>
    </p:spTree>
    <p:extLst>
      <p:ext uri="{BB962C8B-B14F-4D97-AF65-F5344CB8AC3E}">
        <p14:creationId xmlns:p14="http://schemas.microsoft.com/office/powerpoint/2010/main" val="4060777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46</a:t>
            </a:fld>
            <a:endParaRPr lang="en-US"/>
          </a:p>
        </p:txBody>
      </p:sp>
    </p:spTree>
    <p:extLst>
      <p:ext uri="{BB962C8B-B14F-4D97-AF65-F5344CB8AC3E}">
        <p14:creationId xmlns:p14="http://schemas.microsoft.com/office/powerpoint/2010/main" val="420443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Glyphosate/Z</a:t>
            </a:r>
            <a:r>
              <a:rPr lang="en-US" sz="1200" kern="1200" dirty="0">
                <a:solidFill>
                  <a:schemeClr val="tx1"/>
                </a:solidFill>
                <a:latin typeface="+mn-lt"/>
                <a:ea typeface="+mn-ea"/>
                <a:cs typeface="+mn-cs"/>
              </a:rPr>
              <a:t>achBushPaper_tight_junctions_glyphosate_2017.pdf</a:t>
            </a:r>
            <a:endParaRPr lang="en-US" dirty="0"/>
          </a:p>
        </p:txBody>
      </p:sp>
      <p:sp>
        <p:nvSpPr>
          <p:cNvPr id="4" name="Slide Number Placeholder 3"/>
          <p:cNvSpPr>
            <a:spLocks noGrp="1"/>
          </p:cNvSpPr>
          <p:nvPr>
            <p:ph type="sldNum" sz="quarter" idx="10"/>
          </p:nvPr>
        </p:nvSpPr>
        <p:spPr/>
        <p:txBody>
          <a:bodyPr/>
          <a:lstStyle/>
          <a:p>
            <a:fld id="{69433EFC-6BDA-8B42-8F3A-85F28E7F2381}" type="slidenum">
              <a:rPr lang="en-US" smtClean="0"/>
              <a:t>47</a:t>
            </a:fld>
            <a:endParaRPr lang="en-US"/>
          </a:p>
        </p:txBody>
      </p:sp>
    </p:spTree>
    <p:extLst>
      <p:ext uri="{BB962C8B-B14F-4D97-AF65-F5344CB8AC3E}">
        <p14:creationId xmlns:p14="http://schemas.microsoft.com/office/powerpoint/2010/main" val="642308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dirty="0" err="1"/>
              <a:t>bifidobacteria_celiac_disease.text</a:t>
            </a:r>
            <a:endParaRPr lang="en-US" dirty="0"/>
          </a:p>
          <a:p>
            <a:r>
              <a:rPr lang="en-US" dirty="0"/>
              <a:t>Cancer/</a:t>
            </a:r>
            <a:r>
              <a:rPr lang="en-US" dirty="0" err="1"/>
              <a:t>Celiac_disease_increases_hodgkins_lymphoma.text</a:t>
            </a:r>
            <a:endParaRPr lang="en-US" dirty="0"/>
          </a:p>
        </p:txBody>
      </p:sp>
      <p:sp>
        <p:nvSpPr>
          <p:cNvPr id="4" name="Slide Number Placeholder 3"/>
          <p:cNvSpPr>
            <a:spLocks noGrp="1"/>
          </p:cNvSpPr>
          <p:nvPr>
            <p:ph type="sldNum" sz="quarter" idx="10"/>
          </p:nvPr>
        </p:nvSpPr>
        <p:spPr/>
        <p:txBody>
          <a:bodyPr/>
          <a:lstStyle/>
          <a:p>
            <a:fld id="{69433EFC-6BDA-8B42-8F3A-85F28E7F2381}" type="slidenum">
              <a:rPr lang="en-US" smtClean="0"/>
              <a:t>48</a:t>
            </a:fld>
            <a:endParaRPr lang="en-US"/>
          </a:p>
        </p:txBody>
      </p:sp>
    </p:spTree>
    <p:extLst>
      <p:ext uri="{BB962C8B-B14F-4D97-AF65-F5344CB8AC3E}">
        <p14:creationId xmlns:p14="http://schemas.microsoft.com/office/powerpoint/2010/main" val="29032995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From Marty Michener!</a:t>
            </a:r>
          </a:p>
          <a:p>
            <a:r>
              <a:rPr lang="en-US" dirty="0"/>
              <a:t>Shehata</a:t>
            </a:r>
            <a:r>
              <a:rPr lang="en-US" baseline="0" dirty="0"/>
              <a:t> paper.</a:t>
            </a:r>
          </a:p>
          <a:p>
            <a:endParaRPr lang="en-US" baseline="0" dirty="0"/>
          </a:p>
          <a:p>
            <a:r>
              <a:rPr lang="en-US" baseline="0" dirty="0"/>
              <a:t>Amount of glyphosate needed to inhibit their growth</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51</a:t>
            </a:fld>
            <a:endParaRPr lang="en-US"/>
          </a:p>
        </p:txBody>
      </p:sp>
    </p:spTree>
    <p:extLst>
      <p:ext uri="{BB962C8B-B14F-4D97-AF65-F5344CB8AC3E}">
        <p14:creationId xmlns:p14="http://schemas.microsoft.com/office/powerpoint/2010/main" val="2934570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Figure 1. The shikimate pathway and its associated biosynthesis pathways. Information about the biosynthetic pathway associated with the shikimate pathways metabolites were retrieved from the KEGG </a:t>
            </a:r>
            <a:r>
              <a:rPr lang="en-US" sz="1200" kern="1200" dirty="0" err="1">
                <a:solidFill>
                  <a:schemeClr val="tx1"/>
                </a:solidFill>
                <a:effectLst/>
                <a:latin typeface="+mn-lt"/>
                <a:ea typeface="+mn-ea"/>
                <a:cs typeface="+mn-cs"/>
              </a:rPr>
              <a:t>Orthology</a:t>
            </a:r>
            <a:r>
              <a:rPr lang="en-US" sz="1200" kern="1200" dirty="0">
                <a:solidFill>
                  <a:schemeClr val="tx1"/>
                </a:solidFill>
                <a:effectLst/>
                <a:latin typeface="+mn-lt"/>
                <a:ea typeface="+mn-ea"/>
                <a:cs typeface="+mn-cs"/>
              </a:rPr>
              <a:t> database. Note: EPSPS, enolpyruvylshikimate-3-phosphate synthase; KEGG, Kyoto Encyclopedia of Genes and Genomes.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2021/glyphosate/Mesnage_2021_gut_microbiome_study.pdf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coenzyme-q10</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essential electron transfer lipid in the mitochondrial respiratory chain.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13</a:t>
            </a:fld>
            <a:endParaRPr lang="en-US"/>
          </a:p>
        </p:txBody>
      </p:sp>
    </p:spTree>
    <p:extLst>
      <p:ext uri="{BB962C8B-B14F-4D97-AF65-F5344CB8AC3E}">
        <p14:creationId xmlns:p14="http://schemas.microsoft.com/office/powerpoint/2010/main" val="3465413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dirty="0" err="1"/>
              <a:t>Shaw_on_glyphosate_triplets_autism.text</a:t>
            </a:r>
            <a:endParaRPr lang="en-US" dirty="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53</a:t>
            </a:fld>
            <a:endParaRPr lang="en-US"/>
          </a:p>
        </p:txBody>
      </p:sp>
    </p:spTree>
    <p:extLst>
      <p:ext uri="{BB962C8B-B14F-4D97-AF65-F5344CB8AC3E}">
        <p14:creationId xmlns:p14="http://schemas.microsoft.com/office/powerpoint/2010/main" val="2702855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p>
        </p:txBody>
      </p:sp>
      <p:sp>
        <p:nvSpPr>
          <p:cNvPr id="4" name="Slide Number Placeholder 3"/>
          <p:cNvSpPr>
            <a:spLocks noGrp="1"/>
          </p:cNvSpPr>
          <p:nvPr>
            <p:ph type="sldNum" sz="quarter" idx="5"/>
          </p:nvPr>
        </p:nvSpPr>
        <p:spPr/>
        <p:txBody>
          <a:bodyPr/>
          <a:lstStyle/>
          <a:p>
            <a:fld id="{BC2ECB97-848C-134B-9525-23CB1BEB9F2E}" type="slidenum">
              <a:rPr lang="en-US" smtClean="0"/>
              <a:t>54</a:t>
            </a:fld>
            <a:endParaRPr lang="en-US"/>
          </a:p>
        </p:txBody>
      </p:sp>
    </p:spTree>
    <p:extLst>
      <p:ext uri="{BB962C8B-B14F-4D97-AF65-F5344CB8AC3E}">
        <p14:creationId xmlns:p14="http://schemas.microsoft.com/office/powerpoint/2010/main" val="698869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maternal_glyphosate_exposure_autism_2020.pdf</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55</a:t>
            </a:fld>
            <a:endParaRPr lang="en-US"/>
          </a:p>
        </p:txBody>
      </p:sp>
    </p:spTree>
    <p:extLst>
      <p:ext uri="{BB962C8B-B14F-4D97-AF65-F5344CB8AC3E}">
        <p14:creationId xmlns:p14="http://schemas.microsoft.com/office/powerpoint/2010/main" val="1123894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57</a:t>
            </a:fld>
            <a:endParaRPr lang="en-US"/>
          </a:p>
        </p:txBody>
      </p:sp>
    </p:spTree>
    <p:extLst>
      <p:ext uri="{BB962C8B-B14F-4D97-AF65-F5344CB8AC3E}">
        <p14:creationId xmlns:p14="http://schemas.microsoft.com/office/powerpoint/2010/main" val="41167544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2ECB97-848C-134B-9525-23CB1BEB9F2E}" type="slidenum">
              <a:rPr lang="en-US" smtClean="0"/>
              <a:t>58</a:t>
            </a:fld>
            <a:endParaRPr lang="en-US"/>
          </a:p>
        </p:txBody>
      </p:sp>
    </p:spTree>
    <p:extLst>
      <p:ext uri="{BB962C8B-B14F-4D97-AF65-F5344CB8AC3E}">
        <p14:creationId xmlns:p14="http://schemas.microsoft.com/office/powerpoint/2010/main" val="692960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Celiac/</a:t>
            </a:r>
            <a:r>
              <a:rPr lang="pl-PL" sz="1200" kern="1200" dirty="0">
                <a:solidFill>
                  <a:schemeClr val="tx1"/>
                </a:solidFill>
                <a:effectLst/>
                <a:latin typeface="+mn-lt"/>
                <a:ea typeface="+mn-ea"/>
                <a:cs typeface="+mn-cs"/>
              </a:rPr>
              <a:t>hepatic_activation_D3_CYP_enzymes.pdf</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Figure 1. Enzymatic activation of 1·-</a:t>
            </a:r>
            <a:r>
              <a:rPr lang="en-US" sz="1200" kern="1200" dirty="0" err="1">
                <a:solidFill>
                  <a:schemeClr val="tx1"/>
                </a:solidFill>
                <a:effectLst/>
                <a:latin typeface="+mn-lt"/>
                <a:ea typeface="+mn-ea"/>
                <a:cs typeface="+mn-cs"/>
              </a:rPr>
              <a:t>hydroxylated</a:t>
            </a:r>
            <a:r>
              <a:rPr lang="en-US" sz="1200" kern="1200" dirty="0">
                <a:solidFill>
                  <a:schemeClr val="tx1"/>
                </a:solidFill>
                <a:effectLst/>
                <a:latin typeface="+mn-lt"/>
                <a:ea typeface="+mn-ea"/>
                <a:cs typeface="+mn-cs"/>
              </a:rPr>
              <a:t> vitamin D </a:t>
            </a:r>
            <a:r>
              <a:rPr lang="en-US" sz="1200" kern="1200" dirty="0" err="1">
                <a:solidFill>
                  <a:schemeClr val="tx1"/>
                </a:solidFill>
                <a:effectLst/>
                <a:latin typeface="+mn-lt"/>
                <a:ea typeface="+mn-ea"/>
                <a:cs typeface="+mn-cs"/>
              </a:rPr>
              <a:t>prodrugs</a:t>
            </a:r>
            <a:r>
              <a:rPr lang="en-US" sz="1200" kern="1200" dirty="0">
                <a:solidFill>
                  <a:schemeClr val="tx1"/>
                </a:solidFill>
                <a:effectLst/>
                <a:latin typeface="+mn-lt"/>
                <a:ea typeface="+mn-ea"/>
                <a:cs typeface="+mn-cs"/>
              </a:rPr>
              <a:t> by liver enzymes. The putative cytochrome P450 species are indicated by the letter codes. All CYPs, except for the mitochondrial CYP27A1, are microsomal.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59</a:t>
            </a:fld>
            <a:endParaRPr lang="en-US"/>
          </a:p>
        </p:txBody>
      </p:sp>
    </p:spTree>
    <p:extLst>
      <p:ext uri="{BB962C8B-B14F-4D97-AF65-F5344CB8AC3E}">
        <p14:creationId xmlns:p14="http://schemas.microsoft.com/office/powerpoint/2010/main" val="7463819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./Coullery_glyphosate_neurotoxicity_2016.pdf</a:t>
            </a:r>
          </a:p>
        </p:txBody>
      </p:sp>
      <p:sp>
        <p:nvSpPr>
          <p:cNvPr id="4" name="Slide Number Placeholder 3"/>
          <p:cNvSpPr>
            <a:spLocks noGrp="1"/>
          </p:cNvSpPr>
          <p:nvPr>
            <p:ph type="sldNum" sz="quarter" idx="10"/>
          </p:nvPr>
        </p:nvSpPr>
        <p:spPr/>
        <p:txBody>
          <a:bodyPr/>
          <a:lstStyle/>
          <a:p>
            <a:fld id="{4D502622-A9D1-1541-9C00-F740B52472FB}" type="slidenum">
              <a:rPr lang="en-US" smtClean="0"/>
              <a:t>61</a:t>
            </a:fld>
            <a:endParaRPr lang="en-US"/>
          </a:p>
        </p:txBody>
      </p:sp>
    </p:spTree>
    <p:extLst>
      <p:ext uri="{BB962C8B-B14F-4D97-AF65-F5344CB8AC3E}">
        <p14:creationId xmlns:p14="http://schemas.microsoft.com/office/powerpoint/2010/main" val="16826430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/articles/PMC5219951/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2021/autism/</a:t>
            </a:r>
            <a:r>
              <a:rPr lang="en-US" sz="1200" kern="1200" dirty="0">
                <a:solidFill>
                  <a:schemeClr val="tx1"/>
                </a:solidFill>
                <a:effectLst/>
                <a:latin typeface="+mn-lt"/>
                <a:ea typeface="+mn-ea"/>
                <a:cs typeface="+mn-cs"/>
              </a:rPr>
              <a:t>dendrite_spine_modifications_in_autism_2017.pdf</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62</a:t>
            </a:fld>
            <a:endParaRPr lang="en-US"/>
          </a:p>
        </p:txBody>
      </p:sp>
    </p:spTree>
    <p:extLst>
      <p:ext uri="{BB962C8B-B14F-4D97-AF65-F5344CB8AC3E}">
        <p14:creationId xmlns:p14="http://schemas.microsoft.com/office/powerpoint/2010/main" val="17993066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p>
        </p:txBody>
      </p:sp>
      <p:sp>
        <p:nvSpPr>
          <p:cNvPr id="4" name="Slide Number Placeholder 3"/>
          <p:cNvSpPr>
            <a:spLocks noGrp="1"/>
          </p:cNvSpPr>
          <p:nvPr>
            <p:ph type="sldNum" sz="quarter" idx="5"/>
          </p:nvPr>
        </p:nvSpPr>
        <p:spPr/>
        <p:txBody>
          <a:bodyPr/>
          <a:lstStyle/>
          <a:p>
            <a:fld id="{BC2ECB97-848C-134B-9525-23CB1BEB9F2E}" type="slidenum">
              <a:rPr lang="en-US" smtClean="0"/>
              <a:t>63</a:t>
            </a:fld>
            <a:endParaRPr lang="en-US"/>
          </a:p>
        </p:txBody>
      </p:sp>
    </p:spTree>
    <p:extLst>
      <p:ext uri="{BB962C8B-B14F-4D97-AF65-F5344CB8AC3E}">
        <p14:creationId xmlns:p14="http://schemas.microsoft.com/office/powerpoint/2010/main" val="33732782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Munoz_et_al_Glyphosate_characteristics_endocrine_disruptor_2020.pdf .</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66</a:t>
            </a:fld>
            <a:endParaRPr lang="en-US"/>
          </a:p>
        </p:txBody>
      </p:sp>
    </p:spTree>
    <p:extLst>
      <p:ext uri="{BB962C8B-B14F-4D97-AF65-F5344CB8AC3E}">
        <p14:creationId xmlns:p14="http://schemas.microsoft.com/office/powerpoint/2010/main" val="1199153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2021/glyphosate/Leino_2021_54_percent_gut_microbes_affected_by_glyphosate.pdf</a:t>
            </a:r>
            <a:endParaRPr lang="en-US" dirty="0"/>
          </a:p>
          <a:p>
            <a:endParaRPr lang="en-US" dirty="0"/>
          </a:p>
          <a:p>
            <a:r>
              <a:rPr lang="en-US" dirty="0"/>
              <a:t>https://</a:t>
            </a:r>
            <a:r>
              <a:rPr lang="en-US" dirty="0" err="1"/>
              <a:t>pubmed.ncbi.nlm.nih.gov</a:t>
            </a:r>
            <a:r>
              <a:rPr lang="en-US" dirty="0"/>
              <a:t>/33243645/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bio- informatics method </a:t>
            </a:r>
            <a:endParaRPr lang="en-US" dirty="0"/>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14</a:t>
            </a:fld>
            <a:endParaRPr lang="en-US"/>
          </a:p>
        </p:txBody>
      </p:sp>
    </p:spTree>
    <p:extLst>
      <p:ext uri="{BB962C8B-B14F-4D97-AF65-F5344CB8AC3E}">
        <p14:creationId xmlns:p14="http://schemas.microsoft.com/office/powerpoint/2010/main" val="30674069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Munoz_et_al_Glyphosate_characteristics_endocrine_disruptor_2020.pdf .</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67</a:t>
            </a:fld>
            <a:endParaRPr lang="en-US"/>
          </a:p>
        </p:txBody>
      </p:sp>
    </p:spTree>
    <p:extLst>
      <p:ext uri="{BB962C8B-B14F-4D97-AF65-F5344CB8AC3E}">
        <p14:creationId xmlns:p14="http://schemas.microsoft.com/office/powerpoint/2010/main" val="1775712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2021/glyphosate/</a:t>
            </a:r>
            <a:r>
              <a:rPr lang="en-US" sz="1200" kern="1200" dirty="0" err="1">
                <a:solidFill>
                  <a:schemeClr val="tx1"/>
                </a:solidFill>
                <a:effectLst/>
                <a:latin typeface="+mn-lt"/>
                <a:ea typeface="+mn-ea"/>
                <a:cs typeface="+mn-cs"/>
              </a:rPr>
              <a:t>maternal_glyphosate_girls_anogenital_distance_testosterone.pdf</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68</a:t>
            </a:fld>
            <a:endParaRPr lang="en-US"/>
          </a:p>
        </p:txBody>
      </p:sp>
    </p:spTree>
    <p:extLst>
      <p:ext uri="{BB962C8B-B14F-4D97-AF65-F5344CB8AC3E}">
        <p14:creationId xmlns:p14="http://schemas.microsoft.com/office/powerpoint/2010/main" val="23600889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2021/glyphosate/</a:t>
            </a:r>
            <a:r>
              <a:rPr lang="en-US" sz="1200" kern="1200" dirty="0">
                <a:solidFill>
                  <a:schemeClr val="tx1"/>
                </a:solidFill>
                <a:effectLst/>
                <a:latin typeface="+mn-lt"/>
                <a:ea typeface="+mn-ea"/>
                <a:cs typeface="+mn-cs"/>
              </a:rPr>
              <a:t>Silver_et_al_prenatal_exposure_glyphosate_preterm_birth_EHP7295_2021.pdf </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70</a:t>
            </a:fld>
            <a:endParaRPr lang="en-US"/>
          </a:p>
        </p:txBody>
      </p:sp>
    </p:spTree>
    <p:extLst>
      <p:ext uri="{BB962C8B-B14F-4D97-AF65-F5344CB8AC3E}">
        <p14:creationId xmlns:p14="http://schemas.microsoft.com/office/powerpoint/2010/main" val="18831101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2021/glyphosate/</a:t>
            </a:r>
            <a:r>
              <a:rPr lang="en-US" sz="1200" kern="1200" dirty="0">
                <a:solidFill>
                  <a:schemeClr val="tx1"/>
                </a:solidFill>
                <a:effectLst/>
                <a:latin typeface="+mn-lt"/>
                <a:ea typeface="+mn-ea"/>
                <a:cs typeface="+mn-cs"/>
              </a:rPr>
              <a:t>Silver_et_al_prenatal_exposure_glyphosate_preterm_birth_EHP7295_2021.pdf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Especially high in Puerto Rico.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71</a:t>
            </a:fld>
            <a:endParaRPr lang="en-US"/>
          </a:p>
        </p:txBody>
      </p:sp>
    </p:spTree>
    <p:extLst>
      <p:ext uri="{BB962C8B-B14F-4D97-AF65-F5344CB8AC3E}">
        <p14:creationId xmlns:p14="http://schemas.microsoft.com/office/powerpoint/2010/main" val="10201688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2021/glyphosate/</a:t>
            </a:r>
            <a:r>
              <a:rPr lang="en-US" sz="1200" kern="1200" dirty="0" err="1">
                <a:solidFill>
                  <a:schemeClr val="tx1"/>
                </a:solidFill>
                <a:effectLst/>
                <a:latin typeface="+mn-lt"/>
                <a:ea typeface="+mn-ea"/>
                <a:cs typeface="+mn-cs"/>
              </a:rPr>
              <a:t>Czech_study_US_sperm_testicular_cancer.pdf</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72</a:t>
            </a:fld>
            <a:endParaRPr lang="en-US"/>
          </a:p>
        </p:txBody>
      </p:sp>
    </p:spTree>
    <p:extLst>
      <p:ext uri="{BB962C8B-B14F-4D97-AF65-F5344CB8AC3E}">
        <p14:creationId xmlns:p14="http://schemas.microsoft.com/office/powerpoint/2010/main" val="5191323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Carrasco_glyphosate_teratogenic_frogs.pdf</a:t>
            </a:r>
            <a:r>
              <a:rPr lang="en-US" sz="1200" kern="1200" dirty="0">
                <a:solidFill>
                  <a:schemeClr val="tx1"/>
                </a:solidFill>
                <a:effectLst/>
                <a:latin typeface="+mn-lt"/>
                <a:ea typeface="+mn-ea"/>
                <a:cs typeface="+mn-cs"/>
              </a:rPr>
              <a:t> </a:t>
            </a:r>
          </a:p>
          <a:p>
            <a:endParaRPr lang="en-US" dirty="0"/>
          </a:p>
          <a:p>
            <a:endParaRPr lang="en-US" dirty="0"/>
          </a:p>
          <a:p>
            <a:r>
              <a:rPr lang="en-US" dirty="0"/>
              <a:t>tadpoles frogs</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73</a:t>
            </a:fld>
            <a:endParaRPr lang="en-US"/>
          </a:p>
        </p:txBody>
      </p:sp>
    </p:spTree>
    <p:extLst>
      <p:ext uri="{BB962C8B-B14F-4D97-AF65-F5344CB8AC3E}">
        <p14:creationId xmlns:p14="http://schemas.microsoft.com/office/powerpoint/2010/main" val="26056308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Maamar_et_al_Epigenome_wide_glyphosate_DNA_methylation_2020.pdf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epigenetic_transgenerational_effects_of_glyphosate_2019.pdf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Also: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glyphosate/transgenerational_sperm_pathologies_glyphosate_exposure_2019.pdf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Kubsad</a:t>
            </a:r>
            <a:r>
              <a:rPr lang="en-US" sz="1200" kern="1200" dirty="0">
                <a:solidFill>
                  <a:schemeClr val="tx1"/>
                </a:solidFill>
                <a:effectLst/>
                <a:latin typeface="+mn-lt"/>
                <a:ea typeface="+mn-ea"/>
                <a:cs typeface="+mn-cs"/>
              </a:rPr>
              <a:t> D, Nilsson EE, King SE, et al. Assessment of glyphosate induced epigenetic transgenerational inheritance of pathologies and sperm epimutations: generational toxicology. Sci Rep. 2019;9(1):6372.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76</a:t>
            </a:fld>
            <a:endParaRPr lang="en-US"/>
          </a:p>
        </p:txBody>
      </p:sp>
    </p:spTree>
    <p:extLst>
      <p:ext uri="{BB962C8B-B14F-4D97-AF65-F5344CB8AC3E}">
        <p14:creationId xmlns:p14="http://schemas.microsoft.com/office/powerpoint/2010/main" val="23589058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77</a:t>
            </a:fld>
            <a:endParaRPr lang="en-US"/>
          </a:p>
        </p:txBody>
      </p:sp>
    </p:spTree>
    <p:extLst>
      <p:ext uri="{BB962C8B-B14F-4D97-AF65-F5344CB8AC3E}">
        <p14:creationId xmlns:p14="http://schemas.microsoft.com/office/powerpoint/2010/main" val="6483267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Glyphosate/</a:t>
            </a:r>
            <a:r>
              <a:rPr lang="en-US" dirty="0" err="1"/>
              <a:t>Monika_cows_humic_acid_fulvic_acid_treat_glyphosate.pdf</a:t>
            </a:r>
            <a:endParaRPr lang="en-US" dirty="0"/>
          </a:p>
          <a:p>
            <a:endParaRPr lang="en-US" dirty="0"/>
          </a:p>
          <a:p>
            <a:r>
              <a:rPr lang="en-US" dirty="0"/>
              <a:t>Activated charcoal</a:t>
            </a:r>
          </a:p>
          <a:p>
            <a:r>
              <a:rPr lang="it-IT" dirty="0" err="1"/>
              <a:t>活性炭</a:t>
            </a:r>
            <a:endParaRPr lang="it-IT" dirty="0"/>
          </a:p>
          <a:p>
            <a:endParaRPr lang="it-IT" dirty="0"/>
          </a:p>
          <a:p>
            <a:r>
              <a:rPr lang="it-IT" dirty="0" err="1"/>
              <a:t>clay</a:t>
            </a:r>
            <a:endParaRPr lang="it-IT" dirty="0"/>
          </a:p>
          <a:p>
            <a:r>
              <a:rPr lang="hu-HU" dirty="0"/>
              <a:t>粘土</a:t>
            </a:r>
          </a:p>
          <a:p>
            <a:r>
              <a:rPr lang="hu-HU" dirty="0"/>
              <a:t>Niántǔ</a:t>
            </a:r>
          </a:p>
          <a:p>
            <a:endParaRPr lang="it-IT" dirty="0"/>
          </a:p>
          <a:p>
            <a:r>
              <a:rPr lang="it-IT" dirty="0" err="1"/>
              <a:t>Huóxìngtàn</a:t>
            </a:r>
            <a:endParaRPr lang="it-IT" dirty="0"/>
          </a:p>
          <a:p>
            <a:endParaRPr lang="en-US" dirty="0"/>
          </a:p>
        </p:txBody>
      </p:sp>
      <p:sp>
        <p:nvSpPr>
          <p:cNvPr id="4" name="Slide Number Placeholder 3"/>
          <p:cNvSpPr>
            <a:spLocks noGrp="1"/>
          </p:cNvSpPr>
          <p:nvPr>
            <p:ph type="sldNum" sz="quarter" idx="10"/>
          </p:nvPr>
        </p:nvSpPr>
        <p:spPr/>
        <p:txBody>
          <a:bodyPr/>
          <a:lstStyle/>
          <a:p>
            <a:fld id="{FFA9FD83-2A2C-C84E-A67B-552E7E3C8930}" type="slidenum">
              <a:rPr lang="en-US" smtClean="0"/>
              <a:t>83</a:t>
            </a:fld>
            <a:endParaRPr lang="en-US"/>
          </a:p>
        </p:txBody>
      </p:sp>
    </p:spTree>
    <p:extLst>
      <p:ext uri="{BB962C8B-B14F-4D97-AF65-F5344CB8AC3E}">
        <p14:creationId xmlns:p14="http://schemas.microsoft.com/office/powerpoint/2010/main" val="19171294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2017/WAPF/Moore\ et\ al\ 2016\ Biochar,\ bentonite\ and\ zeolite\ supplemented\ feeding\ for\ layer\ chickens\ alters\ </a:t>
            </a:r>
            <a:r>
              <a:rPr lang="en-US" sz="1200" kern="1200" dirty="0" err="1">
                <a:solidFill>
                  <a:schemeClr val="tx1"/>
                </a:solidFill>
                <a:latin typeface="+mn-lt"/>
                <a:ea typeface="+mn-ea"/>
                <a:cs typeface="+mn-cs"/>
              </a:rPr>
              <a:t>intestional</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microbiota.pdf</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Reduce</a:t>
            </a:r>
            <a:r>
              <a:rPr lang="en-US" sz="1200" kern="1200" baseline="0" dirty="0">
                <a:solidFill>
                  <a:schemeClr val="tx1"/>
                </a:solidFill>
                <a:latin typeface="+mn-lt"/>
                <a:ea typeface="+mn-ea"/>
                <a:cs typeface="+mn-cs"/>
              </a:rPr>
              <a:t> need for antibiotics</a:t>
            </a:r>
          </a:p>
          <a:p>
            <a:r>
              <a:rPr lang="en-US" sz="1200" kern="1200" baseline="0" dirty="0">
                <a:solidFill>
                  <a:schemeClr val="tx1"/>
                </a:solidFill>
                <a:latin typeface="+mn-lt"/>
                <a:ea typeface="+mn-ea"/>
                <a:cs typeface="+mn-cs"/>
              </a:rPr>
              <a:t>Redistribute gut microbes</a:t>
            </a:r>
          </a:p>
          <a:p>
            <a:endParaRPr lang="en-US" dirty="0"/>
          </a:p>
        </p:txBody>
      </p:sp>
      <p:sp>
        <p:nvSpPr>
          <p:cNvPr id="4" name="Slide Number Placeholder 3"/>
          <p:cNvSpPr>
            <a:spLocks noGrp="1"/>
          </p:cNvSpPr>
          <p:nvPr>
            <p:ph type="sldNum" sz="quarter" idx="10"/>
          </p:nvPr>
        </p:nvSpPr>
        <p:spPr/>
        <p:txBody>
          <a:bodyPr/>
          <a:lstStyle/>
          <a:p>
            <a:fld id="{F8A93F2F-3CC5-5344-A7EC-5EF0ABE056AF}" type="slidenum">
              <a:rPr lang="en-US" smtClean="0"/>
              <a:t>84</a:t>
            </a:fld>
            <a:endParaRPr lang="en-US"/>
          </a:p>
        </p:txBody>
      </p:sp>
    </p:spTree>
    <p:extLst>
      <p:ext uri="{BB962C8B-B14F-4D97-AF65-F5344CB8AC3E}">
        <p14:creationId xmlns:p14="http://schemas.microsoft.com/office/powerpoint/2010/main" val="2526650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Glypohsate</a:t>
            </a:r>
            <a:r>
              <a:rPr lang="en-US" dirty="0"/>
              <a:t>/ </a:t>
            </a:r>
            <a:r>
              <a:rPr lang="hr-HR" dirty="0"/>
              <a:t>Mesnage_Seralini_2014_glyphosate_toxicity_proven.pdf</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16</a:t>
            </a:fld>
            <a:endParaRPr lang="en-US"/>
          </a:p>
        </p:txBody>
      </p:sp>
    </p:spTree>
    <p:extLst>
      <p:ext uri="{BB962C8B-B14F-4D97-AF65-F5344CB8AC3E}">
        <p14:creationId xmlns:p14="http://schemas.microsoft.com/office/powerpoint/2010/main" val="24924603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85</a:t>
            </a:fld>
            <a:endParaRPr lang="en-US"/>
          </a:p>
        </p:txBody>
      </p:sp>
    </p:spTree>
    <p:extLst>
      <p:ext uri="{BB962C8B-B14F-4D97-AF65-F5344CB8AC3E}">
        <p14:creationId xmlns:p14="http://schemas.microsoft.com/office/powerpoint/2010/main" val="36306251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9" name="Google Shape;16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3390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DE8C8F-9C1C-5849-B241-32881268C075}" type="slidenum">
              <a:rPr lang="en-US" smtClean="0"/>
              <a:t>18</a:t>
            </a:fld>
            <a:endParaRPr lang="en-US"/>
          </a:p>
        </p:txBody>
      </p:sp>
    </p:spTree>
    <p:extLst>
      <p:ext uri="{BB962C8B-B14F-4D97-AF65-F5344CB8AC3E}">
        <p14:creationId xmlns:p14="http://schemas.microsoft.com/office/powerpoint/2010/main" val="1018997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personal/Project/glyphosate/glyphosate_in_biofilms_2020.pdf</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19</a:t>
            </a:fld>
            <a:endParaRPr lang="en-US"/>
          </a:p>
        </p:txBody>
      </p:sp>
    </p:spTree>
    <p:extLst>
      <p:ext uri="{BB962C8B-B14F-4D97-AF65-F5344CB8AC3E}">
        <p14:creationId xmlns:p14="http://schemas.microsoft.com/office/powerpoint/2010/main" val="1127810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20</a:t>
            </a:fld>
            <a:endParaRPr lang="en-US"/>
          </a:p>
        </p:txBody>
      </p:sp>
    </p:spTree>
    <p:extLst>
      <p:ext uri="{BB962C8B-B14F-4D97-AF65-F5344CB8AC3E}">
        <p14:creationId xmlns:p14="http://schemas.microsoft.com/office/powerpoint/2010/main" val="2631852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project/glyphosate/glyphosate_reaches_bone_marrow_quickly_stays_there_Monsanto_papers_1983.pdf </a:t>
            </a:r>
          </a:p>
        </p:txBody>
      </p:sp>
      <p:sp>
        <p:nvSpPr>
          <p:cNvPr id="4" name="Slide Number Placeholder 3"/>
          <p:cNvSpPr>
            <a:spLocks noGrp="1"/>
          </p:cNvSpPr>
          <p:nvPr>
            <p:ph type="sldNum" sz="quarter" idx="5"/>
          </p:nvPr>
        </p:nvSpPr>
        <p:spPr/>
        <p:txBody>
          <a:bodyPr/>
          <a:lstStyle/>
          <a:p>
            <a:fld id="{BC2ECB97-848C-134B-9525-23CB1BEB9F2E}" type="slidenum">
              <a:rPr lang="en-US" smtClean="0"/>
              <a:t>21</a:t>
            </a:fld>
            <a:endParaRPr lang="en-US"/>
          </a:p>
        </p:txBody>
      </p:sp>
    </p:spTree>
    <p:extLst>
      <p:ext uri="{BB962C8B-B14F-4D97-AF65-F5344CB8AC3E}">
        <p14:creationId xmlns:p14="http://schemas.microsoft.com/office/powerpoint/2010/main" val="1161335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37C2F-22A3-5C49-9775-3115019CD6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5DD280-CCA2-B34D-8C96-4CC6C3D667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978969-1955-AC4A-B3ED-61EB33D2674D}"/>
              </a:ext>
            </a:extLst>
          </p:cNvPr>
          <p:cNvSpPr>
            <a:spLocks noGrp="1"/>
          </p:cNvSpPr>
          <p:nvPr>
            <p:ph type="dt" sz="half" idx="10"/>
          </p:nvPr>
        </p:nvSpPr>
        <p:spPr/>
        <p:txBody>
          <a:bodyPr/>
          <a:lstStyle/>
          <a:p>
            <a:fld id="{617F1A1C-386B-194C-9A82-67D14655F619}" type="datetimeFigureOut">
              <a:rPr lang="en-US" smtClean="0"/>
              <a:t>6/10/21</a:t>
            </a:fld>
            <a:endParaRPr lang="en-US"/>
          </a:p>
        </p:txBody>
      </p:sp>
      <p:sp>
        <p:nvSpPr>
          <p:cNvPr id="5" name="Footer Placeholder 4">
            <a:extLst>
              <a:ext uri="{FF2B5EF4-FFF2-40B4-BE49-F238E27FC236}">
                <a16:creationId xmlns:a16="http://schemas.microsoft.com/office/drawing/2014/main" id="{5BB2CDBF-D273-1C46-B54B-DB1EF5B8E4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4A4A55-871E-0344-8D2D-E79C82BE29A8}"/>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941969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D0DFD-7075-C648-B2E4-2A4539AA33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341B31-EB6C-904A-9293-4555FB2581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5B0124-3B2C-1946-BD25-40F725D96287}"/>
              </a:ext>
            </a:extLst>
          </p:cNvPr>
          <p:cNvSpPr>
            <a:spLocks noGrp="1"/>
          </p:cNvSpPr>
          <p:nvPr>
            <p:ph type="dt" sz="half" idx="10"/>
          </p:nvPr>
        </p:nvSpPr>
        <p:spPr/>
        <p:txBody>
          <a:bodyPr/>
          <a:lstStyle/>
          <a:p>
            <a:fld id="{617F1A1C-386B-194C-9A82-67D14655F619}" type="datetimeFigureOut">
              <a:rPr lang="en-US" smtClean="0"/>
              <a:t>6/10/21</a:t>
            </a:fld>
            <a:endParaRPr lang="en-US"/>
          </a:p>
        </p:txBody>
      </p:sp>
      <p:sp>
        <p:nvSpPr>
          <p:cNvPr id="5" name="Footer Placeholder 4">
            <a:extLst>
              <a:ext uri="{FF2B5EF4-FFF2-40B4-BE49-F238E27FC236}">
                <a16:creationId xmlns:a16="http://schemas.microsoft.com/office/drawing/2014/main" id="{7DCEDD59-254B-744E-B4A7-39FB10F6DF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A5294-0D40-6C48-97BC-265442FD948C}"/>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1703343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37694C-F98E-2C44-8BE5-C3487815B6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D79057-0B65-294D-9725-10B810D369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DE0901-DA5F-3248-815F-5E74C9C7A338}"/>
              </a:ext>
            </a:extLst>
          </p:cNvPr>
          <p:cNvSpPr>
            <a:spLocks noGrp="1"/>
          </p:cNvSpPr>
          <p:nvPr>
            <p:ph type="dt" sz="half" idx="10"/>
          </p:nvPr>
        </p:nvSpPr>
        <p:spPr/>
        <p:txBody>
          <a:bodyPr/>
          <a:lstStyle/>
          <a:p>
            <a:fld id="{617F1A1C-386B-194C-9A82-67D14655F619}" type="datetimeFigureOut">
              <a:rPr lang="en-US" smtClean="0"/>
              <a:t>6/10/21</a:t>
            </a:fld>
            <a:endParaRPr lang="en-US"/>
          </a:p>
        </p:txBody>
      </p:sp>
      <p:sp>
        <p:nvSpPr>
          <p:cNvPr id="5" name="Footer Placeholder 4">
            <a:extLst>
              <a:ext uri="{FF2B5EF4-FFF2-40B4-BE49-F238E27FC236}">
                <a16:creationId xmlns:a16="http://schemas.microsoft.com/office/drawing/2014/main" id="{D0B4C32A-0C50-7B47-BFE6-673988446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3AA4B6-5992-8C44-BAD5-FCFB230DA2F6}"/>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4264014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833DF-05C0-3441-B46F-B59C826B3C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A8C799-25C4-5A49-9326-6A12ACB41B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A368F-0028-7C47-836A-A07DD780DFEE}"/>
              </a:ext>
            </a:extLst>
          </p:cNvPr>
          <p:cNvSpPr>
            <a:spLocks noGrp="1"/>
          </p:cNvSpPr>
          <p:nvPr>
            <p:ph type="dt" sz="half" idx="10"/>
          </p:nvPr>
        </p:nvSpPr>
        <p:spPr/>
        <p:txBody>
          <a:bodyPr/>
          <a:lstStyle/>
          <a:p>
            <a:fld id="{617F1A1C-386B-194C-9A82-67D14655F619}" type="datetimeFigureOut">
              <a:rPr lang="en-US" smtClean="0"/>
              <a:t>6/10/21</a:t>
            </a:fld>
            <a:endParaRPr lang="en-US"/>
          </a:p>
        </p:txBody>
      </p:sp>
      <p:sp>
        <p:nvSpPr>
          <p:cNvPr id="5" name="Footer Placeholder 4">
            <a:extLst>
              <a:ext uri="{FF2B5EF4-FFF2-40B4-BE49-F238E27FC236}">
                <a16:creationId xmlns:a16="http://schemas.microsoft.com/office/drawing/2014/main" id="{38AFEDC2-A9F6-6247-B386-07E89E8E7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FB16E-3B32-AB44-B3F5-1C695573EA36}"/>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765260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1B1-5852-3441-8E5F-FE308D6097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469346-D821-4242-8153-F7344E0467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8536F7-1B10-5149-ADBC-320FF5E7ABE3}"/>
              </a:ext>
            </a:extLst>
          </p:cNvPr>
          <p:cNvSpPr>
            <a:spLocks noGrp="1"/>
          </p:cNvSpPr>
          <p:nvPr>
            <p:ph type="dt" sz="half" idx="10"/>
          </p:nvPr>
        </p:nvSpPr>
        <p:spPr/>
        <p:txBody>
          <a:bodyPr/>
          <a:lstStyle/>
          <a:p>
            <a:fld id="{617F1A1C-386B-194C-9A82-67D14655F619}" type="datetimeFigureOut">
              <a:rPr lang="en-US" smtClean="0"/>
              <a:t>6/10/21</a:t>
            </a:fld>
            <a:endParaRPr lang="en-US"/>
          </a:p>
        </p:txBody>
      </p:sp>
      <p:sp>
        <p:nvSpPr>
          <p:cNvPr id="5" name="Footer Placeholder 4">
            <a:extLst>
              <a:ext uri="{FF2B5EF4-FFF2-40B4-BE49-F238E27FC236}">
                <a16:creationId xmlns:a16="http://schemas.microsoft.com/office/drawing/2014/main" id="{F86DF712-FD6D-CF4D-A236-03C33DE7E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A362F6-1FAC-B148-A9AD-BB9C3BB4FF4B}"/>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411588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5D2DA-1265-714F-B8C6-518A940749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81B61E-209A-1649-A12D-9439048DDF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B79220-59B3-2343-A5E2-C0F9428004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C7E0C4-74D8-E740-A6F0-91B3E1C19C5C}"/>
              </a:ext>
            </a:extLst>
          </p:cNvPr>
          <p:cNvSpPr>
            <a:spLocks noGrp="1"/>
          </p:cNvSpPr>
          <p:nvPr>
            <p:ph type="dt" sz="half" idx="10"/>
          </p:nvPr>
        </p:nvSpPr>
        <p:spPr/>
        <p:txBody>
          <a:bodyPr/>
          <a:lstStyle/>
          <a:p>
            <a:fld id="{617F1A1C-386B-194C-9A82-67D14655F619}" type="datetimeFigureOut">
              <a:rPr lang="en-US" smtClean="0"/>
              <a:t>6/10/21</a:t>
            </a:fld>
            <a:endParaRPr lang="en-US"/>
          </a:p>
        </p:txBody>
      </p:sp>
      <p:sp>
        <p:nvSpPr>
          <p:cNvPr id="6" name="Footer Placeholder 5">
            <a:extLst>
              <a:ext uri="{FF2B5EF4-FFF2-40B4-BE49-F238E27FC236}">
                <a16:creationId xmlns:a16="http://schemas.microsoft.com/office/drawing/2014/main" id="{DA0BD40D-CF48-3946-9DAA-858D7E5207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AF4559-D964-BB4D-82B6-93762AB67537}"/>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739707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20864-8244-0344-8587-DB7F66D532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A2DE83-0BF9-F942-BD37-4F91BD05EB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AE6EED-B03D-B84E-BCB1-BB8052DDC0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03C39B-1BB9-DD4F-8097-068B073B73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70E5A4-4590-C546-8C33-B3B840EE56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0CA485-A042-0347-A071-D2AA79FA4DF7}"/>
              </a:ext>
            </a:extLst>
          </p:cNvPr>
          <p:cNvSpPr>
            <a:spLocks noGrp="1"/>
          </p:cNvSpPr>
          <p:nvPr>
            <p:ph type="dt" sz="half" idx="10"/>
          </p:nvPr>
        </p:nvSpPr>
        <p:spPr/>
        <p:txBody>
          <a:bodyPr/>
          <a:lstStyle/>
          <a:p>
            <a:fld id="{617F1A1C-386B-194C-9A82-67D14655F619}" type="datetimeFigureOut">
              <a:rPr lang="en-US" smtClean="0"/>
              <a:t>6/10/21</a:t>
            </a:fld>
            <a:endParaRPr lang="en-US"/>
          </a:p>
        </p:txBody>
      </p:sp>
      <p:sp>
        <p:nvSpPr>
          <p:cNvPr id="8" name="Footer Placeholder 7">
            <a:extLst>
              <a:ext uri="{FF2B5EF4-FFF2-40B4-BE49-F238E27FC236}">
                <a16:creationId xmlns:a16="http://schemas.microsoft.com/office/drawing/2014/main" id="{6FD3CF34-F8D6-8F41-92F0-0155061BAA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A41D0F-64C0-504A-9EA5-21875F493C66}"/>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3074288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99AB-B82A-B845-8C10-753BB28B46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B51963-99B0-6F4D-B46A-430299A8FCC6}"/>
              </a:ext>
            </a:extLst>
          </p:cNvPr>
          <p:cNvSpPr>
            <a:spLocks noGrp="1"/>
          </p:cNvSpPr>
          <p:nvPr>
            <p:ph type="dt" sz="half" idx="10"/>
          </p:nvPr>
        </p:nvSpPr>
        <p:spPr/>
        <p:txBody>
          <a:bodyPr/>
          <a:lstStyle/>
          <a:p>
            <a:fld id="{617F1A1C-386B-194C-9A82-67D14655F619}" type="datetimeFigureOut">
              <a:rPr lang="en-US" smtClean="0"/>
              <a:t>6/10/21</a:t>
            </a:fld>
            <a:endParaRPr lang="en-US"/>
          </a:p>
        </p:txBody>
      </p:sp>
      <p:sp>
        <p:nvSpPr>
          <p:cNvPr id="4" name="Footer Placeholder 3">
            <a:extLst>
              <a:ext uri="{FF2B5EF4-FFF2-40B4-BE49-F238E27FC236}">
                <a16:creationId xmlns:a16="http://schemas.microsoft.com/office/drawing/2014/main" id="{674ECC32-C76B-D544-8B3C-CE01499084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F9F6DD-E8A3-A64C-993D-2B20A3778599}"/>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1185078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A63573-8169-D34D-8D7B-E5632BB3CC0C}"/>
              </a:ext>
            </a:extLst>
          </p:cNvPr>
          <p:cNvSpPr>
            <a:spLocks noGrp="1"/>
          </p:cNvSpPr>
          <p:nvPr>
            <p:ph type="dt" sz="half" idx="10"/>
          </p:nvPr>
        </p:nvSpPr>
        <p:spPr/>
        <p:txBody>
          <a:bodyPr/>
          <a:lstStyle/>
          <a:p>
            <a:fld id="{617F1A1C-386B-194C-9A82-67D14655F619}" type="datetimeFigureOut">
              <a:rPr lang="en-US" smtClean="0"/>
              <a:t>6/10/21</a:t>
            </a:fld>
            <a:endParaRPr lang="en-US"/>
          </a:p>
        </p:txBody>
      </p:sp>
      <p:sp>
        <p:nvSpPr>
          <p:cNvPr id="3" name="Footer Placeholder 2">
            <a:extLst>
              <a:ext uri="{FF2B5EF4-FFF2-40B4-BE49-F238E27FC236}">
                <a16:creationId xmlns:a16="http://schemas.microsoft.com/office/drawing/2014/main" id="{19B61B5D-F408-AF40-819C-56FE3E6DCA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284D61-0B3E-8A4B-B10F-52ABEE303720}"/>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2071080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65AD-004C-CA41-BDF2-CDAFD38C02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E02A71-0F2F-B949-950D-B6ABE9D24C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F20830-9D4C-9043-9EB0-2796F4815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6C4B1-B23E-1648-8DA2-983881EC50CB}"/>
              </a:ext>
            </a:extLst>
          </p:cNvPr>
          <p:cNvSpPr>
            <a:spLocks noGrp="1"/>
          </p:cNvSpPr>
          <p:nvPr>
            <p:ph type="dt" sz="half" idx="10"/>
          </p:nvPr>
        </p:nvSpPr>
        <p:spPr/>
        <p:txBody>
          <a:bodyPr/>
          <a:lstStyle/>
          <a:p>
            <a:fld id="{617F1A1C-386B-194C-9A82-67D14655F619}" type="datetimeFigureOut">
              <a:rPr lang="en-US" smtClean="0"/>
              <a:t>6/10/21</a:t>
            </a:fld>
            <a:endParaRPr lang="en-US"/>
          </a:p>
        </p:txBody>
      </p:sp>
      <p:sp>
        <p:nvSpPr>
          <p:cNvPr id="6" name="Footer Placeholder 5">
            <a:extLst>
              <a:ext uri="{FF2B5EF4-FFF2-40B4-BE49-F238E27FC236}">
                <a16:creationId xmlns:a16="http://schemas.microsoft.com/office/drawing/2014/main" id="{897B1838-9C15-3648-9038-931134434E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089A2-0739-AC4E-ACFF-438EDB470BBF}"/>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2857694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F3A9F-3CA8-0647-96D6-75A09124A0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9648B5-97C4-6948-9A6F-FE6663124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B52B9D-D1F2-DB4D-8846-FF9710E51F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D4434-D8BF-E04E-A111-F627583A90AB}"/>
              </a:ext>
            </a:extLst>
          </p:cNvPr>
          <p:cNvSpPr>
            <a:spLocks noGrp="1"/>
          </p:cNvSpPr>
          <p:nvPr>
            <p:ph type="dt" sz="half" idx="10"/>
          </p:nvPr>
        </p:nvSpPr>
        <p:spPr/>
        <p:txBody>
          <a:bodyPr/>
          <a:lstStyle/>
          <a:p>
            <a:fld id="{617F1A1C-386B-194C-9A82-67D14655F619}" type="datetimeFigureOut">
              <a:rPr lang="en-US" smtClean="0"/>
              <a:t>6/10/21</a:t>
            </a:fld>
            <a:endParaRPr lang="en-US"/>
          </a:p>
        </p:txBody>
      </p:sp>
      <p:sp>
        <p:nvSpPr>
          <p:cNvPr id="6" name="Footer Placeholder 5">
            <a:extLst>
              <a:ext uri="{FF2B5EF4-FFF2-40B4-BE49-F238E27FC236}">
                <a16:creationId xmlns:a16="http://schemas.microsoft.com/office/drawing/2014/main" id="{2A9FD698-E258-7F45-8C46-5606DCE2B2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8ACF4D-E9E2-A748-80D8-FD849AA3627C}"/>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1107916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C6EF2E-82FA-0544-AF37-FF535BBCD5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F9DF29-5D1C-4E4E-B2CB-48F2860E49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DC1D12-AEEB-5C48-8025-F48CF7597E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7F1A1C-386B-194C-9A82-67D14655F619}" type="datetimeFigureOut">
              <a:rPr lang="en-US" smtClean="0"/>
              <a:t>6/10/21</a:t>
            </a:fld>
            <a:endParaRPr lang="en-US"/>
          </a:p>
        </p:txBody>
      </p:sp>
      <p:sp>
        <p:nvSpPr>
          <p:cNvPr id="5" name="Footer Placeholder 4">
            <a:extLst>
              <a:ext uri="{FF2B5EF4-FFF2-40B4-BE49-F238E27FC236}">
                <a16:creationId xmlns:a16="http://schemas.microsoft.com/office/drawing/2014/main" id="{6DCFE008-F7AF-944B-BD8B-68C9217505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49C144-64B6-2E4C-9C52-B5C77E9745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16BBE0-06DC-B649-8102-E62709EE40D0}" type="slidenum">
              <a:rPr lang="en-US" smtClean="0"/>
              <a:t>‹#›</a:t>
            </a:fld>
            <a:endParaRPr lang="en-US"/>
          </a:p>
        </p:txBody>
      </p:sp>
    </p:spTree>
    <p:extLst>
      <p:ext uri="{BB962C8B-B14F-4D97-AF65-F5344CB8AC3E}">
        <p14:creationId xmlns:p14="http://schemas.microsoft.com/office/powerpoint/2010/main" val="742791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hyperlink" Target="http://www.examiner.com/article/" TargetMode="External"/><Relationship Id="rId4" Type="http://schemas.openxmlformats.org/officeDocument/2006/relationships/image" Target="../media/image55.emf"/></Relationships>
</file>

<file path=ppt/slides/_rels/slide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www.momsacrossamerica.com/win_glyphosate_one"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 Id="rId5" Type="http://schemas.openxmlformats.org/officeDocument/2006/relationships/image" Target="../media/image83.jpg"/><Relationship Id="rId4" Type="http://schemas.openxmlformats.org/officeDocument/2006/relationships/image" Target="../media/image82.png"/></Relationships>
</file>

<file path=ppt/slides/_rels/slide8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 Id="rId5" Type="http://schemas.openxmlformats.org/officeDocument/2006/relationships/image" Target="../media/image87.jpg"/><Relationship Id="rId4" Type="http://schemas.openxmlformats.org/officeDocument/2006/relationships/image" Target="../media/image86.jpg"/></Relationships>
</file>

<file path=ppt/slides/_rels/slide8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jpg"/><Relationship Id="rId4" Type="http://schemas.openxmlformats.org/officeDocument/2006/relationships/image" Target="../media/image89.jpg"/></Relationships>
</file>

<file path=ppt/slides/_rels/slide84.xml.rels><?xml version="1.0" encoding="UTF-8" standalone="yes"?>
<Relationships xmlns="http://schemas.openxmlformats.org/package/2006/relationships"><Relationship Id="rId3" Type="http://schemas.openxmlformats.org/officeDocument/2006/relationships/image" Target="../media/image92.jpg"/><Relationship Id="rId7" Type="http://schemas.openxmlformats.org/officeDocument/2006/relationships/image" Target="../media/image96.jp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3.jpg"/></Relationships>
</file>

<file path=ppt/slides/_rels/slide8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99.jpg"/><Relationship Id="rId4" Type="http://schemas.openxmlformats.org/officeDocument/2006/relationships/image" Target="../media/image98.jpg"/></Relationships>
</file>

<file path=ppt/slides/_rels/slide8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xml"/><Relationship Id="rId4" Type="http://schemas.openxmlformats.org/officeDocument/2006/relationships/image" Target="../media/image102.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105.png"/><Relationship Id="rId4" Type="http://schemas.openxmlformats.org/officeDocument/2006/relationships/image" Target="../media/image104.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F9C64-688C-1347-9662-65EA5EA0F2E8}"/>
              </a:ext>
            </a:extLst>
          </p:cNvPr>
          <p:cNvSpPr>
            <a:spLocks noGrp="1"/>
          </p:cNvSpPr>
          <p:nvPr>
            <p:ph type="ctrTitle"/>
          </p:nvPr>
        </p:nvSpPr>
        <p:spPr>
          <a:xfrm>
            <a:off x="300446" y="-522514"/>
            <a:ext cx="11103428" cy="2903342"/>
          </a:xfrm>
        </p:spPr>
        <p:txBody>
          <a:bodyPr>
            <a:noAutofit/>
          </a:bodyPr>
          <a:lstStyle/>
          <a:p>
            <a:r>
              <a:rPr lang="en-US" sz="4800" b="1" dirty="0"/>
              <a:t>  Toxic Legacy: </a:t>
            </a:r>
            <a:br>
              <a:rPr lang="en-US" sz="4800" b="1" dirty="0"/>
            </a:br>
            <a:r>
              <a:rPr lang="en-US" sz="4800" b="1" dirty="0"/>
              <a:t>How the </a:t>
            </a:r>
            <a:r>
              <a:rPr lang="en-US" sz="4800" b="1" dirty="0" err="1"/>
              <a:t>Weedkiller</a:t>
            </a:r>
            <a:r>
              <a:rPr lang="en-US" sz="4800" b="1" dirty="0"/>
              <a:t> Glyphosate is Destroying Our Health and the Environment</a:t>
            </a:r>
          </a:p>
        </p:txBody>
      </p:sp>
      <p:sp>
        <p:nvSpPr>
          <p:cNvPr id="3" name="Subtitle 2">
            <a:extLst>
              <a:ext uri="{FF2B5EF4-FFF2-40B4-BE49-F238E27FC236}">
                <a16:creationId xmlns:a16="http://schemas.microsoft.com/office/drawing/2014/main" id="{89F48471-5004-164E-8C38-D3CB4A9228A2}"/>
              </a:ext>
            </a:extLst>
          </p:cNvPr>
          <p:cNvSpPr>
            <a:spLocks noGrp="1"/>
          </p:cNvSpPr>
          <p:nvPr>
            <p:ph type="subTitle" idx="1"/>
          </p:nvPr>
        </p:nvSpPr>
        <p:spPr>
          <a:xfrm>
            <a:off x="1280160" y="2499881"/>
            <a:ext cx="9144000" cy="2001928"/>
          </a:xfrm>
        </p:spPr>
        <p:txBody>
          <a:bodyPr>
            <a:normAutofit lnSpcReduction="10000"/>
          </a:bodyPr>
          <a:lstStyle/>
          <a:p>
            <a:r>
              <a:rPr lang="en-US" sz="2800" dirty="0"/>
              <a:t>Stephanie Seneff</a:t>
            </a:r>
          </a:p>
          <a:p>
            <a:r>
              <a:rPr lang="en-US" sz="2800" dirty="0"/>
              <a:t>MIT CSAIL</a:t>
            </a:r>
          </a:p>
          <a:p>
            <a:r>
              <a:rPr lang="en-US" sz="2800" dirty="0"/>
              <a:t>  Understanding Ag Webinar</a:t>
            </a:r>
          </a:p>
          <a:p>
            <a:r>
              <a:rPr lang="en-US" sz="2800" dirty="0"/>
              <a:t>June 10, 2021</a:t>
            </a:r>
          </a:p>
        </p:txBody>
      </p:sp>
      <p:pic>
        <p:nvPicPr>
          <p:cNvPr id="4" name="Picture 3" descr="Glyphosate-3D-balls.png">
            <a:extLst>
              <a:ext uri="{FF2B5EF4-FFF2-40B4-BE49-F238E27FC236}">
                <a16:creationId xmlns:a16="http://schemas.microsoft.com/office/drawing/2014/main" id="{0DE623FF-71CD-7840-BBCC-A3699BB8D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46" y="4620863"/>
            <a:ext cx="3630706" cy="1874765"/>
          </a:xfrm>
          <a:prstGeom prst="rect">
            <a:avLst/>
          </a:prstGeom>
        </p:spPr>
      </p:pic>
      <p:pic>
        <p:nvPicPr>
          <p:cNvPr id="6" name="Picture 5" descr="A picture containing grass, outdoor, field, outdoor object&#10;&#10;Description automatically generated">
            <a:extLst>
              <a:ext uri="{FF2B5EF4-FFF2-40B4-BE49-F238E27FC236}">
                <a16:creationId xmlns:a16="http://schemas.microsoft.com/office/drawing/2014/main" id="{48A75FE4-E65B-9748-A0B7-DD4B5EECE3CB}"/>
              </a:ext>
            </a:extLst>
          </p:cNvPr>
          <p:cNvPicPr>
            <a:picLocks noChangeAspect="1"/>
          </p:cNvPicPr>
          <p:nvPr/>
        </p:nvPicPr>
        <p:blipFill>
          <a:blip r:embed="rId4"/>
          <a:stretch>
            <a:fillRect/>
          </a:stretch>
        </p:blipFill>
        <p:spPr>
          <a:xfrm>
            <a:off x="7171508" y="3980118"/>
            <a:ext cx="4902925" cy="2731760"/>
          </a:xfrm>
          <a:prstGeom prst="rect">
            <a:avLst/>
          </a:prstGeom>
        </p:spPr>
      </p:pic>
    </p:spTree>
    <p:extLst>
      <p:ext uri="{BB962C8B-B14F-4D97-AF65-F5344CB8AC3E}">
        <p14:creationId xmlns:p14="http://schemas.microsoft.com/office/powerpoint/2010/main" val="1223168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629" y="113302"/>
            <a:ext cx="10515600" cy="1325563"/>
          </a:xfrm>
        </p:spPr>
        <p:txBody>
          <a:bodyPr/>
          <a:lstStyle/>
          <a:p>
            <a:r>
              <a:rPr lang="en-US" b="1" i="1" dirty="0"/>
              <a:t>Is Glyphosate Nontoxic?</a:t>
            </a:r>
          </a:p>
        </p:txBody>
      </p:sp>
      <p:sp>
        <p:nvSpPr>
          <p:cNvPr id="3" name="Content Placeholder 2"/>
          <p:cNvSpPr>
            <a:spLocks noGrp="1"/>
          </p:cNvSpPr>
          <p:nvPr>
            <p:ph idx="1"/>
          </p:nvPr>
        </p:nvSpPr>
        <p:spPr>
          <a:xfrm>
            <a:off x="105190" y="1418953"/>
            <a:ext cx="11778916" cy="5079501"/>
          </a:xfrm>
        </p:spPr>
        <p:txBody>
          <a:bodyPr>
            <a:normAutofit/>
          </a:bodyPr>
          <a:lstStyle/>
          <a:p>
            <a:r>
              <a:rPr lang="en-US" dirty="0"/>
              <a:t>Monsanto has argued that glyphosate is harmless to humans because our cells don’t have the shikimate biological pathway which is the pathway glyphosate disrupts to kill plants</a:t>
            </a:r>
          </a:p>
          <a:p>
            <a:r>
              <a:rPr lang="en-US" dirty="0"/>
              <a:t>However, our gut bacteria DO have this pathway</a:t>
            </a:r>
          </a:p>
          <a:p>
            <a:pPr lvl="1"/>
            <a:r>
              <a:rPr lang="en-US" dirty="0"/>
              <a:t>We depend upon them to supply us with essential amino acids produced through that pathway, and with many other nutrients such as vitamins and short chain fatty acids</a:t>
            </a:r>
          </a:p>
          <a:p>
            <a:r>
              <a:rPr lang="en-US" dirty="0">
                <a:sym typeface="Wingdings"/>
              </a:rPr>
              <a:t>Other ingredients in Roundup greatly increase glyphosate’s toxic effects</a:t>
            </a:r>
          </a:p>
          <a:p>
            <a:r>
              <a:rPr lang="en-US" dirty="0">
                <a:sym typeface="Wingdings"/>
              </a:rPr>
              <a:t>Insidious effects of glyphosate accumulate over time</a:t>
            </a:r>
          </a:p>
          <a:p>
            <a:pPr lvl="1"/>
            <a:r>
              <a:rPr lang="en-US" dirty="0">
                <a:sym typeface="Wingdings"/>
              </a:rPr>
              <a:t> Most studies are too short to detect damage</a:t>
            </a:r>
          </a:p>
          <a:p>
            <a:r>
              <a:rPr lang="en-US" dirty="0">
                <a:sym typeface="Wingdings"/>
              </a:rPr>
              <a:t>Recently, three successful lawsuits claiming that glyphosate caused non-Hodgkin’s lymphoma are bringing public awareness to glyphosate’s toxicity</a:t>
            </a:r>
            <a:endParaRPr lang="en-US" dirty="0"/>
          </a:p>
        </p:txBody>
      </p:sp>
    </p:spTree>
    <p:extLst>
      <p:ext uri="{BB962C8B-B14F-4D97-AF65-F5344CB8AC3E}">
        <p14:creationId xmlns:p14="http://schemas.microsoft.com/office/powerpoint/2010/main" val="140053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EB0C3-1E39-584F-9D69-F9E45055FC1C}"/>
              </a:ext>
            </a:extLst>
          </p:cNvPr>
          <p:cNvSpPr>
            <a:spLocks noGrp="1"/>
          </p:cNvSpPr>
          <p:nvPr>
            <p:ph type="title"/>
          </p:nvPr>
        </p:nvSpPr>
        <p:spPr>
          <a:xfrm>
            <a:off x="838200" y="108176"/>
            <a:ext cx="10515600" cy="1325563"/>
          </a:xfrm>
        </p:spPr>
        <p:txBody>
          <a:bodyPr/>
          <a:lstStyle/>
          <a:p>
            <a:r>
              <a:rPr lang="en-US" b="1" dirty="0"/>
              <a:t>Why did we not find this out long ago?</a:t>
            </a:r>
          </a:p>
        </p:txBody>
      </p:sp>
      <p:sp>
        <p:nvSpPr>
          <p:cNvPr id="3" name="Content Placeholder 2">
            <a:extLst>
              <a:ext uri="{FF2B5EF4-FFF2-40B4-BE49-F238E27FC236}">
                <a16:creationId xmlns:a16="http://schemas.microsoft.com/office/drawing/2014/main" id="{22A4B39D-C0C4-4C4F-91C4-0B9808C85138}"/>
              </a:ext>
            </a:extLst>
          </p:cNvPr>
          <p:cNvSpPr>
            <a:spLocks noGrp="1"/>
          </p:cNvSpPr>
          <p:nvPr>
            <p:ph idx="1"/>
          </p:nvPr>
        </p:nvSpPr>
        <p:spPr>
          <a:xfrm>
            <a:off x="315686" y="1253331"/>
            <a:ext cx="11414760" cy="4351338"/>
          </a:xfrm>
        </p:spPr>
        <p:txBody>
          <a:bodyPr>
            <a:normAutofit fontScale="92500"/>
          </a:bodyPr>
          <a:lstStyle/>
          <a:p>
            <a:r>
              <a:rPr lang="en-US" dirty="0"/>
              <a:t>The industry defined the rules for evaluating toxicity</a:t>
            </a:r>
          </a:p>
          <a:p>
            <a:pPr lvl="1"/>
            <a:r>
              <a:rPr lang="en-US" dirty="0"/>
              <a:t>The chemical could be evaluated only in isolation despite enhancing effects of formulations</a:t>
            </a:r>
          </a:p>
          <a:p>
            <a:pPr lvl="1"/>
            <a:r>
              <a:rPr lang="en-US" dirty="0"/>
              <a:t>If high levels appear safe, then no need to study lower levels  (“the dose makes the poison”)</a:t>
            </a:r>
          </a:p>
          <a:p>
            <a:pPr lvl="1"/>
            <a:r>
              <a:rPr lang="en-US" dirty="0"/>
              <a:t>No need to study beyond three months in assessing damage to organisms</a:t>
            </a:r>
          </a:p>
          <a:p>
            <a:r>
              <a:rPr lang="en-US" dirty="0"/>
              <a:t>Glyphosate is an endocrine disruptor</a:t>
            </a:r>
          </a:p>
          <a:p>
            <a:pPr lvl="1"/>
            <a:r>
              <a:rPr lang="en-US" dirty="0"/>
              <a:t>Low exposure levels are more toxic than higher levels</a:t>
            </a:r>
          </a:p>
          <a:p>
            <a:r>
              <a:rPr lang="en-US" dirty="0"/>
              <a:t>Glyphosate is a “slow kill”</a:t>
            </a:r>
          </a:p>
          <a:p>
            <a:pPr lvl="1"/>
            <a:r>
              <a:rPr lang="en-US" dirty="0"/>
              <a:t>Accumulates in the body and takes time for symptoms to appear</a:t>
            </a:r>
          </a:p>
          <a:p>
            <a:r>
              <a:rPr lang="en-US" dirty="0"/>
              <a:t>Many studies are coming out in the past few years showing diverse adverse consequences of low-dose exposures, even transgenerational</a:t>
            </a:r>
          </a:p>
          <a:p>
            <a:pPr lvl="1"/>
            <a:endParaRPr lang="en-US" dirty="0"/>
          </a:p>
        </p:txBody>
      </p:sp>
    </p:spTree>
    <p:extLst>
      <p:ext uri="{BB962C8B-B14F-4D97-AF65-F5344CB8AC3E}">
        <p14:creationId xmlns:p14="http://schemas.microsoft.com/office/powerpoint/2010/main" val="2703656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5316" y="2218451"/>
            <a:ext cx="10441513"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Evidence of Persistence and Toxicity</a:t>
            </a:r>
          </a:p>
        </p:txBody>
      </p:sp>
    </p:spTree>
    <p:extLst>
      <p:ext uri="{BB962C8B-B14F-4D97-AF65-F5344CB8AC3E}">
        <p14:creationId xmlns:p14="http://schemas.microsoft.com/office/powerpoint/2010/main" val="3762160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777A0-54BB-5446-9EE9-1C7F72B94424}"/>
              </a:ext>
            </a:extLst>
          </p:cNvPr>
          <p:cNvSpPr>
            <a:spLocks noGrp="1"/>
          </p:cNvSpPr>
          <p:nvPr>
            <p:ph type="title"/>
          </p:nvPr>
        </p:nvSpPr>
        <p:spPr>
          <a:xfrm>
            <a:off x="838199" y="365125"/>
            <a:ext cx="4648201" cy="3623779"/>
          </a:xfrm>
        </p:spPr>
        <p:txBody>
          <a:bodyPr>
            <a:normAutofit/>
          </a:bodyPr>
          <a:lstStyle/>
          <a:p>
            <a:r>
              <a:rPr lang="en-US" b="1" dirty="0"/>
              <a:t>Glyphosate Blocks EPSP Synthase in the Shikimate Pathway in Plants</a:t>
            </a:r>
            <a:r>
              <a:rPr lang="en-US" b="1" dirty="0">
                <a:solidFill>
                  <a:srgbClr val="FF0000"/>
                </a:solidFill>
              </a:rPr>
              <a:t>*</a:t>
            </a:r>
          </a:p>
        </p:txBody>
      </p:sp>
      <p:pic>
        <p:nvPicPr>
          <p:cNvPr id="5" name="Content Placeholder 4" descr="Diagram&#10;&#10;Description automatically generated">
            <a:extLst>
              <a:ext uri="{FF2B5EF4-FFF2-40B4-BE49-F238E27FC236}">
                <a16:creationId xmlns:a16="http://schemas.microsoft.com/office/drawing/2014/main" id="{B800E75B-54C8-B34C-A8C2-1DA8347B2324}"/>
              </a:ext>
            </a:extLst>
          </p:cNvPr>
          <p:cNvPicPr>
            <a:picLocks noGrp="1" noChangeAspect="1"/>
          </p:cNvPicPr>
          <p:nvPr>
            <p:ph idx="1"/>
          </p:nvPr>
        </p:nvPicPr>
        <p:blipFill>
          <a:blip r:embed="rId3"/>
          <a:stretch>
            <a:fillRect/>
          </a:stretch>
        </p:blipFill>
        <p:spPr>
          <a:xfrm>
            <a:off x="5820526" y="-72191"/>
            <a:ext cx="6013665" cy="6963192"/>
          </a:xfrm>
        </p:spPr>
      </p:pic>
      <p:sp>
        <p:nvSpPr>
          <p:cNvPr id="6" name="Freeform 5">
            <a:extLst>
              <a:ext uri="{FF2B5EF4-FFF2-40B4-BE49-F238E27FC236}">
                <a16:creationId xmlns:a16="http://schemas.microsoft.com/office/drawing/2014/main" id="{12B43776-D334-8F47-9325-43D260132B2F}"/>
              </a:ext>
            </a:extLst>
          </p:cNvPr>
          <p:cNvSpPr/>
          <p:nvPr/>
        </p:nvSpPr>
        <p:spPr>
          <a:xfrm>
            <a:off x="7511640" y="3246591"/>
            <a:ext cx="3846987" cy="777526"/>
          </a:xfrm>
          <a:custGeom>
            <a:avLst/>
            <a:gdLst>
              <a:gd name="connsiteX0" fmla="*/ 2546760 w 3846987"/>
              <a:gd name="connsiteY0" fmla="*/ 197 h 777526"/>
              <a:gd name="connsiteX1" fmla="*/ 466169 w 3846987"/>
              <a:gd name="connsiteY1" fmla="*/ 119467 h 777526"/>
              <a:gd name="connsiteX2" fmla="*/ 28847 w 3846987"/>
              <a:gd name="connsiteY2" fmla="*/ 318249 h 777526"/>
              <a:gd name="connsiteX3" fmla="*/ 996256 w 3846987"/>
              <a:gd name="connsiteY3" fmla="*/ 715815 h 777526"/>
              <a:gd name="connsiteX4" fmla="*/ 2440743 w 3846987"/>
              <a:gd name="connsiteY4" fmla="*/ 742319 h 777526"/>
              <a:gd name="connsiteX5" fmla="*/ 3752708 w 3846987"/>
              <a:gd name="connsiteY5" fmla="*/ 729067 h 777526"/>
              <a:gd name="connsiteX6" fmla="*/ 3606934 w 3846987"/>
              <a:gd name="connsiteY6" fmla="*/ 145971 h 777526"/>
              <a:gd name="connsiteX7" fmla="*/ 2546760 w 3846987"/>
              <a:gd name="connsiteY7" fmla="*/ 197 h 77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6987" h="777526">
                <a:moveTo>
                  <a:pt x="2546760" y="197"/>
                </a:moveTo>
                <a:cubicBezTo>
                  <a:pt x="2023299" y="-4220"/>
                  <a:pt x="885821" y="66458"/>
                  <a:pt x="466169" y="119467"/>
                </a:cubicBezTo>
                <a:cubicBezTo>
                  <a:pt x="46517" y="172476"/>
                  <a:pt x="-59501" y="218858"/>
                  <a:pt x="28847" y="318249"/>
                </a:cubicBezTo>
                <a:cubicBezTo>
                  <a:pt x="117195" y="417640"/>
                  <a:pt x="594273" y="645137"/>
                  <a:pt x="996256" y="715815"/>
                </a:cubicBezTo>
                <a:cubicBezTo>
                  <a:pt x="1398239" y="786493"/>
                  <a:pt x="2440743" y="742319"/>
                  <a:pt x="2440743" y="742319"/>
                </a:cubicBezTo>
                <a:cubicBezTo>
                  <a:pt x="2900152" y="744528"/>
                  <a:pt x="3558343" y="828458"/>
                  <a:pt x="3752708" y="729067"/>
                </a:cubicBezTo>
                <a:cubicBezTo>
                  <a:pt x="3947073" y="629676"/>
                  <a:pt x="3812343" y="269658"/>
                  <a:pt x="3606934" y="145971"/>
                </a:cubicBezTo>
                <a:cubicBezTo>
                  <a:pt x="3401525" y="22284"/>
                  <a:pt x="3070221" y="4614"/>
                  <a:pt x="2546760" y="197"/>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4B402D4-12DA-074A-977A-AD89C7A0F902}"/>
              </a:ext>
            </a:extLst>
          </p:cNvPr>
          <p:cNvSpPr txBox="1"/>
          <p:nvPr/>
        </p:nvSpPr>
        <p:spPr>
          <a:xfrm>
            <a:off x="212035" y="5396414"/>
            <a:ext cx="5608491" cy="1200329"/>
          </a:xfrm>
          <a:prstGeom prst="rect">
            <a:avLst/>
          </a:prstGeom>
          <a:noFill/>
        </p:spPr>
        <p:txBody>
          <a:bodyPr wrap="square" rtlCol="0">
            <a:spAutoFit/>
          </a:bodyPr>
          <a:lstStyle/>
          <a:p>
            <a:r>
              <a:rPr lang="en-US" sz="2400" dirty="0">
                <a:solidFill>
                  <a:srgbClr val="FF0000"/>
                </a:solidFill>
              </a:rPr>
              <a:t>*</a:t>
            </a:r>
            <a:r>
              <a:rPr lang="en-US" sz="2400" dirty="0"/>
              <a:t>Figure 1 in Robin </a:t>
            </a:r>
            <a:r>
              <a:rPr lang="en-US" sz="2400" dirty="0" err="1"/>
              <a:t>Mesnage</a:t>
            </a:r>
            <a:r>
              <a:rPr lang="en-US" sz="2400" dirty="0"/>
              <a:t> et al. Environmental Health Perspectives 2021; 129(1): 017005.</a:t>
            </a:r>
          </a:p>
        </p:txBody>
      </p:sp>
    </p:spTree>
    <p:extLst>
      <p:ext uri="{BB962C8B-B14F-4D97-AF65-F5344CB8AC3E}">
        <p14:creationId xmlns:p14="http://schemas.microsoft.com/office/powerpoint/2010/main" val="100729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 email&#10;&#10;Description automatically generated">
            <a:extLst>
              <a:ext uri="{FF2B5EF4-FFF2-40B4-BE49-F238E27FC236}">
                <a16:creationId xmlns:a16="http://schemas.microsoft.com/office/drawing/2014/main" id="{03105180-EDAB-1741-B095-424A661F1EDC}"/>
              </a:ext>
            </a:extLst>
          </p:cNvPr>
          <p:cNvPicPr>
            <a:picLocks noGrp="1" noChangeAspect="1"/>
          </p:cNvPicPr>
          <p:nvPr>
            <p:ph idx="1"/>
          </p:nvPr>
        </p:nvPicPr>
        <p:blipFill>
          <a:blip r:embed="rId3"/>
          <a:stretch>
            <a:fillRect/>
          </a:stretch>
        </p:blipFill>
        <p:spPr>
          <a:xfrm>
            <a:off x="1316182" y="190139"/>
            <a:ext cx="9104168" cy="3823483"/>
          </a:xfrm>
        </p:spPr>
      </p:pic>
      <p:sp>
        <p:nvSpPr>
          <p:cNvPr id="6" name="Content Placeholder 2">
            <a:extLst>
              <a:ext uri="{FF2B5EF4-FFF2-40B4-BE49-F238E27FC236}">
                <a16:creationId xmlns:a16="http://schemas.microsoft.com/office/drawing/2014/main" id="{307A4C8F-81AC-4E44-8756-800D26BD8EFE}"/>
              </a:ext>
            </a:extLst>
          </p:cNvPr>
          <p:cNvSpPr txBox="1">
            <a:spLocks/>
          </p:cNvSpPr>
          <p:nvPr/>
        </p:nvSpPr>
        <p:spPr>
          <a:xfrm>
            <a:off x="1004479" y="3429000"/>
            <a:ext cx="10183042" cy="2569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“A conservative estimate from our results shows that 54% of species in the core human gut microbiome are sensitive to glyphosate.” </a:t>
            </a:r>
            <a:r>
              <a:rPr lang="en-US" dirty="0">
                <a:solidFill>
                  <a:srgbClr val="FF0000"/>
                </a:solidFill>
              </a:rPr>
              <a:t>*</a:t>
            </a:r>
          </a:p>
          <a:p>
            <a:endParaRPr lang="en-US" dirty="0"/>
          </a:p>
        </p:txBody>
      </p:sp>
      <p:sp>
        <p:nvSpPr>
          <p:cNvPr id="7" name="TextBox 6">
            <a:extLst>
              <a:ext uri="{FF2B5EF4-FFF2-40B4-BE49-F238E27FC236}">
                <a16:creationId xmlns:a16="http://schemas.microsoft.com/office/drawing/2014/main" id="{5BA12803-E025-B641-BABD-12A48BB7E659}"/>
              </a:ext>
            </a:extLst>
          </p:cNvPr>
          <p:cNvSpPr txBox="1"/>
          <p:nvPr/>
        </p:nvSpPr>
        <p:spPr>
          <a:xfrm>
            <a:off x="3106628" y="6115957"/>
            <a:ext cx="9085372" cy="461665"/>
          </a:xfrm>
          <a:prstGeom prst="rect">
            <a:avLst/>
          </a:prstGeom>
          <a:noFill/>
        </p:spPr>
        <p:txBody>
          <a:bodyPr wrap="none" rtlCol="0">
            <a:spAutoFit/>
          </a:bodyPr>
          <a:lstStyle/>
          <a:p>
            <a:r>
              <a:rPr lang="en-US" sz="2400" dirty="0">
                <a:solidFill>
                  <a:srgbClr val="FF0000"/>
                </a:solidFill>
              </a:rPr>
              <a:t>*</a:t>
            </a:r>
            <a:r>
              <a:rPr lang="en-US" sz="2400" dirty="0" err="1"/>
              <a:t>Lyydia</a:t>
            </a:r>
            <a:r>
              <a:rPr lang="en-US" sz="2400" dirty="0"/>
              <a:t> </a:t>
            </a:r>
            <a:r>
              <a:rPr lang="en-US" sz="2400" dirty="0" err="1"/>
              <a:t>Leino</a:t>
            </a:r>
            <a:r>
              <a:rPr lang="en-US" sz="2400" dirty="0"/>
              <a:t> et al. Journal of Hazardous Materials 2021; 408: 124556.  </a:t>
            </a:r>
          </a:p>
        </p:txBody>
      </p:sp>
    </p:spTree>
    <p:extLst>
      <p:ext uri="{BB962C8B-B14F-4D97-AF65-F5344CB8AC3E}">
        <p14:creationId xmlns:p14="http://schemas.microsoft.com/office/powerpoint/2010/main" val="323198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fabric&#10;&#10;Description automatically generated">
            <a:extLst>
              <a:ext uri="{FF2B5EF4-FFF2-40B4-BE49-F238E27FC236}">
                <a16:creationId xmlns:a16="http://schemas.microsoft.com/office/drawing/2014/main" id="{FBBFF7DD-CBE3-0643-90B4-11DF2B9CCF4A}"/>
              </a:ext>
            </a:extLst>
          </p:cNvPr>
          <p:cNvPicPr>
            <a:picLocks noChangeAspect="1"/>
          </p:cNvPicPr>
          <p:nvPr/>
        </p:nvPicPr>
        <p:blipFill>
          <a:blip r:embed="rId2"/>
          <a:stretch>
            <a:fillRect/>
          </a:stretch>
        </p:blipFill>
        <p:spPr>
          <a:xfrm>
            <a:off x="225754" y="2004189"/>
            <a:ext cx="5400521" cy="3024292"/>
          </a:xfrm>
          <a:prstGeom prst="rect">
            <a:avLst/>
          </a:prstGeom>
        </p:spPr>
      </p:pic>
      <p:sp>
        <p:nvSpPr>
          <p:cNvPr id="2" name="Title 1"/>
          <p:cNvSpPr>
            <a:spLocks noGrp="1"/>
          </p:cNvSpPr>
          <p:nvPr>
            <p:ph type="title"/>
          </p:nvPr>
        </p:nvSpPr>
        <p:spPr>
          <a:xfrm>
            <a:off x="129377" y="158368"/>
            <a:ext cx="10972800" cy="1143000"/>
          </a:xfrm>
        </p:spPr>
        <p:txBody>
          <a:bodyPr/>
          <a:lstStyle/>
          <a:p>
            <a:r>
              <a:rPr lang="en-US" b="1" dirty="0" err="1"/>
              <a:t>Shikimate</a:t>
            </a:r>
            <a:r>
              <a:rPr lang="en-US" b="1" dirty="0"/>
              <a:t> Pathway Disruption</a:t>
            </a:r>
          </a:p>
        </p:txBody>
      </p:sp>
      <p:sp>
        <p:nvSpPr>
          <p:cNvPr id="4" name="TextBox 3"/>
          <p:cNvSpPr txBox="1"/>
          <p:nvPr/>
        </p:nvSpPr>
        <p:spPr>
          <a:xfrm>
            <a:off x="2482992" y="2167954"/>
            <a:ext cx="2402260" cy="748988"/>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sz="4267" dirty="0" err="1"/>
              <a:t>shikimate</a:t>
            </a:r>
            <a:endParaRPr lang="en-US" sz="4267" dirty="0"/>
          </a:p>
        </p:txBody>
      </p:sp>
      <p:sp>
        <p:nvSpPr>
          <p:cNvPr id="6" name="TextBox 5"/>
          <p:cNvSpPr txBox="1"/>
          <p:nvPr/>
        </p:nvSpPr>
        <p:spPr>
          <a:xfrm>
            <a:off x="2285003" y="4047554"/>
            <a:ext cx="2798216" cy="748988"/>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sz="4267" dirty="0" err="1"/>
              <a:t>chorismate</a:t>
            </a:r>
            <a:endParaRPr lang="en-US" sz="4267" dirty="0"/>
          </a:p>
        </p:txBody>
      </p:sp>
      <p:sp>
        <p:nvSpPr>
          <p:cNvPr id="7" name="TextBox 6"/>
          <p:cNvSpPr txBox="1"/>
          <p:nvPr/>
        </p:nvSpPr>
        <p:spPr>
          <a:xfrm>
            <a:off x="7007557" y="1097243"/>
            <a:ext cx="3949683" cy="1077218"/>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a:t>Phenylalanine, tryptophan, tyrosine</a:t>
            </a:r>
          </a:p>
        </p:txBody>
      </p:sp>
      <p:sp>
        <p:nvSpPr>
          <p:cNvPr id="8" name="TextBox 7"/>
          <p:cNvSpPr txBox="1"/>
          <p:nvPr/>
        </p:nvSpPr>
        <p:spPr>
          <a:xfrm>
            <a:off x="7569973" y="5393015"/>
            <a:ext cx="2798216" cy="1077218"/>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a:t>Several B vitamins</a:t>
            </a:r>
          </a:p>
        </p:txBody>
      </p:sp>
      <p:sp>
        <p:nvSpPr>
          <p:cNvPr id="9" name="TextBox 8"/>
          <p:cNvSpPr txBox="1"/>
          <p:nvPr/>
        </p:nvSpPr>
        <p:spPr>
          <a:xfrm>
            <a:off x="7569973" y="4624752"/>
            <a:ext cx="2798216" cy="584775"/>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a:t>vitamin K</a:t>
            </a:r>
          </a:p>
        </p:txBody>
      </p:sp>
      <p:cxnSp>
        <p:nvCxnSpPr>
          <p:cNvPr id="11" name="Straight Arrow Connector 10"/>
          <p:cNvCxnSpPr>
            <a:stCxn id="4" idx="2"/>
            <a:endCxn id="6" idx="0"/>
          </p:cNvCxnSpPr>
          <p:nvPr/>
        </p:nvCxnSpPr>
        <p:spPr>
          <a:xfrm flipH="1">
            <a:off x="3684111" y="2916942"/>
            <a:ext cx="11" cy="1130612"/>
          </a:xfrm>
          <a:prstGeom prst="straightConnector1">
            <a:avLst/>
          </a:prstGeom>
          <a:ln w="57150">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a:stCxn id="6" idx="3"/>
          </p:cNvCxnSpPr>
          <p:nvPr/>
        </p:nvCxnSpPr>
        <p:spPr>
          <a:xfrm flipV="1">
            <a:off x="5083219" y="1397756"/>
            <a:ext cx="1911160" cy="3024292"/>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3"/>
            <a:endCxn id="9" idx="1"/>
          </p:cNvCxnSpPr>
          <p:nvPr/>
        </p:nvCxnSpPr>
        <p:spPr>
          <a:xfrm>
            <a:off x="5083219" y="4422048"/>
            <a:ext cx="2486754" cy="495092"/>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6" idx="3"/>
            <a:endCxn id="8" idx="1"/>
          </p:cNvCxnSpPr>
          <p:nvPr/>
        </p:nvCxnSpPr>
        <p:spPr>
          <a:xfrm>
            <a:off x="5083219" y="4422048"/>
            <a:ext cx="2486754" cy="1509576"/>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195955" y="2968674"/>
            <a:ext cx="3773500" cy="666786"/>
            <a:chOff x="58782" y="2798855"/>
            <a:chExt cx="2830125" cy="666786"/>
          </a:xfrm>
        </p:grpSpPr>
        <p:sp>
          <p:nvSpPr>
            <p:cNvPr id="18" name="TextBox 17"/>
            <p:cNvSpPr txBox="1"/>
            <p:nvPr/>
          </p:nvSpPr>
          <p:spPr>
            <a:xfrm>
              <a:off x="58782" y="2798855"/>
              <a:ext cx="1780825" cy="666786"/>
            </a:xfrm>
            <a:prstGeom prst="rect">
              <a:avLst/>
            </a:prstGeom>
            <a:solidFill>
              <a:schemeClr val="bg1"/>
            </a:solidFill>
          </p:spPr>
          <p:txBody>
            <a:bodyPr wrap="none" rtlCol="0">
              <a:spAutoFit/>
            </a:bodyPr>
            <a:lstStyle/>
            <a:p>
              <a:r>
                <a:rPr lang="en-US" sz="3733" dirty="0"/>
                <a:t>Glyphosate</a:t>
              </a:r>
            </a:p>
          </p:txBody>
        </p:sp>
        <p:pic>
          <p:nvPicPr>
            <p:cNvPr id="19" name="Picture 18" descr="blo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226" y="2870203"/>
              <a:ext cx="417681" cy="524932"/>
            </a:xfrm>
            <a:prstGeom prst="rect">
              <a:avLst/>
            </a:prstGeom>
          </p:spPr>
        </p:pic>
        <p:sp>
          <p:nvSpPr>
            <p:cNvPr id="23" name="Right Arrow 22"/>
            <p:cNvSpPr/>
            <p:nvPr/>
          </p:nvSpPr>
          <p:spPr>
            <a:xfrm>
              <a:off x="1774052" y="2922455"/>
              <a:ext cx="663308" cy="468805"/>
            </a:xfrm>
            <a:prstGeom prst="rightArrow">
              <a:avLst>
                <a:gd name="adj1" fmla="val 57692"/>
                <a:gd name="adj2" fmla="val 50000"/>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16" name="Title 1"/>
          <p:cNvSpPr txBox="1">
            <a:spLocks/>
          </p:cNvSpPr>
          <p:nvPr/>
        </p:nvSpPr>
        <p:spPr>
          <a:xfrm>
            <a:off x="6243442" y="2693456"/>
            <a:ext cx="5477913" cy="1710998"/>
          </a:xfrm>
          <a:prstGeom prst="rect">
            <a:avLst/>
          </a:prstGeom>
          <a:solidFill>
            <a:srgbClr val="FFFA97"/>
          </a:solidFill>
          <a:ln>
            <a:solidFill>
              <a:srgbClr val="000000"/>
            </a:solidFill>
          </a:ln>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ym typeface="Wingdings"/>
              </a:rPr>
              <a:t>Dopamine, adrenaline, serotonin, melatonin, melanin,</a:t>
            </a:r>
          </a:p>
          <a:p>
            <a:r>
              <a:rPr lang="en-US" sz="3200" b="1" dirty="0">
                <a:sym typeface="Wingdings"/>
              </a:rPr>
              <a:t>thyroid hormone</a:t>
            </a:r>
            <a:endParaRPr lang="en-US" sz="3200" b="1" dirty="0"/>
          </a:p>
        </p:txBody>
      </p:sp>
      <p:sp>
        <p:nvSpPr>
          <p:cNvPr id="3" name="TextBox 2">
            <a:extLst>
              <a:ext uri="{FF2B5EF4-FFF2-40B4-BE49-F238E27FC236}">
                <a16:creationId xmlns:a16="http://schemas.microsoft.com/office/drawing/2014/main" id="{6DE1BED4-1860-DC4F-B9D1-0D8E58063B05}"/>
              </a:ext>
            </a:extLst>
          </p:cNvPr>
          <p:cNvSpPr txBox="1"/>
          <p:nvPr/>
        </p:nvSpPr>
        <p:spPr>
          <a:xfrm>
            <a:off x="1261439" y="1333133"/>
            <a:ext cx="2721194" cy="646331"/>
          </a:xfrm>
          <a:prstGeom prst="rect">
            <a:avLst/>
          </a:prstGeom>
          <a:noFill/>
        </p:spPr>
        <p:txBody>
          <a:bodyPr wrap="none" rtlCol="0">
            <a:spAutoFit/>
          </a:bodyPr>
          <a:lstStyle/>
          <a:p>
            <a:r>
              <a:rPr lang="en-US" sz="3600" dirty="0"/>
              <a:t>Gut Microbes</a:t>
            </a:r>
          </a:p>
        </p:txBody>
      </p:sp>
      <p:sp>
        <p:nvSpPr>
          <p:cNvPr id="12" name="Down Arrow 11">
            <a:extLst>
              <a:ext uri="{FF2B5EF4-FFF2-40B4-BE49-F238E27FC236}">
                <a16:creationId xmlns:a16="http://schemas.microsoft.com/office/drawing/2014/main" id="{C48C7A6D-F799-B74F-AC49-C507B3D19EE3}"/>
              </a:ext>
            </a:extLst>
          </p:cNvPr>
          <p:cNvSpPr/>
          <p:nvPr/>
        </p:nvSpPr>
        <p:spPr>
          <a:xfrm>
            <a:off x="8764308" y="2240243"/>
            <a:ext cx="436180" cy="4376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314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064" y="103868"/>
            <a:ext cx="10515600" cy="1325563"/>
          </a:xfrm>
        </p:spPr>
        <p:txBody>
          <a:bodyPr/>
          <a:lstStyle/>
          <a:p>
            <a:r>
              <a:rPr lang="en-US" b="1" dirty="0"/>
              <a:t>Roundup Safety Claims Disputed</a:t>
            </a:r>
            <a:r>
              <a:rPr lang="en-US" b="1" dirty="0">
                <a:solidFill>
                  <a:srgbClr val="FF0000"/>
                </a:solidFill>
              </a:rPr>
              <a:t>*</a:t>
            </a:r>
          </a:p>
        </p:txBody>
      </p:sp>
      <p:sp>
        <p:nvSpPr>
          <p:cNvPr id="3" name="Content Placeholder 2"/>
          <p:cNvSpPr>
            <a:spLocks noGrp="1"/>
          </p:cNvSpPr>
          <p:nvPr>
            <p:ph idx="1"/>
          </p:nvPr>
        </p:nvSpPr>
        <p:spPr>
          <a:xfrm>
            <a:off x="674810" y="1690688"/>
            <a:ext cx="9760108" cy="2857249"/>
          </a:xfrm>
        </p:spPr>
        <p:txBody>
          <a:bodyPr>
            <a:normAutofit/>
          </a:bodyPr>
          <a:lstStyle/>
          <a:p>
            <a:pPr marL="0" indent="0">
              <a:buNone/>
            </a:pPr>
            <a:r>
              <a:rPr lang="en-US" dirty="0"/>
              <a:t>“It is commonly believed that Roundup is among the safest pesticides.  … Despite its reputation, Roundup was by far the  most toxic among the herbicides and insecticides tested. This inconsistency between scientific fact and industrial claim may be attributed to huge economic interests, which have been found to falsify health risk assessments and delay health policy decisions.”</a:t>
            </a:r>
          </a:p>
        </p:txBody>
      </p:sp>
      <p:sp>
        <p:nvSpPr>
          <p:cNvPr id="4" name="TextBox 3"/>
          <p:cNvSpPr txBox="1"/>
          <p:nvPr/>
        </p:nvSpPr>
        <p:spPr>
          <a:xfrm>
            <a:off x="2868232" y="6031210"/>
            <a:ext cx="9168600" cy="461665"/>
          </a:xfrm>
          <a:prstGeom prst="rect">
            <a:avLst/>
          </a:prstGeom>
          <a:noFill/>
        </p:spPr>
        <p:txBody>
          <a:bodyPr wrap="none" rtlCol="0">
            <a:spAutoFit/>
          </a:bodyPr>
          <a:lstStyle/>
          <a:p>
            <a:r>
              <a:rPr lang="en-US" sz="2400" dirty="0">
                <a:solidFill>
                  <a:srgbClr val="FF0000"/>
                </a:solidFill>
              </a:rPr>
              <a:t>*</a:t>
            </a:r>
            <a:r>
              <a:rPr lang="en-US" sz="2400" dirty="0"/>
              <a:t>R. </a:t>
            </a:r>
            <a:r>
              <a:rPr lang="en-US" sz="2400" dirty="0" err="1"/>
              <a:t>Mesnage</a:t>
            </a:r>
            <a:r>
              <a:rPr lang="en-US" sz="2400" dirty="0"/>
              <a:t> et al., Biomed Research International, 2014; 2014: 179691</a:t>
            </a:r>
            <a:endParaRPr lang="en-US" sz="2400" i="1" dirty="0"/>
          </a:p>
        </p:txBody>
      </p:sp>
    </p:spTree>
    <p:extLst>
      <p:ext uri="{BB962C8B-B14F-4D97-AF65-F5344CB8AC3E}">
        <p14:creationId xmlns:p14="http://schemas.microsoft.com/office/powerpoint/2010/main" val="3241382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371" y="146467"/>
            <a:ext cx="10515600" cy="1325563"/>
          </a:xfrm>
        </p:spPr>
        <p:txBody>
          <a:bodyPr/>
          <a:lstStyle/>
          <a:p>
            <a:r>
              <a:rPr lang="en-US" b="1" dirty="0"/>
              <a:t>Main Toxic Effects of Glyphosate</a:t>
            </a:r>
            <a:r>
              <a:rPr lang="en-US" b="1" dirty="0">
                <a:solidFill>
                  <a:srgbClr val="FF0000"/>
                </a:solidFill>
              </a:rPr>
              <a:t>*</a:t>
            </a:r>
          </a:p>
        </p:txBody>
      </p:sp>
      <p:sp>
        <p:nvSpPr>
          <p:cNvPr id="3" name="Content Placeholder 2"/>
          <p:cNvSpPr>
            <a:spLocks noGrp="1"/>
          </p:cNvSpPr>
          <p:nvPr>
            <p:ph idx="1"/>
          </p:nvPr>
        </p:nvSpPr>
        <p:spPr>
          <a:xfrm>
            <a:off x="589547" y="1572962"/>
            <a:ext cx="11012905" cy="4351338"/>
          </a:xfrm>
        </p:spPr>
        <p:txBody>
          <a:bodyPr>
            <a:normAutofit/>
          </a:bodyPr>
          <a:lstStyle/>
          <a:p>
            <a:r>
              <a:rPr lang="en-US" dirty="0"/>
              <a:t>Kills beneficial gut bacteria and allows pathogens to overgrow</a:t>
            </a:r>
          </a:p>
          <a:p>
            <a:r>
              <a:rPr lang="en-US" dirty="0"/>
              <a:t>Interferes with function of cytochrome P450 (CYP) enzymes in the liver</a:t>
            </a:r>
          </a:p>
          <a:p>
            <a:pPr lvl="1"/>
            <a:r>
              <a:rPr lang="en-US" dirty="0"/>
              <a:t>These enzymes serve many important roles, including making bile acids, activating vitamin D, detoxifying many toxic chemicals and breaking down prescription drugs</a:t>
            </a:r>
          </a:p>
          <a:p>
            <a:r>
              <a:rPr lang="en-US" dirty="0"/>
              <a:t>Chelates (binds tightly to) important minerals like cobalt, manganese and zinc, making them unavailable to the cells</a:t>
            </a:r>
          </a:p>
          <a:p>
            <a:r>
              <a:rPr lang="en-US" dirty="0"/>
              <a:t>Interferes with the synthesis of aromatic amino acids and methionine</a:t>
            </a:r>
          </a:p>
          <a:p>
            <a:r>
              <a:rPr lang="en-US" dirty="0"/>
              <a:t>Disrupts sulfate synthesis and sulfate transport</a:t>
            </a:r>
          </a:p>
        </p:txBody>
      </p:sp>
      <p:sp>
        <p:nvSpPr>
          <p:cNvPr id="4" name="TextBox 3"/>
          <p:cNvSpPr txBox="1"/>
          <p:nvPr/>
        </p:nvSpPr>
        <p:spPr>
          <a:xfrm>
            <a:off x="4926068" y="6126163"/>
            <a:ext cx="6344686" cy="461665"/>
          </a:xfrm>
          <a:prstGeom prst="rect">
            <a:avLst/>
          </a:prstGeom>
          <a:noFill/>
        </p:spPr>
        <p:txBody>
          <a:bodyPr wrap="none" rtlCol="0">
            <a:spAutoFit/>
          </a:bodyPr>
          <a:lstStyle/>
          <a:p>
            <a:r>
              <a:rPr lang="en-US" sz="2400" i="1" dirty="0">
                <a:solidFill>
                  <a:srgbClr val="FF0000"/>
                </a:solidFill>
              </a:rPr>
              <a:t>*</a:t>
            </a:r>
            <a:r>
              <a:rPr lang="en-US" sz="2400" i="1" dirty="0" err="1"/>
              <a:t>Samsel</a:t>
            </a:r>
            <a:r>
              <a:rPr lang="en-US" sz="2400" i="1" dirty="0"/>
              <a:t> and Seneff, Entropy </a:t>
            </a:r>
            <a:r>
              <a:rPr lang="en-US" sz="2400" b="1" dirty="0"/>
              <a:t>2013</a:t>
            </a:r>
            <a:r>
              <a:rPr lang="en-US" sz="2400" dirty="0"/>
              <a:t>, </a:t>
            </a:r>
            <a:r>
              <a:rPr lang="en-US" sz="2400" i="1" dirty="0"/>
              <a:t>15</a:t>
            </a:r>
            <a:r>
              <a:rPr lang="en-US" sz="2400" dirty="0"/>
              <a:t>, 1416-1463</a:t>
            </a:r>
          </a:p>
        </p:txBody>
      </p:sp>
    </p:spTree>
    <p:extLst>
      <p:ext uri="{BB962C8B-B14F-4D97-AF65-F5344CB8AC3E}">
        <p14:creationId xmlns:p14="http://schemas.microsoft.com/office/powerpoint/2010/main" val="2711463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line chart&#10;&#10;Description automatically generated">
            <a:extLst>
              <a:ext uri="{FF2B5EF4-FFF2-40B4-BE49-F238E27FC236}">
                <a16:creationId xmlns:a16="http://schemas.microsoft.com/office/drawing/2014/main" id="{ACB50612-FD7A-A54D-BD9A-CD2034312804}"/>
              </a:ext>
            </a:extLst>
          </p:cNvPr>
          <p:cNvPicPr>
            <a:picLocks noGrp="1" noChangeAspect="1"/>
          </p:cNvPicPr>
          <p:nvPr>
            <p:ph idx="1"/>
          </p:nvPr>
        </p:nvPicPr>
        <p:blipFill>
          <a:blip r:embed="rId3"/>
          <a:stretch>
            <a:fillRect/>
          </a:stretch>
        </p:blipFill>
        <p:spPr>
          <a:xfrm>
            <a:off x="75256" y="-64175"/>
            <a:ext cx="8619565" cy="6922175"/>
          </a:xfrm>
        </p:spPr>
      </p:pic>
      <p:sp>
        <p:nvSpPr>
          <p:cNvPr id="6" name="Rectangle 5">
            <a:extLst>
              <a:ext uri="{FF2B5EF4-FFF2-40B4-BE49-F238E27FC236}">
                <a16:creationId xmlns:a16="http://schemas.microsoft.com/office/drawing/2014/main" id="{E525A94F-56E8-174B-95B2-CEBD143987EF}"/>
              </a:ext>
            </a:extLst>
          </p:cNvPr>
          <p:cNvSpPr/>
          <p:nvPr/>
        </p:nvSpPr>
        <p:spPr>
          <a:xfrm>
            <a:off x="9261249" y="5680591"/>
            <a:ext cx="2855495" cy="923330"/>
          </a:xfrm>
          <a:prstGeom prst="rect">
            <a:avLst/>
          </a:prstGeom>
        </p:spPr>
        <p:txBody>
          <a:bodyPr wrap="square">
            <a:spAutoFit/>
          </a:bodyPr>
          <a:lstStyle/>
          <a:p>
            <a:r>
              <a:rPr lang="en-US" dirty="0">
                <a:solidFill>
                  <a:srgbClr val="FF0000"/>
                </a:solidFill>
              </a:rPr>
              <a:t>*</a:t>
            </a:r>
            <a:r>
              <a:rPr lang="en-US" dirty="0"/>
              <a:t>Judy Hoy et al., Poultry, Fisheries &amp; Wildlife Sciences 2015; 3(1): 1000132.</a:t>
            </a:r>
          </a:p>
        </p:txBody>
      </p:sp>
      <p:sp>
        <p:nvSpPr>
          <p:cNvPr id="7" name="TextBox 6">
            <a:extLst>
              <a:ext uri="{FF2B5EF4-FFF2-40B4-BE49-F238E27FC236}">
                <a16:creationId xmlns:a16="http://schemas.microsoft.com/office/drawing/2014/main" id="{69D9950A-4669-AD46-B53E-D6F7858D46A7}"/>
              </a:ext>
            </a:extLst>
          </p:cNvPr>
          <p:cNvSpPr txBox="1"/>
          <p:nvPr/>
        </p:nvSpPr>
        <p:spPr>
          <a:xfrm>
            <a:off x="8440954" y="2335352"/>
            <a:ext cx="3584349" cy="1938992"/>
          </a:xfrm>
          <a:prstGeom prst="rect">
            <a:avLst/>
          </a:prstGeom>
          <a:noFill/>
          <a:ln>
            <a:solidFill>
              <a:schemeClr val="tx1"/>
            </a:solidFill>
          </a:ln>
        </p:spPr>
        <p:txBody>
          <a:bodyPr wrap="square" rtlCol="0">
            <a:spAutoFit/>
          </a:bodyPr>
          <a:lstStyle/>
          <a:p>
            <a:r>
              <a:rPr lang="en-US" sz="2400" dirty="0"/>
              <a:t>Glyphosate usage increased dramatically  over time, likely because  of  the emergence of glyphosate-resistant weeds</a:t>
            </a:r>
          </a:p>
        </p:txBody>
      </p:sp>
    </p:spTree>
    <p:extLst>
      <p:ext uri="{BB962C8B-B14F-4D97-AF65-F5344CB8AC3E}">
        <p14:creationId xmlns:p14="http://schemas.microsoft.com/office/powerpoint/2010/main" val="526332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284F0-88A3-CB4B-9C6C-DA183BF9D4E5}"/>
              </a:ext>
            </a:extLst>
          </p:cNvPr>
          <p:cNvSpPr>
            <a:spLocks noGrp="1"/>
          </p:cNvSpPr>
          <p:nvPr>
            <p:ph type="title"/>
          </p:nvPr>
        </p:nvSpPr>
        <p:spPr>
          <a:xfrm>
            <a:off x="109461" y="0"/>
            <a:ext cx="10515600" cy="1325563"/>
          </a:xfrm>
        </p:spPr>
        <p:txBody>
          <a:bodyPr/>
          <a:lstStyle/>
          <a:p>
            <a:r>
              <a:rPr lang="en-US" b="1" dirty="0"/>
              <a:t>Glyphosate Accumulates in Biofilms</a:t>
            </a:r>
            <a:r>
              <a:rPr lang="en-US" b="1" dirty="0">
                <a:solidFill>
                  <a:srgbClr val="FF0000"/>
                </a:solidFill>
              </a:rPr>
              <a:t>*</a:t>
            </a:r>
          </a:p>
        </p:txBody>
      </p:sp>
      <p:sp>
        <p:nvSpPr>
          <p:cNvPr id="3" name="Content Placeholder 2">
            <a:extLst>
              <a:ext uri="{FF2B5EF4-FFF2-40B4-BE49-F238E27FC236}">
                <a16:creationId xmlns:a16="http://schemas.microsoft.com/office/drawing/2014/main" id="{E092D52F-9C9A-5B47-ADCD-67F99FCA48E8}"/>
              </a:ext>
            </a:extLst>
          </p:cNvPr>
          <p:cNvSpPr>
            <a:spLocks noGrp="1"/>
          </p:cNvSpPr>
          <p:nvPr>
            <p:ph idx="1"/>
          </p:nvPr>
        </p:nvSpPr>
        <p:spPr>
          <a:xfrm>
            <a:off x="505326" y="1232263"/>
            <a:ext cx="7434276" cy="4888498"/>
          </a:xfrm>
        </p:spPr>
        <p:txBody>
          <a:bodyPr>
            <a:normAutofit fontScale="92500" lnSpcReduction="10000"/>
          </a:bodyPr>
          <a:lstStyle/>
          <a:p>
            <a:r>
              <a:rPr lang="en-US" dirty="0"/>
              <a:t>Glyphosate polluting waterways is rapidly adsorbed into biofilms</a:t>
            </a:r>
          </a:p>
          <a:p>
            <a:r>
              <a:rPr lang="en-US" dirty="0"/>
              <a:t>Concentrations of glyphosate in biofilms were </a:t>
            </a:r>
            <a:r>
              <a:rPr lang="en-US" i="1" dirty="0">
                <a:solidFill>
                  <a:srgbClr val="FF0000"/>
                </a:solidFill>
              </a:rPr>
              <a:t>two to four orders of magnitude higher</a:t>
            </a:r>
            <a:r>
              <a:rPr lang="en-US" dirty="0"/>
              <a:t> than those in the surrounding water </a:t>
            </a:r>
          </a:p>
          <a:p>
            <a:r>
              <a:rPr lang="en-US" dirty="0"/>
              <a:t>Glyphosate appears to rapidly disappear from waterways but this is an illusion</a:t>
            </a:r>
          </a:p>
          <a:p>
            <a:r>
              <a:rPr lang="en-US" dirty="0"/>
              <a:t>Juvenile fish and amphibians dwell in the biofilms</a:t>
            </a:r>
          </a:p>
          <a:p>
            <a:pPr marL="0" indent="0">
              <a:buNone/>
            </a:pPr>
            <a:endParaRPr lang="en-US" dirty="0"/>
          </a:p>
          <a:p>
            <a:pPr marL="0" indent="0">
              <a:buNone/>
            </a:pPr>
            <a:r>
              <a:rPr lang="en-US" dirty="0"/>
              <a:t>“We may be underrecognizing the potential ecological risk of contaminants, like glyphosate, that are bioconcentrating in biofilms and subsequently being consumed.” </a:t>
            </a:r>
          </a:p>
          <a:p>
            <a:endParaRPr lang="en-US" dirty="0"/>
          </a:p>
        </p:txBody>
      </p:sp>
      <p:pic>
        <p:nvPicPr>
          <p:cNvPr id="5" name="Picture 4" descr="A picture containing outdoor, plant&#10;&#10;Description automatically generated">
            <a:extLst>
              <a:ext uri="{FF2B5EF4-FFF2-40B4-BE49-F238E27FC236}">
                <a16:creationId xmlns:a16="http://schemas.microsoft.com/office/drawing/2014/main" id="{C68D1983-9E9C-194B-AC97-830C91113FB1}"/>
              </a:ext>
            </a:extLst>
          </p:cNvPr>
          <p:cNvPicPr>
            <a:picLocks noChangeAspect="1"/>
          </p:cNvPicPr>
          <p:nvPr/>
        </p:nvPicPr>
        <p:blipFill>
          <a:blip r:embed="rId3"/>
          <a:stretch>
            <a:fillRect/>
          </a:stretch>
        </p:blipFill>
        <p:spPr>
          <a:xfrm>
            <a:off x="8524855" y="4114800"/>
            <a:ext cx="3133078" cy="1948448"/>
          </a:xfrm>
          <a:prstGeom prst="rect">
            <a:avLst/>
          </a:prstGeom>
        </p:spPr>
      </p:pic>
      <p:pic>
        <p:nvPicPr>
          <p:cNvPr id="7" name="Picture 6" descr="Diagram&#10;&#10;Description automatically generated">
            <a:extLst>
              <a:ext uri="{FF2B5EF4-FFF2-40B4-BE49-F238E27FC236}">
                <a16:creationId xmlns:a16="http://schemas.microsoft.com/office/drawing/2014/main" id="{DF1599CD-7B17-144A-9820-2C165F95A1F2}"/>
              </a:ext>
            </a:extLst>
          </p:cNvPr>
          <p:cNvPicPr>
            <a:picLocks noChangeAspect="1"/>
          </p:cNvPicPr>
          <p:nvPr/>
        </p:nvPicPr>
        <p:blipFill>
          <a:blip r:embed="rId4"/>
          <a:stretch>
            <a:fillRect/>
          </a:stretch>
        </p:blipFill>
        <p:spPr>
          <a:xfrm>
            <a:off x="8214424" y="1416050"/>
            <a:ext cx="3521620" cy="2456782"/>
          </a:xfrm>
          <a:prstGeom prst="rect">
            <a:avLst/>
          </a:prstGeom>
        </p:spPr>
      </p:pic>
      <p:sp>
        <p:nvSpPr>
          <p:cNvPr id="8" name="TextBox 7">
            <a:extLst>
              <a:ext uri="{FF2B5EF4-FFF2-40B4-BE49-F238E27FC236}">
                <a16:creationId xmlns:a16="http://schemas.microsoft.com/office/drawing/2014/main" id="{81987246-D17A-5D4F-8EE6-DA02D5306153}"/>
              </a:ext>
            </a:extLst>
          </p:cNvPr>
          <p:cNvSpPr txBox="1"/>
          <p:nvPr/>
        </p:nvSpPr>
        <p:spPr>
          <a:xfrm>
            <a:off x="505326" y="6304548"/>
            <a:ext cx="7957371" cy="400110"/>
          </a:xfrm>
          <a:prstGeom prst="rect">
            <a:avLst/>
          </a:prstGeom>
          <a:noFill/>
        </p:spPr>
        <p:txBody>
          <a:bodyPr wrap="none" rtlCol="0">
            <a:spAutoFit/>
          </a:bodyPr>
          <a:lstStyle/>
          <a:p>
            <a:r>
              <a:rPr lang="en-US" sz="2000" dirty="0">
                <a:solidFill>
                  <a:srgbClr val="FF0000"/>
                </a:solidFill>
              </a:rPr>
              <a:t>*</a:t>
            </a:r>
            <a:r>
              <a:rPr lang="en-US" sz="2000" dirty="0"/>
              <a:t>Laura </a:t>
            </a:r>
            <a:r>
              <a:rPr lang="en-US" sz="2000" dirty="0" err="1"/>
              <a:t>Beecraft</a:t>
            </a:r>
            <a:r>
              <a:rPr lang="en-US" sz="2000" dirty="0"/>
              <a:t> et </a:t>
            </a:r>
            <a:r>
              <a:rPr lang="en-US" sz="2000" dirty="0" err="1"/>
              <a:t>al.Science</a:t>
            </a:r>
            <a:r>
              <a:rPr lang="en-US" sz="2000" dirty="0"/>
              <a:t> of the Total Environment 756 (2021)  143993.</a:t>
            </a:r>
          </a:p>
        </p:txBody>
      </p:sp>
    </p:spTree>
    <p:extLst>
      <p:ext uri="{BB962C8B-B14F-4D97-AF65-F5344CB8AC3E}">
        <p14:creationId xmlns:p14="http://schemas.microsoft.com/office/powerpoint/2010/main" val="3347707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yphosate_cartoon.jpg"/>
          <p:cNvPicPr>
            <a:picLocks noGrp="1" noChangeAspect="1"/>
          </p:cNvPicPr>
          <p:nvPr>
            <p:ph idx="1"/>
          </p:nvPr>
        </p:nvPicPr>
        <p:blipFill>
          <a:blip r:embed="rId2">
            <a:extLst>
              <a:ext uri="{28A0092B-C50C-407E-A947-70E740481C1C}">
                <a14:useLocalDpi xmlns:a14="http://schemas.microsoft.com/office/drawing/2010/main" val="0"/>
              </a:ext>
            </a:extLst>
          </a:blip>
          <a:srcRect l="-27454" r="-27454"/>
          <a:stretch>
            <a:fillRect/>
          </a:stretch>
        </p:blipFill>
        <p:spPr>
          <a:xfrm>
            <a:off x="-823017" y="1104905"/>
            <a:ext cx="13620747" cy="4978399"/>
          </a:xfrm>
        </p:spPr>
      </p:pic>
    </p:spTree>
    <p:extLst>
      <p:ext uri="{BB962C8B-B14F-4D97-AF65-F5344CB8AC3E}">
        <p14:creationId xmlns:p14="http://schemas.microsoft.com/office/powerpoint/2010/main" val="3691153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4618-ACFA-5143-B388-49CE20CC0D0E}"/>
              </a:ext>
            </a:extLst>
          </p:cNvPr>
          <p:cNvSpPr>
            <a:spLocks noGrp="1"/>
          </p:cNvSpPr>
          <p:nvPr>
            <p:ph type="title"/>
          </p:nvPr>
        </p:nvSpPr>
        <p:spPr>
          <a:xfrm>
            <a:off x="270591" y="139463"/>
            <a:ext cx="5118373" cy="2248014"/>
          </a:xfrm>
        </p:spPr>
        <p:txBody>
          <a:bodyPr anchor="b">
            <a:normAutofit/>
          </a:bodyPr>
          <a:lstStyle/>
          <a:p>
            <a:r>
              <a:rPr lang="en-US" sz="3400" b="1" dirty="0"/>
              <a:t>“Glyphosate remains in forest plant </a:t>
            </a:r>
            <a:r>
              <a:rPr lang="en-US" sz="3600" b="1" dirty="0"/>
              <a:t>tissues</a:t>
            </a:r>
            <a:r>
              <a:rPr lang="en-US" sz="3400" b="1" dirty="0"/>
              <a:t> for a decade or more” </a:t>
            </a:r>
            <a:r>
              <a:rPr lang="en-US" sz="3400" b="1" dirty="0">
                <a:solidFill>
                  <a:srgbClr val="FF0000"/>
                </a:solidFill>
              </a:rPr>
              <a:t>*</a:t>
            </a:r>
            <a:br>
              <a:rPr lang="en-US" sz="3400" dirty="0"/>
            </a:br>
            <a:endParaRPr lang="en-US" sz="3400" dirty="0"/>
          </a:p>
        </p:txBody>
      </p:sp>
      <p:sp>
        <p:nvSpPr>
          <p:cNvPr id="3" name="Content Placeholder 2">
            <a:extLst>
              <a:ext uri="{FF2B5EF4-FFF2-40B4-BE49-F238E27FC236}">
                <a16:creationId xmlns:a16="http://schemas.microsoft.com/office/drawing/2014/main" id="{B1EF4F29-5EA3-FB40-AA61-8A0308D02A95}"/>
              </a:ext>
            </a:extLst>
          </p:cNvPr>
          <p:cNvSpPr>
            <a:spLocks noGrp="1"/>
          </p:cNvSpPr>
          <p:nvPr>
            <p:ph idx="1"/>
          </p:nvPr>
        </p:nvSpPr>
        <p:spPr>
          <a:xfrm>
            <a:off x="270591" y="2115252"/>
            <a:ext cx="5359499" cy="3813275"/>
          </a:xfrm>
        </p:spPr>
        <p:txBody>
          <a:bodyPr>
            <a:normAutofit/>
          </a:bodyPr>
          <a:lstStyle/>
          <a:p>
            <a:pPr marL="0" indent="0">
              <a:buNone/>
            </a:pPr>
            <a:r>
              <a:rPr lang="en-US" sz="2400" dirty="0"/>
              <a:t>“We found that residues persisted for up to 12 years in some tissue types, and that root tissues generally retained glyphosate residues longer than shoot tissue types. We also found that samples from the colder, more northern </a:t>
            </a:r>
            <a:r>
              <a:rPr lang="en-US" sz="2400" dirty="0" err="1"/>
              <a:t>biogeoclimatic</a:t>
            </a:r>
            <a:r>
              <a:rPr lang="en-US" sz="2400" dirty="0"/>
              <a:t> zone investigated retained significantly higher levels of glyphosate for longer than samples collected from the warmer </a:t>
            </a:r>
            <a:r>
              <a:rPr lang="en-US" sz="2400" dirty="0" err="1"/>
              <a:t>biogeoclimatic</a:t>
            </a:r>
            <a:r>
              <a:rPr lang="en-US" sz="2400" dirty="0"/>
              <a:t> zone.” </a:t>
            </a:r>
          </a:p>
          <a:p>
            <a:endParaRPr lang="en-US" sz="2400" dirty="0"/>
          </a:p>
        </p:txBody>
      </p:sp>
      <p:pic>
        <p:nvPicPr>
          <p:cNvPr id="6" name="Picture 5" descr="A picture containing tree, grass, outdoor, forest&#10;&#10;Description automatically generated">
            <a:extLst>
              <a:ext uri="{FF2B5EF4-FFF2-40B4-BE49-F238E27FC236}">
                <a16:creationId xmlns:a16="http://schemas.microsoft.com/office/drawing/2014/main" id="{167B620B-35F6-194C-A606-09E29455ECE1}"/>
              </a:ext>
            </a:extLst>
          </p:cNvPr>
          <p:cNvPicPr>
            <a:picLocks noChangeAspect="1"/>
          </p:cNvPicPr>
          <p:nvPr/>
        </p:nvPicPr>
        <p:blipFill rotWithShape="1">
          <a:blip r:embed="rId3"/>
          <a:srcRect l="21093" r="13209" b="2"/>
          <a:stretch/>
        </p:blipFill>
        <p:spPr>
          <a:xfrm>
            <a:off x="5758453" y="383373"/>
            <a:ext cx="5805741" cy="554515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A6B73800-D55F-6E41-B217-F325B58E64CD}"/>
              </a:ext>
            </a:extLst>
          </p:cNvPr>
          <p:cNvSpPr txBox="1"/>
          <p:nvPr/>
        </p:nvSpPr>
        <p:spPr>
          <a:xfrm>
            <a:off x="3411869" y="6287548"/>
            <a:ext cx="8777083" cy="461665"/>
          </a:xfrm>
          <a:prstGeom prst="rect">
            <a:avLst/>
          </a:prstGeom>
          <a:noFill/>
        </p:spPr>
        <p:txBody>
          <a:bodyPr wrap="none" rtlCol="0">
            <a:spAutoFit/>
          </a:bodyPr>
          <a:lstStyle/>
          <a:p>
            <a:pPr>
              <a:spcAft>
                <a:spcPts val="600"/>
              </a:spcAft>
            </a:pPr>
            <a:r>
              <a:rPr lang="en-US" sz="2400" dirty="0">
                <a:solidFill>
                  <a:srgbClr val="FF0000"/>
                </a:solidFill>
              </a:rPr>
              <a:t>*</a:t>
            </a:r>
            <a:r>
              <a:rPr lang="en-US" sz="2400" dirty="0"/>
              <a:t>N </a:t>
            </a:r>
            <a:r>
              <a:rPr lang="en-US" sz="2400" dirty="0" err="1"/>
              <a:t>Botten</a:t>
            </a:r>
            <a:r>
              <a:rPr lang="en-US" sz="2400" dirty="0"/>
              <a:t> et al. Forest Ecology and Management 493 (2021) 119259.</a:t>
            </a:r>
          </a:p>
        </p:txBody>
      </p:sp>
    </p:spTree>
    <p:extLst>
      <p:ext uri="{BB962C8B-B14F-4D97-AF65-F5344CB8AC3E}">
        <p14:creationId xmlns:p14="http://schemas.microsoft.com/office/powerpoint/2010/main" val="3294603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itting, mammal, cat, rodent&#10;&#10;Description automatically generated">
            <a:extLst>
              <a:ext uri="{FF2B5EF4-FFF2-40B4-BE49-F238E27FC236}">
                <a16:creationId xmlns:a16="http://schemas.microsoft.com/office/drawing/2014/main" id="{EFB231BB-2757-B048-8A01-0F3716CEBD6A}"/>
              </a:ext>
            </a:extLst>
          </p:cNvPr>
          <p:cNvPicPr>
            <a:picLocks noChangeAspect="1"/>
          </p:cNvPicPr>
          <p:nvPr/>
        </p:nvPicPr>
        <p:blipFill>
          <a:blip r:embed="rId3"/>
          <a:stretch>
            <a:fillRect/>
          </a:stretch>
        </p:blipFill>
        <p:spPr>
          <a:xfrm>
            <a:off x="8392215" y="1391331"/>
            <a:ext cx="3962400" cy="2222500"/>
          </a:xfrm>
          <a:prstGeom prst="rect">
            <a:avLst/>
          </a:prstGeom>
        </p:spPr>
      </p:pic>
      <p:pic>
        <p:nvPicPr>
          <p:cNvPr id="8" name="Picture 7" descr="A picture containing linedrawing&#10;&#10;Description automatically generated">
            <a:extLst>
              <a:ext uri="{FF2B5EF4-FFF2-40B4-BE49-F238E27FC236}">
                <a16:creationId xmlns:a16="http://schemas.microsoft.com/office/drawing/2014/main" id="{1FC5E2E6-4FAD-8945-8F33-C8CBAD5FCC18}"/>
              </a:ext>
            </a:extLst>
          </p:cNvPr>
          <p:cNvPicPr>
            <a:picLocks noChangeAspect="1"/>
          </p:cNvPicPr>
          <p:nvPr/>
        </p:nvPicPr>
        <p:blipFill>
          <a:blip r:embed="rId4"/>
          <a:stretch>
            <a:fillRect/>
          </a:stretch>
        </p:blipFill>
        <p:spPr>
          <a:xfrm>
            <a:off x="5991815" y="1666740"/>
            <a:ext cx="2654300" cy="2667000"/>
          </a:xfrm>
          <a:prstGeom prst="rect">
            <a:avLst/>
          </a:prstGeom>
        </p:spPr>
      </p:pic>
      <p:sp>
        <p:nvSpPr>
          <p:cNvPr id="2" name="Title 1">
            <a:extLst>
              <a:ext uri="{FF2B5EF4-FFF2-40B4-BE49-F238E27FC236}">
                <a16:creationId xmlns:a16="http://schemas.microsoft.com/office/drawing/2014/main" id="{D79A8153-6517-004C-8C27-E0A662A733CA}"/>
              </a:ext>
            </a:extLst>
          </p:cNvPr>
          <p:cNvSpPr>
            <a:spLocks noGrp="1"/>
          </p:cNvSpPr>
          <p:nvPr>
            <p:ph type="title"/>
          </p:nvPr>
        </p:nvSpPr>
        <p:spPr>
          <a:xfrm>
            <a:off x="341811" y="240093"/>
            <a:ext cx="10515600" cy="1325563"/>
          </a:xfrm>
        </p:spPr>
        <p:txBody>
          <a:bodyPr>
            <a:normAutofit/>
          </a:bodyPr>
          <a:lstStyle/>
          <a:p>
            <a:r>
              <a:rPr lang="en-US" sz="4000" b="1" dirty="0"/>
              <a:t>“Glyphosate: Plasma and Bone Marrow Levels Following Intraperitoneal Injection”</a:t>
            </a:r>
            <a:r>
              <a:rPr lang="en-US" sz="4000" b="1" dirty="0">
                <a:solidFill>
                  <a:srgbClr val="FF0000"/>
                </a:solidFill>
              </a:rPr>
              <a:t>*</a:t>
            </a:r>
          </a:p>
        </p:txBody>
      </p:sp>
      <p:sp>
        <p:nvSpPr>
          <p:cNvPr id="3" name="Content Placeholder 2">
            <a:extLst>
              <a:ext uri="{FF2B5EF4-FFF2-40B4-BE49-F238E27FC236}">
                <a16:creationId xmlns:a16="http://schemas.microsoft.com/office/drawing/2014/main" id="{48CC0D46-51FB-6640-8DAD-29FAEA8DEF48}"/>
              </a:ext>
            </a:extLst>
          </p:cNvPr>
          <p:cNvSpPr>
            <a:spLocks noGrp="1"/>
          </p:cNvSpPr>
          <p:nvPr>
            <p:ph idx="1"/>
          </p:nvPr>
        </p:nvSpPr>
        <p:spPr>
          <a:xfrm>
            <a:off x="457200" y="1775083"/>
            <a:ext cx="5497286" cy="4351338"/>
          </a:xfrm>
        </p:spPr>
        <p:txBody>
          <a:bodyPr/>
          <a:lstStyle/>
          <a:p>
            <a:r>
              <a:rPr lang="en-US" dirty="0"/>
              <a:t>Significant amounts of radiolabeled glyphosate were found in plasma and bone marrow following intraperitoneal injection in rats</a:t>
            </a:r>
          </a:p>
          <a:p>
            <a:r>
              <a:rPr lang="en-US" dirty="0"/>
              <a:t>Glyphosate in bone marrow reached 340 ppm after 1/2 hour, and it remained at about that level throughout the duration of the study (10 hours)</a:t>
            </a:r>
          </a:p>
        </p:txBody>
      </p:sp>
      <p:sp>
        <p:nvSpPr>
          <p:cNvPr id="4" name="TextBox 3">
            <a:extLst>
              <a:ext uri="{FF2B5EF4-FFF2-40B4-BE49-F238E27FC236}">
                <a16:creationId xmlns:a16="http://schemas.microsoft.com/office/drawing/2014/main" id="{588DBE84-E5CC-5442-8175-8883D29E7B13}"/>
              </a:ext>
            </a:extLst>
          </p:cNvPr>
          <p:cNvSpPr txBox="1"/>
          <p:nvPr/>
        </p:nvSpPr>
        <p:spPr>
          <a:xfrm>
            <a:off x="457200" y="6335848"/>
            <a:ext cx="8927444" cy="400110"/>
          </a:xfrm>
          <a:prstGeom prst="rect">
            <a:avLst/>
          </a:prstGeom>
          <a:noFill/>
        </p:spPr>
        <p:txBody>
          <a:bodyPr wrap="none" rtlCol="0">
            <a:spAutoFit/>
          </a:bodyPr>
          <a:lstStyle/>
          <a:p>
            <a:r>
              <a:rPr lang="en-US" sz="2000" dirty="0">
                <a:solidFill>
                  <a:srgbClr val="FF0000"/>
                </a:solidFill>
              </a:rPr>
              <a:t>*</a:t>
            </a:r>
            <a:r>
              <a:rPr lang="en-US" sz="2000" dirty="0"/>
              <a:t>WP Ridley et al. Monsanto commissioned study ML-83-218; EHL No. 830109. </a:t>
            </a:r>
            <a:r>
              <a:rPr lang="en-US" sz="2000" dirty="0">
                <a:solidFill>
                  <a:srgbClr val="FF0000"/>
                </a:solidFill>
              </a:rPr>
              <a:t>1983.</a:t>
            </a:r>
          </a:p>
        </p:txBody>
      </p:sp>
      <p:pic>
        <p:nvPicPr>
          <p:cNvPr id="6" name="Picture 5" descr="A picture containing fork, eaten&#10;&#10;Description automatically generated">
            <a:extLst>
              <a:ext uri="{FF2B5EF4-FFF2-40B4-BE49-F238E27FC236}">
                <a16:creationId xmlns:a16="http://schemas.microsoft.com/office/drawing/2014/main" id="{A4468CF5-2B12-624E-9521-39EFC621D563}"/>
              </a:ext>
            </a:extLst>
          </p:cNvPr>
          <p:cNvPicPr>
            <a:picLocks noChangeAspect="1"/>
          </p:cNvPicPr>
          <p:nvPr/>
        </p:nvPicPr>
        <p:blipFill>
          <a:blip r:embed="rId5"/>
          <a:stretch>
            <a:fillRect/>
          </a:stretch>
        </p:blipFill>
        <p:spPr>
          <a:xfrm>
            <a:off x="8246617" y="4102287"/>
            <a:ext cx="3725111" cy="2306129"/>
          </a:xfrm>
          <a:prstGeom prst="rect">
            <a:avLst/>
          </a:prstGeom>
        </p:spPr>
      </p:pic>
    </p:spTree>
    <p:extLst>
      <p:ext uri="{BB962C8B-B14F-4D97-AF65-F5344CB8AC3E}">
        <p14:creationId xmlns:p14="http://schemas.microsoft.com/office/powerpoint/2010/main" val="3136661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60F0A-22DF-C143-BD23-7F6F57A32EDD}"/>
              </a:ext>
            </a:extLst>
          </p:cNvPr>
          <p:cNvSpPr>
            <a:spLocks noGrp="1"/>
          </p:cNvSpPr>
          <p:nvPr>
            <p:ph type="title"/>
          </p:nvPr>
        </p:nvSpPr>
        <p:spPr>
          <a:xfrm>
            <a:off x="315686" y="99825"/>
            <a:ext cx="10515600" cy="1325563"/>
          </a:xfrm>
        </p:spPr>
        <p:txBody>
          <a:bodyPr/>
          <a:lstStyle/>
          <a:p>
            <a:r>
              <a:rPr lang="en-US" b="1" dirty="0"/>
              <a:t>Glyphosate and Cancer</a:t>
            </a:r>
            <a:r>
              <a:rPr lang="en-US" b="1" dirty="0">
                <a:solidFill>
                  <a:srgbClr val="FF0000"/>
                </a:solidFill>
              </a:rPr>
              <a:t>*</a:t>
            </a:r>
          </a:p>
        </p:txBody>
      </p:sp>
      <p:sp>
        <p:nvSpPr>
          <p:cNvPr id="3" name="Content Placeholder 2">
            <a:extLst>
              <a:ext uri="{FF2B5EF4-FFF2-40B4-BE49-F238E27FC236}">
                <a16:creationId xmlns:a16="http://schemas.microsoft.com/office/drawing/2014/main" id="{ADEE0E65-C637-0143-A2D8-3E6521DD33FD}"/>
              </a:ext>
            </a:extLst>
          </p:cNvPr>
          <p:cNvSpPr>
            <a:spLocks noGrp="1"/>
          </p:cNvSpPr>
          <p:nvPr>
            <p:ph idx="1"/>
          </p:nvPr>
        </p:nvSpPr>
        <p:spPr>
          <a:xfrm>
            <a:off x="488577" y="1637396"/>
            <a:ext cx="10515600" cy="4351338"/>
          </a:xfrm>
        </p:spPr>
        <p:txBody>
          <a:bodyPr/>
          <a:lstStyle/>
          <a:p>
            <a:r>
              <a:rPr lang="en-US" dirty="0"/>
              <a:t>In April 2015, the World Health Organization's International Agency for Research on Cancer (IARC) identified glyphosate as a probable human carcinogen</a:t>
            </a:r>
          </a:p>
          <a:p>
            <a:r>
              <a:rPr lang="en-US" dirty="0"/>
              <a:t>Three trials involving cases where glyphosate was claimed to cause non-Hodgkin's lymphoma resulted in a successful lawsuit </a:t>
            </a:r>
          </a:p>
          <a:p>
            <a:pPr lvl="1"/>
            <a:r>
              <a:rPr lang="en-US" dirty="0"/>
              <a:t>The plaintiffs were awarded $25-80 million in each case</a:t>
            </a:r>
          </a:p>
          <a:p>
            <a:r>
              <a:rPr lang="en-US" dirty="0"/>
              <a:t>In June, Bayer agreed to pay up to $10.9 billion to roughly 125,000 people in thousands of lawsuits arguing Roundup was responsible for their non-Hodgkin lymphomas</a:t>
            </a:r>
          </a:p>
          <a:p>
            <a:endParaRPr lang="en-US" dirty="0"/>
          </a:p>
        </p:txBody>
      </p:sp>
      <p:sp>
        <p:nvSpPr>
          <p:cNvPr id="4" name="TextBox 3">
            <a:extLst>
              <a:ext uri="{FF2B5EF4-FFF2-40B4-BE49-F238E27FC236}">
                <a16:creationId xmlns:a16="http://schemas.microsoft.com/office/drawing/2014/main" id="{8FEEF461-0AEF-9840-845A-02C581924109}"/>
              </a:ext>
            </a:extLst>
          </p:cNvPr>
          <p:cNvSpPr txBox="1"/>
          <p:nvPr/>
        </p:nvSpPr>
        <p:spPr>
          <a:xfrm>
            <a:off x="917691" y="5988734"/>
            <a:ext cx="11035393" cy="769441"/>
          </a:xfrm>
          <a:prstGeom prst="rect">
            <a:avLst/>
          </a:prstGeom>
          <a:noFill/>
        </p:spPr>
        <p:txBody>
          <a:bodyPr wrap="none" rtlCol="0">
            <a:spAutoFit/>
          </a:bodyPr>
          <a:lstStyle/>
          <a:p>
            <a:pPr algn="r"/>
            <a:r>
              <a:rPr lang="en-US" sz="2000" dirty="0">
                <a:solidFill>
                  <a:srgbClr val="FF0000"/>
                </a:solidFill>
              </a:rPr>
              <a:t>*</a:t>
            </a:r>
            <a:r>
              <a:rPr lang="en-US" sz="2000" dirty="0"/>
              <a:t>https://sustainablepulse.com/2020/12/24/</a:t>
            </a:r>
          </a:p>
          <a:p>
            <a:pPr algn="r"/>
            <a:r>
              <a:rPr lang="en-US" sz="2400" dirty="0"/>
              <a:t>environmental-and-farming-groups-start-us-legal-action-in-attempt-to-ban-glyphosate</a:t>
            </a:r>
            <a:r>
              <a:rPr lang="en-US" sz="2000" dirty="0"/>
              <a:t>/</a:t>
            </a:r>
          </a:p>
        </p:txBody>
      </p:sp>
    </p:spTree>
    <p:extLst>
      <p:ext uri="{BB962C8B-B14F-4D97-AF65-F5344CB8AC3E}">
        <p14:creationId xmlns:p14="http://schemas.microsoft.com/office/powerpoint/2010/main" val="1142067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29698" y="2218451"/>
            <a:ext cx="8332730"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Animal and Human Diseases</a:t>
            </a:r>
          </a:p>
        </p:txBody>
      </p:sp>
    </p:spTree>
    <p:extLst>
      <p:ext uri="{BB962C8B-B14F-4D97-AF65-F5344CB8AC3E}">
        <p14:creationId xmlns:p14="http://schemas.microsoft.com/office/powerpoint/2010/main" val="187898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554" y="0"/>
            <a:ext cx="11033760" cy="1143000"/>
          </a:xfrm>
        </p:spPr>
        <p:txBody>
          <a:bodyPr>
            <a:normAutofit fontScale="90000"/>
          </a:bodyPr>
          <a:lstStyle/>
          <a:p>
            <a:r>
              <a:rPr lang="en-US" b="1" dirty="0"/>
              <a:t>Seminal </a:t>
            </a:r>
            <a:r>
              <a:rPr lang="en-US" b="1" dirty="0" err="1"/>
              <a:t>Séralini</a:t>
            </a:r>
            <a:r>
              <a:rPr lang="en-US" dirty="0"/>
              <a:t> </a:t>
            </a:r>
            <a:r>
              <a:rPr lang="en-US" b="1" dirty="0"/>
              <a:t>Study: Mammary Tumors in Rats</a:t>
            </a:r>
            <a:r>
              <a:rPr lang="en-US" b="1" dirty="0">
                <a:solidFill>
                  <a:srgbClr val="FF0000"/>
                </a:solidFill>
              </a:rPr>
              <a:t>*</a:t>
            </a:r>
          </a:p>
        </p:txBody>
      </p:sp>
      <p:pic>
        <p:nvPicPr>
          <p:cNvPr id="4" name="Content Placeholder 3" descr="seralini_rats.png"/>
          <p:cNvPicPr>
            <a:picLocks noGrp="1" noChangeAspect="1"/>
          </p:cNvPicPr>
          <p:nvPr>
            <p:ph idx="1"/>
          </p:nvPr>
        </p:nvPicPr>
        <p:blipFill>
          <a:blip r:embed="rId3">
            <a:extLst>
              <a:ext uri="{28A0092B-C50C-407E-A947-70E740481C1C}">
                <a14:useLocalDpi xmlns:a14="http://schemas.microsoft.com/office/drawing/2010/main" val="0"/>
              </a:ext>
            </a:extLst>
          </a:blip>
          <a:srcRect l="-3769" r="-3769"/>
          <a:stretch>
            <a:fillRect/>
          </a:stretch>
        </p:blipFill>
        <p:spPr>
          <a:xfrm>
            <a:off x="1599684" y="1875026"/>
            <a:ext cx="8514806" cy="4351338"/>
          </a:xfrm>
        </p:spPr>
      </p:pic>
      <p:sp>
        <p:nvSpPr>
          <p:cNvPr id="3" name="TextBox 2"/>
          <p:cNvSpPr txBox="1"/>
          <p:nvPr/>
        </p:nvSpPr>
        <p:spPr>
          <a:xfrm>
            <a:off x="1188720" y="819835"/>
            <a:ext cx="9718766" cy="954107"/>
          </a:xfrm>
          <a:prstGeom prst="rect">
            <a:avLst/>
          </a:prstGeom>
          <a:noFill/>
        </p:spPr>
        <p:txBody>
          <a:bodyPr wrap="square" rtlCol="0">
            <a:spAutoFit/>
          </a:bodyPr>
          <a:lstStyle/>
          <a:p>
            <a:r>
              <a:rPr lang="en-US" sz="2800" dirty="0"/>
              <a:t>Rats exposed to Roundup over their entire lifespan at levels well below established safety limits</a:t>
            </a:r>
          </a:p>
        </p:txBody>
      </p:sp>
      <p:sp>
        <p:nvSpPr>
          <p:cNvPr id="6" name="TextBox 5">
            <a:extLst>
              <a:ext uri="{FF2B5EF4-FFF2-40B4-BE49-F238E27FC236}">
                <a16:creationId xmlns:a16="http://schemas.microsoft.com/office/drawing/2014/main" id="{619A3B22-CA4C-9D4B-A527-4FB186F9386F}"/>
              </a:ext>
            </a:extLst>
          </p:cNvPr>
          <p:cNvSpPr txBox="1"/>
          <p:nvPr/>
        </p:nvSpPr>
        <p:spPr>
          <a:xfrm>
            <a:off x="4118087" y="6327448"/>
            <a:ext cx="8073913" cy="461665"/>
          </a:xfrm>
          <a:prstGeom prst="rect">
            <a:avLst/>
          </a:prstGeom>
          <a:noFill/>
        </p:spPr>
        <p:txBody>
          <a:bodyPr wrap="square" rtlCol="0">
            <a:spAutoFit/>
          </a:bodyPr>
          <a:lstStyle/>
          <a:p>
            <a:r>
              <a:rPr lang="en-US" sz="2400" dirty="0">
                <a:solidFill>
                  <a:srgbClr val="FF0000"/>
                </a:solidFill>
              </a:rPr>
              <a:t>*</a:t>
            </a:r>
            <a:r>
              <a:rPr lang="en-US" sz="2400" dirty="0"/>
              <a:t>GE </a:t>
            </a:r>
            <a:r>
              <a:rPr lang="en-US" sz="2400" dirty="0" err="1"/>
              <a:t>Séralini</a:t>
            </a:r>
            <a:r>
              <a:rPr lang="en-US" sz="2400" dirty="0"/>
              <a:t> et al. Environmental Sciences Europe 2014; 26: 14. </a:t>
            </a:r>
          </a:p>
        </p:txBody>
      </p:sp>
    </p:spTree>
    <p:extLst>
      <p:ext uri="{BB962C8B-B14F-4D97-AF65-F5344CB8AC3E}">
        <p14:creationId xmlns:p14="http://schemas.microsoft.com/office/powerpoint/2010/main" val="3180509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69" y="100186"/>
            <a:ext cx="8229600" cy="1143000"/>
          </a:xfrm>
        </p:spPr>
        <p:txBody>
          <a:bodyPr>
            <a:normAutofit fontScale="90000"/>
          </a:bodyPr>
          <a:lstStyle/>
          <a:p>
            <a:r>
              <a:rPr lang="en-US" b="1" dirty="0"/>
              <a:t>Conclusions from </a:t>
            </a:r>
            <a:r>
              <a:rPr lang="en-US" b="1" dirty="0" err="1"/>
              <a:t>Séralini’s</a:t>
            </a:r>
            <a:r>
              <a:rPr lang="en-US" b="1" dirty="0"/>
              <a:t> Rat Study </a:t>
            </a:r>
            <a:r>
              <a:rPr lang="en-US" b="1" dirty="0">
                <a:solidFill>
                  <a:srgbClr val="FF0000"/>
                </a:solidFill>
              </a:rPr>
              <a:t>*</a:t>
            </a:r>
          </a:p>
        </p:txBody>
      </p:sp>
      <p:sp>
        <p:nvSpPr>
          <p:cNvPr id="3" name="Content Placeholder 2"/>
          <p:cNvSpPr>
            <a:spLocks noGrp="1"/>
          </p:cNvSpPr>
          <p:nvPr>
            <p:ph idx="1"/>
          </p:nvPr>
        </p:nvSpPr>
        <p:spPr>
          <a:xfrm>
            <a:off x="261257" y="1417639"/>
            <a:ext cx="7837714" cy="4525963"/>
          </a:xfrm>
        </p:spPr>
        <p:txBody>
          <a:bodyPr>
            <a:normAutofit/>
          </a:bodyPr>
          <a:lstStyle/>
          <a:p>
            <a:r>
              <a:rPr lang="en-US" dirty="0"/>
              <a:t>Female rats had  greatly increased risk of  mammary tumors</a:t>
            </a:r>
          </a:p>
          <a:p>
            <a:r>
              <a:rPr lang="en-US" dirty="0"/>
              <a:t>Males had significantly increased risk  of liver     and kidney disease</a:t>
            </a:r>
          </a:p>
          <a:p>
            <a:r>
              <a:rPr lang="en-US" dirty="0"/>
              <a:t>Sex hormone disruption for both males and females</a:t>
            </a:r>
          </a:p>
          <a:p>
            <a:r>
              <a:rPr lang="en-US" dirty="0"/>
              <a:t>Enhanced oxidative stress</a:t>
            </a:r>
          </a:p>
          <a:p>
            <a:r>
              <a:rPr lang="en-US" i="1" dirty="0">
                <a:solidFill>
                  <a:srgbClr val="FF0000"/>
                </a:solidFill>
              </a:rPr>
              <a:t>Effects didn’t become apparent until after 4 months</a:t>
            </a:r>
          </a:p>
        </p:txBody>
      </p:sp>
      <p:sp>
        <p:nvSpPr>
          <p:cNvPr id="4" name="TextBox 3"/>
          <p:cNvSpPr txBox="1"/>
          <p:nvPr/>
        </p:nvSpPr>
        <p:spPr>
          <a:xfrm>
            <a:off x="3826350" y="5987408"/>
            <a:ext cx="8073913" cy="461665"/>
          </a:xfrm>
          <a:prstGeom prst="rect">
            <a:avLst/>
          </a:prstGeom>
          <a:noFill/>
        </p:spPr>
        <p:txBody>
          <a:bodyPr wrap="square" rtlCol="0">
            <a:spAutoFit/>
          </a:bodyPr>
          <a:lstStyle/>
          <a:p>
            <a:r>
              <a:rPr lang="en-US" sz="2400" dirty="0">
                <a:solidFill>
                  <a:srgbClr val="FF0000"/>
                </a:solidFill>
              </a:rPr>
              <a:t>*</a:t>
            </a:r>
            <a:r>
              <a:rPr lang="en-US" sz="2400" dirty="0"/>
              <a:t>GE </a:t>
            </a:r>
            <a:r>
              <a:rPr lang="en-US" sz="2400" dirty="0" err="1"/>
              <a:t>Séralini</a:t>
            </a:r>
            <a:r>
              <a:rPr lang="en-US" sz="2400" dirty="0"/>
              <a:t> et al. Environmental Sciences Europe 2014; 26: 14. </a:t>
            </a:r>
          </a:p>
        </p:txBody>
      </p:sp>
      <p:pic>
        <p:nvPicPr>
          <p:cNvPr id="6" name="Picture 5" descr="r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236" y="1332730"/>
            <a:ext cx="3091845" cy="3280337"/>
          </a:xfrm>
          <a:prstGeom prst="rect">
            <a:avLst/>
          </a:prstGeom>
        </p:spPr>
      </p:pic>
    </p:spTree>
    <p:extLst>
      <p:ext uri="{BB962C8B-B14F-4D97-AF65-F5344CB8AC3E}">
        <p14:creationId xmlns:p14="http://schemas.microsoft.com/office/powerpoint/2010/main" val="3376430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7B524-7FF9-1E47-AF3D-8C3CC2D3F812}"/>
              </a:ext>
            </a:extLst>
          </p:cNvPr>
          <p:cNvSpPr>
            <a:spLocks noGrp="1"/>
          </p:cNvSpPr>
          <p:nvPr>
            <p:ph type="title"/>
          </p:nvPr>
        </p:nvSpPr>
        <p:spPr>
          <a:xfrm>
            <a:off x="345128" y="272360"/>
            <a:ext cx="10515600" cy="1325563"/>
          </a:xfrm>
        </p:spPr>
        <p:txBody>
          <a:bodyPr/>
          <a:lstStyle/>
          <a:p>
            <a:r>
              <a:rPr lang="en-US" b="1" dirty="0"/>
              <a:t>Glyphosate-based formulations: </a:t>
            </a:r>
            <a:br>
              <a:rPr lang="en-US" b="1" dirty="0"/>
            </a:br>
            <a:r>
              <a:rPr lang="en-US" b="1" dirty="0"/>
              <a:t>Effect on honeybee behaviors</a:t>
            </a:r>
            <a:r>
              <a:rPr lang="en-US" b="1" dirty="0">
                <a:solidFill>
                  <a:srgbClr val="FF0000"/>
                </a:solidFill>
              </a:rPr>
              <a:t>*</a:t>
            </a:r>
          </a:p>
        </p:txBody>
      </p:sp>
      <p:sp>
        <p:nvSpPr>
          <p:cNvPr id="3" name="Content Placeholder 2">
            <a:extLst>
              <a:ext uri="{FF2B5EF4-FFF2-40B4-BE49-F238E27FC236}">
                <a16:creationId xmlns:a16="http://schemas.microsoft.com/office/drawing/2014/main" id="{94993F13-8BFF-BE46-B493-A454304FCCC8}"/>
              </a:ext>
            </a:extLst>
          </p:cNvPr>
          <p:cNvSpPr>
            <a:spLocks noGrp="1"/>
          </p:cNvSpPr>
          <p:nvPr>
            <p:ph idx="1"/>
          </p:nvPr>
        </p:nvSpPr>
        <p:spPr>
          <a:xfrm>
            <a:off x="492273" y="1969210"/>
            <a:ext cx="7974496" cy="3952323"/>
          </a:xfrm>
        </p:spPr>
        <p:txBody>
          <a:bodyPr>
            <a:normAutofit/>
          </a:bodyPr>
          <a:lstStyle/>
          <a:p>
            <a:pPr marL="0" indent="0">
              <a:buNone/>
            </a:pPr>
            <a:r>
              <a:rPr lang="en-US" b="1" dirty="0"/>
              <a:t>Conclusions </a:t>
            </a:r>
            <a:endParaRPr lang="en-US" dirty="0"/>
          </a:p>
          <a:p>
            <a:pPr marL="0" indent="0">
              <a:buNone/>
            </a:pPr>
            <a:r>
              <a:rPr lang="en-US" dirty="0"/>
              <a:t>“In this study, we provided new information on the influence of commercially formulated glyphosate at the recommended concentration on the </a:t>
            </a:r>
            <a:r>
              <a:rPr lang="en-US" dirty="0" err="1"/>
              <a:t>behaviours</a:t>
            </a:r>
            <a:r>
              <a:rPr lang="en-US" dirty="0"/>
              <a:t> of honeybees. Our findings showed that the </a:t>
            </a:r>
            <a:r>
              <a:rPr lang="en-US" dirty="0">
                <a:solidFill>
                  <a:srgbClr val="FF0000"/>
                </a:solidFill>
              </a:rPr>
              <a:t>water responsiveness, sucrose responsiveness, learning and memory ability and climbing ability</a:t>
            </a:r>
            <a:r>
              <a:rPr lang="en-US" dirty="0"/>
              <a:t> of honeybees were affected by commercially formulated glyphosate </a:t>
            </a:r>
            <a:r>
              <a:rPr lang="en-US" dirty="0">
                <a:solidFill>
                  <a:srgbClr val="FF0000"/>
                </a:solidFill>
              </a:rPr>
              <a:t>at or below the recommended concentration</a:t>
            </a:r>
            <a:r>
              <a:rPr lang="en-US" dirty="0"/>
              <a:t>.” </a:t>
            </a:r>
          </a:p>
        </p:txBody>
      </p:sp>
      <p:sp>
        <p:nvSpPr>
          <p:cNvPr id="4" name="TextBox 3">
            <a:extLst>
              <a:ext uri="{FF2B5EF4-FFF2-40B4-BE49-F238E27FC236}">
                <a16:creationId xmlns:a16="http://schemas.microsoft.com/office/drawing/2014/main" id="{8CDA58BD-8A6C-884D-BDAC-881A1F788C5B}"/>
              </a:ext>
            </a:extLst>
          </p:cNvPr>
          <p:cNvSpPr txBox="1"/>
          <p:nvPr/>
        </p:nvSpPr>
        <p:spPr>
          <a:xfrm>
            <a:off x="4799511" y="6123975"/>
            <a:ext cx="7072449" cy="461665"/>
          </a:xfrm>
          <a:prstGeom prst="rect">
            <a:avLst/>
          </a:prstGeom>
          <a:noFill/>
        </p:spPr>
        <p:txBody>
          <a:bodyPr wrap="none" rtlCol="0">
            <a:spAutoFit/>
          </a:bodyPr>
          <a:lstStyle/>
          <a:p>
            <a:r>
              <a:rPr lang="en-US" sz="2400" dirty="0">
                <a:solidFill>
                  <a:srgbClr val="FF0000"/>
                </a:solidFill>
              </a:rPr>
              <a:t>*</a:t>
            </a:r>
            <a:r>
              <a:rPr lang="en-US" sz="2400" dirty="0"/>
              <a:t>Qi‐Hua Luo et al., Scientific Reports 2021; 11(1): 2115.</a:t>
            </a:r>
          </a:p>
        </p:txBody>
      </p:sp>
      <p:pic>
        <p:nvPicPr>
          <p:cNvPr id="6" name="Picture 5" descr="A bee on a flower&#10;&#10;Description automatically generated">
            <a:extLst>
              <a:ext uri="{FF2B5EF4-FFF2-40B4-BE49-F238E27FC236}">
                <a16:creationId xmlns:a16="http://schemas.microsoft.com/office/drawing/2014/main" id="{46F91A3E-7CC2-164F-8D2F-0A7D70FFE6F1}"/>
              </a:ext>
            </a:extLst>
          </p:cNvPr>
          <p:cNvPicPr>
            <a:picLocks noChangeAspect="1"/>
          </p:cNvPicPr>
          <p:nvPr/>
        </p:nvPicPr>
        <p:blipFill>
          <a:blip r:embed="rId3"/>
          <a:stretch>
            <a:fillRect/>
          </a:stretch>
        </p:blipFill>
        <p:spPr>
          <a:xfrm>
            <a:off x="8613913" y="1310752"/>
            <a:ext cx="3232959" cy="2408555"/>
          </a:xfrm>
          <a:prstGeom prst="rect">
            <a:avLst/>
          </a:prstGeom>
        </p:spPr>
      </p:pic>
    </p:spTree>
    <p:extLst>
      <p:ext uri="{BB962C8B-B14F-4D97-AF65-F5344CB8AC3E}">
        <p14:creationId xmlns:p14="http://schemas.microsoft.com/office/powerpoint/2010/main" val="2120417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1EFB9-5666-7B4B-9089-22A4728322A4}"/>
              </a:ext>
            </a:extLst>
          </p:cNvPr>
          <p:cNvSpPr>
            <a:spLocks noGrp="1"/>
          </p:cNvSpPr>
          <p:nvPr>
            <p:ph type="title"/>
          </p:nvPr>
        </p:nvSpPr>
        <p:spPr>
          <a:xfrm>
            <a:off x="240633" y="-74987"/>
            <a:ext cx="10515600" cy="1325563"/>
          </a:xfrm>
        </p:spPr>
        <p:txBody>
          <a:bodyPr/>
          <a:lstStyle/>
          <a:p>
            <a:r>
              <a:rPr lang="en-US" b="1" dirty="0"/>
              <a:t>Effect of Glyphosate on Water Flea Embryos</a:t>
            </a:r>
            <a:r>
              <a:rPr lang="en-US" b="1" dirty="0">
                <a:solidFill>
                  <a:srgbClr val="FF0000"/>
                </a:solidFill>
              </a:rPr>
              <a:t>*</a:t>
            </a:r>
          </a:p>
        </p:txBody>
      </p:sp>
      <p:pic>
        <p:nvPicPr>
          <p:cNvPr id="5" name="Content Placeholder 4" descr="A picture containing arthropod, invertebrate, branchiopod crustacean&#10;&#10;Description automatically generated">
            <a:extLst>
              <a:ext uri="{FF2B5EF4-FFF2-40B4-BE49-F238E27FC236}">
                <a16:creationId xmlns:a16="http://schemas.microsoft.com/office/drawing/2014/main" id="{84B7C4B8-E667-C246-8C5A-E03E23AE19D9}"/>
              </a:ext>
            </a:extLst>
          </p:cNvPr>
          <p:cNvPicPr>
            <a:picLocks noGrp="1" noChangeAspect="1"/>
          </p:cNvPicPr>
          <p:nvPr>
            <p:ph idx="1"/>
          </p:nvPr>
        </p:nvPicPr>
        <p:blipFill>
          <a:blip r:embed="rId3"/>
          <a:stretch>
            <a:fillRect/>
          </a:stretch>
        </p:blipFill>
        <p:spPr>
          <a:xfrm>
            <a:off x="8845039" y="1556961"/>
            <a:ext cx="2856673" cy="2040481"/>
          </a:xfrm>
        </p:spPr>
      </p:pic>
      <p:pic>
        <p:nvPicPr>
          <p:cNvPr id="7" name="Picture 6">
            <a:extLst>
              <a:ext uri="{FF2B5EF4-FFF2-40B4-BE49-F238E27FC236}">
                <a16:creationId xmlns:a16="http://schemas.microsoft.com/office/drawing/2014/main" id="{B3323BB1-C97B-8C4C-9C84-FD162DBA1153}"/>
              </a:ext>
            </a:extLst>
          </p:cNvPr>
          <p:cNvPicPr>
            <a:picLocks noChangeAspect="1"/>
          </p:cNvPicPr>
          <p:nvPr/>
        </p:nvPicPr>
        <p:blipFill>
          <a:blip r:embed="rId4"/>
          <a:stretch>
            <a:fillRect/>
          </a:stretch>
        </p:blipFill>
        <p:spPr>
          <a:xfrm>
            <a:off x="8610454" y="4138822"/>
            <a:ext cx="3091258" cy="2324434"/>
          </a:xfrm>
          <a:prstGeom prst="rect">
            <a:avLst/>
          </a:prstGeom>
        </p:spPr>
      </p:pic>
      <p:sp>
        <p:nvSpPr>
          <p:cNvPr id="8" name="Content Placeholder 2">
            <a:extLst>
              <a:ext uri="{FF2B5EF4-FFF2-40B4-BE49-F238E27FC236}">
                <a16:creationId xmlns:a16="http://schemas.microsoft.com/office/drawing/2014/main" id="{54FD7DA5-AD0B-4841-A368-81DD916D950F}"/>
              </a:ext>
            </a:extLst>
          </p:cNvPr>
          <p:cNvSpPr txBox="1">
            <a:spLocks/>
          </p:cNvSpPr>
          <p:nvPr/>
        </p:nvSpPr>
        <p:spPr>
          <a:xfrm>
            <a:off x="240633" y="1089645"/>
            <a:ext cx="8256494" cy="521267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Water fleas are near the bottom of the aquatic food chain</a:t>
            </a:r>
          </a:p>
          <a:p>
            <a:r>
              <a:rPr lang="en-US" dirty="0"/>
              <a:t>Tadpoles, salamanders, newts, aquatic insects and many types of small fish feed on water fleas</a:t>
            </a:r>
          </a:p>
          <a:p>
            <a:r>
              <a:rPr lang="en-US" dirty="0"/>
              <a:t>When water fleas were exposed to concentrations of Roundup and glyphosate well below the approved regulatory threshold, they suffered from:</a:t>
            </a:r>
          </a:p>
          <a:p>
            <a:pPr lvl="1"/>
            <a:r>
              <a:rPr lang="en-US" dirty="0"/>
              <a:t>Embryonic developmental failure</a:t>
            </a:r>
          </a:p>
          <a:p>
            <a:pPr lvl="1"/>
            <a:r>
              <a:rPr lang="en-US" dirty="0"/>
              <a:t>Systemic inflammation</a:t>
            </a:r>
          </a:p>
          <a:p>
            <a:pPr lvl="1"/>
            <a:r>
              <a:rPr lang="en-US" dirty="0"/>
              <a:t>Collagen degradation</a:t>
            </a:r>
          </a:p>
          <a:p>
            <a:pPr lvl="1"/>
            <a:r>
              <a:rPr lang="en-US" dirty="0"/>
              <a:t>Impaired wound healing</a:t>
            </a:r>
          </a:p>
          <a:p>
            <a:pPr lvl="1"/>
            <a:r>
              <a:rPr lang="en-US" dirty="0"/>
              <a:t>Disrupted gut microbes</a:t>
            </a:r>
          </a:p>
          <a:p>
            <a:r>
              <a:rPr lang="en-US" dirty="0"/>
              <a:t>The animals that eat the water fleas pick up glyphosate from their food</a:t>
            </a:r>
          </a:p>
          <a:p>
            <a:r>
              <a:rPr lang="en-US" dirty="0"/>
              <a:t>Effects on water fleas propagate up the food chain </a:t>
            </a:r>
          </a:p>
        </p:txBody>
      </p:sp>
      <p:sp>
        <p:nvSpPr>
          <p:cNvPr id="10" name="TextBox 9">
            <a:extLst>
              <a:ext uri="{FF2B5EF4-FFF2-40B4-BE49-F238E27FC236}">
                <a16:creationId xmlns:a16="http://schemas.microsoft.com/office/drawing/2014/main" id="{3D1510FA-0D0B-C143-ADE7-B3FA9085C2E7}"/>
              </a:ext>
            </a:extLst>
          </p:cNvPr>
          <p:cNvSpPr txBox="1"/>
          <p:nvPr/>
        </p:nvSpPr>
        <p:spPr>
          <a:xfrm>
            <a:off x="2823419" y="6318845"/>
            <a:ext cx="5116914" cy="461665"/>
          </a:xfrm>
          <a:prstGeom prst="rect">
            <a:avLst/>
          </a:prstGeom>
          <a:noFill/>
        </p:spPr>
        <p:txBody>
          <a:bodyPr wrap="none" rtlCol="0">
            <a:spAutoFit/>
          </a:bodyPr>
          <a:lstStyle/>
          <a:p>
            <a:r>
              <a:rPr lang="en-US" sz="2400" dirty="0">
                <a:solidFill>
                  <a:srgbClr val="FF0000"/>
                </a:solidFill>
              </a:rPr>
              <a:t>*</a:t>
            </a:r>
            <a:r>
              <a:rPr lang="en-US" sz="2400" dirty="0" err="1"/>
              <a:t>Suppa</a:t>
            </a:r>
            <a:r>
              <a:rPr lang="en-US" sz="2400" dirty="0"/>
              <a:t> et al. Microbiome (2020) 8:170.</a:t>
            </a:r>
          </a:p>
        </p:txBody>
      </p:sp>
    </p:spTree>
    <p:extLst>
      <p:ext uri="{BB962C8B-B14F-4D97-AF65-F5344CB8AC3E}">
        <p14:creationId xmlns:p14="http://schemas.microsoft.com/office/powerpoint/2010/main" val="1318288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EE9F0-7F69-9049-B26A-B66F8B4B1644}"/>
              </a:ext>
            </a:extLst>
          </p:cNvPr>
          <p:cNvSpPr>
            <a:spLocks noGrp="1"/>
          </p:cNvSpPr>
          <p:nvPr>
            <p:ph type="title"/>
          </p:nvPr>
        </p:nvSpPr>
        <p:spPr>
          <a:xfrm>
            <a:off x="457200" y="223479"/>
            <a:ext cx="10515600" cy="1325563"/>
          </a:xfrm>
        </p:spPr>
        <p:txBody>
          <a:bodyPr/>
          <a:lstStyle/>
          <a:p>
            <a:r>
              <a:rPr lang="en-US" b="1" dirty="0"/>
              <a:t>Glyphosate Increases Malaria Spread through Mosquitoes</a:t>
            </a:r>
            <a:r>
              <a:rPr lang="en-US" b="1" dirty="0">
                <a:solidFill>
                  <a:srgbClr val="FF0000"/>
                </a:solidFill>
              </a:rPr>
              <a:t>*</a:t>
            </a:r>
          </a:p>
        </p:txBody>
      </p:sp>
      <p:pic>
        <p:nvPicPr>
          <p:cNvPr id="6" name="Content Placeholder 5" descr="A close up of a fly&#10;&#10;Description automatically generated with medium confidence">
            <a:extLst>
              <a:ext uri="{FF2B5EF4-FFF2-40B4-BE49-F238E27FC236}">
                <a16:creationId xmlns:a16="http://schemas.microsoft.com/office/drawing/2014/main" id="{68093C2A-AE65-CD40-8F04-F41BBA888B62}"/>
              </a:ext>
            </a:extLst>
          </p:cNvPr>
          <p:cNvPicPr>
            <a:picLocks noGrp="1" noChangeAspect="1"/>
          </p:cNvPicPr>
          <p:nvPr>
            <p:ph idx="1"/>
          </p:nvPr>
        </p:nvPicPr>
        <p:blipFill>
          <a:blip r:embed="rId3"/>
          <a:stretch>
            <a:fillRect/>
          </a:stretch>
        </p:blipFill>
        <p:spPr>
          <a:xfrm>
            <a:off x="9210309" y="1209098"/>
            <a:ext cx="2799977" cy="2219902"/>
          </a:xfrm>
        </p:spPr>
      </p:pic>
      <p:sp>
        <p:nvSpPr>
          <p:cNvPr id="4" name="TextBox 3">
            <a:extLst>
              <a:ext uri="{FF2B5EF4-FFF2-40B4-BE49-F238E27FC236}">
                <a16:creationId xmlns:a16="http://schemas.microsoft.com/office/drawing/2014/main" id="{65E4F0F2-0D8F-4C4A-B37B-A46C6C040A3C}"/>
              </a:ext>
            </a:extLst>
          </p:cNvPr>
          <p:cNvSpPr txBox="1"/>
          <p:nvPr/>
        </p:nvSpPr>
        <p:spPr>
          <a:xfrm>
            <a:off x="5734594" y="6361611"/>
            <a:ext cx="6275692" cy="400110"/>
          </a:xfrm>
          <a:prstGeom prst="rect">
            <a:avLst/>
          </a:prstGeom>
          <a:noFill/>
        </p:spPr>
        <p:txBody>
          <a:bodyPr wrap="none" rtlCol="0">
            <a:spAutoFit/>
          </a:bodyPr>
          <a:lstStyle/>
          <a:p>
            <a:r>
              <a:rPr lang="en-US" sz="2000" dirty="0">
                <a:solidFill>
                  <a:srgbClr val="FF0000"/>
                </a:solidFill>
              </a:rPr>
              <a:t>*</a:t>
            </a:r>
            <a:r>
              <a:rPr lang="en-US" sz="2000" dirty="0"/>
              <a:t>Daniel FQ Smith et al. </a:t>
            </a:r>
            <a:r>
              <a:rPr lang="en-US" sz="2000" dirty="0" err="1"/>
              <a:t>Plos</a:t>
            </a:r>
            <a:r>
              <a:rPr lang="en-US" sz="2000" dirty="0"/>
              <a:t> Biology 2021 19(5): e3001182.</a:t>
            </a:r>
          </a:p>
        </p:txBody>
      </p:sp>
      <p:pic>
        <p:nvPicPr>
          <p:cNvPr id="8" name="Picture 7" descr="A colorful snake on a black background&#10;&#10;Description automatically generated with medium confidence">
            <a:extLst>
              <a:ext uri="{FF2B5EF4-FFF2-40B4-BE49-F238E27FC236}">
                <a16:creationId xmlns:a16="http://schemas.microsoft.com/office/drawing/2014/main" id="{116016F0-F4D6-3347-A125-C53529EE0D9B}"/>
              </a:ext>
            </a:extLst>
          </p:cNvPr>
          <p:cNvPicPr>
            <a:picLocks noChangeAspect="1"/>
          </p:cNvPicPr>
          <p:nvPr/>
        </p:nvPicPr>
        <p:blipFill>
          <a:blip r:embed="rId4"/>
          <a:stretch>
            <a:fillRect/>
          </a:stretch>
        </p:blipFill>
        <p:spPr>
          <a:xfrm>
            <a:off x="9670473" y="4004174"/>
            <a:ext cx="2209800" cy="1238250"/>
          </a:xfrm>
          <a:prstGeom prst="rect">
            <a:avLst/>
          </a:prstGeom>
        </p:spPr>
      </p:pic>
      <p:sp>
        <p:nvSpPr>
          <p:cNvPr id="9" name="Content Placeholder 2">
            <a:extLst>
              <a:ext uri="{FF2B5EF4-FFF2-40B4-BE49-F238E27FC236}">
                <a16:creationId xmlns:a16="http://schemas.microsoft.com/office/drawing/2014/main" id="{7C7C1C4B-825C-0747-AC1B-BD97172A0FF4}"/>
              </a:ext>
            </a:extLst>
          </p:cNvPr>
          <p:cNvSpPr txBox="1">
            <a:spLocks/>
          </p:cNvSpPr>
          <p:nvPr/>
        </p:nvSpPr>
        <p:spPr>
          <a:xfrm>
            <a:off x="457200" y="1690688"/>
            <a:ext cx="7981008" cy="52126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Melanin traps and kills invading pathogens </a:t>
            </a:r>
          </a:p>
          <a:p>
            <a:pPr lvl="1"/>
            <a:r>
              <a:rPr lang="en-US" dirty="0"/>
              <a:t>Melanin production rises in response to infection</a:t>
            </a:r>
          </a:p>
          <a:p>
            <a:pPr lvl="1"/>
            <a:r>
              <a:rPr lang="en-US" dirty="0"/>
              <a:t>Highly reactive molecules produced as intermediates in melanin synthesis destroy the invader.</a:t>
            </a:r>
          </a:p>
          <a:p>
            <a:r>
              <a:rPr lang="en-US" dirty="0"/>
              <a:t>Glyphosate suppressed several enzymes involved in the synthesis of melanin</a:t>
            </a:r>
          </a:p>
          <a:p>
            <a:r>
              <a:rPr lang="en-US" dirty="0"/>
              <a:t>Mosquitoes exposed to glyphosate were less able to control Plasmodium infections </a:t>
            </a:r>
            <a:r>
              <a:rPr lang="en-US" dirty="0">
                <a:sym typeface="Wingdings" pitchFamily="2" charset="2"/>
              </a:rPr>
              <a:t></a:t>
            </a:r>
            <a:r>
              <a:rPr lang="en-US" dirty="0"/>
              <a:t>better vectors for infection (malaria)</a:t>
            </a:r>
          </a:p>
        </p:txBody>
      </p:sp>
    </p:spTree>
    <p:extLst>
      <p:ext uri="{BB962C8B-B14F-4D97-AF65-F5344CB8AC3E}">
        <p14:creationId xmlns:p14="http://schemas.microsoft.com/office/powerpoint/2010/main" val="2141426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812" y="155883"/>
            <a:ext cx="8229600" cy="1143000"/>
          </a:xfrm>
        </p:spPr>
        <p:txBody>
          <a:bodyPr>
            <a:normAutofit/>
          </a:bodyPr>
          <a:lstStyle/>
          <a:p>
            <a:r>
              <a:rPr lang="en-US" b="1" dirty="0" err="1"/>
              <a:t>Ib</a:t>
            </a:r>
            <a:r>
              <a:rPr lang="en-US" b="1" dirty="0"/>
              <a:t> Pedersen: Pig Farmer in Europe</a:t>
            </a:r>
            <a:r>
              <a:rPr lang="en-US" b="1" dirty="0">
                <a:solidFill>
                  <a:srgbClr val="FF0000"/>
                </a:solidFill>
              </a:rPr>
              <a:t>*</a:t>
            </a:r>
          </a:p>
        </p:txBody>
      </p:sp>
      <p:sp>
        <p:nvSpPr>
          <p:cNvPr id="3" name="Content Placeholder 2"/>
          <p:cNvSpPr>
            <a:spLocks noGrp="1"/>
          </p:cNvSpPr>
          <p:nvPr>
            <p:ph idx="1"/>
          </p:nvPr>
        </p:nvSpPr>
        <p:spPr>
          <a:xfrm>
            <a:off x="341812" y="1316174"/>
            <a:ext cx="8018417" cy="4627426"/>
          </a:xfrm>
        </p:spPr>
        <p:txBody>
          <a:bodyPr>
            <a:normAutofit fontScale="92500"/>
          </a:bodyPr>
          <a:lstStyle/>
          <a:p>
            <a:r>
              <a:rPr lang="en-US" dirty="0"/>
              <a:t>Glyphosate was found in the lungs, liver, kidney, brain, gut wall and heart of 38 malformed euthanized one-day-old Danish piglets</a:t>
            </a:r>
          </a:p>
          <a:p>
            <a:r>
              <a:rPr lang="en-US" dirty="0"/>
              <a:t>Highest concentrations were in the lungs and heart</a:t>
            </a:r>
          </a:p>
          <a:p>
            <a:pPr marL="0" indent="0">
              <a:buNone/>
            </a:pPr>
            <a:r>
              <a:rPr lang="en-US" dirty="0"/>
              <a:t>“The summary of my findings is, without a doubt, that Roundup sprayed on crops is the direct reason for the increase in fertility problems, abortions and deformities in animals and as a farmer, knowing how nature works,  I quite expect that people are already affected.” </a:t>
            </a:r>
          </a:p>
          <a:p>
            <a:pPr marL="0" indent="0">
              <a:buNone/>
            </a:pPr>
            <a:r>
              <a:rPr lang="en-US" dirty="0"/>
              <a:t>“Glyphosate is everywhere.”  </a:t>
            </a:r>
          </a:p>
          <a:p>
            <a:pPr marL="0" indent="0">
              <a:buNone/>
            </a:pPr>
            <a:r>
              <a:rPr lang="en-US" dirty="0"/>
              <a:t>-- </a:t>
            </a:r>
            <a:r>
              <a:rPr lang="en-US" dirty="0" err="1"/>
              <a:t>Ib</a:t>
            </a:r>
            <a:r>
              <a:rPr lang="en-US" dirty="0"/>
              <a:t> Pedersen</a:t>
            </a:r>
          </a:p>
          <a:p>
            <a:endParaRPr lang="en-US" dirty="0"/>
          </a:p>
        </p:txBody>
      </p:sp>
      <p:pic>
        <p:nvPicPr>
          <p:cNvPr id="4" name="Billede 1"/>
          <p:cNvPicPr/>
          <p:nvPr/>
        </p:nvPicPr>
        <p:blipFill>
          <a:blip r:embed="rId3">
            <a:extLst>
              <a:ext uri="{28A0092B-C50C-407E-A947-70E740481C1C}">
                <a14:useLocalDpi xmlns:a14="http://schemas.microsoft.com/office/drawing/2010/main" val="0"/>
              </a:ext>
            </a:extLst>
          </a:blip>
          <a:srcRect/>
          <a:stretch>
            <a:fillRect/>
          </a:stretch>
        </p:blipFill>
        <p:spPr bwMode="auto">
          <a:xfrm>
            <a:off x="8817429" y="2620529"/>
            <a:ext cx="2306055" cy="2733446"/>
          </a:xfrm>
          <a:prstGeom prst="rect">
            <a:avLst/>
          </a:prstGeom>
          <a:noFill/>
        </p:spPr>
      </p:pic>
      <p:sp>
        <p:nvSpPr>
          <p:cNvPr id="5" name="TextBox 4"/>
          <p:cNvSpPr txBox="1"/>
          <p:nvPr/>
        </p:nvSpPr>
        <p:spPr>
          <a:xfrm>
            <a:off x="130629" y="6240452"/>
            <a:ext cx="12061371" cy="461665"/>
          </a:xfrm>
          <a:prstGeom prst="rect">
            <a:avLst/>
          </a:prstGeom>
          <a:noFill/>
        </p:spPr>
        <p:txBody>
          <a:bodyPr wrap="square" rtlCol="0">
            <a:spAutoFit/>
          </a:bodyPr>
          <a:lstStyle/>
          <a:p>
            <a:r>
              <a:rPr lang="en-US" sz="2400" dirty="0">
                <a:solidFill>
                  <a:srgbClr val="FF0000"/>
                </a:solidFill>
              </a:rPr>
              <a:t>*</a:t>
            </a:r>
            <a:r>
              <a:rPr lang="en-US" sz="2400" dirty="0"/>
              <a:t> M Kruger et al. Detection of Glyphosate in Malformed Piglets  J Environ Anal </a:t>
            </a:r>
            <a:r>
              <a:rPr lang="en-US" sz="2400" dirty="0" err="1"/>
              <a:t>Toxicol</a:t>
            </a:r>
            <a:r>
              <a:rPr lang="en-US" sz="2400" dirty="0"/>
              <a:t> 2014, 4:5 </a:t>
            </a:r>
          </a:p>
        </p:txBody>
      </p:sp>
    </p:spTree>
    <p:extLst>
      <p:ext uri="{BB962C8B-B14F-4D97-AF65-F5344CB8AC3E}">
        <p14:creationId xmlns:p14="http://schemas.microsoft.com/office/powerpoint/2010/main" val="109683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BAB64E-A078-2840-86B8-2703D5BB5743}"/>
              </a:ext>
            </a:extLst>
          </p:cNvPr>
          <p:cNvSpPr>
            <a:spLocks noGrp="1"/>
          </p:cNvSpPr>
          <p:nvPr>
            <p:ph idx="1"/>
          </p:nvPr>
        </p:nvSpPr>
        <p:spPr/>
        <p:txBody>
          <a:bodyPr/>
          <a:lstStyle/>
          <a:p>
            <a:pPr marL="0" indent="0">
              <a:buNone/>
            </a:pPr>
            <a:r>
              <a:rPr lang="en-US" dirty="0"/>
              <a:t>“The earth is not dying, it is being killed, </a:t>
            </a:r>
          </a:p>
          <a:p>
            <a:pPr marL="0" indent="0">
              <a:buNone/>
            </a:pPr>
            <a:r>
              <a:rPr lang="en-US" dirty="0"/>
              <a:t>and those who are killing it have names and addresses.”</a:t>
            </a:r>
          </a:p>
          <a:p>
            <a:pPr marL="0" indent="0">
              <a:buNone/>
            </a:pPr>
            <a:endParaRPr lang="en-US" dirty="0"/>
          </a:p>
          <a:p>
            <a:pPr marL="0" indent="0">
              <a:buNone/>
            </a:pPr>
            <a:r>
              <a:rPr lang="en-US" dirty="0"/>
              <a:t>-- the late activist musician Utah Phillips.</a:t>
            </a:r>
          </a:p>
        </p:txBody>
      </p:sp>
    </p:spTree>
    <p:extLst>
      <p:ext uri="{BB962C8B-B14F-4D97-AF65-F5344CB8AC3E}">
        <p14:creationId xmlns:p14="http://schemas.microsoft.com/office/powerpoint/2010/main" val="1654641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with medium confidence">
            <a:extLst>
              <a:ext uri="{FF2B5EF4-FFF2-40B4-BE49-F238E27FC236}">
                <a16:creationId xmlns:a16="http://schemas.microsoft.com/office/drawing/2014/main" id="{0549D268-8D92-7648-9997-7573EE2E0644}"/>
              </a:ext>
            </a:extLst>
          </p:cNvPr>
          <p:cNvPicPr>
            <a:picLocks noGrp="1" noChangeAspect="1"/>
          </p:cNvPicPr>
          <p:nvPr>
            <p:ph idx="1"/>
          </p:nvPr>
        </p:nvPicPr>
        <p:blipFill>
          <a:blip r:embed="rId2"/>
          <a:stretch>
            <a:fillRect/>
          </a:stretch>
        </p:blipFill>
        <p:spPr>
          <a:xfrm>
            <a:off x="391886" y="170281"/>
            <a:ext cx="10515600" cy="2262712"/>
          </a:xfrm>
        </p:spPr>
      </p:pic>
      <p:sp>
        <p:nvSpPr>
          <p:cNvPr id="3" name="Content Placeholder 2">
            <a:extLst>
              <a:ext uri="{FF2B5EF4-FFF2-40B4-BE49-F238E27FC236}">
                <a16:creationId xmlns:a16="http://schemas.microsoft.com/office/drawing/2014/main" id="{6A7B005E-B981-E941-9DC3-766071E32EE6}"/>
              </a:ext>
            </a:extLst>
          </p:cNvPr>
          <p:cNvSpPr txBox="1">
            <a:spLocks/>
          </p:cNvSpPr>
          <p:nvPr/>
        </p:nvSpPr>
        <p:spPr>
          <a:xfrm>
            <a:off x="391886" y="2895535"/>
            <a:ext cx="7756525" cy="32962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The first author, Judy Hoy, runs a wildlife rehabilitation center in the Bitterroot Valley in Western Montana</a:t>
            </a:r>
          </a:p>
          <a:p>
            <a:r>
              <a:rPr lang="en-US" sz="2400" dirty="0"/>
              <a:t>She has been tracking the dwindling numbers and decreasing health status of wildlife  there for decades</a:t>
            </a:r>
          </a:p>
          <a:p>
            <a:r>
              <a:rPr lang="en-US" sz="2400" dirty="0"/>
              <a:t>Dr. Nancy Swanson and I collaborated with her to compare health issues of the animals with those of humans in the United States</a:t>
            </a:r>
          </a:p>
        </p:txBody>
      </p:sp>
      <p:pic>
        <p:nvPicPr>
          <p:cNvPr id="4" name="Picture 3" descr="A picture containing text, mammal, deer&#10;&#10;Description automatically generated">
            <a:extLst>
              <a:ext uri="{FF2B5EF4-FFF2-40B4-BE49-F238E27FC236}">
                <a16:creationId xmlns:a16="http://schemas.microsoft.com/office/drawing/2014/main" id="{2C1F3BCD-EB22-4A42-8D66-50E85A0C420B}"/>
              </a:ext>
            </a:extLst>
          </p:cNvPr>
          <p:cNvPicPr>
            <a:picLocks noChangeAspect="1"/>
          </p:cNvPicPr>
          <p:nvPr/>
        </p:nvPicPr>
        <p:blipFill>
          <a:blip r:embed="rId3"/>
          <a:stretch>
            <a:fillRect/>
          </a:stretch>
        </p:blipFill>
        <p:spPr>
          <a:xfrm>
            <a:off x="8752114" y="1855694"/>
            <a:ext cx="3048000" cy="4572000"/>
          </a:xfrm>
          <a:prstGeom prst="rect">
            <a:avLst/>
          </a:prstGeom>
        </p:spPr>
      </p:pic>
    </p:spTree>
    <p:extLst>
      <p:ext uri="{BB962C8B-B14F-4D97-AF65-F5344CB8AC3E}">
        <p14:creationId xmlns:p14="http://schemas.microsoft.com/office/powerpoint/2010/main" val="14081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6D784-4976-2C46-8591-F48E0009C819}"/>
              </a:ext>
            </a:extLst>
          </p:cNvPr>
          <p:cNvSpPr>
            <a:spLocks noGrp="1"/>
          </p:cNvSpPr>
          <p:nvPr>
            <p:ph type="title"/>
          </p:nvPr>
        </p:nvSpPr>
        <p:spPr>
          <a:xfrm>
            <a:off x="320842" y="196683"/>
            <a:ext cx="10515600" cy="1325563"/>
          </a:xfrm>
        </p:spPr>
        <p:txBody>
          <a:bodyPr/>
          <a:lstStyle/>
          <a:p>
            <a:r>
              <a:rPr lang="en-US" b="1" dirty="0"/>
              <a:t>Newborn white-tailed deer have severely damaged thymuses</a:t>
            </a:r>
            <a:r>
              <a:rPr lang="en-US" b="1" dirty="0">
                <a:solidFill>
                  <a:srgbClr val="FF0000"/>
                </a:solidFill>
              </a:rPr>
              <a:t>*</a:t>
            </a:r>
            <a:r>
              <a:rPr lang="en-US" b="1" dirty="0"/>
              <a:t> </a:t>
            </a:r>
          </a:p>
        </p:txBody>
      </p:sp>
      <p:pic>
        <p:nvPicPr>
          <p:cNvPr id="5" name="Content Placeholder 4" descr="A picture containing text, orange&#10;&#10;Description automatically generated">
            <a:extLst>
              <a:ext uri="{FF2B5EF4-FFF2-40B4-BE49-F238E27FC236}">
                <a16:creationId xmlns:a16="http://schemas.microsoft.com/office/drawing/2014/main" id="{1022E638-62DB-5C40-9DAE-1607CD1B47E9}"/>
              </a:ext>
            </a:extLst>
          </p:cNvPr>
          <p:cNvPicPr>
            <a:picLocks noGrp="1" noChangeAspect="1"/>
          </p:cNvPicPr>
          <p:nvPr>
            <p:ph idx="1"/>
          </p:nvPr>
        </p:nvPicPr>
        <p:blipFill>
          <a:blip r:embed="rId2"/>
          <a:stretch>
            <a:fillRect/>
          </a:stretch>
        </p:blipFill>
        <p:spPr>
          <a:xfrm>
            <a:off x="6329975" y="1121007"/>
            <a:ext cx="5862025" cy="5636563"/>
          </a:xfrm>
        </p:spPr>
      </p:pic>
      <p:sp>
        <p:nvSpPr>
          <p:cNvPr id="6" name="TextBox 5">
            <a:extLst>
              <a:ext uri="{FF2B5EF4-FFF2-40B4-BE49-F238E27FC236}">
                <a16:creationId xmlns:a16="http://schemas.microsoft.com/office/drawing/2014/main" id="{8C8C71D7-C186-734D-B626-8F9B227B5C7B}"/>
              </a:ext>
            </a:extLst>
          </p:cNvPr>
          <p:cNvSpPr txBox="1"/>
          <p:nvPr/>
        </p:nvSpPr>
        <p:spPr>
          <a:xfrm>
            <a:off x="320842" y="5755340"/>
            <a:ext cx="5029200" cy="707886"/>
          </a:xfrm>
          <a:prstGeom prst="rect">
            <a:avLst/>
          </a:prstGeom>
          <a:noFill/>
        </p:spPr>
        <p:txBody>
          <a:bodyPr wrap="square" rtlCol="0">
            <a:spAutoFit/>
          </a:bodyPr>
          <a:lstStyle/>
          <a:p>
            <a:r>
              <a:rPr lang="en-US" sz="2000" dirty="0">
                <a:solidFill>
                  <a:srgbClr val="FF0000"/>
                </a:solidFill>
              </a:rPr>
              <a:t>*</a:t>
            </a:r>
            <a:r>
              <a:rPr lang="en-US" sz="2000" dirty="0"/>
              <a:t>Judy Hoy et al., Poultry, Fisheries &amp; Wildlife Sciences 2015; 3(1): 1000132.</a:t>
            </a:r>
          </a:p>
        </p:txBody>
      </p:sp>
      <p:pic>
        <p:nvPicPr>
          <p:cNvPr id="8" name="Picture 7" descr="A baby deer in the grass&#10;&#10;Description automatically generated with medium confidence">
            <a:extLst>
              <a:ext uri="{FF2B5EF4-FFF2-40B4-BE49-F238E27FC236}">
                <a16:creationId xmlns:a16="http://schemas.microsoft.com/office/drawing/2014/main" id="{FF9DAA35-241F-9E4D-8F8A-B4A79FDD2F52}"/>
              </a:ext>
            </a:extLst>
          </p:cNvPr>
          <p:cNvPicPr>
            <a:picLocks noChangeAspect="1"/>
          </p:cNvPicPr>
          <p:nvPr/>
        </p:nvPicPr>
        <p:blipFill>
          <a:blip r:embed="rId3"/>
          <a:stretch>
            <a:fillRect/>
          </a:stretch>
        </p:blipFill>
        <p:spPr>
          <a:xfrm>
            <a:off x="1071801" y="1955423"/>
            <a:ext cx="4812324" cy="3203766"/>
          </a:xfrm>
          <a:prstGeom prst="rect">
            <a:avLst/>
          </a:prstGeom>
        </p:spPr>
      </p:pic>
    </p:spTree>
    <p:extLst>
      <p:ext uri="{BB962C8B-B14F-4D97-AF65-F5344CB8AC3E}">
        <p14:creationId xmlns:p14="http://schemas.microsoft.com/office/powerpoint/2010/main" val="2943127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521D3-E8EB-AC4B-A392-D7E94E6EE957}"/>
              </a:ext>
            </a:extLst>
          </p:cNvPr>
          <p:cNvSpPr>
            <a:spLocks noGrp="1"/>
          </p:cNvSpPr>
          <p:nvPr>
            <p:ph type="title"/>
          </p:nvPr>
        </p:nvSpPr>
        <p:spPr>
          <a:xfrm>
            <a:off x="356936" y="149681"/>
            <a:ext cx="10515600" cy="1325563"/>
          </a:xfrm>
        </p:spPr>
        <p:txBody>
          <a:bodyPr>
            <a:normAutofit/>
          </a:bodyPr>
          <a:lstStyle/>
          <a:p>
            <a:r>
              <a:rPr lang="en-US" sz="4000" b="1" dirty="0"/>
              <a:t>Some Correlations between Human Diseases and Glyphosate</a:t>
            </a:r>
            <a:r>
              <a:rPr lang="en-US" sz="4000" b="1" dirty="0">
                <a:solidFill>
                  <a:srgbClr val="FF0000"/>
                </a:solidFill>
              </a:rPr>
              <a:t>*</a:t>
            </a:r>
            <a:r>
              <a:rPr lang="en-US" sz="4000" b="1" dirty="0"/>
              <a:t> </a:t>
            </a:r>
          </a:p>
        </p:txBody>
      </p:sp>
      <p:sp>
        <p:nvSpPr>
          <p:cNvPr id="3" name="Content Placeholder 2">
            <a:extLst>
              <a:ext uri="{FF2B5EF4-FFF2-40B4-BE49-F238E27FC236}">
                <a16:creationId xmlns:a16="http://schemas.microsoft.com/office/drawing/2014/main" id="{9ADAB240-3D21-414B-A336-3C5E0AED475B}"/>
              </a:ext>
            </a:extLst>
          </p:cNvPr>
          <p:cNvSpPr>
            <a:spLocks noGrp="1"/>
          </p:cNvSpPr>
          <p:nvPr>
            <p:ph idx="1"/>
          </p:nvPr>
        </p:nvSpPr>
        <p:spPr>
          <a:xfrm>
            <a:off x="195571" y="1381023"/>
            <a:ext cx="6433829" cy="4927186"/>
          </a:xfrm>
        </p:spPr>
        <p:txBody>
          <a:bodyPr>
            <a:normAutofit fontScale="77500" lnSpcReduction="20000"/>
          </a:bodyPr>
          <a:lstStyle/>
          <a:p>
            <a:pPr>
              <a:lnSpc>
                <a:spcPct val="120000"/>
              </a:lnSpc>
            </a:pPr>
            <a:r>
              <a:rPr lang="en-US" sz="3100" dirty="0"/>
              <a:t>Compared US government data on glyphosate usage and on human disease patterns over time from the 1998-2010 hospital discharge data</a:t>
            </a:r>
          </a:p>
          <a:p>
            <a:pPr>
              <a:lnSpc>
                <a:spcPct val="120000"/>
              </a:lnSpc>
            </a:pPr>
            <a:r>
              <a:rPr lang="en-US" sz="3100" dirty="0"/>
              <a:t>Found striking correlations between the rise in glyphosate usage and the rise in multiple health issues in newborn babies:</a:t>
            </a:r>
          </a:p>
          <a:p>
            <a:endParaRPr lang="en-US" sz="2600" dirty="0"/>
          </a:p>
          <a:p>
            <a:pPr lvl="1"/>
            <a:r>
              <a:rPr lang="en-US" sz="2900" dirty="0"/>
              <a:t>head and face anomalies		R=0.95</a:t>
            </a:r>
          </a:p>
          <a:p>
            <a:pPr lvl="1"/>
            <a:r>
              <a:rPr lang="en-US" sz="2900" dirty="0"/>
              <a:t>blood disorders 			R=0.92</a:t>
            </a:r>
          </a:p>
          <a:p>
            <a:pPr lvl="1"/>
            <a:r>
              <a:rPr lang="en-US" sz="2900" dirty="0"/>
              <a:t>skin disorders			R=0.96</a:t>
            </a:r>
          </a:p>
          <a:p>
            <a:pPr lvl="1"/>
            <a:r>
              <a:rPr lang="en-US" sz="2900" dirty="0"/>
              <a:t>metabolic disorders 		R=0.95</a:t>
            </a:r>
          </a:p>
          <a:p>
            <a:pPr lvl="1"/>
            <a:r>
              <a:rPr lang="en-US" sz="2900" dirty="0"/>
              <a:t>genitourinary disorders 		R=0.96</a:t>
            </a:r>
          </a:p>
          <a:p>
            <a:pPr lvl="1"/>
            <a:r>
              <a:rPr lang="en-US" sz="2900" dirty="0"/>
              <a:t>congenital heart conditions	R=0.98</a:t>
            </a:r>
          </a:p>
          <a:p>
            <a:pPr lvl="1"/>
            <a:r>
              <a:rPr lang="en-US" sz="2900" dirty="0"/>
              <a:t>lung problems 	 		R=0.95</a:t>
            </a:r>
          </a:p>
        </p:txBody>
      </p:sp>
      <p:sp>
        <p:nvSpPr>
          <p:cNvPr id="4" name="TextBox 3">
            <a:extLst>
              <a:ext uri="{FF2B5EF4-FFF2-40B4-BE49-F238E27FC236}">
                <a16:creationId xmlns:a16="http://schemas.microsoft.com/office/drawing/2014/main" id="{80B0045B-AFD1-F040-9D98-3CBCF047D11D}"/>
              </a:ext>
            </a:extLst>
          </p:cNvPr>
          <p:cNvSpPr txBox="1"/>
          <p:nvPr/>
        </p:nvSpPr>
        <p:spPr>
          <a:xfrm>
            <a:off x="6629400" y="4532675"/>
            <a:ext cx="5017168" cy="1569660"/>
          </a:xfrm>
          <a:prstGeom prst="rect">
            <a:avLst/>
          </a:prstGeom>
          <a:noFill/>
          <a:ln>
            <a:solidFill>
              <a:schemeClr val="tx1"/>
            </a:solidFill>
          </a:ln>
        </p:spPr>
        <p:txBody>
          <a:bodyPr wrap="square" rtlCol="0">
            <a:spAutoFit/>
          </a:bodyPr>
          <a:lstStyle/>
          <a:p>
            <a:r>
              <a:rPr lang="en-US" sz="2400" dirty="0"/>
              <a:t>R is the correlation coefficient characterizing how similar the two curves are.  1.0 is the highest value it can take, representing a perfect match.</a:t>
            </a:r>
          </a:p>
        </p:txBody>
      </p:sp>
      <p:pic>
        <p:nvPicPr>
          <p:cNvPr id="6" name="Picture 5" descr="A picture containing person, indoor, laying, baby bed&#10;&#10;Description automatically generated">
            <a:extLst>
              <a:ext uri="{FF2B5EF4-FFF2-40B4-BE49-F238E27FC236}">
                <a16:creationId xmlns:a16="http://schemas.microsoft.com/office/drawing/2014/main" id="{7F9C8AD4-C783-B04A-9429-DAC57526283D}"/>
              </a:ext>
            </a:extLst>
          </p:cNvPr>
          <p:cNvPicPr>
            <a:picLocks noChangeAspect="1"/>
          </p:cNvPicPr>
          <p:nvPr/>
        </p:nvPicPr>
        <p:blipFill>
          <a:blip r:embed="rId2"/>
          <a:stretch>
            <a:fillRect/>
          </a:stretch>
        </p:blipFill>
        <p:spPr>
          <a:xfrm>
            <a:off x="6975760" y="1381022"/>
            <a:ext cx="4176059" cy="2349033"/>
          </a:xfrm>
          <a:prstGeom prst="rect">
            <a:avLst/>
          </a:prstGeom>
        </p:spPr>
      </p:pic>
      <p:sp>
        <p:nvSpPr>
          <p:cNvPr id="7" name="Rectangle 6">
            <a:extLst>
              <a:ext uri="{FF2B5EF4-FFF2-40B4-BE49-F238E27FC236}">
                <a16:creationId xmlns:a16="http://schemas.microsoft.com/office/drawing/2014/main" id="{7A11108E-E94B-5246-9DA5-780E05E7E73D}"/>
              </a:ext>
            </a:extLst>
          </p:cNvPr>
          <p:cNvSpPr/>
          <p:nvPr/>
        </p:nvSpPr>
        <p:spPr>
          <a:xfrm>
            <a:off x="356936" y="6308209"/>
            <a:ext cx="11571312" cy="400110"/>
          </a:xfrm>
          <a:prstGeom prst="rect">
            <a:avLst/>
          </a:prstGeom>
        </p:spPr>
        <p:txBody>
          <a:bodyPr wrap="square">
            <a:spAutoFit/>
          </a:bodyPr>
          <a:lstStyle/>
          <a:p>
            <a:r>
              <a:rPr lang="en-US" sz="2000" dirty="0">
                <a:solidFill>
                  <a:srgbClr val="FF0000"/>
                </a:solidFill>
              </a:rPr>
              <a:t>*</a:t>
            </a:r>
            <a:r>
              <a:rPr lang="en-US" sz="2000" dirty="0"/>
              <a:t>Judy Hoy et al., Poultry, Fisheries &amp; Wildlife Sciences 2015; 3(1): 1000132.</a:t>
            </a:r>
          </a:p>
        </p:txBody>
      </p:sp>
    </p:spTree>
    <p:extLst>
      <p:ext uri="{BB962C8B-B14F-4D97-AF65-F5344CB8AC3E}">
        <p14:creationId xmlns:p14="http://schemas.microsoft.com/office/powerpoint/2010/main" val="1590410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line chart, histogram&#10;&#10;Description automatically generated">
            <a:extLst>
              <a:ext uri="{FF2B5EF4-FFF2-40B4-BE49-F238E27FC236}">
                <a16:creationId xmlns:a16="http://schemas.microsoft.com/office/drawing/2014/main" id="{A0DABA96-9B1E-5242-99E2-824425DA3737}"/>
              </a:ext>
            </a:extLst>
          </p:cNvPr>
          <p:cNvPicPr>
            <a:picLocks noGrp="1" noChangeAspect="1"/>
          </p:cNvPicPr>
          <p:nvPr>
            <p:ph idx="1"/>
          </p:nvPr>
        </p:nvPicPr>
        <p:blipFill>
          <a:blip r:embed="rId3"/>
          <a:stretch>
            <a:fillRect/>
          </a:stretch>
        </p:blipFill>
        <p:spPr>
          <a:xfrm>
            <a:off x="308811" y="716286"/>
            <a:ext cx="9519014" cy="5751977"/>
          </a:xfrm>
        </p:spPr>
      </p:pic>
      <p:sp>
        <p:nvSpPr>
          <p:cNvPr id="2" name="Title 1">
            <a:extLst>
              <a:ext uri="{FF2B5EF4-FFF2-40B4-BE49-F238E27FC236}">
                <a16:creationId xmlns:a16="http://schemas.microsoft.com/office/drawing/2014/main" id="{3BDF1B2F-5B0D-934B-A04B-40338E9DDC70}"/>
              </a:ext>
            </a:extLst>
          </p:cNvPr>
          <p:cNvSpPr>
            <a:spLocks noGrp="1"/>
          </p:cNvSpPr>
          <p:nvPr>
            <p:ph type="title"/>
          </p:nvPr>
        </p:nvSpPr>
        <p:spPr>
          <a:xfrm>
            <a:off x="204996" y="141499"/>
            <a:ext cx="11678193" cy="1678972"/>
          </a:xfrm>
          <a:solidFill>
            <a:schemeClr val="bg1"/>
          </a:solidFill>
          <a:ln>
            <a:solidFill>
              <a:schemeClr val="accent6"/>
            </a:solidFill>
          </a:ln>
        </p:spPr>
        <p:txBody>
          <a:bodyPr>
            <a:normAutofit/>
          </a:bodyPr>
          <a:lstStyle/>
          <a:p>
            <a:r>
              <a:rPr lang="en-US" sz="3600" b="1" dirty="0"/>
              <a:t>Congenital heart conditions (newborns) 	p&lt;0.000009           and enlarged right ventricle (adults) 		p&lt;0.00003</a:t>
            </a:r>
            <a:r>
              <a:rPr lang="en-US" sz="3600" b="1" dirty="0">
                <a:solidFill>
                  <a:srgbClr val="FF0000"/>
                </a:solidFill>
              </a:rPr>
              <a:t>*</a:t>
            </a:r>
          </a:p>
        </p:txBody>
      </p:sp>
      <p:sp>
        <p:nvSpPr>
          <p:cNvPr id="6" name="Rectangle 5">
            <a:extLst>
              <a:ext uri="{FF2B5EF4-FFF2-40B4-BE49-F238E27FC236}">
                <a16:creationId xmlns:a16="http://schemas.microsoft.com/office/drawing/2014/main" id="{1323C720-9718-3749-ADFE-A19DA50DA2AF}"/>
              </a:ext>
            </a:extLst>
          </p:cNvPr>
          <p:cNvSpPr/>
          <p:nvPr/>
        </p:nvSpPr>
        <p:spPr>
          <a:xfrm>
            <a:off x="8417111" y="6145097"/>
            <a:ext cx="4066672" cy="646331"/>
          </a:xfrm>
          <a:prstGeom prst="rect">
            <a:avLst/>
          </a:prstGeom>
        </p:spPr>
        <p:txBody>
          <a:bodyPr wrap="square">
            <a:spAutoFit/>
          </a:bodyPr>
          <a:lstStyle/>
          <a:p>
            <a:r>
              <a:rPr lang="en-US" dirty="0">
                <a:solidFill>
                  <a:srgbClr val="FF0000"/>
                </a:solidFill>
              </a:rPr>
              <a:t>*</a:t>
            </a:r>
            <a:r>
              <a:rPr lang="en-US" dirty="0"/>
              <a:t>Judy Hoy et al., Poultry, Fisheries &amp; Wildlife Sciences 2015; 3(1): 1000132.</a:t>
            </a:r>
          </a:p>
        </p:txBody>
      </p:sp>
      <p:sp>
        <p:nvSpPr>
          <p:cNvPr id="8" name="TextBox 7">
            <a:extLst>
              <a:ext uri="{FF2B5EF4-FFF2-40B4-BE49-F238E27FC236}">
                <a16:creationId xmlns:a16="http://schemas.microsoft.com/office/drawing/2014/main" id="{719F2497-CB39-3E46-95DC-67BA8AC1D20B}"/>
              </a:ext>
            </a:extLst>
          </p:cNvPr>
          <p:cNvSpPr txBox="1"/>
          <p:nvPr/>
        </p:nvSpPr>
        <p:spPr>
          <a:xfrm>
            <a:off x="1552497" y="3935040"/>
            <a:ext cx="2774862" cy="369332"/>
          </a:xfrm>
          <a:prstGeom prst="rect">
            <a:avLst/>
          </a:prstGeom>
          <a:noFill/>
        </p:spPr>
        <p:txBody>
          <a:bodyPr wrap="none" rtlCol="0">
            <a:spAutoFit/>
          </a:bodyPr>
          <a:lstStyle/>
          <a:p>
            <a:r>
              <a:rPr lang="en-US" dirty="0"/>
              <a:t>Congenital heart conditions</a:t>
            </a:r>
          </a:p>
        </p:txBody>
      </p:sp>
      <p:sp>
        <p:nvSpPr>
          <p:cNvPr id="9" name="TextBox 8">
            <a:extLst>
              <a:ext uri="{FF2B5EF4-FFF2-40B4-BE49-F238E27FC236}">
                <a16:creationId xmlns:a16="http://schemas.microsoft.com/office/drawing/2014/main" id="{9F8BD6DA-431B-144E-86E4-6A58383FD090}"/>
              </a:ext>
            </a:extLst>
          </p:cNvPr>
          <p:cNvSpPr txBox="1"/>
          <p:nvPr/>
        </p:nvSpPr>
        <p:spPr>
          <a:xfrm>
            <a:off x="3218922" y="2939348"/>
            <a:ext cx="2467022" cy="369332"/>
          </a:xfrm>
          <a:prstGeom prst="rect">
            <a:avLst/>
          </a:prstGeom>
          <a:noFill/>
        </p:spPr>
        <p:txBody>
          <a:bodyPr wrap="none" rtlCol="0">
            <a:spAutoFit/>
          </a:bodyPr>
          <a:lstStyle/>
          <a:p>
            <a:r>
              <a:rPr lang="en-US" dirty="0"/>
              <a:t>Enlarged right ventricle  </a:t>
            </a:r>
          </a:p>
        </p:txBody>
      </p:sp>
      <p:cxnSp>
        <p:nvCxnSpPr>
          <p:cNvPr id="11" name="Straight Arrow Connector 10">
            <a:extLst>
              <a:ext uri="{FF2B5EF4-FFF2-40B4-BE49-F238E27FC236}">
                <a16:creationId xmlns:a16="http://schemas.microsoft.com/office/drawing/2014/main" id="{214934BA-0E6E-4B4B-8F27-F3E4B5E8952E}"/>
              </a:ext>
            </a:extLst>
          </p:cNvPr>
          <p:cNvCxnSpPr/>
          <p:nvPr/>
        </p:nvCxnSpPr>
        <p:spPr>
          <a:xfrm>
            <a:off x="2622885" y="4280087"/>
            <a:ext cx="84221" cy="67998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3B72C9-CA73-534F-B682-E79398C84525}"/>
              </a:ext>
            </a:extLst>
          </p:cNvPr>
          <p:cNvCxnSpPr>
            <a:cxnSpLocks/>
          </p:cNvCxnSpPr>
          <p:nvPr/>
        </p:nvCxnSpPr>
        <p:spPr>
          <a:xfrm>
            <a:off x="4728412" y="3308680"/>
            <a:ext cx="508462" cy="614328"/>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980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AFB13630-778E-6244-BC14-3412C3577A0D}"/>
              </a:ext>
            </a:extLst>
          </p:cNvPr>
          <p:cNvPicPr>
            <a:picLocks noGrp="1" noChangeAspect="1"/>
          </p:cNvPicPr>
          <p:nvPr>
            <p:ph idx="1"/>
          </p:nvPr>
        </p:nvPicPr>
        <p:blipFill>
          <a:blip r:embed="rId3"/>
          <a:stretch>
            <a:fillRect/>
          </a:stretch>
        </p:blipFill>
        <p:spPr>
          <a:xfrm>
            <a:off x="103243" y="128360"/>
            <a:ext cx="10515600" cy="3769981"/>
          </a:xfrm>
        </p:spPr>
      </p:pic>
      <p:sp>
        <p:nvSpPr>
          <p:cNvPr id="2" name="TextBox 1">
            <a:extLst>
              <a:ext uri="{FF2B5EF4-FFF2-40B4-BE49-F238E27FC236}">
                <a16:creationId xmlns:a16="http://schemas.microsoft.com/office/drawing/2014/main" id="{D4F4313E-1AF8-E74E-A607-63DF1ACB2992}"/>
              </a:ext>
            </a:extLst>
          </p:cNvPr>
          <p:cNvSpPr txBox="1"/>
          <p:nvPr/>
        </p:nvSpPr>
        <p:spPr>
          <a:xfrm>
            <a:off x="1542927" y="4051984"/>
            <a:ext cx="8802855"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t>Long-QT syndrome, atrioventricular block, arrhythmias in both humans and animals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“In fatalities, the common symptoms were cardiorespiratory arrest, cardiovascular shock, hemodynamic disturbances, intravascular disseminated coagulation and multiple-organ failure” </a:t>
            </a:r>
            <a:endParaRPr lang="en-US" sz="3200" dirty="0"/>
          </a:p>
          <a:p>
            <a:endParaRPr lang="en-US" sz="2400" dirty="0"/>
          </a:p>
        </p:txBody>
      </p:sp>
    </p:spTree>
    <p:extLst>
      <p:ext uri="{BB962C8B-B14F-4D97-AF65-F5344CB8AC3E}">
        <p14:creationId xmlns:p14="http://schemas.microsoft.com/office/powerpoint/2010/main" val="727681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 31 genitourinary.eps"/>
          <p:cNvPicPr>
            <a:picLocks noGrp="1" noChangeAspect="1"/>
          </p:cNvPicPr>
          <p:nvPr>
            <p:ph idx="1"/>
          </p:nvPr>
        </p:nvPicPr>
        <p:blipFill>
          <a:blip r:embed="rId3">
            <a:extLst>
              <a:ext uri="{28A0092B-C50C-407E-A947-70E740481C1C}">
                <a14:useLocalDpi xmlns:a14="http://schemas.microsoft.com/office/drawing/2010/main" val="0"/>
              </a:ext>
            </a:extLst>
          </a:blip>
          <a:srcRect l="-13050" r="-13050"/>
          <a:stretch>
            <a:fillRect/>
          </a:stretch>
        </p:blipFill>
        <p:spPr>
          <a:xfrm>
            <a:off x="962570" y="1008158"/>
            <a:ext cx="9907658" cy="5448830"/>
          </a:xfrm>
        </p:spPr>
      </p:pic>
      <p:sp>
        <p:nvSpPr>
          <p:cNvPr id="5" name="TextBox 4"/>
          <p:cNvSpPr txBox="1"/>
          <p:nvPr/>
        </p:nvSpPr>
        <p:spPr>
          <a:xfrm>
            <a:off x="4715203" y="6325662"/>
            <a:ext cx="7000956" cy="461665"/>
          </a:xfrm>
          <a:prstGeom prst="rect">
            <a:avLst/>
          </a:prstGeom>
          <a:noFill/>
        </p:spPr>
        <p:txBody>
          <a:bodyPr wrap="none" rtlCol="0">
            <a:spAutoFit/>
          </a:bodyPr>
          <a:lstStyle/>
          <a:p>
            <a:r>
              <a:rPr lang="en-US" sz="2400" dirty="0">
                <a:solidFill>
                  <a:srgbClr val="FF0000"/>
                </a:solidFill>
              </a:rPr>
              <a:t>*</a:t>
            </a:r>
            <a:r>
              <a:rPr lang="en-US" sz="2400" dirty="0"/>
              <a:t>Hoy et al., Poultry Fish and Wildlife Science 2015, 3:1 </a:t>
            </a:r>
          </a:p>
        </p:txBody>
      </p:sp>
      <p:sp>
        <p:nvSpPr>
          <p:cNvPr id="3" name="TextBox 2">
            <a:extLst>
              <a:ext uri="{FF2B5EF4-FFF2-40B4-BE49-F238E27FC236}">
                <a16:creationId xmlns:a16="http://schemas.microsoft.com/office/drawing/2014/main" id="{83173322-FEBA-8343-AB35-12023E070A7D}"/>
              </a:ext>
            </a:extLst>
          </p:cNvPr>
          <p:cNvSpPr txBox="1"/>
          <p:nvPr/>
        </p:nvSpPr>
        <p:spPr>
          <a:xfrm>
            <a:off x="827046" y="3322521"/>
            <a:ext cx="5143844" cy="461665"/>
          </a:xfrm>
          <a:prstGeom prst="rect">
            <a:avLst/>
          </a:prstGeom>
          <a:solidFill>
            <a:schemeClr val="bg1"/>
          </a:solidFill>
        </p:spPr>
        <p:txBody>
          <a:bodyPr wrap="none" rtlCol="0">
            <a:spAutoFit/>
          </a:bodyPr>
          <a:lstStyle/>
          <a:p>
            <a:r>
              <a:rPr lang="en-US" sz="2400" dirty="0"/>
              <a:t>Glyphosate use on wheat, corn and soy </a:t>
            </a:r>
          </a:p>
        </p:txBody>
      </p:sp>
      <p:cxnSp>
        <p:nvCxnSpPr>
          <p:cNvPr id="8" name="Straight Arrow Connector 7">
            <a:extLst>
              <a:ext uri="{FF2B5EF4-FFF2-40B4-BE49-F238E27FC236}">
                <a16:creationId xmlns:a16="http://schemas.microsoft.com/office/drawing/2014/main" id="{C1F0C3D6-6DA1-324E-9942-2C26B149A768}"/>
              </a:ext>
            </a:extLst>
          </p:cNvPr>
          <p:cNvCxnSpPr/>
          <p:nvPr/>
        </p:nvCxnSpPr>
        <p:spPr>
          <a:xfrm>
            <a:off x="3866602" y="3732573"/>
            <a:ext cx="1162594" cy="6565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3968C23-C3A1-9F4E-860D-325282114ECB}"/>
              </a:ext>
            </a:extLst>
          </p:cNvPr>
          <p:cNvSpPr txBox="1"/>
          <p:nvPr/>
        </p:nvSpPr>
        <p:spPr>
          <a:xfrm>
            <a:off x="5545115" y="2860856"/>
            <a:ext cx="1340560" cy="461665"/>
          </a:xfrm>
          <a:prstGeom prst="rect">
            <a:avLst/>
          </a:prstGeom>
          <a:noFill/>
        </p:spPr>
        <p:txBody>
          <a:bodyPr wrap="none" rtlCol="0">
            <a:spAutoFit/>
          </a:bodyPr>
          <a:lstStyle/>
          <a:p>
            <a:r>
              <a:rPr lang="en-US" sz="2400" dirty="0"/>
              <a:t>disorders</a:t>
            </a:r>
          </a:p>
        </p:txBody>
      </p:sp>
      <p:cxnSp>
        <p:nvCxnSpPr>
          <p:cNvPr id="11" name="Straight Arrow Connector 10">
            <a:extLst>
              <a:ext uri="{FF2B5EF4-FFF2-40B4-BE49-F238E27FC236}">
                <a16:creationId xmlns:a16="http://schemas.microsoft.com/office/drawing/2014/main" id="{1511621A-5977-1145-A051-D30CB644391F}"/>
              </a:ext>
            </a:extLst>
          </p:cNvPr>
          <p:cNvCxnSpPr>
            <a:cxnSpLocks/>
            <a:stCxn id="9" idx="2"/>
          </p:cNvCxnSpPr>
          <p:nvPr/>
        </p:nvCxnSpPr>
        <p:spPr>
          <a:xfrm flipH="1">
            <a:off x="6166087" y="3322521"/>
            <a:ext cx="49308" cy="635525"/>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3B2E894-06E5-F944-B4FF-47D0FAA1C704}"/>
              </a:ext>
            </a:extLst>
          </p:cNvPr>
          <p:cNvSpPr txBox="1">
            <a:spLocks/>
          </p:cNvSpPr>
          <p:nvPr/>
        </p:nvSpPr>
        <p:spPr>
          <a:xfrm>
            <a:off x="236917" y="240206"/>
            <a:ext cx="10607040" cy="1678972"/>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Newborn Genitourinary Disorders</a:t>
            </a:r>
            <a:r>
              <a:rPr lang="en-US" b="1" dirty="0">
                <a:solidFill>
                  <a:srgbClr val="FF0000"/>
                </a:solidFill>
              </a:rPr>
              <a:t> </a:t>
            </a:r>
            <a:r>
              <a:rPr lang="en-US" b="1" dirty="0"/>
              <a:t>(Hypospadias, Hydrocele, etc.) p&lt;0.000024</a:t>
            </a:r>
            <a:endParaRPr lang="en-US" b="1" dirty="0">
              <a:solidFill>
                <a:srgbClr val="FF0000"/>
              </a:solidFill>
            </a:endParaRPr>
          </a:p>
        </p:txBody>
      </p:sp>
      <p:pic>
        <p:nvPicPr>
          <p:cNvPr id="6" name="Picture 5" descr="Diagram&#10;&#10;Description automatically generated">
            <a:extLst>
              <a:ext uri="{FF2B5EF4-FFF2-40B4-BE49-F238E27FC236}">
                <a16:creationId xmlns:a16="http://schemas.microsoft.com/office/drawing/2014/main" id="{4CF5EF2E-3973-1A43-A143-B4E6AD37184E}"/>
              </a:ext>
            </a:extLst>
          </p:cNvPr>
          <p:cNvPicPr>
            <a:picLocks noChangeAspect="1"/>
          </p:cNvPicPr>
          <p:nvPr/>
        </p:nvPicPr>
        <p:blipFill>
          <a:blip r:embed="rId4"/>
          <a:stretch>
            <a:fillRect/>
          </a:stretch>
        </p:blipFill>
        <p:spPr>
          <a:xfrm>
            <a:off x="9653980" y="2464821"/>
            <a:ext cx="2535504" cy="2535504"/>
          </a:xfrm>
          <a:prstGeom prst="rect">
            <a:avLst/>
          </a:prstGeom>
        </p:spPr>
      </p:pic>
      <p:sp>
        <p:nvSpPr>
          <p:cNvPr id="7" name="TextBox 6">
            <a:extLst>
              <a:ext uri="{FF2B5EF4-FFF2-40B4-BE49-F238E27FC236}">
                <a16:creationId xmlns:a16="http://schemas.microsoft.com/office/drawing/2014/main" id="{D1911821-7F28-9544-B41B-EDC2ECF59E43}"/>
              </a:ext>
            </a:extLst>
          </p:cNvPr>
          <p:cNvSpPr txBox="1"/>
          <p:nvPr/>
        </p:nvSpPr>
        <p:spPr>
          <a:xfrm>
            <a:off x="9929630" y="5354406"/>
            <a:ext cx="1374094" cy="369332"/>
          </a:xfrm>
          <a:prstGeom prst="rect">
            <a:avLst/>
          </a:prstGeom>
          <a:noFill/>
        </p:spPr>
        <p:txBody>
          <a:bodyPr wrap="none" rtlCol="0">
            <a:spAutoFit/>
          </a:bodyPr>
          <a:lstStyle/>
          <a:p>
            <a:r>
              <a:rPr lang="en-US" dirty="0"/>
              <a:t>Hypospadias</a:t>
            </a:r>
          </a:p>
        </p:txBody>
      </p:sp>
      <p:pic>
        <p:nvPicPr>
          <p:cNvPr id="13" name="Picture 12" descr="Diagram&#10;&#10;Description automatically generated">
            <a:extLst>
              <a:ext uri="{FF2B5EF4-FFF2-40B4-BE49-F238E27FC236}">
                <a16:creationId xmlns:a16="http://schemas.microsoft.com/office/drawing/2014/main" id="{A3E27713-7681-EB43-BBAB-7BC662A46371}"/>
              </a:ext>
            </a:extLst>
          </p:cNvPr>
          <p:cNvPicPr>
            <a:picLocks noChangeAspect="1"/>
          </p:cNvPicPr>
          <p:nvPr/>
        </p:nvPicPr>
        <p:blipFill>
          <a:blip r:embed="rId5"/>
          <a:stretch>
            <a:fillRect/>
          </a:stretch>
        </p:blipFill>
        <p:spPr>
          <a:xfrm>
            <a:off x="78378" y="4938823"/>
            <a:ext cx="2422091" cy="1820632"/>
          </a:xfrm>
          <a:prstGeom prst="rect">
            <a:avLst/>
          </a:prstGeom>
        </p:spPr>
      </p:pic>
      <p:sp>
        <p:nvSpPr>
          <p:cNvPr id="2" name="TextBox 1">
            <a:extLst>
              <a:ext uri="{FF2B5EF4-FFF2-40B4-BE49-F238E27FC236}">
                <a16:creationId xmlns:a16="http://schemas.microsoft.com/office/drawing/2014/main" id="{083883A2-4456-1F4A-8574-9A77EC2475BB}"/>
              </a:ext>
            </a:extLst>
          </p:cNvPr>
          <p:cNvSpPr txBox="1"/>
          <p:nvPr/>
        </p:nvSpPr>
        <p:spPr>
          <a:xfrm>
            <a:off x="10116584" y="1612350"/>
            <a:ext cx="1725793" cy="646331"/>
          </a:xfrm>
          <a:prstGeom prst="rect">
            <a:avLst/>
          </a:prstGeom>
          <a:noFill/>
        </p:spPr>
        <p:txBody>
          <a:bodyPr wrap="none" rtlCol="0">
            <a:spAutoFit/>
          </a:bodyPr>
          <a:lstStyle/>
          <a:p>
            <a:r>
              <a:rPr lang="en-US" dirty="0"/>
              <a:t>Urethra opening</a:t>
            </a:r>
          </a:p>
          <a:p>
            <a:r>
              <a:rPr lang="en-US" dirty="0"/>
              <a:t>below the tip</a:t>
            </a:r>
          </a:p>
        </p:txBody>
      </p:sp>
      <p:sp>
        <p:nvSpPr>
          <p:cNvPr id="12" name="TextBox 11">
            <a:extLst>
              <a:ext uri="{FF2B5EF4-FFF2-40B4-BE49-F238E27FC236}">
                <a16:creationId xmlns:a16="http://schemas.microsoft.com/office/drawing/2014/main" id="{A5989561-6493-1E47-A1B6-F839A8BF5819}"/>
              </a:ext>
            </a:extLst>
          </p:cNvPr>
          <p:cNvSpPr txBox="1"/>
          <p:nvPr/>
        </p:nvSpPr>
        <p:spPr>
          <a:xfrm>
            <a:off x="494718" y="4399336"/>
            <a:ext cx="1589409" cy="369332"/>
          </a:xfrm>
          <a:prstGeom prst="rect">
            <a:avLst/>
          </a:prstGeom>
          <a:noFill/>
        </p:spPr>
        <p:txBody>
          <a:bodyPr wrap="none" rtlCol="0">
            <a:spAutoFit/>
          </a:bodyPr>
          <a:lstStyle/>
          <a:p>
            <a:r>
              <a:rPr lang="en-US" dirty="0" err="1"/>
              <a:t>Swolen</a:t>
            </a:r>
            <a:r>
              <a:rPr lang="en-US" dirty="0"/>
              <a:t> testicle</a:t>
            </a:r>
          </a:p>
        </p:txBody>
      </p:sp>
    </p:spTree>
    <p:extLst>
      <p:ext uri="{BB962C8B-B14F-4D97-AF65-F5344CB8AC3E}">
        <p14:creationId xmlns:p14="http://schemas.microsoft.com/office/powerpoint/2010/main" val="2472364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36" y="65140"/>
            <a:ext cx="11946925" cy="1143000"/>
          </a:xfrm>
        </p:spPr>
        <p:txBody>
          <a:bodyPr>
            <a:noAutofit/>
          </a:bodyPr>
          <a:lstStyle/>
          <a:p>
            <a:r>
              <a:rPr lang="en-US" sz="4000" b="1" dirty="0"/>
              <a:t>Is Glyphosate Causing an Epidemic in Fatty Liver Disease?</a:t>
            </a:r>
          </a:p>
        </p:txBody>
      </p:sp>
      <p:sp>
        <p:nvSpPr>
          <p:cNvPr id="3" name="Content Placeholder 2"/>
          <p:cNvSpPr>
            <a:spLocks noGrp="1"/>
          </p:cNvSpPr>
          <p:nvPr>
            <p:ph idx="1"/>
          </p:nvPr>
        </p:nvSpPr>
        <p:spPr>
          <a:xfrm>
            <a:off x="245075" y="1265662"/>
            <a:ext cx="11701849" cy="3931355"/>
          </a:xfrm>
        </p:spPr>
        <p:txBody>
          <a:bodyPr>
            <a:normAutofit/>
          </a:bodyPr>
          <a:lstStyle/>
          <a:p>
            <a:r>
              <a:rPr lang="en-US" dirty="0"/>
              <a:t>Worldwide epidemic in fatty liver disease today</a:t>
            </a:r>
            <a:r>
              <a:rPr lang="en-US" dirty="0">
                <a:solidFill>
                  <a:srgbClr val="FF0000"/>
                </a:solidFill>
              </a:rPr>
              <a:t>*</a:t>
            </a:r>
          </a:p>
          <a:p>
            <a:r>
              <a:rPr lang="en-US" dirty="0"/>
              <a:t>“</a:t>
            </a:r>
            <a:r>
              <a:rPr lang="en-US" dirty="0" err="1"/>
              <a:t>Multiomics</a:t>
            </a:r>
            <a:r>
              <a:rPr lang="en-US" dirty="0"/>
              <a:t> reveal non-alcoholic fatty liver disease in rats following chronic exposure to an ultra-low dose of  Roundup herbicide”</a:t>
            </a:r>
            <a:r>
              <a:rPr lang="en-US" dirty="0">
                <a:solidFill>
                  <a:srgbClr val="FF0000"/>
                </a:solidFill>
              </a:rPr>
              <a:t>**</a:t>
            </a:r>
          </a:p>
          <a:p>
            <a:r>
              <a:rPr lang="en-US" dirty="0"/>
              <a:t>Glyphosate correlated with fatty liver disease in humans</a:t>
            </a:r>
            <a:r>
              <a:rPr lang="en-US" dirty="0">
                <a:solidFill>
                  <a:srgbClr val="FF0000"/>
                </a:solidFill>
              </a:rPr>
              <a:t>***</a:t>
            </a:r>
          </a:p>
          <a:p>
            <a:pPr marL="0" indent="0">
              <a:buNone/>
            </a:pPr>
            <a:r>
              <a:rPr lang="en-US" dirty="0">
                <a:solidFill>
                  <a:srgbClr val="FF0000"/>
                </a:solidFill>
              </a:rPr>
              <a:t> </a:t>
            </a:r>
          </a:p>
        </p:txBody>
      </p:sp>
      <p:sp>
        <p:nvSpPr>
          <p:cNvPr id="4" name="TextBox 3"/>
          <p:cNvSpPr txBox="1"/>
          <p:nvPr/>
        </p:nvSpPr>
        <p:spPr>
          <a:xfrm>
            <a:off x="987058" y="5719045"/>
            <a:ext cx="11045427" cy="1015663"/>
          </a:xfrm>
          <a:prstGeom prst="rect">
            <a:avLst/>
          </a:prstGeom>
          <a:noFill/>
        </p:spPr>
        <p:txBody>
          <a:bodyPr wrap="square" rtlCol="0">
            <a:spAutoFit/>
          </a:bodyPr>
          <a:lstStyle/>
          <a:p>
            <a:pPr algn="r"/>
            <a:r>
              <a:rPr lang="en-US" sz="2000">
                <a:solidFill>
                  <a:srgbClr val="FF0000"/>
                </a:solidFill>
                <a:latin typeface="Arial" panose="020B0604020202020204" pitchFamily="34" charset="0"/>
              </a:rPr>
              <a:t>*</a:t>
            </a:r>
            <a:r>
              <a:rPr lang="en-US" sz="2000">
                <a:latin typeface="Arial" panose="020B0604020202020204" pitchFamily="34" charset="0"/>
              </a:rPr>
              <a:t> Chris Estes et al. Hepatology 2018; 67(1): 123-133.</a:t>
            </a:r>
          </a:p>
          <a:p>
            <a:pPr algn="r"/>
            <a:r>
              <a:rPr lang="en-US" sz="2000">
                <a:solidFill>
                  <a:srgbClr val="FF0000"/>
                </a:solidFill>
                <a:latin typeface="Arial" panose="020B0604020202020204" pitchFamily="34" charset="0"/>
              </a:rPr>
              <a:t>** </a:t>
            </a:r>
            <a:r>
              <a:rPr lang="en-US" sz="2000">
                <a:latin typeface="Arial" panose="020B0604020202020204" pitchFamily="34" charset="0"/>
              </a:rPr>
              <a:t>Robin Mesnage et al. Sci Rep 2017; 7: 39328.</a:t>
            </a:r>
            <a:endParaRPr lang="en-US" sz="2000">
              <a:solidFill>
                <a:srgbClr val="FF0000"/>
              </a:solidFill>
              <a:latin typeface="Arial" panose="020B0604020202020204" pitchFamily="34" charset="0"/>
            </a:endParaRPr>
          </a:p>
          <a:p>
            <a:pPr algn="r"/>
            <a:r>
              <a:rPr lang="en-US" sz="2000">
                <a:solidFill>
                  <a:srgbClr val="FF0000"/>
                </a:solidFill>
                <a:latin typeface="Arial" panose="020B0604020202020204" pitchFamily="34" charset="0"/>
              </a:rPr>
              <a:t>*** </a:t>
            </a:r>
            <a:r>
              <a:rPr lang="en-US" sz="2000">
                <a:latin typeface="Arial" panose="020B0604020202020204" pitchFamily="34" charset="0"/>
              </a:rPr>
              <a:t>PJ Mills et al. Clinical Gastroenterology and Hepatology 2020;18(3):741-743.</a:t>
            </a:r>
            <a:endParaRPr lang="en-US" sz="2000" dirty="0">
              <a:latin typeface="Arial" panose="020B0604020202020204" pitchFamily="34" charset="0"/>
            </a:endParaRPr>
          </a:p>
        </p:txBody>
      </p:sp>
      <p:pic>
        <p:nvPicPr>
          <p:cNvPr id="6" name="Picture 5" descr="A picture containing text, indoor&#10;&#10;Description automatically generated">
            <a:extLst>
              <a:ext uri="{FF2B5EF4-FFF2-40B4-BE49-F238E27FC236}">
                <a16:creationId xmlns:a16="http://schemas.microsoft.com/office/drawing/2014/main" id="{56EC5421-E3DF-9E46-B10F-85515F91D27C}"/>
              </a:ext>
            </a:extLst>
          </p:cNvPr>
          <p:cNvPicPr>
            <a:picLocks noChangeAspect="1"/>
          </p:cNvPicPr>
          <p:nvPr/>
        </p:nvPicPr>
        <p:blipFill>
          <a:blip r:embed="rId3"/>
          <a:stretch>
            <a:fillRect/>
          </a:stretch>
        </p:blipFill>
        <p:spPr>
          <a:xfrm>
            <a:off x="245075" y="3543737"/>
            <a:ext cx="5697071" cy="2677623"/>
          </a:xfrm>
          <a:prstGeom prst="rect">
            <a:avLst/>
          </a:prstGeom>
        </p:spPr>
      </p:pic>
    </p:spTree>
    <p:extLst>
      <p:ext uri="{BB962C8B-B14F-4D97-AF65-F5344CB8AC3E}">
        <p14:creationId xmlns:p14="http://schemas.microsoft.com/office/powerpoint/2010/main" val="19895268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780" y="247097"/>
            <a:ext cx="8440980" cy="1143000"/>
          </a:xfrm>
        </p:spPr>
        <p:txBody>
          <a:bodyPr>
            <a:normAutofit fontScale="90000"/>
          </a:bodyPr>
          <a:lstStyle/>
          <a:p>
            <a:r>
              <a:rPr lang="en-US" b="1" dirty="0"/>
              <a:t>Kidney Failure in Agricultural Workers</a:t>
            </a:r>
            <a:r>
              <a:rPr lang="en-US" b="1" dirty="0">
                <a:solidFill>
                  <a:srgbClr val="FF0000"/>
                </a:solidFill>
              </a:rPr>
              <a:t>*</a:t>
            </a:r>
          </a:p>
        </p:txBody>
      </p:sp>
      <p:sp>
        <p:nvSpPr>
          <p:cNvPr id="3" name="Content Placeholder 2"/>
          <p:cNvSpPr>
            <a:spLocks noGrp="1"/>
          </p:cNvSpPr>
          <p:nvPr>
            <p:ph idx="1"/>
          </p:nvPr>
        </p:nvSpPr>
        <p:spPr>
          <a:xfrm>
            <a:off x="518159" y="1471862"/>
            <a:ext cx="10598331" cy="3635716"/>
          </a:xfrm>
        </p:spPr>
        <p:txBody>
          <a:bodyPr>
            <a:normAutofit lnSpcReduction="10000"/>
          </a:bodyPr>
          <a:lstStyle/>
          <a:p>
            <a:r>
              <a:rPr lang="en-US" dirty="0"/>
              <a:t>Agricultural workers in sugar cane fields in Central America and Sri Lanka are dying at a young age in record numbers from kidney failure</a:t>
            </a:r>
          </a:p>
          <a:p>
            <a:pPr lvl="1"/>
            <a:r>
              <a:rPr lang="en-US" dirty="0"/>
              <a:t>Second-most common cause of death in young men in El Salvador</a:t>
            </a:r>
          </a:p>
          <a:p>
            <a:r>
              <a:rPr lang="en-US" dirty="0"/>
              <a:t>Attributed to toxic metals (arsenic, cadmium) + nitrates in well water + glyphosate</a:t>
            </a:r>
            <a:r>
              <a:rPr lang="en-US" i="1" dirty="0">
                <a:solidFill>
                  <a:srgbClr val="FF0000"/>
                </a:solidFill>
              </a:rPr>
              <a:t>**</a:t>
            </a:r>
          </a:p>
          <a:p>
            <a:pPr lvl="1"/>
            <a:r>
              <a:rPr lang="en-US" dirty="0"/>
              <a:t>Glyphosate chelates arsenic and then unloads it in the acidic environment of the renal tubules</a:t>
            </a:r>
          </a:p>
          <a:p>
            <a:r>
              <a:rPr lang="en-US" dirty="0"/>
              <a:t>Glyphosate is synergistically toxic with paraquat to destroy the kidneys of agricultural workers in Sri Lanka</a:t>
            </a:r>
            <a:r>
              <a:rPr lang="en-US" dirty="0">
                <a:solidFill>
                  <a:srgbClr val="FF0000"/>
                </a:solidFill>
              </a:rPr>
              <a:t>***</a:t>
            </a:r>
          </a:p>
        </p:txBody>
      </p:sp>
      <p:sp>
        <p:nvSpPr>
          <p:cNvPr id="4" name="TextBox 3"/>
          <p:cNvSpPr txBox="1"/>
          <p:nvPr/>
        </p:nvSpPr>
        <p:spPr>
          <a:xfrm>
            <a:off x="3563464" y="5389527"/>
            <a:ext cx="8534709" cy="1015663"/>
          </a:xfrm>
          <a:prstGeom prst="rect">
            <a:avLst/>
          </a:prstGeom>
          <a:noFill/>
        </p:spPr>
        <p:txBody>
          <a:bodyPr wrap="none" rtlCol="0">
            <a:spAutoFit/>
          </a:bodyPr>
          <a:lstStyle/>
          <a:p>
            <a:pPr algn="r"/>
            <a:r>
              <a:rPr lang="en-US" sz="2000" dirty="0">
                <a:solidFill>
                  <a:srgbClr val="FF0000"/>
                </a:solidFill>
              </a:rPr>
              <a:t>*</a:t>
            </a:r>
            <a:r>
              <a:rPr lang="en-US" sz="2000" dirty="0"/>
              <a:t> CM </a:t>
            </a:r>
            <a:r>
              <a:rPr lang="en-US" sz="2000" dirty="0" err="1"/>
              <a:t>Orantes</a:t>
            </a:r>
            <a:r>
              <a:rPr lang="en-US" sz="2000" dirty="0"/>
              <a:t>-Navarro et al., Adv Chronic Kidney Dis 2017;24(2):101-106.</a:t>
            </a:r>
            <a:endParaRPr lang="en-US" sz="2000" dirty="0">
              <a:solidFill>
                <a:srgbClr val="FF0000"/>
              </a:solidFill>
            </a:endParaRPr>
          </a:p>
          <a:p>
            <a:pPr algn="r"/>
            <a:r>
              <a:rPr lang="en-US" sz="2000" dirty="0">
                <a:solidFill>
                  <a:srgbClr val="FF0000"/>
                </a:solidFill>
              </a:rPr>
              <a:t>**</a:t>
            </a:r>
            <a:r>
              <a:rPr lang="en-US" sz="2000" dirty="0"/>
              <a:t>C </a:t>
            </a:r>
            <a:r>
              <a:rPr lang="en-US" sz="2000" dirty="0" err="1"/>
              <a:t>Jayasumana</a:t>
            </a:r>
            <a:r>
              <a:rPr lang="en-US" sz="2000" dirty="0"/>
              <a:t> et al. Int. J. Environ. Res. Public Health 2014, 11, 2125-2147.</a:t>
            </a:r>
          </a:p>
          <a:p>
            <a:pPr algn="r"/>
            <a:r>
              <a:rPr lang="en-US" sz="2000" dirty="0">
                <a:solidFill>
                  <a:srgbClr val="FF0000"/>
                </a:solidFill>
              </a:rPr>
              <a:t>***</a:t>
            </a:r>
            <a:r>
              <a:rPr lang="en-US" sz="2000" dirty="0"/>
              <a:t> </a:t>
            </a:r>
            <a:r>
              <a:rPr lang="en-US" sz="2000" dirty="0" err="1"/>
              <a:t>Sarath</a:t>
            </a:r>
            <a:r>
              <a:rPr lang="en-US" sz="2000" dirty="0"/>
              <a:t> </a:t>
            </a:r>
            <a:r>
              <a:rPr lang="en-US" sz="2000" dirty="0" err="1"/>
              <a:t>Gunatilake</a:t>
            </a:r>
            <a:r>
              <a:rPr lang="en-US" sz="2000" dirty="0"/>
              <a:t> et al., Int J Environ Res Public Health 2019; 16(15): 2734.</a:t>
            </a:r>
          </a:p>
        </p:txBody>
      </p:sp>
    </p:spTree>
    <p:extLst>
      <p:ext uri="{BB962C8B-B14F-4D97-AF65-F5344CB8AC3E}">
        <p14:creationId xmlns:p14="http://schemas.microsoft.com/office/powerpoint/2010/main" val="3226825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653" y="126537"/>
            <a:ext cx="11298489" cy="1143000"/>
          </a:xfrm>
        </p:spPr>
        <p:txBody>
          <a:bodyPr>
            <a:normAutofit fontScale="90000"/>
          </a:bodyPr>
          <a:lstStyle/>
          <a:p>
            <a:r>
              <a:rPr lang="en-US" b="1" dirty="0"/>
              <a:t>U.S. Acute Kidney Disease Death Rate Plotted against</a:t>
            </a:r>
            <a:br>
              <a:rPr lang="en-US" b="1" dirty="0"/>
            </a:br>
            <a:r>
              <a:rPr lang="en-US" b="1" dirty="0"/>
              <a:t>Glyphosate and GMOs</a:t>
            </a:r>
            <a:r>
              <a:rPr lang="en-US" b="1" dirty="0">
                <a:solidFill>
                  <a:srgbClr val="FF0000"/>
                </a:solidFill>
              </a:rPr>
              <a:t>*</a:t>
            </a:r>
          </a:p>
        </p:txBody>
      </p:sp>
      <p:sp>
        <p:nvSpPr>
          <p:cNvPr id="5" name="TextBox 4"/>
          <p:cNvSpPr txBox="1"/>
          <p:nvPr/>
        </p:nvSpPr>
        <p:spPr>
          <a:xfrm>
            <a:off x="2347612" y="6396336"/>
            <a:ext cx="7863189" cy="461665"/>
          </a:xfrm>
          <a:prstGeom prst="rect">
            <a:avLst/>
          </a:prstGeom>
          <a:noFill/>
        </p:spPr>
        <p:txBody>
          <a:bodyPr wrap="square" rtlCol="0">
            <a:spAutoFit/>
          </a:bodyPr>
          <a:lstStyle/>
          <a:p>
            <a:r>
              <a:rPr lang="en-US" sz="2400" dirty="0">
                <a:solidFill>
                  <a:srgbClr val="FF0000"/>
                </a:solidFill>
              </a:rPr>
              <a:t>*</a:t>
            </a:r>
            <a:r>
              <a:rPr lang="en-US" sz="2400" dirty="0"/>
              <a:t>Plot prepared by Nancy Swanson from available data online</a:t>
            </a:r>
          </a:p>
        </p:txBody>
      </p:sp>
      <p:pic>
        <p:nvPicPr>
          <p:cNvPr id="4" name="Picture 3" descr="Chart, line chart, histogram&#10;&#10;Description automatically generated">
            <a:extLst>
              <a:ext uri="{FF2B5EF4-FFF2-40B4-BE49-F238E27FC236}">
                <a16:creationId xmlns:a16="http://schemas.microsoft.com/office/drawing/2014/main" id="{EEABEA17-D722-8347-BB75-646E9EEF78BD}"/>
              </a:ext>
            </a:extLst>
          </p:cNvPr>
          <p:cNvPicPr>
            <a:picLocks noChangeAspect="1"/>
          </p:cNvPicPr>
          <p:nvPr/>
        </p:nvPicPr>
        <p:blipFill>
          <a:blip r:embed="rId3"/>
          <a:stretch>
            <a:fillRect/>
          </a:stretch>
        </p:blipFill>
        <p:spPr>
          <a:xfrm>
            <a:off x="1524000" y="1204818"/>
            <a:ext cx="8320388" cy="5275262"/>
          </a:xfrm>
          <a:prstGeom prst="rect">
            <a:avLst/>
          </a:prstGeom>
        </p:spPr>
      </p:pic>
      <p:sp>
        <p:nvSpPr>
          <p:cNvPr id="8" name="TextBox 7">
            <a:extLst>
              <a:ext uri="{FF2B5EF4-FFF2-40B4-BE49-F238E27FC236}">
                <a16:creationId xmlns:a16="http://schemas.microsoft.com/office/drawing/2014/main" id="{DB418EEF-E64E-C64D-BE47-682908B31E05}"/>
              </a:ext>
            </a:extLst>
          </p:cNvPr>
          <p:cNvSpPr txBox="1"/>
          <p:nvPr/>
        </p:nvSpPr>
        <p:spPr>
          <a:xfrm>
            <a:off x="928256" y="6269797"/>
            <a:ext cx="10688886" cy="461665"/>
          </a:xfrm>
          <a:prstGeom prst="rect">
            <a:avLst/>
          </a:prstGeom>
          <a:solidFill>
            <a:schemeClr val="bg1"/>
          </a:solidFill>
        </p:spPr>
        <p:txBody>
          <a:bodyPr wrap="square" rtlCol="0">
            <a:spAutoFit/>
          </a:bodyPr>
          <a:lstStyle/>
          <a:p>
            <a:pPr algn="r"/>
            <a:r>
              <a:rPr lang="en-US" sz="2400" dirty="0">
                <a:solidFill>
                  <a:srgbClr val="FF0000"/>
                </a:solidFill>
              </a:rPr>
              <a:t>*</a:t>
            </a:r>
            <a:r>
              <a:rPr lang="en-US" sz="2400" dirty="0"/>
              <a:t>Figure 19, NL Swanson et al. Journal of Organic Systems 9(2), 2014, p. 25. </a:t>
            </a:r>
          </a:p>
        </p:txBody>
      </p:sp>
    </p:spTree>
    <p:extLst>
      <p:ext uri="{BB962C8B-B14F-4D97-AF65-F5344CB8AC3E}">
        <p14:creationId xmlns:p14="http://schemas.microsoft.com/office/powerpoint/2010/main" val="8946409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97F9F-C55D-AB42-B6AE-1BC67D674526}"/>
              </a:ext>
            </a:extLst>
          </p:cNvPr>
          <p:cNvSpPr>
            <a:spLocks noGrp="1"/>
          </p:cNvSpPr>
          <p:nvPr>
            <p:ph type="title"/>
          </p:nvPr>
        </p:nvSpPr>
        <p:spPr>
          <a:xfrm>
            <a:off x="230777" y="-187321"/>
            <a:ext cx="12723223" cy="1325563"/>
          </a:xfrm>
        </p:spPr>
        <p:txBody>
          <a:bodyPr>
            <a:normAutofit/>
          </a:bodyPr>
          <a:lstStyle/>
          <a:p>
            <a:r>
              <a:rPr lang="en-US" sz="3600" b="1" dirty="0"/>
              <a:t>Correlations between Glyphosate and Neurological Diseases</a:t>
            </a:r>
            <a:r>
              <a:rPr lang="en-US" sz="3600" b="1" dirty="0">
                <a:solidFill>
                  <a:srgbClr val="FF0000"/>
                </a:solidFill>
              </a:rPr>
              <a:t>*</a:t>
            </a:r>
          </a:p>
        </p:txBody>
      </p:sp>
      <p:sp>
        <p:nvSpPr>
          <p:cNvPr id="4" name="TextBox 3">
            <a:extLst>
              <a:ext uri="{FF2B5EF4-FFF2-40B4-BE49-F238E27FC236}">
                <a16:creationId xmlns:a16="http://schemas.microsoft.com/office/drawing/2014/main" id="{0119C28C-F655-6C48-9F81-65909E339916}"/>
              </a:ext>
            </a:extLst>
          </p:cNvPr>
          <p:cNvSpPr txBox="1"/>
          <p:nvPr/>
        </p:nvSpPr>
        <p:spPr>
          <a:xfrm>
            <a:off x="8493938" y="4775975"/>
            <a:ext cx="3698062" cy="830997"/>
          </a:xfrm>
          <a:prstGeom prst="rect">
            <a:avLst/>
          </a:prstGeom>
          <a:noFill/>
        </p:spPr>
        <p:txBody>
          <a:bodyPr wrap="square" rtlCol="0">
            <a:spAutoFit/>
          </a:bodyPr>
          <a:lstStyle/>
          <a:p>
            <a:r>
              <a:rPr lang="en-US" sz="2400" dirty="0">
                <a:solidFill>
                  <a:srgbClr val="FF0000"/>
                </a:solidFill>
              </a:rPr>
              <a:t>*</a:t>
            </a:r>
            <a:r>
              <a:rPr lang="en-US" sz="2400" dirty="0"/>
              <a:t>S Seneff et al.  Agricultural Sciences 2015; 6: 42-70.</a:t>
            </a:r>
          </a:p>
        </p:txBody>
      </p:sp>
      <p:pic>
        <p:nvPicPr>
          <p:cNvPr id="6" name="Picture 5" descr="Chart, line chart, histogram&#10;&#10;Description automatically generated">
            <a:extLst>
              <a:ext uri="{FF2B5EF4-FFF2-40B4-BE49-F238E27FC236}">
                <a16:creationId xmlns:a16="http://schemas.microsoft.com/office/drawing/2014/main" id="{2A821F6A-4209-4E4D-A9B9-9260AB6687AC}"/>
              </a:ext>
            </a:extLst>
          </p:cNvPr>
          <p:cNvPicPr>
            <a:picLocks noChangeAspect="1"/>
          </p:cNvPicPr>
          <p:nvPr/>
        </p:nvPicPr>
        <p:blipFill>
          <a:blip r:embed="rId3"/>
          <a:stretch>
            <a:fillRect/>
          </a:stretch>
        </p:blipFill>
        <p:spPr>
          <a:xfrm>
            <a:off x="416327" y="720174"/>
            <a:ext cx="3503294" cy="3139408"/>
          </a:xfrm>
          <a:prstGeom prst="rect">
            <a:avLst/>
          </a:prstGeom>
        </p:spPr>
      </p:pic>
      <p:pic>
        <p:nvPicPr>
          <p:cNvPr id="8" name="Picture 7" descr="Chart, line chart&#10;&#10;Description automatically generated">
            <a:extLst>
              <a:ext uri="{FF2B5EF4-FFF2-40B4-BE49-F238E27FC236}">
                <a16:creationId xmlns:a16="http://schemas.microsoft.com/office/drawing/2014/main" id="{AB71AB42-B241-614D-B75C-8F8374F62467}"/>
              </a:ext>
            </a:extLst>
          </p:cNvPr>
          <p:cNvPicPr>
            <a:picLocks noChangeAspect="1"/>
          </p:cNvPicPr>
          <p:nvPr/>
        </p:nvPicPr>
        <p:blipFill>
          <a:blip r:embed="rId4"/>
          <a:stretch>
            <a:fillRect/>
          </a:stretch>
        </p:blipFill>
        <p:spPr>
          <a:xfrm>
            <a:off x="4231943" y="760008"/>
            <a:ext cx="3662153" cy="2932530"/>
          </a:xfrm>
          <a:prstGeom prst="rect">
            <a:avLst/>
          </a:prstGeom>
        </p:spPr>
      </p:pic>
      <p:pic>
        <p:nvPicPr>
          <p:cNvPr id="10" name="Picture 9" descr="Chart, bar chart, histogram&#10;&#10;Description automatically generated">
            <a:extLst>
              <a:ext uri="{FF2B5EF4-FFF2-40B4-BE49-F238E27FC236}">
                <a16:creationId xmlns:a16="http://schemas.microsoft.com/office/drawing/2014/main" id="{69EF0324-026E-DA4D-8D0B-8FF732BE44BB}"/>
              </a:ext>
            </a:extLst>
          </p:cNvPr>
          <p:cNvPicPr>
            <a:picLocks noChangeAspect="1"/>
          </p:cNvPicPr>
          <p:nvPr/>
        </p:nvPicPr>
        <p:blipFill>
          <a:blip r:embed="rId5"/>
          <a:stretch>
            <a:fillRect/>
          </a:stretch>
        </p:blipFill>
        <p:spPr>
          <a:xfrm>
            <a:off x="7894096" y="717093"/>
            <a:ext cx="4049657" cy="3059740"/>
          </a:xfrm>
          <a:prstGeom prst="rect">
            <a:avLst/>
          </a:prstGeom>
        </p:spPr>
      </p:pic>
      <p:pic>
        <p:nvPicPr>
          <p:cNvPr id="12" name="Picture 11" descr="Chart, line chart, histogram&#10;&#10;Description automatically generated">
            <a:extLst>
              <a:ext uri="{FF2B5EF4-FFF2-40B4-BE49-F238E27FC236}">
                <a16:creationId xmlns:a16="http://schemas.microsoft.com/office/drawing/2014/main" id="{7123F8FE-AE52-D54D-83E7-058DFF4BD3B4}"/>
              </a:ext>
            </a:extLst>
          </p:cNvPr>
          <p:cNvPicPr>
            <a:picLocks noChangeAspect="1"/>
          </p:cNvPicPr>
          <p:nvPr/>
        </p:nvPicPr>
        <p:blipFill>
          <a:blip r:embed="rId6"/>
          <a:stretch>
            <a:fillRect/>
          </a:stretch>
        </p:blipFill>
        <p:spPr>
          <a:xfrm>
            <a:off x="323586" y="3785753"/>
            <a:ext cx="3728266" cy="3111840"/>
          </a:xfrm>
          <a:prstGeom prst="rect">
            <a:avLst/>
          </a:prstGeom>
        </p:spPr>
      </p:pic>
      <p:pic>
        <p:nvPicPr>
          <p:cNvPr id="14" name="Picture 13" descr="Chart, line chart, histogram&#10;&#10;Description automatically generated">
            <a:extLst>
              <a:ext uri="{FF2B5EF4-FFF2-40B4-BE49-F238E27FC236}">
                <a16:creationId xmlns:a16="http://schemas.microsoft.com/office/drawing/2014/main" id="{9B011FA4-1EB1-5F47-849C-E226487D5A6B}"/>
              </a:ext>
            </a:extLst>
          </p:cNvPr>
          <p:cNvPicPr>
            <a:picLocks noChangeAspect="1"/>
          </p:cNvPicPr>
          <p:nvPr/>
        </p:nvPicPr>
        <p:blipFill>
          <a:blip r:embed="rId7"/>
          <a:stretch>
            <a:fillRect/>
          </a:stretch>
        </p:blipFill>
        <p:spPr>
          <a:xfrm>
            <a:off x="4105171" y="3861127"/>
            <a:ext cx="3832881" cy="2829031"/>
          </a:xfrm>
          <a:prstGeom prst="rect">
            <a:avLst/>
          </a:prstGeom>
        </p:spPr>
      </p:pic>
      <p:sp>
        <p:nvSpPr>
          <p:cNvPr id="15" name="TextBox 14">
            <a:extLst>
              <a:ext uri="{FF2B5EF4-FFF2-40B4-BE49-F238E27FC236}">
                <a16:creationId xmlns:a16="http://schemas.microsoft.com/office/drawing/2014/main" id="{E2BA82F6-8D77-2540-A669-45C24ECF74E2}"/>
              </a:ext>
            </a:extLst>
          </p:cNvPr>
          <p:cNvSpPr txBox="1"/>
          <p:nvPr/>
        </p:nvSpPr>
        <p:spPr>
          <a:xfrm>
            <a:off x="971197" y="1930117"/>
            <a:ext cx="1063112" cy="461665"/>
          </a:xfrm>
          <a:prstGeom prst="rect">
            <a:avLst/>
          </a:prstGeom>
          <a:noFill/>
        </p:spPr>
        <p:txBody>
          <a:bodyPr wrap="none" rtlCol="0">
            <a:spAutoFit/>
          </a:bodyPr>
          <a:lstStyle/>
          <a:p>
            <a:r>
              <a:rPr lang="en-US" sz="2400" dirty="0">
                <a:solidFill>
                  <a:srgbClr val="FF0000"/>
                </a:solidFill>
              </a:rPr>
              <a:t>Autism</a:t>
            </a:r>
          </a:p>
        </p:txBody>
      </p:sp>
      <p:sp>
        <p:nvSpPr>
          <p:cNvPr id="16" name="TextBox 15">
            <a:extLst>
              <a:ext uri="{FF2B5EF4-FFF2-40B4-BE49-F238E27FC236}">
                <a16:creationId xmlns:a16="http://schemas.microsoft.com/office/drawing/2014/main" id="{60061092-D191-E54F-829F-04A407C51361}"/>
              </a:ext>
            </a:extLst>
          </p:cNvPr>
          <p:cNvSpPr txBox="1"/>
          <p:nvPr/>
        </p:nvSpPr>
        <p:spPr>
          <a:xfrm>
            <a:off x="8351634" y="1930116"/>
            <a:ext cx="1925976" cy="461665"/>
          </a:xfrm>
          <a:prstGeom prst="rect">
            <a:avLst/>
          </a:prstGeom>
          <a:noFill/>
        </p:spPr>
        <p:txBody>
          <a:bodyPr wrap="none" rtlCol="0">
            <a:spAutoFit/>
          </a:bodyPr>
          <a:lstStyle/>
          <a:p>
            <a:r>
              <a:rPr lang="en-US" sz="2400" dirty="0">
                <a:solidFill>
                  <a:srgbClr val="FF0000"/>
                </a:solidFill>
              </a:rPr>
              <a:t>Schizophrenia</a:t>
            </a:r>
          </a:p>
        </p:txBody>
      </p:sp>
      <p:sp>
        <p:nvSpPr>
          <p:cNvPr id="17" name="TextBox 16">
            <a:extLst>
              <a:ext uri="{FF2B5EF4-FFF2-40B4-BE49-F238E27FC236}">
                <a16:creationId xmlns:a16="http://schemas.microsoft.com/office/drawing/2014/main" id="{5D5ED11B-BFD6-3B4E-B83D-62A7B5C99422}"/>
              </a:ext>
            </a:extLst>
          </p:cNvPr>
          <p:cNvSpPr txBox="1"/>
          <p:nvPr/>
        </p:nvSpPr>
        <p:spPr>
          <a:xfrm>
            <a:off x="4589339" y="5022196"/>
            <a:ext cx="2003049" cy="461665"/>
          </a:xfrm>
          <a:prstGeom prst="rect">
            <a:avLst/>
          </a:prstGeom>
          <a:noFill/>
        </p:spPr>
        <p:txBody>
          <a:bodyPr wrap="none" rtlCol="0">
            <a:spAutoFit/>
          </a:bodyPr>
          <a:lstStyle/>
          <a:p>
            <a:r>
              <a:rPr lang="en-US" sz="2400" dirty="0">
                <a:solidFill>
                  <a:srgbClr val="FF0000"/>
                </a:solidFill>
              </a:rPr>
              <a:t>Sleep Disorder</a:t>
            </a:r>
          </a:p>
        </p:txBody>
      </p:sp>
      <p:sp>
        <p:nvSpPr>
          <p:cNvPr id="18" name="TextBox 17">
            <a:extLst>
              <a:ext uri="{FF2B5EF4-FFF2-40B4-BE49-F238E27FC236}">
                <a16:creationId xmlns:a16="http://schemas.microsoft.com/office/drawing/2014/main" id="{3C043ACF-A50F-6947-8BFC-1F46BAD1866A}"/>
              </a:ext>
            </a:extLst>
          </p:cNvPr>
          <p:cNvSpPr txBox="1"/>
          <p:nvPr/>
        </p:nvSpPr>
        <p:spPr>
          <a:xfrm>
            <a:off x="5011180" y="1995440"/>
            <a:ext cx="933269" cy="461665"/>
          </a:xfrm>
          <a:prstGeom prst="rect">
            <a:avLst/>
          </a:prstGeom>
          <a:noFill/>
        </p:spPr>
        <p:txBody>
          <a:bodyPr wrap="none" rtlCol="0">
            <a:spAutoFit/>
          </a:bodyPr>
          <a:lstStyle/>
          <a:p>
            <a:r>
              <a:rPr lang="en-US" sz="2400" dirty="0">
                <a:solidFill>
                  <a:srgbClr val="FF0000"/>
                </a:solidFill>
              </a:rPr>
              <a:t>ADHD</a:t>
            </a:r>
          </a:p>
        </p:txBody>
      </p:sp>
      <p:sp>
        <p:nvSpPr>
          <p:cNvPr id="19" name="TextBox 18">
            <a:extLst>
              <a:ext uri="{FF2B5EF4-FFF2-40B4-BE49-F238E27FC236}">
                <a16:creationId xmlns:a16="http://schemas.microsoft.com/office/drawing/2014/main" id="{65A69F49-2000-F245-AE22-BF7222677966}"/>
              </a:ext>
            </a:extLst>
          </p:cNvPr>
          <p:cNvSpPr txBox="1"/>
          <p:nvPr/>
        </p:nvSpPr>
        <p:spPr>
          <a:xfrm>
            <a:off x="914835" y="5022197"/>
            <a:ext cx="1119474" cy="461665"/>
          </a:xfrm>
          <a:prstGeom prst="rect">
            <a:avLst/>
          </a:prstGeom>
          <a:noFill/>
        </p:spPr>
        <p:txBody>
          <a:bodyPr wrap="none" rtlCol="0">
            <a:spAutoFit/>
          </a:bodyPr>
          <a:lstStyle/>
          <a:p>
            <a:r>
              <a:rPr lang="en-US" sz="2400" dirty="0">
                <a:solidFill>
                  <a:srgbClr val="FF0000"/>
                </a:solidFill>
              </a:rPr>
              <a:t>Anxiety</a:t>
            </a:r>
          </a:p>
        </p:txBody>
      </p:sp>
    </p:spTree>
    <p:extLst>
      <p:ext uri="{BB962C8B-B14F-4D97-AF65-F5344CB8AC3E}">
        <p14:creationId xmlns:p14="http://schemas.microsoft.com/office/powerpoint/2010/main" val="1714230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Silent Spring (1962)</a:t>
            </a:r>
          </a:p>
        </p:txBody>
      </p:sp>
      <p:pic>
        <p:nvPicPr>
          <p:cNvPr id="4" name="Content Placeholder 3" descr="silent_spring.jpg"/>
          <p:cNvPicPr>
            <a:picLocks noGrp="1" noChangeAspect="1"/>
          </p:cNvPicPr>
          <p:nvPr>
            <p:ph idx="1"/>
          </p:nvPr>
        </p:nvPicPr>
        <p:blipFill>
          <a:blip r:embed="rId2">
            <a:extLst>
              <a:ext uri="{28A0092B-C50C-407E-A947-70E740481C1C}">
                <a14:useLocalDpi xmlns:a14="http://schemas.microsoft.com/office/drawing/2010/main" val="0"/>
              </a:ext>
            </a:extLst>
          </a:blip>
          <a:srcRect l="-13777" r="-13777"/>
          <a:stretch>
            <a:fillRect/>
          </a:stretch>
        </p:blipFill>
        <p:spPr>
          <a:xfrm>
            <a:off x="3747110" y="1515352"/>
            <a:ext cx="7718255" cy="4244743"/>
          </a:xfrm>
        </p:spPr>
      </p:pic>
      <p:sp>
        <p:nvSpPr>
          <p:cNvPr id="5" name="TextBox 4"/>
          <p:cNvSpPr txBox="1"/>
          <p:nvPr/>
        </p:nvSpPr>
        <p:spPr>
          <a:xfrm>
            <a:off x="558193" y="2083451"/>
            <a:ext cx="3766371" cy="3108543"/>
          </a:xfrm>
          <a:prstGeom prst="rect">
            <a:avLst/>
          </a:prstGeom>
          <a:noFill/>
        </p:spPr>
        <p:txBody>
          <a:bodyPr wrap="square" rtlCol="0">
            <a:spAutoFit/>
          </a:bodyPr>
          <a:lstStyle/>
          <a:p>
            <a:r>
              <a:rPr lang="en-US" sz="2800" dirty="0"/>
              <a:t>Rachel Carson argued that uncontrolled and unexamined pesticide use was harming and even killing not only animals and birds, but also humans.</a:t>
            </a:r>
          </a:p>
        </p:txBody>
      </p:sp>
    </p:spTree>
    <p:extLst>
      <p:ext uri="{BB962C8B-B14F-4D97-AF65-F5344CB8AC3E}">
        <p14:creationId xmlns:p14="http://schemas.microsoft.com/office/powerpoint/2010/main" val="2554051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5B2AB-E25F-3840-B6E6-CB1799AC3741}"/>
              </a:ext>
            </a:extLst>
          </p:cNvPr>
          <p:cNvSpPr>
            <a:spLocks noGrp="1"/>
          </p:cNvSpPr>
          <p:nvPr>
            <p:ph type="title"/>
          </p:nvPr>
        </p:nvSpPr>
        <p:spPr>
          <a:xfrm>
            <a:off x="237308" y="264682"/>
            <a:ext cx="11049000" cy="1325563"/>
          </a:xfrm>
        </p:spPr>
        <p:txBody>
          <a:bodyPr>
            <a:normAutofit fontScale="90000"/>
          </a:bodyPr>
          <a:lstStyle/>
          <a:p>
            <a:r>
              <a:rPr lang="en-US" b="1" dirty="0"/>
              <a:t>Proteus mirabilis can fully metabolize glyphosate and use its phosphorus atom as a source of phosphorus</a:t>
            </a:r>
            <a:r>
              <a:rPr lang="en-US" b="1" dirty="0">
                <a:solidFill>
                  <a:srgbClr val="FF0000"/>
                </a:solidFill>
              </a:rPr>
              <a:t>*</a:t>
            </a:r>
          </a:p>
        </p:txBody>
      </p:sp>
      <p:pic>
        <p:nvPicPr>
          <p:cNvPr id="5" name="Content Placeholder 4" descr="Diagram&#10;&#10;Description automatically generated">
            <a:extLst>
              <a:ext uri="{FF2B5EF4-FFF2-40B4-BE49-F238E27FC236}">
                <a16:creationId xmlns:a16="http://schemas.microsoft.com/office/drawing/2014/main" id="{CF3EE329-E989-FB41-853A-88607C28AEBF}"/>
              </a:ext>
            </a:extLst>
          </p:cNvPr>
          <p:cNvPicPr>
            <a:picLocks noGrp="1" noChangeAspect="1"/>
          </p:cNvPicPr>
          <p:nvPr>
            <p:ph idx="1"/>
          </p:nvPr>
        </p:nvPicPr>
        <p:blipFill>
          <a:blip r:embed="rId3"/>
          <a:stretch>
            <a:fillRect/>
          </a:stretch>
        </p:blipFill>
        <p:spPr>
          <a:xfrm>
            <a:off x="2174375" y="1497397"/>
            <a:ext cx="7471275" cy="3675493"/>
          </a:xfrm>
        </p:spPr>
      </p:pic>
      <p:sp>
        <p:nvSpPr>
          <p:cNvPr id="6" name="TextBox 5">
            <a:extLst>
              <a:ext uri="{FF2B5EF4-FFF2-40B4-BE49-F238E27FC236}">
                <a16:creationId xmlns:a16="http://schemas.microsoft.com/office/drawing/2014/main" id="{5E7C97D4-7295-3748-B338-1764BE70E08D}"/>
              </a:ext>
            </a:extLst>
          </p:cNvPr>
          <p:cNvSpPr txBox="1"/>
          <p:nvPr/>
        </p:nvSpPr>
        <p:spPr>
          <a:xfrm>
            <a:off x="7772400" y="3670663"/>
            <a:ext cx="1620957" cy="369332"/>
          </a:xfrm>
          <a:prstGeom prst="rect">
            <a:avLst/>
          </a:prstGeom>
          <a:noFill/>
        </p:spPr>
        <p:txBody>
          <a:bodyPr wrap="none" rtlCol="0">
            <a:spAutoFit/>
          </a:bodyPr>
          <a:lstStyle/>
          <a:p>
            <a:r>
              <a:rPr lang="en-US" dirty="0"/>
              <a:t>No phosphorus</a:t>
            </a:r>
          </a:p>
        </p:txBody>
      </p:sp>
      <p:sp>
        <p:nvSpPr>
          <p:cNvPr id="7" name="TextBox 6">
            <a:extLst>
              <a:ext uri="{FF2B5EF4-FFF2-40B4-BE49-F238E27FC236}">
                <a16:creationId xmlns:a16="http://schemas.microsoft.com/office/drawing/2014/main" id="{72A34841-FD7E-E341-8AE4-B6C59B8C120B}"/>
              </a:ext>
            </a:extLst>
          </p:cNvPr>
          <p:cNvSpPr txBox="1"/>
          <p:nvPr/>
        </p:nvSpPr>
        <p:spPr>
          <a:xfrm>
            <a:off x="6409509" y="2968932"/>
            <a:ext cx="2861874" cy="369332"/>
          </a:xfrm>
          <a:prstGeom prst="rect">
            <a:avLst/>
          </a:prstGeom>
          <a:noFill/>
        </p:spPr>
        <p:txBody>
          <a:bodyPr wrap="none" rtlCol="0">
            <a:spAutoFit/>
          </a:bodyPr>
          <a:lstStyle/>
          <a:p>
            <a:r>
              <a:rPr lang="en-US" dirty="0"/>
              <a:t>No phosphorus + glyphosate</a:t>
            </a:r>
          </a:p>
        </p:txBody>
      </p:sp>
      <p:sp>
        <p:nvSpPr>
          <p:cNvPr id="8" name="Freeform 7">
            <a:extLst>
              <a:ext uri="{FF2B5EF4-FFF2-40B4-BE49-F238E27FC236}">
                <a16:creationId xmlns:a16="http://schemas.microsoft.com/office/drawing/2014/main" id="{8A3A918C-FF7E-3F40-A25D-9BA1D72ADD37}"/>
              </a:ext>
            </a:extLst>
          </p:cNvPr>
          <p:cNvSpPr/>
          <p:nvPr/>
        </p:nvSpPr>
        <p:spPr>
          <a:xfrm>
            <a:off x="6897189" y="3971108"/>
            <a:ext cx="1502228" cy="326572"/>
          </a:xfrm>
          <a:custGeom>
            <a:avLst/>
            <a:gdLst>
              <a:gd name="connsiteX0" fmla="*/ 1502228 w 1502228"/>
              <a:gd name="connsiteY0" fmla="*/ 0 h 326572"/>
              <a:gd name="connsiteX1" fmla="*/ 365760 w 1502228"/>
              <a:gd name="connsiteY1" fmla="*/ 78377 h 326572"/>
              <a:gd name="connsiteX2" fmla="*/ 0 w 1502228"/>
              <a:gd name="connsiteY2" fmla="*/ 326572 h 326572"/>
            </a:gdLst>
            <a:ahLst/>
            <a:cxnLst>
              <a:cxn ang="0">
                <a:pos x="connsiteX0" y="connsiteY0"/>
              </a:cxn>
              <a:cxn ang="0">
                <a:pos x="connsiteX1" y="connsiteY1"/>
              </a:cxn>
              <a:cxn ang="0">
                <a:pos x="connsiteX2" y="connsiteY2"/>
              </a:cxn>
            </a:cxnLst>
            <a:rect l="l" t="t" r="r" b="b"/>
            <a:pathLst>
              <a:path w="1502228" h="326572">
                <a:moveTo>
                  <a:pt x="1502228" y="0"/>
                </a:moveTo>
                <a:cubicBezTo>
                  <a:pt x="1059179" y="11974"/>
                  <a:pt x="616131" y="23948"/>
                  <a:pt x="365760" y="78377"/>
                </a:cubicBezTo>
                <a:cubicBezTo>
                  <a:pt x="115389" y="132806"/>
                  <a:pt x="57694" y="229689"/>
                  <a:pt x="0" y="326572"/>
                </a:cubicBezTo>
              </a:path>
            </a:pathLst>
          </a:custGeom>
          <a:noFill/>
          <a:ln w="381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2F21C23A-FF76-3847-A030-8F998BAF8638}"/>
              </a:ext>
            </a:extLst>
          </p:cNvPr>
          <p:cNvSpPr/>
          <p:nvPr/>
        </p:nvSpPr>
        <p:spPr>
          <a:xfrm>
            <a:off x="5643154" y="3278777"/>
            <a:ext cx="1776549" cy="465258"/>
          </a:xfrm>
          <a:custGeom>
            <a:avLst/>
            <a:gdLst>
              <a:gd name="connsiteX0" fmla="*/ 1776549 w 1776549"/>
              <a:gd name="connsiteY0" fmla="*/ 0 h 465258"/>
              <a:gd name="connsiteX1" fmla="*/ 679269 w 1776549"/>
              <a:gd name="connsiteY1" fmla="*/ 457200 h 465258"/>
              <a:gd name="connsiteX2" fmla="*/ 0 w 1776549"/>
              <a:gd name="connsiteY2" fmla="*/ 248194 h 465258"/>
            </a:gdLst>
            <a:ahLst/>
            <a:cxnLst>
              <a:cxn ang="0">
                <a:pos x="connsiteX0" y="connsiteY0"/>
              </a:cxn>
              <a:cxn ang="0">
                <a:pos x="connsiteX1" y="connsiteY1"/>
              </a:cxn>
              <a:cxn ang="0">
                <a:pos x="connsiteX2" y="connsiteY2"/>
              </a:cxn>
            </a:cxnLst>
            <a:rect l="l" t="t" r="r" b="b"/>
            <a:pathLst>
              <a:path w="1776549" h="465258">
                <a:moveTo>
                  <a:pt x="1776549" y="0"/>
                </a:moveTo>
                <a:cubicBezTo>
                  <a:pt x="1375954" y="207917"/>
                  <a:pt x="975360" y="415834"/>
                  <a:pt x="679269" y="457200"/>
                </a:cubicBezTo>
                <a:cubicBezTo>
                  <a:pt x="383178" y="498566"/>
                  <a:pt x="191589" y="373380"/>
                  <a:pt x="0" y="248194"/>
                </a:cubicBezTo>
              </a:path>
            </a:pathLst>
          </a:custGeom>
          <a:noFill/>
          <a:ln w="381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up of a spider&#10;&#10;Description automatically generated with low confidence">
            <a:extLst>
              <a:ext uri="{FF2B5EF4-FFF2-40B4-BE49-F238E27FC236}">
                <a16:creationId xmlns:a16="http://schemas.microsoft.com/office/drawing/2014/main" id="{4867B1DE-C04F-8743-B594-D072332B7716}"/>
              </a:ext>
            </a:extLst>
          </p:cNvPr>
          <p:cNvPicPr>
            <a:picLocks noChangeAspect="1"/>
          </p:cNvPicPr>
          <p:nvPr/>
        </p:nvPicPr>
        <p:blipFill>
          <a:blip r:embed="rId4"/>
          <a:stretch>
            <a:fillRect/>
          </a:stretch>
        </p:blipFill>
        <p:spPr>
          <a:xfrm>
            <a:off x="533717" y="4986660"/>
            <a:ext cx="3628445" cy="1418945"/>
          </a:xfrm>
          <a:prstGeom prst="rect">
            <a:avLst/>
          </a:prstGeom>
        </p:spPr>
      </p:pic>
      <p:sp>
        <p:nvSpPr>
          <p:cNvPr id="12" name="TextBox 11">
            <a:extLst>
              <a:ext uri="{FF2B5EF4-FFF2-40B4-BE49-F238E27FC236}">
                <a16:creationId xmlns:a16="http://schemas.microsoft.com/office/drawing/2014/main" id="{8132E4BD-168C-554A-82FA-B4BA10523C8C}"/>
              </a:ext>
            </a:extLst>
          </p:cNvPr>
          <p:cNvSpPr txBox="1"/>
          <p:nvPr/>
        </p:nvSpPr>
        <p:spPr>
          <a:xfrm>
            <a:off x="4924648" y="6150052"/>
            <a:ext cx="6446188" cy="400110"/>
          </a:xfrm>
          <a:prstGeom prst="rect">
            <a:avLst/>
          </a:prstGeom>
          <a:noFill/>
        </p:spPr>
        <p:txBody>
          <a:bodyPr wrap="none" rtlCol="0">
            <a:spAutoFit/>
          </a:bodyPr>
          <a:lstStyle/>
          <a:p>
            <a:r>
              <a:rPr lang="en-US" sz="2000" dirty="0">
                <a:solidFill>
                  <a:srgbClr val="FF0000"/>
                </a:solidFill>
              </a:rPr>
              <a:t>*</a:t>
            </a:r>
            <a:r>
              <a:rPr lang="en-US" sz="2000" dirty="0"/>
              <a:t>Z. </a:t>
            </a:r>
            <a:r>
              <a:rPr lang="en-US" sz="2000" dirty="0" err="1"/>
              <a:t>Wybranych</a:t>
            </a:r>
            <a:r>
              <a:rPr lang="en-US" sz="2000" dirty="0"/>
              <a:t> et al. </a:t>
            </a:r>
            <a:r>
              <a:rPr lang="en-US" sz="2000" dirty="0" err="1"/>
              <a:t>Ecol</a:t>
            </a:r>
            <a:r>
              <a:rPr lang="en-US" sz="2000" dirty="0"/>
              <a:t> Chem </a:t>
            </a:r>
            <a:r>
              <a:rPr lang="en-US" sz="2000" dirty="0" err="1"/>
              <a:t>Eng</a:t>
            </a:r>
            <a:r>
              <a:rPr lang="en-US" sz="2000" dirty="0"/>
              <a:t> A. 2015; 22(2): 185-193.</a:t>
            </a:r>
          </a:p>
        </p:txBody>
      </p:sp>
    </p:spTree>
    <p:extLst>
      <p:ext uri="{BB962C8B-B14F-4D97-AF65-F5344CB8AC3E}">
        <p14:creationId xmlns:p14="http://schemas.microsoft.com/office/powerpoint/2010/main" val="400348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DBAB3-5A09-3B4F-BD35-85EFB18C4B3C}"/>
              </a:ext>
            </a:extLst>
          </p:cNvPr>
          <p:cNvSpPr>
            <a:spLocks noGrp="1"/>
          </p:cNvSpPr>
          <p:nvPr>
            <p:ph type="title"/>
          </p:nvPr>
        </p:nvSpPr>
        <p:spPr/>
        <p:txBody>
          <a:bodyPr>
            <a:normAutofit fontScale="90000"/>
          </a:bodyPr>
          <a:lstStyle/>
          <a:p>
            <a:r>
              <a:rPr lang="en-US" b="1" dirty="0"/>
              <a:t>”Rheumatoid arthritis is an autoimmune disease triggered by Proteus urinary tract infection”</a:t>
            </a:r>
            <a:r>
              <a:rPr lang="en-US" b="1" dirty="0">
                <a:solidFill>
                  <a:srgbClr val="FF0000"/>
                </a:solidFill>
              </a:rPr>
              <a:t>*</a:t>
            </a:r>
            <a:r>
              <a:rPr lang="en-US" b="1" dirty="0"/>
              <a:t> </a:t>
            </a:r>
            <a:br>
              <a:rPr lang="en-US" b="1" dirty="0"/>
            </a:br>
            <a:endParaRPr lang="en-US" b="1" dirty="0"/>
          </a:p>
        </p:txBody>
      </p:sp>
      <p:sp>
        <p:nvSpPr>
          <p:cNvPr id="5" name="TextBox 4">
            <a:extLst>
              <a:ext uri="{FF2B5EF4-FFF2-40B4-BE49-F238E27FC236}">
                <a16:creationId xmlns:a16="http://schemas.microsoft.com/office/drawing/2014/main" id="{10F510F7-C5D2-7946-86C6-C005CA16F66E}"/>
              </a:ext>
            </a:extLst>
          </p:cNvPr>
          <p:cNvSpPr txBox="1"/>
          <p:nvPr/>
        </p:nvSpPr>
        <p:spPr>
          <a:xfrm>
            <a:off x="1240971" y="3366341"/>
            <a:ext cx="2939143" cy="830997"/>
          </a:xfrm>
          <a:prstGeom prst="rect">
            <a:avLst/>
          </a:prstGeom>
          <a:noFill/>
          <a:ln w="38100">
            <a:solidFill>
              <a:schemeClr val="tx1"/>
            </a:solidFill>
          </a:ln>
        </p:spPr>
        <p:txBody>
          <a:bodyPr wrap="square" rtlCol="0">
            <a:spAutoFit/>
          </a:bodyPr>
          <a:lstStyle/>
          <a:p>
            <a:r>
              <a:rPr lang="en-US" sz="2400" dirty="0"/>
              <a:t>Antibodies to Proteus antigens</a:t>
            </a:r>
          </a:p>
        </p:txBody>
      </p:sp>
      <p:sp>
        <p:nvSpPr>
          <p:cNvPr id="6" name="TextBox 5">
            <a:extLst>
              <a:ext uri="{FF2B5EF4-FFF2-40B4-BE49-F238E27FC236}">
                <a16:creationId xmlns:a16="http://schemas.microsoft.com/office/drawing/2014/main" id="{8A12D3EF-B824-654A-B4F2-987E9AF55957}"/>
              </a:ext>
            </a:extLst>
          </p:cNvPr>
          <p:cNvSpPr txBox="1"/>
          <p:nvPr/>
        </p:nvSpPr>
        <p:spPr>
          <a:xfrm>
            <a:off x="3910148" y="4747790"/>
            <a:ext cx="2939143" cy="1200329"/>
          </a:xfrm>
          <a:prstGeom prst="rect">
            <a:avLst/>
          </a:prstGeom>
          <a:noFill/>
          <a:ln w="38100">
            <a:solidFill>
              <a:schemeClr val="tx1"/>
            </a:solidFill>
          </a:ln>
        </p:spPr>
        <p:txBody>
          <a:bodyPr wrap="square" rtlCol="0">
            <a:spAutoFit/>
          </a:bodyPr>
          <a:lstStyle/>
          <a:p>
            <a:r>
              <a:rPr lang="en-US" sz="2400" dirty="0"/>
              <a:t>anti-HLA-DRB1 antibodies due to molecular mimicry</a:t>
            </a:r>
          </a:p>
        </p:txBody>
      </p:sp>
      <p:sp>
        <p:nvSpPr>
          <p:cNvPr id="7" name="TextBox 6">
            <a:extLst>
              <a:ext uri="{FF2B5EF4-FFF2-40B4-BE49-F238E27FC236}">
                <a16:creationId xmlns:a16="http://schemas.microsoft.com/office/drawing/2014/main" id="{54E37C8D-BE7E-6940-B28A-ED84D1E8DB45}"/>
              </a:ext>
            </a:extLst>
          </p:cNvPr>
          <p:cNvSpPr txBox="1"/>
          <p:nvPr/>
        </p:nvSpPr>
        <p:spPr>
          <a:xfrm>
            <a:off x="7053943" y="3181675"/>
            <a:ext cx="2939143" cy="1200329"/>
          </a:xfrm>
          <a:prstGeom prst="rect">
            <a:avLst/>
          </a:prstGeom>
          <a:noFill/>
          <a:ln w="38100">
            <a:solidFill>
              <a:schemeClr val="tx1"/>
            </a:solidFill>
          </a:ln>
        </p:spPr>
        <p:txBody>
          <a:bodyPr wrap="square" rtlCol="0">
            <a:spAutoFit/>
          </a:bodyPr>
          <a:lstStyle/>
          <a:p>
            <a:r>
              <a:rPr lang="en-US" sz="2400" dirty="0"/>
              <a:t>autoantibody-mediated cytotoxicity in synovial tissues</a:t>
            </a:r>
          </a:p>
        </p:txBody>
      </p:sp>
      <p:sp>
        <p:nvSpPr>
          <p:cNvPr id="8" name="TextBox 7">
            <a:extLst>
              <a:ext uri="{FF2B5EF4-FFF2-40B4-BE49-F238E27FC236}">
                <a16:creationId xmlns:a16="http://schemas.microsoft.com/office/drawing/2014/main" id="{39AFBC72-8D82-8A4D-A2F4-B90DDD8B386A}"/>
              </a:ext>
            </a:extLst>
          </p:cNvPr>
          <p:cNvSpPr txBox="1"/>
          <p:nvPr/>
        </p:nvSpPr>
        <p:spPr>
          <a:xfrm>
            <a:off x="7053942" y="2198998"/>
            <a:ext cx="2939143" cy="461665"/>
          </a:xfrm>
          <a:prstGeom prst="rect">
            <a:avLst/>
          </a:prstGeom>
          <a:noFill/>
          <a:ln w="38100">
            <a:solidFill>
              <a:schemeClr val="tx1"/>
            </a:solidFill>
          </a:ln>
        </p:spPr>
        <p:txBody>
          <a:bodyPr wrap="square" rtlCol="0">
            <a:spAutoFit/>
          </a:bodyPr>
          <a:lstStyle/>
          <a:p>
            <a:r>
              <a:rPr lang="en-US" sz="2400" dirty="0"/>
              <a:t>rheumatoid arthritis</a:t>
            </a:r>
          </a:p>
        </p:txBody>
      </p:sp>
      <p:sp>
        <p:nvSpPr>
          <p:cNvPr id="9" name="TextBox 8">
            <a:extLst>
              <a:ext uri="{FF2B5EF4-FFF2-40B4-BE49-F238E27FC236}">
                <a16:creationId xmlns:a16="http://schemas.microsoft.com/office/drawing/2014/main" id="{45FDC4B3-36AC-F740-97E6-523F88F1D2AF}"/>
              </a:ext>
            </a:extLst>
          </p:cNvPr>
          <p:cNvSpPr txBox="1"/>
          <p:nvPr/>
        </p:nvSpPr>
        <p:spPr>
          <a:xfrm>
            <a:off x="1240970" y="2014332"/>
            <a:ext cx="2939143" cy="830997"/>
          </a:xfrm>
          <a:prstGeom prst="rect">
            <a:avLst/>
          </a:prstGeom>
          <a:noFill/>
          <a:ln w="38100">
            <a:solidFill>
              <a:schemeClr val="tx1"/>
            </a:solidFill>
          </a:ln>
        </p:spPr>
        <p:txBody>
          <a:bodyPr wrap="square" rtlCol="0">
            <a:spAutoFit/>
          </a:bodyPr>
          <a:lstStyle/>
          <a:p>
            <a:r>
              <a:rPr lang="en-US" sz="2400" dirty="0"/>
              <a:t>Proteus mirabilis urinary tract infection </a:t>
            </a:r>
          </a:p>
        </p:txBody>
      </p:sp>
      <p:cxnSp>
        <p:nvCxnSpPr>
          <p:cNvPr id="13" name="Straight Arrow Connector 12">
            <a:extLst>
              <a:ext uri="{FF2B5EF4-FFF2-40B4-BE49-F238E27FC236}">
                <a16:creationId xmlns:a16="http://schemas.microsoft.com/office/drawing/2014/main" id="{CCC8B096-2D7B-C540-84C6-D11DB789AF25}"/>
              </a:ext>
            </a:extLst>
          </p:cNvPr>
          <p:cNvCxnSpPr/>
          <p:nvPr/>
        </p:nvCxnSpPr>
        <p:spPr>
          <a:xfrm>
            <a:off x="2495006" y="2845329"/>
            <a:ext cx="0" cy="5210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9EFA4A6-2BF9-7043-8FDE-75968EBB5059}"/>
              </a:ext>
            </a:extLst>
          </p:cNvPr>
          <p:cNvCxnSpPr>
            <a:cxnSpLocks/>
          </p:cNvCxnSpPr>
          <p:nvPr/>
        </p:nvCxnSpPr>
        <p:spPr>
          <a:xfrm>
            <a:off x="2490652" y="4226778"/>
            <a:ext cx="0" cy="1121176"/>
          </a:xfrm>
          <a:prstGeom prst="straightConnector1">
            <a:avLst/>
          </a:prstGeom>
          <a:ln w="571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176EA0E-E456-6B42-9C80-31093EF7C443}"/>
              </a:ext>
            </a:extLst>
          </p:cNvPr>
          <p:cNvCxnSpPr>
            <a:cxnSpLocks/>
            <a:endCxn id="6" idx="1"/>
          </p:cNvCxnSpPr>
          <p:nvPr/>
        </p:nvCxnSpPr>
        <p:spPr>
          <a:xfrm>
            <a:off x="2490652" y="5347954"/>
            <a:ext cx="1419496"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1218365-0FC1-694F-8933-C55BCEC3D396}"/>
              </a:ext>
            </a:extLst>
          </p:cNvPr>
          <p:cNvCxnSpPr>
            <a:cxnSpLocks/>
          </p:cNvCxnSpPr>
          <p:nvPr/>
        </p:nvCxnSpPr>
        <p:spPr>
          <a:xfrm>
            <a:off x="6849291" y="5384568"/>
            <a:ext cx="1746066" cy="0"/>
          </a:xfrm>
          <a:prstGeom prst="straightConnector1">
            <a:avLst/>
          </a:prstGeom>
          <a:ln w="571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B2436CC-D2F9-3B46-9CAA-257D2778C5BC}"/>
              </a:ext>
            </a:extLst>
          </p:cNvPr>
          <p:cNvCxnSpPr>
            <a:cxnSpLocks/>
          </p:cNvCxnSpPr>
          <p:nvPr/>
        </p:nvCxnSpPr>
        <p:spPr>
          <a:xfrm flipV="1">
            <a:off x="8549641" y="4382004"/>
            <a:ext cx="2120" cy="9659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25BC266-E013-C94B-8D8D-85F59F8D8B69}"/>
              </a:ext>
            </a:extLst>
          </p:cNvPr>
          <p:cNvCxnSpPr>
            <a:cxnSpLocks/>
          </p:cNvCxnSpPr>
          <p:nvPr/>
        </p:nvCxnSpPr>
        <p:spPr>
          <a:xfrm flipV="1">
            <a:off x="8523513" y="2668783"/>
            <a:ext cx="0" cy="5210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FB33701-FEB5-5347-B06A-816F9769E338}"/>
              </a:ext>
            </a:extLst>
          </p:cNvPr>
          <p:cNvSpPr txBox="1"/>
          <p:nvPr/>
        </p:nvSpPr>
        <p:spPr>
          <a:xfrm>
            <a:off x="3910148" y="6308209"/>
            <a:ext cx="8011424" cy="369332"/>
          </a:xfrm>
          <a:prstGeom prst="rect">
            <a:avLst/>
          </a:prstGeom>
          <a:noFill/>
        </p:spPr>
        <p:txBody>
          <a:bodyPr wrap="none" rtlCol="0">
            <a:spAutoFit/>
          </a:bodyPr>
          <a:lstStyle/>
          <a:p>
            <a:r>
              <a:rPr lang="en-US" dirty="0">
                <a:solidFill>
                  <a:srgbClr val="FF0000"/>
                </a:solidFill>
              </a:rPr>
              <a:t>*</a:t>
            </a:r>
            <a:r>
              <a:rPr lang="en-US" dirty="0"/>
              <a:t>A. </a:t>
            </a:r>
            <a:r>
              <a:rPr lang="en-US" dirty="0" err="1"/>
              <a:t>Ebringer</a:t>
            </a:r>
            <a:r>
              <a:rPr lang="en-US" dirty="0"/>
              <a:t> and T </a:t>
            </a:r>
            <a:r>
              <a:rPr lang="en-US" dirty="0" err="1"/>
              <a:t>Rashid.Clinical</a:t>
            </a:r>
            <a:r>
              <a:rPr lang="en-US" dirty="0"/>
              <a:t> &amp; Developmental Immunology2006; 13(1): 41-48.</a:t>
            </a:r>
          </a:p>
        </p:txBody>
      </p:sp>
      <p:pic>
        <p:nvPicPr>
          <p:cNvPr id="29" name="Picture 28" descr="A picture containing indoor, blue&#10;&#10;Description automatically generated">
            <a:extLst>
              <a:ext uri="{FF2B5EF4-FFF2-40B4-BE49-F238E27FC236}">
                <a16:creationId xmlns:a16="http://schemas.microsoft.com/office/drawing/2014/main" id="{F9651957-C63B-7B40-A1D6-4E6A2F121362}"/>
              </a:ext>
            </a:extLst>
          </p:cNvPr>
          <p:cNvPicPr>
            <a:picLocks noChangeAspect="1"/>
          </p:cNvPicPr>
          <p:nvPr/>
        </p:nvPicPr>
        <p:blipFill>
          <a:blip r:embed="rId3"/>
          <a:stretch>
            <a:fillRect/>
          </a:stretch>
        </p:blipFill>
        <p:spPr>
          <a:xfrm>
            <a:off x="4790803" y="1536290"/>
            <a:ext cx="1905000" cy="1409700"/>
          </a:xfrm>
          <a:prstGeom prst="rect">
            <a:avLst/>
          </a:prstGeom>
        </p:spPr>
      </p:pic>
    </p:spTree>
    <p:extLst>
      <p:ext uri="{BB962C8B-B14F-4D97-AF65-F5344CB8AC3E}">
        <p14:creationId xmlns:p14="http://schemas.microsoft.com/office/powerpoint/2010/main" val="852786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0901" y="2293541"/>
            <a:ext cx="9331401" cy="1231106"/>
          </a:xfrm>
          <a:prstGeom prst="rect">
            <a:avLst/>
          </a:prstGeom>
          <a:noFill/>
        </p:spPr>
        <p:txBody>
          <a:bodyPr wrap="none" lIns="121920" tIns="60960" rIns="121920" bIns="60960">
            <a:spAutoFit/>
          </a:bodyPr>
          <a:lstStyle/>
          <a:p>
            <a:pPr algn="ctr"/>
            <a:r>
              <a:rPr lang="en-US" sz="7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the Gut</a:t>
            </a:r>
          </a:p>
        </p:txBody>
      </p:sp>
    </p:spTree>
    <p:extLst>
      <p:ext uri="{BB962C8B-B14F-4D97-AF65-F5344CB8AC3E}">
        <p14:creationId xmlns:p14="http://schemas.microsoft.com/office/powerpoint/2010/main" val="175112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rice_of_immunity.png"/>
          <p:cNvPicPr>
            <a:picLocks noGrp="1" noChangeAspect="1"/>
          </p:cNvPicPr>
          <p:nvPr>
            <p:ph idx="1"/>
          </p:nvPr>
        </p:nvPicPr>
        <p:blipFill>
          <a:blip r:embed="rId3">
            <a:extLst>
              <a:ext uri="{28A0092B-C50C-407E-A947-70E740481C1C}">
                <a14:useLocalDpi xmlns:a14="http://schemas.microsoft.com/office/drawing/2010/main" val="0"/>
              </a:ext>
            </a:extLst>
          </a:blip>
          <a:srcRect l="-73705" r="-73705"/>
          <a:stretch>
            <a:fillRect/>
          </a:stretch>
        </p:blipFill>
        <p:spPr>
          <a:xfrm>
            <a:off x="-4673604" y="-19328"/>
            <a:ext cx="15578672" cy="6877328"/>
          </a:xfrm>
        </p:spPr>
      </p:pic>
      <p:sp>
        <p:nvSpPr>
          <p:cNvPr id="6" name="TextBox 5"/>
          <p:cNvSpPr txBox="1"/>
          <p:nvPr/>
        </p:nvSpPr>
        <p:spPr>
          <a:xfrm>
            <a:off x="6761859" y="2080508"/>
            <a:ext cx="5041370" cy="2677656"/>
          </a:xfrm>
          <a:prstGeom prst="rect">
            <a:avLst/>
          </a:prstGeom>
          <a:noFill/>
        </p:spPr>
        <p:txBody>
          <a:bodyPr wrap="square" rtlCol="0">
            <a:spAutoFit/>
          </a:bodyPr>
          <a:lstStyle/>
          <a:p>
            <a:r>
              <a:rPr lang="en-US" sz="2800" dirty="0"/>
              <a:t>Inflammatory bowel disease, autoimmune arthritis, obesity and metabolic syndrome, and nonalcoholic fatty liver disease can all be traced to imbalances in gut microbiome</a:t>
            </a:r>
            <a:r>
              <a:rPr lang="en-US" sz="2800" dirty="0">
                <a:solidFill>
                  <a:srgbClr val="FF0000"/>
                </a:solidFill>
              </a:rPr>
              <a:t>*</a:t>
            </a:r>
          </a:p>
        </p:txBody>
      </p:sp>
      <p:sp>
        <p:nvSpPr>
          <p:cNvPr id="7" name="TextBox 6"/>
          <p:cNvSpPr txBox="1"/>
          <p:nvPr/>
        </p:nvSpPr>
        <p:spPr>
          <a:xfrm>
            <a:off x="5931913" y="5469471"/>
            <a:ext cx="6096000" cy="913199"/>
          </a:xfrm>
          <a:prstGeom prst="rect">
            <a:avLst/>
          </a:prstGeom>
          <a:noFill/>
        </p:spPr>
        <p:txBody>
          <a:bodyPr wrap="square" rtlCol="0">
            <a:spAutoFit/>
          </a:bodyPr>
          <a:lstStyle/>
          <a:p>
            <a:pPr algn="r"/>
            <a:r>
              <a:rPr lang="en-US" sz="2667" dirty="0">
                <a:solidFill>
                  <a:srgbClr val="FF0000"/>
                </a:solidFill>
              </a:rPr>
              <a:t>*</a:t>
            </a:r>
            <a:r>
              <a:rPr lang="en-US" sz="2667" dirty="0"/>
              <a:t>Figure 1. RS </a:t>
            </a:r>
            <a:r>
              <a:rPr lang="en-US" sz="2667" dirty="0" err="1"/>
              <a:t>Goldszmid</a:t>
            </a:r>
            <a:r>
              <a:rPr lang="en-US" sz="2667" dirty="0"/>
              <a:t> and G </a:t>
            </a:r>
            <a:r>
              <a:rPr lang="en-US" sz="2667" dirty="0" err="1"/>
              <a:t>Trinchieri</a:t>
            </a:r>
            <a:r>
              <a:rPr lang="en-US" sz="2667" dirty="0"/>
              <a:t>. Nat </a:t>
            </a:r>
            <a:r>
              <a:rPr lang="en-US" sz="2667" dirty="0" err="1"/>
              <a:t>Immunol</a:t>
            </a:r>
            <a:r>
              <a:rPr lang="en-US" sz="2667" dirty="0"/>
              <a:t> 2012;13(10):932-8.</a:t>
            </a:r>
          </a:p>
        </p:txBody>
      </p:sp>
      <p:sp>
        <p:nvSpPr>
          <p:cNvPr id="8" name="TextBox 7"/>
          <p:cNvSpPr txBox="1"/>
          <p:nvPr/>
        </p:nvSpPr>
        <p:spPr>
          <a:xfrm>
            <a:off x="7097234" y="49649"/>
            <a:ext cx="4370620" cy="1569660"/>
          </a:xfrm>
          <a:prstGeom prst="rect">
            <a:avLst/>
          </a:prstGeom>
          <a:noFill/>
        </p:spPr>
        <p:txBody>
          <a:bodyPr wrap="none" rtlCol="0">
            <a:spAutoFit/>
          </a:bodyPr>
          <a:lstStyle/>
          <a:p>
            <a:pPr algn="ctr"/>
            <a:r>
              <a:rPr lang="en-US" sz="4800" b="1" dirty="0"/>
              <a:t>Imbalanced </a:t>
            </a:r>
          </a:p>
          <a:p>
            <a:pPr algn="ctr"/>
            <a:r>
              <a:rPr lang="en-US" sz="4800" b="1" dirty="0"/>
              <a:t>Gut </a:t>
            </a:r>
            <a:r>
              <a:rPr lang="en-US" sz="4800" b="1" dirty="0" err="1"/>
              <a:t>Microbiome</a:t>
            </a:r>
            <a:endParaRPr lang="en-US" sz="4800" b="1" dirty="0"/>
          </a:p>
        </p:txBody>
      </p:sp>
    </p:spTree>
    <p:extLst>
      <p:ext uri="{BB962C8B-B14F-4D97-AF65-F5344CB8AC3E}">
        <p14:creationId xmlns:p14="http://schemas.microsoft.com/office/powerpoint/2010/main" val="937895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3866" y="1915143"/>
            <a:ext cx="6428134" cy="3884690"/>
          </a:xfrm>
        </p:spPr>
        <p:txBody>
          <a:bodyPr>
            <a:normAutofit lnSpcReduction="10000"/>
          </a:bodyPr>
          <a:lstStyle/>
          <a:p>
            <a:r>
              <a:rPr lang="en-US" dirty="0"/>
              <a:t>Glyphosate is an antimicrobial agent that preferentially kills beneficial microbes, allowing pathogens to flourish in the gut </a:t>
            </a:r>
          </a:p>
          <a:p>
            <a:r>
              <a:rPr lang="en-US" dirty="0"/>
              <a:t>Pathogens cross a leaky gut barrier </a:t>
            </a:r>
            <a:endParaRPr lang="en-US" dirty="0">
              <a:solidFill>
                <a:srgbClr val="FF0000"/>
              </a:solidFill>
            </a:endParaRPr>
          </a:p>
          <a:p>
            <a:r>
              <a:rPr lang="en-US" dirty="0"/>
              <a:t>Immune cells infiltrate the gut tissue and release inflammatory cytokines </a:t>
            </a:r>
          </a:p>
          <a:p>
            <a:pPr lvl="1"/>
            <a:r>
              <a:rPr lang="en-US" dirty="0"/>
              <a:t>This causes increased risk to inflammatory bowel diseases such as </a:t>
            </a:r>
            <a:r>
              <a:rPr lang="en-US" dirty="0" err="1"/>
              <a:t>Crohn’s</a:t>
            </a:r>
            <a:r>
              <a:rPr lang="en-US" dirty="0"/>
              <a:t>, ulcerative colitis as well as Celiac disease (gluten intolerance)</a:t>
            </a:r>
          </a:p>
        </p:txBody>
      </p:sp>
      <p:pic>
        <p:nvPicPr>
          <p:cNvPr id="6" name="Picture 5" descr="Timeline&#10;&#10;Description automatically generated">
            <a:extLst>
              <a:ext uri="{FF2B5EF4-FFF2-40B4-BE49-F238E27FC236}">
                <a16:creationId xmlns:a16="http://schemas.microsoft.com/office/drawing/2014/main" id="{EDE9AC5D-C1B1-914B-A56B-4B46BF21DFD7}"/>
              </a:ext>
            </a:extLst>
          </p:cNvPr>
          <p:cNvPicPr>
            <a:picLocks noChangeAspect="1"/>
          </p:cNvPicPr>
          <p:nvPr/>
        </p:nvPicPr>
        <p:blipFill>
          <a:blip r:embed="rId2"/>
          <a:stretch>
            <a:fillRect/>
          </a:stretch>
        </p:blipFill>
        <p:spPr>
          <a:xfrm>
            <a:off x="166865" y="891851"/>
            <a:ext cx="5564545" cy="5509121"/>
          </a:xfrm>
          <a:prstGeom prst="rect">
            <a:avLst/>
          </a:prstGeom>
        </p:spPr>
      </p:pic>
      <p:sp>
        <p:nvSpPr>
          <p:cNvPr id="2" name="Title 1"/>
          <p:cNvSpPr>
            <a:spLocks noGrp="1"/>
          </p:cNvSpPr>
          <p:nvPr>
            <p:ph type="title"/>
          </p:nvPr>
        </p:nvSpPr>
        <p:spPr>
          <a:xfrm>
            <a:off x="186267" y="229070"/>
            <a:ext cx="11353800" cy="1325563"/>
          </a:xfrm>
        </p:spPr>
        <p:txBody>
          <a:bodyPr>
            <a:normAutofit/>
          </a:bodyPr>
          <a:lstStyle/>
          <a:p>
            <a:r>
              <a:rPr lang="en-US" b="1" dirty="0"/>
              <a:t>Glyphosate and the Gut:  Pathogen Overgrowth</a:t>
            </a:r>
            <a:r>
              <a:rPr lang="en-US" b="1" dirty="0">
                <a:solidFill>
                  <a:srgbClr val="FF0000"/>
                </a:solidFill>
              </a:rPr>
              <a:t>*</a:t>
            </a:r>
          </a:p>
        </p:txBody>
      </p:sp>
      <p:sp>
        <p:nvSpPr>
          <p:cNvPr id="4" name="TextBox 3"/>
          <p:cNvSpPr txBox="1"/>
          <p:nvPr/>
        </p:nvSpPr>
        <p:spPr>
          <a:xfrm>
            <a:off x="4810596" y="6186848"/>
            <a:ext cx="7214539" cy="502766"/>
          </a:xfrm>
          <a:prstGeom prst="rect">
            <a:avLst/>
          </a:prstGeom>
          <a:noFill/>
        </p:spPr>
        <p:txBody>
          <a:bodyPr wrap="none" rtlCol="0">
            <a:spAutoFit/>
          </a:bodyPr>
          <a:lstStyle/>
          <a:p>
            <a:r>
              <a:rPr lang="en-US" sz="2667" dirty="0">
                <a:solidFill>
                  <a:srgbClr val="FF0000"/>
                </a:solidFill>
              </a:rPr>
              <a:t>*</a:t>
            </a:r>
            <a:r>
              <a:rPr lang="en-US" sz="2667" dirty="0"/>
              <a:t> </a:t>
            </a:r>
            <a:r>
              <a:rPr lang="en-US" sz="2667" dirty="0" err="1"/>
              <a:t>Samsel</a:t>
            </a:r>
            <a:r>
              <a:rPr lang="en-US" sz="2667" dirty="0"/>
              <a:t> and Seneff. Entropy 2013; 15: 1416-1463.</a:t>
            </a:r>
          </a:p>
        </p:txBody>
      </p:sp>
    </p:spTree>
    <p:extLst>
      <p:ext uri="{BB962C8B-B14F-4D97-AF65-F5344CB8AC3E}">
        <p14:creationId xmlns:p14="http://schemas.microsoft.com/office/powerpoint/2010/main" val="34847458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BD.png"/>
          <p:cNvPicPr>
            <a:picLocks noGrp="1" noChangeAspect="1"/>
          </p:cNvPicPr>
          <p:nvPr>
            <p:ph idx="1"/>
          </p:nvPr>
        </p:nvPicPr>
        <p:blipFill>
          <a:blip r:embed="rId2">
            <a:extLst>
              <a:ext uri="{28A0092B-C50C-407E-A947-70E740481C1C}">
                <a14:useLocalDpi xmlns:a14="http://schemas.microsoft.com/office/drawing/2010/main" val="0"/>
              </a:ext>
            </a:extLst>
          </a:blip>
          <a:srcRect l="-13534" r="-13534"/>
          <a:stretch>
            <a:fillRect/>
          </a:stretch>
        </p:blipFill>
        <p:spPr>
          <a:xfrm>
            <a:off x="-22514" y="234362"/>
            <a:ext cx="12277642" cy="5623971"/>
          </a:xfrm>
        </p:spPr>
      </p:pic>
      <p:sp>
        <p:nvSpPr>
          <p:cNvPr id="5" name="TextBox 4"/>
          <p:cNvSpPr txBox="1"/>
          <p:nvPr/>
        </p:nvSpPr>
        <p:spPr>
          <a:xfrm>
            <a:off x="1095094" y="6228697"/>
            <a:ext cx="9482211" cy="461665"/>
          </a:xfrm>
          <a:prstGeom prst="rect">
            <a:avLst/>
          </a:prstGeom>
          <a:solidFill>
            <a:schemeClr val="bg1"/>
          </a:solidFill>
        </p:spPr>
        <p:txBody>
          <a:bodyPr wrap="none" rtlCol="0">
            <a:spAutoFit/>
          </a:bodyPr>
          <a:lstStyle/>
          <a:p>
            <a:pPr algn="r"/>
            <a:r>
              <a:rPr lang="en-US" sz="2400" dirty="0">
                <a:solidFill>
                  <a:srgbClr val="FF0000"/>
                </a:solidFill>
              </a:rPr>
              <a:t>*</a:t>
            </a:r>
            <a:r>
              <a:rPr lang="en-US" sz="2400" dirty="0"/>
              <a:t>Figure 20, NL Swanson et al. Journal of Organic Systems 9(2), 2014, p. 25. </a:t>
            </a:r>
          </a:p>
        </p:txBody>
      </p:sp>
      <p:sp>
        <p:nvSpPr>
          <p:cNvPr id="2" name="TextBox 1"/>
          <p:cNvSpPr txBox="1"/>
          <p:nvPr/>
        </p:nvSpPr>
        <p:spPr>
          <a:xfrm>
            <a:off x="2806908" y="2461573"/>
            <a:ext cx="5059975" cy="584775"/>
          </a:xfrm>
          <a:prstGeom prst="rect">
            <a:avLst/>
          </a:prstGeom>
          <a:noFill/>
          <a:ln>
            <a:noFill/>
          </a:ln>
        </p:spPr>
        <p:txBody>
          <a:bodyPr wrap="none" rtlCol="0">
            <a:spAutoFit/>
          </a:bodyPr>
          <a:lstStyle/>
          <a:p>
            <a:pPr>
              <a:tabLst>
                <a:tab pos="1445648" algn="l"/>
              </a:tabLst>
            </a:pPr>
            <a:r>
              <a:rPr lang="en-US" sz="3200" b="1" dirty="0">
                <a:solidFill>
                  <a:srgbClr val="FFC000"/>
                </a:solidFill>
              </a:rPr>
              <a:t>Inflammatory Bowel Disease</a:t>
            </a:r>
          </a:p>
        </p:txBody>
      </p:sp>
    </p:spTree>
    <p:extLst>
      <p:ext uri="{BB962C8B-B14F-4D97-AF65-F5344CB8AC3E}">
        <p14:creationId xmlns:p14="http://schemas.microsoft.com/office/powerpoint/2010/main" val="27626439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eliac &amp; wheat.jpg"/>
          <p:cNvPicPr>
            <a:picLocks noGrp="1" noChangeAspect="1"/>
          </p:cNvPicPr>
          <p:nvPr>
            <p:ph idx="1"/>
          </p:nvPr>
        </p:nvPicPr>
        <p:blipFill>
          <a:blip r:embed="rId3">
            <a:extLst>
              <a:ext uri="{28A0092B-C50C-407E-A947-70E740481C1C}">
                <a14:useLocalDpi xmlns:a14="http://schemas.microsoft.com/office/drawing/2010/main" val="0"/>
              </a:ext>
            </a:extLst>
          </a:blip>
          <a:srcRect l="-9663" r="-9663"/>
          <a:stretch>
            <a:fillRect/>
          </a:stretch>
        </p:blipFill>
        <p:spPr>
          <a:xfrm>
            <a:off x="-373430" y="511159"/>
            <a:ext cx="12705108" cy="5615009"/>
          </a:xfrm>
        </p:spPr>
      </p:pic>
      <p:sp>
        <p:nvSpPr>
          <p:cNvPr id="5" name="TextBox 4"/>
          <p:cNvSpPr txBox="1"/>
          <p:nvPr/>
        </p:nvSpPr>
        <p:spPr>
          <a:xfrm>
            <a:off x="2243151" y="6126168"/>
            <a:ext cx="9780752" cy="533542"/>
          </a:xfrm>
          <a:prstGeom prst="rect">
            <a:avLst/>
          </a:prstGeom>
          <a:noFill/>
        </p:spPr>
        <p:txBody>
          <a:bodyPr wrap="none" lIns="121919" tIns="60959" rIns="121919" bIns="60959" rtlCol="0">
            <a:spAutoFit/>
          </a:bodyPr>
          <a:lstStyle/>
          <a:p>
            <a:r>
              <a:rPr lang="it-IT" sz="2667" dirty="0">
                <a:solidFill>
                  <a:srgbClr val="FF0000"/>
                </a:solidFill>
              </a:rPr>
              <a:t>*</a:t>
            </a:r>
            <a:r>
              <a:rPr lang="it-IT" sz="2667" dirty="0" err="1"/>
              <a:t>Samsel</a:t>
            </a:r>
            <a:r>
              <a:rPr lang="it-IT" sz="2667" dirty="0"/>
              <a:t> and Seneff, </a:t>
            </a:r>
            <a:r>
              <a:rPr lang="it-IT" sz="2667" dirty="0" err="1"/>
              <a:t>Interdisciplinary</a:t>
            </a:r>
            <a:r>
              <a:rPr lang="it-IT" sz="2667" dirty="0"/>
              <a:t> </a:t>
            </a:r>
            <a:r>
              <a:rPr lang="it-IT" sz="2667" dirty="0" err="1"/>
              <a:t>Toxicology</a:t>
            </a:r>
            <a:r>
              <a:rPr lang="it-IT" sz="2667" dirty="0"/>
              <a:t> 2013;</a:t>
            </a:r>
            <a:r>
              <a:rPr lang="it-IT" sz="2667" b="1" dirty="0"/>
              <a:t>6</a:t>
            </a:r>
            <a:r>
              <a:rPr lang="it-IT" sz="2667" dirty="0"/>
              <a:t>(4): 159–184. </a:t>
            </a:r>
          </a:p>
        </p:txBody>
      </p:sp>
      <p:pic>
        <p:nvPicPr>
          <p:cNvPr id="6" name="Picture 5" descr="whea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4890" y="2176024"/>
            <a:ext cx="3367693" cy="1578607"/>
          </a:xfrm>
          <a:prstGeom prst="rect">
            <a:avLst/>
          </a:prstGeom>
        </p:spPr>
      </p:pic>
      <p:sp>
        <p:nvSpPr>
          <p:cNvPr id="7" name="TextBox 6"/>
          <p:cNvSpPr txBox="1"/>
          <p:nvPr/>
        </p:nvSpPr>
        <p:spPr>
          <a:xfrm>
            <a:off x="5476101" y="2590836"/>
            <a:ext cx="2106667" cy="502766"/>
          </a:xfrm>
          <a:prstGeom prst="rect">
            <a:avLst/>
          </a:prstGeom>
          <a:noFill/>
        </p:spPr>
        <p:txBody>
          <a:bodyPr wrap="none" rtlCol="0">
            <a:spAutoFit/>
          </a:bodyPr>
          <a:lstStyle/>
          <a:p>
            <a:r>
              <a:rPr lang="en-US" sz="2667" dirty="0"/>
              <a:t>Celiac disease</a:t>
            </a:r>
          </a:p>
        </p:txBody>
      </p:sp>
      <p:sp>
        <p:nvSpPr>
          <p:cNvPr id="8" name="Freeform 7"/>
          <p:cNvSpPr/>
          <p:nvPr/>
        </p:nvSpPr>
        <p:spPr>
          <a:xfrm>
            <a:off x="5847657" y="3051665"/>
            <a:ext cx="706059" cy="973235"/>
          </a:xfrm>
          <a:custGeom>
            <a:avLst/>
            <a:gdLst>
              <a:gd name="connsiteX0" fmla="*/ 529544 w 529544"/>
              <a:gd name="connsiteY0" fmla="*/ 0 h 973234"/>
              <a:gd name="connsiteX1" fmla="*/ 1728 w 529544"/>
              <a:gd name="connsiteY1" fmla="*/ 461873 h 973234"/>
              <a:gd name="connsiteX2" fmla="*/ 348107 w 529544"/>
              <a:gd name="connsiteY2" fmla="*/ 973234 h 973234"/>
            </a:gdLst>
            <a:ahLst/>
            <a:cxnLst>
              <a:cxn ang="0">
                <a:pos x="connsiteX0" y="connsiteY0"/>
              </a:cxn>
              <a:cxn ang="0">
                <a:pos x="connsiteX1" y="connsiteY1"/>
              </a:cxn>
              <a:cxn ang="0">
                <a:pos x="connsiteX2" y="connsiteY2"/>
              </a:cxn>
            </a:cxnLst>
            <a:rect l="l" t="t" r="r" b="b"/>
            <a:pathLst>
              <a:path w="529544" h="973234">
                <a:moveTo>
                  <a:pt x="529544" y="0"/>
                </a:moveTo>
                <a:cubicBezTo>
                  <a:pt x="280755" y="149833"/>
                  <a:pt x="31967" y="299667"/>
                  <a:pt x="1728" y="461873"/>
                </a:cubicBezTo>
                <a:cubicBezTo>
                  <a:pt x="-28511" y="624079"/>
                  <a:pt x="348107" y="973234"/>
                  <a:pt x="348107" y="973234"/>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9" name="Title 1"/>
          <p:cNvSpPr txBox="1">
            <a:spLocks/>
          </p:cNvSpPr>
          <p:nvPr/>
        </p:nvSpPr>
        <p:spPr>
          <a:xfrm>
            <a:off x="114582" y="250542"/>
            <a:ext cx="11239218" cy="1115392"/>
          </a:xfrm>
          <a:prstGeom prst="rect">
            <a:avLst/>
          </a:prstGeom>
          <a:solidFill>
            <a:srgbClr val="FFFFFF"/>
          </a:solidFill>
          <a:ln>
            <a:noFill/>
          </a:ln>
        </p:spPr>
        <p:txBody>
          <a:bodyPr vert="horz" lIns="121920" tIns="60960" rIns="121920" bIns="6096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t>Glyphosate and Celiac Disease</a:t>
            </a:r>
            <a:r>
              <a:rPr lang="en-US" b="1" dirty="0">
                <a:solidFill>
                  <a:srgbClr val="FF0000"/>
                </a:solidFill>
              </a:rPr>
              <a:t>*</a:t>
            </a:r>
          </a:p>
        </p:txBody>
      </p:sp>
      <p:sp>
        <p:nvSpPr>
          <p:cNvPr id="10" name="TextBox 9"/>
          <p:cNvSpPr txBox="1"/>
          <p:nvPr/>
        </p:nvSpPr>
        <p:spPr>
          <a:xfrm>
            <a:off x="6288010" y="1456760"/>
            <a:ext cx="2090701" cy="913199"/>
          </a:xfrm>
          <a:prstGeom prst="rect">
            <a:avLst/>
          </a:prstGeom>
          <a:noFill/>
        </p:spPr>
        <p:txBody>
          <a:bodyPr wrap="none" rtlCol="0">
            <a:spAutoFit/>
          </a:bodyPr>
          <a:lstStyle/>
          <a:p>
            <a:pPr algn="r"/>
            <a:r>
              <a:rPr lang="en-US" sz="2667" dirty="0"/>
              <a:t>Glyphosate</a:t>
            </a:r>
          </a:p>
          <a:p>
            <a:pPr algn="r"/>
            <a:r>
              <a:rPr lang="en-US" sz="2667" dirty="0"/>
              <a:t>Use on wheat</a:t>
            </a:r>
          </a:p>
        </p:txBody>
      </p:sp>
      <p:sp>
        <p:nvSpPr>
          <p:cNvPr id="11" name="Freeform 10"/>
          <p:cNvSpPr/>
          <p:nvPr/>
        </p:nvSpPr>
        <p:spPr>
          <a:xfrm>
            <a:off x="7299142" y="2322045"/>
            <a:ext cx="918453" cy="1007348"/>
          </a:xfrm>
          <a:custGeom>
            <a:avLst/>
            <a:gdLst>
              <a:gd name="connsiteX0" fmla="*/ 0 w 688840"/>
              <a:gd name="connsiteY0" fmla="*/ 0 h 1007348"/>
              <a:gd name="connsiteX1" fmla="*/ 598530 w 688840"/>
              <a:gd name="connsiteY1" fmla="*/ 423378 h 1007348"/>
              <a:gd name="connsiteX2" fmla="*/ 686120 w 688840"/>
              <a:gd name="connsiteY2" fmla="*/ 1007348 h 1007348"/>
            </a:gdLst>
            <a:ahLst/>
            <a:cxnLst>
              <a:cxn ang="0">
                <a:pos x="connsiteX0" y="connsiteY0"/>
              </a:cxn>
              <a:cxn ang="0">
                <a:pos x="connsiteX1" y="connsiteY1"/>
              </a:cxn>
              <a:cxn ang="0">
                <a:pos x="connsiteX2" y="connsiteY2"/>
              </a:cxn>
            </a:cxnLst>
            <a:rect l="l" t="t" r="r" b="b"/>
            <a:pathLst>
              <a:path w="688840" h="1007348">
                <a:moveTo>
                  <a:pt x="0" y="0"/>
                </a:moveTo>
                <a:cubicBezTo>
                  <a:pt x="242088" y="127743"/>
                  <a:pt x="484177" y="255487"/>
                  <a:pt x="598530" y="423378"/>
                </a:cubicBezTo>
                <a:cubicBezTo>
                  <a:pt x="712883" y="591269"/>
                  <a:pt x="686120" y="1007348"/>
                  <a:pt x="686120" y="1007348"/>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Tree>
    <p:extLst>
      <p:ext uri="{BB962C8B-B14F-4D97-AF65-F5344CB8AC3E}">
        <p14:creationId xmlns:p14="http://schemas.microsoft.com/office/powerpoint/2010/main" val="40085108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179" y="30777"/>
            <a:ext cx="10972800" cy="1143000"/>
          </a:xfrm>
        </p:spPr>
        <p:txBody>
          <a:bodyPr>
            <a:normAutofit/>
          </a:bodyPr>
          <a:lstStyle/>
          <a:p>
            <a:r>
              <a:rPr lang="en-US" b="1" dirty="0"/>
              <a:t>Impaired Digestive Enzymes </a:t>
            </a:r>
          </a:p>
        </p:txBody>
      </p:sp>
      <p:sp>
        <p:nvSpPr>
          <p:cNvPr id="3" name="Content Placeholder 2"/>
          <p:cNvSpPr>
            <a:spLocks noGrp="1"/>
          </p:cNvSpPr>
          <p:nvPr>
            <p:ph idx="1"/>
          </p:nvPr>
        </p:nvSpPr>
        <p:spPr>
          <a:xfrm>
            <a:off x="330430" y="1310810"/>
            <a:ext cx="6240187" cy="3953522"/>
          </a:xfrm>
        </p:spPr>
        <p:txBody>
          <a:bodyPr>
            <a:normAutofit/>
          </a:bodyPr>
          <a:lstStyle/>
          <a:p>
            <a:r>
              <a:rPr lang="en-US" dirty="0"/>
              <a:t>Glyphosate has been found as a contaminant in digestive enzymes trypsin, pepsin and lipase</a:t>
            </a:r>
            <a:r>
              <a:rPr lang="en-US" dirty="0">
                <a:solidFill>
                  <a:srgbClr val="FF0000"/>
                </a:solidFill>
              </a:rPr>
              <a:t>*</a:t>
            </a:r>
          </a:p>
          <a:p>
            <a:r>
              <a:rPr lang="en-US" dirty="0"/>
              <a:t>Trypsin impairment prevents proteins like gluten in wheat from being digested</a:t>
            </a:r>
          </a:p>
          <a:p>
            <a:r>
              <a:rPr lang="en-US" dirty="0"/>
              <a:t>Undigested proteins induce release of </a:t>
            </a:r>
            <a:r>
              <a:rPr lang="en-US" dirty="0" err="1"/>
              <a:t>zonulin</a:t>
            </a:r>
            <a:r>
              <a:rPr lang="en-US" dirty="0"/>
              <a:t> which opens up gut barrier</a:t>
            </a:r>
            <a:r>
              <a:rPr lang="en-US" dirty="0">
                <a:solidFill>
                  <a:srgbClr val="FF0000"/>
                </a:solidFill>
              </a:rPr>
              <a:t>**</a:t>
            </a:r>
          </a:p>
          <a:p>
            <a:r>
              <a:rPr lang="en-US" dirty="0"/>
              <a:t>Undigested proteins in the general circulation induce autoimmune disease</a:t>
            </a:r>
          </a:p>
        </p:txBody>
      </p:sp>
      <p:sp>
        <p:nvSpPr>
          <p:cNvPr id="4" name="TextBox 3"/>
          <p:cNvSpPr txBox="1"/>
          <p:nvPr/>
        </p:nvSpPr>
        <p:spPr>
          <a:xfrm>
            <a:off x="2809067" y="5750005"/>
            <a:ext cx="8159157" cy="954107"/>
          </a:xfrm>
          <a:prstGeom prst="rect">
            <a:avLst/>
          </a:prstGeom>
          <a:noFill/>
        </p:spPr>
        <p:txBody>
          <a:bodyPr wrap="none" rtlCol="0">
            <a:spAutoFit/>
          </a:bodyPr>
          <a:lstStyle/>
          <a:p>
            <a:r>
              <a:rPr lang="en-US" sz="2800" dirty="0">
                <a:solidFill>
                  <a:srgbClr val="FF0000"/>
                </a:solidFill>
              </a:rPr>
              <a:t>*</a:t>
            </a:r>
            <a:r>
              <a:rPr lang="en-US" sz="2800" dirty="0"/>
              <a:t>A </a:t>
            </a:r>
            <a:r>
              <a:rPr lang="en-US" sz="2800" dirty="0" err="1"/>
              <a:t>Samsel</a:t>
            </a:r>
            <a:r>
              <a:rPr lang="en-US" sz="2800" dirty="0"/>
              <a:t> and S Seneff. J </a:t>
            </a:r>
            <a:r>
              <a:rPr lang="en-US" sz="2800" dirty="0" err="1"/>
              <a:t>Biol</a:t>
            </a:r>
            <a:r>
              <a:rPr lang="en-US" sz="2800" dirty="0"/>
              <a:t> </a:t>
            </a:r>
            <a:r>
              <a:rPr lang="en-US" sz="2800" dirty="0" err="1"/>
              <a:t>Phys</a:t>
            </a:r>
            <a:r>
              <a:rPr lang="en-US" sz="2800" dirty="0"/>
              <a:t> </a:t>
            </a:r>
            <a:r>
              <a:rPr lang="en-US" sz="2800" dirty="0" err="1"/>
              <a:t>Chem</a:t>
            </a:r>
            <a:r>
              <a:rPr lang="en-US" sz="2800" dirty="0"/>
              <a:t> 2017;17:8-32</a:t>
            </a:r>
          </a:p>
          <a:p>
            <a:r>
              <a:rPr lang="en-US" sz="2800" dirty="0">
                <a:solidFill>
                  <a:srgbClr val="FF0000"/>
                </a:solidFill>
              </a:rPr>
              <a:t>** </a:t>
            </a:r>
            <a:r>
              <a:rPr lang="en-US" sz="2800" dirty="0"/>
              <a:t>JJ </a:t>
            </a:r>
            <a:r>
              <a:rPr lang="en-US" sz="2800" dirty="0" err="1"/>
              <a:t>Gildea</a:t>
            </a:r>
            <a:r>
              <a:rPr lang="en-US" sz="2800" dirty="0"/>
              <a:t> et al. J </a:t>
            </a:r>
            <a:r>
              <a:rPr lang="en-US" sz="2800" dirty="0" err="1"/>
              <a:t>Clin</a:t>
            </a:r>
            <a:r>
              <a:rPr lang="en-US" sz="2800" dirty="0"/>
              <a:t> </a:t>
            </a:r>
            <a:r>
              <a:rPr lang="en-US" sz="2800" dirty="0" err="1"/>
              <a:t>Nutr</a:t>
            </a:r>
            <a:r>
              <a:rPr lang="en-US" sz="2800" dirty="0"/>
              <a:t> Diet. 2017, 3:1.</a:t>
            </a:r>
          </a:p>
        </p:txBody>
      </p:sp>
      <p:pic>
        <p:nvPicPr>
          <p:cNvPr id="6" name="Picture 5" descr="A pile of grains&#10;&#10;Description automatically generated with low confidence">
            <a:extLst>
              <a:ext uri="{FF2B5EF4-FFF2-40B4-BE49-F238E27FC236}">
                <a16:creationId xmlns:a16="http://schemas.microsoft.com/office/drawing/2014/main" id="{520CD3A7-792B-A84D-8227-62922E529D7A}"/>
              </a:ext>
            </a:extLst>
          </p:cNvPr>
          <p:cNvPicPr>
            <a:picLocks noChangeAspect="1"/>
          </p:cNvPicPr>
          <p:nvPr/>
        </p:nvPicPr>
        <p:blipFill>
          <a:blip r:embed="rId3"/>
          <a:stretch>
            <a:fillRect/>
          </a:stretch>
        </p:blipFill>
        <p:spPr>
          <a:xfrm>
            <a:off x="7346996" y="906476"/>
            <a:ext cx="3957983" cy="2968487"/>
          </a:xfrm>
          <a:prstGeom prst="rect">
            <a:avLst/>
          </a:prstGeom>
        </p:spPr>
      </p:pic>
    </p:spTree>
    <p:extLst>
      <p:ext uri="{BB962C8B-B14F-4D97-AF65-F5344CB8AC3E}">
        <p14:creationId xmlns:p14="http://schemas.microsoft.com/office/powerpoint/2010/main" val="26097171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25" y="205724"/>
            <a:ext cx="12092350" cy="1143000"/>
          </a:xfrm>
        </p:spPr>
        <p:txBody>
          <a:bodyPr>
            <a:normAutofit fontScale="90000"/>
          </a:bodyPr>
          <a:lstStyle/>
          <a:p>
            <a:r>
              <a:rPr lang="en-US" b="1" dirty="0"/>
              <a:t>Celiac Disease, Glyphosate and  Non-Hodgkin’s Lymphoma</a:t>
            </a:r>
          </a:p>
        </p:txBody>
      </p:sp>
      <p:sp>
        <p:nvSpPr>
          <p:cNvPr id="3" name="Content Placeholder 2"/>
          <p:cNvSpPr>
            <a:spLocks noGrp="1"/>
          </p:cNvSpPr>
          <p:nvPr>
            <p:ph idx="1"/>
          </p:nvPr>
        </p:nvSpPr>
        <p:spPr>
          <a:xfrm>
            <a:off x="267546" y="1556104"/>
            <a:ext cx="11874629" cy="2726887"/>
          </a:xfrm>
        </p:spPr>
        <p:txBody>
          <a:bodyPr>
            <a:noAutofit/>
          </a:bodyPr>
          <a:lstStyle/>
          <a:p>
            <a:pPr>
              <a:lnSpc>
                <a:spcPct val="160000"/>
              </a:lnSpc>
              <a:spcBef>
                <a:spcPts val="0"/>
              </a:spcBef>
            </a:pPr>
            <a:r>
              <a:rPr lang="en-US" dirty="0"/>
              <a:t>Glyphosate preferentially kills </a:t>
            </a:r>
            <a:r>
              <a:rPr lang="en-US" i="1" dirty="0" err="1">
                <a:solidFill>
                  <a:srgbClr val="FF0000"/>
                </a:solidFill>
              </a:rPr>
              <a:t>Bifidobacteria</a:t>
            </a:r>
            <a:r>
              <a:rPr lang="en-US" dirty="0">
                <a:solidFill>
                  <a:srgbClr val="FF0000"/>
                </a:solidFill>
              </a:rPr>
              <a:t>*</a:t>
            </a:r>
          </a:p>
          <a:p>
            <a:pPr>
              <a:lnSpc>
                <a:spcPct val="160000"/>
              </a:lnSpc>
              <a:spcBef>
                <a:spcPts val="0"/>
              </a:spcBef>
            </a:pPr>
            <a:r>
              <a:rPr lang="en-US" i="1" dirty="0" err="1"/>
              <a:t>Bifidobacteria</a:t>
            </a:r>
            <a:r>
              <a:rPr lang="en-US" dirty="0"/>
              <a:t> are depleted in Celiac disease</a:t>
            </a:r>
            <a:r>
              <a:rPr lang="en-US" dirty="0">
                <a:solidFill>
                  <a:srgbClr val="FF0000"/>
                </a:solidFill>
              </a:rPr>
              <a:t>**</a:t>
            </a:r>
          </a:p>
          <a:p>
            <a:pPr>
              <a:lnSpc>
                <a:spcPct val="160000"/>
              </a:lnSpc>
              <a:spcBef>
                <a:spcPts val="0"/>
              </a:spcBef>
            </a:pPr>
            <a:r>
              <a:rPr lang="en-US" dirty="0"/>
              <a:t>Celiac disease is associated with increased risk to non-Hodgkin’s lymphoma</a:t>
            </a:r>
            <a:r>
              <a:rPr lang="en-US" dirty="0">
                <a:solidFill>
                  <a:srgbClr val="FF0000"/>
                </a:solidFill>
              </a:rPr>
              <a:t>***</a:t>
            </a:r>
          </a:p>
          <a:p>
            <a:pPr>
              <a:lnSpc>
                <a:spcPct val="160000"/>
              </a:lnSpc>
              <a:spcBef>
                <a:spcPts val="0"/>
              </a:spcBef>
            </a:pPr>
            <a:r>
              <a:rPr lang="en-US" dirty="0"/>
              <a:t>Glyphosate itself  is also linked directly to non- Hodgkin’s lymphoma</a:t>
            </a:r>
            <a:r>
              <a:rPr lang="en-US" dirty="0">
                <a:solidFill>
                  <a:srgbClr val="FF0000"/>
                </a:solidFill>
              </a:rPr>
              <a:t>****</a:t>
            </a:r>
          </a:p>
        </p:txBody>
      </p:sp>
      <p:sp>
        <p:nvSpPr>
          <p:cNvPr id="5" name="TextBox 4"/>
          <p:cNvSpPr txBox="1"/>
          <p:nvPr/>
        </p:nvSpPr>
        <p:spPr>
          <a:xfrm>
            <a:off x="3014133" y="5093418"/>
            <a:ext cx="9231758" cy="1734064"/>
          </a:xfrm>
          <a:prstGeom prst="rect">
            <a:avLst/>
          </a:prstGeom>
          <a:noFill/>
        </p:spPr>
        <p:txBody>
          <a:bodyPr wrap="none" rtlCol="0">
            <a:spAutoFit/>
          </a:bodyPr>
          <a:lstStyle/>
          <a:p>
            <a:r>
              <a:rPr lang="fr-FR" sz="2667" dirty="0">
                <a:solidFill>
                  <a:srgbClr val="FF0000"/>
                </a:solidFill>
              </a:rPr>
              <a:t>*</a:t>
            </a:r>
            <a:r>
              <a:rPr lang="fr-FR" sz="2667" dirty="0"/>
              <a:t>A.A. </a:t>
            </a:r>
            <a:r>
              <a:rPr lang="fr-FR" sz="2667" dirty="0" err="1"/>
              <a:t>Shehata</a:t>
            </a:r>
            <a:r>
              <a:rPr lang="fr-FR" sz="2667" dirty="0"/>
              <a:t> et al., </a:t>
            </a:r>
            <a:r>
              <a:rPr lang="fr-FR" sz="2667" dirty="0" err="1"/>
              <a:t>Curr</a:t>
            </a:r>
            <a:r>
              <a:rPr lang="fr-FR" sz="2667" dirty="0"/>
              <a:t> </a:t>
            </a:r>
            <a:r>
              <a:rPr lang="fr-FR" sz="2667" dirty="0" err="1"/>
              <a:t>Microbiol</a:t>
            </a:r>
            <a:r>
              <a:rPr lang="fr-FR" sz="2667" dirty="0"/>
              <a:t>. 2013 Apr;66(4):350-8.</a:t>
            </a:r>
          </a:p>
          <a:p>
            <a:r>
              <a:rPr lang="fr-FR" sz="2667" dirty="0">
                <a:solidFill>
                  <a:srgbClr val="FF0000"/>
                </a:solidFill>
              </a:rPr>
              <a:t>** </a:t>
            </a:r>
            <a:r>
              <a:rPr lang="fr-FR" sz="2667" dirty="0"/>
              <a:t>M. Velasquez-</a:t>
            </a:r>
            <a:r>
              <a:rPr lang="fr-FR" sz="2667" dirty="0" err="1"/>
              <a:t>Manoff</a:t>
            </a:r>
            <a:r>
              <a:rPr lang="fr-FR" sz="2667" dirty="0"/>
              <a:t>, NY Times </a:t>
            </a:r>
            <a:r>
              <a:rPr lang="fr-FR" sz="2667" dirty="0" err="1"/>
              <a:t>Sunday</a:t>
            </a:r>
            <a:r>
              <a:rPr lang="fr-FR" sz="2667" dirty="0"/>
              <a:t> </a:t>
            </a:r>
            <a:r>
              <a:rPr lang="fr-FR" sz="2667" dirty="0" err="1"/>
              <a:t>Review</a:t>
            </a:r>
            <a:r>
              <a:rPr lang="fr-FR" sz="2667" dirty="0"/>
              <a:t>, </a:t>
            </a:r>
            <a:r>
              <a:rPr lang="fr-FR" sz="2667" dirty="0" err="1"/>
              <a:t>Feb</a:t>
            </a:r>
            <a:r>
              <a:rPr lang="fr-FR" sz="2667" dirty="0"/>
              <a:t>. 23, 2013.</a:t>
            </a:r>
          </a:p>
          <a:p>
            <a:r>
              <a:rPr lang="fr-FR" sz="2667" dirty="0">
                <a:solidFill>
                  <a:srgbClr val="FF0000"/>
                </a:solidFill>
              </a:rPr>
              <a:t>*** </a:t>
            </a:r>
            <a:r>
              <a:rPr lang="fr-FR" sz="2667" dirty="0"/>
              <a:t>C. </a:t>
            </a:r>
            <a:r>
              <a:rPr lang="fr-FR" sz="2667" dirty="0" err="1"/>
              <a:t>Catassi</a:t>
            </a:r>
            <a:r>
              <a:rPr lang="fr-FR" sz="2667" dirty="0"/>
              <a:t> et all, JAMA. 2002 Mar 20;287(11):1413-9.</a:t>
            </a:r>
          </a:p>
          <a:p>
            <a:r>
              <a:rPr lang="fr-FR" sz="2667" dirty="0">
                <a:solidFill>
                  <a:srgbClr val="FF0000"/>
                </a:solidFill>
              </a:rPr>
              <a:t>****</a:t>
            </a:r>
            <a:r>
              <a:rPr lang="fr-FR" sz="2667" dirty="0"/>
              <a:t>M. Eriksson et al., Int J Cancer. 2008 </a:t>
            </a:r>
            <a:r>
              <a:rPr lang="fr-FR" sz="2667" dirty="0" err="1"/>
              <a:t>Oct</a:t>
            </a:r>
            <a:r>
              <a:rPr lang="fr-FR" sz="2667" dirty="0"/>
              <a:t> 1;123(7):1657-63. </a:t>
            </a:r>
          </a:p>
        </p:txBody>
      </p:sp>
    </p:spTree>
    <p:extLst>
      <p:ext uri="{BB962C8B-B14F-4D97-AF65-F5344CB8AC3E}">
        <p14:creationId xmlns:p14="http://schemas.microsoft.com/office/powerpoint/2010/main" val="3113520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0884" y="2218451"/>
            <a:ext cx="6870343"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Autism</a:t>
            </a:r>
          </a:p>
        </p:txBody>
      </p:sp>
    </p:spTree>
    <p:extLst>
      <p:ext uri="{BB962C8B-B14F-4D97-AF65-F5344CB8AC3E}">
        <p14:creationId xmlns:p14="http://schemas.microsoft.com/office/powerpoint/2010/main" val="2024331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284F0-88A3-CB4B-9C6C-DA183BF9D4E5}"/>
              </a:ext>
            </a:extLst>
          </p:cNvPr>
          <p:cNvSpPr>
            <a:spLocks noGrp="1"/>
          </p:cNvSpPr>
          <p:nvPr>
            <p:ph type="title"/>
          </p:nvPr>
        </p:nvSpPr>
        <p:spPr>
          <a:xfrm>
            <a:off x="498566" y="247560"/>
            <a:ext cx="10515600" cy="1325563"/>
          </a:xfrm>
        </p:spPr>
        <p:txBody>
          <a:bodyPr/>
          <a:lstStyle/>
          <a:p>
            <a:r>
              <a:rPr lang="en-US" b="1" dirty="0"/>
              <a:t>Outline</a:t>
            </a:r>
          </a:p>
        </p:txBody>
      </p:sp>
      <p:sp>
        <p:nvSpPr>
          <p:cNvPr id="4" name="Content Placeholder 2">
            <a:extLst>
              <a:ext uri="{FF2B5EF4-FFF2-40B4-BE49-F238E27FC236}">
                <a16:creationId xmlns:a16="http://schemas.microsoft.com/office/drawing/2014/main" id="{6D43500F-A12F-7748-B39B-B5D494688F18}"/>
              </a:ext>
            </a:extLst>
          </p:cNvPr>
          <p:cNvSpPr txBox="1">
            <a:spLocks/>
          </p:cNvSpPr>
          <p:nvPr/>
        </p:nvSpPr>
        <p:spPr>
          <a:xfrm>
            <a:off x="1066227" y="1413374"/>
            <a:ext cx="6026905" cy="4627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Introduction</a:t>
            </a:r>
          </a:p>
          <a:p>
            <a:r>
              <a:rPr lang="en-US" dirty="0"/>
              <a:t>Evidence of Persistence and Toxicity</a:t>
            </a:r>
          </a:p>
          <a:p>
            <a:r>
              <a:rPr lang="en-US" dirty="0"/>
              <a:t>Animal and Human Diseases</a:t>
            </a:r>
          </a:p>
          <a:p>
            <a:r>
              <a:rPr lang="en-US" dirty="0"/>
              <a:t>Glyphosate and the Gut</a:t>
            </a:r>
          </a:p>
          <a:p>
            <a:r>
              <a:rPr lang="en-US" dirty="0"/>
              <a:t>Glyphosate and Autism</a:t>
            </a:r>
          </a:p>
          <a:p>
            <a:r>
              <a:rPr lang="en-US" dirty="0"/>
              <a:t>Glyphosate and Endocrine Disruption</a:t>
            </a:r>
          </a:p>
          <a:p>
            <a:r>
              <a:rPr lang="en-US" dirty="0"/>
              <a:t>Transgenerational Effects</a:t>
            </a:r>
          </a:p>
          <a:p>
            <a:r>
              <a:rPr lang="en-US" dirty="0"/>
              <a:t>How to Stay Healthy in a Toxic World</a:t>
            </a:r>
          </a:p>
          <a:p>
            <a:r>
              <a:rPr lang="en-US" dirty="0"/>
              <a:t>Conclusion</a:t>
            </a:r>
          </a:p>
          <a:p>
            <a:endParaRPr lang="en-US" dirty="0"/>
          </a:p>
        </p:txBody>
      </p:sp>
    </p:spTree>
    <p:extLst>
      <p:ext uri="{BB962C8B-B14F-4D97-AF65-F5344CB8AC3E}">
        <p14:creationId xmlns:p14="http://schemas.microsoft.com/office/powerpoint/2010/main" val="23940589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2473690" y="94180"/>
          <a:ext cx="8803862" cy="6132882"/>
        </p:xfrm>
        <a:graphic>
          <a:graphicData uri="http://schemas.openxmlformats.org/presentationml/2006/ole">
            <mc:AlternateContent xmlns:mc="http://schemas.openxmlformats.org/markup-compatibility/2006">
              <mc:Choice xmlns:v="urn:schemas-microsoft-com:vml" Requires="v">
                <p:oleObj spid="_x0000_s2317" r:id="rId3" imgW="7546320" imgH="5256720" progId="">
                  <p:embed/>
                </p:oleObj>
              </mc:Choice>
              <mc:Fallback>
                <p:oleObj r:id="rId3" imgW="7546320" imgH="5256720" progId="">
                  <p:embed/>
                  <p:pic>
                    <p:nvPicPr>
                      <p:cNvPr id="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690" y="94180"/>
                        <a:ext cx="8803862" cy="6132882"/>
                      </a:xfrm>
                      <a:prstGeom prst="rect">
                        <a:avLst/>
                      </a:prstGeom>
                      <a:noFill/>
                      <a:effectLst/>
                    </p:spPr>
                  </p:pic>
                </p:oleObj>
              </mc:Fallback>
            </mc:AlternateContent>
          </a:graphicData>
        </a:graphic>
      </p:graphicFrame>
      <p:sp>
        <p:nvSpPr>
          <p:cNvPr id="6" name="TextBox 5"/>
          <p:cNvSpPr txBox="1"/>
          <p:nvPr/>
        </p:nvSpPr>
        <p:spPr>
          <a:xfrm>
            <a:off x="4872231" y="6109162"/>
            <a:ext cx="7201609" cy="646329"/>
          </a:xfrm>
          <a:prstGeom prst="rect">
            <a:avLst/>
          </a:prstGeom>
          <a:noFill/>
        </p:spPr>
        <p:txBody>
          <a:bodyPr wrap="none" lIns="91439" tIns="45719" rIns="91439" bIns="45719" rtlCol="0">
            <a:spAutoFit/>
          </a:bodyPr>
          <a:lstStyle/>
          <a:p>
            <a:pPr algn="r"/>
            <a:r>
              <a:rPr lang="en-US" dirty="0"/>
              <a:t>Nancy Swanson, </a:t>
            </a:r>
            <a:r>
              <a:rPr lang="en-US" dirty="0">
                <a:hlinkClick r:id="rId5"/>
              </a:rPr>
              <a:t>http://www.examiner.com/article/</a:t>
            </a:r>
            <a:endParaRPr lang="en-US" dirty="0"/>
          </a:p>
          <a:p>
            <a:pPr algn="r"/>
            <a:r>
              <a:rPr lang="en-US" dirty="0"/>
              <a:t>data-show-correlations-between-increase-neurological-diseases-and-gmos</a:t>
            </a:r>
          </a:p>
        </p:txBody>
      </p:sp>
      <p:sp>
        <p:nvSpPr>
          <p:cNvPr id="5" name="TextBox 4">
            <a:extLst>
              <a:ext uri="{FF2B5EF4-FFF2-40B4-BE49-F238E27FC236}">
                <a16:creationId xmlns:a16="http://schemas.microsoft.com/office/drawing/2014/main" id="{6986603D-F7BC-CE49-8F49-AFC8D1D4D3FF}"/>
              </a:ext>
            </a:extLst>
          </p:cNvPr>
          <p:cNvSpPr txBox="1"/>
          <p:nvPr/>
        </p:nvSpPr>
        <p:spPr>
          <a:xfrm>
            <a:off x="5317970" y="3862136"/>
            <a:ext cx="1592295" cy="461665"/>
          </a:xfrm>
          <a:prstGeom prst="rect">
            <a:avLst/>
          </a:prstGeom>
          <a:noFill/>
        </p:spPr>
        <p:txBody>
          <a:bodyPr wrap="none" rtlCol="0">
            <a:spAutoFit/>
          </a:bodyPr>
          <a:lstStyle/>
          <a:p>
            <a:r>
              <a:rPr lang="en-US" sz="2400" dirty="0"/>
              <a:t>Glyphosate</a:t>
            </a:r>
          </a:p>
        </p:txBody>
      </p:sp>
      <p:cxnSp>
        <p:nvCxnSpPr>
          <p:cNvPr id="8" name="Straight Arrow Connector 7">
            <a:extLst>
              <a:ext uri="{FF2B5EF4-FFF2-40B4-BE49-F238E27FC236}">
                <a16:creationId xmlns:a16="http://schemas.microsoft.com/office/drawing/2014/main" id="{87BF669C-AECA-FE4F-B2DE-B5551BB587E4}"/>
              </a:ext>
            </a:extLst>
          </p:cNvPr>
          <p:cNvCxnSpPr>
            <a:stCxn id="5" idx="2"/>
          </p:cNvCxnSpPr>
          <p:nvPr/>
        </p:nvCxnSpPr>
        <p:spPr>
          <a:xfrm>
            <a:off x="6114118" y="4323801"/>
            <a:ext cx="659673" cy="20007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9706C47-E0D9-9D44-9AC2-E5B3372F4124}"/>
              </a:ext>
            </a:extLst>
          </p:cNvPr>
          <p:cNvSpPr>
            <a:spLocks noGrp="1"/>
          </p:cNvSpPr>
          <p:nvPr>
            <p:ph type="title"/>
          </p:nvPr>
        </p:nvSpPr>
        <p:spPr>
          <a:xfrm>
            <a:off x="215715" y="131561"/>
            <a:ext cx="2996716" cy="1325563"/>
          </a:xfrm>
        </p:spPr>
        <p:txBody>
          <a:bodyPr>
            <a:normAutofit fontScale="90000"/>
          </a:bodyPr>
          <a:lstStyle/>
          <a:p>
            <a:r>
              <a:rPr lang="en-US" b="1" dirty="0"/>
              <a:t>Glyphosate </a:t>
            </a:r>
            <a:br>
              <a:rPr lang="en-US" b="1" dirty="0"/>
            </a:br>
            <a:r>
              <a:rPr lang="en-US" b="1" dirty="0"/>
              <a:t>and Autism</a:t>
            </a:r>
            <a:r>
              <a:rPr lang="en-US" b="1" dirty="0">
                <a:solidFill>
                  <a:srgbClr val="FF0000"/>
                </a:solidFill>
              </a:rPr>
              <a:t>*</a:t>
            </a:r>
          </a:p>
        </p:txBody>
      </p:sp>
      <p:sp>
        <p:nvSpPr>
          <p:cNvPr id="10" name="TextBox 9">
            <a:extLst>
              <a:ext uri="{FF2B5EF4-FFF2-40B4-BE49-F238E27FC236}">
                <a16:creationId xmlns:a16="http://schemas.microsoft.com/office/drawing/2014/main" id="{9D60B58E-A8A6-CE40-911F-3EB082D5EC80}"/>
              </a:ext>
            </a:extLst>
          </p:cNvPr>
          <p:cNvSpPr txBox="1"/>
          <p:nvPr/>
        </p:nvSpPr>
        <p:spPr>
          <a:xfrm>
            <a:off x="405458" y="5167837"/>
            <a:ext cx="3670485" cy="1323439"/>
          </a:xfrm>
          <a:prstGeom prst="rect">
            <a:avLst/>
          </a:prstGeom>
          <a:noFill/>
        </p:spPr>
        <p:txBody>
          <a:bodyPr wrap="square" rtlCol="0">
            <a:spAutoFit/>
          </a:bodyPr>
          <a:lstStyle/>
          <a:p>
            <a:r>
              <a:rPr lang="en-US" sz="2000" dirty="0">
                <a:solidFill>
                  <a:srgbClr val="FF0000"/>
                </a:solidFill>
              </a:rPr>
              <a:t>*</a:t>
            </a:r>
            <a:r>
              <a:rPr lang="en-US" sz="2000" dirty="0"/>
              <a:t>J.E. Beecham and S. Seneff,      “Is there a link between autism and glyphosate-formulated herbicides?" J Autism 2016; 3: 1.</a:t>
            </a:r>
          </a:p>
        </p:txBody>
      </p:sp>
    </p:spTree>
    <p:extLst>
      <p:ext uri="{BB962C8B-B14F-4D97-AF65-F5344CB8AC3E}">
        <p14:creationId xmlns:p14="http://schemas.microsoft.com/office/powerpoint/2010/main" val="5176163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C_beneficial_pathogens.jpg"/>
          <p:cNvPicPr>
            <a:picLocks noGrp="1" noChangeAspect="1"/>
          </p:cNvPicPr>
          <p:nvPr>
            <p:ph idx="1"/>
          </p:nvPr>
        </p:nvPicPr>
        <p:blipFill>
          <a:blip r:embed="rId3">
            <a:extLst>
              <a:ext uri="{28A0092B-C50C-407E-A947-70E740481C1C}">
                <a14:useLocalDpi xmlns:a14="http://schemas.microsoft.com/office/drawing/2010/main" val="0"/>
              </a:ext>
            </a:extLst>
          </a:blip>
          <a:srcRect l="-16784" r="-16784"/>
          <a:stretch>
            <a:fillRect/>
          </a:stretch>
        </p:blipFill>
        <p:spPr>
          <a:xfrm>
            <a:off x="-261499" y="1422404"/>
            <a:ext cx="12972868" cy="5350933"/>
          </a:xfrm>
        </p:spPr>
      </p:pic>
      <p:sp>
        <p:nvSpPr>
          <p:cNvPr id="5" name="TextBox 4"/>
          <p:cNvSpPr txBox="1"/>
          <p:nvPr/>
        </p:nvSpPr>
        <p:spPr>
          <a:xfrm>
            <a:off x="6920798" y="6385469"/>
            <a:ext cx="4987006" cy="461665"/>
          </a:xfrm>
          <a:prstGeom prst="rect">
            <a:avLst/>
          </a:prstGeom>
          <a:noFill/>
        </p:spPr>
        <p:txBody>
          <a:bodyPr wrap="none" rtlCol="0">
            <a:spAutoFit/>
          </a:bodyPr>
          <a:lstStyle/>
          <a:p>
            <a:r>
              <a:rPr lang="en-US" sz="2400" dirty="0">
                <a:solidFill>
                  <a:srgbClr val="FF0000"/>
                </a:solidFill>
              </a:rPr>
              <a:t>*</a:t>
            </a:r>
            <a:r>
              <a:rPr lang="en-US" sz="2400" dirty="0"/>
              <a:t>Plot provided by Dr. Martin Michener</a:t>
            </a:r>
          </a:p>
        </p:txBody>
      </p:sp>
      <p:sp>
        <p:nvSpPr>
          <p:cNvPr id="6" name="Freeform 5"/>
          <p:cNvSpPr/>
          <p:nvPr/>
        </p:nvSpPr>
        <p:spPr>
          <a:xfrm>
            <a:off x="4034873" y="2133209"/>
            <a:ext cx="1783676" cy="3532249"/>
          </a:xfrm>
          <a:custGeom>
            <a:avLst/>
            <a:gdLst>
              <a:gd name="connsiteX0" fmla="*/ 517153 w 1337757"/>
              <a:gd name="connsiteY0" fmla="*/ 59663 h 3532249"/>
              <a:gd name="connsiteX1" fmla="*/ 9153 w 1337757"/>
              <a:gd name="connsiteY1" fmla="*/ 1367763 h 3532249"/>
              <a:gd name="connsiteX2" fmla="*/ 212353 w 1337757"/>
              <a:gd name="connsiteY2" fmla="*/ 2891763 h 3532249"/>
              <a:gd name="connsiteX3" fmla="*/ 491753 w 1337757"/>
              <a:gd name="connsiteY3" fmla="*/ 3437863 h 3532249"/>
              <a:gd name="connsiteX4" fmla="*/ 1126753 w 1337757"/>
              <a:gd name="connsiteY4" fmla="*/ 3501363 h 3532249"/>
              <a:gd name="connsiteX5" fmla="*/ 1241053 w 1337757"/>
              <a:gd name="connsiteY5" fmla="*/ 3107663 h 3532249"/>
              <a:gd name="connsiteX6" fmla="*/ 1317253 w 1337757"/>
              <a:gd name="connsiteY6" fmla="*/ 2117063 h 3532249"/>
              <a:gd name="connsiteX7" fmla="*/ 847353 w 1337757"/>
              <a:gd name="connsiteY7" fmla="*/ 415263 h 3532249"/>
              <a:gd name="connsiteX8" fmla="*/ 517153 w 1337757"/>
              <a:gd name="connsiteY8" fmla="*/ 59663 h 353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757" h="3532249">
                <a:moveTo>
                  <a:pt x="517153" y="59663"/>
                </a:moveTo>
                <a:cubicBezTo>
                  <a:pt x="377453" y="218413"/>
                  <a:pt x="59953" y="895746"/>
                  <a:pt x="9153" y="1367763"/>
                </a:cubicBezTo>
                <a:cubicBezTo>
                  <a:pt x="-41647" y="1839780"/>
                  <a:pt x="131920" y="2546746"/>
                  <a:pt x="212353" y="2891763"/>
                </a:cubicBezTo>
                <a:cubicBezTo>
                  <a:pt x="292786" y="3236780"/>
                  <a:pt x="339353" y="3336263"/>
                  <a:pt x="491753" y="3437863"/>
                </a:cubicBezTo>
                <a:cubicBezTo>
                  <a:pt x="644153" y="3539463"/>
                  <a:pt x="1001870" y="3556396"/>
                  <a:pt x="1126753" y="3501363"/>
                </a:cubicBezTo>
                <a:cubicBezTo>
                  <a:pt x="1251636" y="3446330"/>
                  <a:pt x="1209303" y="3338380"/>
                  <a:pt x="1241053" y="3107663"/>
                </a:cubicBezTo>
                <a:cubicBezTo>
                  <a:pt x="1272803" y="2876946"/>
                  <a:pt x="1382870" y="2565796"/>
                  <a:pt x="1317253" y="2117063"/>
                </a:cubicBezTo>
                <a:cubicBezTo>
                  <a:pt x="1251636" y="1668330"/>
                  <a:pt x="978586" y="758163"/>
                  <a:pt x="847353" y="415263"/>
                </a:cubicBezTo>
                <a:cubicBezTo>
                  <a:pt x="716120" y="72363"/>
                  <a:pt x="656853" y="-99087"/>
                  <a:pt x="517153" y="59663"/>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Freeform 6"/>
          <p:cNvSpPr/>
          <p:nvPr/>
        </p:nvSpPr>
        <p:spPr>
          <a:xfrm>
            <a:off x="8500203" y="2078572"/>
            <a:ext cx="1507397" cy="3612497"/>
          </a:xfrm>
          <a:custGeom>
            <a:avLst/>
            <a:gdLst>
              <a:gd name="connsiteX0" fmla="*/ 178048 w 1130548"/>
              <a:gd name="connsiteY0" fmla="*/ 0 h 3612497"/>
              <a:gd name="connsiteX1" fmla="*/ 76448 w 1130548"/>
              <a:gd name="connsiteY1" fmla="*/ 1016000 h 3612497"/>
              <a:gd name="connsiteX2" fmla="*/ 248 w 1130548"/>
              <a:gd name="connsiteY2" fmla="*/ 2120900 h 3612497"/>
              <a:gd name="connsiteX3" fmla="*/ 101848 w 1130548"/>
              <a:gd name="connsiteY3" fmla="*/ 2794000 h 3612497"/>
              <a:gd name="connsiteX4" fmla="*/ 152648 w 1130548"/>
              <a:gd name="connsiteY4" fmla="*/ 3492500 h 3612497"/>
              <a:gd name="connsiteX5" fmla="*/ 762248 w 1130548"/>
              <a:gd name="connsiteY5" fmla="*/ 3606800 h 3612497"/>
              <a:gd name="connsiteX6" fmla="*/ 1028948 w 1130548"/>
              <a:gd name="connsiteY6" fmla="*/ 3429000 h 3612497"/>
              <a:gd name="connsiteX7" fmla="*/ 1130548 w 1130548"/>
              <a:gd name="connsiteY7" fmla="*/ 2489200 h 3612497"/>
              <a:gd name="connsiteX8" fmla="*/ 1028948 w 1130548"/>
              <a:gd name="connsiteY8" fmla="*/ 609600 h 3612497"/>
              <a:gd name="connsiteX9" fmla="*/ 724148 w 1130548"/>
              <a:gd name="connsiteY9" fmla="*/ 50800 h 3612497"/>
              <a:gd name="connsiteX10" fmla="*/ 139948 w 1130548"/>
              <a:gd name="connsiteY10" fmla="*/ 38100 h 361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48" h="3612497">
                <a:moveTo>
                  <a:pt x="178048" y="0"/>
                </a:moveTo>
                <a:cubicBezTo>
                  <a:pt x="142064" y="331258"/>
                  <a:pt x="106081" y="662517"/>
                  <a:pt x="76448" y="1016000"/>
                </a:cubicBezTo>
                <a:cubicBezTo>
                  <a:pt x="46815" y="1369483"/>
                  <a:pt x="-3985" y="1824567"/>
                  <a:pt x="248" y="2120900"/>
                </a:cubicBezTo>
                <a:cubicBezTo>
                  <a:pt x="4481" y="2417233"/>
                  <a:pt x="76448" y="2565400"/>
                  <a:pt x="101848" y="2794000"/>
                </a:cubicBezTo>
                <a:cubicBezTo>
                  <a:pt x="127248" y="3022600"/>
                  <a:pt x="42581" y="3357033"/>
                  <a:pt x="152648" y="3492500"/>
                </a:cubicBezTo>
                <a:cubicBezTo>
                  <a:pt x="262715" y="3627967"/>
                  <a:pt x="616198" y="3617383"/>
                  <a:pt x="762248" y="3606800"/>
                </a:cubicBezTo>
                <a:cubicBezTo>
                  <a:pt x="908298" y="3596217"/>
                  <a:pt x="967565" y="3615267"/>
                  <a:pt x="1028948" y="3429000"/>
                </a:cubicBezTo>
                <a:cubicBezTo>
                  <a:pt x="1090331" y="3242733"/>
                  <a:pt x="1130548" y="2959100"/>
                  <a:pt x="1130548" y="2489200"/>
                </a:cubicBezTo>
                <a:cubicBezTo>
                  <a:pt x="1130548" y="2019300"/>
                  <a:pt x="1096681" y="1016000"/>
                  <a:pt x="1028948" y="609600"/>
                </a:cubicBezTo>
                <a:cubicBezTo>
                  <a:pt x="961215" y="203200"/>
                  <a:pt x="872315" y="146050"/>
                  <a:pt x="724148" y="50800"/>
                </a:cubicBezTo>
                <a:cubicBezTo>
                  <a:pt x="575981" y="-44450"/>
                  <a:pt x="139948" y="38100"/>
                  <a:pt x="139948" y="3810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8" name="TextBox 7"/>
          <p:cNvSpPr txBox="1"/>
          <p:nvPr/>
        </p:nvSpPr>
        <p:spPr>
          <a:xfrm>
            <a:off x="4888024" y="3107271"/>
            <a:ext cx="1795876" cy="584775"/>
          </a:xfrm>
          <a:prstGeom prst="rect">
            <a:avLst/>
          </a:prstGeom>
          <a:solidFill>
            <a:srgbClr val="FFFFFF"/>
          </a:solidFill>
        </p:spPr>
        <p:txBody>
          <a:bodyPr wrap="none" rtlCol="0">
            <a:spAutoFit/>
          </a:bodyPr>
          <a:lstStyle/>
          <a:p>
            <a:r>
              <a:rPr lang="en-US" sz="3200" b="1" dirty="0"/>
              <a:t>Clostridia</a:t>
            </a:r>
            <a:endParaRPr lang="en-US" sz="2400" b="1" dirty="0"/>
          </a:p>
        </p:txBody>
      </p:sp>
      <p:sp>
        <p:nvSpPr>
          <p:cNvPr id="9" name="TextBox 8"/>
          <p:cNvSpPr txBox="1"/>
          <p:nvPr/>
        </p:nvSpPr>
        <p:spPr>
          <a:xfrm>
            <a:off x="8943135" y="3145371"/>
            <a:ext cx="2066591" cy="584775"/>
          </a:xfrm>
          <a:prstGeom prst="rect">
            <a:avLst/>
          </a:prstGeom>
          <a:solidFill>
            <a:srgbClr val="FFFFFF"/>
          </a:solidFill>
        </p:spPr>
        <p:txBody>
          <a:bodyPr wrap="none" rtlCol="0">
            <a:spAutoFit/>
          </a:bodyPr>
          <a:lstStyle/>
          <a:p>
            <a:r>
              <a:rPr lang="en-US" sz="3200" b="1" dirty="0"/>
              <a:t>Salmonella</a:t>
            </a:r>
            <a:endParaRPr lang="en-US" sz="2400" b="1" dirty="0"/>
          </a:p>
        </p:txBody>
      </p:sp>
      <p:sp>
        <p:nvSpPr>
          <p:cNvPr id="2" name="Title 1"/>
          <p:cNvSpPr>
            <a:spLocks noGrp="1"/>
          </p:cNvSpPr>
          <p:nvPr>
            <p:ph type="title"/>
          </p:nvPr>
        </p:nvSpPr>
        <p:spPr>
          <a:xfrm>
            <a:off x="609600" y="148248"/>
            <a:ext cx="10972800" cy="1143000"/>
          </a:xfrm>
        </p:spPr>
        <p:txBody>
          <a:bodyPr>
            <a:normAutofit fontScale="90000"/>
          </a:bodyPr>
          <a:lstStyle/>
          <a:p>
            <a:r>
              <a:rPr lang="en-US" b="1" dirty="0"/>
              <a:t>Pathogen Overgrowth in Poultry Microbes Exposed to Glyphosate</a:t>
            </a:r>
            <a:r>
              <a:rPr lang="en-US" b="1" dirty="0">
                <a:solidFill>
                  <a:srgbClr val="FF0000"/>
                </a:solidFill>
              </a:rPr>
              <a:t>*</a:t>
            </a:r>
          </a:p>
        </p:txBody>
      </p:sp>
      <p:cxnSp>
        <p:nvCxnSpPr>
          <p:cNvPr id="10" name="Straight Arrow Connector 9"/>
          <p:cNvCxnSpPr/>
          <p:nvPr/>
        </p:nvCxnSpPr>
        <p:spPr>
          <a:xfrm>
            <a:off x="2935116" y="4148667"/>
            <a:ext cx="722489" cy="11684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460322" y="3544998"/>
            <a:ext cx="2574551" cy="584775"/>
          </a:xfrm>
          <a:prstGeom prst="rect">
            <a:avLst/>
          </a:prstGeom>
          <a:solidFill>
            <a:srgbClr val="FFFFFF"/>
          </a:solidFill>
        </p:spPr>
        <p:txBody>
          <a:bodyPr wrap="none" rtlCol="0">
            <a:spAutoFit/>
          </a:bodyPr>
          <a:lstStyle/>
          <a:p>
            <a:r>
              <a:rPr lang="en-US" sz="3200" b="1" dirty="0" err="1"/>
              <a:t>Bifidobacteria</a:t>
            </a:r>
            <a:endParaRPr lang="en-US" sz="3200" b="1" dirty="0"/>
          </a:p>
        </p:txBody>
      </p:sp>
    </p:spTree>
    <p:extLst>
      <p:ext uri="{BB962C8B-B14F-4D97-AF65-F5344CB8AC3E}">
        <p14:creationId xmlns:p14="http://schemas.microsoft.com/office/powerpoint/2010/main" val="33348603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075" y="69054"/>
            <a:ext cx="11547282" cy="1325563"/>
          </a:xfrm>
        </p:spPr>
        <p:txBody>
          <a:bodyPr>
            <a:normAutofit/>
          </a:bodyPr>
          <a:lstStyle/>
          <a:p>
            <a:r>
              <a:rPr lang="en-US" b="1" dirty="0"/>
              <a:t>Evidence linking autism to Clostridia overgrowth</a:t>
            </a:r>
            <a:r>
              <a:rPr lang="en-US" b="1" dirty="0">
                <a:solidFill>
                  <a:srgbClr val="FF0000"/>
                </a:solidFill>
              </a:rPr>
              <a:t>*</a:t>
            </a:r>
          </a:p>
        </p:txBody>
      </p:sp>
      <p:sp>
        <p:nvSpPr>
          <p:cNvPr id="3" name="Content Placeholder 2"/>
          <p:cNvSpPr>
            <a:spLocks noGrp="1"/>
          </p:cNvSpPr>
          <p:nvPr>
            <p:ph idx="1"/>
          </p:nvPr>
        </p:nvSpPr>
        <p:spPr>
          <a:xfrm>
            <a:off x="570411" y="1166018"/>
            <a:ext cx="10430933" cy="4525963"/>
          </a:xfrm>
        </p:spPr>
        <p:txBody>
          <a:bodyPr>
            <a:normAutofit/>
          </a:bodyPr>
          <a:lstStyle/>
          <a:p>
            <a:r>
              <a:rPr lang="en-US" dirty="0"/>
              <a:t>14 autistic children with gut disorder compared to 21 controls</a:t>
            </a:r>
          </a:p>
          <a:p>
            <a:r>
              <a:rPr lang="en-US" dirty="0"/>
              <a:t>Significant increase in </a:t>
            </a:r>
            <a:r>
              <a:rPr lang="en-US" i="1" dirty="0">
                <a:solidFill>
                  <a:srgbClr val="FF0000"/>
                </a:solidFill>
              </a:rPr>
              <a:t>Clostridia</a:t>
            </a:r>
            <a:r>
              <a:rPr lang="en-US" dirty="0">
                <a:solidFill>
                  <a:srgbClr val="FF0000"/>
                </a:solidFill>
              </a:rPr>
              <a:t> </a:t>
            </a:r>
            <a:r>
              <a:rPr lang="en-US" dirty="0"/>
              <a:t>species in the gut in autistic children</a:t>
            </a:r>
          </a:p>
          <a:p>
            <a:r>
              <a:rPr lang="en-US" dirty="0"/>
              <a:t>Associated with reduced tryptophan levels and increased expression of inflammatory markers </a:t>
            </a:r>
          </a:p>
          <a:p>
            <a:pPr lvl="1"/>
            <a:r>
              <a:rPr lang="en-US" sz="2800" dirty="0"/>
              <a:t>Tryptophan is a product of the </a:t>
            </a:r>
            <a:r>
              <a:rPr lang="en-US" sz="2800" dirty="0" err="1"/>
              <a:t>shikimate</a:t>
            </a:r>
            <a:r>
              <a:rPr lang="en-US" sz="2800" dirty="0"/>
              <a:t> pathway, which glyphosate blocks</a:t>
            </a:r>
          </a:p>
          <a:p>
            <a:pPr lvl="1"/>
            <a:r>
              <a:rPr lang="en-US" sz="2800" dirty="0"/>
              <a:t>Macrophages in inflamed tissue take up tryptophan, reducing bioavailability to the brain</a:t>
            </a:r>
          </a:p>
          <a:p>
            <a:r>
              <a:rPr lang="en-US" dirty="0"/>
              <a:t>Proposed role for antibiotics</a:t>
            </a:r>
          </a:p>
          <a:p>
            <a:pPr lvl="1"/>
            <a:r>
              <a:rPr lang="en-US" sz="2800" dirty="0"/>
              <a:t>Glyphosate is a patented antimicrobial agent (2010)</a:t>
            </a:r>
          </a:p>
          <a:p>
            <a:endParaRPr lang="en-US" dirty="0"/>
          </a:p>
        </p:txBody>
      </p:sp>
      <p:sp>
        <p:nvSpPr>
          <p:cNvPr id="4" name="TextBox 3"/>
          <p:cNvSpPr txBox="1"/>
          <p:nvPr/>
        </p:nvSpPr>
        <p:spPr>
          <a:xfrm>
            <a:off x="275075" y="6233069"/>
            <a:ext cx="11736033" cy="461665"/>
          </a:xfrm>
          <a:prstGeom prst="rect">
            <a:avLst/>
          </a:prstGeom>
          <a:noFill/>
        </p:spPr>
        <p:txBody>
          <a:bodyPr wrap="none" rtlCol="0">
            <a:spAutoFit/>
          </a:bodyPr>
          <a:lstStyle/>
          <a:p>
            <a:r>
              <a:rPr lang="en-US" sz="2400" dirty="0">
                <a:solidFill>
                  <a:srgbClr val="FF0000"/>
                </a:solidFill>
              </a:rPr>
              <a:t>*</a:t>
            </a:r>
            <a:r>
              <a:rPr lang="en-US" sz="2400" dirty="0"/>
              <a:t>RA Luna et al., Cellular and Molecular Gastroenterology and </a:t>
            </a:r>
            <a:r>
              <a:rPr lang="en-US" sz="2400" dirty="0" err="1"/>
              <a:t>Hepatology</a:t>
            </a:r>
            <a:r>
              <a:rPr lang="en-US" sz="2400" dirty="0"/>
              <a:t> 2017;3(2): 218-230</a:t>
            </a:r>
          </a:p>
        </p:txBody>
      </p:sp>
    </p:spTree>
    <p:extLst>
      <p:ext uri="{BB962C8B-B14F-4D97-AF65-F5344CB8AC3E}">
        <p14:creationId xmlns:p14="http://schemas.microsoft.com/office/powerpoint/2010/main" val="4598101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70126" cy="2881260"/>
          </a:xfrm>
          <a:prstGeom prst="rect">
            <a:avLst/>
          </a:prstGeom>
        </p:spPr>
      </p:pic>
      <p:sp>
        <p:nvSpPr>
          <p:cNvPr id="3" name="Content Placeholder 2"/>
          <p:cNvSpPr>
            <a:spLocks noGrp="1"/>
          </p:cNvSpPr>
          <p:nvPr>
            <p:ph idx="1"/>
          </p:nvPr>
        </p:nvSpPr>
        <p:spPr>
          <a:xfrm>
            <a:off x="338983" y="2850599"/>
            <a:ext cx="11514033" cy="4013200"/>
          </a:xfrm>
        </p:spPr>
        <p:txBody>
          <a:bodyPr>
            <a:normAutofit/>
          </a:bodyPr>
          <a:lstStyle/>
          <a:p>
            <a:r>
              <a:rPr lang="en-US" dirty="0"/>
              <a:t>Triplets: two boys, one girl. Both boys have autism and girl has seizure disorder</a:t>
            </a:r>
          </a:p>
          <a:p>
            <a:r>
              <a:rPr lang="en-US" dirty="0"/>
              <a:t>Very high levels of glyphosate in urine in all three</a:t>
            </a:r>
          </a:p>
          <a:p>
            <a:r>
              <a:rPr lang="en-US" i="1" dirty="0">
                <a:solidFill>
                  <a:srgbClr val="FF0000"/>
                </a:solidFill>
              </a:rPr>
              <a:t>Clostridia</a:t>
            </a:r>
            <a:r>
              <a:rPr lang="en-US" dirty="0">
                <a:solidFill>
                  <a:srgbClr val="FF0000"/>
                </a:solidFill>
              </a:rPr>
              <a:t> </a:t>
            </a:r>
            <a:r>
              <a:rPr lang="en-US" dirty="0"/>
              <a:t>overgrowth due to glyphosate disruption of gut microbes</a:t>
            </a:r>
          </a:p>
          <a:p>
            <a:pPr lvl="1"/>
            <a:r>
              <a:rPr lang="en-US" dirty="0"/>
              <a:t>Clostridia produce toxins which block the conversion of dopamine to norepinephrine.</a:t>
            </a:r>
          </a:p>
          <a:p>
            <a:pPr lvl="1"/>
            <a:r>
              <a:rPr lang="en-US" dirty="0"/>
              <a:t>Damage to neurons in the brain through oxidative stress </a:t>
            </a:r>
          </a:p>
          <a:p>
            <a:endParaRPr lang="en-US" dirty="0"/>
          </a:p>
        </p:txBody>
      </p:sp>
      <p:sp>
        <p:nvSpPr>
          <p:cNvPr id="6" name="TextBox 5"/>
          <p:cNvSpPr txBox="1"/>
          <p:nvPr/>
        </p:nvSpPr>
        <p:spPr>
          <a:xfrm>
            <a:off x="4636290" y="6324520"/>
            <a:ext cx="7093288" cy="502766"/>
          </a:xfrm>
          <a:prstGeom prst="rect">
            <a:avLst/>
          </a:prstGeom>
          <a:noFill/>
        </p:spPr>
        <p:txBody>
          <a:bodyPr wrap="none" rtlCol="0">
            <a:spAutoFit/>
          </a:bodyPr>
          <a:lstStyle/>
          <a:p>
            <a:r>
              <a:rPr lang="it-IT" sz="2667" dirty="0">
                <a:solidFill>
                  <a:srgbClr val="FF0000"/>
                </a:solidFill>
              </a:rPr>
              <a:t>*</a:t>
            </a:r>
            <a:r>
              <a:rPr lang="it-IT" sz="2667" dirty="0" err="1"/>
              <a:t>W</a:t>
            </a:r>
            <a:r>
              <a:rPr lang="it-IT" sz="2667" dirty="0"/>
              <a:t>. Shaw. Integrative Medicine 2017;16(1);50-57.</a:t>
            </a:r>
            <a:endParaRPr lang="en-US" sz="2667" dirty="0"/>
          </a:p>
        </p:txBody>
      </p:sp>
      <p:sp>
        <p:nvSpPr>
          <p:cNvPr id="7" name="TextBox 6"/>
          <p:cNvSpPr txBox="1"/>
          <p:nvPr/>
        </p:nvSpPr>
        <p:spPr>
          <a:xfrm>
            <a:off x="2867385" y="1959807"/>
            <a:ext cx="389850" cy="584775"/>
          </a:xfrm>
          <a:prstGeom prst="rect">
            <a:avLst/>
          </a:prstGeom>
          <a:noFill/>
        </p:spPr>
        <p:txBody>
          <a:bodyPr wrap="none" rtlCol="0">
            <a:spAutoFit/>
          </a:bodyPr>
          <a:lstStyle/>
          <a:p>
            <a:r>
              <a:rPr lang="en-US" sz="3200" dirty="0">
                <a:solidFill>
                  <a:srgbClr val="FF0000"/>
                </a:solidFill>
              </a:rPr>
              <a:t>*</a:t>
            </a:r>
          </a:p>
        </p:txBody>
      </p:sp>
    </p:spTree>
    <p:extLst>
      <p:ext uri="{BB962C8B-B14F-4D97-AF65-F5344CB8AC3E}">
        <p14:creationId xmlns:p14="http://schemas.microsoft.com/office/powerpoint/2010/main" val="41606230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ut_brain_glyphosate.png"/>
          <p:cNvPicPr>
            <a:picLocks noGrp="1" noChangeAspect="1"/>
          </p:cNvPicPr>
          <p:nvPr>
            <p:ph idx="1"/>
          </p:nvPr>
        </p:nvPicPr>
        <p:blipFill>
          <a:blip r:embed="rId3">
            <a:extLst>
              <a:ext uri="{28A0092B-C50C-407E-A947-70E740481C1C}">
                <a14:useLocalDpi xmlns:a14="http://schemas.microsoft.com/office/drawing/2010/main" val="0"/>
              </a:ext>
            </a:extLst>
          </a:blip>
          <a:srcRect t="-32596" b="-32596"/>
          <a:stretch>
            <a:fillRect/>
          </a:stretch>
        </p:blipFill>
        <p:spPr>
          <a:xfrm>
            <a:off x="1422400" y="-324809"/>
            <a:ext cx="9076267" cy="4525963"/>
          </a:xfrm>
        </p:spPr>
      </p:pic>
      <p:sp>
        <p:nvSpPr>
          <p:cNvPr id="5" name="Content Placeholder 2"/>
          <p:cNvSpPr txBox="1">
            <a:spLocks/>
          </p:cNvSpPr>
          <p:nvPr/>
        </p:nvSpPr>
        <p:spPr>
          <a:xfrm>
            <a:off x="533643" y="3683327"/>
            <a:ext cx="10543660" cy="3627964"/>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t>“In this work, we state a possible link between </a:t>
            </a:r>
            <a:r>
              <a:rPr lang="en-US" sz="2800" dirty="0" err="1"/>
              <a:t>Gly</a:t>
            </a:r>
            <a:r>
              <a:rPr lang="en-US" sz="2800" dirty="0"/>
              <a:t>[</a:t>
            </a:r>
            <a:r>
              <a:rPr lang="en-US" sz="2800" dirty="0" err="1"/>
              <a:t>phosate</a:t>
            </a:r>
            <a:r>
              <a:rPr lang="en-US" sz="2800" dirty="0"/>
              <a:t>]-induced dysbiosis and cognitive and motor aggravations in neurodegenerative and neurodevelopmental pathologies, such as autism spectrum disorder (ASD).  Hence, we review the negative impact that </a:t>
            </a:r>
            <a:r>
              <a:rPr lang="en-US" sz="2800" dirty="0" err="1"/>
              <a:t>Gly</a:t>
            </a:r>
            <a:r>
              <a:rPr lang="en-US" sz="2800" dirty="0"/>
              <a:t>[</a:t>
            </a:r>
            <a:r>
              <a:rPr lang="en-US" sz="2800" dirty="0" err="1"/>
              <a:t>phosate</a:t>
            </a:r>
            <a:r>
              <a:rPr lang="en-US" sz="2800" dirty="0"/>
              <a:t>]-induced dysbiosis may have on depression/anxiety, autism, Alzheimer’s and Parkinson’s diseases.” </a:t>
            </a:r>
          </a:p>
          <a:p>
            <a:endParaRPr lang="en-US" sz="2400" dirty="0"/>
          </a:p>
        </p:txBody>
      </p:sp>
      <p:sp>
        <p:nvSpPr>
          <p:cNvPr id="6" name="TextBox 5"/>
          <p:cNvSpPr txBox="1"/>
          <p:nvPr/>
        </p:nvSpPr>
        <p:spPr>
          <a:xfrm>
            <a:off x="4870788" y="986762"/>
            <a:ext cx="3944798" cy="461665"/>
          </a:xfrm>
          <a:prstGeom prst="rect">
            <a:avLst/>
          </a:prstGeom>
          <a:solidFill>
            <a:srgbClr val="FFFFFF"/>
          </a:solidFill>
        </p:spPr>
        <p:txBody>
          <a:bodyPr wrap="none" rtlCol="0">
            <a:spAutoFit/>
          </a:bodyPr>
          <a:lstStyle/>
          <a:p>
            <a:r>
              <a:rPr lang="en-US" sz="2400" dirty="0" err="1"/>
              <a:t>Neurotoxicology</a:t>
            </a:r>
            <a:r>
              <a:rPr lang="en-US" sz="2400" dirty="0"/>
              <a:t> 2019; 75:1-8.</a:t>
            </a:r>
          </a:p>
        </p:txBody>
      </p:sp>
    </p:spTree>
    <p:extLst>
      <p:ext uri="{BB962C8B-B14F-4D97-AF65-F5344CB8AC3E}">
        <p14:creationId xmlns:p14="http://schemas.microsoft.com/office/powerpoint/2010/main" val="32490979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7BD8-FE6A-1B4C-BAF3-EA979791AF1B}"/>
              </a:ext>
            </a:extLst>
          </p:cNvPr>
          <p:cNvSpPr>
            <a:spLocks noGrp="1"/>
          </p:cNvSpPr>
          <p:nvPr>
            <p:ph type="title"/>
          </p:nvPr>
        </p:nvSpPr>
        <p:spPr>
          <a:xfrm>
            <a:off x="414593" y="214479"/>
            <a:ext cx="10515600" cy="1325563"/>
          </a:xfrm>
        </p:spPr>
        <p:txBody>
          <a:bodyPr/>
          <a:lstStyle/>
          <a:p>
            <a:r>
              <a:rPr lang="en-US" b="1" dirty="0"/>
              <a:t>Autism-like Symptoms following Maternal Glyphosate Exposure</a:t>
            </a:r>
            <a:r>
              <a:rPr lang="en-US" b="1" dirty="0">
                <a:solidFill>
                  <a:srgbClr val="FF0000"/>
                </a:solidFill>
              </a:rPr>
              <a:t>*</a:t>
            </a:r>
          </a:p>
        </p:txBody>
      </p:sp>
      <p:sp>
        <p:nvSpPr>
          <p:cNvPr id="3" name="Content Placeholder 2">
            <a:extLst>
              <a:ext uri="{FF2B5EF4-FFF2-40B4-BE49-F238E27FC236}">
                <a16:creationId xmlns:a16="http://schemas.microsoft.com/office/drawing/2014/main" id="{0FA697B4-06B1-8D40-8314-3A779A98E705}"/>
              </a:ext>
            </a:extLst>
          </p:cNvPr>
          <p:cNvSpPr>
            <a:spLocks noGrp="1"/>
          </p:cNvSpPr>
          <p:nvPr>
            <p:ph idx="1"/>
          </p:nvPr>
        </p:nvSpPr>
        <p:spPr>
          <a:xfrm>
            <a:off x="465222" y="1829552"/>
            <a:ext cx="8065168" cy="4351338"/>
          </a:xfrm>
        </p:spPr>
        <p:txBody>
          <a:bodyPr>
            <a:normAutofit fontScale="92500" lnSpcReduction="10000"/>
          </a:bodyPr>
          <a:lstStyle/>
          <a:p>
            <a:r>
              <a:rPr lang="en-US" dirty="0"/>
              <a:t>Exposure to herbicides during pregnancy might increase risk for autism in progeny</a:t>
            </a:r>
          </a:p>
          <a:p>
            <a:r>
              <a:rPr lang="en-US" dirty="0"/>
              <a:t>Exposure of pregnant mice to high-dose glyphosate during pregnancy and lactation induced autism-like symptoms in juvenile offspring</a:t>
            </a:r>
          </a:p>
          <a:p>
            <a:pPr lvl="1"/>
            <a:r>
              <a:rPr lang="en-US" dirty="0"/>
              <a:t>Associated with gut microbiome imbalance and disrupted fatty acid metabolism</a:t>
            </a:r>
          </a:p>
          <a:p>
            <a:r>
              <a:rPr lang="en-US" dirty="0"/>
              <a:t>Increased expression of </a:t>
            </a:r>
            <a:r>
              <a:rPr lang="en-US" dirty="0">
                <a:solidFill>
                  <a:srgbClr val="FF0000"/>
                </a:solidFill>
              </a:rPr>
              <a:t>soluble </a:t>
            </a:r>
            <a:r>
              <a:rPr lang="en-US" dirty="0" err="1">
                <a:solidFill>
                  <a:srgbClr val="FF0000"/>
                </a:solidFill>
              </a:rPr>
              <a:t>epoxyhydrolase</a:t>
            </a:r>
            <a:r>
              <a:rPr lang="en-US" dirty="0">
                <a:solidFill>
                  <a:srgbClr val="FF0000"/>
                </a:solidFill>
              </a:rPr>
              <a:t> (</a:t>
            </a:r>
            <a:r>
              <a:rPr lang="en-US" dirty="0" err="1">
                <a:solidFill>
                  <a:srgbClr val="FF0000"/>
                </a:solidFill>
              </a:rPr>
              <a:t>sEH</a:t>
            </a:r>
            <a:r>
              <a:rPr lang="en-US" dirty="0">
                <a:solidFill>
                  <a:srgbClr val="FF0000"/>
                </a:solidFill>
              </a:rPr>
              <a:t>) </a:t>
            </a:r>
            <a:r>
              <a:rPr lang="en-US" dirty="0"/>
              <a:t>in prefrontal cortex of the brain</a:t>
            </a:r>
          </a:p>
          <a:p>
            <a:pPr lvl="1"/>
            <a:r>
              <a:rPr lang="en-US" dirty="0"/>
              <a:t>Produces pro-inflammatory fatty acid derivatives</a:t>
            </a:r>
          </a:p>
          <a:p>
            <a:r>
              <a:rPr lang="en-US" dirty="0"/>
              <a:t>High </a:t>
            </a:r>
            <a:r>
              <a:rPr lang="en-US" dirty="0" err="1"/>
              <a:t>sEH</a:t>
            </a:r>
            <a:r>
              <a:rPr lang="en-US" dirty="0"/>
              <a:t> has been linked to depression, autism, schizophrenia and  Parkinson's disease</a:t>
            </a:r>
          </a:p>
        </p:txBody>
      </p:sp>
      <p:sp>
        <p:nvSpPr>
          <p:cNvPr id="4" name="TextBox 3">
            <a:extLst>
              <a:ext uri="{FF2B5EF4-FFF2-40B4-BE49-F238E27FC236}">
                <a16:creationId xmlns:a16="http://schemas.microsoft.com/office/drawing/2014/main" id="{D3A00C04-FA73-9845-B4CF-F9FDF5F52949}"/>
              </a:ext>
            </a:extLst>
          </p:cNvPr>
          <p:cNvSpPr txBox="1"/>
          <p:nvPr/>
        </p:nvSpPr>
        <p:spPr>
          <a:xfrm>
            <a:off x="4981075" y="6319754"/>
            <a:ext cx="6574813" cy="461665"/>
          </a:xfrm>
          <a:prstGeom prst="rect">
            <a:avLst/>
          </a:prstGeom>
          <a:noFill/>
        </p:spPr>
        <p:txBody>
          <a:bodyPr wrap="none" rtlCol="0">
            <a:spAutoFit/>
          </a:bodyPr>
          <a:lstStyle/>
          <a:p>
            <a:r>
              <a:rPr lang="en-US" sz="2400" dirty="0">
                <a:solidFill>
                  <a:srgbClr val="FF0000"/>
                </a:solidFill>
              </a:rPr>
              <a:t>*</a:t>
            </a:r>
            <a:r>
              <a:rPr lang="en-US" sz="2400" dirty="0" err="1"/>
              <a:t>Yaoyu</a:t>
            </a:r>
            <a:r>
              <a:rPr lang="en-US" sz="2400" dirty="0"/>
              <a:t> Pu et al. PNAS 2020; 117 (21): 11753-11759</a:t>
            </a:r>
          </a:p>
        </p:txBody>
      </p:sp>
      <p:pic>
        <p:nvPicPr>
          <p:cNvPr id="6" name="Picture 5">
            <a:extLst>
              <a:ext uri="{FF2B5EF4-FFF2-40B4-BE49-F238E27FC236}">
                <a16:creationId xmlns:a16="http://schemas.microsoft.com/office/drawing/2014/main" id="{667A3A28-9A86-0341-91B1-E884F1857F73}"/>
              </a:ext>
            </a:extLst>
          </p:cNvPr>
          <p:cNvPicPr>
            <a:picLocks noChangeAspect="1"/>
          </p:cNvPicPr>
          <p:nvPr/>
        </p:nvPicPr>
        <p:blipFill>
          <a:blip r:embed="rId3"/>
          <a:stretch>
            <a:fillRect/>
          </a:stretch>
        </p:blipFill>
        <p:spPr>
          <a:xfrm>
            <a:off x="7369234" y="4727206"/>
            <a:ext cx="4186654" cy="1453684"/>
          </a:xfrm>
          <a:prstGeom prst="rect">
            <a:avLst/>
          </a:prstGeom>
        </p:spPr>
      </p:pic>
      <p:pic>
        <p:nvPicPr>
          <p:cNvPr id="8" name="Picture 7">
            <a:extLst>
              <a:ext uri="{FF2B5EF4-FFF2-40B4-BE49-F238E27FC236}">
                <a16:creationId xmlns:a16="http://schemas.microsoft.com/office/drawing/2014/main" id="{98E7F104-67CF-E94A-9E21-EC003F22E4C5}"/>
              </a:ext>
            </a:extLst>
          </p:cNvPr>
          <p:cNvPicPr>
            <a:picLocks noChangeAspect="1"/>
          </p:cNvPicPr>
          <p:nvPr/>
        </p:nvPicPr>
        <p:blipFill>
          <a:blip r:embed="rId4"/>
          <a:stretch>
            <a:fillRect/>
          </a:stretch>
        </p:blipFill>
        <p:spPr>
          <a:xfrm>
            <a:off x="8530390" y="1540042"/>
            <a:ext cx="3251200" cy="2286000"/>
          </a:xfrm>
          <a:prstGeom prst="rect">
            <a:avLst/>
          </a:prstGeom>
        </p:spPr>
      </p:pic>
    </p:spTree>
    <p:extLst>
      <p:ext uri="{BB962C8B-B14F-4D97-AF65-F5344CB8AC3E}">
        <p14:creationId xmlns:p14="http://schemas.microsoft.com/office/powerpoint/2010/main" val="38934355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9830C-C7C6-3747-873D-0F67AE23F2F7}"/>
              </a:ext>
            </a:extLst>
          </p:cNvPr>
          <p:cNvSpPr>
            <a:spLocks noGrp="1"/>
          </p:cNvSpPr>
          <p:nvPr>
            <p:ph type="title"/>
          </p:nvPr>
        </p:nvSpPr>
        <p:spPr>
          <a:xfrm>
            <a:off x="276497" y="153192"/>
            <a:ext cx="10515600" cy="1325563"/>
          </a:xfrm>
        </p:spPr>
        <p:txBody>
          <a:bodyPr>
            <a:normAutofit/>
          </a:bodyPr>
          <a:lstStyle/>
          <a:p>
            <a:r>
              <a:rPr lang="en-US" sz="4800" b="1" dirty="0"/>
              <a:t>How to explain </a:t>
            </a:r>
            <a:r>
              <a:rPr lang="en-US" b="1" dirty="0"/>
              <a:t>this</a:t>
            </a:r>
            <a:r>
              <a:rPr lang="en-US" sz="4800" b="1" dirty="0"/>
              <a:t> ….</a:t>
            </a:r>
          </a:p>
        </p:txBody>
      </p:sp>
      <p:sp>
        <p:nvSpPr>
          <p:cNvPr id="3" name="Content Placeholder 2">
            <a:extLst>
              <a:ext uri="{FF2B5EF4-FFF2-40B4-BE49-F238E27FC236}">
                <a16:creationId xmlns:a16="http://schemas.microsoft.com/office/drawing/2014/main" id="{F879F4F1-3AF3-D44B-B7C8-58CC0DCBDBAF}"/>
              </a:ext>
            </a:extLst>
          </p:cNvPr>
          <p:cNvSpPr>
            <a:spLocks noGrp="1"/>
          </p:cNvSpPr>
          <p:nvPr>
            <p:ph idx="1"/>
          </p:nvPr>
        </p:nvSpPr>
        <p:spPr>
          <a:xfrm>
            <a:off x="537410" y="1690688"/>
            <a:ext cx="11109157" cy="4351338"/>
          </a:xfrm>
        </p:spPr>
        <p:txBody>
          <a:bodyPr/>
          <a:lstStyle/>
          <a:p>
            <a:r>
              <a:rPr lang="en-US" dirty="0"/>
              <a:t>The story links together vitamin D, Cytochrome P450 (CYP) enzymes, aromatase, estrogen, testosterone and </a:t>
            </a:r>
            <a:r>
              <a:rPr lang="en-US" dirty="0" err="1"/>
              <a:t>sEH</a:t>
            </a:r>
            <a:endParaRPr lang="en-US" dirty="0"/>
          </a:p>
          <a:p>
            <a:r>
              <a:rPr lang="en-US" dirty="0"/>
              <a:t>Maternal vitamin D deficiency causes high testosterone in male offspring</a:t>
            </a:r>
          </a:p>
          <a:p>
            <a:r>
              <a:rPr lang="en-US" dirty="0"/>
              <a:t>Aromatase deficiency causes low estrogen, high testosterone in the brain</a:t>
            </a:r>
          </a:p>
          <a:p>
            <a:r>
              <a:rPr lang="en-US" dirty="0"/>
              <a:t>Estrogen suppresses synthesis of </a:t>
            </a:r>
            <a:r>
              <a:rPr lang="en-US" dirty="0" err="1"/>
              <a:t>sEH</a:t>
            </a:r>
            <a:r>
              <a:rPr lang="en-US" dirty="0"/>
              <a:t> [low estrogen = high </a:t>
            </a:r>
            <a:r>
              <a:rPr lang="en-US" dirty="0" err="1"/>
              <a:t>sEH</a:t>
            </a:r>
            <a:r>
              <a:rPr lang="en-US" dirty="0"/>
              <a:t>]</a:t>
            </a:r>
          </a:p>
          <a:p>
            <a:r>
              <a:rPr lang="en-US" dirty="0"/>
              <a:t>Vitamin D activation depends on CYP enzymes</a:t>
            </a:r>
          </a:p>
          <a:p>
            <a:r>
              <a:rPr lang="en-US" dirty="0"/>
              <a:t>Aromatase is a CYP enzyme</a:t>
            </a:r>
          </a:p>
          <a:p>
            <a:r>
              <a:rPr lang="en-US" dirty="0"/>
              <a:t>Glyphosate suppresses CYP enzymes </a:t>
            </a:r>
            <a:r>
              <a:rPr lang="en-US" dirty="0">
                <a:sym typeface="Wingdings" pitchFamily="2" charset="2"/>
              </a:rPr>
              <a:t> low estrogen and low vitamin D</a:t>
            </a:r>
            <a:endParaRPr lang="en-US" dirty="0"/>
          </a:p>
          <a:p>
            <a:endParaRPr lang="en-US" dirty="0"/>
          </a:p>
          <a:p>
            <a:endParaRPr lang="en-US" dirty="0"/>
          </a:p>
        </p:txBody>
      </p:sp>
    </p:spTree>
    <p:extLst>
      <p:ext uri="{BB962C8B-B14F-4D97-AF65-F5344CB8AC3E}">
        <p14:creationId xmlns:p14="http://schemas.microsoft.com/office/powerpoint/2010/main" val="30415173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626DC-395F-3540-BB0F-6AC82A18D110}"/>
              </a:ext>
            </a:extLst>
          </p:cNvPr>
          <p:cNvSpPr>
            <a:spLocks noGrp="1"/>
          </p:cNvSpPr>
          <p:nvPr>
            <p:ph type="title"/>
          </p:nvPr>
        </p:nvSpPr>
        <p:spPr>
          <a:xfrm>
            <a:off x="48126" y="208736"/>
            <a:ext cx="11670632" cy="1325563"/>
          </a:xfrm>
        </p:spPr>
        <p:txBody>
          <a:bodyPr/>
          <a:lstStyle/>
          <a:p>
            <a:r>
              <a:rPr lang="en-US" b="1" dirty="0"/>
              <a:t>Glyphosate Suppresses Aromatase in the Placenta</a:t>
            </a:r>
            <a:r>
              <a:rPr lang="en-US" b="1" dirty="0">
                <a:solidFill>
                  <a:srgbClr val="FF0000"/>
                </a:solidFill>
              </a:rPr>
              <a:t>*</a:t>
            </a:r>
          </a:p>
        </p:txBody>
      </p:sp>
      <p:sp>
        <p:nvSpPr>
          <p:cNvPr id="3" name="Content Placeholder 2">
            <a:extLst>
              <a:ext uri="{FF2B5EF4-FFF2-40B4-BE49-F238E27FC236}">
                <a16:creationId xmlns:a16="http://schemas.microsoft.com/office/drawing/2014/main" id="{AE8B1F53-DA81-EE44-92CB-59168019487E}"/>
              </a:ext>
            </a:extLst>
          </p:cNvPr>
          <p:cNvSpPr>
            <a:spLocks noGrp="1"/>
          </p:cNvSpPr>
          <p:nvPr>
            <p:ph idx="1"/>
          </p:nvPr>
        </p:nvSpPr>
        <p:spPr>
          <a:xfrm>
            <a:off x="473242" y="1534299"/>
            <a:ext cx="10880558" cy="2674186"/>
          </a:xfrm>
        </p:spPr>
        <p:txBody>
          <a:bodyPr>
            <a:normAutofit/>
          </a:bodyPr>
          <a:lstStyle/>
          <a:p>
            <a:r>
              <a:rPr lang="en-US" dirty="0"/>
              <a:t>Some agricultural workers using glyphosate have fertility problems</a:t>
            </a:r>
          </a:p>
          <a:p>
            <a:r>
              <a:rPr lang="en-US" dirty="0"/>
              <a:t>Glyphosate is toxic to human placental JEG3 cells at concentrations lower than those found with agricultural use</a:t>
            </a:r>
          </a:p>
          <a:p>
            <a:r>
              <a:rPr lang="en-US" dirty="0"/>
              <a:t>The additional ingredients in Roundup increase glyphosate toxicity</a:t>
            </a:r>
          </a:p>
          <a:p>
            <a:r>
              <a:rPr lang="en-US" dirty="0"/>
              <a:t>Roundup disrupts aromatase activity</a:t>
            </a:r>
          </a:p>
          <a:p>
            <a:endParaRPr lang="en-US" dirty="0"/>
          </a:p>
        </p:txBody>
      </p:sp>
      <p:sp>
        <p:nvSpPr>
          <p:cNvPr id="4" name="TextBox 3">
            <a:extLst>
              <a:ext uri="{FF2B5EF4-FFF2-40B4-BE49-F238E27FC236}">
                <a16:creationId xmlns:a16="http://schemas.microsoft.com/office/drawing/2014/main" id="{93B07D7C-B974-EC4E-BD4E-57D1D3FF0DD1}"/>
              </a:ext>
            </a:extLst>
          </p:cNvPr>
          <p:cNvSpPr txBox="1"/>
          <p:nvPr/>
        </p:nvSpPr>
        <p:spPr>
          <a:xfrm>
            <a:off x="228600" y="5784989"/>
            <a:ext cx="11162671" cy="707886"/>
          </a:xfrm>
          <a:prstGeom prst="rect">
            <a:avLst/>
          </a:prstGeom>
          <a:noFill/>
        </p:spPr>
        <p:txBody>
          <a:bodyPr wrap="none" rtlCol="0">
            <a:spAutoFit/>
          </a:bodyPr>
          <a:lstStyle/>
          <a:p>
            <a:pPr algn="r"/>
            <a:r>
              <a:rPr lang="en-US" sz="2000" dirty="0">
                <a:solidFill>
                  <a:srgbClr val="FF0000"/>
                </a:solidFill>
              </a:rPr>
              <a:t>*</a:t>
            </a:r>
            <a:r>
              <a:rPr lang="en-US" sz="2000" dirty="0"/>
              <a:t>Sophie Richard et al. Environmental Health Perspectives 2005; 113(6):716-720.</a:t>
            </a:r>
          </a:p>
          <a:p>
            <a:pPr algn="r"/>
            <a:r>
              <a:rPr lang="en-US" sz="2000" dirty="0">
                <a:solidFill>
                  <a:srgbClr val="FF0000"/>
                </a:solidFill>
              </a:rPr>
              <a:t>**</a:t>
            </a:r>
            <a:r>
              <a:rPr lang="en-US" sz="2000" dirty="0"/>
              <a:t>Mohamed Ahmed </a:t>
            </a:r>
            <a:r>
              <a:rPr lang="en-US" sz="2000" dirty="0" err="1"/>
              <a:t>Fathi</a:t>
            </a:r>
            <a:r>
              <a:rPr lang="en-US" sz="2000" dirty="0"/>
              <a:t> et al. </a:t>
            </a:r>
            <a:r>
              <a:rPr lang="en-US" sz="2000" dirty="0" err="1"/>
              <a:t>nvironmental</a:t>
            </a:r>
            <a:r>
              <a:rPr lang="en-US" sz="2000" dirty="0"/>
              <a:t> Science and Pollution Research 2020; 27(14): 16865-16875.</a:t>
            </a:r>
          </a:p>
        </p:txBody>
      </p:sp>
      <p:sp>
        <p:nvSpPr>
          <p:cNvPr id="5" name="TextBox 4">
            <a:extLst>
              <a:ext uri="{FF2B5EF4-FFF2-40B4-BE49-F238E27FC236}">
                <a16:creationId xmlns:a16="http://schemas.microsoft.com/office/drawing/2014/main" id="{3F39CEC0-1492-7547-82E1-F9E2EA60A91B}"/>
              </a:ext>
            </a:extLst>
          </p:cNvPr>
          <p:cNvSpPr txBox="1"/>
          <p:nvPr/>
        </p:nvSpPr>
        <p:spPr>
          <a:xfrm>
            <a:off x="1164055" y="4208485"/>
            <a:ext cx="9438774" cy="954107"/>
          </a:xfrm>
          <a:prstGeom prst="rect">
            <a:avLst/>
          </a:prstGeom>
          <a:solidFill>
            <a:srgbClr val="FFF191"/>
          </a:solidFill>
          <a:ln>
            <a:solidFill>
              <a:srgbClr val="FFF191"/>
            </a:solidFill>
          </a:ln>
        </p:spPr>
        <p:txBody>
          <a:bodyPr wrap="square" rtlCol="0">
            <a:spAutoFit/>
          </a:bodyPr>
          <a:lstStyle/>
          <a:p>
            <a:r>
              <a:rPr lang="en-US" sz="2800" dirty="0"/>
              <a:t>Aromatase is a cytochrome P450 (CYP) enzyme, and glyphosate has been shown to suppress CYP enzymes in the liver</a:t>
            </a:r>
            <a:r>
              <a:rPr lang="en-US" sz="2800" dirty="0">
                <a:solidFill>
                  <a:srgbClr val="FF0000"/>
                </a:solidFill>
              </a:rPr>
              <a:t>**</a:t>
            </a:r>
          </a:p>
        </p:txBody>
      </p:sp>
    </p:spTree>
    <p:extLst>
      <p:ext uri="{BB962C8B-B14F-4D97-AF65-F5344CB8AC3E}">
        <p14:creationId xmlns:p14="http://schemas.microsoft.com/office/powerpoint/2010/main" val="25436689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80564-60CC-A643-93F4-63B7449978B2}"/>
              </a:ext>
            </a:extLst>
          </p:cNvPr>
          <p:cNvSpPr>
            <a:spLocks noGrp="1"/>
          </p:cNvSpPr>
          <p:nvPr>
            <p:ph type="title"/>
          </p:nvPr>
        </p:nvSpPr>
        <p:spPr>
          <a:xfrm>
            <a:off x="228601" y="326951"/>
            <a:ext cx="10515600" cy="1325563"/>
          </a:xfrm>
        </p:spPr>
        <p:txBody>
          <a:bodyPr>
            <a:normAutofit fontScale="90000"/>
          </a:bodyPr>
          <a:lstStyle/>
          <a:p>
            <a:r>
              <a:rPr lang="en-US" b="1" dirty="0"/>
              <a:t>“Developmental vitamin D deficiency increases </a:t>
            </a:r>
            <a:r>
              <a:rPr lang="en-US" b="1" dirty="0" err="1"/>
              <a:t>foetal</a:t>
            </a:r>
            <a:r>
              <a:rPr lang="en-US" b="1" dirty="0"/>
              <a:t> exposure to testosterone”</a:t>
            </a:r>
            <a:r>
              <a:rPr lang="en-US" b="1" dirty="0">
                <a:solidFill>
                  <a:srgbClr val="FF0000"/>
                </a:solidFill>
              </a:rPr>
              <a:t>*</a:t>
            </a:r>
            <a:br>
              <a:rPr lang="en-US" dirty="0"/>
            </a:br>
            <a:endParaRPr lang="en-US" dirty="0"/>
          </a:p>
        </p:txBody>
      </p:sp>
      <p:pic>
        <p:nvPicPr>
          <p:cNvPr id="5" name="Content Placeholder 4" descr="Diagram&#10;&#10;Description automatically generated">
            <a:extLst>
              <a:ext uri="{FF2B5EF4-FFF2-40B4-BE49-F238E27FC236}">
                <a16:creationId xmlns:a16="http://schemas.microsoft.com/office/drawing/2014/main" id="{2E161F58-05DE-F646-B340-14E1D2CB08DF}"/>
              </a:ext>
            </a:extLst>
          </p:cNvPr>
          <p:cNvPicPr>
            <a:picLocks noGrp="1" noChangeAspect="1"/>
          </p:cNvPicPr>
          <p:nvPr>
            <p:ph idx="1"/>
          </p:nvPr>
        </p:nvPicPr>
        <p:blipFill>
          <a:blip r:embed="rId3"/>
          <a:stretch>
            <a:fillRect/>
          </a:stretch>
        </p:blipFill>
        <p:spPr>
          <a:xfrm>
            <a:off x="7608870" y="1690688"/>
            <a:ext cx="4457901" cy="4351338"/>
          </a:xfrm>
        </p:spPr>
      </p:pic>
      <p:sp>
        <p:nvSpPr>
          <p:cNvPr id="6" name="TextBox 5">
            <a:extLst>
              <a:ext uri="{FF2B5EF4-FFF2-40B4-BE49-F238E27FC236}">
                <a16:creationId xmlns:a16="http://schemas.microsoft.com/office/drawing/2014/main" id="{DA2BEB53-8F91-7147-A983-D1E23807EBBA}"/>
              </a:ext>
            </a:extLst>
          </p:cNvPr>
          <p:cNvSpPr txBox="1"/>
          <p:nvPr/>
        </p:nvSpPr>
        <p:spPr>
          <a:xfrm>
            <a:off x="10061315" y="1708479"/>
            <a:ext cx="2005456" cy="646331"/>
          </a:xfrm>
          <a:prstGeom prst="rect">
            <a:avLst/>
          </a:prstGeom>
          <a:solidFill>
            <a:schemeClr val="bg1"/>
          </a:solidFill>
        </p:spPr>
        <p:txBody>
          <a:bodyPr wrap="square" rtlCol="0">
            <a:spAutoFit/>
          </a:bodyPr>
          <a:lstStyle/>
          <a:p>
            <a:r>
              <a:rPr lang="en-US" b="1" dirty="0"/>
              <a:t>Vitamin D deficient mouse dam</a:t>
            </a:r>
          </a:p>
        </p:txBody>
      </p:sp>
      <p:sp>
        <p:nvSpPr>
          <p:cNvPr id="7" name="Content Placeholder 2">
            <a:extLst>
              <a:ext uri="{FF2B5EF4-FFF2-40B4-BE49-F238E27FC236}">
                <a16:creationId xmlns:a16="http://schemas.microsoft.com/office/drawing/2014/main" id="{73E495B4-771E-B34E-86DB-D10C7C23BC4F}"/>
              </a:ext>
            </a:extLst>
          </p:cNvPr>
          <p:cNvSpPr txBox="1">
            <a:spLocks/>
          </p:cNvSpPr>
          <p:nvPr/>
        </p:nvSpPr>
        <p:spPr>
          <a:xfrm>
            <a:off x="465222" y="1829552"/>
            <a:ext cx="714364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Vitamin D regulates gene expression via methylation</a:t>
            </a:r>
          </a:p>
          <a:p>
            <a:r>
              <a:rPr lang="en-US" dirty="0"/>
              <a:t>Vitamin D deficiency causes hypermethylation of the promoter for aromatase</a:t>
            </a:r>
          </a:p>
          <a:p>
            <a:pPr lvl="1"/>
            <a:r>
              <a:rPr lang="en-US" dirty="0"/>
              <a:t>This results in reduced aromatase expression in male brains</a:t>
            </a:r>
          </a:p>
          <a:p>
            <a:r>
              <a:rPr lang="en-US" dirty="0"/>
              <a:t>Aromatase converts testosterone to estrogen</a:t>
            </a:r>
          </a:p>
          <a:p>
            <a:r>
              <a:rPr lang="en-US" dirty="0"/>
              <a:t>Excess testosterone in male </a:t>
            </a:r>
            <a:r>
              <a:rPr lang="en-US" dirty="0" err="1"/>
              <a:t>foetal</a:t>
            </a:r>
            <a:r>
              <a:rPr lang="en-US" dirty="0"/>
              <a:t> brains.       </a:t>
            </a:r>
            <a:r>
              <a:rPr lang="en-US" dirty="0">
                <a:sym typeface="Wingdings" pitchFamily="2" charset="2"/>
              </a:rPr>
              <a:t> </a:t>
            </a:r>
            <a:r>
              <a:rPr lang="en-US" dirty="0"/>
              <a:t>autism</a:t>
            </a:r>
          </a:p>
        </p:txBody>
      </p:sp>
      <p:sp>
        <p:nvSpPr>
          <p:cNvPr id="8" name="TextBox 7">
            <a:extLst>
              <a:ext uri="{FF2B5EF4-FFF2-40B4-BE49-F238E27FC236}">
                <a16:creationId xmlns:a16="http://schemas.microsoft.com/office/drawing/2014/main" id="{8CD84E67-3DCA-094D-92D1-3FE33B517C1E}"/>
              </a:ext>
            </a:extLst>
          </p:cNvPr>
          <p:cNvSpPr txBox="1"/>
          <p:nvPr/>
        </p:nvSpPr>
        <p:spPr>
          <a:xfrm>
            <a:off x="5486401" y="6292820"/>
            <a:ext cx="5953361" cy="400110"/>
          </a:xfrm>
          <a:prstGeom prst="rect">
            <a:avLst/>
          </a:prstGeom>
          <a:noFill/>
        </p:spPr>
        <p:txBody>
          <a:bodyPr wrap="none" rtlCol="0">
            <a:spAutoFit/>
          </a:bodyPr>
          <a:lstStyle/>
          <a:p>
            <a:r>
              <a:rPr lang="en-US" sz="2000" dirty="0">
                <a:solidFill>
                  <a:srgbClr val="FF0000"/>
                </a:solidFill>
              </a:rPr>
              <a:t>*</a:t>
            </a:r>
            <a:r>
              <a:rPr lang="en-US" sz="2000" dirty="0" err="1"/>
              <a:t>Asad</a:t>
            </a:r>
            <a:r>
              <a:rPr lang="en-US" sz="2000" dirty="0"/>
              <a:t> </a:t>
            </a:r>
            <a:r>
              <a:rPr lang="en-US" sz="2000" dirty="0" err="1"/>
              <a:t>Amanat</a:t>
            </a:r>
            <a:r>
              <a:rPr lang="en-US" sz="2000" dirty="0"/>
              <a:t> Ali et al. Molecular Autism (2020) 11:96.</a:t>
            </a:r>
          </a:p>
        </p:txBody>
      </p:sp>
    </p:spTree>
    <p:extLst>
      <p:ext uri="{BB962C8B-B14F-4D97-AF65-F5344CB8AC3E}">
        <p14:creationId xmlns:p14="http://schemas.microsoft.com/office/powerpoint/2010/main" val="25340279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966" y="0"/>
            <a:ext cx="9038290" cy="1143000"/>
          </a:xfrm>
        </p:spPr>
        <p:txBody>
          <a:bodyPr/>
          <a:lstStyle/>
          <a:p>
            <a:r>
              <a:rPr lang="en-US" b="1" dirty="0"/>
              <a:t>CYP Enzymes Activate Vitamin D3</a:t>
            </a:r>
            <a:r>
              <a:rPr lang="en-US" b="1" dirty="0">
                <a:solidFill>
                  <a:srgbClr val="FF0000"/>
                </a:solidFill>
              </a:rPr>
              <a:t>*</a:t>
            </a:r>
          </a:p>
        </p:txBody>
      </p:sp>
      <p:pic>
        <p:nvPicPr>
          <p:cNvPr id="4" name="Content Placeholder 3" descr="vitamin_D3_activation.png"/>
          <p:cNvPicPr>
            <a:picLocks noGrp="1" noChangeAspect="1"/>
          </p:cNvPicPr>
          <p:nvPr>
            <p:ph idx="1"/>
          </p:nvPr>
        </p:nvPicPr>
        <p:blipFill>
          <a:blip r:embed="rId3">
            <a:extLst>
              <a:ext uri="{28A0092B-C50C-407E-A947-70E740481C1C}">
                <a14:useLocalDpi xmlns:a14="http://schemas.microsoft.com/office/drawing/2010/main" val="0"/>
              </a:ext>
            </a:extLst>
          </a:blip>
          <a:srcRect t="-2384" b="-2384"/>
          <a:stretch>
            <a:fillRect/>
          </a:stretch>
        </p:blipFill>
        <p:spPr>
          <a:xfrm>
            <a:off x="1863658" y="1659703"/>
            <a:ext cx="9472863" cy="4351338"/>
          </a:xfrm>
        </p:spPr>
      </p:pic>
      <p:sp>
        <p:nvSpPr>
          <p:cNvPr id="5" name="TextBox 4"/>
          <p:cNvSpPr txBox="1"/>
          <p:nvPr/>
        </p:nvSpPr>
        <p:spPr>
          <a:xfrm>
            <a:off x="1863659" y="1021218"/>
            <a:ext cx="7611414" cy="830997"/>
          </a:xfrm>
          <a:prstGeom prst="rect">
            <a:avLst/>
          </a:prstGeom>
          <a:noFill/>
        </p:spPr>
        <p:txBody>
          <a:bodyPr wrap="square" rtlCol="0">
            <a:spAutoFit/>
          </a:bodyPr>
          <a:lstStyle/>
          <a:p>
            <a:r>
              <a:rPr lang="en-US" sz="2400" dirty="0"/>
              <a:t>This takes place in the liver, and the same enzymes detoxify a number of pharmaceutical drugs</a:t>
            </a:r>
          </a:p>
        </p:txBody>
      </p:sp>
      <p:sp>
        <p:nvSpPr>
          <p:cNvPr id="6" name="TextBox 5"/>
          <p:cNvSpPr txBox="1"/>
          <p:nvPr/>
        </p:nvSpPr>
        <p:spPr>
          <a:xfrm>
            <a:off x="1730262" y="6137736"/>
            <a:ext cx="9739654" cy="461665"/>
          </a:xfrm>
          <a:prstGeom prst="rect">
            <a:avLst/>
          </a:prstGeom>
          <a:noFill/>
        </p:spPr>
        <p:txBody>
          <a:bodyPr wrap="none" rtlCol="0">
            <a:spAutoFit/>
          </a:bodyPr>
          <a:lstStyle/>
          <a:p>
            <a:r>
              <a:rPr lang="en-US" sz="2400" dirty="0">
                <a:solidFill>
                  <a:srgbClr val="FF0000"/>
                </a:solidFill>
              </a:rPr>
              <a:t>*</a:t>
            </a:r>
            <a:r>
              <a:rPr lang="en-US" sz="2400" dirty="0"/>
              <a:t> Figure 1 in Glenville Jones et al., Anticancer Research 26: 2589-2596 (2006)</a:t>
            </a:r>
          </a:p>
        </p:txBody>
      </p:sp>
    </p:spTree>
    <p:extLst>
      <p:ext uri="{BB962C8B-B14F-4D97-AF65-F5344CB8AC3E}">
        <p14:creationId xmlns:p14="http://schemas.microsoft.com/office/powerpoint/2010/main" val="1462811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09393" y="2218451"/>
            <a:ext cx="3773341"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Introduction</a:t>
            </a:r>
          </a:p>
        </p:txBody>
      </p:sp>
    </p:spTree>
    <p:extLst>
      <p:ext uri="{BB962C8B-B14F-4D97-AF65-F5344CB8AC3E}">
        <p14:creationId xmlns:p14="http://schemas.microsoft.com/office/powerpoint/2010/main" val="36099861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E009-9B84-5B47-8223-B6F3D51C77F6}"/>
              </a:ext>
            </a:extLst>
          </p:cNvPr>
          <p:cNvSpPr>
            <a:spLocks noGrp="1"/>
          </p:cNvSpPr>
          <p:nvPr>
            <p:ph type="title"/>
          </p:nvPr>
        </p:nvSpPr>
        <p:spPr>
          <a:xfrm>
            <a:off x="315685" y="364490"/>
            <a:ext cx="10515600" cy="1325563"/>
          </a:xfrm>
        </p:spPr>
        <p:txBody>
          <a:bodyPr>
            <a:normAutofit fontScale="90000"/>
          </a:bodyPr>
          <a:lstStyle/>
          <a:p>
            <a:r>
              <a:rPr lang="en-US" dirty="0"/>
              <a:t>“</a:t>
            </a:r>
            <a:r>
              <a:rPr lang="en-US" b="1" dirty="0"/>
              <a:t>Glyphosate exposure induces synaptic impairment in hippocampal neurons and cognitive deficits in developing rats”</a:t>
            </a:r>
            <a:r>
              <a:rPr lang="en-US" b="1" dirty="0">
                <a:solidFill>
                  <a:srgbClr val="FF0000"/>
                </a:solidFill>
              </a:rPr>
              <a:t>*</a:t>
            </a:r>
            <a:endParaRPr lang="en-US" dirty="0">
              <a:solidFill>
                <a:srgbClr val="FF0000"/>
              </a:solidFill>
            </a:endParaRPr>
          </a:p>
        </p:txBody>
      </p:sp>
      <p:sp>
        <p:nvSpPr>
          <p:cNvPr id="3" name="Content Placeholder 2">
            <a:extLst>
              <a:ext uri="{FF2B5EF4-FFF2-40B4-BE49-F238E27FC236}">
                <a16:creationId xmlns:a16="http://schemas.microsoft.com/office/drawing/2014/main" id="{0211B308-1C81-FF4D-80FC-CEA76D3AACC8}"/>
              </a:ext>
            </a:extLst>
          </p:cNvPr>
          <p:cNvSpPr>
            <a:spLocks noGrp="1"/>
          </p:cNvSpPr>
          <p:nvPr>
            <p:ph idx="1"/>
          </p:nvPr>
        </p:nvSpPr>
        <p:spPr>
          <a:xfrm>
            <a:off x="315685" y="2020038"/>
            <a:ext cx="9930517" cy="3201172"/>
          </a:xfrm>
        </p:spPr>
        <p:txBody>
          <a:bodyPr/>
          <a:lstStyle/>
          <a:p>
            <a:r>
              <a:rPr lang="en-US" dirty="0"/>
              <a:t>Glyphosate-treated hippocampal neurons in culture showed a decrease in dendritic complexity and spine formation</a:t>
            </a:r>
          </a:p>
          <a:p>
            <a:r>
              <a:rPr lang="en-US" dirty="0"/>
              <a:t>Rat pups were exposed to glyphosate                                                    (every two days from 7 days old to 27 days old)</a:t>
            </a:r>
          </a:p>
          <a:p>
            <a:pPr lvl="1"/>
            <a:r>
              <a:rPr lang="en-US" dirty="0"/>
              <a:t>Induced cognitive impairments</a:t>
            </a:r>
          </a:p>
          <a:p>
            <a:pPr lvl="1"/>
            <a:r>
              <a:rPr lang="en-US" dirty="0"/>
              <a:t>Reduced synaptic protein expression in hippocampus</a:t>
            </a:r>
          </a:p>
        </p:txBody>
      </p:sp>
      <p:sp>
        <p:nvSpPr>
          <p:cNvPr id="4" name="TextBox 3">
            <a:extLst>
              <a:ext uri="{FF2B5EF4-FFF2-40B4-BE49-F238E27FC236}">
                <a16:creationId xmlns:a16="http://schemas.microsoft.com/office/drawing/2014/main" id="{0A19BD0D-1B0C-CC4D-9430-662532BCF0C5}"/>
              </a:ext>
            </a:extLst>
          </p:cNvPr>
          <p:cNvSpPr txBox="1"/>
          <p:nvPr/>
        </p:nvSpPr>
        <p:spPr>
          <a:xfrm>
            <a:off x="2939142" y="6124178"/>
            <a:ext cx="7804252" cy="400110"/>
          </a:xfrm>
          <a:prstGeom prst="rect">
            <a:avLst/>
          </a:prstGeom>
          <a:noFill/>
        </p:spPr>
        <p:txBody>
          <a:bodyPr wrap="none" rtlCol="0">
            <a:spAutoFit/>
          </a:bodyPr>
          <a:lstStyle/>
          <a:p>
            <a:r>
              <a:rPr lang="en-US" sz="2000" dirty="0">
                <a:solidFill>
                  <a:srgbClr val="FF0000"/>
                </a:solidFill>
              </a:rPr>
              <a:t>*</a:t>
            </a:r>
            <a:r>
              <a:rPr lang="en-US" sz="2000" dirty="0"/>
              <a:t>Sebastian Luna et al. Archives of Toxicology (2021) [</a:t>
            </a:r>
            <a:r>
              <a:rPr lang="en-US" sz="2000" dirty="0" err="1"/>
              <a:t>Epub</a:t>
            </a:r>
            <a:r>
              <a:rPr lang="en-US" sz="2000" dirty="0"/>
              <a:t> ahead of print]</a:t>
            </a:r>
          </a:p>
        </p:txBody>
      </p:sp>
      <p:pic>
        <p:nvPicPr>
          <p:cNvPr id="6" name="Picture 5" descr="A hand holding a white mouse&#10;&#10;Description automatically generated with medium confidence">
            <a:extLst>
              <a:ext uri="{FF2B5EF4-FFF2-40B4-BE49-F238E27FC236}">
                <a16:creationId xmlns:a16="http://schemas.microsoft.com/office/drawing/2014/main" id="{244AA0D2-FDDB-3749-9D10-0EDFE1EE24D8}"/>
              </a:ext>
            </a:extLst>
          </p:cNvPr>
          <p:cNvPicPr>
            <a:picLocks noChangeAspect="1"/>
          </p:cNvPicPr>
          <p:nvPr/>
        </p:nvPicPr>
        <p:blipFill>
          <a:blip r:embed="rId2"/>
          <a:stretch>
            <a:fillRect/>
          </a:stretch>
        </p:blipFill>
        <p:spPr>
          <a:xfrm>
            <a:off x="8026621" y="3104002"/>
            <a:ext cx="3586921" cy="2690191"/>
          </a:xfrm>
          <a:prstGeom prst="rect">
            <a:avLst/>
          </a:prstGeom>
        </p:spPr>
      </p:pic>
    </p:spTree>
    <p:extLst>
      <p:ext uri="{BB962C8B-B14F-4D97-AF65-F5344CB8AC3E}">
        <p14:creationId xmlns:p14="http://schemas.microsoft.com/office/powerpoint/2010/main" val="5758189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697" y="1"/>
            <a:ext cx="11678194" cy="2156666"/>
          </a:xfrm>
        </p:spPr>
        <p:txBody>
          <a:bodyPr>
            <a:noAutofit/>
          </a:bodyPr>
          <a:lstStyle/>
          <a:p>
            <a:br>
              <a:rPr lang="en-US" sz="3600" b="1" dirty="0"/>
            </a:br>
            <a:r>
              <a:rPr lang="en-US" sz="3600" b="1" dirty="0"/>
              <a:t>“Neuronal development and axon growth are altered by glyphosate through a WNT non-canonical signaling pathway”</a:t>
            </a:r>
            <a:r>
              <a:rPr lang="en-US" sz="3600" b="1" dirty="0">
                <a:solidFill>
                  <a:srgbClr val="FF0000"/>
                </a:solidFill>
              </a:rPr>
              <a:t>*</a:t>
            </a:r>
            <a:br>
              <a:rPr lang="en-US" sz="3600" b="1" dirty="0"/>
            </a:br>
            <a:br>
              <a:rPr lang="en-US" sz="3600" b="1" dirty="0"/>
            </a:br>
            <a:endParaRPr lang="en-US" sz="3600" b="1" dirty="0"/>
          </a:p>
        </p:txBody>
      </p:sp>
      <p:sp>
        <p:nvSpPr>
          <p:cNvPr id="3" name="Content Placeholder 2"/>
          <p:cNvSpPr>
            <a:spLocks noGrp="1"/>
          </p:cNvSpPr>
          <p:nvPr>
            <p:ph idx="1"/>
          </p:nvPr>
        </p:nvSpPr>
        <p:spPr>
          <a:xfrm>
            <a:off x="213360" y="1558703"/>
            <a:ext cx="11155679" cy="2362592"/>
          </a:xfrm>
        </p:spPr>
        <p:txBody>
          <a:bodyPr/>
          <a:lstStyle/>
          <a:p>
            <a:r>
              <a:rPr lang="en-US" dirty="0"/>
              <a:t>Neurons grown in culture &amp; exposed to glyphosate</a:t>
            </a:r>
          </a:p>
          <a:p>
            <a:r>
              <a:rPr lang="en-US" dirty="0"/>
              <a:t>“They elicited shorter and </a:t>
            </a:r>
            <a:r>
              <a:rPr lang="en-US" dirty="0" err="1"/>
              <a:t>unbranched</a:t>
            </a:r>
            <a:r>
              <a:rPr lang="en-US" dirty="0"/>
              <a:t> axons and they also developed less complex dendritic arbors compared to controls”</a:t>
            </a:r>
          </a:p>
          <a:p>
            <a:endParaRPr lang="en-US" dirty="0"/>
          </a:p>
        </p:txBody>
      </p:sp>
      <p:pic>
        <p:nvPicPr>
          <p:cNvPr id="4" name="Picture 3" descr="neurons_glyphos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205" y="2971036"/>
            <a:ext cx="6492792" cy="3032594"/>
          </a:xfrm>
          <a:prstGeom prst="rect">
            <a:avLst/>
          </a:prstGeom>
        </p:spPr>
      </p:pic>
      <p:sp>
        <p:nvSpPr>
          <p:cNvPr id="5" name="TextBox 4"/>
          <p:cNvSpPr txBox="1"/>
          <p:nvPr/>
        </p:nvSpPr>
        <p:spPr>
          <a:xfrm>
            <a:off x="6468534" y="4118001"/>
            <a:ext cx="1412203" cy="369332"/>
          </a:xfrm>
          <a:prstGeom prst="rect">
            <a:avLst/>
          </a:prstGeom>
          <a:noFill/>
          <a:ln>
            <a:noFill/>
          </a:ln>
        </p:spPr>
        <p:txBody>
          <a:bodyPr wrap="none" rtlCol="0">
            <a:spAutoFit/>
          </a:bodyPr>
          <a:lstStyle/>
          <a:p>
            <a:r>
              <a:rPr lang="en-US" dirty="0">
                <a:solidFill>
                  <a:schemeClr val="bg1"/>
                </a:solidFill>
              </a:rPr>
              <a:t>+ Glyphosate</a:t>
            </a:r>
          </a:p>
        </p:txBody>
      </p:sp>
      <p:sp>
        <p:nvSpPr>
          <p:cNvPr id="6" name="TextBox 5"/>
          <p:cNvSpPr txBox="1"/>
          <p:nvPr/>
        </p:nvSpPr>
        <p:spPr>
          <a:xfrm>
            <a:off x="5204690" y="6244010"/>
            <a:ext cx="6987310" cy="461665"/>
          </a:xfrm>
          <a:prstGeom prst="rect">
            <a:avLst/>
          </a:prstGeom>
          <a:noFill/>
        </p:spPr>
        <p:txBody>
          <a:bodyPr wrap="none" rtlCol="0">
            <a:spAutoFit/>
          </a:bodyPr>
          <a:lstStyle/>
          <a:p>
            <a:r>
              <a:rPr lang="en-US" sz="2400" dirty="0">
                <a:solidFill>
                  <a:srgbClr val="FF0000"/>
                </a:solidFill>
              </a:rPr>
              <a:t>*</a:t>
            </a:r>
            <a:r>
              <a:rPr lang="en-US" sz="2400" dirty="0"/>
              <a:t>RP </a:t>
            </a:r>
            <a:r>
              <a:rPr lang="en-US" sz="2400" dirty="0" err="1"/>
              <a:t>Coullery</a:t>
            </a:r>
            <a:r>
              <a:rPr lang="en-US" sz="2400" dirty="0"/>
              <a:t> et al., </a:t>
            </a:r>
            <a:r>
              <a:rPr lang="en-US" sz="2400" dirty="0" err="1"/>
              <a:t>NeuroToxicology</a:t>
            </a:r>
            <a:r>
              <a:rPr lang="en-US" sz="2400" dirty="0"/>
              <a:t> 2016;52:150-161.</a:t>
            </a:r>
          </a:p>
        </p:txBody>
      </p:sp>
    </p:spTree>
    <p:extLst>
      <p:ext uri="{BB962C8B-B14F-4D97-AF65-F5344CB8AC3E}">
        <p14:creationId xmlns:p14="http://schemas.microsoft.com/office/powerpoint/2010/main" val="7805694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EBFB1-B89E-3E4E-B2B7-0856B6DD1842}"/>
              </a:ext>
            </a:extLst>
          </p:cNvPr>
          <p:cNvSpPr>
            <a:spLocks noGrp="1"/>
          </p:cNvSpPr>
          <p:nvPr>
            <p:ph type="title"/>
          </p:nvPr>
        </p:nvSpPr>
        <p:spPr>
          <a:xfrm>
            <a:off x="470263" y="235131"/>
            <a:ext cx="10883537" cy="2271531"/>
          </a:xfrm>
        </p:spPr>
        <p:txBody>
          <a:bodyPr>
            <a:normAutofit fontScale="90000"/>
          </a:bodyPr>
          <a:lstStyle/>
          <a:p>
            <a:r>
              <a:rPr lang="en-US" b="1" dirty="0"/>
              <a:t>“Dendrite and spine modifications in autism and related neurodevelopmental disorders in patients and animal models” </a:t>
            </a:r>
            <a:r>
              <a:rPr lang="en-US" b="1" dirty="0">
                <a:solidFill>
                  <a:srgbClr val="FF0000"/>
                </a:solidFill>
              </a:rPr>
              <a:t>*</a:t>
            </a:r>
            <a:br>
              <a:rPr lang="en-US" b="1" dirty="0"/>
            </a:br>
            <a:endParaRPr lang="en-US" dirty="0"/>
          </a:p>
        </p:txBody>
      </p:sp>
      <p:sp>
        <p:nvSpPr>
          <p:cNvPr id="3" name="Content Placeholder 2">
            <a:extLst>
              <a:ext uri="{FF2B5EF4-FFF2-40B4-BE49-F238E27FC236}">
                <a16:creationId xmlns:a16="http://schemas.microsoft.com/office/drawing/2014/main" id="{A16FA170-AE32-8F42-AEDF-273C0FD47F84}"/>
              </a:ext>
            </a:extLst>
          </p:cNvPr>
          <p:cNvSpPr>
            <a:spLocks noGrp="1"/>
          </p:cNvSpPr>
          <p:nvPr>
            <p:ph idx="1"/>
          </p:nvPr>
        </p:nvSpPr>
        <p:spPr>
          <a:xfrm>
            <a:off x="838200" y="2506662"/>
            <a:ext cx="5441769" cy="3280184"/>
          </a:xfrm>
        </p:spPr>
        <p:txBody>
          <a:bodyPr>
            <a:normAutofit/>
          </a:bodyPr>
          <a:lstStyle/>
          <a:p>
            <a:pPr marL="0" indent="0">
              <a:buNone/>
            </a:pPr>
            <a:r>
              <a:rPr lang="en-US" dirty="0"/>
              <a:t>"Specifically, autism has been linked to a decrease in the density of spines with mature morphology, indicating a general spine immaturity state in autism."</a:t>
            </a:r>
          </a:p>
        </p:txBody>
      </p:sp>
      <p:sp>
        <p:nvSpPr>
          <p:cNvPr id="4" name="TextBox 3">
            <a:extLst>
              <a:ext uri="{FF2B5EF4-FFF2-40B4-BE49-F238E27FC236}">
                <a16:creationId xmlns:a16="http://schemas.microsoft.com/office/drawing/2014/main" id="{81664063-555B-1A4B-9608-908EAA817FEF}"/>
              </a:ext>
            </a:extLst>
          </p:cNvPr>
          <p:cNvSpPr txBox="1"/>
          <p:nvPr/>
        </p:nvSpPr>
        <p:spPr>
          <a:xfrm>
            <a:off x="2939143" y="6257109"/>
            <a:ext cx="9031255" cy="461665"/>
          </a:xfrm>
          <a:prstGeom prst="rect">
            <a:avLst/>
          </a:prstGeom>
          <a:noFill/>
        </p:spPr>
        <p:txBody>
          <a:bodyPr wrap="none" rtlCol="0">
            <a:spAutoFit/>
          </a:bodyPr>
          <a:lstStyle/>
          <a:p>
            <a:r>
              <a:rPr lang="en-US" sz="2400" dirty="0">
                <a:solidFill>
                  <a:srgbClr val="FF0000"/>
                </a:solidFill>
              </a:rPr>
              <a:t>*</a:t>
            </a:r>
            <a:r>
              <a:rPr lang="en-US" sz="2400" dirty="0"/>
              <a:t>Verónica Martínez-</a:t>
            </a:r>
            <a:r>
              <a:rPr lang="en-US" sz="2400" dirty="0" err="1"/>
              <a:t>Cerdeño</a:t>
            </a:r>
            <a:r>
              <a:rPr lang="en-US" sz="2400" dirty="0"/>
              <a:t>, Dev </a:t>
            </a:r>
            <a:r>
              <a:rPr lang="en-US" sz="2400" dirty="0" err="1"/>
              <a:t>Neurobiol</a:t>
            </a:r>
            <a:r>
              <a:rPr lang="en-US" sz="2400" dirty="0"/>
              <a:t> 2017 Apr; 77(4): 393–404.</a:t>
            </a:r>
          </a:p>
        </p:txBody>
      </p:sp>
      <p:pic>
        <p:nvPicPr>
          <p:cNvPr id="6" name="Picture 5" descr="Diagram&#10;&#10;Description automatically generated">
            <a:extLst>
              <a:ext uri="{FF2B5EF4-FFF2-40B4-BE49-F238E27FC236}">
                <a16:creationId xmlns:a16="http://schemas.microsoft.com/office/drawing/2014/main" id="{F754C1B0-DB30-3C49-B79C-310860157591}"/>
              </a:ext>
            </a:extLst>
          </p:cNvPr>
          <p:cNvPicPr>
            <a:picLocks noChangeAspect="1"/>
          </p:cNvPicPr>
          <p:nvPr/>
        </p:nvPicPr>
        <p:blipFill>
          <a:blip r:embed="rId3"/>
          <a:stretch>
            <a:fillRect/>
          </a:stretch>
        </p:blipFill>
        <p:spPr>
          <a:xfrm>
            <a:off x="6855028" y="1838388"/>
            <a:ext cx="4498772" cy="3771527"/>
          </a:xfrm>
          <a:prstGeom prst="rect">
            <a:avLst/>
          </a:prstGeom>
        </p:spPr>
      </p:pic>
    </p:spTree>
    <p:extLst>
      <p:ext uri="{BB962C8B-B14F-4D97-AF65-F5344CB8AC3E}">
        <p14:creationId xmlns:p14="http://schemas.microsoft.com/office/powerpoint/2010/main" val="42569629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E2B4E-FA52-F744-B3EF-B8D912749347}"/>
              </a:ext>
            </a:extLst>
          </p:cNvPr>
          <p:cNvSpPr>
            <a:spLocks noGrp="1"/>
          </p:cNvSpPr>
          <p:nvPr>
            <p:ph type="title"/>
          </p:nvPr>
        </p:nvSpPr>
        <p:spPr>
          <a:xfrm>
            <a:off x="391886" y="365125"/>
            <a:ext cx="11103428" cy="1731933"/>
          </a:xfrm>
        </p:spPr>
        <p:txBody>
          <a:bodyPr>
            <a:noAutofit/>
          </a:bodyPr>
          <a:lstStyle/>
          <a:p>
            <a:r>
              <a:rPr lang="en-US" sz="3600" b="1" dirty="0"/>
              <a:t>“Environment permissible concentrations of glyphosate in drinking water can influence the fate of neural stem cells from the subventricular zone of the postnatal mouse”</a:t>
            </a:r>
            <a:r>
              <a:rPr lang="en-US" sz="3600" b="1" dirty="0">
                <a:solidFill>
                  <a:srgbClr val="FF0000"/>
                </a:solidFill>
              </a:rPr>
              <a:t>*</a:t>
            </a:r>
            <a:r>
              <a:rPr lang="en-US" sz="3600" b="1" dirty="0"/>
              <a:t> </a:t>
            </a:r>
          </a:p>
        </p:txBody>
      </p:sp>
      <p:sp>
        <p:nvSpPr>
          <p:cNvPr id="3" name="Content Placeholder 2">
            <a:extLst>
              <a:ext uri="{FF2B5EF4-FFF2-40B4-BE49-F238E27FC236}">
                <a16:creationId xmlns:a16="http://schemas.microsoft.com/office/drawing/2014/main" id="{5EB50443-0125-5E47-9A8A-43B746E5EF97}"/>
              </a:ext>
            </a:extLst>
          </p:cNvPr>
          <p:cNvSpPr>
            <a:spLocks noGrp="1"/>
          </p:cNvSpPr>
          <p:nvPr>
            <p:ph idx="1"/>
          </p:nvPr>
        </p:nvSpPr>
        <p:spPr>
          <a:xfrm>
            <a:off x="555074" y="2297113"/>
            <a:ext cx="10515600" cy="4351338"/>
          </a:xfrm>
        </p:spPr>
        <p:txBody>
          <a:bodyPr/>
          <a:lstStyle/>
          <a:p>
            <a:pPr marL="0" indent="0">
              <a:buNone/>
            </a:pPr>
            <a:r>
              <a:rPr lang="en-US" dirty="0"/>
              <a:t>"Our findings demonstrated that the permissible concentrations of glyphosate in drinking water recognized by environmental protection authorities are capable of inducing neurotoxicity in the developing nervous system."</a:t>
            </a:r>
          </a:p>
          <a:p>
            <a:endParaRPr lang="en-US" dirty="0"/>
          </a:p>
          <a:p>
            <a:pPr marL="0" indent="0">
              <a:buNone/>
            </a:pPr>
            <a:r>
              <a:rPr lang="en-US" dirty="0"/>
              <a:t>"Our findings signify the need to review the safety standards established by environmental protection agencies concerning safe glyphosate concentrations in drinking water."</a:t>
            </a:r>
          </a:p>
        </p:txBody>
      </p:sp>
      <p:sp>
        <p:nvSpPr>
          <p:cNvPr id="5" name="TextBox 4">
            <a:extLst>
              <a:ext uri="{FF2B5EF4-FFF2-40B4-BE49-F238E27FC236}">
                <a16:creationId xmlns:a16="http://schemas.microsoft.com/office/drawing/2014/main" id="{20E831FC-1462-3A4B-8B75-3F22EF481156}"/>
              </a:ext>
            </a:extLst>
          </p:cNvPr>
          <p:cNvSpPr txBox="1"/>
          <p:nvPr/>
        </p:nvSpPr>
        <p:spPr>
          <a:xfrm>
            <a:off x="3308684" y="6448396"/>
            <a:ext cx="8328242" cy="400110"/>
          </a:xfrm>
          <a:prstGeom prst="rect">
            <a:avLst/>
          </a:prstGeom>
          <a:noFill/>
        </p:spPr>
        <p:txBody>
          <a:bodyPr wrap="none" rtlCol="0">
            <a:spAutoFit/>
          </a:bodyPr>
          <a:lstStyle/>
          <a:p>
            <a:r>
              <a:rPr lang="en-US" sz="2000" dirty="0">
                <a:solidFill>
                  <a:srgbClr val="FF0000"/>
                </a:solidFill>
              </a:rPr>
              <a:t>*</a:t>
            </a:r>
            <a:r>
              <a:rPr lang="en-US" sz="2000" dirty="0"/>
              <a:t>Muhammad Irfan Masood et al., Environmental Pollution 270 (</a:t>
            </a:r>
            <a:r>
              <a:rPr lang="en-US" sz="2000" dirty="0">
                <a:solidFill>
                  <a:srgbClr val="FF0000"/>
                </a:solidFill>
              </a:rPr>
              <a:t>2021</a:t>
            </a:r>
            <a:r>
              <a:rPr lang="en-US" sz="2000" dirty="0"/>
              <a:t>) 116179.</a:t>
            </a:r>
          </a:p>
        </p:txBody>
      </p:sp>
    </p:spTree>
    <p:extLst>
      <p:ext uri="{BB962C8B-B14F-4D97-AF65-F5344CB8AC3E}">
        <p14:creationId xmlns:p14="http://schemas.microsoft.com/office/powerpoint/2010/main" val="15247423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3EF81-0B35-6548-A109-7116A3DEF0CC}"/>
              </a:ext>
            </a:extLst>
          </p:cNvPr>
          <p:cNvSpPr>
            <a:spLocks noGrp="1"/>
          </p:cNvSpPr>
          <p:nvPr>
            <p:ph type="title"/>
          </p:nvPr>
        </p:nvSpPr>
        <p:spPr>
          <a:xfrm>
            <a:off x="371604" y="-117566"/>
            <a:ext cx="10515600" cy="1325563"/>
          </a:xfrm>
        </p:spPr>
        <p:txBody>
          <a:bodyPr/>
          <a:lstStyle/>
          <a:p>
            <a:r>
              <a:rPr lang="en-US" b="1" dirty="0"/>
              <a:t>Recapitulation</a:t>
            </a:r>
          </a:p>
        </p:txBody>
      </p:sp>
      <p:sp>
        <p:nvSpPr>
          <p:cNvPr id="3" name="Content Placeholder 2">
            <a:extLst>
              <a:ext uri="{FF2B5EF4-FFF2-40B4-BE49-F238E27FC236}">
                <a16:creationId xmlns:a16="http://schemas.microsoft.com/office/drawing/2014/main" id="{0BA6F2A7-4BA1-4E48-87A4-46E2E6915DD1}"/>
              </a:ext>
            </a:extLst>
          </p:cNvPr>
          <p:cNvSpPr>
            <a:spLocks noGrp="1"/>
          </p:cNvSpPr>
          <p:nvPr>
            <p:ph idx="1"/>
          </p:nvPr>
        </p:nvSpPr>
        <p:spPr>
          <a:xfrm>
            <a:off x="371604" y="998992"/>
            <a:ext cx="11448792" cy="5698419"/>
          </a:xfrm>
        </p:spPr>
        <p:txBody>
          <a:bodyPr>
            <a:normAutofit fontScale="92500" lnSpcReduction="10000"/>
          </a:bodyPr>
          <a:lstStyle/>
          <a:p>
            <a:r>
              <a:rPr lang="en-US" dirty="0"/>
              <a:t>Glyphosate causes over-representation of Clostridia in the gut, depleting tryptophan </a:t>
            </a:r>
            <a:r>
              <a:rPr lang="en-US" dirty="0">
                <a:sym typeface="Wingdings" pitchFamily="2" charset="2"/>
              </a:rPr>
              <a:t> this maps to brain damage through inflammation</a:t>
            </a:r>
            <a:endParaRPr lang="en-US" dirty="0"/>
          </a:p>
          <a:p>
            <a:r>
              <a:rPr lang="en-US" dirty="0"/>
              <a:t>Glyphosate causes autism-like symptoms in male mice linked to increased expression of soluble </a:t>
            </a:r>
            <a:r>
              <a:rPr lang="en-US" dirty="0" err="1"/>
              <a:t>epoxyhydrolase</a:t>
            </a:r>
            <a:r>
              <a:rPr lang="en-US" dirty="0"/>
              <a:t> (</a:t>
            </a:r>
            <a:r>
              <a:rPr lang="en-US" dirty="0" err="1"/>
              <a:t>sEH</a:t>
            </a:r>
            <a:r>
              <a:rPr lang="en-US" dirty="0"/>
              <a:t>)</a:t>
            </a:r>
          </a:p>
          <a:p>
            <a:pPr lvl="1"/>
            <a:r>
              <a:rPr lang="en-US" dirty="0"/>
              <a:t>Estrogen decreases expression of </a:t>
            </a:r>
            <a:r>
              <a:rPr lang="en-US" dirty="0" err="1"/>
              <a:t>sEH</a:t>
            </a:r>
            <a:endParaRPr lang="en-US" dirty="0"/>
          </a:p>
          <a:p>
            <a:pPr lvl="1"/>
            <a:r>
              <a:rPr lang="en-US" dirty="0"/>
              <a:t>Aromatase converts testosterone to estrogen</a:t>
            </a:r>
          </a:p>
          <a:p>
            <a:r>
              <a:rPr lang="en-US" dirty="0"/>
              <a:t>Aromatase expression in the placenta is suppressed by glyphosate  </a:t>
            </a:r>
          </a:p>
          <a:p>
            <a:pPr lvl="1"/>
            <a:r>
              <a:rPr lang="en-US" dirty="0"/>
              <a:t>This explains  glyphosate’s effects and the link to autism</a:t>
            </a:r>
          </a:p>
          <a:p>
            <a:pPr marL="457200" lvl="1" indent="0">
              <a:buNone/>
            </a:pPr>
            <a:r>
              <a:rPr lang="en-US" dirty="0">
                <a:sym typeface="Wingdings" pitchFamily="2" charset="2"/>
              </a:rPr>
              <a:t> Low estrogen leads to high </a:t>
            </a:r>
            <a:r>
              <a:rPr lang="en-US" dirty="0" err="1">
                <a:sym typeface="Wingdings" pitchFamily="2" charset="2"/>
              </a:rPr>
              <a:t>sEH</a:t>
            </a:r>
            <a:endParaRPr lang="en-US" dirty="0"/>
          </a:p>
          <a:p>
            <a:r>
              <a:rPr lang="en-US" dirty="0"/>
              <a:t>Maternal vitamin D deficiency leads to excess testosterone in males</a:t>
            </a:r>
          </a:p>
          <a:p>
            <a:pPr lvl="1"/>
            <a:r>
              <a:rPr lang="en-US" dirty="0"/>
              <a:t>Vitamin D depends on liver CYP enzymes for activation, which glyphosate suppresses</a:t>
            </a:r>
          </a:p>
          <a:p>
            <a:r>
              <a:rPr lang="en-US" dirty="0"/>
              <a:t>Aromatase is also a CYP enzyme and this explains how glyphosate suppresses it</a:t>
            </a:r>
          </a:p>
          <a:p>
            <a:r>
              <a:rPr lang="en-US" dirty="0"/>
              <a:t>Glyphosate suppresses maturation of neuronal dendritic spikes – a characteristic feature of autism</a:t>
            </a:r>
          </a:p>
        </p:txBody>
      </p:sp>
    </p:spTree>
    <p:extLst>
      <p:ext uri="{BB962C8B-B14F-4D97-AF65-F5344CB8AC3E}">
        <p14:creationId xmlns:p14="http://schemas.microsoft.com/office/powerpoint/2010/main" val="25554836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2993" y="2218451"/>
            <a:ext cx="6246133" cy="1754326"/>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a:t>
            </a:r>
          </a:p>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Endocrine Disruption</a:t>
            </a:r>
          </a:p>
        </p:txBody>
      </p:sp>
    </p:spTree>
    <p:extLst>
      <p:ext uri="{BB962C8B-B14F-4D97-AF65-F5344CB8AC3E}">
        <p14:creationId xmlns:p14="http://schemas.microsoft.com/office/powerpoint/2010/main" val="36295683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8309-3733-DE44-AC60-C1464FDE84C8}"/>
              </a:ext>
            </a:extLst>
          </p:cNvPr>
          <p:cNvSpPr>
            <a:spLocks noGrp="1"/>
          </p:cNvSpPr>
          <p:nvPr>
            <p:ph type="title"/>
          </p:nvPr>
        </p:nvSpPr>
        <p:spPr>
          <a:xfrm>
            <a:off x="211183" y="-19964"/>
            <a:ext cx="10515600" cy="1325563"/>
          </a:xfrm>
        </p:spPr>
        <p:txBody>
          <a:bodyPr/>
          <a:lstStyle/>
          <a:p>
            <a:r>
              <a:rPr lang="en-US" b="1" dirty="0"/>
              <a:t>Glyphosate is an Endocrine Disruptor</a:t>
            </a:r>
            <a:r>
              <a:rPr lang="en-US" b="1" dirty="0">
                <a:solidFill>
                  <a:srgbClr val="FF0000"/>
                </a:solidFill>
              </a:rPr>
              <a:t>*</a:t>
            </a:r>
          </a:p>
        </p:txBody>
      </p:sp>
      <p:sp>
        <p:nvSpPr>
          <p:cNvPr id="3" name="Content Placeholder 2">
            <a:extLst>
              <a:ext uri="{FF2B5EF4-FFF2-40B4-BE49-F238E27FC236}">
                <a16:creationId xmlns:a16="http://schemas.microsoft.com/office/drawing/2014/main" id="{EB66D8E5-70A9-144D-9740-5DDC0937B998}"/>
              </a:ext>
            </a:extLst>
          </p:cNvPr>
          <p:cNvSpPr>
            <a:spLocks noGrp="1"/>
          </p:cNvSpPr>
          <p:nvPr>
            <p:ph idx="1"/>
          </p:nvPr>
        </p:nvSpPr>
        <p:spPr>
          <a:xfrm>
            <a:off x="395924" y="1106905"/>
            <a:ext cx="8111514" cy="5221706"/>
          </a:xfrm>
        </p:spPr>
        <p:txBody>
          <a:bodyPr>
            <a:normAutofit fontScale="92500"/>
          </a:bodyPr>
          <a:lstStyle/>
          <a:p>
            <a:r>
              <a:rPr lang="en-US" dirty="0"/>
              <a:t>Glyphosate at parts per trillion triggers estrogen-sensitive breast cancer cells to proliferate</a:t>
            </a:r>
          </a:p>
          <a:p>
            <a:r>
              <a:rPr lang="en-US" dirty="0"/>
              <a:t>Glyphosate increases expression levels of estrogen and progesterone receptors </a:t>
            </a:r>
          </a:p>
          <a:p>
            <a:r>
              <a:rPr lang="en-US" dirty="0"/>
              <a:t>Glyphosate-based herbicides disrupt the hypothalamic-pituitary-thyroid (HPT) axis</a:t>
            </a:r>
          </a:p>
          <a:p>
            <a:r>
              <a:rPr lang="en-US" dirty="0"/>
              <a:t>Glyphosate alters circulating levels of hormones</a:t>
            </a:r>
          </a:p>
          <a:p>
            <a:r>
              <a:rPr lang="en-US" dirty="0"/>
              <a:t>Glyphosate induced hypothyroidism in female Wistar rats</a:t>
            </a:r>
          </a:p>
          <a:p>
            <a:r>
              <a:rPr lang="en-US" dirty="0"/>
              <a:t>Glyphosate-based formulations altered reproductive developmental parameters in animal models</a:t>
            </a:r>
          </a:p>
          <a:p>
            <a:r>
              <a:rPr lang="en-US" dirty="0"/>
              <a:t>Glyphosate induced malformation in zebrafish embryos</a:t>
            </a:r>
          </a:p>
          <a:p>
            <a:endParaRPr lang="en-US" dirty="0"/>
          </a:p>
        </p:txBody>
      </p:sp>
      <p:sp>
        <p:nvSpPr>
          <p:cNvPr id="4" name="TextBox 3">
            <a:extLst>
              <a:ext uri="{FF2B5EF4-FFF2-40B4-BE49-F238E27FC236}">
                <a16:creationId xmlns:a16="http://schemas.microsoft.com/office/drawing/2014/main" id="{DB0CD81D-5C7F-C744-AF0F-1F0013BF0692}"/>
              </a:ext>
            </a:extLst>
          </p:cNvPr>
          <p:cNvSpPr txBox="1"/>
          <p:nvPr/>
        </p:nvSpPr>
        <p:spPr>
          <a:xfrm>
            <a:off x="4547937" y="6328611"/>
            <a:ext cx="7248138" cy="369332"/>
          </a:xfrm>
          <a:prstGeom prst="rect">
            <a:avLst/>
          </a:prstGeom>
          <a:noFill/>
        </p:spPr>
        <p:txBody>
          <a:bodyPr wrap="none" rtlCol="0">
            <a:spAutoFit/>
          </a:bodyPr>
          <a:lstStyle/>
          <a:p>
            <a:r>
              <a:rPr lang="en-US" dirty="0">
                <a:solidFill>
                  <a:srgbClr val="FF0000"/>
                </a:solidFill>
              </a:rPr>
              <a:t>*</a:t>
            </a:r>
            <a:r>
              <a:rPr lang="en-US" dirty="0"/>
              <a:t>Juan P. Muñoz et al. Chemosphere October 19, 2020 [</a:t>
            </a:r>
            <a:r>
              <a:rPr lang="en-US" dirty="0" err="1"/>
              <a:t>Epub</a:t>
            </a:r>
            <a:r>
              <a:rPr lang="en-US" dirty="0"/>
              <a:t> ahead of print]</a:t>
            </a:r>
          </a:p>
        </p:txBody>
      </p:sp>
      <p:pic>
        <p:nvPicPr>
          <p:cNvPr id="6" name="Picture 5" descr="Diagram&#10;&#10;Description automatically generated">
            <a:extLst>
              <a:ext uri="{FF2B5EF4-FFF2-40B4-BE49-F238E27FC236}">
                <a16:creationId xmlns:a16="http://schemas.microsoft.com/office/drawing/2014/main" id="{8CBE8E3A-24A1-4B43-9E39-CF8688AE317C}"/>
              </a:ext>
            </a:extLst>
          </p:cNvPr>
          <p:cNvPicPr>
            <a:picLocks noChangeAspect="1"/>
          </p:cNvPicPr>
          <p:nvPr/>
        </p:nvPicPr>
        <p:blipFill>
          <a:blip r:embed="rId3"/>
          <a:stretch>
            <a:fillRect/>
          </a:stretch>
        </p:blipFill>
        <p:spPr>
          <a:xfrm>
            <a:off x="8507438" y="1359567"/>
            <a:ext cx="3573438" cy="4271211"/>
          </a:xfrm>
          <a:prstGeom prst="rect">
            <a:avLst/>
          </a:prstGeom>
        </p:spPr>
      </p:pic>
    </p:spTree>
    <p:extLst>
      <p:ext uri="{BB962C8B-B14F-4D97-AF65-F5344CB8AC3E}">
        <p14:creationId xmlns:p14="http://schemas.microsoft.com/office/powerpoint/2010/main" val="24115858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8309-3733-DE44-AC60-C1464FDE84C8}"/>
              </a:ext>
            </a:extLst>
          </p:cNvPr>
          <p:cNvSpPr>
            <a:spLocks noGrp="1"/>
          </p:cNvSpPr>
          <p:nvPr>
            <p:ph type="title"/>
          </p:nvPr>
        </p:nvSpPr>
        <p:spPr>
          <a:xfrm>
            <a:off x="273795" y="134369"/>
            <a:ext cx="11623766" cy="1325563"/>
          </a:xfrm>
        </p:spPr>
        <p:txBody>
          <a:bodyPr>
            <a:normAutofit/>
          </a:bodyPr>
          <a:lstStyle/>
          <a:p>
            <a:r>
              <a:rPr lang="en-US" sz="4000" b="1" dirty="0"/>
              <a:t>Zen Honeycutt on Glyphosate as an Endocrine Disruptor</a:t>
            </a:r>
          </a:p>
        </p:txBody>
      </p:sp>
      <p:pic>
        <p:nvPicPr>
          <p:cNvPr id="5" name="Content Placeholder 4" descr="Graphical user interface, application&#10;&#10;Description automatically generated">
            <a:extLst>
              <a:ext uri="{FF2B5EF4-FFF2-40B4-BE49-F238E27FC236}">
                <a16:creationId xmlns:a16="http://schemas.microsoft.com/office/drawing/2014/main" id="{66F6C7F6-BC7D-5D46-B735-64DD9D262FE3}"/>
              </a:ext>
            </a:extLst>
          </p:cNvPr>
          <p:cNvPicPr>
            <a:picLocks noGrp="1" noChangeAspect="1"/>
          </p:cNvPicPr>
          <p:nvPr>
            <p:ph idx="1"/>
          </p:nvPr>
        </p:nvPicPr>
        <p:blipFill>
          <a:blip r:embed="rId3"/>
          <a:stretch>
            <a:fillRect/>
          </a:stretch>
        </p:blipFill>
        <p:spPr>
          <a:xfrm>
            <a:off x="7982618" y="1125875"/>
            <a:ext cx="4209382" cy="2406425"/>
          </a:xfrm>
        </p:spPr>
      </p:pic>
      <p:sp>
        <p:nvSpPr>
          <p:cNvPr id="6" name="Content Placeholder 2">
            <a:extLst>
              <a:ext uri="{FF2B5EF4-FFF2-40B4-BE49-F238E27FC236}">
                <a16:creationId xmlns:a16="http://schemas.microsoft.com/office/drawing/2014/main" id="{A2F9F1A6-A2B6-CB41-A5F2-8F73C78D09C8}"/>
              </a:ext>
            </a:extLst>
          </p:cNvPr>
          <p:cNvSpPr txBox="1">
            <a:spLocks/>
          </p:cNvSpPr>
          <p:nvPr/>
        </p:nvSpPr>
        <p:spPr>
          <a:xfrm>
            <a:off x="273795" y="1253331"/>
            <a:ext cx="105156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Zen Honeycutt is the Founder of the advocacy                                                                  group Moms Across America</a:t>
            </a:r>
          </a:p>
          <a:p>
            <a:r>
              <a:rPr lang="en-US" dirty="0"/>
              <a:t>On Dec. 10, 2020, a meeting of the                                                                  Developmental and Reproductive Toxicant                                               Identification Committee (DARTIC) was                                                        assembled to determine which chemicals                                                           might be endocrine disruptors</a:t>
            </a:r>
          </a:p>
          <a:p>
            <a:pPr lvl="1"/>
            <a:r>
              <a:rPr lang="en-US" dirty="0"/>
              <a:t>Under the California EPA's Office of Health Hazard Assessment (OEHHA)</a:t>
            </a:r>
          </a:p>
          <a:p>
            <a:r>
              <a:rPr lang="en-US" dirty="0"/>
              <a:t>Zen presented slides showing compelling evidence that glyphosate is an endocrine disruptor</a:t>
            </a:r>
          </a:p>
          <a:p>
            <a:r>
              <a:rPr lang="en-US" dirty="0"/>
              <a:t>The committee subsequently voted that glyphosate should be labelled as a HIGH probability endocrine disruptor on the Prop 65 list</a:t>
            </a:r>
          </a:p>
        </p:txBody>
      </p:sp>
      <p:sp>
        <p:nvSpPr>
          <p:cNvPr id="7" name="TextBox 6">
            <a:extLst>
              <a:ext uri="{FF2B5EF4-FFF2-40B4-BE49-F238E27FC236}">
                <a16:creationId xmlns:a16="http://schemas.microsoft.com/office/drawing/2014/main" id="{973C20E4-11BD-4340-90D0-9B24E032E728}"/>
              </a:ext>
            </a:extLst>
          </p:cNvPr>
          <p:cNvSpPr txBox="1"/>
          <p:nvPr/>
        </p:nvSpPr>
        <p:spPr>
          <a:xfrm>
            <a:off x="4818311" y="6311900"/>
            <a:ext cx="6741076" cy="400110"/>
          </a:xfrm>
          <a:prstGeom prst="rect">
            <a:avLst/>
          </a:prstGeom>
          <a:noFill/>
        </p:spPr>
        <p:txBody>
          <a:bodyPr wrap="none" rtlCol="0">
            <a:spAutoFit/>
          </a:bodyPr>
          <a:lstStyle/>
          <a:p>
            <a:r>
              <a:rPr lang="en-US" sz="2000" dirty="0">
                <a:solidFill>
                  <a:srgbClr val="FF0000"/>
                </a:solidFill>
                <a:hlinkClick r:id="rId4">
                  <a:extLst>
                    <a:ext uri="{A12FA001-AC4F-418D-AE19-62706E023703}">
                      <ahyp:hlinkClr xmlns:ahyp="http://schemas.microsoft.com/office/drawing/2018/hyperlinkcolor" val="tx"/>
                    </a:ext>
                  </a:extLst>
                </a:hlinkClick>
              </a:rPr>
              <a:t>*</a:t>
            </a:r>
            <a:r>
              <a:rPr lang="en-US" sz="2000" dirty="0">
                <a:solidFill>
                  <a:srgbClr val="0563C1"/>
                </a:solidFill>
                <a:hlinkClick r:id="rId4">
                  <a:extLst>
                    <a:ext uri="{A12FA001-AC4F-418D-AE19-62706E023703}">
                      <ahyp:hlinkClr xmlns:ahyp="http://schemas.microsoft.com/office/drawing/2018/hyperlinkcolor" val="tx"/>
                    </a:ext>
                  </a:extLst>
                </a:hlinkClick>
              </a:rPr>
              <a:t>https://www.momsacrossamerica.com/win_glyphosate_one</a:t>
            </a:r>
            <a:r>
              <a:rPr lang="en-US" sz="2000" dirty="0"/>
              <a:t>  </a:t>
            </a:r>
          </a:p>
        </p:txBody>
      </p:sp>
    </p:spTree>
    <p:extLst>
      <p:ext uri="{BB962C8B-B14F-4D97-AF65-F5344CB8AC3E}">
        <p14:creationId xmlns:p14="http://schemas.microsoft.com/office/powerpoint/2010/main" val="31850190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B44C-7C63-7841-A20F-F68B68B5DA5A}"/>
              </a:ext>
            </a:extLst>
          </p:cNvPr>
          <p:cNvSpPr>
            <a:spLocks noGrp="1"/>
          </p:cNvSpPr>
          <p:nvPr>
            <p:ph type="title"/>
          </p:nvPr>
        </p:nvSpPr>
        <p:spPr>
          <a:xfrm>
            <a:off x="211183" y="182245"/>
            <a:ext cx="10515600" cy="1460500"/>
          </a:xfrm>
        </p:spPr>
        <p:txBody>
          <a:bodyPr>
            <a:normAutofit fontScale="90000"/>
          </a:bodyPr>
          <a:lstStyle/>
          <a:p>
            <a:r>
              <a:rPr lang="en-US" b="1" dirty="0"/>
              <a:t>"Maternal urinary levels of glyphosate during pregnancy and anogenital distance in newborns                        in a US multicenter pregnancy cohort”</a:t>
            </a:r>
            <a:r>
              <a:rPr lang="en-US" b="1" dirty="0">
                <a:solidFill>
                  <a:srgbClr val="FF0000"/>
                </a:solidFill>
              </a:rPr>
              <a:t>*</a:t>
            </a:r>
          </a:p>
        </p:txBody>
      </p:sp>
      <p:sp>
        <p:nvSpPr>
          <p:cNvPr id="3" name="Content Placeholder 2">
            <a:extLst>
              <a:ext uri="{FF2B5EF4-FFF2-40B4-BE49-F238E27FC236}">
                <a16:creationId xmlns:a16="http://schemas.microsoft.com/office/drawing/2014/main" id="{DB1C13E3-C2CF-FC4D-86F3-0452F56669DF}"/>
              </a:ext>
            </a:extLst>
          </p:cNvPr>
          <p:cNvSpPr>
            <a:spLocks noGrp="1"/>
          </p:cNvSpPr>
          <p:nvPr>
            <p:ph idx="1"/>
          </p:nvPr>
        </p:nvSpPr>
        <p:spPr>
          <a:xfrm>
            <a:off x="211183" y="2036536"/>
            <a:ext cx="10515600" cy="3543209"/>
          </a:xfrm>
        </p:spPr>
        <p:txBody>
          <a:bodyPr/>
          <a:lstStyle/>
          <a:p>
            <a:r>
              <a:rPr lang="en-US" dirty="0"/>
              <a:t>Glyphosate in urine measured mid-pregnancy</a:t>
            </a:r>
          </a:p>
          <a:p>
            <a:r>
              <a:rPr lang="en-US" dirty="0"/>
              <a:t>Anogenital distance in girls was longer (more male typical)                                                 in association with higher urinary levels of glyphosate</a:t>
            </a:r>
          </a:p>
          <a:p>
            <a:r>
              <a:rPr lang="en-US" dirty="0"/>
              <a:t>An earlier study on rats found a similar result</a:t>
            </a:r>
            <a:r>
              <a:rPr lang="en-US" dirty="0">
                <a:solidFill>
                  <a:srgbClr val="FF0000"/>
                </a:solidFill>
              </a:rPr>
              <a:t>**</a:t>
            </a:r>
          </a:p>
          <a:p>
            <a:r>
              <a:rPr lang="en-US" dirty="0"/>
              <a:t>Glyphosate suppresses aromatase, which converts                              testosterone to estrogen</a:t>
            </a:r>
          </a:p>
          <a:p>
            <a:r>
              <a:rPr lang="en-US" dirty="0"/>
              <a:t>Confirms that glyphosate is an endocrine disruptor in humans</a:t>
            </a:r>
          </a:p>
        </p:txBody>
      </p:sp>
      <p:pic>
        <p:nvPicPr>
          <p:cNvPr id="5" name="Picture 4" descr="A baby sitting on a pink couch&#10;&#10;Description automatically generated with medium confidence">
            <a:extLst>
              <a:ext uri="{FF2B5EF4-FFF2-40B4-BE49-F238E27FC236}">
                <a16:creationId xmlns:a16="http://schemas.microsoft.com/office/drawing/2014/main" id="{5F80CBD3-6C43-9046-B193-2F66FC02247F}"/>
              </a:ext>
            </a:extLst>
          </p:cNvPr>
          <p:cNvPicPr>
            <a:picLocks noChangeAspect="1"/>
          </p:cNvPicPr>
          <p:nvPr/>
        </p:nvPicPr>
        <p:blipFill>
          <a:blip r:embed="rId3"/>
          <a:stretch>
            <a:fillRect/>
          </a:stretch>
        </p:blipFill>
        <p:spPr>
          <a:xfrm>
            <a:off x="9188087" y="1642745"/>
            <a:ext cx="2733312" cy="2733312"/>
          </a:xfrm>
          <a:prstGeom prst="rect">
            <a:avLst/>
          </a:prstGeom>
        </p:spPr>
      </p:pic>
      <p:sp>
        <p:nvSpPr>
          <p:cNvPr id="6" name="TextBox 5">
            <a:extLst>
              <a:ext uri="{FF2B5EF4-FFF2-40B4-BE49-F238E27FC236}">
                <a16:creationId xmlns:a16="http://schemas.microsoft.com/office/drawing/2014/main" id="{3F4E958E-8390-8A4D-80E7-F8D0E577BD9F}"/>
              </a:ext>
            </a:extLst>
          </p:cNvPr>
          <p:cNvSpPr txBox="1"/>
          <p:nvPr/>
        </p:nvSpPr>
        <p:spPr>
          <a:xfrm>
            <a:off x="3150662" y="5696494"/>
            <a:ext cx="8394734" cy="830997"/>
          </a:xfrm>
          <a:prstGeom prst="rect">
            <a:avLst/>
          </a:prstGeom>
          <a:noFill/>
        </p:spPr>
        <p:txBody>
          <a:bodyPr wrap="none" rtlCol="0">
            <a:spAutoFit/>
          </a:bodyPr>
          <a:lstStyle/>
          <a:p>
            <a:pPr algn="r"/>
            <a:r>
              <a:rPr lang="en-US" sz="2400" dirty="0">
                <a:solidFill>
                  <a:srgbClr val="FF0000"/>
                </a:solidFill>
              </a:rPr>
              <a:t>*</a:t>
            </a:r>
            <a:r>
              <a:rPr lang="en-US" sz="2400" dirty="0"/>
              <a:t>Corina </a:t>
            </a:r>
            <a:r>
              <a:rPr lang="en-US" sz="2400" dirty="0" err="1"/>
              <a:t>Lesseur</a:t>
            </a:r>
            <a:r>
              <a:rPr lang="en-US" sz="2400" dirty="0"/>
              <a:t> et al. Environmental Pollution 2021; 280: 117002.</a:t>
            </a:r>
          </a:p>
          <a:p>
            <a:pPr algn="r"/>
            <a:r>
              <a:rPr lang="en-US" sz="2400" dirty="0">
                <a:solidFill>
                  <a:srgbClr val="FF0000"/>
                </a:solidFill>
              </a:rPr>
              <a:t>**</a:t>
            </a:r>
            <a:r>
              <a:rPr lang="en-US" sz="2400" dirty="0" err="1"/>
              <a:t>Manservisi</a:t>
            </a:r>
            <a:r>
              <a:rPr lang="en-US" sz="2400" dirty="0"/>
              <a:t> et al. Environmental Health 2019; 18: 15.</a:t>
            </a:r>
          </a:p>
        </p:txBody>
      </p:sp>
    </p:spTree>
    <p:extLst>
      <p:ext uri="{BB962C8B-B14F-4D97-AF65-F5344CB8AC3E}">
        <p14:creationId xmlns:p14="http://schemas.microsoft.com/office/powerpoint/2010/main" val="3075793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B7DE3-0D1A-E046-A442-B8D0175B7CBA}"/>
              </a:ext>
            </a:extLst>
          </p:cNvPr>
          <p:cNvSpPr>
            <a:spLocks noGrp="1"/>
          </p:cNvSpPr>
          <p:nvPr>
            <p:ph type="title"/>
          </p:nvPr>
        </p:nvSpPr>
        <p:spPr>
          <a:xfrm>
            <a:off x="263435" y="286748"/>
            <a:ext cx="10515600" cy="1325563"/>
          </a:xfrm>
        </p:spPr>
        <p:txBody>
          <a:bodyPr/>
          <a:lstStyle/>
          <a:p>
            <a:r>
              <a:rPr lang="en-US" b="1" dirty="0"/>
              <a:t>Longer anogenital distance in females is linked to infertility </a:t>
            </a:r>
          </a:p>
        </p:txBody>
      </p:sp>
      <p:sp>
        <p:nvSpPr>
          <p:cNvPr id="3" name="Content Placeholder 2">
            <a:extLst>
              <a:ext uri="{FF2B5EF4-FFF2-40B4-BE49-F238E27FC236}">
                <a16:creationId xmlns:a16="http://schemas.microsoft.com/office/drawing/2014/main" id="{34116469-1E8C-DC4F-B821-C1F1F5FEFE82}"/>
              </a:ext>
            </a:extLst>
          </p:cNvPr>
          <p:cNvSpPr>
            <a:spLocks noGrp="1"/>
          </p:cNvSpPr>
          <p:nvPr>
            <p:ph idx="1"/>
          </p:nvPr>
        </p:nvSpPr>
        <p:spPr>
          <a:xfrm>
            <a:off x="407126" y="1729241"/>
            <a:ext cx="10515600" cy="3399518"/>
          </a:xfrm>
        </p:spPr>
        <p:txBody>
          <a:bodyPr/>
          <a:lstStyle/>
          <a:p>
            <a:r>
              <a:rPr lang="en-US" dirty="0"/>
              <a:t>Women in the highest </a:t>
            </a:r>
            <a:r>
              <a:rPr lang="en-US" dirty="0" err="1"/>
              <a:t>tertile</a:t>
            </a:r>
            <a:r>
              <a:rPr lang="en-US" dirty="0"/>
              <a:t> of anogenital distance had an 18-fold increased risk of having polycystic ovary syndrome (PCOS)</a:t>
            </a:r>
            <a:r>
              <a:rPr lang="en-US" dirty="0">
                <a:solidFill>
                  <a:srgbClr val="FF0000"/>
                </a:solidFill>
              </a:rPr>
              <a:t>*</a:t>
            </a:r>
          </a:p>
          <a:p>
            <a:pPr lvl="1"/>
            <a:r>
              <a:rPr lang="en-US" dirty="0"/>
              <a:t>Associated with irregular periods or no menstrual cycle, plus excess growth of hair</a:t>
            </a:r>
          </a:p>
          <a:p>
            <a:r>
              <a:rPr lang="en-US" dirty="0"/>
              <a:t>PCOS is the most common cause of female infertility, affecting as much as 20% of the world’s female population</a:t>
            </a:r>
          </a:p>
          <a:p>
            <a:r>
              <a:rPr lang="en-US" dirty="0"/>
              <a:t>Women with PCOS have an increased risk of being diagnosed with autism and of having progeny with autism</a:t>
            </a:r>
            <a:r>
              <a:rPr lang="en-US" dirty="0">
                <a:solidFill>
                  <a:srgbClr val="FF0000"/>
                </a:solidFill>
              </a:rPr>
              <a:t>**</a:t>
            </a:r>
          </a:p>
          <a:p>
            <a:endParaRPr lang="en-US" dirty="0"/>
          </a:p>
        </p:txBody>
      </p:sp>
      <p:sp>
        <p:nvSpPr>
          <p:cNvPr id="4" name="TextBox 3">
            <a:extLst>
              <a:ext uri="{FF2B5EF4-FFF2-40B4-BE49-F238E27FC236}">
                <a16:creationId xmlns:a16="http://schemas.microsoft.com/office/drawing/2014/main" id="{80B12728-CA3F-DA4C-A50A-AD102EF1D68C}"/>
              </a:ext>
            </a:extLst>
          </p:cNvPr>
          <p:cNvSpPr txBox="1"/>
          <p:nvPr/>
        </p:nvSpPr>
        <p:spPr>
          <a:xfrm>
            <a:off x="3461656" y="5577840"/>
            <a:ext cx="8007192" cy="707886"/>
          </a:xfrm>
          <a:prstGeom prst="rect">
            <a:avLst/>
          </a:prstGeom>
          <a:noFill/>
        </p:spPr>
        <p:txBody>
          <a:bodyPr wrap="none" rtlCol="0">
            <a:spAutoFit/>
          </a:bodyPr>
          <a:lstStyle/>
          <a:p>
            <a:pPr algn="r"/>
            <a:r>
              <a:rPr lang="en-US" sz="2000" dirty="0">
                <a:solidFill>
                  <a:srgbClr val="FF0000"/>
                </a:solidFill>
              </a:rPr>
              <a:t>*</a:t>
            </a:r>
            <a:r>
              <a:rPr lang="en-US" sz="2000" dirty="0" err="1"/>
              <a:t>Yingchen</a:t>
            </a:r>
            <a:r>
              <a:rPr lang="en-US" sz="2000" dirty="0"/>
              <a:t> Wu et al. Human Reproduction 2017 Apr 1;32(4):937-943.</a:t>
            </a:r>
          </a:p>
          <a:p>
            <a:pPr algn="r"/>
            <a:r>
              <a:rPr lang="en-US" sz="2000" dirty="0">
                <a:solidFill>
                  <a:srgbClr val="FF0000"/>
                </a:solidFill>
              </a:rPr>
              <a:t>**</a:t>
            </a:r>
            <a:r>
              <a:rPr lang="en-US" sz="2000" dirty="0"/>
              <a:t>Maria </a:t>
            </a:r>
            <a:r>
              <a:rPr lang="en-US" sz="2000" dirty="0" err="1"/>
              <a:t>Katsigianni</a:t>
            </a:r>
            <a:r>
              <a:rPr lang="en-US" sz="2000" dirty="0"/>
              <a:t> et al. Molecular Psychiatry 2019 Dec;24(12):1787-1797</a:t>
            </a:r>
          </a:p>
        </p:txBody>
      </p:sp>
    </p:spTree>
    <p:extLst>
      <p:ext uri="{BB962C8B-B14F-4D97-AF65-F5344CB8AC3E}">
        <p14:creationId xmlns:p14="http://schemas.microsoft.com/office/powerpoint/2010/main" val="1459717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b="1" dirty="0"/>
              <a:t>Roundup and GMO Crops</a:t>
            </a:r>
          </a:p>
        </p:txBody>
      </p:sp>
      <p:pic>
        <p:nvPicPr>
          <p:cNvPr id="4" name="Content Placeholder 3" descr="roundup_on_crops.jpg"/>
          <p:cNvPicPr>
            <a:picLocks noGrp="1" noChangeAspect="1"/>
          </p:cNvPicPr>
          <p:nvPr>
            <p:ph idx="1"/>
          </p:nvPr>
        </p:nvPicPr>
        <p:blipFill>
          <a:blip r:embed="rId2">
            <a:extLst>
              <a:ext uri="{28A0092B-C50C-407E-A947-70E740481C1C}">
                <a14:useLocalDpi xmlns:a14="http://schemas.microsoft.com/office/drawing/2010/main" val="0"/>
              </a:ext>
            </a:extLst>
          </a:blip>
          <a:srcRect t="8673" b="8673"/>
          <a:stretch>
            <a:fillRect/>
          </a:stretch>
        </p:blipFill>
        <p:spPr>
          <a:xfrm>
            <a:off x="970844" y="2116669"/>
            <a:ext cx="10430933" cy="4302459"/>
          </a:xfrm>
        </p:spPr>
      </p:pic>
      <p:pic>
        <p:nvPicPr>
          <p:cNvPr id="5" name="Picture 4" descr="sprayweeds-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563" y="2755037"/>
            <a:ext cx="8985956" cy="2087363"/>
          </a:xfrm>
          <a:prstGeom prst="rect">
            <a:avLst/>
          </a:prstGeom>
        </p:spPr>
      </p:pic>
      <p:sp>
        <p:nvSpPr>
          <p:cNvPr id="6" name="Title 1"/>
          <p:cNvSpPr txBox="1">
            <a:spLocks/>
          </p:cNvSpPr>
          <p:nvPr/>
        </p:nvSpPr>
        <p:spPr>
          <a:xfrm>
            <a:off x="812800" y="1125568"/>
            <a:ext cx="10769600" cy="1629469"/>
          </a:xfrm>
          <a:prstGeom prst="rect">
            <a:avLst/>
          </a:prstGeom>
          <a:solidFill>
            <a:srgbClr val="FFFA97"/>
          </a:solidFill>
          <a:ln>
            <a:solidFill>
              <a:srgbClr val="000000"/>
            </a:solidFill>
          </a:ln>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33" dirty="0"/>
              <a:t> GMO Roundup-Ready corn, soy, canola, sugar beets</a:t>
            </a:r>
          </a:p>
          <a:p>
            <a:r>
              <a:rPr lang="en-US" sz="3733" dirty="0"/>
              <a:t>cotton, tobacco and alfalfa</a:t>
            </a:r>
          </a:p>
        </p:txBody>
      </p:sp>
      <p:sp>
        <p:nvSpPr>
          <p:cNvPr id="7" name="TextBox 6"/>
          <p:cNvSpPr txBox="1"/>
          <p:nvPr/>
        </p:nvSpPr>
        <p:spPr>
          <a:xfrm>
            <a:off x="3256096" y="2980271"/>
            <a:ext cx="5217710" cy="830997"/>
          </a:xfrm>
          <a:prstGeom prst="rect">
            <a:avLst/>
          </a:prstGeom>
          <a:noFill/>
        </p:spPr>
        <p:txBody>
          <a:bodyPr wrap="none" rtlCol="0">
            <a:spAutoFit/>
          </a:bodyPr>
          <a:lstStyle/>
          <a:p>
            <a:r>
              <a:rPr lang="en-US" sz="4800" dirty="0"/>
              <a:t>What is glyphosate?</a:t>
            </a:r>
          </a:p>
        </p:txBody>
      </p:sp>
    </p:spTree>
    <p:extLst>
      <p:ext uri="{BB962C8B-B14F-4D97-AF65-F5344CB8AC3E}">
        <p14:creationId xmlns:p14="http://schemas.microsoft.com/office/powerpoint/2010/main" val="336615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D3F46-4329-5A40-AEE2-6B1F52772478}"/>
              </a:ext>
            </a:extLst>
          </p:cNvPr>
          <p:cNvSpPr>
            <a:spLocks noGrp="1"/>
          </p:cNvSpPr>
          <p:nvPr>
            <p:ph type="title"/>
          </p:nvPr>
        </p:nvSpPr>
        <p:spPr>
          <a:xfrm>
            <a:off x="407126" y="159088"/>
            <a:ext cx="10515600" cy="1325563"/>
          </a:xfrm>
        </p:spPr>
        <p:txBody>
          <a:bodyPr/>
          <a:lstStyle/>
          <a:p>
            <a:r>
              <a:rPr lang="en-US" b="1" dirty="0"/>
              <a:t>Glyphosate and Premature Birth</a:t>
            </a:r>
            <a:r>
              <a:rPr lang="en-US" b="1" dirty="0">
                <a:solidFill>
                  <a:srgbClr val="FF0000"/>
                </a:solidFill>
              </a:rPr>
              <a:t>*</a:t>
            </a:r>
          </a:p>
        </p:txBody>
      </p:sp>
      <p:pic>
        <p:nvPicPr>
          <p:cNvPr id="5" name="Content Placeholder 4" descr="A baby in a hospital bed&#10;&#10;Description automatically generated with medium confidence">
            <a:extLst>
              <a:ext uri="{FF2B5EF4-FFF2-40B4-BE49-F238E27FC236}">
                <a16:creationId xmlns:a16="http://schemas.microsoft.com/office/drawing/2014/main" id="{38729CD1-C03C-0E4A-AE8B-93399D06E3DA}"/>
              </a:ext>
            </a:extLst>
          </p:cNvPr>
          <p:cNvPicPr>
            <a:picLocks noGrp="1" noChangeAspect="1"/>
          </p:cNvPicPr>
          <p:nvPr>
            <p:ph idx="1"/>
          </p:nvPr>
        </p:nvPicPr>
        <p:blipFill>
          <a:blip r:embed="rId3"/>
          <a:stretch>
            <a:fillRect/>
          </a:stretch>
        </p:blipFill>
        <p:spPr>
          <a:xfrm>
            <a:off x="7809551" y="1493388"/>
            <a:ext cx="3975323" cy="2633652"/>
          </a:xfrm>
        </p:spPr>
      </p:pic>
      <p:sp>
        <p:nvSpPr>
          <p:cNvPr id="6" name="Content Placeholder 2">
            <a:extLst>
              <a:ext uri="{FF2B5EF4-FFF2-40B4-BE49-F238E27FC236}">
                <a16:creationId xmlns:a16="http://schemas.microsoft.com/office/drawing/2014/main" id="{21BD5DF9-B3DC-3044-A642-42CBAD785921}"/>
              </a:ext>
            </a:extLst>
          </p:cNvPr>
          <p:cNvSpPr txBox="1">
            <a:spLocks/>
          </p:cNvSpPr>
          <p:nvPr/>
        </p:nvSpPr>
        <p:spPr>
          <a:xfrm>
            <a:off x="244764" y="1484651"/>
            <a:ext cx="7727149" cy="46806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Study based in Puerto Rico</a:t>
            </a:r>
          </a:p>
          <a:p>
            <a:r>
              <a:rPr lang="en-US" dirty="0"/>
              <a:t>53 cases (premature birth); 194 controls</a:t>
            </a:r>
          </a:p>
          <a:p>
            <a:r>
              <a:rPr lang="en-US" dirty="0"/>
              <a:t>Models are adjusted for maternal age, education,                                  pre-pregnancy BMI, and smoking</a:t>
            </a:r>
          </a:p>
          <a:p>
            <a:r>
              <a:rPr lang="en-US" dirty="0"/>
              <a:t>Measured both glyphosate and AMPA</a:t>
            </a:r>
          </a:p>
          <a:p>
            <a:pPr lvl="1"/>
            <a:r>
              <a:rPr lang="en-US" dirty="0"/>
              <a:t>AMPA is a breakdown product of glyphosate</a:t>
            </a:r>
          </a:p>
          <a:p>
            <a:r>
              <a:rPr lang="en-US" dirty="0"/>
              <a:t>Women who had high (&gt; 0.65 micrograms/Liter)                                     levels of AMPA in their urine at 26 weeks of gestation had a 4.5-fold increased risk of premature birth        (p&lt; 0.006).  High urinary glyphosate was associated with a  3.77-fold increased risk.</a:t>
            </a:r>
            <a:endParaRPr lang="en-US" dirty="0">
              <a:solidFill>
                <a:srgbClr val="FF0000"/>
              </a:solidFill>
            </a:endParaRPr>
          </a:p>
          <a:p>
            <a:endParaRPr lang="en-US" dirty="0"/>
          </a:p>
        </p:txBody>
      </p:sp>
      <p:sp>
        <p:nvSpPr>
          <p:cNvPr id="7" name="TextBox 6">
            <a:extLst>
              <a:ext uri="{FF2B5EF4-FFF2-40B4-BE49-F238E27FC236}">
                <a16:creationId xmlns:a16="http://schemas.microsoft.com/office/drawing/2014/main" id="{9A79E2D1-8B15-744B-BE21-2818F015BB7D}"/>
              </a:ext>
            </a:extLst>
          </p:cNvPr>
          <p:cNvSpPr txBox="1"/>
          <p:nvPr/>
        </p:nvSpPr>
        <p:spPr>
          <a:xfrm>
            <a:off x="3228110" y="6329580"/>
            <a:ext cx="8389091" cy="400110"/>
          </a:xfrm>
          <a:prstGeom prst="rect">
            <a:avLst/>
          </a:prstGeom>
          <a:noFill/>
        </p:spPr>
        <p:txBody>
          <a:bodyPr wrap="none" rtlCol="0">
            <a:spAutoFit/>
          </a:bodyPr>
          <a:lstStyle/>
          <a:p>
            <a:r>
              <a:rPr lang="en-US" sz="2000" dirty="0">
                <a:solidFill>
                  <a:srgbClr val="FF0000"/>
                </a:solidFill>
              </a:rPr>
              <a:t>*</a:t>
            </a:r>
            <a:r>
              <a:rPr lang="en-US" sz="2000" dirty="0"/>
              <a:t>Monica K Silver et al. Environmental Health Perspectives 2021; 29(5): 057011.</a:t>
            </a:r>
          </a:p>
        </p:txBody>
      </p:sp>
    </p:spTree>
    <p:extLst>
      <p:ext uri="{BB962C8B-B14F-4D97-AF65-F5344CB8AC3E}">
        <p14:creationId xmlns:p14="http://schemas.microsoft.com/office/powerpoint/2010/main" val="38994059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D3F46-4329-5A40-AEE2-6B1F52772478}"/>
              </a:ext>
            </a:extLst>
          </p:cNvPr>
          <p:cNvSpPr>
            <a:spLocks noGrp="1"/>
          </p:cNvSpPr>
          <p:nvPr>
            <p:ph type="title"/>
          </p:nvPr>
        </p:nvSpPr>
        <p:spPr>
          <a:xfrm>
            <a:off x="407126" y="159088"/>
            <a:ext cx="10515600" cy="1325563"/>
          </a:xfrm>
        </p:spPr>
        <p:txBody>
          <a:bodyPr/>
          <a:lstStyle/>
          <a:p>
            <a:r>
              <a:rPr lang="en-US" b="1" dirty="0"/>
              <a:t>Glyphosate and Premature Birth</a:t>
            </a:r>
            <a:r>
              <a:rPr lang="en-US" b="1" dirty="0">
                <a:solidFill>
                  <a:srgbClr val="FF0000"/>
                </a:solidFill>
              </a:rPr>
              <a:t>*</a:t>
            </a:r>
          </a:p>
        </p:txBody>
      </p:sp>
      <p:pic>
        <p:nvPicPr>
          <p:cNvPr id="5" name="Content Placeholder 4" descr="A baby in a hospital bed&#10;&#10;Description automatically generated with medium confidence">
            <a:extLst>
              <a:ext uri="{FF2B5EF4-FFF2-40B4-BE49-F238E27FC236}">
                <a16:creationId xmlns:a16="http://schemas.microsoft.com/office/drawing/2014/main" id="{38729CD1-C03C-0E4A-AE8B-93399D06E3DA}"/>
              </a:ext>
            </a:extLst>
          </p:cNvPr>
          <p:cNvPicPr>
            <a:picLocks noGrp="1" noChangeAspect="1"/>
          </p:cNvPicPr>
          <p:nvPr>
            <p:ph idx="1"/>
          </p:nvPr>
        </p:nvPicPr>
        <p:blipFill>
          <a:blip r:embed="rId3"/>
          <a:stretch>
            <a:fillRect/>
          </a:stretch>
        </p:blipFill>
        <p:spPr>
          <a:xfrm>
            <a:off x="7809551" y="1493388"/>
            <a:ext cx="3975323" cy="2633652"/>
          </a:xfrm>
        </p:spPr>
      </p:pic>
      <p:sp>
        <p:nvSpPr>
          <p:cNvPr id="6" name="Content Placeholder 2">
            <a:extLst>
              <a:ext uri="{FF2B5EF4-FFF2-40B4-BE49-F238E27FC236}">
                <a16:creationId xmlns:a16="http://schemas.microsoft.com/office/drawing/2014/main" id="{21BD5DF9-B3DC-3044-A642-42CBAD785921}"/>
              </a:ext>
            </a:extLst>
          </p:cNvPr>
          <p:cNvSpPr txBox="1">
            <a:spLocks/>
          </p:cNvSpPr>
          <p:nvPr/>
        </p:nvSpPr>
        <p:spPr>
          <a:xfrm>
            <a:off x="244764" y="1484651"/>
            <a:ext cx="7727149" cy="46806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Study based in Puerto Rico</a:t>
            </a:r>
          </a:p>
          <a:p>
            <a:r>
              <a:rPr lang="en-US" dirty="0"/>
              <a:t>53 cases (premature birth); 194 controls</a:t>
            </a:r>
          </a:p>
          <a:p>
            <a:r>
              <a:rPr lang="en-US" dirty="0"/>
              <a:t>Models are adjusted for maternal age, education,                                  pre-pregnancy BMI, and smoking.</a:t>
            </a:r>
          </a:p>
          <a:p>
            <a:r>
              <a:rPr lang="en-US" dirty="0"/>
              <a:t>Measured both glyphosate and AMPA</a:t>
            </a:r>
          </a:p>
          <a:p>
            <a:pPr lvl="1"/>
            <a:r>
              <a:rPr lang="en-US" dirty="0"/>
              <a:t>AMPA is a breakdown product of glyphosate</a:t>
            </a:r>
          </a:p>
          <a:p>
            <a:r>
              <a:rPr lang="en-US" dirty="0"/>
              <a:t>Women who had high (&gt; 0.65 micrograms/Liter)                                     levels of AMPA in their urine at 26 weeks of gestation had a 4.5-fold increased risk of premature birth.       (p&lt; 0.006).  High urinary glyphosate was associated with a  3.77-fold increased risk.</a:t>
            </a:r>
            <a:endParaRPr lang="en-US" dirty="0">
              <a:solidFill>
                <a:srgbClr val="FF0000"/>
              </a:solidFill>
            </a:endParaRPr>
          </a:p>
          <a:p>
            <a:endParaRPr lang="en-US" dirty="0"/>
          </a:p>
        </p:txBody>
      </p:sp>
      <p:sp>
        <p:nvSpPr>
          <p:cNvPr id="7" name="TextBox 6">
            <a:extLst>
              <a:ext uri="{FF2B5EF4-FFF2-40B4-BE49-F238E27FC236}">
                <a16:creationId xmlns:a16="http://schemas.microsoft.com/office/drawing/2014/main" id="{9A79E2D1-8B15-744B-BE21-2818F015BB7D}"/>
              </a:ext>
            </a:extLst>
          </p:cNvPr>
          <p:cNvSpPr txBox="1"/>
          <p:nvPr/>
        </p:nvSpPr>
        <p:spPr>
          <a:xfrm>
            <a:off x="3228110" y="6329580"/>
            <a:ext cx="8278741" cy="400110"/>
          </a:xfrm>
          <a:prstGeom prst="rect">
            <a:avLst/>
          </a:prstGeom>
          <a:noFill/>
        </p:spPr>
        <p:txBody>
          <a:bodyPr wrap="none" rtlCol="0">
            <a:spAutoFit/>
          </a:bodyPr>
          <a:lstStyle/>
          <a:p>
            <a:r>
              <a:rPr lang="en-US" sz="2000" dirty="0">
                <a:solidFill>
                  <a:srgbClr val="FF0000"/>
                </a:solidFill>
              </a:rPr>
              <a:t>*</a:t>
            </a:r>
            <a:r>
              <a:rPr lang="en-US" sz="2000" dirty="0"/>
              <a:t>Monica K Silver et al. Environmental Health </a:t>
            </a:r>
            <a:r>
              <a:rPr lang="en-US" sz="2000" dirty="0" err="1"/>
              <a:t>Perspetives</a:t>
            </a:r>
            <a:r>
              <a:rPr lang="en-US" sz="2000" dirty="0"/>
              <a:t> 2021; 29(5): 057011.</a:t>
            </a:r>
          </a:p>
        </p:txBody>
      </p:sp>
      <p:sp>
        <p:nvSpPr>
          <p:cNvPr id="8" name="TextBox 7">
            <a:extLst>
              <a:ext uri="{FF2B5EF4-FFF2-40B4-BE49-F238E27FC236}">
                <a16:creationId xmlns:a16="http://schemas.microsoft.com/office/drawing/2014/main" id="{7C3FB721-EA8E-6B41-8925-EA737B307483}"/>
              </a:ext>
            </a:extLst>
          </p:cNvPr>
          <p:cNvSpPr txBox="1"/>
          <p:nvPr/>
        </p:nvSpPr>
        <p:spPr>
          <a:xfrm>
            <a:off x="2215281" y="1578896"/>
            <a:ext cx="6899290" cy="2677656"/>
          </a:xfrm>
          <a:prstGeom prst="rect">
            <a:avLst/>
          </a:prstGeom>
          <a:solidFill>
            <a:srgbClr val="FFF191"/>
          </a:solidFill>
          <a:ln w="57150">
            <a:solidFill>
              <a:schemeClr val="tx1"/>
            </a:solidFill>
          </a:ln>
        </p:spPr>
        <p:txBody>
          <a:bodyPr wrap="square" rtlCol="0">
            <a:spAutoFit/>
          </a:bodyPr>
          <a:lstStyle/>
          <a:p>
            <a:endParaRPr lang="en-US" sz="2800" dirty="0"/>
          </a:p>
          <a:p>
            <a:r>
              <a:rPr lang="en-US" sz="2800" dirty="0"/>
              <a:t> "Preterm birth is a national epidemic, costing the United States $26.2 billion each year"</a:t>
            </a:r>
          </a:p>
          <a:p>
            <a:endParaRPr lang="en-US" sz="2800" dirty="0"/>
          </a:p>
          <a:p>
            <a:r>
              <a:rPr lang="en-US" sz="2800" dirty="0"/>
              <a:t>  -- American Psychological Association</a:t>
            </a:r>
          </a:p>
          <a:p>
            <a:endParaRPr lang="en-US" sz="2800" dirty="0">
              <a:solidFill>
                <a:srgbClr val="FF0000"/>
              </a:solidFill>
            </a:endParaRPr>
          </a:p>
        </p:txBody>
      </p:sp>
    </p:spTree>
    <p:extLst>
      <p:ext uri="{BB962C8B-B14F-4D97-AF65-F5344CB8AC3E}">
        <p14:creationId xmlns:p14="http://schemas.microsoft.com/office/powerpoint/2010/main" val="35272549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 scatter chart&#10;&#10;Description automatically generated">
            <a:extLst>
              <a:ext uri="{FF2B5EF4-FFF2-40B4-BE49-F238E27FC236}">
                <a16:creationId xmlns:a16="http://schemas.microsoft.com/office/drawing/2014/main" id="{507A1A51-09D3-004C-9387-8A60350FB3CA}"/>
              </a:ext>
            </a:extLst>
          </p:cNvPr>
          <p:cNvPicPr>
            <a:picLocks noChangeAspect="1"/>
          </p:cNvPicPr>
          <p:nvPr/>
        </p:nvPicPr>
        <p:blipFill>
          <a:blip r:embed="rId3"/>
          <a:stretch>
            <a:fillRect/>
          </a:stretch>
        </p:blipFill>
        <p:spPr>
          <a:xfrm>
            <a:off x="4416579" y="1688656"/>
            <a:ext cx="4082989" cy="3334883"/>
          </a:xfrm>
          <a:prstGeom prst="rect">
            <a:avLst/>
          </a:prstGeom>
        </p:spPr>
      </p:pic>
      <p:sp>
        <p:nvSpPr>
          <p:cNvPr id="2" name="Title 1">
            <a:extLst>
              <a:ext uri="{FF2B5EF4-FFF2-40B4-BE49-F238E27FC236}">
                <a16:creationId xmlns:a16="http://schemas.microsoft.com/office/drawing/2014/main" id="{51F3DCC8-CF40-4646-9391-E721989890BC}"/>
              </a:ext>
            </a:extLst>
          </p:cNvPr>
          <p:cNvSpPr>
            <a:spLocks noGrp="1"/>
          </p:cNvSpPr>
          <p:nvPr>
            <p:ph type="title"/>
          </p:nvPr>
        </p:nvSpPr>
        <p:spPr/>
        <p:txBody>
          <a:bodyPr/>
          <a:lstStyle/>
          <a:p>
            <a:r>
              <a:rPr lang="en-US" b="1" dirty="0"/>
              <a:t>Glyphosate, Sperm Counts and Cancer</a:t>
            </a:r>
            <a:r>
              <a:rPr lang="en-US" b="1" dirty="0">
                <a:solidFill>
                  <a:srgbClr val="FF0000"/>
                </a:solidFill>
              </a:rPr>
              <a:t>*</a:t>
            </a:r>
          </a:p>
        </p:txBody>
      </p:sp>
      <p:pic>
        <p:nvPicPr>
          <p:cNvPr id="5" name="Content Placeholder 4" descr="Chart, scatter chart&#10;&#10;Description automatically generated">
            <a:extLst>
              <a:ext uri="{FF2B5EF4-FFF2-40B4-BE49-F238E27FC236}">
                <a16:creationId xmlns:a16="http://schemas.microsoft.com/office/drawing/2014/main" id="{D6279443-3773-7843-8385-83F1C8EF5DA7}"/>
              </a:ext>
            </a:extLst>
          </p:cNvPr>
          <p:cNvPicPr>
            <a:picLocks noGrp="1" noChangeAspect="1"/>
          </p:cNvPicPr>
          <p:nvPr>
            <p:ph idx="1"/>
          </p:nvPr>
        </p:nvPicPr>
        <p:blipFill>
          <a:blip r:embed="rId4"/>
          <a:stretch>
            <a:fillRect/>
          </a:stretch>
        </p:blipFill>
        <p:spPr>
          <a:xfrm>
            <a:off x="8392459" y="1482561"/>
            <a:ext cx="4032909" cy="3544027"/>
          </a:xfrm>
        </p:spPr>
      </p:pic>
      <p:pic>
        <p:nvPicPr>
          <p:cNvPr id="13" name="Picture 12" descr="A picture containing diagram&#10;&#10;Description automatically generated">
            <a:extLst>
              <a:ext uri="{FF2B5EF4-FFF2-40B4-BE49-F238E27FC236}">
                <a16:creationId xmlns:a16="http://schemas.microsoft.com/office/drawing/2014/main" id="{DA7F793A-AA70-7541-B55D-6E04C8B2B505}"/>
              </a:ext>
            </a:extLst>
          </p:cNvPr>
          <p:cNvPicPr>
            <a:picLocks noChangeAspect="1"/>
          </p:cNvPicPr>
          <p:nvPr/>
        </p:nvPicPr>
        <p:blipFill>
          <a:blip r:embed="rId5"/>
          <a:stretch>
            <a:fillRect/>
          </a:stretch>
        </p:blipFill>
        <p:spPr>
          <a:xfrm>
            <a:off x="0" y="1534813"/>
            <a:ext cx="4466659" cy="3207005"/>
          </a:xfrm>
          <a:prstGeom prst="rect">
            <a:avLst/>
          </a:prstGeom>
        </p:spPr>
      </p:pic>
      <p:sp>
        <p:nvSpPr>
          <p:cNvPr id="14" name="TextBox 13">
            <a:extLst>
              <a:ext uri="{FF2B5EF4-FFF2-40B4-BE49-F238E27FC236}">
                <a16:creationId xmlns:a16="http://schemas.microsoft.com/office/drawing/2014/main" id="{B5CC4780-C072-CB4E-981A-720A41AA9B14}"/>
              </a:ext>
            </a:extLst>
          </p:cNvPr>
          <p:cNvSpPr txBox="1"/>
          <p:nvPr/>
        </p:nvSpPr>
        <p:spPr>
          <a:xfrm>
            <a:off x="4430643" y="6308209"/>
            <a:ext cx="7382406" cy="400110"/>
          </a:xfrm>
          <a:prstGeom prst="rect">
            <a:avLst/>
          </a:prstGeom>
          <a:noFill/>
        </p:spPr>
        <p:txBody>
          <a:bodyPr wrap="none" rtlCol="0">
            <a:spAutoFit/>
          </a:bodyPr>
          <a:lstStyle/>
          <a:p>
            <a:r>
              <a:rPr lang="en-US" sz="2000" dirty="0">
                <a:solidFill>
                  <a:srgbClr val="FF0000"/>
                </a:solidFill>
              </a:rPr>
              <a:t>*</a:t>
            </a:r>
            <a:r>
              <a:rPr lang="en-US" sz="2000" dirty="0"/>
              <a:t>B. </a:t>
            </a:r>
            <a:r>
              <a:rPr lang="en-US" sz="2000" dirty="0" err="1"/>
              <a:t>Sopko</a:t>
            </a:r>
            <a:r>
              <a:rPr lang="en-US" sz="2000" dirty="0"/>
              <a:t> et al., ACS Omega 2021 June 2, 2021 [</a:t>
            </a:r>
            <a:r>
              <a:rPr lang="en-US" sz="2000" dirty="0" err="1"/>
              <a:t>Epub</a:t>
            </a:r>
            <a:r>
              <a:rPr lang="en-US" sz="2000" dirty="0"/>
              <a:t> ahead of print] </a:t>
            </a:r>
          </a:p>
        </p:txBody>
      </p:sp>
      <p:sp>
        <p:nvSpPr>
          <p:cNvPr id="15" name="TextBox 14">
            <a:extLst>
              <a:ext uri="{FF2B5EF4-FFF2-40B4-BE49-F238E27FC236}">
                <a16:creationId xmlns:a16="http://schemas.microsoft.com/office/drawing/2014/main" id="{A6877079-66A3-D84C-8AB4-E01FC021F76E}"/>
              </a:ext>
            </a:extLst>
          </p:cNvPr>
          <p:cNvSpPr txBox="1"/>
          <p:nvPr/>
        </p:nvSpPr>
        <p:spPr>
          <a:xfrm>
            <a:off x="5747070" y="4032712"/>
            <a:ext cx="1906548" cy="400110"/>
          </a:xfrm>
          <a:prstGeom prst="rect">
            <a:avLst/>
          </a:prstGeom>
          <a:noFill/>
        </p:spPr>
        <p:txBody>
          <a:bodyPr wrap="none" rtlCol="0">
            <a:spAutoFit/>
          </a:bodyPr>
          <a:lstStyle/>
          <a:p>
            <a:r>
              <a:rPr lang="en-US" sz="2000" dirty="0"/>
              <a:t>testicular cancer</a:t>
            </a:r>
          </a:p>
        </p:txBody>
      </p:sp>
      <p:sp>
        <p:nvSpPr>
          <p:cNvPr id="16" name="TextBox 15">
            <a:extLst>
              <a:ext uri="{FF2B5EF4-FFF2-40B4-BE49-F238E27FC236}">
                <a16:creationId xmlns:a16="http://schemas.microsoft.com/office/drawing/2014/main" id="{AA3E4139-F8D6-B749-A348-704AFC9A5A6F}"/>
              </a:ext>
            </a:extLst>
          </p:cNvPr>
          <p:cNvSpPr txBox="1"/>
          <p:nvPr/>
        </p:nvSpPr>
        <p:spPr>
          <a:xfrm>
            <a:off x="9178101" y="4075315"/>
            <a:ext cx="2847639" cy="400110"/>
          </a:xfrm>
          <a:prstGeom prst="rect">
            <a:avLst/>
          </a:prstGeom>
          <a:noFill/>
        </p:spPr>
        <p:txBody>
          <a:bodyPr wrap="none" rtlCol="0">
            <a:spAutoFit/>
          </a:bodyPr>
          <a:lstStyle/>
          <a:p>
            <a:r>
              <a:rPr lang="en-US" sz="2000" dirty="0"/>
              <a:t>non-Hodgkin’s lymphoma</a:t>
            </a:r>
          </a:p>
        </p:txBody>
      </p:sp>
      <p:sp>
        <p:nvSpPr>
          <p:cNvPr id="17" name="TextBox 16">
            <a:extLst>
              <a:ext uri="{FF2B5EF4-FFF2-40B4-BE49-F238E27FC236}">
                <a16:creationId xmlns:a16="http://schemas.microsoft.com/office/drawing/2014/main" id="{87819F56-5A39-8E43-8901-09CCD78F4441}"/>
              </a:ext>
            </a:extLst>
          </p:cNvPr>
          <p:cNvSpPr txBox="1"/>
          <p:nvPr/>
        </p:nvSpPr>
        <p:spPr>
          <a:xfrm>
            <a:off x="1286294" y="4032712"/>
            <a:ext cx="1597232" cy="400110"/>
          </a:xfrm>
          <a:prstGeom prst="rect">
            <a:avLst/>
          </a:prstGeom>
          <a:noFill/>
        </p:spPr>
        <p:txBody>
          <a:bodyPr wrap="none" rtlCol="0">
            <a:spAutoFit/>
          </a:bodyPr>
          <a:lstStyle/>
          <a:p>
            <a:r>
              <a:rPr lang="en-US" sz="2000" dirty="0"/>
              <a:t>sperm counts</a:t>
            </a:r>
          </a:p>
        </p:txBody>
      </p:sp>
      <p:sp>
        <p:nvSpPr>
          <p:cNvPr id="18" name="TextBox 17">
            <a:extLst>
              <a:ext uri="{FF2B5EF4-FFF2-40B4-BE49-F238E27FC236}">
                <a16:creationId xmlns:a16="http://schemas.microsoft.com/office/drawing/2014/main" id="{0CEB157A-825E-5645-9426-3401B7A06176}"/>
              </a:ext>
            </a:extLst>
          </p:cNvPr>
          <p:cNvSpPr txBox="1"/>
          <p:nvPr/>
        </p:nvSpPr>
        <p:spPr>
          <a:xfrm>
            <a:off x="1441144" y="5058735"/>
            <a:ext cx="1287532" cy="369332"/>
          </a:xfrm>
          <a:prstGeom prst="rect">
            <a:avLst/>
          </a:prstGeom>
          <a:noFill/>
        </p:spPr>
        <p:txBody>
          <a:bodyPr wrap="none" rtlCol="0">
            <a:spAutoFit/>
          </a:bodyPr>
          <a:lstStyle/>
          <a:p>
            <a:r>
              <a:rPr lang="en-US" dirty="0"/>
              <a:t>p &lt; .000015</a:t>
            </a:r>
          </a:p>
        </p:txBody>
      </p:sp>
      <p:sp>
        <p:nvSpPr>
          <p:cNvPr id="19" name="TextBox 18">
            <a:extLst>
              <a:ext uri="{FF2B5EF4-FFF2-40B4-BE49-F238E27FC236}">
                <a16:creationId xmlns:a16="http://schemas.microsoft.com/office/drawing/2014/main" id="{877A05D2-F761-A54F-A4FD-353F37E53459}"/>
              </a:ext>
            </a:extLst>
          </p:cNvPr>
          <p:cNvSpPr txBox="1"/>
          <p:nvPr/>
        </p:nvSpPr>
        <p:spPr>
          <a:xfrm>
            <a:off x="10016663" y="5058735"/>
            <a:ext cx="1170513" cy="369332"/>
          </a:xfrm>
          <a:prstGeom prst="rect">
            <a:avLst/>
          </a:prstGeom>
          <a:noFill/>
        </p:spPr>
        <p:txBody>
          <a:bodyPr wrap="none" rtlCol="0">
            <a:spAutoFit/>
          </a:bodyPr>
          <a:lstStyle/>
          <a:p>
            <a:r>
              <a:rPr lang="en-US" dirty="0"/>
              <a:t>p &lt; 0.0053</a:t>
            </a:r>
          </a:p>
        </p:txBody>
      </p:sp>
      <p:sp>
        <p:nvSpPr>
          <p:cNvPr id="20" name="TextBox 19">
            <a:extLst>
              <a:ext uri="{FF2B5EF4-FFF2-40B4-BE49-F238E27FC236}">
                <a16:creationId xmlns:a16="http://schemas.microsoft.com/office/drawing/2014/main" id="{0C6C59D0-E796-784C-9B0F-1622E5BF5182}"/>
              </a:ext>
            </a:extLst>
          </p:cNvPr>
          <p:cNvSpPr txBox="1"/>
          <p:nvPr/>
        </p:nvSpPr>
        <p:spPr>
          <a:xfrm>
            <a:off x="5500464" y="5058735"/>
            <a:ext cx="2153154" cy="369332"/>
          </a:xfrm>
          <a:prstGeom prst="rect">
            <a:avLst/>
          </a:prstGeom>
          <a:noFill/>
        </p:spPr>
        <p:txBody>
          <a:bodyPr wrap="none" rtlCol="0">
            <a:spAutoFit/>
          </a:bodyPr>
          <a:lstStyle/>
          <a:p>
            <a:r>
              <a:rPr lang="en-US" dirty="0"/>
              <a:t>p &lt; . 0.00000000039 </a:t>
            </a:r>
          </a:p>
        </p:txBody>
      </p:sp>
      <p:sp>
        <p:nvSpPr>
          <p:cNvPr id="21" name="TextBox 20">
            <a:extLst>
              <a:ext uri="{FF2B5EF4-FFF2-40B4-BE49-F238E27FC236}">
                <a16:creationId xmlns:a16="http://schemas.microsoft.com/office/drawing/2014/main" id="{472A3C9D-CA92-A446-AC44-2EA9679EA1DF}"/>
              </a:ext>
            </a:extLst>
          </p:cNvPr>
          <p:cNvSpPr txBox="1"/>
          <p:nvPr/>
        </p:nvSpPr>
        <p:spPr>
          <a:xfrm>
            <a:off x="235528" y="5645377"/>
            <a:ext cx="11191333" cy="461665"/>
          </a:xfrm>
          <a:prstGeom prst="rect">
            <a:avLst/>
          </a:prstGeom>
          <a:noFill/>
        </p:spPr>
        <p:txBody>
          <a:bodyPr wrap="none" rtlCol="0">
            <a:spAutoFit/>
          </a:bodyPr>
          <a:lstStyle/>
          <a:p>
            <a:r>
              <a:rPr lang="en-US" sz="2400" dirty="0"/>
              <a:t>Data were obtained from publicly available databases maintained by the US government</a:t>
            </a:r>
          </a:p>
        </p:txBody>
      </p:sp>
    </p:spTree>
    <p:extLst>
      <p:ext uri="{BB962C8B-B14F-4D97-AF65-F5344CB8AC3E}">
        <p14:creationId xmlns:p14="http://schemas.microsoft.com/office/powerpoint/2010/main" val="41252397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3" y="1"/>
            <a:ext cx="12239897" cy="2325118"/>
          </a:xfrm>
        </p:spPr>
        <p:txBody>
          <a:bodyPr>
            <a:normAutofit fontScale="90000"/>
          </a:bodyPr>
          <a:lstStyle/>
          <a:p>
            <a:r>
              <a:rPr lang="en-US" b="1" dirty="0"/>
              <a:t>“Glyphosate-Based Herbicides Produce </a:t>
            </a:r>
            <a:r>
              <a:rPr lang="en-US" b="1" dirty="0" err="1"/>
              <a:t>Teratogenic</a:t>
            </a:r>
            <a:r>
              <a:rPr lang="en-US" b="1" dirty="0"/>
              <a:t> Effects on Vertebrates by Impairing Retinoic Acid Signaling”</a:t>
            </a:r>
            <a:r>
              <a:rPr lang="en-US" b="1" dirty="0">
                <a:solidFill>
                  <a:srgbClr val="FF0000"/>
                </a:solidFill>
              </a:rPr>
              <a:t>*</a:t>
            </a:r>
            <a:br>
              <a:rPr lang="en-US" b="1" dirty="0"/>
            </a:br>
            <a:endParaRPr lang="en-US" dirty="0"/>
          </a:p>
        </p:txBody>
      </p:sp>
      <p:pic>
        <p:nvPicPr>
          <p:cNvPr id="5" name="Content Placeholder 4" descr="glyphosate_retinoic_acid.gif"/>
          <p:cNvPicPr>
            <a:picLocks noGrp="1" noChangeAspect="1"/>
          </p:cNvPicPr>
          <p:nvPr>
            <p:ph idx="1"/>
          </p:nvPr>
        </p:nvPicPr>
        <p:blipFill>
          <a:blip r:embed="rId3">
            <a:extLst>
              <a:ext uri="{28A0092B-C50C-407E-A947-70E740481C1C}">
                <a14:useLocalDpi xmlns:a14="http://schemas.microsoft.com/office/drawing/2010/main" val="0"/>
              </a:ext>
            </a:extLst>
          </a:blip>
          <a:srcRect l="-9253" r="-9253"/>
          <a:stretch>
            <a:fillRect/>
          </a:stretch>
        </p:blipFill>
        <p:spPr>
          <a:xfrm>
            <a:off x="165463" y="2221876"/>
            <a:ext cx="8746937" cy="3291912"/>
          </a:xfrm>
        </p:spPr>
      </p:pic>
      <p:sp>
        <p:nvSpPr>
          <p:cNvPr id="4" name="TextBox 3"/>
          <p:cNvSpPr txBox="1"/>
          <p:nvPr/>
        </p:nvSpPr>
        <p:spPr>
          <a:xfrm>
            <a:off x="4135735" y="6204747"/>
            <a:ext cx="7890802" cy="461665"/>
          </a:xfrm>
          <a:prstGeom prst="rect">
            <a:avLst/>
          </a:prstGeom>
          <a:noFill/>
        </p:spPr>
        <p:txBody>
          <a:bodyPr wrap="none" rtlCol="0">
            <a:spAutoFit/>
          </a:bodyPr>
          <a:lstStyle/>
          <a:p>
            <a:r>
              <a:rPr lang="fr-FR" sz="2400" dirty="0">
                <a:solidFill>
                  <a:srgbClr val="FF0000"/>
                </a:solidFill>
              </a:rPr>
              <a:t>*</a:t>
            </a:r>
            <a:r>
              <a:rPr lang="fr-FR" sz="2400" dirty="0"/>
              <a:t>A Paganelli et al., </a:t>
            </a:r>
            <a:r>
              <a:rPr lang="fr-FR" sz="2400" dirty="0" err="1"/>
              <a:t>Chem</a:t>
            </a:r>
            <a:r>
              <a:rPr lang="fr-FR" sz="2400" dirty="0"/>
              <a:t> </a:t>
            </a:r>
            <a:r>
              <a:rPr lang="fr-FR" sz="2400" dirty="0" err="1"/>
              <a:t>Res</a:t>
            </a:r>
            <a:r>
              <a:rPr lang="fr-FR" sz="2400" dirty="0"/>
              <a:t> </a:t>
            </a:r>
            <a:r>
              <a:rPr lang="fr-FR" sz="2400" dirty="0" err="1"/>
              <a:t>Toxicol</a:t>
            </a:r>
            <a:r>
              <a:rPr lang="fr-FR" sz="2400" dirty="0"/>
              <a:t> 2010; 23(10):1586-1595.</a:t>
            </a:r>
            <a:endParaRPr lang="en-US" sz="2400" dirty="0"/>
          </a:p>
        </p:txBody>
      </p:sp>
      <p:pic>
        <p:nvPicPr>
          <p:cNvPr id="6" name="Picture 5" descr="A picture containing fish, soft-finned fish, spiny-finned fish&#10;&#10;Description automatically generated">
            <a:extLst>
              <a:ext uri="{FF2B5EF4-FFF2-40B4-BE49-F238E27FC236}">
                <a16:creationId xmlns:a16="http://schemas.microsoft.com/office/drawing/2014/main" id="{B53098D7-9DFC-3348-8874-E497B5561D5A}"/>
              </a:ext>
            </a:extLst>
          </p:cNvPr>
          <p:cNvPicPr>
            <a:picLocks noChangeAspect="1"/>
          </p:cNvPicPr>
          <p:nvPr/>
        </p:nvPicPr>
        <p:blipFill>
          <a:blip r:embed="rId4"/>
          <a:stretch>
            <a:fillRect/>
          </a:stretch>
        </p:blipFill>
        <p:spPr>
          <a:xfrm>
            <a:off x="8508280" y="1765171"/>
            <a:ext cx="3518257" cy="1983447"/>
          </a:xfrm>
          <a:prstGeom prst="rect">
            <a:avLst/>
          </a:prstGeom>
        </p:spPr>
      </p:pic>
    </p:spTree>
    <p:extLst>
      <p:ext uri="{BB962C8B-B14F-4D97-AF65-F5344CB8AC3E}">
        <p14:creationId xmlns:p14="http://schemas.microsoft.com/office/powerpoint/2010/main" val="7575544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0148" y="2218451"/>
            <a:ext cx="7391832"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Transgenerational Effects</a:t>
            </a:r>
          </a:p>
        </p:txBody>
      </p:sp>
    </p:spTree>
    <p:extLst>
      <p:ext uri="{BB962C8B-B14F-4D97-AF65-F5344CB8AC3E}">
        <p14:creationId xmlns:p14="http://schemas.microsoft.com/office/powerpoint/2010/main" val="16542422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FE3D5-DAF7-B44C-9510-4DCCEB6201CF}"/>
              </a:ext>
            </a:extLst>
          </p:cNvPr>
          <p:cNvSpPr>
            <a:spLocks noGrp="1"/>
          </p:cNvSpPr>
          <p:nvPr>
            <p:ph type="title"/>
          </p:nvPr>
        </p:nvSpPr>
        <p:spPr>
          <a:xfrm>
            <a:off x="838199" y="365125"/>
            <a:ext cx="10916653" cy="1325563"/>
          </a:xfrm>
        </p:spPr>
        <p:txBody>
          <a:bodyPr>
            <a:noAutofit/>
          </a:bodyPr>
          <a:lstStyle/>
          <a:p>
            <a:r>
              <a:rPr lang="en-US" sz="3600" b="1" dirty="0"/>
              <a:t>“Developmental exposure to glyphosate-based herbicide and depressive-like behavior in adult offspring: Implication of glutamate excitotoxicity and oxidative stress”</a:t>
            </a:r>
            <a:r>
              <a:rPr lang="en-US" sz="3600" b="1" dirty="0">
                <a:solidFill>
                  <a:srgbClr val="FF0000"/>
                </a:solidFill>
              </a:rPr>
              <a:t>*</a:t>
            </a:r>
          </a:p>
        </p:txBody>
      </p:sp>
      <p:sp>
        <p:nvSpPr>
          <p:cNvPr id="3" name="Content Placeholder 2">
            <a:extLst>
              <a:ext uri="{FF2B5EF4-FFF2-40B4-BE49-F238E27FC236}">
                <a16:creationId xmlns:a16="http://schemas.microsoft.com/office/drawing/2014/main" id="{C2BDF970-DD85-C546-AED0-EDC9EA6B042D}"/>
              </a:ext>
            </a:extLst>
          </p:cNvPr>
          <p:cNvSpPr>
            <a:spLocks noGrp="1"/>
          </p:cNvSpPr>
          <p:nvPr>
            <p:ph idx="1"/>
          </p:nvPr>
        </p:nvSpPr>
        <p:spPr>
          <a:xfrm>
            <a:off x="501316" y="1985813"/>
            <a:ext cx="5418221" cy="4351338"/>
          </a:xfrm>
        </p:spPr>
        <p:txBody>
          <a:bodyPr>
            <a:normAutofit fontScale="92500"/>
          </a:bodyPr>
          <a:lstStyle/>
          <a:p>
            <a:r>
              <a:rPr lang="en-US" dirty="0"/>
              <a:t>Mother rats were exposed to glyphosate while pregnant and for fifteen days following birth of the offspring.</a:t>
            </a:r>
          </a:p>
          <a:p>
            <a:r>
              <a:rPr lang="en-US" dirty="0"/>
              <a:t>The offspring suffered from glutamate excitotoxicity in their brains persistently even after exposure was terminated.</a:t>
            </a:r>
          </a:p>
          <a:p>
            <a:r>
              <a:rPr lang="en-US" dirty="0"/>
              <a:t>When the offspring were 60 days old, they showed signs of depression in a forced swimming test.</a:t>
            </a:r>
          </a:p>
        </p:txBody>
      </p:sp>
      <p:pic>
        <p:nvPicPr>
          <p:cNvPr id="5" name="Picture 4" descr="A picture containing text, vessel&#10;&#10;Description automatically generated">
            <a:extLst>
              <a:ext uri="{FF2B5EF4-FFF2-40B4-BE49-F238E27FC236}">
                <a16:creationId xmlns:a16="http://schemas.microsoft.com/office/drawing/2014/main" id="{0051A500-0B75-CB45-9A11-483F4DEA5CA6}"/>
              </a:ext>
            </a:extLst>
          </p:cNvPr>
          <p:cNvPicPr>
            <a:picLocks noChangeAspect="1"/>
          </p:cNvPicPr>
          <p:nvPr/>
        </p:nvPicPr>
        <p:blipFill>
          <a:blip r:embed="rId2"/>
          <a:stretch>
            <a:fillRect/>
          </a:stretch>
        </p:blipFill>
        <p:spPr>
          <a:xfrm>
            <a:off x="6593541" y="2433689"/>
            <a:ext cx="4760259" cy="2394822"/>
          </a:xfrm>
          <a:prstGeom prst="rect">
            <a:avLst/>
          </a:prstGeom>
        </p:spPr>
      </p:pic>
      <p:sp>
        <p:nvSpPr>
          <p:cNvPr id="6" name="TextBox 5">
            <a:extLst>
              <a:ext uri="{FF2B5EF4-FFF2-40B4-BE49-F238E27FC236}">
                <a16:creationId xmlns:a16="http://schemas.microsoft.com/office/drawing/2014/main" id="{D593A17E-16BB-794B-9EA4-C3BE73612DF3}"/>
              </a:ext>
            </a:extLst>
          </p:cNvPr>
          <p:cNvSpPr txBox="1"/>
          <p:nvPr/>
        </p:nvSpPr>
        <p:spPr>
          <a:xfrm>
            <a:off x="4451684" y="6176963"/>
            <a:ext cx="6536789" cy="461665"/>
          </a:xfrm>
          <a:prstGeom prst="rect">
            <a:avLst/>
          </a:prstGeom>
          <a:noFill/>
        </p:spPr>
        <p:txBody>
          <a:bodyPr wrap="none" rtlCol="0">
            <a:spAutoFit/>
          </a:bodyPr>
          <a:lstStyle/>
          <a:p>
            <a:r>
              <a:rPr lang="en-US" sz="2400" dirty="0">
                <a:solidFill>
                  <a:srgbClr val="FF0000"/>
                </a:solidFill>
              </a:rPr>
              <a:t>*</a:t>
            </a:r>
            <a:r>
              <a:rPr lang="en-US" sz="2400" dirty="0" err="1"/>
              <a:t>Daiane</a:t>
            </a:r>
            <a:r>
              <a:rPr lang="en-US" sz="2400" dirty="0"/>
              <a:t> </a:t>
            </a:r>
            <a:r>
              <a:rPr lang="en-US" sz="2400" dirty="0" err="1"/>
              <a:t>Cattani</a:t>
            </a:r>
            <a:r>
              <a:rPr lang="en-US" sz="2400" dirty="0"/>
              <a:t> et al., Toxicology 2017; 387: 67-80.</a:t>
            </a:r>
          </a:p>
        </p:txBody>
      </p:sp>
    </p:spTree>
    <p:extLst>
      <p:ext uri="{BB962C8B-B14F-4D97-AF65-F5344CB8AC3E}">
        <p14:creationId xmlns:p14="http://schemas.microsoft.com/office/powerpoint/2010/main" val="6231461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0E562-1FE3-C245-8B5C-2B7BA5F9527B}"/>
              </a:ext>
            </a:extLst>
          </p:cNvPr>
          <p:cNvSpPr>
            <a:spLocks noGrp="1"/>
          </p:cNvSpPr>
          <p:nvPr>
            <p:ph type="title"/>
          </p:nvPr>
        </p:nvSpPr>
        <p:spPr>
          <a:xfrm>
            <a:off x="380603" y="195226"/>
            <a:ext cx="12002723" cy="1325563"/>
          </a:xfrm>
        </p:spPr>
        <p:txBody>
          <a:bodyPr>
            <a:normAutofit/>
          </a:bodyPr>
          <a:lstStyle/>
          <a:p>
            <a:r>
              <a:rPr lang="en-US" sz="4000" b="1" dirty="0"/>
              <a:t>Epigenetic transgenerational toxicology through   germline alterations by glyphosate</a:t>
            </a:r>
            <a:r>
              <a:rPr lang="en-US" sz="4000" b="1" dirty="0">
                <a:solidFill>
                  <a:srgbClr val="FF0000"/>
                </a:solidFill>
              </a:rPr>
              <a:t>*</a:t>
            </a:r>
            <a:r>
              <a:rPr lang="en-US" sz="4000" b="1" baseline="30000" dirty="0">
                <a:solidFill>
                  <a:srgbClr val="FF0000"/>
                </a:solidFill>
              </a:rPr>
              <a:t>,</a:t>
            </a:r>
            <a:r>
              <a:rPr lang="en-US" sz="4000" b="1" dirty="0">
                <a:solidFill>
                  <a:srgbClr val="FF0000"/>
                </a:solidFill>
              </a:rPr>
              <a:t>**</a:t>
            </a:r>
          </a:p>
        </p:txBody>
      </p:sp>
      <p:sp>
        <p:nvSpPr>
          <p:cNvPr id="3" name="Content Placeholder 2">
            <a:extLst>
              <a:ext uri="{FF2B5EF4-FFF2-40B4-BE49-F238E27FC236}">
                <a16:creationId xmlns:a16="http://schemas.microsoft.com/office/drawing/2014/main" id="{1D29F203-4EE4-984F-A87C-912B5FECA782}"/>
              </a:ext>
            </a:extLst>
          </p:cNvPr>
          <p:cNvSpPr>
            <a:spLocks noGrp="1"/>
          </p:cNvSpPr>
          <p:nvPr>
            <p:ph idx="1"/>
          </p:nvPr>
        </p:nvSpPr>
        <p:spPr>
          <a:xfrm>
            <a:off x="268342" y="1550426"/>
            <a:ext cx="10515600" cy="4747700"/>
          </a:xfrm>
        </p:spPr>
        <p:txBody>
          <a:bodyPr>
            <a:normAutofit lnSpcReduction="10000"/>
          </a:bodyPr>
          <a:lstStyle/>
          <a:p>
            <a:r>
              <a:rPr lang="en-US" dirty="0"/>
              <a:t>Pregnant rats were exposed to glyphosate at half                                             the No Observable Adverse Effect Level (NOAEL)                                                     from day 8 to day 14 of gestation  (timed  to match                                          germ cell epigenetic programming)</a:t>
            </a:r>
          </a:p>
          <a:p>
            <a:r>
              <a:rPr lang="en-US" dirty="0"/>
              <a:t>Offspring were bred to produce pups (F1),                                </a:t>
            </a:r>
            <a:r>
              <a:rPr lang="en-US" dirty="0" err="1"/>
              <a:t>grandpups</a:t>
            </a:r>
            <a:r>
              <a:rPr lang="en-US" dirty="0"/>
              <a:t> (F2) and great-</a:t>
            </a:r>
            <a:r>
              <a:rPr lang="en-US" dirty="0" err="1"/>
              <a:t>grandpups</a:t>
            </a:r>
            <a:r>
              <a:rPr lang="en-US" dirty="0"/>
              <a:t> (F3)</a:t>
            </a:r>
          </a:p>
          <a:p>
            <a:r>
              <a:rPr lang="en-US" dirty="0"/>
              <a:t>Exposed rats showed no symptoms </a:t>
            </a:r>
          </a:p>
          <a:p>
            <a:r>
              <a:rPr lang="en-US" dirty="0"/>
              <a:t>F1 generation were mostly fine</a:t>
            </a:r>
          </a:p>
          <a:p>
            <a:r>
              <a:rPr lang="en-US" dirty="0"/>
              <a:t>F2 and especially F3 generations suffered from many diseases, including mammary tumors, delayed or early puberty, premature birth abnormalities, prostate disease, kidney disease, and obesity</a:t>
            </a:r>
          </a:p>
          <a:p>
            <a:endParaRPr lang="en-US" dirty="0"/>
          </a:p>
        </p:txBody>
      </p:sp>
      <p:sp>
        <p:nvSpPr>
          <p:cNvPr id="4" name="TextBox 3">
            <a:extLst>
              <a:ext uri="{FF2B5EF4-FFF2-40B4-BE49-F238E27FC236}">
                <a16:creationId xmlns:a16="http://schemas.microsoft.com/office/drawing/2014/main" id="{F0D897FF-CFF8-1940-8B2A-BFEE5E9A8DAD}"/>
              </a:ext>
            </a:extLst>
          </p:cNvPr>
          <p:cNvSpPr txBox="1"/>
          <p:nvPr/>
        </p:nvSpPr>
        <p:spPr>
          <a:xfrm>
            <a:off x="4750398" y="5912264"/>
            <a:ext cx="7369838" cy="830997"/>
          </a:xfrm>
          <a:prstGeom prst="rect">
            <a:avLst/>
          </a:prstGeom>
          <a:noFill/>
        </p:spPr>
        <p:txBody>
          <a:bodyPr wrap="none" rtlCol="0">
            <a:spAutoFit/>
          </a:bodyPr>
          <a:lstStyle/>
          <a:p>
            <a:r>
              <a:rPr lang="en-US" sz="2400" dirty="0">
                <a:solidFill>
                  <a:srgbClr val="FF0000"/>
                </a:solidFill>
              </a:rPr>
              <a:t>*</a:t>
            </a:r>
            <a:r>
              <a:rPr lang="en-US" sz="2400" dirty="0" err="1"/>
              <a:t>Millissia</a:t>
            </a:r>
            <a:r>
              <a:rPr lang="en-US" sz="2400" dirty="0"/>
              <a:t> Ben </a:t>
            </a:r>
            <a:r>
              <a:rPr lang="en-US" sz="2400" dirty="0" err="1"/>
              <a:t>Maamar</a:t>
            </a:r>
            <a:r>
              <a:rPr lang="en-US" sz="2400" dirty="0"/>
              <a:t> et al. Epigenetics 2020 Dec 9;1-18.</a:t>
            </a:r>
          </a:p>
          <a:p>
            <a:r>
              <a:rPr lang="en-US" sz="2400" dirty="0">
                <a:solidFill>
                  <a:srgbClr val="FF0000"/>
                </a:solidFill>
              </a:rPr>
              <a:t>**</a:t>
            </a:r>
            <a:r>
              <a:rPr lang="en-US" sz="2400" dirty="0"/>
              <a:t>Deepika </a:t>
            </a:r>
            <a:r>
              <a:rPr lang="en-US" sz="2400" dirty="0" err="1"/>
              <a:t>Kubsad</a:t>
            </a:r>
            <a:r>
              <a:rPr lang="en-US" sz="2400" dirty="0"/>
              <a:t> et al. Scientific Reports 2019; 9:6372. </a:t>
            </a:r>
          </a:p>
        </p:txBody>
      </p:sp>
      <p:pic>
        <p:nvPicPr>
          <p:cNvPr id="6" name="Picture 5" descr="A picture containing mammal, goose, rodent&#10;&#10;Description automatically generated">
            <a:extLst>
              <a:ext uri="{FF2B5EF4-FFF2-40B4-BE49-F238E27FC236}">
                <a16:creationId xmlns:a16="http://schemas.microsoft.com/office/drawing/2014/main" id="{33B87AB8-BAB6-6946-A276-862A1763E576}"/>
              </a:ext>
            </a:extLst>
          </p:cNvPr>
          <p:cNvPicPr>
            <a:picLocks noChangeAspect="1"/>
          </p:cNvPicPr>
          <p:nvPr/>
        </p:nvPicPr>
        <p:blipFill>
          <a:blip r:embed="rId3"/>
          <a:stretch>
            <a:fillRect/>
          </a:stretch>
        </p:blipFill>
        <p:spPr>
          <a:xfrm>
            <a:off x="8435317" y="1252292"/>
            <a:ext cx="3376080" cy="3376080"/>
          </a:xfrm>
          <a:prstGeom prst="rect">
            <a:avLst/>
          </a:prstGeom>
        </p:spPr>
      </p:pic>
    </p:spTree>
    <p:extLst>
      <p:ext uri="{BB962C8B-B14F-4D97-AF65-F5344CB8AC3E}">
        <p14:creationId xmlns:p14="http://schemas.microsoft.com/office/powerpoint/2010/main" val="7697438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07D4-2CAD-DD47-9E03-EABF14A3C208}"/>
              </a:ext>
            </a:extLst>
          </p:cNvPr>
          <p:cNvSpPr>
            <a:spLocks noGrp="1"/>
          </p:cNvSpPr>
          <p:nvPr>
            <p:ph type="title"/>
          </p:nvPr>
        </p:nvSpPr>
        <p:spPr>
          <a:xfrm>
            <a:off x="838200" y="84983"/>
            <a:ext cx="3772989" cy="1325563"/>
          </a:xfrm>
        </p:spPr>
        <p:txBody>
          <a:bodyPr/>
          <a:lstStyle/>
          <a:p>
            <a:r>
              <a:rPr lang="en-US" b="1" dirty="0"/>
              <a:t>My New Book!</a:t>
            </a:r>
          </a:p>
        </p:txBody>
      </p:sp>
      <p:pic>
        <p:nvPicPr>
          <p:cNvPr id="5" name="Content Placeholder 4" descr="Text&#10;&#10;Description automatically generated">
            <a:extLst>
              <a:ext uri="{FF2B5EF4-FFF2-40B4-BE49-F238E27FC236}">
                <a16:creationId xmlns:a16="http://schemas.microsoft.com/office/drawing/2014/main" id="{230DA675-6A59-3B42-9188-E3C0C7DCD3E4}"/>
              </a:ext>
            </a:extLst>
          </p:cNvPr>
          <p:cNvPicPr>
            <a:picLocks noGrp="1" noChangeAspect="1"/>
          </p:cNvPicPr>
          <p:nvPr>
            <p:ph idx="1"/>
          </p:nvPr>
        </p:nvPicPr>
        <p:blipFill>
          <a:blip r:embed="rId3"/>
          <a:stretch>
            <a:fillRect/>
          </a:stretch>
        </p:blipFill>
        <p:spPr>
          <a:xfrm>
            <a:off x="6895111" y="84983"/>
            <a:ext cx="4458689" cy="6688034"/>
          </a:xfrm>
        </p:spPr>
      </p:pic>
      <p:sp>
        <p:nvSpPr>
          <p:cNvPr id="6" name="Content Placeholder 2">
            <a:extLst>
              <a:ext uri="{FF2B5EF4-FFF2-40B4-BE49-F238E27FC236}">
                <a16:creationId xmlns:a16="http://schemas.microsoft.com/office/drawing/2014/main" id="{1F7CBA88-C5EA-C841-A7C0-05C46FBAD578}"/>
              </a:ext>
            </a:extLst>
          </p:cNvPr>
          <p:cNvSpPr txBox="1">
            <a:spLocks/>
          </p:cNvSpPr>
          <p:nvPr/>
        </p:nvSpPr>
        <p:spPr>
          <a:xfrm>
            <a:off x="162434" y="1410546"/>
            <a:ext cx="6264492" cy="474348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Expected to be released on July 1, 2021</a:t>
            </a:r>
          </a:p>
          <a:p>
            <a:r>
              <a:rPr lang="en-US" sz="2800" dirty="0"/>
              <a:t>Presents extensive data on glyphosate toxicity to animals and humans</a:t>
            </a:r>
          </a:p>
          <a:p>
            <a:r>
              <a:rPr lang="en-US" sz="2800" dirty="0"/>
              <a:t>Provides compelling arguments that glyphosate is insidiously, cumulatively toxic through its diabolical insertion into proteins by mistake in place of the coding amino acid glycine</a:t>
            </a:r>
          </a:p>
          <a:p>
            <a:r>
              <a:rPr lang="en-US" sz="2800" dirty="0"/>
              <a:t>This unique feature explains why it is causal in so many diseases</a:t>
            </a:r>
          </a:p>
        </p:txBody>
      </p:sp>
    </p:spTree>
    <p:extLst>
      <p:ext uri="{BB962C8B-B14F-4D97-AF65-F5344CB8AC3E}">
        <p14:creationId xmlns:p14="http://schemas.microsoft.com/office/powerpoint/2010/main" val="8996622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5213" y="2218451"/>
            <a:ext cx="10721718"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How to Stay Healthy in a Toxic World</a:t>
            </a:r>
          </a:p>
        </p:txBody>
      </p:sp>
    </p:spTree>
    <p:extLst>
      <p:ext uri="{BB962C8B-B14F-4D97-AF65-F5344CB8AC3E}">
        <p14:creationId xmlns:p14="http://schemas.microsoft.com/office/powerpoint/2010/main" val="19703786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rganic_kauai.jpg"/>
          <p:cNvPicPr>
            <a:picLocks noGrp="1" noChangeAspect="1"/>
          </p:cNvPicPr>
          <p:nvPr>
            <p:ph idx="1"/>
          </p:nvPr>
        </p:nvPicPr>
        <p:blipFill rotWithShape="1">
          <a:blip r:embed="rId2">
            <a:extLst>
              <a:ext uri="{28A0092B-C50C-407E-A947-70E740481C1C}">
                <a14:useLocalDpi xmlns:a14="http://schemas.microsoft.com/office/drawing/2010/main" val="0"/>
              </a:ext>
            </a:extLst>
          </a:blip>
          <a:srcRect l="-44929" t="-8272" r="-42068"/>
          <a:stretch/>
        </p:blipFill>
        <p:spPr>
          <a:xfrm>
            <a:off x="-2800350" y="-567267"/>
            <a:ext cx="17998017" cy="7425267"/>
          </a:xfrm>
        </p:spPr>
      </p:pic>
      <p:sp>
        <p:nvSpPr>
          <p:cNvPr id="3" name="TextBox 2"/>
          <p:cNvSpPr txBox="1"/>
          <p:nvPr/>
        </p:nvSpPr>
        <p:spPr>
          <a:xfrm>
            <a:off x="3991430" y="222706"/>
            <a:ext cx="5127301" cy="1323439"/>
          </a:xfrm>
          <a:prstGeom prst="rect">
            <a:avLst/>
          </a:prstGeom>
          <a:noFill/>
        </p:spPr>
        <p:txBody>
          <a:bodyPr wrap="none" rtlCol="0">
            <a:spAutoFit/>
          </a:bodyPr>
          <a:lstStyle/>
          <a:p>
            <a:r>
              <a:rPr lang="en-US" sz="8000" dirty="0">
                <a:solidFill>
                  <a:schemeClr val="bg1"/>
                </a:solidFill>
              </a:rPr>
              <a:t>Go Organic!</a:t>
            </a:r>
          </a:p>
        </p:txBody>
      </p:sp>
    </p:spTree>
    <p:extLst>
      <p:ext uri="{BB962C8B-B14F-4D97-AF65-F5344CB8AC3E}">
        <p14:creationId xmlns:p14="http://schemas.microsoft.com/office/powerpoint/2010/main" val="4066514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Roundup as a Desiccant/</a:t>
            </a:r>
            <a:r>
              <a:rPr lang="en-US" b="1" dirty="0" err="1"/>
              <a:t>Ripener</a:t>
            </a:r>
            <a:r>
              <a:rPr lang="en-US" b="1" dirty="0"/>
              <a:t> </a:t>
            </a:r>
            <a:br>
              <a:rPr lang="en-US" b="1" dirty="0"/>
            </a:br>
            <a:r>
              <a:rPr lang="en-US" b="1" dirty="0"/>
              <a:t>just before Harvest</a:t>
            </a:r>
          </a:p>
        </p:txBody>
      </p:sp>
      <p:pic>
        <p:nvPicPr>
          <p:cNvPr id="4" name="Picture 3" descr="Pestacide-Spray-1400x5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2" y="1790701"/>
            <a:ext cx="11966224" cy="3265715"/>
          </a:xfrm>
          <a:prstGeom prst="rect">
            <a:avLst/>
          </a:prstGeom>
        </p:spPr>
      </p:pic>
      <p:sp>
        <p:nvSpPr>
          <p:cNvPr id="5" name="Content Placeholder 4"/>
          <p:cNvSpPr>
            <a:spLocks noGrp="1"/>
          </p:cNvSpPr>
          <p:nvPr>
            <p:ph idx="1"/>
          </p:nvPr>
        </p:nvSpPr>
        <p:spPr>
          <a:xfrm>
            <a:off x="263837" y="2019063"/>
            <a:ext cx="6570132" cy="2154767"/>
          </a:xfrm>
          <a:ln>
            <a:noFill/>
          </a:ln>
        </p:spPr>
        <p:txBody>
          <a:bodyPr>
            <a:noAutofit/>
          </a:bodyPr>
          <a:lstStyle/>
          <a:p>
            <a:pPr marL="0" indent="0">
              <a:buNone/>
            </a:pPr>
            <a:r>
              <a:rPr lang="en-US" sz="3200" dirty="0">
                <a:solidFill>
                  <a:schemeClr val="bg1"/>
                </a:solidFill>
              </a:rPr>
              <a:t>Wheat, Oats, Barley, Rye, Sugar cane, Beans, Lentils, Peas, Flax, Sunflowers, Pulses, Chick Peas</a:t>
            </a:r>
          </a:p>
        </p:txBody>
      </p:sp>
    </p:spTree>
    <p:extLst>
      <p:ext uri="{BB962C8B-B14F-4D97-AF65-F5344CB8AC3E}">
        <p14:creationId xmlns:p14="http://schemas.microsoft.com/office/powerpoint/2010/main" val="41686326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imeline&#10;&#10;Description automatically generated">
            <a:extLst>
              <a:ext uri="{FF2B5EF4-FFF2-40B4-BE49-F238E27FC236}">
                <a16:creationId xmlns:a16="http://schemas.microsoft.com/office/drawing/2014/main" id="{166B1462-AD69-8341-A3E1-781D24A73C22}"/>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7464724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le_cider_vineg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6364" y="1087968"/>
            <a:ext cx="4679237" cy="3953933"/>
          </a:xfrm>
          <a:prstGeom prst="rect">
            <a:avLst/>
          </a:prstGeom>
        </p:spPr>
      </p:pic>
      <p:sp>
        <p:nvSpPr>
          <p:cNvPr id="3" name="Content Placeholder 2"/>
          <p:cNvSpPr>
            <a:spLocks noGrp="1"/>
          </p:cNvSpPr>
          <p:nvPr>
            <p:ph idx="1"/>
          </p:nvPr>
        </p:nvSpPr>
        <p:spPr>
          <a:xfrm>
            <a:off x="383831" y="1278468"/>
            <a:ext cx="8398935" cy="3039533"/>
          </a:xfrm>
        </p:spPr>
        <p:txBody>
          <a:bodyPr>
            <a:normAutofit/>
          </a:bodyPr>
          <a:lstStyle/>
          <a:p>
            <a:r>
              <a:rPr lang="en-US" dirty="0"/>
              <a:t>Sauerkraut and apple cider vinegar contain Acetobacter, one of the very few classes of microbes that can metabolize glyphosate</a:t>
            </a:r>
          </a:p>
          <a:p>
            <a:r>
              <a:rPr lang="en-US" dirty="0" err="1"/>
              <a:t>Kombucha</a:t>
            </a:r>
            <a:r>
              <a:rPr lang="en-US" dirty="0"/>
              <a:t> and </a:t>
            </a:r>
            <a:r>
              <a:rPr lang="en-US" dirty="0" err="1"/>
              <a:t>kimchi</a:t>
            </a:r>
            <a:r>
              <a:rPr lang="en-US" dirty="0"/>
              <a:t> do too!</a:t>
            </a:r>
          </a:p>
        </p:txBody>
      </p:sp>
      <p:pic>
        <p:nvPicPr>
          <p:cNvPr id="4" name="Picture 3" descr="sauerkra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2" y="4687448"/>
            <a:ext cx="3809396" cy="1844584"/>
          </a:xfrm>
          <a:prstGeom prst="rect">
            <a:avLst/>
          </a:prstGeom>
        </p:spPr>
      </p:pic>
      <p:sp>
        <p:nvSpPr>
          <p:cNvPr id="7" name="Title 1"/>
          <p:cNvSpPr>
            <a:spLocks noGrp="1"/>
          </p:cNvSpPr>
          <p:nvPr>
            <p:ph type="title"/>
          </p:nvPr>
        </p:nvSpPr>
        <p:spPr>
          <a:xfrm>
            <a:off x="609600" y="274639"/>
            <a:ext cx="10972800" cy="1143000"/>
          </a:xfrm>
        </p:spPr>
        <p:txBody>
          <a:bodyPr/>
          <a:lstStyle/>
          <a:p>
            <a:r>
              <a:rPr lang="en-US" b="1" dirty="0"/>
              <a:t>Eat Natural Probiotic Foods</a:t>
            </a:r>
            <a:endParaRPr lang="en-US" b="1" dirty="0">
              <a:solidFill>
                <a:srgbClr val="FF0000"/>
              </a:solidFill>
            </a:endParaRPr>
          </a:p>
        </p:txBody>
      </p:sp>
      <p:pic>
        <p:nvPicPr>
          <p:cNvPr id="2" name="Picture 1" descr="kombuch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3471" y="3064933"/>
            <a:ext cx="1591732" cy="3539067"/>
          </a:xfrm>
          <a:prstGeom prst="rect">
            <a:avLst/>
          </a:prstGeom>
        </p:spPr>
      </p:pic>
      <p:pic>
        <p:nvPicPr>
          <p:cNvPr id="8" name="Picture 7" descr="Vegan-kimchi-recip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1333" y="4318005"/>
            <a:ext cx="3431216" cy="1952657"/>
          </a:xfrm>
          <a:prstGeom prst="rect">
            <a:avLst/>
          </a:prstGeom>
        </p:spPr>
      </p:pic>
    </p:spTree>
    <p:extLst>
      <p:ext uri="{BB962C8B-B14F-4D97-AF65-F5344CB8AC3E}">
        <p14:creationId xmlns:p14="http://schemas.microsoft.com/office/powerpoint/2010/main" val="35056001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rl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9467" y="759391"/>
            <a:ext cx="3149600" cy="2590800"/>
          </a:xfrm>
          <a:prstGeom prst="rect">
            <a:avLst/>
          </a:prstGeom>
        </p:spPr>
      </p:pic>
      <p:sp>
        <p:nvSpPr>
          <p:cNvPr id="2" name="Title 1"/>
          <p:cNvSpPr>
            <a:spLocks noGrp="1"/>
          </p:cNvSpPr>
          <p:nvPr>
            <p:ph type="title"/>
          </p:nvPr>
        </p:nvSpPr>
        <p:spPr>
          <a:xfrm>
            <a:off x="407125" y="173388"/>
            <a:ext cx="10515600" cy="1325563"/>
          </a:xfrm>
        </p:spPr>
        <p:txBody>
          <a:bodyPr/>
          <a:lstStyle/>
          <a:p>
            <a:r>
              <a:rPr lang="en-US" b="1" dirty="0"/>
              <a:t>Some Important Nutrients</a:t>
            </a:r>
          </a:p>
        </p:txBody>
      </p:sp>
      <p:sp>
        <p:nvSpPr>
          <p:cNvPr id="3" name="Content Placeholder 2"/>
          <p:cNvSpPr>
            <a:spLocks noGrp="1"/>
          </p:cNvSpPr>
          <p:nvPr>
            <p:ph idx="1"/>
          </p:nvPr>
        </p:nvSpPr>
        <p:spPr>
          <a:xfrm>
            <a:off x="838200" y="1825625"/>
            <a:ext cx="4381332" cy="4351338"/>
          </a:xfrm>
        </p:spPr>
        <p:txBody>
          <a:bodyPr>
            <a:normAutofit lnSpcReduction="10000"/>
          </a:bodyPr>
          <a:lstStyle/>
          <a:p>
            <a:r>
              <a:rPr lang="en-US" dirty="0" err="1"/>
              <a:t>Curcumin</a:t>
            </a:r>
            <a:endParaRPr lang="en-US" dirty="0"/>
          </a:p>
          <a:p>
            <a:r>
              <a:rPr lang="en-US" dirty="0"/>
              <a:t>Garlic</a:t>
            </a:r>
          </a:p>
          <a:p>
            <a:r>
              <a:rPr lang="en-US" dirty="0"/>
              <a:t>Vitamin C</a:t>
            </a:r>
          </a:p>
          <a:p>
            <a:r>
              <a:rPr lang="en-US" dirty="0"/>
              <a:t>Methyl </a:t>
            </a:r>
            <a:r>
              <a:rPr lang="en-US" dirty="0" err="1"/>
              <a:t>tetrahydrofolate</a:t>
            </a:r>
            <a:endParaRPr lang="en-US" dirty="0"/>
          </a:p>
          <a:p>
            <a:r>
              <a:rPr lang="en-US" dirty="0"/>
              <a:t>Cobalamin (B12)</a:t>
            </a:r>
          </a:p>
          <a:p>
            <a:r>
              <a:rPr lang="en-US" dirty="0"/>
              <a:t>N-acetyl cysteine</a:t>
            </a:r>
          </a:p>
          <a:p>
            <a:r>
              <a:rPr lang="en-US" dirty="0"/>
              <a:t>Glutathione</a:t>
            </a:r>
          </a:p>
          <a:p>
            <a:r>
              <a:rPr lang="en-US" dirty="0" err="1"/>
              <a:t>Taurine</a:t>
            </a:r>
            <a:endParaRPr lang="en-US" dirty="0"/>
          </a:p>
          <a:p>
            <a:r>
              <a:rPr lang="en-US" dirty="0"/>
              <a:t>Epsom salt baths</a:t>
            </a:r>
          </a:p>
        </p:txBody>
      </p:sp>
      <p:pic>
        <p:nvPicPr>
          <p:cNvPr id="6" name="Picture 5" descr="Curcum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603" y="1172277"/>
            <a:ext cx="3390732" cy="2177919"/>
          </a:xfrm>
          <a:prstGeom prst="rect">
            <a:avLst/>
          </a:prstGeom>
        </p:spPr>
      </p:pic>
      <p:pic>
        <p:nvPicPr>
          <p:cNvPr id="5" name="Picture 4" descr="oran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4670" y="3350191"/>
            <a:ext cx="3217340" cy="1979660"/>
          </a:xfrm>
          <a:prstGeom prst="rect">
            <a:avLst/>
          </a:prstGeom>
        </p:spPr>
      </p:pic>
      <p:pic>
        <p:nvPicPr>
          <p:cNvPr id="8" name="Picture 7" descr="epsomsal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5867" y="3888318"/>
            <a:ext cx="1890888" cy="2482937"/>
          </a:xfrm>
          <a:prstGeom prst="rect">
            <a:avLst/>
          </a:prstGeom>
        </p:spPr>
      </p:pic>
    </p:spTree>
    <p:extLst>
      <p:ext uri="{BB962C8B-B14F-4D97-AF65-F5344CB8AC3E}">
        <p14:creationId xmlns:p14="http://schemas.microsoft.com/office/powerpoint/2010/main" val="7338183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454" y="199756"/>
            <a:ext cx="9144000" cy="1143000"/>
          </a:xfrm>
        </p:spPr>
        <p:txBody>
          <a:bodyPr>
            <a:normAutofit/>
          </a:bodyPr>
          <a:lstStyle/>
          <a:p>
            <a:r>
              <a:rPr lang="en-US" b="1" dirty="0"/>
              <a:t>Treating Glyphosate Poisoning in Cows</a:t>
            </a:r>
            <a:r>
              <a:rPr lang="en-US" b="1" dirty="0">
                <a:solidFill>
                  <a:srgbClr val="FF0000"/>
                </a:solidFill>
              </a:rPr>
              <a:t>*</a:t>
            </a:r>
          </a:p>
        </p:txBody>
      </p:sp>
      <p:pic>
        <p:nvPicPr>
          <p:cNvPr id="5" name="Picture 4" descr="bentonite_cl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634" y="3698153"/>
            <a:ext cx="3580199" cy="2388505"/>
          </a:xfrm>
          <a:prstGeom prst="rect">
            <a:avLst/>
          </a:prstGeom>
        </p:spPr>
      </p:pic>
      <p:sp>
        <p:nvSpPr>
          <p:cNvPr id="6" name="TextBox 5"/>
          <p:cNvSpPr txBox="1"/>
          <p:nvPr/>
        </p:nvSpPr>
        <p:spPr>
          <a:xfrm>
            <a:off x="1396975" y="6044326"/>
            <a:ext cx="2018501" cy="461665"/>
          </a:xfrm>
          <a:prstGeom prst="rect">
            <a:avLst/>
          </a:prstGeom>
          <a:noFill/>
        </p:spPr>
        <p:txBody>
          <a:bodyPr wrap="none" rtlCol="0">
            <a:spAutoFit/>
          </a:bodyPr>
          <a:lstStyle/>
          <a:p>
            <a:r>
              <a:rPr lang="en-US" sz="2400" dirty="0" err="1"/>
              <a:t>Bentonite</a:t>
            </a:r>
            <a:r>
              <a:rPr lang="en-US" sz="2400" dirty="0"/>
              <a:t> Clay</a:t>
            </a:r>
          </a:p>
        </p:txBody>
      </p:sp>
      <p:sp>
        <p:nvSpPr>
          <p:cNvPr id="7" name="TextBox 6"/>
          <p:cNvSpPr txBox="1"/>
          <p:nvPr/>
        </p:nvSpPr>
        <p:spPr>
          <a:xfrm>
            <a:off x="5396951" y="5813494"/>
            <a:ext cx="1508346" cy="461665"/>
          </a:xfrm>
          <a:prstGeom prst="rect">
            <a:avLst/>
          </a:prstGeom>
          <a:noFill/>
        </p:spPr>
        <p:txBody>
          <a:bodyPr wrap="none" rtlCol="0">
            <a:spAutoFit/>
          </a:bodyPr>
          <a:lstStyle/>
          <a:p>
            <a:r>
              <a:rPr lang="en-US" sz="2400" dirty="0" err="1"/>
              <a:t>Fulvic</a:t>
            </a:r>
            <a:r>
              <a:rPr lang="en-US" sz="2400" dirty="0"/>
              <a:t> Acid</a:t>
            </a:r>
          </a:p>
        </p:txBody>
      </p:sp>
      <p:sp>
        <p:nvSpPr>
          <p:cNvPr id="8" name="TextBox 7"/>
          <p:cNvSpPr txBox="1"/>
          <p:nvPr/>
        </p:nvSpPr>
        <p:spPr>
          <a:xfrm>
            <a:off x="4244296" y="6411781"/>
            <a:ext cx="6778150" cy="461665"/>
          </a:xfrm>
          <a:prstGeom prst="rect">
            <a:avLst/>
          </a:prstGeom>
          <a:noFill/>
        </p:spPr>
        <p:txBody>
          <a:bodyPr wrap="square" rtlCol="0">
            <a:spAutoFit/>
          </a:bodyPr>
          <a:lstStyle/>
          <a:p>
            <a:r>
              <a:rPr lang="fr-FR" sz="2400" dirty="0">
                <a:solidFill>
                  <a:srgbClr val="FF0000"/>
                </a:solidFill>
              </a:rPr>
              <a:t>*</a:t>
            </a:r>
            <a:r>
              <a:rPr lang="fr-FR" sz="2400" dirty="0"/>
              <a:t>H Gerlach et al., J Environ Anal </a:t>
            </a:r>
            <a:r>
              <a:rPr lang="fr-FR" sz="2400" dirty="0" err="1"/>
              <a:t>Toxicol</a:t>
            </a:r>
            <a:r>
              <a:rPr lang="fr-FR" sz="2400" dirty="0"/>
              <a:t> 2014, 5:2 </a:t>
            </a:r>
          </a:p>
        </p:txBody>
      </p:sp>
      <p:pic>
        <p:nvPicPr>
          <p:cNvPr id="9" name="Picture 8" descr="activated-carb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8185" y="3537329"/>
            <a:ext cx="2982021" cy="2064476"/>
          </a:xfrm>
          <a:prstGeom prst="rect">
            <a:avLst/>
          </a:prstGeom>
        </p:spPr>
      </p:pic>
      <p:sp>
        <p:nvSpPr>
          <p:cNvPr id="10" name="TextBox 9"/>
          <p:cNvSpPr txBox="1"/>
          <p:nvPr/>
        </p:nvSpPr>
        <p:spPr>
          <a:xfrm>
            <a:off x="8529424" y="5738427"/>
            <a:ext cx="2138576" cy="400110"/>
          </a:xfrm>
          <a:prstGeom prst="rect">
            <a:avLst/>
          </a:prstGeom>
          <a:noFill/>
        </p:spPr>
        <p:txBody>
          <a:bodyPr wrap="none" rtlCol="0">
            <a:spAutoFit/>
          </a:bodyPr>
          <a:lstStyle/>
          <a:p>
            <a:r>
              <a:rPr lang="en-US" sz="2000" dirty="0"/>
              <a:t>Activated Charcoal</a:t>
            </a:r>
          </a:p>
        </p:txBody>
      </p:sp>
      <p:pic>
        <p:nvPicPr>
          <p:cNvPr id="11" name="Picture 10" descr="sauerkraut_juic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634" y="1342756"/>
            <a:ext cx="4206066" cy="2355397"/>
          </a:xfrm>
          <a:prstGeom prst="rect">
            <a:avLst/>
          </a:prstGeom>
        </p:spPr>
      </p:pic>
      <p:sp>
        <p:nvSpPr>
          <p:cNvPr id="12" name="TextBox 11"/>
          <p:cNvSpPr txBox="1"/>
          <p:nvPr/>
        </p:nvSpPr>
        <p:spPr>
          <a:xfrm>
            <a:off x="746458" y="1780893"/>
            <a:ext cx="1555083" cy="830997"/>
          </a:xfrm>
          <a:prstGeom prst="rect">
            <a:avLst/>
          </a:prstGeom>
          <a:noFill/>
          <a:ln>
            <a:noFill/>
          </a:ln>
        </p:spPr>
        <p:txBody>
          <a:bodyPr wrap="none" rtlCol="0">
            <a:spAutoFit/>
          </a:bodyPr>
          <a:lstStyle/>
          <a:p>
            <a:r>
              <a:rPr lang="en-US" sz="2400" dirty="0">
                <a:solidFill>
                  <a:schemeClr val="bg1"/>
                </a:solidFill>
              </a:rPr>
              <a:t>Sauerkraut</a:t>
            </a:r>
          </a:p>
          <a:p>
            <a:r>
              <a:rPr lang="en-US" sz="2400" dirty="0">
                <a:solidFill>
                  <a:schemeClr val="bg1"/>
                </a:solidFill>
              </a:rPr>
              <a:t> Juice</a:t>
            </a:r>
          </a:p>
        </p:txBody>
      </p:sp>
      <p:pic>
        <p:nvPicPr>
          <p:cNvPr id="4" name="Content Placeholder 3" descr="Fulvic_acid.png"/>
          <p:cNvPicPr>
            <a:picLocks noGrp="1" noChangeAspect="1"/>
          </p:cNvPicPr>
          <p:nvPr>
            <p:ph idx="1"/>
          </p:nvPr>
        </p:nvPicPr>
        <p:blipFill>
          <a:blip r:embed="rId6">
            <a:extLst>
              <a:ext uri="{28A0092B-C50C-407E-A947-70E740481C1C}">
                <a14:useLocalDpi xmlns:a14="http://schemas.microsoft.com/office/drawing/2010/main" val="0"/>
              </a:ext>
            </a:extLst>
          </a:blip>
          <a:srcRect l="675" r="675"/>
          <a:stretch>
            <a:fillRect/>
          </a:stretch>
        </p:blipFill>
        <p:spPr>
          <a:xfrm>
            <a:off x="4674620" y="4069826"/>
            <a:ext cx="2953008" cy="1624041"/>
          </a:xfrm>
        </p:spPr>
      </p:pic>
      <p:sp>
        <p:nvSpPr>
          <p:cNvPr id="13" name="TextBox 12"/>
          <p:cNvSpPr txBox="1"/>
          <p:nvPr/>
        </p:nvSpPr>
        <p:spPr>
          <a:xfrm>
            <a:off x="5538651" y="1417638"/>
            <a:ext cx="5773783" cy="1938992"/>
          </a:xfrm>
          <a:prstGeom prst="rect">
            <a:avLst/>
          </a:prstGeom>
          <a:noFill/>
        </p:spPr>
        <p:txBody>
          <a:bodyPr wrap="square" rtlCol="0">
            <a:spAutoFit/>
          </a:bodyPr>
          <a:lstStyle/>
          <a:p>
            <a:r>
              <a:rPr lang="en-US" sz="2400" dirty="0"/>
              <a:t>Activated charcoal, </a:t>
            </a:r>
            <a:r>
              <a:rPr lang="en-US" sz="2400" dirty="0" err="1"/>
              <a:t>bentonite</a:t>
            </a:r>
            <a:r>
              <a:rPr lang="en-US" sz="2400" dirty="0"/>
              <a:t> clay, </a:t>
            </a:r>
            <a:r>
              <a:rPr lang="en-US" sz="2400" dirty="0" err="1"/>
              <a:t>humic</a:t>
            </a:r>
            <a:r>
              <a:rPr lang="en-US" sz="2400" dirty="0"/>
              <a:t> and </a:t>
            </a:r>
            <a:r>
              <a:rPr lang="en-US" sz="2400" dirty="0" err="1"/>
              <a:t>fulvic</a:t>
            </a:r>
            <a:r>
              <a:rPr lang="en-US" sz="2400" dirty="0"/>
              <a:t> acids, and sauerkraut juice have been shown to be effective in reducing urinary levels of glyphosate and improving animal health</a:t>
            </a:r>
          </a:p>
        </p:txBody>
      </p:sp>
    </p:spTree>
    <p:extLst>
      <p:ext uri="{BB962C8B-B14F-4D97-AF65-F5344CB8AC3E}">
        <p14:creationId xmlns:p14="http://schemas.microsoft.com/office/powerpoint/2010/main" val="5073591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cium Benton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3330" y="1554589"/>
            <a:ext cx="2796041" cy="2388048"/>
          </a:xfrm>
          <a:prstGeom prst="rect">
            <a:avLst/>
          </a:prstGeom>
        </p:spPr>
      </p:pic>
      <p:sp>
        <p:nvSpPr>
          <p:cNvPr id="2" name="Title 1"/>
          <p:cNvSpPr>
            <a:spLocks noGrp="1"/>
          </p:cNvSpPr>
          <p:nvPr>
            <p:ph type="title"/>
          </p:nvPr>
        </p:nvSpPr>
        <p:spPr>
          <a:xfrm>
            <a:off x="563683" y="411589"/>
            <a:ext cx="11238851" cy="1143000"/>
          </a:xfrm>
        </p:spPr>
        <p:txBody>
          <a:bodyPr>
            <a:noAutofit/>
          </a:bodyPr>
          <a:lstStyle/>
          <a:p>
            <a:r>
              <a:rPr lang="en-US" b="1" dirty="0" err="1"/>
              <a:t>Biochar</a:t>
            </a:r>
            <a:r>
              <a:rPr lang="en-US" b="1" dirty="0"/>
              <a:t>, </a:t>
            </a:r>
            <a:r>
              <a:rPr lang="en-US" b="1" dirty="0" err="1"/>
              <a:t>Bentonite</a:t>
            </a:r>
            <a:r>
              <a:rPr lang="en-US" b="1" dirty="0"/>
              <a:t> and Zeolite to maintain healthy microbial distribution in poultry</a:t>
            </a:r>
            <a:r>
              <a:rPr lang="en-US" b="1" dirty="0">
                <a:solidFill>
                  <a:srgbClr val="FF0000"/>
                </a:solidFill>
              </a:rPr>
              <a:t>*</a:t>
            </a:r>
            <a:br>
              <a:rPr lang="en-US" b="1" dirty="0"/>
            </a:br>
            <a:endParaRPr lang="en-US" b="1" dirty="0"/>
          </a:p>
        </p:txBody>
      </p:sp>
      <p:pic>
        <p:nvPicPr>
          <p:cNvPr id="6" name="Content Placeholder 5" descr="chickens.jpg"/>
          <p:cNvPicPr>
            <a:picLocks noGrp="1" noChangeAspect="1"/>
          </p:cNvPicPr>
          <p:nvPr>
            <p:ph idx="1"/>
          </p:nvPr>
        </p:nvPicPr>
        <p:blipFill>
          <a:blip r:embed="rId4">
            <a:extLst>
              <a:ext uri="{28A0092B-C50C-407E-A947-70E740481C1C}">
                <a14:useLocalDpi xmlns:a14="http://schemas.microsoft.com/office/drawing/2010/main" val="0"/>
              </a:ext>
            </a:extLst>
          </a:blip>
          <a:srcRect l="-18099" r="-18099"/>
          <a:stretch>
            <a:fillRect/>
          </a:stretch>
        </p:blipFill>
        <p:spPr>
          <a:xfrm>
            <a:off x="2" y="3727681"/>
            <a:ext cx="5350933" cy="2764263"/>
          </a:xfrm>
        </p:spPr>
      </p:pic>
      <p:pic>
        <p:nvPicPr>
          <p:cNvPr id="7" name="Picture 6" descr="bioch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5733" y="1383195"/>
            <a:ext cx="2692400" cy="2640327"/>
          </a:xfrm>
          <a:prstGeom prst="rect">
            <a:avLst/>
          </a:prstGeom>
        </p:spPr>
      </p:pic>
      <p:pic>
        <p:nvPicPr>
          <p:cNvPr id="8" name="Picture 7" descr="zeolite-rock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1511" y="4023521"/>
            <a:ext cx="2436359" cy="2151331"/>
          </a:xfrm>
          <a:prstGeom prst="rect">
            <a:avLst/>
          </a:prstGeom>
        </p:spPr>
      </p:pic>
      <p:pic>
        <p:nvPicPr>
          <p:cNvPr id="9" name="Picture 8" descr="bentonite_clay.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8281" y="1554591"/>
            <a:ext cx="2276563" cy="2037623"/>
          </a:xfrm>
          <a:prstGeom prst="rect">
            <a:avLst/>
          </a:prstGeom>
        </p:spPr>
      </p:pic>
      <p:sp>
        <p:nvSpPr>
          <p:cNvPr id="11" name="TextBox 10"/>
          <p:cNvSpPr txBox="1"/>
          <p:nvPr/>
        </p:nvSpPr>
        <p:spPr>
          <a:xfrm>
            <a:off x="5023329" y="6273279"/>
            <a:ext cx="7129644" cy="584775"/>
          </a:xfrm>
          <a:prstGeom prst="rect">
            <a:avLst/>
          </a:prstGeom>
          <a:noFill/>
        </p:spPr>
        <p:txBody>
          <a:bodyPr wrap="none" rtlCol="0">
            <a:spAutoFit/>
          </a:bodyPr>
          <a:lstStyle/>
          <a:p>
            <a:r>
              <a:rPr lang="fr-FR" sz="3200" dirty="0">
                <a:solidFill>
                  <a:srgbClr val="FF0000"/>
                </a:solidFill>
              </a:rPr>
              <a:t>*</a:t>
            </a:r>
            <a:r>
              <a:rPr lang="fr-FR" sz="2667" dirty="0"/>
              <a:t>TP </a:t>
            </a:r>
            <a:r>
              <a:rPr lang="fr-FR" sz="2667" dirty="0" err="1"/>
              <a:t>Prasai</a:t>
            </a:r>
            <a:r>
              <a:rPr lang="fr-FR" sz="2667" dirty="0"/>
              <a:t> et al. </a:t>
            </a:r>
            <a:r>
              <a:rPr lang="fr-FR" sz="2667" dirty="0" err="1"/>
              <a:t>PLoS</a:t>
            </a:r>
            <a:r>
              <a:rPr lang="fr-FR" sz="2667" dirty="0"/>
              <a:t> ONE 2016; 11(4): e0154061.</a:t>
            </a:r>
            <a:endParaRPr lang="en-US" sz="2667" dirty="0"/>
          </a:p>
        </p:txBody>
      </p:sp>
    </p:spTree>
    <p:extLst>
      <p:ext uri="{BB962C8B-B14F-4D97-AF65-F5344CB8AC3E}">
        <p14:creationId xmlns:p14="http://schemas.microsoft.com/office/powerpoint/2010/main" val="16313852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617" y="103789"/>
            <a:ext cx="10515600" cy="1325563"/>
          </a:xfrm>
        </p:spPr>
        <p:txBody>
          <a:bodyPr>
            <a:normAutofit/>
          </a:bodyPr>
          <a:lstStyle/>
          <a:p>
            <a:r>
              <a:rPr lang="en-US" b="1" dirty="0"/>
              <a:t>Extracts from Common Plants Can Treat Glyphosate Poisoning</a:t>
            </a:r>
            <a:r>
              <a:rPr lang="en-US" b="1" dirty="0">
                <a:solidFill>
                  <a:srgbClr val="FF0000"/>
                </a:solidFill>
              </a:rPr>
              <a:t>*</a:t>
            </a:r>
          </a:p>
        </p:txBody>
      </p:sp>
      <p:pic>
        <p:nvPicPr>
          <p:cNvPr id="4" name="Content Placeholder 3" descr="ArctiumLappa4.jpg"/>
          <p:cNvPicPr>
            <a:picLocks noGrp="1" noChangeAspect="1"/>
          </p:cNvPicPr>
          <p:nvPr>
            <p:ph idx="1"/>
          </p:nvPr>
        </p:nvPicPr>
        <p:blipFill>
          <a:blip r:embed="rId3">
            <a:extLst>
              <a:ext uri="{28A0092B-C50C-407E-A947-70E740481C1C}">
                <a14:useLocalDpi xmlns:a14="http://schemas.microsoft.com/office/drawing/2010/main" val="0"/>
              </a:ext>
            </a:extLst>
          </a:blip>
          <a:srcRect t="10557" b="10557"/>
          <a:stretch>
            <a:fillRect/>
          </a:stretch>
        </p:blipFill>
        <p:spPr>
          <a:xfrm>
            <a:off x="5994400" y="4167733"/>
            <a:ext cx="3924899" cy="2092276"/>
          </a:xfrm>
        </p:spPr>
      </p:pic>
      <p:pic>
        <p:nvPicPr>
          <p:cNvPr id="5" name="Picture 4" descr="Barberr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0523" y="4116631"/>
            <a:ext cx="3924900" cy="2104711"/>
          </a:xfrm>
          <a:prstGeom prst="rect">
            <a:avLst/>
          </a:prstGeom>
        </p:spPr>
      </p:pic>
      <p:pic>
        <p:nvPicPr>
          <p:cNvPr id="6" name="Picture 5" descr="dandel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7635" y="1307541"/>
            <a:ext cx="3643327" cy="2462915"/>
          </a:xfrm>
          <a:prstGeom prst="rect">
            <a:avLst/>
          </a:prstGeom>
        </p:spPr>
      </p:pic>
      <p:sp>
        <p:nvSpPr>
          <p:cNvPr id="7" name="Content Placeholder 2"/>
          <p:cNvSpPr txBox="1">
            <a:spLocks/>
          </p:cNvSpPr>
          <p:nvPr/>
        </p:nvSpPr>
        <p:spPr>
          <a:xfrm>
            <a:off x="208617" y="1544495"/>
            <a:ext cx="7060044" cy="2597079"/>
          </a:xfrm>
          <a:prstGeom prst="rect">
            <a:avLst/>
          </a:prstGeom>
        </p:spPr>
        <p:txBody>
          <a:bodyPr vert="horz" lIns="121920" tIns="60960" rIns="121920" bIns="6096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733" dirty="0"/>
              <a:t>Roundup is toxic to hepatic and embryonic cells at doses far below those used in agriculture and at residue levels present in some GM food.</a:t>
            </a:r>
          </a:p>
          <a:p>
            <a:r>
              <a:rPr lang="en-US" sz="3733" dirty="0"/>
              <a:t>Extracts from common plants such as dandelions, barberry, and burdock can protect from damage, especially if administered prior to exposure.</a:t>
            </a:r>
          </a:p>
          <a:p>
            <a:endParaRPr lang="en-US" sz="4267" dirty="0"/>
          </a:p>
          <a:p>
            <a:endParaRPr lang="en-US" sz="4267" dirty="0"/>
          </a:p>
        </p:txBody>
      </p:sp>
      <p:sp>
        <p:nvSpPr>
          <p:cNvPr id="8" name="TextBox 7"/>
          <p:cNvSpPr txBox="1"/>
          <p:nvPr/>
        </p:nvSpPr>
        <p:spPr>
          <a:xfrm>
            <a:off x="2121678" y="6352005"/>
            <a:ext cx="9662773" cy="830997"/>
          </a:xfrm>
          <a:prstGeom prst="rect">
            <a:avLst/>
          </a:prstGeom>
          <a:noFill/>
        </p:spPr>
        <p:txBody>
          <a:bodyPr wrap="none" rtlCol="0">
            <a:spAutoFit/>
          </a:bodyPr>
          <a:lstStyle/>
          <a:p>
            <a:r>
              <a:rPr lang="en-US" sz="2400" dirty="0">
                <a:solidFill>
                  <a:srgbClr val="FF0000"/>
                </a:solidFill>
              </a:rPr>
              <a:t>*</a:t>
            </a:r>
            <a:r>
              <a:rPr lang="en-US" sz="2400" dirty="0"/>
              <a:t>C </a:t>
            </a:r>
            <a:r>
              <a:rPr lang="en-US" sz="2400" dirty="0" err="1"/>
              <a:t>Gasnier</a:t>
            </a:r>
            <a:r>
              <a:rPr lang="en-US" sz="2400" dirty="0"/>
              <a:t> et al. Journal of Occupational Medicine and Toxicology 2011, 6:3 </a:t>
            </a:r>
          </a:p>
          <a:p>
            <a:endParaRPr lang="en-US" sz="2400" dirty="0"/>
          </a:p>
        </p:txBody>
      </p:sp>
    </p:spTree>
    <p:extLst>
      <p:ext uri="{BB962C8B-B14F-4D97-AF65-F5344CB8AC3E}">
        <p14:creationId xmlns:p14="http://schemas.microsoft.com/office/powerpoint/2010/main" val="20826537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A278E-9117-7B43-A3DF-7BB8FC441ACF}"/>
              </a:ext>
            </a:extLst>
          </p:cNvPr>
          <p:cNvSpPr>
            <a:spLocks noGrp="1"/>
          </p:cNvSpPr>
          <p:nvPr>
            <p:ph type="title"/>
          </p:nvPr>
        </p:nvSpPr>
        <p:spPr>
          <a:xfrm>
            <a:off x="171226" y="110078"/>
            <a:ext cx="11307184" cy="1325563"/>
          </a:xfrm>
        </p:spPr>
        <p:txBody>
          <a:bodyPr/>
          <a:lstStyle/>
          <a:p>
            <a:r>
              <a:rPr lang="en-US" b="1" dirty="0"/>
              <a:t>Healthy Living is the Best Way to                          Protect Yourself from COVID-19</a:t>
            </a:r>
          </a:p>
        </p:txBody>
      </p:sp>
      <p:sp>
        <p:nvSpPr>
          <p:cNvPr id="3" name="Content Placeholder 2">
            <a:extLst>
              <a:ext uri="{FF2B5EF4-FFF2-40B4-BE49-F238E27FC236}">
                <a16:creationId xmlns:a16="http://schemas.microsoft.com/office/drawing/2014/main" id="{78F6AA3E-C665-4B47-871A-22A4D93D5282}"/>
              </a:ext>
            </a:extLst>
          </p:cNvPr>
          <p:cNvSpPr>
            <a:spLocks noGrp="1"/>
          </p:cNvSpPr>
          <p:nvPr>
            <p:ph idx="1"/>
          </p:nvPr>
        </p:nvSpPr>
        <p:spPr>
          <a:xfrm>
            <a:off x="332590" y="1556683"/>
            <a:ext cx="6767457" cy="4802165"/>
          </a:xfrm>
        </p:spPr>
        <p:txBody>
          <a:bodyPr>
            <a:normAutofit/>
          </a:bodyPr>
          <a:lstStyle/>
          <a:p>
            <a:r>
              <a:rPr lang="en-US" dirty="0"/>
              <a:t>Vitamin D deficiency is associated with 4-fold increased risk of dying from COVID-19</a:t>
            </a:r>
          </a:p>
          <a:p>
            <a:r>
              <a:rPr lang="en-US" dirty="0"/>
              <a:t>Vitamin C and Vitamin K2 deficiency are also linked to poor outcomes</a:t>
            </a:r>
          </a:p>
          <a:p>
            <a:r>
              <a:rPr lang="en-US" dirty="0"/>
              <a:t>Countries where fermented foods are a dietary staple have lower infection rates</a:t>
            </a:r>
          </a:p>
          <a:p>
            <a:r>
              <a:rPr lang="en-US" dirty="0"/>
              <a:t>I believe the most important ways to protect yourself  are to eat a </a:t>
            </a:r>
            <a:r>
              <a:rPr lang="en-US" dirty="0">
                <a:solidFill>
                  <a:srgbClr val="FF0000"/>
                </a:solidFill>
              </a:rPr>
              <a:t>certified organic </a:t>
            </a:r>
            <a:r>
              <a:rPr lang="en-US" dirty="0"/>
              <a:t>whole-foods diet and to get out in the </a:t>
            </a:r>
            <a:r>
              <a:rPr lang="en-US" dirty="0">
                <a:solidFill>
                  <a:srgbClr val="FF0000"/>
                </a:solidFill>
              </a:rPr>
              <a:t>sunlight</a:t>
            </a:r>
            <a:r>
              <a:rPr lang="en-US" dirty="0"/>
              <a:t> without sunscreen and without sunglasses</a:t>
            </a:r>
          </a:p>
        </p:txBody>
      </p:sp>
      <p:pic>
        <p:nvPicPr>
          <p:cNvPr id="7" name="Picture 6">
            <a:extLst>
              <a:ext uri="{FF2B5EF4-FFF2-40B4-BE49-F238E27FC236}">
                <a16:creationId xmlns:a16="http://schemas.microsoft.com/office/drawing/2014/main" id="{9B0651B3-87AB-5F41-9814-6683575CC7DB}"/>
              </a:ext>
            </a:extLst>
          </p:cNvPr>
          <p:cNvPicPr>
            <a:picLocks noChangeAspect="1"/>
          </p:cNvPicPr>
          <p:nvPr/>
        </p:nvPicPr>
        <p:blipFill>
          <a:blip r:embed="rId2"/>
          <a:stretch>
            <a:fillRect/>
          </a:stretch>
        </p:blipFill>
        <p:spPr>
          <a:xfrm>
            <a:off x="7285892" y="4128582"/>
            <a:ext cx="4764109" cy="2497849"/>
          </a:xfrm>
          <a:prstGeom prst="rect">
            <a:avLst/>
          </a:prstGeom>
        </p:spPr>
      </p:pic>
      <p:pic>
        <p:nvPicPr>
          <p:cNvPr id="9" name="Picture 8" descr="A group of lemons and limes&#10;&#10;Description automatically generated with medium confidence">
            <a:extLst>
              <a:ext uri="{FF2B5EF4-FFF2-40B4-BE49-F238E27FC236}">
                <a16:creationId xmlns:a16="http://schemas.microsoft.com/office/drawing/2014/main" id="{A0163B06-7D7A-614B-8978-E76394D03546}"/>
              </a:ext>
            </a:extLst>
          </p:cNvPr>
          <p:cNvPicPr>
            <a:picLocks noChangeAspect="1"/>
          </p:cNvPicPr>
          <p:nvPr/>
        </p:nvPicPr>
        <p:blipFill>
          <a:blip r:embed="rId3"/>
          <a:stretch>
            <a:fillRect/>
          </a:stretch>
        </p:blipFill>
        <p:spPr>
          <a:xfrm>
            <a:off x="9266818" y="1863259"/>
            <a:ext cx="2933700" cy="2200275"/>
          </a:xfrm>
          <a:prstGeom prst="rect">
            <a:avLst/>
          </a:prstGeom>
        </p:spPr>
      </p:pic>
      <p:pic>
        <p:nvPicPr>
          <p:cNvPr id="5" name="Picture 4" descr="A picture containing cup, coffee, drink, half&#10;&#10;Description automatically generated">
            <a:extLst>
              <a:ext uri="{FF2B5EF4-FFF2-40B4-BE49-F238E27FC236}">
                <a16:creationId xmlns:a16="http://schemas.microsoft.com/office/drawing/2014/main" id="{0C93CF9C-1DED-0D42-A79D-303D6BA817E1}"/>
              </a:ext>
            </a:extLst>
          </p:cNvPr>
          <p:cNvPicPr>
            <a:picLocks noChangeAspect="1"/>
          </p:cNvPicPr>
          <p:nvPr/>
        </p:nvPicPr>
        <p:blipFill>
          <a:blip r:embed="rId4"/>
          <a:stretch>
            <a:fillRect/>
          </a:stretch>
        </p:blipFill>
        <p:spPr>
          <a:xfrm>
            <a:off x="6862648" y="1530457"/>
            <a:ext cx="1898560" cy="2397921"/>
          </a:xfrm>
          <a:prstGeom prst="rect">
            <a:avLst/>
          </a:prstGeom>
        </p:spPr>
      </p:pic>
    </p:spTree>
    <p:extLst>
      <p:ext uri="{BB962C8B-B14F-4D97-AF65-F5344CB8AC3E}">
        <p14:creationId xmlns:p14="http://schemas.microsoft.com/office/powerpoint/2010/main" val="27897543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7916C-10C6-2340-98DD-3B7365E0E701}"/>
              </a:ext>
            </a:extLst>
          </p:cNvPr>
          <p:cNvSpPr>
            <a:spLocks noGrp="1"/>
          </p:cNvSpPr>
          <p:nvPr>
            <p:ph type="title"/>
          </p:nvPr>
        </p:nvSpPr>
        <p:spPr>
          <a:xfrm>
            <a:off x="450273" y="157306"/>
            <a:ext cx="10515600" cy="1325563"/>
          </a:xfrm>
        </p:spPr>
        <p:txBody>
          <a:bodyPr/>
          <a:lstStyle/>
          <a:p>
            <a:r>
              <a:rPr lang="en-US" b="1" dirty="0"/>
              <a:t>Conclusions</a:t>
            </a:r>
          </a:p>
        </p:txBody>
      </p:sp>
      <p:sp>
        <p:nvSpPr>
          <p:cNvPr id="3" name="Content Placeholder 2">
            <a:extLst>
              <a:ext uri="{FF2B5EF4-FFF2-40B4-BE49-F238E27FC236}">
                <a16:creationId xmlns:a16="http://schemas.microsoft.com/office/drawing/2014/main" id="{670931B8-64F9-E446-9E2E-C5FE92BB2D41}"/>
              </a:ext>
            </a:extLst>
          </p:cNvPr>
          <p:cNvSpPr>
            <a:spLocks noGrp="1"/>
          </p:cNvSpPr>
          <p:nvPr>
            <p:ph idx="1"/>
          </p:nvPr>
        </p:nvSpPr>
        <p:spPr>
          <a:xfrm>
            <a:off x="720635" y="1288473"/>
            <a:ext cx="10515600" cy="5084617"/>
          </a:xfrm>
        </p:spPr>
        <p:txBody>
          <a:bodyPr>
            <a:normAutofit fontScale="92500" lnSpcReduction="10000"/>
          </a:bodyPr>
          <a:lstStyle/>
          <a:p>
            <a:r>
              <a:rPr lang="en-US" dirty="0"/>
              <a:t>Glyphosate is far more toxic to humans than we have been led to believe</a:t>
            </a:r>
          </a:p>
          <a:p>
            <a:r>
              <a:rPr lang="en-US" dirty="0"/>
              <a:t>The rise in glyphosate usage on core crops in the United States correlates with the rise in prevalence of many diseases and conditions</a:t>
            </a:r>
          </a:p>
          <a:p>
            <a:r>
              <a:rPr lang="en-US" dirty="0"/>
              <a:t>Glyphosate causes gut dysbiosis, which is increasingly recognized as a major driver behind multiple chronic diseases</a:t>
            </a:r>
          </a:p>
          <a:p>
            <a:r>
              <a:rPr lang="en-US" dirty="0"/>
              <a:t>Glyphosate’s disruption of gut microbes, CYP enzymes, and hormones can play a significant role in autism and other neurological diseases</a:t>
            </a:r>
          </a:p>
          <a:p>
            <a:r>
              <a:rPr lang="en-US" dirty="0"/>
              <a:t>Glyphosate causes infertility in both males and females, as well as developmental disorders</a:t>
            </a:r>
          </a:p>
          <a:p>
            <a:r>
              <a:rPr lang="en-US" dirty="0"/>
              <a:t>Many papers published in the last few years are revealing remarkably severe effects of low doses of glyphosate in animal studies, including transgenerational effects</a:t>
            </a:r>
          </a:p>
          <a:p>
            <a:r>
              <a:rPr lang="en-US" dirty="0"/>
              <a:t>Glyphosate should be banned worldwide</a:t>
            </a:r>
          </a:p>
          <a:p>
            <a:endParaRPr lang="en-US" dirty="0"/>
          </a:p>
        </p:txBody>
      </p:sp>
    </p:spTree>
    <p:extLst>
      <p:ext uri="{BB962C8B-B14F-4D97-AF65-F5344CB8AC3E}">
        <p14:creationId xmlns:p14="http://schemas.microsoft.com/office/powerpoint/2010/main" val="38529502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165CF5-6868-9941-8476-C8F9CB92462E}"/>
              </a:ext>
            </a:extLst>
          </p:cNvPr>
          <p:cNvSpPr>
            <a:spLocks noGrp="1"/>
          </p:cNvSpPr>
          <p:nvPr>
            <p:ph idx="1"/>
          </p:nvPr>
        </p:nvSpPr>
        <p:spPr>
          <a:xfrm>
            <a:off x="838200" y="971383"/>
            <a:ext cx="10515600" cy="4351338"/>
          </a:xfrm>
        </p:spPr>
        <p:txBody>
          <a:bodyPr>
            <a:normAutofit/>
          </a:bodyPr>
          <a:lstStyle/>
          <a:p>
            <a:pPr marL="0" indent="0">
              <a:buNone/>
            </a:pPr>
            <a:r>
              <a:rPr lang="en-US" sz="3200" dirty="0"/>
              <a:t>“Future historians may well look back upon our time and write, not about how many pounds of pesticide we did or didn’t apply, but by how willing we are to sacrifice our children and future generations for this massive genetic engineering experiment that is based on flawed science and failed promises just to benefit the bottom line of a commercial enterprise.”</a:t>
            </a:r>
          </a:p>
          <a:p>
            <a:pPr marL="0" indent="0">
              <a:buNone/>
            </a:pPr>
            <a:endParaRPr lang="en-US" sz="3200" dirty="0"/>
          </a:p>
          <a:p>
            <a:pPr marL="0" indent="0">
              <a:buNone/>
            </a:pPr>
            <a:r>
              <a:rPr lang="en-US" sz="3200" dirty="0"/>
              <a:t>Prof. Don Huber</a:t>
            </a:r>
          </a:p>
        </p:txBody>
      </p:sp>
    </p:spTree>
    <p:extLst>
      <p:ext uri="{BB962C8B-B14F-4D97-AF65-F5344CB8AC3E}">
        <p14:creationId xmlns:p14="http://schemas.microsoft.com/office/powerpoint/2010/main" val="19825547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aphicFrame>
        <p:nvGraphicFramePr>
          <p:cNvPr id="171" name="Google Shape;171;p6"/>
          <p:cNvGraphicFramePr/>
          <p:nvPr/>
        </p:nvGraphicFramePr>
        <p:xfrm>
          <a:off x="6095999" y="1"/>
          <a:ext cx="6112347" cy="6858000"/>
        </p:xfrm>
        <a:graphic>
          <a:graphicData uri="http://schemas.openxmlformats.org/drawingml/2006/table">
            <a:tbl>
              <a:tblPr>
                <a:noFill/>
              </a:tblPr>
              <a:tblGrid>
                <a:gridCol w="6112347">
                  <a:extLst>
                    <a:ext uri="{9D8B030D-6E8A-4147-A177-3AD203B41FA5}">
                      <a16:colId xmlns:a16="http://schemas.microsoft.com/office/drawing/2014/main" val="20000"/>
                    </a:ext>
                  </a:extLst>
                </a:gridCol>
              </a:tblGrid>
              <a:tr h="6858000">
                <a:tc>
                  <a:txBody>
                    <a:bodyPr/>
                    <a:lstStyle/>
                    <a:p>
                      <a:pPr marL="0" marR="0" lvl="0" indent="0" algn="l" rtl="0">
                        <a:spcBef>
                          <a:spcPts val="0"/>
                        </a:spcBef>
                        <a:spcAft>
                          <a:spcPts val="0"/>
                        </a:spcAft>
                        <a:buNone/>
                      </a:pPr>
                      <a:endParaRPr sz="1800" b="1" u="none" strike="noStrike" cap="none" dirty="0">
                        <a:solidFill>
                          <a:srgbClr val="F7CAAC"/>
                        </a:solidFill>
                        <a:latin typeface="Calibri"/>
                        <a:ea typeface="Calibri"/>
                        <a:cs typeface="Calibri"/>
                        <a:sym typeface="Calibri"/>
                      </a:endParaRPr>
                    </a:p>
                  </a:txBody>
                  <a:tcPr marL="91450" marR="91450" marT="45725" marB="45725">
                    <a:lnL w="76200" cap="flat" cmpd="sng">
                      <a:noFill/>
                      <a:prstDash val="solid"/>
                      <a:round/>
                      <a:headEnd type="none" w="sm" len="sm"/>
                      <a:tailEnd type="none" w="sm" len="sm"/>
                    </a:lnL>
                    <a:lnR w="76200" cap="flat" cmpd="sng">
                      <a:noFill/>
                      <a:prstDash val="solid"/>
                      <a:round/>
                      <a:headEnd type="none" w="sm" len="sm"/>
                      <a:tailEnd type="none" w="sm" len="sm"/>
                    </a:lnR>
                    <a:lnT w="76200" cap="flat" cmpd="sng">
                      <a:noFill/>
                      <a:prstDash val="solid"/>
                      <a:round/>
                      <a:headEnd type="none" w="sm" len="sm"/>
                      <a:tailEnd type="none" w="sm" len="sm"/>
                    </a:lnT>
                    <a:lnB w="76200" cap="flat" cmpd="sng">
                      <a:noFill/>
                      <a:prstDash val="solid"/>
                      <a:round/>
                      <a:headEnd type="none" w="sm" len="sm"/>
                      <a:tailEnd type="none" w="sm" len="sm"/>
                    </a:lnB>
                    <a:lnTlToBr w="12700" cmpd="sng">
                      <a:noFill/>
                      <a:prstDash val="solid"/>
                    </a:lnTlToBr>
                    <a:lnBlToTr w="12700" cmpd="sng">
                      <a:noFill/>
                      <a:prstDash val="solid"/>
                    </a:lnBlToTr>
                    <a:solidFill>
                      <a:srgbClr val="3A2C00"/>
                    </a:solidFill>
                  </a:tcPr>
                </a:tc>
                <a:extLst>
                  <a:ext uri="{0D108BD9-81ED-4DB2-BD59-A6C34878D82A}">
                    <a16:rowId xmlns:a16="http://schemas.microsoft.com/office/drawing/2014/main" val="10000"/>
                  </a:ext>
                </a:extLst>
              </a:tr>
            </a:tbl>
          </a:graphicData>
        </a:graphic>
      </p:graphicFrame>
      <p:sp>
        <p:nvSpPr>
          <p:cNvPr id="172" name="Google Shape;172;p6"/>
          <p:cNvSpPr txBox="1">
            <a:spLocks noGrp="1"/>
          </p:cNvSpPr>
          <p:nvPr>
            <p:ph type="ctrTitle"/>
          </p:nvPr>
        </p:nvSpPr>
        <p:spPr>
          <a:xfrm>
            <a:off x="6696476" y="300978"/>
            <a:ext cx="4911386" cy="8218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8800"/>
              <a:buFont typeface="Arial"/>
              <a:buNone/>
            </a:pPr>
            <a:r>
              <a:rPr lang="en-US" sz="3600" dirty="0">
                <a:solidFill>
                  <a:schemeClr val="lt1"/>
                </a:solidFill>
                <a:latin typeface="Arial Rounded MT Bold" panose="020F0704030504030204" pitchFamily="34" charset="0"/>
                <a:ea typeface="Segoe UI Historic" panose="020B0502040204020203" pitchFamily="34" charset="0"/>
                <a:cs typeface="Segoe UI Historic" panose="020B0502040204020203" pitchFamily="34" charset="0"/>
                <a:sym typeface="Arial"/>
              </a:rPr>
              <a:t>Upcoming Webinars</a:t>
            </a:r>
            <a:endParaRPr sz="3600" dirty="0">
              <a:solidFill>
                <a:schemeClr val="lt1"/>
              </a:solidFill>
              <a:latin typeface="Arial Rounded MT Bold" panose="020F0704030504030204" pitchFamily="34" charset="0"/>
              <a:ea typeface="Segoe UI Historic" panose="020B0502040204020203" pitchFamily="34" charset="0"/>
              <a:cs typeface="Segoe UI Historic" panose="020B0502040204020203" pitchFamily="34" charset="0"/>
              <a:sym typeface="Arial"/>
            </a:endParaRPr>
          </a:p>
        </p:txBody>
      </p:sp>
      <p:sp>
        <p:nvSpPr>
          <p:cNvPr id="174" name="Google Shape;174;p6"/>
          <p:cNvSpPr txBox="1"/>
          <p:nvPr/>
        </p:nvSpPr>
        <p:spPr>
          <a:xfrm>
            <a:off x="800245" y="6127652"/>
            <a:ext cx="4604402"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latin typeface="Nunito Sans"/>
                <a:ea typeface="Calibri"/>
                <a:cs typeface="Calibri"/>
                <a:sym typeface="Calibri"/>
              </a:rPr>
              <a:t>www.understandingag.com  256-996-3142</a:t>
            </a:r>
            <a:endParaRPr sz="1400" dirty="0">
              <a:latin typeface="Nunito Sans"/>
            </a:endParaRPr>
          </a:p>
        </p:txBody>
      </p:sp>
      <p:sp>
        <p:nvSpPr>
          <p:cNvPr id="9" name="TextBox 8">
            <a:extLst>
              <a:ext uri="{FF2B5EF4-FFF2-40B4-BE49-F238E27FC236}">
                <a16:creationId xmlns:a16="http://schemas.microsoft.com/office/drawing/2014/main" id="{1544A5D9-223D-4776-9B88-3941907973F3}"/>
              </a:ext>
            </a:extLst>
          </p:cNvPr>
          <p:cNvSpPr txBox="1"/>
          <p:nvPr/>
        </p:nvSpPr>
        <p:spPr>
          <a:xfrm>
            <a:off x="838676" y="4017656"/>
            <a:ext cx="4768659"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www.soilhealthacademy.org</a:t>
            </a:r>
            <a:endParaRPr lang="en-US" sz="1400" dirty="0">
              <a:solidFill>
                <a:schemeClr val="bg1"/>
              </a:solidFill>
            </a:endParaRPr>
          </a:p>
        </p:txBody>
      </p:sp>
      <p:pic>
        <p:nvPicPr>
          <p:cNvPr id="12" name="Picture 11">
            <a:extLst>
              <a:ext uri="{FF2B5EF4-FFF2-40B4-BE49-F238E27FC236}">
                <a16:creationId xmlns:a16="http://schemas.microsoft.com/office/drawing/2014/main" id="{AB2C8B99-E97C-490C-911B-0EC340C1B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510" y="2377762"/>
            <a:ext cx="3245874" cy="771048"/>
          </a:xfrm>
          <a:prstGeom prst="rect">
            <a:avLst/>
          </a:prstGeom>
        </p:spPr>
      </p:pic>
      <p:sp>
        <p:nvSpPr>
          <p:cNvPr id="5" name="TextBox 4"/>
          <p:cNvSpPr txBox="1"/>
          <p:nvPr/>
        </p:nvSpPr>
        <p:spPr>
          <a:xfrm>
            <a:off x="513046" y="1427207"/>
            <a:ext cx="5419921" cy="738664"/>
          </a:xfrm>
          <a:prstGeom prst="rect">
            <a:avLst/>
          </a:prstGeom>
          <a:noFill/>
        </p:spPr>
        <p:txBody>
          <a:bodyPr wrap="square" rtlCol="0">
            <a:spAutoFit/>
          </a:bodyPr>
          <a:lstStyle/>
          <a:p>
            <a:r>
              <a:rPr lang="en-US" sz="1400" b="0" i="0" dirty="0">
                <a:solidFill>
                  <a:srgbClr val="3A3A3A"/>
                </a:solidFill>
                <a:effectLst/>
                <a:latin typeface="Nunito Sans"/>
              </a:rPr>
              <a:t>Regen Ag 101, a virtual Soil Health Academy school that farmers, educators, gardeners and other friends of the earth can access 24/7 from virtually anywhere.</a:t>
            </a:r>
            <a:endParaRPr lang="en-US" sz="1400" dirty="0">
              <a:latin typeface="Segoe Print" panose="02000600000000000000" pitchFamily="2" charset="0"/>
              <a:ea typeface="Arial"/>
              <a:cs typeface="Arial"/>
              <a:sym typeface="Arial"/>
            </a:endParaRPr>
          </a:p>
        </p:txBody>
      </p:sp>
      <p:pic>
        <p:nvPicPr>
          <p:cNvPr id="10" name="Picture 9" descr="A picture containing drawing, plate&#10;&#10;Description automatically generated">
            <a:extLst>
              <a:ext uri="{FF2B5EF4-FFF2-40B4-BE49-F238E27FC236}">
                <a16:creationId xmlns:a16="http://schemas.microsoft.com/office/drawing/2014/main" id="{7369790B-1F7E-4368-A08D-1305B2178AAD}"/>
              </a:ext>
            </a:extLst>
          </p:cNvPr>
          <p:cNvPicPr>
            <a:picLocks noChangeAspect="1"/>
          </p:cNvPicPr>
          <p:nvPr/>
        </p:nvPicPr>
        <p:blipFill rotWithShape="1">
          <a:blip r:embed="rId4"/>
          <a:srcRect r="8915" b="17809"/>
          <a:stretch/>
        </p:blipFill>
        <p:spPr>
          <a:xfrm>
            <a:off x="1873631" y="230869"/>
            <a:ext cx="2457630" cy="1099004"/>
          </a:xfrm>
          <a:prstGeom prst="rect">
            <a:avLst/>
          </a:prstGeom>
        </p:spPr>
      </p:pic>
      <p:sp>
        <p:nvSpPr>
          <p:cNvPr id="11" name="TextBox 10">
            <a:extLst>
              <a:ext uri="{FF2B5EF4-FFF2-40B4-BE49-F238E27FC236}">
                <a16:creationId xmlns:a16="http://schemas.microsoft.com/office/drawing/2014/main" id="{60C33925-3110-458D-A489-78AA6F295540}"/>
              </a:ext>
            </a:extLst>
          </p:cNvPr>
          <p:cNvSpPr txBox="1"/>
          <p:nvPr/>
        </p:nvSpPr>
        <p:spPr>
          <a:xfrm>
            <a:off x="389427" y="3126826"/>
            <a:ext cx="5667153" cy="954107"/>
          </a:xfrm>
          <a:prstGeom prst="rect">
            <a:avLst/>
          </a:prstGeom>
          <a:noFill/>
        </p:spPr>
        <p:txBody>
          <a:bodyPr wrap="square" rtlCol="0">
            <a:spAutoFit/>
          </a:bodyPr>
          <a:lstStyle/>
          <a:p>
            <a:r>
              <a:rPr lang="en-US" sz="1400" b="0" i="0" dirty="0">
                <a:solidFill>
                  <a:srgbClr val="000000"/>
                </a:solidFill>
                <a:effectLst/>
                <a:latin typeface="Nunito Sans"/>
              </a:rPr>
              <a:t>Through hands-on training from the world’s leading experts, the 3-day Soil Health Academy school will show you how to increase profitability, build resiliency into you land, decrease input costs, and improve the nutrient density and marketability of the agricultural products you produce. </a:t>
            </a:r>
            <a:endParaRPr lang="en-US" sz="1400" dirty="0">
              <a:latin typeface="Segoe Print" panose="02000600000000000000" pitchFamily="2" charset="0"/>
              <a:ea typeface="Arial"/>
              <a:cs typeface="Arial"/>
              <a:sym typeface="Arial"/>
            </a:endParaRPr>
          </a:p>
        </p:txBody>
      </p:sp>
      <p:sp>
        <p:nvSpPr>
          <p:cNvPr id="14" name="Google Shape;172;p6">
            <a:extLst>
              <a:ext uri="{FF2B5EF4-FFF2-40B4-BE49-F238E27FC236}">
                <a16:creationId xmlns:a16="http://schemas.microsoft.com/office/drawing/2014/main" id="{5C430625-6B83-4AA3-9846-84FD8F983372}"/>
              </a:ext>
            </a:extLst>
          </p:cNvPr>
          <p:cNvSpPr txBox="1">
            <a:spLocks/>
          </p:cNvSpPr>
          <p:nvPr/>
        </p:nvSpPr>
        <p:spPr>
          <a:xfrm>
            <a:off x="6515872" y="4080933"/>
            <a:ext cx="5463209" cy="2200587"/>
          </a:xfrm>
          <a:prstGeom prst="rect">
            <a:avLst/>
          </a:prstGeom>
          <a:noFill/>
          <a:ln>
            <a:noFill/>
          </a:ln>
        </p:spPr>
        <p:txBody>
          <a:bodyPr spcFirstLastPara="1" vert="horz" wrap="square" lIns="91425" tIns="45700" rIns="91425" bIns="457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rtl="0">
              <a:spcBef>
                <a:spcPts val="0"/>
              </a:spcBef>
              <a:spcAft>
                <a:spcPts val="800"/>
              </a:spcAft>
            </a:pPr>
            <a:r>
              <a:rPr lang="en-US" sz="2000" b="1" i="0" u="none" strike="noStrike" dirty="0">
                <a:solidFill>
                  <a:schemeClr val="bg1"/>
                </a:solidFill>
                <a:effectLst/>
                <a:latin typeface="Arial" panose="020B0604020202020204" pitchFamily="34" charset="0"/>
                <a:cs typeface="Arial" panose="020B0604020202020204" pitchFamily="34" charset="0"/>
              </a:rPr>
              <a:t>Thursday, July 8 at 7:00 pm </a:t>
            </a:r>
            <a:r>
              <a:rPr lang="en-US" sz="2000" b="1" dirty="0">
                <a:solidFill>
                  <a:schemeClr val="bg1"/>
                </a:solidFill>
                <a:latin typeface="Arial" panose="020B0604020202020204" pitchFamily="34" charset="0"/>
                <a:cs typeface="Arial" panose="020B0604020202020204" pitchFamily="34" charset="0"/>
              </a:rPr>
              <a:t>central </a:t>
            </a:r>
          </a:p>
          <a:p>
            <a:pPr algn="l" rtl="0">
              <a:spcBef>
                <a:spcPts val="0"/>
              </a:spcBef>
              <a:spcAft>
                <a:spcPts val="800"/>
              </a:spcAft>
            </a:pPr>
            <a:r>
              <a:rPr lang="en-US" sz="1600" b="1" i="0" u="none" strike="noStrike" dirty="0">
                <a:solidFill>
                  <a:schemeClr val="bg1"/>
                </a:solidFill>
                <a:effectLst/>
                <a:latin typeface="Arial" panose="020B0604020202020204" pitchFamily="34" charset="0"/>
                <a:cs typeface="Arial" panose="020B0604020202020204" pitchFamily="34" charset="0"/>
              </a:rPr>
              <a:t>“Increasing Profitability in a Corn/Bean Rotation” </a:t>
            </a:r>
          </a:p>
          <a:p>
            <a:pPr algn="l" rtl="0">
              <a:spcBef>
                <a:spcPts val="0"/>
              </a:spcBef>
              <a:spcAft>
                <a:spcPts val="800"/>
              </a:spcAft>
            </a:pPr>
            <a:r>
              <a:rPr lang="en-US" sz="1400" b="0" i="0" dirty="0">
                <a:solidFill>
                  <a:schemeClr val="bg1"/>
                </a:solidFill>
                <a:effectLst/>
                <a:latin typeface="Arial" panose="020B0604020202020204" pitchFamily="34" charset="0"/>
                <a:cs typeface="Arial" panose="020B0604020202020204" pitchFamily="34" charset="0"/>
              </a:rPr>
              <a:t>Understanding Ag panel webinar (with extended Q&amp;A), Dan </a:t>
            </a:r>
            <a:r>
              <a:rPr lang="en-US" sz="1400" b="0" i="0" dirty="0" err="1">
                <a:solidFill>
                  <a:schemeClr val="bg1"/>
                </a:solidFill>
                <a:effectLst/>
                <a:latin typeface="Arial" panose="020B0604020202020204" pitchFamily="34" charset="0"/>
                <a:cs typeface="Arial" panose="020B0604020202020204" pitchFamily="34" charset="0"/>
              </a:rPr>
              <a:t>DeSutter</a:t>
            </a:r>
            <a:r>
              <a:rPr lang="en-US" sz="1400" b="0" i="0" dirty="0">
                <a:solidFill>
                  <a:schemeClr val="bg1"/>
                </a:solidFill>
                <a:effectLst/>
                <a:latin typeface="Arial" panose="020B0604020202020204" pitchFamily="34" charset="0"/>
                <a:cs typeface="Arial" panose="020B0604020202020204" pitchFamily="34" charset="0"/>
              </a:rPr>
              <a:t>, David Brandt and David Kleinschmidt will discuss how farmers can lower input costs while increasing farm profitability and resiliency. The secret to success is using soil-health improving regenerative ag principles and practices—and these preeminent experts will answer your questions regarding how you can do the same.</a:t>
            </a:r>
            <a:endParaRPr lang="en-US" sz="2400" b="0" dirty="0">
              <a:solidFill>
                <a:schemeClr val="bg1"/>
              </a:solidFill>
              <a:effectLst/>
              <a:latin typeface="Arial" panose="020B0604020202020204" pitchFamily="34" charset="0"/>
              <a:cs typeface="Arial" panose="020B0604020202020204" pitchFamily="34" charset="0"/>
            </a:endParaRPr>
          </a:p>
        </p:txBody>
      </p:sp>
      <p:sp>
        <p:nvSpPr>
          <p:cNvPr id="16" name="Google Shape;172;p6">
            <a:extLst>
              <a:ext uri="{FF2B5EF4-FFF2-40B4-BE49-F238E27FC236}">
                <a16:creationId xmlns:a16="http://schemas.microsoft.com/office/drawing/2014/main" id="{6B799CC6-48BB-4441-9DE4-EF768492A847}"/>
              </a:ext>
            </a:extLst>
          </p:cNvPr>
          <p:cNvSpPr txBox="1">
            <a:spLocks/>
          </p:cNvSpPr>
          <p:nvPr/>
        </p:nvSpPr>
        <p:spPr>
          <a:xfrm>
            <a:off x="6515872" y="1523240"/>
            <a:ext cx="5272595" cy="2159077"/>
          </a:xfrm>
          <a:prstGeom prst="rect">
            <a:avLst/>
          </a:prstGeom>
          <a:noFill/>
          <a:ln>
            <a:noFill/>
          </a:ln>
        </p:spPr>
        <p:txBody>
          <a:bodyPr spcFirstLastPara="1" vert="horz" wrap="square" lIns="91425" tIns="45700" rIns="91425" bIns="457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rtl="0">
              <a:spcBef>
                <a:spcPts val="0"/>
              </a:spcBef>
              <a:spcAft>
                <a:spcPts val="800"/>
              </a:spcAft>
            </a:pPr>
            <a:r>
              <a:rPr lang="en-US" sz="2000" b="1" i="0" u="none" strike="noStrike" dirty="0">
                <a:solidFill>
                  <a:schemeClr val="bg1"/>
                </a:solidFill>
                <a:effectLst/>
                <a:latin typeface="Arial" panose="020B0604020202020204" pitchFamily="34" charset="0"/>
                <a:cs typeface="Arial" panose="020B0604020202020204" pitchFamily="34" charset="0"/>
              </a:rPr>
              <a:t>Thursday, July 1 at 7:00 pm </a:t>
            </a:r>
            <a:r>
              <a:rPr lang="en-US" sz="2000" b="1" dirty="0">
                <a:solidFill>
                  <a:schemeClr val="bg1"/>
                </a:solidFill>
                <a:latin typeface="Arial" panose="020B0604020202020204" pitchFamily="34" charset="0"/>
                <a:cs typeface="Arial" panose="020B0604020202020204" pitchFamily="34" charset="0"/>
              </a:rPr>
              <a:t>central </a:t>
            </a:r>
          </a:p>
          <a:p>
            <a:pPr algn="l" rtl="0">
              <a:spcBef>
                <a:spcPts val="0"/>
              </a:spcBef>
              <a:spcAft>
                <a:spcPts val="800"/>
              </a:spcAft>
            </a:pPr>
            <a:r>
              <a:rPr lang="en-US" sz="1600" b="1" i="0" u="none" strike="noStrike" dirty="0">
                <a:solidFill>
                  <a:schemeClr val="bg1"/>
                </a:solidFill>
                <a:effectLst/>
                <a:latin typeface="Arial" panose="020B0604020202020204" pitchFamily="34" charset="0"/>
                <a:cs typeface="Arial" panose="020B0604020202020204" pitchFamily="34" charset="0"/>
              </a:rPr>
              <a:t>“</a:t>
            </a:r>
            <a:r>
              <a:rPr lang="en-US" sz="1600" b="1" dirty="0">
                <a:solidFill>
                  <a:schemeClr val="bg1"/>
                </a:solidFill>
                <a:effectLst/>
                <a:latin typeface="Arial" panose="020B0604020202020204" pitchFamily="34" charset="0"/>
              </a:rPr>
              <a:t>Regenerating Human Health: Nourishing the Immune System</a:t>
            </a:r>
            <a:r>
              <a:rPr lang="en-US" sz="1600" b="1" i="0" u="none" strike="noStrike" dirty="0">
                <a:solidFill>
                  <a:schemeClr val="bg1"/>
                </a:solidFill>
                <a:effectLst/>
                <a:latin typeface="Arial" panose="020B0604020202020204" pitchFamily="34" charset="0"/>
                <a:cs typeface="Arial" panose="020B0604020202020204" pitchFamily="34" charset="0"/>
              </a:rPr>
              <a:t>” with Sara Keough</a:t>
            </a:r>
          </a:p>
          <a:p>
            <a:pPr algn="l" rtl="0">
              <a:spcBef>
                <a:spcPts val="0"/>
              </a:spcBef>
              <a:spcAft>
                <a:spcPts val="800"/>
              </a:spcAft>
            </a:pPr>
            <a:r>
              <a:rPr lang="en-US" sz="1400" dirty="0">
                <a:solidFill>
                  <a:schemeClr val="bg1"/>
                </a:solidFill>
                <a:effectLst/>
                <a:latin typeface="Arial" panose="020B0604020202020204" pitchFamily="34" charset="0"/>
              </a:rPr>
              <a:t>Our immune systems are greatly challenged in our modern world of toxic overload, chronic stress, nutritional deficiencies, inadequate sleep and a myriad of other lifestyle and environmental factors.  In the next webinar in our series of 'Regenerating Human Health,' Sara Keough, MS, CNS, LDN will discuss healing foods and lifestyle changes that can deeply nourish and strengthen our immune systems from within.</a:t>
            </a:r>
            <a:endParaRPr lang="en-US" sz="2000" dirty="0">
              <a:solidFill>
                <a:schemeClr val="bg1"/>
              </a:solidFill>
              <a:effectLst/>
              <a:latin typeface="Arial" panose="020B0604020202020204" pitchFamily="34" charset="0"/>
              <a:cs typeface="Arial" panose="020B0604020202020204" pitchFamily="34" charset="0"/>
            </a:endParaRPr>
          </a:p>
        </p:txBody>
      </p:sp>
      <p:pic>
        <p:nvPicPr>
          <p:cNvPr id="13" name="Google Shape;173;p6" descr="A close up of a logo&#10;&#10;Description automatically generated">
            <a:extLst>
              <a:ext uri="{FF2B5EF4-FFF2-40B4-BE49-F238E27FC236}">
                <a16:creationId xmlns:a16="http://schemas.microsoft.com/office/drawing/2014/main" id="{E3FC3500-2CED-4FDD-AC8A-E3EF57C692B6}"/>
              </a:ext>
            </a:extLst>
          </p:cNvPr>
          <p:cNvPicPr preferRelativeResize="0"/>
          <p:nvPr/>
        </p:nvPicPr>
        <p:blipFill rotWithShape="1">
          <a:blip r:embed="rId5">
            <a:alphaModFix/>
          </a:blip>
          <a:srcRect/>
          <a:stretch/>
        </p:blipFill>
        <p:spPr>
          <a:xfrm>
            <a:off x="1250992" y="4665895"/>
            <a:ext cx="3594015" cy="740575"/>
          </a:xfrm>
          <a:prstGeom prst="rect">
            <a:avLst/>
          </a:prstGeom>
          <a:noFill/>
          <a:ln>
            <a:noFill/>
          </a:ln>
        </p:spPr>
      </p:pic>
      <p:sp>
        <p:nvSpPr>
          <p:cNvPr id="15" name="TextBox 14">
            <a:extLst>
              <a:ext uri="{FF2B5EF4-FFF2-40B4-BE49-F238E27FC236}">
                <a16:creationId xmlns:a16="http://schemas.microsoft.com/office/drawing/2014/main" id="{8CCF53B5-85F5-4F50-ABC7-C1B8E6A4E97B}"/>
              </a:ext>
            </a:extLst>
          </p:cNvPr>
          <p:cNvSpPr txBox="1"/>
          <p:nvPr/>
        </p:nvSpPr>
        <p:spPr>
          <a:xfrm>
            <a:off x="513044" y="5430583"/>
            <a:ext cx="5419921" cy="738664"/>
          </a:xfrm>
          <a:prstGeom prst="rect">
            <a:avLst/>
          </a:prstGeom>
          <a:noFill/>
        </p:spPr>
        <p:txBody>
          <a:bodyPr wrap="square" rtlCol="0">
            <a:spAutoFit/>
          </a:bodyPr>
          <a:lstStyle/>
          <a:p>
            <a:r>
              <a:rPr lang="en-US" sz="1400" b="0" i="0" dirty="0">
                <a:solidFill>
                  <a:srgbClr val="3A3A3A"/>
                </a:solidFill>
                <a:effectLst/>
                <a:latin typeface="Nunito Sans"/>
              </a:rPr>
              <a:t>Understanding Ag can help you achieve your regenerative agricultural goals and objective -- whether you’re a farmer, rancher, branded program, processor, restaurant, retailer, or involved consumer.</a:t>
            </a:r>
            <a:endParaRPr lang="en-US" sz="1400" dirty="0">
              <a:latin typeface="Nunito Sans"/>
              <a:ea typeface="Arial"/>
              <a:cs typeface="Arial"/>
              <a:sym typeface="Arial"/>
            </a:endParaRPr>
          </a:p>
        </p:txBody>
      </p:sp>
      <p:cxnSp>
        <p:nvCxnSpPr>
          <p:cNvPr id="3" name="Straight Connector 2">
            <a:extLst>
              <a:ext uri="{FF2B5EF4-FFF2-40B4-BE49-F238E27FC236}">
                <a16:creationId xmlns:a16="http://schemas.microsoft.com/office/drawing/2014/main" id="{37162091-CED4-4C41-93E9-3161A40DCCA6}"/>
              </a:ext>
            </a:extLst>
          </p:cNvPr>
          <p:cNvCxnSpPr>
            <a:cxnSpLocks/>
          </p:cNvCxnSpPr>
          <p:nvPr/>
        </p:nvCxnSpPr>
        <p:spPr>
          <a:xfrm>
            <a:off x="0" y="2263000"/>
            <a:ext cx="6095999" cy="0"/>
          </a:xfrm>
          <a:prstGeom prst="line">
            <a:avLst/>
          </a:prstGeom>
          <a:ln w="31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761EF2E-D222-49FE-A909-4FE8C12FF888}"/>
              </a:ext>
            </a:extLst>
          </p:cNvPr>
          <p:cNvCxnSpPr>
            <a:cxnSpLocks/>
          </p:cNvCxnSpPr>
          <p:nvPr/>
        </p:nvCxnSpPr>
        <p:spPr>
          <a:xfrm>
            <a:off x="0" y="4520102"/>
            <a:ext cx="6095999" cy="0"/>
          </a:xfrm>
          <a:prstGeom prst="line">
            <a:avLst/>
          </a:prstGeom>
          <a:ln w="31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22156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praying_pestic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726" y="839304"/>
            <a:ext cx="11787188" cy="5715000"/>
          </a:xfrm>
          <a:prstGeom prst="rect">
            <a:avLst/>
          </a:prstGeom>
        </p:spPr>
      </p:pic>
      <p:sp>
        <p:nvSpPr>
          <p:cNvPr id="3" name="Content Placeholder 2"/>
          <p:cNvSpPr>
            <a:spLocks noGrp="1"/>
          </p:cNvSpPr>
          <p:nvPr>
            <p:ph idx="1"/>
          </p:nvPr>
        </p:nvSpPr>
        <p:spPr>
          <a:xfrm>
            <a:off x="276726" y="927099"/>
            <a:ext cx="11638548" cy="5627205"/>
          </a:xfrm>
          <a:ln>
            <a:noFill/>
          </a:ln>
        </p:spPr>
        <p:txBody>
          <a:bodyPr>
            <a:noAutofit/>
          </a:bodyPr>
          <a:lstStyle/>
          <a:p>
            <a:r>
              <a:rPr lang="en-US" dirty="0">
                <a:solidFill>
                  <a:schemeClr val="bg1"/>
                </a:solidFill>
              </a:rPr>
              <a:t>Glyphosate is now the #1 herbicide  in use in the U.S. and is increasingly                               used  around the world</a:t>
            </a:r>
          </a:p>
          <a:p>
            <a:pPr lvl="1"/>
            <a:r>
              <a:rPr lang="en-US" dirty="0">
                <a:solidFill>
                  <a:schemeClr val="bg1"/>
                </a:solidFill>
              </a:rPr>
              <a:t>Patented by Monsanto as an herbicide  in 1969</a:t>
            </a:r>
          </a:p>
          <a:p>
            <a:pPr lvl="1"/>
            <a:r>
              <a:rPr lang="en-US" dirty="0">
                <a:solidFill>
                  <a:schemeClr val="bg1"/>
                </a:solidFill>
              </a:rPr>
              <a:t>Introduced into the US food chain in 1974</a:t>
            </a:r>
          </a:p>
          <a:p>
            <a:pPr lvl="1"/>
            <a:endParaRPr lang="en-US" dirty="0">
              <a:solidFill>
                <a:schemeClr val="bg1"/>
              </a:solidFill>
            </a:endParaRPr>
          </a:p>
          <a:p>
            <a:pPr lvl="1"/>
            <a:endParaRPr lang="en-US" dirty="0">
              <a:solidFill>
                <a:schemeClr val="bg1"/>
              </a:solidFill>
            </a:endParaRPr>
          </a:p>
          <a:p>
            <a:pPr lvl="1"/>
            <a:endParaRPr lang="en-US" dirty="0">
              <a:solidFill>
                <a:schemeClr val="bg1"/>
              </a:solidFill>
            </a:endParaRPr>
          </a:p>
          <a:p>
            <a:pPr lvl="1"/>
            <a:endParaRPr lang="en-US" dirty="0">
              <a:solidFill>
                <a:schemeClr val="bg1"/>
              </a:solidFill>
            </a:endParaRPr>
          </a:p>
          <a:p>
            <a:pPr lvl="1"/>
            <a:endParaRPr lang="en-US" dirty="0">
              <a:solidFill>
                <a:schemeClr val="bg1"/>
              </a:solidFill>
            </a:endParaRPr>
          </a:p>
          <a:p>
            <a:pPr lvl="1"/>
            <a:r>
              <a:rPr lang="en-US" dirty="0">
                <a:solidFill>
                  <a:schemeClr val="bg1"/>
                </a:solidFill>
              </a:rPr>
              <a:t>Came out from under patent in 2000</a:t>
            </a:r>
          </a:p>
          <a:p>
            <a:pPr lvl="1"/>
            <a:r>
              <a:rPr lang="en-US" dirty="0">
                <a:solidFill>
                  <a:schemeClr val="bg1"/>
                </a:solidFill>
              </a:rPr>
              <a:t>Inhibits an enzyme in the </a:t>
            </a:r>
            <a:r>
              <a:rPr lang="en-US" i="1" dirty="0">
                <a:solidFill>
                  <a:schemeClr val="bg1"/>
                </a:solidFill>
              </a:rPr>
              <a:t>shikimate pathway </a:t>
            </a:r>
            <a:r>
              <a:rPr lang="en-US" dirty="0">
                <a:solidFill>
                  <a:schemeClr val="bg1"/>
                </a:solidFill>
              </a:rPr>
              <a:t>involved in                                                         synthesis of tyrosine, tryptophan and phenylalanine (the three </a:t>
            </a:r>
            <a:r>
              <a:rPr lang="en-US" i="1" dirty="0">
                <a:solidFill>
                  <a:schemeClr val="bg1"/>
                </a:solidFill>
              </a:rPr>
              <a:t>aromatic amino acids</a:t>
            </a:r>
            <a:r>
              <a:rPr lang="en-US" dirty="0">
                <a:solidFill>
                  <a:schemeClr val="bg1"/>
                </a:solidFill>
              </a:rPr>
              <a:t>)</a:t>
            </a:r>
          </a:p>
          <a:p>
            <a:r>
              <a:rPr lang="en-US" dirty="0">
                <a:solidFill>
                  <a:schemeClr val="bg1"/>
                </a:solidFill>
              </a:rPr>
              <a:t>Huge expansion of GMO corn, soy, cotton and canola crops has led to sharp increases in the last two decades</a:t>
            </a:r>
          </a:p>
        </p:txBody>
      </p:sp>
      <p:pic>
        <p:nvPicPr>
          <p:cNvPr id="4" name="Content Placeholder 4" descr="glyphosate.png"/>
          <p:cNvPicPr>
            <a:picLocks noChangeAspect="1"/>
          </p:cNvPicPr>
          <p:nvPr/>
        </p:nvPicPr>
        <p:blipFill>
          <a:blip r:embed="rId4"/>
          <a:srcRect t="-14632" b="-14632"/>
          <a:stretch>
            <a:fillRect/>
          </a:stretch>
        </p:blipFill>
        <p:spPr>
          <a:xfrm>
            <a:off x="8441934" y="3429000"/>
            <a:ext cx="3473340" cy="1910203"/>
          </a:xfrm>
          <a:prstGeom prst="rect">
            <a:avLst/>
          </a:prstGeom>
        </p:spPr>
      </p:pic>
      <p:sp>
        <p:nvSpPr>
          <p:cNvPr id="2" name="TextBox 1">
            <a:extLst>
              <a:ext uri="{FF2B5EF4-FFF2-40B4-BE49-F238E27FC236}">
                <a16:creationId xmlns:a16="http://schemas.microsoft.com/office/drawing/2014/main" id="{07978319-9510-6B42-9F5A-954818DCD842}"/>
              </a:ext>
            </a:extLst>
          </p:cNvPr>
          <p:cNvSpPr txBox="1"/>
          <p:nvPr/>
        </p:nvSpPr>
        <p:spPr>
          <a:xfrm>
            <a:off x="276726" y="210631"/>
            <a:ext cx="4988032" cy="584775"/>
          </a:xfrm>
          <a:prstGeom prst="rect">
            <a:avLst/>
          </a:prstGeom>
          <a:noFill/>
        </p:spPr>
        <p:txBody>
          <a:bodyPr wrap="none" rtlCol="0">
            <a:spAutoFit/>
          </a:bodyPr>
          <a:lstStyle/>
          <a:p>
            <a:r>
              <a:rPr lang="en-US" sz="3200" dirty="0"/>
              <a:t>A Brief History of Glyphosate</a:t>
            </a:r>
          </a:p>
        </p:txBody>
      </p:sp>
    </p:spTree>
    <p:extLst>
      <p:ext uri="{BB962C8B-B14F-4D97-AF65-F5344CB8AC3E}">
        <p14:creationId xmlns:p14="http://schemas.microsoft.com/office/powerpoint/2010/main" val="28569765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12372</TotalTime>
  <Words>6764</Words>
  <Application>Microsoft Macintosh PowerPoint</Application>
  <PresentationFormat>Widescreen</PresentationFormat>
  <Paragraphs>647</Paragraphs>
  <Slides>89</Slides>
  <Notes>51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89</vt:i4>
      </vt:variant>
    </vt:vector>
  </HeadingPairs>
  <TitlesOfParts>
    <vt:vector size="96" baseType="lpstr">
      <vt:lpstr>Arial</vt:lpstr>
      <vt:lpstr>Arial Rounded MT Bold</vt:lpstr>
      <vt:lpstr>Calibri</vt:lpstr>
      <vt:lpstr>Calibri Light</vt:lpstr>
      <vt:lpstr>Nunito Sans</vt:lpstr>
      <vt:lpstr>Segoe Print</vt:lpstr>
      <vt:lpstr>Office Theme</vt:lpstr>
      <vt:lpstr>  Toxic Legacy:  How the Weedkiller Glyphosate is Destroying Our Health and the Environment</vt:lpstr>
      <vt:lpstr>PowerPoint Presentation</vt:lpstr>
      <vt:lpstr>PowerPoint Presentation</vt:lpstr>
      <vt:lpstr>Silent Spring (1962)</vt:lpstr>
      <vt:lpstr>Outline</vt:lpstr>
      <vt:lpstr>PowerPoint Presentation</vt:lpstr>
      <vt:lpstr>Roundup and GMO Crops</vt:lpstr>
      <vt:lpstr>Roundup as a Desiccant/Ripener  just before Harvest</vt:lpstr>
      <vt:lpstr>PowerPoint Presentation</vt:lpstr>
      <vt:lpstr>Is Glyphosate Nontoxic?</vt:lpstr>
      <vt:lpstr>Why did we not find this out long ago?</vt:lpstr>
      <vt:lpstr>PowerPoint Presentation</vt:lpstr>
      <vt:lpstr>Glyphosate Blocks EPSP Synthase in the Shikimate Pathway in Plants*</vt:lpstr>
      <vt:lpstr>PowerPoint Presentation</vt:lpstr>
      <vt:lpstr>Shikimate Pathway Disruption</vt:lpstr>
      <vt:lpstr>Roundup Safety Claims Disputed*</vt:lpstr>
      <vt:lpstr>Main Toxic Effects of Glyphosate*</vt:lpstr>
      <vt:lpstr>PowerPoint Presentation</vt:lpstr>
      <vt:lpstr>Glyphosate Accumulates in Biofilms*</vt:lpstr>
      <vt:lpstr>“Glyphosate remains in forest plant tissues for a decade or more” * </vt:lpstr>
      <vt:lpstr>“Glyphosate: Plasma and Bone Marrow Levels Following Intraperitoneal Injection”*</vt:lpstr>
      <vt:lpstr>Glyphosate and Cancer*</vt:lpstr>
      <vt:lpstr>PowerPoint Presentation</vt:lpstr>
      <vt:lpstr>Seminal Séralini Study: Mammary Tumors in Rats*</vt:lpstr>
      <vt:lpstr>Conclusions from Séralini’s Rat Study *</vt:lpstr>
      <vt:lpstr>Glyphosate-based formulations:  Effect on honeybee behaviors*</vt:lpstr>
      <vt:lpstr>Effect of Glyphosate on Water Flea Embryos*</vt:lpstr>
      <vt:lpstr>Glyphosate Increases Malaria Spread through Mosquitoes*</vt:lpstr>
      <vt:lpstr>Ib Pedersen: Pig Farmer in Europe*</vt:lpstr>
      <vt:lpstr>PowerPoint Presentation</vt:lpstr>
      <vt:lpstr>Newborn white-tailed deer have severely damaged thymuses* </vt:lpstr>
      <vt:lpstr>Some Correlations between Human Diseases and Glyphosate* </vt:lpstr>
      <vt:lpstr>Congenital heart conditions (newborns)  p&lt;0.000009           and enlarged right ventricle (adults)   p&lt;0.00003*</vt:lpstr>
      <vt:lpstr>PowerPoint Presentation</vt:lpstr>
      <vt:lpstr>PowerPoint Presentation</vt:lpstr>
      <vt:lpstr>Is Glyphosate Causing an Epidemic in Fatty Liver Disease?</vt:lpstr>
      <vt:lpstr>Kidney Failure in Agricultural Workers*</vt:lpstr>
      <vt:lpstr>U.S. Acute Kidney Disease Death Rate Plotted against Glyphosate and GMOs*</vt:lpstr>
      <vt:lpstr>Correlations between Glyphosate and Neurological Diseases*</vt:lpstr>
      <vt:lpstr>Proteus mirabilis can fully metabolize glyphosate and use its phosphorus atom as a source of phosphorus*</vt:lpstr>
      <vt:lpstr>”Rheumatoid arthritis is an autoimmune disease triggered by Proteus urinary tract infection”*  </vt:lpstr>
      <vt:lpstr>PowerPoint Presentation</vt:lpstr>
      <vt:lpstr>PowerPoint Presentation</vt:lpstr>
      <vt:lpstr>Glyphosate and the Gut:  Pathogen Overgrowth*</vt:lpstr>
      <vt:lpstr>PowerPoint Presentation</vt:lpstr>
      <vt:lpstr>PowerPoint Presentation</vt:lpstr>
      <vt:lpstr>Impaired Digestive Enzymes </vt:lpstr>
      <vt:lpstr>Celiac Disease, Glyphosate and  Non-Hodgkin’s Lymphoma</vt:lpstr>
      <vt:lpstr>PowerPoint Presentation</vt:lpstr>
      <vt:lpstr>Glyphosate  and Autism*</vt:lpstr>
      <vt:lpstr>Pathogen Overgrowth in Poultry Microbes Exposed to Glyphosate*</vt:lpstr>
      <vt:lpstr>Evidence linking autism to Clostridia overgrowth*</vt:lpstr>
      <vt:lpstr>PowerPoint Presentation</vt:lpstr>
      <vt:lpstr>PowerPoint Presentation</vt:lpstr>
      <vt:lpstr>Autism-like Symptoms following Maternal Glyphosate Exposure*</vt:lpstr>
      <vt:lpstr>How to explain this ….</vt:lpstr>
      <vt:lpstr>Glyphosate Suppresses Aromatase in the Placenta*</vt:lpstr>
      <vt:lpstr>“Developmental vitamin D deficiency increases foetal exposure to testosterone”* </vt:lpstr>
      <vt:lpstr>CYP Enzymes Activate Vitamin D3*</vt:lpstr>
      <vt:lpstr>“Glyphosate exposure induces synaptic impairment in hippocampal neurons and cognitive deficits in developing rats”*</vt:lpstr>
      <vt:lpstr> “Neuronal development and axon growth are altered by glyphosate through a WNT non-canonical signaling pathway”*  </vt:lpstr>
      <vt:lpstr>“Dendrite and spine modifications in autism and related neurodevelopmental disorders in patients and animal models” * </vt:lpstr>
      <vt:lpstr>“Environment permissible concentrations of glyphosate in drinking water can influence the fate of neural stem cells from the subventricular zone of the postnatal mouse”* </vt:lpstr>
      <vt:lpstr>Recapitulation</vt:lpstr>
      <vt:lpstr>PowerPoint Presentation</vt:lpstr>
      <vt:lpstr>Glyphosate is an Endocrine Disruptor*</vt:lpstr>
      <vt:lpstr>Zen Honeycutt on Glyphosate as an Endocrine Disruptor</vt:lpstr>
      <vt:lpstr>"Maternal urinary levels of glyphosate during pregnancy and anogenital distance in newborns                        in a US multicenter pregnancy cohort”*</vt:lpstr>
      <vt:lpstr>Longer anogenital distance in females is linked to infertility </vt:lpstr>
      <vt:lpstr>Glyphosate and Premature Birth*</vt:lpstr>
      <vt:lpstr>Glyphosate and Premature Birth*</vt:lpstr>
      <vt:lpstr>Glyphosate, Sperm Counts and Cancer*</vt:lpstr>
      <vt:lpstr>“Glyphosate-Based Herbicides Produce Teratogenic Effects on Vertebrates by Impairing Retinoic Acid Signaling”* </vt:lpstr>
      <vt:lpstr>PowerPoint Presentation</vt:lpstr>
      <vt:lpstr>“Developmental exposure to glyphosate-based herbicide and depressive-like behavior in adult offspring: Implication of glutamate excitotoxicity and oxidative stress”*</vt:lpstr>
      <vt:lpstr>Epigenetic transgenerational toxicology through   germline alterations by glyphosate*,**</vt:lpstr>
      <vt:lpstr>My New Book!</vt:lpstr>
      <vt:lpstr>PowerPoint Presentation</vt:lpstr>
      <vt:lpstr>PowerPoint Presentation</vt:lpstr>
      <vt:lpstr>PowerPoint Presentation</vt:lpstr>
      <vt:lpstr>Eat Natural Probiotic Foods</vt:lpstr>
      <vt:lpstr>Some Important Nutrients</vt:lpstr>
      <vt:lpstr>Treating Glyphosate Poisoning in Cows*</vt:lpstr>
      <vt:lpstr>Biochar, Bentonite and Zeolite to maintain healthy microbial distribution in poultry* </vt:lpstr>
      <vt:lpstr>Extracts from Common Plants Can Treat Glyphosate Poisoning*</vt:lpstr>
      <vt:lpstr>Healthy Living is the Best Way to                          Protect Yourself from COVID-19</vt:lpstr>
      <vt:lpstr>Conclusions</vt:lpstr>
      <vt:lpstr>PowerPoint Presentation</vt:lpstr>
      <vt:lpstr>Upcoming Webinars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Toxic Legacy:  How the Weedkiller Glyphosate is Destroying Our Health and the Environment</dc:title>
  <dc:creator>Stephanie Seneff</dc:creator>
  <cp:lastModifiedBy>Stephanie Seneff</cp:lastModifiedBy>
  <cp:revision>89</cp:revision>
  <cp:lastPrinted>2021-06-09T18:42:48Z</cp:lastPrinted>
  <dcterms:created xsi:type="dcterms:W3CDTF">2021-05-16T15:37:11Z</dcterms:created>
  <dcterms:modified xsi:type="dcterms:W3CDTF">2021-06-10T21:50:40Z</dcterms:modified>
</cp:coreProperties>
</file>