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714" r:id="rId3"/>
    <p:sldId id="686" r:id="rId4"/>
    <p:sldId id="450" r:id="rId5"/>
    <p:sldId id="451" r:id="rId6"/>
    <p:sldId id="334" r:id="rId7"/>
    <p:sldId id="457" r:id="rId8"/>
    <p:sldId id="272" r:id="rId9"/>
    <p:sldId id="271" r:id="rId10"/>
    <p:sldId id="458" r:id="rId11"/>
    <p:sldId id="449" r:id="rId12"/>
    <p:sldId id="410" r:id="rId13"/>
    <p:sldId id="445" r:id="rId14"/>
    <p:sldId id="701" r:id="rId15"/>
    <p:sldId id="400" r:id="rId16"/>
    <p:sldId id="438" r:id="rId17"/>
    <p:sldId id="345" r:id="rId18"/>
    <p:sldId id="691" r:id="rId19"/>
    <p:sldId id="707" r:id="rId20"/>
    <p:sldId id="338" r:id="rId21"/>
    <p:sldId id="339" r:id="rId22"/>
    <p:sldId id="288" r:id="rId23"/>
    <p:sldId id="448" r:id="rId24"/>
    <p:sldId id="279" r:id="rId25"/>
    <p:sldId id="287" r:id="rId26"/>
    <p:sldId id="463" r:id="rId27"/>
    <p:sldId id="682" r:id="rId28"/>
    <p:sldId id="456" r:id="rId29"/>
    <p:sldId id="455" r:id="rId30"/>
    <p:sldId id="713" r:id="rId31"/>
    <p:sldId id="402" r:id="rId32"/>
    <p:sldId id="439" r:id="rId33"/>
    <p:sldId id="711" r:id="rId34"/>
    <p:sldId id="441" r:id="rId35"/>
    <p:sldId id="712" r:id="rId36"/>
    <p:sldId id="442" r:id="rId37"/>
    <p:sldId id="715" r:id="rId38"/>
    <p:sldId id="443" r:id="rId39"/>
    <p:sldId id="705" r:id="rId40"/>
    <p:sldId id="710" r:id="rId41"/>
    <p:sldId id="684" r:id="rId42"/>
    <p:sldId id="706" r:id="rId43"/>
    <p:sldId id="446" r:id="rId44"/>
    <p:sldId id="453" r:id="rId45"/>
    <p:sldId id="462" r:id="rId46"/>
    <p:sldId id="45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87992"/>
  </p:normalViewPr>
  <p:slideViewPr>
    <p:cSldViewPr snapToGrid="0" snapToObjects="1">
      <p:cViewPr varScale="1">
        <p:scale>
          <a:sx n="95" d="100"/>
          <a:sy n="95" d="100"/>
        </p:scale>
        <p:origin x="200" y="464"/>
      </p:cViewPr>
      <p:guideLst/>
    </p:cSldViewPr>
  </p:slideViewPr>
  <p:outlineViewPr>
    <p:cViewPr>
      <p:scale>
        <a:sx n="33" d="100"/>
        <a:sy n="33" d="100"/>
      </p:scale>
      <p:origin x="0" y="-804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D5427-851A-8C41-810F-CFED6686A43B}" type="datetimeFigureOut">
              <a:rPr lang="en-US" smtClean="0"/>
              <a:t>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6678B-6F3C-3E49-9E92-89F06358B121}" type="slidenum">
              <a:rPr lang="en-US" smtClean="0"/>
              <a:t>‹#›</a:t>
            </a:fld>
            <a:endParaRPr lang="en-US"/>
          </a:p>
        </p:txBody>
      </p:sp>
    </p:spTree>
    <p:extLst>
      <p:ext uri="{BB962C8B-B14F-4D97-AF65-F5344CB8AC3E}">
        <p14:creationId xmlns:p14="http://schemas.microsoft.com/office/powerpoint/2010/main" val="237958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cpjournals.org/doi/10.7326/M20-535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B6678B-6F3C-3E49-9E92-89F06358B121}" type="slidenum">
              <a:rPr lang="en-US" smtClean="0"/>
              <a:t>1</a:t>
            </a:fld>
            <a:endParaRPr lang="en-US"/>
          </a:p>
        </p:txBody>
      </p:sp>
    </p:spTree>
    <p:extLst>
      <p:ext uri="{BB962C8B-B14F-4D97-AF65-F5344CB8AC3E}">
        <p14:creationId xmlns:p14="http://schemas.microsoft.com/office/powerpoint/2010/main" val="168061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www.sciencemag.org</a:t>
            </a:r>
            <a:r>
              <a:rPr lang="en-US" dirty="0"/>
              <a:t>/news/2020/12/uk-variant-puts-spotlight-immunocompromised-patients-role-covid-19-pandemic</a:t>
            </a:r>
          </a:p>
        </p:txBody>
      </p:sp>
      <p:sp>
        <p:nvSpPr>
          <p:cNvPr id="4" name="Slide Number Placeholder 3"/>
          <p:cNvSpPr>
            <a:spLocks noGrp="1"/>
          </p:cNvSpPr>
          <p:nvPr>
            <p:ph type="sldNum" sz="quarter" idx="5"/>
          </p:nvPr>
        </p:nvSpPr>
        <p:spPr/>
        <p:txBody>
          <a:bodyPr/>
          <a:lstStyle/>
          <a:p>
            <a:fld id="{8DB6678B-6F3C-3E49-9E92-89F06358B121}" type="slidenum">
              <a:rPr lang="en-US" smtClean="0"/>
              <a:t>26</a:t>
            </a:fld>
            <a:endParaRPr lang="en-US"/>
          </a:p>
        </p:txBody>
      </p:sp>
    </p:spTree>
    <p:extLst>
      <p:ext uri="{BB962C8B-B14F-4D97-AF65-F5344CB8AC3E}">
        <p14:creationId xmlns:p14="http://schemas.microsoft.com/office/powerpoint/2010/main" val="382709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=z72zIfdnjC4&amp;feature=</a:t>
            </a:r>
            <a:r>
              <a:rPr lang="en-US" dirty="0" err="1"/>
              <a:t>youtu.be</a:t>
            </a:r>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30</a:t>
            </a:fld>
            <a:endParaRPr lang="en-US"/>
          </a:p>
        </p:txBody>
      </p:sp>
    </p:spTree>
    <p:extLst>
      <p:ext uri="{BB962C8B-B14F-4D97-AF65-F5344CB8AC3E}">
        <p14:creationId xmlns:p14="http://schemas.microsoft.com/office/powerpoint/2010/main" val="150893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31</a:t>
            </a:fld>
            <a:endParaRPr lang="en-US"/>
          </a:p>
        </p:txBody>
      </p:sp>
    </p:spTree>
    <p:extLst>
      <p:ext uri="{BB962C8B-B14F-4D97-AF65-F5344CB8AC3E}">
        <p14:creationId xmlns:p14="http://schemas.microsoft.com/office/powerpoint/2010/main" val="32805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Life-threatening responses seen in at least eight people</a:t>
            </a:r>
          </a:p>
          <a:p>
            <a:endParaRPr lang="en-US" dirty="0"/>
          </a:p>
          <a:p>
            <a:r>
              <a:rPr lang="en-US" dirty="0"/>
              <a:t>Commandeers</a:t>
            </a:r>
          </a:p>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32</a:t>
            </a:fld>
            <a:endParaRPr lang="en-US"/>
          </a:p>
        </p:txBody>
      </p:sp>
    </p:spTree>
    <p:extLst>
      <p:ext uri="{BB962C8B-B14F-4D97-AF65-F5344CB8AC3E}">
        <p14:creationId xmlns:p14="http://schemas.microsoft.com/office/powerpoint/2010/main" val="15591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Life-threatening responses seen in at least eight people</a:t>
            </a:r>
          </a:p>
        </p:txBody>
      </p:sp>
      <p:sp>
        <p:nvSpPr>
          <p:cNvPr id="4" name="Slide Number Placeholder 3"/>
          <p:cNvSpPr>
            <a:spLocks noGrp="1"/>
          </p:cNvSpPr>
          <p:nvPr>
            <p:ph type="sldNum" sz="quarter" idx="5"/>
          </p:nvPr>
        </p:nvSpPr>
        <p:spPr/>
        <p:txBody>
          <a:bodyPr/>
          <a:lstStyle/>
          <a:p>
            <a:fld id="{8DB6678B-6F3C-3E49-9E92-89F06358B121}" type="slidenum">
              <a:rPr lang="en-US" smtClean="0"/>
              <a:t>33</a:t>
            </a:fld>
            <a:endParaRPr lang="en-US"/>
          </a:p>
        </p:txBody>
      </p:sp>
    </p:spTree>
    <p:extLst>
      <p:ext uri="{BB962C8B-B14F-4D97-AF65-F5344CB8AC3E}">
        <p14:creationId xmlns:p14="http://schemas.microsoft.com/office/powerpoint/2010/main" val="297208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 green fluorescent protein</a:t>
            </a:r>
          </a:p>
        </p:txBody>
      </p:sp>
      <p:sp>
        <p:nvSpPr>
          <p:cNvPr id="4" name="Slide Number Placeholder 3"/>
          <p:cNvSpPr>
            <a:spLocks noGrp="1"/>
          </p:cNvSpPr>
          <p:nvPr>
            <p:ph type="sldNum" sz="quarter" idx="5"/>
          </p:nvPr>
        </p:nvSpPr>
        <p:spPr/>
        <p:txBody>
          <a:bodyPr/>
          <a:lstStyle/>
          <a:p>
            <a:fld id="{8DB6678B-6F3C-3E49-9E92-89F06358B121}" type="slidenum">
              <a:rPr lang="en-US" smtClean="0"/>
              <a:t>35</a:t>
            </a:fld>
            <a:endParaRPr lang="en-US"/>
          </a:p>
        </p:txBody>
      </p:sp>
    </p:spTree>
    <p:extLst>
      <p:ext uri="{BB962C8B-B14F-4D97-AF65-F5344CB8AC3E}">
        <p14:creationId xmlns:p14="http://schemas.microsoft.com/office/powerpoint/2010/main" val="2219071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www.nature.com</a:t>
            </a:r>
            <a:r>
              <a:rPr lang="en-US" dirty="0"/>
              <a:t>/articles/s41564-020-00789-5</a:t>
            </a:r>
          </a:p>
          <a:p>
            <a:r>
              <a:rPr lang="en-US" dirty="0" err="1"/>
              <a:t>COVID_vaccine</a:t>
            </a:r>
            <a:r>
              <a:rPr lang="en-US" dirty="0"/>
              <a:t>/ADE_and_SARS_2020.pdf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Vaccine_paper</a:t>
            </a:r>
            <a:r>
              <a:rPr lang="en-US" dirty="0"/>
              <a:t>/</a:t>
            </a:r>
            <a:r>
              <a:rPr lang="en-US" sz="1200" kern="1200" dirty="0" err="1">
                <a:solidFill>
                  <a:schemeClr val="tx1"/>
                </a:solidFill>
                <a:effectLst/>
                <a:latin typeface="+mn-lt"/>
                <a:ea typeface="+mn-ea"/>
                <a:cs typeface="+mn-cs"/>
              </a:rPr>
              <a:t>Cardozo_ADE_real_possibility_warn_patients.pdf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36</a:t>
            </a:fld>
            <a:endParaRPr lang="en-US"/>
          </a:p>
        </p:txBody>
      </p:sp>
    </p:spTree>
    <p:extLst>
      <p:ext uri="{BB962C8B-B14F-4D97-AF65-F5344CB8AC3E}">
        <p14:creationId xmlns:p14="http://schemas.microsoft.com/office/powerpoint/2010/main" val="165806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www.nature.com</a:t>
            </a:r>
            <a:r>
              <a:rPr lang="en-US" dirty="0"/>
              <a:t>/articles/s41564-020-00789-5</a:t>
            </a:r>
          </a:p>
          <a:p>
            <a:r>
              <a:rPr lang="en-US" dirty="0" err="1"/>
              <a:t>COVID_vaccine</a:t>
            </a:r>
            <a:r>
              <a:rPr lang="en-US" dirty="0"/>
              <a:t>/ADE_and_SARS_2020.pdf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Vaccine_paper</a:t>
            </a:r>
            <a:r>
              <a:rPr lang="en-US" dirty="0"/>
              <a:t>/</a:t>
            </a:r>
            <a:r>
              <a:rPr lang="en-US" sz="1200" kern="1200" dirty="0" err="1">
                <a:solidFill>
                  <a:schemeClr val="tx1"/>
                </a:solidFill>
                <a:effectLst/>
                <a:latin typeface="+mn-lt"/>
                <a:ea typeface="+mn-ea"/>
                <a:cs typeface="+mn-cs"/>
              </a:rPr>
              <a:t>Cardozo_ADE_real_possibility_warn_patients.pdf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37</a:t>
            </a:fld>
            <a:endParaRPr lang="en-US"/>
          </a:p>
        </p:txBody>
      </p:sp>
    </p:spTree>
    <p:extLst>
      <p:ext uri="{BB962C8B-B14F-4D97-AF65-F5344CB8AC3E}">
        <p14:creationId xmlns:p14="http://schemas.microsoft.com/office/powerpoint/2010/main" val="315110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38</a:t>
            </a:fld>
            <a:endParaRPr lang="en-US"/>
          </a:p>
        </p:txBody>
      </p:sp>
    </p:spTree>
    <p:extLst>
      <p:ext uri="{BB962C8B-B14F-4D97-AF65-F5344CB8AC3E}">
        <p14:creationId xmlns:p14="http://schemas.microsoft.com/office/powerpoint/2010/main" val="2361600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www.ncbi.nlm.nih.gov</a:t>
            </a:r>
            <a:r>
              <a:rPr lang="en-US" dirty="0"/>
              <a:t>/</a:t>
            </a:r>
            <a:r>
              <a:rPr lang="en-US" dirty="0" err="1"/>
              <a:t>pmc</a:t>
            </a:r>
            <a:r>
              <a:rPr lang="en-US" dirty="0"/>
              <a:t>/articles/PMC7246018/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COVID/</a:t>
            </a:r>
            <a:r>
              <a:rPr lang="en-US" sz="1200" kern="1200" dirty="0" err="1">
                <a:solidFill>
                  <a:schemeClr val="tx1"/>
                </a:solidFill>
                <a:effectLst/>
                <a:latin typeface="+mn-lt"/>
                <a:ea typeface="+mn-ea"/>
                <a:cs typeface="+mn-cs"/>
              </a:rPr>
              <a:t>cross_reactivity_spike_protein_human_proteins.pdf</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Commercially available mouse monoclonal antibody made against recombinant SARS coronavirus spike protein 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39</a:t>
            </a:fld>
            <a:endParaRPr lang="en-US"/>
          </a:p>
        </p:txBody>
      </p:sp>
    </p:spTree>
    <p:extLst>
      <p:ext uri="{BB962C8B-B14F-4D97-AF65-F5344CB8AC3E}">
        <p14:creationId xmlns:p14="http://schemas.microsoft.com/office/powerpoint/2010/main" val="350029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./first_do_no_harm_vaccine_disease_comparison_NeilMiller_2016.pdf</a:t>
            </a:r>
          </a:p>
          <a:p>
            <a:r>
              <a:rPr lang="en-US" sz="1200" kern="1200" dirty="0">
                <a:solidFill>
                  <a:schemeClr val="tx1"/>
                </a:solidFill>
                <a:latin typeface="+mn-lt"/>
                <a:ea typeface="+mn-ea"/>
                <a:cs typeface="+mn-cs"/>
              </a:rPr>
              <a:t>19. </a:t>
            </a:r>
            <a:r>
              <a:rPr lang="en-US" sz="1200" kern="1200" dirty="0">
                <a:solidFill>
                  <a:schemeClr val="tx1"/>
                </a:solidFill>
                <a:effectLst/>
                <a:latin typeface="+mn-lt"/>
                <a:ea typeface="+mn-ea"/>
                <a:cs typeface="+mn-cs"/>
              </a:rPr>
              <a:t>Kubota Y, </a:t>
            </a:r>
            <a:r>
              <a:rPr lang="en-US" sz="1200" kern="1200" dirty="0" err="1">
                <a:solidFill>
                  <a:schemeClr val="tx1"/>
                </a:solidFill>
                <a:effectLst/>
                <a:latin typeface="+mn-lt"/>
                <a:ea typeface="+mn-ea"/>
                <a:cs typeface="+mn-cs"/>
              </a:rPr>
              <a:t>Iso</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Tamakoshi</a:t>
            </a:r>
            <a:r>
              <a:rPr lang="en-US" sz="1200" kern="1200" dirty="0">
                <a:solidFill>
                  <a:schemeClr val="tx1"/>
                </a:solidFill>
                <a:effectLst/>
                <a:latin typeface="+mn-lt"/>
                <a:ea typeface="+mn-ea"/>
                <a:cs typeface="+mn-cs"/>
              </a:rPr>
              <a:t> A; JACC Study Group. Association of measles and mumps with cardiovascular disease: The Japan </a:t>
            </a:r>
            <a:r>
              <a:rPr lang="en-US" sz="1200" kern="1200" dirty="0" err="1">
                <a:solidFill>
                  <a:schemeClr val="tx1"/>
                </a:solidFill>
                <a:effectLst/>
                <a:latin typeface="+mn-lt"/>
                <a:ea typeface="+mn-ea"/>
                <a:cs typeface="+mn-cs"/>
              </a:rPr>
              <a:t>Collabo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rative</a:t>
            </a:r>
            <a:r>
              <a:rPr lang="en-US" sz="1200" kern="1200" dirty="0">
                <a:solidFill>
                  <a:schemeClr val="tx1"/>
                </a:solidFill>
                <a:effectLst/>
                <a:latin typeface="+mn-lt"/>
                <a:ea typeface="+mn-ea"/>
                <a:cs typeface="+mn-cs"/>
              </a:rPr>
              <a:t> Cohort (JACC) study. Atherosclerosis 2015;241(2):682–686 </a:t>
            </a:r>
            <a:endParaRPr lang="en-US" dirty="0"/>
          </a:p>
          <a:p>
            <a:r>
              <a:rPr lang="en-US" sz="1200" kern="1200" dirty="0">
                <a:solidFill>
                  <a:schemeClr val="tx1"/>
                </a:solidFill>
                <a:effectLst/>
                <a:latin typeface="+mn-lt"/>
                <a:ea typeface="+mn-ea"/>
                <a:cs typeface="+mn-cs"/>
              </a:rPr>
              <a:t>20 </a:t>
            </a:r>
            <a:r>
              <a:rPr lang="en-US" sz="1200" kern="1200" dirty="0" err="1">
                <a:solidFill>
                  <a:schemeClr val="tx1"/>
                </a:solidFill>
                <a:effectLst/>
                <a:latin typeface="+mn-lt"/>
                <a:ea typeface="+mn-ea"/>
                <a:cs typeface="+mn-cs"/>
              </a:rPr>
              <a:t>Pesonen</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Andsberg</a:t>
            </a:r>
            <a:r>
              <a:rPr lang="en-US" sz="1200" kern="1200" dirty="0">
                <a:solidFill>
                  <a:schemeClr val="tx1"/>
                </a:solidFill>
                <a:effectLst/>
                <a:latin typeface="+mn-lt"/>
                <a:ea typeface="+mn-ea"/>
                <a:cs typeface="+mn-cs"/>
              </a:rPr>
              <a:t> E, Ohlin H, et al. Dual role of infections as risk factors for coronary heart disease. Atherosclerosis 2007;192(2): 370–375 </a:t>
            </a:r>
            <a:endParaRPr lang="en-US" dirty="0"/>
          </a:p>
          <a:p>
            <a:endParaRPr lang="en-US"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*Y. Kubota</a:t>
            </a:r>
            <a:r>
              <a:rPr lang="en-US" baseline="0" dirty="0"/>
              <a:t> et al., </a:t>
            </a:r>
            <a:r>
              <a:rPr lang="en-US" sz="1200" kern="1200" dirty="0">
                <a:solidFill>
                  <a:schemeClr val="tx1"/>
                </a:solidFill>
                <a:effectLst/>
                <a:latin typeface="+mn-lt"/>
                <a:ea typeface="+mn-ea"/>
                <a:cs typeface="+mn-cs"/>
              </a:rPr>
              <a:t>The Japan Collaborative Cohort (JACC) study. Atherosclerosis 2015;241(2):682-686.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Pesonen</a:t>
            </a:r>
            <a:r>
              <a:rPr lang="en-US" sz="1200" kern="1200" dirty="0">
                <a:solidFill>
                  <a:schemeClr val="tx1"/>
                </a:solidFill>
                <a:effectLst/>
                <a:latin typeface="+mn-lt"/>
                <a:ea typeface="+mn-ea"/>
                <a:cs typeface="+mn-cs"/>
              </a:rPr>
              <a:t> et al., Atherosclerosis 2007;192(2): 370-375. </a:t>
            </a:r>
            <a:endParaRPr lang="en-US" dirty="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D4A54A6-B959-0449-AF92-913A33D3C25E}" type="slidenum">
              <a:rPr lang="en-US" smtClean="0"/>
              <a:t>6</a:t>
            </a:fld>
            <a:endParaRPr lang="en-US"/>
          </a:p>
        </p:txBody>
      </p:sp>
    </p:spTree>
    <p:extLst>
      <p:ext uri="{BB962C8B-B14F-4D97-AF65-F5344CB8AC3E}">
        <p14:creationId xmlns:p14="http://schemas.microsoft.com/office/powerpoint/2010/main" val="3722554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41</a:t>
            </a:fld>
            <a:endParaRPr lang="en-US"/>
          </a:p>
        </p:txBody>
      </p:sp>
    </p:spTree>
    <p:extLst>
      <p:ext uri="{BB962C8B-B14F-4D97-AF65-F5344CB8AC3E}">
        <p14:creationId xmlns:p14="http://schemas.microsoft.com/office/powerpoint/2010/main" val="792258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Possi</a:t>
            </a:r>
            <a:endParaRPr lang="en-US" dirty="0"/>
          </a:p>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42</a:t>
            </a:fld>
            <a:endParaRPr lang="en-US"/>
          </a:p>
        </p:txBody>
      </p:sp>
    </p:spTree>
    <p:extLst>
      <p:ext uri="{BB962C8B-B14F-4D97-AF65-F5344CB8AC3E}">
        <p14:creationId xmlns:p14="http://schemas.microsoft.com/office/powerpoint/2010/main" val="1690239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 – 16 mutations, 8 in spike protein.  Brazil -12 mutations </a:t>
            </a:r>
            <a:r>
              <a:rPr lang="en-US"/>
              <a:t>in spike protein.</a:t>
            </a:r>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43</a:t>
            </a:fld>
            <a:endParaRPr lang="en-US"/>
          </a:p>
        </p:txBody>
      </p:sp>
    </p:spTree>
    <p:extLst>
      <p:ext uri="{BB962C8B-B14F-4D97-AF65-F5344CB8AC3E}">
        <p14:creationId xmlns:p14="http://schemas.microsoft.com/office/powerpoint/2010/main" val="198658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with Disabilities Education Act</a:t>
            </a:r>
          </a:p>
        </p:txBody>
      </p:sp>
      <p:sp>
        <p:nvSpPr>
          <p:cNvPr id="4" name="Slide Number Placeholder 3"/>
          <p:cNvSpPr>
            <a:spLocks noGrp="1"/>
          </p:cNvSpPr>
          <p:nvPr>
            <p:ph type="sldNum" sz="quarter" idx="10"/>
          </p:nvPr>
        </p:nvSpPr>
        <p:spPr/>
        <p:txBody>
          <a:bodyPr/>
          <a:lstStyle/>
          <a:p>
            <a:fld id="{3E8E140E-AD5D-5942-B03B-BD43ED07DBA8}" type="slidenum">
              <a:rPr lang="en-US" smtClean="0"/>
              <a:t>9</a:t>
            </a:fld>
            <a:endParaRPr lang="en-US"/>
          </a:p>
        </p:txBody>
      </p:sp>
    </p:spTree>
    <p:extLst>
      <p:ext uri="{BB962C8B-B14F-4D97-AF65-F5344CB8AC3E}">
        <p14:creationId xmlns:p14="http://schemas.microsoft.com/office/powerpoint/2010/main" val="177912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James_Lyons_Weiler_paper_on_vaccines_and_doctor_visits_2020.pdf</a:t>
            </a:r>
          </a:p>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10</a:t>
            </a:fld>
            <a:endParaRPr lang="en-US"/>
          </a:p>
        </p:txBody>
      </p:sp>
    </p:spTree>
    <p:extLst>
      <p:ext uri="{BB962C8B-B14F-4D97-AF65-F5344CB8AC3E}">
        <p14:creationId xmlns:p14="http://schemas.microsoft.com/office/powerpoint/2010/main" val="361297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www.greenmedinfo.com</a:t>
            </a:r>
            <a:r>
              <a:rPr lang="en-US" dirty="0"/>
              <a:t>/blog/roundup-</a:t>
            </a:r>
            <a:r>
              <a:rPr lang="en-US" dirty="0" err="1"/>
              <a:t>weedkiller</a:t>
            </a:r>
            <a:r>
              <a:rPr lang="en-US" dirty="0"/>
              <a:t>-brain-damaging-neurotoxin</a:t>
            </a:r>
          </a:p>
          <a:p>
            <a:r>
              <a:rPr lang="en-US" dirty="0"/>
              <a:t>acute exposure (30 minutes) and chronic (pregnancy and lactation) exposure.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prstClr val="black"/>
                </a:solidFill>
                <a:effectLst/>
                <a:uLnTx/>
                <a:uFillTx/>
                <a:latin typeface="+mn-lt"/>
                <a:ea typeface="+mn-ea"/>
                <a:cs typeface="+mn-cs"/>
              </a:rPr>
              <a:t>Why</a:t>
            </a:r>
            <a:r>
              <a:rPr kumimoji="0" lang="fr-FR" sz="2000" b="0" i="0" u="none" strike="noStrike" kern="1200" cap="none" spc="0" normalizeH="0" baseline="0" noProof="0" dirty="0">
                <a:ln>
                  <a:noFill/>
                </a:ln>
                <a:solidFill>
                  <a:prstClr val="black"/>
                </a:solidFill>
                <a:effectLst/>
                <a:uLnTx/>
                <a:uFillTx/>
                <a:latin typeface="+mn-lt"/>
                <a:ea typeface="+mn-ea"/>
                <a:cs typeface="+mn-cs"/>
              </a:rPr>
              <a:t> </a:t>
            </a:r>
            <a:r>
              <a:rPr kumimoji="0" lang="fr-FR" sz="2000" b="0" i="0" u="none" strike="noStrike" kern="1200" cap="none" spc="0" normalizeH="0" baseline="0" noProof="0" dirty="0" err="1">
                <a:ln>
                  <a:noFill/>
                </a:ln>
                <a:solidFill>
                  <a:prstClr val="black"/>
                </a:solidFill>
                <a:effectLst/>
                <a:uLnTx/>
                <a:uFillTx/>
                <a:latin typeface="+mn-lt"/>
                <a:ea typeface="+mn-ea"/>
                <a:cs typeface="+mn-cs"/>
              </a:rPr>
              <a:t>was</a:t>
            </a:r>
            <a:r>
              <a:rPr kumimoji="0" lang="fr-FR" sz="2000" b="0" i="0" u="none" strike="noStrike" kern="1200" cap="none" spc="0" normalizeH="0" baseline="0" noProof="0" dirty="0">
                <a:ln>
                  <a:noFill/>
                </a:ln>
                <a:solidFill>
                  <a:prstClr val="black"/>
                </a:solidFill>
                <a:effectLst/>
                <a:uLnTx/>
                <a:uFillTx/>
                <a:latin typeface="+mn-lt"/>
                <a:ea typeface="+mn-ea"/>
                <a:cs typeface="+mn-cs"/>
              </a:rPr>
              <a:t> </a:t>
            </a:r>
            <a:r>
              <a:rPr kumimoji="0" lang="fr-FR" sz="2000" b="0" i="0" u="none" strike="noStrike" kern="1200" cap="none" spc="0" normalizeH="0" baseline="0" noProof="0" dirty="0" err="1">
                <a:ln>
                  <a:noFill/>
                </a:ln>
                <a:solidFill>
                  <a:prstClr val="black"/>
                </a:solidFill>
                <a:effectLst/>
                <a:uLnTx/>
                <a:uFillTx/>
                <a:latin typeface="+mn-lt"/>
                <a:ea typeface="+mn-ea"/>
                <a:cs typeface="+mn-cs"/>
              </a:rPr>
              <a:t>this</a:t>
            </a:r>
            <a:r>
              <a:rPr kumimoji="0" lang="fr-FR" sz="2000" b="0" i="0" u="none" strike="noStrike" kern="1200" cap="none" spc="0" normalizeH="0" baseline="0" noProof="0" dirty="0">
                <a:ln>
                  <a:noFill/>
                </a:ln>
                <a:solidFill>
                  <a:prstClr val="black"/>
                </a:solidFill>
                <a:effectLst/>
                <a:uLnTx/>
                <a:uFillTx/>
                <a:latin typeface="+mn-lt"/>
                <a:ea typeface="+mn-ea"/>
                <a:cs typeface="+mn-cs"/>
              </a:rPr>
              <a:t> </a:t>
            </a:r>
            <a:r>
              <a:rPr kumimoji="0" lang="fr-FR" sz="2000" b="0" i="0" u="none" strike="noStrike" kern="1200" cap="none" spc="0" normalizeH="0" baseline="0" noProof="0" dirty="0" err="1">
                <a:ln>
                  <a:noFill/>
                </a:ln>
                <a:solidFill>
                  <a:prstClr val="black"/>
                </a:solidFill>
                <a:effectLst/>
                <a:uLnTx/>
                <a:uFillTx/>
                <a:latin typeface="+mn-lt"/>
                <a:ea typeface="+mn-ea"/>
                <a:cs typeface="+mn-cs"/>
              </a:rPr>
              <a:t>referenced</a:t>
            </a:r>
            <a:r>
              <a:rPr kumimoji="0" lang="fr-FR" sz="20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prstClr val="black"/>
                </a:solidFill>
                <a:effectLst/>
                <a:uLnTx/>
                <a:uFillTx/>
                <a:latin typeface="+mn-lt"/>
                <a:ea typeface="+mn-ea"/>
                <a:cs typeface="+mn-cs"/>
              </a:rPr>
              <a:t>T</a:t>
            </a:r>
            <a:r>
              <a:rPr kumimoji="0" lang="fr-FR" sz="2000" b="0" i="0" u="none" strike="noStrike" kern="1200" cap="none" spc="0" normalizeH="0" baseline="0" noProof="0" dirty="0">
                <a:ln>
                  <a:noFill/>
                </a:ln>
                <a:solidFill>
                  <a:prstClr val="black"/>
                </a:solidFill>
                <a:effectLst/>
                <a:uLnTx/>
                <a:uFillTx/>
                <a:latin typeface="+mn-lt"/>
                <a:ea typeface="+mn-ea"/>
                <a:cs typeface="+mn-cs"/>
              </a:rPr>
              <a:t>. Bohn et al. Food </a:t>
            </a:r>
            <a:r>
              <a:rPr kumimoji="0" lang="fr-FR" sz="2000" b="0" i="0" u="none" strike="noStrike" kern="1200" cap="none" spc="0" normalizeH="0" baseline="0" noProof="0" dirty="0" err="1">
                <a:ln>
                  <a:noFill/>
                </a:ln>
                <a:solidFill>
                  <a:prstClr val="black"/>
                </a:solidFill>
                <a:effectLst/>
                <a:uLnTx/>
                <a:uFillTx/>
                <a:latin typeface="+mn-lt"/>
                <a:ea typeface="+mn-ea"/>
                <a:cs typeface="+mn-cs"/>
              </a:rPr>
              <a:t>Chemistry</a:t>
            </a:r>
            <a:r>
              <a:rPr kumimoji="0" lang="fr-FR" sz="2000" b="0" i="0" u="none" strike="noStrike" kern="1200" cap="none" spc="0" normalizeH="0" baseline="0" noProof="0" dirty="0">
                <a:ln>
                  <a:noFill/>
                </a:ln>
                <a:solidFill>
                  <a:prstClr val="black"/>
                </a:solidFill>
                <a:effectLst/>
                <a:uLnTx/>
                <a:uFillTx/>
                <a:latin typeface="+mn-lt"/>
                <a:ea typeface="+mn-ea"/>
                <a:cs typeface="+mn-cs"/>
              </a:rPr>
              <a:t> 153, 15 </a:t>
            </a:r>
            <a:r>
              <a:rPr kumimoji="0" lang="fr-FR" sz="2000" b="0" i="0" u="none" strike="noStrike" kern="1200" cap="none" spc="0" normalizeH="0" baseline="0" noProof="0" dirty="0" err="1">
                <a:ln>
                  <a:noFill/>
                </a:ln>
                <a:solidFill>
                  <a:prstClr val="black"/>
                </a:solidFill>
                <a:effectLst/>
                <a:uLnTx/>
                <a:uFillTx/>
                <a:latin typeface="+mn-lt"/>
                <a:ea typeface="+mn-ea"/>
                <a:cs typeface="+mn-cs"/>
              </a:rPr>
              <a:t>June</a:t>
            </a:r>
            <a:r>
              <a:rPr kumimoji="0" lang="fr-FR" sz="2000" b="0" i="0" u="none" strike="noStrike" kern="1200" cap="none" spc="0" normalizeH="0" baseline="0" noProof="0" dirty="0">
                <a:ln>
                  <a:noFill/>
                </a:ln>
                <a:solidFill>
                  <a:prstClr val="black"/>
                </a:solidFill>
                <a:effectLst/>
                <a:uLnTx/>
                <a:uFillTx/>
                <a:latin typeface="+mn-lt"/>
                <a:ea typeface="+mn-ea"/>
                <a:cs typeface="+mn-cs"/>
              </a:rPr>
              <a:t> 2014, 207-215.</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17</a:t>
            </a:fld>
            <a:endParaRPr lang="en-US"/>
          </a:p>
        </p:txBody>
      </p:sp>
    </p:spTree>
    <p:extLst>
      <p:ext uri="{BB962C8B-B14F-4D97-AF65-F5344CB8AC3E}">
        <p14:creationId xmlns:p14="http://schemas.microsoft.com/office/powerpoint/2010/main" val="216796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18</a:t>
            </a:fld>
            <a:endParaRPr lang="en-US"/>
          </a:p>
        </p:txBody>
      </p:sp>
    </p:spTree>
    <p:extLst>
      <p:ext uri="{BB962C8B-B14F-4D97-AF65-F5344CB8AC3E}">
        <p14:creationId xmlns:p14="http://schemas.microsoft.com/office/powerpoint/2010/main" val="3648571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6678B-6F3C-3E49-9E92-89F06358B121}" type="slidenum">
              <a:rPr lang="en-US" smtClean="0"/>
              <a:t>19</a:t>
            </a:fld>
            <a:endParaRPr lang="en-US"/>
          </a:p>
        </p:txBody>
      </p:sp>
    </p:spTree>
    <p:extLst>
      <p:ext uri="{BB962C8B-B14F-4D97-AF65-F5344CB8AC3E}">
        <p14:creationId xmlns:p14="http://schemas.microsoft.com/office/powerpoint/2010/main" val="95772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your risk of harm from the vaccine is far greater than your risk of dying from COVID-19, which has an overall noninstitutionalized </a:t>
            </a:r>
            <a:r>
              <a:rPr lang="en-US" dirty="0">
                <a:hlinkClick r:id="rId3"/>
              </a:rPr>
              <a:t>infection fatality rate</a:t>
            </a:r>
            <a:r>
              <a:rPr lang="en-US" dirty="0"/>
              <a:t> of just 0.26%. Among those under the age of 40, the </a:t>
            </a:r>
            <a:r>
              <a:rPr lang="en-US" dirty="0">
                <a:hlinkClick r:id="rId3"/>
              </a:rPr>
              <a:t>infection fatality rate</a:t>
            </a:r>
            <a:r>
              <a:rPr lang="en-US" dirty="0"/>
              <a:t> is a mere 0.01%.</a:t>
            </a:r>
          </a:p>
        </p:txBody>
      </p:sp>
      <p:sp>
        <p:nvSpPr>
          <p:cNvPr id="4" name="Slide Number Placeholder 3"/>
          <p:cNvSpPr>
            <a:spLocks noGrp="1"/>
          </p:cNvSpPr>
          <p:nvPr>
            <p:ph type="sldNum" sz="quarter" idx="5"/>
          </p:nvPr>
        </p:nvSpPr>
        <p:spPr/>
        <p:txBody>
          <a:bodyPr/>
          <a:lstStyle/>
          <a:p>
            <a:fld id="{8DB6678B-6F3C-3E49-9E92-89F06358B121}" type="slidenum">
              <a:rPr lang="en-US" smtClean="0"/>
              <a:t>23</a:t>
            </a:fld>
            <a:endParaRPr lang="en-US"/>
          </a:p>
        </p:txBody>
      </p:sp>
    </p:spTree>
    <p:extLst>
      <p:ext uri="{BB962C8B-B14F-4D97-AF65-F5344CB8AC3E}">
        <p14:creationId xmlns:p14="http://schemas.microsoft.com/office/powerpoint/2010/main" val="324925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www.the-hospitalist.org</a:t>
            </a:r>
            <a:r>
              <a:rPr lang="en-US"/>
              <a:t>/hospitalist/article/220457/coronavirus-updates/comorbidities-rule-new-yorks-covid-19-deaths</a:t>
            </a:r>
            <a:endParaRPr lang="en-US" dirty="0"/>
          </a:p>
        </p:txBody>
      </p:sp>
      <p:sp>
        <p:nvSpPr>
          <p:cNvPr id="4" name="Slide Number Placeholder 3"/>
          <p:cNvSpPr>
            <a:spLocks noGrp="1"/>
          </p:cNvSpPr>
          <p:nvPr>
            <p:ph type="sldNum" sz="quarter" idx="10"/>
          </p:nvPr>
        </p:nvSpPr>
        <p:spPr/>
        <p:txBody>
          <a:bodyPr/>
          <a:lstStyle/>
          <a:p>
            <a:fld id="{131E0741-DC65-244D-A630-FE12ACC99BA7}" type="slidenum">
              <a:rPr lang="en-US" smtClean="0"/>
              <a:t>24</a:t>
            </a:fld>
            <a:endParaRPr lang="en-US"/>
          </a:p>
        </p:txBody>
      </p:sp>
    </p:spTree>
    <p:extLst>
      <p:ext uri="{BB962C8B-B14F-4D97-AF65-F5344CB8AC3E}">
        <p14:creationId xmlns:p14="http://schemas.microsoft.com/office/powerpoint/2010/main" val="196410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E7E1-25D2-3A47-A315-EACF8577EC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F09104-3877-0B4F-A14E-BA8DF19FC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936D8B-2FFA-164A-83EB-F6D187089EA2}"/>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5" name="Footer Placeholder 4">
            <a:extLst>
              <a:ext uri="{FF2B5EF4-FFF2-40B4-BE49-F238E27FC236}">
                <a16:creationId xmlns:a16="http://schemas.microsoft.com/office/drawing/2014/main" id="{2E0F6385-2B7A-4346-B840-70279C3B3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05BFD-14F4-D24E-9277-B87DBE8375A7}"/>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349303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4926-FD32-0A4F-83DF-DCC5040E9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29553-378B-4B4D-8FC0-1C28E1DB4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CFD10-3693-464B-B0D2-BB3D7DB12493}"/>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5" name="Footer Placeholder 4">
            <a:extLst>
              <a:ext uri="{FF2B5EF4-FFF2-40B4-BE49-F238E27FC236}">
                <a16:creationId xmlns:a16="http://schemas.microsoft.com/office/drawing/2014/main" id="{CCC65BE0-27F8-E940-8CB9-2FC328A93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0037E-6D46-D042-90A1-438A19A97260}"/>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34626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D0790-2F83-7B4D-A9D9-73DAEAAC4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8403C-5B39-6646-AB01-7DCA1068D5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3A60C-851B-4E4F-AD00-98A1AD3BF3A9}"/>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5" name="Footer Placeholder 4">
            <a:extLst>
              <a:ext uri="{FF2B5EF4-FFF2-40B4-BE49-F238E27FC236}">
                <a16:creationId xmlns:a16="http://schemas.microsoft.com/office/drawing/2014/main" id="{40FC02C0-688D-B342-AEBA-4DE670321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6E28B-D55C-0A41-A130-B339E53593D1}"/>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264291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45A6-F0E1-4946-8729-832C8C651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F1CA5A-CAC3-7844-8A10-3D4D08EEA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A8BDB-CE15-9841-9D7E-C86380064810}"/>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5" name="Footer Placeholder 4">
            <a:extLst>
              <a:ext uri="{FF2B5EF4-FFF2-40B4-BE49-F238E27FC236}">
                <a16:creationId xmlns:a16="http://schemas.microsoft.com/office/drawing/2014/main" id="{D7EC9615-C39A-6940-803D-3B9024667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A5952-F1E2-3A45-BDEC-3E9F6C479158}"/>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25980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DBF5-1CE8-BA45-8359-0C7B1A739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F89A9-8B00-9A43-A5E2-A5AD90729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BAC7F-33DC-A340-9D86-DFCB9BA88A6A}"/>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5" name="Footer Placeholder 4">
            <a:extLst>
              <a:ext uri="{FF2B5EF4-FFF2-40B4-BE49-F238E27FC236}">
                <a16:creationId xmlns:a16="http://schemas.microsoft.com/office/drawing/2014/main" id="{EBA4969B-78AC-A24D-AB7C-DFE133F69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93178-DB09-5747-A092-8C5F522AC115}"/>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51908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49C9-A44B-EC4A-9914-C74C579DF0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9C5AC-7CB9-C047-9AF0-AD4F634BE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FEA07-6654-CF47-B573-820155EB60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C3C224-D2B8-A74F-B726-D2A5A25CCA7F}"/>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6" name="Footer Placeholder 5">
            <a:extLst>
              <a:ext uri="{FF2B5EF4-FFF2-40B4-BE49-F238E27FC236}">
                <a16:creationId xmlns:a16="http://schemas.microsoft.com/office/drawing/2014/main" id="{4AED179A-7AB6-E94B-8D6A-3F79BAA88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C7082-35D1-0140-8EC7-F99915B0B4C4}"/>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157333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2E2B-B87E-BE4C-8BD6-C482AD4C1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9619F4-E874-E840-B12B-A9D629B9E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FEA62-768D-1C4D-8C6F-8FABBFE9C9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54455A-1423-FC4A-8D09-68DF137B9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BC8CCB-DA7E-6848-9F39-73F0483C95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54DB49-0BBC-3448-9A52-C95324647926}"/>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8" name="Footer Placeholder 7">
            <a:extLst>
              <a:ext uri="{FF2B5EF4-FFF2-40B4-BE49-F238E27FC236}">
                <a16:creationId xmlns:a16="http://schemas.microsoft.com/office/drawing/2014/main" id="{D2D4ACD3-57AB-E849-A0A4-DA9534485B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EE4608-11C0-4F41-8655-5E49C0F4832D}"/>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152279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B659-A2A6-F44A-B02D-361AAB7A8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7571B-9B96-E143-8692-C259FC72DAEA}"/>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4" name="Footer Placeholder 3">
            <a:extLst>
              <a:ext uri="{FF2B5EF4-FFF2-40B4-BE49-F238E27FC236}">
                <a16:creationId xmlns:a16="http://schemas.microsoft.com/office/drawing/2014/main" id="{245EDFFE-CD21-CF47-B51D-39F8868033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A6B2A8-FA2A-8E44-9698-7AE9FB1054E1}"/>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126282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37193-DA13-774D-BEA7-A2155A84DD28}"/>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3" name="Footer Placeholder 2">
            <a:extLst>
              <a:ext uri="{FF2B5EF4-FFF2-40B4-BE49-F238E27FC236}">
                <a16:creationId xmlns:a16="http://schemas.microsoft.com/office/drawing/2014/main" id="{E1E1FE5E-4542-CE4D-83C2-B1E33E01F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2F63C-EA5A-C74F-8BA2-BA51AB40AEC1}"/>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261249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A4A8-4C84-624A-A1F2-EBC85B20E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DDBBA3-9992-984B-A1A9-626C80F17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72C7EA-ABAD-EB40-8A59-88D4A65B9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E94DC-5896-0741-A6F8-E7233FFB9021}"/>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6" name="Footer Placeholder 5">
            <a:extLst>
              <a:ext uri="{FF2B5EF4-FFF2-40B4-BE49-F238E27FC236}">
                <a16:creationId xmlns:a16="http://schemas.microsoft.com/office/drawing/2014/main" id="{862A3296-0961-9F4A-BA07-4B3668DB0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24EA8-BCFF-AC40-8A4E-FE618BA3317E}"/>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230986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5B28-DEC8-A649-ABD1-F49EC4254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B2AAC-19BE-9443-9999-5BE78B716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6809CE-1365-FA44-B362-6A4D134CA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5A89A-CBCF-144A-ACB4-20D49EA297EA}"/>
              </a:ext>
            </a:extLst>
          </p:cNvPr>
          <p:cNvSpPr>
            <a:spLocks noGrp="1"/>
          </p:cNvSpPr>
          <p:nvPr>
            <p:ph type="dt" sz="half" idx="10"/>
          </p:nvPr>
        </p:nvSpPr>
        <p:spPr/>
        <p:txBody>
          <a:bodyPr/>
          <a:lstStyle/>
          <a:p>
            <a:fld id="{F05E7982-BBFE-6547-AFC8-07C0E4D4C1D5}" type="datetimeFigureOut">
              <a:rPr lang="en-US" smtClean="0"/>
              <a:t>2/5/21</a:t>
            </a:fld>
            <a:endParaRPr lang="en-US"/>
          </a:p>
        </p:txBody>
      </p:sp>
      <p:sp>
        <p:nvSpPr>
          <p:cNvPr id="6" name="Footer Placeholder 5">
            <a:extLst>
              <a:ext uri="{FF2B5EF4-FFF2-40B4-BE49-F238E27FC236}">
                <a16:creationId xmlns:a16="http://schemas.microsoft.com/office/drawing/2014/main" id="{0A6D2329-DE81-F748-B0B3-F54996FBB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BFA32-B88C-4F45-AA61-CDD99A838E02}"/>
              </a:ext>
            </a:extLst>
          </p:cNvPr>
          <p:cNvSpPr>
            <a:spLocks noGrp="1"/>
          </p:cNvSpPr>
          <p:nvPr>
            <p:ph type="sldNum" sz="quarter" idx="12"/>
          </p:nvPr>
        </p:nvSpPr>
        <p:spPr/>
        <p:txBody>
          <a:bodyPr/>
          <a:lstStyle/>
          <a:p>
            <a:fld id="{1B591B81-A176-1745-A0CA-1FCB483AB72F}" type="slidenum">
              <a:rPr lang="en-US" smtClean="0"/>
              <a:t>‹#›</a:t>
            </a:fld>
            <a:endParaRPr lang="en-US"/>
          </a:p>
        </p:txBody>
      </p:sp>
    </p:spTree>
    <p:extLst>
      <p:ext uri="{BB962C8B-B14F-4D97-AF65-F5344CB8AC3E}">
        <p14:creationId xmlns:p14="http://schemas.microsoft.com/office/powerpoint/2010/main" val="111275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2C8DF-C016-AC4B-9439-E8F931BA0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B80E5F-21D3-E54E-BA9C-C7A83B380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E19EA-3BEA-7049-93E2-B18B7B4D7E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E7982-BBFE-6547-AFC8-07C0E4D4C1D5}" type="datetimeFigureOut">
              <a:rPr lang="en-US" smtClean="0"/>
              <a:t>2/5/21</a:t>
            </a:fld>
            <a:endParaRPr lang="en-US"/>
          </a:p>
        </p:txBody>
      </p:sp>
      <p:sp>
        <p:nvSpPr>
          <p:cNvPr id="5" name="Footer Placeholder 4">
            <a:extLst>
              <a:ext uri="{FF2B5EF4-FFF2-40B4-BE49-F238E27FC236}">
                <a16:creationId xmlns:a16="http://schemas.microsoft.com/office/drawing/2014/main" id="{3DB2EF9F-D586-9A45-B4C3-A4E389A81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7B6779-64BD-5349-B9E8-54C33E5BB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91B81-A176-1745-A0CA-1FCB483AB72F}" type="slidenum">
              <a:rPr lang="en-US" smtClean="0"/>
              <a:t>‹#›</a:t>
            </a:fld>
            <a:endParaRPr lang="en-US"/>
          </a:p>
        </p:txBody>
      </p:sp>
    </p:spTree>
    <p:extLst>
      <p:ext uri="{BB962C8B-B14F-4D97-AF65-F5344CB8AC3E}">
        <p14:creationId xmlns:p14="http://schemas.microsoft.com/office/powerpoint/2010/main" val="1133528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da.gov/vaccines-blood-biologics/questions-about-vaccin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da.gov/vaccines-blood-biologics/questions-about-vaccin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2569-CB3E-9444-8D49-20BE2A614421}"/>
              </a:ext>
            </a:extLst>
          </p:cNvPr>
          <p:cNvSpPr>
            <a:spLocks noGrp="1"/>
          </p:cNvSpPr>
          <p:nvPr>
            <p:ph type="ctrTitle"/>
          </p:nvPr>
        </p:nvSpPr>
        <p:spPr>
          <a:xfrm>
            <a:off x="-1544667" y="328511"/>
            <a:ext cx="11104187" cy="1345007"/>
          </a:xfrm>
        </p:spPr>
        <p:txBody>
          <a:bodyPr>
            <a:normAutofit fontScale="90000"/>
          </a:bodyPr>
          <a:lstStyle/>
          <a:p>
            <a:r>
              <a:rPr lang="en-US" b="1" dirty="0"/>
              <a:t>Glyphosate, Vaccines </a:t>
            </a:r>
            <a:br>
              <a:rPr lang="en-US" b="1" dirty="0"/>
            </a:br>
            <a:r>
              <a:rPr lang="en-US" b="1" dirty="0"/>
              <a:t>and COVID-19</a:t>
            </a:r>
          </a:p>
        </p:txBody>
      </p:sp>
      <p:sp>
        <p:nvSpPr>
          <p:cNvPr id="3" name="Subtitle 2">
            <a:extLst>
              <a:ext uri="{FF2B5EF4-FFF2-40B4-BE49-F238E27FC236}">
                <a16:creationId xmlns:a16="http://schemas.microsoft.com/office/drawing/2014/main" id="{0FCB50CF-4088-A044-AC1E-475E4A830849}"/>
              </a:ext>
            </a:extLst>
          </p:cNvPr>
          <p:cNvSpPr>
            <a:spLocks noGrp="1"/>
          </p:cNvSpPr>
          <p:nvPr>
            <p:ph type="subTitle" idx="1"/>
          </p:nvPr>
        </p:nvSpPr>
        <p:spPr>
          <a:xfrm>
            <a:off x="1229489" y="1673518"/>
            <a:ext cx="5380646" cy="1655762"/>
          </a:xfrm>
        </p:spPr>
        <p:txBody>
          <a:bodyPr>
            <a:normAutofit fontScale="85000" lnSpcReduction="20000"/>
          </a:bodyPr>
          <a:lstStyle/>
          <a:p>
            <a:r>
              <a:rPr lang="en-US" sz="3200" dirty="0"/>
              <a:t>Stephanie Seneff</a:t>
            </a:r>
          </a:p>
          <a:p>
            <a:r>
              <a:rPr lang="en-US" sz="3200" dirty="0"/>
              <a:t>MIT CSAIL</a:t>
            </a:r>
          </a:p>
          <a:p>
            <a:r>
              <a:rPr lang="en-US" sz="3200" dirty="0"/>
              <a:t>Health Freedom Summit</a:t>
            </a:r>
          </a:p>
          <a:p>
            <a:r>
              <a:rPr lang="en-US" sz="3200" dirty="0"/>
              <a:t>February 15-17, 2021</a:t>
            </a:r>
          </a:p>
        </p:txBody>
      </p:sp>
      <p:pic>
        <p:nvPicPr>
          <p:cNvPr id="4" name="Picture 3" descr="A young girl wearing a black shirt&#10;&#10;Description automatically generated">
            <a:extLst>
              <a:ext uri="{FF2B5EF4-FFF2-40B4-BE49-F238E27FC236}">
                <a16:creationId xmlns:a16="http://schemas.microsoft.com/office/drawing/2014/main" id="{742D2ECB-587E-994B-BAB3-1362E782D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033" y="3827995"/>
            <a:ext cx="4903572" cy="2615239"/>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999FD8E8-F3E4-2845-A76A-0C4F0FD3A937}"/>
              </a:ext>
            </a:extLst>
          </p:cNvPr>
          <p:cNvPicPr>
            <a:picLocks noChangeAspect="1"/>
          </p:cNvPicPr>
          <p:nvPr/>
        </p:nvPicPr>
        <p:blipFill>
          <a:blip r:embed="rId4"/>
          <a:stretch>
            <a:fillRect/>
          </a:stretch>
        </p:blipFill>
        <p:spPr>
          <a:xfrm>
            <a:off x="6540147" y="4674757"/>
            <a:ext cx="3447596" cy="1767997"/>
          </a:xfrm>
          <a:prstGeom prst="rect">
            <a:avLst/>
          </a:prstGeom>
        </p:spPr>
      </p:pic>
      <p:pic>
        <p:nvPicPr>
          <p:cNvPr id="7" name="Picture 6" descr="A picture containing drinking water&#10;&#10;Description automatically generated">
            <a:extLst>
              <a:ext uri="{FF2B5EF4-FFF2-40B4-BE49-F238E27FC236}">
                <a16:creationId xmlns:a16="http://schemas.microsoft.com/office/drawing/2014/main" id="{B5331A6A-9AF3-B248-949F-2C17F4A130E3}"/>
              </a:ext>
            </a:extLst>
          </p:cNvPr>
          <p:cNvPicPr>
            <a:picLocks noChangeAspect="1"/>
          </p:cNvPicPr>
          <p:nvPr/>
        </p:nvPicPr>
        <p:blipFill>
          <a:blip r:embed="rId5"/>
          <a:stretch>
            <a:fillRect/>
          </a:stretch>
        </p:blipFill>
        <p:spPr>
          <a:xfrm>
            <a:off x="7266718" y="1825195"/>
            <a:ext cx="4235146" cy="2387599"/>
          </a:xfrm>
          <a:prstGeom prst="rect">
            <a:avLst/>
          </a:prstGeom>
        </p:spPr>
      </p:pic>
    </p:spTree>
    <p:extLst>
      <p:ext uri="{BB962C8B-B14F-4D97-AF65-F5344CB8AC3E}">
        <p14:creationId xmlns:p14="http://schemas.microsoft.com/office/powerpoint/2010/main" val="88273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43F8-38F7-8B47-ABCA-4D2DDB2FFE96}"/>
              </a:ext>
            </a:extLst>
          </p:cNvPr>
          <p:cNvSpPr>
            <a:spLocks noGrp="1"/>
          </p:cNvSpPr>
          <p:nvPr>
            <p:ph type="title"/>
          </p:nvPr>
        </p:nvSpPr>
        <p:spPr>
          <a:xfrm>
            <a:off x="504713" y="113337"/>
            <a:ext cx="6358666" cy="1325563"/>
          </a:xfrm>
        </p:spPr>
        <p:txBody>
          <a:bodyPr>
            <a:normAutofit/>
          </a:bodyPr>
          <a:lstStyle/>
          <a:p>
            <a:r>
              <a:rPr lang="en-US" sz="4000" b="1" dirty="0"/>
              <a:t>Retrospective Study of </a:t>
            </a:r>
            <a:br>
              <a:rPr lang="en-US" sz="4000" b="1" dirty="0"/>
            </a:br>
            <a:r>
              <a:rPr lang="en-US" sz="4000" b="1" dirty="0" err="1"/>
              <a:t>Vaxxed</a:t>
            </a:r>
            <a:r>
              <a:rPr lang="en-US" sz="4000" b="1" dirty="0"/>
              <a:t>/</a:t>
            </a:r>
            <a:r>
              <a:rPr lang="en-US" sz="4000" b="1" dirty="0" err="1"/>
              <a:t>Unvaxxed</a:t>
            </a:r>
            <a:r>
              <a:rPr lang="en-US" sz="4000" b="1" dirty="0"/>
              <a:t> Children</a:t>
            </a:r>
            <a:r>
              <a:rPr lang="en-US" sz="4000" b="1" dirty="0">
                <a:solidFill>
                  <a:srgbClr val="FF0000"/>
                </a:solidFill>
              </a:rPr>
              <a:t>*</a:t>
            </a:r>
          </a:p>
        </p:txBody>
      </p:sp>
      <p:sp>
        <p:nvSpPr>
          <p:cNvPr id="3" name="Content Placeholder 2">
            <a:extLst>
              <a:ext uri="{FF2B5EF4-FFF2-40B4-BE49-F238E27FC236}">
                <a16:creationId xmlns:a16="http://schemas.microsoft.com/office/drawing/2014/main" id="{3BB0912E-4AC5-3B4F-94F4-66B8CBD05980}"/>
              </a:ext>
            </a:extLst>
          </p:cNvPr>
          <p:cNvSpPr>
            <a:spLocks noGrp="1"/>
          </p:cNvSpPr>
          <p:nvPr>
            <p:ph idx="1"/>
          </p:nvPr>
        </p:nvSpPr>
        <p:spPr>
          <a:xfrm>
            <a:off x="147178" y="1641212"/>
            <a:ext cx="8733416" cy="5124966"/>
          </a:xfrm>
        </p:spPr>
        <p:txBody>
          <a:bodyPr>
            <a:normAutofit fontScale="92500"/>
          </a:bodyPr>
          <a:lstStyle/>
          <a:p>
            <a:r>
              <a:rPr lang="en-US" dirty="0"/>
              <a:t>Retrospective analysis over ten-year period of a                            large pediatric practice with a conservative policy                            towards vaccines</a:t>
            </a:r>
          </a:p>
          <a:p>
            <a:r>
              <a:rPr lang="en-US" dirty="0"/>
              <a:t>3324 patients in total; 561 never vaccinated; 2763                           fully vaccinated; rest variably vaccinated</a:t>
            </a:r>
          </a:p>
          <a:p>
            <a:r>
              <a:rPr lang="en-US" dirty="0"/>
              <a:t>Overall rate of autism spectrum disorder (0.84%)                            in the cohort is half that of the US national rate (1.69%)</a:t>
            </a:r>
          </a:p>
          <a:p>
            <a:r>
              <a:rPr lang="en-US" dirty="0"/>
              <a:t>Fully vaccinated children had a highly significant increased rate of office visits for several common childhood conditions:</a:t>
            </a:r>
          </a:p>
          <a:p>
            <a:pPr lvl="1"/>
            <a:r>
              <a:rPr lang="en-US" dirty="0"/>
              <a:t>Fever, Ear Pain, Ear Infection, Conjunctivitis, Asthma, Allergic Rhinitis, Sinusitis, Breathing Issues, Anemia, Eczema, Hives, Dermatitis, Behavioral Issues, Gastroenteritis, Weight/Eating Disorders</a:t>
            </a:r>
          </a:p>
        </p:txBody>
      </p:sp>
      <p:sp>
        <p:nvSpPr>
          <p:cNvPr id="4" name="TextBox 3">
            <a:extLst>
              <a:ext uri="{FF2B5EF4-FFF2-40B4-BE49-F238E27FC236}">
                <a16:creationId xmlns:a16="http://schemas.microsoft.com/office/drawing/2014/main" id="{485F4630-0818-274C-96BA-5F7A89FA28E1}"/>
              </a:ext>
            </a:extLst>
          </p:cNvPr>
          <p:cNvSpPr txBox="1"/>
          <p:nvPr/>
        </p:nvSpPr>
        <p:spPr>
          <a:xfrm>
            <a:off x="355002" y="6311900"/>
            <a:ext cx="11735520" cy="369332"/>
          </a:xfrm>
          <a:prstGeom prst="rect">
            <a:avLst/>
          </a:prstGeom>
          <a:noFill/>
        </p:spPr>
        <p:txBody>
          <a:bodyPr wrap="none" rtlCol="0">
            <a:spAutoFit/>
          </a:bodyPr>
          <a:lstStyle/>
          <a:p>
            <a:r>
              <a:rPr lang="en-US" dirty="0">
                <a:solidFill>
                  <a:srgbClr val="FF0000"/>
                </a:solidFill>
              </a:rPr>
              <a:t>*</a:t>
            </a:r>
            <a:r>
              <a:rPr lang="en-US" dirty="0"/>
              <a:t>James Lyons-</a:t>
            </a:r>
            <a:r>
              <a:rPr lang="en-US" dirty="0" err="1"/>
              <a:t>Weiler</a:t>
            </a:r>
            <a:r>
              <a:rPr lang="en-US" dirty="0"/>
              <a:t> and Paul Thomas,  International Journal of Environmental Research and Public Health, 2020; 17: 8674.</a:t>
            </a:r>
          </a:p>
        </p:txBody>
      </p:sp>
      <p:pic>
        <p:nvPicPr>
          <p:cNvPr id="6" name="Picture 5">
            <a:extLst>
              <a:ext uri="{FF2B5EF4-FFF2-40B4-BE49-F238E27FC236}">
                <a16:creationId xmlns:a16="http://schemas.microsoft.com/office/drawing/2014/main" id="{8E259203-625E-BA43-8D5F-94E9E0A56B87}"/>
              </a:ext>
            </a:extLst>
          </p:cNvPr>
          <p:cNvPicPr>
            <a:picLocks noChangeAspect="1"/>
          </p:cNvPicPr>
          <p:nvPr/>
        </p:nvPicPr>
        <p:blipFill>
          <a:blip r:embed="rId3"/>
          <a:stretch>
            <a:fillRect/>
          </a:stretch>
        </p:blipFill>
        <p:spPr>
          <a:xfrm>
            <a:off x="7820247" y="1777698"/>
            <a:ext cx="4019451" cy="2177203"/>
          </a:xfrm>
          <a:prstGeom prst="rect">
            <a:avLst/>
          </a:prstGeom>
        </p:spPr>
      </p:pic>
    </p:spTree>
    <p:extLst>
      <p:ext uri="{BB962C8B-B14F-4D97-AF65-F5344CB8AC3E}">
        <p14:creationId xmlns:p14="http://schemas.microsoft.com/office/powerpoint/2010/main" val="102893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1045" y="1865872"/>
            <a:ext cx="5789918" cy="1754326"/>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and the</a:t>
            </a:r>
          </a:p>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MMR Vaccine</a:t>
            </a:r>
          </a:p>
        </p:txBody>
      </p:sp>
    </p:spTree>
    <p:extLst>
      <p:ext uri="{BB962C8B-B14F-4D97-AF65-F5344CB8AC3E}">
        <p14:creationId xmlns:p14="http://schemas.microsoft.com/office/powerpoint/2010/main" val="424125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6" y="0"/>
            <a:ext cx="8229600" cy="1143000"/>
          </a:xfrm>
        </p:spPr>
        <p:txBody>
          <a:bodyPr/>
          <a:lstStyle/>
          <a:p>
            <a:r>
              <a:rPr lang="en-US" b="1" dirty="0"/>
              <a:t>The Big Picture</a:t>
            </a:r>
          </a:p>
        </p:txBody>
      </p:sp>
      <p:sp>
        <p:nvSpPr>
          <p:cNvPr id="3" name="Content Placeholder 2"/>
          <p:cNvSpPr>
            <a:spLocks noGrp="1"/>
          </p:cNvSpPr>
          <p:nvPr>
            <p:ph idx="1"/>
          </p:nvPr>
        </p:nvSpPr>
        <p:spPr>
          <a:xfrm>
            <a:off x="142876" y="1053744"/>
            <a:ext cx="11791825" cy="5529263"/>
          </a:xfrm>
        </p:spPr>
        <p:txBody>
          <a:bodyPr>
            <a:noAutofit/>
          </a:bodyPr>
          <a:lstStyle/>
          <a:p>
            <a:r>
              <a:rPr lang="en-US" dirty="0"/>
              <a:t>Glyphosate has been detected in multiple vaccines,                                               with  highest concentrations in MMR</a:t>
            </a:r>
          </a:p>
          <a:p>
            <a:pPr lvl="1"/>
            <a:r>
              <a:rPr lang="en-US" dirty="0"/>
              <a:t>Many vaccines include gelatin and fetal bovine serum as ingredients,                             both of which are often contaminated with glyphosate</a:t>
            </a:r>
          </a:p>
          <a:p>
            <a:r>
              <a:rPr lang="en-US" dirty="0"/>
              <a:t>Glyphosate has been shown to induce </a:t>
            </a:r>
            <a:r>
              <a:rPr lang="en-US" dirty="0" err="1"/>
              <a:t>neuroexcitotoxicity</a:t>
            </a:r>
            <a:r>
              <a:rPr lang="en-US" dirty="0"/>
              <a:t> in the brains of  mice due to excess exposure to glutamate</a:t>
            </a:r>
          </a:p>
          <a:p>
            <a:pPr lvl="1"/>
            <a:r>
              <a:rPr lang="en-US" dirty="0"/>
              <a:t>Glutamate has been found to be elevated in the blood and brain of autistic children</a:t>
            </a:r>
          </a:p>
          <a:p>
            <a:r>
              <a:rPr lang="en-US" dirty="0"/>
              <a:t>A causal link between MMR and autism can be explained by autoimmune attack on myelin basic protein through molecular mimicry with measles hemagglutinin</a:t>
            </a:r>
          </a:p>
          <a:p>
            <a:r>
              <a:rPr lang="en-US" dirty="0"/>
              <a:t>Hypothesis: glyphosate incorporated into a virus protein can lead to resistance to breakdown and autoimmune disease through molecular mimicry</a:t>
            </a:r>
          </a:p>
          <a:p>
            <a:endParaRPr lang="en-US" dirty="0"/>
          </a:p>
        </p:txBody>
      </p:sp>
    </p:spTree>
    <p:extLst>
      <p:ext uri="{BB962C8B-B14F-4D97-AF65-F5344CB8AC3E}">
        <p14:creationId xmlns:p14="http://schemas.microsoft.com/office/powerpoint/2010/main" val="239484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E813-31A8-C041-8620-8A57743BF322}"/>
              </a:ext>
            </a:extLst>
          </p:cNvPr>
          <p:cNvSpPr>
            <a:spLocks noGrp="1"/>
          </p:cNvSpPr>
          <p:nvPr>
            <p:ph type="title"/>
          </p:nvPr>
        </p:nvSpPr>
        <p:spPr>
          <a:xfrm>
            <a:off x="182879" y="0"/>
            <a:ext cx="11542955" cy="1325563"/>
          </a:xfrm>
        </p:spPr>
        <p:txBody>
          <a:bodyPr/>
          <a:lstStyle/>
          <a:p>
            <a:r>
              <a:rPr lang="en-US" b="1" dirty="0"/>
              <a:t>Glyphosate in Vaccines? </a:t>
            </a:r>
            <a:br>
              <a:rPr lang="en-US" b="1" dirty="0"/>
            </a:br>
            <a:r>
              <a:rPr lang="en-US" b="1" dirty="0"/>
              <a:t>From Animal Products?</a:t>
            </a:r>
            <a:endParaRPr lang="en-US" b="1" dirty="0">
              <a:solidFill>
                <a:srgbClr val="FF0000"/>
              </a:solidFill>
            </a:endParaRPr>
          </a:p>
        </p:txBody>
      </p:sp>
      <p:sp>
        <p:nvSpPr>
          <p:cNvPr id="3" name="Content Placeholder 2">
            <a:extLst>
              <a:ext uri="{FF2B5EF4-FFF2-40B4-BE49-F238E27FC236}">
                <a16:creationId xmlns:a16="http://schemas.microsoft.com/office/drawing/2014/main" id="{22A21FF0-8779-F04D-900E-76C3018A825E}"/>
              </a:ext>
            </a:extLst>
          </p:cNvPr>
          <p:cNvSpPr>
            <a:spLocks noGrp="1"/>
          </p:cNvSpPr>
          <p:nvPr>
            <p:ph idx="1"/>
          </p:nvPr>
        </p:nvSpPr>
        <p:spPr>
          <a:xfrm>
            <a:off x="347831" y="1305406"/>
            <a:ext cx="10515600" cy="4859598"/>
          </a:xfrm>
        </p:spPr>
        <p:txBody>
          <a:bodyPr>
            <a:normAutofit fontScale="92500" lnSpcReduction="10000"/>
          </a:bodyPr>
          <a:lstStyle/>
          <a:p>
            <a:pPr marL="0" indent="0">
              <a:buNone/>
            </a:pPr>
            <a:r>
              <a:rPr lang="en-US" dirty="0"/>
              <a:t>FDA:</a:t>
            </a:r>
          </a:p>
          <a:p>
            <a:pPr marL="0" indent="0">
              <a:buNone/>
            </a:pPr>
            <a:r>
              <a:rPr lang="en-US" dirty="0"/>
              <a:t>“Animal-derived products used in vaccine manufacture can include amino acids, glycerol [from cow tallow or lard], detergents, gelatin [from cow bones], enzymes and blood. Cow milk is a source of amino acids, and sugars such as galactose ... Cow skeletal muscle is used to prepare broths used in certain complex media.” </a:t>
            </a:r>
            <a:r>
              <a:rPr lang="en-US" dirty="0">
                <a:solidFill>
                  <a:srgbClr val="FF0000"/>
                </a:solidFill>
              </a:rPr>
              <a:t>*</a:t>
            </a:r>
          </a:p>
          <a:p>
            <a:pPr marL="0" indent="0">
              <a:buNone/>
            </a:pPr>
            <a:endParaRPr lang="en-US" dirty="0"/>
          </a:p>
          <a:p>
            <a:r>
              <a:rPr lang="en-US" dirty="0"/>
              <a:t>sugars (galactose)</a:t>
            </a:r>
          </a:p>
          <a:p>
            <a:r>
              <a:rPr lang="en-US" dirty="0"/>
              <a:t>cow tallow --&gt; glycerol</a:t>
            </a:r>
          </a:p>
          <a:p>
            <a:r>
              <a:rPr lang="en-US" dirty="0"/>
              <a:t>gelatin &amp; amino acids (cow bones)</a:t>
            </a:r>
          </a:p>
          <a:p>
            <a:r>
              <a:rPr lang="en-US" dirty="0"/>
              <a:t>cow skeletal muscle --&gt; broths</a:t>
            </a:r>
          </a:p>
          <a:p>
            <a:r>
              <a:rPr lang="en-US" dirty="0"/>
              <a:t>fetal bovine serum</a:t>
            </a:r>
          </a:p>
        </p:txBody>
      </p:sp>
      <p:sp>
        <p:nvSpPr>
          <p:cNvPr id="4" name="TextBox 3">
            <a:extLst>
              <a:ext uri="{FF2B5EF4-FFF2-40B4-BE49-F238E27FC236}">
                <a16:creationId xmlns:a16="http://schemas.microsoft.com/office/drawing/2014/main" id="{FBBAAF6E-12A1-2F4A-8263-41B12A188CA7}"/>
              </a:ext>
            </a:extLst>
          </p:cNvPr>
          <p:cNvSpPr txBox="1"/>
          <p:nvPr/>
        </p:nvSpPr>
        <p:spPr>
          <a:xfrm>
            <a:off x="4494948" y="5518673"/>
            <a:ext cx="7513274" cy="646331"/>
          </a:xfrm>
          <a:prstGeom prst="rect">
            <a:avLst/>
          </a:prstGeom>
          <a:noFill/>
        </p:spPr>
        <p:txBody>
          <a:bodyPr wrap="none" rtlCol="0">
            <a:spAutoFit/>
          </a:bodyPr>
          <a:lstStyle/>
          <a:p>
            <a:pPr algn="r"/>
            <a:r>
              <a:rPr lang="en-US" dirty="0">
                <a:solidFill>
                  <a:srgbClr val="FF0000"/>
                </a:solidFill>
                <a:hlinkClick r:id="rId2">
                  <a:extLst>
                    <a:ext uri="{A12FA001-AC4F-418D-AE19-62706E023703}">
                      <ahyp:hlinkClr xmlns:ahyp="http://schemas.microsoft.com/office/drawing/2018/hyperlinkcolor" val="tx"/>
                    </a:ext>
                  </a:extLst>
                </a:hlinkClick>
              </a:rPr>
              <a:t>*</a:t>
            </a:r>
            <a:r>
              <a:rPr lang="en-US" dirty="0">
                <a:hlinkClick r:id="rId2">
                  <a:extLst>
                    <a:ext uri="{A12FA001-AC4F-418D-AE19-62706E023703}">
                      <ahyp:hlinkClr xmlns:ahyp="http://schemas.microsoft.com/office/drawing/2018/hyperlinkcolor" val="tx"/>
                    </a:ext>
                  </a:extLst>
                </a:hlinkClick>
              </a:rPr>
              <a:t>https://www.fda.gov/vaccines-blood-biologics/questions-about-vaccines</a:t>
            </a:r>
            <a:r>
              <a:rPr lang="en-US" dirty="0"/>
              <a:t>/</a:t>
            </a:r>
          </a:p>
          <a:p>
            <a:pPr algn="r"/>
            <a:r>
              <a:rPr lang="en-US" dirty="0"/>
              <a:t>bovine-derived-materials-used-vaccine-manufacturing-questions-and-answers</a:t>
            </a:r>
          </a:p>
        </p:txBody>
      </p:sp>
    </p:spTree>
    <p:extLst>
      <p:ext uri="{BB962C8B-B14F-4D97-AF65-F5344CB8AC3E}">
        <p14:creationId xmlns:p14="http://schemas.microsoft.com/office/powerpoint/2010/main" val="38658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E813-31A8-C041-8620-8A57743BF322}"/>
              </a:ext>
            </a:extLst>
          </p:cNvPr>
          <p:cNvSpPr>
            <a:spLocks noGrp="1"/>
          </p:cNvSpPr>
          <p:nvPr>
            <p:ph type="title"/>
          </p:nvPr>
        </p:nvSpPr>
        <p:spPr>
          <a:xfrm>
            <a:off x="182879" y="0"/>
            <a:ext cx="11542955" cy="1325563"/>
          </a:xfrm>
        </p:spPr>
        <p:txBody>
          <a:bodyPr/>
          <a:lstStyle/>
          <a:p>
            <a:r>
              <a:rPr lang="en-US" b="1" dirty="0"/>
              <a:t>Glyphosate in Vaccines? </a:t>
            </a:r>
            <a:br>
              <a:rPr lang="en-US" b="1" dirty="0"/>
            </a:br>
            <a:r>
              <a:rPr lang="en-US" b="1" dirty="0"/>
              <a:t>From Animal Products?</a:t>
            </a:r>
            <a:endParaRPr lang="en-US" b="1" dirty="0">
              <a:solidFill>
                <a:srgbClr val="FF0000"/>
              </a:solidFill>
            </a:endParaRPr>
          </a:p>
        </p:txBody>
      </p:sp>
      <p:sp>
        <p:nvSpPr>
          <p:cNvPr id="3" name="Content Placeholder 2">
            <a:extLst>
              <a:ext uri="{FF2B5EF4-FFF2-40B4-BE49-F238E27FC236}">
                <a16:creationId xmlns:a16="http://schemas.microsoft.com/office/drawing/2014/main" id="{22A21FF0-8779-F04D-900E-76C3018A825E}"/>
              </a:ext>
            </a:extLst>
          </p:cNvPr>
          <p:cNvSpPr>
            <a:spLocks noGrp="1"/>
          </p:cNvSpPr>
          <p:nvPr>
            <p:ph idx="1"/>
          </p:nvPr>
        </p:nvSpPr>
        <p:spPr>
          <a:xfrm>
            <a:off x="347831" y="1305406"/>
            <a:ext cx="10515600" cy="4859598"/>
          </a:xfrm>
        </p:spPr>
        <p:txBody>
          <a:bodyPr>
            <a:normAutofit fontScale="92500" lnSpcReduction="10000"/>
          </a:bodyPr>
          <a:lstStyle/>
          <a:p>
            <a:pPr marL="0" indent="0">
              <a:buNone/>
            </a:pPr>
            <a:r>
              <a:rPr lang="en-US" dirty="0"/>
              <a:t>FDA:</a:t>
            </a:r>
          </a:p>
          <a:p>
            <a:pPr marL="0" indent="0">
              <a:buNone/>
            </a:pPr>
            <a:r>
              <a:rPr lang="en-US" dirty="0"/>
              <a:t>“Animal-derived products used in vaccine manufacture can include amino acids, glycerol [from cow tallow or lard], detergents, gelatin [from cow bones], enzymes and blood. Cow milk is a source of amino acids, and sugars such as galactose ... Cow skeletal muscle is used to prepare broths used in certain complex media.” </a:t>
            </a:r>
            <a:r>
              <a:rPr lang="en-US" dirty="0">
                <a:solidFill>
                  <a:srgbClr val="FF0000"/>
                </a:solidFill>
              </a:rPr>
              <a:t>*</a:t>
            </a:r>
          </a:p>
          <a:p>
            <a:pPr marL="0" indent="0">
              <a:buNone/>
            </a:pPr>
            <a:endParaRPr lang="en-US" dirty="0"/>
          </a:p>
          <a:p>
            <a:r>
              <a:rPr lang="en-US" dirty="0"/>
              <a:t>sugars (galactose)</a:t>
            </a:r>
          </a:p>
          <a:p>
            <a:r>
              <a:rPr lang="en-US" dirty="0"/>
              <a:t>cow tallow --&gt; glycerol</a:t>
            </a:r>
          </a:p>
          <a:p>
            <a:r>
              <a:rPr lang="en-US" dirty="0"/>
              <a:t>gelatin &amp; amino acids (cow bones)</a:t>
            </a:r>
          </a:p>
          <a:p>
            <a:r>
              <a:rPr lang="en-US" dirty="0"/>
              <a:t>cow skeletal muscle --&gt; broths</a:t>
            </a:r>
          </a:p>
          <a:p>
            <a:r>
              <a:rPr lang="en-US" dirty="0"/>
              <a:t>fetal bovine serum</a:t>
            </a:r>
          </a:p>
        </p:txBody>
      </p:sp>
      <p:sp>
        <p:nvSpPr>
          <p:cNvPr id="4" name="TextBox 3">
            <a:extLst>
              <a:ext uri="{FF2B5EF4-FFF2-40B4-BE49-F238E27FC236}">
                <a16:creationId xmlns:a16="http://schemas.microsoft.com/office/drawing/2014/main" id="{FBBAAF6E-12A1-2F4A-8263-41B12A188CA7}"/>
              </a:ext>
            </a:extLst>
          </p:cNvPr>
          <p:cNvSpPr txBox="1"/>
          <p:nvPr/>
        </p:nvSpPr>
        <p:spPr>
          <a:xfrm>
            <a:off x="4494948" y="5518673"/>
            <a:ext cx="7513274" cy="646331"/>
          </a:xfrm>
          <a:prstGeom prst="rect">
            <a:avLst/>
          </a:prstGeom>
          <a:noFill/>
        </p:spPr>
        <p:txBody>
          <a:bodyPr wrap="none" rtlCol="0">
            <a:spAutoFit/>
          </a:bodyPr>
          <a:lstStyle/>
          <a:p>
            <a:pPr algn="r"/>
            <a:r>
              <a:rPr lang="en-US" dirty="0">
                <a:solidFill>
                  <a:srgbClr val="FF0000"/>
                </a:solidFill>
                <a:hlinkClick r:id="rId2">
                  <a:extLst>
                    <a:ext uri="{A12FA001-AC4F-418D-AE19-62706E023703}">
                      <ahyp:hlinkClr xmlns:ahyp="http://schemas.microsoft.com/office/drawing/2018/hyperlinkcolor" val="tx"/>
                    </a:ext>
                  </a:extLst>
                </a:hlinkClick>
              </a:rPr>
              <a:t>*</a:t>
            </a:r>
            <a:r>
              <a:rPr lang="en-US" dirty="0">
                <a:hlinkClick r:id="rId2">
                  <a:extLst>
                    <a:ext uri="{A12FA001-AC4F-418D-AE19-62706E023703}">
                      <ahyp:hlinkClr xmlns:ahyp="http://schemas.microsoft.com/office/drawing/2018/hyperlinkcolor" val="tx"/>
                    </a:ext>
                  </a:extLst>
                </a:hlinkClick>
              </a:rPr>
              <a:t>https://www.fda.gov/vaccines-blood-biologics/questions-about-vaccines</a:t>
            </a:r>
            <a:r>
              <a:rPr lang="en-US" dirty="0"/>
              <a:t>/</a:t>
            </a:r>
          </a:p>
          <a:p>
            <a:pPr algn="r"/>
            <a:r>
              <a:rPr lang="en-US" dirty="0"/>
              <a:t>bovine-derived-materials-used-vaccine-manufacturing-questions-and-answers</a:t>
            </a:r>
          </a:p>
        </p:txBody>
      </p:sp>
      <p:sp>
        <p:nvSpPr>
          <p:cNvPr id="5" name="TextBox 4">
            <a:extLst>
              <a:ext uri="{FF2B5EF4-FFF2-40B4-BE49-F238E27FC236}">
                <a16:creationId xmlns:a16="http://schemas.microsoft.com/office/drawing/2014/main" id="{7533BFFA-C373-CA44-A4D0-341B199486D0}"/>
              </a:ext>
            </a:extLst>
          </p:cNvPr>
          <p:cNvSpPr txBox="1"/>
          <p:nvPr/>
        </p:nvSpPr>
        <p:spPr>
          <a:xfrm>
            <a:off x="1809565" y="2090172"/>
            <a:ext cx="7828801" cy="2677656"/>
          </a:xfrm>
          <a:prstGeom prst="rect">
            <a:avLst/>
          </a:prstGeom>
          <a:solidFill>
            <a:srgbClr val="FFFA92"/>
          </a:solidFill>
          <a:ln>
            <a:solidFill>
              <a:schemeClr val="tx1"/>
            </a:solidFill>
          </a:ln>
        </p:spPr>
        <p:txBody>
          <a:bodyPr wrap="square" rtlCol="0">
            <a:spAutoFit/>
          </a:bodyPr>
          <a:lstStyle/>
          <a:p>
            <a:pPr algn="ctr"/>
            <a:endParaRPr lang="en-US" sz="2800" dirty="0"/>
          </a:p>
          <a:p>
            <a:pPr algn="ctr"/>
            <a:r>
              <a:rPr lang="en-US" sz="2800" dirty="0"/>
              <a:t>Cows are exposed to a heavy dose of glyphosate in their feed, and glyphosate has been found in multiple tissue samples from cows as well as in gelatin, fetal bovine serum and cow bones</a:t>
            </a:r>
            <a:r>
              <a:rPr lang="en-US" sz="2800" dirty="0">
                <a:solidFill>
                  <a:srgbClr val="FF0000"/>
                </a:solidFill>
              </a:rPr>
              <a:t>**</a:t>
            </a:r>
          </a:p>
          <a:p>
            <a:pPr algn="ctr"/>
            <a:endParaRPr lang="en-US" sz="2800" dirty="0"/>
          </a:p>
        </p:txBody>
      </p:sp>
      <p:sp>
        <p:nvSpPr>
          <p:cNvPr id="6" name="TextBox 5">
            <a:extLst>
              <a:ext uri="{FF2B5EF4-FFF2-40B4-BE49-F238E27FC236}">
                <a16:creationId xmlns:a16="http://schemas.microsoft.com/office/drawing/2014/main" id="{03CF3B47-C890-6B42-A0DA-7DE815520649}"/>
              </a:ext>
            </a:extLst>
          </p:cNvPr>
          <p:cNvSpPr txBox="1"/>
          <p:nvPr/>
        </p:nvSpPr>
        <p:spPr>
          <a:xfrm>
            <a:off x="1239435" y="6231674"/>
            <a:ext cx="10489475" cy="461665"/>
          </a:xfrm>
          <a:prstGeom prst="rect">
            <a:avLst/>
          </a:prstGeom>
          <a:noFill/>
        </p:spPr>
        <p:txBody>
          <a:bodyPr wrap="none" rtlCol="0">
            <a:spAutoFit/>
          </a:bodyPr>
          <a:lstStyle/>
          <a:p>
            <a:r>
              <a:rPr lang="en-US" sz="2400" dirty="0">
                <a:solidFill>
                  <a:srgbClr val="FF0000"/>
                </a:solidFill>
              </a:rPr>
              <a:t>**</a:t>
            </a:r>
            <a:r>
              <a:rPr lang="en-US" sz="2400" dirty="0"/>
              <a:t>A </a:t>
            </a:r>
            <a:r>
              <a:rPr lang="en-US" sz="2400" dirty="0" err="1"/>
              <a:t>Samsel</a:t>
            </a:r>
            <a:r>
              <a:rPr lang="en-US" sz="2400" dirty="0"/>
              <a:t> and S Seneff, Journal of Biological Physics and Chemistry 2017;17:8-32.</a:t>
            </a:r>
          </a:p>
        </p:txBody>
      </p:sp>
    </p:spTree>
    <p:extLst>
      <p:ext uri="{BB962C8B-B14F-4D97-AF65-F5344CB8AC3E}">
        <p14:creationId xmlns:p14="http://schemas.microsoft.com/office/powerpoint/2010/main" val="41015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8" y="-50492"/>
            <a:ext cx="12044082" cy="1325563"/>
          </a:xfrm>
        </p:spPr>
        <p:txBody>
          <a:bodyPr>
            <a:normAutofit/>
          </a:bodyPr>
          <a:lstStyle/>
          <a:p>
            <a:r>
              <a:rPr lang="en-US" sz="4000" b="1" dirty="0"/>
              <a:t>Glyphosate Contamination in Vaccines </a:t>
            </a:r>
            <a:br>
              <a:rPr lang="en-US" sz="4000" b="1" dirty="0"/>
            </a:br>
            <a:r>
              <a:rPr lang="en-US" sz="4000" b="1" dirty="0"/>
              <a:t>(Parts Per Billion)</a:t>
            </a:r>
            <a:r>
              <a:rPr lang="en-US" sz="4000" b="1" dirty="0">
                <a:solidFill>
                  <a:srgbClr val="FF0000"/>
                </a:solidFill>
              </a:rPr>
              <a:t>*</a:t>
            </a:r>
          </a:p>
        </p:txBody>
      </p:sp>
      <p:sp>
        <p:nvSpPr>
          <p:cNvPr id="3" name="Content Placeholder 2"/>
          <p:cNvSpPr>
            <a:spLocks noGrp="1"/>
          </p:cNvSpPr>
          <p:nvPr>
            <p:ph idx="1"/>
          </p:nvPr>
        </p:nvSpPr>
        <p:spPr>
          <a:xfrm>
            <a:off x="838200" y="1625784"/>
            <a:ext cx="10884738" cy="3230469"/>
          </a:xfrm>
        </p:spPr>
        <p:txBody>
          <a:bodyPr>
            <a:normAutofit/>
          </a:bodyPr>
          <a:lstStyle/>
          <a:p>
            <a:pPr marL="0" indent="0">
              <a:buNone/>
            </a:pPr>
            <a:r>
              <a:rPr lang="en-US" dirty="0"/>
              <a:t>Merck 	ZOSTAVAX 		0.62  	Shingles</a:t>
            </a:r>
          </a:p>
          <a:p>
            <a:pPr marL="0" indent="0">
              <a:buNone/>
            </a:pPr>
            <a:r>
              <a:rPr lang="en-US" dirty="0">
                <a:solidFill>
                  <a:srgbClr val="FF0000"/>
                </a:solidFill>
              </a:rPr>
              <a:t>Merck 	MMR-II 		3.74  	Measles, Mumps and Rubella</a:t>
            </a:r>
          </a:p>
          <a:p>
            <a:pPr marL="0" indent="0">
              <a:buNone/>
            </a:pPr>
            <a:r>
              <a:rPr lang="en-US" dirty="0"/>
              <a:t>Merck 	VARIVAX 		0.56	Varicella, Chicken Pox</a:t>
            </a:r>
          </a:p>
          <a:p>
            <a:pPr marL="0" indent="0">
              <a:buNone/>
            </a:pPr>
            <a:r>
              <a:rPr lang="en-US" dirty="0"/>
              <a:t>MERCK 	PNEUMOVAX	 ND 	Pneumococcal 18</a:t>
            </a:r>
          </a:p>
          <a:p>
            <a:pPr marL="0" indent="0">
              <a:buNone/>
            </a:pPr>
            <a:r>
              <a:rPr lang="en-US" dirty="0"/>
              <a:t>MERCK 	PROQUAD 		0.66  	Measles, Mumps Rubella, Varicella</a:t>
            </a:r>
          </a:p>
          <a:p>
            <a:pPr marL="0" indent="0">
              <a:buNone/>
            </a:pPr>
            <a:r>
              <a:rPr lang="en-US" dirty="0"/>
              <a:t>GSK		ENERGIX-B 		0.34  	</a:t>
            </a:r>
            <a:r>
              <a:rPr lang="en-US" dirty="0" err="1"/>
              <a:t>Heptatitis</a:t>
            </a:r>
            <a:r>
              <a:rPr lang="en-US" dirty="0"/>
              <a:t> B</a:t>
            </a:r>
          </a:p>
        </p:txBody>
      </p:sp>
      <p:sp>
        <p:nvSpPr>
          <p:cNvPr id="5" name="TextBox 4"/>
          <p:cNvSpPr txBox="1"/>
          <p:nvPr/>
        </p:nvSpPr>
        <p:spPr>
          <a:xfrm>
            <a:off x="1387352" y="6231674"/>
            <a:ext cx="10335586" cy="461665"/>
          </a:xfrm>
          <a:prstGeom prst="rect">
            <a:avLst/>
          </a:prstGeom>
          <a:noFill/>
        </p:spPr>
        <p:txBody>
          <a:bodyPr wrap="none" rtlCol="0">
            <a:spAutoFit/>
          </a:bodyPr>
          <a:lstStyle/>
          <a:p>
            <a:r>
              <a:rPr lang="en-US" sz="2400" dirty="0">
                <a:solidFill>
                  <a:srgbClr val="FF0000"/>
                </a:solidFill>
              </a:rPr>
              <a:t>*</a:t>
            </a:r>
            <a:r>
              <a:rPr lang="en-US" sz="2400" dirty="0"/>
              <a:t>A </a:t>
            </a:r>
            <a:r>
              <a:rPr lang="en-US" sz="2400" dirty="0" err="1"/>
              <a:t>Samsel</a:t>
            </a:r>
            <a:r>
              <a:rPr lang="en-US" sz="2400" dirty="0"/>
              <a:t> and S Seneff, Journal of Biological Physics and Chemistry 2017;17:8-32.</a:t>
            </a:r>
          </a:p>
        </p:txBody>
      </p:sp>
      <p:sp>
        <p:nvSpPr>
          <p:cNvPr id="4" name="TextBox 3">
            <a:extLst>
              <a:ext uri="{FF2B5EF4-FFF2-40B4-BE49-F238E27FC236}">
                <a16:creationId xmlns:a16="http://schemas.microsoft.com/office/drawing/2014/main" id="{79246B4E-4E3B-0D47-A449-1A66CBF9AED2}"/>
              </a:ext>
            </a:extLst>
          </p:cNvPr>
          <p:cNvSpPr txBox="1"/>
          <p:nvPr/>
        </p:nvSpPr>
        <p:spPr>
          <a:xfrm>
            <a:off x="653631" y="4856253"/>
            <a:ext cx="10884738" cy="1200329"/>
          </a:xfrm>
          <a:prstGeom prst="rect">
            <a:avLst/>
          </a:prstGeom>
          <a:noFill/>
        </p:spPr>
        <p:txBody>
          <a:bodyPr wrap="square" rtlCol="0">
            <a:spAutoFit/>
          </a:bodyPr>
          <a:lstStyle/>
          <a:p>
            <a:r>
              <a:rPr lang="en-US" sz="2400" dirty="0"/>
              <a:t>Both Anthony </a:t>
            </a:r>
            <a:r>
              <a:rPr lang="en-US" sz="2400" dirty="0" err="1"/>
              <a:t>Samsel</a:t>
            </a:r>
            <a:r>
              <a:rPr lang="en-US" sz="2400" dirty="0"/>
              <a:t> (a toxicologist) and Zen Honeycutt (of Moms Across America) tested multiple vaccines for glyphosate and they found consistent results. Contamination was found mostly in vaccines based on live viruses grown in culture.</a:t>
            </a:r>
          </a:p>
        </p:txBody>
      </p:sp>
    </p:spTree>
    <p:extLst>
      <p:ext uri="{BB962C8B-B14F-4D97-AF65-F5344CB8AC3E}">
        <p14:creationId xmlns:p14="http://schemas.microsoft.com/office/powerpoint/2010/main" val="102003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49" y="167061"/>
            <a:ext cx="8534400" cy="1143000"/>
          </a:xfrm>
        </p:spPr>
        <p:txBody>
          <a:bodyPr>
            <a:normAutofit fontScale="90000"/>
          </a:bodyPr>
          <a:lstStyle/>
          <a:p>
            <a:r>
              <a:rPr lang="en-US" b="1" dirty="0"/>
              <a:t>Large Proteins in Vaccines: Allergenic</a:t>
            </a:r>
            <a:r>
              <a:rPr lang="en-US" b="1" dirty="0">
                <a:solidFill>
                  <a:srgbClr val="FF0000"/>
                </a:solidFill>
              </a:rPr>
              <a:t>*</a:t>
            </a:r>
          </a:p>
        </p:txBody>
      </p:sp>
      <p:sp>
        <p:nvSpPr>
          <p:cNvPr id="3" name="Content Placeholder 2"/>
          <p:cNvSpPr>
            <a:spLocks noGrp="1"/>
          </p:cNvSpPr>
          <p:nvPr>
            <p:ph idx="1"/>
          </p:nvPr>
        </p:nvSpPr>
        <p:spPr>
          <a:xfrm>
            <a:off x="905436" y="1417638"/>
            <a:ext cx="9045388" cy="2810117"/>
          </a:xfrm>
        </p:spPr>
        <p:txBody>
          <a:bodyPr>
            <a:normAutofit/>
          </a:bodyPr>
          <a:lstStyle/>
          <a:p>
            <a:pPr marL="0" indent="0">
              <a:buNone/>
            </a:pPr>
            <a:r>
              <a:rPr lang="en-US" dirty="0"/>
              <a:t>“Vaccines clog our lymphatic system and lymph nodes       with </a:t>
            </a:r>
            <a:r>
              <a:rPr lang="en-US" i="1" dirty="0">
                <a:solidFill>
                  <a:srgbClr val="FF0000"/>
                </a:solidFill>
              </a:rPr>
              <a:t>large protein molecules </a:t>
            </a:r>
            <a:r>
              <a:rPr lang="en-US" dirty="0"/>
              <a:t>which have not been adequately broken down by our digestive processes, since </a:t>
            </a:r>
            <a:r>
              <a:rPr lang="en-US" i="1" dirty="0">
                <a:solidFill>
                  <a:srgbClr val="FF0000"/>
                </a:solidFill>
              </a:rPr>
              <a:t>vaccines bypass digestion </a:t>
            </a:r>
            <a:r>
              <a:rPr lang="en-US" dirty="0"/>
              <a:t>with injections. This is why vaccines are linked to </a:t>
            </a:r>
            <a:r>
              <a:rPr lang="en-US" i="1" dirty="0">
                <a:solidFill>
                  <a:srgbClr val="FF0000"/>
                </a:solidFill>
              </a:rPr>
              <a:t>allergies</a:t>
            </a:r>
            <a:r>
              <a:rPr lang="en-US" dirty="0"/>
              <a:t>, because they contain large proteins which as circulating immune complexes (CICs) or '</a:t>
            </a:r>
            <a:r>
              <a:rPr lang="en-US" dirty="0" err="1"/>
              <a:t>klinkers</a:t>
            </a:r>
            <a:r>
              <a:rPr lang="en-US" dirty="0"/>
              <a:t>’ cause our body to become allergic.”</a:t>
            </a:r>
          </a:p>
          <a:p>
            <a:pPr lvl="8"/>
            <a:endParaRPr lang="en-US" dirty="0"/>
          </a:p>
        </p:txBody>
      </p:sp>
      <p:sp>
        <p:nvSpPr>
          <p:cNvPr id="5" name="TextBox 4"/>
          <p:cNvSpPr txBox="1"/>
          <p:nvPr/>
        </p:nvSpPr>
        <p:spPr>
          <a:xfrm>
            <a:off x="2501638" y="5952566"/>
            <a:ext cx="8928342" cy="523220"/>
          </a:xfrm>
          <a:prstGeom prst="rect">
            <a:avLst/>
          </a:prstGeom>
          <a:noFill/>
        </p:spPr>
        <p:txBody>
          <a:bodyPr wrap="none" rtlCol="0">
            <a:spAutoFit/>
          </a:bodyPr>
          <a:lstStyle/>
          <a:p>
            <a:r>
              <a:rPr lang="en-US" sz="2800" dirty="0">
                <a:solidFill>
                  <a:srgbClr val="FF0000"/>
                </a:solidFill>
              </a:rPr>
              <a:t>*</a:t>
            </a:r>
            <a:r>
              <a:rPr lang="en-US" sz="2400" dirty="0"/>
              <a:t>Dave </a:t>
            </a:r>
            <a:r>
              <a:rPr lang="en-US" sz="2400" dirty="0" err="1"/>
              <a:t>Mihalovic</a:t>
            </a:r>
            <a:r>
              <a:rPr lang="en-US" sz="2400" dirty="0"/>
              <a:t>, ND, http://</a:t>
            </a:r>
            <a:r>
              <a:rPr lang="en-US" sz="2400" dirty="0" err="1"/>
              <a:t>whale.to</a:t>
            </a:r>
            <a:r>
              <a:rPr lang="en-US" sz="2400" dirty="0"/>
              <a:t>/v/</a:t>
            </a:r>
            <a:r>
              <a:rPr lang="en-US" sz="2400" dirty="0" err="1"/>
              <a:t>vaccines_cause_allergies.html</a:t>
            </a:r>
            <a:endParaRPr lang="en-US" sz="2400" dirty="0"/>
          </a:p>
        </p:txBody>
      </p:sp>
      <p:sp>
        <p:nvSpPr>
          <p:cNvPr id="6" name="TextBox 5">
            <a:extLst>
              <a:ext uri="{FF2B5EF4-FFF2-40B4-BE49-F238E27FC236}">
                <a16:creationId xmlns:a16="http://schemas.microsoft.com/office/drawing/2014/main" id="{107FFDF8-2345-C243-8BD5-192AD7A18607}"/>
              </a:ext>
            </a:extLst>
          </p:cNvPr>
          <p:cNvSpPr txBox="1"/>
          <p:nvPr/>
        </p:nvSpPr>
        <p:spPr>
          <a:xfrm>
            <a:off x="496644" y="4674662"/>
            <a:ext cx="11422829" cy="830997"/>
          </a:xfrm>
          <a:prstGeom prst="rect">
            <a:avLst/>
          </a:prstGeom>
          <a:noFill/>
        </p:spPr>
        <p:txBody>
          <a:bodyPr wrap="square" rtlCol="0">
            <a:spAutoFit/>
          </a:bodyPr>
          <a:lstStyle/>
          <a:p>
            <a:r>
              <a:rPr lang="en-US" sz="2400" dirty="0"/>
              <a:t>It is possible that glyphosate gets incorporated into proteins by mistake in place of the coding amino acid glycine, and this would make the virus proteins much more allergenic.</a:t>
            </a:r>
          </a:p>
        </p:txBody>
      </p:sp>
    </p:spTree>
    <p:extLst>
      <p:ext uri="{BB962C8B-B14F-4D97-AF65-F5344CB8AC3E}">
        <p14:creationId xmlns:p14="http://schemas.microsoft.com/office/powerpoint/2010/main" val="393859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_damage_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739" y="987693"/>
            <a:ext cx="3146650" cy="3248304"/>
          </a:xfrm>
          <a:prstGeom prst="rect">
            <a:avLst/>
          </a:prstGeom>
        </p:spPr>
      </p:pic>
      <p:pic>
        <p:nvPicPr>
          <p:cNvPr id="5" name="Picture 4" descr="ratpup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1682" y="3778874"/>
            <a:ext cx="4978400" cy="2662865"/>
          </a:xfrm>
          <a:prstGeom prst="rect">
            <a:avLst/>
          </a:prstGeom>
        </p:spPr>
      </p:pic>
      <p:sp>
        <p:nvSpPr>
          <p:cNvPr id="2" name="Title 1"/>
          <p:cNvSpPr>
            <a:spLocks noGrp="1"/>
          </p:cNvSpPr>
          <p:nvPr>
            <p:ph type="title"/>
          </p:nvPr>
        </p:nvSpPr>
        <p:spPr>
          <a:xfrm>
            <a:off x="152401" y="-124127"/>
            <a:ext cx="7377112" cy="1325563"/>
          </a:xfrm>
        </p:spPr>
        <p:txBody>
          <a:bodyPr/>
          <a:lstStyle/>
          <a:p>
            <a:r>
              <a:rPr lang="en-US" b="1" dirty="0"/>
              <a:t>Glyphosate and Glutamate</a:t>
            </a:r>
            <a:r>
              <a:rPr lang="en-US" b="1" dirty="0">
                <a:solidFill>
                  <a:srgbClr val="FF0000"/>
                </a:solidFill>
              </a:rPr>
              <a:t>*</a:t>
            </a:r>
          </a:p>
        </p:txBody>
      </p:sp>
      <p:sp>
        <p:nvSpPr>
          <p:cNvPr id="3" name="Content Placeholder 2"/>
          <p:cNvSpPr>
            <a:spLocks noGrp="1"/>
          </p:cNvSpPr>
          <p:nvPr>
            <p:ph idx="1"/>
          </p:nvPr>
        </p:nvSpPr>
        <p:spPr>
          <a:xfrm>
            <a:off x="194430" y="1052191"/>
            <a:ext cx="7651814" cy="5118261"/>
          </a:xfrm>
        </p:spPr>
        <p:txBody>
          <a:bodyPr>
            <a:normAutofit lnSpcReduction="10000"/>
          </a:bodyPr>
          <a:lstStyle/>
          <a:p>
            <a:r>
              <a:rPr lang="en-US" dirty="0"/>
              <a:t>Glyphosate is an amino acid and it enters cells   via amino acid transporters</a:t>
            </a:r>
          </a:p>
          <a:p>
            <a:r>
              <a:rPr lang="en-US" dirty="0"/>
              <a:t>Glyphosate causes excess glutamate in the brain by increasing its release and preventing its clearance from the synapses</a:t>
            </a:r>
          </a:p>
          <a:p>
            <a:r>
              <a:rPr lang="en-US" dirty="0"/>
              <a:t>Acute exposure to rat pups activates NMDA receptors and causes neuron excitotoxicity in    the brain</a:t>
            </a:r>
          </a:p>
          <a:p>
            <a:pPr lvl="1"/>
            <a:r>
              <a:rPr lang="en-US" dirty="0"/>
              <a:t>Oxidative stress and neuronal cell death</a:t>
            </a:r>
          </a:p>
          <a:p>
            <a:pPr lvl="1"/>
            <a:r>
              <a:rPr lang="en-US" dirty="0"/>
              <a:t>Increased glutamate levels in the synaptic cleft </a:t>
            </a:r>
            <a:r>
              <a:rPr lang="en-US" dirty="0">
                <a:sym typeface="Wingdings"/>
              </a:rPr>
              <a:t> </a:t>
            </a:r>
            <a:r>
              <a:rPr lang="en-US" dirty="0"/>
              <a:t> </a:t>
            </a:r>
            <a:r>
              <a:rPr lang="en-US" i="1" dirty="0">
                <a:solidFill>
                  <a:srgbClr val="FF0000"/>
                </a:solidFill>
              </a:rPr>
              <a:t>excessive extracellular glutamate levels</a:t>
            </a:r>
          </a:p>
          <a:p>
            <a:pPr lvl="1"/>
            <a:r>
              <a:rPr lang="en-US" dirty="0"/>
              <a:t>Decreased glutathione content</a:t>
            </a:r>
          </a:p>
          <a:p>
            <a:pPr lvl="1"/>
            <a:r>
              <a:rPr lang="en-US" dirty="0"/>
              <a:t>Increased peroxidation of lipids (fats)</a:t>
            </a:r>
          </a:p>
          <a:p>
            <a:endParaRPr lang="en-US" dirty="0"/>
          </a:p>
          <a:p>
            <a:pPr marL="0" indent="0">
              <a:buNone/>
            </a:pPr>
            <a:endParaRPr lang="en-US" dirty="0"/>
          </a:p>
          <a:p>
            <a:endParaRPr lang="en-US" dirty="0"/>
          </a:p>
        </p:txBody>
      </p:sp>
      <p:sp>
        <p:nvSpPr>
          <p:cNvPr id="7" name="TextBox 6"/>
          <p:cNvSpPr txBox="1"/>
          <p:nvPr/>
        </p:nvSpPr>
        <p:spPr>
          <a:xfrm>
            <a:off x="274243" y="6050503"/>
            <a:ext cx="9299084" cy="1015663"/>
          </a:xfrm>
          <a:prstGeom prst="rect">
            <a:avLst/>
          </a:prstGeom>
          <a:noFill/>
        </p:spPr>
        <p:txBody>
          <a:bodyPr wrap="none" rtlCol="0">
            <a:spAutoFit/>
          </a:bodyPr>
          <a:lstStyle/>
          <a:p>
            <a:r>
              <a:rPr lang="en-US" sz="2000" dirty="0">
                <a:solidFill>
                  <a:srgbClr val="FF0000"/>
                </a:solidFill>
              </a:rPr>
              <a:t>*</a:t>
            </a:r>
            <a:r>
              <a:rPr lang="en-US" sz="2000" dirty="0"/>
              <a:t>http://</a:t>
            </a:r>
            <a:r>
              <a:rPr lang="en-US" sz="2000" dirty="0" err="1"/>
              <a:t>www.greenmedinfo.com</a:t>
            </a:r>
            <a:r>
              <a:rPr lang="en-US" sz="2000" dirty="0"/>
              <a:t>/blog/roundup-</a:t>
            </a:r>
            <a:r>
              <a:rPr lang="en-US" sz="2000" dirty="0" err="1"/>
              <a:t>weedkiller</a:t>
            </a:r>
            <a:r>
              <a:rPr lang="en-US" sz="2000" dirty="0"/>
              <a:t>-brain-damaging-neurotoxin;</a:t>
            </a:r>
          </a:p>
          <a:p>
            <a:r>
              <a:rPr lang="en-US" sz="2000" dirty="0" err="1"/>
              <a:t>Daiane</a:t>
            </a:r>
            <a:r>
              <a:rPr lang="en-US" sz="2000" dirty="0"/>
              <a:t> </a:t>
            </a:r>
            <a:r>
              <a:rPr lang="en-US" sz="2000" dirty="0" err="1"/>
              <a:t>Cattani</a:t>
            </a:r>
            <a:r>
              <a:rPr lang="en-US" sz="2000" dirty="0"/>
              <a:t> et al., Toxicology 2014 Jun 5; 320: 34-45.</a:t>
            </a:r>
          </a:p>
          <a:p>
            <a:endParaRPr lang="en-US" sz="2000" dirty="0"/>
          </a:p>
        </p:txBody>
      </p:sp>
    </p:spTree>
    <p:extLst>
      <p:ext uri="{BB962C8B-B14F-4D97-AF65-F5344CB8AC3E}">
        <p14:creationId xmlns:p14="http://schemas.microsoft.com/office/powerpoint/2010/main" val="48403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MR.png"/>
          <p:cNvPicPr>
            <a:picLocks noGrp="1" noChangeAspect="1"/>
          </p:cNvPicPr>
          <p:nvPr>
            <p:ph idx="1"/>
          </p:nvPr>
        </p:nvPicPr>
        <p:blipFill>
          <a:blip r:embed="rId3">
            <a:extLst>
              <a:ext uri="{28A0092B-C50C-407E-A947-70E740481C1C}">
                <a14:useLocalDpi xmlns:a14="http://schemas.microsoft.com/office/drawing/2010/main" val="0"/>
              </a:ext>
            </a:extLst>
          </a:blip>
          <a:srcRect l="-12376" r="-12376"/>
          <a:stretch>
            <a:fillRect/>
          </a:stretch>
        </p:blipFill>
        <p:spPr>
          <a:xfrm>
            <a:off x="775953" y="967071"/>
            <a:ext cx="9746072" cy="5359964"/>
          </a:xfrm>
        </p:spPr>
      </p:pic>
      <p:sp>
        <p:nvSpPr>
          <p:cNvPr id="2" name="Title 1"/>
          <p:cNvSpPr>
            <a:spLocks noGrp="1"/>
          </p:cNvSpPr>
          <p:nvPr>
            <p:ph type="title"/>
          </p:nvPr>
        </p:nvSpPr>
        <p:spPr>
          <a:xfrm>
            <a:off x="136094" y="156227"/>
            <a:ext cx="9746072" cy="1143000"/>
          </a:xfrm>
        </p:spPr>
        <p:txBody>
          <a:bodyPr>
            <a:normAutofit fontScale="90000"/>
          </a:bodyPr>
          <a:lstStyle/>
          <a:p>
            <a:r>
              <a:rPr lang="en-US" b="1" dirty="0"/>
              <a:t>Symptoms of Adverse Reactions to MMR before and after 2002</a:t>
            </a:r>
            <a:r>
              <a:rPr lang="en-US" b="1" dirty="0">
                <a:solidFill>
                  <a:srgbClr val="FF0000"/>
                </a:solidFill>
              </a:rPr>
              <a:t>*</a:t>
            </a:r>
          </a:p>
        </p:txBody>
      </p:sp>
      <p:sp>
        <p:nvSpPr>
          <p:cNvPr id="6" name="TextBox 5"/>
          <p:cNvSpPr txBox="1"/>
          <p:nvPr/>
        </p:nvSpPr>
        <p:spPr>
          <a:xfrm>
            <a:off x="5009130" y="6286908"/>
            <a:ext cx="5357205" cy="461665"/>
          </a:xfrm>
          <a:prstGeom prst="rect">
            <a:avLst/>
          </a:prstGeom>
          <a:noFill/>
        </p:spPr>
        <p:txBody>
          <a:bodyPr wrap="none" rtlCol="0">
            <a:spAutoFit/>
          </a:bodyPr>
          <a:lstStyle/>
          <a:p>
            <a:r>
              <a:rPr lang="en-US" sz="2400" dirty="0">
                <a:solidFill>
                  <a:srgbClr val="FF0000"/>
                </a:solidFill>
              </a:rPr>
              <a:t>*</a:t>
            </a:r>
            <a:r>
              <a:rPr lang="en-US" sz="2400" dirty="0"/>
              <a:t>Data analyzed from the VAERS database</a:t>
            </a:r>
          </a:p>
        </p:txBody>
      </p:sp>
      <p:sp>
        <p:nvSpPr>
          <p:cNvPr id="18" name="Rectangle 17"/>
          <p:cNvSpPr/>
          <p:nvPr/>
        </p:nvSpPr>
        <p:spPr>
          <a:xfrm>
            <a:off x="7535333" y="3090334"/>
            <a:ext cx="152400" cy="2624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D5763B5-25DB-2C48-93E8-8FC8C7325CBD}"/>
              </a:ext>
            </a:extLst>
          </p:cNvPr>
          <p:cNvCxnSpPr>
            <a:cxnSpLocks/>
          </p:cNvCxnSpPr>
          <p:nvPr/>
        </p:nvCxnSpPr>
        <p:spPr>
          <a:xfrm>
            <a:off x="9059707" y="2560319"/>
            <a:ext cx="10870" cy="3496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B4C6A5-DC47-C542-9039-E4B01518BA37}"/>
              </a:ext>
            </a:extLst>
          </p:cNvPr>
          <p:cNvCxnSpPr>
            <a:cxnSpLocks/>
          </p:cNvCxnSpPr>
          <p:nvPr/>
        </p:nvCxnSpPr>
        <p:spPr>
          <a:xfrm>
            <a:off x="2230394" y="2560319"/>
            <a:ext cx="10870" cy="3496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11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MR.png"/>
          <p:cNvPicPr>
            <a:picLocks noGrp="1" noChangeAspect="1"/>
          </p:cNvPicPr>
          <p:nvPr>
            <p:ph idx="1"/>
          </p:nvPr>
        </p:nvPicPr>
        <p:blipFill>
          <a:blip r:embed="rId3">
            <a:extLst>
              <a:ext uri="{28A0092B-C50C-407E-A947-70E740481C1C}">
                <a14:useLocalDpi xmlns:a14="http://schemas.microsoft.com/office/drawing/2010/main" val="0"/>
              </a:ext>
            </a:extLst>
          </a:blip>
          <a:srcRect l="-12376" r="-12376"/>
          <a:stretch>
            <a:fillRect/>
          </a:stretch>
        </p:blipFill>
        <p:spPr>
          <a:xfrm>
            <a:off x="775953" y="967071"/>
            <a:ext cx="9746072" cy="5359964"/>
          </a:xfrm>
        </p:spPr>
      </p:pic>
      <p:sp>
        <p:nvSpPr>
          <p:cNvPr id="2" name="Title 1"/>
          <p:cNvSpPr>
            <a:spLocks noGrp="1"/>
          </p:cNvSpPr>
          <p:nvPr>
            <p:ph type="title"/>
          </p:nvPr>
        </p:nvSpPr>
        <p:spPr>
          <a:xfrm>
            <a:off x="136094" y="156227"/>
            <a:ext cx="9746072" cy="1143000"/>
          </a:xfrm>
        </p:spPr>
        <p:txBody>
          <a:bodyPr>
            <a:normAutofit fontScale="90000"/>
          </a:bodyPr>
          <a:lstStyle/>
          <a:p>
            <a:r>
              <a:rPr lang="en-US" b="1" dirty="0"/>
              <a:t>Symptoms of Adverse Reactions to MMR before and after 2002</a:t>
            </a:r>
            <a:r>
              <a:rPr lang="en-US" b="1" dirty="0">
                <a:solidFill>
                  <a:srgbClr val="FF0000"/>
                </a:solidFill>
              </a:rPr>
              <a:t>*</a:t>
            </a:r>
          </a:p>
        </p:txBody>
      </p:sp>
      <p:sp>
        <p:nvSpPr>
          <p:cNvPr id="6" name="TextBox 5"/>
          <p:cNvSpPr txBox="1"/>
          <p:nvPr/>
        </p:nvSpPr>
        <p:spPr>
          <a:xfrm>
            <a:off x="5009130" y="6286908"/>
            <a:ext cx="5357205" cy="461665"/>
          </a:xfrm>
          <a:prstGeom prst="rect">
            <a:avLst/>
          </a:prstGeom>
          <a:noFill/>
        </p:spPr>
        <p:txBody>
          <a:bodyPr wrap="none" rtlCol="0">
            <a:spAutoFit/>
          </a:bodyPr>
          <a:lstStyle/>
          <a:p>
            <a:r>
              <a:rPr lang="en-US" sz="2400" dirty="0">
                <a:solidFill>
                  <a:srgbClr val="FF0000"/>
                </a:solidFill>
              </a:rPr>
              <a:t>*</a:t>
            </a:r>
            <a:r>
              <a:rPr lang="en-US" sz="2400" dirty="0"/>
              <a:t>Data analyzed from the VAERS database</a:t>
            </a:r>
          </a:p>
        </p:txBody>
      </p:sp>
      <p:sp>
        <p:nvSpPr>
          <p:cNvPr id="18" name="Rectangle 17"/>
          <p:cNvSpPr/>
          <p:nvPr/>
        </p:nvSpPr>
        <p:spPr>
          <a:xfrm>
            <a:off x="7535333" y="3090334"/>
            <a:ext cx="152400" cy="2624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D5763B5-25DB-2C48-93E8-8FC8C7325CBD}"/>
              </a:ext>
            </a:extLst>
          </p:cNvPr>
          <p:cNvCxnSpPr>
            <a:cxnSpLocks/>
          </p:cNvCxnSpPr>
          <p:nvPr/>
        </p:nvCxnSpPr>
        <p:spPr>
          <a:xfrm>
            <a:off x="9059707" y="2560319"/>
            <a:ext cx="10870" cy="3496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B4C6A5-DC47-C542-9039-E4B01518BA37}"/>
              </a:ext>
            </a:extLst>
          </p:cNvPr>
          <p:cNvCxnSpPr>
            <a:cxnSpLocks/>
          </p:cNvCxnSpPr>
          <p:nvPr/>
        </p:nvCxnSpPr>
        <p:spPr>
          <a:xfrm>
            <a:off x="2230394" y="2560319"/>
            <a:ext cx="10870" cy="3496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AC54727-B8F9-E649-B39A-1E44DFEC3B26}"/>
              </a:ext>
            </a:extLst>
          </p:cNvPr>
          <p:cNvSpPr txBox="1"/>
          <p:nvPr/>
        </p:nvSpPr>
        <p:spPr>
          <a:xfrm>
            <a:off x="2241264" y="2777408"/>
            <a:ext cx="1552861" cy="369332"/>
          </a:xfrm>
          <a:prstGeom prst="rect">
            <a:avLst/>
          </a:prstGeom>
          <a:solidFill>
            <a:schemeClr val="bg1"/>
          </a:solidFill>
        </p:spPr>
        <p:txBody>
          <a:bodyPr wrap="none" rtlCol="0">
            <a:spAutoFit/>
          </a:bodyPr>
          <a:lstStyle/>
          <a:p>
            <a:r>
              <a:rPr lang="en-US" dirty="0">
                <a:solidFill>
                  <a:srgbClr val="FF0000"/>
                </a:solidFill>
              </a:rPr>
              <a:t>hospitalization</a:t>
            </a:r>
          </a:p>
        </p:txBody>
      </p:sp>
      <p:sp>
        <p:nvSpPr>
          <p:cNvPr id="9" name="TextBox 8">
            <a:extLst>
              <a:ext uri="{FF2B5EF4-FFF2-40B4-BE49-F238E27FC236}">
                <a16:creationId xmlns:a16="http://schemas.microsoft.com/office/drawing/2014/main" id="{ADECA7B3-7CA1-2548-A4DC-4EFF7677BEEA}"/>
              </a:ext>
            </a:extLst>
          </p:cNvPr>
          <p:cNvSpPr txBox="1"/>
          <p:nvPr/>
        </p:nvSpPr>
        <p:spPr>
          <a:xfrm>
            <a:off x="2263039" y="3048558"/>
            <a:ext cx="937116" cy="369332"/>
          </a:xfrm>
          <a:prstGeom prst="rect">
            <a:avLst/>
          </a:prstGeom>
          <a:solidFill>
            <a:schemeClr val="bg1"/>
          </a:solidFill>
        </p:spPr>
        <p:txBody>
          <a:bodyPr wrap="none" rtlCol="0">
            <a:spAutoFit/>
          </a:bodyPr>
          <a:lstStyle/>
          <a:p>
            <a:r>
              <a:rPr lang="en-US" dirty="0">
                <a:solidFill>
                  <a:srgbClr val="FF0000"/>
                </a:solidFill>
              </a:rPr>
              <a:t>seizures</a:t>
            </a:r>
          </a:p>
        </p:txBody>
      </p:sp>
      <p:sp>
        <p:nvSpPr>
          <p:cNvPr id="10" name="TextBox 9">
            <a:extLst>
              <a:ext uri="{FF2B5EF4-FFF2-40B4-BE49-F238E27FC236}">
                <a16:creationId xmlns:a16="http://schemas.microsoft.com/office/drawing/2014/main" id="{60C129AA-9211-A340-8808-399A00DCF40B}"/>
              </a:ext>
            </a:extLst>
          </p:cNvPr>
          <p:cNvSpPr txBox="1"/>
          <p:nvPr/>
        </p:nvSpPr>
        <p:spPr>
          <a:xfrm>
            <a:off x="2270332" y="4379430"/>
            <a:ext cx="821059" cy="369332"/>
          </a:xfrm>
          <a:prstGeom prst="rect">
            <a:avLst/>
          </a:prstGeom>
          <a:solidFill>
            <a:schemeClr val="bg1"/>
          </a:solidFill>
        </p:spPr>
        <p:txBody>
          <a:bodyPr wrap="none" rtlCol="0">
            <a:spAutoFit/>
          </a:bodyPr>
          <a:lstStyle/>
          <a:p>
            <a:r>
              <a:rPr lang="en-US" dirty="0">
                <a:solidFill>
                  <a:srgbClr val="FF0000"/>
                </a:solidFill>
              </a:rPr>
              <a:t>autism</a:t>
            </a:r>
          </a:p>
        </p:txBody>
      </p:sp>
      <p:sp>
        <p:nvSpPr>
          <p:cNvPr id="11" name="TextBox 10">
            <a:extLst>
              <a:ext uri="{FF2B5EF4-FFF2-40B4-BE49-F238E27FC236}">
                <a16:creationId xmlns:a16="http://schemas.microsoft.com/office/drawing/2014/main" id="{F32CD9D0-2D6F-8F4C-9E50-A76D11C57792}"/>
              </a:ext>
            </a:extLst>
          </p:cNvPr>
          <p:cNvSpPr txBox="1"/>
          <p:nvPr/>
        </p:nvSpPr>
        <p:spPr>
          <a:xfrm>
            <a:off x="8349256" y="4355900"/>
            <a:ext cx="710451" cy="369332"/>
          </a:xfrm>
          <a:prstGeom prst="rect">
            <a:avLst/>
          </a:prstGeom>
          <a:solidFill>
            <a:schemeClr val="bg1"/>
          </a:solidFill>
        </p:spPr>
        <p:txBody>
          <a:bodyPr wrap="none" rtlCol="0">
            <a:spAutoFit/>
          </a:bodyPr>
          <a:lstStyle/>
          <a:p>
            <a:r>
              <a:rPr lang="en-US" dirty="0">
                <a:solidFill>
                  <a:srgbClr val="FF0000"/>
                </a:solidFill>
              </a:rPr>
              <a:t>0.024</a:t>
            </a:r>
          </a:p>
        </p:txBody>
      </p:sp>
      <p:sp>
        <p:nvSpPr>
          <p:cNvPr id="12" name="TextBox 11">
            <a:extLst>
              <a:ext uri="{FF2B5EF4-FFF2-40B4-BE49-F238E27FC236}">
                <a16:creationId xmlns:a16="http://schemas.microsoft.com/office/drawing/2014/main" id="{2BCBCA3F-7FD0-884E-8F37-4F0890D8608D}"/>
              </a:ext>
            </a:extLst>
          </p:cNvPr>
          <p:cNvSpPr txBox="1"/>
          <p:nvPr/>
        </p:nvSpPr>
        <p:spPr>
          <a:xfrm>
            <a:off x="8126088" y="2794225"/>
            <a:ext cx="944489" cy="369332"/>
          </a:xfrm>
          <a:prstGeom prst="rect">
            <a:avLst/>
          </a:prstGeom>
          <a:solidFill>
            <a:schemeClr val="bg1"/>
          </a:solidFill>
        </p:spPr>
        <p:txBody>
          <a:bodyPr wrap="none" rtlCol="0">
            <a:spAutoFit/>
          </a:bodyPr>
          <a:lstStyle/>
          <a:p>
            <a:r>
              <a:rPr lang="en-US" dirty="0">
                <a:solidFill>
                  <a:srgbClr val="FF0000"/>
                </a:solidFill>
              </a:rPr>
              <a:t>0.00037</a:t>
            </a:r>
          </a:p>
        </p:txBody>
      </p:sp>
      <p:sp>
        <p:nvSpPr>
          <p:cNvPr id="13" name="TextBox 12">
            <a:extLst>
              <a:ext uri="{FF2B5EF4-FFF2-40B4-BE49-F238E27FC236}">
                <a16:creationId xmlns:a16="http://schemas.microsoft.com/office/drawing/2014/main" id="{CE0C60CF-DEF9-434F-94C1-56A47244D85A}"/>
              </a:ext>
            </a:extLst>
          </p:cNvPr>
          <p:cNvSpPr txBox="1"/>
          <p:nvPr/>
        </p:nvSpPr>
        <p:spPr>
          <a:xfrm>
            <a:off x="8232236" y="3048558"/>
            <a:ext cx="827471" cy="369332"/>
          </a:xfrm>
          <a:prstGeom prst="rect">
            <a:avLst/>
          </a:prstGeom>
          <a:solidFill>
            <a:schemeClr val="bg1"/>
          </a:solidFill>
        </p:spPr>
        <p:txBody>
          <a:bodyPr wrap="none" rtlCol="0">
            <a:spAutoFit/>
          </a:bodyPr>
          <a:lstStyle/>
          <a:p>
            <a:r>
              <a:rPr lang="en-US" dirty="0">
                <a:solidFill>
                  <a:srgbClr val="FF0000"/>
                </a:solidFill>
              </a:rPr>
              <a:t>0.0014</a:t>
            </a:r>
          </a:p>
        </p:txBody>
      </p:sp>
      <p:sp>
        <p:nvSpPr>
          <p:cNvPr id="14" name="TextBox 13">
            <a:extLst>
              <a:ext uri="{FF2B5EF4-FFF2-40B4-BE49-F238E27FC236}">
                <a16:creationId xmlns:a16="http://schemas.microsoft.com/office/drawing/2014/main" id="{FFC110E7-54AA-6642-BEE2-C1474C2336BD}"/>
              </a:ext>
            </a:extLst>
          </p:cNvPr>
          <p:cNvSpPr txBox="1"/>
          <p:nvPr/>
        </p:nvSpPr>
        <p:spPr>
          <a:xfrm>
            <a:off x="464728" y="1860084"/>
            <a:ext cx="9832489" cy="2985433"/>
          </a:xfrm>
          <a:prstGeom prst="rect">
            <a:avLst/>
          </a:prstGeom>
          <a:solidFill>
            <a:srgbClr val="FFFA92"/>
          </a:solidFill>
          <a:ln>
            <a:solidFill>
              <a:schemeClr val="accent1"/>
            </a:solidFill>
          </a:ln>
        </p:spPr>
        <p:txBody>
          <a:bodyPr wrap="square" rtlCol="0">
            <a:spAutoFit/>
          </a:bodyPr>
          <a:lstStyle/>
          <a:p>
            <a:pPr algn="ctr"/>
            <a:endParaRPr lang="en-US" sz="2800" dirty="0"/>
          </a:p>
          <a:p>
            <a:pPr algn="ctr"/>
            <a:r>
              <a:rPr lang="en-US" sz="2800" dirty="0"/>
              <a:t>Autistic children have a very high rate of seizures.</a:t>
            </a:r>
            <a:r>
              <a:rPr lang="en-US" sz="2800" dirty="0">
                <a:solidFill>
                  <a:srgbClr val="FF0000"/>
                </a:solidFill>
              </a:rPr>
              <a:t>*</a:t>
            </a:r>
          </a:p>
          <a:p>
            <a:pPr algn="ctr"/>
            <a:r>
              <a:rPr lang="en-US" sz="2800" dirty="0"/>
              <a:t>Glutamate induces seizures by exciting NMDA receptors.</a:t>
            </a:r>
            <a:r>
              <a:rPr lang="en-US" sz="2800" dirty="0">
                <a:solidFill>
                  <a:srgbClr val="FF0000"/>
                </a:solidFill>
              </a:rPr>
              <a:t>**</a:t>
            </a:r>
          </a:p>
          <a:p>
            <a:pPr algn="ctr"/>
            <a:endParaRPr lang="en-US" sz="2800" dirty="0">
              <a:solidFill>
                <a:srgbClr val="FF0000"/>
              </a:solidFill>
            </a:endParaRPr>
          </a:p>
          <a:p>
            <a:pPr algn="r"/>
            <a:r>
              <a:rPr lang="en-US" sz="2400" dirty="0">
                <a:solidFill>
                  <a:srgbClr val="FF0000"/>
                </a:solidFill>
              </a:rPr>
              <a:t>*</a:t>
            </a:r>
            <a:r>
              <a:rPr lang="en-US" sz="2400" dirty="0"/>
              <a:t>Patrick F Bolton et al., Br J Psychiatry. 2011 Apr; 198(4): 289–294.</a:t>
            </a:r>
          </a:p>
          <a:p>
            <a:pPr algn="r"/>
            <a:r>
              <a:rPr lang="en-US" sz="2400" dirty="0">
                <a:solidFill>
                  <a:srgbClr val="FF0000"/>
                </a:solidFill>
              </a:rPr>
              <a:t>**</a:t>
            </a:r>
            <a:r>
              <a:rPr lang="en-US" sz="2400" dirty="0"/>
              <a:t>Silvia Josefina López-Pérez et al. Brain Res 2010; 1317: 246-56.</a:t>
            </a:r>
          </a:p>
          <a:p>
            <a:pPr algn="ctr"/>
            <a:endParaRPr lang="en-US" sz="2800" dirty="0"/>
          </a:p>
        </p:txBody>
      </p:sp>
    </p:spTree>
    <p:extLst>
      <p:ext uri="{BB962C8B-B14F-4D97-AF65-F5344CB8AC3E}">
        <p14:creationId xmlns:p14="http://schemas.microsoft.com/office/powerpoint/2010/main" val="20706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C8A3-426D-B64D-A6EC-589A9668FA3F}"/>
              </a:ext>
            </a:extLst>
          </p:cNvPr>
          <p:cNvSpPr>
            <a:spLocks noGrp="1"/>
          </p:cNvSpPr>
          <p:nvPr>
            <p:ph type="title"/>
          </p:nvPr>
        </p:nvSpPr>
        <p:spPr>
          <a:xfrm>
            <a:off x="268184" y="155677"/>
            <a:ext cx="10515600" cy="1325563"/>
          </a:xfrm>
        </p:spPr>
        <p:txBody>
          <a:bodyPr/>
          <a:lstStyle/>
          <a:p>
            <a:r>
              <a:rPr lang="en-US" b="1" dirty="0"/>
              <a:t>Download these slides</a:t>
            </a:r>
          </a:p>
        </p:txBody>
      </p:sp>
      <p:sp>
        <p:nvSpPr>
          <p:cNvPr id="3" name="Content Placeholder 2">
            <a:extLst>
              <a:ext uri="{FF2B5EF4-FFF2-40B4-BE49-F238E27FC236}">
                <a16:creationId xmlns:a16="http://schemas.microsoft.com/office/drawing/2014/main" id="{40172A5B-89BA-E84E-A7ED-2BECFC208528}"/>
              </a:ext>
            </a:extLst>
          </p:cNvPr>
          <p:cNvSpPr>
            <a:spLocks noGrp="1"/>
          </p:cNvSpPr>
          <p:nvPr>
            <p:ph idx="1"/>
          </p:nvPr>
        </p:nvSpPr>
        <p:spPr>
          <a:xfrm>
            <a:off x="142504" y="1481240"/>
            <a:ext cx="12049495" cy="4658303"/>
          </a:xfrm>
        </p:spPr>
        <p:txBody>
          <a:bodyPr>
            <a:normAutofit/>
          </a:bodyPr>
          <a:lstStyle/>
          <a:p>
            <a:pPr marL="0" indent="0">
              <a:buNone/>
            </a:pPr>
            <a:r>
              <a:rPr lang="en-US" sz="3200" dirty="0" err="1"/>
              <a:t>Powerpoint</a:t>
            </a:r>
            <a:r>
              <a:rPr lang="en-US" sz="3200" dirty="0"/>
              <a:t>:</a:t>
            </a:r>
          </a:p>
          <a:p>
            <a:pPr marL="0" indent="0">
              <a:buNone/>
            </a:pPr>
            <a:r>
              <a:rPr lang="en-US" sz="3200" dirty="0"/>
              <a:t>   http://</a:t>
            </a:r>
            <a:r>
              <a:rPr lang="en-US" sz="3200" dirty="0" err="1"/>
              <a:t>people.csail.mit.edu</a:t>
            </a:r>
            <a:r>
              <a:rPr lang="en-US" sz="3200" dirty="0"/>
              <a:t>/</a:t>
            </a:r>
            <a:r>
              <a:rPr lang="en-US" sz="3200" dirty="0" err="1"/>
              <a:t>seneff</a:t>
            </a:r>
            <a:r>
              <a:rPr lang="en-US" sz="3200" dirty="0"/>
              <a:t>/2021/HealthFreedom2021</a:t>
            </a:r>
            <a:r>
              <a:rPr lang="en-US" sz="3200"/>
              <a:t>.pptx</a:t>
            </a:r>
            <a:endParaRPr lang="en-US" sz="3200" dirty="0"/>
          </a:p>
          <a:p>
            <a:pPr marL="0" indent="0">
              <a:buNone/>
            </a:pPr>
            <a:endParaRPr lang="en-US" sz="3200" dirty="0"/>
          </a:p>
          <a:p>
            <a:pPr marL="0" indent="0">
              <a:buNone/>
            </a:pPr>
            <a:r>
              <a:rPr lang="en-US" sz="3200" dirty="0"/>
              <a:t>PDF:</a:t>
            </a:r>
          </a:p>
          <a:p>
            <a:pPr marL="0" indent="0">
              <a:buNone/>
            </a:pPr>
            <a:r>
              <a:rPr lang="en-US" sz="3200" dirty="0"/>
              <a:t>    http://</a:t>
            </a:r>
            <a:r>
              <a:rPr lang="en-US" sz="3200" dirty="0" err="1"/>
              <a:t>people.csail.mit.edu</a:t>
            </a:r>
            <a:r>
              <a:rPr lang="en-US" sz="3200" dirty="0"/>
              <a:t>/</a:t>
            </a:r>
            <a:r>
              <a:rPr lang="en-US" sz="3200" dirty="0" err="1"/>
              <a:t>seneff</a:t>
            </a:r>
            <a:r>
              <a:rPr lang="en-US" sz="3200" dirty="0"/>
              <a:t>/2021/HealthFreedom2021.pdf</a:t>
            </a:r>
          </a:p>
          <a:p>
            <a:endParaRPr lang="en-US" dirty="0"/>
          </a:p>
        </p:txBody>
      </p:sp>
    </p:spTree>
    <p:extLst>
      <p:ext uri="{BB962C8B-B14F-4D97-AF65-F5344CB8AC3E}">
        <p14:creationId xmlns:p14="http://schemas.microsoft.com/office/powerpoint/2010/main" val="3463376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50" y="-14876"/>
            <a:ext cx="8229600" cy="1143000"/>
          </a:xfrm>
        </p:spPr>
        <p:txBody>
          <a:bodyPr/>
          <a:lstStyle/>
          <a:p>
            <a:r>
              <a:rPr lang="en-US" b="1" dirty="0"/>
              <a:t>Measles Virus and </a:t>
            </a:r>
            <a:r>
              <a:rPr lang="en-US" b="1" dirty="0" err="1"/>
              <a:t>Hemagglutinin</a:t>
            </a:r>
            <a:r>
              <a:rPr lang="en-US" b="1" dirty="0">
                <a:solidFill>
                  <a:srgbClr val="FF0000"/>
                </a:solidFill>
              </a:rPr>
              <a:t>*</a:t>
            </a:r>
          </a:p>
        </p:txBody>
      </p:sp>
      <p:sp>
        <p:nvSpPr>
          <p:cNvPr id="3" name="Content Placeholder 2"/>
          <p:cNvSpPr>
            <a:spLocks noGrp="1"/>
          </p:cNvSpPr>
          <p:nvPr>
            <p:ph idx="1"/>
          </p:nvPr>
        </p:nvSpPr>
        <p:spPr>
          <a:xfrm>
            <a:off x="139850" y="1623768"/>
            <a:ext cx="11290149" cy="4478749"/>
          </a:xfrm>
        </p:spPr>
        <p:txBody>
          <a:bodyPr>
            <a:normAutofit/>
          </a:bodyPr>
          <a:lstStyle/>
          <a:p>
            <a:r>
              <a:rPr lang="en-US" dirty="0"/>
              <a:t>The measles virus synthesizes the protein </a:t>
            </a:r>
            <a:r>
              <a:rPr lang="en-US" dirty="0" err="1"/>
              <a:t>hemagglutinin</a:t>
            </a:r>
            <a:endParaRPr lang="en-US" dirty="0"/>
          </a:p>
          <a:p>
            <a:pPr lvl="1"/>
            <a:r>
              <a:rPr lang="en-US" dirty="0"/>
              <a:t>Antibodies to </a:t>
            </a:r>
            <a:r>
              <a:rPr lang="en-US" dirty="0" err="1"/>
              <a:t>hemagglutinin</a:t>
            </a:r>
            <a:r>
              <a:rPr lang="en-US" dirty="0"/>
              <a:t> are essential following MMR vaccination to induce immunity</a:t>
            </a:r>
          </a:p>
          <a:p>
            <a:r>
              <a:rPr lang="en-US" dirty="0"/>
              <a:t>Hemagglutinin bears a sequence resemblance to myelin basic protein (MBP) </a:t>
            </a:r>
            <a:r>
              <a:rPr lang="en-US" dirty="0">
                <a:sym typeface="Wingdings"/>
              </a:rPr>
              <a:t> potential for autoimmune reaction through molecular mimicry</a:t>
            </a:r>
            <a:endParaRPr lang="en-US" dirty="0"/>
          </a:p>
          <a:p>
            <a:pPr lvl="1"/>
            <a:r>
              <a:rPr lang="en-US" dirty="0"/>
              <a:t>MBP is essential for the formation of the myelin sheath surrounding nerve fibers</a:t>
            </a:r>
            <a:endParaRPr lang="en-US" dirty="0">
              <a:solidFill>
                <a:srgbClr val="FF0000"/>
              </a:solidFill>
            </a:endParaRPr>
          </a:p>
          <a:p>
            <a:r>
              <a:rPr lang="en-US" dirty="0"/>
              <a:t>Autoantibodies to MBP along with excessive levels of antibodies to measles hemagglutinin are linked to autism</a:t>
            </a:r>
            <a:r>
              <a:rPr lang="en-US" dirty="0">
                <a:solidFill>
                  <a:srgbClr val="FF0000"/>
                </a:solidFill>
              </a:rPr>
              <a:t>** </a:t>
            </a:r>
            <a:endParaRPr lang="en-US" dirty="0"/>
          </a:p>
        </p:txBody>
      </p:sp>
      <p:sp>
        <p:nvSpPr>
          <p:cNvPr id="4" name="TextBox 3"/>
          <p:cNvSpPr txBox="1"/>
          <p:nvPr/>
        </p:nvSpPr>
        <p:spPr>
          <a:xfrm>
            <a:off x="3281852" y="5606873"/>
            <a:ext cx="8637621" cy="1015663"/>
          </a:xfrm>
          <a:prstGeom prst="rect">
            <a:avLst/>
          </a:prstGeom>
          <a:noFill/>
        </p:spPr>
        <p:txBody>
          <a:bodyPr wrap="none" rtlCol="0">
            <a:spAutoFit/>
          </a:bodyPr>
          <a:lstStyle/>
          <a:p>
            <a:pPr algn="r"/>
            <a:r>
              <a:rPr lang="en-US" sz="2000" dirty="0">
                <a:solidFill>
                  <a:srgbClr val="FF0000"/>
                </a:solidFill>
              </a:rPr>
              <a:t>*</a:t>
            </a:r>
            <a:r>
              <a:rPr lang="en-US" sz="2000" dirty="0" err="1"/>
              <a:t>Oldstone</a:t>
            </a:r>
            <a:r>
              <a:rPr lang="en-US" sz="2000" dirty="0"/>
              <a:t>, MBA, Ed. Molecular mimicry: Infection inducing autoimmune disease.</a:t>
            </a:r>
          </a:p>
          <a:p>
            <a:pPr algn="r"/>
            <a:r>
              <a:rPr lang="en-US" sz="2000" dirty="0"/>
              <a:t> Springer Berlin Heidelberg; January 9, 2006.</a:t>
            </a:r>
            <a:r>
              <a:rPr lang="en-US" sz="2000" dirty="0">
                <a:solidFill>
                  <a:srgbClr val="FF0000"/>
                </a:solidFill>
              </a:rPr>
              <a:t> </a:t>
            </a:r>
            <a:endParaRPr lang="en-US" sz="2000" dirty="0"/>
          </a:p>
          <a:p>
            <a:pPr algn="r"/>
            <a:r>
              <a:rPr lang="en-US" sz="2000" dirty="0">
                <a:solidFill>
                  <a:srgbClr val="FF0000"/>
                </a:solidFill>
              </a:rPr>
              <a:t>**</a:t>
            </a:r>
            <a:r>
              <a:rPr lang="en-US" sz="2000" dirty="0"/>
              <a:t>VK Singh et al., J Biomed Sci 2002;9(4):359-64.</a:t>
            </a:r>
          </a:p>
        </p:txBody>
      </p:sp>
    </p:spTree>
    <p:extLst>
      <p:ext uri="{BB962C8B-B14F-4D97-AF65-F5344CB8AC3E}">
        <p14:creationId xmlns:p14="http://schemas.microsoft.com/office/powerpoint/2010/main" val="2768923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45" y="140186"/>
            <a:ext cx="10515600" cy="1325563"/>
          </a:xfrm>
        </p:spPr>
        <p:txBody>
          <a:bodyPr>
            <a:normAutofit/>
          </a:bodyPr>
          <a:lstStyle/>
          <a:p>
            <a:r>
              <a:rPr lang="en-US" b="1" dirty="0"/>
              <a:t>Autism and Measles </a:t>
            </a:r>
            <a:r>
              <a:rPr lang="en-US" b="1" dirty="0" err="1"/>
              <a:t>Hemagglutinin</a:t>
            </a:r>
            <a:r>
              <a:rPr lang="en-US" b="1" dirty="0">
                <a:solidFill>
                  <a:srgbClr val="FF0000"/>
                </a:solidFill>
              </a:rPr>
              <a:t>*</a:t>
            </a:r>
          </a:p>
        </p:txBody>
      </p:sp>
      <p:sp>
        <p:nvSpPr>
          <p:cNvPr id="3" name="Content Placeholder 2"/>
          <p:cNvSpPr>
            <a:spLocks noGrp="1"/>
          </p:cNvSpPr>
          <p:nvPr>
            <p:ph idx="1"/>
          </p:nvPr>
        </p:nvSpPr>
        <p:spPr>
          <a:xfrm>
            <a:off x="192741" y="1831033"/>
            <a:ext cx="10399955" cy="4525963"/>
          </a:xfrm>
        </p:spPr>
        <p:txBody>
          <a:bodyPr>
            <a:normAutofit/>
          </a:bodyPr>
          <a:lstStyle/>
          <a:p>
            <a:r>
              <a:rPr lang="en-US" dirty="0"/>
              <a:t>125 autistic children and 92 control children</a:t>
            </a:r>
          </a:p>
          <a:p>
            <a:r>
              <a:rPr lang="en-US" dirty="0"/>
              <a:t>60% of the children with autism had high levels of antibodies to measles </a:t>
            </a:r>
            <a:r>
              <a:rPr lang="en-US" dirty="0" err="1"/>
              <a:t>hemagglutinin</a:t>
            </a:r>
            <a:r>
              <a:rPr lang="en-US" dirty="0"/>
              <a:t> specific to the MMR vaccine</a:t>
            </a:r>
          </a:p>
          <a:p>
            <a:pPr lvl="1"/>
            <a:r>
              <a:rPr lang="en-US" dirty="0"/>
              <a:t>90% of these had autoantibodies to myelin basic protein (MBP)</a:t>
            </a:r>
          </a:p>
          <a:p>
            <a:r>
              <a:rPr lang="en-US" dirty="0"/>
              <a:t>0% of the control children had high antibody titers to either </a:t>
            </a:r>
            <a:r>
              <a:rPr lang="en-US" dirty="0" err="1"/>
              <a:t>hemagglutinin</a:t>
            </a:r>
            <a:r>
              <a:rPr lang="en-US" dirty="0"/>
              <a:t> or MBP</a:t>
            </a:r>
          </a:p>
          <a:p>
            <a:r>
              <a:rPr lang="en-US" dirty="0"/>
              <a:t>There were no elevations in antibodies detected against any proteins in the mumps or rubella viruses </a:t>
            </a:r>
          </a:p>
        </p:txBody>
      </p:sp>
      <p:sp>
        <p:nvSpPr>
          <p:cNvPr id="4" name="TextBox 3"/>
          <p:cNvSpPr txBox="1"/>
          <p:nvPr/>
        </p:nvSpPr>
        <p:spPr>
          <a:xfrm>
            <a:off x="5312485" y="6126164"/>
            <a:ext cx="6093271" cy="461665"/>
          </a:xfrm>
          <a:prstGeom prst="rect">
            <a:avLst/>
          </a:prstGeom>
          <a:noFill/>
        </p:spPr>
        <p:txBody>
          <a:bodyPr wrap="none" rtlCol="0">
            <a:spAutoFit/>
          </a:bodyPr>
          <a:lstStyle/>
          <a:p>
            <a:r>
              <a:rPr lang="en-US" sz="2400" dirty="0">
                <a:solidFill>
                  <a:srgbClr val="FF0000"/>
                </a:solidFill>
              </a:rPr>
              <a:t>*</a:t>
            </a:r>
            <a:r>
              <a:rPr lang="en-US" sz="2400" dirty="0"/>
              <a:t>VK Singh et al., J Biomed </a:t>
            </a:r>
            <a:r>
              <a:rPr lang="en-US" sz="2400" dirty="0" err="1"/>
              <a:t>Sci</a:t>
            </a:r>
            <a:r>
              <a:rPr lang="en-US" sz="2400" dirty="0"/>
              <a:t> 2002;9(4):359-64.</a:t>
            </a:r>
          </a:p>
        </p:txBody>
      </p:sp>
    </p:spTree>
    <p:extLst>
      <p:ext uri="{BB962C8B-B14F-4D97-AF65-F5344CB8AC3E}">
        <p14:creationId xmlns:p14="http://schemas.microsoft.com/office/powerpoint/2010/main" val="94772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791" y="1876630"/>
            <a:ext cx="2945742"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COVID-19</a:t>
            </a:r>
          </a:p>
        </p:txBody>
      </p:sp>
    </p:spTree>
    <p:extLst>
      <p:ext uri="{BB962C8B-B14F-4D97-AF65-F5344CB8AC3E}">
        <p14:creationId xmlns:p14="http://schemas.microsoft.com/office/powerpoint/2010/main" val="1788260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7CEE-FCE3-624D-B0E8-4E1F45282263}"/>
              </a:ext>
            </a:extLst>
          </p:cNvPr>
          <p:cNvSpPr>
            <a:spLocks noGrp="1"/>
          </p:cNvSpPr>
          <p:nvPr>
            <p:ph type="title"/>
          </p:nvPr>
        </p:nvSpPr>
        <p:spPr>
          <a:xfrm>
            <a:off x="10758" y="-65879"/>
            <a:ext cx="10515600" cy="1325563"/>
          </a:xfrm>
        </p:spPr>
        <p:txBody>
          <a:bodyPr>
            <a:normAutofit/>
          </a:bodyPr>
          <a:lstStyle/>
          <a:p>
            <a:r>
              <a:rPr lang="en-US" sz="4000" b="1" dirty="0"/>
              <a:t>Most People Who Catch COVID 19 Recover</a:t>
            </a:r>
            <a:r>
              <a:rPr lang="en-US" sz="4000" b="1" dirty="0">
                <a:solidFill>
                  <a:srgbClr val="FF0000"/>
                </a:solidFill>
              </a:rPr>
              <a:t>*</a:t>
            </a:r>
          </a:p>
        </p:txBody>
      </p:sp>
      <p:pic>
        <p:nvPicPr>
          <p:cNvPr id="5" name="Content Placeholder 4">
            <a:extLst>
              <a:ext uri="{FF2B5EF4-FFF2-40B4-BE49-F238E27FC236}">
                <a16:creationId xmlns:a16="http://schemas.microsoft.com/office/drawing/2014/main" id="{784E08EB-09C5-7942-AB48-E6A2697F12CF}"/>
              </a:ext>
            </a:extLst>
          </p:cNvPr>
          <p:cNvPicPr>
            <a:picLocks noGrp="1" noChangeAspect="1"/>
          </p:cNvPicPr>
          <p:nvPr>
            <p:ph idx="1"/>
          </p:nvPr>
        </p:nvPicPr>
        <p:blipFill>
          <a:blip r:embed="rId3"/>
          <a:stretch>
            <a:fillRect/>
          </a:stretch>
        </p:blipFill>
        <p:spPr>
          <a:xfrm>
            <a:off x="838200" y="4397987"/>
            <a:ext cx="10515600" cy="2031827"/>
          </a:xfrm>
        </p:spPr>
      </p:pic>
      <p:pic>
        <p:nvPicPr>
          <p:cNvPr id="8" name="Picture 7" descr="Diagram&#10;&#10;Description automatically generated with low confidence">
            <a:extLst>
              <a:ext uri="{FF2B5EF4-FFF2-40B4-BE49-F238E27FC236}">
                <a16:creationId xmlns:a16="http://schemas.microsoft.com/office/drawing/2014/main" id="{9B1C51EA-A87D-3A4F-86EC-8DD85D41CE61}"/>
              </a:ext>
            </a:extLst>
          </p:cNvPr>
          <p:cNvPicPr>
            <a:picLocks noChangeAspect="1"/>
          </p:cNvPicPr>
          <p:nvPr/>
        </p:nvPicPr>
        <p:blipFill>
          <a:blip r:embed="rId4"/>
          <a:stretch>
            <a:fillRect/>
          </a:stretch>
        </p:blipFill>
        <p:spPr>
          <a:xfrm>
            <a:off x="302810" y="1031984"/>
            <a:ext cx="6158950" cy="3201815"/>
          </a:xfrm>
          <a:prstGeom prst="rect">
            <a:avLst/>
          </a:prstGeom>
        </p:spPr>
      </p:pic>
      <p:sp>
        <p:nvSpPr>
          <p:cNvPr id="9" name="TextBox 8">
            <a:extLst>
              <a:ext uri="{FF2B5EF4-FFF2-40B4-BE49-F238E27FC236}">
                <a16:creationId xmlns:a16="http://schemas.microsoft.com/office/drawing/2014/main" id="{76778672-DD16-5A4D-ACAC-EC58BA340D4D}"/>
              </a:ext>
            </a:extLst>
          </p:cNvPr>
          <p:cNvSpPr txBox="1"/>
          <p:nvPr/>
        </p:nvSpPr>
        <p:spPr>
          <a:xfrm>
            <a:off x="6920101" y="2355994"/>
            <a:ext cx="5097660" cy="1384995"/>
          </a:xfrm>
          <a:prstGeom prst="rect">
            <a:avLst/>
          </a:prstGeom>
          <a:noFill/>
        </p:spPr>
        <p:txBody>
          <a:bodyPr wrap="square" rtlCol="0">
            <a:spAutoFit/>
          </a:bodyPr>
          <a:lstStyle/>
          <a:p>
            <a:r>
              <a:rPr lang="en-US" sz="2800" dirty="0"/>
              <a:t>Most who die have comorbidities</a:t>
            </a:r>
          </a:p>
          <a:p>
            <a:r>
              <a:rPr lang="en-US" sz="2800" dirty="0"/>
              <a:t>like diabetes, heart disease, obesity, hypertension, etc.</a:t>
            </a:r>
          </a:p>
        </p:txBody>
      </p:sp>
      <p:sp>
        <p:nvSpPr>
          <p:cNvPr id="10" name="TextBox 9">
            <a:extLst>
              <a:ext uri="{FF2B5EF4-FFF2-40B4-BE49-F238E27FC236}">
                <a16:creationId xmlns:a16="http://schemas.microsoft.com/office/drawing/2014/main" id="{DEE2DBE2-0CDD-6D48-A496-F5BAAFB68AB1}"/>
              </a:ext>
            </a:extLst>
          </p:cNvPr>
          <p:cNvSpPr txBox="1"/>
          <p:nvPr/>
        </p:nvSpPr>
        <p:spPr>
          <a:xfrm>
            <a:off x="4882563" y="6439403"/>
            <a:ext cx="7309437" cy="400110"/>
          </a:xfrm>
          <a:prstGeom prst="rect">
            <a:avLst/>
          </a:prstGeom>
          <a:noFill/>
        </p:spPr>
        <p:txBody>
          <a:bodyPr wrap="none" rtlCol="0">
            <a:spAutoFit/>
          </a:bodyPr>
          <a:lstStyle/>
          <a:p>
            <a:r>
              <a:rPr lang="en-US" sz="2000" dirty="0">
                <a:solidFill>
                  <a:srgbClr val="FF0000"/>
                </a:solidFill>
              </a:rPr>
              <a:t>*</a:t>
            </a:r>
            <a:r>
              <a:rPr lang="en-US" sz="2000" dirty="0"/>
              <a:t>Henry </a:t>
            </a:r>
            <a:r>
              <a:rPr lang="en-US" sz="2000" dirty="0" err="1"/>
              <a:t>Ealy</a:t>
            </a:r>
            <a:r>
              <a:rPr lang="en-US" sz="2000" dirty="0"/>
              <a:t> et al., Science, Public Health Policy, &amp; Law 2020; 2: 4-22.</a:t>
            </a:r>
          </a:p>
        </p:txBody>
      </p:sp>
      <p:sp>
        <p:nvSpPr>
          <p:cNvPr id="3" name="TextBox 2">
            <a:extLst>
              <a:ext uri="{FF2B5EF4-FFF2-40B4-BE49-F238E27FC236}">
                <a16:creationId xmlns:a16="http://schemas.microsoft.com/office/drawing/2014/main" id="{0E567A19-88FA-6046-ABD7-21CB1933CA6E}"/>
              </a:ext>
            </a:extLst>
          </p:cNvPr>
          <p:cNvSpPr txBox="1"/>
          <p:nvPr/>
        </p:nvSpPr>
        <p:spPr>
          <a:xfrm>
            <a:off x="2113808" y="2459503"/>
            <a:ext cx="1086516" cy="369332"/>
          </a:xfrm>
          <a:prstGeom prst="rect">
            <a:avLst/>
          </a:prstGeom>
          <a:noFill/>
        </p:spPr>
        <p:txBody>
          <a:bodyPr wrap="none" rtlCol="0">
            <a:spAutoFit/>
          </a:bodyPr>
          <a:lstStyle/>
          <a:p>
            <a:r>
              <a:rPr lang="en-US" dirty="0">
                <a:solidFill>
                  <a:schemeClr val="bg1"/>
                </a:solidFill>
              </a:rPr>
              <a:t>Over 88%</a:t>
            </a:r>
          </a:p>
        </p:txBody>
      </p:sp>
    </p:spTree>
    <p:extLst>
      <p:ext uri="{BB962C8B-B14F-4D97-AF65-F5344CB8AC3E}">
        <p14:creationId xmlns:p14="http://schemas.microsoft.com/office/powerpoint/2010/main" val="422388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orbidities.png"/>
          <p:cNvPicPr>
            <a:picLocks noGrp="1" noChangeAspect="1"/>
          </p:cNvPicPr>
          <p:nvPr>
            <p:ph idx="1"/>
          </p:nvPr>
        </p:nvPicPr>
        <p:blipFill>
          <a:blip r:embed="rId3">
            <a:extLst>
              <a:ext uri="{28A0092B-C50C-407E-A947-70E740481C1C}">
                <a14:useLocalDpi xmlns:a14="http://schemas.microsoft.com/office/drawing/2010/main" val="0"/>
              </a:ext>
            </a:extLst>
          </a:blip>
          <a:srcRect l="-38895" r="-38895"/>
          <a:stretch>
            <a:fillRect/>
          </a:stretch>
        </p:blipFill>
        <p:spPr>
          <a:xfrm>
            <a:off x="167029" y="1324851"/>
            <a:ext cx="11209100" cy="4623429"/>
          </a:xfrm>
        </p:spPr>
      </p:pic>
      <p:sp>
        <p:nvSpPr>
          <p:cNvPr id="5" name="TextBox 4"/>
          <p:cNvSpPr txBox="1"/>
          <p:nvPr/>
        </p:nvSpPr>
        <p:spPr>
          <a:xfrm>
            <a:off x="1249219" y="5968263"/>
            <a:ext cx="9044720" cy="707886"/>
          </a:xfrm>
          <a:prstGeom prst="rect">
            <a:avLst/>
          </a:prstGeom>
          <a:noFill/>
        </p:spPr>
        <p:txBody>
          <a:bodyPr wrap="none" rtlCol="0">
            <a:spAutoFit/>
          </a:bodyPr>
          <a:lstStyle/>
          <a:p>
            <a:pPr algn="r"/>
            <a:r>
              <a:rPr lang="en-US" sz="2000" dirty="0">
                <a:solidFill>
                  <a:srgbClr val="FF0000"/>
                </a:solidFill>
                <a:latin typeface="Arial" panose="020B0604020202020204" pitchFamily="34" charset="0"/>
              </a:rPr>
              <a:t>*</a:t>
            </a:r>
            <a:r>
              <a:rPr lang="en-US" sz="2000" dirty="0">
                <a:latin typeface="Arial" panose="020B0604020202020204" pitchFamily="34" charset="0"/>
              </a:rPr>
              <a:t>https://www.the-hospitalist.org/hospitalist/article/220457/coronavirus-updates/</a:t>
            </a:r>
          </a:p>
          <a:p>
            <a:pPr algn="r"/>
            <a:r>
              <a:rPr lang="en-US" sz="2000" dirty="0">
                <a:latin typeface="Arial" panose="020B0604020202020204" pitchFamily="34" charset="0"/>
              </a:rPr>
              <a:t>comorbidities-rule-new-yorks-covid-19-deaths</a:t>
            </a:r>
          </a:p>
        </p:txBody>
      </p:sp>
      <p:sp>
        <p:nvSpPr>
          <p:cNvPr id="2" name="Title 1"/>
          <p:cNvSpPr>
            <a:spLocks noGrp="1"/>
          </p:cNvSpPr>
          <p:nvPr>
            <p:ph type="title"/>
          </p:nvPr>
        </p:nvSpPr>
        <p:spPr>
          <a:xfrm>
            <a:off x="254597" y="181851"/>
            <a:ext cx="7501667" cy="1143000"/>
          </a:xfrm>
        </p:spPr>
        <p:txBody>
          <a:bodyPr>
            <a:normAutofit fontScale="90000"/>
          </a:bodyPr>
          <a:lstStyle/>
          <a:p>
            <a:r>
              <a:rPr lang="en-US" b="1" dirty="0"/>
              <a:t>Comorbidities for COVID-19 </a:t>
            </a:r>
            <a:br>
              <a:rPr lang="en-US" b="1" dirty="0"/>
            </a:br>
            <a:r>
              <a:rPr lang="en-US" b="1" dirty="0"/>
              <a:t>in New York State</a:t>
            </a:r>
            <a:r>
              <a:rPr lang="en-US" b="1" dirty="0">
                <a:solidFill>
                  <a:srgbClr val="FF0000"/>
                </a:solidFill>
              </a:rPr>
              <a:t>*</a:t>
            </a:r>
          </a:p>
        </p:txBody>
      </p:sp>
    </p:spTree>
    <p:extLst>
      <p:ext uri="{BB962C8B-B14F-4D97-AF65-F5344CB8AC3E}">
        <p14:creationId xmlns:p14="http://schemas.microsoft.com/office/powerpoint/2010/main" val="1262446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2C6D8881-B7D5-2C4C-9DA5-D6EBC122F69E}"/>
              </a:ext>
            </a:extLst>
          </p:cNvPr>
          <p:cNvPicPr>
            <a:picLocks noChangeAspect="1"/>
          </p:cNvPicPr>
          <p:nvPr/>
        </p:nvPicPr>
        <p:blipFill>
          <a:blip r:embed="rId2"/>
          <a:stretch>
            <a:fillRect/>
          </a:stretch>
        </p:blipFill>
        <p:spPr>
          <a:xfrm>
            <a:off x="-164533" y="1609323"/>
            <a:ext cx="12192000" cy="4469844"/>
          </a:xfrm>
          <a:prstGeom prst="rect">
            <a:avLst/>
          </a:prstGeom>
        </p:spPr>
      </p:pic>
      <p:sp>
        <p:nvSpPr>
          <p:cNvPr id="10" name="TextBox 9">
            <a:extLst>
              <a:ext uri="{FF2B5EF4-FFF2-40B4-BE49-F238E27FC236}">
                <a16:creationId xmlns:a16="http://schemas.microsoft.com/office/drawing/2014/main" id="{4191A1CB-EB26-CB4B-9EA2-7A5C5CFC473D}"/>
              </a:ext>
            </a:extLst>
          </p:cNvPr>
          <p:cNvSpPr txBox="1"/>
          <p:nvPr/>
        </p:nvSpPr>
        <p:spPr>
          <a:xfrm>
            <a:off x="4792825" y="6079167"/>
            <a:ext cx="7067769" cy="461665"/>
          </a:xfrm>
          <a:prstGeom prst="rect">
            <a:avLst/>
          </a:prstGeom>
          <a:noFill/>
        </p:spPr>
        <p:txBody>
          <a:bodyPr wrap="none" rtlCol="0">
            <a:spAutoFit/>
          </a:bodyPr>
          <a:lstStyle/>
          <a:p>
            <a:r>
              <a:rPr lang="en-US" sz="2400" dirty="0">
                <a:solidFill>
                  <a:srgbClr val="FF0000"/>
                </a:solidFill>
                <a:latin typeface="Arial" panose="020B0604020202020204" pitchFamily="34" charset="0"/>
              </a:rPr>
              <a:t>*</a:t>
            </a:r>
            <a:r>
              <a:rPr lang="en-US" sz="2400" dirty="0">
                <a:latin typeface="Arial" panose="020B0604020202020204" pitchFamily="34" charset="0"/>
              </a:rPr>
              <a:t>Nancy L Swanson et al. J Org Syst 9 (2014) 6-37.</a:t>
            </a:r>
          </a:p>
        </p:txBody>
      </p:sp>
      <p:sp>
        <p:nvSpPr>
          <p:cNvPr id="2" name="Title 1">
            <a:extLst>
              <a:ext uri="{FF2B5EF4-FFF2-40B4-BE49-F238E27FC236}">
                <a16:creationId xmlns:a16="http://schemas.microsoft.com/office/drawing/2014/main" id="{3248EC2E-242C-AD4F-BFE6-1307E75CF5B3}"/>
              </a:ext>
            </a:extLst>
          </p:cNvPr>
          <p:cNvSpPr>
            <a:spLocks noGrp="1"/>
          </p:cNvSpPr>
          <p:nvPr>
            <p:ph type="title"/>
          </p:nvPr>
        </p:nvSpPr>
        <p:spPr>
          <a:xfrm>
            <a:off x="205628" y="317168"/>
            <a:ext cx="8852312" cy="1143000"/>
          </a:xfrm>
        </p:spPr>
        <p:txBody>
          <a:bodyPr>
            <a:normAutofit fontScale="90000"/>
          </a:bodyPr>
          <a:lstStyle/>
          <a:p>
            <a:r>
              <a:rPr lang="en-US" b="1" dirty="0"/>
              <a:t>Correlations over time between Glyphosate Usage and Disease in the US</a:t>
            </a:r>
            <a:r>
              <a:rPr lang="en-US" b="1" dirty="0">
                <a:solidFill>
                  <a:srgbClr val="FF0000"/>
                </a:solidFill>
              </a:rPr>
              <a:t>*</a:t>
            </a:r>
          </a:p>
        </p:txBody>
      </p:sp>
    </p:spTree>
    <p:extLst>
      <p:ext uri="{BB962C8B-B14F-4D97-AF65-F5344CB8AC3E}">
        <p14:creationId xmlns:p14="http://schemas.microsoft.com/office/powerpoint/2010/main" val="280378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9FE0-B65C-8A4A-AFF1-9424663565AE}"/>
              </a:ext>
            </a:extLst>
          </p:cNvPr>
          <p:cNvSpPr>
            <a:spLocks noGrp="1"/>
          </p:cNvSpPr>
          <p:nvPr>
            <p:ph type="title"/>
          </p:nvPr>
        </p:nvSpPr>
        <p:spPr>
          <a:xfrm>
            <a:off x="106680" y="352124"/>
            <a:ext cx="8854440" cy="1325563"/>
          </a:xfrm>
        </p:spPr>
        <p:txBody>
          <a:bodyPr>
            <a:normAutofit fontScale="90000"/>
          </a:bodyPr>
          <a:lstStyle/>
          <a:p>
            <a:r>
              <a:rPr lang="en-US" b="1" dirty="0"/>
              <a:t>“</a:t>
            </a:r>
            <a:r>
              <a:rPr lang="en-US" b="1" dirty="0" err="1"/>
              <a:t>Neutralising</a:t>
            </a:r>
            <a:r>
              <a:rPr lang="en-US" b="1" dirty="0"/>
              <a:t> antibodies drive Spike mediated SARS-CoV-2 evasion”</a:t>
            </a:r>
            <a:r>
              <a:rPr lang="en-US" b="1" dirty="0">
                <a:solidFill>
                  <a:srgbClr val="FF0000"/>
                </a:solidFill>
              </a:rPr>
              <a:t>*</a:t>
            </a:r>
            <a:br>
              <a:rPr lang="en-US" b="1" dirty="0"/>
            </a:br>
            <a:endParaRPr lang="en-US" dirty="0"/>
          </a:p>
        </p:txBody>
      </p:sp>
      <p:sp>
        <p:nvSpPr>
          <p:cNvPr id="3" name="Content Placeholder 2">
            <a:extLst>
              <a:ext uri="{FF2B5EF4-FFF2-40B4-BE49-F238E27FC236}">
                <a16:creationId xmlns:a16="http://schemas.microsoft.com/office/drawing/2014/main" id="{7EADAA8B-85A3-AE4A-9D27-AD47795AEB24}"/>
              </a:ext>
            </a:extLst>
          </p:cNvPr>
          <p:cNvSpPr>
            <a:spLocks noGrp="1"/>
          </p:cNvSpPr>
          <p:nvPr>
            <p:ph idx="1"/>
          </p:nvPr>
        </p:nvSpPr>
        <p:spPr>
          <a:xfrm>
            <a:off x="106680" y="1677687"/>
            <a:ext cx="10515600" cy="4351338"/>
          </a:xfrm>
        </p:spPr>
        <p:txBody>
          <a:bodyPr>
            <a:normAutofit/>
          </a:bodyPr>
          <a:lstStyle/>
          <a:p>
            <a:r>
              <a:rPr lang="en-US" dirty="0"/>
              <a:t>Cancer patient being treated for recurrent lymphoma with                    a drug that depletes antibody-producing B cells caught COVID-19</a:t>
            </a:r>
          </a:p>
          <a:p>
            <a:pPr lvl="1"/>
            <a:r>
              <a:rPr lang="en-US" dirty="0"/>
              <a:t>Persistent viral RNA shedding and risk of transmission in the hospital</a:t>
            </a:r>
          </a:p>
          <a:p>
            <a:pPr lvl="1"/>
            <a:r>
              <a:rPr lang="en-US" dirty="0"/>
              <a:t>Patient was moved to a negative-pressure infectious disease isolation room</a:t>
            </a:r>
          </a:p>
          <a:p>
            <a:pPr lvl="1"/>
            <a:r>
              <a:rPr lang="en-US" dirty="0"/>
              <a:t>Patient died 101 days after diagnosis, after being given </a:t>
            </a:r>
            <a:r>
              <a:rPr lang="en-US" dirty="0" err="1"/>
              <a:t>Remdesivir</a:t>
            </a:r>
            <a:r>
              <a:rPr lang="en-US" dirty="0"/>
              <a:t> and two rounds of plasma from recovered patients, which contained antibodies against the virus.</a:t>
            </a:r>
          </a:p>
          <a:p>
            <a:pPr lvl="1"/>
            <a:r>
              <a:rPr lang="en-US" dirty="0"/>
              <a:t>Following antibody exposure, SARS-CoV-2 had acquired several mutations that might have allowed it to elude the antibodies.</a:t>
            </a:r>
          </a:p>
          <a:p>
            <a:r>
              <a:rPr lang="en-US" dirty="0"/>
              <a:t>New virulent variant from the UK that spreads more easily</a:t>
            </a:r>
          </a:p>
          <a:p>
            <a:pPr lvl="1"/>
            <a:r>
              <a:rPr lang="en-US" dirty="0"/>
              <a:t>Gupta (an author) believes it may have originated from a similar scenario</a:t>
            </a:r>
          </a:p>
        </p:txBody>
      </p:sp>
      <p:sp>
        <p:nvSpPr>
          <p:cNvPr id="4" name="TextBox 3">
            <a:extLst>
              <a:ext uri="{FF2B5EF4-FFF2-40B4-BE49-F238E27FC236}">
                <a16:creationId xmlns:a16="http://schemas.microsoft.com/office/drawing/2014/main" id="{1E578444-4DCC-2F48-AAF0-0AC57CB2F1C6}"/>
              </a:ext>
            </a:extLst>
          </p:cNvPr>
          <p:cNvSpPr txBox="1"/>
          <p:nvPr/>
        </p:nvSpPr>
        <p:spPr>
          <a:xfrm>
            <a:off x="3087456" y="6193147"/>
            <a:ext cx="9104544" cy="400110"/>
          </a:xfrm>
          <a:prstGeom prst="rect">
            <a:avLst/>
          </a:prstGeom>
          <a:noFill/>
        </p:spPr>
        <p:txBody>
          <a:bodyPr wrap="none" rtlCol="0">
            <a:spAutoFit/>
          </a:bodyPr>
          <a:lstStyle/>
          <a:p>
            <a:r>
              <a:rPr lang="en-US" sz="2000" dirty="0">
                <a:solidFill>
                  <a:srgbClr val="FF0000"/>
                </a:solidFill>
              </a:rPr>
              <a:t>*</a:t>
            </a:r>
            <a:r>
              <a:rPr lang="en-US" sz="2000" dirty="0"/>
              <a:t>SA Kemp et al., </a:t>
            </a:r>
            <a:r>
              <a:rPr lang="en-US" sz="2000" dirty="0" err="1"/>
              <a:t>medRxiv</a:t>
            </a:r>
            <a:r>
              <a:rPr lang="en-US" sz="2000" dirty="0"/>
              <a:t> preprint </a:t>
            </a:r>
            <a:r>
              <a:rPr lang="en-US" sz="2000" dirty="0" err="1"/>
              <a:t>doi</a:t>
            </a:r>
            <a:r>
              <a:rPr lang="en-US" sz="2000" dirty="0"/>
              <a:t>: https://</a:t>
            </a:r>
            <a:r>
              <a:rPr lang="en-US" sz="2000" dirty="0" err="1"/>
              <a:t>doi.org</a:t>
            </a:r>
            <a:r>
              <a:rPr lang="en-US" sz="2000" dirty="0"/>
              <a:t>/10.1101/2020.12.05.20241927</a:t>
            </a:r>
          </a:p>
        </p:txBody>
      </p:sp>
    </p:spTree>
    <p:extLst>
      <p:ext uri="{BB962C8B-B14F-4D97-AF65-F5344CB8AC3E}">
        <p14:creationId xmlns:p14="http://schemas.microsoft.com/office/powerpoint/2010/main" val="20026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07D4-2CAD-DD47-9E03-EABF14A3C208}"/>
              </a:ext>
            </a:extLst>
          </p:cNvPr>
          <p:cNvSpPr>
            <a:spLocks noGrp="1"/>
          </p:cNvSpPr>
          <p:nvPr>
            <p:ph type="title"/>
          </p:nvPr>
        </p:nvSpPr>
        <p:spPr>
          <a:xfrm>
            <a:off x="1187054" y="-194717"/>
            <a:ext cx="3772989" cy="1325563"/>
          </a:xfrm>
        </p:spPr>
        <p:txBody>
          <a:bodyPr/>
          <a:lstStyle/>
          <a:p>
            <a:r>
              <a:rPr lang="en-US" b="1" dirty="0"/>
              <a:t>My New Book!</a:t>
            </a:r>
          </a:p>
        </p:txBody>
      </p:sp>
      <p:pic>
        <p:nvPicPr>
          <p:cNvPr id="5" name="Content Placeholder 4" descr="Text&#10;&#10;Description automatically generated">
            <a:extLst>
              <a:ext uri="{FF2B5EF4-FFF2-40B4-BE49-F238E27FC236}">
                <a16:creationId xmlns:a16="http://schemas.microsoft.com/office/drawing/2014/main" id="{230DA675-6A59-3B42-9188-E3C0C7DCD3E4}"/>
              </a:ext>
            </a:extLst>
          </p:cNvPr>
          <p:cNvPicPr>
            <a:picLocks noGrp="1" noChangeAspect="1"/>
          </p:cNvPicPr>
          <p:nvPr>
            <p:ph idx="1"/>
          </p:nvPr>
        </p:nvPicPr>
        <p:blipFill>
          <a:blip r:embed="rId2"/>
          <a:stretch>
            <a:fillRect/>
          </a:stretch>
        </p:blipFill>
        <p:spPr>
          <a:xfrm>
            <a:off x="1068779" y="735553"/>
            <a:ext cx="4045586" cy="6068379"/>
          </a:xfrm>
        </p:spPr>
      </p:pic>
      <p:sp>
        <p:nvSpPr>
          <p:cNvPr id="6" name="Content Placeholder 2">
            <a:extLst>
              <a:ext uri="{FF2B5EF4-FFF2-40B4-BE49-F238E27FC236}">
                <a16:creationId xmlns:a16="http://schemas.microsoft.com/office/drawing/2014/main" id="{1F7CBA88-C5EA-C841-A7C0-05C46FBAD578}"/>
              </a:ext>
            </a:extLst>
          </p:cNvPr>
          <p:cNvSpPr txBox="1">
            <a:spLocks/>
          </p:cNvSpPr>
          <p:nvPr/>
        </p:nvSpPr>
        <p:spPr>
          <a:xfrm>
            <a:off x="5358378" y="1948428"/>
            <a:ext cx="6159989" cy="47434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Expected to be released in June 2021</a:t>
            </a:r>
          </a:p>
          <a:p>
            <a:r>
              <a:rPr lang="en-US" sz="2800" dirty="0"/>
              <a:t>Presents extensive data on glyphosate toxicity to animals and humans</a:t>
            </a:r>
          </a:p>
          <a:p>
            <a:r>
              <a:rPr lang="en-US" sz="2800" dirty="0"/>
              <a:t>One chapter is devoted to my theories as to how glyphosate suppresses the innate immune system</a:t>
            </a:r>
          </a:p>
          <a:p>
            <a:r>
              <a:rPr lang="en-US" sz="2800" dirty="0"/>
              <a:t>I believe that this is a primary factor in the inability of countries where glyphosate is heavily used to control the COVID-19 pandemic</a:t>
            </a:r>
          </a:p>
        </p:txBody>
      </p:sp>
    </p:spTree>
    <p:extLst>
      <p:ext uri="{BB962C8B-B14F-4D97-AF65-F5344CB8AC3E}">
        <p14:creationId xmlns:p14="http://schemas.microsoft.com/office/powerpoint/2010/main" val="865856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278E-9117-7B43-A3DF-7BB8FC441ACF}"/>
              </a:ext>
            </a:extLst>
          </p:cNvPr>
          <p:cNvSpPr>
            <a:spLocks noGrp="1"/>
          </p:cNvSpPr>
          <p:nvPr>
            <p:ph type="title"/>
          </p:nvPr>
        </p:nvSpPr>
        <p:spPr>
          <a:xfrm>
            <a:off x="171226" y="110078"/>
            <a:ext cx="11307184" cy="1325563"/>
          </a:xfrm>
        </p:spPr>
        <p:txBody>
          <a:bodyPr/>
          <a:lstStyle/>
          <a:p>
            <a:r>
              <a:rPr lang="en-US" b="1" dirty="0"/>
              <a:t>Healthy Living is the Best Way to                          Protect Yourself</a:t>
            </a:r>
          </a:p>
        </p:txBody>
      </p:sp>
      <p:sp>
        <p:nvSpPr>
          <p:cNvPr id="3" name="Content Placeholder 2">
            <a:extLst>
              <a:ext uri="{FF2B5EF4-FFF2-40B4-BE49-F238E27FC236}">
                <a16:creationId xmlns:a16="http://schemas.microsoft.com/office/drawing/2014/main" id="{78F6AA3E-C665-4B47-871A-22A4D93D5282}"/>
              </a:ext>
            </a:extLst>
          </p:cNvPr>
          <p:cNvSpPr>
            <a:spLocks noGrp="1"/>
          </p:cNvSpPr>
          <p:nvPr>
            <p:ph idx="1"/>
          </p:nvPr>
        </p:nvSpPr>
        <p:spPr>
          <a:xfrm>
            <a:off x="332590" y="1556683"/>
            <a:ext cx="6767457" cy="4802165"/>
          </a:xfrm>
        </p:spPr>
        <p:txBody>
          <a:bodyPr>
            <a:normAutofit/>
          </a:bodyPr>
          <a:lstStyle/>
          <a:p>
            <a:r>
              <a:rPr lang="en-US" dirty="0"/>
              <a:t>Vitamin D deficiency is associated with 4-fold increased risk of dying from COVID-19</a:t>
            </a:r>
          </a:p>
          <a:p>
            <a:r>
              <a:rPr lang="en-US" dirty="0"/>
              <a:t>Vitamin C and Vitamin K2 deficiency are also linked to poor outcomes</a:t>
            </a:r>
          </a:p>
          <a:p>
            <a:r>
              <a:rPr lang="en-US" dirty="0"/>
              <a:t>Countries where fermented foods are a dietary staple have lower infection rates</a:t>
            </a:r>
          </a:p>
          <a:p>
            <a:r>
              <a:rPr lang="en-US" dirty="0"/>
              <a:t>I believe the most important ways to protect yourself  are to eat a </a:t>
            </a:r>
            <a:r>
              <a:rPr lang="en-US" dirty="0">
                <a:solidFill>
                  <a:srgbClr val="FF0000"/>
                </a:solidFill>
              </a:rPr>
              <a:t>certified organic </a:t>
            </a:r>
            <a:r>
              <a:rPr lang="en-US" dirty="0"/>
              <a:t>whole-foods diet and to get out in the </a:t>
            </a:r>
            <a:r>
              <a:rPr lang="en-US" dirty="0">
                <a:solidFill>
                  <a:srgbClr val="FF0000"/>
                </a:solidFill>
              </a:rPr>
              <a:t>sunlight</a:t>
            </a:r>
            <a:r>
              <a:rPr lang="en-US" dirty="0"/>
              <a:t> without sunscreen and without sunglasses</a:t>
            </a:r>
          </a:p>
        </p:txBody>
      </p:sp>
      <p:pic>
        <p:nvPicPr>
          <p:cNvPr id="7" name="Picture 6">
            <a:extLst>
              <a:ext uri="{FF2B5EF4-FFF2-40B4-BE49-F238E27FC236}">
                <a16:creationId xmlns:a16="http://schemas.microsoft.com/office/drawing/2014/main" id="{9B0651B3-87AB-5F41-9814-6683575CC7DB}"/>
              </a:ext>
            </a:extLst>
          </p:cNvPr>
          <p:cNvPicPr>
            <a:picLocks noChangeAspect="1"/>
          </p:cNvPicPr>
          <p:nvPr/>
        </p:nvPicPr>
        <p:blipFill>
          <a:blip r:embed="rId2"/>
          <a:stretch>
            <a:fillRect/>
          </a:stretch>
        </p:blipFill>
        <p:spPr>
          <a:xfrm>
            <a:off x="7285892" y="4128582"/>
            <a:ext cx="4764109" cy="2497849"/>
          </a:xfrm>
          <a:prstGeom prst="rect">
            <a:avLst/>
          </a:prstGeom>
        </p:spPr>
      </p:pic>
      <p:pic>
        <p:nvPicPr>
          <p:cNvPr id="9" name="Picture 8" descr="A group of lemons and limes&#10;&#10;Description automatically generated with medium confidence">
            <a:extLst>
              <a:ext uri="{FF2B5EF4-FFF2-40B4-BE49-F238E27FC236}">
                <a16:creationId xmlns:a16="http://schemas.microsoft.com/office/drawing/2014/main" id="{A0163B06-7D7A-614B-8978-E76394D03546}"/>
              </a:ext>
            </a:extLst>
          </p:cNvPr>
          <p:cNvPicPr>
            <a:picLocks noChangeAspect="1"/>
          </p:cNvPicPr>
          <p:nvPr/>
        </p:nvPicPr>
        <p:blipFill>
          <a:blip r:embed="rId3"/>
          <a:stretch>
            <a:fillRect/>
          </a:stretch>
        </p:blipFill>
        <p:spPr>
          <a:xfrm>
            <a:off x="9266818" y="1863259"/>
            <a:ext cx="2933700" cy="2200275"/>
          </a:xfrm>
          <a:prstGeom prst="rect">
            <a:avLst/>
          </a:prstGeom>
        </p:spPr>
      </p:pic>
      <p:pic>
        <p:nvPicPr>
          <p:cNvPr id="5" name="Picture 4" descr="A picture containing cup, coffee, drink, half&#10;&#10;Description automatically generated">
            <a:extLst>
              <a:ext uri="{FF2B5EF4-FFF2-40B4-BE49-F238E27FC236}">
                <a16:creationId xmlns:a16="http://schemas.microsoft.com/office/drawing/2014/main" id="{0C93CF9C-1DED-0D42-A79D-303D6BA817E1}"/>
              </a:ext>
            </a:extLst>
          </p:cNvPr>
          <p:cNvPicPr>
            <a:picLocks noChangeAspect="1"/>
          </p:cNvPicPr>
          <p:nvPr/>
        </p:nvPicPr>
        <p:blipFill>
          <a:blip r:embed="rId4"/>
          <a:stretch>
            <a:fillRect/>
          </a:stretch>
        </p:blipFill>
        <p:spPr>
          <a:xfrm>
            <a:off x="6862648" y="1530457"/>
            <a:ext cx="1898560" cy="2397921"/>
          </a:xfrm>
          <a:prstGeom prst="rect">
            <a:avLst/>
          </a:prstGeom>
        </p:spPr>
      </p:pic>
    </p:spTree>
    <p:extLst>
      <p:ext uri="{BB962C8B-B14F-4D97-AF65-F5344CB8AC3E}">
        <p14:creationId xmlns:p14="http://schemas.microsoft.com/office/powerpoint/2010/main" val="347409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7880" y="1876629"/>
            <a:ext cx="9238363"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The Sars-CoV-2 mRNA Vaccines</a:t>
            </a:r>
          </a:p>
        </p:txBody>
      </p:sp>
    </p:spTree>
    <p:extLst>
      <p:ext uri="{BB962C8B-B14F-4D97-AF65-F5344CB8AC3E}">
        <p14:creationId xmlns:p14="http://schemas.microsoft.com/office/powerpoint/2010/main" val="171064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0ACA76-6F54-B746-A453-B6CB762D42A7}"/>
              </a:ext>
            </a:extLst>
          </p:cNvPr>
          <p:cNvSpPr>
            <a:spLocks noGrp="1"/>
          </p:cNvSpPr>
          <p:nvPr>
            <p:ph idx="1"/>
          </p:nvPr>
        </p:nvSpPr>
        <p:spPr>
          <a:xfrm>
            <a:off x="612290" y="1911687"/>
            <a:ext cx="10515600" cy="4351338"/>
          </a:xfrm>
        </p:spPr>
        <p:txBody>
          <a:bodyPr/>
          <a:lstStyle/>
          <a:p>
            <a:pPr marL="0" indent="0">
              <a:buNone/>
            </a:pPr>
            <a:r>
              <a:rPr lang="en-US" sz="3600" i="1" dirty="0"/>
              <a:t>"The further a society drifts from the truth, the more it will hate those that speak it." </a:t>
            </a:r>
          </a:p>
          <a:p>
            <a:pPr marL="0" indent="0">
              <a:buNone/>
            </a:pPr>
            <a:endParaRPr lang="en-US" dirty="0"/>
          </a:p>
          <a:p>
            <a:pPr marL="0" indent="0">
              <a:buNone/>
            </a:pPr>
            <a:r>
              <a:rPr lang="en-US" sz="3200" dirty="0"/>
              <a:t>-- George Orwell (1939)</a:t>
            </a:r>
          </a:p>
        </p:txBody>
      </p:sp>
    </p:spTree>
    <p:extLst>
      <p:ext uri="{BB962C8B-B14F-4D97-AF65-F5344CB8AC3E}">
        <p14:creationId xmlns:p14="http://schemas.microsoft.com/office/powerpoint/2010/main" val="632389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1B4D54-72FB-6445-AF6F-B38C43E80A03}"/>
              </a:ext>
            </a:extLst>
          </p:cNvPr>
          <p:cNvSpPr>
            <a:spLocks noGrp="1"/>
          </p:cNvSpPr>
          <p:nvPr>
            <p:ph idx="1"/>
          </p:nvPr>
        </p:nvSpPr>
        <p:spPr>
          <a:xfrm>
            <a:off x="1716973" y="887474"/>
            <a:ext cx="9718965" cy="3637025"/>
          </a:xfrm>
        </p:spPr>
        <p:txBody>
          <a:bodyPr>
            <a:normAutofit/>
          </a:bodyPr>
          <a:lstStyle/>
          <a:p>
            <a:pPr marL="0" indent="0">
              <a:buNone/>
            </a:pPr>
            <a:r>
              <a:rPr lang="en-US" sz="3200" dirty="0"/>
              <a:t>One Lab Rat to another: </a:t>
            </a:r>
          </a:p>
          <a:p>
            <a:pPr marL="0" indent="0">
              <a:buNone/>
            </a:pPr>
            <a:r>
              <a:rPr lang="en-US" sz="3200" dirty="0"/>
              <a:t>	"Are you getting vaccinated?" </a:t>
            </a:r>
          </a:p>
          <a:p>
            <a:pPr marL="0" indent="0">
              <a:buNone/>
            </a:pPr>
            <a:endParaRPr lang="en-US" sz="3200" dirty="0"/>
          </a:p>
          <a:p>
            <a:pPr marL="0" indent="0">
              <a:buNone/>
            </a:pPr>
            <a:r>
              <a:rPr lang="en-US" sz="3200" dirty="0"/>
              <a:t>Second Rat replies: </a:t>
            </a:r>
          </a:p>
          <a:p>
            <a:pPr marL="0" indent="0">
              <a:buNone/>
            </a:pPr>
            <a:r>
              <a:rPr lang="en-US" sz="3200" dirty="0"/>
              <a:t>	"Are you crazy, They haven't finished the Human trials yet"!</a:t>
            </a:r>
          </a:p>
        </p:txBody>
      </p:sp>
    </p:spTree>
    <p:extLst>
      <p:ext uri="{BB962C8B-B14F-4D97-AF65-F5344CB8AC3E}">
        <p14:creationId xmlns:p14="http://schemas.microsoft.com/office/powerpoint/2010/main" val="3056174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864E-258D-1641-BF08-32967DD279C9}"/>
              </a:ext>
            </a:extLst>
          </p:cNvPr>
          <p:cNvSpPr>
            <a:spLocks noGrp="1"/>
          </p:cNvSpPr>
          <p:nvPr>
            <p:ph type="title"/>
          </p:nvPr>
        </p:nvSpPr>
        <p:spPr>
          <a:xfrm>
            <a:off x="289560" y="48241"/>
            <a:ext cx="10515600" cy="1325563"/>
          </a:xfrm>
        </p:spPr>
        <p:txBody>
          <a:bodyPr/>
          <a:lstStyle/>
          <a:p>
            <a:r>
              <a:rPr lang="en-US" b="1" dirty="0"/>
              <a:t>The New COVID-19 mRNA Vaccines</a:t>
            </a:r>
          </a:p>
        </p:txBody>
      </p:sp>
      <p:sp>
        <p:nvSpPr>
          <p:cNvPr id="3" name="Content Placeholder 2">
            <a:extLst>
              <a:ext uri="{FF2B5EF4-FFF2-40B4-BE49-F238E27FC236}">
                <a16:creationId xmlns:a16="http://schemas.microsoft.com/office/drawing/2014/main" id="{26825FB1-0834-774E-B41C-897B045A3757}"/>
              </a:ext>
            </a:extLst>
          </p:cNvPr>
          <p:cNvSpPr>
            <a:spLocks noGrp="1"/>
          </p:cNvSpPr>
          <p:nvPr>
            <p:ph idx="1"/>
          </p:nvPr>
        </p:nvSpPr>
        <p:spPr>
          <a:xfrm>
            <a:off x="289560" y="1253331"/>
            <a:ext cx="10515600" cy="4351338"/>
          </a:xfrm>
        </p:spPr>
        <p:txBody>
          <a:bodyPr>
            <a:normAutofit fontScale="92500"/>
          </a:bodyPr>
          <a:lstStyle/>
          <a:p>
            <a:r>
              <a:rPr lang="en-US" dirty="0"/>
              <a:t>The Pfizer and the </a:t>
            </a:r>
            <a:r>
              <a:rPr lang="en-US" dirty="0" err="1"/>
              <a:t>Moderna</a:t>
            </a:r>
            <a:r>
              <a:rPr lang="en-US" dirty="0"/>
              <a:t> vaccines are based on new technology         that involves creating a nanoparticle containing a modified form of the messenger RNA from the SARS-CoV-2 virus that codes for the spike protein</a:t>
            </a:r>
          </a:p>
          <a:p>
            <a:r>
              <a:rPr lang="en-US" dirty="0"/>
              <a:t>Polyethylene glycol (PEG) is included in the vaccine to keep the RNA from breaking down too quickly</a:t>
            </a:r>
          </a:p>
          <a:p>
            <a:pPr marL="0" indent="0">
              <a:buNone/>
            </a:pPr>
            <a:r>
              <a:rPr lang="en-US" dirty="0"/>
              <a:t>“Instead of delivering a virus or a viral protein, RNA vaccines deliver genetic information that allows the body’s own cells to produce a viral protein. Synthetic mRNA that encodes a viral protein can borrow this machinery to produce many copies of the protein. These proteins stimulate the immune system to mount a response, without posing any risk of infection.”</a:t>
            </a:r>
            <a:r>
              <a:rPr lang="en-US" dirty="0">
                <a:solidFill>
                  <a:srgbClr val="FF0000"/>
                </a:solidFill>
              </a:rPr>
              <a:t>*</a:t>
            </a:r>
            <a:r>
              <a:rPr lang="en-US" dirty="0"/>
              <a:t>     </a:t>
            </a:r>
          </a:p>
        </p:txBody>
      </p:sp>
      <p:sp>
        <p:nvSpPr>
          <p:cNvPr id="7" name="TextBox 6">
            <a:extLst>
              <a:ext uri="{FF2B5EF4-FFF2-40B4-BE49-F238E27FC236}">
                <a16:creationId xmlns:a16="http://schemas.microsoft.com/office/drawing/2014/main" id="{E8FD503E-0C99-5C40-9D86-72DD4F8B4B0E}"/>
              </a:ext>
            </a:extLst>
          </p:cNvPr>
          <p:cNvSpPr txBox="1"/>
          <p:nvPr/>
        </p:nvSpPr>
        <p:spPr>
          <a:xfrm>
            <a:off x="3307976" y="6207163"/>
            <a:ext cx="8597418" cy="461665"/>
          </a:xfrm>
          <a:prstGeom prst="rect">
            <a:avLst/>
          </a:prstGeom>
          <a:noFill/>
        </p:spPr>
        <p:txBody>
          <a:bodyPr wrap="none" rtlCol="0">
            <a:spAutoFit/>
          </a:bodyPr>
          <a:lstStyle/>
          <a:p>
            <a:r>
              <a:rPr lang="en-US" sz="2400" dirty="0">
                <a:solidFill>
                  <a:srgbClr val="FF0000"/>
                </a:solidFill>
              </a:rPr>
              <a:t>*</a:t>
            </a:r>
            <a:r>
              <a:rPr lang="en-US" sz="2400" dirty="0"/>
              <a:t>https://</a:t>
            </a:r>
            <a:r>
              <a:rPr lang="en-US" sz="2400" dirty="0" err="1"/>
              <a:t>news.mit.edu</a:t>
            </a:r>
            <a:r>
              <a:rPr lang="en-US" sz="2400" dirty="0"/>
              <a:t>/2020/rna-vaccines-explained-covid-19-1211</a:t>
            </a:r>
          </a:p>
        </p:txBody>
      </p:sp>
    </p:spTree>
    <p:extLst>
      <p:ext uri="{BB962C8B-B14F-4D97-AF65-F5344CB8AC3E}">
        <p14:creationId xmlns:p14="http://schemas.microsoft.com/office/powerpoint/2010/main" val="3361432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D98EB0EB-846B-B640-A309-80C2A46A15AD}"/>
              </a:ext>
            </a:extLst>
          </p:cNvPr>
          <p:cNvPicPr>
            <a:picLocks noChangeAspect="1"/>
          </p:cNvPicPr>
          <p:nvPr/>
        </p:nvPicPr>
        <p:blipFill>
          <a:blip r:embed="rId3"/>
          <a:stretch>
            <a:fillRect/>
          </a:stretch>
        </p:blipFill>
        <p:spPr>
          <a:xfrm>
            <a:off x="2778913" y="3454049"/>
            <a:ext cx="5601437" cy="4201078"/>
          </a:xfrm>
          <a:prstGeom prst="rect">
            <a:avLst/>
          </a:prstGeom>
        </p:spPr>
      </p:pic>
      <p:sp>
        <p:nvSpPr>
          <p:cNvPr id="2" name="Title 1">
            <a:extLst>
              <a:ext uri="{FF2B5EF4-FFF2-40B4-BE49-F238E27FC236}">
                <a16:creationId xmlns:a16="http://schemas.microsoft.com/office/drawing/2014/main" id="{7F50705E-8390-F348-B292-ED9151DFBDC2}"/>
              </a:ext>
            </a:extLst>
          </p:cNvPr>
          <p:cNvSpPr>
            <a:spLocks noGrp="1"/>
          </p:cNvSpPr>
          <p:nvPr>
            <p:ph type="title"/>
          </p:nvPr>
        </p:nvSpPr>
        <p:spPr>
          <a:xfrm>
            <a:off x="180975" y="292590"/>
            <a:ext cx="10515600" cy="1325563"/>
          </a:xfrm>
        </p:spPr>
        <p:txBody>
          <a:bodyPr/>
          <a:lstStyle/>
          <a:p>
            <a:r>
              <a:rPr lang="en-US" b="1" dirty="0"/>
              <a:t>“A Dangerous Inactive Ingredient”</a:t>
            </a:r>
            <a:r>
              <a:rPr lang="en-US" b="1" dirty="0">
                <a:solidFill>
                  <a:srgbClr val="FF0000"/>
                </a:solidFill>
              </a:rPr>
              <a:t>*</a:t>
            </a:r>
            <a:br>
              <a:rPr lang="en-US" b="1" dirty="0"/>
            </a:br>
            <a:endParaRPr lang="en-US" dirty="0"/>
          </a:p>
        </p:txBody>
      </p:sp>
      <p:sp>
        <p:nvSpPr>
          <p:cNvPr id="3" name="Content Placeholder 2">
            <a:extLst>
              <a:ext uri="{FF2B5EF4-FFF2-40B4-BE49-F238E27FC236}">
                <a16:creationId xmlns:a16="http://schemas.microsoft.com/office/drawing/2014/main" id="{7F4AE18D-63CB-044C-919B-DD133FE770FF}"/>
              </a:ext>
            </a:extLst>
          </p:cNvPr>
          <p:cNvSpPr>
            <a:spLocks noGrp="1"/>
          </p:cNvSpPr>
          <p:nvPr>
            <p:ph idx="1"/>
          </p:nvPr>
        </p:nvSpPr>
        <p:spPr>
          <a:xfrm>
            <a:off x="321831" y="1057275"/>
            <a:ext cx="11410989" cy="4600575"/>
          </a:xfrm>
        </p:spPr>
        <p:txBody>
          <a:bodyPr>
            <a:normAutofit fontScale="92500"/>
          </a:bodyPr>
          <a:lstStyle/>
          <a:p>
            <a:pPr marL="0" indent="0">
              <a:buNone/>
            </a:pPr>
            <a:r>
              <a:rPr lang="en-US" dirty="0"/>
              <a:t>Polyethylene glycol (PEG) is a major ingredient in the                                              SARS-CoV-2 mRNA-based vaccines</a:t>
            </a:r>
          </a:p>
          <a:p>
            <a:pPr marL="0" indent="0">
              <a:buNone/>
            </a:pPr>
            <a:r>
              <a:rPr lang="en-US" dirty="0"/>
              <a:t>Antibodies to PEG in the vaccine can lead to </a:t>
            </a:r>
            <a:r>
              <a:rPr lang="en-US" dirty="0">
                <a:solidFill>
                  <a:srgbClr val="FF0000"/>
                </a:solidFill>
              </a:rPr>
              <a:t>life-threatening anaphylactic shock</a:t>
            </a:r>
          </a:p>
          <a:p>
            <a:pPr marL="0" indent="0">
              <a:buNone/>
            </a:pPr>
            <a:r>
              <a:rPr lang="en-US" dirty="0"/>
              <a:t>	As of January 6, at least 29 US vaccine recipients have developed anaphylaxis</a:t>
            </a:r>
          </a:p>
          <a:p>
            <a:pPr marL="0" indent="0">
              <a:buNone/>
            </a:pPr>
            <a:endParaRPr lang="en-US" dirty="0"/>
          </a:p>
          <a:p>
            <a:pPr marL="0" indent="0">
              <a:buNone/>
            </a:pPr>
            <a:r>
              <a:rPr lang="en-US" dirty="0"/>
              <a:t>“Scientific studies to quantify the seriousness of the problem estimate that approximately 72% of the US population has acquired anti PEG antibodies. The referenced study used blood samples taken from 1990-1999 and earlier, showing a steady increase over time in the percentage of those with antibodies to PEG, making it conservative to estimate, after two decades, that </a:t>
            </a:r>
            <a:r>
              <a:rPr lang="en-US" dirty="0">
                <a:solidFill>
                  <a:srgbClr val="FF0000"/>
                </a:solidFill>
              </a:rPr>
              <a:t>the incidence is closer to 80% today</a:t>
            </a:r>
            <a:r>
              <a:rPr lang="en-US" dirty="0"/>
              <a:t>.” </a:t>
            </a:r>
          </a:p>
        </p:txBody>
      </p:sp>
      <p:sp>
        <p:nvSpPr>
          <p:cNvPr id="4" name="TextBox 3">
            <a:extLst>
              <a:ext uri="{FF2B5EF4-FFF2-40B4-BE49-F238E27FC236}">
                <a16:creationId xmlns:a16="http://schemas.microsoft.com/office/drawing/2014/main" id="{217C7B7F-A409-1A43-B937-E9507AF2F2C5}"/>
              </a:ext>
            </a:extLst>
          </p:cNvPr>
          <p:cNvSpPr txBox="1"/>
          <p:nvPr/>
        </p:nvSpPr>
        <p:spPr>
          <a:xfrm>
            <a:off x="3800610" y="5886780"/>
            <a:ext cx="8139471" cy="707886"/>
          </a:xfrm>
          <a:prstGeom prst="rect">
            <a:avLst/>
          </a:prstGeom>
          <a:noFill/>
        </p:spPr>
        <p:txBody>
          <a:bodyPr wrap="none" rtlCol="0">
            <a:spAutoFit/>
          </a:bodyPr>
          <a:lstStyle/>
          <a:p>
            <a:pPr algn="r"/>
            <a:r>
              <a:rPr lang="en-US" sz="2000" dirty="0">
                <a:solidFill>
                  <a:srgbClr val="FF0000"/>
                </a:solidFill>
              </a:rPr>
              <a:t>*</a:t>
            </a:r>
            <a:r>
              <a:rPr lang="en-US" sz="2000" dirty="0"/>
              <a:t>https://</a:t>
            </a:r>
            <a:r>
              <a:rPr lang="en-US" sz="2000" dirty="0" err="1"/>
              <a:t>childrenshealthdefense.org</a:t>
            </a:r>
            <a:r>
              <a:rPr lang="en-US" sz="2000" dirty="0"/>
              <a:t>/news/a-dangerous-inactive-ingredient/</a:t>
            </a:r>
          </a:p>
          <a:p>
            <a:pPr algn="r"/>
            <a:r>
              <a:rPr lang="en-US" sz="2000" dirty="0"/>
              <a:t>Qi Yang et al., Analytical Chemistry 2016, 88, 11804−11812.</a:t>
            </a:r>
          </a:p>
        </p:txBody>
      </p:sp>
    </p:spTree>
    <p:extLst>
      <p:ext uri="{BB962C8B-B14F-4D97-AF65-F5344CB8AC3E}">
        <p14:creationId xmlns:p14="http://schemas.microsoft.com/office/powerpoint/2010/main" val="283658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D98EB0EB-846B-B640-A309-80C2A46A15AD}"/>
              </a:ext>
            </a:extLst>
          </p:cNvPr>
          <p:cNvPicPr>
            <a:picLocks noChangeAspect="1"/>
          </p:cNvPicPr>
          <p:nvPr/>
        </p:nvPicPr>
        <p:blipFill>
          <a:blip r:embed="rId3"/>
          <a:stretch>
            <a:fillRect/>
          </a:stretch>
        </p:blipFill>
        <p:spPr>
          <a:xfrm>
            <a:off x="2778913" y="3454049"/>
            <a:ext cx="5601437" cy="4201078"/>
          </a:xfrm>
          <a:prstGeom prst="rect">
            <a:avLst/>
          </a:prstGeom>
        </p:spPr>
      </p:pic>
      <p:sp>
        <p:nvSpPr>
          <p:cNvPr id="2" name="Title 1">
            <a:extLst>
              <a:ext uri="{FF2B5EF4-FFF2-40B4-BE49-F238E27FC236}">
                <a16:creationId xmlns:a16="http://schemas.microsoft.com/office/drawing/2014/main" id="{7F50705E-8390-F348-B292-ED9151DFBDC2}"/>
              </a:ext>
            </a:extLst>
          </p:cNvPr>
          <p:cNvSpPr>
            <a:spLocks noGrp="1"/>
          </p:cNvSpPr>
          <p:nvPr>
            <p:ph type="title"/>
          </p:nvPr>
        </p:nvSpPr>
        <p:spPr>
          <a:xfrm>
            <a:off x="180975" y="292590"/>
            <a:ext cx="10515600" cy="1325563"/>
          </a:xfrm>
        </p:spPr>
        <p:txBody>
          <a:bodyPr/>
          <a:lstStyle/>
          <a:p>
            <a:r>
              <a:rPr lang="en-US" b="1" dirty="0"/>
              <a:t>“A Dangerous Inactive Ingredient”</a:t>
            </a:r>
            <a:r>
              <a:rPr lang="en-US" b="1" dirty="0">
                <a:solidFill>
                  <a:srgbClr val="FF0000"/>
                </a:solidFill>
              </a:rPr>
              <a:t>*</a:t>
            </a:r>
            <a:br>
              <a:rPr lang="en-US" b="1" dirty="0"/>
            </a:br>
            <a:endParaRPr lang="en-US" dirty="0"/>
          </a:p>
        </p:txBody>
      </p:sp>
      <p:sp>
        <p:nvSpPr>
          <p:cNvPr id="3" name="Content Placeholder 2">
            <a:extLst>
              <a:ext uri="{FF2B5EF4-FFF2-40B4-BE49-F238E27FC236}">
                <a16:creationId xmlns:a16="http://schemas.microsoft.com/office/drawing/2014/main" id="{7F4AE18D-63CB-044C-919B-DD133FE770FF}"/>
              </a:ext>
            </a:extLst>
          </p:cNvPr>
          <p:cNvSpPr>
            <a:spLocks noGrp="1"/>
          </p:cNvSpPr>
          <p:nvPr>
            <p:ph idx="1"/>
          </p:nvPr>
        </p:nvSpPr>
        <p:spPr>
          <a:xfrm>
            <a:off x="321831" y="1057275"/>
            <a:ext cx="11410989" cy="4600575"/>
          </a:xfrm>
        </p:spPr>
        <p:txBody>
          <a:bodyPr>
            <a:normAutofit fontScale="92500"/>
          </a:bodyPr>
          <a:lstStyle/>
          <a:p>
            <a:pPr marL="0" indent="0">
              <a:buNone/>
            </a:pPr>
            <a:r>
              <a:rPr lang="en-US" dirty="0"/>
              <a:t>Polyethylene glycol (PEG) is a major ingredient in the                                              SARS-CoV-2 mRNA-based vaccines</a:t>
            </a:r>
          </a:p>
          <a:p>
            <a:pPr marL="0" indent="0">
              <a:buNone/>
            </a:pPr>
            <a:r>
              <a:rPr lang="en-US" dirty="0"/>
              <a:t>Antibodies to PEG in the vaccine can lead to </a:t>
            </a:r>
            <a:r>
              <a:rPr lang="en-US" dirty="0">
                <a:solidFill>
                  <a:srgbClr val="FF0000"/>
                </a:solidFill>
              </a:rPr>
              <a:t>life-threatening anaphylactic shock</a:t>
            </a:r>
          </a:p>
          <a:p>
            <a:pPr marL="0" indent="0">
              <a:buNone/>
            </a:pPr>
            <a:r>
              <a:rPr lang="en-US" dirty="0"/>
              <a:t>	As of January 6, at least 29 US vaccine recipients have developed anaphylaxis</a:t>
            </a:r>
          </a:p>
          <a:p>
            <a:pPr marL="0" indent="0">
              <a:buNone/>
            </a:pPr>
            <a:endParaRPr lang="en-US" dirty="0"/>
          </a:p>
          <a:p>
            <a:pPr marL="0" indent="0">
              <a:buNone/>
            </a:pPr>
            <a:r>
              <a:rPr lang="en-US" dirty="0"/>
              <a:t>“Scientific studies to quantify the seriousness of the problem estimate that approximately 72% of the US population has acquired anti PEG antibodies. The referenced study used blood samples taken from 1990-1999 and earlier, showing a steady increase over time in the percentage of those with antibodies to PEG, making it conservative to estimate, after two decades, that </a:t>
            </a:r>
            <a:r>
              <a:rPr lang="en-US" dirty="0">
                <a:solidFill>
                  <a:srgbClr val="FF0000"/>
                </a:solidFill>
              </a:rPr>
              <a:t>the incidence is closer to 80% today</a:t>
            </a:r>
            <a:r>
              <a:rPr lang="en-US" dirty="0"/>
              <a:t>.” </a:t>
            </a:r>
          </a:p>
        </p:txBody>
      </p:sp>
      <p:sp>
        <p:nvSpPr>
          <p:cNvPr id="4" name="TextBox 3">
            <a:extLst>
              <a:ext uri="{FF2B5EF4-FFF2-40B4-BE49-F238E27FC236}">
                <a16:creationId xmlns:a16="http://schemas.microsoft.com/office/drawing/2014/main" id="{217C7B7F-A409-1A43-B937-E9507AF2F2C5}"/>
              </a:ext>
            </a:extLst>
          </p:cNvPr>
          <p:cNvSpPr txBox="1"/>
          <p:nvPr/>
        </p:nvSpPr>
        <p:spPr>
          <a:xfrm>
            <a:off x="3800610" y="5886780"/>
            <a:ext cx="8139471" cy="707886"/>
          </a:xfrm>
          <a:prstGeom prst="rect">
            <a:avLst/>
          </a:prstGeom>
          <a:noFill/>
        </p:spPr>
        <p:txBody>
          <a:bodyPr wrap="none" rtlCol="0">
            <a:spAutoFit/>
          </a:bodyPr>
          <a:lstStyle/>
          <a:p>
            <a:pPr algn="r"/>
            <a:r>
              <a:rPr lang="en-US" sz="2000" dirty="0">
                <a:solidFill>
                  <a:srgbClr val="FF0000"/>
                </a:solidFill>
              </a:rPr>
              <a:t>*</a:t>
            </a:r>
            <a:r>
              <a:rPr lang="en-US" sz="2000" dirty="0"/>
              <a:t>https://</a:t>
            </a:r>
            <a:r>
              <a:rPr lang="en-US" sz="2000" dirty="0" err="1"/>
              <a:t>childrenshealthdefense.org</a:t>
            </a:r>
            <a:r>
              <a:rPr lang="en-US" sz="2000" dirty="0"/>
              <a:t>/news/a-dangerous-inactive-ingredient/</a:t>
            </a:r>
          </a:p>
          <a:p>
            <a:pPr algn="r"/>
            <a:r>
              <a:rPr lang="en-US" sz="2000" dirty="0"/>
              <a:t>Qi Yang et al., Analytical Chemistry 2016, 88, 11804−11812.</a:t>
            </a:r>
          </a:p>
        </p:txBody>
      </p:sp>
      <p:sp>
        <p:nvSpPr>
          <p:cNvPr id="7" name="TextBox 6">
            <a:extLst>
              <a:ext uri="{FF2B5EF4-FFF2-40B4-BE49-F238E27FC236}">
                <a16:creationId xmlns:a16="http://schemas.microsoft.com/office/drawing/2014/main" id="{C295B354-1D3A-3444-B1AA-E59C55606CA2}"/>
              </a:ext>
            </a:extLst>
          </p:cNvPr>
          <p:cNvSpPr txBox="1"/>
          <p:nvPr/>
        </p:nvSpPr>
        <p:spPr>
          <a:xfrm>
            <a:off x="1114426" y="2382838"/>
            <a:ext cx="10211293" cy="1938992"/>
          </a:xfrm>
          <a:prstGeom prst="rect">
            <a:avLst/>
          </a:prstGeom>
          <a:solidFill>
            <a:srgbClr val="FFFA92"/>
          </a:solidFill>
          <a:ln>
            <a:solidFill>
              <a:schemeClr val="tx1"/>
            </a:solidFill>
          </a:ln>
        </p:spPr>
        <p:txBody>
          <a:bodyPr wrap="square" rtlCol="0">
            <a:spAutoFit/>
          </a:bodyPr>
          <a:lstStyle/>
          <a:p>
            <a:pPr algn="ctr"/>
            <a:endParaRPr lang="en-US" sz="2400" dirty="0"/>
          </a:p>
          <a:p>
            <a:pPr algn="ctr"/>
            <a:r>
              <a:rPr lang="en-US" sz="2400" dirty="0"/>
              <a:t> "CDC: Anaphylaxis Rate With COVID Vax 10 Times Greater Than for Flu Shots"</a:t>
            </a:r>
          </a:p>
          <a:p>
            <a:pPr algn="ctr"/>
            <a:r>
              <a:rPr lang="en-US" sz="2400" dirty="0"/>
              <a:t>Molly Walker, Associate Editor, </a:t>
            </a:r>
            <a:r>
              <a:rPr lang="en-US" sz="2400" dirty="0" err="1"/>
              <a:t>MedPage</a:t>
            </a:r>
            <a:r>
              <a:rPr lang="en-US" sz="2400" dirty="0"/>
              <a:t> Today January 6, 2021</a:t>
            </a:r>
          </a:p>
          <a:p>
            <a:pPr algn="ctr"/>
            <a:r>
              <a:rPr lang="en-US" sz="2400" dirty="0"/>
              <a:t>https://</a:t>
            </a:r>
            <a:r>
              <a:rPr lang="en-US" sz="2400" dirty="0" err="1"/>
              <a:t>www.medpagetoday.com</a:t>
            </a:r>
            <a:r>
              <a:rPr lang="en-US" sz="2400" dirty="0"/>
              <a:t>/</a:t>
            </a:r>
            <a:r>
              <a:rPr lang="en-US" sz="2400" dirty="0" err="1"/>
              <a:t>infectiousdisease</a:t>
            </a:r>
            <a:r>
              <a:rPr lang="en-US" sz="2400" dirty="0"/>
              <a:t>/covid19/90556</a:t>
            </a:r>
          </a:p>
          <a:p>
            <a:pPr algn="ctr"/>
            <a:endParaRPr lang="en-US" sz="2400" dirty="0"/>
          </a:p>
        </p:txBody>
      </p:sp>
    </p:spTree>
    <p:extLst>
      <p:ext uri="{BB962C8B-B14F-4D97-AF65-F5344CB8AC3E}">
        <p14:creationId xmlns:p14="http://schemas.microsoft.com/office/powerpoint/2010/main" val="324744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0F2B-CAB0-1647-B42A-96FDF3615318}"/>
              </a:ext>
            </a:extLst>
          </p:cNvPr>
          <p:cNvSpPr>
            <a:spLocks noGrp="1"/>
          </p:cNvSpPr>
          <p:nvPr>
            <p:ph type="title"/>
          </p:nvPr>
        </p:nvSpPr>
        <p:spPr>
          <a:xfrm>
            <a:off x="192742" y="132082"/>
            <a:ext cx="8757620" cy="1722961"/>
          </a:xfrm>
        </p:spPr>
        <p:txBody>
          <a:bodyPr>
            <a:normAutofit fontScale="90000"/>
          </a:bodyPr>
          <a:lstStyle/>
          <a:p>
            <a:r>
              <a:rPr lang="en-US" b="1" dirty="0"/>
              <a:t>“SARS-CoV-2 RNA reverse-transcribed  and integrated into the human genome”</a:t>
            </a:r>
            <a:r>
              <a:rPr lang="en-US" b="1" dirty="0">
                <a:solidFill>
                  <a:srgbClr val="FF0000"/>
                </a:solidFill>
              </a:rPr>
              <a:t>*</a:t>
            </a:r>
            <a:r>
              <a:rPr lang="en-US" b="1" dirty="0"/>
              <a:t> </a:t>
            </a:r>
            <a:br>
              <a:rPr lang="en-US" dirty="0"/>
            </a:br>
            <a:endParaRPr lang="en-US" dirty="0"/>
          </a:p>
        </p:txBody>
      </p:sp>
      <p:sp>
        <p:nvSpPr>
          <p:cNvPr id="3" name="Content Placeholder 2">
            <a:extLst>
              <a:ext uri="{FF2B5EF4-FFF2-40B4-BE49-F238E27FC236}">
                <a16:creationId xmlns:a16="http://schemas.microsoft.com/office/drawing/2014/main" id="{1A450E22-EE85-7E42-A173-1A5EDE57AC72}"/>
              </a:ext>
            </a:extLst>
          </p:cNvPr>
          <p:cNvSpPr>
            <a:spLocks noGrp="1"/>
          </p:cNvSpPr>
          <p:nvPr>
            <p:ph idx="1"/>
          </p:nvPr>
        </p:nvSpPr>
        <p:spPr>
          <a:xfrm>
            <a:off x="192742" y="1525621"/>
            <a:ext cx="10515600" cy="4615030"/>
          </a:xfrm>
        </p:spPr>
        <p:txBody>
          <a:bodyPr>
            <a:normAutofit fontScale="92500" lnSpcReduction="10000"/>
          </a:bodyPr>
          <a:lstStyle/>
          <a:p>
            <a:r>
              <a:rPr lang="en-US" dirty="0"/>
              <a:t>Researchers from MIT and Harvard made an important discovery</a:t>
            </a:r>
          </a:p>
          <a:p>
            <a:r>
              <a:rPr lang="en-US" dirty="0"/>
              <a:t>Many people continue to test positive for COVID after full recovery</a:t>
            </a:r>
          </a:p>
          <a:p>
            <a:r>
              <a:rPr lang="en-US" dirty="0"/>
              <a:t>Researchers detected fragments of SARS-CoV-2 proteins fused with human peptide sequences, supporting integration into human DNA </a:t>
            </a:r>
          </a:p>
          <a:p>
            <a:pPr lvl="1"/>
            <a:r>
              <a:rPr lang="en-US" dirty="0"/>
              <a:t>Host can continue to synthesize new viral protein indefinitely</a:t>
            </a:r>
          </a:p>
          <a:p>
            <a:r>
              <a:rPr lang="en-US" dirty="0"/>
              <a:t>Immune response to virus induces synthesis of LINE-1, a protein that can reverse transcribe RNA into DNA for permanent storage</a:t>
            </a:r>
          </a:p>
          <a:p>
            <a:r>
              <a:rPr lang="en-US" dirty="0"/>
              <a:t>The AIDS retrovirus virus, HIV, also makes a reverse transcriptase</a:t>
            </a:r>
          </a:p>
          <a:p>
            <a:pPr marL="0" indent="0">
              <a:buNone/>
            </a:pPr>
            <a:endParaRPr lang="en-US" dirty="0"/>
          </a:p>
          <a:p>
            <a:pPr marL="0" indent="0" algn="ctr">
              <a:buNone/>
            </a:pPr>
            <a:r>
              <a:rPr lang="en-US" dirty="0"/>
              <a:t>IS THE VIRUS A MECHANISM FOR RAPID EVOLUTION?</a:t>
            </a:r>
          </a:p>
          <a:p>
            <a:pPr marL="0" indent="0" algn="ctr">
              <a:buNone/>
            </a:pPr>
            <a:r>
              <a:rPr lang="en-US" dirty="0"/>
              <a:t>CAN THE SAME THING HAPPEN WITH THE VACCINE?</a:t>
            </a:r>
          </a:p>
          <a:p>
            <a:endParaRPr lang="en-US" dirty="0"/>
          </a:p>
        </p:txBody>
      </p:sp>
      <p:sp>
        <p:nvSpPr>
          <p:cNvPr id="4" name="TextBox 3">
            <a:extLst>
              <a:ext uri="{FF2B5EF4-FFF2-40B4-BE49-F238E27FC236}">
                <a16:creationId xmlns:a16="http://schemas.microsoft.com/office/drawing/2014/main" id="{60919137-ADBC-3848-9191-B9BC7949F205}"/>
              </a:ext>
            </a:extLst>
          </p:cNvPr>
          <p:cNvSpPr txBox="1"/>
          <p:nvPr/>
        </p:nvSpPr>
        <p:spPr>
          <a:xfrm>
            <a:off x="1807284" y="6295030"/>
            <a:ext cx="9950353" cy="400110"/>
          </a:xfrm>
          <a:prstGeom prst="rect">
            <a:avLst/>
          </a:prstGeom>
          <a:noFill/>
        </p:spPr>
        <p:txBody>
          <a:bodyPr wrap="none" rtlCol="0">
            <a:spAutoFit/>
          </a:bodyPr>
          <a:lstStyle/>
          <a:p>
            <a:r>
              <a:rPr lang="en-US" sz="2000" dirty="0">
                <a:solidFill>
                  <a:srgbClr val="FF0000"/>
                </a:solidFill>
              </a:rPr>
              <a:t>*</a:t>
            </a:r>
            <a:r>
              <a:rPr lang="en-US" sz="2000" dirty="0" err="1"/>
              <a:t>Liguo</a:t>
            </a:r>
            <a:r>
              <a:rPr lang="en-US" sz="2000" dirty="0"/>
              <a:t> Zhang et al., </a:t>
            </a:r>
            <a:r>
              <a:rPr lang="en-US" sz="2000" dirty="0" err="1"/>
              <a:t>bioRxiv</a:t>
            </a:r>
            <a:r>
              <a:rPr lang="en-US" sz="2000" dirty="0"/>
              <a:t> December 13, 2020, https://</a:t>
            </a:r>
            <a:r>
              <a:rPr lang="en-US" sz="2000" dirty="0" err="1"/>
              <a:t>doi.org</a:t>
            </a:r>
            <a:r>
              <a:rPr lang="en-US" sz="2000" dirty="0"/>
              <a:t>/10.1101/2020.12.12.422516. </a:t>
            </a:r>
          </a:p>
        </p:txBody>
      </p:sp>
    </p:spTree>
    <p:extLst>
      <p:ext uri="{BB962C8B-B14F-4D97-AF65-F5344CB8AC3E}">
        <p14:creationId xmlns:p14="http://schemas.microsoft.com/office/powerpoint/2010/main" val="2439760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A486-68C2-CD48-9E85-3CD5A628A7CD}"/>
              </a:ext>
            </a:extLst>
          </p:cNvPr>
          <p:cNvSpPr>
            <a:spLocks noGrp="1"/>
          </p:cNvSpPr>
          <p:nvPr>
            <p:ph type="title"/>
          </p:nvPr>
        </p:nvSpPr>
        <p:spPr>
          <a:xfrm>
            <a:off x="178624" y="210746"/>
            <a:ext cx="8941625" cy="1325563"/>
          </a:xfrm>
        </p:spPr>
        <p:txBody>
          <a:bodyPr>
            <a:normAutofit fontScale="90000"/>
          </a:bodyPr>
          <a:lstStyle/>
          <a:p>
            <a:r>
              <a:rPr lang="en-US" sz="4000" b="1" dirty="0"/>
              <a:t>Sperm can insert DNA (from RNA) into the fertilized embryo and transfer it to offspring</a:t>
            </a:r>
            <a:r>
              <a:rPr lang="en-US" sz="4000" b="1" dirty="0">
                <a:solidFill>
                  <a:srgbClr val="FF0000"/>
                </a:solidFill>
              </a:rPr>
              <a:t>*</a:t>
            </a:r>
          </a:p>
        </p:txBody>
      </p:sp>
      <p:sp>
        <p:nvSpPr>
          <p:cNvPr id="3" name="Content Placeholder 2">
            <a:extLst>
              <a:ext uri="{FF2B5EF4-FFF2-40B4-BE49-F238E27FC236}">
                <a16:creationId xmlns:a16="http://schemas.microsoft.com/office/drawing/2014/main" id="{D4ACA545-41BF-3C4B-B376-7AB73F8046B0}"/>
              </a:ext>
            </a:extLst>
          </p:cNvPr>
          <p:cNvSpPr>
            <a:spLocks noGrp="1"/>
          </p:cNvSpPr>
          <p:nvPr>
            <p:ph idx="1"/>
          </p:nvPr>
        </p:nvSpPr>
        <p:spPr>
          <a:xfrm>
            <a:off x="315686" y="1536309"/>
            <a:ext cx="9505208" cy="4520107"/>
          </a:xfrm>
        </p:spPr>
        <p:txBody>
          <a:bodyPr>
            <a:normAutofit/>
          </a:bodyPr>
          <a:lstStyle/>
          <a:p>
            <a:r>
              <a:rPr lang="en-US" dirty="0"/>
              <a:t>“We recently discovered a reverse transcriptase (RT) activity [</a:t>
            </a:r>
            <a:r>
              <a:rPr lang="en-US" i="1" dirty="0"/>
              <a:t>e.g., LINE-1</a:t>
            </a:r>
            <a:r>
              <a:rPr lang="en-US" dirty="0"/>
              <a:t>] in mouse spermatozoa that can reverse-transcribe </a:t>
            </a:r>
            <a:r>
              <a:rPr lang="en-US" i="1" dirty="0"/>
              <a:t>exogenous RNA molecules </a:t>
            </a:r>
            <a:r>
              <a:rPr lang="en-US" dirty="0"/>
              <a:t>into cDNA copies”</a:t>
            </a:r>
          </a:p>
          <a:p>
            <a:r>
              <a:rPr lang="en-US" dirty="0"/>
              <a:t>“Spliced EGFP cDNA is transferred from spermatozoa to early embryos at fertilization and propagated to fetuses and born animals” </a:t>
            </a:r>
            <a:r>
              <a:rPr lang="en-US" i="1" dirty="0"/>
              <a:t>and passed on to their offspring!</a:t>
            </a:r>
          </a:p>
          <a:p>
            <a:r>
              <a:rPr lang="en-US" dirty="0"/>
              <a:t>Sperm-mediated “reverse” gene transfer happens              “when these cells are incubated with </a:t>
            </a:r>
            <a:r>
              <a:rPr lang="en-US" i="1" dirty="0"/>
              <a:t>exogenous</a:t>
            </a:r>
            <a:r>
              <a:rPr lang="en-US" dirty="0"/>
              <a:t>                              RNA molecules”</a:t>
            </a:r>
          </a:p>
          <a:p>
            <a:endParaRPr lang="en-US" dirty="0"/>
          </a:p>
        </p:txBody>
      </p:sp>
      <p:pic>
        <p:nvPicPr>
          <p:cNvPr id="5" name="Picture 4" descr="A picture containing basket star, echinoderm, plant, vegetable&#10;&#10;Description automatically generated">
            <a:extLst>
              <a:ext uri="{FF2B5EF4-FFF2-40B4-BE49-F238E27FC236}">
                <a16:creationId xmlns:a16="http://schemas.microsoft.com/office/drawing/2014/main" id="{99AF4A16-67FF-0644-B572-FD1F63D0296F}"/>
              </a:ext>
            </a:extLst>
          </p:cNvPr>
          <p:cNvPicPr>
            <a:picLocks noChangeAspect="1"/>
          </p:cNvPicPr>
          <p:nvPr/>
        </p:nvPicPr>
        <p:blipFill>
          <a:blip r:embed="rId3"/>
          <a:stretch>
            <a:fillRect/>
          </a:stretch>
        </p:blipFill>
        <p:spPr>
          <a:xfrm>
            <a:off x="8431481" y="3649973"/>
            <a:ext cx="3219202" cy="2575362"/>
          </a:xfrm>
          <a:prstGeom prst="rect">
            <a:avLst/>
          </a:prstGeom>
        </p:spPr>
      </p:pic>
      <p:sp>
        <p:nvSpPr>
          <p:cNvPr id="6" name="TextBox 5">
            <a:extLst>
              <a:ext uri="{FF2B5EF4-FFF2-40B4-BE49-F238E27FC236}">
                <a16:creationId xmlns:a16="http://schemas.microsoft.com/office/drawing/2014/main" id="{6ECDD3EB-AF4D-AE45-8488-0D614778657D}"/>
              </a:ext>
            </a:extLst>
          </p:cNvPr>
          <p:cNvSpPr txBox="1"/>
          <p:nvPr/>
        </p:nvSpPr>
        <p:spPr>
          <a:xfrm>
            <a:off x="315686" y="6225335"/>
            <a:ext cx="11284051" cy="461665"/>
          </a:xfrm>
          <a:prstGeom prst="rect">
            <a:avLst/>
          </a:prstGeom>
          <a:noFill/>
        </p:spPr>
        <p:txBody>
          <a:bodyPr wrap="none" rtlCol="0">
            <a:spAutoFit/>
          </a:bodyPr>
          <a:lstStyle/>
          <a:p>
            <a:r>
              <a:rPr lang="en-US" sz="2400" dirty="0">
                <a:solidFill>
                  <a:srgbClr val="FF0000"/>
                </a:solidFill>
              </a:rPr>
              <a:t>*</a:t>
            </a:r>
            <a:r>
              <a:rPr lang="en-US" sz="2400" dirty="0"/>
              <a:t>Carmine </a:t>
            </a:r>
            <a:r>
              <a:rPr lang="en-US" sz="2400" dirty="0" err="1"/>
              <a:t>Pittoggi</a:t>
            </a:r>
            <a:r>
              <a:rPr lang="en-US" sz="2400" dirty="0"/>
              <a:t> et al., Molecular Reproduction and Development 2006; 73: 1239-1246.</a:t>
            </a:r>
          </a:p>
        </p:txBody>
      </p:sp>
    </p:spTree>
    <p:extLst>
      <p:ext uri="{BB962C8B-B14F-4D97-AF65-F5344CB8AC3E}">
        <p14:creationId xmlns:p14="http://schemas.microsoft.com/office/powerpoint/2010/main" val="407421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10B0-AF7D-8740-9C12-DBB3126423A9}"/>
              </a:ext>
            </a:extLst>
          </p:cNvPr>
          <p:cNvSpPr>
            <a:spLocks noGrp="1"/>
          </p:cNvSpPr>
          <p:nvPr>
            <p:ph type="title"/>
          </p:nvPr>
        </p:nvSpPr>
        <p:spPr>
          <a:xfrm>
            <a:off x="138952" y="77140"/>
            <a:ext cx="9295504" cy="1325563"/>
          </a:xfrm>
        </p:spPr>
        <p:txBody>
          <a:bodyPr/>
          <a:lstStyle/>
          <a:p>
            <a:r>
              <a:rPr lang="en-US" b="1" dirty="0"/>
              <a:t>Antibody-Dependent Enhancement (ADE)</a:t>
            </a:r>
            <a:r>
              <a:rPr lang="en-US" b="1" dirty="0">
                <a:solidFill>
                  <a:srgbClr val="FF0000"/>
                </a:solidFill>
              </a:rPr>
              <a:t>*</a:t>
            </a:r>
          </a:p>
        </p:txBody>
      </p:sp>
      <p:sp>
        <p:nvSpPr>
          <p:cNvPr id="3" name="Content Placeholder 2">
            <a:extLst>
              <a:ext uri="{FF2B5EF4-FFF2-40B4-BE49-F238E27FC236}">
                <a16:creationId xmlns:a16="http://schemas.microsoft.com/office/drawing/2014/main" id="{3163C3DF-0E8D-E34C-9DD6-DF0C228A07A2}"/>
              </a:ext>
            </a:extLst>
          </p:cNvPr>
          <p:cNvSpPr>
            <a:spLocks noGrp="1"/>
          </p:cNvSpPr>
          <p:nvPr>
            <p:ph idx="1"/>
          </p:nvPr>
        </p:nvSpPr>
        <p:spPr>
          <a:xfrm>
            <a:off x="138952" y="1402703"/>
            <a:ext cx="10515600" cy="5187135"/>
          </a:xfrm>
        </p:spPr>
        <p:txBody>
          <a:bodyPr>
            <a:normAutofit lnSpcReduction="10000"/>
          </a:bodyPr>
          <a:lstStyle/>
          <a:p>
            <a:pPr marL="0" indent="0">
              <a:buNone/>
            </a:pPr>
            <a:r>
              <a:rPr lang="en-US" sz="3000" dirty="0"/>
              <a:t>The vaccine has the potential to backfire:</a:t>
            </a:r>
          </a:p>
          <a:p>
            <a:r>
              <a:rPr lang="en-US" dirty="0"/>
              <a:t>Antibody enhances uptake into macrophages leading to increased viral infection and replication</a:t>
            </a:r>
          </a:p>
          <a:p>
            <a:r>
              <a:rPr lang="en-US" dirty="0"/>
              <a:t>Antibody increases release of cytokines causing enhanced risk of excessive inflammation and cytokine storm</a:t>
            </a:r>
          </a:p>
          <a:p>
            <a:pPr marL="0" indent="0">
              <a:buNone/>
            </a:pPr>
            <a:r>
              <a:rPr lang="en-US" dirty="0"/>
              <a:t>“ADE has been observed in SARS, MERS and other human respiratory virus infections including RSV and measles, which suggests a real risk of ADE for SARS-CoV-2 vaccines and antibody-based interventions.” </a:t>
            </a:r>
          </a:p>
          <a:p>
            <a:pPr marL="0" indent="0">
              <a:buNone/>
            </a:pPr>
            <a:r>
              <a:rPr lang="en-US" dirty="0"/>
              <a:t>“Thus, the absence of ADE evidence in COVID-19 vaccine data so far does not absolve investigators from disclosing the risk of enhanced disease to vaccine trial participants, and it remains a realistic, non-theoretical risk to the subjects.”</a:t>
            </a:r>
            <a:r>
              <a:rPr lang="en-US" dirty="0">
                <a:solidFill>
                  <a:srgbClr val="FF0000"/>
                </a:solidFill>
              </a:rPr>
              <a:t>**</a:t>
            </a:r>
          </a:p>
          <a:p>
            <a:pPr marL="0" indent="0">
              <a:buNone/>
            </a:pPr>
            <a:endParaRPr lang="en-US" dirty="0"/>
          </a:p>
          <a:p>
            <a:endParaRPr lang="en-US" dirty="0"/>
          </a:p>
        </p:txBody>
      </p:sp>
      <p:sp>
        <p:nvSpPr>
          <p:cNvPr id="4" name="TextBox 3">
            <a:extLst>
              <a:ext uri="{FF2B5EF4-FFF2-40B4-BE49-F238E27FC236}">
                <a16:creationId xmlns:a16="http://schemas.microsoft.com/office/drawing/2014/main" id="{59DFD9EE-B050-734B-884A-DCE7B04CA438}"/>
              </a:ext>
            </a:extLst>
          </p:cNvPr>
          <p:cNvSpPr txBox="1"/>
          <p:nvPr/>
        </p:nvSpPr>
        <p:spPr>
          <a:xfrm>
            <a:off x="2976589" y="6018406"/>
            <a:ext cx="9076459" cy="707886"/>
          </a:xfrm>
          <a:prstGeom prst="rect">
            <a:avLst/>
          </a:prstGeom>
          <a:noFill/>
        </p:spPr>
        <p:txBody>
          <a:bodyPr wrap="none" rtlCol="0">
            <a:spAutoFit/>
          </a:bodyPr>
          <a:lstStyle/>
          <a:p>
            <a:pPr algn="r"/>
            <a:r>
              <a:rPr lang="en-US" sz="2000" dirty="0">
                <a:solidFill>
                  <a:srgbClr val="FF0000"/>
                </a:solidFill>
              </a:rPr>
              <a:t>*</a:t>
            </a:r>
            <a:r>
              <a:rPr lang="en-US" sz="2000" dirty="0"/>
              <a:t>Wen Shi Lee et al., Nature Microbiology 2020; 5: 1185-1191.</a:t>
            </a:r>
          </a:p>
          <a:p>
            <a:pPr algn="r"/>
            <a:r>
              <a:rPr lang="en-US" sz="2000" dirty="0">
                <a:solidFill>
                  <a:srgbClr val="FF0000"/>
                </a:solidFill>
              </a:rPr>
              <a:t>**</a:t>
            </a:r>
            <a:r>
              <a:rPr lang="en-US" sz="2000" dirty="0"/>
              <a:t>T Cardozo and R </a:t>
            </a:r>
            <a:r>
              <a:rPr lang="en-US" sz="2000" dirty="0" err="1"/>
              <a:t>Veazey</a:t>
            </a:r>
            <a:r>
              <a:rPr lang="en-US" sz="2000" dirty="0"/>
              <a:t>, Int J Clin </a:t>
            </a:r>
            <a:r>
              <a:rPr lang="en-US" sz="2000" dirty="0" err="1"/>
              <a:t>Pract</a:t>
            </a:r>
            <a:r>
              <a:rPr lang="en-US" sz="2000" dirty="0"/>
              <a:t> 2020 Oct 28; e13795k [</a:t>
            </a:r>
            <a:r>
              <a:rPr lang="en-US" sz="2000" dirty="0" err="1"/>
              <a:t>Epub</a:t>
            </a:r>
            <a:r>
              <a:rPr lang="en-US" sz="2000" dirty="0"/>
              <a:t> ahead of print]</a:t>
            </a:r>
          </a:p>
        </p:txBody>
      </p:sp>
    </p:spTree>
    <p:extLst>
      <p:ext uri="{BB962C8B-B14F-4D97-AF65-F5344CB8AC3E}">
        <p14:creationId xmlns:p14="http://schemas.microsoft.com/office/powerpoint/2010/main" val="1031433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10B0-AF7D-8740-9C12-DBB3126423A9}"/>
              </a:ext>
            </a:extLst>
          </p:cNvPr>
          <p:cNvSpPr>
            <a:spLocks noGrp="1"/>
          </p:cNvSpPr>
          <p:nvPr>
            <p:ph type="title"/>
          </p:nvPr>
        </p:nvSpPr>
        <p:spPr>
          <a:xfrm>
            <a:off x="138952" y="77140"/>
            <a:ext cx="9295504" cy="1325563"/>
          </a:xfrm>
        </p:spPr>
        <p:txBody>
          <a:bodyPr/>
          <a:lstStyle/>
          <a:p>
            <a:r>
              <a:rPr lang="en-US" b="1" dirty="0"/>
              <a:t>Antibody-Dependent Enhancement (ADE)</a:t>
            </a:r>
            <a:r>
              <a:rPr lang="en-US" b="1" dirty="0">
                <a:solidFill>
                  <a:srgbClr val="FF0000"/>
                </a:solidFill>
              </a:rPr>
              <a:t>*</a:t>
            </a:r>
          </a:p>
        </p:txBody>
      </p:sp>
      <p:sp>
        <p:nvSpPr>
          <p:cNvPr id="3" name="Content Placeholder 2">
            <a:extLst>
              <a:ext uri="{FF2B5EF4-FFF2-40B4-BE49-F238E27FC236}">
                <a16:creationId xmlns:a16="http://schemas.microsoft.com/office/drawing/2014/main" id="{3163C3DF-0E8D-E34C-9DD6-DF0C228A07A2}"/>
              </a:ext>
            </a:extLst>
          </p:cNvPr>
          <p:cNvSpPr>
            <a:spLocks noGrp="1"/>
          </p:cNvSpPr>
          <p:nvPr>
            <p:ph idx="1"/>
          </p:nvPr>
        </p:nvSpPr>
        <p:spPr>
          <a:xfrm>
            <a:off x="138952" y="1402703"/>
            <a:ext cx="10515600" cy="5187135"/>
          </a:xfrm>
        </p:spPr>
        <p:txBody>
          <a:bodyPr>
            <a:normAutofit lnSpcReduction="10000"/>
          </a:bodyPr>
          <a:lstStyle/>
          <a:p>
            <a:pPr marL="0" indent="0">
              <a:buNone/>
            </a:pPr>
            <a:r>
              <a:rPr lang="en-US" sz="3000" dirty="0"/>
              <a:t>The vaccine has the potential to backfire:</a:t>
            </a:r>
          </a:p>
          <a:p>
            <a:r>
              <a:rPr lang="en-US" dirty="0"/>
              <a:t>Antibody enhances uptake into macrophages leading to increased viral infection and replication</a:t>
            </a:r>
          </a:p>
          <a:p>
            <a:r>
              <a:rPr lang="en-US" dirty="0"/>
              <a:t>Antibody increases release of cytokines causing enhanced risk of excessive inflammation and cytokine storm</a:t>
            </a:r>
          </a:p>
          <a:p>
            <a:pPr marL="0" indent="0">
              <a:buNone/>
            </a:pPr>
            <a:r>
              <a:rPr lang="en-US" dirty="0"/>
              <a:t>“ADE has been observed in SARS, MERS and other human respiratory virus infections including RSV and measles, which suggests a real risk of ADE for SARS-CoV-2 vaccines and antibody-based interventions.” </a:t>
            </a:r>
          </a:p>
          <a:p>
            <a:pPr marL="0" indent="0">
              <a:buNone/>
            </a:pPr>
            <a:r>
              <a:rPr lang="en-US" dirty="0"/>
              <a:t>“Thus, the absence of ADE evidence in COVID-19 vaccine data so far does not absolve investigators from disclosing the risk of enhanced disease to vaccine trial participants, and it remains a realistic, non-theoretical risk to the subjects.”</a:t>
            </a:r>
            <a:r>
              <a:rPr lang="en-US" dirty="0">
                <a:solidFill>
                  <a:srgbClr val="FF0000"/>
                </a:solidFill>
              </a:rPr>
              <a:t>**</a:t>
            </a:r>
          </a:p>
          <a:p>
            <a:pPr marL="0" indent="0">
              <a:buNone/>
            </a:pPr>
            <a:endParaRPr lang="en-US" dirty="0"/>
          </a:p>
          <a:p>
            <a:endParaRPr lang="en-US" dirty="0"/>
          </a:p>
        </p:txBody>
      </p:sp>
      <p:sp>
        <p:nvSpPr>
          <p:cNvPr id="4" name="TextBox 3">
            <a:extLst>
              <a:ext uri="{FF2B5EF4-FFF2-40B4-BE49-F238E27FC236}">
                <a16:creationId xmlns:a16="http://schemas.microsoft.com/office/drawing/2014/main" id="{59DFD9EE-B050-734B-884A-DCE7B04CA438}"/>
              </a:ext>
            </a:extLst>
          </p:cNvPr>
          <p:cNvSpPr txBox="1"/>
          <p:nvPr/>
        </p:nvSpPr>
        <p:spPr>
          <a:xfrm>
            <a:off x="2976589" y="6018406"/>
            <a:ext cx="9076459" cy="707886"/>
          </a:xfrm>
          <a:prstGeom prst="rect">
            <a:avLst/>
          </a:prstGeom>
          <a:noFill/>
        </p:spPr>
        <p:txBody>
          <a:bodyPr wrap="none" rtlCol="0">
            <a:spAutoFit/>
          </a:bodyPr>
          <a:lstStyle/>
          <a:p>
            <a:pPr algn="r"/>
            <a:r>
              <a:rPr lang="en-US" sz="2000" dirty="0">
                <a:solidFill>
                  <a:srgbClr val="FF0000"/>
                </a:solidFill>
              </a:rPr>
              <a:t>*</a:t>
            </a:r>
            <a:r>
              <a:rPr lang="en-US" sz="2000" dirty="0"/>
              <a:t>Wen Shi Lee et al., Nature Microbiology 2020; 5: 1185-1191.</a:t>
            </a:r>
          </a:p>
          <a:p>
            <a:pPr algn="r"/>
            <a:r>
              <a:rPr lang="en-US" sz="2000" dirty="0">
                <a:solidFill>
                  <a:srgbClr val="FF0000"/>
                </a:solidFill>
              </a:rPr>
              <a:t>**</a:t>
            </a:r>
            <a:r>
              <a:rPr lang="en-US" sz="2000" dirty="0"/>
              <a:t>T Cardozo and R </a:t>
            </a:r>
            <a:r>
              <a:rPr lang="en-US" sz="2000" dirty="0" err="1"/>
              <a:t>Veazey</a:t>
            </a:r>
            <a:r>
              <a:rPr lang="en-US" sz="2000" dirty="0"/>
              <a:t>, Int J Clin </a:t>
            </a:r>
            <a:r>
              <a:rPr lang="en-US" sz="2000" dirty="0" err="1"/>
              <a:t>Pract</a:t>
            </a:r>
            <a:r>
              <a:rPr lang="en-US" sz="2000" dirty="0"/>
              <a:t> 2020 Oct 28; e13795k [</a:t>
            </a:r>
            <a:r>
              <a:rPr lang="en-US" sz="2000" dirty="0" err="1"/>
              <a:t>Epub</a:t>
            </a:r>
            <a:r>
              <a:rPr lang="en-US" sz="2000" dirty="0"/>
              <a:t> ahead of print]</a:t>
            </a:r>
          </a:p>
        </p:txBody>
      </p:sp>
      <p:sp>
        <p:nvSpPr>
          <p:cNvPr id="5" name="TextBox 4">
            <a:extLst>
              <a:ext uri="{FF2B5EF4-FFF2-40B4-BE49-F238E27FC236}">
                <a16:creationId xmlns:a16="http://schemas.microsoft.com/office/drawing/2014/main" id="{9AB139C0-10BB-5740-80C9-3AD4273C0A1A}"/>
              </a:ext>
            </a:extLst>
          </p:cNvPr>
          <p:cNvSpPr txBox="1"/>
          <p:nvPr/>
        </p:nvSpPr>
        <p:spPr>
          <a:xfrm>
            <a:off x="347198" y="2151727"/>
            <a:ext cx="11006602" cy="2554545"/>
          </a:xfrm>
          <a:prstGeom prst="rect">
            <a:avLst/>
          </a:prstGeom>
          <a:solidFill>
            <a:srgbClr val="FFFA92"/>
          </a:solidFill>
          <a:ln>
            <a:solidFill>
              <a:schemeClr val="tx1"/>
            </a:solidFill>
          </a:ln>
        </p:spPr>
        <p:txBody>
          <a:bodyPr wrap="square" rtlCol="0">
            <a:spAutoFit/>
          </a:bodyPr>
          <a:lstStyle/>
          <a:p>
            <a:pPr algn="ctr"/>
            <a:endParaRPr lang="en-US" sz="2800" dirty="0"/>
          </a:p>
          <a:p>
            <a:pPr algn="ctr"/>
            <a:r>
              <a:rPr lang="en-US" sz="2800" dirty="0"/>
              <a:t>In the COVID-19 vaccine trials, adverse reactions to the second shot in the two-shot series were much more severe than reactions to the first shot.</a:t>
            </a:r>
            <a:r>
              <a:rPr lang="en-US" sz="2800" dirty="0">
                <a:solidFill>
                  <a:srgbClr val="FF0000"/>
                </a:solidFill>
              </a:rPr>
              <a:t>*</a:t>
            </a:r>
            <a:r>
              <a:rPr lang="en-US" sz="2800" dirty="0"/>
              <a:t> </a:t>
            </a:r>
          </a:p>
          <a:p>
            <a:pPr algn="ctr"/>
            <a:endParaRPr lang="en-US" sz="2800" dirty="0"/>
          </a:p>
          <a:p>
            <a:pPr algn="ctr"/>
            <a:r>
              <a:rPr lang="en-US" sz="2400" dirty="0">
                <a:solidFill>
                  <a:srgbClr val="FF0000"/>
                </a:solidFill>
              </a:rPr>
              <a:t>*</a:t>
            </a:r>
            <a:r>
              <a:rPr lang="en-US" sz="2400" dirty="0"/>
              <a:t>Lindsey R Baden et al. Efficacy and Safety of the mRNA-1273  SARS-CoV-2 Vaccine.   The New England Journal of Medicine Dec. 10, 2020. DOI: 10.1056/NEJMoa2035389.</a:t>
            </a:r>
          </a:p>
        </p:txBody>
      </p:sp>
    </p:spTree>
    <p:extLst>
      <p:ext uri="{BB962C8B-B14F-4D97-AF65-F5344CB8AC3E}">
        <p14:creationId xmlns:p14="http://schemas.microsoft.com/office/powerpoint/2010/main" val="612718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7D75A19-7118-E64D-8D8A-6AD6FEAB8C95}"/>
              </a:ext>
            </a:extLst>
          </p:cNvPr>
          <p:cNvPicPr>
            <a:picLocks noChangeAspect="1"/>
          </p:cNvPicPr>
          <p:nvPr/>
        </p:nvPicPr>
        <p:blipFill>
          <a:blip r:embed="rId3"/>
          <a:stretch>
            <a:fillRect/>
          </a:stretch>
        </p:blipFill>
        <p:spPr>
          <a:xfrm>
            <a:off x="1318159" y="448117"/>
            <a:ext cx="9306575" cy="6409883"/>
          </a:xfrm>
          <a:prstGeom prst="rect">
            <a:avLst/>
          </a:prstGeom>
        </p:spPr>
      </p:pic>
      <p:sp>
        <p:nvSpPr>
          <p:cNvPr id="4" name="TextBox 3">
            <a:extLst>
              <a:ext uri="{FF2B5EF4-FFF2-40B4-BE49-F238E27FC236}">
                <a16:creationId xmlns:a16="http://schemas.microsoft.com/office/drawing/2014/main" id="{8E655AB7-987A-364E-8A5C-570B812C8646}"/>
              </a:ext>
            </a:extLst>
          </p:cNvPr>
          <p:cNvSpPr txBox="1"/>
          <p:nvPr/>
        </p:nvSpPr>
        <p:spPr>
          <a:xfrm>
            <a:off x="0" y="115643"/>
            <a:ext cx="3431689" cy="1200329"/>
          </a:xfrm>
          <a:prstGeom prst="rect">
            <a:avLst/>
          </a:prstGeom>
          <a:noFill/>
        </p:spPr>
        <p:txBody>
          <a:bodyPr wrap="square" rtlCol="0">
            <a:spAutoFit/>
          </a:bodyPr>
          <a:lstStyle/>
          <a:p>
            <a:r>
              <a:rPr lang="en-US" sz="2400" dirty="0">
                <a:solidFill>
                  <a:srgbClr val="FF0000"/>
                </a:solidFill>
              </a:rPr>
              <a:t>*</a:t>
            </a:r>
            <a:r>
              <a:rPr lang="en-US" sz="2400" dirty="0"/>
              <a:t>Figure 1. Wen Shi Lee et al., Nature Microbiology 2020; 5: 1185-1191.</a:t>
            </a:r>
          </a:p>
        </p:txBody>
      </p:sp>
      <p:sp>
        <p:nvSpPr>
          <p:cNvPr id="2" name="TextBox 1">
            <a:extLst>
              <a:ext uri="{FF2B5EF4-FFF2-40B4-BE49-F238E27FC236}">
                <a16:creationId xmlns:a16="http://schemas.microsoft.com/office/drawing/2014/main" id="{35349857-0436-FF43-A228-14D80B2A4BAE}"/>
              </a:ext>
            </a:extLst>
          </p:cNvPr>
          <p:cNvSpPr txBox="1"/>
          <p:nvPr/>
        </p:nvSpPr>
        <p:spPr>
          <a:xfrm>
            <a:off x="6531433" y="3040082"/>
            <a:ext cx="2877391" cy="400110"/>
          </a:xfrm>
          <a:prstGeom prst="rect">
            <a:avLst/>
          </a:prstGeom>
          <a:solidFill>
            <a:schemeClr val="bg1"/>
          </a:solidFill>
        </p:spPr>
        <p:txBody>
          <a:bodyPr wrap="none" rtlCol="0">
            <a:spAutoFit/>
          </a:bodyPr>
          <a:lstStyle/>
          <a:p>
            <a:r>
              <a:rPr lang="en-US" sz="2000" dirty="0">
                <a:solidFill>
                  <a:srgbClr val="FF0000"/>
                </a:solidFill>
              </a:rPr>
              <a:t>Enhanced viral replication</a:t>
            </a:r>
          </a:p>
        </p:txBody>
      </p:sp>
      <p:sp>
        <p:nvSpPr>
          <p:cNvPr id="6" name="TextBox 5">
            <a:extLst>
              <a:ext uri="{FF2B5EF4-FFF2-40B4-BE49-F238E27FC236}">
                <a16:creationId xmlns:a16="http://schemas.microsoft.com/office/drawing/2014/main" id="{0B1A03CC-4D22-A547-9455-A293DB3EB988}"/>
              </a:ext>
            </a:extLst>
          </p:cNvPr>
          <p:cNvSpPr txBox="1"/>
          <p:nvPr/>
        </p:nvSpPr>
        <p:spPr>
          <a:xfrm>
            <a:off x="4199757" y="3468392"/>
            <a:ext cx="1765035" cy="400110"/>
          </a:xfrm>
          <a:prstGeom prst="rect">
            <a:avLst/>
          </a:prstGeom>
          <a:solidFill>
            <a:schemeClr val="bg1"/>
          </a:solidFill>
        </p:spPr>
        <p:txBody>
          <a:bodyPr wrap="none" rtlCol="0">
            <a:spAutoFit/>
          </a:bodyPr>
          <a:lstStyle/>
          <a:p>
            <a:r>
              <a:rPr lang="en-US" sz="2000" dirty="0">
                <a:solidFill>
                  <a:srgbClr val="FF0000"/>
                </a:solidFill>
              </a:rPr>
              <a:t>Cytokine storm</a:t>
            </a:r>
          </a:p>
        </p:txBody>
      </p:sp>
    </p:spTree>
    <p:extLst>
      <p:ext uri="{BB962C8B-B14F-4D97-AF65-F5344CB8AC3E}">
        <p14:creationId xmlns:p14="http://schemas.microsoft.com/office/powerpoint/2010/main" val="2108464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9F11-D301-4741-9E16-479F86D3529A}"/>
              </a:ext>
            </a:extLst>
          </p:cNvPr>
          <p:cNvSpPr>
            <a:spLocks noGrp="1"/>
          </p:cNvSpPr>
          <p:nvPr>
            <p:ph type="title"/>
          </p:nvPr>
        </p:nvSpPr>
        <p:spPr>
          <a:xfrm>
            <a:off x="125680" y="98047"/>
            <a:ext cx="9505208" cy="1915496"/>
          </a:xfrm>
        </p:spPr>
        <p:txBody>
          <a:bodyPr>
            <a:noAutofit/>
          </a:bodyPr>
          <a:lstStyle/>
          <a:p>
            <a:r>
              <a:rPr lang="en-US" sz="3600" b="1" dirty="0"/>
              <a:t>“Potential antigenic cross-reactivity between SARS-CoV-2 and human tissue with a possible    link to an increase in autoimmune diseases”</a:t>
            </a:r>
            <a:r>
              <a:rPr lang="en-US" sz="3600" b="1" dirty="0">
                <a:solidFill>
                  <a:srgbClr val="FF0000"/>
                </a:solidFill>
              </a:rPr>
              <a:t>*</a:t>
            </a:r>
            <a:br>
              <a:rPr lang="en-US" sz="3600" b="1" dirty="0">
                <a:solidFill>
                  <a:srgbClr val="FF0000"/>
                </a:solidFill>
              </a:rPr>
            </a:br>
            <a:endParaRPr lang="en-US" sz="3600" dirty="0">
              <a:solidFill>
                <a:srgbClr val="FF0000"/>
              </a:solidFill>
            </a:endParaRPr>
          </a:p>
        </p:txBody>
      </p:sp>
      <p:sp>
        <p:nvSpPr>
          <p:cNvPr id="3" name="Content Placeholder 2">
            <a:extLst>
              <a:ext uri="{FF2B5EF4-FFF2-40B4-BE49-F238E27FC236}">
                <a16:creationId xmlns:a16="http://schemas.microsoft.com/office/drawing/2014/main" id="{5E71B6A1-8761-014C-8639-0E2ECF886B33}"/>
              </a:ext>
            </a:extLst>
          </p:cNvPr>
          <p:cNvSpPr>
            <a:spLocks noGrp="1"/>
          </p:cNvSpPr>
          <p:nvPr>
            <p:ph idx="1"/>
          </p:nvPr>
        </p:nvSpPr>
        <p:spPr>
          <a:xfrm>
            <a:off x="116889" y="1712748"/>
            <a:ext cx="11434135" cy="4847150"/>
          </a:xfrm>
        </p:spPr>
        <p:txBody>
          <a:bodyPr>
            <a:normAutofit/>
          </a:bodyPr>
          <a:lstStyle/>
          <a:p>
            <a:r>
              <a:rPr lang="en-US" sz="2400" dirty="0"/>
              <a:t>Cross reaction between </a:t>
            </a:r>
            <a:r>
              <a:rPr lang="en-US" sz="2400" dirty="0">
                <a:solidFill>
                  <a:srgbClr val="FF0000"/>
                </a:solidFill>
              </a:rPr>
              <a:t>spike protein antibody </a:t>
            </a:r>
            <a:r>
              <a:rPr lang="en-US" sz="2400" dirty="0"/>
              <a:t>and tissue proteins</a:t>
            </a:r>
          </a:p>
          <a:p>
            <a:endParaRPr lang="en-US" sz="2400" dirty="0"/>
          </a:p>
          <a:p>
            <a:pPr marL="457200" lvl="1" indent="0">
              <a:buNone/>
            </a:pPr>
            <a:r>
              <a:rPr lang="en-US" dirty="0">
                <a:solidFill>
                  <a:srgbClr val="FF0000"/>
                </a:solidFill>
              </a:rPr>
              <a:t>Protein				Diseases</a:t>
            </a:r>
          </a:p>
          <a:p>
            <a:pPr lvl="1"/>
            <a:r>
              <a:rPr lang="en-US" sz="2000" dirty="0"/>
              <a:t>transglutaminase			Celiac disease</a:t>
            </a:r>
          </a:p>
          <a:p>
            <a:pPr lvl="1"/>
            <a:r>
              <a:rPr lang="en-US" sz="2000" dirty="0"/>
              <a:t>extractable nuclear antigens: 	Scleroderma, lupus</a:t>
            </a:r>
          </a:p>
          <a:p>
            <a:pPr lvl="1"/>
            <a:r>
              <a:rPr lang="en-US" sz="2000" dirty="0"/>
              <a:t>myelin basic protein: 		Multiple sclerosis, autism</a:t>
            </a:r>
          </a:p>
          <a:p>
            <a:pPr lvl="1"/>
            <a:r>
              <a:rPr lang="en-US" sz="2000" dirty="0"/>
              <a:t>mitochondria: 			Lupus, primary </a:t>
            </a:r>
            <a:r>
              <a:rPr lang="en-US" sz="2000" dirty="0" err="1"/>
              <a:t>billiary</a:t>
            </a:r>
            <a:r>
              <a:rPr lang="en-US" sz="2000" dirty="0"/>
              <a:t> cirrhosis, hepatitis, myocarditis</a:t>
            </a:r>
          </a:p>
          <a:p>
            <a:pPr lvl="1"/>
            <a:r>
              <a:rPr lang="en-US" sz="2000" dirty="0"/>
              <a:t>nuclear antigen: 			Sjogren's syndrome, mixed connective disease, lupus</a:t>
            </a:r>
          </a:p>
          <a:p>
            <a:pPr lvl="1"/>
            <a:r>
              <a:rPr lang="en-US" sz="2000" dirty="0"/>
              <a:t>myosin: 				Myocarditis, dilated cardiomyopathy, Chagas' heart disease,						Kawasaki disease, rheumatic fever</a:t>
            </a:r>
          </a:p>
          <a:p>
            <a:pPr lvl="1"/>
            <a:r>
              <a:rPr lang="en-US" sz="2000" dirty="0"/>
              <a:t>thyroid peroxidase: 		 	Hashimoto's thyroid disease</a:t>
            </a:r>
          </a:p>
          <a:p>
            <a:pPr lvl="1"/>
            <a:r>
              <a:rPr lang="en-US" sz="2000" dirty="0"/>
              <a:t>S100B: 				Brain metastases from lung disease, epilepsy, 							multiple sclerosis, and Parkinson's disease</a:t>
            </a:r>
          </a:p>
        </p:txBody>
      </p:sp>
      <p:sp>
        <p:nvSpPr>
          <p:cNvPr id="4" name="TextBox 3">
            <a:extLst>
              <a:ext uri="{FF2B5EF4-FFF2-40B4-BE49-F238E27FC236}">
                <a16:creationId xmlns:a16="http://schemas.microsoft.com/office/drawing/2014/main" id="{1AFBA442-B224-7449-BDF0-268860E99AB9}"/>
              </a:ext>
            </a:extLst>
          </p:cNvPr>
          <p:cNvSpPr txBox="1"/>
          <p:nvPr/>
        </p:nvSpPr>
        <p:spPr>
          <a:xfrm>
            <a:off x="2204204" y="6396335"/>
            <a:ext cx="9870907" cy="461665"/>
          </a:xfrm>
          <a:prstGeom prst="rect">
            <a:avLst/>
          </a:prstGeom>
          <a:noFill/>
        </p:spPr>
        <p:txBody>
          <a:bodyPr wrap="none" rtlCol="0">
            <a:spAutoFit/>
          </a:bodyPr>
          <a:lstStyle/>
          <a:p>
            <a:r>
              <a:rPr lang="en-US" sz="2400" dirty="0">
                <a:solidFill>
                  <a:srgbClr val="FF0000"/>
                </a:solidFill>
              </a:rPr>
              <a:t>*</a:t>
            </a:r>
            <a:r>
              <a:rPr lang="en-US" sz="2400" dirty="0"/>
              <a:t>Aristo </a:t>
            </a:r>
            <a:r>
              <a:rPr lang="en-US" sz="2400" dirty="0" err="1"/>
              <a:t>Vojdani</a:t>
            </a:r>
            <a:r>
              <a:rPr lang="en-US" sz="2400" dirty="0"/>
              <a:t> and </a:t>
            </a:r>
            <a:r>
              <a:rPr lang="en-US" sz="2400" dirty="0" err="1"/>
              <a:t>Datis</a:t>
            </a:r>
            <a:r>
              <a:rPr lang="en-US" sz="2400" dirty="0"/>
              <a:t> </a:t>
            </a:r>
            <a:r>
              <a:rPr lang="en-US" sz="2400" dirty="0" err="1"/>
              <a:t>Kharrazian</a:t>
            </a:r>
            <a:r>
              <a:rPr lang="en-US" sz="2400" dirty="0"/>
              <a:t>, Clinical Immunology 217 (2020) 108480.</a:t>
            </a:r>
          </a:p>
        </p:txBody>
      </p:sp>
    </p:spTree>
    <p:extLst>
      <p:ext uri="{BB962C8B-B14F-4D97-AF65-F5344CB8AC3E}">
        <p14:creationId xmlns:p14="http://schemas.microsoft.com/office/powerpoint/2010/main" val="44849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03A4-62D2-764F-8286-84C7DED60E49}"/>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8F48BF89-A973-EE46-9B6F-3F5BD078F283}"/>
              </a:ext>
            </a:extLst>
          </p:cNvPr>
          <p:cNvSpPr>
            <a:spLocks noGrp="1"/>
          </p:cNvSpPr>
          <p:nvPr>
            <p:ph idx="1"/>
          </p:nvPr>
        </p:nvSpPr>
        <p:spPr/>
        <p:txBody>
          <a:bodyPr/>
          <a:lstStyle/>
          <a:p>
            <a:r>
              <a:rPr lang="en-US" dirty="0"/>
              <a:t>Introduction</a:t>
            </a:r>
          </a:p>
          <a:p>
            <a:r>
              <a:rPr lang="en-US" dirty="0"/>
              <a:t>Glyphosate and the MMR Vaccine</a:t>
            </a:r>
          </a:p>
          <a:p>
            <a:r>
              <a:rPr lang="en-US" dirty="0"/>
              <a:t>COVID-19 </a:t>
            </a:r>
          </a:p>
          <a:p>
            <a:r>
              <a:rPr lang="en-US" dirty="0"/>
              <a:t>The SARS-CoV-2 mRNA Vaccines</a:t>
            </a:r>
          </a:p>
          <a:p>
            <a:r>
              <a:rPr lang="en-US" dirty="0"/>
              <a:t>Summary</a:t>
            </a:r>
          </a:p>
          <a:p>
            <a:endParaRPr lang="en-US" dirty="0"/>
          </a:p>
        </p:txBody>
      </p:sp>
    </p:spTree>
    <p:extLst>
      <p:ext uri="{BB962C8B-B14F-4D97-AF65-F5344CB8AC3E}">
        <p14:creationId xmlns:p14="http://schemas.microsoft.com/office/powerpoint/2010/main" val="243390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1153B9EB-24A9-8348-A872-EFD5E3105D39}"/>
              </a:ext>
            </a:extLst>
          </p:cNvPr>
          <p:cNvPicPr>
            <a:picLocks noChangeAspect="1"/>
          </p:cNvPicPr>
          <p:nvPr/>
        </p:nvPicPr>
        <p:blipFill>
          <a:blip r:embed="rId2"/>
          <a:stretch>
            <a:fillRect/>
          </a:stretch>
        </p:blipFill>
        <p:spPr>
          <a:xfrm>
            <a:off x="186113" y="950159"/>
            <a:ext cx="11518900" cy="3492500"/>
          </a:xfrm>
          <a:prstGeom prst="rect">
            <a:avLst/>
          </a:prstGeom>
        </p:spPr>
      </p:pic>
      <p:sp>
        <p:nvSpPr>
          <p:cNvPr id="5" name="TextBox 4">
            <a:extLst>
              <a:ext uri="{FF2B5EF4-FFF2-40B4-BE49-F238E27FC236}">
                <a16:creationId xmlns:a16="http://schemas.microsoft.com/office/drawing/2014/main" id="{3B357BCE-6F46-0E48-8ABE-FAE6E0FB48F6}"/>
              </a:ext>
            </a:extLst>
          </p:cNvPr>
          <p:cNvSpPr txBox="1"/>
          <p:nvPr/>
        </p:nvSpPr>
        <p:spPr>
          <a:xfrm>
            <a:off x="2018805" y="6148871"/>
            <a:ext cx="10006842" cy="461665"/>
          </a:xfrm>
          <a:prstGeom prst="rect">
            <a:avLst/>
          </a:prstGeom>
          <a:noFill/>
        </p:spPr>
        <p:txBody>
          <a:bodyPr wrap="none" rtlCol="0">
            <a:spAutoFit/>
          </a:bodyPr>
          <a:lstStyle/>
          <a:p>
            <a:r>
              <a:rPr lang="en-US" sz="2400" dirty="0">
                <a:solidFill>
                  <a:srgbClr val="FF0000"/>
                </a:solidFill>
              </a:rPr>
              <a:t>*</a:t>
            </a:r>
            <a:r>
              <a:rPr lang="en-US" sz="2400" dirty="0"/>
              <a:t>Nature News Feature. https://</a:t>
            </a:r>
            <a:r>
              <a:rPr lang="en-US" sz="2400" dirty="0" err="1"/>
              <a:t>www.nature.com</a:t>
            </a:r>
            <a:r>
              <a:rPr lang="en-US" sz="2400" dirty="0"/>
              <a:t>/articles/d41586-021-00149-1</a:t>
            </a:r>
          </a:p>
        </p:txBody>
      </p:sp>
      <p:sp>
        <p:nvSpPr>
          <p:cNvPr id="6" name="TextBox 5">
            <a:extLst>
              <a:ext uri="{FF2B5EF4-FFF2-40B4-BE49-F238E27FC236}">
                <a16:creationId xmlns:a16="http://schemas.microsoft.com/office/drawing/2014/main" id="{D094B8F8-1F99-B14C-9D02-DF0467548371}"/>
              </a:ext>
            </a:extLst>
          </p:cNvPr>
          <p:cNvSpPr txBox="1"/>
          <p:nvPr/>
        </p:nvSpPr>
        <p:spPr>
          <a:xfrm>
            <a:off x="3289466" y="2612571"/>
            <a:ext cx="413896" cy="646331"/>
          </a:xfrm>
          <a:prstGeom prst="rect">
            <a:avLst/>
          </a:prstGeom>
          <a:noFill/>
        </p:spPr>
        <p:txBody>
          <a:bodyPr wrap="none" rtlCol="0">
            <a:spAutoFit/>
          </a:bodyPr>
          <a:lstStyle/>
          <a:p>
            <a:r>
              <a:rPr lang="en-US" sz="3600" dirty="0">
                <a:solidFill>
                  <a:srgbClr val="FF0000"/>
                </a:solidFill>
              </a:rPr>
              <a:t>*</a:t>
            </a:r>
          </a:p>
        </p:txBody>
      </p:sp>
      <p:sp>
        <p:nvSpPr>
          <p:cNvPr id="7" name="TextBox 6">
            <a:extLst>
              <a:ext uri="{FF2B5EF4-FFF2-40B4-BE49-F238E27FC236}">
                <a16:creationId xmlns:a16="http://schemas.microsoft.com/office/drawing/2014/main" id="{B6CFF24E-4171-D641-8790-B9DD78AE8454}"/>
              </a:ext>
            </a:extLst>
          </p:cNvPr>
          <p:cNvSpPr txBox="1"/>
          <p:nvPr/>
        </p:nvSpPr>
        <p:spPr>
          <a:xfrm>
            <a:off x="839916" y="4109694"/>
            <a:ext cx="10211293" cy="1815882"/>
          </a:xfrm>
          <a:prstGeom prst="rect">
            <a:avLst/>
          </a:prstGeom>
          <a:solidFill>
            <a:srgbClr val="FFFA92"/>
          </a:solidFill>
          <a:ln>
            <a:solidFill>
              <a:schemeClr val="tx1"/>
            </a:solidFill>
          </a:ln>
        </p:spPr>
        <p:txBody>
          <a:bodyPr wrap="square" rtlCol="0">
            <a:spAutoFit/>
          </a:bodyPr>
          <a:lstStyle/>
          <a:p>
            <a:pPr algn="ctr"/>
            <a:endParaRPr lang="en-US" sz="2800" dirty="0"/>
          </a:p>
          <a:p>
            <a:pPr algn="ctr"/>
            <a:r>
              <a:rPr lang="en-US" sz="2800" dirty="0"/>
              <a:t>  I predict that a massive vaccination campaign against COVID-19 may result in a dramatic increase in all sorts of autoimmune diseases</a:t>
            </a:r>
          </a:p>
          <a:p>
            <a:pPr algn="ctr"/>
            <a:endParaRPr lang="en-US" sz="2800" dirty="0"/>
          </a:p>
        </p:txBody>
      </p:sp>
    </p:spTree>
    <p:extLst>
      <p:ext uri="{BB962C8B-B14F-4D97-AF65-F5344CB8AC3E}">
        <p14:creationId xmlns:p14="http://schemas.microsoft.com/office/powerpoint/2010/main" val="28078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2979-61C4-DD4F-9AEB-398D526B145D}"/>
              </a:ext>
            </a:extLst>
          </p:cNvPr>
          <p:cNvSpPr>
            <a:spLocks noGrp="1"/>
          </p:cNvSpPr>
          <p:nvPr>
            <p:ph type="title"/>
          </p:nvPr>
        </p:nvSpPr>
        <p:spPr>
          <a:xfrm>
            <a:off x="300317" y="143018"/>
            <a:ext cx="10515600" cy="1325563"/>
          </a:xfrm>
        </p:spPr>
        <p:txBody>
          <a:bodyPr/>
          <a:lstStyle/>
          <a:p>
            <a:r>
              <a:rPr lang="en-US" b="1" dirty="0"/>
              <a:t>Problems with the </a:t>
            </a:r>
            <a:br>
              <a:rPr lang="en-US" b="1" dirty="0"/>
            </a:br>
            <a:r>
              <a:rPr lang="en-US" b="1" dirty="0"/>
              <a:t>vaccine spike protein</a:t>
            </a:r>
            <a:r>
              <a:rPr lang="en-US" b="1" dirty="0">
                <a:solidFill>
                  <a:srgbClr val="FF0000"/>
                </a:solidFill>
              </a:rPr>
              <a:t>*</a:t>
            </a:r>
          </a:p>
        </p:txBody>
      </p:sp>
      <p:sp>
        <p:nvSpPr>
          <p:cNvPr id="3" name="Content Placeholder 2">
            <a:extLst>
              <a:ext uri="{FF2B5EF4-FFF2-40B4-BE49-F238E27FC236}">
                <a16:creationId xmlns:a16="http://schemas.microsoft.com/office/drawing/2014/main" id="{E85D1B1B-8E0E-0745-B8D9-A83B939F9EBA}"/>
              </a:ext>
            </a:extLst>
          </p:cNvPr>
          <p:cNvSpPr>
            <a:spLocks noGrp="1"/>
          </p:cNvSpPr>
          <p:nvPr>
            <p:ph idx="1"/>
          </p:nvPr>
        </p:nvSpPr>
        <p:spPr>
          <a:xfrm>
            <a:off x="216317" y="1516082"/>
            <a:ext cx="10515600" cy="3619122"/>
          </a:xfrm>
        </p:spPr>
        <p:txBody>
          <a:bodyPr>
            <a:normAutofit/>
          </a:bodyPr>
          <a:lstStyle/>
          <a:p>
            <a:r>
              <a:rPr lang="en-US" dirty="0"/>
              <a:t>"Is it possible the spike protein itself causes                                          the tissue damage associated with Covid-19?"</a:t>
            </a:r>
          </a:p>
          <a:p>
            <a:r>
              <a:rPr lang="en-US" dirty="0"/>
              <a:t>The S1 subunit localizes to the endothelia of </a:t>
            </a:r>
            <a:r>
              <a:rPr lang="en-US" dirty="0" err="1"/>
              <a:t>microvessels</a:t>
            </a:r>
            <a:r>
              <a:rPr lang="en-US" dirty="0"/>
              <a:t>                            in the mouse brain and is a potent </a:t>
            </a:r>
            <a:r>
              <a:rPr lang="en-US" dirty="0">
                <a:solidFill>
                  <a:srgbClr val="FF0000"/>
                </a:solidFill>
              </a:rPr>
              <a:t>neurotoxin</a:t>
            </a:r>
            <a:r>
              <a:rPr lang="en-US" dirty="0"/>
              <a:t>."</a:t>
            </a:r>
          </a:p>
          <a:p>
            <a:r>
              <a:rPr lang="en-US" dirty="0"/>
              <a:t>"So the spike S1 subunit of SARS-CoV-2 alone is capable of being endocytosed by ACE2 positive endothelia in both human and mouse brain, with a concomitant </a:t>
            </a:r>
            <a:r>
              <a:rPr lang="en-US" dirty="0" err="1"/>
              <a:t>paucicellular</a:t>
            </a:r>
            <a:r>
              <a:rPr lang="en-US" dirty="0"/>
              <a:t> </a:t>
            </a:r>
            <a:r>
              <a:rPr lang="en-US" dirty="0" err="1">
                <a:solidFill>
                  <a:srgbClr val="FF0000"/>
                </a:solidFill>
              </a:rPr>
              <a:t>microencephalitis</a:t>
            </a:r>
            <a:r>
              <a:rPr lang="en-US" dirty="0"/>
              <a:t> that may be the basis for the neurologic complications of COVID-19."</a:t>
            </a:r>
          </a:p>
          <a:p>
            <a:endParaRPr lang="en-US" dirty="0"/>
          </a:p>
          <a:p>
            <a:endParaRPr lang="en-US" dirty="0"/>
          </a:p>
        </p:txBody>
      </p:sp>
      <p:sp>
        <p:nvSpPr>
          <p:cNvPr id="4" name="TextBox 3">
            <a:extLst>
              <a:ext uri="{FF2B5EF4-FFF2-40B4-BE49-F238E27FC236}">
                <a16:creationId xmlns:a16="http://schemas.microsoft.com/office/drawing/2014/main" id="{7231B74C-DFB7-9443-8D4A-799D7BE74D61}"/>
              </a:ext>
            </a:extLst>
          </p:cNvPr>
          <p:cNvSpPr txBox="1"/>
          <p:nvPr/>
        </p:nvSpPr>
        <p:spPr>
          <a:xfrm>
            <a:off x="3692315" y="5477581"/>
            <a:ext cx="8311571" cy="1569660"/>
          </a:xfrm>
          <a:prstGeom prst="rect">
            <a:avLst/>
          </a:prstGeom>
          <a:noFill/>
        </p:spPr>
        <p:txBody>
          <a:bodyPr wrap="none" rtlCol="0">
            <a:spAutoFit/>
          </a:bodyPr>
          <a:lstStyle/>
          <a:p>
            <a:pPr algn="r"/>
            <a:r>
              <a:rPr lang="en-US" sz="2400" dirty="0">
                <a:solidFill>
                  <a:srgbClr val="FF0000"/>
                </a:solidFill>
              </a:rPr>
              <a:t>*</a:t>
            </a:r>
            <a:r>
              <a:rPr lang="en-US" sz="2400" dirty="0"/>
              <a:t>https://</a:t>
            </a:r>
            <a:r>
              <a:rPr lang="en-US" sz="2400" dirty="0" err="1"/>
              <a:t>beta.regulations.gov</a:t>
            </a:r>
            <a:r>
              <a:rPr lang="en-US" sz="2400" dirty="0"/>
              <a:t>/document/FDA-2020-N-1898-0246</a:t>
            </a:r>
          </a:p>
          <a:p>
            <a:pPr algn="r"/>
            <a:r>
              <a:rPr lang="en-US" sz="2400" dirty="0"/>
              <a:t>Comment from J. Patrick Whelan MD PhD</a:t>
            </a:r>
          </a:p>
          <a:p>
            <a:pPr algn="r"/>
            <a:r>
              <a:rPr lang="en-US" sz="2400" dirty="0"/>
              <a:t>Food and Drug Administration on Dec 8, 2020</a:t>
            </a:r>
          </a:p>
          <a:p>
            <a:pPr algn="r"/>
            <a:endParaRPr lang="en-US" sz="2400" dirty="0"/>
          </a:p>
        </p:txBody>
      </p:sp>
    </p:spTree>
    <p:extLst>
      <p:ext uri="{BB962C8B-B14F-4D97-AF65-F5344CB8AC3E}">
        <p14:creationId xmlns:p14="http://schemas.microsoft.com/office/powerpoint/2010/main" val="2521045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2979-61C4-DD4F-9AEB-398D526B145D}"/>
              </a:ext>
            </a:extLst>
          </p:cNvPr>
          <p:cNvSpPr>
            <a:spLocks noGrp="1"/>
          </p:cNvSpPr>
          <p:nvPr>
            <p:ph type="title"/>
          </p:nvPr>
        </p:nvSpPr>
        <p:spPr>
          <a:xfrm>
            <a:off x="300317" y="143018"/>
            <a:ext cx="10515600" cy="1325563"/>
          </a:xfrm>
        </p:spPr>
        <p:txBody>
          <a:bodyPr/>
          <a:lstStyle/>
          <a:p>
            <a:r>
              <a:rPr lang="en-US" b="1" dirty="0"/>
              <a:t>Problems with the </a:t>
            </a:r>
            <a:br>
              <a:rPr lang="en-US" b="1" dirty="0"/>
            </a:br>
            <a:r>
              <a:rPr lang="en-US" b="1" dirty="0"/>
              <a:t>vaccine spike protein</a:t>
            </a:r>
            <a:r>
              <a:rPr lang="en-US" b="1" dirty="0">
                <a:solidFill>
                  <a:srgbClr val="FF0000"/>
                </a:solidFill>
              </a:rPr>
              <a:t>*</a:t>
            </a:r>
          </a:p>
        </p:txBody>
      </p:sp>
      <p:sp>
        <p:nvSpPr>
          <p:cNvPr id="3" name="Content Placeholder 2">
            <a:extLst>
              <a:ext uri="{FF2B5EF4-FFF2-40B4-BE49-F238E27FC236}">
                <a16:creationId xmlns:a16="http://schemas.microsoft.com/office/drawing/2014/main" id="{E85D1B1B-8E0E-0745-B8D9-A83B939F9EBA}"/>
              </a:ext>
            </a:extLst>
          </p:cNvPr>
          <p:cNvSpPr>
            <a:spLocks noGrp="1"/>
          </p:cNvSpPr>
          <p:nvPr>
            <p:ph idx="1"/>
          </p:nvPr>
        </p:nvSpPr>
        <p:spPr>
          <a:xfrm>
            <a:off x="216317" y="1516082"/>
            <a:ext cx="10515600" cy="3619122"/>
          </a:xfrm>
        </p:spPr>
        <p:txBody>
          <a:bodyPr>
            <a:normAutofit/>
          </a:bodyPr>
          <a:lstStyle/>
          <a:p>
            <a:r>
              <a:rPr lang="en-US" dirty="0"/>
              <a:t>"Is it possible the spike protein itself causes                                          the tissue damage associated with Covid-19?"</a:t>
            </a:r>
          </a:p>
          <a:p>
            <a:r>
              <a:rPr lang="en-US" dirty="0"/>
              <a:t>The S1 subunit localizes to the endothelia of </a:t>
            </a:r>
            <a:r>
              <a:rPr lang="en-US" dirty="0" err="1"/>
              <a:t>microvessels</a:t>
            </a:r>
            <a:r>
              <a:rPr lang="en-US" dirty="0"/>
              <a:t>                            in the mouse brain and is a potent </a:t>
            </a:r>
            <a:r>
              <a:rPr lang="en-US" dirty="0">
                <a:solidFill>
                  <a:srgbClr val="FF0000"/>
                </a:solidFill>
              </a:rPr>
              <a:t>neurotoxin</a:t>
            </a:r>
            <a:r>
              <a:rPr lang="en-US" dirty="0"/>
              <a:t>."</a:t>
            </a:r>
          </a:p>
          <a:p>
            <a:r>
              <a:rPr lang="en-US" dirty="0"/>
              <a:t>"So the spike S1 subunit of SARS-CoV-2 alone is capable of being endocytosed by ACE2 positive endothelia in both human and mouse brain, with a concomitant pauci-cellular </a:t>
            </a:r>
            <a:r>
              <a:rPr lang="en-US" dirty="0" err="1">
                <a:solidFill>
                  <a:srgbClr val="FF0000"/>
                </a:solidFill>
              </a:rPr>
              <a:t>microencephalitis</a:t>
            </a:r>
            <a:r>
              <a:rPr lang="en-US" dirty="0"/>
              <a:t> that may be the basis for the neurologic complications of COVID-19."</a:t>
            </a:r>
          </a:p>
          <a:p>
            <a:endParaRPr lang="en-US" dirty="0"/>
          </a:p>
          <a:p>
            <a:endParaRPr lang="en-US" dirty="0"/>
          </a:p>
        </p:txBody>
      </p:sp>
      <p:sp>
        <p:nvSpPr>
          <p:cNvPr id="4" name="TextBox 3">
            <a:extLst>
              <a:ext uri="{FF2B5EF4-FFF2-40B4-BE49-F238E27FC236}">
                <a16:creationId xmlns:a16="http://schemas.microsoft.com/office/drawing/2014/main" id="{7231B74C-DFB7-9443-8D4A-799D7BE74D61}"/>
              </a:ext>
            </a:extLst>
          </p:cNvPr>
          <p:cNvSpPr txBox="1"/>
          <p:nvPr/>
        </p:nvSpPr>
        <p:spPr>
          <a:xfrm>
            <a:off x="3692315" y="5477581"/>
            <a:ext cx="8311571" cy="1569660"/>
          </a:xfrm>
          <a:prstGeom prst="rect">
            <a:avLst/>
          </a:prstGeom>
          <a:noFill/>
        </p:spPr>
        <p:txBody>
          <a:bodyPr wrap="none" rtlCol="0">
            <a:spAutoFit/>
          </a:bodyPr>
          <a:lstStyle/>
          <a:p>
            <a:pPr algn="r"/>
            <a:r>
              <a:rPr lang="en-US" sz="2400" dirty="0">
                <a:solidFill>
                  <a:srgbClr val="FF0000"/>
                </a:solidFill>
              </a:rPr>
              <a:t>*</a:t>
            </a:r>
            <a:r>
              <a:rPr lang="en-US" sz="2400" dirty="0"/>
              <a:t>https://</a:t>
            </a:r>
            <a:r>
              <a:rPr lang="en-US" sz="2400" dirty="0" err="1"/>
              <a:t>beta.regulations.gov</a:t>
            </a:r>
            <a:r>
              <a:rPr lang="en-US" sz="2400" dirty="0"/>
              <a:t>/document/FDA-2020-N-1898-0246</a:t>
            </a:r>
          </a:p>
          <a:p>
            <a:pPr algn="r"/>
            <a:r>
              <a:rPr lang="en-US" sz="2400" dirty="0"/>
              <a:t>Comment from J. Patrick Whelan MD PhD</a:t>
            </a:r>
          </a:p>
          <a:p>
            <a:pPr algn="r"/>
            <a:r>
              <a:rPr lang="en-US" sz="2400" dirty="0"/>
              <a:t>Food and Drug Administration on Dec 8, 2020</a:t>
            </a:r>
          </a:p>
          <a:p>
            <a:pPr algn="r"/>
            <a:endParaRPr lang="en-US" sz="2400" dirty="0"/>
          </a:p>
        </p:txBody>
      </p:sp>
      <p:sp>
        <p:nvSpPr>
          <p:cNvPr id="5" name="TextBox 4">
            <a:extLst>
              <a:ext uri="{FF2B5EF4-FFF2-40B4-BE49-F238E27FC236}">
                <a16:creationId xmlns:a16="http://schemas.microsoft.com/office/drawing/2014/main" id="{C9E5215A-6EB3-7846-A474-D6A8F5D199EF}"/>
              </a:ext>
            </a:extLst>
          </p:cNvPr>
          <p:cNvSpPr txBox="1"/>
          <p:nvPr/>
        </p:nvSpPr>
        <p:spPr>
          <a:xfrm>
            <a:off x="698754" y="1938151"/>
            <a:ext cx="10211293" cy="3539430"/>
          </a:xfrm>
          <a:prstGeom prst="rect">
            <a:avLst/>
          </a:prstGeom>
          <a:solidFill>
            <a:srgbClr val="FFFA92"/>
          </a:solidFill>
          <a:ln>
            <a:solidFill>
              <a:schemeClr val="tx1"/>
            </a:solidFill>
          </a:ln>
        </p:spPr>
        <p:txBody>
          <a:bodyPr wrap="square" rtlCol="0">
            <a:spAutoFit/>
          </a:bodyPr>
          <a:lstStyle/>
          <a:p>
            <a:pPr algn="ctr"/>
            <a:endParaRPr lang="en-US" sz="2800" dirty="0"/>
          </a:p>
          <a:p>
            <a:pPr algn="ctr"/>
            <a:r>
              <a:rPr lang="en-US" sz="2800" dirty="0"/>
              <a:t>  "As important as it is to quickly arrest the spread of the virus by immunizing the population, it would be vastly worse if hundreds of millions of people were to suffer long-lasting or even permanent damage to their brain or heart microvasculature as a result of failing to appreciate in the short-term an unintended effect of full-length spike protein-based vaccines on these other organs.”</a:t>
            </a:r>
          </a:p>
          <a:p>
            <a:pPr algn="ctr"/>
            <a:endParaRPr lang="en-US" sz="2800" dirty="0"/>
          </a:p>
        </p:txBody>
      </p:sp>
    </p:spTree>
    <p:extLst>
      <p:ext uri="{BB962C8B-B14F-4D97-AF65-F5344CB8AC3E}">
        <p14:creationId xmlns:p14="http://schemas.microsoft.com/office/powerpoint/2010/main" val="3396645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A9F9-E4F1-8442-A116-39025E0C48DA}"/>
              </a:ext>
            </a:extLst>
          </p:cNvPr>
          <p:cNvSpPr>
            <a:spLocks noGrp="1"/>
          </p:cNvSpPr>
          <p:nvPr>
            <p:ph type="title"/>
          </p:nvPr>
        </p:nvSpPr>
        <p:spPr>
          <a:xfrm>
            <a:off x="296883" y="184221"/>
            <a:ext cx="6875813" cy="1325563"/>
          </a:xfrm>
        </p:spPr>
        <p:txBody>
          <a:bodyPr/>
          <a:lstStyle/>
          <a:p>
            <a:r>
              <a:rPr lang="en-US" b="1" dirty="0"/>
              <a:t>How Long Will the Vaccine </a:t>
            </a:r>
            <a:br>
              <a:rPr lang="en-US" b="1" dirty="0"/>
            </a:br>
            <a:r>
              <a:rPr lang="en-US" b="1" dirty="0"/>
              <a:t>Be Effective?</a:t>
            </a:r>
          </a:p>
        </p:txBody>
      </p:sp>
      <p:pic>
        <p:nvPicPr>
          <p:cNvPr id="5" name="Content Placeholder 4" descr="Chart, line chart&#10;&#10;Description automatically generated">
            <a:extLst>
              <a:ext uri="{FF2B5EF4-FFF2-40B4-BE49-F238E27FC236}">
                <a16:creationId xmlns:a16="http://schemas.microsoft.com/office/drawing/2014/main" id="{C8423698-AF5B-C140-9F0B-704FC05609C4}"/>
              </a:ext>
            </a:extLst>
          </p:cNvPr>
          <p:cNvPicPr>
            <a:picLocks noGrp="1" noChangeAspect="1"/>
          </p:cNvPicPr>
          <p:nvPr>
            <p:ph idx="1"/>
          </p:nvPr>
        </p:nvPicPr>
        <p:blipFill>
          <a:blip r:embed="rId3"/>
          <a:stretch>
            <a:fillRect/>
          </a:stretch>
        </p:blipFill>
        <p:spPr>
          <a:xfrm>
            <a:off x="5680987" y="1998570"/>
            <a:ext cx="6109843" cy="4351338"/>
          </a:xfrm>
        </p:spPr>
      </p:pic>
      <p:sp>
        <p:nvSpPr>
          <p:cNvPr id="6" name="Content Placeholder 2">
            <a:extLst>
              <a:ext uri="{FF2B5EF4-FFF2-40B4-BE49-F238E27FC236}">
                <a16:creationId xmlns:a16="http://schemas.microsoft.com/office/drawing/2014/main" id="{5228CF6D-BFA7-3641-AAE3-D5C0E3EB1B08}"/>
              </a:ext>
            </a:extLst>
          </p:cNvPr>
          <p:cNvSpPr txBox="1">
            <a:spLocks/>
          </p:cNvSpPr>
          <p:nvPr/>
        </p:nvSpPr>
        <p:spPr>
          <a:xfrm>
            <a:off x="323981" y="1674452"/>
            <a:ext cx="5303408" cy="48266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The spike protein mutates very   quickly, especially in immune compromised individuals</a:t>
            </a:r>
          </a:p>
          <a:p>
            <a:r>
              <a:rPr lang="en-US" sz="2600" dirty="0"/>
              <a:t>New strains of SARS-CoV-2 are appearing at an alarming rate</a:t>
            </a:r>
          </a:p>
          <a:p>
            <a:r>
              <a:rPr lang="en-US" sz="2600" dirty="0"/>
              <a:t>New strains from the UK, South Africa and Brazil spread infection much more rapidly</a:t>
            </a:r>
          </a:p>
          <a:p>
            <a:r>
              <a:rPr lang="en-US" sz="2600" dirty="0"/>
              <a:t>Will the vaccine be able to keep up with the multitude of variants appearing in greater and greater numbers?</a:t>
            </a:r>
          </a:p>
          <a:p>
            <a:r>
              <a:rPr lang="en-US" sz="2600" i="1" dirty="0">
                <a:solidFill>
                  <a:srgbClr val="FF0000"/>
                </a:solidFill>
              </a:rPr>
              <a:t>Will the vaccine increase the opportunity for variants to appear?</a:t>
            </a:r>
          </a:p>
          <a:p>
            <a:endParaRPr lang="en-US" dirty="0"/>
          </a:p>
        </p:txBody>
      </p:sp>
      <p:sp>
        <p:nvSpPr>
          <p:cNvPr id="7" name="TextBox 6">
            <a:extLst>
              <a:ext uri="{FF2B5EF4-FFF2-40B4-BE49-F238E27FC236}">
                <a16:creationId xmlns:a16="http://schemas.microsoft.com/office/drawing/2014/main" id="{7D9DD6B5-0912-994F-AED6-AF915BF913E6}"/>
              </a:ext>
            </a:extLst>
          </p:cNvPr>
          <p:cNvSpPr txBox="1"/>
          <p:nvPr/>
        </p:nvSpPr>
        <p:spPr>
          <a:xfrm>
            <a:off x="10876429" y="4941373"/>
            <a:ext cx="1060675" cy="461665"/>
          </a:xfrm>
          <a:prstGeom prst="rect">
            <a:avLst/>
          </a:prstGeom>
          <a:noFill/>
        </p:spPr>
        <p:txBody>
          <a:bodyPr wrap="none" rtlCol="0">
            <a:spAutoFit/>
          </a:bodyPr>
          <a:lstStyle/>
          <a:p>
            <a:r>
              <a:rPr lang="en-US" sz="2400" dirty="0"/>
              <a:t>Ireland</a:t>
            </a:r>
          </a:p>
        </p:txBody>
      </p:sp>
      <p:sp>
        <p:nvSpPr>
          <p:cNvPr id="8" name="TextBox 7">
            <a:extLst>
              <a:ext uri="{FF2B5EF4-FFF2-40B4-BE49-F238E27FC236}">
                <a16:creationId xmlns:a16="http://schemas.microsoft.com/office/drawing/2014/main" id="{F42532E1-8B0E-FE42-BAEB-23CBD1796A5A}"/>
              </a:ext>
            </a:extLst>
          </p:cNvPr>
          <p:cNvSpPr txBox="1"/>
          <p:nvPr/>
        </p:nvSpPr>
        <p:spPr>
          <a:xfrm>
            <a:off x="8238663" y="3699127"/>
            <a:ext cx="2201436" cy="461665"/>
          </a:xfrm>
          <a:prstGeom prst="rect">
            <a:avLst/>
          </a:prstGeom>
          <a:noFill/>
        </p:spPr>
        <p:txBody>
          <a:bodyPr wrap="none" rtlCol="0">
            <a:spAutoFit/>
          </a:bodyPr>
          <a:lstStyle/>
          <a:p>
            <a:r>
              <a:rPr lang="en-US" sz="2400" dirty="0"/>
              <a:t>United Kingdom</a:t>
            </a:r>
          </a:p>
        </p:txBody>
      </p:sp>
      <p:cxnSp>
        <p:nvCxnSpPr>
          <p:cNvPr id="10" name="Straight Arrow Connector 9">
            <a:extLst>
              <a:ext uri="{FF2B5EF4-FFF2-40B4-BE49-F238E27FC236}">
                <a16:creationId xmlns:a16="http://schemas.microsoft.com/office/drawing/2014/main" id="{57F01DF5-E245-6542-A973-82F07D67DC12}"/>
              </a:ext>
            </a:extLst>
          </p:cNvPr>
          <p:cNvCxnSpPr/>
          <p:nvPr/>
        </p:nvCxnSpPr>
        <p:spPr>
          <a:xfrm>
            <a:off x="9063318" y="4174239"/>
            <a:ext cx="806823" cy="5841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D07249-AC68-154D-92F3-67A316A5E009}"/>
              </a:ext>
            </a:extLst>
          </p:cNvPr>
          <p:cNvCxnSpPr>
            <a:cxnSpLocks/>
            <a:stCxn id="7" idx="0"/>
          </p:cNvCxnSpPr>
          <p:nvPr/>
        </p:nvCxnSpPr>
        <p:spPr>
          <a:xfrm flipH="1" flipV="1">
            <a:off x="10876431" y="4541645"/>
            <a:ext cx="530336" cy="3997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99A776-3E83-DB45-8613-5CA175455E29}"/>
              </a:ext>
            </a:extLst>
          </p:cNvPr>
          <p:cNvSpPr txBox="1"/>
          <p:nvPr/>
        </p:nvSpPr>
        <p:spPr>
          <a:xfrm>
            <a:off x="5680987" y="1918007"/>
            <a:ext cx="5397631" cy="369332"/>
          </a:xfrm>
          <a:prstGeom prst="rect">
            <a:avLst/>
          </a:prstGeom>
          <a:solidFill>
            <a:schemeClr val="bg1"/>
          </a:solidFill>
        </p:spPr>
        <p:txBody>
          <a:bodyPr wrap="none" rtlCol="0">
            <a:spAutoFit/>
          </a:bodyPr>
          <a:lstStyle/>
          <a:p>
            <a:r>
              <a:rPr lang="en-US" dirty="0"/>
              <a:t>Daily new confirmed COVID-19 cases per million people</a:t>
            </a:r>
          </a:p>
        </p:txBody>
      </p:sp>
      <p:sp>
        <p:nvSpPr>
          <p:cNvPr id="4" name="TextBox 3">
            <a:extLst>
              <a:ext uri="{FF2B5EF4-FFF2-40B4-BE49-F238E27FC236}">
                <a16:creationId xmlns:a16="http://schemas.microsoft.com/office/drawing/2014/main" id="{D7ACC245-70CA-7844-A4C7-E1B3D6F0927A}"/>
              </a:ext>
            </a:extLst>
          </p:cNvPr>
          <p:cNvSpPr txBox="1"/>
          <p:nvPr/>
        </p:nvSpPr>
        <p:spPr>
          <a:xfrm>
            <a:off x="5573407" y="2571725"/>
            <a:ext cx="652743" cy="369332"/>
          </a:xfrm>
          <a:prstGeom prst="rect">
            <a:avLst/>
          </a:prstGeom>
          <a:solidFill>
            <a:schemeClr val="bg1"/>
          </a:solidFill>
        </p:spPr>
        <p:txBody>
          <a:bodyPr wrap="none" rtlCol="0">
            <a:spAutoFit/>
          </a:bodyPr>
          <a:lstStyle/>
          <a:p>
            <a:r>
              <a:rPr lang="en-US" dirty="0"/>
              <a:t>1000</a:t>
            </a:r>
          </a:p>
        </p:txBody>
      </p:sp>
      <p:sp>
        <p:nvSpPr>
          <p:cNvPr id="12" name="TextBox 11">
            <a:extLst>
              <a:ext uri="{FF2B5EF4-FFF2-40B4-BE49-F238E27FC236}">
                <a16:creationId xmlns:a16="http://schemas.microsoft.com/office/drawing/2014/main" id="{3AB2FF0D-D3F7-CD40-AD12-0977C850DE20}"/>
              </a:ext>
            </a:extLst>
          </p:cNvPr>
          <p:cNvSpPr txBox="1"/>
          <p:nvPr/>
        </p:nvSpPr>
        <p:spPr>
          <a:xfrm>
            <a:off x="5690426" y="3784115"/>
            <a:ext cx="535724" cy="369332"/>
          </a:xfrm>
          <a:prstGeom prst="rect">
            <a:avLst/>
          </a:prstGeom>
          <a:solidFill>
            <a:schemeClr val="bg1"/>
          </a:solidFill>
        </p:spPr>
        <p:txBody>
          <a:bodyPr wrap="none" rtlCol="0">
            <a:spAutoFit/>
          </a:bodyPr>
          <a:lstStyle/>
          <a:p>
            <a:r>
              <a:rPr lang="en-US" dirty="0"/>
              <a:t>600</a:t>
            </a:r>
          </a:p>
        </p:txBody>
      </p:sp>
      <p:sp>
        <p:nvSpPr>
          <p:cNvPr id="13" name="TextBox 12">
            <a:extLst>
              <a:ext uri="{FF2B5EF4-FFF2-40B4-BE49-F238E27FC236}">
                <a16:creationId xmlns:a16="http://schemas.microsoft.com/office/drawing/2014/main" id="{2E1B1170-A441-6849-83DA-F0A04898ADEC}"/>
              </a:ext>
            </a:extLst>
          </p:cNvPr>
          <p:cNvSpPr txBox="1"/>
          <p:nvPr/>
        </p:nvSpPr>
        <p:spPr>
          <a:xfrm>
            <a:off x="5690426" y="3177920"/>
            <a:ext cx="535724" cy="369332"/>
          </a:xfrm>
          <a:prstGeom prst="rect">
            <a:avLst/>
          </a:prstGeom>
          <a:solidFill>
            <a:schemeClr val="bg1"/>
          </a:solidFill>
        </p:spPr>
        <p:txBody>
          <a:bodyPr wrap="none" rtlCol="0">
            <a:spAutoFit/>
          </a:bodyPr>
          <a:lstStyle/>
          <a:p>
            <a:r>
              <a:rPr lang="en-US" dirty="0"/>
              <a:t>800</a:t>
            </a:r>
          </a:p>
        </p:txBody>
      </p:sp>
      <p:sp>
        <p:nvSpPr>
          <p:cNvPr id="14" name="TextBox 13">
            <a:extLst>
              <a:ext uri="{FF2B5EF4-FFF2-40B4-BE49-F238E27FC236}">
                <a16:creationId xmlns:a16="http://schemas.microsoft.com/office/drawing/2014/main" id="{C0786908-BD63-1248-9681-B6A2D0133EE2}"/>
              </a:ext>
            </a:extLst>
          </p:cNvPr>
          <p:cNvSpPr txBox="1"/>
          <p:nvPr/>
        </p:nvSpPr>
        <p:spPr>
          <a:xfrm>
            <a:off x="5690426" y="4390310"/>
            <a:ext cx="535724" cy="369332"/>
          </a:xfrm>
          <a:prstGeom prst="rect">
            <a:avLst/>
          </a:prstGeom>
          <a:solidFill>
            <a:schemeClr val="bg1"/>
          </a:solidFill>
        </p:spPr>
        <p:txBody>
          <a:bodyPr wrap="none" rtlCol="0">
            <a:spAutoFit/>
          </a:bodyPr>
          <a:lstStyle/>
          <a:p>
            <a:r>
              <a:rPr lang="en-US" dirty="0"/>
              <a:t>400</a:t>
            </a:r>
          </a:p>
        </p:txBody>
      </p:sp>
      <p:sp>
        <p:nvSpPr>
          <p:cNvPr id="15" name="TextBox 14">
            <a:extLst>
              <a:ext uri="{FF2B5EF4-FFF2-40B4-BE49-F238E27FC236}">
                <a16:creationId xmlns:a16="http://schemas.microsoft.com/office/drawing/2014/main" id="{9D81E997-8960-CC4F-AC41-FB12E9400745}"/>
              </a:ext>
            </a:extLst>
          </p:cNvPr>
          <p:cNvSpPr txBox="1"/>
          <p:nvPr/>
        </p:nvSpPr>
        <p:spPr>
          <a:xfrm>
            <a:off x="5690426" y="4996506"/>
            <a:ext cx="535724" cy="369332"/>
          </a:xfrm>
          <a:prstGeom prst="rect">
            <a:avLst/>
          </a:prstGeom>
          <a:solidFill>
            <a:schemeClr val="bg1"/>
          </a:solidFill>
        </p:spPr>
        <p:txBody>
          <a:bodyPr wrap="none" rtlCol="0">
            <a:spAutoFit/>
          </a:bodyPr>
          <a:lstStyle/>
          <a:p>
            <a:r>
              <a:rPr lang="en-US" dirty="0"/>
              <a:t>200</a:t>
            </a:r>
          </a:p>
        </p:txBody>
      </p:sp>
      <p:sp>
        <p:nvSpPr>
          <p:cNvPr id="16" name="TextBox 15">
            <a:extLst>
              <a:ext uri="{FF2B5EF4-FFF2-40B4-BE49-F238E27FC236}">
                <a16:creationId xmlns:a16="http://schemas.microsoft.com/office/drawing/2014/main" id="{CA1FA2E5-5F9F-1646-BA32-01E567E3EFD2}"/>
              </a:ext>
            </a:extLst>
          </p:cNvPr>
          <p:cNvSpPr txBox="1"/>
          <p:nvPr/>
        </p:nvSpPr>
        <p:spPr>
          <a:xfrm>
            <a:off x="10364674" y="6316410"/>
            <a:ext cx="1239442" cy="369332"/>
          </a:xfrm>
          <a:prstGeom prst="rect">
            <a:avLst/>
          </a:prstGeom>
          <a:solidFill>
            <a:schemeClr val="bg1"/>
          </a:solidFill>
        </p:spPr>
        <p:txBody>
          <a:bodyPr wrap="none" rtlCol="0">
            <a:spAutoFit/>
          </a:bodyPr>
          <a:lstStyle/>
          <a:p>
            <a:r>
              <a:rPr lang="en-US" dirty="0"/>
              <a:t>Jan 7, 2021</a:t>
            </a:r>
          </a:p>
        </p:txBody>
      </p:sp>
      <p:sp>
        <p:nvSpPr>
          <p:cNvPr id="17" name="TextBox 16">
            <a:extLst>
              <a:ext uri="{FF2B5EF4-FFF2-40B4-BE49-F238E27FC236}">
                <a16:creationId xmlns:a16="http://schemas.microsoft.com/office/drawing/2014/main" id="{60070CEC-3036-DD4E-B9F6-373909D18CCC}"/>
              </a:ext>
            </a:extLst>
          </p:cNvPr>
          <p:cNvSpPr txBox="1"/>
          <p:nvPr/>
        </p:nvSpPr>
        <p:spPr>
          <a:xfrm>
            <a:off x="5524500" y="6316410"/>
            <a:ext cx="1321196" cy="369332"/>
          </a:xfrm>
          <a:prstGeom prst="rect">
            <a:avLst/>
          </a:prstGeom>
          <a:noFill/>
        </p:spPr>
        <p:txBody>
          <a:bodyPr wrap="none" rtlCol="0">
            <a:spAutoFit/>
          </a:bodyPr>
          <a:lstStyle/>
          <a:p>
            <a:r>
              <a:rPr lang="en-US" dirty="0"/>
              <a:t>Mar 1, 2020</a:t>
            </a:r>
          </a:p>
        </p:txBody>
      </p:sp>
    </p:spTree>
    <p:extLst>
      <p:ext uri="{BB962C8B-B14F-4D97-AF65-F5344CB8AC3E}">
        <p14:creationId xmlns:p14="http://schemas.microsoft.com/office/powerpoint/2010/main" val="2264776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12B4-84B6-314D-8009-0F90DC3D6C2F}"/>
              </a:ext>
            </a:extLst>
          </p:cNvPr>
          <p:cNvSpPr>
            <a:spLocks noGrp="1"/>
          </p:cNvSpPr>
          <p:nvPr>
            <p:ph type="title"/>
          </p:nvPr>
        </p:nvSpPr>
        <p:spPr>
          <a:xfrm>
            <a:off x="201881" y="69449"/>
            <a:ext cx="7386452" cy="1743374"/>
          </a:xfrm>
        </p:spPr>
        <p:txBody>
          <a:bodyPr>
            <a:normAutofit/>
          </a:bodyPr>
          <a:lstStyle/>
          <a:p>
            <a:r>
              <a:rPr lang="en-US" sz="4000" b="1" dirty="0"/>
              <a:t>“Large Numbers of Health Care and Frontline Workers Are  Refusing Covid-19 Vaccine”</a:t>
            </a:r>
            <a:r>
              <a:rPr lang="en-US" sz="4000" b="1" dirty="0">
                <a:solidFill>
                  <a:srgbClr val="FF0000"/>
                </a:solidFill>
              </a:rPr>
              <a:t>*</a:t>
            </a:r>
            <a:endParaRPr lang="en-US" sz="4000" dirty="0">
              <a:solidFill>
                <a:srgbClr val="FF0000"/>
              </a:solidFill>
            </a:endParaRPr>
          </a:p>
        </p:txBody>
      </p:sp>
      <p:sp>
        <p:nvSpPr>
          <p:cNvPr id="3" name="Content Placeholder 2">
            <a:extLst>
              <a:ext uri="{FF2B5EF4-FFF2-40B4-BE49-F238E27FC236}">
                <a16:creationId xmlns:a16="http://schemas.microsoft.com/office/drawing/2014/main" id="{9C776B8D-F071-D64C-8D61-16A4BD27FD84}"/>
              </a:ext>
            </a:extLst>
          </p:cNvPr>
          <p:cNvSpPr>
            <a:spLocks noGrp="1"/>
          </p:cNvSpPr>
          <p:nvPr>
            <p:ph idx="1"/>
          </p:nvPr>
        </p:nvSpPr>
        <p:spPr>
          <a:xfrm>
            <a:off x="517566" y="2496582"/>
            <a:ext cx="10515600" cy="2532619"/>
          </a:xfrm>
        </p:spPr>
        <p:txBody>
          <a:bodyPr/>
          <a:lstStyle/>
          <a:p>
            <a:pPr marL="0" indent="0">
              <a:buNone/>
            </a:pPr>
            <a:r>
              <a:rPr lang="en-US" dirty="0"/>
              <a:t>“Despite the Covid-19 death count in the United States rapidly accelerating, </a:t>
            </a:r>
            <a:r>
              <a:rPr lang="en-US" dirty="0">
                <a:solidFill>
                  <a:srgbClr val="FF0000"/>
                </a:solidFill>
              </a:rPr>
              <a:t>a startlingly high percentage of health care professionals and frontline workers </a:t>
            </a:r>
            <a:r>
              <a:rPr lang="en-US" dirty="0"/>
              <a:t>throughout the country—who have been prioritized as early receipts of the coronavirus vaccine—are reportedly hesitant or outright refusing to take it, </a:t>
            </a:r>
            <a:r>
              <a:rPr lang="en-US" dirty="0">
                <a:solidFill>
                  <a:srgbClr val="FF0000"/>
                </a:solidFill>
              </a:rPr>
              <a:t>despite clear scientific evidence that the vaccines are safe and effective</a:t>
            </a:r>
            <a:r>
              <a:rPr lang="en-US" dirty="0"/>
              <a:t>.” </a:t>
            </a:r>
          </a:p>
        </p:txBody>
      </p:sp>
      <p:sp>
        <p:nvSpPr>
          <p:cNvPr id="4" name="TextBox 3">
            <a:extLst>
              <a:ext uri="{FF2B5EF4-FFF2-40B4-BE49-F238E27FC236}">
                <a16:creationId xmlns:a16="http://schemas.microsoft.com/office/drawing/2014/main" id="{A4CFD296-DA77-2C4A-AA94-FE65BDED9271}"/>
              </a:ext>
            </a:extLst>
          </p:cNvPr>
          <p:cNvSpPr txBox="1"/>
          <p:nvPr/>
        </p:nvSpPr>
        <p:spPr>
          <a:xfrm>
            <a:off x="2674654" y="5297766"/>
            <a:ext cx="8863067" cy="1323439"/>
          </a:xfrm>
          <a:prstGeom prst="rect">
            <a:avLst/>
          </a:prstGeom>
          <a:noFill/>
        </p:spPr>
        <p:txBody>
          <a:bodyPr wrap="none" rtlCol="0">
            <a:spAutoFit/>
          </a:bodyPr>
          <a:lstStyle/>
          <a:p>
            <a:pPr algn="r"/>
            <a:r>
              <a:rPr lang="en-US" sz="2000" dirty="0">
                <a:solidFill>
                  <a:srgbClr val="FF0000"/>
                </a:solidFill>
              </a:rPr>
              <a:t>*</a:t>
            </a:r>
            <a:r>
              <a:rPr lang="en-US" sz="2000" dirty="0"/>
              <a:t>Tommy Beer, Forbes</a:t>
            </a:r>
          </a:p>
          <a:p>
            <a:pPr algn="r"/>
            <a:r>
              <a:rPr lang="en-US" sz="2000" dirty="0"/>
              <a:t>https://</a:t>
            </a:r>
            <a:r>
              <a:rPr lang="en-US" sz="2000" dirty="0" err="1"/>
              <a:t>www.forbes.com</a:t>
            </a:r>
            <a:r>
              <a:rPr lang="en-US" sz="2000" dirty="0"/>
              <a:t>/sites/</a:t>
            </a:r>
            <a:r>
              <a:rPr lang="en-US" sz="2000" dirty="0" err="1"/>
              <a:t>tommybeer</a:t>
            </a:r>
            <a:r>
              <a:rPr lang="en-US" sz="2000" dirty="0"/>
              <a:t>/2021/01/02</a:t>
            </a:r>
          </a:p>
          <a:p>
            <a:pPr algn="r"/>
            <a:r>
              <a:rPr lang="en-US" sz="2000" dirty="0"/>
              <a:t>large-numbers-of-health-care-and-frontline-workers-are-refusing-covid-19-vaccine/</a:t>
            </a:r>
          </a:p>
          <a:p>
            <a:pPr algn="r"/>
            <a:endParaRPr lang="en-US" sz="2000" dirty="0"/>
          </a:p>
        </p:txBody>
      </p:sp>
    </p:spTree>
    <p:extLst>
      <p:ext uri="{BB962C8B-B14F-4D97-AF65-F5344CB8AC3E}">
        <p14:creationId xmlns:p14="http://schemas.microsoft.com/office/powerpoint/2010/main" val="2221114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C164-E167-FA40-A490-CA93C90942A7}"/>
              </a:ext>
            </a:extLst>
          </p:cNvPr>
          <p:cNvSpPr>
            <a:spLocks noGrp="1"/>
          </p:cNvSpPr>
          <p:nvPr>
            <p:ph type="title"/>
          </p:nvPr>
        </p:nvSpPr>
        <p:spPr>
          <a:xfrm>
            <a:off x="235772" y="0"/>
            <a:ext cx="10515600" cy="1325563"/>
          </a:xfrm>
        </p:spPr>
        <p:txBody>
          <a:bodyPr/>
          <a:lstStyle/>
          <a:p>
            <a:r>
              <a:rPr lang="en-US" b="1" dirty="0"/>
              <a:t>Deep Thoughts and Speculation</a:t>
            </a:r>
          </a:p>
        </p:txBody>
      </p:sp>
      <p:sp>
        <p:nvSpPr>
          <p:cNvPr id="3" name="Content Placeholder 2">
            <a:extLst>
              <a:ext uri="{FF2B5EF4-FFF2-40B4-BE49-F238E27FC236}">
                <a16:creationId xmlns:a16="http://schemas.microsoft.com/office/drawing/2014/main" id="{7D0B9F4E-8F9A-F141-9BE7-E9AC6264955C}"/>
              </a:ext>
            </a:extLst>
          </p:cNvPr>
          <p:cNvSpPr>
            <a:spLocks noGrp="1"/>
          </p:cNvSpPr>
          <p:nvPr>
            <p:ph idx="1"/>
          </p:nvPr>
        </p:nvSpPr>
        <p:spPr>
          <a:xfrm>
            <a:off x="354106" y="1535167"/>
            <a:ext cx="10515600" cy="4853757"/>
          </a:xfrm>
        </p:spPr>
        <p:txBody>
          <a:bodyPr>
            <a:normAutofit fontScale="92500" lnSpcReduction="10000"/>
          </a:bodyPr>
          <a:lstStyle/>
          <a:p>
            <a:r>
              <a:rPr lang="en-US" dirty="0"/>
              <a:t>Viruses are a foundational component of all life on earth</a:t>
            </a:r>
          </a:p>
          <a:p>
            <a:r>
              <a:rPr lang="en-US" dirty="0"/>
              <a:t>Viruses are almost surely the primary agent in rapid evolution.        following extreme stress (such as from toxic environmental chemicals)</a:t>
            </a:r>
          </a:p>
          <a:p>
            <a:r>
              <a:rPr lang="en-US" dirty="0"/>
              <a:t>Viral infectious diseases in childhood provide long term protection from chronic disease in mysterious ways</a:t>
            </a:r>
          </a:p>
          <a:p>
            <a:r>
              <a:rPr lang="en-US" dirty="0"/>
              <a:t>A person with a healthy innate immune system can easily clear a virus like SARS-CoV-2 without even developing antibodies</a:t>
            </a:r>
          </a:p>
          <a:p>
            <a:r>
              <a:rPr lang="en-US" dirty="0"/>
              <a:t>A vaccine intentionally bypasses the innate immune system to induce abundant antibody production</a:t>
            </a:r>
          </a:p>
          <a:p>
            <a:r>
              <a:rPr lang="en-US" dirty="0"/>
              <a:t>Antibodies in the absence of infection (e.g., induced by a vaccine) can more easily become autoantibodies, and can lead to debilitating autoimmune disease</a:t>
            </a:r>
          </a:p>
        </p:txBody>
      </p:sp>
    </p:spTree>
    <p:extLst>
      <p:ext uri="{BB962C8B-B14F-4D97-AF65-F5344CB8AC3E}">
        <p14:creationId xmlns:p14="http://schemas.microsoft.com/office/powerpoint/2010/main" val="2209095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5F02-2A1D-D642-8A4A-879C7C79E1E3}"/>
              </a:ext>
            </a:extLst>
          </p:cNvPr>
          <p:cNvSpPr>
            <a:spLocks noGrp="1"/>
          </p:cNvSpPr>
          <p:nvPr>
            <p:ph type="title"/>
          </p:nvPr>
        </p:nvSpPr>
        <p:spPr>
          <a:xfrm>
            <a:off x="364330" y="-81757"/>
            <a:ext cx="3164682" cy="1325563"/>
          </a:xfrm>
        </p:spPr>
        <p:txBody>
          <a:bodyPr/>
          <a:lstStyle/>
          <a:p>
            <a:r>
              <a:rPr lang="en-US" b="1" dirty="0"/>
              <a:t>Summary</a:t>
            </a:r>
          </a:p>
        </p:txBody>
      </p:sp>
      <p:sp>
        <p:nvSpPr>
          <p:cNvPr id="3" name="Content Placeholder 2">
            <a:extLst>
              <a:ext uri="{FF2B5EF4-FFF2-40B4-BE49-F238E27FC236}">
                <a16:creationId xmlns:a16="http://schemas.microsoft.com/office/drawing/2014/main" id="{DEBA25EA-AB6E-F249-AC6A-300B0748C135}"/>
              </a:ext>
            </a:extLst>
          </p:cNvPr>
          <p:cNvSpPr>
            <a:spLocks noGrp="1"/>
          </p:cNvSpPr>
          <p:nvPr>
            <p:ph idx="1"/>
          </p:nvPr>
        </p:nvSpPr>
        <p:spPr>
          <a:xfrm>
            <a:off x="364330" y="1154559"/>
            <a:ext cx="10977563" cy="5703441"/>
          </a:xfrm>
        </p:spPr>
        <p:txBody>
          <a:bodyPr>
            <a:normAutofit lnSpcReduction="10000"/>
          </a:bodyPr>
          <a:lstStyle/>
          <a:p>
            <a:r>
              <a:rPr lang="en-US" dirty="0"/>
              <a:t>Vaccines are assumed to be an essential part of routine                                                        healthcare, but they may be doing more harm than good                                          to children’s health</a:t>
            </a:r>
          </a:p>
          <a:p>
            <a:r>
              <a:rPr lang="en-US" dirty="0"/>
              <a:t>Glyphosate is another overlooked factor in our failing health</a:t>
            </a:r>
          </a:p>
          <a:p>
            <a:r>
              <a:rPr lang="en-US" dirty="0"/>
              <a:t>Glyphosate has been found as a contaminant in live-virus vaccines (especially MMR) and it may be a significant factor in the adverse reactions</a:t>
            </a:r>
          </a:p>
          <a:p>
            <a:r>
              <a:rPr lang="en-US" dirty="0"/>
              <a:t>Glyphosate may play a significant role in bad outcomes from COVID 19</a:t>
            </a:r>
          </a:p>
          <a:p>
            <a:pPr lvl="1"/>
            <a:r>
              <a:rPr lang="en-US" dirty="0"/>
              <a:t>The government should be emphasizing healthy living to boost immune function </a:t>
            </a:r>
          </a:p>
          <a:p>
            <a:r>
              <a:rPr lang="en-US" dirty="0"/>
              <a:t>The SARS-CoV-2 mRNA vaccines are a new unproven technology</a:t>
            </a:r>
          </a:p>
          <a:p>
            <a:pPr lvl="1"/>
            <a:r>
              <a:rPr lang="en-US" dirty="0"/>
              <a:t>There are many unknown but plausible ways that they could cause harm</a:t>
            </a:r>
          </a:p>
          <a:p>
            <a:r>
              <a:rPr lang="en-US" dirty="0"/>
              <a:t>We are in the middle of a giant experiment on a huge population</a:t>
            </a:r>
          </a:p>
          <a:p>
            <a:pPr lvl="1"/>
            <a:r>
              <a:rPr lang="en-US" dirty="0"/>
              <a:t>Health workers refusing the vaccine show that the warnings are being heeded</a:t>
            </a:r>
          </a:p>
          <a:p>
            <a:endParaRPr lang="en-US" dirty="0"/>
          </a:p>
        </p:txBody>
      </p:sp>
    </p:spTree>
    <p:extLst>
      <p:ext uri="{BB962C8B-B14F-4D97-AF65-F5344CB8AC3E}">
        <p14:creationId xmlns:p14="http://schemas.microsoft.com/office/powerpoint/2010/main" val="360651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9337" y="1865872"/>
            <a:ext cx="3773341"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Introduction</a:t>
            </a:r>
          </a:p>
        </p:txBody>
      </p:sp>
    </p:spTree>
    <p:extLst>
      <p:ext uri="{BB962C8B-B14F-4D97-AF65-F5344CB8AC3E}">
        <p14:creationId xmlns:p14="http://schemas.microsoft.com/office/powerpoint/2010/main" val="135953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2" y="0"/>
            <a:ext cx="8229600" cy="1143000"/>
          </a:xfrm>
        </p:spPr>
        <p:txBody>
          <a:bodyPr/>
          <a:lstStyle/>
          <a:p>
            <a:r>
              <a:rPr lang="en-US" b="1" dirty="0"/>
              <a:t>Benefits of Infectious Diseases</a:t>
            </a:r>
          </a:p>
        </p:txBody>
      </p:sp>
      <p:sp>
        <p:nvSpPr>
          <p:cNvPr id="3" name="Content Placeholder 2"/>
          <p:cNvSpPr>
            <a:spLocks noGrp="1"/>
          </p:cNvSpPr>
          <p:nvPr>
            <p:ph idx="1"/>
          </p:nvPr>
        </p:nvSpPr>
        <p:spPr>
          <a:xfrm>
            <a:off x="357352" y="1308518"/>
            <a:ext cx="10163503" cy="4881562"/>
          </a:xfrm>
        </p:spPr>
        <p:txBody>
          <a:bodyPr>
            <a:normAutofit/>
          </a:bodyPr>
          <a:lstStyle/>
          <a:p>
            <a:r>
              <a:rPr lang="en-US" dirty="0"/>
              <a:t>A large Japanese study found that a history of measles                   and mumps in childhood is significantly protective against      deadly heart attacks and strokes during adulthood</a:t>
            </a:r>
            <a:r>
              <a:rPr lang="en-US" dirty="0">
                <a:solidFill>
                  <a:srgbClr val="FF0000"/>
                </a:solidFill>
              </a:rPr>
              <a:t>* </a:t>
            </a:r>
          </a:p>
          <a:p>
            <a:pPr lvl="1"/>
            <a:r>
              <a:rPr lang="en-US" dirty="0"/>
              <a:t>Adults who had contracted chicken pox were 33% less likely to develop coronary heart disease  </a:t>
            </a:r>
          </a:p>
          <a:p>
            <a:r>
              <a:rPr lang="en-US" dirty="0"/>
              <a:t>Each additional contagious disease contracted during childhood, such as measles, mumps or rubella, increased the protective effect against acute coronary events by 14%</a:t>
            </a:r>
            <a:r>
              <a:rPr lang="en-US" dirty="0">
                <a:solidFill>
                  <a:srgbClr val="FF0000"/>
                </a:solidFill>
              </a:rPr>
              <a:t>**</a:t>
            </a:r>
            <a:r>
              <a:rPr lang="en-US" dirty="0"/>
              <a:t> </a:t>
            </a:r>
          </a:p>
          <a:p>
            <a:r>
              <a:rPr lang="en-US" dirty="0"/>
              <a:t>Tumor remissions after measles infection are well documented in the medical literature</a:t>
            </a:r>
          </a:p>
          <a:p>
            <a:endParaRPr lang="en-US" dirty="0"/>
          </a:p>
          <a:p>
            <a:endParaRPr lang="en-US" dirty="0"/>
          </a:p>
        </p:txBody>
      </p:sp>
      <p:sp>
        <p:nvSpPr>
          <p:cNvPr id="4" name="TextBox 3"/>
          <p:cNvSpPr txBox="1"/>
          <p:nvPr/>
        </p:nvSpPr>
        <p:spPr>
          <a:xfrm>
            <a:off x="2676316" y="5861681"/>
            <a:ext cx="7534484" cy="830997"/>
          </a:xfrm>
          <a:prstGeom prst="rect">
            <a:avLst/>
          </a:prstGeom>
          <a:noFill/>
        </p:spPr>
        <p:txBody>
          <a:bodyPr wrap="none" rtlCol="0">
            <a:spAutoFit/>
          </a:bodyPr>
          <a:lstStyle/>
          <a:p>
            <a:pPr>
              <a:defRPr/>
            </a:pPr>
            <a:r>
              <a:rPr lang="en-US" sz="2400" dirty="0">
                <a:solidFill>
                  <a:srgbClr val="FF0000"/>
                </a:solidFill>
              </a:rPr>
              <a:t>*</a:t>
            </a:r>
            <a:r>
              <a:rPr lang="en-US" sz="2400" dirty="0"/>
              <a:t>Y. Kubota et al., Atherosclerosis 2015;241(2):682-686. </a:t>
            </a:r>
          </a:p>
          <a:p>
            <a:pPr>
              <a:defRPr/>
            </a:pPr>
            <a:r>
              <a:rPr lang="en-US" sz="2400" dirty="0">
                <a:solidFill>
                  <a:srgbClr val="FF0000"/>
                </a:solidFill>
              </a:rPr>
              <a:t>** </a:t>
            </a:r>
            <a:r>
              <a:rPr lang="en-US" sz="2400" dirty="0"/>
              <a:t>E. </a:t>
            </a:r>
            <a:r>
              <a:rPr lang="en-US" sz="2400" dirty="0" err="1"/>
              <a:t>Pesonen</a:t>
            </a:r>
            <a:r>
              <a:rPr lang="en-US" sz="2400" dirty="0"/>
              <a:t> et al., Atherosclerosis 2007;192(2): 370-375. </a:t>
            </a:r>
          </a:p>
        </p:txBody>
      </p:sp>
    </p:spTree>
    <p:extLst>
      <p:ext uri="{BB962C8B-B14F-4D97-AF65-F5344CB8AC3E}">
        <p14:creationId xmlns:p14="http://schemas.microsoft.com/office/powerpoint/2010/main" val="117614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CE2A-90C5-294C-961F-5010A042C5A4}"/>
              </a:ext>
            </a:extLst>
          </p:cNvPr>
          <p:cNvSpPr>
            <a:spLocks noGrp="1"/>
          </p:cNvSpPr>
          <p:nvPr>
            <p:ph type="title"/>
          </p:nvPr>
        </p:nvSpPr>
        <p:spPr>
          <a:xfrm>
            <a:off x="289560" y="102029"/>
            <a:ext cx="10515600" cy="1325563"/>
          </a:xfrm>
        </p:spPr>
        <p:txBody>
          <a:bodyPr/>
          <a:lstStyle/>
          <a:p>
            <a:r>
              <a:rPr lang="en-US" b="1" dirty="0"/>
              <a:t>Glyphosate!</a:t>
            </a:r>
          </a:p>
        </p:txBody>
      </p:sp>
      <p:sp>
        <p:nvSpPr>
          <p:cNvPr id="3" name="Content Placeholder 2">
            <a:extLst>
              <a:ext uri="{FF2B5EF4-FFF2-40B4-BE49-F238E27FC236}">
                <a16:creationId xmlns:a16="http://schemas.microsoft.com/office/drawing/2014/main" id="{1CC36D76-F05C-024F-BBD6-1F4826796227}"/>
              </a:ext>
            </a:extLst>
          </p:cNvPr>
          <p:cNvSpPr>
            <a:spLocks noGrp="1"/>
          </p:cNvSpPr>
          <p:nvPr>
            <p:ph idx="1"/>
          </p:nvPr>
        </p:nvSpPr>
        <p:spPr>
          <a:xfrm>
            <a:off x="111722" y="1275876"/>
            <a:ext cx="11528418" cy="4351338"/>
          </a:xfrm>
        </p:spPr>
        <p:txBody>
          <a:bodyPr>
            <a:normAutofit/>
          </a:bodyPr>
          <a:lstStyle/>
          <a:p>
            <a:r>
              <a:rPr lang="en-US" sz="2400" dirty="0"/>
              <a:t>Glyphosate is the active ingredient in the pervasive herbicide Roundup</a:t>
            </a:r>
          </a:p>
          <a:p>
            <a:pPr lvl="1"/>
            <a:r>
              <a:rPr lang="en-US" sz="2000" dirty="0"/>
              <a:t>It is widespread in our food supply, especially highly processed foods</a:t>
            </a:r>
          </a:p>
          <a:p>
            <a:r>
              <a:rPr lang="en-US" sz="2400" dirty="0"/>
              <a:t>Many research papers have been published recently showing that glyphosate at levels below regulatory limits causes harm in animal studies</a:t>
            </a:r>
          </a:p>
          <a:p>
            <a:pPr lvl="1"/>
            <a:r>
              <a:rPr lang="en-US" sz="2000" dirty="0"/>
              <a:t>Embryonic developmental failure and DNA damage in water fleas</a:t>
            </a:r>
            <a:r>
              <a:rPr lang="en-US" sz="2000" dirty="0">
                <a:solidFill>
                  <a:srgbClr val="FF0000"/>
                </a:solidFill>
              </a:rPr>
              <a:t>*</a:t>
            </a:r>
          </a:p>
          <a:p>
            <a:pPr lvl="1"/>
            <a:r>
              <a:rPr lang="en-US" sz="2000" dirty="0"/>
              <a:t>Fatty liver disease in rats</a:t>
            </a:r>
            <a:r>
              <a:rPr lang="en-US" sz="2000" dirty="0">
                <a:solidFill>
                  <a:srgbClr val="FF0000"/>
                </a:solidFill>
              </a:rPr>
              <a:t>**</a:t>
            </a:r>
          </a:p>
          <a:p>
            <a:pPr lvl="1"/>
            <a:r>
              <a:rPr lang="en-US" sz="2000" dirty="0"/>
              <a:t>Epigenetic effects showing up in the third and fourth generation of offspring                                              from rats exposed during pregnancy: prostate disease, obesity, kidney disease,                                                ovarian disease, and birth abnormalities. </a:t>
            </a:r>
            <a:r>
              <a:rPr lang="en-US" sz="2000" dirty="0">
                <a:solidFill>
                  <a:srgbClr val="FF0000"/>
                </a:solidFill>
              </a:rPr>
              <a:t>***</a:t>
            </a:r>
          </a:p>
          <a:p>
            <a:r>
              <a:rPr lang="en-US" sz="2400" dirty="0"/>
              <a:t>I have argued that glyphosate is the primary factor in the autism epidemic</a:t>
            </a:r>
          </a:p>
          <a:p>
            <a:pPr lvl="1"/>
            <a:r>
              <a:rPr lang="en-US" sz="2000" dirty="0"/>
              <a:t>Disruption of the gut microbiome is the starting point</a:t>
            </a:r>
            <a:r>
              <a:rPr lang="en-US" sz="2000" dirty="0">
                <a:solidFill>
                  <a:srgbClr val="FF0000"/>
                </a:solidFill>
              </a:rPr>
              <a:t>****</a:t>
            </a:r>
          </a:p>
        </p:txBody>
      </p:sp>
      <p:sp>
        <p:nvSpPr>
          <p:cNvPr id="4" name="TextBox 3">
            <a:extLst>
              <a:ext uri="{FF2B5EF4-FFF2-40B4-BE49-F238E27FC236}">
                <a16:creationId xmlns:a16="http://schemas.microsoft.com/office/drawing/2014/main" id="{0CC5E2A9-3353-2A46-B25E-249E84B9635A}"/>
              </a:ext>
            </a:extLst>
          </p:cNvPr>
          <p:cNvSpPr txBox="1"/>
          <p:nvPr/>
        </p:nvSpPr>
        <p:spPr>
          <a:xfrm>
            <a:off x="3395832" y="5475497"/>
            <a:ext cx="8244308" cy="1323439"/>
          </a:xfrm>
          <a:prstGeom prst="rect">
            <a:avLst/>
          </a:prstGeom>
          <a:noFill/>
        </p:spPr>
        <p:txBody>
          <a:bodyPr wrap="none" rtlCol="0">
            <a:spAutoFit/>
          </a:bodyPr>
          <a:lstStyle/>
          <a:p>
            <a:pPr algn="r"/>
            <a:r>
              <a:rPr lang="en-US" sz="2000" dirty="0">
                <a:solidFill>
                  <a:srgbClr val="FF0000"/>
                </a:solidFill>
              </a:rPr>
              <a:t>*</a:t>
            </a:r>
            <a:r>
              <a:rPr lang="en-US" sz="2000" dirty="0" err="1"/>
              <a:t>Anotonio</a:t>
            </a:r>
            <a:r>
              <a:rPr lang="en-US" sz="2000" dirty="0"/>
              <a:t> </a:t>
            </a:r>
            <a:r>
              <a:rPr lang="en-US" sz="2000" dirty="0" err="1"/>
              <a:t>Suppa</a:t>
            </a:r>
            <a:r>
              <a:rPr lang="en-US" sz="2000" dirty="0"/>
              <a:t> et al., Microbiome 2020; 8: 170.</a:t>
            </a:r>
          </a:p>
          <a:p>
            <a:pPr algn="r"/>
            <a:r>
              <a:rPr lang="en-US" sz="2000" dirty="0">
                <a:solidFill>
                  <a:srgbClr val="FF0000"/>
                </a:solidFill>
              </a:rPr>
              <a:t>**</a:t>
            </a:r>
            <a:r>
              <a:rPr lang="en-US" sz="2000" dirty="0"/>
              <a:t>Robin </a:t>
            </a:r>
            <a:r>
              <a:rPr lang="en-US" sz="2000" dirty="0" err="1"/>
              <a:t>Mesnage</a:t>
            </a:r>
            <a:r>
              <a:rPr lang="en-US" sz="2000" dirty="0"/>
              <a:t> et al., Scientific Reports 2017; 7: Article number  39328.</a:t>
            </a:r>
          </a:p>
          <a:p>
            <a:pPr algn="r"/>
            <a:r>
              <a:rPr lang="en-US" sz="2000" dirty="0">
                <a:solidFill>
                  <a:srgbClr val="FF0000"/>
                </a:solidFill>
              </a:rPr>
              <a:t>***</a:t>
            </a:r>
            <a:r>
              <a:rPr lang="en-US" sz="2000" dirty="0"/>
              <a:t>Deepika </a:t>
            </a:r>
            <a:r>
              <a:rPr lang="en-US" sz="2000" dirty="0" err="1"/>
              <a:t>Kubsad</a:t>
            </a:r>
            <a:r>
              <a:rPr lang="en-US" sz="2000" dirty="0"/>
              <a:t> et al., Scientific Reports 2019; 9 (1): Article number 6372.</a:t>
            </a:r>
          </a:p>
          <a:p>
            <a:pPr algn="r"/>
            <a:r>
              <a:rPr lang="en-US" sz="2000" dirty="0">
                <a:solidFill>
                  <a:srgbClr val="FF0000"/>
                </a:solidFill>
              </a:rPr>
              <a:t>****</a:t>
            </a:r>
            <a:r>
              <a:rPr lang="en-US" sz="2000" dirty="0"/>
              <a:t>Anthony </a:t>
            </a:r>
            <a:r>
              <a:rPr lang="en-US" sz="2000" dirty="0" err="1"/>
              <a:t>Samsel</a:t>
            </a:r>
            <a:r>
              <a:rPr lang="en-US" sz="2000" dirty="0"/>
              <a:t> and Stephanie Seneff Entropy 2013; 15: 1416-1463.</a:t>
            </a:r>
          </a:p>
        </p:txBody>
      </p:sp>
      <p:pic>
        <p:nvPicPr>
          <p:cNvPr id="6" name="Picture 5" descr="A picture containing diagram&#10;&#10;Description automatically generated">
            <a:extLst>
              <a:ext uri="{FF2B5EF4-FFF2-40B4-BE49-F238E27FC236}">
                <a16:creationId xmlns:a16="http://schemas.microsoft.com/office/drawing/2014/main" id="{5716F669-8C7E-6A43-BC4B-7759A86E9FD8}"/>
              </a:ext>
            </a:extLst>
          </p:cNvPr>
          <p:cNvPicPr>
            <a:picLocks noChangeAspect="1"/>
          </p:cNvPicPr>
          <p:nvPr/>
        </p:nvPicPr>
        <p:blipFill>
          <a:blip r:embed="rId2"/>
          <a:stretch>
            <a:fillRect/>
          </a:stretch>
        </p:blipFill>
        <p:spPr>
          <a:xfrm>
            <a:off x="10020411" y="2596400"/>
            <a:ext cx="1928949" cy="2462488"/>
          </a:xfrm>
          <a:prstGeom prst="rect">
            <a:avLst/>
          </a:prstGeom>
        </p:spPr>
      </p:pic>
    </p:spTree>
    <p:extLst>
      <p:ext uri="{BB962C8B-B14F-4D97-AF65-F5344CB8AC3E}">
        <p14:creationId xmlns:p14="http://schemas.microsoft.com/office/powerpoint/2010/main" val="136963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92C0A3-B770-634B-A328-31F4FFF560AC}"/>
              </a:ext>
            </a:extLst>
          </p:cNvPr>
          <p:cNvPicPr>
            <a:picLocks noGrp="1" noChangeAspect="1"/>
          </p:cNvPicPr>
          <p:nvPr>
            <p:ph idx="1"/>
          </p:nvPr>
        </p:nvPicPr>
        <p:blipFill>
          <a:blip r:embed="rId2"/>
          <a:stretch>
            <a:fillRect/>
          </a:stretch>
        </p:blipFill>
        <p:spPr>
          <a:xfrm>
            <a:off x="931988" y="300830"/>
            <a:ext cx="7868603" cy="6557170"/>
          </a:xfrm>
        </p:spPr>
      </p:pic>
      <p:sp>
        <p:nvSpPr>
          <p:cNvPr id="6" name="Content Placeholder 2">
            <a:extLst>
              <a:ext uri="{FF2B5EF4-FFF2-40B4-BE49-F238E27FC236}">
                <a16:creationId xmlns:a16="http://schemas.microsoft.com/office/drawing/2014/main" id="{7363C53A-FA40-4F43-BF74-2367B76257F4}"/>
              </a:ext>
            </a:extLst>
          </p:cNvPr>
          <p:cNvSpPr txBox="1">
            <a:spLocks/>
          </p:cNvSpPr>
          <p:nvPr/>
        </p:nvSpPr>
        <p:spPr>
          <a:xfrm>
            <a:off x="8811349" y="2354440"/>
            <a:ext cx="3174124" cy="3422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C000"/>
                </a:solidFill>
              </a:rPr>
              <a:t>Autism rates </a:t>
            </a:r>
            <a:r>
              <a:rPr lang="en-US" sz="2400" dirty="0"/>
              <a:t>in first grade according to the US Department of Education</a:t>
            </a:r>
          </a:p>
          <a:p>
            <a:r>
              <a:rPr lang="en-US" sz="2400" dirty="0">
                <a:solidFill>
                  <a:srgbClr val="FF0000"/>
                </a:solidFill>
              </a:rPr>
              <a:t>Glyphosate use </a:t>
            </a:r>
            <a:r>
              <a:rPr lang="en-US" sz="2400" dirty="0"/>
              <a:t>over previous four years according to the US Department of Agriculture</a:t>
            </a:r>
          </a:p>
          <a:p>
            <a:endParaRPr lang="en-US" sz="2400" dirty="0"/>
          </a:p>
        </p:txBody>
      </p:sp>
    </p:spTree>
    <p:extLst>
      <p:ext uri="{BB962C8B-B14F-4D97-AF65-F5344CB8AC3E}">
        <p14:creationId xmlns:p14="http://schemas.microsoft.com/office/powerpoint/2010/main" val="102636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08" y="65054"/>
            <a:ext cx="10515600" cy="1325563"/>
          </a:xfrm>
        </p:spPr>
        <p:txBody>
          <a:bodyPr>
            <a:normAutofit/>
          </a:bodyPr>
          <a:lstStyle/>
          <a:p>
            <a:r>
              <a:rPr lang="en-US" sz="3600" b="1" dirty="0"/>
              <a:t>Autism, Glyphosate, Vaccine Reactions</a:t>
            </a:r>
            <a:r>
              <a:rPr lang="en-US" sz="3600" b="1" dirty="0">
                <a:solidFill>
                  <a:srgbClr val="FF0000"/>
                </a:solidFill>
              </a:rPr>
              <a:t>*</a:t>
            </a:r>
          </a:p>
        </p:txBody>
      </p:sp>
      <p:pic>
        <p:nvPicPr>
          <p:cNvPr id="4" name="Content Placeholder 3" descr="VAERS_reports_autism_aluminum.gif"/>
          <p:cNvPicPr>
            <a:picLocks noGrp="1" noChangeAspect="1"/>
          </p:cNvPicPr>
          <p:nvPr>
            <p:ph idx="1"/>
          </p:nvPr>
        </p:nvPicPr>
        <p:blipFill>
          <a:blip r:embed="rId3">
            <a:extLst>
              <a:ext uri="{28A0092B-C50C-407E-A947-70E740481C1C}">
                <a14:useLocalDpi xmlns:a14="http://schemas.microsoft.com/office/drawing/2010/main" val="0"/>
              </a:ext>
            </a:extLst>
          </a:blip>
          <a:srcRect l="-9974" r="-9974"/>
          <a:stretch>
            <a:fillRect/>
          </a:stretch>
        </p:blipFill>
        <p:spPr>
          <a:xfrm>
            <a:off x="838200" y="1559104"/>
            <a:ext cx="10515600" cy="4351338"/>
          </a:xfrm>
        </p:spPr>
      </p:pic>
      <p:sp>
        <p:nvSpPr>
          <p:cNvPr id="5" name="TextBox 4"/>
          <p:cNvSpPr txBox="1"/>
          <p:nvPr/>
        </p:nvSpPr>
        <p:spPr>
          <a:xfrm>
            <a:off x="3111501" y="6138863"/>
            <a:ext cx="8438720" cy="400110"/>
          </a:xfrm>
          <a:prstGeom prst="rect">
            <a:avLst/>
          </a:prstGeom>
          <a:noFill/>
        </p:spPr>
        <p:txBody>
          <a:bodyPr wrap="none" rtlCol="0">
            <a:spAutoFit/>
          </a:bodyPr>
          <a:lstStyle/>
          <a:p>
            <a:r>
              <a:rPr lang="en-US" sz="2000" dirty="0">
                <a:solidFill>
                  <a:srgbClr val="FF0000"/>
                </a:solidFill>
              </a:rPr>
              <a:t>*</a:t>
            </a:r>
            <a:r>
              <a:rPr lang="en-US" sz="2000" dirty="0"/>
              <a:t>data gathered from US online sources in collaboration with Dr. Nancy Swanson</a:t>
            </a:r>
          </a:p>
        </p:txBody>
      </p:sp>
      <p:sp>
        <p:nvSpPr>
          <p:cNvPr id="6" name="TextBox 5"/>
          <p:cNvSpPr txBox="1"/>
          <p:nvPr/>
        </p:nvSpPr>
        <p:spPr>
          <a:xfrm>
            <a:off x="3446816" y="1591733"/>
            <a:ext cx="4198585" cy="369332"/>
          </a:xfrm>
          <a:prstGeom prst="rect">
            <a:avLst/>
          </a:prstGeom>
          <a:solidFill>
            <a:srgbClr val="FCFFBC"/>
          </a:solidFill>
          <a:ln>
            <a:solidFill>
              <a:schemeClr val="tx1"/>
            </a:solidFill>
          </a:ln>
        </p:spPr>
        <p:txBody>
          <a:bodyPr wrap="none" rtlCol="0">
            <a:spAutoFit/>
          </a:bodyPr>
          <a:lstStyle/>
          <a:p>
            <a:r>
              <a:rPr lang="en-US" dirty="0"/>
              <a:t>Glyphosate application to corn and soy, US</a:t>
            </a:r>
          </a:p>
        </p:txBody>
      </p:sp>
      <p:sp>
        <p:nvSpPr>
          <p:cNvPr id="7" name="TextBox 6"/>
          <p:cNvSpPr txBox="1"/>
          <p:nvPr/>
        </p:nvSpPr>
        <p:spPr>
          <a:xfrm>
            <a:off x="6870700" y="4954030"/>
            <a:ext cx="2961080" cy="369332"/>
          </a:xfrm>
          <a:prstGeom prst="rect">
            <a:avLst/>
          </a:prstGeom>
          <a:solidFill>
            <a:srgbClr val="FCFFBC"/>
          </a:solidFill>
          <a:ln>
            <a:solidFill>
              <a:srgbClr val="000000"/>
            </a:solidFill>
          </a:ln>
        </p:spPr>
        <p:txBody>
          <a:bodyPr wrap="none" rtlCol="0">
            <a:spAutoFit/>
          </a:bodyPr>
          <a:lstStyle/>
          <a:p>
            <a:r>
              <a:rPr lang="en-US" dirty="0"/>
              <a:t># Adverse Reactions in VAERS</a:t>
            </a:r>
          </a:p>
        </p:txBody>
      </p:sp>
      <p:sp>
        <p:nvSpPr>
          <p:cNvPr id="8" name="TextBox 7"/>
          <p:cNvSpPr txBox="1"/>
          <p:nvPr/>
        </p:nvSpPr>
        <p:spPr>
          <a:xfrm>
            <a:off x="3592944" y="3389191"/>
            <a:ext cx="2570127" cy="369332"/>
          </a:xfrm>
          <a:prstGeom prst="rect">
            <a:avLst/>
          </a:prstGeom>
          <a:solidFill>
            <a:srgbClr val="FCFFBC"/>
          </a:solidFill>
          <a:ln>
            <a:solidFill>
              <a:srgbClr val="000000"/>
            </a:solidFill>
          </a:ln>
        </p:spPr>
        <p:txBody>
          <a:bodyPr wrap="none" rtlCol="0">
            <a:spAutoFit/>
          </a:bodyPr>
          <a:lstStyle/>
          <a:p>
            <a:r>
              <a:rPr lang="en-US" dirty="0"/>
              <a:t>Children with Autism, US </a:t>
            </a:r>
          </a:p>
        </p:txBody>
      </p:sp>
      <p:cxnSp>
        <p:nvCxnSpPr>
          <p:cNvPr id="10" name="Straight Arrow Connector 9"/>
          <p:cNvCxnSpPr/>
          <p:nvPr/>
        </p:nvCxnSpPr>
        <p:spPr>
          <a:xfrm>
            <a:off x="6206582" y="1961066"/>
            <a:ext cx="664119" cy="2041499"/>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6922404" y="4546600"/>
            <a:ext cx="722996" cy="406400"/>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8600" y="3758523"/>
            <a:ext cx="1358900" cy="627102"/>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C917F02-3FD8-5347-B644-368F68DDB9E5}"/>
              </a:ext>
            </a:extLst>
          </p:cNvPr>
          <p:cNvSpPr txBox="1"/>
          <p:nvPr/>
        </p:nvSpPr>
        <p:spPr>
          <a:xfrm>
            <a:off x="9389339" y="2488051"/>
            <a:ext cx="2626859" cy="646331"/>
          </a:xfrm>
          <a:prstGeom prst="rect">
            <a:avLst/>
          </a:prstGeom>
          <a:noFill/>
        </p:spPr>
        <p:txBody>
          <a:bodyPr wrap="square" rtlCol="0">
            <a:spAutoFit/>
          </a:bodyPr>
          <a:lstStyle/>
          <a:p>
            <a:r>
              <a:rPr lang="en-US" dirty="0"/>
              <a:t>VAERS = vaccine adverse event reporting system </a:t>
            </a:r>
          </a:p>
        </p:txBody>
      </p:sp>
    </p:spTree>
    <p:extLst>
      <p:ext uri="{BB962C8B-B14F-4D97-AF65-F5344CB8AC3E}">
        <p14:creationId xmlns:p14="http://schemas.microsoft.com/office/powerpoint/2010/main" val="371398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12825</TotalTime>
  <Words>4565</Words>
  <Application>Microsoft Macintosh PowerPoint</Application>
  <PresentationFormat>Widescreen</PresentationFormat>
  <Paragraphs>375</Paragraphs>
  <Slides>46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Glyphosate, Vaccines  and COVID-19</vt:lpstr>
      <vt:lpstr>Download these slides</vt:lpstr>
      <vt:lpstr>PowerPoint Presentation</vt:lpstr>
      <vt:lpstr>Outline</vt:lpstr>
      <vt:lpstr>PowerPoint Presentation</vt:lpstr>
      <vt:lpstr>Benefits of Infectious Diseases</vt:lpstr>
      <vt:lpstr>Glyphosate!</vt:lpstr>
      <vt:lpstr>PowerPoint Presentation</vt:lpstr>
      <vt:lpstr>Autism, Glyphosate, Vaccine Reactions*</vt:lpstr>
      <vt:lpstr>Retrospective Study of  Vaxxed/Unvaxxed Children*</vt:lpstr>
      <vt:lpstr>PowerPoint Presentation</vt:lpstr>
      <vt:lpstr>The Big Picture</vt:lpstr>
      <vt:lpstr>Glyphosate in Vaccines?  From Animal Products?</vt:lpstr>
      <vt:lpstr>Glyphosate in Vaccines?  From Animal Products?</vt:lpstr>
      <vt:lpstr>Glyphosate Contamination in Vaccines  (Parts Per Billion)*</vt:lpstr>
      <vt:lpstr>Large Proteins in Vaccines: Allergenic*</vt:lpstr>
      <vt:lpstr>Glyphosate and Glutamate*</vt:lpstr>
      <vt:lpstr>Symptoms of Adverse Reactions to MMR before and after 2002*</vt:lpstr>
      <vt:lpstr>Symptoms of Adverse Reactions to MMR before and after 2002*</vt:lpstr>
      <vt:lpstr>Measles Virus and Hemagglutinin*</vt:lpstr>
      <vt:lpstr>Autism and Measles Hemagglutinin*</vt:lpstr>
      <vt:lpstr>PowerPoint Presentation</vt:lpstr>
      <vt:lpstr>Most People Who Catch COVID 19 Recover*</vt:lpstr>
      <vt:lpstr>Comorbidities for COVID-19  in New York State*</vt:lpstr>
      <vt:lpstr>Correlations over time between Glyphosate Usage and Disease in the US*</vt:lpstr>
      <vt:lpstr>“Neutralising antibodies drive Spike mediated SARS-CoV-2 evasion”* </vt:lpstr>
      <vt:lpstr>My New Book!</vt:lpstr>
      <vt:lpstr>Healthy Living is the Best Way to                          Protect Yourself</vt:lpstr>
      <vt:lpstr>PowerPoint Presentation</vt:lpstr>
      <vt:lpstr>PowerPoint Presentation</vt:lpstr>
      <vt:lpstr>The New COVID-19 mRNA Vaccines</vt:lpstr>
      <vt:lpstr>“A Dangerous Inactive Ingredient”* </vt:lpstr>
      <vt:lpstr>“A Dangerous Inactive Ingredient”* </vt:lpstr>
      <vt:lpstr>“SARS-CoV-2 RNA reverse-transcribed  and integrated into the human genome”*  </vt:lpstr>
      <vt:lpstr>Sperm can insert DNA (from RNA) into the fertilized embryo and transfer it to offspring*</vt:lpstr>
      <vt:lpstr>Antibody-Dependent Enhancement (ADE)*</vt:lpstr>
      <vt:lpstr>Antibody-Dependent Enhancement (ADE)*</vt:lpstr>
      <vt:lpstr>PowerPoint Presentation</vt:lpstr>
      <vt:lpstr>“Potential antigenic cross-reactivity between SARS-CoV-2 and human tissue with a possible    link to an increase in autoimmune diseases”* </vt:lpstr>
      <vt:lpstr>PowerPoint Presentation</vt:lpstr>
      <vt:lpstr>Problems with the  vaccine spike protein*</vt:lpstr>
      <vt:lpstr>Problems with the  vaccine spike protein*</vt:lpstr>
      <vt:lpstr>How Long Will the Vaccine  Be Effective?</vt:lpstr>
      <vt:lpstr>“Large Numbers of Health Care and Frontline Workers Are  Refusing Covid-19 Vaccine”*</vt:lpstr>
      <vt:lpstr>Deep Thoughts and Speculation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255</cp:revision>
  <cp:lastPrinted>2021-02-06T01:02:20Z</cp:lastPrinted>
  <dcterms:created xsi:type="dcterms:W3CDTF">2021-01-09T01:43:03Z</dcterms:created>
  <dcterms:modified xsi:type="dcterms:W3CDTF">2021-02-06T01:02:27Z</dcterms:modified>
</cp:coreProperties>
</file>