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873" r:id="rId2"/>
    <p:sldId id="878" r:id="rId3"/>
    <p:sldId id="728" r:id="rId4"/>
    <p:sldId id="879" r:id="rId5"/>
    <p:sldId id="865" r:id="rId6"/>
    <p:sldId id="785" r:id="rId7"/>
    <p:sldId id="710" r:id="rId8"/>
    <p:sldId id="817" r:id="rId9"/>
    <p:sldId id="442" r:id="rId10"/>
    <p:sldId id="863" r:id="rId11"/>
    <p:sldId id="843" r:id="rId12"/>
    <p:sldId id="864" r:id="rId13"/>
    <p:sldId id="855" r:id="rId14"/>
    <p:sldId id="884" r:id="rId15"/>
    <p:sldId id="856" r:id="rId16"/>
    <p:sldId id="886" r:id="rId17"/>
    <p:sldId id="883" r:id="rId18"/>
    <p:sldId id="795" r:id="rId19"/>
    <p:sldId id="835" r:id="rId20"/>
    <p:sldId id="880" r:id="rId21"/>
    <p:sldId id="881" r:id="rId22"/>
    <p:sldId id="867" r:id="rId23"/>
    <p:sldId id="885" r:id="rId24"/>
    <p:sldId id="8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89747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outlineViewPr>
    <p:cViewPr>
      <p:scale>
        <a:sx n="33" d="100"/>
        <a:sy n="33" d="100"/>
      </p:scale>
      <p:origin x="0" y="-9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BEF97-88C3-1C4D-AAA1-61E3BDE7FBAE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8822-043B-7B44-8C24-00E82B6A6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set of slides originated from </a:t>
            </a:r>
            <a:r>
              <a:rPr lang="en-US" dirty="0" err="1"/>
              <a:t>Laszlo_August</a:t>
            </a:r>
            <a:r>
              <a:rPr lang="en-US" dirty="0"/>
              <a:t>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Laszlo_August_2021.pptx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in COVID‐19 are unrelated to levels of vaccination across 68 countries and 2947 counties in the United States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8822-043B-7B44-8C24-00E82B6A6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COVID_vaccine</a:t>
            </a:r>
            <a:r>
              <a:rPr lang="en-US" dirty="0"/>
              <a:t>/</a:t>
            </a:r>
            <a:r>
              <a:rPr lang="en-US" dirty="0" err="1"/>
              <a:t>Israel_outbreak_Delta_variant_hospital.pdf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8822-043B-7B44-8C24-00E82B6A67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www.medrxiv.org</a:t>
            </a:r>
            <a:r>
              <a:rPr lang="en-US" dirty="0"/>
              <a:t>/content/10.1101/2021.08.30.21262866v1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myocarditis_mRNA_vaccines_children.pdf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dailyexpose.co.uk</a:t>
            </a:r>
            <a:r>
              <a:rPr lang="en-US" dirty="0"/>
              <a:t>/2021/06/10/dr-tess-lawrie-demands-dr-june-raine-the-chief-exec-of-mhra-halts-the-covid-vaccine-programme-immediately-due-to-severe-adverse-reactions-and-deaths/</a:t>
            </a:r>
          </a:p>
          <a:p>
            <a:endParaRPr lang="en-US" dirty="0"/>
          </a:p>
          <a:p>
            <a:r>
              <a:rPr lang="en-US" dirty="0"/>
              <a:t>James Lyons </a:t>
            </a:r>
            <a:r>
              <a:rPr lang="en-US" dirty="0" err="1"/>
              <a:t>Weiler</a:t>
            </a:r>
            <a:r>
              <a:rPr lang="en-US" dirty="0"/>
              <a:t> has a paper about pathogenic priming.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3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www.contagionlive.com</a:t>
            </a:r>
            <a:r>
              <a:rPr lang="en-US" dirty="0"/>
              <a:t>/view/immune-response-from-mrna-covid-19-vaccines-is-more-robust-than-natural-infection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7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www.nature.com</a:t>
            </a:r>
            <a:r>
              <a:rPr lang="en-US" dirty="0"/>
              <a:t>/articles/s41564-020-00789-5</a:t>
            </a:r>
          </a:p>
          <a:p>
            <a:r>
              <a:rPr lang="en-US" dirty="0" err="1"/>
              <a:t>COVID_vaccine</a:t>
            </a:r>
            <a:r>
              <a:rPr lang="en-US" dirty="0"/>
              <a:t>/ADE_and_SARS_2020.pdf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Vaccine_paper</a:t>
            </a:r>
            <a:r>
              <a:rPr lang="en-US" dirty="0"/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Cardozo_ADE_real_possibility_warn_patients.pdf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www.sciencemag.org</a:t>
            </a:r>
            <a:r>
              <a:rPr lang="en-US" dirty="0"/>
              <a:t>/news/2020/12/uk-variant-puts-spotlight-immunocompromised-patients-role-covid-19-pandemic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 of India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Delta_variant_increases_risk_of_ADE.pdf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vaccines_must_engage_T_cells.pdf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neutralizing_antibodies_fall_fast_vaccines_bioRxiv.pdf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days after first vaccine.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8822-043B-7B44-8C24-00E82B6A67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www.medrxiv.org</a:t>
            </a:r>
            <a:r>
              <a:rPr lang="en-US" dirty="0"/>
              <a:t>/content/10.1101/2021.08.19.21262111v1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vaccine_antibodies_fade_faster.pdf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C144-D408-FD4B-9123-7C75EA503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7C10-B21B-B348-89C4-DAEECCD12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B285D-204B-554D-91DD-195A172C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3E63A-9839-2C4D-8D1C-E9521591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69D8-6ADF-8842-9C28-63D838D8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0652-3AF5-3F4F-96CD-5B8BEC40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EA4FD-A7C5-154F-9282-B81334EC3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73B4-C427-F440-9662-E6C2587D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6A2C-5CEA-F04D-9009-3FF7557B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27F20-6A25-E243-B431-BF845B44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44334-96BB-7146-A8C5-2A9DD0B3A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19810-4356-8144-8022-564C0EF7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91B5-9A3E-384B-B370-E0EE6E66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3014-FF05-FD49-AADE-6262DE6A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C08D-CCC5-9744-B89F-6420FD05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63FB-D361-0049-A415-E58D5519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683-052D-4B43-A2A3-A63A00E5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98F4-A47A-D349-A252-9BAEA2C5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257C5-3E23-0644-B982-1371454D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07E3-89B6-2E44-93C6-FDAC0869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2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B2FF-F165-C742-80BA-5DF2EC6C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00FE7-C121-BC4A-87F2-24B9E83A4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029C-4380-9B42-BCE0-0B8FFA02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7B1E-ABCD-5C4E-B78A-A1B5BED8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82EF-8160-2A4D-9EDA-5AB1E5AB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718-4C42-4B4A-AA0F-30A64F67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68F8-DCB1-DF42-AFA9-45C5B10FC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EC018-45B0-1149-97DF-051899FB9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A7FFE-AD8F-E24C-8800-4E7C7723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DAB62-1DC4-1844-B5B7-A06B0BFD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BB82-022F-3A45-9642-15B9DB8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C41F-938A-034A-BA22-AF91E758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4A0A2-0BAD-614B-9245-8EA4EB66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75612-E961-0040-8846-FD87050D3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5266A-12B5-8D43-8015-EB5D7E004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4D778-B20C-3B4A-83BF-9BFEBAB27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CC6F4-0869-5F41-9033-8D818D86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7DB40-9E1A-7642-9066-CFC9110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4C7B8-5C4C-1841-A198-18478BD0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AFAE-3EBB-0443-AE89-47D97E0D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E4C7C-DEAF-1E4D-B156-E7095613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508E3-CA5D-0641-8503-1AE5A42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46A19-E50F-334E-AD13-BBE63080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157E-CA69-9D42-9ADE-83D3C8BF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C87BD-A7A1-AD4E-9B2C-16539A05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7122B-6756-2845-8FF0-6B32BF53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7BA9-1081-FF4A-BEEC-233465B3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EA14-DF59-9E4C-ABF7-96BAA071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2F6FD-DB1D-1642-98BC-B8EA3E841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DDBB-EBE5-2442-A36A-F2C21159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13818-6FAB-484E-BD45-A481E0E5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EE7D7-D312-F547-8970-735E0FA6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29D9-9C54-3041-8E39-3A4EB702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5270-50BE-DC40-946A-0A40D3582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32B57-7F2A-2748-AF1D-6EB93FAE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1E03-4F64-2140-8198-910B86E5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16928-49B6-0F45-97A8-37237DC8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1441-0AED-3641-83BD-A5F19685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4ADEA-8FD4-884E-A30F-239CEAF7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4A27F-DD69-BA4A-93EF-1E238AA2B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0AB7F-F57E-FF4D-81C4-67038BF26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E5FE-FC89-0E4A-8FF0-6976F2822066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A6437-36B9-7944-8E17-90C3E3CB9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D87D-0445-5E4A-A1F0-AF098630F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1904-A888-3D41-857B-9C6B2CC3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1.04.15.4400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70300-772E-6F44-855C-1C83459B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708" y="2821556"/>
            <a:ext cx="6495934" cy="285654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Stephanie Seneff</a:t>
            </a:r>
          </a:p>
          <a:p>
            <a:r>
              <a:rPr lang="en-US" sz="3200" dirty="0"/>
              <a:t>MIT CSAIL</a:t>
            </a:r>
          </a:p>
          <a:p>
            <a:r>
              <a:rPr lang="en-US" sz="3200" dirty="0"/>
              <a:t> Rational Responses to Pandemic Challenges Symposium</a:t>
            </a:r>
          </a:p>
          <a:p>
            <a:r>
              <a:rPr lang="en-US" sz="3200" dirty="0"/>
              <a:t>Boston, Massachusetts</a:t>
            </a:r>
          </a:p>
          <a:p>
            <a:r>
              <a:rPr lang="en-US" sz="3200" dirty="0"/>
              <a:t>October 12, 2021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4" name="Picture 3" descr="A picture containing drinking water&#10;&#10;Description automatically generated">
            <a:extLst>
              <a:ext uri="{FF2B5EF4-FFF2-40B4-BE49-F238E27FC236}">
                <a16:creationId xmlns:a16="http://schemas.microsoft.com/office/drawing/2014/main" id="{339EBF92-E706-D649-A784-10C6BDC0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38" y="4259540"/>
            <a:ext cx="4235146" cy="2387599"/>
          </a:xfrm>
          <a:prstGeom prst="rect">
            <a:avLst/>
          </a:prstGeom>
        </p:spPr>
      </p:pic>
      <p:pic>
        <p:nvPicPr>
          <p:cNvPr id="6" name="Picture 5" descr="A young girl wearing a black shirt&#10;&#10;Description automatically generated">
            <a:extLst>
              <a:ext uri="{FF2B5EF4-FFF2-40B4-BE49-F238E27FC236}">
                <a16:creationId xmlns:a16="http://schemas.microsoft.com/office/drawing/2014/main" id="{E48EA07E-D71E-3640-8EF4-0ECDA80579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43" y="4598000"/>
            <a:ext cx="3782938" cy="2017568"/>
          </a:xfrm>
          <a:prstGeom prst="rect">
            <a:avLst/>
          </a:prstGeom>
        </p:spPr>
      </p:pic>
      <p:pic>
        <p:nvPicPr>
          <p:cNvPr id="8" name="Picture 7" descr="A picture containing cake, fruit, decorated, table&#10;&#10;Description automatically generated">
            <a:extLst>
              <a:ext uri="{FF2B5EF4-FFF2-40B4-BE49-F238E27FC236}">
                <a16:creationId xmlns:a16="http://schemas.microsoft.com/office/drawing/2014/main" id="{DC372763-723E-F64A-89AF-FAB57F7B2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415" y="2650425"/>
            <a:ext cx="2334585" cy="1557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18FDA-BF4F-5442-8E64-6093D0F5D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233" y="5381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SARS-CoV-2 mRNA Vaccines: </a:t>
            </a:r>
            <a:br>
              <a:rPr lang="en-US" b="1" dirty="0"/>
            </a:br>
            <a:r>
              <a:rPr lang="en-US" b="1" dirty="0"/>
              <a:t>Is the Risk Worth the Benefit?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19849D8-A275-2743-9BBD-6E9A55E6A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38" y="0"/>
            <a:ext cx="2145670" cy="28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9FE0-B65C-8A4A-AFF1-94246635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" y="352124"/>
            <a:ext cx="885444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“SARS-CoV-2 evolution during treatment of chronic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AA8B-85A3-AE4A-9D27-AD47795A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16776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Cancer patient being treated for recurrent lymphoma with                    a drug that depletes antibody-producing B cells caught COVID-19</a:t>
            </a:r>
          </a:p>
          <a:p>
            <a:pPr lvl="1"/>
            <a:r>
              <a:rPr lang="en-US" dirty="0"/>
              <a:t>Persistent viral RNA shedding and risk of transmission in the hospital</a:t>
            </a:r>
          </a:p>
          <a:p>
            <a:pPr lvl="1"/>
            <a:r>
              <a:rPr lang="en-US" dirty="0"/>
              <a:t>Patient died 101 days after diagnosis, after being given two rounds of plasma from recovered patients, </a:t>
            </a:r>
            <a:r>
              <a:rPr lang="en-US" i="1" dirty="0">
                <a:solidFill>
                  <a:srgbClr val="FF0000"/>
                </a:solidFill>
              </a:rPr>
              <a:t>which contained antibodies against the virus</a:t>
            </a:r>
          </a:p>
          <a:p>
            <a:pPr lvl="1"/>
            <a:r>
              <a:rPr lang="en-US" dirty="0"/>
              <a:t>Following antibody exposure, SARS-CoV-2 had acquired several mutations that might have allowed it to elude the antibodies.</a:t>
            </a:r>
          </a:p>
          <a:p>
            <a:r>
              <a:rPr lang="en-US" dirty="0"/>
              <a:t>This is a good model for what happens when you vaccinate an immune-compromised person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78444-4DCC-2F48-AAF0-0AC57CB2F1C6}"/>
              </a:ext>
            </a:extLst>
          </p:cNvPr>
          <p:cNvSpPr txBox="1"/>
          <p:nvPr/>
        </p:nvSpPr>
        <p:spPr>
          <a:xfrm>
            <a:off x="6352324" y="6275043"/>
            <a:ext cx="583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SA Kemp et al., Nature 2021; 592: </a:t>
            </a:r>
            <a:r>
              <a:rPr lang="en-US" sz="2400" b="1" dirty="0"/>
              <a:t> </a:t>
            </a:r>
            <a:r>
              <a:rPr lang="en-US" sz="2400" dirty="0"/>
              <a:t>277-282. </a:t>
            </a:r>
          </a:p>
        </p:txBody>
      </p:sp>
    </p:spTree>
    <p:extLst>
      <p:ext uri="{BB962C8B-B14F-4D97-AF65-F5344CB8AC3E}">
        <p14:creationId xmlns:p14="http://schemas.microsoft.com/office/powerpoint/2010/main" val="372663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F88FAE17-2847-F347-B6FB-02A76240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3" y="239153"/>
            <a:ext cx="7594600" cy="636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0C785-C76D-B246-9287-6FCA625D3D30}"/>
              </a:ext>
            </a:extLst>
          </p:cNvPr>
          <p:cNvSpPr txBox="1"/>
          <p:nvPr/>
        </p:nvSpPr>
        <p:spPr>
          <a:xfrm>
            <a:off x="7925934" y="1471411"/>
            <a:ext cx="4098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of September 20, the number had risen to over 99%</a:t>
            </a:r>
          </a:p>
          <a:p>
            <a:endParaRPr lang="en-US" sz="2400" dirty="0"/>
          </a:p>
          <a:p>
            <a:r>
              <a:rPr lang="en-US" sz="2400" dirty="0"/>
              <a:t>Delta variant binds less well to neutralizing antibodies and it binds better to facilitating antibodies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51C62-7841-F74E-AFE6-2E6043CB6B5F}"/>
              </a:ext>
            </a:extLst>
          </p:cNvPr>
          <p:cNvSpPr txBox="1"/>
          <p:nvPr/>
        </p:nvSpPr>
        <p:spPr>
          <a:xfrm>
            <a:off x="7718391" y="5586190"/>
            <a:ext cx="430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err="1"/>
              <a:t>Nouara</a:t>
            </a:r>
            <a:r>
              <a:rPr lang="en-US" sz="2000" dirty="0"/>
              <a:t> </a:t>
            </a:r>
            <a:r>
              <a:rPr lang="en-US" sz="2000" dirty="0" err="1"/>
              <a:t>Yahi</a:t>
            </a:r>
            <a:r>
              <a:rPr lang="en-US" sz="2000" dirty="0"/>
              <a:t> et al. Journal of Infection August 9, 2021 [</a:t>
            </a:r>
            <a:r>
              <a:rPr lang="en-US" sz="2000" dirty="0" err="1"/>
              <a:t>Epub</a:t>
            </a:r>
            <a:r>
              <a:rPr lang="en-US" sz="2000" dirty="0"/>
              <a:t> ahead of print] </a:t>
            </a:r>
            <a:r>
              <a:rPr lang="en-US" sz="2000" dirty="0" err="1"/>
              <a:t>doi</a:t>
            </a:r>
            <a:r>
              <a:rPr lang="en-US" sz="2000" dirty="0"/>
              <a:t>: 10.1016/j.jinf.2021.08.010</a:t>
            </a:r>
          </a:p>
        </p:txBody>
      </p:sp>
    </p:spTree>
    <p:extLst>
      <p:ext uri="{BB962C8B-B14F-4D97-AF65-F5344CB8AC3E}">
        <p14:creationId xmlns:p14="http://schemas.microsoft.com/office/powerpoint/2010/main" val="104371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FED2-A1F3-CF40-8D14-7964B404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326329"/>
            <a:ext cx="10515600" cy="1325563"/>
          </a:xfrm>
        </p:spPr>
        <p:txBody>
          <a:bodyPr/>
          <a:lstStyle/>
          <a:p>
            <a:r>
              <a:rPr lang="en-US" b="1" dirty="0"/>
              <a:t>“An Effective COVID-19 Vaccine Needs to Engage T Cells”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9F0A-A186-2648-95CD-A5B1B38A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3" y="1847502"/>
            <a:ext cx="1103647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All the vaccines currently on the market are specific to the spike protein </a:t>
            </a:r>
          </a:p>
          <a:p>
            <a:pPr lvl="1"/>
            <a:r>
              <a:rPr lang="en-US" sz="2800" dirty="0"/>
              <a:t>Natural infection induces antibodies to many other viral proteins  </a:t>
            </a:r>
          </a:p>
          <a:p>
            <a:r>
              <a:rPr lang="en-US" dirty="0"/>
              <a:t>T cells exposed to </a:t>
            </a:r>
            <a:r>
              <a:rPr lang="en-US" i="1" dirty="0">
                <a:solidFill>
                  <a:srgbClr val="FF0000"/>
                </a:solidFill>
              </a:rPr>
              <a:t>internal</a:t>
            </a:r>
            <a:r>
              <a:rPr lang="en-US" dirty="0"/>
              <a:t> viral proteins can become </a:t>
            </a:r>
            <a:r>
              <a:rPr lang="en-US" i="1" dirty="0">
                <a:solidFill>
                  <a:srgbClr val="FF0000"/>
                </a:solidFill>
              </a:rPr>
              <a:t>memory T cells </a:t>
            </a:r>
            <a:r>
              <a:rPr lang="en-US" dirty="0"/>
              <a:t>that respond very quickly to a new infection</a:t>
            </a:r>
          </a:p>
          <a:p>
            <a:pPr lvl="1"/>
            <a:r>
              <a:rPr lang="en-US" dirty="0"/>
              <a:t>They are much more long lasting than memory B cells (up to 17 years!)</a:t>
            </a:r>
          </a:p>
          <a:p>
            <a:r>
              <a:rPr lang="en-US" dirty="0"/>
              <a:t>These memory T cells can induce a rapid antibody response </a:t>
            </a:r>
            <a:r>
              <a:rPr lang="en-US" i="1" dirty="0">
                <a:solidFill>
                  <a:srgbClr val="FF0000"/>
                </a:solidFill>
              </a:rPr>
              <a:t>in B cells </a:t>
            </a:r>
            <a:r>
              <a:rPr lang="en-US" dirty="0"/>
              <a:t>to a mutated form of the spike protein</a:t>
            </a:r>
          </a:p>
          <a:p>
            <a:r>
              <a:rPr lang="en-US" dirty="0"/>
              <a:t>Memory B cells can lose their effectiveness because their antibodies are specific to an obsolete version of the spike protein  </a:t>
            </a:r>
          </a:p>
          <a:p>
            <a:r>
              <a:rPr lang="en-US" dirty="0"/>
              <a:t>Conclusion: natural infection induces far better protection than the vaccines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2068A-F058-B642-B6C2-0F8FD1FC84D2}"/>
              </a:ext>
            </a:extLst>
          </p:cNvPr>
          <p:cNvSpPr txBox="1"/>
          <p:nvPr/>
        </p:nvSpPr>
        <p:spPr>
          <a:xfrm>
            <a:off x="2733770" y="6394450"/>
            <a:ext cx="945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Karsten</a:t>
            </a:r>
            <a:r>
              <a:rPr lang="en-US" sz="2400" dirty="0"/>
              <a:t> Sauer and Tim Harris. Frontiers in Immunology 2020; 11: 581807.</a:t>
            </a:r>
          </a:p>
        </p:txBody>
      </p:sp>
    </p:spTree>
    <p:extLst>
      <p:ext uri="{BB962C8B-B14F-4D97-AF65-F5344CB8AC3E}">
        <p14:creationId xmlns:p14="http://schemas.microsoft.com/office/powerpoint/2010/main" val="215493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322A8-8F34-F447-88AD-FC9F11DCF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569" y="453838"/>
            <a:ext cx="8953500" cy="2857500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0ADE144-CFED-7945-B0B2-99525CBE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71" y="101600"/>
            <a:ext cx="29845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5A3F78-4609-5045-BFBD-AC77328CF4C7}"/>
              </a:ext>
            </a:extLst>
          </p:cNvPr>
          <p:cNvSpPr txBox="1"/>
          <p:nvPr/>
        </p:nvSpPr>
        <p:spPr>
          <a:xfrm>
            <a:off x="3250755" y="109835"/>
            <a:ext cx="212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August 18,2020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7AD75CCB-2121-3247-A613-E0E6174F4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53" y="4041226"/>
            <a:ext cx="8026400" cy="2730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DA4BE-1BAC-7B4B-97A9-8E2CCBBC547D}"/>
              </a:ext>
            </a:extLst>
          </p:cNvPr>
          <p:cNvSpPr txBox="1">
            <a:spLocks/>
          </p:cNvSpPr>
          <p:nvPr/>
        </p:nvSpPr>
        <p:spPr>
          <a:xfrm>
            <a:off x="155771" y="3193676"/>
            <a:ext cx="10553982" cy="262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"Unlike previous epicenters of infection in Israel’s crowded, less-vaccinated ultra-Orthodox communities, this scourge primarily took hold in well-vaccinated, middle-class suburbs."</a:t>
            </a:r>
          </a:p>
        </p:txBody>
      </p:sp>
    </p:spTree>
    <p:extLst>
      <p:ext uri="{BB962C8B-B14F-4D97-AF65-F5344CB8AC3E}">
        <p14:creationId xmlns:p14="http://schemas.microsoft.com/office/powerpoint/2010/main" val="19031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DC7-B029-CC48-AEA3-491E7FB4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287" y="1971675"/>
            <a:ext cx="4585742" cy="2657475"/>
          </a:xfrm>
        </p:spPr>
        <p:txBody>
          <a:bodyPr>
            <a:normAutofit/>
          </a:bodyPr>
          <a:lstStyle/>
          <a:p>
            <a:r>
              <a:rPr lang="en-US" b="1" dirty="0"/>
              <a:t>Neutralizing antibodies fall dramatically in six months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C17774-9B2B-2A41-A0A0-C14C4BBAD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96" y="655053"/>
            <a:ext cx="7090817" cy="58378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F55BD-B02B-9247-A326-280E8A2B7D3A}"/>
              </a:ext>
            </a:extLst>
          </p:cNvPr>
          <p:cNvSpPr txBox="1"/>
          <p:nvPr/>
        </p:nvSpPr>
        <p:spPr>
          <a:xfrm>
            <a:off x="8177049" y="4960883"/>
            <a:ext cx="285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Red: males; Blue: females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28819-13B4-2B46-AD82-3C1A36009775}"/>
              </a:ext>
            </a:extLst>
          </p:cNvPr>
          <p:cNvSpPr txBox="1"/>
          <p:nvPr/>
        </p:nvSpPr>
        <p:spPr>
          <a:xfrm>
            <a:off x="7840882" y="5846544"/>
            <a:ext cx="447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Mehul S. Suthar et al. </a:t>
            </a:r>
            <a:r>
              <a:rPr lang="en-US" dirty="0" err="1"/>
              <a:t>bioRxiv</a:t>
            </a:r>
            <a:r>
              <a:rPr lang="en-US" dirty="0"/>
              <a:t> preprint Sept. 20, 2021. Doi: 10.1101/2021.09.30.462488.</a:t>
            </a:r>
          </a:p>
        </p:txBody>
      </p:sp>
    </p:spTree>
    <p:extLst>
      <p:ext uri="{BB962C8B-B14F-4D97-AF65-F5344CB8AC3E}">
        <p14:creationId xmlns:p14="http://schemas.microsoft.com/office/powerpoint/2010/main" val="403798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3403-F6CD-374F-893E-E8082C7E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160" y="1311966"/>
            <a:ext cx="5699840" cy="2829682"/>
          </a:xfrm>
        </p:spPr>
        <p:txBody>
          <a:bodyPr>
            <a:noAutofit/>
          </a:bodyPr>
          <a:lstStyle/>
          <a:p>
            <a:r>
              <a:rPr lang="en-US" sz="3600" b="1" dirty="0"/>
              <a:t>“Large-scale study of antibody titer decay following BNT162b2 mRNA vaccine or SARS-CoV-2 infection”</a:t>
            </a:r>
            <a:r>
              <a:rPr lang="en-US" sz="3600" b="1" dirty="0">
                <a:solidFill>
                  <a:srgbClr val="FF0000"/>
                </a:solidFill>
              </a:rPr>
              <a:t>*</a:t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7D1A6960-DEDF-3947-ACEC-9C5377218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18277"/>
            <a:ext cx="5699840" cy="6439723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DFB6B4-9400-2B45-918F-3DA24C211206}"/>
              </a:ext>
            </a:extLst>
          </p:cNvPr>
          <p:cNvCxnSpPr/>
          <p:nvPr/>
        </p:nvCxnSpPr>
        <p:spPr>
          <a:xfrm>
            <a:off x="1612836" y="1396872"/>
            <a:ext cx="4360631" cy="703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1FFB37-0538-0144-83B9-B92131ABB732}"/>
              </a:ext>
            </a:extLst>
          </p:cNvPr>
          <p:cNvCxnSpPr>
            <a:cxnSpLocks/>
          </p:cNvCxnSpPr>
          <p:nvPr/>
        </p:nvCxnSpPr>
        <p:spPr>
          <a:xfrm>
            <a:off x="1649596" y="5183132"/>
            <a:ext cx="4374415" cy="97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6CABAB-C084-E841-9AD1-4B7AA82E9642}"/>
              </a:ext>
            </a:extLst>
          </p:cNvPr>
          <p:cNvSpPr txBox="1"/>
          <p:nvPr/>
        </p:nvSpPr>
        <p:spPr>
          <a:xfrm>
            <a:off x="6585527" y="3742678"/>
            <a:ext cx="5284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Initial levels of antibody are much higher in vaccinated patients (Pfizer mRNA vaccine), but they decrease faster.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09F9D-08C7-4147-9999-3F37BCC42018}"/>
              </a:ext>
            </a:extLst>
          </p:cNvPr>
          <p:cNvSpPr txBox="1"/>
          <p:nvPr/>
        </p:nvSpPr>
        <p:spPr>
          <a:xfrm>
            <a:off x="3215378" y="270916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1D212-4A0A-3F42-82C5-1700E9B9D9EC}"/>
              </a:ext>
            </a:extLst>
          </p:cNvPr>
          <p:cNvSpPr txBox="1"/>
          <p:nvPr/>
        </p:nvSpPr>
        <p:spPr>
          <a:xfrm>
            <a:off x="3100666" y="5884722"/>
            <a:ext cx="101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23AB3-989F-5747-BADE-0311C3E369A1}"/>
              </a:ext>
            </a:extLst>
          </p:cNvPr>
          <p:cNvSpPr txBox="1"/>
          <p:nvPr/>
        </p:nvSpPr>
        <p:spPr>
          <a:xfrm rot="16200000">
            <a:off x="336724" y="1957749"/>
            <a:ext cx="1467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antibody titer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C1AC3-EB66-F848-879D-1CC22107598C}"/>
              </a:ext>
            </a:extLst>
          </p:cNvPr>
          <p:cNvSpPr txBox="1"/>
          <p:nvPr/>
        </p:nvSpPr>
        <p:spPr>
          <a:xfrm rot="16200000">
            <a:off x="336723" y="5096109"/>
            <a:ext cx="1467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antibody titer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6E50A-375D-A34A-BCFD-A45FD144D145}"/>
              </a:ext>
            </a:extLst>
          </p:cNvPr>
          <p:cNvSpPr txBox="1"/>
          <p:nvPr/>
        </p:nvSpPr>
        <p:spPr>
          <a:xfrm>
            <a:off x="7156174" y="5884722"/>
            <a:ext cx="4562061" cy="64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Ariel Israel et al. </a:t>
            </a:r>
            <a:r>
              <a:rPr lang="en-US" dirty="0" err="1"/>
              <a:t>medRxiv</a:t>
            </a:r>
            <a:r>
              <a:rPr lang="en-US" dirty="0"/>
              <a:t> preprint Aug. 22, 2021. </a:t>
            </a:r>
            <a:r>
              <a:rPr lang="en-US" dirty="0" err="1"/>
              <a:t>doi</a:t>
            </a:r>
            <a:r>
              <a:rPr lang="en-US" dirty="0"/>
              <a:t>: 10.1101/2021.08.19.21262111. </a:t>
            </a:r>
          </a:p>
        </p:txBody>
      </p:sp>
    </p:spTree>
    <p:extLst>
      <p:ext uri="{BB962C8B-B14F-4D97-AF65-F5344CB8AC3E}">
        <p14:creationId xmlns:p14="http://schemas.microsoft.com/office/powerpoint/2010/main" val="30707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B8C5-F15A-4F40-834D-BFA38A31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365125"/>
            <a:ext cx="3345083" cy="3720738"/>
          </a:xfrm>
        </p:spPr>
        <p:txBody>
          <a:bodyPr>
            <a:normAutofit/>
          </a:bodyPr>
          <a:lstStyle/>
          <a:p>
            <a:r>
              <a:rPr lang="en-US" sz="4000" b="1" dirty="0"/>
              <a:t>Positive trend between vaccination rate and infection rate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63C75848-1476-5E45-8325-21E5F18DC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8460" y="365125"/>
            <a:ext cx="7186913" cy="64665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581EB-CACE-184D-8143-7BFB77FF0DC4}"/>
              </a:ext>
            </a:extLst>
          </p:cNvPr>
          <p:cNvSpPr txBox="1"/>
          <p:nvPr/>
        </p:nvSpPr>
        <p:spPr>
          <a:xfrm>
            <a:off x="266217" y="5169436"/>
            <a:ext cx="343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S. V. Subramanian et al. European Journal of Epidemiology Sept 30, 2021 [</a:t>
            </a:r>
            <a:r>
              <a:rPr lang="en-US" sz="2000" dirty="0" err="1"/>
              <a:t>Epub</a:t>
            </a:r>
            <a:r>
              <a:rPr lang="en-US" sz="2000" dirty="0"/>
              <a:t> ahead of print]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7DC74-B008-8844-97EA-C78BAA933383}"/>
              </a:ext>
            </a:extLst>
          </p:cNvPr>
          <p:cNvSpPr txBox="1"/>
          <p:nvPr/>
        </p:nvSpPr>
        <p:spPr>
          <a:xfrm>
            <a:off x="8808338" y="659761"/>
            <a:ext cx="8548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Israel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0B8D8B-87E0-C64B-BA3B-7266A23BA4F3}"/>
              </a:ext>
            </a:extLst>
          </p:cNvPr>
          <p:cNvCxnSpPr>
            <a:cxnSpLocks/>
          </p:cNvCxnSpPr>
          <p:nvPr/>
        </p:nvCxnSpPr>
        <p:spPr>
          <a:xfrm flipH="1" flipV="1">
            <a:off x="8750464" y="793393"/>
            <a:ext cx="427423" cy="305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B01567-6A90-0346-B3DD-F39A81EE0F25}"/>
              </a:ext>
            </a:extLst>
          </p:cNvPr>
          <p:cNvSpPr txBox="1"/>
          <p:nvPr/>
        </p:nvSpPr>
        <p:spPr>
          <a:xfrm>
            <a:off x="219917" y="4181372"/>
            <a:ext cx="37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cases during one week before September 3. 2021</a:t>
            </a:r>
          </a:p>
        </p:txBody>
      </p:sp>
    </p:spTree>
    <p:extLst>
      <p:ext uri="{BB962C8B-B14F-4D97-AF65-F5344CB8AC3E}">
        <p14:creationId xmlns:p14="http://schemas.microsoft.com/office/powerpoint/2010/main" val="292379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BF99-119F-5A4F-9DB1-3B23EDB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229645"/>
            <a:ext cx="10515600" cy="1325563"/>
          </a:xfrm>
        </p:spPr>
        <p:txBody>
          <a:bodyPr/>
          <a:lstStyle/>
          <a:p>
            <a:r>
              <a:rPr lang="en-US" b="1" dirty="0"/>
              <a:t>Outbreak in Israeli Hospital, July 2021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6309-A12A-F947-9648-1069BF32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24% of the patients (23 people) were infected</a:t>
            </a:r>
          </a:p>
          <a:p>
            <a:pPr lvl="1"/>
            <a:r>
              <a:rPr lang="en-US" dirty="0"/>
              <a:t>An additional 19 people (staff and family members) were also infected</a:t>
            </a:r>
          </a:p>
          <a:p>
            <a:r>
              <a:rPr lang="en-US" dirty="0"/>
              <a:t>39 out of 42 cases were fully vaccinated.</a:t>
            </a:r>
          </a:p>
          <a:p>
            <a:pPr lvl="1"/>
            <a:r>
              <a:rPr lang="en-US" dirty="0"/>
              <a:t>Median time of 25 weeks after vaccination</a:t>
            </a:r>
          </a:p>
          <a:p>
            <a:r>
              <a:rPr lang="en-US" dirty="0"/>
              <a:t>Index patient was fully vaccinated</a:t>
            </a:r>
          </a:p>
          <a:p>
            <a:r>
              <a:rPr lang="en-US" dirty="0"/>
              <a:t>Several transmissions occurred among people wearing face masks</a:t>
            </a:r>
          </a:p>
          <a:p>
            <a:r>
              <a:rPr lang="en-US" dirty="0"/>
              <a:t>14/23 patients became severely sick or died (five deaths)</a:t>
            </a:r>
          </a:p>
          <a:p>
            <a:r>
              <a:rPr lang="en-US" dirty="0"/>
              <a:t>The two unvaccinated patients had mild disease</a:t>
            </a:r>
          </a:p>
          <a:p>
            <a:r>
              <a:rPr lang="en-US" dirty="0"/>
              <a:t>Warning about waning immunity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C5729-C108-964F-BE68-194C646B3DFB}"/>
              </a:ext>
            </a:extLst>
          </p:cNvPr>
          <p:cNvSpPr txBox="1"/>
          <p:nvPr/>
        </p:nvSpPr>
        <p:spPr>
          <a:xfrm>
            <a:off x="6185997" y="6457890"/>
            <a:ext cx="600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err="1"/>
              <a:t>Pnina</a:t>
            </a:r>
            <a:r>
              <a:rPr lang="en-US" sz="2000" dirty="0"/>
              <a:t> </a:t>
            </a:r>
            <a:r>
              <a:rPr lang="en-US" sz="2000" dirty="0" err="1"/>
              <a:t>Shitrit</a:t>
            </a:r>
            <a:r>
              <a:rPr lang="en-US" sz="2000" dirty="0"/>
              <a:t> et al. Euro </a:t>
            </a:r>
            <a:r>
              <a:rPr lang="en-US" sz="2000" dirty="0" err="1"/>
              <a:t>Surveill</a:t>
            </a:r>
            <a:r>
              <a:rPr lang="en-US" sz="2000" dirty="0"/>
              <a:t> 2021; 26(39): 2100822.</a:t>
            </a:r>
          </a:p>
        </p:txBody>
      </p:sp>
    </p:spTree>
    <p:extLst>
      <p:ext uri="{BB962C8B-B14F-4D97-AF65-F5344CB8AC3E}">
        <p14:creationId xmlns:p14="http://schemas.microsoft.com/office/powerpoint/2010/main" val="39794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2819846" y="1583773"/>
            <a:ext cx="6552308" cy="289310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Myocarditis and 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401951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8666-13E4-0743-A249-5948B35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2226"/>
            <a:ext cx="10515600" cy="1325563"/>
          </a:xfrm>
        </p:spPr>
        <p:txBody>
          <a:bodyPr/>
          <a:lstStyle/>
          <a:p>
            <a:r>
              <a:rPr lang="en-US" b="1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0FC2-9B34-3242-B301-9706E703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2" y="1575103"/>
            <a:ext cx="11262496" cy="4917771"/>
          </a:xfrm>
        </p:spPr>
        <p:txBody>
          <a:bodyPr>
            <a:normAutofit/>
          </a:bodyPr>
          <a:lstStyle/>
          <a:p>
            <a:r>
              <a:rPr lang="en-US" dirty="0"/>
              <a:t> The mRNA vaccines are causing inflammation in the heart in young people who have near zero risk of dying from COVID-19</a:t>
            </a:r>
          </a:p>
          <a:p>
            <a:pPr lvl="1"/>
            <a:r>
              <a:rPr lang="en-US" dirty="0"/>
              <a:t>This can lead to permanent damage to the heart</a:t>
            </a:r>
          </a:p>
          <a:p>
            <a:r>
              <a:rPr lang="en-US" dirty="0"/>
              <a:t>The spike protein S1 subunit detaches and becomes free to bind to ACE2 receptors which are present at high levels in the heart</a:t>
            </a:r>
          </a:p>
          <a:p>
            <a:pPr lvl="1"/>
            <a:r>
              <a:rPr lang="en-US" dirty="0"/>
              <a:t>The suppression of ACE2 by spike S1 causes upregulation of angiotensin II, which induces inflammation (myocarditis) and cardiovascular disease</a:t>
            </a:r>
          </a:p>
          <a:p>
            <a:r>
              <a:rPr lang="en-US" dirty="0"/>
              <a:t>S1 has been found in COVID-19 patients long after the virus is cleared, and is believed to play a critical role in “long-haul COVID”</a:t>
            </a:r>
          </a:p>
          <a:p>
            <a:r>
              <a:rPr lang="en-US" dirty="0"/>
              <a:t>S1 has also been found in the vasculature following vaccination</a:t>
            </a:r>
          </a:p>
        </p:txBody>
      </p:sp>
    </p:spTree>
    <p:extLst>
      <p:ext uri="{BB962C8B-B14F-4D97-AF65-F5344CB8AC3E}">
        <p14:creationId xmlns:p14="http://schemas.microsoft.com/office/powerpoint/2010/main" val="38901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1541596" y="2528186"/>
            <a:ext cx="8412480" cy="104644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8055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A22F-EBBD-6C4B-A0B5-C3995F85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S1 detected in the blood following vaccination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C40E2-A534-054A-8214-4D5A39EEB4BE}"/>
              </a:ext>
            </a:extLst>
          </p:cNvPr>
          <p:cNvSpPr txBox="1"/>
          <p:nvPr/>
        </p:nvSpPr>
        <p:spPr>
          <a:xfrm>
            <a:off x="1258595" y="1992945"/>
            <a:ext cx="9509917" cy="2677656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Eleven out of 13 health care workers had detectable levels of spike protein and/or S1 in their blood plasma as early as 1 day and up to 28 days following the first mRNA vaccine, with a peak level on average after five days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17DF2-9903-2442-B189-0812220EA9B4}"/>
              </a:ext>
            </a:extLst>
          </p:cNvPr>
          <p:cNvSpPr txBox="1"/>
          <p:nvPr/>
        </p:nvSpPr>
        <p:spPr>
          <a:xfrm>
            <a:off x="1151349" y="6292820"/>
            <a:ext cx="11040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Ogata et al. Clinical Infectious Diseases 2021; ciab465.  [</a:t>
            </a:r>
            <a:r>
              <a:rPr lang="en-US" sz="2000" dirty="0" err="1"/>
              <a:t>Epub</a:t>
            </a:r>
            <a:r>
              <a:rPr lang="en-US" sz="2000" dirty="0"/>
              <a:t> ahead of print]  </a:t>
            </a:r>
            <a:r>
              <a:rPr lang="en-US" sz="2000" dirty="0" err="1"/>
              <a:t>doi</a:t>
            </a:r>
            <a:r>
              <a:rPr lang="en-US" sz="2000" dirty="0"/>
              <a:t>: 10.1093/</a:t>
            </a:r>
            <a:r>
              <a:rPr lang="en-US" sz="2000" dirty="0" err="1"/>
              <a:t>cid</a:t>
            </a:r>
            <a:r>
              <a:rPr lang="en-US" sz="2000" dirty="0"/>
              <a:t>/ciab465.</a:t>
            </a:r>
          </a:p>
        </p:txBody>
      </p:sp>
    </p:spTree>
    <p:extLst>
      <p:ext uri="{BB962C8B-B14F-4D97-AF65-F5344CB8AC3E}">
        <p14:creationId xmlns:p14="http://schemas.microsoft.com/office/powerpoint/2010/main" val="420313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A4B3-384C-0A44-8FAA-AA3EE558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S1 is toxic to mice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3227D-1EE4-754A-AC40-7961B0783AF6}"/>
              </a:ext>
            </a:extLst>
          </p:cNvPr>
          <p:cNvSpPr txBox="1"/>
          <p:nvPr/>
        </p:nvSpPr>
        <p:spPr>
          <a:xfrm>
            <a:off x="1258595" y="1992945"/>
            <a:ext cx="9509917" cy="2246769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 S1 alone caused COVID-19-like lung symptoms in mice humanized with ACE2 receptor: Immune cell infiltration, cytokine storm, impaired barrier function</a:t>
            </a:r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03A97-4289-F845-A5B2-9ADCF3025E36}"/>
              </a:ext>
            </a:extLst>
          </p:cNvPr>
          <p:cNvSpPr txBox="1"/>
          <p:nvPr/>
        </p:nvSpPr>
        <p:spPr>
          <a:xfrm>
            <a:off x="838200" y="6308209"/>
            <a:ext cx="1115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Ruben M. L. </a:t>
            </a:r>
            <a:r>
              <a:rPr lang="en-US" sz="2000" dirty="0" err="1"/>
              <a:t>Colunga</a:t>
            </a:r>
            <a:r>
              <a:rPr lang="en-US" sz="2000" dirty="0"/>
              <a:t> </a:t>
            </a:r>
            <a:r>
              <a:rPr lang="en-US" sz="2000" dirty="0" err="1"/>
              <a:t>Biancatelli</a:t>
            </a:r>
            <a:r>
              <a:rPr lang="en-US" sz="2000" dirty="0"/>
              <a:t> et al.   Am J </a:t>
            </a:r>
            <a:r>
              <a:rPr lang="en-US" sz="2000" dirty="0" err="1"/>
              <a:t>Physiol</a:t>
            </a:r>
            <a:r>
              <a:rPr lang="en-US" sz="2000" dirty="0"/>
              <a:t> Lung Cell Mol </a:t>
            </a:r>
            <a:r>
              <a:rPr lang="en-US" sz="2000" dirty="0" err="1"/>
              <a:t>Physiol</a:t>
            </a:r>
            <a:r>
              <a:rPr lang="en-US" sz="2000" dirty="0"/>
              <a:t> 2021; 321: L477–L484</a:t>
            </a:r>
          </a:p>
        </p:txBody>
      </p:sp>
    </p:spTree>
    <p:extLst>
      <p:ext uri="{BB962C8B-B14F-4D97-AF65-F5344CB8AC3E}">
        <p14:creationId xmlns:p14="http://schemas.microsoft.com/office/powerpoint/2010/main" val="163187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9CB0-0B62-EF4B-AC03-35562736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7550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SARS-CoV-2 mRNA Vaccination-Associated Myocarditis in Children Ages 12-17: </a:t>
            </a:r>
            <a:br>
              <a:rPr lang="en-US" b="1" dirty="0"/>
            </a:br>
            <a:r>
              <a:rPr lang="en-US" b="1" dirty="0"/>
              <a:t>A Stratified National Database Analysis”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6945-E376-FA49-BBB6-9C2D8FD9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2353921"/>
            <a:ext cx="10515600" cy="2862170"/>
          </a:xfrm>
        </p:spPr>
        <p:txBody>
          <a:bodyPr/>
          <a:lstStyle/>
          <a:p>
            <a:r>
              <a:rPr lang="en-US" dirty="0"/>
              <a:t>Rate of myocarditis after two shots of Pfizer vaccine was </a:t>
            </a:r>
            <a:r>
              <a:rPr lang="en-US" dirty="0">
                <a:solidFill>
                  <a:srgbClr val="FF0000"/>
                </a:solidFill>
              </a:rPr>
              <a:t>162 cases per million</a:t>
            </a:r>
            <a:r>
              <a:rPr lang="en-US" dirty="0"/>
              <a:t> in boys 12-15 years old</a:t>
            </a:r>
          </a:p>
          <a:p>
            <a:pPr lvl="1"/>
            <a:r>
              <a:rPr lang="en-US" dirty="0"/>
              <a:t>About 86% required hospitalization</a:t>
            </a:r>
          </a:p>
          <a:p>
            <a:pPr lvl="1"/>
            <a:r>
              <a:rPr lang="en-US" dirty="0"/>
              <a:t>May lead to permanent damage and heart failure</a:t>
            </a:r>
          </a:p>
          <a:p>
            <a:r>
              <a:rPr lang="en-US" dirty="0"/>
              <a:t>Risk of a healthy adolescent being taken to hospital with COVID-19 in the next three months is </a:t>
            </a:r>
            <a:r>
              <a:rPr lang="en-US" dirty="0">
                <a:solidFill>
                  <a:srgbClr val="FF0000"/>
                </a:solidFill>
              </a:rPr>
              <a:t>44 per million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F0886-DB62-FC4B-9D79-ADA643B6367E}"/>
              </a:ext>
            </a:extLst>
          </p:cNvPr>
          <p:cNvSpPr txBox="1"/>
          <p:nvPr/>
        </p:nvSpPr>
        <p:spPr>
          <a:xfrm>
            <a:off x="4390871" y="5852886"/>
            <a:ext cx="758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Tracy Beth </a:t>
            </a:r>
            <a:r>
              <a:rPr lang="en-US" sz="2400" dirty="0" err="1"/>
              <a:t>Høeg</a:t>
            </a:r>
            <a:r>
              <a:rPr lang="en-US" sz="2400" dirty="0"/>
              <a:t> et al. </a:t>
            </a:r>
            <a:r>
              <a:rPr lang="en-US" sz="2400" dirty="0" err="1"/>
              <a:t>medRxiv</a:t>
            </a:r>
            <a:r>
              <a:rPr lang="en-US" sz="2400" dirty="0"/>
              <a:t> preprint. August 30, 2021. </a:t>
            </a:r>
          </a:p>
          <a:p>
            <a:pPr algn="r"/>
            <a:r>
              <a:rPr lang="en-US" sz="2400" dirty="0" err="1"/>
              <a:t>doi</a:t>
            </a:r>
            <a:r>
              <a:rPr lang="en-US" sz="2400" dirty="0"/>
              <a:t>: https://</a:t>
            </a:r>
            <a:r>
              <a:rPr lang="en-US" sz="2400" dirty="0" err="1"/>
              <a:t>doi.org</a:t>
            </a:r>
            <a:r>
              <a:rPr lang="en-US" sz="2400" dirty="0"/>
              <a:t>/10.1101/2021.08.30.21262866</a:t>
            </a:r>
          </a:p>
        </p:txBody>
      </p:sp>
    </p:spTree>
    <p:extLst>
      <p:ext uri="{BB962C8B-B14F-4D97-AF65-F5344CB8AC3E}">
        <p14:creationId xmlns:p14="http://schemas.microsoft.com/office/powerpoint/2010/main" val="107271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33A5-5804-9743-B12A-108B4EE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50800"/>
            <a:ext cx="10515600" cy="1325563"/>
          </a:xfrm>
        </p:spPr>
        <p:txBody>
          <a:bodyPr/>
          <a:lstStyle/>
          <a:p>
            <a:r>
              <a:rPr lang="en-US" b="1" dirty="0"/>
              <a:t>Myocarditis Reports in VAERS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3931F44-5D43-0C45-AE91-52440383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" y="1079118"/>
            <a:ext cx="7994270" cy="54137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8F2EE-4FA2-7F4A-A342-158A3CC91684}"/>
              </a:ext>
            </a:extLst>
          </p:cNvPr>
          <p:cNvSpPr txBox="1"/>
          <p:nvPr/>
        </p:nvSpPr>
        <p:spPr>
          <a:xfrm>
            <a:off x="8275899" y="2280212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Through September 24,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A57BB-B1E1-4144-9553-3FBB8C3A5CB6}"/>
              </a:ext>
            </a:extLst>
          </p:cNvPr>
          <p:cNvSpPr txBox="1"/>
          <p:nvPr/>
        </p:nvSpPr>
        <p:spPr>
          <a:xfrm>
            <a:off x="6504972" y="6492875"/>
            <a:ext cx="512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https://</a:t>
            </a:r>
            <a:r>
              <a:rPr lang="en-US" dirty="0" err="1"/>
              <a:t>openvaers.com</a:t>
            </a:r>
            <a:r>
              <a:rPr lang="en-US" dirty="0"/>
              <a:t>/</a:t>
            </a:r>
            <a:r>
              <a:rPr lang="en-US" dirty="0" err="1"/>
              <a:t>covid</a:t>
            </a:r>
            <a:r>
              <a:rPr lang="en-US" dirty="0"/>
              <a:t>-data/myo-pericarditis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FE8B-D2FB-1044-AFDA-AF55C87CB091}"/>
              </a:ext>
            </a:extLst>
          </p:cNvPr>
          <p:cNvSpPr txBox="1"/>
          <p:nvPr/>
        </p:nvSpPr>
        <p:spPr>
          <a:xfrm>
            <a:off x="8180007" y="3238961"/>
            <a:ext cx="4327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16-and-over vaccination began December 14,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12-15-year-old vaccination began May 10,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E14F3-1E6D-0742-9123-CF9BBDACBA57}"/>
              </a:ext>
            </a:extLst>
          </p:cNvPr>
          <p:cNvSpPr txBox="1"/>
          <p:nvPr/>
        </p:nvSpPr>
        <p:spPr>
          <a:xfrm>
            <a:off x="1435261" y="2404681"/>
            <a:ext cx="5752618" cy="2092881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600" dirty="0"/>
              <a:t> </a:t>
            </a:r>
          </a:p>
          <a:p>
            <a:r>
              <a:rPr lang="en-US" sz="2600" dirty="0"/>
              <a:t> Sweden and Denmark have decided to pause the use of the </a:t>
            </a:r>
            <a:r>
              <a:rPr lang="en-US" sz="2600" dirty="0" err="1"/>
              <a:t>Moderna</a:t>
            </a:r>
            <a:r>
              <a:rPr lang="en-US" sz="2600" dirty="0"/>
              <a:t> vaccine for all children and young adults</a:t>
            </a:r>
            <a:endParaRPr lang="en-US" sz="2600" dirty="0">
              <a:solidFill>
                <a:srgbClr val="FF0000"/>
              </a:solidFill>
            </a:endParaRPr>
          </a:p>
          <a:p>
            <a:pPr algn="r"/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09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2169-3230-1D44-A664-8628F9D8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3" y="162603"/>
            <a:ext cx="3481552" cy="1325563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00EB-AB1F-1A4B-AD1E-F070E7A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488166"/>
            <a:ext cx="11102302" cy="4744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mRNA vaccines against COVID-19 are neither safe nor effective</a:t>
            </a:r>
          </a:p>
          <a:p>
            <a:pPr lvl="1"/>
            <a:r>
              <a:rPr lang="en-US" sz="2600" dirty="0"/>
              <a:t>Reports of adverse reactions in the VAERS database are much higher than for any other vaccine</a:t>
            </a:r>
          </a:p>
          <a:p>
            <a:r>
              <a:rPr lang="en-US" dirty="0"/>
              <a:t>The vaccine induces exposed cells to produce large amounts of spike protein, which is toxic</a:t>
            </a:r>
          </a:p>
          <a:p>
            <a:pPr lvl="1"/>
            <a:r>
              <a:rPr lang="en-US" sz="2600" dirty="0"/>
              <a:t>This causes myocarditis in young people who are very safe from COVID-19</a:t>
            </a:r>
          </a:p>
          <a:p>
            <a:r>
              <a:rPr lang="en-US" dirty="0"/>
              <a:t>The vaccine induces a very high antibody response, which however can lead to autoimmune disease</a:t>
            </a:r>
          </a:p>
          <a:p>
            <a:r>
              <a:rPr lang="en-US" dirty="0"/>
              <a:t>Vaccine-based immunity fades quickly over time; frequent booster shots may become routine</a:t>
            </a:r>
          </a:p>
          <a:p>
            <a:r>
              <a:rPr lang="en-US" dirty="0"/>
              <a:t>The vaccines may be responsible for the rapid emergence of vaccine-resistant mutants</a:t>
            </a:r>
          </a:p>
          <a:p>
            <a:r>
              <a:rPr lang="en-US" dirty="0"/>
              <a:t>Antibody Dependent Enhancement (ADE) is a real risk that may make the vaccinated susceptible to worse symptoms than the unvaccinated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7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4E7D-E5BB-B044-8152-D76D1040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785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“Worse than the Disease? Reviewing Some Possible Unintended Consequences of the     mRNA Vaccines Against COVID-19”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2921-48A3-FB44-AED9-4D0C7A80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94" y="1994391"/>
            <a:ext cx="1122713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The mRNA vaccines are a poorly evaluated unprecedented </a:t>
            </a:r>
          </a:p>
          <a:p>
            <a:pPr marL="0" indent="0" algn="ctr">
              <a:buNone/>
            </a:pPr>
            <a:r>
              <a:rPr lang="en-US" b="1" dirty="0"/>
              <a:t>technology with many unknowns</a:t>
            </a:r>
          </a:p>
          <a:p>
            <a:pPr marL="0" indent="0">
              <a:buNone/>
            </a:pPr>
            <a:r>
              <a:rPr lang="en-US" sz="3000" dirty="0"/>
              <a:t>Some potential adverse consequences:</a:t>
            </a:r>
          </a:p>
          <a:p>
            <a:r>
              <a:rPr lang="en-US" dirty="0"/>
              <a:t>Pathogenic priming, multisystem inflammatory disease and autoimmunity</a:t>
            </a:r>
          </a:p>
          <a:p>
            <a:r>
              <a:rPr lang="en-US" dirty="0"/>
              <a:t>Allergic reactions and anaphylaxis</a:t>
            </a:r>
          </a:p>
          <a:p>
            <a:r>
              <a:rPr lang="en-US" dirty="0"/>
              <a:t>Emergence of novel variants of SARS-CoV-2</a:t>
            </a:r>
          </a:p>
          <a:p>
            <a:r>
              <a:rPr lang="en-US" dirty="0"/>
              <a:t>Antibody dependent enhancement</a:t>
            </a:r>
          </a:p>
          <a:p>
            <a:r>
              <a:rPr lang="en-US" dirty="0"/>
              <a:t>Activation of latent viral infections</a:t>
            </a:r>
          </a:p>
          <a:p>
            <a:r>
              <a:rPr lang="en-US" dirty="0"/>
              <a:t>Neurodegeneration and prion diseases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EE79F-0209-9D4C-875C-18EBDB50E79A}"/>
              </a:ext>
            </a:extLst>
          </p:cNvPr>
          <p:cNvSpPr txBox="1"/>
          <p:nvPr/>
        </p:nvSpPr>
        <p:spPr>
          <a:xfrm>
            <a:off x="5603619" y="6262042"/>
            <a:ext cx="611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and G Nigh.  IJVTPR 2021; 2(1): 38-79.</a:t>
            </a:r>
          </a:p>
        </p:txBody>
      </p:sp>
    </p:spTree>
    <p:extLst>
      <p:ext uri="{BB962C8B-B14F-4D97-AF65-F5344CB8AC3E}">
        <p14:creationId xmlns:p14="http://schemas.microsoft.com/office/powerpoint/2010/main" val="359051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8BF515F-C71C-4E48-8175-24F3B811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47"/>
            <a:ext cx="12192000" cy="2501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A3D7-2F90-694E-B131-B9BBC740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23" y="3169962"/>
            <a:ext cx="8880284" cy="32032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mRNA vaccines contain the genetic code to make spike protein</a:t>
            </a:r>
          </a:p>
          <a:p>
            <a:r>
              <a:rPr lang="en-US" dirty="0"/>
              <a:t>The mRNA is incorporated into a lipid particle that simulates a human LDL particle </a:t>
            </a:r>
          </a:p>
          <a:p>
            <a:r>
              <a:rPr lang="en-US" dirty="0"/>
              <a:t>A synthetic cationic (positively charged) lipid is added to act as an adjuvant – very toxic to the cells</a:t>
            </a:r>
          </a:p>
          <a:p>
            <a:r>
              <a:rPr lang="en-US" dirty="0"/>
              <a:t>Large quantities of polyethylene glycol (PEG) are added to further protect the mRNA from breakdown</a:t>
            </a:r>
          </a:p>
          <a:p>
            <a:r>
              <a:rPr lang="en-US" dirty="0"/>
              <a:t>The RNA is carefully engineered to resist breakdown and to produce spike protein at high rate</a:t>
            </a:r>
          </a:p>
        </p:txBody>
      </p:sp>
    </p:spTree>
    <p:extLst>
      <p:ext uri="{BB962C8B-B14F-4D97-AF65-F5344CB8AC3E}">
        <p14:creationId xmlns:p14="http://schemas.microsoft.com/office/powerpoint/2010/main" val="130757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69D2-1268-7741-B6A8-8960FD24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, histogram&#10;&#10;Description automatically generated">
            <a:extLst>
              <a:ext uri="{FF2B5EF4-FFF2-40B4-BE49-F238E27FC236}">
                <a16:creationId xmlns:a16="http://schemas.microsoft.com/office/drawing/2014/main" id="{0BAF327A-CD27-134D-9294-86A0615B6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82562"/>
            <a:ext cx="9147194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6EBD4-A09B-5544-8B12-124147F040B9}"/>
              </a:ext>
            </a:extLst>
          </p:cNvPr>
          <p:cNvSpPr txBox="1"/>
          <p:nvPr/>
        </p:nvSpPr>
        <p:spPr>
          <a:xfrm>
            <a:off x="2319554" y="6292820"/>
            <a:ext cx="987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vaersanalysis.info</a:t>
            </a:r>
            <a:r>
              <a:rPr lang="en-US" dirty="0"/>
              <a:t>/2021/09/03/</a:t>
            </a:r>
            <a:r>
              <a:rPr lang="en-US" sz="2000" dirty="0"/>
              <a:t>vaers-summary-for-covid-19-vaccines-through-8-27-2021</a:t>
            </a:r>
            <a:r>
              <a:rPr lang="en-US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0FE68-EE4A-0840-ACC0-C0E1B5D99768}"/>
              </a:ext>
            </a:extLst>
          </p:cNvPr>
          <p:cNvSpPr txBox="1"/>
          <p:nvPr/>
        </p:nvSpPr>
        <p:spPr>
          <a:xfrm>
            <a:off x="9607463" y="2880986"/>
            <a:ext cx="238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 of August 27,2021</a:t>
            </a:r>
          </a:p>
        </p:txBody>
      </p:sp>
    </p:spTree>
    <p:extLst>
      <p:ext uri="{BB962C8B-B14F-4D97-AF65-F5344CB8AC3E}">
        <p14:creationId xmlns:p14="http://schemas.microsoft.com/office/powerpoint/2010/main" val="377598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3407-E9ED-284C-AAA3-61375FCC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8" y="365125"/>
            <a:ext cx="9812628" cy="17768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“Substantial Differences in SARS-CoV-2 Antibody Responses Elicited by Natural Infection and mRNA Vaccination”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27BB-EE73-A040-BEEA-66EB6144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3" y="2347086"/>
            <a:ext cx="8244992" cy="3460359"/>
          </a:xfrm>
        </p:spPr>
        <p:txBody>
          <a:bodyPr>
            <a:normAutofit/>
          </a:bodyPr>
          <a:lstStyle/>
          <a:p>
            <a:r>
              <a:rPr lang="en-US" dirty="0"/>
              <a:t>After the second dose of the vaccine, antibody titers were </a:t>
            </a:r>
            <a:r>
              <a:rPr lang="en-US" i="1" dirty="0">
                <a:solidFill>
                  <a:srgbClr val="FF0000"/>
                </a:solidFill>
              </a:rPr>
              <a:t>up to 10 times higher </a:t>
            </a:r>
            <a:r>
              <a:rPr lang="en-US" dirty="0"/>
              <a:t>than those of patients who had recovered from natural COVID-19 infection</a:t>
            </a:r>
          </a:p>
          <a:p>
            <a:r>
              <a:rPr lang="en-US" dirty="0"/>
              <a:t>In patients with COVID-19, the most severe disease is associated with the highest number of antibodies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/>
              <a:t>High antibody titers lead to autoimmune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DB940-B20B-2049-B213-09B8AB17E803}"/>
              </a:ext>
            </a:extLst>
          </p:cNvPr>
          <p:cNvSpPr txBox="1"/>
          <p:nvPr/>
        </p:nvSpPr>
        <p:spPr>
          <a:xfrm>
            <a:off x="1081043" y="5985043"/>
            <a:ext cx="10534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Rafael Assis et al. </a:t>
            </a:r>
            <a:r>
              <a:rPr lang="en-US" sz="2000" dirty="0" err="1"/>
              <a:t>bioRxiv</a:t>
            </a:r>
            <a:r>
              <a:rPr lang="en-US" sz="2000" dirty="0"/>
              <a:t> preprint. May 19, 2021. </a:t>
            </a:r>
            <a:r>
              <a:rPr lang="en-US" sz="2000" dirty="0" err="1"/>
              <a:t>doi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https://doi.org/10.1101/2021.04.15.440089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Vincent </a:t>
            </a:r>
            <a:r>
              <a:rPr lang="en-US" sz="2000" dirty="0" err="1"/>
              <a:t>Legros</a:t>
            </a:r>
            <a:r>
              <a:rPr lang="en-US" sz="2000" dirty="0"/>
              <a:t> et al., Cellular &amp; Molecular Immunology 2021; 18: 318-327.</a:t>
            </a:r>
          </a:p>
          <a:p>
            <a:endParaRPr lang="en-US" sz="2000" dirty="0"/>
          </a:p>
        </p:txBody>
      </p:sp>
      <p:pic>
        <p:nvPicPr>
          <p:cNvPr id="6" name="Picture 5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18D1EF25-4D82-5240-9F49-7F7FEA22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85" y="1695942"/>
            <a:ext cx="3539805" cy="23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53B9EB-24A9-8348-A872-EFD5E310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3" y="950159"/>
            <a:ext cx="11518900" cy="349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57BCE-6F46-0E48-8ABE-FAE6E0FB48F6}"/>
              </a:ext>
            </a:extLst>
          </p:cNvPr>
          <p:cNvSpPr txBox="1"/>
          <p:nvPr/>
        </p:nvSpPr>
        <p:spPr>
          <a:xfrm>
            <a:off x="2018805" y="6148871"/>
            <a:ext cx="1000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Nature News Feature. https://</a:t>
            </a:r>
            <a:r>
              <a:rPr lang="en-US" sz="2400" dirty="0" err="1"/>
              <a:t>www.nature.com</a:t>
            </a:r>
            <a:r>
              <a:rPr lang="en-US" sz="2400" dirty="0"/>
              <a:t>/articles/d41586-021-00149-1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4B8F8-1F99-B14C-9D02-DF0467548371}"/>
              </a:ext>
            </a:extLst>
          </p:cNvPr>
          <p:cNvSpPr txBox="1"/>
          <p:nvPr/>
        </p:nvSpPr>
        <p:spPr>
          <a:xfrm>
            <a:off x="2942226" y="220676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FF24E-4171-D641-8790-B9DD78AE8454}"/>
              </a:ext>
            </a:extLst>
          </p:cNvPr>
          <p:cNvSpPr txBox="1"/>
          <p:nvPr/>
        </p:nvSpPr>
        <p:spPr>
          <a:xfrm>
            <a:off x="839916" y="4109694"/>
            <a:ext cx="10211293" cy="1815882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  I predict that a massive vaccination campaign against COVID-19 may result in a dramatic increase in all sorts of autoimmune diseases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4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1622936" y="1336119"/>
            <a:ext cx="8412480" cy="3816429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Antibody-Dependent Enhancement (ADE)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Breakthrough Variants</a:t>
            </a:r>
          </a:p>
        </p:txBody>
      </p:sp>
    </p:spTree>
    <p:extLst>
      <p:ext uri="{BB962C8B-B14F-4D97-AF65-F5344CB8AC3E}">
        <p14:creationId xmlns:p14="http://schemas.microsoft.com/office/powerpoint/2010/main" val="296128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10B0-AF7D-8740-9C12-DBB31264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1" y="77140"/>
            <a:ext cx="9841071" cy="1325563"/>
          </a:xfrm>
        </p:spPr>
        <p:txBody>
          <a:bodyPr/>
          <a:lstStyle/>
          <a:p>
            <a:r>
              <a:rPr lang="en-US" b="1" dirty="0"/>
              <a:t>Antibody-Dependent Enhancement (ADE)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C3DF-0E8D-E34C-9DD6-DF0C228A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2" y="1402703"/>
            <a:ext cx="10515600" cy="51871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vaccine has the potential to backfire:</a:t>
            </a:r>
          </a:p>
          <a:p>
            <a:r>
              <a:rPr lang="en-US" sz="2400" dirty="0"/>
              <a:t>Non-neutralizing antibody enhances uptake into macrophages via Fc</a:t>
            </a:r>
            <a:r>
              <a:rPr lang="el-GR" sz="2400" dirty="0"/>
              <a:t>γ</a:t>
            </a:r>
            <a:r>
              <a:rPr lang="en-US" sz="2400" dirty="0"/>
              <a:t> receptors leading to increased viral infection and replication</a:t>
            </a:r>
          </a:p>
          <a:p>
            <a:r>
              <a:rPr lang="en-US" sz="2400" dirty="0"/>
              <a:t>Antibody increases release of cytokines causing enhanced risk of excessive inflammation and cytokine storm</a:t>
            </a:r>
          </a:p>
          <a:p>
            <a:pPr marL="0" indent="0">
              <a:buNone/>
            </a:pPr>
            <a:r>
              <a:rPr lang="en-US" sz="2400" dirty="0"/>
              <a:t>“ADE has been observed in SARS, MERS and other human respiratory virus infections including RSV and measles, which suggests a real risk of ADE for SARS-CoV-2 vaccines and antibody-based interventions.”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“Thus, the absence of ADE evidence in COVID-19 vaccine data so far does not absolve investigators from disclosing the risk of enhanced disease to vaccine trial participants, and it remains a realistic, non-theoretical risk to the subjects.”</a:t>
            </a:r>
            <a:r>
              <a:rPr lang="en-US" sz="2400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FD9EE-B050-734B-884A-DCE7B04CA438}"/>
              </a:ext>
            </a:extLst>
          </p:cNvPr>
          <p:cNvSpPr txBox="1"/>
          <p:nvPr/>
        </p:nvSpPr>
        <p:spPr>
          <a:xfrm>
            <a:off x="5373912" y="6018406"/>
            <a:ext cx="6679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Wen Shi Lee et al., Nature Microbiology 2020; 5: 1185-1191.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T Cardozo and R </a:t>
            </a:r>
            <a:r>
              <a:rPr lang="en-US" sz="2000" dirty="0" err="1"/>
              <a:t>Veazey</a:t>
            </a:r>
            <a:r>
              <a:rPr lang="en-US" sz="2000" dirty="0"/>
              <a:t>, Int J Clin </a:t>
            </a:r>
            <a:r>
              <a:rPr lang="en-US" sz="2000" dirty="0" err="1"/>
              <a:t>Pract</a:t>
            </a:r>
            <a:r>
              <a:rPr lang="en-US" sz="2000" dirty="0"/>
              <a:t> 2021; 75(3): e13795. </a:t>
            </a:r>
          </a:p>
        </p:txBody>
      </p:sp>
    </p:spTree>
    <p:extLst>
      <p:ext uri="{BB962C8B-B14F-4D97-AF65-F5344CB8AC3E}">
        <p14:creationId xmlns:p14="http://schemas.microsoft.com/office/powerpoint/2010/main" val="44921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1863</Words>
  <Application>Microsoft Macintosh PowerPoint</Application>
  <PresentationFormat>Widescreen</PresentationFormat>
  <Paragraphs>171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SARS-CoV-2 mRNA Vaccines:  Is the Risk Worth the Benefit? </vt:lpstr>
      <vt:lpstr>PowerPoint Presentation</vt:lpstr>
      <vt:lpstr>“Worse than the Disease? Reviewing Some Possible Unintended Consequences of the     mRNA Vaccines Against COVID-19”*</vt:lpstr>
      <vt:lpstr>PowerPoint Presentation</vt:lpstr>
      <vt:lpstr>PowerPoint Presentation</vt:lpstr>
      <vt:lpstr>“Substantial Differences in SARS-CoV-2 Antibody Responses Elicited by Natural Infection and mRNA Vaccination”* </vt:lpstr>
      <vt:lpstr>PowerPoint Presentation</vt:lpstr>
      <vt:lpstr>PowerPoint Presentation</vt:lpstr>
      <vt:lpstr>Antibody-Dependent Enhancement (ADE)*</vt:lpstr>
      <vt:lpstr>“SARS-CoV-2 evolution during treatment of chronic infection”* </vt:lpstr>
      <vt:lpstr>PowerPoint Presentation</vt:lpstr>
      <vt:lpstr>“An Effective COVID-19 Vaccine Needs to Engage T Cells”*</vt:lpstr>
      <vt:lpstr>PowerPoint Presentation</vt:lpstr>
      <vt:lpstr>Neutralizing antibodies fall dramatically in six months*</vt:lpstr>
      <vt:lpstr>“Large-scale study of antibody titer decay following BNT162b2 mRNA vaccine or SARS-CoV-2 infection”* </vt:lpstr>
      <vt:lpstr>Positive trend between vaccination rate and infection rate*</vt:lpstr>
      <vt:lpstr>Outbreak in Israeli Hospital, July 2021*</vt:lpstr>
      <vt:lpstr>PowerPoint Presentation</vt:lpstr>
      <vt:lpstr>The Big Picture</vt:lpstr>
      <vt:lpstr>S1 detected in the blood following vaccination*</vt:lpstr>
      <vt:lpstr>S1 is toxic to mice*</vt:lpstr>
      <vt:lpstr>SARS-CoV-2 mRNA Vaccination-Associated Myocarditis in Children Ages 12-17:  A Stratified National Database Analysis”* </vt:lpstr>
      <vt:lpstr>Myocarditis Reports in VAERS*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SARS-CoV-2 mRNA Vaccines:  Is the Risk Worth the Benefit? </dc:title>
  <dc:creator>Stephanie Seneff</dc:creator>
  <cp:lastModifiedBy>Stephanie Seneff</cp:lastModifiedBy>
  <cp:revision>32</cp:revision>
  <dcterms:created xsi:type="dcterms:W3CDTF">2021-10-05T16:01:04Z</dcterms:created>
  <dcterms:modified xsi:type="dcterms:W3CDTF">2021-10-12T15:36:23Z</dcterms:modified>
</cp:coreProperties>
</file>