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256" r:id="rId2"/>
    <p:sldId id="872" r:id="rId3"/>
    <p:sldId id="601" r:id="rId4"/>
    <p:sldId id="566" r:id="rId5"/>
    <p:sldId id="347" r:id="rId6"/>
    <p:sldId id="337" r:id="rId7"/>
    <p:sldId id="365" r:id="rId8"/>
    <p:sldId id="316" r:id="rId9"/>
    <p:sldId id="315" r:id="rId10"/>
    <p:sldId id="297" r:id="rId11"/>
    <p:sldId id="598" r:id="rId12"/>
    <p:sldId id="340" r:id="rId13"/>
    <p:sldId id="542" r:id="rId14"/>
    <p:sldId id="334" r:id="rId15"/>
    <p:sldId id="351" r:id="rId16"/>
    <p:sldId id="599" r:id="rId17"/>
    <p:sldId id="600" r:id="rId18"/>
    <p:sldId id="562" r:id="rId19"/>
    <p:sldId id="682" r:id="rId20"/>
    <p:sldId id="338" r:id="rId21"/>
    <p:sldId id="341" r:id="rId22"/>
    <p:sldId id="311" r:id="rId23"/>
    <p:sldId id="602" r:id="rId24"/>
    <p:sldId id="603" r:id="rId25"/>
    <p:sldId id="323" r:id="rId26"/>
    <p:sldId id="604" r:id="rId27"/>
    <p:sldId id="312" r:id="rId28"/>
    <p:sldId id="361" r:id="rId29"/>
    <p:sldId id="576" r:id="rId30"/>
    <p:sldId id="417" r:id="rId31"/>
    <p:sldId id="416" r:id="rId32"/>
    <p:sldId id="393" r:id="rId33"/>
    <p:sldId id="832" r:id="rId34"/>
    <p:sldId id="568" r:id="rId35"/>
    <p:sldId id="569" r:id="rId36"/>
    <p:sldId id="833" r:id="rId37"/>
    <p:sldId id="426" r:id="rId38"/>
    <p:sldId id="430" r:id="rId39"/>
    <p:sldId id="573" r:id="rId40"/>
    <p:sldId id="873" r:id="rId41"/>
    <p:sldId id="307" r:id="rId42"/>
    <p:sldId id="291" r:id="rId43"/>
    <p:sldId id="422" r:id="rId44"/>
    <p:sldId id="309" r:id="rId45"/>
    <p:sldId id="391" r:id="rId46"/>
    <p:sldId id="305" r:id="rId47"/>
    <p:sldId id="306" r:id="rId48"/>
    <p:sldId id="587" r:id="rId49"/>
    <p:sldId id="557" r:id="rId50"/>
    <p:sldId id="574" r:id="rId51"/>
    <p:sldId id="287" r:id="rId52"/>
    <p:sldId id="571" r:id="rId53"/>
    <p:sldId id="608" r:id="rId54"/>
    <p:sldId id="619" r:id="rId55"/>
    <p:sldId id="831" r:id="rId56"/>
    <p:sldId id="481" r:id="rId57"/>
    <p:sldId id="756" r:id="rId58"/>
    <p:sldId id="687" r:id="rId59"/>
    <p:sldId id="611" r:id="rId60"/>
    <p:sldId id="781" r:id="rId61"/>
    <p:sldId id="782" r:id="rId62"/>
    <p:sldId id="783" r:id="rId63"/>
    <p:sldId id="784" r:id="rId64"/>
    <p:sldId id="785" r:id="rId65"/>
    <p:sldId id="525" r:id="rId66"/>
    <p:sldId id="772" r:id="rId67"/>
    <p:sldId id="786" r:id="rId68"/>
    <p:sldId id="588" r:id="rId69"/>
    <p:sldId id="787" r:id="rId70"/>
    <p:sldId id="773" r:id="rId71"/>
    <p:sldId id="775" r:id="rId72"/>
    <p:sldId id="774" r:id="rId73"/>
    <p:sldId id="829" r:id="rId74"/>
    <p:sldId id="830" r:id="rId75"/>
    <p:sldId id="752" r:id="rId76"/>
    <p:sldId id="827" r:id="rId77"/>
    <p:sldId id="354" r:id="rId78"/>
    <p:sldId id="263" r:id="rId79"/>
    <p:sldId id="264" r:id="rId80"/>
    <p:sldId id="273" r:id="rId81"/>
    <p:sldId id="597" r:id="rId82"/>
    <p:sldId id="262" r:id="rId83"/>
    <p:sldId id="593" r:id="rId84"/>
    <p:sldId id="261" r:id="rId85"/>
    <p:sldId id="271" r:id="rId86"/>
    <p:sldId id="270" r:id="rId87"/>
    <p:sldId id="577" r:id="rId88"/>
    <p:sldId id="272" r:id="rId89"/>
    <p:sldId id="579" r:id="rId90"/>
    <p:sldId id="580" r:id="rId91"/>
    <p:sldId id="581" r:id="rId92"/>
    <p:sldId id="353" r:id="rId93"/>
    <p:sldId id="582" r:id="rId94"/>
    <p:sldId id="835" r:id="rId95"/>
    <p:sldId id="690" r:id="rId96"/>
    <p:sldId id="488" r:id="rId97"/>
    <p:sldId id="482" r:id="rId98"/>
    <p:sldId id="485" r:id="rId99"/>
    <p:sldId id="496" r:id="rId100"/>
    <p:sldId id="583" r:id="rId101"/>
    <p:sldId id="276" r:id="rId102"/>
    <p:sldId id="268" r:id="rId103"/>
    <p:sldId id="269" r:id="rId104"/>
    <p:sldId id="552"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3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1"/>
    <p:restoredTop sz="83357"/>
  </p:normalViewPr>
  <p:slideViewPr>
    <p:cSldViewPr snapToGrid="0" snapToObjects="1">
      <p:cViewPr varScale="1">
        <p:scale>
          <a:sx n="102" d="100"/>
          <a:sy n="102" d="100"/>
        </p:scale>
        <p:origin x="96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3" d="100"/>
        <a:sy n="11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1" dirty="0"/>
              <a:t>With and without high</a:t>
            </a:r>
            <a:r>
              <a:rPr lang="en-US" sz="2800" b="1" baseline="0" dirty="0"/>
              <a:t> tuberculosis infection </a:t>
            </a:r>
            <a:r>
              <a:rPr lang="en-US" sz="2800" b="1" dirty="0"/>
              <a:t> </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rgbClr val="FF0000"/>
              </a:solidFill>
              <a:ln w="9525">
                <a:solidFill>
                  <a:schemeClr val="accent1"/>
                </a:solidFill>
              </a:ln>
              <a:effectLst/>
            </c:spPr>
          </c:marker>
          <c:xVal>
            <c:numRef>
              <c:f>'[Chart in Microsoft PowerPoint]Sheet1'!$A$2:$A$12</c:f>
              <c:numCache>
                <c:formatCode>General</c:formatCode>
                <c:ptCount val="11"/>
                <c:pt idx="0">
                  <c:v>6.15</c:v>
                </c:pt>
                <c:pt idx="1">
                  <c:v>4.49</c:v>
                </c:pt>
                <c:pt idx="2">
                  <c:v>3.45</c:v>
                </c:pt>
                <c:pt idx="3">
                  <c:v>3.02</c:v>
                </c:pt>
                <c:pt idx="4">
                  <c:v>3.01</c:v>
                </c:pt>
                <c:pt idx="5">
                  <c:v>0.56000000000000005</c:v>
                </c:pt>
                <c:pt idx="6">
                  <c:v>0.34</c:v>
                </c:pt>
                <c:pt idx="7">
                  <c:v>62.86</c:v>
                </c:pt>
                <c:pt idx="8">
                  <c:v>46.43</c:v>
                </c:pt>
                <c:pt idx="9">
                  <c:v>18.36</c:v>
                </c:pt>
                <c:pt idx="10">
                  <c:v>36.86</c:v>
                </c:pt>
              </c:numCache>
            </c:numRef>
          </c:xVal>
          <c:yVal>
            <c:numRef>
              <c:f>'[Chart in Microsoft PowerPoint]Sheet1'!$B$2:$B$12</c:f>
              <c:numCache>
                <c:formatCode>General</c:formatCode>
                <c:ptCount val="11"/>
                <c:pt idx="0">
                  <c:v>3.9</c:v>
                </c:pt>
                <c:pt idx="1">
                  <c:v>6.4</c:v>
                </c:pt>
                <c:pt idx="2">
                  <c:v>6.9</c:v>
                </c:pt>
                <c:pt idx="3">
                  <c:v>8.6</c:v>
                </c:pt>
                <c:pt idx="4">
                  <c:v>3.6</c:v>
                </c:pt>
                <c:pt idx="5">
                  <c:v>8.9</c:v>
                </c:pt>
                <c:pt idx="6">
                  <c:v>6.2</c:v>
                </c:pt>
                <c:pt idx="7">
                  <c:v>27.8</c:v>
                </c:pt>
                <c:pt idx="8">
                  <c:v>21.6</c:v>
                </c:pt>
                <c:pt idx="9">
                  <c:v>20.8</c:v>
                </c:pt>
                <c:pt idx="10">
                  <c:v>25.3</c:v>
                </c:pt>
              </c:numCache>
            </c:numRef>
          </c:yVal>
          <c:smooth val="0"/>
          <c:extLst>
            <c:ext xmlns:c16="http://schemas.microsoft.com/office/drawing/2014/chart" uri="{C3380CC4-5D6E-409C-BE32-E72D297353CC}">
              <c16:uniqueId val="{00000000-AA11-A94F-8BE4-DF3BB516958E}"/>
            </c:ext>
          </c:extLst>
        </c:ser>
        <c:dLbls>
          <c:showLegendKey val="0"/>
          <c:showVal val="0"/>
          <c:showCatName val="0"/>
          <c:showSerName val="0"/>
          <c:showPercent val="0"/>
          <c:showBubbleSize val="0"/>
        </c:dLbls>
        <c:axId val="1906945231"/>
        <c:axId val="1907056047"/>
      </c:scatterChart>
      <c:valAx>
        <c:axId val="19069452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07056047"/>
        <c:crosses val="autoZero"/>
        <c:crossBetween val="midCat"/>
      </c:valAx>
      <c:valAx>
        <c:axId val="19070560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069452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0.03058</cdr:x>
      <cdr:y>0.62369</cdr:y>
    </cdr:from>
    <cdr:to>
      <cdr:x>0.23777</cdr:x>
      <cdr:y>0.87348</cdr:y>
    </cdr:to>
    <cdr:sp macro="" textlink="">
      <cdr:nvSpPr>
        <cdr:cNvPr id="2" name="Freeform 1">
          <a:extLst xmlns:a="http://schemas.openxmlformats.org/drawingml/2006/main">
            <a:ext uri="{FF2B5EF4-FFF2-40B4-BE49-F238E27FC236}">
              <a16:creationId xmlns:a16="http://schemas.microsoft.com/office/drawing/2014/main" id="{C4E99F2F-95F4-D041-ADB5-DC03E7410262}"/>
            </a:ext>
          </a:extLst>
        </cdr:cNvPr>
        <cdr:cNvSpPr/>
      </cdr:nvSpPr>
      <cdr:spPr>
        <a:xfrm xmlns:a="http://schemas.openxmlformats.org/drawingml/2006/main">
          <a:off x="179998" y="2557462"/>
          <a:ext cx="1219618" cy="1024251"/>
        </a:xfrm>
        <a:custGeom xmlns:a="http://schemas.openxmlformats.org/drawingml/2006/main">
          <a:avLst/>
          <a:gdLst>
            <a:gd name="connsiteX0" fmla="*/ 377215 w 1219618"/>
            <a:gd name="connsiteY0" fmla="*/ 0 h 1024251"/>
            <a:gd name="connsiteX1" fmla="*/ 5740 w 1219618"/>
            <a:gd name="connsiteY1" fmla="*/ 385763 h 1024251"/>
            <a:gd name="connsiteX2" fmla="*/ 177190 w 1219618"/>
            <a:gd name="connsiteY2" fmla="*/ 771525 h 1024251"/>
            <a:gd name="connsiteX3" fmla="*/ 520090 w 1219618"/>
            <a:gd name="connsiteY3" fmla="*/ 1000125 h 1024251"/>
            <a:gd name="connsiteX4" fmla="*/ 1205890 w 1219618"/>
            <a:gd name="connsiteY4" fmla="*/ 928688 h 1024251"/>
            <a:gd name="connsiteX5" fmla="*/ 934427 w 1219618"/>
            <a:gd name="connsiteY5" fmla="*/ 214313 h 1024251"/>
            <a:gd name="connsiteX6" fmla="*/ 405790 w 1219618"/>
            <a:gd name="connsiteY6" fmla="*/ 42863 h 1024251"/>
            <a:gd name="connsiteX7" fmla="*/ 405790 w 1219618"/>
            <a:gd name="connsiteY7" fmla="*/ 42863 h 102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618" h="1024251">
              <a:moveTo>
                <a:pt x="377215" y="0"/>
              </a:moveTo>
              <a:cubicBezTo>
                <a:pt x="208146" y="128588"/>
                <a:pt x="39077" y="257176"/>
                <a:pt x="5740" y="385763"/>
              </a:cubicBezTo>
              <a:cubicBezTo>
                <a:pt x="-27597" y="514350"/>
                <a:pt x="91465" y="669131"/>
                <a:pt x="177190" y="771525"/>
              </a:cubicBezTo>
              <a:cubicBezTo>
                <a:pt x="262915" y="873919"/>
                <a:pt x="348640" y="973931"/>
                <a:pt x="520090" y="1000125"/>
              </a:cubicBezTo>
              <a:cubicBezTo>
                <a:pt x="691540" y="1026319"/>
                <a:pt x="1136834" y="1059657"/>
                <a:pt x="1205890" y="928688"/>
              </a:cubicBezTo>
              <a:cubicBezTo>
                <a:pt x="1274946" y="797719"/>
                <a:pt x="1067777" y="361950"/>
                <a:pt x="934427" y="214313"/>
              </a:cubicBezTo>
              <a:cubicBezTo>
                <a:pt x="801077" y="66676"/>
                <a:pt x="405790" y="42863"/>
                <a:pt x="405790" y="42863"/>
              </a:cubicBezTo>
              <a:lnTo>
                <a:pt x="405790" y="42863"/>
              </a:lnTo>
            </a:path>
          </a:pathLst>
        </a:cu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1DD22-7609-FA4D-ADB7-B0EC04BE27E1}" type="datetimeFigureOut">
              <a:rPr lang="en-US" smtClean="0"/>
              <a:t>11/4/21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31062-5E0C-004A-A96B-F9FF9ACA4EF7}" type="slidenum">
              <a:rPr lang="en-US" smtClean="0"/>
              <a:t>‹#›</a:t>
            </a:fld>
            <a:endParaRPr lang="en-US"/>
          </a:p>
        </p:txBody>
      </p:sp>
    </p:spTree>
    <p:extLst>
      <p:ext uri="{BB962C8B-B14F-4D97-AF65-F5344CB8AC3E}">
        <p14:creationId xmlns:p14="http://schemas.microsoft.com/office/powerpoint/2010/main" val="200261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Csail</a:t>
            </a:r>
            <a:r>
              <a:rPr lang="en-US" dirty="0"/>
              <a:t>/2020/book/COVID/</a:t>
            </a:r>
            <a:r>
              <a:rPr lang="en-US" dirty="0" err="1"/>
              <a:t>WAPF_slides.text</a:t>
            </a:r>
            <a:endParaRPr lang="en-US" dirty="0"/>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1</a:t>
            </a:fld>
            <a:endParaRPr lang="en-US"/>
          </a:p>
        </p:txBody>
      </p:sp>
    </p:spTree>
    <p:extLst>
      <p:ext uri="{BB962C8B-B14F-4D97-AF65-F5344CB8AC3E}">
        <p14:creationId xmlns:p14="http://schemas.microsoft.com/office/powerpoint/2010/main" val="3972335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17</a:t>
            </a:fld>
            <a:endParaRPr lang="en-US"/>
          </a:p>
        </p:txBody>
      </p:sp>
    </p:spTree>
    <p:extLst>
      <p:ext uri="{BB962C8B-B14F-4D97-AF65-F5344CB8AC3E}">
        <p14:creationId xmlns:p14="http://schemas.microsoft.com/office/powerpoint/2010/main" val="1577706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Hospital</a:t>
            </a:r>
            <a:r>
              <a:rPr lang="en-US" baseline="0" dirty="0"/>
              <a:t> discharge diagnoses per 100,000</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18</a:t>
            </a:fld>
            <a:endParaRPr lang="en-US"/>
          </a:p>
        </p:txBody>
      </p:sp>
    </p:spTree>
    <p:extLst>
      <p:ext uri="{BB962C8B-B14F-4D97-AF65-F5344CB8AC3E}">
        <p14:creationId xmlns:p14="http://schemas.microsoft.com/office/powerpoint/2010/main" val="2374635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signing</a:t>
            </a:r>
          </a:p>
        </p:txBody>
      </p:sp>
      <p:sp>
        <p:nvSpPr>
          <p:cNvPr id="4" name="Slide Number Placeholder 3"/>
          <p:cNvSpPr>
            <a:spLocks noGrp="1"/>
          </p:cNvSpPr>
          <p:nvPr>
            <p:ph type="sldNum" sz="quarter" idx="5"/>
          </p:nvPr>
        </p:nvSpPr>
        <p:spPr/>
        <p:txBody>
          <a:bodyPr/>
          <a:lstStyle/>
          <a:p>
            <a:fld id="{BC2ECB97-848C-134B-9525-23CB1BEB9F2E}" type="slidenum">
              <a:rPr lang="en-US" smtClean="0"/>
              <a:t>19</a:t>
            </a:fld>
            <a:endParaRPr lang="en-US"/>
          </a:p>
        </p:txBody>
      </p:sp>
    </p:spTree>
    <p:extLst>
      <p:ext uri="{BB962C8B-B14F-4D97-AF65-F5344CB8AC3E}">
        <p14:creationId xmlns:p14="http://schemas.microsoft.com/office/powerpoint/2010/main" val="3097054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Laszlo_Boros</a:t>
            </a:r>
            <a:r>
              <a:rPr lang="en-US" sz="1200" kern="1200" dirty="0">
                <a:solidFill>
                  <a:schemeClr val="tx1"/>
                </a:solidFill>
                <a:latin typeface="+mn-lt"/>
                <a:ea typeface="+mn-ea"/>
                <a:cs typeface="+mn-cs"/>
              </a:rPr>
              <a:t>/Krichevsky_1961_formate_formation_produces_deuterium_depleted_hydrogen.pdf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 marine Pseudomonad</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22</a:t>
            </a:fld>
            <a:endParaRPr lang="en-US"/>
          </a:p>
        </p:txBody>
      </p:sp>
    </p:spTree>
    <p:extLst>
      <p:ext uri="{BB962C8B-B14F-4D97-AF65-F5344CB8AC3E}">
        <p14:creationId xmlns:p14="http://schemas.microsoft.com/office/powerpoint/2010/main" val="209471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www.fixyourgut.com</a:t>
            </a:r>
            <a:r>
              <a:rPr lang="en-US" dirty="0"/>
              <a:t>/</a:t>
            </a:r>
            <a:r>
              <a:rPr lang="en-US" dirty="0" err="1"/>
              <a:t>sibo</a:t>
            </a:r>
            <a:r>
              <a:rPr lang="en-US" dirty="0"/>
              <a:t>-methane-or-hydrogen-dominant-what-is-the-difference/</a:t>
            </a:r>
          </a:p>
        </p:txBody>
      </p:sp>
      <p:sp>
        <p:nvSpPr>
          <p:cNvPr id="4" name="Slide Number Placeholder 3"/>
          <p:cNvSpPr>
            <a:spLocks noGrp="1"/>
          </p:cNvSpPr>
          <p:nvPr>
            <p:ph type="sldNum" sz="quarter" idx="10"/>
          </p:nvPr>
        </p:nvSpPr>
        <p:spPr/>
        <p:txBody>
          <a:bodyPr/>
          <a:lstStyle/>
          <a:p>
            <a:fld id="{F17CADA0-8132-2F4F-963C-D3FA3E071D08}" type="slidenum">
              <a:rPr lang="en-US" smtClean="0"/>
              <a:t>23</a:t>
            </a:fld>
            <a:endParaRPr lang="en-US"/>
          </a:p>
        </p:txBody>
      </p:sp>
    </p:spTree>
    <p:extLst>
      <p:ext uri="{BB962C8B-B14F-4D97-AF65-F5344CB8AC3E}">
        <p14:creationId xmlns:p14="http://schemas.microsoft.com/office/powerpoint/2010/main" val="1110133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2020/microbes//gut_and_kidney_disease_2020.pdf</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26</a:t>
            </a:fld>
            <a:endParaRPr lang="en-US"/>
          </a:p>
        </p:txBody>
      </p:sp>
    </p:spTree>
    <p:extLst>
      <p:ext uri="{BB962C8B-B14F-4D97-AF65-F5344CB8AC3E}">
        <p14:creationId xmlns:p14="http://schemas.microsoft.com/office/powerpoint/2010/main" val="4271053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2014/Indianapolis/</a:t>
            </a:r>
            <a:r>
              <a:rPr lang="en-US" dirty="0" err="1"/>
              <a:t>influenza_slides.pptx</a:t>
            </a:r>
            <a:endParaRPr lang="en-US" dirty="0"/>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28</a:t>
            </a:fld>
            <a:endParaRPr lang="en-US"/>
          </a:p>
        </p:txBody>
      </p:sp>
    </p:spTree>
    <p:extLst>
      <p:ext uri="{BB962C8B-B14F-4D97-AF65-F5344CB8AC3E}">
        <p14:creationId xmlns:p14="http://schemas.microsoft.com/office/powerpoint/2010/main" val="4055243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29</a:t>
            </a:fld>
            <a:endParaRPr lang="en-US"/>
          </a:p>
        </p:txBody>
      </p:sp>
    </p:spTree>
    <p:extLst>
      <p:ext uri="{BB962C8B-B14F-4D97-AF65-F5344CB8AC3E}">
        <p14:creationId xmlns:p14="http://schemas.microsoft.com/office/powerpoint/2010/main" val="2416778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WAPF./biodiesel_fuel_induces_inflammation_2013.pdf</a:t>
            </a:r>
          </a:p>
        </p:txBody>
      </p:sp>
      <p:sp>
        <p:nvSpPr>
          <p:cNvPr id="4" name="Slide Number Placeholder 3"/>
          <p:cNvSpPr>
            <a:spLocks noGrp="1"/>
          </p:cNvSpPr>
          <p:nvPr>
            <p:ph type="sldNum" sz="quarter" idx="5"/>
          </p:nvPr>
        </p:nvSpPr>
        <p:spPr/>
        <p:txBody>
          <a:bodyPr/>
          <a:lstStyle/>
          <a:p>
            <a:fld id="{131E0741-DC65-244D-A630-FE12ACC99BA7}" type="slidenum">
              <a:rPr lang="en-US" smtClean="0"/>
              <a:t>31</a:t>
            </a:fld>
            <a:endParaRPr lang="en-US"/>
          </a:p>
        </p:txBody>
      </p:sp>
    </p:spTree>
    <p:extLst>
      <p:ext uri="{BB962C8B-B14F-4D97-AF65-F5344CB8AC3E}">
        <p14:creationId xmlns:p14="http://schemas.microsoft.com/office/powerpoint/2010/main" val="3349100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E0741-DC65-244D-A630-FE12ACC99BA7}" type="slidenum">
              <a:rPr lang="en-US" smtClean="0"/>
              <a:t>32</a:t>
            </a:fld>
            <a:endParaRPr lang="en-US"/>
          </a:p>
        </p:txBody>
      </p:sp>
    </p:spTree>
    <p:extLst>
      <p:ext uri="{BB962C8B-B14F-4D97-AF65-F5344CB8AC3E}">
        <p14:creationId xmlns:p14="http://schemas.microsoft.com/office/powerpoint/2010/main" val="42187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3</a:t>
            </a:fld>
            <a:endParaRPr lang="en-US"/>
          </a:p>
        </p:txBody>
      </p:sp>
    </p:spTree>
    <p:extLst>
      <p:ext uri="{BB962C8B-B14F-4D97-AF65-F5344CB8AC3E}">
        <p14:creationId xmlns:p14="http://schemas.microsoft.com/office/powerpoint/2010/main" val="2029628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glyphosate_in_air_in_Brazil.pdf</a:t>
            </a:r>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33</a:t>
            </a:fld>
            <a:endParaRPr lang="en-US"/>
          </a:p>
        </p:txBody>
      </p:sp>
    </p:spTree>
    <p:extLst>
      <p:ext uri="{BB962C8B-B14F-4D97-AF65-F5344CB8AC3E}">
        <p14:creationId xmlns:p14="http://schemas.microsoft.com/office/powerpoint/2010/main" val="331018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ville.montreal.qc.ca</a:t>
            </a:r>
            <a:r>
              <a:rPr lang="en-US" dirty="0"/>
              <a:t>/</a:t>
            </a:r>
            <a:r>
              <a:rPr lang="en-US" dirty="0" err="1"/>
              <a:t>idmtl</a:t>
            </a:r>
            <a:r>
              <a:rPr lang="en-US" dirty="0"/>
              <a:t>/en/next-generation-biofuels-emerging-in-</a:t>
            </a:r>
            <a:r>
              <a:rPr lang="en-US" dirty="0" err="1"/>
              <a:t>montreal</a:t>
            </a:r>
            <a:r>
              <a:rPr lang="en-US" dirty="0"/>
              <a:t>/</a:t>
            </a:r>
          </a:p>
        </p:txBody>
      </p:sp>
      <p:sp>
        <p:nvSpPr>
          <p:cNvPr id="4" name="Slide Number Placeholder 3"/>
          <p:cNvSpPr>
            <a:spLocks noGrp="1"/>
          </p:cNvSpPr>
          <p:nvPr>
            <p:ph type="sldNum" sz="quarter" idx="10"/>
          </p:nvPr>
        </p:nvSpPr>
        <p:spPr/>
        <p:txBody>
          <a:bodyPr/>
          <a:lstStyle/>
          <a:p>
            <a:fld id="{131E0741-DC65-244D-A630-FE12ACC99BA7}" type="slidenum">
              <a:rPr lang="en-US" smtClean="0"/>
              <a:t>34</a:t>
            </a:fld>
            <a:endParaRPr lang="en-US"/>
          </a:p>
        </p:txBody>
      </p:sp>
    </p:spTree>
    <p:extLst>
      <p:ext uri="{BB962C8B-B14F-4D97-AF65-F5344CB8AC3E}">
        <p14:creationId xmlns:p14="http://schemas.microsoft.com/office/powerpoint/2010/main" val="3923782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knoema.com</a:t>
            </a:r>
            <a:r>
              <a:rPr lang="en-US" dirty="0"/>
              <a:t>/atlas/topics/Energy/Renewables/Biofuels-consumption</a:t>
            </a:r>
          </a:p>
          <a:p>
            <a:r>
              <a:rPr lang="en-US" dirty="0"/>
              <a:t>Total deaths from COVID as of Oct 6, 2021.</a:t>
            </a:r>
          </a:p>
          <a:p>
            <a:endParaRPr lang="en-US" dirty="0"/>
          </a:p>
          <a:p>
            <a:r>
              <a:rPr lang="en-US" dirty="0"/>
              <a:t>US: 2,179</a:t>
            </a:r>
          </a:p>
          <a:p>
            <a:r>
              <a:rPr lang="en-US" dirty="0"/>
              <a:t>Brazil: 2,795</a:t>
            </a:r>
          </a:p>
          <a:p>
            <a:r>
              <a:rPr lang="en-US" dirty="0"/>
              <a:t>  620.7 total </a:t>
            </a:r>
            <a:r>
              <a:rPr lang="en-US" dirty="0" err="1"/>
              <a:t>worldwidea</a:t>
            </a:r>
            <a:endParaRPr lang="en-US" dirty="0"/>
          </a:p>
          <a:p>
            <a:endParaRPr lang="en-US" dirty="0"/>
          </a:p>
        </p:txBody>
      </p:sp>
      <p:sp>
        <p:nvSpPr>
          <p:cNvPr id="4" name="Slide Number Placeholder 3"/>
          <p:cNvSpPr>
            <a:spLocks noGrp="1"/>
          </p:cNvSpPr>
          <p:nvPr>
            <p:ph type="sldNum" sz="quarter" idx="10"/>
          </p:nvPr>
        </p:nvSpPr>
        <p:spPr/>
        <p:txBody>
          <a:bodyPr/>
          <a:lstStyle/>
          <a:p>
            <a:fld id="{131E0741-DC65-244D-A630-FE12ACC99BA7}" type="slidenum">
              <a:rPr lang="en-US" smtClean="0"/>
              <a:t>35</a:t>
            </a:fld>
            <a:endParaRPr lang="en-US"/>
          </a:p>
        </p:txBody>
      </p:sp>
    </p:spTree>
    <p:extLst>
      <p:ext uri="{BB962C8B-B14F-4D97-AF65-F5344CB8AC3E}">
        <p14:creationId xmlns:p14="http://schemas.microsoft.com/office/powerpoint/2010/main" val="1230992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www.worldometers.info</a:t>
            </a:r>
            <a:r>
              <a:rPr lang="en-US" dirty="0"/>
              <a:t>/coronavirus/?</a:t>
            </a:r>
            <a:r>
              <a:rPr lang="en-US" dirty="0" err="1"/>
              <a:t>utm_campaign</a:t>
            </a:r>
            <a:r>
              <a:rPr lang="en-US" dirty="0"/>
              <a:t>=homeAdvegas1?</a:t>
            </a:r>
          </a:p>
          <a:p>
            <a:endParaRPr lang="en-US" dirty="0"/>
          </a:p>
          <a:p>
            <a:r>
              <a:rPr lang="en-US" dirty="0"/>
              <a:t>US: 2,179</a:t>
            </a:r>
          </a:p>
          <a:p>
            <a:r>
              <a:rPr lang="en-US" dirty="0"/>
              <a:t>Brazil: 2,795</a:t>
            </a:r>
          </a:p>
          <a:p>
            <a:r>
              <a:rPr lang="en-US" dirty="0"/>
              <a:t>620.7 total </a:t>
            </a:r>
            <a:r>
              <a:rPr lang="en-US" dirty="0" err="1"/>
              <a:t>worldwidea</a:t>
            </a:r>
            <a:endParaRPr lang="en-US" dirty="0"/>
          </a:p>
          <a:p>
            <a:r>
              <a:rPr lang="en-US" dirty="0"/>
              <a:t>Bhutan 4</a:t>
            </a:r>
          </a:p>
        </p:txBody>
      </p:sp>
      <p:sp>
        <p:nvSpPr>
          <p:cNvPr id="4" name="Slide Number Placeholder 3"/>
          <p:cNvSpPr>
            <a:spLocks noGrp="1"/>
          </p:cNvSpPr>
          <p:nvPr>
            <p:ph type="sldNum" sz="quarter" idx="5"/>
          </p:nvPr>
        </p:nvSpPr>
        <p:spPr/>
        <p:txBody>
          <a:bodyPr/>
          <a:lstStyle/>
          <a:p>
            <a:fld id="{8FE31062-5E0C-004A-A96B-F9FF9ACA4EF7}" type="slidenum">
              <a:rPr lang="en-US" smtClean="0"/>
              <a:t>36</a:t>
            </a:fld>
            <a:endParaRPr lang="en-US"/>
          </a:p>
        </p:txBody>
      </p:sp>
    </p:spTree>
    <p:extLst>
      <p:ext uri="{BB962C8B-B14F-4D97-AF65-F5344CB8AC3E}">
        <p14:creationId xmlns:p14="http://schemas.microsoft.com/office/powerpoint/2010/main" val="294865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Nigeria at 20, axis. Bangladesh at top, Far right: Peru, Belgium.</a:t>
            </a:r>
          </a:p>
        </p:txBody>
      </p:sp>
      <p:sp>
        <p:nvSpPr>
          <p:cNvPr id="4" name="Slide Number Placeholder 3"/>
          <p:cNvSpPr>
            <a:spLocks noGrp="1"/>
          </p:cNvSpPr>
          <p:nvPr>
            <p:ph type="sldNum" sz="quarter" idx="5"/>
          </p:nvPr>
        </p:nvSpPr>
        <p:spPr/>
        <p:txBody>
          <a:bodyPr/>
          <a:lstStyle/>
          <a:p>
            <a:fld id="{C409BAA5-1A1B-A74E-B63E-7B39983C315E}" type="slidenum">
              <a:rPr lang="en-US" smtClean="0"/>
              <a:pPr/>
              <a:t>38</a:t>
            </a:fld>
            <a:endParaRPr lang="en-US" dirty="0"/>
          </a:p>
        </p:txBody>
      </p:sp>
    </p:spTree>
    <p:extLst>
      <p:ext uri="{BB962C8B-B14F-4D97-AF65-F5344CB8AC3E}">
        <p14:creationId xmlns:p14="http://schemas.microsoft.com/office/powerpoint/2010/main" val="1396504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131E0741-DC65-244D-A630-FE12ACC99BA7}" type="slidenum">
              <a:rPr lang="en-US" smtClean="0"/>
              <a:t>39</a:t>
            </a:fld>
            <a:endParaRPr lang="en-US"/>
          </a:p>
        </p:txBody>
      </p:sp>
    </p:spTree>
    <p:extLst>
      <p:ext uri="{BB962C8B-B14F-4D97-AF65-F5344CB8AC3E}">
        <p14:creationId xmlns:p14="http://schemas.microsoft.com/office/powerpoint/2010/main" val="2111656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131E0741-DC65-244D-A630-FE12ACC99BA7}" type="slidenum">
              <a:rPr lang="en-US" smtClean="0"/>
              <a:t>40</a:t>
            </a:fld>
            <a:endParaRPr lang="en-US"/>
          </a:p>
        </p:txBody>
      </p:sp>
    </p:spTree>
    <p:extLst>
      <p:ext uri="{BB962C8B-B14F-4D97-AF65-F5344CB8AC3E}">
        <p14:creationId xmlns:p14="http://schemas.microsoft.com/office/powerpoint/2010/main" val="3578205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www.frontiersin.org</a:t>
            </a:r>
            <a:r>
              <a:rPr lang="en-US" dirty="0"/>
              <a:t>/articles/10.3389/fmed.2018.00018/full</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surfactant_protein_D_review_2018.pdf </a:t>
            </a:r>
          </a:p>
          <a:p>
            <a:endParaRPr lang="en-US" dirty="0"/>
          </a:p>
        </p:txBody>
      </p:sp>
      <p:sp>
        <p:nvSpPr>
          <p:cNvPr id="4" name="Slide Number Placeholder 3"/>
          <p:cNvSpPr>
            <a:spLocks noGrp="1"/>
          </p:cNvSpPr>
          <p:nvPr>
            <p:ph type="sldNum" sz="quarter" idx="5"/>
          </p:nvPr>
        </p:nvSpPr>
        <p:spPr/>
        <p:txBody>
          <a:bodyPr/>
          <a:lstStyle/>
          <a:p>
            <a:fld id="{131E0741-DC65-244D-A630-FE12ACC99BA7}" type="slidenum">
              <a:rPr lang="en-US" smtClean="0"/>
              <a:t>43</a:t>
            </a:fld>
            <a:endParaRPr lang="en-US"/>
          </a:p>
        </p:txBody>
      </p:sp>
    </p:spTree>
    <p:extLst>
      <p:ext uri="{BB962C8B-B14F-4D97-AF65-F5344CB8AC3E}">
        <p14:creationId xmlns:p14="http://schemas.microsoft.com/office/powerpoint/2010/main" val="1535352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Attached/</a:t>
            </a:r>
            <a:r>
              <a:rPr lang="en-US" dirty="0" err="1"/>
              <a:t>for_Laszlo</a:t>
            </a:r>
            <a:r>
              <a:rPr lang="en-US" dirty="0"/>
              <a:t>/</a:t>
            </a:r>
            <a:r>
              <a:rPr lang="en-US" sz="1200" kern="1200" dirty="0">
                <a:solidFill>
                  <a:schemeClr val="tx1"/>
                </a:solidFill>
                <a:effectLst/>
                <a:ea typeface="+mn-ea"/>
                <a:cs typeface="+mn-cs"/>
              </a:rPr>
              <a:t>Mills_glyphosate_steatohepatitis_link_humans_2019.pdf</a:t>
            </a:r>
          </a:p>
          <a:p>
            <a:endParaRPr lang="en-US" dirty="0"/>
          </a:p>
        </p:txBody>
      </p:sp>
      <p:sp>
        <p:nvSpPr>
          <p:cNvPr id="4" name="Slide Number Placeholder 3"/>
          <p:cNvSpPr>
            <a:spLocks noGrp="1"/>
          </p:cNvSpPr>
          <p:nvPr>
            <p:ph type="sldNum" sz="quarter" idx="5"/>
          </p:nvPr>
        </p:nvSpPr>
        <p:spPr/>
        <p:txBody>
          <a:bodyPr/>
          <a:lstStyle/>
          <a:p>
            <a:fld id="{C409BAA5-1A1B-A74E-B63E-7B39983C315E}" type="slidenum">
              <a:rPr lang="en-US" smtClean="0"/>
              <a:t>46</a:t>
            </a:fld>
            <a:endParaRPr lang="en-US"/>
          </a:p>
        </p:txBody>
      </p:sp>
    </p:spTree>
    <p:extLst>
      <p:ext uri="{BB962C8B-B14F-4D97-AF65-F5344CB8AC3E}">
        <p14:creationId xmlns:p14="http://schemas.microsoft.com/office/powerpoint/2010/main" val="1363246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err="1">
                <a:solidFill>
                  <a:schemeClr val="tx1"/>
                </a:solidFill>
                <a:ea typeface="+mn-ea"/>
                <a:cs typeface="+mn-cs"/>
              </a:rPr>
              <a:t>LaszloBoros</a:t>
            </a:r>
            <a:r>
              <a:rPr lang="en-US" sz="1200" kern="1200" dirty="0">
                <a:solidFill>
                  <a:schemeClr val="tx1"/>
                </a:solidFill>
                <a:ea typeface="+mn-ea"/>
                <a:cs typeface="+mn-cs"/>
              </a:rPr>
              <a:t>/Mills_glyphosate_steatohepatitis_link_humans_2019.pdf</a:t>
            </a:r>
            <a:endParaRPr lang="en-US" dirty="0"/>
          </a:p>
        </p:txBody>
      </p:sp>
      <p:sp>
        <p:nvSpPr>
          <p:cNvPr id="4" name="Slide Number Placeholder 3"/>
          <p:cNvSpPr>
            <a:spLocks noGrp="1"/>
          </p:cNvSpPr>
          <p:nvPr>
            <p:ph type="sldNum" sz="quarter" idx="10"/>
          </p:nvPr>
        </p:nvSpPr>
        <p:spPr/>
        <p:txBody>
          <a:bodyPr/>
          <a:lstStyle/>
          <a:p>
            <a:fld id="{FCFDFE22-C7BF-B14C-9D6E-F7F094717CF5}" type="slidenum">
              <a:rPr lang="en-US" smtClean="0"/>
              <a:t>47</a:t>
            </a:fld>
            <a:endParaRPr lang="en-US"/>
          </a:p>
        </p:txBody>
      </p:sp>
    </p:spTree>
    <p:extLst>
      <p:ext uri="{BB962C8B-B14F-4D97-AF65-F5344CB8AC3E}">
        <p14:creationId xmlns:p14="http://schemas.microsoft.com/office/powerpoint/2010/main" val="682176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5</a:t>
            </a:fld>
            <a:endParaRPr lang="en-US"/>
          </a:p>
        </p:txBody>
      </p:sp>
    </p:spTree>
    <p:extLst>
      <p:ext uri="{BB962C8B-B14F-4D97-AF65-F5344CB8AC3E}">
        <p14:creationId xmlns:p14="http://schemas.microsoft.com/office/powerpoint/2010/main" val="4099764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a:t>
            </a:r>
            <a:r>
              <a:rPr lang="en-US" dirty="0" err="1"/>
              <a:t>AboutChronicDisease.pdf</a:t>
            </a:r>
            <a:endParaRPr lang="en-US" dirty="0"/>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48</a:t>
            </a:fld>
            <a:endParaRPr lang="en-US"/>
          </a:p>
        </p:txBody>
      </p:sp>
    </p:spTree>
    <p:extLst>
      <p:ext uri="{BB962C8B-B14F-4D97-AF65-F5344CB8AC3E}">
        <p14:creationId xmlns:p14="http://schemas.microsoft.com/office/powerpoint/2010/main" val="3185650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www.the-hospitalist.org</a:t>
            </a:r>
            <a:r>
              <a:rPr lang="en-US"/>
              <a:t>/hospitalist/article/220457/coronavirus-updates/comorbidities-rule-new-yorks-covid-19-deaths</a:t>
            </a:r>
            <a:endParaRPr lang="en-US" dirty="0"/>
          </a:p>
        </p:txBody>
      </p:sp>
      <p:sp>
        <p:nvSpPr>
          <p:cNvPr id="4" name="Slide Number Placeholder 3"/>
          <p:cNvSpPr>
            <a:spLocks noGrp="1"/>
          </p:cNvSpPr>
          <p:nvPr>
            <p:ph type="sldNum" sz="quarter" idx="10"/>
          </p:nvPr>
        </p:nvSpPr>
        <p:spPr/>
        <p:txBody>
          <a:bodyPr/>
          <a:lstStyle/>
          <a:p>
            <a:fld id="{131E0741-DC65-244D-A630-FE12ACC99BA7}" type="slidenum">
              <a:rPr lang="en-US" smtClean="0"/>
              <a:t>50</a:t>
            </a:fld>
            <a:endParaRPr lang="en-US"/>
          </a:p>
        </p:txBody>
      </p:sp>
    </p:spTree>
    <p:extLst>
      <p:ext uri="{BB962C8B-B14F-4D97-AF65-F5344CB8AC3E}">
        <p14:creationId xmlns:p14="http://schemas.microsoft.com/office/powerpoint/2010/main" val="1014685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55</a:t>
            </a:fld>
            <a:endParaRPr lang="en-US"/>
          </a:p>
        </p:txBody>
      </p:sp>
    </p:spTree>
    <p:extLst>
      <p:ext uri="{BB962C8B-B14F-4D97-AF65-F5344CB8AC3E}">
        <p14:creationId xmlns:p14="http://schemas.microsoft.com/office/powerpoint/2010/main" val="1140470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CADA0-8132-2F4F-963C-D3FA3E071D08}" type="slidenum">
              <a:rPr lang="en-US" smtClean="0"/>
              <a:t>56</a:t>
            </a:fld>
            <a:endParaRPr lang="en-US"/>
          </a:p>
        </p:txBody>
      </p:sp>
    </p:spTree>
    <p:extLst>
      <p:ext uri="{BB962C8B-B14F-4D97-AF65-F5344CB8AC3E}">
        <p14:creationId xmlns:p14="http://schemas.microsoft.com/office/powerpoint/2010/main" val="965052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NAD_deficiency_elderly_diabetic_COVID19_SIRT1.pdf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57</a:t>
            </a:fld>
            <a:endParaRPr lang="en-US"/>
          </a:p>
        </p:txBody>
      </p:sp>
    </p:spTree>
    <p:extLst>
      <p:ext uri="{BB962C8B-B14F-4D97-AF65-F5344CB8AC3E}">
        <p14:creationId xmlns:p14="http://schemas.microsoft.com/office/powerpoint/2010/main" val="311187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Olgun_deuterons_in_ATPase_pumps_WOW_2007.pdf </a:t>
            </a: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58</a:t>
            </a:fld>
            <a:endParaRPr lang="en-US"/>
          </a:p>
        </p:txBody>
      </p:sp>
    </p:spTree>
    <p:extLst>
      <p:ext uri="{BB962C8B-B14F-4D97-AF65-F5344CB8AC3E}">
        <p14:creationId xmlns:p14="http://schemas.microsoft.com/office/powerpoint/2010/main" val="3597171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9322C709-6BBB-D84E-9BFE-962E037992A8}" type="slidenum">
              <a:rPr lang="en-US" smtClean="0"/>
              <a:t>59</a:t>
            </a:fld>
            <a:endParaRPr lang="en-US"/>
          </a:p>
        </p:txBody>
      </p:sp>
    </p:spTree>
    <p:extLst>
      <p:ext uri="{BB962C8B-B14F-4D97-AF65-F5344CB8AC3E}">
        <p14:creationId xmlns:p14="http://schemas.microsoft.com/office/powerpoint/2010/main" val="208901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lung_macrophage_COVID19_friend_or_foe.pdf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Kallikrein_kinin_blockade_COVID-19_SARS_2020.pdf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61</a:t>
            </a:fld>
            <a:endParaRPr lang="en-US"/>
          </a:p>
        </p:txBody>
      </p:sp>
    </p:spTree>
    <p:extLst>
      <p:ext uri="{BB962C8B-B14F-4D97-AF65-F5344CB8AC3E}">
        <p14:creationId xmlns:p14="http://schemas.microsoft.com/office/powerpoint/2010/main" val="1617368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www.the-scientist.com</a:t>
            </a:r>
            <a:r>
              <a:rPr lang="en-US" dirty="0"/>
              <a:t>/news-opinion/is-a-bradykinin-storm-brewing-in-covid-19--67876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COVID-19 Lung Injury and High Altitude Pulmonary Edema: A False Equation with Dangerous Implications</a:t>
            </a:r>
            <a:br>
              <a:rPr lang="en-US" sz="1200" b="1"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62</a:t>
            </a:fld>
            <a:endParaRPr lang="en-US"/>
          </a:p>
        </p:txBody>
      </p:sp>
    </p:spTree>
    <p:extLst>
      <p:ext uri="{BB962C8B-B14F-4D97-AF65-F5344CB8AC3E}">
        <p14:creationId xmlns:p14="http://schemas.microsoft.com/office/powerpoint/2010/main" val="1531666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COVID/SARS_CoV_2_bradykinin_model_supercomputer_deuterium_link_WOW.pdf</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63</a:t>
            </a:fld>
            <a:endParaRPr lang="en-US"/>
          </a:p>
        </p:txBody>
      </p:sp>
    </p:spTree>
    <p:extLst>
      <p:ext uri="{BB962C8B-B14F-4D97-AF65-F5344CB8AC3E}">
        <p14:creationId xmlns:p14="http://schemas.microsoft.com/office/powerpoint/2010/main" val="308947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CADA0-8132-2F4F-963C-D3FA3E071D08}" type="slidenum">
              <a:rPr lang="en-US" smtClean="0"/>
              <a:t>7</a:t>
            </a:fld>
            <a:endParaRPr lang="en-US"/>
          </a:p>
        </p:txBody>
      </p:sp>
    </p:spTree>
    <p:extLst>
      <p:ext uri="{BB962C8B-B14F-4D97-AF65-F5344CB8AC3E}">
        <p14:creationId xmlns:p14="http://schemas.microsoft.com/office/powerpoint/2010/main" val="1538682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COVID/</a:t>
            </a:r>
            <a:r>
              <a:rPr lang="en-US" sz="1200" kern="1200" dirty="0">
                <a:solidFill>
                  <a:schemeClr val="tx1"/>
                </a:solidFill>
                <a:effectLst/>
                <a:latin typeface="+mn-lt"/>
                <a:ea typeface="+mn-ea"/>
                <a:cs typeface="+mn-cs"/>
              </a:rPr>
              <a:t>SARS_CoV_2_bradykinin_model_supercomputer_deuterium_link_WOW.pdf </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64</a:t>
            </a:fld>
            <a:endParaRPr lang="en-US"/>
          </a:p>
        </p:txBody>
      </p:sp>
    </p:spTree>
    <p:extLst>
      <p:ext uri="{BB962C8B-B14F-4D97-AF65-F5344CB8AC3E}">
        <p14:creationId xmlns:p14="http://schemas.microsoft.com/office/powerpoint/2010/main" val="1561620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8FE31062-5E0C-004A-A96B-F9FF9ACA4EF7}" type="slidenum">
              <a:rPr lang="en-US" smtClean="0"/>
              <a:t>67</a:t>
            </a:fld>
            <a:endParaRPr lang="en-US"/>
          </a:p>
        </p:txBody>
      </p:sp>
    </p:spTree>
    <p:extLst>
      <p:ext uri="{BB962C8B-B14F-4D97-AF65-F5344CB8AC3E}">
        <p14:creationId xmlns:p14="http://schemas.microsoft.com/office/powerpoint/2010/main" val="3595618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COVID/SARS_CoV_2_binds_linoleic_acid_holy_sh1t.pdf</a:t>
            </a:r>
          </a:p>
          <a:p>
            <a:endParaRPr lang="en-US" dirty="0"/>
          </a:p>
          <a:p>
            <a:r>
              <a:rPr lang="en-US" dirty="0"/>
              <a:t>COVID/proteomics_and_lipidomic_characteristics_of_COVID_patients_reduced_fatty_acids.pdf</a:t>
            </a:r>
          </a:p>
        </p:txBody>
      </p:sp>
      <p:sp>
        <p:nvSpPr>
          <p:cNvPr id="4" name="Slide Number Placeholder 3"/>
          <p:cNvSpPr>
            <a:spLocks noGrp="1"/>
          </p:cNvSpPr>
          <p:nvPr>
            <p:ph type="sldNum" sz="quarter" idx="5"/>
          </p:nvPr>
        </p:nvSpPr>
        <p:spPr/>
        <p:txBody>
          <a:bodyPr/>
          <a:lstStyle/>
          <a:p>
            <a:fld id="{8FE31062-5E0C-004A-A96B-F9FF9ACA4EF7}" type="slidenum">
              <a:rPr lang="en-US" smtClean="0"/>
              <a:t>68</a:t>
            </a:fld>
            <a:endParaRPr lang="en-US"/>
          </a:p>
        </p:txBody>
      </p:sp>
    </p:spTree>
    <p:extLst>
      <p:ext uri="{BB962C8B-B14F-4D97-AF65-F5344CB8AC3E}">
        <p14:creationId xmlns:p14="http://schemas.microsoft.com/office/powerpoint/2010/main" val="1908640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COVID/</a:t>
            </a:r>
            <a:r>
              <a:rPr lang="en-US" sz="1200" kern="1200" dirty="0" err="1">
                <a:solidFill>
                  <a:schemeClr val="tx1"/>
                </a:solidFill>
                <a:effectLst/>
                <a:latin typeface="+mn-lt"/>
                <a:ea typeface="+mn-ea"/>
                <a:cs typeface="+mn-cs"/>
              </a:rPr>
              <a:t>hydrogen_deuterium_exchange_in_viral_particles.pdf</a:t>
            </a:r>
            <a:r>
              <a:rPr lang="en-US" sz="1200" kern="1200" dirty="0">
                <a:solidFill>
                  <a:schemeClr val="tx1"/>
                </a:solidFill>
                <a:effectLst/>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COVD/</a:t>
            </a:r>
            <a:r>
              <a:rPr lang="en-US" sz="1200" kern="1200" dirty="0">
                <a:solidFill>
                  <a:schemeClr val="tx1"/>
                </a:solidFill>
                <a:effectLst/>
                <a:latin typeface="+mn-lt"/>
                <a:ea typeface="+mn-ea"/>
                <a:cs typeface="+mn-cs"/>
              </a:rPr>
              <a:t>SARS_CoV_capsid_protein_properties_2008.pdf</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69</a:t>
            </a:fld>
            <a:endParaRPr lang="en-US"/>
          </a:p>
        </p:txBody>
      </p:sp>
    </p:spTree>
    <p:extLst>
      <p:ext uri="{BB962C8B-B14F-4D97-AF65-F5344CB8AC3E}">
        <p14:creationId xmlns:p14="http://schemas.microsoft.com/office/powerpoint/2010/main" val="3503363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Book/mitochondria/mitochondria/TNTs_mitochondrial_transfer_from_mesenchymal_stem_cells_ARDS_2016.pdf</a:t>
            </a:r>
          </a:p>
        </p:txBody>
      </p:sp>
      <p:sp>
        <p:nvSpPr>
          <p:cNvPr id="4" name="Slide Number Placeholder 3"/>
          <p:cNvSpPr>
            <a:spLocks noGrp="1"/>
          </p:cNvSpPr>
          <p:nvPr>
            <p:ph type="sldNum" sz="quarter" idx="5"/>
          </p:nvPr>
        </p:nvSpPr>
        <p:spPr/>
        <p:txBody>
          <a:bodyPr/>
          <a:lstStyle/>
          <a:p>
            <a:fld id="{8FE31062-5E0C-004A-A96B-F9FF9ACA4EF7}" type="slidenum">
              <a:rPr lang="en-US" smtClean="0"/>
              <a:t>70</a:t>
            </a:fld>
            <a:endParaRPr lang="en-US"/>
          </a:p>
        </p:txBody>
      </p:sp>
    </p:spTree>
    <p:extLst>
      <p:ext uri="{BB962C8B-B14F-4D97-AF65-F5344CB8AC3E}">
        <p14:creationId xmlns:p14="http://schemas.microsoft.com/office/powerpoint/2010/main" val="2168763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www.hindawi.com</a:t>
            </a:r>
            <a:r>
              <a:rPr lang="en-US" dirty="0"/>
              <a:t>/journals/</a:t>
            </a:r>
            <a:r>
              <a:rPr lang="en-US" dirty="0" err="1"/>
              <a:t>bmri</a:t>
            </a:r>
            <a:r>
              <a:rPr lang="en-US" dirty="0"/>
              <a:t>/2020/7246785/fig2/</a:t>
            </a:r>
          </a:p>
          <a:p>
            <a:endParaRPr lang="en-US" dirty="0"/>
          </a:p>
          <a:p>
            <a:r>
              <a:rPr lang="en-US" dirty="0"/>
              <a:t>https://</a:t>
            </a:r>
            <a:r>
              <a:rPr lang="en-US" dirty="0" err="1"/>
              <a:t>www.hindawi.com</a:t>
            </a:r>
            <a:r>
              <a:rPr lang="en-US" dirty="0"/>
              <a:t>/journals/</a:t>
            </a:r>
            <a:r>
              <a:rPr lang="en-US" dirty="0" err="1"/>
              <a:t>bmri</a:t>
            </a:r>
            <a:r>
              <a:rPr lang="en-US" dirty="0"/>
              <a:t>/2020/7246785/</a:t>
            </a:r>
          </a:p>
        </p:txBody>
      </p:sp>
      <p:sp>
        <p:nvSpPr>
          <p:cNvPr id="4" name="Slide Number Placeholder 3"/>
          <p:cNvSpPr>
            <a:spLocks noGrp="1"/>
          </p:cNvSpPr>
          <p:nvPr>
            <p:ph type="sldNum" sz="quarter" idx="5"/>
          </p:nvPr>
        </p:nvSpPr>
        <p:spPr/>
        <p:txBody>
          <a:bodyPr/>
          <a:lstStyle/>
          <a:p>
            <a:fld id="{8FE31062-5E0C-004A-A96B-F9FF9ACA4EF7}" type="slidenum">
              <a:rPr lang="en-US" smtClean="0"/>
              <a:t>71</a:t>
            </a:fld>
            <a:endParaRPr lang="en-US"/>
          </a:p>
        </p:txBody>
      </p:sp>
    </p:spTree>
    <p:extLst>
      <p:ext uri="{BB962C8B-B14F-4D97-AF65-F5344CB8AC3E}">
        <p14:creationId xmlns:p14="http://schemas.microsoft.com/office/powerpoint/2010/main" val="2206740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miRNA/exosomal_transfer_of_mitochondria_in_lung_disease_2018.pdf</a:t>
            </a:r>
          </a:p>
          <a:p>
            <a:endParaRPr lang="en-US" dirty="0"/>
          </a:p>
          <a:p>
            <a:r>
              <a:rPr lang="en-US" dirty="0"/>
              <a:t>DEFINE EXOSOMES HERE!!</a:t>
            </a:r>
          </a:p>
        </p:txBody>
      </p:sp>
      <p:sp>
        <p:nvSpPr>
          <p:cNvPr id="4" name="Slide Number Placeholder 3"/>
          <p:cNvSpPr>
            <a:spLocks noGrp="1"/>
          </p:cNvSpPr>
          <p:nvPr>
            <p:ph type="sldNum" sz="quarter" idx="5"/>
          </p:nvPr>
        </p:nvSpPr>
        <p:spPr/>
        <p:txBody>
          <a:bodyPr/>
          <a:lstStyle/>
          <a:p>
            <a:fld id="{9322C709-6BBB-D84E-9BFE-962E037992A8}" type="slidenum">
              <a:rPr lang="en-US" smtClean="0"/>
              <a:t>72</a:t>
            </a:fld>
            <a:endParaRPr lang="en-US"/>
          </a:p>
        </p:txBody>
      </p:sp>
    </p:spTree>
    <p:extLst>
      <p:ext uri="{BB962C8B-B14F-4D97-AF65-F5344CB8AC3E}">
        <p14:creationId xmlns:p14="http://schemas.microsoft.com/office/powerpoint/2010/main" val="2154566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COVID/mitochondrial_dysfunction_COVID19.pdf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73</a:t>
            </a:fld>
            <a:endParaRPr lang="en-US"/>
          </a:p>
        </p:txBody>
      </p:sp>
    </p:spTree>
    <p:extLst>
      <p:ext uri="{BB962C8B-B14F-4D97-AF65-F5344CB8AC3E}">
        <p14:creationId xmlns:p14="http://schemas.microsoft.com/office/powerpoint/2010/main" val="12220451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7A9D42E7-AE05-0C4D-9080-BBCDE23420C9}" type="slidenum">
              <a:rPr lang="en-US" smtClean="0"/>
              <a:t>74</a:t>
            </a:fld>
            <a:endParaRPr lang="en-US"/>
          </a:p>
        </p:txBody>
      </p:sp>
    </p:spTree>
    <p:extLst>
      <p:ext uri="{BB962C8B-B14F-4D97-AF65-F5344CB8AC3E}">
        <p14:creationId xmlns:p14="http://schemas.microsoft.com/office/powerpoint/2010/main" val="34160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2020/book/COVID/</a:t>
            </a:r>
            <a:r>
              <a:rPr lang="en-US" sz="1200" kern="1200" dirty="0" err="1">
                <a:solidFill>
                  <a:schemeClr val="tx1"/>
                </a:solidFill>
                <a:effectLst/>
                <a:latin typeface="+mn-lt"/>
                <a:ea typeface="+mn-ea"/>
                <a:cs typeface="+mn-cs"/>
              </a:rPr>
              <a:t>platelets_low_in_nonsurvivors_COVID.pdf</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75</a:t>
            </a:fld>
            <a:endParaRPr lang="en-US"/>
          </a:p>
        </p:txBody>
      </p:sp>
    </p:spTree>
    <p:extLst>
      <p:ext uri="{BB962C8B-B14F-4D97-AF65-F5344CB8AC3E}">
        <p14:creationId xmlns:p14="http://schemas.microsoft.com/office/powerpoint/2010/main" val="1549658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GregNigh</a:t>
            </a:r>
            <a:r>
              <a:rPr lang="en-US" dirty="0"/>
              <a:t>/deuterium_intoxication_mice_1964.pdf</a:t>
            </a:r>
          </a:p>
        </p:txBody>
      </p:sp>
      <p:sp>
        <p:nvSpPr>
          <p:cNvPr id="4" name="Slide Number Placeholder 3"/>
          <p:cNvSpPr>
            <a:spLocks noGrp="1"/>
          </p:cNvSpPr>
          <p:nvPr>
            <p:ph type="sldNum" sz="quarter" idx="10"/>
          </p:nvPr>
        </p:nvSpPr>
        <p:spPr/>
        <p:txBody>
          <a:bodyPr/>
          <a:lstStyle/>
          <a:p>
            <a:fld id="{F17CADA0-8132-2F4F-963C-D3FA3E071D08}" type="slidenum">
              <a:rPr lang="en-US" smtClean="0"/>
              <a:t>9</a:t>
            </a:fld>
            <a:endParaRPr lang="en-US"/>
          </a:p>
        </p:txBody>
      </p:sp>
    </p:spTree>
    <p:extLst>
      <p:ext uri="{BB962C8B-B14F-4D97-AF65-F5344CB8AC3E}">
        <p14:creationId xmlns:p14="http://schemas.microsoft.com/office/powerpoint/2010/main" val="1480450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Book/COVID/</a:t>
            </a:r>
            <a:r>
              <a:rPr lang="en-US" sz="1200" kern="1200" dirty="0" err="1">
                <a:solidFill>
                  <a:schemeClr val="tx1"/>
                </a:solidFill>
                <a:effectLst/>
                <a:latin typeface="+mn-lt"/>
                <a:ea typeface="+mn-ea"/>
                <a:cs typeface="+mn-cs"/>
              </a:rPr>
              <a:t>tuberculosis_vaccine_COVID_paper.pdf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78</a:t>
            </a:fld>
            <a:endParaRPr lang="en-US"/>
          </a:p>
        </p:txBody>
      </p:sp>
    </p:spTree>
    <p:extLst>
      <p:ext uri="{BB962C8B-B14F-4D97-AF65-F5344CB8AC3E}">
        <p14:creationId xmlns:p14="http://schemas.microsoft.com/office/powerpoint/2010/main" val="4271093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Book/COVID/Sartini_JAMA_2020_tuberculosis_vaccine_Israel_not_protective.pdf </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79</a:t>
            </a:fld>
            <a:endParaRPr lang="en-US"/>
          </a:p>
        </p:txBody>
      </p:sp>
    </p:spTree>
    <p:extLst>
      <p:ext uri="{BB962C8B-B14F-4D97-AF65-F5344CB8AC3E}">
        <p14:creationId xmlns:p14="http://schemas.microsoft.com/office/powerpoint/2010/main" val="1446035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81</a:t>
            </a:fld>
            <a:endParaRPr lang="en-US"/>
          </a:p>
        </p:txBody>
      </p:sp>
    </p:spTree>
    <p:extLst>
      <p:ext uri="{BB962C8B-B14F-4D97-AF65-F5344CB8AC3E}">
        <p14:creationId xmlns:p14="http://schemas.microsoft.com/office/powerpoint/2010/main" val="2370298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042D43-ECF3-9E48-9DC9-05D31190F112}" type="slidenum">
              <a:rPr lang="en-US" smtClean="0"/>
              <a:t>83</a:t>
            </a:fld>
            <a:endParaRPr lang="en-US"/>
          </a:p>
        </p:txBody>
      </p:sp>
    </p:spTree>
    <p:extLst>
      <p:ext uri="{BB962C8B-B14F-4D97-AF65-F5344CB8AC3E}">
        <p14:creationId xmlns:p14="http://schemas.microsoft.com/office/powerpoint/2010/main" val="696568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COVID/images/</a:t>
            </a:r>
            <a:r>
              <a:rPr lang="en-US" sz="1200" kern="1200" dirty="0" err="1">
                <a:solidFill>
                  <a:schemeClr val="tx1"/>
                </a:solidFill>
                <a:effectLst/>
                <a:latin typeface="+mn-lt"/>
                <a:ea typeface="+mn-ea"/>
                <a:cs typeface="+mn-cs"/>
              </a:rPr>
              <a:t>obesity_by_country_plus_merged_data.text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84</a:t>
            </a:fld>
            <a:endParaRPr lang="en-US"/>
          </a:p>
        </p:txBody>
      </p:sp>
    </p:spTree>
    <p:extLst>
      <p:ext uri="{BB962C8B-B14F-4D97-AF65-F5344CB8AC3E}">
        <p14:creationId xmlns:p14="http://schemas.microsoft.com/office/powerpoint/2010/main" val="638938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glyphosate_patent_malaria_tuberculosis_2010.pdf </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85</a:t>
            </a:fld>
            <a:endParaRPr lang="en-US"/>
          </a:p>
        </p:txBody>
      </p:sp>
    </p:spTree>
    <p:extLst>
      <p:ext uri="{BB962C8B-B14F-4D97-AF65-F5344CB8AC3E}">
        <p14:creationId xmlns:p14="http://schemas.microsoft.com/office/powerpoint/2010/main" val="33177345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www.cdc.gov</a:t>
            </a:r>
            <a:r>
              <a:rPr lang="en-US" dirty="0"/>
              <a:t>/tb/publications/factsheets/statistics/</a:t>
            </a:r>
            <a:r>
              <a:rPr lang="en-US" dirty="0" err="1"/>
              <a:t>tbtrends.htm</a:t>
            </a:r>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86</a:t>
            </a:fld>
            <a:endParaRPr lang="en-US"/>
          </a:p>
        </p:txBody>
      </p:sp>
    </p:spTree>
    <p:extLst>
      <p:ext uri="{BB962C8B-B14F-4D97-AF65-F5344CB8AC3E}">
        <p14:creationId xmlns:p14="http://schemas.microsoft.com/office/powerpoint/2010/main" val="3579964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COVID?M_tuberculosis_sulfated_menaquinone_2008.pdf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COVID/biosynthesis_of_menaqunine_and_ubiquinone_chorismate_2009.pdf</a:t>
            </a:r>
          </a:p>
          <a:p>
            <a:endParaRPr lang="en-US" dirty="0"/>
          </a:p>
          <a:p>
            <a:r>
              <a:rPr lang="en-US" dirty="0"/>
              <a:t>From 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Lipids of Clinically Significant Mycobacteria</a:t>
            </a:r>
          </a:p>
          <a:p>
            <a:r>
              <a:rPr lang="en-US" dirty="0"/>
              <a:t>.</a:t>
            </a:r>
          </a:p>
          <a:p>
            <a:endParaRPr lang="en-US" dirty="0"/>
          </a:p>
          <a:p>
            <a:r>
              <a:rPr lang="en-US" dirty="0"/>
              <a:t>https://</a:t>
            </a:r>
            <a:r>
              <a:rPr lang="en-US" dirty="0" err="1"/>
              <a:t>link.springer.com</a:t>
            </a:r>
            <a:r>
              <a:rPr lang="en-US" dirty="0"/>
              <a:t>/</a:t>
            </a:r>
            <a:r>
              <a:rPr lang="en-US" dirty="0" err="1"/>
              <a:t>referenceworkentry</a:t>
            </a:r>
            <a:r>
              <a:rPr lang="en-US" dirty="0"/>
              <a:t>/10.1007%2F978-3-030-15147-8_7</a:t>
            </a:r>
          </a:p>
        </p:txBody>
      </p:sp>
      <p:sp>
        <p:nvSpPr>
          <p:cNvPr id="4" name="Slide Number Placeholder 3"/>
          <p:cNvSpPr>
            <a:spLocks noGrp="1"/>
          </p:cNvSpPr>
          <p:nvPr>
            <p:ph type="sldNum" sz="quarter" idx="5"/>
          </p:nvPr>
        </p:nvSpPr>
        <p:spPr/>
        <p:txBody>
          <a:bodyPr/>
          <a:lstStyle/>
          <a:p>
            <a:fld id="{8FE31062-5E0C-004A-A96B-F9FF9ACA4EF7}" type="slidenum">
              <a:rPr lang="en-US" smtClean="0"/>
              <a:t>88</a:t>
            </a:fld>
            <a:endParaRPr lang="en-US"/>
          </a:p>
        </p:txBody>
      </p:sp>
    </p:spTree>
    <p:extLst>
      <p:ext uri="{BB962C8B-B14F-4D97-AF65-F5344CB8AC3E}">
        <p14:creationId xmlns:p14="http://schemas.microsoft.com/office/powerpoint/2010/main" val="26997676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COVID/menaquinone_synthesis_Mycobacteria_tuberculosis_2009.pdf </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89</a:t>
            </a:fld>
            <a:endParaRPr lang="en-US"/>
          </a:p>
        </p:txBody>
      </p:sp>
    </p:spTree>
    <p:extLst>
      <p:ext uri="{BB962C8B-B14F-4D97-AF65-F5344CB8AC3E}">
        <p14:creationId xmlns:p14="http://schemas.microsoft.com/office/powerpoint/2010/main" val="2613217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2020/heart/heart_disease_rates_low_in_Africa_2013.pdf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www.nutraceuticalbusinessreview.com</a:t>
            </a:r>
            <a:r>
              <a:rPr lang="en-US" sz="1200" kern="1200" dirty="0">
                <a:solidFill>
                  <a:schemeClr val="tx1"/>
                </a:solidFill>
                <a:effectLst/>
                <a:latin typeface="+mn-lt"/>
                <a:ea typeface="+mn-ea"/>
                <a:cs typeface="+mn-cs"/>
              </a:rPr>
              <a:t>/news/</a:t>
            </a:r>
            <a:r>
              <a:rPr lang="en-US" sz="1200" kern="1200" dirty="0" err="1">
                <a:solidFill>
                  <a:schemeClr val="tx1"/>
                </a:solidFill>
                <a:effectLst/>
                <a:latin typeface="+mn-lt"/>
                <a:ea typeface="+mn-ea"/>
                <a:cs typeface="+mn-cs"/>
              </a:rPr>
              <a:t>article_page</a:t>
            </a:r>
            <a:r>
              <a:rPr lang="en-US" sz="1200" kern="1200" dirty="0">
                <a:solidFill>
                  <a:schemeClr val="tx1"/>
                </a:solidFill>
                <a:effectLst/>
                <a:latin typeface="+mn-lt"/>
                <a:ea typeface="+mn-ea"/>
                <a:cs typeface="+mn-cs"/>
              </a:rPr>
              <a:t>/Vitamin_K2_new_research_confirms_essential_role_in_heart_health/114933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2020/heart/vitamin_K2_cardioprotective.text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./vitamin_K2_cardioprotective_statins_reduce_it.pdf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90</a:t>
            </a:fld>
            <a:endParaRPr lang="en-US"/>
          </a:p>
        </p:txBody>
      </p:sp>
    </p:spTree>
    <p:extLst>
      <p:ext uri="{BB962C8B-B14F-4D97-AF65-F5344CB8AC3E}">
        <p14:creationId xmlns:p14="http://schemas.microsoft.com/office/powerpoint/2010/main" val="130947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2020/</a:t>
            </a:r>
            <a:r>
              <a:rPr lang="en-US" sz="1200" kern="1200" dirty="0" err="1">
                <a:solidFill>
                  <a:schemeClr val="tx1"/>
                </a:solidFill>
                <a:latin typeface="+mn-lt"/>
                <a:ea typeface="+mn-ea"/>
                <a:cs typeface="+mn-cs"/>
              </a:rPr>
              <a:t>GregNigh</a:t>
            </a:r>
            <a:r>
              <a:rPr lang="en-US" sz="1200" kern="1200" dirty="0">
                <a:solidFill>
                  <a:schemeClr val="tx1"/>
                </a:solidFill>
                <a:latin typeface="+mn-lt"/>
                <a:ea typeface="+mn-ea"/>
                <a:cs typeface="+mn-cs"/>
              </a:rPr>
              <a:t>/deuterium_depression_US_water_2015.pdf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 1. Depression rates and deuterium content of tap water. (A) Correlation between reported rates of major depressive disorder in US states and content of deuterium in tap water in the USA. (B) The reported prevalence of individuals with depression in among adults aged ≥18 years in each US state [Centers for Disease Control and Prevention. Mental illness surveillance among adults in the United States. MMWR 2011;60 (Suppl):1–30]. (C) Geographical distribution of average deuterium content in the tap water in the continental USA from samples collected from each state for 2004–2013. </a:t>
            </a:r>
            <a:endParaRPr lang="en-US" dirty="0"/>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10</a:t>
            </a:fld>
            <a:endParaRPr lang="en-US"/>
          </a:p>
        </p:txBody>
      </p:sp>
    </p:spTree>
    <p:extLst>
      <p:ext uri="{BB962C8B-B14F-4D97-AF65-F5344CB8AC3E}">
        <p14:creationId xmlns:p14="http://schemas.microsoft.com/office/powerpoint/2010/main" val="41506317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jamanetwork.com</a:t>
            </a:r>
            <a:r>
              <a:rPr lang="en-US" dirty="0"/>
              <a:t>/journals/</a:t>
            </a:r>
            <a:r>
              <a:rPr lang="en-US" dirty="0" err="1"/>
              <a:t>jamacardiology</a:t>
            </a:r>
            <a:r>
              <a:rPr lang="en-US" dirty="0"/>
              <a:t>/</a:t>
            </a:r>
            <a:r>
              <a:rPr lang="en-US" dirty="0" err="1"/>
              <a:t>fullarticle</a:t>
            </a:r>
            <a:r>
              <a:rPr lang="en-US" dirty="0"/>
              <a:t>/2768916</a:t>
            </a:r>
          </a:p>
          <a:p>
            <a:r>
              <a:rPr lang="en-US" dirty="0" err="1"/>
              <a:t>ECMOt</a:t>
            </a:r>
            <a:r>
              <a:rPr lang="en-US" dirty="0"/>
              <a:t> pumps and oxygenates a patient's blood outside the body, all</a:t>
            </a:r>
          </a:p>
          <a:p>
            <a:endParaRPr lang="en-US" dirty="0"/>
          </a:p>
          <a:p>
            <a:r>
              <a:rPr lang="en-US" dirty="0"/>
              <a:t>https://</a:t>
            </a:r>
            <a:r>
              <a:rPr lang="en-US" dirty="0" err="1"/>
              <a:t>www.acc.org</a:t>
            </a:r>
            <a:r>
              <a:rPr lang="en-US" dirty="0"/>
              <a:t>/latest-in-cardiology/journal-scans/2020/07/17/09/09/coronary-artery-calcification-and-complications</a:t>
            </a:r>
          </a:p>
        </p:txBody>
      </p:sp>
      <p:sp>
        <p:nvSpPr>
          <p:cNvPr id="4" name="Slide Number Placeholder 3"/>
          <p:cNvSpPr>
            <a:spLocks noGrp="1"/>
          </p:cNvSpPr>
          <p:nvPr>
            <p:ph type="sldNum" sz="quarter" idx="5"/>
          </p:nvPr>
        </p:nvSpPr>
        <p:spPr/>
        <p:txBody>
          <a:bodyPr/>
          <a:lstStyle/>
          <a:p>
            <a:fld id="{8FE31062-5E0C-004A-A96B-F9FF9ACA4EF7}" type="slidenum">
              <a:rPr lang="en-US" smtClean="0"/>
              <a:t>91</a:t>
            </a:fld>
            <a:endParaRPr lang="en-US"/>
          </a:p>
        </p:txBody>
      </p:sp>
    </p:spTree>
    <p:extLst>
      <p:ext uri="{BB962C8B-B14F-4D97-AF65-F5344CB8AC3E}">
        <p14:creationId xmlns:p14="http://schemas.microsoft.com/office/powerpoint/2010/main" val="2256084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www.nutritioninsight.com</a:t>
            </a:r>
            <a:r>
              <a:rPr lang="en-US" dirty="0"/>
              <a:t>/news/study-links-better-vitamin-k-status-with-improved-covid-19-outcomes.html</a:t>
            </a:r>
          </a:p>
          <a:p>
            <a:r>
              <a:rPr lang="en-US" dirty="0"/>
              <a:t>COVID/</a:t>
            </a:r>
            <a:r>
              <a:rPr lang="en-US" dirty="0" err="1"/>
              <a:t>vitamin_k_protective_COVID.text</a:t>
            </a:r>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93</a:t>
            </a:fld>
            <a:endParaRPr lang="en-US"/>
          </a:p>
        </p:txBody>
      </p:sp>
    </p:spTree>
    <p:extLst>
      <p:ext uri="{BB962C8B-B14F-4D97-AF65-F5344CB8AC3E}">
        <p14:creationId xmlns:p14="http://schemas.microsoft.com/office/powerpoint/2010/main" val="226148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97</a:t>
            </a:fld>
            <a:endParaRPr lang="en-US"/>
          </a:p>
        </p:txBody>
      </p:sp>
    </p:spTree>
    <p:extLst>
      <p:ext uri="{BB962C8B-B14F-4D97-AF65-F5344CB8AC3E}">
        <p14:creationId xmlns:p14="http://schemas.microsoft.com/office/powerpoint/2010/main" val="406437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October 15, 2021.</a:t>
            </a:r>
          </a:p>
          <a:p>
            <a:endParaRPr lang="en-US" dirty="0"/>
          </a:p>
          <a:p>
            <a:r>
              <a:rPr lang="en-US" dirty="0"/>
              <a:t>S Korea 51</a:t>
            </a:r>
          </a:p>
          <a:p>
            <a:r>
              <a:rPr lang="en-US" dirty="0"/>
              <a:t>Japan 143</a:t>
            </a:r>
          </a:p>
          <a:p>
            <a:r>
              <a:rPr lang="en-US" dirty="0"/>
              <a:t>Germany 1,126</a:t>
            </a:r>
          </a:p>
          <a:p>
            <a:r>
              <a:rPr lang="en-US" dirty="0"/>
              <a:t>Taiwan 35</a:t>
            </a:r>
          </a:p>
          <a:p>
            <a:r>
              <a:rPr lang="en-US" dirty="0"/>
              <a:t>US  2,167</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100</a:t>
            </a:fld>
            <a:endParaRPr lang="en-US"/>
          </a:p>
        </p:txBody>
      </p:sp>
    </p:spTree>
    <p:extLst>
      <p:ext uri="{BB962C8B-B14F-4D97-AF65-F5344CB8AC3E}">
        <p14:creationId xmlns:p14="http://schemas.microsoft.com/office/powerpoint/2010/main" val="14469921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Mustard greens, kale, </a:t>
            </a:r>
            <a:r>
              <a:rPr lang="en-US" dirty="0" err="1"/>
              <a:t>brussel</a:t>
            </a:r>
            <a:r>
              <a:rPr lang="en-US" dirty="0"/>
              <a:t> sprouts, etc.</a:t>
            </a:r>
          </a:p>
          <a:p>
            <a:r>
              <a:rPr lang="en-US" dirty="0"/>
              <a:t>natto</a:t>
            </a:r>
          </a:p>
        </p:txBody>
      </p:sp>
      <p:sp>
        <p:nvSpPr>
          <p:cNvPr id="4" name="Slide Number Placeholder 3"/>
          <p:cNvSpPr>
            <a:spLocks noGrp="1"/>
          </p:cNvSpPr>
          <p:nvPr>
            <p:ph type="sldNum" sz="quarter" idx="5"/>
          </p:nvPr>
        </p:nvSpPr>
        <p:spPr/>
        <p:txBody>
          <a:bodyPr/>
          <a:lstStyle/>
          <a:p>
            <a:fld id="{8FE31062-5E0C-004A-A96B-F9FF9ACA4EF7}" type="slidenum">
              <a:rPr lang="en-US" smtClean="0"/>
              <a:t>101</a:t>
            </a:fld>
            <a:endParaRPr lang="en-US"/>
          </a:p>
        </p:txBody>
      </p:sp>
    </p:spTree>
    <p:extLst>
      <p:ext uri="{BB962C8B-B14F-4D97-AF65-F5344CB8AC3E}">
        <p14:creationId xmlns:p14="http://schemas.microsoft.com/office/powerpoint/2010/main" val="9468618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2020/glyphosate/organic_diet_reduces_glyphosate_in_urine_2020.pdf </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102</a:t>
            </a:fld>
            <a:endParaRPr lang="en-US"/>
          </a:p>
        </p:txBody>
      </p:sp>
    </p:spTree>
    <p:extLst>
      <p:ext uri="{BB962C8B-B14F-4D97-AF65-F5344CB8AC3E}">
        <p14:creationId xmlns:p14="http://schemas.microsoft.com/office/powerpoint/2010/main" val="24744105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2020/glyphosate/organic_diet_reduces_glyphosate_in_urine_2020.pdf </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103</a:t>
            </a:fld>
            <a:endParaRPr lang="en-US"/>
          </a:p>
        </p:txBody>
      </p:sp>
    </p:spTree>
    <p:extLst>
      <p:ext uri="{BB962C8B-B14F-4D97-AF65-F5344CB8AC3E}">
        <p14:creationId xmlns:p14="http://schemas.microsoft.com/office/powerpoint/2010/main" val="99593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2020/</a:t>
            </a:r>
            <a:r>
              <a:rPr lang="en-US" sz="1200" kern="1200" dirty="0" err="1">
                <a:solidFill>
                  <a:schemeClr val="tx1"/>
                </a:solidFill>
                <a:latin typeface="+mn-lt"/>
                <a:ea typeface="+mn-ea"/>
                <a:cs typeface="+mn-cs"/>
              </a:rPr>
              <a:t>GregNigh</a:t>
            </a:r>
            <a:r>
              <a:rPr lang="en-US" sz="1200" kern="1200" dirty="0">
                <a:solidFill>
                  <a:schemeClr val="tx1"/>
                </a:solidFill>
                <a:latin typeface="+mn-lt"/>
                <a:ea typeface="+mn-ea"/>
                <a:cs typeface="+mn-cs"/>
              </a:rPr>
              <a:t>/deuterium_depression_US_water_2015.pdf</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11</a:t>
            </a:fld>
            <a:endParaRPr lang="en-US"/>
          </a:p>
        </p:txBody>
      </p:sp>
    </p:spTree>
    <p:extLst>
      <p:ext uri="{BB962C8B-B14F-4D97-AF65-F5344CB8AC3E}">
        <p14:creationId xmlns:p14="http://schemas.microsoft.com/office/powerpoint/2010/main" val="164474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/23441611</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./DDW_lung_cancer_survival_2013.pdf</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12</a:t>
            </a:fld>
            <a:endParaRPr lang="en-US"/>
          </a:p>
        </p:txBody>
      </p:sp>
    </p:spTree>
    <p:extLst>
      <p:ext uri="{BB962C8B-B14F-4D97-AF65-F5344CB8AC3E}">
        <p14:creationId xmlns:p14="http://schemas.microsoft.com/office/powerpoint/2010/main" val="2138071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GregNigh</a:t>
            </a:r>
            <a:r>
              <a:rPr lang="en-US" sz="1200" kern="1200" dirty="0">
                <a:solidFill>
                  <a:schemeClr val="tx1"/>
                </a:solidFill>
                <a:latin typeface="+mn-lt"/>
                <a:ea typeface="+mn-ea"/>
                <a:cs typeface="+mn-cs"/>
              </a:rPr>
              <a:t>/DDW_influence_on_cellular_energetics_2019.pdf </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15</a:t>
            </a:fld>
            <a:endParaRPr lang="en-US"/>
          </a:p>
        </p:txBody>
      </p:sp>
    </p:spTree>
    <p:extLst>
      <p:ext uri="{BB962C8B-B14F-4D97-AF65-F5344CB8AC3E}">
        <p14:creationId xmlns:p14="http://schemas.microsoft.com/office/powerpoint/2010/main" val="4005751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6752-C236-D940-B61A-4CC5A73F6B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CE3E71-236D-9541-A944-9A33D54216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306CA7-9C03-984C-916F-D891B5AB0469}"/>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5" name="Footer Placeholder 4">
            <a:extLst>
              <a:ext uri="{FF2B5EF4-FFF2-40B4-BE49-F238E27FC236}">
                <a16:creationId xmlns:a16="http://schemas.microsoft.com/office/drawing/2014/main" id="{5C4E8DD7-53C7-B446-8BE0-BA3595168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4337B-4B30-034F-8424-E1740B6EF244}"/>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624189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E2BD5-609A-BF48-83EC-4C58F78A2B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E4A071-E920-2048-B0B7-3EFA4B881D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DFFC0-2022-6B44-99C3-AD4B4BAF2B80}"/>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5" name="Footer Placeholder 4">
            <a:extLst>
              <a:ext uri="{FF2B5EF4-FFF2-40B4-BE49-F238E27FC236}">
                <a16:creationId xmlns:a16="http://schemas.microsoft.com/office/drawing/2014/main" id="{7E87E824-1FA5-0F42-A15E-296966197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84B54-416A-1E48-ADB1-1165A985522B}"/>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4242311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0A5385-0639-2049-96C9-E55FEBAEC4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E3B8C5-25D9-A34D-81D5-C2501BA511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4224A-1192-764B-A8F4-EC07573F6EAA}"/>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5" name="Footer Placeholder 4">
            <a:extLst>
              <a:ext uri="{FF2B5EF4-FFF2-40B4-BE49-F238E27FC236}">
                <a16:creationId xmlns:a16="http://schemas.microsoft.com/office/drawing/2014/main" id="{B62DF691-E4F5-284D-AC21-55671247B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6BCE3-26D5-CC40-BA84-D2C8905AFE7A}"/>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861439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DE87-8618-574A-A103-7AFE08C0A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11A6C5-0E80-7043-A24A-27FB695F51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F96DD-DBF5-0043-A479-FA426EF3860B}"/>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5" name="Footer Placeholder 4">
            <a:extLst>
              <a:ext uri="{FF2B5EF4-FFF2-40B4-BE49-F238E27FC236}">
                <a16:creationId xmlns:a16="http://schemas.microsoft.com/office/drawing/2014/main" id="{1568B275-7584-C04F-A6C2-8E1BB0BB2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020A8-5330-464C-837B-9152CE2EF57E}"/>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205707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03E7-8A92-224B-999B-934B6D18F1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7C9A59-B17C-C143-A112-D84297C4B2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370B44-2A4E-894B-A713-1559E01E3F72}"/>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5" name="Footer Placeholder 4">
            <a:extLst>
              <a:ext uri="{FF2B5EF4-FFF2-40B4-BE49-F238E27FC236}">
                <a16:creationId xmlns:a16="http://schemas.microsoft.com/office/drawing/2014/main" id="{FF04FA02-656E-3445-946B-3FBA4C862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F6373-999B-B84E-856E-284D03292D25}"/>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4259840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813F-ABCC-A54F-8FCD-9B3C728E5F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91BA9-4F3D-864D-BEEA-EED763161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B253FF-4879-B849-915F-EF14F6326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95E258-903A-144A-99A4-D14A6770E29C}"/>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6" name="Footer Placeholder 5">
            <a:extLst>
              <a:ext uri="{FF2B5EF4-FFF2-40B4-BE49-F238E27FC236}">
                <a16:creationId xmlns:a16="http://schemas.microsoft.com/office/drawing/2014/main" id="{658E63CC-CB5D-4B4F-916B-3718C9CBD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CC89B-5ED2-1D43-8212-C95BBDCE1AA0}"/>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210030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3835-66BB-6747-8ED5-7FF4FA03A4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8435B9-676A-214D-AB99-D048E04E1C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1D752C-9DB7-EB49-939E-6B052E2D0B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D5D838-DF59-544D-9EDD-D0C63850C5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3460EA-8C62-884F-A539-42775D1595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21AAB7-06F6-1C41-8B42-5E403C2A190E}"/>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8" name="Footer Placeholder 7">
            <a:extLst>
              <a:ext uri="{FF2B5EF4-FFF2-40B4-BE49-F238E27FC236}">
                <a16:creationId xmlns:a16="http://schemas.microsoft.com/office/drawing/2014/main" id="{BC67B296-DB1A-D748-A7B8-4606E0E267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193D94-3C4A-454A-9359-701770D963D5}"/>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349979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9F1D-E3EC-2A48-83DE-5B38D31D4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C8EC91-FF31-2842-88CD-57F10DA59874}"/>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4" name="Footer Placeholder 3">
            <a:extLst>
              <a:ext uri="{FF2B5EF4-FFF2-40B4-BE49-F238E27FC236}">
                <a16:creationId xmlns:a16="http://schemas.microsoft.com/office/drawing/2014/main" id="{2E30EB03-F18D-5945-B8C6-AE6C8E618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516D71-7920-9549-BAC1-6E8078AD0500}"/>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3522663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49F690-9310-A944-B519-95E96A9FA3BB}"/>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3" name="Footer Placeholder 2">
            <a:extLst>
              <a:ext uri="{FF2B5EF4-FFF2-40B4-BE49-F238E27FC236}">
                <a16:creationId xmlns:a16="http://schemas.microsoft.com/office/drawing/2014/main" id="{FB43EA0E-E71B-2C4D-8F6E-425AC0BC9B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B5933B-024E-3D4D-B3BF-3BF66B7882A9}"/>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382883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F66A-46B5-2B47-BAF1-033AADD58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F03096-1F12-024F-9315-457593CDF1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9891D9-81BE-9741-95B2-70E0AC0D8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4D24C5-9444-8E4B-9B1C-C81C6381E66C}"/>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6" name="Footer Placeholder 5">
            <a:extLst>
              <a:ext uri="{FF2B5EF4-FFF2-40B4-BE49-F238E27FC236}">
                <a16:creationId xmlns:a16="http://schemas.microsoft.com/office/drawing/2014/main" id="{0DF2C98A-301B-9442-9BD5-DF60F114C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DEBDC-12E5-8B4E-8E7D-A8324F62EB60}"/>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329078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170E-3DCD-184D-B5E6-2D067118D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891613-A6C3-6247-8931-D969381807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087BB8-4DC5-CB47-AAB6-FC726B53A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BCBC1-4081-F844-A054-513C7DD9730F}"/>
              </a:ext>
            </a:extLst>
          </p:cNvPr>
          <p:cNvSpPr>
            <a:spLocks noGrp="1"/>
          </p:cNvSpPr>
          <p:nvPr>
            <p:ph type="dt" sz="half" idx="10"/>
          </p:nvPr>
        </p:nvSpPr>
        <p:spPr/>
        <p:txBody>
          <a:bodyPr/>
          <a:lstStyle/>
          <a:p>
            <a:fld id="{1550B49C-90A2-3149-BD90-04B83B567BB3}" type="datetimeFigureOut">
              <a:rPr lang="en-US" smtClean="0"/>
              <a:t>11/4/21</a:t>
            </a:fld>
            <a:endParaRPr lang="en-US"/>
          </a:p>
        </p:txBody>
      </p:sp>
      <p:sp>
        <p:nvSpPr>
          <p:cNvPr id="6" name="Footer Placeholder 5">
            <a:extLst>
              <a:ext uri="{FF2B5EF4-FFF2-40B4-BE49-F238E27FC236}">
                <a16:creationId xmlns:a16="http://schemas.microsoft.com/office/drawing/2014/main" id="{E036B7FF-1A35-0747-895D-19B94EB26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C0A7E-142E-C249-A52C-3B989241C2EE}"/>
              </a:ext>
            </a:extLst>
          </p:cNvPr>
          <p:cNvSpPr>
            <a:spLocks noGrp="1"/>
          </p:cNvSpPr>
          <p:nvPr>
            <p:ph type="sldNum" sz="quarter" idx="12"/>
          </p:nvPr>
        </p:nvSpPr>
        <p:spPr/>
        <p:txBody>
          <a:bodyPr/>
          <a:lstStyle/>
          <a:p>
            <a:fld id="{E5099F3C-740B-0344-A972-C5511531A6E5}" type="slidenum">
              <a:rPr lang="en-US" smtClean="0"/>
              <a:t>‹#›</a:t>
            </a:fld>
            <a:endParaRPr lang="en-US"/>
          </a:p>
        </p:txBody>
      </p:sp>
    </p:spTree>
    <p:extLst>
      <p:ext uri="{BB962C8B-B14F-4D97-AF65-F5344CB8AC3E}">
        <p14:creationId xmlns:p14="http://schemas.microsoft.com/office/powerpoint/2010/main" val="2710151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EDF15F-EDFE-724A-966A-C2664901B0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48D8FD-5DD1-8B4D-B982-180CEAE60E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2D5C5-5EF9-0D41-9BD7-745CF9654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0B49C-90A2-3149-BD90-04B83B567BB3}" type="datetimeFigureOut">
              <a:rPr lang="en-US" smtClean="0"/>
              <a:t>11/4/21</a:t>
            </a:fld>
            <a:endParaRPr lang="en-US"/>
          </a:p>
        </p:txBody>
      </p:sp>
      <p:sp>
        <p:nvSpPr>
          <p:cNvPr id="5" name="Footer Placeholder 4">
            <a:extLst>
              <a:ext uri="{FF2B5EF4-FFF2-40B4-BE49-F238E27FC236}">
                <a16:creationId xmlns:a16="http://schemas.microsoft.com/office/drawing/2014/main" id="{ACB1A5A4-69FD-FA4E-BF88-ACCE20446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E8FD1D-FF2C-1646-9073-775FB17B39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99F3C-740B-0344-A972-C5511531A6E5}" type="slidenum">
              <a:rPr lang="en-US" smtClean="0"/>
              <a:t>‹#›</a:t>
            </a:fld>
            <a:endParaRPr lang="en-US"/>
          </a:p>
        </p:txBody>
      </p:sp>
    </p:spTree>
    <p:extLst>
      <p:ext uri="{BB962C8B-B14F-4D97-AF65-F5344CB8AC3E}">
        <p14:creationId xmlns:p14="http://schemas.microsoft.com/office/powerpoint/2010/main" val="1384889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10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joom.ag/xC0C"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www.westonaprice.org/health-topics/abcs-of-nutrition/"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97.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7.jpg"/><Relationship Id="rId7" Type="http://schemas.openxmlformats.org/officeDocument/2006/relationships/image" Target="../media/image72.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6.jpg"/><Relationship Id="rId9" Type="http://schemas.openxmlformats.org/officeDocument/2006/relationships/image" Target="../media/image81.jpg"/></Relationships>
</file>

<file path=ppt/slides/_rels/slide9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99.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image" Target="../media/image85.jpg"/><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indmill next to a sign&#10;&#10;Description automatically generated">
            <a:extLst>
              <a:ext uri="{FF2B5EF4-FFF2-40B4-BE49-F238E27FC236}">
                <a16:creationId xmlns:a16="http://schemas.microsoft.com/office/drawing/2014/main" id="{9A483982-BC99-8B44-AD54-C4EFE6C2DFA9}"/>
              </a:ext>
            </a:extLst>
          </p:cNvPr>
          <p:cNvPicPr>
            <a:picLocks noChangeAspect="1"/>
          </p:cNvPicPr>
          <p:nvPr/>
        </p:nvPicPr>
        <p:blipFill>
          <a:blip r:embed="rId3"/>
          <a:stretch>
            <a:fillRect/>
          </a:stretch>
        </p:blipFill>
        <p:spPr>
          <a:xfrm>
            <a:off x="211909" y="18575"/>
            <a:ext cx="11768182" cy="6619602"/>
          </a:xfrm>
          <a:prstGeom prst="rect">
            <a:avLst/>
          </a:prstGeom>
        </p:spPr>
      </p:pic>
      <p:sp>
        <p:nvSpPr>
          <p:cNvPr id="2" name="Title 1">
            <a:extLst>
              <a:ext uri="{FF2B5EF4-FFF2-40B4-BE49-F238E27FC236}">
                <a16:creationId xmlns:a16="http://schemas.microsoft.com/office/drawing/2014/main" id="{E336A77D-08DE-7940-B5C7-BFC445898044}"/>
              </a:ext>
            </a:extLst>
          </p:cNvPr>
          <p:cNvSpPr>
            <a:spLocks noGrp="1"/>
          </p:cNvSpPr>
          <p:nvPr>
            <p:ph type="ctrTitle"/>
          </p:nvPr>
        </p:nvSpPr>
        <p:spPr>
          <a:xfrm>
            <a:off x="5242013" y="18575"/>
            <a:ext cx="7010400" cy="2387600"/>
          </a:xfrm>
        </p:spPr>
        <p:txBody>
          <a:bodyPr>
            <a:normAutofit fontScale="90000"/>
          </a:bodyPr>
          <a:lstStyle/>
          <a:p>
            <a:r>
              <a:rPr lang="en-US" dirty="0">
                <a:solidFill>
                  <a:srgbClr val="FFFF00"/>
                </a:solidFill>
              </a:rPr>
              <a:t>Glyphosate, Deuterium and COVID-19</a:t>
            </a:r>
          </a:p>
        </p:txBody>
      </p:sp>
      <p:sp>
        <p:nvSpPr>
          <p:cNvPr id="3" name="Subtitle 2">
            <a:extLst>
              <a:ext uri="{FF2B5EF4-FFF2-40B4-BE49-F238E27FC236}">
                <a16:creationId xmlns:a16="http://schemas.microsoft.com/office/drawing/2014/main" id="{F00A2D5F-9FDA-3943-B259-A8A92837E667}"/>
              </a:ext>
            </a:extLst>
          </p:cNvPr>
          <p:cNvSpPr>
            <a:spLocks noGrp="1"/>
          </p:cNvSpPr>
          <p:nvPr>
            <p:ph type="subTitle" idx="1"/>
          </p:nvPr>
        </p:nvSpPr>
        <p:spPr>
          <a:xfrm>
            <a:off x="280685" y="1980790"/>
            <a:ext cx="4798423" cy="1655762"/>
          </a:xfrm>
        </p:spPr>
        <p:txBody>
          <a:bodyPr>
            <a:normAutofit fontScale="92500" lnSpcReduction="20000"/>
          </a:bodyPr>
          <a:lstStyle/>
          <a:p>
            <a:r>
              <a:rPr lang="en-US" sz="2800" dirty="0">
                <a:solidFill>
                  <a:srgbClr val="FFFF00"/>
                </a:solidFill>
              </a:rPr>
              <a:t>Stephanie Seneff</a:t>
            </a:r>
          </a:p>
          <a:p>
            <a:r>
              <a:rPr lang="en-US" sz="2800" dirty="0">
                <a:solidFill>
                  <a:srgbClr val="FFFF00"/>
                </a:solidFill>
              </a:rPr>
              <a:t>MIT CSAIL</a:t>
            </a:r>
          </a:p>
          <a:p>
            <a:r>
              <a:rPr lang="en-US" sz="2800" dirty="0">
                <a:solidFill>
                  <a:srgbClr val="FFFF00"/>
                </a:solidFill>
              </a:rPr>
              <a:t>WAPF Wise Traditions Conference</a:t>
            </a:r>
          </a:p>
          <a:p>
            <a:r>
              <a:rPr lang="en-US" sz="2800" dirty="0">
                <a:solidFill>
                  <a:srgbClr val="FFFF00"/>
                </a:solidFill>
              </a:rPr>
              <a:t>November 6, 2021</a:t>
            </a:r>
          </a:p>
        </p:txBody>
      </p:sp>
      <p:pic>
        <p:nvPicPr>
          <p:cNvPr id="5" name="Picture 4" descr="A close up of a flower&#10;&#10;Description automatically generated">
            <a:extLst>
              <a:ext uri="{FF2B5EF4-FFF2-40B4-BE49-F238E27FC236}">
                <a16:creationId xmlns:a16="http://schemas.microsoft.com/office/drawing/2014/main" id="{14527AC0-3AC8-CD4A-BC87-12D591E32FCC}"/>
              </a:ext>
            </a:extLst>
          </p:cNvPr>
          <p:cNvPicPr>
            <a:picLocks noChangeAspect="1"/>
          </p:cNvPicPr>
          <p:nvPr/>
        </p:nvPicPr>
        <p:blipFill>
          <a:blip r:embed="rId4"/>
          <a:stretch>
            <a:fillRect/>
          </a:stretch>
        </p:blipFill>
        <p:spPr>
          <a:xfrm>
            <a:off x="4663786" y="4425945"/>
            <a:ext cx="2049416" cy="2049416"/>
          </a:xfrm>
          <a:prstGeom prst="rect">
            <a:avLst/>
          </a:prstGeom>
        </p:spPr>
      </p:pic>
      <p:pic>
        <p:nvPicPr>
          <p:cNvPr id="7" name="Picture 6" descr="A young child wearing a blue shirt&#10;&#10;Description automatically generated">
            <a:extLst>
              <a:ext uri="{FF2B5EF4-FFF2-40B4-BE49-F238E27FC236}">
                <a16:creationId xmlns:a16="http://schemas.microsoft.com/office/drawing/2014/main" id="{B0397528-BEDA-D449-841B-404286D8F3DD}"/>
              </a:ext>
            </a:extLst>
          </p:cNvPr>
          <p:cNvPicPr>
            <a:picLocks noChangeAspect="1"/>
          </p:cNvPicPr>
          <p:nvPr/>
        </p:nvPicPr>
        <p:blipFill>
          <a:blip r:embed="rId5"/>
          <a:stretch>
            <a:fillRect/>
          </a:stretch>
        </p:blipFill>
        <p:spPr>
          <a:xfrm>
            <a:off x="374814" y="3889103"/>
            <a:ext cx="2394511" cy="2749074"/>
          </a:xfrm>
          <a:prstGeom prst="rect">
            <a:avLst/>
          </a:prstGeom>
        </p:spPr>
      </p:pic>
      <p:pic>
        <p:nvPicPr>
          <p:cNvPr id="8" name="Picture 7" descr="deuterium.gif">
            <a:extLst>
              <a:ext uri="{FF2B5EF4-FFF2-40B4-BE49-F238E27FC236}">
                <a16:creationId xmlns:a16="http://schemas.microsoft.com/office/drawing/2014/main" id="{F89C9749-9F0C-7B4C-BD2D-BDC22804E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5365" y="3889103"/>
            <a:ext cx="2023472" cy="2508806"/>
          </a:xfrm>
          <a:prstGeom prst="rect">
            <a:avLst/>
          </a:prstGeom>
        </p:spPr>
      </p:pic>
      <p:pic>
        <p:nvPicPr>
          <p:cNvPr id="10" name="Picture 9" descr="Glyphosate-3D-balls.png">
            <a:extLst>
              <a:ext uri="{FF2B5EF4-FFF2-40B4-BE49-F238E27FC236}">
                <a16:creationId xmlns:a16="http://schemas.microsoft.com/office/drawing/2014/main" id="{9302AAD7-BF8F-0D47-A93C-062D27B7A6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85" y="0"/>
            <a:ext cx="2981097" cy="1539330"/>
          </a:xfrm>
          <a:prstGeom prst="rect">
            <a:avLst/>
          </a:prstGeom>
        </p:spPr>
      </p:pic>
    </p:spTree>
    <p:extLst>
      <p:ext uri="{BB962C8B-B14F-4D97-AF65-F5344CB8AC3E}">
        <p14:creationId xmlns:p14="http://schemas.microsoft.com/office/powerpoint/2010/main" val="1623143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03" y="14532"/>
            <a:ext cx="10515600" cy="1325563"/>
          </a:xfrm>
        </p:spPr>
        <p:txBody>
          <a:bodyPr>
            <a:normAutofit/>
          </a:bodyPr>
          <a:lstStyle/>
          <a:p>
            <a:r>
              <a:rPr lang="en-US" b="1" dirty="0"/>
              <a:t>Deuterium in Water and Depression</a:t>
            </a:r>
            <a:r>
              <a:rPr lang="en-US" b="1" dirty="0">
                <a:solidFill>
                  <a:srgbClr val="FF0000"/>
                </a:solidFill>
              </a:rPr>
              <a:t>*</a:t>
            </a:r>
          </a:p>
        </p:txBody>
      </p:sp>
      <p:pic>
        <p:nvPicPr>
          <p:cNvPr id="4" name="Content Placeholder 3" descr="deuterium_depression.jpg"/>
          <p:cNvPicPr>
            <a:picLocks noGrp="1" noChangeAspect="1"/>
          </p:cNvPicPr>
          <p:nvPr>
            <p:ph idx="1"/>
          </p:nvPr>
        </p:nvPicPr>
        <p:blipFill>
          <a:blip r:embed="rId3">
            <a:extLst>
              <a:ext uri="{28A0092B-C50C-407E-A947-70E740481C1C}">
                <a14:useLocalDpi xmlns:a14="http://schemas.microsoft.com/office/drawing/2010/main" val="0"/>
              </a:ext>
            </a:extLst>
          </a:blip>
          <a:srcRect l="-16081" r="-16081"/>
          <a:stretch>
            <a:fillRect/>
          </a:stretch>
        </p:blipFill>
        <p:spPr>
          <a:xfrm>
            <a:off x="-914400" y="1253100"/>
            <a:ext cx="12881197" cy="5313121"/>
          </a:xfrm>
        </p:spPr>
      </p:pic>
      <p:sp>
        <p:nvSpPr>
          <p:cNvPr id="3" name="TextBox 2"/>
          <p:cNvSpPr txBox="1"/>
          <p:nvPr/>
        </p:nvSpPr>
        <p:spPr>
          <a:xfrm>
            <a:off x="6366933" y="5964631"/>
            <a:ext cx="5215467" cy="830997"/>
          </a:xfrm>
          <a:prstGeom prst="rect">
            <a:avLst/>
          </a:prstGeom>
          <a:noFill/>
        </p:spPr>
        <p:txBody>
          <a:bodyPr wrap="square" rtlCol="0">
            <a:spAutoFit/>
          </a:bodyPr>
          <a:lstStyle/>
          <a:p>
            <a:pPr algn="r"/>
            <a:r>
              <a:rPr lang="en-US" sz="2400" dirty="0">
                <a:solidFill>
                  <a:srgbClr val="FF0000"/>
                </a:solidFill>
              </a:rPr>
              <a:t>*</a:t>
            </a:r>
            <a:r>
              <a:rPr lang="en-US" sz="2400" dirty="0"/>
              <a:t>Tatyana </a:t>
            </a:r>
            <a:r>
              <a:rPr lang="en-US" sz="2400" dirty="0" err="1"/>
              <a:t>Strekalova</a:t>
            </a:r>
            <a:r>
              <a:rPr lang="en-US" sz="2400" dirty="0"/>
              <a:t> et al. </a:t>
            </a:r>
            <a:r>
              <a:rPr lang="en-US" sz="2400" dirty="0" err="1"/>
              <a:t>Behavioural</a:t>
            </a:r>
            <a:r>
              <a:rPr lang="en-US" sz="2400" dirty="0"/>
              <a:t> Brain Research 277 (2015) 237–244.</a:t>
            </a:r>
          </a:p>
        </p:txBody>
      </p:sp>
      <p:sp>
        <p:nvSpPr>
          <p:cNvPr id="5" name="TextBox 4">
            <a:extLst>
              <a:ext uri="{FF2B5EF4-FFF2-40B4-BE49-F238E27FC236}">
                <a16:creationId xmlns:a16="http://schemas.microsoft.com/office/drawing/2014/main" id="{84D84345-D04B-3545-8851-6C31A85977EC}"/>
              </a:ext>
            </a:extLst>
          </p:cNvPr>
          <p:cNvSpPr txBox="1"/>
          <p:nvPr/>
        </p:nvSpPr>
        <p:spPr>
          <a:xfrm>
            <a:off x="7261013" y="1569502"/>
            <a:ext cx="3342966" cy="461665"/>
          </a:xfrm>
          <a:prstGeom prst="rect">
            <a:avLst/>
          </a:prstGeom>
          <a:noFill/>
        </p:spPr>
        <p:txBody>
          <a:bodyPr wrap="none" rtlCol="0">
            <a:spAutoFit/>
          </a:bodyPr>
          <a:lstStyle/>
          <a:p>
            <a:r>
              <a:rPr lang="en-US" sz="2400" dirty="0"/>
              <a:t>Prevalence of Depression</a:t>
            </a:r>
          </a:p>
        </p:txBody>
      </p:sp>
      <p:sp>
        <p:nvSpPr>
          <p:cNvPr id="6" name="TextBox 5">
            <a:extLst>
              <a:ext uri="{FF2B5EF4-FFF2-40B4-BE49-F238E27FC236}">
                <a16:creationId xmlns:a16="http://schemas.microsoft.com/office/drawing/2014/main" id="{00713FF4-946E-9648-B34A-93C57873DE9A}"/>
              </a:ext>
            </a:extLst>
          </p:cNvPr>
          <p:cNvSpPr txBox="1"/>
          <p:nvPr/>
        </p:nvSpPr>
        <p:spPr>
          <a:xfrm>
            <a:off x="7270568" y="3691136"/>
            <a:ext cx="3869521" cy="461665"/>
          </a:xfrm>
          <a:prstGeom prst="rect">
            <a:avLst/>
          </a:prstGeom>
          <a:noFill/>
        </p:spPr>
        <p:txBody>
          <a:bodyPr wrap="none" rtlCol="0">
            <a:spAutoFit/>
          </a:bodyPr>
          <a:lstStyle/>
          <a:p>
            <a:r>
              <a:rPr lang="en-US" sz="2400" dirty="0"/>
              <a:t>Deuterium levels in tap water</a:t>
            </a:r>
          </a:p>
        </p:txBody>
      </p:sp>
    </p:spTree>
    <p:extLst>
      <p:ext uri="{BB962C8B-B14F-4D97-AF65-F5344CB8AC3E}">
        <p14:creationId xmlns:p14="http://schemas.microsoft.com/office/powerpoint/2010/main" val="32426513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nature&#10;&#10;Description automatically generated">
            <a:extLst>
              <a:ext uri="{FF2B5EF4-FFF2-40B4-BE49-F238E27FC236}">
                <a16:creationId xmlns:a16="http://schemas.microsoft.com/office/drawing/2014/main" id="{96EBF27C-C5FE-5547-AE15-0AB175CF7006}"/>
              </a:ext>
            </a:extLst>
          </p:cNvPr>
          <p:cNvPicPr>
            <a:picLocks noChangeAspect="1"/>
          </p:cNvPicPr>
          <p:nvPr/>
        </p:nvPicPr>
        <p:blipFill>
          <a:blip r:embed="rId3"/>
          <a:stretch>
            <a:fillRect/>
          </a:stretch>
        </p:blipFill>
        <p:spPr>
          <a:xfrm>
            <a:off x="5460276" y="2849886"/>
            <a:ext cx="5194664" cy="3801304"/>
          </a:xfrm>
          <a:prstGeom prst="rect">
            <a:avLst/>
          </a:prstGeom>
        </p:spPr>
      </p:pic>
      <p:pic>
        <p:nvPicPr>
          <p:cNvPr id="11" name="Picture 10" descr="Map&#10;&#10;Description automatically generated">
            <a:extLst>
              <a:ext uri="{FF2B5EF4-FFF2-40B4-BE49-F238E27FC236}">
                <a16:creationId xmlns:a16="http://schemas.microsoft.com/office/drawing/2014/main" id="{2A943647-EAB0-374D-9600-AA73BF93B896}"/>
              </a:ext>
            </a:extLst>
          </p:cNvPr>
          <p:cNvPicPr>
            <a:picLocks noChangeAspect="1"/>
          </p:cNvPicPr>
          <p:nvPr/>
        </p:nvPicPr>
        <p:blipFill>
          <a:blip r:embed="rId4"/>
          <a:stretch>
            <a:fillRect/>
          </a:stretch>
        </p:blipFill>
        <p:spPr>
          <a:xfrm>
            <a:off x="-1044892" y="3164479"/>
            <a:ext cx="3390537" cy="3573809"/>
          </a:xfrm>
          <a:prstGeom prst="rect">
            <a:avLst/>
          </a:prstGeom>
        </p:spPr>
      </p:pic>
      <p:sp>
        <p:nvSpPr>
          <p:cNvPr id="2" name="Title 1">
            <a:extLst>
              <a:ext uri="{FF2B5EF4-FFF2-40B4-BE49-F238E27FC236}">
                <a16:creationId xmlns:a16="http://schemas.microsoft.com/office/drawing/2014/main" id="{FD90B503-D6F4-1745-A16D-40857A991510}"/>
              </a:ext>
            </a:extLst>
          </p:cNvPr>
          <p:cNvSpPr>
            <a:spLocks noGrp="1"/>
          </p:cNvSpPr>
          <p:nvPr>
            <p:ph type="title"/>
          </p:nvPr>
        </p:nvSpPr>
        <p:spPr>
          <a:xfrm>
            <a:off x="202476" y="14144"/>
            <a:ext cx="10515600" cy="1325563"/>
          </a:xfrm>
        </p:spPr>
        <p:txBody>
          <a:bodyPr/>
          <a:lstStyle/>
          <a:p>
            <a:r>
              <a:rPr lang="en-US" b="1" dirty="0"/>
              <a:t>Do Fermented Foods Protect from COVID-19?</a:t>
            </a:r>
          </a:p>
        </p:txBody>
      </p:sp>
      <p:pic>
        <p:nvPicPr>
          <p:cNvPr id="5" name="Picture 4" descr="Map&#10;&#10;Description automatically generated">
            <a:extLst>
              <a:ext uri="{FF2B5EF4-FFF2-40B4-BE49-F238E27FC236}">
                <a16:creationId xmlns:a16="http://schemas.microsoft.com/office/drawing/2014/main" id="{6E4C0B9B-6231-7842-9D18-757DF79F79D0}"/>
              </a:ext>
            </a:extLst>
          </p:cNvPr>
          <p:cNvPicPr>
            <a:picLocks noChangeAspect="1"/>
          </p:cNvPicPr>
          <p:nvPr/>
        </p:nvPicPr>
        <p:blipFill>
          <a:blip r:embed="rId5"/>
          <a:stretch>
            <a:fillRect/>
          </a:stretch>
        </p:blipFill>
        <p:spPr>
          <a:xfrm>
            <a:off x="1091474" y="1469683"/>
            <a:ext cx="2233749" cy="1959317"/>
          </a:xfrm>
          <a:prstGeom prst="rect">
            <a:avLst/>
          </a:prstGeom>
        </p:spPr>
      </p:pic>
      <p:pic>
        <p:nvPicPr>
          <p:cNvPr id="7" name="Picture 6" descr="Map&#10;&#10;Description automatically generated">
            <a:extLst>
              <a:ext uri="{FF2B5EF4-FFF2-40B4-BE49-F238E27FC236}">
                <a16:creationId xmlns:a16="http://schemas.microsoft.com/office/drawing/2014/main" id="{CA9CF719-F6D5-6E48-8931-D5E29AB559FE}"/>
              </a:ext>
            </a:extLst>
          </p:cNvPr>
          <p:cNvPicPr>
            <a:picLocks noChangeAspect="1"/>
          </p:cNvPicPr>
          <p:nvPr/>
        </p:nvPicPr>
        <p:blipFill>
          <a:blip r:embed="rId6"/>
          <a:stretch>
            <a:fillRect/>
          </a:stretch>
        </p:blipFill>
        <p:spPr>
          <a:xfrm>
            <a:off x="9878671" y="1401568"/>
            <a:ext cx="2143172" cy="2095546"/>
          </a:xfrm>
          <a:prstGeom prst="rect">
            <a:avLst/>
          </a:prstGeom>
        </p:spPr>
      </p:pic>
      <p:pic>
        <p:nvPicPr>
          <p:cNvPr id="9" name="Picture 8" descr="Map&#10;&#10;Description automatically generated">
            <a:extLst>
              <a:ext uri="{FF2B5EF4-FFF2-40B4-BE49-F238E27FC236}">
                <a16:creationId xmlns:a16="http://schemas.microsoft.com/office/drawing/2014/main" id="{D01AA91A-8426-3C4E-A8AE-708062036550}"/>
              </a:ext>
            </a:extLst>
          </p:cNvPr>
          <p:cNvPicPr>
            <a:picLocks noChangeAspect="1"/>
          </p:cNvPicPr>
          <p:nvPr/>
        </p:nvPicPr>
        <p:blipFill>
          <a:blip r:embed="rId7"/>
          <a:stretch>
            <a:fillRect/>
          </a:stretch>
        </p:blipFill>
        <p:spPr>
          <a:xfrm>
            <a:off x="2128048" y="2843083"/>
            <a:ext cx="2438400" cy="2628900"/>
          </a:xfrm>
          <a:prstGeom prst="rect">
            <a:avLst/>
          </a:prstGeom>
        </p:spPr>
      </p:pic>
      <p:sp>
        <p:nvSpPr>
          <p:cNvPr id="14" name="TextBox 13">
            <a:extLst>
              <a:ext uri="{FF2B5EF4-FFF2-40B4-BE49-F238E27FC236}">
                <a16:creationId xmlns:a16="http://schemas.microsoft.com/office/drawing/2014/main" id="{BEB3FAAC-16BA-314A-9216-7F38F3D4BBCC}"/>
              </a:ext>
            </a:extLst>
          </p:cNvPr>
          <p:cNvSpPr txBox="1"/>
          <p:nvPr/>
        </p:nvSpPr>
        <p:spPr>
          <a:xfrm>
            <a:off x="3282912" y="1556964"/>
            <a:ext cx="2598019" cy="1200329"/>
          </a:xfrm>
          <a:prstGeom prst="rect">
            <a:avLst/>
          </a:prstGeom>
          <a:noFill/>
        </p:spPr>
        <p:txBody>
          <a:bodyPr wrap="none" rtlCol="0">
            <a:spAutoFit/>
          </a:bodyPr>
          <a:lstStyle/>
          <a:p>
            <a:r>
              <a:rPr lang="en-US" sz="2400" dirty="0"/>
              <a:t>South Korea; </a:t>
            </a:r>
          </a:p>
          <a:p>
            <a:r>
              <a:rPr lang="en-US" sz="2400" dirty="0"/>
              <a:t>kimchi, kombucha; </a:t>
            </a:r>
          </a:p>
          <a:p>
            <a:r>
              <a:rPr lang="en-US" sz="2400" dirty="0"/>
              <a:t>51 deaths/million</a:t>
            </a:r>
          </a:p>
        </p:txBody>
      </p:sp>
      <p:sp>
        <p:nvSpPr>
          <p:cNvPr id="15" name="TextBox 14">
            <a:extLst>
              <a:ext uri="{FF2B5EF4-FFF2-40B4-BE49-F238E27FC236}">
                <a16:creationId xmlns:a16="http://schemas.microsoft.com/office/drawing/2014/main" id="{45C17324-EF93-774A-A918-2D6EC411A12F}"/>
              </a:ext>
            </a:extLst>
          </p:cNvPr>
          <p:cNvSpPr txBox="1"/>
          <p:nvPr/>
        </p:nvSpPr>
        <p:spPr>
          <a:xfrm>
            <a:off x="4107198" y="4100708"/>
            <a:ext cx="1683794" cy="1569660"/>
          </a:xfrm>
          <a:prstGeom prst="rect">
            <a:avLst/>
          </a:prstGeom>
          <a:noFill/>
        </p:spPr>
        <p:txBody>
          <a:bodyPr wrap="none" rtlCol="0">
            <a:spAutoFit/>
          </a:bodyPr>
          <a:lstStyle/>
          <a:p>
            <a:r>
              <a:rPr lang="en-US" sz="2400" dirty="0"/>
              <a:t>Japan; </a:t>
            </a:r>
          </a:p>
          <a:p>
            <a:r>
              <a:rPr lang="en-US" sz="2400" dirty="0"/>
              <a:t>natto; </a:t>
            </a:r>
          </a:p>
          <a:p>
            <a:r>
              <a:rPr lang="en-US" sz="2400" dirty="0"/>
              <a:t>143 deaths/</a:t>
            </a:r>
          </a:p>
          <a:p>
            <a:r>
              <a:rPr lang="en-US" sz="2400" dirty="0"/>
              <a:t>million </a:t>
            </a:r>
          </a:p>
        </p:txBody>
      </p:sp>
      <p:sp>
        <p:nvSpPr>
          <p:cNvPr id="16" name="TextBox 15">
            <a:extLst>
              <a:ext uri="{FF2B5EF4-FFF2-40B4-BE49-F238E27FC236}">
                <a16:creationId xmlns:a16="http://schemas.microsoft.com/office/drawing/2014/main" id="{75BA0BC8-8EE3-3047-966D-92CBD9C99136}"/>
              </a:ext>
            </a:extLst>
          </p:cNvPr>
          <p:cNvSpPr txBox="1"/>
          <p:nvPr/>
        </p:nvSpPr>
        <p:spPr>
          <a:xfrm>
            <a:off x="1570774" y="5388317"/>
            <a:ext cx="2517036" cy="1200329"/>
          </a:xfrm>
          <a:prstGeom prst="rect">
            <a:avLst/>
          </a:prstGeom>
          <a:noFill/>
        </p:spPr>
        <p:txBody>
          <a:bodyPr wrap="none" rtlCol="0">
            <a:spAutoFit/>
          </a:bodyPr>
          <a:lstStyle/>
          <a:p>
            <a:r>
              <a:rPr lang="en-US" sz="2400" dirty="0"/>
              <a:t>Taiwan; </a:t>
            </a:r>
          </a:p>
          <a:p>
            <a:r>
              <a:rPr lang="en-US" sz="2400" dirty="0"/>
              <a:t>stinky tofu;</a:t>
            </a:r>
          </a:p>
          <a:p>
            <a:r>
              <a:rPr lang="en-US" sz="2400" dirty="0"/>
              <a:t> 35 deaths/ million</a:t>
            </a:r>
          </a:p>
        </p:txBody>
      </p:sp>
      <p:sp>
        <p:nvSpPr>
          <p:cNvPr id="17" name="TextBox 16">
            <a:extLst>
              <a:ext uri="{FF2B5EF4-FFF2-40B4-BE49-F238E27FC236}">
                <a16:creationId xmlns:a16="http://schemas.microsoft.com/office/drawing/2014/main" id="{9065E68F-3377-C344-B256-909EAAC1E443}"/>
              </a:ext>
            </a:extLst>
          </p:cNvPr>
          <p:cNvSpPr txBox="1"/>
          <p:nvPr/>
        </p:nvSpPr>
        <p:spPr>
          <a:xfrm>
            <a:off x="8372444" y="1443705"/>
            <a:ext cx="1916230" cy="1569660"/>
          </a:xfrm>
          <a:prstGeom prst="rect">
            <a:avLst/>
          </a:prstGeom>
          <a:noFill/>
        </p:spPr>
        <p:txBody>
          <a:bodyPr wrap="none" rtlCol="0">
            <a:spAutoFit/>
          </a:bodyPr>
          <a:lstStyle/>
          <a:p>
            <a:r>
              <a:rPr lang="en-US" sz="2400" dirty="0"/>
              <a:t>Germany;</a:t>
            </a:r>
          </a:p>
          <a:p>
            <a:r>
              <a:rPr lang="en-US" sz="2400" dirty="0"/>
              <a:t>sauerkraut</a:t>
            </a:r>
          </a:p>
          <a:p>
            <a:r>
              <a:rPr lang="en-US" sz="2400" dirty="0"/>
              <a:t>1,126 deaths/</a:t>
            </a:r>
          </a:p>
          <a:p>
            <a:r>
              <a:rPr lang="en-US" sz="2400" dirty="0"/>
              <a:t>million </a:t>
            </a:r>
          </a:p>
        </p:txBody>
      </p:sp>
      <p:sp>
        <p:nvSpPr>
          <p:cNvPr id="18" name="TextBox 17">
            <a:extLst>
              <a:ext uri="{FF2B5EF4-FFF2-40B4-BE49-F238E27FC236}">
                <a16:creationId xmlns:a16="http://schemas.microsoft.com/office/drawing/2014/main" id="{118DD5AD-4393-164B-BD49-BC4004DA1577}"/>
              </a:ext>
            </a:extLst>
          </p:cNvPr>
          <p:cNvSpPr txBox="1"/>
          <p:nvPr/>
        </p:nvSpPr>
        <p:spPr>
          <a:xfrm>
            <a:off x="6282781" y="3844491"/>
            <a:ext cx="2836033" cy="1200329"/>
          </a:xfrm>
          <a:prstGeom prst="rect">
            <a:avLst/>
          </a:prstGeom>
          <a:noFill/>
        </p:spPr>
        <p:txBody>
          <a:bodyPr wrap="none" rtlCol="0">
            <a:spAutoFit/>
          </a:bodyPr>
          <a:lstStyle/>
          <a:p>
            <a:r>
              <a:rPr lang="en-US" sz="2400" dirty="0">
                <a:solidFill>
                  <a:schemeClr val="bg1"/>
                </a:solidFill>
              </a:rPr>
              <a:t>United States; </a:t>
            </a:r>
          </a:p>
          <a:p>
            <a:r>
              <a:rPr lang="en-US" sz="2400" dirty="0">
                <a:solidFill>
                  <a:schemeClr val="bg1"/>
                </a:solidFill>
              </a:rPr>
              <a:t>fast food;</a:t>
            </a:r>
          </a:p>
          <a:p>
            <a:r>
              <a:rPr lang="en-US" sz="2400" dirty="0">
                <a:solidFill>
                  <a:schemeClr val="bg1"/>
                </a:solidFill>
              </a:rPr>
              <a:t>2,167 deaths/million </a:t>
            </a:r>
          </a:p>
        </p:txBody>
      </p:sp>
    </p:spTree>
    <p:extLst>
      <p:ext uri="{BB962C8B-B14F-4D97-AF65-F5344CB8AC3E}">
        <p14:creationId xmlns:p14="http://schemas.microsoft.com/office/powerpoint/2010/main" val="14699531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ece of food with a slice cut out&#10;&#10;Description automatically generated">
            <a:extLst>
              <a:ext uri="{FF2B5EF4-FFF2-40B4-BE49-F238E27FC236}">
                <a16:creationId xmlns:a16="http://schemas.microsoft.com/office/drawing/2014/main" id="{B4714A66-654D-6C46-9785-733E4AB78C52}"/>
              </a:ext>
            </a:extLst>
          </p:cNvPr>
          <p:cNvPicPr>
            <a:picLocks noChangeAspect="1"/>
          </p:cNvPicPr>
          <p:nvPr/>
        </p:nvPicPr>
        <p:blipFill>
          <a:blip r:embed="rId3"/>
          <a:stretch>
            <a:fillRect/>
          </a:stretch>
        </p:blipFill>
        <p:spPr>
          <a:xfrm>
            <a:off x="2790616" y="3826004"/>
            <a:ext cx="3929529" cy="2613137"/>
          </a:xfrm>
          <a:prstGeom prst="rect">
            <a:avLst/>
          </a:prstGeom>
        </p:spPr>
      </p:pic>
      <p:sp>
        <p:nvSpPr>
          <p:cNvPr id="2" name="Title 1">
            <a:extLst>
              <a:ext uri="{FF2B5EF4-FFF2-40B4-BE49-F238E27FC236}">
                <a16:creationId xmlns:a16="http://schemas.microsoft.com/office/drawing/2014/main" id="{0589D715-8DD1-B944-B4F5-714378C19CB9}"/>
              </a:ext>
            </a:extLst>
          </p:cNvPr>
          <p:cNvSpPr>
            <a:spLocks noGrp="1"/>
          </p:cNvSpPr>
          <p:nvPr>
            <p:ph type="title"/>
          </p:nvPr>
        </p:nvSpPr>
        <p:spPr>
          <a:xfrm>
            <a:off x="838200" y="109142"/>
            <a:ext cx="10515600" cy="1325563"/>
          </a:xfrm>
        </p:spPr>
        <p:txBody>
          <a:bodyPr/>
          <a:lstStyle/>
          <a:p>
            <a:r>
              <a:rPr lang="en-US" b="1" dirty="0"/>
              <a:t>Dietary Sources of Vitamin K</a:t>
            </a:r>
            <a:r>
              <a:rPr lang="en-US" b="1" baseline="-25000" dirty="0"/>
              <a:t>2</a:t>
            </a:r>
            <a:r>
              <a:rPr lang="en-US" b="1" dirty="0">
                <a:solidFill>
                  <a:srgbClr val="FF0000"/>
                </a:solidFill>
              </a:rPr>
              <a:t>*</a:t>
            </a:r>
          </a:p>
        </p:txBody>
      </p:sp>
      <p:pic>
        <p:nvPicPr>
          <p:cNvPr id="5" name="Picture 4" descr="A bowl of food with broccoli&#10;&#10;Description automatically generated">
            <a:extLst>
              <a:ext uri="{FF2B5EF4-FFF2-40B4-BE49-F238E27FC236}">
                <a16:creationId xmlns:a16="http://schemas.microsoft.com/office/drawing/2014/main" id="{12C70DDA-0996-AF49-B27E-BB5BEBE95387}"/>
              </a:ext>
            </a:extLst>
          </p:cNvPr>
          <p:cNvPicPr>
            <a:picLocks noChangeAspect="1"/>
          </p:cNvPicPr>
          <p:nvPr/>
        </p:nvPicPr>
        <p:blipFill>
          <a:blip r:embed="rId4"/>
          <a:stretch>
            <a:fillRect/>
          </a:stretch>
        </p:blipFill>
        <p:spPr>
          <a:xfrm>
            <a:off x="0" y="3772319"/>
            <a:ext cx="3536733" cy="2303929"/>
          </a:xfrm>
          <a:prstGeom prst="rect">
            <a:avLst/>
          </a:prstGeom>
        </p:spPr>
      </p:pic>
      <p:sp>
        <p:nvSpPr>
          <p:cNvPr id="6" name="TextBox 5">
            <a:extLst>
              <a:ext uri="{FF2B5EF4-FFF2-40B4-BE49-F238E27FC236}">
                <a16:creationId xmlns:a16="http://schemas.microsoft.com/office/drawing/2014/main" id="{D7765E07-45C2-A34C-9174-564FF791A99F}"/>
              </a:ext>
            </a:extLst>
          </p:cNvPr>
          <p:cNvSpPr txBox="1"/>
          <p:nvPr/>
        </p:nvSpPr>
        <p:spPr>
          <a:xfrm>
            <a:off x="5849471" y="6225988"/>
            <a:ext cx="6158353" cy="369332"/>
          </a:xfrm>
          <a:prstGeom prst="rect">
            <a:avLst/>
          </a:prstGeom>
          <a:noFill/>
        </p:spPr>
        <p:txBody>
          <a:bodyPr wrap="none" rtlCol="0">
            <a:spAutoFit/>
          </a:bodyPr>
          <a:lstStyle/>
          <a:p>
            <a:r>
              <a:rPr lang="en-US" dirty="0">
                <a:solidFill>
                  <a:srgbClr val="FF0000"/>
                </a:solidFill>
              </a:rPr>
              <a:t>*</a:t>
            </a:r>
            <a:r>
              <a:rPr lang="en-US" dirty="0"/>
              <a:t>https://</a:t>
            </a:r>
            <a:r>
              <a:rPr lang="en-US" dirty="0" err="1"/>
              <a:t>www.healthline.com</a:t>
            </a:r>
            <a:r>
              <a:rPr lang="en-US" dirty="0"/>
              <a:t>/nutrition/foods-high-in-vitamin-k</a:t>
            </a:r>
          </a:p>
        </p:txBody>
      </p:sp>
      <p:pic>
        <p:nvPicPr>
          <p:cNvPr id="8" name="Picture 7" descr="A bowl of food on a plate&#10;&#10;Description automatically generated">
            <a:extLst>
              <a:ext uri="{FF2B5EF4-FFF2-40B4-BE49-F238E27FC236}">
                <a16:creationId xmlns:a16="http://schemas.microsoft.com/office/drawing/2014/main" id="{70C9D437-EBA9-8740-A367-DBCFF457AC50}"/>
              </a:ext>
            </a:extLst>
          </p:cNvPr>
          <p:cNvPicPr>
            <a:picLocks noChangeAspect="1"/>
          </p:cNvPicPr>
          <p:nvPr/>
        </p:nvPicPr>
        <p:blipFill>
          <a:blip r:embed="rId5"/>
          <a:stretch>
            <a:fillRect/>
          </a:stretch>
        </p:blipFill>
        <p:spPr>
          <a:xfrm>
            <a:off x="173560" y="1439588"/>
            <a:ext cx="3536733" cy="1989412"/>
          </a:xfrm>
          <a:prstGeom prst="rect">
            <a:avLst/>
          </a:prstGeom>
        </p:spPr>
      </p:pic>
      <p:pic>
        <p:nvPicPr>
          <p:cNvPr id="12" name="Picture 11" descr="A picture containing cup, coffee, table, sitting&#10;&#10;Description automatically generated">
            <a:extLst>
              <a:ext uri="{FF2B5EF4-FFF2-40B4-BE49-F238E27FC236}">
                <a16:creationId xmlns:a16="http://schemas.microsoft.com/office/drawing/2014/main" id="{905689EA-0A52-AD43-8E9C-21822C5EB49E}"/>
              </a:ext>
            </a:extLst>
          </p:cNvPr>
          <p:cNvPicPr>
            <a:picLocks noChangeAspect="1"/>
          </p:cNvPicPr>
          <p:nvPr/>
        </p:nvPicPr>
        <p:blipFill>
          <a:blip r:embed="rId6"/>
          <a:stretch>
            <a:fillRect/>
          </a:stretch>
        </p:blipFill>
        <p:spPr>
          <a:xfrm>
            <a:off x="9125956" y="2264038"/>
            <a:ext cx="2892484" cy="3653267"/>
          </a:xfrm>
          <a:prstGeom prst="rect">
            <a:avLst/>
          </a:prstGeom>
        </p:spPr>
      </p:pic>
      <p:pic>
        <p:nvPicPr>
          <p:cNvPr id="16" name="Picture 15" descr="A plate of food&#10;&#10;Description automatically generated">
            <a:extLst>
              <a:ext uri="{FF2B5EF4-FFF2-40B4-BE49-F238E27FC236}">
                <a16:creationId xmlns:a16="http://schemas.microsoft.com/office/drawing/2014/main" id="{A1B68F3E-2BFA-594D-8C44-3EFA749E55D6}"/>
              </a:ext>
            </a:extLst>
          </p:cNvPr>
          <p:cNvPicPr>
            <a:picLocks noChangeAspect="1"/>
          </p:cNvPicPr>
          <p:nvPr/>
        </p:nvPicPr>
        <p:blipFill>
          <a:blip r:embed="rId7"/>
          <a:stretch>
            <a:fillRect/>
          </a:stretch>
        </p:blipFill>
        <p:spPr>
          <a:xfrm>
            <a:off x="6146446" y="1499592"/>
            <a:ext cx="2748239" cy="3182621"/>
          </a:xfrm>
          <a:prstGeom prst="rect">
            <a:avLst/>
          </a:prstGeom>
        </p:spPr>
      </p:pic>
      <p:pic>
        <p:nvPicPr>
          <p:cNvPr id="18" name="Picture 17" descr="A bowl of fruit&#10;&#10;Description automatically generated">
            <a:extLst>
              <a:ext uri="{FF2B5EF4-FFF2-40B4-BE49-F238E27FC236}">
                <a16:creationId xmlns:a16="http://schemas.microsoft.com/office/drawing/2014/main" id="{15BD0FB0-A49E-A643-BBAA-8075887D847E}"/>
              </a:ext>
            </a:extLst>
          </p:cNvPr>
          <p:cNvPicPr>
            <a:picLocks noChangeAspect="1"/>
          </p:cNvPicPr>
          <p:nvPr/>
        </p:nvPicPr>
        <p:blipFill>
          <a:blip r:embed="rId8"/>
          <a:stretch>
            <a:fillRect/>
          </a:stretch>
        </p:blipFill>
        <p:spPr>
          <a:xfrm>
            <a:off x="4070260" y="1560805"/>
            <a:ext cx="1819507" cy="2211514"/>
          </a:xfrm>
          <a:prstGeom prst="rect">
            <a:avLst/>
          </a:prstGeom>
        </p:spPr>
      </p:pic>
    </p:spTree>
    <p:extLst>
      <p:ext uri="{BB962C8B-B14F-4D97-AF65-F5344CB8AC3E}">
        <p14:creationId xmlns:p14="http://schemas.microsoft.com/office/powerpoint/2010/main" val="4033113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E19F954D-208A-6E40-9EF5-894696717FE6}"/>
              </a:ext>
            </a:extLst>
          </p:cNvPr>
          <p:cNvPicPr>
            <a:picLocks noGrp="1" noChangeAspect="1"/>
          </p:cNvPicPr>
          <p:nvPr>
            <p:ph idx="1"/>
          </p:nvPr>
        </p:nvPicPr>
        <p:blipFill>
          <a:blip r:embed="rId3"/>
          <a:stretch>
            <a:fillRect/>
          </a:stretch>
        </p:blipFill>
        <p:spPr>
          <a:xfrm>
            <a:off x="838200" y="282388"/>
            <a:ext cx="10515600" cy="3320715"/>
          </a:xfrm>
        </p:spPr>
      </p:pic>
      <p:sp>
        <p:nvSpPr>
          <p:cNvPr id="6" name="Content Placeholder 2">
            <a:extLst>
              <a:ext uri="{FF2B5EF4-FFF2-40B4-BE49-F238E27FC236}">
                <a16:creationId xmlns:a16="http://schemas.microsoft.com/office/drawing/2014/main" id="{8806E002-D286-5246-AAC6-D432352EB219}"/>
              </a:ext>
            </a:extLst>
          </p:cNvPr>
          <p:cNvSpPr txBox="1">
            <a:spLocks/>
          </p:cNvSpPr>
          <p:nvPr/>
        </p:nvSpPr>
        <p:spPr>
          <a:xfrm>
            <a:off x="690282" y="3925832"/>
            <a:ext cx="10515600" cy="2004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16 participants and a total of 158 urine samples</a:t>
            </a:r>
          </a:p>
          <a:p>
            <a:r>
              <a:rPr lang="en-US" dirty="0"/>
              <a:t>5 days non-organic diet and 5 days organic diet</a:t>
            </a:r>
          </a:p>
          <a:p>
            <a:r>
              <a:rPr lang="en-US" dirty="0"/>
              <a:t>Rapid reduction in glyphosate and AMPA levels in urine following adoption of organic diet even after just a few days</a:t>
            </a:r>
          </a:p>
        </p:txBody>
      </p:sp>
    </p:spTree>
    <p:extLst>
      <p:ext uri="{BB962C8B-B14F-4D97-AF65-F5344CB8AC3E}">
        <p14:creationId xmlns:p14="http://schemas.microsoft.com/office/powerpoint/2010/main" val="2619356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E19F954D-208A-6E40-9EF5-894696717FE6}"/>
              </a:ext>
            </a:extLst>
          </p:cNvPr>
          <p:cNvPicPr>
            <a:picLocks noGrp="1" noChangeAspect="1"/>
          </p:cNvPicPr>
          <p:nvPr>
            <p:ph idx="1"/>
          </p:nvPr>
        </p:nvPicPr>
        <p:blipFill>
          <a:blip r:embed="rId3"/>
          <a:stretch>
            <a:fillRect/>
          </a:stretch>
        </p:blipFill>
        <p:spPr>
          <a:xfrm>
            <a:off x="838200" y="282388"/>
            <a:ext cx="10515600" cy="3320715"/>
          </a:xfrm>
        </p:spPr>
      </p:pic>
      <p:sp>
        <p:nvSpPr>
          <p:cNvPr id="6" name="Content Placeholder 2">
            <a:extLst>
              <a:ext uri="{FF2B5EF4-FFF2-40B4-BE49-F238E27FC236}">
                <a16:creationId xmlns:a16="http://schemas.microsoft.com/office/drawing/2014/main" id="{8806E002-D286-5246-AAC6-D432352EB219}"/>
              </a:ext>
            </a:extLst>
          </p:cNvPr>
          <p:cNvSpPr txBox="1">
            <a:spLocks/>
          </p:cNvSpPr>
          <p:nvPr/>
        </p:nvSpPr>
        <p:spPr>
          <a:xfrm>
            <a:off x="690282" y="3925832"/>
            <a:ext cx="10515600" cy="2004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16 participants and a total of 158 urine samples</a:t>
            </a:r>
          </a:p>
          <a:p>
            <a:r>
              <a:rPr lang="en-US" dirty="0"/>
              <a:t>5 days non-organic diet and 5 days organic diet</a:t>
            </a:r>
          </a:p>
          <a:p>
            <a:r>
              <a:rPr lang="en-US" dirty="0"/>
              <a:t>Rapid reduction in glyphosate and AMPA levels in urine following adoption of organic diet even after just a few days</a:t>
            </a:r>
          </a:p>
        </p:txBody>
      </p:sp>
      <p:sp>
        <p:nvSpPr>
          <p:cNvPr id="4" name="TextBox 3">
            <a:extLst>
              <a:ext uri="{FF2B5EF4-FFF2-40B4-BE49-F238E27FC236}">
                <a16:creationId xmlns:a16="http://schemas.microsoft.com/office/drawing/2014/main" id="{0ADAB62A-BF54-2846-81A0-79E65EAA1FA9}"/>
              </a:ext>
            </a:extLst>
          </p:cNvPr>
          <p:cNvSpPr txBox="1"/>
          <p:nvPr/>
        </p:nvSpPr>
        <p:spPr>
          <a:xfrm>
            <a:off x="1461180" y="2240974"/>
            <a:ext cx="9269640" cy="3046988"/>
          </a:xfrm>
          <a:prstGeom prst="rect">
            <a:avLst/>
          </a:prstGeom>
          <a:solidFill>
            <a:srgbClr val="FFFA92"/>
          </a:solidFill>
          <a:ln>
            <a:solidFill>
              <a:schemeClr val="tx1"/>
            </a:solidFill>
          </a:ln>
        </p:spPr>
        <p:txBody>
          <a:bodyPr wrap="square" rtlCol="0">
            <a:spAutoFit/>
          </a:bodyPr>
          <a:lstStyle/>
          <a:p>
            <a:pPr algn="ctr"/>
            <a:endParaRPr lang="en-US" sz="3200" dirty="0"/>
          </a:p>
          <a:p>
            <a:pPr algn="ctr"/>
            <a:r>
              <a:rPr lang="en-US" sz="3200" dirty="0"/>
              <a:t> "This study demonstrates that diet is a primary source of glyphosate exposure and that shifting to an organic diet is an effective way to reduce body burden of glyphosate and its main metabolite, AMPA.”</a:t>
            </a:r>
          </a:p>
          <a:p>
            <a:pPr algn="ctr"/>
            <a:endParaRPr lang="en-US" sz="3200" dirty="0">
              <a:solidFill>
                <a:srgbClr val="FF0000"/>
              </a:solidFill>
            </a:endParaRPr>
          </a:p>
        </p:txBody>
      </p:sp>
    </p:spTree>
    <p:extLst>
      <p:ext uri="{BB962C8B-B14F-4D97-AF65-F5344CB8AC3E}">
        <p14:creationId xmlns:p14="http://schemas.microsoft.com/office/powerpoint/2010/main" val="13677085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05F0-98BA-4F41-BDA8-7E9FC6147884}"/>
              </a:ext>
            </a:extLst>
          </p:cNvPr>
          <p:cNvSpPr>
            <a:spLocks noGrp="1"/>
          </p:cNvSpPr>
          <p:nvPr>
            <p:ph type="title"/>
          </p:nvPr>
        </p:nvSpPr>
        <p:spPr>
          <a:xfrm>
            <a:off x="287053" y="153192"/>
            <a:ext cx="10515600" cy="1325563"/>
          </a:xfrm>
        </p:spPr>
        <p:txBody>
          <a:bodyPr/>
          <a:lstStyle/>
          <a:p>
            <a:r>
              <a:rPr lang="en-US" b="1" dirty="0"/>
              <a:t>Conclusions</a:t>
            </a:r>
          </a:p>
        </p:txBody>
      </p:sp>
      <p:sp>
        <p:nvSpPr>
          <p:cNvPr id="3" name="Content Placeholder 2">
            <a:extLst>
              <a:ext uri="{FF2B5EF4-FFF2-40B4-BE49-F238E27FC236}">
                <a16:creationId xmlns:a16="http://schemas.microsoft.com/office/drawing/2014/main" id="{98E6BFDA-7981-774F-A6DF-60441FDC16DF}"/>
              </a:ext>
            </a:extLst>
          </p:cNvPr>
          <p:cNvSpPr>
            <a:spLocks noGrp="1"/>
          </p:cNvSpPr>
          <p:nvPr>
            <p:ph idx="1"/>
          </p:nvPr>
        </p:nvSpPr>
        <p:spPr>
          <a:xfrm>
            <a:off x="179536" y="1478755"/>
            <a:ext cx="11469669" cy="4910528"/>
          </a:xfrm>
        </p:spPr>
        <p:txBody>
          <a:bodyPr>
            <a:normAutofit fontScale="92500"/>
          </a:bodyPr>
          <a:lstStyle/>
          <a:p>
            <a:r>
              <a:rPr lang="en-US" dirty="0"/>
              <a:t>Flavoproteins are essential for maintaining healthy mitochondria by supplying them with deuterium depleted water</a:t>
            </a:r>
          </a:p>
          <a:p>
            <a:r>
              <a:rPr lang="en-US" dirty="0"/>
              <a:t>Glyphosate is causing an epidemic in chronic diseases due in part to inhibition of flavoproteins, leading to systemic disruption of DDW supply to mitochondria</a:t>
            </a:r>
          </a:p>
          <a:p>
            <a:r>
              <a:rPr lang="en-US" dirty="0"/>
              <a:t>COVID-19 disease is caused by SARS-CoV-2, which infects the lungs and induces a concerted effort to restore mitochondrial health to the lungs, the immune system and to the organism as a whole</a:t>
            </a:r>
          </a:p>
          <a:p>
            <a:pPr lvl="1"/>
            <a:r>
              <a:rPr lang="en-US" sz="2600" dirty="0"/>
              <a:t>The viral response critically involves oxidation of membrane lipids by lipoxygenase</a:t>
            </a:r>
          </a:p>
          <a:p>
            <a:pPr lvl="1"/>
            <a:r>
              <a:rPr lang="en-US" sz="2600" dirty="0"/>
              <a:t>In acute cases, the viral response gets derailed by further poisoning by glyphosate</a:t>
            </a:r>
          </a:p>
          <a:p>
            <a:r>
              <a:rPr lang="en-US" dirty="0"/>
              <a:t>The path towards good health includes eating a certified organic whole foods diet that is rich in fermented foods (vitamin K2), sulfur and the B vitamins niacin and riboflavin</a:t>
            </a:r>
          </a:p>
        </p:txBody>
      </p:sp>
    </p:spTree>
    <p:extLst>
      <p:ext uri="{BB962C8B-B14F-4D97-AF65-F5344CB8AC3E}">
        <p14:creationId xmlns:p14="http://schemas.microsoft.com/office/powerpoint/2010/main" val="131461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82" y="139172"/>
            <a:ext cx="12104318" cy="1143000"/>
          </a:xfrm>
        </p:spPr>
        <p:txBody>
          <a:bodyPr>
            <a:normAutofit fontScale="90000"/>
          </a:bodyPr>
          <a:lstStyle/>
          <a:p>
            <a:r>
              <a:rPr lang="en-US" b="1" dirty="0"/>
              <a:t>Deuterium-Depleted Water (DDW) Administered to Mice</a:t>
            </a:r>
            <a:r>
              <a:rPr lang="en-US" b="1" dirty="0">
                <a:solidFill>
                  <a:srgbClr val="FF0000"/>
                </a:solidFill>
              </a:rPr>
              <a:t>*</a:t>
            </a:r>
          </a:p>
        </p:txBody>
      </p:sp>
      <p:sp>
        <p:nvSpPr>
          <p:cNvPr id="3" name="Content Placeholder 2"/>
          <p:cNvSpPr>
            <a:spLocks noGrp="1"/>
          </p:cNvSpPr>
          <p:nvPr>
            <p:ph idx="1"/>
          </p:nvPr>
        </p:nvSpPr>
        <p:spPr>
          <a:xfrm>
            <a:off x="220133" y="1879602"/>
            <a:ext cx="5424688" cy="5257799"/>
          </a:xfrm>
        </p:spPr>
        <p:txBody>
          <a:bodyPr>
            <a:normAutofit/>
          </a:bodyPr>
          <a:lstStyle/>
          <a:p>
            <a:r>
              <a:rPr lang="en-US" sz="2667" dirty="0"/>
              <a:t>Reduced expression of behaviors characteristic of depression</a:t>
            </a:r>
          </a:p>
          <a:p>
            <a:r>
              <a:rPr lang="en-US" sz="2667" dirty="0"/>
              <a:t>Changes in EEG parameters of sleep similar to those associated with noradrenaline and serotonin reuptake inhibitors</a:t>
            </a:r>
          </a:p>
          <a:p>
            <a:r>
              <a:rPr lang="en-US" sz="2667" dirty="0"/>
              <a:t>Effects comparable to SSRI citalopram</a:t>
            </a:r>
          </a:p>
        </p:txBody>
      </p:sp>
      <p:pic>
        <p:nvPicPr>
          <p:cNvPr id="4" name="Picture 3" descr="SERT_mice_deuteri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379" y="1879601"/>
            <a:ext cx="6237488" cy="3793067"/>
          </a:xfrm>
          <a:prstGeom prst="rect">
            <a:avLst/>
          </a:prstGeom>
        </p:spPr>
      </p:pic>
      <p:sp>
        <p:nvSpPr>
          <p:cNvPr id="5" name="TextBox 4"/>
          <p:cNvSpPr txBox="1"/>
          <p:nvPr/>
        </p:nvSpPr>
        <p:spPr>
          <a:xfrm>
            <a:off x="6366933" y="5964631"/>
            <a:ext cx="5215467" cy="830997"/>
          </a:xfrm>
          <a:prstGeom prst="rect">
            <a:avLst/>
          </a:prstGeom>
          <a:noFill/>
        </p:spPr>
        <p:txBody>
          <a:bodyPr wrap="square" rtlCol="0">
            <a:spAutoFit/>
          </a:bodyPr>
          <a:lstStyle/>
          <a:p>
            <a:pPr algn="r"/>
            <a:r>
              <a:rPr lang="en-US" sz="2400" dirty="0">
                <a:solidFill>
                  <a:srgbClr val="FF0000"/>
                </a:solidFill>
              </a:rPr>
              <a:t>*</a:t>
            </a:r>
            <a:r>
              <a:rPr lang="en-US" sz="2400" dirty="0"/>
              <a:t>Tatyana </a:t>
            </a:r>
            <a:r>
              <a:rPr lang="en-US" sz="2400" dirty="0" err="1"/>
              <a:t>Strekalova</a:t>
            </a:r>
            <a:r>
              <a:rPr lang="en-US" sz="2400" dirty="0"/>
              <a:t> et al. </a:t>
            </a:r>
            <a:r>
              <a:rPr lang="en-US" sz="2400" dirty="0" err="1"/>
              <a:t>Behavioural</a:t>
            </a:r>
            <a:r>
              <a:rPr lang="en-US" sz="2400" dirty="0"/>
              <a:t> Brain Research 277 (2015) 237–244.</a:t>
            </a:r>
          </a:p>
        </p:txBody>
      </p:sp>
      <p:sp>
        <p:nvSpPr>
          <p:cNvPr id="6" name="TextBox 5"/>
          <p:cNvSpPr txBox="1"/>
          <p:nvPr/>
        </p:nvSpPr>
        <p:spPr>
          <a:xfrm>
            <a:off x="7433733" y="1519239"/>
            <a:ext cx="4301067" cy="1077218"/>
          </a:xfrm>
          <a:prstGeom prst="rect">
            <a:avLst/>
          </a:prstGeom>
          <a:solidFill>
            <a:schemeClr val="bg1"/>
          </a:solidFill>
        </p:spPr>
        <p:txBody>
          <a:bodyPr wrap="square" rtlCol="0">
            <a:spAutoFit/>
          </a:bodyPr>
          <a:lstStyle/>
          <a:p>
            <a:r>
              <a:rPr lang="en-US" sz="3200" dirty="0"/>
              <a:t>Expression level of SERT (serotonin transporter)</a:t>
            </a:r>
          </a:p>
        </p:txBody>
      </p:sp>
    </p:spTree>
    <p:extLst>
      <p:ext uri="{BB962C8B-B14F-4D97-AF65-F5344CB8AC3E}">
        <p14:creationId xmlns:p14="http://schemas.microsoft.com/office/powerpoint/2010/main" val="337253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45" y="181022"/>
            <a:ext cx="10972800" cy="1143000"/>
          </a:xfrm>
        </p:spPr>
        <p:txBody>
          <a:bodyPr/>
          <a:lstStyle/>
          <a:p>
            <a:r>
              <a:rPr lang="en-US" b="1" dirty="0"/>
              <a:t>Deuterium Depleted Water  to Treat Cancer</a:t>
            </a:r>
            <a:r>
              <a:rPr lang="en-US" b="1" dirty="0">
                <a:solidFill>
                  <a:srgbClr val="FF0000"/>
                </a:solidFill>
              </a:rPr>
              <a:t>*</a:t>
            </a:r>
          </a:p>
        </p:txBody>
      </p:sp>
      <p:sp>
        <p:nvSpPr>
          <p:cNvPr id="3" name="Content Placeholder 2"/>
          <p:cNvSpPr>
            <a:spLocks noGrp="1"/>
          </p:cNvSpPr>
          <p:nvPr>
            <p:ph idx="1"/>
          </p:nvPr>
        </p:nvSpPr>
        <p:spPr>
          <a:xfrm>
            <a:off x="257845" y="1803401"/>
            <a:ext cx="11717037" cy="4525963"/>
          </a:xfrm>
        </p:spPr>
        <p:txBody>
          <a:bodyPr>
            <a:normAutofit/>
          </a:bodyPr>
          <a:lstStyle/>
          <a:p>
            <a:r>
              <a:rPr lang="en-US" dirty="0"/>
              <a:t>Deuterium depletion inhibits growth                                                                              of cancer cells in vitro</a:t>
            </a:r>
          </a:p>
          <a:p>
            <a:r>
              <a:rPr lang="en-US" dirty="0"/>
              <a:t>129 small cell and non-small cell lung                                                                 cancer patients consumed deuterium-                                                                              depleted drinking water along with standard cancer therapy</a:t>
            </a:r>
          </a:p>
          <a:p>
            <a:pPr lvl="1"/>
            <a:r>
              <a:rPr lang="en-US" dirty="0"/>
              <a:t>Median survival time was 2-4 times longer than generally observed in lung cancer patients</a:t>
            </a:r>
          </a:p>
          <a:p>
            <a:r>
              <a:rPr lang="en-US" dirty="0"/>
              <a:t>DDW suppressed expression of oncogenes Bcl2, </a:t>
            </a:r>
            <a:r>
              <a:rPr lang="en-US" dirty="0" err="1"/>
              <a:t>Kras</a:t>
            </a:r>
            <a:r>
              <a:rPr lang="en-US" dirty="0"/>
              <a:t> and </a:t>
            </a:r>
            <a:r>
              <a:rPr lang="en-US" dirty="0" err="1"/>
              <a:t>Myc</a:t>
            </a:r>
            <a:r>
              <a:rPr lang="en-US" dirty="0"/>
              <a:t> in mouse lungs</a:t>
            </a:r>
          </a:p>
          <a:p>
            <a:endParaRPr lang="en-US" dirty="0"/>
          </a:p>
          <a:p>
            <a:pPr marL="0" indent="0">
              <a:buNone/>
            </a:pPr>
            <a:endParaRPr lang="en-US" dirty="0"/>
          </a:p>
        </p:txBody>
      </p:sp>
      <p:sp>
        <p:nvSpPr>
          <p:cNvPr id="4" name="TextBox 3"/>
          <p:cNvSpPr txBox="1"/>
          <p:nvPr/>
        </p:nvSpPr>
        <p:spPr>
          <a:xfrm>
            <a:off x="3606806" y="6174212"/>
            <a:ext cx="6782947" cy="502766"/>
          </a:xfrm>
          <a:prstGeom prst="rect">
            <a:avLst/>
          </a:prstGeom>
          <a:noFill/>
        </p:spPr>
        <p:txBody>
          <a:bodyPr wrap="none" rtlCol="0">
            <a:spAutoFit/>
          </a:bodyPr>
          <a:lstStyle/>
          <a:p>
            <a:r>
              <a:rPr lang="hu-HU" sz="2667" dirty="0">
                <a:solidFill>
                  <a:srgbClr val="FF0000"/>
                </a:solidFill>
              </a:rPr>
              <a:t>*</a:t>
            </a:r>
            <a:r>
              <a:rPr lang="hu-HU" sz="2667" dirty="0"/>
              <a:t>Z Gyöngyi et al. Nutr Cancer 2013;65(2):240-6.</a:t>
            </a:r>
            <a:endParaRPr lang="en-US" sz="2667" dirty="0"/>
          </a:p>
        </p:txBody>
      </p:sp>
      <p:pic>
        <p:nvPicPr>
          <p:cNvPr id="6" name="Picture 5" descr="A close up of food&#10;&#10;Description automatically generated">
            <a:extLst>
              <a:ext uri="{FF2B5EF4-FFF2-40B4-BE49-F238E27FC236}">
                <a16:creationId xmlns:a16="http://schemas.microsoft.com/office/drawing/2014/main" id="{D3999135-92C0-7F4F-A7E3-FB7609B9ECAE}"/>
              </a:ext>
            </a:extLst>
          </p:cNvPr>
          <p:cNvPicPr>
            <a:picLocks noChangeAspect="1"/>
          </p:cNvPicPr>
          <p:nvPr/>
        </p:nvPicPr>
        <p:blipFill>
          <a:blip r:embed="rId3"/>
          <a:stretch>
            <a:fillRect/>
          </a:stretch>
        </p:blipFill>
        <p:spPr>
          <a:xfrm>
            <a:off x="7513427" y="1164789"/>
            <a:ext cx="3408068" cy="2264211"/>
          </a:xfrm>
          <a:prstGeom prst="rect">
            <a:avLst/>
          </a:prstGeom>
        </p:spPr>
      </p:pic>
    </p:spTree>
    <p:extLst>
      <p:ext uri="{BB962C8B-B14F-4D97-AF65-F5344CB8AC3E}">
        <p14:creationId xmlns:p14="http://schemas.microsoft.com/office/powerpoint/2010/main" val="2795729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10E6-D87C-2748-9182-4BE8B9C956CA}"/>
              </a:ext>
            </a:extLst>
          </p:cNvPr>
          <p:cNvSpPr>
            <a:spLocks noGrp="1"/>
          </p:cNvSpPr>
          <p:nvPr>
            <p:ph type="title"/>
          </p:nvPr>
        </p:nvSpPr>
        <p:spPr>
          <a:xfrm>
            <a:off x="262451" y="178118"/>
            <a:ext cx="10515600" cy="1325563"/>
          </a:xfrm>
        </p:spPr>
        <p:txBody>
          <a:bodyPr>
            <a:normAutofit/>
          </a:bodyPr>
          <a:lstStyle/>
          <a:p>
            <a:pPr algn="l"/>
            <a:r>
              <a:rPr lang="en-US" b="1" dirty="0"/>
              <a:t>Deuterium in Foods and Mast-Cell Activation Syndrome</a:t>
            </a:r>
            <a:r>
              <a:rPr lang="en-US" b="1" dirty="0">
                <a:solidFill>
                  <a:srgbClr val="FF0000"/>
                </a:solidFill>
              </a:rPr>
              <a:t>*</a:t>
            </a:r>
          </a:p>
        </p:txBody>
      </p:sp>
      <p:sp>
        <p:nvSpPr>
          <p:cNvPr id="3" name="Content Placeholder 2">
            <a:extLst>
              <a:ext uri="{FF2B5EF4-FFF2-40B4-BE49-F238E27FC236}">
                <a16:creationId xmlns:a16="http://schemas.microsoft.com/office/drawing/2014/main" id="{C70BE96E-47DD-8341-8690-12CD463DA35C}"/>
              </a:ext>
            </a:extLst>
          </p:cNvPr>
          <p:cNvSpPr>
            <a:spLocks noGrp="1"/>
          </p:cNvSpPr>
          <p:nvPr>
            <p:ph idx="1"/>
          </p:nvPr>
        </p:nvSpPr>
        <p:spPr>
          <a:xfrm>
            <a:off x="137786" y="1600201"/>
            <a:ext cx="8363498" cy="4525963"/>
          </a:xfrm>
        </p:spPr>
        <p:txBody>
          <a:bodyPr>
            <a:normAutofit/>
          </a:bodyPr>
          <a:lstStyle/>
          <a:p>
            <a:r>
              <a:rPr lang="en-US" sz="2667" dirty="0"/>
              <a:t>Deuterium increases histamine release from mast cells</a:t>
            </a:r>
          </a:p>
          <a:p>
            <a:r>
              <a:rPr lang="en-US" sz="2667" dirty="0"/>
              <a:t>Plants get rid of deuterium by storing it in sugar and starch</a:t>
            </a:r>
          </a:p>
          <a:p>
            <a:pPr lvl="1"/>
            <a:r>
              <a:rPr lang="en-US" sz="2133" dirty="0"/>
              <a:t>Fruits, root vegetables (potato) and grains are high in deuterium</a:t>
            </a:r>
          </a:p>
          <a:p>
            <a:pPr lvl="1"/>
            <a:r>
              <a:rPr lang="en-US" sz="2133" dirty="0"/>
              <a:t>Meats from grain-fed animals are high in deuterium</a:t>
            </a:r>
          </a:p>
          <a:p>
            <a:r>
              <a:rPr lang="en-US" sz="2667" dirty="0"/>
              <a:t>Leafy green vegetables, animal fats (lard, tallow, butter) and plant fats (avocado, coconut, olive oil) are low in deuterium</a:t>
            </a:r>
          </a:p>
          <a:p>
            <a:r>
              <a:rPr lang="en-US" sz="2667" dirty="0"/>
              <a:t>Grass-fed beef and dairy products derived from pastured cows are excellent sources of low-deuterium fat</a:t>
            </a:r>
          </a:p>
        </p:txBody>
      </p:sp>
      <p:sp>
        <p:nvSpPr>
          <p:cNvPr id="4" name="TextBox 3">
            <a:extLst>
              <a:ext uri="{FF2B5EF4-FFF2-40B4-BE49-F238E27FC236}">
                <a16:creationId xmlns:a16="http://schemas.microsoft.com/office/drawing/2014/main" id="{D59E1F8B-38DC-9043-9C72-F1B4B0DA848E}"/>
              </a:ext>
            </a:extLst>
          </p:cNvPr>
          <p:cNvSpPr txBox="1"/>
          <p:nvPr/>
        </p:nvSpPr>
        <p:spPr>
          <a:xfrm>
            <a:off x="3689758" y="6308728"/>
            <a:ext cx="8426089" cy="461665"/>
          </a:xfrm>
          <a:prstGeom prst="rect">
            <a:avLst/>
          </a:prstGeom>
          <a:noFill/>
        </p:spPr>
        <p:txBody>
          <a:bodyPr wrap="none" rtlCol="0">
            <a:spAutoFit/>
          </a:bodyPr>
          <a:lstStyle/>
          <a:p>
            <a:r>
              <a:rPr lang="en-US" sz="2400" dirty="0">
                <a:solidFill>
                  <a:srgbClr val="FF0000"/>
                </a:solidFill>
              </a:rPr>
              <a:t>*</a:t>
            </a:r>
            <a:r>
              <a:rPr lang="en-US" sz="2400" dirty="0"/>
              <a:t>https://</a:t>
            </a:r>
            <a:r>
              <a:rPr lang="en-US" sz="2400" dirty="0" err="1"/>
              <a:t>healinghistamine.com</a:t>
            </a:r>
            <a:r>
              <a:rPr lang="en-US" sz="2400" dirty="0"/>
              <a:t>/deuterium-histamine-intolerance/</a:t>
            </a:r>
          </a:p>
        </p:txBody>
      </p:sp>
      <p:pic>
        <p:nvPicPr>
          <p:cNvPr id="6" name="Picture 5" descr="A brown cow standing on top of a grass covered field&#10;&#10;Description automatically generated">
            <a:extLst>
              <a:ext uri="{FF2B5EF4-FFF2-40B4-BE49-F238E27FC236}">
                <a16:creationId xmlns:a16="http://schemas.microsoft.com/office/drawing/2014/main" id="{1C5D5C2C-4DBE-F446-A142-C07989FA995D}"/>
              </a:ext>
            </a:extLst>
          </p:cNvPr>
          <p:cNvPicPr>
            <a:picLocks noChangeAspect="1"/>
          </p:cNvPicPr>
          <p:nvPr/>
        </p:nvPicPr>
        <p:blipFill>
          <a:blip r:embed="rId2"/>
          <a:stretch>
            <a:fillRect/>
          </a:stretch>
        </p:blipFill>
        <p:spPr>
          <a:xfrm>
            <a:off x="8501284" y="1286443"/>
            <a:ext cx="3209948" cy="4852247"/>
          </a:xfrm>
          <a:prstGeom prst="rect">
            <a:avLst/>
          </a:prstGeom>
        </p:spPr>
      </p:pic>
    </p:spTree>
    <p:extLst>
      <p:ext uri="{BB962C8B-B14F-4D97-AF65-F5344CB8AC3E}">
        <p14:creationId xmlns:p14="http://schemas.microsoft.com/office/powerpoint/2010/main" val="137834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84" y="255856"/>
            <a:ext cx="11979057" cy="1325563"/>
          </a:xfrm>
        </p:spPr>
        <p:txBody>
          <a:bodyPr>
            <a:normAutofit/>
          </a:bodyPr>
          <a:lstStyle/>
          <a:p>
            <a:r>
              <a:rPr lang="en-US" b="1" dirty="0"/>
              <a:t>Concentrations of Deuterium in Various Food Items</a:t>
            </a:r>
            <a:r>
              <a:rPr lang="en-US" b="1" dirty="0">
                <a:solidFill>
                  <a:srgbClr val="FF0000"/>
                </a:solidFill>
              </a:rPr>
              <a:t>*</a:t>
            </a:r>
          </a:p>
        </p:txBody>
      </p:sp>
      <p:sp>
        <p:nvSpPr>
          <p:cNvPr id="3" name="Content Placeholder 2"/>
          <p:cNvSpPr>
            <a:spLocks noGrp="1"/>
          </p:cNvSpPr>
          <p:nvPr>
            <p:ph idx="1"/>
          </p:nvPr>
        </p:nvSpPr>
        <p:spPr>
          <a:xfrm>
            <a:off x="541867" y="1972737"/>
            <a:ext cx="5604933" cy="4525963"/>
          </a:xfrm>
        </p:spPr>
        <p:txBody>
          <a:bodyPr>
            <a:normAutofit/>
          </a:bodyPr>
          <a:lstStyle/>
          <a:p>
            <a:pPr marL="0" indent="0">
              <a:buNone/>
            </a:pPr>
            <a:r>
              <a:rPr lang="en-US" dirty="0"/>
              <a:t>ocean water 		156 ppb</a:t>
            </a:r>
          </a:p>
          <a:p>
            <a:pPr marL="0" indent="0">
              <a:buNone/>
            </a:pPr>
            <a:r>
              <a:rPr lang="en-US" dirty="0"/>
              <a:t>cottage cheese 		151</a:t>
            </a:r>
          </a:p>
          <a:p>
            <a:pPr marL="0" indent="0">
              <a:buNone/>
            </a:pPr>
            <a:r>
              <a:rPr lang="en-US" dirty="0"/>
              <a:t>wheat 			150</a:t>
            </a:r>
          </a:p>
          <a:p>
            <a:pPr marL="0" indent="0">
              <a:buNone/>
            </a:pPr>
            <a:r>
              <a:rPr lang="en-US" dirty="0"/>
              <a:t>sugar 				146</a:t>
            </a:r>
          </a:p>
          <a:p>
            <a:pPr marL="0" indent="0">
              <a:buNone/>
            </a:pPr>
            <a:r>
              <a:rPr lang="en-US" dirty="0"/>
              <a:t>cheese curds 		136</a:t>
            </a:r>
          </a:p>
          <a:p>
            <a:pPr marL="0" indent="0">
              <a:buNone/>
            </a:pPr>
            <a:r>
              <a:rPr lang="en-US" dirty="0"/>
              <a:t>sunflower oil 		130</a:t>
            </a:r>
          </a:p>
          <a:p>
            <a:pPr marL="0" indent="0">
              <a:buNone/>
            </a:pPr>
            <a:r>
              <a:rPr lang="en-US" b="1" dirty="0"/>
              <a:t>butter</a:t>
            </a:r>
            <a:r>
              <a:rPr lang="en-US" dirty="0"/>
              <a:t> 			124</a:t>
            </a:r>
          </a:p>
          <a:p>
            <a:pPr marL="0" indent="0">
              <a:buNone/>
            </a:pPr>
            <a:r>
              <a:rPr lang="en-US" b="1" dirty="0"/>
              <a:t>pork fat </a:t>
            </a:r>
            <a:r>
              <a:rPr lang="en-US" dirty="0"/>
              <a:t>			118</a:t>
            </a:r>
          </a:p>
        </p:txBody>
      </p:sp>
      <p:pic>
        <p:nvPicPr>
          <p:cNvPr id="4" name="Picture 3" descr="ba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4721" y="1401913"/>
            <a:ext cx="4377592" cy="2463799"/>
          </a:xfrm>
          <a:prstGeom prst="rect">
            <a:avLst/>
          </a:prstGeom>
        </p:spPr>
      </p:pic>
      <p:pic>
        <p:nvPicPr>
          <p:cNvPr id="5" name="Picture 4" descr="but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082" y="4116647"/>
            <a:ext cx="3794652" cy="2485497"/>
          </a:xfrm>
          <a:prstGeom prst="rect">
            <a:avLst/>
          </a:prstGeom>
        </p:spPr>
      </p:pic>
    </p:spTree>
    <p:extLst>
      <p:ext uri="{BB962C8B-B14F-4D97-AF65-F5344CB8AC3E}">
        <p14:creationId xmlns:p14="http://schemas.microsoft.com/office/powerpoint/2010/main" val="3528305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5" y="274639"/>
            <a:ext cx="11756397" cy="1143000"/>
          </a:xfrm>
        </p:spPr>
        <p:txBody>
          <a:bodyPr>
            <a:normAutofit/>
          </a:bodyPr>
          <a:lstStyle/>
          <a:p>
            <a:r>
              <a:rPr lang="en-US" b="1" dirty="0"/>
              <a:t>Deuterium Levels are Variable in Fluids</a:t>
            </a:r>
            <a:r>
              <a:rPr lang="en-US" b="1" dirty="0">
                <a:solidFill>
                  <a:srgbClr val="FF0000"/>
                </a:solidFill>
              </a:rPr>
              <a:t>*</a:t>
            </a:r>
          </a:p>
        </p:txBody>
      </p:sp>
      <p:sp>
        <p:nvSpPr>
          <p:cNvPr id="3" name="Content Placeholder 2"/>
          <p:cNvSpPr>
            <a:spLocks noGrp="1"/>
          </p:cNvSpPr>
          <p:nvPr>
            <p:ph idx="1"/>
          </p:nvPr>
        </p:nvSpPr>
        <p:spPr>
          <a:xfrm>
            <a:off x="609618" y="1600201"/>
            <a:ext cx="11417732" cy="4525963"/>
          </a:xfrm>
        </p:spPr>
        <p:txBody>
          <a:bodyPr>
            <a:normAutofit/>
          </a:bodyPr>
          <a:lstStyle/>
          <a:p>
            <a:r>
              <a:rPr lang="en-US" sz="3200" dirty="0"/>
              <a:t>Deuterium in Antarctic glacier water is only 89 ppm. (compared to 156 in sea water)</a:t>
            </a:r>
          </a:p>
          <a:p>
            <a:r>
              <a:rPr lang="en-US" sz="3200" dirty="0"/>
              <a:t>Deuterium is higher in rainwater at the equator than at the poles</a:t>
            </a:r>
          </a:p>
          <a:p>
            <a:pPr lvl="1"/>
            <a:r>
              <a:rPr lang="en-US" sz="2667" dirty="0"/>
              <a:t>Due to higher evaporation off of descending water droplets</a:t>
            </a:r>
          </a:p>
          <a:p>
            <a:r>
              <a:rPr lang="en-US" sz="3200" dirty="0"/>
              <a:t>Deuterium levels are different in different body fluids:</a:t>
            </a:r>
          </a:p>
          <a:p>
            <a:pPr lvl="1"/>
            <a:r>
              <a:rPr lang="en-US" sz="2667" dirty="0"/>
              <a:t>Saliva &gt;  Blood &gt; Breast milk</a:t>
            </a:r>
          </a:p>
          <a:p>
            <a:r>
              <a:rPr lang="en-US" sz="3200" dirty="0"/>
              <a:t>Salivary glands selectively secrete deuterium</a:t>
            </a:r>
          </a:p>
        </p:txBody>
      </p:sp>
      <p:sp>
        <p:nvSpPr>
          <p:cNvPr id="4" name="TextBox 3"/>
          <p:cNvSpPr txBox="1"/>
          <p:nvPr/>
        </p:nvSpPr>
        <p:spPr>
          <a:xfrm>
            <a:off x="3544682" y="6143330"/>
            <a:ext cx="8412303" cy="584775"/>
          </a:xfrm>
          <a:prstGeom prst="rect">
            <a:avLst/>
          </a:prstGeom>
          <a:noFill/>
        </p:spPr>
        <p:txBody>
          <a:bodyPr wrap="none" rtlCol="0">
            <a:spAutoFit/>
          </a:bodyPr>
          <a:lstStyle/>
          <a:p>
            <a:r>
              <a:rPr lang="en-US" sz="3200" dirty="0">
                <a:solidFill>
                  <a:srgbClr val="FF0000"/>
                </a:solidFill>
              </a:rPr>
              <a:t>*</a:t>
            </a:r>
            <a:r>
              <a:rPr lang="en-US" sz="3200" dirty="0"/>
              <a:t>Alexander Basov et al. Nutrients 2019; 11: 1903.</a:t>
            </a:r>
          </a:p>
        </p:txBody>
      </p:sp>
    </p:spTree>
    <p:extLst>
      <p:ext uri="{BB962C8B-B14F-4D97-AF65-F5344CB8AC3E}">
        <p14:creationId xmlns:p14="http://schemas.microsoft.com/office/powerpoint/2010/main" val="1435174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1486"/>
            <a:ext cx="10515600" cy="1325563"/>
          </a:xfrm>
        </p:spPr>
        <p:txBody>
          <a:bodyPr/>
          <a:lstStyle/>
          <a:p>
            <a:r>
              <a:rPr lang="en-US" b="1" dirty="0"/>
              <a:t>Glyphosate: The Big Picture</a:t>
            </a:r>
          </a:p>
        </p:txBody>
      </p:sp>
      <p:sp>
        <p:nvSpPr>
          <p:cNvPr id="3" name="Content Placeholder 2"/>
          <p:cNvSpPr>
            <a:spLocks noGrp="1"/>
          </p:cNvSpPr>
          <p:nvPr>
            <p:ph idx="1"/>
          </p:nvPr>
        </p:nvSpPr>
        <p:spPr>
          <a:xfrm>
            <a:off x="304800" y="1417639"/>
            <a:ext cx="11582400" cy="4919132"/>
          </a:xfrm>
        </p:spPr>
        <p:txBody>
          <a:bodyPr>
            <a:normAutofit/>
          </a:bodyPr>
          <a:lstStyle/>
          <a:p>
            <a:r>
              <a:rPr lang="en-US" dirty="0"/>
              <a:t>Glyphosate is the active ingredient in the herbicide Roundup</a:t>
            </a:r>
          </a:p>
          <a:p>
            <a:pPr lvl="1"/>
            <a:r>
              <a:rPr lang="en-US" dirty="0"/>
              <a:t>Pervasive in the food supply</a:t>
            </a:r>
          </a:p>
          <a:p>
            <a:pPr lvl="1"/>
            <a:r>
              <a:rPr lang="en-US" dirty="0"/>
              <a:t>Considered to be safe for humans but                                                                                             there is increasing doubt that this is true </a:t>
            </a:r>
          </a:p>
          <a:p>
            <a:r>
              <a:rPr lang="en-US" dirty="0"/>
              <a:t>Glyphosate is an amino acid analogue of                                                                                   the coding amino acid glycine</a:t>
            </a:r>
          </a:p>
          <a:p>
            <a:pPr lvl="1"/>
            <a:r>
              <a:rPr lang="en-US" i="1" dirty="0"/>
              <a:t>My research suggests that it is getting inserted into certain proteins by mistake in place of glycine, and that this is very disruptive</a:t>
            </a:r>
          </a:p>
          <a:p>
            <a:r>
              <a:rPr lang="en-US" dirty="0"/>
              <a:t>There are strong correlations between the rise in glyphosate usage in the US and the rise in multiple neurological, oncological, autoimmune and metabolic diseases</a:t>
            </a:r>
            <a:r>
              <a:rPr lang="en-US" dirty="0">
                <a:solidFill>
                  <a:srgbClr val="FF0000"/>
                </a:solidFill>
              </a:rPr>
              <a:t>* </a:t>
            </a:r>
          </a:p>
        </p:txBody>
      </p:sp>
      <p:pic>
        <p:nvPicPr>
          <p:cNvPr id="4" name="Picture 3" descr="Glyphosate-3D-bal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132" y="1682661"/>
            <a:ext cx="4248795" cy="2193923"/>
          </a:xfrm>
          <a:prstGeom prst="rect">
            <a:avLst/>
          </a:prstGeom>
        </p:spPr>
      </p:pic>
      <p:sp>
        <p:nvSpPr>
          <p:cNvPr id="5" name="TextBox 4"/>
          <p:cNvSpPr txBox="1"/>
          <p:nvPr/>
        </p:nvSpPr>
        <p:spPr>
          <a:xfrm>
            <a:off x="5825067" y="6194849"/>
            <a:ext cx="6082371" cy="461665"/>
          </a:xfrm>
          <a:prstGeom prst="rect">
            <a:avLst/>
          </a:prstGeom>
          <a:noFill/>
        </p:spPr>
        <p:txBody>
          <a:bodyPr wrap="none" rtlCol="0">
            <a:spAutoFit/>
          </a:bodyPr>
          <a:lstStyle/>
          <a:p>
            <a:r>
              <a:rPr lang="en-US" sz="2400" dirty="0">
                <a:solidFill>
                  <a:srgbClr val="FF0000"/>
                </a:solidFill>
              </a:rPr>
              <a:t>*</a:t>
            </a:r>
            <a:r>
              <a:rPr lang="en-US" sz="2400" dirty="0"/>
              <a:t>NL Swanson et al. J Org Systems 2014; 9: 6-37.</a:t>
            </a:r>
          </a:p>
        </p:txBody>
      </p:sp>
    </p:spTree>
    <p:extLst>
      <p:ext uri="{BB962C8B-B14F-4D97-AF65-F5344CB8AC3E}">
        <p14:creationId xmlns:p14="http://schemas.microsoft.com/office/powerpoint/2010/main" val="3971191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 histogram&#10;&#10;Description automatically generated">
            <a:extLst>
              <a:ext uri="{FF2B5EF4-FFF2-40B4-BE49-F238E27FC236}">
                <a16:creationId xmlns:a16="http://schemas.microsoft.com/office/drawing/2014/main" id="{4139ED54-AA5F-0349-B230-9F0FABCBB5B2}"/>
              </a:ext>
            </a:extLst>
          </p:cNvPr>
          <p:cNvPicPr>
            <a:picLocks noChangeAspect="1"/>
          </p:cNvPicPr>
          <p:nvPr/>
        </p:nvPicPr>
        <p:blipFill>
          <a:blip r:embed="rId3"/>
          <a:stretch>
            <a:fillRect/>
          </a:stretch>
        </p:blipFill>
        <p:spPr>
          <a:xfrm>
            <a:off x="6374715" y="2649179"/>
            <a:ext cx="5273359" cy="4085448"/>
          </a:xfrm>
          <a:prstGeom prst="rect">
            <a:avLst/>
          </a:prstGeom>
        </p:spPr>
      </p:pic>
      <p:pic>
        <p:nvPicPr>
          <p:cNvPr id="5" name="Picture 4" descr="diabet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630" y="254005"/>
            <a:ext cx="5469525" cy="3132667"/>
          </a:xfrm>
          <a:prstGeom prst="rect">
            <a:avLst/>
          </a:prstGeom>
        </p:spPr>
      </p:pic>
      <p:sp>
        <p:nvSpPr>
          <p:cNvPr id="4" name="Footer Placeholder 3"/>
          <p:cNvSpPr>
            <a:spLocks noGrp="1"/>
          </p:cNvSpPr>
          <p:nvPr>
            <p:ph type="ftr" sz="quarter" idx="4294967295"/>
          </p:nvPr>
        </p:nvSpPr>
        <p:spPr>
          <a:xfrm>
            <a:off x="609600" y="6313588"/>
            <a:ext cx="10972800" cy="365125"/>
          </a:xfrm>
          <a:prstGeom prst="rect">
            <a:avLst/>
          </a:prstGeom>
        </p:spPr>
        <p:txBody>
          <a:bodyPr/>
          <a:lstStyle/>
          <a:p>
            <a:pPr algn="r"/>
            <a:r>
              <a:rPr lang="en-US" dirty="0"/>
              <a:t> © 2014 Progressive Medical Education. All Rights Reserved.</a:t>
            </a:r>
          </a:p>
        </p:txBody>
      </p:sp>
      <p:pic>
        <p:nvPicPr>
          <p:cNvPr id="7" name="Picture 6" descr="thyroid_canc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475"/>
            <a:ext cx="5883475" cy="3036196"/>
          </a:xfrm>
          <a:prstGeom prst="rect">
            <a:avLst/>
          </a:prstGeom>
        </p:spPr>
      </p:pic>
      <p:pic>
        <p:nvPicPr>
          <p:cNvPr id="8" name="Picture 7" descr="renal_diseas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775" y="3722053"/>
            <a:ext cx="5273359" cy="2956665"/>
          </a:xfrm>
          <a:prstGeom prst="rect">
            <a:avLst/>
          </a:prstGeom>
        </p:spPr>
      </p:pic>
      <p:sp>
        <p:nvSpPr>
          <p:cNvPr id="9" name="TextBox 8"/>
          <p:cNvSpPr txBox="1"/>
          <p:nvPr/>
        </p:nvSpPr>
        <p:spPr>
          <a:xfrm>
            <a:off x="712137" y="1576185"/>
            <a:ext cx="2375843" cy="523220"/>
          </a:xfrm>
          <a:prstGeom prst="rect">
            <a:avLst/>
          </a:prstGeom>
          <a:solidFill>
            <a:schemeClr val="bg1"/>
          </a:solidFill>
        </p:spPr>
        <p:txBody>
          <a:bodyPr wrap="none" rtlCol="0">
            <a:spAutoFit/>
          </a:bodyPr>
          <a:lstStyle>
            <a:defPPr>
              <a:defRPr lang="en-US"/>
            </a:defPPr>
            <a:lvl1pPr>
              <a:defRPr sz="3200" b="1"/>
            </a:lvl1pPr>
          </a:lstStyle>
          <a:p>
            <a:r>
              <a:rPr lang="en-US" sz="2800" dirty="0"/>
              <a:t>Thyroid cancer</a:t>
            </a:r>
          </a:p>
        </p:txBody>
      </p:sp>
      <p:sp>
        <p:nvSpPr>
          <p:cNvPr id="10" name="TextBox 9"/>
          <p:cNvSpPr txBox="1"/>
          <p:nvPr/>
        </p:nvSpPr>
        <p:spPr>
          <a:xfrm>
            <a:off x="7514170" y="1694084"/>
            <a:ext cx="1492332" cy="523220"/>
          </a:xfrm>
          <a:prstGeom prst="rect">
            <a:avLst/>
          </a:prstGeom>
          <a:solidFill>
            <a:schemeClr val="bg1"/>
          </a:solidFill>
        </p:spPr>
        <p:txBody>
          <a:bodyPr wrap="none" rtlCol="0">
            <a:spAutoFit/>
          </a:bodyPr>
          <a:lstStyle>
            <a:defPPr>
              <a:defRPr lang="en-US"/>
            </a:defPPr>
            <a:lvl1pPr>
              <a:defRPr sz="3200" b="1"/>
            </a:lvl1pPr>
          </a:lstStyle>
          <a:p>
            <a:r>
              <a:rPr lang="en-US" sz="2800" dirty="0"/>
              <a:t>Diabetes</a:t>
            </a:r>
          </a:p>
        </p:txBody>
      </p:sp>
      <p:sp>
        <p:nvSpPr>
          <p:cNvPr id="11" name="TextBox 10"/>
          <p:cNvSpPr txBox="1"/>
          <p:nvPr/>
        </p:nvSpPr>
        <p:spPr>
          <a:xfrm>
            <a:off x="7382949" y="4742939"/>
            <a:ext cx="1663725" cy="954107"/>
          </a:xfrm>
          <a:prstGeom prst="rect">
            <a:avLst/>
          </a:prstGeom>
          <a:solidFill>
            <a:schemeClr val="bg1"/>
          </a:solidFill>
        </p:spPr>
        <p:txBody>
          <a:bodyPr wrap="none" rtlCol="0">
            <a:spAutoFit/>
          </a:bodyPr>
          <a:lstStyle>
            <a:defPPr>
              <a:defRPr lang="en-US"/>
            </a:defPPr>
            <a:lvl1pPr>
              <a:defRPr sz="3200" b="1"/>
            </a:lvl1pPr>
          </a:lstStyle>
          <a:p>
            <a:r>
              <a:rPr lang="en-US" sz="2800" dirty="0"/>
              <a:t>Intestinal </a:t>
            </a:r>
          </a:p>
          <a:p>
            <a:r>
              <a:rPr lang="en-US" sz="2800" dirty="0"/>
              <a:t>Infection</a:t>
            </a:r>
          </a:p>
        </p:txBody>
      </p:sp>
      <p:sp>
        <p:nvSpPr>
          <p:cNvPr id="12" name="TextBox 11"/>
          <p:cNvSpPr txBox="1"/>
          <p:nvPr/>
        </p:nvSpPr>
        <p:spPr>
          <a:xfrm>
            <a:off x="543926" y="4451046"/>
            <a:ext cx="2136290" cy="954107"/>
          </a:xfrm>
          <a:prstGeom prst="rect">
            <a:avLst/>
          </a:prstGeom>
          <a:solidFill>
            <a:schemeClr val="bg1"/>
          </a:solidFill>
        </p:spPr>
        <p:txBody>
          <a:bodyPr wrap="none" rtlCol="0">
            <a:spAutoFit/>
          </a:bodyPr>
          <a:lstStyle>
            <a:defPPr>
              <a:defRPr lang="en-US"/>
            </a:defPPr>
            <a:lvl1pPr>
              <a:defRPr sz="3200" b="1"/>
            </a:lvl1pPr>
          </a:lstStyle>
          <a:p>
            <a:r>
              <a:rPr lang="en-US" sz="2800" dirty="0"/>
              <a:t>End stage </a:t>
            </a:r>
          </a:p>
          <a:p>
            <a:r>
              <a:rPr lang="en-US" sz="2800" dirty="0"/>
              <a:t>renal disease</a:t>
            </a:r>
          </a:p>
        </p:txBody>
      </p:sp>
    </p:spTree>
    <p:extLst>
      <p:ext uri="{BB962C8B-B14F-4D97-AF65-F5344CB8AC3E}">
        <p14:creationId xmlns:p14="http://schemas.microsoft.com/office/powerpoint/2010/main" val="3879613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eep_disor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02" y="188389"/>
            <a:ext cx="6228127" cy="3012017"/>
          </a:xfrm>
          <a:prstGeom prst="rect">
            <a:avLst/>
          </a:prstGeom>
        </p:spPr>
      </p:pic>
      <p:pic>
        <p:nvPicPr>
          <p:cNvPr id="5" name="Picture 4" descr="auti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374" y="234832"/>
            <a:ext cx="4745055" cy="2988733"/>
          </a:xfrm>
          <a:prstGeom prst="rect">
            <a:avLst/>
          </a:prstGeom>
        </p:spPr>
      </p:pic>
      <p:pic>
        <p:nvPicPr>
          <p:cNvPr id="6" name="Picture 5" descr="schizophren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48" y="3312586"/>
            <a:ext cx="6411672" cy="3054351"/>
          </a:xfrm>
          <a:prstGeom prst="rect">
            <a:avLst/>
          </a:prstGeom>
        </p:spPr>
      </p:pic>
      <p:pic>
        <p:nvPicPr>
          <p:cNvPr id="7" name="Picture 6" descr="suic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5900" y="3454397"/>
            <a:ext cx="5311813" cy="2768600"/>
          </a:xfrm>
          <a:prstGeom prst="rect">
            <a:avLst/>
          </a:prstGeom>
        </p:spPr>
      </p:pic>
      <p:sp>
        <p:nvSpPr>
          <p:cNvPr id="8" name="TextBox 7"/>
          <p:cNvSpPr txBox="1"/>
          <p:nvPr/>
        </p:nvSpPr>
        <p:spPr>
          <a:xfrm>
            <a:off x="3160890" y="6242449"/>
            <a:ext cx="8503675" cy="584775"/>
          </a:xfrm>
          <a:prstGeom prst="rect">
            <a:avLst/>
          </a:prstGeom>
          <a:noFill/>
        </p:spPr>
        <p:txBody>
          <a:bodyPr wrap="none" rtlCol="0">
            <a:spAutoFit/>
          </a:bodyPr>
          <a:lstStyle/>
          <a:p>
            <a:r>
              <a:rPr lang="en-US" sz="3200" dirty="0">
                <a:solidFill>
                  <a:srgbClr val="FF0000"/>
                </a:solidFill>
              </a:rPr>
              <a:t>*</a:t>
            </a:r>
            <a:r>
              <a:rPr lang="en-US" sz="3200" dirty="0"/>
              <a:t>Seneff et al. Agricultural Sciences 2015; 6: 42-70.</a:t>
            </a:r>
          </a:p>
        </p:txBody>
      </p:sp>
      <p:sp>
        <p:nvSpPr>
          <p:cNvPr id="9" name="TextBox 8"/>
          <p:cNvSpPr txBox="1"/>
          <p:nvPr/>
        </p:nvSpPr>
        <p:spPr>
          <a:xfrm>
            <a:off x="2054588" y="188389"/>
            <a:ext cx="2353978" cy="523220"/>
          </a:xfrm>
          <a:prstGeom prst="rect">
            <a:avLst/>
          </a:prstGeom>
          <a:solidFill>
            <a:schemeClr val="bg1"/>
          </a:solidFill>
        </p:spPr>
        <p:txBody>
          <a:bodyPr wrap="none" rtlCol="0">
            <a:spAutoFit/>
          </a:bodyPr>
          <a:lstStyle/>
          <a:p>
            <a:r>
              <a:rPr lang="en-US" sz="2800" b="1" dirty="0"/>
              <a:t>Sleep Disorder</a:t>
            </a:r>
          </a:p>
        </p:txBody>
      </p:sp>
      <p:sp>
        <p:nvSpPr>
          <p:cNvPr id="10" name="TextBox 9"/>
          <p:cNvSpPr txBox="1"/>
          <p:nvPr/>
        </p:nvSpPr>
        <p:spPr>
          <a:xfrm>
            <a:off x="8223523" y="5"/>
            <a:ext cx="1242648" cy="523220"/>
          </a:xfrm>
          <a:prstGeom prst="rect">
            <a:avLst/>
          </a:prstGeom>
          <a:solidFill>
            <a:schemeClr val="bg1"/>
          </a:solidFill>
        </p:spPr>
        <p:txBody>
          <a:bodyPr wrap="none" rtlCol="0">
            <a:spAutoFit/>
          </a:bodyPr>
          <a:lstStyle/>
          <a:p>
            <a:r>
              <a:rPr lang="en-US" sz="2800" b="1" dirty="0"/>
              <a:t>Autism</a:t>
            </a:r>
          </a:p>
        </p:txBody>
      </p:sp>
      <p:sp>
        <p:nvSpPr>
          <p:cNvPr id="11" name="TextBox 10"/>
          <p:cNvSpPr txBox="1"/>
          <p:nvPr/>
        </p:nvSpPr>
        <p:spPr>
          <a:xfrm>
            <a:off x="1796162" y="3280835"/>
            <a:ext cx="2263184" cy="523220"/>
          </a:xfrm>
          <a:prstGeom prst="rect">
            <a:avLst/>
          </a:prstGeom>
          <a:solidFill>
            <a:schemeClr val="bg1"/>
          </a:solidFill>
        </p:spPr>
        <p:txBody>
          <a:bodyPr wrap="none" rtlCol="0">
            <a:spAutoFit/>
          </a:bodyPr>
          <a:lstStyle/>
          <a:p>
            <a:r>
              <a:rPr lang="en-US" sz="2800" b="1" dirty="0"/>
              <a:t>Schizophrenia</a:t>
            </a:r>
          </a:p>
        </p:txBody>
      </p:sp>
      <p:sp>
        <p:nvSpPr>
          <p:cNvPr id="12" name="TextBox 11"/>
          <p:cNvSpPr txBox="1"/>
          <p:nvPr/>
        </p:nvSpPr>
        <p:spPr>
          <a:xfrm>
            <a:off x="7811913" y="3223567"/>
            <a:ext cx="2670475" cy="523220"/>
          </a:xfrm>
          <a:prstGeom prst="rect">
            <a:avLst/>
          </a:prstGeom>
          <a:solidFill>
            <a:schemeClr val="bg1"/>
          </a:solidFill>
        </p:spPr>
        <p:txBody>
          <a:bodyPr wrap="none" rtlCol="0">
            <a:spAutoFit/>
          </a:bodyPr>
          <a:lstStyle/>
          <a:p>
            <a:r>
              <a:rPr lang="en-US" sz="2800" b="1" dirty="0"/>
              <a:t>Death by Suicide</a:t>
            </a:r>
          </a:p>
        </p:txBody>
      </p:sp>
      <p:sp>
        <p:nvSpPr>
          <p:cNvPr id="13" name="TextBox 12"/>
          <p:cNvSpPr txBox="1"/>
          <p:nvPr/>
        </p:nvSpPr>
        <p:spPr>
          <a:xfrm>
            <a:off x="8703734" y="-393699"/>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17889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07D4-2CAD-DD47-9E03-EABF14A3C208}"/>
              </a:ext>
            </a:extLst>
          </p:cNvPr>
          <p:cNvSpPr>
            <a:spLocks noGrp="1"/>
          </p:cNvSpPr>
          <p:nvPr>
            <p:ph type="title"/>
          </p:nvPr>
        </p:nvSpPr>
        <p:spPr>
          <a:xfrm>
            <a:off x="838200" y="84983"/>
            <a:ext cx="3772989" cy="1325563"/>
          </a:xfrm>
        </p:spPr>
        <p:txBody>
          <a:bodyPr/>
          <a:lstStyle/>
          <a:p>
            <a:r>
              <a:rPr lang="en-US" b="1" dirty="0"/>
              <a:t>My New Book!</a:t>
            </a:r>
          </a:p>
        </p:txBody>
      </p:sp>
      <p:pic>
        <p:nvPicPr>
          <p:cNvPr id="5" name="Content Placeholder 4" descr="Text&#10;&#10;Description automatically generated">
            <a:extLst>
              <a:ext uri="{FF2B5EF4-FFF2-40B4-BE49-F238E27FC236}">
                <a16:creationId xmlns:a16="http://schemas.microsoft.com/office/drawing/2014/main" id="{230DA675-6A59-3B42-9188-E3C0C7DCD3E4}"/>
              </a:ext>
            </a:extLst>
          </p:cNvPr>
          <p:cNvPicPr>
            <a:picLocks noGrp="1" noChangeAspect="1"/>
          </p:cNvPicPr>
          <p:nvPr>
            <p:ph idx="1"/>
          </p:nvPr>
        </p:nvPicPr>
        <p:blipFill>
          <a:blip r:embed="rId3"/>
          <a:stretch>
            <a:fillRect/>
          </a:stretch>
        </p:blipFill>
        <p:spPr>
          <a:xfrm>
            <a:off x="6895111" y="84983"/>
            <a:ext cx="4458689" cy="6688034"/>
          </a:xfrm>
        </p:spPr>
      </p:pic>
      <p:sp>
        <p:nvSpPr>
          <p:cNvPr id="6" name="Content Placeholder 2">
            <a:extLst>
              <a:ext uri="{FF2B5EF4-FFF2-40B4-BE49-F238E27FC236}">
                <a16:creationId xmlns:a16="http://schemas.microsoft.com/office/drawing/2014/main" id="{1F7CBA88-C5EA-C841-A7C0-05C46FBAD578}"/>
              </a:ext>
            </a:extLst>
          </p:cNvPr>
          <p:cNvSpPr txBox="1">
            <a:spLocks/>
          </p:cNvSpPr>
          <p:nvPr/>
        </p:nvSpPr>
        <p:spPr>
          <a:xfrm>
            <a:off x="162434" y="1410546"/>
            <a:ext cx="6264492" cy="47434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Released on July 1, 2021, by Chelsea Green publishers</a:t>
            </a:r>
          </a:p>
          <a:p>
            <a:r>
              <a:rPr lang="en-US" sz="2800" dirty="0"/>
              <a:t>Presents extensive data on glyphosate toxicity to animals and humans</a:t>
            </a:r>
          </a:p>
          <a:p>
            <a:r>
              <a:rPr lang="en-US" sz="2800" dirty="0"/>
              <a:t>Provides compelling arguments that glyphosate is insidiously, cumulatively toxic through its diabolical insertion into proteins by mistake in place of the coding amino acid glycine</a:t>
            </a:r>
          </a:p>
          <a:p>
            <a:r>
              <a:rPr lang="en-US" sz="2800" dirty="0"/>
              <a:t>This unique feature explains why it is causal in so many diseases</a:t>
            </a:r>
          </a:p>
        </p:txBody>
      </p:sp>
    </p:spTree>
    <p:extLst>
      <p:ext uri="{BB962C8B-B14F-4D97-AF65-F5344CB8AC3E}">
        <p14:creationId xmlns:p14="http://schemas.microsoft.com/office/powerpoint/2010/main" val="756278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1E9E5-8832-6045-9916-9B0489A67D29}"/>
              </a:ext>
            </a:extLst>
          </p:cNvPr>
          <p:cNvSpPr>
            <a:spLocks noGrp="1"/>
          </p:cNvSpPr>
          <p:nvPr>
            <p:ph type="title"/>
          </p:nvPr>
        </p:nvSpPr>
        <p:spPr/>
        <p:txBody>
          <a:bodyPr/>
          <a:lstStyle/>
          <a:p>
            <a:r>
              <a:rPr lang="en-US" b="1" dirty="0"/>
              <a:t>Download these slides</a:t>
            </a:r>
          </a:p>
        </p:txBody>
      </p:sp>
      <p:sp>
        <p:nvSpPr>
          <p:cNvPr id="3" name="Content Placeholder 2">
            <a:extLst>
              <a:ext uri="{FF2B5EF4-FFF2-40B4-BE49-F238E27FC236}">
                <a16:creationId xmlns:a16="http://schemas.microsoft.com/office/drawing/2014/main" id="{88CDD21E-E7D4-154B-9EE7-5D2352343086}"/>
              </a:ext>
            </a:extLst>
          </p:cNvPr>
          <p:cNvSpPr>
            <a:spLocks noGrp="1"/>
          </p:cNvSpPr>
          <p:nvPr>
            <p:ph idx="1"/>
          </p:nvPr>
        </p:nvSpPr>
        <p:spPr/>
        <p:txBody>
          <a:bodyPr>
            <a:normAutofit/>
          </a:bodyPr>
          <a:lstStyle/>
          <a:p>
            <a:pPr marL="0" indent="0">
              <a:buNone/>
            </a:pPr>
            <a:r>
              <a:rPr lang="en-US" dirty="0" err="1"/>
              <a:t>Powerpoint</a:t>
            </a:r>
            <a:r>
              <a:rPr lang="en-US" dirty="0"/>
              <a:t>:</a:t>
            </a:r>
          </a:p>
          <a:p>
            <a:pPr marL="0" indent="0">
              <a:buNone/>
            </a:pPr>
            <a:r>
              <a:rPr lang="en-US" dirty="0"/>
              <a:t>https://</a:t>
            </a:r>
            <a:r>
              <a:rPr lang="en-US" dirty="0" err="1"/>
              <a:t>people.csail.mit.edu</a:t>
            </a:r>
            <a:r>
              <a:rPr lang="en-US" dirty="0"/>
              <a:t>/</a:t>
            </a:r>
            <a:r>
              <a:rPr lang="en-US" dirty="0" err="1"/>
              <a:t>seneff</a:t>
            </a:r>
            <a:r>
              <a:rPr lang="en-US" dirty="0"/>
              <a:t>/2021/WAPF_2021_Part1.pptx</a:t>
            </a:r>
          </a:p>
          <a:p>
            <a:pPr marL="0" indent="0">
              <a:buNone/>
            </a:pPr>
            <a:r>
              <a:rPr lang="en-US" dirty="0"/>
              <a:t> </a:t>
            </a:r>
          </a:p>
          <a:p>
            <a:pPr marL="0" indent="0">
              <a:buNone/>
            </a:pPr>
            <a:r>
              <a:rPr lang="en-US" dirty="0"/>
              <a:t>PDF:</a:t>
            </a:r>
          </a:p>
          <a:p>
            <a:pPr marL="0" indent="0">
              <a:buNone/>
            </a:pPr>
            <a:r>
              <a:rPr lang="en-US" dirty="0"/>
              <a:t>https://</a:t>
            </a:r>
            <a:r>
              <a:rPr lang="en-US" dirty="0" err="1"/>
              <a:t>people.csail.mit.edu</a:t>
            </a:r>
            <a:r>
              <a:rPr lang="en-US" dirty="0"/>
              <a:t>/</a:t>
            </a:r>
            <a:r>
              <a:rPr lang="en-US" dirty="0" err="1"/>
              <a:t>seneff</a:t>
            </a:r>
            <a:r>
              <a:rPr lang="en-US" dirty="0"/>
              <a:t>/2021/WAPF_2021</a:t>
            </a:r>
            <a:r>
              <a:rPr lang="en-US"/>
              <a:t>_Part1.</a:t>
            </a:r>
            <a:r>
              <a:rPr lang="en-US" dirty="0"/>
              <a:t>pdf</a:t>
            </a:r>
          </a:p>
          <a:p>
            <a:pPr marL="0" indent="0">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1785222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thane_SIB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054" y="2444845"/>
            <a:ext cx="4248509" cy="4235356"/>
          </a:xfrm>
          <a:prstGeom prst="rect">
            <a:avLst/>
          </a:prstGeom>
        </p:spPr>
      </p:pic>
      <p:sp>
        <p:nvSpPr>
          <p:cNvPr id="4" name="Rectangle 3"/>
          <p:cNvSpPr/>
          <p:nvPr/>
        </p:nvSpPr>
        <p:spPr>
          <a:xfrm>
            <a:off x="893037" y="177800"/>
            <a:ext cx="10701776" cy="2339102"/>
          </a:xfrm>
          <a:prstGeom prst="rect">
            <a:avLst/>
          </a:prstGeom>
          <a:noFill/>
          <a:ln>
            <a:noFill/>
          </a:ln>
        </p:spPr>
        <p:txBody>
          <a:bodyPr wrap="none" lIns="121920" tIns="60960" rIns="121920" bIns="60960">
            <a:spAutoFit/>
          </a:bodyPr>
          <a:lstStyle/>
          <a:p>
            <a:pPr algn="ct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Gut Microbes and </a:t>
            </a:r>
          </a:p>
          <a:p>
            <a:pPr algn="ct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Hydrogen-containing Gases</a:t>
            </a:r>
          </a:p>
        </p:txBody>
      </p:sp>
    </p:spTree>
    <p:extLst>
      <p:ext uri="{BB962C8B-B14F-4D97-AF65-F5344CB8AC3E}">
        <p14:creationId xmlns:p14="http://schemas.microsoft.com/office/powerpoint/2010/main" val="134549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Big Picture</a:t>
            </a:r>
          </a:p>
        </p:txBody>
      </p:sp>
      <p:sp>
        <p:nvSpPr>
          <p:cNvPr id="3" name="Content Placeholder 2"/>
          <p:cNvSpPr>
            <a:spLocks noGrp="1"/>
          </p:cNvSpPr>
          <p:nvPr>
            <p:ph idx="1"/>
          </p:nvPr>
        </p:nvSpPr>
        <p:spPr>
          <a:xfrm>
            <a:off x="287867" y="1476908"/>
            <a:ext cx="11294533" cy="4873093"/>
          </a:xfrm>
        </p:spPr>
        <p:txBody>
          <a:bodyPr>
            <a:normAutofit/>
          </a:bodyPr>
          <a:lstStyle/>
          <a:p>
            <a:r>
              <a:rPr lang="en-US" dirty="0"/>
              <a:t>Gut microbes produce hydrogen gas that is remarkably depleted in deuterium</a:t>
            </a:r>
          </a:p>
          <a:p>
            <a:pPr lvl="1"/>
            <a:r>
              <a:rPr lang="en-US" dirty="0"/>
              <a:t>This gas is recycled back into organic nutrients by other microbes </a:t>
            </a:r>
            <a:r>
              <a:rPr lang="en-US" dirty="0">
                <a:sym typeface="Wingdings"/>
              </a:rPr>
              <a:t> </a:t>
            </a:r>
            <a:r>
              <a:rPr lang="en-US" dirty="0"/>
              <a:t>the nutrients are also deuterium depleted</a:t>
            </a:r>
          </a:p>
          <a:p>
            <a:r>
              <a:rPr lang="en-US" dirty="0"/>
              <a:t>The enzymes involved have strong dependencies on glycine residues that could be substituted by glyphosate</a:t>
            </a:r>
          </a:p>
          <a:p>
            <a:pPr lvl="1"/>
            <a:r>
              <a:rPr lang="en-US" dirty="0"/>
              <a:t>Intestinal bloating and gas pain may be caused by impaired hydrogen recycling due to glyphosate exposure</a:t>
            </a:r>
          </a:p>
          <a:p>
            <a:r>
              <a:rPr lang="en-US" dirty="0"/>
              <a:t>Hydrogen enriched water and other hydrogen therapies show therapeutic promise</a:t>
            </a:r>
          </a:p>
          <a:p>
            <a:pPr lvl="1"/>
            <a:r>
              <a:rPr lang="en-US" dirty="0"/>
              <a:t>Is the benefit due to the low deuterium in the hydrogen gas?</a:t>
            </a:r>
          </a:p>
          <a:p>
            <a:endParaRPr lang="en-US" dirty="0"/>
          </a:p>
        </p:txBody>
      </p:sp>
    </p:spTree>
    <p:extLst>
      <p:ext uri="{BB962C8B-B14F-4D97-AF65-F5344CB8AC3E}">
        <p14:creationId xmlns:p14="http://schemas.microsoft.com/office/powerpoint/2010/main" val="264566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49" y="475464"/>
            <a:ext cx="11643870" cy="1143000"/>
          </a:xfrm>
        </p:spPr>
        <p:txBody>
          <a:bodyPr>
            <a:noAutofit/>
          </a:bodyPr>
          <a:lstStyle/>
          <a:p>
            <a:r>
              <a:rPr lang="en-US" sz="3733" b="1" dirty="0"/>
              <a:t>Hydrogen gas produced by microbes anaerobically from glucose or </a:t>
            </a:r>
            <a:r>
              <a:rPr lang="en-US" sz="3733" b="1" dirty="0" err="1"/>
              <a:t>formate</a:t>
            </a:r>
            <a:r>
              <a:rPr lang="en-US" sz="3733" b="1" dirty="0"/>
              <a:t> is depleted down to 30 ppm deuterium</a:t>
            </a:r>
            <a:r>
              <a:rPr lang="en-US" sz="3733" b="1" dirty="0">
                <a:solidFill>
                  <a:srgbClr val="FF0000"/>
                </a:solidFill>
              </a:rPr>
              <a:t>*</a:t>
            </a:r>
            <a:br>
              <a:rPr lang="en-US" sz="3733" b="1" dirty="0"/>
            </a:br>
            <a:endParaRPr lang="en-US" sz="3733" b="1" dirty="0"/>
          </a:p>
        </p:txBody>
      </p:sp>
      <p:sp>
        <p:nvSpPr>
          <p:cNvPr id="3" name="Content Placeholder 2"/>
          <p:cNvSpPr>
            <a:spLocks noGrp="1"/>
          </p:cNvSpPr>
          <p:nvPr>
            <p:ph idx="1"/>
          </p:nvPr>
        </p:nvSpPr>
        <p:spPr>
          <a:xfrm>
            <a:off x="287867" y="1739376"/>
            <a:ext cx="11277600" cy="3137425"/>
          </a:xfrm>
        </p:spPr>
        <p:txBody>
          <a:bodyPr>
            <a:noAutofit/>
          </a:bodyPr>
          <a:lstStyle/>
          <a:p>
            <a:pPr marL="0" indent="0">
              <a:buNone/>
            </a:pPr>
            <a:r>
              <a:rPr lang="en-US" sz="3200" dirty="0"/>
              <a:t>“Mass spectrometric analyses of the hydrogen                         produced by growing cells showed a deuterium                            content of about 30 ppm.  (i.e. depleted by a factor                                            of 4.4 to 5.1</a:t>
            </a:r>
            <a:r>
              <a:rPr lang="mr-IN" sz="3200" dirty="0"/>
              <a:t>…</a:t>
            </a:r>
            <a:r>
              <a:rPr lang="en-US" sz="3200" dirty="0"/>
              <a:t>). The same was true whether glucose or                         </a:t>
            </a:r>
            <a:r>
              <a:rPr lang="en-US" sz="3200" dirty="0" err="1"/>
              <a:t>formate</a:t>
            </a:r>
            <a:r>
              <a:rPr lang="en-US" sz="3200" dirty="0"/>
              <a:t> was the substrate. The intracellular water and                 cellular hydrogen were not significantly depleted in deuterium.”</a:t>
            </a:r>
          </a:p>
        </p:txBody>
      </p:sp>
      <p:sp>
        <p:nvSpPr>
          <p:cNvPr id="4" name="TextBox 3"/>
          <p:cNvSpPr txBox="1"/>
          <p:nvPr/>
        </p:nvSpPr>
        <p:spPr>
          <a:xfrm>
            <a:off x="4920827" y="5863615"/>
            <a:ext cx="7078476" cy="502766"/>
          </a:xfrm>
          <a:prstGeom prst="rect">
            <a:avLst/>
          </a:prstGeom>
          <a:noFill/>
        </p:spPr>
        <p:txBody>
          <a:bodyPr wrap="none" rtlCol="0">
            <a:spAutoFit/>
          </a:bodyPr>
          <a:lstStyle/>
          <a:p>
            <a:r>
              <a:rPr lang="nb-NO" sz="2667" dirty="0">
                <a:solidFill>
                  <a:srgbClr val="FF0000"/>
                </a:solidFill>
              </a:rPr>
              <a:t>*</a:t>
            </a:r>
            <a:r>
              <a:rPr lang="nb-NO" sz="2667" dirty="0"/>
              <a:t>MI </a:t>
            </a:r>
            <a:r>
              <a:rPr lang="nb-NO" sz="2667" dirty="0" err="1"/>
              <a:t>Krichevsky</a:t>
            </a:r>
            <a:r>
              <a:rPr lang="nb-NO" sz="2667" dirty="0"/>
              <a:t> et al. JBC 1961 236(9): 2520-2525.</a:t>
            </a:r>
            <a:endParaRPr lang="en-US" sz="2667" dirty="0"/>
          </a:p>
        </p:txBody>
      </p:sp>
      <p:pic>
        <p:nvPicPr>
          <p:cNvPr id="5" name="Picture 4" descr="hydrog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25" y="1387733"/>
            <a:ext cx="2225156" cy="2225156"/>
          </a:xfrm>
          <a:prstGeom prst="rect">
            <a:avLst/>
          </a:prstGeom>
        </p:spPr>
      </p:pic>
      <p:sp>
        <p:nvSpPr>
          <p:cNvPr id="6" name="TextBox 5">
            <a:extLst>
              <a:ext uri="{FF2B5EF4-FFF2-40B4-BE49-F238E27FC236}">
                <a16:creationId xmlns:a16="http://schemas.microsoft.com/office/drawing/2014/main" id="{2353C0C7-21DB-304D-8220-02E9873E8784}"/>
              </a:ext>
            </a:extLst>
          </p:cNvPr>
          <p:cNvSpPr txBox="1"/>
          <p:nvPr/>
        </p:nvSpPr>
        <p:spPr>
          <a:xfrm>
            <a:off x="10146551" y="3429001"/>
            <a:ext cx="1391728" cy="461665"/>
          </a:xfrm>
          <a:prstGeom prst="rect">
            <a:avLst/>
          </a:prstGeom>
          <a:noFill/>
        </p:spPr>
        <p:txBody>
          <a:bodyPr wrap="none" rtlCol="0">
            <a:spAutoFit/>
          </a:bodyPr>
          <a:lstStyle/>
          <a:p>
            <a:r>
              <a:rPr lang="en-US" sz="2400" dirty="0">
                <a:solidFill>
                  <a:srgbClr val="FF0000"/>
                </a:solidFill>
              </a:rPr>
              <a:t>30 ppm D</a:t>
            </a:r>
          </a:p>
        </p:txBody>
      </p:sp>
    </p:spTree>
    <p:extLst>
      <p:ext uri="{BB962C8B-B14F-4D97-AF65-F5344CB8AC3E}">
        <p14:creationId xmlns:p14="http://schemas.microsoft.com/office/powerpoint/2010/main" val="4082494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762" y="12316"/>
            <a:ext cx="10036132" cy="1143000"/>
          </a:xfrm>
        </p:spPr>
        <p:txBody>
          <a:bodyPr>
            <a:noAutofit/>
          </a:bodyPr>
          <a:lstStyle/>
          <a:p>
            <a:r>
              <a:rPr lang="en-US" sz="4800" b="1" dirty="0"/>
              <a:t>What happens to the hydrogen gas?</a:t>
            </a:r>
            <a:endParaRPr lang="en-US" sz="4800" dirty="0"/>
          </a:p>
        </p:txBody>
      </p:sp>
      <p:pic>
        <p:nvPicPr>
          <p:cNvPr id="3" name="Picture 2" descr="hydrog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3083" y="1174061"/>
            <a:ext cx="2899851" cy="2899851"/>
          </a:xfrm>
          <a:prstGeom prst="rect">
            <a:avLst/>
          </a:prstGeom>
        </p:spPr>
      </p:pic>
      <p:sp>
        <p:nvSpPr>
          <p:cNvPr id="5" name="TextBox 4"/>
          <p:cNvSpPr txBox="1"/>
          <p:nvPr/>
        </p:nvSpPr>
        <p:spPr>
          <a:xfrm>
            <a:off x="2411887" y="1186231"/>
            <a:ext cx="3972015" cy="461665"/>
          </a:xfrm>
          <a:prstGeom prst="rect">
            <a:avLst/>
          </a:prstGeom>
          <a:solidFill>
            <a:srgbClr val="EDECB3"/>
          </a:solidFill>
          <a:ln>
            <a:solidFill>
              <a:schemeClr val="tx1"/>
            </a:solidFill>
          </a:ln>
        </p:spPr>
        <p:txBody>
          <a:bodyPr wrap="square" rtlCol="0">
            <a:spAutoFit/>
          </a:bodyPr>
          <a:lstStyle/>
          <a:p>
            <a:r>
              <a:rPr lang="en-US" sz="2400" dirty="0"/>
              <a:t>Hydrogen-producing bacteria</a:t>
            </a:r>
          </a:p>
        </p:txBody>
      </p:sp>
      <p:sp>
        <p:nvSpPr>
          <p:cNvPr id="6" name="TextBox 5"/>
          <p:cNvSpPr txBox="1"/>
          <p:nvPr/>
        </p:nvSpPr>
        <p:spPr>
          <a:xfrm>
            <a:off x="660400" y="3049187"/>
            <a:ext cx="2116667" cy="748795"/>
          </a:xfrm>
          <a:prstGeom prst="rect">
            <a:avLst/>
          </a:prstGeom>
          <a:solidFill>
            <a:srgbClr val="EDECB3"/>
          </a:solidFill>
          <a:ln>
            <a:solidFill>
              <a:schemeClr val="tx1"/>
            </a:solidFill>
          </a:ln>
        </p:spPr>
        <p:txBody>
          <a:bodyPr wrap="square" rtlCol="0">
            <a:spAutoFit/>
          </a:bodyPr>
          <a:lstStyle/>
          <a:p>
            <a:r>
              <a:rPr lang="en-US" sz="2133" dirty="0"/>
              <a:t>Sulfate-reducing bacteria</a:t>
            </a:r>
          </a:p>
        </p:txBody>
      </p:sp>
      <p:sp>
        <p:nvSpPr>
          <p:cNvPr id="7" name="TextBox 6"/>
          <p:cNvSpPr txBox="1"/>
          <p:nvPr/>
        </p:nvSpPr>
        <p:spPr>
          <a:xfrm>
            <a:off x="3183498" y="3049188"/>
            <a:ext cx="1840089" cy="420564"/>
          </a:xfrm>
          <a:prstGeom prst="rect">
            <a:avLst/>
          </a:prstGeom>
          <a:solidFill>
            <a:srgbClr val="EDECB3"/>
          </a:solidFill>
          <a:ln>
            <a:solidFill>
              <a:schemeClr val="tx1"/>
            </a:solidFill>
          </a:ln>
        </p:spPr>
        <p:txBody>
          <a:bodyPr wrap="square" rtlCol="0">
            <a:spAutoFit/>
          </a:bodyPr>
          <a:lstStyle/>
          <a:p>
            <a:r>
              <a:rPr lang="en-US" sz="2133" dirty="0"/>
              <a:t>Methanogens</a:t>
            </a:r>
          </a:p>
        </p:txBody>
      </p:sp>
      <p:sp>
        <p:nvSpPr>
          <p:cNvPr id="8" name="TextBox 7"/>
          <p:cNvSpPr txBox="1"/>
          <p:nvPr/>
        </p:nvSpPr>
        <p:spPr>
          <a:xfrm>
            <a:off x="5226828" y="3049187"/>
            <a:ext cx="1535289" cy="748795"/>
          </a:xfrm>
          <a:prstGeom prst="rect">
            <a:avLst/>
          </a:prstGeom>
          <a:solidFill>
            <a:srgbClr val="EDECB3"/>
          </a:solidFill>
          <a:ln>
            <a:solidFill>
              <a:schemeClr val="tx1"/>
            </a:solidFill>
          </a:ln>
        </p:spPr>
        <p:txBody>
          <a:bodyPr wrap="square" rtlCol="0">
            <a:spAutoFit/>
          </a:bodyPr>
          <a:lstStyle/>
          <a:p>
            <a:r>
              <a:rPr lang="en-US" sz="2133" dirty="0" err="1"/>
              <a:t>Acetogenic</a:t>
            </a:r>
            <a:r>
              <a:rPr lang="en-US" sz="2133" dirty="0"/>
              <a:t> bacteria</a:t>
            </a:r>
          </a:p>
        </p:txBody>
      </p:sp>
      <p:sp>
        <p:nvSpPr>
          <p:cNvPr id="9" name="TextBox 8"/>
          <p:cNvSpPr txBox="1"/>
          <p:nvPr/>
        </p:nvSpPr>
        <p:spPr>
          <a:xfrm>
            <a:off x="849715" y="4734786"/>
            <a:ext cx="2299155" cy="830997"/>
          </a:xfrm>
          <a:prstGeom prst="rect">
            <a:avLst/>
          </a:prstGeom>
          <a:noFill/>
        </p:spPr>
        <p:txBody>
          <a:bodyPr wrap="none" rtlCol="0">
            <a:spAutoFit/>
          </a:bodyPr>
          <a:lstStyle/>
          <a:p>
            <a:pPr algn="ctr"/>
            <a:r>
              <a:rPr lang="en-US" sz="2400" dirty="0"/>
              <a:t>Hydrogen sulfide</a:t>
            </a:r>
          </a:p>
          <a:p>
            <a:pPr algn="ctr"/>
            <a:r>
              <a:rPr lang="en-US" sz="2400" dirty="0">
                <a:solidFill>
                  <a:srgbClr val="FF0000"/>
                </a:solidFill>
              </a:rPr>
              <a:t>H</a:t>
            </a:r>
            <a:r>
              <a:rPr lang="en-US" sz="2400" baseline="-25000" dirty="0">
                <a:solidFill>
                  <a:srgbClr val="FF0000"/>
                </a:solidFill>
              </a:rPr>
              <a:t>2</a:t>
            </a:r>
            <a:r>
              <a:rPr lang="en-US" sz="2400" dirty="0"/>
              <a:t>S</a:t>
            </a:r>
          </a:p>
        </p:txBody>
      </p:sp>
      <p:sp>
        <p:nvSpPr>
          <p:cNvPr id="10" name="TextBox 9"/>
          <p:cNvSpPr txBox="1"/>
          <p:nvPr/>
        </p:nvSpPr>
        <p:spPr>
          <a:xfrm>
            <a:off x="3434095" y="4734786"/>
            <a:ext cx="1327543" cy="830997"/>
          </a:xfrm>
          <a:prstGeom prst="rect">
            <a:avLst/>
          </a:prstGeom>
          <a:noFill/>
        </p:spPr>
        <p:txBody>
          <a:bodyPr wrap="none" rtlCol="0">
            <a:spAutoFit/>
          </a:bodyPr>
          <a:lstStyle/>
          <a:p>
            <a:pPr algn="ctr"/>
            <a:r>
              <a:rPr lang="en-US" sz="2400" dirty="0"/>
              <a:t>Methane</a:t>
            </a:r>
          </a:p>
          <a:p>
            <a:pPr algn="ctr"/>
            <a:r>
              <a:rPr lang="en-US" sz="2400" dirty="0"/>
              <a:t>C</a:t>
            </a:r>
            <a:r>
              <a:rPr lang="en-US" sz="2400" dirty="0">
                <a:solidFill>
                  <a:srgbClr val="FF0000"/>
                </a:solidFill>
              </a:rPr>
              <a:t>H</a:t>
            </a:r>
            <a:r>
              <a:rPr lang="en-US" sz="2400" baseline="-25000" dirty="0">
                <a:solidFill>
                  <a:srgbClr val="FF0000"/>
                </a:solidFill>
              </a:rPr>
              <a:t>4</a:t>
            </a:r>
            <a:endParaRPr lang="en-US" sz="2400" dirty="0">
              <a:solidFill>
                <a:srgbClr val="FF0000"/>
              </a:solidFill>
            </a:endParaRPr>
          </a:p>
        </p:txBody>
      </p:sp>
      <p:sp>
        <p:nvSpPr>
          <p:cNvPr id="11" name="TextBox 10"/>
          <p:cNvSpPr txBox="1"/>
          <p:nvPr/>
        </p:nvSpPr>
        <p:spPr>
          <a:xfrm>
            <a:off x="5364803" y="4734786"/>
            <a:ext cx="1405064" cy="830997"/>
          </a:xfrm>
          <a:prstGeom prst="rect">
            <a:avLst/>
          </a:prstGeom>
          <a:noFill/>
        </p:spPr>
        <p:txBody>
          <a:bodyPr wrap="none" rtlCol="0">
            <a:spAutoFit/>
          </a:bodyPr>
          <a:lstStyle/>
          <a:p>
            <a:pPr algn="ctr"/>
            <a:r>
              <a:rPr lang="en-US" sz="2400" dirty="0"/>
              <a:t>Acetate</a:t>
            </a:r>
          </a:p>
          <a:p>
            <a:pPr algn="ctr"/>
            <a:r>
              <a:rPr lang="en-US" sz="2400" dirty="0"/>
              <a:t>C</a:t>
            </a:r>
            <a:r>
              <a:rPr lang="en-US" sz="2400" dirty="0">
                <a:solidFill>
                  <a:srgbClr val="FF0000"/>
                </a:solidFill>
              </a:rPr>
              <a:t>H</a:t>
            </a:r>
            <a:r>
              <a:rPr lang="en-US" sz="2400" baseline="-25000" dirty="0">
                <a:solidFill>
                  <a:srgbClr val="FF0000"/>
                </a:solidFill>
              </a:rPr>
              <a:t>3</a:t>
            </a:r>
            <a:r>
              <a:rPr lang="en-US" sz="2400" dirty="0"/>
              <a:t>COOH</a:t>
            </a:r>
          </a:p>
        </p:txBody>
      </p:sp>
      <p:sp>
        <p:nvSpPr>
          <p:cNvPr id="12" name="TextBox 11"/>
          <p:cNvSpPr txBox="1"/>
          <p:nvPr/>
        </p:nvSpPr>
        <p:spPr>
          <a:xfrm>
            <a:off x="3810331" y="1613087"/>
            <a:ext cx="676787" cy="584775"/>
          </a:xfrm>
          <a:prstGeom prst="rect">
            <a:avLst/>
          </a:prstGeom>
          <a:noFill/>
        </p:spPr>
        <p:txBody>
          <a:bodyPr wrap="none" rtlCol="0">
            <a:spAutoFit/>
          </a:bodyPr>
          <a:lstStyle/>
          <a:p>
            <a:pPr algn="ctr"/>
            <a:r>
              <a:rPr lang="en-US" sz="3200" dirty="0"/>
              <a:t> </a:t>
            </a:r>
            <a:r>
              <a:rPr lang="en-US" sz="3200" b="1" dirty="0">
                <a:solidFill>
                  <a:srgbClr val="FF0000"/>
                </a:solidFill>
              </a:rPr>
              <a:t>H</a:t>
            </a:r>
            <a:r>
              <a:rPr lang="en-US" sz="3200" b="1" baseline="-25000" dirty="0">
                <a:solidFill>
                  <a:srgbClr val="FF0000"/>
                </a:solidFill>
              </a:rPr>
              <a:t>2</a:t>
            </a:r>
            <a:endParaRPr lang="en-US" sz="3200" b="1" dirty="0"/>
          </a:p>
        </p:txBody>
      </p:sp>
      <p:cxnSp>
        <p:nvCxnSpPr>
          <p:cNvPr id="14" name="Straight Arrow Connector 13"/>
          <p:cNvCxnSpPr/>
          <p:nvPr/>
        </p:nvCxnSpPr>
        <p:spPr>
          <a:xfrm flipH="1">
            <a:off x="1975557" y="2173249"/>
            <a:ext cx="2156177" cy="7787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7" idx="0"/>
          </p:cNvCxnSpPr>
          <p:nvPr/>
        </p:nvCxnSpPr>
        <p:spPr>
          <a:xfrm flipH="1">
            <a:off x="4103543" y="2173251"/>
            <a:ext cx="28224" cy="875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148680" y="2173249"/>
            <a:ext cx="1749777" cy="7787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1975556" y="3918501"/>
            <a:ext cx="4069643" cy="778795"/>
            <a:chOff x="1481667" y="2938874"/>
            <a:chExt cx="3052232" cy="584096"/>
          </a:xfrm>
        </p:grpSpPr>
        <p:cxnSp>
          <p:nvCxnSpPr>
            <p:cNvPr id="20" name="Straight Arrow Connector 19"/>
            <p:cNvCxnSpPr/>
            <p:nvPr/>
          </p:nvCxnSpPr>
          <p:spPr>
            <a:xfrm>
              <a:off x="1481667" y="2938874"/>
              <a:ext cx="0" cy="58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007783" y="2938874"/>
              <a:ext cx="0" cy="58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533899" y="2938874"/>
              <a:ext cx="0" cy="58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8293121" y="4073947"/>
            <a:ext cx="3067699" cy="584775"/>
          </a:xfrm>
          <a:prstGeom prst="rect">
            <a:avLst/>
          </a:prstGeom>
          <a:noFill/>
        </p:spPr>
        <p:txBody>
          <a:bodyPr wrap="none" rtlCol="0">
            <a:spAutoFit/>
          </a:bodyPr>
          <a:lstStyle/>
          <a:p>
            <a:r>
              <a:rPr lang="en-US" sz="3200" dirty="0"/>
              <a:t>Hydrogen Cycling</a:t>
            </a:r>
          </a:p>
        </p:txBody>
      </p:sp>
      <p:grpSp>
        <p:nvGrpSpPr>
          <p:cNvPr id="28" name="Group 27"/>
          <p:cNvGrpSpPr/>
          <p:nvPr/>
        </p:nvGrpSpPr>
        <p:grpSpPr>
          <a:xfrm>
            <a:off x="1975587" y="5569593"/>
            <a:ext cx="4255911" cy="594177"/>
            <a:chOff x="1481667" y="2938874"/>
            <a:chExt cx="3052232" cy="584096"/>
          </a:xfrm>
        </p:grpSpPr>
        <p:cxnSp>
          <p:nvCxnSpPr>
            <p:cNvPr id="29" name="Straight Arrow Connector 28"/>
            <p:cNvCxnSpPr/>
            <p:nvPr/>
          </p:nvCxnSpPr>
          <p:spPr>
            <a:xfrm>
              <a:off x="1481667" y="2938874"/>
              <a:ext cx="0" cy="58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007783" y="2938874"/>
              <a:ext cx="0" cy="58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533899" y="2938874"/>
              <a:ext cx="0" cy="58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1466318" y="6104468"/>
            <a:ext cx="1044453" cy="461665"/>
          </a:xfrm>
          <a:prstGeom prst="rect">
            <a:avLst/>
          </a:prstGeom>
          <a:noFill/>
        </p:spPr>
        <p:txBody>
          <a:bodyPr wrap="none" rtlCol="0">
            <a:spAutoFit/>
          </a:bodyPr>
          <a:lstStyle/>
          <a:p>
            <a:pPr algn="ctr"/>
            <a:r>
              <a:rPr lang="en-US" sz="2400" dirty="0"/>
              <a:t>Sulfate</a:t>
            </a:r>
          </a:p>
        </p:txBody>
      </p:sp>
      <p:sp>
        <p:nvSpPr>
          <p:cNvPr id="33" name="TextBox 32"/>
          <p:cNvSpPr txBox="1"/>
          <p:nvPr/>
        </p:nvSpPr>
        <p:spPr>
          <a:xfrm>
            <a:off x="2932010" y="6104468"/>
            <a:ext cx="2038379" cy="461665"/>
          </a:xfrm>
          <a:prstGeom prst="rect">
            <a:avLst/>
          </a:prstGeom>
          <a:noFill/>
        </p:spPr>
        <p:txBody>
          <a:bodyPr wrap="none" rtlCol="0">
            <a:spAutoFit/>
          </a:bodyPr>
          <a:lstStyle/>
          <a:p>
            <a:pPr algn="ctr"/>
            <a:r>
              <a:rPr lang="en-US" sz="2400" dirty="0"/>
              <a:t>Methyl Groups</a:t>
            </a:r>
          </a:p>
        </p:txBody>
      </p:sp>
      <p:sp>
        <p:nvSpPr>
          <p:cNvPr id="34" name="TextBox 33"/>
          <p:cNvSpPr txBox="1"/>
          <p:nvPr/>
        </p:nvSpPr>
        <p:spPr>
          <a:xfrm>
            <a:off x="5387170" y="6104468"/>
            <a:ext cx="1555169" cy="461665"/>
          </a:xfrm>
          <a:prstGeom prst="rect">
            <a:avLst/>
          </a:prstGeom>
          <a:noFill/>
        </p:spPr>
        <p:txBody>
          <a:bodyPr wrap="none" rtlCol="0">
            <a:spAutoFit/>
          </a:bodyPr>
          <a:lstStyle/>
          <a:p>
            <a:pPr algn="ctr"/>
            <a:r>
              <a:rPr lang="en-US" sz="2400" dirty="0"/>
              <a:t>Acetyl-CoA</a:t>
            </a:r>
          </a:p>
        </p:txBody>
      </p:sp>
    </p:spTree>
    <p:extLst>
      <p:ext uri="{BB962C8B-B14F-4D97-AF65-F5344CB8AC3E}">
        <p14:creationId xmlns:p14="http://schemas.microsoft.com/office/powerpoint/2010/main" val="986216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4952-F9EC-184F-B8D2-B63ABAF38DE1}"/>
              </a:ext>
            </a:extLst>
          </p:cNvPr>
          <p:cNvSpPr>
            <a:spLocks noGrp="1"/>
          </p:cNvSpPr>
          <p:nvPr>
            <p:ph type="title"/>
          </p:nvPr>
        </p:nvSpPr>
        <p:spPr>
          <a:xfrm>
            <a:off x="246743" y="117865"/>
            <a:ext cx="10515600" cy="1325563"/>
          </a:xfrm>
        </p:spPr>
        <p:txBody>
          <a:bodyPr/>
          <a:lstStyle/>
          <a:p>
            <a:r>
              <a:rPr lang="en-US" b="1" dirty="0"/>
              <a:t>NAD and FAD: Essential Molecules</a:t>
            </a:r>
          </a:p>
        </p:txBody>
      </p:sp>
      <p:sp>
        <p:nvSpPr>
          <p:cNvPr id="3" name="Content Placeholder 2">
            <a:extLst>
              <a:ext uri="{FF2B5EF4-FFF2-40B4-BE49-F238E27FC236}">
                <a16:creationId xmlns:a16="http://schemas.microsoft.com/office/drawing/2014/main" id="{6A3F1B08-DA05-E841-95CC-132305090C7F}"/>
              </a:ext>
            </a:extLst>
          </p:cNvPr>
          <p:cNvSpPr>
            <a:spLocks noGrp="1"/>
          </p:cNvSpPr>
          <p:nvPr>
            <p:ph idx="1"/>
          </p:nvPr>
        </p:nvSpPr>
        <p:spPr>
          <a:xfrm>
            <a:off x="246743" y="1417640"/>
            <a:ext cx="10972800" cy="5076369"/>
          </a:xfrm>
        </p:spPr>
        <p:txBody>
          <a:bodyPr>
            <a:normAutofit lnSpcReduction="10000"/>
          </a:bodyPr>
          <a:lstStyle/>
          <a:p>
            <a:r>
              <a:rPr lang="en-US" sz="3200" dirty="0"/>
              <a:t>NAD (nicotinamide adenine dinucleotide) and FAD (flavin adenine dinucleotide) are biologically essential molecules for maintaining low deuterium in the mitochondria </a:t>
            </a:r>
          </a:p>
          <a:p>
            <a:pPr lvl="1"/>
            <a:r>
              <a:rPr lang="en-US" sz="3200" dirty="0"/>
              <a:t>NAD is derived from the B vitamin niacin (vitamin B3)</a:t>
            </a:r>
          </a:p>
          <a:p>
            <a:pPr lvl="1"/>
            <a:r>
              <a:rPr lang="en-US" sz="3200" dirty="0"/>
              <a:t>FAD is derived from the B vitamin riboflavin (vitamin B2)</a:t>
            </a:r>
          </a:p>
          <a:p>
            <a:pPr lvl="1"/>
            <a:r>
              <a:rPr lang="en-US" sz="3200" dirty="0"/>
              <a:t>Both are synthesized from products of the shikimate pathway  (disrupted by glyphosate) </a:t>
            </a:r>
          </a:p>
          <a:p>
            <a:r>
              <a:rPr lang="en-US" sz="3200" dirty="0"/>
              <a:t>NADP is a phosphorylated NAD molecule essential for synthesis of fatty acids and cholesterol, and for antioxidant defenses</a:t>
            </a:r>
          </a:p>
          <a:p>
            <a:r>
              <a:rPr lang="en-US" sz="3200" i="1" dirty="0"/>
              <a:t>Many enzymes are involved in transferring H to and from NAD(P)</a:t>
            </a:r>
          </a:p>
        </p:txBody>
      </p:sp>
    </p:spTree>
    <p:extLst>
      <p:ext uri="{BB962C8B-B14F-4D97-AF65-F5344CB8AC3E}">
        <p14:creationId xmlns:p14="http://schemas.microsoft.com/office/powerpoint/2010/main" val="1747490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03" y="265985"/>
            <a:ext cx="10515600" cy="1325563"/>
          </a:xfrm>
        </p:spPr>
        <p:txBody>
          <a:bodyPr>
            <a:noAutofit/>
          </a:bodyPr>
          <a:lstStyle/>
          <a:p>
            <a:r>
              <a:rPr lang="en-US" sz="4800" b="1" dirty="0"/>
              <a:t>Methanogens and Methanotrophs</a:t>
            </a:r>
          </a:p>
        </p:txBody>
      </p:sp>
      <p:sp>
        <p:nvSpPr>
          <p:cNvPr id="3" name="Content Placeholder 2"/>
          <p:cNvSpPr>
            <a:spLocks noGrp="1"/>
          </p:cNvSpPr>
          <p:nvPr>
            <p:ph idx="1"/>
          </p:nvPr>
        </p:nvSpPr>
        <p:spPr>
          <a:xfrm>
            <a:off x="262003" y="1775521"/>
            <a:ext cx="8606424" cy="4351338"/>
          </a:xfrm>
        </p:spPr>
        <p:txBody>
          <a:bodyPr>
            <a:normAutofit lnSpcReduction="10000"/>
          </a:bodyPr>
          <a:lstStyle/>
          <a:p>
            <a:r>
              <a:rPr lang="en-US" sz="3200" dirty="0"/>
              <a:t>Methano</a:t>
            </a:r>
            <a:r>
              <a:rPr lang="en-US" sz="3200" i="1" dirty="0"/>
              <a:t>gens</a:t>
            </a:r>
            <a:r>
              <a:rPr lang="en-US" sz="3200" dirty="0"/>
              <a:t> (archaea) convert carbon dioxide and hydrogen gas to methane (CH</a:t>
            </a:r>
            <a:r>
              <a:rPr lang="en-US" sz="3200" baseline="-25000" dirty="0"/>
              <a:t>4</a:t>
            </a:r>
            <a:r>
              <a:rPr lang="en-US" sz="3200" dirty="0"/>
              <a:t>)</a:t>
            </a:r>
          </a:p>
          <a:p>
            <a:r>
              <a:rPr lang="en-US" sz="3200" dirty="0" err="1"/>
              <a:t>Methano</a:t>
            </a:r>
            <a:r>
              <a:rPr lang="en-US" sz="3200" i="1" dirty="0" err="1"/>
              <a:t>trophs</a:t>
            </a:r>
            <a:r>
              <a:rPr lang="en-US" sz="3200" dirty="0"/>
              <a:t> convert methane to useful organic molecules</a:t>
            </a:r>
          </a:p>
          <a:p>
            <a:pPr lvl="1"/>
            <a:r>
              <a:rPr lang="en-US" sz="2667" dirty="0"/>
              <a:t>methane </a:t>
            </a:r>
            <a:r>
              <a:rPr lang="en-US" sz="2667" dirty="0">
                <a:sym typeface="Wingdings" pitchFamily="2" charset="2"/>
              </a:rPr>
              <a:t> </a:t>
            </a:r>
            <a:r>
              <a:rPr lang="en-US" sz="2667" dirty="0"/>
              <a:t>methanol </a:t>
            </a:r>
            <a:r>
              <a:rPr lang="en-US" sz="2667" dirty="0">
                <a:sym typeface="Wingdings" pitchFamily="2" charset="2"/>
              </a:rPr>
              <a:t></a:t>
            </a:r>
            <a:r>
              <a:rPr lang="en-US" sz="2667" dirty="0"/>
              <a:t> formaldehyde </a:t>
            </a:r>
            <a:r>
              <a:rPr lang="en-US" sz="2667" dirty="0">
                <a:sym typeface="Wingdings" pitchFamily="2" charset="2"/>
              </a:rPr>
              <a:t></a:t>
            </a:r>
            <a:r>
              <a:rPr lang="en-US" sz="2667" dirty="0" err="1"/>
              <a:t>formate</a:t>
            </a:r>
            <a:endParaRPr lang="en-US" sz="2667" dirty="0"/>
          </a:p>
          <a:p>
            <a:r>
              <a:rPr lang="en-US" sz="3200" dirty="0"/>
              <a:t>Methanol dehydrogenase:</a:t>
            </a:r>
          </a:p>
          <a:p>
            <a:pPr lvl="1"/>
            <a:r>
              <a:rPr lang="en-US" sz="2667" dirty="0"/>
              <a:t>methanol + NAD+ ⇌ formaldehyde + NAD</a:t>
            </a:r>
            <a:r>
              <a:rPr lang="en-US" sz="2667" dirty="0">
                <a:solidFill>
                  <a:srgbClr val="FF0000"/>
                </a:solidFill>
              </a:rPr>
              <a:t>H</a:t>
            </a:r>
            <a:r>
              <a:rPr lang="en-US" sz="2667" dirty="0"/>
              <a:t> + </a:t>
            </a:r>
            <a:r>
              <a:rPr lang="en-US" sz="2667" dirty="0">
                <a:solidFill>
                  <a:srgbClr val="FF0000"/>
                </a:solidFill>
              </a:rPr>
              <a:t>H+</a:t>
            </a:r>
          </a:p>
          <a:p>
            <a:r>
              <a:rPr lang="en-US" sz="3200" dirty="0"/>
              <a:t>Formaldehyde dehydrogenase:</a:t>
            </a:r>
          </a:p>
          <a:p>
            <a:pPr lvl="1"/>
            <a:r>
              <a:rPr lang="en-US" sz="2667" dirty="0"/>
              <a:t>formaldehyde + NAD+ + H</a:t>
            </a:r>
            <a:r>
              <a:rPr lang="en-US" sz="2667" baseline="-25000" dirty="0"/>
              <a:t>2</a:t>
            </a:r>
            <a:r>
              <a:rPr lang="en-US" sz="2667" dirty="0"/>
              <a:t>O ⇌ </a:t>
            </a:r>
            <a:r>
              <a:rPr lang="en-US" sz="2667" dirty="0" err="1"/>
              <a:t>formate</a:t>
            </a:r>
            <a:r>
              <a:rPr lang="en-US" sz="2667" dirty="0"/>
              <a:t> + NAD</a:t>
            </a:r>
            <a:r>
              <a:rPr lang="en-US" sz="2667" dirty="0">
                <a:solidFill>
                  <a:srgbClr val="FF0000"/>
                </a:solidFill>
              </a:rPr>
              <a:t>H</a:t>
            </a:r>
            <a:r>
              <a:rPr lang="en-US" sz="2667" dirty="0"/>
              <a:t> + </a:t>
            </a:r>
            <a:r>
              <a:rPr lang="en-US" sz="2667" dirty="0">
                <a:solidFill>
                  <a:srgbClr val="FF0000"/>
                </a:solidFill>
              </a:rPr>
              <a:t>H+</a:t>
            </a:r>
          </a:p>
        </p:txBody>
      </p:sp>
      <p:sp>
        <p:nvSpPr>
          <p:cNvPr id="4" name="TextBox 3">
            <a:extLst>
              <a:ext uri="{FF2B5EF4-FFF2-40B4-BE49-F238E27FC236}">
                <a16:creationId xmlns:a16="http://schemas.microsoft.com/office/drawing/2014/main" id="{D2E0BCB6-208A-A44C-9A41-614F06FA630B}"/>
              </a:ext>
            </a:extLst>
          </p:cNvPr>
          <p:cNvSpPr txBox="1"/>
          <p:nvPr/>
        </p:nvSpPr>
        <p:spPr>
          <a:xfrm>
            <a:off x="8714032" y="4294011"/>
            <a:ext cx="2885440" cy="1832848"/>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a:spcBef>
                <a:spcPct val="0"/>
              </a:spcBef>
              <a:buNone/>
              <a:defRPr sz="2800">
                <a:latin typeface="+mj-lt"/>
                <a:ea typeface="+mj-ea"/>
                <a:cs typeface="+mj-cs"/>
              </a:defRPr>
            </a:lvl1pPr>
          </a:lstStyle>
          <a:p>
            <a:r>
              <a:rPr lang="en-US" sz="3200" dirty="0"/>
              <a:t>The H’s are very unlikely to be deuterium</a:t>
            </a:r>
          </a:p>
        </p:txBody>
      </p:sp>
      <p:pic>
        <p:nvPicPr>
          <p:cNvPr id="6" name="Picture 5" descr="A close-up of water droplets&#10;&#10;Description automatically generated with low confidence">
            <a:extLst>
              <a:ext uri="{FF2B5EF4-FFF2-40B4-BE49-F238E27FC236}">
                <a16:creationId xmlns:a16="http://schemas.microsoft.com/office/drawing/2014/main" id="{F1BDB3E5-B6A4-644C-8A75-4A0EEA220C9E}"/>
              </a:ext>
            </a:extLst>
          </p:cNvPr>
          <p:cNvPicPr>
            <a:picLocks noChangeAspect="1"/>
          </p:cNvPicPr>
          <p:nvPr/>
        </p:nvPicPr>
        <p:blipFill>
          <a:blip r:embed="rId2"/>
          <a:stretch>
            <a:fillRect/>
          </a:stretch>
        </p:blipFill>
        <p:spPr>
          <a:xfrm>
            <a:off x="8620052" y="1581871"/>
            <a:ext cx="3073400" cy="2146300"/>
          </a:xfrm>
          <a:prstGeom prst="rect">
            <a:avLst/>
          </a:prstGeom>
        </p:spPr>
      </p:pic>
    </p:spTree>
    <p:extLst>
      <p:ext uri="{BB962C8B-B14F-4D97-AF65-F5344CB8AC3E}">
        <p14:creationId xmlns:p14="http://schemas.microsoft.com/office/powerpoint/2010/main" val="33965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 y="71439"/>
            <a:ext cx="11717867" cy="1143000"/>
          </a:xfrm>
        </p:spPr>
        <p:txBody>
          <a:bodyPr>
            <a:normAutofit/>
          </a:bodyPr>
          <a:lstStyle/>
          <a:p>
            <a:r>
              <a:rPr lang="en-US" b="1" dirty="0"/>
              <a:t>Gut </a:t>
            </a:r>
            <a:r>
              <a:rPr lang="en-US" b="1" dirty="0" err="1"/>
              <a:t>Dysbiosis</a:t>
            </a:r>
            <a:r>
              <a:rPr lang="en-US" b="1" dirty="0"/>
              <a:t> Linked to Many Diseases</a:t>
            </a:r>
            <a:r>
              <a:rPr lang="en-US" b="1" dirty="0">
                <a:solidFill>
                  <a:srgbClr val="FF0000"/>
                </a:solidFill>
              </a:rPr>
              <a:t>*</a:t>
            </a:r>
          </a:p>
        </p:txBody>
      </p:sp>
      <p:pic>
        <p:nvPicPr>
          <p:cNvPr id="4" name="Content Placeholder 3" descr="gut_and_disease.png"/>
          <p:cNvPicPr>
            <a:picLocks noGrp="1" noChangeAspect="1"/>
          </p:cNvPicPr>
          <p:nvPr>
            <p:ph idx="1"/>
          </p:nvPr>
        </p:nvPicPr>
        <p:blipFill>
          <a:blip r:embed="rId3">
            <a:extLst>
              <a:ext uri="{28A0092B-C50C-407E-A947-70E740481C1C}">
                <a14:useLocalDpi xmlns:a14="http://schemas.microsoft.com/office/drawing/2010/main" val="0"/>
              </a:ext>
            </a:extLst>
          </a:blip>
          <a:srcRect l="-8636" r="-8636"/>
          <a:stretch>
            <a:fillRect/>
          </a:stretch>
        </p:blipFill>
        <p:spPr>
          <a:xfrm>
            <a:off x="948267" y="1211629"/>
            <a:ext cx="10871200" cy="5233185"/>
          </a:xfrm>
        </p:spPr>
      </p:pic>
      <p:sp>
        <p:nvSpPr>
          <p:cNvPr id="3" name="TextBox 2"/>
          <p:cNvSpPr txBox="1"/>
          <p:nvPr/>
        </p:nvSpPr>
        <p:spPr>
          <a:xfrm>
            <a:off x="474134" y="6271088"/>
            <a:ext cx="4673267" cy="461665"/>
          </a:xfrm>
          <a:prstGeom prst="rect">
            <a:avLst/>
          </a:prstGeom>
          <a:noFill/>
        </p:spPr>
        <p:txBody>
          <a:bodyPr wrap="none" rtlCol="0">
            <a:spAutoFit/>
          </a:bodyPr>
          <a:lstStyle/>
          <a:p>
            <a:r>
              <a:rPr lang="nb-NO" sz="2400" dirty="0">
                <a:solidFill>
                  <a:srgbClr val="FF0000"/>
                </a:solidFill>
              </a:rPr>
              <a:t>*</a:t>
            </a:r>
            <a:r>
              <a:rPr lang="nb-NO" sz="2400" dirty="0"/>
              <a:t>Chen et al. J </a:t>
            </a:r>
            <a:r>
              <a:rPr lang="nb-NO" sz="2400" dirty="0" err="1"/>
              <a:t>Transl</a:t>
            </a:r>
            <a:r>
              <a:rPr lang="nb-NO" sz="2400" dirty="0"/>
              <a:t> Med 2019; 17:5</a:t>
            </a:r>
            <a:endParaRPr lang="en-US" sz="2400" dirty="0"/>
          </a:p>
        </p:txBody>
      </p:sp>
    </p:spTree>
    <p:extLst>
      <p:ext uri="{BB962C8B-B14F-4D97-AF65-F5344CB8AC3E}">
        <p14:creationId xmlns:p14="http://schemas.microsoft.com/office/powerpoint/2010/main" val="3148594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Hydrogen Gas as a Therapy</a:t>
            </a:r>
            <a:r>
              <a:rPr lang="en-US" b="1" dirty="0">
                <a:solidFill>
                  <a:srgbClr val="FF0000"/>
                </a:solidFill>
              </a:rPr>
              <a:t>*</a:t>
            </a:r>
          </a:p>
        </p:txBody>
      </p:sp>
      <p:pic>
        <p:nvPicPr>
          <p:cNvPr id="4" name="Content Placeholder 3" descr="hydrogen_therapy.png"/>
          <p:cNvPicPr>
            <a:picLocks noGrp="1" noChangeAspect="1"/>
          </p:cNvPicPr>
          <p:nvPr>
            <p:ph idx="1"/>
          </p:nvPr>
        </p:nvPicPr>
        <p:blipFill>
          <a:blip r:embed="rId2">
            <a:extLst>
              <a:ext uri="{28A0092B-C50C-407E-A947-70E740481C1C}">
                <a14:useLocalDpi xmlns:a14="http://schemas.microsoft.com/office/drawing/2010/main" val="0"/>
              </a:ext>
            </a:extLst>
          </a:blip>
          <a:srcRect l="-2192" r="-2192"/>
          <a:stretch>
            <a:fillRect/>
          </a:stretch>
        </p:blipFill>
        <p:spPr/>
      </p:pic>
      <p:sp>
        <p:nvSpPr>
          <p:cNvPr id="5" name="TextBox 4"/>
          <p:cNvSpPr txBox="1"/>
          <p:nvPr/>
        </p:nvSpPr>
        <p:spPr>
          <a:xfrm>
            <a:off x="2844814" y="6308727"/>
            <a:ext cx="7537063" cy="502766"/>
          </a:xfrm>
          <a:prstGeom prst="rect">
            <a:avLst/>
          </a:prstGeom>
          <a:noFill/>
        </p:spPr>
        <p:txBody>
          <a:bodyPr wrap="none" rtlCol="0">
            <a:spAutoFit/>
          </a:bodyPr>
          <a:lstStyle/>
          <a:p>
            <a:r>
              <a:rPr lang="nb-NO" sz="2667" dirty="0">
                <a:solidFill>
                  <a:srgbClr val="FF0000"/>
                </a:solidFill>
              </a:rPr>
              <a:t>*</a:t>
            </a:r>
            <a:r>
              <a:rPr lang="nb-NO" sz="2667" dirty="0"/>
              <a:t>L Ge et al.  </a:t>
            </a:r>
            <a:r>
              <a:rPr lang="nb-NO" sz="2667" dirty="0" err="1"/>
              <a:t>Oncotarget</a:t>
            </a:r>
            <a:r>
              <a:rPr lang="nb-NO" sz="2667" dirty="0"/>
              <a:t> 2017; 8(60): 102653-102673.</a:t>
            </a:r>
            <a:endParaRPr lang="en-US" sz="2667" dirty="0"/>
          </a:p>
        </p:txBody>
      </p:sp>
    </p:spTree>
    <p:extLst>
      <p:ext uri="{BB962C8B-B14F-4D97-AF65-F5344CB8AC3E}">
        <p14:creationId xmlns:p14="http://schemas.microsoft.com/office/powerpoint/2010/main" val="3259259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9274" y="1807321"/>
            <a:ext cx="9403080" cy="2154436"/>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COVID-19, Glyphosate, Biofuels &amp; Vaping</a:t>
            </a:r>
          </a:p>
        </p:txBody>
      </p:sp>
    </p:spTree>
    <p:extLst>
      <p:ext uri="{BB962C8B-B14F-4D97-AF65-F5344CB8AC3E}">
        <p14:creationId xmlns:p14="http://schemas.microsoft.com/office/powerpoint/2010/main" val="1849536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66E6-0809-B540-BA08-0CD99B3AC835}"/>
              </a:ext>
            </a:extLst>
          </p:cNvPr>
          <p:cNvSpPr>
            <a:spLocks noGrp="1"/>
          </p:cNvSpPr>
          <p:nvPr>
            <p:ph type="title"/>
          </p:nvPr>
        </p:nvSpPr>
        <p:spPr>
          <a:xfrm>
            <a:off x="444304" y="283284"/>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C00F07EA-6486-3945-AACC-098024EECAAA}"/>
              </a:ext>
            </a:extLst>
          </p:cNvPr>
          <p:cNvSpPr>
            <a:spLocks noGrp="1"/>
          </p:cNvSpPr>
          <p:nvPr>
            <p:ph idx="1"/>
          </p:nvPr>
        </p:nvSpPr>
        <p:spPr>
          <a:xfrm>
            <a:off x="444304" y="1608847"/>
            <a:ext cx="10515600" cy="4351338"/>
          </a:xfrm>
        </p:spPr>
        <p:txBody>
          <a:bodyPr/>
          <a:lstStyle/>
          <a:p>
            <a:r>
              <a:rPr lang="en-US" dirty="0"/>
              <a:t>Air pollution appears to be a risk factor for COVID-19 only in countries where glyphosate is heavily used</a:t>
            </a:r>
          </a:p>
          <a:p>
            <a:r>
              <a:rPr lang="en-US" dirty="0"/>
              <a:t>Glyphosate could be causal in a vaping lung disease</a:t>
            </a:r>
          </a:p>
          <a:p>
            <a:pPr lvl="1"/>
            <a:r>
              <a:rPr lang="en-US" sz="2600" dirty="0"/>
              <a:t>Glyphosate would disrupt surfactant proteins through substitution for glycine in their collagen-like stalks </a:t>
            </a:r>
          </a:p>
          <a:p>
            <a:pPr lvl="1"/>
            <a:r>
              <a:rPr lang="en-US" sz="2600" dirty="0"/>
              <a:t>Glyphosate has been shown to cause fatty liver disease – fatty deposits in macrophages in the liver</a:t>
            </a:r>
          </a:p>
          <a:p>
            <a:r>
              <a:rPr lang="en-US" dirty="0"/>
              <a:t>Many preconditions associated with higher risk to bad outcome with COVID-19 are increasing in prevalence exactly in step with the rise in glyphosate usage</a:t>
            </a:r>
          </a:p>
          <a:p>
            <a:pPr lvl="1"/>
            <a:endParaRPr lang="en-US" dirty="0"/>
          </a:p>
          <a:p>
            <a:endParaRPr lang="en-US" dirty="0"/>
          </a:p>
        </p:txBody>
      </p:sp>
    </p:spTree>
    <p:extLst>
      <p:ext uri="{BB962C8B-B14F-4D97-AF65-F5344CB8AC3E}">
        <p14:creationId xmlns:p14="http://schemas.microsoft.com/office/powerpoint/2010/main" val="22807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6315C3-E2C8-5543-B480-AFD6A270F926}"/>
              </a:ext>
            </a:extLst>
          </p:cNvPr>
          <p:cNvSpPr>
            <a:spLocks noGrp="1"/>
          </p:cNvSpPr>
          <p:nvPr>
            <p:ph idx="1"/>
          </p:nvPr>
        </p:nvSpPr>
        <p:spPr/>
        <p:txBody>
          <a:bodyPr/>
          <a:lstStyle/>
          <a:p>
            <a:pPr marL="0" indent="0">
              <a:buNone/>
            </a:pPr>
            <a:r>
              <a:rPr lang="en-US" i="1" dirty="0"/>
              <a:t>“Men occasionally stumble over the truth, but most of them pick themselves up and hurry off as if nothing happened.”</a:t>
            </a:r>
          </a:p>
          <a:p>
            <a:pPr marL="0" indent="0">
              <a:buNone/>
            </a:pPr>
            <a:endParaRPr lang="en-US" i="1" dirty="0"/>
          </a:p>
          <a:p>
            <a:pPr marL="0" indent="0">
              <a:buNone/>
            </a:pPr>
            <a:r>
              <a:rPr lang="en-US" dirty="0"/>
              <a:t>-- Winston Churchill</a:t>
            </a:r>
          </a:p>
        </p:txBody>
      </p:sp>
    </p:spTree>
    <p:extLst>
      <p:ext uri="{BB962C8B-B14F-4D97-AF65-F5344CB8AC3E}">
        <p14:creationId xmlns:p14="http://schemas.microsoft.com/office/powerpoint/2010/main" val="2895098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1354-9B52-1C41-A395-88C5A6E54087}"/>
              </a:ext>
            </a:extLst>
          </p:cNvPr>
          <p:cNvSpPr>
            <a:spLocks noGrp="1"/>
          </p:cNvSpPr>
          <p:nvPr>
            <p:ph type="title"/>
          </p:nvPr>
        </p:nvSpPr>
        <p:spPr>
          <a:xfrm>
            <a:off x="349685" y="239864"/>
            <a:ext cx="10515600" cy="1325563"/>
          </a:xfrm>
        </p:spPr>
        <p:txBody>
          <a:bodyPr/>
          <a:lstStyle/>
          <a:p>
            <a:r>
              <a:rPr lang="en-US" b="1" dirty="0"/>
              <a:t>COVID-19 Pathology: Hypothesis</a:t>
            </a:r>
          </a:p>
        </p:txBody>
      </p:sp>
      <p:sp>
        <p:nvSpPr>
          <p:cNvPr id="3" name="Content Placeholder 2">
            <a:extLst>
              <a:ext uri="{FF2B5EF4-FFF2-40B4-BE49-F238E27FC236}">
                <a16:creationId xmlns:a16="http://schemas.microsoft.com/office/drawing/2014/main" id="{0E8E8D0C-40E8-A74C-9D02-65E2DD9B29EE}"/>
              </a:ext>
            </a:extLst>
          </p:cNvPr>
          <p:cNvSpPr>
            <a:spLocks noGrp="1"/>
          </p:cNvSpPr>
          <p:nvPr>
            <p:ph idx="1"/>
          </p:nvPr>
        </p:nvSpPr>
        <p:spPr>
          <a:xfrm>
            <a:off x="349685" y="1334022"/>
            <a:ext cx="11038115" cy="5121275"/>
          </a:xfrm>
        </p:spPr>
        <p:txBody>
          <a:bodyPr>
            <a:normAutofit/>
          </a:bodyPr>
          <a:lstStyle/>
          <a:p>
            <a:r>
              <a:rPr lang="en-US" dirty="0"/>
              <a:t>Innate immune system in the lungs is impaired due to chronic exposure to glyphosate (and other toxic chemicals)</a:t>
            </a:r>
          </a:p>
          <a:p>
            <a:pPr lvl="1"/>
            <a:r>
              <a:rPr lang="en-US" dirty="0"/>
              <a:t>Macrophages can’t trap viruses due to defective surfactant proteins</a:t>
            </a:r>
          </a:p>
          <a:p>
            <a:r>
              <a:rPr lang="en-US" dirty="0"/>
              <a:t>Viruses proliferate and cause a strong reaction from the </a:t>
            </a:r>
            <a:r>
              <a:rPr lang="en-US" i="1" dirty="0">
                <a:solidFill>
                  <a:srgbClr val="FF0000"/>
                </a:solidFill>
              </a:rPr>
              <a:t>adaptive</a:t>
            </a:r>
            <a:r>
              <a:rPr lang="en-US" i="1" dirty="0"/>
              <a:t> </a:t>
            </a:r>
            <a:r>
              <a:rPr lang="en-US" dirty="0"/>
              <a:t>immune system</a:t>
            </a:r>
          </a:p>
          <a:p>
            <a:pPr lvl="1"/>
            <a:r>
              <a:rPr lang="en-US" dirty="0"/>
              <a:t>Inflammatory response leads to complex cascade causing a cytokine storm, eventually damaging the systemic circulatory system</a:t>
            </a:r>
          </a:p>
          <a:p>
            <a:pPr lvl="1"/>
            <a:r>
              <a:rPr lang="en-US" dirty="0"/>
              <a:t>Heme oxygenase is upregulated and would normally tame inflammation, but glyphosate turns it into a rogue version of itself</a:t>
            </a:r>
          </a:p>
          <a:p>
            <a:pPr lvl="1"/>
            <a:r>
              <a:rPr lang="en-US" i="1" dirty="0">
                <a:solidFill>
                  <a:srgbClr val="FF0000"/>
                </a:solidFill>
              </a:rPr>
              <a:t>This planned response has a goal of temporarily shutting down the mitochondria so that they can be supplied with deuterium depleted water obtained through direct assistance of the viruses</a:t>
            </a:r>
          </a:p>
          <a:p>
            <a:pPr lvl="1"/>
            <a:r>
              <a:rPr lang="en-US" dirty="0"/>
              <a:t>It backfires when the proteins are disrupted by glyphosate </a:t>
            </a:r>
          </a:p>
        </p:txBody>
      </p:sp>
    </p:spTree>
    <p:extLst>
      <p:ext uri="{BB962C8B-B14F-4D97-AF65-F5344CB8AC3E}">
        <p14:creationId xmlns:p14="http://schemas.microsoft.com/office/powerpoint/2010/main" val="4033606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268-3F01-844E-9CB5-8E4054FF1F6C}"/>
              </a:ext>
            </a:extLst>
          </p:cNvPr>
          <p:cNvSpPr>
            <a:spLocks noGrp="1"/>
          </p:cNvSpPr>
          <p:nvPr>
            <p:ph type="title"/>
          </p:nvPr>
        </p:nvSpPr>
        <p:spPr>
          <a:xfrm>
            <a:off x="381966" y="365760"/>
            <a:ext cx="10515600" cy="1186967"/>
          </a:xfrm>
        </p:spPr>
        <p:txBody>
          <a:bodyPr/>
          <a:lstStyle/>
          <a:p>
            <a:r>
              <a:rPr lang="en-US" b="1" dirty="0"/>
              <a:t>Air Pollution and COVID-19</a:t>
            </a:r>
            <a:endParaRPr lang="en-US" b="1" dirty="0">
              <a:solidFill>
                <a:srgbClr val="FF0000"/>
              </a:solidFill>
            </a:endParaRPr>
          </a:p>
        </p:txBody>
      </p:sp>
      <p:sp>
        <p:nvSpPr>
          <p:cNvPr id="3" name="Content Placeholder 2">
            <a:extLst>
              <a:ext uri="{FF2B5EF4-FFF2-40B4-BE49-F238E27FC236}">
                <a16:creationId xmlns:a16="http://schemas.microsoft.com/office/drawing/2014/main" id="{D8AE820D-4BED-7042-ACCC-2BF8972C7132}"/>
              </a:ext>
            </a:extLst>
          </p:cNvPr>
          <p:cNvSpPr>
            <a:spLocks noGrp="1"/>
          </p:cNvSpPr>
          <p:nvPr>
            <p:ph idx="1"/>
          </p:nvPr>
        </p:nvSpPr>
        <p:spPr>
          <a:xfrm>
            <a:off x="381966" y="1481339"/>
            <a:ext cx="7529559" cy="4045402"/>
          </a:xfrm>
        </p:spPr>
        <p:txBody>
          <a:bodyPr>
            <a:normAutofit fontScale="92500" lnSpcReduction="10000"/>
          </a:bodyPr>
          <a:lstStyle/>
          <a:p>
            <a:r>
              <a:rPr lang="en-US" sz="3200" dirty="0"/>
              <a:t>Harvard study found strong correlation                                    between nanoparticle levels and deaths                                       from COVID-19 across the United States</a:t>
            </a:r>
            <a:r>
              <a:rPr lang="en-US" sz="3200" dirty="0">
                <a:solidFill>
                  <a:srgbClr val="FF0000"/>
                </a:solidFill>
              </a:rPr>
              <a:t>*</a:t>
            </a:r>
          </a:p>
          <a:p>
            <a:r>
              <a:rPr lang="en-US" sz="3200" dirty="0"/>
              <a:t>Three studies from Europe also link air pollution to COVID-19 death rate</a:t>
            </a:r>
          </a:p>
          <a:p>
            <a:r>
              <a:rPr lang="en-US" sz="3200" dirty="0"/>
              <a:t>Biodiesel has been shown in multiple                                         studies to have higher levels of nitrogen                                                 oxides and nanoparticles than diesel                                            and to induce a stronger inflammatory response in humans</a:t>
            </a:r>
            <a:r>
              <a:rPr lang="en-US" sz="3200" dirty="0">
                <a:solidFill>
                  <a:srgbClr val="FF0000"/>
                </a:solidFill>
              </a:rPr>
              <a:t>**</a:t>
            </a:r>
          </a:p>
        </p:txBody>
      </p:sp>
      <p:sp>
        <p:nvSpPr>
          <p:cNvPr id="4" name="TextBox 3">
            <a:extLst>
              <a:ext uri="{FF2B5EF4-FFF2-40B4-BE49-F238E27FC236}">
                <a16:creationId xmlns:a16="http://schemas.microsoft.com/office/drawing/2014/main" id="{3C04EDF6-D081-044B-A378-713C0999F86C}"/>
              </a:ext>
            </a:extLst>
          </p:cNvPr>
          <p:cNvSpPr txBox="1"/>
          <p:nvPr/>
        </p:nvSpPr>
        <p:spPr>
          <a:xfrm>
            <a:off x="1675602" y="5526741"/>
            <a:ext cx="10134432" cy="1015663"/>
          </a:xfrm>
          <a:prstGeom prst="rect">
            <a:avLst/>
          </a:prstGeom>
          <a:noFill/>
        </p:spPr>
        <p:txBody>
          <a:bodyPr wrap="square" lIns="0" rtlCol="0">
            <a:normAutofit/>
          </a:bodyPr>
          <a:lstStyle/>
          <a:p>
            <a:pPr algn="r"/>
            <a:r>
              <a:rPr lang="en-US" sz="2000" dirty="0">
                <a:solidFill>
                  <a:srgbClr val="FF0000"/>
                </a:solidFill>
                <a:latin typeface="Arial" panose="020B0604020202020204" pitchFamily="34" charset="0"/>
              </a:rPr>
              <a:t>*</a:t>
            </a:r>
            <a:r>
              <a:rPr lang="en-US" sz="2000" dirty="0">
                <a:latin typeface="Arial" panose="020B0604020202020204" pitchFamily="34" charset="0"/>
              </a:rPr>
              <a:t>X Wu et al. Exposure to air pollution and COVID-19 mortality in the United States: A nationwide cross-sectional study. </a:t>
            </a:r>
            <a:r>
              <a:rPr lang="en-US" sz="2000" dirty="0" err="1">
                <a:latin typeface="Arial" panose="020B0604020202020204" pitchFamily="34" charset="0"/>
              </a:rPr>
              <a:t>medRxiv</a:t>
            </a:r>
            <a:r>
              <a:rPr lang="en-US" sz="2000" dirty="0">
                <a:latin typeface="Arial" panose="020B0604020202020204" pitchFamily="34" charset="0"/>
              </a:rPr>
              <a:t> preprint, April 7, 2020</a:t>
            </a:r>
          </a:p>
          <a:p>
            <a:pPr algn="r"/>
            <a:r>
              <a:rPr lang="en-US" sz="2000" dirty="0">
                <a:solidFill>
                  <a:srgbClr val="FF0000"/>
                </a:solidFill>
                <a:latin typeface="Arial" panose="020B0604020202020204" pitchFamily="34" charset="0"/>
              </a:rPr>
              <a:t>**</a:t>
            </a:r>
            <a:r>
              <a:rPr lang="en-US" sz="2000" dirty="0">
                <a:latin typeface="Arial" panose="020B0604020202020204" pitchFamily="34" charset="0"/>
              </a:rPr>
              <a:t>NK </a:t>
            </a:r>
            <a:r>
              <a:rPr lang="en-US" sz="2000" dirty="0" err="1">
                <a:latin typeface="Arial" panose="020B0604020202020204" pitchFamily="34" charset="0"/>
              </a:rPr>
              <a:t>Fukagawa</a:t>
            </a:r>
            <a:r>
              <a:rPr lang="en-US" sz="2000" dirty="0">
                <a:latin typeface="Arial" panose="020B0604020202020204" pitchFamily="34" charset="0"/>
              </a:rPr>
              <a:t> et al. Environ Sci Technol 2013; 47(21): 12496-504.</a:t>
            </a:r>
          </a:p>
        </p:txBody>
      </p:sp>
      <p:pic>
        <p:nvPicPr>
          <p:cNvPr id="6" name="Picture 5" descr="A large ship in a body of water with a city in the background&#10;&#10;Description automatically generated">
            <a:extLst>
              <a:ext uri="{FF2B5EF4-FFF2-40B4-BE49-F238E27FC236}">
                <a16:creationId xmlns:a16="http://schemas.microsoft.com/office/drawing/2014/main" id="{F44DFDFA-148B-354F-8BF3-4A0DA030CB68}"/>
              </a:ext>
            </a:extLst>
          </p:cNvPr>
          <p:cNvPicPr>
            <a:picLocks noChangeAspect="1"/>
          </p:cNvPicPr>
          <p:nvPr/>
        </p:nvPicPr>
        <p:blipFill>
          <a:blip r:embed="rId3"/>
          <a:stretch>
            <a:fillRect/>
          </a:stretch>
        </p:blipFill>
        <p:spPr>
          <a:xfrm>
            <a:off x="7368989" y="1586839"/>
            <a:ext cx="4408064" cy="3157180"/>
          </a:xfrm>
          <a:prstGeom prst="rect">
            <a:avLst/>
          </a:prstGeom>
        </p:spPr>
      </p:pic>
    </p:spTree>
    <p:extLst>
      <p:ext uri="{BB962C8B-B14F-4D97-AF65-F5344CB8AC3E}">
        <p14:creationId xmlns:p14="http://schemas.microsoft.com/office/powerpoint/2010/main" val="2575650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22B25599-8A7D-B448-A261-E3918A83D6CB}"/>
              </a:ext>
            </a:extLst>
          </p:cNvPr>
          <p:cNvPicPr>
            <a:picLocks noChangeAspect="1"/>
          </p:cNvPicPr>
          <p:nvPr/>
        </p:nvPicPr>
        <p:blipFill>
          <a:blip r:embed="rId3"/>
          <a:stretch>
            <a:fillRect/>
          </a:stretch>
        </p:blipFill>
        <p:spPr>
          <a:xfrm>
            <a:off x="40149" y="4727448"/>
            <a:ext cx="4154580" cy="2130553"/>
          </a:xfrm>
          <a:prstGeom prst="rect">
            <a:avLst/>
          </a:prstGeom>
        </p:spPr>
      </p:pic>
      <p:sp>
        <p:nvSpPr>
          <p:cNvPr id="2" name="Title 1">
            <a:extLst>
              <a:ext uri="{FF2B5EF4-FFF2-40B4-BE49-F238E27FC236}">
                <a16:creationId xmlns:a16="http://schemas.microsoft.com/office/drawing/2014/main" id="{91173318-9C8C-2D4E-80CD-CB3AE1C8FFCC}"/>
              </a:ext>
            </a:extLst>
          </p:cNvPr>
          <p:cNvSpPr>
            <a:spLocks noGrp="1"/>
          </p:cNvSpPr>
          <p:nvPr>
            <p:ph type="title"/>
          </p:nvPr>
        </p:nvSpPr>
        <p:spPr>
          <a:xfrm>
            <a:off x="1482226" y="98118"/>
            <a:ext cx="10515600" cy="1325563"/>
          </a:xfrm>
        </p:spPr>
        <p:txBody>
          <a:bodyPr>
            <a:normAutofit/>
          </a:bodyPr>
          <a:lstStyle/>
          <a:p>
            <a:r>
              <a:rPr lang="en-US" b="1" dirty="0"/>
              <a:t>What Might be the Toxic Substances?</a:t>
            </a:r>
          </a:p>
        </p:txBody>
      </p:sp>
      <p:pic>
        <p:nvPicPr>
          <p:cNvPr id="5" name="Picture 4" descr="A picture containing object, ball, drawing, game&#10;&#10;Description automatically generated">
            <a:extLst>
              <a:ext uri="{FF2B5EF4-FFF2-40B4-BE49-F238E27FC236}">
                <a16:creationId xmlns:a16="http://schemas.microsoft.com/office/drawing/2014/main" id="{00D74B0D-028C-3746-952B-CB4CC2106B7C}"/>
              </a:ext>
            </a:extLst>
          </p:cNvPr>
          <p:cNvPicPr>
            <a:picLocks noChangeAspect="1"/>
          </p:cNvPicPr>
          <p:nvPr/>
        </p:nvPicPr>
        <p:blipFill>
          <a:blip r:embed="rId4"/>
          <a:stretch>
            <a:fillRect/>
          </a:stretch>
        </p:blipFill>
        <p:spPr>
          <a:xfrm>
            <a:off x="7541288" y="1250473"/>
            <a:ext cx="4041113" cy="1285809"/>
          </a:xfrm>
          <a:prstGeom prst="rect">
            <a:avLst/>
          </a:prstGeom>
        </p:spPr>
      </p:pic>
      <p:pic>
        <p:nvPicPr>
          <p:cNvPr id="7" name="Picture 6" descr="A car covered in snow&#10;&#10;Description automatically generated">
            <a:extLst>
              <a:ext uri="{FF2B5EF4-FFF2-40B4-BE49-F238E27FC236}">
                <a16:creationId xmlns:a16="http://schemas.microsoft.com/office/drawing/2014/main" id="{21334598-75BF-6E44-A536-64E2FEF6AAC5}"/>
              </a:ext>
            </a:extLst>
          </p:cNvPr>
          <p:cNvPicPr>
            <a:picLocks noChangeAspect="1"/>
          </p:cNvPicPr>
          <p:nvPr/>
        </p:nvPicPr>
        <p:blipFill>
          <a:blip r:embed="rId5"/>
          <a:stretch>
            <a:fillRect/>
          </a:stretch>
        </p:blipFill>
        <p:spPr>
          <a:xfrm>
            <a:off x="8492533" y="4191000"/>
            <a:ext cx="3605196" cy="2556227"/>
          </a:xfrm>
          <a:prstGeom prst="rect">
            <a:avLst/>
          </a:prstGeom>
        </p:spPr>
      </p:pic>
      <p:pic>
        <p:nvPicPr>
          <p:cNvPr id="9" name="Picture 8" descr="A picture containing table, sitting&#10;&#10;Description automatically generated">
            <a:extLst>
              <a:ext uri="{FF2B5EF4-FFF2-40B4-BE49-F238E27FC236}">
                <a16:creationId xmlns:a16="http://schemas.microsoft.com/office/drawing/2014/main" id="{320A1D0E-74EF-344D-98A2-6B89D8F3B1E4}"/>
              </a:ext>
            </a:extLst>
          </p:cNvPr>
          <p:cNvPicPr>
            <a:picLocks noChangeAspect="1"/>
          </p:cNvPicPr>
          <p:nvPr/>
        </p:nvPicPr>
        <p:blipFill>
          <a:blip r:embed="rId6"/>
          <a:stretch>
            <a:fillRect/>
          </a:stretch>
        </p:blipFill>
        <p:spPr>
          <a:xfrm>
            <a:off x="4425598" y="4119927"/>
            <a:ext cx="3605197" cy="2403464"/>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17DDCA4F-7FE3-5345-BA7F-3A3E76F2D84A}"/>
              </a:ext>
            </a:extLst>
          </p:cNvPr>
          <p:cNvPicPr>
            <a:picLocks noChangeAspect="1"/>
          </p:cNvPicPr>
          <p:nvPr/>
        </p:nvPicPr>
        <p:blipFill>
          <a:blip r:embed="rId7"/>
          <a:stretch>
            <a:fillRect/>
          </a:stretch>
        </p:blipFill>
        <p:spPr>
          <a:xfrm>
            <a:off x="7541287" y="2462290"/>
            <a:ext cx="4072527" cy="1566356"/>
          </a:xfrm>
          <a:prstGeom prst="rect">
            <a:avLst/>
          </a:prstGeom>
        </p:spPr>
      </p:pic>
      <p:pic>
        <p:nvPicPr>
          <p:cNvPr id="14" name="Picture 13" descr="A close up of a logo&#10;&#10;Description automatically generated">
            <a:extLst>
              <a:ext uri="{FF2B5EF4-FFF2-40B4-BE49-F238E27FC236}">
                <a16:creationId xmlns:a16="http://schemas.microsoft.com/office/drawing/2014/main" id="{546FDEC5-AE8D-194C-AD74-2610FBCE22C7}"/>
              </a:ext>
            </a:extLst>
          </p:cNvPr>
          <p:cNvPicPr>
            <a:picLocks noChangeAspect="1"/>
          </p:cNvPicPr>
          <p:nvPr/>
        </p:nvPicPr>
        <p:blipFill>
          <a:blip r:embed="rId8"/>
          <a:stretch>
            <a:fillRect/>
          </a:stretch>
        </p:blipFill>
        <p:spPr>
          <a:xfrm>
            <a:off x="4262095" y="2430353"/>
            <a:ext cx="1252693" cy="1223696"/>
          </a:xfrm>
          <a:prstGeom prst="rect">
            <a:avLst/>
          </a:prstGeom>
        </p:spPr>
      </p:pic>
      <p:pic>
        <p:nvPicPr>
          <p:cNvPr id="16" name="Picture 15" descr="A close up of a ball&#10;&#10;Description automatically generated">
            <a:extLst>
              <a:ext uri="{FF2B5EF4-FFF2-40B4-BE49-F238E27FC236}">
                <a16:creationId xmlns:a16="http://schemas.microsoft.com/office/drawing/2014/main" id="{8EBA7DCA-18FF-054A-8FD1-674458C93F7C}"/>
              </a:ext>
            </a:extLst>
          </p:cNvPr>
          <p:cNvPicPr>
            <a:picLocks noChangeAspect="1"/>
          </p:cNvPicPr>
          <p:nvPr/>
        </p:nvPicPr>
        <p:blipFill>
          <a:blip r:embed="rId9"/>
          <a:stretch>
            <a:fillRect/>
          </a:stretch>
        </p:blipFill>
        <p:spPr>
          <a:xfrm>
            <a:off x="6105085" y="2522540"/>
            <a:ext cx="1269883" cy="994576"/>
          </a:xfrm>
          <a:prstGeom prst="rect">
            <a:avLst/>
          </a:prstGeom>
        </p:spPr>
      </p:pic>
      <p:pic>
        <p:nvPicPr>
          <p:cNvPr id="6" name="Picture 5" descr="A picture containing ball, computer, game&#10;&#10;Description automatically generated">
            <a:extLst>
              <a:ext uri="{FF2B5EF4-FFF2-40B4-BE49-F238E27FC236}">
                <a16:creationId xmlns:a16="http://schemas.microsoft.com/office/drawing/2014/main" id="{4ADEB625-0026-444D-A602-954478E7D7B7}"/>
              </a:ext>
            </a:extLst>
          </p:cNvPr>
          <p:cNvPicPr>
            <a:picLocks noChangeAspect="1"/>
          </p:cNvPicPr>
          <p:nvPr/>
        </p:nvPicPr>
        <p:blipFill>
          <a:blip r:embed="rId10"/>
          <a:stretch>
            <a:fillRect/>
          </a:stretch>
        </p:blipFill>
        <p:spPr>
          <a:xfrm>
            <a:off x="5517062" y="1770885"/>
            <a:ext cx="1078220" cy="853063"/>
          </a:xfrm>
          <a:prstGeom prst="rect">
            <a:avLst/>
          </a:prstGeom>
        </p:spPr>
      </p:pic>
      <p:sp>
        <p:nvSpPr>
          <p:cNvPr id="3" name="Content Placeholder 2">
            <a:extLst>
              <a:ext uri="{FF2B5EF4-FFF2-40B4-BE49-F238E27FC236}">
                <a16:creationId xmlns:a16="http://schemas.microsoft.com/office/drawing/2014/main" id="{6B778343-F3C0-6A4B-B522-C6AC8295EA48}"/>
              </a:ext>
            </a:extLst>
          </p:cNvPr>
          <p:cNvSpPr>
            <a:spLocks noGrp="1"/>
          </p:cNvSpPr>
          <p:nvPr>
            <p:ph idx="1"/>
          </p:nvPr>
        </p:nvSpPr>
        <p:spPr>
          <a:xfrm>
            <a:off x="354419" y="1254135"/>
            <a:ext cx="10972800" cy="4525963"/>
          </a:xfrm>
        </p:spPr>
        <p:txBody>
          <a:bodyPr>
            <a:normAutofit/>
          </a:bodyPr>
          <a:lstStyle/>
          <a:p>
            <a:r>
              <a:rPr lang="en-US" sz="3200" dirty="0"/>
              <a:t>Nitrogen oxides? Sulfur dioxide?</a:t>
            </a:r>
          </a:p>
          <a:p>
            <a:r>
              <a:rPr lang="en-US" sz="3200" dirty="0"/>
              <a:t>Carbon monoxide?</a:t>
            </a:r>
          </a:p>
          <a:p>
            <a:r>
              <a:rPr lang="en-US" sz="3200" dirty="0"/>
              <a:t>Cyanide?</a:t>
            </a:r>
          </a:p>
          <a:p>
            <a:r>
              <a:rPr lang="en-US" sz="3200" dirty="0"/>
              <a:t>Nanoparticles?</a:t>
            </a:r>
          </a:p>
          <a:p>
            <a:r>
              <a:rPr lang="en-US" sz="3200" dirty="0"/>
              <a:t>Lead and other toxic metals?</a:t>
            </a:r>
          </a:p>
          <a:p>
            <a:r>
              <a:rPr lang="en-US" sz="3200" dirty="0">
                <a:solidFill>
                  <a:srgbClr val="FF0000"/>
                </a:solidFill>
              </a:rPr>
              <a:t>Glyphosate??</a:t>
            </a:r>
          </a:p>
        </p:txBody>
      </p:sp>
    </p:spTree>
    <p:extLst>
      <p:ext uri="{BB962C8B-B14F-4D97-AF65-F5344CB8AC3E}">
        <p14:creationId xmlns:p14="http://schemas.microsoft.com/office/powerpoint/2010/main" val="2143628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1DE7-EC86-A54B-B778-14278FEC6706}"/>
              </a:ext>
            </a:extLst>
          </p:cNvPr>
          <p:cNvSpPr>
            <a:spLocks noGrp="1"/>
          </p:cNvSpPr>
          <p:nvPr>
            <p:ph type="title"/>
          </p:nvPr>
        </p:nvSpPr>
        <p:spPr>
          <a:xfrm>
            <a:off x="186847" y="186019"/>
            <a:ext cx="10515600" cy="1325563"/>
          </a:xfrm>
        </p:spPr>
        <p:txBody>
          <a:bodyPr/>
          <a:lstStyle/>
          <a:p>
            <a:r>
              <a:rPr lang="en-US" b="1" dirty="0"/>
              <a:t>Glyphosate found in nanoparticles in the air in Brazil</a:t>
            </a:r>
            <a:r>
              <a:rPr lang="en-US" b="1" dirty="0">
                <a:solidFill>
                  <a:srgbClr val="FF0000"/>
                </a:solidFill>
              </a:rPr>
              <a:t>*</a:t>
            </a:r>
          </a:p>
        </p:txBody>
      </p:sp>
      <p:sp>
        <p:nvSpPr>
          <p:cNvPr id="3" name="Content Placeholder 2">
            <a:extLst>
              <a:ext uri="{FF2B5EF4-FFF2-40B4-BE49-F238E27FC236}">
                <a16:creationId xmlns:a16="http://schemas.microsoft.com/office/drawing/2014/main" id="{F5CE31E5-56EA-804F-AFEC-D2188491F6ED}"/>
              </a:ext>
            </a:extLst>
          </p:cNvPr>
          <p:cNvSpPr>
            <a:spLocks noGrp="1"/>
          </p:cNvSpPr>
          <p:nvPr>
            <p:ph idx="1"/>
          </p:nvPr>
        </p:nvSpPr>
        <p:spPr>
          <a:xfrm>
            <a:off x="284446" y="1843152"/>
            <a:ext cx="6993176" cy="4351338"/>
          </a:xfrm>
        </p:spPr>
        <p:txBody>
          <a:bodyPr/>
          <a:lstStyle/>
          <a:p>
            <a:r>
              <a:rPr lang="en-US" dirty="0"/>
              <a:t>Mean of 41 micrograms/cubic meter in the rural zone and 38 micrograms/cubic meter in the urban zone</a:t>
            </a:r>
          </a:p>
          <a:p>
            <a:r>
              <a:rPr lang="en-US" dirty="0"/>
              <a:t>Remarkable that levels were almost as high in the city as in the countryside where glyphosate was used on crops</a:t>
            </a:r>
          </a:p>
          <a:p>
            <a:r>
              <a:rPr lang="en-US" dirty="0"/>
              <a:t>Conclusion of abstract:</a:t>
            </a:r>
          </a:p>
          <a:p>
            <a:pPr marL="457200" lvl="1" indent="0">
              <a:buNone/>
            </a:pPr>
            <a:r>
              <a:rPr lang="en-US" sz="2800" dirty="0"/>
              <a:t>"These values can be considered high and dangerous to human health and the environment."</a:t>
            </a:r>
          </a:p>
        </p:txBody>
      </p:sp>
      <p:sp>
        <p:nvSpPr>
          <p:cNvPr id="4" name="TextBox 3">
            <a:extLst>
              <a:ext uri="{FF2B5EF4-FFF2-40B4-BE49-F238E27FC236}">
                <a16:creationId xmlns:a16="http://schemas.microsoft.com/office/drawing/2014/main" id="{192B16DE-2451-7442-978C-7EE578A5E4FB}"/>
              </a:ext>
            </a:extLst>
          </p:cNvPr>
          <p:cNvSpPr txBox="1"/>
          <p:nvPr/>
        </p:nvSpPr>
        <p:spPr>
          <a:xfrm>
            <a:off x="3700136" y="6232068"/>
            <a:ext cx="7924542" cy="400110"/>
          </a:xfrm>
          <a:prstGeom prst="rect">
            <a:avLst/>
          </a:prstGeom>
          <a:noFill/>
        </p:spPr>
        <p:txBody>
          <a:bodyPr wrap="none" rtlCol="0">
            <a:spAutoFit/>
          </a:bodyPr>
          <a:lstStyle/>
          <a:p>
            <a:r>
              <a:rPr lang="en-US" sz="2000" dirty="0">
                <a:solidFill>
                  <a:srgbClr val="FF0000"/>
                </a:solidFill>
              </a:rPr>
              <a:t>*</a:t>
            </a:r>
            <a:r>
              <a:rPr lang="en-US" sz="2000" dirty="0"/>
              <a:t>Maria </a:t>
            </a:r>
            <a:r>
              <a:rPr lang="en-US" sz="2000" dirty="0" err="1"/>
              <a:t>Gizeuda</a:t>
            </a:r>
            <a:r>
              <a:rPr lang="en-US" sz="2000" dirty="0"/>
              <a:t> de F Sousa et al. Environ </a:t>
            </a:r>
            <a:r>
              <a:rPr lang="en-US" sz="2000" dirty="0" err="1"/>
              <a:t>Monit</a:t>
            </a:r>
            <a:r>
              <a:rPr lang="en-US" sz="2000" dirty="0"/>
              <a:t> Assess 2019; 191(10): 604 </a:t>
            </a:r>
          </a:p>
        </p:txBody>
      </p:sp>
      <p:pic>
        <p:nvPicPr>
          <p:cNvPr id="6" name="Picture 5" descr="A group of cars on a road&#10;&#10;Description automatically generated with low confidence">
            <a:extLst>
              <a:ext uri="{FF2B5EF4-FFF2-40B4-BE49-F238E27FC236}">
                <a16:creationId xmlns:a16="http://schemas.microsoft.com/office/drawing/2014/main" id="{D5132110-2E6D-434F-A396-12A7EF0969CD}"/>
              </a:ext>
            </a:extLst>
          </p:cNvPr>
          <p:cNvPicPr>
            <a:picLocks noChangeAspect="1"/>
          </p:cNvPicPr>
          <p:nvPr/>
        </p:nvPicPr>
        <p:blipFill>
          <a:blip r:embed="rId3"/>
          <a:stretch>
            <a:fillRect/>
          </a:stretch>
        </p:blipFill>
        <p:spPr>
          <a:xfrm>
            <a:off x="7392884" y="1843152"/>
            <a:ext cx="4467176" cy="3171695"/>
          </a:xfrm>
          <a:prstGeom prst="rect">
            <a:avLst/>
          </a:prstGeom>
        </p:spPr>
      </p:pic>
    </p:spTree>
    <p:extLst>
      <p:ext uri="{BB962C8B-B14F-4D97-AF65-F5344CB8AC3E}">
        <p14:creationId xmlns:p14="http://schemas.microsoft.com/office/powerpoint/2010/main" val="628730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obal_biofuels_market.png"/>
          <p:cNvPicPr>
            <a:picLocks noGrp="1" noChangeAspect="1"/>
          </p:cNvPicPr>
          <p:nvPr>
            <p:ph idx="1"/>
          </p:nvPr>
        </p:nvPicPr>
        <p:blipFill>
          <a:blip r:embed="rId3">
            <a:extLst>
              <a:ext uri="{28A0092B-C50C-407E-A947-70E740481C1C}">
                <a14:useLocalDpi xmlns:a14="http://schemas.microsoft.com/office/drawing/2010/main" val="0"/>
              </a:ext>
            </a:extLst>
          </a:blip>
          <a:srcRect l="-36647" r="-36647"/>
          <a:stretch>
            <a:fillRect/>
          </a:stretch>
        </p:blipFill>
        <p:spPr>
          <a:xfrm>
            <a:off x="-2492214" y="999722"/>
            <a:ext cx="12767733" cy="5266321"/>
          </a:xfrm>
        </p:spPr>
      </p:pic>
      <p:sp>
        <p:nvSpPr>
          <p:cNvPr id="2" name="Title 1"/>
          <p:cNvSpPr>
            <a:spLocks noGrp="1"/>
          </p:cNvSpPr>
          <p:nvPr>
            <p:ph type="title"/>
          </p:nvPr>
        </p:nvSpPr>
        <p:spPr>
          <a:xfrm>
            <a:off x="274529" y="139656"/>
            <a:ext cx="10515600" cy="1325563"/>
          </a:xfrm>
          <a:solidFill>
            <a:schemeClr val="bg1"/>
          </a:solidFill>
        </p:spPr>
        <p:txBody>
          <a:bodyPr/>
          <a:lstStyle/>
          <a:p>
            <a:r>
              <a:rPr lang="en-US" b="1" dirty="0"/>
              <a:t>Global Biofuels Market, 2012-2021</a:t>
            </a:r>
          </a:p>
        </p:txBody>
      </p:sp>
      <p:sp>
        <p:nvSpPr>
          <p:cNvPr id="3" name="TextBox 2">
            <a:extLst>
              <a:ext uri="{FF2B5EF4-FFF2-40B4-BE49-F238E27FC236}">
                <a16:creationId xmlns:a16="http://schemas.microsoft.com/office/drawing/2014/main" id="{4AE0F2FA-B46E-534E-B82B-0C0CC8D958DC}"/>
              </a:ext>
            </a:extLst>
          </p:cNvPr>
          <p:cNvSpPr txBox="1"/>
          <p:nvPr/>
        </p:nvSpPr>
        <p:spPr>
          <a:xfrm>
            <a:off x="7306849" y="2209938"/>
            <a:ext cx="4743189" cy="3662541"/>
          </a:xfrm>
          <a:prstGeom prst="rect">
            <a:avLst/>
          </a:prstGeom>
          <a:noFill/>
        </p:spPr>
        <p:txBody>
          <a:bodyPr wrap="square" rtlCol="0">
            <a:spAutoFit/>
          </a:bodyPr>
          <a:lstStyle/>
          <a:p>
            <a:pPr marL="285750" indent="-285750">
              <a:buFont typeface="Arial" panose="020B0604020202020204" pitchFamily="34" charset="0"/>
              <a:buChar char="•"/>
            </a:pPr>
            <a:r>
              <a:rPr lang="en-US" sz="2600" dirty="0"/>
              <a:t>Crops are sprayed with glyphosate right before harvest</a:t>
            </a:r>
          </a:p>
          <a:p>
            <a:pPr marL="285750" indent="-285750">
              <a:buFont typeface="Arial" panose="020B0604020202020204" pitchFamily="34" charset="0"/>
              <a:buChar char="•"/>
            </a:pPr>
            <a:r>
              <a:rPr lang="en-US" sz="2600" dirty="0"/>
              <a:t>After the harvest, the stubble is shipped to a processing plant and converted into biofuels</a:t>
            </a:r>
          </a:p>
          <a:p>
            <a:pPr marL="742950" lvl="1" indent="-285750">
              <a:buFont typeface="Arial" panose="020B0604020202020204" pitchFamily="34" charset="0"/>
              <a:buChar char="•"/>
            </a:pPr>
            <a:r>
              <a:rPr lang="en-US" sz="2600" dirty="0"/>
              <a:t>Biogas, bioethanol, biodiesel, bio home heating oil, aviation biofuel</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202576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34445"/>
            <a:ext cx="11391155" cy="1325563"/>
          </a:xfrm>
        </p:spPr>
        <p:txBody>
          <a:bodyPr>
            <a:normAutofit/>
          </a:bodyPr>
          <a:lstStyle/>
          <a:p>
            <a:r>
              <a:rPr lang="en-US" b="1" dirty="0"/>
              <a:t>Biofuels Consumption by Country</a:t>
            </a:r>
            <a:br>
              <a:rPr lang="en-US" b="1" dirty="0"/>
            </a:br>
            <a:r>
              <a:rPr lang="en-US" b="1" dirty="0"/>
              <a:t>(thousand barrels per day)</a:t>
            </a:r>
            <a:r>
              <a:rPr lang="en-US" b="1" dirty="0">
                <a:solidFill>
                  <a:srgbClr val="FF0000"/>
                </a:solidFill>
              </a:rPr>
              <a:t>*</a:t>
            </a:r>
          </a:p>
        </p:txBody>
      </p:sp>
      <p:pic>
        <p:nvPicPr>
          <p:cNvPr id="4" name="Content Placeholder 3" descr="biofuels_by_country.png"/>
          <p:cNvPicPr>
            <a:picLocks noGrp="1" noChangeAspect="1"/>
          </p:cNvPicPr>
          <p:nvPr>
            <p:ph idx="1"/>
          </p:nvPr>
        </p:nvPicPr>
        <p:blipFill>
          <a:blip r:embed="rId3">
            <a:extLst>
              <a:ext uri="{28A0092B-C50C-407E-A947-70E740481C1C}">
                <a14:useLocalDpi xmlns:a14="http://schemas.microsoft.com/office/drawing/2010/main" val="0"/>
              </a:ext>
            </a:extLst>
          </a:blip>
          <a:srcRect t="-1530" b="-1530"/>
          <a:stretch>
            <a:fillRect/>
          </a:stretch>
        </p:blipFill>
        <p:spPr>
          <a:xfrm>
            <a:off x="609599" y="1560008"/>
            <a:ext cx="10972800" cy="4525963"/>
          </a:xfrm>
        </p:spPr>
      </p:pic>
      <p:sp>
        <p:nvSpPr>
          <p:cNvPr id="5" name="TextBox 4"/>
          <p:cNvSpPr txBox="1"/>
          <p:nvPr/>
        </p:nvSpPr>
        <p:spPr>
          <a:xfrm>
            <a:off x="1778000" y="6365558"/>
            <a:ext cx="9920152" cy="461665"/>
          </a:xfrm>
          <a:prstGeom prst="rect">
            <a:avLst/>
          </a:prstGeom>
          <a:noFill/>
        </p:spPr>
        <p:txBody>
          <a:bodyPr wrap="none" rtlCol="0">
            <a:spAutoFit/>
          </a:bodyPr>
          <a:lstStyle/>
          <a:p>
            <a:r>
              <a:rPr lang="en-US" sz="2400" dirty="0">
                <a:solidFill>
                  <a:srgbClr val="FF0000"/>
                </a:solidFill>
              </a:rPr>
              <a:t>*</a:t>
            </a:r>
            <a:r>
              <a:rPr lang="en-US" sz="2400" dirty="0"/>
              <a:t>https://</a:t>
            </a:r>
            <a:r>
              <a:rPr lang="en-US" sz="2400" dirty="0" err="1"/>
              <a:t>knoema.com</a:t>
            </a:r>
            <a:r>
              <a:rPr lang="en-US" sz="2400" dirty="0"/>
              <a:t>/atlas/topics/Energy/Renewables/Biofuels-consumption</a:t>
            </a:r>
          </a:p>
        </p:txBody>
      </p:sp>
    </p:spTree>
    <p:extLst>
      <p:ext uri="{BB962C8B-B14F-4D97-AF65-F5344CB8AC3E}">
        <p14:creationId xmlns:p14="http://schemas.microsoft.com/office/powerpoint/2010/main" val="2390897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2804-14F4-DD47-9909-7D86AA080405}"/>
              </a:ext>
            </a:extLst>
          </p:cNvPr>
          <p:cNvSpPr>
            <a:spLocks noGrp="1"/>
          </p:cNvSpPr>
          <p:nvPr>
            <p:ph type="title"/>
          </p:nvPr>
        </p:nvSpPr>
        <p:spPr>
          <a:xfrm>
            <a:off x="-1" y="227338"/>
            <a:ext cx="11824571" cy="1325563"/>
          </a:xfrm>
        </p:spPr>
        <p:txBody>
          <a:bodyPr/>
          <a:lstStyle/>
          <a:p>
            <a:r>
              <a:rPr lang="en-US" b="1" dirty="0"/>
              <a:t>Total deaths from COVID-19 up to October 6, 2021, normalized by population</a:t>
            </a:r>
            <a:r>
              <a:rPr lang="en-US" b="1" dirty="0">
                <a:solidFill>
                  <a:srgbClr val="FF0000"/>
                </a:solidFill>
              </a:rPr>
              <a:t>*</a:t>
            </a:r>
          </a:p>
        </p:txBody>
      </p:sp>
      <p:sp>
        <p:nvSpPr>
          <p:cNvPr id="4" name="TextBox 3">
            <a:extLst>
              <a:ext uri="{FF2B5EF4-FFF2-40B4-BE49-F238E27FC236}">
                <a16:creationId xmlns:a16="http://schemas.microsoft.com/office/drawing/2014/main" id="{2EC71E04-766D-2A4D-8F60-9C5E7A0C1288}"/>
              </a:ext>
            </a:extLst>
          </p:cNvPr>
          <p:cNvSpPr txBox="1"/>
          <p:nvPr/>
        </p:nvSpPr>
        <p:spPr>
          <a:xfrm>
            <a:off x="3344449" y="6338170"/>
            <a:ext cx="8569782" cy="707886"/>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www.worldometers.info</a:t>
            </a:r>
            <a:r>
              <a:rPr lang="en-US" sz="2000" dirty="0"/>
              <a:t>/coronavirus/?</a:t>
            </a:r>
            <a:r>
              <a:rPr lang="en-US" sz="2000" dirty="0" err="1"/>
              <a:t>utm_campaign</a:t>
            </a:r>
            <a:r>
              <a:rPr lang="en-US" sz="2000" dirty="0"/>
              <a:t>=homeAdvegas1?</a:t>
            </a:r>
          </a:p>
          <a:p>
            <a:endParaRPr lang="en-US" sz="2000" dirty="0"/>
          </a:p>
        </p:txBody>
      </p:sp>
      <p:pic>
        <p:nvPicPr>
          <p:cNvPr id="6" name="Picture 5" descr="A pile of red berries&#10;&#10;Description automatically generated with low confidence">
            <a:extLst>
              <a:ext uri="{FF2B5EF4-FFF2-40B4-BE49-F238E27FC236}">
                <a16:creationId xmlns:a16="http://schemas.microsoft.com/office/drawing/2014/main" id="{01AEEBD4-B0CD-3543-88CE-0F85490573F0}"/>
              </a:ext>
            </a:extLst>
          </p:cNvPr>
          <p:cNvPicPr>
            <a:picLocks noChangeAspect="1"/>
          </p:cNvPicPr>
          <p:nvPr/>
        </p:nvPicPr>
        <p:blipFill>
          <a:blip r:embed="rId3"/>
          <a:stretch>
            <a:fillRect/>
          </a:stretch>
        </p:blipFill>
        <p:spPr>
          <a:xfrm>
            <a:off x="9082116" y="1157190"/>
            <a:ext cx="2844104" cy="2844104"/>
          </a:xfrm>
          <a:prstGeom prst="rect">
            <a:avLst/>
          </a:prstGeom>
        </p:spPr>
      </p:pic>
      <p:sp>
        <p:nvSpPr>
          <p:cNvPr id="3" name="Content Placeholder 2">
            <a:extLst>
              <a:ext uri="{FF2B5EF4-FFF2-40B4-BE49-F238E27FC236}">
                <a16:creationId xmlns:a16="http://schemas.microsoft.com/office/drawing/2014/main" id="{CBE6C840-5BC9-BB48-A1C9-756A5C9820E7}"/>
              </a:ext>
            </a:extLst>
          </p:cNvPr>
          <p:cNvSpPr>
            <a:spLocks noGrp="1"/>
          </p:cNvSpPr>
          <p:nvPr>
            <p:ph idx="1"/>
          </p:nvPr>
        </p:nvSpPr>
        <p:spPr/>
        <p:txBody>
          <a:bodyPr/>
          <a:lstStyle/>
          <a:p>
            <a:r>
              <a:rPr lang="en-US" dirty="0"/>
              <a:t>US: </a:t>
            </a:r>
          </a:p>
          <a:p>
            <a:pPr marL="457200" lvl="1" indent="0">
              <a:buNone/>
            </a:pPr>
            <a:r>
              <a:rPr lang="en-US" dirty="0"/>
              <a:t>2,179 per million</a:t>
            </a:r>
          </a:p>
          <a:p>
            <a:r>
              <a:rPr lang="en-US" dirty="0"/>
              <a:t>Brazil: </a:t>
            </a:r>
          </a:p>
          <a:p>
            <a:pPr marL="457200" lvl="1" indent="0">
              <a:buNone/>
            </a:pPr>
            <a:r>
              <a:rPr lang="en-US" dirty="0"/>
              <a:t>2,795 per million</a:t>
            </a:r>
          </a:p>
          <a:p>
            <a:r>
              <a:rPr lang="en-US" dirty="0"/>
              <a:t>Bhutan – mostly small family farms, natural whole foods</a:t>
            </a:r>
          </a:p>
          <a:p>
            <a:pPr marL="457200" lvl="1" indent="0">
              <a:buNone/>
            </a:pPr>
            <a:r>
              <a:rPr lang="en-US" dirty="0"/>
              <a:t>4 per million</a:t>
            </a:r>
          </a:p>
          <a:p>
            <a:r>
              <a:rPr lang="en-US" dirty="0"/>
              <a:t>Worldwide average</a:t>
            </a:r>
          </a:p>
          <a:p>
            <a:pPr marL="457200" lvl="1" indent="0">
              <a:buNone/>
            </a:pPr>
            <a:r>
              <a:rPr lang="en-US" dirty="0"/>
              <a:t>620.7 per million</a:t>
            </a:r>
          </a:p>
        </p:txBody>
      </p:sp>
    </p:spTree>
    <p:extLst>
      <p:ext uri="{BB962C8B-B14F-4D97-AF65-F5344CB8AC3E}">
        <p14:creationId xmlns:p14="http://schemas.microsoft.com/office/powerpoint/2010/main" val="733828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89B6-086B-D14F-93F5-7CCE7BA64EF9}"/>
              </a:ext>
            </a:extLst>
          </p:cNvPr>
          <p:cNvSpPr>
            <a:spLocks noGrp="1"/>
          </p:cNvSpPr>
          <p:nvPr>
            <p:ph type="title"/>
          </p:nvPr>
        </p:nvSpPr>
        <p:spPr>
          <a:xfrm>
            <a:off x="420413" y="365760"/>
            <a:ext cx="11149287" cy="1325563"/>
          </a:xfrm>
        </p:spPr>
        <p:txBody>
          <a:bodyPr>
            <a:normAutofit/>
          </a:bodyPr>
          <a:lstStyle/>
          <a:p>
            <a:r>
              <a:rPr lang="en-US" b="1" dirty="0"/>
              <a:t>Nigeria: High Air Pollution; Low COVID Mortality</a:t>
            </a:r>
          </a:p>
        </p:txBody>
      </p:sp>
      <p:sp>
        <p:nvSpPr>
          <p:cNvPr id="3" name="Content Placeholder 2">
            <a:extLst>
              <a:ext uri="{FF2B5EF4-FFF2-40B4-BE49-F238E27FC236}">
                <a16:creationId xmlns:a16="http://schemas.microsoft.com/office/drawing/2014/main" id="{233FDF59-7FBC-EF4C-9360-E94BC7122649}"/>
              </a:ext>
            </a:extLst>
          </p:cNvPr>
          <p:cNvSpPr>
            <a:spLocks noGrp="1"/>
          </p:cNvSpPr>
          <p:nvPr>
            <p:ph idx="1"/>
          </p:nvPr>
        </p:nvSpPr>
        <p:spPr>
          <a:xfrm>
            <a:off x="529271" y="1657169"/>
            <a:ext cx="10918246" cy="4367849"/>
          </a:xfrm>
        </p:spPr>
        <p:txBody>
          <a:bodyPr>
            <a:normAutofit fontScale="92500"/>
          </a:bodyPr>
          <a:lstStyle/>
          <a:p>
            <a:pPr>
              <a:lnSpc>
                <a:spcPct val="110000"/>
              </a:lnSpc>
            </a:pPr>
            <a:r>
              <a:rPr lang="en-US" b="1" dirty="0"/>
              <a:t>“Dirtied by success? Nigeria is home to the city with worst PM10 levels”</a:t>
            </a:r>
            <a:r>
              <a:rPr lang="en-US" b="1" dirty="0">
                <a:solidFill>
                  <a:srgbClr val="FF0000"/>
                </a:solidFill>
              </a:rPr>
              <a:t>*</a:t>
            </a:r>
          </a:p>
          <a:p>
            <a:pPr lvl="1">
              <a:lnSpc>
                <a:spcPct val="110000"/>
              </a:lnSpc>
            </a:pPr>
            <a:r>
              <a:rPr lang="en-US" sz="2600" dirty="0"/>
              <a:t>Four of the worst cities singled out worldwide for air pollution are in Nigeria, including the top-ranking city in the world: Onitsha</a:t>
            </a:r>
          </a:p>
          <a:p>
            <a:pPr lvl="1">
              <a:lnSpc>
                <a:spcPct val="110000"/>
              </a:lnSpc>
            </a:pPr>
            <a:r>
              <a:rPr lang="en-US" sz="2600" dirty="0"/>
              <a:t>World Bank reported in 2015 that 94% of the Nigerian population experiences air pollution levels above the safe limits set by WHO</a:t>
            </a:r>
          </a:p>
          <a:p>
            <a:pPr>
              <a:lnSpc>
                <a:spcPct val="110000"/>
              </a:lnSpc>
            </a:pPr>
            <a:r>
              <a:rPr lang="en-US" b="1" dirty="0"/>
              <a:t>Nigeria has a very low death rate from COVID19</a:t>
            </a:r>
            <a:r>
              <a:rPr lang="en-US" b="1" dirty="0">
                <a:solidFill>
                  <a:srgbClr val="FF0000"/>
                </a:solidFill>
              </a:rPr>
              <a:t>**</a:t>
            </a:r>
          </a:p>
          <a:p>
            <a:pPr lvl="1">
              <a:lnSpc>
                <a:spcPct val="110000"/>
              </a:lnSpc>
            </a:pPr>
            <a:r>
              <a:rPr lang="en-US" sz="2600" dirty="0"/>
              <a:t>As of August 6, 2020, only 5 people per million in Nigeria had died from COVID19</a:t>
            </a:r>
          </a:p>
          <a:p>
            <a:pPr lvl="1">
              <a:lnSpc>
                <a:spcPct val="110000"/>
              </a:lnSpc>
            </a:pPr>
            <a:r>
              <a:rPr lang="en-US" sz="2600" dirty="0"/>
              <a:t>At the same time 485 people in the US per million had succumbed and 469 per million in Brazil</a:t>
            </a:r>
          </a:p>
        </p:txBody>
      </p:sp>
      <p:sp>
        <p:nvSpPr>
          <p:cNvPr id="4" name="TextBox 3">
            <a:extLst>
              <a:ext uri="{FF2B5EF4-FFF2-40B4-BE49-F238E27FC236}">
                <a16:creationId xmlns:a16="http://schemas.microsoft.com/office/drawing/2014/main" id="{2D31ADF7-0663-FD4D-A837-B88A7986496F}"/>
              </a:ext>
            </a:extLst>
          </p:cNvPr>
          <p:cNvSpPr txBox="1"/>
          <p:nvPr/>
        </p:nvSpPr>
        <p:spPr>
          <a:xfrm>
            <a:off x="1047920" y="5871968"/>
            <a:ext cx="10918246" cy="830997"/>
          </a:xfrm>
          <a:prstGeom prst="rect">
            <a:avLst/>
          </a:prstGeom>
          <a:noFill/>
        </p:spPr>
        <p:txBody>
          <a:bodyPr wrap="none" rtlCol="0">
            <a:spAutoFit/>
          </a:bodyPr>
          <a:lstStyle/>
          <a:p>
            <a:pPr algn="r"/>
            <a:r>
              <a:rPr lang="en-US" sz="1600" dirty="0">
                <a:solidFill>
                  <a:srgbClr val="FF0000"/>
                </a:solidFill>
                <a:latin typeface="Arial" panose="020B0604020202020204" pitchFamily="34" charset="0"/>
              </a:rPr>
              <a:t>*</a:t>
            </a:r>
            <a:r>
              <a:rPr lang="en-US" sz="1600" dirty="0">
                <a:latin typeface="Arial" panose="020B0604020202020204" pitchFamily="34" charset="0"/>
              </a:rPr>
              <a:t>https://</a:t>
            </a:r>
            <a:r>
              <a:rPr lang="en-US" sz="1600" dirty="0" err="1">
                <a:latin typeface="Arial" panose="020B0604020202020204" pitchFamily="34" charset="0"/>
              </a:rPr>
              <a:t>www.cnn.com</a:t>
            </a:r>
            <a:r>
              <a:rPr lang="en-US" sz="1600" dirty="0">
                <a:latin typeface="Arial" panose="020B0604020202020204" pitchFamily="34" charset="0"/>
              </a:rPr>
              <a:t>/2016/05/31/</a:t>
            </a:r>
            <a:r>
              <a:rPr lang="en-US" sz="1600" dirty="0" err="1">
                <a:latin typeface="Arial" panose="020B0604020202020204" pitchFamily="34" charset="0"/>
              </a:rPr>
              <a:t>africa</a:t>
            </a:r>
            <a:r>
              <a:rPr lang="en-US" sz="1600" dirty="0">
                <a:latin typeface="Arial" panose="020B0604020202020204" pitchFamily="34" charset="0"/>
              </a:rPr>
              <a:t>/</a:t>
            </a:r>
            <a:r>
              <a:rPr lang="en-US" sz="1600" dirty="0" err="1">
                <a:latin typeface="Arial" panose="020B0604020202020204" pitchFamily="34" charset="0"/>
              </a:rPr>
              <a:t>nigeria</a:t>
            </a:r>
            <a:r>
              <a:rPr lang="en-US" sz="1600" dirty="0">
                <a:latin typeface="Arial" panose="020B0604020202020204" pitchFamily="34" charset="0"/>
              </a:rPr>
              <a:t>-cities-pollution/</a:t>
            </a:r>
            <a:r>
              <a:rPr lang="en-US" sz="1600" dirty="0" err="1">
                <a:latin typeface="Arial" panose="020B0604020202020204" pitchFamily="34" charset="0"/>
              </a:rPr>
              <a:t>index.html</a:t>
            </a:r>
            <a:endParaRPr lang="en-US" sz="1600" dirty="0">
              <a:latin typeface="Arial" panose="020B0604020202020204" pitchFamily="34" charset="0"/>
            </a:endParaRPr>
          </a:p>
          <a:p>
            <a:pPr algn="r"/>
            <a:r>
              <a:rPr lang="en-US" sz="1600" dirty="0">
                <a:solidFill>
                  <a:srgbClr val="FF0000"/>
                </a:solidFill>
                <a:latin typeface="Arial" panose="020B0604020202020204" pitchFamily="34" charset="0"/>
              </a:rPr>
              <a:t>**</a:t>
            </a:r>
            <a:r>
              <a:rPr lang="en-US" sz="1600" dirty="0">
                <a:latin typeface="Arial" panose="020B0604020202020204" pitchFamily="34" charset="0"/>
              </a:rPr>
              <a:t>European Centre for Disease Prevention and Control . COVID-19 situation up- date worldwide, as of 6 August 2020. </a:t>
            </a:r>
          </a:p>
          <a:p>
            <a:pPr algn="r"/>
            <a:r>
              <a:rPr lang="en-US" sz="1600" dirty="0">
                <a:latin typeface="Arial" panose="020B0604020202020204" pitchFamily="34" charset="0"/>
              </a:rPr>
              <a:t>https://www.ecdc.europa.eu/en/geographical- distribution-2019-ncov-cases </a:t>
            </a:r>
          </a:p>
        </p:txBody>
      </p:sp>
    </p:spTree>
    <p:extLst>
      <p:ext uri="{BB962C8B-B14F-4D97-AF65-F5344CB8AC3E}">
        <p14:creationId xmlns:p14="http://schemas.microsoft.com/office/powerpoint/2010/main" val="1388318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71261" y="5233631"/>
            <a:ext cx="4218364" cy="369332"/>
          </a:xfrm>
          <a:prstGeom prst="rect">
            <a:avLst/>
          </a:prstGeom>
          <a:noFill/>
        </p:spPr>
        <p:txBody>
          <a:bodyPr wrap="square" rtlCol="0">
            <a:spAutoFit/>
          </a:bodyPr>
          <a:lstStyle/>
          <a:p>
            <a:r>
              <a:rPr lang="en-US" b="1" dirty="0"/>
              <a:t>Covid-19 Death Rate (deaths/100k)  </a:t>
            </a:r>
          </a:p>
        </p:txBody>
      </p:sp>
      <p:sp>
        <p:nvSpPr>
          <p:cNvPr id="11" name="TextBox 10"/>
          <p:cNvSpPr txBox="1"/>
          <p:nvPr/>
        </p:nvSpPr>
        <p:spPr>
          <a:xfrm rot="16200000">
            <a:off x="250495" y="2953480"/>
            <a:ext cx="4250795" cy="369332"/>
          </a:xfrm>
          <a:prstGeom prst="rect">
            <a:avLst/>
          </a:prstGeom>
          <a:noFill/>
        </p:spPr>
        <p:txBody>
          <a:bodyPr wrap="square" rtlCol="0">
            <a:spAutoFit/>
          </a:bodyPr>
          <a:lstStyle/>
          <a:p>
            <a:r>
              <a:rPr lang="en-US" b="1" dirty="0"/>
              <a:t>Average PM2.5 (micro-grams/cubic meter)</a:t>
            </a:r>
          </a:p>
        </p:txBody>
      </p:sp>
      <p:sp>
        <p:nvSpPr>
          <p:cNvPr id="12" name="TextBox 11"/>
          <p:cNvSpPr txBox="1"/>
          <p:nvPr/>
        </p:nvSpPr>
        <p:spPr>
          <a:xfrm>
            <a:off x="3291782" y="5900519"/>
            <a:ext cx="5747086" cy="400110"/>
          </a:xfrm>
          <a:prstGeom prst="rect">
            <a:avLst/>
          </a:prstGeom>
          <a:noFill/>
        </p:spPr>
        <p:txBody>
          <a:bodyPr wrap="none" rtlCol="0">
            <a:spAutoFit/>
          </a:bodyPr>
          <a:lstStyle/>
          <a:p>
            <a:r>
              <a:rPr lang="en-US" sz="2000" b="1" dirty="0">
                <a:solidFill>
                  <a:srgbClr val="FF0000"/>
                </a:solidFill>
              </a:rPr>
              <a:t>*</a:t>
            </a:r>
            <a:r>
              <a:rPr lang="en-US" sz="2000" b="1" dirty="0"/>
              <a:t>Sources: </a:t>
            </a:r>
            <a:r>
              <a:rPr lang="en-US" sz="2000" dirty="0"/>
              <a:t>https://</a:t>
            </a:r>
            <a:r>
              <a:rPr lang="en-US" sz="2000" dirty="0" err="1"/>
              <a:t>coronavirus.jhu.edu</a:t>
            </a:r>
            <a:r>
              <a:rPr lang="en-US" sz="2000" dirty="0"/>
              <a:t>/data/mortality</a:t>
            </a:r>
          </a:p>
        </p:txBody>
      </p:sp>
      <p:sp>
        <p:nvSpPr>
          <p:cNvPr id="13" name="TextBox 12"/>
          <p:cNvSpPr txBox="1"/>
          <p:nvPr/>
        </p:nvSpPr>
        <p:spPr>
          <a:xfrm>
            <a:off x="3291782" y="6289405"/>
            <a:ext cx="6160661" cy="400110"/>
          </a:xfrm>
          <a:prstGeom prst="rect">
            <a:avLst/>
          </a:prstGeom>
          <a:noFill/>
        </p:spPr>
        <p:txBody>
          <a:bodyPr wrap="none" rtlCol="0">
            <a:spAutoFit/>
          </a:bodyPr>
          <a:lstStyle/>
          <a:p>
            <a:r>
              <a:rPr lang="en-US" sz="2000" dirty="0"/>
              <a:t>https://</a:t>
            </a:r>
            <a:r>
              <a:rPr lang="en-US" sz="2000" dirty="0" err="1"/>
              <a:t>www.iqair.com</a:t>
            </a:r>
            <a:r>
              <a:rPr lang="en-US" sz="2000" dirty="0"/>
              <a:t>/us/world-most-polluted-countries</a:t>
            </a:r>
          </a:p>
        </p:txBody>
      </p:sp>
      <p:pic>
        <p:nvPicPr>
          <p:cNvPr id="14" name="Picture 13"/>
          <p:cNvPicPr>
            <a:picLocks noChangeAspect="1"/>
          </p:cNvPicPr>
          <p:nvPr/>
        </p:nvPicPr>
        <p:blipFill>
          <a:blip r:embed="rId3"/>
          <a:stretch>
            <a:fillRect/>
          </a:stretch>
        </p:blipFill>
        <p:spPr>
          <a:xfrm>
            <a:off x="2719760" y="1012751"/>
            <a:ext cx="6196353" cy="4023953"/>
          </a:xfrm>
          <a:prstGeom prst="rect">
            <a:avLst/>
          </a:prstGeom>
        </p:spPr>
      </p:pic>
      <p:sp>
        <p:nvSpPr>
          <p:cNvPr id="8" name="Title 1">
            <a:extLst>
              <a:ext uri="{FF2B5EF4-FFF2-40B4-BE49-F238E27FC236}">
                <a16:creationId xmlns:a16="http://schemas.microsoft.com/office/drawing/2014/main" id="{CCDEDDDE-5D41-B549-8C6A-5C748534526D}"/>
              </a:ext>
            </a:extLst>
          </p:cNvPr>
          <p:cNvSpPr txBox="1">
            <a:spLocks/>
          </p:cNvSpPr>
          <p:nvPr/>
        </p:nvSpPr>
        <p:spPr>
          <a:xfrm>
            <a:off x="391922" y="0"/>
            <a:ext cx="11190478" cy="1186967"/>
          </a:xfrm>
          <a:prstGeom prst="rect">
            <a:avLst/>
          </a:prstGeom>
        </p:spPr>
        <p:txBody>
          <a:bodyPr vert="horz" lIns="91440" tIns="45720" rIns="91440" bIns="45720" rtlCol="0" anchor="ctr">
            <a:normAutofit/>
          </a:bodyPr>
          <a:lstStyle>
            <a:lvl1pPr>
              <a:lnSpc>
                <a:spcPct val="90000"/>
              </a:lnSpc>
              <a:spcBef>
                <a:spcPct val="0"/>
              </a:spcBef>
              <a:buNone/>
              <a:defRPr sz="4400" b="1">
                <a:latin typeface="+mj-lt"/>
                <a:ea typeface="+mj-ea"/>
                <a:cs typeface="+mj-cs"/>
              </a:defRPr>
            </a:lvl1pPr>
          </a:lstStyle>
          <a:p>
            <a:r>
              <a:rPr lang="en-US" dirty="0"/>
              <a:t>Effect of Air Pollution on Covid-19 Death Rate</a:t>
            </a:r>
            <a:r>
              <a:rPr lang="en-US" dirty="0">
                <a:solidFill>
                  <a:srgbClr val="FF0000"/>
                </a:solidFill>
              </a:rPr>
              <a:t>*</a:t>
            </a:r>
          </a:p>
        </p:txBody>
      </p:sp>
      <p:sp>
        <p:nvSpPr>
          <p:cNvPr id="2" name="TextBox 1">
            <a:extLst>
              <a:ext uri="{FF2B5EF4-FFF2-40B4-BE49-F238E27FC236}">
                <a16:creationId xmlns:a16="http://schemas.microsoft.com/office/drawing/2014/main" id="{BA964296-CD65-9242-9939-9F3A200910D6}"/>
              </a:ext>
            </a:extLst>
          </p:cNvPr>
          <p:cNvSpPr txBox="1"/>
          <p:nvPr/>
        </p:nvSpPr>
        <p:spPr>
          <a:xfrm>
            <a:off x="9224814" y="1506071"/>
            <a:ext cx="2770823" cy="461665"/>
          </a:xfrm>
          <a:prstGeom prst="rect">
            <a:avLst/>
          </a:prstGeom>
          <a:noFill/>
        </p:spPr>
        <p:txBody>
          <a:bodyPr wrap="none" rtlCol="0">
            <a:spAutoFit/>
          </a:bodyPr>
          <a:lstStyle/>
          <a:p>
            <a:r>
              <a:rPr lang="en-US" sz="2400" dirty="0"/>
              <a:t>Each dot is a country</a:t>
            </a:r>
          </a:p>
        </p:txBody>
      </p:sp>
    </p:spTree>
    <p:extLst>
      <p:ext uri="{BB962C8B-B14F-4D97-AF65-F5344CB8AC3E}">
        <p14:creationId xmlns:p14="http://schemas.microsoft.com/office/powerpoint/2010/main" val="1945184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862A-3D95-2F40-8E49-98F8E1F86580}"/>
              </a:ext>
            </a:extLst>
          </p:cNvPr>
          <p:cNvSpPr>
            <a:spLocks noGrp="1"/>
          </p:cNvSpPr>
          <p:nvPr>
            <p:ph type="title"/>
          </p:nvPr>
        </p:nvSpPr>
        <p:spPr>
          <a:xfrm>
            <a:off x="609600" y="130329"/>
            <a:ext cx="10972800" cy="1143000"/>
          </a:xfrm>
        </p:spPr>
        <p:txBody>
          <a:bodyPr/>
          <a:lstStyle/>
          <a:p>
            <a:r>
              <a:rPr lang="en-US" b="1" dirty="0"/>
              <a:t>Vaping Lung Disease</a:t>
            </a:r>
            <a:r>
              <a:rPr lang="en-US" b="1" dirty="0">
                <a:solidFill>
                  <a:srgbClr val="FF0000"/>
                </a:solidFill>
              </a:rPr>
              <a:t>*</a:t>
            </a:r>
          </a:p>
        </p:txBody>
      </p:sp>
      <p:sp>
        <p:nvSpPr>
          <p:cNvPr id="3" name="Content Placeholder 2">
            <a:extLst>
              <a:ext uri="{FF2B5EF4-FFF2-40B4-BE49-F238E27FC236}">
                <a16:creationId xmlns:a16="http://schemas.microsoft.com/office/drawing/2014/main" id="{94B5BDF4-E977-C940-B842-761C919C9C1C}"/>
              </a:ext>
            </a:extLst>
          </p:cNvPr>
          <p:cNvSpPr>
            <a:spLocks noGrp="1"/>
          </p:cNvSpPr>
          <p:nvPr>
            <p:ph idx="1"/>
          </p:nvPr>
        </p:nvSpPr>
        <p:spPr>
          <a:xfrm>
            <a:off x="609600" y="1323855"/>
            <a:ext cx="11158888" cy="4790973"/>
          </a:xfrm>
        </p:spPr>
        <p:txBody>
          <a:bodyPr>
            <a:normAutofit fontScale="85000" lnSpcReduction="20000"/>
          </a:bodyPr>
          <a:lstStyle/>
          <a:p>
            <a:r>
              <a:rPr lang="en-US" dirty="0"/>
              <a:t>E-cigarette or vaping product use-associated lung injury (EVALI)</a:t>
            </a:r>
          </a:p>
          <a:p>
            <a:r>
              <a:rPr lang="en-US" dirty="0"/>
              <a:t>The most common respiratory symptoms:</a:t>
            </a:r>
          </a:p>
          <a:p>
            <a:pPr lvl="1">
              <a:buFont typeface="System Font Regular"/>
              <a:buChar char="-"/>
            </a:pPr>
            <a:r>
              <a:rPr lang="en-US" sz="2800" dirty="0"/>
              <a:t>shortness of breath (85%), </a:t>
            </a:r>
          </a:p>
          <a:p>
            <a:pPr lvl="1">
              <a:buFont typeface="System Font Regular"/>
              <a:buChar char="-"/>
            </a:pPr>
            <a:r>
              <a:rPr lang="en-US" sz="2800" dirty="0"/>
              <a:t>cough (85%), and </a:t>
            </a:r>
          </a:p>
          <a:p>
            <a:pPr lvl="1">
              <a:buFont typeface="System Font Regular"/>
              <a:buChar char="-"/>
            </a:pPr>
            <a:r>
              <a:rPr lang="en-US" sz="2800" dirty="0"/>
              <a:t>chest pain (52%) </a:t>
            </a:r>
          </a:p>
          <a:p>
            <a:r>
              <a:rPr lang="en-US" dirty="0"/>
              <a:t>Gastrointestinal symptoms: </a:t>
            </a:r>
          </a:p>
          <a:p>
            <a:pPr lvl="1">
              <a:buFont typeface="System Font Regular"/>
              <a:buChar char="-"/>
            </a:pPr>
            <a:r>
              <a:rPr lang="en-US" sz="2800" dirty="0"/>
              <a:t>nausea (66%), </a:t>
            </a:r>
          </a:p>
          <a:p>
            <a:pPr lvl="1">
              <a:buFont typeface="System Font Regular"/>
              <a:buChar char="-"/>
            </a:pPr>
            <a:r>
              <a:rPr lang="en-US" sz="2800" dirty="0"/>
              <a:t>vomiting (61%), </a:t>
            </a:r>
          </a:p>
          <a:p>
            <a:pPr lvl="1">
              <a:buFont typeface="System Font Regular"/>
              <a:buChar char="-"/>
            </a:pPr>
            <a:r>
              <a:rPr lang="en-US" sz="2800" dirty="0"/>
              <a:t>diarrhea (44%),</a:t>
            </a:r>
          </a:p>
          <a:p>
            <a:pPr lvl="1">
              <a:buFont typeface="System Font Regular"/>
              <a:buChar char="-"/>
            </a:pPr>
            <a:r>
              <a:rPr lang="en-US" sz="2800" dirty="0"/>
              <a:t>abdominal pain (34%). </a:t>
            </a:r>
            <a:endParaRPr lang="en-US" dirty="0"/>
          </a:p>
          <a:p>
            <a:r>
              <a:rPr lang="en-US" dirty="0"/>
              <a:t>All patients had one or more constitutional symptoms, with the most common being subjective fever (84%). </a:t>
            </a:r>
          </a:p>
          <a:p>
            <a:r>
              <a:rPr lang="en-US" i="1" dirty="0"/>
              <a:t>Upper respiratory symptoms such as rhinorrhea, sneezing, or congestion were not commonly reported </a:t>
            </a:r>
          </a:p>
        </p:txBody>
      </p:sp>
      <p:pic>
        <p:nvPicPr>
          <p:cNvPr id="5" name="Picture 4" descr="A picture containing food, eating, wedding&#10;&#10;Description automatically generated">
            <a:extLst>
              <a:ext uri="{FF2B5EF4-FFF2-40B4-BE49-F238E27FC236}">
                <a16:creationId xmlns:a16="http://schemas.microsoft.com/office/drawing/2014/main" id="{8A56F9C2-B76F-094D-833C-409E85DBC6EB}"/>
              </a:ext>
            </a:extLst>
          </p:cNvPr>
          <p:cNvPicPr>
            <a:picLocks noChangeAspect="1"/>
          </p:cNvPicPr>
          <p:nvPr/>
        </p:nvPicPr>
        <p:blipFill>
          <a:blip r:embed="rId3"/>
          <a:stretch>
            <a:fillRect/>
          </a:stretch>
        </p:blipFill>
        <p:spPr>
          <a:xfrm>
            <a:off x="8150136" y="1839311"/>
            <a:ext cx="3930829" cy="2610988"/>
          </a:xfrm>
          <a:prstGeom prst="rect">
            <a:avLst/>
          </a:prstGeom>
        </p:spPr>
      </p:pic>
      <p:pic>
        <p:nvPicPr>
          <p:cNvPr id="7" name="Picture 6" descr="A hand holding a remote control&#10;&#10;Description automatically generated">
            <a:extLst>
              <a:ext uri="{FF2B5EF4-FFF2-40B4-BE49-F238E27FC236}">
                <a16:creationId xmlns:a16="http://schemas.microsoft.com/office/drawing/2014/main" id="{2118BE26-2421-D84A-B97B-A48DE834F10F}"/>
              </a:ext>
            </a:extLst>
          </p:cNvPr>
          <p:cNvPicPr>
            <a:picLocks noChangeAspect="1"/>
          </p:cNvPicPr>
          <p:nvPr/>
        </p:nvPicPr>
        <p:blipFill>
          <a:blip r:embed="rId4"/>
          <a:stretch>
            <a:fillRect/>
          </a:stretch>
        </p:blipFill>
        <p:spPr>
          <a:xfrm>
            <a:off x="4685290" y="2202165"/>
            <a:ext cx="3372199" cy="2248133"/>
          </a:xfrm>
          <a:prstGeom prst="rect">
            <a:avLst/>
          </a:prstGeom>
        </p:spPr>
      </p:pic>
      <p:sp>
        <p:nvSpPr>
          <p:cNvPr id="4" name="TextBox 3">
            <a:extLst>
              <a:ext uri="{FF2B5EF4-FFF2-40B4-BE49-F238E27FC236}">
                <a16:creationId xmlns:a16="http://schemas.microsoft.com/office/drawing/2014/main" id="{7226961E-33D5-8B4B-BD6B-B72AB67EA9E5}"/>
              </a:ext>
            </a:extLst>
          </p:cNvPr>
          <p:cNvSpPr txBox="1"/>
          <p:nvPr/>
        </p:nvSpPr>
        <p:spPr>
          <a:xfrm>
            <a:off x="4805916" y="6144954"/>
            <a:ext cx="6462282" cy="461665"/>
          </a:xfrm>
          <a:prstGeom prst="rect">
            <a:avLst/>
          </a:prstGeom>
          <a:noFill/>
        </p:spPr>
        <p:txBody>
          <a:bodyPr wrap="none" rtlCol="0">
            <a:spAutoFit/>
          </a:bodyPr>
          <a:lstStyle/>
          <a:p>
            <a:r>
              <a:rPr lang="en-US" sz="2400" dirty="0">
                <a:solidFill>
                  <a:srgbClr val="FF0000"/>
                </a:solidFill>
              </a:rPr>
              <a:t>*</a:t>
            </a:r>
            <a:r>
              <a:rPr lang="en-US" sz="2400" dirty="0"/>
              <a:t> JE </a:t>
            </a:r>
            <a:r>
              <a:rPr lang="en-US" sz="2400" dirty="0" err="1"/>
              <a:t>Layden</a:t>
            </a:r>
            <a:r>
              <a:rPr lang="en-US" sz="2400" dirty="0"/>
              <a:t> et al. N </a:t>
            </a:r>
            <a:r>
              <a:rPr lang="en-US" sz="2400" dirty="0" err="1"/>
              <a:t>Engl</a:t>
            </a:r>
            <a:r>
              <a:rPr lang="en-US" sz="2400" dirty="0"/>
              <a:t> J Med 2020; 382: 903-916</a:t>
            </a:r>
          </a:p>
        </p:txBody>
      </p:sp>
    </p:spTree>
    <p:extLst>
      <p:ext uri="{BB962C8B-B14F-4D97-AF65-F5344CB8AC3E}">
        <p14:creationId xmlns:p14="http://schemas.microsoft.com/office/powerpoint/2010/main" val="2353377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6F07E2E8-9EA0-3243-AADC-D7759592E2A8}"/>
              </a:ext>
            </a:extLst>
          </p:cNvPr>
          <p:cNvPicPr>
            <a:picLocks noGrp="1" noChangeAspect="1"/>
          </p:cNvPicPr>
          <p:nvPr>
            <p:ph idx="1"/>
          </p:nvPr>
        </p:nvPicPr>
        <p:blipFill>
          <a:blip r:embed="rId2"/>
          <a:stretch>
            <a:fillRect/>
          </a:stretch>
        </p:blipFill>
        <p:spPr>
          <a:xfrm>
            <a:off x="3934759" y="365125"/>
            <a:ext cx="4939760" cy="6033294"/>
          </a:xfrm>
        </p:spPr>
      </p:pic>
    </p:spTree>
    <p:extLst>
      <p:ext uri="{BB962C8B-B14F-4D97-AF65-F5344CB8AC3E}">
        <p14:creationId xmlns:p14="http://schemas.microsoft.com/office/powerpoint/2010/main" val="2158328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862A-3D95-2F40-8E49-98F8E1F86580}"/>
              </a:ext>
            </a:extLst>
          </p:cNvPr>
          <p:cNvSpPr>
            <a:spLocks noGrp="1"/>
          </p:cNvSpPr>
          <p:nvPr>
            <p:ph type="title"/>
          </p:nvPr>
        </p:nvSpPr>
        <p:spPr>
          <a:xfrm>
            <a:off x="609600" y="130329"/>
            <a:ext cx="10972800" cy="1143000"/>
          </a:xfrm>
        </p:spPr>
        <p:txBody>
          <a:bodyPr/>
          <a:lstStyle/>
          <a:p>
            <a:r>
              <a:rPr lang="en-US" b="1" dirty="0"/>
              <a:t>Vaping Lung Disease</a:t>
            </a:r>
            <a:r>
              <a:rPr lang="en-US" b="1" dirty="0">
                <a:solidFill>
                  <a:srgbClr val="FF0000"/>
                </a:solidFill>
              </a:rPr>
              <a:t>*</a:t>
            </a:r>
          </a:p>
        </p:txBody>
      </p:sp>
      <p:sp>
        <p:nvSpPr>
          <p:cNvPr id="3" name="Content Placeholder 2">
            <a:extLst>
              <a:ext uri="{FF2B5EF4-FFF2-40B4-BE49-F238E27FC236}">
                <a16:creationId xmlns:a16="http://schemas.microsoft.com/office/drawing/2014/main" id="{94B5BDF4-E977-C940-B842-761C919C9C1C}"/>
              </a:ext>
            </a:extLst>
          </p:cNvPr>
          <p:cNvSpPr>
            <a:spLocks noGrp="1"/>
          </p:cNvSpPr>
          <p:nvPr>
            <p:ph idx="1"/>
          </p:nvPr>
        </p:nvSpPr>
        <p:spPr>
          <a:xfrm>
            <a:off x="609600" y="1323855"/>
            <a:ext cx="11158888" cy="4790973"/>
          </a:xfrm>
        </p:spPr>
        <p:txBody>
          <a:bodyPr>
            <a:normAutofit fontScale="85000" lnSpcReduction="20000"/>
          </a:bodyPr>
          <a:lstStyle/>
          <a:p>
            <a:r>
              <a:rPr lang="en-US" dirty="0"/>
              <a:t>E-cigarette or vaping product use-associated lung injury (EVALI)</a:t>
            </a:r>
          </a:p>
          <a:p>
            <a:r>
              <a:rPr lang="en-US" dirty="0"/>
              <a:t>The most common respiratory symptoms:</a:t>
            </a:r>
          </a:p>
          <a:p>
            <a:pPr lvl="1">
              <a:buFont typeface="System Font Regular"/>
              <a:buChar char="-"/>
            </a:pPr>
            <a:r>
              <a:rPr lang="en-US" sz="2800" dirty="0"/>
              <a:t>shortness of breath (85%), </a:t>
            </a:r>
          </a:p>
          <a:p>
            <a:pPr lvl="1">
              <a:buFont typeface="System Font Regular"/>
              <a:buChar char="-"/>
            </a:pPr>
            <a:r>
              <a:rPr lang="en-US" sz="2800" dirty="0"/>
              <a:t>cough (85%), and </a:t>
            </a:r>
          </a:p>
          <a:p>
            <a:pPr lvl="1">
              <a:buFont typeface="System Font Regular"/>
              <a:buChar char="-"/>
            </a:pPr>
            <a:r>
              <a:rPr lang="en-US" sz="2800" dirty="0"/>
              <a:t>chest pain (52%) </a:t>
            </a:r>
          </a:p>
          <a:p>
            <a:r>
              <a:rPr lang="en-US" dirty="0"/>
              <a:t>Gastrointestinal symptoms: </a:t>
            </a:r>
          </a:p>
          <a:p>
            <a:pPr lvl="1">
              <a:buFont typeface="System Font Regular"/>
              <a:buChar char="-"/>
            </a:pPr>
            <a:r>
              <a:rPr lang="en-US" sz="2800" dirty="0"/>
              <a:t>nausea (66%), </a:t>
            </a:r>
          </a:p>
          <a:p>
            <a:pPr lvl="1">
              <a:buFont typeface="System Font Regular"/>
              <a:buChar char="-"/>
            </a:pPr>
            <a:r>
              <a:rPr lang="en-US" sz="2800" dirty="0"/>
              <a:t>vomiting (61%), </a:t>
            </a:r>
          </a:p>
          <a:p>
            <a:pPr lvl="1">
              <a:buFont typeface="System Font Regular"/>
              <a:buChar char="-"/>
            </a:pPr>
            <a:r>
              <a:rPr lang="en-US" sz="2800" dirty="0"/>
              <a:t>diarrhea (44%),</a:t>
            </a:r>
          </a:p>
          <a:p>
            <a:pPr lvl="1">
              <a:buFont typeface="System Font Regular"/>
              <a:buChar char="-"/>
            </a:pPr>
            <a:r>
              <a:rPr lang="en-US" sz="2800" dirty="0"/>
              <a:t>abdominal pain (34%). </a:t>
            </a:r>
            <a:endParaRPr lang="en-US" dirty="0"/>
          </a:p>
          <a:p>
            <a:r>
              <a:rPr lang="en-US" dirty="0"/>
              <a:t>All patients had one or more constitutional symptoms, with the most common being subjective fever (84%). </a:t>
            </a:r>
          </a:p>
          <a:p>
            <a:r>
              <a:rPr lang="en-US" i="1" dirty="0"/>
              <a:t>Upper respiratory symptoms such as rhinorrhea, sneezing, or congestion were not commonly reported </a:t>
            </a:r>
          </a:p>
        </p:txBody>
      </p:sp>
      <p:pic>
        <p:nvPicPr>
          <p:cNvPr id="5" name="Picture 4" descr="A picture containing food, eating, wedding&#10;&#10;Description automatically generated">
            <a:extLst>
              <a:ext uri="{FF2B5EF4-FFF2-40B4-BE49-F238E27FC236}">
                <a16:creationId xmlns:a16="http://schemas.microsoft.com/office/drawing/2014/main" id="{8A56F9C2-B76F-094D-833C-409E85DBC6EB}"/>
              </a:ext>
            </a:extLst>
          </p:cNvPr>
          <p:cNvPicPr>
            <a:picLocks noChangeAspect="1"/>
          </p:cNvPicPr>
          <p:nvPr/>
        </p:nvPicPr>
        <p:blipFill>
          <a:blip r:embed="rId3"/>
          <a:stretch>
            <a:fillRect/>
          </a:stretch>
        </p:blipFill>
        <p:spPr>
          <a:xfrm>
            <a:off x="8150136" y="1839311"/>
            <a:ext cx="3930829" cy="2610988"/>
          </a:xfrm>
          <a:prstGeom prst="rect">
            <a:avLst/>
          </a:prstGeom>
        </p:spPr>
      </p:pic>
      <p:pic>
        <p:nvPicPr>
          <p:cNvPr id="7" name="Picture 6" descr="A hand holding a remote control&#10;&#10;Description automatically generated">
            <a:extLst>
              <a:ext uri="{FF2B5EF4-FFF2-40B4-BE49-F238E27FC236}">
                <a16:creationId xmlns:a16="http://schemas.microsoft.com/office/drawing/2014/main" id="{2118BE26-2421-D84A-B97B-A48DE834F10F}"/>
              </a:ext>
            </a:extLst>
          </p:cNvPr>
          <p:cNvPicPr>
            <a:picLocks noChangeAspect="1"/>
          </p:cNvPicPr>
          <p:nvPr/>
        </p:nvPicPr>
        <p:blipFill>
          <a:blip r:embed="rId4"/>
          <a:stretch>
            <a:fillRect/>
          </a:stretch>
        </p:blipFill>
        <p:spPr>
          <a:xfrm>
            <a:off x="4685290" y="2202165"/>
            <a:ext cx="3372199" cy="2248133"/>
          </a:xfrm>
          <a:prstGeom prst="rect">
            <a:avLst/>
          </a:prstGeom>
        </p:spPr>
      </p:pic>
      <p:sp>
        <p:nvSpPr>
          <p:cNvPr id="4" name="TextBox 3">
            <a:extLst>
              <a:ext uri="{FF2B5EF4-FFF2-40B4-BE49-F238E27FC236}">
                <a16:creationId xmlns:a16="http://schemas.microsoft.com/office/drawing/2014/main" id="{7226961E-33D5-8B4B-BD6B-B72AB67EA9E5}"/>
              </a:ext>
            </a:extLst>
          </p:cNvPr>
          <p:cNvSpPr txBox="1"/>
          <p:nvPr/>
        </p:nvSpPr>
        <p:spPr>
          <a:xfrm>
            <a:off x="4805916" y="6144954"/>
            <a:ext cx="6462282" cy="461665"/>
          </a:xfrm>
          <a:prstGeom prst="rect">
            <a:avLst/>
          </a:prstGeom>
          <a:noFill/>
        </p:spPr>
        <p:txBody>
          <a:bodyPr wrap="none" rtlCol="0">
            <a:spAutoFit/>
          </a:bodyPr>
          <a:lstStyle/>
          <a:p>
            <a:r>
              <a:rPr lang="en-US" sz="2400" dirty="0">
                <a:solidFill>
                  <a:srgbClr val="FF0000"/>
                </a:solidFill>
              </a:rPr>
              <a:t>*</a:t>
            </a:r>
            <a:r>
              <a:rPr lang="en-US" sz="2400" dirty="0"/>
              <a:t> JE </a:t>
            </a:r>
            <a:r>
              <a:rPr lang="en-US" sz="2400" dirty="0" err="1"/>
              <a:t>Layden</a:t>
            </a:r>
            <a:r>
              <a:rPr lang="en-US" sz="2400" dirty="0"/>
              <a:t> et al. N </a:t>
            </a:r>
            <a:r>
              <a:rPr lang="en-US" sz="2400" dirty="0" err="1"/>
              <a:t>Engl</a:t>
            </a:r>
            <a:r>
              <a:rPr lang="en-US" sz="2400" dirty="0"/>
              <a:t> J Med 2020; 382: 903-916</a:t>
            </a:r>
          </a:p>
        </p:txBody>
      </p:sp>
      <p:sp>
        <p:nvSpPr>
          <p:cNvPr id="8" name="TextBox 7">
            <a:extLst>
              <a:ext uri="{FF2B5EF4-FFF2-40B4-BE49-F238E27FC236}">
                <a16:creationId xmlns:a16="http://schemas.microsoft.com/office/drawing/2014/main" id="{0FA13138-9117-1949-B45F-C3E3927D5FCA}"/>
              </a:ext>
            </a:extLst>
          </p:cNvPr>
          <p:cNvSpPr txBox="1"/>
          <p:nvPr/>
        </p:nvSpPr>
        <p:spPr>
          <a:xfrm>
            <a:off x="4126660" y="2151639"/>
            <a:ext cx="3930829" cy="2246769"/>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endParaRPr lang="en-US" sz="2800" dirty="0"/>
          </a:p>
          <a:p>
            <a:r>
              <a:rPr lang="en-US" sz="2800" dirty="0"/>
              <a:t>These symptoms are remarkably similar to the symptoms of COVID-19</a:t>
            </a:r>
          </a:p>
          <a:p>
            <a:endParaRPr lang="en-US" sz="2800" dirty="0">
              <a:solidFill>
                <a:srgbClr val="FF0000"/>
              </a:solidFill>
            </a:endParaRPr>
          </a:p>
        </p:txBody>
      </p:sp>
    </p:spTree>
    <p:extLst>
      <p:ext uri="{BB962C8B-B14F-4D97-AF65-F5344CB8AC3E}">
        <p14:creationId xmlns:p14="http://schemas.microsoft.com/office/powerpoint/2010/main" val="1684813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35B13-B2CD-764F-BBC2-5C54A3810DA4}"/>
              </a:ext>
            </a:extLst>
          </p:cNvPr>
          <p:cNvSpPr>
            <a:spLocks noGrp="1"/>
          </p:cNvSpPr>
          <p:nvPr>
            <p:ph type="title"/>
          </p:nvPr>
        </p:nvSpPr>
        <p:spPr>
          <a:xfrm>
            <a:off x="249476" y="227338"/>
            <a:ext cx="10515600" cy="1325563"/>
          </a:xfrm>
        </p:spPr>
        <p:txBody>
          <a:bodyPr/>
          <a:lstStyle/>
          <a:p>
            <a:r>
              <a:rPr lang="en-US" b="1" dirty="0"/>
              <a:t>Glycerol in E-Cigarettes</a:t>
            </a:r>
            <a:r>
              <a:rPr lang="en-US" b="1" dirty="0">
                <a:solidFill>
                  <a:srgbClr val="FF0000"/>
                </a:solidFill>
              </a:rPr>
              <a:t>*</a:t>
            </a:r>
          </a:p>
        </p:txBody>
      </p:sp>
      <p:sp>
        <p:nvSpPr>
          <p:cNvPr id="3" name="Content Placeholder 2">
            <a:extLst>
              <a:ext uri="{FF2B5EF4-FFF2-40B4-BE49-F238E27FC236}">
                <a16:creationId xmlns:a16="http://schemas.microsoft.com/office/drawing/2014/main" id="{A5EBEEC2-D96A-7D40-8887-66393BF23DD8}"/>
              </a:ext>
            </a:extLst>
          </p:cNvPr>
          <p:cNvSpPr>
            <a:spLocks noGrp="1"/>
          </p:cNvSpPr>
          <p:nvPr>
            <p:ph idx="1"/>
          </p:nvPr>
        </p:nvSpPr>
        <p:spPr>
          <a:xfrm>
            <a:off x="424842" y="1845266"/>
            <a:ext cx="10515600" cy="4351338"/>
          </a:xfrm>
        </p:spPr>
        <p:txBody>
          <a:bodyPr>
            <a:normAutofit fontScale="92500" lnSpcReduction="10000"/>
          </a:bodyPr>
          <a:lstStyle/>
          <a:p>
            <a:r>
              <a:rPr lang="en-US" dirty="0"/>
              <a:t>E-cigarettes work on the principle of burning glycerol and propylene glycol (derived from glycerol)</a:t>
            </a:r>
          </a:p>
          <a:p>
            <a:r>
              <a:rPr lang="en-US" dirty="0"/>
              <a:t>Glycerol is a </a:t>
            </a:r>
            <a:r>
              <a:rPr lang="en-US" dirty="0">
                <a:solidFill>
                  <a:srgbClr val="FF0000"/>
                </a:solidFill>
              </a:rPr>
              <a:t>by-product of biodiesel fuel production </a:t>
            </a:r>
            <a:r>
              <a:rPr lang="en-US" dirty="0"/>
              <a:t>and is very cheap because the market is glutted</a:t>
            </a:r>
          </a:p>
          <a:p>
            <a:r>
              <a:rPr lang="en-US" dirty="0"/>
              <a:t>An experiment where humans were asked to smoke E-cigarettes containing only the glycerol and propylene glycol (no nicotine) revealed increased inflammation in the lungs</a:t>
            </a:r>
          </a:p>
          <a:p>
            <a:endParaRPr lang="en-US" dirty="0"/>
          </a:p>
          <a:p>
            <a:pPr marL="0" indent="0" algn="ctr">
              <a:buNone/>
            </a:pPr>
            <a:r>
              <a:rPr lang="en-US" sz="3900" dirty="0"/>
              <a:t>People who smoke E-cigarettes have a </a:t>
            </a:r>
          </a:p>
          <a:p>
            <a:pPr marL="0" indent="0" algn="ctr">
              <a:buNone/>
            </a:pPr>
            <a:r>
              <a:rPr lang="en-US" sz="3900" dirty="0"/>
              <a:t>five-fold increased risk to COVID-19</a:t>
            </a:r>
            <a:endParaRPr lang="en-US" sz="4000" dirty="0"/>
          </a:p>
        </p:txBody>
      </p:sp>
      <p:sp>
        <p:nvSpPr>
          <p:cNvPr id="4" name="TextBox 3">
            <a:extLst>
              <a:ext uri="{FF2B5EF4-FFF2-40B4-BE49-F238E27FC236}">
                <a16:creationId xmlns:a16="http://schemas.microsoft.com/office/drawing/2014/main" id="{F4C5AE78-139E-9342-8AC8-882B55EE3B6E}"/>
              </a:ext>
            </a:extLst>
          </p:cNvPr>
          <p:cNvSpPr txBox="1"/>
          <p:nvPr/>
        </p:nvSpPr>
        <p:spPr>
          <a:xfrm>
            <a:off x="2792819" y="6351182"/>
            <a:ext cx="8784071" cy="461665"/>
          </a:xfrm>
          <a:prstGeom prst="rect">
            <a:avLst/>
          </a:prstGeom>
          <a:noFill/>
        </p:spPr>
        <p:txBody>
          <a:bodyPr wrap="none" rtlCol="0">
            <a:spAutoFit/>
          </a:bodyPr>
          <a:lstStyle/>
          <a:p>
            <a:r>
              <a:rPr lang="en-US" sz="2400" dirty="0">
                <a:solidFill>
                  <a:srgbClr val="FF0000"/>
                </a:solidFill>
              </a:rPr>
              <a:t>*</a:t>
            </a:r>
            <a:r>
              <a:rPr lang="en-US" sz="2400" dirty="0"/>
              <a:t>Min-Ae Song et al. Cancer </a:t>
            </a:r>
            <a:r>
              <a:rPr lang="en-US" sz="2400" dirty="0" err="1"/>
              <a:t>Prev</a:t>
            </a:r>
            <a:r>
              <a:rPr lang="en-US" sz="2400" dirty="0"/>
              <a:t> Res. Feb. 2020 [</a:t>
            </a:r>
            <a:r>
              <a:rPr lang="en-US" sz="2400" dirty="0" err="1"/>
              <a:t>Epub</a:t>
            </a:r>
            <a:r>
              <a:rPr lang="en-US" sz="2400" dirty="0"/>
              <a:t> ahead of print]</a:t>
            </a:r>
          </a:p>
        </p:txBody>
      </p:sp>
    </p:spTree>
    <p:extLst>
      <p:ext uri="{BB962C8B-B14F-4D97-AF65-F5344CB8AC3E}">
        <p14:creationId xmlns:p14="http://schemas.microsoft.com/office/powerpoint/2010/main" val="2950440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6DF92624-BF2B-934E-8414-5C0F591DFAB7}"/>
              </a:ext>
            </a:extLst>
          </p:cNvPr>
          <p:cNvPicPr>
            <a:picLocks noGrp="1" noChangeAspect="1"/>
          </p:cNvPicPr>
          <p:nvPr>
            <p:ph idx="1"/>
          </p:nvPr>
        </p:nvPicPr>
        <p:blipFill>
          <a:blip r:embed="rId2"/>
          <a:stretch>
            <a:fillRect/>
          </a:stretch>
        </p:blipFill>
        <p:spPr>
          <a:xfrm>
            <a:off x="6230634" y="981178"/>
            <a:ext cx="5238353" cy="5176871"/>
          </a:xfrm>
        </p:spPr>
      </p:pic>
      <p:sp>
        <p:nvSpPr>
          <p:cNvPr id="2" name="Title 1">
            <a:extLst>
              <a:ext uri="{FF2B5EF4-FFF2-40B4-BE49-F238E27FC236}">
                <a16:creationId xmlns:a16="http://schemas.microsoft.com/office/drawing/2014/main" id="{5DA2B1F6-21D4-924E-8D88-F7EDC342988B}"/>
              </a:ext>
            </a:extLst>
          </p:cNvPr>
          <p:cNvSpPr>
            <a:spLocks noGrp="1"/>
          </p:cNvSpPr>
          <p:nvPr>
            <p:ph type="title"/>
          </p:nvPr>
        </p:nvSpPr>
        <p:spPr>
          <a:xfrm>
            <a:off x="609600" y="15869"/>
            <a:ext cx="10972800" cy="1143000"/>
          </a:xfrm>
        </p:spPr>
        <p:txBody>
          <a:bodyPr/>
          <a:lstStyle/>
          <a:p>
            <a:r>
              <a:rPr lang="en-US" b="1" dirty="0"/>
              <a:t>Mice Exposed to Vaping Fumes</a:t>
            </a:r>
            <a:r>
              <a:rPr lang="en-US" b="1" dirty="0">
                <a:solidFill>
                  <a:srgbClr val="FF0000"/>
                </a:solidFill>
              </a:rPr>
              <a:t>*</a:t>
            </a:r>
          </a:p>
        </p:txBody>
      </p:sp>
      <p:sp>
        <p:nvSpPr>
          <p:cNvPr id="6" name="Content Placeholder 2">
            <a:extLst>
              <a:ext uri="{FF2B5EF4-FFF2-40B4-BE49-F238E27FC236}">
                <a16:creationId xmlns:a16="http://schemas.microsoft.com/office/drawing/2014/main" id="{83C46EBB-1555-CE43-8113-F1F5E165AB01}"/>
              </a:ext>
            </a:extLst>
          </p:cNvPr>
          <p:cNvSpPr txBox="1">
            <a:spLocks/>
          </p:cNvSpPr>
          <p:nvPr/>
        </p:nvSpPr>
        <p:spPr>
          <a:xfrm>
            <a:off x="288708" y="1348160"/>
            <a:ext cx="5941925" cy="5100163"/>
          </a:xfrm>
          <a:prstGeom prst="rect">
            <a:avLst/>
          </a:prstGeom>
        </p:spPr>
        <p:txBody>
          <a:bodyPr vert="horz" lIns="121920" tIns="60960" rIns="121920" bIns="6096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267" dirty="0"/>
              <a:t>Mice exposed for four months to vaping fumes</a:t>
            </a:r>
          </a:p>
          <a:p>
            <a:r>
              <a:rPr lang="en-US" sz="4267" dirty="0"/>
              <a:t>Following infection with influenza virus, exposed mice had dramatically higher levels of inflammatory cytokines in their lungs (over-responsive immune system)</a:t>
            </a:r>
          </a:p>
          <a:p>
            <a:r>
              <a:rPr lang="en-US" sz="4267" dirty="0"/>
              <a:t>Examination of lungs revealed </a:t>
            </a:r>
            <a:r>
              <a:rPr lang="en-US" sz="4267" i="1" dirty="0">
                <a:solidFill>
                  <a:srgbClr val="FF0000"/>
                </a:solidFill>
              </a:rPr>
              <a:t>suppressed surfactant proteins A and D </a:t>
            </a:r>
            <a:r>
              <a:rPr lang="en-US" sz="4267" dirty="0"/>
              <a:t>and </a:t>
            </a:r>
            <a:r>
              <a:rPr lang="en-US" sz="4267" i="1" dirty="0">
                <a:solidFill>
                  <a:srgbClr val="FF0000"/>
                </a:solidFill>
              </a:rPr>
              <a:t>accumulation of fatty lipid deposits </a:t>
            </a:r>
            <a:r>
              <a:rPr lang="en-US" sz="4267" dirty="0"/>
              <a:t>in lung macrophages</a:t>
            </a:r>
          </a:p>
        </p:txBody>
      </p:sp>
      <p:sp>
        <p:nvSpPr>
          <p:cNvPr id="7" name="TextBox 6">
            <a:extLst>
              <a:ext uri="{FF2B5EF4-FFF2-40B4-BE49-F238E27FC236}">
                <a16:creationId xmlns:a16="http://schemas.microsoft.com/office/drawing/2014/main" id="{2DC87A35-55F3-284B-91D8-03233A8C7AB5}"/>
              </a:ext>
            </a:extLst>
          </p:cNvPr>
          <p:cNvSpPr txBox="1"/>
          <p:nvPr/>
        </p:nvSpPr>
        <p:spPr>
          <a:xfrm>
            <a:off x="64931" y="6207921"/>
            <a:ext cx="7562840" cy="461665"/>
          </a:xfrm>
          <a:prstGeom prst="rect">
            <a:avLst/>
          </a:prstGeom>
          <a:noFill/>
        </p:spPr>
        <p:txBody>
          <a:bodyPr wrap="none" rtlCol="0">
            <a:spAutoFit/>
          </a:bodyPr>
          <a:lstStyle/>
          <a:p>
            <a:r>
              <a:rPr lang="en-US" sz="2400" dirty="0">
                <a:solidFill>
                  <a:srgbClr val="FF0000"/>
                </a:solidFill>
              </a:rPr>
              <a:t>*</a:t>
            </a:r>
            <a:r>
              <a:rPr lang="en-US" sz="2400" dirty="0"/>
              <a:t>MC Madison et al. J Clin Invest 2019; 129(10): 4290-4304. </a:t>
            </a:r>
          </a:p>
        </p:txBody>
      </p:sp>
      <p:sp>
        <p:nvSpPr>
          <p:cNvPr id="3" name="TextBox 2">
            <a:extLst>
              <a:ext uri="{FF2B5EF4-FFF2-40B4-BE49-F238E27FC236}">
                <a16:creationId xmlns:a16="http://schemas.microsoft.com/office/drawing/2014/main" id="{7C019A33-44DE-6D41-8944-7BBEF6A2D555}"/>
              </a:ext>
            </a:extLst>
          </p:cNvPr>
          <p:cNvSpPr txBox="1"/>
          <p:nvPr/>
        </p:nvSpPr>
        <p:spPr>
          <a:xfrm>
            <a:off x="7883068" y="5920664"/>
            <a:ext cx="3893566" cy="748795"/>
          </a:xfrm>
          <a:prstGeom prst="rect">
            <a:avLst/>
          </a:prstGeom>
          <a:noFill/>
        </p:spPr>
        <p:txBody>
          <a:bodyPr wrap="none" rtlCol="0">
            <a:spAutoFit/>
          </a:bodyPr>
          <a:lstStyle/>
          <a:p>
            <a:r>
              <a:rPr lang="en-US" sz="2133" dirty="0"/>
              <a:t>ENDS =</a:t>
            </a:r>
          </a:p>
          <a:p>
            <a:r>
              <a:rPr lang="en-US" sz="2133" dirty="0"/>
              <a:t>Electronic nicotine deliver system</a:t>
            </a:r>
          </a:p>
        </p:txBody>
      </p:sp>
    </p:spTree>
    <p:extLst>
      <p:ext uri="{BB962C8B-B14F-4D97-AF65-F5344CB8AC3E}">
        <p14:creationId xmlns:p14="http://schemas.microsoft.com/office/powerpoint/2010/main" val="3076807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8C6E-6E0B-F049-A2BC-275C85551DAE}"/>
              </a:ext>
            </a:extLst>
          </p:cNvPr>
          <p:cNvSpPr>
            <a:spLocks noGrp="1"/>
          </p:cNvSpPr>
          <p:nvPr>
            <p:ph type="title"/>
          </p:nvPr>
        </p:nvSpPr>
        <p:spPr>
          <a:xfrm>
            <a:off x="237641" y="383125"/>
            <a:ext cx="4485373" cy="3318795"/>
          </a:xfrm>
        </p:spPr>
        <p:txBody>
          <a:bodyPr>
            <a:normAutofit/>
          </a:bodyPr>
          <a:lstStyle/>
          <a:p>
            <a:r>
              <a:rPr lang="en-US" b="1" dirty="0"/>
              <a:t>Lung surfactant protein SP-D has collagen-like stalks:</a:t>
            </a:r>
            <a:br>
              <a:rPr lang="en-US" b="1" dirty="0"/>
            </a:br>
            <a:r>
              <a:rPr lang="en-US" b="1" dirty="0" err="1"/>
              <a:t>GxyGxyGxy</a:t>
            </a:r>
            <a:r>
              <a:rPr lang="en-US" b="1" dirty="0"/>
              <a:t>…</a:t>
            </a:r>
            <a:r>
              <a:rPr lang="en-US" b="1" dirty="0">
                <a:solidFill>
                  <a:srgbClr val="FF0000"/>
                </a:solidFill>
              </a:rPr>
              <a:t>*</a:t>
            </a:r>
          </a:p>
        </p:txBody>
      </p:sp>
      <p:sp>
        <p:nvSpPr>
          <p:cNvPr id="3" name="Content Placeholder 2">
            <a:extLst>
              <a:ext uri="{FF2B5EF4-FFF2-40B4-BE49-F238E27FC236}">
                <a16:creationId xmlns:a16="http://schemas.microsoft.com/office/drawing/2014/main" id="{D8780E3B-9CE7-3A47-BE33-12F59F50ECE4}"/>
              </a:ext>
            </a:extLst>
          </p:cNvPr>
          <p:cNvSpPr>
            <a:spLocks noGrp="1"/>
          </p:cNvSpPr>
          <p:nvPr>
            <p:ph idx="1"/>
          </p:nvPr>
        </p:nvSpPr>
        <p:spPr>
          <a:xfrm>
            <a:off x="237744" y="4627418"/>
            <a:ext cx="10368869" cy="1581998"/>
          </a:xfrm>
        </p:spPr>
        <p:txBody>
          <a:bodyPr>
            <a:normAutofit/>
          </a:bodyPr>
          <a:lstStyle/>
          <a:p>
            <a:pPr marL="0" indent="0">
              <a:lnSpc>
                <a:spcPct val="80000"/>
              </a:lnSpc>
              <a:buNone/>
            </a:pPr>
            <a:r>
              <a:rPr lang="en-US" dirty="0"/>
              <a:t>“Binding of multimeric SP-D to microbe-associated glycans may block interaction of the microbe with its receptors, aggregate the microbes, or SP-D may act as an opsonin, enhancing endocytic uptake of the microbe in host cells.”</a:t>
            </a:r>
          </a:p>
        </p:txBody>
      </p:sp>
      <p:pic>
        <p:nvPicPr>
          <p:cNvPr id="5" name="Picture 4" descr="A close up of a map&#10;&#10;Description automatically generated">
            <a:extLst>
              <a:ext uri="{FF2B5EF4-FFF2-40B4-BE49-F238E27FC236}">
                <a16:creationId xmlns:a16="http://schemas.microsoft.com/office/drawing/2014/main" id="{D86F8CA2-7422-4640-A4A0-C1794EEAEEA8}"/>
              </a:ext>
            </a:extLst>
          </p:cNvPr>
          <p:cNvPicPr>
            <a:picLocks noChangeAspect="1"/>
          </p:cNvPicPr>
          <p:nvPr/>
        </p:nvPicPr>
        <p:blipFill>
          <a:blip r:embed="rId3"/>
          <a:stretch>
            <a:fillRect/>
          </a:stretch>
        </p:blipFill>
        <p:spPr>
          <a:xfrm>
            <a:off x="4978867" y="780354"/>
            <a:ext cx="6210044" cy="3638697"/>
          </a:xfrm>
          <a:prstGeom prst="rect">
            <a:avLst/>
          </a:prstGeom>
        </p:spPr>
      </p:pic>
      <p:sp>
        <p:nvSpPr>
          <p:cNvPr id="6" name="TextBox 5">
            <a:extLst>
              <a:ext uri="{FF2B5EF4-FFF2-40B4-BE49-F238E27FC236}">
                <a16:creationId xmlns:a16="http://schemas.microsoft.com/office/drawing/2014/main" id="{59BE5697-4037-694F-9CC2-64D1AC277B56}"/>
              </a:ext>
            </a:extLst>
          </p:cNvPr>
          <p:cNvSpPr txBox="1"/>
          <p:nvPr/>
        </p:nvSpPr>
        <p:spPr>
          <a:xfrm>
            <a:off x="4722784" y="6033997"/>
            <a:ext cx="6234399" cy="400110"/>
          </a:xfrm>
          <a:prstGeom prst="rect">
            <a:avLst/>
          </a:prstGeom>
          <a:noFill/>
        </p:spPr>
        <p:txBody>
          <a:bodyPr wrap="none" rtlCol="0">
            <a:spAutoFit/>
          </a:bodyPr>
          <a:lstStyle/>
          <a:p>
            <a:r>
              <a:rPr lang="en-US" sz="2000" dirty="0">
                <a:solidFill>
                  <a:srgbClr val="FF0000"/>
                </a:solidFill>
                <a:latin typeface="Arial" panose="020B0604020202020204" pitchFamily="34" charset="0"/>
              </a:rPr>
              <a:t>*</a:t>
            </a:r>
            <a:r>
              <a:rPr lang="en-US" sz="2000" dirty="0" err="1">
                <a:latin typeface="Arial" panose="020B0604020202020204" pitchFamily="34" charset="0"/>
              </a:rPr>
              <a:t>Grith</a:t>
            </a:r>
            <a:r>
              <a:rPr lang="en-US" sz="2000" dirty="0">
                <a:latin typeface="Arial" panose="020B0604020202020204" pitchFamily="34" charset="0"/>
              </a:rPr>
              <a:t> L. Sorensen. Frontiers in Medicine 2018; 5: 18.</a:t>
            </a:r>
          </a:p>
        </p:txBody>
      </p:sp>
    </p:spTree>
    <p:extLst>
      <p:ext uri="{BB962C8B-B14F-4D97-AF65-F5344CB8AC3E}">
        <p14:creationId xmlns:p14="http://schemas.microsoft.com/office/powerpoint/2010/main" val="481814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7CE2-24F1-1E40-800C-8FAE4174A2F0}"/>
              </a:ext>
            </a:extLst>
          </p:cNvPr>
          <p:cNvSpPr>
            <a:spLocks noGrp="1"/>
          </p:cNvSpPr>
          <p:nvPr>
            <p:ph type="title"/>
          </p:nvPr>
        </p:nvSpPr>
        <p:spPr/>
        <p:txBody>
          <a:bodyPr>
            <a:normAutofit/>
          </a:bodyPr>
          <a:lstStyle/>
          <a:p>
            <a:r>
              <a:rPr lang="en-US" sz="4000" b="1" dirty="0" err="1"/>
              <a:t>GxyGxyGxy</a:t>
            </a:r>
            <a:r>
              <a:rPr lang="en-US" sz="4000" b="1" dirty="0"/>
              <a:t>… sequence in SP-D</a:t>
            </a:r>
          </a:p>
        </p:txBody>
      </p:sp>
      <p:sp>
        <p:nvSpPr>
          <p:cNvPr id="3" name="Content Placeholder 2">
            <a:extLst>
              <a:ext uri="{FF2B5EF4-FFF2-40B4-BE49-F238E27FC236}">
                <a16:creationId xmlns:a16="http://schemas.microsoft.com/office/drawing/2014/main" id="{B144EAA3-94A6-DC49-A64B-432AD7450655}"/>
              </a:ext>
            </a:extLst>
          </p:cNvPr>
          <p:cNvSpPr>
            <a:spLocks noGrp="1"/>
          </p:cNvSpPr>
          <p:nvPr>
            <p:ph idx="1"/>
          </p:nvPr>
        </p:nvSpPr>
        <p:spPr>
          <a:xfrm>
            <a:off x="838200" y="1624287"/>
            <a:ext cx="10515600" cy="2110805"/>
          </a:xfrm>
        </p:spPr>
        <p:txBody>
          <a:bodyPr>
            <a:normAutofit/>
          </a:bodyPr>
          <a:lstStyle/>
          <a:p>
            <a:pPr marL="0" indent="0">
              <a:buNone/>
            </a:pPr>
            <a:r>
              <a:rPr lang="en-US" dirty="0"/>
              <a:t>… GLP GRD GRD GRE GPR GEK GDP GLP GAA GQA GMP GQA GPV GPK GDN GSV GEP GPK GDT GPS GPP GPP GVP GPA GRE GPL GKQ GNI GPQ GKP GPK GEA GPK GEV GAP GMQ GSA GAR GLA GPK GER GVP GER GVP GNT GAA GSA GAM GPQ GSP GAR GPP GLK GDK GIP GDK GAK GES GVE …</a:t>
            </a:r>
          </a:p>
        </p:txBody>
      </p:sp>
      <p:pic>
        <p:nvPicPr>
          <p:cNvPr id="4" name="Picture 3" descr="A picture containing helmet, kite&#10;&#10;Description automatically generated">
            <a:extLst>
              <a:ext uri="{FF2B5EF4-FFF2-40B4-BE49-F238E27FC236}">
                <a16:creationId xmlns:a16="http://schemas.microsoft.com/office/drawing/2014/main" id="{FDC0B044-6961-4D49-84CE-89E7673280A4}"/>
              </a:ext>
            </a:extLst>
          </p:cNvPr>
          <p:cNvPicPr>
            <a:picLocks noChangeAspect="1"/>
          </p:cNvPicPr>
          <p:nvPr/>
        </p:nvPicPr>
        <p:blipFill>
          <a:blip r:embed="rId2"/>
          <a:stretch>
            <a:fillRect/>
          </a:stretch>
        </p:blipFill>
        <p:spPr>
          <a:xfrm>
            <a:off x="3496340" y="3735092"/>
            <a:ext cx="5199320" cy="2569473"/>
          </a:xfrm>
          <a:prstGeom prst="rect">
            <a:avLst/>
          </a:prstGeom>
        </p:spPr>
      </p:pic>
    </p:spTree>
    <p:extLst>
      <p:ext uri="{BB962C8B-B14F-4D97-AF65-F5344CB8AC3E}">
        <p14:creationId xmlns:p14="http://schemas.microsoft.com/office/powerpoint/2010/main" val="1908347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18E9-BAE8-FD45-8279-76CD93A3D9E6}"/>
              </a:ext>
            </a:extLst>
          </p:cNvPr>
          <p:cNvSpPr>
            <a:spLocks noGrp="1"/>
          </p:cNvSpPr>
          <p:nvPr>
            <p:ph type="title"/>
          </p:nvPr>
        </p:nvSpPr>
        <p:spPr>
          <a:xfrm>
            <a:off x="441044" y="0"/>
            <a:ext cx="10515600" cy="1186967"/>
          </a:xfrm>
        </p:spPr>
        <p:txBody>
          <a:bodyPr>
            <a:normAutofit/>
          </a:bodyPr>
          <a:lstStyle/>
          <a:p>
            <a:r>
              <a:rPr lang="en-US" b="1" dirty="0"/>
              <a:t>Collagen &amp; Glyphosate?</a:t>
            </a:r>
          </a:p>
        </p:txBody>
      </p:sp>
      <p:sp>
        <p:nvSpPr>
          <p:cNvPr id="3" name="Content Placeholder 2">
            <a:extLst>
              <a:ext uri="{FF2B5EF4-FFF2-40B4-BE49-F238E27FC236}">
                <a16:creationId xmlns:a16="http://schemas.microsoft.com/office/drawing/2014/main" id="{E81F6029-3688-AE4A-946F-92C69EE28A44}"/>
              </a:ext>
            </a:extLst>
          </p:cNvPr>
          <p:cNvSpPr>
            <a:spLocks noGrp="1"/>
          </p:cNvSpPr>
          <p:nvPr>
            <p:ph idx="1"/>
          </p:nvPr>
        </p:nvSpPr>
        <p:spPr>
          <a:xfrm>
            <a:off x="441044" y="1016000"/>
            <a:ext cx="10515600" cy="5357091"/>
          </a:xfrm>
        </p:spPr>
        <p:txBody>
          <a:bodyPr>
            <a:normAutofit lnSpcReduction="10000"/>
          </a:bodyPr>
          <a:lstStyle/>
          <a:p>
            <a:r>
              <a:rPr lang="en-US" dirty="0"/>
              <a:t>SP-A and SP-D are members of a class of proteins produced by immune cells called </a:t>
            </a:r>
            <a:r>
              <a:rPr lang="en-US" dirty="0" err="1">
                <a:solidFill>
                  <a:srgbClr val="FF0000"/>
                </a:solidFill>
              </a:rPr>
              <a:t>collectins</a:t>
            </a:r>
            <a:endParaRPr lang="en-US" dirty="0">
              <a:solidFill>
                <a:srgbClr val="FF0000"/>
              </a:solidFill>
            </a:endParaRPr>
          </a:p>
          <a:p>
            <a:pPr lvl="1"/>
            <a:r>
              <a:rPr lang="en-US" sz="2600" dirty="0"/>
              <a:t>They play a powerful role in trapping viruses and other pathogens</a:t>
            </a:r>
          </a:p>
          <a:p>
            <a:pPr lvl="1"/>
            <a:r>
              <a:rPr lang="en-US" sz="2600" dirty="0"/>
              <a:t>They contain a classic collagen-like region that forms their stalk</a:t>
            </a:r>
          </a:p>
          <a:p>
            <a:pPr>
              <a:spcBef>
                <a:spcPts val="1500"/>
              </a:spcBef>
            </a:pPr>
            <a:r>
              <a:rPr lang="en-US" dirty="0"/>
              <a:t>Collagen is the most abundant protein in the body (25% of the total proteins are collagen)</a:t>
            </a:r>
          </a:p>
          <a:p>
            <a:pPr lvl="1"/>
            <a:r>
              <a:rPr lang="en-US" sz="2600" dirty="0"/>
              <a:t>It makes up a significant component of skin, bones, joints, etc. </a:t>
            </a:r>
          </a:p>
          <a:p>
            <a:pPr>
              <a:spcBef>
                <a:spcPts val="1500"/>
              </a:spcBef>
            </a:pPr>
            <a:r>
              <a:rPr lang="en-US" dirty="0"/>
              <a:t>Multiple glycine mutations in collagen lead to genetic disease</a:t>
            </a:r>
          </a:p>
          <a:p>
            <a:pPr lvl="1"/>
            <a:r>
              <a:rPr lang="en-US" sz="2600" dirty="0" err="1"/>
              <a:t>Ehler’s</a:t>
            </a:r>
            <a:r>
              <a:rPr lang="en-US" sz="2600" dirty="0"/>
              <a:t> Danlos Syndrome</a:t>
            </a:r>
          </a:p>
          <a:p>
            <a:pPr lvl="1"/>
            <a:r>
              <a:rPr lang="en-US" sz="2600" dirty="0"/>
              <a:t>Osteogenesis imperfecta</a:t>
            </a:r>
          </a:p>
          <a:p>
            <a:pPr>
              <a:spcBef>
                <a:spcPts val="1500"/>
              </a:spcBef>
            </a:pPr>
            <a:r>
              <a:rPr lang="en-US" dirty="0"/>
              <a:t>Is glyphosate causal in the epidemic we are seeing today in joint pain and bone fractures?</a:t>
            </a:r>
          </a:p>
        </p:txBody>
      </p:sp>
    </p:spTree>
    <p:extLst>
      <p:ext uri="{BB962C8B-B14F-4D97-AF65-F5344CB8AC3E}">
        <p14:creationId xmlns:p14="http://schemas.microsoft.com/office/powerpoint/2010/main" val="3854144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39" y="115640"/>
            <a:ext cx="11307746" cy="1143000"/>
          </a:xfrm>
        </p:spPr>
        <p:txBody>
          <a:bodyPr>
            <a:normAutofit fontScale="90000"/>
          </a:bodyPr>
          <a:lstStyle/>
          <a:p>
            <a:r>
              <a:rPr lang="en-US" sz="4000" b="1" dirty="0"/>
              <a:t>Is Glyphosate Causing an Epidemic in Fatty Liver Disease?</a:t>
            </a:r>
          </a:p>
        </p:txBody>
      </p:sp>
      <p:sp>
        <p:nvSpPr>
          <p:cNvPr id="3" name="Content Placeholder 2"/>
          <p:cNvSpPr>
            <a:spLocks noGrp="1"/>
          </p:cNvSpPr>
          <p:nvPr>
            <p:ph idx="1"/>
          </p:nvPr>
        </p:nvSpPr>
        <p:spPr>
          <a:xfrm>
            <a:off x="228726" y="1681954"/>
            <a:ext cx="9787036" cy="3313652"/>
          </a:xfrm>
        </p:spPr>
        <p:txBody>
          <a:bodyPr>
            <a:normAutofit/>
          </a:bodyPr>
          <a:lstStyle/>
          <a:p>
            <a:r>
              <a:rPr lang="en-US" sz="3200" dirty="0"/>
              <a:t>Worldwide epidemic in fatty liver disease today</a:t>
            </a:r>
            <a:r>
              <a:rPr lang="en-US" sz="3200" dirty="0">
                <a:solidFill>
                  <a:srgbClr val="FF0000"/>
                </a:solidFill>
              </a:rPr>
              <a:t>*</a:t>
            </a:r>
          </a:p>
          <a:p>
            <a:r>
              <a:rPr lang="en-US" sz="3200" dirty="0"/>
              <a:t>“</a:t>
            </a:r>
            <a:r>
              <a:rPr lang="en-US" sz="3200" dirty="0" err="1"/>
              <a:t>Multiomics</a:t>
            </a:r>
            <a:r>
              <a:rPr lang="en-US" sz="3200" dirty="0"/>
              <a:t> reveal non-alcoholic fatty liver disease in rats following chronic exposure to an ultra-low dose of  Roundup herbicide”</a:t>
            </a:r>
            <a:r>
              <a:rPr lang="en-US" sz="3200" dirty="0">
                <a:solidFill>
                  <a:srgbClr val="FF0000"/>
                </a:solidFill>
              </a:rPr>
              <a:t>**</a:t>
            </a:r>
          </a:p>
          <a:p>
            <a:r>
              <a:rPr lang="en-US" sz="3200" dirty="0"/>
              <a:t>Glyphosate causes fatty liver disease in humans</a:t>
            </a:r>
            <a:r>
              <a:rPr lang="en-US" sz="3200" dirty="0">
                <a:solidFill>
                  <a:srgbClr val="FF0000"/>
                </a:solidFill>
              </a:rPr>
              <a:t>***</a:t>
            </a:r>
          </a:p>
        </p:txBody>
      </p:sp>
      <p:sp>
        <p:nvSpPr>
          <p:cNvPr id="4" name="TextBox 3"/>
          <p:cNvSpPr txBox="1"/>
          <p:nvPr/>
        </p:nvSpPr>
        <p:spPr>
          <a:xfrm>
            <a:off x="566928" y="5418921"/>
            <a:ext cx="8549363" cy="1323439"/>
          </a:xfrm>
          <a:prstGeom prst="rect">
            <a:avLst/>
          </a:prstGeom>
          <a:noFill/>
        </p:spPr>
        <p:txBody>
          <a:bodyPr wrap="square" rtlCol="0">
            <a:spAutoFit/>
          </a:bodyPr>
          <a:lstStyle/>
          <a:p>
            <a:pPr algn="r"/>
            <a:r>
              <a:rPr lang="en-US" sz="2000" dirty="0">
                <a:solidFill>
                  <a:srgbClr val="FF0000"/>
                </a:solidFill>
                <a:latin typeface="Arial" panose="020B0604020202020204" pitchFamily="34" charset="0"/>
              </a:rPr>
              <a:t>*</a:t>
            </a:r>
            <a:r>
              <a:rPr lang="en-US" sz="2000" dirty="0">
                <a:latin typeface="Arial" panose="020B0604020202020204" pitchFamily="34" charset="0"/>
              </a:rPr>
              <a:t> Chris Estes et al. </a:t>
            </a:r>
            <a:r>
              <a:rPr lang="en-US" sz="2000" dirty="0" err="1">
                <a:latin typeface="Arial" panose="020B0604020202020204" pitchFamily="34" charset="0"/>
              </a:rPr>
              <a:t>Hepatology</a:t>
            </a:r>
            <a:r>
              <a:rPr lang="en-US" sz="2000" dirty="0">
                <a:latin typeface="Arial" panose="020B0604020202020204" pitchFamily="34" charset="0"/>
              </a:rPr>
              <a:t> 2018; 67(1): 123-133.</a:t>
            </a:r>
          </a:p>
          <a:p>
            <a:pPr algn="r"/>
            <a:r>
              <a:rPr lang="en-US" sz="2000" dirty="0">
                <a:solidFill>
                  <a:srgbClr val="FF0000"/>
                </a:solidFill>
                <a:latin typeface="Arial" panose="020B0604020202020204" pitchFamily="34" charset="0"/>
              </a:rPr>
              <a:t>** </a:t>
            </a:r>
            <a:r>
              <a:rPr lang="en-US" sz="2000" dirty="0">
                <a:latin typeface="Arial" panose="020B0604020202020204" pitchFamily="34" charset="0"/>
              </a:rPr>
              <a:t>Robin </a:t>
            </a:r>
            <a:r>
              <a:rPr lang="en-US" sz="2000" dirty="0" err="1">
                <a:latin typeface="Arial" panose="020B0604020202020204" pitchFamily="34" charset="0"/>
              </a:rPr>
              <a:t>Mesnage</a:t>
            </a:r>
            <a:r>
              <a:rPr lang="en-US" sz="2000" dirty="0">
                <a:latin typeface="Arial" panose="020B0604020202020204" pitchFamily="34" charset="0"/>
              </a:rPr>
              <a:t> et al. </a:t>
            </a:r>
            <a:r>
              <a:rPr lang="en-US" sz="2000" dirty="0" err="1">
                <a:latin typeface="Arial" panose="020B0604020202020204" pitchFamily="34" charset="0"/>
              </a:rPr>
              <a:t>Sci</a:t>
            </a:r>
            <a:r>
              <a:rPr lang="en-US" sz="2000" dirty="0">
                <a:latin typeface="Arial" panose="020B0604020202020204" pitchFamily="34" charset="0"/>
              </a:rPr>
              <a:t> Rep 2017; 7: 39328.</a:t>
            </a:r>
            <a:endParaRPr lang="en-US" sz="2000" dirty="0">
              <a:solidFill>
                <a:srgbClr val="FF0000"/>
              </a:solidFill>
              <a:latin typeface="Arial" panose="020B0604020202020204" pitchFamily="34" charset="0"/>
            </a:endParaRPr>
          </a:p>
          <a:p>
            <a:pPr algn="r"/>
            <a:r>
              <a:rPr lang="en-US" sz="2000" dirty="0">
                <a:solidFill>
                  <a:srgbClr val="FF0000"/>
                </a:solidFill>
                <a:latin typeface="Arial" panose="020B0604020202020204" pitchFamily="34" charset="0"/>
              </a:rPr>
              <a:t>*** </a:t>
            </a:r>
            <a:r>
              <a:rPr lang="en-US" sz="2000" dirty="0">
                <a:latin typeface="Arial" panose="020B0604020202020204" pitchFamily="34" charset="0"/>
              </a:rPr>
              <a:t>PJ Mills et al. Clinical Gastroenterology and Hepatology 2020;18(3):741-743.</a:t>
            </a:r>
          </a:p>
        </p:txBody>
      </p:sp>
    </p:spTree>
    <p:extLst>
      <p:ext uri="{BB962C8B-B14F-4D97-AF65-F5344CB8AC3E}">
        <p14:creationId xmlns:p14="http://schemas.microsoft.com/office/powerpoint/2010/main" val="427813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21272"/>
            <a:ext cx="9509945" cy="1903934"/>
          </a:xfrm>
        </p:spPr>
        <p:txBody>
          <a:bodyPr>
            <a:normAutofit/>
          </a:bodyPr>
          <a:lstStyle/>
          <a:p>
            <a:r>
              <a:rPr lang="en-US" sz="3600" b="1" dirty="0"/>
              <a:t>“Glyphosate Excretion is Associated With Steatohepatitis and Advanced Liver Fibrosis in Patients With Fatty Liver Disease”</a:t>
            </a:r>
            <a:r>
              <a:rPr lang="en-US" sz="3600" b="1" dirty="0">
                <a:solidFill>
                  <a:srgbClr val="FF0000"/>
                </a:solidFill>
              </a:rPr>
              <a:t>*</a:t>
            </a:r>
            <a:endParaRPr lang="en-US" sz="3600" b="1" dirty="0"/>
          </a:p>
        </p:txBody>
      </p:sp>
      <p:sp>
        <p:nvSpPr>
          <p:cNvPr id="3" name="Content Placeholder 2"/>
          <p:cNvSpPr>
            <a:spLocks noGrp="1"/>
          </p:cNvSpPr>
          <p:nvPr>
            <p:ph idx="1"/>
          </p:nvPr>
        </p:nvSpPr>
        <p:spPr>
          <a:xfrm>
            <a:off x="566928" y="2035675"/>
            <a:ext cx="9144000" cy="3783234"/>
          </a:xfrm>
        </p:spPr>
        <p:txBody>
          <a:bodyPr>
            <a:normAutofit fontScale="92500" lnSpcReduction="10000"/>
          </a:bodyPr>
          <a:lstStyle/>
          <a:p>
            <a:r>
              <a:rPr lang="en-US" sz="3200" dirty="0"/>
              <a:t>Patients with liver disease at UC San Diego were carefully screened for non-alcoholic steatohepatitis (NASH)</a:t>
            </a:r>
          </a:p>
          <a:p>
            <a:r>
              <a:rPr lang="en-US" sz="3200" dirty="0"/>
              <a:t>Glyphosate excretion was significantly higher in patients with NASH than in patients without NASH</a:t>
            </a:r>
          </a:p>
          <a:p>
            <a:pPr lvl="1"/>
            <a:r>
              <a:rPr lang="en-US" sz="2800" dirty="0"/>
              <a:t>Patients with advanced fibrosis had significantly higher glyphosate than patients with less fibrosis</a:t>
            </a:r>
          </a:p>
          <a:p>
            <a:r>
              <a:rPr lang="en-US" sz="3200" dirty="0"/>
              <a:t>This is reminiscent of the “fatty lung disease” observed in people with the lung vaping disease</a:t>
            </a:r>
          </a:p>
        </p:txBody>
      </p:sp>
      <p:sp>
        <p:nvSpPr>
          <p:cNvPr id="4" name="TextBox 3"/>
          <p:cNvSpPr txBox="1"/>
          <p:nvPr/>
        </p:nvSpPr>
        <p:spPr>
          <a:xfrm>
            <a:off x="396782" y="6036967"/>
            <a:ext cx="9596304" cy="461665"/>
          </a:xfrm>
          <a:prstGeom prst="rect">
            <a:avLst/>
          </a:prstGeom>
          <a:noFill/>
        </p:spPr>
        <p:txBody>
          <a:bodyPr wrap="square" rtlCol="0">
            <a:spAutoFit/>
          </a:bodyPr>
          <a:lstStyle/>
          <a:p>
            <a:pPr algn="r"/>
            <a:r>
              <a:rPr lang="en-US" sz="2400" dirty="0">
                <a:solidFill>
                  <a:srgbClr val="FF0000"/>
                </a:solidFill>
                <a:latin typeface="Arial" panose="020B0604020202020204" pitchFamily="34" charset="0"/>
              </a:rPr>
              <a:t> * </a:t>
            </a:r>
            <a:r>
              <a:rPr lang="en-US" sz="2400" dirty="0">
                <a:latin typeface="Arial" panose="020B0604020202020204" pitchFamily="34" charset="0"/>
              </a:rPr>
              <a:t>PJ Mills et al. </a:t>
            </a:r>
            <a:r>
              <a:rPr lang="es-ES_tradnl" sz="2400" dirty="0" err="1">
                <a:latin typeface="Arial" panose="020B0604020202020204" pitchFamily="34" charset="0"/>
              </a:rPr>
              <a:t>Clin</a:t>
            </a:r>
            <a:r>
              <a:rPr lang="es-ES_tradnl" sz="2400" dirty="0">
                <a:latin typeface="Arial" panose="020B0604020202020204" pitchFamily="34" charset="0"/>
              </a:rPr>
              <a:t> </a:t>
            </a:r>
            <a:r>
              <a:rPr lang="es-ES_tradnl" sz="2400" dirty="0" err="1">
                <a:latin typeface="Arial" panose="020B0604020202020204" pitchFamily="34" charset="0"/>
              </a:rPr>
              <a:t>Gastroenterol</a:t>
            </a:r>
            <a:r>
              <a:rPr lang="es-ES_tradnl" sz="2400" dirty="0">
                <a:latin typeface="Arial" panose="020B0604020202020204" pitchFamily="34" charset="0"/>
              </a:rPr>
              <a:t> </a:t>
            </a:r>
            <a:r>
              <a:rPr lang="es-ES_tradnl" sz="2400" dirty="0" err="1">
                <a:latin typeface="Arial" panose="020B0604020202020204" pitchFamily="34" charset="0"/>
              </a:rPr>
              <a:t>Hepatol</a:t>
            </a:r>
            <a:r>
              <a:rPr lang="es-ES_tradnl" sz="2400" dirty="0">
                <a:latin typeface="Arial" panose="020B0604020202020204" pitchFamily="34" charset="0"/>
              </a:rPr>
              <a:t> 2020; 18(3): 741-743.</a:t>
            </a:r>
            <a:r>
              <a:rPr lang="en-US" sz="2400" dirty="0">
                <a:latin typeface="Arial" panose="020B0604020202020204" pitchFamily="34" charset="0"/>
              </a:rPr>
              <a:t>  </a:t>
            </a:r>
          </a:p>
        </p:txBody>
      </p:sp>
    </p:spTree>
    <p:extLst>
      <p:ext uri="{BB962C8B-B14F-4D97-AF65-F5344CB8AC3E}">
        <p14:creationId xmlns:p14="http://schemas.microsoft.com/office/powerpoint/2010/main" val="2082843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E144-9617-5D4B-BF4A-A3D412DDB237}"/>
              </a:ext>
            </a:extLst>
          </p:cNvPr>
          <p:cNvSpPr>
            <a:spLocks noGrp="1"/>
          </p:cNvSpPr>
          <p:nvPr>
            <p:ph type="title"/>
          </p:nvPr>
        </p:nvSpPr>
        <p:spPr>
          <a:xfrm>
            <a:off x="312107" y="353732"/>
            <a:ext cx="10515600" cy="1325563"/>
          </a:xfrm>
        </p:spPr>
        <p:txBody>
          <a:bodyPr/>
          <a:lstStyle/>
          <a:p>
            <a:r>
              <a:rPr lang="en-US" b="1" dirty="0"/>
              <a:t>Chronic Disease in the United States</a:t>
            </a:r>
            <a:r>
              <a:rPr lang="en-US" b="1" dirty="0">
                <a:solidFill>
                  <a:srgbClr val="FF0000"/>
                </a:solidFill>
              </a:rPr>
              <a:t>*</a:t>
            </a:r>
          </a:p>
        </p:txBody>
      </p:sp>
      <p:sp>
        <p:nvSpPr>
          <p:cNvPr id="3" name="Content Placeholder 2">
            <a:extLst>
              <a:ext uri="{FF2B5EF4-FFF2-40B4-BE49-F238E27FC236}">
                <a16:creationId xmlns:a16="http://schemas.microsoft.com/office/drawing/2014/main" id="{7BBEF32B-27B9-1940-9BE6-BC76DDBFA052}"/>
              </a:ext>
            </a:extLst>
          </p:cNvPr>
          <p:cNvSpPr>
            <a:spLocks noGrp="1"/>
          </p:cNvSpPr>
          <p:nvPr>
            <p:ph idx="1"/>
          </p:nvPr>
        </p:nvSpPr>
        <p:spPr>
          <a:xfrm>
            <a:off x="412315" y="1825625"/>
            <a:ext cx="10515600" cy="4351338"/>
          </a:xfrm>
        </p:spPr>
        <p:txBody>
          <a:bodyPr/>
          <a:lstStyle/>
          <a:p>
            <a:r>
              <a:rPr lang="en-US" dirty="0"/>
              <a:t>Chronic disease affects more than 40% of the US population</a:t>
            </a:r>
          </a:p>
          <a:p>
            <a:pPr lvl="1"/>
            <a:r>
              <a:rPr lang="en-US" sz="2600" dirty="0"/>
              <a:t>Half of all adults and 8% of children aged 5-17</a:t>
            </a:r>
          </a:p>
          <a:p>
            <a:r>
              <a:rPr lang="en-US" dirty="0"/>
              <a:t>1/3 of the population has more than one chronic disease</a:t>
            </a:r>
          </a:p>
          <a:p>
            <a:r>
              <a:rPr lang="en-US" dirty="0"/>
              <a:t>In 2009, 7 out of 10 deaths were attributable to chronic disease</a:t>
            </a:r>
          </a:p>
          <a:p>
            <a:r>
              <a:rPr lang="en-US" dirty="0"/>
              <a:t>Chronic disease accounts for more than 75% of all health care costs </a:t>
            </a:r>
          </a:p>
          <a:p>
            <a:r>
              <a:rPr lang="en-US" dirty="0"/>
              <a:t>Seven chronic diseases – cancer, diabetes, hypertension, stroke, heart disease, pulmonary conditions, and mental illness – cost the economy $1.3 trillion each year</a:t>
            </a:r>
          </a:p>
          <a:p>
            <a:endParaRPr lang="en-US" dirty="0"/>
          </a:p>
        </p:txBody>
      </p:sp>
      <p:sp>
        <p:nvSpPr>
          <p:cNvPr id="4" name="TextBox 3">
            <a:extLst>
              <a:ext uri="{FF2B5EF4-FFF2-40B4-BE49-F238E27FC236}">
                <a16:creationId xmlns:a16="http://schemas.microsoft.com/office/drawing/2014/main" id="{01D2F0CB-330F-A746-8F06-4EA649A2D756}"/>
              </a:ext>
            </a:extLst>
          </p:cNvPr>
          <p:cNvSpPr txBox="1"/>
          <p:nvPr/>
        </p:nvSpPr>
        <p:spPr>
          <a:xfrm>
            <a:off x="1479177" y="6323293"/>
            <a:ext cx="9724200"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nationalhealthcouncil.org</a:t>
            </a:r>
            <a:r>
              <a:rPr lang="en-US" sz="2000" dirty="0"/>
              <a:t>/wp-content/uploads/2019/12/</a:t>
            </a:r>
            <a:r>
              <a:rPr lang="en-US" sz="2000" dirty="0" err="1"/>
              <a:t>AboutChronicDisease.pdf</a:t>
            </a:r>
            <a:endParaRPr lang="en-US" sz="2000" dirty="0"/>
          </a:p>
        </p:txBody>
      </p:sp>
    </p:spTree>
    <p:extLst>
      <p:ext uri="{BB962C8B-B14F-4D97-AF65-F5344CB8AC3E}">
        <p14:creationId xmlns:p14="http://schemas.microsoft.com/office/powerpoint/2010/main" val="484976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CC31E-42B9-764F-99DE-6C70A9DF3806}"/>
              </a:ext>
            </a:extLst>
          </p:cNvPr>
          <p:cNvSpPr>
            <a:spLocks noGrp="1"/>
          </p:cNvSpPr>
          <p:nvPr>
            <p:ph type="title"/>
          </p:nvPr>
        </p:nvSpPr>
        <p:spPr>
          <a:xfrm>
            <a:off x="531159" y="351678"/>
            <a:ext cx="11129682" cy="1325563"/>
          </a:xfrm>
        </p:spPr>
        <p:txBody>
          <a:bodyPr/>
          <a:lstStyle/>
          <a:p>
            <a:r>
              <a:rPr lang="en-US" b="1" dirty="0"/>
              <a:t>Pre-existing conditions lead to death from COVID</a:t>
            </a:r>
          </a:p>
        </p:txBody>
      </p:sp>
      <p:sp>
        <p:nvSpPr>
          <p:cNvPr id="3" name="Content Placeholder 2">
            <a:extLst>
              <a:ext uri="{FF2B5EF4-FFF2-40B4-BE49-F238E27FC236}">
                <a16:creationId xmlns:a16="http://schemas.microsoft.com/office/drawing/2014/main" id="{7C294600-4B74-404A-8FC3-5687FF5C99AB}"/>
              </a:ext>
            </a:extLst>
          </p:cNvPr>
          <p:cNvSpPr>
            <a:spLocks noGrp="1"/>
          </p:cNvSpPr>
          <p:nvPr>
            <p:ph idx="1"/>
          </p:nvPr>
        </p:nvSpPr>
        <p:spPr/>
        <p:txBody>
          <a:bodyPr/>
          <a:lstStyle/>
          <a:p>
            <a:pPr marL="0" indent="0">
              <a:buNone/>
            </a:pPr>
            <a:r>
              <a:rPr lang="en-US" dirty="0"/>
              <a:t>According to the CDC, 94% of death certificates for COVID-19 victims in the U.S. were in people with pre-existing health conditions including diabetes, obesity, heart disease, lung disease, kidney disease, dementia and hypertension.</a:t>
            </a:r>
          </a:p>
          <a:p>
            <a:pPr marL="0" indent="0">
              <a:buNone/>
            </a:pPr>
            <a:endParaRPr lang="en-US" dirty="0"/>
          </a:p>
          <a:p>
            <a:pPr marL="0" indent="0">
              <a:buNone/>
            </a:pPr>
            <a:r>
              <a:rPr lang="en-US" dirty="0"/>
              <a:t>-- Most of these conditions are rising dramatically in prevalence in the United States in step with the rise in glyphosate usage on core crops</a:t>
            </a:r>
          </a:p>
        </p:txBody>
      </p:sp>
    </p:spTree>
    <p:extLst>
      <p:ext uri="{BB962C8B-B14F-4D97-AF65-F5344CB8AC3E}">
        <p14:creationId xmlns:p14="http://schemas.microsoft.com/office/powerpoint/2010/main" val="2356439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07A6-0287-ED48-A749-88651187A749}"/>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F3B37B73-6B8D-8346-AE76-EB608231ABD4}"/>
              </a:ext>
            </a:extLst>
          </p:cNvPr>
          <p:cNvSpPr>
            <a:spLocks noGrp="1"/>
          </p:cNvSpPr>
          <p:nvPr>
            <p:ph idx="1"/>
          </p:nvPr>
        </p:nvSpPr>
        <p:spPr/>
        <p:txBody>
          <a:bodyPr>
            <a:normAutofit fontScale="92500" lnSpcReduction="20000"/>
          </a:bodyPr>
          <a:lstStyle/>
          <a:p>
            <a:r>
              <a:rPr lang="en-US" dirty="0"/>
              <a:t>Introduction</a:t>
            </a:r>
          </a:p>
          <a:p>
            <a:r>
              <a:rPr lang="en-US" dirty="0"/>
              <a:t>Gut Microbes and Hydrogen-Containing Gases</a:t>
            </a:r>
          </a:p>
          <a:p>
            <a:r>
              <a:rPr lang="en-US" dirty="0"/>
              <a:t>COVID-19, Glyphosate, Biofuels &amp; Vaping</a:t>
            </a:r>
          </a:p>
          <a:p>
            <a:r>
              <a:rPr lang="en-US" dirty="0"/>
              <a:t>Importance of NAD(P)(H) Redox System to Mitochondrial Health</a:t>
            </a:r>
          </a:p>
          <a:p>
            <a:r>
              <a:rPr lang="en-US" dirty="0"/>
              <a:t>SARS-CoV-2 Infection in the Lungs: An Extraordinary Response</a:t>
            </a:r>
          </a:p>
          <a:p>
            <a:r>
              <a:rPr lang="en-US" dirty="0"/>
              <a:t>Rebooting the Mitochondria</a:t>
            </a:r>
          </a:p>
          <a:p>
            <a:r>
              <a:rPr lang="en-US" dirty="0"/>
              <a:t>Tuberculosis and COVID-19</a:t>
            </a:r>
          </a:p>
          <a:p>
            <a:r>
              <a:rPr lang="en-US" dirty="0"/>
              <a:t>Vitamin K2!</a:t>
            </a:r>
          </a:p>
          <a:p>
            <a:r>
              <a:rPr lang="en-US" dirty="0"/>
              <a:t>Advice for Staying Healthy in a Pandemic</a:t>
            </a:r>
          </a:p>
          <a:p>
            <a:r>
              <a:rPr lang="en-US" dirty="0"/>
              <a:t>Summary </a:t>
            </a:r>
          </a:p>
        </p:txBody>
      </p:sp>
    </p:spTree>
    <p:extLst>
      <p:ext uri="{BB962C8B-B14F-4D97-AF65-F5344CB8AC3E}">
        <p14:creationId xmlns:p14="http://schemas.microsoft.com/office/powerpoint/2010/main" val="3857017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0336"/>
            <a:ext cx="10972800" cy="1143000"/>
          </a:xfrm>
        </p:spPr>
        <p:txBody>
          <a:bodyPr>
            <a:normAutofit/>
          </a:bodyPr>
          <a:lstStyle/>
          <a:p>
            <a:r>
              <a:rPr lang="en-US" b="1" dirty="0"/>
              <a:t>Comorbidities for COVID-19 in New York State</a:t>
            </a:r>
            <a:r>
              <a:rPr lang="en-US" b="1" dirty="0">
                <a:solidFill>
                  <a:srgbClr val="FF0000"/>
                </a:solidFill>
              </a:rPr>
              <a:t>*</a:t>
            </a:r>
          </a:p>
        </p:txBody>
      </p:sp>
      <p:pic>
        <p:nvPicPr>
          <p:cNvPr id="4" name="Content Placeholder 3" descr="comorbidities.png"/>
          <p:cNvPicPr>
            <a:picLocks noGrp="1" noChangeAspect="1"/>
          </p:cNvPicPr>
          <p:nvPr>
            <p:ph idx="1"/>
          </p:nvPr>
        </p:nvPicPr>
        <p:blipFill>
          <a:blip r:embed="rId3">
            <a:extLst>
              <a:ext uri="{28A0092B-C50C-407E-A947-70E740481C1C}">
                <a14:useLocalDpi xmlns:a14="http://schemas.microsoft.com/office/drawing/2010/main" val="0"/>
              </a:ext>
            </a:extLst>
          </a:blip>
          <a:srcRect l="-38895" r="-38895"/>
          <a:stretch>
            <a:fillRect/>
          </a:stretch>
        </p:blipFill>
        <p:spPr>
          <a:xfrm>
            <a:off x="373300" y="1117285"/>
            <a:ext cx="11209100" cy="4623429"/>
          </a:xfrm>
        </p:spPr>
      </p:pic>
      <p:sp>
        <p:nvSpPr>
          <p:cNvPr id="5" name="TextBox 4"/>
          <p:cNvSpPr txBox="1"/>
          <p:nvPr/>
        </p:nvSpPr>
        <p:spPr>
          <a:xfrm>
            <a:off x="1105855" y="5895512"/>
            <a:ext cx="10834056" cy="830997"/>
          </a:xfrm>
          <a:prstGeom prst="rect">
            <a:avLst/>
          </a:prstGeom>
          <a:noFill/>
        </p:spPr>
        <p:txBody>
          <a:bodyPr wrap="none" rtlCol="0">
            <a:spAutoFit/>
          </a:bodyPr>
          <a:lstStyle/>
          <a:p>
            <a:pPr algn="r"/>
            <a:r>
              <a:rPr lang="en-US" sz="2400" dirty="0">
                <a:solidFill>
                  <a:srgbClr val="FF0000"/>
                </a:solidFill>
                <a:latin typeface="Arial" panose="020B0604020202020204" pitchFamily="34" charset="0"/>
              </a:rPr>
              <a:t>*</a:t>
            </a:r>
            <a:r>
              <a:rPr lang="en-US" sz="2400" dirty="0">
                <a:latin typeface="Arial" panose="020B0604020202020204" pitchFamily="34" charset="0"/>
              </a:rPr>
              <a:t>https://www.the-hospitalist.org/hospitalist/article/220457/coronavirus-updates/</a:t>
            </a:r>
          </a:p>
          <a:p>
            <a:pPr algn="r"/>
            <a:r>
              <a:rPr lang="en-US" sz="2400" dirty="0">
                <a:latin typeface="Arial" panose="020B0604020202020204" pitchFamily="34" charset="0"/>
              </a:rPr>
              <a:t>comorbidities-rule-new-yorks-covid-19-deaths</a:t>
            </a:r>
          </a:p>
        </p:txBody>
      </p:sp>
    </p:spTree>
    <p:extLst>
      <p:ext uri="{BB962C8B-B14F-4D97-AF65-F5344CB8AC3E}">
        <p14:creationId xmlns:p14="http://schemas.microsoft.com/office/powerpoint/2010/main" val="3283634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2C6D8881-B7D5-2C4C-9DA5-D6EBC122F69E}"/>
              </a:ext>
            </a:extLst>
          </p:cNvPr>
          <p:cNvPicPr>
            <a:picLocks noChangeAspect="1"/>
          </p:cNvPicPr>
          <p:nvPr/>
        </p:nvPicPr>
        <p:blipFill>
          <a:blip r:embed="rId2"/>
          <a:stretch>
            <a:fillRect/>
          </a:stretch>
        </p:blipFill>
        <p:spPr>
          <a:xfrm>
            <a:off x="-35441" y="1194078"/>
            <a:ext cx="12192000" cy="4469844"/>
          </a:xfrm>
          <a:prstGeom prst="rect">
            <a:avLst/>
          </a:prstGeom>
        </p:spPr>
      </p:pic>
      <p:sp>
        <p:nvSpPr>
          <p:cNvPr id="10" name="TextBox 9">
            <a:extLst>
              <a:ext uri="{FF2B5EF4-FFF2-40B4-BE49-F238E27FC236}">
                <a16:creationId xmlns:a16="http://schemas.microsoft.com/office/drawing/2014/main" id="{4191A1CB-EB26-CB4B-9EA2-7A5C5CFC473D}"/>
              </a:ext>
            </a:extLst>
          </p:cNvPr>
          <p:cNvSpPr txBox="1"/>
          <p:nvPr/>
        </p:nvSpPr>
        <p:spPr>
          <a:xfrm>
            <a:off x="4099587" y="6140722"/>
            <a:ext cx="7067769" cy="461665"/>
          </a:xfrm>
          <a:prstGeom prst="rect">
            <a:avLst/>
          </a:prstGeom>
          <a:noFill/>
        </p:spPr>
        <p:txBody>
          <a:bodyPr wrap="none" rtlCol="0">
            <a:spAutoFit/>
          </a:bodyPr>
          <a:lstStyle/>
          <a:p>
            <a:r>
              <a:rPr lang="en-US" sz="2400" dirty="0">
                <a:solidFill>
                  <a:srgbClr val="FF0000"/>
                </a:solidFill>
                <a:latin typeface="Arial" panose="020B0604020202020204" pitchFamily="34" charset="0"/>
              </a:rPr>
              <a:t>*</a:t>
            </a:r>
            <a:r>
              <a:rPr lang="en-US" sz="2400" dirty="0">
                <a:latin typeface="Arial" panose="020B0604020202020204" pitchFamily="34" charset="0"/>
              </a:rPr>
              <a:t>Nancy L Swanson et al. J Org Syst 9 (2014) 6-37.</a:t>
            </a:r>
          </a:p>
        </p:txBody>
      </p:sp>
      <p:sp>
        <p:nvSpPr>
          <p:cNvPr id="2" name="Title 1">
            <a:extLst>
              <a:ext uri="{FF2B5EF4-FFF2-40B4-BE49-F238E27FC236}">
                <a16:creationId xmlns:a16="http://schemas.microsoft.com/office/drawing/2014/main" id="{3248EC2E-242C-AD4F-BFE6-1307E75CF5B3}"/>
              </a:ext>
            </a:extLst>
          </p:cNvPr>
          <p:cNvSpPr>
            <a:spLocks noGrp="1"/>
          </p:cNvSpPr>
          <p:nvPr>
            <p:ph type="title"/>
          </p:nvPr>
        </p:nvSpPr>
        <p:spPr>
          <a:xfrm>
            <a:off x="291688" y="317168"/>
            <a:ext cx="9340551" cy="1143000"/>
          </a:xfrm>
        </p:spPr>
        <p:txBody>
          <a:bodyPr>
            <a:normAutofit fontScale="90000"/>
          </a:bodyPr>
          <a:lstStyle/>
          <a:p>
            <a:r>
              <a:rPr lang="en-US" b="1" dirty="0"/>
              <a:t>Correlations over time between Glyphosate Usage and Disease in the US</a:t>
            </a:r>
            <a:r>
              <a:rPr lang="en-US" b="1" dirty="0">
                <a:solidFill>
                  <a:srgbClr val="FF0000"/>
                </a:solidFill>
              </a:rPr>
              <a:t>*</a:t>
            </a:r>
          </a:p>
        </p:txBody>
      </p:sp>
    </p:spTree>
    <p:extLst>
      <p:ext uri="{BB962C8B-B14F-4D97-AF65-F5344CB8AC3E}">
        <p14:creationId xmlns:p14="http://schemas.microsoft.com/office/powerpoint/2010/main" val="3577586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AF37A2FE-0400-5345-A962-FEC4693938AF}"/>
              </a:ext>
            </a:extLst>
          </p:cNvPr>
          <p:cNvPicPr>
            <a:picLocks noGrp="1" noChangeAspect="1"/>
          </p:cNvPicPr>
          <p:nvPr>
            <p:ph idx="1"/>
          </p:nvPr>
        </p:nvPicPr>
        <p:blipFill>
          <a:blip r:embed="rId2"/>
          <a:stretch>
            <a:fillRect/>
          </a:stretch>
        </p:blipFill>
        <p:spPr>
          <a:xfrm>
            <a:off x="-229482" y="1317213"/>
            <a:ext cx="6703412" cy="4351338"/>
          </a:xfrm>
        </p:spPr>
      </p:pic>
      <p:pic>
        <p:nvPicPr>
          <p:cNvPr id="7" name="Picture 6" descr="A close up of a map&#10;&#10;Description automatically generated">
            <a:extLst>
              <a:ext uri="{FF2B5EF4-FFF2-40B4-BE49-F238E27FC236}">
                <a16:creationId xmlns:a16="http://schemas.microsoft.com/office/drawing/2014/main" id="{48BA988D-3720-A044-B05F-1CA5D81023AE}"/>
              </a:ext>
            </a:extLst>
          </p:cNvPr>
          <p:cNvPicPr>
            <a:picLocks noChangeAspect="1"/>
          </p:cNvPicPr>
          <p:nvPr/>
        </p:nvPicPr>
        <p:blipFill>
          <a:blip r:embed="rId3"/>
          <a:stretch>
            <a:fillRect/>
          </a:stretch>
        </p:blipFill>
        <p:spPr>
          <a:xfrm>
            <a:off x="5657844" y="979287"/>
            <a:ext cx="7077073" cy="4753927"/>
          </a:xfrm>
          <a:prstGeom prst="rect">
            <a:avLst/>
          </a:prstGeom>
        </p:spPr>
      </p:pic>
      <p:sp>
        <p:nvSpPr>
          <p:cNvPr id="2" name="Title 1">
            <a:extLst>
              <a:ext uri="{FF2B5EF4-FFF2-40B4-BE49-F238E27FC236}">
                <a16:creationId xmlns:a16="http://schemas.microsoft.com/office/drawing/2014/main" id="{FEB9292F-5B16-2B42-BA9B-4436BE0A9443}"/>
              </a:ext>
            </a:extLst>
          </p:cNvPr>
          <p:cNvSpPr>
            <a:spLocks noGrp="1"/>
          </p:cNvSpPr>
          <p:nvPr>
            <p:ph type="title"/>
          </p:nvPr>
        </p:nvSpPr>
        <p:spPr>
          <a:xfrm>
            <a:off x="722586" y="125042"/>
            <a:ext cx="10515600" cy="1325563"/>
          </a:xfrm>
        </p:spPr>
        <p:txBody>
          <a:bodyPr/>
          <a:lstStyle/>
          <a:p>
            <a:r>
              <a:rPr lang="en-US" b="1" dirty="0"/>
              <a:t>Comorbidities: Obesity and Diabetes</a:t>
            </a:r>
            <a:r>
              <a:rPr lang="en-US" b="1" dirty="0">
                <a:solidFill>
                  <a:srgbClr val="FF0000"/>
                </a:solidFill>
              </a:rPr>
              <a:t>*</a:t>
            </a:r>
          </a:p>
        </p:txBody>
      </p:sp>
      <p:sp>
        <p:nvSpPr>
          <p:cNvPr id="8" name="TextBox 7">
            <a:extLst>
              <a:ext uri="{FF2B5EF4-FFF2-40B4-BE49-F238E27FC236}">
                <a16:creationId xmlns:a16="http://schemas.microsoft.com/office/drawing/2014/main" id="{50EA4359-C223-9448-8378-6D57C5286225}"/>
              </a:ext>
            </a:extLst>
          </p:cNvPr>
          <p:cNvSpPr txBox="1"/>
          <p:nvPr/>
        </p:nvSpPr>
        <p:spPr>
          <a:xfrm>
            <a:off x="4934183" y="6071140"/>
            <a:ext cx="7286931" cy="461665"/>
          </a:xfrm>
          <a:prstGeom prst="rect">
            <a:avLst/>
          </a:prstGeom>
          <a:noFill/>
        </p:spPr>
        <p:txBody>
          <a:bodyPr wrap="none" rtlCol="0">
            <a:spAutoFit/>
          </a:bodyPr>
          <a:lstStyle/>
          <a:p>
            <a:r>
              <a:rPr lang="en-US" sz="2400" dirty="0">
                <a:solidFill>
                  <a:srgbClr val="FF0000"/>
                </a:solidFill>
              </a:rPr>
              <a:t>*</a:t>
            </a:r>
            <a:r>
              <a:rPr lang="en-US" sz="2400" dirty="0"/>
              <a:t>N Swanson et al. Journal of Organic Systems, 9(2), 2014 </a:t>
            </a:r>
          </a:p>
        </p:txBody>
      </p:sp>
      <p:sp>
        <p:nvSpPr>
          <p:cNvPr id="9" name="TextBox 8">
            <a:extLst>
              <a:ext uri="{FF2B5EF4-FFF2-40B4-BE49-F238E27FC236}">
                <a16:creationId xmlns:a16="http://schemas.microsoft.com/office/drawing/2014/main" id="{7DA62522-BC69-894B-B3B5-C6A6D452AF87}"/>
              </a:ext>
            </a:extLst>
          </p:cNvPr>
          <p:cNvSpPr txBox="1"/>
          <p:nvPr/>
        </p:nvSpPr>
        <p:spPr>
          <a:xfrm>
            <a:off x="1367177" y="3356250"/>
            <a:ext cx="979755" cy="400110"/>
          </a:xfrm>
          <a:prstGeom prst="rect">
            <a:avLst/>
          </a:prstGeom>
          <a:solidFill>
            <a:schemeClr val="bg1"/>
          </a:solidFill>
        </p:spPr>
        <p:txBody>
          <a:bodyPr wrap="none" rtlCol="0">
            <a:spAutoFit/>
          </a:bodyPr>
          <a:lstStyle/>
          <a:p>
            <a:r>
              <a:rPr lang="en-US" sz="2000" dirty="0">
                <a:solidFill>
                  <a:srgbClr val="FF0000"/>
                </a:solidFill>
              </a:rPr>
              <a:t>Obesity</a:t>
            </a:r>
          </a:p>
        </p:txBody>
      </p:sp>
      <p:sp>
        <p:nvSpPr>
          <p:cNvPr id="10" name="TextBox 9">
            <a:extLst>
              <a:ext uri="{FF2B5EF4-FFF2-40B4-BE49-F238E27FC236}">
                <a16:creationId xmlns:a16="http://schemas.microsoft.com/office/drawing/2014/main" id="{FD5F0995-69C0-C94F-A1B9-63E45AD00578}"/>
              </a:ext>
            </a:extLst>
          </p:cNvPr>
          <p:cNvSpPr txBox="1"/>
          <p:nvPr/>
        </p:nvSpPr>
        <p:spPr>
          <a:xfrm>
            <a:off x="7149630" y="2991744"/>
            <a:ext cx="1099083" cy="400110"/>
          </a:xfrm>
          <a:prstGeom prst="rect">
            <a:avLst/>
          </a:prstGeom>
          <a:solidFill>
            <a:schemeClr val="bg1"/>
          </a:solidFill>
        </p:spPr>
        <p:txBody>
          <a:bodyPr wrap="none" rtlCol="0">
            <a:spAutoFit/>
          </a:bodyPr>
          <a:lstStyle/>
          <a:p>
            <a:r>
              <a:rPr lang="en-US" sz="2000" dirty="0">
                <a:solidFill>
                  <a:srgbClr val="FF0000"/>
                </a:solidFill>
              </a:rPr>
              <a:t>Diabetes</a:t>
            </a:r>
          </a:p>
        </p:txBody>
      </p:sp>
    </p:spTree>
    <p:extLst>
      <p:ext uri="{BB962C8B-B14F-4D97-AF65-F5344CB8AC3E}">
        <p14:creationId xmlns:p14="http://schemas.microsoft.com/office/powerpoint/2010/main" val="1203922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1269274" y="1807321"/>
            <a:ext cx="9403080" cy="3816429"/>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Importance of NAD(P)(H) Redox System to Mitochondrial Health</a:t>
            </a:r>
          </a:p>
          <a:p>
            <a:pPr algn="ctr"/>
            <a:endPar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72651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0"/>
            <a:ext cx="10972800" cy="1143000"/>
          </a:xfrm>
        </p:spPr>
        <p:txBody>
          <a:bodyPr/>
          <a:lstStyle/>
          <a:p>
            <a:r>
              <a:rPr lang="en-US" b="1" dirty="0"/>
              <a:t>The Big Picture</a:t>
            </a:r>
          </a:p>
        </p:txBody>
      </p:sp>
      <p:sp>
        <p:nvSpPr>
          <p:cNvPr id="3" name="Content Placeholder 2"/>
          <p:cNvSpPr>
            <a:spLocks noGrp="1"/>
          </p:cNvSpPr>
          <p:nvPr>
            <p:ph idx="1"/>
          </p:nvPr>
        </p:nvSpPr>
        <p:spPr>
          <a:xfrm>
            <a:off x="169333" y="1031788"/>
            <a:ext cx="11853333" cy="5714999"/>
          </a:xfrm>
        </p:spPr>
        <p:txBody>
          <a:bodyPr>
            <a:normAutofit/>
          </a:bodyPr>
          <a:lstStyle/>
          <a:p>
            <a:r>
              <a:rPr lang="en-US" dirty="0"/>
              <a:t>NAD (Nicotinamide Adenine Dinucleotide) is an essential cofactor                      in oxidation/reduction reactions</a:t>
            </a:r>
          </a:p>
          <a:p>
            <a:pPr marL="457200" lvl="1" indent="0">
              <a:buNone/>
            </a:pPr>
            <a:r>
              <a:rPr lang="en-US" dirty="0"/>
              <a:t>It exists in four forms: with and without hydrogens and with and without phosphate</a:t>
            </a:r>
          </a:p>
          <a:p>
            <a:pPr marL="457200" lvl="1" indent="0">
              <a:buNone/>
            </a:pPr>
            <a:r>
              <a:rPr lang="en-US" dirty="0"/>
              <a:t>NAD+   	(no H, no P)</a:t>
            </a:r>
          </a:p>
          <a:p>
            <a:pPr marL="457200" lvl="1" indent="0">
              <a:buNone/>
            </a:pPr>
            <a:r>
              <a:rPr lang="en-US" dirty="0"/>
              <a:t>NADH  	(with H, no P)</a:t>
            </a:r>
          </a:p>
          <a:p>
            <a:pPr marL="457200" lvl="1" indent="0">
              <a:buNone/>
            </a:pPr>
            <a:r>
              <a:rPr lang="en-US" dirty="0"/>
              <a:t>NADP+	 (no H, with P)</a:t>
            </a:r>
          </a:p>
          <a:p>
            <a:pPr marL="457200" lvl="1" indent="0">
              <a:buNone/>
            </a:pPr>
            <a:r>
              <a:rPr lang="en-US" dirty="0"/>
              <a:t>NADPH 	(with H, with P)</a:t>
            </a:r>
          </a:p>
          <a:p>
            <a:r>
              <a:rPr lang="en-US" dirty="0"/>
              <a:t>Mitochondria are organelles inside cells that supply energy in the form of ATP</a:t>
            </a:r>
          </a:p>
          <a:p>
            <a:r>
              <a:rPr lang="en-US" dirty="0"/>
              <a:t>Mitochondria depend critically on a proton-ATPase pump to make ATP</a:t>
            </a:r>
          </a:p>
          <a:p>
            <a:pPr lvl="1"/>
            <a:r>
              <a:rPr lang="en-US" dirty="0"/>
              <a:t>Protons derived from NADH and NADPH are pumped into the intermembrane space</a:t>
            </a:r>
          </a:p>
          <a:p>
            <a:r>
              <a:rPr lang="en-US" dirty="0"/>
              <a:t>Deuterium “gums up” the pump (like sugar in the gas tank)</a:t>
            </a:r>
          </a:p>
          <a:p>
            <a:r>
              <a:rPr lang="en-US" dirty="0"/>
              <a:t>Glyphosate interferes with the supply of NADH and NADPH to the organism</a:t>
            </a:r>
            <a:endParaRPr lang="en-US" sz="3467" dirty="0"/>
          </a:p>
          <a:p>
            <a:pPr marL="457200" lvl="1" indent="0">
              <a:buNone/>
            </a:pPr>
            <a:endParaRPr lang="en-US" dirty="0"/>
          </a:p>
        </p:txBody>
      </p:sp>
      <p:sp>
        <p:nvSpPr>
          <p:cNvPr id="5" name="TextBox 4">
            <a:extLst>
              <a:ext uri="{FF2B5EF4-FFF2-40B4-BE49-F238E27FC236}">
                <a16:creationId xmlns:a16="http://schemas.microsoft.com/office/drawing/2014/main" id="{04D98203-E362-2C45-B3FD-DC14C64166F6}"/>
              </a:ext>
            </a:extLst>
          </p:cNvPr>
          <p:cNvSpPr txBox="1"/>
          <p:nvPr/>
        </p:nvSpPr>
        <p:spPr>
          <a:xfrm>
            <a:off x="5486400" y="2492621"/>
            <a:ext cx="4090087" cy="1200329"/>
          </a:xfrm>
          <a:prstGeom prst="rect">
            <a:avLst/>
          </a:prstGeom>
          <a:noFill/>
          <a:ln w="28575">
            <a:solidFill>
              <a:schemeClr val="accent1"/>
            </a:solidFill>
          </a:ln>
        </p:spPr>
        <p:txBody>
          <a:bodyPr wrap="square" rtlCol="0">
            <a:spAutoFit/>
          </a:bodyPr>
          <a:lstStyle/>
          <a:p>
            <a:r>
              <a:rPr lang="en-US" sz="2400" dirty="0"/>
              <a:t>The enzymes that supply NAD+ and NADP+ with H are specially designed to avoid deuterium</a:t>
            </a:r>
          </a:p>
        </p:txBody>
      </p:sp>
    </p:spTree>
    <p:extLst>
      <p:ext uri="{BB962C8B-B14F-4D97-AF65-F5344CB8AC3E}">
        <p14:creationId xmlns:p14="http://schemas.microsoft.com/office/powerpoint/2010/main" val="1433545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 y="139656"/>
            <a:ext cx="10515600" cy="1325563"/>
          </a:xfrm>
        </p:spPr>
        <p:txBody>
          <a:bodyPr/>
          <a:lstStyle/>
          <a:p>
            <a:r>
              <a:rPr lang="en-US" b="1" dirty="0"/>
              <a:t>Flavoproteins</a:t>
            </a:r>
          </a:p>
        </p:txBody>
      </p:sp>
      <p:sp>
        <p:nvSpPr>
          <p:cNvPr id="3" name="Content Placeholder 2"/>
          <p:cNvSpPr>
            <a:spLocks noGrp="1"/>
          </p:cNvSpPr>
          <p:nvPr>
            <p:ph idx="1"/>
          </p:nvPr>
        </p:nvSpPr>
        <p:spPr>
          <a:xfrm>
            <a:off x="213360" y="1342204"/>
            <a:ext cx="11531600" cy="5262555"/>
          </a:xfrm>
        </p:spPr>
        <p:txBody>
          <a:bodyPr>
            <a:normAutofit/>
          </a:bodyPr>
          <a:lstStyle/>
          <a:p>
            <a:r>
              <a:rPr lang="en-US" dirty="0"/>
              <a:t>Flavoproteins are a large class of enzymes with many roles</a:t>
            </a:r>
          </a:p>
          <a:p>
            <a:r>
              <a:rPr lang="en-US" dirty="0"/>
              <a:t>They exhibit strong kinetic isotope effects (favor H over D)</a:t>
            </a:r>
          </a:p>
          <a:p>
            <a:pPr lvl="1"/>
            <a:r>
              <a:rPr lang="en-US" dirty="0"/>
              <a:t>Greatly prefer H over D during hydride (H</a:t>
            </a:r>
            <a:r>
              <a:rPr lang="en-US" baseline="30000" dirty="0"/>
              <a:t>-</a:t>
            </a:r>
            <a:r>
              <a:rPr lang="en-US" dirty="0"/>
              <a:t>) transfers</a:t>
            </a:r>
          </a:p>
          <a:p>
            <a:pPr lvl="1"/>
            <a:r>
              <a:rPr lang="en-US" dirty="0"/>
              <a:t>Use water wires to fractionate out deuterium </a:t>
            </a:r>
          </a:p>
          <a:p>
            <a:r>
              <a:rPr lang="en-US" dirty="0"/>
              <a:t>Many steal H from substrate to restore NAD(P)H from NAD(P)+</a:t>
            </a:r>
          </a:p>
          <a:p>
            <a:r>
              <a:rPr lang="en-US" dirty="0"/>
              <a:t>Others provide </a:t>
            </a:r>
            <a:r>
              <a:rPr lang="en-US" i="1" dirty="0">
                <a:solidFill>
                  <a:srgbClr val="FF0000"/>
                </a:solidFill>
              </a:rPr>
              <a:t>D-depleted protons </a:t>
            </a:r>
            <a:r>
              <a:rPr lang="en-US" dirty="0"/>
              <a:t>to the mitochondria and for fatty acid and nucleotide synthesis</a:t>
            </a:r>
          </a:p>
          <a:p>
            <a:r>
              <a:rPr lang="en-US" dirty="0"/>
              <a:t>They have strong glycine dependencies for binding to phosphate at </a:t>
            </a:r>
            <a:r>
              <a:rPr lang="en-US" dirty="0" err="1"/>
              <a:t>flavin</a:t>
            </a:r>
            <a:r>
              <a:rPr lang="en-US" dirty="0"/>
              <a:t> binding sites</a:t>
            </a:r>
          </a:p>
          <a:p>
            <a:pPr lvl="1"/>
            <a:r>
              <a:rPr lang="en-US" dirty="0"/>
              <a:t>Susceptible to suppression through glyphosate substitution</a:t>
            </a:r>
          </a:p>
        </p:txBody>
      </p:sp>
    </p:spTree>
    <p:extLst>
      <p:ext uri="{BB962C8B-B14F-4D97-AF65-F5344CB8AC3E}">
        <p14:creationId xmlns:p14="http://schemas.microsoft.com/office/powerpoint/2010/main" val="3935746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46" y="0"/>
            <a:ext cx="10515600" cy="1325563"/>
          </a:xfrm>
        </p:spPr>
        <p:txBody>
          <a:bodyPr/>
          <a:lstStyle/>
          <a:p>
            <a:r>
              <a:rPr lang="en-US" b="1" dirty="0"/>
              <a:t>Glyphosate Impairs NAD(P)(H) Pathways</a:t>
            </a:r>
            <a:r>
              <a:rPr lang="en-US" b="1" dirty="0">
                <a:solidFill>
                  <a:srgbClr val="FF0000"/>
                </a:solidFill>
              </a:rPr>
              <a:t>*</a:t>
            </a:r>
          </a:p>
        </p:txBody>
      </p:sp>
      <p:sp>
        <p:nvSpPr>
          <p:cNvPr id="3" name="Content Placeholder 2"/>
          <p:cNvSpPr>
            <a:spLocks noGrp="1"/>
          </p:cNvSpPr>
          <p:nvPr>
            <p:ph idx="1"/>
          </p:nvPr>
        </p:nvSpPr>
        <p:spPr>
          <a:xfrm>
            <a:off x="264746" y="1232978"/>
            <a:ext cx="11963401" cy="5186361"/>
          </a:xfrm>
        </p:spPr>
        <p:txBody>
          <a:bodyPr>
            <a:normAutofit/>
          </a:bodyPr>
          <a:lstStyle/>
          <a:p>
            <a:r>
              <a:rPr lang="en-US" dirty="0"/>
              <a:t>Glyphosate is the active ingredient in the pervasive herbicide Roundup</a:t>
            </a:r>
          </a:p>
          <a:p>
            <a:pPr lvl="1"/>
            <a:r>
              <a:rPr lang="en-US" dirty="0"/>
              <a:t>It kills weeds by suppressing EPSP synthase in the shikimate biological pathway</a:t>
            </a:r>
          </a:p>
          <a:p>
            <a:r>
              <a:rPr lang="en-US" dirty="0"/>
              <a:t>Tryptophan is a major product of this blocked pathway</a:t>
            </a:r>
          </a:p>
          <a:p>
            <a:pPr lvl="1"/>
            <a:r>
              <a:rPr lang="en-US" dirty="0"/>
              <a:t>Tryptophan is produced by gut microbes depending on EPSP synthase</a:t>
            </a:r>
          </a:p>
          <a:p>
            <a:pPr lvl="1"/>
            <a:r>
              <a:rPr lang="en-US" dirty="0"/>
              <a:t> </a:t>
            </a:r>
            <a:r>
              <a:rPr lang="en-US" i="1" dirty="0">
                <a:solidFill>
                  <a:srgbClr val="FF0000"/>
                </a:solidFill>
              </a:rPr>
              <a:t>NAD(P)(H) is derived from tryptophan</a:t>
            </a:r>
          </a:p>
          <a:p>
            <a:r>
              <a:rPr lang="en-US" dirty="0"/>
              <a:t>Glyphosate induces ROS in mitochondria and depletes glutathione (antioxidant)</a:t>
            </a:r>
          </a:p>
          <a:p>
            <a:pPr lvl="1"/>
            <a:r>
              <a:rPr lang="en-US" dirty="0"/>
              <a:t>Also increases ratio of GSSG/GSH </a:t>
            </a:r>
          </a:p>
          <a:p>
            <a:r>
              <a:rPr lang="en-US" dirty="0"/>
              <a:t>Glyphosate inhibits </a:t>
            </a:r>
            <a:r>
              <a:rPr lang="en-US" i="1" dirty="0">
                <a:solidFill>
                  <a:srgbClr val="FF0000"/>
                </a:solidFill>
              </a:rPr>
              <a:t>glucose 6 phosphate dehydrogenase </a:t>
            </a:r>
            <a:r>
              <a:rPr lang="en-US" dirty="0"/>
              <a:t>(G6PD), which   restores NADPH from NADP+</a:t>
            </a:r>
          </a:p>
          <a:p>
            <a:r>
              <a:rPr lang="en-US" dirty="0"/>
              <a:t>Glyphosate inhibits </a:t>
            </a:r>
            <a:r>
              <a:rPr lang="en-US" i="1" dirty="0">
                <a:solidFill>
                  <a:srgbClr val="FF0000"/>
                </a:solidFill>
              </a:rPr>
              <a:t>succinate dehydrogenase</a:t>
            </a:r>
            <a:r>
              <a:rPr lang="en-US" dirty="0"/>
              <a:t>, an essential enzyme in both     the citric acid cycle and oxidative phosphorylation in the mitochondria</a:t>
            </a:r>
          </a:p>
        </p:txBody>
      </p:sp>
      <p:sp>
        <p:nvSpPr>
          <p:cNvPr id="4" name="TextBox 3">
            <a:extLst>
              <a:ext uri="{FF2B5EF4-FFF2-40B4-BE49-F238E27FC236}">
                <a16:creationId xmlns:a16="http://schemas.microsoft.com/office/drawing/2014/main" id="{8D7D57D7-B3A3-8344-BB68-2D6D93C80957}"/>
              </a:ext>
            </a:extLst>
          </p:cNvPr>
          <p:cNvSpPr txBox="1"/>
          <p:nvPr/>
        </p:nvSpPr>
        <p:spPr>
          <a:xfrm>
            <a:off x="4271376" y="6188506"/>
            <a:ext cx="7655878" cy="461665"/>
          </a:xfrm>
          <a:prstGeom prst="rect">
            <a:avLst/>
          </a:prstGeom>
          <a:noFill/>
        </p:spPr>
        <p:txBody>
          <a:bodyPr wrap="none" rtlCol="0">
            <a:spAutoFit/>
          </a:bodyPr>
          <a:lstStyle/>
          <a:p>
            <a:r>
              <a:rPr lang="en-US" sz="2400" dirty="0">
                <a:solidFill>
                  <a:srgbClr val="FF0000"/>
                </a:solidFill>
              </a:rPr>
              <a:t>*</a:t>
            </a:r>
            <a:r>
              <a:rPr lang="en-US" sz="2400" dirty="0"/>
              <a:t>S Seneff, Toxic Legacy, Chelsea Green Publishers, July 2021.</a:t>
            </a:r>
          </a:p>
        </p:txBody>
      </p:sp>
    </p:spTree>
    <p:extLst>
      <p:ext uri="{BB962C8B-B14F-4D97-AF65-F5344CB8AC3E}">
        <p14:creationId xmlns:p14="http://schemas.microsoft.com/office/powerpoint/2010/main" val="4206788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C21F-B7F7-D34E-AA12-9B4712AB38EE}"/>
              </a:ext>
            </a:extLst>
          </p:cNvPr>
          <p:cNvSpPr>
            <a:spLocks noGrp="1"/>
          </p:cNvSpPr>
          <p:nvPr>
            <p:ph type="title"/>
          </p:nvPr>
        </p:nvSpPr>
        <p:spPr>
          <a:xfrm>
            <a:off x="215087" y="365125"/>
            <a:ext cx="10515600" cy="1726434"/>
          </a:xfrm>
        </p:spPr>
        <p:txBody>
          <a:bodyPr>
            <a:normAutofit fontScale="90000"/>
          </a:bodyPr>
          <a:lstStyle/>
          <a:p>
            <a:r>
              <a:rPr lang="en-US" b="1" dirty="0"/>
              <a:t>“COVID-19: NAD+ deficiency may predispose      the aged, obese and type2 diabetics to             mortality through its effect on SIRT1 activity”</a:t>
            </a:r>
            <a:r>
              <a:rPr lang="en-US" b="1" dirty="0">
                <a:solidFill>
                  <a:srgbClr val="FF0000"/>
                </a:solidFill>
              </a:rPr>
              <a:t>*</a:t>
            </a:r>
            <a:r>
              <a:rPr lang="en-US" b="1" dirty="0"/>
              <a:t> </a:t>
            </a:r>
            <a:br>
              <a:rPr lang="en-US" b="1" dirty="0"/>
            </a:br>
            <a:endParaRPr lang="en-US" b="1" dirty="0"/>
          </a:p>
        </p:txBody>
      </p:sp>
      <p:sp>
        <p:nvSpPr>
          <p:cNvPr id="3" name="Content Placeholder 2">
            <a:extLst>
              <a:ext uri="{FF2B5EF4-FFF2-40B4-BE49-F238E27FC236}">
                <a16:creationId xmlns:a16="http://schemas.microsoft.com/office/drawing/2014/main" id="{CA989D0C-A7F4-7B46-A77B-91D0BEC4F25C}"/>
              </a:ext>
            </a:extLst>
          </p:cNvPr>
          <p:cNvSpPr>
            <a:spLocks noGrp="1"/>
          </p:cNvSpPr>
          <p:nvPr>
            <p:ph idx="1"/>
          </p:nvPr>
        </p:nvSpPr>
        <p:spPr>
          <a:xfrm>
            <a:off x="215087" y="2091559"/>
            <a:ext cx="11196124" cy="4071246"/>
          </a:xfrm>
        </p:spPr>
        <p:txBody>
          <a:bodyPr>
            <a:normAutofit fontScale="92500" lnSpcReduction="10000"/>
          </a:bodyPr>
          <a:lstStyle/>
          <a:p>
            <a:r>
              <a:rPr lang="en-US" dirty="0"/>
              <a:t>NAD+ is a cofactor heavily involved in proton-coupled electron transfer (PCET)</a:t>
            </a:r>
          </a:p>
          <a:p>
            <a:r>
              <a:rPr lang="en-US" dirty="0" err="1"/>
              <a:t>Sirtuins</a:t>
            </a:r>
            <a:r>
              <a:rPr lang="en-US" dirty="0"/>
              <a:t> are an ancient family of 7 NAD+-dependent signaling proteins that regulate metabolism</a:t>
            </a:r>
          </a:p>
          <a:p>
            <a:r>
              <a:rPr lang="en-US" dirty="0"/>
              <a:t>Intracellular NAD+ levels are depleted in association with diabetes and obesity, risk factors for bad outcome in COVID-19</a:t>
            </a:r>
          </a:p>
          <a:p>
            <a:pPr lvl="1"/>
            <a:r>
              <a:rPr lang="en-US" sz="2600" dirty="0"/>
              <a:t>Diabetes and obesity rates have been rising dramatically in the United States in step with the rise in glyphosate usage on core crops</a:t>
            </a:r>
            <a:r>
              <a:rPr lang="en-US" sz="2600" dirty="0">
                <a:solidFill>
                  <a:srgbClr val="FF0000"/>
                </a:solidFill>
              </a:rPr>
              <a:t>**</a:t>
            </a:r>
          </a:p>
          <a:p>
            <a:r>
              <a:rPr lang="en-US" dirty="0"/>
              <a:t>Depletion of SIRT1 causes uncontrolled increases in inflammatory markers TNF-</a:t>
            </a:r>
            <a:r>
              <a:rPr lang="el-GR" dirty="0"/>
              <a:t>α, </a:t>
            </a:r>
            <a:r>
              <a:rPr lang="en-US" dirty="0"/>
              <a:t>IL-6 and IL-1</a:t>
            </a:r>
            <a:r>
              <a:rPr lang="el-GR" dirty="0"/>
              <a:t>β</a:t>
            </a:r>
            <a:endParaRPr lang="en-US" dirty="0"/>
          </a:p>
          <a:p>
            <a:pPr lvl="1"/>
            <a:r>
              <a:rPr lang="en-US" sz="2600" dirty="0"/>
              <a:t>Increased risk to cytokine storm due to inability to activate SIRT1</a:t>
            </a:r>
          </a:p>
        </p:txBody>
      </p:sp>
      <p:sp>
        <p:nvSpPr>
          <p:cNvPr id="4" name="TextBox 3">
            <a:extLst>
              <a:ext uri="{FF2B5EF4-FFF2-40B4-BE49-F238E27FC236}">
                <a16:creationId xmlns:a16="http://schemas.microsoft.com/office/drawing/2014/main" id="{F93F3EC3-0EB2-E443-A967-F10C34AB30F4}"/>
              </a:ext>
            </a:extLst>
          </p:cNvPr>
          <p:cNvSpPr txBox="1"/>
          <p:nvPr/>
        </p:nvSpPr>
        <p:spPr>
          <a:xfrm>
            <a:off x="5326404" y="5985043"/>
            <a:ext cx="5871864" cy="1015663"/>
          </a:xfrm>
          <a:prstGeom prst="rect">
            <a:avLst/>
          </a:prstGeom>
          <a:noFill/>
        </p:spPr>
        <p:txBody>
          <a:bodyPr wrap="none" rtlCol="0">
            <a:spAutoFit/>
          </a:bodyPr>
          <a:lstStyle/>
          <a:p>
            <a:r>
              <a:rPr lang="en-US" sz="2000" dirty="0">
                <a:solidFill>
                  <a:srgbClr val="FF0000"/>
                </a:solidFill>
              </a:rPr>
              <a:t>*</a:t>
            </a:r>
            <a:r>
              <a:rPr lang="en-US" sz="2000" dirty="0"/>
              <a:t>R Miller et al. Medical Hypotheses 2020; 144: 110044</a:t>
            </a:r>
          </a:p>
          <a:p>
            <a:r>
              <a:rPr lang="en-US" sz="2000" dirty="0">
                <a:solidFill>
                  <a:srgbClr val="FF0000"/>
                </a:solidFill>
              </a:rPr>
              <a:t>**</a:t>
            </a:r>
            <a:r>
              <a:rPr lang="en-US" sz="2000" dirty="0"/>
              <a:t>N Swanson et al. J</a:t>
            </a:r>
            <a:r>
              <a:rPr lang="en-US" dirty="0"/>
              <a:t>ournal of Organic Systems, 9(2), 2014 </a:t>
            </a:r>
            <a:endParaRPr lang="en-US" sz="2000" dirty="0"/>
          </a:p>
          <a:p>
            <a:endParaRPr lang="en-US" sz="2000" dirty="0"/>
          </a:p>
        </p:txBody>
      </p:sp>
    </p:spTree>
    <p:extLst>
      <p:ext uri="{BB962C8B-B14F-4D97-AF65-F5344CB8AC3E}">
        <p14:creationId xmlns:p14="http://schemas.microsoft.com/office/powerpoint/2010/main" val="2801463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260026EE-0ECA-1B44-B247-FCBF084DC584}"/>
              </a:ext>
            </a:extLst>
          </p:cNvPr>
          <p:cNvPicPr>
            <a:picLocks noGrp="1" noChangeAspect="1"/>
          </p:cNvPicPr>
          <p:nvPr>
            <p:ph idx="1"/>
          </p:nvPr>
        </p:nvPicPr>
        <p:blipFill>
          <a:blip r:embed="rId3"/>
          <a:stretch>
            <a:fillRect/>
          </a:stretch>
        </p:blipFill>
        <p:spPr>
          <a:xfrm>
            <a:off x="-563359" y="494279"/>
            <a:ext cx="8134066" cy="6100550"/>
          </a:xfrm>
        </p:spPr>
      </p:pic>
      <p:sp>
        <p:nvSpPr>
          <p:cNvPr id="2" name="Title 1">
            <a:extLst>
              <a:ext uri="{FF2B5EF4-FFF2-40B4-BE49-F238E27FC236}">
                <a16:creationId xmlns:a16="http://schemas.microsoft.com/office/drawing/2014/main" id="{F11B42F0-C649-F340-9126-92E49F6E4C80}"/>
              </a:ext>
            </a:extLst>
          </p:cNvPr>
          <p:cNvSpPr>
            <a:spLocks noGrp="1"/>
          </p:cNvSpPr>
          <p:nvPr>
            <p:ph type="title"/>
          </p:nvPr>
        </p:nvSpPr>
        <p:spPr>
          <a:xfrm>
            <a:off x="284931" y="246609"/>
            <a:ext cx="10515600" cy="1325563"/>
          </a:xfrm>
        </p:spPr>
        <p:txBody>
          <a:bodyPr/>
          <a:lstStyle/>
          <a:p>
            <a:r>
              <a:rPr lang="en-US" b="1" dirty="0"/>
              <a:t>Deuterons Disrupt the </a:t>
            </a:r>
            <a:br>
              <a:rPr lang="en-US" b="1" dirty="0"/>
            </a:br>
            <a:r>
              <a:rPr lang="en-US" b="1" dirty="0"/>
              <a:t>ATPase Pump</a:t>
            </a:r>
            <a:r>
              <a:rPr lang="en-US" b="1" dirty="0">
                <a:solidFill>
                  <a:srgbClr val="FF0000"/>
                </a:solidFill>
              </a:rPr>
              <a:t>*</a:t>
            </a:r>
          </a:p>
        </p:txBody>
      </p:sp>
      <p:sp>
        <p:nvSpPr>
          <p:cNvPr id="6" name="Content Placeholder 2">
            <a:extLst>
              <a:ext uri="{FF2B5EF4-FFF2-40B4-BE49-F238E27FC236}">
                <a16:creationId xmlns:a16="http://schemas.microsoft.com/office/drawing/2014/main" id="{0268A21F-14AE-5F4D-B69D-F2103A10DFC6}"/>
              </a:ext>
            </a:extLst>
          </p:cNvPr>
          <p:cNvSpPr txBox="1">
            <a:spLocks/>
          </p:cNvSpPr>
          <p:nvPr/>
        </p:nvSpPr>
        <p:spPr>
          <a:xfrm>
            <a:off x="6757825" y="633874"/>
            <a:ext cx="5305928" cy="480866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There are around 15,000 ATPase pumps in a single mitochondrion</a:t>
            </a:r>
          </a:p>
          <a:p>
            <a:pPr>
              <a:lnSpc>
                <a:spcPct val="120000"/>
              </a:lnSpc>
            </a:pPr>
            <a:r>
              <a:rPr lang="en-US" sz="2600" dirty="0"/>
              <a:t>Proton force rotates the ATPase pumps at a rate of 1,000 cycles per second</a:t>
            </a:r>
          </a:p>
          <a:p>
            <a:pPr>
              <a:lnSpc>
                <a:spcPct val="120000"/>
              </a:lnSpc>
            </a:pPr>
            <a:r>
              <a:rPr lang="en-US" sz="2600" dirty="0"/>
              <a:t>Deuterons resist letting go and stall the pump, producing a stutter</a:t>
            </a:r>
          </a:p>
          <a:p>
            <a:pPr>
              <a:lnSpc>
                <a:spcPct val="120000"/>
              </a:lnSpc>
            </a:pPr>
            <a:r>
              <a:rPr lang="en-US" sz="2600" dirty="0"/>
              <a:t>Deuterons also disrupt proton-coupled electron transport (PCET) which is based on proton tunneling</a:t>
            </a:r>
          </a:p>
          <a:p>
            <a:pPr>
              <a:lnSpc>
                <a:spcPct val="120000"/>
              </a:lnSpc>
            </a:pPr>
            <a:r>
              <a:rPr lang="en-US" sz="2600" dirty="0"/>
              <a:t>This causes decreased production of ATP and increased production of reactive oxygen species, damaging the pumps.</a:t>
            </a:r>
          </a:p>
          <a:p>
            <a:pPr marL="457200" lvl="1" indent="0">
              <a:buFont typeface="Arial" panose="020B0604020202020204" pitchFamily="34" charset="0"/>
              <a:buNone/>
            </a:pPr>
            <a:endParaRPr lang="en-US" sz="2000" dirty="0"/>
          </a:p>
        </p:txBody>
      </p:sp>
      <p:sp>
        <p:nvSpPr>
          <p:cNvPr id="7" name="TextBox 6">
            <a:extLst>
              <a:ext uri="{FF2B5EF4-FFF2-40B4-BE49-F238E27FC236}">
                <a16:creationId xmlns:a16="http://schemas.microsoft.com/office/drawing/2014/main" id="{C3034FAC-AA40-0C47-8E07-59BE98D03A88}"/>
              </a:ext>
            </a:extLst>
          </p:cNvPr>
          <p:cNvSpPr txBox="1"/>
          <p:nvPr/>
        </p:nvSpPr>
        <p:spPr>
          <a:xfrm>
            <a:off x="2866620" y="6149492"/>
            <a:ext cx="9197133" cy="523220"/>
          </a:xfrm>
          <a:prstGeom prst="rect">
            <a:avLst/>
          </a:prstGeom>
          <a:noFill/>
        </p:spPr>
        <p:txBody>
          <a:bodyPr wrap="none" rtlCol="0">
            <a:spAutoFit/>
          </a:bodyPr>
          <a:lstStyle/>
          <a:p>
            <a:r>
              <a:rPr lang="en-US" sz="2800" dirty="0">
                <a:solidFill>
                  <a:srgbClr val="FF0000"/>
                </a:solidFill>
              </a:rPr>
              <a:t>*</a:t>
            </a:r>
            <a:r>
              <a:rPr lang="en-US" sz="2400" dirty="0"/>
              <a:t>Abdullah </a:t>
            </a:r>
            <a:r>
              <a:rPr lang="en-US" sz="2400" dirty="0" err="1"/>
              <a:t>Olgun</a:t>
            </a:r>
            <a:r>
              <a:rPr lang="en-US" sz="2400" dirty="0"/>
              <a:t>.  Theoretical Biology and Medical Modelling 2007, 4: 9.</a:t>
            </a:r>
          </a:p>
        </p:txBody>
      </p:sp>
    </p:spTree>
    <p:extLst>
      <p:ext uri="{BB962C8B-B14F-4D97-AF65-F5344CB8AC3E}">
        <p14:creationId xmlns:p14="http://schemas.microsoft.com/office/powerpoint/2010/main" val="457490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0"/>
            <a:ext cx="9875520" cy="1371600"/>
          </a:xfrm>
        </p:spPr>
        <p:txBody>
          <a:bodyPr/>
          <a:lstStyle/>
          <a:p>
            <a:r>
              <a:rPr lang="en-US" b="1" dirty="0"/>
              <a:t>G6PD &amp; Fatty Acids</a:t>
            </a:r>
            <a:r>
              <a:rPr lang="en-US" b="1" dirty="0">
                <a:solidFill>
                  <a:srgbClr val="FF0000"/>
                </a:solidFill>
              </a:rPr>
              <a:t>*</a:t>
            </a:r>
          </a:p>
        </p:txBody>
      </p:sp>
      <p:sp>
        <p:nvSpPr>
          <p:cNvPr id="3" name="Content Placeholder 2"/>
          <p:cNvSpPr>
            <a:spLocks noGrp="1"/>
          </p:cNvSpPr>
          <p:nvPr>
            <p:ph idx="1"/>
          </p:nvPr>
        </p:nvSpPr>
        <p:spPr>
          <a:xfrm>
            <a:off x="320487" y="1062316"/>
            <a:ext cx="11551025" cy="6045199"/>
          </a:xfrm>
        </p:spPr>
        <p:txBody>
          <a:bodyPr>
            <a:normAutofit/>
          </a:bodyPr>
          <a:lstStyle/>
          <a:p>
            <a:r>
              <a:rPr lang="en-US" sz="3200" dirty="0"/>
              <a:t>Glucose 6 phosphate dehydrogenase (G6PD)                                         converts NADP</a:t>
            </a:r>
            <a:r>
              <a:rPr lang="en-US" sz="3200" baseline="30000" dirty="0"/>
              <a:t>+</a:t>
            </a:r>
            <a:r>
              <a:rPr lang="en-US" sz="3200" dirty="0"/>
              <a:t> to NADP</a:t>
            </a:r>
            <a:r>
              <a:rPr lang="en-US" sz="3200" b="1" dirty="0"/>
              <a:t>H</a:t>
            </a:r>
            <a:r>
              <a:rPr lang="en-US" sz="3200" dirty="0"/>
              <a:t> (has strong                                                         preference for </a:t>
            </a:r>
            <a:r>
              <a:rPr lang="en-US" sz="3200" b="1" dirty="0"/>
              <a:t>H</a:t>
            </a:r>
            <a:r>
              <a:rPr lang="en-US" sz="3200" dirty="0"/>
              <a:t> over </a:t>
            </a:r>
            <a:r>
              <a:rPr lang="en-US" sz="3200" b="1" dirty="0"/>
              <a:t>D</a:t>
            </a:r>
            <a:r>
              <a:rPr lang="en-US" sz="3200" dirty="0"/>
              <a:t>)</a:t>
            </a:r>
            <a:r>
              <a:rPr lang="en-US" sz="3200" dirty="0">
                <a:solidFill>
                  <a:srgbClr val="FF0000"/>
                </a:solidFill>
              </a:rPr>
              <a:t>**</a:t>
            </a:r>
          </a:p>
          <a:p>
            <a:r>
              <a:rPr lang="en-US" sz="3200" dirty="0"/>
              <a:t>NADP</a:t>
            </a:r>
            <a:r>
              <a:rPr lang="en-US" sz="3200" b="1" dirty="0"/>
              <a:t>H</a:t>
            </a:r>
            <a:r>
              <a:rPr lang="en-US" sz="3200" dirty="0"/>
              <a:t> is the largest source of hydrogen                                                              in fatty acid biosynthesis</a:t>
            </a:r>
          </a:p>
          <a:p>
            <a:r>
              <a:rPr lang="en-US" sz="3200" dirty="0"/>
              <a:t>E coli and Bacillus subtilis produce </a:t>
            </a:r>
            <a:r>
              <a:rPr lang="en-US" sz="3200" i="1" dirty="0" err="1"/>
              <a:t>deupleted</a:t>
            </a:r>
            <a:r>
              <a:rPr lang="en-US" sz="3200" i="1" dirty="0"/>
              <a:t> fatty acids (FAs)</a:t>
            </a:r>
            <a:endParaRPr lang="en-US" sz="3200" dirty="0"/>
          </a:p>
          <a:p>
            <a:pPr lvl="1"/>
            <a:r>
              <a:rPr lang="en-US" dirty="0"/>
              <a:t>Due to high dependency on G6PD to restore H in NADPH</a:t>
            </a:r>
          </a:p>
          <a:p>
            <a:pPr marL="0" indent="0">
              <a:buNone/>
            </a:pPr>
            <a:r>
              <a:rPr lang="en-US" sz="3200" i="1" dirty="0"/>
              <a:t>Photosynthetic organisms (e.g., algae (chlorella))                              produce highly deuterium-depleted FAs</a:t>
            </a:r>
            <a:r>
              <a:rPr lang="en-US" sz="3200" i="1" dirty="0">
                <a:solidFill>
                  <a:srgbClr val="FF0000"/>
                </a:solidFill>
              </a:rPr>
              <a:t>  </a:t>
            </a:r>
          </a:p>
          <a:p>
            <a:endParaRPr lang="en-US" sz="3200" dirty="0"/>
          </a:p>
        </p:txBody>
      </p:sp>
      <p:sp>
        <p:nvSpPr>
          <p:cNvPr id="4" name="TextBox 3"/>
          <p:cNvSpPr txBox="1"/>
          <p:nvPr/>
        </p:nvSpPr>
        <p:spPr>
          <a:xfrm>
            <a:off x="222784" y="5688661"/>
            <a:ext cx="6870728" cy="830997"/>
          </a:xfrm>
          <a:prstGeom prst="rect">
            <a:avLst/>
          </a:prstGeom>
          <a:noFill/>
        </p:spPr>
        <p:txBody>
          <a:bodyPr wrap="none" rtlCol="0">
            <a:spAutoFit/>
          </a:bodyPr>
          <a:lstStyle/>
          <a:p>
            <a:pPr algn="r"/>
            <a:r>
              <a:rPr lang="nl-NL" sz="2400" dirty="0">
                <a:solidFill>
                  <a:srgbClr val="FF0000"/>
                </a:solidFill>
              </a:rPr>
              <a:t>*</a:t>
            </a:r>
            <a:r>
              <a:rPr lang="nl-NL" sz="2400" dirty="0"/>
              <a:t>RS </a:t>
            </a:r>
            <a:r>
              <a:rPr lang="nl-NL" sz="2400" dirty="0" err="1"/>
              <a:t>Wijker</a:t>
            </a:r>
            <a:r>
              <a:rPr lang="nl-NL" sz="2400" dirty="0"/>
              <a:t> et al. PNAS 2019; 116(25): 12173-12182.</a:t>
            </a:r>
          </a:p>
          <a:p>
            <a:pPr algn="r"/>
            <a:r>
              <a:rPr lang="nl-NL" sz="2400" dirty="0">
                <a:solidFill>
                  <a:srgbClr val="FF0000"/>
                </a:solidFill>
              </a:rPr>
              <a:t>**</a:t>
            </a:r>
            <a:r>
              <a:rPr lang="nl-NL" sz="2400" dirty="0" err="1"/>
              <a:t>Xinning</a:t>
            </a:r>
            <a:r>
              <a:rPr lang="nl-NL" sz="2400" dirty="0"/>
              <a:t> Zhang et al. PNAS 2009; 106: 12580-12586.</a:t>
            </a:r>
            <a:endParaRPr lang="en-US" sz="2400" dirty="0"/>
          </a:p>
        </p:txBody>
      </p:sp>
      <p:pic>
        <p:nvPicPr>
          <p:cNvPr id="6" name="Picture 5" descr="A close up of a rock&#10;&#10;Description automatically generated">
            <a:extLst>
              <a:ext uri="{FF2B5EF4-FFF2-40B4-BE49-F238E27FC236}">
                <a16:creationId xmlns:a16="http://schemas.microsoft.com/office/drawing/2014/main" id="{F8170443-8378-4148-AD6D-C5C8E09584D5}"/>
              </a:ext>
            </a:extLst>
          </p:cNvPr>
          <p:cNvPicPr>
            <a:picLocks noChangeAspect="1"/>
          </p:cNvPicPr>
          <p:nvPr/>
        </p:nvPicPr>
        <p:blipFill>
          <a:blip r:embed="rId3"/>
          <a:stretch>
            <a:fillRect/>
          </a:stretch>
        </p:blipFill>
        <p:spPr>
          <a:xfrm>
            <a:off x="8154002" y="564387"/>
            <a:ext cx="3815213" cy="2581847"/>
          </a:xfrm>
          <a:prstGeom prst="rect">
            <a:avLst/>
          </a:prstGeom>
        </p:spPr>
      </p:pic>
      <p:pic>
        <p:nvPicPr>
          <p:cNvPr id="7" name="Picture 6" descr="A picture containing text, bottle&#10;&#10;Description automatically generated">
            <a:extLst>
              <a:ext uri="{FF2B5EF4-FFF2-40B4-BE49-F238E27FC236}">
                <a16:creationId xmlns:a16="http://schemas.microsoft.com/office/drawing/2014/main" id="{D133E41D-13D8-8A49-8AF7-C47E41BA4864}"/>
              </a:ext>
            </a:extLst>
          </p:cNvPr>
          <p:cNvPicPr>
            <a:picLocks noChangeAspect="1"/>
          </p:cNvPicPr>
          <p:nvPr/>
        </p:nvPicPr>
        <p:blipFill>
          <a:blip r:embed="rId4"/>
          <a:stretch>
            <a:fillRect/>
          </a:stretch>
        </p:blipFill>
        <p:spPr>
          <a:xfrm>
            <a:off x="9377495" y="4084915"/>
            <a:ext cx="1778795" cy="2678806"/>
          </a:xfrm>
          <a:prstGeom prst="rect">
            <a:avLst/>
          </a:prstGeom>
        </p:spPr>
      </p:pic>
    </p:spTree>
    <p:extLst>
      <p:ext uri="{BB962C8B-B14F-4D97-AF65-F5344CB8AC3E}">
        <p14:creationId xmlns:p14="http://schemas.microsoft.com/office/powerpoint/2010/main" val="2302737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0745" y="2525581"/>
            <a:ext cx="5030544" cy="1231106"/>
          </a:xfrm>
          <a:prstGeom prst="rect">
            <a:avLst/>
          </a:prstGeom>
          <a:noFill/>
          <a:ln>
            <a:noFill/>
          </a:ln>
        </p:spPr>
        <p:txBody>
          <a:bodyPr wrap="none" lIns="121920" tIns="60960" rIns="121920" bIns="60960">
            <a:spAutoFit/>
          </a:bodyPr>
          <a:lstStyle/>
          <a:p>
            <a:pPr algn="ct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p>
        </p:txBody>
      </p:sp>
      <p:pic>
        <p:nvPicPr>
          <p:cNvPr id="5" name="Picture 4" descr="deuteriu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0804"/>
            <a:ext cx="3223931" cy="3997197"/>
          </a:xfrm>
          <a:prstGeom prst="rect">
            <a:avLst/>
          </a:prstGeom>
        </p:spPr>
      </p:pic>
      <p:pic>
        <p:nvPicPr>
          <p:cNvPr id="6" name="Picture 5" descr="Glyphosate-3D-bal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772" y="206431"/>
            <a:ext cx="4174583" cy="2155603"/>
          </a:xfrm>
          <a:prstGeom prst="rect">
            <a:avLst/>
          </a:prstGeom>
        </p:spPr>
      </p:pic>
    </p:spTree>
    <p:extLst>
      <p:ext uri="{BB962C8B-B14F-4D97-AF65-F5344CB8AC3E}">
        <p14:creationId xmlns:p14="http://schemas.microsoft.com/office/powerpoint/2010/main" val="8617731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1269274" y="1807321"/>
            <a:ext cx="8889334" cy="2893100"/>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SARS-CoV-2  Infection in the Lungs: An Extraordinary Response  </a:t>
            </a:r>
          </a:p>
        </p:txBody>
      </p:sp>
    </p:spTree>
    <p:extLst>
      <p:ext uri="{BB962C8B-B14F-4D97-AF65-F5344CB8AC3E}">
        <p14:creationId xmlns:p14="http://schemas.microsoft.com/office/powerpoint/2010/main" val="3544694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CC91-9894-BF43-9337-76CFCF28FAFF}"/>
              </a:ext>
            </a:extLst>
          </p:cNvPr>
          <p:cNvSpPr>
            <a:spLocks noGrp="1"/>
          </p:cNvSpPr>
          <p:nvPr>
            <p:ph type="title"/>
          </p:nvPr>
        </p:nvSpPr>
        <p:spPr>
          <a:xfrm>
            <a:off x="185268" y="141020"/>
            <a:ext cx="10515600" cy="1325563"/>
          </a:xfrm>
        </p:spPr>
        <p:txBody>
          <a:bodyPr/>
          <a:lstStyle/>
          <a:p>
            <a:r>
              <a:rPr lang="en-US" b="1" dirty="0"/>
              <a:t>Initial COVID-19 Events</a:t>
            </a:r>
          </a:p>
        </p:txBody>
      </p:sp>
      <p:sp>
        <p:nvSpPr>
          <p:cNvPr id="3" name="Content Placeholder 2">
            <a:extLst>
              <a:ext uri="{FF2B5EF4-FFF2-40B4-BE49-F238E27FC236}">
                <a16:creationId xmlns:a16="http://schemas.microsoft.com/office/drawing/2014/main" id="{D882DCCA-FB2F-6344-BD57-7DA65D0CE53E}"/>
              </a:ext>
            </a:extLst>
          </p:cNvPr>
          <p:cNvSpPr>
            <a:spLocks noGrp="1"/>
          </p:cNvSpPr>
          <p:nvPr>
            <p:ph idx="1"/>
          </p:nvPr>
        </p:nvSpPr>
        <p:spPr>
          <a:xfrm>
            <a:off x="262513" y="1273181"/>
            <a:ext cx="5541804" cy="5241878"/>
          </a:xfrm>
        </p:spPr>
        <p:txBody>
          <a:bodyPr>
            <a:normAutofit fontScale="92500" lnSpcReduction="10000"/>
          </a:bodyPr>
          <a:lstStyle/>
          <a:p>
            <a:r>
              <a:rPr lang="en-US" dirty="0"/>
              <a:t>SARS CoV-2 viruses enter through the bronchioles and infect epithelial cells lining the lung’s alveoli</a:t>
            </a:r>
          </a:p>
          <a:p>
            <a:r>
              <a:rPr lang="en-US" dirty="0"/>
              <a:t>Residential macrophages fail to clear the virus because they are defective</a:t>
            </a:r>
          </a:p>
          <a:p>
            <a:r>
              <a:rPr lang="en-US" dirty="0"/>
              <a:t>Viruses proliferate wildly	</a:t>
            </a:r>
          </a:p>
          <a:p>
            <a:r>
              <a:rPr lang="en-US" dirty="0"/>
              <a:t>Macrophages send out alarm signals which draw in more macrophages</a:t>
            </a:r>
          </a:p>
          <a:p>
            <a:r>
              <a:rPr lang="en-US" dirty="0"/>
              <a:t>Capillary wall becomes leaky to support invasion</a:t>
            </a:r>
          </a:p>
          <a:p>
            <a:r>
              <a:rPr lang="en-US" dirty="0"/>
              <a:t>Blood pressure drops; fluid begins to fill the alveolar space</a:t>
            </a:r>
          </a:p>
          <a:p>
            <a:r>
              <a:rPr lang="en-US" dirty="0"/>
              <a:t>Person feels as if they are drowning</a:t>
            </a:r>
          </a:p>
          <a:p>
            <a:endParaRPr lang="en-US" dirty="0"/>
          </a:p>
          <a:p>
            <a:endParaRPr lang="en-US" dirty="0"/>
          </a:p>
        </p:txBody>
      </p:sp>
      <p:pic>
        <p:nvPicPr>
          <p:cNvPr id="5" name="Picture 4" descr="Diagram&#10;&#10;Description automatically generated">
            <a:extLst>
              <a:ext uri="{FF2B5EF4-FFF2-40B4-BE49-F238E27FC236}">
                <a16:creationId xmlns:a16="http://schemas.microsoft.com/office/drawing/2014/main" id="{98055F2B-CED6-2541-B75F-A091BE8D600B}"/>
              </a:ext>
            </a:extLst>
          </p:cNvPr>
          <p:cNvPicPr>
            <a:picLocks noChangeAspect="1"/>
          </p:cNvPicPr>
          <p:nvPr/>
        </p:nvPicPr>
        <p:blipFill>
          <a:blip r:embed="rId3"/>
          <a:stretch>
            <a:fillRect/>
          </a:stretch>
        </p:blipFill>
        <p:spPr>
          <a:xfrm>
            <a:off x="7231532" y="786224"/>
            <a:ext cx="4775200" cy="5473700"/>
          </a:xfrm>
          <a:prstGeom prst="rect">
            <a:avLst/>
          </a:prstGeom>
        </p:spPr>
      </p:pic>
      <p:sp>
        <p:nvSpPr>
          <p:cNvPr id="6" name="TextBox 5">
            <a:extLst>
              <a:ext uri="{FF2B5EF4-FFF2-40B4-BE49-F238E27FC236}">
                <a16:creationId xmlns:a16="http://schemas.microsoft.com/office/drawing/2014/main" id="{D716AD04-1DA9-944E-AAD7-34980B1C0443}"/>
              </a:ext>
            </a:extLst>
          </p:cNvPr>
          <p:cNvSpPr txBox="1"/>
          <p:nvPr/>
        </p:nvSpPr>
        <p:spPr>
          <a:xfrm>
            <a:off x="9765645" y="3252166"/>
            <a:ext cx="2138021" cy="523220"/>
          </a:xfrm>
          <a:prstGeom prst="rect">
            <a:avLst/>
          </a:prstGeom>
          <a:noFill/>
        </p:spPr>
        <p:txBody>
          <a:bodyPr wrap="none" rtlCol="0">
            <a:spAutoFit/>
          </a:bodyPr>
          <a:lstStyle/>
          <a:p>
            <a:r>
              <a:rPr lang="en-US" sz="2800" dirty="0"/>
              <a:t>macrophages</a:t>
            </a:r>
          </a:p>
        </p:txBody>
      </p:sp>
      <p:cxnSp>
        <p:nvCxnSpPr>
          <p:cNvPr id="8" name="Straight Arrow Connector 7">
            <a:extLst>
              <a:ext uri="{FF2B5EF4-FFF2-40B4-BE49-F238E27FC236}">
                <a16:creationId xmlns:a16="http://schemas.microsoft.com/office/drawing/2014/main" id="{ADFA93ED-AE03-FA41-B240-F2434C5E7813}"/>
              </a:ext>
            </a:extLst>
          </p:cNvPr>
          <p:cNvCxnSpPr>
            <a:cxnSpLocks/>
          </p:cNvCxnSpPr>
          <p:nvPr/>
        </p:nvCxnSpPr>
        <p:spPr>
          <a:xfrm flipV="1">
            <a:off x="11048896" y="2843848"/>
            <a:ext cx="155386" cy="501236"/>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9EE4A981-DF59-714D-A1DE-FC94C349D4C1}"/>
              </a:ext>
            </a:extLst>
          </p:cNvPr>
          <p:cNvCxnSpPr>
            <a:cxnSpLocks/>
          </p:cNvCxnSpPr>
          <p:nvPr/>
        </p:nvCxnSpPr>
        <p:spPr>
          <a:xfrm flipH="1">
            <a:off x="9754029" y="3646942"/>
            <a:ext cx="1168667" cy="1141781"/>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342E7770-AEBA-3845-9097-A11E01F18186}"/>
              </a:ext>
            </a:extLst>
          </p:cNvPr>
          <p:cNvCxnSpPr>
            <a:cxnSpLocks/>
          </p:cNvCxnSpPr>
          <p:nvPr/>
        </p:nvCxnSpPr>
        <p:spPr>
          <a:xfrm flipH="1">
            <a:off x="8764971" y="3646942"/>
            <a:ext cx="1819522" cy="1568653"/>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77704865-46F4-F24C-9C3F-CEF3F77CD03C}"/>
              </a:ext>
            </a:extLst>
          </p:cNvPr>
          <p:cNvCxnSpPr>
            <a:cxnSpLocks/>
          </p:cNvCxnSpPr>
          <p:nvPr/>
        </p:nvCxnSpPr>
        <p:spPr>
          <a:xfrm>
            <a:off x="11000326" y="3665720"/>
            <a:ext cx="220811" cy="1188754"/>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E06C1711-A0CC-9D4D-993E-BADB29E2101A}"/>
              </a:ext>
            </a:extLst>
          </p:cNvPr>
          <p:cNvSpPr txBox="1"/>
          <p:nvPr/>
        </p:nvSpPr>
        <p:spPr>
          <a:xfrm>
            <a:off x="5553174" y="3213019"/>
            <a:ext cx="1534394" cy="1384995"/>
          </a:xfrm>
          <a:prstGeom prst="rect">
            <a:avLst/>
          </a:prstGeom>
          <a:noFill/>
        </p:spPr>
        <p:txBody>
          <a:bodyPr wrap="none" rtlCol="0">
            <a:spAutoFit/>
          </a:bodyPr>
          <a:lstStyle/>
          <a:p>
            <a:pPr algn="r"/>
            <a:r>
              <a:rPr lang="en-US" sz="2800" dirty="0"/>
              <a:t>Infected</a:t>
            </a:r>
          </a:p>
          <a:p>
            <a:pPr algn="r"/>
            <a:r>
              <a:rPr lang="en-US" sz="2800" dirty="0"/>
              <a:t>Epithelial</a:t>
            </a:r>
          </a:p>
          <a:p>
            <a:pPr algn="r"/>
            <a:r>
              <a:rPr lang="en-US" sz="2800" dirty="0"/>
              <a:t>cell</a:t>
            </a:r>
          </a:p>
        </p:txBody>
      </p:sp>
      <p:cxnSp>
        <p:nvCxnSpPr>
          <p:cNvPr id="18" name="Straight Arrow Connector 17">
            <a:extLst>
              <a:ext uri="{FF2B5EF4-FFF2-40B4-BE49-F238E27FC236}">
                <a16:creationId xmlns:a16="http://schemas.microsoft.com/office/drawing/2014/main" id="{68BA51AE-7C3D-964C-A125-4C0C878654E1}"/>
              </a:ext>
            </a:extLst>
          </p:cNvPr>
          <p:cNvCxnSpPr>
            <a:cxnSpLocks/>
            <a:stCxn id="16" idx="3"/>
          </p:cNvCxnSpPr>
          <p:nvPr/>
        </p:nvCxnSpPr>
        <p:spPr>
          <a:xfrm flipV="1">
            <a:off x="7087568" y="3094467"/>
            <a:ext cx="810590" cy="811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381D42-6A2C-C84A-9E7D-3164F5563E2A}"/>
              </a:ext>
            </a:extLst>
          </p:cNvPr>
          <p:cNvSpPr txBox="1"/>
          <p:nvPr/>
        </p:nvSpPr>
        <p:spPr>
          <a:xfrm>
            <a:off x="1336573" y="6321656"/>
            <a:ext cx="6742936" cy="461665"/>
          </a:xfrm>
          <a:prstGeom prst="rect">
            <a:avLst/>
          </a:prstGeom>
          <a:noFill/>
        </p:spPr>
        <p:txBody>
          <a:bodyPr wrap="none" rtlCol="0">
            <a:spAutoFit/>
          </a:bodyPr>
          <a:lstStyle/>
          <a:p>
            <a:r>
              <a:rPr lang="en-US" sz="2400" dirty="0">
                <a:solidFill>
                  <a:srgbClr val="FF0000"/>
                </a:solidFill>
              </a:rPr>
              <a:t>*</a:t>
            </a:r>
            <a:r>
              <a:rPr lang="en-US" sz="2400" dirty="0"/>
              <a:t>Frank L van de </a:t>
            </a:r>
            <a:r>
              <a:rPr lang="en-US" sz="2400" dirty="0" err="1"/>
              <a:t>Veerdonk</a:t>
            </a:r>
            <a:r>
              <a:rPr lang="en-US" sz="2400" dirty="0"/>
              <a:t> et al. </a:t>
            </a:r>
            <a:r>
              <a:rPr lang="en-US" sz="2400" dirty="0" err="1"/>
              <a:t>eLife</a:t>
            </a:r>
            <a:r>
              <a:rPr lang="en-US" sz="2400" dirty="0"/>
              <a:t> 2020; 9: e5755.</a:t>
            </a:r>
          </a:p>
        </p:txBody>
      </p:sp>
    </p:spTree>
    <p:extLst>
      <p:ext uri="{BB962C8B-B14F-4D97-AF65-F5344CB8AC3E}">
        <p14:creationId xmlns:p14="http://schemas.microsoft.com/office/powerpoint/2010/main" val="2636644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9B21-9D07-1C4F-AB97-8A0E53DE8251}"/>
              </a:ext>
            </a:extLst>
          </p:cNvPr>
          <p:cNvSpPr>
            <a:spLocks noGrp="1"/>
          </p:cNvSpPr>
          <p:nvPr>
            <p:ph type="title"/>
          </p:nvPr>
        </p:nvSpPr>
        <p:spPr>
          <a:xfrm>
            <a:off x="181377" y="0"/>
            <a:ext cx="10515600" cy="1325563"/>
          </a:xfrm>
        </p:spPr>
        <p:txBody>
          <a:bodyPr/>
          <a:lstStyle/>
          <a:p>
            <a:r>
              <a:rPr lang="en-US" b="1" dirty="0"/>
              <a:t>Is a Bradykinin Storm Brewing in COVID-19?</a:t>
            </a:r>
            <a:r>
              <a:rPr lang="en-US" b="1" dirty="0">
                <a:solidFill>
                  <a:srgbClr val="FF0000"/>
                </a:solidFill>
              </a:rPr>
              <a:t>*</a:t>
            </a:r>
          </a:p>
        </p:txBody>
      </p:sp>
      <p:sp>
        <p:nvSpPr>
          <p:cNvPr id="3" name="Content Placeholder 2">
            <a:extLst>
              <a:ext uri="{FF2B5EF4-FFF2-40B4-BE49-F238E27FC236}">
                <a16:creationId xmlns:a16="http://schemas.microsoft.com/office/drawing/2014/main" id="{8BBA7F23-1088-3F45-AB0E-C6DA9791C62B}"/>
              </a:ext>
            </a:extLst>
          </p:cNvPr>
          <p:cNvSpPr>
            <a:spLocks noGrp="1"/>
          </p:cNvSpPr>
          <p:nvPr>
            <p:ph idx="1"/>
          </p:nvPr>
        </p:nvSpPr>
        <p:spPr>
          <a:xfrm>
            <a:off x="342904" y="1653110"/>
            <a:ext cx="10515600" cy="4351338"/>
          </a:xfrm>
        </p:spPr>
        <p:txBody>
          <a:bodyPr>
            <a:normAutofit/>
          </a:bodyPr>
          <a:lstStyle/>
          <a:p>
            <a:r>
              <a:rPr lang="en-US" dirty="0"/>
              <a:t>Hypertension is a risk factor for COVID-19, but </a:t>
            </a:r>
            <a:r>
              <a:rPr lang="en-US" i="1" dirty="0">
                <a:solidFill>
                  <a:srgbClr val="FF0000"/>
                </a:solidFill>
              </a:rPr>
              <a:t>hypotension</a:t>
            </a:r>
            <a:r>
              <a:rPr lang="en-US" dirty="0"/>
              <a:t> develops instead during the disease process</a:t>
            </a:r>
          </a:p>
          <a:p>
            <a:pPr lvl="1"/>
            <a:r>
              <a:rPr lang="en-US" dirty="0"/>
              <a:t>ACE2 receptor is upregulated by 199-fold in the lungs in severe COVID-19 patients, and ACE is downregulated (8-fold)</a:t>
            </a:r>
          </a:p>
          <a:p>
            <a:pPr lvl="1"/>
            <a:r>
              <a:rPr lang="en-US" dirty="0"/>
              <a:t>ACE degrades (clears) bradykinin</a:t>
            </a:r>
          </a:p>
          <a:p>
            <a:pPr lvl="1"/>
            <a:r>
              <a:rPr lang="en-US" dirty="0"/>
              <a:t>Bradykinin receptors are upregulated by nearly 3000-fold!</a:t>
            </a:r>
          </a:p>
          <a:p>
            <a:pPr lvl="1"/>
            <a:r>
              <a:rPr lang="en-US" dirty="0"/>
              <a:t>Bradykinin induces vasodilation and hypotension</a:t>
            </a:r>
          </a:p>
          <a:p>
            <a:r>
              <a:rPr lang="en-US" dirty="0"/>
              <a:t>Inflammatory cytokines induce capillary leakage and inhibit alveolar fluid reabsorption leading to alveolar flooding</a:t>
            </a:r>
            <a:r>
              <a:rPr lang="en-US" dirty="0">
                <a:solidFill>
                  <a:srgbClr val="FF0000"/>
                </a:solidFill>
              </a:rPr>
              <a:t>**</a:t>
            </a:r>
          </a:p>
        </p:txBody>
      </p:sp>
      <p:sp>
        <p:nvSpPr>
          <p:cNvPr id="4" name="TextBox 3">
            <a:extLst>
              <a:ext uri="{FF2B5EF4-FFF2-40B4-BE49-F238E27FC236}">
                <a16:creationId xmlns:a16="http://schemas.microsoft.com/office/drawing/2014/main" id="{9DDED9CB-ADB4-4E4A-8B90-153C651939C7}"/>
              </a:ext>
            </a:extLst>
          </p:cNvPr>
          <p:cNvSpPr txBox="1"/>
          <p:nvPr/>
        </p:nvSpPr>
        <p:spPr>
          <a:xfrm>
            <a:off x="920137" y="5688083"/>
            <a:ext cx="10418301" cy="1015663"/>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www.the-scientist.com</a:t>
            </a:r>
            <a:r>
              <a:rPr lang="en-US" sz="2000" dirty="0"/>
              <a:t>/news-opinion/is-a-bradykinin-storm-brewing-in-covid-19—67876</a:t>
            </a:r>
          </a:p>
          <a:p>
            <a:pPr algn="r"/>
            <a:r>
              <a:rPr lang="en-US" sz="2000" dirty="0"/>
              <a:t>Michael R Garvin et al. </a:t>
            </a:r>
            <a:r>
              <a:rPr lang="en-US" sz="2000" dirty="0" err="1"/>
              <a:t>eLife</a:t>
            </a:r>
            <a:r>
              <a:rPr lang="en-US" sz="2000" dirty="0"/>
              <a:t> 2020; 9: e59177.</a:t>
            </a:r>
          </a:p>
          <a:p>
            <a:pPr algn="r"/>
            <a:r>
              <a:rPr lang="en-US" sz="2000" dirty="0">
                <a:solidFill>
                  <a:srgbClr val="FF0000"/>
                </a:solidFill>
              </a:rPr>
              <a:t>**</a:t>
            </a:r>
            <a:r>
              <a:rPr lang="en-US" sz="2000" dirty="0"/>
              <a:t>Andrew M Luks and Erik R Swenson. Ann Am </a:t>
            </a:r>
            <a:r>
              <a:rPr lang="en-US" sz="2000" dirty="0" err="1"/>
              <a:t>Thorac</a:t>
            </a:r>
            <a:r>
              <a:rPr lang="en-US" sz="2000" dirty="0"/>
              <a:t> Soc 2020 Apr 24 [</a:t>
            </a:r>
            <a:r>
              <a:rPr lang="en-US" sz="2000" dirty="0" err="1"/>
              <a:t>Epub</a:t>
            </a:r>
            <a:r>
              <a:rPr lang="en-US" sz="2000" dirty="0"/>
              <a:t> ahead of print]</a:t>
            </a:r>
          </a:p>
        </p:txBody>
      </p:sp>
    </p:spTree>
    <p:extLst>
      <p:ext uri="{BB962C8B-B14F-4D97-AF65-F5344CB8AC3E}">
        <p14:creationId xmlns:p14="http://schemas.microsoft.com/office/powerpoint/2010/main" val="1401786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8202-1708-8D42-896E-EECFA651E930}"/>
              </a:ext>
            </a:extLst>
          </p:cNvPr>
          <p:cNvSpPr>
            <a:spLocks noGrp="1"/>
          </p:cNvSpPr>
          <p:nvPr>
            <p:ph type="title"/>
          </p:nvPr>
        </p:nvSpPr>
        <p:spPr>
          <a:xfrm>
            <a:off x="146879" y="146791"/>
            <a:ext cx="10817775" cy="2855973"/>
          </a:xfrm>
        </p:spPr>
        <p:txBody>
          <a:bodyPr>
            <a:normAutofit fontScale="90000"/>
          </a:bodyPr>
          <a:lstStyle/>
          <a:p>
            <a:r>
              <a:rPr lang="en-US" b="1" dirty="0"/>
              <a:t>Bradykinin-induced hyperpermeability                       of the lung capillaries causes formation of hyaluronic-acid hydrogel that inhibits gas exchange</a:t>
            </a:r>
            <a:r>
              <a:rPr lang="en-US" b="1" dirty="0">
                <a:solidFill>
                  <a:srgbClr val="FF0000"/>
                </a:solidFill>
              </a:rPr>
              <a:t>*</a:t>
            </a:r>
            <a:br>
              <a:rPr lang="en-US" b="1" dirty="0"/>
            </a:br>
            <a:endParaRPr lang="en-US" b="1" dirty="0"/>
          </a:p>
        </p:txBody>
      </p:sp>
      <p:pic>
        <p:nvPicPr>
          <p:cNvPr id="5" name="Content Placeholder 4" descr="Diagram&#10;&#10;Description automatically generated">
            <a:extLst>
              <a:ext uri="{FF2B5EF4-FFF2-40B4-BE49-F238E27FC236}">
                <a16:creationId xmlns:a16="http://schemas.microsoft.com/office/drawing/2014/main" id="{6DA5AE22-4E16-8545-8D2A-09E07D7ACB25}"/>
              </a:ext>
            </a:extLst>
          </p:cNvPr>
          <p:cNvPicPr>
            <a:picLocks noGrp="1" noChangeAspect="1"/>
          </p:cNvPicPr>
          <p:nvPr>
            <p:ph idx="1"/>
          </p:nvPr>
        </p:nvPicPr>
        <p:blipFill>
          <a:blip r:embed="rId3"/>
          <a:stretch>
            <a:fillRect/>
          </a:stretch>
        </p:blipFill>
        <p:spPr>
          <a:xfrm>
            <a:off x="560008" y="2440557"/>
            <a:ext cx="11071983" cy="3870542"/>
          </a:xfrm>
        </p:spPr>
      </p:pic>
      <p:sp>
        <p:nvSpPr>
          <p:cNvPr id="7" name="TextBox 6">
            <a:extLst>
              <a:ext uri="{FF2B5EF4-FFF2-40B4-BE49-F238E27FC236}">
                <a16:creationId xmlns:a16="http://schemas.microsoft.com/office/drawing/2014/main" id="{8850408F-60EE-4545-960D-E5D7603EF324}"/>
              </a:ext>
            </a:extLst>
          </p:cNvPr>
          <p:cNvSpPr txBox="1"/>
          <p:nvPr/>
        </p:nvSpPr>
        <p:spPr>
          <a:xfrm>
            <a:off x="6817291" y="6311099"/>
            <a:ext cx="5018746" cy="400110"/>
          </a:xfrm>
          <a:prstGeom prst="rect">
            <a:avLst/>
          </a:prstGeom>
          <a:noFill/>
        </p:spPr>
        <p:txBody>
          <a:bodyPr wrap="none" rtlCol="0">
            <a:spAutoFit/>
          </a:bodyPr>
          <a:lstStyle/>
          <a:p>
            <a:r>
              <a:rPr lang="en-US" sz="2000" dirty="0">
                <a:solidFill>
                  <a:srgbClr val="FF0000"/>
                </a:solidFill>
              </a:rPr>
              <a:t>*</a:t>
            </a:r>
            <a:r>
              <a:rPr lang="en-US" sz="2000" dirty="0"/>
              <a:t>Michael R Garvin et al. </a:t>
            </a:r>
            <a:r>
              <a:rPr lang="en-US" sz="2000" dirty="0" err="1"/>
              <a:t>eLife</a:t>
            </a:r>
            <a:r>
              <a:rPr lang="en-US" sz="2000" dirty="0"/>
              <a:t> 2020; 9: e59177.</a:t>
            </a:r>
          </a:p>
        </p:txBody>
      </p:sp>
    </p:spTree>
    <p:extLst>
      <p:ext uri="{BB962C8B-B14F-4D97-AF65-F5344CB8AC3E}">
        <p14:creationId xmlns:p14="http://schemas.microsoft.com/office/powerpoint/2010/main" val="5059809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B29D-0E2E-2D4F-AE4F-02D4646631E3}"/>
              </a:ext>
            </a:extLst>
          </p:cNvPr>
          <p:cNvSpPr>
            <a:spLocks noGrp="1"/>
          </p:cNvSpPr>
          <p:nvPr>
            <p:ph type="title"/>
          </p:nvPr>
        </p:nvSpPr>
        <p:spPr>
          <a:xfrm>
            <a:off x="245771" y="121150"/>
            <a:ext cx="10514087" cy="1325563"/>
          </a:xfrm>
        </p:spPr>
        <p:txBody>
          <a:bodyPr>
            <a:normAutofit/>
          </a:bodyPr>
          <a:lstStyle/>
          <a:p>
            <a:r>
              <a:rPr lang="en-US" b="1" dirty="0"/>
              <a:t>SARS CoV-2 causes massive over-production of hyaluronic acid in the lungs</a:t>
            </a:r>
            <a:r>
              <a:rPr lang="en-US" b="1" dirty="0">
                <a:solidFill>
                  <a:srgbClr val="FF0000"/>
                </a:solidFill>
              </a:rPr>
              <a:t>*</a:t>
            </a:r>
          </a:p>
        </p:txBody>
      </p:sp>
      <p:sp>
        <p:nvSpPr>
          <p:cNvPr id="3" name="Content Placeholder 2">
            <a:extLst>
              <a:ext uri="{FF2B5EF4-FFF2-40B4-BE49-F238E27FC236}">
                <a16:creationId xmlns:a16="http://schemas.microsoft.com/office/drawing/2014/main" id="{A9A0E945-6A33-A940-A932-64DEBAA4075B}"/>
              </a:ext>
            </a:extLst>
          </p:cNvPr>
          <p:cNvSpPr>
            <a:spLocks noGrp="1"/>
          </p:cNvSpPr>
          <p:nvPr>
            <p:ph idx="1"/>
          </p:nvPr>
        </p:nvSpPr>
        <p:spPr>
          <a:xfrm>
            <a:off x="838199" y="1825625"/>
            <a:ext cx="10685929" cy="4351338"/>
          </a:xfrm>
        </p:spPr>
        <p:txBody>
          <a:bodyPr>
            <a:normAutofit/>
          </a:bodyPr>
          <a:lstStyle/>
          <a:p>
            <a:r>
              <a:rPr lang="en-US" dirty="0"/>
              <a:t>"Hyaluronic acid can trap roughly 1000 times its weight in water and when bound to water the resulting hydrogel obtains a stiff viscous quality similar to ‘</a:t>
            </a:r>
            <a:r>
              <a:rPr lang="en-US" dirty="0" err="1"/>
              <a:t>Jello</a:t>
            </a:r>
            <a:r>
              <a:rPr lang="en-US" dirty="0"/>
              <a:t>’ ”</a:t>
            </a:r>
          </a:p>
          <a:p>
            <a:r>
              <a:rPr lang="en-US" dirty="0"/>
              <a:t>Multiple enzymes that synthesize hyaluronic acid are massively upregulated in COVID-19 lungs: HAS1 (9,113 fold), HAS2 (493 fold), and HAS3 (32 fold)</a:t>
            </a:r>
          </a:p>
          <a:p>
            <a:r>
              <a:rPr lang="en-US" dirty="0"/>
              <a:t>Excess hyaluronic acid is associated with pulmonary thrombosis, ground glass opacities, and acute respiratory distress syndrome</a:t>
            </a:r>
          </a:p>
          <a:p>
            <a:r>
              <a:rPr lang="en-US" dirty="0"/>
              <a:t>“Hyaluronic acid in the bronchoalveolar space of the lungs could form a </a:t>
            </a:r>
            <a:r>
              <a:rPr lang="en-US" i="1" dirty="0">
                <a:solidFill>
                  <a:srgbClr val="FF0000"/>
                </a:solidFill>
              </a:rPr>
              <a:t>viscous hydrogel </a:t>
            </a:r>
            <a:r>
              <a:rPr lang="en-US" dirty="0"/>
              <a:t>that would negatively impact gas exchange”</a:t>
            </a:r>
          </a:p>
        </p:txBody>
      </p:sp>
      <p:sp>
        <p:nvSpPr>
          <p:cNvPr id="4" name="TextBox 3">
            <a:extLst>
              <a:ext uri="{FF2B5EF4-FFF2-40B4-BE49-F238E27FC236}">
                <a16:creationId xmlns:a16="http://schemas.microsoft.com/office/drawing/2014/main" id="{1FBC983D-19D8-0548-B2D9-02049E9DD300}"/>
              </a:ext>
            </a:extLst>
          </p:cNvPr>
          <p:cNvSpPr txBox="1"/>
          <p:nvPr/>
        </p:nvSpPr>
        <p:spPr>
          <a:xfrm>
            <a:off x="5177118" y="6336740"/>
            <a:ext cx="5971443" cy="461665"/>
          </a:xfrm>
          <a:prstGeom prst="rect">
            <a:avLst/>
          </a:prstGeom>
          <a:noFill/>
        </p:spPr>
        <p:txBody>
          <a:bodyPr wrap="none" rtlCol="0">
            <a:spAutoFit/>
          </a:bodyPr>
          <a:lstStyle/>
          <a:p>
            <a:r>
              <a:rPr lang="en-US" sz="2400" dirty="0">
                <a:solidFill>
                  <a:srgbClr val="FF0000"/>
                </a:solidFill>
              </a:rPr>
              <a:t>*</a:t>
            </a:r>
            <a:r>
              <a:rPr lang="en-US" sz="2400" dirty="0"/>
              <a:t>Michael R Garvin et al. </a:t>
            </a:r>
            <a:r>
              <a:rPr lang="en-US" sz="2400" dirty="0" err="1"/>
              <a:t>eLife</a:t>
            </a:r>
            <a:r>
              <a:rPr lang="en-US" sz="2400" dirty="0"/>
              <a:t> 2020; 9: e59177.</a:t>
            </a:r>
          </a:p>
        </p:txBody>
      </p:sp>
    </p:spTree>
    <p:extLst>
      <p:ext uri="{BB962C8B-B14F-4D97-AF65-F5344CB8AC3E}">
        <p14:creationId xmlns:p14="http://schemas.microsoft.com/office/powerpoint/2010/main" val="4255967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360A-152D-7D4A-A4D3-45F32D299A85}"/>
              </a:ext>
            </a:extLst>
          </p:cNvPr>
          <p:cNvSpPr>
            <a:spLocks noGrp="1"/>
          </p:cNvSpPr>
          <p:nvPr>
            <p:ph type="title"/>
          </p:nvPr>
        </p:nvSpPr>
        <p:spPr>
          <a:xfrm>
            <a:off x="184296" y="92076"/>
            <a:ext cx="10515600" cy="1325563"/>
          </a:xfrm>
        </p:spPr>
        <p:txBody>
          <a:bodyPr/>
          <a:lstStyle/>
          <a:p>
            <a:r>
              <a:rPr lang="en-US" b="1" dirty="0"/>
              <a:t>Heme Oxygenase-1 (HO-1) and COVID-19</a:t>
            </a:r>
            <a:r>
              <a:rPr lang="en-US" b="1" dirty="0">
                <a:solidFill>
                  <a:srgbClr val="FF0000"/>
                </a:solidFill>
              </a:rPr>
              <a:t>*</a:t>
            </a:r>
          </a:p>
        </p:txBody>
      </p:sp>
      <p:sp>
        <p:nvSpPr>
          <p:cNvPr id="3" name="Content Placeholder 2">
            <a:extLst>
              <a:ext uri="{FF2B5EF4-FFF2-40B4-BE49-F238E27FC236}">
                <a16:creationId xmlns:a16="http://schemas.microsoft.com/office/drawing/2014/main" id="{C239FE9C-0609-624C-9D07-9F2D969743FD}"/>
              </a:ext>
            </a:extLst>
          </p:cNvPr>
          <p:cNvSpPr>
            <a:spLocks noGrp="1"/>
          </p:cNvSpPr>
          <p:nvPr>
            <p:ph idx="1"/>
          </p:nvPr>
        </p:nvSpPr>
        <p:spPr>
          <a:xfrm>
            <a:off x="184297" y="1417639"/>
            <a:ext cx="11624931" cy="4525963"/>
          </a:xfrm>
        </p:spPr>
        <p:txBody>
          <a:bodyPr>
            <a:normAutofit/>
          </a:bodyPr>
          <a:lstStyle/>
          <a:p>
            <a:r>
              <a:rPr lang="en-US" dirty="0"/>
              <a:t>Some cases of COVID-19 cascade into a hyper-inflammatory state leading to thrombosis and multiple organ failure</a:t>
            </a:r>
          </a:p>
          <a:p>
            <a:pPr lvl="1"/>
            <a:r>
              <a:rPr lang="en-US" dirty="0"/>
              <a:t>Inflammation upregulates HO-1 which normally tames the inflammation</a:t>
            </a:r>
          </a:p>
          <a:p>
            <a:r>
              <a:rPr lang="en-US" dirty="0"/>
              <a:t>“Replacement of the Distal Glycine 139 Transforms Heme Oxygenase-1 into a Peroxidase”</a:t>
            </a:r>
            <a:r>
              <a:rPr lang="en-US" dirty="0">
                <a:solidFill>
                  <a:srgbClr val="FF0000"/>
                </a:solidFill>
              </a:rPr>
              <a:t>** </a:t>
            </a:r>
          </a:p>
          <a:p>
            <a:r>
              <a:rPr lang="en-US" dirty="0"/>
              <a:t>Glyphosate substitution in HO-1 would convert it to a pro-inflammatory enzyme</a:t>
            </a:r>
          </a:p>
          <a:p>
            <a:pPr lvl="1"/>
            <a:r>
              <a:rPr lang="en-US" dirty="0"/>
              <a:t>Fails to metabolize heme to bilirubin and biliverdin</a:t>
            </a:r>
          </a:p>
          <a:p>
            <a:pPr lvl="1"/>
            <a:r>
              <a:rPr lang="en-US" dirty="0"/>
              <a:t>Releases </a:t>
            </a:r>
            <a:r>
              <a:rPr lang="en-US" dirty="0" err="1"/>
              <a:t>ferryl</a:t>
            </a:r>
            <a:r>
              <a:rPr lang="en-US" dirty="0"/>
              <a:t> iron that reacts with ROS to damage the vascular wall</a:t>
            </a:r>
          </a:p>
        </p:txBody>
      </p:sp>
      <p:sp>
        <p:nvSpPr>
          <p:cNvPr id="4" name="TextBox 3">
            <a:extLst>
              <a:ext uri="{FF2B5EF4-FFF2-40B4-BE49-F238E27FC236}">
                <a16:creationId xmlns:a16="http://schemas.microsoft.com/office/drawing/2014/main" id="{996D3F88-81CF-464C-96AD-30219887C7C7}"/>
              </a:ext>
            </a:extLst>
          </p:cNvPr>
          <p:cNvSpPr txBox="1"/>
          <p:nvPr/>
        </p:nvSpPr>
        <p:spPr>
          <a:xfrm>
            <a:off x="184296" y="5570341"/>
            <a:ext cx="11624931" cy="1200329"/>
          </a:xfrm>
          <a:prstGeom prst="rect">
            <a:avLst/>
          </a:prstGeom>
          <a:noFill/>
        </p:spPr>
        <p:txBody>
          <a:bodyPr wrap="square" rtlCol="0">
            <a:spAutoFit/>
          </a:bodyPr>
          <a:lstStyle/>
          <a:p>
            <a:pPr algn="r"/>
            <a:r>
              <a:rPr lang="en-US" sz="2400" dirty="0">
                <a:solidFill>
                  <a:srgbClr val="FF0000"/>
                </a:solidFill>
              </a:rPr>
              <a:t>*</a:t>
            </a:r>
            <a:r>
              <a:rPr lang="en-US" sz="2400" dirty="0"/>
              <a:t>S Seneff. Glyphosate, Deuterium and COVID-19. Masters of Health </a:t>
            </a:r>
            <a:r>
              <a:rPr lang="en-US" sz="2400" dirty="0">
                <a:hlinkClick r:id="rId2"/>
              </a:rPr>
              <a:t>https://joom.ag/xC0C</a:t>
            </a:r>
            <a:endParaRPr lang="en-US" sz="2400" dirty="0"/>
          </a:p>
          <a:p>
            <a:pPr algn="r"/>
            <a:r>
              <a:rPr lang="en-US" sz="2400" dirty="0">
                <a:solidFill>
                  <a:srgbClr val="FF0000"/>
                </a:solidFill>
              </a:rPr>
              <a:t>**</a:t>
            </a:r>
            <a:r>
              <a:rPr lang="nb-NO" sz="2400" dirty="0"/>
              <a:t>Y Liu et al. JBC 2000; 275(44): 34501-34507</a:t>
            </a:r>
            <a:endParaRPr lang="en-US" sz="2400" dirty="0"/>
          </a:p>
          <a:p>
            <a:pPr algn="r"/>
            <a:endParaRPr lang="en-US" sz="2400" dirty="0"/>
          </a:p>
        </p:txBody>
      </p:sp>
    </p:spTree>
    <p:extLst>
      <p:ext uri="{BB962C8B-B14F-4D97-AF65-F5344CB8AC3E}">
        <p14:creationId xmlns:p14="http://schemas.microsoft.com/office/powerpoint/2010/main" val="2288010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1269274" y="1807321"/>
            <a:ext cx="9403080" cy="2154436"/>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Rebooting the Mitochondria</a:t>
            </a:r>
          </a:p>
        </p:txBody>
      </p:sp>
    </p:spTree>
    <p:extLst>
      <p:ext uri="{BB962C8B-B14F-4D97-AF65-F5344CB8AC3E}">
        <p14:creationId xmlns:p14="http://schemas.microsoft.com/office/powerpoint/2010/main" val="3369785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C809-7FA9-7945-84BB-CB44D7EB9C1A}"/>
              </a:ext>
            </a:extLst>
          </p:cNvPr>
          <p:cNvSpPr>
            <a:spLocks noGrp="1"/>
          </p:cNvSpPr>
          <p:nvPr>
            <p:ph type="title"/>
          </p:nvPr>
        </p:nvSpPr>
        <p:spPr>
          <a:xfrm>
            <a:off x="84727" y="63856"/>
            <a:ext cx="10515600" cy="1325563"/>
          </a:xfrm>
        </p:spPr>
        <p:txBody>
          <a:bodyPr/>
          <a:lstStyle/>
          <a:p>
            <a:r>
              <a:rPr lang="en-US" b="1" dirty="0"/>
              <a:t>How the Virus Facilitates Repair of the Deuterium Problem - Hypothesis</a:t>
            </a:r>
          </a:p>
        </p:txBody>
      </p:sp>
      <p:sp>
        <p:nvSpPr>
          <p:cNvPr id="6" name="Content Placeholder 2">
            <a:extLst>
              <a:ext uri="{FF2B5EF4-FFF2-40B4-BE49-F238E27FC236}">
                <a16:creationId xmlns:a16="http://schemas.microsoft.com/office/drawing/2014/main" id="{7FBCECE7-5131-4A42-9E60-3D5DE2270C7D}"/>
              </a:ext>
            </a:extLst>
          </p:cNvPr>
          <p:cNvSpPr txBox="1">
            <a:spLocks/>
          </p:cNvSpPr>
          <p:nvPr/>
        </p:nvSpPr>
        <p:spPr>
          <a:xfrm>
            <a:off x="119743" y="1356898"/>
            <a:ext cx="9895840" cy="5081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Hydrogel traps deuterium leaving DDW in the fluid water in the lungs</a:t>
            </a:r>
          </a:p>
          <a:p>
            <a:r>
              <a:rPr lang="en-US" dirty="0"/>
              <a:t>SARS-CoV-2 virus contains lipids such as linoleic acid in its membrane                                      (stolen from host cell)</a:t>
            </a:r>
          </a:p>
          <a:p>
            <a:r>
              <a:rPr lang="en-US" dirty="0"/>
              <a:t>Inflammatory response due to weak innate immunity                                     causes release of lipoxygenase</a:t>
            </a:r>
          </a:p>
          <a:p>
            <a:pPr lvl="1"/>
            <a:r>
              <a:rPr lang="en-US" dirty="0"/>
              <a:t>Lipoxygenase extracts protons from lipids in viral membrane                                                and converts oxygen into deuterium depleted water (DDW)</a:t>
            </a:r>
          </a:p>
          <a:p>
            <a:r>
              <a:rPr lang="en-US" dirty="0"/>
              <a:t>Produces leukotrienes which induce further reaction</a:t>
            </a:r>
          </a:p>
          <a:p>
            <a:pPr lvl="1"/>
            <a:r>
              <a:rPr lang="en-US" dirty="0"/>
              <a:t>Arterioles constrict access to capillary</a:t>
            </a:r>
          </a:p>
          <a:p>
            <a:pPr lvl="1"/>
            <a:r>
              <a:rPr lang="en-US" dirty="0"/>
              <a:t>Venules open up leaks</a:t>
            </a:r>
          </a:p>
          <a:p>
            <a:r>
              <a:rPr lang="en-US" i="1" dirty="0">
                <a:solidFill>
                  <a:srgbClr val="FF0000"/>
                </a:solidFill>
              </a:rPr>
              <a:t>Macrophages “drink the sweet nectar” – and supply                                              their mitochondria with much-needed deuterium                               depleted water ??</a:t>
            </a:r>
          </a:p>
          <a:p>
            <a:pPr lvl="1"/>
            <a:r>
              <a:rPr lang="en-US" dirty="0"/>
              <a:t>This empowers them to clear the virus</a:t>
            </a:r>
          </a:p>
          <a:p>
            <a:pPr lvl="1"/>
            <a:endParaRPr lang="en-US" dirty="0"/>
          </a:p>
          <a:p>
            <a:endParaRPr lang="en-US" dirty="0"/>
          </a:p>
        </p:txBody>
      </p:sp>
      <p:sp>
        <p:nvSpPr>
          <p:cNvPr id="7" name="TextBox 6">
            <a:extLst>
              <a:ext uri="{FF2B5EF4-FFF2-40B4-BE49-F238E27FC236}">
                <a16:creationId xmlns:a16="http://schemas.microsoft.com/office/drawing/2014/main" id="{079B7B5E-A1BF-904A-8E26-EEAB4DAAAF06}"/>
              </a:ext>
            </a:extLst>
          </p:cNvPr>
          <p:cNvSpPr txBox="1"/>
          <p:nvPr/>
        </p:nvSpPr>
        <p:spPr>
          <a:xfrm>
            <a:off x="8144671" y="2968395"/>
            <a:ext cx="3517672" cy="2246769"/>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r>
              <a:rPr lang="en-US" sz="2800" dirty="0"/>
              <a:t>Lipoxygenase has a fantastic ability to select hydrogen over deuterium in its product (water)</a:t>
            </a:r>
            <a:r>
              <a:rPr lang="en-US" sz="2800" dirty="0">
                <a:solidFill>
                  <a:srgbClr val="FF0000"/>
                </a:solidFill>
              </a:rPr>
              <a:t>*</a:t>
            </a:r>
          </a:p>
        </p:txBody>
      </p:sp>
      <p:sp>
        <p:nvSpPr>
          <p:cNvPr id="23" name="TextBox 22">
            <a:extLst>
              <a:ext uri="{FF2B5EF4-FFF2-40B4-BE49-F238E27FC236}">
                <a16:creationId xmlns:a16="http://schemas.microsoft.com/office/drawing/2014/main" id="{CA42B87F-CE87-6C49-95E3-5723239A865D}"/>
              </a:ext>
            </a:extLst>
          </p:cNvPr>
          <p:cNvSpPr txBox="1"/>
          <p:nvPr/>
        </p:nvSpPr>
        <p:spPr>
          <a:xfrm>
            <a:off x="4690908" y="6338739"/>
            <a:ext cx="7501092" cy="461665"/>
          </a:xfrm>
          <a:prstGeom prst="rect">
            <a:avLst/>
          </a:prstGeom>
          <a:noFill/>
        </p:spPr>
        <p:txBody>
          <a:bodyPr wrap="none" rtlCol="0">
            <a:spAutoFit/>
          </a:bodyPr>
          <a:lstStyle/>
          <a:p>
            <a:r>
              <a:rPr lang="en-US" sz="2400" dirty="0">
                <a:solidFill>
                  <a:srgbClr val="FF0000"/>
                </a:solidFill>
              </a:rPr>
              <a:t>*</a:t>
            </a:r>
            <a:r>
              <a:rPr lang="en-US" sz="2400" dirty="0" err="1"/>
              <a:t>Pengfei</a:t>
            </a:r>
            <a:r>
              <a:rPr lang="en-US" sz="2400" dirty="0"/>
              <a:t> Li et al.  J Phys Chem Lett 2018; 9(22): 6444-6449.</a:t>
            </a:r>
          </a:p>
        </p:txBody>
      </p:sp>
    </p:spTree>
    <p:extLst>
      <p:ext uri="{BB962C8B-B14F-4D97-AF65-F5344CB8AC3E}">
        <p14:creationId xmlns:p14="http://schemas.microsoft.com/office/powerpoint/2010/main" val="871572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3719-185C-3D42-93B5-5656F2B3E8B0}"/>
              </a:ext>
            </a:extLst>
          </p:cNvPr>
          <p:cNvSpPr>
            <a:spLocks noGrp="1"/>
          </p:cNvSpPr>
          <p:nvPr>
            <p:ph type="title"/>
          </p:nvPr>
        </p:nvSpPr>
        <p:spPr>
          <a:xfrm>
            <a:off x="249476" y="290809"/>
            <a:ext cx="10515600" cy="1325563"/>
          </a:xfrm>
        </p:spPr>
        <p:txBody>
          <a:bodyPr>
            <a:normAutofit fontScale="90000"/>
          </a:bodyPr>
          <a:lstStyle/>
          <a:p>
            <a:r>
              <a:rPr lang="en-US" b="1" dirty="0"/>
              <a:t>Virus traps linoleic acid in its membrane which then gets oxidized by lipoxygenase to make DDW</a:t>
            </a:r>
          </a:p>
        </p:txBody>
      </p:sp>
      <p:pic>
        <p:nvPicPr>
          <p:cNvPr id="5" name="Content Placeholder 4" descr="A picture containing cake, indoor, decorated, birthday&#10;&#10;Description automatically generated">
            <a:extLst>
              <a:ext uri="{FF2B5EF4-FFF2-40B4-BE49-F238E27FC236}">
                <a16:creationId xmlns:a16="http://schemas.microsoft.com/office/drawing/2014/main" id="{AA58EB9E-3076-7A4B-B0BE-6B74E64E8BB1}"/>
              </a:ext>
            </a:extLst>
          </p:cNvPr>
          <p:cNvPicPr>
            <a:picLocks noGrp="1" noChangeAspect="1"/>
          </p:cNvPicPr>
          <p:nvPr>
            <p:ph idx="1"/>
          </p:nvPr>
        </p:nvPicPr>
        <p:blipFill>
          <a:blip r:embed="rId3"/>
          <a:stretch>
            <a:fillRect/>
          </a:stretch>
        </p:blipFill>
        <p:spPr>
          <a:xfrm>
            <a:off x="5711264" y="1886962"/>
            <a:ext cx="5207000" cy="3886200"/>
          </a:xfrm>
        </p:spPr>
      </p:pic>
      <p:sp>
        <p:nvSpPr>
          <p:cNvPr id="6" name="TextBox 5">
            <a:extLst>
              <a:ext uri="{FF2B5EF4-FFF2-40B4-BE49-F238E27FC236}">
                <a16:creationId xmlns:a16="http://schemas.microsoft.com/office/drawing/2014/main" id="{4C0B6456-0E02-154C-8B66-6F30A6960830}"/>
              </a:ext>
            </a:extLst>
          </p:cNvPr>
          <p:cNvSpPr txBox="1"/>
          <p:nvPr/>
        </p:nvSpPr>
        <p:spPr>
          <a:xfrm>
            <a:off x="492369" y="2165770"/>
            <a:ext cx="5345723"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t>Linoleic acid fits perfectly in three binding pockets of SARS CoV-2 membrane S glycoprotein</a:t>
            </a:r>
            <a:r>
              <a:rPr lang="en-US" sz="2800" dirty="0">
                <a:solidFill>
                  <a:srgbClr val="FF0000"/>
                </a:solidFill>
              </a:rPr>
              <a:t>*</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Patients with severe COVID-19 show reduced levels of fatty acids</a:t>
            </a:r>
            <a:r>
              <a:rPr lang="en-US" sz="2800" dirty="0">
                <a:solidFill>
                  <a:srgbClr val="FF0000"/>
                </a:solidFill>
              </a:rPr>
              <a:t>**</a:t>
            </a:r>
          </a:p>
        </p:txBody>
      </p:sp>
      <p:sp>
        <p:nvSpPr>
          <p:cNvPr id="7" name="TextBox 6">
            <a:extLst>
              <a:ext uri="{FF2B5EF4-FFF2-40B4-BE49-F238E27FC236}">
                <a16:creationId xmlns:a16="http://schemas.microsoft.com/office/drawing/2014/main" id="{D306319C-829A-1942-BC6E-6508901436AF}"/>
              </a:ext>
            </a:extLst>
          </p:cNvPr>
          <p:cNvSpPr txBox="1"/>
          <p:nvPr/>
        </p:nvSpPr>
        <p:spPr>
          <a:xfrm>
            <a:off x="3845859" y="5848134"/>
            <a:ext cx="7209602" cy="707886"/>
          </a:xfrm>
          <a:prstGeom prst="rect">
            <a:avLst/>
          </a:prstGeom>
          <a:noFill/>
        </p:spPr>
        <p:txBody>
          <a:bodyPr wrap="none" rtlCol="0">
            <a:spAutoFit/>
          </a:bodyPr>
          <a:lstStyle/>
          <a:p>
            <a:r>
              <a:rPr lang="en-US" sz="2000" dirty="0">
                <a:solidFill>
                  <a:srgbClr val="FF0000"/>
                </a:solidFill>
              </a:rPr>
              <a:t>*</a:t>
            </a:r>
            <a:r>
              <a:rPr lang="en-US" sz="2000" dirty="0"/>
              <a:t>Christine </a:t>
            </a:r>
            <a:r>
              <a:rPr lang="en-US" sz="2000" dirty="0" err="1"/>
              <a:t>Toelzer</a:t>
            </a:r>
            <a:r>
              <a:rPr lang="en-US" sz="2000" dirty="0"/>
              <a:t> et al.  Science Sept 21 2020 [</a:t>
            </a:r>
            <a:r>
              <a:rPr lang="en-US" sz="2000" dirty="0" err="1"/>
              <a:t>Epub</a:t>
            </a:r>
            <a:r>
              <a:rPr lang="en-US" sz="2000" dirty="0"/>
              <a:t> ahead of print]</a:t>
            </a:r>
          </a:p>
          <a:p>
            <a:r>
              <a:rPr lang="en-US" sz="2000" dirty="0">
                <a:solidFill>
                  <a:srgbClr val="FF0000"/>
                </a:solidFill>
              </a:rPr>
              <a:t>**</a:t>
            </a:r>
            <a:r>
              <a:rPr lang="en-US" sz="2000" dirty="0"/>
              <a:t>Bo Shen et al. Cell 2020; 182: 59-72.</a:t>
            </a:r>
          </a:p>
        </p:txBody>
      </p:sp>
    </p:spTree>
    <p:extLst>
      <p:ext uri="{BB962C8B-B14F-4D97-AF65-F5344CB8AC3E}">
        <p14:creationId xmlns:p14="http://schemas.microsoft.com/office/powerpoint/2010/main" val="743489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D9D8-7244-B84E-B523-243474411C73}"/>
              </a:ext>
            </a:extLst>
          </p:cNvPr>
          <p:cNvSpPr>
            <a:spLocks noGrp="1"/>
          </p:cNvSpPr>
          <p:nvPr>
            <p:ph type="title"/>
          </p:nvPr>
        </p:nvSpPr>
        <p:spPr>
          <a:xfrm>
            <a:off x="142741" y="0"/>
            <a:ext cx="10515600" cy="1325563"/>
          </a:xfrm>
        </p:spPr>
        <p:txBody>
          <a:bodyPr/>
          <a:lstStyle/>
          <a:p>
            <a:r>
              <a:rPr lang="en-US" b="1" dirty="0"/>
              <a:t>Viruses are stabilized by excess deuterium!</a:t>
            </a:r>
          </a:p>
        </p:txBody>
      </p:sp>
      <p:sp>
        <p:nvSpPr>
          <p:cNvPr id="3" name="Content Placeholder 2">
            <a:extLst>
              <a:ext uri="{FF2B5EF4-FFF2-40B4-BE49-F238E27FC236}">
                <a16:creationId xmlns:a16="http://schemas.microsoft.com/office/drawing/2014/main" id="{71123F2E-D355-E84C-9E3B-37D507C2BBDE}"/>
              </a:ext>
            </a:extLst>
          </p:cNvPr>
          <p:cNvSpPr>
            <a:spLocks noGrp="1"/>
          </p:cNvSpPr>
          <p:nvPr>
            <p:ph idx="1"/>
          </p:nvPr>
        </p:nvSpPr>
        <p:spPr>
          <a:xfrm>
            <a:off x="251012" y="1581185"/>
            <a:ext cx="11102788" cy="4351338"/>
          </a:xfrm>
        </p:spPr>
        <p:txBody>
          <a:bodyPr>
            <a:normAutofit lnSpcReduction="10000"/>
          </a:bodyPr>
          <a:lstStyle/>
          <a:p>
            <a:r>
              <a:rPr lang="en-US" dirty="0"/>
              <a:t>The nucleocapsid protein in SARS-CoV-2 starts to unfold at 35 degrees Centigrade (95 degrees Fahrenheit) and is completely denatured at 55 degrees Centigrade (131 degrees Fahrenheit)</a:t>
            </a:r>
            <a:r>
              <a:rPr lang="en-US" dirty="0">
                <a:solidFill>
                  <a:srgbClr val="FF0000"/>
                </a:solidFill>
              </a:rPr>
              <a:t>*</a:t>
            </a:r>
          </a:p>
          <a:p>
            <a:pPr lvl="1"/>
            <a:r>
              <a:rPr lang="en-US" dirty="0"/>
              <a:t>A fever is a natural defense against the virus</a:t>
            </a:r>
          </a:p>
          <a:p>
            <a:r>
              <a:rPr lang="en-US" dirty="0"/>
              <a:t>Viruses take up deuterium and trap it in their protein coat and in their internal single strand of RNA</a:t>
            </a:r>
            <a:r>
              <a:rPr lang="en-US" dirty="0">
                <a:solidFill>
                  <a:srgbClr val="FF0000"/>
                </a:solidFill>
              </a:rPr>
              <a:t>**</a:t>
            </a:r>
          </a:p>
          <a:p>
            <a:pPr lvl="1"/>
            <a:r>
              <a:rPr lang="en-US" dirty="0"/>
              <a:t>Deuterium stabilizes the viral protein and RNA and protects from temperature denaturation</a:t>
            </a:r>
          </a:p>
          <a:p>
            <a:pPr lvl="1"/>
            <a:r>
              <a:rPr lang="en-US" i="1" dirty="0">
                <a:solidFill>
                  <a:srgbClr val="FF0000"/>
                </a:solidFill>
              </a:rPr>
              <a:t>The virus removes deuterium from the body fluids</a:t>
            </a:r>
          </a:p>
          <a:p>
            <a:r>
              <a:rPr lang="en-US" dirty="0"/>
              <a:t>When the deuterium level in the body fluids is high, the virus becomes more stable </a:t>
            </a:r>
          </a:p>
          <a:p>
            <a:endParaRPr lang="en-US" dirty="0"/>
          </a:p>
        </p:txBody>
      </p:sp>
      <p:sp>
        <p:nvSpPr>
          <p:cNvPr id="4" name="TextBox 3">
            <a:extLst>
              <a:ext uri="{FF2B5EF4-FFF2-40B4-BE49-F238E27FC236}">
                <a16:creationId xmlns:a16="http://schemas.microsoft.com/office/drawing/2014/main" id="{D55ED8C2-D96E-9842-8C55-E0791101D0B2}"/>
              </a:ext>
            </a:extLst>
          </p:cNvPr>
          <p:cNvSpPr txBox="1"/>
          <p:nvPr/>
        </p:nvSpPr>
        <p:spPr>
          <a:xfrm>
            <a:off x="3412692" y="5823020"/>
            <a:ext cx="8528296" cy="707886"/>
          </a:xfrm>
          <a:prstGeom prst="rect">
            <a:avLst/>
          </a:prstGeom>
          <a:noFill/>
        </p:spPr>
        <p:txBody>
          <a:bodyPr wrap="none" rtlCol="0">
            <a:spAutoFit/>
          </a:bodyPr>
          <a:lstStyle/>
          <a:p>
            <a:pPr algn="r"/>
            <a:r>
              <a:rPr lang="en-US" sz="2000" dirty="0">
                <a:solidFill>
                  <a:srgbClr val="FF0000"/>
                </a:solidFill>
              </a:rPr>
              <a:t>*</a:t>
            </a:r>
            <a:r>
              <a:rPr lang="en-US" sz="2000" dirty="0"/>
              <a:t>Milan Surjit and Sunil K Lal. Infection, Genetics and Evolution 8 (2008) 397-405.</a:t>
            </a:r>
          </a:p>
          <a:p>
            <a:pPr algn="r"/>
            <a:r>
              <a:rPr lang="en-US" sz="2000" dirty="0">
                <a:solidFill>
                  <a:srgbClr val="FF0000"/>
                </a:solidFill>
              </a:rPr>
              <a:t>**</a:t>
            </a:r>
            <a:r>
              <a:rPr lang="en-US" sz="2000" dirty="0" err="1"/>
              <a:t>Jiangsen</a:t>
            </a:r>
            <a:r>
              <a:rPr lang="en-US" sz="2000" dirty="0"/>
              <a:t> MAO et al., Chinese Science Bulletin 2004 Vol. 49 No. 3 253-257.</a:t>
            </a:r>
          </a:p>
        </p:txBody>
      </p:sp>
    </p:spTree>
    <p:extLst>
      <p:ext uri="{BB962C8B-B14F-4D97-AF65-F5344CB8AC3E}">
        <p14:creationId xmlns:p14="http://schemas.microsoft.com/office/powerpoint/2010/main" val="301383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94" y="191421"/>
            <a:ext cx="10515600" cy="1325563"/>
          </a:xfrm>
        </p:spPr>
        <p:txBody>
          <a:bodyPr/>
          <a:lstStyle/>
          <a:p>
            <a:r>
              <a:rPr lang="en-US" b="1" dirty="0"/>
              <a:t>Deuterium = “Heavy” Hydrogen</a:t>
            </a:r>
          </a:p>
        </p:txBody>
      </p:sp>
      <p:sp>
        <p:nvSpPr>
          <p:cNvPr id="3" name="Content Placeholder 2"/>
          <p:cNvSpPr>
            <a:spLocks noGrp="1"/>
          </p:cNvSpPr>
          <p:nvPr>
            <p:ph idx="1"/>
          </p:nvPr>
        </p:nvSpPr>
        <p:spPr>
          <a:xfrm>
            <a:off x="355600" y="1417645"/>
            <a:ext cx="7518400" cy="5304895"/>
          </a:xfrm>
        </p:spPr>
        <p:txBody>
          <a:bodyPr>
            <a:normAutofit/>
          </a:bodyPr>
          <a:lstStyle/>
          <a:p>
            <a:r>
              <a:rPr lang="en-US" sz="3200" dirty="0"/>
              <a:t>Hydrogen has one proton and one electron</a:t>
            </a:r>
          </a:p>
          <a:p>
            <a:r>
              <a:rPr lang="en-US" sz="3200" dirty="0"/>
              <a:t>Deuterium has one proton, one electron and one neutron</a:t>
            </a:r>
          </a:p>
          <a:p>
            <a:pPr lvl="1"/>
            <a:r>
              <a:rPr lang="en-US" sz="2667" dirty="0"/>
              <a:t>~ Twice as heavy as hydrogen</a:t>
            </a:r>
          </a:p>
          <a:p>
            <a:pPr lvl="1"/>
            <a:r>
              <a:rPr lang="en-US" sz="2667" dirty="0"/>
              <a:t>Present in ocean water at 155.8 ppm</a:t>
            </a:r>
          </a:p>
          <a:p>
            <a:pPr lvl="1"/>
            <a:r>
              <a:rPr lang="en-US" sz="2667" dirty="0"/>
              <a:t>Has distinct physical and chemical properties compared to hydrogen</a:t>
            </a:r>
          </a:p>
          <a:p>
            <a:r>
              <a:rPr lang="en-US" sz="3200" dirty="0"/>
              <a:t>The body has evolved complex mechanisms to deal with deuterium</a:t>
            </a:r>
          </a:p>
        </p:txBody>
      </p:sp>
      <p:pic>
        <p:nvPicPr>
          <p:cNvPr id="4" name="Picture 3" descr="deuter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469" y="2006600"/>
            <a:ext cx="3223931" cy="3997197"/>
          </a:xfrm>
          <a:prstGeom prst="rect">
            <a:avLst/>
          </a:prstGeom>
        </p:spPr>
      </p:pic>
    </p:spTree>
    <p:extLst>
      <p:ext uri="{BB962C8B-B14F-4D97-AF65-F5344CB8AC3E}">
        <p14:creationId xmlns:p14="http://schemas.microsoft.com/office/powerpoint/2010/main" val="2253184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5B071-5132-8C45-B81B-435A041CE907}"/>
              </a:ext>
            </a:extLst>
          </p:cNvPr>
          <p:cNvSpPr>
            <a:spLocks noGrp="1"/>
          </p:cNvSpPr>
          <p:nvPr>
            <p:ph type="title"/>
          </p:nvPr>
        </p:nvSpPr>
        <p:spPr>
          <a:xfrm>
            <a:off x="322728" y="0"/>
            <a:ext cx="10837961" cy="2619002"/>
          </a:xfrm>
        </p:spPr>
        <p:txBody>
          <a:bodyPr>
            <a:normAutofit/>
          </a:bodyPr>
          <a:lstStyle/>
          <a:p>
            <a:r>
              <a:rPr lang="en-US" sz="3600" b="1" dirty="0"/>
              <a:t>“Mitochondrial Transfer via </a:t>
            </a:r>
            <a:r>
              <a:rPr lang="en-US" sz="3600" b="1" i="1" dirty="0">
                <a:solidFill>
                  <a:srgbClr val="FF0000"/>
                </a:solidFill>
              </a:rPr>
              <a:t>Tunneling Nanotubes               </a:t>
            </a:r>
            <a:r>
              <a:rPr lang="en-US" sz="3600" b="1" dirty="0"/>
              <a:t>is an Important Mechanism by which                   Mesenchymal Stem Cells Enhance Macrophage Phagocytosis in the </a:t>
            </a:r>
            <a:r>
              <a:rPr lang="en-US" sz="3600" b="1" i="1" dirty="0"/>
              <a:t>In Vitro </a:t>
            </a:r>
            <a:r>
              <a:rPr lang="en-US" sz="3600" b="1" dirty="0"/>
              <a:t>and </a:t>
            </a:r>
            <a:r>
              <a:rPr lang="en-US" sz="3600" b="1" i="1" dirty="0"/>
              <a:t>In Vivo </a:t>
            </a:r>
            <a:r>
              <a:rPr lang="en-US" sz="3600" b="1" dirty="0"/>
              <a:t>Models of ARDS”</a:t>
            </a:r>
            <a:r>
              <a:rPr lang="en-US" sz="3600" b="1" dirty="0">
                <a:solidFill>
                  <a:srgbClr val="FF0000"/>
                </a:solidFill>
              </a:rPr>
              <a:t>*</a:t>
            </a:r>
          </a:p>
        </p:txBody>
      </p:sp>
      <p:sp>
        <p:nvSpPr>
          <p:cNvPr id="3" name="Content Placeholder 2">
            <a:extLst>
              <a:ext uri="{FF2B5EF4-FFF2-40B4-BE49-F238E27FC236}">
                <a16:creationId xmlns:a16="http://schemas.microsoft.com/office/drawing/2014/main" id="{786D218E-E266-2443-B9A3-AA9D4528C05C}"/>
              </a:ext>
            </a:extLst>
          </p:cNvPr>
          <p:cNvSpPr>
            <a:spLocks noGrp="1"/>
          </p:cNvSpPr>
          <p:nvPr>
            <p:ph idx="1"/>
          </p:nvPr>
        </p:nvSpPr>
        <p:spPr>
          <a:xfrm>
            <a:off x="448235" y="2619002"/>
            <a:ext cx="10515600" cy="3304473"/>
          </a:xfrm>
        </p:spPr>
        <p:txBody>
          <a:bodyPr>
            <a:normAutofit/>
          </a:bodyPr>
          <a:lstStyle/>
          <a:p>
            <a:pPr marL="0" indent="0">
              <a:buNone/>
            </a:pPr>
            <a:r>
              <a:rPr lang="en-US" dirty="0"/>
              <a:t>“In conclusion, MSC [mesenchymal stem cells] </a:t>
            </a:r>
            <a:r>
              <a:rPr lang="en-US" i="1" dirty="0">
                <a:solidFill>
                  <a:srgbClr val="FF0000"/>
                </a:solidFill>
              </a:rPr>
              <a:t>transfer their mitochondria to macrophages </a:t>
            </a:r>
            <a:r>
              <a:rPr lang="en-US" dirty="0"/>
              <a:t>both </a:t>
            </a:r>
            <a:r>
              <a:rPr lang="en-US" i="1" dirty="0"/>
              <a:t>in vitro </a:t>
            </a:r>
            <a:r>
              <a:rPr lang="en-US" dirty="0"/>
              <a:t>and </a:t>
            </a:r>
            <a:r>
              <a:rPr lang="en-US" i="1" dirty="0"/>
              <a:t>in vivo</a:t>
            </a:r>
            <a:r>
              <a:rPr lang="en-US" dirty="0"/>
              <a:t>. Mitochondrial donation results in enhancement of macrophage phagocytosis potentially through improvement in bioenergetics and presents a novel mechanism of the antimicrobial effect of MSC.” </a:t>
            </a:r>
          </a:p>
          <a:p>
            <a:pPr marL="0" indent="0">
              <a:buNone/>
            </a:pPr>
            <a:endParaRPr lang="en-US" dirty="0"/>
          </a:p>
          <a:p>
            <a:pPr marL="0" indent="0">
              <a:buNone/>
            </a:pPr>
            <a:r>
              <a:rPr lang="en-US" dirty="0"/>
              <a:t>		ARDS = Acute Respiratory Distress Syndrome</a:t>
            </a:r>
          </a:p>
        </p:txBody>
      </p:sp>
      <p:sp>
        <p:nvSpPr>
          <p:cNvPr id="4" name="TextBox 3">
            <a:extLst>
              <a:ext uri="{FF2B5EF4-FFF2-40B4-BE49-F238E27FC236}">
                <a16:creationId xmlns:a16="http://schemas.microsoft.com/office/drawing/2014/main" id="{94C6F685-38BE-A940-8B90-F6C11F274AE3}"/>
              </a:ext>
            </a:extLst>
          </p:cNvPr>
          <p:cNvSpPr txBox="1"/>
          <p:nvPr/>
        </p:nvSpPr>
        <p:spPr>
          <a:xfrm>
            <a:off x="4397188" y="6276272"/>
            <a:ext cx="7078413" cy="461665"/>
          </a:xfrm>
          <a:prstGeom prst="rect">
            <a:avLst/>
          </a:prstGeom>
          <a:noFill/>
        </p:spPr>
        <p:txBody>
          <a:bodyPr wrap="none" rtlCol="0">
            <a:spAutoFit/>
          </a:bodyPr>
          <a:lstStyle/>
          <a:p>
            <a:r>
              <a:rPr lang="en-US" sz="2400" dirty="0">
                <a:solidFill>
                  <a:srgbClr val="FF0000"/>
                </a:solidFill>
              </a:rPr>
              <a:t>*</a:t>
            </a:r>
            <a:r>
              <a:rPr lang="en-US" sz="2400" dirty="0"/>
              <a:t>Megan V Jackson et al. Stem Cells 2016;34:2210–2223</a:t>
            </a:r>
          </a:p>
        </p:txBody>
      </p:sp>
    </p:spTree>
    <p:extLst>
      <p:ext uri="{BB962C8B-B14F-4D97-AF65-F5344CB8AC3E}">
        <p14:creationId xmlns:p14="http://schemas.microsoft.com/office/powerpoint/2010/main" val="2465527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75C8-0AAA-894E-8688-0C124F8BB824}"/>
              </a:ext>
            </a:extLst>
          </p:cNvPr>
          <p:cNvSpPr>
            <a:spLocks noGrp="1"/>
          </p:cNvSpPr>
          <p:nvPr>
            <p:ph type="title"/>
          </p:nvPr>
        </p:nvSpPr>
        <p:spPr>
          <a:xfrm>
            <a:off x="255493" y="289553"/>
            <a:ext cx="10515600" cy="1325563"/>
          </a:xfrm>
        </p:spPr>
        <p:txBody>
          <a:bodyPr/>
          <a:lstStyle/>
          <a:p>
            <a:r>
              <a:rPr lang="en-US" b="1" dirty="0"/>
              <a:t>Do the mitochondria and lysosomes get repaired in transit?</a:t>
            </a:r>
          </a:p>
        </p:txBody>
      </p:sp>
      <p:pic>
        <p:nvPicPr>
          <p:cNvPr id="5" name="Content Placeholder 4" descr="Line chart&#10;&#10;Description automatically generated">
            <a:extLst>
              <a:ext uri="{FF2B5EF4-FFF2-40B4-BE49-F238E27FC236}">
                <a16:creationId xmlns:a16="http://schemas.microsoft.com/office/drawing/2014/main" id="{B648C267-9AFD-114F-BE0D-54AAD659A9B7}"/>
              </a:ext>
            </a:extLst>
          </p:cNvPr>
          <p:cNvPicPr>
            <a:picLocks noGrp="1" noChangeAspect="1"/>
          </p:cNvPicPr>
          <p:nvPr>
            <p:ph idx="1"/>
          </p:nvPr>
        </p:nvPicPr>
        <p:blipFill>
          <a:blip r:embed="rId3"/>
          <a:stretch>
            <a:fillRect/>
          </a:stretch>
        </p:blipFill>
        <p:spPr>
          <a:xfrm>
            <a:off x="1371602" y="2530475"/>
            <a:ext cx="8623300" cy="3962400"/>
          </a:xfrm>
        </p:spPr>
      </p:pic>
      <p:sp>
        <p:nvSpPr>
          <p:cNvPr id="6" name="TextBox 5">
            <a:extLst>
              <a:ext uri="{FF2B5EF4-FFF2-40B4-BE49-F238E27FC236}">
                <a16:creationId xmlns:a16="http://schemas.microsoft.com/office/drawing/2014/main" id="{A665CF82-CCB8-D34A-A8E1-5B429F474125}"/>
              </a:ext>
            </a:extLst>
          </p:cNvPr>
          <p:cNvSpPr txBox="1"/>
          <p:nvPr/>
        </p:nvSpPr>
        <p:spPr>
          <a:xfrm>
            <a:off x="255494" y="1641737"/>
            <a:ext cx="10021848" cy="1384995"/>
          </a:xfrm>
          <a:prstGeom prst="rect">
            <a:avLst/>
          </a:prstGeom>
          <a:noFill/>
        </p:spPr>
        <p:txBody>
          <a:bodyPr wrap="square" rtlCol="0">
            <a:spAutoFit/>
          </a:bodyPr>
          <a:lstStyle/>
          <a:p>
            <a:r>
              <a:rPr lang="en-US" sz="2800" dirty="0"/>
              <a:t>“Tunneling nanotubes (TNTs) transport cellular organelles such as mitochondria, endosomes, and lysosomes, as well as other cargoes such as viruses, prions, and Ca</a:t>
            </a:r>
            <a:r>
              <a:rPr lang="en-US" sz="2800" baseline="30000" dirty="0"/>
              <a:t>2+</a:t>
            </a:r>
            <a:r>
              <a:rPr lang="en-US" sz="2800" dirty="0"/>
              <a:t> signals.”</a:t>
            </a:r>
            <a:r>
              <a:rPr lang="en-US" sz="2800" dirty="0">
                <a:solidFill>
                  <a:srgbClr val="FF0000"/>
                </a:solidFill>
              </a:rPr>
              <a:t>*</a:t>
            </a:r>
          </a:p>
        </p:txBody>
      </p:sp>
      <p:sp>
        <p:nvSpPr>
          <p:cNvPr id="7" name="TextBox 6">
            <a:extLst>
              <a:ext uri="{FF2B5EF4-FFF2-40B4-BE49-F238E27FC236}">
                <a16:creationId xmlns:a16="http://schemas.microsoft.com/office/drawing/2014/main" id="{7984DF8A-BA37-BC42-BACD-DA2BD7DACB03}"/>
              </a:ext>
            </a:extLst>
          </p:cNvPr>
          <p:cNvSpPr txBox="1"/>
          <p:nvPr/>
        </p:nvSpPr>
        <p:spPr>
          <a:xfrm>
            <a:off x="5056094" y="6015966"/>
            <a:ext cx="6992471" cy="707886"/>
          </a:xfrm>
          <a:prstGeom prst="rect">
            <a:avLst/>
          </a:prstGeom>
          <a:noFill/>
        </p:spPr>
        <p:txBody>
          <a:bodyPr wrap="square" rtlCol="0">
            <a:spAutoFit/>
          </a:bodyPr>
          <a:lstStyle/>
          <a:p>
            <a:pPr algn="r"/>
            <a:r>
              <a:rPr lang="en-US" sz="2000" dirty="0">
                <a:solidFill>
                  <a:srgbClr val="FF0000"/>
                </a:solidFill>
              </a:rPr>
              <a:t>*</a:t>
            </a:r>
            <a:r>
              <a:rPr lang="en-US" sz="2000" dirty="0"/>
              <a:t>Holly R Chinnery and Kate E Keller.                                           BioMed Research International 2020; 2020: Article ID 7246785.</a:t>
            </a:r>
          </a:p>
        </p:txBody>
      </p:sp>
      <p:sp>
        <p:nvSpPr>
          <p:cNvPr id="3" name="TextBox 2">
            <a:extLst>
              <a:ext uri="{FF2B5EF4-FFF2-40B4-BE49-F238E27FC236}">
                <a16:creationId xmlns:a16="http://schemas.microsoft.com/office/drawing/2014/main" id="{D4599926-CC56-854D-BC0C-23AF50D3DECE}"/>
              </a:ext>
            </a:extLst>
          </p:cNvPr>
          <p:cNvSpPr txBox="1"/>
          <p:nvPr/>
        </p:nvSpPr>
        <p:spPr>
          <a:xfrm>
            <a:off x="4538656" y="3730804"/>
            <a:ext cx="2299027" cy="400110"/>
          </a:xfrm>
          <a:prstGeom prst="rect">
            <a:avLst/>
          </a:prstGeom>
          <a:solidFill>
            <a:schemeClr val="bg1"/>
          </a:solidFill>
        </p:spPr>
        <p:txBody>
          <a:bodyPr wrap="none" rtlCol="0">
            <a:spAutoFit/>
          </a:bodyPr>
          <a:lstStyle/>
          <a:p>
            <a:r>
              <a:rPr lang="en-US" sz="2000" dirty="0"/>
              <a:t>Tunneling Nanotube</a:t>
            </a:r>
          </a:p>
        </p:txBody>
      </p:sp>
      <p:sp>
        <p:nvSpPr>
          <p:cNvPr id="4" name="TextBox 3">
            <a:extLst>
              <a:ext uri="{FF2B5EF4-FFF2-40B4-BE49-F238E27FC236}">
                <a16:creationId xmlns:a16="http://schemas.microsoft.com/office/drawing/2014/main" id="{C9AA5D41-B9F5-204C-95B0-A02E7CE91271}"/>
              </a:ext>
            </a:extLst>
          </p:cNvPr>
          <p:cNvSpPr txBox="1"/>
          <p:nvPr/>
        </p:nvSpPr>
        <p:spPr>
          <a:xfrm>
            <a:off x="4538656" y="4942562"/>
            <a:ext cx="1593065" cy="369332"/>
          </a:xfrm>
          <a:prstGeom prst="rect">
            <a:avLst/>
          </a:prstGeom>
          <a:noFill/>
        </p:spPr>
        <p:txBody>
          <a:bodyPr wrap="none" rtlCol="0">
            <a:spAutoFit/>
          </a:bodyPr>
          <a:lstStyle/>
          <a:p>
            <a:r>
              <a:rPr lang="en-US" dirty="0"/>
              <a:t>Mitochondrion</a:t>
            </a:r>
          </a:p>
        </p:txBody>
      </p:sp>
      <p:cxnSp>
        <p:nvCxnSpPr>
          <p:cNvPr id="9" name="Straight Arrow Connector 8">
            <a:extLst>
              <a:ext uri="{FF2B5EF4-FFF2-40B4-BE49-F238E27FC236}">
                <a16:creationId xmlns:a16="http://schemas.microsoft.com/office/drawing/2014/main" id="{50A952A5-D4A7-8249-A72F-E3E8CF6921C5}"/>
              </a:ext>
            </a:extLst>
          </p:cNvPr>
          <p:cNvCxnSpPr>
            <a:stCxn id="4" idx="0"/>
          </p:cNvCxnSpPr>
          <p:nvPr/>
        </p:nvCxnSpPr>
        <p:spPr>
          <a:xfrm flipH="1" flipV="1">
            <a:off x="4811151" y="4473275"/>
            <a:ext cx="524038" cy="4692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8931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CAF2-75A3-E444-A766-D38698A5AAE4}"/>
              </a:ext>
            </a:extLst>
          </p:cNvPr>
          <p:cNvSpPr>
            <a:spLocks noGrp="1"/>
          </p:cNvSpPr>
          <p:nvPr>
            <p:ph type="title"/>
          </p:nvPr>
        </p:nvSpPr>
        <p:spPr>
          <a:xfrm>
            <a:off x="343929" y="323055"/>
            <a:ext cx="10515600" cy="1325563"/>
          </a:xfrm>
        </p:spPr>
        <p:txBody>
          <a:bodyPr>
            <a:noAutofit/>
          </a:bodyPr>
          <a:lstStyle/>
          <a:p>
            <a:r>
              <a:rPr lang="en-US" sz="3600" b="1" dirty="0"/>
              <a:t>“</a:t>
            </a:r>
            <a:r>
              <a:rPr lang="en-US" sz="3600" b="1" dirty="0" err="1"/>
              <a:t>Exosomal</a:t>
            </a:r>
            <a:r>
              <a:rPr lang="en-US" sz="3600" b="1" dirty="0"/>
              <a:t> transfer of mitochondria from airway myeloid-derived regulatory cells to T cells”</a:t>
            </a:r>
            <a:r>
              <a:rPr lang="en-US" sz="3600" b="1" dirty="0">
                <a:solidFill>
                  <a:srgbClr val="FF0000"/>
                </a:solidFill>
              </a:rPr>
              <a:t>*</a:t>
            </a:r>
            <a:r>
              <a:rPr lang="en-US" sz="3600" b="1" dirty="0"/>
              <a:t> </a:t>
            </a:r>
            <a:br>
              <a:rPr lang="en-US" sz="3600" b="1" dirty="0"/>
            </a:br>
            <a:endParaRPr lang="en-US" sz="3600" b="1" dirty="0"/>
          </a:p>
        </p:txBody>
      </p:sp>
      <p:sp>
        <p:nvSpPr>
          <p:cNvPr id="3" name="Content Placeholder 2">
            <a:extLst>
              <a:ext uri="{FF2B5EF4-FFF2-40B4-BE49-F238E27FC236}">
                <a16:creationId xmlns:a16="http://schemas.microsoft.com/office/drawing/2014/main" id="{CC14BD32-C00B-4948-B806-AEAFFB2F10B6}"/>
              </a:ext>
            </a:extLst>
          </p:cNvPr>
          <p:cNvSpPr>
            <a:spLocks noGrp="1"/>
          </p:cNvSpPr>
          <p:nvPr>
            <p:ph idx="1"/>
          </p:nvPr>
        </p:nvSpPr>
        <p:spPr>
          <a:xfrm>
            <a:off x="187752" y="1531335"/>
            <a:ext cx="10922834" cy="4797276"/>
          </a:xfrm>
        </p:spPr>
        <p:txBody>
          <a:bodyPr>
            <a:normAutofit/>
          </a:bodyPr>
          <a:lstStyle/>
          <a:p>
            <a:r>
              <a:rPr lang="en-US" dirty="0"/>
              <a:t>Myeloid-derived regulatory cells                                                                    (MDRCs) are cells that emerge from                                                                          the bone marrow and infiltrate                                                                              inflammatory sites, e.g., in asthma</a:t>
            </a:r>
          </a:p>
          <a:p>
            <a:r>
              <a:rPr lang="en-US" dirty="0"/>
              <a:t>MDRCs in the airways transfer                                                                          mitochondria to T cells via </a:t>
            </a:r>
            <a:r>
              <a:rPr lang="en-US" i="1" dirty="0">
                <a:solidFill>
                  <a:srgbClr val="FF0000"/>
                </a:solidFill>
              </a:rPr>
              <a:t>exosomes</a:t>
            </a:r>
          </a:p>
          <a:p>
            <a:pPr lvl="1"/>
            <a:r>
              <a:rPr lang="en-US" dirty="0"/>
              <a:t>These mitochondria have been shown                                                                            to be functional in the recipient cell</a:t>
            </a:r>
          </a:p>
          <a:p>
            <a:r>
              <a:rPr lang="en-US" dirty="0"/>
              <a:t>Hypothesis: Immune cells (e.g., T cells, macrophages, dendritic cells, …) can sweep up DDW and mitochondria via </a:t>
            </a:r>
            <a:r>
              <a:rPr lang="en-US" dirty="0" err="1"/>
              <a:t>macropinocytosis</a:t>
            </a:r>
            <a:endParaRPr lang="en-US" dirty="0"/>
          </a:p>
          <a:p>
            <a:r>
              <a:rPr lang="en-US" i="1" dirty="0">
                <a:solidFill>
                  <a:srgbClr val="FF0000"/>
                </a:solidFill>
              </a:rPr>
              <a:t>Intercellular communication is essential for resolving inflammation</a:t>
            </a:r>
          </a:p>
        </p:txBody>
      </p:sp>
      <p:sp>
        <p:nvSpPr>
          <p:cNvPr id="4" name="TextBox 3">
            <a:extLst>
              <a:ext uri="{FF2B5EF4-FFF2-40B4-BE49-F238E27FC236}">
                <a16:creationId xmlns:a16="http://schemas.microsoft.com/office/drawing/2014/main" id="{94B91E1C-DE8D-C246-80AE-F9A64E11D777}"/>
              </a:ext>
            </a:extLst>
          </p:cNvPr>
          <p:cNvSpPr txBox="1"/>
          <p:nvPr/>
        </p:nvSpPr>
        <p:spPr>
          <a:xfrm>
            <a:off x="4824663" y="6328611"/>
            <a:ext cx="6702219" cy="461665"/>
          </a:xfrm>
          <a:prstGeom prst="rect">
            <a:avLst/>
          </a:prstGeom>
          <a:noFill/>
        </p:spPr>
        <p:txBody>
          <a:bodyPr wrap="none" rtlCol="0">
            <a:spAutoFit/>
          </a:bodyPr>
          <a:lstStyle/>
          <a:p>
            <a:r>
              <a:rPr lang="en-US" sz="2400" dirty="0">
                <a:solidFill>
                  <a:srgbClr val="FF0000"/>
                </a:solidFill>
              </a:rPr>
              <a:t>*</a:t>
            </a:r>
            <a:r>
              <a:rPr lang="en-US" sz="2400" dirty="0"/>
              <a:t>Kenneth P. Hough et al. Redox Biol 2018; 18: 54-64.</a:t>
            </a:r>
          </a:p>
        </p:txBody>
      </p:sp>
      <p:pic>
        <p:nvPicPr>
          <p:cNvPr id="6" name="Picture 5" descr="Diagram&#10;&#10;Description automatically generated">
            <a:extLst>
              <a:ext uri="{FF2B5EF4-FFF2-40B4-BE49-F238E27FC236}">
                <a16:creationId xmlns:a16="http://schemas.microsoft.com/office/drawing/2014/main" id="{E9E2F432-2807-9940-A710-248C667B176F}"/>
              </a:ext>
            </a:extLst>
          </p:cNvPr>
          <p:cNvPicPr>
            <a:picLocks noChangeAspect="1"/>
          </p:cNvPicPr>
          <p:nvPr/>
        </p:nvPicPr>
        <p:blipFill>
          <a:blip r:embed="rId3"/>
          <a:stretch>
            <a:fillRect/>
          </a:stretch>
        </p:blipFill>
        <p:spPr>
          <a:xfrm>
            <a:off x="6297978" y="1762849"/>
            <a:ext cx="5444947" cy="2916936"/>
          </a:xfrm>
          <a:prstGeom prst="rect">
            <a:avLst/>
          </a:prstGeom>
        </p:spPr>
      </p:pic>
      <p:sp>
        <p:nvSpPr>
          <p:cNvPr id="5" name="TextBox 4">
            <a:extLst>
              <a:ext uri="{FF2B5EF4-FFF2-40B4-BE49-F238E27FC236}">
                <a16:creationId xmlns:a16="http://schemas.microsoft.com/office/drawing/2014/main" id="{E1AB98A2-1E0A-154E-9CF6-FF6392B3D062}"/>
              </a:ext>
            </a:extLst>
          </p:cNvPr>
          <p:cNvSpPr txBox="1"/>
          <p:nvPr/>
        </p:nvSpPr>
        <p:spPr>
          <a:xfrm>
            <a:off x="8038141" y="1438186"/>
            <a:ext cx="3129639" cy="369332"/>
          </a:xfrm>
          <a:prstGeom prst="rect">
            <a:avLst/>
          </a:prstGeom>
          <a:noFill/>
        </p:spPr>
        <p:txBody>
          <a:bodyPr wrap="none" rtlCol="0">
            <a:spAutoFit/>
          </a:bodyPr>
          <a:lstStyle/>
          <a:p>
            <a:r>
              <a:rPr lang="en-US" dirty="0"/>
              <a:t>(BAL – bronchioalveolar lavage)</a:t>
            </a:r>
          </a:p>
        </p:txBody>
      </p:sp>
      <p:sp>
        <p:nvSpPr>
          <p:cNvPr id="9" name="Freeform 8">
            <a:extLst>
              <a:ext uri="{FF2B5EF4-FFF2-40B4-BE49-F238E27FC236}">
                <a16:creationId xmlns:a16="http://schemas.microsoft.com/office/drawing/2014/main" id="{06EBF4AE-8EC6-614E-9F9D-267972E57D18}"/>
              </a:ext>
            </a:extLst>
          </p:cNvPr>
          <p:cNvSpPr/>
          <p:nvPr/>
        </p:nvSpPr>
        <p:spPr>
          <a:xfrm>
            <a:off x="6898405" y="3727931"/>
            <a:ext cx="1697338" cy="447122"/>
          </a:xfrm>
          <a:custGeom>
            <a:avLst/>
            <a:gdLst>
              <a:gd name="connsiteX0" fmla="*/ 120960 w 1697338"/>
              <a:gd name="connsiteY0" fmla="*/ 10351 h 447122"/>
              <a:gd name="connsiteX1" fmla="*/ 847101 w 1697338"/>
              <a:gd name="connsiteY1" fmla="*/ 10351 h 447122"/>
              <a:gd name="connsiteX2" fmla="*/ 1129489 w 1697338"/>
              <a:gd name="connsiteY2" fmla="*/ 117928 h 447122"/>
              <a:gd name="connsiteX3" fmla="*/ 1384983 w 1697338"/>
              <a:gd name="connsiteY3" fmla="*/ 185163 h 447122"/>
              <a:gd name="connsiteX4" fmla="*/ 1573242 w 1697338"/>
              <a:gd name="connsiteY4" fmla="*/ 144822 h 447122"/>
              <a:gd name="connsiteX5" fmla="*/ 1586689 w 1697338"/>
              <a:gd name="connsiteY5" fmla="*/ 400316 h 447122"/>
              <a:gd name="connsiteX6" fmla="*/ 134407 w 1697338"/>
              <a:gd name="connsiteY6" fmla="*/ 413763 h 447122"/>
              <a:gd name="connsiteX7" fmla="*/ 67171 w 1697338"/>
              <a:gd name="connsiteY7" fmla="*/ 50693 h 447122"/>
              <a:gd name="connsiteX8" fmla="*/ 161301 w 1697338"/>
              <a:gd name="connsiteY8" fmla="*/ 50693 h 447122"/>
              <a:gd name="connsiteX9" fmla="*/ 228536 w 1697338"/>
              <a:gd name="connsiteY9" fmla="*/ 37245 h 44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338" h="447122">
                <a:moveTo>
                  <a:pt x="120960" y="10351"/>
                </a:moveTo>
                <a:cubicBezTo>
                  <a:pt x="399986" y="1386"/>
                  <a:pt x="679013" y="-7578"/>
                  <a:pt x="847101" y="10351"/>
                </a:cubicBezTo>
                <a:cubicBezTo>
                  <a:pt x="1015189" y="28280"/>
                  <a:pt x="1039842" y="88793"/>
                  <a:pt x="1129489" y="117928"/>
                </a:cubicBezTo>
                <a:cubicBezTo>
                  <a:pt x="1219136" y="147063"/>
                  <a:pt x="1311024" y="180681"/>
                  <a:pt x="1384983" y="185163"/>
                </a:cubicBezTo>
                <a:cubicBezTo>
                  <a:pt x="1458942" y="189645"/>
                  <a:pt x="1539624" y="108963"/>
                  <a:pt x="1573242" y="144822"/>
                </a:cubicBezTo>
                <a:cubicBezTo>
                  <a:pt x="1606860" y="180681"/>
                  <a:pt x="1826495" y="355493"/>
                  <a:pt x="1586689" y="400316"/>
                </a:cubicBezTo>
                <a:cubicBezTo>
                  <a:pt x="1346883" y="445139"/>
                  <a:pt x="387660" y="472034"/>
                  <a:pt x="134407" y="413763"/>
                </a:cubicBezTo>
                <a:cubicBezTo>
                  <a:pt x="-118846" y="355493"/>
                  <a:pt x="62689" y="111205"/>
                  <a:pt x="67171" y="50693"/>
                </a:cubicBezTo>
                <a:cubicBezTo>
                  <a:pt x="71653" y="-9819"/>
                  <a:pt x="134407" y="52934"/>
                  <a:pt x="161301" y="50693"/>
                </a:cubicBezTo>
                <a:cubicBezTo>
                  <a:pt x="188195" y="48452"/>
                  <a:pt x="208365" y="42848"/>
                  <a:pt x="228536" y="37245"/>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754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59FE-98BD-1F4B-9B14-B9314ECF61E5}"/>
              </a:ext>
            </a:extLst>
          </p:cNvPr>
          <p:cNvSpPr>
            <a:spLocks noGrp="1"/>
          </p:cNvSpPr>
          <p:nvPr>
            <p:ph type="title"/>
          </p:nvPr>
        </p:nvSpPr>
        <p:spPr>
          <a:xfrm>
            <a:off x="319216" y="224135"/>
            <a:ext cx="5776784" cy="1325563"/>
          </a:xfrm>
        </p:spPr>
        <p:txBody>
          <a:bodyPr/>
          <a:lstStyle/>
          <a:p>
            <a:r>
              <a:rPr lang="en-US" b="1" dirty="0"/>
              <a:t>A Role for Platelets!</a:t>
            </a:r>
            <a:r>
              <a:rPr lang="en-US" b="1" dirty="0">
                <a:solidFill>
                  <a:srgbClr val="FF0000"/>
                </a:solidFill>
              </a:rPr>
              <a:t>*</a:t>
            </a:r>
          </a:p>
        </p:txBody>
      </p:sp>
      <p:sp>
        <p:nvSpPr>
          <p:cNvPr id="6" name="TextBox 5">
            <a:extLst>
              <a:ext uri="{FF2B5EF4-FFF2-40B4-BE49-F238E27FC236}">
                <a16:creationId xmlns:a16="http://schemas.microsoft.com/office/drawing/2014/main" id="{54CE481A-546F-DF4A-BC12-1C90DA3390BB}"/>
              </a:ext>
            </a:extLst>
          </p:cNvPr>
          <p:cNvSpPr txBox="1"/>
          <p:nvPr/>
        </p:nvSpPr>
        <p:spPr>
          <a:xfrm>
            <a:off x="564776" y="6172200"/>
            <a:ext cx="6608027" cy="461665"/>
          </a:xfrm>
          <a:prstGeom prst="rect">
            <a:avLst/>
          </a:prstGeom>
          <a:noFill/>
        </p:spPr>
        <p:txBody>
          <a:bodyPr wrap="none" rtlCol="0">
            <a:spAutoFit/>
          </a:bodyPr>
          <a:lstStyle/>
          <a:p>
            <a:r>
              <a:rPr lang="en-US" sz="2400" dirty="0">
                <a:solidFill>
                  <a:srgbClr val="FF0000"/>
                </a:solidFill>
              </a:rPr>
              <a:t>*</a:t>
            </a:r>
            <a:r>
              <a:rPr lang="en-US" sz="2400" dirty="0" err="1"/>
              <a:t>Jumana</a:t>
            </a:r>
            <a:r>
              <a:rPr lang="en-US" sz="2400" dirty="0"/>
              <a:t> Saleh et al. Mitochondrion 2020; 54: 1-7.</a:t>
            </a:r>
          </a:p>
        </p:txBody>
      </p:sp>
      <p:sp>
        <p:nvSpPr>
          <p:cNvPr id="7" name="Content Placeholder 2">
            <a:extLst>
              <a:ext uri="{FF2B5EF4-FFF2-40B4-BE49-F238E27FC236}">
                <a16:creationId xmlns:a16="http://schemas.microsoft.com/office/drawing/2014/main" id="{0F7A9374-029F-574E-8840-B54E66CE194B}"/>
              </a:ext>
            </a:extLst>
          </p:cNvPr>
          <p:cNvSpPr txBox="1">
            <a:spLocks/>
          </p:cNvSpPr>
          <p:nvPr/>
        </p:nvSpPr>
        <p:spPr>
          <a:xfrm>
            <a:off x="156377" y="1365086"/>
            <a:ext cx="5541804" cy="460982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Each platelet contains 7 or 8 mitochondria</a:t>
            </a:r>
          </a:p>
          <a:p>
            <a:r>
              <a:rPr lang="en-US" dirty="0"/>
              <a:t>Platelet mitochondria are very susceptible to oxidative stress</a:t>
            </a:r>
          </a:p>
          <a:p>
            <a:r>
              <a:rPr lang="en-US" dirty="0"/>
              <a:t>Activated platelets form blood      clots that can lead to            disseminated intravascular coagulation (DIC) or multiple               organ failure</a:t>
            </a:r>
          </a:p>
          <a:p>
            <a:r>
              <a:rPr lang="en-US" i="1" dirty="0">
                <a:solidFill>
                  <a:srgbClr val="FF0000"/>
                </a:solidFill>
              </a:rPr>
              <a:t>Mitochondria get released into the extracellular space from the platelets either free or embedded in exosomes</a:t>
            </a:r>
          </a:p>
        </p:txBody>
      </p:sp>
      <p:pic>
        <p:nvPicPr>
          <p:cNvPr id="9" name="Picture 8" descr="Diagram, map&#10;&#10;Description automatically generated">
            <a:extLst>
              <a:ext uri="{FF2B5EF4-FFF2-40B4-BE49-F238E27FC236}">
                <a16:creationId xmlns:a16="http://schemas.microsoft.com/office/drawing/2014/main" id="{CD572ED5-7478-4A4A-AFE8-233EF85518D2}"/>
              </a:ext>
            </a:extLst>
          </p:cNvPr>
          <p:cNvPicPr>
            <a:picLocks noChangeAspect="1"/>
          </p:cNvPicPr>
          <p:nvPr/>
        </p:nvPicPr>
        <p:blipFill>
          <a:blip r:embed="rId3"/>
          <a:stretch>
            <a:fillRect/>
          </a:stretch>
        </p:blipFill>
        <p:spPr>
          <a:xfrm>
            <a:off x="4958417" y="1549698"/>
            <a:ext cx="7077206" cy="2621187"/>
          </a:xfrm>
          <a:prstGeom prst="rect">
            <a:avLst/>
          </a:prstGeom>
        </p:spPr>
      </p:pic>
    </p:spTree>
    <p:extLst>
      <p:ext uri="{BB962C8B-B14F-4D97-AF65-F5344CB8AC3E}">
        <p14:creationId xmlns:p14="http://schemas.microsoft.com/office/powerpoint/2010/main" val="3329652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020B-2F7A-3D45-9740-4C60E63366E3}"/>
              </a:ext>
            </a:extLst>
          </p:cNvPr>
          <p:cNvSpPr>
            <a:spLocks noGrp="1"/>
          </p:cNvSpPr>
          <p:nvPr>
            <p:ph type="title"/>
          </p:nvPr>
        </p:nvSpPr>
        <p:spPr>
          <a:xfrm>
            <a:off x="0" y="-8383"/>
            <a:ext cx="10515600" cy="1325563"/>
          </a:xfrm>
        </p:spPr>
        <p:txBody>
          <a:bodyPr/>
          <a:lstStyle/>
          <a:p>
            <a:r>
              <a:rPr lang="en-US" b="1" dirty="0"/>
              <a:t>Megakaryocytes and Platelets in the Lungs</a:t>
            </a:r>
            <a:r>
              <a:rPr lang="en-US" b="1" dirty="0">
                <a:solidFill>
                  <a:srgbClr val="FF0000"/>
                </a:solidFill>
              </a:rPr>
              <a:t>*</a:t>
            </a:r>
          </a:p>
        </p:txBody>
      </p:sp>
      <p:pic>
        <p:nvPicPr>
          <p:cNvPr id="6" name="Content Placeholder 5">
            <a:extLst>
              <a:ext uri="{FF2B5EF4-FFF2-40B4-BE49-F238E27FC236}">
                <a16:creationId xmlns:a16="http://schemas.microsoft.com/office/drawing/2014/main" id="{6186A645-E788-3D4D-A08A-5138408E4385}"/>
              </a:ext>
            </a:extLst>
          </p:cNvPr>
          <p:cNvPicPr>
            <a:picLocks noGrp="1" noChangeAspect="1"/>
          </p:cNvPicPr>
          <p:nvPr>
            <p:ph idx="1"/>
          </p:nvPr>
        </p:nvPicPr>
        <p:blipFill>
          <a:blip r:embed="rId3"/>
          <a:stretch>
            <a:fillRect/>
          </a:stretch>
        </p:blipFill>
        <p:spPr>
          <a:xfrm>
            <a:off x="8353036" y="1706491"/>
            <a:ext cx="3688634" cy="4351338"/>
          </a:xfrm>
        </p:spPr>
      </p:pic>
      <p:sp>
        <p:nvSpPr>
          <p:cNvPr id="4" name="Rectangle 3">
            <a:extLst>
              <a:ext uri="{FF2B5EF4-FFF2-40B4-BE49-F238E27FC236}">
                <a16:creationId xmlns:a16="http://schemas.microsoft.com/office/drawing/2014/main" id="{A24462F3-D74B-3446-BFE5-45F91A617B47}"/>
              </a:ext>
            </a:extLst>
          </p:cNvPr>
          <p:cNvSpPr/>
          <p:nvPr/>
        </p:nvSpPr>
        <p:spPr>
          <a:xfrm>
            <a:off x="4280988" y="6311900"/>
            <a:ext cx="7911012" cy="461665"/>
          </a:xfrm>
          <a:prstGeom prst="rect">
            <a:avLst/>
          </a:prstGeom>
        </p:spPr>
        <p:txBody>
          <a:bodyPr wrap="none">
            <a:spAutoFit/>
          </a:bodyPr>
          <a:lstStyle/>
          <a:p>
            <a:r>
              <a:rPr lang="en-US" sz="2400" dirty="0">
                <a:solidFill>
                  <a:srgbClr val="FF0000"/>
                </a:solidFill>
              </a:rPr>
              <a:t>*</a:t>
            </a:r>
            <a:r>
              <a:rPr lang="en-US" sz="2400" dirty="0"/>
              <a:t>Younes Zaid et al. Circulation Research 2020;127:1404–1418.</a:t>
            </a:r>
          </a:p>
        </p:txBody>
      </p:sp>
      <p:sp>
        <p:nvSpPr>
          <p:cNvPr id="7" name="Content Placeholder 2">
            <a:extLst>
              <a:ext uri="{FF2B5EF4-FFF2-40B4-BE49-F238E27FC236}">
                <a16:creationId xmlns:a16="http://schemas.microsoft.com/office/drawing/2014/main" id="{0164BDC1-A0C0-ED48-92DF-2740484C0462}"/>
              </a:ext>
            </a:extLst>
          </p:cNvPr>
          <p:cNvSpPr txBox="1">
            <a:spLocks/>
          </p:cNvSpPr>
          <p:nvPr/>
        </p:nvSpPr>
        <p:spPr>
          <a:xfrm>
            <a:off x="273424" y="1657537"/>
            <a:ext cx="7716541" cy="397364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Megakaryocytes localized to the lungs are a source of new platelets </a:t>
            </a:r>
          </a:p>
          <a:p>
            <a:r>
              <a:rPr lang="en-US" dirty="0"/>
              <a:t>Both megakaryocytes and platelets release extracellular vesicles in response to inflammation</a:t>
            </a:r>
          </a:p>
          <a:p>
            <a:r>
              <a:rPr lang="en-US" dirty="0"/>
              <a:t>CD41 is a marker for megakaryocytes and platelets</a:t>
            </a:r>
          </a:p>
          <a:p>
            <a:r>
              <a:rPr lang="en-US" dirty="0"/>
              <a:t>CD41 expression as well as extracellular vesicle release were highest in </a:t>
            </a:r>
            <a:r>
              <a:rPr lang="en-US" i="1" dirty="0">
                <a:solidFill>
                  <a:srgbClr val="FF0000"/>
                </a:solidFill>
              </a:rPr>
              <a:t>non-severe COVID-19</a:t>
            </a:r>
          </a:p>
          <a:p>
            <a:endParaRPr lang="en-US" dirty="0"/>
          </a:p>
          <a:p>
            <a:pPr marL="0" indent="0">
              <a:buNone/>
            </a:pPr>
            <a:r>
              <a:rPr lang="en-US" dirty="0"/>
              <a:t>CTL – Control; NSV – non-severe; SVR = severe COVID</a:t>
            </a:r>
          </a:p>
        </p:txBody>
      </p:sp>
      <p:sp>
        <p:nvSpPr>
          <p:cNvPr id="8" name="TextBox 7">
            <a:extLst>
              <a:ext uri="{FF2B5EF4-FFF2-40B4-BE49-F238E27FC236}">
                <a16:creationId xmlns:a16="http://schemas.microsoft.com/office/drawing/2014/main" id="{620DF576-9643-9841-91B1-E9025EB46D6A}"/>
              </a:ext>
            </a:extLst>
          </p:cNvPr>
          <p:cNvSpPr txBox="1"/>
          <p:nvPr/>
        </p:nvSpPr>
        <p:spPr>
          <a:xfrm>
            <a:off x="9843247" y="5711693"/>
            <a:ext cx="519245" cy="369332"/>
          </a:xfrm>
          <a:prstGeom prst="rect">
            <a:avLst/>
          </a:prstGeom>
          <a:noFill/>
        </p:spPr>
        <p:txBody>
          <a:bodyPr wrap="none" rtlCol="0">
            <a:spAutoFit/>
          </a:bodyPr>
          <a:lstStyle/>
          <a:p>
            <a:r>
              <a:rPr lang="en-US" dirty="0"/>
              <a:t>CTL</a:t>
            </a:r>
          </a:p>
        </p:txBody>
      </p:sp>
      <p:sp>
        <p:nvSpPr>
          <p:cNvPr id="9" name="TextBox 8">
            <a:extLst>
              <a:ext uri="{FF2B5EF4-FFF2-40B4-BE49-F238E27FC236}">
                <a16:creationId xmlns:a16="http://schemas.microsoft.com/office/drawing/2014/main" id="{3FFF0EB4-85ED-124D-84E8-6466696944F4}"/>
              </a:ext>
            </a:extLst>
          </p:cNvPr>
          <p:cNvSpPr txBox="1"/>
          <p:nvPr/>
        </p:nvSpPr>
        <p:spPr>
          <a:xfrm>
            <a:off x="10396809" y="5711693"/>
            <a:ext cx="569387" cy="369332"/>
          </a:xfrm>
          <a:prstGeom prst="rect">
            <a:avLst/>
          </a:prstGeom>
          <a:noFill/>
        </p:spPr>
        <p:txBody>
          <a:bodyPr wrap="none" rtlCol="0">
            <a:spAutoFit/>
          </a:bodyPr>
          <a:lstStyle/>
          <a:p>
            <a:r>
              <a:rPr lang="en-US" dirty="0"/>
              <a:t>NSV</a:t>
            </a:r>
          </a:p>
        </p:txBody>
      </p:sp>
      <p:sp>
        <p:nvSpPr>
          <p:cNvPr id="10" name="TextBox 9">
            <a:extLst>
              <a:ext uri="{FF2B5EF4-FFF2-40B4-BE49-F238E27FC236}">
                <a16:creationId xmlns:a16="http://schemas.microsoft.com/office/drawing/2014/main" id="{05F47A4E-96B0-1248-830E-53163B3AD007}"/>
              </a:ext>
            </a:extLst>
          </p:cNvPr>
          <p:cNvSpPr txBox="1"/>
          <p:nvPr/>
        </p:nvSpPr>
        <p:spPr>
          <a:xfrm>
            <a:off x="11000513" y="5711693"/>
            <a:ext cx="545342" cy="369332"/>
          </a:xfrm>
          <a:prstGeom prst="rect">
            <a:avLst/>
          </a:prstGeom>
          <a:noFill/>
        </p:spPr>
        <p:txBody>
          <a:bodyPr wrap="none" rtlCol="0">
            <a:spAutoFit/>
          </a:bodyPr>
          <a:lstStyle/>
          <a:p>
            <a:r>
              <a:rPr lang="en-US" dirty="0"/>
              <a:t>SVR</a:t>
            </a:r>
          </a:p>
        </p:txBody>
      </p:sp>
    </p:spTree>
    <p:extLst>
      <p:ext uri="{BB962C8B-B14F-4D97-AF65-F5344CB8AC3E}">
        <p14:creationId xmlns:p14="http://schemas.microsoft.com/office/powerpoint/2010/main" val="795768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7C6D-9153-A348-9A59-1BC6CB2D0E82}"/>
              </a:ext>
            </a:extLst>
          </p:cNvPr>
          <p:cNvSpPr>
            <a:spLocks noGrp="1"/>
          </p:cNvSpPr>
          <p:nvPr>
            <p:ph type="title"/>
          </p:nvPr>
        </p:nvSpPr>
        <p:spPr>
          <a:xfrm>
            <a:off x="258650" y="165070"/>
            <a:ext cx="9078533" cy="1325563"/>
          </a:xfrm>
        </p:spPr>
        <p:txBody>
          <a:bodyPr/>
          <a:lstStyle/>
          <a:p>
            <a:r>
              <a:rPr lang="en-US" b="1" dirty="0"/>
              <a:t>Platelet Counts Over Time: Survivors and </a:t>
            </a:r>
            <a:r>
              <a:rPr lang="en-US" b="1" dirty="0" err="1"/>
              <a:t>Nonsurvivors</a:t>
            </a:r>
            <a:r>
              <a:rPr lang="en-US" b="1" dirty="0"/>
              <a:t> of COVID-19</a:t>
            </a:r>
            <a:r>
              <a:rPr lang="en-US" b="1" dirty="0">
                <a:solidFill>
                  <a:srgbClr val="FF0000"/>
                </a:solidFill>
              </a:rPr>
              <a:t>*</a:t>
            </a:r>
          </a:p>
        </p:txBody>
      </p:sp>
      <p:pic>
        <p:nvPicPr>
          <p:cNvPr id="5" name="Content Placeholder 4" descr="Chart, line chart&#10;&#10;Description automatically generated">
            <a:extLst>
              <a:ext uri="{FF2B5EF4-FFF2-40B4-BE49-F238E27FC236}">
                <a16:creationId xmlns:a16="http://schemas.microsoft.com/office/drawing/2014/main" id="{8C3634A0-141A-484E-9754-1C8DD47BDCCA}"/>
              </a:ext>
            </a:extLst>
          </p:cNvPr>
          <p:cNvPicPr>
            <a:picLocks noGrp="1" noChangeAspect="1"/>
          </p:cNvPicPr>
          <p:nvPr>
            <p:ph idx="1"/>
          </p:nvPr>
        </p:nvPicPr>
        <p:blipFill>
          <a:blip r:embed="rId3"/>
          <a:stretch>
            <a:fillRect/>
          </a:stretch>
        </p:blipFill>
        <p:spPr>
          <a:xfrm>
            <a:off x="1463039" y="1652087"/>
            <a:ext cx="8806543" cy="5205913"/>
          </a:xfrm>
        </p:spPr>
      </p:pic>
      <p:sp>
        <p:nvSpPr>
          <p:cNvPr id="6" name="TextBox 5">
            <a:extLst>
              <a:ext uri="{FF2B5EF4-FFF2-40B4-BE49-F238E27FC236}">
                <a16:creationId xmlns:a16="http://schemas.microsoft.com/office/drawing/2014/main" id="{B553EF69-5BF2-1940-99F4-B366B2512691}"/>
              </a:ext>
            </a:extLst>
          </p:cNvPr>
          <p:cNvSpPr txBox="1"/>
          <p:nvPr/>
        </p:nvSpPr>
        <p:spPr>
          <a:xfrm>
            <a:off x="6840595" y="6292820"/>
            <a:ext cx="5110117" cy="400110"/>
          </a:xfrm>
          <a:prstGeom prst="rect">
            <a:avLst/>
          </a:prstGeom>
          <a:noFill/>
        </p:spPr>
        <p:txBody>
          <a:bodyPr wrap="none" rtlCol="0">
            <a:spAutoFit/>
          </a:bodyPr>
          <a:lstStyle/>
          <a:p>
            <a:r>
              <a:rPr lang="en-US" sz="2000" dirty="0">
                <a:solidFill>
                  <a:srgbClr val="FF0000"/>
                </a:solidFill>
              </a:rPr>
              <a:t>*</a:t>
            </a:r>
            <a:r>
              <a:rPr lang="en-US" sz="2000" dirty="0" err="1"/>
              <a:t>Yanli</a:t>
            </a:r>
            <a:r>
              <a:rPr lang="en-US" sz="2000" dirty="0"/>
              <a:t> Liu et al., Platelets 2020; 31(4): 490-496. </a:t>
            </a:r>
          </a:p>
        </p:txBody>
      </p:sp>
    </p:spTree>
    <p:extLst>
      <p:ext uri="{BB962C8B-B14F-4D97-AF65-F5344CB8AC3E}">
        <p14:creationId xmlns:p14="http://schemas.microsoft.com/office/powerpoint/2010/main" val="23145512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C6C8F-285A-094C-A070-5039C750FC2D}"/>
              </a:ext>
            </a:extLst>
          </p:cNvPr>
          <p:cNvSpPr>
            <a:spLocks noGrp="1"/>
          </p:cNvSpPr>
          <p:nvPr>
            <p:ph type="title"/>
          </p:nvPr>
        </p:nvSpPr>
        <p:spPr>
          <a:xfrm>
            <a:off x="516229" y="0"/>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5F345272-37D6-A145-9B0A-EF46FF750A22}"/>
              </a:ext>
            </a:extLst>
          </p:cNvPr>
          <p:cNvSpPr>
            <a:spLocks noGrp="1"/>
          </p:cNvSpPr>
          <p:nvPr>
            <p:ph idx="1"/>
          </p:nvPr>
        </p:nvSpPr>
        <p:spPr>
          <a:xfrm>
            <a:off x="232892" y="1159098"/>
            <a:ext cx="10515600" cy="5570113"/>
          </a:xfrm>
        </p:spPr>
        <p:txBody>
          <a:bodyPr>
            <a:normAutofit/>
          </a:bodyPr>
          <a:lstStyle/>
          <a:p>
            <a:r>
              <a:rPr lang="en-US" dirty="0"/>
              <a:t>COVID-19 affects different countries to different degrees and the primary discriminator could be glyphosate exposure</a:t>
            </a:r>
          </a:p>
          <a:p>
            <a:r>
              <a:rPr lang="en-US" dirty="0"/>
              <a:t>Glyphosate disrupts the body’s ability to properly manage deuterium</a:t>
            </a:r>
          </a:p>
          <a:p>
            <a:pPr lvl="1"/>
            <a:r>
              <a:rPr lang="en-US" dirty="0"/>
              <a:t>Deuterium toxicity results in impaired innate immune function</a:t>
            </a:r>
          </a:p>
          <a:p>
            <a:r>
              <a:rPr lang="en-US" dirty="0"/>
              <a:t>The process that unfolds during acute COVID-19 aims to restore mitochondrial and lysosomal health to the immune cells </a:t>
            </a:r>
          </a:p>
          <a:p>
            <a:pPr lvl="1"/>
            <a:r>
              <a:rPr lang="en-US" dirty="0"/>
              <a:t>Inflammation, swelling and alveolar hydrogel reflect mechanisms that produce deuterium depleted water </a:t>
            </a:r>
          </a:p>
          <a:p>
            <a:pPr lvl="1"/>
            <a:r>
              <a:rPr lang="en-US" dirty="0"/>
              <a:t>Platelets and mesenchymal stem cells supply fresh mitochondria to macrophages via tunneling nanotubes and exosomes</a:t>
            </a:r>
          </a:p>
          <a:p>
            <a:pPr lvl="1"/>
            <a:r>
              <a:rPr lang="en-US" dirty="0"/>
              <a:t>Macrophages use </a:t>
            </a:r>
            <a:r>
              <a:rPr lang="en-US" dirty="0" err="1"/>
              <a:t>macropinocytosis</a:t>
            </a:r>
            <a:r>
              <a:rPr lang="en-US" dirty="0"/>
              <a:t> to acquire DDW and mitochondria</a:t>
            </a:r>
          </a:p>
          <a:p>
            <a:pPr lvl="1"/>
            <a:r>
              <a:rPr lang="en-US" dirty="0"/>
              <a:t>Eventually reboots the mitochondria to support viral clearance</a:t>
            </a:r>
          </a:p>
          <a:p>
            <a:pPr marL="0" indent="0">
              <a:buNone/>
            </a:pPr>
            <a:endParaRPr lang="en-US" dirty="0"/>
          </a:p>
        </p:txBody>
      </p:sp>
    </p:spTree>
    <p:extLst>
      <p:ext uri="{BB962C8B-B14F-4D97-AF65-F5344CB8AC3E}">
        <p14:creationId xmlns:p14="http://schemas.microsoft.com/office/powerpoint/2010/main" val="2138831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9274" y="1807321"/>
            <a:ext cx="9821092" cy="1138773"/>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Tuberculosis and COVID-19</a:t>
            </a:r>
          </a:p>
        </p:txBody>
      </p:sp>
    </p:spTree>
    <p:extLst>
      <p:ext uri="{BB962C8B-B14F-4D97-AF65-F5344CB8AC3E}">
        <p14:creationId xmlns:p14="http://schemas.microsoft.com/office/powerpoint/2010/main" val="4102485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BAC-6F34-CE4E-9A8B-4DBD97C26259}"/>
              </a:ext>
            </a:extLst>
          </p:cNvPr>
          <p:cNvSpPr>
            <a:spLocks noGrp="1"/>
          </p:cNvSpPr>
          <p:nvPr>
            <p:ph type="title"/>
          </p:nvPr>
        </p:nvSpPr>
        <p:spPr>
          <a:xfrm>
            <a:off x="838200" y="365125"/>
            <a:ext cx="10463214" cy="1863725"/>
          </a:xfrm>
        </p:spPr>
        <p:txBody>
          <a:bodyPr>
            <a:normAutofit fontScale="90000"/>
          </a:bodyPr>
          <a:lstStyle/>
          <a:p>
            <a:r>
              <a:rPr lang="en-US" b="1" dirty="0"/>
              <a:t>“Mandated Bacillus </a:t>
            </a:r>
            <a:r>
              <a:rPr lang="en-US" b="1" dirty="0" err="1"/>
              <a:t>Calmette-Guérin</a:t>
            </a:r>
            <a:r>
              <a:rPr lang="en-US" b="1" dirty="0"/>
              <a:t> (BCG) vaccination predicts flattened curves for the spread of COVID-19”</a:t>
            </a:r>
            <a:r>
              <a:rPr lang="en-US" b="1" dirty="0">
                <a:solidFill>
                  <a:srgbClr val="FF0000"/>
                </a:solidFill>
              </a:rPr>
              <a:t>*</a:t>
            </a:r>
            <a:r>
              <a:rPr lang="en-US" b="1" dirty="0"/>
              <a:t> </a:t>
            </a:r>
            <a:br>
              <a:rPr lang="en-US" b="1" dirty="0"/>
            </a:br>
            <a:endParaRPr lang="en-US" b="1" dirty="0"/>
          </a:p>
        </p:txBody>
      </p:sp>
      <p:pic>
        <p:nvPicPr>
          <p:cNvPr id="5" name="Content Placeholder 4" descr="A screenshot of a cell phone&#10;&#10;Description automatically generated">
            <a:extLst>
              <a:ext uri="{FF2B5EF4-FFF2-40B4-BE49-F238E27FC236}">
                <a16:creationId xmlns:a16="http://schemas.microsoft.com/office/drawing/2014/main" id="{98FCE8F4-74DD-C942-8F13-F387A7730932}"/>
              </a:ext>
            </a:extLst>
          </p:cNvPr>
          <p:cNvPicPr>
            <a:picLocks noGrp="1" noChangeAspect="1"/>
          </p:cNvPicPr>
          <p:nvPr>
            <p:ph idx="1"/>
          </p:nvPr>
        </p:nvPicPr>
        <p:blipFill>
          <a:blip r:embed="rId3"/>
          <a:stretch>
            <a:fillRect/>
          </a:stretch>
        </p:blipFill>
        <p:spPr>
          <a:xfrm>
            <a:off x="5517644" y="1821657"/>
            <a:ext cx="6210300" cy="4330700"/>
          </a:xfrm>
        </p:spPr>
      </p:pic>
      <p:sp>
        <p:nvSpPr>
          <p:cNvPr id="6" name="TextBox 5">
            <a:extLst>
              <a:ext uri="{FF2B5EF4-FFF2-40B4-BE49-F238E27FC236}">
                <a16:creationId xmlns:a16="http://schemas.microsoft.com/office/drawing/2014/main" id="{C3EED017-6E69-9E49-9842-FB812BDC088C}"/>
              </a:ext>
            </a:extLst>
          </p:cNvPr>
          <p:cNvSpPr txBox="1"/>
          <p:nvPr/>
        </p:nvSpPr>
        <p:spPr>
          <a:xfrm>
            <a:off x="6229350" y="6329363"/>
            <a:ext cx="4786888" cy="369332"/>
          </a:xfrm>
          <a:prstGeom prst="rect">
            <a:avLst/>
          </a:prstGeom>
          <a:noFill/>
        </p:spPr>
        <p:txBody>
          <a:bodyPr wrap="none" rtlCol="0">
            <a:spAutoFit/>
          </a:bodyPr>
          <a:lstStyle/>
          <a:p>
            <a:r>
              <a:rPr lang="en-US" dirty="0">
                <a:solidFill>
                  <a:srgbClr val="FF0000"/>
                </a:solidFill>
              </a:rPr>
              <a:t>*</a:t>
            </a:r>
            <a:r>
              <a:rPr lang="en-US" dirty="0"/>
              <a:t>Martha K Berg et al., Sci Adv 2020; 6: eabc1463.</a:t>
            </a:r>
          </a:p>
        </p:txBody>
      </p:sp>
      <p:sp>
        <p:nvSpPr>
          <p:cNvPr id="8" name="Content Placeholder 2">
            <a:extLst>
              <a:ext uri="{FF2B5EF4-FFF2-40B4-BE49-F238E27FC236}">
                <a16:creationId xmlns:a16="http://schemas.microsoft.com/office/drawing/2014/main" id="{352E1E25-8F45-CD43-AD65-097FB4BF8262}"/>
              </a:ext>
            </a:extLst>
          </p:cNvPr>
          <p:cNvSpPr txBox="1">
            <a:spLocks/>
          </p:cNvSpPr>
          <p:nvPr/>
        </p:nvSpPr>
        <p:spPr>
          <a:xfrm>
            <a:off x="271463" y="2134394"/>
            <a:ext cx="55353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BCG vaccine immunizes against tuberculosis</a:t>
            </a:r>
          </a:p>
          <a:p>
            <a:r>
              <a:rPr lang="en-US" dirty="0"/>
              <a:t>Countries that currently mandate the vaccine have on average lower rates of death from COVID-19</a:t>
            </a:r>
          </a:p>
          <a:p>
            <a:r>
              <a:rPr lang="en-US" dirty="0"/>
              <a:t>However, there is a huge variance in this group that can be explained by the rate of </a:t>
            </a:r>
            <a:r>
              <a:rPr lang="en-US" i="1" dirty="0">
                <a:solidFill>
                  <a:srgbClr val="FF0000"/>
                </a:solidFill>
              </a:rPr>
              <a:t>infection</a:t>
            </a:r>
            <a:r>
              <a:rPr lang="en-US" dirty="0"/>
              <a:t> with tuberculosis pathogen</a:t>
            </a:r>
          </a:p>
          <a:p>
            <a:endParaRPr lang="en-US" dirty="0"/>
          </a:p>
        </p:txBody>
      </p:sp>
      <p:cxnSp>
        <p:nvCxnSpPr>
          <p:cNvPr id="10" name="Straight Arrow Connector 9">
            <a:extLst>
              <a:ext uri="{FF2B5EF4-FFF2-40B4-BE49-F238E27FC236}">
                <a16:creationId xmlns:a16="http://schemas.microsoft.com/office/drawing/2014/main" id="{65365E2B-BBC2-8649-B047-7BE53846B4BB}"/>
              </a:ext>
            </a:extLst>
          </p:cNvPr>
          <p:cNvCxnSpPr/>
          <p:nvPr/>
        </p:nvCxnSpPr>
        <p:spPr>
          <a:xfrm flipH="1">
            <a:off x="10734677" y="2228850"/>
            <a:ext cx="566737" cy="1200150"/>
          </a:xfrm>
          <a:prstGeom prst="straightConnector1">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31D7B58-7FED-5F44-81D2-653C4EA30181}"/>
              </a:ext>
            </a:extLst>
          </p:cNvPr>
          <p:cNvGrpSpPr/>
          <p:nvPr/>
        </p:nvGrpSpPr>
        <p:grpSpPr>
          <a:xfrm>
            <a:off x="8148918" y="1563969"/>
            <a:ext cx="2474258" cy="369332"/>
            <a:chOff x="8148918" y="1563969"/>
            <a:chExt cx="2474258" cy="369332"/>
          </a:xfrm>
        </p:grpSpPr>
        <p:grpSp>
          <p:nvGrpSpPr>
            <p:cNvPr id="7" name="Group 6">
              <a:extLst>
                <a:ext uri="{FF2B5EF4-FFF2-40B4-BE49-F238E27FC236}">
                  <a16:creationId xmlns:a16="http://schemas.microsoft.com/office/drawing/2014/main" id="{2E5450AA-7179-1C43-9EB7-E6DCBE1EC3DF}"/>
                </a:ext>
              </a:extLst>
            </p:cNvPr>
            <p:cNvGrpSpPr/>
            <p:nvPr/>
          </p:nvGrpSpPr>
          <p:grpSpPr>
            <a:xfrm>
              <a:off x="8148918" y="1563969"/>
              <a:ext cx="2339788" cy="369332"/>
              <a:chOff x="8148918" y="1563969"/>
              <a:chExt cx="2339788" cy="369332"/>
            </a:xfrm>
          </p:grpSpPr>
          <p:sp>
            <p:nvSpPr>
              <p:cNvPr id="3" name="Oval 2">
                <a:extLst>
                  <a:ext uri="{FF2B5EF4-FFF2-40B4-BE49-F238E27FC236}">
                    <a16:creationId xmlns:a16="http://schemas.microsoft.com/office/drawing/2014/main" id="{17AD5446-BA29-9848-9303-E296003D463C}"/>
                  </a:ext>
                </a:extLst>
              </p:cNvPr>
              <p:cNvSpPr/>
              <p:nvPr/>
            </p:nvSpPr>
            <p:spPr>
              <a:xfrm>
                <a:off x="10192871" y="1586753"/>
                <a:ext cx="295835" cy="309282"/>
              </a:xfrm>
              <a:prstGeom prst="ellipse">
                <a:avLst/>
              </a:prstGeom>
              <a:solidFill>
                <a:srgbClr val="FCB3F7"/>
              </a:solidFill>
              <a:ln>
                <a:solidFill>
                  <a:srgbClr val="FCB3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B65C89-2CF8-1B46-AC2C-A051F4A29942}"/>
                  </a:ext>
                </a:extLst>
              </p:cNvPr>
              <p:cNvSpPr txBox="1"/>
              <p:nvPr/>
            </p:nvSpPr>
            <p:spPr>
              <a:xfrm>
                <a:off x="8148918" y="1563969"/>
                <a:ext cx="1957587" cy="369332"/>
              </a:xfrm>
              <a:prstGeom prst="rect">
                <a:avLst/>
              </a:prstGeom>
              <a:noFill/>
            </p:spPr>
            <p:txBody>
              <a:bodyPr wrap="none" rtlCol="0">
                <a:spAutoFit/>
              </a:bodyPr>
              <a:lstStyle/>
              <a:p>
                <a:r>
                  <a:rPr lang="en-US" dirty="0"/>
                  <a:t>Sub-Saharan Africa</a:t>
                </a:r>
              </a:p>
            </p:txBody>
          </p:sp>
        </p:grpSp>
        <p:sp>
          <p:nvSpPr>
            <p:cNvPr id="9" name="Rectangle 8">
              <a:extLst>
                <a:ext uri="{FF2B5EF4-FFF2-40B4-BE49-F238E27FC236}">
                  <a16:creationId xmlns:a16="http://schemas.microsoft.com/office/drawing/2014/main" id="{F859633E-DE5B-9C4A-9A63-2916FCBD2E35}"/>
                </a:ext>
              </a:extLst>
            </p:cNvPr>
            <p:cNvSpPr/>
            <p:nvPr/>
          </p:nvSpPr>
          <p:spPr>
            <a:xfrm>
              <a:off x="8148918" y="1563969"/>
              <a:ext cx="2474258" cy="369332"/>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222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73DB-C08F-8C49-8BF4-D9E9DF606900}"/>
              </a:ext>
            </a:extLst>
          </p:cNvPr>
          <p:cNvSpPr>
            <a:spLocks noGrp="1"/>
          </p:cNvSpPr>
          <p:nvPr>
            <p:ph type="title"/>
          </p:nvPr>
        </p:nvSpPr>
        <p:spPr/>
        <p:txBody>
          <a:bodyPr/>
          <a:lstStyle/>
          <a:p>
            <a:r>
              <a:rPr lang="en-US" b="1" dirty="0"/>
              <a:t>Study in Israel</a:t>
            </a:r>
            <a:r>
              <a:rPr lang="en-US" b="1" dirty="0">
                <a:solidFill>
                  <a:srgbClr val="FF0000"/>
                </a:solidFill>
              </a:rPr>
              <a:t>*</a:t>
            </a:r>
          </a:p>
        </p:txBody>
      </p:sp>
      <p:sp>
        <p:nvSpPr>
          <p:cNvPr id="3" name="Content Placeholder 2">
            <a:extLst>
              <a:ext uri="{FF2B5EF4-FFF2-40B4-BE49-F238E27FC236}">
                <a16:creationId xmlns:a16="http://schemas.microsoft.com/office/drawing/2014/main" id="{55E1C9A3-25ED-BD45-8DB7-57D39B7FD114}"/>
              </a:ext>
            </a:extLst>
          </p:cNvPr>
          <p:cNvSpPr>
            <a:spLocks noGrp="1"/>
          </p:cNvSpPr>
          <p:nvPr>
            <p:ph idx="1"/>
          </p:nvPr>
        </p:nvSpPr>
        <p:spPr>
          <a:xfrm>
            <a:off x="838200" y="1543237"/>
            <a:ext cx="10515600" cy="4351338"/>
          </a:xfrm>
        </p:spPr>
        <p:txBody>
          <a:bodyPr>
            <a:normAutofit lnSpcReduction="10000"/>
          </a:bodyPr>
          <a:lstStyle/>
          <a:p>
            <a:r>
              <a:rPr lang="en-US" dirty="0"/>
              <a:t>Israel required the BCG vaccine prior to 1982, and then eliminated the requirement</a:t>
            </a:r>
          </a:p>
          <a:p>
            <a:r>
              <a:rPr lang="en-US" dirty="0"/>
              <a:t>Study compared two age groups: those born between 1979 and 1981 and those born between 1983 and 1985</a:t>
            </a:r>
          </a:p>
          <a:p>
            <a:pPr lvl="1"/>
            <a:r>
              <a:rPr lang="en-US" dirty="0"/>
              <a:t>Similar ages but very different exposure to BCG vaccine</a:t>
            </a:r>
          </a:p>
          <a:p>
            <a:pPr lvl="1"/>
            <a:r>
              <a:rPr lang="en-US" dirty="0"/>
              <a:t>Nearly 6000 people in the study</a:t>
            </a:r>
          </a:p>
          <a:p>
            <a:pPr lvl="1"/>
            <a:r>
              <a:rPr lang="en-US" dirty="0"/>
              <a:t>One severe case in each group; no deaths</a:t>
            </a:r>
          </a:p>
          <a:p>
            <a:pPr marL="0" indent="0">
              <a:buNone/>
            </a:pPr>
            <a:endParaRPr lang="en-US" dirty="0"/>
          </a:p>
          <a:p>
            <a:pPr marL="0" indent="0">
              <a:buNone/>
            </a:pPr>
            <a:r>
              <a:rPr lang="en-US" i="1" dirty="0">
                <a:solidFill>
                  <a:srgbClr val="FF0000"/>
                </a:solidFill>
              </a:rPr>
              <a:t>“In conclusion, this study does not support the idea that BCG vaccination in childhood has a protective effect against COVID-19 in adulthood.” </a:t>
            </a:r>
          </a:p>
          <a:p>
            <a:endParaRPr lang="en-US" dirty="0"/>
          </a:p>
        </p:txBody>
      </p:sp>
      <p:sp>
        <p:nvSpPr>
          <p:cNvPr id="4" name="TextBox 3">
            <a:extLst>
              <a:ext uri="{FF2B5EF4-FFF2-40B4-BE49-F238E27FC236}">
                <a16:creationId xmlns:a16="http://schemas.microsoft.com/office/drawing/2014/main" id="{3354ACDF-372D-A64B-8B2C-9817AD625511}"/>
              </a:ext>
            </a:extLst>
          </p:cNvPr>
          <p:cNvSpPr txBox="1"/>
          <p:nvPr/>
        </p:nvSpPr>
        <p:spPr>
          <a:xfrm>
            <a:off x="5572125" y="6346825"/>
            <a:ext cx="5312673" cy="461665"/>
          </a:xfrm>
          <a:prstGeom prst="rect">
            <a:avLst/>
          </a:prstGeom>
          <a:noFill/>
        </p:spPr>
        <p:txBody>
          <a:bodyPr wrap="none" rtlCol="0">
            <a:spAutoFit/>
          </a:bodyPr>
          <a:lstStyle/>
          <a:p>
            <a:r>
              <a:rPr lang="en-US" sz="2400" dirty="0">
                <a:solidFill>
                  <a:srgbClr val="FF0000"/>
                </a:solidFill>
              </a:rPr>
              <a:t>*</a:t>
            </a:r>
            <a:r>
              <a:rPr lang="en-US" sz="2400" dirty="0"/>
              <a:t>Chiara </a:t>
            </a:r>
            <a:r>
              <a:rPr lang="en-US" sz="2400" dirty="0" err="1"/>
              <a:t>Sartini</a:t>
            </a:r>
            <a:r>
              <a:rPr lang="en-US" sz="2400" dirty="0"/>
              <a:t> et al. JAMA 2020; 323: 22.</a:t>
            </a:r>
          </a:p>
        </p:txBody>
      </p:sp>
    </p:spTree>
    <p:extLst>
      <p:ext uri="{BB962C8B-B14F-4D97-AF65-F5344CB8AC3E}">
        <p14:creationId xmlns:p14="http://schemas.microsoft.com/office/powerpoint/2010/main" val="288585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3773"/>
            <a:ext cx="10972800" cy="1143000"/>
          </a:xfrm>
        </p:spPr>
        <p:txBody>
          <a:bodyPr/>
          <a:lstStyle/>
          <a:p>
            <a:r>
              <a:rPr lang="en-US" b="1" dirty="0"/>
              <a:t>The Big Picture</a:t>
            </a:r>
          </a:p>
        </p:txBody>
      </p:sp>
      <p:sp>
        <p:nvSpPr>
          <p:cNvPr id="3" name="Content Placeholder 2"/>
          <p:cNvSpPr>
            <a:spLocks noGrp="1"/>
          </p:cNvSpPr>
          <p:nvPr>
            <p:ph idx="1"/>
          </p:nvPr>
        </p:nvSpPr>
        <p:spPr>
          <a:xfrm>
            <a:off x="67733" y="1417640"/>
            <a:ext cx="12124267" cy="6227760"/>
          </a:xfrm>
        </p:spPr>
        <p:txBody>
          <a:bodyPr>
            <a:noAutofit/>
          </a:bodyPr>
          <a:lstStyle/>
          <a:p>
            <a:r>
              <a:rPr lang="en-US" sz="3200" dirty="0"/>
              <a:t>Deuterium is a natural rare isotope of hydrogen                                   with distinct physical properties</a:t>
            </a:r>
            <a:endParaRPr lang="en-US" sz="2667" dirty="0"/>
          </a:p>
          <a:p>
            <a:pPr lvl="1"/>
            <a:r>
              <a:rPr lang="en-US" sz="2667" dirty="0"/>
              <a:t>Exposure to high concentrations of D</a:t>
            </a:r>
            <a:r>
              <a:rPr lang="en-US" sz="2667" baseline="-25000" dirty="0"/>
              <a:t>2</a:t>
            </a:r>
            <a:r>
              <a:rPr lang="en-US" sz="2667" dirty="0"/>
              <a:t>O is life threatening</a:t>
            </a:r>
          </a:p>
          <a:p>
            <a:r>
              <a:rPr lang="en-US" sz="3200" dirty="0"/>
              <a:t>Living organisms have developed sophisticated                                                     strategies involving specialized enzymes to deal  with it</a:t>
            </a:r>
          </a:p>
          <a:p>
            <a:r>
              <a:rPr lang="en-US" sz="3200" dirty="0"/>
              <a:t>Gut microbes recycle hydrogen gas to deplete deuterium  </a:t>
            </a:r>
          </a:p>
          <a:p>
            <a:r>
              <a:rPr lang="en-US" sz="3200" dirty="0"/>
              <a:t>Mitochondria require low-deuterium water to function properly</a:t>
            </a:r>
            <a:endParaRPr lang="en-US" sz="2667" dirty="0"/>
          </a:p>
          <a:p>
            <a:r>
              <a:rPr lang="en-US" sz="3200" dirty="0"/>
              <a:t>Glyphosate disrupts deuterium homeostasis, causing symptoms of deuterium intoxication</a:t>
            </a:r>
          </a:p>
          <a:p>
            <a:endParaRPr lang="en-US" sz="3200" dirty="0"/>
          </a:p>
        </p:txBody>
      </p:sp>
      <p:pic>
        <p:nvPicPr>
          <p:cNvPr id="4" name="Picture 3" descr="deuteriu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0688" y="274640"/>
            <a:ext cx="2439579" cy="3024717"/>
          </a:xfrm>
          <a:prstGeom prst="rect">
            <a:avLst/>
          </a:prstGeom>
        </p:spPr>
      </p:pic>
    </p:spTree>
    <p:extLst>
      <p:ext uri="{BB962C8B-B14F-4D97-AF65-F5344CB8AC3E}">
        <p14:creationId xmlns:p14="http://schemas.microsoft.com/office/powerpoint/2010/main" val="13609298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4C70D-6F17-5345-8F8D-DBEBCE14C0E5}"/>
              </a:ext>
            </a:extLst>
          </p:cNvPr>
          <p:cNvSpPr>
            <a:spLocks noGrp="1"/>
          </p:cNvSpPr>
          <p:nvPr>
            <p:ph idx="1"/>
          </p:nvPr>
        </p:nvSpPr>
        <p:spPr>
          <a:xfrm>
            <a:off x="313766" y="2912876"/>
            <a:ext cx="10515600" cy="3324599"/>
          </a:xfrm>
        </p:spPr>
        <p:txBody>
          <a:bodyPr/>
          <a:lstStyle/>
          <a:p>
            <a:r>
              <a:rPr lang="en-US" dirty="0"/>
              <a:t>”The US surprised the world when it rose to the top spot in multiple COVID-19 statistics, both for the total number of confirmed cases and the number of deaths. Since then, no other country has surpassed America.”</a:t>
            </a:r>
          </a:p>
          <a:p>
            <a:endParaRPr lang="en-US" dirty="0"/>
          </a:p>
          <a:p>
            <a:r>
              <a:rPr lang="en-US" dirty="0"/>
              <a:t>“Africa is doing better than any other continent, both when it comes to cases and casualties.”</a:t>
            </a:r>
          </a:p>
        </p:txBody>
      </p:sp>
      <p:sp>
        <p:nvSpPr>
          <p:cNvPr id="4" name="TextBox 3">
            <a:extLst>
              <a:ext uri="{FF2B5EF4-FFF2-40B4-BE49-F238E27FC236}">
                <a16:creationId xmlns:a16="http://schemas.microsoft.com/office/drawing/2014/main" id="{11A55E9E-77EE-2345-A929-70DED462083A}"/>
              </a:ext>
            </a:extLst>
          </p:cNvPr>
          <p:cNvSpPr txBox="1"/>
          <p:nvPr/>
        </p:nvSpPr>
        <p:spPr>
          <a:xfrm>
            <a:off x="1056800" y="6267263"/>
            <a:ext cx="10078400" cy="369332"/>
          </a:xfrm>
          <a:prstGeom prst="rect">
            <a:avLst/>
          </a:prstGeom>
          <a:noFill/>
        </p:spPr>
        <p:txBody>
          <a:bodyPr wrap="none" rtlCol="0">
            <a:spAutoFit/>
          </a:bodyPr>
          <a:lstStyle/>
          <a:p>
            <a:r>
              <a:rPr lang="en-US" dirty="0">
                <a:solidFill>
                  <a:srgbClr val="FF0000"/>
                </a:solidFill>
              </a:rPr>
              <a:t>*</a:t>
            </a:r>
            <a:r>
              <a:rPr lang="en-US" dirty="0"/>
              <a:t>https://</a:t>
            </a:r>
            <a:r>
              <a:rPr lang="en-US" dirty="0" err="1"/>
              <a:t>nypost.com</a:t>
            </a:r>
            <a:r>
              <a:rPr lang="en-US" dirty="0"/>
              <a:t>/2020/09/04/scientists-cant-explain-puzzling-lack-of-coronavirus-outbreaks-in-africa/</a:t>
            </a:r>
          </a:p>
        </p:txBody>
      </p:sp>
      <p:pic>
        <p:nvPicPr>
          <p:cNvPr id="6" name="Picture 5" descr="A picture containing knife, table&#10;&#10;Description automatically generated">
            <a:extLst>
              <a:ext uri="{FF2B5EF4-FFF2-40B4-BE49-F238E27FC236}">
                <a16:creationId xmlns:a16="http://schemas.microsoft.com/office/drawing/2014/main" id="{63E5F3DC-F668-7047-AB85-9E6A3C642E35}"/>
              </a:ext>
            </a:extLst>
          </p:cNvPr>
          <p:cNvPicPr>
            <a:picLocks noChangeAspect="1"/>
          </p:cNvPicPr>
          <p:nvPr/>
        </p:nvPicPr>
        <p:blipFill>
          <a:blip r:embed="rId2"/>
          <a:stretch>
            <a:fillRect/>
          </a:stretch>
        </p:blipFill>
        <p:spPr>
          <a:xfrm>
            <a:off x="613047" y="113366"/>
            <a:ext cx="8089900" cy="2438400"/>
          </a:xfrm>
          <a:prstGeom prst="rect">
            <a:avLst/>
          </a:prstGeom>
        </p:spPr>
      </p:pic>
    </p:spTree>
    <p:extLst>
      <p:ext uri="{BB962C8B-B14F-4D97-AF65-F5344CB8AC3E}">
        <p14:creationId xmlns:p14="http://schemas.microsoft.com/office/powerpoint/2010/main" val="572906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B549-3EE5-3A42-8BE8-77BCDFD8206B}"/>
              </a:ext>
            </a:extLst>
          </p:cNvPr>
          <p:cNvSpPr>
            <a:spLocks noGrp="1"/>
          </p:cNvSpPr>
          <p:nvPr>
            <p:ph type="title"/>
          </p:nvPr>
        </p:nvSpPr>
        <p:spPr>
          <a:xfrm>
            <a:off x="236950" y="199685"/>
            <a:ext cx="10515600" cy="1325563"/>
          </a:xfrm>
        </p:spPr>
        <p:txBody>
          <a:bodyPr/>
          <a:lstStyle/>
          <a:p>
            <a:r>
              <a:rPr lang="en-US" b="1" dirty="0"/>
              <a:t>Inverse relationship between COVID-19 and Tuberculosis in Africa</a:t>
            </a:r>
          </a:p>
        </p:txBody>
      </p:sp>
      <p:pic>
        <p:nvPicPr>
          <p:cNvPr id="5" name="Content Placeholder 4" descr="Map&#10;&#10;Description automatically generated">
            <a:extLst>
              <a:ext uri="{FF2B5EF4-FFF2-40B4-BE49-F238E27FC236}">
                <a16:creationId xmlns:a16="http://schemas.microsoft.com/office/drawing/2014/main" id="{BC73FDDA-FB88-714C-9B9E-A6AB44FD6C67}"/>
              </a:ext>
            </a:extLst>
          </p:cNvPr>
          <p:cNvPicPr>
            <a:picLocks noGrp="1" noChangeAspect="1"/>
          </p:cNvPicPr>
          <p:nvPr>
            <p:ph idx="1"/>
          </p:nvPr>
        </p:nvPicPr>
        <p:blipFill>
          <a:blip r:embed="rId3"/>
          <a:stretch>
            <a:fillRect/>
          </a:stretch>
        </p:blipFill>
        <p:spPr>
          <a:xfrm>
            <a:off x="1458287" y="1665549"/>
            <a:ext cx="3835276" cy="4351338"/>
          </a:xfrm>
        </p:spPr>
      </p:pic>
      <p:pic>
        <p:nvPicPr>
          <p:cNvPr id="7" name="Picture 6" descr="Map&#10;&#10;Description automatically generated">
            <a:extLst>
              <a:ext uri="{FF2B5EF4-FFF2-40B4-BE49-F238E27FC236}">
                <a16:creationId xmlns:a16="http://schemas.microsoft.com/office/drawing/2014/main" id="{EDCFFAC7-6E6C-B645-A52C-B39AB59ED2B3}"/>
              </a:ext>
            </a:extLst>
          </p:cNvPr>
          <p:cNvPicPr>
            <a:picLocks noChangeAspect="1"/>
          </p:cNvPicPr>
          <p:nvPr/>
        </p:nvPicPr>
        <p:blipFill>
          <a:blip r:embed="rId4"/>
          <a:stretch>
            <a:fillRect/>
          </a:stretch>
        </p:blipFill>
        <p:spPr>
          <a:xfrm>
            <a:off x="6095999" y="1665549"/>
            <a:ext cx="4784259" cy="4568752"/>
          </a:xfrm>
          <a:prstGeom prst="rect">
            <a:avLst/>
          </a:prstGeom>
        </p:spPr>
      </p:pic>
      <p:sp>
        <p:nvSpPr>
          <p:cNvPr id="8" name="TextBox 7">
            <a:extLst>
              <a:ext uri="{FF2B5EF4-FFF2-40B4-BE49-F238E27FC236}">
                <a16:creationId xmlns:a16="http://schemas.microsoft.com/office/drawing/2014/main" id="{8EDFCD1D-24C1-6F4D-B629-F15E45813882}"/>
              </a:ext>
            </a:extLst>
          </p:cNvPr>
          <p:cNvSpPr txBox="1"/>
          <p:nvPr/>
        </p:nvSpPr>
        <p:spPr>
          <a:xfrm>
            <a:off x="1470804" y="5833388"/>
            <a:ext cx="4302524" cy="400110"/>
          </a:xfrm>
          <a:prstGeom prst="rect">
            <a:avLst/>
          </a:prstGeom>
          <a:noFill/>
        </p:spPr>
        <p:txBody>
          <a:bodyPr wrap="none" rtlCol="0">
            <a:spAutoFit/>
          </a:bodyPr>
          <a:lstStyle/>
          <a:p>
            <a:r>
              <a:rPr lang="en-US" sz="2000" dirty="0"/>
              <a:t>COVID-19 rates in Africa (Sep. 21, 2020)</a:t>
            </a:r>
          </a:p>
        </p:txBody>
      </p:sp>
      <p:sp>
        <p:nvSpPr>
          <p:cNvPr id="9" name="TextBox 8">
            <a:extLst>
              <a:ext uri="{FF2B5EF4-FFF2-40B4-BE49-F238E27FC236}">
                <a16:creationId xmlns:a16="http://schemas.microsoft.com/office/drawing/2014/main" id="{251CEF8D-CB16-9D44-80E6-5A8060664BCD}"/>
              </a:ext>
            </a:extLst>
          </p:cNvPr>
          <p:cNvSpPr txBox="1"/>
          <p:nvPr/>
        </p:nvSpPr>
        <p:spPr>
          <a:xfrm>
            <a:off x="6379923" y="5833388"/>
            <a:ext cx="5092163" cy="400110"/>
          </a:xfrm>
          <a:prstGeom prst="rect">
            <a:avLst/>
          </a:prstGeom>
          <a:noFill/>
        </p:spPr>
        <p:txBody>
          <a:bodyPr wrap="none" rtlCol="0">
            <a:spAutoFit/>
          </a:bodyPr>
          <a:lstStyle/>
          <a:p>
            <a:r>
              <a:rPr lang="en-US" sz="2000" dirty="0"/>
              <a:t>Tuberculosis death rates in Africa (1990-2017)</a:t>
            </a:r>
            <a:r>
              <a:rPr lang="en-US" sz="2000" dirty="0">
                <a:solidFill>
                  <a:srgbClr val="FF0000"/>
                </a:solidFill>
              </a:rPr>
              <a:t>*</a:t>
            </a:r>
          </a:p>
        </p:txBody>
      </p:sp>
      <p:sp>
        <p:nvSpPr>
          <p:cNvPr id="10" name="TextBox 9">
            <a:extLst>
              <a:ext uri="{FF2B5EF4-FFF2-40B4-BE49-F238E27FC236}">
                <a16:creationId xmlns:a16="http://schemas.microsoft.com/office/drawing/2014/main" id="{741719EA-A440-144C-BB2A-965D2151BFC4}"/>
              </a:ext>
            </a:extLst>
          </p:cNvPr>
          <p:cNvSpPr txBox="1"/>
          <p:nvPr/>
        </p:nvSpPr>
        <p:spPr>
          <a:xfrm>
            <a:off x="6146371" y="6374602"/>
            <a:ext cx="6045629" cy="369332"/>
          </a:xfrm>
          <a:prstGeom prst="rect">
            <a:avLst/>
          </a:prstGeom>
          <a:noFill/>
        </p:spPr>
        <p:txBody>
          <a:bodyPr wrap="none" rtlCol="0">
            <a:spAutoFit/>
          </a:bodyPr>
          <a:lstStyle/>
          <a:p>
            <a:r>
              <a:rPr lang="en-US" dirty="0">
                <a:solidFill>
                  <a:srgbClr val="FF0000"/>
                </a:solidFill>
              </a:rPr>
              <a:t>*</a:t>
            </a:r>
            <a:r>
              <a:rPr lang="en-US" dirty="0"/>
              <a:t>https://</a:t>
            </a:r>
            <a:r>
              <a:rPr lang="en-US" dirty="0" err="1"/>
              <a:t>ourworldindata.org</a:t>
            </a:r>
            <a:r>
              <a:rPr lang="en-US" dirty="0"/>
              <a:t>/</a:t>
            </a:r>
            <a:r>
              <a:rPr lang="en-US" dirty="0" err="1"/>
              <a:t>grapher</a:t>
            </a:r>
            <a:r>
              <a:rPr lang="en-US" dirty="0"/>
              <a:t>/tuberculosis-death-rates</a:t>
            </a:r>
          </a:p>
        </p:txBody>
      </p:sp>
    </p:spTree>
    <p:extLst>
      <p:ext uri="{BB962C8B-B14F-4D97-AF65-F5344CB8AC3E}">
        <p14:creationId xmlns:p14="http://schemas.microsoft.com/office/powerpoint/2010/main" val="15457069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070E-F684-3748-B672-33ACAB6054B9}"/>
              </a:ext>
            </a:extLst>
          </p:cNvPr>
          <p:cNvSpPr>
            <a:spLocks noGrp="1"/>
          </p:cNvSpPr>
          <p:nvPr>
            <p:ph type="title"/>
          </p:nvPr>
        </p:nvSpPr>
        <p:spPr>
          <a:xfrm>
            <a:off x="236950" y="102155"/>
            <a:ext cx="10515600" cy="1325563"/>
          </a:xfrm>
        </p:spPr>
        <p:txBody>
          <a:bodyPr/>
          <a:lstStyle/>
          <a:p>
            <a:r>
              <a:rPr lang="en-US" b="1" dirty="0"/>
              <a:t>Some Interesting Facts about Tuberculosis</a:t>
            </a:r>
            <a:r>
              <a:rPr lang="en-US" b="1" dirty="0">
                <a:solidFill>
                  <a:srgbClr val="FF0000"/>
                </a:solidFill>
              </a:rPr>
              <a:t>*</a:t>
            </a:r>
          </a:p>
        </p:txBody>
      </p:sp>
      <p:sp>
        <p:nvSpPr>
          <p:cNvPr id="3" name="Content Placeholder 2">
            <a:extLst>
              <a:ext uri="{FF2B5EF4-FFF2-40B4-BE49-F238E27FC236}">
                <a16:creationId xmlns:a16="http://schemas.microsoft.com/office/drawing/2014/main" id="{9F9ED183-2060-0F41-AFAD-A97C31256D47}"/>
              </a:ext>
            </a:extLst>
          </p:cNvPr>
          <p:cNvSpPr>
            <a:spLocks noGrp="1"/>
          </p:cNvSpPr>
          <p:nvPr>
            <p:ph idx="1"/>
          </p:nvPr>
        </p:nvSpPr>
        <p:spPr>
          <a:xfrm>
            <a:off x="337159" y="1709248"/>
            <a:ext cx="10515600" cy="4351338"/>
          </a:xfrm>
        </p:spPr>
        <p:txBody>
          <a:bodyPr>
            <a:normAutofit/>
          </a:bodyPr>
          <a:lstStyle/>
          <a:p>
            <a:r>
              <a:rPr lang="en-US" dirty="0"/>
              <a:t>As of 2018, 25% of the world’s population was infected with latent tuberculosis</a:t>
            </a:r>
          </a:p>
          <a:p>
            <a:pPr lvl="1"/>
            <a:r>
              <a:rPr lang="en-US" dirty="0"/>
              <a:t>Most are without symptoms for their entire life</a:t>
            </a:r>
          </a:p>
          <a:p>
            <a:r>
              <a:rPr lang="en-US" dirty="0"/>
              <a:t>In 2018, there were more than 10 million cases of active TB which resulted in 1.5 million deaths</a:t>
            </a:r>
          </a:p>
          <a:p>
            <a:r>
              <a:rPr lang="en-US" dirty="0"/>
              <a:t>In Asia and Africa, about 80% of the population test positive, while only 5-10% of the US population tests positive</a:t>
            </a:r>
          </a:p>
          <a:p>
            <a:r>
              <a:rPr lang="en-US" dirty="0"/>
              <a:t>More than half of diagnosed cases are in eight countries:</a:t>
            </a:r>
          </a:p>
          <a:p>
            <a:pPr lvl="1"/>
            <a:r>
              <a:rPr lang="en-US" dirty="0"/>
              <a:t>India (27%), China (9%), Indonesia (8%), the Philippines (6%), Pakistan (6%), Nigeria (4%) and Bangladesh (4%)</a:t>
            </a:r>
          </a:p>
        </p:txBody>
      </p:sp>
      <p:sp>
        <p:nvSpPr>
          <p:cNvPr id="4" name="TextBox 3">
            <a:extLst>
              <a:ext uri="{FF2B5EF4-FFF2-40B4-BE49-F238E27FC236}">
                <a16:creationId xmlns:a16="http://schemas.microsoft.com/office/drawing/2014/main" id="{1D087CD1-2D8D-6B40-86E2-9681C26787FD}"/>
              </a:ext>
            </a:extLst>
          </p:cNvPr>
          <p:cNvSpPr txBox="1"/>
          <p:nvPr/>
        </p:nvSpPr>
        <p:spPr>
          <a:xfrm>
            <a:off x="5243513" y="6386513"/>
            <a:ext cx="4292585" cy="369332"/>
          </a:xfrm>
          <a:prstGeom prst="rect">
            <a:avLst/>
          </a:prstGeom>
          <a:noFill/>
        </p:spPr>
        <p:txBody>
          <a:bodyPr wrap="none" rtlCol="0">
            <a:spAutoFit/>
          </a:bodyPr>
          <a:lstStyle/>
          <a:p>
            <a:r>
              <a:rPr lang="en-US" dirty="0">
                <a:solidFill>
                  <a:srgbClr val="FF0000"/>
                </a:solidFill>
              </a:rPr>
              <a:t>*</a:t>
            </a:r>
            <a:r>
              <a:rPr lang="en-US" dirty="0"/>
              <a:t>https://</a:t>
            </a:r>
            <a:r>
              <a:rPr lang="en-US" dirty="0" err="1"/>
              <a:t>en.wikipedia.org</a:t>
            </a:r>
            <a:r>
              <a:rPr lang="en-US" dirty="0"/>
              <a:t>/wiki/Tuberculosis</a:t>
            </a:r>
          </a:p>
        </p:txBody>
      </p:sp>
    </p:spTree>
    <p:extLst>
      <p:ext uri="{BB962C8B-B14F-4D97-AF65-F5344CB8AC3E}">
        <p14:creationId xmlns:p14="http://schemas.microsoft.com/office/powerpoint/2010/main" val="3348171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31047-8E8F-F34B-A1A8-C8A8438CAC8E}"/>
              </a:ext>
            </a:extLst>
          </p:cNvPr>
          <p:cNvSpPr>
            <a:spLocks noGrp="1"/>
          </p:cNvSpPr>
          <p:nvPr>
            <p:ph type="title"/>
          </p:nvPr>
        </p:nvSpPr>
        <p:spPr>
          <a:xfrm>
            <a:off x="249477" y="159305"/>
            <a:ext cx="10515600" cy="1325563"/>
          </a:xfrm>
        </p:spPr>
        <p:txBody>
          <a:bodyPr/>
          <a:lstStyle/>
          <a:p>
            <a:r>
              <a:rPr lang="en-US" b="1" dirty="0"/>
              <a:t>Countries with mandates with and without high infection rate</a:t>
            </a:r>
          </a:p>
        </p:txBody>
      </p:sp>
      <p:sp>
        <p:nvSpPr>
          <p:cNvPr id="3" name="Content Placeholder 2">
            <a:extLst>
              <a:ext uri="{FF2B5EF4-FFF2-40B4-BE49-F238E27FC236}">
                <a16:creationId xmlns:a16="http://schemas.microsoft.com/office/drawing/2014/main" id="{9782F5BC-35C4-6443-AAFA-B326EA127116}"/>
              </a:ext>
            </a:extLst>
          </p:cNvPr>
          <p:cNvSpPr>
            <a:spLocks noGrp="1"/>
          </p:cNvSpPr>
          <p:nvPr>
            <p:ph idx="1"/>
          </p:nvPr>
        </p:nvSpPr>
        <p:spPr/>
        <p:txBody>
          <a:bodyPr>
            <a:normAutofit fontScale="77500" lnSpcReduction="20000"/>
          </a:bodyPr>
          <a:lstStyle/>
          <a:p>
            <a:pPr marL="0" indent="0">
              <a:buNone/>
            </a:pPr>
            <a:r>
              <a:rPr lang="en-US" b="1" dirty="0"/>
              <a:t>Country    	death</a:t>
            </a:r>
            <a:r>
              <a:rPr lang="en-US" b="1" dirty="0">
                <a:solidFill>
                  <a:srgbClr val="FF0000"/>
                </a:solidFill>
              </a:rPr>
              <a:t>*</a:t>
            </a:r>
            <a:r>
              <a:rPr lang="en-US" b="1" dirty="0"/>
              <a:t> obesity</a:t>
            </a:r>
            <a:r>
              <a:rPr lang="en-US" b="1" dirty="0">
                <a:solidFill>
                  <a:srgbClr val="FF0000"/>
                </a:solidFill>
              </a:rPr>
              <a:t>**</a:t>
            </a:r>
            <a:r>
              <a:rPr lang="en-US" b="1" dirty="0"/>
              <a:t>	Country		death 	obesity</a:t>
            </a:r>
          </a:p>
          <a:p>
            <a:pPr marL="0" indent="0">
              <a:buNone/>
            </a:pPr>
            <a:r>
              <a:rPr lang="en-US" dirty="0"/>
              <a:t>India 	      	6.15 	3.9		United Kingdom 	62.86 	27.8</a:t>
            </a:r>
          </a:p>
          <a:p>
            <a:pPr marL="0" indent="0">
              <a:buNone/>
            </a:pPr>
            <a:r>
              <a:rPr lang="en-US" dirty="0"/>
              <a:t>Philippines 	4.49 	6.4		France 			46.43 	21.6</a:t>
            </a:r>
          </a:p>
          <a:p>
            <a:pPr marL="0" indent="0">
              <a:buNone/>
            </a:pPr>
            <a:r>
              <a:rPr lang="en-US" dirty="0"/>
              <a:t>Indonesia 	3.45 	6.9		Portugal 		18.36	20.8</a:t>
            </a:r>
          </a:p>
          <a:p>
            <a:pPr marL="0" indent="0">
              <a:buNone/>
            </a:pPr>
            <a:r>
              <a:rPr lang="en-US" dirty="0"/>
              <a:t>Pakistan 	3.02 	8.6		Ireland 			36.86 	25.3</a:t>
            </a:r>
          </a:p>
          <a:p>
            <a:pPr marL="0" indent="0">
              <a:buNone/>
            </a:pPr>
            <a:r>
              <a:rPr lang="en-US" dirty="0"/>
              <a:t>Bangladesh 	3.01 	3.6</a:t>
            </a:r>
          </a:p>
          <a:p>
            <a:pPr marL="0" indent="0">
              <a:buNone/>
            </a:pPr>
            <a:r>
              <a:rPr lang="en-US" dirty="0"/>
              <a:t>Nigeria 		0.56	8.9</a:t>
            </a:r>
          </a:p>
          <a:p>
            <a:pPr marL="0" indent="0">
              <a:buNone/>
            </a:pPr>
            <a:r>
              <a:rPr lang="en-US" dirty="0"/>
              <a:t>China 		0.34 	6.2</a:t>
            </a:r>
          </a:p>
          <a:p>
            <a:pPr marL="0" indent="0">
              <a:buNone/>
            </a:pPr>
            <a:r>
              <a:rPr lang="en-US" b="1" dirty="0"/>
              <a:t>Mandates; high infection rate		Mandates; low infection rate</a:t>
            </a:r>
          </a:p>
          <a:p>
            <a:pPr marL="0" indent="0">
              <a:buNone/>
            </a:pPr>
            <a:endParaRPr lang="en-US" b="1" dirty="0"/>
          </a:p>
          <a:p>
            <a:pPr marL="0" indent="0">
              <a:buNone/>
            </a:pPr>
            <a:r>
              <a:rPr lang="en-US" b="1" dirty="0">
                <a:solidFill>
                  <a:srgbClr val="FF0000"/>
                </a:solidFill>
              </a:rPr>
              <a:t>*</a:t>
            </a:r>
            <a:r>
              <a:rPr lang="en-US" b="1" dirty="0"/>
              <a:t>number of COVID-19 deaths per 100,000 population</a:t>
            </a:r>
          </a:p>
          <a:p>
            <a:pPr marL="0" indent="0">
              <a:buNone/>
            </a:pPr>
            <a:r>
              <a:rPr lang="en-US" b="1" dirty="0">
                <a:solidFill>
                  <a:srgbClr val="FF0000"/>
                </a:solidFill>
              </a:rPr>
              <a:t>**</a:t>
            </a:r>
            <a:r>
              <a:rPr lang="en-US" b="1" dirty="0"/>
              <a:t>Obesity rate (percent of population)</a:t>
            </a:r>
          </a:p>
        </p:txBody>
      </p:sp>
      <p:sp>
        <p:nvSpPr>
          <p:cNvPr id="4" name="TextBox 3">
            <a:extLst>
              <a:ext uri="{FF2B5EF4-FFF2-40B4-BE49-F238E27FC236}">
                <a16:creationId xmlns:a16="http://schemas.microsoft.com/office/drawing/2014/main" id="{BB283D34-AA2A-8F43-A880-B9D9D61ADDCE}"/>
              </a:ext>
            </a:extLst>
          </p:cNvPr>
          <p:cNvSpPr txBox="1"/>
          <p:nvPr/>
        </p:nvSpPr>
        <p:spPr>
          <a:xfrm>
            <a:off x="6229350" y="6329363"/>
            <a:ext cx="4786888" cy="369332"/>
          </a:xfrm>
          <a:prstGeom prst="rect">
            <a:avLst/>
          </a:prstGeom>
          <a:noFill/>
        </p:spPr>
        <p:txBody>
          <a:bodyPr wrap="none" rtlCol="0">
            <a:spAutoFit/>
          </a:bodyPr>
          <a:lstStyle/>
          <a:p>
            <a:r>
              <a:rPr lang="en-US" dirty="0">
                <a:solidFill>
                  <a:srgbClr val="FF0000"/>
                </a:solidFill>
              </a:rPr>
              <a:t>*</a:t>
            </a:r>
            <a:r>
              <a:rPr lang="en-US" dirty="0"/>
              <a:t>Martha K Berg et al., Sci Adv 2020; 6: eabc1463.</a:t>
            </a:r>
          </a:p>
        </p:txBody>
      </p:sp>
    </p:spTree>
    <p:extLst>
      <p:ext uri="{BB962C8B-B14F-4D97-AF65-F5344CB8AC3E}">
        <p14:creationId xmlns:p14="http://schemas.microsoft.com/office/powerpoint/2010/main" val="13519522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1C55-475C-B644-A70C-E16F37348614}"/>
              </a:ext>
            </a:extLst>
          </p:cNvPr>
          <p:cNvSpPr>
            <a:spLocks noGrp="1"/>
          </p:cNvSpPr>
          <p:nvPr>
            <p:ph type="title"/>
          </p:nvPr>
        </p:nvSpPr>
        <p:spPr>
          <a:xfrm>
            <a:off x="233703" y="167563"/>
            <a:ext cx="10515600" cy="1325563"/>
          </a:xfrm>
        </p:spPr>
        <p:txBody>
          <a:bodyPr/>
          <a:lstStyle/>
          <a:p>
            <a:r>
              <a:rPr lang="en-US" b="1" dirty="0"/>
              <a:t>Does Tuberculosis Protect from Obesity and from COVID-19?? </a:t>
            </a:r>
            <a:r>
              <a:rPr lang="en-US" b="1" dirty="0">
                <a:solidFill>
                  <a:srgbClr val="FF0000"/>
                </a:solidFill>
              </a:rPr>
              <a:t>*</a:t>
            </a:r>
          </a:p>
        </p:txBody>
      </p:sp>
      <p:graphicFrame>
        <p:nvGraphicFramePr>
          <p:cNvPr id="4" name="Chart 3">
            <a:extLst>
              <a:ext uri="{FF2B5EF4-FFF2-40B4-BE49-F238E27FC236}">
                <a16:creationId xmlns:a16="http://schemas.microsoft.com/office/drawing/2014/main" id="{04B251B6-3F86-FD45-8C67-607F1F15824C}"/>
              </a:ext>
            </a:extLst>
          </p:cNvPr>
          <p:cNvGraphicFramePr>
            <a:graphicFrameLocks/>
          </p:cNvGraphicFramePr>
          <p:nvPr>
            <p:extLst>
              <p:ext uri="{D42A27DB-BD31-4B8C-83A1-F6EECF244321}">
                <p14:modId xmlns:p14="http://schemas.microsoft.com/office/powerpoint/2010/main" val="2703117522"/>
              </p:ext>
            </p:extLst>
          </p:nvPr>
        </p:nvGraphicFramePr>
        <p:xfrm>
          <a:off x="3400425" y="1638544"/>
          <a:ext cx="5886449" cy="410051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C96E5EB-FD89-FB47-9763-F98092C8285E}"/>
              </a:ext>
            </a:extLst>
          </p:cNvPr>
          <p:cNvSpPr txBox="1"/>
          <p:nvPr/>
        </p:nvSpPr>
        <p:spPr>
          <a:xfrm>
            <a:off x="5435516" y="5739056"/>
            <a:ext cx="1816266" cy="461665"/>
          </a:xfrm>
          <a:prstGeom prst="rect">
            <a:avLst/>
          </a:prstGeom>
          <a:noFill/>
        </p:spPr>
        <p:txBody>
          <a:bodyPr wrap="none" rtlCol="0">
            <a:spAutoFit/>
          </a:bodyPr>
          <a:lstStyle/>
          <a:p>
            <a:r>
              <a:rPr lang="en-US" sz="2400" dirty="0"/>
              <a:t>Obesity Rate</a:t>
            </a:r>
          </a:p>
        </p:txBody>
      </p:sp>
      <p:sp>
        <p:nvSpPr>
          <p:cNvPr id="6" name="TextBox 5">
            <a:extLst>
              <a:ext uri="{FF2B5EF4-FFF2-40B4-BE49-F238E27FC236}">
                <a16:creationId xmlns:a16="http://schemas.microsoft.com/office/drawing/2014/main" id="{54EC640C-7AD0-0F4F-B97A-869694C4452A}"/>
              </a:ext>
            </a:extLst>
          </p:cNvPr>
          <p:cNvSpPr txBox="1"/>
          <p:nvPr/>
        </p:nvSpPr>
        <p:spPr>
          <a:xfrm rot="16200000">
            <a:off x="1171703" y="3457967"/>
            <a:ext cx="3928511" cy="461665"/>
          </a:xfrm>
          <a:prstGeom prst="rect">
            <a:avLst/>
          </a:prstGeom>
          <a:noFill/>
        </p:spPr>
        <p:txBody>
          <a:bodyPr wrap="none" rtlCol="0">
            <a:spAutoFit/>
          </a:bodyPr>
          <a:lstStyle/>
          <a:p>
            <a:r>
              <a:rPr lang="en-US" sz="2400" dirty="0"/>
              <a:t>COVID-19 deaths per 100,000</a:t>
            </a:r>
          </a:p>
        </p:txBody>
      </p:sp>
      <p:sp>
        <p:nvSpPr>
          <p:cNvPr id="7" name="Freeform 6">
            <a:extLst>
              <a:ext uri="{FF2B5EF4-FFF2-40B4-BE49-F238E27FC236}">
                <a16:creationId xmlns:a16="http://schemas.microsoft.com/office/drawing/2014/main" id="{78D6C1E2-11A1-4442-A6C9-7B8A86C6BE9D}"/>
              </a:ext>
            </a:extLst>
          </p:cNvPr>
          <p:cNvSpPr/>
          <p:nvPr/>
        </p:nvSpPr>
        <p:spPr>
          <a:xfrm>
            <a:off x="4293011" y="2540157"/>
            <a:ext cx="4844746" cy="1509232"/>
          </a:xfrm>
          <a:custGeom>
            <a:avLst/>
            <a:gdLst>
              <a:gd name="connsiteX0" fmla="*/ 750477 w 4844746"/>
              <a:gd name="connsiteY0" fmla="*/ 284249 h 1509232"/>
              <a:gd name="connsiteX1" fmla="*/ 21814 w 4844746"/>
              <a:gd name="connsiteY1" fmla="*/ 798599 h 1509232"/>
              <a:gd name="connsiteX2" fmla="*/ 1607727 w 4844746"/>
              <a:gd name="connsiteY2" fmla="*/ 1498687 h 1509232"/>
              <a:gd name="connsiteX3" fmla="*/ 4508089 w 4844746"/>
              <a:gd name="connsiteY3" fmla="*/ 1170074 h 1509232"/>
              <a:gd name="connsiteX4" fmla="*/ 4736689 w 4844746"/>
              <a:gd name="connsiteY4" fmla="*/ 498562 h 1509232"/>
              <a:gd name="connsiteX5" fmla="*/ 4079464 w 4844746"/>
              <a:gd name="connsiteY5" fmla="*/ 12787 h 1509232"/>
              <a:gd name="connsiteX6" fmla="*/ 1679164 w 4844746"/>
              <a:gd name="connsiteY6" fmla="*/ 155662 h 1509232"/>
              <a:gd name="connsiteX7" fmla="*/ 750477 w 4844746"/>
              <a:gd name="connsiteY7" fmla="*/ 284249 h 15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4746" h="1509232">
                <a:moveTo>
                  <a:pt x="750477" y="284249"/>
                </a:moveTo>
                <a:cubicBezTo>
                  <a:pt x="474252" y="391405"/>
                  <a:pt x="-121061" y="596193"/>
                  <a:pt x="21814" y="798599"/>
                </a:cubicBezTo>
                <a:cubicBezTo>
                  <a:pt x="164689" y="1001005"/>
                  <a:pt x="860015" y="1436775"/>
                  <a:pt x="1607727" y="1498687"/>
                </a:cubicBezTo>
                <a:cubicBezTo>
                  <a:pt x="2355440" y="1560600"/>
                  <a:pt x="3986595" y="1336761"/>
                  <a:pt x="4508089" y="1170074"/>
                </a:cubicBezTo>
                <a:cubicBezTo>
                  <a:pt x="5029583" y="1003387"/>
                  <a:pt x="4808127" y="691443"/>
                  <a:pt x="4736689" y="498562"/>
                </a:cubicBezTo>
                <a:cubicBezTo>
                  <a:pt x="4665252" y="305681"/>
                  <a:pt x="4589052" y="69937"/>
                  <a:pt x="4079464" y="12787"/>
                </a:cubicBezTo>
                <a:cubicBezTo>
                  <a:pt x="3569876" y="-44363"/>
                  <a:pt x="2238758" y="105656"/>
                  <a:pt x="1679164" y="155662"/>
                </a:cubicBezTo>
                <a:cubicBezTo>
                  <a:pt x="1119570" y="205668"/>
                  <a:pt x="1026702" y="177093"/>
                  <a:pt x="750477" y="28424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B47692-51EA-D940-9D55-095DDA5A79B2}"/>
              </a:ext>
            </a:extLst>
          </p:cNvPr>
          <p:cNvSpPr txBox="1"/>
          <p:nvPr/>
        </p:nvSpPr>
        <p:spPr>
          <a:xfrm>
            <a:off x="5350163" y="2806479"/>
            <a:ext cx="1003801" cy="400110"/>
          </a:xfrm>
          <a:prstGeom prst="rect">
            <a:avLst/>
          </a:prstGeom>
          <a:noFill/>
        </p:spPr>
        <p:txBody>
          <a:bodyPr wrap="none" rtlCol="0">
            <a:spAutoFit/>
          </a:bodyPr>
          <a:lstStyle/>
          <a:p>
            <a:r>
              <a:rPr lang="en-US" sz="2000" dirty="0"/>
              <a:t>without</a:t>
            </a:r>
          </a:p>
        </p:txBody>
      </p:sp>
      <p:sp>
        <p:nvSpPr>
          <p:cNvPr id="9" name="TextBox 8">
            <a:extLst>
              <a:ext uri="{FF2B5EF4-FFF2-40B4-BE49-F238E27FC236}">
                <a16:creationId xmlns:a16="http://schemas.microsoft.com/office/drawing/2014/main" id="{E47D5E9F-64D1-8C49-92E0-10998CE24D6D}"/>
              </a:ext>
            </a:extLst>
          </p:cNvPr>
          <p:cNvSpPr txBox="1"/>
          <p:nvPr/>
        </p:nvSpPr>
        <p:spPr>
          <a:xfrm>
            <a:off x="4035151" y="4340224"/>
            <a:ext cx="647934" cy="400110"/>
          </a:xfrm>
          <a:prstGeom prst="rect">
            <a:avLst/>
          </a:prstGeom>
          <a:noFill/>
        </p:spPr>
        <p:txBody>
          <a:bodyPr wrap="none" rtlCol="0">
            <a:spAutoFit/>
          </a:bodyPr>
          <a:lstStyle/>
          <a:p>
            <a:r>
              <a:rPr lang="en-US" sz="2000" dirty="0"/>
              <a:t>with</a:t>
            </a:r>
          </a:p>
        </p:txBody>
      </p:sp>
      <p:sp>
        <p:nvSpPr>
          <p:cNvPr id="3" name="TextBox 2">
            <a:extLst>
              <a:ext uri="{FF2B5EF4-FFF2-40B4-BE49-F238E27FC236}">
                <a16:creationId xmlns:a16="http://schemas.microsoft.com/office/drawing/2014/main" id="{74435924-1116-9A41-BA90-CF4F76651D8B}"/>
              </a:ext>
            </a:extLst>
          </p:cNvPr>
          <p:cNvSpPr txBox="1"/>
          <p:nvPr/>
        </p:nvSpPr>
        <p:spPr>
          <a:xfrm>
            <a:off x="148730" y="6245335"/>
            <a:ext cx="6617774" cy="400110"/>
          </a:xfrm>
          <a:prstGeom prst="rect">
            <a:avLst/>
          </a:prstGeom>
          <a:noFill/>
        </p:spPr>
        <p:txBody>
          <a:bodyPr wrap="none" rtlCol="0">
            <a:spAutoFit/>
          </a:bodyPr>
          <a:lstStyle/>
          <a:p>
            <a:r>
              <a:rPr lang="en-US" sz="2000" dirty="0">
                <a:solidFill>
                  <a:srgbClr val="FF0000"/>
                </a:solidFill>
              </a:rPr>
              <a:t>*</a:t>
            </a:r>
            <a:r>
              <a:rPr lang="en-US" sz="2000" dirty="0"/>
              <a:t>All data shown are countries requiring a tuberculosis vaccine</a:t>
            </a:r>
          </a:p>
        </p:txBody>
      </p:sp>
    </p:spTree>
    <p:extLst>
      <p:ext uri="{BB962C8B-B14F-4D97-AF65-F5344CB8AC3E}">
        <p14:creationId xmlns:p14="http://schemas.microsoft.com/office/powerpoint/2010/main" val="19503591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FB98-9724-0142-8BA6-DDBFB0110B44}"/>
              </a:ext>
            </a:extLst>
          </p:cNvPr>
          <p:cNvSpPr>
            <a:spLocks noGrp="1"/>
          </p:cNvSpPr>
          <p:nvPr>
            <p:ph type="title"/>
          </p:nvPr>
        </p:nvSpPr>
        <p:spPr>
          <a:xfrm>
            <a:off x="199372" y="317985"/>
            <a:ext cx="10515600" cy="1325563"/>
          </a:xfrm>
        </p:spPr>
        <p:txBody>
          <a:bodyPr>
            <a:normAutofit fontScale="90000"/>
          </a:bodyPr>
          <a:lstStyle/>
          <a:p>
            <a:r>
              <a:rPr lang="en-US" b="1" dirty="0"/>
              <a:t>Monsanto Patent: “Glyphosate formulations and their use for the inhibition of  5-enolpyruvylshikimate-3-phosphate synthase”</a:t>
            </a:r>
            <a:r>
              <a:rPr lang="en-US" b="1" dirty="0">
                <a:solidFill>
                  <a:srgbClr val="FF0000"/>
                </a:solidFill>
              </a:rPr>
              <a:t>*</a:t>
            </a:r>
          </a:p>
        </p:txBody>
      </p:sp>
      <p:sp>
        <p:nvSpPr>
          <p:cNvPr id="3" name="Content Placeholder 2">
            <a:extLst>
              <a:ext uri="{FF2B5EF4-FFF2-40B4-BE49-F238E27FC236}">
                <a16:creationId xmlns:a16="http://schemas.microsoft.com/office/drawing/2014/main" id="{FACFB72D-1624-AF49-8A52-4D3CA875850F}"/>
              </a:ext>
            </a:extLst>
          </p:cNvPr>
          <p:cNvSpPr>
            <a:spLocks noGrp="1"/>
          </p:cNvSpPr>
          <p:nvPr>
            <p:ph idx="1"/>
          </p:nvPr>
        </p:nvSpPr>
        <p:spPr/>
        <p:txBody>
          <a:bodyPr>
            <a:normAutofit/>
          </a:bodyPr>
          <a:lstStyle/>
          <a:p>
            <a:pPr marL="0" indent="0">
              <a:buNone/>
            </a:pPr>
            <a:r>
              <a:rPr lang="en-US" dirty="0"/>
              <a:t>“Among the various aspects of the present invention is a method for treating a Subject infected or Susceptible to an infection by a pathogen containing the enzyme 5-enolpyruvoylshikimate-3-phosphate synthase [EPSP synthase]”</a:t>
            </a:r>
          </a:p>
          <a:p>
            <a:pPr marL="0" indent="0">
              <a:buNone/>
            </a:pPr>
            <a:r>
              <a:rPr lang="en-US" dirty="0"/>
              <a:t>“The present invention discloses the use of the herbicidal agent glyphosate in combination with the polyvalent anion oxalic acid for the prevention and therapy of these pathogenic infections.”</a:t>
            </a:r>
          </a:p>
          <a:p>
            <a:pPr marL="0" indent="0">
              <a:buNone/>
            </a:pPr>
            <a:r>
              <a:rPr lang="en-US" dirty="0"/>
              <a:t>“Susceptible organisms include, but are not limited to, all species of the Family </a:t>
            </a:r>
            <a:r>
              <a:rPr lang="en-US" dirty="0" err="1"/>
              <a:t>Mycobacteriaceae</a:t>
            </a:r>
            <a:r>
              <a:rPr lang="en-US" dirty="0"/>
              <a:t>, including but not limited to </a:t>
            </a:r>
            <a:r>
              <a:rPr lang="en-US" i="1" dirty="0">
                <a:solidFill>
                  <a:srgbClr val="FF0000"/>
                </a:solidFill>
              </a:rPr>
              <a:t>M. tuberculosis</a:t>
            </a:r>
            <a:r>
              <a:rPr lang="en-US" dirty="0"/>
              <a:t>, M. </a:t>
            </a:r>
            <a:r>
              <a:rPr lang="en-US" dirty="0" err="1"/>
              <a:t>bovis</a:t>
            </a:r>
            <a:r>
              <a:rPr lang="en-US" dirty="0"/>
              <a:t>, M. </a:t>
            </a:r>
            <a:r>
              <a:rPr lang="en-US" dirty="0" err="1"/>
              <a:t>africanum</a:t>
            </a:r>
            <a:r>
              <a:rPr lang="en-US" dirty="0"/>
              <a:t>,  ...”</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528B0C12-6706-EB42-B79D-26A35BF50AF8}"/>
              </a:ext>
            </a:extLst>
          </p:cNvPr>
          <p:cNvSpPr txBox="1"/>
          <p:nvPr/>
        </p:nvSpPr>
        <p:spPr>
          <a:xfrm>
            <a:off x="1540042" y="6176963"/>
            <a:ext cx="10424649" cy="461665"/>
          </a:xfrm>
          <a:prstGeom prst="rect">
            <a:avLst/>
          </a:prstGeom>
          <a:noFill/>
        </p:spPr>
        <p:txBody>
          <a:bodyPr wrap="none" rtlCol="0">
            <a:spAutoFit/>
          </a:bodyPr>
          <a:lstStyle/>
          <a:p>
            <a:r>
              <a:rPr lang="en-US" sz="2400" dirty="0">
                <a:solidFill>
                  <a:srgbClr val="FF0000"/>
                </a:solidFill>
              </a:rPr>
              <a:t>*</a:t>
            </a:r>
            <a:r>
              <a:rPr lang="en-US" sz="2400" dirty="0"/>
              <a:t>US Patent #US7771736B2. August 10, 2010. Assignee: </a:t>
            </a:r>
            <a:r>
              <a:rPr lang="en-US" sz="2400" dirty="0" err="1"/>
              <a:t>Monstanto</a:t>
            </a:r>
            <a:r>
              <a:rPr lang="en-US" sz="2400" dirty="0"/>
              <a:t> Technology LLC</a:t>
            </a:r>
          </a:p>
        </p:txBody>
      </p:sp>
    </p:spTree>
    <p:extLst>
      <p:ext uri="{BB962C8B-B14F-4D97-AF65-F5344CB8AC3E}">
        <p14:creationId xmlns:p14="http://schemas.microsoft.com/office/powerpoint/2010/main" val="1766447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4ECB6233-E559-534C-A688-374D102096C4}"/>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051C974E-3278-D84F-84C7-6AA3D73F555D}"/>
              </a:ext>
            </a:extLst>
          </p:cNvPr>
          <p:cNvSpPr txBox="1"/>
          <p:nvPr/>
        </p:nvSpPr>
        <p:spPr>
          <a:xfrm>
            <a:off x="6360459" y="6211669"/>
            <a:ext cx="5569923" cy="646331"/>
          </a:xfrm>
          <a:prstGeom prst="rect">
            <a:avLst/>
          </a:prstGeom>
          <a:noFill/>
        </p:spPr>
        <p:txBody>
          <a:bodyPr wrap="none" rtlCol="0">
            <a:spAutoFit/>
          </a:bodyPr>
          <a:lstStyle/>
          <a:p>
            <a:r>
              <a:rPr lang="en-US" b="1" dirty="0"/>
              <a:t>Centers for Disease Control. Trends in Tuberculosis, 2018</a:t>
            </a:r>
          </a:p>
          <a:p>
            <a:endParaRPr lang="en-US" dirty="0"/>
          </a:p>
        </p:txBody>
      </p:sp>
    </p:spTree>
    <p:extLst>
      <p:ext uri="{BB962C8B-B14F-4D97-AF65-F5344CB8AC3E}">
        <p14:creationId xmlns:p14="http://schemas.microsoft.com/office/powerpoint/2010/main" val="20341030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9274" y="1807321"/>
            <a:ext cx="9403080" cy="1138773"/>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Vitamin K</a:t>
            </a:r>
            <a:r>
              <a:rPr lang="en-US" sz="6600" b="1" baseline="-250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2</a:t>
            </a: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700351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074F-205C-134C-B75A-D1EFF12E246A}"/>
              </a:ext>
            </a:extLst>
          </p:cNvPr>
          <p:cNvSpPr>
            <a:spLocks noGrp="1"/>
          </p:cNvSpPr>
          <p:nvPr>
            <p:ph type="title"/>
          </p:nvPr>
        </p:nvSpPr>
        <p:spPr>
          <a:xfrm>
            <a:off x="838200" y="169346"/>
            <a:ext cx="10515600" cy="1325563"/>
          </a:xfrm>
        </p:spPr>
        <p:txBody>
          <a:bodyPr>
            <a:normAutofit fontScale="90000"/>
          </a:bodyPr>
          <a:lstStyle/>
          <a:p>
            <a:r>
              <a:rPr lang="en-US" b="1" dirty="0"/>
              <a:t>Unusual molecules produced by Mycobacterium tuberculosis: Vitamin K</a:t>
            </a:r>
            <a:r>
              <a:rPr lang="en-US" b="1" baseline="-25000" dirty="0"/>
              <a:t>2</a:t>
            </a:r>
            <a:r>
              <a:rPr lang="en-US" b="1" dirty="0"/>
              <a:t> sulfate</a:t>
            </a:r>
            <a:r>
              <a:rPr lang="en-US" b="1" dirty="0">
                <a:solidFill>
                  <a:srgbClr val="FF0000"/>
                </a:solidFill>
              </a:rPr>
              <a:t>*</a:t>
            </a:r>
          </a:p>
        </p:txBody>
      </p:sp>
      <p:pic>
        <p:nvPicPr>
          <p:cNvPr id="5" name="Content Placeholder 4" descr="A picture containing object, clock&#10;&#10;Description automatically generated">
            <a:extLst>
              <a:ext uri="{FF2B5EF4-FFF2-40B4-BE49-F238E27FC236}">
                <a16:creationId xmlns:a16="http://schemas.microsoft.com/office/drawing/2014/main" id="{27E1D511-7117-4542-B5A4-300F7391BAF0}"/>
              </a:ext>
            </a:extLst>
          </p:cNvPr>
          <p:cNvPicPr>
            <a:picLocks noGrp="1" noChangeAspect="1"/>
          </p:cNvPicPr>
          <p:nvPr>
            <p:ph idx="1"/>
          </p:nvPr>
        </p:nvPicPr>
        <p:blipFill>
          <a:blip r:embed="rId3"/>
          <a:stretch>
            <a:fillRect/>
          </a:stretch>
        </p:blipFill>
        <p:spPr>
          <a:xfrm>
            <a:off x="838200" y="1347037"/>
            <a:ext cx="10515600" cy="2001458"/>
          </a:xfrm>
        </p:spPr>
      </p:pic>
      <p:sp>
        <p:nvSpPr>
          <p:cNvPr id="6" name="Freeform 5">
            <a:extLst>
              <a:ext uri="{FF2B5EF4-FFF2-40B4-BE49-F238E27FC236}">
                <a16:creationId xmlns:a16="http://schemas.microsoft.com/office/drawing/2014/main" id="{A114E295-C172-A048-932B-389FEC43BEB9}"/>
              </a:ext>
            </a:extLst>
          </p:cNvPr>
          <p:cNvSpPr/>
          <p:nvPr/>
        </p:nvSpPr>
        <p:spPr>
          <a:xfrm>
            <a:off x="9659178" y="921385"/>
            <a:ext cx="2075116" cy="1291652"/>
          </a:xfrm>
          <a:custGeom>
            <a:avLst/>
            <a:gdLst>
              <a:gd name="connsiteX0" fmla="*/ 315001 w 2075116"/>
              <a:gd name="connsiteY0" fmla="*/ 0 h 1291652"/>
              <a:gd name="connsiteX1" fmla="*/ 2180 w 2075116"/>
              <a:gd name="connsiteY1" fmla="*/ 770021 h 1291652"/>
              <a:gd name="connsiteX2" fmla="*/ 206717 w 2075116"/>
              <a:gd name="connsiteY2" fmla="*/ 1251284 h 1291652"/>
              <a:gd name="connsiteX3" fmla="*/ 760169 w 2075116"/>
              <a:gd name="connsiteY3" fmla="*/ 1155031 h 1291652"/>
              <a:gd name="connsiteX4" fmla="*/ 1602380 w 2075116"/>
              <a:gd name="connsiteY4" fmla="*/ 1251284 h 1291652"/>
              <a:gd name="connsiteX5" fmla="*/ 2035517 w 2075116"/>
              <a:gd name="connsiteY5" fmla="*/ 1191126 h 1291652"/>
              <a:gd name="connsiteX6" fmla="*/ 1855043 w 2075116"/>
              <a:gd name="connsiteY6" fmla="*/ 180473 h 1291652"/>
              <a:gd name="connsiteX7" fmla="*/ 266875 w 2075116"/>
              <a:gd name="connsiteY7" fmla="*/ 72189 h 1291652"/>
              <a:gd name="connsiteX8" fmla="*/ 266875 w 2075116"/>
              <a:gd name="connsiteY8" fmla="*/ 72189 h 129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116" h="1291652">
                <a:moveTo>
                  <a:pt x="315001" y="0"/>
                </a:moveTo>
                <a:cubicBezTo>
                  <a:pt x="167614" y="280737"/>
                  <a:pt x="20227" y="561474"/>
                  <a:pt x="2180" y="770021"/>
                </a:cubicBezTo>
                <a:cubicBezTo>
                  <a:pt x="-15867" y="978568"/>
                  <a:pt x="80385" y="1187116"/>
                  <a:pt x="206717" y="1251284"/>
                </a:cubicBezTo>
                <a:cubicBezTo>
                  <a:pt x="333049" y="1315452"/>
                  <a:pt x="527559" y="1155031"/>
                  <a:pt x="760169" y="1155031"/>
                </a:cubicBezTo>
                <a:cubicBezTo>
                  <a:pt x="992779" y="1155031"/>
                  <a:pt x="1389822" y="1245268"/>
                  <a:pt x="1602380" y="1251284"/>
                </a:cubicBezTo>
                <a:cubicBezTo>
                  <a:pt x="1814938" y="1257300"/>
                  <a:pt x="1993407" y="1369594"/>
                  <a:pt x="2035517" y="1191126"/>
                </a:cubicBezTo>
                <a:cubicBezTo>
                  <a:pt x="2077627" y="1012658"/>
                  <a:pt x="2149817" y="366962"/>
                  <a:pt x="1855043" y="180473"/>
                </a:cubicBezTo>
                <a:cubicBezTo>
                  <a:pt x="1560269" y="-6016"/>
                  <a:pt x="266875" y="72189"/>
                  <a:pt x="266875" y="72189"/>
                </a:cubicBezTo>
                <a:lnTo>
                  <a:pt x="266875" y="72189"/>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1ECD52F-C60A-A84F-AF45-EE8896EE8B07}"/>
              </a:ext>
            </a:extLst>
          </p:cNvPr>
          <p:cNvSpPr/>
          <p:nvPr/>
        </p:nvSpPr>
        <p:spPr>
          <a:xfrm>
            <a:off x="10828421" y="289084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iagram&#10;&#10;Description automatically generated">
            <a:extLst>
              <a:ext uri="{FF2B5EF4-FFF2-40B4-BE49-F238E27FC236}">
                <a16:creationId xmlns:a16="http://schemas.microsoft.com/office/drawing/2014/main" id="{B2754F68-8DDF-FF44-BDE7-29DDB4B49ECA}"/>
              </a:ext>
            </a:extLst>
          </p:cNvPr>
          <p:cNvPicPr>
            <a:picLocks noChangeAspect="1"/>
          </p:cNvPicPr>
          <p:nvPr/>
        </p:nvPicPr>
        <p:blipFill>
          <a:blip r:embed="rId4"/>
          <a:stretch>
            <a:fillRect/>
          </a:stretch>
        </p:blipFill>
        <p:spPr>
          <a:xfrm>
            <a:off x="1591235" y="3971530"/>
            <a:ext cx="8803341" cy="2427906"/>
          </a:xfrm>
          <a:prstGeom prst="rect">
            <a:avLst/>
          </a:prstGeom>
        </p:spPr>
      </p:pic>
      <p:sp>
        <p:nvSpPr>
          <p:cNvPr id="10" name="TextBox 9">
            <a:extLst>
              <a:ext uri="{FF2B5EF4-FFF2-40B4-BE49-F238E27FC236}">
                <a16:creationId xmlns:a16="http://schemas.microsoft.com/office/drawing/2014/main" id="{FB1ECEB4-6943-CE4B-A1C1-C218CB417206}"/>
              </a:ext>
            </a:extLst>
          </p:cNvPr>
          <p:cNvSpPr txBox="1"/>
          <p:nvPr/>
        </p:nvSpPr>
        <p:spPr>
          <a:xfrm>
            <a:off x="2608729" y="4157559"/>
            <a:ext cx="2954655" cy="461665"/>
          </a:xfrm>
          <a:prstGeom prst="rect">
            <a:avLst/>
          </a:prstGeom>
          <a:noFill/>
        </p:spPr>
        <p:txBody>
          <a:bodyPr wrap="none" rtlCol="0">
            <a:spAutoFit/>
          </a:bodyPr>
          <a:lstStyle/>
          <a:p>
            <a:r>
              <a:rPr lang="en-US" sz="2400" dirty="0">
                <a:solidFill>
                  <a:srgbClr val="FF0000"/>
                </a:solidFill>
              </a:rPr>
              <a:t>Blocked by glyphosate</a:t>
            </a:r>
          </a:p>
        </p:txBody>
      </p:sp>
      <p:sp>
        <p:nvSpPr>
          <p:cNvPr id="11" name="Right Arrow 10">
            <a:extLst>
              <a:ext uri="{FF2B5EF4-FFF2-40B4-BE49-F238E27FC236}">
                <a16:creationId xmlns:a16="http://schemas.microsoft.com/office/drawing/2014/main" id="{E179E6F4-E901-1D40-9FCE-DEFC44C423AE}"/>
              </a:ext>
            </a:extLst>
          </p:cNvPr>
          <p:cNvSpPr/>
          <p:nvPr/>
        </p:nvSpPr>
        <p:spPr>
          <a:xfrm flipH="1">
            <a:off x="2310063" y="4283130"/>
            <a:ext cx="298666" cy="2000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8B09022-38FF-8145-99CC-8E1CC225CB27}"/>
              </a:ext>
            </a:extLst>
          </p:cNvPr>
          <p:cNvSpPr txBox="1"/>
          <p:nvPr/>
        </p:nvSpPr>
        <p:spPr>
          <a:xfrm>
            <a:off x="9213312" y="4117684"/>
            <a:ext cx="1757212" cy="400110"/>
          </a:xfrm>
          <a:prstGeom prst="rect">
            <a:avLst/>
          </a:prstGeom>
          <a:noFill/>
        </p:spPr>
        <p:txBody>
          <a:bodyPr wrap="none" rtlCol="0">
            <a:spAutoFit/>
          </a:bodyPr>
          <a:lstStyle/>
          <a:p>
            <a:r>
              <a:rPr lang="en-US" sz="2000" dirty="0"/>
              <a:t>Coenzyme Q10</a:t>
            </a:r>
          </a:p>
        </p:txBody>
      </p:sp>
      <p:sp>
        <p:nvSpPr>
          <p:cNvPr id="13" name="Right Arrow 12">
            <a:extLst>
              <a:ext uri="{FF2B5EF4-FFF2-40B4-BE49-F238E27FC236}">
                <a16:creationId xmlns:a16="http://schemas.microsoft.com/office/drawing/2014/main" id="{5EA46327-3B9A-134F-8383-DBAD1686E1C6}"/>
              </a:ext>
            </a:extLst>
          </p:cNvPr>
          <p:cNvSpPr/>
          <p:nvPr/>
        </p:nvSpPr>
        <p:spPr>
          <a:xfrm rot="16200000" flipH="1">
            <a:off x="9929486" y="4517794"/>
            <a:ext cx="298666" cy="2000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DC85B2C-3664-5F4B-B213-BD5DD597DED8}"/>
              </a:ext>
            </a:extLst>
          </p:cNvPr>
          <p:cNvSpPr txBox="1"/>
          <p:nvPr/>
        </p:nvSpPr>
        <p:spPr>
          <a:xfrm>
            <a:off x="9509821" y="5999326"/>
            <a:ext cx="1374159" cy="400110"/>
          </a:xfrm>
          <a:prstGeom prst="rect">
            <a:avLst/>
          </a:prstGeom>
          <a:noFill/>
        </p:spPr>
        <p:txBody>
          <a:bodyPr wrap="none" rtlCol="0">
            <a:spAutoFit/>
          </a:bodyPr>
          <a:lstStyle/>
          <a:p>
            <a:r>
              <a:rPr lang="en-US" sz="2000" dirty="0"/>
              <a:t>Vitamin K </a:t>
            </a:r>
            <a:r>
              <a:rPr lang="en-US" sz="2000" baseline="-25000" dirty="0"/>
              <a:t>2</a:t>
            </a:r>
          </a:p>
        </p:txBody>
      </p:sp>
      <p:sp>
        <p:nvSpPr>
          <p:cNvPr id="15" name="Right Arrow 14">
            <a:extLst>
              <a:ext uri="{FF2B5EF4-FFF2-40B4-BE49-F238E27FC236}">
                <a16:creationId xmlns:a16="http://schemas.microsoft.com/office/drawing/2014/main" id="{87C45F79-9E6E-744D-A5E7-2185791D11E9}"/>
              </a:ext>
            </a:extLst>
          </p:cNvPr>
          <p:cNvSpPr/>
          <p:nvPr/>
        </p:nvSpPr>
        <p:spPr>
          <a:xfrm rot="5400000" flipH="1" flipV="1">
            <a:off x="10018681" y="5820657"/>
            <a:ext cx="298666" cy="2000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B90098-D584-E247-9BA4-06ECDC367E3B}"/>
              </a:ext>
            </a:extLst>
          </p:cNvPr>
          <p:cNvSpPr txBox="1"/>
          <p:nvPr/>
        </p:nvSpPr>
        <p:spPr>
          <a:xfrm>
            <a:off x="6096000" y="1438982"/>
            <a:ext cx="3277564" cy="523220"/>
          </a:xfrm>
          <a:prstGeom prst="rect">
            <a:avLst/>
          </a:prstGeom>
          <a:noFill/>
        </p:spPr>
        <p:txBody>
          <a:bodyPr wrap="none" rtlCol="0">
            <a:spAutoFit/>
          </a:bodyPr>
          <a:lstStyle/>
          <a:p>
            <a:r>
              <a:rPr lang="en-US" sz="2800" dirty="0"/>
              <a:t>= </a:t>
            </a:r>
            <a:r>
              <a:rPr lang="en-US" sz="2800" dirty="0">
                <a:solidFill>
                  <a:srgbClr val="FF0000"/>
                </a:solidFill>
              </a:rPr>
              <a:t>vitamin K</a:t>
            </a:r>
            <a:r>
              <a:rPr lang="en-US" sz="2800" baseline="-25000" dirty="0">
                <a:solidFill>
                  <a:srgbClr val="FF0000"/>
                </a:solidFill>
              </a:rPr>
              <a:t>2</a:t>
            </a:r>
            <a:r>
              <a:rPr lang="en-US" sz="2800" dirty="0">
                <a:solidFill>
                  <a:srgbClr val="FF0000"/>
                </a:solidFill>
              </a:rPr>
              <a:t> sulfate!!</a:t>
            </a:r>
          </a:p>
        </p:txBody>
      </p:sp>
      <p:sp>
        <p:nvSpPr>
          <p:cNvPr id="4" name="TextBox 3">
            <a:extLst>
              <a:ext uri="{FF2B5EF4-FFF2-40B4-BE49-F238E27FC236}">
                <a16:creationId xmlns:a16="http://schemas.microsoft.com/office/drawing/2014/main" id="{6B787CD3-8BD2-714A-B729-D626F037EB75}"/>
              </a:ext>
            </a:extLst>
          </p:cNvPr>
          <p:cNvSpPr txBox="1"/>
          <p:nvPr/>
        </p:nvSpPr>
        <p:spPr>
          <a:xfrm>
            <a:off x="2006180" y="3194373"/>
            <a:ext cx="8440131" cy="954107"/>
          </a:xfrm>
          <a:prstGeom prst="rect">
            <a:avLst/>
          </a:prstGeom>
          <a:noFill/>
        </p:spPr>
        <p:txBody>
          <a:bodyPr wrap="none" rtlCol="0">
            <a:spAutoFit/>
          </a:bodyPr>
          <a:lstStyle/>
          <a:p>
            <a:pPr algn="ctr"/>
            <a:r>
              <a:rPr lang="en-US" sz="2800" dirty="0"/>
              <a:t>“To our knowledge, this is the first example of a sulfated </a:t>
            </a:r>
          </a:p>
          <a:p>
            <a:pPr algn="ctr"/>
            <a:r>
              <a:rPr lang="en-US" sz="2800" dirty="0"/>
              <a:t>menaquinone produced in </a:t>
            </a:r>
            <a:r>
              <a:rPr lang="en-US" sz="2800" i="1" dirty="0">
                <a:solidFill>
                  <a:srgbClr val="FF0000"/>
                </a:solidFill>
              </a:rPr>
              <a:t>any prokaryote</a:t>
            </a:r>
            <a:r>
              <a:rPr lang="en-US" sz="2800" dirty="0"/>
              <a:t>.” </a:t>
            </a:r>
          </a:p>
        </p:txBody>
      </p:sp>
      <p:sp>
        <p:nvSpPr>
          <p:cNvPr id="8" name="TextBox 7">
            <a:extLst>
              <a:ext uri="{FF2B5EF4-FFF2-40B4-BE49-F238E27FC236}">
                <a16:creationId xmlns:a16="http://schemas.microsoft.com/office/drawing/2014/main" id="{ED641F50-D655-6C4F-B2EB-C943DFCEE455}"/>
              </a:ext>
            </a:extLst>
          </p:cNvPr>
          <p:cNvSpPr txBox="1"/>
          <p:nvPr/>
        </p:nvSpPr>
        <p:spPr>
          <a:xfrm>
            <a:off x="6226246" y="6426416"/>
            <a:ext cx="5516575" cy="369332"/>
          </a:xfrm>
          <a:prstGeom prst="rect">
            <a:avLst/>
          </a:prstGeom>
          <a:noFill/>
        </p:spPr>
        <p:txBody>
          <a:bodyPr wrap="none" rtlCol="0">
            <a:spAutoFit/>
          </a:bodyPr>
          <a:lstStyle/>
          <a:p>
            <a:r>
              <a:rPr lang="en-US" dirty="0">
                <a:solidFill>
                  <a:srgbClr val="FF0000"/>
                </a:solidFill>
              </a:rPr>
              <a:t>*</a:t>
            </a:r>
            <a:r>
              <a:rPr lang="en-US" dirty="0"/>
              <a:t>CM </a:t>
            </a:r>
            <a:r>
              <a:rPr lang="en-US" dirty="0" err="1"/>
              <a:t>Holsclaw</a:t>
            </a:r>
            <a:r>
              <a:rPr lang="en-US" dirty="0"/>
              <a:t> et al. ACS Chem Biol 2008; 3(10): 619-624.</a:t>
            </a:r>
          </a:p>
        </p:txBody>
      </p:sp>
    </p:spTree>
    <p:extLst>
      <p:ext uri="{BB962C8B-B14F-4D97-AF65-F5344CB8AC3E}">
        <p14:creationId xmlns:p14="http://schemas.microsoft.com/office/powerpoint/2010/main" val="4962178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5F5B-0D41-CC43-8802-BAA80AC61194}"/>
              </a:ext>
            </a:extLst>
          </p:cNvPr>
          <p:cNvSpPr>
            <a:spLocks noGrp="1"/>
          </p:cNvSpPr>
          <p:nvPr>
            <p:ph type="title"/>
          </p:nvPr>
        </p:nvSpPr>
        <p:spPr>
          <a:xfrm>
            <a:off x="224424" y="365125"/>
            <a:ext cx="10515600" cy="1932907"/>
          </a:xfrm>
        </p:spPr>
        <p:txBody>
          <a:bodyPr>
            <a:normAutofit fontScale="90000"/>
          </a:bodyPr>
          <a:lstStyle/>
          <a:p>
            <a:r>
              <a:rPr lang="en-US" b="1" dirty="0"/>
              <a:t>“Menaquinone Synthesis is Critical for Maintaining Mycobacterial Viability During Exponential Growth and Recovery from Non-Replicating Persistence”</a:t>
            </a:r>
            <a:r>
              <a:rPr lang="en-US" b="1" dirty="0">
                <a:solidFill>
                  <a:srgbClr val="FF0000"/>
                </a:solidFill>
              </a:rPr>
              <a:t>*</a:t>
            </a:r>
            <a:r>
              <a:rPr lang="en-US" b="1" dirty="0"/>
              <a:t> </a:t>
            </a:r>
            <a:br>
              <a:rPr lang="en-US" b="1" dirty="0"/>
            </a:br>
            <a:endParaRPr lang="en-US" b="1" dirty="0"/>
          </a:p>
        </p:txBody>
      </p:sp>
      <p:sp>
        <p:nvSpPr>
          <p:cNvPr id="3" name="Content Placeholder 2">
            <a:extLst>
              <a:ext uri="{FF2B5EF4-FFF2-40B4-BE49-F238E27FC236}">
                <a16:creationId xmlns:a16="http://schemas.microsoft.com/office/drawing/2014/main" id="{FDBA9DE9-3B98-F44F-8965-5801D140C7A3}"/>
              </a:ext>
            </a:extLst>
          </p:cNvPr>
          <p:cNvSpPr>
            <a:spLocks noGrp="1"/>
          </p:cNvSpPr>
          <p:nvPr>
            <p:ph idx="1"/>
          </p:nvPr>
        </p:nvSpPr>
        <p:spPr>
          <a:xfrm>
            <a:off x="224424" y="1956871"/>
            <a:ext cx="10515600" cy="4351338"/>
          </a:xfrm>
        </p:spPr>
        <p:txBody>
          <a:bodyPr/>
          <a:lstStyle/>
          <a:p>
            <a:r>
              <a:rPr lang="en-US" dirty="0"/>
              <a:t>It is estimated that more than one-third of the world’s population is infected with tubercle bacilli (bacteria that cause tuberculosis)</a:t>
            </a:r>
          </a:p>
          <a:p>
            <a:r>
              <a:rPr lang="en-US" dirty="0"/>
              <a:t>Mycobacterium tuberculosis can persist inside the host without causing clinical symptoms (latent infection)</a:t>
            </a:r>
          </a:p>
          <a:p>
            <a:pPr lvl="1"/>
            <a:r>
              <a:rPr lang="en-US" dirty="0"/>
              <a:t>Many people harbor the microbe throughout their lifespan with no symptoms</a:t>
            </a:r>
          </a:p>
          <a:p>
            <a:pPr lvl="1"/>
            <a:r>
              <a:rPr lang="en-US" dirty="0"/>
              <a:t>Active disease appears only when the immune system is compromised</a:t>
            </a:r>
          </a:p>
          <a:p>
            <a:r>
              <a:rPr lang="en-US" dirty="0"/>
              <a:t>M tuberculosis synthesizes menaquinone and it is essential for its electron transport chain to work to generate ATP</a:t>
            </a:r>
          </a:p>
          <a:p>
            <a:pPr lvl="1"/>
            <a:r>
              <a:rPr lang="en-US" dirty="0"/>
              <a:t>It uses vitamin K</a:t>
            </a:r>
            <a:r>
              <a:rPr lang="en-US" baseline="-25000" dirty="0"/>
              <a:t>2</a:t>
            </a:r>
            <a:r>
              <a:rPr lang="en-US" dirty="0"/>
              <a:t> instead of coenzyme Q10 for electron transport</a:t>
            </a:r>
          </a:p>
          <a:p>
            <a:pPr lvl="1"/>
            <a:r>
              <a:rPr lang="en-US" dirty="0"/>
              <a:t>The synthesis of both of these is disrupted by glyphosate</a:t>
            </a:r>
          </a:p>
          <a:p>
            <a:endParaRPr lang="en-US" dirty="0"/>
          </a:p>
          <a:p>
            <a:endParaRPr lang="en-US" dirty="0"/>
          </a:p>
        </p:txBody>
      </p:sp>
      <p:sp>
        <p:nvSpPr>
          <p:cNvPr id="4" name="TextBox 3">
            <a:extLst>
              <a:ext uri="{FF2B5EF4-FFF2-40B4-BE49-F238E27FC236}">
                <a16:creationId xmlns:a16="http://schemas.microsoft.com/office/drawing/2014/main" id="{6518A542-07CE-D648-8B3B-CCB784D50B2E}"/>
              </a:ext>
            </a:extLst>
          </p:cNvPr>
          <p:cNvSpPr txBox="1"/>
          <p:nvPr/>
        </p:nvSpPr>
        <p:spPr>
          <a:xfrm>
            <a:off x="4668253" y="6308209"/>
            <a:ext cx="7596951" cy="461665"/>
          </a:xfrm>
          <a:prstGeom prst="rect">
            <a:avLst/>
          </a:prstGeom>
          <a:noFill/>
        </p:spPr>
        <p:txBody>
          <a:bodyPr wrap="none" rtlCol="0">
            <a:spAutoFit/>
          </a:bodyPr>
          <a:lstStyle/>
          <a:p>
            <a:r>
              <a:rPr lang="en-US" sz="2400" dirty="0">
                <a:solidFill>
                  <a:srgbClr val="FF0000"/>
                </a:solidFill>
              </a:rPr>
              <a:t>*</a:t>
            </a:r>
            <a:r>
              <a:rPr lang="en-US" sz="2400" dirty="0"/>
              <a:t>Rakesh K. Dhiman et al. Mol Microbiol. 2009; 72(1): 85-97.</a:t>
            </a:r>
          </a:p>
        </p:txBody>
      </p:sp>
    </p:spTree>
    <p:extLst>
      <p:ext uri="{BB962C8B-B14F-4D97-AF65-F5344CB8AC3E}">
        <p14:creationId xmlns:p14="http://schemas.microsoft.com/office/powerpoint/2010/main" val="2335781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49" y="250500"/>
            <a:ext cx="11328400" cy="1143000"/>
          </a:xfrm>
        </p:spPr>
        <p:txBody>
          <a:bodyPr>
            <a:normAutofit fontScale="90000"/>
          </a:bodyPr>
          <a:lstStyle/>
          <a:p>
            <a:r>
              <a:rPr lang="en-US" b="1" dirty="0"/>
              <a:t>"The Pathologic Anatomy of Deuterium Intoxication"</a:t>
            </a:r>
            <a:r>
              <a:rPr lang="en-US" b="1" dirty="0">
                <a:solidFill>
                  <a:srgbClr val="FF0000"/>
                </a:solidFill>
              </a:rPr>
              <a:t>*</a:t>
            </a:r>
          </a:p>
        </p:txBody>
      </p:sp>
      <p:sp>
        <p:nvSpPr>
          <p:cNvPr id="3" name="Content Placeholder 2"/>
          <p:cNvSpPr>
            <a:spLocks noGrp="1"/>
          </p:cNvSpPr>
          <p:nvPr>
            <p:ph idx="1"/>
          </p:nvPr>
        </p:nvSpPr>
        <p:spPr>
          <a:xfrm>
            <a:off x="186249" y="1768179"/>
            <a:ext cx="11328400" cy="4525963"/>
          </a:xfrm>
        </p:spPr>
        <p:txBody>
          <a:bodyPr>
            <a:normAutofit/>
          </a:bodyPr>
          <a:lstStyle/>
          <a:p>
            <a:r>
              <a:rPr lang="en-US" sz="3200" dirty="0"/>
              <a:t>Mice received 5% dextrose solution in                                            D</a:t>
            </a:r>
            <a:r>
              <a:rPr lang="en-US" sz="3200" baseline="-25000" dirty="0"/>
              <a:t>2</a:t>
            </a:r>
            <a:r>
              <a:rPr lang="en-US" sz="3200" dirty="0"/>
              <a:t>O water </a:t>
            </a:r>
          </a:p>
          <a:p>
            <a:r>
              <a:rPr lang="en-US" sz="3200" dirty="0"/>
              <a:t>"Their appetites were voracious, and                                      constant savage attacks upon each other                                     were continually in progress.”</a:t>
            </a:r>
          </a:p>
          <a:p>
            <a:r>
              <a:rPr lang="en-US" sz="3200" dirty="0"/>
              <a:t>“Eventually, at varying intervals, the animals                                 became hypoactive, lethargic, and dramatically weak.”</a:t>
            </a:r>
          </a:p>
          <a:p>
            <a:r>
              <a:rPr lang="en-US" sz="3200" dirty="0"/>
              <a:t>“Death occurred in all cases within 6-10 days.”</a:t>
            </a:r>
          </a:p>
          <a:p>
            <a:endParaRPr lang="en-US" sz="3200" dirty="0"/>
          </a:p>
          <a:p>
            <a:endParaRPr lang="en-US" sz="3200" dirty="0"/>
          </a:p>
        </p:txBody>
      </p:sp>
      <p:sp>
        <p:nvSpPr>
          <p:cNvPr id="4" name="TextBox 3"/>
          <p:cNvSpPr txBox="1"/>
          <p:nvPr/>
        </p:nvSpPr>
        <p:spPr>
          <a:xfrm>
            <a:off x="5283200" y="6365557"/>
            <a:ext cx="6438366" cy="502766"/>
          </a:xfrm>
          <a:prstGeom prst="rect">
            <a:avLst/>
          </a:prstGeom>
          <a:noFill/>
        </p:spPr>
        <p:txBody>
          <a:bodyPr wrap="none" rtlCol="0">
            <a:spAutoFit/>
          </a:bodyPr>
          <a:lstStyle/>
          <a:p>
            <a:r>
              <a:rPr lang="nb-NO" sz="2667" dirty="0">
                <a:solidFill>
                  <a:srgbClr val="FF0000"/>
                </a:solidFill>
              </a:rPr>
              <a:t>*</a:t>
            </a:r>
            <a:r>
              <a:rPr lang="nb-NO" sz="2667" dirty="0"/>
              <a:t>Paul </a:t>
            </a:r>
            <a:r>
              <a:rPr lang="nb-NO" sz="2667" dirty="0" err="1"/>
              <a:t>Bachner</a:t>
            </a:r>
            <a:r>
              <a:rPr lang="nb-NO" sz="2667" dirty="0"/>
              <a:t> et al. PNAS 1964; 51: 464-471.</a:t>
            </a:r>
            <a:endParaRPr lang="en-US" sz="2667" dirty="0"/>
          </a:p>
        </p:txBody>
      </p:sp>
      <p:pic>
        <p:nvPicPr>
          <p:cNvPr id="5" name="Picture 4" descr="rats_figh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638" y="1254652"/>
            <a:ext cx="3702011" cy="2776508"/>
          </a:xfrm>
          <a:prstGeom prst="rect">
            <a:avLst/>
          </a:prstGeom>
        </p:spPr>
      </p:pic>
    </p:spTree>
    <p:extLst>
      <p:ext uri="{BB962C8B-B14F-4D97-AF65-F5344CB8AC3E}">
        <p14:creationId xmlns:p14="http://schemas.microsoft.com/office/powerpoint/2010/main" val="2473763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1C64-29CC-0C47-8D20-765ADEDE33A7}"/>
              </a:ext>
            </a:extLst>
          </p:cNvPr>
          <p:cNvSpPr>
            <a:spLocks noGrp="1"/>
          </p:cNvSpPr>
          <p:nvPr>
            <p:ph type="title"/>
          </p:nvPr>
        </p:nvSpPr>
        <p:spPr>
          <a:xfrm>
            <a:off x="287055" y="219372"/>
            <a:ext cx="10515600" cy="1325563"/>
          </a:xfrm>
        </p:spPr>
        <p:txBody>
          <a:bodyPr/>
          <a:lstStyle/>
          <a:p>
            <a:r>
              <a:rPr lang="en-US" b="1" dirty="0"/>
              <a:t>Vitamin K</a:t>
            </a:r>
            <a:r>
              <a:rPr lang="en-US" b="1" baseline="-25000" dirty="0"/>
              <a:t>2</a:t>
            </a:r>
            <a:r>
              <a:rPr lang="en-US" b="1" dirty="0"/>
              <a:t> Protects from Heart Disease</a:t>
            </a:r>
          </a:p>
        </p:txBody>
      </p:sp>
      <p:sp>
        <p:nvSpPr>
          <p:cNvPr id="3" name="Content Placeholder 2">
            <a:extLst>
              <a:ext uri="{FF2B5EF4-FFF2-40B4-BE49-F238E27FC236}">
                <a16:creationId xmlns:a16="http://schemas.microsoft.com/office/drawing/2014/main" id="{3C02EB8A-1DBD-1D45-A826-2F434D1704B0}"/>
              </a:ext>
            </a:extLst>
          </p:cNvPr>
          <p:cNvSpPr>
            <a:spLocks noGrp="1"/>
          </p:cNvSpPr>
          <p:nvPr>
            <p:ph idx="1"/>
          </p:nvPr>
        </p:nvSpPr>
        <p:spPr>
          <a:xfrm>
            <a:off x="838200" y="1825625"/>
            <a:ext cx="4997824" cy="4351338"/>
          </a:xfrm>
        </p:spPr>
        <p:txBody>
          <a:bodyPr/>
          <a:lstStyle/>
          <a:p>
            <a:r>
              <a:rPr lang="en-US" dirty="0"/>
              <a:t>Cardiovascular disease rates are much lower in sub-Saharan Africa than in the industrialized world</a:t>
            </a:r>
            <a:r>
              <a:rPr lang="en-US" dirty="0">
                <a:solidFill>
                  <a:srgbClr val="FF0000"/>
                </a:solidFill>
              </a:rPr>
              <a:t>*</a:t>
            </a:r>
          </a:p>
          <a:p>
            <a:r>
              <a:rPr lang="en-US" dirty="0"/>
              <a:t>Vitamin K</a:t>
            </a:r>
            <a:r>
              <a:rPr lang="en-US" baseline="-25000" dirty="0"/>
              <a:t>2</a:t>
            </a:r>
            <a:r>
              <a:rPr lang="en-US" dirty="0"/>
              <a:t> protects from arterial calcification</a:t>
            </a:r>
            <a:r>
              <a:rPr lang="en-US" dirty="0">
                <a:solidFill>
                  <a:srgbClr val="FF0000"/>
                </a:solidFill>
              </a:rPr>
              <a:t>**</a:t>
            </a:r>
          </a:p>
          <a:p>
            <a:r>
              <a:rPr lang="en-US" dirty="0"/>
              <a:t>Coronary arterial calcification is an excellent predictor of future heart attack</a:t>
            </a:r>
            <a:r>
              <a:rPr lang="en-US" dirty="0">
                <a:solidFill>
                  <a:srgbClr val="FF0000"/>
                </a:solidFill>
              </a:rPr>
              <a:t>***</a:t>
            </a:r>
          </a:p>
        </p:txBody>
      </p:sp>
      <p:sp>
        <p:nvSpPr>
          <p:cNvPr id="4" name="TextBox 3">
            <a:extLst>
              <a:ext uri="{FF2B5EF4-FFF2-40B4-BE49-F238E27FC236}">
                <a16:creationId xmlns:a16="http://schemas.microsoft.com/office/drawing/2014/main" id="{9C471D2F-E6E0-3346-B52B-D665EF415C88}"/>
              </a:ext>
            </a:extLst>
          </p:cNvPr>
          <p:cNvSpPr txBox="1"/>
          <p:nvPr/>
        </p:nvSpPr>
        <p:spPr>
          <a:xfrm>
            <a:off x="4044733" y="5715298"/>
            <a:ext cx="7909601" cy="923330"/>
          </a:xfrm>
          <a:prstGeom prst="rect">
            <a:avLst/>
          </a:prstGeom>
          <a:noFill/>
        </p:spPr>
        <p:txBody>
          <a:bodyPr wrap="none" rtlCol="0">
            <a:spAutoFit/>
          </a:bodyPr>
          <a:lstStyle/>
          <a:p>
            <a:r>
              <a:rPr lang="en-US" dirty="0">
                <a:solidFill>
                  <a:srgbClr val="FF0000"/>
                </a:solidFill>
              </a:rPr>
              <a:t>*</a:t>
            </a:r>
            <a:r>
              <a:rPr lang="en-US" dirty="0"/>
              <a:t>Churchill </a:t>
            </a:r>
            <a:r>
              <a:rPr lang="en-US" dirty="0" err="1"/>
              <a:t>Lukwiya</a:t>
            </a:r>
            <a:r>
              <a:rPr lang="en-US" dirty="0"/>
              <a:t> </a:t>
            </a:r>
            <a:r>
              <a:rPr lang="en-US" dirty="0" err="1"/>
              <a:t>Onen</a:t>
            </a:r>
            <a:r>
              <a:rPr lang="en-US" dirty="0"/>
              <a:t> et al., Cardiovascular Journal of Africa 2013; 24(2): 34-42.</a:t>
            </a:r>
          </a:p>
          <a:p>
            <a:r>
              <a:rPr lang="en-US" dirty="0">
                <a:solidFill>
                  <a:srgbClr val="FF0000"/>
                </a:solidFill>
              </a:rPr>
              <a:t>**</a:t>
            </a:r>
            <a:r>
              <a:rPr lang="en-US" dirty="0"/>
              <a:t>M. </a:t>
            </a:r>
            <a:r>
              <a:rPr lang="en-US" dirty="0" err="1"/>
              <a:t>Geleijnse</a:t>
            </a:r>
            <a:r>
              <a:rPr lang="en-US" dirty="0"/>
              <a:t>, et al., J </a:t>
            </a:r>
            <a:r>
              <a:rPr lang="en-US" dirty="0" err="1"/>
              <a:t>Nutr</a:t>
            </a:r>
            <a:r>
              <a:rPr lang="en-US" dirty="0"/>
              <a:t> 2004; 134: 3100-3105.</a:t>
            </a:r>
          </a:p>
          <a:p>
            <a:r>
              <a:rPr lang="en-US" dirty="0">
                <a:solidFill>
                  <a:srgbClr val="FF0000"/>
                </a:solidFill>
              </a:rPr>
              <a:t>***</a:t>
            </a:r>
            <a:r>
              <a:rPr lang="en-US" dirty="0"/>
              <a:t>Marie </a:t>
            </a:r>
            <a:r>
              <a:rPr lang="en-US" dirty="0" err="1"/>
              <a:t>Henrike</a:t>
            </a:r>
            <a:r>
              <a:rPr lang="en-US" dirty="0"/>
              <a:t> Geisel et al., European Heart Journal 2017; 38(23): 1815-1822.</a:t>
            </a:r>
          </a:p>
        </p:txBody>
      </p:sp>
      <p:pic>
        <p:nvPicPr>
          <p:cNvPr id="6" name="Picture 5" descr="A close up of a logo&#10;&#10;Description automatically generated">
            <a:extLst>
              <a:ext uri="{FF2B5EF4-FFF2-40B4-BE49-F238E27FC236}">
                <a16:creationId xmlns:a16="http://schemas.microsoft.com/office/drawing/2014/main" id="{4B13C5C6-6487-1447-87D3-D7D5BC9CE7CA}"/>
              </a:ext>
            </a:extLst>
          </p:cNvPr>
          <p:cNvPicPr>
            <a:picLocks noChangeAspect="1"/>
          </p:cNvPicPr>
          <p:nvPr/>
        </p:nvPicPr>
        <p:blipFill>
          <a:blip r:embed="rId3"/>
          <a:stretch>
            <a:fillRect/>
          </a:stretch>
        </p:blipFill>
        <p:spPr>
          <a:xfrm>
            <a:off x="6096000" y="1600200"/>
            <a:ext cx="5715000" cy="3657600"/>
          </a:xfrm>
          <a:prstGeom prst="rect">
            <a:avLst/>
          </a:prstGeom>
        </p:spPr>
      </p:pic>
    </p:spTree>
    <p:extLst>
      <p:ext uri="{BB962C8B-B14F-4D97-AF65-F5344CB8AC3E}">
        <p14:creationId xmlns:p14="http://schemas.microsoft.com/office/powerpoint/2010/main" val="33468000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53F8-387B-BC4F-BCF9-D31199989EDF}"/>
              </a:ext>
            </a:extLst>
          </p:cNvPr>
          <p:cNvSpPr>
            <a:spLocks noGrp="1"/>
          </p:cNvSpPr>
          <p:nvPr>
            <p:ph type="title"/>
          </p:nvPr>
        </p:nvSpPr>
        <p:spPr>
          <a:xfrm>
            <a:off x="337159" y="163621"/>
            <a:ext cx="10515600" cy="1325563"/>
          </a:xfrm>
        </p:spPr>
        <p:txBody>
          <a:bodyPr/>
          <a:lstStyle/>
          <a:p>
            <a:r>
              <a:rPr lang="en-US" b="1" dirty="0"/>
              <a:t>COVID-19 and Heart Disease</a:t>
            </a:r>
            <a:r>
              <a:rPr lang="en-US" b="1" dirty="0">
                <a:solidFill>
                  <a:srgbClr val="FF0000"/>
                </a:solidFill>
              </a:rPr>
              <a:t>*</a:t>
            </a:r>
          </a:p>
        </p:txBody>
      </p:sp>
      <p:sp>
        <p:nvSpPr>
          <p:cNvPr id="3" name="Content Placeholder 2">
            <a:extLst>
              <a:ext uri="{FF2B5EF4-FFF2-40B4-BE49-F238E27FC236}">
                <a16:creationId xmlns:a16="http://schemas.microsoft.com/office/drawing/2014/main" id="{CC3006CA-2E5F-1747-8453-7FDD8035CFF6}"/>
              </a:ext>
            </a:extLst>
          </p:cNvPr>
          <p:cNvSpPr>
            <a:spLocks noGrp="1"/>
          </p:cNvSpPr>
          <p:nvPr>
            <p:ph idx="1"/>
          </p:nvPr>
        </p:nvSpPr>
        <p:spPr>
          <a:xfrm>
            <a:off x="195943" y="1573143"/>
            <a:ext cx="9013372" cy="4300855"/>
          </a:xfrm>
        </p:spPr>
        <p:txBody>
          <a:bodyPr>
            <a:normAutofit/>
          </a:bodyPr>
          <a:lstStyle/>
          <a:p>
            <a:r>
              <a:rPr lang="en-US" dirty="0"/>
              <a:t>209 consecutive patients, median age 62, hospitalized       in France with COVID-19</a:t>
            </a:r>
          </a:p>
          <a:p>
            <a:r>
              <a:rPr lang="en-US" dirty="0"/>
              <a:t>“The presence and extent of CAC [coronary artery calcification] on chest CT [computed tomography] is associated with a worse prognosis in hospitalized       COVID-19 patients”</a:t>
            </a:r>
          </a:p>
          <a:p>
            <a:r>
              <a:rPr lang="en-US" dirty="0"/>
              <a:t>“CAC is associated with increase in requirement of ventilators, ECMO [extracorporeal membrane  oxygenation], and death independent of age and         major atherosclerotic CVD risk factors”</a:t>
            </a:r>
          </a:p>
          <a:p>
            <a:endParaRPr lang="en-US" dirty="0"/>
          </a:p>
        </p:txBody>
      </p:sp>
      <p:sp>
        <p:nvSpPr>
          <p:cNvPr id="4" name="TextBox 3">
            <a:extLst>
              <a:ext uri="{FF2B5EF4-FFF2-40B4-BE49-F238E27FC236}">
                <a16:creationId xmlns:a16="http://schemas.microsoft.com/office/drawing/2014/main" id="{1090DABB-A863-6C41-AC89-BBE89F63F5FB}"/>
              </a:ext>
            </a:extLst>
          </p:cNvPr>
          <p:cNvSpPr txBox="1"/>
          <p:nvPr/>
        </p:nvSpPr>
        <p:spPr>
          <a:xfrm>
            <a:off x="2194559" y="5957957"/>
            <a:ext cx="9855903" cy="707886"/>
          </a:xfrm>
          <a:prstGeom prst="rect">
            <a:avLst/>
          </a:prstGeom>
          <a:noFill/>
        </p:spPr>
        <p:txBody>
          <a:bodyPr wrap="none" rtlCol="0">
            <a:spAutoFit/>
          </a:bodyPr>
          <a:lstStyle/>
          <a:p>
            <a:pPr algn="r"/>
            <a:r>
              <a:rPr lang="en-US" sz="2000" dirty="0">
                <a:solidFill>
                  <a:srgbClr val="FF0000"/>
                </a:solidFill>
              </a:rPr>
              <a:t>*</a:t>
            </a:r>
            <a:r>
              <a:rPr lang="en-US" sz="2000" dirty="0"/>
              <a:t>Jean Guillaume Dillinger et al. JACC: Cardiovascular Imaging July 2020 [</a:t>
            </a:r>
            <a:r>
              <a:rPr lang="en-US" sz="2000" dirty="0" err="1"/>
              <a:t>Epub</a:t>
            </a:r>
            <a:r>
              <a:rPr lang="en-US" sz="2000" dirty="0"/>
              <a:t> ahead of print] </a:t>
            </a:r>
          </a:p>
          <a:p>
            <a:pPr algn="r"/>
            <a:r>
              <a:rPr lang="en-US" sz="2000" dirty="0"/>
              <a:t>DOI: 10.1016/j.jcmg.2020.07.004</a:t>
            </a:r>
          </a:p>
        </p:txBody>
      </p:sp>
      <p:pic>
        <p:nvPicPr>
          <p:cNvPr id="6" name="Picture 5" descr="A picture containing indoor, table, small, holding&#10;&#10;Description automatically generated">
            <a:extLst>
              <a:ext uri="{FF2B5EF4-FFF2-40B4-BE49-F238E27FC236}">
                <a16:creationId xmlns:a16="http://schemas.microsoft.com/office/drawing/2014/main" id="{1BF58DFB-025D-A248-9B75-E6844C18D251}"/>
              </a:ext>
            </a:extLst>
          </p:cNvPr>
          <p:cNvPicPr>
            <a:picLocks noChangeAspect="1"/>
          </p:cNvPicPr>
          <p:nvPr/>
        </p:nvPicPr>
        <p:blipFill>
          <a:blip r:embed="rId3"/>
          <a:stretch>
            <a:fillRect/>
          </a:stretch>
        </p:blipFill>
        <p:spPr>
          <a:xfrm>
            <a:off x="8506097" y="376646"/>
            <a:ext cx="3124200" cy="5092700"/>
          </a:xfrm>
          <a:prstGeom prst="rect">
            <a:avLst/>
          </a:prstGeom>
        </p:spPr>
      </p:pic>
    </p:spTree>
    <p:extLst>
      <p:ext uri="{BB962C8B-B14F-4D97-AF65-F5344CB8AC3E}">
        <p14:creationId xmlns:p14="http://schemas.microsoft.com/office/powerpoint/2010/main" val="32121440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DB12-D421-A04E-99A9-BA287B895B68}"/>
              </a:ext>
            </a:extLst>
          </p:cNvPr>
          <p:cNvSpPr>
            <a:spLocks noGrp="1"/>
          </p:cNvSpPr>
          <p:nvPr>
            <p:ph type="title"/>
          </p:nvPr>
        </p:nvSpPr>
        <p:spPr>
          <a:xfrm>
            <a:off x="124216" y="465356"/>
            <a:ext cx="10515600" cy="1325563"/>
          </a:xfrm>
        </p:spPr>
        <p:txBody>
          <a:bodyPr>
            <a:normAutofit fontScale="90000"/>
          </a:bodyPr>
          <a:lstStyle/>
          <a:p>
            <a:r>
              <a:rPr lang="en-US" b="1" dirty="0"/>
              <a:t>On the Trail of the Elusive X-Factor: A Sixty-Two-Year-Old Mystery Finally Solved</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CEC3745B-658F-3D4D-A588-3074DE29A8EB}"/>
              </a:ext>
            </a:extLst>
          </p:cNvPr>
          <p:cNvSpPr>
            <a:spLocks noGrp="1"/>
          </p:cNvSpPr>
          <p:nvPr>
            <p:ph idx="1"/>
          </p:nvPr>
        </p:nvSpPr>
        <p:spPr>
          <a:xfrm>
            <a:off x="412316" y="1825625"/>
            <a:ext cx="10515600" cy="4351338"/>
          </a:xfrm>
        </p:spPr>
        <p:txBody>
          <a:bodyPr/>
          <a:lstStyle/>
          <a:p>
            <a:r>
              <a:rPr lang="en-US" dirty="0"/>
              <a:t>Weston Price identified a mysterious “activator X” which seemed to be present in animal-derived fats like butter and beef tallow and in organ meats</a:t>
            </a:r>
          </a:p>
          <a:p>
            <a:r>
              <a:rPr lang="en-US" dirty="0"/>
              <a:t>Dr. Chris Masterjohn, through excellent sleuthing, figured out that this mysterious factor is vitamin K</a:t>
            </a:r>
            <a:r>
              <a:rPr lang="en-US" baseline="-25000" dirty="0"/>
              <a:t>2</a:t>
            </a:r>
            <a:endParaRPr lang="en-US" dirty="0"/>
          </a:p>
          <a:p>
            <a:pPr marL="0" indent="0">
              <a:buNone/>
            </a:pPr>
            <a:r>
              <a:rPr lang="en-US" dirty="0"/>
              <a:t>“Whereas K</a:t>
            </a:r>
            <a:r>
              <a:rPr lang="en-US" baseline="-25000" dirty="0"/>
              <a:t>1</a:t>
            </a:r>
            <a:r>
              <a:rPr lang="en-US" dirty="0"/>
              <a:t> is preferentially used by the liver to activate blood clotting proteins, K</a:t>
            </a:r>
            <a:r>
              <a:rPr lang="en-US" baseline="-25000" dirty="0"/>
              <a:t>2</a:t>
            </a:r>
            <a:r>
              <a:rPr lang="en-US" dirty="0"/>
              <a:t> is preferentially used by the other tissues to place calcium where it belongs, in the bones and teeth, and keep it out of where it does not belong, in the soft tissues.</a:t>
            </a:r>
            <a:r>
              <a:rPr lang="en-US" baseline="30000" dirty="0"/>
              <a:t>”</a:t>
            </a:r>
            <a:endParaRPr lang="en-US" dirty="0"/>
          </a:p>
        </p:txBody>
      </p:sp>
      <p:sp>
        <p:nvSpPr>
          <p:cNvPr id="4" name="TextBox 3">
            <a:extLst>
              <a:ext uri="{FF2B5EF4-FFF2-40B4-BE49-F238E27FC236}">
                <a16:creationId xmlns:a16="http://schemas.microsoft.com/office/drawing/2014/main" id="{99551192-1BDA-BD43-91B2-F6ACB4A65879}"/>
              </a:ext>
            </a:extLst>
          </p:cNvPr>
          <p:cNvSpPr txBox="1"/>
          <p:nvPr/>
        </p:nvSpPr>
        <p:spPr>
          <a:xfrm>
            <a:off x="3825457" y="6211669"/>
            <a:ext cx="7528343" cy="646331"/>
          </a:xfrm>
          <a:prstGeom prst="rect">
            <a:avLst/>
          </a:prstGeom>
          <a:noFill/>
        </p:spPr>
        <p:txBody>
          <a:bodyPr wrap="none" rtlCol="0">
            <a:spAutoFit/>
          </a:bodyPr>
          <a:lstStyle/>
          <a:p>
            <a:r>
              <a:rPr lang="en-US" dirty="0">
                <a:solidFill>
                  <a:srgbClr val="FF0000"/>
                </a:solidFill>
                <a:hlinkClick r:id="rId2">
                  <a:extLst>
                    <a:ext uri="{A12FA001-AC4F-418D-AE19-62706E023703}">
                      <ahyp:hlinkClr xmlns:ahyp="http://schemas.microsoft.com/office/drawing/2018/hyperlinkcolor" val="tx"/>
                    </a:ext>
                  </a:extLst>
                </a:hlinkClick>
              </a:rPr>
              <a:t>*</a:t>
            </a:r>
            <a:r>
              <a:rPr lang="en-US" dirty="0">
                <a:solidFill>
                  <a:srgbClr val="0563C1"/>
                </a:solidFill>
                <a:hlinkClick r:id="rId2">
                  <a:extLst>
                    <a:ext uri="{A12FA001-AC4F-418D-AE19-62706E023703}">
                      <ahyp:hlinkClr xmlns:ahyp="http://schemas.microsoft.com/office/drawing/2018/hyperlinkcolor" val="tx"/>
                    </a:ext>
                  </a:extLst>
                </a:hlinkClick>
              </a:rPr>
              <a:t>https://www.westonaprice.org/health-topics/abcs-of-nutrition/</a:t>
            </a:r>
            <a:endParaRPr lang="en-US" dirty="0"/>
          </a:p>
          <a:p>
            <a:r>
              <a:rPr lang="en-US" dirty="0"/>
              <a:t>on-the-trail-of-the-elusive-x-factor-a-sixty-two-year-old-mystery-finally-solved/</a:t>
            </a:r>
          </a:p>
        </p:txBody>
      </p:sp>
    </p:spTree>
    <p:extLst>
      <p:ext uri="{BB962C8B-B14F-4D97-AF65-F5344CB8AC3E}">
        <p14:creationId xmlns:p14="http://schemas.microsoft.com/office/powerpoint/2010/main" val="40671144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E5A1-FD2B-F944-85A4-A5D198C1DA2D}"/>
              </a:ext>
            </a:extLst>
          </p:cNvPr>
          <p:cNvSpPr>
            <a:spLocks noGrp="1"/>
          </p:cNvSpPr>
          <p:nvPr>
            <p:ph type="title"/>
          </p:nvPr>
        </p:nvSpPr>
        <p:spPr>
          <a:xfrm>
            <a:off x="224425" y="173592"/>
            <a:ext cx="10515600" cy="1325563"/>
          </a:xfrm>
        </p:spPr>
        <p:txBody>
          <a:bodyPr>
            <a:normAutofit fontScale="90000"/>
          </a:bodyPr>
          <a:lstStyle/>
          <a:p>
            <a:br>
              <a:rPr lang="en-US" b="1" dirty="0"/>
            </a:br>
            <a:r>
              <a:rPr lang="en-US" b="1" dirty="0"/>
              <a:t>“Study links better vitamin K status with improved COVID-19 outcomes”</a:t>
            </a:r>
            <a:r>
              <a:rPr lang="en-US" b="1" dirty="0">
                <a:solidFill>
                  <a:srgbClr val="FF0000"/>
                </a:solidFill>
              </a:rPr>
              <a:t>*</a:t>
            </a:r>
            <a:r>
              <a:rPr lang="en-US" b="1" dirty="0"/>
              <a:t> </a:t>
            </a:r>
            <a:br>
              <a:rPr lang="en-US" b="1" dirty="0"/>
            </a:br>
            <a:endParaRPr lang="en-US" b="1" dirty="0"/>
          </a:p>
        </p:txBody>
      </p:sp>
      <p:sp>
        <p:nvSpPr>
          <p:cNvPr id="3" name="Content Placeholder 2">
            <a:extLst>
              <a:ext uri="{FF2B5EF4-FFF2-40B4-BE49-F238E27FC236}">
                <a16:creationId xmlns:a16="http://schemas.microsoft.com/office/drawing/2014/main" id="{1E16B39C-B361-2949-9516-3BFAA122996D}"/>
              </a:ext>
            </a:extLst>
          </p:cNvPr>
          <p:cNvSpPr>
            <a:spLocks noGrp="1"/>
          </p:cNvSpPr>
          <p:nvPr>
            <p:ph idx="1"/>
          </p:nvPr>
        </p:nvSpPr>
        <p:spPr>
          <a:xfrm>
            <a:off x="498566" y="1825625"/>
            <a:ext cx="10515600" cy="4351338"/>
          </a:xfrm>
        </p:spPr>
        <p:txBody>
          <a:bodyPr>
            <a:normAutofit/>
          </a:bodyPr>
          <a:lstStyle/>
          <a:p>
            <a:r>
              <a:rPr lang="en-US" dirty="0"/>
              <a:t>Patients with severe COVID-19 are more likely to have comorbidities such as type 2 diabetes, hypertension and cardiovascular disease</a:t>
            </a:r>
          </a:p>
          <a:p>
            <a:pPr lvl="1"/>
            <a:r>
              <a:rPr lang="en-US" sz="2600" dirty="0"/>
              <a:t>These are all associated with reduced Vitamin K</a:t>
            </a:r>
            <a:r>
              <a:rPr lang="en-US" sz="2600" baseline="-25000" dirty="0"/>
              <a:t>2 </a:t>
            </a:r>
            <a:r>
              <a:rPr lang="en-US" sz="2600" dirty="0"/>
              <a:t>levels</a:t>
            </a:r>
          </a:p>
          <a:p>
            <a:r>
              <a:rPr lang="en-US" dirty="0"/>
              <a:t>Matrix </a:t>
            </a:r>
            <a:r>
              <a:rPr lang="en-US" dirty="0" err="1"/>
              <a:t>Gla</a:t>
            </a:r>
            <a:r>
              <a:rPr lang="en-US" dirty="0"/>
              <a:t> protein depends on vitamin K</a:t>
            </a:r>
            <a:r>
              <a:rPr lang="en-US" baseline="-25000" dirty="0"/>
              <a:t>2</a:t>
            </a:r>
            <a:r>
              <a:rPr lang="en-US" dirty="0"/>
              <a:t> and is reduced in association with K</a:t>
            </a:r>
            <a:r>
              <a:rPr lang="en-US" baseline="-25000" dirty="0"/>
              <a:t>2</a:t>
            </a:r>
            <a:r>
              <a:rPr lang="en-US" dirty="0"/>
              <a:t> deficiencies</a:t>
            </a:r>
          </a:p>
          <a:p>
            <a:pPr lvl="1"/>
            <a:r>
              <a:rPr lang="en-US" dirty="0"/>
              <a:t>It protects from arterial calcification</a:t>
            </a:r>
          </a:p>
          <a:p>
            <a:r>
              <a:rPr lang="en-US" dirty="0"/>
              <a:t>A study on 123 patients with COVID-19 compared to controls showed that patients had reduced levels of Matrix </a:t>
            </a:r>
            <a:r>
              <a:rPr lang="en-US" dirty="0" err="1"/>
              <a:t>Gla</a:t>
            </a:r>
            <a:r>
              <a:rPr lang="en-US" dirty="0"/>
              <a:t> protein and that those with a worse outcome had even lower levels than those with milder disease symptoms</a:t>
            </a:r>
          </a:p>
          <a:p>
            <a:endParaRPr lang="en-US" dirty="0"/>
          </a:p>
          <a:p>
            <a:pPr marL="0" indent="0">
              <a:buNone/>
            </a:pPr>
            <a:endParaRPr lang="en-US" dirty="0"/>
          </a:p>
        </p:txBody>
      </p:sp>
      <p:sp>
        <p:nvSpPr>
          <p:cNvPr id="5" name="TextBox 4">
            <a:extLst>
              <a:ext uri="{FF2B5EF4-FFF2-40B4-BE49-F238E27FC236}">
                <a16:creationId xmlns:a16="http://schemas.microsoft.com/office/drawing/2014/main" id="{429FCBD7-69AB-B349-9C9E-D98705FEC6F8}"/>
              </a:ext>
            </a:extLst>
          </p:cNvPr>
          <p:cNvSpPr txBox="1"/>
          <p:nvPr/>
        </p:nvSpPr>
        <p:spPr>
          <a:xfrm>
            <a:off x="1502229" y="6315076"/>
            <a:ext cx="10471777" cy="369332"/>
          </a:xfrm>
          <a:prstGeom prst="rect">
            <a:avLst/>
          </a:prstGeom>
          <a:noFill/>
        </p:spPr>
        <p:txBody>
          <a:bodyPr wrap="none" rtlCol="0">
            <a:spAutoFit/>
          </a:bodyPr>
          <a:lstStyle/>
          <a:p>
            <a:r>
              <a:rPr lang="en-US" dirty="0">
                <a:solidFill>
                  <a:srgbClr val="FF0000"/>
                </a:solidFill>
              </a:rPr>
              <a:t>*</a:t>
            </a:r>
            <a:r>
              <a:rPr lang="en-US" dirty="0" err="1"/>
              <a:t>www.nutritioninsight.com</a:t>
            </a:r>
            <a:r>
              <a:rPr lang="en-US" dirty="0"/>
              <a:t>/news/study-links-better-vitamin-k-status-with-improved-covid-19-outcomes.html</a:t>
            </a:r>
          </a:p>
        </p:txBody>
      </p:sp>
    </p:spTree>
    <p:extLst>
      <p:ext uri="{BB962C8B-B14F-4D97-AF65-F5344CB8AC3E}">
        <p14:creationId xmlns:p14="http://schemas.microsoft.com/office/powerpoint/2010/main" val="11380888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4CBD8F-1596-B84B-8A7D-3D9472928113}"/>
              </a:ext>
            </a:extLst>
          </p:cNvPr>
          <p:cNvSpPr/>
          <p:nvPr/>
        </p:nvSpPr>
        <p:spPr>
          <a:xfrm>
            <a:off x="1269274" y="1807321"/>
            <a:ext cx="9403080" cy="2154436"/>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Advice for Staying Healthy in a Pandemic</a:t>
            </a:r>
          </a:p>
        </p:txBody>
      </p:sp>
    </p:spTree>
    <p:extLst>
      <p:ext uri="{BB962C8B-B14F-4D97-AF65-F5344CB8AC3E}">
        <p14:creationId xmlns:p14="http://schemas.microsoft.com/office/powerpoint/2010/main" val="37013764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261411"/>
            <a:ext cx="11582400" cy="1143000"/>
          </a:xfrm>
        </p:spPr>
        <p:txBody>
          <a:bodyPr>
            <a:normAutofit/>
          </a:bodyPr>
          <a:lstStyle/>
          <a:p>
            <a:r>
              <a:rPr lang="en-US" b="1" dirty="0"/>
              <a:t>A High-Fat Diet is a Low-Deuterium Diet</a:t>
            </a:r>
          </a:p>
        </p:txBody>
      </p:sp>
      <p:pic>
        <p:nvPicPr>
          <p:cNvPr id="6" name="Picture 5" descr="but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558" y="4129121"/>
            <a:ext cx="4047067" cy="2728879"/>
          </a:xfrm>
          <a:prstGeom prst="rect">
            <a:avLst/>
          </a:prstGeom>
        </p:spPr>
      </p:pic>
      <p:sp>
        <p:nvSpPr>
          <p:cNvPr id="3" name="Content Placeholder 2"/>
          <p:cNvSpPr>
            <a:spLocks noGrp="1"/>
          </p:cNvSpPr>
          <p:nvPr>
            <p:ph idx="1"/>
          </p:nvPr>
        </p:nvSpPr>
        <p:spPr>
          <a:xfrm>
            <a:off x="372534" y="1404413"/>
            <a:ext cx="10075333" cy="3716867"/>
          </a:xfrm>
        </p:spPr>
        <p:txBody>
          <a:bodyPr>
            <a:normAutofit/>
          </a:bodyPr>
          <a:lstStyle/>
          <a:p>
            <a:r>
              <a:rPr lang="en-US" sz="3733" dirty="0"/>
              <a:t>Butter, lard and coconut oil were among the foods with the lowest detected levels of deuterium among foods tested</a:t>
            </a:r>
          </a:p>
          <a:p>
            <a:r>
              <a:rPr lang="en-US" sz="3733" dirty="0"/>
              <a:t>The synthesis of fats involves transfer of hydrogen from NADPH into the growing fatty acid chain</a:t>
            </a:r>
          </a:p>
        </p:txBody>
      </p:sp>
      <p:pic>
        <p:nvPicPr>
          <p:cNvPr id="7" name="Picture 6" descr="A glass of milk next to a bagel and a bagel&#10;&#10;Description automatically generated with low confidence">
            <a:extLst>
              <a:ext uri="{FF2B5EF4-FFF2-40B4-BE49-F238E27FC236}">
                <a16:creationId xmlns:a16="http://schemas.microsoft.com/office/drawing/2014/main" id="{7053409D-8F9D-4746-86D2-2AF1DDC2D6F6}"/>
              </a:ext>
            </a:extLst>
          </p:cNvPr>
          <p:cNvPicPr>
            <a:picLocks noChangeAspect="1"/>
          </p:cNvPicPr>
          <p:nvPr/>
        </p:nvPicPr>
        <p:blipFill>
          <a:blip r:embed="rId3"/>
          <a:stretch>
            <a:fillRect/>
          </a:stretch>
        </p:blipFill>
        <p:spPr>
          <a:xfrm>
            <a:off x="721217" y="4544016"/>
            <a:ext cx="2791160" cy="1819141"/>
          </a:xfrm>
          <a:prstGeom prst="rect">
            <a:avLst/>
          </a:prstGeom>
        </p:spPr>
      </p:pic>
      <p:pic>
        <p:nvPicPr>
          <p:cNvPr id="5" name="Picture 4" descr="bac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467" y="4361029"/>
            <a:ext cx="4436533" cy="2496971"/>
          </a:xfrm>
          <a:prstGeom prst="rect">
            <a:avLst/>
          </a:prstGeom>
        </p:spPr>
      </p:pic>
    </p:spTree>
    <p:extLst>
      <p:ext uri="{BB962C8B-B14F-4D97-AF65-F5344CB8AC3E}">
        <p14:creationId xmlns:p14="http://schemas.microsoft.com/office/powerpoint/2010/main" val="7727103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7572"/>
            <a:ext cx="10972800" cy="1143000"/>
          </a:xfrm>
        </p:spPr>
        <p:txBody>
          <a:bodyPr/>
          <a:lstStyle/>
          <a:p>
            <a:r>
              <a:rPr lang="en-US" b="1" dirty="0"/>
              <a:t>Foods High in Niacin </a:t>
            </a:r>
            <a:r>
              <a:rPr lang="en-US" b="1" dirty="0">
                <a:sym typeface="Wingdings"/>
              </a:rPr>
              <a:t> NAD(P)</a:t>
            </a:r>
            <a:endParaRPr lang="en-US" b="1" dirty="0"/>
          </a:p>
        </p:txBody>
      </p:sp>
      <p:pic>
        <p:nvPicPr>
          <p:cNvPr id="4" name="Picture 3" descr="mushro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0" y="4750360"/>
            <a:ext cx="2789731" cy="1859061"/>
          </a:xfrm>
          <a:prstGeom prst="rect">
            <a:avLst/>
          </a:prstGeom>
        </p:spPr>
      </p:pic>
      <p:pic>
        <p:nvPicPr>
          <p:cNvPr id="5" name="Picture 4" descr="meats_and_fi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975" y="3516716"/>
            <a:ext cx="3867436" cy="3341285"/>
          </a:xfrm>
          <a:prstGeom prst="rect">
            <a:avLst/>
          </a:prstGeom>
        </p:spPr>
      </p:pic>
      <p:pic>
        <p:nvPicPr>
          <p:cNvPr id="6" name="Picture 5" descr="pe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832" y="2679173"/>
            <a:ext cx="3317035" cy="2218267"/>
          </a:xfrm>
          <a:prstGeom prst="rect">
            <a:avLst/>
          </a:prstGeom>
        </p:spPr>
      </p:pic>
      <p:pic>
        <p:nvPicPr>
          <p:cNvPr id="7" name="Picture 6" descr="potato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41" y="4267203"/>
            <a:ext cx="3515840" cy="2283276"/>
          </a:xfrm>
          <a:prstGeom prst="rect">
            <a:avLst/>
          </a:prstGeom>
        </p:spPr>
      </p:pic>
      <p:pic>
        <p:nvPicPr>
          <p:cNvPr id="8" name="Picture 7" descr="avocad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3825" y="3712105"/>
            <a:ext cx="2758180" cy="2370667"/>
          </a:xfrm>
          <a:prstGeom prst="rect">
            <a:avLst/>
          </a:prstGeom>
        </p:spPr>
      </p:pic>
      <p:sp>
        <p:nvSpPr>
          <p:cNvPr id="3" name="Content Placeholder 2"/>
          <p:cNvSpPr>
            <a:spLocks noGrp="1"/>
          </p:cNvSpPr>
          <p:nvPr>
            <p:ph idx="1"/>
          </p:nvPr>
        </p:nvSpPr>
        <p:spPr>
          <a:xfrm>
            <a:off x="440267" y="1180578"/>
            <a:ext cx="11243733" cy="1989665"/>
          </a:xfrm>
        </p:spPr>
        <p:txBody>
          <a:bodyPr>
            <a:normAutofit/>
          </a:bodyPr>
          <a:lstStyle/>
          <a:p>
            <a:r>
              <a:rPr lang="en-US" dirty="0"/>
              <a:t>Many foods are rich in niacin, especially animal products like meat, fish and poultry.</a:t>
            </a:r>
          </a:p>
          <a:p>
            <a:r>
              <a:rPr lang="en-US" dirty="0"/>
              <a:t>Vegetarian sources include avocado, peanuts, whole grains, mushrooms, green peas and potatoes. </a:t>
            </a:r>
          </a:p>
          <a:p>
            <a:endParaRPr lang="en-US" dirty="0"/>
          </a:p>
        </p:txBody>
      </p:sp>
    </p:spTree>
    <p:extLst>
      <p:ext uri="{BB962C8B-B14F-4D97-AF65-F5344CB8AC3E}">
        <p14:creationId xmlns:p14="http://schemas.microsoft.com/office/powerpoint/2010/main" val="16389911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late, food, dish, meal&#10;&#10;Description automatically generated">
            <a:extLst>
              <a:ext uri="{FF2B5EF4-FFF2-40B4-BE49-F238E27FC236}">
                <a16:creationId xmlns:a16="http://schemas.microsoft.com/office/drawing/2014/main" id="{4F62779B-B929-0F45-8DDC-AC4AEE3BF7BD}"/>
              </a:ext>
            </a:extLst>
          </p:cNvPr>
          <p:cNvPicPr>
            <a:picLocks noChangeAspect="1"/>
          </p:cNvPicPr>
          <p:nvPr/>
        </p:nvPicPr>
        <p:blipFill>
          <a:blip r:embed="rId3"/>
          <a:stretch>
            <a:fillRect/>
          </a:stretch>
        </p:blipFill>
        <p:spPr>
          <a:xfrm>
            <a:off x="3983756" y="2315515"/>
            <a:ext cx="3962400" cy="2628900"/>
          </a:xfrm>
          <a:prstGeom prst="rect">
            <a:avLst/>
          </a:prstGeom>
        </p:spPr>
      </p:pic>
      <p:sp>
        <p:nvSpPr>
          <p:cNvPr id="2" name="Title 1"/>
          <p:cNvSpPr>
            <a:spLocks noGrp="1"/>
          </p:cNvSpPr>
          <p:nvPr>
            <p:ph type="title"/>
          </p:nvPr>
        </p:nvSpPr>
        <p:spPr>
          <a:xfrm>
            <a:off x="661821" y="54625"/>
            <a:ext cx="12767733" cy="1858961"/>
          </a:xfrm>
        </p:spPr>
        <p:txBody>
          <a:bodyPr>
            <a:normAutofit/>
          </a:bodyPr>
          <a:lstStyle/>
          <a:p>
            <a:r>
              <a:rPr lang="en-US" b="1" dirty="0"/>
              <a:t>Riboflavin:  Source for FAD in </a:t>
            </a:r>
            <a:r>
              <a:rPr lang="en-US" b="1" dirty="0" err="1"/>
              <a:t>Flavoproteins</a:t>
            </a:r>
            <a:endParaRPr lang="en-US" b="1" dirty="0"/>
          </a:p>
        </p:txBody>
      </p:sp>
      <p:sp>
        <p:nvSpPr>
          <p:cNvPr id="3" name="Content Placeholder 2"/>
          <p:cNvSpPr>
            <a:spLocks noGrp="1"/>
          </p:cNvSpPr>
          <p:nvPr>
            <p:ph idx="1"/>
          </p:nvPr>
        </p:nvSpPr>
        <p:spPr>
          <a:xfrm>
            <a:off x="1134533" y="1591742"/>
            <a:ext cx="10498667" cy="1295399"/>
          </a:xfrm>
        </p:spPr>
        <p:txBody>
          <a:bodyPr>
            <a:normAutofit/>
          </a:bodyPr>
          <a:lstStyle/>
          <a:p>
            <a:pPr marL="0" indent="0">
              <a:buNone/>
            </a:pPr>
            <a:r>
              <a:rPr lang="en-US" dirty="0"/>
              <a:t>Foods high in riboflavin include beef, tofu, milk, fish, mushrooms, pork, spinach, almonds, avocados, and eggs</a:t>
            </a:r>
          </a:p>
        </p:txBody>
      </p:sp>
      <p:pic>
        <p:nvPicPr>
          <p:cNvPr id="5" name="Picture 4" descr="avocad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885" y="3560347"/>
            <a:ext cx="2438400" cy="2095815"/>
          </a:xfrm>
          <a:prstGeom prst="rect">
            <a:avLst/>
          </a:prstGeom>
        </p:spPr>
      </p:pic>
      <p:pic>
        <p:nvPicPr>
          <p:cNvPr id="6" name="Picture 5" descr="egg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115" y="2562827"/>
            <a:ext cx="2789731" cy="1570159"/>
          </a:xfrm>
          <a:prstGeom prst="rect">
            <a:avLst/>
          </a:prstGeom>
        </p:spPr>
      </p:pic>
      <p:pic>
        <p:nvPicPr>
          <p:cNvPr id="7" name="Picture 6" descr="spina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00183"/>
            <a:ext cx="3221603" cy="2657823"/>
          </a:xfrm>
          <a:prstGeom prst="rect">
            <a:avLst/>
          </a:prstGeom>
        </p:spPr>
      </p:pic>
      <p:pic>
        <p:nvPicPr>
          <p:cNvPr id="4" name="Picture 3" descr="mushroom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645" y="4860383"/>
            <a:ext cx="2388311" cy="1591557"/>
          </a:xfrm>
          <a:prstGeom prst="rect">
            <a:avLst/>
          </a:prstGeom>
        </p:spPr>
      </p:pic>
      <p:pic>
        <p:nvPicPr>
          <p:cNvPr id="9" name="Picture 8" descr="Almond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0" y="2251714"/>
            <a:ext cx="2353733" cy="1561771"/>
          </a:xfrm>
          <a:prstGeom prst="rect">
            <a:avLst/>
          </a:prstGeom>
        </p:spPr>
      </p:pic>
      <p:pic>
        <p:nvPicPr>
          <p:cNvPr id="8" name="Picture 7" descr="milk.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5688" y="4150088"/>
            <a:ext cx="2707912" cy="2707912"/>
          </a:xfrm>
          <a:prstGeom prst="rect">
            <a:avLst/>
          </a:prstGeom>
        </p:spPr>
      </p:pic>
    </p:spTree>
    <p:extLst>
      <p:ext uri="{BB962C8B-B14F-4D97-AF65-F5344CB8AC3E}">
        <p14:creationId xmlns:p14="http://schemas.microsoft.com/office/powerpoint/2010/main" val="39180087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ydrogen_wa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677" y="1417644"/>
            <a:ext cx="2061428" cy="4777889"/>
          </a:xfrm>
          <a:prstGeom prst="rect">
            <a:avLst/>
          </a:prstGeom>
        </p:spPr>
      </p:pic>
      <p:pic>
        <p:nvPicPr>
          <p:cNvPr id="6" name="Picture 5" descr="litewa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1180576"/>
            <a:ext cx="2015067" cy="5299163"/>
          </a:xfrm>
          <a:prstGeom prst="rect">
            <a:avLst/>
          </a:prstGeom>
        </p:spPr>
      </p:pic>
      <p:pic>
        <p:nvPicPr>
          <p:cNvPr id="7" name="Picture 6" descr="glacierwa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670" y="1907737"/>
            <a:ext cx="6570132" cy="4809067"/>
          </a:xfrm>
          <a:prstGeom prst="rect">
            <a:avLst/>
          </a:prstGeom>
        </p:spPr>
      </p:pic>
      <p:sp>
        <p:nvSpPr>
          <p:cNvPr id="2" name="Title 1"/>
          <p:cNvSpPr>
            <a:spLocks noGrp="1"/>
          </p:cNvSpPr>
          <p:nvPr>
            <p:ph type="title"/>
          </p:nvPr>
        </p:nvSpPr>
        <p:spPr/>
        <p:txBody>
          <a:bodyPr>
            <a:normAutofit/>
          </a:bodyPr>
          <a:lstStyle/>
          <a:p>
            <a:r>
              <a:rPr lang="en-US" b="1" dirty="0"/>
              <a:t>DDW, Glacier Water and Hydrogen Water</a:t>
            </a:r>
          </a:p>
        </p:txBody>
      </p:sp>
    </p:spTree>
    <p:extLst>
      <p:ext uri="{BB962C8B-B14F-4D97-AF65-F5344CB8AC3E}">
        <p14:creationId xmlns:p14="http://schemas.microsoft.com/office/powerpoint/2010/main" val="36345008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7321"/>
            <a:ext cx="10972800" cy="1143000"/>
          </a:xfrm>
        </p:spPr>
        <p:txBody>
          <a:bodyPr/>
          <a:lstStyle/>
          <a:p>
            <a:pPr algn="r"/>
            <a:r>
              <a:rPr lang="en-US" b="1" dirty="0"/>
              <a:t>Flavonoids and Polyphenols!</a:t>
            </a:r>
          </a:p>
        </p:txBody>
      </p:sp>
      <p:pic>
        <p:nvPicPr>
          <p:cNvPr id="4" name="Picture 3" descr="tea_with_m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454" y="1981200"/>
            <a:ext cx="4515556" cy="2540000"/>
          </a:xfrm>
          <a:prstGeom prst="rect">
            <a:avLst/>
          </a:prstGeom>
        </p:spPr>
      </p:pic>
      <p:pic>
        <p:nvPicPr>
          <p:cNvPr id="5" name="Picture 4" descr="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1711" y="5199063"/>
            <a:ext cx="3302000" cy="1854200"/>
          </a:xfrm>
          <a:prstGeom prst="rect">
            <a:avLst/>
          </a:prstGeom>
        </p:spPr>
      </p:pic>
      <p:pic>
        <p:nvPicPr>
          <p:cNvPr id="6" name="Picture 5" descr="curry-seasoning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432335"/>
            <a:ext cx="2165136" cy="1623852"/>
          </a:xfrm>
          <a:prstGeom prst="rect">
            <a:avLst/>
          </a:prstGeom>
        </p:spPr>
      </p:pic>
      <p:pic>
        <p:nvPicPr>
          <p:cNvPr id="8" name="Picture 7" descr="raspberri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419" y="204039"/>
            <a:ext cx="3382317" cy="2029391"/>
          </a:xfrm>
          <a:prstGeom prst="rect">
            <a:avLst/>
          </a:prstGeom>
        </p:spPr>
      </p:pic>
      <p:pic>
        <p:nvPicPr>
          <p:cNvPr id="9" name="Picture 8" descr="Pecan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53997"/>
            <a:ext cx="3159725" cy="2369795"/>
          </a:xfrm>
          <a:prstGeom prst="rect">
            <a:avLst/>
          </a:prstGeom>
        </p:spPr>
      </p:pic>
      <p:pic>
        <p:nvPicPr>
          <p:cNvPr id="7" name="Picture 6" descr="flavonoid-foo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0348" y="2286000"/>
            <a:ext cx="5080000" cy="3810000"/>
          </a:xfrm>
          <a:prstGeom prst="rect">
            <a:avLst/>
          </a:prstGeom>
        </p:spPr>
      </p:pic>
    </p:spTree>
    <p:extLst>
      <p:ext uri="{BB962C8B-B14F-4D97-AF65-F5344CB8AC3E}">
        <p14:creationId xmlns:p14="http://schemas.microsoft.com/office/powerpoint/2010/main" val="2726502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25648</TotalTime>
  <Words>8359</Words>
  <Application>Microsoft Macintosh PowerPoint</Application>
  <PresentationFormat>Widescreen</PresentationFormat>
  <Paragraphs>824</Paragraphs>
  <Slides>104</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Arial</vt:lpstr>
      <vt:lpstr>Calibri</vt:lpstr>
      <vt:lpstr>Calibri Light</vt:lpstr>
      <vt:lpstr>System Font Regular</vt:lpstr>
      <vt:lpstr>Office Theme</vt:lpstr>
      <vt:lpstr>Glyphosate, Deuterium and COVID-19</vt:lpstr>
      <vt:lpstr>Download these slides</vt:lpstr>
      <vt:lpstr>PowerPoint Presentation</vt:lpstr>
      <vt:lpstr>PowerPoint Presentation</vt:lpstr>
      <vt:lpstr>Outline</vt:lpstr>
      <vt:lpstr>PowerPoint Presentation</vt:lpstr>
      <vt:lpstr>Deuterium = “Heavy” Hydrogen</vt:lpstr>
      <vt:lpstr>The Big Picture</vt:lpstr>
      <vt:lpstr>"The Pathologic Anatomy of Deuterium Intoxication"*</vt:lpstr>
      <vt:lpstr>Deuterium in Water and Depression*</vt:lpstr>
      <vt:lpstr>Deuterium-Depleted Water (DDW) Administered to Mice*</vt:lpstr>
      <vt:lpstr>Deuterium Depleted Water  to Treat Cancer*</vt:lpstr>
      <vt:lpstr>Deuterium in Foods and Mast-Cell Activation Syndrome*</vt:lpstr>
      <vt:lpstr>Concentrations of Deuterium in Various Food Items*</vt:lpstr>
      <vt:lpstr>Deuterium Levels are Variable in Fluids*</vt:lpstr>
      <vt:lpstr>Glyphosate: The Big Picture</vt:lpstr>
      <vt:lpstr>PowerPoint Presentation</vt:lpstr>
      <vt:lpstr>PowerPoint Presentation</vt:lpstr>
      <vt:lpstr>My New Book!</vt:lpstr>
      <vt:lpstr>PowerPoint Presentation</vt:lpstr>
      <vt:lpstr>The Big Picture</vt:lpstr>
      <vt:lpstr>Hydrogen gas produced by microbes anaerobically from glucose or formate is depleted down to 30 ppm deuterium* </vt:lpstr>
      <vt:lpstr>What happens to the hydrogen gas?</vt:lpstr>
      <vt:lpstr>NAD and FAD: Essential Molecules</vt:lpstr>
      <vt:lpstr>Methanogens and Methanotrophs</vt:lpstr>
      <vt:lpstr>Gut Dysbiosis Linked to Many Diseases*</vt:lpstr>
      <vt:lpstr>Hydrogen Gas as a Therapy*</vt:lpstr>
      <vt:lpstr>PowerPoint Presentation</vt:lpstr>
      <vt:lpstr>The Big Picture</vt:lpstr>
      <vt:lpstr>COVID-19 Pathology: Hypothesis</vt:lpstr>
      <vt:lpstr>Air Pollution and COVID-19</vt:lpstr>
      <vt:lpstr>What Might be the Toxic Substances?</vt:lpstr>
      <vt:lpstr>Glyphosate found in nanoparticles in the air in Brazil*</vt:lpstr>
      <vt:lpstr>Global Biofuels Market, 2012-2021</vt:lpstr>
      <vt:lpstr>Biofuels Consumption by Country (thousand barrels per day)*</vt:lpstr>
      <vt:lpstr>Total deaths from COVID-19 up to October 6, 2021, normalized by population*</vt:lpstr>
      <vt:lpstr>Nigeria: High Air Pollution; Low COVID Mortality</vt:lpstr>
      <vt:lpstr>PowerPoint Presentation</vt:lpstr>
      <vt:lpstr>Vaping Lung Disease*</vt:lpstr>
      <vt:lpstr>Vaping Lung Disease*</vt:lpstr>
      <vt:lpstr>Glycerol in E-Cigarettes*</vt:lpstr>
      <vt:lpstr>Mice Exposed to Vaping Fumes*</vt:lpstr>
      <vt:lpstr>Lung surfactant protein SP-D has collagen-like stalks: GxyGxyGxy…*</vt:lpstr>
      <vt:lpstr>GxyGxyGxy… sequence in SP-D</vt:lpstr>
      <vt:lpstr>Collagen &amp; Glyphosate?</vt:lpstr>
      <vt:lpstr>Is Glyphosate Causing an Epidemic in Fatty Liver Disease?</vt:lpstr>
      <vt:lpstr>“Glyphosate Excretion is Associated With Steatohepatitis and Advanced Liver Fibrosis in Patients With Fatty Liver Disease”*</vt:lpstr>
      <vt:lpstr>Chronic Disease in the United States*</vt:lpstr>
      <vt:lpstr>Pre-existing conditions lead to death from COVID</vt:lpstr>
      <vt:lpstr>Comorbidities for COVID-19 in New York State*</vt:lpstr>
      <vt:lpstr>Correlations over time between Glyphosate Usage and Disease in the US*</vt:lpstr>
      <vt:lpstr>Comorbidities: Obesity and Diabetes*</vt:lpstr>
      <vt:lpstr>PowerPoint Presentation</vt:lpstr>
      <vt:lpstr>The Big Picture</vt:lpstr>
      <vt:lpstr>Flavoproteins</vt:lpstr>
      <vt:lpstr>Glyphosate Impairs NAD(P)(H) Pathways*</vt:lpstr>
      <vt:lpstr>“COVID-19: NAD+ deficiency may predispose      the aged, obese and type2 diabetics to             mortality through its effect on SIRT1 activity”*  </vt:lpstr>
      <vt:lpstr>Deuterons Disrupt the  ATPase Pump*</vt:lpstr>
      <vt:lpstr>G6PD &amp; Fatty Acids*</vt:lpstr>
      <vt:lpstr>PowerPoint Presentation</vt:lpstr>
      <vt:lpstr>Initial COVID-19 Events</vt:lpstr>
      <vt:lpstr>Is a Bradykinin Storm Brewing in COVID-19?*</vt:lpstr>
      <vt:lpstr>Bradykinin-induced hyperpermeability                       of the lung capillaries causes formation of hyaluronic-acid hydrogel that inhibits gas exchange* </vt:lpstr>
      <vt:lpstr>SARS CoV-2 causes massive over-production of hyaluronic acid in the lungs*</vt:lpstr>
      <vt:lpstr>Heme Oxygenase-1 (HO-1) and COVID-19*</vt:lpstr>
      <vt:lpstr>PowerPoint Presentation</vt:lpstr>
      <vt:lpstr>How the Virus Facilitates Repair of the Deuterium Problem - Hypothesis</vt:lpstr>
      <vt:lpstr>Virus traps linoleic acid in its membrane which then gets oxidized by lipoxygenase to make DDW</vt:lpstr>
      <vt:lpstr>Viruses are stabilized by excess deuterium!</vt:lpstr>
      <vt:lpstr>“Mitochondrial Transfer via Tunneling Nanotubes               is an Important Mechanism by which                   Mesenchymal Stem Cells Enhance Macrophage Phagocytosis in the In Vitro and In Vivo Models of ARDS”*</vt:lpstr>
      <vt:lpstr>Do the mitochondria and lysosomes get repaired in transit?</vt:lpstr>
      <vt:lpstr>“Exosomal transfer of mitochondria from airway myeloid-derived regulatory cells to T cells”*  </vt:lpstr>
      <vt:lpstr>A Role for Platelets!*</vt:lpstr>
      <vt:lpstr>Megakaryocytes and Platelets in the Lungs*</vt:lpstr>
      <vt:lpstr>Platelet Counts Over Time: Survivors and Nonsurvivors of COVID-19*</vt:lpstr>
      <vt:lpstr>Recapitulation</vt:lpstr>
      <vt:lpstr>PowerPoint Presentation</vt:lpstr>
      <vt:lpstr>“Mandated Bacillus Calmette-Guérin (BCG) vaccination predicts flattened curves for the spread of COVID-19”*  </vt:lpstr>
      <vt:lpstr>Study in Israel*</vt:lpstr>
      <vt:lpstr>PowerPoint Presentation</vt:lpstr>
      <vt:lpstr>Inverse relationship between COVID-19 and Tuberculosis in Africa</vt:lpstr>
      <vt:lpstr>Some Interesting Facts about Tuberculosis*</vt:lpstr>
      <vt:lpstr>Countries with mandates with and without high infection rate</vt:lpstr>
      <vt:lpstr>Does Tuberculosis Protect from Obesity and from COVID-19?? *</vt:lpstr>
      <vt:lpstr>Monsanto Patent: “Glyphosate formulations and their use for the inhibition of  5-enolpyruvylshikimate-3-phosphate synthase”*</vt:lpstr>
      <vt:lpstr>PowerPoint Presentation</vt:lpstr>
      <vt:lpstr>PowerPoint Presentation</vt:lpstr>
      <vt:lpstr>Unusual molecules produced by Mycobacterium tuberculosis: Vitamin K2 sulfate*</vt:lpstr>
      <vt:lpstr>“Menaquinone Synthesis is Critical for Maintaining Mycobacterial Viability During Exponential Growth and Recovery from Non-Replicating Persistence”*  </vt:lpstr>
      <vt:lpstr>Vitamin K2 Protects from Heart Disease</vt:lpstr>
      <vt:lpstr>COVID-19 and Heart Disease*</vt:lpstr>
      <vt:lpstr>On the Trail of the Elusive X-Factor: A Sixty-Two-Year-Old Mystery Finally Solved* </vt:lpstr>
      <vt:lpstr> “Study links better vitamin K status with improved COVID-19 outcomes”*  </vt:lpstr>
      <vt:lpstr>PowerPoint Presentation</vt:lpstr>
      <vt:lpstr>A High-Fat Diet is a Low-Deuterium Diet</vt:lpstr>
      <vt:lpstr>Foods High in Niacin  NAD(P)</vt:lpstr>
      <vt:lpstr>Riboflavin:  Source for FAD in Flavoproteins</vt:lpstr>
      <vt:lpstr>DDW, Glacier Water and Hydrogen Water</vt:lpstr>
      <vt:lpstr>Flavonoids and Polyphenols!</vt:lpstr>
      <vt:lpstr>Do Fermented Foods Protect from COVID-19?</vt:lpstr>
      <vt:lpstr>Dietary Sources of Vitamin K2*</vt:lpstr>
      <vt:lpstr>PowerPoint Presentation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301</cp:revision>
  <cp:lastPrinted>2021-11-05T22:05:58Z</cp:lastPrinted>
  <dcterms:created xsi:type="dcterms:W3CDTF">2020-09-24T02:59:12Z</dcterms:created>
  <dcterms:modified xsi:type="dcterms:W3CDTF">2021-11-05T22:53:13Z</dcterms:modified>
</cp:coreProperties>
</file>