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8.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873" r:id="rId2"/>
    <p:sldId id="872" r:id="rId3"/>
    <p:sldId id="755" r:id="rId4"/>
    <p:sldId id="779" r:id="rId5"/>
    <p:sldId id="842" r:id="rId6"/>
    <p:sldId id="870" r:id="rId7"/>
    <p:sldId id="858" r:id="rId8"/>
    <p:sldId id="402" r:id="rId9"/>
    <p:sldId id="869" r:id="rId10"/>
    <p:sldId id="738" r:id="rId11"/>
    <p:sldId id="880" r:id="rId12"/>
    <p:sldId id="757" r:id="rId13"/>
    <p:sldId id="728" r:id="rId14"/>
    <p:sldId id="845" r:id="rId15"/>
    <p:sldId id="865" r:id="rId16"/>
    <p:sldId id="744" r:id="rId17"/>
    <p:sldId id="805" r:id="rId18"/>
    <p:sldId id="777" r:id="rId19"/>
    <p:sldId id="871" r:id="rId20"/>
    <p:sldId id="849" r:id="rId21"/>
    <p:sldId id="854" r:id="rId22"/>
    <p:sldId id="884" r:id="rId23"/>
    <p:sldId id="847" r:id="rId24"/>
    <p:sldId id="843" r:id="rId25"/>
    <p:sldId id="841" r:id="rId26"/>
    <p:sldId id="864" r:id="rId27"/>
    <p:sldId id="855" r:id="rId28"/>
    <p:sldId id="883" r:id="rId29"/>
    <p:sldId id="890" r:id="rId30"/>
    <p:sldId id="891" r:id="rId31"/>
    <p:sldId id="886" r:id="rId32"/>
    <p:sldId id="817" r:id="rId33"/>
    <p:sldId id="442" r:id="rId34"/>
    <p:sldId id="443" r:id="rId35"/>
    <p:sldId id="846" r:id="rId36"/>
    <p:sldId id="851" r:id="rId37"/>
    <p:sldId id="859" r:id="rId38"/>
    <p:sldId id="554" r:id="rId39"/>
    <p:sldId id="594" r:id="rId40"/>
    <p:sldId id="565" r:id="rId41"/>
    <p:sldId id="879" r:id="rId42"/>
    <p:sldId id="560" r:id="rId43"/>
    <p:sldId id="561" r:id="rId44"/>
    <p:sldId id="563" r:id="rId45"/>
    <p:sldId id="894" r:id="rId46"/>
    <p:sldId id="795" r:id="rId47"/>
    <p:sldId id="835" r:id="rId48"/>
    <p:sldId id="778" r:id="rId49"/>
    <p:sldId id="783" r:id="rId50"/>
    <p:sldId id="761" r:id="rId51"/>
    <p:sldId id="790" r:id="rId52"/>
    <p:sldId id="815" r:id="rId53"/>
    <p:sldId id="862" r:id="rId54"/>
    <p:sldId id="853" r:id="rId55"/>
    <p:sldId id="867" r:id="rId56"/>
    <p:sldId id="889" r:id="rId57"/>
    <p:sldId id="833" r:id="rId58"/>
    <p:sldId id="740" r:id="rId59"/>
    <p:sldId id="811" r:id="rId60"/>
    <p:sldId id="806" r:id="rId61"/>
    <p:sldId id="794" r:id="rId62"/>
    <p:sldId id="836" r:id="rId63"/>
    <p:sldId id="763" r:id="rId64"/>
    <p:sldId id="874" r:id="rId65"/>
    <p:sldId id="807" r:id="rId66"/>
    <p:sldId id="737" r:id="rId67"/>
    <p:sldId id="819" r:id="rId68"/>
    <p:sldId id="810" r:id="rId69"/>
    <p:sldId id="765" r:id="rId70"/>
    <p:sldId id="838" r:id="rId71"/>
    <p:sldId id="892" r:id="rId72"/>
    <p:sldId id="809" r:id="rId73"/>
    <p:sldId id="743" r:id="rId74"/>
    <p:sldId id="789" r:id="rId75"/>
    <p:sldId id="821" r:id="rId76"/>
    <p:sldId id="860" r:id="rId77"/>
    <p:sldId id="784" r:id="rId78"/>
    <p:sldId id="710" r:id="rId79"/>
    <p:sldId id="785" r:id="rId80"/>
    <p:sldId id="893" r:id="rId81"/>
    <p:sldId id="857" r:id="rId82"/>
    <p:sldId id="771" r:id="rId83"/>
    <p:sldId id="822" r:id="rId84"/>
    <p:sldId id="82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497"/>
  </p:normalViewPr>
  <p:slideViewPr>
    <p:cSldViewPr snapToGrid="0" snapToObjects="1">
      <p:cViewPr varScale="1">
        <p:scale>
          <a:sx n="102" d="100"/>
          <a:sy n="102" d="100"/>
        </p:scale>
        <p:origin x="952" y="184"/>
      </p:cViewPr>
      <p:guideLst/>
    </p:cSldViewPr>
  </p:slideViewPr>
  <p:outlineViewPr>
    <p:cViewPr>
      <p:scale>
        <a:sx n="33" d="100"/>
        <a:sy n="33" d="100"/>
      </p:scale>
      <p:origin x="0" y="-16032"/>
    </p:cViewPr>
  </p:outlineViewPr>
  <p:notesTextViewPr>
    <p:cViewPr>
      <p:scale>
        <a:sx n="1" d="1"/>
        <a:sy n="1" d="1"/>
      </p:scale>
      <p:origin x="0" y="0"/>
    </p:cViewPr>
  </p:notesTextViewPr>
  <p:sorterViewPr>
    <p:cViewPr>
      <p:scale>
        <a:sx n="142" d="100"/>
        <a:sy n="14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C871D-059B-9A4B-B070-C00F126A0326}" type="datetimeFigureOut">
              <a:rPr lang="en-US" smtClean="0"/>
              <a:t>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D42E7-AE05-0C4D-9080-BBCDE23420C9}" type="slidenum">
              <a:rPr lang="en-US" smtClean="0"/>
              <a:t>‹#›</a:t>
            </a:fld>
            <a:endParaRPr lang="en-US"/>
          </a:p>
        </p:txBody>
      </p:sp>
    </p:spTree>
    <p:extLst>
      <p:ext uri="{BB962C8B-B14F-4D97-AF65-F5344CB8AC3E}">
        <p14:creationId xmlns:p14="http://schemas.microsoft.com/office/powerpoint/2010/main" val="351023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set of slides originated from </a:t>
            </a:r>
            <a:r>
              <a:rPr lang="en-US" dirty="0" err="1"/>
              <a:t>Laszlo_August</a:t>
            </a:r>
            <a:r>
              <a:rPr lang="en-US" dirty="0"/>
              <a:t>/</a:t>
            </a:r>
            <a:r>
              <a:rPr lang="en-US" sz="1200" kern="1200" dirty="0">
                <a:solidFill>
                  <a:schemeClr val="tx1"/>
                </a:solidFill>
                <a:effectLst/>
                <a:latin typeface="+mn-lt"/>
                <a:ea typeface="+mn-ea"/>
                <a:cs typeface="+mn-cs"/>
              </a:rPr>
              <a:t>Laszlo_August_2021.pptx</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a:t>
            </a:fld>
            <a:endParaRPr lang="en-US"/>
          </a:p>
        </p:txBody>
      </p:sp>
    </p:spTree>
    <p:extLst>
      <p:ext uri="{BB962C8B-B14F-4D97-AF65-F5344CB8AC3E}">
        <p14:creationId xmlns:p14="http://schemas.microsoft.com/office/powerpoint/2010/main" val="3341254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/JAMA_Blumenthal_acute_anaphylaxis_COVID_vaccines_50X.pdf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14</a:t>
            </a:fld>
            <a:endParaRPr lang="en-US"/>
          </a:p>
        </p:txBody>
      </p:sp>
    </p:spTree>
    <p:extLst>
      <p:ext uri="{BB962C8B-B14F-4D97-AF65-F5344CB8AC3E}">
        <p14:creationId xmlns:p14="http://schemas.microsoft.com/office/powerpoint/2010/main" val="144062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Meryl Nass post:</a:t>
            </a:r>
          </a:p>
          <a:p>
            <a:endParaRPr lang="en-US" dirty="0"/>
          </a:p>
          <a:p>
            <a:r>
              <a:rPr lang="en-US" dirty="0"/>
              <a:t>https://</a:t>
            </a:r>
            <a:r>
              <a:rPr lang="en-US" dirty="0" err="1"/>
              <a:t>anthraxvaccine.blogspot.com</a:t>
            </a:r>
            <a:r>
              <a:rPr lang="en-US" dirty="0"/>
              <a:t>/2021/07/in-this-incredibly-important-video-</a:t>
            </a:r>
            <a:r>
              <a:rPr lang="en-US" dirty="0" err="1"/>
              <a:t>mrna.html</a:t>
            </a:r>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16</a:t>
            </a:fld>
            <a:endParaRPr lang="en-US"/>
          </a:p>
        </p:txBody>
      </p:sp>
    </p:spTree>
    <p:extLst>
      <p:ext uri="{BB962C8B-B14F-4D97-AF65-F5344CB8AC3E}">
        <p14:creationId xmlns:p14="http://schemas.microsoft.com/office/powerpoint/2010/main" val="393686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www.frontiersin.org</a:t>
            </a:r>
            <a:r>
              <a:rPr lang="en-US" dirty="0"/>
              <a:t>/articles/10.3389/fimmu.2018.02469/full</a:t>
            </a:r>
          </a:p>
        </p:txBody>
      </p:sp>
      <p:sp>
        <p:nvSpPr>
          <p:cNvPr id="4" name="Slide Number Placeholder 3"/>
          <p:cNvSpPr>
            <a:spLocks noGrp="1"/>
          </p:cNvSpPr>
          <p:nvPr>
            <p:ph type="sldNum" sz="quarter" idx="5"/>
          </p:nvPr>
        </p:nvSpPr>
        <p:spPr/>
        <p:txBody>
          <a:bodyPr/>
          <a:lstStyle/>
          <a:p>
            <a:fld id="{7A9D42E7-AE05-0C4D-9080-BBCDE23420C9}" type="slidenum">
              <a:rPr lang="en-US" smtClean="0"/>
              <a:t>17</a:t>
            </a:fld>
            <a:endParaRPr lang="en-US"/>
          </a:p>
        </p:txBody>
      </p:sp>
    </p:spTree>
    <p:extLst>
      <p:ext uri="{BB962C8B-B14F-4D97-AF65-F5344CB8AC3E}">
        <p14:creationId xmlns:p14="http://schemas.microsoft.com/office/powerpoint/2010/main" val="420564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pubmed.ncbi.nlm.nih.gov</a:t>
            </a:r>
            <a:r>
              <a:rPr lang="en-US" dirty="0"/>
              <a:t>/34182569/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mRNA_vaccines_persistent_activity_germinal_centers.pdf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18</a:t>
            </a:fld>
            <a:endParaRPr lang="en-US"/>
          </a:p>
        </p:txBody>
      </p:sp>
    </p:spTree>
    <p:extLst>
      <p:ext uri="{BB962C8B-B14F-4D97-AF65-F5344CB8AC3E}">
        <p14:creationId xmlns:p14="http://schemas.microsoft.com/office/powerpoint/2010/main" val="269539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/articles/s41423-020-00588-2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a:solidFill>
                  <a:schemeClr val="tx1"/>
                </a:solidFill>
                <a:effectLst/>
                <a:latin typeface="+mn-lt"/>
                <a:ea typeface="+mn-ea"/>
                <a:cs typeface="+mn-cs"/>
              </a:rPr>
              <a:t>/high</a:t>
            </a:r>
            <a:r>
              <a:rPr lang="en-US" sz="1200" kern="1200" dirty="0" err="1">
                <a:solidFill>
                  <a:schemeClr val="tx1"/>
                </a:solidFill>
                <a:effectLst/>
                <a:latin typeface="+mn-lt"/>
                <a:ea typeface="+mn-ea"/>
                <a:cs typeface="+mn-cs"/>
              </a:rPr>
              <a:t>_antibody_response_only_in_sickest_patients_COVID.pdf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19</a:t>
            </a:fld>
            <a:endParaRPr lang="en-US"/>
          </a:p>
        </p:txBody>
      </p:sp>
    </p:spTree>
    <p:extLst>
      <p:ext uri="{BB962C8B-B14F-4D97-AF65-F5344CB8AC3E}">
        <p14:creationId xmlns:p14="http://schemas.microsoft.com/office/powerpoint/2010/main" val="1888490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www.sciencemag.org</a:t>
            </a:r>
            <a:r>
              <a:rPr lang="en-US" dirty="0"/>
              <a:t>/news/2020/12/uk-variant-puts-spotlight-immunocompromised-patients-role-covid-19-pandemic</a:t>
            </a:r>
          </a:p>
        </p:txBody>
      </p:sp>
      <p:sp>
        <p:nvSpPr>
          <p:cNvPr id="4" name="Slide Number Placeholder 3"/>
          <p:cNvSpPr>
            <a:spLocks noGrp="1"/>
          </p:cNvSpPr>
          <p:nvPr>
            <p:ph type="sldNum" sz="quarter" idx="5"/>
          </p:nvPr>
        </p:nvSpPr>
        <p:spPr/>
        <p:txBody>
          <a:bodyPr/>
          <a:lstStyle/>
          <a:p>
            <a:fld id="{8DB6678B-6F3C-3E49-9E92-89F06358B121}" type="slidenum">
              <a:rPr lang="en-US" smtClean="0"/>
              <a:t>22</a:t>
            </a:fld>
            <a:endParaRPr lang="en-US"/>
          </a:p>
        </p:txBody>
      </p:sp>
    </p:spTree>
    <p:extLst>
      <p:ext uri="{BB962C8B-B14F-4D97-AF65-F5344CB8AC3E}">
        <p14:creationId xmlns:p14="http://schemas.microsoft.com/office/powerpoint/2010/main" val="3292789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/SARS-CoV-2_escapes_neutralization_by_South_African_donor_plasma.pdf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23</a:t>
            </a:fld>
            <a:endParaRPr lang="en-US"/>
          </a:p>
        </p:txBody>
      </p:sp>
    </p:spTree>
    <p:extLst>
      <p:ext uri="{BB962C8B-B14F-4D97-AF65-F5344CB8AC3E}">
        <p14:creationId xmlns:p14="http://schemas.microsoft.com/office/powerpoint/2010/main" val="2399682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 of India</a:t>
            </a:r>
          </a:p>
        </p:txBody>
      </p:sp>
      <p:sp>
        <p:nvSpPr>
          <p:cNvPr id="4" name="Slide Number Placeholder 3"/>
          <p:cNvSpPr>
            <a:spLocks noGrp="1"/>
          </p:cNvSpPr>
          <p:nvPr>
            <p:ph type="sldNum" sz="quarter" idx="5"/>
          </p:nvPr>
        </p:nvSpPr>
        <p:spPr/>
        <p:txBody>
          <a:bodyPr/>
          <a:lstStyle/>
          <a:p>
            <a:fld id="{7A9D42E7-AE05-0C4D-9080-BBCDE23420C9}" type="slidenum">
              <a:rPr lang="en-US" smtClean="0"/>
              <a:t>24</a:t>
            </a:fld>
            <a:endParaRPr lang="en-US"/>
          </a:p>
        </p:txBody>
      </p:sp>
    </p:spTree>
    <p:extLst>
      <p:ext uri="{BB962C8B-B14F-4D97-AF65-F5344CB8AC3E}">
        <p14:creationId xmlns:p14="http://schemas.microsoft.com/office/powerpoint/2010/main" val="1477172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/MMWR\ July\ 30\ 2021\ Provincetown\ cluster\ 75%\ fully\ vaccinated\ \(2\).pdf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FIGURE 2. SARS-CoV-2 real-time reverse transcription–polymerase chain reaction cycle threshold values* for specimens from patients with infections associated with large public gatherings, by vaccination status† — Barnstable County, Massachusetts, July 2021 </a:t>
            </a:r>
            <a:endParaRPr lang="en-US" dirty="0"/>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25</a:t>
            </a:fld>
            <a:endParaRPr lang="en-US"/>
          </a:p>
        </p:txBody>
      </p:sp>
    </p:spTree>
    <p:extLst>
      <p:ext uri="{BB962C8B-B14F-4D97-AF65-F5344CB8AC3E}">
        <p14:creationId xmlns:p14="http://schemas.microsoft.com/office/powerpoint/2010/main" val="369566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vaccines_must_engage_T_cells.pdf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26</a:t>
            </a:fld>
            <a:endParaRPr lang="en-US"/>
          </a:p>
        </p:txBody>
      </p:sp>
    </p:spTree>
    <p:extLst>
      <p:ext uri="{BB962C8B-B14F-4D97-AF65-F5344CB8AC3E}">
        <p14:creationId xmlns:p14="http://schemas.microsoft.com/office/powerpoint/2010/main" val="186671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 </a:t>
            </a:r>
            <a:r>
              <a:rPr lang="en-US" dirty="0" err="1"/>
              <a:t>sha</a:t>
            </a:r>
            <a:r>
              <a:rPr lang="en-US" dirty="0"/>
              <a:t> </a:t>
            </a:r>
            <a:r>
              <a:rPr lang="en-US" dirty="0" err="1"/>
              <a:t>rit</a:t>
            </a:r>
            <a:endParaRPr lang="en-US" dirty="0"/>
          </a:p>
          <a:p>
            <a:r>
              <a:rPr lang="en-US" dirty="0" err="1"/>
              <a:t>baak</a:t>
            </a:r>
            <a:r>
              <a:rPr lang="en-US" dirty="0"/>
              <a:t> dee</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a:t>
            </a:fld>
            <a:endParaRPr lang="en-US"/>
          </a:p>
        </p:txBody>
      </p:sp>
    </p:spTree>
    <p:extLst>
      <p:ext uri="{BB962C8B-B14F-4D97-AF65-F5344CB8AC3E}">
        <p14:creationId xmlns:p14="http://schemas.microsoft.com/office/powerpoint/2010/main" val="2210746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COVID_vaccine</a:t>
            </a:r>
            <a:r>
              <a:rPr lang="en-US" dirty="0"/>
              <a:t>/</a:t>
            </a:r>
            <a:r>
              <a:rPr lang="en-US" dirty="0" err="1"/>
              <a:t>Israel_outbreak_Delta_variant_hospital.pdf</a:t>
            </a:r>
            <a:endParaRPr lang="en-US" dirty="0"/>
          </a:p>
        </p:txBody>
      </p:sp>
      <p:sp>
        <p:nvSpPr>
          <p:cNvPr id="4" name="Slide Number Placeholder 3"/>
          <p:cNvSpPr>
            <a:spLocks noGrp="1"/>
          </p:cNvSpPr>
          <p:nvPr>
            <p:ph type="sldNum" sz="quarter" idx="5"/>
          </p:nvPr>
        </p:nvSpPr>
        <p:spPr/>
        <p:txBody>
          <a:bodyPr/>
          <a:lstStyle/>
          <a:p>
            <a:fld id="{64C78822-043B-7B44-8C24-00E82B6A6759}" type="slidenum">
              <a:rPr lang="en-US" smtClean="0"/>
              <a:t>28</a:t>
            </a:fld>
            <a:endParaRPr lang="en-US"/>
          </a:p>
        </p:txBody>
      </p:sp>
    </p:spTree>
    <p:extLst>
      <p:ext uri="{BB962C8B-B14F-4D97-AF65-F5344CB8AC3E}">
        <p14:creationId xmlns:p14="http://schemas.microsoft.com/office/powerpoint/2010/main" val="3260138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neutralizing_antibodies_fall_fast_vaccines_bioRxiv.pdf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42 days after first vaccine.</a:t>
            </a:r>
          </a:p>
          <a:p>
            <a:endParaRPr lang="en-US" dirty="0"/>
          </a:p>
        </p:txBody>
      </p:sp>
      <p:sp>
        <p:nvSpPr>
          <p:cNvPr id="4" name="Slide Number Placeholder 3"/>
          <p:cNvSpPr>
            <a:spLocks noGrp="1"/>
          </p:cNvSpPr>
          <p:nvPr>
            <p:ph type="sldNum" sz="quarter" idx="5"/>
          </p:nvPr>
        </p:nvSpPr>
        <p:spPr/>
        <p:txBody>
          <a:bodyPr/>
          <a:lstStyle/>
          <a:p>
            <a:fld id="{64C78822-043B-7B44-8C24-00E82B6A6759}" type="slidenum">
              <a:rPr lang="en-US" smtClean="0"/>
              <a:t>29</a:t>
            </a:fld>
            <a:endParaRPr lang="en-US"/>
          </a:p>
        </p:txBody>
      </p:sp>
    </p:spTree>
    <p:extLst>
      <p:ext uri="{BB962C8B-B14F-4D97-AF65-F5344CB8AC3E}">
        <p14:creationId xmlns:p14="http://schemas.microsoft.com/office/powerpoint/2010/main" val="304563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www.medrxiv.org</a:t>
            </a:r>
            <a:r>
              <a:rPr lang="en-US" dirty="0"/>
              <a:t>/content/10.1101/2021.08.19.21262111v1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vaccine_antibodies_fade_faster.pdf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30</a:t>
            </a:fld>
            <a:endParaRPr lang="en-US"/>
          </a:p>
        </p:txBody>
      </p:sp>
    </p:spTree>
    <p:extLst>
      <p:ext uri="{BB962C8B-B14F-4D97-AF65-F5344CB8AC3E}">
        <p14:creationId xmlns:p14="http://schemas.microsoft.com/office/powerpoint/2010/main" val="3874351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Increases in COVID‐19 are unrelated to levels of vaccination across 68 countries and 2947 counties in the United States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where?</a:t>
            </a:r>
            <a:endParaRPr lang="en-US" dirty="0"/>
          </a:p>
          <a:p>
            <a:endParaRPr lang="en-US" dirty="0"/>
          </a:p>
        </p:txBody>
      </p:sp>
      <p:sp>
        <p:nvSpPr>
          <p:cNvPr id="4" name="Slide Number Placeholder 3"/>
          <p:cNvSpPr>
            <a:spLocks noGrp="1"/>
          </p:cNvSpPr>
          <p:nvPr>
            <p:ph type="sldNum" sz="quarter" idx="5"/>
          </p:nvPr>
        </p:nvSpPr>
        <p:spPr/>
        <p:txBody>
          <a:bodyPr/>
          <a:lstStyle/>
          <a:p>
            <a:fld id="{64C78822-043B-7B44-8C24-00E82B6A6759}" type="slidenum">
              <a:rPr lang="en-US" smtClean="0"/>
              <a:t>31</a:t>
            </a:fld>
            <a:endParaRPr lang="en-US"/>
          </a:p>
        </p:txBody>
      </p:sp>
    </p:spTree>
    <p:extLst>
      <p:ext uri="{BB962C8B-B14F-4D97-AF65-F5344CB8AC3E}">
        <p14:creationId xmlns:p14="http://schemas.microsoft.com/office/powerpoint/2010/main" val="1103145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/articles/s41564-020-00789-5</a:t>
            </a:r>
          </a:p>
          <a:p>
            <a:r>
              <a:rPr lang="en-US" dirty="0" err="1"/>
              <a:t>COVID_vaccine</a:t>
            </a:r>
            <a:r>
              <a:rPr lang="en-US" dirty="0"/>
              <a:t>/ADE_and_SARS_2020.pdf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Vaccine_paper</a:t>
            </a:r>
            <a:r>
              <a:rPr lang="en-US" dirty="0"/>
              <a:t>/</a:t>
            </a:r>
            <a:r>
              <a:rPr lang="en-US" sz="1200" kern="1200" dirty="0" err="1">
                <a:solidFill>
                  <a:schemeClr val="tx1"/>
                </a:solidFill>
                <a:effectLst/>
                <a:latin typeface="+mn-lt"/>
                <a:ea typeface="+mn-ea"/>
                <a:cs typeface="+mn-cs"/>
              </a:rPr>
              <a:t>Cardozo_ADE_real_possibility_warn_patients.pdf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33</a:t>
            </a:fld>
            <a:endParaRPr lang="en-US"/>
          </a:p>
        </p:txBody>
      </p:sp>
    </p:spTree>
    <p:extLst>
      <p:ext uri="{BB962C8B-B14F-4D97-AF65-F5344CB8AC3E}">
        <p14:creationId xmlns:p14="http://schemas.microsoft.com/office/powerpoint/2010/main" val="3926335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COVID_vaccine</a:t>
            </a:r>
            <a:r>
              <a:rPr lang="en-US" dirty="0"/>
              <a:t>/ADE_and_SARS_2020.pdf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as antibodies fade.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34</a:t>
            </a:fld>
            <a:endParaRPr lang="en-US"/>
          </a:p>
        </p:txBody>
      </p:sp>
    </p:spTree>
    <p:extLst>
      <p:ext uri="{BB962C8B-B14F-4D97-AF65-F5344CB8AC3E}">
        <p14:creationId xmlns:p14="http://schemas.microsoft.com/office/powerpoint/2010/main" val="99906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ghionjournal.com</a:t>
            </a:r>
            <a:r>
              <a:rPr lang="en-US" dirty="0"/>
              <a:t>/fauci-nih-knew-covid-19-vaccines-could-lead-antibody-dependent-enhancement/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informed_consent_ADE.pdf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35</a:t>
            </a:fld>
            <a:endParaRPr lang="en-US"/>
          </a:p>
        </p:txBody>
      </p:sp>
    </p:spTree>
    <p:extLst>
      <p:ext uri="{BB962C8B-B14F-4D97-AF65-F5344CB8AC3E}">
        <p14:creationId xmlns:p14="http://schemas.microsoft.com/office/powerpoint/2010/main" val="185862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Delta_variant_increases_risk_of_ADE.pdf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36</a:t>
            </a:fld>
            <a:endParaRPr lang="en-US"/>
          </a:p>
        </p:txBody>
      </p:sp>
    </p:spTree>
    <p:extLst>
      <p:ext uri="{BB962C8B-B14F-4D97-AF65-F5344CB8AC3E}">
        <p14:creationId xmlns:p14="http://schemas.microsoft.com/office/powerpoint/2010/main" val="4063856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Delta_variant_resistant_to_vaccines_Japan.pdf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37</a:t>
            </a:fld>
            <a:endParaRPr lang="en-US"/>
          </a:p>
        </p:txBody>
      </p:sp>
    </p:spTree>
    <p:extLst>
      <p:ext uri="{BB962C8B-B14F-4D97-AF65-F5344CB8AC3E}">
        <p14:creationId xmlns:p14="http://schemas.microsoft.com/office/powerpoint/2010/main" val="829768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articles.mercola.com</a:t>
            </a:r>
            <a:r>
              <a:rPr lang="en-US" dirty="0"/>
              <a:t>/sites/articles/archive/2020/10/14/herd-immunity-</a:t>
            </a:r>
            <a:r>
              <a:rPr lang="en-US" dirty="0" err="1"/>
              <a:t>coronavirus.aspx</a:t>
            </a:r>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39</a:t>
            </a:fld>
            <a:endParaRPr lang="en-US"/>
          </a:p>
        </p:txBody>
      </p:sp>
    </p:spTree>
    <p:extLst>
      <p:ext uri="{BB962C8B-B14F-4D97-AF65-F5344CB8AC3E}">
        <p14:creationId xmlns:p14="http://schemas.microsoft.com/office/powerpoint/2010/main" val="32175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4</a:t>
            </a:fld>
            <a:endParaRPr lang="en-US"/>
          </a:p>
        </p:txBody>
      </p:sp>
    </p:spTree>
    <p:extLst>
      <p:ext uri="{BB962C8B-B14F-4D97-AF65-F5344CB8AC3E}">
        <p14:creationId xmlns:p14="http://schemas.microsoft.com/office/powerpoint/2010/main" val="2860267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r>
              <a:rPr lang="en-US" dirty="0"/>
              <a:t>Images/</a:t>
            </a:r>
            <a:r>
              <a:rPr lang="en-US" dirty="0" err="1"/>
              <a:t>covid_lungs_alveoli.png</a:t>
            </a:r>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40</a:t>
            </a:fld>
            <a:endParaRPr lang="en-US"/>
          </a:p>
        </p:txBody>
      </p:sp>
    </p:spTree>
    <p:extLst>
      <p:ext uri="{BB962C8B-B14F-4D97-AF65-F5344CB8AC3E}">
        <p14:creationId xmlns:p14="http://schemas.microsoft.com/office/powerpoint/2010/main" val="389777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miRNA./</a:t>
            </a:r>
            <a:r>
              <a:rPr lang="en-US" dirty="0" err="1"/>
              <a:t>exosomes_transfer_miRNAs_to_target_cells_WOW.pdf</a:t>
            </a:r>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41</a:t>
            </a:fld>
            <a:endParaRPr lang="en-US"/>
          </a:p>
        </p:txBody>
      </p:sp>
    </p:spTree>
    <p:extLst>
      <p:ext uri="{BB962C8B-B14F-4D97-AF65-F5344CB8AC3E}">
        <p14:creationId xmlns:p14="http://schemas.microsoft.com/office/powerpoint/2010/main" val="695348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/articles/PMC6412692/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Mitochondria/</a:t>
            </a:r>
            <a:r>
              <a:rPr lang="en-US" sz="1200" kern="1200" dirty="0" err="1">
                <a:solidFill>
                  <a:schemeClr val="tx1"/>
                </a:solidFill>
                <a:effectLst/>
                <a:latin typeface="+mn-lt"/>
                <a:ea typeface="+mn-ea"/>
                <a:cs typeface="+mn-cs"/>
              </a:rPr>
              <a:t>mitochondrial_dysfunction_and_aging.pdf</a:t>
            </a:r>
            <a:endParaRPr lang="en-US" sz="1200" kern="1200" dirty="0">
              <a:solidFill>
                <a:schemeClr val="tx1"/>
              </a:solidFill>
              <a:effectLst/>
              <a:latin typeface="+mn-lt"/>
              <a:ea typeface="+mn-ea"/>
              <a:cs typeface="+mn-cs"/>
            </a:endParaRPr>
          </a:p>
          <a:p>
            <a:endParaRPr lang="en-US" dirty="0"/>
          </a:p>
          <a:p>
            <a:r>
              <a:rPr lang="en-US" dirty="0"/>
              <a:t>MDV – mitochondrial derived vesicles</a:t>
            </a:r>
          </a:p>
          <a:p>
            <a:r>
              <a:rPr lang="en-US" dirty="0"/>
              <a:t>MVB = multivesicular bodies</a:t>
            </a:r>
          </a:p>
          <a:p>
            <a:endParaRPr lang="en-US" dirty="0"/>
          </a:p>
          <a:p>
            <a:r>
              <a:rPr lang="en-US" dirty="0"/>
              <a:t>diagram from:</a:t>
            </a:r>
          </a:p>
          <a:p>
            <a:r>
              <a:rPr lang="en-US" dirty="0"/>
              <a:t>https://</a:t>
            </a:r>
            <a:r>
              <a:rPr lang="en-US" dirty="0" err="1"/>
              <a:t>europepmc.org</a:t>
            </a:r>
            <a:r>
              <a:rPr lang="en-US" dirty="0"/>
              <a:t>/article/</a:t>
            </a:r>
            <a:r>
              <a:rPr lang="en-US" dirty="0" err="1"/>
              <a:t>pmc</a:t>
            </a:r>
            <a:r>
              <a:rPr lang="en-US" dirty="0"/>
              <a:t>/pmc5681906</a:t>
            </a:r>
          </a:p>
          <a:p>
            <a:endParaRPr lang="en-US" dirty="0"/>
          </a:p>
          <a:p>
            <a:r>
              <a:rPr lang="en-US" dirty="0"/>
              <a:t>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2020/book/mitochondria/</a:t>
            </a:r>
            <a:r>
              <a:rPr lang="en-US" sz="1200" kern="1200" dirty="0" err="1">
                <a:solidFill>
                  <a:schemeClr val="tx1"/>
                </a:solidFill>
                <a:effectLst/>
                <a:latin typeface="+mn-lt"/>
                <a:ea typeface="+mn-ea"/>
                <a:cs typeface="+mn-cs"/>
              </a:rPr>
              <a:t>mitochondria_lysosomes_communication_exosomes.pdf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42</a:t>
            </a:fld>
            <a:endParaRPr lang="en-US"/>
          </a:p>
        </p:txBody>
      </p:sp>
    </p:spTree>
    <p:extLst>
      <p:ext uri="{BB962C8B-B14F-4D97-AF65-F5344CB8AC3E}">
        <p14:creationId xmlns:p14="http://schemas.microsoft.com/office/powerpoint/2010/main" val="3243444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www.mdpi.com</a:t>
            </a:r>
            <a:r>
              <a:rPr lang="en-US" dirty="0"/>
              <a:t>/2073-4425/10/7/510/htm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Mitochondria/extracellular_vesicles_lysosomal_storage_diseases_2019.pdf</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43</a:t>
            </a:fld>
            <a:endParaRPr lang="en-US"/>
          </a:p>
        </p:txBody>
      </p:sp>
    </p:spTree>
    <p:extLst>
      <p:ext uri="{BB962C8B-B14F-4D97-AF65-F5344CB8AC3E}">
        <p14:creationId xmlns:p14="http://schemas.microsoft.com/office/powerpoint/2010/main" val="2384199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www.mdpi.com</a:t>
            </a:r>
            <a:r>
              <a:rPr lang="en-US" dirty="0"/>
              <a:t>/2073-4425/10/7/510/htm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Mitochondria/extracellular_vesicles_lysosomal_storage_diseases_2019.pdf</a:t>
            </a:r>
          </a:p>
          <a:p>
            <a:endParaRPr lang="en-US" dirty="0"/>
          </a:p>
        </p:txBody>
      </p:sp>
      <p:sp>
        <p:nvSpPr>
          <p:cNvPr id="4" name="Slide Number Placeholder 3"/>
          <p:cNvSpPr>
            <a:spLocks noGrp="1"/>
          </p:cNvSpPr>
          <p:nvPr>
            <p:ph type="sldNum" sz="quarter" idx="5"/>
          </p:nvPr>
        </p:nvSpPr>
        <p:spPr/>
        <p:txBody>
          <a:bodyPr/>
          <a:lstStyle/>
          <a:p>
            <a:fld id="{8FE31062-5E0C-004A-A96B-F9FF9ACA4EF7}" type="slidenum">
              <a:rPr lang="en-US" smtClean="0"/>
              <a:t>44</a:t>
            </a:fld>
            <a:endParaRPr lang="en-US"/>
          </a:p>
        </p:txBody>
      </p:sp>
    </p:spTree>
    <p:extLst>
      <p:ext uri="{BB962C8B-B14F-4D97-AF65-F5344CB8AC3E}">
        <p14:creationId xmlns:p14="http://schemas.microsoft.com/office/powerpoint/2010/main" val="552651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www.embopress.org</a:t>
            </a:r>
            <a:r>
              <a:rPr lang="en-US" dirty="0"/>
              <a:t>/</a:t>
            </a:r>
            <a:r>
              <a:rPr lang="en-US" dirty="0" err="1"/>
              <a:t>doi</a:t>
            </a:r>
            <a:r>
              <a:rPr lang="en-US" dirty="0"/>
              <a:t>/full/10.15252/embr.202050190\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miRNA/</a:t>
            </a:r>
            <a:r>
              <a:rPr lang="en-US" sz="1200" kern="1200" dirty="0" err="1">
                <a:solidFill>
                  <a:schemeClr val="tx1"/>
                </a:solidFill>
                <a:effectLst/>
                <a:latin typeface="+mn-lt"/>
                <a:ea typeface="+mn-ea"/>
                <a:cs typeface="+mn-cs"/>
              </a:rPr>
              <a:t>exosomes_take_germinal_center_stage.pdf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48</a:t>
            </a:fld>
            <a:endParaRPr lang="en-US"/>
          </a:p>
        </p:txBody>
      </p:sp>
    </p:spTree>
    <p:extLst>
      <p:ext uri="{BB962C8B-B14F-4D97-AF65-F5344CB8AC3E}">
        <p14:creationId xmlns:p14="http://schemas.microsoft.com/office/powerpoint/2010/main" val="2060911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COVID_vaccine</a:t>
            </a:r>
            <a:r>
              <a:rPr lang="en-US" dirty="0"/>
              <a:t>/SARS-CoV-2_and_miR-155.pdf </a:t>
            </a:r>
          </a:p>
          <a:p>
            <a:endParaRPr lang="en-US" dirty="0"/>
          </a:p>
          <a:p>
            <a:r>
              <a:rPr lang="en-US" dirty="0"/>
              <a:t>**:</a:t>
            </a:r>
          </a:p>
          <a:p>
            <a:r>
              <a:rPr lang="en-US" dirty="0"/>
              <a:t>https://</a:t>
            </a:r>
            <a:r>
              <a:rPr lang="en-US" dirty="0" err="1"/>
              <a:t>pubmed.ncbi.nlm.nih.gov</a:t>
            </a:r>
            <a:r>
              <a:rPr lang="en-US" dirty="0"/>
              <a:t>/27817193/</a:t>
            </a:r>
          </a:p>
        </p:txBody>
      </p:sp>
      <p:sp>
        <p:nvSpPr>
          <p:cNvPr id="4" name="Slide Number Placeholder 3"/>
          <p:cNvSpPr>
            <a:spLocks noGrp="1"/>
          </p:cNvSpPr>
          <p:nvPr>
            <p:ph type="sldNum" sz="quarter" idx="5"/>
          </p:nvPr>
        </p:nvSpPr>
        <p:spPr/>
        <p:txBody>
          <a:bodyPr/>
          <a:lstStyle/>
          <a:p>
            <a:fld id="{7A9D42E7-AE05-0C4D-9080-BBCDE23420C9}" type="slidenum">
              <a:rPr lang="en-US" smtClean="0"/>
              <a:t>49</a:t>
            </a:fld>
            <a:endParaRPr lang="en-US"/>
          </a:p>
        </p:txBody>
      </p:sp>
    </p:spTree>
    <p:extLst>
      <p:ext uri="{BB962C8B-B14F-4D97-AF65-F5344CB8AC3E}">
        <p14:creationId xmlns:p14="http://schemas.microsoft.com/office/powerpoint/2010/main" val="18878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www.biorxiv.org</a:t>
            </a:r>
            <a:r>
              <a:rPr lang="en-US" dirty="0"/>
              <a:t>/content/10.1101/2021.06.25.449905v2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/persistance_spike_S1_15_months_post_infection.pdf</a:t>
            </a:r>
          </a:p>
          <a:p>
            <a:r>
              <a:rPr lang="en-US" dirty="0"/>
              <a:t>CD16 is Fc gamma receptor IIIa.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50</a:t>
            </a:fld>
            <a:endParaRPr lang="en-US"/>
          </a:p>
        </p:txBody>
      </p:sp>
    </p:spTree>
    <p:extLst>
      <p:ext uri="{BB962C8B-B14F-4D97-AF65-F5344CB8AC3E}">
        <p14:creationId xmlns:p14="http://schemas.microsoft.com/office/powerpoint/2010/main" val="323647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miRNAs/free_S1_spike_role_in_COVID19.pdf</a:t>
            </a:r>
          </a:p>
          <a:p>
            <a:r>
              <a:rPr lang="en-US" dirty="0"/>
              <a:t>Caption:</a:t>
            </a:r>
          </a:p>
          <a:p>
            <a:r>
              <a:rPr lang="en-US" dirty="0"/>
              <a:t>Putative involvement of free S1 subunits of the SARS-CoV-2 S protein in the COVID-19 infection. Spontaneous “firing” of the S protein trimers on the surface of virions and infected cells liberates free RBD-containing S1 particles. The binding of these S1 particles to ACE2 may cause a decrease in the ACE2 cell surface expression and lead to the RAS imbalance. (Color version of the figure is available in the online </a:t>
            </a:r>
            <a:r>
              <a:rPr lang="en-US" dirty="0" err="1"/>
              <a:t>verssion</a:t>
            </a:r>
            <a:r>
              <a:rPr lang="en-US" dirty="0"/>
              <a:t> of this article and can be accessed at: https://</a:t>
            </a:r>
            <a:r>
              <a:rPr lang="en-US" dirty="0" err="1"/>
              <a:t>www.springer.com</a:t>
            </a:r>
            <a:r>
              <a:rPr lang="en-US" dirty="0"/>
              <a:t>/journal/10541) </a:t>
            </a:r>
          </a:p>
        </p:txBody>
      </p:sp>
      <p:sp>
        <p:nvSpPr>
          <p:cNvPr id="4" name="Slide Number Placeholder 3"/>
          <p:cNvSpPr>
            <a:spLocks noGrp="1"/>
          </p:cNvSpPr>
          <p:nvPr>
            <p:ph type="sldNum" sz="quarter" idx="5"/>
          </p:nvPr>
        </p:nvSpPr>
        <p:spPr/>
        <p:txBody>
          <a:bodyPr/>
          <a:lstStyle/>
          <a:p>
            <a:fld id="{7A9D42E7-AE05-0C4D-9080-BBCDE23420C9}" type="slidenum">
              <a:rPr lang="en-US" smtClean="0"/>
              <a:t>51</a:t>
            </a:fld>
            <a:endParaRPr lang="en-US"/>
          </a:p>
        </p:txBody>
      </p:sp>
    </p:spTree>
    <p:extLst>
      <p:ext uri="{BB962C8B-B14F-4D97-AF65-F5344CB8AC3E}">
        <p14:creationId xmlns:p14="http://schemas.microsoft.com/office/powerpoint/2010/main" val="182628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miRNAs/free_S1_spike_role_in_COVID19.pdf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academic.oup.com</a:t>
            </a:r>
            <a:r>
              <a:rPr lang="en-US" dirty="0"/>
              <a:t>/</a:t>
            </a:r>
            <a:r>
              <a:rPr lang="en-US" dirty="0" err="1"/>
              <a:t>cid</a:t>
            </a:r>
            <a:r>
              <a:rPr lang="en-US" dirty="0"/>
              <a:t>/advance-article/</a:t>
            </a:r>
            <a:r>
              <a:rPr lang="en-US" dirty="0" err="1"/>
              <a:t>doi</a:t>
            </a:r>
            <a:r>
              <a:rPr lang="en-US" dirty="0"/>
              <a:t>/10.1093/</a:t>
            </a:r>
            <a:r>
              <a:rPr lang="en-US" dirty="0" err="1"/>
              <a:t>cid</a:t>
            </a:r>
            <a:r>
              <a:rPr lang="en-US" dirty="0"/>
              <a:t>/ciab465/6279075</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52</a:t>
            </a:fld>
            <a:endParaRPr lang="en-US"/>
          </a:p>
        </p:txBody>
      </p:sp>
    </p:spTree>
    <p:extLst>
      <p:ext uri="{BB962C8B-B14F-4D97-AF65-F5344CB8AC3E}">
        <p14:creationId xmlns:p14="http://schemas.microsoft.com/office/powerpoint/2010/main" val="42838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a:t>
            </a:fld>
            <a:endParaRPr lang="en-US"/>
          </a:p>
        </p:txBody>
      </p:sp>
    </p:spTree>
    <p:extLst>
      <p:ext uri="{BB962C8B-B14F-4D97-AF65-F5344CB8AC3E}">
        <p14:creationId xmlns:p14="http://schemas.microsoft.com/office/powerpoint/2010/main" val="129812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miRNAs/SARS_S1_causes_lung_damage_transgenic_mice.pdf </a:t>
            </a:r>
            <a:endParaRPr lang="en-US" dirty="0"/>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53</a:t>
            </a:fld>
            <a:endParaRPr lang="en-US"/>
          </a:p>
        </p:txBody>
      </p:sp>
    </p:spTree>
    <p:extLst>
      <p:ext uri="{BB962C8B-B14F-4D97-AF65-F5344CB8AC3E}">
        <p14:creationId xmlns:p14="http://schemas.microsoft.com/office/powerpoint/2010/main" val="891258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COVID_vaccines</a:t>
            </a:r>
            <a:r>
              <a:rPr lang="en-US"/>
              <a:t>/ </a:t>
            </a:r>
            <a:r>
              <a:rPr lang="en-US" sz="1200" kern="1200">
                <a:solidFill>
                  <a:schemeClr val="tx1"/>
                </a:solidFill>
                <a:effectLst/>
                <a:latin typeface="+mn-lt"/>
                <a:ea typeface="+mn-ea"/>
                <a:cs typeface="+mn-cs"/>
              </a:rPr>
              <a:t>spike_protein_alone_downregulates_ACE2.pdf</a:t>
            </a:r>
          </a:p>
          <a:p>
            <a:endParaRPr lang="en-US"/>
          </a:p>
        </p:txBody>
      </p:sp>
      <p:sp>
        <p:nvSpPr>
          <p:cNvPr id="4" name="Slide Number Placeholder 3"/>
          <p:cNvSpPr>
            <a:spLocks noGrp="1"/>
          </p:cNvSpPr>
          <p:nvPr>
            <p:ph type="sldNum" sz="quarter" idx="5"/>
          </p:nvPr>
        </p:nvSpPr>
        <p:spPr/>
        <p:txBody>
          <a:bodyPr/>
          <a:lstStyle/>
          <a:p>
            <a:fld id="{7A9D42E7-AE05-0C4D-9080-BBCDE23420C9}" type="slidenum">
              <a:rPr lang="en-US" smtClean="0"/>
              <a:t>54</a:t>
            </a:fld>
            <a:endParaRPr lang="en-US"/>
          </a:p>
        </p:txBody>
      </p:sp>
    </p:spTree>
    <p:extLst>
      <p:ext uri="{BB962C8B-B14F-4D97-AF65-F5344CB8AC3E}">
        <p14:creationId xmlns:p14="http://schemas.microsoft.com/office/powerpoint/2010/main" val="1992212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www.medrxiv.org</a:t>
            </a:r>
            <a:r>
              <a:rPr lang="en-US" dirty="0"/>
              <a:t>/content/10.1101/2021.08.30.21262866v1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myocarditis_mRNA_vaccines_children.pdf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55</a:t>
            </a:fld>
            <a:endParaRPr lang="en-US"/>
          </a:p>
        </p:txBody>
      </p:sp>
    </p:spTree>
    <p:extLst>
      <p:ext uri="{BB962C8B-B14F-4D97-AF65-F5344CB8AC3E}">
        <p14:creationId xmlns:p14="http://schemas.microsoft.com/office/powerpoint/2010/main" val="721934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blogposts/miRNAs/exosomes_with_miR-155_cardiac_inflammation.pdf </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57</a:t>
            </a:fld>
            <a:endParaRPr lang="en-US"/>
          </a:p>
        </p:txBody>
      </p:sp>
    </p:spTree>
    <p:extLst>
      <p:ext uri="{BB962C8B-B14F-4D97-AF65-F5344CB8AC3E}">
        <p14:creationId xmlns:p14="http://schemas.microsoft.com/office/powerpoint/2010/main" val="660079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blogposts/miRNAs./miRNA_155_in_heart_attack_ventricular_rupture_2011.pdf</a:t>
            </a:r>
          </a:p>
        </p:txBody>
      </p:sp>
      <p:sp>
        <p:nvSpPr>
          <p:cNvPr id="4" name="Slide Number Placeholder 3"/>
          <p:cNvSpPr>
            <a:spLocks noGrp="1"/>
          </p:cNvSpPr>
          <p:nvPr>
            <p:ph type="sldNum" sz="quarter" idx="5"/>
          </p:nvPr>
        </p:nvSpPr>
        <p:spPr/>
        <p:txBody>
          <a:bodyPr/>
          <a:lstStyle/>
          <a:p>
            <a:fld id="{8DB6678B-6F3C-3E49-9E92-89F06358B121}" type="slidenum">
              <a:rPr lang="en-US" smtClean="0"/>
              <a:t>58</a:t>
            </a:fld>
            <a:endParaRPr lang="en-US"/>
          </a:p>
        </p:txBody>
      </p:sp>
    </p:spTree>
    <p:extLst>
      <p:ext uri="{BB962C8B-B14F-4D97-AF65-F5344CB8AC3E}">
        <p14:creationId xmlns:p14="http://schemas.microsoft.com/office/powerpoint/2010/main" val="320039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28 minutes</a:t>
            </a:r>
          </a:p>
        </p:txBody>
      </p:sp>
      <p:sp>
        <p:nvSpPr>
          <p:cNvPr id="4" name="Slide Number Placeholder 3"/>
          <p:cNvSpPr>
            <a:spLocks noGrp="1"/>
          </p:cNvSpPr>
          <p:nvPr>
            <p:ph type="sldNum" sz="quarter" idx="5"/>
          </p:nvPr>
        </p:nvSpPr>
        <p:spPr/>
        <p:txBody>
          <a:bodyPr/>
          <a:lstStyle/>
          <a:p>
            <a:fld id="{7A9D42E7-AE05-0C4D-9080-BBCDE23420C9}" type="slidenum">
              <a:rPr lang="en-US" smtClean="0"/>
              <a:t>59</a:t>
            </a:fld>
            <a:endParaRPr lang="en-US"/>
          </a:p>
        </p:txBody>
      </p:sp>
    </p:spTree>
    <p:extLst>
      <p:ext uri="{BB962C8B-B14F-4D97-AF65-F5344CB8AC3E}">
        <p14:creationId xmlns:p14="http://schemas.microsoft.com/office/powerpoint/2010/main" val="781148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60</a:t>
            </a:fld>
            <a:endParaRPr lang="en-US"/>
          </a:p>
        </p:txBody>
      </p:sp>
    </p:spTree>
    <p:extLst>
      <p:ext uri="{BB962C8B-B14F-4D97-AF65-F5344CB8AC3E}">
        <p14:creationId xmlns:p14="http://schemas.microsoft.com/office/powerpoint/2010/main" val="3936619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prions/</a:t>
            </a:r>
            <a:r>
              <a:rPr lang="en-US" dirty="0" err="1"/>
              <a:t>exosomes_spike_WOW.pdf</a:t>
            </a:r>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63</a:t>
            </a:fld>
            <a:endParaRPr lang="en-US"/>
          </a:p>
        </p:txBody>
      </p:sp>
    </p:spTree>
    <p:extLst>
      <p:ext uri="{BB962C8B-B14F-4D97-AF65-F5344CB8AC3E}">
        <p14:creationId xmlns:p14="http://schemas.microsoft.com/office/powerpoint/2010/main" val="3585808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64</a:t>
            </a:fld>
            <a:endParaRPr lang="en-US"/>
          </a:p>
        </p:txBody>
      </p:sp>
    </p:spTree>
    <p:extLst>
      <p:ext uri="{BB962C8B-B14F-4D97-AF65-F5344CB8AC3E}">
        <p14:creationId xmlns:p14="http://schemas.microsoft.com/office/powerpoint/2010/main" val="830644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is from https://</a:t>
            </a:r>
            <a:r>
              <a:rPr lang="en-US" dirty="0" err="1"/>
              <a:t>www.mdpi.com</a:t>
            </a:r>
            <a:r>
              <a:rPr lang="en-US" dirty="0"/>
              <a:t>/1420-3049/20/2/2510/htm</a:t>
            </a:r>
          </a:p>
          <a:p>
            <a:endParaRPr lang="en-US" dirty="0"/>
          </a:p>
          <a:p>
            <a:r>
              <a:rPr lang="en-US" dirty="0"/>
              <a:t>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blogposts/prions/</a:t>
            </a:r>
            <a:r>
              <a:rPr lang="en-US" sz="1200" kern="1200" dirty="0" err="1">
                <a:solidFill>
                  <a:schemeClr val="tx1"/>
                </a:solidFill>
                <a:effectLst/>
                <a:latin typeface="+mn-lt"/>
                <a:ea typeface="+mn-ea"/>
                <a:cs typeface="+mn-cs"/>
              </a:rPr>
              <a:t>spike_interacts_with_aBeta_heparan_sulfate.pdf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65</a:t>
            </a:fld>
            <a:endParaRPr lang="en-US"/>
          </a:p>
        </p:txBody>
      </p:sp>
    </p:spTree>
    <p:extLst>
      <p:ext uri="{BB962C8B-B14F-4D97-AF65-F5344CB8AC3E}">
        <p14:creationId xmlns:p14="http://schemas.microsoft.com/office/powerpoint/2010/main" val="20526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8</a:t>
            </a:fld>
            <a:endParaRPr lang="en-US"/>
          </a:p>
        </p:txBody>
      </p:sp>
    </p:spTree>
    <p:extLst>
      <p:ext uri="{BB962C8B-B14F-4D97-AF65-F5344CB8AC3E}">
        <p14:creationId xmlns:p14="http://schemas.microsoft.com/office/powerpoint/2010/main" val="3859222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prions/prions_impact_neurodegeneration_2021.pdf</a:t>
            </a:r>
          </a:p>
        </p:txBody>
      </p:sp>
      <p:sp>
        <p:nvSpPr>
          <p:cNvPr id="4" name="Slide Number Placeholder 3"/>
          <p:cNvSpPr>
            <a:spLocks noGrp="1"/>
          </p:cNvSpPr>
          <p:nvPr>
            <p:ph type="sldNum" sz="quarter" idx="5"/>
          </p:nvPr>
        </p:nvSpPr>
        <p:spPr/>
        <p:txBody>
          <a:bodyPr/>
          <a:lstStyle/>
          <a:p>
            <a:fld id="{8DB6678B-6F3C-3E49-9E92-89F06358B121}" type="slidenum">
              <a:rPr lang="en-US" smtClean="0"/>
              <a:t>66</a:t>
            </a:fld>
            <a:endParaRPr lang="en-US"/>
          </a:p>
        </p:txBody>
      </p:sp>
    </p:spTree>
    <p:extLst>
      <p:ext uri="{BB962C8B-B14F-4D97-AF65-F5344CB8AC3E}">
        <p14:creationId xmlns:p14="http://schemas.microsoft.com/office/powerpoint/2010/main" val="23955172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minutes</a:t>
            </a:r>
          </a:p>
        </p:txBody>
      </p:sp>
      <p:sp>
        <p:nvSpPr>
          <p:cNvPr id="4" name="Slide Number Placeholder 3"/>
          <p:cNvSpPr>
            <a:spLocks noGrp="1"/>
          </p:cNvSpPr>
          <p:nvPr>
            <p:ph type="sldNum" sz="quarter" idx="5"/>
          </p:nvPr>
        </p:nvSpPr>
        <p:spPr/>
        <p:txBody>
          <a:bodyPr/>
          <a:lstStyle/>
          <a:p>
            <a:fld id="{7A9D42E7-AE05-0C4D-9080-BBCDE23420C9}" type="slidenum">
              <a:rPr lang="en-US" smtClean="0"/>
              <a:t>68</a:t>
            </a:fld>
            <a:endParaRPr lang="en-US"/>
          </a:p>
        </p:txBody>
      </p:sp>
    </p:spTree>
    <p:extLst>
      <p:ext uri="{BB962C8B-B14F-4D97-AF65-F5344CB8AC3E}">
        <p14:creationId xmlns:p14="http://schemas.microsoft.com/office/powerpoint/2010/main" val="3668888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prions/148a_regulates_B_cell_tolerance_lupus_2016.pdf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69</a:t>
            </a:fld>
            <a:endParaRPr lang="en-US"/>
          </a:p>
        </p:txBody>
      </p:sp>
    </p:spTree>
    <p:extLst>
      <p:ext uri="{BB962C8B-B14F-4D97-AF65-F5344CB8AC3E}">
        <p14:creationId xmlns:p14="http://schemas.microsoft.com/office/powerpoint/2010/main" val="37899344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miRNAs/</a:t>
            </a:r>
            <a:r>
              <a:rPr lang="en-US" dirty="0" err="1"/>
              <a:t>thrombocytopenia.text</a:t>
            </a:r>
            <a:endParaRPr lang="en-US" dirty="0"/>
          </a:p>
          <a:p>
            <a:endParaRPr lang="en-US" dirty="0"/>
          </a:p>
          <a:p>
            <a:r>
              <a:rPr lang="en-US" dirty="0"/>
              <a:t>Figure 5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aberrant_glycosylation_IgG_platelets_Fc_thrombosis.pdf</a:t>
            </a:r>
            <a:r>
              <a:rPr lang="en-US" sz="1200" kern="1200" dirty="0">
                <a:solidFill>
                  <a:schemeClr val="tx1"/>
                </a:solidFill>
                <a:effectLst/>
                <a:latin typeface="+mn-lt"/>
                <a:ea typeface="+mn-ea"/>
                <a:cs typeface="+mn-cs"/>
              </a:rPr>
              <a:t>  (diagram)</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70</a:t>
            </a:fld>
            <a:endParaRPr lang="en-US"/>
          </a:p>
        </p:txBody>
      </p:sp>
    </p:spTree>
    <p:extLst>
      <p:ext uri="{BB962C8B-B14F-4D97-AF65-F5344CB8AC3E}">
        <p14:creationId xmlns:p14="http://schemas.microsoft.com/office/powerpoint/2010/main" val="2056905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miRNAs/</a:t>
            </a:r>
            <a:r>
              <a:rPr lang="en-US" dirty="0" err="1"/>
              <a:t>thrombocytopenia.text</a:t>
            </a:r>
            <a:endParaRPr lang="en-US" dirty="0"/>
          </a:p>
          <a:p>
            <a:endParaRPr lang="en-US" dirty="0"/>
          </a:p>
          <a:p>
            <a:r>
              <a:rPr lang="en-US" dirty="0"/>
              <a:t>Figure 5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aberrant_glycosylation_IgG_platelets_Fc_thrombosis.pdf</a:t>
            </a:r>
            <a:r>
              <a:rPr lang="en-US" sz="1200" kern="1200" dirty="0">
                <a:solidFill>
                  <a:schemeClr val="tx1"/>
                </a:solidFill>
                <a:effectLst/>
                <a:latin typeface="+mn-lt"/>
                <a:ea typeface="+mn-ea"/>
                <a:cs typeface="+mn-cs"/>
              </a:rPr>
              <a:t>  (diagram)</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71</a:t>
            </a:fld>
            <a:endParaRPr lang="en-US"/>
          </a:p>
        </p:txBody>
      </p:sp>
    </p:spTree>
    <p:extLst>
      <p:ext uri="{BB962C8B-B14F-4D97-AF65-F5344CB8AC3E}">
        <p14:creationId xmlns:p14="http://schemas.microsoft.com/office/powerpoint/2010/main" val="2181327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miRNA/exosomes_of_glioma_cells_deliver_miR-148a_promote_glioblastoma_target_CADm1.pdf</a:t>
            </a:r>
          </a:p>
          <a:p>
            <a:r>
              <a:rPr lang="en-US" dirty="0"/>
              <a:t>cancer/miRNA-148a_in_glioblastoma_2014.pdf</a:t>
            </a:r>
          </a:p>
        </p:txBody>
      </p:sp>
      <p:sp>
        <p:nvSpPr>
          <p:cNvPr id="4" name="Slide Number Placeholder 3"/>
          <p:cNvSpPr>
            <a:spLocks noGrp="1"/>
          </p:cNvSpPr>
          <p:nvPr>
            <p:ph type="sldNum" sz="quarter" idx="5"/>
          </p:nvPr>
        </p:nvSpPr>
        <p:spPr/>
        <p:txBody>
          <a:bodyPr/>
          <a:lstStyle/>
          <a:p>
            <a:fld id="{7A9D42E7-AE05-0C4D-9080-BBCDE23420C9}" type="slidenum">
              <a:rPr lang="en-US" smtClean="0"/>
              <a:t>72</a:t>
            </a:fld>
            <a:endParaRPr lang="en-US"/>
          </a:p>
        </p:txBody>
      </p:sp>
    </p:spTree>
    <p:extLst>
      <p:ext uri="{BB962C8B-B14F-4D97-AF65-F5344CB8AC3E}">
        <p14:creationId xmlns:p14="http://schemas.microsoft.com/office/powerpoint/2010/main" val="1946580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patient Bell’s palsy that did not resolve, arm paralysis.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blogposts/miRNAs/</a:t>
            </a:r>
            <a:r>
              <a:rPr lang="en-US" sz="1200" kern="1200" dirty="0" err="1">
                <a:solidFill>
                  <a:schemeClr val="tx1"/>
                </a:solidFill>
                <a:effectLst/>
                <a:latin typeface="+mn-lt"/>
                <a:ea typeface="+mn-ea"/>
                <a:cs typeface="+mn-cs"/>
              </a:rPr>
              <a:t>COVID_vaccines_brain_cancer.pdf</a:t>
            </a:r>
            <a:endParaRPr lang="en-US" sz="1200" kern="1200" dirty="0">
              <a:solidFill>
                <a:schemeClr val="tx1"/>
              </a:solidFill>
              <a:effectLst/>
              <a:latin typeface="+mn-lt"/>
              <a:ea typeface="+mn-ea"/>
              <a:cs typeface="+mn-cs"/>
            </a:endParaRPr>
          </a:p>
          <a:p>
            <a:endParaRPr lang="en-US" dirty="0"/>
          </a:p>
          <a:p>
            <a:r>
              <a:rPr lang="en-US" dirty="0"/>
              <a:t>https://</a:t>
            </a:r>
            <a:r>
              <a:rPr lang="en-US" dirty="0" err="1"/>
              <a:t>www.cureus.com</a:t>
            </a:r>
            <a:r>
              <a:rPr lang="en-US" dirty="0"/>
              <a:t>/articles/61880-new-onset-neurologic-symptoms-and-related-neuro-oncologic-lesions-discovered-after-covid-19-vaccination-two-neurosurgical-cases-and-review-of-post-vaccine-inflammatory-responses</a:t>
            </a:r>
          </a:p>
          <a:p>
            <a:endParaRPr lang="en-US" dirty="0"/>
          </a:p>
          <a:p>
            <a:r>
              <a:rPr lang="en-US" dirty="0" err="1"/>
              <a:t>Referemced</a:t>
            </a:r>
            <a:r>
              <a:rPr lang="en-US" dirty="0"/>
              <a:t> in Mercola article:</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73</a:t>
            </a:fld>
            <a:endParaRPr lang="en-US"/>
          </a:p>
        </p:txBody>
      </p:sp>
    </p:spTree>
    <p:extLst>
      <p:ext uri="{BB962C8B-B14F-4D97-AF65-F5344CB8AC3E}">
        <p14:creationId xmlns:p14="http://schemas.microsoft.com/office/powerpoint/2010/main" val="3069967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miR-155_in_multiple_sclerosis.pdf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74</a:t>
            </a:fld>
            <a:endParaRPr lang="en-US"/>
          </a:p>
        </p:txBody>
      </p:sp>
    </p:spTree>
    <p:extLst>
      <p:ext uri="{BB962C8B-B14F-4D97-AF65-F5344CB8AC3E}">
        <p14:creationId xmlns:p14="http://schemas.microsoft.com/office/powerpoint/2010/main" val="2456025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miR-155_in_multiple_sclerosis.pdf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75</a:t>
            </a:fld>
            <a:endParaRPr lang="en-US"/>
          </a:p>
        </p:txBody>
      </p:sp>
    </p:spTree>
    <p:extLst>
      <p:ext uri="{BB962C8B-B14F-4D97-AF65-F5344CB8AC3E}">
        <p14:creationId xmlns:p14="http://schemas.microsoft.com/office/powerpoint/2010/main" val="12181337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COVID_vaccine</a:t>
            </a:r>
            <a:r>
              <a:rPr lang="en-US" dirty="0"/>
              <a:t>/</a:t>
            </a:r>
            <a:r>
              <a:rPr lang="en-US" dirty="0" err="1"/>
              <a:t>mRNA_transfers_into_exosomes_and_passes_to_new_cells.pdf</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human erythropoietin </a:t>
            </a:r>
            <a:endParaRPr lang="en-US" dirty="0"/>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76</a:t>
            </a:fld>
            <a:endParaRPr lang="en-US"/>
          </a:p>
        </p:txBody>
      </p:sp>
    </p:spTree>
    <p:extLst>
      <p:ext uri="{BB962C8B-B14F-4D97-AF65-F5344CB8AC3E}">
        <p14:creationId xmlns:p14="http://schemas.microsoft.com/office/powerpoint/2010/main" val="362692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9</a:t>
            </a:fld>
            <a:endParaRPr lang="en-US"/>
          </a:p>
        </p:txBody>
      </p:sp>
    </p:spTree>
    <p:extLst>
      <p:ext uri="{BB962C8B-B14F-4D97-AF65-F5344CB8AC3E}">
        <p14:creationId xmlns:p14="http://schemas.microsoft.com/office/powerpoint/2010/main" val="12339979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www.contagionlive.com</a:t>
            </a:r>
            <a:r>
              <a:rPr lang="en-US" dirty="0"/>
              <a:t>/view/immune-response-from-mrna-covid-19-vaccines-is-more-robust-than-natural-infection</a:t>
            </a:r>
          </a:p>
        </p:txBody>
      </p:sp>
      <p:sp>
        <p:nvSpPr>
          <p:cNvPr id="4" name="Slide Number Placeholder 3"/>
          <p:cNvSpPr>
            <a:spLocks noGrp="1"/>
          </p:cNvSpPr>
          <p:nvPr>
            <p:ph type="sldNum" sz="quarter" idx="5"/>
          </p:nvPr>
        </p:nvSpPr>
        <p:spPr/>
        <p:txBody>
          <a:bodyPr/>
          <a:lstStyle/>
          <a:p>
            <a:fld id="{7A9D42E7-AE05-0C4D-9080-BBCDE23420C9}" type="slidenum">
              <a:rPr lang="en-US" smtClean="0"/>
              <a:t>79</a:t>
            </a:fld>
            <a:endParaRPr lang="en-US"/>
          </a:p>
        </p:txBody>
      </p:sp>
    </p:spTree>
    <p:extLst>
      <p:ext uri="{BB962C8B-B14F-4D97-AF65-F5344CB8AC3E}">
        <p14:creationId xmlns:p14="http://schemas.microsoft.com/office/powerpoint/2010/main" val="9672370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/articles/PMC7246018/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a:t>
            </a:r>
            <a:r>
              <a:rPr lang="en-US" sz="1200" kern="1200" dirty="0" err="1">
                <a:solidFill>
                  <a:schemeClr val="tx1"/>
                </a:solidFill>
                <a:effectLst/>
                <a:latin typeface="+mn-lt"/>
                <a:ea typeface="+mn-ea"/>
                <a:cs typeface="+mn-cs"/>
              </a:rPr>
              <a:t>cross_reactivity_spike_protein_human_proteins.pdf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Commercially available mouse monoclonal antibody made against recombinant SARS coronavirus spike protein 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80</a:t>
            </a:fld>
            <a:endParaRPr lang="en-US"/>
          </a:p>
        </p:txBody>
      </p:sp>
    </p:spTree>
    <p:extLst>
      <p:ext uri="{BB962C8B-B14F-4D97-AF65-F5344CB8AC3E}">
        <p14:creationId xmlns:p14="http://schemas.microsoft.com/office/powerpoint/2010/main" val="3419907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/Hangzhou_China_study_S1_antibodies_toxic_to_fetus_mice_WOW.pdf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SARS-CoV-2_neutralizing_antibodies_REGN10987.pdf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81</a:t>
            </a:fld>
            <a:endParaRPr lang="en-US"/>
          </a:p>
        </p:txBody>
      </p:sp>
    </p:spTree>
    <p:extLst>
      <p:ext uri="{BB962C8B-B14F-4D97-AF65-F5344CB8AC3E}">
        <p14:creationId xmlns:p14="http://schemas.microsoft.com/office/powerpoint/2010/main" val="38304246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miRNA/</a:t>
            </a:r>
            <a:r>
              <a:rPr lang="en-US" sz="1200" kern="1200" dirty="0" err="1">
                <a:solidFill>
                  <a:schemeClr val="tx1"/>
                </a:solidFill>
                <a:effectLst/>
                <a:latin typeface="+mn-lt"/>
                <a:ea typeface="+mn-ea"/>
                <a:cs typeface="+mn-cs"/>
              </a:rPr>
              <a:t>autoimmune_hepatitis_after_COVID_vaccine.pdf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82</a:t>
            </a:fld>
            <a:endParaRPr lang="en-US"/>
          </a:p>
        </p:txBody>
      </p:sp>
    </p:spTree>
    <p:extLst>
      <p:ext uri="{BB962C8B-B14F-4D97-AF65-F5344CB8AC3E}">
        <p14:creationId xmlns:p14="http://schemas.microsoft.com/office/powerpoint/2010/main" val="21317407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mention of microRNAs</a:t>
            </a:r>
          </a:p>
        </p:txBody>
      </p:sp>
      <p:sp>
        <p:nvSpPr>
          <p:cNvPr id="4" name="Slide Number Placeholder 3"/>
          <p:cNvSpPr>
            <a:spLocks noGrp="1"/>
          </p:cNvSpPr>
          <p:nvPr>
            <p:ph type="sldNum" sz="quarter" idx="5"/>
          </p:nvPr>
        </p:nvSpPr>
        <p:spPr/>
        <p:txBody>
          <a:bodyPr/>
          <a:lstStyle/>
          <a:p>
            <a:fld id="{7A9D42E7-AE05-0C4D-9080-BBCDE23420C9}" type="slidenum">
              <a:rPr lang="en-US" smtClean="0"/>
              <a:t>83</a:t>
            </a:fld>
            <a:endParaRPr lang="en-US"/>
          </a:p>
        </p:txBody>
      </p:sp>
    </p:spTree>
    <p:extLst>
      <p:ext uri="{BB962C8B-B14F-4D97-AF65-F5344CB8AC3E}">
        <p14:creationId xmlns:p14="http://schemas.microsoft.com/office/powerpoint/2010/main" val="3342056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84</a:t>
            </a:fld>
            <a:endParaRPr lang="en-US"/>
          </a:p>
        </p:txBody>
      </p:sp>
    </p:spTree>
    <p:extLst>
      <p:ext uri="{BB962C8B-B14F-4D97-AF65-F5344CB8AC3E}">
        <p14:creationId xmlns:p14="http://schemas.microsoft.com/office/powerpoint/2010/main" val="3908596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/articles/PMC4475274/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COVD_vaccine</a:t>
            </a:r>
            <a:r>
              <a:rPr lang="en-US" sz="1200" kern="1200" dirty="0">
                <a:solidFill>
                  <a:schemeClr val="tx1"/>
                </a:solidFill>
                <a:effectLst/>
                <a:latin typeface="+mn-lt"/>
                <a:ea typeface="+mn-ea"/>
                <a:cs typeface="+mn-cs"/>
              </a:rPr>
              <a:t>/RNA_regulation_by_PARPs_2015.pdf</a:t>
            </a:r>
          </a:p>
          <a:p>
            <a:r>
              <a:rPr lang="en-US" dirty="0"/>
              <a:t>adenine</a:t>
            </a:r>
          </a:p>
        </p:txBody>
      </p:sp>
      <p:sp>
        <p:nvSpPr>
          <p:cNvPr id="4" name="Slide Number Placeholder 3"/>
          <p:cNvSpPr>
            <a:spLocks noGrp="1"/>
          </p:cNvSpPr>
          <p:nvPr>
            <p:ph type="sldNum" sz="quarter" idx="5"/>
          </p:nvPr>
        </p:nvSpPr>
        <p:spPr/>
        <p:txBody>
          <a:bodyPr/>
          <a:lstStyle/>
          <a:p>
            <a:fld id="{8DB6678B-6F3C-3E49-9E92-89F06358B121}" type="slidenum">
              <a:rPr lang="en-US" smtClean="0"/>
              <a:t>10</a:t>
            </a:fld>
            <a:endParaRPr lang="en-US"/>
          </a:p>
        </p:txBody>
      </p:sp>
    </p:spTree>
    <p:extLst>
      <p:ext uri="{BB962C8B-B14F-4D97-AF65-F5344CB8AC3E}">
        <p14:creationId xmlns:p14="http://schemas.microsoft.com/office/powerpoint/2010/main" val="112153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cationic_lipids_mRNA_vaccines_highly_inflammatory.pdf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DIAGRAM: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www.sciencedirect.com</a:t>
            </a:r>
            <a:r>
              <a:rPr lang="en-US" sz="1200" kern="1200" dirty="0">
                <a:solidFill>
                  <a:schemeClr val="tx1"/>
                </a:solidFill>
                <a:effectLst/>
                <a:latin typeface="+mn-lt"/>
                <a:ea typeface="+mn-ea"/>
                <a:cs typeface="+mn-cs"/>
              </a:rPr>
              <a:t>/science/article/abs/</a:t>
            </a:r>
            <a:r>
              <a:rPr lang="en-US" sz="1200" kern="1200" dirty="0" err="1">
                <a:solidFill>
                  <a:schemeClr val="tx1"/>
                </a:solidFill>
                <a:effectLst/>
                <a:latin typeface="+mn-lt"/>
                <a:ea typeface="+mn-ea"/>
                <a:cs typeface="+mn-cs"/>
              </a:rPr>
              <a:t>pii</a:t>
            </a:r>
            <a:r>
              <a:rPr lang="en-US" sz="1200" kern="1200" dirty="0">
                <a:solidFill>
                  <a:schemeClr val="tx1"/>
                </a:solidFill>
                <a:effectLst/>
                <a:latin typeface="+mn-lt"/>
                <a:ea typeface="+mn-ea"/>
                <a:cs typeface="+mn-cs"/>
              </a:rPr>
              <a:t>/S0169409X12001901</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12</a:t>
            </a:fld>
            <a:endParaRPr lang="en-US"/>
          </a:p>
        </p:txBody>
      </p:sp>
    </p:spTree>
    <p:extLst>
      <p:ext uri="{BB962C8B-B14F-4D97-AF65-F5344CB8AC3E}">
        <p14:creationId xmlns:p14="http://schemas.microsoft.com/office/powerpoint/2010/main" val="418493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dailyexpose.co.uk</a:t>
            </a:r>
            <a:r>
              <a:rPr lang="en-US" dirty="0"/>
              <a:t>/2021/06/10/dr-tess-lawrie-demands-dr-june-raine-the-chief-exec-of-mhra-halts-the-covid-vaccine-programme-immediately-due-to-severe-adverse-reactions-and-deaths/</a:t>
            </a:r>
          </a:p>
          <a:p>
            <a:endParaRPr lang="en-US" dirty="0"/>
          </a:p>
          <a:p>
            <a:r>
              <a:rPr lang="en-US" dirty="0"/>
              <a:t>James Lyons </a:t>
            </a:r>
            <a:r>
              <a:rPr lang="en-US" dirty="0" err="1"/>
              <a:t>Weiler</a:t>
            </a:r>
            <a:r>
              <a:rPr lang="en-US" dirty="0"/>
              <a:t> has a paper about pathogenic priming.</a:t>
            </a: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13</a:t>
            </a:fld>
            <a:endParaRPr lang="en-US"/>
          </a:p>
        </p:txBody>
      </p:sp>
    </p:spTree>
    <p:extLst>
      <p:ext uri="{BB962C8B-B14F-4D97-AF65-F5344CB8AC3E}">
        <p14:creationId xmlns:p14="http://schemas.microsoft.com/office/powerpoint/2010/main" val="1691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3217-F19F-FE4D-B2EE-BCA3F66AC0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4158A2-6F16-B74E-998E-8E7825F7F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84B8C-2C6F-B14C-9CA8-19147073F488}"/>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5" name="Footer Placeholder 4">
            <a:extLst>
              <a:ext uri="{FF2B5EF4-FFF2-40B4-BE49-F238E27FC236}">
                <a16:creationId xmlns:a16="http://schemas.microsoft.com/office/drawing/2014/main" id="{C617CE1E-8CEC-5943-9A7E-A24A1DD76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C933E-2DF6-1E4F-9398-A0C8DDF1F4C1}"/>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93418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59D8-1B22-FA48-B3EE-740E4B4267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70DC8A-5BBF-C24A-BFDD-4AE2EA603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2A511-8633-3445-A375-DED41AE9B14F}"/>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5" name="Footer Placeholder 4">
            <a:extLst>
              <a:ext uri="{FF2B5EF4-FFF2-40B4-BE49-F238E27FC236}">
                <a16:creationId xmlns:a16="http://schemas.microsoft.com/office/drawing/2014/main" id="{CB9981D8-C92A-624D-9FC7-2AEB488CA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8309E-FE38-BC44-B6C7-8B64E5D9700F}"/>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216970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2B23E0-4064-A440-A8CF-D15E16D26B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5BB5EE-916A-3D41-B011-7DFA45A736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82F42-3582-2C4E-AC55-24F24E01DD32}"/>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5" name="Footer Placeholder 4">
            <a:extLst>
              <a:ext uri="{FF2B5EF4-FFF2-40B4-BE49-F238E27FC236}">
                <a16:creationId xmlns:a16="http://schemas.microsoft.com/office/drawing/2014/main" id="{6E2CEA6F-DC5D-1249-BFB4-A7BA1B812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950CFA-7B2B-8245-B2A6-3AA25C21A8BD}"/>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48078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4BE4-C46F-D345-A368-E350BA7F3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025329-A165-694B-800A-45BF889C35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16DB1-E630-3A4C-9485-0E68911F7920}"/>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5" name="Footer Placeholder 4">
            <a:extLst>
              <a:ext uri="{FF2B5EF4-FFF2-40B4-BE49-F238E27FC236}">
                <a16:creationId xmlns:a16="http://schemas.microsoft.com/office/drawing/2014/main" id="{E43DBE77-2AF1-DB4B-9859-F54BCD306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19C6D-3AE0-0E47-998A-3898AEC1CB7C}"/>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99715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3B4E-1C7B-7548-B000-F95B4C6E1B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65150F-A5B8-DD43-9196-730D2D1AC9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AD9FFF-FC20-3443-9C24-331402A89164}"/>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5" name="Footer Placeholder 4">
            <a:extLst>
              <a:ext uri="{FF2B5EF4-FFF2-40B4-BE49-F238E27FC236}">
                <a16:creationId xmlns:a16="http://schemas.microsoft.com/office/drawing/2014/main" id="{B4C9D64D-765E-CE40-A62D-06DA20E92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8F7F6-CA37-A744-8F56-43F98F7D9BA0}"/>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301611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BA19-9FF4-DC45-BF18-2117383A6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01241-9B56-3546-9CEB-46C2F6E54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165951-36A1-1D46-B044-B693E8B84A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87479D-6C6F-FB43-82C5-ADE086E3DF5D}"/>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6" name="Footer Placeholder 5">
            <a:extLst>
              <a:ext uri="{FF2B5EF4-FFF2-40B4-BE49-F238E27FC236}">
                <a16:creationId xmlns:a16="http://schemas.microsoft.com/office/drawing/2014/main" id="{E8B8804B-14FA-EB47-88FB-181A3CC56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A689D2-2340-314C-9DE9-5C6B9BD238AA}"/>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297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1C7A-3498-0F41-8006-82BE29A2FB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E9296E-005B-2E44-AEAC-08CB938796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DA2AB0-4C7F-2442-AA1A-EDB5A1FE74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29852F-C79D-5B4D-9D4E-E9FD305C3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891CDC-C5B8-FB4B-A0BE-AB88EA2DD7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05722F-6943-8B40-9FDF-22DCF22C2159}"/>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8" name="Footer Placeholder 7">
            <a:extLst>
              <a:ext uri="{FF2B5EF4-FFF2-40B4-BE49-F238E27FC236}">
                <a16:creationId xmlns:a16="http://schemas.microsoft.com/office/drawing/2014/main" id="{23286608-3629-4741-8F9B-394BEECA3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B6C05E-31D0-6741-AE11-0C7F1131F5CD}"/>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357630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E69F-D1DD-DA42-8841-A59E96CFA1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35D16C-18AE-0944-B6E7-4F1D3C173825}"/>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4" name="Footer Placeholder 3">
            <a:extLst>
              <a:ext uri="{FF2B5EF4-FFF2-40B4-BE49-F238E27FC236}">
                <a16:creationId xmlns:a16="http://schemas.microsoft.com/office/drawing/2014/main" id="{DC1E0CE9-15EE-A941-81A6-A4FAE2112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8BCE4F-4C23-B94A-B1F8-0822854BB3AC}"/>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71796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568F71-C7F5-544F-83FA-DC5E3D9DF166}"/>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3" name="Footer Placeholder 2">
            <a:extLst>
              <a:ext uri="{FF2B5EF4-FFF2-40B4-BE49-F238E27FC236}">
                <a16:creationId xmlns:a16="http://schemas.microsoft.com/office/drawing/2014/main" id="{2D7CA9E7-210E-CB44-BC1E-73A0E3480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B12B9-1075-0349-99AB-A1262C8AD20C}"/>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3571696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B518-78ED-104C-8513-393EB40DA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D3774-E95D-5E41-9601-F2157D9D88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790DA-CC3F-E043-9B02-9674A2088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0E0E2-CE1E-F645-A61D-ADB7097BCF8B}"/>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6" name="Footer Placeholder 5">
            <a:extLst>
              <a:ext uri="{FF2B5EF4-FFF2-40B4-BE49-F238E27FC236}">
                <a16:creationId xmlns:a16="http://schemas.microsoft.com/office/drawing/2014/main" id="{60202CAD-30C3-3845-970B-4AEDB8DD0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EA9021-678A-9348-8CBF-AF9F214024E3}"/>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61045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BEA20-8227-3945-BA1E-9EA39DC96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A91D0-74CB-0940-BF7D-1B007BAE71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9EE9F-E8A1-9246-82E2-00B4AD9AE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0E7BE-BF5C-D442-B2BE-264F1E2E7F1C}"/>
              </a:ext>
            </a:extLst>
          </p:cNvPr>
          <p:cNvSpPr>
            <a:spLocks noGrp="1"/>
          </p:cNvSpPr>
          <p:nvPr>
            <p:ph type="dt" sz="half" idx="10"/>
          </p:nvPr>
        </p:nvSpPr>
        <p:spPr/>
        <p:txBody>
          <a:bodyPr/>
          <a:lstStyle/>
          <a:p>
            <a:fld id="{160E1536-5BCF-4444-8E0C-8D82C267D7A0}" type="datetimeFigureOut">
              <a:rPr lang="en-US" smtClean="0"/>
              <a:t>11/6/21</a:t>
            </a:fld>
            <a:endParaRPr lang="en-US"/>
          </a:p>
        </p:txBody>
      </p:sp>
      <p:sp>
        <p:nvSpPr>
          <p:cNvPr id="6" name="Footer Placeholder 5">
            <a:extLst>
              <a:ext uri="{FF2B5EF4-FFF2-40B4-BE49-F238E27FC236}">
                <a16:creationId xmlns:a16="http://schemas.microsoft.com/office/drawing/2014/main" id="{8D8EE247-41AC-624A-8A13-8BF04FC96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B9C8B-574F-1247-B181-01251C92729C}"/>
              </a:ext>
            </a:extLst>
          </p:cNvPr>
          <p:cNvSpPr>
            <a:spLocks noGrp="1"/>
          </p:cNvSpPr>
          <p:nvPr>
            <p:ph type="sldNum" sz="quarter" idx="12"/>
          </p:nvPr>
        </p:nvSpPr>
        <p:spPr/>
        <p:txBody>
          <a:bodyPr/>
          <a:lstStyle/>
          <a:p>
            <a:fld id="{8E532D0B-69F2-1446-90DE-D5AC9A307993}" type="slidenum">
              <a:rPr lang="en-US" smtClean="0"/>
              <a:t>‹#›</a:t>
            </a:fld>
            <a:endParaRPr lang="en-US"/>
          </a:p>
        </p:txBody>
      </p:sp>
    </p:spTree>
    <p:extLst>
      <p:ext uri="{BB962C8B-B14F-4D97-AF65-F5344CB8AC3E}">
        <p14:creationId xmlns:p14="http://schemas.microsoft.com/office/powerpoint/2010/main" val="23741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C9668-B4F9-9E4B-B414-5E701F030A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7F823-10FF-7241-885F-997A3A0B24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21336-F704-174E-AEA7-BCF967509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E1536-5BCF-4444-8E0C-8D82C267D7A0}" type="datetimeFigureOut">
              <a:rPr lang="en-US" smtClean="0"/>
              <a:t>11/6/21</a:t>
            </a:fld>
            <a:endParaRPr lang="en-US"/>
          </a:p>
        </p:txBody>
      </p:sp>
      <p:sp>
        <p:nvSpPr>
          <p:cNvPr id="5" name="Footer Placeholder 4">
            <a:extLst>
              <a:ext uri="{FF2B5EF4-FFF2-40B4-BE49-F238E27FC236}">
                <a16:creationId xmlns:a16="http://schemas.microsoft.com/office/drawing/2014/main" id="{B5985D00-6D17-1149-824A-C22080088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8DC01-BAA9-304A-A88C-023A72ABC9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32D0B-69F2-1446-90DE-D5AC9A307993}" type="slidenum">
              <a:rPr lang="en-US" smtClean="0"/>
              <a:t>‹#›</a:t>
            </a:fld>
            <a:endParaRPr lang="en-US"/>
          </a:p>
        </p:txBody>
      </p:sp>
    </p:spTree>
    <p:extLst>
      <p:ext uri="{BB962C8B-B14F-4D97-AF65-F5344CB8AC3E}">
        <p14:creationId xmlns:p14="http://schemas.microsoft.com/office/powerpoint/2010/main" val="331621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101/2020.05.05.079194"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870300-772E-6F44-855C-1C83459BB05D}"/>
              </a:ext>
            </a:extLst>
          </p:cNvPr>
          <p:cNvSpPr>
            <a:spLocks noGrp="1"/>
          </p:cNvSpPr>
          <p:nvPr>
            <p:ph type="subTitle" idx="1"/>
          </p:nvPr>
        </p:nvSpPr>
        <p:spPr>
          <a:xfrm>
            <a:off x="3253708" y="2821556"/>
            <a:ext cx="6495934" cy="2856545"/>
          </a:xfrm>
        </p:spPr>
        <p:txBody>
          <a:bodyPr>
            <a:normAutofit fontScale="92500" lnSpcReduction="20000"/>
          </a:bodyPr>
          <a:lstStyle/>
          <a:p>
            <a:r>
              <a:rPr lang="en-US" sz="3200" dirty="0"/>
              <a:t>Stephanie Seneff</a:t>
            </a:r>
          </a:p>
          <a:p>
            <a:r>
              <a:rPr lang="en-US" sz="3200" dirty="0"/>
              <a:t>MIT CSAIL</a:t>
            </a:r>
          </a:p>
          <a:p>
            <a:r>
              <a:rPr lang="en-US" sz="3200" dirty="0"/>
              <a:t>WAPF Wise Traditions Conference</a:t>
            </a:r>
          </a:p>
          <a:p>
            <a:r>
              <a:rPr lang="en-US" sz="3200" dirty="0"/>
              <a:t>November 6, 2021</a:t>
            </a:r>
          </a:p>
          <a:p>
            <a:endParaRPr lang="en-US" sz="3200" dirty="0"/>
          </a:p>
          <a:p>
            <a:r>
              <a:rPr lang="en-US" sz="3200" dirty="0"/>
              <a:t> </a:t>
            </a:r>
          </a:p>
        </p:txBody>
      </p:sp>
      <p:pic>
        <p:nvPicPr>
          <p:cNvPr id="4" name="Picture 3" descr="A picture containing drinking water&#10;&#10;Description automatically generated">
            <a:extLst>
              <a:ext uri="{FF2B5EF4-FFF2-40B4-BE49-F238E27FC236}">
                <a16:creationId xmlns:a16="http://schemas.microsoft.com/office/drawing/2014/main" id="{339EBF92-E706-D649-A784-10C6BDC0B496}"/>
              </a:ext>
            </a:extLst>
          </p:cNvPr>
          <p:cNvPicPr>
            <a:picLocks noChangeAspect="1"/>
          </p:cNvPicPr>
          <p:nvPr/>
        </p:nvPicPr>
        <p:blipFill>
          <a:blip r:embed="rId3"/>
          <a:stretch>
            <a:fillRect/>
          </a:stretch>
        </p:blipFill>
        <p:spPr>
          <a:xfrm>
            <a:off x="324638" y="4259540"/>
            <a:ext cx="4235146" cy="2387599"/>
          </a:xfrm>
          <a:prstGeom prst="rect">
            <a:avLst/>
          </a:prstGeom>
        </p:spPr>
      </p:pic>
      <p:pic>
        <p:nvPicPr>
          <p:cNvPr id="6" name="Picture 5" descr="A young girl wearing a black shirt&#10;&#10;Description automatically generated">
            <a:extLst>
              <a:ext uri="{FF2B5EF4-FFF2-40B4-BE49-F238E27FC236}">
                <a16:creationId xmlns:a16="http://schemas.microsoft.com/office/drawing/2014/main" id="{E48EA07E-D71E-3640-8EF4-0ECDA80579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52943" y="4598000"/>
            <a:ext cx="3782938" cy="2017568"/>
          </a:xfrm>
          <a:prstGeom prst="rect">
            <a:avLst/>
          </a:prstGeom>
        </p:spPr>
      </p:pic>
      <p:pic>
        <p:nvPicPr>
          <p:cNvPr id="8" name="Picture 7" descr="A picture containing cake, fruit, decorated, table&#10;&#10;Description automatically generated">
            <a:extLst>
              <a:ext uri="{FF2B5EF4-FFF2-40B4-BE49-F238E27FC236}">
                <a16:creationId xmlns:a16="http://schemas.microsoft.com/office/drawing/2014/main" id="{DC372763-723E-F64A-89AF-FAB57F7B2A39}"/>
              </a:ext>
            </a:extLst>
          </p:cNvPr>
          <p:cNvPicPr>
            <a:picLocks noChangeAspect="1"/>
          </p:cNvPicPr>
          <p:nvPr/>
        </p:nvPicPr>
        <p:blipFill>
          <a:blip r:embed="rId5"/>
          <a:stretch>
            <a:fillRect/>
          </a:stretch>
        </p:blipFill>
        <p:spPr>
          <a:xfrm>
            <a:off x="-94059" y="210861"/>
            <a:ext cx="2334585" cy="1557150"/>
          </a:xfrm>
          <a:prstGeom prst="rect">
            <a:avLst/>
          </a:prstGeom>
        </p:spPr>
      </p:pic>
      <p:sp>
        <p:nvSpPr>
          <p:cNvPr id="2" name="Title 1">
            <a:extLst>
              <a:ext uri="{FF2B5EF4-FFF2-40B4-BE49-F238E27FC236}">
                <a16:creationId xmlns:a16="http://schemas.microsoft.com/office/drawing/2014/main" id="{45818FDA-BF4F-5442-8E64-6093D0F5D743}"/>
              </a:ext>
            </a:extLst>
          </p:cNvPr>
          <p:cNvSpPr>
            <a:spLocks noGrp="1"/>
          </p:cNvSpPr>
          <p:nvPr>
            <p:ph type="ctrTitle"/>
          </p:nvPr>
        </p:nvSpPr>
        <p:spPr>
          <a:xfrm>
            <a:off x="1524000" y="375256"/>
            <a:ext cx="9144000" cy="2387600"/>
          </a:xfrm>
        </p:spPr>
        <p:txBody>
          <a:bodyPr>
            <a:normAutofit fontScale="90000"/>
          </a:bodyPr>
          <a:lstStyle/>
          <a:p>
            <a:r>
              <a:rPr lang="en-US" b="1" dirty="0"/>
              <a:t> </a:t>
            </a:r>
            <a:br>
              <a:rPr lang="en-US" b="1" dirty="0"/>
            </a:br>
            <a:r>
              <a:rPr lang="en-US" b="1" dirty="0"/>
              <a:t>SARS-CoV-2 Vaccines: </a:t>
            </a:r>
            <a:br>
              <a:rPr lang="en-US" b="1" dirty="0"/>
            </a:br>
            <a:r>
              <a:rPr lang="en-US" b="1" dirty="0"/>
              <a:t>Is the Risk Worth the Benefit? </a:t>
            </a:r>
          </a:p>
        </p:txBody>
      </p:sp>
    </p:spTree>
    <p:extLst>
      <p:ext uri="{BB962C8B-B14F-4D97-AF65-F5344CB8AC3E}">
        <p14:creationId xmlns:p14="http://schemas.microsoft.com/office/powerpoint/2010/main" val="4043450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EFD192E-1586-6843-8B5F-331ED0919897}"/>
              </a:ext>
            </a:extLst>
          </p:cNvPr>
          <p:cNvPicPr>
            <a:picLocks noGrp="1" noChangeAspect="1"/>
          </p:cNvPicPr>
          <p:nvPr>
            <p:ph idx="1"/>
          </p:nvPr>
        </p:nvPicPr>
        <p:blipFill>
          <a:blip r:embed="rId3"/>
          <a:stretch>
            <a:fillRect/>
          </a:stretch>
        </p:blipFill>
        <p:spPr>
          <a:xfrm>
            <a:off x="90867" y="326562"/>
            <a:ext cx="5642547" cy="6431611"/>
          </a:xfrm>
        </p:spPr>
      </p:pic>
      <p:sp>
        <p:nvSpPr>
          <p:cNvPr id="2" name="Title 1">
            <a:extLst>
              <a:ext uri="{FF2B5EF4-FFF2-40B4-BE49-F238E27FC236}">
                <a16:creationId xmlns:a16="http://schemas.microsoft.com/office/drawing/2014/main" id="{1F19C16A-D532-9547-91C6-F4C38EFFE1EF}"/>
              </a:ext>
            </a:extLst>
          </p:cNvPr>
          <p:cNvSpPr>
            <a:spLocks noGrp="1"/>
          </p:cNvSpPr>
          <p:nvPr>
            <p:ph type="title"/>
          </p:nvPr>
        </p:nvSpPr>
        <p:spPr>
          <a:xfrm>
            <a:off x="6329819" y="1136590"/>
            <a:ext cx="4917373" cy="1325563"/>
          </a:xfrm>
        </p:spPr>
        <p:txBody>
          <a:bodyPr/>
          <a:lstStyle/>
          <a:p>
            <a:r>
              <a:rPr lang="en-US" b="1" dirty="0"/>
              <a:t>The RNA Life Cycle</a:t>
            </a:r>
            <a:r>
              <a:rPr lang="en-US" b="1" dirty="0">
                <a:solidFill>
                  <a:srgbClr val="FF0000"/>
                </a:solidFill>
              </a:rPr>
              <a:t>*</a:t>
            </a:r>
          </a:p>
        </p:txBody>
      </p:sp>
      <p:sp>
        <p:nvSpPr>
          <p:cNvPr id="6" name="TextBox 5">
            <a:extLst>
              <a:ext uri="{FF2B5EF4-FFF2-40B4-BE49-F238E27FC236}">
                <a16:creationId xmlns:a16="http://schemas.microsoft.com/office/drawing/2014/main" id="{CB2C45F4-E9BC-0F48-B38B-830CB21DC6BB}"/>
              </a:ext>
            </a:extLst>
          </p:cNvPr>
          <p:cNvSpPr txBox="1"/>
          <p:nvPr/>
        </p:nvSpPr>
        <p:spPr>
          <a:xfrm>
            <a:off x="4500352" y="6444750"/>
            <a:ext cx="7600781" cy="400110"/>
          </a:xfrm>
          <a:prstGeom prst="rect">
            <a:avLst/>
          </a:prstGeom>
          <a:noFill/>
        </p:spPr>
        <p:txBody>
          <a:bodyPr wrap="square" rtlCol="0">
            <a:spAutoFit/>
          </a:bodyPr>
          <a:lstStyle/>
          <a:p>
            <a:pPr algn="r"/>
            <a:r>
              <a:rPr lang="en-US" sz="2000" dirty="0">
                <a:solidFill>
                  <a:srgbClr val="FF0000"/>
                </a:solidFill>
              </a:rPr>
              <a:t>*</a:t>
            </a:r>
            <a:r>
              <a:rPr lang="en-US" sz="2000" dirty="0"/>
              <a:t>Figure 1. Florian J. Bock et al. Mol Cell. 2015 June 18; 58(6): 959–969.</a:t>
            </a:r>
          </a:p>
        </p:txBody>
      </p:sp>
      <p:sp>
        <p:nvSpPr>
          <p:cNvPr id="3" name="TextBox 2">
            <a:extLst>
              <a:ext uri="{FF2B5EF4-FFF2-40B4-BE49-F238E27FC236}">
                <a16:creationId xmlns:a16="http://schemas.microsoft.com/office/drawing/2014/main" id="{3ACBABAF-25F5-C54B-9641-E170C7CBBEBB}"/>
              </a:ext>
            </a:extLst>
          </p:cNvPr>
          <p:cNvSpPr txBox="1"/>
          <p:nvPr/>
        </p:nvSpPr>
        <p:spPr>
          <a:xfrm>
            <a:off x="6329820" y="2167000"/>
            <a:ext cx="5419594" cy="4154984"/>
          </a:xfrm>
          <a:prstGeom prst="rect">
            <a:avLst/>
          </a:prstGeom>
          <a:noFill/>
        </p:spPr>
        <p:txBody>
          <a:bodyPr wrap="square" rtlCol="0">
            <a:spAutoFit/>
          </a:bodyPr>
          <a:lstStyle/>
          <a:p>
            <a:r>
              <a:rPr lang="en-US" sz="2400" dirty="0"/>
              <a:t>The mRNA vaccines are cleverly designed to contain mRNA that is perfectly set up to churn out spike proteins with no way to turn off the spigot</a:t>
            </a:r>
          </a:p>
          <a:p>
            <a:pPr marL="285750" indent="-285750">
              <a:buFont typeface="Arial" panose="020B0604020202020204" pitchFamily="34" charset="0"/>
              <a:buChar char="•"/>
            </a:pPr>
            <a:r>
              <a:rPr lang="en-US" sz="2400" dirty="0">
                <a:solidFill>
                  <a:srgbClr val="FF0000"/>
                </a:solidFill>
              </a:rPr>
              <a:t>5’ cap </a:t>
            </a:r>
            <a:r>
              <a:rPr lang="en-US" sz="2400" dirty="0"/>
              <a:t>and long </a:t>
            </a:r>
            <a:r>
              <a:rPr lang="en-US" sz="2400" dirty="0">
                <a:solidFill>
                  <a:srgbClr val="FF0000"/>
                </a:solidFill>
              </a:rPr>
              <a:t>poly(A) tail </a:t>
            </a:r>
            <a:r>
              <a:rPr lang="en-US" sz="2400" dirty="0"/>
              <a:t>added to make it look like a human protein</a:t>
            </a:r>
          </a:p>
          <a:p>
            <a:pPr marL="285750" indent="-285750">
              <a:buFont typeface="Arial" panose="020B0604020202020204" pitchFamily="34" charset="0"/>
              <a:buChar char="•"/>
            </a:pPr>
            <a:r>
              <a:rPr lang="en-US" sz="2400" dirty="0"/>
              <a:t>Select hearty</a:t>
            </a:r>
            <a:r>
              <a:rPr lang="en-US" sz="2400" dirty="0">
                <a:solidFill>
                  <a:srgbClr val="FF0000"/>
                </a:solidFill>
              </a:rPr>
              <a:t> 3’UTR </a:t>
            </a:r>
            <a:r>
              <a:rPr lang="en-US" sz="2400" dirty="0"/>
              <a:t>to resist silencing</a:t>
            </a:r>
          </a:p>
          <a:p>
            <a:pPr marL="285750" indent="-285750">
              <a:buFont typeface="Arial" panose="020B0604020202020204" pitchFamily="34" charset="0"/>
              <a:buChar char="•"/>
            </a:pPr>
            <a:r>
              <a:rPr lang="en-US" sz="2400" dirty="0"/>
              <a:t>Modified nucleotides to resist breakdown (</a:t>
            </a:r>
            <a:r>
              <a:rPr lang="en-US" sz="2400" dirty="0" err="1"/>
              <a:t>methylpseudouridine</a:t>
            </a:r>
            <a:r>
              <a:rPr lang="en-US" sz="2400" dirty="0"/>
              <a:t>)</a:t>
            </a:r>
          </a:p>
          <a:p>
            <a:pPr marL="285750" indent="-285750">
              <a:buFont typeface="Arial" panose="020B0604020202020204" pitchFamily="34" charset="0"/>
              <a:buChar char="•"/>
            </a:pPr>
            <a:r>
              <a:rPr lang="en-US" sz="2400" dirty="0"/>
              <a:t>Enhancement of G and C over A and U to promote rapid protein synthesis</a:t>
            </a:r>
          </a:p>
        </p:txBody>
      </p:sp>
      <p:grpSp>
        <p:nvGrpSpPr>
          <p:cNvPr id="8" name="Group 7">
            <a:extLst>
              <a:ext uri="{FF2B5EF4-FFF2-40B4-BE49-F238E27FC236}">
                <a16:creationId xmlns:a16="http://schemas.microsoft.com/office/drawing/2014/main" id="{C41DF43E-A7E1-7F42-B202-5BAC6108240E}"/>
              </a:ext>
            </a:extLst>
          </p:cNvPr>
          <p:cNvGrpSpPr/>
          <p:nvPr/>
        </p:nvGrpSpPr>
        <p:grpSpPr>
          <a:xfrm>
            <a:off x="104700" y="959271"/>
            <a:ext cx="1447181" cy="1227073"/>
            <a:chOff x="104700" y="959271"/>
            <a:chExt cx="1447181" cy="1227073"/>
          </a:xfrm>
        </p:grpSpPr>
        <p:sp>
          <p:nvSpPr>
            <p:cNvPr id="4" name="Freeform 3">
              <a:extLst>
                <a:ext uri="{FF2B5EF4-FFF2-40B4-BE49-F238E27FC236}">
                  <a16:creationId xmlns:a16="http://schemas.microsoft.com/office/drawing/2014/main" id="{19E55E12-03B3-3B48-A6C8-8B711869EB81}"/>
                </a:ext>
              </a:extLst>
            </p:cNvPr>
            <p:cNvSpPr/>
            <p:nvPr/>
          </p:nvSpPr>
          <p:spPr>
            <a:xfrm>
              <a:off x="104700" y="959271"/>
              <a:ext cx="1447181" cy="1227073"/>
            </a:xfrm>
            <a:custGeom>
              <a:avLst/>
              <a:gdLst>
                <a:gd name="connsiteX0" fmla="*/ 1172771 w 1447181"/>
                <a:gd name="connsiteY0" fmla="*/ 1044341 h 1227073"/>
                <a:gd name="connsiteX1" fmla="*/ 1428265 w 1447181"/>
                <a:gd name="connsiteY1" fmla="*/ 667823 h 1227073"/>
                <a:gd name="connsiteX2" fmla="*/ 1293794 w 1447181"/>
                <a:gd name="connsiteY2" fmla="*/ 170282 h 1227073"/>
                <a:gd name="connsiteX3" fmla="*/ 231476 w 1447181"/>
                <a:gd name="connsiteY3" fmla="*/ 8917 h 1227073"/>
                <a:gd name="connsiteX4" fmla="*/ 2876 w 1447181"/>
                <a:gd name="connsiteY4" fmla="*/ 398882 h 1227073"/>
                <a:gd name="connsiteX5" fmla="*/ 312159 w 1447181"/>
                <a:gd name="connsiteY5" fmla="*/ 1192258 h 1227073"/>
                <a:gd name="connsiteX6" fmla="*/ 1172771 w 1447181"/>
                <a:gd name="connsiteY6" fmla="*/ 1044341 h 122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181" h="1227073">
                  <a:moveTo>
                    <a:pt x="1172771" y="1044341"/>
                  </a:moveTo>
                  <a:cubicBezTo>
                    <a:pt x="1358789" y="956935"/>
                    <a:pt x="1408094" y="813500"/>
                    <a:pt x="1428265" y="667823"/>
                  </a:cubicBezTo>
                  <a:cubicBezTo>
                    <a:pt x="1448436" y="522146"/>
                    <a:pt x="1493259" y="280100"/>
                    <a:pt x="1293794" y="170282"/>
                  </a:cubicBezTo>
                  <a:cubicBezTo>
                    <a:pt x="1094329" y="60464"/>
                    <a:pt x="446629" y="-29183"/>
                    <a:pt x="231476" y="8917"/>
                  </a:cubicBezTo>
                  <a:cubicBezTo>
                    <a:pt x="16323" y="47017"/>
                    <a:pt x="-10571" y="201658"/>
                    <a:pt x="2876" y="398882"/>
                  </a:cubicBezTo>
                  <a:cubicBezTo>
                    <a:pt x="16323" y="596105"/>
                    <a:pt x="117177" y="1084682"/>
                    <a:pt x="312159" y="1192258"/>
                  </a:cubicBezTo>
                  <a:cubicBezTo>
                    <a:pt x="507141" y="1299834"/>
                    <a:pt x="986753" y="1131747"/>
                    <a:pt x="1172771" y="1044341"/>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B9CAEA-0659-7A48-8C75-9D8E283EC2C9}"/>
                </a:ext>
              </a:extLst>
            </p:cNvPr>
            <p:cNvSpPr txBox="1"/>
            <p:nvPr/>
          </p:nvSpPr>
          <p:spPr>
            <a:xfrm>
              <a:off x="322729" y="1532466"/>
              <a:ext cx="740587" cy="369332"/>
            </a:xfrm>
            <a:prstGeom prst="rect">
              <a:avLst/>
            </a:prstGeom>
            <a:noFill/>
          </p:spPr>
          <p:txBody>
            <a:bodyPr wrap="none" rtlCol="0">
              <a:spAutoFit/>
            </a:bodyPr>
            <a:lstStyle/>
            <a:p>
              <a:r>
                <a:rPr lang="en-US" dirty="0"/>
                <a:t>5’ cap</a:t>
              </a:r>
            </a:p>
          </p:txBody>
        </p:sp>
      </p:grpSp>
      <p:grpSp>
        <p:nvGrpSpPr>
          <p:cNvPr id="15" name="Group 14">
            <a:extLst>
              <a:ext uri="{FF2B5EF4-FFF2-40B4-BE49-F238E27FC236}">
                <a16:creationId xmlns:a16="http://schemas.microsoft.com/office/drawing/2014/main" id="{2906CE18-EC1B-B04E-A023-C6BDCC9D4520}"/>
              </a:ext>
            </a:extLst>
          </p:cNvPr>
          <p:cNvGrpSpPr/>
          <p:nvPr/>
        </p:nvGrpSpPr>
        <p:grpSpPr>
          <a:xfrm>
            <a:off x="3441858" y="2668460"/>
            <a:ext cx="1975644" cy="1243240"/>
            <a:chOff x="3441858" y="2668460"/>
            <a:chExt cx="1975644" cy="1243240"/>
          </a:xfrm>
        </p:grpSpPr>
        <p:sp>
          <p:nvSpPr>
            <p:cNvPr id="9" name="Freeform 8">
              <a:extLst>
                <a:ext uri="{FF2B5EF4-FFF2-40B4-BE49-F238E27FC236}">
                  <a16:creationId xmlns:a16="http://schemas.microsoft.com/office/drawing/2014/main" id="{A6B95BC0-EDED-9F48-9848-6AD1B8C649A7}"/>
                </a:ext>
              </a:extLst>
            </p:cNvPr>
            <p:cNvSpPr/>
            <p:nvPr/>
          </p:nvSpPr>
          <p:spPr>
            <a:xfrm>
              <a:off x="3441858" y="2668460"/>
              <a:ext cx="1802663" cy="873908"/>
            </a:xfrm>
            <a:custGeom>
              <a:avLst/>
              <a:gdLst>
                <a:gd name="connsiteX0" fmla="*/ 1345295 w 1802663"/>
                <a:gd name="connsiteY0" fmla="*/ 854669 h 873908"/>
                <a:gd name="connsiteX1" fmla="*/ 1802495 w 1802663"/>
                <a:gd name="connsiteY1" fmla="*/ 491599 h 873908"/>
                <a:gd name="connsiteX2" fmla="*/ 1385636 w 1802663"/>
                <a:gd name="connsiteY2" fmla="*/ 20952 h 873908"/>
                <a:gd name="connsiteX3" fmla="*/ 430895 w 1802663"/>
                <a:gd name="connsiteY3" fmla="*/ 101634 h 873908"/>
                <a:gd name="connsiteX4" fmla="*/ 589 w 1802663"/>
                <a:gd name="connsiteY4" fmla="*/ 276446 h 873908"/>
                <a:gd name="connsiteX5" fmla="*/ 350213 w 1802663"/>
                <a:gd name="connsiteY5" fmla="*/ 760540 h 873908"/>
                <a:gd name="connsiteX6" fmla="*/ 861201 w 1802663"/>
                <a:gd name="connsiteY6" fmla="*/ 814328 h 873908"/>
                <a:gd name="connsiteX7" fmla="*/ 1345295 w 1802663"/>
                <a:gd name="connsiteY7" fmla="*/ 854669 h 87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663" h="873908">
                  <a:moveTo>
                    <a:pt x="1345295" y="854669"/>
                  </a:moveTo>
                  <a:cubicBezTo>
                    <a:pt x="1502177" y="800881"/>
                    <a:pt x="1795772" y="630552"/>
                    <a:pt x="1802495" y="491599"/>
                  </a:cubicBezTo>
                  <a:cubicBezTo>
                    <a:pt x="1809219" y="352646"/>
                    <a:pt x="1614236" y="85946"/>
                    <a:pt x="1385636" y="20952"/>
                  </a:cubicBezTo>
                  <a:cubicBezTo>
                    <a:pt x="1157036" y="-44042"/>
                    <a:pt x="661736" y="59052"/>
                    <a:pt x="430895" y="101634"/>
                  </a:cubicBezTo>
                  <a:cubicBezTo>
                    <a:pt x="200054" y="144216"/>
                    <a:pt x="14036" y="166628"/>
                    <a:pt x="589" y="276446"/>
                  </a:cubicBezTo>
                  <a:cubicBezTo>
                    <a:pt x="-12858" y="386264"/>
                    <a:pt x="206778" y="670893"/>
                    <a:pt x="350213" y="760540"/>
                  </a:cubicBezTo>
                  <a:cubicBezTo>
                    <a:pt x="493648" y="850187"/>
                    <a:pt x="688631" y="794157"/>
                    <a:pt x="861201" y="814328"/>
                  </a:cubicBezTo>
                  <a:cubicBezTo>
                    <a:pt x="1033771" y="834499"/>
                    <a:pt x="1188413" y="908457"/>
                    <a:pt x="1345295" y="8546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C84CCB-06F6-214A-962B-5EDF8B99E3A9}"/>
                </a:ext>
              </a:extLst>
            </p:cNvPr>
            <p:cNvSpPr txBox="1"/>
            <p:nvPr/>
          </p:nvSpPr>
          <p:spPr>
            <a:xfrm>
              <a:off x="4214544" y="3542368"/>
              <a:ext cx="1202958" cy="369332"/>
            </a:xfrm>
            <a:prstGeom prst="rect">
              <a:avLst/>
            </a:prstGeom>
            <a:noFill/>
          </p:spPr>
          <p:txBody>
            <a:bodyPr wrap="none" rtlCol="0">
              <a:spAutoFit/>
            </a:bodyPr>
            <a:lstStyle/>
            <a:p>
              <a:r>
                <a:rPr lang="en-US" dirty="0"/>
                <a:t>poly(A) tail</a:t>
              </a:r>
            </a:p>
          </p:txBody>
        </p:sp>
      </p:grpSp>
      <p:grpSp>
        <p:nvGrpSpPr>
          <p:cNvPr id="14" name="Group 13">
            <a:extLst>
              <a:ext uri="{FF2B5EF4-FFF2-40B4-BE49-F238E27FC236}">
                <a16:creationId xmlns:a16="http://schemas.microsoft.com/office/drawing/2014/main" id="{9757A7D8-CD0F-9C44-90BA-280E04EADC32}"/>
              </a:ext>
            </a:extLst>
          </p:cNvPr>
          <p:cNvGrpSpPr/>
          <p:nvPr/>
        </p:nvGrpSpPr>
        <p:grpSpPr>
          <a:xfrm>
            <a:off x="1551881" y="5898729"/>
            <a:ext cx="1813914" cy="926613"/>
            <a:chOff x="1551881" y="5898729"/>
            <a:chExt cx="1813914" cy="926613"/>
          </a:xfrm>
        </p:grpSpPr>
        <p:sp>
          <p:nvSpPr>
            <p:cNvPr id="12" name="Freeform 11">
              <a:extLst>
                <a:ext uri="{FF2B5EF4-FFF2-40B4-BE49-F238E27FC236}">
                  <a16:creationId xmlns:a16="http://schemas.microsoft.com/office/drawing/2014/main" id="{C8F40B65-EC12-2A46-8A2F-4E9A93952DF5}"/>
                </a:ext>
              </a:extLst>
            </p:cNvPr>
            <p:cNvSpPr/>
            <p:nvPr/>
          </p:nvSpPr>
          <p:spPr>
            <a:xfrm>
              <a:off x="2123637" y="6151319"/>
              <a:ext cx="1242158" cy="674023"/>
            </a:xfrm>
            <a:custGeom>
              <a:avLst/>
              <a:gdLst>
                <a:gd name="connsiteX0" fmla="*/ 269939 w 1242158"/>
                <a:gd name="connsiteY0" fmla="*/ 47775 h 674023"/>
                <a:gd name="connsiteX1" fmla="*/ 998 w 1242158"/>
                <a:gd name="connsiteY1" fmla="*/ 397399 h 674023"/>
                <a:gd name="connsiteX2" fmla="*/ 377516 w 1242158"/>
                <a:gd name="connsiteY2" fmla="*/ 625999 h 674023"/>
                <a:gd name="connsiteX3" fmla="*/ 969187 w 1242158"/>
                <a:gd name="connsiteY3" fmla="*/ 666340 h 674023"/>
                <a:gd name="connsiteX4" fmla="*/ 1170892 w 1242158"/>
                <a:gd name="connsiteY4" fmla="*/ 518422 h 674023"/>
                <a:gd name="connsiteX5" fmla="*/ 1224681 w 1242158"/>
                <a:gd name="connsiteY5" fmla="*/ 262928 h 674023"/>
                <a:gd name="connsiteX6" fmla="*/ 888504 w 1242158"/>
                <a:gd name="connsiteY6" fmla="*/ 88116 h 674023"/>
                <a:gd name="connsiteX7" fmla="*/ 350622 w 1242158"/>
                <a:gd name="connsiteY7" fmla="*/ 7434 h 674023"/>
                <a:gd name="connsiteX8" fmla="*/ 269939 w 1242158"/>
                <a:gd name="connsiteY8" fmla="*/ 47775 h 67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58" h="674023">
                  <a:moveTo>
                    <a:pt x="269939" y="47775"/>
                  </a:moveTo>
                  <a:cubicBezTo>
                    <a:pt x="211668" y="112769"/>
                    <a:pt x="-16931" y="301028"/>
                    <a:pt x="998" y="397399"/>
                  </a:cubicBezTo>
                  <a:cubicBezTo>
                    <a:pt x="18927" y="493770"/>
                    <a:pt x="216151" y="581176"/>
                    <a:pt x="377516" y="625999"/>
                  </a:cubicBezTo>
                  <a:cubicBezTo>
                    <a:pt x="538881" y="670822"/>
                    <a:pt x="836958" y="684269"/>
                    <a:pt x="969187" y="666340"/>
                  </a:cubicBezTo>
                  <a:cubicBezTo>
                    <a:pt x="1101416" y="648411"/>
                    <a:pt x="1128310" y="585657"/>
                    <a:pt x="1170892" y="518422"/>
                  </a:cubicBezTo>
                  <a:cubicBezTo>
                    <a:pt x="1213474" y="451187"/>
                    <a:pt x="1271746" y="334646"/>
                    <a:pt x="1224681" y="262928"/>
                  </a:cubicBezTo>
                  <a:cubicBezTo>
                    <a:pt x="1177616" y="191210"/>
                    <a:pt x="1034180" y="130698"/>
                    <a:pt x="888504" y="88116"/>
                  </a:cubicBezTo>
                  <a:cubicBezTo>
                    <a:pt x="742828" y="45534"/>
                    <a:pt x="455957" y="14158"/>
                    <a:pt x="350622" y="7434"/>
                  </a:cubicBezTo>
                  <a:cubicBezTo>
                    <a:pt x="245287" y="710"/>
                    <a:pt x="328210" y="-17219"/>
                    <a:pt x="269939" y="4777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A5E7994-222E-154C-82AF-C3E6192A1AB5}"/>
                </a:ext>
              </a:extLst>
            </p:cNvPr>
            <p:cNvSpPr txBox="1"/>
            <p:nvPr/>
          </p:nvSpPr>
          <p:spPr>
            <a:xfrm>
              <a:off x="1551881" y="5898729"/>
              <a:ext cx="744114" cy="369332"/>
            </a:xfrm>
            <a:prstGeom prst="rect">
              <a:avLst/>
            </a:prstGeom>
            <a:noFill/>
          </p:spPr>
          <p:txBody>
            <a:bodyPr wrap="none" rtlCol="0">
              <a:spAutoFit/>
            </a:bodyPr>
            <a:lstStyle/>
            <a:p>
              <a:r>
                <a:rPr lang="en-US" dirty="0"/>
                <a:t>3’UTR</a:t>
              </a:r>
            </a:p>
          </p:txBody>
        </p:sp>
      </p:grpSp>
    </p:spTree>
    <p:extLst>
      <p:ext uri="{BB962C8B-B14F-4D97-AF65-F5344CB8AC3E}">
        <p14:creationId xmlns:p14="http://schemas.microsoft.com/office/powerpoint/2010/main" val="36055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10;&#10;Description automatically generated">
            <a:extLst>
              <a:ext uri="{FF2B5EF4-FFF2-40B4-BE49-F238E27FC236}">
                <a16:creationId xmlns:a16="http://schemas.microsoft.com/office/drawing/2014/main" id="{98BF515F-C71C-4E48-8175-24F3B8118632}"/>
              </a:ext>
            </a:extLst>
          </p:cNvPr>
          <p:cNvPicPr>
            <a:picLocks noChangeAspect="1"/>
          </p:cNvPicPr>
          <p:nvPr/>
        </p:nvPicPr>
        <p:blipFill>
          <a:blip r:embed="rId2"/>
          <a:stretch>
            <a:fillRect/>
          </a:stretch>
        </p:blipFill>
        <p:spPr>
          <a:xfrm>
            <a:off x="0" y="619247"/>
            <a:ext cx="12192000" cy="2501523"/>
          </a:xfrm>
          <a:prstGeom prst="rect">
            <a:avLst/>
          </a:prstGeom>
        </p:spPr>
      </p:pic>
      <p:sp>
        <p:nvSpPr>
          <p:cNvPr id="3" name="Content Placeholder 2">
            <a:extLst>
              <a:ext uri="{FF2B5EF4-FFF2-40B4-BE49-F238E27FC236}">
                <a16:creationId xmlns:a16="http://schemas.microsoft.com/office/drawing/2014/main" id="{D512A3D7-2F90-694E-B131-B9BBC740790D}"/>
              </a:ext>
            </a:extLst>
          </p:cNvPr>
          <p:cNvSpPr>
            <a:spLocks noGrp="1"/>
          </p:cNvSpPr>
          <p:nvPr>
            <p:ph idx="1"/>
          </p:nvPr>
        </p:nvSpPr>
        <p:spPr>
          <a:xfrm>
            <a:off x="1814723" y="3169962"/>
            <a:ext cx="8880284" cy="3203294"/>
          </a:xfrm>
        </p:spPr>
        <p:txBody>
          <a:bodyPr>
            <a:normAutofit fontScale="92500" lnSpcReduction="20000"/>
          </a:bodyPr>
          <a:lstStyle/>
          <a:p>
            <a:r>
              <a:rPr lang="en-US" dirty="0"/>
              <a:t>mRNA vaccines contain the genetic code to make spike protein</a:t>
            </a:r>
          </a:p>
          <a:p>
            <a:r>
              <a:rPr lang="en-US" dirty="0"/>
              <a:t>The mRNA is incorporated into a lipid particle that simulates a human LDL particle </a:t>
            </a:r>
          </a:p>
          <a:p>
            <a:r>
              <a:rPr lang="en-US" dirty="0"/>
              <a:t>A synthetic cationic (positively charged) lipid is added to act as an adjuvant – very toxic to the cells</a:t>
            </a:r>
          </a:p>
          <a:p>
            <a:r>
              <a:rPr lang="en-US" dirty="0"/>
              <a:t>Large quantities of polyethylene glycol (PEG) are added to further protect the mRNA from breakdown</a:t>
            </a:r>
          </a:p>
          <a:p>
            <a:r>
              <a:rPr lang="en-US" dirty="0"/>
              <a:t>The RNA is carefully engineered to resist breakdown and to produce spike protein at high rate</a:t>
            </a:r>
          </a:p>
        </p:txBody>
      </p:sp>
    </p:spTree>
    <p:extLst>
      <p:ext uri="{BB962C8B-B14F-4D97-AF65-F5344CB8AC3E}">
        <p14:creationId xmlns:p14="http://schemas.microsoft.com/office/powerpoint/2010/main" val="3994384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4DD5B-4409-C449-97E6-F206575B0D1C}"/>
              </a:ext>
            </a:extLst>
          </p:cNvPr>
          <p:cNvSpPr>
            <a:spLocks noGrp="1"/>
          </p:cNvSpPr>
          <p:nvPr>
            <p:ph type="title"/>
          </p:nvPr>
        </p:nvSpPr>
        <p:spPr>
          <a:xfrm>
            <a:off x="196947" y="246692"/>
            <a:ext cx="9887211" cy="2010213"/>
          </a:xfrm>
        </p:spPr>
        <p:txBody>
          <a:bodyPr>
            <a:normAutofit fontScale="90000"/>
          </a:bodyPr>
          <a:lstStyle/>
          <a:p>
            <a:r>
              <a:rPr lang="en-US" b="1" dirty="0"/>
              <a:t>“The mRNA-LNP platform’s lipid nanoparticle component used in preclinical vaccine studies is highly inflammatory”</a:t>
            </a:r>
            <a:r>
              <a:rPr lang="en-US" b="1" dirty="0">
                <a:solidFill>
                  <a:srgbClr val="FF0000"/>
                </a:solidFill>
              </a:rPr>
              <a:t>*</a:t>
            </a:r>
            <a:r>
              <a:rPr lang="en-US" b="1" dirty="0"/>
              <a:t> </a:t>
            </a:r>
            <a:br>
              <a:rPr lang="en-US" dirty="0"/>
            </a:br>
            <a:endParaRPr lang="en-US" dirty="0"/>
          </a:p>
        </p:txBody>
      </p:sp>
      <p:sp>
        <p:nvSpPr>
          <p:cNvPr id="3" name="Content Placeholder 2">
            <a:extLst>
              <a:ext uri="{FF2B5EF4-FFF2-40B4-BE49-F238E27FC236}">
                <a16:creationId xmlns:a16="http://schemas.microsoft.com/office/drawing/2014/main" id="{7339D07E-B476-C849-AA19-18B6D45CF1BE}"/>
              </a:ext>
            </a:extLst>
          </p:cNvPr>
          <p:cNvSpPr>
            <a:spLocks noGrp="1"/>
          </p:cNvSpPr>
          <p:nvPr>
            <p:ph idx="1"/>
          </p:nvPr>
        </p:nvSpPr>
        <p:spPr>
          <a:xfrm>
            <a:off x="196947" y="2101245"/>
            <a:ext cx="11582069" cy="1907905"/>
          </a:xfrm>
        </p:spPr>
        <p:txBody>
          <a:bodyPr>
            <a:normAutofit/>
          </a:bodyPr>
          <a:lstStyle/>
          <a:p>
            <a:pPr marL="0" indent="0">
              <a:lnSpc>
                <a:spcPct val="100000"/>
              </a:lnSpc>
              <a:spcBef>
                <a:spcPts val="1200"/>
              </a:spcBef>
              <a:buNone/>
            </a:pPr>
            <a:r>
              <a:rPr lang="en-US" dirty="0"/>
              <a:t>“Intradermal injection of these LNPs led to rapid and robust inflammatory responses, characterized by massive neutrophil infiltration, activation of diverse inflammatory pathways, and production of various inflammatory cytokines and chemokines.”</a:t>
            </a:r>
          </a:p>
          <a:p>
            <a:pPr>
              <a:lnSpc>
                <a:spcPct val="100000"/>
              </a:lnSpc>
              <a:spcBef>
                <a:spcPts val="1200"/>
              </a:spcBef>
            </a:pPr>
            <a:endParaRPr lang="en-US" dirty="0"/>
          </a:p>
        </p:txBody>
      </p:sp>
      <p:sp>
        <p:nvSpPr>
          <p:cNvPr id="4" name="TextBox 3">
            <a:extLst>
              <a:ext uri="{FF2B5EF4-FFF2-40B4-BE49-F238E27FC236}">
                <a16:creationId xmlns:a16="http://schemas.microsoft.com/office/drawing/2014/main" id="{F7E0705B-BD1B-A14D-9520-45A1879E761A}"/>
              </a:ext>
            </a:extLst>
          </p:cNvPr>
          <p:cNvSpPr txBox="1"/>
          <p:nvPr/>
        </p:nvSpPr>
        <p:spPr>
          <a:xfrm>
            <a:off x="1920767" y="6300653"/>
            <a:ext cx="9472786" cy="400110"/>
          </a:xfrm>
          <a:prstGeom prst="rect">
            <a:avLst/>
          </a:prstGeom>
          <a:noFill/>
        </p:spPr>
        <p:txBody>
          <a:bodyPr wrap="none" rtlCol="0">
            <a:spAutoFit/>
          </a:bodyPr>
          <a:lstStyle/>
          <a:p>
            <a:r>
              <a:rPr lang="en-US" sz="2000" dirty="0">
                <a:solidFill>
                  <a:srgbClr val="FF0000"/>
                </a:solidFill>
              </a:rPr>
              <a:t>*</a:t>
            </a:r>
            <a:r>
              <a:rPr lang="en-US" sz="2000" dirty="0"/>
              <a:t>Sonia </a:t>
            </a:r>
            <a:r>
              <a:rPr lang="en-US" sz="2000" dirty="0" err="1"/>
              <a:t>Ndeupen</a:t>
            </a:r>
            <a:r>
              <a:rPr lang="en-US" sz="2000" dirty="0"/>
              <a:t> et al. </a:t>
            </a:r>
            <a:r>
              <a:rPr lang="en-US" sz="2000" dirty="0" err="1"/>
              <a:t>bioRxiv</a:t>
            </a:r>
            <a:r>
              <a:rPr lang="en-US" sz="2000" dirty="0"/>
              <a:t> preprint. March 4, 2021.  </a:t>
            </a:r>
            <a:r>
              <a:rPr lang="en-US" sz="2000" dirty="0" err="1"/>
              <a:t>doi</a:t>
            </a:r>
            <a:r>
              <a:rPr lang="en-US" sz="2000" dirty="0"/>
              <a:t>: 10.1101/2021.03.04.430128.</a:t>
            </a:r>
          </a:p>
        </p:txBody>
      </p:sp>
      <p:pic>
        <p:nvPicPr>
          <p:cNvPr id="6" name="Picture 5" descr="Diagram&#10;&#10;Description automatically generated">
            <a:extLst>
              <a:ext uri="{FF2B5EF4-FFF2-40B4-BE49-F238E27FC236}">
                <a16:creationId xmlns:a16="http://schemas.microsoft.com/office/drawing/2014/main" id="{D4D15FD5-A768-7746-9E54-B5733CF8FAC0}"/>
              </a:ext>
            </a:extLst>
          </p:cNvPr>
          <p:cNvPicPr>
            <a:picLocks noChangeAspect="1"/>
          </p:cNvPicPr>
          <p:nvPr/>
        </p:nvPicPr>
        <p:blipFill>
          <a:blip r:embed="rId3"/>
          <a:stretch>
            <a:fillRect/>
          </a:stretch>
        </p:blipFill>
        <p:spPr>
          <a:xfrm>
            <a:off x="5425860" y="3653242"/>
            <a:ext cx="5129094" cy="2448853"/>
          </a:xfrm>
          <a:prstGeom prst="rect">
            <a:avLst/>
          </a:prstGeom>
        </p:spPr>
      </p:pic>
      <p:sp>
        <p:nvSpPr>
          <p:cNvPr id="7" name="TextBox 6">
            <a:extLst>
              <a:ext uri="{FF2B5EF4-FFF2-40B4-BE49-F238E27FC236}">
                <a16:creationId xmlns:a16="http://schemas.microsoft.com/office/drawing/2014/main" id="{CDC46385-2898-5A49-989D-9D950493FA78}"/>
              </a:ext>
            </a:extLst>
          </p:cNvPr>
          <p:cNvSpPr txBox="1"/>
          <p:nvPr/>
        </p:nvSpPr>
        <p:spPr>
          <a:xfrm>
            <a:off x="1317921" y="4393903"/>
            <a:ext cx="3467021" cy="1569660"/>
          </a:xfrm>
          <a:prstGeom prst="rect">
            <a:avLst/>
          </a:prstGeom>
          <a:noFill/>
        </p:spPr>
        <p:txBody>
          <a:bodyPr wrap="square" rtlCol="0">
            <a:spAutoFit/>
          </a:bodyPr>
          <a:lstStyle/>
          <a:p>
            <a:r>
              <a:rPr lang="en-US" sz="2400" dirty="0"/>
              <a:t>Diagram from: Caroline </a:t>
            </a:r>
            <a:r>
              <a:rPr lang="en-US" sz="2400" dirty="0" err="1"/>
              <a:t>Lonez</a:t>
            </a:r>
            <a:r>
              <a:rPr lang="en-US" sz="2400" dirty="0"/>
              <a:t> et al.  Advanced Drug Delivery Reviews 2012; 64(15): 1749-1758.</a:t>
            </a:r>
          </a:p>
        </p:txBody>
      </p:sp>
    </p:spTree>
    <p:extLst>
      <p:ext uri="{BB962C8B-B14F-4D97-AF65-F5344CB8AC3E}">
        <p14:creationId xmlns:p14="http://schemas.microsoft.com/office/powerpoint/2010/main" val="3959935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04E7D-E5BB-B044-8152-D76D104004E5}"/>
              </a:ext>
            </a:extLst>
          </p:cNvPr>
          <p:cNvSpPr>
            <a:spLocks noGrp="1"/>
          </p:cNvSpPr>
          <p:nvPr>
            <p:ph type="title"/>
          </p:nvPr>
        </p:nvSpPr>
        <p:spPr>
          <a:xfrm>
            <a:off x="98612" y="378573"/>
            <a:ext cx="10515600" cy="1325563"/>
          </a:xfrm>
        </p:spPr>
        <p:txBody>
          <a:bodyPr>
            <a:normAutofit fontScale="90000"/>
          </a:bodyPr>
          <a:lstStyle/>
          <a:p>
            <a:r>
              <a:rPr lang="en-US" b="1" dirty="0"/>
              <a:t>“Worse than the Disease? Reviewing Some Possible Unintended Consequences of the     mRNA Vaccines Against COVID-19” </a:t>
            </a:r>
            <a:r>
              <a:rPr lang="en-US" b="1" dirty="0">
                <a:solidFill>
                  <a:srgbClr val="FF0000"/>
                </a:solidFill>
              </a:rPr>
              <a:t>*</a:t>
            </a:r>
          </a:p>
        </p:txBody>
      </p:sp>
      <p:sp>
        <p:nvSpPr>
          <p:cNvPr id="3" name="Content Placeholder 2">
            <a:extLst>
              <a:ext uri="{FF2B5EF4-FFF2-40B4-BE49-F238E27FC236}">
                <a16:creationId xmlns:a16="http://schemas.microsoft.com/office/drawing/2014/main" id="{05982921-48A3-FB44-AED9-4D0C7A803074}"/>
              </a:ext>
            </a:extLst>
          </p:cNvPr>
          <p:cNvSpPr>
            <a:spLocks noGrp="1"/>
          </p:cNvSpPr>
          <p:nvPr>
            <p:ph idx="1"/>
          </p:nvPr>
        </p:nvSpPr>
        <p:spPr>
          <a:xfrm>
            <a:off x="310097" y="2141536"/>
            <a:ext cx="11227130" cy="4351338"/>
          </a:xfrm>
        </p:spPr>
        <p:txBody>
          <a:bodyPr>
            <a:normAutofit fontScale="92500" lnSpcReduction="20000"/>
          </a:bodyPr>
          <a:lstStyle/>
          <a:p>
            <a:pPr marL="0" indent="0">
              <a:buNone/>
            </a:pPr>
            <a:r>
              <a:rPr lang="en-US" dirty="0"/>
              <a:t>The mRNA vaccines are a poorly evaluated novel technology with many unknowns</a:t>
            </a:r>
          </a:p>
          <a:p>
            <a:pPr marL="0" indent="0">
              <a:buNone/>
            </a:pPr>
            <a:endParaRPr lang="en-US" dirty="0"/>
          </a:p>
          <a:p>
            <a:pPr marL="0" indent="0">
              <a:buNone/>
            </a:pPr>
            <a:r>
              <a:rPr lang="en-US" sz="3000" dirty="0"/>
              <a:t>Some potential adverse consequences:</a:t>
            </a:r>
          </a:p>
          <a:p>
            <a:r>
              <a:rPr lang="en-US" dirty="0"/>
              <a:t>Pathogenic priming, multisystem inflammatory disease and autoimmunity</a:t>
            </a:r>
          </a:p>
          <a:p>
            <a:r>
              <a:rPr lang="en-US" dirty="0"/>
              <a:t>Allergic reactions and anaphylaxis</a:t>
            </a:r>
          </a:p>
          <a:p>
            <a:r>
              <a:rPr lang="en-US" dirty="0"/>
              <a:t>Antibody dependent enhancement</a:t>
            </a:r>
          </a:p>
          <a:p>
            <a:r>
              <a:rPr lang="en-US" dirty="0"/>
              <a:t>Activation of latent viral infections</a:t>
            </a:r>
          </a:p>
          <a:p>
            <a:r>
              <a:rPr lang="en-US" dirty="0"/>
              <a:t>Neurodegeneration and prion diseases</a:t>
            </a:r>
          </a:p>
          <a:p>
            <a:r>
              <a:rPr lang="en-US" dirty="0"/>
              <a:t>Emergence of novel variants of SARS-CoV-2</a:t>
            </a:r>
          </a:p>
          <a:p>
            <a:r>
              <a:rPr lang="en-US" dirty="0"/>
              <a:t>Potential for integration of the spike protein gene into human DNA</a:t>
            </a:r>
          </a:p>
          <a:p>
            <a:endParaRPr lang="en-US" dirty="0"/>
          </a:p>
        </p:txBody>
      </p:sp>
      <p:sp>
        <p:nvSpPr>
          <p:cNvPr id="4" name="TextBox 3">
            <a:extLst>
              <a:ext uri="{FF2B5EF4-FFF2-40B4-BE49-F238E27FC236}">
                <a16:creationId xmlns:a16="http://schemas.microsoft.com/office/drawing/2014/main" id="{83CEE79F-0209-9D4C-875C-18EBDB50E79A}"/>
              </a:ext>
            </a:extLst>
          </p:cNvPr>
          <p:cNvSpPr txBox="1"/>
          <p:nvPr/>
        </p:nvSpPr>
        <p:spPr>
          <a:xfrm>
            <a:off x="5603619" y="6262042"/>
            <a:ext cx="6113277" cy="461665"/>
          </a:xfrm>
          <a:prstGeom prst="rect">
            <a:avLst/>
          </a:prstGeom>
          <a:noFill/>
        </p:spPr>
        <p:txBody>
          <a:bodyPr wrap="none" rtlCol="0">
            <a:spAutoFit/>
          </a:bodyPr>
          <a:lstStyle/>
          <a:p>
            <a:r>
              <a:rPr lang="en-US" sz="2400" dirty="0">
                <a:solidFill>
                  <a:srgbClr val="FF0000"/>
                </a:solidFill>
              </a:rPr>
              <a:t>*</a:t>
            </a:r>
            <a:r>
              <a:rPr lang="en-US" sz="2400" dirty="0"/>
              <a:t>S Seneff and G Nigh.  IJVTPR 2021; 2(1): 38-79.</a:t>
            </a:r>
          </a:p>
        </p:txBody>
      </p:sp>
    </p:spTree>
    <p:extLst>
      <p:ext uri="{BB962C8B-B14F-4D97-AF65-F5344CB8AC3E}">
        <p14:creationId xmlns:p14="http://schemas.microsoft.com/office/powerpoint/2010/main" val="2535081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D373-84B3-1B47-A679-8E3AAE0A2B75}"/>
              </a:ext>
            </a:extLst>
          </p:cNvPr>
          <p:cNvSpPr>
            <a:spLocks noGrp="1"/>
          </p:cNvSpPr>
          <p:nvPr>
            <p:ph type="title"/>
          </p:nvPr>
        </p:nvSpPr>
        <p:spPr>
          <a:xfrm>
            <a:off x="161794" y="1870"/>
            <a:ext cx="10515600" cy="1325563"/>
          </a:xfrm>
        </p:spPr>
        <p:txBody>
          <a:bodyPr/>
          <a:lstStyle/>
          <a:p>
            <a:r>
              <a:rPr lang="en-US" b="1" dirty="0"/>
              <a:t>Anaphylactic Shock  </a:t>
            </a:r>
            <a:endParaRPr lang="en-US" b="1" dirty="0">
              <a:solidFill>
                <a:srgbClr val="FF0000"/>
              </a:solidFill>
            </a:endParaRPr>
          </a:p>
        </p:txBody>
      </p:sp>
      <p:sp>
        <p:nvSpPr>
          <p:cNvPr id="3" name="Content Placeholder 2">
            <a:extLst>
              <a:ext uri="{FF2B5EF4-FFF2-40B4-BE49-F238E27FC236}">
                <a16:creationId xmlns:a16="http://schemas.microsoft.com/office/drawing/2014/main" id="{C0AEA871-AED7-BC40-ADB0-3B8081FC003E}"/>
              </a:ext>
            </a:extLst>
          </p:cNvPr>
          <p:cNvSpPr>
            <a:spLocks noGrp="1"/>
          </p:cNvSpPr>
          <p:nvPr>
            <p:ph idx="1"/>
          </p:nvPr>
        </p:nvSpPr>
        <p:spPr>
          <a:xfrm>
            <a:off x="161794" y="1069087"/>
            <a:ext cx="12113712" cy="4866888"/>
          </a:xfrm>
        </p:spPr>
        <p:txBody>
          <a:bodyPr>
            <a:normAutofit/>
          </a:bodyPr>
          <a:lstStyle/>
          <a:p>
            <a:r>
              <a:rPr lang="en-US" dirty="0"/>
              <a:t>According to the CDC, “anaphylaxis after COVID-19 vaccination                               is rare and has occurred in approximately 2 to 5 people per million                     vaccinated in the United States”</a:t>
            </a:r>
            <a:r>
              <a:rPr lang="en-US" dirty="0">
                <a:solidFill>
                  <a:srgbClr val="FF0000"/>
                </a:solidFill>
              </a:rPr>
              <a:t>*</a:t>
            </a:r>
          </a:p>
          <a:p>
            <a:r>
              <a:rPr lang="en-US" dirty="0"/>
              <a:t>A careful study based on hospital employees in Boston who received the            mRNA vaccines revealed that 2.47 people per 10,000 vaccinations       experienced classic symptoms of anaphylaxis following vaccination</a:t>
            </a:r>
            <a:r>
              <a:rPr lang="en-US" dirty="0">
                <a:solidFill>
                  <a:srgbClr val="FF0000"/>
                </a:solidFill>
              </a:rPr>
              <a:t>**</a:t>
            </a:r>
          </a:p>
          <a:p>
            <a:pPr lvl="1"/>
            <a:r>
              <a:rPr lang="en-US" dirty="0"/>
              <a:t>This is 50 times the number reported in the VAERS database</a:t>
            </a:r>
          </a:p>
          <a:p>
            <a:pPr lvl="1"/>
            <a:r>
              <a:rPr lang="en-US" dirty="0"/>
              <a:t>The mRNA vaccines contain polyethylene glycol (PEG) – a likely trigger of shock</a:t>
            </a:r>
          </a:p>
          <a:p>
            <a:r>
              <a:rPr lang="en-US" dirty="0"/>
              <a:t>Anaphylaxis occurs immediately after vaccination so it should be easy to identify</a:t>
            </a:r>
          </a:p>
          <a:p>
            <a:pPr lvl="1"/>
            <a:r>
              <a:rPr lang="en-US" dirty="0"/>
              <a:t>Other symptoms are probably even more under-reported in VAERS</a:t>
            </a:r>
          </a:p>
          <a:p>
            <a:endParaRPr lang="en-US" dirty="0"/>
          </a:p>
        </p:txBody>
      </p:sp>
      <p:sp>
        <p:nvSpPr>
          <p:cNvPr id="4" name="TextBox 3">
            <a:extLst>
              <a:ext uri="{FF2B5EF4-FFF2-40B4-BE49-F238E27FC236}">
                <a16:creationId xmlns:a16="http://schemas.microsoft.com/office/drawing/2014/main" id="{30800C01-E352-F646-867B-939660756FB3}"/>
              </a:ext>
            </a:extLst>
          </p:cNvPr>
          <p:cNvSpPr txBox="1"/>
          <p:nvPr/>
        </p:nvSpPr>
        <p:spPr>
          <a:xfrm>
            <a:off x="3116450" y="5371976"/>
            <a:ext cx="8788495" cy="1323439"/>
          </a:xfrm>
          <a:prstGeom prst="rect">
            <a:avLst/>
          </a:prstGeom>
          <a:noFill/>
        </p:spPr>
        <p:txBody>
          <a:bodyPr wrap="none" rtlCol="0">
            <a:spAutoFit/>
          </a:bodyPr>
          <a:lstStyle/>
          <a:p>
            <a:pPr algn="r"/>
            <a:r>
              <a:rPr lang="en-US" sz="2000" dirty="0">
                <a:solidFill>
                  <a:srgbClr val="FF0000"/>
                </a:solidFill>
              </a:rPr>
              <a:t> </a:t>
            </a:r>
            <a:endParaRPr lang="en-US" sz="2000" dirty="0"/>
          </a:p>
          <a:p>
            <a:pPr algn="r"/>
            <a:r>
              <a:rPr lang="en-US" sz="2000" dirty="0">
                <a:solidFill>
                  <a:srgbClr val="FF0000"/>
                </a:solidFill>
              </a:rPr>
              <a:t>*</a:t>
            </a:r>
            <a:r>
              <a:rPr lang="en-US" sz="2000" dirty="0"/>
              <a:t>CDC. Selected Adverse Events Reported after COVID-19 Vaccination.</a:t>
            </a:r>
          </a:p>
          <a:p>
            <a:pPr algn="r"/>
            <a:r>
              <a:rPr lang="en-US" sz="2000" dirty="0">
                <a:solidFill>
                  <a:srgbClr val="FF0000"/>
                </a:solidFill>
              </a:rPr>
              <a:t>**</a:t>
            </a:r>
            <a:r>
              <a:rPr lang="en-US" sz="2000" dirty="0"/>
              <a:t> Kimberly G. Blumenthal et al. JAMA 2021;325(15): 1562-1565</a:t>
            </a:r>
          </a:p>
          <a:p>
            <a:pPr algn="r"/>
            <a:r>
              <a:rPr lang="en-US" sz="2000" dirty="0"/>
              <a:t>https://</a:t>
            </a:r>
            <a:r>
              <a:rPr lang="en-US" sz="2000" dirty="0" err="1"/>
              <a:t>www.cdc.gov</a:t>
            </a:r>
            <a:r>
              <a:rPr lang="en-US" sz="2000" dirty="0"/>
              <a:t>/coronavirus/2019-ncov/vaccines/safety/adverse-</a:t>
            </a:r>
            <a:r>
              <a:rPr lang="en-US" sz="2000" dirty="0" err="1"/>
              <a:t>events.html</a:t>
            </a:r>
            <a:endParaRPr lang="en-US" sz="2000" dirty="0"/>
          </a:p>
        </p:txBody>
      </p:sp>
    </p:spTree>
    <p:extLst>
      <p:ext uri="{BB962C8B-B14F-4D97-AF65-F5344CB8AC3E}">
        <p14:creationId xmlns:p14="http://schemas.microsoft.com/office/powerpoint/2010/main" val="340785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69D2-1268-7741-B6A8-8960FD2487E8}"/>
              </a:ext>
            </a:extLst>
          </p:cNvPr>
          <p:cNvSpPr>
            <a:spLocks noGrp="1"/>
          </p:cNvSpPr>
          <p:nvPr>
            <p:ph type="title"/>
          </p:nvPr>
        </p:nvSpPr>
        <p:spPr/>
        <p:txBody>
          <a:bodyPr/>
          <a:lstStyle/>
          <a:p>
            <a:endParaRPr lang="en-US"/>
          </a:p>
        </p:txBody>
      </p:sp>
      <p:pic>
        <p:nvPicPr>
          <p:cNvPr id="5" name="Content Placeholder 4" descr="Chart, bar chart, histogram&#10;&#10;Description automatically generated">
            <a:extLst>
              <a:ext uri="{FF2B5EF4-FFF2-40B4-BE49-F238E27FC236}">
                <a16:creationId xmlns:a16="http://schemas.microsoft.com/office/drawing/2014/main" id="{0BAF327A-CD27-134D-9294-86A0615B6B1B}"/>
              </a:ext>
            </a:extLst>
          </p:cNvPr>
          <p:cNvPicPr>
            <a:picLocks noGrp="1" noChangeAspect="1"/>
          </p:cNvPicPr>
          <p:nvPr>
            <p:ph idx="1"/>
          </p:nvPr>
        </p:nvPicPr>
        <p:blipFill>
          <a:blip r:embed="rId2"/>
          <a:stretch>
            <a:fillRect/>
          </a:stretch>
        </p:blipFill>
        <p:spPr>
          <a:xfrm>
            <a:off x="228601" y="182562"/>
            <a:ext cx="9147194" cy="6492875"/>
          </a:xfrm>
        </p:spPr>
      </p:pic>
      <p:sp>
        <p:nvSpPr>
          <p:cNvPr id="6" name="TextBox 5">
            <a:extLst>
              <a:ext uri="{FF2B5EF4-FFF2-40B4-BE49-F238E27FC236}">
                <a16:creationId xmlns:a16="http://schemas.microsoft.com/office/drawing/2014/main" id="{A6D6EBD4-A09B-5544-8B12-124147F040B9}"/>
              </a:ext>
            </a:extLst>
          </p:cNvPr>
          <p:cNvSpPr txBox="1"/>
          <p:nvPr/>
        </p:nvSpPr>
        <p:spPr>
          <a:xfrm>
            <a:off x="2319554" y="6292820"/>
            <a:ext cx="9872446" cy="400110"/>
          </a:xfrm>
          <a:prstGeom prst="rect">
            <a:avLst/>
          </a:prstGeom>
          <a:noFill/>
        </p:spPr>
        <p:txBody>
          <a:bodyPr wrap="none" rtlCol="0">
            <a:spAutoFit/>
          </a:bodyPr>
          <a:lstStyle/>
          <a:p>
            <a:r>
              <a:rPr lang="en-US" dirty="0"/>
              <a:t>https://</a:t>
            </a:r>
            <a:r>
              <a:rPr lang="en-US" dirty="0" err="1"/>
              <a:t>vaersanalysis.info</a:t>
            </a:r>
            <a:r>
              <a:rPr lang="en-US" dirty="0"/>
              <a:t>/2021/09/03/</a:t>
            </a:r>
            <a:r>
              <a:rPr lang="en-US" sz="2000" dirty="0"/>
              <a:t>vaers-summary-for-covid-19-vaccines-through-8-27-2021</a:t>
            </a:r>
            <a:r>
              <a:rPr lang="en-US" dirty="0"/>
              <a:t>/</a:t>
            </a:r>
          </a:p>
        </p:txBody>
      </p:sp>
      <p:sp>
        <p:nvSpPr>
          <p:cNvPr id="3" name="TextBox 2">
            <a:extLst>
              <a:ext uri="{FF2B5EF4-FFF2-40B4-BE49-F238E27FC236}">
                <a16:creationId xmlns:a16="http://schemas.microsoft.com/office/drawing/2014/main" id="{5920FE68-EE4A-0840-ACC0-C0E1B5D99768}"/>
              </a:ext>
            </a:extLst>
          </p:cNvPr>
          <p:cNvSpPr txBox="1"/>
          <p:nvPr/>
        </p:nvSpPr>
        <p:spPr>
          <a:xfrm>
            <a:off x="9607463" y="2880986"/>
            <a:ext cx="2387513" cy="400110"/>
          </a:xfrm>
          <a:prstGeom prst="rect">
            <a:avLst/>
          </a:prstGeom>
          <a:noFill/>
        </p:spPr>
        <p:txBody>
          <a:bodyPr wrap="none" rtlCol="0">
            <a:spAutoFit/>
          </a:bodyPr>
          <a:lstStyle/>
          <a:p>
            <a:r>
              <a:rPr lang="en-US" sz="2000" dirty="0"/>
              <a:t>As of August 27,2021</a:t>
            </a:r>
          </a:p>
        </p:txBody>
      </p:sp>
    </p:spTree>
    <p:extLst>
      <p:ext uri="{BB962C8B-B14F-4D97-AF65-F5344CB8AC3E}">
        <p14:creationId xmlns:p14="http://schemas.microsoft.com/office/powerpoint/2010/main" val="324726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FC278-48EA-1043-8748-28489460471A}"/>
              </a:ext>
            </a:extLst>
          </p:cNvPr>
          <p:cNvSpPr>
            <a:spLocks noGrp="1"/>
          </p:cNvSpPr>
          <p:nvPr>
            <p:ph type="title"/>
          </p:nvPr>
        </p:nvSpPr>
        <p:spPr>
          <a:xfrm>
            <a:off x="116983" y="99722"/>
            <a:ext cx="9426262" cy="1325563"/>
          </a:xfrm>
        </p:spPr>
        <p:txBody>
          <a:bodyPr>
            <a:normAutofit/>
          </a:bodyPr>
          <a:lstStyle/>
          <a:p>
            <a:r>
              <a:rPr lang="en-US" sz="4000" b="1" dirty="0" err="1"/>
              <a:t>DarkHorsePodcast</a:t>
            </a:r>
            <a:r>
              <a:rPr lang="en-US" sz="4000" b="1" dirty="0"/>
              <a:t> - Dr. Brett Weinstein,      Dr. Robert Malone and Mr. Steve Kirsch</a:t>
            </a:r>
            <a:r>
              <a:rPr lang="en-US" sz="4000" b="1" dirty="0">
                <a:solidFill>
                  <a:srgbClr val="FF0000"/>
                </a:solidFill>
              </a:rPr>
              <a:t>*</a:t>
            </a:r>
            <a:endParaRPr lang="en-US" sz="4000" dirty="0">
              <a:solidFill>
                <a:srgbClr val="FF0000"/>
              </a:solidFill>
            </a:endParaRPr>
          </a:p>
        </p:txBody>
      </p:sp>
      <p:sp>
        <p:nvSpPr>
          <p:cNvPr id="3" name="Content Placeholder 2">
            <a:extLst>
              <a:ext uri="{FF2B5EF4-FFF2-40B4-BE49-F238E27FC236}">
                <a16:creationId xmlns:a16="http://schemas.microsoft.com/office/drawing/2014/main" id="{0B301FF0-320E-4A47-9910-94723F141201}"/>
              </a:ext>
            </a:extLst>
          </p:cNvPr>
          <p:cNvSpPr>
            <a:spLocks noGrp="1"/>
          </p:cNvSpPr>
          <p:nvPr>
            <p:ph idx="1"/>
          </p:nvPr>
        </p:nvSpPr>
        <p:spPr>
          <a:xfrm>
            <a:off x="352301" y="1825625"/>
            <a:ext cx="11271852" cy="2710749"/>
          </a:xfrm>
        </p:spPr>
        <p:txBody>
          <a:bodyPr>
            <a:normAutofit fontScale="92500"/>
          </a:bodyPr>
          <a:lstStyle/>
          <a:p>
            <a:r>
              <a:rPr lang="en-US" dirty="0"/>
              <a:t>There was no evaluation of reproductive toxicity or genotoxicity in animals before the mRNA vaccines were authorized for humans</a:t>
            </a:r>
          </a:p>
          <a:p>
            <a:r>
              <a:rPr lang="en-US" dirty="0"/>
              <a:t>A FOIA request from doctors in Canada yielded a Pfizer study written in Japanese </a:t>
            </a:r>
          </a:p>
          <a:p>
            <a:r>
              <a:rPr lang="en-US" dirty="0"/>
              <a:t>The lipid nanoparticles went everywhere in the body but were found in especially high concentrations in the animals’ </a:t>
            </a:r>
            <a:r>
              <a:rPr lang="en-US" i="1" dirty="0">
                <a:solidFill>
                  <a:srgbClr val="FF0000"/>
                </a:solidFill>
              </a:rPr>
              <a:t>lymph nodes, spleen, ovaries, adrenal glands, liver and bone marrow.</a:t>
            </a:r>
          </a:p>
        </p:txBody>
      </p:sp>
      <p:sp>
        <p:nvSpPr>
          <p:cNvPr id="4" name="TextBox 3">
            <a:extLst>
              <a:ext uri="{FF2B5EF4-FFF2-40B4-BE49-F238E27FC236}">
                <a16:creationId xmlns:a16="http://schemas.microsoft.com/office/drawing/2014/main" id="{D7B86DE1-6ACA-9741-A1AE-5ADADA453728}"/>
              </a:ext>
            </a:extLst>
          </p:cNvPr>
          <p:cNvSpPr txBox="1"/>
          <p:nvPr/>
        </p:nvSpPr>
        <p:spPr>
          <a:xfrm>
            <a:off x="2938483" y="5388570"/>
            <a:ext cx="8415317" cy="1015663"/>
          </a:xfrm>
          <a:prstGeom prst="rect">
            <a:avLst/>
          </a:prstGeom>
          <a:noFill/>
        </p:spPr>
        <p:txBody>
          <a:bodyPr wrap="none" rtlCol="0">
            <a:spAutoFit/>
          </a:bodyPr>
          <a:lstStyle/>
          <a:p>
            <a:pPr algn="r"/>
            <a:r>
              <a:rPr lang="en-US" sz="2000" dirty="0"/>
              <a:t>https://www.youtube.com/watch?v=-_NNTVJzqtY </a:t>
            </a:r>
            <a:r>
              <a:rPr lang="en-US" sz="2000" dirty="0">
                <a:solidFill>
                  <a:srgbClr val="FF0000"/>
                </a:solidFill>
              </a:rPr>
              <a:t>(CENSORED)</a:t>
            </a:r>
          </a:p>
          <a:p>
            <a:pPr algn="r"/>
            <a:r>
              <a:rPr lang="en-US" sz="2000" dirty="0"/>
              <a:t>Part 1: https://</a:t>
            </a:r>
            <a:r>
              <a:rPr lang="en-US" sz="2000" dirty="0" err="1"/>
              <a:t>www.brighteon.com</a:t>
            </a:r>
            <a:r>
              <a:rPr lang="en-US" sz="2000" dirty="0"/>
              <a:t>/fc163ab1-82f9-4f2b-b921-7b877923f315</a:t>
            </a:r>
          </a:p>
          <a:p>
            <a:pPr algn="r"/>
            <a:r>
              <a:rPr lang="en-US" sz="2000" dirty="0"/>
              <a:t>Part 2: https://</a:t>
            </a:r>
            <a:r>
              <a:rPr lang="en-US" sz="2000" dirty="0" err="1"/>
              <a:t>www.brighteon.com</a:t>
            </a:r>
            <a:r>
              <a:rPr lang="en-US" sz="2000" dirty="0"/>
              <a:t>/00b257ec-2077-40b6-88a9-93d8d8451959</a:t>
            </a:r>
          </a:p>
        </p:txBody>
      </p:sp>
      <p:sp>
        <p:nvSpPr>
          <p:cNvPr id="5" name="TextBox 4">
            <a:extLst>
              <a:ext uri="{FF2B5EF4-FFF2-40B4-BE49-F238E27FC236}">
                <a16:creationId xmlns:a16="http://schemas.microsoft.com/office/drawing/2014/main" id="{0E0E1ACE-B3B5-8340-8EF5-10F81E909C95}"/>
              </a:ext>
            </a:extLst>
          </p:cNvPr>
          <p:cNvSpPr txBox="1"/>
          <p:nvPr/>
        </p:nvSpPr>
        <p:spPr>
          <a:xfrm>
            <a:off x="1326489" y="4705170"/>
            <a:ext cx="9036320" cy="52322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chemeClr val="tx1"/>
            </a:solidFill>
          </a:ln>
        </p:spPr>
        <p:txBody>
          <a:bodyPr wrap="none" rtlCol="0">
            <a:spAutoFit/>
          </a:bodyPr>
          <a:lstStyle/>
          <a:p>
            <a:r>
              <a:rPr lang="en-US" sz="2800" dirty="0"/>
              <a:t>Dr. Malone is an early developer of mRNA vaccine technology</a:t>
            </a:r>
          </a:p>
        </p:txBody>
      </p:sp>
    </p:spTree>
    <p:extLst>
      <p:ext uri="{BB962C8B-B14F-4D97-AF65-F5344CB8AC3E}">
        <p14:creationId xmlns:p14="http://schemas.microsoft.com/office/powerpoint/2010/main" val="1498227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96FE-EC6B-EF4D-8CB8-1EAAEEA9D886}"/>
              </a:ext>
            </a:extLst>
          </p:cNvPr>
          <p:cNvSpPr>
            <a:spLocks noGrp="1"/>
          </p:cNvSpPr>
          <p:nvPr>
            <p:ph type="title"/>
          </p:nvPr>
        </p:nvSpPr>
        <p:spPr>
          <a:xfrm>
            <a:off x="111690" y="236177"/>
            <a:ext cx="10515600" cy="1325563"/>
          </a:xfrm>
        </p:spPr>
        <p:txBody>
          <a:bodyPr/>
          <a:lstStyle/>
          <a:p>
            <a:r>
              <a:rPr lang="en-US" b="1" dirty="0"/>
              <a:t>The Action is in the Germinal Centers</a:t>
            </a:r>
            <a:r>
              <a:rPr lang="en-US" b="1" dirty="0">
                <a:solidFill>
                  <a:srgbClr val="FF0000"/>
                </a:solidFill>
              </a:rPr>
              <a:t>*</a:t>
            </a:r>
          </a:p>
        </p:txBody>
      </p:sp>
      <p:sp>
        <p:nvSpPr>
          <p:cNvPr id="3" name="Content Placeholder 2">
            <a:extLst>
              <a:ext uri="{FF2B5EF4-FFF2-40B4-BE49-F238E27FC236}">
                <a16:creationId xmlns:a16="http://schemas.microsoft.com/office/drawing/2014/main" id="{17950BF8-851B-9D45-8116-5B1ABDCEFDD7}"/>
              </a:ext>
            </a:extLst>
          </p:cNvPr>
          <p:cNvSpPr>
            <a:spLocks noGrp="1"/>
          </p:cNvSpPr>
          <p:nvPr>
            <p:ph idx="1"/>
          </p:nvPr>
        </p:nvSpPr>
        <p:spPr>
          <a:xfrm>
            <a:off x="362211" y="1561740"/>
            <a:ext cx="10515600" cy="4351338"/>
          </a:xfrm>
        </p:spPr>
        <p:txBody>
          <a:bodyPr/>
          <a:lstStyle/>
          <a:p>
            <a:r>
              <a:rPr lang="en-US" dirty="0"/>
              <a:t>The germinal center (GC) is a specialized microstructure that forms in secondary lymphoid tissues (e.g., lymph nodes and spleen)</a:t>
            </a:r>
          </a:p>
          <a:p>
            <a:pPr lvl="1"/>
            <a:r>
              <a:rPr lang="en-US" dirty="0"/>
              <a:t>produce long-lived antibody-secreting plasma cells and memory B cells</a:t>
            </a:r>
          </a:p>
          <a:p>
            <a:pPr lvl="1"/>
            <a:r>
              <a:rPr lang="en-US" dirty="0"/>
              <a:t>provide protection against reinfection</a:t>
            </a:r>
          </a:p>
          <a:p>
            <a:r>
              <a:rPr lang="en-US" dirty="0"/>
              <a:t>Within the GC, B cells undergo somatic mutation to achieve successful selection</a:t>
            </a:r>
          </a:p>
          <a:p>
            <a:pPr lvl="1"/>
            <a:r>
              <a:rPr lang="en-US" dirty="0"/>
              <a:t>B cell clones that bind antigen with high affinity emerge from this process </a:t>
            </a:r>
          </a:p>
          <a:p>
            <a:r>
              <a:rPr lang="en-US" i="1" dirty="0">
                <a:solidFill>
                  <a:srgbClr val="FF0000"/>
                </a:solidFill>
              </a:rPr>
              <a:t>However, this mutation process can also be dangerous, as it can create autoreactive clones that can cause autoimmunity </a:t>
            </a:r>
          </a:p>
        </p:txBody>
      </p:sp>
      <p:sp>
        <p:nvSpPr>
          <p:cNvPr id="4" name="TextBox 3">
            <a:extLst>
              <a:ext uri="{FF2B5EF4-FFF2-40B4-BE49-F238E27FC236}">
                <a16:creationId xmlns:a16="http://schemas.microsoft.com/office/drawing/2014/main" id="{D5C21CCA-9FE3-D24A-BEF9-98BF39DBD5BE}"/>
              </a:ext>
            </a:extLst>
          </p:cNvPr>
          <p:cNvSpPr txBox="1"/>
          <p:nvPr/>
        </p:nvSpPr>
        <p:spPr>
          <a:xfrm>
            <a:off x="3964982" y="6176963"/>
            <a:ext cx="7388818" cy="400110"/>
          </a:xfrm>
          <a:prstGeom prst="rect">
            <a:avLst/>
          </a:prstGeom>
          <a:noFill/>
        </p:spPr>
        <p:txBody>
          <a:bodyPr wrap="none" rtlCol="0">
            <a:spAutoFit/>
          </a:bodyPr>
          <a:lstStyle/>
          <a:p>
            <a:r>
              <a:rPr lang="en-US" sz="2000" dirty="0">
                <a:solidFill>
                  <a:srgbClr val="FF0000"/>
                </a:solidFill>
              </a:rPr>
              <a:t>*</a:t>
            </a:r>
            <a:r>
              <a:rPr lang="en-US" sz="2000" dirty="0"/>
              <a:t>Marisa </a:t>
            </a:r>
            <a:r>
              <a:rPr lang="en-US" sz="2000" dirty="0" err="1"/>
              <a:t>Stebegg</a:t>
            </a:r>
            <a:r>
              <a:rPr lang="en-US" sz="2000" dirty="0"/>
              <a:t> et al. Frontiers in Immunology 2018; 9: Article 2469.</a:t>
            </a:r>
          </a:p>
        </p:txBody>
      </p:sp>
    </p:spTree>
    <p:extLst>
      <p:ext uri="{BB962C8B-B14F-4D97-AF65-F5344CB8AC3E}">
        <p14:creationId xmlns:p14="http://schemas.microsoft.com/office/powerpoint/2010/main" val="682871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61CE-FF04-3D42-B4CF-72D2FCC8D8B7}"/>
              </a:ext>
            </a:extLst>
          </p:cNvPr>
          <p:cNvSpPr>
            <a:spLocks noGrp="1"/>
          </p:cNvSpPr>
          <p:nvPr>
            <p:ph type="title"/>
          </p:nvPr>
        </p:nvSpPr>
        <p:spPr>
          <a:xfrm>
            <a:off x="112734" y="263047"/>
            <a:ext cx="10718398" cy="1427641"/>
          </a:xfrm>
        </p:spPr>
        <p:txBody>
          <a:bodyPr>
            <a:normAutofit fontScale="90000"/>
          </a:bodyPr>
          <a:lstStyle/>
          <a:p>
            <a:r>
              <a:rPr lang="en-US" b="1" dirty="0"/>
              <a:t>“SARS-CoV-2 mRNA vaccines induce persistent human germinal </a:t>
            </a:r>
            <a:r>
              <a:rPr lang="en-US" b="1" dirty="0" err="1"/>
              <a:t>centre</a:t>
            </a:r>
            <a:r>
              <a:rPr lang="en-US" b="1" dirty="0"/>
              <a:t> responses”</a:t>
            </a:r>
            <a:r>
              <a:rPr lang="en-US" b="1" dirty="0">
                <a:solidFill>
                  <a:srgbClr val="FF0000"/>
                </a:solidFill>
              </a:rPr>
              <a:t>*</a:t>
            </a:r>
            <a:r>
              <a:rPr lang="en-US" b="1" dirty="0"/>
              <a:t> </a:t>
            </a:r>
            <a:br>
              <a:rPr lang="en-US" b="1" dirty="0"/>
            </a:br>
            <a:endParaRPr lang="en-US" dirty="0"/>
          </a:p>
        </p:txBody>
      </p:sp>
      <p:sp>
        <p:nvSpPr>
          <p:cNvPr id="3" name="Content Placeholder 2">
            <a:extLst>
              <a:ext uri="{FF2B5EF4-FFF2-40B4-BE49-F238E27FC236}">
                <a16:creationId xmlns:a16="http://schemas.microsoft.com/office/drawing/2014/main" id="{BF977706-D041-2140-8DB9-8EAE9398A772}"/>
              </a:ext>
            </a:extLst>
          </p:cNvPr>
          <p:cNvSpPr>
            <a:spLocks noGrp="1"/>
          </p:cNvSpPr>
          <p:nvPr>
            <p:ph idx="1"/>
          </p:nvPr>
        </p:nvSpPr>
        <p:spPr>
          <a:xfrm>
            <a:off x="214133" y="1888254"/>
            <a:ext cx="10515600" cy="4351338"/>
          </a:xfrm>
        </p:spPr>
        <p:txBody>
          <a:bodyPr/>
          <a:lstStyle/>
          <a:p>
            <a:r>
              <a:rPr lang="en-US" dirty="0"/>
              <a:t>Persistent germinal center (GC) reactions are critical for generating high-affinity and durable antibody responses</a:t>
            </a:r>
          </a:p>
          <a:p>
            <a:r>
              <a:rPr lang="en-US" dirty="0"/>
              <a:t>"Overall, our data demonstrate a remarkable capacity of SARS-CoV-2 mRNA-based vaccines to induce robust and prolonged GC reactions."</a:t>
            </a:r>
          </a:p>
          <a:p>
            <a:r>
              <a:rPr lang="en-US" dirty="0"/>
              <a:t> This leads to a very strong induction of memory B cells that produce antibodies specific to the spike protein</a:t>
            </a:r>
          </a:p>
        </p:txBody>
      </p:sp>
      <p:sp>
        <p:nvSpPr>
          <p:cNvPr id="4" name="TextBox 3">
            <a:extLst>
              <a:ext uri="{FF2B5EF4-FFF2-40B4-BE49-F238E27FC236}">
                <a16:creationId xmlns:a16="http://schemas.microsoft.com/office/drawing/2014/main" id="{8B88F6D6-315B-A640-99C6-CD52E1A3E23D}"/>
              </a:ext>
            </a:extLst>
          </p:cNvPr>
          <p:cNvSpPr txBox="1"/>
          <p:nvPr/>
        </p:nvSpPr>
        <p:spPr>
          <a:xfrm>
            <a:off x="3213087" y="5535995"/>
            <a:ext cx="8381012" cy="830997"/>
          </a:xfrm>
          <a:prstGeom prst="rect">
            <a:avLst/>
          </a:prstGeom>
          <a:noFill/>
        </p:spPr>
        <p:txBody>
          <a:bodyPr wrap="none" rtlCol="0">
            <a:spAutoFit/>
          </a:bodyPr>
          <a:lstStyle/>
          <a:p>
            <a:r>
              <a:rPr lang="en-US" sz="2400" dirty="0">
                <a:solidFill>
                  <a:srgbClr val="FF0000"/>
                </a:solidFill>
              </a:rPr>
              <a:t>*</a:t>
            </a:r>
            <a:r>
              <a:rPr lang="en-US" sz="2400" dirty="0"/>
              <a:t>Jackson S Turner et al. Nature 2021 Jun 28 [</a:t>
            </a:r>
            <a:r>
              <a:rPr lang="en-US" sz="2400" dirty="0" err="1"/>
              <a:t>Epub</a:t>
            </a:r>
            <a:r>
              <a:rPr lang="en-US" sz="2400" dirty="0"/>
              <a:t> ahead of print] </a:t>
            </a:r>
          </a:p>
          <a:p>
            <a:pPr algn="r"/>
            <a:r>
              <a:rPr lang="en-US" sz="2400" dirty="0" err="1"/>
              <a:t>doi</a:t>
            </a:r>
            <a:r>
              <a:rPr lang="en-US" sz="2400" dirty="0"/>
              <a:t>: 10.1038/s41586-021-03738-2. </a:t>
            </a:r>
          </a:p>
        </p:txBody>
      </p:sp>
    </p:spTree>
    <p:extLst>
      <p:ext uri="{BB962C8B-B14F-4D97-AF65-F5344CB8AC3E}">
        <p14:creationId xmlns:p14="http://schemas.microsoft.com/office/powerpoint/2010/main" val="287428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36E2-0C29-4040-AE1A-3F29DB559DB7}"/>
              </a:ext>
            </a:extLst>
          </p:cNvPr>
          <p:cNvSpPr>
            <a:spLocks noGrp="1"/>
          </p:cNvSpPr>
          <p:nvPr>
            <p:ph type="title"/>
          </p:nvPr>
        </p:nvSpPr>
        <p:spPr>
          <a:xfrm>
            <a:off x="152400" y="236538"/>
            <a:ext cx="10515600" cy="1949450"/>
          </a:xfrm>
        </p:spPr>
        <p:txBody>
          <a:bodyPr>
            <a:normAutofit fontScale="90000"/>
          </a:bodyPr>
          <a:lstStyle/>
          <a:p>
            <a:r>
              <a:rPr lang="en-US" b="1" dirty="0"/>
              <a:t>“A longitudinal study of SARS-CoV-2-infected patients reveals a high correlation between neutralizing antibodies and COVID-19 severity”</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56E6C14C-4515-C545-A4F1-1E97B15CDF4C}"/>
              </a:ext>
            </a:extLst>
          </p:cNvPr>
          <p:cNvSpPr>
            <a:spLocks noGrp="1"/>
          </p:cNvSpPr>
          <p:nvPr>
            <p:ph idx="1"/>
          </p:nvPr>
        </p:nvSpPr>
        <p:spPr>
          <a:xfrm>
            <a:off x="466725" y="2300288"/>
            <a:ext cx="10515600" cy="3862388"/>
          </a:xfrm>
        </p:spPr>
        <p:txBody>
          <a:bodyPr/>
          <a:lstStyle/>
          <a:p>
            <a:r>
              <a:rPr lang="en-US" dirty="0"/>
              <a:t>A study of 140 SARS-CoV-2 infected patients revealed that those with the most severe disease were the ones who developed the strongest antibody response to the spike protein</a:t>
            </a:r>
          </a:p>
          <a:p>
            <a:r>
              <a:rPr lang="en-US" dirty="0"/>
              <a:t>The antibodies fade rapidly following viral clearance</a:t>
            </a:r>
          </a:p>
          <a:p>
            <a:r>
              <a:rPr lang="en-US" dirty="0">
                <a:solidFill>
                  <a:srgbClr val="FF0000"/>
                </a:solidFill>
              </a:rPr>
              <a:t>My conclusion: </a:t>
            </a:r>
            <a:r>
              <a:rPr lang="en-US" dirty="0"/>
              <a:t>a strong innate immune system can fight off the virus without ever having the need to produce antibodies</a:t>
            </a:r>
          </a:p>
          <a:p>
            <a:pPr lvl="1"/>
            <a:r>
              <a:rPr lang="en-US" dirty="0"/>
              <a:t>Antibodies are invoked only after innate immune system failure</a:t>
            </a:r>
          </a:p>
        </p:txBody>
      </p:sp>
      <p:sp>
        <p:nvSpPr>
          <p:cNvPr id="4" name="TextBox 3">
            <a:extLst>
              <a:ext uri="{FF2B5EF4-FFF2-40B4-BE49-F238E27FC236}">
                <a16:creationId xmlns:a16="http://schemas.microsoft.com/office/drawing/2014/main" id="{40F21A8A-A706-8140-8A62-84990884F96D}"/>
              </a:ext>
            </a:extLst>
          </p:cNvPr>
          <p:cNvSpPr txBox="1"/>
          <p:nvPr/>
        </p:nvSpPr>
        <p:spPr>
          <a:xfrm>
            <a:off x="2471738" y="6159797"/>
            <a:ext cx="9612055" cy="461665"/>
          </a:xfrm>
          <a:prstGeom prst="rect">
            <a:avLst/>
          </a:prstGeom>
          <a:noFill/>
        </p:spPr>
        <p:txBody>
          <a:bodyPr wrap="none" rtlCol="0">
            <a:spAutoFit/>
          </a:bodyPr>
          <a:lstStyle/>
          <a:p>
            <a:r>
              <a:rPr lang="en-US" sz="2400" dirty="0">
                <a:solidFill>
                  <a:srgbClr val="FF0000"/>
                </a:solidFill>
              </a:rPr>
              <a:t>*</a:t>
            </a:r>
            <a:r>
              <a:rPr lang="en-US" sz="2400" dirty="0"/>
              <a:t>Vincent </a:t>
            </a:r>
            <a:r>
              <a:rPr lang="en-US" sz="2400" dirty="0" err="1"/>
              <a:t>Legros</a:t>
            </a:r>
            <a:r>
              <a:rPr lang="en-US" sz="2400" dirty="0"/>
              <a:t> et al., Cellular &amp; Molecular Immunology 2021; 18: 318-327.</a:t>
            </a:r>
          </a:p>
        </p:txBody>
      </p:sp>
    </p:spTree>
    <p:extLst>
      <p:ext uri="{BB962C8B-B14F-4D97-AF65-F5344CB8AC3E}">
        <p14:creationId xmlns:p14="http://schemas.microsoft.com/office/powerpoint/2010/main" val="3165073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1E9E5-8832-6045-9916-9B0489A67D29}"/>
              </a:ext>
            </a:extLst>
          </p:cNvPr>
          <p:cNvSpPr>
            <a:spLocks noGrp="1"/>
          </p:cNvSpPr>
          <p:nvPr>
            <p:ph type="title"/>
          </p:nvPr>
        </p:nvSpPr>
        <p:spPr/>
        <p:txBody>
          <a:bodyPr/>
          <a:lstStyle/>
          <a:p>
            <a:r>
              <a:rPr lang="en-US" b="1" dirty="0"/>
              <a:t>Download these slides</a:t>
            </a:r>
          </a:p>
        </p:txBody>
      </p:sp>
      <p:sp>
        <p:nvSpPr>
          <p:cNvPr id="3" name="Content Placeholder 2">
            <a:extLst>
              <a:ext uri="{FF2B5EF4-FFF2-40B4-BE49-F238E27FC236}">
                <a16:creationId xmlns:a16="http://schemas.microsoft.com/office/drawing/2014/main" id="{88CDD21E-E7D4-154B-9EE7-5D2352343086}"/>
              </a:ext>
            </a:extLst>
          </p:cNvPr>
          <p:cNvSpPr>
            <a:spLocks noGrp="1"/>
          </p:cNvSpPr>
          <p:nvPr>
            <p:ph idx="1"/>
          </p:nvPr>
        </p:nvSpPr>
        <p:spPr/>
        <p:txBody>
          <a:bodyPr>
            <a:normAutofit fontScale="92500" lnSpcReduction="20000"/>
          </a:bodyPr>
          <a:lstStyle/>
          <a:p>
            <a:pPr marL="0" indent="0">
              <a:buNone/>
            </a:pPr>
            <a:r>
              <a:rPr lang="en-US" dirty="0" err="1"/>
              <a:t>Powerpoint</a:t>
            </a:r>
            <a:r>
              <a:rPr lang="en-US" dirty="0"/>
              <a:t>:</a:t>
            </a:r>
          </a:p>
          <a:p>
            <a:pPr marL="0" indent="0">
              <a:buNone/>
            </a:pPr>
            <a:r>
              <a:rPr lang="en-US" dirty="0"/>
              <a:t>https://</a:t>
            </a:r>
            <a:r>
              <a:rPr lang="en-US" dirty="0" err="1"/>
              <a:t>people.csail.mit.edu</a:t>
            </a:r>
            <a:r>
              <a:rPr lang="en-US" dirty="0"/>
              <a:t>/</a:t>
            </a:r>
            <a:r>
              <a:rPr lang="en-US" dirty="0" err="1"/>
              <a:t>seneff</a:t>
            </a:r>
            <a:r>
              <a:rPr lang="en-US" dirty="0"/>
              <a:t>/2021/WAPF_2021_Part2.pptx</a:t>
            </a:r>
          </a:p>
          <a:p>
            <a:pPr marL="0" indent="0">
              <a:buNone/>
            </a:pPr>
            <a:r>
              <a:rPr lang="en-US" dirty="0"/>
              <a:t> </a:t>
            </a:r>
          </a:p>
          <a:p>
            <a:pPr marL="0" indent="0">
              <a:buNone/>
            </a:pPr>
            <a:r>
              <a:rPr lang="en-US" dirty="0"/>
              <a:t>PDF:</a:t>
            </a:r>
          </a:p>
          <a:p>
            <a:pPr marL="0" indent="0">
              <a:buNone/>
            </a:pPr>
            <a:r>
              <a:rPr lang="en-US" dirty="0"/>
              <a:t>https://people.csail.mit.edu/seneff/2021/WAPF_2021_Part2.pdf</a:t>
            </a:r>
          </a:p>
          <a:p>
            <a:pPr marL="0" indent="0">
              <a:buNone/>
            </a:pPr>
            <a:endParaRPr lang="en-US" dirty="0"/>
          </a:p>
          <a:p>
            <a:pPr marL="0" indent="0">
              <a:buNone/>
            </a:pPr>
            <a:r>
              <a:rPr lang="en-US" dirty="0"/>
              <a:t>My personal web page:</a:t>
            </a:r>
          </a:p>
          <a:p>
            <a:pPr marL="0" indent="0">
              <a:buNone/>
            </a:pPr>
            <a:r>
              <a:rPr lang="en-US" dirty="0" err="1"/>
              <a:t>stephanieseneff.net</a:t>
            </a:r>
            <a:endParaRPr lang="en-US" dirty="0"/>
          </a:p>
          <a:p>
            <a:pPr marL="0" indent="0">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2173163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1541596" y="2528186"/>
            <a:ext cx="8412480" cy="1138773"/>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Breakthrough Variants</a:t>
            </a:r>
          </a:p>
        </p:txBody>
      </p:sp>
    </p:spTree>
    <p:extLst>
      <p:ext uri="{BB962C8B-B14F-4D97-AF65-F5344CB8AC3E}">
        <p14:creationId xmlns:p14="http://schemas.microsoft.com/office/powerpoint/2010/main" val="424670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A0FD-66AC-B64A-835E-85A37DBD0657}"/>
              </a:ext>
            </a:extLst>
          </p:cNvPr>
          <p:cNvSpPr>
            <a:spLocks noGrp="1"/>
          </p:cNvSpPr>
          <p:nvPr>
            <p:ph type="title"/>
          </p:nvPr>
        </p:nvSpPr>
        <p:spPr>
          <a:xfrm>
            <a:off x="349685" y="153192"/>
            <a:ext cx="10515600" cy="1325563"/>
          </a:xfrm>
        </p:spPr>
        <p:txBody>
          <a:bodyPr/>
          <a:lstStyle/>
          <a:p>
            <a:r>
              <a:rPr lang="en-US" b="1" dirty="0"/>
              <a:t>The Big Picture</a:t>
            </a:r>
            <a:endParaRPr lang="en-US" b="1" dirty="0">
              <a:solidFill>
                <a:srgbClr val="FF0000"/>
              </a:solidFill>
            </a:endParaRPr>
          </a:p>
        </p:txBody>
      </p:sp>
      <p:sp>
        <p:nvSpPr>
          <p:cNvPr id="3" name="Content Placeholder 2">
            <a:extLst>
              <a:ext uri="{FF2B5EF4-FFF2-40B4-BE49-F238E27FC236}">
                <a16:creationId xmlns:a16="http://schemas.microsoft.com/office/drawing/2014/main" id="{44A07F8D-CBA4-6142-9569-66D51EEAE457}"/>
              </a:ext>
            </a:extLst>
          </p:cNvPr>
          <p:cNvSpPr>
            <a:spLocks noGrp="1"/>
          </p:cNvSpPr>
          <p:nvPr>
            <p:ph idx="1"/>
          </p:nvPr>
        </p:nvSpPr>
        <p:spPr>
          <a:xfrm>
            <a:off x="262003" y="1690688"/>
            <a:ext cx="10515600" cy="4351338"/>
          </a:xfrm>
        </p:spPr>
        <p:txBody>
          <a:bodyPr>
            <a:normAutofit/>
          </a:bodyPr>
          <a:lstStyle/>
          <a:p>
            <a:r>
              <a:rPr lang="en-US" dirty="0"/>
              <a:t>Antibodies to the virus in an immune-compromised person can lead to rapid evolution of new antibody-resistant strains</a:t>
            </a:r>
          </a:p>
          <a:p>
            <a:pPr lvl="1"/>
            <a:r>
              <a:rPr lang="en-US" dirty="0"/>
              <a:t>There are parallels between getting antibody therapy from recovered COVID patients and getting antibodies that were induced by a vaccine</a:t>
            </a:r>
          </a:p>
          <a:p>
            <a:r>
              <a:rPr lang="en-US" dirty="0"/>
              <a:t>The rapid emergence of the Delta strain may have been facilitated by the massive vaccination campaign</a:t>
            </a:r>
          </a:p>
          <a:p>
            <a:r>
              <a:rPr lang="en-US" dirty="0"/>
              <a:t>Preliminary evidence suggests that vaccinated people and unvaccinated people are equally susceptible to infection with Delta</a:t>
            </a:r>
          </a:p>
          <a:p>
            <a:r>
              <a:rPr lang="en-US" dirty="0"/>
              <a:t>Israel (vaccinated very early) is facing a fourth wave (Delta variant) as vaccine effectiveness wanes</a:t>
            </a:r>
          </a:p>
        </p:txBody>
      </p:sp>
    </p:spTree>
    <p:extLst>
      <p:ext uri="{BB962C8B-B14F-4D97-AF65-F5344CB8AC3E}">
        <p14:creationId xmlns:p14="http://schemas.microsoft.com/office/powerpoint/2010/main" val="258971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89FE0-B65C-8A4A-AFF1-9424663565AE}"/>
              </a:ext>
            </a:extLst>
          </p:cNvPr>
          <p:cNvSpPr>
            <a:spLocks noGrp="1"/>
          </p:cNvSpPr>
          <p:nvPr>
            <p:ph type="title"/>
          </p:nvPr>
        </p:nvSpPr>
        <p:spPr>
          <a:xfrm>
            <a:off x="313508" y="352124"/>
            <a:ext cx="8854440" cy="1325563"/>
          </a:xfrm>
        </p:spPr>
        <p:txBody>
          <a:bodyPr>
            <a:normAutofit fontScale="90000"/>
          </a:bodyPr>
          <a:lstStyle/>
          <a:p>
            <a:r>
              <a:rPr lang="en-US" b="1" dirty="0"/>
              <a:t>“SARS-CoV-2 evolution during treatment of chronic infection”</a:t>
            </a:r>
            <a:r>
              <a:rPr lang="en-US" b="1" dirty="0">
                <a:solidFill>
                  <a:srgbClr val="FF0000"/>
                </a:solidFill>
              </a:rPr>
              <a:t>*</a:t>
            </a:r>
            <a:br>
              <a:rPr lang="en-US" b="1" dirty="0"/>
            </a:br>
            <a:endParaRPr lang="en-US" dirty="0"/>
          </a:p>
        </p:txBody>
      </p:sp>
      <p:sp>
        <p:nvSpPr>
          <p:cNvPr id="3" name="Content Placeholder 2">
            <a:extLst>
              <a:ext uri="{FF2B5EF4-FFF2-40B4-BE49-F238E27FC236}">
                <a16:creationId xmlns:a16="http://schemas.microsoft.com/office/drawing/2014/main" id="{7EADAA8B-85A3-AE4A-9D27-AD47795AEB24}"/>
              </a:ext>
            </a:extLst>
          </p:cNvPr>
          <p:cNvSpPr>
            <a:spLocks noGrp="1"/>
          </p:cNvSpPr>
          <p:nvPr>
            <p:ph idx="1"/>
          </p:nvPr>
        </p:nvSpPr>
        <p:spPr>
          <a:xfrm>
            <a:off x="106679" y="1677687"/>
            <a:ext cx="11279479" cy="4351338"/>
          </a:xfrm>
        </p:spPr>
        <p:txBody>
          <a:bodyPr>
            <a:normAutofit/>
          </a:bodyPr>
          <a:lstStyle/>
          <a:p>
            <a:r>
              <a:rPr lang="en-US" dirty="0"/>
              <a:t>Cancer patient being treated for recurrent lymphoma with                    a drug that depletes antibody-producing B cells caught COVID-19</a:t>
            </a:r>
          </a:p>
          <a:p>
            <a:pPr lvl="1"/>
            <a:r>
              <a:rPr lang="en-US" sz="2600" dirty="0"/>
              <a:t>Persistent viral RNA shedding and risk of transmission in the hospital</a:t>
            </a:r>
          </a:p>
          <a:p>
            <a:pPr lvl="1"/>
            <a:r>
              <a:rPr lang="en-US" sz="2600" dirty="0"/>
              <a:t>Patient died 101 days after diagnosis, after being given two rounds of plasma from recovered patients, </a:t>
            </a:r>
            <a:r>
              <a:rPr lang="en-US" sz="2600" i="1" dirty="0">
                <a:solidFill>
                  <a:srgbClr val="FF0000"/>
                </a:solidFill>
              </a:rPr>
              <a:t>which contained antibodies against the virus</a:t>
            </a:r>
          </a:p>
          <a:p>
            <a:pPr lvl="1"/>
            <a:r>
              <a:rPr lang="en-US" sz="2600" dirty="0"/>
              <a:t>Following antibody exposure, SARS-CoV-2 had acquired several mutations that might have allowed it to elude the antibodies.</a:t>
            </a:r>
          </a:p>
          <a:p>
            <a:r>
              <a:rPr lang="en-US" dirty="0"/>
              <a:t>This is a good model for what happens when you vaccinate an immune-compromised person</a:t>
            </a:r>
          </a:p>
        </p:txBody>
      </p:sp>
      <p:sp>
        <p:nvSpPr>
          <p:cNvPr id="4" name="TextBox 3">
            <a:extLst>
              <a:ext uri="{FF2B5EF4-FFF2-40B4-BE49-F238E27FC236}">
                <a16:creationId xmlns:a16="http://schemas.microsoft.com/office/drawing/2014/main" id="{1E578444-4DCC-2F48-AAF0-0AC57CB2F1C6}"/>
              </a:ext>
            </a:extLst>
          </p:cNvPr>
          <p:cNvSpPr txBox="1"/>
          <p:nvPr/>
        </p:nvSpPr>
        <p:spPr>
          <a:xfrm>
            <a:off x="6352324" y="6275043"/>
            <a:ext cx="5839676" cy="461665"/>
          </a:xfrm>
          <a:prstGeom prst="rect">
            <a:avLst/>
          </a:prstGeom>
          <a:noFill/>
        </p:spPr>
        <p:txBody>
          <a:bodyPr wrap="none" rtlCol="0">
            <a:spAutoFit/>
          </a:bodyPr>
          <a:lstStyle/>
          <a:p>
            <a:r>
              <a:rPr lang="en-US" sz="2400" dirty="0">
                <a:solidFill>
                  <a:srgbClr val="FF0000"/>
                </a:solidFill>
              </a:rPr>
              <a:t>*</a:t>
            </a:r>
            <a:r>
              <a:rPr lang="en-US" sz="2400" dirty="0"/>
              <a:t>SA Kemp et al., Nature 2021; 592: </a:t>
            </a:r>
            <a:r>
              <a:rPr lang="en-US" sz="2400" b="1" dirty="0"/>
              <a:t> </a:t>
            </a:r>
            <a:r>
              <a:rPr lang="en-US" sz="2400" dirty="0"/>
              <a:t>277-282. </a:t>
            </a:r>
          </a:p>
        </p:txBody>
      </p:sp>
    </p:spTree>
    <p:extLst>
      <p:ext uri="{BB962C8B-B14F-4D97-AF65-F5344CB8AC3E}">
        <p14:creationId xmlns:p14="http://schemas.microsoft.com/office/powerpoint/2010/main" val="3012304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5521-1057-EA4C-840F-C5F248B2E5F5}"/>
              </a:ext>
            </a:extLst>
          </p:cNvPr>
          <p:cNvSpPr>
            <a:spLocks noGrp="1"/>
          </p:cNvSpPr>
          <p:nvPr>
            <p:ph type="title"/>
          </p:nvPr>
        </p:nvSpPr>
        <p:spPr>
          <a:xfrm>
            <a:off x="211898" y="365125"/>
            <a:ext cx="9570929" cy="1325563"/>
          </a:xfrm>
        </p:spPr>
        <p:txBody>
          <a:bodyPr>
            <a:normAutofit fontScale="90000"/>
          </a:bodyPr>
          <a:lstStyle/>
          <a:p>
            <a:r>
              <a:rPr lang="en-US" b="1" dirty="0"/>
              <a:t>“SARS-CoV-2 501Y.V2 escapes neutralization by South African COVID-19 donor plasma”</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A1F14524-9C75-B942-AA56-B99D1E623FAE}"/>
              </a:ext>
            </a:extLst>
          </p:cNvPr>
          <p:cNvSpPr>
            <a:spLocks noGrp="1"/>
          </p:cNvSpPr>
          <p:nvPr>
            <p:ph idx="1"/>
          </p:nvPr>
        </p:nvSpPr>
        <p:spPr>
          <a:xfrm>
            <a:off x="349685" y="1948604"/>
            <a:ext cx="10515600" cy="3961400"/>
          </a:xfrm>
        </p:spPr>
        <p:txBody>
          <a:bodyPr>
            <a:normAutofit lnSpcReduction="10000"/>
          </a:bodyPr>
          <a:lstStyle/>
          <a:p>
            <a:r>
              <a:rPr lang="en-US" dirty="0"/>
              <a:t>“Sera from the </a:t>
            </a:r>
            <a:r>
              <a:rPr lang="en-US" dirty="0" err="1"/>
              <a:t>Moderna</a:t>
            </a:r>
            <a:r>
              <a:rPr lang="en-US" dirty="0"/>
              <a:t> and Pfizer-</a:t>
            </a:r>
            <a:r>
              <a:rPr lang="en-US" dirty="0" err="1"/>
              <a:t>BioNTech</a:t>
            </a:r>
            <a:r>
              <a:rPr lang="en-US" dirty="0"/>
              <a:t> </a:t>
            </a:r>
            <a:r>
              <a:rPr lang="en-US" dirty="0" err="1"/>
              <a:t>vaccinees</a:t>
            </a:r>
            <a:r>
              <a:rPr lang="en-US" dirty="0"/>
              <a:t> show </a:t>
            </a:r>
            <a:r>
              <a:rPr lang="en-US" i="1" dirty="0">
                <a:solidFill>
                  <a:srgbClr val="FF0000"/>
                </a:solidFill>
              </a:rPr>
              <a:t>significantly reduced neutralization </a:t>
            </a:r>
            <a:r>
              <a:rPr lang="en-US" dirty="0"/>
              <a:t>of 501Y.V2”</a:t>
            </a:r>
          </a:p>
          <a:p>
            <a:r>
              <a:rPr lang="en-US" dirty="0"/>
              <a:t>“A substantial proportion of </a:t>
            </a:r>
            <a:r>
              <a:rPr lang="en-US" i="1" dirty="0">
                <a:solidFill>
                  <a:srgbClr val="FF0000"/>
                </a:solidFill>
              </a:rPr>
              <a:t>non-neutralizing</a:t>
            </a:r>
            <a:r>
              <a:rPr lang="en-US" dirty="0"/>
              <a:t> antibodies remain active against 501Y.V2.” </a:t>
            </a:r>
          </a:p>
          <a:p>
            <a:r>
              <a:rPr lang="en-US" dirty="0"/>
              <a:t>“These data highlight the prospect of reinfection with antigenically distinct variants and </a:t>
            </a:r>
            <a:r>
              <a:rPr lang="en-US" i="1" dirty="0">
                <a:solidFill>
                  <a:srgbClr val="FF0000"/>
                </a:solidFill>
              </a:rPr>
              <a:t>foreshadows</a:t>
            </a:r>
            <a:r>
              <a:rPr lang="en-US" dirty="0"/>
              <a:t> </a:t>
            </a:r>
            <a:r>
              <a:rPr lang="en-US" i="1" dirty="0">
                <a:solidFill>
                  <a:srgbClr val="FF0000"/>
                </a:solidFill>
              </a:rPr>
              <a:t>reduced efficacy </a:t>
            </a:r>
            <a:r>
              <a:rPr lang="en-US" dirty="0"/>
              <a:t>of spike-based vaccines.” </a:t>
            </a:r>
          </a:p>
          <a:p>
            <a:r>
              <a:rPr lang="en-US" dirty="0"/>
              <a:t>“These data highlight the urgent requirement for rapidly adaptable vaccine design platforms and the need to identify less-mutable viral targets for incorporation into future immunogens.”</a:t>
            </a:r>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A878810A-D808-0B4C-A559-E99F9E76121A}"/>
              </a:ext>
            </a:extLst>
          </p:cNvPr>
          <p:cNvSpPr txBox="1"/>
          <p:nvPr/>
        </p:nvSpPr>
        <p:spPr>
          <a:xfrm>
            <a:off x="3118981" y="6167921"/>
            <a:ext cx="8907118" cy="461665"/>
          </a:xfrm>
          <a:prstGeom prst="rect">
            <a:avLst/>
          </a:prstGeom>
          <a:noFill/>
        </p:spPr>
        <p:txBody>
          <a:bodyPr wrap="none" rtlCol="0">
            <a:spAutoFit/>
          </a:bodyPr>
          <a:lstStyle/>
          <a:p>
            <a:r>
              <a:rPr lang="en-US" sz="2400" dirty="0">
                <a:solidFill>
                  <a:srgbClr val="FF0000"/>
                </a:solidFill>
              </a:rPr>
              <a:t>*</a:t>
            </a:r>
            <a:r>
              <a:rPr lang="en-US" sz="2400" dirty="0" err="1"/>
              <a:t>Constantinos</a:t>
            </a:r>
            <a:r>
              <a:rPr lang="en-US" sz="2400" dirty="0"/>
              <a:t> Kurt </a:t>
            </a:r>
            <a:r>
              <a:rPr lang="en-US" sz="2400" dirty="0" err="1"/>
              <a:t>Wibmer</a:t>
            </a:r>
            <a:r>
              <a:rPr lang="en-US" sz="2400" dirty="0"/>
              <a:t> et al. Nature Medicine 2021; 27: 622-625.</a:t>
            </a:r>
          </a:p>
        </p:txBody>
      </p:sp>
    </p:spTree>
    <p:extLst>
      <p:ext uri="{BB962C8B-B14F-4D97-AF65-F5344CB8AC3E}">
        <p14:creationId xmlns:p14="http://schemas.microsoft.com/office/powerpoint/2010/main" val="2872960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pie chart&#10;&#10;Description automatically generated">
            <a:extLst>
              <a:ext uri="{FF2B5EF4-FFF2-40B4-BE49-F238E27FC236}">
                <a16:creationId xmlns:a16="http://schemas.microsoft.com/office/drawing/2014/main" id="{F88FAE17-2847-F347-B6FB-02A7624018EB}"/>
              </a:ext>
            </a:extLst>
          </p:cNvPr>
          <p:cNvPicPr>
            <a:picLocks noChangeAspect="1"/>
          </p:cNvPicPr>
          <p:nvPr/>
        </p:nvPicPr>
        <p:blipFill>
          <a:blip r:embed="rId3"/>
          <a:stretch>
            <a:fillRect/>
          </a:stretch>
        </p:blipFill>
        <p:spPr>
          <a:xfrm>
            <a:off x="632738" y="247650"/>
            <a:ext cx="7594600" cy="6362700"/>
          </a:xfrm>
          <a:prstGeom prst="rect">
            <a:avLst/>
          </a:prstGeom>
        </p:spPr>
      </p:pic>
      <p:sp>
        <p:nvSpPr>
          <p:cNvPr id="4" name="TextBox 3">
            <a:extLst>
              <a:ext uri="{FF2B5EF4-FFF2-40B4-BE49-F238E27FC236}">
                <a16:creationId xmlns:a16="http://schemas.microsoft.com/office/drawing/2014/main" id="{45040438-26EF-5744-992B-A1CA41F0FE86}"/>
              </a:ext>
            </a:extLst>
          </p:cNvPr>
          <p:cNvSpPr txBox="1"/>
          <p:nvPr/>
        </p:nvSpPr>
        <p:spPr>
          <a:xfrm>
            <a:off x="8227338" y="3187477"/>
            <a:ext cx="4098703" cy="830997"/>
          </a:xfrm>
          <a:prstGeom prst="rect">
            <a:avLst/>
          </a:prstGeom>
          <a:noFill/>
        </p:spPr>
        <p:txBody>
          <a:bodyPr wrap="square" rtlCol="0">
            <a:spAutoFit/>
          </a:bodyPr>
          <a:lstStyle/>
          <a:p>
            <a:r>
              <a:rPr lang="en-US" sz="2400" dirty="0"/>
              <a:t>As of September 20, the number had risen to over 99%</a:t>
            </a:r>
          </a:p>
        </p:txBody>
      </p:sp>
    </p:spTree>
    <p:extLst>
      <p:ext uri="{BB962C8B-B14F-4D97-AF65-F5344CB8AC3E}">
        <p14:creationId xmlns:p14="http://schemas.microsoft.com/office/powerpoint/2010/main" val="52844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1710A-B0D4-9148-9B87-9FD58DF96D61}"/>
              </a:ext>
            </a:extLst>
          </p:cNvPr>
          <p:cNvSpPr>
            <a:spLocks noGrp="1"/>
          </p:cNvSpPr>
          <p:nvPr>
            <p:ph type="title"/>
          </p:nvPr>
        </p:nvSpPr>
        <p:spPr>
          <a:xfrm>
            <a:off x="115617" y="377651"/>
            <a:ext cx="6045926" cy="1325563"/>
          </a:xfrm>
        </p:spPr>
        <p:txBody>
          <a:bodyPr>
            <a:normAutofit fontScale="90000"/>
          </a:bodyPr>
          <a:lstStyle/>
          <a:p>
            <a:r>
              <a:rPr lang="en-US" b="1" dirty="0"/>
              <a:t>Vaccines Provide Poor Protection from Delta Strain in Cape Cod</a:t>
            </a:r>
            <a:r>
              <a:rPr lang="en-US" b="1" dirty="0">
                <a:solidFill>
                  <a:srgbClr val="FF0000"/>
                </a:solidFill>
              </a:rPr>
              <a:t>*</a:t>
            </a:r>
          </a:p>
        </p:txBody>
      </p:sp>
      <p:sp>
        <p:nvSpPr>
          <p:cNvPr id="3" name="Content Placeholder 2">
            <a:extLst>
              <a:ext uri="{FF2B5EF4-FFF2-40B4-BE49-F238E27FC236}">
                <a16:creationId xmlns:a16="http://schemas.microsoft.com/office/drawing/2014/main" id="{43A26E4B-90EC-7940-8BED-3F6D6DCF8B35}"/>
              </a:ext>
            </a:extLst>
          </p:cNvPr>
          <p:cNvSpPr>
            <a:spLocks noGrp="1"/>
          </p:cNvSpPr>
          <p:nvPr>
            <p:ph idx="1"/>
          </p:nvPr>
        </p:nvSpPr>
        <p:spPr>
          <a:xfrm>
            <a:off x="539514" y="2227066"/>
            <a:ext cx="6030457" cy="3609821"/>
          </a:xfrm>
        </p:spPr>
        <p:txBody>
          <a:bodyPr>
            <a:normAutofit/>
          </a:bodyPr>
          <a:lstStyle/>
          <a:p>
            <a:r>
              <a:rPr lang="en-US" dirty="0"/>
              <a:t>74% of cases were fully vaccinated</a:t>
            </a:r>
          </a:p>
          <a:p>
            <a:r>
              <a:rPr lang="en-US" dirty="0"/>
              <a:t>80% of fully vaccinated had symptoms</a:t>
            </a:r>
          </a:p>
          <a:p>
            <a:pPr marL="0" indent="0">
              <a:buNone/>
            </a:pPr>
            <a:r>
              <a:rPr lang="en-US" dirty="0"/>
              <a:t>Plot shows PCR threshold values for specimens from vaccinated vs unvaccinated patients in Barnstable County, Massachusetts.</a:t>
            </a:r>
          </a:p>
          <a:p>
            <a:pPr marL="0" indent="0">
              <a:buNone/>
            </a:pPr>
            <a:r>
              <a:rPr lang="en-US" dirty="0"/>
              <a:t>July, 2021</a:t>
            </a:r>
          </a:p>
          <a:p>
            <a:endParaRPr lang="en-US" dirty="0"/>
          </a:p>
        </p:txBody>
      </p:sp>
      <p:pic>
        <p:nvPicPr>
          <p:cNvPr id="5" name="Picture 4" descr="Chart, box and whisker chart&#10;&#10;Description automatically generated">
            <a:extLst>
              <a:ext uri="{FF2B5EF4-FFF2-40B4-BE49-F238E27FC236}">
                <a16:creationId xmlns:a16="http://schemas.microsoft.com/office/drawing/2014/main" id="{FE9DEEFA-ECF6-0448-832E-63A80A3DFE4D}"/>
              </a:ext>
            </a:extLst>
          </p:cNvPr>
          <p:cNvPicPr>
            <a:picLocks noChangeAspect="1"/>
          </p:cNvPicPr>
          <p:nvPr/>
        </p:nvPicPr>
        <p:blipFill>
          <a:blip r:embed="rId3"/>
          <a:stretch>
            <a:fillRect/>
          </a:stretch>
        </p:blipFill>
        <p:spPr>
          <a:xfrm>
            <a:off x="6569971" y="104503"/>
            <a:ext cx="5622029" cy="6858000"/>
          </a:xfrm>
          <a:prstGeom prst="rect">
            <a:avLst/>
          </a:prstGeom>
        </p:spPr>
      </p:pic>
      <p:sp>
        <p:nvSpPr>
          <p:cNvPr id="6" name="TextBox 5">
            <a:extLst>
              <a:ext uri="{FF2B5EF4-FFF2-40B4-BE49-F238E27FC236}">
                <a16:creationId xmlns:a16="http://schemas.microsoft.com/office/drawing/2014/main" id="{C092CD9A-E1DE-AF42-957F-3562363EF662}"/>
              </a:ext>
            </a:extLst>
          </p:cNvPr>
          <p:cNvSpPr txBox="1"/>
          <p:nvPr/>
        </p:nvSpPr>
        <p:spPr>
          <a:xfrm>
            <a:off x="0" y="5984197"/>
            <a:ext cx="7087581" cy="830997"/>
          </a:xfrm>
          <a:prstGeom prst="rect">
            <a:avLst/>
          </a:prstGeom>
          <a:noFill/>
        </p:spPr>
        <p:txBody>
          <a:bodyPr wrap="none" rtlCol="0">
            <a:spAutoFit/>
          </a:bodyPr>
          <a:lstStyle/>
          <a:p>
            <a:r>
              <a:rPr lang="en-US" sz="2400" dirty="0">
                <a:solidFill>
                  <a:srgbClr val="FF0000"/>
                </a:solidFill>
              </a:rPr>
              <a:t>*</a:t>
            </a:r>
            <a:r>
              <a:rPr lang="en-US" sz="2400" dirty="0"/>
              <a:t>Morbidity and Mortality Weekly Report , July 30, 2021</a:t>
            </a:r>
          </a:p>
          <a:p>
            <a:r>
              <a:rPr lang="en-US" sz="2400" dirty="0"/>
              <a:t>Centers for Disease Control</a:t>
            </a:r>
          </a:p>
        </p:txBody>
      </p:sp>
    </p:spTree>
    <p:extLst>
      <p:ext uri="{BB962C8B-B14F-4D97-AF65-F5344CB8AC3E}">
        <p14:creationId xmlns:p14="http://schemas.microsoft.com/office/powerpoint/2010/main" val="3647292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FED2-A1F3-CF40-8D14-7964B404AAE6}"/>
              </a:ext>
            </a:extLst>
          </p:cNvPr>
          <p:cNvSpPr>
            <a:spLocks noGrp="1"/>
          </p:cNvSpPr>
          <p:nvPr>
            <p:ph type="title"/>
          </p:nvPr>
        </p:nvSpPr>
        <p:spPr>
          <a:xfrm>
            <a:off x="362211" y="326329"/>
            <a:ext cx="10515600" cy="1325563"/>
          </a:xfrm>
        </p:spPr>
        <p:txBody>
          <a:bodyPr/>
          <a:lstStyle/>
          <a:p>
            <a:r>
              <a:rPr lang="en-US" b="1" dirty="0"/>
              <a:t>“An Effective COVID-19 Vaccine Needs to Engage T Cells”</a:t>
            </a:r>
            <a:r>
              <a:rPr lang="en-US" b="1" dirty="0">
                <a:solidFill>
                  <a:srgbClr val="FF0000"/>
                </a:solidFill>
              </a:rPr>
              <a:t>*</a:t>
            </a:r>
          </a:p>
        </p:txBody>
      </p:sp>
      <p:sp>
        <p:nvSpPr>
          <p:cNvPr id="3" name="Content Placeholder 2">
            <a:extLst>
              <a:ext uri="{FF2B5EF4-FFF2-40B4-BE49-F238E27FC236}">
                <a16:creationId xmlns:a16="http://schemas.microsoft.com/office/drawing/2014/main" id="{05AB9F0A-A186-2648-95CD-A5B1B38A2DF9}"/>
              </a:ext>
            </a:extLst>
          </p:cNvPr>
          <p:cNvSpPr>
            <a:spLocks noGrp="1"/>
          </p:cNvSpPr>
          <p:nvPr>
            <p:ph idx="1"/>
          </p:nvPr>
        </p:nvSpPr>
        <p:spPr>
          <a:xfrm>
            <a:off x="262003" y="1847502"/>
            <a:ext cx="11036474" cy="4351338"/>
          </a:xfrm>
        </p:spPr>
        <p:txBody>
          <a:bodyPr>
            <a:normAutofit fontScale="92500"/>
          </a:bodyPr>
          <a:lstStyle/>
          <a:p>
            <a:r>
              <a:rPr lang="en-US" dirty="0"/>
              <a:t>All the COVID vaccines currently on the market are specific to the spike protein </a:t>
            </a:r>
          </a:p>
          <a:p>
            <a:pPr lvl="1"/>
            <a:r>
              <a:rPr lang="en-US" dirty="0"/>
              <a:t>Natural infection induces antibodies to many other viral proteins  </a:t>
            </a:r>
          </a:p>
          <a:p>
            <a:r>
              <a:rPr lang="en-US" dirty="0"/>
              <a:t>T cells exposed to </a:t>
            </a:r>
            <a:r>
              <a:rPr lang="en-US" i="1" dirty="0">
                <a:solidFill>
                  <a:srgbClr val="FF0000"/>
                </a:solidFill>
              </a:rPr>
              <a:t>internal</a:t>
            </a:r>
            <a:r>
              <a:rPr lang="en-US" dirty="0"/>
              <a:t> viral proteins can become </a:t>
            </a:r>
            <a:r>
              <a:rPr lang="en-US" i="1" dirty="0">
                <a:solidFill>
                  <a:srgbClr val="FF0000"/>
                </a:solidFill>
              </a:rPr>
              <a:t>memory T cells </a:t>
            </a:r>
            <a:r>
              <a:rPr lang="en-US" dirty="0"/>
              <a:t>that respond very quickly to a new infection</a:t>
            </a:r>
          </a:p>
          <a:p>
            <a:pPr lvl="1"/>
            <a:r>
              <a:rPr lang="en-US" dirty="0"/>
              <a:t>They are much more long lasting than memory B cells (up to 17 years!)</a:t>
            </a:r>
          </a:p>
          <a:p>
            <a:r>
              <a:rPr lang="en-US" dirty="0"/>
              <a:t>These memory T cells can induce a rapid antibody response </a:t>
            </a:r>
            <a:r>
              <a:rPr lang="en-US" i="1" dirty="0">
                <a:solidFill>
                  <a:srgbClr val="FF0000"/>
                </a:solidFill>
              </a:rPr>
              <a:t>in B cells </a:t>
            </a:r>
            <a:r>
              <a:rPr lang="en-US" dirty="0"/>
              <a:t>to a mutated form of the spike protein</a:t>
            </a:r>
          </a:p>
          <a:p>
            <a:r>
              <a:rPr lang="en-US" dirty="0"/>
              <a:t>Memory B cells can lose their effectiveness because their antibodies are specific to an obsolete version of the spike protein  </a:t>
            </a:r>
          </a:p>
          <a:p>
            <a:r>
              <a:rPr lang="en-US" dirty="0"/>
              <a:t>Conclusion: natural infection induces far better protection than the vaccines</a:t>
            </a:r>
          </a:p>
        </p:txBody>
      </p:sp>
      <p:sp>
        <p:nvSpPr>
          <p:cNvPr id="4" name="TextBox 3">
            <a:extLst>
              <a:ext uri="{FF2B5EF4-FFF2-40B4-BE49-F238E27FC236}">
                <a16:creationId xmlns:a16="http://schemas.microsoft.com/office/drawing/2014/main" id="{3382068A-F058-B642-B6C2-0F8FD1FC84D2}"/>
              </a:ext>
            </a:extLst>
          </p:cNvPr>
          <p:cNvSpPr txBox="1"/>
          <p:nvPr/>
        </p:nvSpPr>
        <p:spPr>
          <a:xfrm>
            <a:off x="3970751" y="6350696"/>
            <a:ext cx="7930954" cy="400110"/>
          </a:xfrm>
          <a:prstGeom prst="rect">
            <a:avLst/>
          </a:prstGeom>
          <a:noFill/>
        </p:spPr>
        <p:txBody>
          <a:bodyPr wrap="none" rtlCol="0">
            <a:spAutoFit/>
          </a:bodyPr>
          <a:lstStyle/>
          <a:p>
            <a:r>
              <a:rPr lang="en-US" sz="2000" dirty="0">
                <a:solidFill>
                  <a:srgbClr val="FF0000"/>
                </a:solidFill>
              </a:rPr>
              <a:t>*</a:t>
            </a:r>
            <a:r>
              <a:rPr lang="en-US" sz="2000" dirty="0" err="1"/>
              <a:t>Karsten</a:t>
            </a:r>
            <a:r>
              <a:rPr lang="en-US" sz="2000" dirty="0"/>
              <a:t> Sauer and Tim Harris. Frontiers in Immunology 2020; 11: 581807.</a:t>
            </a:r>
          </a:p>
        </p:txBody>
      </p:sp>
    </p:spTree>
    <p:extLst>
      <p:ext uri="{BB962C8B-B14F-4D97-AF65-F5344CB8AC3E}">
        <p14:creationId xmlns:p14="http://schemas.microsoft.com/office/powerpoint/2010/main" val="1474777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333322A8-8F34-F447-88AD-FC9F11DCF211}"/>
              </a:ext>
            </a:extLst>
          </p:cNvPr>
          <p:cNvPicPr>
            <a:picLocks noGrp="1" noChangeAspect="1"/>
          </p:cNvPicPr>
          <p:nvPr>
            <p:ph idx="1"/>
          </p:nvPr>
        </p:nvPicPr>
        <p:blipFill>
          <a:blip r:embed="rId2"/>
          <a:stretch>
            <a:fillRect/>
          </a:stretch>
        </p:blipFill>
        <p:spPr>
          <a:xfrm>
            <a:off x="-161569" y="453838"/>
            <a:ext cx="8953500" cy="2857500"/>
          </a:xfrm>
        </p:spPr>
      </p:pic>
      <p:pic>
        <p:nvPicPr>
          <p:cNvPr id="7" name="Picture 6" descr="A picture containing text&#10;&#10;Description automatically generated">
            <a:extLst>
              <a:ext uri="{FF2B5EF4-FFF2-40B4-BE49-F238E27FC236}">
                <a16:creationId xmlns:a16="http://schemas.microsoft.com/office/drawing/2014/main" id="{10ADE144-CFED-7945-B0B2-99525CBEADA5}"/>
              </a:ext>
            </a:extLst>
          </p:cNvPr>
          <p:cNvPicPr>
            <a:picLocks noChangeAspect="1"/>
          </p:cNvPicPr>
          <p:nvPr/>
        </p:nvPicPr>
        <p:blipFill>
          <a:blip r:embed="rId3"/>
          <a:stretch>
            <a:fillRect/>
          </a:stretch>
        </p:blipFill>
        <p:spPr>
          <a:xfrm>
            <a:off x="155771" y="101600"/>
            <a:ext cx="2984500" cy="469900"/>
          </a:xfrm>
          <a:prstGeom prst="rect">
            <a:avLst/>
          </a:prstGeom>
        </p:spPr>
      </p:pic>
      <p:sp>
        <p:nvSpPr>
          <p:cNvPr id="11" name="TextBox 10">
            <a:extLst>
              <a:ext uri="{FF2B5EF4-FFF2-40B4-BE49-F238E27FC236}">
                <a16:creationId xmlns:a16="http://schemas.microsoft.com/office/drawing/2014/main" id="{655A3F78-4609-5045-BFBD-AC77328CF4C7}"/>
              </a:ext>
            </a:extLst>
          </p:cNvPr>
          <p:cNvSpPr txBox="1"/>
          <p:nvPr/>
        </p:nvSpPr>
        <p:spPr>
          <a:xfrm>
            <a:off x="3250755" y="109835"/>
            <a:ext cx="2128853" cy="461665"/>
          </a:xfrm>
          <a:prstGeom prst="rect">
            <a:avLst/>
          </a:prstGeom>
          <a:noFill/>
        </p:spPr>
        <p:txBody>
          <a:bodyPr wrap="none" rtlCol="0">
            <a:spAutoFit/>
          </a:bodyPr>
          <a:lstStyle/>
          <a:p>
            <a:r>
              <a:rPr lang="en-US" sz="2400" dirty="0"/>
              <a:t>August 18,2020</a:t>
            </a:r>
          </a:p>
        </p:txBody>
      </p:sp>
      <p:pic>
        <p:nvPicPr>
          <p:cNvPr id="3" name="Picture 2" descr="Chart, histogram&#10;&#10;Description automatically generated">
            <a:extLst>
              <a:ext uri="{FF2B5EF4-FFF2-40B4-BE49-F238E27FC236}">
                <a16:creationId xmlns:a16="http://schemas.microsoft.com/office/drawing/2014/main" id="{7AD75CCB-2121-3247-A613-E0E6174F45C5}"/>
              </a:ext>
            </a:extLst>
          </p:cNvPr>
          <p:cNvPicPr>
            <a:picLocks noChangeAspect="1"/>
          </p:cNvPicPr>
          <p:nvPr/>
        </p:nvPicPr>
        <p:blipFill>
          <a:blip r:embed="rId4"/>
          <a:stretch>
            <a:fillRect/>
          </a:stretch>
        </p:blipFill>
        <p:spPr>
          <a:xfrm>
            <a:off x="3549353" y="4041226"/>
            <a:ext cx="8026400" cy="2730500"/>
          </a:xfrm>
          <a:prstGeom prst="rect">
            <a:avLst/>
          </a:prstGeom>
        </p:spPr>
      </p:pic>
      <p:sp>
        <p:nvSpPr>
          <p:cNvPr id="8" name="Content Placeholder 2">
            <a:extLst>
              <a:ext uri="{FF2B5EF4-FFF2-40B4-BE49-F238E27FC236}">
                <a16:creationId xmlns:a16="http://schemas.microsoft.com/office/drawing/2014/main" id="{BC9DA4BE-1BAC-7B4B-97A9-8E2CCBBC547D}"/>
              </a:ext>
            </a:extLst>
          </p:cNvPr>
          <p:cNvSpPr txBox="1">
            <a:spLocks/>
          </p:cNvSpPr>
          <p:nvPr/>
        </p:nvSpPr>
        <p:spPr>
          <a:xfrm>
            <a:off x="155771" y="3193676"/>
            <a:ext cx="10553982" cy="2627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"Unlike previous epicenters of infection in Israel’s crowded, less-vaccinated ultra-Orthodox communities, this scourge primarily took hold in well-vaccinated, middle-class suburbs."</a:t>
            </a:r>
          </a:p>
        </p:txBody>
      </p:sp>
    </p:spTree>
    <p:extLst>
      <p:ext uri="{BB962C8B-B14F-4D97-AF65-F5344CB8AC3E}">
        <p14:creationId xmlns:p14="http://schemas.microsoft.com/office/powerpoint/2010/main" val="1343224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2BF99-119F-5A4F-9DB1-3B23EDB81EA7}"/>
              </a:ext>
            </a:extLst>
          </p:cNvPr>
          <p:cNvSpPr>
            <a:spLocks noGrp="1"/>
          </p:cNvSpPr>
          <p:nvPr>
            <p:ph type="title"/>
          </p:nvPr>
        </p:nvSpPr>
        <p:spPr>
          <a:xfrm>
            <a:off x="291662" y="229645"/>
            <a:ext cx="10515600" cy="1325563"/>
          </a:xfrm>
        </p:spPr>
        <p:txBody>
          <a:bodyPr/>
          <a:lstStyle/>
          <a:p>
            <a:r>
              <a:rPr lang="en-US" b="1" dirty="0"/>
              <a:t>Outbreak in Israeli Hospital, July 2021</a:t>
            </a:r>
            <a:r>
              <a:rPr lang="en-US" b="1" dirty="0">
                <a:solidFill>
                  <a:srgbClr val="FF0000"/>
                </a:solidFill>
              </a:rPr>
              <a:t>*</a:t>
            </a:r>
          </a:p>
        </p:txBody>
      </p:sp>
      <p:sp>
        <p:nvSpPr>
          <p:cNvPr id="3" name="Content Placeholder 2">
            <a:extLst>
              <a:ext uri="{FF2B5EF4-FFF2-40B4-BE49-F238E27FC236}">
                <a16:creationId xmlns:a16="http://schemas.microsoft.com/office/drawing/2014/main" id="{F4996309-A12A-F947-9648-1069BF324B82}"/>
              </a:ext>
            </a:extLst>
          </p:cNvPr>
          <p:cNvSpPr>
            <a:spLocks noGrp="1"/>
          </p:cNvSpPr>
          <p:nvPr>
            <p:ph idx="1"/>
          </p:nvPr>
        </p:nvSpPr>
        <p:spPr/>
        <p:txBody>
          <a:bodyPr>
            <a:normAutofit/>
          </a:bodyPr>
          <a:lstStyle/>
          <a:p>
            <a:r>
              <a:rPr lang="en-US" dirty="0"/>
              <a:t>24% of the patients (23 people) were infected</a:t>
            </a:r>
          </a:p>
          <a:p>
            <a:pPr lvl="1"/>
            <a:r>
              <a:rPr lang="en-US" dirty="0"/>
              <a:t>An additional 19 people (staff and family members) were also infected</a:t>
            </a:r>
          </a:p>
          <a:p>
            <a:r>
              <a:rPr lang="en-US" dirty="0"/>
              <a:t>39 out of 42 cases were fully vaccinated.</a:t>
            </a:r>
          </a:p>
          <a:p>
            <a:pPr lvl="1"/>
            <a:r>
              <a:rPr lang="en-US" dirty="0"/>
              <a:t>Median time of 25 weeks after vaccination</a:t>
            </a:r>
          </a:p>
          <a:p>
            <a:r>
              <a:rPr lang="en-US" dirty="0"/>
              <a:t>Index patient was fully vaccinated</a:t>
            </a:r>
          </a:p>
          <a:p>
            <a:r>
              <a:rPr lang="en-US" dirty="0"/>
              <a:t>Several transmissions occurred among people wearing face masks</a:t>
            </a:r>
          </a:p>
          <a:p>
            <a:r>
              <a:rPr lang="en-US" dirty="0"/>
              <a:t>14/23 patients became severely sick or died (five deaths)</a:t>
            </a:r>
          </a:p>
          <a:p>
            <a:r>
              <a:rPr lang="en-US" dirty="0"/>
              <a:t>The two unvaccinated patients had mild disease</a:t>
            </a:r>
          </a:p>
          <a:p>
            <a:r>
              <a:rPr lang="en-US" dirty="0"/>
              <a:t>Warning about waning immunity</a:t>
            </a:r>
          </a:p>
          <a:p>
            <a:endParaRPr lang="en-US" dirty="0"/>
          </a:p>
        </p:txBody>
      </p:sp>
      <p:sp>
        <p:nvSpPr>
          <p:cNvPr id="4" name="TextBox 3">
            <a:extLst>
              <a:ext uri="{FF2B5EF4-FFF2-40B4-BE49-F238E27FC236}">
                <a16:creationId xmlns:a16="http://schemas.microsoft.com/office/drawing/2014/main" id="{50DC5729-C108-964F-BE68-194C646B3DFB}"/>
              </a:ext>
            </a:extLst>
          </p:cNvPr>
          <p:cNvSpPr txBox="1"/>
          <p:nvPr/>
        </p:nvSpPr>
        <p:spPr>
          <a:xfrm>
            <a:off x="4635062" y="6372224"/>
            <a:ext cx="7147791" cy="461665"/>
          </a:xfrm>
          <a:prstGeom prst="rect">
            <a:avLst/>
          </a:prstGeom>
          <a:noFill/>
        </p:spPr>
        <p:txBody>
          <a:bodyPr wrap="none" rtlCol="0">
            <a:spAutoFit/>
          </a:bodyPr>
          <a:lstStyle/>
          <a:p>
            <a:r>
              <a:rPr lang="en-US" sz="2400" dirty="0">
                <a:solidFill>
                  <a:srgbClr val="FF0000"/>
                </a:solidFill>
              </a:rPr>
              <a:t>*</a:t>
            </a:r>
            <a:r>
              <a:rPr lang="en-US" sz="2400" dirty="0" err="1"/>
              <a:t>Pnina</a:t>
            </a:r>
            <a:r>
              <a:rPr lang="en-US" sz="2400" dirty="0"/>
              <a:t> </a:t>
            </a:r>
            <a:r>
              <a:rPr lang="en-US" sz="2400" dirty="0" err="1"/>
              <a:t>Shitrit</a:t>
            </a:r>
            <a:r>
              <a:rPr lang="en-US" sz="2400" dirty="0"/>
              <a:t> et al. Euro </a:t>
            </a:r>
            <a:r>
              <a:rPr lang="en-US" sz="2400" dirty="0" err="1"/>
              <a:t>Surveill</a:t>
            </a:r>
            <a:r>
              <a:rPr lang="en-US" sz="2400" dirty="0"/>
              <a:t> 2021; 26(39): 2100822.</a:t>
            </a:r>
          </a:p>
        </p:txBody>
      </p:sp>
    </p:spTree>
    <p:extLst>
      <p:ext uri="{BB962C8B-B14F-4D97-AF65-F5344CB8AC3E}">
        <p14:creationId xmlns:p14="http://schemas.microsoft.com/office/powerpoint/2010/main" val="986780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7DC7-B029-CC48-AEA3-491E7FB4129E}"/>
              </a:ext>
            </a:extLst>
          </p:cNvPr>
          <p:cNvSpPr>
            <a:spLocks noGrp="1"/>
          </p:cNvSpPr>
          <p:nvPr>
            <p:ph type="title"/>
          </p:nvPr>
        </p:nvSpPr>
        <p:spPr>
          <a:xfrm>
            <a:off x="8015287" y="1971675"/>
            <a:ext cx="4585742" cy="2657475"/>
          </a:xfrm>
        </p:spPr>
        <p:txBody>
          <a:bodyPr>
            <a:normAutofit/>
          </a:bodyPr>
          <a:lstStyle/>
          <a:p>
            <a:r>
              <a:rPr lang="en-US" b="1" dirty="0"/>
              <a:t>Neutralizing antibodies fall dramatically in six months</a:t>
            </a:r>
            <a:r>
              <a:rPr lang="en-US" b="1" dirty="0">
                <a:solidFill>
                  <a:srgbClr val="FF0000"/>
                </a:solidFill>
              </a:rPr>
              <a:t>*</a:t>
            </a:r>
          </a:p>
        </p:txBody>
      </p:sp>
      <p:pic>
        <p:nvPicPr>
          <p:cNvPr id="5" name="Content Placeholder 4" descr="A picture containing diagram&#10;&#10;Description automatically generated">
            <a:extLst>
              <a:ext uri="{FF2B5EF4-FFF2-40B4-BE49-F238E27FC236}">
                <a16:creationId xmlns:a16="http://schemas.microsoft.com/office/drawing/2014/main" id="{02C17774-9B2B-2A41-A0A0-C14C4BBAD216}"/>
              </a:ext>
            </a:extLst>
          </p:cNvPr>
          <p:cNvPicPr>
            <a:picLocks noGrp="1" noChangeAspect="1"/>
          </p:cNvPicPr>
          <p:nvPr>
            <p:ph idx="1"/>
          </p:nvPr>
        </p:nvPicPr>
        <p:blipFill>
          <a:blip r:embed="rId3"/>
          <a:stretch>
            <a:fillRect/>
          </a:stretch>
        </p:blipFill>
        <p:spPr>
          <a:xfrm>
            <a:off x="476796" y="655053"/>
            <a:ext cx="7090817" cy="5837822"/>
          </a:xfrm>
        </p:spPr>
      </p:pic>
      <p:sp>
        <p:nvSpPr>
          <p:cNvPr id="6" name="TextBox 5">
            <a:extLst>
              <a:ext uri="{FF2B5EF4-FFF2-40B4-BE49-F238E27FC236}">
                <a16:creationId xmlns:a16="http://schemas.microsoft.com/office/drawing/2014/main" id="{284F55BD-B02B-9247-A326-280E8A2B7D3A}"/>
              </a:ext>
            </a:extLst>
          </p:cNvPr>
          <p:cNvSpPr txBox="1"/>
          <p:nvPr/>
        </p:nvSpPr>
        <p:spPr>
          <a:xfrm>
            <a:off x="7798747" y="4976237"/>
            <a:ext cx="3916457" cy="523220"/>
          </a:xfrm>
          <a:prstGeom prst="rect">
            <a:avLst/>
          </a:prstGeom>
          <a:noFill/>
        </p:spPr>
        <p:txBody>
          <a:bodyPr wrap="none" rtlCol="0">
            <a:spAutoFit/>
          </a:bodyPr>
          <a:lstStyle/>
          <a:p>
            <a:r>
              <a:rPr lang="en-US" sz="2800" dirty="0"/>
              <a:t>Red: males; Blue: females</a:t>
            </a:r>
          </a:p>
        </p:txBody>
      </p:sp>
      <p:sp>
        <p:nvSpPr>
          <p:cNvPr id="7" name="TextBox 6">
            <a:extLst>
              <a:ext uri="{FF2B5EF4-FFF2-40B4-BE49-F238E27FC236}">
                <a16:creationId xmlns:a16="http://schemas.microsoft.com/office/drawing/2014/main" id="{A7928819-13B4-2B46-AD82-3C1A36009775}"/>
              </a:ext>
            </a:extLst>
          </p:cNvPr>
          <p:cNvSpPr txBox="1"/>
          <p:nvPr/>
        </p:nvSpPr>
        <p:spPr>
          <a:xfrm>
            <a:off x="7840882" y="5846544"/>
            <a:ext cx="4477242" cy="646331"/>
          </a:xfrm>
          <a:prstGeom prst="rect">
            <a:avLst/>
          </a:prstGeom>
          <a:noFill/>
        </p:spPr>
        <p:txBody>
          <a:bodyPr wrap="square" rtlCol="0">
            <a:spAutoFit/>
          </a:bodyPr>
          <a:lstStyle/>
          <a:p>
            <a:r>
              <a:rPr lang="en-US" dirty="0">
                <a:solidFill>
                  <a:srgbClr val="FF0000"/>
                </a:solidFill>
              </a:rPr>
              <a:t>*</a:t>
            </a:r>
            <a:r>
              <a:rPr lang="en-US" dirty="0"/>
              <a:t>Mehul S. Suthar et al. </a:t>
            </a:r>
            <a:r>
              <a:rPr lang="en-US" dirty="0" err="1"/>
              <a:t>bioRxiv</a:t>
            </a:r>
            <a:r>
              <a:rPr lang="en-US" dirty="0"/>
              <a:t> preprint Sept. 20, 2021. Doi: 10.1101/2021.09.30.462488.</a:t>
            </a:r>
          </a:p>
        </p:txBody>
      </p:sp>
    </p:spTree>
    <p:extLst>
      <p:ext uri="{BB962C8B-B14F-4D97-AF65-F5344CB8AC3E}">
        <p14:creationId xmlns:p14="http://schemas.microsoft.com/office/powerpoint/2010/main" val="1865440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532A27-3162-6442-99B3-EA6302431262}"/>
              </a:ext>
            </a:extLst>
          </p:cNvPr>
          <p:cNvSpPr>
            <a:spLocks noGrp="1"/>
          </p:cNvSpPr>
          <p:nvPr>
            <p:ph idx="1"/>
          </p:nvPr>
        </p:nvSpPr>
        <p:spPr/>
        <p:txBody>
          <a:bodyPr/>
          <a:lstStyle/>
          <a:p>
            <a:pPr marL="0" indent="0">
              <a:buNone/>
            </a:pPr>
            <a:r>
              <a:rPr lang="en-US" i="1" dirty="0"/>
              <a:t>“We have never seen this before, however, the vision is so horrible and so awful and terrifying that I myself I don't even want to know what happens next.”</a:t>
            </a:r>
          </a:p>
          <a:p>
            <a:endParaRPr lang="en-US" dirty="0"/>
          </a:p>
          <a:p>
            <a:pPr marL="0" indent="0">
              <a:buNone/>
            </a:pPr>
            <a:r>
              <a:rPr lang="en-US" dirty="0"/>
              <a:t>-- Professor </a:t>
            </a:r>
            <a:r>
              <a:rPr lang="en-US" dirty="0" err="1"/>
              <a:t>Sucharit</a:t>
            </a:r>
            <a:r>
              <a:rPr lang="en-US" dirty="0"/>
              <a:t> </a:t>
            </a:r>
            <a:r>
              <a:rPr lang="en-US" dirty="0" err="1"/>
              <a:t>Bhakdi</a:t>
            </a:r>
            <a:r>
              <a:rPr lang="en-US" dirty="0"/>
              <a:t>, retired microbiologist</a:t>
            </a:r>
          </a:p>
        </p:txBody>
      </p:sp>
    </p:spTree>
    <p:extLst>
      <p:ext uri="{BB962C8B-B14F-4D97-AF65-F5344CB8AC3E}">
        <p14:creationId xmlns:p14="http://schemas.microsoft.com/office/powerpoint/2010/main" val="3912153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33403-F6CD-374F-893E-E8082C7E53C7}"/>
              </a:ext>
            </a:extLst>
          </p:cNvPr>
          <p:cNvSpPr>
            <a:spLocks noGrp="1"/>
          </p:cNvSpPr>
          <p:nvPr>
            <p:ph type="title"/>
          </p:nvPr>
        </p:nvSpPr>
        <p:spPr>
          <a:xfrm>
            <a:off x="6492160" y="1311966"/>
            <a:ext cx="5699840" cy="2829682"/>
          </a:xfrm>
        </p:spPr>
        <p:txBody>
          <a:bodyPr>
            <a:noAutofit/>
          </a:bodyPr>
          <a:lstStyle/>
          <a:p>
            <a:r>
              <a:rPr lang="en-US" sz="3600" b="1" dirty="0"/>
              <a:t>“Large-scale study of antibody titer decay following BNT162b2 mRNA vaccine or SARS-CoV-2 infection”</a:t>
            </a:r>
            <a:r>
              <a:rPr lang="en-US" sz="3600" b="1" dirty="0">
                <a:solidFill>
                  <a:srgbClr val="FF0000"/>
                </a:solidFill>
              </a:rPr>
              <a:t>*</a:t>
            </a:r>
            <a:br>
              <a:rPr lang="en-US" sz="3600" b="1" dirty="0"/>
            </a:br>
            <a:endParaRPr lang="en-US" sz="3600" dirty="0"/>
          </a:p>
        </p:txBody>
      </p:sp>
      <p:pic>
        <p:nvPicPr>
          <p:cNvPr id="5" name="Content Placeholder 4" descr="Chart, scatter chart&#10;&#10;Description automatically generated">
            <a:extLst>
              <a:ext uri="{FF2B5EF4-FFF2-40B4-BE49-F238E27FC236}">
                <a16:creationId xmlns:a16="http://schemas.microsoft.com/office/drawing/2014/main" id="{7D1A6960-DEDF-3947-ACEC-9C5377218398}"/>
              </a:ext>
            </a:extLst>
          </p:cNvPr>
          <p:cNvPicPr>
            <a:picLocks noGrp="1" noChangeAspect="1"/>
          </p:cNvPicPr>
          <p:nvPr>
            <p:ph idx="1"/>
          </p:nvPr>
        </p:nvPicPr>
        <p:blipFill>
          <a:blip r:embed="rId3"/>
          <a:stretch>
            <a:fillRect/>
          </a:stretch>
        </p:blipFill>
        <p:spPr>
          <a:xfrm>
            <a:off x="838200" y="418277"/>
            <a:ext cx="5699840" cy="6439723"/>
          </a:xfrm>
        </p:spPr>
      </p:pic>
      <p:cxnSp>
        <p:nvCxnSpPr>
          <p:cNvPr id="7" name="Straight Connector 6">
            <a:extLst>
              <a:ext uri="{FF2B5EF4-FFF2-40B4-BE49-F238E27FC236}">
                <a16:creationId xmlns:a16="http://schemas.microsoft.com/office/drawing/2014/main" id="{86DFB6B4-9400-2B45-918F-3DA24C211206}"/>
              </a:ext>
            </a:extLst>
          </p:cNvPr>
          <p:cNvCxnSpPr/>
          <p:nvPr/>
        </p:nvCxnSpPr>
        <p:spPr>
          <a:xfrm>
            <a:off x="1612836" y="1396872"/>
            <a:ext cx="4360631" cy="703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1FFB37-0538-0144-83B9-B92131ABB732}"/>
              </a:ext>
            </a:extLst>
          </p:cNvPr>
          <p:cNvCxnSpPr>
            <a:cxnSpLocks/>
          </p:cNvCxnSpPr>
          <p:nvPr/>
        </p:nvCxnSpPr>
        <p:spPr>
          <a:xfrm>
            <a:off x="1649596" y="5183132"/>
            <a:ext cx="4374415" cy="97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6CABAB-C084-E841-9AD1-4B7AA82E9642}"/>
              </a:ext>
            </a:extLst>
          </p:cNvPr>
          <p:cNvSpPr txBox="1"/>
          <p:nvPr/>
        </p:nvSpPr>
        <p:spPr>
          <a:xfrm>
            <a:off x="6585527" y="3742678"/>
            <a:ext cx="5284628" cy="1815882"/>
          </a:xfrm>
          <a:prstGeom prst="rect">
            <a:avLst/>
          </a:prstGeom>
          <a:noFill/>
        </p:spPr>
        <p:txBody>
          <a:bodyPr wrap="square" rtlCol="0">
            <a:spAutoFit/>
          </a:bodyPr>
          <a:lstStyle/>
          <a:p>
            <a:r>
              <a:rPr lang="en-US" sz="2800" dirty="0"/>
              <a:t>Initial levels of antibody are much higher in vaccinated patients (Pfizer mRNA vaccine), but they decrease faster.</a:t>
            </a:r>
          </a:p>
        </p:txBody>
      </p:sp>
      <p:sp>
        <p:nvSpPr>
          <p:cNvPr id="11" name="TextBox 10">
            <a:extLst>
              <a:ext uri="{FF2B5EF4-FFF2-40B4-BE49-F238E27FC236}">
                <a16:creationId xmlns:a16="http://schemas.microsoft.com/office/drawing/2014/main" id="{FF309F9D-08C7-4147-9999-3F37BCC42018}"/>
              </a:ext>
            </a:extLst>
          </p:cNvPr>
          <p:cNvSpPr txBox="1"/>
          <p:nvPr/>
        </p:nvSpPr>
        <p:spPr>
          <a:xfrm>
            <a:off x="3215378" y="2709167"/>
            <a:ext cx="899605" cy="369332"/>
          </a:xfrm>
          <a:prstGeom prst="rect">
            <a:avLst/>
          </a:prstGeom>
          <a:noFill/>
        </p:spPr>
        <p:txBody>
          <a:bodyPr wrap="none" rtlCol="0">
            <a:spAutoFit/>
          </a:bodyPr>
          <a:lstStyle/>
          <a:p>
            <a:r>
              <a:rPr lang="en-US" dirty="0"/>
              <a:t>Vaccine</a:t>
            </a:r>
          </a:p>
        </p:txBody>
      </p:sp>
      <p:sp>
        <p:nvSpPr>
          <p:cNvPr id="12" name="TextBox 11">
            <a:extLst>
              <a:ext uri="{FF2B5EF4-FFF2-40B4-BE49-F238E27FC236}">
                <a16:creationId xmlns:a16="http://schemas.microsoft.com/office/drawing/2014/main" id="{9CB1D212-4A0A-3F42-82C5-1700E9B9D9EC}"/>
              </a:ext>
            </a:extLst>
          </p:cNvPr>
          <p:cNvSpPr txBox="1"/>
          <p:nvPr/>
        </p:nvSpPr>
        <p:spPr>
          <a:xfrm>
            <a:off x="3100666" y="5884722"/>
            <a:ext cx="1014317" cy="369332"/>
          </a:xfrm>
          <a:prstGeom prst="rect">
            <a:avLst/>
          </a:prstGeom>
          <a:noFill/>
        </p:spPr>
        <p:txBody>
          <a:bodyPr wrap="none" rtlCol="0">
            <a:spAutoFit/>
          </a:bodyPr>
          <a:lstStyle/>
          <a:p>
            <a:r>
              <a:rPr lang="en-US" dirty="0"/>
              <a:t>Infection</a:t>
            </a:r>
          </a:p>
        </p:txBody>
      </p:sp>
      <p:sp>
        <p:nvSpPr>
          <p:cNvPr id="13" name="TextBox 12">
            <a:extLst>
              <a:ext uri="{FF2B5EF4-FFF2-40B4-BE49-F238E27FC236}">
                <a16:creationId xmlns:a16="http://schemas.microsoft.com/office/drawing/2014/main" id="{45723AB3-989F-5747-BADE-0311C3E369A1}"/>
              </a:ext>
            </a:extLst>
          </p:cNvPr>
          <p:cNvSpPr txBox="1"/>
          <p:nvPr/>
        </p:nvSpPr>
        <p:spPr>
          <a:xfrm rot="16200000">
            <a:off x="336724" y="1957749"/>
            <a:ext cx="1467261" cy="369332"/>
          </a:xfrm>
          <a:prstGeom prst="rect">
            <a:avLst/>
          </a:prstGeom>
          <a:solidFill>
            <a:schemeClr val="bg1"/>
          </a:solidFill>
        </p:spPr>
        <p:txBody>
          <a:bodyPr wrap="none" rtlCol="0">
            <a:spAutoFit/>
          </a:bodyPr>
          <a:lstStyle/>
          <a:p>
            <a:r>
              <a:rPr lang="en-US" dirty="0"/>
              <a:t>antibody titer</a:t>
            </a:r>
          </a:p>
        </p:txBody>
      </p:sp>
      <p:sp>
        <p:nvSpPr>
          <p:cNvPr id="14" name="TextBox 13">
            <a:extLst>
              <a:ext uri="{FF2B5EF4-FFF2-40B4-BE49-F238E27FC236}">
                <a16:creationId xmlns:a16="http://schemas.microsoft.com/office/drawing/2014/main" id="{A6EC1AC3-EB66-F848-879D-1CC22107598C}"/>
              </a:ext>
            </a:extLst>
          </p:cNvPr>
          <p:cNvSpPr txBox="1"/>
          <p:nvPr/>
        </p:nvSpPr>
        <p:spPr>
          <a:xfrm rot="16200000">
            <a:off x="336723" y="5096109"/>
            <a:ext cx="1467261" cy="369332"/>
          </a:xfrm>
          <a:prstGeom prst="rect">
            <a:avLst/>
          </a:prstGeom>
          <a:solidFill>
            <a:schemeClr val="bg1"/>
          </a:solidFill>
        </p:spPr>
        <p:txBody>
          <a:bodyPr wrap="none" rtlCol="0">
            <a:spAutoFit/>
          </a:bodyPr>
          <a:lstStyle/>
          <a:p>
            <a:r>
              <a:rPr lang="en-US" dirty="0"/>
              <a:t>antibody titer</a:t>
            </a:r>
          </a:p>
        </p:txBody>
      </p:sp>
      <p:sp>
        <p:nvSpPr>
          <p:cNvPr id="15" name="TextBox 14">
            <a:extLst>
              <a:ext uri="{FF2B5EF4-FFF2-40B4-BE49-F238E27FC236}">
                <a16:creationId xmlns:a16="http://schemas.microsoft.com/office/drawing/2014/main" id="{3816E50A-375D-A34A-BCFD-A45FD144D145}"/>
              </a:ext>
            </a:extLst>
          </p:cNvPr>
          <p:cNvSpPr txBox="1"/>
          <p:nvPr/>
        </p:nvSpPr>
        <p:spPr>
          <a:xfrm>
            <a:off x="7156174" y="5884722"/>
            <a:ext cx="4562061" cy="644290"/>
          </a:xfrm>
          <a:prstGeom prst="rect">
            <a:avLst/>
          </a:prstGeom>
          <a:noFill/>
        </p:spPr>
        <p:txBody>
          <a:bodyPr wrap="square" rtlCol="0">
            <a:spAutoFit/>
          </a:bodyPr>
          <a:lstStyle/>
          <a:p>
            <a:pPr algn="r"/>
            <a:r>
              <a:rPr lang="en-US" dirty="0">
                <a:solidFill>
                  <a:srgbClr val="FF0000"/>
                </a:solidFill>
              </a:rPr>
              <a:t>*</a:t>
            </a:r>
            <a:r>
              <a:rPr lang="en-US" dirty="0"/>
              <a:t>Ariel Israel et al. </a:t>
            </a:r>
            <a:r>
              <a:rPr lang="en-US" dirty="0" err="1"/>
              <a:t>medRxiv</a:t>
            </a:r>
            <a:r>
              <a:rPr lang="en-US" dirty="0"/>
              <a:t> preprint Aug. 22, 2021. </a:t>
            </a:r>
            <a:r>
              <a:rPr lang="en-US" dirty="0" err="1"/>
              <a:t>doi</a:t>
            </a:r>
            <a:r>
              <a:rPr lang="en-US" dirty="0"/>
              <a:t>: 10.1101/2021.08.19.21262111. </a:t>
            </a:r>
          </a:p>
        </p:txBody>
      </p:sp>
    </p:spTree>
    <p:extLst>
      <p:ext uri="{BB962C8B-B14F-4D97-AF65-F5344CB8AC3E}">
        <p14:creationId xmlns:p14="http://schemas.microsoft.com/office/powerpoint/2010/main" val="779562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B8C5-F15A-4F40-834D-BFA38A319EE9}"/>
              </a:ext>
            </a:extLst>
          </p:cNvPr>
          <p:cNvSpPr>
            <a:spLocks noGrp="1"/>
          </p:cNvSpPr>
          <p:nvPr>
            <p:ph type="title"/>
          </p:nvPr>
        </p:nvSpPr>
        <p:spPr>
          <a:xfrm>
            <a:off x="266217" y="365125"/>
            <a:ext cx="3345083" cy="3720738"/>
          </a:xfrm>
        </p:spPr>
        <p:txBody>
          <a:bodyPr>
            <a:normAutofit/>
          </a:bodyPr>
          <a:lstStyle/>
          <a:p>
            <a:r>
              <a:rPr lang="en-US" sz="4000" b="1" dirty="0"/>
              <a:t>Positive trend between vaccination rate and infection rate</a:t>
            </a:r>
            <a:r>
              <a:rPr lang="en-US" sz="4000" b="1" dirty="0">
                <a:solidFill>
                  <a:srgbClr val="FF0000"/>
                </a:solidFill>
              </a:rPr>
              <a:t>*</a:t>
            </a:r>
          </a:p>
        </p:txBody>
      </p:sp>
      <p:pic>
        <p:nvPicPr>
          <p:cNvPr id="5" name="Content Placeholder 4" descr="Chart, scatter chart&#10;&#10;Description automatically generated">
            <a:extLst>
              <a:ext uri="{FF2B5EF4-FFF2-40B4-BE49-F238E27FC236}">
                <a16:creationId xmlns:a16="http://schemas.microsoft.com/office/drawing/2014/main" id="{63C75848-1476-5E45-8325-21E5F18DC90F}"/>
              </a:ext>
            </a:extLst>
          </p:cNvPr>
          <p:cNvPicPr>
            <a:picLocks noGrp="1" noChangeAspect="1"/>
          </p:cNvPicPr>
          <p:nvPr>
            <p:ph idx="1"/>
          </p:nvPr>
        </p:nvPicPr>
        <p:blipFill>
          <a:blip r:embed="rId3"/>
          <a:stretch>
            <a:fillRect/>
          </a:stretch>
        </p:blipFill>
        <p:spPr>
          <a:xfrm>
            <a:off x="4178460" y="365125"/>
            <a:ext cx="7186913" cy="6466506"/>
          </a:xfrm>
        </p:spPr>
      </p:pic>
      <p:sp>
        <p:nvSpPr>
          <p:cNvPr id="6" name="TextBox 5">
            <a:extLst>
              <a:ext uri="{FF2B5EF4-FFF2-40B4-BE49-F238E27FC236}">
                <a16:creationId xmlns:a16="http://schemas.microsoft.com/office/drawing/2014/main" id="{A37581EB-CACE-184D-8143-7BFB77FF0DC4}"/>
              </a:ext>
            </a:extLst>
          </p:cNvPr>
          <p:cNvSpPr txBox="1"/>
          <p:nvPr/>
        </p:nvSpPr>
        <p:spPr>
          <a:xfrm>
            <a:off x="266217" y="5169436"/>
            <a:ext cx="3437681" cy="1323439"/>
          </a:xfrm>
          <a:prstGeom prst="rect">
            <a:avLst/>
          </a:prstGeom>
          <a:noFill/>
        </p:spPr>
        <p:txBody>
          <a:bodyPr wrap="square" rtlCol="0">
            <a:spAutoFit/>
          </a:bodyPr>
          <a:lstStyle/>
          <a:p>
            <a:r>
              <a:rPr lang="en-US" sz="2000" dirty="0">
                <a:solidFill>
                  <a:srgbClr val="FF0000"/>
                </a:solidFill>
              </a:rPr>
              <a:t>*</a:t>
            </a:r>
            <a:r>
              <a:rPr lang="en-US" sz="2000" dirty="0"/>
              <a:t>S. V. Subramanian et al. European Journal of Epidemiology Sept 30, 2021 [</a:t>
            </a:r>
            <a:r>
              <a:rPr lang="en-US" sz="2000" dirty="0" err="1"/>
              <a:t>Epub</a:t>
            </a:r>
            <a:r>
              <a:rPr lang="en-US" sz="2000" dirty="0"/>
              <a:t> ahead of print]</a:t>
            </a:r>
          </a:p>
        </p:txBody>
      </p:sp>
      <p:sp>
        <p:nvSpPr>
          <p:cNvPr id="7" name="TextBox 6">
            <a:extLst>
              <a:ext uri="{FF2B5EF4-FFF2-40B4-BE49-F238E27FC236}">
                <a16:creationId xmlns:a16="http://schemas.microsoft.com/office/drawing/2014/main" id="{3887DC74-B008-8844-97EA-C78BAA933383}"/>
              </a:ext>
            </a:extLst>
          </p:cNvPr>
          <p:cNvSpPr txBox="1"/>
          <p:nvPr/>
        </p:nvSpPr>
        <p:spPr>
          <a:xfrm>
            <a:off x="8808338" y="659761"/>
            <a:ext cx="854849" cy="830997"/>
          </a:xfrm>
          <a:prstGeom prst="rect">
            <a:avLst/>
          </a:prstGeom>
          <a:solidFill>
            <a:schemeClr val="bg1"/>
          </a:solidFill>
        </p:spPr>
        <p:txBody>
          <a:bodyPr wrap="none" rtlCol="0">
            <a:spAutoFit/>
          </a:bodyPr>
          <a:lstStyle/>
          <a:p>
            <a:endParaRPr lang="en-US" sz="2400" dirty="0"/>
          </a:p>
          <a:p>
            <a:r>
              <a:rPr lang="en-US" sz="2400" dirty="0"/>
              <a:t>Israel</a:t>
            </a:r>
          </a:p>
        </p:txBody>
      </p:sp>
      <p:cxnSp>
        <p:nvCxnSpPr>
          <p:cNvPr id="9" name="Straight Arrow Connector 8">
            <a:extLst>
              <a:ext uri="{FF2B5EF4-FFF2-40B4-BE49-F238E27FC236}">
                <a16:creationId xmlns:a16="http://schemas.microsoft.com/office/drawing/2014/main" id="{010B8D8B-87E0-C64B-BA3B-7266A23BA4F3}"/>
              </a:ext>
            </a:extLst>
          </p:cNvPr>
          <p:cNvCxnSpPr>
            <a:cxnSpLocks/>
          </p:cNvCxnSpPr>
          <p:nvPr/>
        </p:nvCxnSpPr>
        <p:spPr>
          <a:xfrm flipH="1" flipV="1">
            <a:off x="8750464" y="793393"/>
            <a:ext cx="427423" cy="305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9B01567-6A90-0346-B3DD-F39A81EE0F25}"/>
              </a:ext>
            </a:extLst>
          </p:cNvPr>
          <p:cNvSpPr txBox="1"/>
          <p:nvPr/>
        </p:nvSpPr>
        <p:spPr>
          <a:xfrm>
            <a:off x="219917" y="4181372"/>
            <a:ext cx="3738625" cy="707886"/>
          </a:xfrm>
          <a:prstGeom prst="rect">
            <a:avLst/>
          </a:prstGeom>
          <a:noFill/>
        </p:spPr>
        <p:txBody>
          <a:bodyPr wrap="square" rtlCol="0">
            <a:spAutoFit/>
          </a:bodyPr>
          <a:lstStyle/>
          <a:p>
            <a:r>
              <a:rPr lang="en-US" sz="2000" dirty="0"/>
              <a:t>Number of cases during one week before September 3. 2021</a:t>
            </a:r>
          </a:p>
        </p:txBody>
      </p:sp>
    </p:spTree>
    <p:extLst>
      <p:ext uri="{BB962C8B-B14F-4D97-AF65-F5344CB8AC3E}">
        <p14:creationId xmlns:p14="http://schemas.microsoft.com/office/powerpoint/2010/main" val="798990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155371" y="2515659"/>
            <a:ext cx="8412480" cy="2154436"/>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Antibody-Dependent Enhancement (ADE)</a:t>
            </a:r>
          </a:p>
        </p:txBody>
      </p:sp>
    </p:spTree>
    <p:extLst>
      <p:ext uri="{BB962C8B-B14F-4D97-AF65-F5344CB8AC3E}">
        <p14:creationId xmlns:p14="http://schemas.microsoft.com/office/powerpoint/2010/main" val="2107346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10B0-AF7D-8740-9C12-DBB3126423A9}"/>
              </a:ext>
            </a:extLst>
          </p:cNvPr>
          <p:cNvSpPr>
            <a:spLocks noGrp="1"/>
          </p:cNvSpPr>
          <p:nvPr>
            <p:ph type="title"/>
          </p:nvPr>
        </p:nvSpPr>
        <p:spPr>
          <a:xfrm>
            <a:off x="138951" y="77140"/>
            <a:ext cx="9841071" cy="1325563"/>
          </a:xfrm>
        </p:spPr>
        <p:txBody>
          <a:bodyPr/>
          <a:lstStyle/>
          <a:p>
            <a:r>
              <a:rPr lang="en-US" b="1" dirty="0"/>
              <a:t>Antibody-Dependent Enhancement (ADE)</a:t>
            </a:r>
            <a:r>
              <a:rPr lang="en-US" b="1" dirty="0">
                <a:solidFill>
                  <a:srgbClr val="FF0000"/>
                </a:solidFill>
              </a:rPr>
              <a:t>*</a:t>
            </a:r>
          </a:p>
        </p:txBody>
      </p:sp>
      <p:sp>
        <p:nvSpPr>
          <p:cNvPr id="3" name="Content Placeholder 2">
            <a:extLst>
              <a:ext uri="{FF2B5EF4-FFF2-40B4-BE49-F238E27FC236}">
                <a16:creationId xmlns:a16="http://schemas.microsoft.com/office/drawing/2014/main" id="{3163C3DF-0E8D-E34C-9DD6-DF0C228A07A2}"/>
              </a:ext>
            </a:extLst>
          </p:cNvPr>
          <p:cNvSpPr>
            <a:spLocks noGrp="1"/>
          </p:cNvSpPr>
          <p:nvPr>
            <p:ph idx="1"/>
          </p:nvPr>
        </p:nvSpPr>
        <p:spPr>
          <a:xfrm>
            <a:off x="138952" y="1402703"/>
            <a:ext cx="10515600" cy="5187135"/>
          </a:xfrm>
          <a:ln>
            <a:noFill/>
          </a:ln>
        </p:spPr>
        <p:txBody>
          <a:bodyPr>
            <a:normAutofit/>
          </a:bodyPr>
          <a:lstStyle/>
          <a:p>
            <a:pPr marL="0" indent="0">
              <a:buNone/>
            </a:pPr>
            <a:r>
              <a:rPr lang="en-US" dirty="0"/>
              <a:t>The vaccine has the potential to backfire:</a:t>
            </a:r>
          </a:p>
          <a:p>
            <a:r>
              <a:rPr lang="en-US" sz="2400" dirty="0"/>
              <a:t>Antibody enhances uptake into macrophages via </a:t>
            </a:r>
            <a:r>
              <a:rPr lang="en-US" sz="2400" i="1" dirty="0">
                <a:solidFill>
                  <a:srgbClr val="FF0000"/>
                </a:solidFill>
              </a:rPr>
              <a:t>Fc</a:t>
            </a:r>
            <a:r>
              <a:rPr lang="el-GR" sz="2400" i="1" dirty="0">
                <a:solidFill>
                  <a:srgbClr val="FF0000"/>
                </a:solidFill>
              </a:rPr>
              <a:t>γ</a:t>
            </a:r>
            <a:r>
              <a:rPr lang="en-US" sz="2400" i="1" dirty="0">
                <a:solidFill>
                  <a:srgbClr val="FF0000"/>
                </a:solidFill>
              </a:rPr>
              <a:t> receptors </a:t>
            </a:r>
            <a:r>
              <a:rPr lang="en-US" sz="2400" dirty="0"/>
              <a:t>leading to increased viral infection and replication</a:t>
            </a:r>
          </a:p>
          <a:p>
            <a:r>
              <a:rPr lang="en-US" sz="2400" dirty="0"/>
              <a:t>Antibody increases release of cytokines causing enhanced risk of excessive inflammation and cytokine storm</a:t>
            </a:r>
          </a:p>
          <a:p>
            <a:pPr marL="0" indent="0">
              <a:buNone/>
            </a:pPr>
            <a:r>
              <a:rPr lang="en-US" sz="2400" dirty="0"/>
              <a:t>“ADE has been observed in SARS, MERS and other human respiratory virus infections including RSV and measles, which suggests a real risk of ADE for SARS-CoV-2 vaccines and antibody-based interventions.”</a:t>
            </a:r>
            <a:r>
              <a:rPr lang="en-US" sz="2400" dirty="0">
                <a:solidFill>
                  <a:srgbClr val="FF0000"/>
                </a:solidFill>
              </a:rPr>
              <a:t>*</a:t>
            </a:r>
            <a:r>
              <a:rPr lang="en-US" sz="2400" dirty="0"/>
              <a:t> </a:t>
            </a:r>
          </a:p>
          <a:p>
            <a:pPr marL="0" indent="0">
              <a:buNone/>
            </a:pPr>
            <a:r>
              <a:rPr lang="en-US" sz="2400" dirty="0"/>
              <a:t>“Thus, the absence of ADE evidence in COVID-19 vaccine data so far does not absolve investigators from disclosing the risk of enhanced disease to vaccine trial participants, and it remains a realistic, non-theoretical risk to the subjects.”</a:t>
            </a:r>
            <a:r>
              <a:rPr lang="en-US" sz="2400" dirty="0">
                <a:solidFill>
                  <a:srgbClr val="FF0000"/>
                </a:solidFill>
              </a:rPr>
              <a:t>**</a:t>
            </a:r>
          </a:p>
          <a:p>
            <a:pPr marL="0" indent="0">
              <a:buNone/>
            </a:pPr>
            <a:endParaRPr lang="en-US" sz="2400" dirty="0"/>
          </a:p>
          <a:p>
            <a:endParaRPr lang="en-US" sz="2400" dirty="0"/>
          </a:p>
        </p:txBody>
      </p:sp>
      <p:sp>
        <p:nvSpPr>
          <p:cNvPr id="4" name="TextBox 3">
            <a:extLst>
              <a:ext uri="{FF2B5EF4-FFF2-40B4-BE49-F238E27FC236}">
                <a16:creationId xmlns:a16="http://schemas.microsoft.com/office/drawing/2014/main" id="{59DFD9EE-B050-734B-884A-DCE7B04CA438}"/>
              </a:ext>
            </a:extLst>
          </p:cNvPr>
          <p:cNvSpPr txBox="1"/>
          <p:nvPr/>
        </p:nvSpPr>
        <p:spPr>
          <a:xfrm>
            <a:off x="5373912" y="6018406"/>
            <a:ext cx="6679136" cy="707886"/>
          </a:xfrm>
          <a:prstGeom prst="rect">
            <a:avLst/>
          </a:prstGeom>
          <a:noFill/>
        </p:spPr>
        <p:txBody>
          <a:bodyPr wrap="none" rtlCol="0">
            <a:spAutoFit/>
          </a:bodyPr>
          <a:lstStyle/>
          <a:p>
            <a:pPr algn="r"/>
            <a:r>
              <a:rPr lang="en-US" sz="2000" dirty="0">
                <a:solidFill>
                  <a:srgbClr val="FF0000"/>
                </a:solidFill>
              </a:rPr>
              <a:t>*</a:t>
            </a:r>
            <a:r>
              <a:rPr lang="en-US" sz="2000" dirty="0"/>
              <a:t>Wen Shi Lee et al., Nature Microbiology 2020; 5: 1185-1191.</a:t>
            </a:r>
          </a:p>
          <a:p>
            <a:pPr algn="r"/>
            <a:r>
              <a:rPr lang="en-US" sz="2000" dirty="0">
                <a:solidFill>
                  <a:srgbClr val="FF0000"/>
                </a:solidFill>
              </a:rPr>
              <a:t>**</a:t>
            </a:r>
            <a:r>
              <a:rPr lang="en-US" sz="2000" dirty="0"/>
              <a:t>T Cardozo and R </a:t>
            </a:r>
            <a:r>
              <a:rPr lang="en-US" sz="2000" dirty="0" err="1"/>
              <a:t>Veazey</a:t>
            </a:r>
            <a:r>
              <a:rPr lang="en-US" sz="2000" dirty="0"/>
              <a:t>, Int J Clin </a:t>
            </a:r>
            <a:r>
              <a:rPr lang="en-US" sz="2000" dirty="0" err="1"/>
              <a:t>Pract</a:t>
            </a:r>
            <a:r>
              <a:rPr lang="en-US" sz="2000" dirty="0"/>
              <a:t> 2021; 75(3): e13795. </a:t>
            </a:r>
          </a:p>
        </p:txBody>
      </p:sp>
    </p:spTree>
    <p:extLst>
      <p:ext uri="{BB962C8B-B14F-4D97-AF65-F5344CB8AC3E}">
        <p14:creationId xmlns:p14="http://schemas.microsoft.com/office/powerpoint/2010/main" val="3132793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7D75A19-7118-E64D-8D8A-6AD6FEAB8C95}"/>
              </a:ext>
            </a:extLst>
          </p:cNvPr>
          <p:cNvPicPr>
            <a:picLocks noChangeAspect="1"/>
          </p:cNvPicPr>
          <p:nvPr/>
        </p:nvPicPr>
        <p:blipFill>
          <a:blip r:embed="rId3"/>
          <a:stretch>
            <a:fillRect/>
          </a:stretch>
        </p:blipFill>
        <p:spPr>
          <a:xfrm>
            <a:off x="1311504" y="263450"/>
            <a:ext cx="9306575" cy="6409883"/>
          </a:xfrm>
          <a:prstGeom prst="rect">
            <a:avLst/>
          </a:prstGeom>
        </p:spPr>
      </p:pic>
      <p:sp>
        <p:nvSpPr>
          <p:cNvPr id="4" name="TextBox 3">
            <a:extLst>
              <a:ext uri="{FF2B5EF4-FFF2-40B4-BE49-F238E27FC236}">
                <a16:creationId xmlns:a16="http://schemas.microsoft.com/office/drawing/2014/main" id="{8E655AB7-987A-364E-8A5C-570B812C8646}"/>
              </a:ext>
            </a:extLst>
          </p:cNvPr>
          <p:cNvSpPr txBox="1"/>
          <p:nvPr/>
        </p:nvSpPr>
        <p:spPr>
          <a:xfrm>
            <a:off x="0" y="115643"/>
            <a:ext cx="3431689" cy="1200329"/>
          </a:xfrm>
          <a:prstGeom prst="rect">
            <a:avLst/>
          </a:prstGeom>
          <a:noFill/>
        </p:spPr>
        <p:txBody>
          <a:bodyPr wrap="square" rtlCol="0">
            <a:spAutoFit/>
          </a:bodyPr>
          <a:lstStyle/>
          <a:p>
            <a:r>
              <a:rPr lang="en-US" sz="2400" dirty="0">
                <a:solidFill>
                  <a:srgbClr val="FF0000"/>
                </a:solidFill>
              </a:rPr>
              <a:t>*</a:t>
            </a:r>
            <a:r>
              <a:rPr lang="en-US" sz="2400" dirty="0"/>
              <a:t>Figure 1. Wen Shi Lee et al., Nature Microbiology 2020; 5: 1185-1191.</a:t>
            </a:r>
          </a:p>
        </p:txBody>
      </p:sp>
      <p:sp>
        <p:nvSpPr>
          <p:cNvPr id="2" name="TextBox 1">
            <a:extLst>
              <a:ext uri="{FF2B5EF4-FFF2-40B4-BE49-F238E27FC236}">
                <a16:creationId xmlns:a16="http://schemas.microsoft.com/office/drawing/2014/main" id="{35349857-0436-FF43-A228-14D80B2A4BAE}"/>
              </a:ext>
            </a:extLst>
          </p:cNvPr>
          <p:cNvSpPr txBox="1"/>
          <p:nvPr/>
        </p:nvSpPr>
        <p:spPr>
          <a:xfrm>
            <a:off x="6531433" y="2982930"/>
            <a:ext cx="2877391" cy="400110"/>
          </a:xfrm>
          <a:prstGeom prst="rect">
            <a:avLst/>
          </a:prstGeom>
          <a:solidFill>
            <a:schemeClr val="bg1"/>
          </a:solidFill>
        </p:spPr>
        <p:txBody>
          <a:bodyPr wrap="none" rtlCol="0">
            <a:spAutoFit/>
          </a:bodyPr>
          <a:lstStyle/>
          <a:p>
            <a:r>
              <a:rPr lang="en-US" sz="2000" dirty="0">
                <a:solidFill>
                  <a:srgbClr val="FF0000"/>
                </a:solidFill>
              </a:rPr>
              <a:t>Enhanced viral replication</a:t>
            </a:r>
          </a:p>
        </p:txBody>
      </p:sp>
      <p:sp>
        <p:nvSpPr>
          <p:cNvPr id="6" name="TextBox 5">
            <a:extLst>
              <a:ext uri="{FF2B5EF4-FFF2-40B4-BE49-F238E27FC236}">
                <a16:creationId xmlns:a16="http://schemas.microsoft.com/office/drawing/2014/main" id="{0B1A03CC-4D22-A547-9455-A293DB3EB988}"/>
              </a:ext>
            </a:extLst>
          </p:cNvPr>
          <p:cNvSpPr txBox="1"/>
          <p:nvPr/>
        </p:nvSpPr>
        <p:spPr>
          <a:xfrm>
            <a:off x="4199757" y="3296936"/>
            <a:ext cx="1765035" cy="400110"/>
          </a:xfrm>
          <a:prstGeom prst="rect">
            <a:avLst/>
          </a:prstGeom>
          <a:solidFill>
            <a:schemeClr val="bg1"/>
          </a:solidFill>
        </p:spPr>
        <p:txBody>
          <a:bodyPr wrap="none" rtlCol="0">
            <a:spAutoFit/>
          </a:bodyPr>
          <a:lstStyle/>
          <a:p>
            <a:r>
              <a:rPr lang="en-US" sz="2000" dirty="0">
                <a:solidFill>
                  <a:srgbClr val="FF0000"/>
                </a:solidFill>
              </a:rPr>
              <a:t>Cytokine storm</a:t>
            </a:r>
          </a:p>
        </p:txBody>
      </p:sp>
    </p:spTree>
    <p:extLst>
      <p:ext uri="{BB962C8B-B14F-4D97-AF65-F5344CB8AC3E}">
        <p14:creationId xmlns:p14="http://schemas.microsoft.com/office/powerpoint/2010/main" val="3289028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AFD2-40F3-9145-AC7E-961BC7B39C7F}"/>
              </a:ext>
            </a:extLst>
          </p:cNvPr>
          <p:cNvSpPr>
            <a:spLocks noGrp="1"/>
          </p:cNvSpPr>
          <p:nvPr>
            <p:ph type="title"/>
          </p:nvPr>
        </p:nvSpPr>
        <p:spPr>
          <a:xfrm>
            <a:off x="199372" y="364711"/>
            <a:ext cx="10515600" cy="1776826"/>
          </a:xfrm>
        </p:spPr>
        <p:txBody>
          <a:bodyPr>
            <a:normAutofit fontScale="90000"/>
          </a:bodyPr>
          <a:lstStyle/>
          <a:p>
            <a:r>
              <a:rPr lang="en-US" b="1" dirty="0"/>
              <a:t>“Informed consent disclosure to vaccine trial subjects of risk of COVID-19 vaccines            worsening clinical disease”</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85817CAD-6921-C74E-A6F3-2C7D34B02816}"/>
              </a:ext>
            </a:extLst>
          </p:cNvPr>
          <p:cNvSpPr>
            <a:spLocks noGrp="1"/>
          </p:cNvSpPr>
          <p:nvPr>
            <p:ph idx="1"/>
          </p:nvPr>
        </p:nvSpPr>
        <p:spPr>
          <a:xfrm>
            <a:off x="537576" y="2141951"/>
            <a:ext cx="10515600" cy="4351338"/>
          </a:xfrm>
        </p:spPr>
        <p:txBody>
          <a:bodyPr/>
          <a:lstStyle/>
          <a:p>
            <a:pPr marL="0" indent="0">
              <a:buNone/>
            </a:pPr>
            <a:r>
              <a:rPr lang="en-US" b="1" dirty="0"/>
              <a:t>Conclusion</a:t>
            </a:r>
            <a:r>
              <a:rPr lang="en-US" b="1" i="1" dirty="0"/>
              <a:t>:</a:t>
            </a:r>
          </a:p>
          <a:p>
            <a:pPr marL="0" indent="0">
              <a:buNone/>
            </a:pPr>
            <a:r>
              <a:rPr lang="en-US" dirty="0"/>
              <a:t>“The </a:t>
            </a:r>
            <a:r>
              <a:rPr lang="en-US" b="1" u="sng" dirty="0">
                <a:solidFill>
                  <a:srgbClr val="FF0000"/>
                </a:solidFill>
              </a:rPr>
              <a:t>specific and significant COVID-19 risk of ADE</a:t>
            </a:r>
            <a:r>
              <a:rPr lang="en-US" dirty="0">
                <a:solidFill>
                  <a:srgbClr val="FF0000"/>
                </a:solidFill>
              </a:rPr>
              <a:t> </a:t>
            </a:r>
            <a:r>
              <a:rPr lang="en-US" dirty="0"/>
              <a:t>should have been and should be prominently and independently disclosed to research subjects currently in vaccine trials, as well as those being recruited for the trials and future patients after vaccine approval, in order to meet the medical ethics standard of patient comprehension for informed consent.”</a:t>
            </a:r>
          </a:p>
        </p:txBody>
      </p:sp>
      <p:sp>
        <p:nvSpPr>
          <p:cNvPr id="4" name="TextBox 3">
            <a:extLst>
              <a:ext uri="{FF2B5EF4-FFF2-40B4-BE49-F238E27FC236}">
                <a16:creationId xmlns:a16="http://schemas.microsoft.com/office/drawing/2014/main" id="{EBAA9E4E-88A9-C242-A128-EC5FF9A79CB0}"/>
              </a:ext>
            </a:extLst>
          </p:cNvPr>
          <p:cNvSpPr txBox="1"/>
          <p:nvPr/>
        </p:nvSpPr>
        <p:spPr>
          <a:xfrm>
            <a:off x="3805260" y="6308623"/>
            <a:ext cx="7641900" cy="400110"/>
          </a:xfrm>
          <a:prstGeom prst="rect">
            <a:avLst/>
          </a:prstGeom>
          <a:noFill/>
        </p:spPr>
        <p:txBody>
          <a:bodyPr wrap="none" rtlCol="0">
            <a:spAutoFit/>
          </a:bodyPr>
          <a:lstStyle/>
          <a:p>
            <a:r>
              <a:rPr lang="en-US" sz="2000" dirty="0">
                <a:solidFill>
                  <a:srgbClr val="FF0000"/>
                </a:solidFill>
              </a:rPr>
              <a:t>*</a:t>
            </a:r>
            <a:r>
              <a:rPr lang="en-US" sz="2000" dirty="0"/>
              <a:t>Timothy Cardozo and Ronald </a:t>
            </a:r>
            <a:r>
              <a:rPr lang="en-US" sz="2000" dirty="0" err="1"/>
              <a:t>Veazey</a:t>
            </a:r>
            <a:r>
              <a:rPr lang="en-US" sz="2000" dirty="0"/>
              <a:t>. Int J Clin </a:t>
            </a:r>
            <a:r>
              <a:rPr lang="en-US" sz="2000" dirty="0" err="1"/>
              <a:t>Pract</a:t>
            </a:r>
            <a:r>
              <a:rPr lang="en-US" sz="2000" dirty="0"/>
              <a:t>. 2021; 75: e13795.</a:t>
            </a:r>
          </a:p>
        </p:txBody>
      </p:sp>
    </p:spTree>
    <p:extLst>
      <p:ext uri="{BB962C8B-B14F-4D97-AF65-F5344CB8AC3E}">
        <p14:creationId xmlns:p14="http://schemas.microsoft.com/office/powerpoint/2010/main" val="415338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5071-039A-B146-AD2C-F26F7E42DED4}"/>
              </a:ext>
            </a:extLst>
          </p:cNvPr>
          <p:cNvSpPr>
            <a:spLocks noGrp="1"/>
          </p:cNvSpPr>
          <p:nvPr>
            <p:ph type="title"/>
          </p:nvPr>
        </p:nvSpPr>
        <p:spPr>
          <a:xfrm>
            <a:off x="279400" y="206197"/>
            <a:ext cx="10515600" cy="1325563"/>
          </a:xfrm>
        </p:spPr>
        <p:txBody>
          <a:bodyPr/>
          <a:lstStyle/>
          <a:p>
            <a:r>
              <a:rPr lang="en-US" b="1" dirty="0"/>
              <a:t>Delta Variant Increases Risk of ADE</a:t>
            </a:r>
            <a:r>
              <a:rPr lang="en-US" b="1" dirty="0">
                <a:solidFill>
                  <a:srgbClr val="FF0000"/>
                </a:solidFill>
              </a:rPr>
              <a:t>*</a:t>
            </a:r>
          </a:p>
        </p:txBody>
      </p:sp>
      <p:sp>
        <p:nvSpPr>
          <p:cNvPr id="3" name="Content Placeholder 2">
            <a:extLst>
              <a:ext uri="{FF2B5EF4-FFF2-40B4-BE49-F238E27FC236}">
                <a16:creationId xmlns:a16="http://schemas.microsoft.com/office/drawing/2014/main" id="{C31BE650-7CBF-D841-AF0A-94BA48670CA1}"/>
              </a:ext>
            </a:extLst>
          </p:cNvPr>
          <p:cNvSpPr>
            <a:spLocks noGrp="1"/>
          </p:cNvSpPr>
          <p:nvPr>
            <p:ph idx="1"/>
          </p:nvPr>
        </p:nvSpPr>
        <p:spPr>
          <a:xfrm>
            <a:off x="838200" y="1825624"/>
            <a:ext cx="9708715" cy="2558485"/>
          </a:xfrm>
        </p:spPr>
        <p:txBody>
          <a:bodyPr>
            <a:normAutofit lnSpcReduction="10000"/>
          </a:bodyPr>
          <a:lstStyle/>
          <a:p>
            <a:pPr marL="0" indent="0">
              <a:buNone/>
            </a:pPr>
            <a:r>
              <a:rPr lang="en-US" dirty="0"/>
              <a:t>“However, in the case of the Delta variant, </a:t>
            </a:r>
            <a:r>
              <a:rPr lang="en-US" i="1" dirty="0">
                <a:solidFill>
                  <a:srgbClr val="FF0000"/>
                </a:solidFill>
              </a:rPr>
              <a:t>neutralizing</a:t>
            </a:r>
            <a:r>
              <a:rPr lang="en-US" dirty="0"/>
              <a:t> antibodies have a decreased affinity for the spike protein, whereas </a:t>
            </a:r>
            <a:r>
              <a:rPr lang="en-US" i="1" dirty="0">
                <a:solidFill>
                  <a:srgbClr val="FF0000"/>
                </a:solidFill>
              </a:rPr>
              <a:t>facilitating</a:t>
            </a:r>
            <a:r>
              <a:rPr lang="en-US" dirty="0"/>
              <a:t> antibodies display a strikingly increased affinity.”</a:t>
            </a:r>
          </a:p>
          <a:p>
            <a:pPr marL="0" indent="0">
              <a:buNone/>
            </a:pPr>
            <a:endParaRPr lang="en-US" dirty="0"/>
          </a:p>
          <a:p>
            <a:pPr marL="0" indent="0">
              <a:buNone/>
            </a:pPr>
            <a:r>
              <a:rPr lang="en-US" dirty="0"/>
              <a:t>"The emergence of SARS-CoV-2 variants may tip the scales in favor of infection enhancement." </a:t>
            </a:r>
          </a:p>
          <a:p>
            <a:pPr marL="0" indent="0">
              <a:buNone/>
            </a:pPr>
            <a:endParaRPr lang="en-US" dirty="0"/>
          </a:p>
          <a:p>
            <a:pPr marL="0" indent="0">
              <a:buNone/>
            </a:pPr>
            <a:endParaRPr lang="en-US" dirty="0"/>
          </a:p>
          <a:p>
            <a:pPr marL="0" indent="0">
              <a:buNone/>
            </a:pPr>
            <a:endParaRPr lang="en-US" dirty="0"/>
          </a:p>
        </p:txBody>
      </p:sp>
      <p:pic>
        <p:nvPicPr>
          <p:cNvPr id="1027" name="Picture 3" descr="page6image4511536">
            <a:extLst>
              <a:ext uri="{FF2B5EF4-FFF2-40B4-BE49-F238E27FC236}">
                <a16:creationId xmlns:a16="http://schemas.microsoft.com/office/drawing/2014/main" id="{95D42E8C-B7D8-354F-99E7-01626B859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625475"/>
            <a:ext cx="10795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7image28116096">
            <a:extLst>
              <a:ext uri="{FF2B5EF4-FFF2-40B4-BE49-F238E27FC236}">
                <a16:creationId xmlns:a16="http://schemas.microsoft.com/office/drawing/2014/main" id="{5AAB0A7D-9FA9-C04D-BCFD-2860C6B94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350838"/>
            <a:ext cx="6350000" cy="20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6image28166976">
            <a:extLst>
              <a:ext uri="{FF2B5EF4-FFF2-40B4-BE49-F238E27FC236}">
                <a16:creationId xmlns:a16="http://schemas.microsoft.com/office/drawing/2014/main" id="{F74C974D-4484-A04F-ACE1-33ED28BAA6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473075"/>
            <a:ext cx="3937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6image4511536">
            <a:extLst>
              <a:ext uri="{FF2B5EF4-FFF2-40B4-BE49-F238E27FC236}">
                <a16:creationId xmlns:a16="http://schemas.microsoft.com/office/drawing/2014/main" id="{860140A7-0080-304F-9611-58236C0C8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473075"/>
            <a:ext cx="10795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7image28116096">
            <a:extLst>
              <a:ext uri="{FF2B5EF4-FFF2-40B4-BE49-F238E27FC236}">
                <a16:creationId xmlns:a16="http://schemas.microsoft.com/office/drawing/2014/main" id="{C21EFBBC-4AC3-D947-8EB5-05638349A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503238"/>
            <a:ext cx="6350000" cy="20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0BEF91-D8D5-9B44-8440-57FBE6863D94}"/>
              </a:ext>
            </a:extLst>
          </p:cNvPr>
          <p:cNvSpPr txBox="1"/>
          <p:nvPr/>
        </p:nvSpPr>
        <p:spPr>
          <a:xfrm>
            <a:off x="3006248" y="5912285"/>
            <a:ext cx="8823542" cy="707886"/>
          </a:xfrm>
          <a:prstGeom prst="rect">
            <a:avLst/>
          </a:prstGeom>
          <a:noFill/>
        </p:spPr>
        <p:txBody>
          <a:bodyPr wrap="square" rtlCol="0">
            <a:spAutoFit/>
          </a:bodyPr>
          <a:lstStyle/>
          <a:p>
            <a:pPr algn="r"/>
            <a:r>
              <a:rPr lang="en-US" sz="2000" dirty="0">
                <a:solidFill>
                  <a:srgbClr val="FF0000"/>
                </a:solidFill>
              </a:rPr>
              <a:t>*</a:t>
            </a:r>
            <a:r>
              <a:rPr lang="en-US" sz="2000" dirty="0" err="1"/>
              <a:t>Nouara</a:t>
            </a:r>
            <a:r>
              <a:rPr lang="en-US" sz="2000" dirty="0"/>
              <a:t> </a:t>
            </a:r>
            <a:r>
              <a:rPr lang="en-US" sz="2000" dirty="0" err="1"/>
              <a:t>Yahi</a:t>
            </a:r>
            <a:r>
              <a:rPr lang="en-US" sz="2000" dirty="0"/>
              <a:t> et al. Journal of Infection August 9, 2021 [</a:t>
            </a:r>
            <a:r>
              <a:rPr lang="en-US" sz="2000" dirty="0" err="1"/>
              <a:t>Epub</a:t>
            </a:r>
            <a:r>
              <a:rPr lang="en-US" sz="2000" dirty="0"/>
              <a:t> ahead of print] https://</a:t>
            </a:r>
            <a:r>
              <a:rPr lang="en-US" sz="2000" dirty="0" err="1"/>
              <a:t>doi.org</a:t>
            </a:r>
            <a:r>
              <a:rPr lang="en-US" sz="2000" dirty="0"/>
              <a:t>/10.1016/j.jinf.2021.08.010</a:t>
            </a:r>
          </a:p>
        </p:txBody>
      </p:sp>
      <p:sp>
        <p:nvSpPr>
          <p:cNvPr id="7" name="Rectangle 6">
            <a:extLst>
              <a:ext uri="{FF2B5EF4-FFF2-40B4-BE49-F238E27FC236}">
                <a16:creationId xmlns:a16="http://schemas.microsoft.com/office/drawing/2014/main" id="{56F49397-9A29-B74F-ACE3-A78D7A30FCA6}"/>
              </a:ext>
            </a:extLst>
          </p:cNvPr>
          <p:cNvSpPr/>
          <p:nvPr/>
        </p:nvSpPr>
        <p:spPr>
          <a:xfrm>
            <a:off x="279400" y="5296732"/>
            <a:ext cx="1242649" cy="1323439"/>
          </a:xfrm>
          <a:prstGeom prst="rect">
            <a:avLst/>
          </a:prstGeom>
          <a:noFill/>
        </p:spPr>
        <p:txBody>
          <a:bodyPr wrap="none" lIns="91440" tIns="45720" rIns="91440" bIns="45720">
            <a:spAutoFit/>
          </a:bodyPr>
          <a:lstStyle/>
          <a:p>
            <a:pPr algn="ctr"/>
            <a:r>
              <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l-GR" sz="8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Δ</a:t>
            </a:r>
            <a:r>
              <a:rPr lang="en-US" sz="8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29987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6603-6B03-6941-BC19-7F289FB8705D}"/>
              </a:ext>
            </a:extLst>
          </p:cNvPr>
          <p:cNvSpPr>
            <a:spLocks noGrp="1"/>
          </p:cNvSpPr>
          <p:nvPr>
            <p:ph type="title"/>
          </p:nvPr>
        </p:nvSpPr>
        <p:spPr>
          <a:xfrm>
            <a:off x="99165" y="289969"/>
            <a:ext cx="10515600" cy="1325563"/>
          </a:xfrm>
        </p:spPr>
        <p:txBody>
          <a:bodyPr>
            <a:noAutofit/>
          </a:bodyPr>
          <a:lstStyle/>
          <a:p>
            <a:r>
              <a:rPr lang="en-US" sz="3600" b="1" dirty="0"/>
              <a:t>“The SARS-CoV-2 Delta variant is poised to acquire complete resistance to wild-type spike vaccines”</a:t>
            </a:r>
            <a:r>
              <a:rPr lang="en-US" sz="3600" b="1" dirty="0">
                <a:solidFill>
                  <a:srgbClr val="FF0000"/>
                </a:solidFill>
              </a:rPr>
              <a:t>*</a:t>
            </a:r>
            <a:r>
              <a:rPr lang="en-US" sz="3600" b="1" dirty="0"/>
              <a:t> </a:t>
            </a:r>
            <a:br>
              <a:rPr lang="en-US" sz="3600" dirty="0"/>
            </a:br>
            <a:endParaRPr lang="en-US" sz="3600" dirty="0"/>
          </a:p>
        </p:txBody>
      </p:sp>
      <p:sp>
        <p:nvSpPr>
          <p:cNvPr id="3" name="Content Placeholder 2">
            <a:extLst>
              <a:ext uri="{FF2B5EF4-FFF2-40B4-BE49-F238E27FC236}">
                <a16:creationId xmlns:a16="http://schemas.microsoft.com/office/drawing/2014/main" id="{DDB2D9AE-3517-3C4C-BB35-2DCABAE18DA4}"/>
              </a:ext>
            </a:extLst>
          </p:cNvPr>
          <p:cNvSpPr>
            <a:spLocks noGrp="1"/>
          </p:cNvSpPr>
          <p:nvPr>
            <p:ph idx="1"/>
          </p:nvPr>
        </p:nvSpPr>
        <p:spPr>
          <a:xfrm>
            <a:off x="349685" y="1615532"/>
            <a:ext cx="10515600" cy="4351338"/>
          </a:xfrm>
        </p:spPr>
        <p:txBody>
          <a:bodyPr>
            <a:normAutofit/>
          </a:bodyPr>
          <a:lstStyle/>
          <a:p>
            <a:r>
              <a:rPr lang="en-US" dirty="0"/>
              <a:t>The Delta variant completely escaped from anti-N-terminal domain (NTD) </a:t>
            </a:r>
            <a:r>
              <a:rPr lang="en-US" i="1" dirty="0">
                <a:solidFill>
                  <a:srgbClr val="FF0000"/>
                </a:solidFill>
              </a:rPr>
              <a:t>neutralizing antibodies</a:t>
            </a:r>
          </a:p>
          <a:p>
            <a:r>
              <a:rPr lang="en-US" dirty="0"/>
              <a:t>Delta variant responsiveness to anti-NTD </a:t>
            </a:r>
            <a:r>
              <a:rPr lang="en-US" i="1" dirty="0">
                <a:solidFill>
                  <a:srgbClr val="FF0000"/>
                </a:solidFill>
              </a:rPr>
              <a:t>infectivity-enhancing</a:t>
            </a:r>
            <a:r>
              <a:rPr lang="en-US" dirty="0"/>
              <a:t> antibodies is increasing</a:t>
            </a:r>
          </a:p>
          <a:p>
            <a:r>
              <a:rPr lang="en-US" dirty="0"/>
              <a:t>The Delta variant will continue to acquire further mutations</a:t>
            </a:r>
          </a:p>
          <a:p>
            <a:r>
              <a:rPr lang="en-US" dirty="0"/>
              <a:t>"When four common mutations were introduced into the receptor binding domain (RBD) of the Delta variant (Delta 4+), some Pfizer </a:t>
            </a:r>
            <a:r>
              <a:rPr lang="en-US" dirty="0" err="1"/>
              <a:t>BioNTech</a:t>
            </a:r>
            <a:r>
              <a:rPr lang="en-US" dirty="0"/>
              <a:t>-immune sera lost neutralizing activity and enhanced the infectivity"</a:t>
            </a:r>
          </a:p>
        </p:txBody>
      </p:sp>
      <p:sp>
        <p:nvSpPr>
          <p:cNvPr id="4" name="TextBox 3">
            <a:extLst>
              <a:ext uri="{FF2B5EF4-FFF2-40B4-BE49-F238E27FC236}">
                <a16:creationId xmlns:a16="http://schemas.microsoft.com/office/drawing/2014/main" id="{FAF476E9-A487-5C44-A2BF-462951326757}"/>
              </a:ext>
            </a:extLst>
          </p:cNvPr>
          <p:cNvSpPr txBox="1"/>
          <p:nvPr/>
        </p:nvSpPr>
        <p:spPr>
          <a:xfrm>
            <a:off x="2028384" y="6396335"/>
            <a:ext cx="10163616" cy="461665"/>
          </a:xfrm>
          <a:prstGeom prst="rect">
            <a:avLst/>
          </a:prstGeom>
          <a:noFill/>
        </p:spPr>
        <p:txBody>
          <a:bodyPr wrap="none" rtlCol="0">
            <a:spAutoFit/>
          </a:bodyPr>
          <a:lstStyle/>
          <a:p>
            <a:r>
              <a:rPr lang="en-US" sz="2400" dirty="0">
                <a:solidFill>
                  <a:srgbClr val="FF0000"/>
                </a:solidFill>
              </a:rPr>
              <a:t>*</a:t>
            </a:r>
            <a:r>
              <a:rPr lang="en-US" sz="2400" dirty="0" err="1"/>
              <a:t>Yafei</a:t>
            </a:r>
            <a:r>
              <a:rPr lang="en-US" sz="2400" dirty="0"/>
              <a:t> Liu et al. </a:t>
            </a:r>
            <a:r>
              <a:rPr lang="en-US" sz="2400" dirty="0" err="1"/>
              <a:t>biRxiv</a:t>
            </a:r>
            <a:r>
              <a:rPr lang="en-US" sz="2400" dirty="0"/>
              <a:t> preprint.  Aug 23, 2021. DOI: 10.1101/2021.08.22.457114 </a:t>
            </a:r>
          </a:p>
        </p:txBody>
      </p:sp>
      <p:sp>
        <p:nvSpPr>
          <p:cNvPr id="5" name="Rectangle 4">
            <a:extLst>
              <a:ext uri="{FF2B5EF4-FFF2-40B4-BE49-F238E27FC236}">
                <a16:creationId xmlns:a16="http://schemas.microsoft.com/office/drawing/2014/main" id="{9022CA2B-3A03-7C4B-B8E4-513AA20906D1}"/>
              </a:ext>
            </a:extLst>
          </p:cNvPr>
          <p:cNvSpPr/>
          <p:nvPr/>
        </p:nvSpPr>
        <p:spPr>
          <a:xfrm>
            <a:off x="279400" y="5296732"/>
            <a:ext cx="1242649" cy="1323439"/>
          </a:xfrm>
          <a:prstGeom prst="rect">
            <a:avLst/>
          </a:prstGeom>
          <a:noFill/>
        </p:spPr>
        <p:txBody>
          <a:bodyPr wrap="none" lIns="91440" tIns="45720" rIns="91440" bIns="45720">
            <a:spAutoFit/>
          </a:bodyPr>
          <a:lstStyle/>
          <a:p>
            <a:pPr algn="ctr"/>
            <a:r>
              <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l-GR" sz="8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Δ</a:t>
            </a:r>
            <a:r>
              <a:rPr lang="en-US" sz="8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8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80465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8961" y="2290227"/>
            <a:ext cx="9403080" cy="2154436"/>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Immune System, Exosomes and MicroRNAs</a:t>
            </a:r>
          </a:p>
        </p:txBody>
      </p:sp>
    </p:spTree>
    <p:extLst>
      <p:ext uri="{BB962C8B-B14F-4D97-AF65-F5344CB8AC3E}">
        <p14:creationId xmlns:p14="http://schemas.microsoft.com/office/powerpoint/2010/main" val="756531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venn diagram&#10;&#10;Description automatically generated">
            <a:extLst>
              <a:ext uri="{FF2B5EF4-FFF2-40B4-BE49-F238E27FC236}">
                <a16:creationId xmlns:a16="http://schemas.microsoft.com/office/drawing/2014/main" id="{1B05BAAE-7A18-BB4A-979D-82D743BCBCE1}"/>
              </a:ext>
            </a:extLst>
          </p:cNvPr>
          <p:cNvPicPr>
            <a:picLocks noGrp="1" noChangeAspect="1"/>
          </p:cNvPicPr>
          <p:nvPr>
            <p:ph idx="1"/>
          </p:nvPr>
        </p:nvPicPr>
        <p:blipFill>
          <a:blip r:embed="rId3"/>
          <a:stretch>
            <a:fillRect/>
          </a:stretch>
        </p:blipFill>
        <p:spPr>
          <a:xfrm>
            <a:off x="4779890" y="496374"/>
            <a:ext cx="7265896" cy="5849046"/>
          </a:xfrm>
        </p:spPr>
      </p:pic>
      <p:sp>
        <p:nvSpPr>
          <p:cNvPr id="2" name="Title 1">
            <a:extLst>
              <a:ext uri="{FF2B5EF4-FFF2-40B4-BE49-F238E27FC236}">
                <a16:creationId xmlns:a16="http://schemas.microsoft.com/office/drawing/2014/main" id="{787D19BE-F50D-4F41-9735-749F5691D778}"/>
              </a:ext>
            </a:extLst>
          </p:cNvPr>
          <p:cNvSpPr>
            <a:spLocks noGrp="1"/>
          </p:cNvSpPr>
          <p:nvPr>
            <p:ph type="title"/>
          </p:nvPr>
        </p:nvSpPr>
        <p:spPr>
          <a:xfrm>
            <a:off x="315027" y="15241"/>
            <a:ext cx="4960358" cy="1618420"/>
          </a:xfrm>
        </p:spPr>
        <p:txBody>
          <a:bodyPr/>
          <a:lstStyle/>
          <a:p>
            <a:r>
              <a:rPr lang="en-US" b="1" dirty="0"/>
              <a:t>Immune System 101</a:t>
            </a:r>
          </a:p>
        </p:txBody>
      </p:sp>
      <p:sp>
        <p:nvSpPr>
          <p:cNvPr id="6" name="Content Placeholder 2">
            <a:extLst>
              <a:ext uri="{FF2B5EF4-FFF2-40B4-BE49-F238E27FC236}">
                <a16:creationId xmlns:a16="http://schemas.microsoft.com/office/drawing/2014/main" id="{9593DCE9-6B4B-A14B-A2B2-88F2E6E920FA}"/>
              </a:ext>
            </a:extLst>
          </p:cNvPr>
          <p:cNvSpPr txBox="1">
            <a:spLocks/>
          </p:cNvSpPr>
          <p:nvPr/>
        </p:nvSpPr>
        <p:spPr>
          <a:xfrm>
            <a:off x="464233" y="1633661"/>
            <a:ext cx="4811152" cy="46903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innate immune system is actually very powerful if it is healthy</a:t>
            </a:r>
          </a:p>
          <a:p>
            <a:r>
              <a:rPr lang="en-US" dirty="0"/>
              <a:t>If the innate system can’t clear the virus, the adaptive system gets involved</a:t>
            </a:r>
          </a:p>
          <a:p>
            <a:r>
              <a:rPr lang="en-US" dirty="0"/>
              <a:t>The adaptive system    releases antibodies to help  tag and trap the viruses, and inflammatory cytokines which induce release of reactive oxygen species </a:t>
            </a:r>
          </a:p>
        </p:txBody>
      </p:sp>
      <p:sp>
        <p:nvSpPr>
          <p:cNvPr id="7" name="TextBox 6">
            <a:extLst>
              <a:ext uri="{FF2B5EF4-FFF2-40B4-BE49-F238E27FC236}">
                <a16:creationId xmlns:a16="http://schemas.microsoft.com/office/drawing/2014/main" id="{56198562-8472-BB44-9C78-5615FE63E1D1}"/>
              </a:ext>
            </a:extLst>
          </p:cNvPr>
          <p:cNvSpPr txBox="1"/>
          <p:nvPr/>
        </p:nvSpPr>
        <p:spPr>
          <a:xfrm>
            <a:off x="1107083" y="6345420"/>
            <a:ext cx="10310258" cy="646331"/>
          </a:xfrm>
          <a:prstGeom prst="rect">
            <a:avLst/>
          </a:prstGeom>
          <a:noFill/>
        </p:spPr>
        <p:txBody>
          <a:bodyPr wrap="none" rtlCol="0">
            <a:spAutoFit/>
          </a:bodyPr>
          <a:lstStyle/>
          <a:p>
            <a:r>
              <a:rPr lang="en-US" dirty="0"/>
              <a:t>Figure from https://</a:t>
            </a:r>
            <a:r>
              <a:rPr lang="en-US" dirty="0" err="1"/>
              <a:t>articles.mercola.com</a:t>
            </a:r>
            <a:r>
              <a:rPr lang="en-US" dirty="0"/>
              <a:t>/sites/articles/archive/2020/10/14/herd-immunity-</a:t>
            </a:r>
            <a:r>
              <a:rPr lang="en-US" dirty="0" err="1"/>
              <a:t>coronavirus.aspx</a:t>
            </a:r>
            <a:endParaRPr lang="en-US" dirty="0"/>
          </a:p>
          <a:p>
            <a:endParaRPr lang="en-US" dirty="0"/>
          </a:p>
        </p:txBody>
      </p:sp>
    </p:spTree>
    <p:extLst>
      <p:ext uri="{BB962C8B-B14F-4D97-AF65-F5344CB8AC3E}">
        <p14:creationId xmlns:p14="http://schemas.microsoft.com/office/powerpoint/2010/main" val="403771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A1D9-9F00-334D-9217-2F666D6B544E}"/>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9369CE5B-3E76-4940-A7CA-F12E8076746E}"/>
              </a:ext>
            </a:extLst>
          </p:cNvPr>
          <p:cNvSpPr>
            <a:spLocks noGrp="1"/>
          </p:cNvSpPr>
          <p:nvPr>
            <p:ph idx="1"/>
          </p:nvPr>
        </p:nvSpPr>
        <p:spPr>
          <a:xfrm>
            <a:off x="400318" y="1568400"/>
            <a:ext cx="10515600" cy="4667250"/>
          </a:xfrm>
        </p:spPr>
        <p:txBody>
          <a:bodyPr>
            <a:normAutofit/>
          </a:bodyPr>
          <a:lstStyle/>
          <a:p>
            <a:r>
              <a:rPr lang="en-US" dirty="0"/>
              <a:t>Overview of mRNA Vaccines</a:t>
            </a:r>
          </a:p>
          <a:p>
            <a:r>
              <a:rPr lang="en-US" dirty="0"/>
              <a:t>Breakthrough Variants</a:t>
            </a:r>
          </a:p>
          <a:p>
            <a:r>
              <a:rPr lang="en-US" dirty="0"/>
              <a:t>Antibody Dependent Enhancement</a:t>
            </a:r>
          </a:p>
          <a:p>
            <a:r>
              <a:rPr lang="en-US" dirty="0"/>
              <a:t>Immune System, Exosomes, and MicroRNAs</a:t>
            </a:r>
          </a:p>
          <a:p>
            <a:r>
              <a:rPr lang="en-US" dirty="0"/>
              <a:t>Exosomes, MicroRNAs and Heart Disease</a:t>
            </a:r>
          </a:p>
          <a:p>
            <a:r>
              <a:rPr lang="en-US" dirty="0"/>
              <a:t>Exosomes, MicroRNAs and Prion Diseases</a:t>
            </a:r>
          </a:p>
          <a:p>
            <a:r>
              <a:rPr lang="en-US" dirty="0"/>
              <a:t>Other Consequences of Vaccine-induced MicroRNAs</a:t>
            </a:r>
          </a:p>
          <a:p>
            <a:r>
              <a:rPr lang="en-US" dirty="0"/>
              <a:t>Spike Antibodies and Autoimmune Disease</a:t>
            </a:r>
          </a:p>
          <a:p>
            <a:r>
              <a:rPr lang="en-US" dirty="0"/>
              <a:t>Summary</a:t>
            </a:r>
          </a:p>
        </p:txBody>
      </p:sp>
    </p:spTree>
    <p:extLst>
      <p:ext uri="{BB962C8B-B14F-4D97-AF65-F5344CB8AC3E}">
        <p14:creationId xmlns:p14="http://schemas.microsoft.com/office/powerpoint/2010/main" val="1050528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82F1E428-C8D6-8B4B-93F1-1EB433923C6C}"/>
              </a:ext>
            </a:extLst>
          </p:cNvPr>
          <p:cNvPicPr>
            <a:picLocks noGrp="1" noChangeAspect="1"/>
          </p:cNvPicPr>
          <p:nvPr>
            <p:ph idx="1"/>
          </p:nvPr>
        </p:nvPicPr>
        <p:blipFill>
          <a:blip r:embed="rId3"/>
          <a:stretch>
            <a:fillRect/>
          </a:stretch>
        </p:blipFill>
        <p:spPr>
          <a:xfrm>
            <a:off x="4090538" y="1056239"/>
            <a:ext cx="8101462" cy="5571845"/>
          </a:xfrm>
        </p:spPr>
      </p:pic>
      <p:sp>
        <p:nvSpPr>
          <p:cNvPr id="6" name="Content Placeholder 2">
            <a:extLst>
              <a:ext uri="{FF2B5EF4-FFF2-40B4-BE49-F238E27FC236}">
                <a16:creationId xmlns:a16="http://schemas.microsoft.com/office/drawing/2014/main" id="{883E6C11-5414-2442-AE3F-D829613062D1}"/>
              </a:ext>
            </a:extLst>
          </p:cNvPr>
          <p:cNvSpPr txBox="1">
            <a:spLocks/>
          </p:cNvSpPr>
          <p:nvPr/>
        </p:nvSpPr>
        <p:spPr>
          <a:xfrm>
            <a:off x="316201" y="1690687"/>
            <a:ext cx="4982309" cy="480218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t>Hyaline membrane grows large</a:t>
            </a:r>
          </a:p>
          <a:p>
            <a:pPr>
              <a:spcBef>
                <a:spcPts val="0"/>
              </a:spcBef>
            </a:pPr>
            <a:r>
              <a:rPr lang="en-US" dirty="0"/>
              <a:t>Gelled water fills the alveoli</a:t>
            </a:r>
          </a:p>
          <a:p>
            <a:pPr>
              <a:spcBef>
                <a:spcPts val="0"/>
              </a:spcBef>
            </a:pPr>
            <a:r>
              <a:rPr lang="en-US" dirty="0"/>
              <a:t>“Ground Glass” opacities</a:t>
            </a:r>
          </a:p>
          <a:p>
            <a:pPr>
              <a:spcBef>
                <a:spcPts val="0"/>
              </a:spcBef>
            </a:pPr>
            <a:r>
              <a:rPr lang="en-US" dirty="0"/>
              <a:t>Reminiscent of hyaline membrane disease in premature newborns</a:t>
            </a:r>
          </a:p>
          <a:p>
            <a:pPr>
              <a:spcBef>
                <a:spcPts val="0"/>
              </a:spcBef>
            </a:pPr>
            <a:r>
              <a:rPr lang="en-US" dirty="0"/>
              <a:t>Oxygen supply is sharply reduced</a:t>
            </a:r>
          </a:p>
          <a:p>
            <a:pPr>
              <a:spcBef>
                <a:spcPts val="0"/>
              </a:spcBef>
            </a:pPr>
            <a:r>
              <a:rPr lang="en-US" dirty="0"/>
              <a:t>Mitochondria (systemically) are disabled</a:t>
            </a:r>
          </a:p>
          <a:p>
            <a:pPr>
              <a:spcBef>
                <a:spcPts val="0"/>
              </a:spcBef>
            </a:pPr>
            <a:r>
              <a:rPr lang="en-US" dirty="0"/>
              <a:t>Lungs become site where macrophage health is restored through replenishment of  deuterium-depleted water in the mitochondria </a:t>
            </a:r>
          </a:p>
          <a:p>
            <a:pPr>
              <a:spcBef>
                <a:spcPts val="0"/>
              </a:spcBef>
            </a:pPr>
            <a:endParaRPr lang="en-US" dirty="0"/>
          </a:p>
          <a:p>
            <a:pPr>
              <a:spcBef>
                <a:spcPts val="0"/>
              </a:spcBef>
            </a:pPr>
            <a:endParaRPr lang="en-US" dirty="0"/>
          </a:p>
        </p:txBody>
      </p:sp>
      <p:sp>
        <p:nvSpPr>
          <p:cNvPr id="2" name="Title 1">
            <a:extLst>
              <a:ext uri="{FF2B5EF4-FFF2-40B4-BE49-F238E27FC236}">
                <a16:creationId xmlns:a16="http://schemas.microsoft.com/office/drawing/2014/main" id="{7FDD21F0-DFC0-5C47-9ADB-4A2955EE7DCE}"/>
              </a:ext>
            </a:extLst>
          </p:cNvPr>
          <p:cNvSpPr>
            <a:spLocks noGrp="1"/>
          </p:cNvSpPr>
          <p:nvPr>
            <p:ph type="title"/>
          </p:nvPr>
        </p:nvSpPr>
        <p:spPr>
          <a:xfrm>
            <a:off x="161795" y="54552"/>
            <a:ext cx="10515600" cy="1325563"/>
          </a:xfrm>
        </p:spPr>
        <p:txBody>
          <a:bodyPr/>
          <a:lstStyle/>
          <a:p>
            <a:r>
              <a:rPr lang="en-US" b="1" dirty="0"/>
              <a:t>COVID Lungs: Alveoli: Review from Part 1</a:t>
            </a:r>
          </a:p>
        </p:txBody>
      </p:sp>
    </p:spTree>
    <p:extLst>
      <p:ext uri="{BB962C8B-B14F-4D97-AF65-F5344CB8AC3E}">
        <p14:creationId xmlns:p14="http://schemas.microsoft.com/office/powerpoint/2010/main" val="1961769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C17B-A89B-D742-9419-58A8D04FF000}"/>
              </a:ext>
            </a:extLst>
          </p:cNvPr>
          <p:cNvSpPr>
            <a:spLocks noGrp="1"/>
          </p:cNvSpPr>
          <p:nvPr>
            <p:ph type="title"/>
          </p:nvPr>
        </p:nvSpPr>
        <p:spPr>
          <a:xfrm>
            <a:off x="180303" y="375271"/>
            <a:ext cx="12222051" cy="1901703"/>
          </a:xfrm>
        </p:spPr>
        <p:txBody>
          <a:bodyPr>
            <a:normAutofit fontScale="90000"/>
          </a:bodyPr>
          <a:lstStyle/>
          <a:p>
            <a:r>
              <a:rPr lang="en-US" b="1" dirty="0"/>
              <a:t>“Exosomes provide unappreciated carrier                    effects that assist transfers of their miRNA to           targeted cells; I. They are ‘The Elephant in the Room’”</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664FC1BC-508D-CD4A-9C2B-F60090F86C68}"/>
              </a:ext>
            </a:extLst>
          </p:cNvPr>
          <p:cNvSpPr>
            <a:spLocks noGrp="1"/>
          </p:cNvSpPr>
          <p:nvPr>
            <p:ph idx="1"/>
          </p:nvPr>
        </p:nvSpPr>
        <p:spPr>
          <a:xfrm>
            <a:off x="376343" y="2276974"/>
            <a:ext cx="11473279" cy="3902669"/>
          </a:xfrm>
        </p:spPr>
        <p:txBody>
          <a:bodyPr>
            <a:normAutofit fontScale="92500" lnSpcReduction="10000"/>
          </a:bodyPr>
          <a:lstStyle/>
          <a:p>
            <a:r>
              <a:rPr lang="en-US" sz="3000" dirty="0"/>
              <a:t>Exosomes are a type of extracellular vesicle with diverse content that are released from stressed cells</a:t>
            </a:r>
          </a:p>
          <a:p>
            <a:r>
              <a:rPr lang="en-US" sz="3000" dirty="0"/>
              <a:t>Micro-RNAs are short sequences of RNA that suppress selected proteins by binding to the promoter in their messenger RNA</a:t>
            </a:r>
          </a:p>
          <a:p>
            <a:pPr lvl="1"/>
            <a:r>
              <a:rPr lang="en-US" sz="2800" dirty="0"/>
              <a:t>There are thousands of different miRNAs each with specific functions</a:t>
            </a:r>
          </a:p>
          <a:p>
            <a:pPr lvl="1"/>
            <a:r>
              <a:rPr lang="en-US" sz="2800" dirty="0"/>
              <a:t>They survive well inside the protective coat of exosomes</a:t>
            </a:r>
          </a:p>
          <a:p>
            <a:pPr lvl="1"/>
            <a:r>
              <a:rPr lang="en-US" sz="2800" dirty="0"/>
              <a:t>Cell-cell communication is often carried out through the exchange of exosomes</a:t>
            </a:r>
          </a:p>
          <a:p>
            <a:r>
              <a:rPr lang="en-US" sz="3000" dirty="0"/>
              <a:t>Exosomes released by immune cells are taken up by tissue cells to influence metabolic policy in the recipient cell through the specific miRNAs contained in the exosome</a:t>
            </a:r>
          </a:p>
        </p:txBody>
      </p:sp>
      <p:sp>
        <p:nvSpPr>
          <p:cNvPr id="4" name="TextBox 3">
            <a:extLst>
              <a:ext uri="{FF2B5EF4-FFF2-40B4-BE49-F238E27FC236}">
                <a16:creationId xmlns:a16="http://schemas.microsoft.com/office/drawing/2014/main" id="{CB970CBA-0BA9-9E4A-B770-2A574300B8B1}"/>
              </a:ext>
            </a:extLst>
          </p:cNvPr>
          <p:cNvSpPr txBox="1"/>
          <p:nvPr/>
        </p:nvSpPr>
        <p:spPr>
          <a:xfrm>
            <a:off x="4933135" y="6179643"/>
            <a:ext cx="6646243" cy="461665"/>
          </a:xfrm>
          <a:prstGeom prst="rect">
            <a:avLst/>
          </a:prstGeom>
          <a:noFill/>
        </p:spPr>
        <p:txBody>
          <a:bodyPr wrap="none" rtlCol="0">
            <a:spAutoFit/>
          </a:bodyPr>
          <a:lstStyle/>
          <a:p>
            <a:r>
              <a:rPr lang="en-US" sz="2400" dirty="0">
                <a:solidFill>
                  <a:srgbClr val="FF0000"/>
                </a:solidFill>
              </a:rPr>
              <a:t>*</a:t>
            </a:r>
            <a:r>
              <a:rPr lang="en-US" sz="2400" dirty="0"/>
              <a:t>Philip W. </a:t>
            </a:r>
            <a:r>
              <a:rPr lang="en-US" sz="2400" dirty="0" err="1"/>
              <a:t>Askenase</a:t>
            </a:r>
            <a:r>
              <a:rPr lang="en-US" sz="2400" dirty="0"/>
              <a:t>. RNA Biology 2021 May 4; 1-16.</a:t>
            </a:r>
          </a:p>
        </p:txBody>
      </p:sp>
    </p:spTree>
    <p:extLst>
      <p:ext uri="{BB962C8B-B14F-4D97-AF65-F5344CB8AC3E}">
        <p14:creationId xmlns:p14="http://schemas.microsoft.com/office/powerpoint/2010/main" val="348567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BF68DE45-4390-B846-9AD7-349FDDB85787}"/>
              </a:ext>
            </a:extLst>
          </p:cNvPr>
          <p:cNvPicPr>
            <a:picLocks noChangeAspect="1"/>
          </p:cNvPicPr>
          <p:nvPr/>
        </p:nvPicPr>
        <p:blipFill>
          <a:blip r:embed="rId3"/>
          <a:stretch>
            <a:fillRect/>
          </a:stretch>
        </p:blipFill>
        <p:spPr>
          <a:xfrm>
            <a:off x="7615175" y="882153"/>
            <a:ext cx="4475175" cy="4499365"/>
          </a:xfrm>
          <a:prstGeom prst="rect">
            <a:avLst/>
          </a:prstGeom>
        </p:spPr>
      </p:pic>
      <p:sp>
        <p:nvSpPr>
          <p:cNvPr id="2" name="Title 1">
            <a:extLst>
              <a:ext uri="{FF2B5EF4-FFF2-40B4-BE49-F238E27FC236}">
                <a16:creationId xmlns:a16="http://schemas.microsoft.com/office/drawing/2014/main" id="{18CDE881-8C9C-DA45-B960-D988CCEF328C}"/>
              </a:ext>
            </a:extLst>
          </p:cNvPr>
          <p:cNvSpPr>
            <a:spLocks noGrp="1"/>
          </p:cNvSpPr>
          <p:nvPr>
            <p:ph type="title"/>
          </p:nvPr>
        </p:nvSpPr>
        <p:spPr>
          <a:xfrm>
            <a:off x="302896" y="150919"/>
            <a:ext cx="10515600" cy="1325563"/>
          </a:xfrm>
        </p:spPr>
        <p:txBody>
          <a:bodyPr/>
          <a:lstStyle/>
          <a:p>
            <a:r>
              <a:rPr lang="en-US" b="1" dirty="0"/>
              <a:t>Mitochondria, Lysosomes and Aging</a:t>
            </a:r>
            <a:r>
              <a:rPr lang="en-US" b="1" dirty="0">
                <a:solidFill>
                  <a:srgbClr val="FF0000"/>
                </a:solidFill>
              </a:rPr>
              <a:t>*</a:t>
            </a:r>
          </a:p>
        </p:txBody>
      </p:sp>
      <p:sp>
        <p:nvSpPr>
          <p:cNvPr id="3" name="Content Placeholder 2">
            <a:extLst>
              <a:ext uri="{FF2B5EF4-FFF2-40B4-BE49-F238E27FC236}">
                <a16:creationId xmlns:a16="http://schemas.microsoft.com/office/drawing/2014/main" id="{2A5B7680-8450-4045-B9C8-97A1BEF98EC6}"/>
              </a:ext>
            </a:extLst>
          </p:cNvPr>
          <p:cNvSpPr>
            <a:spLocks noGrp="1"/>
          </p:cNvSpPr>
          <p:nvPr>
            <p:ph idx="1"/>
          </p:nvPr>
        </p:nvSpPr>
        <p:spPr>
          <a:xfrm>
            <a:off x="484092" y="1438835"/>
            <a:ext cx="6687671" cy="4738128"/>
          </a:xfrm>
        </p:spPr>
        <p:txBody>
          <a:bodyPr>
            <a:normAutofit fontScale="92500"/>
          </a:bodyPr>
          <a:lstStyle/>
          <a:p>
            <a:pPr marL="0" indent="0">
              <a:buNone/>
            </a:pPr>
            <a:r>
              <a:rPr lang="en-US" dirty="0"/>
              <a:t>“Disruption of the mitochondrial–lysosomal axis coupled with abnormal EV [extracellular vesicle] secretion may play a role in the pathogenesis of aging and several disease conditions.”</a:t>
            </a:r>
          </a:p>
          <a:p>
            <a:r>
              <a:rPr lang="en-US" dirty="0"/>
              <a:t>Damaged mitochondria are normally cleared through an endosome-to-lysosome pathway</a:t>
            </a:r>
          </a:p>
          <a:p>
            <a:r>
              <a:rPr lang="en-US" dirty="0"/>
              <a:t>When lysosomes are impaired, damaged mitochondria are excreted from the cell inside exosomes (extracellular vesicles)</a:t>
            </a:r>
          </a:p>
          <a:p>
            <a:r>
              <a:rPr lang="en-US" dirty="0"/>
              <a:t>Excessive extracellular vesicles in the blood are a marker of aging</a:t>
            </a:r>
          </a:p>
          <a:p>
            <a:pPr marL="0" indent="0">
              <a:buNone/>
            </a:pPr>
            <a:endParaRPr lang="en-US" dirty="0"/>
          </a:p>
          <a:p>
            <a:endParaRPr lang="en-US" dirty="0"/>
          </a:p>
          <a:p>
            <a:endParaRPr lang="en-US" dirty="0"/>
          </a:p>
        </p:txBody>
      </p:sp>
      <p:sp>
        <p:nvSpPr>
          <p:cNvPr id="4" name="TextBox 3">
            <a:extLst>
              <a:ext uri="{FF2B5EF4-FFF2-40B4-BE49-F238E27FC236}">
                <a16:creationId xmlns:a16="http://schemas.microsoft.com/office/drawing/2014/main" id="{3C2C6B35-E0A2-B743-9922-C605E43BD245}"/>
              </a:ext>
            </a:extLst>
          </p:cNvPr>
          <p:cNvSpPr txBox="1"/>
          <p:nvPr/>
        </p:nvSpPr>
        <p:spPr>
          <a:xfrm>
            <a:off x="187897" y="6176962"/>
            <a:ext cx="5773632" cy="461665"/>
          </a:xfrm>
          <a:prstGeom prst="rect">
            <a:avLst/>
          </a:prstGeom>
          <a:noFill/>
        </p:spPr>
        <p:txBody>
          <a:bodyPr wrap="none" rtlCol="0">
            <a:spAutoFit/>
          </a:bodyPr>
          <a:lstStyle/>
          <a:p>
            <a:r>
              <a:rPr lang="en-US" sz="2400" dirty="0">
                <a:solidFill>
                  <a:srgbClr val="FF0000"/>
                </a:solidFill>
              </a:rPr>
              <a:t>*</a:t>
            </a:r>
            <a:r>
              <a:rPr lang="en-US" sz="2400" dirty="0"/>
              <a:t>Anna </a:t>
            </a:r>
            <a:r>
              <a:rPr lang="en-US" sz="2400" dirty="0" err="1"/>
              <a:t>Picca</a:t>
            </a:r>
            <a:r>
              <a:rPr lang="en-US" sz="2400" dirty="0"/>
              <a:t> et al. Int J Mol Sci 2019; 20: 805.</a:t>
            </a:r>
          </a:p>
        </p:txBody>
      </p:sp>
      <p:sp>
        <p:nvSpPr>
          <p:cNvPr id="9" name="TextBox 8">
            <a:extLst>
              <a:ext uri="{FF2B5EF4-FFF2-40B4-BE49-F238E27FC236}">
                <a16:creationId xmlns:a16="http://schemas.microsoft.com/office/drawing/2014/main" id="{7340F175-E311-7048-84BC-CC0562B3AE65}"/>
              </a:ext>
            </a:extLst>
          </p:cNvPr>
          <p:cNvSpPr txBox="1"/>
          <p:nvPr/>
        </p:nvSpPr>
        <p:spPr>
          <a:xfrm>
            <a:off x="7020676" y="5530631"/>
            <a:ext cx="5171324" cy="646331"/>
          </a:xfrm>
          <a:prstGeom prst="rect">
            <a:avLst/>
          </a:prstGeom>
          <a:noFill/>
        </p:spPr>
        <p:txBody>
          <a:bodyPr wrap="square" rtlCol="0">
            <a:spAutoFit/>
          </a:bodyPr>
          <a:lstStyle/>
          <a:p>
            <a:r>
              <a:rPr lang="en-US" dirty="0"/>
              <a:t>Figure 2 in </a:t>
            </a:r>
            <a:r>
              <a:rPr lang="en-US" dirty="0" err="1"/>
              <a:t>GonzaloSoto-Heredero</a:t>
            </a:r>
            <a:r>
              <a:rPr lang="en-US" dirty="0"/>
              <a:t> et al. Frontiers in Cell and Developmental Biology 2017; 5: 95.</a:t>
            </a:r>
          </a:p>
        </p:txBody>
      </p:sp>
    </p:spTree>
    <p:extLst>
      <p:ext uri="{BB962C8B-B14F-4D97-AF65-F5344CB8AC3E}">
        <p14:creationId xmlns:p14="http://schemas.microsoft.com/office/powerpoint/2010/main" val="524985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BBA5-0E4A-4946-AA37-47FCA705F9B3}"/>
              </a:ext>
            </a:extLst>
          </p:cNvPr>
          <p:cNvSpPr>
            <a:spLocks noGrp="1"/>
          </p:cNvSpPr>
          <p:nvPr>
            <p:ph type="title"/>
          </p:nvPr>
        </p:nvSpPr>
        <p:spPr>
          <a:xfrm>
            <a:off x="147918" y="-156728"/>
            <a:ext cx="11860305" cy="1325563"/>
          </a:xfrm>
        </p:spPr>
        <p:txBody>
          <a:bodyPr/>
          <a:lstStyle/>
          <a:p>
            <a:r>
              <a:rPr lang="en-US" b="1" dirty="0"/>
              <a:t>A cell that can’t clear its garbage dumps its garbage</a:t>
            </a:r>
          </a:p>
        </p:txBody>
      </p:sp>
      <p:pic>
        <p:nvPicPr>
          <p:cNvPr id="5" name="Content Placeholder 4" descr="Diagram&#10;&#10;Description automatically generated">
            <a:extLst>
              <a:ext uri="{FF2B5EF4-FFF2-40B4-BE49-F238E27FC236}">
                <a16:creationId xmlns:a16="http://schemas.microsoft.com/office/drawing/2014/main" id="{8985259A-9A9A-FD44-B353-24E748903B46}"/>
              </a:ext>
            </a:extLst>
          </p:cNvPr>
          <p:cNvPicPr>
            <a:picLocks noGrp="1" noChangeAspect="1"/>
          </p:cNvPicPr>
          <p:nvPr>
            <p:ph idx="1"/>
          </p:nvPr>
        </p:nvPicPr>
        <p:blipFill>
          <a:blip r:embed="rId3"/>
          <a:stretch>
            <a:fillRect/>
          </a:stretch>
        </p:blipFill>
        <p:spPr>
          <a:xfrm>
            <a:off x="1775011" y="916990"/>
            <a:ext cx="9079021" cy="5479176"/>
          </a:xfrm>
        </p:spPr>
      </p:pic>
      <p:sp>
        <p:nvSpPr>
          <p:cNvPr id="6" name="TextBox 5">
            <a:extLst>
              <a:ext uri="{FF2B5EF4-FFF2-40B4-BE49-F238E27FC236}">
                <a16:creationId xmlns:a16="http://schemas.microsoft.com/office/drawing/2014/main" id="{28A42925-441B-2444-B957-770C441C2D3F}"/>
              </a:ext>
            </a:extLst>
          </p:cNvPr>
          <p:cNvSpPr txBox="1"/>
          <p:nvPr/>
        </p:nvSpPr>
        <p:spPr>
          <a:xfrm>
            <a:off x="3375212" y="2877672"/>
            <a:ext cx="1564852" cy="523220"/>
          </a:xfrm>
          <a:prstGeom prst="rect">
            <a:avLst/>
          </a:prstGeom>
          <a:solidFill>
            <a:schemeClr val="bg1"/>
          </a:solidFill>
        </p:spPr>
        <p:txBody>
          <a:bodyPr wrap="none" rtlCol="0">
            <a:spAutoFit/>
          </a:bodyPr>
          <a:lstStyle/>
          <a:p>
            <a:r>
              <a:rPr lang="en-US" sz="2800" dirty="0">
                <a:solidFill>
                  <a:srgbClr val="FF0000"/>
                </a:solidFill>
              </a:rPr>
              <a:t>SICK CELL</a:t>
            </a:r>
          </a:p>
        </p:txBody>
      </p:sp>
      <p:sp>
        <p:nvSpPr>
          <p:cNvPr id="9" name="TextBox 8">
            <a:extLst>
              <a:ext uri="{FF2B5EF4-FFF2-40B4-BE49-F238E27FC236}">
                <a16:creationId xmlns:a16="http://schemas.microsoft.com/office/drawing/2014/main" id="{9DEFF049-2F1C-8843-86BB-6A65BBD4692F}"/>
              </a:ext>
            </a:extLst>
          </p:cNvPr>
          <p:cNvSpPr txBox="1"/>
          <p:nvPr/>
        </p:nvSpPr>
        <p:spPr>
          <a:xfrm>
            <a:off x="3680106" y="6290241"/>
            <a:ext cx="5703741" cy="461665"/>
          </a:xfrm>
          <a:prstGeom prst="rect">
            <a:avLst/>
          </a:prstGeom>
          <a:noFill/>
        </p:spPr>
        <p:txBody>
          <a:bodyPr wrap="none" rtlCol="0">
            <a:spAutoFit/>
          </a:bodyPr>
          <a:lstStyle/>
          <a:p>
            <a:r>
              <a:rPr lang="en-US" sz="2400" dirty="0"/>
              <a:t>*</a:t>
            </a:r>
            <a:r>
              <a:rPr lang="en-US" sz="2400" dirty="0" err="1"/>
              <a:t>Brunella</a:t>
            </a:r>
            <a:r>
              <a:rPr lang="en-US" sz="2400" dirty="0"/>
              <a:t> </a:t>
            </a:r>
            <a:r>
              <a:rPr lang="en-US" sz="2400" dirty="0" err="1"/>
              <a:t>Tancini</a:t>
            </a:r>
            <a:r>
              <a:rPr lang="en-US" sz="2400" dirty="0"/>
              <a:t> et al. Genes 2019; 10: 510.</a:t>
            </a:r>
          </a:p>
        </p:txBody>
      </p:sp>
    </p:spTree>
    <p:extLst>
      <p:ext uri="{BB962C8B-B14F-4D97-AF65-F5344CB8AC3E}">
        <p14:creationId xmlns:p14="http://schemas.microsoft.com/office/powerpoint/2010/main" val="766875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BBA5-0E4A-4946-AA37-47FCA705F9B3}"/>
              </a:ext>
            </a:extLst>
          </p:cNvPr>
          <p:cNvSpPr>
            <a:spLocks noGrp="1"/>
          </p:cNvSpPr>
          <p:nvPr>
            <p:ph type="title"/>
          </p:nvPr>
        </p:nvSpPr>
        <p:spPr>
          <a:xfrm>
            <a:off x="147918" y="-156728"/>
            <a:ext cx="11860305" cy="1325563"/>
          </a:xfrm>
        </p:spPr>
        <p:txBody>
          <a:bodyPr/>
          <a:lstStyle/>
          <a:p>
            <a:r>
              <a:rPr lang="en-US" b="1" dirty="0"/>
              <a:t>A cell that can’t clear its garbage dumps its garbage</a:t>
            </a:r>
          </a:p>
        </p:txBody>
      </p:sp>
      <p:pic>
        <p:nvPicPr>
          <p:cNvPr id="5" name="Content Placeholder 4" descr="Diagram&#10;&#10;Description automatically generated">
            <a:extLst>
              <a:ext uri="{FF2B5EF4-FFF2-40B4-BE49-F238E27FC236}">
                <a16:creationId xmlns:a16="http://schemas.microsoft.com/office/drawing/2014/main" id="{8985259A-9A9A-FD44-B353-24E748903B46}"/>
              </a:ext>
            </a:extLst>
          </p:cNvPr>
          <p:cNvPicPr>
            <a:picLocks noGrp="1" noChangeAspect="1"/>
          </p:cNvPicPr>
          <p:nvPr>
            <p:ph idx="1"/>
          </p:nvPr>
        </p:nvPicPr>
        <p:blipFill>
          <a:blip r:embed="rId3"/>
          <a:stretch>
            <a:fillRect/>
          </a:stretch>
        </p:blipFill>
        <p:spPr>
          <a:xfrm>
            <a:off x="1775011" y="916990"/>
            <a:ext cx="9079021" cy="5479176"/>
          </a:xfrm>
        </p:spPr>
      </p:pic>
      <p:sp>
        <p:nvSpPr>
          <p:cNvPr id="6" name="TextBox 5">
            <a:extLst>
              <a:ext uri="{FF2B5EF4-FFF2-40B4-BE49-F238E27FC236}">
                <a16:creationId xmlns:a16="http://schemas.microsoft.com/office/drawing/2014/main" id="{28A42925-441B-2444-B957-770C441C2D3F}"/>
              </a:ext>
            </a:extLst>
          </p:cNvPr>
          <p:cNvSpPr txBox="1"/>
          <p:nvPr/>
        </p:nvSpPr>
        <p:spPr>
          <a:xfrm>
            <a:off x="3375212" y="2877672"/>
            <a:ext cx="1564852" cy="523220"/>
          </a:xfrm>
          <a:prstGeom prst="rect">
            <a:avLst/>
          </a:prstGeom>
          <a:solidFill>
            <a:schemeClr val="bg1"/>
          </a:solidFill>
        </p:spPr>
        <p:txBody>
          <a:bodyPr wrap="none" rtlCol="0">
            <a:spAutoFit/>
          </a:bodyPr>
          <a:lstStyle/>
          <a:p>
            <a:r>
              <a:rPr lang="en-US" sz="2800" dirty="0">
                <a:solidFill>
                  <a:srgbClr val="FF0000"/>
                </a:solidFill>
              </a:rPr>
              <a:t>SICK CELL</a:t>
            </a:r>
          </a:p>
        </p:txBody>
      </p:sp>
      <p:sp>
        <p:nvSpPr>
          <p:cNvPr id="9" name="TextBox 8">
            <a:extLst>
              <a:ext uri="{FF2B5EF4-FFF2-40B4-BE49-F238E27FC236}">
                <a16:creationId xmlns:a16="http://schemas.microsoft.com/office/drawing/2014/main" id="{9DEFF049-2F1C-8843-86BB-6A65BBD4692F}"/>
              </a:ext>
            </a:extLst>
          </p:cNvPr>
          <p:cNvSpPr txBox="1"/>
          <p:nvPr/>
        </p:nvSpPr>
        <p:spPr>
          <a:xfrm>
            <a:off x="3680106" y="6290241"/>
            <a:ext cx="4795928" cy="400110"/>
          </a:xfrm>
          <a:prstGeom prst="rect">
            <a:avLst/>
          </a:prstGeom>
          <a:noFill/>
        </p:spPr>
        <p:txBody>
          <a:bodyPr wrap="none" rtlCol="0">
            <a:spAutoFit/>
          </a:bodyPr>
          <a:lstStyle/>
          <a:p>
            <a:r>
              <a:rPr lang="en-US" sz="2000" dirty="0"/>
              <a:t>*</a:t>
            </a:r>
            <a:r>
              <a:rPr lang="en-US" sz="2000" dirty="0" err="1"/>
              <a:t>Brunella</a:t>
            </a:r>
            <a:r>
              <a:rPr lang="en-US" sz="2000" dirty="0"/>
              <a:t> </a:t>
            </a:r>
            <a:r>
              <a:rPr lang="en-US" sz="2000" dirty="0" err="1"/>
              <a:t>Tancini</a:t>
            </a:r>
            <a:r>
              <a:rPr lang="en-US" sz="2000" dirty="0"/>
              <a:t> et al. Genes 2019; 10: 510.</a:t>
            </a:r>
          </a:p>
        </p:txBody>
      </p:sp>
      <p:sp>
        <p:nvSpPr>
          <p:cNvPr id="7" name="TextBox 6">
            <a:extLst>
              <a:ext uri="{FF2B5EF4-FFF2-40B4-BE49-F238E27FC236}">
                <a16:creationId xmlns:a16="http://schemas.microsoft.com/office/drawing/2014/main" id="{0380CA6D-AFBC-864A-A0F2-BEFF51DFDFCB}"/>
              </a:ext>
            </a:extLst>
          </p:cNvPr>
          <p:cNvSpPr txBox="1"/>
          <p:nvPr/>
        </p:nvSpPr>
        <p:spPr>
          <a:xfrm>
            <a:off x="4450975" y="3445036"/>
            <a:ext cx="2675964" cy="2246769"/>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Are the mitochondria repaired while they are outside the cells?</a:t>
            </a:r>
          </a:p>
        </p:txBody>
      </p:sp>
      <p:sp>
        <p:nvSpPr>
          <p:cNvPr id="3" name="Freeform 2">
            <a:extLst>
              <a:ext uri="{FF2B5EF4-FFF2-40B4-BE49-F238E27FC236}">
                <a16:creationId xmlns:a16="http://schemas.microsoft.com/office/drawing/2014/main" id="{A41AD25B-5600-C74A-9D4D-0AD780E8BA16}"/>
              </a:ext>
            </a:extLst>
          </p:cNvPr>
          <p:cNvSpPr/>
          <p:nvPr/>
        </p:nvSpPr>
        <p:spPr>
          <a:xfrm>
            <a:off x="5462038" y="5230906"/>
            <a:ext cx="3318891" cy="1115266"/>
          </a:xfrm>
          <a:custGeom>
            <a:avLst/>
            <a:gdLst>
              <a:gd name="connsiteX0" fmla="*/ 37809 w 3318891"/>
              <a:gd name="connsiteY0" fmla="*/ 443753 h 1115266"/>
              <a:gd name="connsiteX1" fmla="*/ 266409 w 3318891"/>
              <a:gd name="connsiteY1" fmla="*/ 1021976 h 1115266"/>
              <a:gd name="connsiteX2" fmla="*/ 2027974 w 3318891"/>
              <a:gd name="connsiteY2" fmla="*/ 1008529 h 1115266"/>
              <a:gd name="connsiteX3" fmla="*/ 3318891 w 3318891"/>
              <a:gd name="connsiteY3" fmla="*/ 0 h 1115266"/>
            </a:gdLst>
            <a:ahLst/>
            <a:cxnLst>
              <a:cxn ang="0">
                <a:pos x="connsiteX0" y="connsiteY0"/>
              </a:cxn>
              <a:cxn ang="0">
                <a:pos x="connsiteX1" y="connsiteY1"/>
              </a:cxn>
              <a:cxn ang="0">
                <a:pos x="connsiteX2" y="connsiteY2"/>
              </a:cxn>
              <a:cxn ang="0">
                <a:pos x="connsiteX3" y="connsiteY3"/>
              </a:cxn>
            </a:cxnLst>
            <a:rect l="l" t="t" r="r" b="b"/>
            <a:pathLst>
              <a:path w="3318891" h="1115266">
                <a:moveTo>
                  <a:pt x="37809" y="443753"/>
                </a:moveTo>
                <a:cubicBezTo>
                  <a:pt x="-13738" y="685800"/>
                  <a:pt x="-65285" y="927847"/>
                  <a:pt x="266409" y="1021976"/>
                </a:cubicBezTo>
                <a:cubicBezTo>
                  <a:pt x="598103" y="1116105"/>
                  <a:pt x="1519227" y="1178858"/>
                  <a:pt x="2027974" y="1008529"/>
                </a:cubicBezTo>
                <a:cubicBezTo>
                  <a:pt x="2536721" y="838200"/>
                  <a:pt x="2927806" y="419100"/>
                  <a:pt x="3318891" y="0"/>
                </a:cubicBezTo>
              </a:path>
            </a:pathLst>
          </a:custGeom>
          <a:noFill/>
          <a:ln w="66675">
            <a:solidFill>
              <a:srgbClr val="FF0000"/>
            </a:solidFill>
            <a:headEnd type="none" w="med" len="lg"/>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198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16C5-80CA-FB45-B406-57F2D260E740}"/>
              </a:ext>
            </a:extLst>
          </p:cNvPr>
          <p:cNvSpPr>
            <a:spLocks noGrp="1"/>
          </p:cNvSpPr>
          <p:nvPr>
            <p:ph type="title"/>
          </p:nvPr>
        </p:nvSpPr>
        <p:spPr>
          <a:xfrm>
            <a:off x="576197" y="327547"/>
            <a:ext cx="10515600" cy="1325563"/>
          </a:xfrm>
        </p:spPr>
        <p:txBody>
          <a:bodyPr/>
          <a:lstStyle/>
          <a:p>
            <a:r>
              <a:rPr lang="en-US" b="1" dirty="0"/>
              <a:t>Hypothesis</a:t>
            </a:r>
          </a:p>
        </p:txBody>
      </p:sp>
      <p:sp>
        <p:nvSpPr>
          <p:cNvPr id="3" name="Content Placeholder 2">
            <a:extLst>
              <a:ext uri="{FF2B5EF4-FFF2-40B4-BE49-F238E27FC236}">
                <a16:creationId xmlns:a16="http://schemas.microsoft.com/office/drawing/2014/main" id="{B907698D-6149-7543-8FCE-157B20AE8C24}"/>
              </a:ext>
            </a:extLst>
          </p:cNvPr>
          <p:cNvSpPr>
            <a:spLocks noGrp="1"/>
          </p:cNvSpPr>
          <p:nvPr>
            <p:ph idx="1"/>
          </p:nvPr>
        </p:nvSpPr>
        <p:spPr>
          <a:xfrm>
            <a:off x="576197" y="1540701"/>
            <a:ext cx="11073007" cy="4636262"/>
          </a:xfrm>
        </p:spPr>
        <p:txBody>
          <a:bodyPr/>
          <a:lstStyle/>
          <a:p>
            <a:r>
              <a:rPr lang="en-US" dirty="0"/>
              <a:t>The reaction that takes place in the lungs following an infection with SARS-CoV-2 facilitates recovery of mitochondrial function in innate system immune cells that eventually enables them to clear the virus</a:t>
            </a:r>
          </a:p>
          <a:p>
            <a:r>
              <a:rPr lang="en-US" dirty="0"/>
              <a:t>The vaccine introduces the genetic code to force muscle cells in the arm to make massive amounts of spike protein, without the rest of the virus particle</a:t>
            </a:r>
          </a:p>
          <a:p>
            <a:pPr lvl="1"/>
            <a:r>
              <a:rPr lang="en-US" sz="2600" dirty="0"/>
              <a:t>Bypasses both mucosal barrier (lungs) and vascular barrier (blood vessels)</a:t>
            </a:r>
          </a:p>
          <a:p>
            <a:r>
              <a:rPr lang="en-US" dirty="0"/>
              <a:t>Vaccine essentially introduces a dangerous toxin into the body without supporting the launch of an appropriate immune response that would heal the mitochondria</a:t>
            </a:r>
          </a:p>
        </p:txBody>
      </p:sp>
    </p:spTree>
    <p:extLst>
      <p:ext uri="{BB962C8B-B14F-4D97-AF65-F5344CB8AC3E}">
        <p14:creationId xmlns:p14="http://schemas.microsoft.com/office/powerpoint/2010/main" val="1491149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3180271" y="1657346"/>
            <a:ext cx="6041002" cy="3170099"/>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Exosomes, MicroRNAs and Heart Disease</a:t>
            </a:r>
          </a:p>
        </p:txBody>
      </p:sp>
    </p:spTree>
    <p:extLst>
      <p:ext uri="{BB962C8B-B14F-4D97-AF65-F5344CB8AC3E}">
        <p14:creationId xmlns:p14="http://schemas.microsoft.com/office/powerpoint/2010/main" val="3390886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8666-13E4-0743-A249-5948B3511065}"/>
              </a:ext>
            </a:extLst>
          </p:cNvPr>
          <p:cNvSpPr>
            <a:spLocks noGrp="1"/>
          </p:cNvSpPr>
          <p:nvPr>
            <p:ph type="title"/>
          </p:nvPr>
        </p:nvSpPr>
        <p:spPr>
          <a:xfrm>
            <a:off x="355600" y="22226"/>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35CE0FC2-9B34-3242-B301-9706E7033544}"/>
              </a:ext>
            </a:extLst>
          </p:cNvPr>
          <p:cNvSpPr>
            <a:spLocks noGrp="1"/>
          </p:cNvSpPr>
          <p:nvPr>
            <p:ph idx="1"/>
          </p:nvPr>
        </p:nvSpPr>
        <p:spPr>
          <a:xfrm>
            <a:off x="449892" y="1575103"/>
            <a:ext cx="11262496" cy="4917771"/>
          </a:xfrm>
        </p:spPr>
        <p:txBody>
          <a:bodyPr>
            <a:normAutofit/>
          </a:bodyPr>
          <a:lstStyle/>
          <a:p>
            <a:r>
              <a:rPr lang="en-US" dirty="0"/>
              <a:t>Stressed immune cells release </a:t>
            </a:r>
            <a:r>
              <a:rPr lang="en-US" i="1" dirty="0">
                <a:solidFill>
                  <a:srgbClr val="FF0000"/>
                </a:solidFill>
              </a:rPr>
              <a:t>exosomes</a:t>
            </a:r>
            <a:r>
              <a:rPr lang="en-US" dirty="0"/>
              <a:t> containing </a:t>
            </a:r>
            <a:r>
              <a:rPr lang="en-US" i="1" dirty="0">
                <a:solidFill>
                  <a:srgbClr val="FF0000"/>
                </a:solidFill>
              </a:rPr>
              <a:t>microRNAs</a:t>
            </a:r>
            <a:r>
              <a:rPr lang="en-US" dirty="0"/>
              <a:t> that signal to tissue cells and can induce an inflammatory response</a:t>
            </a:r>
          </a:p>
          <a:p>
            <a:pPr lvl="1"/>
            <a:r>
              <a:rPr lang="en-US" dirty="0"/>
              <a:t>In particular, </a:t>
            </a:r>
            <a:r>
              <a:rPr lang="en-US" i="1" dirty="0">
                <a:solidFill>
                  <a:srgbClr val="FF0000"/>
                </a:solidFill>
              </a:rPr>
              <a:t>miR-155</a:t>
            </a:r>
            <a:r>
              <a:rPr lang="en-US" dirty="0"/>
              <a:t> plays a special role in SARS-CoV-2, facilitated by spike</a:t>
            </a:r>
          </a:p>
          <a:p>
            <a:r>
              <a:rPr lang="en-US" dirty="0"/>
              <a:t>The spike protein S1 subunit detaches and becomes free to bind to ACE2 receptors which are present at high levels in the heart</a:t>
            </a:r>
          </a:p>
          <a:p>
            <a:pPr lvl="1"/>
            <a:r>
              <a:rPr lang="en-US" dirty="0"/>
              <a:t>The suppression of ACE2 by spike S1 causes upregulation of angiotensin II, which induces inflammation (myocarditis) and cardiovascular disease</a:t>
            </a:r>
          </a:p>
          <a:p>
            <a:r>
              <a:rPr lang="en-US" dirty="0"/>
              <a:t>S1 has been found in COVID-19 patients long after the virus is cleared, and is believed to play a critical role in “long-haul COVID”</a:t>
            </a:r>
          </a:p>
          <a:p>
            <a:r>
              <a:rPr lang="en-US" dirty="0"/>
              <a:t>S1 has also been found in the vasculature following vaccination</a:t>
            </a:r>
          </a:p>
          <a:p>
            <a:r>
              <a:rPr lang="en-US" dirty="0"/>
              <a:t>miR-155 overexpression is linked to worse outcomes in heart attack</a:t>
            </a:r>
          </a:p>
          <a:p>
            <a:endParaRPr lang="en-US" dirty="0"/>
          </a:p>
        </p:txBody>
      </p:sp>
    </p:spTree>
    <p:extLst>
      <p:ext uri="{BB962C8B-B14F-4D97-AF65-F5344CB8AC3E}">
        <p14:creationId xmlns:p14="http://schemas.microsoft.com/office/powerpoint/2010/main" val="2692055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FD3DA-6B22-7145-A9B9-D919D99C95B0}"/>
              </a:ext>
            </a:extLst>
          </p:cNvPr>
          <p:cNvSpPr>
            <a:spLocks noGrp="1"/>
          </p:cNvSpPr>
          <p:nvPr>
            <p:ph type="title"/>
          </p:nvPr>
        </p:nvSpPr>
        <p:spPr>
          <a:xfrm>
            <a:off x="208981" y="135406"/>
            <a:ext cx="5715000" cy="1719169"/>
          </a:xfrm>
        </p:spPr>
        <p:txBody>
          <a:bodyPr>
            <a:normAutofit fontScale="90000"/>
          </a:bodyPr>
          <a:lstStyle/>
          <a:p>
            <a:r>
              <a:rPr lang="en-US" b="1" dirty="0"/>
              <a:t>“Exosomes take (germinal) center stage”</a:t>
            </a:r>
            <a:r>
              <a:rPr lang="en-US" b="1" dirty="0">
                <a:solidFill>
                  <a:srgbClr val="FF0000"/>
                </a:solidFill>
              </a:rPr>
              <a:t>*</a:t>
            </a:r>
            <a:br>
              <a:rPr lang="en-US" b="1" dirty="0"/>
            </a:br>
            <a:endParaRPr lang="en-US" dirty="0"/>
          </a:p>
        </p:txBody>
      </p:sp>
      <p:pic>
        <p:nvPicPr>
          <p:cNvPr id="5" name="Content Placeholder 4" descr="Chart&#10;&#10;Description automatically generated">
            <a:extLst>
              <a:ext uri="{FF2B5EF4-FFF2-40B4-BE49-F238E27FC236}">
                <a16:creationId xmlns:a16="http://schemas.microsoft.com/office/drawing/2014/main" id="{AAFDA7DB-FC53-CE44-A702-F5F2B468B24B}"/>
              </a:ext>
            </a:extLst>
          </p:cNvPr>
          <p:cNvPicPr>
            <a:picLocks noGrp="1" noChangeAspect="1"/>
          </p:cNvPicPr>
          <p:nvPr>
            <p:ph idx="1"/>
          </p:nvPr>
        </p:nvPicPr>
        <p:blipFill>
          <a:blip r:embed="rId3"/>
          <a:stretch>
            <a:fillRect/>
          </a:stretch>
        </p:blipFill>
        <p:spPr>
          <a:xfrm>
            <a:off x="6341427" y="409771"/>
            <a:ext cx="5149855" cy="6038458"/>
          </a:xfrm>
        </p:spPr>
      </p:pic>
      <p:sp>
        <p:nvSpPr>
          <p:cNvPr id="3" name="TextBox 2">
            <a:extLst>
              <a:ext uri="{FF2B5EF4-FFF2-40B4-BE49-F238E27FC236}">
                <a16:creationId xmlns:a16="http://schemas.microsoft.com/office/drawing/2014/main" id="{2B321C33-1DA5-084C-AA9C-579746B7A1A0}"/>
              </a:ext>
            </a:extLst>
          </p:cNvPr>
          <p:cNvSpPr txBox="1"/>
          <p:nvPr/>
        </p:nvSpPr>
        <p:spPr>
          <a:xfrm>
            <a:off x="282388" y="1426745"/>
            <a:ext cx="6193567" cy="4401205"/>
          </a:xfrm>
          <a:prstGeom prst="rect">
            <a:avLst/>
          </a:prstGeom>
          <a:noFill/>
        </p:spPr>
        <p:txBody>
          <a:bodyPr wrap="square" rtlCol="0">
            <a:spAutoFit/>
          </a:bodyPr>
          <a:lstStyle/>
          <a:p>
            <a:pPr indent="-342900">
              <a:buFont typeface="Arial" panose="020B0604020202020204" pitchFamily="34" charset="0"/>
              <a:buChar char="•"/>
            </a:pPr>
            <a:r>
              <a:rPr lang="en-US" sz="2800" dirty="0"/>
              <a:t>Horizontal transfer of </a:t>
            </a:r>
            <a:r>
              <a:rPr lang="en-US" sz="2800" i="1" dirty="0">
                <a:solidFill>
                  <a:srgbClr val="FF0000"/>
                </a:solidFill>
              </a:rPr>
              <a:t>microRNAs</a:t>
            </a:r>
            <a:r>
              <a:rPr lang="en-US" sz="2800" dirty="0"/>
              <a:t> via </a:t>
            </a:r>
            <a:r>
              <a:rPr lang="en-US" sz="2800" i="1" dirty="0">
                <a:solidFill>
                  <a:srgbClr val="FF0000"/>
                </a:solidFill>
              </a:rPr>
              <a:t>exosomes</a:t>
            </a:r>
            <a:r>
              <a:rPr lang="en-US" sz="2800" dirty="0"/>
              <a:t> from T  to B cells is necessary for germinal center formation and efficient antibody production </a:t>
            </a:r>
          </a:p>
          <a:p>
            <a:pPr indent="-342900">
              <a:buFont typeface="Arial" panose="020B0604020202020204" pitchFamily="34" charset="0"/>
              <a:buChar char="•"/>
            </a:pPr>
            <a:r>
              <a:rPr lang="en-US" sz="2800" i="1" dirty="0">
                <a:solidFill>
                  <a:srgbClr val="FF0000"/>
                </a:solidFill>
              </a:rPr>
              <a:t>miR-155-3p </a:t>
            </a:r>
            <a:r>
              <a:rPr lang="en-US" sz="2800" dirty="0"/>
              <a:t>silences PTEN and </a:t>
            </a:r>
            <a:r>
              <a:rPr lang="en-US" sz="2800" dirty="0" err="1"/>
              <a:t>BiM</a:t>
            </a:r>
            <a:r>
              <a:rPr lang="en-US" sz="2800" dirty="0"/>
              <a:t>, supporting B cell maturation and proliferation</a:t>
            </a:r>
          </a:p>
          <a:p>
            <a:pPr indent="-342900">
              <a:buFont typeface="Arial" panose="020B0604020202020204" pitchFamily="34" charset="0"/>
              <a:buChar char="•"/>
            </a:pPr>
            <a:r>
              <a:rPr lang="en-US" sz="2800" i="1" dirty="0">
                <a:solidFill>
                  <a:srgbClr val="FF0000"/>
                </a:solidFill>
              </a:rPr>
              <a:t>However, miR-155 is also associated with many autoimmune diseases**</a:t>
            </a:r>
          </a:p>
          <a:p>
            <a:r>
              <a:rPr lang="en-US" sz="2800" dirty="0"/>
              <a:t> </a:t>
            </a:r>
          </a:p>
        </p:txBody>
      </p:sp>
      <p:sp>
        <p:nvSpPr>
          <p:cNvPr id="4" name="TextBox 3">
            <a:extLst>
              <a:ext uri="{FF2B5EF4-FFF2-40B4-BE49-F238E27FC236}">
                <a16:creationId xmlns:a16="http://schemas.microsoft.com/office/drawing/2014/main" id="{FE960BEF-2882-D446-9FC2-D57ECEB39E75}"/>
              </a:ext>
            </a:extLst>
          </p:cNvPr>
          <p:cNvSpPr txBox="1"/>
          <p:nvPr/>
        </p:nvSpPr>
        <p:spPr>
          <a:xfrm>
            <a:off x="100207" y="5431253"/>
            <a:ext cx="5823773" cy="1631216"/>
          </a:xfrm>
          <a:prstGeom prst="rect">
            <a:avLst/>
          </a:prstGeom>
          <a:noFill/>
        </p:spPr>
        <p:txBody>
          <a:bodyPr wrap="square" rtlCol="0">
            <a:spAutoFit/>
          </a:bodyPr>
          <a:lstStyle/>
          <a:p>
            <a:pPr algn="r"/>
            <a:r>
              <a:rPr lang="en-US" sz="2000" dirty="0">
                <a:solidFill>
                  <a:srgbClr val="FF0000"/>
                </a:solidFill>
              </a:rPr>
              <a:t>*</a:t>
            </a:r>
            <a:r>
              <a:rPr lang="en-US" sz="2000" dirty="0"/>
              <a:t>Figure 1. Jennifer Pérez-</a:t>
            </a:r>
            <a:r>
              <a:rPr lang="en-US" sz="2000" dirty="0" err="1"/>
              <a:t>Boza</a:t>
            </a:r>
            <a:r>
              <a:rPr lang="en-US" sz="2000" dirty="0"/>
              <a:t> and Dirk M </a:t>
            </a:r>
            <a:r>
              <a:rPr lang="en-US" sz="2000" dirty="0" err="1"/>
              <a:t>Pegtel</a:t>
            </a:r>
            <a:r>
              <a:rPr lang="en-US" sz="2000" dirty="0"/>
              <a:t>. </a:t>
            </a:r>
          </a:p>
          <a:p>
            <a:pPr algn="r"/>
            <a:r>
              <a:rPr lang="en-US" sz="2000" dirty="0"/>
              <a:t>EMBO Rep 2020; 21: e50190</a:t>
            </a:r>
          </a:p>
          <a:p>
            <a:pPr algn="r"/>
            <a:r>
              <a:rPr lang="en-US" sz="2000" dirty="0">
                <a:solidFill>
                  <a:srgbClr val="FF0000"/>
                </a:solidFill>
              </a:rPr>
              <a:t>**</a:t>
            </a:r>
            <a:r>
              <a:rPr lang="en-US" sz="2000" dirty="0" err="1"/>
              <a:t>Salar</a:t>
            </a:r>
            <a:r>
              <a:rPr lang="en-US" sz="2000" dirty="0"/>
              <a:t> </a:t>
            </a:r>
            <a:r>
              <a:rPr lang="en-US" sz="2000" dirty="0" err="1"/>
              <a:t>Pashangzadeh</a:t>
            </a:r>
            <a:r>
              <a:rPr lang="en-US" sz="2000" dirty="0"/>
              <a:t> et al. Frontiers in Immunology 2021; 12: 669382</a:t>
            </a:r>
          </a:p>
          <a:p>
            <a:pPr algn="r"/>
            <a:endParaRPr lang="en-US" sz="2000" dirty="0"/>
          </a:p>
        </p:txBody>
      </p:sp>
      <p:sp>
        <p:nvSpPr>
          <p:cNvPr id="6" name="Freeform 5">
            <a:extLst>
              <a:ext uri="{FF2B5EF4-FFF2-40B4-BE49-F238E27FC236}">
                <a16:creationId xmlns:a16="http://schemas.microsoft.com/office/drawing/2014/main" id="{5360A70F-99B2-534A-958A-BA1ACCE44D2D}"/>
              </a:ext>
            </a:extLst>
          </p:cNvPr>
          <p:cNvSpPr/>
          <p:nvPr/>
        </p:nvSpPr>
        <p:spPr>
          <a:xfrm>
            <a:off x="7998320" y="1716066"/>
            <a:ext cx="905443" cy="283206"/>
          </a:xfrm>
          <a:custGeom>
            <a:avLst/>
            <a:gdLst>
              <a:gd name="connsiteX0" fmla="*/ 519379 w 905443"/>
              <a:gd name="connsiteY0" fmla="*/ 0 h 283206"/>
              <a:gd name="connsiteX1" fmla="*/ 5812 w 905443"/>
              <a:gd name="connsiteY1" fmla="*/ 112734 h 283206"/>
              <a:gd name="connsiteX2" fmla="*/ 281384 w 905443"/>
              <a:gd name="connsiteY2" fmla="*/ 275572 h 283206"/>
              <a:gd name="connsiteX3" fmla="*/ 870107 w 905443"/>
              <a:gd name="connsiteY3" fmla="*/ 237994 h 283206"/>
              <a:gd name="connsiteX4" fmla="*/ 794951 w 905443"/>
              <a:gd name="connsiteY4" fmla="*/ 75156 h 283206"/>
              <a:gd name="connsiteX5" fmla="*/ 431696 w 905443"/>
              <a:gd name="connsiteY5" fmla="*/ 25052 h 283206"/>
              <a:gd name="connsiteX6" fmla="*/ 431696 w 905443"/>
              <a:gd name="connsiteY6" fmla="*/ 25052 h 28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443" h="283206">
                <a:moveTo>
                  <a:pt x="519379" y="0"/>
                </a:moveTo>
                <a:cubicBezTo>
                  <a:pt x="282428" y="33402"/>
                  <a:pt x="45478" y="66805"/>
                  <a:pt x="5812" y="112734"/>
                </a:cubicBezTo>
                <a:cubicBezTo>
                  <a:pt x="-33854" y="158663"/>
                  <a:pt x="137335" y="254695"/>
                  <a:pt x="281384" y="275572"/>
                </a:cubicBezTo>
                <a:cubicBezTo>
                  <a:pt x="425433" y="296449"/>
                  <a:pt x="784513" y="271397"/>
                  <a:pt x="870107" y="237994"/>
                </a:cubicBezTo>
                <a:cubicBezTo>
                  <a:pt x="955701" y="204591"/>
                  <a:pt x="868020" y="110646"/>
                  <a:pt x="794951" y="75156"/>
                </a:cubicBezTo>
                <a:cubicBezTo>
                  <a:pt x="721883" y="39666"/>
                  <a:pt x="431696" y="25052"/>
                  <a:pt x="431696" y="25052"/>
                </a:cubicBezTo>
                <a:lnTo>
                  <a:pt x="431696" y="2505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DB640C-8227-0740-B06A-A1F973036E02}"/>
              </a:ext>
            </a:extLst>
          </p:cNvPr>
          <p:cNvSpPr txBox="1"/>
          <p:nvPr/>
        </p:nvSpPr>
        <p:spPr>
          <a:xfrm>
            <a:off x="7630944" y="1195914"/>
            <a:ext cx="1640193" cy="461665"/>
          </a:xfrm>
          <a:prstGeom prst="rect">
            <a:avLst/>
          </a:prstGeom>
          <a:solidFill>
            <a:schemeClr val="bg1"/>
          </a:solidFill>
          <a:ln>
            <a:solidFill>
              <a:srgbClr val="FF0000"/>
            </a:solidFill>
          </a:ln>
        </p:spPr>
        <p:txBody>
          <a:bodyPr wrap="none" rtlCol="0">
            <a:spAutoFit/>
          </a:bodyPr>
          <a:lstStyle/>
          <a:p>
            <a:r>
              <a:rPr lang="en-US" sz="2400" dirty="0"/>
              <a:t>miR-155-3p</a:t>
            </a:r>
          </a:p>
        </p:txBody>
      </p:sp>
      <p:sp>
        <p:nvSpPr>
          <p:cNvPr id="8" name="TextBox 7">
            <a:extLst>
              <a:ext uri="{FF2B5EF4-FFF2-40B4-BE49-F238E27FC236}">
                <a16:creationId xmlns:a16="http://schemas.microsoft.com/office/drawing/2014/main" id="{B48F325E-32CB-6C41-82C3-797EDE875A9D}"/>
              </a:ext>
            </a:extLst>
          </p:cNvPr>
          <p:cNvSpPr txBox="1"/>
          <p:nvPr/>
        </p:nvSpPr>
        <p:spPr>
          <a:xfrm>
            <a:off x="6913506" y="6488668"/>
            <a:ext cx="3980513" cy="369332"/>
          </a:xfrm>
          <a:prstGeom prst="rect">
            <a:avLst/>
          </a:prstGeom>
          <a:noFill/>
        </p:spPr>
        <p:txBody>
          <a:bodyPr wrap="none" rtlCol="0">
            <a:spAutoFit/>
          </a:bodyPr>
          <a:lstStyle/>
          <a:p>
            <a:r>
              <a:rPr lang="en-US" dirty="0"/>
              <a:t>Rab27 is essential for exosome secretion</a:t>
            </a:r>
          </a:p>
        </p:txBody>
      </p:sp>
      <p:sp>
        <p:nvSpPr>
          <p:cNvPr id="9" name="TextBox 8">
            <a:extLst>
              <a:ext uri="{FF2B5EF4-FFF2-40B4-BE49-F238E27FC236}">
                <a16:creationId xmlns:a16="http://schemas.microsoft.com/office/drawing/2014/main" id="{CE9C9213-E6BB-124D-BD9D-7FA9BB956C82}"/>
              </a:ext>
            </a:extLst>
          </p:cNvPr>
          <p:cNvSpPr txBox="1"/>
          <p:nvPr/>
        </p:nvSpPr>
        <p:spPr>
          <a:xfrm>
            <a:off x="9183455" y="278062"/>
            <a:ext cx="1007007" cy="369332"/>
          </a:xfrm>
          <a:prstGeom prst="rect">
            <a:avLst/>
          </a:prstGeom>
          <a:solidFill>
            <a:schemeClr val="bg1"/>
          </a:solidFill>
        </p:spPr>
        <p:txBody>
          <a:bodyPr wrap="none" rtlCol="0">
            <a:spAutoFit/>
          </a:bodyPr>
          <a:lstStyle/>
          <a:p>
            <a:r>
              <a:rPr lang="en-US" dirty="0"/>
              <a:t>Rab27-/-</a:t>
            </a:r>
          </a:p>
        </p:txBody>
      </p:sp>
      <p:sp>
        <p:nvSpPr>
          <p:cNvPr id="10" name="TextBox 9">
            <a:extLst>
              <a:ext uri="{FF2B5EF4-FFF2-40B4-BE49-F238E27FC236}">
                <a16:creationId xmlns:a16="http://schemas.microsoft.com/office/drawing/2014/main" id="{A2BB9977-6F8F-1641-94E1-0C3AC494D31F}"/>
              </a:ext>
            </a:extLst>
          </p:cNvPr>
          <p:cNvSpPr txBox="1"/>
          <p:nvPr/>
        </p:nvSpPr>
        <p:spPr>
          <a:xfrm>
            <a:off x="6996930" y="262085"/>
            <a:ext cx="1113575" cy="406265"/>
          </a:xfrm>
          <a:prstGeom prst="rect">
            <a:avLst/>
          </a:prstGeom>
          <a:solidFill>
            <a:schemeClr val="bg1"/>
          </a:solidFill>
        </p:spPr>
        <p:txBody>
          <a:bodyPr wrap="none" rtlCol="0">
            <a:spAutoFit/>
          </a:bodyPr>
          <a:lstStyle/>
          <a:p>
            <a:r>
              <a:rPr lang="en-US" dirty="0"/>
              <a:t>Wild Type</a:t>
            </a:r>
          </a:p>
        </p:txBody>
      </p:sp>
    </p:spTree>
    <p:extLst>
      <p:ext uri="{BB962C8B-B14F-4D97-AF65-F5344CB8AC3E}">
        <p14:creationId xmlns:p14="http://schemas.microsoft.com/office/powerpoint/2010/main" val="342892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C5C9-A931-F04E-89BE-5C8901556866}"/>
              </a:ext>
            </a:extLst>
          </p:cNvPr>
          <p:cNvSpPr>
            <a:spLocks noGrp="1"/>
          </p:cNvSpPr>
          <p:nvPr>
            <p:ph type="title"/>
          </p:nvPr>
        </p:nvSpPr>
        <p:spPr>
          <a:xfrm>
            <a:off x="181377" y="282329"/>
            <a:ext cx="10515600" cy="1325563"/>
          </a:xfrm>
        </p:spPr>
        <p:txBody>
          <a:bodyPr/>
          <a:lstStyle/>
          <a:p>
            <a:r>
              <a:rPr lang="en-US" b="1" dirty="0"/>
              <a:t>A role for miRNA-155 in SARS-CoV-2</a:t>
            </a:r>
            <a:r>
              <a:rPr lang="en-US" b="1" dirty="0">
                <a:solidFill>
                  <a:srgbClr val="FF0000"/>
                </a:solidFill>
              </a:rPr>
              <a:t>*</a:t>
            </a:r>
          </a:p>
        </p:txBody>
      </p:sp>
      <p:sp>
        <p:nvSpPr>
          <p:cNvPr id="3" name="Content Placeholder 2">
            <a:extLst>
              <a:ext uri="{FF2B5EF4-FFF2-40B4-BE49-F238E27FC236}">
                <a16:creationId xmlns:a16="http://schemas.microsoft.com/office/drawing/2014/main" id="{6FFF2C11-77A3-FF44-A9F5-A6C945CB7235}"/>
              </a:ext>
            </a:extLst>
          </p:cNvPr>
          <p:cNvSpPr>
            <a:spLocks noGrp="1"/>
          </p:cNvSpPr>
          <p:nvPr>
            <p:ph idx="1"/>
          </p:nvPr>
        </p:nvSpPr>
        <p:spPr>
          <a:xfrm>
            <a:off x="540098" y="1690688"/>
            <a:ext cx="11199184" cy="3567112"/>
          </a:xfrm>
        </p:spPr>
        <p:txBody>
          <a:bodyPr/>
          <a:lstStyle/>
          <a:p>
            <a:pPr marL="0" indent="0">
              <a:buNone/>
            </a:pPr>
            <a:r>
              <a:rPr lang="en-US" dirty="0"/>
              <a:t>“Small RNA profiling showed strong expression of the immunity and inflammation-associated microRNA miRNA-155 upon infection with both viruses” (SARS-</a:t>
            </a:r>
            <a:r>
              <a:rPr lang="en-US" dirty="0" err="1"/>
              <a:t>CoV</a:t>
            </a:r>
            <a:r>
              <a:rPr lang="en-US" dirty="0"/>
              <a:t> and SARS-CoV-2)</a:t>
            </a:r>
          </a:p>
          <a:p>
            <a:pPr marL="0" indent="0">
              <a:buNone/>
            </a:pPr>
            <a:r>
              <a:rPr lang="en-US" dirty="0"/>
              <a:t>“SARS-CoV-2 elicited approximately </a:t>
            </a:r>
            <a:r>
              <a:rPr lang="en-US" i="1" dirty="0">
                <a:solidFill>
                  <a:srgbClr val="FF0000"/>
                </a:solidFill>
              </a:rPr>
              <a:t>two-fold higher stimulation </a:t>
            </a:r>
            <a:r>
              <a:rPr lang="en-US" dirty="0"/>
              <a:t>of the interferon response compared to SARS-</a:t>
            </a:r>
            <a:r>
              <a:rPr lang="en-US" dirty="0" err="1"/>
              <a:t>CoV</a:t>
            </a:r>
            <a:r>
              <a:rPr lang="en-US" dirty="0"/>
              <a:t> …, and induction of cytokines such as CXCL10 or IL6.” </a:t>
            </a:r>
          </a:p>
          <a:p>
            <a:pPr marL="0" indent="0">
              <a:buNone/>
            </a:pPr>
            <a:endParaRPr lang="en-US" dirty="0"/>
          </a:p>
          <a:p>
            <a:pPr marL="0" indent="0">
              <a:buNone/>
            </a:pPr>
            <a:r>
              <a:rPr lang="en-US" dirty="0"/>
              <a:t>Interferon-</a:t>
            </a:r>
            <a:r>
              <a:rPr lang="el-GR" dirty="0"/>
              <a:t>γ</a:t>
            </a:r>
            <a:r>
              <a:rPr lang="en-US" dirty="0"/>
              <a:t> upregulates miR-155</a:t>
            </a:r>
            <a:r>
              <a:rPr lang="en-US" dirty="0">
                <a:solidFill>
                  <a:srgbClr val="FF0000"/>
                </a:solidFill>
              </a:rPr>
              <a:t>**</a:t>
            </a:r>
          </a:p>
        </p:txBody>
      </p:sp>
      <p:sp>
        <p:nvSpPr>
          <p:cNvPr id="4" name="TextBox 3">
            <a:extLst>
              <a:ext uri="{FF2B5EF4-FFF2-40B4-BE49-F238E27FC236}">
                <a16:creationId xmlns:a16="http://schemas.microsoft.com/office/drawing/2014/main" id="{E9559D7C-9D8E-9E4A-B879-8A06D74A2684}"/>
              </a:ext>
            </a:extLst>
          </p:cNvPr>
          <p:cNvSpPr txBox="1"/>
          <p:nvPr/>
        </p:nvSpPr>
        <p:spPr>
          <a:xfrm>
            <a:off x="4092997" y="5524657"/>
            <a:ext cx="6942606" cy="1200329"/>
          </a:xfrm>
          <a:prstGeom prst="rect">
            <a:avLst/>
          </a:prstGeom>
          <a:noFill/>
        </p:spPr>
        <p:txBody>
          <a:bodyPr wrap="none" rtlCol="0">
            <a:spAutoFit/>
          </a:bodyPr>
          <a:lstStyle/>
          <a:p>
            <a:pPr algn="r"/>
            <a:r>
              <a:rPr lang="en-US" sz="2400" dirty="0">
                <a:solidFill>
                  <a:srgbClr val="FF0000"/>
                </a:solidFill>
              </a:rPr>
              <a:t>*</a:t>
            </a:r>
            <a:r>
              <a:rPr lang="en-US" sz="2400" dirty="0"/>
              <a:t>Wyler Emanuel et al. </a:t>
            </a:r>
            <a:r>
              <a:rPr lang="en-US" sz="2400" dirty="0" err="1"/>
              <a:t>bioRxiv</a:t>
            </a:r>
            <a:r>
              <a:rPr lang="en-US" sz="2400" dirty="0"/>
              <a:t> preprint. May 5, 2020. </a:t>
            </a:r>
          </a:p>
          <a:p>
            <a:pPr algn="r"/>
            <a:r>
              <a:rPr lang="en-US" sz="2400" dirty="0" err="1"/>
              <a:t>doi</a:t>
            </a:r>
            <a:r>
              <a:rPr lang="en-US" sz="2400" dirty="0"/>
              <a:t>: </a:t>
            </a:r>
            <a:r>
              <a:rPr lang="en-US" sz="2400" dirty="0">
                <a:hlinkClick r:id="rId3"/>
              </a:rPr>
              <a:t>https://doi.org/10.1101/2020.05.05.079194</a:t>
            </a:r>
            <a:r>
              <a:rPr lang="en-US" sz="2400" dirty="0"/>
              <a:t>.</a:t>
            </a:r>
          </a:p>
          <a:p>
            <a:pPr algn="r"/>
            <a:r>
              <a:rPr lang="en-US" sz="2400" dirty="0">
                <a:solidFill>
                  <a:srgbClr val="FF0000"/>
                </a:solidFill>
              </a:rPr>
              <a:t>**</a:t>
            </a:r>
            <a:r>
              <a:rPr lang="en-US" sz="2400" dirty="0"/>
              <a:t>Yu-An Hsu et al. Chin J </a:t>
            </a:r>
            <a:r>
              <a:rPr lang="en-US" sz="2400" dirty="0" err="1"/>
              <a:t>Physiol</a:t>
            </a:r>
            <a:r>
              <a:rPr lang="en-US" sz="2400" dirty="0"/>
              <a:t> 2016; 59(6): 315-322.</a:t>
            </a:r>
          </a:p>
        </p:txBody>
      </p:sp>
    </p:spTree>
    <p:extLst>
      <p:ext uri="{BB962C8B-B14F-4D97-AF65-F5344CB8AC3E}">
        <p14:creationId xmlns:p14="http://schemas.microsoft.com/office/powerpoint/2010/main" val="1153150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594975" y="1726520"/>
            <a:ext cx="7002049" cy="2154436"/>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Overview of mRNA Vaccines  </a:t>
            </a:r>
          </a:p>
        </p:txBody>
      </p:sp>
    </p:spTree>
    <p:extLst>
      <p:ext uri="{BB962C8B-B14F-4D97-AF65-F5344CB8AC3E}">
        <p14:creationId xmlns:p14="http://schemas.microsoft.com/office/powerpoint/2010/main" val="2440249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6DBB-F63A-194C-8CF7-1580B4745832}"/>
              </a:ext>
            </a:extLst>
          </p:cNvPr>
          <p:cNvSpPr>
            <a:spLocks noGrp="1"/>
          </p:cNvSpPr>
          <p:nvPr>
            <p:ph type="title"/>
          </p:nvPr>
        </p:nvSpPr>
        <p:spPr>
          <a:xfrm>
            <a:off x="68023" y="245028"/>
            <a:ext cx="10515600" cy="2279559"/>
          </a:xfrm>
        </p:spPr>
        <p:txBody>
          <a:bodyPr>
            <a:normAutofit/>
          </a:bodyPr>
          <a:lstStyle/>
          <a:p>
            <a:r>
              <a:rPr lang="en-US" b="1" dirty="0"/>
              <a:t>SARS-CoV-2 S1 of spike persists up to 15 months post-infection in immune cells expressing an Fc</a:t>
            </a:r>
            <a:r>
              <a:rPr lang="el-GR" b="1" dirty="0"/>
              <a:t>γ </a:t>
            </a:r>
            <a:r>
              <a:rPr lang="en-US" b="1" dirty="0"/>
              <a:t>receptor</a:t>
            </a:r>
            <a:r>
              <a:rPr lang="en-US" b="1" dirty="0">
                <a:solidFill>
                  <a:srgbClr val="FF0000"/>
                </a:solidFill>
              </a:rPr>
              <a:t>*</a:t>
            </a:r>
            <a:endParaRPr lang="en-US" dirty="0"/>
          </a:p>
        </p:txBody>
      </p:sp>
      <p:sp>
        <p:nvSpPr>
          <p:cNvPr id="3" name="Content Placeholder 2">
            <a:extLst>
              <a:ext uri="{FF2B5EF4-FFF2-40B4-BE49-F238E27FC236}">
                <a16:creationId xmlns:a16="http://schemas.microsoft.com/office/drawing/2014/main" id="{C9FAE4CA-F1F8-E148-84AD-D57E3661A2AB}"/>
              </a:ext>
            </a:extLst>
          </p:cNvPr>
          <p:cNvSpPr>
            <a:spLocks noGrp="1"/>
          </p:cNvSpPr>
          <p:nvPr>
            <p:ph idx="1"/>
          </p:nvPr>
        </p:nvSpPr>
        <p:spPr>
          <a:xfrm>
            <a:off x="475128" y="2648241"/>
            <a:ext cx="7203141" cy="3181840"/>
          </a:xfrm>
        </p:spPr>
        <p:txBody>
          <a:bodyPr>
            <a:normAutofit/>
          </a:bodyPr>
          <a:lstStyle/>
          <a:p>
            <a:r>
              <a:rPr lang="en-US" dirty="0"/>
              <a:t>Enzymatic cleavage of the spike protein by </a:t>
            </a:r>
            <a:r>
              <a:rPr lang="en-US" dirty="0" err="1"/>
              <a:t>furin</a:t>
            </a:r>
            <a:r>
              <a:rPr lang="en-US" dirty="0"/>
              <a:t> proteases causes the S1 segment to be released and circulate freely in the vasculature</a:t>
            </a:r>
          </a:p>
          <a:p>
            <a:pPr lvl="1"/>
            <a:r>
              <a:rPr lang="en-US" dirty="0"/>
              <a:t>S1 is the part that binds to ACE2 receptors</a:t>
            </a:r>
          </a:p>
          <a:p>
            <a:r>
              <a:rPr lang="en-US" dirty="0"/>
              <a:t>S1 survives in the immune cells long after infection has cleared</a:t>
            </a:r>
          </a:p>
          <a:p>
            <a:r>
              <a:rPr lang="en-US" dirty="0"/>
              <a:t>Could be the cause of </a:t>
            </a:r>
            <a:r>
              <a:rPr lang="en-US" i="1" dirty="0">
                <a:solidFill>
                  <a:srgbClr val="FF0000"/>
                </a:solidFill>
              </a:rPr>
              <a:t>“long-haul COVID.”</a:t>
            </a:r>
          </a:p>
          <a:p>
            <a:pPr marL="0" indent="0">
              <a:buNone/>
            </a:pPr>
            <a:endParaRPr lang="en-US" dirty="0"/>
          </a:p>
        </p:txBody>
      </p:sp>
      <p:sp>
        <p:nvSpPr>
          <p:cNvPr id="4" name="TextBox 3">
            <a:extLst>
              <a:ext uri="{FF2B5EF4-FFF2-40B4-BE49-F238E27FC236}">
                <a16:creationId xmlns:a16="http://schemas.microsoft.com/office/drawing/2014/main" id="{5B0CE5F1-5755-3541-A683-8F0F420587DA}"/>
              </a:ext>
            </a:extLst>
          </p:cNvPr>
          <p:cNvSpPr txBox="1"/>
          <p:nvPr/>
        </p:nvSpPr>
        <p:spPr>
          <a:xfrm>
            <a:off x="1743103" y="6174360"/>
            <a:ext cx="10123220" cy="461665"/>
          </a:xfrm>
          <a:prstGeom prst="rect">
            <a:avLst/>
          </a:prstGeom>
          <a:noFill/>
        </p:spPr>
        <p:txBody>
          <a:bodyPr wrap="none" rtlCol="0">
            <a:spAutoFit/>
          </a:bodyPr>
          <a:lstStyle/>
          <a:p>
            <a:r>
              <a:rPr lang="en-US" sz="2400" dirty="0">
                <a:solidFill>
                  <a:srgbClr val="FF0000"/>
                </a:solidFill>
              </a:rPr>
              <a:t>*</a:t>
            </a:r>
            <a:r>
              <a:rPr lang="en-US" sz="2400" dirty="0"/>
              <a:t>Bruce K. Patterson et al. </a:t>
            </a:r>
            <a:r>
              <a:rPr lang="en-US" sz="2400" dirty="0" err="1"/>
              <a:t>bioRxiv</a:t>
            </a:r>
            <a:r>
              <a:rPr lang="en-US" sz="2400" dirty="0"/>
              <a:t> July 9, 2021. </a:t>
            </a:r>
            <a:r>
              <a:rPr lang="en-US" sz="2400" dirty="0" err="1"/>
              <a:t>doi</a:t>
            </a:r>
            <a:r>
              <a:rPr lang="en-US" sz="2400" dirty="0"/>
              <a:t>: 10.1101/2021.06.25.449905.</a:t>
            </a:r>
          </a:p>
        </p:txBody>
      </p:sp>
      <p:pic>
        <p:nvPicPr>
          <p:cNvPr id="6" name="Picture 5" descr="A picture containing text&#10;&#10;Description automatically generated">
            <a:extLst>
              <a:ext uri="{FF2B5EF4-FFF2-40B4-BE49-F238E27FC236}">
                <a16:creationId xmlns:a16="http://schemas.microsoft.com/office/drawing/2014/main" id="{0878B0A4-933D-8845-85E9-73A745C4222A}"/>
              </a:ext>
            </a:extLst>
          </p:cNvPr>
          <p:cNvPicPr>
            <a:picLocks noChangeAspect="1"/>
          </p:cNvPicPr>
          <p:nvPr/>
        </p:nvPicPr>
        <p:blipFill>
          <a:blip r:embed="rId3"/>
          <a:stretch>
            <a:fillRect/>
          </a:stretch>
        </p:blipFill>
        <p:spPr>
          <a:xfrm>
            <a:off x="7772400" y="2284687"/>
            <a:ext cx="4291476" cy="3669048"/>
          </a:xfrm>
          <a:prstGeom prst="rect">
            <a:avLst/>
          </a:prstGeom>
        </p:spPr>
      </p:pic>
      <p:sp>
        <p:nvSpPr>
          <p:cNvPr id="7" name="TextBox 6">
            <a:extLst>
              <a:ext uri="{FF2B5EF4-FFF2-40B4-BE49-F238E27FC236}">
                <a16:creationId xmlns:a16="http://schemas.microsoft.com/office/drawing/2014/main" id="{DE22BEF6-E4F9-9A47-8451-77C04842E240}"/>
              </a:ext>
            </a:extLst>
          </p:cNvPr>
          <p:cNvSpPr txBox="1"/>
          <p:nvPr/>
        </p:nvSpPr>
        <p:spPr>
          <a:xfrm>
            <a:off x="10441084" y="2274479"/>
            <a:ext cx="486030" cy="461665"/>
          </a:xfrm>
          <a:prstGeom prst="rect">
            <a:avLst/>
          </a:prstGeom>
          <a:noFill/>
        </p:spPr>
        <p:txBody>
          <a:bodyPr wrap="none" rtlCol="0">
            <a:spAutoFit/>
          </a:bodyPr>
          <a:lstStyle/>
          <a:p>
            <a:r>
              <a:rPr lang="en-US" sz="2400" b="1" dirty="0"/>
              <a:t>S1</a:t>
            </a:r>
          </a:p>
        </p:txBody>
      </p:sp>
      <p:sp>
        <p:nvSpPr>
          <p:cNvPr id="8" name="TextBox 7">
            <a:extLst>
              <a:ext uri="{FF2B5EF4-FFF2-40B4-BE49-F238E27FC236}">
                <a16:creationId xmlns:a16="http://schemas.microsoft.com/office/drawing/2014/main" id="{492593CD-271A-7146-BEA8-D8DC97363872}"/>
              </a:ext>
            </a:extLst>
          </p:cNvPr>
          <p:cNvSpPr txBox="1"/>
          <p:nvPr/>
        </p:nvSpPr>
        <p:spPr>
          <a:xfrm>
            <a:off x="8620712" y="4333413"/>
            <a:ext cx="486030" cy="461665"/>
          </a:xfrm>
          <a:prstGeom prst="rect">
            <a:avLst/>
          </a:prstGeom>
          <a:noFill/>
        </p:spPr>
        <p:txBody>
          <a:bodyPr wrap="none" rtlCol="0">
            <a:spAutoFit/>
          </a:bodyPr>
          <a:lstStyle/>
          <a:p>
            <a:r>
              <a:rPr lang="en-US" sz="2400" b="1" dirty="0"/>
              <a:t>S2</a:t>
            </a:r>
          </a:p>
        </p:txBody>
      </p:sp>
    </p:spTree>
    <p:extLst>
      <p:ext uri="{BB962C8B-B14F-4D97-AF65-F5344CB8AC3E}">
        <p14:creationId xmlns:p14="http://schemas.microsoft.com/office/powerpoint/2010/main" val="2609654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C19B-E90E-F947-98D6-1CC22FFEA025}"/>
              </a:ext>
            </a:extLst>
          </p:cNvPr>
          <p:cNvSpPr>
            <a:spLocks noGrp="1"/>
          </p:cNvSpPr>
          <p:nvPr>
            <p:ph type="title"/>
          </p:nvPr>
        </p:nvSpPr>
        <p:spPr>
          <a:xfrm>
            <a:off x="1173" y="309825"/>
            <a:ext cx="9876923" cy="1857570"/>
          </a:xfrm>
        </p:spPr>
        <p:txBody>
          <a:bodyPr>
            <a:normAutofit fontScale="90000"/>
          </a:bodyPr>
          <a:lstStyle/>
          <a:p>
            <a:r>
              <a:rPr lang="en-US" b="1" dirty="0"/>
              <a:t>“Free SARS-CoV-2 Spike Protein S1 Particles May Play a Role in the Pathogenesis of    COVID-19 Infection”</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85E4C7C1-E7A2-244D-A4A5-E106D6091A3D}"/>
              </a:ext>
            </a:extLst>
          </p:cNvPr>
          <p:cNvSpPr>
            <a:spLocks noGrp="1"/>
          </p:cNvSpPr>
          <p:nvPr>
            <p:ph idx="1"/>
          </p:nvPr>
        </p:nvSpPr>
        <p:spPr>
          <a:xfrm>
            <a:off x="599049" y="1874861"/>
            <a:ext cx="11358489" cy="3520098"/>
          </a:xfrm>
        </p:spPr>
        <p:txBody>
          <a:bodyPr/>
          <a:lstStyle/>
          <a:p>
            <a:r>
              <a:rPr lang="en-US" dirty="0"/>
              <a:t>S1 molecules carry intact RBD domains, and their binding to ACE2 may induce ACE2 downregulation and deleterious downstream effects </a:t>
            </a:r>
          </a:p>
          <a:p>
            <a:endParaRPr lang="en-US" dirty="0"/>
          </a:p>
        </p:txBody>
      </p:sp>
      <p:sp>
        <p:nvSpPr>
          <p:cNvPr id="4" name="TextBox 3">
            <a:extLst>
              <a:ext uri="{FF2B5EF4-FFF2-40B4-BE49-F238E27FC236}">
                <a16:creationId xmlns:a16="http://schemas.microsoft.com/office/drawing/2014/main" id="{80A1FB36-4ADA-B148-9AA5-DB73F7D464C8}"/>
              </a:ext>
            </a:extLst>
          </p:cNvPr>
          <p:cNvSpPr txBox="1"/>
          <p:nvPr/>
        </p:nvSpPr>
        <p:spPr>
          <a:xfrm>
            <a:off x="3297603" y="6031210"/>
            <a:ext cx="8659935" cy="461665"/>
          </a:xfrm>
          <a:prstGeom prst="rect">
            <a:avLst/>
          </a:prstGeom>
          <a:noFill/>
        </p:spPr>
        <p:txBody>
          <a:bodyPr wrap="none" rtlCol="0">
            <a:spAutoFit/>
          </a:bodyPr>
          <a:lstStyle/>
          <a:p>
            <a:r>
              <a:rPr lang="en-US" sz="2400" dirty="0">
                <a:solidFill>
                  <a:srgbClr val="FF0000"/>
                </a:solidFill>
              </a:rPr>
              <a:t>*</a:t>
            </a:r>
            <a:r>
              <a:rPr lang="en-US" sz="2400" dirty="0"/>
              <a:t>Andrey V. </a:t>
            </a:r>
            <a:r>
              <a:rPr lang="en-US" sz="2400" dirty="0" err="1"/>
              <a:t>Letarov</a:t>
            </a:r>
            <a:r>
              <a:rPr lang="en-US" sz="2400" dirty="0"/>
              <a:t> et al.  Biochemistry (Moscow) 2020 Dec 30: 1–5. </a:t>
            </a:r>
          </a:p>
        </p:txBody>
      </p:sp>
      <p:pic>
        <p:nvPicPr>
          <p:cNvPr id="6" name="Picture 5" descr="Map&#10;&#10;Description automatically generated with medium confidence">
            <a:extLst>
              <a:ext uri="{FF2B5EF4-FFF2-40B4-BE49-F238E27FC236}">
                <a16:creationId xmlns:a16="http://schemas.microsoft.com/office/drawing/2014/main" id="{A6C20212-BF44-A945-B38A-B921C07947FF}"/>
              </a:ext>
            </a:extLst>
          </p:cNvPr>
          <p:cNvPicPr>
            <a:picLocks noChangeAspect="1"/>
          </p:cNvPicPr>
          <p:nvPr/>
        </p:nvPicPr>
        <p:blipFill>
          <a:blip r:embed="rId3"/>
          <a:stretch>
            <a:fillRect/>
          </a:stretch>
        </p:blipFill>
        <p:spPr>
          <a:xfrm>
            <a:off x="965304" y="2820572"/>
            <a:ext cx="10096500" cy="3200400"/>
          </a:xfrm>
          <a:prstGeom prst="rect">
            <a:avLst/>
          </a:prstGeom>
        </p:spPr>
      </p:pic>
    </p:spTree>
    <p:extLst>
      <p:ext uri="{BB962C8B-B14F-4D97-AF65-F5344CB8AC3E}">
        <p14:creationId xmlns:p14="http://schemas.microsoft.com/office/powerpoint/2010/main" val="2059590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C19B-E90E-F947-98D6-1CC22FFEA025}"/>
              </a:ext>
            </a:extLst>
          </p:cNvPr>
          <p:cNvSpPr>
            <a:spLocks noGrp="1"/>
          </p:cNvSpPr>
          <p:nvPr>
            <p:ph type="title"/>
          </p:nvPr>
        </p:nvSpPr>
        <p:spPr>
          <a:xfrm>
            <a:off x="1173" y="309825"/>
            <a:ext cx="9876923" cy="1857570"/>
          </a:xfrm>
        </p:spPr>
        <p:txBody>
          <a:bodyPr>
            <a:normAutofit fontScale="90000"/>
          </a:bodyPr>
          <a:lstStyle/>
          <a:p>
            <a:r>
              <a:rPr lang="en-US" b="1" dirty="0"/>
              <a:t>“Free SARS-CoV-2 Spike Protein S1 Particles May Play a Role in the Pathogenesis of    COVID-19 Infection”</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85E4C7C1-E7A2-244D-A4A5-E106D6091A3D}"/>
              </a:ext>
            </a:extLst>
          </p:cNvPr>
          <p:cNvSpPr>
            <a:spLocks noGrp="1"/>
          </p:cNvSpPr>
          <p:nvPr>
            <p:ph idx="1"/>
          </p:nvPr>
        </p:nvSpPr>
        <p:spPr>
          <a:xfrm>
            <a:off x="599049" y="1874861"/>
            <a:ext cx="11358489" cy="3520098"/>
          </a:xfrm>
        </p:spPr>
        <p:txBody>
          <a:bodyPr/>
          <a:lstStyle/>
          <a:p>
            <a:r>
              <a:rPr lang="en-US" dirty="0"/>
              <a:t>S1 molecules carry intact RBD domains, and their binding to ACE2 may induce ACE2 downregulation and deleterious downstream effects </a:t>
            </a:r>
          </a:p>
          <a:p>
            <a:endParaRPr lang="en-US" dirty="0"/>
          </a:p>
        </p:txBody>
      </p:sp>
      <p:sp>
        <p:nvSpPr>
          <p:cNvPr id="4" name="TextBox 3">
            <a:extLst>
              <a:ext uri="{FF2B5EF4-FFF2-40B4-BE49-F238E27FC236}">
                <a16:creationId xmlns:a16="http://schemas.microsoft.com/office/drawing/2014/main" id="{80A1FB36-4ADA-B148-9AA5-DB73F7D464C8}"/>
              </a:ext>
            </a:extLst>
          </p:cNvPr>
          <p:cNvSpPr txBox="1"/>
          <p:nvPr/>
        </p:nvSpPr>
        <p:spPr>
          <a:xfrm>
            <a:off x="3297603" y="6031210"/>
            <a:ext cx="8659935" cy="461665"/>
          </a:xfrm>
          <a:prstGeom prst="rect">
            <a:avLst/>
          </a:prstGeom>
          <a:noFill/>
        </p:spPr>
        <p:txBody>
          <a:bodyPr wrap="none" rtlCol="0">
            <a:spAutoFit/>
          </a:bodyPr>
          <a:lstStyle/>
          <a:p>
            <a:r>
              <a:rPr lang="en-US" sz="2400" dirty="0">
                <a:solidFill>
                  <a:srgbClr val="FF0000"/>
                </a:solidFill>
              </a:rPr>
              <a:t>*</a:t>
            </a:r>
            <a:r>
              <a:rPr lang="en-US" sz="2400" dirty="0"/>
              <a:t>Andrey V. </a:t>
            </a:r>
            <a:r>
              <a:rPr lang="en-US" sz="2400" dirty="0" err="1"/>
              <a:t>Letarov</a:t>
            </a:r>
            <a:r>
              <a:rPr lang="en-US" sz="2400" dirty="0"/>
              <a:t> et al.  Biochemistry (Moscow) 2020 Dec 30: 1–5. </a:t>
            </a:r>
          </a:p>
        </p:txBody>
      </p:sp>
      <p:pic>
        <p:nvPicPr>
          <p:cNvPr id="6" name="Picture 5" descr="Map&#10;&#10;Description automatically generated with medium confidence">
            <a:extLst>
              <a:ext uri="{FF2B5EF4-FFF2-40B4-BE49-F238E27FC236}">
                <a16:creationId xmlns:a16="http://schemas.microsoft.com/office/drawing/2014/main" id="{A6C20212-BF44-A945-B38A-B921C07947FF}"/>
              </a:ext>
            </a:extLst>
          </p:cNvPr>
          <p:cNvPicPr>
            <a:picLocks noChangeAspect="1"/>
          </p:cNvPicPr>
          <p:nvPr/>
        </p:nvPicPr>
        <p:blipFill>
          <a:blip r:embed="rId3"/>
          <a:stretch>
            <a:fillRect/>
          </a:stretch>
        </p:blipFill>
        <p:spPr>
          <a:xfrm>
            <a:off x="965304" y="2820572"/>
            <a:ext cx="10096500" cy="3200400"/>
          </a:xfrm>
          <a:prstGeom prst="rect">
            <a:avLst/>
          </a:prstGeom>
        </p:spPr>
      </p:pic>
      <p:sp>
        <p:nvSpPr>
          <p:cNvPr id="7" name="TextBox 6">
            <a:extLst>
              <a:ext uri="{FF2B5EF4-FFF2-40B4-BE49-F238E27FC236}">
                <a16:creationId xmlns:a16="http://schemas.microsoft.com/office/drawing/2014/main" id="{B644F9B6-C42B-8949-A505-E569A3D5D690}"/>
              </a:ext>
            </a:extLst>
          </p:cNvPr>
          <p:cNvSpPr txBox="1"/>
          <p:nvPr/>
        </p:nvSpPr>
        <p:spPr>
          <a:xfrm>
            <a:off x="1258595" y="1992945"/>
            <a:ext cx="9509917" cy="3970318"/>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 </a:t>
            </a:r>
          </a:p>
          <a:p>
            <a:r>
              <a:rPr lang="en-US" dirty="0"/>
              <a:t>Eleven out of 13 health care workers had detectable levels of spike protein and/or S1 in their blood plasma as early as 1 day and up to 28 days following the first mRNA vaccine, with a peak level on average after five days.</a:t>
            </a:r>
            <a:r>
              <a:rPr lang="en-US" dirty="0">
                <a:solidFill>
                  <a:srgbClr val="FF0000"/>
                </a:solidFill>
              </a:rPr>
              <a:t>**</a:t>
            </a:r>
          </a:p>
          <a:p>
            <a:endParaRPr lang="en-US" dirty="0">
              <a:solidFill>
                <a:srgbClr val="FF0000"/>
              </a:solidFill>
            </a:endParaRPr>
          </a:p>
          <a:p>
            <a:r>
              <a:rPr lang="en-US" dirty="0">
                <a:solidFill>
                  <a:srgbClr val="FF0000"/>
                </a:solidFill>
              </a:rPr>
              <a:t>**</a:t>
            </a:r>
            <a:r>
              <a:rPr lang="en-US" dirty="0"/>
              <a:t>Ogata et al. Clinical Infectious Diseases 2021; ciab465.     [</a:t>
            </a:r>
            <a:r>
              <a:rPr lang="en-US" dirty="0" err="1"/>
              <a:t>Epub</a:t>
            </a:r>
            <a:r>
              <a:rPr lang="en-US" dirty="0"/>
              <a:t> ahead of print]  </a:t>
            </a:r>
            <a:r>
              <a:rPr lang="en-US" dirty="0" err="1"/>
              <a:t>doi</a:t>
            </a:r>
            <a:r>
              <a:rPr lang="en-US" dirty="0"/>
              <a:t>: 10.1093/</a:t>
            </a:r>
            <a:r>
              <a:rPr lang="en-US" dirty="0" err="1"/>
              <a:t>cid</a:t>
            </a:r>
            <a:r>
              <a:rPr lang="en-US" dirty="0"/>
              <a:t>/ciab465.</a:t>
            </a:r>
          </a:p>
          <a:p>
            <a:endParaRPr lang="en-US" dirty="0"/>
          </a:p>
        </p:txBody>
      </p:sp>
    </p:spTree>
    <p:extLst>
      <p:ext uri="{BB962C8B-B14F-4D97-AF65-F5344CB8AC3E}">
        <p14:creationId xmlns:p14="http://schemas.microsoft.com/office/powerpoint/2010/main" val="3718507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C19B-E90E-F947-98D6-1CC22FFEA025}"/>
              </a:ext>
            </a:extLst>
          </p:cNvPr>
          <p:cNvSpPr>
            <a:spLocks noGrp="1"/>
          </p:cNvSpPr>
          <p:nvPr>
            <p:ph type="title"/>
          </p:nvPr>
        </p:nvSpPr>
        <p:spPr>
          <a:xfrm>
            <a:off x="1173" y="309825"/>
            <a:ext cx="9876923" cy="1857570"/>
          </a:xfrm>
        </p:spPr>
        <p:txBody>
          <a:bodyPr>
            <a:normAutofit fontScale="90000"/>
          </a:bodyPr>
          <a:lstStyle/>
          <a:p>
            <a:r>
              <a:rPr lang="en-US" b="1" dirty="0"/>
              <a:t>“Free SARS-CoV-2 Spike Protein S1 Particles May Play a Role in the Pathogenesis of    COVID-19 Infection”</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85E4C7C1-E7A2-244D-A4A5-E106D6091A3D}"/>
              </a:ext>
            </a:extLst>
          </p:cNvPr>
          <p:cNvSpPr>
            <a:spLocks noGrp="1"/>
          </p:cNvSpPr>
          <p:nvPr>
            <p:ph idx="1"/>
          </p:nvPr>
        </p:nvSpPr>
        <p:spPr>
          <a:xfrm>
            <a:off x="599049" y="1874861"/>
            <a:ext cx="11358489" cy="3520098"/>
          </a:xfrm>
        </p:spPr>
        <p:txBody>
          <a:bodyPr/>
          <a:lstStyle/>
          <a:p>
            <a:r>
              <a:rPr lang="en-US" dirty="0"/>
              <a:t>S1 molecules carry intact RBD domains, and their binding to ACE2 may induce ACE2 downregulation and deleterious downstream effects </a:t>
            </a:r>
          </a:p>
          <a:p>
            <a:endParaRPr lang="en-US" dirty="0"/>
          </a:p>
        </p:txBody>
      </p:sp>
      <p:sp>
        <p:nvSpPr>
          <p:cNvPr id="4" name="TextBox 3">
            <a:extLst>
              <a:ext uri="{FF2B5EF4-FFF2-40B4-BE49-F238E27FC236}">
                <a16:creationId xmlns:a16="http://schemas.microsoft.com/office/drawing/2014/main" id="{80A1FB36-4ADA-B148-9AA5-DB73F7D464C8}"/>
              </a:ext>
            </a:extLst>
          </p:cNvPr>
          <p:cNvSpPr txBox="1"/>
          <p:nvPr/>
        </p:nvSpPr>
        <p:spPr>
          <a:xfrm>
            <a:off x="3297603" y="6031210"/>
            <a:ext cx="8659935" cy="461665"/>
          </a:xfrm>
          <a:prstGeom prst="rect">
            <a:avLst/>
          </a:prstGeom>
          <a:noFill/>
        </p:spPr>
        <p:txBody>
          <a:bodyPr wrap="none" rtlCol="0">
            <a:spAutoFit/>
          </a:bodyPr>
          <a:lstStyle/>
          <a:p>
            <a:r>
              <a:rPr lang="en-US" sz="2400" dirty="0">
                <a:solidFill>
                  <a:srgbClr val="FF0000"/>
                </a:solidFill>
              </a:rPr>
              <a:t>*</a:t>
            </a:r>
            <a:r>
              <a:rPr lang="en-US" sz="2400" dirty="0"/>
              <a:t>Andrey V. </a:t>
            </a:r>
            <a:r>
              <a:rPr lang="en-US" sz="2400" dirty="0" err="1"/>
              <a:t>Letarov</a:t>
            </a:r>
            <a:r>
              <a:rPr lang="en-US" sz="2400" dirty="0"/>
              <a:t> et al.  Biochemistry (Moscow) 2020 Dec 30: 1–5. </a:t>
            </a:r>
          </a:p>
        </p:txBody>
      </p:sp>
      <p:pic>
        <p:nvPicPr>
          <p:cNvPr id="6" name="Picture 5" descr="Map&#10;&#10;Description automatically generated with medium confidence">
            <a:extLst>
              <a:ext uri="{FF2B5EF4-FFF2-40B4-BE49-F238E27FC236}">
                <a16:creationId xmlns:a16="http://schemas.microsoft.com/office/drawing/2014/main" id="{A6C20212-BF44-A945-B38A-B921C07947FF}"/>
              </a:ext>
            </a:extLst>
          </p:cNvPr>
          <p:cNvPicPr>
            <a:picLocks noChangeAspect="1"/>
          </p:cNvPicPr>
          <p:nvPr/>
        </p:nvPicPr>
        <p:blipFill>
          <a:blip r:embed="rId3"/>
          <a:stretch>
            <a:fillRect/>
          </a:stretch>
        </p:blipFill>
        <p:spPr>
          <a:xfrm>
            <a:off x="965304" y="2820572"/>
            <a:ext cx="10096500" cy="3200400"/>
          </a:xfrm>
          <a:prstGeom prst="rect">
            <a:avLst/>
          </a:prstGeom>
        </p:spPr>
      </p:pic>
      <p:sp>
        <p:nvSpPr>
          <p:cNvPr id="7" name="TextBox 6">
            <a:extLst>
              <a:ext uri="{FF2B5EF4-FFF2-40B4-BE49-F238E27FC236}">
                <a16:creationId xmlns:a16="http://schemas.microsoft.com/office/drawing/2014/main" id="{B644F9B6-C42B-8949-A505-E569A3D5D690}"/>
              </a:ext>
            </a:extLst>
          </p:cNvPr>
          <p:cNvSpPr txBox="1"/>
          <p:nvPr/>
        </p:nvSpPr>
        <p:spPr>
          <a:xfrm>
            <a:off x="1258595" y="1992945"/>
            <a:ext cx="9509917" cy="3108543"/>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 </a:t>
            </a:r>
          </a:p>
          <a:p>
            <a:r>
              <a:rPr lang="en-US" dirty="0"/>
              <a:t> S1 alone caused COVID-19-like lung symptoms in mice humanized with ACE2 receptor: Immune cell infiltration, cytokine storm, impaired barrier function.</a:t>
            </a:r>
            <a:r>
              <a:rPr lang="en-US" dirty="0">
                <a:solidFill>
                  <a:srgbClr val="FF0000"/>
                </a:solidFill>
              </a:rPr>
              <a:t>***</a:t>
            </a:r>
          </a:p>
          <a:p>
            <a:endParaRPr lang="en-US" dirty="0">
              <a:solidFill>
                <a:srgbClr val="FF0000"/>
              </a:solidFill>
            </a:endParaRPr>
          </a:p>
          <a:p>
            <a:pPr algn="r"/>
            <a:r>
              <a:rPr lang="en-US" dirty="0">
                <a:solidFill>
                  <a:srgbClr val="FF0000"/>
                </a:solidFill>
              </a:rPr>
              <a:t>***</a:t>
            </a:r>
            <a:r>
              <a:rPr lang="en-US" sz="2400" dirty="0"/>
              <a:t>Ruben M. L. </a:t>
            </a:r>
            <a:r>
              <a:rPr lang="en-US" sz="2400" dirty="0" err="1"/>
              <a:t>Colunga</a:t>
            </a:r>
            <a:r>
              <a:rPr lang="en-US" sz="2400" dirty="0"/>
              <a:t> </a:t>
            </a:r>
            <a:r>
              <a:rPr lang="en-US" sz="2400" dirty="0" err="1"/>
              <a:t>Biancatelli</a:t>
            </a:r>
            <a:r>
              <a:rPr lang="en-US" sz="2400" dirty="0"/>
              <a:t> et al.   </a:t>
            </a:r>
          </a:p>
          <a:p>
            <a:pPr algn="r"/>
            <a:r>
              <a:rPr lang="en-US" sz="2400" dirty="0"/>
              <a:t>Am J </a:t>
            </a:r>
            <a:r>
              <a:rPr lang="en-US" sz="2400" dirty="0" err="1"/>
              <a:t>Physiol</a:t>
            </a:r>
            <a:r>
              <a:rPr lang="en-US" sz="2400" dirty="0"/>
              <a:t> Lung Cell Mol </a:t>
            </a:r>
            <a:r>
              <a:rPr lang="en-US" sz="2400" dirty="0" err="1"/>
              <a:t>Physiol</a:t>
            </a:r>
            <a:r>
              <a:rPr lang="en-US" sz="2400" dirty="0"/>
              <a:t> 2021; 321: L477–L484</a:t>
            </a:r>
            <a:r>
              <a:rPr lang="en-US" dirty="0"/>
              <a:t>.</a:t>
            </a:r>
          </a:p>
        </p:txBody>
      </p:sp>
    </p:spTree>
    <p:extLst>
      <p:ext uri="{BB962C8B-B14F-4D97-AF65-F5344CB8AC3E}">
        <p14:creationId xmlns:p14="http://schemas.microsoft.com/office/powerpoint/2010/main" val="2178471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73B3-BA8F-0943-82A2-F70C2409DDDF}"/>
              </a:ext>
            </a:extLst>
          </p:cNvPr>
          <p:cNvSpPr>
            <a:spLocks noGrp="1"/>
          </p:cNvSpPr>
          <p:nvPr>
            <p:ph type="title"/>
          </p:nvPr>
        </p:nvSpPr>
        <p:spPr>
          <a:xfrm>
            <a:off x="127373" y="402703"/>
            <a:ext cx="10394489" cy="1325563"/>
          </a:xfrm>
        </p:spPr>
        <p:txBody>
          <a:bodyPr>
            <a:normAutofit fontScale="90000"/>
          </a:bodyPr>
          <a:lstStyle/>
          <a:p>
            <a:r>
              <a:rPr lang="en-US" b="1" dirty="0"/>
              <a:t>“SARS-CoV-2 Spike Protein Impairs Endothelial Function via Downregulation of ACE2”</a:t>
            </a:r>
            <a:r>
              <a:rPr lang="en-US" b="1" dirty="0">
                <a:solidFill>
                  <a:srgbClr val="FF0000"/>
                </a:solidFill>
              </a:rPr>
              <a:t>*</a:t>
            </a:r>
            <a:r>
              <a:rPr lang="en-US" b="1" dirty="0"/>
              <a:t> </a:t>
            </a:r>
            <a:br>
              <a:rPr lang="en-US" b="1" dirty="0"/>
            </a:br>
            <a:endParaRPr lang="en-US" b="1" dirty="0"/>
          </a:p>
        </p:txBody>
      </p:sp>
      <p:pic>
        <p:nvPicPr>
          <p:cNvPr id="5" name="Content Placeholder 4" descr="A small white rodent&#10;&#10;Description automatically generated with medium confidence">
            <a:extLst>
              <a:ext uri="{FF2B5EF4-FFF2-40B4-BE49-F238E27FC236}">
                <a16:creationId xmlns:a16="http://schemas.microsoft.com/office/drawing/2014/main" id="{A1C7DF42-574D-5C4E-AE81-9012337EFBA9}"/>
              </a:ext>
            </a:extLst>
          </p:cNvPr>
          <p:cNvPicPr>
            <a:picLocks noGrp="1" noChangeAspect="1"/>
          </p:cNvPicPr>
          <p:nvPr>
            <p:ph idx="1"/>
          </p:nvPr>
        </p:nvPicPr>
        <p:blipFill>
          <a:blip r:embed="rId3"/>
          <a:stretch>
            <a:fillRect/>
          </a:stretch>
        </p:blipFill>
        <p:spPr>
          <a:xfrm>
            <a:off x="7384094" y="2251313"/>
            <a:ext cx="3098051" cy="3098051"/>
          </a:xfrm>
        </p:spPr>
      </p:pic>
      <p:sp>
        <p:nvSpPr>
          <p:cNvPr id="6" name="Content Placeholder 2">
            <a:extLst>
              <a:ext uri="{FF2B5EF4-FFF2-40B4-BE49-F238E27FC236}">
                <a16:creationId xmlns:a16="http://schemas.microsoft.com/office/drawing/2014/main" id="{D56F1014-43C8-1C4D-9698-E7439D8C8255}"/>
              </a:ext>
            </a:extLst>
          </p:cNvPr>
          <p:cNvSpPr txBox="1">
            <a:spLocks/>
          </p:cNvSpPr>
          <p:nvPr/>
        </p:nvSpPr>
        <p:spPr>
          <a:xfrm>
            <a:off x="449894" y="1947895"/>
            <a:ext cx="6934200" cy="3181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Spike-protein "</a:t>
            </a:r>
            <a:r>
              <a:rPr lang="en-US" dirty="0" err="1"/>
              <a:t>pseudoviruses</a:t>
            </a:r>
            <a:r>
              <a:rPr lang="en-US" dirty="0"/>
              <a:t>" cause endothelial damage by downregulating ACE2</a:t>
            </a:r>
          </a:p>
          <a:p>
            <a:r>
              <a:rPr lang="en-US" dirty="0"/>
              <a:t>This increases oxidative stress and impairs mitochondrial function in the endothelial wall lining blood vessels</a:t>
            </a:r>
          </a:p>
          <a:p>
            <a:r>
              <a:rPr lang="en-US" dirty="0"/>
              <a:t>Induces vasculitis</a:t>
            </a:r>
          </a:p>
          <a:p>
            <a:pPr marL="0" indent="0">
              <a:buFont typeface="Arial" panose="020B0604020202020204" pitchFamily="34" charset="0"/>
              <a:buNone/>
            </a:pPr>
            <a:endParaRPr lang="en-US" dirty="0"/>
          </a:p>
        </p:txBody>
      </p:sp>
      <p:sp>
        <p:nvSpPr>
          <p:cNvPr id="7" name="TextBox 6">
            <a:extLst>
              <a:ext uri="{FF2B5EF4-FFF2-40B4-BE49-F238E27FC236}">
                <a16:creationId xmlns:a16="http://schemas.microsoft.com/office/drawing/2014/main" id="{0534BC63-7B0F-A44E-809C-36369A6DE6B5}"/>
              </a:ext>
            </a:extLst>
          </p:cNvPr>
          <p:cNvSpPr txBox="1"/>
          <p:nvPr/>
        </p:nvSpPr>
        <p:spPr>
          <a:xfrm>
            <a:off x="4083485" y="6015833"/>
            <a:ext cx="7820539" cy="461665"/>
          </a:xfrm>
          <a:prstGeom prst="rect">
            <a:avLst/>
          </a:prstGeom>
          <a:noFill/>
        </p:spPr>
        <p:txBody>
          <a:bodyPr wrap="none" rtlCol="0">
            <a:spAutoFit/>
          </a:bodyPr>
          <a:lstStyle/>
          <a:p>
            <a:r>
              <a:rPr lang="en-US" sz="2400" dirty="0">
                <a:solidFill>
                  <a:srgbClr val="FF0000"/>
                </a:solidFill>
              </a:rPr>
              <a:t>*</a:t>
            </a:r>
            <a:r>
              <a:rPr lang="en-US" sz="2400" dirty="0" err="1"/>
              <a:t>Yuyang</a:t>
            </a:r>
            <a:r>
              <a:rPr lang="en-US" sz="2400" dirty="0"/>
              <a:t> Lei et al. Circulation Research 2021; 128: 1323-1326.</a:t>
            </a:r>
          </a:p>
        </p:txBody>
      </p:sp>
    </p:spTree>
    <p:extLst>
      <p:ext uri="{BB962C8B-B14F-4D97-AF65-F5344CB8AC3E}">
        <p14:creationId xmlns:p14="http://schemas.microsoft.com/office/powerpoint/2010/main" val="4269135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59CB0-0B62-EF4B-AC03-3556273632E5}"/>
              </a:ext>
            </a:extLst>
          </p:cNvPr>
          <p:cNvSpPr>
            <a:spLocks noGrp="1"/>
          </p:cNvSpPr>
          <p:nvPr>
            <p:ph type="title"/>
          </p:nvPr>
        </p:nvSpPr>
        <p:spPr>
          <a:xfrm>
            <a:off x="286871" y="755089"/>
            <a:ext cx="10515600" cy="1325563"/>
          </a:xfrm>
        </p:spPr>
        <p:txBody>
          <a:bodyPr>
            <a:normAutofit fontScale="90000"/>
          </a:bodyPr>
          <a:lstStyle/>
          <a:p>
            <a:r>
              <a:rPr lang="en-US" b="1" dirty="0"/>
              <a:t>SARS-CoV-2 mRNA Vaccination-Associated Myocarditis in Children Ages 12-17: </a:t>
            </a:r>
            <a:br>
              <a:rPr lang="en-US" b="1" dirty="0"/>
            </a:br>
            <a:r>
              <a:rPr lang="en-US" b="1" dirty="0"/>
              <a:t>A Stratified National Database Analysis”</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02936945-E376-FA49-BBB6-9C2D8FD94C3A}"/>
              </a:ext>
            </a:extLst>
          </p:cNvPr>
          <p:cNvSpPr>
            <a:spLocks noGrp="1"/>
          </p:cNvSpPr>
          <p:nvPr>
            <p:ph idx="1"/>
          </p:nvPr>
        </p:nvSpPr>
        <p:spPr>
          <a:xfrm>
            <a:off x="291353" y="2080652"/>
            <a:ext cx="10515600" cy="2862170"/>
          </a:xfrm>
        </p:spPr>
        <p:txBody>
          <a:bodyPr/>
          <a:lstStyle/>
          <a:p>
            <a:r>
              <a:rPr lang="en-US" dirty="0"/>
              <a:t>Rate of myocarditis after two shots of Pfizer vaccine was </a:t>
            </a:r>
            <a:r>
              <a:rPr lang="en-US" dirty="0">
                <a:solidFill>
                  <a:srgbClr val="FF0000"/>
                </a:solidFill>
              </a:rPr>
              <a:t>162 cases per million</a:t>
            </a:r>
            <a:r>
              <a:rPr lang="en-US" dirty="0"/>
              <a:t> in boys 12-15 years old</a:t>
            </a:r>
          </a:p>
          <a:p>
            <a:pPr lvl="1"/>
            <a:r>
              <a:rPr lang="en-US" dirty="0"/>
              <a:t>About 86% required hospitalization</a:t>
            </a:r>
          </a:p>
          <a:p>
            <a:pPr lvl="1"/>
            <a:r>
              <a:rPr lang="en-US" dirty="0"/>
              <a:t>May lead to permanent damage and heart failure</a:t>
            </a:r>
          </a:p>
          <a:p>
            <a:r>
              <a:rPr lang="en-US" dirty="0"/>
              <a:t>Risk of a healthy adolescent being taken to hospital with COVID-19 in the next three months is </a:t>
            </a:r>
            <a:r>
              <a:rPr lang="en-US" dirty="0">
                <a:solidFill>
                  <a:srgbClr val="FF0000"/>
                </a:solidFill>
              </a:rPr>
              <a:t>44 per million</a:t>
            </a:r>
          </a:p>
        </p:txBody>
      </p:sp>
      <p:sp>
        <p:nvSpPr>
          <p:cNvPr id="4" name="TextBox 3">
            <a:extLst>
              <a:ext uri="{FF2B5EF4-FFF2-40B4-BE49-F238E27FC236}">
                <a16:creationId xmlns:a16="http://schemas.microsoft.com/office/drawing/2014/main" id="{550F0886-DB62-FC4B-9D79-ADA643B6367E}"/>
              </a:ext>
            </a:extLst>
          </p:cNvPr>
          <p:cNvSpPr txBox="1"/>
          <p:nvPr/>
        </p:nvSpPr>
        <p:spPr>
          <a:xfrm>
            <a:off x="4390871" y="5852886"/>
            <a:ext cx="7585090" cy="830997"/>
          </a:xfrm>
          <a:prstGeom prst="rect">
            <a:avLst/>
          </a:prstGeom>
          <a:noFill/>
        </p:spPr>
        <p:txBody>
          <a:bodyPr wrap="none" rtlCol="0">
            <a:spAutoFit/>
          </a:bodyPr>
          <a:lstStyle/>
          <a:p>
            <a:pPr algn="r"/>
            <a:r>
              <a:rPr lang="en-US" sz="2400" dirty="0">
                <a:solidFill>
                  <a:srgbClr val="FF0000"/>
                </a:solidFill>
              </a:rPr>
              <a:t>*</a:t>
            </a:r>
            <a:r>
              <a:rPr lang="en-US" sz="2400" dirty="0"/>
              <a:t>Tracy Beth </a:t>
            </a:r>
            <a:r>
              <a:rPr lang="en-US" sz="2400" dirty="0" err="1"/>
              <a:t>Høeg</a:t>
            </a:r>
            <a:r>
              <a:rPr lang="en-US" sz="2400" dirty="0"/>
              <a:t> et al. </a:t>
            </a:r>
            <a:r>
              <a:rPr lang="en-US" sz="2400" dirty="0" err="1"/>
              <a:t>medRxiv</a:t>
            </a:r>
            <a:r>
              <a:rPr lang="en-US" sz="2400" dirty="0"/>
              <a:t> preprint. August 30, 2021. </a:t>
            </a:r>
          </a:p>
          <a:p>
            <a:pPr algn="r"/>
            <a:r>
              <a:rPr lang="en-US" sz="2400" dirty="0" err="1"/>
              <a:t>doi</a:t>
            </a:r>
            <a:r>
              <a:rPr lang="en-US" sz="2400" dirty="0"/>
              <a:t>: https://</a:t>
            </a:r>
            <a:r>
              <a:rPr lang="en-US" sz="2400" dirty="0" err="1"/>
              <a:t>doi.org</a:t>
            </a:r>
            <a:r>
              <a:rPr lang="en-US" sz="2400" dirty="0"/>
              <a:t>/10.1101/2021.08.30.21262866</a:t>
            </a:r>
          </a:p>
        </p:txBody>
      </p:sp>
    </p:spTree>
    <p:extLst>
      <p:ext uri="{BB962C8B-B14F-4D97-AF65-F5344CB8AC3E}">
        <p14:creationId xmlns:p14="http://schemas.microsoft.com/office/powerpoint/2010/main" val="835409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33A5-5804-9743-B12A-108B4EE97D32}"/>
              </a:ext>
            </a:extLst>
          </p:cNvPr>
          <p:cNvSpPr>
            <a:spLocks noGrp="1"/>
          </p:cNvSpPr>
          <p:nvPr>
            <p:ph type="title"/>
          </p:nvPr>
        </p:nvSpPr>
        <p:spPr>
          <a:xfrm>
            <a:off x="185737" y="50800"/>
            <a:ext cx="10515600" cy="1325563"/>
          </a:xfrm>
        </p:spPr>
        <p:txBody>
          <a:bodyPr/>
          <a:lstStyle/>
          <a:p>
            <a:r>
              <a:rPr lang="en-US" b="1" dirty="0"/>
              <a:t>Myocarditis Reports in VAERS</a:t>
            </a:r>
            <a:r>
              <a:rPr lang="en-US" b="1" dirty="0">
                <a:solidFill>
                  <a:srgbClr val="FF0000"/>
                </a:solidFill>
              </a:rPr>
              <a:t>*</a:t>
            </a:r>
          </a:p>
        </p:txBody>
      </p:sp>
      <p:pic>
        <p:nvPicPr>
          <p:cNvPr id="5" name="Content Placeholder 4" descr="Chart&#10;&#10;Description automatically generated">
            <a:extLst>
              <a:ext uri="{FF2B5EF4-FFF2-40B4-BE49-F238E27FC236}">
                <a16:creationId xmlns:a16="http://schemas.microsoft.com/office/drawing/2014/main" id="{D3931F44-5D43-0C45-AE91-524403833BF9}"/>
              </a:ext>
            </a:extLst>
          </p:cNvPr>
          <p:cNvPicPr>
            <a:picLocks noGrp="1" noChangeAspect="1"/>
          </p:cNvPicPr>
          <p:nvPr>
            <p:ph idx="1"/>
          </p:nvPr>
        </p:nvPicPr>
        <p:blipFill>
          <a:blip r:embed="rId2"/>
          <a:stretch>
            <a:fillRect/>
          </a:stretch>
        </p:blipFill>
        <p:spPr>
          <a:xfrm>
            <a:off x="185737" y="1079118"/>
            <a:ext cx="7994270" cy="5413757"/>
          </a:xfrm>
        </p:spPr>
      </p:pic>
      <p:sp>
        <p:nvSpPr>
          <p:cNvPr id="6" name="TextBox 5">
            <a:extLst>
              <a:ext uri="{FF2B5EF4-FFF2-40B4-BE49-F238E27FC236}">
                <a16:creationId xmlns:a16="http://schemas.microsoft.com/office/drawing/2014/main" id="{C788F2EE-4FA2-7F4A-A342-158A3CC91684}"/>
              </a:ext>
            </a:extLst>
          </p:cNvPr>
          <p:cNvSpPr txBox="1"/>
          <p:nvPr/>
        </p:nvSpPr>
        <p:spPr>
          <a:xfrm>
            <a:off x="8275899" y="2280212"/>
            <a:ext cx="3823483" cy="461665"/>
          </a:xfrm>
          <a:prstGeom prst="rect">
            <a:avLst/>
          </a:prstGeom>
          <a:noFill/>
        </p:spPr>
        <p:txBody>
          <a:bodyPr wrap="none" rtlCol="0">
            <a:spAutoFit/>
          </a:bodyPr>
          <a:lstStyle/>
          <a:p>
            <a:r>
              <a:rPr lang="en-US" sz="2400" dirty="0"/>
              <a:t>Through September 24, 2021</a:t>
            </a:r>
          </a:p>
        </p:txBody>
      </p:sp>
      <p:sp>
        <p:nvSpPr>
          <p:cNvPr id="7" name="TextBox 6">
            <a:extLst>
              <a:ext uri="{FF2B5EF4-FFF2-40B4-BE49-F238E27FC236}">
                <a16:creationId xmlns:a16="http://schemas.microsoft.com/office/drawing/2014/main" id="{8E3A57BB-B1E1-4144-9553-3FBB8C3A5CB6}"/>
              </a:ext>
            </a:extLst>
          </p:cNvPr>
          <p:cNvSpPr txBox="1"/>
          <p:nvPr/>
        </p:nvSpPr>
        <p:spPr>
          <a:xfrm>
            <a:off x="6504972" y="6492875"/>
            <a:ext cx="5127045" cy="369332"/>
          </a:xfrm>
          <a:prstGeom prst="rect">
            <a:avLst/>
          </a:prstGeom>
          <a:noFill/>
        </p:spPr>
        <p:txBody>
          <a:bodyPr wrap="none" rtlCol="0">
            <a:spAutoFit/>
          </a:bodyPr>
          <a:lstStyle/>
          <a:p>
            <a:r>
              <a:rPr lang="en-US" dirty="0">
                <a:solidFill>
                  <a:srgbClr val="FF0000"/>
                </a:solidFill>
              </a:rPr>
              <a:t>*</a:t>
            </a:r>
            <a:r>
              <a:rPr lang="en-US" dirty="0"/>
              <a:t>https://</a:t>
            </a:r>
            <a:r>
              <a:rPr lang="en-US" dirty="0" err="1"/>
              <a:t>openvaers.com</a:t>
            </a:r>
            <a:r>
              <a:rPr lang="en-US" dirty="0"/>
              <a:t>/</a:t>
            </a:r>
            <a:r>
              <a:rPr lang="en-US" dirty="0" err="1"/>
              <a:t>covid</a:t>
            </a:r>
            <a:r>
              <a:rPr lang="en-US" dirty="0"/>
              <a:t>-data/myo-pericarditis</a:t>
            </a:r>
          </a:p>
        </p:txBody>
      </p:sp>
      <p:sp>
        <p:nvSpPr>
          <p:cNvPr id="8" name="TextBox 7">
            <a:extLst>
              <a:ext uri="{FF2B5EF4-FFF2-40B4-BE49-F238E27FC236}">
                <a16:creationId xmlns:a16="http://schemas.microsoft.com/office/drawing/2014/main" id="{EB8DFE8B-D2FB-1044-AFDA-AF55C87CB091}"/>
              </a:ext>
            </a:extLst>
          </p:cNvPr>
          <p:cNvSpPr txBox="1"/>
          <p:nvPr/>
        </p:nvSpPr>
        <p:spPr>
          <a:xfrm>
            <a:off x="8180007" y="3238961"/>
            <a:ext cx="432710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16-and-over vaccination began December 14, 2020</a:t>
            </a:r>
          </a:p>
          <a:p>
            <a:pPr marL="342900" indent="-342900">
              <a:buFont typeface="Arial" panose="020B0604020202020204" pitchFamily="34" charset="0"/>
              <a:buChar char="•"/>
            </a:pPr>
            <a:r>
              <a:rPr lang="en-US" sz="2400" dirty="0"/>
              <a:t>12-15-year-old vaccination began May 10, 2021 </a:t>
            </a:r>
          </a:p>
          <a:p>
            <a:pPr marL="342900" indent="-342900">
              <a:buFont typeface="Arial" panose="020B0604020202020204" pitchFamily="34" charset="0"/>
              <a:buChar char="•"/>
            </a:pPr>
            <a:endParaRPr lang="en-US" sz="2400" dirty="0"/>
          </a:p>
        </p:txBody>
      </p:sp>
      <p:sp>
        <p:nvSpPr>
          <p:cNvPr id="9" name="TextBox 8">
            <a:extLst>
              <a:ext uri="{FF2B5EF4-FFF2-40B4-BE49-F238E27FC236}">
                <a16:creationId xmlns:a16="http://schemas.microsoft.com/office/drawing/2014/main" id="{D81E14F3-1E6D-0742-9123-CF9BBDACBA57}"/>
              </a:ext>
            </a:extLst>
          </p:cNvPr>
          <p:cNvSpPr txBox="1"/>
          <p:nvPr/>
        </p:nvSpPr>
        <p:spPr>
          <a:xfrm>
            <a:off x="1435261" y="2404681"/>
            <a:ext cx="5752618" cy="2092881"/>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sz="2600" dirty="0"/>
              <a:t> </a:t>
            </a:r>
          </a:p>
          <a:p>
            <a:r>
              <a:rPr lang="en-US" sz="2600" dirty="0"/>
              <a:t> Sweden and Denmark have decided to pause the use of the </a:t>
            </a:r>
            <a:r>
              <a:rPr lang="en-US" sz="2600" dirty="0" err="1"/>
              <a:t>Moderna</a:t>
            </a:r>
            <a:r>
              <a:rPr lang="en-US" sz="2600" dirty="0"/>
              <a:t> vaccine for all children and young adults</a:t>
            </a:r>
            <a:endParaRPr lang="en-US" sz="2600" dirty="0">
              <a:solidFill>
                <a:srgbClr val="FF0000"/>
              </a:solidFill>
            </a:endParaRPr>
          </a:p>
          <a:p>
            <a:pPr algn="r"/>
            <a:r>
              <a:rPr lang="en-US" sz="2600" dirty="0">
                <a:solidFill>
                  <a:srgbClr val="FF0000"/>
                </a:solidFill>
              </a:rPr>
              <a:t> </a:t>
            </a:r>
            <a:endParaRPr lang="en-US" sz="2600" dirty="0"/>
          </a:p>
        </p:txBody>
      </p:sp>
    </p:spTree>
    <p:extLst>
      <p:ext uri="{BB962C8B-B14F-4D97-AF65-F5344CB8AC3E}">
        <p14:creationId xmlns:p14="http://schemas.microsoft.com/office/powerpoint/2010/main" val="365087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D71AEC68-6E83-B048-A96B-8CF27E900B48}"/>
              </a:ext>
            </a:extLst>
          </p:cNvPr>
          <p:cNvPicPr>
            <a:picLocks noGrp="1" noChangeAspect="1"/>
          </p:cNvPicPr>
          <p:nvPr>
            <p:ph idx="1"/>
          </p:nvPr>
        </p:nvPicPr>
        <p:blipFill>
          <a:blip r:embed="rId3"/>
          <a:stretch>
            <a:fillRect/>
          </a:stretch>
        </p:blipFill>
        <p:spPr>
          <a:xfrm>
            <a:off x="4851944" y="7198"/>
            <a:ext cx="7340056" cy="6492875"/>
          </a:xfrm>
        </p:spPr>
      </p:pic>
      <p:sp>
        <p:nvSpPr>
          <p:cNvPr id="6" name="TextBox 5">
            <a:extLst>
              <a:ext uri="{FF2B5EF4-FFF2-40B4-BE49-F238E27FC236}">
                <a16:creationId xmlns:a16="http://schemas.microsoft.com/office/drawing/2014/main" id="{4B13843E-A2C2-574E-8C17-5798C00627C4}"/>
              </a:ext>
            </a:extLst>
          </p:cNvPr>
          <p:cNvSpPr txBox="1"/>
          <p:nvPr/>
        </p:nvSpPr>
        <p:spPr>
          <a:xfrm>
            <a:off x="278408" y="6318545"/>
            <a:ext cx="9147072" cy="461665"/>
          </a:xfrm>
          <a:prstGeom prst="rect">
            <a:avLst/>
          </a:prstGeom>
          <a:noFill/>
        </p:spPr>
        <p:txBody>
          <a:bodyPr wrap="square" rtlCol="0">
            <a:spAutoFit/>
          </a:bodyPr>
          <a:lstStyle/>
          <a:p>
            <a:r>
              <a:rPr lang="en-US" sz="2400" dirty="0">
                <a:solidFill>
                  <a:srgbClr val="FF0000"/>
                </a:solidFill>
              </a:rPr>
              <a:t>*</a:t>
            </a:r>
            <a:r>
              <a:rPr lang="en-US" sz="2400" dirty="0" err="1"/>
              <a:t>Chunxiao</a:t>
            </a:r>
            <a:r>
              <a:rPr lang="en-US" sz="2400" dirty="0"/>
              <a:t> Wang et al. Molecular Therapy 2017; 25(1): 192-204.</a:t>
            </a:r>
          </a:p>
        </p:txBody>
      </p:sp>
      <p:sp>
        <p:nvSpPr>
          <p:cNvPr id="2" name="Title 1">
            <a:extLst>
              <a:ext uri="{FF2B5EF4-FFF2-40B4-BE49-F238E27FC236}">
                <a16:creationId xmlns:a16="http://schemas.microsoft.com/office/drawing/2014/main" id="{F1C297B1-4B6A-3044-9D84-66F923DD4166}"/>
              </a:ext>
            </a:extLst>
          </p:cNvPr>
          <p:cNvSpPr>
            <a:spLocks noGrp="1"/>
          </p:cNvSpPr>
          <p:nvPr>
            <p:ph type="title"/>
          </p:nvPr>
        </p:nvSpPr>
        <p:spPr>
          <a:xfrm>
            <a:off x="101046" y="-219229"/>
            <a:ext cx="5387863" cy="2259322"/>
          </a:xfrm>
        </p:spPr>
        <p:txBody>
          <a:bodyPr>
            <a:normAutofit/>
          </a:bodyPr>
          <a:lstStyle/>
          <a:p>
            <a:r>
              <a:rPr lang="en-US" b="1" dirty="0"/>
              <a:t>How Spike Protein can Cause Cardiac Issues</a:t>
            </a:r>
            <a:r>
              <a:rPr lang="en-US" b="1" dirty="0">
                <a:solidFill>
                  <a:srgbClr val="FF0000"/>
                </a:solidFill>
              </a:rPr>
              <a:t>*</a:t>
            </a:r>
          </a:p>
        </p:txBody>
      </p:sp>
      <p:sp>
        <p:nvSpPr>
          <p:cNvPr id="3" name="TextBox 2">
            <a:extLst>
              <a:ext uri="{FF2B5EF4-FFF2-40B4-BE49-F238E27FC236}">
                <a16:creationId xmlns:a16="http://schemas.microsoft.com/office/drawing/2014/main" id="{29DE7A87-676B-0942-8D2B-27CBB87D0C59}"/>
              </a:ext>
            </a:extLst>
          </p:cNvPr>
          <p:cNvSpPr txBox="1"/>
          <p:nvPr/>
        </p:nvSpPr>
        <p:spPr>
          <a:xfrm>
            <a:off x="8632082" y="1291273"/>
            <a:ext cx="1756122" cy="461665"/>
          </a:xfrm>
          <a:prstGeom prst="rect">
            <a:avLst/>
          </a:prstGeom>
          <a:solidFill>
            <a:schemeClr val="bg1"/>
          </a:solidFill>
        </p:spPr>
        <p:txBody>
          <a:bodyPr wrap="none" rtlCol="0">
            <a:spAutoFit/>
          </a:bodyPr>
          <a:lstStyle/>
          <a:p>
            <a:r>
              <a:rPr lang="en-US" sz="2400" dirty="0"/>
              <a:t>Macrophage</a:t>
            </a:r>
          </a:p>
        </p:txBody>
      </p:sp>
      <p:sp>
        <p:nvSpPr>
          <p:cNvPr id="8" name="TextBox 7">
            <a:extLst>
              <a:ext uri="{FF2B5EF4-FFF2-40B4-BE49-F238E27FC236}">
                <a16:creationId xmlns:a16="http://schemas.microsoft.com/office/drawing/2014/main" id="{A06C0C06-C0F7-F643-86D4-74DC7205B953}"/>
              </a:ext>
            </a:extLst>
          </p:cNvPr>
          <p:cNvSpPr txBox="1"/>
          <p:nvPr/>
        </p:nvSpPr>
        <p:spPr>
          <a:xfrm>
            <a:off x="9510143" y="5192886"/>
            <a:ext cx="2414635" cy="461665"/>
          </a:xfrm>
          <a:prstGeom prst="rect">
            <a:avLst/>
          </a:prstGeom>
          <a:solidFill>
            <a:schemeClr val="bg1"/>
          </a:solidFill>
        </p:spPr>
        <p:txBody>
          <a:bodyPr wrap="none" rtlCol="0">
            <a:spAutoFit/>
          </a:bodyPr>
          <a:lstStyle/>
          <a:p>
            <a:r>
              <a:rPr lang="en-US" sz="2400" dirty="0"/>
              <a:t>Cardiac Fibroblast</a:t>
            </a:r>
          </a:p>
        </p:txBody>
      </p:sp>
      <p:sp>
        <p:nvSpPr>
          <p:cNvPr id="10" name="TextBox 9">
            <a:extLst>
              <a:ext uri="{FF2B5EF4-FFF2-40B4-BE49-F238E27FC236}">
                <a16:creationId xmlns:a16="http://schemas.microsoft.com/office/drawing/2014/main" id="{2FB4B62F-99E2-524D-85E2-42A69A32E046}"/>
              </a:ext>
            </a:extLst>
          </p:cNvPr>
          <p:cNvSpPr txBox="1"/>
          <p:nvPr/>
        </p:nvSpPr>
        <p:spPr>
          <a:xfrm>
            <a:off x="8521972" y="6086279"/>
            <a:ext cx="2188420" cy="461665"/>
          </a:xfrm>
          <a:prstGeom prst="rect">
            <a:avLst/>
          </a:prstGeom>
          <a:solidFill>
            <a:schemeClr val="bg1"/>
          </a:solidFill>
        </p:spPr>
        <p:txBody>
          <a:bodyPr wrap="none" rtlCol="0">
            <a:spAutoFit/>
          </a:bodyPr>
          <a:lstStyle/>
          <a:p>
            <a:r>
              <a:rPr lang="en-US" sz="2400" dirty="0"/>
              <a:t>Cardiac Rupture</a:t>
            </a:r>
          </a:p>
        </p:txBody>
      </p:sp>
      <p:sp>
        <p:nvSpPr>
          <p:cNvPr id="11" name="TextBox 10">
            <a:extLst>
              <a:ext uri="{FF2B5EF4-FFF2-40B4-BE49-F238E27FC236}">
                <a16:creationId xmlns:a16="http://schemas.microsoft.com/office/drawing/2014/main" id="{DF7594E9-1A4F-D340-8832-8967D51BDB19}"/>
              </a:ext>
            </a:extLst>
          </p:cNvPr>
          <p:cNvSpPr txBox="1"/>
          <p:nvPr/>
        </p:nvSpPr>
        <p:spPr>
          <a:xfrm>
            <a:off x="5550859" y="143439"/>
            <a:ext cx="926023" cy="461665"/>
          </a:xfrm>
          <a:prstGeom prst="rect">
            <a:avLst/>
          </a:prstGeom>
          <a:solidFill>
            <a:schemeClr val="bg1"/>
          </a:solidFill>
        </p:spPr>
        <p:txBody>
          <a:bodyPr wrap="none" rtlCol="0">
            <a:spAutoFit/>
          </a:bodyPr>
          <a:lstStyle/>
          <a:p>
            <a:r>
              <a:rPr lang="en-US" sz="2400" dirty="0"/>
              <a:t>Stress</a:t>
            </a:r>
          </a:p>
        </p:txBody>
      </p:sp>
      <p:sp>
        <p:nvSpPr>
          <p:cNvPr id="12" name="TextBox 11">
            <a:extLst>
              <a:ext uri="{FF2B5EF4-FFF2-40B4-BE49-F238E27FC236}">
                <a16:creationId xmlns:a16="http://schemas.microsoft.com/office/drawing/2014/main" id="{47C0CA43-74A0-7043-BE02-6AB9DF376BB2}"/>
              </a:ext>
            </a:extLst>
          </p:cNvPr>
          <p:cNvSpPr txBox="1"/>
          <p:nvPr/>
        </p:nvSpPr>
        <p:spPr>
          <a:xfrm>
            <a:off x="10193715" y="2367628"/>
            <a:ext cx="1731063" cy="830997"/>
          </a:xfrm>
          <a:prstGeom prst="rect">
            <a:avLst/>
          </a:prstGeom>
          <a:solidFill>
            <a:schemeClr val="bg1"/>
          </a:solidFill>
        </p:spPr>
        <p:txBody>
          <a:bodyPr wrap="square" rtlCol="0">
            <a:spAutoFit/>
          </a:bodyPr>
          <a:lstStyle/>
          <a:p>
            <a:r>
              <a:rPr lang="en-US" sz="2400" dirty="0"/>
              <a:t>Exosome</a:t>
            </a:r>
          </a:p>
          <a:p>
            <a:r>
              <a:rPr lang="en-US" sz="2400" dirty="0"/>
              <a:t>Secretion</a:t>
            </a:r>
          </a:p>
        </p:txBody>
      </p:sp>
      <p:sp>
        <p:nvSpPr>
          <p:cNvPr id="4" name="Rectangle 3">
            <a:extLst>
              <a:ext uri="{FF2B5EF4-FFF2-40B4-BE49-F238E27FC236}">
                <a16:creationId xmlns:a16="http://schemas.microsoft.com/office/drawing/2014/main" id="{668CF989-03BD-304A-8881-385264119305}"/>
              </a:ext>
            </a:extLst>
          </p:cNvPr>
          <p:cNvSpPr/>
          <p:nvPr/>
        </p:nvSpPr>
        <p:spPr>
          <a:xfrm>
            <a:off x="5488909" y="4358799"/>
            <a:ext cx="1754399" cy="388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0C10B4-81B0-F942-B315-F576D48D7E5F}"/>
              </a:ext>
            </a:extLst>
          </p:cNvPr>
          <p:cNvSpPr/>
          <p:nvPr/>
        </p:nvSpPr>
        <p:spPr>
          <a:xfrm>
            <a:off x="5362143" y="1821572"/>
            <a:ext cx="1754399" cy="388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8B0C9F0-7A1F-6342-A429-9544B77DFBD6}"/>
              </a:ext>
            </a:extLst>
          </p:cNvPr>
          <p:cNvSpPr txBox="1">
            <a:spLocks/>
          </p:cNvSpPr>
          <p:nvPr/>
        </p:nvSpPr>
        <p:spPr>
          <a:xfrm>
            <a:off x="267222" y="1993581"/>
            <a:ext cx="7238677" cy="43235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Spike protein S1 unit causes stress and binds to ACE2 receptors, disabling them</a:t>
            </a:r>
          </a:p>
          <a:p>
            <a:pPr lvl="1"/>
            <a:r>
              <a:rPr lang="en-US" dirty="0"/>
              <a:t>This causes accumulation of Angiotensin II which activates macrophages</a:t>
            </a:r>
          </a:p>
          <a:p>
            <a:r>
              <a:rPr lang="en-US" dirty="0"/>
              <a:t>Macrophages secrete abundant exosomes containing miR-155</a:t>
            </a:r>
          </a:p>
          <a:p>
            <a:r>
              <a:rPr lang="en-US" dirty="0"/>
              <a:t>These exosomes are taken up by fibroblasts, suppressing their proliferation </a:t>
            </a:r>
          </a:p>
          <a:p>
            <a:pPr lvl="1"/>
            <a:r>
              <a:rPr lang="en-US" dirty="0"/>
              <a:t>This interferes with the healing process, leading to cardiac rupture</a:t>
            </a: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4266596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C30B-91AB-6B45-A8E6-0346AFDC4B8A}"/>
              </a:ext>
            </a:extLst>
          </p:cNvPr>
          <p:cNvSpPr>
            <a:spLocks noGrp="1"/>
          </p:cNvSpPr>
          <p:nvPr>
            <p:ph type="title"/>
          </p:nvPr>
        </p:nvSpPr>
        <p:spPr>
          <a:xfrm>
            <a:off x="130375" y="0"/>
            <a:ext cx="8713000" cy="1325563"/>
          </a:xfrm>
        </p:spPr>
        <p:txBody>
          <a:bodyPr>
            <a:normAutofit/>
          </a:bodyPr>
          <a:lstStyle/>
          <a:p>
            <a:r>
              <a:rPr lang="en-US" b="1" dirty="0"/>
              <a:t>miR-155 overexpression linked to worse outcomes in heart attack</a:t>
            </a:r>
            <a:r>
              <a:rPr lang="en-US" b="1" dirty="0">
                <a:solidFill>
                  <a:srgbClr val="FF0000"/>
                </a:solidFill>
              </a:rPr>
              <a:t>*</a:t>
            </a:r>
          </a:p>
        </p:txBody>
      </p:sp>
      <p:pic>
        <p:nvPicPr>
          <p:cNvPr id="5" name="Content Placeholder 4" descr="Diagram&#10;&#10;Description automatically generated with low confidence">
            <a:extLst>
              <a:ext uri="{FF2B5EF4-FFF2-40B4-BE49-F238E27FC236}">
                <a16:creationId xmlns:a16="http://schemas.microsoft.com/office/drawing/2014/main" id="{122080A6-AA65-E242-A801-480B1D6F78C8}"/>
              </a:ext>
            </a:extLst>
          </p:cNvPr>
          <p:cNvPicPr>
            <a:picLocks noGrp="1" noChangeAspect="1"/>
          </p:cNvPicPr>
          <p:nvPr>
            <p:ph idx="1"/>
          </p:nvPr>
        </p:nvPicPr>
        <p:blipFill>
          <a:blip r:embed="rId3"/>
          <a:stretch>
            <a:fillRect/>
          </a:stretch>
        </p:blipFill>
        <p:spPr>
          <a:xfrm>
            <a:off x="4584186" y="1806599"/>
            <a:ext cx="7461158" cy="4351338"/>
          </a:xfrm>
        </p:spPr>
      </p:pic>
      <p:sp>
        <p:nvSpPr>
          <p:cNvPr id="6" name="TextBox 5">
            <a:extLst>
              <a:ext uri="{FF2B5EF4-FFF2-40B4-BE49-F238E27FC236}">
                <a16:creationId xmlns:a16="http://schemas.microsoft.com/office/drawing/2014/main" id="{03EAC08C-DC1F-814C-A15F-69FCBA47D053}"/>
              </a:ext>
            </a:extLst>
          </p:cNvPr>
          <p:cNvSpPr txBox="1"/>
          <p:nvPr/>
        </p:nvSpPr>
        <p:spPr>
          <a:xfrm>
            <a:off x="4202564" y="6207096"/>
            <a:ext cx="7975197" cy="461665"/>
          </a:xfrm>
          <a:prstGeom prst="rect">
            <a:avLst/>
          </a:prstGeom>
          <a:noFill/>
        </p:spPr>
        <p:txBody>
          <a:bodyPr wrap="none" rtlCol="0">
            <a:spAutoFit/>
          </a:bodyPr>
          <a:lstStyle/>
          <a:p>
            <a:r>
              <a:rPr lang="en-US" sz="2400" dirty="0">
                <a:solidFill>
                  <a:srgbClr val="FF0000"/>
                </a:solidFill>
              </a:rPr>
              <a:t>*</a:t>
            </a:r>
            <a:r>
              <a:rPr lang="en-US" sz="2400" dirty="0"/>
              <a:t>Figure 1. Nina </a:t>
            </a:r>
            <a:r>
              <a:rPr lang="en-US" sz="2400" dirty="0" err="1"/>
              <a:t>Zidar</a:t>
            </a:r>
            <a:r>
              <a:rPr lang="en-US" sz="2400" dirty="0"/>
              <a:t> et al. Disease Markers 2011; 31: 259-265.</a:t>
            </a:r>
          </a:p>
        </p:txBody>
      </p:sp>
      <p:sp>
        <p:nvSpPr>
          <p:cNvPr id="7" name="Content Placeholder 2">
            <a:extLst>
              <a:ext uri="{FF2B5EF4-FFF2-40B4-BE49-F238E27FC236}">
                <a16:creationId xmlns:a16="http://schemas.microsoft.com/office/drawing/2014/main" id="{5C0F726D-AC68-224E-9889-C7FBEC1B661B}"/>
              </a:ext>
            </a:extLst>
          </p:cNvPr>
          <p:cNvSpPr txBox="1">
            <a:spLocks/>
          </p:cNvSpPr>
          <p:nvPr/>
        </p:nvSpPr>
        <p:spPr>
          <a:xfrm>
            <a:off x="270345" y="1642573"/>
            <a:ext cx="4313841" cy="483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Measured three miRNA levels in autopsy samples of 50 patients with MI</a:t>
            </a:r>
          </a:p>
          <a:p>
            <a:endParaRPr lang="en-US" sz="3200" dirty="0"/>
          </a:p>
          <a:p>
            <a:pPr marL="0" indent="0">
              <a:buNone/>
            </a:pPr>
            <a:r>
              <a:rPr lang="en-US" dirty="0"/>
              <a:t>“innate immunity resulting in an intense inflammatory reaction plays an important role in the pathogenesis of the VR [ventricular rupture] after MI [myocardial infarction] in humans.”</a:t>
            </a:r>
          </a:p>
        </p:txBody>
      </p:sp>
      <p:sp>
        <p:nvSpPr>
          <p:cNvPr id="8" name="Freeform 7">
            <a:extLst>
              <a:ext uri="{FF2B5EF4-FFF2-40B4-BE49-F238E27FC236}">
                <a16:creationId xmlns:a16="http://schemas.microsoft.com/office/drawing/2014/main" id="{91BCC76D-20E5-2D47-A6C1-BC44AAAF1D55}"/>
              </a:ext>
            </a:extLst>
          </p:cNvPr>
          <p:cNvSpPr/>
          <p:nvPr/>
        </p:nvSpPr>
        <p:spPr>
          <a:xfrm>
            <a:off x="7380477" y="5466005"/>
            <a:ext cx="1266998" cy="327405"/>
          </a:xfrm>
          <a:custGeom>
            <a:avLst/>
            <a:gdLst>
              <a:gd name="connsiteX0" fmla="*/ 1169757 w 1266998"/>
              <a:gd name="connsiteY0" fmla="*/ 17553 h 327405"/>
              <a:gd name="connsiteX1" fmla="*/ 896624 w 1266998"/>
              <a:gd name="connsiteY1" fmla="*/ 29428 h 327405"/>
              <a:gd name="connsiteX2" fmla="*/ 136604 w 1266998"/>
              <a:gd name="connsiteY2" fmla="*/ 41303 h 327405"/>
              <a:gd name="connsiteX3" fmla="*/ 100978 w 1266998"/>
              <a:gd name="connsiteY3" fmla="*/ 278810 h 327405"/>
              <a:gd name="connsiteX4" fmla="*/ 1181632 w 1266998"/>
              <a:gd name="connsiteY4" fmla="*/ 302561 h 327405"/>
              <a:gd name="connsiteX5" fmla="*/ 1169757 w 1266998"/>
              <a:gd name="connsiteY5" fmla="*/ 17553 h 32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6998" h="327405">
                <a:moveTo>
                  <a:pt x="1169757" y="17553"/>
                </a:moveTo>
                <a:cubicBezTo>
                  <a:pt x="1122256" y="-27969"/>
                  <a:pt x="896624" y="29428"/>
                  <a:pt x="896624" y="29428"/>
                </a:cubicBezTo>
                <a:cubicBezTo>
                  <a:pt x="724432" y="33386"/>
                  <a:pt x="269212" y="-261"/>
                  <a:pt x="136604" y="41303"/>
                </a:cubicBezTo>
                <a:cubicBezTo>
                  <a:pt x="3996" y="82867"/>
                  <a:pt x="-73193" y="235267"/>
                  <a:pt x="100978" y="278810"/>
                </a:cubicBezTo>
                <a:cubicBezTo>
                  <a:pt x="275149" y="322353"/>
                  <a:pt x="1007461" y="350062"/>
                  <a:pt x="1181632" y="302561"/>
                </a:cubicBezTo>
                <a:cubicBezTo>
                  <a:pt x="1355803" y="255060"/>
                  <a:pt x="1217258" y="63075"/>
                  <a:pt x="1169757" y="17553"/>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7843AA-09A2-684C-B8F2-D996B6CB551D}"/>
              </a:ext>
            </a:extLst>
          </p:cNvPr>
          <p:cNvSpPr txBox="1"/>
          <p:nvPr/>
        </p:nvSpPr>
        <p:spPr>
          <a:xfrm>
            <a:off x="5382663" y="1285665"/>
            <a:ext cx="6301020" cy="707886"/>
          </a:xfrm>
          <a:prstGeom prst="rect">
            <a:avLst/>
          </a:prstGeom>
          <a:noFill/>
        </p:spPr>
        <p:txBody>
          <a:bodyPr wrap="none" rtlCol="0">
            <a:spAutoFit/>
          </a:bodyPr>
          <a:lstStyle/>
          <a:p>
            <a:r>
              <a:rPr lang="en-US" sz="2000" dirty="0"/>
              <a:t>MI1: heart attack within first 24 hours of clinical symptoms</a:t>
            </a:r>
          </a:p>
          <a:p>
            <a:r>
              <a:rPr lang="en-US" sz="2000" dirty="0"/>
              <a:t>MI2: heart attack 2-7 days after onset of clinical symptoms</a:t>
            </a:r>
          </a:p>
        </p:txBody>
      </p:sp>
    </p:spTree>
    <p:extLst>
      <p:ext uri="{BB962C8B-B14F-4D97-AF65-F5344CB8AC3E}">
        <p14:creationId xmlns:p14="http://schemas.microsoft.com/office/powerpoint/2010/main" val="2418523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129426" y="1954847"/>
            <a:ext cx="7624998" cy="3170099"/>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Exosomes, microRNAs and Prion Diseases</a:t>
            </a:r>
          </a:p>
        </p:txBody>
      </p:sp>
    </p:spTree>
    <p:extLst>
      <p:ext uri="{BB962C8B-B14F-4D97-AF65-F5344CB8AC3E}">
        <p14:creationId xmlns:p14="http://schemas.microsoft.com/office/powerpoint/2010/main" val="725106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77486-32D4-D143-9E23-18E494D578D0}"/>
              </a:ext>
            </a:extLst>
          </p:cNvPr>
          <p:cNvSpPr>
            <a:spLocks noGrp="1"/>
          </p:cNvSpPr>
          <p:nvPr>
            <p:ph type="title"/>
          </p:nvPr>
        </p:nvSpPr>
        <p:spPr>
          <a:xfrm>
            <a:off x="160319" y="0"/>
            <a:ext cx="10515600" cy="1325563"/>
          </a:xfrm>
        </p:spPr>
        <p:txBody>
          <a:bodyPr>
            <a:normAutofit/>
          </a:bodyPr>
          <a:lstStyle/>
          <a:p>
            <a:r>
              <a:rPr lang="en-US" b="1" dirty="0"/>
              <a:t>Worldwide Statistics on Pandemic Death </a:t>
            </a:r>
          </a:p>
        </p:txBody>
      </p:sp>
      <p:graphicFrame>
        <p:nvGraphicFramePr>
          <p:cNvPr id="9" name="Table 9">
            <a:extLst>
              <a:ext uri="{FF2B5EF4-FFF2-40B4-BE49-F238E27FC236}">
                <a16:creationId xmlns:a16="http://schemas.microsoft.com/office/drawing/2014/main" id="{B959C694-D4E6-114B-B658-EEA3A6965E5A}"/>
              </a:ext>
            </a:extLst>
          </p:cNvPr>
          <p:cNvGraphicFramePr>
            <a:graphicFrameLocks noGrp="1"/>
          </p:cNvGraphicFramePr>
          <p:nvPr>
            <p:ph idx="1"/>
            <p:extLst>
              <p:ext uri="{D42A27DB-BD31-4B8C-83A1-F6EECF244321}">
                <p14:modId xmlns:p14="http://schemas.microsoft.com/office/powerpoint/2010/main" val="2152432131"/>
              </p:ext>
            </p:extLst>
          </p:nvPr>
        </p:nvGraphicFramePr>
        <p:xfrm>
          <a:off x="838200" y="1325563"/>
          <a:ext cx="10284912" cy="2130495"/>
        </p:xfrm>
        <a:graphic>
          <a:graphicData uri="http://schemas.openxmlformats.org/drawingml/2006/table">
            <a:tbl>
              <a:tblPr firstRow="1" bandRow="1">
                <a:tableStyleId>{5C22544A-7EE6-4342-B048-85BDC9FD1C3A}</a:tableStyleId>
              </a:tblPr>
              <a:tblGrid>
                <a:gridCol w="3683696">
                  <a:extLst>
                    <a:ext uri="{9D8B030D-6E8A-4147-A177-3AD203B41FA5}">
                      <a16:colId xmlns:a16="http://schemas.microsoft.com/office/drawing/2014/main" val="1778396361"/>
                    </a:ext>
                  </a:extLst>
                </a:gridCol>
                <a:gridCol w="1821385">
                  <a:extLst>
                    <a:ext uri="{9D8B030D-6E8A-4147-A177-3AD203B41FA5}">
                      <a16:colId xmlns:a16="http://schemas.microsoft.com/office/drawing/2014/main" val="35767634"/>
                    </a:ext>
                  </a:extLst>
                </a:gridCol>
                <a:gridCol w="1831212">
                  <a:extLst>
                    <a:ext uri="{9D8B030D-6E8A-4147-A177-3AD203B41FA5}">
                      <a16:colId xmlns:a16="http://schemas.microsoft.com/office/drawing/2014/main" val="2207756048"/>
                    </a:ext>
                  </a:extLst>
                </a:gridCol>
                <a:gridCol w="2948619">
                  <a:extLst>
                    <a:ext uri="{9D8B030D-6E8A-4147-A177-3AD203B41FA5}">
                      <a16:colId xmlns:a16="http://schemas.microsoft.com/office/drawing/2014/main" val="3873318800"/>
                    </a:ext>
                  </a:extLst>
                </a:gridCol>
              </a:tblGrid>
              <a:tr h="1094175">
                <a:tc>
                  <a:txBody>
                    <a:bodyPr/>
                    <a:lstStyle/>
                    <a:p>
                      <a:pPr algn="ctr"/>
                      <a:endParaRPr lang="en-US" sz="1400" b="1" dirty="0"/>
                    </a:p>
                    <a:p>
                      <a:pPr algn="ctr"/>
                      <a:r>
                        <a:rPr lang="en-US" sz="2800" b="1" dirty="0"/>
                        <a:t>Virus</a:t>
                      </a:r>
                    </a:p>
                  </a:txBody>
                  <a:tcPr/>
                </a:tc>
                <a:tc>
                  <a:txBody>
                    <a:bodyPr/>
                    <a:lstStyle/>
                    <a:p>
                      <a:pPr algn="ctr"/>
                      <a:r>
                        <a:rPr lang="en-US" sz="2800" b="1" dirty="0"/>
                        <a:t>World Population</a:t>
                      </a:r>
                    </a:p>
                  </a:txBody>
                  <a:tcPr/>
                </a:tc>
                <a:tc>
                  <a:txBody>
                    <a:bodyPr/>
                    <a:lstStyle/>
                    <a:p>
                      <a:pPr algn="ctr"/>
                      <a:endParaRPr lang="en-US" sz="1400" b="1" dirty="0"/>
                    </a:p>
                    <a:p>
                      <a:pPr algn="ctr"/>
                      <a:r>
                        <a:rPr lang="en-US" sz="2800" b="1" dirty="0"/>
                        <a:t>Deaths</a:t>
                      </a:r>
                    </a:p>
                  </a:txBody>
                  <a:tcPr/>
                </a:tc>
                <a:tc>
                  <a:txBody>
                    <a:bodyPr/>
                    <a:lstStyle/>
                    <a:p>
                      <a:pPr algn="ctr"/>
                      <a:r>
                        <a:rPr lang="en-US" sz="2800" b="1" dirty="0"/>
                        <a:t>Normalized Percentage</a:t>
                      </a:r>
                    </a:p>
                  </a:txBody>
                  <a:tcPr/>
                </a:tc>
                <a:extLst>
                  <a:ext uri="{0D108BD9-81ED-4DB2-BD59-A6C34878D82A}">
                    <a16:rowId xmlns:a16="http://schemas.microsoft.com/office/drawing/2014/main" val="3858213242"/>
                  </a:ext>
                </a:extLst>
              </a:tr>
              <a:tr h="370840">
                <a:tc>
                  <a:txBody>
                    <a:bodyPr/>
                    <a:lstStyle/>
                    <a:p>
                      <a:r>
                        <a:rPr lang="en-US" sz="2800" b="1" dirty="0"/>
                        <a:t>Spanish Flu (H1N1)</a:t>
                      </a:r>
                    </a:p>
                  </a:txBody>
                  <a:tcPr/>
                </a:tc>
                <a:tc>
                  <a:txBody>
                    <a:bodyPr/>
                    <a:lstStyle/>
                    <a:p>
                      <a:pPr algn="ctr"/>
                      <a:r>
                        <a:rPr lang="en-US" sz="2800" b="1" dirty="0"/>
                        <a:t>~2B</a:t>
                      </a:r>
                    </a:p>
                  </a:txBody>
                  <a:tcPr/>
                </a:tc>
                <a:tc>
                  <a:txBody>
                    <a:bodyPr/>
                    <a:lstStyle/>
                    <a:p>
                      <a:pPr algn="ctr"/>
                      <a:r>
                        <a:rPr lang="en-US" sz="2800" b="1" dirty="0"/>
                        <a:t>50M</a:t>
                      </a:r>
                    </a:p>
                  </a:txBody>
                  <a:tcPr/>
                </a:tc>
                <a:tc>
                  <a:txBody>
                    <a:bodyPr/>
                    <a:lstStyle/>
                    <a:p>
                      <a:pPr algn="ctr"/>
                      <a:r>
                        <a:rPr lang="en-US" sz="2800" b="1" dirty="0"/>
                        <a:t>2.5%</a:t>
                      </a:r>
                    </a:p>
                  </a:txBody>
                  <a:tcPr/>
                </a:tc>
                <a:extLst>
                  <a:ext uri="{0D108BD9-81ED-4DB2-BD59-A6C34878D82A}">
                    <a16:rowId xmlns:a16="http://schemas.microsoft.com/office/drawing/2014/main" val="35397025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COVID-19 (SARS-CoV-2)</a:t>
                      </a:r>
                    </a:p>
                  </a:txBody>
                  <a:tcPr/>
                </a:tc>
                <a:tc>
                  <a:txBody>
                    <a:bodyPr/>
                    <a:lstStyle/>
                    <a:p>
                      <a:pPr algn="ctr"/>
                      <a:r>
                        <a:rPr lang="en-US" sz="2800" b="1" dirty="0"/>
                        <a:t>~7.9B</a:t>
                      </a:r>
                    </a:p>
                  </a:txBody>
                  <a:tcPr/>
                </a:tc>
                <a:tc>
                  <a:txBody>
                    <a:bodyPr/>
                    <a:lstStyle/>
                    <a:p>
                      <a:pPr algn="ctr"/>
                      <a:r>
                        <a:rPr lang="en-US" sz="2800" b="1" dirty="0"/>
                        <a:t>4.6M</a:t>
                      </a:r>
                      <a:r>
                        <a:rPr lang="en-US" sz="2800" b="1" dirty="0">
                          <a:solidFill>
                            <a:srgbClr val="FF0000"/>
                          </a:solidFill>
                        </a:rPr>
                        <a:t>*</a:t>
                      </a:r>
                    </a:p>
                  </a:txBody>
                  <a:tcPr/>
                </a:tc>
                <a:tc>
                  <a:txBody>
                    <a:bodyPr/>
                    <a:lstStyle/>
                    <a:p>
                      <a:pPr algn="ctr"/>
                      <a:r>
                        <a:rPr lang="en-US" sz="2800" b="1" dirty="0"/>
                        <a:t>0.05%</a:t>
                      </a:r>
                    </a:p>
                  </a:txBody>
                  <a:tcPr/>
                </a:tc>
                <a:extLst>
                  <a:ext uri="{0D108BD9-81ED-4DB2-BD59-A6C34878D82A}">
                    <a16:rowId xmlns:a16="http://schemas.microsoft.com/office/drawing/2014/main" val="1563789778"/>
                  </a:ext>
                </a:extLst>
              </a:tr>
            </a:tbl>
          </a:graphicData>
        </a:graphic>
      </p:graphicFrame>
      <p:sp>
        <p:nvSpPr>
          <p:cNvPr id="11" name="Content Placeholder 2">
            <a:extLst>
              <a:ext uri="{FF2B5EF4-FFF2-40B4-BE49-F238E27FC236}">
                <a16:creationId xmlns:a16="http://schemas.microsoft.com/office/drawing/2014/main" id="{50772A59-1834-9B40-8DF7-B26F8156CC4B}"/>
              </a:ext>
            </a:extLst>
          </p:cNvPr>
          <p:cNvSpPr txBox="1">
            <a:spLocks/>
          </p:cNvSpPr>
          <p:nvPr/>
        </p:nvSpPr>
        <p:spPr>
          <a:xfrm>
            <a:off x="625949" y="4085796"/>
            <a:ext cx="10860419" cy="186649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While </a:t>
            </a:r>
            <a:r>
              <a:rPr lang="en-US" i="1" dirty="0"/>
              <a:t>any</a:t>
            </a:r>
            <a:r>
              <a:rPr lang="en-US" dirty="0"/>
              <a:t> death is unfortunate, normalized deaths due to Covid-19 are </a:t>
            </a:r>
            <a:r>
              <a:rPr lang="en-US" dirty="0">
                <a:solidFill>
                  <a:srgbClr val="FF0000"/>
                </a:solidFill>
              </a:rPr>
              <a:t>~</a:t>
            </a:r>
            <a:r>
              <a:rPr lang="en-US" b="1" dirty="0">
                <a:solidFill>
                  <a:srgbClr val="FF0000"/>
                </a:solidFill>
              </a:rPr>
              <a:t>50</a:t>
            </a:r>
            <a:r>
              <a:rPr lang="en-US" dirty="0"/>
              <a:t> times fewer than those due to the Spanish Flu in 1918-1920</a:t>
            </a:r>
          </a:p>
          <a:p>
            <a:r>
              <a:rPr lang="en-US" dirty="0"/>
              <a:t>Flare-ups of H1N1 have continued throughout the last century </a:t>
            </a:r>
          </a:p>
          <a:p>
            <a:r>
              <a:rPr lang="en-US" dirty="0"/>
              <a:t>Could SARS-CoV-2 have the same fate of lingering indefinitely, i.e. becoming  endemic?</a:t>
            </a:r>
          </a:p>
        </p:txBody>
      </p:sp>
      <p:sp>
        <p:nvSpPr>
          <p:cNvPr id="12" name="TextBox 11">
            <a:extLst>
              <a:ext uri="{FF2B5EF4-FFF2-40B4-BE49-F238E27FC236}">
                <a16:creationId xmlns:a16="http://schemas.microsoft.com/office/drawing/2014/main" id="{BC06E751-257A-F64B-87B1-1478673518E3}"/>
              </a:ext>
            </a:extLst>
          </p:cNvPr>
          <p:cNvSpPr txBox="1"/>
          <p:nvPr/>
        </p:nvSpPr>
        <p:spPr>
          <a:xfrm>
            <a:off x="625949" y="6231265"/>
            <a:ext cx="3765133" cy="523220"/>
          </a:xfrm>
          <a:prstGeom prst="rect">
            <a:avLst/>
          </a:prstGeom>
          <a:noFill/>
        </p:spPr>
        <p:txBody>
          <a:bodyPr wrap="none" rtlCol="0">
            <a:spAutoFit/>
          </a:bodyPr>
          <a:lstStyle/>
          <a:p>
            <a:r>
              <a:rPr lang="en-US" sz="2800" dirty="0">
                <a:solidFill>
                  <a:srgbClr val="FF0000"/>
                </a:solidFill>
              </a:rPr>
              <a:t>*</a:t>
            </a:r>
            <a:r>
              <a:rPr lang="en-US" sz="2800" dirty="0"/>
              <a:t> As of September 2021</a:t>
            </a:r>
          </a:p>
        </p:txBody>
      </p:sp>
    </p:spTree>
    <p:extLst>
      <p:ext uri="{BB962C8B-B14F-4D97-AF65-F5344CB8AC3E}">
        <p14:creationId xmlns:p14="http://schemas.microsoft.com/office/powerpoint/2010/main" val="593129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BA3D6-FFC3-5246-A706-13126347A09A}"/>
              </a:ext>
            </a:extLst>
          </p:cNvPr>
          <p:cNvSpPr>
            <a:spLocks noGrp="1"/>
          </p:cNvSpPr>
          <p:nvPr>
            <p:ph type="title"/>
          </p:nvPr>
        </p:nvSpPr>
        <p:spPr>
          <a:xfrm>
            <a:off x="124216" y="127130"/>
            <a:ext cx="10515600" cy="1325563"/>
          </a:xfrm>
        </p:spPr>
        <p:txBody>
          <a:bodyPr/>
          <a:lstStyle/>
          <a:p>
            <a:r>
              <a:rPr lang="en-US" b="1" dirty="0"/>
              <a:t>Exosomes and Parkinson’s Disease</a:t>
            </a:r>
            <a:r>
              <a:rPr lang="en-US" b="1" dirty="0">
                <a:solidFill>
                  <a:srgbClr val="FF0000"/>
                </a:solidFill>
              </a:rPr>
              <a:t>*</a:t>
            </a:r>
          </a:p>
        </p:txBody>
      </p:sp>
      <p:sp>
        <p:nvSpPr>
          <p:cNvPr id="3" name="Content Placeholder 2">
            <a:extLst>
              <a:ext uri="{FF2B5EF4-FFF2-40B4-BE49-F238E27FC236}">
                <a16:creationId xmlns:a16="http://schemas.microsoft.com/office/drawing/2014/main" id="{F2EB43C5-E0D9-7547-BD9B-0BC81359A557}"/>
              </a:ext>
            </a:extLst>
          </p:cNvPr>
          <p:cNvSpPr>
            <a:spLocks noGrp="1"/>
          </p:cNvSpPr>
          <p:nvPr>
            <p:ph idx="1"/>
          </p:nvPr>
        </p:nvSpPr>
        <p:spPr>
          <a:xfrm>
            <a:off x="124216" y="1612681"/>
            <a:ext cx="10923740" cy="4374759"/>
          </a:xfrm>
        </p:spPr>
        <p:txBody>
          <a:bodyPr>
            <a:normAutofit lnSpcReduction="10000"/>
          </a:bodyPr>
          <a:lstStyle/>
          <a:p>
            <a:r>
              <a:rPr lang="en-US" dirty="0"/>
              <a:t>Parkinson’s disease often begins in the gut as an immune reaction to prion-like proteins produced by pathogens</a:t>
            </a:r>
          </a:p>
          <a:p>
            <a:r>
              <a:rPr lang="en-US" dirty="0"/>
              <a:t>The spike protein is a prion-like protein</a:t>
            </a:r>
          </a:p>
          <a:p>
            <a:pPr lvl="1"/>
            <a:r>
              <a:rPr lang="en-US" dirty="0"/>
              <a:t>It contains five glycine zippers (</a:t>
            </a:r>
            <a:r>
              <a:rPr lang="en-US" dirty="0" err="1"/>
              <a:t>GxxxG</a:t>
            </a:r>
            <a:r>
              <a:rPr lang="en-US" dirty="0"/>
              <a:t>) – a characteristic signature of prions</a:t>
            </a:r>
          </a:p>
          <a:p>
            <a:r>
              <a:rPr lang="en-US" dirty="0"/>
              <a:t>Stressed immune cells in the digestive tract and spleen upregulate </a:t>
            </a:r>
            <a:r>
              <a:rPr lang="el-GR" dirty="0"/>
              <a:t>α-</a:t>
            </a:r>
            <a:r>
              <a:rPr lang="en-US" dirty="0"/>
              <a:t>synuclein and release it packaged up in exosomes, along with foreign misfolded proteins</a:t>
            </a:r>
          </a:p>
          <a:p>
            <a:r>
              <a:rPr lang="en-US" dirty="0"/>
              <a:t>The exosomes travel along the </a:t>
            </a:r>
            <a:r>
              <a:rPr lang="en-US" dirty="0" err="1"/>
              <a:t>vagus</a:t>
            </a:r>
            <a:r>
              <a:rPr lang="en-US" dirty="0"/>
              <a:t> nerve to the brain stem nuclei</a:t>
            </a:r>
          </a:p>
          <a:p>
            <a:r>
              <a:rPr lang="en-US" dirty="0"/>
              <a:t>Damage to the substantia </a:t>
            </a:r>
            <a:r>
              <a:rPr lang="en-US" dirty="0" err="1"/>
              <a:t>nigra</a:t>
            </a:r>
            <a:r>
              <a:rPr lang="en-US" dirty="0"/>
              <a:t> causes Parkinson’s disease</a:t>
            </a:r>
          </a:p>
          <a:p>
            <a:r>
              <a:rPr lang="en-US" dirty="0"/>
              <a:t>The whole process can take years or decades before symptoms appear</a:t>
            </a:r>
          </a:p>
          <a:p>
            <a:endParaRPr lang="en-US" dirty="0"/>
          </a:p>
        </p:txBody>
      </p:sp>
      <p:sp>
        <p:nvSpPr>
          <p:cNvPr id="5" name="TextBox 4">
            <a:extLst>
              <a:ext uri="{FF2B5EF4-FFF2-40B4-BE49-F238E27FC236}">
                <a16:creationId xmlns:a16="http://schemas.microsoft.com/office/drawing/2014/main" id="{AD896423-0354-DD44-8F44-8F161C439FE4}"/>
              </a:ext>
            </a:extLst>
          </p:cNvPr>
          <p:cNvSpPr txBox="1"/>
          <p:nvPr/>
        </p:nvSpPr>
        <p:spPr>
          <a:xfrm>
            <a:off x="5739734" y="6147428"/>
            <a:ext cx="6113277" cy="461665"/>
          </a:xfrm>
          <a:prstGeom prst="rect">
            <a:avLst/>
          </a:prstGeom>
          <a:noFill/>
        </p:spPr>
        <p:txBody>
          <a:bodyPr wrap="none" rtlCol="0">
            <a:spAutoFit/>
          </a:bodyPr>
          <a:lstStyle/>
          <a:p>
            <a:r>
              <a:rPr lang="en-US" sz="2400" dirty="0">
                <a:solidFill>
                  <a:srgbClr val="FF0000"/>
                </a:solidFill>
              </a:rPr>
              <a:t>*</a:t>
            </a:r>
            <a:r>
              <a:rPr lang="en-US" sz="2400" dirty="0"/>
              <a:t>S Seneff and G Nigh.  IJVTPR 2021; 2(1): 38-79.</a:t>
            </a:r>
          </a:p>
        </p:txBody>
      </p:sp>
    </p:spTree>
    <p:extLst>
      <p:ext uri="{BB962C8B-B14F-4D97-AF65-F5344CB8AC3E}">
        <p14:creationId xmlns:p14="http://schemas.microsoft.com/office/powerpoint/2010/main" val="2562957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6F6012BB-577D-1B42-8CFB-5CCBDA8047B4}"/>
              </a:ext>
            </a:extLst>
          </p:cNvPr>
          <p:cNvPicPr>
            <a:picLocks noGrp="1" noChangeAspect="1"/>
          </p:cNvPicPr>
          <p:nvPr>
            <p:ph idx="1"/>
          </p:nvPr>
        </p:nvPicPr>
        <p:blipFill>
          <a:blip r:embed="rId2"/>
          <a:stretch>
            <a:fillRect/>
          </a:stretch>
        </p:blipFill>
        <p:spPr>
          <a:xfrm>
            <a:off x="229720" y="0"/>
            <a:ext cx="8654142" cy="2058100"/>
          </a:xfrm>
        </p:spPr>
      </p:pic>
      <p:sp>
        <p:nvSpPr>
          <p:cNvPr id="6" name="Content Placeholder 2">
            <a:extLst>
              <a:ext uri="{FF2B5EF4-FFF2-40B4-BE49-F238E27FC236}">
                <a16:creationId xmlns:a16="http://schemas.microsoft.com/office/drawing/2014/main" id="{B726E8B7-79C5-1246-8C09-805DC92B8E86}"/>
              </a:ext>
            </a:extLst>
          </p:cNvPr>
          <p:cNvSpPr txBox="1">
            <a:spLocks/>
          </p:cNvSpPr>
          <p:nvPr/>
        </p:nvSpPr>
        <p:spPr>
          <a:xfrm>
            <a:off x="838199" y="2316348"/>
            <a:ext cx="11035553" cy="431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Loss of smell is a common early symptom of Parkinson's and of COVID-19</a:t>
            </a:r>
          </a:p>
          <a:p>
            <a:r>
              <a:rPr lang="en-US" dirty="0"/>
              <a:t>Virus can gain access to brain along nerve fibers</a:t>
            </a:r>
          </a:p>
          <a:p>
            <a:pPr lvl="1"/>
            <a:r>
              <a:rPr lang="en-US" dirty="0"/>
              <a:t>Olfactory nerve</a:t>
            </a:r>
          </a:p>
          <a:p>
            <a:pPr lvl="1"/>
            <a:r>
              <a:rPr lang="en-US" dirty="0" err="1"/>
              <a:t>Vagus</a:t>
            </a:r>
            <a:r>
              <a:rPr lang="en-US" dirty="0"/>
              <a:t> nerve</a:t>
            </a:r>
          </a:p>
          <a:p>
            <a:r>
              <a:rPr lang="en-US" dirty="0" err="1"/>
              <a:t>Neuroinvasion</a:t>
            </a:r>
            <a:r>
              <a:rPr lang="en-US" dirty="0"/>
              <a:t> of SARS-COV-2 could upregulate </a:t>
            </a:r>
            <a:r>
              <a:rPr lang="el-GR" dirty="0"/>
              <a:t>α-</a:t>
            </a:r>
            <a:r>
              <a:rPr lang="en-US" dirty="0"/>
              <a:t>synuclein  </a:t>
            </a:r>
          </a:p>
          <a:p>
            <a:pPr lvl="1"/>
            <a:r>
              <a:rPr lang="en-US" dirty="0"/>
              <a:t>High levels of </a:t>
            </a:r>
            <a:r>
              <a:rPr lang="el-GR" dirty="0"/>
              <a:t>α-</a:t>
            </a:r>
            <a:r>
              <a:rPr lang="en-US" dirty="0"/>
              <a:t>synuclein leads to misfolding and toxicity</a:t>
            </a:r>
          </a:p>
          <a:p>
            <a:r>
              <a:rPr lang="en-US" dirty="0" err="1"/>
              <a:t>Dopaminogenic</a:t>
            </a:r>
            <a:r>
              <a:rPr lang="en-US" dirty="0"/>
              <a:t> neurons in substantia </a:t>
            </a:r>
            <a:r>
              <a:rPr lang="en-US" dirty="0" err="1"/>
              <a:t>nigra</a:t>
            </a:r>
            <a:r>
              <a:rPr lang="en-US" dirty="0"/>
              <a:t> express high levels of the ACE2 receptor</a:t>
            </a:r>
          </a:p>
          <a:p>
            <a:endParaRPr lang="en-US" dirty="0"/>
          </a:p>
          <a:p>
            <a:endParaRPr lang="en-US" dirty="0"/>
          </a:p>
          <a:p>
            <a:endParaRPr lang="en-US" dirty="0"/>
          </a:p>
        </p:txBody>
      </p:sp>
    </p:spTree>
    <p:extLst>
      <p:ext uri="{BB962C8B-B14F-4D97-AF65-F5344CB8AC3E}">
        <p14:creationId xmlns:p14="http://schemas.microsoft.com/office/powerpoint/2010/main" val="819277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6F6012BB-577D-1B42-8CFB-5CCBDA8047B4}"/>
              </a:ext>
            </a:extLst>
          </p:cNvPr>
          <p:cNvPicPr>
            <a:picLocks noGrp="1" noChangeAspect="1"/>
          </p:cNvPicPr>
          <p:nvPr>
            <p:ph idx="1"/>
          </p:nvPr>
        </p:nvPicPr>
        <p:blipFill>
          <a:blip r:embed="rId2"/>
          <a:stretch>
            <a:fillRect/>
          </a:stretch>
        </p:blipFill>
        <p:spPr>
          <a:xfrm>
            <a:off x="229720" y="0"/>
            <a:ext cx="8654142" cy="2058100"/>
          </a:xfrm>
        </p:spPr>
      </p:pic>
      <p:sp>
        <p:nvSpPr>
          <p:cNvPr id="6" name="Content Placeholder 2">
            <a:extLst>
              <a:ext uri="{FF2B5EF4-FFF2-40B4-BE49-F238E27FC236}">
                <a16:creationId xmlns:a16="http://schemas.microsoft.com/office/drawing/2014/main" id="{B726E8B7-79C5-1246-8C09-805DC92B8E86}"/>
              </a:ext>
            </a:extLst>
          </p:cNvPr>
          <p:cNvSpPr txBox="1">
            <a:spLocks/>
          </p:cNvSpPr>
          <p:nvPr/>
        </p:nvSpPr>
        <p:spPr>
          <a:xfrm>
            <a:off x="838199" y="2316348"/>
            <a:ext cx="11035553" cy="4313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Loss of smell is a common early symptom of Parkinson's and of COVID-19</a:t>
            </a:r>
          </a:p>
          <a:p>
            <a:r>
              <a:rPr lang="en-US" dirty="0"/>
              <a:t>Virus can gain access to brain along nerve fibers</a:t>
            </a:r>
          </a:p>
          <a:p>
            <a:pPr lvl="1"/>
            <a:r>
              <a:rPr lang="en-US" dirty="0"/>
              <a:t>Olfactory nerve</a:t>
            </a:r>
          </a:p>
          <a:p>
            <a:pPr lvl="1"/>
            <a:r>
              <a:rPr lang="en-US" dirty="0" err="1"/>
              <a:t>Vagus</a:t>
            </a:r>
            <a:r>
              <a:rPr lang="en-US" dirty="0"/>
              <a:t> nerve</a:t>
            </a:r>
          </a:p>
          <a:p>
            <a:r>
              <a:rPr lang="en-US" dirty="0" err="1"/>
              <a:t>Neuroinvasion</a:t>
            </a:r>
            <a:r>
              <a:rPr lang="en-US" dirty="0"/>
              <a:t> of SARS-COV-2 could upregulate </a:t>
            </a:r>
            <a:r>
              <a:rPr lang="el-GR" dirty="0"/>
              <a:t>α-</a:t>
            </a:r>
            <a:r>
              <a:rPr lang="en-US" dirty="0"/>
              <a:t>synuclein  </a:t>
            </a:r>
          </a:p>
          <a:p>
            <a:pPr lvl="1"/>
            <a:r>
              <a:rPr lang="en-US" dirty="0"/>
              <a:t>High levels of </a:t>
            </a:r>
            <a:r>
              <a:rPr lang="el-GR" dirty="0"/>
              <a:t>α-</a:t>
            </a:r>
            <a:r>
              <a:rPr lang="en-US" dirty="0"/>
              <a:t>synuclein leads to misfolding and toxicity</a:t>
            </a:r>
          </a:p>
          <a:p>
            <a:r>
              <a:rPr lang="en-US" dirty="0" err="1"/>
              <a:t>Dopaminogenic</a:t>
            </a:r>
            <a:r>
              <a:rPr lang="en-US" dirty="0"/>
              <a:t> neurons in substantia </a:t>
            </a:r>
            <a:r>
              <a:rPr lang="en-US" dirty="0" err="1"/>
              <a:t>nigra</a:t>
            </a:r>
            <a:r>
              <a:rPr lang="en-US" dirty="0"/>
              <a:t> express high levels of the ACE2 receptor</a:t>
            </a:r>
          </a:p>
          <a:p>
            <a:endParaRPr lang="en-US" dirty="0"/>
          </a:p>
          <a:p>
            <a:endParaRPr lang="en-US" dirty="0"/>
          </a:p>
          <a:p>
            <a:endParaRPr lang="en-US" dirty="0"/>
          </a:p>
        </p:txBody>
      </p:sp>
      <p:sp>
        <p:nvSpPr>
          <p:cNvPr id="4" name="TextBox 3">
            <a:extLst>
              <a:ext uri="{FF2B5EF4-FFF2-40B4-BE49-F238E27FC236}">
                <a16:creationId xmlns:a16="http://schemas.microsoft.com/office/drawing/2014/main" id="{83A76A63-B557-174E-9F76-D54F80DB2E5C}"/>
              </a:ext>
            </a:extLst>
          </p:cNvPr>
          <p:cNvSpPr txBox="1"/>
          <p:nvPr/>
        </p:nvSpPr>
        <p:spPr>
          <a:xfrm>
            <a:off x="1258595" y="1992945"/>
            <a:ext cx="9754546" cy="1815882"/>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 </a:t>
            </a:r>
          </a:p>
          <a:p>
            <a:r>
              <a:rPr lang="en-US" dirty="0"/>
              <a:t> Three independent case reports have described the  development of Parkinson’s disease following COVID-19.</a:t>
            </a:r>
            <a:r>
              <a:rPr lang="en-US" dirty="0">
                <a:solidFill>
                  <a:srgbClr val="FF0000"/>
                </a:solidFill>
              </a:rPr>
              <a:t>*</a:t>
            </a:r>
          </a:p>
          <a:p>
            <a:r>
              <a:rPr lang="en-US" i="1" dirty="0">
                <a:solidFill>
                  <a:srgbClr val="FF0000"/>
                </a:solidFill>
              </a:rPr>
              <a:t> </a:t>
            </a:r>
            <a:endParaRPr lang="en-US" dirty="0"/>
          </a:p>
        </p:txBody>
      </p:sp>
      <p:sp>
        <p:nvSpPr>
          <p:cNvPr id="7" name="TextBox 6">
            <a:extLst>
              <a:ext uri="{FF2B5EF4-FFF2-40B4-BE49-F238E27FC236}">
                <a16:creationId xmlns:a16="http://schemas.microsoft.com/office/drawing/2014/main" id="{4CB5D7F0-C8EA-644B-A0CE-167775353F0A}"/>
              </a:ext>
            </a:extLst>
          </p:cNvPr>
          <p:cNvSpPr txBox="1"/>
          <p:nvPr/>
        </p:nvSpPr>
        <p:spPr>
          <a:xfrm>
            <a:off x="6718126" y="6176963"/>
            <a:ext cx="5473874" cy="461665"/>
          </a:xfrm>
          <a:prstGeom prst="rect">
            <a:avLst/>
          </a:prstGeom>
          <a:noFill/>
        </p:spPr>
        <p:txBody>
          <a:bodyPr wrap="square" rtlCol="0">
            <a:spAutoFit/>
          </a:bodyPr>
          <a:lstStyle/>
          <a:p>
            <a:r>
              <a:rPr lang="en-US" sz="2400" i="1" dirty="0">
                <a:solidFill>
                  <a:srgbClr val="FF0000"/>
                </a:solidFill>
              </a:rPr>
              <a:t>*</a:t>
            </a:r>
            <a:r>
              <a:rPr lang="en-US" sz="2400" i="1" dirty="0"/>
              <a:t> </a:t>
            </a:r>
            <a:r>
              <a:rPr lang="en-US" sz="2400" dirty="0"/>
              <a:t>Ernesto Estrada </a:t>
            </a:r>
            <a:r>
              <a:rPr lang="en-US" sz="2400" i="1" dirty="0"/>
              <a:t>Viruses </a:t>
            </a:r>
            <a:r>
              <a:rPr lang="en-US" sz="2400" dirty="0"/>
              <a:t>2021; </a:t>
            </a:r>
            <a:r>
              <a:rPr lang="en-US" sz="2400" i="1" dirty="0"/>
              <a:t>13:</a:t>
            </a:r>
            <a:r>
              <a:rPr lang="en-US" sz="2400" dirty="0"/>
              <a:t> 897. </a:t>
            </a:r>
          </a:p>
        </p:txBody>
      </p:sp>
    </p:spTree>
    <p:extLst>
      <p:ext uri="{BB962C8B-B14F-4D97-AF65-F5344CB8AC3E}">
        <p14:creationId xmlns:p14="http://schemas.microsoft.com/office/powerpoint/2010/main" val="3361761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973C-426B-AE47-A9F4-AFADEDD3E5CC}"/>
              </a:ext>
            </a:extLst>
          </p:cNvPr>
          <p:cNvSpPr>
            <a:spLocks noGrp="1"/>
          </p:cNvSpPr>
          <p:nvPr>
            <p:ph type="title"/>
          </p:nvPr>
        </p:nvSpPr>
        <p:spPr>
          <a:xfrm>
            <a:off x="100516" y="365125"/>
            <a:ext cx="10726270" cy="1325563"/>
          </a:xfrm>
        </p:spPr>
        <p:txBody>
          <a:bodyPr>
            <a:normAutofit fontScale="90000"/>
          </a:bodyPr>
          <a:lstStyle/>
          <a:p>
            <a:r>
              <a:rPr lang="en-US" b="1" dirty="0"/>
              <a:t>SARS-CoV-2 Spike Activates Human Microglia             in the Brain via Exosomes Loaded with miRNAs</a:t>
            </a:r>
            <a:r>
              <a:rPr lang="en-US" b="1" dirty="0">
                <a:solidFill>
                  <a:srgbClr val="FF0000"/>
                </a:solidFill>
              </a:rPr>
              <a:t>*</a:t>
            </a:r>
          </a:p>
        </p:txBody>
      </p:sp>
      <p:sp>
        <p:nvSpPr>
          <p:cNvPr id="3" name="Content Placeholder 2">
            <a:extLst>
              <a:ext uri="{FF2B5EF4-FFF2-40B4-BE49-F238E27FC236}">
                <a16:creationId xmlns:a16="http://schemas.microsoft.com/office/drawing/2014/main" id="{B5532353-8A04-6042-A0CA-646518B5AF2E}"/>
              </a:ext>
            </a:extLst>
          </p:cNvPr>
          <p:cNvSpPr>
            <a:spLocks noGrp="1"/>
          </p:cNvSpPr>
          <p:nvPr>
            <p:ph idx="1"/>
          </p:nvPr>
        </p:nvSpPr>
        <p:spPr>
          <a:xfrm>
            <a:off x="394447" y="2141537"/>
            <a:ext cx="10515600" cy="2685957"/>
          </a:xfrm>
        </p:spPr>
        <p:txBody>
          <a:bodyPr/>
          <a:lstStyle/>
          <a:p>
            <a:r>
              <a:rPr lang="en-US" dirty="0"/>
              <a:t>"SARS-CoV-2 spike transfected cells release a significant amount of exosomes loaded with microRNAs such as </a:t>
            </a:r>
            <a:r>
              <a:rPr lang="en-US" i="1" dirty="0">
                <a:solidFill>
                  <a:srgbClr val="FF0000"/>
                </a:solidFill>
              </a:rPr>
              <a:t>miR-148a and miR-590”</a:t>
            </a:r>
            <a:endParaRPr lang="en-US" dirty="0"/>
          </a:p>
          <a:p>
            <a:r>
              <a:rPr lang="en-US" dirty="0"/>
              <a:t>"MicroRNAs get internalized by human microglia in the brain"</a:t>
            </a:r>
          </a:p>
          <a:p>
            <a:r>
              <a:rPr lang="en-US" dirty="0"/>
              <a:t>"These results uncover a bystander pathway of SARS-CoV-2 mediated CNS [central nervous system] damage through hyperactivation of human microglia"</a:t>
            </a:r>
          </a:p>
          <a:p>
            <a:endParaRPr lang="en-US" dirty="0"/>
          </a:p>
        </p:txBody>
      </p:sp>
      <p:sp>
        <p:nvSpPr>
          <p:cNvPr id="4" name="TextBox 3">
            <a:extLst>
              <a:ext uri="{FF2B5EF4-FFF2-40B4-BE49-F238E27FC236}">
                <a16:creationId xmlns:a16="http://schemas.microsoft.com/office/drawing/2014/main" id="{01561FD6-FD3D-1349-B11D-CAF5CAC09BE5}"/>
              </a:ext>
            </a:extLst>
          </p:cNvPr>
          <p:cNvSpPr txBox="1"/>
          <p:nvPr/>
        </p:nvSpPr>
        <p:spPr>
          <a:xfrm>
            <a:off x="1283918" y="6159695"/>
            <a:ext cx="10515600" cy="461665"/>
          </a:xfrm>
          <a:prstGeom prst="rect">
            <a:avLst/>
          </a:prstGeom>
          <a:noFill/>
        </p:spPr>
        <p:txBody>
          <a:bodyPr wrap="square" rtlCol="0">
            <a:spAutoFit/>
          </a:bodyPr>
          <a:lstStyle/>
          <a:p>
            <a:pPr algn="r"/>
            <a:r>
              <a:rPr lang="en-US" sz="2400" dirty="0">
                <a:solidFill>
                  <a:srgbClr val="FF0000"/>
                </a:solidFill>
              </a:rPr>
              <a:t>*</a:t>
            </a:r>
            <a:r>
              <a:rPr lang="en-US" sz="2400" dirty="0" err="1"/>
              <a:t>Ritu</a:t>
            </a:r>
            <a:r>
              <a:rPr lang="en-US" sz="2400" dirty="0"/>
              <a:t> Mishra and Akhil C. </a:t>
            </a:r>
            <a:r>
              <a:rPr lang="en-US" sz="2400" dirty="0" err="1"/>
              <a:t>Banerjea</a:t>
            </a:r>
            <a:r>
              <a:rPr lang="en-US" sz="2400" dirty="0"/>
              <a:t>. Frontiers in Immunology 2021; 12:656700 </a:t>
            </a:r>
          </a:p>
        </p:txBody>
      </p:sp>
    </p:spTree>
    <p:extLst>
      <p:ext uri="{BB962C8B-B14F-4D97-AF65-F5344CB8AC3E}">
        <p14:creationId xmlns:p14="http://schemas.microsoft.com/office/powerpoint/2010/main" val="4283862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3E103B1-9B78-344C-91FA-5451F79F2D2F}"/>
              </a:ext>
            </a:extLst>
          </p:cNvPr>
          <p:cNvPicPr>
            <a:picLocks noChangeAspect="1"/>
          </p:cNvPicPr>
          <p:nvPr/>
        </p:nvPicPr>
        <p:blipFill>
          <a:blip r:embed="rId3"/>
          <a:stretch>
            <a:fillRect/>
          </a:stretch>
        </p:blipFill>
        <p:spPr>
          <a:xfrm>
            <a:off x="964331" y="841532"/>
            <a:ext cx="10388600" cy="5829300"/>
          </a:xfrm>
          <a:prstGeom prst="rect">
            <a:avLst/>
          </a:prstGeom>
        </p:spPr>
      </p:pic>
      <p:sp>
        <p:nvSpPr>
          <p:cNvPr id="6" name="TextBox 5">
            <a:extLst>
              <a:ext uri="{FF2B5EF4-FFF2-40B4-BE49-F238E27FC236}">
                <a16:creationId xmlns:a16="http://schemas.microsoft.com/office/drawing/2014/main" id="{EC5AD0CF-6FAE-2441-97E8-D24C0316F3D5}"/>
              </a:ext>
            </a:extLst>
          </p:cNvPr>
          <p:cNvSpPr txBox="1"/>
          <p:nvPr/>
        </p:nvSpPr>
        <p:spPr>
          <a:xfrm>
            <a:off x="4447616" y="1555025"/>
            <a:ext cx="1301831" cy="461665"/>
          </a:xfrm>
          <a:prstGeom prst="rect">
            <a:avLst/>
          </a:prstGeom>
          <a:noFill/>
        </p:spPr>
        <p:txBody>
          <a:bodyPr wrap="none" rtlCol="0">
            <a:spAutoFit/>
          </a:bodyPr>
          <a:lstStyle/>
          <a:p>
            <a:r>
              <a:rPr lang="en-US" sz="2400" dirty="0"/>
              <a:t>exosome</a:t>
            </a:r>
          </a:p>
        </p:txBody>
      </p:sp>
      <p:cxnSp>
        <p:nvCxnSpPr>
          <p:cNvPr id="8" name="Straight Arrow Connector 7">
            <a:extLst>
              <a:ext uri="{FF2B5EF4-FFF2-40B4-BE49-F238E27FC236}">
                <a16:creationId xmlns:a16="http://schemas.microsoft.com/office/drawing/2014/main" id="{037D109F-E4DB-3948-AB19-7104C5BF84C1}"/>
              </a:ext>
            </a:extLst>
          </p:cNvPr>
          <p:cNvCxnSpPr/>
          <p:nvPr/>
        </p:nvCxnSpPr>
        <p:spPr>
          <a:xfrm>
            <a:off x="5198301" y="2016690"/>
            <a:ext cx="551146" cy="2379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0C97AF-C7F7-E640-B634-255FF58092E2}"/>
              </a:ext>
            </a:extLst>
          </p:cNvPr>
          <p:cNvSpPr txBox="1"/>
          <p:nvPr/>
        </p:nvSpPr>
        <p:spPr>
          <a:xfrm>
            <a:off x="3670127" y="6457890"/>
            <a:ext cx="8616333" cy="400110"/>
          </a:xfrm>
          <a:prstGeom prst="rect">
            <a:avLst/>
          </a:prstGeom>
          <a:noFill/>
        </p:spPr>
        <p:txBody>
          <a:bodyPr wrap="none" rtlCol="0">
            <a:spAutoFit/>
          </a:bodyPr>
          <a:lstStyle/>
          <a:p>
            <a:r>
              <a:rPr lang="en-US" sz="2000" dirty="0">
                <a:solidFill>
                  <a:srgbClr val="FF0000"/>
                </a:solidFill>
              </a:rPr>
              <a:t>*</a:t>
            </a:r>
            <a:r>
              <a:rPr lang="en-US" sz="2000" dirty="0"/>
              <a:t>Figure 1. Marianna </a:t>
            </a:r>
            <a:r>
              <a:rPr lang="en-US" sz="2000" dirty="0" err="1"/>
              <a:t>D’Anca</a:t>
            </a:r>
            <a:r>
              <a:rPr lang="en-US" sz="2000" dirty="0"/>
              <a:t> et al. Front. Aging </a:t>
            </a:r>
            <a:r>
              <a:rPr lang="en-US" sz="2000" dirty="0" err="1"/>
              <a:t>Neurosci</a:t>
            </a:r>
            <a:r>
              <a:rPr lang="en-US" sz="2000" dirty="0"/>
              <a:t>. 28 August 2019; 11: 232.</a:t>
            </a:r>
          </a:p>
        </p:txBody>
      </p:sp>
      <p:sp>
        <p:nvSpPr>
          <p:cNvPr id="10" name="Title 1">
            <a:extLst>
              <a:ext uri="{FF2B5EF4-FFF2-40B4-BE49-F238E27FC236}">
                <a16:creationId xmlns:a16="http://schemas.microsoft.com/office/drawing/2014/main" id="{014785EC-3E9F-2844-818A-281EBE90E360}"/>
              </a:ext>
            </a:extLst>
          </p:cNvPr>
          <p:cNvSpPr txBox="1">
            <a:spLocks/>
          </p:cNvSpPr>
          <p:nvPr/>
        </p:nvSpPr>
        <p:spPr>
          <a:xfrm>
            <a:off x="-112906" y="-177601"/>
            <a:ext cx="1072627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 Exosome Transfer from Cell to Cell</a:t>
            </a:r>
            <a:r>
              <a:rPr lang="en-US" b="1" dirty="0">
                <a:solidFill>
                  <a:srgbClr val="FF0000"/>
                </a:solidFill>
              </a:rPr>
              <a:t>*</a:t>
            </a:r>
          </a:p>
        </p:txBody>
      </p:sp>
      <p:sp>
        <p:nvSpPr>
          <p:cNvPr id="2" name="TextBox 1">
            <a:extLst>
              <a:ext uri="{FF2B5EF4-FFF2-40B4-BE49-F238E27FC236}">
                <a16:creationId xmlns:a16="http://schemas.microsoft.com/office/drawing/2014/main" id="{D8723788-B1CF-6F4A-920E-7E883AFA402E}"/>
              </a:ext>
            </a:extLst>
          </p:cNvPr>
          <p:cNvSpPr txBox="1"/>
          <p:nvPr/>
        </p:nvSpPr>
        <p:spPr>
          <a:xfrm>
            <a:off x="4582652" y="3824752"/>
            <a:ext cx="1343188" cy="707886"/>
          </a:xfrm>
          <a:prstGeom prst="rect">
            <a:avLst/>
          </a:prstGeom>
          <a:noFill/>
        </p:spPr>
        <p:txBody>
          <a:bodyPr wrap="none" rtlCol="0">
            <a:spAutoFit/>
          </a:bodyPr>
          <a:lstStyle/>
          <a:p>
            <a:r>
              <a:rPr lang="en-US" sz="2000" dirty="0"/>
              <a:t>Membrane</a:t>
            </a:r>
          </a:p>
          <a:p>
            <a:r>
              <a:rPr lang="en-US" sz="2000" dirty="0"/>
              <a:t>Fusion</a:t>
            </a:r>
          </a:p>
        </p:txBody>
      </p:sp>
      <p:sp>
        <p:nvSpPr>
          <p:cNvPr id="11" name="TextBox 10">
            <a:extLst>
              <a:ext uri="{FF2B5EF4-FFF2-40B4-BE49-F238E27FC236}">
                <a16:creationId xmlns:a16="http://schemas.microsoft.com/office/drawing/2014/main" id="{DE67BB49-6DFD-7C4D-87EC-FB283482C205}"/>
              </a:ext>
            </a:extLst>
          </p:cNvPr>
          <p:cNvSpPr txBox="1"/>
          <p:nvPr/>
        </p:nvSpPr>
        <p:spPr>
          <a:xfrm>
            <a:off x="448452" y="3756182"/>
            <a:ext cx="1127103" cy="707886"/>
          </a:xfrm>
          <a:prstGeom prst="rect">
            <a:avLst/>
          </a:prstGeom>
          <a:noFill/>
        </p:spPr>
        <p:txBody>
          <a:bodyPr wrap="none" rtlCol="0">
            <a:spAutoFit/>
          </a:bodyPr>
          <a:lstStyle/>
          <a:p>
            <a:r>
              <a:rPr lang="en-US" sz="2000" dirty="0"/>
              <a:t>Ligand</a:t>
            </a:r>
          </a:p>
          <a:p>
            <a:r>
              <a:rPr lang="en-US" sz="2000" dirty="0"/>
              <a:t>Receptor</a:t>
            </a:r>
          </a:p>
        </p:txBody>
      </p:sp>
      <p:sp>
        <p:nvSpPr>
          <p:cNvPr id="12" name="TextBox 11">
            <a:extLst>
              <a:ext uri="{FF2B5EF4-FFF2-40B4-BE49-F238E27FC236}">
                <a16:creationId xmlns:a16="http://schemas.microsoft.com/office/drawing/2014/main" id="{B3E8916A-5BEE-EB47-BA3B-58A2EF9430FB}"/>
              </a:ext>
            </a:extLst>
          </p:cNvPr>
          <p:cNvSpPr txBox="1"/>
          <p:nvPr/>
        </p:nvSpPr>
        <p:spPr>
          <a:xfrm>
            <a:off x="2605628" y="3038159"/>
            <a:ext cx="1419363" cy="400110"/>
          </a:xfrm>
          <a:prstGeom prst="rect">
            <a:avLst/>
          </a:prstGeom>
          <a:noFill/>
        </p:spPr>
        <p:txBody>
          <a:bodyPr wrap="none" rtlCol="0">
            <a:spAutoFit/>
          </a:bodyPr>
          <a:lstStyle/>
          <a:p>
            <a:r>
              <a:rPr lang="en-US" sz="2000" dirty="0"/>
              <a:t>Endocytosis</a:t>
            </a:r>
          </a:p>
        </p:txBody>
      </p:sp>
    </p:spTree>
    <p:extLst>
      <p:ext uri="{BB962C8B-B14F-4D97-AF65-F5344CB8AC3E}">
        <p14:creationId xmlns:p14="http://schemas.microsoft.com/office/powerpoint/2010/main" val="35693709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758D-19DE-1042-A878-B5BD2A6DC378}"/>
              </a:ext>
            </a:extLst>
          </p:cNvPr>
          <p:cNvSpPr>
            <a:spLocks noGrp="1"/>
          </p:cNvSpPr>
          <p:nvPr>
            <p:ph type="title"/>
          </p:nvPr>
        </p:nvSpPr>
        <p:spPr>
          <a:xfrm>
            <a:off x="304801" y="420464"/>
            <a:ext cx="10515600" cy="1739248"/>
          </a:xfrm>
        </p:spPr>
        <p:txBody>
          <a:bodyPr>
            <a:noAutofit/>
          </a:bodyPr>
          <a:lstStyle/>
          <a:p>
            <a:r>
              <a:rPr lang="en-US" sz="3600" b="1" dirty="0"/>
              <a:t>“SARS-CoV-2 spike protein interactions with amyloidogenic proteins: Potential clues to neurodegeneration”</a:t>
            </a:r>
            <a:r>
              <a:rPr lang="en-US" sz="3600" b="1" dirty="0">
                <a:solidFill>
                  <a:srgbClr val="FF0000"/>
                </a:solidFill>
              </a:rPr>
              <a:t>*</a:t>
            </a:r>
            <a:br>
              <a:rPr lang="en-US" sz="3600" dirty="0"/>
            </a:br>
            <a:endParaRPr lang="en-US" sz="3600" dirty="0"/>
          </a:p>
        </p:txBody>
      </p:sp>
      <p:sp>
        <p:nvSpPr>
          <p:cNvPr id="3" name="Content Placeholder 2">
            <a:extLst>
              <a:ext uri="{FF2B5EF4-FFF2-40B4-BE49-F238E27FC236}">
                <a16:creationId xmlns:a16="http://schemas.microsoft.com/office/drawing/2014/main" id="{D4DD1FB5-10C1-9049-BC0C-4858C9DE1BBD}"/>
              </a:ext>
            </a:extLst>
          </p:cNvPr>
          <p:cNvSpPr>
            <a:spLocks noGrp="1"/>
          </p:cNvSpPr>
          <p:nvPr>
            <p:ph idx="1"/>
          </p:nvPr>
        </p:nvSpPr>
        <p:spPr>
          <a:xfrm>
            <a:off x="525049" y="1906871"/>
            <a:ext cx="5367751" cy="3873500"/>
          </a:xfrm>
        </p:spPr>
        <p:txBody>
          <a:bodyPr>
            <a:normAutofit lnSpcReduction="10000"/>
          </a:bodyPr>
          <a:lstStyle/>
          <a:p>
            <a:r>
              <a:rPr lang="en-US" dirty="0"/>
              <a:t>The receptor binding domain (RBD) of the spike protein binds to heparin and to heparin-binding proteins</a:t>
            </a:r>
          </a:p>
          <a:p>
            <a:r>
              <a:rPr lang="en-US" dirty="0"/>
              <a:t>Heparin binding accelerates aggregation of amyloid proteins</a:t>
            </a:r>
          </a:p>
          <a:p>
            <a:pPr lvl="1"/>
            <a:r>
              <a:rPr lang="en-US" dirty="0"/>
              <a:t>Amyloid-</a:t>
            </a:r>
            <a:r>
              <a:rPr lang="el-GR" dirty="0"/>
              <a:t>β</a:t>
            </a:r>
            <a:r>
              <a:rPr lang="en-US" dirty="0"/>
              <a:t>, </a:t>
            </a:r>
            <a:r>
              <a:rPr lang="el-GR" dirty="0"/>
              <a:t>α-</a:t>
            </a:r>
            <a:r>
              <a:rPr lang="en-US" dirty="0"/>
              <a:t>synuclein, tau, prion and TDP-43</a:t>
            </a:r>
          </a:p>
          <a:p>
            <a:r>
              <a:rPr lang="en-US" dirty="0"/>
              <a:t>This could lead to neurodegeneration in the brain</a:t>
            </a:r>
          </a:p>
        </p:txBody>
      </p:sp>
      <p:sp>
        <p:nvSpPr>
          <p:cNvPr id="4" name="TextBox 3">
            <a:extLst>
              <a:ext uri="{FF2B5EF4-FFF2-40B4-BE49-F238E27FC236}">
                <a16:creationId xmlns:a16="http://schemas.microsoft.com/office/drawing/2014/main" id="{747181C2-FC0F-EA4F-AE17-AB64567AD9A8}"/>
              </a:ext>
            </a:extLst>
          </p:cNvPr>
          <p:cNvSpPr txBox="1"/>
          <p:nvPr/>
        </p:nvSpPr>
        <p:spPr>
          <a:xfrm>
            <a:off x="1619250" y="6237481"/>
            <a:ext cx="10335265" cy="400110"/>
          </a:xfrm>
          <a:prstGeom prst="rect">
            <a:avLst/>
          </a:prstGeom>
          <a:noFill/>
        </p:spPr>
        <p:txBody>
          <a:bodyPr wrap="none" rtlCol="0">
            <a:spAutoFit/>
          </a:bodyPr>
          <a:lstStyle/>
          <a:p>
            <a:r>
              <a:rPr lang="en-US" sz="2000" dirty="0">
                <a:solidFill>
                  <a:srgbClr val="FF0000"/>
                </a:solidFill>
              </a:rPr>
              <a:t>*</a:t>
            </a:r>
            <a:r>
              <a:rPr lang="en-US" sz="2000" dirty="0"/>
              <a:t>D Idrees and V Kumar. Biochemical and Biophysical Research Communications 2021; 554: 94e98.</a:t>
            </a:r>
          </a:p>
        </p:txBody>
      </p:sp>
      <p:pic>
        <p:nvPicPr>
          <p:cNvPr id="6" name="Picture 5" descr="Diagram&#10;&#10;Description automatically generated">
            <a:extLst>
              <a:ext uri="{FF2B5EF4-FFF2-40B4-BE49-F238E27FC236}">
                <a16:creationId xmlns:a16="http://schemas.microsoft.com/office/drawing/2014/main" id="{3966A0DA-2B9D-2242-BC0C-5F01A805FF05}"/>
              </a:ext>
            </a:extLst>
          </p:cNvPr>
          <p:cNvPicPr>
            <a:picLocks noChangeAspect="1"/>
          </p:cNvPicPr>
          <p:nvPr/>
        </p:nvPicPr>
        <p:blipFill>
          <a:blip r:embed="rId3"/>
          <a:stretch>
            <a:fillRect/>
          </a:stretch>
        </p:blipFill>
        <p:spPr>
          <a:xfrm>
            <a:off x="6629400" y="1817926"/>
            <a:ext cx="5153242" cy="3655207"/>
          </a:xfrm>
          <a:prstGeom prst="rect">
            <a:avLst/>
          </a:prstGeom>
        </p:spPr>
      </p:pic>
    </p:spTree>
    <p:extLst>
      <p:ext uri="{BB962C8B-B14F-4D97-AF65-F5344CB8AC3E}">
        <p14:creationId xmlns:p14="http://schemas.microsoft.com/office/powerpoint/2010/main" val="1423296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B5EC6277-B30A-1B47-94FF-022F33BAFF2C}"/>
              </a:ext>
            </a:extLst>
          </p:cNvPr>
          <p:cNvPicPr>
            <a:picLocks noGrp="1" noChangeAspect="1"/>
          </p:cNvPicPr>
          <p:nvPr>
            <p:ph idx="1"/>
          </p:nvPr>
        </p:nvPicPr>
        <p:blipFill>
          <a:blip r:embed="rId3"/>
          <a:stretch>
            <a:fillRect/>
          </a:stretch>
        </p:blipFill>
        <p:spPr>
          <a:xfrm>
            <a:off x="431985" y="133763"/>
            <a:ext cx="4945066" cy="6617362"/>
          </a:xfrm>
        </p:spPr>
      </p:pic>
      <p:sp>
        <p:nvSpPr>
          <p:cNvPr id="4" name="TextBox 3">
            <a:extLst>
              <a:ext uri="{FF2B5EF4-FFF2-40B4-BE49-F238E27FC236}">
                <a16:creationId xmlns:a16="http://schemas.microsoft.com/office/drawing/2014/main" id="{4486474E-3009-2743-BAFB-1AC5C175C39C}"/>
              </a:ext>
            </a:extLst>
          </p:cNvPr>
          <p:cNvSpPr txBox="1"/>
          <p:nvPr/>
        </p:nvSpPr>
        <p:spPr>
          <a:xfrm>
            <a:off x="6946088" y="5797515"/>
            <a:ext cx="4631137" cy="707886"/>
          </a:xfrm>
          <a:prstGeom prst="rect">
            <a:avLst/>
          </a:prstGeom>
          <a:noFill/>
        </p:spPr>
        <p:txBody>
          <a:bodyPr wrap="square" rtlCol="0">
            <a:spAutoFit/>
          </a:bodyPr>
          <a:lstStyle/>
          <a:p>
            <a:pPr algn="r"/>
            <a:r>
              <a:rPr lang="en-US" sz="2000" dirty="0">
                <a:solidFill>
                  <a:srgbClr val="FF0000"/>
                </a:solidFill>
              </a:rPr>
              <a:t>*</a:t>
            </a:r>
            <a:r>
              <a:rPr lang="en-US" sz="2000" dirty="0"/>
              <a:t>Dana </a:t>
            </a:r>
            <a:r>
              <a:rPr lang="en-US" sz="2000" dirty="0" err="1"/>
              <a:t>Butnaru</a:t>
            </a:r>
            <a:r>
              <a:rPr lang="en-US" sz="2000" dirty="0"/>
              <a:t> and Joab Chapman. </a:t>
            </a:r>
            <a:r>
              <a:rPr lang="en-US" sz="2000" dirty="0" err="1"/>
              <a:t>Autoimmun</a:t>
            </a:r>
            <a:r>
              <a:rPr lang="en-US" sz="2000" dirty="0"/>
              <a:t> Rev 2019; 18(3): 231-240. </a:t>
            </a:r>
          </a:p>
        </p:txBody>
      </p:sp>
      <p:sp>
        <p:nvSpPr>
          <p:cNvPr id="7" name="TextBox 6">
            <a:extLst>
              <a:ext uri="{FF2B5EF4-FFF2-40B4-BE49-F238E27FC236}">
                <a16:creationId xmlns:a16="http://schemas.microsoft.com/office/drawing/2014/main" id="{08D3EC9A-FE50-2E4E-8EC2-6C6208881A6B}"/>
              </a:ext>
            </a:extLst>
          </p:cNvPr>
          <p:cNvSpPr txBox="1"/>
          <p:nvPr/>
        </p:nvSpPr>
        <p:spPr>
          <a:xfrm>
            <a:off x="160808" y="2398817"/>
            <a:ext cx="1117294" cy="523220"/>
          </a:xfrm>
          <a:prstGeom prst="rect">
            <a:avLst/>
          </a:prstGeom>
          <a:noFill/>
        </p:spPr>
        <p:txBody>
          <a:bodyPr wrap="none" rtlCol="0">
            <a:spAutoFit/>
          </a:bodyPr>
          <a:lstStyle/>
          <a:p>
            <a:r>
              <a:rPr lang="en-US" sz="2800" dirty="0">
                <a:solidFill>
                  <a:srgbClr val="FF0000"/>
                </a:solidFill>
              </a:rPr>
              <a:t>Spike?</a:t>
            </a:r>
          </a:p>
        </p:txBody>
      </p:sp>
      <p:sp>
        <p:nvSpPr>
          <p:cNvPr id="2" name="Title 1">
            <a:extLst>
              <a:ext uri="{FF2B5EF4-FFF2-40B4-BE49-F238E27FC236}">
                <a16:creationId xmlns:a16="http://schemas.microsoft.com/office/drawing/2014/main" id="{3B6BB43F-25C5-2D4D-97A0-619CF0110D13}"/>
              </a:ext>
            </a:extLst>
          </p:cNvPr>
          <p:cNvSpPr>
            <a:spLocks noGrp="1"/>
          </p:cNvSpPr>
          <p:nvPr>
            <p:ph type="title"/>
          </p:nvPr>
        </p:nvSpPr>
        <p:spPr>
          <a:xfrm>
            <a:off x="4256651" y="152956"/>
            <a:ext cx="6544294" cy="1325563"/>
          </a:xfrm>
        </p:spPr>
        <p:txBody>
          <a:bodyPr/>
          <a:lstStyle/>
          <a:p>
            <a:r>
              <a:rPr lang="en-US" b="1" dirty="0"/>
              <a:t>Prion Corruption of   Natively Folded Proteins</a:t>
            </a:r>
            <a:r>
              <a:rPr lang="en-US" b="1" dirty="0">
                <a:solidFill>
                  <a:srgbClr val="FF0000"/>
                </a:solidFill>
              </a:rPr>
              <a:t>*</a:t>
            </a:r>
          </a:p>
        </p:txBody>
      </p:sp>
      <p:sp>
        <p:nvSpPr>
          <p:cNvPr id="8" name="Content Placeholder 2">
            <a:extLst>
              <a:ext uri="{FF2B5EF4-FFF2-40B4-BE49-F238E27FC236}">
                <a16:creationId xmlns:a16="http://schemas.microsoft.com/office/drawing/2014/main" id="{7147D79A-1955-BE4E-90B6-8F806AB91A78}"/>
              </a:ext>
            </a:extLst>
          </p:cNvPr>
          <p:cNvSpPr txBox="1">
            <a:spLocks/>
          </p:cNvSpPr>
          <p:nvPr/>
        </p:nvSpPr>
        <p:spPr>
          <a:xfrm>
            <a:off x="5549030" y="1962957"/>
            <a:ext cx="6388274" cy="3834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Foreign prion proteins (e.g., spike) act like crystals to induce misfolding of susceptible human proteins (e.g., </a:t>
            </a:r>
            <a:r>
              <a:rPr lang="el-GR" dirty="0"/>
              <a:t>α</a:t>
            </a:r>
            <a:r>
              <a:rPr lang="en-US" dirty="0"/>
              <a:t>-synuclein, amyloid-</a:t>
            </a:r>
            <a:r>
              <a:rPr lang="el-GR" dirty="0"/>
              <a:t> β</a:t>
            </a:r>
            <a:r>
              <a:rPr lang="en-US" dirty="0"/>
              <a:t>, etc.)</a:t>
            </a:r>
          </a:p>
          <a:p>
            <a:r>
              <a:rPr lang="en-US" dirty="0"/>
              <a:t>Proteins change from </a:t>
            </a:r>
            <a:r>
              <a:rPr lang="el-GR" dirty="0"/>
              <a:t>α</a:t>
            </a:r>
            <a:r>
              <a:rPr lang="en-US" dirty="0"/>
              <a:t>-helix to </a:t>
            </a:r>
            <a:r>
              <a:rPr lang="el-GR" dirty="0"/>
              <a:t>β</a:t>
            </a:r>
            <a:r>
              <a:rPr lang="en-US" dirty="0"/>
              <a:t>-sheet configuration</a:t>
            </a:r>
          </a:p>
          <a:p>
            <a:r>
              <a:rPr lang="en-US" dirty="0"/>
              <a:t>This leads to formation of oligomers and fibrils </a:t>
            </a:r>
            <a:r>
              <a:rPr lang="en-US" dirty="0">
                <a:sym typeface="Wingdings" pitchFamily="2" charset="2"/>
              </a:rPr>
              <a:t> neurodegenerative disease (Parkinson’s, Alzheimer’s, ALS, CKD, ..)</a:t>
            </a:r>
            <a:endParaRPr lang="en-US" dirty="0"/>
          </a:p>
          <a:p>
            <a:endParaRPr lang="en-US" dirty="0"/>
          </a:p>
          <a:p>
            <a:endParaRPr lang="en-US" dirty="0"/>
          </a:p>
        </p:txBody>
      </p:sp>
    </p:spTree>
    <p:extLst>
      <p:ext uri="{BB962C8B-B14F-4D97-AF65-F5344CB8AC3E}">
        <p14:creationId xmlns:p14="http://schemas.microsoft.com/office/powerpoint/2010/main" val="19758842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CA2AE-907A-F042-AC19-EAD3BD433F4A}"/>
              </a:ext>
            </a:extLst>
          </p:cNvPr>
          <p:cNvSpPr>
            <a:spLocks noGrp="1"/>
          </p:cNvSpPr>
          <p:nvPr>
            <p:ph type="title"/>
          </p:nvPr>
        </p:nvSpPr>
        <p:spPr>
          <a:xfrm>
            <a:off x="204685" y="223022"/>
            <a:ext cx="10515600" cy="1325563"/>
          </a:xfrm>
        </p:spPr>
        <p:txBody>
          <a:bodyPr>
            <a:normAutofit fontScale="90000"/>
          </a:bodyPr>
          <a:lstStyle/>
          <a:p>
            <a:r>
              <a:rPr lang="en-US" b="1" dirty="0"/>
              <a:t>"COVID-19 Vaccine Associated Parkinson’s  Disease, A Prion Disease Signal in the UK              Yellow Card Adverse Event Database.”</a:t>
            </a:r>
            <a:r>
              <a:rPr lang="en-US" b="1" dirty="0">
                <a:solidFill>
                  <a:srgbClr val="FF0000"/>
                </a:solidFill>
              </a:rPr>
              <a:t>*</a:t>
            </a:r>
          </a:p>
        </p:txBody>
      </p:sp>
      <p:sp>
        <p:nvSpPr>
          <p:cNvPr id="4" name="TextBox 3">
            <a:extLst>
              <a:ext uri="{FF2B5EF4-FFF2-40B4-BE49-F238E27FC236}">
                <a16:creationId xmlns:a16="http://schemas.microsoft.com/office/drawing/2014/main" id="{6AA824D9-729D-494E-B531-6EA11DEAD020}"/>
              </a:ext>
            </a:extLst>
          </p:cNvPr>
          <p:cNvSpPr txBox="1"/>
          <p:nvPr/>
        </p:nvSpPr>
        <p:spPr>
          <a:xfrm>
            <a:off x="3765176" y="6212541"/>
            <a:ext cx="6955109" cy="461665"/>
          </a:xfrm>
          <a:prstGeom prst="rect">
            <a:avLst/>
          </a:prstGeom>
          <a:noFill/>
        </p:spPr>
        <p:txBody>
          <a:bodyPr wrap="none" rtlCol="0">
            <a:spAutoFit/>
          </a:bodyPr>
          <a:lstStyle/>
          <a:p>
            <a:r>
              <a:rPr lang="en-US" sz="2400" dirty="0">
                <a:solidFill>
                  <a:srgbClr val="FF0000"/>
                </a:solidFill>
              </a:rPr>
              <a:t>*</a:t>
            </a:r>
            <a:r>
              <a:rPr lang="en-US" sz="2400" dirty="0"/>
              <a:t>J Bart Classen. J Med - Clin Res &amp; Rev. 2021; 5(7): 1-6.</a:t>
            </a:r>
          </a:p>
        </p:txBody>
      </p:sp>
      <p:sp>
        <p:nvSpPr>
          <p:cNvPr id="8" name="Content Placeholder 2">
            <a:extLst>
              <a:ext uri="{FF2B5EF4-FFF2-40B4-BE49-F238E27FC236}">
                <a16:creationId xmlns:a16="http://schemas.microsoft.com/office/drawing/2014/main" id="{BF3139C9-8DEB-DA41-885B-2281FE06AC61}"/>
              </a:ext>
            </a:extLst>
          </p:cNvPr>
          <p:cNvSpPr>
            <a:spLocks noGrp="1"/>
          </p:cNvSpPr>
          <p:nvPr>
            <p:ph idx="1"/>
          </p:nvPr>
        </p:nvSpPr>
        <p:spPr>
          <a:xfrm>
            <a:off x="838200" y="2316349"/>
            <a:ext cx="10515600" cy="2726298"/>
          </a:xfrm>
        </p:spPr>
        <p:txBody>
          <a:bodyPr>
            <a:normAutofit/>
          </a:bodyPr>
          <a:lstStyle/>
          <a:p>
            <a:pPr marL="0" indent="0">
              <a:buNone/>
            </a:pPr>
            <a:r>
              <a:rPr lang="en-US" dirty="0"/>
              <a:t>“All the COVID-19 vaccines on the market contain spike protein or its nucleic acid sequence creating a possible catastrophic epidemic of prion disease in the future.” </a:t>
            </a:r>
          </a:p>
          <a:p>
            <a:pPr marL="0" indent="0">
              <a:buNone/>
            </a:pPr>
            <a:r>
              <a:rPr lang="en-US" dirty="0"/>
              <a:t>“This analysis should serve as an urgent warning to those mindlessly following advice of politicians and public health officials regarding COVID immunization.”</a:t>
            </a:r>
          </a:p>
          <a:p>
            <a:pPr marL="0" indent="0">
              <a:buNone/>
            </a:pPr>
            <a:endParaRPr lang="en-US" dirty="0"/>
          </a:p>
          <a:p>
            <a:endParaRPr lang="en-US" dirty="0"/>
          </a:p>
        </p:txBody>
      </p:sp>
    </p:spTree>
    <p:extLst>
      <p:ext uri="{BB962C8B-B14F-4D97-AF65-F5344CB8AC3E}">
        <p14:creationId xmlns:p14="http://schemas.microsoft.com/office/powerpoint/2010/main" val="4185458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1515302" y="2088523"/>
            <a:ext cx="10158956" cy="2154436"/>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Other Consequences of Vaccine-induced MicroRNAs</a:t>
            </a:r>
          </a:p>
        </p:txBody>
      </p:sp>
    </p:spTree>
    <p:extLst>
      <p:ext uri="{BB962C8B-B14F-4D97-AF65-F5344CB8AC3E}">
        <p14:creationId xmlns:p14="http://schemas.microsoft.com/office/powerpoint/2010/main" val="4057731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C64C-3806-134B-BD02-9F1FECC513B8}"/>
              </a:ext>
            </a:extLst>
          </p:cNvPr>
          <p:cNvSpPr>
            <a:spLocks noGrp="1"/>
          </p:cNvSpPr>
          <p:nvPr>
            <p:ph type="title"/>
          </p:nvPr>
        </p:nvSpPr>
        <p:spPr>
          <a:xfrm>
            <a:off x="0" y="500062"/>
            <a:ext cx="11662790" cy="1325563"/>
          </a:xfrm>
        </p:spPr>
        <p:txBody>
          <a:bodyPr>
            <a:normAutofit fontScale="90000"/>
          </a:bodyPr>
          <a:lstStyle/>
          <a:p>
            <a:r>
              <a:rPr lang="en-US" b="1" dirty="0"/>
              <a:t>“The microRNA miR-148a functions as a                  critical regulator of B cell tolerance and autoimmunity”</a:t>
            </a:r>
            <a:r>
              <a:rPr lang="en-US" b="1" dirty="0">
                <a:solidFill>
                  <a:srgbClr val="FF0000"/>
                </a:solidFill>
              </a:rPr>
              <a:t>*</a:t>
            </a:r>
          </a:p>
        </p:txBody>
      </p:sp>
      <p:sp>
        <p:nvSpPr>
          <p:cNvPr id="3" name="Content Placeholder 2">
            <a:extLst>
              <a:ext uri="{FF2B5EF4-FFF2-40B4-BE49-F238E27FC236}">
                <a16:creationId xmlns:a16="http://schemas.microsoft.com/office/drawing/2014/main" id="{52AE4F8D-84DA-6E42-BEB5-C07766441ED4}"/>
              </a:ext>
            </a:extLst>
          </p:cNvPr>
          <p:cNvSpPr>
            <a:spLocks noGrp="1"/>
          </p:cNvSpPr>
          <p:nvPr>
            <p:ph idx="1"/>
          </p:nvPr>
        </p:nvSpPr>
        <p:spPr>
          <a:xfrm>
            <a:off x="189756" y="2006600"/>
            <a:ext cx="10986370" cy="4351338"/>
          </a:xfrm>
        </p:spPr>
        <p:txBody>
          <a:bodyPr>
            <a:normAutofit/>
          </a:bodyPr>
          <a:lstStyle/>
          <a:p>
            <a:r>
              <a:rPr lang="en-US" dirty="0"/>
              <a:t>Immunotolerance ensures that the immune cells can react to foreign antigens but do not attack self tissues</a:t>
            </a:r>
          </a:p>
          <a:p>
            <a:r>
              <a:rPr lang="en-US" i="1" dirty="0">
                <a:solidFill>
                  <a:srgbClr val="FF0000"/>
                </a:solidFill>
              </a:rPr>
              <a:t>Overexpression of miR-148a disrupts B cell tolerance</a:t>
            </a:r>
          </a:p>
          <a:p>
            <a:r>
              <a:rPr lang="en-US" dirty="0"/>
              <a:t>Autoreactive B cells are linked to lupus, rheumatoid arthritis, diabetes and multiple sclerosis</a:t>
            </a:r>
          </a:p>
          <a:p>
            <a:r>
              <a:rPr lang="en-US" dirty="0"/>
              <a:t>Patients with lupus show increased expression of miR-148a</a:t>
            </a:r>
          </a:p>
          <a:p>
            <a:r>
              <a:rPr lang="en-US" dirty="0"/>
              <a:t>miR-148a suppresses expression of the autoimmune suppressor Gadd45</a:t>
            </a:r>
            <a:r>
              <a:rPr lang="el-GR" dirty="0"/>
              <a:t>α, </a:t>
            </a:r>
            <a:r>
              <a:rPr lang="en-US" dirty="0"/>
              <a:t>the tumor suppressor PTEN and the pro-apoptotic protein </a:t>
            </a:r>
            <a:r>
              <a:rPr lang="en-US" dirty="0" err="1"/>
              <a:t>Bim</a:t>
            </a:r>
            <a:endParaRPr lang="en-US" dirty="0"/>
          </a:p>
          <a:p>
            <a:pPr marL="0" indent="0">
              <a:buNone/>
            </a:pPr>
            <a:r>
              <a:rPr lang="en-US" dirty="0">
                <a:sym typeface="Wingdings" pitchFamily="2" charset="2"/>
              </a:rPr>
              <a:t>	</a:t>
            </a:r>
            <a:r>
              <a:rPr lang="en-US" dirty="0"/>
              <a:t>increased risk </a:t>
            </a:r>
            <a:r>
              <a:rPr lang="en-US" i="1" dirty="0">
                <a:solidFill>
                  <a:srgbClr val="FF0000"/>
                </a:solidFill>
              </a:rPr>
              <a:t>systemically</a:t>
            </a:r>
            <a:r>
              <a:rPr lang="en-US" dirty="0"/>
              <a:t> to autoimmune disease and cancer</a:t>
            </a:r>
          </a:p>
          <a:p>
            <a:endParaRPr lang="en-US" dirty="0"/>
          </a:p>
        </p:txBody>
      </p:sp>
      <p:sp>
        <p:nvSpPr>
          <p:cNvPr id="4" name="TextBox 3">
            <a:extLst>
              <a:ext uri="{FF2B5EF4-FFF2-40B4-BE49-F238E27FC236}">
                <a16:creationId xmlns:a16="http://schemas.microsoft.com/office/drawing/2014/main" id="{49131E83-C865-C74A-BE08-74969328AE0C}"/>
              </a:ext>
            </a:extLst>
          </p:cNvPr>
          <p:cNvSpPr txBox="1"/>
          <p:nvPr/>
        </p:nvSpPr>
        <p:spPr>
          <a:xfrm>
            <a:off x="2967102" y="6262042"/>
            <a:ext cx="9224898" cy="461665"/>
          </a:xfrm>
          <a:prstGeom prst="rect">
            <a:avLst/>
          </a:prstGeom>
          <a:noFill/>
        </p:spPr>
        <p:txBody>
          <a:bodyPr wrap="none" rtlCol="0">
            <a:spAutoFit/>
          </a:bodyPr>
          <a:lstStyle/>
          <a:p>
            <a:r>
              <a:rPr lang="en-US" sz="2400" dirty="0">
                <a:solidFill>
                  <a:srgbClr val="FF0000"/>
                </a:solidFill>
              </a:rPr>
              <a:t>*</a:t>
            </a:r>
            <a:r>
              <a:rPr lang="en-US" sz="2400" dirty="0"/>
              <a:t>Alicia Gonzalez-Martin et al. Nature Immunology 2016;  17(4): 433-440.</a:t>
            </a:r>
          </a:p>
        </p:txBody>
      </p:sp>
    </p:spTree>
    <p:extLst>
      <p:ext uri="{BB962C8B-B14F-4D97-AF65-F5344CB8AC3E}">
        <p14:creationId xmlns:p14="http://schemas.microsoft.com/office/powerpoint/2010/main" val="378804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5000ABD-6191-DB4F-AD8B-C591936AD5AB}"/>
              </a:ext>
            </a:extLst>
          </p:cNvPr>
          <p:cNvPicPr>
            <a:picLocks noGrp="1" noChangeAspect="1"/>
          </p:cNvPicPr>
          <p:nvPr>
            <p:ph idx="1"/>
          </p:nvPr>
        </p:nvPicPr>
        <p:blipFill>
          <a:blip r:embed="rId2"/>
          <a:stretch>
            <a:fillRect/>
          </a:stretch>
        </p:blipFill>
        <p:spPr>
          <a:xfrm>
            <a:off x="2151530" y="169874"/>
            <a:ext cx="6656294" cy="6061476"/>
          </a:xfrm>
        </p:spPr>
      </p:pic>
      <p:sp>
        <p:nvSpPr>
          <p:cNvPr id="6" name="TextBox 5">
            <a:extLst>
              <a:ext uri="{FF2B5EF4-FFF2-40B4-BE49-F238E27FC236}">
                <a16:creationId xmlns:a16="http://schemas.microsoft.com/office/drawing/2014/main" id="{478E0997-ED12-094C-AC64-606E51842D30}"/>
              </a:ext>
            </a:extLst>
          </p:cNvPr>
          <p:cNvSpPr txBox="1"/>
          <p:nvPr/>
        </p:nvSpPr>
        <p:spPr>
          <a:xfrm>
            <a:off x="250521" y="6041795"/>
            <a:ext cx="11409085" cy="646331"/>
          </a:xfrm>
          <a:prstGeom prst="rect">
            <a:avLst/>
          </a:prstGeom>
          <a:noFill/>
        </p:spPr>
        <p:txBody>
          <a:bodyPr wrap="none" rtlCol="0">
            <a:spAutoFit/>
          </a:bodyPr>
          <a:lstStyle/>
          <a:p>
            <a:r>
              <a:rPr lang="en-US" dirty="0"/>
              <a:t>https://physiciansforinformedconsent.org/</a:t>
            </a:r>
          </a:p>
          <a:p>
            <a:r>
              <a:rPr lang="en-US" dirty="0"/>
              <a:t>physicians-for-informed-consent-publishes-comprehensive-analysis-of-u-s-covid-19-infection-fatality-rate-by-age-group/</a:t>
            </a:r>
          </a:p>
        </p:txBody>
      </p:sp>
      <p:sp>
        <p:nvSpPr>
          <p:cNvPr id="2" name="TextBox 1">
            <a:extLst>
              <a:ext uri="{FF2B5EF4-FFF2-40B4-BE49-F238E27FC236}">
                <a16:creationId xmlns:a16="http://schemas.microsoft.com/office/drawing/2014/main" id="{C28FD64B-CB3C-9248-AE46-963D3B0CDBF6}"/>
              </a:ext>
            </a:extLst>
          </p:cNvPr>
          <p:cNvSpPr txBox="1"/>
          <p:nvPr/>
        </p:nvSpPr>
        <p:spPr>
          <a:xfrm>
            <a:off x="8442543" y="1490597"/>
            <a:ext cx="2901500" cy="830997"/>
          </a:xfrm>
          <a:prstGeom prst="rect">
            <a:avLst/>
          </a:prstGeom>
          <a:noFill/>
        </p:spPr>
        <p:txBody>
          <a:bodyPr wrap="none" rtlCol="0">
            <a:spAutoFit/>
          </a:bodyPr>
          <a:lstStyle/>
          <a:p>
            <a:r>
              <a:rPr lang="en-US" sz="2400" b="1" dirty="0"/>
              <a:t>as of August 24, 2021</a:t>
            </a:r>
          </a:p>
          <a:p>
            <a:r>
              <a:rPr lang="en-US" sz="2400" b="1" dirty="0"/>
              <a:t>United States only</a:t>
            </a:r>
            <a:endParaRPr lang="en-US" sz="2400" dirty="0"/>
          </a:p>
        </p:txBody>
      </p:sp>
    </p:spTree>
    <p:extLst>
      <p:ext uri="{BB962C8B-B14F-4D97-AF65-F5344CB8AC3E}">
        <p14:creationId xmlns:p14="http://schemas.microsoft.com/office/powerpoint/2010/main" val="3608346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09725BA-33D6-794F-B04C-A9AD10D7DB7B}"/>
              </a:ext>
            </a:extLst>
          </p:cNvPr>
          <p:cNvPicPr>
            <a:picLocks noChangeAspect="1"/>
          </p:cNvPicPr>
          <p:nvPr/>
        </p:nvPicPr>
        <p:blipFill>
          <a:blip r:embed="rId3"/>
          <a:stretch>
            <a:fillRect/>
          </a:stretch>
        </p:blipFill>
        <p:spPr>
          <a:xfrm>
            <a:off x="6908168" y="1056619"/>
            <a:ext cx="5283832" cy="3428999"/>
          </a:xfrm>
          <a:prstGeom prst="rect">
            <a:avLst/>
          </a:prstGeom>
        </p:spPr>
      </p:pic>
      <p:sp>
        <p:nvSpPr>
          <p:cNvPr id="2" name="Title 1">
            <a:extLst>
              <a:ext uri="{FF2B5EF4-FFF2-40B4-BE49-F238E27FC236}">
                <a16:creationId xmlns:a16="http://schemas.microsoft.com/office/drawing/2014/main" id="{775D1D3F-FA7D-B048-A9C2-113C6330BF7A}"/>
              </a:ext>
            </a:extLst>
          </p:cNvPr>
          <p:cNvSpPr>
            <a:spLocks noGrp="1"/>
          </p:cNvSpPr>
          <p:nvPr>
            <p:ph type="title"/>
          </p:nvPr>
        </p:nvSpPr>
        <p:spPr>
          <a:xfrm>
            <a:off x="212912" y="0"/>
            <a:ext cx="10515600" cy="1325563"/>
          </a:xfrm>
        </p:spPr>
        <p:txBody>
          <a:bodyPr/>
          <a:lstStyle/>
          <a:p>
            <a:r>
              <a:rPr lang="en-US" b="1" dirty="0"/>
              <a:t>Thrombocytopenia &amp; miR-148a</a:t>
            </a:r>
            <a:r>
              <a:rPr lang="en-US" b="1" dirty="0">
                <a:solidFill>
                  <a:srgbClr val="FF0000"/>
                </a:solidFill>
              </a:rPr>
              <a:t>*</a:t>
            </a:r>
          </a:p>
        </p:txBody>
      </p:sp>
      <p:sp>
        <p:nvSpPr>
          <p:cNvPr id="3" name="Content Placeholder 2">
            <a:extLst>
              <a:ext uri="{FF2B5EF4-FFF2-40B4-BE49-F238E27FC236}">
                <a16:creationId xmlns:a16="http://schemas.microsoft.com/office/drawing/2014/main" id="{270FE1C2-B6B8-764F-8213-0247F178E067}"/>
              </a:ext>
            </a:extLst>
          </p:cNvPr>
          <p:cNvSpPr>
            <a:spLocks noGrp="1"/>
          </p:cNvSpPr>
          <p:nvPr>
            <p:ph idx="1"/>
          </p:nvPr>
        </p:nvSpPr>
        <p:spPr>
          <a:xfrm>
            <a:off x="323867" y="1482491"/>
            <a:ext cx="7197521" cy="5160356"/>
          </a:xfrm>
        </p:spPr>
        <p:txBody>
          <a:bodyPr>
            <a:normAutofit fontScale="92500" lnSpcReduction="10000"/>
          </a:bodyPr>
          <a:lstStyle/>
          <a:p>
            <a:r>
              <a:rPr lang="en-US" dirty="0"/>
              <a:t>Platelets have </a:t>
            </a:r>
            <a:r>
              <a:rPr lang="en-US" i="1" dirty="0">
                <a:solidFill>
                  <a:srgbClr val="FF0000"/>
                </a:solidFill>
              </a:rPr>
              <a:t>an Fc</a:t>
            </a:r>
            <a:r>
              <a:rPr lang="el-GR" i="1" dirty="0">
                <a:solidFill>
                  <a:srgbClr val="FF0000"/>
                </a:solidFill>
              </a:rPr>
              <a:t>γ </a:t>
            </a:r>
            <a:r>
              <a:rPr lang="en-US" i="1" dirty="0">
                <a:solidFill>
                  <a:srgbClr val="FF0000"/>
                </a:solidFill>
              </a:rPr>
              <a:t>receptor </a:t>
            </a:r>
            <a:r>
              <a:rPr lang="en-US" dirty="0"/>
              <a:t>for the constant                                                                     fragment of immunoglobulin G in antigen-antibody complexes</a:t>
            </a:r>
          </a:p>
          <a:p>
            <a:pPr lvl="1"/>
            <a:r>
              <a:rPr lang="en-US" sz="2800" dirty="0"/>
              <a:t>Receptor activation leads to platelet activation, aggregation and thrombosis</a:t>
            </a:r>
          </a:p>
          <a:p>
            <a:r>
              <a:rPr lang="en-US" dirty="0"/>
              <a:t>TULA-2 (T-cell ubiquitin ligand-2) suppresses platelet activation</a:t>
            </a:r>
          </a:p>
          <a:p>
            <a:pPr lvl="1"/>
            <a:r>
              <a:rPr lang="en-US" sz="2800" dirty="0"/>
              <a:t>It inhibits the platelet Fc</a:t>
            </a:r>
            <a:r>
              <a:rPr lang="el-GR" sz="2800" dirty="0"/>
              <a:t>γ</a:t>
            </a:r>
            <a:r>
              <a:rPr lang="en-US" sz="2800" dirty="0"/>
              <a:t> receptor and protects from thrombocytopenia</a:t>
            </a:r>
          </a:p>
          <a:p>
            <a:r>
              <a:rPr lang="en-US" dirty="0"/>
              <a:t>miR-148a targets TULA-2 mRNA and downregulates TULA-2 protein expression</a:t>
            </a:r>
          </a:p>
          <a:p>
            <a:pPr marL="0" indent="0">
              <a:buNone/>
            </a:pPr>
            <a:r>
              <a:rPr lang="en-US" i="1" dirty="0">
                <a:solidFill>
                  <a:srgbClr val="FF0000"/>
                </a:solidFill>
              </a:rPr>
              <a:t>CONCLUSION:  miR-148a overexpression can lead to heparin-induced thrombocytopenia (in the absence of heparin)</a:t>
            </a:r>
          </a:p>
        </p:txBody>
      </p:sp>
      <p:sp>
        <p:nvSpPr>
          <p:cNvPr id="6" name="TextBox 5">
            <a:extLst>
              <a:ext uri="{FF2B5EF4-FFF2-40B4-BE49-F238E27FC236}">
                <a16:creationId xmlns:a16="http://schemas.microsoft.com/office/drawing/2014/main" id="{D991BD1E-AF6D-624B-A583-21690A8DC924}"/>
              </a:ext>
            </a:extLst>
          </p:cNvPr>
          <p:cNvSpPr txBox="1"/>
          <p:nvPr/>
        </p:nvSpPr>
        <p:spPr>
          <a:xfrm>
            <a:off x="5219613" y="6278581"/>
            <a:ext cx="6861430" cy="461665"/>
          </a:xfrm>
          <a:prstGeom prst="rect">
            <a:avLst/>
          </a:prstGeom>
          <a:noFill/>
        </p:spPr>
        <p:txBody>
          <a:bodyPr wrap="none" rtlCol="0">
            <a:spAutoFit/>
          </a:bodyPr>
          <a:lstStyle/>
          <a:p>
            <a:r>
              <a:rPr lang="en-US" sz="2400" dirty="0">
                <a:solidFill>
                  <a:srgbClr val="FF0000"/>
                </a:solidFill>
              </a:rPr>
              <a:t>*</a:t>
            </a:r>
            <a:r>
              <a:rPr lang="en-US" sz="2400" dirty="0" err="1"/>
              <a:t>Yuhang</a:t>
            </a:r>
            <a:r>
              <a:rPr lang="en-US" sz="2400" dirty="0"/>
              <a:t> Zhou et al. Blood 2015; 126(26): 2871–2881.</a:t>
            </a:r>
          </a:p>
        </p:txBody>
      </p:sp>
    </p:spTree>
    <p:extLst>
      <p:ext uri="{BB962C8B-B14F-4D97-AF65-F5344CB8AC3E}">
        <p14:creationId xmlns:p14="http://schemas.microsoft.com/office/powerpoint/2010/main" val="722620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09725BA-33D6-794F-B04C-A9AD10D7DB7B}"/>
              </a:ext>
            </a:extLst>
          </p:cNvPr>
          <p:cNvPicPr>
            <a:picLocks noChangeAspect="1"/>
          </p:cNvPicPr>
          <p:nvPr/>
        </p:nvPicPr>
        <p:blipFill>
          <a:blip r:embed="rId3"/>
          <a:stretch>
            <a:fillRect/>
          </a:stretch>
        </p:blipFill>
        <p:spPr>
          <a:xfrm>
            <a:off x="6908168" y="1056619"/>
            <a:ext cx="5283832" cy="3428999"/>
          </a:xfrm>
          <a:prstGeom prst="rect">
            <a:avLst/>
          </a:prstGeom>
        </p:spPr>
      </p:pic>
      <p:sp>
        <p:nvSpPr>
          <p:cNvPr id="2" name="Title 1">
            <a:extLst>
              <a:ext uri="{FF2B5EF4-FFF2-40B4-BE49-F238E27FC236}">
                <a16:creationId xmlns:a16="http://schemas.microsoft.com/office/drawing/2014/main" id="{775D1D3F-FA7D-B048-A9C2-113C6330BF7A}"/>
              </a:ext>
            </a:extLst>
          </p:cNvPr>
          <p:cNvSpPr>
            <a:spLocks noGrp="1"/>
          </p:cNvSpPr>
          <p:nvPr>
            <p:ph type="title"/>
          </p:nvPr>
        </p:nvSpPr>
        <p:spPr>
          <a:xfrm>
            <a:off x="212912" y="0"/>
            <a:ext cx="10515600" cy="1325563"/>
          </a:xfrm>
        </p:spPr>
        <p:txBody>
          <a:bodyPr/>
          <a:lstStyle/>
          <a:p>
            <a:r>
              <a:rPr lang="en-US" b="1" dirty="0"/>
              <a:t>Thrombocytopenia &amp; miR-148a</a:t>
            </a:r>
            <a:r>
              <a:rPr lang="en-US" b="1" dirty="0">
                <a:solidFill>
                  <a:srgbClr val="FF0000"/>
                </a:solidFill>
              </a:rPr>
              <a:t>*</a:t>
            </a:r>
          </a:p>
        </p:txBody>
      </p:sp>
      <p:sp>
        <p:nvSpPr>
          <p:cNvPr id="3" name="Content Placeholder 2">
            <a:extLst>
              <a:ext uri="{FF2B5EF4-FFF2-40B4-BE49-F238E27FC236}">
                <a16:creationId xmlns:a16="http://schemas.microsoft.com/office/drawing/2014/main" id="{270FE1C2-B6B8-764F-8213-0247F178E067}"/>
              </a:ext>
            </a:extLst>
          </p:cNvPr>
          <p:cNvSpPr>
            <a:spLocks noGrp="1"/>
          </p:cNvSpPr>
          <p:nvPr>
            <p:ph idx="1"/>
          </p:nvPr>
        </p:nvSpPr>
        <p:spPr>
          <a:xfrm>
            <a:off x="323867" y="1482491"/>
            <a:ext cx="7197521" cy="5160356"/>
          </a:xfrm>
        </p:spPr>
        <p:txBody>
          <a:bodyPr>
            <a:normAutofit fontScale="92500" lnSpcReduction="10000"/>
          </a:bodyPr>
          <a:lstStyle/>
          <a:p>
            <a:r>
              <a:rPr lang="en-US" dirty="0"/>
              <a:t>Platelets have </a:t>
            </a:r>
            <a:r>
              <a:rPr lang="en-US" i="1" dirty="0">
                <a:solidFill>
                  <a:srgbClr val="FF0000"/>
                </a:solidFill>
              </a:rPr>
              <a:t>an Fc</a:t>
            </a:r>
            <a:r>
              <a:rPr lang="el-GR" i="1" dirty="0">
                <a:solidFill>
                  <a:srgbClr val="FF0000"/>
                </a:solidFill>
              </a:rPr>
              <a:t>γ </a:t>
            </a:r>
            <a:r>
              <a:rPr lang="en-US" i="1" dirty="0">
                <a:solidFill>
                  <a:srgbClr val="FF0000"/>
                </a:solidFill>
              </a:rPr>
              <a:t>receptor </a:t>
            </a:r>
            <a:r>
              <a:rPr lang="en-US" dirty="0"/>
              <a:t>for the constant                                                                     fragment of immunoglobulin G in antigen-antibody complexes</a:t>
            </a:r>
          </a:p>
          <a:p>
            <a:pPr lvl="1"/>
            <a:r>
              <a:rPr lang="en-US" sz="2800" dirty="0"/>
              <a:t>Receptor activation leads to platelet activation, aggregation and thrombosis</a:t>
            </a:r>
          </a:p>
          <a:p>
            <a:r>
              <a:rPr lang="en-US" dirty="0"/>
              <a:t>TULA-2 (T-cell ubiquitin ligand-2) suppresses platelet activation</a:t>
            </a:r>
          </a:p>
          <a:p>
            <a:pPr lvl="1"/>
            <a:r>
              <a:rPr lang="en-US" sz="2800" dirty="0"/>
              <a:t>It inhibits the platelet Fc</a:t>
            </a:r>
            <a:r>
              <a:rPr lang="el-GR" sz="2800" dirty="0"/>
              <a:t>γ</a:t>
            </a:r>
            <a:r>
              <a:rPr lang="en-US" sz="2800" dirty="0"/>
              <a:t> receptor and protects from thrombocytopenia</a:t>
            </a:r>
          </a:p>
          <a:p>
            <a:r>
              <a:rPr lang="en-US" dirty="0"/>
              <a:t>miR-148a targets TULA-2 mRNA and downregulates TULA-2 protein expression</a:t>
            </a:r>
          </a:p>
          <a:p>
            <a:pPr marL="0" indent="0">
              <a:buNone/>
            </a:pPr>
            <a:r>
              <a:rPr lang="en-US" i="1" dirty="0">
                <a:solidFill>
                  <a:srgbClr val="FF0000"/>
                </a:solidFill>
              </a:rPr>
              <a:t>CONCLUSION:  miR-148a overexpression can lead to heparin-induced thrombocytopenia (in the absence of heparin)</a:t>
            </a:r>
          </a:p>
        </p:txBody>
      </p:sp>
      <p:sp>
        <p:nvSpPr>
          <p:cNvPr id="6" name="TextBox 5">
            <a:extLst>
              <a:ext uri="{FF2B5EF4-FFF2-40B4-BE49-F238E27FC236}">
                <a16:creationId xmlns:a16="http://schemas.microsoft.com/office/drawing/2014/main" id="{D991BD1E-AF6D-624B-A583-21690A8DC924}"/>
              </a:ext>
            </a:extLst>
          </p:cNvPr>
          <p:cNvSpPr txBox="1"/>
          <p:nvPr/>
        </p:nvSpPr>
        <p:spPr>
          <a:xfrm>
            <a:off x="5219613" y="6278581"/>
            <a:ext cx="6861430" cy="461665"/>
          </a:xfrm>
          <a:prstGeom prst="rect">
            <a:avLst/>
          </a:prstGeom>
          <a:noFill/>
        </p:spPr>
        <p:txBody>
          <a:bodyPr wrap="none" rtlCol="0">
            <a:spAutoFit/>
          </a:bodyPr>
          <a:lstStyle/>
          <a:p>
            <a:r>
              <a:rPr lang="en-US" sz="2400" dirty="0">
                <a:solidFill>
                  <a:srgbClr val="FF0000"/>
                </a:solidFill>
              </a:rPr>
              <a:t>*</a:t>
            </a:r>
            <a:r>
              <a:rPr lang="en-US" sz="2400" dirty="0" err="1"/>
              <a:t>Yuhang</a:t>
            </a:r>
            <a:r>
              <a:rPr lang="en-US" sz="2400" dirty="0"/>
              <a:t> Zhou et al. Blood 2015; 126(26): 2871–2881.</a:t>
            </a:r>
          </a:p>
        </p:txBody>
      </p:sp>
      <p:sp>
        <p:nvSpPr>
          <p:cNvPr id="8" name="TextBox 7">
            <a:extLst>
              <a:ext uri="{FF2B5EF4-FFF2-40B4-BE49-F238E27FC236}">
                <a16:creationId xmlns:a16="http://schemas.microsoft.com/office/drawing/2014/main" id="{9F3CFE27-0CE0-E740-995C-4A07249CF7D2}"/>
              </a:ext>
            </a:extLst>
          </p:cNvPr>
          <p:cNvSpPr txBox="1"/>
          <p:nvPr/>
        </p:nvSpPr>
        <p:spPr>
          <a:xfrm>
            <a:off x="1218595" y="2522568"/>
            <a:ext cx="9509917" cy="2677656"/>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pPr algn="l"/>
            <a:endParaRPr lang="en-US" dirty="0"/>
          </a:p>
          <a:p>
            <a:pPr algn="l"/>
            <a:r>
              <a:rPr lang="en-US" dirty="0"/>
              <a:t>Higher expression of </a:t>
            </a:r>
            <a:r>
              <a:rPr lang="en-US" i="1" dirty="0">
                <a:solidFill>
                  <a:srgbClr val="FF0000"/>
                </a:solidFill>
              </a:rPr>
              <a:t>miR-155</a:t>
            </a:r>
            <a:r>
              <a:rPr lang="en-US" dirty="0"/>
              <a:t> in peripheral blood monocytes of immune thrombocytopenia patients also correlated positively with the reduction in platelet count.</a:t>
            </a:r>
            <a:r>
              <a:rPr lang="en-US" dirty="0">
                <a:solidFill>
                  <a:srgbClr val="FF0000"/>
                </a:solidFill>
              </a:rPr>
              <a:t>*</a:t>
            </a:r>
          </a:p>
          <a:p>
            <a:pPr algn="l"/>
            <a:endParaRPr lang="en-US" dirty="0"/>
          </a:p>
          <a:p>
            <a:pPr algn="r"/>
            <a:r>
              <a:rPr lang="en-US" dirty="0">
                <a:solidFill>
                  <a:srgbClr val="FF0000"/>
                </a:solidFill>
              </a:rPr>
              <a:t>*</a:t>
            </a:r>
            <a:r>
              <a:rPr lang="en-US" dirty="0"/>
              <a:t>BH Qian et al. Acta </a:t>
            </a:r>
            <a:r>
              <a:rPr lang="en-US" dirty="0" err="1"/>
              <a:t>Haematol</a:t>
            </a:r>
            <a:r>
              <a:rPr lang="en-US" dirty="0"/>
              <a:t> 2015; 133(3): 257-63.</a:t>
            </a:r>
          </a:p>
        </p:txBody>
      </p:sp>
    </p:spTree>
    <p:extLst>
      <p:ext uri="{BB962C8B-B14F-4D97-AF65-F5344CB8AC3E}">
        <p14:creationId xmlns:p14="http://schemas.microsoft.com/office/powerpoint/2010/main" val="13401168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15DF-C83E-EF4C-9915-F49F252092B0}"/>
              </a:ext>
            </a:extLst>
          </p:cNvPr>
          <p:cNvSpPr>
            <a:spLocks noGrp="1"/>
          </p:cNvSpPr>
          <p:nvPr>
            <p:ph type="title"/>
          </p:nvPr>
        </p:nvSpPr>
        <p:spPr>
          <a:xfrm>
            <a:off x="138606" y="0"/>
            <a:ext cx="10515600" cy="1325563"/>
          </a:xfrm>
        </p:spPr>
        <p:txBody>
          <a:bodyPr/>
          <a:lstStyle/>
          <a:p>
            <a:r>
              <a:rPr lang="en-US" b="1" dirty="0"/>
              <a:t>Glioblastoma and Other Cancers</a:t>
            </a:r>
          </a:p>
        </p:txBody>
      </p:sp>
      <p:sp>
        <p:nvSpPr>
          <p:cNvPr id="3" name="Content Placeholder 2">
            <a:extLst>
              <a:ext uri="{FF2B5EF4-FFF2-40B4-BE49-F238E27FC236}">
                <a16:creationId xmlns:a16="http://schemas.microsoft.com/office/drawing/2014/main" id="{CB35AC28-E099-234D-80C5-6F1B8343980B}"/>
              </a:ext>
            </a:extLst>
          </p:cNvPr>
          <p:cNvSpPr>
            <a:spLocks noGrp="1"/>
          </p:cNvSpPr>
          <p:nvPr>
            <p:ph idx="1"/>
          </p:nvPr>
        </p:nvSpPr>
        <p:spPr>
          <a:xfrm>
            <a:off x="361569" y="1692302"/>
            <a:ext cx="10927394" cy="4597051"/>
          </a:xfrm>
        </p:spPr>
        <p:txBody>
          <a:bodyPr>
            <a:normAutofit/>
          </a:bodyPr>
          <a:lstStyle/>
          <a:p>
            <a:r>
              <a:rPr lang="en-US" dirty="0"/>
              <a:t>Glioblastoma is the most aggressive form                                                               of brain cancer</a:t>
            </a:r>
          </a:p>
          <a:p>
            <a:r>
              <a:rPr lang="en-US" i="1" dirty="0">
                <a:solidFill>
                  <a:srgbClr val="FF0000"/>
                </a:solidFill>
              </a:rPr>
              <a:t>microRNA-148a</a:t>
            </a:r>
            <a:r>
              <a:rPr lang="en-US" dirty="0"/>
              <a:t> is linked to bad outcomes</a:t>
            </a:r>
            <a:r>
              <a:rPr lang="en-US" dirty="0">
                <a:solidFill>
                  <a:srgbClr val="FF0000"/>
                </a:solidFill>
              </a:rPr>
              <a:t>*</a:t>
            </a:r>
          </a:p>
          <a:p>
            <a:pPr lvl="1"/>
            <a:r>
              <a:rPr lang="en-US" dirty="0"/>
              <a:t>High levels were a risk indicator for shortened life span                                             in glioblastoma patients</a:t>
            </a:r>
          </a:p>
          <a:p>
            <a:pPr lvl="1"/>
            <a:r>
              <a:rPr lang="en-US" dirty="0"/>
              <a:t>Increased cell growth, survival, migration, and invasion</a:t>
            </a:r>
          </a:p>
          <a:p>
            <a:r>
              <a:rPr lang="en-US" i="1" dirty="0">
                <a:solidFill>
                  <a:srgbClr val="FF0000"/>
                </a:solidFill>
              </a:rPr>
              <a:t>MicroRNA‐590‐3p </a:t>
            </a:r>
            <a:r>
              <a:rPr lang="en-US" dirty="0"/>
              <a:t>enhances the </a:t>
            </a:r>
            <a:r>
              <a:rPr lang="en-US" dirty="0" err="1"/>
              <a:t>radioresistance</a:t>
            </a:r>
            <a:r>
              <a:rPr lang="en-US" dirty="0"/>
              <a:t> in glioblastoma cells</a:t>
            </a:r>
            <a:r>
              <a:rPr lang="en-US" dirty="0">
                <a:solidFill>
                  <a:srgbClr val="FF0000"/>
                </a:solidFill>
              </a:rPr>
              <a:t>**</a:t>
            </a:r>
          </a:p>
          <a:p>
            <a:pPr lvl="1"/>
            <a:r>
              <a:rPr lang="en-US" dirty="0"/>
              <a:t>miR-590-3p expression was higher in high grade than in low grade gliomas</a:t>
            </a:r>
          </a:p>
          <a:p>
            <a:pPr lvl="1"/>
            <a:r>
              <a:rPr lang="en-US" dirty="0"/>
              <a:t>miRNA-590 overexpression is also linked to breast cancer, cervical cancer, clear cell renal carcinoma and hepatocellular carcinoma</a:t>
            </a:r>
          </a:p>
          <a:p>
            <a:endParaRPr lang="en-US" dirty="0"/>
          </a:p>
        </p:txBody>
      </p:sp>
      <p:sp>
        <p:nvSpPr>
          <p:cNvPr id="4" name="TextBox 3">
            <a:extLst>
              <a:ext uri="{FF2B5EF4-FFF2-40B4-BE49-F238E27FC236}">
                <a16:creationId xmlns:a16="http://schemas.microsoft.com/office/drawing/2014/main" id="{69909CC9-CA49-E94D-8D3D-EBA594791398}"/>
              </a:ext>
            </a:extLst>
          </p:cNvPr>
          <p:cNvSpPr txBox="1"/>
          <p:nvPr/>
        </p:nvSpPr>
        <p:spPr>
          <a:xfrm>
            <a:off x="3229294" y="5935410"/>
            <a:ext cx="8601137" cy="707886"/>
          </a:xfrm>
          <a:prstGeom prst="rect">
            <a:avLst/>
          </a:prstGeom>
          <a:noFill/>
        </p:spPr>
        <p:txBody>
          <a:bodyPr wrap="none" rtlCol="0">
            <a:spAutoFit/>
          </a:bodyPr>
          <a:lstStyle/>
          <a:p>
            <a:pPr algn="r"/>
            <a:r>
              <a:rPr lang="en-US" sz="2000" dirty="0">
                <a:solidFill>
                  <a:srgbClr val="FF0000"/>
                </a:solidFill>
              </a:rPr>
              <a:t>*</a:t>
            </a:r>
            <a:r>
              <a:rPr lang="en-US" sz="2000" dirty="0" err="1"/>
              <a:t>Jungeun</a:t>
            </a:r>
            <a:r>
              <a:rPr lang="en-US" sz="2000" dirty="0"/>
              <a:t> Kim  et al. Cancer Res. 2014 March 1; 74(5): 1541–1553.</a:t>
            </a:r>
          </a:p>
          <a:p>
            <a:pPr algn="r"/>
            <a:r>
              <a:rPr lang="en-US" sz="2000" dirty="0">
                <a:solidFill>
                  <a:srgbClr val="FF0000"/>
                </a:solidFill>
              </a:rPr>
              <a:t>**</a:t>
            </a:r>
            <a:r>
              <a:rPr lang="en-US" sz="2000" dirty="0"/>
              <a:t>Long Chen et al. Experimental and Therapeutic Medicine 2017; 14: 1818-1824.</a:t>
            </a:r>
          </a:p>
        </p:txBody>
      </p:sp>
      <p:pic>
        <p:nvPicPr>
          <p:cNvPr id="6" name="Picture 5" descr="Diagram&#10;&#10;Description automatically generated">
            <a:extLst>
              <a:ext uri="{FF2B5EF4-FFF2-40B4-BE49-F238E27FC236}">
                <a16:creationId xmlns:a16="http://schemas.microsoft.com/office/drawing/2014/main" id="{266CFA4E-0B73-7940-BDFC-05BDF69B730B}"/>
              </a:ext>
            </a:extLst>
          </p:cNvPr>
          <p:cNvPicPr>
            <a:picLocks noChangeAspect="1"/>
          </p:cNvPicPr>
          <p:nvPr/>
        </p:nvPicPr>
        <p:blipFill>
          <a:blip r:embed="rId3"/>
          <a:stretch>
            <a:fillRect/>
          </a:stretch>
        </p:blipFill>
        <p:spPr>
          <a:xfrm>
            <a:off x="8392765" y="1692302"/>
            <a:ext cx="3166932" cy="2262094"/>
          </a:xfrm>
          <a:prstGeom prst="rect">
            <a:avLst/>
          </a:prstGeom>
        </p:spPr>
      </p:pic>
    </p:spTree>
    <p:extLst>
      <p:ext uri="{BB962C8B-B14F-4D97-AF65-F5344CB8AC3E}">
        <p14:creationId xmlns:p14="http://schemas.microsoft.com/office/powerpoint/2010/main" val="1781980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7868-B23D-844A-A898-954052F2A8CC}"/>
              </a:ext>
            </a:extLst>
          </p:cNvPr>
          <p:cNvSpPr>
            <a:spLocks noGrp="1"/>
          </p:cNvSpPr>
          <p:nvPr>
            <p:ph type="title"/>
          </p:nvPr>
        </p:nvSpPr>
        <p:spPr>
          <a:xfrm>
            <a:off x="271529" y="336771"/>
            <a:ext cx="10515600" cy="1988110"/>
          </a:xfrm>
        </p:spPr>
        <p:txBody>
          <a:bodyPr>
            <a:noAutofit/>
          </a:bodyPr>
          <a:lstStyle/>
          <a:p>
            <a:r>
              <a:rPr lang="en-US" sz="3600" b="1" dirty="0"/>
              <a:t>“New-Onset Neurologic Symptoms and Related    Neuro-Oncologic Lesions Discovered After              COVID-19 Vaccination: Two Neurosurgical Cases and Review of Post-Vaccine Inflammatory Responses”</a:t>
            </a:r>
            <a:r>
              <a:rPr lang="en-US" sz="3600" b="1" dirty="0">
                <a:solidFill>
                  <a:srgbClr val="FF0000"/>
                </a:solidFill>
              </a:rPr>
              <a:t>*</a:t>
            </a:r>
          </a:p>
        </p:txBody>
      </p:sp>
      <p:sp>
        <p:nvSpPr>
          <p:cNvPr id="3" name="Content Placeholder 2">
            <a:extLst>
              <a:ext uri="{FF2B5EF4-FFF2-40B4-BE49-F238E27FC236}">
                <a16:creationId xmlns:a16="http://schemas.microsoft.com/office/drawing/2014/main" id="{3AD59034-D09E-A94A-B8BE-CD152F58226A}"/>
              </a:ext>
            </a:extLst>
          </p:cNvPr>
          <p:cNvSpPr>
            <a:spLocks noGrp="1"/>
          </p:cNvSpPr>
          <p:nvPr>
            <p:ph idx="1"/>
          </p:nvPr>
        </p:nvSpPr>
        <p:spPr>
          <a:xfrm>
            <a:off x="591670" y="2514167"/>
            <a:ext cx="10515600" cy="2366682"/>
          </a:xfrm>
        </p:spPr>
        <p:txBody>
          <a:bodyPr>
            <a:normAutofit fontScale="92500" lnSpcReduction="10000"/>
          </a:bodyPr>
          <a:lstStyle/>
          <a:p>
            <a:pPr marL="0" indent="0">
              <a:buNone/>
            </a:pPr>
            <a:r>
              <a:rPr lang="en-US" dirty="0"/>
              <a:t>Two cases: Metastatic malignant melanoma and glioblastoma</a:t>
            </a:r>
          </a:p>
          <a:p>
            <a:pPr marL="0" indent="0">
              <a:buNone/>
            </a:pPr>
            <a:r>
              <a:rPr lang="en-US" dirty="0"/>
              <a:t>“We hypothesize that the inflammatory response to the COVID vaccine may have played a role in increasing clinical symptoms in these patients, potentially in relation to the COVID-19 spike protein.”</a:t>
            </a:r>
          </a:p>
          <a:p>
            <a:pPr marL="0" indent="0">
              <a:buNone/>
            </a:pPr>
            <a:r>
              <a:rPr lang="en-US" dirty="0"/>
              <a:t>“it is known that spike proteins can initiate inflammatory cascades and cross the blood-brain barrier (BBB) in COVID-19 infections.”</a:t>
            </a:r>
          </a:p>
        </p:txBody>
      </p:sp>
      <p:sp>
        <p:nvSpPr>
          <p:cNvPr id="4" name="TextBox 3">
            <a:extLst>
              <a:ext uri="{FF2B5EF4-FFF2-40B4-BE49-F238E27FC236}">
                <a16:creationId xmlns:a16="http://schemas.microsoft.com/office/drawing/2014/main" id="{F2EA894B-8964-F949-8414-479922A94926}"/>
              </a:ext>
            </a:extLst>
          </p:cNvPr>
          <p:cNvSpPr txBox="1"/>
          <p:nvPr/>
        </p:nvSpPr>
        <p:spPr>
          <a:xfrm>
            <a:off x="5849470" y="6292820"/>
            <a:ext cx="6010300" cy="461665"/>
          </a:xfrm>
          <a:prstGeom prst="rect">
            <a:avLst/>
          </a:prstGeom>
          <a:noFill/>
        </p:spPr>
        <p:txBody>
          <a:bodyPr wrap="none" rtlCol="0">
            <a:spAutoFit/>
          </a:bodyPr>
          <a:lstStyle/>
          <a:p>
            <a:r>
              <a:rPr lang="en-US" sz="2400" dirty="0">
                <a:solidFill>
                  <a:srgbClr val="FF0000"/>
                </a:solidFill>
              </a:rPr>
              <a:t>*</a:t>
            </a:r>
            <a:r>
              <a:rPr lang="en-US" sz="2400" dirty="0"/>
              <a:t>EH Einstein et al. </a:t>
            </a:r>
            <a:r>
              <a:rPr lang="en-US" sz="2400" dirty="0" err="1"/>
              <a:t>Cureus</a:t>
            </a:r>
            <a:r>
              <a:rPr lang="en-US" sz="2400" dirty="0"/>
              <a:t> 2021; 13(6): e15664.</a:t>
            </a:r>
          </a:p>
        </p:txBody>
      </p:sp>
      <p:sp>
        <p:nvSpPr>
          <p:cNvPr id="5" name="TextBox 4">
            <a:extLst>
              <a:ext uri="{FF2B5EF4-FFF2-40B4-BE49-F238E27FC236}">
                <a16:creationId xmlns:a16="http://schemas.microsoft.com/office/drawing/2014/main" id="{4FAAC77F-DD98-B14B-B5EE-EA8CC85881C9}"/>
              </a:ext>
            </a:extLst>
          </p:cNvPr>
          <p:cNvSpPr txBox="1"/>
          <p:nvPr/>
        </p:nvSpPr>
        <p:spPr>
          <a:xfrm>
            <a:off x="1391769" y="4880849"/>
            <a:ext cx="9509917" cy="954107"/>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Could it be that miR-148a and miR-590 were delivered to the brain in spike-protein-containing exosomes?</a:t>
            </a:r>
          </a:p>
        </p:txBody>
      </p:sp>
    </p:spTree>
    <p:extLst>
      <p:ext uri="{BB962C8B-B14F-4D97-AF65-F5344CB8AC3E}">
        <p14:creationId xmlns:p14="http://schemas.microsoft.com/office/powerpoint/2010/main" val="3047116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1998-3237-E14B-B7BC-65935F67DEF6}"/>
              </a:ext>
            </a:extLst>
          </p:cNvPr>
          <p:cNvSpPr>
            <a:spLocks noGrp="1"/>
          </p:cNvSpPr>
          <p:nvPr>
            <p:ph type="title"/>
          </p:nvPr>
        </p:nvSpPr>
        <p:spPr>
          <a:xfrm>
            <a:off x="192741" y="209313"/>
            <a:ext cx="9595203" cy="1325563"/>
          </a:xfrm>
        </p:spPr>
        <p:txBody>
          <a:bodyPr>
            <a:normAutofit fontScale="90000"/>
          </a:bodyPr>
          <a:lstStyle/>
          <a:p>
            <a:r>
              <a:rPr lang="en-US" b="1" dirty="0"/>
              <a:t>“miR-155 as an Important Regulator of Multiple Sclerosis Pathogenesis. A Review”</a:t>
            </a:r>
            <a:r>
              <a:rPr lang="en-US" b="1" dirty="0">
                <a:solidFill>
                  <a:srgbClr val="FF0000"/>
                </a:solidFill>
              </a:rPr>
              <a:t>*</a:t>
            </a:r>
            <a:r>
              <a:rPr lang="en-US" b="1" dirty="0"/>
              <a:t> </a:t>
            </a:r>
            <a:br>
              <a:rPr lang="en-US" b="1" dirty="0"/>
            </a:br>
            <a:endParaRPr lang="en-US" b="1" dirty="0"/>
          </a:p>
        </p:txBody>
      </p:sp>
      <p:sp>
        <p:nvSpPr>
          <p:cNvPr id="3" name="Content Placeholder 2">
            <a:extLst>
              <a:ext uri="{FF2B5EF4-FFF2-40B4-BE49-F238E27FC236}">
                <a16:creationId xmlns:a16="http://schemas.microsoft.com/office/drawing/2014/main" id="{B9176F70-868F-FF46-8044-C4D5E8388AC9}"/>
              </a:ext>
            </a:extLst>
          </p:cNvPr>
          <p:cNvSpPr>
            <a:spLocks noGrp="1"/>
          </p:cNvSpPr>
          <p:nvPr>
            <p:ph idx="1"/>
          </p:nvPr>
        </p:nvSpPr>
        <p:spPr>
          <a:xfrm>
            <a:off x="0" y="1339332"/>
            <a:ext cx="10515600" cy="4644917"/>
          </a:xfrm>
        </p:spPr>
        <p:txBody>
          <a:bodyPr>
            <a:normAutofit/>
          </a:bodyPr>
          <a:lstStyle/>
          <a:p>
            <a:r>
              <a:rPr lang="en-US" dirty="0"/>
              <a:t>"miR-155 is among those miRNAs that are </a:t>
            </a:r>
            <a:r>
              <a:rPr lang="en-US" i="1" dirty="0">
                <a:solidFill>
                  <a:srgbClr val="FF0000"/>
                </a:solidFill>
              </a:rPr>
              <a:t>most strongly implicated in autoimmune diseases</a:t>
            </a:r>
            <a:r>
              <a:rPr lang="en-US" dirty="0"/>
              <a:t>"</a:t>
            </a:r>
          </a:p>
          <a:p>
            <a:pPr lvl="1"/>
            <a:r>
              <a:rPr lang="en-US" dirty="0"/>
              <a:t>polarizes myeloid cells (granulocytes, monocytes, macrophages, and dendritic cells) towards a pro-inflammatory form</a:t>
            </a:r>
          </a:p>
          <a:p>
            <a:pPr lvl="1"/>
            <a:r>
              <a:rPr lang="en-US" dirty="0"/>
              <a:t>is strongly overexpressed in B-cell-activated lymphomas</a:t>
            </a:r>
          </a:p>
          <a:p>
            <a:pPr lvl="1"/>
            <a:r>
              <a:rPr lang="en-US" dirty="0"/>
              <a:t>causes pro-inflammatory polarization of microglia in the brain to M1-like phenotype, and neurotoxicity</a:t>
            </a:r>
          </a:p>
          <a:p>
            <a:r>
              <a:rPr lang="en-US" dirty="0"/>
              <a:t>miR-155 was up-regulated 12-fold in active white                                         matter lesions in association with multiple                                                 sclerosis compared with healthy controls</a:t>
            </a:r>
          </a:p>
          <a:p>
            <a:endParaRPr lang="en-US" dirty="0"/>
          </a:p>
        </p:txBody>
      </p:sp>
      <p:sp>
        <p:nvSpPr>
          <p:cNvPr id="4" name="TextBox 3">
            <a:extLst>
              <a:ext uri="{FF2B5EF4-FFF2-40B4-BE49-F238E27FC236}">
                <a16:creationId xmlns:a16="http://schemas.microsoft.com/office/drawing/2014/main" id="{393E775C-A904-AF40-8DB1-F622454FDAC6}"/>
              </a:ext>
            </a:extLst>
          </p:cNvPr>
          <p:cNvSpPr txBox="1"/>
          <p:nvPr/>
        </p:nvSpPr>
        <p:spPr>
          <a:xfrm>
            <a:off x="109322" y="5476854"/>
            <a:ext cx="5615073" cy="830997"/>
          </a:xfrm>
          <a:prstGeom prst="rect">
            <a:avLst/>
          </a:prstGeom>
          <a:noFill/>
        </p:spPr>
        <p:txBody>
          <a:bodyPr wrap="square" rtlCol="0">
            <a:spAutoFit/>
          </a:bodyPr>
          <a:lstStyle/>
          <a:p>
            <a:pPr algn="r"/>
            <a:r>
              <a:rPr lang="en-US" sz="2400" dirty="0">
                <a:solidFill>
                  <a:srgbClr val="FF0000"/>
                </a:solidFill>
              </a:rPr>
              <a:t>*</a:t>
            </a:r>
            <a:r>
              <a:rPr lang="en-US" sz="2400" dirty="0"/>
              <a:t>Karina Maciak et al. International Journal of Molecular Sciences 2021; 22: 4332.</a:t>
            </a:r>
          </a:p>
        </p:txBody>
      </p:sp>
      <p:pic>
        <p:nvPicPr>
          <p:cNvPr id="6" name="Picture 5" descr="Diagram&#10;&#10;Description automatically generated">
            <a:extLst>
              <a:ext uri="{FF2B5EF4-FFF2-40B4-BE49-F238E27FC236}">
                <a16:creationId xmlns:a16="http://schemas.microsoft.com/office/drawing/2014/main" id="{EF8385E9-F0C9-9747-996A-1971D9B45474}"/>
              </a:ext>
            </a:extLst>
          </p:cNvPr>
          <p:cNvPicPr>
            <a:picLocks noChangeAspect="1"/>
          </p:cNvPicPr>
          <p:nvPr/>
        </p:nvPicPr>
        <p:blipFill>
          <a:blip r:embed="rId3"/>
          <a:stretch>
            <a:fillRect/>
          </a:stretch>
        </p:blipFill>
        <p:spPr>
          <a:xfrm>
            <a:off x="6802076" y="4550422"/>
            <a:ext cx="5279864" cy="2142554"/>
          </a:xfrm>
          <a:prstGeom prst="rect">
            <a:avLst/>
          </a:prstGeom>
        </p:spPr>
      </p:pic>
    </p:spTree>
    <p:extLst>
      <p:ext uri="{BB962C8B-B14F-4D97-AF65-F5344CB8AC3E}">
        <p14:creationId xmlns:p14="http://schemas.microsoft.com/office/powerpoint/2010/main" val="2003985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1998-3237-E14B-B7BC-65935F67DEF6}"/>
              </a:ext>
            </a:extLst>
          </p:cNvPr>
          <p:cNvSpPr>
            <a:spLocks noGrp="1"/>
          </p:cNvSpPr>
          <p:nvPr>
            <p:ph type="title"/>
          </p:nvPr>
        </p:nvSpPr>
        <p:spPr>
          <a:xfrm>
            <a:off x="192741" y="209313"/>
            <a:ext cx="9595203" cy="1325563"/>
          </a:xfrm>
        </p:spPr>
        <p:txBody>
          <a:bodyPr>
            <a:normAutofit fontScale="90000"/>
          </a:bodyPr>
          <a:lstStyle/>
          <a:p>
            <a:r>
              <a:rPr lang="en-US" b="1" dirty="0"/>
              <a:t>“miR-155 as an Important Regulator of Multiple Sclerosis Pathogenesis. A Review”</a:t>
            </a:r>
            <a:r>
              <a:rPr lang="en-US" b="1" dirty="0">
                <a:solidFill>
                  <a:srgbClr val="FF0000"/>
                </a:solidFill>
              </a:rPr>
              <a:t>*</a:t>
            </a:r>
            <a:r>
              <a:rPr lang="en-US" b="1" dirty="0"/>
              <a:t> </a:t>
            </a:r>
            <a:br>
              <a:rPr lang="en-US" b="1" dirty="0"/>
            </a:br>
            <a:endParaRPr lang="en-US" b="1" dirty="0"/>
          </a:p>
        </p:txBody>
      </p:sp>
      <p:sp>
        <p:nvSpPr>
          <p:cNvPr id="3" name="Content Placeholder 2">
            <a:extLst>
              <a:ext uri="{FF2B5EF4-FFF2-40B4-BE49-F238E27FC236}">
                <a16:creationId xmlns:a16="http://schemas.microsoft.com/office/drawing/2014/main" id="{B9176F70-868F-FF46-8044-C4D5E8388AC9}"/>
              </a:ext>
            </a:extLst>
          </p:cNvPr>
          <p:cNvSpPr>
            <a:spLocks noGrp="1"/>
          </p:cNvSpPr>
          <p:nvPr>
            <p:ph idx="1"/>
          </p:nvPr>
        </p:nvSpPr>
        <p:spPr>
          <a:xfrm>
            <a:off x="0" y="1339332"/>
            <a:ext cx="10515600" cy="4644917"/>
          </a:xfrm>
        </p:spPr>
        <p:txBody>
          <a:bodyPr>
            <a:normAutofit/>
          </a:bodyPr>
          <a:lstStyle/>
          <a:p>
            <a:r>
              <a:rPr lang="en-US" dirty="0"/>
              <a:t>"miR-155 is among those miRNAs that are </a:t>
            </a:r>
            <a:r>
              <a:rPr lang="en-US" i="1" dirty="0">
                <a:solidFill>
                  <a:srgbClr val="FF0000"/>
                </a:solidFill>
              </a:rPr>
              <a:t>most strongly implicated in autoimmune diseases</a:t>
            </a:r>
            <a:r>
              <a:rPr lang="en-US" dirty="0"/>
              <a:t>"</a:t>
            </a:r>
          </a:p>
          <a:p>
            <a:pPr lvl="1"/>
            <a:r>
              <a:rPr lang="en-US" dirty="0"/>
              <a:t>polarizes myeloid cells (granulocytes, monocytes, macrophages, and dendritic cells) towards a pro-inflammatory form</a:t>
            </a:r>
          </a:p>
          <a:p>
            <a:pPr lvl="1"/>
            <a:r>
              <a:rPr lang="en-US" dirty="0"/>
              <a:t>is strongly overexpressed in B-cell-activated lymphomas</a:t>
            </a:r>
          </a:p>
          <a:p>
            <a:pPr lvl="1"/>
            <a:r>
              <a:rPr lang="en-US" dirty="0"/>
              <a:t>causes pro-inflammatory polarization of microglia in the brain to M1-like phenotype, and neurotoxicity</a:t>
            </a:r>
          </a:p>
          <a:p>
            <a:r>
              <a:rPr lang="en-US" dirty="0"/>
              <a:t>miR-155 was up-regulated 12-fold in active white                                         matter lesions in association with multiple                                                 sclerosis compared with healthy controls</a:t>
            </a:r>
          </a:p>
          <a:p>
            <a:endParaRPr lang="en-US" dirty="0"/>
          </a:p>
        </p:txBody>
      </p:sp>
      <p:sp>
        <p:nvSpPr>
          <p:cNvPr id="4" name="TextBox 3">
            <a:extLst>
              <a:ext uri="{FF2B5EF4-FFF2-40B4-BE49-F238E27FC236}">
                <a16:creationId xmlns:a16="http://schemas.microsoft.com/office/drawing/2014/main" id="{393E775C-A904-AF40-8DB1-F622454FDAC6}"/>
              </a:ext>
            </a:extLst>
          </p:cNvPr>
          <p:cNvSpPr txBox="1"/>
          <p:nvPr/>
        </p:nvSpPr>
        <p:spPr>
          <a:xfrm>
            <a:off x="109322" y="5476854"/>
            <a:ext cx="5615073" cy="830997"/>
          </a:xfrm>
          <a:prstGeom prst="rect">
            <a:avLst/>
          </a:prstGeom>
          <a:noFill/>
        </p:spPr>
        <p:txBody>
          <a:bodyPr wrap="square" rtlCol="0">
            <a:spAutoFit/>
          </a:bodyPr>
          <a:lstStyle/>
          <a:p>
            <a:pPr algn="r"/>
            <a:r>
              <a:rPr lang="en-US" sz="2400" dirty="0">
                <a:solidFill>
                  <a:srgbClr val="FF0000"/>
                </a:solidFill>
              </a:rPr>
              <a:t>*</a:t>
            </a:r>
            <a:r>
              <a:rPr lang="en-US" sz="2400" dirty="0"/>
              <a:t>Karina Maciak et al. International Journal of Molecular Sciences 2021; 22: 4332.</a:t>
            </a:r>
          </a:p>
        </p:txBody>
      </p:sp>
      <p:pic>
        <p:nvPicPr>
          <p:cNvPr id="6" name="Picture 5" descr="Diagram&#10;&#10;Description automatically generated">
            <a:extLst>
              <a:ext uri="{FF2B5EF4-FFF2-40B4-BE49-F238E27FC236}">
                <a16:creationId xmlns:a16="http://schemas.microsoft.com/office/drawing/2014/main" id="{EF8385E9-F0C9-9747-996A-1971D9B45474}"/>
              </a:ext>
            </a:extLst>
          </p:cNvPr>
          <p:cNvPicPr>
            <a:picLocks noChangeAspect="1"/>
          </p:cNvPicPr>
          <p:nvPr/>
        </p:nvPicPr>
        <p:blipFill>
          <a:blip r:embed="rId3"/>
          <a:stretch>
            <a:fillRect/>
          </a:stretch>
        </p:blipFill>
        <p:spPr>
          <a:xfrm>
            <a:off x="6802076" y="4550422"/>
            <a:ext cx="5279864" cy="2142554"/>
          </a:xfrm>
          <a:prstGeom prst="rect">
            <a:avLst/>
          </a:prstGeom>
        </p:spPr>
      </p:pic>
      <p:sp>
        <p:nvSpPr>
          <p:cNvPr id="7" name="TextBox 6">
            <a:extLst>
              <a:ext uri="{FF2B5EF4-FFF2-40B4-BE49-F238E27FC236}">
                <a16:creationId xmlns:a16="http://schemas.microsoft.com/office/drawing/2014/main" id="{7D8A9C14-30D2-C347-B4BF-A04D7751AE2A}"/>
              </a:ext>
            </a:extLst>
          </p:cNvPr>
          <p:cNvSpPr txBox="1"/>
          <p:nvPr/>
        </p:nvSpPr>
        <p:spPr>
          <a:xfrm>
            <a:off x="640313" y="1967972"/>
            <a:ext cx="10952968" cy="2677656"/>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pPr algn="l"/>
            <a:r>
              <a:rPr lang="en-US" dirty="0"/>
              <a:t>Other diseases linked to miR-155 over-expression include systemic lupus erythematosus, rheumatoid arthritis, systemic sclerosis, primary immune thrombocytopenia, inflammatory bowel disease, Graves' ophthalmopathy, myasthenia gravis and idiopathic inflammatory myopathies.</a:t>
            </a:r>
            <a:r>
              <a:rPr lang="en-US" dirty="0">
                <a:solidFill>
                  <a:srgbClr val="FF0000"/>
                </a:solidFill>
              </a:rPr>
              <a:t>*</a:t>
            </a:r>
          </a:p>
          <a:p>
            <a:pPr algn="l"/>
            <a:endParaRPr lang="en-US" dirty="0"/>
          </a:p>
          <a:p>
            <a:pPr algn="r"/>
            <a:r>
              <a:rPr lang="en-US" dirty="0">
                <a:solidFill>
                  <a:srgbClr val="FF0000"/>
                </a:solidFill>
              </a:rPr>
              <a:t>*</a:t>
            </a:r>
            <a:r>
              <a:rPr lang="en-US" dirty="0" err="1"/>
              <a:t>Salar</a:t>
            </a:r>
            <a:r>
              <a:rPr lang="en-US" dirty="0"/>
              <a:t> </a:t>
            </a:r>
            <a:r>
              <a:rPr lang="en-US" dirty="0" err="1"/>
              <a:t>Pashangzadeh</a:t>
            </a:r>
            <a:r>
              <a:rPr lang="en-US" dirty="0"/>
              <a:t> et al. Frontiers in Immunology 2021; 12: 669382</a:t>
            </a:r>
          </a:p>
        </p:txBody>
      </p:sp>
    </p:spTree>
    <p:extLst>
      <p:ext uri="{BB962C8B-B14F-4D97-AF65-F5344CB8AC3E}">
        <p14:creationId xmlns:p14="http://schemas.microsoft.com/office/powerpoint/2010/main" val="37828007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3AF6-41F2-0E4A-81A4-A4D87C289DE3}"/>
              </a:ext>
            </a:extLst>
          </p:cNvPr>
          <p:cNvSpPr>
            <a:spLocks noGrp="1"/>
          </p:cNvSpPr>
          <p:nvPr>
            <p:ph type="title"/>
          </p:nvPr>
        </p:nvSpPr>
        <p:spPr>
          <a:xfrm>
            <a:off x="109665" y="32185"/>
            <a:ext cx="10515600" cy="1325563"/>
          </a:xfrm>
        </p:spPr>
        <p:txBody>
          <a:bodyPr/>
          <a:lstStyle/>
          <a:p>
            <a:r>
              <a:rPr lang="en-US" b="1" dirty="0"/>
              <a:t>mRNA Transfer to Other Cells via Exosomes</a:t>
            </a:r>
            <a:r>
              <a:rPr lang="en-US" b="1" dirty="0">
                <a:solidFill>
                  <a:srgbClr val="FF0000"/>
                </a:solidFill>
              </a:rPr>
              <a:t>*</a:t>
            </a:r>
          </a:p>
        </p:txBody>
      </p:sp>
      <p:pic>
        <p:nvPicPr>
          <p:cNvPr id="5" name="Content Placeholder 4" descr="Diagram, schematic&#10;&#10;Description automatically generated">
            <a:extLst>
              <a:ext uri="{FF2B5EF4-FFF2-40B4-BE49-F238E27FC236}">
                <a16:creationId xmlns:a16="http://schemas.microsoft.com/office/drawing/2014/main" id="{6A34207F-17A4-3847-8594-8AA4C362C4AE}"/>
              </a:ext>
            </a:extLst>
          </p:cNvPr>
          <p:cNvPicPr>
            <a:picLocks noGrp="1" noChangeAspect="1"/>
          </p:cNvPicPr>
          <p:nvPr>
            <p:ph idx="1"/>
          </p:nvPr>
        </p:nvPicPr>
        <p:blipFill>
          <a:blip r:embed="rId3"/>
          <a:stretch>
            <a:fillRect/>
          </a:stretch>
        </p:blipFill>
        <p:spPr>
          <a:xfrm>
            <a:off x="6246313" y="1703136"/>
            <a:ext cx="6072098" cy="4510702"/>
          </a:xfrm>
        </p:spPr>
      </p:pic>
      <p:sp>
        <p:nvSpPr>
          <p:cNvPr id="6" name="Content Placeholder 2">
            <a:extLst>
              <a:ext uri="{FF2B5EF4-FFF2-40B4-BE49-F238E27FC236}">
                <a16:creationId xmlns:a16="http://schemas.microsoft.com/office/drawing/2014/main" id="{BFD306F6-9320-8B4C-8CE2-699A09BDDA19}"/>
              </a:ext>
            </a:extLst>
          </p:cNvPr>
          <p:cNvSpPr txBox="1">
            <a:spLocks/>
          </p:cNvSpPr>
          <p:nvPr/>
        </p:nvSpPr>
        <p:spPr>
          <a:xfrm>
            <a:off x="0" y="1515875"/>
            <a:ext cx="6901841" cy="4697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Lipid nanoparticles containing mRNA coding for a specific protein are taken up by cells at the injection site and repackaged into endosomal vesicles that are then released into the circulation as exosomes</a:t>
            </a:r>
          </a:p>
          <a:p>
            <a:r>
              <a:rPr lang="en-US" sz="2600" dirty="0"/>
              <a:t>The cationic lipid is included in the exosomes</a:t>
            </a:r>
          </a:p>
          <a:p>
            <a:r>
              <a:rPr lang="en-US" sz="2600" dirty="0"/>
              <a:t>These exosomes can be taken up by other cells which then </a:t>
            </a:r>
            <a:r>
              <a:rPr lang="en-US" sz="2600" i="1" dirty="0">
                <a:solidFill>
                  <a:srgbClr val="FF0000"/>
                </a:solidFill>
              </a:rPr>
              <a:t>translate the RNA into protein</a:t>
            </a:r>
          </a:p>
          <a:p>
            <a:r>
              <a:rPr lang="en-US" sz="2600" dirty="0"/>
              <a:t>EVs= extracellular vesicles = exosomes</a:t>
            </a:r>
          </a:p>
        </p:txBody>
      </p:sp>
      <p:sp>
        <p:nvSpPr>
          <p:cNvPr id="7" name="TextBox 6">
            <a:extLst>
              <a:ext uri="{FF2B5EF4-FFF2-40B4-BE49-F238E27FC236}">
                <a16:creationId xmlns:a16="http://schemas.microsoft.com/office/drawing/2014/main" id="{9A3B7529-CAFB-9C45-9035-54F4EC770FD5}"/>
              </a:ext>
            </a:extLst>
          </p:cNvPr>
          <p:cNvSpPr txBox="1"/>
          <p:nvPr/>
        </p:nvSpPr>
        <p:spPr>
          <a:xfrm>
            <a:off x="259977" y="6213838"/>
            <a:ext cx="8047781" cy="461665"/>
          </a:xfrm>
          <a:prstGeom prst="rect">
            <a:avLst/>
          </a:prstGeom>
          <a:noFill/>
        </p:spPr>
        <p:txBody>
          <a:bodyPr wrap="none" rtlCol="0">
            <a:spAutoFit/>
          </a:bodyPr>
          <a:lstStyle/>
          <a:p>
            <a:r>
              <a:rPr lang="en-US" sz="2400" dirty="0">
                <a:solidFill>
                  <a:srgbClr val="FF0000"/>
                </a:solidFill>
              </a:rPr>
              <a:t>*</a:t>
            </a:r>
            <a:r>
              <a:rPr lang="en-US" sz="2400" dirty="0"/>
              <a:t>Marco Maugeri et al. Nature Communications 2019; 10: 4333.</a:t>
            </a:r>
          </a:p>
        </p:txBody>
      </p:sp>
    </p:spTree>
    <p:extLst>
      <p:ext uri="{BB962C8B-B14F-4D97-AF65-F5344CB8AC3E}">
        <p14:creationId xmlns:p14="http://schemas.microsoft.com/office/powerpoint/2010/main" val="3601308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454130" y="1948988"/>
            <a:ext cx="9966573" cy="2154436"/>
          </a:xfrm>
          <a:prstGeom prst="rect">
            <a:avLst/>
          </a:prstGeom>
          <a:noFill/>
          <a:ln>
            <a:noFill/>
          </a:ln>
        </p:spPr>
        <p:txBody>
          <a:bodyPr wrap="square" lIns="121920" tIns="60960" rIns="121920" bIns="60960">
            <a:spAutoFit/>
          </a:bodyPr>
          <a:lstStyle/>
          <a:p>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Spike Antibodies and Autoimmune Disease</a:t>
            </a:r>
          </a:p>
        </p:txBody>
      </p:sp>
    </p:spTree>
    <p:extLst>
      <p:ext uri="{BB962C8B-B14F-4D97-AF65-F5344CB8AC3E}">
        <p14:creationId xmlns:p14="http://schemas.microsoft.com/office/powerpoint/2010/main" val="17243525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1153B9EB-24A9-8348-A872-EFD5E3105D39}"/>
              </a:ext>
            </a:extLst>
          </p:cNvPr>
          <p:cNvPicPr>
            <a:picLocks noChangeAspect="1"/>
          </p:cNvPicPr>
          <p:nvPr/>
        </p:nvPicPr>
        <p:blipFill>
          <a:blip r:embed="rId2"/>
          <a:stretch>
            <a:fillRect/>
          </a:stretch>
        </p:blipFill>
        <p:spPr>
          <a:xfrm>
            <a:off x="186113" y="950159"/>
            <a:ext cx="11518900" cy="3492500"/>
          </a:xfrm>
          <a:prstGeom prst="rect">
            <a:avLst/>
          </a:prstGeom>
        </p:spPr>
      </p:pic>
      <p:sp>
        <p:nvSpPr>
          <p:cNvPr id="5" name="TextBox 4">
            <a:extLst>
              <a:ext uri="{FF2B5EF4-FFF2-40B4-BE49-F238E27FC236}">
                <a16:creationId xmlns:a16="http://schemas.microsoft.com/office/drawing/2014/main" id="{3B357BCE-6F46-0E48-8ABE-FAE6E0FB48F6}"/>
              </a:ext>
            </a:extLst>
          </p:cNvPr>
          <p:cNvSpPr txBox="1"/>
          <p:nvPr/>
        </p:nvSpPr>
        <p:spPr>
          <a:xfrm>
            <a:off x="2018805" y="6148871"/>
            <a:ext cx="10006842" cy="461665"/>
          </a:xfrm>
          <a:prstGeom prst="rect">
            <a:avLst/>
          </a:prstGeom>
          <a:noFill/>
        </p:spPr>
        <p:txBody>
          <a:bodyPr wrap="none" rtlCol="0">
            <a:spAutoFit/>
          </a:bodyPr>
          <a:lstStyle/>
          <a:p>
            <a:r>
              <a:rPr lang="en-US" sz="2400" dirty="0">
                <a:solidFill>
                  <a:srgbClr val="FF0000"/>
                </a:solidFill>
              </a:rPr>
              <a:t>*</a:t>
            </a:r>
            <a:r>
              <a:rPr lang="en-US" sz="2400" dirty="0"/>
              <a:t>Nature News Feature. https://</a:t>
            </a:r>
            <a:r>
              <a:rPr lang="en-US" sz="2400" dirty="0" err="1"/>
              <a:t>www.nature.com</a:t>
            </a:r>
            <a:r>
              <a:rPr lang="en-US" sz="2400" dirty="0"/>
              <a:t>/articles/d41586-021-00149-1</a:t>
            </a:r>
          </a:p>
        </p:txBody>
      </p:sp>
      <p:sp>
        <p:nvSpPr>
          <p:cNvPr id="6" name="TextBox 5">
            <a:extLst>
              <a:ext uri="{FF2B5EF4-FFF2-40B4-BE49-F238E27FC236}">
                <a16:creationId xmlns:a16="http://schemas.microsoft.com/office/drawing/2014/main" id="{D094B8F8-1F99-B14C-9D02-DF0467548371}"/>
              </a:ext>
            </a:extLst>
          </p:cNvPr>
          <p:cNvSpPr txBox="1"/>
          <p:nvPr/>
        </p:nvSpPr>
        <p:spPr>
          <a:xfrm>
            <a:off x="3289466" y="2612571"/>
            <a:ext cx="413896" cy="646331"/>
          </a:xfrm>
          <a:prstGeom prst="rect">
            <a:avLst/>
          </a:prstGeom>
          <a:noFill/>
        </p:spPr>
        <p:txBody>
          <a:bodyPr wrap="none" rtlCol="0">
            <a:spAutoFit/>
          </a:bodyPr>
          <a:lstStyle/>
          <a:p>
            <a:r>
              <a:rPr lang="en-US" sz="3600" dirty="0">
                <a:solidFill>
                  <a:srgbClr val="FF0000"/>
                </a:solidFill>
              </a:rPr>
              <a:t>*</a:t>
            </a:r>
          </a:p>
        </p:txBody>
      </p:sp>
      <p:sp>
        <p:nvSpPr>
          <p:cNvPr id="7" name="TextBox 6">
            <a:extLst>
              <a:ext uri="{FF2B5EF4-FFF2-40B4-BE49-F238E27FC236}">
                <a16:creationId xmlns:a16="http://schemas.microsoft.com/office/drawing/2014/main" id="{B6CFF24E-4171-D641-8790-B9DD78AE8454}"/>
              </a:ext>
            </a:extLst>
          </p:cNvPr>
          <p:cNvSpPr txBox="1"/>
          <p:nvPr/>
        </p:nvSpPr>
        <p:spPr>
          <a:xfrm>
            <a:off x="839916" y="4109694"/>
            <a:ext cx="10211293" cy="1815882"/>
          </a:xfrm>
          <a:prstGeom prst="rect">
            <a:avLst/>
          </a:prstGeom>
          <a:solidFill>
            <a:srgbClr val="FFFA92"/>
          </a:solidFill>
          <a:ln>
            <a:solidFill>
              <a:schemeClr val="tx1"/>
            </a:solidFill>
          </a:ln>
        </p:spPr>
        <p:txBody>
          <a:bodyPr wrap="square" rtlCol="0">
            <a:spAutoFit/>
          </a:bodyPr>
          <a:lstStyle/>
          <a:p>
            <a:pPr algn="ctr"/>
            <a:endParaRPr lang="en-US" sz="2800" dirty="0"/>
          </a:p>
          <a:p>
            <a:pPr algn="ctr"/>
            <a:r>
              <a:rPr lang="en-US" sz="2800" dirty="0"/>
              <a:t>  I predict that a massive vaccination campaign against COVID-19 may result in a dramatic increase in all sorts of autoimmune diseases</a:t>
            </a:r>
          </a:p>
          <a:p>
            <a:pPr algn="ctr"/>
            <a:endParaRPr lang="en-US" sz="2800" dirty="0"/>
          </a:p>
        </p:txBody>
      </p:sp>
    </p:spTree>
    <p:extLst>
      <p:ext uri="{BB962C8B-B14F-4D97-AF65-F5344CB8AC3E}">
        <p14:creationId xmlns:p14="http://schemas.microsoft.com/office/powerpoint/2010/main" val="35592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73407-E9ED-284C-AAA3-61375FCC938F}"/>
              </a:ext>
            </a:extLst>
          </p:cNvPr>
          <p:cNvSpPr>
            <a:spLocks noGrp="1"/>
          </p:cNvSpPr>
          <p:nvPr>
            <p:ph type="title"/>
          </p:nvPr>
        </p:nvSpPr>
        <p:spPr>
          <a:xfrm>
            <a:off x="181378" y="365125"/>
            <a:ext cx="9812628" cy="1776826"/>
          </a:xfrm>
        </p:spPr>
        <p:txBody>
          <a:bodyPr>
            <a:normAutofit fontScale="90000"/>
          </a:bodyPr>
          <a:lstStyle/>
          <a:p>
            <a:r>
              <a:rPr lang="en-US" b="1" dirty="0"/>
              <a:t>“Substantial Differences in SARS-CoV-2 Antibody Responses Elicited by Natural Infection and mRNA Vaccination”</a:t>
            </a:r>
            <a:r>
              <a:rPr lang="en-US" b="1" dirty="0">
                <a:solidFill>
                  <a:srgbClr val="FF0000"/>
                </a:solidFill>
              </a:rPr>
              <a:t>*</a:t>
            </a:r>
            <a:br>
              <a:rPr lang="en-US" b="1" dirty="0"/>
            </a:br>
            <a:endParaRPr lang="en-US" b="1" dirty="0"/>
          </a:p>
        </p:txBody>
      </p:sp>
      <p:sp>
        <p:nvSpPr>
          <p:cNvPr id="3" name="Content Placeholder 2">
            <a:extLst>
              <a:ext uri="{FF2B5EF4-FFF2-40B4-BE49-F238E27FC236}">
                <a16:creationId xmlns:a16="http://schemas.microsoft.com/office/drawing/2014/main" id="{BDF727BB-EE73-A040-BEEA-66EB61440594}"/>
              </a:ext>
            </a:extLst>
          </p:cNvPr>
          <p:cNvSpPr>
            <a:spLocks noGrp="1"/>
          </p:cNvSpPr>
          <p:nvPr>
            <p:ph idx="1"/>
          </p:nvPr>
        </p:nvSpPr>
        <p:spPr>
          <a:xfrm>
            <a:off x="322387" y="2141951"/>
            <a:ext cx="7829811" cy="3460359"/>
          </a:xfrm>
        </p:spPr>
        <p:txBody>
          <a:bodyPr>
            <a:normAutofit fontScale="92500"/>
          </a:bodyPr>
          <a:lstStyle/>
          <a:p>
            <a:r>
              <a:rPr lang="en-US" dirty="0"/>
              <a:t>After the second dose of the vaccine, antibody titers were </a:t>
            </a:r>
            <a:r>
              <a:rPr lang="en-US" i="1" dirty="0">
                <a:solidFill>
                  <a:srgbClr val="FF0000"/>
                </a:solidFill>
              </a:rPr>
              <a:t>up to 10 times higher </a:t>
            </a:r>
            <a:r>
              <a:rPr lang="en-US" dirty="0"/>
              <a:t>than those of patients who had recovered from natural COVID-19 infection.</a:t>
            </a:r>
          </a:p>
          <a:p>
            <a:r>
              <a:rPr lang="en-US" dirty="0"/>
              <a:t>This does not mean that the vaccinated people are better protected than those who recovered from the disease</a:t>
            </a:r>
          </a:p>
          <a:p>
            <a:r>
              <a:rPr lang="en-US" dirty="0"/>
              <a:t>High antibody titers opens you up for autoimmune disease, especially when miR-148a is overexpressed</a:t>
            </a:r>
          </a:p>
        </p:txBody>
      </p:sp>
      <p:sp>
        <p:nvSpPr>
          <p:cNvPr id="4" name="TextBox 3">
            <a:extLst>
              <a:ext uri="{FF2B5EF4-FFF2-40B4-BE49-F238E27FC236}">
                <a16:creationId xmlns:a16="http://schemas.microsoft.com/office/drawing/2014/main" id="{AC7DB940-B20B-2049-B213-09B8AB17E803}"/>
              </a:ext>
            </a:extLst>
          </p:cNvPr>
          <p:cNvSpPr txBox="1"/>
          <p:nvPr/>
        </p:nvSpPr>
        <p:spPr>
          <a:xfrm>
            <a:off x="1127342" y="6308209"/>
            <a:ext cx="10534487" cy="400110"/>
          </a:xfrm>
          <a:prstGeom prst="rect">
            <a:avLst/>
          </a:prstGeom>
          <a:noFill/>
        </p:spPr>
        <p:txBody>
          <a:bodyPr wrap="none" rtlCol="0">
            <a:spAutoFit/>
          </a:bodyPr>
          <a:lstStyle/>
          <a:p>
            <a:r>
              <a:rPr lang="en-US" sz="2000" dirty="0">
                <a:solidFill>
                  <a:srgbClr val="FF0000"/>
                </a:solidFill>
              </a:rPr>
              <a:t>*</a:t>
            </a:r>
            <a:r>
              <a:rPr lang="en-US" sz="2000" dirty="0"/>
              <a:t>Rafael Assis et al. </a:t>
            </a:r>
            <a:r>
              <a:rPr lang="en-US" sz="2000" dirty="0" err="1"/>
              <a:t>bioRxiv</a:t>
            </a:r>
            <a:r>
              <a:rPr lang="en-US" sz="2000" dirty="0"/>
              <a:t> preprint. May 19, 2021. </a:t>
            </a:r>
            <a:r>
              <a:rPr lang="en-US" sz="2000" dirty="0" err="1"/>
              <a:t>doi</a:t>
            </a:r>
            <a:r>
              <a:rPr lang="en-US" sz="2000" dirty="0"/>
              <a:t>: https://</a:t>
            </a:r>
            <a:r>
              <a:rPr lang="en-US" sz="2000" dirty="0" err="1"/>
              <a:t>doi.org</a:t>
            </a:r>
            <a:r>
              <a:rPr lang="en-US" sz="2000" dirty="0"/>
              <a:t>/10.1101/2021.04.15.440089</a:t>
            </a:r>
          </a:p>
        </p:txBody>
      </p:sp>
      <p:pic>
        <p:nvPicPr>
          <p:cNvPr id="6" name="Picture 5" descr="A close-up of a syringe&#10;&#10;Description automatically generated with medium confidence">
            <a:extLst>
              <a:ext uri="{FF2B5EF4-FFF2-40B4-BE49-F238E27FC236}">
                <a16:creationId xmlns:a16="http://schemas.microsoft.com/office/drawing/2014/main" id="{18D1EF25-4D82-5240-9F49-7F7FEA228C89}"/>
              </a:ext>
            </a:extLst>
          </p:cNvPr>
          <p:cNvPicPr>
            <a:picLocks noChangeAspect="1"/>
          </p:cNvPicPr>
          <p:nvPr/>
        </p:nvPicPr>
        <p:blipFill>
          <a:blip r:embed="rId3"/>
          <a:stretch>
            <a:fillRect/>
          </a:stretch>
        </p:blipFill>
        <p:spPr>
          <a:xfrm>
            <a:off x="8329808" y="2847850"/>
            <a:ext cx="3539805" cy="2381323"/>
          </a:xfrm>
          <a:prstGeom prst="rect">
            <a:avLst/>
          </a:prstGeom>
        </p:spPr>
      </p:pic>
    </p:spTree>
    <p:extLst>
      <p:ext uri="{BB962C8B-B14F-4D97-AF65-F5344CB8AC3E}">
        <p14:creationId xmlns:p14="http://schemas.microsoft.com/office/powerpoint/2010/main" val="93983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864E-258D-1641-BF08-32967DD279C9}"/>
              </a:ext>
            </a:extLst>
          </p:cNvPr>
          <p:cNvSpPr>
            <a:spLocks noGrp="1"/>
          </p:cNvSpPr>
          <p:nvPr>
            <p:ph type="title"/>
          </p:nvPr>
        </p:nvSpPr>
        <p:spPr>
          <a:xfrm>
            <a:off x="289560" y="48241"/>
            <a:ext cx="10515600" cy="1325563"/>
          </a:xfrm>
        </p:spPr>
        <p:txBody>
          <a:bodyPr/>
          <a:lstStyle/>
          <a:p>
            <a:r>
              <a:rPr lang="en-US" b="1" dirty="0"/>
              <a:t>The New COVID-19 mRNA Vaccines</a:t>
            </a:r>
          </a:p>
        </p:txBody>
      </p:sp>
      <p:sp>
        <p:nvSpPr>
          <p:cNvPr id="3" name="Content Placeholder 2">
            <a:extLst>
              <a:ext uri="{FF2B5EF4-FFF2-40B4-BE49-F238E27FC236}">
                <a16:creationId xmlns:a16="http://schemas.microsoft.com/office/drawing/2014/main" id="{26825FB1-0834-774E-B41C-897B045A3757}"/>
              </a:ext>
            </a:extLst>
          </p:cNvPr>
          <p:cNvSpPr>
            <a:spLocks noGrp="1"/>
          </p:cNvSpPr>
          <p:nvPr>
            <p:ph idx="1"/>
          </p:nvPr>
        </p:nvSpPr>
        <p:spPr>
          <a:xfrm>
            <a:off x="289559" y="1253331"/>
            <a:ext cx="10983865" cy="4953832"/>
          </a:xfrm>
        </p:spPr>
        <p:txBody>
          <a:bodyPr>
            <a:normAutofit lnSpcReduction="10000"/>
          </a:bodyPr>
          <a:lstStyle/>
          <a:p>
            <a:r>
              <a:rPr lang="en-US" dirty="0"/>
              <a:t>The Pfizer and the </a:t>
            </a:r>
            <a:r>
              <a:rPr lang="en-US" dirty="0" err="1"/>
              <a:t>Moderna</a:t>
            </a:r>
            <a:r>
              <a:rPr lang="en-US" dirty="0"/>
              <a:t> vaccines are based on revolutionary technology that involves creating a nanoparticle containing a greatly modified form of the messenger RNA from the SARS-CoV-2 virus that codes for the spike protein</a:t>
            </a:r>
          </a:p>
          <a:p>
            <a:r>
              <a:rPr lang="en-US" dirty="0"/>
              <a:t>Polyethylene glycol (PEG) is included in the vaccine to keep the RNA from breaking down too quickly</a:t>
            </a:r>
          </a:p>
          <a:p>
            <a:pPr marL="0" indent="0">
              <a:buNone/>
            </a:pPr>
            <a:r>
              <a:rPr lang="en-US" dirty="0"/>
              <a:t>“Instead of delivering a virus or a viral protein, RNA vaccines deliver genetic information that allows the body’s own cells to produce a viral protein. Synthetic mRNA that encodes a viral protein can borrow this machinery to produce many copies of the protein. These proteins stimulate the immune system to mount a response, without posing any risk of infection.”</a:t>
            </a:r>
            <a:r>
              <a:rPr lang="en-US" dirty="0">
                <a:solidFill>
                  <a:srgbClr val="FF0000"/>
                </a:solidFill>
              </a:rPr>
              <a:t>*</a:t>
            </a:r>
            <a:r>
              <a:rPr lang="en-US" dirty="0"/>
              <a:t>     </a:t>
            </a:r>
          </a:p>
        </p:txBody>
      </p:sp>
      <p:sp>
        <p:nvSpPr>
          <p:cNvPr id="7" name="TextBox 6">
            <a:extLst>
              <a:ext uri="{FF2B5EF4-FFF2-40B4-BE49-F238E27FC236}">
                <a16:creationId xmlns:a16="http://schemas.microsoft.com/office/drawing/2014/main" id="{E8FD503E-0C99-5C40-9D86-72DD4F8B4B0E}"/>
              </a:ext>
            </a:extLst>
          </p:cNvPr>
          <p:cNvSpPr txBox="1"/>
          <p:nvPr/>
        </p:nvSpPr>
        <p:spPr>
          <a:xfrm>
            <a:off x="3307976" y="6207163"/>
            <a:ext cx="8597418" cy="461665"/>
          </a:xfrm>
          <a:prstGeom prst="rect">
            <a:avLst/>
          </a:prstGeom>
          <a:noFill/>
        </p:spPr>
        <p:txBody>
          <a:bodyPr wrap="none" rtlCol="0">
            <a:spAutoFit/>
          </a:bodyPr>
          <a:lstStyle/>
          <a:p>
            <a:r>
              <a:rPr lang="en-US" sz="2400" dirty="0">
                <a:solidFill>
                  <a:srgbClr val="FF0000"/>
                </a:solidFill>
              </a:rPr>
              <a:t>*</a:t>
            </a:r>
            <a:r>
              <a:rPr lang="en-US" sz="2400" dirty="0"/>
              <a:t>https://</a:t>
            </a:r>
            <a:r>
              <a:rPr lang="en-US" sz="2400" dirty="0" err="1"/>
              <a:t>news.mit.edu</a:t>
            </a:r>
            <a:r>
              <a:rPr lang="en-US" sz="2400" dirty="0"/>
              <a:t>/2020/rna-vaccines-explained-covid-19-1211</a:t>
            </a:r>
          </a:p>
        </p:txBody>
      </p:sp>
    </p:spTree>
    <p:extLst>
      <p:ext uri="{BB962C8B-B14F-4D97-AF65-F5344CB8AC3E}">
        <p14:creationId xmlns:p14="http://schemas.microsoft.com/office/powerpoint/2010/main" val="42113284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9F11-D301-4741-9E16-479F86D3529A}"/>
              </a:ext>
            </a:extLst>
          </p:cNvPr>
          <p:cNvSpPr>
            <a:spLocks noGrp="1"/>
          </p:cNvSpPr>
          <p:nvPr>
            <p:ph type="title"/>
          </p:nvPr>
        </p:nvSpPr>
        <p:spPr>
          <a:xfrm>
            <a:off x="125680" y="98047"/>
            <a:ext cx="9505208" cy="1915496"/>
          </a:xfrm>
        </p:spPr>
        <p:txBody>
          <a:bodyPr>
            <a:noAutofit/>
          </a:bodyPr>
          <a:lstStyle/>
          <a:p>
            <a:r>
              <a:rPr lang="en-US" sz="3600" b="1" dirty="0"/>
              <a:t>“Potential antigenic cross-reactivity between SARS-CoV-2 and human tissue with a possible    link to an increase in autoimmune diseases”</a:t>
            </a:r>
            <a:r>
              <a:rPr lang="en-US" sz="3600" b="1" dirty="0">
                <a:solidFill>
                  <a:srgbClr val="FF0000"/>
                </a:solidFill>
              </a:rPr>
              <a:t>*</a:t>
            </a:r>
            <a:br>
              <a:rPr lang="en-US" sz="3600" b="1" dirty="0">
                <a:solidFill>
                  <a:srgbClr val="FF0000"/>
                </a:solidFill>
              </a:rPr>
            </a:br>
            <a:endParaRPr lang="en-US" sz="3600" dirty="0">
              <a:solidFill>
                <a:srgbClr val="FF0000"/>
              </a:solidFill>
            </a:endParaRPr>
          </a:p>
        </p:txBody>
      </p:sp>
      <p:sp>
        <p:nvSpPr>
          <p:cNvPr id="3" name="Content Placeholder 2">
            <a:extLst>
              <a:ext uri="{FF2B5EF4-FFF2-40B4-BE49-F238E27FC236}">
                <a16:creationId xmlns:a16="http://schemas.microsoft.com/office/drawing/2014/main" id="{5E71B6A1-8761-014C-8639-0E2ECF886B33}"/>
              </a:ext>
            </a:extLst>
          </p:cNvPr>
          <p:cNvSpPr>
            <a:spLocks noGrp="1"/>
          </p:cNvSpPr>
          <p:nvPr>
            <p:ph idx="1"/>
          </p:nvPr>
        </p:nvSpPr>
        <p:spPr>
          <a:xfrm>
            <a:off x="125680" y="1712747"/>
            <a:ext cx="11434135" cy="4847150"/>
          </a:xfrm>
        </p:spPr>
        <p:txBody>
          <a:bodyPr>
            <a:normAutofit lnSpcReduction="10000"/>
          </a:bodyPr>
          <a:lstStyle/>
          <a:p>
            <a:pPr marL="0" indent="0" algn="ctr">
              <a:buNone/>
            </a:pPr>
            <a:r>
              <a:rPr lang="en-US" sz="3200" dirty="0"/>
              <a:t>Cross reaction between </a:t>
            </a:r>
            <a:r>
              <a:rPr lang="en-US" sz="3200" dirty="0">
                <a:solidFill>
                  <a:srgbClr val="FF0000"/>
                </a:solidFill>
              </a:rPr>
              <a:t>spike protein antibody </a:t>
            </a:r>
            <a:r>
              <a:rPr lang="en-US" sz="3200" dirty="0"/>
              <a:t>and tissue proteins</a:t>
            </a:r>
            <a:endParaRPr lang="en-US" dirty="0"/>
          </a:p>
          <a:p>
            <a:pPr marL="457200" lvl="1" indent="0">
              <a:buNone/>
            </a:pPr>
            <a:r>
              <a:rPr lang="en-US" sz="2800" dirty="0">
                <a:solidFill>
                  <a:srgbClr val="FF0000"/>
                </a:solidFill>
              </a:rPr>
              <a:t>Protein/organelle		Diseases</a:t>
            </a:r>
          </a:p>
          <a:p>
            <a:pPr lvl="1"/>
            <a:r>
              <a:rPr lang="en-US" dirty="0"/>
              <a:t>transglutaminase		Celiac disease</a:t>
            </a:r>
          </a:p>
          <a:p>
            <a:pPr lvl="1"/>
            <a:r>
              <a:rPr lang="en-US" dirty="0"/>
              <a:t>extractable nuclear antigens	Scleroderma, lupus</a:t>
            </a:r>
          </a:p>
          <a:p>
            <a:pPr lvl="1"/>
            <a:r>
              <a:rPr lang="en-US" dirty="0"/>
              <a:t>myelin basic protein 		Multiple sclerosis, autism</a:t>
            </a:r>
          </a:p>
          <a:p>
            <a:pPr lvl="1"/>
            <a:r>
              <a:rPr lang="en-US" dirty="0"/>
              <a:t>mitochondria			Lupus, primary </a:t>
            </a:r>
            <a:r>
              <a:rPr lang="en-US" dirty="0" err="1"/>
              <a:t>billiary</a:t>
            </a:r>
            <a:r>
              <a:rPr lang="en-US" dirty="0"/>
              <a:t> cirrhosis, hepatitis, myocarditis</a:t>
            </a:r>
          </a:p>
          <a:p>
            <a:pPr lvl="1"/>
            <a:r>
              <a:rPr lang="en-US" dirty="0"/>
              <a:t>nuclear antigen 			Sjogren's syndrome, mixed connective tissue disease, 					lupus</a:t>
            </a:r>
          </a:p>
          <a:p>
            <a:pPr lvl="1"/>
            <a:r>
              <a:rPr lang="en-US" dirty="0"/>
              <a:t>myosin 				Myocarditis, dilated cardiomyopathy, Chagas' heart 						disease, Kawasaki disease, rheumatic fever</a:t>
            </a:r>
          </a:p>
          <a:p>
            <a:pPr lvl="1"/>
            <a:r>
              <a:rPr lang="en-US" dirty="0"/>
              <a:t>thyroid peroxidase 		 Hashimoto's thyroid disease</a:t>
            </a:r>
          </a:p>
          <a:p>
            <a:pPr lvl="1"/>
            <a:r>
              <a:rPr lang="en-US" dirty="0"/>
              <a:t>S100B				Brain metastases from lung disease, epilepsy, 						multiple sclerosis, and Parkinson's disease</a:t>
            </a:r>
          </a:p>
        </p:txBody>
      </p:sp>
      <p:sp>
        <p:nvSpPr>
          <p:cNvPr id="4" name="TextBox 3">
            <a:extLst>
              <a:ext uri="{FF2B5EF4-FFF2-40B4-BE49-F238E27FC236}">
                <a16:creationId xmlns:a16="http://schemas.microsoft.com/office/drawing/2014/main" id="{1AFBA442-B224-7449-BDF0-268860E99AB9}"/>
              </a:ext>
            </a:extLst>
          </p:cNvPr>
          <p:cNvSpPr txBox="1"/>
          <p:nvPr/>
        </p:nvSpPr>
        <p:spPr>
          <a:xfrm>
            <a:off x="125680" y="6329065"/>
            <a:ext cx="9870907" cy="461665"/>
          </a:xfrm>
          <a:prstGeom prst="rect">
            <a:avLst/>
          </a:prstGeom>
          <a:noFill/>
        </p:spPr>
        <p:txBody>
          <a:bodyPr wrap="none" rtlCol="0">
            <a:spAutoFit/>
          </a:bodyPr>
          <a:lstStyle/>
          <a:p>
            <a:r>
              <a:rPr lang="en-US" sz="2400" dirty="0">
                <a:solidFill>
                  <a:srgbClr val="FF0000"/>
                </a:solidFill>
              </a:rPr>
              <a:t>*</a:t>
            </a:r>
            <a:r>
              <a:rPr lang="en-US" sz="2400" dirty="0"/>
              <a:t>Aristo </a:t>
            </a:r>
            <a:r>
              <a:rPr lang="en-US" sz="2400" dirty="0" err="1"/>
              <a:t>Vojdani</a:t>
            </a:r>
            <a:r>
              <a:rPr lang="en-US" sz="2400" dirty="0"/>
              <a:t> and </a:t>
            </a:r>
            <a:r>
              <a:rPr lang="en-US" sz="2400" dirty="0" err="1"/>
              <a:t>Datis</a:t>
            </a:r>
            <a:r>
              <a:rPr lang="en-US" sz="2400" dirty="0"/>
              <a:t> </a:t>
            </a:r>
            <a:r>
              <a:rPr lang="en-US" sz="2400" dirty="0" err="1"/>
              <a:t>Kharrazian</a:t>
            </a:r>
            <a:r>
              <a:rPr lang="en-US" sz="2400" dirty="0"/>
              <a:t>, Clinical Immunology 217 (2020) 108480.</a:t>
            </a:r>
          </a:p>
        </p:txBody>
      </p:sp>
    </p:spTree>
    <p:extLst>
      <p:ext uri="{BB962C8B-B14F-4D97-AF65-F5344CB8AC3E}">
        <p14:creationId xmlns:p14="http://schemas.microsoft.com/office/powerpoint/2010/main" val="1154059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2989-E396-984C-A6D7-41E8D7F2D9CC}"/>
              </a:ext>
            </a:extLst>
          </p:cNvPr>
          <p:cNvSpPr>
            <a:spLocks noGrp="1"/>
          </p:cNvSpPr>
          <p:nvPr>
            <p:ph type="title"/>
          </p:nvPr>
        </p:nvSpPr>
        <p:spPr>
          <a:xfrm>
            <a:off x="161795" y="153192"/>
            <a:ext cx="9959235" cy="1325563"/>
          </a:xfrm>
        </p:spPr>
        <p:txBody>
          <a:bodyPr>
            <a:normAutofit/>
          </a:bodyPr>
          <a:lstStyle/>
          <a:p>
            <a:r>
              <a:rPr lang="en-US" sz="4000" b="1" dirty="0"/>
              <a:t>“Pathogenic antibodies induced by spike proteins of COVID-19 and SARS-</a:t>
            </a:r>
            <a:r>
              <a:rPr lang="en-US" sz="4000" b="1" dirty="0" err="1"/>
              <a:t>CoV</a:t>
            </a:r>
            <a:r>
              <a:rPr lang="en-US" sz="4000" b="1" dirty="0"/>
              <a:t> viruses”</a:t>
            </a:r>
            <a:r>
              <a:rPr lang="en-US" sz="4000" b="1" dirty="0">
                <a:solidFill>
                  <a:srgbClr val="FF0000"/>
                </a:solidFill>
              </a:rPr>
              <a:t>*</a:t>
            </a:r>
            <a:r>
              <a:rPr lang="en-US" sz="4000" b="1" dirty="0"/>
              <a:t> </a:t>
            </a:r>
            <a:endParaRPr lang="en-US" sz="4000" b="1" dirty="0">
              <a:effectLst/>
            </a:endParaRPr>
          </a:p>
        </p:txBody>
      </p:sp>
      <p:sp>
        <p:nvSpPr>
          <p:cNvPr id="3" name="Content Placeholder 2">
            <a:extLst>
              <a:ext uri="{FF2B5EF4-FFF2-40B4-BE49-F238E27FC236}">
                <a16:creationId xmlns:a16="http://schemas.microsoft.com/office/drawing/2014/main" id="{E257EE44-AF8B-F145-8C4E-E4BBF75CE2F5}"/>
              </a:ext>
            </a:extLst>
          </p:cNvPr>
          <p:cNvSpPr>
            <a:spLocks noGrp="1"/>
          </p:cNvSpPr>
          <p:nvPr>
            <p:ph idx="1"/>
          </p:nvPr>
        </p:nvSpPr>
        <p:spPr>
          <a:xfrm>
            <a:off x="161795" y="1682168"/>
            <a:ext cx="10836058" cy="4351338"/>
          </a:xfrm>
        </p:spPr>
        <p:txBody>
          <a:bodyPr>
            <a:normAutofit/>
          </a:bodyPr>
          <a:lstStyle/>
          <a:p>
            <a:r>
              <a:rPr lang="en-US" dirty="0"/>
              <a:t>REGN10987 is a neutralizing IgG antibody produced in response to the spike protein</a:t>
            </a:r>
          </a:p>
          <a:p>
            <a:r>
              <a:rPr lang="en-US" dirty="0"/>
              <a:t>Researchers injected the antibody into the peritoneum of pregnant rats</a:t>
            </a:r>
          </a:p>
          <a:p>
            <a:r>
              <a:rPr lang="en-US" dirty="0"/>
              <a:t>The offspring of the pregnancy were highly damaged:</a:t>
            </a:r>
          </a:p>
          <a:p>
            <a:pPr lvl="1"/>
            <a:r>
              <a:rPr lang="en-US" dirty="0"/>
              <a:t>Acute renal tubular injury</a:t>
            </a:r>
          </a:p>
          <a:p>
            <a:pPr lvl="1"/>
            <a:r>
              <a:rPr lang="en-US" dirty="0"/>
              <a:t>Myocardial hemorrhage (heart damage)</a:t>
            </a:r>
          </a:p>
          <a:p>
            <a:pPr lvl="1"/>
            <a:r>
              <a:rPr lang="en-US" dirty="0"/>
              <a:t>Inflammation in the brain</a:t>
            </a:r>
          </a:p>
          <a:p>
            <a:pPr lvl="1"/>
            <a:r>
              <a:rPr lang="en-US" dirty="0"/>
              <a:t>Many were born dead</a:t>
            </a:r>
          </a:p>
          <a:p>
            <a:r>
              <a:rPr lang="en-US" dirty="0"/>
              <a:t>Antibody also bound broadly to human inflammatory tissues or cancer tissues, likely increasing the severity of preexisting disease</a:t>
            </a:r>
          </a:p>
          <a:p>
            <a:endParaRPr lang="en-US" dirty="0"/>
          </a:p>
        </p:txBody>
      </p:sp>
      <p:sp>
        <p:nvSpPr>
          <p:cNvPr id="4" name="TextBox 3">
            <a:extLst>
              <a:ext uri="{FF2B5EF4-FFF2-40B4-BE49-F238E27FC236}">
                <a16:creationId xmlns:a16="http://schemas.microsoft.com/office/drawing/2014/main" id="{75991E68-ABCE-1640-93F1-A2FCD354FF2E}"/>
              </a:ext>
            </a:extLst>
          </p:cNvPr>
          <p:cNvSpPr txBox="1"/>
          <p:nvPr/>
        </p:nvSpPr>
        <p:spPr>
          <a:xfrm>
            <a:off x="2292263" y="6375748"/>
            <a:ext cx="8024569" cy="369332"/>
          </a:xfrm>
          <a:prstGeom prst="rect">
            <a:avLst/>
          </a:prstGeom>
          <a:noFill/>
        </p:spPr>
        <p:txBody>
          <a:bodyPr wrap="none" rtlCol="0">
            <a:spAutoFit/>
          </a:bodyPr>
          <a:lstStyle/>
          <a:p>
            <a:r>
              <a:rPr lang="en-US" dirty="0">
                <a:solidFill>
                  <a:srgbClr val="FF0000"/>
                </a:solidFill>
              </a:rPr>
              <a:t>*</a:t>
            </a:r>
            <a:r>
              <a:rPr lang="en-US" dirty="0" err="1"/>
              <a:t>Huiru</a:t>
            </a:r>
            <a:r>
              <a:rPr lang="en-US" dirty="0"/>
              <a:t> Wang et al. Research Square Jun 17, 2021. DOI: 10.21203/rs.3.rs-612103/v2.</a:t>
            </a:r>
          </a:p>
        </p:txBody>
      </p:sp>
      <p:pic>
        <p:nvPicPr>
          <p:cNvPr id="6" name="Picture 5" descr="A picture containing text, plate&#10;&#10;Description automatically generated">
            <a:extLst>
              <a:ext uri="{FF2B5EF4-FFF2-40B4-BE49-F238E27FC236}">
                <a16:creationId xmlns:a16="http://schemas.microsoft.com/office/drawing/2014/main" id="{2C1590D5-7695-2842-9F44-1BCB831DDF02}"/>
              </a:ext>
            </a:extLst>
          </p:cNvPr>
          <p:cNvPicPr>
            <a:picLocks noChangeAspect="1"/>
          </p:cNvPicPr>
          <p:nvPr/>
        </p:nvPicPr>
        <p:blipFill>
          <a:blip r:embed="rId3"/>
          <a:stretch>
            <a:fillRect/>
          </a:stretch>
        </p:blipFill>
        <p:spPr>
          <a:xfrm>
            <a:off x="8146180" y="3235872"/>
            <a:ext cx="3741020" cy="1941800"/>
          </a:xfrm>
          <a:prstGeom prst="rect">
            <a:avLst/>
          </a:prstGeom>
        </p:spPr>
      </p:pic>
    </p:spTree>
    <p:extLst>
      <p:ext uri="{BB962C8B-B14F-4D97-AF65-F5344CB8AC3E}">
        <p14:creationId xmlns:p14="http://schemas.microsoft.com/office/powerpoint/2010/main" val="297577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vegetable&#10;&#10;Description automatically generated">
            <a:extLst>
              <a:ext uri="{FF2B5EF4-FFF2-40B4-BE49-F238E27FC236}">
                <a16:creationId xmlns:a16="http://schemas.microsoft.com/office/drawing/2014/main" id="{62542CEB-702D-1644-A31D-BF12A09DA4AB}"/>
              </a:ext>
            </a:extLst>
          </p:cNvPr>
          <p:cNvPicPr>
            <a:picLocks noChangeAspect="1"/>
          </p:cNvPicPr>
          <p:nvPr/>
        </p:nvPicPr>
        <p:blipFill>
          <a:blip r:embed="rId3"/>
          <a:stretch>
            <a:fillRect/>
          </a:stretch>
        </p:blipFill>
        <p:spPr>
          <a:xfrm>
            <a:off x="8381765" y="3475991"/>
            <a:ext cx="3985600" cy="2655522"/>
          </a:xfrm>
          <a:prstGeom prst="rect">
            <a:avLst/>
          </a:prstGeom>
        </p:spPr>
      </p:pic>
      <p:sp>
        <p:nvSpPr>
          <p:cNvPr id="2" name="Title 1">
            <a:extLst>
              <a:ext uri="{FF2B5EF4-FFF2-40B4-BE49-F238E27FC236}">
                <a16:creationId xmlns:a16="http://schemas.microsoft.com/office/drawing/2014/main" id="{D719183D-0D3D-6246-9A9D-C813F7B837ED}"/>
              </a:ext>
            </a:extLst>
          </p:cNvPr>
          <p:cNvSpPr>
            <a:spLocks noGrp="1"/>
          </p:cNvSpPr>
          <p:nvPr>
            <p:ph type="title"/>
          </p:nvPr>
        </p:nvSpPr>
        <p:spPr>
          <a:xfrm>
            <a:off x="390330" y="98772"/>
            <a:ext cx="8946853" cy="1325563"/>
          </a:xfrm>
        </p:spPr>
        <p:txBody>
          <a:bodyPr/>
          <a:lstStyle/>
          <a:p>
            <a:r>
              <a:rPr lang="en-US" b="1" dirty="0"/>
              <a:t>Autoimmune Hepatitis Following COVID-19 Vaccine: Two Case Studies</a:t>
            </a:r>
          </a:p>
        </p:txBody>
      </p:sp>
      <p:sp>
        <p:nvSpPr>
          <p:cNvPr id="3" name="Content Placeholder 2">
            <a:extLst>
              <a:ext uri="{FF2B5EF4-FFF2-40B4-BE49-F238E27FC236}">
                <a16:creationId xmlns:a16="http://schemas.microsoft.com/office/drawing/2014/main" id="{36BF877B-5611-7B43-BF06-552DBCC1DCF2}"/>
              </a:ext>
            </a:extLst>
          </p:cNvPr>
          <p:cNvSpPr>
            <a:spLocks noGrp="1"/>
          </p:cNvSpPr>
          <p:nvPr>
            <p:ph idx="1"/>
          </p:nvPr>
        </p:nvSpPr>
        <p:spPr>
          <a:xfrm>
            <a:off x="164862" y="1587173"/>
            <a:ext cx="10515600" cy="3873717"/>
          </a:xfrm>
        </p:spPr>
        <p:txBody>
          <a:bodyPr/>
          <a:lstStyle/>
          <a:p>
            <a:r>
              <a:rPr lang="en-US" dirty="0"/>
              <a:t>35-year-old woman developed autoimmune hepatitis one week post-COVID-19 vaccination (Pfizer) associated with </a:t>
            </a:r>
            <a:r>
              <a:rPr lang="en-US" i="1" dirty="0">
                <a:solidFill>
                  <a:srgbClr val="FF0000"/>
                </a:solidFill>
              </a:rPr>
              <a:t>antinuclear</a:t>
            </a:r>
            <a:r>
              <a:rPr lang="en-US" dirty="0"/>
              <a:t> antibodies</a:t>
            </a:r>
            <a:r>
              <a:rPr lang="en-US" dirty="0">
                <a:solidFill>
                  <a:srgbClr val="FF0000"/>
                </a:solidFill>
              </a:rPr>
              <a:t>*</a:t>
            </a:r>
          </a:p>
          <a:p>
            <a:r>
              <a:rPr lang="en-US" dirty="0"/>
              <a:t>71-year-old woman noticed jaundice four days post-vaccination with </a:t>
            </a:r>
            <a:r>
              <a:rPr lang="en-US" dirty="0" err="1"/>
              <a:t>Moderna</a:t>
            </a:r>
            <a:r>
              <a:rPr lang="en-US" dirty="0"/>
              <a:t> vaccine</a:t>
            </a:r>
            <a:r>
              <a:rPr lang="en-US" dirty="0">
                <a:solidFill>
                  <a:srgbClr val="FF0000"/>
                </a:solidFill>
              </a:rPr>
              <a:t>**</a:t>
            </a:r>
          </a:p>
          <a:p>
            <a:pPr lvl="1"/>
            <a:r>
              <a:rPr lang="en-US" dirty="0"/>
              <a:t>Total IgG was markedly raised at 21.77g/L</a:t>
            </a:r>
          </a:p>
          <a:p>
            <a:pPr lvl="1"/>
            <a:r>
              <a:rPr lang="en-US" dirty="0"/>
              <a:t>Massive eosinophil infiltration typical of drug-induced liver injury</a:t>
            </a:r>
          </a:p>
          <a:p>
            <a:pPr lvl="1"/>
            <a:r>
              <a:rPr lang="en-US" dirty="0"/>
              <a:t>Liver enzymes elevated</a:t>
            </a:r>
          </a:p>
          <a:p>
            <a:r>
              <a:rPr lang="en-US" dirty="0"/>
              <a:t>Liver injury has been linked to COVID-19 as well</a:t>
            </a:r>
            <a:r>
              <a:rPr lang="en-US" dirty="0">
                <a:solidFill>
                  <a:srgbClr val="FF0000"/>
                </a:solidFill>
              </a:rPr>
              <a:t>***</a:t>
            </a:r>
          </a:p>
        </p:txBody>
      </p:sp>
      <p:sp>
        <p:nvSpPr>
          <p:cNvPr id="4" name="TextBox 3">
            <a:extLst>
              <a:ext uri="{FF2B5EF4-FFF2-40B4-BE49-F238E27FC236}">
                <a16:creationId xmlns:a16="http://schemas.microsoft.com/office/drawing/2014/main" id="{36A04CB9-93CE-924E-8D99-F55CB73C7298}"/>
              </a:ext>
            </a:extLst>
          </p:cNvPr>
          <p:cNvSpPr txBox="1"/>
          <p:nvPr/>
        </p:nvSpPr>
        <p:spPr>
          <a:xfrm>
            <a:off x="1137121" y="5984330"/>
            <a:ext cx="10827388" cy="923330"/>
          </a:xfrm>
          <a:prstGeom prst="rect">
            <a:avLst/>
          </a:prstGeom>
          <a:noFill/>
        </p:spPr>
        <p:txBody>
          <a:bodyPr wrap="none" rtlCol="0">
            <a:spAutoFit/>
          </a:bodyPr>
          <a:lstStyle/>
          <a:p>
            <a:pPr algn="r"/>
            <a:r>
              <a:rPr lang="en-US" dirty="0">
                <a:solidFill>
                  <a:srgbClr val="FF0000"/>
                </a:solidFill>
              </a:rPr>
              <a:t>*</a:t>
            </a:r>
            <a:r>
              <a:rPr lang="en-US" dirty="0"/>
              <a:t>Fernando </a:t>
            </a:r>
            <a:r>
              <a:rPr lang="en-US" dirty="0" err="1"/>
              <a:t>Bril</a:t>
            </a:r>
            <a:r>
              <a:rPr lang="en-US" dirty="0"/>
              <a:t> et al. Journal of Hepatology 2021; 75: 221-255</a:t>
            </a:r>
          </a:p>
          <a:p>
            <a:pPr algn="r"/>
            <a:r>
              <a:rPr lang="en-US" dirty="0">
                <a:solidFill>
                  <a:srgbClr val="FF0000"/>
                </a:solidFill>
              </a:rPr>
              <a:t>**</a:t>
            </a:r>
            <a:r>
              <a:rPr lang="en-US" dirty="0"/>
              <a:t>Cathy McShane et al. Journal of Hepatology July 7, 2021 (</a:t>
            </a:r>
            <a:r>
              <a:rPr lang="en-US" dirty="0" err="1"/>
              <a:t>Epub</a:t>
            </a:r>
            <a:r>
              <a:rPr lang="en-US" dirty="0"/>
              <a:t> ahead of print] DOI: 10.1016/j.jhep.2021.06.044</a:t>
            </a:r>
          </a:p>
          <a:p>
            <a:pPr algn="r"/>
            <a:r>
              <a:rPr lang="en-US" dirty="0">
                <a:solidFill>
                  <a:srgbClr val="FF0000"/>
                </a:solidFill>
              </a:rPr>
              <a:t>***</a:t>
            </a:r>
            <a:r>
              <a:rPr lang="en-US" dirty="0"/>
              <a:t>Jose D </a:t>
            </a:r>
            <a:r>
              <a:rPr lang="en-US" dirty="0" err="1"/>
              <a:t>Debes</a:t>
            </a:r>
            <a:r>
              <a:rPr lang="en-US" dirty="0"/>
              <a:t> et al. Dig Liver Dis. 2020; 52(9): 953-955.</a:t>
            </a:r>
          </a:p>
        </p:txBody>
      </p:sp>
    </p:spTree>
    <p:extLst>
      <p:ext uri="{BB962C8B-B14F-4D97-AF65-F5344CB8AC3E}">
        <p14:creationId xmlns:p14="http://schemas.microsoft.com/office/powerpoint/2010/main" val="36973182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32CC-82F0-C24E-BA53-8AFCBCFC0EF7}"/>
              </a:ext>
            </a:extLst>
          </p:cNvPr>
          <p:cNvSpPr>
            <a:spLocks noGrp="1"/>
          </p:cNvSpPr>
          <p:nvPr>
            <p:ph type="title"/>
          </p:nvPr>
        </p:nvSpPr>
        <p:spPr>
          <a:xfrm>
            <a:off x="475866" y="288084"/>
            <a:ext cx="10515600" cy="1325563"/>
          </a:xfrm>
        </p:spPr>
        <p:txBody>
          <a:bodyPr/>
          <a:lstStyle/>
          <a:p>
            <a:r>
              <a:rPr lang="en-US" b="1" dirty="0"/>
              <a:t>Recapitulation</a:t>
            </a:r>
          </a:p>
        </p:txBody>
      </p:sp>
      <p:sp>
        <p:nvSpPr>
          <p:cNvPr id="3" name="Content Placeholder 2">
            <a:extLst>
              <a:ext uri="{FF2B5EF4-FFF2-40B4-BE49-F238E27FC236}">
                <a16:creationId xmlns:a16="http://schemas.microsoft.com/office/drawing/2014/main" id="{D5BC49C8-F9C6-2A43-9CDD-1A0164FCD28D}"/>
              </a:ext>
            </a:extLst>
          </p:cNvPr>
          <p:cNvSpPr>
            <a:spLocks noGrp="1"/>
          </p:cNvSpPr>
          <p:nvPr>
            <p:ph idx="1"/>
          </p:nvPr>
        </p:nvSpPr>
        <p:spPr>
          <a:xfrm>
            <a:off x="475866" y="1613647"/>
            <a:ext cx="10515600" cy="5244353"/>
          </a:xfrm>
        </p:spPr>
        <p:txBody>
          <a:bodyPr>
            <a:normAutofit fontScale="92500" lnSpcReduction="10000"/>
          </a:bodyPr>
          <a:lstStyle/>
          <a:p>
            <a:r>
              <a:rPr lang="en-US" dirty="0"/>
              <a:t>The mRNA COVID-19 “vaccines” have been carefully bio-engineered to optimize for inducing high levels of antibodies to the spike protein</a:t>
            </a:r>
          </a:p>
          <a:p>
            <a:pPr lvl="1"/>
            <a:r>
              <a:rPr lang="en-US" sz="2600" dirty="0"/>
              <a:t>These antibodies can attack the tissues through molecular mimicry</a:t>
            </a:r>
          </a:p>
          <a:p>
            <a:r>
              <a:rPr lang="en-US" dirty="0"/>
              <a:t>The injection bypasses the mucosal barriers and the vascular barriers and raises multiple alarm bells in the immune cells</a:t>
            </a:r>
          </a:p>
          <a:p>
            <a:r>
              <a:rPr lang="en-US" dirty="0"/>
              <a:t>The toxic prion-like spike proteins produced in large amounts in germinal centers in the spleen get distributed throughout the body via exosomes</a:t>
            </a:r>
          </a:p>
          <a:p>
            <a:r>
              <a:rPr lang="en-US" dirty="0"/>
              <a:t>Exosomes deliver spike and microRNAs to the heart to induce myocarditis and to the brain to induce protein misfolding and neurodegenerative diseases as well as brain cancer</a:t>
            </a:r>
          </a:p>
          <a:p>
            <a:r>
              <a:rPr lang="en-US" dirty="0"/>
              <a:t>The price of the vaccine is a retuning of the immune system </a:t>
            </a:r>
            <a:r>
              <a:rPr lang="en-US" i="1" dirty="0">
                <a:solidFill>
                  <a:srgbClr val="FF0000"/>
                </a:solidFill>
              </a:rPr>
              <a:t>policy</a:t>
            </a:r>
            <a:r>
              <a:rPr lang="en-US" dirty="0"/>
              <a:t> towards autoimmune disease and neurodegenerative disease</a:t>
            </a:r>
          </a:p>
          <a:p>
            <a:pPr marL="0" indent="0" algn="ctr">
              <a:buNone/>
            </a:pPr>
            <a:r>
              <a:rPr lang="en-US" sz="3000" i="1" dirty="0">
                <a:solidFill>
                  <a:srgbClr val="FF0000"/>
                </a:solidFill>
              </a:rPr>
              <a:t> </a:t>
            </a:r>
          </a:p>
        </p:txBody>
      </p:sp>
    </p:spTree>
    <p:extLst>
      <p:ext uri="{BB962C8B-B14F-4D97-AF65-F5344CB8AC3E}">
        <p14:creationId xmlns:p14="http://schemas.microsoft.com/office/powerpoint/2010/main" val="236389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6C8F-285A-094C-A070-5039C750FC2D}"/>
              </a:ext>
            </a:extLst>
          </p:cNvPr>
          <p:cNvSpPr>
            <a:spLocks noGrp="1"/>
          </p:cNvSpPr>
          <p:nvPr>
            <p:ph type="title"/>
          </p:nvPr>
        </p:nvSpPr>
        <p:spPr>
          <a:xfrm>
            <a:off x="516229" y="0"/>
            <a:ext cx="10515600" cy="1325563"/>
          </a:xfrm>
        </p:spPr>
        <p:txBody>
          <a:bodyPr/>
          <a:lstStyle/>
          <a:p>
            <a:r>
              <a:rPr lang="en-US" b="1" dirty="0"/>
              <a:t>Summary</a:t>
            </a:r>
          </a:p>
        </p:txBody>
      </p:sp>
      <p:sp>
        <p:nvSpPr>
          <p:cNvPr id="3" name="Content Placeholder 2">
            <a:extLst>
              <a:ext uri="{FF2B5EF4-FFF2-40B4-BE49-F238E27FC236}">
                <a16:creationId xmlns:a16="http://schemas.microsoft.com/office/drawing/2014/main" id="{5F345272-37D6-A145-9B0A-EF46FF750A22}"/>
              </a:ext>
            </a:extLst>
          </p:cNvPr>
          <p:cNvSpPr>
            <a:spLocks noGrp="1"/>
          </p:cNvSpPr>
          <p:nvPr>
            <p:ph idx="1"/>
          </p:nvPr>
        </p:nvSpPr>
        <p:spPr>
          <a:xfrm>
            <a:off x="232892" y="1325563"/>
            <a:ext cx="11089532" cy="5570113"/>
          </a:xfrm>
        </p:spPr>
        <p:txBody>
          <a:bodyPr>
            <a:normAutofit/>
          </a:bodyPr>
          <a:lstStyle/>
          <a:p>
            <a:r>
              <a:rPr lang="en-US" dirty="0"/>
              <a:t>The novel vaccine technology for COVID-19 prevention is untested         and may cause devastating neurodegenerative, autoimmune, oncological and cardiovascular diseases in the vaccinated population</a:t>
            </a:r>
          </a:p>
          <a:p>
            <a:pPr lvl="1"/>
            <a:r>
              <a:rPr lang="en-US" dirty="0"/>
              <a:t>A primary mechanism may be through the release of massive numbers of exosomes containing spike protein and specific microRNAs</a:t>
            </a:r>
          </a:p>
          <a:p>
            <a:r>
              <a:rPr lang="en-US" dirty="0"/>
              <a:t>The vaccines may be the primary driver behind the emergence of resistant variants like Delta</a:t>
            </a:r>
          </a:p>
          <a:p>
            <a:r>
              <a:rPr lang="en-US" dirty="0"/>
              <a:t>Natural immunity is far more protective for a much longer time than vaccine-based immunity</a:t>
            </a:r>
          </a:p>
          <a:p>
            <a:r>
              <a:rPr lang="en-US" dirty="0"/>
              <a:t>There is real potential for the vaccines to backfire through ADE</a:t>
            </a:r>
          </a:p>
          <a:p>
            <a:r>
              <a:rPr lang="en-US" dirty="0"/>
              <a:t>Antibodies to the spike protein also bind to many human proteins associated with diverse autoimmune diseases through molecular mimicry</a:t>
            </a:r>
          </a:p>
          <a:p>
            <a:pPr marL="0" indent="0">
              <a:buNone/>
            </a:pP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2658602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2012-C4F0-7746-B6F4-F0C17D02DA84}"/>
              </a:ext>
            </a:extLst>
          </p:cNvPr>
          <p:cNvSpPr>
            <a:spLocks noGrp="1"/>
          </p:cNvSpPr>
          <p:nvPr>
            <p:ph type="title"/>
          </p:nvPr>
        </p:nvSpPr>
        <p:spPr>
          <a:xfrm>
            <a:off x="262003" y="239864"/>
            <a:ext cx="8656529" cy="964911"/>
          </a:xfrm>
        </p:spPr>
        <p:txBody>
          <a:bodyPr>
            <a:normAutofit fontScale="90000"/>
          </a:bodyPr>
          <a:lstStyle/>
          <a:p>
            <a:r>
              <a:rPr lang="en-US" sz="4000" b="1" dirty="0"/>
              <a:t>Why are the  COVID-19 mRNA vaccines so troubling to so many?</a:t>
            </a:r>
          </a:p>
        </p:txBody>
      </p:sp>
      <p:sp>
        <p:nvSpPr>
          <p:cNvPr id="3" name="Content Placeholder 2">
            <a:extLst>
              <a:ext uri="{FF2B5EF4-FFF2-40B4-BE49-F238E27FC236}">
                <a16:creationId xmlns:a16="http://schemas.microsoft.com/office/drawing/2014/main" id="{A8DFAB5A-AF28-8148-BD90-AF2612391158}"/>
              </a:ext>
            </a:extLst>
          </p:cNvPr>
          <p:cNvSpPr>
            <a:spLocks noGrp="1"/>
          </p:cNvSpPr>
          <p:nvPr>
            <p:ph idx="1"/>
          </p:nvPr>
        </p:nvSpPr>
        <p:spPr>
          <a:xfrm>
            <a:off x="262003" y="1576894"/>
            <a:ext cx="10515600" cy="4351338"/>
          </a:xfrm>
        </p:spPr>
        <p:txBody>
          <a:bodyPr>
            <a:normAutofit lnSpcReduction="10000"/>
          </a:bodyPr>
          <a:lstStyle/>
          <a:p>
            <a:r>
              <a:rPr lang="en-US" dirty="0"/>
              <a:t>They were developed at warp speed (&lt; 1 year), whereas unprecedented vaccine development typically takes 10-15 years, and only 2% make it through the process to final production and distribution</a:t>
            </a:r>
          </a:p>
          <a:p>
            <a:r>
              <a:rPr lang="en-US" dirty="0"/>
              <a:t>As a result, multiple corners were cut in their development: technology, testing, safety evaluation, deployment, follow-through, …</a:t>
            </a:r>
          </a:p>
          <a:p>
            <a:r>
              <a:rPr lang="en-US" dirty="0"/>
              <a:t>Data were kept out of reach of the scientific community, and dissenting opinions are being suppressed</a:t>
            </a:r>
          </a:p>
          <a:p>
            <a:r>
              <a:rPr lang="en-US" dirty="0"/>
              <a:t>There are multiple unknowns in possible adverse outcomes that we may not recognize until years have passed and much damage has been done</a:t>
            </a:r>
          </a:p>
          <a:p>
            <a:endParaRPr lang="en-US" dirty="0"/>
          </a:p>
        </p:txBody>
      </p:sp>
    </p:spTree>
    <p:extLst>
      <p:ext uri="{BB962C8B-B14F-4D97-AF65-F5344CB8AC3E}">
        <p14:creationId xmlns:p14="http://schemas.microsoft.com/office/powerpoint/2010/main" val="4123654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58485</TotalTime>
  <Words>8130</Words>
  <Application>Microsoft Macintosh PowerPoint</Application>
  <PresentationFormat>Widescreen</PresentationFormat>
  <Paragraphs>760</Paragraphs>
  <Slides>84</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84</vt:i4>
      </vt:variant>
    </vt:vector>
  </HeadingPairs>
  <TitlesOfParts>
    <vt:vector size="88" baseType="lpstr">
      <vt:lpstr>Arial</vt:lpstr>
      <vt:lpstr>Calibri</vt:lpstr>
      <vt:lpstr>Calibri Light</vt:lpstr>
      <vt:lpstr>Office Theme</vt:lpstr>
      <vt:lpstr>  SARS-CoV-2 Vaccines:  Is the Risk Worth the Benefit? </vt:lpstr>
      <vt:lpstr>Download these slides</vt:lpstr>
      <vt:lpstr>PowerPoint Presentation</vt:lpstr>
      <vt:lpstr>Outline</vt:lpstr>
      <vt:lpstr>PowerPoint Presentation</vt:lpstr>
      <vt:lpstr>Worldwide Statistics on Pandemic Death </vt:lpstr>
      <vt:lpstr>PowerPoint Presentation</vt:lpstr>
      <vt:lpstr>The New COVID-19 mRNA Vaccines</vt:lpstr>
      <vt:lpstr>Why are the  COVID-19 mRNA vaccines so troubling to so many?</vt:lpstr>
      <vt:lpstr>The RNA Life Cycle*</vt:lpstr>
      <vt:lpstr>PowerPoint Presentation</vt:lpstr>
      <vt:lpstr>“The mRNA-LNP platform’s lipid nanoparticle component used in preclinical vaccine studies is highly inflammatory”*  </vt:lpstr>
      <vt:lpstr>“Worse than the Disease? Reviewing Some Possible Unintended Consequences of the     mRNA Vaccines Against COVID-19” *</vt:lpstr>
      <vt:lpstr>Anaphylactic Shock  </vt:lpstr>
      <vt:lpstr>PowerPoint Presentation</vt:lpstr>
      <vt:lpstr>DarkHorsePodcast - Dr. Brett Weinstein,      Dr. Robert Malone and Mr. Steve Kirsch*</vt:lpstr>
      <vt:lpstr>The Action is in the Germinal Centers*</vt:lpstr>
      <vt:lpstr>“SARS-CoV-2 mRNA vaccines induce persistent human germinal centre responses”*  </vt:lpstr>
      <vt:lpstr>“A longitudinal study of SARS-CoV-2-infected patients reveals a high correlation between neutralizing antibodies and COVID-19 severity”* </vt:lpstr>
      <vt:lpstr>PowerPoint Presentation</vt:lpstr>
      <vt:lpstr>The Big Picture</vt:lpstr>
      <vt:lpstr>“SARS-CoV-2 evolution during treatment of chronic infection”* </vt:lpstr>
      <vt:lpstr>“SARS-CoV-2 501Y.V2 escapes neutralization by South African COVID-19 donor plasma”* </vt:lpstr>
      <vt:lpstr>PowerPoint Presentation</vt:lpstr>
      <vt:lpstr>Vaccines Provide Poor Protection from Delta Strain in Cape Cod*</vt:lpstr>
      <vt:lpstr>“An Effective COVID-19 Vaccine Needs to Engage T Cells”*</vt:lpstr>
      <vt:lpstr>PowerPoint Presentation</vt:lpstr>
      <vt:lpstr>Outbreak in Israeli Hospital, July 2021*</vt:lpstr>
      <vt:lpstr>Neutralizing antibodies fall dramatically in six months*</vt:lpstr>
      <vt:lpstr>“Large-scale study of antibody titer decay following BNT162b2 mRNA vaccine or SARS-CoV-2 infection”* </vt:lpstr>
      <vt:lpstr>Positive trend between vaccination rate and infection rate*</vt:lpstr>
      <vt:lpstr>PowerPoint Presentation</vt:lpstr>
      <vt:lpstr>Antibody-Dependent Enhancement (ADE)*</vt:lpstr>
      <vt:lpstr>PowerPoint Presentation</vt:lpstr>
      <vt:lpstr>“Informed consent disclosure to vaccine trial subjects of risk of COVID-19 vaccines            worsening clinical disease”* </vt:lpstr>
      <vt:lpstr>Delta Variant Increases Risk of ADE*</vt:lpstr>
      <vt:lpstr>“The SARS-CoV-2 Delta variant is poised to acquire complete resistance to wild-type spike vaccines”*  </vt:lpstr>
      <vt:lpstr>PowerPoint Presentation</vt:lpstr>
      <vt:lpstr>Immune System 101</vt:lpstr>
      <vt:lpstr>COVID Lungs: Alveoli: Review from Part 1</vt:lpstr>
      <vt:lpstr>“Exosomes provide unappreciated carrier                    effects that assist transfers of their miRNA to           targeted cells; I. They are ‘The Elephant in the Room’”* </vt:lpstr>
      <vt:lpstr>Mitochondria, Lysosomes and Aging*</vt:lpstr>
      <vt:lpstr>A cell that can’t clear its garbage dumps its garbage</vt:lpstr>
      <vt:lpstr>A cell that can’t clear its garbage dumps its garbage</vt:lpstr>
      <vt:lpstr>Hypothesis</vt:lpstr>
      <vt:lpstr>PowerPoint Presentation</vt:lpstr>
      <vt:lpstr>The Big Picture</vt:lpstr>
      <vt:lpstr>“Exosomes take (germinal) center stage”* </vt:lpstr>
      <vt:lpstr>A role for miRNA-155 in SARS-CoV-2*</vt:lpstr>
      <vt:lpstr>SARS-CoV-2 S1 of spike persists up to 15 months post-infection in immune cells expressing an Fcγ receptor*</vt:lpstr>
      <vt:lpstr>“Free SARS-CoV-2 Spike Protein S1 Particles May Play a Role in the Pathogenesis of    COVID-19 Infection”* </vt:lpstr>
      <vt:lpstr>“Free SARS-CoV-2 Spike Protein S1 Particles May Play a Role in the Pathogenesis of    COVID-19 Infection”* </vt:lpstr>
      <vt:lpstr>“Free SARS-CoV-2 Spike Protein S1 Particles May Play a Role in the Pathogenesis of    COVID-19 Infection”* </vt:lpstr>
      <vt:lpstr>“SARS-CoV-2 Spike Protein Impairs Endothelial Function via Downregulation of ACE2”*  </vt:lpstr>
      <vt:lpstr>SARS-CoV-2 mRNA Vaccination-Associated Myocarditis in Children Ages 12-17:  A Stratified National Database Analysis”* </vt:lpstr>
      <vt:lpstr>Myocarditis Reports in VAERS*</vt:lpstr>
      <vt:lpstr>How Spike Protein can Cause Cardiac Issues*</vt:lpstr>
      <vt:lpstr>miR-155 overexpression linked to worse outcomes in heart attack*</vt:lpstr>
      <vt:lpstr>PowerPoint Presentation</vt:lpstr>
      <vt:lpstr>Exosomes and Parkinson’s Disease*</vt:lpstr>
      <vt:lpstr>PowerPoint Presentation</vt:lpstr>
      <vt:lpstr>PowerPoint Presentation</vt:lpstr>
      <vt:lpstr>SARS-CoV-2 Spike Activates Human Microglia             in the Brain via Exosomes Loaded with miRNAs*</vt:lpstr>
      <vt:lpstr>PowerPoint Presentation</vt:lpstr>
      <vt:lpstr>“SARS-CoV-2 spike protein interactions with amyloidogenic proteins: Potential clues to neurodegeneration”* </vt:lpstr>
      <vt:lpstr>Prion Corruption of   Natively Folded Proteins*</vt:lpstr>
      <vt:lpstr>"COVID-19 Vaccine Associated Parkinson’s  Disease, A Prion Disease Signal in the UK              Yellow Card Adverse Event Database.”*</vt:lpstr>
      <vt:lpstr>PowerPoint Presentation</vt:lpstr>
      <vt:lpstr>“The microRNA miR-148a functions as a                  critical regulator of B cell tolerance and autoimmunity”*</vt:lpstr>
      <vt:lpstr>Thrombocytopenia &amp; miR-148a*</vt:lpstr>
      <vt:lpstr>Thrombocytopenia &amp; miR-148a*</vt:lpstr>
      <vt:lpstr>Glioblastoma and Other Cancers</vt:lpstr>
      <vt:lpstr>“New-Onset Neurologic Symptoms and Related    Neuro-Oncologic Lesions Discovered After              COVID-19 Vaccination: Two Neurosurgical Cases and Review of Post-Vaccine Inflammatory Responses”*</vt:lpstr>
      <vt:lpstr>“miR-155 as an Important Regulator of Multiple Sclerosis Pathogenesis. A Review”*  </vt:lpstr>
      <vt:lpstr>“miR-155 as an Important Regulator of Multiple Sclerosis Pathogenesis. A Review”*  </vt:lpstr>
      <vt:lpstr>mRNA Transfer to Other Cells via Exosomes*</vt:lpstr>
      <vt:lpstr>PowerPoint Presentation</vt:lpstr>
      <vt:lpstr>PowerPoint Presentation</vt:lpstr>
      <vt:lpstr>“Substantial Differences in SARS-CoV-2 Antibody Responses Elicited by Natural Infection and mRNA Vaccination”* </vt:lpstr>
      <vt:lpstr>“Potential antigenic cross-reactivity between SARS-CoV-2 and human tissue with a possible    link to an increase in autoimmune diseases”* </vt:lpstr>
      <vt:lpstr>“Pathogenic antibodies induced by spike proteins of COVID-19 and SARS-CoV viruses”* </vt:lpstr>
      <vt:lpstr>Autoimmune Hepatitis Following COVID-19 Vaccine: Two Case Studies</vt:lpstr>
      <vt:lpstr>Recapitulation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519</cp:revision>
  <cp:lastPrinted>2021-11-06T12:28:47Z</cp:lastPrinted>
  <dcterms:created xsi:type="dcterms:W3CDTF">2021-07-12T18:45:45Z</dcterms:created>
  <dcterms:modified xsi:type="dcterms:W3CDTF">2021-11-06T12:40:06Z</dcterms:modified>
</cp:coreProperties>
</file>