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6" r:id="rId3"/>
    <p:sldId id="277" r:id="rId4"/>
    <p:sldId id="259" r:id="rId5"/>
    <p:sldId id="265" r:id="rId6"/>
    <p:sldId id="271" r:id="rId7"/>
    <p:sldId id="281" r:id="rId8"/>
    <p:sldId id="257" r:id="rId9"/>
    <p:sldId id="266" r:id="rId10"/>
    <p:sldId id="261" r:id="rId11"/>
    <p:sldId id="275" r:id="rId12"/>
    <p:sldId id="278" r:id="rId13"/>
    <p:sldId id="270" r:id="rId14"/>
    <p:sldId id="260" r:id="rId15"/>
    <p:sldId id="280" r:id="rId16"/>
    <p:sldId id="268" r:id="rId17"/>
    <p:sldId id="263" r:id="rId18"/>
    <p:sldId id="279" r:id="rId19"/>
    <p:sldId id="267" r:id="rId20"/>
    <p:sldId id="274" r:id="rId21"/>
    <p:sldId id="269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8132"/>
  </p:normalViewPr>
  <p:slideViewPr>
    <p:cSldViewPr snapToGrid="0" snapToObjects="1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F7BF-39F4-4442-B1D3-E73B17840F88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A158A-7419-734F-B2A2-A7EE678C4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0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DAAP 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A158A-7419-734F-B2A2-A7EE678C45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83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COVID_vax</a:t>
            </a:r>
            <a:r>
              <a:rPr lang="en-US" dirty="0"/>
              <a:t>/</a:t>
            </a:r>
            <a:r>
              <a:rPr lang="en-US" dirty="0" err="1"/>
              <a:t>autism.text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A158A-7419-734F-B2A2-A7EE678C45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0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COVID_vax</a:t>
            </a:r>
            <a:r>
              <a:rPr lang="en-US" dirty="0"/>
              <a:t>/</a:t>
            </a:r>
            <a:r>
              <a:rPr lang="en-US" dirty="0" err="1"/>
              <a:t>McCullough_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blood_clots_Courageous_Discourse.pdf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dirty="0"/>
              <a:t>https://</a:t>
            </a:r>
            <a:r>
              <a:rPr lang="en-US" dirty="0" err="1"/>
              <a:t>petermcculloughmd.substack.com</a:t>
            </a:r>
            <a:r>
              <a:rPr lang="en-US" dirty="0"/>
              <a:t>/p/</a:t>
            </a:r>
            <a:r>
              <a:rPr lang="en-US" dirty="0" err="1"/>
              <a:t>vaccinating-after-recovering-from?utm_source</a:t>
            </a:r>
            <a:r>
              <a:rPr lang="en-US" dirty="0"/>
              <a:t>=</a:t>
            </a:r>
            <a:r>
              <a:rPr lang="en-US" dirty="0" err="1"/>
              <a:t>substack&amp;utm_medium</a:t>
            </a:r>
            <a:r>
              <a:rPr lang="en-US" dirty="0"/>
              <a:t>=email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A158A-7419-734F-B2A2-A7EE678C45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7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2022/</a:t>
            </a:r>
            <a:r>
              <a:rPr lang="en-US" dirty="0" err="1"/>
              <a:t>COVID_vax</a:t>
            </a:r>
            <a:r>
              <a:rPr lang="en-US" dirty="0"/>
              <a:t>/</a:t>
            </a:r>
            <a:r>
              <a:rPr lang="en-US" dirty="0" err="1"/>
              <a:t>menstruation.text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A158A-7419-734F-B2A2-A7EE678C45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68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2022/</a:t>
            </a:r>
            <a:r>
              <a:rPr lang="en-US" dirty="0" err="1"/>
              <a:t>COVID_vax</a:t>
            </a:r>
            <a:r>
              <a:rPr lang="en-US" dirty="0"/>
              <a:t>/</a:t>
            </a:r>
            <a:r>
              <a:rPr lang="en-US" dirty="0" err="1"/>
              <a:t>menstruation.text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A158A-7419-734F-B2A2-A7EE678C45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38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2022/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Antonis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SuddenDeath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cardiovascular_issues_adolescents_COVID_jabs.pdf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www.ncbi.nlm.nih.gov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/articles/PMC9414075/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A158A-7419-734F-B2A2-A7EE678C45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94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pubmed.ncbi.nlm.nih.gov</a:t>
            </a:r>
            <a:r>
              <a:rPr lang="en-US" dirty="0"/>
              <a:t>/36176195/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SuddenDeath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/excess_heart_attack_mortality_young_men_Omicron_2022.pdf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A158A-7419-734F-B2A2-A7EE678C45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02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Antonis</a:t>
            </a:r>
            <a:r>
              <a:rPr lang="en-US" dirty="0"/>
              <a:t>/</a:t>
            </a:r>
            <a:r>
              <a:rPr lang="en-US" dirty="0" err="1"/>
              <a:t>SuddenDeath</a:t>
            </a:r>
            <a:r>
              <a:rPr lang="en-US" dirty="0"/>
              <a:t>/</a:t>
            </a:r>
            <a:r>
              <a:rPr lang="en-US" dirty="0" err="1"/>
              <a:t>catecholamines_mRNA_sudden_death_Cureus.pdf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mechanical_circulatory_support_following_COVID_jab_young_black_male.pdf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A158A-7419-734F-B2A2-A7EE678C45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86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2022/</a:t>
            </a:r>
            <a:r>
              <a:rPr lang="en-US" dirty="0" err="1"/>
              <a:t>Antonis</a:t>
            </a:r>
            <a:r>
              <a:rPr lang="en-US" dirty="0"/>
              <a:t>/</a:t>
            </a:r>
            <a:r>
              <a:rPr lang="en-US" dirty="0" err="1"/>
              <a:t>SuddenDeath</a:t>
            </a:r>
            <a:r>
              <a:rPr lang="en-US" dirty="0"/>
              <a:t>/adrenaline_exacerbates_myocarditis_rats_2005.pdf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A158A-7419-734F-B2A2-A7EE678C45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80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pmc</a:t>
            </a:r>
            <a:r>
              <a:rPr lang="en-US" dirty="0"/>
              <a:t>/articles/PMC8667429/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A158A-7419-734F-B2A2-A7EE678C45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58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168F7-46FD-EC46-8489-C8761B3FC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990E8-F9E5-5540-8024-2899349C3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44D66-A187-A948-9A1D-50C358884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D7CE-F64D-4A4C-97DB-F25E3FC23F96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1E8FE-CD85-0043-8BE5-FFD35C64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BBECF-D96C-4D40-804C-ED9E84603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B78A-300D-BF4C-B4B6-C6A44956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6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05273-7247-954B-916F-A0A63F34D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D58B24-E647-2641-B3F6-9D3CA04C2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1A48F-77F4-E441-934D-FC02C3EFF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D7CE-F64D-4A4C-97DB-F25E3FC23F96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1D749-7209-4143-A785-2D0579C64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F4227-AAF0-4E43-A533-806F717D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B78A-300D-BF4C-B4B6-C6A44956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2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EF26B4-CEA2-3C42-9930-13B4C3D61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3EDDC9-8D25-B247-A13C-397EC0AC0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75E32-877A-AD46-91AE-4CC65A3F7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D7CE-F64D-4A4C-97DB-F25E3FC23F96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F3860-BBB3-884A-9E96-DF0C55605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EEB9E-A7E0-6B47-8601-2C76C42E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B78A-300D-BF4C-B4B6-C6A44956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0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4F6F7-6456-3E4B-AA9C-AE0C28312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77335-5F3D-B14F-AC10-598B93A7A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2309E-C827-C049-AF92-75A9F821F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D7CE-F64D-4A4C-97DB-F25E3FC23F96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2CC84-20E3-624D-A225-F5B83E3FC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826F3-3DE7-8C49-B1C2-89C7714EC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B78A-300D-BF4C-B4B6-C6A44956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4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93639-90A7-0E47-8231-FA40846EE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39573-852A-5D42-8905-75AD7BBE3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5FD24-7CFC-F04D-8C5F-5CA57090A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D7CE-F64D-4A4C-97DB-F25E3FC23F96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99222-0A5D-5346-961C-3F06B54CD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F6651-5DB3-2E4E-ACF6-D5C617F8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B78A-300D-BF4C-B4B6-C6A44956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47B8A-F1D7-254B-AEB6-CFCAF0068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E5CC7-8683-5045-A94F-7E4DDFA2B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AE294-663D-DC46-AE50-2EF335931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61A0D-4A51-124A-89CA-DB14A3C0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D7CE-F64D-4A4C-97DB-F25E3FC23F96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EA1D5-BEC5-AE4E-AFC8-12FD0C52A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8979B-353A-174D-BCCE-5E2DE17EE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B78A-300D-BF4C-B4B6-C6A44956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4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EEF0E-6663-B345-8F2F-336447F1E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D6DEF-9793-664E-A9A3-496068061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3DE17-823D-504C-8503-D0230E10B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AD67CD-DD3E-8A47-A375-28C75315A1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54875-6B7F-4948-A689-BE1FA5FA4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1053B-6B5E-8844-BADC-157C7A971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D7CE-F64D-4A4C-97DB-F25E3FC23F96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861DBD-ED96-5C4C-B67E-E53F877FE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1419CC-4925-2C4D-A110-7AAE898E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B78A-300D-BF4C-B4B6-C6A44956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0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9B660-BE85-4447-82BD-6BA810266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B7D0F2-0F81-A243-BC80-FF8EF1A7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D7CE-F64D-4A4C-97DB-F25E3FC23F96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B0C442-574C-ED40-AEF3-9CCE277C2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4BF32-40D1-3849-8D02-3370ACD6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B78A-300D-BF4C-B4B6-C6A44956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5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1FCD39-F9F1-9645-90CC-CB55B05D2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D7CE-F64D-4A4C-97DB-F25E3FC23F96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15BFB-9DAA-3845-9F44-3A8752580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45685-DB33-F444-87E0-583B88BF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B78A-300D-BF4C-B4B6-C6A44956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0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26186-3889-B545-9A5A-2EE50D45A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E27B2-831B-E044-96A6-F871CF895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764BD4-FE81-8441-ACA4-AB5EBC0F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EB89D-0297-7546-AE1C-21B404D7B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D7CE-F64D-4A4C-97DB-F25E3FC23F96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187DA-5A27-C44E-989E-2F65C2B0A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12E49-4603-6141-A8FA-B52C27ABA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B78A-300D-BF4C-B4B6-C6A44956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1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DC191-4CE1-F640-AFC8-465FEC3C0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18C46E-F3D7-EA43-B115-E986DEDA68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81291-CB90-3E4E-A757-9A6B9C217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FE97BC-7EA7-124A-A690-C05223FA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D7CE-F64D-4A4C-97DB-F25E3FC23F96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E8788-E896-6F4F-9800-0B746C878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E9E99-E1DC-CF4E-801A-2CACC4BAB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B78A-300D-BF4C-B4B6-C6A44956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9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37D4DD-81D4-9E45-8D44-D5741A55E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64429-17BF-F347-B572-6ACF04904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F8A3B-A868-F243-BF7B-41F827DF51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2D7CE-F64D-4A4C-97DB-F25E3FC23F96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6828A-2DA0-9448-8602-1B79185AD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A5F51-ECEE-7249-9B30-5726EB74A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7B78A-300D-BF4C-B4B6-C6A44956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8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entist examining a patient's teeth&#10;&#10;Description automatically generated with low confidence">
            <a:extLst>
              <a:ext uri="{FF2B5EF4-FFF2-40B4-BE49-F238E27FC236}">
                <a16:creationId xmlns:a16="http://schemas.microsoft.com/office/drawing/2014/main" id="{FCD64F14-039F-914F-8D01-91CA6055E0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4A9B85-4D78-F649-8A41-722F432A7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365124"/>
            <a:ext cx="9634538" cy="29005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COVID mRNA Vaccines should Not be Given to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1F7F7-F36E-614A-B7E8-335842D3C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9137" y="4178922"/>
            <a:ext cx="6693725" cy="1932638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Dr. Stephanie Seneff</a:t>
            </a:r>
          </a:p>
          <a:p>
            <a:r>
              <a:rPr lang="en-US" sz="2800" dirty="0">
                <a:solidFill>
                  <a:srgbClr val="FFFFFF"/>
                </a:solidFill>
              </a:rPr>
              <a:t>CSAIL, MIT</a:t>
            </a:r>
          </a:p>
          <a:p>
            <a:r>
              <a:rPr lang="en-US" sz="2800" dirty="0">
                <a:solidFill>
                  <a:srgbClr val="FFFFFF"/>
                </a:solidFill>
              </a:rPr>
              <a:t>For Our Rights </a:t>
            </a:r>
          </a:p>
          <a:p>
            <a:r>
              <a:rPr lang="en-US" sz="2800" dirty="0">
                <a:solidFill>
                  <a:srgbClr val="FFFFFF"/>
                </a:solidFill>
              </a:rPr>
              <a:t>Make Americans Free Again (MAFA) Webinar</a:t>
            </a:r>
          </a:p>
          <a:p>
            <a:r>
              <a:rPr lang="en-US" sz="2800" dirty="0">
                <a:solidFill>
                  <a:srgbClr val="FFFFFF"/>
                </a:solidFill>
              </a:rPr>
              <a:t>Nov 12, 2022</a:t>
            </a:r>
          </a:p>
        </p:txBody>
      </p:sp>
    </p:spTree>
    <p:extLst>
      <p:ext uri="{BB962C8B-B14F-4D97-AF65-F5344CB8AC3E}">
        <p14:creationId xmlns:p14="http://schemas.microsoft.com/office/powerpoint/2010/main" val="2101714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54814-4AE5-A241-A450-30AB82D0A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58" y="22262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Abnormal Menstruation Following COVID-19 Vaccines: A Toxicologic Consideration</a:t>
            </a:r>
            <a:r>
              <a:rPr lang="en-US" sz="4000" b="1" dirty="0">
                <a:solidFill>
                  <a:srgbClr val="FF0000"/>
                </a:solidFill>
              </a:rPr>
              <a:t>*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B0B9C-2FD5-B74A-8729-79A7FEA21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558" y="1766249"/>
            <a:ext cx="10515600" cy="3625148"/>
          </a:xfrm>
        </p:spPr>
        <p:txBody>
          <a:bodyPr/>
          <a:lstStyle/>
          <a:p>
            <a:r>
              <a:rPr lang="en-US" dirty="0"/>
              <a:t>mRNA vaccine nanoparticle biodistribution studies showed that nanoparticles were concentrated in the </a:t>
            </a:r>
            <a:r>
              <a:rPr lang="en-US" i="1" dirty="0">
                <a:solidFill>
                  <a:srgbClr val="FF0000"/>
                </a:solidFill>
              </a:rPr>
              <a:t>ovaries</a:t>
            </a:r>
            <a:r>
              <a:rPr lang="en-US" dirty="0"/>
              <a:t>, liver and spleen of rats at ten times the concentration in other organs after 48 hours</a:t>
            </a:r>
          </a:p>
          <a:p>
            <a:r>
              <a:rPr lang="en-US" dirty="0"/>
              <a:t>"Approximately 50–60% of reproductive-age women who received the first dose of the COVID-19 vaccine reported menstrual cycle irregularities, regardless of the type of administered vaccine”</a:t>
            </a:r>
            <a:r>
              <a:rPr lang="en-US" dirty="0">
                <a:solidFill>
                  <a:srgbClr val="FF0000"/>
                </a:solidFill>
              </a:rPr>
              <a:t>**</a:t>
            </a:r>
          </a:p>
          <a:p>
            <a:pPr lvl="1"/>
            <a:r>
              <a:rPr lang="en-US" dirty="0"/>
              <a:t>slightly higher (60–70%) after the second dose</a:t>
            </a:r>
          </a:p>
          <a:p>
            <a:r>
              <a:rPr lang="en-US" dirty="0"/>
              <a:t>Half the cases remained unresolved after two months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DC60FE-C39C-184C-9704-2B26DA6E535C}"/>
              </a:ext>
            </a:extLst>
          </p:cNvPr>
          <p:cNvSpPr txBox="1"/>
          <p:nvPr/>
        </p:nvSpPr>
        <p:spPr>
          <a:xfrm>
            <a:off x="3642751" y="6054527"/>
            <a:ext cx="7676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Deirdre Little. Journal of Clinical Toxicology 2022; 12(4): 1000517.</a:t>
            </a:r>
          </a:p>
          <a:p>
            <a:r>
              <a:rPr lang="en-US" sz="2000" dirty="0">
                <a:solidFill>
                  <a:srgbClr val="FF0000"/>
                </a:solidFill>
              </a:rPr>
              <a:t>**</a:t>
            </a:r>
            <a:r>
              <a:rPr lang="en-US" sz="2000" dirty="0"/>
              <a:t>Antonio Simone </a:t>
            </a:r>
            <a:r>
              <a:rPr lang="en-US" sz="2000" dirty="0" err="1"/>
              <a:t>Laganà</a:t>
            </a:r>
            <a:r>
              <a:rPr lang="en-US" sz="2000" dirty="0"/>
              <a:t> et al. Open Med (Wars) 2022; 17(1): 475-484.</a:t>
            </a:r>
          </a:p>
        </p:txBody>
      </p:sp>
    </p:spTree>
    <p:extLst>
      <p:ext uri="{BB962C8B-B14F-4D97-AF65-F5344CB8AC3E}">
        <p14:creationId xmlns:p14="http://schemas.microsoft.com/office/powerpoint/2010/main" val="1673602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54814-4AE5-A241-A450-30AB82D0A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58" y="22262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Abnormal Menstruation Following COVID-19 Vaccines: A Toxicologic Consideration</a:t>
            </a:r>
            <a:r>
              <a:rPr lang="en-US" sz="4000" b="1" dirty="0">
                <a:solidFill>
                  <a:srgbClr val="FF0000"/>
                </a:solidFill>
              </a:rPr>
              <a:t>*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B0B9C-2FD5-B74A-8729-79A7FEA21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558" y="1766249"/>
            <a:ext cx="10515600" cy="3625148"/>
          </a:xfrm>
        </p:spPr>
        <p:txBody>
          <a:bodyPr/>
          <a:lstStyle/>
          <a:p>
            <a:r>
              <a:rPr lang="en-US" dirty="0"/>
              <a:t>mRNA vaccine nanoparticle biodistribution studies showed that nanoparticles were concentrated in the ovaries, liver and spleen of rats at ten times the concentration in other organs after 48 hours</a:t>
            </a:r>
          </a:p>
          <a:p>
            <a:r>
              <a:rPr lang="en-US" dirty="0"/>
              <a:t>"Approximately 50–60% of reproductive-age women who received the first dose of the COVID-19 vaccine reported menstrual cycle irregularities, regardless of the type of administered vaccine”</a:t>
            </a:r>
            <a:r>
              <a:rPr lang="en-US" dirty="0">
                <a:solidFill>
                  <a:srgbClr val="FF0000"/>
                </a:solidFill>
              </a:rPr>
              <a:t>**</a:t>
            </a:r>
          </a:p>
          <a:p>
            <a:pPr lvl="1"/>
            <a:r>
              <a:rPr lang="en-US" dirty="0"/>
              <a:t>slightly higher (60–70%) after the second dose</a:t>
            </a:r>
          </a:p>
          <a:p>
            <a:r>
              <a:rPr lang="en-US" dirty="0"/>
              <a:t>Half the cases remained unresolved after two months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DC60FE-C39C-184C-9704-2B26DA6E535C}"/>
              </a:ext>
            </a:extLst>
          </p:cNvPr>
          <p:cNvSpPr txBox="1"/>
          <p:nvPr/>
        </p:nvSpPr>
        <p:spPr>
          <a:xfrm>
            <a:off x="3642751" y="6054527"/>
            <a:ext cx="7676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Deirdre Little. Journal of Clinical Toxicology 2022; 12(4): 1000517.</a:t>
            </a:r>
          </a:p>
          <a:p>
            <a:r>
              <a:rPr lang="en-US" sz="2000" dirty="0">
                <a:solidFill>
                  <a:srgbClr val="FF0000"/>
                </a:solidFill>
              </a:rPr>
              <a:t>**</a:t>
            </a:r>
            <a:r>
              <a:rPr lang="en-US" sz="2000" dirty="0"/>
              <a:t>Antonio Simone </a:t>
            </a:r>
            <a:r>
              <a:rPr lang="en-US" sz="2000" dirty="0" err="1"/>
              <a:t>Laganà</a:t>
            </a:r>
            <a:r>
              <a:rPr lang="en-US" sz="2000" dirty="0"/>
              <a:t> et al. Open Med (Wars) 2022; 17(1): 475-484.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B539DC-D2AB-D448-B0C8-78EC7A116CFD}"/>
              </a:ext>
            </a:extLst>
          </p:cNvPr>
          <p:cNvSpPr txBox="1"/>
          <p:nvPr/>
        </p:nvSpPr>
        <p:spPr>
          <a:xfrm>
            <a:off x="2043410" y="1766249"/>
            <a:ext cx="6893896" cy="3330668"/>
          </a:xfrm>
          <a:prstGeom prst="rect">
            <a:avLst/>
          </a:prstGeom>
          <a:solidFill>
            <a:srgbClr val="FFFA97"/>
          </a:solidFill>
          <a:ln>
            <a:solidFill>
              <a:srgbClr val="000000"/>
            </a:solidFill>
          </a:ln>
        </p:spPr>
        <p:txBody>
          <a:bodyPr vert="horz" lIns="121920" tIns="60960" rIns="121920" bIns="6096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 There were 1067 reports in VAERS for spontaneous abortion following COVID vaccines in 2021, which represented 98% of ALL reports for abortion following ANY vaccine that year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13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4251C8-8D4A-4448-95B8-50B92E536A13}"/>
              </a:ext>
            </a:extLst>
          </p:cNvPr>
          <p:cNvSpPr/>
          <p:nvPr/>
        </p:nvSpPr>
        <p:spPr>
          <a:xfrm>
            <a:off x="844882" y="2505670"/>
            <a:ext cx="10502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Myocarditis and Sudden Adult Death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20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2C3B196-AB67-774B-9BD9-DC26A7E1D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080" y="142080"/>
            <a:ext cx="7716070" cy="3418399"/>
          </a:xfr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B7AFEAD-7186-6140-AEB1-296C3D13E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05" y="3429000"/>
            <a:ext cx="8406808" cy="362346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30B6A9-19E8-9046-A567-510363540ECB}"/>
              </a:ext>
            </a:extLst>
          </p:cNvPr>
          <p:cNvSpPr txBox="1">
            <a:spLocks/>
          </p:cNvSpPr>
          <p:nvPr/>
        </p:nvSpPr>
        <p:spPr>
          <a:xfrm>
            <a:off x="8201025" y="2349499"/>
            <a:ext cx="3791770" cy="3151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Two Articles appeared in November 2022 in a mainstream journal, admitting that the COVID-19 vaccines cause myocarditis in children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23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60357-080D-0945-87F6-8148D9DF8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61440"/>
            <a:ext cx="11014841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“Cardiovascular Manifestation of the BNT162b2 mRNA COVID-19 Vaccine in Adolescents”</a:t>
            </a:r>
            <a:r>
              <a:rPr lang="en-US" sz="4000" b="1" dirty="0">
                <a:solidFill>
                  <a:srgbClr val="FF0000"/>
                </a:solidFill>
              </a:rPr>
              <a:t>*</a:t>
            </a:r>
            <a:r>
              <a:rPr lang="en-US" sz="4000" b="1" dirty="0"/>
              <a:t>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51175-560F-8740-A715-DA089A8C2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240" y="167848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Prospective study involving 301 students aged 13-18 years</a:t>
            </a:r>
          </a:p>
          <a:p>
            <a:pPr lvl="1"/>
            <a:r>
              <a:rPr lang="en-US" dirty="0"/>
              <a:t>Monitored after second COVID-19 vaccine</a:t>
            </a:r>
          </a:p>
          <a:p>
            <a:r>
              <a:rPr lang="en-US" dirty="0"/>
              <a:t>Several cardiovascular symptoms were observed</a:t>
            </a:r>
          </a:p>
          <a:p>
            <a:pPr lvl="1"/>
            <a:r>
              <a:rPr lang="en-US" dirty="0"/>
              <a:t>Tachycardia (7.64%)</a:t>
            </a:r>
          </a:p>
          <a:p>
            <a:pPr lvl="1"/>
            <a:r>
              <a:rPr lang="en-US" dirty="0"/>
              <a:t>Shortness of breath (6.64%)</a:t>
            </a:r>
          </a:p>
          <a:p>
            <a:pPr lvl="1"/>
            <a:r>
              <a:rPr lang="en-US" dirty="0"/>
              <a:t>Chest pain (4.32%)</a:t>
            </a:r>
          </a:p>
          <a:p>
            <a:pPr lvl="1"/>
            <a:r>
              <a:rPr lang="en-US" dirty="0"/>
              <a:t>Palpitations (4.32%)</a:t>
            </a:r>
          </a:p>
          <a:p>
            <a:pPr lvl="1"/>
            <a:r>
              <a:rPr lang="en-US" dirty="0"/>
              <a:t>Hypertension (3.99%)</a:t>
            </a:r>
          </a:p>
          <a:p>
            <a:pPr lvl="1"/>
            <a:r>
              <a:rPr lang="en-US" dirty="0"/>
              <a:t>Myocarditis, pericarditis (2.33%)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FCDA95-AB65-AB48-B27D-8AF295309207}"/>
              </a:ext>
            </a:extLst>
          </p:cNvPr>
          <p:cNvSpPr txBox="1"/>
          <p:nvPr/>
        </p:nvSpPr>
        <p:spPr>
          <a:xfrm>
            <a:off x="1501009" y="6170377"/>
            <a:ext cx="10576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 err="1"/>
              <a:t>Suyanee</a:t>
            </a:r>
            <a:r>
              <a:rPr lang="en-US" sz="2400" dirty="0"/>
              <a:t> </a:t>
            </a:r>
            <a:r>
              <a:rPr lang="en-US" sz="2400" dirty="0" err="1"/>
              <a:t>Mansanguan</a:t>
            </a:r>
            <a:r>
              <a:rPr lang="en-US" sz="2400" dirty="0"/>
              <a:t> et al. Tropical medicine and Infectious Disease 2022; 7: 196.</a:t>
            </a:r>
          </a:p>
        </p:txBody>
      </p:sp>
    </p:spTree>
    <p:extLst>
      <p:ext uri="{BB962C8B-B14F-4D97-AF65-F5344CB8AC3E}">
        <p14:creationId xmlns:p14="http://schemas.microsoft.com/office/powerpoint/2010/main" val="2461266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DA8B6-E877-3C48-991E-2A2E7B711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154"/>
            <a:ext cx="10515600" cy="1325563"/>
          </a:xfrm>
        </p:spPr>
        <p:txBody>
          <a:bodyPr/>
          <a:lstStyle/>
          <a:p>
            <a:r>
              <a:rPr lang="en-US" b="1" dirty="0"/>
              <a:t>"Excess risk for acute myocardial infarction mortality during the COVID‐19 pandemic”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EE7BF-63B8-D340-A4DC-964DB9044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035" y="1541705"/>
            <a:ext cx="7754339" cy="245393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"</a:t>
            </a:r>
            <a:r>
              <a:rPr lang="en-US" i="1" dirty="0">
                <a:solidFill>
                  <a:srgbClr val="FF0000"/>
                </a:solidFill>
              </a:rPr>
              <a:t>younger adults </a:t>
            </a:r>
            <a:r>
              <a:rPr lang="en-US" dirty="0"/>
              <a:t>experienced the greatest relative increase in excess AMI‐associated mortality. Notably, the death rate increased more </a:t>
            </a:r>
            <a:r>
              <a:rPr lang="en-US" i="1" dirty="0">
                <a:solidFill>
                  <a:srgbClr val="FF0000"/>
                </a:solidFill>
              </a:rPr>
              <a:t>in males </a:t>
            </a:r>
            <a:r>
              <a:rPr lang="en-US" dirty="0"/>
              <a:t>than females when considered in either absolute or relative terms, particularly during the </a:t>
            </a:r>
            <a:r>
              <a:rPr lang="en-US" i="1" dirty="0">
                <a:solidFill>
                  <a:srgbClr val="FF0000"/>
                </a:solidFill>
              </a:rPr>
              <a:t>fourth and most recent epoch</a:t>
            </a:r>
            <a:r>
              <a:rPr lang="en-US" dirty="0"/>
              <a:t>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944810-9584-A147-B496-B4C53BA19D4E}"/>
              </a:ext>
            </a:extLst>
          </p:cNvPr>
          <p:cNvSpPr txBox="1"/>
          <p:nvPr/>
        </p:nvSpPr>
        <p:spPr>
          <a:xfrm>
            <a:off x="3389746" y="6280570"/>
            <a:ext cx="6298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*</a:t>
            </a:r>
            <a:r>
              <a:rPr lang="en-US" sz="2800" dirty="0"/>
              <a:t>Yee Hui Yeo et al. J Med </a:t>
            </a:r>
            <a:r>
              <a:rPr lang="en-US" sz="2800" dirty="0" err="1"/>
              <a:t>Virol</a:t>
            </a:r>
            <a:r>
              <a:rPr lang="en-US" sz="2800" dirty="0"/>
              <a:t>. 2022; 1-11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EC9FA8-5313-634A-8265-6E8F4E493892}"/>
              </a:ext>
            </a:extLst>
          </p:cNvPr>
          <p:cNvSpPr txBox="1">
            <a:spLocks/>
          </p:cNvSpPr>
          <p:nvPr/>
        </p:nvSpPr>
        <p:spPr>
          <a:xfrm>
            <a:off x="479035" y="4184929"/>
            <a:ext cx="10938867" cy="1776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AMI</a:t>
            </a:r>
            <a:r>
              <a:rPr lang="en-US" dirty="0"/>
              <a:t> = acute myocardial infarction; i.e., heart attack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Fourth epoch: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October 2021 to March 2022 (encompassing effects of the Omicron surge)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55CCDB-431F-0544-9DDF-964F52C05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530" y="1770208"/>
            <a:ext cx="3403150" cy="30783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E90F3A-41BB-7D45-BA3F-AEB066F9A41F}"/>
              </a:ext>
            </a:extLst>
          </p:cNvPr>
          <p:cNvSpPr txBox="1"/>
          <p:nvPr/>
        </p:nvSpPr>
        <p:spPr>
          <a:xfrm>
            <a:off x="2031658" y="5699691"/>
            <a:ext cx="7833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but is it really the vaccine mandates at universities??</a:t>
            </a:r>
          </a:p>
        </p:txBody>
      </p:sp>
    </p:spTree>
    <p:extLst>
      <p:ext uri="{BB962C8B-B14F-4D97-AF65-F5344CB8AC3E}">
        <p14:creationId xmlns:p14="http://schemas.microsoft.com/office/powerpoint/2010/main" val="357468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10285-847E-354A-B1A5-AEE69EE53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7" y="336550"/>
            <a:ext cx="9906001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Catecholamines Are the Key Trigger of COVID-19 mRNA Vaccine-Induced Myocarditis</a:t>
            </a:r>
            <a:r>
              <a:rPr lang="en-US" sz="4000" b="1" dirty="0">
                <a:solidFill>
                  <a:srgbClr val="FF0000"/>
                </a:solidFill>
              </a:rPr>
              <a:t>*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A picture containing sky, outdoor, mountain, nature&#10;&#10;Description automatically generated">
            <a:extLst>
              <a:ext uri="{FF2B5EF4-FFF2-40B4-BE49-F238E27FC236}">
                <a16:creationId xmlns:a16="http://schemas.microsoft.com/office/drawing/2014/main" id="{466EDA9A-6E77-E840-8327-F69A0D9A3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8088" y="1834356"/>
            <a:ext cx="4261718" cy="381405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3DB44F-0462-D540-AFDF-DF92C18C2CF0}"/>
              </a:ext>
            </a:extLst>
          </p:cNvPr>
          <p:cNvSpPr txBox="1"/>
          <p:nvPr/>
        </p:nvSpPr>
        <p:spPr>
          <a:xfrm>
            <a:off x="5129213" y="6357938"/>
            <a:ext cx="6520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*</a:t>
            </a:r>
            <a:r>
              <a:rPr lang="en-US" sz="2800" dirty="0"/>
              <a:t>FA </a:t>
            </a:r>
            <a:r>
              <a:rPr lang="en-US" sz="2800" dirty="0" err="1"/>
              <a:t>Cadegiani</a:t>
            </a:r>
            <a:r>
              <a:rPr lang="en-US" sz="2800" dirty="0"/>
              <a:t>. </a:t>
            </a:r>
            <a:r>
              <a:rPr lang="en-US" sz="2800" dirty="0" err="1"/>
              <a:t>Cureus</a:t>
            </a:r>
            <a:r>
              <a:rPr lang="en-US" sz="2800" dirty="0"/>
              <a:t> 2022; 14(8): e27883.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8AB156-3455-AE4C-9DCC-A4661DE4FC57}"/>
              </a:ext>
            </a:extLst>
          </p:cNvPr>
          <p:cNvSpPr txBox="1">
            <a:spLocks/>
          </p:cNvSpPr>
          <p:nvPr/>
        </p:nvSpPr>
        <p:spPr>
          <a:xfrm>
            <a:off x="166687" y="1853406"/>
            <a:ext cx="6863505" cy="4350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adrenal glands were one of the highest SARS-CoV-2 spike protein-producing tissues following vaccination</a:t>
            </a:r>
          </a:p>
          <a:p>
            <a:r>
              <a:rPr lang="en-US" dirty="0"/>
              <a:t>Preceding myocarditis can induce arrhythmias and catastrophic heart failure during a hyperadrenergic state</a:t>
            </a:r>
          </a:p>
          <a:p>
            <a:r>
              <a:rPr lang="en-US" dirty="0"/>
              <a:t>Patients who had COVID-19 infection and were later given the mRNA vaccines may develop irreversible cardiomyopathy, necessitating mechanical circulatory support</a:t>
            </a:r>
          </a:p>
        </p:txBody>
      </p:sp>
    </p:spTree>
    <p:extLst>
      <p:ext uri="{BB962C8B-B14F-4D97-AF65-F5344CB8AC3E}">
        <p14:creationId xmlns:p14="http://schemas.microsoft.com/office/powerpoint/2010/main" val="96770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73DA6-B4CE-2D40-95AD-681122086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54" y="-49242"/>
            <a:ext cx="10515600" cy="1325563"/>
          </a:xfrm>
        </p:spPr>
        <p:txBody>
          <a:bodyPr/>
          <a:lstStyle/>
          <a:p>
            <a:r>
              <a:rPr lang="en-US" b="1" dirty="0"/>
              <a:t>Sudden Adult Death Syndrome Explained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r>
              <a:rPr lang="en-US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C8695-E9D8-9147-A444-D95C16F5B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113" y="1476376"/>
            <a:ext cx="8175087" cy="46672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A seminal experiment from 2005</a:t>
            </a:r>
          </a:p>
          <a:p>
            <a:r>
              <a:rPr lang="en-US" dirty="0"/>
              <a:t>Mice were inoculated with the encephalomyocarditis virus, which causes myocarditis</a:t>
            </a:r>
          </a:p>
          <a:p>
            <a:r>
              <a:rPr lang="en-US" dirty="0"/>
              <a:t>120 days later, they were given a shot of adrenaline</a:t>
            </a:r>
          </a:p>
          <a:p>
            <a:r>
              <a:rPr lang="en-US" i="1" dirty="0">
                <a:solidFill>
                  <a:srgbClr val="FF0000"/>
                </a:solidFill>
              </a:rPr>
              <a:t>70% of the mice died within ten minutes</a:t>
            </a:r>
          </a:p>
          <a:p>
            <a:pPr lvl="1"/>
            <a:r>
              <a:rPr lang="en-US" dirty="0"/>
              <a:t>They developed left ventricular dilation and myocardial fibrosis, as well as slowed heart rate, heart attack, conduction block, premature contractions, and complex arrhythmias</a:t>
            </a:r>
          </a:p>
          <a:p>
            <a:r>
              <a:rPr lang="en-US" dirty="0"/>
              <a:t>None of the control mice died after the adrenaline shot or exhibited these symptoms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180E5045-E1FA-4E49-B6DD-3C8F584ED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223" y="2171337"/>
            <a:ext cx="3529608" cy="43357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897BA7-8010-8F4B-88EE-8DD82946F394}"/>
              </a:ext>
            </a:extLst>
          </p:cNvPr>
          <p:cNvSpPr txBox="1"/>
          <p:nvPr/>
        </p:nvSpPr>
        <p:spPr>
          <a:xfrm>
            <a:off x="1685925" y="6492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3054DF-8025-1643-A21A-746A7B3B3F03}"/>
              </a:ext>
            </a:extLst>
          </p:cNvPr>
          <p:cNvSpPr txBox="1"/>
          <p:nvPr/>
        </p:nvSpPr>
        <p:spPr>
          <a:xfrm>
            <a:off x="241925" y="6307077"/>
            <a:ext cx="8686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Ju-Feng Wang et a. Am J </a:t>
            </a:r>
            <a:r>
              <a:rPr lang="en-US" sz="2000" dirty="0" err="1"/>
              <a:t>Physiol</a:t>
            </a:r>
            <a:r>
              <a:rPr lang="en-US" sz="2000" dirty="0"/>
              <a:t> Heart Circ </a:t>
            </a:r>
            <a:r>
              <a:rPr lang="en-US" sz="2000" dirty="0" err="1"/>
              <a:t>Physiol</a:t>
            </a:r>
            <a:r>
              <a:rPr lang="en-US" sz="2000" dirty="0"/>
              <a:t> 2005; 289: H1577–H1583.</a:t>
            </a:r>
          </a:p>
        </p:txBody>
      </p:sp>
    </p:spTree>
    <p:extLst>
      <p:ext uri="{BB962C8B-B14F-4D97-AF65-F5344CB8AC3E}">
        <p14:creationId xmlns:p14="http://schemas.microsoft.com/office/powerpoint/2010/main" val="2802734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4251C8-8D4A-4448-95B8-50B92E536A13}"/>
              </a:ext>
            </a:extLst>
          </p:cNvPr>
          <p:cNvSpPr/>
          <p:nvPr/>
        </p:nvSpPr>
        <p:spPr>
          <a:xfrm>
            <a:off x="1325431" y="2290442"/>
            <a:ext cx="9541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Neurological Damage and Autism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65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mammal, rodent&#10;&#10;Description automatically generated">
            <a:extLst>
              <a:ext uri="{FF2B5EF4-FFF2-40B4-BE49-F238E27FC236}">
                <a16:creationId xmlns:a16="http://schemas.microsoft.com/office/drawing/2014/main" id="{4A3F1D85-880C-C941-9B18-9AC588FF6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362" y="2993766"/>
            <a:ext cx="5159375" cy="3095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46292E-6C90-BB49-BDF7-2F0BAEB04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7" y="193675"/>
            <a:ext cx="9377363" cy="1325563"/>
          </a:xfrm>
        </p:spPr>
        <p:txBody>
          <a:bodyPr/>
          <a:lstStyle/>
          <a:p>
            <a:r>
              <a:rPr lang="en-US" b="1" dirty="0"/>
              <a:t>The S1 protein of SARS-CoV-2 crosses the blood–brain barrier in mice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B4F90-5CE6-1746-A305-1EB2870B3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99" y="1738053"/>
            <a:ext cx="9105051" cy="435133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furin</a:t>
            </a:r>
            <a:r>
              <a:rPr lang="en-US" dirty="0"/>
              <a:t> cleavage site in the spike protein causes it                                                    to be cut into two parts: S1 and S2, and S1 is released into the circulation</a:t>
            </a:r>
          </a:p>
          <a:p>
            <a:r>
              <a:rPr lang="en-US" dirty="0"/>
              <a:t>When S1 alone was injected into mice, it readily                                    crossed the blood-brain barrier</a:t>
            </a:r>
          </a:p>
          <a:p>
            <a:r>
              <a:rPr lang="en-US" dirty="0"/>
              <a:t>Spike was found in all eleven brain regions examined</a:t>
            </a:r>
          </a:p>
          <a:p>
            <a:r>
              <a:rPr lang="en-US" dirty="0"/>
              <a:t>The authors suggested this could explain symptoms such as encephalitis, loss of smell, and shortness of breath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674540-BFB0-654F-A4B3-E55D532C8842}"/>
              </a:ext>
            </a:extLst>
          </p:cNvPr>
          <p:cNvSpPr txBox="1"/>
          <p:nvPr/>
        </p:nvSpPr>
        <p:spPr>
          <a:xfrm>
            <a:off x="2950299" y="6308209"/>
            <a:ext cx="8301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Elizabeth M Rhea et al. Nature Neuroscience 2021; 24: 368-378.</a:t>
            </a:r>
          </a:p>
        </p:txBody>
      </p:sp>
    </p:spTree>
    <p:extLst>
      <p:ext uri="{BB962C8B-B14F-4D97-AF65-F5344CB8AC3E}">
        <p14:creationId xmlns:p14="http://schemas.microsoft.com/office/powerpoint/2010/main" val="265707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22EAD-7977-164B-827D-16AFFEF31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EE53C-FBCC-4F4E-9FD8-9319512F4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r>
              <a:rPr lang="en-US" dirty="0"/>
              <a:t>Myocarditis and Sudden Adult Death</a:t>
            </a:r>
          </a:p>
          <a:p>
            <a:r>
              <a:rPr lang="en-US" dirty="0"/>
              <a:t>Neurological Damage and Autism</a:t>
            </a:r>
          </a:p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952648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BD9A-8811-1E4D-BBC0-880D81976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" y="170398"/>
            <a:ext cx="9315202" cy="2121540"/>
          </a:xfrm>
        </p:spPr>
        <p:txBody>
          <a:bodyPr>
            <a:normAutofit/>
          </a:bodyPr>
          <a:lstStyle/>
          <a:p>
            <a:r>
              <a:rPr lang="en-US" sz="4000" b="1" dirty="0"/>
              <a:t>“SARS-CoV-2 spike S1 subunit induces neuroinflammatory, microglial and behavioral sickness responses”</a:t>
            </a:r>
            <a:r>
              <a:rPr lang="en-US" sz="4000" b="1" dirty="0">
                <a:solidFill>
                  <a:srgbClr val="FF0000"/>
                </a:solidFill>
              </a:rPr>
              <a:t>*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EB9AA-7FFC-794A-987B-3C97D0905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184" y="2291938"/>
            <a:ext cx="10942122" cy="3850780"/>
          </a:xfrm>
        </p:spPr>
        <p:txBody>
          <a:bodyPr/>
          <a:lstStyle/>
          <a:p>
            <a:r>
              <a:rPr lang="en-US" dirty="0"/>
              <a:t>S1 subunit injected into cerebrospinal fluid of adult male Sprague-Dawley rats</a:t>
            </a:r>
          </a:p>
          <a:p>
            <a:r>
              <a:rPr lang="en-US" dirty="0"/>
              <a:t>Microglial activation resulted in inflammation in the brain</a:t>
            </a:r>
          </a:p>
          <a:p>
            <a:r>
              <a:rPr lang="en-US" dirty="0"/>
              <a:t>Modified behaviors: increased social avoidance, reduced motor activities</a:t>
            </a:r>
          </a:p>
        </p:txBody>
      </p:sp>
      <p:pic>
        <p:nvPicPr>
          <p:cNvPr id="6" name="Picture 5" descr="A picture containing cat, rodent, mammal, indoor&#10;&#10;Description automatically generated">
            <a:extLst>
              <a:ext uri="{FF2B5EF4-FFF2-40B4-BE49-F238E27FC236}">
                <a16:creationId xmlns:a16="http://schemas.microsoft.com/office/drawing/2014/main" id="{E1260C91-BF84-4946-94EC-C35F10A4C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61" y="4033302"/>
            <a:ext cx="5295900" cy="2654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7386A0-68B9-234B-94C7-DF630D9799BF}"/>
              </a:ext>
            </a:extLst>
          </p:cNvPr>
          <p:cNvSpPr txBox="1"/>
          <p:nvPr/>
        </p:nvSpPr>
        <p:spPr>
          <a:xfrm>
            <a:off x="4298868" y="6225937"/>
            <a:ext cx="746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MG Frank et al.  Brain </a:t>
            </a:r>
            <a:r>
              <a:rPr lang="en-US" sz="2400" dirty="0" err="1"/>
              <a:t>Behav</a:t>
            </a:r>
            <a:r>
              <a:rPr lang="en-US" sz="2400" dirty="0"/>
              <a:t> Immun. 2022; 100: 267-277.</a:t>
            </a:r>
          </a:p>
        </p:txBody>
      </p:sp>
    </p:spTree>
    <p:extLst>
      <p:ext uri="{BB962C8B-B14F-4D97-AF65-F5344CB8AC3E}">
        <p14:creationId xmlns:p14="http://schemas.microsoft.com/office/powerpoint/2010/main" val="1555207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A5037-76C0-6342-AF4B-6F8D45B6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05" y="153192"/>
            <a:ext cx="10515600" cy="1325563"/>
          </a:xfrm>
        </p:spPr>
        <p:txBody>
          <a:bodyPr/>
          <a:lstStyle/>
          <a:p>
            <a:r>
              <a:rPr lang="en-US" b="1" dirty="0"/>
              <a:t>COVID Vaccines and Autism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C9817-3EA3-5A43-B80D-6CDD4F663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826" y="1606871"/>
            <a:ext cx="8491124" cy="48176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VAERS ID 1107574: Autistic man, 26 years old.</a:t>
            </a:r>
          </a:p>
          <a:p>
            <a:r>
              <a:rPr lang="en-US" dirty="0"/>
              <a:t>Massive stimming meltdowns four days after                       the first </a:t>
            </a:r>
            <a:r>
              <a:rPr lang="en-US" dirty="0" err="1"/>
              <a:t>Moderna</a:t>
            </a:r>
            <a:r>
              <a:rPr lang="en-US" dirty="0"/>
              <a:t> shot</a:t>
            </a:r>
          </a:p>
          <a:p>
            <a:pPr marL="0" indent="0">
              <a:buNone/>
            </a:pPr>
            <a:r>
              <a:rPr lang="en-US" dirty="0"/>
              <a:t>VAERS ID 1186502: Autistic woman, 60 years old</a:t>
            </a:r>
          </a:p>
          <a:p>
            <a:r>
              <a:rPr lang="en-US" dirty="0"/>
              <a:t>Hyperactivity, hypervigilance, insomnia,                             irritability, confusion</a:t>
            </a:r>
          </a:p>
          <a:p>
            <a:pPr marL="0" indent="0">
              <a:buNone/>
            </a:pPr>
            <a:r>
              <a:rPr lang="en-US" dirty="0"/>
              <a:t>VAERS ID 1445733: Autistic woman, 22 years old</a:t>
            </a:r>
          </a:p>
          <a:p>
            <a:r>
              <a:rPr lang="en-US" dirty="0"/>
              <a:t>Uncontrollable shaking, loss of ability to walk, loss of personal independence in daily activities</a:t>
            </a:r>
          </a:p>
          <a:p>
            <a:pPr marL="0" indent="0">
              <a:buNone/>
            </a:pPr>
            <a:r>
              <a:rPr lang="en-US" dirty="0"/>
              <a:t>VAERS ID 1773508-1: Man, 28 years old</a:t>
            </a:r>
          </a:p>
          <a:p>
            <a:r>
              <a:rPr lang="en-US" i="1" dirty="0">
                <a:solidFill>
                  <a:srgbClr val="FF0000"/>
                </a:solidFill>
              </a:rPr>
              <a:t>The vaccine caused autism spectrum disorder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F7C81-D598-3D43-BBA5-8B36B86C1345}"/>
              </a:ext>
            </a:extLst>
          </p:cNvPr>
          <p:cNvSpPr txBox="1"/>
          <p:nvPr/>
        </p:nvSpPr>
        <p:spPr>
          <a:xfrm>
            <a:off x="7291449" y="6424551"/>
            <a:ext cx="3476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http://</a:t>
            </a:r>
            <a:r>
              <a:rPr lang="en-US" dirty="0" err="1"/>
              <a:t>wonder.cdc.gov</a:t>
            </a:r>
            <a:r>
              <a:rPr lang="en-US" dirty="0"/>
              <a:t>/</a:t>
            </a:r>
            <a:r>
              <a:rPr lang="en-US" dirty="0" err="1"/>
              <a:t>vaers.html</a:t>
            </a:r>
            <a:endParaRPr lang="en-US" dirty="0"/>
          </a:p>
        </p:txBody>
      </p:sp>
      <p:pic>
        <p:nvPicPr>
          <p:cNvPr id="6" name="Picture 5" descr="A picture containing person, little, young&#10;&#10;Description automatically generated">
            <a:extLst>
              <a:ext uri="{FF2B5EF4-FFF2-40B4-BE49-F238E27FC236}">
                <a16:creationId xmlns:a16="http://schemas.microsoft.com/office/drawing/2014/main" id="{CD9FA4B6-D048-6B43-AA87-C94CF3D71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449" y="1606871"/>
            <a:ext cx="4276717" cy="240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17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6DD-0DC5-B940-8F66-666AE4CCC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0"/>
            <a:ext cx="10515600" cy="1325563"/>
          </a:xfrm>
        </p:spPr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CC50E-4363-034A-8BDB-49D71360F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32" y="1325563"/>
            <a:ext cx="11298382" cy="5217741"/>
          </a:xfrm>
        </p:spPr>
        <p:txBody>
          <a:bodyPr>
            <a:normAutofit/>
          </a:bodyPr>
          <a:lstStyle/>
          <a:p>
            <a:r>
              <a:rPr lang="en-US" dirty="0"/>
              <a:t>It makes no sense to vaccinate children against COVID-19</a:t>
            </a:r>
          </a:p>
          <a:p>
            <a:pPr lvl="1"/>
            <a:r>
              <a:rPr lang="en-US" dirty="0"/>
              <a:t>Mortality rate from infection is vanishingly low among children</a:t>
            </a:r>
          </a:p>
          <a:p>
            <a:pPr lvl="1"/>
            <a:r>
              <a:rPr lang="en-US" dirty="0"/>
              <a:t>Even the bivalent vaccine offers poor protection against Omicron variants</a:t>
            </a:r>
          </a:p>
          <a:p>
            <a:pPr lvl="1"/>
            <a:r>
              <a:rPr lang="en-US" dirty="0"/>
              <a:t>The vaccines interfere with naturally acquired antibodies during infection</a:t>
            </a:r>
          </a:p>
          <a:p>
            <a:r>
              <a:rPr lang="en-US" dirty="0"/>
              <a:t>The vaccine disrupts the menstrual cycle, induces a miscarriage, and may have long term adverse effects on fertility</a:t>
            </a:r>
          </a:p>
          <a:p>
            <a:r>
              <a:rPr lang="en-US" dirty="0"/>
              <a:t>Young male athletes are especially susceptible to myocarditis following COVID vaccination, and this can lead to sudden death</a:t>
            </a:r>
          </a:p>
          <a:p>
            <a:r>
              <a:rPr lang="en-US" dirty="0"/>
              <a:t>The spike protein can get past the brain barrier where it causes inflammation and neurological damage</a:t>
            </a:r>
          </a:p>
          <a:p>
            <a:r>
              <a:rPr lang="en-US" dirty="0"/>
              <a:t>VAERS data suggest that autism symptoms can be triggered by the vaccines</a:t>
            </a:r>
          </a:p>
        </p:txBody>
      </p:sp>
    </p:spTree>
    <p:extLst>
      <p:ext uri="{BB962C8B-B14F-4D97-AF65-F5344CB8AC3E}">
        <p14:creationId xmlns:p14="http://schemas.microsoft.com/office/powerpoint/2010/main" val="110973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4251C8-8D4A-4448-95B8-50B92E536A13}"/>
              </a:ext>
            </a:extLst>
          </p:cNvPr>
          <p:cNvSpPr/>
          <p:nvPr/>
        </p:nvSpPr>
        <p:spPr>
          <a:xfrm>
            <a:off x="4630149" y="2314192"/>
            <a:ext cx="2931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Overview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12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7314-6C71-BF43-A0CE-04420C7EB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580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“CDC Advisory Committee Votes To Add       COVID-19 Jabs to Children’s Vaccine Schedule”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102DFD0-E46E-D344-BAF5-3D7FF722C5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56455" y="1825625"/>
            <a:ext cx="6419636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FE7BD0-BA08-8A41-944A-1F8FB54F3975}"/>
              </a:ext>
            </a:extLst>
          </p:cNvPr>
          <p:cNvSpPr txBox="1"/>
          <p:nvPr/>
        </p:nvSpPr>
        <p:spPr>
          <a:xfrm>
            <a:off x="223838" y="6176963"/>
            <a:ext cx="10432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https://</a:t>
            </a:r>
            <a:r>
              <a:rPr lang="en-US" dirty="0" err="1"/>
              <a:t>newspunch.com</a:t>
            </a:r>
            <a:r>
              <a:rPr lang="en-US" dirty="0"/>
              <a:t>/cdc-advisory-committee-votes-to-add-covid-19-jabs-to-childrens-vaccine-schedule/</a:t>
            </a:r>
          </a:p>
          <a:p>
            <a:r>
              <a:rPr lang="en-US" dirty="0"/>
              <a:t>October 20, 2022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FF6A83-C618-3E48-B1C0-956328B254EA}"/>
              </a:ext>
            </a:extLst>
          </p:cNvPr>
          <p:cNvSpPr txBox="1">
            <a:spLocks/>
          </p:cNvSpPr>
          <p:nvPr/>
        </p:nvSpPr>
        <p:spPr>
          <a:xfrm>
            <a:off x="223838" y="1501364"/>
            <a:ext cx="4631941" cy="4556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 June 18, 2022, the Centers for Disease Control and Prevention approved COVID-19 vaccination for young children who are </a:t>
            </a:r>
            <a:r>
              <a:rPr lang="en-US" i="1" dirty="0">
                <a:solidFill>
                  <a:srgbClr val="FF0000"/>
                </a:solidFill>
              </a:rPr>
              <a:t>at least 6 months old</a:t>
            </a:r>
          </a:p>
          <a:p>
            <a:r>
              <a:rPr lang="en-US" dirty="0"/>
              <a:t>The CDC’s Advisory Committee on Immunization Practices (ACIP) has approved adding the COVID-19 vaccines from Pfizer and </a:t>
            </a:r>
            <a:r>
              <a:rPr lang="en-US" dirty="0" err="1"/>
              <a:t>Moderna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to the list of recommended childhood vaccines </a:t>
            </a:r>
            <a:r>
              <a:rPr lang="en-US" dirty="0"/>
              <a:t>for children six months and older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40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27E94-C4AA-254A-8029-6457B81D4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06" y="5388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Vaccinating After Recovering from COVID-19</a:t>
            </a:r>
            <a:r>
              <a:rPr lang="en-US" sz="4000" b="1" dirty="0">
                <a:solidFill>
                  <a:srgbClr val="FF0000"/>
                </a:solidFill>
              </a:rPr>
              <a:t>*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0C421-C56C-D74A-A4D6-B9BF78DD4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06" y="1379444"/>
            <a:ext cx="10515600" cy="4351338"/>
          </a:xfrm>
        </p:spPr>
        <p:txBody>
          <a:bodyPr/>
          <a:lstStyle/>
          <a:p>
            <a:r>
              <a:rPr lang="en-US" dirty="0"/>
              <a:t>“When the virus infects the nose, with nasal washes and gargles and other treatments in the McCullough Protocol©, the degree of viral invasion in the body should be negligible.”   </a:t>
            </a:r>
          </a:p>
          <a:p>
            <a:r>
              <a:rPr lang="en-US" dirty="0"/>
              <a:t>“When a COVID-19 vaccine is given, however, the genetic code for the Spike protein is installed throughout the body and then it is produced for at least a month or longer, giving a heavy and prolonged exposure to this deadly protein.”   </a:t>
            </a:r>
          </a:p>
          <a:p>
            <a:r>
              <a:rPr lang="en-US" dirty="0"/>
              <a:t>“The highest risk patients for complications after vaccination are those who already had untreated COVID-19 illness and then went on to take unnecessary COVID-19 vaccines.” 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05624A-A03F-0D40-BD04-F0BE6FC8BCC0}"/>
              </a:ext>
            </a:extLst>
          </p:cNvPr>
          <p:cNvSpPr txBox="1"/>
          <p:nvPr/>
        </p:nvSpPr>
        <p:spPr>
          <a:xfrm>
            <a:off x="1515094" y="5655422"/>
            <a:ext cx="1017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https://</a:t>
            </a:r>
            <a:r>
              <a:rPr lang="en-US" sz="2400" dirty="0" err="1"/>
              <a:t>petermcculloughmd.substack.com</a:t>
            </a:r>
            <a:r>
              <a:rPr lang="en-US" sz="2400" dirty="0"/>
              <a:t>/p/vaccinating-after-recovering-from</a:t>
            </a:r>
          </a:p>
        </p:txBody>
      </p:sp>
    </p:spTree>
    <p:extLst>
      <p:ext uri="{BB962C8B-B14F-4D97-AF65-F5344CB8AC3E}">
        <p14:creationId xmlns:p14="http://schemas.microsoft.com/office/powerpoint/2010/main" val="2935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27E94-C4AA-254A-8029-6457B81D4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06" y="5388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Vaccinating After Recovering from COVID-19</a:t>
            </a:r>
            <a:r>
              <a:rPr lang="en-US" sz="4000" b="1" dirty="0">
                <a:solidFill>
                  <a:srgbClr val="FF0000"/>
                </a:solidFill>
              </a:rPr>
              <a:t>*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0C421-C56C-D74A-A4D6-B9BF78DD4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06" y="1379444"/>
            <a:ext cx="10515600" cy="4351338"/>
          </a:xfrm>
        </p:spPr>
        <p:txBody>
          <a:bodyPr/>
          <a:lstStyle/>
          <a:p>
            <a:r>
              <a:rPr lang="en-US" dirty="0"/>
              <a:t>“When the virus infects the nose, with nasal washes and gargles and other treatments in the McCullough Protocol©, the degree of viral invasion in the body should be negligible.”   </a:t>
            </a:r>
          </a:p>
          <a:p>
            <a:r>
              <a:rPr lang="en-US" dirty="0"/>
              <a:t>“When a COVID-19 vaccine is given, however, the genetic code for the Spike protein is installed throughout the body and then it is produced for at least a month or longer, giving a heavy and prolonged exposure to this deadly protein.”   </a:t>
            </a:r>
          </a:p>
          <a:p>
            <a:r>
              <a:rPr lang="en-US" dirty="0"/>
              <a:t>“The highest risk patients for complications after vaccination are those who already had untreated COVID-19 illness and then went on to take unnecessary COVID-19 vaccines.” 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05624A-A03F-0D40-BD04-F0BE6FC8BCC0}"/>
              </a:ext>
            </a:extLst>
          </p:cNvPr>
          <p:cNvSpPr txBox="1"/>
          <p:nvPr/>
        </p:nvSpPr>
        <p:spPr>
          <a:xfrm>
            <a:off x="1515094" y="5655422"/>
            <a:ext cx="1017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https://</a:t>
            </a:r>
            <a:r>
              <a:rPr lang="en-US" sz="2400" dirty="0" err="1"/>
              <a:t>petermcculloughmd.substack.com</a:t>
            </a:r>
            <a:r>
              <a:rPr lang="en-US" sz="2400" dirty="0"/>
              <a:t>/p/vaccinating-after-recovering-from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9C19D1-9CAB-D94D-AAD9-5D72727314D1}"/>
              </a:ext>
            </a:extLst>
          </p:cNvPr>
          <p:cNvSpPr txBox="1"/>
          <p:nvPr/>
        </p:nvSpPr>
        <p:spPr>
          <a:xfrm>
            <a:off x="1890109" y="1763666"/>
            <a:ext cx="7622025" cy="3330668"/>
          </a:xfrm>
          <a:prstGeom prst="rect">
            <a:avLst/>
          </a:prstGeom>
          <a:solidFill>
            <a:srgbClr val="FFFA97"/>
          </a:solidFill>
          <a:ln>
            <a:solidFill>
              <a:srgbClr val="000000"/>
            </a:solidFill>
          </a:ln>
        </p:spPr>
        <p:txBody>
          <a:bodyPr vert="horz" lIns="121920" tIns="60960" rIns="121920" bIns="6096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"Children have experienced a high burden of SARS-CoV-2 infection, with an overall national seroprevalence of over 74% among US children aged 0-17 years in February 2022, higher than any other age group.”</a:t>
            </a:r>
            <a:r>
              <a:rPr lang="en-US" sz="3200" dirty="0">
                <a:solidFill>
                  <a:srgbClr val="FF0000"/>
                </a:solidFill>
              </a:rPr>
              <a:t>**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FF729-82C1-2644-A317-F7A1D444D60B}"/>
              </a:ext>
            </a:extLst>
          </p:cNvPr>
          <p:cNvSpPr txBox="1"/>
          <p:nvPr/>
        </p:nvSpPr>
        <p:spPr>
          <a:xfrm>
            <a:off x="4180311" y="6044513"/>
            <a:ext cx="7509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</a:rPr>
              <a:t>**</a:t>
            </a:r>
            <a:r>
              <a:rPr lang="en-US" sz="2400" dirty="0"/>
              <a:t>Kristie E N Clarke et al. CDC. SSRN Preprint. May 4, 2022.</a:t>
            </a:r>
          </a:p>
          <a:p>
            <a:pPr algn="r"/>
            <a:r>
              <a:rPr lang="en-US" sz="2400" dirty="0"/>
              <a:t> http://</a:t>
            </a:r>
            <a:r>
              <a:rPr lang="en-US" sz="2400" dirty="0" err="1"/>
              <a:t>dx.doi.org</a:t>
            </a:r>
            <a:r>
              <a:rPr lang="en-US" sz="2400" dirty="0"/>
              <a:t>/10.2139/ssrn.4092074 s:// </a:t>
            </a:r>
          </a:p>
        </p:txBody>
      </p:sp>
    </p:spTree>
    <p:extLst>
      <p:ext uri="{BB962C8B-B14F-4D97-AF65-F5344CB8AC3E}">
        <p14:creationId xmlns:p14="http://schemas.microsoft.com/office/powerpoint/2010/main" val="1336648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27E94-C4AA-254A-8029-6457B81D4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06" y="5388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Vaccinating After Recovering from COVID-19</a:t>
            </a:r>
            <a:r>
              <a:rPr lang="en-US" sz="4000" b="1" dirty="0">
                <a:solidFill>
                  <a:srgbClr val="FF0000"/>
                </a:solidFill>
              </a:rPr>
              <a:t>*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0C421-C56C-D74A-A4D6-B9BF78DD4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06" y="1379444"/>
            <a:ext cx="10515600" cy="4351338"/>
          </a:xfrm>
        </p:spPr>
        <p:txBody>
          <a:bodyPr/>
          <a:lstStyle/>
          <a:p>
            <a:r>
              <a:rPr lang="en-US" dirty="0"/>
              <a:t>“When the virus infects the nose, with nasal washes and gargles and other treatments in the McCullough Protocol©, the degree of viral invasion in the body should be negligible.”   </a:t>
            </a:r>
          </a:p>
          <a:p>
            <a:r>
              <a:rPr lang="en-US" dirty="0"/>
              <a:t>“When a COVID-19 vaccine is given, however, the genetic code for the Spike protein is installed throughout the body and then it is produced for at least a month or longer, giving a heavy and prolonged exposure to this deadly protein.”   </a:t>
            </a:r>
          </a:p>
          <a:p>
            <a:r>
              <a:rPr lang="en-US" dirty="0"/>
              <a:t>“The highest risk patients for complications after vaccination are those who already had untreated COVID-19 illness and then went on to take unnecessary COVID-19 vaccines.” 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05624A-A03F-0D40-BD04-F0BE6FC8BCC0}"/>
              </a:ext>
            </a:extLst>
          </p:cNvPr>
          <p:cNvSpPr txBox="1"/>
          <p:nvPr/>
        </p:nvSpPr>
        <p:spPr>
          <a:xfrm>
            <a:off x="1515094" y="5655422"/>
            <a:ext cx="1017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https://</a:t>
            </a:r>
            <a:r>
              <a:rPr lang="en-US" sz="2400" dirty="0" err="1"/>
              <a:t>petermcculloughmd.substack.com</a:t>
            </a:r>
            <a:r>
              <a:rPr lang="en-US" sz="2400" dirty="0"/>
              <a:t>/p/vaccinating-after-recovering-from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9C19D1-9CAB-D94D-AAD9-5D72727314D1}"/>
              </a:ext>
            </a:extLst>
          </p:cNvPr>
          <p:cNvSpPr txBox="1"/>
          <p:nvPr/>
        </p:nvSpPr>
        <p:spPr>
          <a:xfrm>
            <a:off x="1515095" y="1763666"/>
            <a:ext cx="8329550" cy="3330668"/>
          </a:xfrm>
          <a:prstGeom prst="rect">
            <a:avLst/>
          </a:prstGeom>
          <a:solidFill>
            <a:srgbClr val="FFFA97"/>
          </a:solidFill>
          <a:ln>
            <a:solidFill>
              <a:srgbClr val="000000"/>
            </a:solidFill>
          </a:ln>
        </p:spPr>
        <p:txBody>
          <a:bodyPr vert="horz" lIns="121920" tIns="60960" rIns="121920" bIns="6096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 A Nature study on the death rate from COVID among children in England between March 2020 and February 2021 found that 2 children died for every million children who contracted COVID.</a:t>
            </a:r>
            <a:r>
              <a:rPr lang="en-US" sz="3200" dirty="0">
                <a:solidFill>
                  <a:srgbClr val="FF0000"/>
                </a:solidFill>
              </a:rPr>
              <a:t>**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FF729-82C1-2644-A317-F7A1D444D60B}"/>
              </a:ext>
            </a:extLst>
          </p:cNvPr>
          <p:cNvSpPr txBox="1"/>
          <p:nvPr/>
        </p:nvSpPr>
        <p:spPr>
          <a:xfrm>
            <a:off x="6483378" y="6044513"/>
            <a:ext cx="5206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</a:rPr>
              <a:t>**</a:t>
            </a:r>
            <a:r>
              <a:rPr lang="en-US" sz="2400" dirty="0"/>
              <a:t>Heidi Ledford. Nature 595, 639 (2021)</a:t>
            </a:r>
          </a:p>
        </p:txBody>
      </p:sp>
    </p:spTree>
    <p:extLst>
      <p:ext uri="{BB962C8B-B14F-4D97-AF65-F5344CB8AC3E}">
        <p14:creationId xmlns:p14="http://schemas.microsoft.com/office/powerpoint/2010/main" val="3545154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2FA38-6109-4D4C-A001-F4BFB87F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6" y="15829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“Antibody responses to Omicron BA.4/BA.5 bivalent mRNA vaccine booster shot”</a:t>
            </a:r>
            <a:r>
              <a:rPr lang="en-US" sz="4000" b="1" dirty="0">
                <a:solidFill>
                  <a:srgbClr val="FF0000"/>
                </a:solidFill>
              </a:rPr>
              <a:t>*</a:t>
            </a:r>
            <a:r>
              <a:rPr lang="en-US" sz="4000" b="1" dirty="0"/>
              <a:t>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13C7A-919F-0747-9413-406DC0A2C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44" y="1733292"/>
            <a:ext cx="10670627" cy="4351338"/>
          </a:xfrm>
        </p:spPr>
        <p:txBody>
          <a:bodyPr>
            <a:normAutofit/>
          </a:bodyPr>
          <a:lstStyle/>
          <a:p>
            <a:r>
              <a:rPr lang="en-US" dirty="0"/>
              <a:t>“A bivalent mRNA vaccine targeting Omicron BA.4/BA.5 and an ancestral SARS‑CoV‑2 strain did not induce superior neutralizing antibody responses in humans.”</a:t>
            </a:r>
          </a:p>
          <a:p>
            <a:r>
              <a:rPr lang="en-US" dirty="0"/>
              <a:t>This is likely due to “original antigenic sin”: the immune cells of the vaccinated population have memorized the original Wuhan strain, and they are unable to update the antibodies to reflect the new strains</a:t>
            </a:r>
          </a:p>
          <a:p>
            <a:r>
              <a:rPr lang="en-US" dirty="0"/>
              <a:t>This also suggests that the vaccinated population will be impaired in their ability to develop antibodies to the Omicron strain even when they catch the disease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C7FE81-D881-224E-AEC2-5150BE50206E}"/>
              </a:ext>
            </a:extLst>
          </p:cNvPr>
          <p:cNvSpPr txBox="1"/>
          <p:nvPr/>
        </p:nvSpPr>
        <p:spPr>
          <a:xfrm>
            <a:off x="3984171" y="6334063"/>
            <a:ext cx="8058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Qian Wang et al. </a:t>
            </a:r>
            <a:r>
              <a:rPr lang="en-US" dirty="0" err="1"/>
              <a:t>BioRxiv</a:t>
            </a:r>
            <a:r>
              <a:rPr lang="en-US" dirty="0"/>
              <a:t> Preprint. Oct. 24, 2022. DOI: 10.1101/2022.10.22.513349.</a:t>
            </a:r>
          </a:p>
        </p:txBody>
      </p:sp>
    </p:spTree>
    <p:extLst>
      <p:ext uri="{BB962C8B-B14F-4D97-AF65-F5344CB8AC3E}">
        <p14:creationId xmlns:p14="http://schemas.microsoft.com/office/powerpoint/2010/main" val="1818506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B3746-BCE2-C644-B51A-223F19177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2" y="207963"/>
            <a:ext cx="10515600" cy="1325563"/>
          </a:xfrm>
        </p:spPr>
        <p:txBody>
          <a:bodyPr/>
          <a:lstStyle/>
          <a:p>
            <a:r>
              <a:rPr lang="en-US" b="1" dirty="0"/>
              <a:t>Begging for Trouble with Blood Clots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F5F42-A155-7B49-A98B-F0B136D65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1682750"/>
            <a:ext cx="10515600" cy="3260725"/>
          </a:xfrm>
        </p:spPr>
        <p:txBody>
          <a:bodyPr/>
          <a:lstStyle/>
          <a:p>
            <a:r>
              <a:rPr lang="en-US" dirty="0"/>
              <a:t>"Undertakers are reporting tubular rubbery blood clots in the form of casts of the major blood vessels obstructing the flow of injected embalming fluid."</a:t>
            </a:r>
          </a:p>
          <a:p>
            <a:r>
              <a:rPr lang="en-US" dirty="0"/>
              <a:t>"Reports indicate the Spike protein is within the clots and is amyloidogenic, meaning the Spike protein folds and encourages complexes of clotting material to organize into a solid form that is resistant to the natural thrombolytic system of the body."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D8538E-13B3-3744-92F2-46DCE4DC0D2E}"/>
              </a:ext>
            </a:extLst>
          </p:cNvPr>
          <p:cNvSpPr txBox="1"/>
          <p:nvPr/>
        </p:nvSpPr>
        <p:spPr>
          <a:xfrm>
            <a:off x="1657969" y="6188372"/>
            <a:ext cx="1017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https://</a:t>
            </a:r>
            <a:r>
              <a:rPr lang="en-US" sz="2400" dirty="0" err="1"/>
              <a:t>petermcculloughmd.substack.com</a:t>
            </a:r>
            <a:r>
              <a:rPr lang="en-US" sz="2400" dirty="0"/>
              <a:t>/p/vaccinating-after-recovering-from</a:t>
            </a:r>
          </a:p>
        </p:txBody>
      </p:sp>
    </p:spTree>
    <p:extLst>
      <p:ext uri="{BB962C8B-B14F-4D97-AF65-F5344CB8AC3E}">
        <p14:creationId xmlns:p14="http://schemas.microsoft.com/office/powerpoint/2010/main" val="258866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2725</TotalTime>
  <Words>2068</Words>
  <Application>Microsoft Macintosh PowerPoint</Application>
  <PresentationFormat>Widescreen</PresentationFormat>
  <Paragraphs>151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COVID mRNA Vaccines should Not be Given to Children</vt:lpstr>
      <vt:lpstr>Outline</vt:lpstr>
      <vt:lpstr>PowerPoint Presentation</vt:lpstr>
      <vt:lpstr>“CDC Advisory Committee Votes To Add       COVID-19 Jabs to Children’s Vaccine Schedule”*</vt:lpstr>
      <vt:lpstr>Vaccinating After Recovering from COVID-19*</vt:lpstr>
      <vt:lpstr>Vaccinating After Recovering from COVID-19*</vt:lpstr>
      <vt:lpstr>Vaccinating After Recovering from COVID-19*</vt:lpstr>
      <vt:lpstr>“Antibody responses to Omicron BA.4/BA.5 bivalent mRNA vaccine booster shot”* </vt:lpstr>
      <vt:lpstr>Begging for Trouble with Blood Clots*</vt:lpstr>
      <vt:lpstr>Abnormal Menstruation Following COVID-19 Vaccines: A Toxicologic Consideration*</vt:lpstr>
      <vt:lpstr>Abnormal Menstruation Following COVID-19 Vaccines: A Toxicologic Consideration*</vt:lpstr>
      <vt:lpstr>PowerPoint Presentation</vt:lpstr>
      <vt:lpstr>PowerPoint Presentation</vt:lpstr>
      <vt:lpstr>“Cardiovascular Manifestation of the BNT162b2 mRNA COVID-19 Vaccine in Adolescents”* </vt:lpstr>
      <vt:lpstr>"Excess risk for acute myocardial infarction mortality during the COVID‐19 pandemic”*</vt:lpstr>
      <vt:lpstr>Catecholamines Are the Key Trigger of COVID-19 mRNA Vaccine-Induced Myocarditis*</vt:lpstr>
      <vt:lpstr>Sudden Adult Death Syndrome Explained* </vt:lpstr>
      <vt:lpstr>PowerPoint Presentation</vt:lpstr>
      <vt:lpstr>The S1 protein of SARS-CoV-2 crosses the blood–brain barrier in mice*</vt:lpstr>
      <vt:lpstr>“SARS-CoV-2 spike S1 subunit induces neuroinflammatory, microglial and behavioral sickness responses”*</vt:lpstr>
      <vt:lpstr>COVID Vaccines and Autism*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mRNA Vaccines should Not be Given to Children</dc:title>
  <dc:creator>Stephanie Seneff</dc:creator>
  <cp:lastModifiedBy>Stephanie Seneff</cp:lastModifiedBy>
  <cp:revision>33</cp:revision>
  <dcterms:created xsi:type="dcterms:W3CDTF">2022-11-01T00:42:01Z</dcterms:created>
  <dcterms:modified xsi:type="dcterms:W3CDTF">2022-11-12T19:45:55Z</dcterms:modified>
</cp:coreProperties>
</file>