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945" r:id="rId2"/>
    <p:sldId id="1015" r:id="rId3"/>
    <p:sldId id="1008" r:id="rId4"/>
    <p:sldId id="1011" r:id="rId5"/>
    <p:sldId id="948" r:id="rId6"/>
    <p:sldId id="959" r:id="rId7"/>
    <p:sldId id="880" r:id="rId8"/>
    <p:sldId id="1012" r:id="rId9"/>
    <p:sldId id="1004" r:id="rId10"/>
    <p:sldId id="960" r:id="rId11"/>
    <p:sldId id="874" r:id="rId12"/>
    <p:sldId id="1002" r:id="rId13"/>
    <p:sldId id="949" r:id="rId14"/>
    <p:sldId id="860" r:id="rId15"/>
    <p:sldId id="861" r:id="rId16"/>
    <p:sldId id="763" r:id="rId17"/>
    <p:sldId id="942" r:id="rId18"/>
    <p:sldId id="794" r:id="rId19"/>
    <p:sldId id="956" r:id="rId20"/>
    <p:sldId id="260" r:id="rId21"/>
    <p:sldId id="976" r:id="rId22"/>
    <p:sldId id="1003" r:id="rId23"/>
    <p:sldId id="1010" r:id="rId24"/>
    <p:sldId id="962" r:id="rId25"/>
    <p:sldId id="957" r:id="rId26"/>
    <p:sldId id="958" r:id="rId27"/>
    <p:sldId id="740" r:id="rId28"/>
    <p:sldId id="257" r:id="rId29"/>
    <p:sldId id="996" r:id="rId30"/>
    <p:sldId id="998" r:id="rId31"/>
    <p:sldId id="1005" r:id="rId32"/>
    <p:sldId id="935" r:id="rId33"/>
    <p:sldId id="936" r:id="rId34"/>
    <p:sldId id="1009" r:id="rId35"/>
    <p:sldId id="923" r:id="rId36"/>
    <p:sldId id="934" r:id="rId37"/>
    <p:sldId id="1013" r:id="rId38"/>
    <p:sldId id="1007" r:id="rId39"/>
    <p:sldId id="1014" r:id="rId40"/>
    <p:sldId id="997" r:id="rId41"/>
    <p:sldId id="999" r:id="rId42"/>
    <p:sldId id="1000" r:id="rId43"/>
    <p:sldId id="1001" r:id="rId44"/>
    <p:sldId id="946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1292"/>
  </p:normalViewPr>
  <p:slideViewPr>
    <p:cSldViewPr snapToGrid="0" snapToObjects="1">
      <p:cViewPr varScale="1">
        <p:scale>
          <a:sx n="112" d="100"/>
          <a:sy n="112" d="100"/>
        </p:scale>
        <p:origin x="5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C6920-1876-5744-8BAF-EE55029B72AD}" type="datetimeFigureOut">
              <a:rPr lang="en-US" smtClean="0"/>
              <a:t>7/16/22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88C44-8E90-4449-99B9-7F93B196C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80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8CABC-2B52-134B-8A1B-C901283853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82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prions/SARS-CoV-2_proteins_alpha_synuclein_Lewy_bodies.pdf</a:t>
            </a:r>
          </a:p>
          <a:p>
            <a:r>
              <a:rPr lang="en-US" dirty="0"/>
              <a:t>Beijing, China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HEK293  cells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78CF1-666B-D24D-ABC4-B8963AD651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08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blogposts/miRNAs/exosomes_with_miR-155_cardiac_inflammation.pdf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6678B-6F3C-3E49-9E92-89F06358B1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3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miRNAs/free_S1_spike_role_in_COVID19.pdf</a:t>
            </a:r>
          </a:p>
          <a:p>
            <a:r>
              <a:rPr lang="en-US" dirty="0"/>
              <a:t>Caption:</a:t>
            </a:r>
          </a:p>
          <a:p>
            <a:r>
              <a:rPr lang="en-US" dirty="0"/>
              <a:t>Putative involvement of free S1 subunits of the SARS-CoV-2 S protein in the COVID-19 infection. Spontaneous “firing” of the S protein trimers on the surface of virions and infected cells liberates free RBD-containing S1 particles. The binding of these S1 particles to ACE2 may cause a decrease in the ACE2 cell surface expression and lead to the RAS imbalance. (Color version of the figure is available in the online </a:t>
            </a:r>
            <a:r>
              <a:rPr lang="en-US" dirty="0" err="1"/>
              <a:t>verssion</a:t>
            </a:r>
            <a:r>
              <a:rPr lang="en-US" dirty="0"/>
              <a:t> of this article and can be accessed at: https://</a:t>
            </a:r>
            <a:r>
              <a:rPr lang="en-US" dirty="0" err="1"/>
              <a:t>www.springer.com</a:t>
            </a:r>
            <a:r>
              <a:rPr lang="en-US" dirty="0"/>
              <a:t>/journal/10541)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D42E7-AE05-0C4D-9080-BBCDE23420C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51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miRNAs/free_S1_spike_role_in_COVID19.pdf</a:t>
            </a:r>
          </a:p>
          <a:p>
            <a:r>
              <a:rPr lang="en-US" dirty="0"/>
              <a:t>Caption:</a:t>
            </a:r>
          </a:p>
          <a:p>
            <a:r>
              <a:rPr lang="en-US" dirty="0"/>
              <a:t>Putative involvement of free S1 subunits of the SARS-CoV-2 S protein in the COVID-19 infection. Spontaneous “firing” of the S protein trimers on the surface of virions and infected cells liberates free RBD-containing S1 particles. The binding of these S1 particles to ACE2 may cause a decrease in the ACE2 cell surface expression and lead to the RAS imbalance. (Color version of the figure is available in the online </a:t>
            </a:r>
            <a:r>
              <a:rPr lang="en-US" dirty="0" err="1"/>
              <a:t>verssion</a:t>
            </a:r>
            <a:r>
              <a:rPr lang="en-US" dirty="0"/>
              <a:t> of this article and can be accessed at: https://</a:t>
            </a:r>
            <a:r>
              <a:rPr lang="en-US" dirty="0" err="1"/>
              <a:t>www.springer.com</a:t>
            </a:r>
            <a:r>
              <a:rPr lang="en-US" dirty="0"/>
              <a:t>/journal/10541)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D42E7-AE05-0C4D-9080-BBCDE23420C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76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miRNAs/free_S1_spike_role_in_COVID19.pdf</a:t>
            </a:r>
          </a:p>
          <a:p>
            <a:r>
              <a:rPr lang="en-US" dirty="0"/>
              <a:t>Caption:</a:t>
            </a:r>
          </a:p>
          <a:p>
            <a:r>
              <a:rPr lang="en-US" dirty="0"/>
              <a:t>Putative involvement of free S1 subunits of the SARS-CoV-2 S protein in the COVID-19 infection. Spontaneous “firing” of the S protein trimers on the surface of virions and infected cells liberates free RBD-containing S1 particles. The binding of these S1 particles to ACE2 may cause a decrease in the ACE2 cell surface expression and lead to the RAS imbalance. (Color version of the figure is available in the online </a:t>
            </a:r>
            <a:r>
              <a:rPr lang="en-US" dirty="0" err="1"/>
              <a:t>verssion</a:t>
            </a:r>
            <a:r>
              <a:rPr lang="en-US" dirty="0"/>
              <a:t> of this article and can be accessed at: https://</a:t>
            </a:r>
            <a:r>
              <a:rPr lang="en-US" dirty="0" err="1"/>
              <a:t>www.springer.com</a:t>
            </a:r>
            <a:r>
              <a:rPr lang="en-US" dirty="0"/>
              <a:t>/journal/10541)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D42E7-AE05-0C4D-9080-BBCDE23420C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97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blogposts/miRNAs./miRNA_155_in_heart_attack_ventricular_rupture_2011.pdf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6678B-6F3C-3E49-9E92-89F06358B12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40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old_paper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/new/micronucleus_production_activation_DNA_damage_response_cGAS-STING_syncytia_SARS-CoV-2_BeijingChina.pdf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C8C40-D223-0241-BFE7-3BDB16425E0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19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Joachim/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cardiomyocyte_cell_fusion_spike.pdf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2782E-5CBB-044D-9449-73C3C84E011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13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new_paper</a:t>
            </a:r>
            <a:r>
              <a:rPr lang="en-US" dirty="0"/>
              <a:t>/</a:t>
            </a:r>
            <a:r>
              <a:rPr lang="en-US" dirty="0" err="1"/>
              <a:t>notes.text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8C44-8E90-4449-99B9-7F93B196C95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393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Antonis</a:t>
            </a:r>
            <a:r>
              <a:rPr lang="en-US" dirty="0"/>
              <a:t>/</a:t>
            </a:r>
            <a:r>
              <a:rPr lang="en-US" dirty="0" err="1"/>
              <a:t>new_paper</a:t>
            </a:r>
            <a:r>
              <a:rPr lang="en-US" dirty="0"/>
              <a:t>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/RNA\ G4s\ in\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translation.pdf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2C709-6BBB-D84E-9BFE-962E037992A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19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COVID_vax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vaccine_cationic_lipid_particles_highly_inflammatory.pdf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8C44-8E90-4449-99B9-7F93B196C9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582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Antonis</a:t>
            </a:r>
            <a:r>
              <a:rPr lang="en-US" dirty="0"/>
              <a:t>/</a:t>
            </a:r>
            <a:r>
              <a:rPr lang="en-US" dirty="0" err="1"/>
              <a:t>new_paper</a:t>
            </a:r>
            <a:r>
              <a:rPr lang="en-US" dirty="0"/>
              <a:t>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S1_persistence_SARS-negative_post_vacciation_with_PASC.pdf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8C44-8E90-4449-99B9-7F93B196C95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70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COVID_vax</a:t>
            </a:r>
            <a:r>
              <a:rPr lang="en-US" dirty="0"/>
              <a:t>/</a:t>
            </a:r>
            <a:r>
              <a:rPr lang="en-US" dirty="0" err="1"/>
              <a:t>Hatfill_superantigen_sequence_spike_adrenalin.pdf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FE2F6-82E9-5E49-8D2E-D90A9DD37B5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341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Taiwan, Germany, Sweden, North Dakota Switzerland and UK.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FE2F6-82E9-5E49-8D2E-D90A9DD37B5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19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 is the second most common neurodegenerative disease;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D42E7-AE05-0C4D-9080-BBCDE23420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62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D42E7-AE05-0C4D-9080-BBCDE23420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22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new_paper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cutting_edge_circulating_exosomes_Pfizer_vax.pdf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addition to their role as secretors of antibodies, B cells function as professional antigen-presenting cells (APCs) for CD4+ T cells by expressing cell-surface major histocompatibility complex class II (MHCII) molecules with bound peptide, the ligand of the α/β T cell receptor.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8C44-8E90-4449-99B9-7F93B196C9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21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~/</a:t>
            </a:r>
            <a:r>
              <a:rPr lang="en-US" dirty="0" err="1"/>
              <a:t>Symptom.docx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FE2F6-82E9-5E49-8D2E-D90A9DD37B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33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COVID_vaccine</a:t>
            </a:r>
            <a:r>
              <a:rPr lang="en-US" dirty="0"/>
              <a:t>/</a:t>
            </a:r>
            <a:r>
              <a:rPr lang="en-US" dirty="0" err="1"/>
              <a:t>mRNA_transfers_into_exosomes_and_passes_to_new_cells.pdf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 erythropoietin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D42E7-AE05-0C4D-9080-BBCDE23420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25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erythropoietin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8C44-8E90-4449-99B9-7F93B196C9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56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prions/</a:t>
            </a:r>
            <a:r>
              <a:rPr lang="en-US" dirty="0" err="1"/>
              <a:t>exosomes_spike_WOW.pdf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D42E7-AE05-0C4D-9080-BBCDE23420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99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F15A1-AB23-AC41-A039-6DEC33642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0F4F5-67B3-524C-9738-7F5C898A7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C74D4-1848-7F41-A1A2-933E015A5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424E-8BDB-1448-AC33-833317C4BC49}" type="datetimeFigureOut">
              <a:rPr lang="en-US" smtClean="0"/>
              <a:t>7/16/22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077FE-7FF3-A747-A0B9-91C00E3F5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35071-3E26-164B-9D43-1C1C68DF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9646F-4D0B-0741-8E4B-4A976890F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2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CAA2E-5B99-5F4B-B578-FCF7707E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B85727-F37E-274A-BDA2-5311C09E9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F3D40-B718-DE4C-B08D-7D45EA0B1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424E-8BDB-1448-AC33-833317C4BC49}" type="datetimeFigureOut">
              <a:rPr lang="en-US" smtClean="0"/>
              <a:t>7/16/22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5C4FE-6BEB-EB49-A257-B5345A508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99F32-9E1A-DF47-9AB9-7EFEA9187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9646F-4D0B-0741-8E4B-4A976890F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8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F59398-5673-B346-B279-E3FA7DED40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9A6190-8838-0D44-B13D-8DCF70AAB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21C7F-399C-1D4E-BAA5-59C269EC0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424E-8BDB-1448-AC33-833317C4BC49}" type="datetimeFigureOut">
              <a:rPr lang="en-US" smtClean="0"/>
              <a:t>7/16/22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2176F-1A20-4546-A821-E794DFADB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7C72C-7E45-DD47-89DF-5AF920734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9646F-4D0B-0741-8E4B-4A976890F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1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FD7FF-FF04-9C4F-B5FC-EEEE737A0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DCCFE-75A7-6E4A-9E7D-2CFFA7459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04099-F8F0-0B49-8FAB-D96A6D017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424E-8BDB-1448-AC33-833317C4BC49}" type="datetimeFigureOut">
              <a:rPr lang="en-US" smtClean="0"/>
              <a:t>7/16/22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50A4F-878B-E948-8C85-762813BAF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BFEC3-9370-EB43-B4D1-73CEAC0F3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9646F-4D0B-0741-8E4B-4A976890F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6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60072-E44C-2A4E-A1A9-A0117F67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CED22-2D64-C74F-8255-2A7AA4DE6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8D256-30AB-E747-9BF0-00F955560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424E-8BDB-1448-AC33-833317C4BC49}" type="datetimeFigureOut">
              <a:rPr lang="en-US" smtClean="0"/>
              <a:t>7/16/22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A48FE-363C-D542-A0D8-B3E4FF8E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1F009-38E5-C144-A54F-FEC1D071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9646F-4D0B-0741-8E4B-4A976890F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1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9DFF4-0DAC-A742-A915-C99FD8B9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F684D-B4B2-F047-AA29-511FCE1307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861AB4-E42F-4C4E-9318-3A82B48B6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12893-3F00-BE42-9EBF-765F98677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424E-8BDB-1448-AC33-833317C4BC49}" type="datetimeFigureOut">
              <a:rPr lang="en-US" smtClean="0"/>
              <a:t>7/16/22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86F9A-FFB0-2A43-B7D0-E8DCF27A8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45E79-7812-0445-B766-BD760D4E5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9646F-4D0B-0741-8E4B-4A976890F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4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37D93-F1BE-9A48-9215-0B693E1DC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02A0D-B754-934F-8487-0C1450100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F337A-01A5-BF47-9C5F-17C09260E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74569B-4B40-3E40-8BD5-1EF22E399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8E4D0-085C-2640-BA86-11EB81B88E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C7956B-8852-C146-884D-2A2D2F4D0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424E-8BDB-1448-AC33-833317C4BC49}" type="datetimeFigureOut">
              <a:rPr lang="en-US" smtClean="0"/>
              <a:t>7/16/22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0EC510-F59F-7641-96E1-0AD400F88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35200F-2E82-614D-B194-B2680B67C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9646F-4D0B-0741-8E4B-4A976890F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9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EB7EE-1CAE-0846-9277-383B4E2FB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A73AFE-41A1-544D-B236-C1F5D101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424E-8BDB-1448-AC33-833317C4BC49}" type="datetimeFigureOut">
              <a:rPr lang="en-US" smtClean="0"/>
              <a:t>7/16/22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7FB1B-AD71-E647-ACA3-6A1E7CAC4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819FF-3765-4749-A1C6-C364CC7CB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9646F-4D0B-0741-8E4B-4A976890F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6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29B7A1-9BB7-C741-98EF-76A91601D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424E-8BDB-1448-AC33-833317C4BC49}" type="datetimeFigureOut">
              <a:rPr lang="en-US" smtClean="0"/>
              <a:t>7/16/22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3E41A3-D127-1F47-A95A-74F0A2DE8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217CB-C46E-D84F-BB5B-7C27C2A0D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9646F-4D0B-0741-8E4B-4A976890F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8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C2BD0-780D-554F-9010-6FCEC2222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F4C15-A6A0-5A47-9673-DAA376613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06C2F-C6E4-A945-99A0-0A677D8DB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8A57A-7CEE-6D40-A012-70D6C3B9D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424E-8BDB-1448-AC33-833317C4BC49}" type="datetimeFigureOut">
              <a:rPr lang="en-US" smtClean="0"/>
              <a:t>7/16/22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77B3E8-C712-9545-B901-F76272BCB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53BC3-EF22-7440-92C3-1BA198EC2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9646F-4D0B-0741-8E4B-4A976890F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8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CB429-B70B-4244-AFD1-7FB28CB4B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103F2D-FC98-B440-90EB-F51012550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87C03-C86C-3241-9FEF-36E5E9A9D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73330C-250D-374B-9145-FBD48E60F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424E-8BDB-1448-AC33-833317C4BC49}" type="datetimeFigureOut">
              <a:rPr lang="en-US" smtClean="0"/>
              <a:t>7/16/22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0214A-9C1B-374D-946C-6960A074D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1F09E-7B83-D74F-B854-7E525D18C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9646F-4D0B-0741-8E4B-4A976890F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4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AE5C13-546A-6B4D-8665-C2F29E28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A07BF-441B-AD49-AE24-DB9B53224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9059C-3EBA-D44E-942E-26AE68030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5424E-8BDB-1448-AC33-833317C4BC49}" type="datetimeFigureOut">
              <a:rPr lang="en-US" smtClean="0"/>
              <a:t>7/16/22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800E7-E675-CA48-9B98-9DC684B97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DF72F-859E-E641-AB14-DC3ED4E90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9646F-4D0B-0741-8E4B-4A976890F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6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3E1DCB-3C47-D142-95B3-42AA08F6AD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20213"/>
          <a:stretch/>
        </p:blipFill>
        <p:spPr>
          <a:xfrm>
            <a:off x="-1943772" y="302559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EB331A-A227-1D4B-A04D-FD96C73F2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7700" y="-177051"/>
            <a:ext cx="7254016" cy="2900518"/>
          </a:xfrm>
        </p:spPr>
        <p:txBody>
          <a:bodyPr>
            <a:normAutofit/>
          </a:bodyPr>
          <a:lstStyle/>
          <a:p>
            <a:r>
              <a:rPr lang="en-US" dirty="0"/>
              <a:t>SARS-CoV-2 mRNA vaccines: Is the Risk Worth the Benefit?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1CA68C-3BFF-9F46-B831-FA04B6E4E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6301" y="3429000"/>
            <a:ext cx="5425440" cy="1552906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Dr. Stephanie Seneff, MIT CSAIL</a:t>
            </a:r>
          </a:p>
          <a:p>
            <a:r>
              <a:rPr lang="en-US" sz="2800" dirty="0"/>
              <a:t>Corona Investigative </a:t>
            </a:r>
          </a:p>
          <a:p>
            <a:r>
              <a:rPr lang="en-US" sz="2800" dirty="0"/>
              <a:t>Committee Meeting</a:t>
            </a:r>
          </a:p>
          <a:p>
            <a:r>
              <a:rPr lang="en-US" sz="2800" dirty="0"/>
              <a:t>July 22,2022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331221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BA3D6-FFC3-5246-A706-13126347A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16" y="127130"/>
            <a:ext cx="10515600" cy="1325563"/>
          </a:xfrm>
        </p:spPr>
        <p:txBody>
          <a:bodyPr/>
          <a:lstStyle/>
          <a:p>
            <a:r>
              <a:rPr lang="en-US" b="1" dirty="0"/>
              <a:t>mRNA Vaccines, Exosomes and Parkinson’s Disease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B43C5-E0D9-7547-BD9B-0BC81359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16" y="1612681"/>
            <a:ext cx="11278242" cy="45347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Parkinson’s disease often begins in the gut as an immune reaction to prion-like proteins produced by pathogens</a:t>
            </a:r>
          </a:p>
          <a:p>
            <a:pPr lvl="1"/>
            <a:r>
              <a:rPr lang="en-US" dirty="0"/>
              <a:t>The spike protein is a prion-like protein</a:t>
            </a:r>
          </a:p>
          <a:p>
            <a:r>
              <a:rPr lang="en-US" dirty="0"/>
              <a:t>Immune cells invade the arm muscle in response to the mRNA vaccine </a:t>
            </a:r>
          </a:p>
          <a:p>
            <a:pPr lvl="1"/>
            <a:r>
              <a:rPr lang="en-US" dirty="0"/>
              <a:t>They actively take up the vaccine and start making lots of spike protein</a:t>
            </a:r>
          </a:p>
          <a:p>
            <a:r>
              <a:rPr lang="en-US" dirty="0"/>
              <a:t>Immune cells carry the mRNA via the lymph system into the spleen</a:t>
            </a:r>
          </a:p>
          <a:p>
            <a:r>
              <a:rPr lang="en-US" dirty="0"/>
              <a:t>Stressed immune cells in germinal centers release the spike protein packaged up within exosomes (small lipid particles) </a:t>
            </a:r>
          </a:p>
          <a:p>
            <a:r>
              <a:rPr lang="en-US" dirty="0"/>
              <a:t>The exosomes travel </a:t>
            </a:r>
            <a:r>
              <a:rPr lang="en-US" i="1" dirty="0">
                <a:solidFill>
                  <a:srgbClr val="EB0622"/>
                </a:solidFill>
              </a:rPr>
              <a:t>along the </a:t>
            </a:r>
            <a:r>
              <a:rPr lang="en-US" i="1" dirty="0" err="1">
                <a:solidFill>
                  <a:srgbClr val="EB0622"/>
                </a:solidFill>
              </a:rPr>
              <a:t>vagus</a:t>
            </a:r>
            <a:r>
              <a:rPr lang="en-US" i="1" dirty="0">
                <a:solidFill>
                  <a:srgbClr val="EB0622"/>
                </a:solidFill>
              </a:rPr>
              <a:t> nerve </a:t>
            </a:r>
            <a:r>
              <a:rPr lang="en-US" dirty="0"/>
              <a:t>to the brainstem nuclei</a:t>
            </a:r>
          </a:p>
          <a:p>
            <a:r>
              <a:rPr lang="en-US" dirty="0"/>
              <a:t>Damage to the substantia </a:t>
            </a:r>
            <a:r>
              <a:rPr lang="en-US" dirty="0" err="1"/>
              <a:t>nigra</a:t>
            </a:r>
            <a:r>
              <a:rPr lang="en-US" dirty="0"/>
              <a:t> causes Parkinson’s disease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896423-0354-DD44-8F44-8F161C439FE4}"/>
              </a:ext>
            </a:extLst>
          </p:cNvPr>
          <p:cNvSpPr txBox="1"/>
          <p:nvPr/>
        </p:nvSpPr>
        <p:spPr>
          <a:xfrm>
            <a:off x="5739734" y="6147428"/>
            <a:ext cx="6113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S Seneff and G Nigh.  IJVTPR 2021; 2(1): 38-79.</a:t>
            </a:r>
          </a:p>
        </p:txBody>
      </p:sp>
    </p:spTree>
    <p:extLst>
      <p:ext uri="{BB962C8B-B14F-4D97-AF65-F5344CB8AC3E}">
        <p14:creationId xmlns:p14="http://schemas.microsoft.com/office/powerpoint/2010/main" val="2330659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3E103B1-9B78-344C-91FA-5451F79F2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99" y="563270"/>
            <a:ext cx="11380401" cy="63858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5AD0CF-6FAE-2441-97E8-D24C0316F3D5}"/>
              </a:ext>
            </a:extLst>
          </p:cNvPr>
          <p:cNvSpPr txBox="1"/>
          <p:nvPr/>
        </p:nvSpPr>
        <p:spPr>
          <a:xfrm>
            <a:off x="4483237" y="1412525"/>
            <a:ext cx="1301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exosome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37D109F-E4DB-3948-AB19-7104C5BF84C1}"/>
              </a:ext>
            </a:extLst>
          </p:cNvPr>
          <p:cNvCxnSpPr/>
          <p:nvPr/>
        </p:nvCxnSpPr>
        <p:spPr>
          <a:xfrm>
            <a:off x="5233922" y="1874190"/>
            <a:ext cx="551146" cy="2379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30C97AF-C7F7-E640-B634-255FF58092E2}"/>
              </a:ext>
            </a:extLst>
          </p:cNvPr>
          <p:cNvSpPr txBox="1"/>
          <p:nvPr/>
        </p:nvSpPr>
        <p:spPr>
          <a:xfrm>
            <a:off x="7172740" y="6002771"/>
            <a:ext cx="4797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Figure 1. Marianna </a:t>
            </a:r>
            <a:r>
              <a:rPr lang="en-US" sz="2000" dirty="0" err="1"/>
              <a:t>D’Anca</a:t>
            </a:r>
            <a:r>
              <a:rPr lang="en-US" sz="2000" dirty="0"/>
              <a:t> et al. Front. Aging </a:t>
            </a:r>
            <a:r>
              <a:rPr lang="en-US" sz="2000" dirty="0" err="1"/>
              <a:t>Neurosci</a:t>
            </a:r>
            <a:r>
              <a:rPr lang="en-US" sz="2000" dirty="0"/>
              <a:t>. 28 August 2019; 11: 232.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4785EC-3E9F-2844-818A-281EBE90E360}"/>
              </a:ext>
            </a:extLst>
          </p:cNvPr>
          <p:cNvSpPr txBox="1">
            <a:spLocks/>
          </p:cNvSpPr>
          <p:nvPr/>
        </p:nvSpPr>
        <p:spPr>
          <a:xfrm>
            <a:off x="3855101" y="147343"/>
            <a:ext cx="107262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 Exosome Transfer from Cell to Cell</a:t>
            </a:r>
            <a:r>
              <a:rPr lang="en-US" sz="40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723788-B1CF-6F4A-920E-7E883AFA402E}"/>
              </a:ext>
            </a:extLst>
          </p:cNvPr>
          <p:cNvSpPr txBox="1"/>
          <p:nvPr/>
        </p:nvSpPr>
        <p:spPr>
          <a:xfrm>
            <a:off x="4262019" y="3682252"/>
            <a:ext cx="1343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Membrane</a:t>
            </a:r>
          </a:p>
          <a:p>
            <a:r>
              <a:rPr lang="en-US" sz="2000" dirty="0"/>
              <a:t>Fusion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67BB49-6DFD-7C4D-87EC-FB283482C205}"/>
              </a:ext>
            </a:extLst>
          </p:cNvPr>
          <p:cNvSpPr txBox="1"/>
          <p:nvPr/>
        </p:nvSpPr>
        <p:spPr>
          <a:xfrm>
            <a:off x="127819" y="3613682"/>
            <a:ext cx="1127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Ligand</a:t>
            </a:r>
          </a:p>
          <a:p>
            <a:r>
              <a:rPr lang="en-US" sz="2000" dirty="0"/>
              <a:t>Receptor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E8916A-5BEE-EB47-BA3B-58A2EF9430FB}"/>
              </a:ext>
            </a:extLst>
          </p:cNvPr>
          <p:cNvSpPr txBox="1"/>
          <p:nvPr/>
        </p:nvSpPr>
        <p:spPr>
          <a:xfrm>
            <a:off x="2284995" y="2895659"/>
            <a:ext cx="1419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Endocytosis</a:t>
            </a:r>
          </a:p>
        </p:txBody>
      </p:sp>
    </p:spTree>
    <p:extLst>
      <p:ext uri="{BB962C8B-B14F-4D97-AF65-F5344CB8AC3E}">
        <p14:creationId xmlns:p14="http://schemas.microsoft.com/office/powerpoint/2010/main" val="3517889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12F6A-29D3-AF49-9C48-CF30D6A60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" y="99695"/>
            <a:ext cx="9791700" cy="1820545"/>
          </a:xfrm>
        </p:spPr>
        <p:txBody>
          <a:bodyPr>
            <a:noAutofit/>
          </a:bodyPr>
          <a:lstStyle/>
          <a:p>
            <a:r>
              <a:rPr lang="en-US" sz="3200" b="1" dirty="0"/>
              <a:t>“Cutting Edge: Circulating Exosomes with COVID Spike Protein Are Induced by BNT162b2 (Pfizer-</a:t>
            </a:r>
            <a:r>
              <a:rPr lang="en-US" sz="3200" b="1" dirty="0" err="1"/>
              <a:t>BioNTech</a:t>
            </a:r>
            <a:r>
              <a:rPr lang="en-US" sz="3200" b="1" dirty="0"/>
              <a:t>) Vaccination prior to Development of Antibodies”</a:t>
            </a:r>
            <a:r>
              <a:rPr lang="en-US" sz="32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EAFBE-ECB1-A949-BBBD-F121D26D5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410" y="2318702"/>
            <a:ext cx="10515600" cy="3466465"/>
          </a:xfrm>
        </p:spPr>
        <p:txBody>
          <a:bodyPr>
            <a:normAutofit/>
          </a:bodyPr>
          <a:lstStyle/>
          <a:p>
            <a:r>
              <a:rPr lang="en-US" dirty="0"/>
              <a:t>“Our results demonstrated the induction of circulating exosomes carrying the SARS-CoV-2 spike protein by day 14”</a:t>
            </a:r>
          </a:p>
          <a:p>
            <a:r>
              <a:rPr lang="en-US" dirty="0"/>
              <a:t>“We propose that the mechanism by which immune responses developed following immunization of mice requires binding of exosomes with mice APCs (antigen presenting cells)” </a:t>
            </a:r>
          </a:p>
          <a:p>
            <a:r>
              <a:rPr lang="en-US" dirty="0"/>
              <a:t>“It is also of interest that such an immunization strategy resulted in increased frequency of </a:t>
            </a:r>
            <a:r>
              <a:rPr lang="en-US" i="1" dirty="0">
                <a:solidFill>
                  <a:srgbClr val="FF0000"/>
                </a:solidFill>
              </a:rPr>
              <a:t>splenic lymphocytes </a:t>
            </a:r>
            <a:r>
              <a:rPr lang="en-US" dirty="0"/>
              <a:t>secreting IFN-gamma and TNF-alpha following antigenic stimulation”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76156-0757-DA4B-AF63-E140F98C0CA5}"/>
              </a:ext>
            </a:extLst>
          </p:cNvPr>
          <p:cNvSpPr txBox="1"/>
          <p:nvPr/>
        </p:nvSpPr>
        <p:spPr>
          <a:xfrm>
            <a:off x="5025390" y="6183630"/>
            <a:ext cx="6456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Sandhya Bansal et al. J Immunol 2021; 207(10): 2405-2410.</a:t>
            </a:r>
          </a:p>
        </p:txBody>
      </p:sp>
    </p:spTree>
    <p:extLst>
      <p:ext uri="{BB962C8B-B14F-4D97-AF65-F5344CB8AC3E}">
        <p14:creationId xmlns:p14="http://schemas.microsoft.com/office/powerpoint/2010/main" val="2682811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B30739-9962-D844-A0C5-CBAC38321CD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66945" y="742789"/>
          <a:ext cx="9143319" cy="5507428"/>
        </p:xfrm>
        <a:graphic>
          <a:graphicData uri="http://schemas.openxmlformats.org/drawingml/2006/table">
            <a:tbl>
              <a:tblPr firstRow="1" firstCol="1" bandRow="1"/>
              <a:tblGrid>
                <a:gridCol w="2547416">
                  <a:extLst>
                    <a:ext uri="{9D8B030D-6E8A-4147-A177-3AD203B41FA5}">
                      <a16:colId xmlns:a16="http://schemas.microsoft.com/office/drawing/2014/main" val="3494662558"/>
                    </a:ext>
                  </a:extLst>
                </a:gridCol>
                <a:gridCol w="2023265">
                  <a:extLst>
                    <a:ext uri="{9D8B030D-6E8A-4147-A177-3AD203B41FA5}">
                      <a16:colId xmlns:a16="http://schemas.microsoft.com/office/drawing/2014/main" val="1079905561"/>
                    </a:ext>
                  </a:extLst>
                </a:gridCol>
                <a:gridCol w="2286319">
                  <a:extLst>
                    <a:ext uri="{9D8B030D-6E8A-4147-A177-3AD203B41FA5}">
                      <a16:colId xmlns:a16="http://schemas.microsoft.com/office/drawing/2014/main" val="977970145"/>
                    </a:ext>
                  </a:extLst>
                </a:gridCol>
                <a:gridCol w="2286319">
                  <a:extLst>
                    <a:ext uri="{9D8B030D-6E8A-4147-A177-3AD203B41FA5}">
                      <a16:colId xmlns:a16="http://schemas.microsoft.com/office/drawing/2014/main" val="3438816781"/>
                    </a:ext>
                  </a:extLst>
                </a:gridCol>
              </a:tblGrid>
              <a:tr h="63426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Symptom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COVID-19 Vaccines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Vaccines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 COVID-19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464233"/>
                  </a:ext>
                </a:extLst>
              </a:tr>
              <a:tr h="44124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Anosmia</a:t>
                      </a:r>
                      <a:endParaRPr 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3,657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3,677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99.5</a:t>
                      </a:r>
                      <a:endParaRPr 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033720"/>
                  </a:ext>
                </a:extLst>
              </a:tr>
              <a:tr h="352629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Tinnitus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13,275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13,522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98.2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026166"/>
                  </a:ext>
                </a:extLst>
              </a:tr>
              <a:tr h="352629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Deafness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2,895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3,033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95.5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715499"/>
                  </a:ext>
                </a:extLst>
              </a:tr>
              <a:tr h="352629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Bell’s Palsy/facial palsy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5,881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6,129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96.0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777949"/>
                  </a:ext>
                </a:extLst>
              </a:tr>
              <a:tr h="352629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Vertigo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7,638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7,819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97.7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7460905"/>
                  </a:ext>
                </a:extLst>
              </a:tr>
              <a:tr h="352629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Migraine headache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8,872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9,059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97.9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907573"/>
                  </a:ext>
                </a:extLst>
              </a:tr>
              <a:tr h="352629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Dysphonia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1,692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1,751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96.6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828677"/>
                  </a:ext>
                </a:extLst>
              </a:tr>
              <a:tr h="352629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Dysphagia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4,711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4,835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97.4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658964"/>
                  </a:ext>
                </a:extLst>
              </a:tr>
              <a:tr h="352629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Nausea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69,121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7,1275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97.0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926493"/>
                  </a:ext>
                </a:extLst>
              </a:tr>
              <a:tr h="352629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Vomiting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27,885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28,955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96.3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825824"/>
                  </a:ext>
                </a:extLst>
              </a:tr>
              <a:tr h="352629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Dyspnea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39,551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40,387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97.9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859856"/>
                  </a:ext>
                </a:extLst>
              </a:tr>
              <a:tr h="352629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Syncope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14,701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15,268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96.3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767003"/>
                  </a:ext>
                </a:extLst>
              </a:tr>
              <a:tr h="352629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Bradycardia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673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699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96.3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536976"/>
                  </a:ext>
                </a:extLst>
              </a:tr>
              <a:tr h="352629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200,552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206,409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97.2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13" marR="105613" marT="146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511746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7EF5005A-F8C1-9549-AC1E-402CAED1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81003"/>
            <a:ext cx="11191475" cy="1325563"/>
          </a:xfrm>
        </p:spPr>
        <p:txBody>
          <a:bodyPr>
            <a:normAutofit/>
          </a:bodyPr>
          <a:lstStyle/>
          <a:p>
            <a:r>
              <a:rPr lang="en-US" sz="2800" b="1" dirty="0"/>
              <a:t>Symptoms in VAERS in 2021 for conditions related to </a:t>
            </a:r>
            <a:r>
              <a:rPr lang="en-US" sz="2800" b="1" dirty="0" err="1"/>
              <a:t>vagus</a:t>
            </a:r>
            <a:r>
              <a:rPr lang="en-US" sz="2800" b="1" dirty="0"/>
              <a:t> nerve damage</a:t>
            </a:r>
            <a:r>
              <a:rPr lang="en-US" sz="28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AB8BA4-F2B2-DA43-92BA-BA288DAEF2B7}"/>
              </a:ext>
            </a:extLst>
          </p:cNvPr>
          <p:cNvSpPr txBox="1"/>
          <p:nvPr/>
        </p:nvSpPr>
        <p:spPr>
          <a:xfrm>
            <a:off x="5056742" y="6457890"/>
            <a:ext cx="6959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S Seneff et al. Food and Chemical Toxicology 2022; 164: 113008.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E921E7-3676-8D41-9584-ECDAE0790FC3}"/>
              </a:ext>
            </a:extLst>
          </p:cNvPr>
          <p:cNvSpPr txBox="1"/>
          <p:nvPr/>
        </p:nvSpPr>
        <p:spPr>
          <a:xfrm>
            <a:off x="2772147" y="1545132"/>
            <a:ext cx="196880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loss of smell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AAD988-7C81-F54B-8438-AAE43FCF14FB}"/>
              </a:ext>
            </a:extLst>
          </p:cNvPr>
          <p:cNvCxnSpPr/>
          <p:nvPr/>
        </p:nvCxnSpPr>
        <p:spPr>
          <a:xfrm flipH="1" flipV="1">
            <a:off x="1900238" y="1543050"/>
            <a:ext cx="828675" cy="2571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74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B3AF6-41F2-0E4A-81A4-A4D87C289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65" y="32185"/>
            <a:ext cx="10515600" cy="1325563"/>
          </a:xfrm>
        </p:spPr>
        <p:txBody>
          <a:bodyPr/>
          <a:lstStyle/>
          <a:p>
            <a:r>
              <a:rPr lang="en-US" b="1" dirty="0"/>
              <a:t>mRNA Transfer to Other Cells via Exosomes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6A34207F-17A4-3847-8594-8AA4C362C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64343" y="1054210"/>
            <a:ext cx="6640872" cy="493322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D306F6-9320-8B4C-8CE2-699A09BDDA19}"/>
              </a:ext>
            </a:extLst>
          </p:cNvPr>
          <p:cNvSpPr txBox="1">
            <a:spLocks/>
          </p:cNvSpPr>
          <p:nvPr/>
        </p:nvSpPr>
        <p:spPr>
          <a:xfrm>
            <a:off x="1" y="1515875"/>
            <a:ext cx="6096000" cy="4697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Lipid nanoparticles containing mRNA coding for a specific protein (erythropoietin) are taken up by cells at the injection site and repackaged into endosomal vesicles that are then released into the circulation as exosomes</a:t>
            </a:r>
          </a:p>
          <a:p>
            <a:r>
              <a:rPr lang="en-US" sz="2400" dirty="0"/>
              <a:t>The ionizable cationic lipid is included in the exosomes at 1:1 ratios with the nucleotides</a:t>
            </a:r>
          </a:p>
          <a:p>
            <a:r>
              <a:rPr lang="en-US" sz="2400" dirty="0"/>
              <a:t>These exosomes can be taken up by other cells which then </a:t>
            </a:r>
            <a:r>
              <a:rPr lang="en-US" sz="2400" i="1" dirty="0">
                <a:solidFill>
                  <a:srgbClr val="FF0000"/>
                </a:solidFill>
              </a:rPr>
              <a:t>translate the RNA into protein</a:t>
            </a:r>
          </a:p>
          <a:p>
            <a:r>
              <a:rPr lang="en-US" sz="2400" dirty="0"/>
              <a:t>“Because of their small size, EVs can escape    from rapid phagocytosis, and steadily carry and deliver RNA in circulation, passing through the vascular endothelium to the target cells” </a:t>
            </a:r>
          </a:p>
          <a:p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3B7529-CAFB-9C45-9035-54F4EC770FD5}"/>
              </a:ext>
            </a:extLst>
          </p:cNvPr>
          <p:cNvSpPr txBox="1"/>
          <p:nvPr/>
        </p:nvSpPr>
        <p:spPr>
          <a:xfrm>
            <a:off x="109665" y="6290968"/>
            <a:ext cx="8047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Marco Maugeri et al. Nature Communications 2019; 10: 4333.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362BF1-DF23-3E41-B4F0-A16ED83F4A6C}"/>
              </a:ext>
            </a:extLst>
          </p:cNvPr>
          <p:cNvSpPr txBox="1"/>
          <p:nvPr/>
        </p:nvSpPr>
        <p:spPr>
          <a:xfrm>
            <a:off x="7269480" y="5987430"/>
            <a:ext cx="4157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EVs= extracellular vesicles = exosomes</a:t>
            </a:r>
          </a:p>
        </p:txBody>
      </p:sp>
    </p:spTree>
    <p:extLst>
      <p:ext uri="{BB962C8B-B14F-4D97-AF65-F5344CB8AC3E}">
        <p14:creationId xmlns:p14="http://schemas.microsoft.com/office/powerpoint/2010/main" val="3479056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D58EC-0B24-EC43-BD98-2BC9C2CB9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896639"/>
            <a:ext cx="10515600" cy="3658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“When mRNA is delivered via LNPs </a:t>
            </a:r>
            <a:r>
              <a:rPr lang="en-US" i="1" dirty="0"/>
              <a:t>[lipid nanoparticles], </a:t>
            </a:r>
            <a:r>
              <a:rPr lang="en-US" dirty="0"/>
              <a:t>the LNPs alone may not deliver mRNA to all cells that express the protein; part of the RNA delivery may be achieved via endo-EVs </a:t>
            </a:r>
            <a:r>
              <a:rPr lang="en-US" i="1" dirty="0"/>
              <a:t>[extracellular vesicles] </a:t>
            </a:r>
            <a:r>
              <a:rPr lang="en-US" dirty="0"/>
              <a:t>secreted by cells that internalize the LNPs.”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“Most importantly, these endo-EVs protect exogenous mRNA during in vivo transport to organs and deliver the intact </a:t>
            </a:r>
            <a:r>
              <a:rPr lang="en-US" dirty="0" err="1"/>
              <a:t>hEPO</a:t>
            </a:r>
            <a:r>
              <a:rPr lang="en-US" dirty="0"/>
              <a:t>-mRNA </a:t>
            </a:r>
            <a:r>
              <a:rPr lang="en-US" i="1" dirty="0">
                <a:solidFill>
                  <a:srgbClr val="FF0000"/>
                </a:solidFill>
              </a:rPr>
              <a:t>to the cytoplasm </a:t>
            </a:r>
            <a:r>
              <a:rPr lang="en-US" dirty="0"/>
              <a:t>of recipient cells.”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F183CA-C045-E64C-9A90-DD6C6EAAC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65" y="32185"/>
            <a:ext cx="10515600" cy="1325563"/>
          </a:xfrm>
        </p:spPr>
        <p:txBody>
          <a:bodyPr/>
          <a:lstStyle/>
          <a:p>
            <a:r>
              <a:rPr lang="en-US" b="1" dirty="0"/>
              <a:t>mRNA Transfer to Other Cells via Exosomes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3FF97-A771-664C-95EA-89D9C49D8DF8}"/>
              </a:ext>
            </a:extLst>
          </p:cNvPr>
          <p:cNvSpPr txBox="1"/>
          <p:nvPr/>
        </p:nvSpPr>
        <p:spPr>
          <a:xfrm>
            <a:off x="3471807" y="6266906"/>
            <a:ext cx="8047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Marco Maugeri et al. Nature Communications 2019; 10: 4333.</a:t>
            </a:r>
          </a:p>
        </p:txBody>
      </p:sp>
    </p:spTree>
    <p:extLst>
      <p:ext uri="{BB962C8B-B14F-4D97-AF65-F5344CB8AC3E}">
        <p14:creationId xmlns:p14="http://schemas.microsoft.com/office/powerpoint/2010/main" val="3520008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8973C-426B-AE47-A9F4-AFADEDD3E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16" y="365125"/>
            <a:ext cx="1072627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SARS-CoV-2 Spike Activates Human Microglia             in the Brain via Exosomes Loaded with miRNAs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32353-8A04-6042-A0CA-646518B5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47" y="2141537"/>
            <a:ext cx="10432339" cy="4018158"/>
          </a:xfrm>
        </p:spPr>
        <p:txBody>
          <a:bodyPr>
            <a:normAutofit/>
          </a:bodyPr>
          <a:lstStyle/>
          <a:p>
            <a:r>
              <a:rPr lang="en-US" dirty="0"/>
              <a:t>"SARS-CoV-2 spike transfected cells release a significant amount of exosomes loaded with microRNAs such as miR-148a and miR-590”</a:t>
            </a:r>
          </a:p>
          <a:p>
            <a:r>
              <a:rPr lang="en-US" dirty="0"/>
              <a:t>"MicroRNAs get internalized by human microglia in the brain”</a:t>
            </a:r>
          </a:p>
          <a:p>
            <a:r>
              <a:rPr lang="en-US" dirty="0"/>
              <a:t>These two microRNAs collaborate to suppress the response to               type I interferon</a:t>
            </a:r>
          </a:p>
          <a:p>
            <a:r>
              <a:rPr lang="en-US" dirty="0"/>
              <a:t>"These results uncover a bystander pathway of SARS-CoV-2 mediated CNS </a:t>
            </a:r>
            <a:r>
              <a:rPr lang="en-US" i="1" dirty="0"/>
              <a:t>[central nervous system] </a:t>
            </a:r>
            <a:r>
              <a:rPr lang="en-US" dirty="0"/>
              <a:t>damage through hyperactivation of human microglia"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561FD6-FD3D-1349-B11D-CAF5CAC09BE5}"/>
              </a:ext>
            </a:extLst>
          </p:cNvPr>
          <p:cNvSpPr txBox="1"/>
          <p:nvPr/>
        </p:nvSpPr>
        <p:spPr>
          <a:xfrm>
            <a:off x="1283918" y="6159695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 err="1"/>
              <a:t>Ritu</a:t>
            </a:r>
            <a:r>
              <a:rPr lang="en-US" sz="2400" dirty="0"/>
              <a:t> Mishra and Akhil C. </a:t>
            </a:r>
            <a:r>
              <a:rPr lang="en-US" sz="2400" dirty="0" err="1"/>
              <a:t>Banerjea</a:t>
            </a:r>
            <a:r>
              <a:rPr lang="en-US" sz="2400" dirty="0"/>
              <a:t>. Frontiers in Immunology 2021; 12:656700 </a:t>
            </a:r>
          </a:p>
        </p:txBody>
      </p:sp>
    </p:spTree>
    <p:extLst>
      <p:ext uri="{BB962C8B-B14F-4D97-AF65-F5344CB8AC3E}">
        <p14:creationId xmlns:p14="http://schemas.microsoft.com/office/powerpoint/2010/main" val="4141741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EEED8-1329-DD40-98DB-435743280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182245"/>
            <a:ext cx="10515600" cy="1325563"/>
          </a:xfrm>
        </p:spPr>
        <p:txBody>
          <a:bodyPr/>
          <a:lstStyle/>
          <a:p>
            <a:r>
              <a:rPr lang="en-US" b="1" dirty="0"/>
              <a:t>Type I Interferon is Critical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5557A-45E4-DE44-84DB-0E0D1D479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" y="1507808"/>
            <a:ext cx="1095756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Type I interferon plays an important role in the initial battle against pathogens and in keeping cancer in check</a:t>
            </a:r>
          </a:p>
          <a:p>
            <a:r>
              <a:rPr lang="en-US" dirty="0"/>
              <a:t>The microRNAs released by transfected immune cells within exosomes along with spike protein suppress type I interferon response</a:t>
            </a:r>
          </a:p>
          <a:p>
            <a:pPr lvl="1"/>
            <a:r>
              <a:rPr lang="en-US" dirty="0"/>
              <a:t>This results in reduced levels of CD8+ killer T cells</a:t>
            </a:r>
          </a:p>
          <a:p>
            <a:pPr lvl="1"/>
            <a:r>
              <a:rPr lang="en-US" dirty="0"/>
              <a:t> Increases risk to other infections and cancer</a:t>
            </a:r>
          </a:p>
          <a:p>
            <a:r>
              <a:rPr lang="en-US" dirty="0"/>
              <a:t>A preprint study showed that a strong type I interferon response along with robust production of CD8+ cytotoxic T cells characterized the response to infection, but were largely absent following vaccination</a:t>
            </a:r>
            <a:r>
              <a:rPr lang="en-US" dirty="0">
                <a:solidFill>
                  <a:srgbClr val="FF0000"/>
                </a:solidFill>
              </a:rPr>
              <a:t>**</a:t>
            </a:r>
          </a:p>
          <a:p>
            <a:r>
              <a:rPr lang="en-US" dirty="0"/>
              <a:t>A reduced type I interferon response is associated with severe COVID-19 disease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DEF6EF-174C-2A48-9C72-51BD9E5E4CA0}"/>
              </a:ext>
            </a:extLst>
          </p:cNvPr>
          <p:cNvSpPr txBox="1"/>
          <p:nvPr/>
        </p:nvSpPr>
        <p:spPr>
          <a:xfrm>
            <a:off x="4211899" y="5842337"/>
            <a:ext cx="76282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S Seneff et al. Food and Chemical Toxicology 2022; 164: 113008.</a:t>
            </a:r>
          </a:p>
          <a:p>
            <a:pPr algn="r"/>
            <a:r>
              <a:rPr lang="en-US" sz="2000" dirty="0">
                <a:solidFill>
                  <a:srgbClr val="FF0000"/>
                </a:solidFill>
              </a:rPr>
              <a:t>**</a:t>
            </a:r>
            <a:r>
              <a:rPr lang="en-US" sz="2000" dirty="0"/>
              <a:t>Ellie N Ivanova et al. </a:t>
            </a:r>
            <a:r>
              <a:rPr lang="en-US" dirty="0" err="1"/>
              <a:t>medRxiv</a:t>
            </a:r>
            <a:r>
              <a:rPr lang="en-US" dirty="0"/>
              <a:t> preprint </a:t>
            </a:r>
            <a:r>
              <a:rPr lang="en-US" dirty="0" err="1"/>
              <a:t>doi</a:t>
            </a:r>
            <a:r>
              <a:rPr lang="en-US" dirty="0"/>
              <a:t>: 10.1101/2021.04.20.21255677. </a:t>
            </a:r>
            <a:endParaRPr lang="en-US" sz="2000" dirty="0"/>
          </a:p>
          <a:p>
            <a:pPr algn="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4294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F6012BB-577D-1B42-8CFB-5CCBDA804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720" y="0"/>
            <a:ext cx="8654142" cy="205810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26E8B7-79C5-1246-8C09-805DC92B8E86}"/>
              </a:ext>
            </a:extLst>
          </p:cNvPr>
          <p:cNvSpPr txBox="1">
            <a:spLocks/>
          </p:cNvSpPr>
          <p:nvPr/>
        </p:nvSpPr>
        <p:spPr>
          <a:xfrm>
            <a:off x="229720" y="2217197"/>
            <a:ext cx="10885955" cy="4313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Loss of smell (anosmia) is a common early symptom of Parkinson's and of COVID-19</a:t>
            </a:r>
          </a:p>
          <a:p>
            <a:r>
              <a:rPr lang="en-US" dirty="0"/>
              <a:t>Virus can gain access to the brain along nerve fibers</a:t>
            </a:r>
          </a:p>
          <a:p>
            <a:pPr lvl="1"/>
            <a:r>
              <a:rPr lang="en-US" dirty="0"/>
              <a:t>Olfactory nerve</a:t>
            </a:r>
          </a:p>
          <a:p>
            <a:pPr lvl="1"/>
            <a:r>
              <a:rPr lang="en-US" i="1" dirty="0" err="1">
                <a:solidFill>
                  <a:srgbClr val="EB0622"/>
                </a:solidFill>
              </a:rPr>
              <a:t>Vagus</a:t>
            </a:r>
            <a:r>
              <a:rPr lang="en-US" i="1" dirty="0">
                <a:solidFill>
                  <a:srgbClr val="EB0622"/>
                </a:solidFill>
              </a:rPr>
              <a:t> nerve</a:t>
            </a:r>
          </a:p>
          <a:p>
            <a:r>
              <a:rPr lang="en-US" dirty="0" err="1"/>
              <a:t>Neuroinvasion</a:t>
            </a:r>
            <a:r>
              <a:rPr lang="en-US" dirty="0"/>
              <a:t> of SARS-COV-2 could upregulate </a:t>
            </a:r>
            <a:r>
              <a:rPr lang="el-GR" dirty="0"/>
              <a:t>α-</a:t>
            </a:r>
            <a:r>
              <a:rPr lang="en-US" dirty="0"/>
              <a:t>synuclein  </a:t>
            </a:r>
          </a:p>
          <a:p>
            <a:pPr lvl="1"/>
            <a:r>
              <a:rPr lang="en-US" dirty="0"/>
              <a:t>High levels of </a:t>
            </a:r>
            <a:r>
              <a:rPr lang="el-GR" dirty="0"/>
              <a:t>α-</a:t>
            </a:r>
            <a:r>
              <a:rPr lang="en-US" dirty="0"/>
              <a:t>synuclein leads to misfolding and toxicity</a:t>
            </a:r>
          </a:p>
          <a:p>
            <a:r>
              <a:rPr lang="en-US" dirty="0" err="1"/>
              <a:t>Dopaminogenic</a:t>
            </a:r>
            <a:r>
              <a:rPr lang="en-US" dirty="0"/>
              <a:t> neurons in substantia </a:t>
            </a:r>
            <a:r>
              <a:rPr lang="en-US" dirty="0" err="1"/>
              <a:t>nigra</a:t>
            </a:r>
            <a:r>
              <a:rPr lang="en-US" dirty="0"/>
              <a:t> express high levels of the ACE2 receptor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551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le of red berries&#10;&#10;Description automatically generated with medium confidence">
            <a:extLst>
              <a:ext uri="{FF2B5EF4-FFF2-40B4-BE49-F238E27FC236}">
                <a16:creationId xmlns:a16="http://schemas.microsoft.com/office/drawing/2014/main" id="{C581A8BB-CDF8-AD46-89CD-0C1E84DD0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7589" y="692089"/>
            <a:ext cx="2854411" cy="28544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F9E403-27E5-794D-AA8C-9D4621D3B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65" y="328055"/>
            <a:ext cx="9479692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"SARS-CoV-2 Proteins Interact with Alpha Synuclein and Induce Lewy Body-like Pathology In Vitro”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2ED5D-0A05-734D-B764-43B21EF68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" y="2489307"/>
            <a:ext cx="10515600" cy="3809805"/>
          </a:xfrm>
        </p:spPr>
        <p:txBody>
          <a:bodyPr>
            <a:normAutofit fontScale="92500"/>
          </a:bodyPr>
          <a:lstStyle/>
          <a:p>
            <a:r>
              <a:rPr lang="en-US" dirty="0"/>
              <a:t>Lewy bodies are clumps of protein that accumulate in the brain in association with Parkinson’s disease</a:t>
            </a:r>
          </a:p>
          <a:p>
            <a:r>
              <a:rPr lang="en-US" dirty="0"/>
              <a:t>The spike protein causes cells in the brain to make more alpha synuclein,    a protein that appears in Lewy bodies during the disease process</a:t>
            </a:r>
          </a:p>
          <a:p>
            <a:r>
              <a:rPr lang="en-US" dirty="0"/>
              <a:t>Aggregation of alpha synuclein into Lewy bodies was increased after spike protein exposure </a:t>
            </a:r>
            <a:r>
              <a:rPr lang="en-US" i="1" dirty="0">
                <a:solidFill>
                  <a:srgbClr val="EB0622"/>
                </a:solidFill>
              </a:rPr>
              <a:t>(a classic prion-like behavior)</a:t>
            </a:r>
          </a:p>
          <a:p>
            <a:r>
              <a:rPr lang="en-US" dirty="0"/>
              <a:t>"By confirming that SARS-CoV-2 proteins directly interact with </a:t>
            </a:r>
            <a:r>
              <a:rPr lang="el-GR" dirty="0"/>
              <a:t>α-</a:t>
            </a:r>
            <a:r>
              <a:rPr lang="en-US" dirty="0"/>
              <a:t>Syn, our study offered new insights into the mechanism underlying the development of PD [Parkinson’s disease] on the background of COVID-19."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C56026-EC6B-E943-A8D5-4CA6094BC808}"/>
              </a:ext>
            </a:extLst>
          </p:cNvPr>
          <p:cNvSpPr txBox="1"/>
          <p:nvPr/>
        </p:nvSpPr>
        <p:spPr>
          <a:xfrm>
            <a:off x="5605389" y="6299112"/>
            <a:ext cx="6586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 err="1"/>
              <a:t>Zhengcun</a:t>
            </a:r>
            <a:r>
              <a:rPr lang="en-US" sz="2400" dirty="0"/>
              <a:t> Wu et al. Int. J. Mol. Sci. 2022, 23, 3394.</a:t>
            </a:r>
          </a:p>
        </p:txBody>
      </p:sp>
    </p:spTree>
    <p:extLst>
      <p:ext uri="{BB962C8B-B14F-4D97-AF65-F5344CB8AC3E}">
        <p14:creationId xmlns:p14="http://schemas.microsoft.com/office/powerpoint/2010/main" val="683944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9605A-5D74-E442-B81A-8C745DB1D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Download these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6C6B1-6BB6-054E-BDCF-627888D44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70" y="1690688"/>
            <a:ext cx="10515600" cy="4351338"/>
          </a:xfrm>
        </p:spPr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slides</a:t>
            </a:r>
          </a:p>
          <a:p>
            <a:pPr marL="0" indent="0">
              <a:buNone/>
            </a:pPr>
            <a:r>
              <a:rPr lang="en-US" dirty="0"/>
              <a:t>https://people.csail.mit.edu/seneff/2022/Seneff_Corona_2022.pptx</a:t>
            </a:r>
          </a:p>
          <a:p>
            <a:endParaRPr lang="en-US" dirty="0"/>
          </a:p>
          <a:p>
            <a:r>
              <a:rPr lang="en-US" dirty="0"/>
              <a:t>Pdf file, two slides per page</a:t>
            </a:r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people.csail.mit.edu</a:t>
            </a:r>
            <a:r>
              <a:rPr lang="en-US" dirty="0"/>
              <a:t>/</a:t>
            </a:r>
            <a:r>
              <a:rPr lang="en-US" dirty="0" err="1"/>
              <a:t>seneff</a:t>
            </a:r>
            <a:r>
              <a:rPr lang="en-US" dirty="0"/>
              <a:t>/2022/Seneff_Corona_2022.pdf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809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BCD8F-F942-CC4B-86AD-A885D1C92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62" y="2360015"/>
            <a:ext cx="10668990" cy="23316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300" dirty="0"/>
              <a:t>Prof. Luc Montagnier’s preprint paper:</a:t>
            </a:r>
          </a:p>
          <a:p>
            <a:r>
              <a:rPr lang="en-US" dirty="0"/>
              <a:t>26 people developed symptoms of CJD (Creutzfeldt Jakob Disease) within one month of their second mRNA vaccine</a:t>
            </a:r>
          </a:p>
          <a:p>
            <a:r>
              <a:rPr lang="en-US" dirty="0"/>
              <a:t>Many died within 3 months</a:t>
            </a:r>
          </a:p>
          <a:p>
            <a:r>
              <a:rPr lang="en-US" dirty="0"/>
              <a:t>All are now dead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863964F-0913-9A45-85C6-E98414ACC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62" y="-9276"/>
            <a:ext cx="8178800" cy="2197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2294CF-E0B9-B743-AB27-0932CF31D04D}"/>
              </a:ext>
            </a:extLst>
          </p:cNvPr>
          <p:cNvSpPr txBox="1"/>
          <p:nvPr/>
        </p:nvSpPr>
        <p:spPr>
          <a:xfrm>
            <a:off x="1908479" y="6457636"/>
            <a:ext cx="10283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www.theepochtimes.com</a:t>
            </a:r>
            <a:r>
              <a:rPr lang="en-US" dirty="0"/>
              <a:t>/studies-link-incurable-prion-disease-with-covid-19-vaccine_4511204.html</a:t>
            </a:r>
          </a:p>
        </p:txBody>
      </p:sp>
    </p:spTree>
    <p:extLst>
      <p:ext uri="{BB962C8B-B14F-4D97-AF65-F5344CB8AC3E}">
        <p14:creationId xmlns:p14="http://schemas.microsoft.com/office/powerpoint/2010/main" val="2847754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9347E2-61CA-6E49-B41A-DF9953B5A7E0}"/>
              </a:ext>
            </a:extLst>
          </p:cNvPr>
          <p:cNvSpPr/>
          <p:nvPr/>
        </p:nvSpPr>
        <p:spPr>
          <a:xfrm>
            <a:off x="249811" y="2505670"/>
            <a:ext cx="110923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mRNA Vaccines and Heart Disease</a:t>
            </a:r>
          </a:p>
        </p:txBody>
      </p:sp>
    </p:spTree>
    <p:extLst>
      <p:ext uri="{BB962C8B-B14F-4D97-AF65-F5344CB8AC3E}">
        <p14:creationId xmlns:p14="http://schemas.microsoft.com/office/powerpoint/2010/main" val="850009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8666-13E4-0743-A249-5948B3511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22226"/>
            <a:ext cx="10515600" cy="1325563"/>
          </a:xfrm>
        </p:spPr>
        <p:txBody>
          <a:bodyPr/>
          <a:lstStyle/>
          <a:p>
            <a:r>
              <a:rPr lang="en-US" b="1" dirty="0"/>
              <a:t>How the mRNA Vaccines Cause Heart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E0FC2-9B34-3242-B301-9706E7033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199323"/>
            <a:ext cx="11262496" cy="4917771"/>
          </a:xfrm>
        </p:spPr>
        <p:txBody>
          <a:bodyPr>
            <a:normAutofit/>
          </a:bodyPr>
          <a:lstStyle/>
          <a:p>
            <a:r>
              <a:rPr lang="en-US" dirty="0"/>
              <a:t>Stressed immune cells release </a:t>
            </a:r>
            <a:r>
              <a:rPr lang="en-US" i="1" dirty="0">
                <a:solidFill>
                  <a:srgbClr val="FF0000"/>
                </a:solidFill>
              </a:rPr>
              <a:t>exosomes</a:t>
            </a:r>
            <a:r>
              <a:rPr lang="en-US" dirty="0"/>
              <a:t> containing </a:t>
            </a:r>
            <a:r>
              <a:rPr lang="en-US" i="1" dirty="0">
                <a:solidFill>
                  <a:srgbClr val="FF0000"/>
                </a:solidFill>
              </a:rPr>
              <a:t>microRNAs</a:t>
            </a:r>
            <a:r>
              <a:rPr lang="en-US" dirty="0"/>
              <a:t> that signal to tissue cells and can induce an inflammatory response</a:t>
            </a:r>
          </a:p>
          <a:p>
            <a:pPr lvl="1"/>
            <a:r>
              <a:rPr lang="en-US" dirty="0"/>
              <a:t>In particular, </a:t>
            </a:r>
            <a:r>
              <a:rPr lang="en-US" i="1" dirty="0">
                <a:solidFill>
                  <a:srgbClr val="FF0000"/>
                </a:solidFill>
              </a:rPr>
              <a:t>miR-155</a:t>
            </a:r>
            <a:r>
              <a:rPr lang="en-US" dirty="0"/>
              <a:t> plays a special role in SARS-CoV-2, facilitated by spike</a:t>
            </a:r>
          </a:p>
          <a:p>
            <a:r>
              <a:rPr lang="en-US" dirty="0"/>
              <a:t>The spike protein S1 subunit detaches and becomes free to bind to ACE2 receptors which are present at high levels in the heart</a:t>
            </a:r>
          </a:p>
          <a:p>
            <a:pPr lvl="1"/>
            <a:r>
              <a:rPr lang="en-US" dirty="0"/>
              <a:t>The suppression of ACE2 by spike S1 causes upregulation of angiotensin II, which induces inflammation (myocarditis) and cardiovascular disease</a:t>
            </a:r>
          </a:p>
          <a:p>
            <a:r>
              <a:rPr lang="en-US" dirty="0"/>
              <a:t>S1 has been found in COVID-19 patients long after the virus is cleared, and is believed to play a critical role in “long-haul COVID”</a:t>
            </a:r>
          </a:p>
          <a:p>
            <a:r>
              <a:rPr lang="en-US" dirty="0"/>
              <a:t>S1 has also been found in the vasculature following vaccination</a:t>
            </a:r>
          </a:p>
          <a:p>
            <a:r>
              <a:rPr lang="en-US" dirty="0"/>
              <a:t>miR-155 overexpression is linked to worse outcomes in heart attack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58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D71AEC68-6E83-B048-A96B-8CF27E900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1944" y="7198"/>
            <a:ext cx="7340056" cy="64928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13843E-A2C2-574E-8C17-5798C00627C4}"/>
              </a:ext>
            </a:extLst>
          </p:cNvPr>
          <p:cNvSpPr txBox="1"/>
          <p:nvPr/>
        </p:nvSpPr>
        <p:spPr>
          <a:xfrm>
            <a:off x="278408" y="6318545"/>
            <a:ext cx="914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 err="1"/>
              <a:t>Chunxiao</a:t>
            </a:r>
            <a:r>
              <a:rPr lang="en-US" sz="2400" dirty="0"/>
              <a:t> Wang et al. Molecular Therapy 2017; 25(1): 192-204.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C297B1-4B6A-3044-9D84-66F923DD4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46" y="-219229"/>
            <a:ext cx="5387863" cy="2259322"/>
          </a:xfrm>
        </p:spPr>
        <p:txBody>
          <a:bodyPr>
            <a:normAutofit/>
          </a:bodyPr>
          <a:lstStyle/>
          <a:p>
            <a:r>
              <a:rPr lang="en-US" b="1" dirty="0"/>
              <a:t>How Spike Protein can Cause Cardiac Issues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DE7A87-676B-0942-8D2B-27CBB87D0C59}"/>
              </a:ext>
            </a:extLst>
          </p:cNvPr>
          <p:cNvSpPr txBox="1"/>
          <p:nvPr/>
        </p:nvSpPr>
        <p:spPr>
          <a:xfrm>
            <a:off x="8632082" y="1291273"/>
            <a:ext cx="175612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Macrophage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6C0C06-C0F7-F643-86D4-74DC7205B953}"/>
              </a:ext>
            </a:extLst>
          </p:cNvPr>
          <p:cNvSpPr txBox="1"/>
          <p:nvPr/>
        </p:nvSpPr>
        <p:spPr>
          <a:xfrm>
            <a:off x="9510143" y="5192886"/>
            <a:ext cx="24146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Cardiac Fibroblast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4B62F-99E2-524D-85E2-42A69A32E046}"/>
              </a:ext>
            </a:extLst>
          </p:cNvPr>
          <p:cNvSpPr txBox="1"/>
          <p:nvPr/>
        </p:nvSpPr>
        <p:spPr>
          <a:xfrm>
            <a:off x="8521972" y="6086279"/>
            <a:ext cx="218842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Cardiac Rupture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594E9-1A4F-D340-8832-8967D51BDB19}"/>
              </a:ext>
            </a:extLst>
          </p:cNvPr>
          <p:cNvSpPr txBox="1"/>
          <p:nvPr/>
        </p:nvSpPr>
        <p:spPr>
          <a:xfrm>
            <a:off x="5550859" y="143439"/>
            <a:ext cx="92602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Stress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C0CA43-74A0-7043-BE02-6AB9DF376BB2}"/>
              </a:ext>
            </a:extLst>
          </p:cNvPr>
          <p:cNvSpPr txBox="1"/>
          <p:nvPr/>
        </p:nvSpPr>
        <p:spPr>
          <a:xfrm>
            <a:off x="10193715" y="2367628"/>
            <a:ext cx="173106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Exosome</a:t>
            </a:r>
          </a:p>
          <a:p>
            <a:r>
              <a:rPr lang="en-US" sz="2400" dirty="0"/>
              <a:t>Secretion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8CF989-03BD-304A-8881-385264119305}"/>
              </a:ext>
            </a:extLst>
          </p:cNvPr>
          <p:cNvSpPr/>
          <p:nvPr/>
        </p:nvSpPr>
        <p:spPr>
          <a:xfrm>
            <a:off x="5488909" y="4358799"/>
            <a:ext cx="1754399" cy="38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C10B4-81B0-F942-B315-F576D48D7E5F}"/>
              </a:ext>
            </a:extLst>
          </p:cNvPr>
          <p:cNvSpPr/>
          <p:nvPr/>
        </p:nvSpPr>
        <p:spPr>
          <a:xfrm>
            <a:off x="5362143" y="1821572"/>
            <a:ext cx="1754399" cy="38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B0C9F0-7A1F-6342-A429-9544B77DFBD6}"/>
              </a:ext>
            </a:extLst>
          </p:cNvPr>
          <p:cNvSpPr txBox="1">
            <a:spLocks/>
          </p:cNvSpPr>
          <p:nvPr/>
        </p:nvSpPr>
        <p:spPr>
          <a:xfrm>
            <a:off x="267222" y="1993581"/>
            <a:ext cx="7238677" cy="4323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Spike protein S1 unit causes stress and binds to ACE2 receptors, disabling them</a:t>
            </a:r>
          </a:p>
          <a:p>
            <a:pPr lvl="1"/>
            <a:r>
              <a:rPr lang="en-US" dirty="0"/>
              <a:t>This causes accumulation of Angiotensin II which activates macrophages</a:t>
            </a:r>
          </a:p>
          <a:p>
            <a:r>
              <a:rPr lang="en-US" dirty="0"/>
              <a:t>Macrophages secrete abundant exosomes containing miR-155</a:t>
            </a:r>
          </a:p>
          <a:p>
            <a:r>
              <a:rPr lang="en-US" dirty="0"/>
              <a:t>These exosomes are taken up by fibroblasts, suppressing their proliferation </a:t>
            </a:r>
          </a:p>
          <a:p>
            <a:pPr lvl="1"/>
            <a:r>
              <a:rPr lang="en-US" dirty="0"/>
              <a:t>This interferes with the healing process, leading to cardiac rupture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0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5C19B-E90E-F947-98D6-1CC22FFEA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" y="309825"/>
            <a:ext cx="9876923" cy="185757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“Free SARS-CoV-2 Spike Protein S1 Particles May Play a Role in the Pathogenesis of    COVID-19 Infection”</a:t>
            </a:r>
            <a:r>
              <a:rPr lang="en-US" b="1" dirty="0">
                <a:solidFill>
                  <a:srgbClr val="FF0000"/>
                </a:solidFill>
              </a:rPr>
              <a:t>*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 descr="Map&#10;&#10;Description automatically generated with medium confidence">
            <a:extLst>
              <a:ext uri="{FF2B5EF4-FFF2-40B4-BE49-F238E27FC236}">
                <a16:creationId xmlns:a16="http://schemas.microsoft.com/office/drawing/2014/main" id="{A6C20212-BF44-A945-B38A-B921C0794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97" y="3090406"/>
            <a:ext cx="10096500" cy="3200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57D2DC-0953-5242-89C0-6AE5B467A679}"/>
              </a:ext>
            </a:extLst>
          </p:cNvPr>
          <p:cNvSpPr txBox="1"/>
          <p:nvPr/>
        </p:nvSpPr>
        <p:spPr>
          <a:xfrm>
            <a:off x="2518876" y="1957098"/>
            <a:ext cx="7359220" cy="954107"/>
          </a:xfrm>
          <a:prstGeom prst="rect">
            <a:avLst/>
          </a:prstGeom>
          <a:solidFill>
            <a:srgbClr val="FFFA9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/>
            </a:lvl1pPr>
          </a:lstStyle>
          <a:p>
            <a:r>
              <a:rPr lang="en-US" dirty="0"/>
              <a:t>Disabling ACE2 receptors causes Inflammation, thrombosis (blood clots) and damage to the lungs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FB9F8A-AB74-FC49-843D-F9B20AE31CC3}"/>
              </a:ext>
            </a:extLst>
          </p:cNvPr>
          <p:cNvCxnSpPr>
            <a:cxnSpLocks/>
          </p:cNvCxnSpPr>
          <p:nvPr/>
        </p:nvCxnSpPr>
        <p:spPr>
          <a:xfrm flipH="1">
            <a:off x="5611505" y="3552071"/>
            <a:ext cx="1657350" cy="405567"/>
          </a:xfrm>
          <a:prstGeom prst="straightConnector1">
            <a:avLst/>
          </a:prstGeom>
          <a:ln w="57150">
            <a:solidFill>
              <a:srgbClr val="EB06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D7C656-6DB8-8341-99E8-5765FA90479A}"/>
              </a:ext>
            </a:extLst>
          </p:cNvPr>
          <p:cNvSpPr txBox="1"/>
          <p:nvPr/>
        </p:nvSpPr>
        <p:spPr>
          <a:xfrm>
            <a:off x="5891787" y="3090406"/>
            <a:ext cx="3897101" cy="461665"/>
          </a:xfrm>
          <a:prstGeom prst="rect">
            <a:avLst/>
          </a:prstGeom>
          <a:solidFill>
            <a:srgbClr val="FFFA9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/>
            </a:lvl1pPr>
          </a:lstStyle>
          <a:p>
            <a:r>
              <a:rPr lang="en-US" sz="2400" dirty="0"/>
              <a:t>S1 attached to ACE2 receptor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1FB36-4ADA-B148-9AA5-DB73F7D464C8}"/>
              </a:ext>
            </a:extLst>
          </p:cNvPr>
          <p:cNvSpPr txBox="1"/>
          <p:nvPr/>
        </p:nvSpPr>
        <p:spPr>
          <a:xfrm>
            <a:off x="3209468" y="6131452"/>
            <a:ext cx="8659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Andrey V. </a:t>
            </a:r>
            <a:r>
              <a:rPr lang="en-US" sz="2400" dirty="0" err="1"/>
              <a:t>Letarov</a:t>
            </a:r>
            <a:r>
              <a:rPr lang="en-US" sz="2400" dirty="0"/>
              <a:t> et al.  Biochemistry (Moscow) 2020 Dec 30: 1–5. </a:t>
            </a:r>
          </a:p>
        </p:txBody>
      </p:sp>
    </p:spTree>
    <p:extLst>
      <p:ext uri="{BB962C8B-B14F-4D97-AF65-F5344CB8AC3E}">
        <p14:creationId xmlns:p14="http://schemas.microsoft.com/office/powerpoint/2010/main" val="427580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5C19B-E90E-F947-98D6-1CC22FFEA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" y="309825"/>
            <a:ext cx="9876923" cy="185757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“Free SARS-CoV-2 Spike Protein S1 Particles May Play a Role in the Pathogenesis of    COVID-19 Infection”</a:t>
            </a:r>
            <a:r>
              <a:rPr lang="en-US" b="1" dirty="0">
                <a:solidFill>
                  <a:srgbClr val="FF0000"/>
                </a:solidFill>
              </a:rPr>
              <a:t>*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 descr="Map&#10;&#10;Description automatically generated with medium confidence">
            <a:extLst>
              <a:ext uri="{FF2B5EF4-FFF2-40B4-BE49-F238E27FC236}">
                <a16:creationId xmlns:a16="http://schemas.microsoft.com/office/drawing/2014/main" id="{A6C20212-BF44-A945-B38A-B921C0794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97" y="3090406"/>
            <a:ext cx="10096500" cy="3200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57D2DC-0953-5242-89C0-6AE5B467A679}"/>
              </a:ext>
            </a:extLst>
          </p:cNvPr>
          <p:cNvSpPr txBox="1"/>
          <p:nvPr/>
        </p:nvSpPr>
        <p:spPr>
          <a:xfrm>
            <a:off x="2518876" y="1957098"/>
            <a:ext cx="7359220" cy="954107"/>
          </a:xfrm>
          <a:prstGeom prst="rect">
            <a:avLst/>
          </a:prstGeom>
          <a:solidFill>
            <a:srgbClr val="FFFA9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/>
            </a:lvl1pPr>
          </a:lstStyle>
          <a:p>
            <a:r>
              <a:rPr lang="en-US" dirty="0"/>
              <a:t>Disabling ACE2 receptors causes Inflammation, thrombosis (blood clots) and damage to the lungs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FB9F8A-AB74-FC49-843D-F9B20AE31CC3}"/>
              </a:ext>
            </a:extLst>
          </p:cNvPr>
          <p:cNvCxnSpPr>
            <a:cxnSpLocks/>
          </p:cNvCxnSpPr>
          <p:nvPr/>
        </p:nvCxnSpPr>
        <p:spPr>
          <a:xfrm flipH="1">
            <a:off x="5700713" y="3552071"/>
            <a:ext cx="1657350" cy="405567"/>
          </a:xfrm>
          <a:prstGeom prst="straightConnector1">
            <a:avLst/>
          </a:prstGeom>
          <a:ln w="57150">
            <a:solidFill>
              <a:srgbClr val="EB06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D7C656-6DB8-8341-99E8-5765FA90479A}"/>
              </a:ext>
            </a:extLst>
          </p:cNvPr>
          <p:cNvSpPr txBox="1"/>
          <p:nvPr/>
        </p:nvSpPr>
        <p:spPr>
          <a:xfrm>
            <a:off x="5980995" y="3090406"/>
            <a:ext cx="3116879" cy="461665"/>
          </a:xfrm>
          <a:prstGeom prst="rect">
            <a:avLst/>
          </a:prstGeom>
          <a:solidFill>
            <a:srgbClr val="FFFA9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/>
            </a:lvl1pPr>
          </a:lstStyle>
          <a:p>
            <a:r>
              <a:rPr lang="en-US" sz="2400" dirty="0"/>
              <a:t>S1 attached to ACE2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1FB36-4ADA-B148-9AA5-DB73F7D464C8}"/>
              </a:ext>
            </a:extLst>
          </p:cNvPr>
          <p:cNvSpPr txBox="1"/>
          <p:nvPr/>
        </p:nvSpPr>
        <p:spPr>
          <a:xfrm>
            <a:off x="3209468" y="6131452"/>
            <a:ext cx="8659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Andrey V. </a:t>
            </a:r>
            <a:r>
              <a:rPr lang="en-US" sz="2400" dirty="0" err="1"/>
              <a:t>Letarov</a:t>
            </a:r>
            <a:r>
              <a:rPr lang="en-US" sz="2400" dirty="0"/>
              <a:t> et al.  Biochemistry (Moscow) 2020 Dec 30: 1–5.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5649F3-DD89-2649-899A-02F39C3DD64A}"/>
              </a:ext>
            </a:extLst>
          </p:cNvPr>
          <p:cNvSpPr txBox="1"/>
          <p:nvPr/>
        </p:nvSpPr>
        <p:spPr>
          <a:xfrm>
            <a:off x="1341041" y="1659285"/>
            <a:ext cx="9509917" cy="3539430"/>
          </a:xfrm>
          <a:prstGeom prst="rect">
            <a:avLst/>
          </a:prstGeom>
          <a:solidFill>
            <a:srgbClr val="FFFA9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/>
            </a:lvl1pPr>
          </a:lstStyle>
          <a:p>
            <a:r>
              <a:rPr lang="en-US" dirty="0"/>
              <a:t> </a:t>
            </a:r>
          </a:p>
          <a:p>
            <a:r>
              <a:rPr lang="en-US" dirty="0"/>
              <a:t>Eleven out of 13 health care workers had detectable levels of spike protein and/or S1 in their blood plasma as early as 1 day and up to 28 days following the first mRNA vaccine, with a peak level on average after five days.</a:t>
            </a:r>
            <a:r>
              <a:rPr lang="en-US" dirty="0">
                <a:solidFill>
                  <a:srgbClr val="FF0000"/>
                </a:solidFill>
              </a:rPr>
              <a:t>**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**</a:t>
            </a:r>
            <a:r>
              <a:rPr lang="en-US" dirty="0"/>
              <a:t>Ogata et al. Clin Infect Dis 2022; 74(4): 715-718.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0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5C19B-E90E-F947-98D6-1CC22FFEA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" y="309825"/>
            <a:ext cx="9876923" cy="185757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“Free SARS-CoV-2 Spike Protein S1 Particles May Play a Role in the Pathogenesis of    COVID-19 Infection”</a:t>
            </a:r>
            <a:r>
              <a:rPr lang="en-US" b="1" dirty="0">
                <a:solidFill>
                  <a:srgbClr val="FF0000"/>
                </a:solidFill>
              </a:rPr>
              <a:t>*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 descr="Map&#10;&#10;Description automatically generated with medium confidence">
            <a:extLst>
              <a:ext uri="{FF2B5EF4-FFF2-40B4-BE49-F238E27FC236}">
                <a16:creationId xmlns:a16="http://schemas.microsoft.com/office/drawing/2014/main" id="{A6C20212-BF44-A945-B38A-B921C0794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97" y="3090406"/>
            <a:ext cx="10096500" cy="3200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57D2DC-0953-5242-89C0-6AE5B467A679}"/>
              </a:ext>
            </a:extLst>
          </p:cNvPr>
          <p:cNvSpPr txBox="1"/>
          <p:nvPr/>
        </p:nvSpPr>
        <p:spPr>
          <a:xfrm>
            <a:off x="2518876" y="1957098"/>
            <a:ext cx="7359220" cy="954107"/>
          </a:xfrm>
          <a:prstGeom prst="rect">
            <a:avLst/>
          </a:prstGeom>
          <a:solidFill>
            <a:srgbClr val="FFFA9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/>
            </a:lvl1pPr>
          </a:lstStyle>
          <a:p>
            <a:r>
              <a:rPr lang="en-US" dirty="0"/>
              <a:t>Disabling ACE2 receptors causes Inflammation, thrombosis (blood clots) and damage to the lungs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FB9F8A-AB74-FC49-843D-F9B20AE31CC3}"/>
              </a:ext>
            </a:extLst>
          </p:cNvPr>
          <p:cNvCxnSpPr>
            <a:cxnSpLocks/>
          </p:cNvCxnSpPr>
          <p:nvPr/>
        </p:nvCxnSpPr>
        <p:spPr>
          <a:xfrm flipH="1">
            <a:off x="5700713" y="3552071"/>
            <a:ext cx="1657350" cy="405567"/>
          </a:xfrm>
          <a:prstGeom prst="straightConnector1">
            <a:avLst/>
          </a:prstGeom>
          <a:ln w="57150">
            <a:solidFill>
              <a:srgbClr val="EB06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D7C656-6DB8-8341-99E8-5765FA90479A}"/>
              </a:ext>
            </a:extLst>
          </p:cNvPr>
          <p:cNvSpPr txBox="1"/>
          <p:nvPr/>
        </p:nvSpPr>
        <p:spPr>
          <a:xfrm>
            <a:off x="5980995" y="3090406"/>
            <a:ext cx="3116879" cy="461665"/>
          </a:xfrm>
          <a:prstGeom prst="rect">
            <a:avLst/>
          </a:prstGeom>
          <a:solidFill>
            <a:srgbClr val="FFFA9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/>
            </a:lvl1pPr>
          </a:lstStyle>
          <a:p>
            <a:r>
              <a:rPr lang="en-US" sz="2400" dirty="0"/>
              <a:t>S1 attached to ACE2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1FB36-4ADA-B148-9AA5-DB73F7D464C8}"/>
              </a:ext>
            </a:extLst>
          </p:cNvPr>
          <p:cNvSpPr txBox="1"/>
          <p:nvPr/>
        </p:nvSpPr>
        <p:spPr>
          <a:xfrm>
            <a:off x="3209468" y="6131452"/>
            <a:ext cx="8659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Andrey V. </a:t>
            </a:r>
            <a:r>
              <a:rPr lang="en-US" sz="2400" dirty="0" err="1"/>
              <a:t>Letarov</a:t>
            </a:r>
            <a:r>
              <a:rPr lang="en-US" sz="2400" dirty="0"/>
              <a:t> et al.  Biochemistry (Moscow) 2020 Dec 30: 1–5.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058416-F011-F541-B53E-2B3CFAB34079}"/>
              </a:ext>
            </a:extLst>
          </p:cNvPr>
          <p:cNvSpPr txBox="1"/>
          <p:nvPr/>
        </p:nvSpPr>
        <p:spPr>
          <a:xfrm>
            <a:off x="776698" y="1477099"/>
            <a:ext cx="10280073" cy="3970318"/>
          </a:xfrm>
          <a:prstGeom prst="rect">
            <a:avLst/>
          </a:prstGeom>
          <a:solidFill>
            <a:srgbClr val="FFFA9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/>
            </a:lvl1pPr>
          </a:lstStyle>
          <a:p>
            <a:r>
              <a:rPr lang="en-US" dirty="0"/>
              <a:t> </a:t>
            </a:r>
          </a:p>
          <a:p>
            <a:r>
              <a:rPr lang="en-US" dirty="0"/>
              <a:t> S1 alone caused COVID-19-like lung symptoms in mice           equipped with human ACE2 receptors: </a:t>
            </a:r>
          </a:p>
          <a:p>
            <a:endParaRPr lang="en-US" dirty="0"/>
          </a:p>
          <a:p>
            <a:r>
              <a:rPr lang="en-US" dirty="0"/>
              <a:t>Immune cell infiltration, cytokine storm,                                          impaired barrier function.</a:t>
            </a:r>
            <a:r>
              <a:rPr lang="en-US" dirty="0">
                <a:solidFill>
                  <a:srgbClr val="FF0000"/>
                </a:solidFill>
              </a:rPr>
              <a:t>***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***</a:t>
            </a:r>
            <a:r>
              <a:rPr lang="en-US" sz="2400" dirty="0"/>
              <a:t>Ruben M. L. </a:t>
            </a:r>
            <a:r>
              <a:rPr lang="en-US" sz="2400" dirty="0" err="1"/>
              <a:t>Colunga</a:t>
            </a:r>
            <a:r>
              <a:rPr lang="en-US" sz="2400" dirty="0"/>
              <a:t> </a:t>
            </a:r>
            <a:r>
              <a:rPr lang="en-US" sz="2400" dirty="0" err="1"/>
              <a:t>Biancatelli</a:t>
            </a:r>
            <a:r>
              <a:rPr lang="en-US" sz="2400" dirty="0"/>
              <a:t> et al.   </a:t>
            </a:r>
          </a:p>
          <a:p>
            <a:r>
              <a:rPr lang="en-US" sz="2400" dirty="0"/>
              <a:t>Am J </a:t>
            </a:r>
            <a:r>
              <a:rPr lang="en-US" sz="2400" dirty="0" err="1"/>
              <a:t>Physiol</a:t>
            </a:r>
            <a:r>
              <a:rPr lang="en-US" sz="2400" dirty="0"/>
              <a:t> Lung Cell Mol </a:t>
            </a:r>
            <a:r>
              <a:rPr lang="en-US" sz="2400" dirty="0" err="1"/>
              <a:t>Physiol</a:t>
            </a:r>
            <a:r>
              <a:rPr lang="en-US" sz="2400" dirty="0"/>
              <a:t> 2021; 321: L477–L484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6344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6C30B-91AB-6B45-A8E6-0346AFDC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75" y="0"/>
            <a:ext cx="8713000" cy="1325563"/>
          </a:xfrm>
        </p:spPr>
        <p:txBody>
          <a:bodyPr>
            <a:normAutofit/>
          </a:bodyPr>
          <a:lstStyle/>
          <a:p>
            <a:r>
              <a:rPr lang="en-US" b="1" dirty="0"/>
              <a:t>miR-155 overexpression linked to worse outcomes in heart attack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pic>
        <p:nvPicPr>
          <p:cNvPr id="5" name="Content Placeholder 4" descr="Diagram&#10;&#10;Description automatically generated with low confidence">
            <a:extLst>
              <a:ext uri="{FF2B5EF4-FFF2-40B4-BE49-F238E27FC236}">
                <a16:creationId xmlns:a16="http://schemas.microsoft.com/office/drawing/2014/main" id="{122080A6-AA65-E242-A801-480B1D6F78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4186" y="1806599"/>
            <a:ext cx="7461158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EAC08C-DC1F-814C-A15F-69FCBA47D053}"/>
              </a:ext>
            </a:extLst>
          </p:cNvPr>
          <p:cNvSpPr txBox="1"/>
          <p:nvPr/>
        </p:nvSpPr>
        <p:spPr>
          <a:xfrm>
            <a:off x="4202564" y="6207096"/>
            <a:ext cx="7975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Figure 1. Nina </a:t>
            </a:r>
            <a:r>
              <a:rPr lang="en-US" sz="2400" dirty="0" err="1"/>
              <a:t>Zidar</a:t>
            </a:r>
            <a:r>
              <a:rPr lang="en-US" sz="2400" dirty="0"/>
              <a:t> et al. Disease Markers 2011; 31: 259-265.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0F726D-AC68-224E-9889-C7FBEC1B661B}"/>
              </a:ext>
            </a:extLst>
          </p:cNvPr>
          <p:cNvSpPr txBox="1">
            <a:spLocks/>
          </p:cNvSpPr>
          <p:nvPr/>
        </p:nvSpPr>
        <p:spPr>
          <a:xfrm>
            <a:off x="270345" y="1642573"/>
            <a:ext cx="4313841" cy="4832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Measured three miRNA levels in autopsy samples of 50 patients with MI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dirty="0"/>
              <a:t>“innate immunity resulting in an intense inflammatory reaction plays an important role in the pathogenesis of the VR [ventricular rupture] after MI [myocardial infarction] in humans.”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1BCC76D-20E5-2D47-A6C1-BC44AAAF1D55}"/>
              </a:ext>
            </a:extLst>
          </p:cNvPr>
          <p:cNvSpPr/>
          <p:nvPr/>
        </p:nvSpPr>
        <p:spPr>
          <a:xfrm>
            <a:off x="7380477" y="5466005"/>
            <a:ext cx="1266998" cy="327405"/>
          </a:xfrm>
          <a:custGeom>
            <a:avLst/>
            <a:gdLst>
              <a:gd name="connsiteX0" fmla="*/ 1169757 w 1266998"/>
              <a:gd name="connsiteY0" fmla="*/ 17553 h 327405"/>
              <a:gd name="connsiteX1" fmla="*/ 896624 w 1266998"/>
              <a:gd name="connsiteY1" fmla="*/ 29428 h 327405"/>
              <a:gd name="connsiteX2" fmla="*/ 136604 w 1266998"/>
              <a:gd name="connsiteY2" fmla="*/ 41303 h 327405"/>
              <a:gd name="connsiteX3" fmla="*/ 100978 w 1266998"/>
              <a:gd name="connsiteY3" fmla="*/ 278810 h 327405"/>
              <a:gd name="connsiteX4" fmla="*/ 1181632 w 1266998"/>
              <a:gd name="connsiteY4" fmla="*/ 302561 h 327405"/>
              <a:gd name="connsiteX5" fmla="*/ 1169757 w 1266998"/>
              <a:gd name="connsiteY5" fmla="*/ 17553 h 32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6998" h="327405">
                <a:moveTo>
                  <a:pt x="1169757" y="17553"/>
                </a:moveTo>
                <a:cubicBezTo>
                  <a:pt x="1122256" y="-27969"/>
                  <a:pt x="896624" y="29428"/>
                  <a:pt x="896624" y="29428"/>
                </a:cubicBezTo>
                <a:cubicBezTo>
                  <a:pt x="724432" y="33386"/>
                  <a:pt x="269212" y="-261"/>
                  <a:pt x="136604" y="41303"/>
                </a:cubicBezTo>
                <a:cubicBezTo>
                  <a:pt x="3996" y="82867"/>
                  <a:pt x="-73193" y="235267"/>
                  <a:pt x="100978" y="278810"/>
                </a:cubicBezTo>
                <a:cubicBezTo>
                  <a:pt x="275149" y="322353"/>
                  <a:pt x="1007461" y="350062"/>
                  <a:pt x="1181632" y="302561"/>
                </a:cubicBezTo>
                <a:cubicBezTo>
                  <a:pt x="1355803" y="255060"/>
                  <a:pt x="1217258" y="63075"/>
                  <a:pt x="1169757" y="17553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7843AA-09A2-684C-B8F2-D996B6CB551D}"/>
              </a:ext>
            </a:extLst>
          </p:cNvPr>
          <p:cNvSpPr txBox="1"/>
          <p:nvPr/>
        </p:nvSpPr>
        <p:spPr>
          <a:xfrm>
            <a:off x="5382663" y="1285665"/>
            <a:ext cx="6301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MI1: heart attack within first 24 hours of clinical symptoms</a:t>
            </a:r>
          </a:p>
          <a:p>
            <a:r>
              <a:rPr lang="en-US" sz="2000" dirty="0"/>
              <a:t>MI2: heart attack 2-7 days after onset of clinical symptoms</a:t>
            </a:r>
          </a:p>
        </p:txBody>
      </p:sp>
    </p:spTree>
    <p:extLst>
      <p:ext uri="{BB962C8B-B14F-4D97-AF65-F5344CB8AC3E}">
        <p14:creationId xmlns:p14="http://schemas.microsoft.com/office/powerpoint/2010/main" val="2590768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FFD9B-156F-994A-9CFC-84CA389B2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810" y="271668"/>
            <a:ext cx="10515600" cy="1325563"/>
          </a:xfrm>
        </p:spPr>
        <p:txBody>
          <a:bodyPr/>
          <a:lstStyle/>
          <a:p>
            <a:r>
              <a:rPr lang="en-US" b="1" dirty="0"/>
              <a:t>Spike protein causes infected cells to fuse into a giant multi-nucleated cell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34451-9194-B04C-B0EC-AA839506F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4773" y="1820703"/>
            <a:ext cx="6624637" cy="3216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Giant cells become senescent and release cytokines and chemokines that induce inflammation and damage</a:t>
            </a:r>
          </a:p>
          <a:p>
            <a:pPr marL="0" indent="0">
              <a:buNone/>
            </a:pPr>
            <a:r>
              <a:rPr lang="en-US" dirty="0"/>
              <a:t>Presence of micronuclei in those cells indicates DNA double strand breaks</a:t>
            </a:r>
          </a:p>
          <a:p>
            <a:pPr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genetic mutations  cancer</a:t>
            </a:r>
          </a:p>
        </p:txBody>
      </p:sp>
      <p:pic>
        <p:nvPicPr>
          <p:cNvPr id="4" name="Content Placeholder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7E7823AE-A2E9-EE42-B92E-83AFEE2B0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55" y="1972438"/>
            <a:ext cx="2592286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9FEA7F-0DBA-224B-BD02-3A8475BD84FE}"/>
              </a:ext>
            </a:extLst>
          </p:cNvPr>
          <p:cNvSpPr txBox="1"/>
          <p:nvPr/>
        </p:nvSpPr>
        <p:spPr>
          <a:xfrm>
            <a:off x="5203902" y="5969833"/>
            <a:ext cx="5728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He Ren et al. Biol Direct 2021 Oct 21; 16(1): 202021.</a:t>
            </a:r>
          </a:p>
          <a:p>
            <a:pPr algn="r"/>
            <a:r>
              <a:rPr lang="en-US" sz="2000" dirty="0"/>
              <a:t>https://</a:t>
            </a:r>
            <a:r>
              <a:rPr lang="en-US" sz="2000" dirty="0" err="1"/>
              <a:t>pubmed.ncbi.nlm.nih.gov</a:t>
            </a:r>
            <a:r>
              <a:rPr lang="en-US" sz="2000" dirty="0"/>
              <a:t>/34674770/</a:t>
            </a:r>
          </a:p>
        </p:txBody>
      </p:sp>
    </p:spTree>
    <p:extLst>
      <p:ext uri="{BB962C8B-B14F-4D97-AF65-F5344CB8AC3E}">
        <p14:creationId xmlns:p14="http://schemas.microsoft.com/office/powerpoint/2010/main" val="2542459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7400C-9858-A74F-AE96-75958C10E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2" y="263275"/>
            <a:ext cx="8697685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Spike protein induces cell-cell fusion in cardiomyocytes (heart muscle cells)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05D605F-AA72-E040-91B8-0E5C4FA9D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312" y="1695626"/>
            <a:ext cx="3690647" cy="2728443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5AD704-1492-0243-B3E1-54D181BF4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021" y="2238462"/>
            <a:ext cx="6703911" cy="2426113"/>
          </a:xfrm>
        </p:spPr>
        <p:txBody>
          <a:bodyPr>
            <a:normAutofit/>
          </a:bodyPr>
          <a:lstStyle/>
          <a:p>
            <a:r>
              <a:rPr lang="en-US" dirty="0"/>
              <a:t>Viral spike protein induces filopodia formation and fuses cardiomyocytes, generating syncytia </a:t>
            </a:r>
          </a:p>
          <a:p>
            <a:r>
              <a:rPr lang="en-US" dirty="0" err="1"/>
              <a:t>Furin</a:t>
            </a:r>
            <a:r>
              <a:rPr lang="en-US" dirty="0"/>
              <a:t> cleavage site (generates S1/S2) essential for syncytia formation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10DEE8-963E-3346-9FBF-7B5A334C72F1}"/>
              </a:ext>
            </a:extLst>
          </p:cNvPr>
          <p:cNvSpPr txBox="1"/>
          <p:nvPr/>
        </p:nvSpPr>
        <p:spPr>
          <a:xfrm>
            <a:off x="8460878" y="4618690"/>
            <a:ext cx="2291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Filopodia linking two cardiomyocytes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8272D8-5A9E-254E-9CE2-3A6FF4F8263D}"/>
              </a:ext>
            </a:extLst>
          </p:cNvPr>
          <p:cNvSpPr txBox="1"/>
          <p:nvPr/>
        </p:nvSpPr>
        <p:spPr>
          <a:xfrm>
            <a:off x="2417786" y="6133060"/>
            <a:ext cx="9774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 err="1"/>
              <a:t>Chanakha</a:t>
            </a:r>
            <a:r>
              <a:rPr lang="en-US" sz="2400" dirty="0"/>
              <a:t> </a:t>
            </a:r>
            <a:r>
              <a:rPr lang="en-US" sz="2400" dirty="0" err="1"/>
              <a:t>Navaratnarajah</a:t>
            </a:r>
            <a:r>
              <a:rPr lang="en-US" sz="2400" dirty="0"/>
              <a:t> et al. Journal of Virology 2021; 95(24): e01368-21</a:t>
            </a:r>
          </a:p>
        </p:txBody>
      </p:sp>
    </p:spTree>
    <p:extLst>
      <p:ext uri="{BB962C8B-B14F-4D97-AF65-F5344CB8AC3E}">
        <p14:creationId xmlns:p14="http://schemas.microsoft.com/office/powerpoint/2010/main" val="3008750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277A6-F032-0C42-B907-321620167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0B9C1-3DD3-E940-A81F-2CA30CADD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Exosomes and Neurodegeneration</a:t>
            </a:r>
          </a:p>
          <a:p>
            <a:r>
              <a:rPr lang="en-US" dirty="0"/>
              <a:t>mRNA Vaccines and Heart Disease</a:t>
            </a:r>
          </a:p>
          <a:p>
            <a:r>
              <a:rPr lang="en-US" dirty="0"/>
              <a:t>G-quadruplexes</a:t>
            </a:r>
          </a:p>
          <a:p>
            <a:r>
              <a:rPr lang="en-US" dirty="0"/>
              <a:t>Other Aspects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5099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43841F2-F0FA-A042-A7A7-D6207F3388C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6243" y="1847895"/>
          <a:ext cx="10531641" cy="4067036"/>
        </p:xfrm>
        <a:graphic>
          <a:graphicData uri="http://schemas.openxmlformats.org/drawingml/2006/table">
            <a:tbl>
              <a:tblPr firstRow="1" firstCol="1" bandRow="1"/>
              <a:tblGrid>
                <a:gridCol w="2268991">
                  <a:extLst>
                    <a:ext uri="{9D8B030D-6E8A-4147-A177-3AD203B41FA5}">
                      <a16:colId xmlns:a16="http://schemas.microsoft.com/office/drawing/2014/main" val="3466697626"/>
                    </a:ext>
                  </a:extLst>
                </a:gridCol>
                <a:gridCol w="2899154">
                  <a:extLst>
                    <a:ext uri="{9D8B030D-6E8A-4147-A177-3AD203B41FA5}">
                      <a16:colId xmlns:a16="http://schemas.microsoft.com/office/drawing/2014/main" val="1275093063"/>
                    </a:ext>
                  </a:extLst>
                </a:gridCol>
                <a:gridCol w="2576229">
                  <a:extLst>
                    <a:ext uri="{9D8B030D-6E8A-4147-A177-3AD203B41FA5}">
                      <a16:colId xmlns:a16="http://schemas.microsoft.com/office/drawing/2014/main" val="1673749835"/>
                    </a:ext>
                  </a:extLst>
                </a:gridCol>
                <a:gridCol w="2787267">
                  <a:extLst>
                    <a:ext uri="{9D8B030D-6E8A-4147-A177-3AD203B41FA5}">
                      <a16:colId xmlns:a16="http://schemas.microsoft.com/office/drawing/2014/main" val="2771655888"/>
                    </a:ext>
                  </a:extLst>
                </a:gridCol>
              </a:tblGrid>
              <a:tr h="938012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Symptom</a:t>
                      </a:r>
                      <a:endParaRPr lang="en-US" sz="4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Covid-19 Vaccines</a:t>
                      </a:r>
                      <a:endParaRPr lang="en-US" sz="4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Vaccines</a:t>
                      </a:r>
                      <a:endParaRPr lang="en-US" sz="4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 COVID-19</a:t>
                      </a:r>
                      <a:endParaRPr lang="en-US" sz="4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355411"/>
                  </a:ext>
                </a:extLst>
              </a:tr>
              <a:tr h="521504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Myocarditis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2,322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2,361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98.3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212531"/>
                  </a:ext>
                </a:extLst>
              </a:tr>
              <a:tr h="521504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Arrest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1,319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1,371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96.2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316582"/>
                  </a:ext>
                </a:extLst>
              </a:tr>
              <a:tr h="521504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Arrhythmia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1,069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1,087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98.3 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534054"/>
                  </a:ext>
                </a:extLst>
              </a:tr>
              <a:tr h="521504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Heart attack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2,224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2,272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97.9 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864931"/>
                  </a:ext>
                </a:extLst>
              </a:tr>
              <a:tr h="521504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Heart failure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1,156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1,190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97.1 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923305"/>
                  </a:ext>
                </a:extLst>
              </a:tr>
              <a:tr h="521504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4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8,090</a:t>
                      </a:r>
                      <a:endParaRPr lang="en-US" sz="4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8,281</a:t>
                      </a:r>
                      <a:endParaRPr lang="en-US" sz="4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97.7</a:t>
                      </a:r>
                      <a:endParaRPr lang="en-US" sz="4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622643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3E529550-1896-F042-81D8-1380F618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23" y="149805"/>
            <a:ext cx="9876923" cy="185757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Number of events in VAERS for 2021 where cardiac symptoms were indicated</a:t>
            </a:r>
            <a:r>
              <a:rPr lang="en-US" b="1" dirty="0">
                <a:solidFill>
                  <a:srgbClr val="FF0000"/>
                </a:solidFill>
              </a:rPr>
              <a:t>*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968ADF-404C-7949-BEE5-3F2D2B814B97}"/>
              </a:ext>
            </a:extLst>
          </p:cNvPr>
          <p:cNvSpPr txBox="1"/>
          <p:nvPr/>
        </p:nvSpPr>
        <p:spPr>
          <a:xfrm>
            <a:off x="3894985" y="6246530"/>
            <a:ext cx="8297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S Seneff et al. Food and Chemical Toxicology 2022; 164: 113008.</a:t>
            </a:r>
          </a:p>
        </p:txBody>
      </p:sp>
    </p:spTree>
    <p:extLst>
      <p:ext uri="{BB962C8B-B14F-4D97-AF65-F5344CB8AC3E}">
        <p14:creationId xmlns:p14="http://schemas.microsoft.com/office/powerpoint/2010/main" val="2100041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9347E2-61CA-6E49-B41A-DF9953B5A7E0}"/>
              </a:ext>
            </a:extLst>
          </p:cNvPr>
          <p:cNvSpPr/>
          <p:nvPr/>
        </p:nvSpPr>
        <p:spPr>
          <a:xfrm>
            <a:off x="3125218" y="2505670"/>
            <a:ext cx="534152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G-Quadruplexes</a:t>
            </a:r>
          </a:p>
        </p:txBody>
      </p:sp>
    </p:spTree>
    <p:extLst>
      <p:ext uri="{BB962C8B-B14F-4D97-AF65-F5344CB8AC3E}">
        <p14:creationId xmlns:p14="http://schemas.microsoft.com/office/powerpoint/2010/main" val="9224408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84046-F64A-D042-AB3B-6848584F3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84" y="-135567"/>
            <a:ext cx="10515600" cy="1325563"/>
          </a:xfrm>
        </p:spPr>
        <p:txBody>
          <a:bodyPr/>
          <a:lstStyle/>
          <a:p>
            <a:r>
              <a:rPr lang="en-US" b="1" dirty="0"/>
              <a:t>G-Quadruplexes: Many Unknowns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1AD6D-2443-AE4E-A3FF-0C4F7FA05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184" y="1037484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G-quadruplexes (G4s) are a unique structure assumed by several guanines (G) folding together within an mRNA strand</a:t>
            </a:r>
          </a:p>
          <a:p>
            <a:r>
              <a:rPr lang="en-US" dirty="0"/>
              <a:t>They form gelled water around the structure that impedes activities</a:t>
            </a:r>
          </a:p>
          <a:p>
            <a:pPr lvl="1"/>
            <a:r>
              <a:rPr lang="en-US" dirty="0"/>
              <a:t>Many proteins that regulate protein production bind to G4s to carry out their regulatory influence</a:t>
            </a:r>
          </a:p>
          <a:p>
            <a:r>
              <a:rPr lang="en-US" dirty="0"/>
              <a:t>Prion proteins have many G4s in their mRNA, and                                  the prion protein itself binds to its own mRNA at                                            the G4s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en-US" dirty="0"/>
              <a:t>Such binding can cause the protein to misfold                                                                into its toxic form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ABD1CB-51A8-614A-B1EE-5B7FC09AFCC8}"/>
              </a:ext>
            </a:extLst>
          </p:cNvPr>
          <p:cNvSpPr txBox="1"/>
          <p:nvPr/>
        </p:nvSpPr>
        <p:spPr>
          <a:xfrm>
            <a:off x="89554" y="6100208"/>
            <a:ext cx="10379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René CL </a:t>
            </a:r>
            <a:r>
              <a:rPr lang="en-US" sz="2400" dirty="0" err="1"/>
              <a:t>Olsthoorn</a:t>
            </a:r>
            <a:r>
              <a:rPr lang="en-US" sz="2400" dirty="0"/>
              <a:t>. Nucleic Acids Research, 2014; 42(14): 9327-9333.</a:t>
            </a:r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1624A8D5-4344-8D43-A240-DFF6FEABE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379" y="3349749"/>
            <a:ext cx="3795067" cy="31522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E06B17-33D0-4842-8772-AA190C0608B2}"/>
              </a:ext>
            </a:extLst>
          </p:cNvPr>
          <p:cNvSpPr txBox="1"/>
          <p:nvPr/>
        </p:nvSpPr>
        <p:spPr>
          <a:xfrm>
            <a:off x="7071143" y="4469654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Guanine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F477F52-182D-9B49-9216-94109F802A5A}"/>
              </a:ext>
            </a:extLst>
          </p:cNvPr>
          <p:cNvCxnSpPr>
            <a:cxnSpLocks/>
          </p:cNvCxnSpPr>
          <p:nvPr/>
        </p:nvCxnSpPr>
        <p:spPr>
          <a:xfrm>
            <a:off x="8307379" y="4786292"/>
            <a:ext cx="358389" cy="4362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257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9B5B885-96DF-5043-8F2B-3BC0FA99AE3B}"/>
              </a:ext>
            </a:extLst>
          </p:cNvPr>
          <p:cNvGrpSpPr/>
          <p:nvPr/>
        </p:nvGrpSpPr>
        <p:grpSpPr>
          <a:xfrm>
            <a:off x="9044131" y="-433449"/>
            <a:ext cx="3208511" cy="3354531"/>
            <a:chOff x="-63866" y="3512635"/>
            <a:chExt cx="3208511" cy="3354531"/>
          </a:xfrm>
        </p:grpSpPr>
        <p:pic>
          <p:nvPicPr>
            <p:cNvPr id="6" name="Picture 5" descr="Chart, radar chart&#10;&#10;Description automatically generated">
              <a:extLst>
                <a:ext uri="{FF2B5EF4-FFF2-40B4-BE49-F238E27FC236}">
                  <a16:creationId xmlns:a16="http://schemas.microsoft.com/office/drawing/2014/main" id="{9D621EEC-C9A9-B14D-A4C7-51F3CDCAE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3866" y="3804272"/>
              <a:ext cx="3054660" cy="306289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E8617D-BCA0-7642-8683-A73B0AACD925}"/>
                </a:ext>
              </a:extLst>
            </p:cNvPr>
            <p:cNvSpPr/>
            <p:nvPr/>
          </p:nvSpPr>
          <p:spPr>
            <a:xfrm>
              <a:off x="1505415" y="3512635"/>
              <a:ext cx="1639230" cy="657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7C8A93-4504-B24E-AD0E-DD7CAEC8F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8" y="64552"/>
            <a:ext cx="10515600" cy="1325563"/>
          </a:xfrm>
        </p:spPr>
        <p:txBody>
          <a:bodyPr/>
          <a:lstStyle/>
          <a:p>
            <a:r>
              <a:rPr lang="en-US" b="1" dirty="0"/>
              <a:t>Spike is a prion-like protein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EC389-8001-9342-BD6F-6A4D37C8C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85" y="1390115"/>
            <a:ext cx="10515600" cy="51294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Prion proteins have a characteristic </a:t>
            </a:r>
            <a:r>
              <a:rPr lang="en-US" dirty="0" err="1"/>
              <a:t>GxxxG</a:t>
            </a:r>
            <a:r>
              <a:rPr lang="en-US" dirty="0"/>
              <a:t> motif (two                     glycine residues spaced by three wildcard amino acids)</a:t>
            </a:r>
          </a:p>
          <a:p>
            <a:r>
              <a:rPr lang="en-US" dirty="0"/>
              <a:t>Most proteins have 0 </a:t>
            </a:r>
            <a:r>
              <a:rPr lang="en-US" dirty="0" err="1"/>
              <a:t>GxxxGs</a:t>
            </a:r>
            <a:endParaRPr lang="en-US" dirty="0"/>
          </a:p>
          <a:p>
            <a:r>
              <a:rPr lang="en-US" dirty="0"/>
              <a:t>The human prion protein has 14 </a:t>
            </a:r>
            <a:r>
              <a:rPr lang="en-US" dirty="0" err="1"/>
              <a:t>GxxxGs</a:t>
            </a:r>
            <a:endParaRPr lang="en-US" dirty="0"/>
          </a:p>
          <a:p>
            <a:r>
              <a:rPr lang="en-US" dirty="0"/>
              <a:t>Amyloid beta, the protein that forms                                              plaques in Alzheimer’s, has 4</a:t>
            </a:r>
          </a:p>
          <a:p>
            <a:r>
              <a:rPr lang="en-US" dirty="0"/>
              <a:t>The SARS-CoV-2 spike protein has 7</a:t>
            </a:r>
          </a:p>
          <a:p>
            <a:endParaRPr lang="en-US" dirty="0"/>
          </a:p>
          <a:p>
            <a:r>
              <a:rPr lang="en-US" dirty="0"/>
              <a:t>The mRNA in the mRNA vaccines has been manipulated to be enriched in guanine through a process called codon optimization</a:t>
            </a:r>
          </a:p>
          <a:p>
            <a:r>
              <a:rPr lang="en-US" dirty="0"/>
              <a:t>This causes it to produce excess G4s compared to the viral version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C6CC3A-449D-F241-A96F-0DC36A4B367E}"/>
              </a:ext>
            </a:extLst>
          </p:cNvPr>
          <p:cNvSpPr txBox="1"/>
          <p:nvPr/>
        </p:nvSpPr>
        <p:spPr>
          <a:xfrm>
            <a:off x="5993339" y="3220044"/>
            <a:ext cx="3189848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/>
              <a:t>GGx</a:t>
            </a:r>
            <a:r>
              <a:rPr lang="en-US" sz="2400" dirty="0"/>
              <a:t> </a:t>
            </a:r>
            <a:r>
              <a:rPr lang="en-US" sz="2400" dirty="0" err="1"/>
              <a:t>GGx</a:t>
            </a:r>
            <a:r>
              <a:rPr lang="en-US" sz="2400" dirty="0"/>
              <a:t> </a:t>
            </a:r>
            <a:r>
              <a:rPr lang="en-US" sz="2400" dirty="0" err="1"/>
              <a:t>GGx</a:t>
            </a:r>
            <a:r>
              <a:rPr lang="en-US" sz="2400" dirty="0"/>
              <a:t>  UGG </a:t>
            </a:r>
            <a:r>
              <a:rPr lang="en-US" sz="2400" dirty="0" err="1"/>
              <a:t>GGx</a:t>
            </a:r>
            <a:endParaRPr lang="en-US" sz="2400" dirty="0"/>
          </a:p>
          <a:p>
            <a:r>
              <a:rPr lang="en-US" sz="2400" dirty="0"/>
              <a:t> G       G      G      W     G</a:t>
            </a:r>
          </a:p>
          <a:p>
            <a:r>
              <a:rPr lang="en-US" sz="2400" dirty="0"/>
              <a:t> G       x       x       x       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8051CD-2EE7-264B-AEA5-6AE07B0B7CC5}"/>
              </a:ext>
            </a:extLst>
          </p:cNvPr>
          <p:cNvSpPr txBox="1"/>
          <p:nvPr/>
        </p:nvSpPr>
        <p:spPr>
          <a:xfrm>
            <a:off x="9256861" y="3213997"/>
            <a:ext cx="2971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 = Guanine in mRNA</a:t>
            </a:r>
          </a:p>
          <a:p>
            <a:r>
              <a:rPr lang="en-US" sz="2400" dirty="0"/>
              <a:t>G = Glycine in protein</a:t>
            </a:r>
          </a:p>
          <a:p>
            <a:r>
              <a:rPr lang="en-US" sz="2400" dirty="0"/>
              <a:t>The </a:t>
            </a:r>
            <a:r>
              <a:rPr lang="en-US" sz="2400" dirty="0" err="1"/>
              <a:t>GxxxG</a:t>
            </a:r>
            <a:r>
              <a:rPr lang="en-US" sz="2400" dirty="0"/>
              <a:t> motif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551ABF-DC40-E445-B765-B14BC6758176}"/>
              </a:ext>
            </a:extLst>
          </p:cNvPr>
          <p:cNvSpPr txBox="1"/>
          <p:nvPr/>
        </p:nvSpPr>
        <p:spPr>
          <a:xfrm>
            <a:off x="3894963" y="6331783"/>
            <a:ext cx="8297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S Seneff et al. Food and Chemical Toxicology 2022; 164: 113008.</a:t>
            </a:r>
          </a:p>
        </p:txBody>
      </p:sp>
    </p:spTree>
    <p:extLst>
      <p:ext uri="{BB962C8B-B14F-4D97-AF65-F5344CB8AC3E}">
        <p14:creationId xmlns:p14="http://schemas.microsoft.com/office/powerpoint/2010/main" val="14478722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C6538-D395-454D-B027-B99A97615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" y="159385"/>
            <a:ext cx="10515600" cy="1325563"/>
          </a:xfrm>
        </p:spPr>
        <p:txBody>
          <a:bodyPr/>
          <a:lstStyle/>
          <a:p>
            <a:r>
              <a:rPr lang="en-US" b="1" dirty="0"/>
              <a:t>The vaccines are enriched in G4 potential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48C42-7824-C441-BF5F-6C7200CFE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30" y="1665605"/>
            <a:ext cx="10515600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 process termed “codon optimization” alters the RNA in the vaccine to optimize for efficient synthesis of spike protein</a:t>
            </a:r>
          </a:p>
          <a:p>
            <a:r>
              <a:rPr lang="en-US" dirty="0"/>
              <a:t>This results in enrichment in GC content, potentiating G4 formation</a:t>
            </a:r>
          </a:p>
          <a:p>
            <a:endParaRPr lang="en-US" dirty="0"/>
          </a:p>
          <a:p>
            <a:pPr lvl="1"/>
            <a:r>
              <a:rPr lang="en-US" sz="2800" dirty="0"/>
              <a:t>Original viral protein:    	36% GC;   4 G4s</a:t>
            </a:r>
          </a:p>
          <a:p>
            <a:pPr lvl="1"/>
            <a:r>
              <a:rPr lang="en-US" sz="2800" dirty="0"/>
              <a:t>Pfizer vaccine: 		53% GC;   9 G4s</a:t>
            </a:r>
          </a:p>
          <a:p>
            <a:pPr lvl="1"/>
            <a:r>
              <a:rPr lang="en-US" sz="2800" dirty="0" err="1"/>
              <a:t>Moderna</a:t>
            </a:r>
            <a:r>
              <a:rPr lang="en-US" sz="2800" dirty="0"/>
              <a:t> 			61% GC; 19 G4s</a:t>
            </a:r>
          </a:p>
        </p:txBody>
      </p:sp>
    </p:spTree>
    <p:extLst>
      <p:ext uri="{BB962C8B-B14F-4D97-AF65-F5344CB8AC3E}">
        <p14:creationId xmlns:p14="http://schemas.microsoft.com/office/powerpoint/2010/main" val="3823568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123BCE9-4144-0C4D-8EB5-A9CA9EBCB0EB}"/>
              </a:ext>
            </a:extLst>
          </p:cNvPr>
          <p:cNvGrpSpPr/>
          <p:nvPr/>
        </p:nvGrpSpPr>
        <p:grpSpPr>
          <a:xfrm>
            <a:off x="-63866" y="3512635"/>
            <a:ext cx="3208511" cy="3354531"/>
            <a:chOff x="-63866" y="3512635"/>
            <a:chExt cx="3208511" cy="3354531"/>
          </a:xfrm>
        </p:grpSpPr>
        <p:pic>
          <p:nvPicPr>
            <p:cNvPr id="12" name="Picture 11" descr="Chart, radar chart&#10;&#10;Description automatically generated">
              <a:extLst>
                <a:ext uri="{FF2B5EF4-FFF2-40B4-BE49-F238E27FC236}">
                  <a16:creationId xmlns:a16="http://schemas.microsoft.com/office/drawing/2014/main" id="{392CDBF2-D2CD-6643-8757-2008D6A6F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3866" y="3804272"/>
              <a:ext cx="3054660" cy="306289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301EC3-F9E6-0D4E-A987-6759BF6C7883}"/>
                </a:ext>
              </a:extLst>
            </p:cNvPr>
            <p:cNvSpPr/>
            <p:nvPr/>
          </p:nvSpPr>
          <p:spPr>
            <a:xfrm>
              <a:off x="1505415" y="3512635"/>
              <a:ext cx="1639230" cy="657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67E5C67-BD3A-6C47-9F01-C5EB8C91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19" y="-63125"/>
            <a:ext cx="10515600" cy="1325563"/>
          </a:xfrm>
        </p:spPr>
        <p:txBody>
          <a:bodyPr/>
          <a:lstStyle/>
          <a:p>
            <a:r>
              <a:rPr lang="en-US" b="1" dirty="0"/>
              <a:t>The Intricate Coding of G4s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F0A7B-5D20-4F47-A6EC-13423D604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276" y="1118587"/>
            <a:ext cx="10515600" cy="3062894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GxxxG</a:t>
            </a:r>
            <a:r>
              <a:rPr lang="en-US" dirty="0"/>
              <a:t> motif is a signature motif of prion proteins and prion-like proteins  </a:t>
            </a:r>
          </a:p>
          <a:p>
            <a:r>
              <a:rPr lang="en-US" dirty="0"/>
              <a:t>Glycine (G) DNA code is </a:t>
            </a:r>
            <a:r>
              <a:rPr lang="en-US" dirty="0" err="1"/>
              <a:t>GGx</a:t>
            </a:r>
            <a:r>
              <a:rPr lang="en-US" dirty="0"/>
              <a:t> – two guanine nucleotides followed by any nucleotide</a:t>
            </a:r>
          </a:p>
          <a:p>
            <a:r>
              <a:rPr lang="en-US" dirty="0"/>
              <a:t>Tryptophan (W) DNA code is UGG</a:t>
            </a:r>
          </a:p>
          <a:p>
            <a:r>
              <a:rPr lang="en-US" dirty="0"/>
              <a:t>GGGWG is a motif in the human prion protein                                                          that repeats many times in the protein</a:t>
            </a:r>
          </a:p>
          <a:p>
            <a:r>
              <a:rPr lang="en-US" dirty="0"/>
              <a:t>Glycine-glycine-glycine-tryptophan-glycine  = GGGWG</a:t>
            </a:r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B46F4F32-3158-F146-92A1-5AA6496E6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6750" y="3349749"/>
            <a:ext cx="3795067" cy="31522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72B709-ED80-4A4B-A2F8-CE0050FA4BFE}"/>
              </a:ext>
            </a:extLst>
          </p:cNvPr>
          <p:cNvSpPr txBox="1"/>
          <p:nvPr/>
        </p:nvSpPr>
        <p:spPr>
          <a:xfrm>
            <a:off x="3512434" y="5013218"/>
            <a:ext cx="31898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GGx</a:t>
            </a:r>
            <a:r>
              <a:rPr lang="en-US" sz="2400" dirty="0"/>
              <a:t> </a:t>
            </a:r>
            <a:r>
              <a:rPr lang="en-US" sz="2400" dirty="0" err="1"/>
              <a:t>GGx</a:t>
            </a:r>
            <a:r>
              <a:rPr lang="en-US" sz="2400" dirty="0"/>
              <a:t> </a:t>
            </a:r>
            <a:r>
              <a:rPr lang="en-US" sz="2400" dirty="0" err="1"/>
              <a:t>GGx</a:t>
            </a:r>
            <a:r>
              <a:rPr lang="en-US" sz="2400" dirty="0"/>
              <a:t>  UGG </a:t>
            </a:r>
            <a:r>
              <a:rPr lang="en-US" sz="2400" dirty="0" err="1"/>
              <a:t>GGx</a:t>
            </a:r>
            <a:endParaRPr lang="en-US" sz="2400" dirty="0"/>
          </a:p>
          <a:p>
            <a:r>
              <a:rPr lang="en-US" sz="2400" dirty="0"/>
              <a:t> G       G      G      W     G</a:t>
            </a:r>
          </a:p>
          <a:p>
            <a:r>
              <a:rPr lang="en-US" sz="2400" dirty="0"/>
              <a:t> G       x       x       x       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7FFF82-515C-B544-BDD2-068390DC2A59}"/>
              </a:ext>
            </a:extLst>
          </p:cNvPr>
          <p:cNvSpPr txBox="1"/>
          <p:nvPr/>
        </p:nvSpPr>
        <p:spPr>
          <a:xfrm>
            <a:off x="6750514" y="4469654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Guanine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E26D98E-E0C6-494F-9298-4DEE4A0486F9}"/>
              </a:ext>
            </a:extLst>
          </p:cNvPr>
          <p:cNvCxnSpPr>
            <a:cxnSpLocks/>
          </p:cNvCxnSpPr>
          <p:nvPr/>
        </p:nvCxnSpPr>
        <p:spPr>
          <a:xfrm>
            <a:off x="7986750" y="4786292"/>
            <a:ext cx="358389" cy="4362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1FF9166-C429-F749-91D5-57EC46EC9204}"/>
              </a:ext>
            </a:extLst>
          </p:cNvPr>
          <p:cNvSpPr txBox="1"/>
          <p:nvPr/>
        </p:nvSpPr>
        <p:spPr>
          <a:xfrm>
            <a:off x="6200676" y="6326359"/>
            <a:ext cx="6121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1. </a:t>
            </a:r>
            <a:r>
              <a:rPr lang="en-US" dirty="0" err="1"/>
              <a:t>Jingwen</a:t>
            </a:r>
            <a:r>
              <a:rPr lang="en-US" dirty="0"/>
              <a:t> Song et al. Translation 2016; 4:2, e1244031. </a:t>
            </a:r>
          </a:p>
        </p:txBody>
      </p:sp>
    </p:spTree>
    <p:extLst>
      <p:ext uri="{BB962C8B-B14F-4D97-AF65-F5344CB8AC3E}">
        <p14:creationId xmlns:p14="http://schemas.microsoft.com/office/powerpoint/2010/main" val="1669194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B90D4A1F-8800-7E4A-9B49-8DC1CACFC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" y="1139119"/>
            <a:ext cx="10248941" cy="555700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9BFD5-200C-3543-AB90-553C2658C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83" y="87630"/>
            <a:ext cx="9257096" cy="1325563"/>
          </a:xfrm>
        </p:spPr>
        <p:txBody>
          <a:bodyPr>
            <a:normAutofit/>
          </a:bodyPr>
          <a:lstStyle/>
          <a:p>
            <a:r>
              <a:rPr lang="en-US" b="1" dirty="0"/>
              <a:t>“G-quadruplexes within prion mRNA: the missing link in prion disease?”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CEBD8-DA62-FB48-887B-3F3F979A0772}"/>
              </a:ext>
            </a:extLst>
          </p:cNvPr>
          <p:cNvSpPr txBox="1"/>
          <p:nvPr/>
        </p:nvSpPr>
        <p:spPr>
          <a:xfrm>
            <a:off x="7345944" y="1902549"/>
            <a:ext cx="4151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René CL </a:t>
            </a:r>
            <a:r>
              <a:rPr lang="en-US" sz="2400" dirty="0" err="1"/>
              <a:t>Olsthoorn</a:t>
            </a:r>
            <a:r>
              <a:rPr lang="en-US" sz="2400" dirty="0"/>
              <a:t>. Nucleic Acids Research, 2014; 42(14): 9327-9333.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4820A9-51B0-B942-B566-187BEB4A29B7}"/>
              </a:ext>
            </a:extLst>
          </p:cNvPr>
          <p:cNvSpPr txBox="1"/>
          <p:nvPr/>
        </p:nvSpPr>
        <p:spPr>
          <a:xfrm>
            <a:off x="8412194" y="4636312"/>
            <a:ext cx="282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GGGWG motif: four </a:t>
            </a:r>
            <a:r>
              <a:rPr lang="en-US" dirty="0" err="1"/>
              <a:t>glycines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B6F8AB-876F-464D-9564-59B60FAD7BB6}"/>
              </a:ext>
            </a:extLst>
          </p:cNvPr>
          <p:cNvSpPr txBox="1"/>
          <p:nvPr/>
        </p:nvSpPr>
        <p:spPr>
          <a:xfrm>
            <a:off x="8811729" y="5576991"/>
            <a:ext cx="221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G-quadruplexes (G4s)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61568B-A0A5-4145-AE7C-380BFB040A2A}"/>
              </a:ext>
            </a:extLst>
          </p:cNvPr>
          <p:cNvSpPr txBox="1"/>
          <p:nvPr/>
        </p:nvSpPr>
        <p:spPr>
          <a:xfrm>
            <a:off x="7750288" y="3195936"/>
            <a:ext cx="1093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Protein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8C2D41-B4BC-A546-8A80-12167C710616}"/>
              </a:ext>
            </a:extLst>
          </p:cNvPr>
          <p:cNvSpPr txBox="1"/>
          <p:nvPr/>
        </p:nvSpPr>
        <p:spPr>
          <a:xfrm>
            <a:off x="10019571" y="393514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RNA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771687-E276-654A-81A7-6B864A620363}"/>
              </a:ext>
            </a:extLst>
          </p:cNvPr>
          <p:cNvSpPr txBox="1"/>
          <p:nvPr/>
        </p:nvSpPr>
        <p:spPr>
          <a:xfrm>
            <a:off x="164783" y="2871321"/>
            <a:ext cx="1317740" cy="954107"/>
          </a:xfrm>
          <a:prstGeom prst="rect">
            <a:avLst/>
          </a:prstGeom>
          <a:solidFill>
            <a:srgbClr val="FFFA9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/>
            </a:lvl1pPr>
          </a:lstStyle>
          <a:p>
            <a:r>
              <a:rPr lang="en-US" dirty="0" err="1"/>
              <a:t>GxxxG</a:t>
            </a:r>
            <a:endParaRPr lang="en-US" dirty="0"/>
          </a:p>
          <a:p>
            <a:r>
              <a:rPr lang="en-US" dirty="0"/>
              <a:t>motif!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157DDCA-2A09-ED42-87C3-F27FC09D4021}"/>
              </a:ext>
            </a:extLst>
          </p:cNvPr>
          <p:cNvGrpSpPr/>
          <p:nvPr/>
        </p:nvGrpSpPr>
        <p:grpSpPr>
          <a:xfrm>
            <a:off x="1906551" y="2972797"/>
            <a:ext cx="5526585" cy="400110"/>
            <a:chOff x="3940935" y="2844007"/>
            <a:chExt cx="5526585" cy="4001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519722-8809-FB48-ABAE-8A5826728F5A}"/>
                </a:ext>
              </a:extLst>
            </p:cNvPr>
            <p:cNvSpPr txBox="1"/>
            <p:nvPr/>
          </p:nvSpPr>
          <p:spPr>
            <a:xfrm>
              <a:off x="5092049" y="2844007"/>
              <a:ext cx="3305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5D28C78-2D8B-8C44-971E-7C1475AFC523}"/>
                </a:ext>
              </a:extLst>
            </p:cNvPr>
            <p:cNvSpPr txBox="1"/>
            <p:nvPr/>
          </p:nvSpPr>
          <p:spPr>
            <a:xfrm>
              <a:off x="4516492" y="2844007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8E40AEE-B272-BC4A-AC80-02D7DC3BB243}"/>
                </a:ext>
              </a:extLst>
            </p:cNvPr>
            <p:cNvSpPr txBox="1"/>
            <p:nvPr/>
          </p:nvSpPr>
          <p:spPr>
            <a:xfrm>
              <a:off x="3940935" y="2844007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BD6689-B798-F24D-97CA-2EE815F353DF}"/>
                </a:ext>
              </a:extLst>
            </p:cNvPr>
            <p:cNvSpPr txBox="1"/>
            <p:nvPr/>
          </p:nvSpPr>
          <p:spPr>
            <a:xfrm>
              <a:off x="5667606" y="2844007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4809669-8118-F147-A0C2-B40143B6B20F}"/>
                </a:ext>
              </a:extLst>
            </p:cNvPr>
            <p:cNvSpPr txBox="1"/>
            <p:nvPr/>
          </p:nvSpPr>
          <p:spPr>
            <a:xfrm>
              <a:off x="8545391" y="2844007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CF88555-3954-C344-A9BF-315D889695C3}"/>
                </a:ext>
              </a:extLst>
            </p:cNvPr>
            <p:cNvSpPr txBox="1"/>
            <p:nvPr/>
          </p:nvSpPr>
          <p:spPr>
            <a:xfrm>
              <a:off x="7969834" y="2844007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D5BB40A-C6C4-094A-B4AC-A73ED1591EBC}"/>
                </a:ext>
              </a:extLst>
            </p:cNvPr>
            <p:cNvSpPr txBox="1"/>
            <p:nvPr/>
          </p:nvSpPr>
          <p:spPr>
            <a:xfrm>
              <a:off x="7394277" y="2844007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ECAF2BA-5623-D042-B3BC-D46008F1A69A}"/>
                </a:ext>
              </a:extLst>
            </p:cNvPr>
            <p:cNvSpPr txBox="1"/>
            <p:nvPr/>
          </p:nvSpPr>
          <p:spPr>
            <a:xfrm>
              <a:off x="6243163" y="2844007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9B0735-1A0C-4844-BC03-54A4490FF558}"/>
                </a:ext>
              </a:extLst>
            </p:cNvPr>
            <p:cNvSpPr txBox="1"/>
            <p:nvPr/>
          </p:nvSpPr>
          <p:spPr>
            <a:xfrm>
              <a:off x="6818720" y="2844007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F8D27EF-130E-494F-8CE1-340EA406D8A6}"/>
                </a:ext>
              </a:extLst>
            </p:cNvPr>
            <p:cNvSpPr txBox="1"/>
            <p:nvPr/>
          </p:nvSpPr>
          <p:spPr>
            <a:xfrm>
              <a:off x="9120950" y="2844007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17617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B90D4A1F-8800-7E4A-9B49-8DC1CACFC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" y="1139119"/>
            <a:ext cx="10248941" cy="555700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9BFD5-200C-3543-AB90-553C2658C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83" y="87630"/>
            <a:ext cx="9257096" cy="1325563"/>
          </a:xfrm>
        </p:spPr>
        <p:txBody>
          <a:bodyPr>
            <a:normAutofit/>
          </a:bodyPr>
          <a:lstStyle/>
          <a:p>
            <a:r>
              <a:rPr lang="en-US" b="1" dirty="0"/>
              <a:t>“G-quadruplexes within prion mRNA: the missing link in prion disease?”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CEBD8-DA62-FB48-887B-3F3F979A0772}"/>
              </a:ext>
            </a:extLst>
          </p:cNvPr>
          <p:cNvSpPr txBox="1"/>
          <p:nvPr/>
        </p:nvSpPr>
        <p:spPr>
          <a:xfrm>
            <a:off x="7345944" y="1902549"/>
            <a:ext cx="4151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René CL </a:t>
            </a:r>
            <a:r>
              <a:rPr lang="en-US" sz="2400" dirty="0" err="1"/>
              <a:t>Olsthoorn</a:t>
            </a:r>
            <a:r>
              <a:rPr lang="en-US" sz="2400" dirty="0"/>
              <a:t>. Nucleic Acids Research, 2014; 42(14): 9327-9333.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4820A9-51B0-B942-B566-187BEB4A29B7}"/>
              </a:ext>
            </a:extLst>
          </p:cNvPr>
          <p:cNvSpPr txBox="1"/>
          <p:nvPr/>
        </p:nvSpPr>
        <p:spPr>
          <a:xfrm>
            <a:off x="8412194" y="4636312"/>
            <a:ext cx="282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GGGWG motif: four </a:t>
            </a:r>
            <a:r>
              <a:rPr lang="en-US" dirty="0" err="1"/>
              <a:t>glycines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B6F8AB-876F-464D-9564-59B60FAD7BB6}"/>
              </a:ext>
            </a:extLst>
          </p:cNvPr>
          <p:cNvSpPr txBox="1"/>
          <p:nvPr/>
        </p:nvSpPr>
        <p:spPr>
          <a:xfrm>
            <a:off x="8811729" y="5576991"/>
            <a:ext cx="221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G-quadruplexes (G4s)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61568B-A0A5-4145-AE7C-380BFB040A2A}"/>
              </a:ext>
            </a:extLst>
          </p:cNvPr>
          <p:cNvSpPr txBox="1"/>
          <p:nvPr/>
        </p:nvSpPr>
        <p:spPr>
          <a:xfrm>
            <a:off x="7750288" y="3195936"/>
            <a:ext cx="1093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Protein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8C2D41-B4BC-A546-8A80-12167C710616}"/>
              </a:ext>
            </a:extLst>
          </p:cNvPr>
          <p:cNvSpPr txBox="1"/>
          <p:nvPr/>
        </p:nvSpPr>
        <p:spPr>
          <a:xfrm>
            <a:off x="10019571" y="393514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RNA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771687-E276-654A-81A7-6B864A620363}"/>
              </a:ext>
            </a:extLst>
          </p:cNvPr>
          <p:cNvSpPr txBox="1"/>
          <p:nvPr/>
        </p:nvSpPr>
        <p:spPr>
          <a:xfrm>
            <a:off x="164783" y="2871321"/>
            <a:ext cx="1317740" cy="954107"/>
          </a:xfrm>
          <a:prstGeom prst="rect">
            <a:avLst/>
          </a:prstGeom>
          <a:solidFill>
            <a:srgbClr val="FFFA9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/>
            </a:lvl1pPr>
          </a:lstStyle>
          <a:p>
            <a:r>
              <a:rPr lang="en-US" dirty="0" err="1"/>
              <a:t>GxxxG</a:t>
            </a:r>
            <a:endParaRPr lang="en-US" dirty="0"/>
          </a:p>
          <a:p>
            <a:r>
              <a:rPr lang="en-US" dirty="0"/>
              <a:t>motif!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157DDCA-2A09-ED42-87C3-F27FC09D4021}"/>
              </a:ext>
            </a:extLst>
          </p:cNvPr>
          <p:cNvGrpSpPr/>
          <p:nvPr/>
        </p:nvGrpSpPr>
        <p:grpSpPr>
          <a:xfrm>
            <a:off x="1906551" y="2972797"/>
            <a:ext cx="5526585" cy="400110"/>
            <a:chOff x="3940935" y="2844007"/>
            <a:chExt cx="5526585" cy="4001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519722-8809-FB48-ABAE-8A5826728F5A}"/>
                </a:ext>
              </a:extLst>
            </p:cNvPr>
            <p:cNvSpPr txBox="1"/>
            <p:nvPr/>
          </p:nvSpPr>
          <p:spPr>
            <a:xfrm>
              <a:off x="5092049" y="2844007"/>
              <a:ext cx="3305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5D28C78-2D8B-8C44-971E-7C1475AFC523}"/>
                </a:ext>
              </a:extLst>
            </p:cNvPr>
            <p:cNvSpPr txBox="1"/>
            <p:nvPr/>
          </p:nvSpPr>
          <p:spPr>
            <a:xfrm>
              <a:off x="4516492" y="2844007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8E40AEE-B272-BC4A-AC80-02D7DC3BB243}"/>
                </a:ext>
              </a:extLst>
            </p:cNvPr>
            <p:cNvSpPr txBox="1"/>
            <p:nvPr/>
          </p:nvSpPr>
          <p:spPr>
            <a:xfrm>
              <a:off x="3940935" y="2844007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BD6689-B798-F24D-97CA-2EE815F353DF}"/>
                </a:ext>
              </a:extLst>
            </p:cNvPr>
            <p:cNvSpPr txBox="1"/>
            <p:nvPr/>
          </p:nvSpPr>
          <p:spPr>
            <a:xfrm>
              <a:off x="5667606" y="2844007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4809669-8118-F147-A0C2-B40143B6B20F}"/>
                </a:ext>
              </a:extLst>
            </p:cNvPr>
            <p:cNvSpPr txBox="1"/>
            <p:nvPr/>
          </p:nvSpPr>
          <p:spPr>
            <a:xfrm>
              <a:off x="8545391" y="2844007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CF88555-3954-C344-A9BF-315D889695C3}"/>
                </a:ext>
              </a:extLst>
            </p:cNvPr>
            <p:cNvSpPr txBox="1"/>
            <p:nvPr/>
          </p:nvSpPr>
          <p:spPr>
            <a:xfrm>
              <a:off x="7969834" y="2844007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D5BB40A-C6C4-094A-B4AC-A73ED1591EBC}"/>
                </a:ext>
              </a:extLst>
            </p:cNvPr>
            <p:cNvSpPr txBox="1"/>
            <p:nvPr/>
          </p:nvSpPr>
          <p:spPr>
            <a:xfrm>
              <a:off x="7394277" y="2844007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ECAF2BA-5623-D042-B3BC-D46008F1A69A}"/>
                </a:ext>
              </a:extLst>
            </p:cNvPr>
            <p:cNvSpPr txBox="1"/>
            <p:nvPr/>
          </p:nvSpPr>
          <p:spPr>
            <a:xfrm>
              <a:off x="6243163" y="2844007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9B0735-1A0C-4844-BC03-54A4490FF558}"/>
                </a:ext>
              </a:extLst>
            </p:cNvPr>
            <p:cNvSpPr txBox="1"/>
            <p:nvPr/>
          </p:nvSpPr>
          <p:spPr>
            <a:xfrm>
              <a:off x="6818720" y="2844007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F8D27EF-130E-494F-8CE1-340EA406D8A6}"/>
                </a:ext>
              </a:extLst>
            </p:cNvPr>
            <p:cNvSpPr txBox="1"/>
            <p:nvPr/>
          </p:nvSpPr>
          <p:spPr>
            <a:xfrm>
              <a:off x="9120950" y="2844007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G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FE86A14-6A74-F14E-AC91-A584368567CF}"/>
              </a:ext>
            </a:extLst>
          </p:cNvPr>
          <p:cNvSpPr txBox="1"/>
          <p:nvPr/>
        </p:nvSpPr>
        <p:spPr>
          <a:xfrm>
            <a:off x="2998652" y="2780977"/>
            <a:ext cx="5858374" cy="1384995"/>
          </a:xfrm>
          <a:prstGeom prst="rect">
            <a:avLst/>
          </a:prstGeom>
          <a:solidFill>
            <a:srgbClr val="FFFA9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/>
            </a:lvl1pPr>
          </a:lstStyle>
          <a:p>
            <a:r>
              <a:rPr lang="en-US" dirty="0"/>
              <a:t>Prion proteins bind to G4s in their own mRNA, and this induces the misfolding that leads to disease</a:t>
            </a:r>
          </a:p>
        </p:txBody>
      </p:sp>
    </p:spTree>
    <p:extLst>
      <p:ext uri="{BB962C8B-B14F-4D97-AF65-F5344CB8AC3E}">
        <p14:creationId xmlns:p14="http://schemas.microsoft.com/office/powerpoint/2010/main" val="36834661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9347E2-61CA-6E49-B41A-DF9953B5A7E0}"/>
              </a:ext>
            </a:extLst>
          </p:cNvPr>
          <p:cNvSpPr/>
          <p:nvPr/>
        </p:nvSpPr>
        <p:spPr>
          <a:xfrm>
            <a:off x="3450630" y="2505670"/>
            <a:ext cx="4690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Other Aspects</a:t>
            </a:r>
          </a:p>
        </p:txBody>
      </p:sp>
    </p:spTree>
    <p:extLst>
      <p:ext uri="{BB962C8B-B14F-4D97-AF65-F5344CB8AC3E}">
        <p14:creationId xmlns:p14="http://schemas.microsoft.com/office/powerpoint/2010/main" val="35632956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59846-9AC3-2F44-BEC9-85BCD18FD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" y="219708"/>
            <a:ext cx="9974580" cy="201072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“SARS-CoV-2 S1 Protein Persistence in SARS-CoV-2 Negative Post-Vaccination Individuals with Long COVID/ PASC-Like Symptoms”</a:t>
            </a:r>
            <a:r>
              <a:rPr lang="en-US" b="1" dirty="0">
                <a:solidFill>
                  <a:srgbClr val="FF0000"/>
                </a:solidFill>
              </a:rPr>
              <a:t>*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6228E-43DD-BE41-9D5D-E50FD0BD0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990" y="2400299"/>
            <a:ext cx="10763250" cy="3177541"/>
          </a:xfrm>
        </p:spPr>
        <p:txBody>
          <a:bodyPr>
            <a:normAutofit/>
          </a:bodyPr>
          <a:lstStyle/>
          <a:p>
            <a:r>
              <a:rPr lang="en-US" dirty="0"/>
              <a:t>50 people who experienced symptoms of long COVID after vaccination</a:t>
            </a:r>
          </a:p>
          <a:p>
            <a:r>
              <a:rPr lang="en-US" dirty="0"/>
              <a:t>Statistically significant elevations of sCD40L, CCL5, IL-6, and IL-8</a:t>
            </a:r>
          </a:p>
          <a:p>
            <a:pPr lvl="1"/>
            <a:r>
              <a:rPr lang="en-US" dirty="0"/>
              <a:t>Markers of platelet activation and inflammation</a:t>
            </a:r>
          </a:p>
          <a:p>
            <a:r>
              <a:rPr lang="en-US" dirty="0"/>
              <a:t>S1 peptides as well as </a:t>
            </a:r>
            <a:r>
              <a:rPr lang="en-US" i="1" dirty="0">
                <a:solidFill>
                  <a:srgbClr val="FF0000"/>
                </a:solidFill>
              </a:rPr>
              <a:t>mutant</a:t>
            </a:r>
            <a:r>
              <a:rPr lang="en-US" dirty="0"/>
              <a:t> S1 peptides and S2                                       peptides were present in CD16+ non-classical                                              monocytes months after vaccination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DF9F9D-0BC5-454D-83B4-898995119942}"/>
              </a:ext>
            </a:extLst>
          </p:cNvPr>
          <p:cNvSpPr txBox="1"/>
          <p:nvPr/>
        </p:nvSpPr>
        <p:spPr>
          <a:xfrm>
            <a:off x="4572000" y="6346825"/>
            <a:ext cx="6777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 *</a:t>
            </a:r>
            <a:r>
              <a:rPr lang="en-US" sz="2000" dirty="0"/>
              <a:t>Bruce Patterson et al. Research Square Preprint. July 12, 2022.</a:t>
            </a:r>
          </a:p>
        </p:txBody>
      </p:sp>
      <p:pic>
        <p:nvPicPr>
          <p:cNvPr id="6" name="Picture 5" descr="A picture containing doughnut, sweet, fabric&#10;&#10;Description automatically generated">
            <a:extLst>
              <a:ext uri="{FF2B5EF4-FFF2-40B4-BE49-F238E27FC236}">
                <a16:creationId xmlns:a16="http://schemas.microsoft.com/office/drawing/2014/main" id="{0B7DF2F4-9C9E-7949-9CBE-77B0953CD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669" y="3623310"/>
            <a:ext cx="3532623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30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9347E2-61CA-6E49-B41A-DF9953B5A7E0}"/>
              </a:ext>
            </a:extLst>
          </p:cNvPr>
          <p:cNvSpPr/>
          <p:nvPr/>
        </p:nvSpPr>
        <p:spPr>
          <a:xfrm>
            <a:off x="3709742" y="2505670"/>
            <a:ext cx="41724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5448406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BB4BB-C07A-4844-BD67-152A60151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9743" y="1634943"/>
            <a:ext cx="3078969" cy="3352548"/>
          </a:xfrm>
        </p:spPr>
        <p:txBody>
          <a:bodyPr>
            <a:noAutofit/>
          </a:bodyPr>
          <a:lstStyle/>
          <a:p>
            <a:r>
              <a:rPr lang="en-US" sz="3200" b="1" dirty="0"/>
              <a:t>Spike S1 contains a sequence (red) similar to a potent endotoxin synthesized by Staph aureus</a:t>
            </a:r>
            <a:r>
              <a:rPr lang="en-US" sz="3200" b="1" dirty="0">
                <a:solidFill>
                  <a:srgbClr val="FF0000"/>
                </a:solidFill>
              </a:rPr>
              <a:t>*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C68062F-F5C9-F249-9961-7DFBEB5CF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877039"/>
            <a:ext cx="8919743" cy="555973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228EC4-450C-9D49-92A5-A52C075DE248}"/>
              </a:ext>
            </a:extLst>
          </p:cNvPr>
          <p:cNvSpPr txBox="1"/>
          <p:nvPr/>
        </p:nvSpPr>
        <p:spPr>
          <a:xfrm>
            <a:off x="8919744" y="5419493"/>
            <a:ext cx="3184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Steven J. </a:t>
            </a:r>
            <a:r>
              <a:rPr lang="en-US" sz="2000" dirty="0" err="1"/>
              <a:t>Hatfill</a:t>
            </a:r>
            <a:r>
              <a:rPr lang="en-US" sz="2000" dirty="0"/>
              <a:t>. Journal of American Physicians and Surgeons 2022; 27(2).</a:t>
            </a:r>
          </a:p>
        </p:txBody>
      </p:sp>
    </p:spTree>
    <p:extLst>
      <p:ext uri="{BB962C8B-B14F-4D97-AF65-F5344CB8AC3E}">
        <p14:creationId xmlns:p14="http://schemas.microsoft.com/office/powerpoint/2010/main" val="762357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AE6C1-6643-DC43-8023-BFF638761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78" y="90544"/>
            <a:ext cx="10515600" cy="1325563"/>
          </a:xfrm>
        </p:spPr>
        <p:txBody>
          <a:bodyPr/>
          <a:lstStyle/>
          <a:p>
            <a:r>
              <a:rPr lang="en-US" b="1" dirty="0"/>
              <a:t>Birth rate changes in Hungary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pic>
        <p:nvPicPr>
          <p:cNvPr id="5" name="Content Placeholder 4" descr="Graphical user interface, application, table&#10;&#10;Description automatically generated with medium confidence">
            <a:extLst>
              <a:ext uri="{FF2B5EF4-FFF2-40B4-BE49-F238E27FC236}">
                <a16:creationId xmlns:a16="http://schemas.microsoft.com/office/drawing/2014/main" id="{28F0D473-8F7F-D346-9767-761B93B31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2874" y="1552928"/>
            <a:ext cx="10515600" cy="361438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828F7D-EEA8-4446-8FCE-08053D6B8DED}"/>
              </a:ext>
            </a:extLst>
          </p:cNvPr>
          <p:cNvSpPr txBox="1"/>
          <p:nvPr/>
        </p:nvSpPr>
        <p:spPr>
          <a:xfrm>
            <a:off x="3144644" y="6367346"/>
            <a:ext cx="7656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https://</a:t>
            </a:r>
            <a:r>
              <a:rPr lang="en-US" sz="2000" dirty="0" err="1"/>
              <a:t>igorchudov.substack.com</a:t>
            </a:r>
            <a:r>
              <a:rPr lang="en-US" sz="2000" dirty="0"/>
              <a:t>/p/</a:t>
            </a:r>
            <a:r>
              <a:rPr lang="en-US" sz="2000" dirty="0" err="1"/>
              <a:t>hungary</a:t>
            </a:r>
            <a:r>
              <a:rPr lang="en-US" sz="2000" dirty="0"/>
              <a:t>-most-vaccinated-counties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F26417C8-5C01-B341-8C93-B4AB98C9E585}"/>
              </a:ext>
            </a:extLst>
          </p:cNvPr>
          <p:cNvSpPr txBox="1">
            <a:spLocks/>
          </p:cNvSpPr>
          <p:nvPr/>
        </p:nvSpPr>
        <p:spPr>
          <a:xfrm>
            <a:off x="381001" y="5390332"/>
            <a:ext cx="10727473" cy="861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Counties with the highest vaccination rate had a much greater drop in birth rate compared to counties with the lowest vaccination rates</a:t>
            </a:r>
          </a:p>
        </p:txBody>
      </p:sp>
    </p:spTree>
    <p:extLst>
      <p:ext uri="{BB962C8B-B14F-4D97-AF65-F5344CB8AC3E}">
        <p14:creationId xmlns:p14="http://schemas.microsoft.com/office/powerpoint/2010/main" val="10792773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A7D3E-A48B-554E-8DF0-7C1A7CC6C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90" y="280927"/>
            <a:ext cx="10515600" cy="1325563"/>
          </a:xfrm>
        </p:spPr>
        <p:txBody>
          <a:bodyPr/>
          <a:lstStyle/>
          <a:p>
            <a:r>
              <a:rPr lang="en-US" b="1" dirty="0"/>
              <a:t>Future plans for the vaccines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03608-5E34-BA43-A609-393140897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790" y="1825625"/>
            <a:ext cx="10515600" cy="4351338"/>
          </a:xfrm>
        </p:spPr>
        <p:txBody>
          <a:bodyPr/>
          <a:lstStyle/>
          <a:p>
            <a:r>
              <a:rPr lang="en-US" dirty="0"/>
              <a:t>The FDA has decided that </a:t>
            </a:r>
            <a:r>
              <a:rPr lang="en-US" i="1" dirty="0">
                <a:solidFill>
                  <a:srgbClr val="FF0000"/>
                </a:solidFill>
              </a:rPr>
              <a:t>it is not necessary to do any clinical trials </a:t>
            </a:r>
            <a:r>
              <a:rPr lang="en-US" dirty="0"/>
              <a:t>for new versions of the mRNA vaccines with mixes of multiple strains of the spike protein incorporated (to test for safety and effectiveness)</a:t>
            </a:r>
          </a:p>
          <a:p>
            <a:r>
              <a:rPr lang="en-US" dirty="0"/>
              <a:t>There is a plan to release a version that has both the original omicron (BA.1) and the original Wuhan variant mixed in</a:t>
            </a:r>
          </a:p>
          <a:p>
            <a:r>
              <a:rPr lang="en-US" dirty="0"/>
              <a:t>A recent study showed that omicron has already mutated to variants now called BA.4 and BA.5 that are resistant even to antibodies against the original omicron BA.1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9ECAAA-BE2D-3C4A-A0F9-20F8CB75CAB9}"/>
              </a:ext>
            </a:extLst>
          </p:cNvPr>
          <p:cNvSpPr txBox="1"/>
          <p:nvPr/>
        </p:nvSpPr>
        <p:spPr>
          <a:xfrm>
            <a:off x="4170556" y="6176963"/>
            <a:ext cx="5661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https://</a:t>
            </a:r>
            <a:r>
              <a:rPr lang="en-US" sz="2000" dirty="0" err="1"/>
              <a:t>www.eurekalert.org</a:t>
            </a:r>
            <a:r>
              <a:rPr lang="en-US" sz="2000" dirty="0"/>
              <a:t>/news-releases/957703</a:t>
            </a:r>
          </a:p>
        </p:txBody>
      </p:sp>
    </p:spTree>
    <p:extLst>
      <p:ext uri="{BB962C8B-B14F-4D97-AF65-F5344CB8AC3E}">
        <p14:creationId xmlns:p14="http://schemas.microsoft.com/office/powerpoint/2010/main" val="3801856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bar chart, waterfall chart&#10;&#10;Description automatically generated">
            <a:extLst>
              <a:ext uri="{FF2B5EF4-FFF2-40B4-BE49-F238E27FC236}">
                <a16:creationId xmlns:a16="http://schemas.microsoft.com/office/drawing/2014/main" id="{5F2A8A91-DD68-F749-8451-09FF5A5DA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934" y="486697"/>
            <a:ext cx="8100769" cy="548437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0A9A3E-79B0-FC47-86DF-4D8F488BE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5703" y="2468562"/>
            <a:ext cx="3546987" cy="1920875"/>
          </a:xfrm>
        </p:spPr>
        <p:txBody>
          <a:bodyPr/>
          <a:lstStyle/>
          <a:p>
            <a:r>
              <a:rPr lang="en-US" b="1" dirty="0"/>
              <a:t>People are waking up!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0ED94D-3E8D-4A48-A6DF-3CCFFBAA8F6E}"/>
              </a:ext>
            </a:extLst>
          </p:cNvPr>
          <p:cNvSpPr txBox="1"/>
          <p:nvPr/>
        </p:nvSpPr>
        <p:spPr>
          <a:xfrm>
            <a:off x="3546088" y="6345044"/>
            <a:ext cx="7980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https://expose-</a:t>
            </a:r>
            <a:r>
              <a:rPr lang="en-US" dirty="0" err="1"/>
              <a:t>news.com</a:t>
            </a:r>
            <a:r>
              <a:rPr lang="en-US"/>
              <a:t>/2022/07/03/157million-americans-refuse-covid-vaccine/</a:t>
            </a:r>
          </a:p>
        </p:txBody>
      </p:sp>
    </p:spTree>
    <p:extLst>
      <p:ext uri="{BB962C8B-B14F-4D97-AF65-F5344CB8AC3E}">
        <p14:creationId xmlns:p14="http://schemas.microsoft.com/office/powerpoint/2010/main" val="15548366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9BAF7-FC05-D14F-9328-B9653D313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" y="153192"/>
            <a:ext cx="3059430" cy="1325563"/>
          </a:xfrm>
        </p:spPr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AB22D-3377-DE4D-845B-7583C6CF9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1359218"/>
            <a:ext cx="10515600" cy="46643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mRNA vaccines have not been adequately evaluated for safety and effectiveness</a:t>
            </a:r>
          </a:p>
          <a:p>
            <a:r>
              <a:rPr lang="en-US" dirty="0"/>
              <a:t>The mRNA in the vaccine has been highly altered compared to the original viral version</a:t>
            </a:r>
          </a:p>
          <a:p>
            <a:r>
              <a:rPr lang="en-US" dirty="0"/>
              <a:t>The vaccines induce rapid production of spike protein by human immune cells in the spleen over a sustained long duration</a:t>
            </a:r>
          </a:p>
          <a:p>
            <a:r>
              <a:rPr lang="en-US" dirty="0"/>
              <a:t>Spike is a neurotoxic prion-like protein that induces a strong inflammatory response and subsequent tissue destruction</a:t>
            </a:r>
          </a:p>
          <a:p>
            <a:r>
              <a:rPr lang="en-US" dirty="0"/>
              <a:t>Exosomes play a central role in the distribution of toxic spike protein to diverse organs, notably the heart and the brain</a:t>
            </a:r>
          </a:p>
          <a:p>
            <a:r>
              <a:rPr lang="en-US" dirty="0"/>
              <a:t>There is growing evidence that these vaccines may cause infertility </a:t>
            </a:r>
          </a:p>
          <a:p>
            <a:r>
              <a:rPr lang="en-US" dirty="0"/>
              <a:t>People are wising 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14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1BD4019-C27D-F74A-8A20-BF4BFDC66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130" y="0"/>
            <a:ext cx="10515600" cy="394470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2B8E03C-9CEF-B947-8A57-56836588A200}"/>
              </a:ext>
            </a:extLst>
          </p:cNvPr>
          <p:cNvSpPr txBox="1">
            <a:spLocks/>
          </p:cNvSpPr>
          <p:nvPr/>
        </p:nvSpPr>
        <p:spPr>
          <a:xfrm>
            <a:off x="534978" y="4054868"/>
            <a:ext cx="10923740" cy="1883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“In this paper, we present evidence that vaccination induces a profound impairment in type I interferon signaling, which has diverse adverse consequences to human health.”</a:t>
            </a:r>
          </a:p>
          <a:p>
            <a:pPr marL="0" indent="0">
              <a:buNone/>
            </a:pPr>
            <a:r>
              <a:rPr lang="en-US" sz="2000" dirty="0"/>
              <a:t>“These disturbances potentially have a causal link to neurodegenerative disease, myocarditis, immune thrombocytopenia, Bell’s palsy, liver disease, impaired adaptive immunity, impaired DNA damage response and tumorigenesis.”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5263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1BD4019-C27D-F74A-8A20-BF4BFDC66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130" y="0"/>
            <a:ext cx="10515600" cy="394470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2B8E03C-9CEF-B947-8A57-56836588A200}"/>
              </a:ext>
            </a:extLst>
          </p:cNvPr>
          <p:cNvSpPr txBox="1">
            <a:spLocks/>
          </p:cNvSpPr>
          <p:nvPr/>
        </p:nvSpPr>
        <p:spPr>
          <a:xfrm>
            <a:off x="534978" y="4054868"/>
            <a:ext cx="10923740" cy="1883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“In this paper, we present evidence that vaccination induces a profound impairment in type I interferon signaling, which has diverse adverse consequences to human health.”</a:t>
            </a:r>
          </a:p>
          <a:p>
            <a:pPr marL="0" indent="0">
              <a:buNone/>
            </a:pPr>
            <a:r>
              <a:rPr lang="en-US" sz="2000" dirty="0"/>
              <a:t>“These disturbances potentially have a causal link to </a:t>
            </a:r>
            <a:r>
              <a:rPr lang="en-US" sz="2000" i="1" dirty="0">
                <a:solidFill>
                  <a:srgbClr val="FF0000"/>
                </a:solidFill>
              </a:rPr>
              <a:t>neurodegenerative disease, myocarditis</a:t>
            </a:r>
            <a:r>
              <a:rPr lang="en-US" sz="2000" dirty="0"/>
              <a:t>, immune thrombocytopenia, Bell’s palsy, liver disease, impaired adaptive immunity, impaired DNA damage response and tumorigenesis.”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3238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98BF515F-C71C-4E48-8175-24F3B8118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247"/>
            <a:ext cx="12192000" cy="250152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2A3D7-2F90-694E-B131-B9BBC7407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471" y="3254292"/>
            <a:ext cx="11504729" cy="339393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mRNA vaccines contain the genetic code to make spike protein</a:t>
            </a:r>
          </a:p>
          <a:p>
            <a:r>
              <a:rPr lang="en-US" dirty="0"/>
              <a:t>The RNA is carefully engineered to resist breakdown   </a:t>
            </a:r>
          </a:p>
          <a:p>
            <a:pPr lvl="1"/>
            <a:r>
              <a:rPr lang="en-US" dirty="0"/>
              <a:t>All of the uridines are replaced with 1-methyl-pseudouridine (m1</a:t>
            </a:r>
            <a:r>
              <a:rPr lang="el-GR" dirty="0"/>
              <a:t>Ψ</a:t>
            </a:r>
            <a:r>
              <a:rPr lang="en-US" dirty="0"/>
              <a:t>)</a:t>
            </a:r>
            <a:r>
              <a:rPr lang="el-GR" dirty="0"/>
              <a:t> </a:t>
            </a:r>
            <a:endParaRPr lang="en-US" dirty="0"/>
          </a:p>
          <a:p>
            <a:r>
              <a:rPr lang="en-US" dirty="0"/>
              <a:t>The mRNA is incorporated into a lipid particle along with polyethylene glycol (PEG)</a:t>
            </a:r>
          </a:p>
          <a:p>
            <a:r>
              <a:rPr lang="en-US" dirty="0"/>
              <a:t>A synthetic ionizable cationic (positively charged) lipid is added as an adjuvant – very toxic to the cells</a:t>
            </a:r>
          </a:p>
          <a:p>
            <a:r>
              <a:rPr lang="en-US" dirty="0"/>
              <a:t>The “humanized” mRNA is a stealth entry system for massive production of spike protein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40E85A-4E7C-2F4A-BE1C-16DAD2873D93}"/>
              </a:ext>
            </a:extLst>
          </p:cNvPr>
          <p:cNvSpPr txBox="1"/>
          <p:nvPr/>
        </p:nvSpPr>
        <p:spPr>
          <a:xfrm>
            <a:off x="5056742" y="6457890"/>
            <a:ext cx="6959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S Seneff et al. Food and Chemical Toxicology 2022; 164: 113008.</a:t>
            </a:r>
          </a:p>
        </p:txBody>
      </p:sp>
    </p:spTree>
    <p:extLst>
      <p:ext uri="{BB962C8B-B14F-4D97-AF65-F5344CB8AC3E}">
        <p14:creationId xmlns:p14="http://schemas.microsoft.com/office/powerpoint/2010/main" val="3192175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B18F2-4C88-8241-BB56-F80D6B7EB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18174"/>
            <a:ext cx="10515600" cy="1325563"/>
          </a:xfrm>
        </p:spPr>
        <p:txBody>
          <a:bodyPr/>
          <a:lstStyle/>
          <a:p>
            <a:r>
              <a:rPr lang="en-US" b="1" dirty="0"/>
              <a:t>The Cationic Lipid is Toxic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99128-5CBD-7D4C-B39F-0196B59D3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643737"/>
            <a:ext cx="11289030" cy="398081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vaccines include synthetic cationic (positively charged) lipids that have not been evaluated for toxicity</a:t>
            </a:r>
          </a:p>
          <a:p>
            <a:r>
              <a:rPr lang="en-US" dirty="0"/>
              <a:t>Experiment involving LNPs [lipid nanoparticles] complexed with noncoding polycytosine mRNA: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  <a:p>
            <a:pPr marL="0" indent="0">
              <a:buNone/>
            </a:pPr>
            <a:r>
              <a:rPr lang="en-US" dirty="0"/>
              <a:t>	“We show that in mice intradermal, intramuscular, or intranasal delivery of 	LNPs [lipid nanoparticles] used in preclinical studies triggers inflammation 	characterized by leukocytic infiltration, activation of different inflammatory 	pathways, and secretion of a diverse pool of inflammatory cytokines and 	chemokines”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The cationic lipid, released into the vasculature by vaccine transfected cells, would cause a drop in zeta potential, inducing a thrombosis risk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19071C-A981-8946-A7A5-BF79876532E3}"/>
              </a:ext>
            </a:extLst>
          </p:cNvPr>
          <p:cNvSpPr txBox="1"/>
          <p:nvPr/>
        </p:nvSpPr>
        <p:spPr>
          <a:xfrm>
            <a:off x="5634990" y="6308209"/>
            <a:ext cx="5314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Sonia </a:t>
            </a:r>
            <a:r>
              <a:rPr lang="en-US" sz="2000" dirty="0" err="1"/>
              <a:t>Ndeupen</a:t>
            </a:r>
            <a:r>
              <a:rPr lang="en-US" sz="2000" dirty="0"/>
              <a:t> et al. </a:t>
            </a:r>
            <a:r>
              <a:rPr lang="en-US" sz="2000" dirty="0" err="1"/>
              <a:t>iScience</a:t>
            </a:r>
            <a:r>
              <a:rPr lang="en-US" sz="2000" dirty="0"/>
              <a:t> 2021; 24; 103479.</a:t>
            </a:r>
          </a:p>
        </p:txBody>
      </p:sp>
    </p:spTree>
    <p:extLst>
      <p:ext uri="{BB962C8B-B14F-4D97-AF65-F5344CB8AC3E}">
        <p14:creationId xmlns:p14="http://schemas.microsoft.com/office/powerpoint/2010/main" val="1377888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9347E2-61CA-6E49-B41A-DF9953B5A7E0}"/>
              </a:ext>
            </a:extLst>
          </p:cNvPr>
          <p:cNvSpPr/>
          <p:nvPr/>
        </p:nvSpPr>
        <p:spPr>
          <a:xfrm>
            <a:off x="219778" y="2505670"/>
            <a:ext cx="1115241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Exosomes and Neurodegeneration</a:t>
            </a:r>
          </a:p>
        </p:txBody>
      </p:sp>
    </p:spTree>
    <p:extLst>
      <p:ext uri="{BB962C8B-B14F-4D97-AF65-F5344CB8AC3E}">
        <p14:creationId xmlns:p14="http://schemas.microsoft.com/office/powerpoint/2010/main" val="2164019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13292</TotalTime>
  <Words>3866</Words>
  <Application>Microsoft Macintosh PowerPoint</Application>
  <PresentationFormat>Widescreen</PresentationFormat>
  <Paragraphs>427</Paragraphs>
  <Slides>44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Wingdings</vt:lpstr>
      <vt:lpstr>Office Theme</vt:lpstr>
      <vt:lpstr>SARS-CoV-2 mRNA vaccines: Is the Risk Worth the Benefit?</vt:lpstr>
      <vt:lpstr>Download these slides</vt:lpstr>
      <vt:lpstr>Outline</vt:lpstr>
      <vt:lpstr>PowerPoint Presentation</vt:lpstr>
      <vt:lpstr>PowerPoint Presentation</vt:lpstr>
      <vt:lpstr>PowerPoint Presentation</vt:lpstr>
      <vt:lpstr>PowerPoint Presentation</vt:lpstr>
      <vt:lpstr>The Cationic Lipid is Toxic</vt:lpstr>
      <vt:lpstr>PowerPoint Presentation</vt:lpstr>
      <vt:lpstr>mRNA Vaccines, Exosomes and Parkinson’s Disease*</vt:lpstr>
      <vt:lpstr>PowerPoint Presentation</vt:lpstr>
      <vt:lpstr>“Cutting Edge: Circulating Exosomes with COVID Spike Protein Are Induced by BNT162b2 (Pfizer-BioNTech) Vaccination prior to Development of Antibodies”*</vt:lpstr>
      <vt:lpstr>Symptoms in VAERS in 2021 for conditions related to vagus nerve damage*</vt:lpstr>
      <vt:lpstr>mRNA Transfer to Other Cells via Exosomes*</vt:lpstr>
      <vt:lpstr>mRNA Transfer to Other Cells via Exosomes*</vt:lpstr>
      <vt:lpstr>SARS-CoV-2 Spike Activates Human Microglia             in the Brain via Exosomes Loaded with miRNAs*</vt:lpstr>
      <vt:lpstr>Type I Interferon is Critical*</vt:lpstr>
      <vt:lpstr>PowerPoint Presentation</vt:lpstr>
      <vt:lpstr>"SARS-CoV-2 Proteins Interact with Alpha Synuclein and Induce Lewy Body-like Pathology In Vitro”*</vt:lpstr>
      <vt:lpstr>PowerPoint Presentation</vt:lpstr>
      <vt:lpstr>PowerPoint Presentation</vt:lpstr>
      <vt:lpstr>How the mRNA Vaccines Cause Heart Disease</vt:lpstr>
      <vt:lpstr>How Spike Protein can Cause Cardiac Issues*</vt:lpstr>
      <vt:lpstr>“Free SARS-CoV-2 Spike Protein S1 Particles May Play a Role in the Pathogenesis of    COVID-19 Infection”* </vt:lpstr>
      <vt:lpstr>“Free SARS-CoV-2 Spike Protein S1 Particles May Play a Role in the Pathogenesis of    COVID-19 Infection”* </vt:lpstr>
      <vt:lpstr>“Free SARS-CoV-2 Spike Protein S1 Particles May Play a Role in the Pathogenesis of    COVID-19 Infection”* </vt:lpstr>
      <vt:lpstr>miR-155 overexpression linked to worse outcomes in heart attack*</vt:lpstr>
      <vt:lpstr>Spike protein causes infected cells to fuse into a giant multi-nucleated cell*</vt:lpstr>
      <vt:lpstr>Spike protein induces cell-cell fusion in cardiomyocytes (heart muscle cells)*</vt:lpstr>
      <vt:lpstr>Number of events in VAERS for 2021 where cardiac symptoms were indicated* </vt:lpstr>
      <vt:lpstr>PowerPoint Presentation</vt:lpstr>
      <vt:lpstr>G-Quadruplexes: Many Unknowns </vt:lpstr>
      <vt:lpstr>Spike is a prion-like protein*</vt:lpstr>
      <vt:lpstr>The vaccines are enriched in G4 potential</vt:lpstr>
      <vt:lpstr>The Intricate Coding of G4s</vt:lpstr>
      <vt:lpstr>“G-quadruplexes within prion mRNA: the missing link in prion disease?”*</vt:lpstr>
      <vt:lpstr>“G-quadruplexes within prion mRNA: the missing link in prion disease?”*</vt:lpstr>
      <vt:lpstr>PowerPoint Presentation</vt:lpstr>
      <vt:lpstr>“SARS-CoV-2 S1 Protein Persistence in SARS-CoV-2 Negative Post-Vaccination Individuals with Long COVID/ PASC-Like Symptoms”* </vt:lpstr>
      <vt:lpstr>Spike S1 contains a sequence (red) similar to a potent endotoxin synthesized by Staph aureus*</vt:lpstr>
      <vt:lpstr>Birth rate changes in Hungary*</vt:lpstr>
      <vt:lpstr>Future plans for the vaccines</vt:lpstr>
      <vt:lpstr>People are waking up!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on mRNA Vaccines</dc:title>
  <dc:creator>Stephanie Seneff</dc:creator>
  <cp:lastModifiedBy>Stephanie Seneff</cp:lastModifiedBy>
  <cp:revision>33</cp:revision>
  <cp:lastPrinted>2022-07-22T02:12:56Z</cp:lastPrinted>
  <dcterms:created xsi:type="dcterms:W3CDTF">2022-04-19T18:46:09Z</dcterms:created>
  <dcterms:modified xsi:type="dcterms:W3CDTF">2022-07-22T15:32:48Z</dcterms:modified>
</cp:coreProperties>
</file>