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948" r:id="rId3"/>
    <p:sldId id="949" r:id="rId4"/>
    <p:sldId id="939" r:id="rId5"/>
    <p:sldId id="945" r:id="rId6"/>
    <p:sldId id="837" r:id="rId7"/>
    <p:sldId id="935" r:id="rId8"/>
    <p:sldId id="909" r:id="rId9"/>
    <p:sldId id="936" r:id="rId10"/>
    <p:sldId id="934" r:id="rId11"/>
    <p:sldId id="933" r:id="rId12"/>
    <p:sldId id="941" r:id="rId13"/>
    <p:sldId id="924" r:id="rId14"/>
    <p:sldId id="919" r:id="rId15"/>
    <p:sldId id="929" r:id="rId16"/>
    <p:sldId id="930" r:id="rId17"/>
    <p:sldId id="942" r:id="rId18"/>
    <p:sldId id="921" r:id="rId19"/>
    <p:sldId id="947" r:id="rId20"/>
    <p:sldId id="938" r:id="rId21"/>
    <p:sldId id="943" r:id="rId22"/>
    <p:sldId id="893" r:id="rId23"/>
    <p:sldId id="926" r:id="rId24"/>
    <p:sldId id="927" r:id="rId25"/>
    <p:sldId id="944" r:id="rId26"/>
    <p:sldId id="928" r:id="rId27"/>
    <p:sldId id="712" r:id="rId28"/>
    <p:sldId id="857" r:id="rId29"/>
    <p:sldId id="920" r:id="rId30"/>
    <p:sldId id="94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801"/>
  </p:normalViewPr>
  <p:slideViewPr>
    <p:cSldViewPr snapToGrid="0" snapToObjects="1">
      <p:cViewPr varScale="1">
        <p:scale>
          <a:sx n="112" d="100"/>
          <a:sy n="112" d="100"/>
        </p:scale>
        <p:origin x="576"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41A8D-EADB-6343-A448-678913377626}" type="datetimeFigureOut">
              <a:rPr lang="en-US" smtClean="0"/>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6C250-ADC8-564A-8122-6F9F03538196}" type="slidenum">
              <a:rPr lang="en-US" smtClean="0"/>
              <a:t>‹#›</a:t>
            </a:fld>
            <a:endParaRPr lang="en-US"/>
          </a:p>
        </p:txBody>
      </p:sp>
    </p:spTree>
    <p:extLst>
      <p:ext uri="{BB962C8B-B14F-4D97-AF65-F5344CB8AC3E}">
        <p14:creationId xmlns:p14="http://schemas.microsoft.com/office/powerpoint/2010/main" val="374905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dpi.com/2076-393X/10/10/165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dpi.com/2076-393X/10/10/165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pubmed.ncbi.nlm.nih.gov</a:t>
            </a:r>
            <a:r>
              <a:rPr lang="en-US" dirty="0"/>
              <a:t>/34182569/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mRNA_vaccines_persistent_activity_germinal_centers.pdf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7</a:t>
            </a:fld>
            <a:endParaRPr lang="en-US"/>
          </a:p>
        </p:txBody>
      </p:sp>
    </p:spTree>
    <p:extLst>
      <p:ext uri="{BB962C8B-B14F-4D97-AF65-F5344CB8AC3E}">
        <p14:creationId xmlns:p14="http://schemas.microsoft.com/office/powerpoint/2010/main" val="801787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2023/</a:t>
            </a:r>
            <a:r>
              <a:rPr lang="en-US" sz="1200" kern="1200" dirty="0" err="1">
                <a:solidFill>
                  <a:schemeClr val="tx1"/>
                </a:solidFill>
                <a:effectLst/>
                <a:latin typeface="+mn-lt"/>
                <a:ea typeface="+mn-ea"/>
                <a:cs typeface="+mn-cs"/>
              </a:rPr>
              <a:t>Antonis</a:t>
            </a:r>
            <a:r>
              <a:rPr lang="en-US" sz="1200" kern="1200" dirty="0">
                <a:solidFill>
                  <a:schemeClr val="tx1"/>
                </a:solidFill>
                <a:effectLst/>
                <a:latin typeface="+mn-lt"/>
                <a:ea typeface="+mn-ea"/>
                <a:cs typeface="+mn-cs"/>
              </a:rPr>
              <a:t>/interferon/post_vaccination_PD-L1_granulocytes.pdf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monocytes – precursors to macrophage or a dendritic cell</a:t>
            </a:r>
            <a:r>
              <a:rPr lang="en-US" dirty="0"/>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Neutrophils, eosinophils, and basophils are granulocytes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18</a:t>
            </a:fld>
            <a:endParaRPr lang="en-US"/>
          </a:p>
        </p:txBody>
      </p:sp>
    </p:spTree>
    <p:extLst>
      <p:ext uri="{BB962C8B-B14F-4D97-AF65-F5344CB8AC3E}">
        <p14:creationId xmlns:p14="http://schemas.microsoft.com/office/powerpoint/2010/main" val="3729760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2023/</a:t>
            </a:r>
            <a:r>
              <a:rPr lang="en-US" sz="1200" kern="1200" dirty="0" err="1">
                <a:solidFill>
                  <a:schemeClr val="tx1"/>
                </a:solidFill>
                <a:effectLst/>
                <a:latin typeface="+mn-lt"/>
                <a:ea typeface="+mn-ea"/>
                <a:cs typeface="+mn-cs"/>
              </a:rPr>
              <a:t>Antonis</a:t>
            </a:r>
            <a:r>
              <a:rPr lang="en-US" sz="1200" kern="1200" dirty="0">
                <a:solidFill>
                  <a:schemeClr val="tx1"/>
                </a:solidFill>
                <a:effectLst/>
                <a:latin typeface="+mn-lt"/>
                <a:ea typeface="+mn-ea"/>
                <a:cs typeface="+mn-cs"/>
              </a:rPr>
              <a:t>/interferon/post_vaccination_PD-L1_granulocytes.pdf</a:t>
            </a: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19</a:t>
            </a:fld>
            <a:endParaRPr lang="en-US"/>
          </a:p>
        </p:txBody>
      </p:sp>
    </p:spTree>
    <p:extLst>
      <p:ext uri="{BB962C8B-B14F-4D97-AF65-F5344CB8AC3E}">
        <p14:creationId xmlns:p14="http://schemas.microsoft.com/office/powerpoint/2010/main" val="215724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2023/</a:t>
            </a:r>
            <a:r>
              <a:rPr lang="en-US" sz="1200" kern="1200" dirty="0" err="1">
                <a:solidFill>
                  <a:schemeClr val="tx1"/>
                </a:solidFill>
                <a:effectLst/>
                <a:latin typeface="+mn-lt"/>
                <a:ea typeface="+mn-ea"/>
                <a:cs typeface="+mn-cs"/>
              </a:rPr>
              <a:t>Antonis</a:t>
            </a:r>
            <a:r>
              <a:rPr lang="en-US" sz="1200" kern="1200" dirty="0">
                <a:solidFill>
                  <a:schemeClr val="tx1"/>
                </a:solidFill>
                <a:effectLst/>
                <a:latin typeface="+mn-lt"/>
                <a:ea typeface="+mn-ea"/>
                <a:cs typeface="+mn-cs"/>
              </a:rPr>
              <a:t>/interferon/anti_cancer_immunotherapy_PDL1_antibodies.pdf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Schematic representation of PD-1 and anti-PD-1/PD-L1 mechanisms of action on T cell activity. Activated T cells at secondary lymphoid organs/</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tissue (</a:t>
            </a: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will upregulate the expression of co-inhibitory cell surface receptor PD-1. Binding of PD-1 to its ligands, PD-L1 or PD-L2, found on the surface of several immune cells as well as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cells, will inhibit </a:t>
            </a:r>
            <a:r>
              <a:rPr lang="en-US" sz="1200" kern="1200" dirty="0" err="1">
                <a:solidFill>
                  <a:schemeClr val="tx1"/>
                </a:solidFill>
                <a:effectLst/>
                <a:latin typeface="+mn-lt"/>
                <a:ea typeface="+mn-ea"/>
                <a:cs typeface="+mn-cs"/>
              </a:rPr>
              <a:t>signalling</a:t>
            </a:r>
            <a:r>
              <a:rPr lang="en-US" sz="1200" kern="1200" dirty="0">
                <a:solidFill>
                  <a:schemeClr val="tx1"/>
                </a:solidFill>
                <a:effectLst/>
                <a:latin typeface="+mn-lt"/>
                <a:ea typeface="+mn-ea"/>
                <a:cs typeface="+mn-cs"/>
              </a:rPr>
              <a:t> downstream of the TCR, thus downregulating T cell activity. (</a:t>
            </a:r>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Targeting PD-1 or PD-L1 with antibody therapeutics can reinvigorate exhausted T cells at the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site, increase the activity, consequently allowing T cell-mediated </a:t>
            </a:r>
            <a:r>
              <a:rPr lang="en-US" sz="1200" kern="1200" dirty="0" err="1">
                <a:solidFill>
                  <a:schemeClr val="tx1"/>
                </a:solidFill>
                <a:effectLst/>
                <a:latin typeface="+mn-lt"/>
                <a:ea typeface="+mn-ea"/>
                <a:cs typeface="+mn-cs"/>
              </a:rPr>
              <a:t>tumour</a:t>
            </a:r>
            <a:r>
              <a:rPr lang="en-US" sz="1200" kern="1200" dirty="0">
                <a:solidFill>
                  <a:schemeClr val="tx1"/>
                </a:solidFill>
                <a:effectLst/>
                <a:latin typeface="+mn-lt"/>
                <a:ea typeface="+mn-ea"/>
                <a:cs typeface="+mn-cs"/>
              </a:rPr>
              <a:t> cell killing. </a:t>
            </a:r>
            <a:endParaRPr lang="en-US" dirty="0"/>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20</a:t>
            </a:fld>
            <a:endParaRPr lang="en-US"/>
          </a:p>
        </p:txBody>
      </p:sp>
    </p:spTree>
    <p:extLst>
      <p:ext uri="{BB962C8B-B14F-4D97-AF65-F5344CB8AC3E}">
        <p14:creationId xmlns:p14="http://schemas.microsoft.com/office/powerpoint/2010/main" val="3195617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/articles/PMC7246018/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COVID/</a:t>
            </a:r>
            <a:r>
              <a:rPr lang="en-US" sz="1200" kern="1200" dirty="0" err="1">
                <a:solidFill>
                  <a:schemeClr val="tx1"/>
                </a:solidFill>
                <a:effectLst/>
                <a:latin typeface="+mn-lt"/>
                <a:ea typeface="+mn-ea"/>
                <a:cs typeface="+mn-cs"/>
              </a:rPr>
              <a:t>cross_reactivity_spike_protein_human_proteins.pdf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Commercially available mouse monoclonal antibody made against recombinant SARS coronavirus spike protein 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DB6678B-6F3C-3E49-9E92-89F06358B121}" type="slidenum">
              <a:rPr lang="en-US" smtClean="0"/>
              <a:t>22</a:t>
            </a:fld>
            <a:endParaRPr lang="en-US"/>
          </a:p>
        </p:txBody>
      </p:sp>
    </p:spTree>
    <p:extLst>
      <p:ext uri="{BB962C8B-B14F-4D97-AF65-F5344CB8AC3E}">
        <p14:creationId xmlns:p14="http://schemas.microsoft.com/office/powerpoint/2010/main" val="313385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Leukocytes employ </a:t>
            </a:r>
            <a:r>
              <a:rPr lang="en-US" i="1" dirty="0"/>
              <a:t>VWF</a:t>
            </a:r>
            <a:r>
              <a:rPr lang="en-US" dirty="0"/>
              <a:t> to assist their rolling on, adhesion to and passage through the endothelium.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techniques failed to detect any virus in the brain, including regions where there were obvious signs of inflammation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parenchyma = functional tissue of </a:t>
            </a:r>
            <a:r>
              <a:rPr lang="en-US" sz="1200" kern="1200">
                <a:solidFill>
                  <a:schemeClr val="tx1"/>
                </a:solidFill>
                <a:effectLst/>
                <a:latin typeface="+mn-lt"/>
                <a:ea typeface="+mn-ea"/>
                <a:cs typeface="+mn-cs"/>
              </a:rPr>
              <a:t>the brain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SuddenDeath</a:t>
            </a:r>
            <a:r>
              <a:rPr lang="en-US" sz="1200" kern="1200" dirty="0">
                <a:solidFill>
                  <a:schemeClr val="tx1"/>
                </a:solidFill>
                <a:effectLst/>
                <a:latin typeface="+mn-lt"/>
                <a:ea typeface="+mn-ea"/>
                <a:cs typeface="+mn-cs"/>
              </a:rPr>
              <a:t>/neurovascular_injury_with_COVID-19.pdf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Figure 6 Neurovascular injury with complement activation and inflammation in COVID-19. (A) Correlation matrix of the various cell type markers. Pearson’s correlation coefficient (r) between two pairs of variables is shown in the heat map. The correlation coefficients are represented in terms of the changes of the intensity of red/blue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as shown in the </a:t>
            </a:r>
            <a:r>
              <a:rPr lang="en-US" sz="1200" kern="1200" dirty="0" err="1">
                <a:solidFill>
                  <a:schemeClr val="tx1"/>
                </a:solidFill>
                <a:effectLst/>
                <a:latin typeface="+mn-lt"/>
                <a:ea typeface="+mn-ea"/>
                <a:cs typeface="+mn-cs"/>
              </a:rPr>
              <a:t>colour</a:t>
            </a:r>
            <a:r>
              <a:rPr lang="en-US" sz="1200" kern="1200" dirty="0">
                <a:solidFill>
                  <a:schemeClr val="tx1"/>
                </a:solidFill>
                <a:effectLst/>
                <a:latin typeface="+mn-lt"/>
                <a:ea typeface="+mn-ea"/>
                <a:cs typeface="+mn-cs"/>
              </a:rPr>
              <a:t> bar. (B) The proposed cascade of events to explain the neuropathological find- </a:t>
            </a:r>
            <a:r>
              <a:rPr lang="en-US" sz="1200" kern="1200" dirty="0" err="1">
                <a:solidFill>
                  <a:schemeClr val="tx1"/>
                </a:solidFill>
                <a:effectLst/>
                <a:latin typeface="+mn-lt"/>
                <a:ea typeface="+mn-ea"/>
                <a:cs typeface="+mn-cs"/>
              </a:rPr>
              <a:t>ings</a:t>
            </a:r>
            <a:r>
              <a:rPr lang="en-US" sz="1200" kern="1200" dirty="0">
                <a:solidFill>
                  <a:schemeClr val="tx1"/>
                </a:solidFill>
                <a:effectLst/>
                <a:latin typeface="+mn-lt"/>
                <a:ea typeface="+mn-ea"/>
                <a:cs typeface="+mn-cs"/>
              </a:rPr>
              <a:t> is as follows: C1 binds to the IgG and IgM antibodies and activates the classic complement pathway. The end product of this cascade, C5b-9 binds to endothelial cells and causes endothelial cell damage. This leads to activation of endothelial cells and increased PECAM-1 and </a:t>
            </a:r>
            <a:r>
              <a:rPr lang="en-US" sz="1200" kern="1200" dirty="0" err="1">
                <a:solidFill>
                  <a:schemeClr val="tx1"/>
                </a:solidFill>
                <a:effectLst/>
                <a:latin typeface="+mn-lt"/>
                <a:ea typeface="+mn-ea"/>
                <a:cs typeface="+mn-cs"/>
              </a:rPr>
              <a:t>vWF</a:t>
            </a:r>
            <a:r>
              <a:rPr lang="en-US" sz="1200" kern="1200" dirty="0">
                <a:solidFill>
                  <a:schemeClr val="tx1"/>
                </a:solidFill>
                <a:effectLst/>
                <a:latin typeface="+mn-lt"/>
                <a:ea typeface="+mn-ea"/>
                <a:cs typeface="+mn-cs"/>
              </a:rPr>
              <a:t> release, resulting in platelet aggregation and thrombus formation. Simultaneously, there is leakage of serum proteins into the perivascular space, which leads to an influx of monocytes and T lymphocytes into the parenchyma. Monocytes differentiate to macrophages and there is activation of microglia and astrocytes in the brain parenchyma. This leads to neuronal injury and neuronophagia. </a:t>
            </a:r>
            <a:endParaRPr lang="en-US" dirty="0"/>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23</a:t>
            </a:fld>
            <a:endParaRPr lang="en-US"/>
          </a:p>
        </p:txBody>
      </p:sp>
    </p:spTree>
    <p:extLst>
      <p:ext uri="{BB962C8B-B14F-4D97-AF65-F5344CB8AC3E}">
        <p14:creationId xmlns:p14="http://schemas.microsoft.com/office/powerpoint/2010/main" val="3391165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2022/</a:t>
            </a:r>
            <a:r>
              <a:rPr lang="en-US" sz="1200" kern="1200" dirty="0" err="1">
                <a:solidFill>
                  <a:schemeClr val="tx1"/>
                </a:solidFill>
                <a:effectLst/>
                <a:latin typeface="+mn-lt"/>
                <a:ea typeface="+mn-ea"/>
                <a:cs typeface="+mn-cs"/>
              </a:rPr>
              <a:t>Antonis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SuddenDeath</a:t>
            </a:r>
            <a:r>
              <a:rPr lang="en-US" sz="1200" kern="1200" dirty="0">
                <a:solidFill>
                  <a:schemeClr val="tx1"/>
                </a:solidFill>
                <a:effectLst/>
                <a:latin typeface="+mn-lt"/>
                <a:ea typeface="+mn-ea"/>
                <a:cs typeface="+mn-cs"/>
              </a:rPr>
              <a:t>/anti-</a:t>
            </a:r>
            <a:r>
              <a:rPr lang="en-US" sz="1200" kern="1200" dirty="0" err="1">
                <a:solidFill>
                  <a:schemeClr val="tx1"/>
                </a:solidFill>
                <a:effectLst/>
                <a:latin typeface="+mn-lt"/>
                <a:ea typeface="+mn-ea"/>
                <a:cs typeface="+mn-cs"/>
              </a:rPr>
              <a:t>idiotype_antibodies_SARS_vaccines.pdf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24</a:t>
            </a:fld>
            <a:endParaRPr lang="en-US"/>
          </a:p>
        </p:txBody>
      </p:sp>
    </p:spTree>
    <p:extLst>
      <p:ext uri="{BB962C8B-B14F-4D97-AF65-F5344CB8AC3E}">
        <p14:creationId xmlns:p14="http://schemas.microsoft.com/office/powerpoint/2010/main" val="2710152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2023/COVID-19_mRNA_vaccine_reverse_transcribed_liver_cancer_cells.pd</a:t>
            </a: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26</a:t>
            </a:fld>
            <a:endParaRPr lang="en-US"/>
          </a:p>
        </p:txBody>
      </p:sp>
    </p:spTree>
    <p:extLst>
      <p:ext uri="{BB962C8B-B14F-4D97-AF65-F5344CB8AC3E}">
        <p14:creationId xmlns:p14="http://schemas.microsoft.com/office/powerpoint/2010/main" val="122568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green fluorescent protein</a:t>
            </a:r>
          </a:p>
        </p:txBody>
      </p:sp>
      <p:sp>
        <p:nvSpPr>
          <p:cNvPr id="4" name="Slide Number Placeholder 3"/>
          <p:cNvSpPr>
            <a:spLocks noGrp="1"/>
          </p:cNvSpPr>
          <p:nvPr>
            <p:ph type="sldNum" sz="quarter" idx="5"/>
          </p:nvPr>
        </p:nvSpPr>
        <p:spPr/>
        <p:txBody>
          <a:bodyPr/>
          <a:lstStyle/>
          <a:p>
            <a:fld id="{8DB6678B-6F3C-3E49-9E92-89F06358B121}" type="slidenum">
              <a:rPr lang="en-US" smtClean="0"/>
              <a:t>27</a:t>
            </a:fld>
            <a:endParaRPr lang="en-US"/>
          </a:p>
        </p:txBody>
      </p:sp>
    </p:spTree>
    <p:extLst>
      <p:ext uri="{BB962C8B-B14F-4D97-AF65-F5344CB8AC3E}">
        <p14:creationId xmlns:p14="http://schemas.microsoft.com/office/powerpoint/2010/main" val="2469501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COVID_vaccine</a:t>
            </a:r>
            <a:r>
              <a:rPr lang="en-US" sz="1200" kern="1200" dirty="0">
                <a:solidFill>
                  <a:schemeClr val="tx1"/>
                </a:solidFill>
                <a:effectLst/>
                <a:latin typeface="+mn-lt"/>
                <a:ea typeface="+mn-ea"/>
                <a:cs typeface="+mn-cs"/>
              </a:rPr>
              <a:t>/Hangzhou_China_study_S1_antibodies_toxic_to_fetus_mice_WOW.pdf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SARS-CoV-2_neutralizing_antibodies_REGN10987.pdf</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28</a:t>
            </a:fld>
            <a:endParaRPr lang="en-US"/>
          </a:p>
        </p:txBody>
      </p:sp>
    </p:spTree>
    <p:extLst>
      <p:ext uri="{BB962C8B-B14F-4D97-AF65-F5344CB8AC3E}">
        <p14:creationId xmlns:p14="http://schemas.microsoft.com/office/powerpoint/2010/main" val="245509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Mary Beth Pfeiffer. The Missing Babies of Europe.</a:t>
            </a:r>
          </a:p>
          <a:p>
            <a:r>
              <a:rPr lang="en-US" dirty="0"/>
              <a:t>https://</a:t>
            </a:r>
            <a:r>
              <a:rPr lang="en-US" dirty="0" err="1"/>
              <a:t>rescue.substack.com</a:t>
            </a:r>
            <a:r>
              <a:rPr lang="en-US" dirty="0"/>
              <a:t>/p/the-missing-babies-of-</a:t>
            </a:r>
            <a:r>
              <a:rPr lang="en-US" dirty="0" err="1"/>
              <a:t>europe</a:t>
            </a:r>
            <a:endParaRPr lang="en-US" dirty="0"/>
          </a:p>
          <a:p>
            <a:r>
              <a:rPr lang="en-US" dirty="0"/>
              <a:t>in Switzerland, births declined sharply after </a:t>
            </a:r>
            <a:r>
              <a:rPr lang="en-US" dirty="0" err="1"/>
              <a:t>covid</a:t>
            </a:r>
            <a:r>
              <a:rPr lang="en-US" dirty="0"/>
              <a:t> vaccination campaigns. Monthly vaccination rates are shown at top, births at bottom. The red line at center is labeled in German, “9 </a:t>
            </a:r>
            <a:r>
              <a:rPr lang="en-US" dirty="0" err="1"/>
              <a:t>Monate</a:t>
            </a:r>
            <a:r>
              <a:rPr lang="en-US" dirty="0"/>
              <a:t>," or 9 months, showing the interval between the trends. A nearly identical pattern in other countries is depicted below. (</a:t>
            </a:r>
            <a:r>
              <a:rPr lang="en-US" i="1" dirty="0"/>
              <a:t>Source: Lawsuit against </a:t>
            </a:r>
            <a:r>
              <a:rPr lang="en-US" i="1" dirty="0" err="1"/>
              <a:t>Swissmedic</a:t>
            </a:r>
            <a:r>
              <a:rPr lang="en-US" i="1" dirty="0"/>
              <a:t>, November 14, 2022.</a:t>
            </a:r>
            <a:r>
              <a:rPr lang="en-US" dirty="0"/>
              <a:t>)</a:t>
            </a:r>
          </a:p>
          <a:p>
            <a:endParaRPr lang="en-US" dirty="0"/>
          </a:p>
          <a:p>
            <a:r>
              <a:rPr lang="en-US" dirty="0"/>
              <a:t>Also:</a:t>
            </a:r>
          </a:p>
          <a:p>
            <a:r>
              <a:rPr lang="en-US" dirty="0"/>
              <a:t>https://</a:t>
            </a:r>
            <a:r>
              <a:rPr lang="en-US" dirty="0" err="1"/>
              <a:t>palexander.substack.com</a:t>
            </a:r>
            <a:r>
              <a:rPr lang="en-US" dirty="0"/>
              <a:t>/p/the-f-word-no-not-that-one-fertility</a:t>
            </a:r>
          </a:p>
        </p:txBody>
      </p:sp>
      <p:sp>
        <p:nvSpPr>
          <p:cNvPr id="4" name="Slide Number Placeholder 3"/>
          <p:cNvSpPr>
            <a:spLocks noGrp="1"/>
          </p:cNvSpPr>
          <p:nvPr>
            <p:ph type="sldNum" sz="quarter" idx="5"/>
          </p:nvPr>
        </p:nvSpPr>
        <p:spPr/>
        <p:txBody>
          <a:bodyPr/>
          <a:lstStyle/>
          <a:p>
            <a:fld id="{E986C250-ADC8-564A-8122-6F9F03538196}" type="slidenum">
              <a:rPr lang="en-US" smtClean="0"/>
              <a:t>29</a:t>
            </a:fld>
            <a:endParaRPr lang="en-US"/>
          </a:p>
        </p:txBody>
      </p:sp>
    </p:spTree>
    <p:extLst>
      <p:ext uri="{BB962C8B-B14F-4D97-AF65-F5344CB8AC3E}">
        <p14:creationId xmlns:p14="http://schemas.microsoft.com/office/powerpoint/2010/main" val="3829140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www.eurekalert.org</a:t>
            </a:r>
            <a:r>
              <a:rPr lang="en-US" dirty="0"/>
              <a:t>/news-releases/943102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COVID_vax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pilot_study_vagus_nerve_long_COVID.pdf</a:t>
            </a:r>
            <a:endParaRPr lang="en-US" sz="1200" kern="1200" dirty="0">
              <a:solidFill>
                <a:schemeClr val="tx1"/>
              </a:solidFill>
              <a:effectLst/>
              <a:latin typeface="+mn-lt"/>
              <a:ea typeface="+mn-ea"/>
              <a:cs typeface="+mn-cs"/>
            </a:endParaRPr>
          </a:p>
          <a:p>
            <a:endParaRPr lang="en-US" dirty="0"/>
          </a:p>
          <a:p>
            <a:endParaRPr lang="en-US" dirty="0"/>
          </a:p>
          <a:p>
            <a:r>
              <a:rPr lang="en-US" dirty="0"/>
              <a:t>dysphonia (persistent voice problems), dysphagia (difficulty in swallowing), dizziness, tachycardia (abnormally high heart rate), orthostatic hypotension (low blood pressure) and </a:t>
            </a:r>
            <a:r>
              <a:rPr lang="en-US" dirty="0" err="1"/>
              <a:t>diarrhoea</a:t>
            </a:r>
            <a:r>
              <a:rPr lang="en-US" dirty="0"/>
              <a:t>.</a:t>
            </a:r>
          </a:p>
        </p:txBody>
      </p:sp>
      <p:sp>
        <p:nvSpPr>
          <p:cNvPr id="4" name="Slide Number Placeholder 3"/>
          <p:cNvSpPr>
            <a:spLocks noGrp="1"/>
          </p:cNvSpPr>
          <p:nvPr>
            <p:ph type="sldNum" sz="quarter" idx="5"/>
          </p:nvPr>
        </p:nvSpPr>
        <p:spPr/>
        <p:txBody>
          <a:bodyPr/>
          <a:lstStyle/>
          <a:p>
            <a:fld id="{C568CABC-2B52-134B-8A1B-C90128385321}" type="slidenum">
              <a:rPr lang="en-US" smtClean="0"/>
              <a:t>8</a:t>
            </a:fld>
            <a:endParaRPr lang="en-US"/>
          </a:p>
        </p:txBody>
      </p:sp>
    </p:spTree>
    <p:extLst>
      <p:ext uri="{BB962C8B-B14F-4D97-AF65-F5344CB8AC3E}">
        <p14:creationId xmlns:p14="http://schemas.microsoft.com/office/powerpoint/2010/main" val="8730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Spleen figure is from here:</a:t>
            </a:r>
          </a:p>
          <a:p>
            <a:r>
              <a:rPr lang="en-US" dirty="0"/>
              <a:t>https://</a:t>
            </a:r>
            <a:r>
              <a:rPr lang="en-US" dirty="0" err="1"/>
              <a:t>www.pnas.org</a:t>
            </a:r>
            <a:r>
              <a:rPr lang="en-US" dirty="0"/>
              <a:t>/</a:t>
            </a:r>
            <a:r>
              <a:rPr lang="en-US" dirty="0" err="1"/>
              <a:t>doi</a:t>
            </a:r>
            <a:r>
              <a:rPr lang="en-US" dirty="0"/>
              <a:t>/10.1073/pnas.0803237105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Splenic nerve is required for cholinergic </a:t>
            </a:r>
            <a:r>
              <a:rPr lang="en-US" b="1" dirty="0" err="1"/>
              <a:t>antiinflammatory</a:t>
            </a:r>
            <a:r>
              <a:rPr lang="en-US" b="1" dirty="0"/>
              <a:t> pathway control of TNF in endotoxemia</a:t>
            </a: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9</a:t>
            </a:fld>
            <a:endParaRPr lang="en-US"/>
          </a:p>
        </p:txBody>
      </p:sp>
    </p:spTree>
    <p:extLst>
      <p:ext uri="{BB962C8B-B14F-4D97-AF65-F5344CB8AC3E}">
        <p14:creationId xmlns:p14="http://schemas.microsoft.com/office/powerpoint/2010/main" val="334649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prions/</a:t>
            </a:r>
            <a:r>
              <a:rPr lang="en-US" dirty="0" err="1"/>
              <a:t>exosomes_spike_WOW.pdf</a:t>
            </a:r>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10</a:t>
            </a:fld>
            <a:endParaRPr lang="en-US"/>
          </a:p>
        </p:txBody>
      </p:sp>
    </p:spTree>
    <p:extLst>
      <p:ext uri="{BB962C8B-B14F-4D97-AF65-F5344CB8AC3E}">
        <p14:creationId xmlns:p14="http://schemas.microsoft.com/office/powerpoint/2010/main" val="427683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diagram is from https://</a:t>
            </a:r>
            <a:r>
              <a:rPr lang="en-US" dirty="0" err="1"/>
              <a:t>www.mdpi.com</a:t>
            </a:r>
            <a:r>
              <a:rPr lang="en-US" dirty="0"/>
              <a:t>/1420-3049/20/2/2510/htm</a:t>
            </a:r>
          </a:p>
          <a:p>
            <a:endParaRPr lang="en-US" dirty="0"/>
          </a:p>
          <a:p>
            <a:r>
              <a:rPr lang="en-US" dirty="0"/>
              <a:t>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blogposts/prions/</a:t>
            </a:r>
            <a:r>
              <a:rPr lang="en-US" sz="1200" kern="1200" dirty="0" err="1">
                <a:solidFill>
                  <a:schemeClr val="tx1"/>
                </a:solidFill>
                <a:effectLst/>
                <a:latin typeface="+mn-lt"/>
                <a:ea typeface="+mn-ea"/>
                <a:cs typeface="+mn-cs"/>
              </a:rPr>
              <a:t>spike_interacts_with_aBeta_heparan_sulfate.pdf</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A9D42E7-AE05-0C4D-9080-BBCDE23420C9}" type="slidenum">
              <a:rPr lang="en-US" smtClean="0"/>
              <a:t>11</a:t>
            </a:fld>
            <a:endParaRPr lang="en-US"/>
          </a:p>
        </p:txBody>
      </p:sp>
    </p:spTree>
    <p:extLst>
      <p:ext uri="{BB962C8B-B14F-4D97-AF65-F5344CB8AC3E}">
        <p14:creationId xmlns:p14="http://schemas.microsoft.com/office/powerpoint/2010/main" val="383005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Antonis</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SuddenDeath</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sudden_death_after_COVID_cardiovascular_issues.pdf</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memory_CD4+_T-cells_in_immunity_and_autoimmune_disease_2020.pdf</a:t>
            </a:r>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13</a:t>
            </a:fld>
            <a:endParaRPr lang="en-US"/>
          </a:p>
        </p:txBody>
      </p:sp>
    </p:spTree>
    <p:extLst>
      <p:ext uri="{BB962C8B-B14F-4D97-AF65-F5344CB8AC3E}">
        <p14:creationId xmlns:p14="http://schemas.microsoft.com/office/powerpoint/2010/main" val="374374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www.nature.com</a:t>
            </a:r>
            <a:r>
              <a:rPr lang="en-US" dirty="0"/>
              <a:t>/articles/s41598-022-10928-z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cardiovascular_events_under_40_vaccines_Retsef_Levi_MIT.pdf</a:t>
            </a:r>
          </a:p>
          <a:p>
            <a:endParaRPr lang="en-US" dirty="0"/>
          </a:p>
          <a:p>
            <a:r>
              <a:rPr lang="en-US" b="1" dirty="0" err="1"/>
              <a:t>Retsef</a:t>
            </a:r>
            <a:r>
              <a:rPr lang="en-US" b="1" dirty="0"/>
              <a:t> Levi</a:t>
            </a:r>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14</a:t>
            </a:fld>
            <a:endParaRPr lang="en-US"/>
          </a:p>
        </p:txBody>
      </p:sp>
    </p:spTree>
    <p:extLst>
      <p:ext uri="{BB962C8B-B14F-4D97-AF65-F5344CB8AC3E}">
        <p14:creationId xmlns:p14="http://schemas.microsoft.com/office/powerpoint/2010/main" val="2426841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SuddenDeath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necrotizing_encephalitis_and_myocarditis_after_COVID_jab.pdf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his family, there was no history of a clinical or laboratory diagnosis of COVID-19 in the past.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https://</a:t>
            </a:r>
            <a:r>
              <a:rPr lang="en-US" b="1" dirty="0" err="1"/>
              <a:t>popularrationalism.substack.com</a:t>
            </a:r>
            <a:r>
              <a:rPr lang="en-US" b="1" dirty="0"/>
              <a:t>/p/</a:t>
            </a:r>
            <a:r>
              <a:rPr lang="en-US" b="1" dirty="0" err="1"/>
              <a:t>on-the-sudden-death-pathophysiology?utm_source</a:t>
            </a:r>
            <a:r>
              <a:rPr lang="en-US" b="1" dirty="0"/>
              <a:t>=</a:t>
            </a:r>
            <a:r>
              <a:rPr lang="en-US" b="1" dirty="0" err="1"/>
              <a:t>post-email-title&amp;publication_id</a:t>
            </a:r>
            <a:r>
              <a:rPr lang="en-US" b="1" dirty="0"/>
              <a:t>=475124&amp;post_id=87666166&amp;isFreemail=</a:t>
            </a:r>
            <a:r>
              <a:rPr lang="en-US" b="1" dirty="0" err="1"/>
              <a:t>true&amp;utm_medium</a:t>
            </a:r>
            <a:r>
              <a:rPr lang="en-US" b="1" dirty="0"/>
              <a:t>=email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above image (from the </a:t>
            </a:r>
            <a:r>
              <a:rPr lang="en-US" b="1" dirty="0" err="1"/>
              <a:t>Mörz</a:t>
            </a:r>
            <a:r>
              <a:rPr lang="en-US" b="1" dirty="0"/>
              <a:t> article: </a:t>
            </a:r>
            <a:r>
              <a:rPr lang="en-US" b="1" dirty="0">
                <a:hlinkClick r:id="rId3"/>
              </a:rPr>
              <a:t>https://www.mdpi.com/2076-393X/10/10/1651</a:t>
            </a:r>
            <a:r>
              <a:rPr lang="en-US" b="1" dirty="0"/>
              <a:t>) shows a cross section of a capillary in the heart. It demonstrates the presence of an abundant amount of spike protein (the brown material to which the red arrow points) within endothelial cells, which are the cells that line the inner wall of the capillary. There is endothelial cell swelling, and there are a few mononuclear inflammatory cells within the wall of the capillary. The spike protein was demonstrated to be of vaccinal origin, not from SARS-CoV-2 infection.</a:t>
            </a:r>
            <a:endParaRPr lang="en-US" dirty="0"/>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15</a:t>
            </a:fld>
            <a:endParaRPr lang="en-US"/>
          </a:p>
        </p:txBody>
      </p:sp>
    </p:spTree>
    <p:extLst>
      <p:ext uri="{BB962C8B-B14F-4D97-AF65-F5344CB8AC3E}">
        <p14:creationId xmlns:p14="http://schemas.microsoft.com/office/powerpoint/2010/main" val="167047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SuddenDeath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necrotizing_encephalitis_and_myocarditis_after_COVID_jab.pdf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https://</a:t>
            </a:r>
            <a:r>
              <a:rPr lang="en-US" b="1" dirty="0" err="1"/>
              <a:t>popularrationalism.substack.com</a:t>
            </a:r>
            <a:r>
              <a:rPr lang="en-US" b="1" dirty="0"/>
              <a:t>/p/</a:t>
            </a:r>
            <a:r>
              <a:rPr lang="en-US" b="1" dirty="0" err="1"/>
              <a:t>on-the-sudden-death-pathophysiology?utm_source</a:t>
            </a:r>
            <a:r>
              <a:rPr lang="en-US" b="1" dirty="0"/>
              <a:t>=</a:t>
            </a:r>
            <a:r>
              <a:rPr lang="en-US" b="1" dirty="0" err="1"/>
              <a:t>post-email-title&amp;publication_id</a:t>
            </a:r>
            <a:r>
              <a:rPr lang="en-US" b="1" dirty="0"/>
              <a:t>=475124&amp;post_id=87666166&amp;isFreemail=</a:t>
            </a:r>
            <a:r>
              <a:rPr lang="en-US" b="1" dirty="0" err="1"/>
              <a:t>true&amp;utm_medium</a:t>
            </a:r>
            <a:r>
              <a:rPr lang="en-US" b="1" dirty="0"/>
              <a:t>=email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above image (from the </a:t>
            </a:r>
            <a:r>
              <a:rPr lang="en-US" b="1" dirty="0" err="1"/>
              <a:t>Mörz</a:t>
            </a:r>
            <a:r>
              <a:rPr lang="en-US" b="1" dirty="0"/>
              <a:t> article: </a:t>
            </a:r>
            <a:r>
              <a:rPr lang="en-US" b="1" dirty="0">
                <a:hlinkClick r:id="rId3"/>
              </a:rPr>
              <a:t>https://www.mdpi.com/2076-393X/10/10/1651</a:t>
            </a:r>
            <a:r>
              <a:rPr lang="en-US" b="1" dirty="0"/>
              <a:t>) shows a cross section of a capillary in the heart. It demonstrates the presence of an abundant amount of spike protein (the brown material to which the red arrow points) within endothelial cells, which are the cells that line the inner wall of the capillary. There is endothelial cell swelling, and there are a few mononuclear inflammatory cells within the wall of the capillary. The spike protein was demonstrated to be of vaccinal origin, not from SARS-CoV-2 infection.</a:t>
            </a:r>
            <a:endParaRPr lang="en-US" dirty="0"/>
          </a:p>
          <a:p>
            <a:endParaRPr lang="en-US" dirty="0"/>
          </a:p>
        </p:txBody>
      </p:sp>
      <p:sp>
        <p:nvSpPr>
          <p:cNvPr id="4" name="Slide Number Placeholder 3"/>
          <p:cNvSpPr>
            <a:spLocks noGrp="1"/>
          </p:cNvSpPr>
          <p:nvPr>
            <p:ph type="sldNum" sz="quarter" idx="5"/>
          </p:nvPr>
        </p:nvSpPr>
        <p:spPr/>
        <p:txBody>
          <a:bodyPr/>
          <a:lstStyle/>
          <a:p>
            <a:fld id="{E986C250-ADC8-564A-8122-6F9F03538196}" type="slidenum">
              <a:rPr lang="en-US" smtClean="0"/>
              <a:t>16</a:t>
            </a:fld>
            <a:endParaRPr lang="en-US"/>
          </a:p>
        </p:txBody>
      </p:sp>
    </p:spTree>
    <p:extLst>
      <p:ext uri="{BB962C8B-B14F-4D97-AF65-F5344CB8AC3E}">
        <p14:creationId xmlns:p14="http://schemas.microsoft.com/office/powerpoint/2010/main" val="404930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FD4F-75C5-744B-B2B5-1F9094462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426D75-9AD1-D043-957D-0C353497B8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95EF38-0397-FA4A-8EED-E46303484BCF}"/>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536CC5A2-62F2-A14D-8016-50F79B646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0B2E0-916A-0C4E-8779-498CB66C53E4}"/>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11545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837E-B1CB-3643-975F-D868AF00F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40F3B-06B0-D94C-86C2-563D62B14A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F8EAE-0590-7E47-84B4-E96D701A5F7D}"/>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BDE267E0-4550-A94A-B196-1CC14DC96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17609-34C9-924A-B680-88E7A0059310}"/>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249665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A74A19-D589-DE47-889E-49D9E05F4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F1D723-0DEE-D44C-9DCB-6F56BE7AD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39B78-3F79-804D-96D5-C845BB126FC8}"/>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53FE0BF8-F7BE-BA48-B857-49DC5AFB7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870739-71DA-1340-AFC1-C0C06D4C6797}"/>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3618057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E7F0-D2D4-7243-A73A-6E27B8459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0D162-DD39-D040-A254-3F49304191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E039C-18E9-7540-BD0D-D31D84B22025}"/>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F7D072A4-4CC9-8748-AFB0-2E18C38B3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E072-A383-F649-BE8C-CA9C53F0004E}"/>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332941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38420-1E9C-F548-86F9-33A9AD66C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2943F7-B265-9C47-AB5E-652CE8BE80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4948E-E953-9746-B0E7-61684E8C9914}"/>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46E18947-9DD3-F746-AC83-AED33AE93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EB2A2-C544-FF40-9A4E-AE45A8706789}"/>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2556466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E756-8EFB-3C4B-AA63-FE1B25A04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8C549-A16D-B94B-9179-12E9F8D51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DFABF2-2907-A646-95CF-1D18CE3F83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8D486-E595-114C-B0A8-3511D894F41A}"/>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6" name="Footer Placeholder 5">
            <a:extLst>
              <a:ext uri="{FF2B5EF4-FFF2-40B4-BE49-F238E27FC236}">
                <a16:creationId xmlns:a16="http://schemas.microsoft.com/office/drawing/2014/main" id="{47F5D917-E22F-2D47-9A1E-D9C5BF572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B578A-7050-7447-AAE8-158B439FF7EE}"/>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11601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0044-63D5-784E-B333-76017DCDF9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E0134D-16AD-564A-B67E-198E377C4C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B81FB-663C-2B43-8870-D48E32941D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48C998-3139-EB4E-AA6D-1FEE31EB4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6ABD7-A8AF-604C-962B-26D74FB9E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B62A2-ED3A-9F4B-AB24-CFD113C20D0D}"/>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8" name="Footer Placeholder 7">
            <a:extLst>
              <a:ext uri="{FF2B5EF4-FFF2-40B4-BE49-F238E27FC236}">
                <a16:creationId xmlns:a16="http://schemas.microsoft.com/office/drawing/2014/main" id="{C4CC4668-AC5B-FC46-9BF6-0E64D96534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99E51-117C-3F43-B5B2-AC3A47C5145F}"/>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1680989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BF27-11A9-2244-878B-48DF7824E8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F2C571-3765-6A41-B796-3D5F0E948F0D}"/>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4" name="Footer Placeholder 3">
            <a:extLst>
              <a:ext uri="{FF2B5EF4-FFF2-40B4-BE49-F238E27FC236}">
                <a16:creationId xmlns:a16="http://schemas.microsoft.com/office/drawing/2014/main" id="{C2F57882-A9C7-4146-A851-057682983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9593E3-AA5E-724C-A665-AA176333FE0D}"/>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3397367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F9DE5-4CF4-5B40-B1C0-2B7FB8E0CAC5}"/>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3" name="Footer Placeholder 2">
            <a:extLst>
              <a:ext uri="{FF2B5EF4-FFF2-40B4-BE49-F238E27FC236}">
                <a16:creationId xmlns:a16="http://schemas.microsoft.com/office/drawing/2014/main" id="{E2277CC1-37E7-474A-BBDC-BD8EDB7EE0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7860E5-9805-1746-B46B-6EE388822135}"/>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223618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746C0-7CBA-C84A-92AD-E5E900841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6D64E5-B574-CC4B-9229-5D3AE8D23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F7E05D-3810-7640-9741-DA72756AA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FD4EFB-94DF-6A4E-99D1-632612F62DDB}"/>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6" name="Footer Placeholder 5">
            <a:extLst>
              <a:ext uri="{FF2B5EF4-FFF2-40B4-BE49-F238E27FC236}">
                <a16:creationId xmlns:a16="http://schemas.microsoft.com/office/drawing/2014/main" id="{A1F24AFC-ECA9-7642-87C7-5F1E5A26C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6A803-F53B-F046-8E28-B7F3AC10CB1E}"/>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3829279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FA7AD-B8D4-4F4C-871B-2F0820D85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24FCB0-D018-AD46-81D1-BA71C04C7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966231-3548-914C-8404-C766EEA75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7BC29-3E09-234E-AD13-A83231CEE356}"/>
              </a:ext>
            </a:extLst>
          </p:cNvPr>
          <p:cNvSpPr>
            <a:spLocks noGrp="1"/>
          </p:cNvSpPr>
          <p:nvPr>
            <p:ph type="dt" sz="half" idx="10"/>
          </p:nvPr>
        </p:nvSpPr>
        <p:spPr/>
        <p:txBody>
          <a:bodyPr/>
          <a:lstStyle/>
          <a:p>
            <a:fld id="{33F2A481-75ED-4E44-8134-E17398636D7C}" type="datetimeFigureOut">
              <a:rPr lang="en-US" smtClean="0"/>
              <a:t>12/9/22</a:t>
            </a:fld>
            <a:endParaRPr lang="en-US"/>
          </a:p>
        </p:txBody>
      </p:sp>
      <p:sp>
        <p:nvSpPr>
          <p:cNvPr id="6" name="Footer Placeholder 5">
            <a:extLst>
              <a:ext uri="{FF2B5EF4-FFF2-40B4-BE49-F238E27FC236}">
                <a16:creationId xmlns:a16="http://schemas.microsoft.com/office/drawing/2014/main" id="{92EA5D43-3D43-194E-BBF2-D51753415C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6D5EC-41D0-9A46-AED5-6F95B9ACA866}"/>
              </a:ext>
            </a:extLst>
          </p:cNvPr>
          <p:cNvSpPr>
            <a:spLocks noGrp="1"/>
          </p:cNvSpPr>
          <p:nvPr>
            <p:ph type="sldNum" sz="quarter" idx="12"/>
          </p:nvPr>
        </p:nvSpPr>
        <p:spPr/>
        <p:txBody>
          <a:bodyPr/>
          <a:lstStyle/>
          <a:p>
            <a:fld id="{63E24895-322B-8F41-8A5B-DC8C98812659}" type="slidenum">
              <a:rPr lang="en-US" smtClean="0"/>
              <a:t>‹#›</a:t>
            </a:fld>
            <a:endParaRPr lang="en-US"/>
          </a:p>
        </p:txBody>
      </p:sp>
    </p:spTree>
    <p:extLst>
      <p:ext uri="{BB962C8B-B14F-4D97-AF65-F5344CB8AC3E}">
        <p14:creationId xmlns:p14="http://schemas.microsoft.com/office/powerpoint/2010/main" val="184679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CC211-39AD-6D4D-BD7B-A36AD2C880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7DAB28-5DC2-A74E-A7D3-48B4B52D7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01D13-6D31-E046-AA1C-C75C4AB3E2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F2A481-75ED-4E44-8134-E17398636D7C}" type="datetimeFigureOut">
              <a:rPr lang="en-US" smtClean="0"/>
              <a:t>12/9/22</a:t>
            </a:fld>
            <a:endParaRPr lang="en-US"/>
          </a:p>
        </p:txBody>
      </p:sp>
      <p:sp>
        <p:nvSpPr>
          <p:cNvPr id="5" name="Footer Placeholder 4">
            <a:extLst>
              <a:ext uri="{FF2B5EF4-FFF2-40B4-BE49-F238E27FC236}">
                <a16:creationId xmlns:a16="http://schemas.microsoft.com/office/drawing/2014/main" id="{FE674192-9687-9A47-87BC-4DACB4650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803BA1-AABD-4644-9EB8-614E06698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24895-322B-8F41-8A5B-DC8C98812659}" type="slidenum">
              <a:rPr lang="en-US" smtClean="0"/>
              <a:t>‹#›</a:t>
            </a:fld>
            <a:endParaRPr lang="en-US"/>
          </a:p>
        </p:txBody>
      </p:sp>
    </p:spTree>
    <p:extLst>
      <p:ext uri="{BB962C8B-B14F-4D97-AF65-F5344CB8AC3E}">
        <p14:creationId xmlns:p14="http://schemas.microsoft.com/office/powerpoint/2010/main" val="267684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9BE424-BD5D-B14C-9FF5-99E29DA044EF}"/>
              </a:ext>
            </a:extLst>
          </p:cNvPr>
          <p:cNvPicPr>
            <a:picLocks noChangeAspect="1"/>
          </p:cNvPicPr>
          <p:nvPr/>
        </p:nvPicPr>
        <p:blipFill rotWithShape="1">
          <a:blip r:embed="rId2">
            <a:alphaModFix amt="50000"/>
          </a:blip>
          <a:srcRect t="20213"/>
          <a:stretch/>
        </p:blipFill>
        <p:spPr>
          <a:xfrm>
            <a:off x="20" y="1"/>
            <a:ext cx="12191980" cy="6857999"/>
          </a:xfrm>
          <a:prstGeom prst="rect">
            <a:avLst/>
          </a:prstGeom>
        </p:spPr>
      </p:pic>
      <p:sp>
        <p:nvSpPr>
          <p:cNvPr id="2" name="Title 1">
            <a:extLst>
              <a:ext uri="{FF2B5EF4-FFF2-40B4-BE49-F238E27FC236}">
                <a16:creationId xmlns:a16="http://schemas.microsoft.com/office/drawing/2014/main" id="{097D59F9-6AA1-AF4C-BF94-A88FEAFAA24E}"/>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Why are COVID Jabs Injuring So Many Globally?</a:t>
            </a:r>
          </a:p>
        </p:txBody>
      </p:sp>
      <p:sp>
        <p:nvSpPr>
          <p:cNvPr id="3" name="Subtitle 2">
            <a:extLst>
              <a:ext uri="{FF2B5EF4-FFF2-40B4-BE49-F238E27FC236}">
                <a16:creationId xmlns:a16="http://schemas.microsoft.com/office/drawing/2014/main" id="{1F99B4F5-9D4B-6E4E-BC3D-CC418F9DBC82}"/>
              </a:ext>
            </a:extLst>
          </p:cNvPr>
          <p:cNvSpPr>
            <a:spLocks noGrp="1"/>
          </p:cNvSpPr>
          <p:nvPr>
            <p:ph type="subTitle" idx="1"/>
          </p:nvPr>
        </p:nvSpPr>
        <p:spPr>
          <a:xfrm>
            <a:off x="2678430" y="4022880"/>
            <a:ext cx="6579870" cy="1932786"/>
          </a:xfrm>
        </p:spPr>
        <p:txBody>
          <a:bodyPr>
            <a:normAutofit/>
          </a:bodyPr>
          <a:lstStyle/>
          <a:p>
            <a:r>
              <a:rPr lang="en-US" sz="2000" dirty="0">
                <a:solidFill>
                  <a:srgbClr val="FFFFFF"/>
                </a:solidFill>
              </a:rPr>
              <a:t>Stephanie Seneff, MIT CSAIL</a:t>
            </a:r>
          </a:p>
          <a:p>
            <a:r>
              <a:rPr lang="en-US" sz="2000" dirty="0">
                <a:solidFill>
                  <a:srgbClr val="FFFFFF"/>
                </a:solidFill>
              </a:rPr>
              <a:t>World Council for Health</a:t>
            </a:r>
          </a:p>
          <a:p>
            <a:r>
              <a:rPr lang="en-US" sz="2000" dirty="0">
                <a:solidFill>
                  <a:srgbClr val="FFFFFF"/>
                </a:solidFill>
              </a:rPr>
              <a:t>General Assembly Meeting</a:t>
            </a:r>
          </a:p>
          <a:p>
            <a:r>
              <a:rPr lang="en-US" sz="2000" dirty="0">
                <a:solidFill>
                  <a:srgbClr val="FFFFFF"/>
                </a:solidFill>
              </a:rPr>
              <a:t>Monday, December 12, 2022</a:t>
            </a:r>
          </a:p>
        </p:txBody>
      </p:sp>
    </p:spTree>
    <p:extLst>
      <p:ext uri="{BB962C8B-B14F-4D97-AF65-F5344CB8AC3E}">
        <p14:creationId xmlns:p14="http://schemas.microsoft.com/office/powerpoint/2010/main" val="6596365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8973C-426B-AE47-A9F4-AFADEDD3E5CC}"/>
              </a:ext>
            </a:extLst>
          </p:cNvPr>
          <p:cNvSpPr>
            <a:spLocks noGrp="1"/>
          </p:cNvSpPr>
          <p:nvPr>
            <p:ph type="title"/>
          </p:nvPr>
        </p:nvSpPr>
        <p:spPr>
          <a:xfrm>
            <a:off x="100516" y="365125"/>
            <a:ext cx="10726270" cy="1325563"/>
          </a:xfrm>
        </p:spPr>
        <p:txBody>
          <a:bodyPr>
            <a:normAutofit fontScale="90000"/>
          </a:bodyPr>
          <a:lstStyle/>
          <a:p>
            <a:r>
              <a:rPr lang="en-US" b="1" dirty="0"/>
              <a:t>SARS-CoV-2 Spike Activates Human Microglia             in the Brain via Exosomes Loaded with miRNAs</a:t>
            </a:r>
            <a:r>
              <a:rPr lang="en-US" b="1" dirty="0">
                <a:solidFill>
                  <a:srgbClr val="FF0000"/>
                </a:solidFill>
              </a:rPr>
              <a:t>*</a:t>
            </a:r>
          </a:p>
        </p:txBody>
      </p:sp>
      <p:sp>
        <p:nvSpPr>
          <p:cNvPr id="3" name="Content Placeholder 2">
            <a:extLst>
              <a:ext uri="{FF2B5EF4-FFF2-40B4-BE49-F238E27FC236}">
                <a16:creationId xmlns:a16="http://schemas.microsoft.com/office/drawing/2014/main" id="{B5532353-8A04-6042-A0CA-646518B5AF2E}"/>
              </a:ext>
            </a:extLst>
          </p:cNvPr>
          <p:cNvSpPr>
            <a:spLocks noGrp="1"/>
          </p:cNvSpPr>
          <p:nvPr>
            <p:ph idx="1"/>
          </p:nvPr>
        </p:nvSpPr>
        <p:spPr>
          <a:xfrm>
            <a:off x="394447" y="2141537"/>
            <a:ext cx="10515600" cy="3813493"/>
          </a:xfrm>
        </p:spPr>
        <p:txBody>
          <a:bodyPr>
            <a:normAutofit/>
          </a:bodyPr>
          <a:lstStyle/>
          <a:p>
            <a:r>
              <a:rPr lang="en-US" dirty="0"/>
              <a:t>"SARS-CoV-2 spike transfected cells release a significant amount of exosomes loaded with microRNAs such as miR-148a and miR-590”</a:t>
            </a:r>
          </a:p>
          <a:p>
            <a:r>
              <a:rPr lang="en-US" dirty="0"/>
              <a:t>"MicroRNAs get internalized by human microglia in the brain"</a:t>
            </a:r>
          </a:p>
          <a:p>
            <a:r>
              <a:rPr lang="en-US" dirty="0"/>
              <a:t>"These results uncover a bystander                                                                                   pathway of SARS-CoV-2 mediated                                                                                    CNS [central nervous system] damage                                                         through hyperactivation of human                                                       microglia"</a:t>
            </a:r>
          </a:p>
          <a:p>
            <a:endParaRPr lang="en-US" dirty="0"/>
          </a:p>
        </p:txBody>
      </p:sp>
      <p:sp>
        <p:nvSpPr>
          <p:cNvPr id="4" name="TextBox 3">
            <a:extLst>
              <a:ext uri="{FF2B5EF4-FFF2-40B4-BE49-F238E27FC236}">
                <a16:creationId xmlns:a16="http://schemas.microsoft.com/office/drawing/2014/main" id="{01561FD6-FD3D-1349-B11D-CAF5CAC09BE5}"/>
              </a:ext>
            </a:extLst>
          </p:cNvPr>
          <p:cNvSpPr txBox="1"/>
          <p:nvPr/>
        </p:nvSpPr>
        <p:spPr>
          <a:xfrm>
            <a:off x="0" y="6396335"/>
            <a:ext cx="9934687" cy="461665"/>
          </a:xfrm>
          <a:prstGeom prst="rect">
            <a:avLst/>
          </a:prstGeom>
          <a:noFill/>
        </p:spPr>
        <p:txBody>
          <a:bodyPr wrap="square" rtlCol="0">
            <a:spAutoFit/>
          </a:bodyPr>
          <a:lstStyle/>
          <a:p>
            <a:pPr algn="r"/>
            <a:r>
              <a:rPr lang="en-US" sz="2400" dirty="0">
                <a:solidFill>
                  <a:srgbClr val="FF0000"/>
                </a:solidFill>
              </a:rPr>
              <a:t>*</a:t>
            </a:r>
            <a:r>
              <a:rPr lang="en-US" sz="2400" dirty="0"/>
              <a:t>R Mishra and AC </a:t>
            </a:r>
            <a:r>
              <a:rPr lang="en-US" sz="2400" dirty="0" err="1"/>
              <a:t>Banerjea</a:t>
            </a:r>
            <a:r>
              <a:rPr lang="en-US" sz="2400" dirty="0"/>
              <a:t>. Frontiers in Immunology  2021 Apr 14;12:656700.</a:t>
            </a:r>
          </a:p>
        </p:txBody>
      </p:sp>
      <p:pic>
        <p:nvPicPr>
          <p:cNvPr id="6" name="Picture 5" descr="Diagram&#10;&#10;Description automatically generated">
            <a:extLst>
              <a:ext uri="{FF2B5EF4-FFF2-40B4-BE49-F238E27FC236}">
                <a16:creationId xmlns:a16="http://schemas.microsoft.com/office/drawing/2014/main" id="{208E0A2A-9EA6-6340-B7C5-BED0941EF047}"/>
              </a:ext>
            </a:extLst>
          </p:cNvPr>
          <p:cNvPicPr>
            <a:picLocks noChangeAspect="1"/>
          </p:cNvPicPr>
          <p:nvPr/>
        </p:nvPicPr>
        <p:blipFill>
          <a:blip r:embed="rId3"/>
          <a:stretch>
            <a:fillRect/>
          </a:stretch>
        </p:blipFill>
        <p:spPr>
          <a:xfrm>
            <a:off x="6289563" y="3731259"/>
            <a:ext cx="5245100" cy="2336800"/>
          </a:xfrm>
          <a:prstGeom prst="rect">
            <a:avLst/>
          </a:prstGeom>
        </p:spPr>
      </p:pic>
    </p:spTree>
    <p:extLst>
      <p:ext uri="{BB962C8B-B14F-4D97-AF65-F5344CB8AC3E}">
        <p14:creationId xmlns:p14="http://schemas.microsoft.com/office/powerpoint/2010/main" val="427816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758D-19DE-1042-A878-B5BD2A6DC378}"/>
              </a:ext>
            </a:extLst>
          </p:cNvPr>
          <p:cNvSpPr>
            <a:spLocks noGrp="1"/>
          </p:cNvSpPr>
          <p:nvPr>
            <p:ph type="title"/>
          </p:nvPr>
        </p:nvSpPr>
        <p:spPr>
          <a:xfrm>
            <a:off x="304801" y="420464"/>
            <a:ext cx="10515600" cy="1739248"/>
          </a:xfrm>
        </p:spPr>
        <p:txBody>
          <a:bodyPr>
            <a:normAutofit fontScale="90000"/>
          </a:bodyPr>
          <a:lstStyle/>
          <a:p>
            <a:r>
              <a:rPr lang="en-US" b="1" dirty="0"/>
              <a:t>“SARS-CoV-2 spike protein interactions with amyloidogenic proteins: Potential clues to neurodegeneration”</a:t>
            </a:r>
            <a:r>
              <a:rPr lang="en-US" b="1" dirty="0">
                <a:solidFill>
                  <a:srgbClr val="FF0000"/>
                </a:solidFill>
              </a:rPr>
              <a:t>*</a:t>
            </a:r>
            <a:br>
              <a:rPr lang="en-US" dirty="0"/>
            </a:br>
            <a:endParaRPr lang="en-US" dirty="0"/>
          </a:p>
        </p:txBody>
      </p:sp>
      <p:sp>
        <p:nvSpPr>
          <p:cNvPr id="3" name="Content Placeholder 2">
            <a:extLst>
              <a:ext uri="{FF2B5EF4-FFF2-40B4-BE49-F238E27FC236}">
                <a16:creationId xmlns:a16="http://schemas.microsoft.com/office/drawing/2014/main" id="{D4DD1FB5-10C1-9049-BC0C-4858C9DE1BBD}"/>
              </a:ext>
            </a:extLst>
          </p:cNvPr>
          <p:cNvSpPr>
            <a:spLocks noGrp="1"/>
          </p:cNvSpPr>
          <p:nvPr>
            <p:ph idx="1"/>
          </p:nvPr>
        </p:nvSpPr>
        <p:spPr>
          <a:xfrm>
            <a:off x="525049" y="1906871"/>
            <a:ext cx="5367751" cy="3873500"/>
          </a:xfrm>
        </p:spPr>
        <p:txBody>
          <a:bodyPr>
            <a:normAutofit lnSpcReduction="10000"/>
          </a:bodyPr>
          <a:lstStyle/>
          <a:p>
            <a:r>
              <a:rPr lang="en-US" dirty="0"/>
              <a:t>The receptor binding domain (RBD) of the spike protein binds to heparin and to heparin-binding proteins</a:t>
            </a:r>
          </a:p>
          <a:p>
            <a:r>
              <a:rPr lang="en-US" dirty="0"/>
              <a:t>Heparin binding accelerates aggregation of amyloid proteins</a:t>
            </a:r>
          </a:p>
          <a:p>
            <a:pPr lvl="1"/>
            <a:r>
              <a:rPr lang="en-US" dirty="0"/>
              <a:t>Amyloid-</a:t>
            </a:r>
            <a:r>
              <a:rPr lang="el-GR" dirty="0"/>
              <a:t>β</a:t>
            </a:r>
            <a:r>
              <a:rPr lang="en-US" dirty="0"/>
              <a:t>, </a:t>
            </a:r>
            <a:r>
              <a:rPr lang="el-GR" dirty="0"/>
              <a:t>α-</a:t>
            </a:r>
            <a:r>
              <a:rPr lang="en-US" dirty="0"/>
              <a:t>synuclein, tau, prion and TDP-43</a:t>
            </a:r>
          </a:p>
          <a:p>
            <a:r>
              <a:rPr lang="en-US" dirty="0"/>
              <a:t>This could lead to neurodegeneration in the brain</a:t>
            </a:r>
          </a:p>
        </p:txBody>
      </p:sp>
      <p:sp>
        <p:nvSpPr>
          <p:cNvPr id="4" name="TextBox 3">
            <a:extLst>
              <a:ext uri="{FF2B5EF4-FFF2-40B4-BE49-F238E27FC236}">
                <a16:creationId xmlns:a16="http://schemas.microsoft.com/office/drawing/2014/main" id="{747181C2-FC0F-EA4F-AE17-AB64567AD9A8}"/>
              </a:ext>
            </a:extLst>
          </p:cNvPr>
          <p:cNvSpPr txBox="1"/>
          <p:nvPr/>
        </p:nvSpPr>
        <p:spPr>
          <a:xfrm>
            <a:off x="1619250" y="6237481"/>
            <a:ext cx="10335265" cy="400110"/>
          </a:xfrm>
          <a:prstGeom prst="rect">
            <a:avLst/>
          </a:prstGeom>
          <a:noFill/>
        </p:spPr>
        <p:txBody>
          <a:bodyPr wrap="none" rtlCol="0">
            <a:spAutoFit/>
          </a:bodyPr>
          <a:lstStyle/>
          <a:p>
            <a:r>
              <a:rPr lang="en-US" sz="2000" dirty="0">
                <a:solidFill>
                  <a:srgbClr val="FF0000"/>
                </a:solidFill>
              </a:rPr>
              <a:t>*</a:t>
            </a:r>
            <a:r>
              <a:rPr lang="en-US" sz="2000" dirty="0"/>
              <a:t>D Idrees and V Kumar. Biochemical and Biophysical Research Communications 2021; 554: 94e98.</a:t>
            </a:r>
          </a:p>
        </p:txBody>
      </p:sp>
      <p:pic>
        <p:nvPicPr>
          <p:cNvPr id="6" name="Picture 5" descr="Diagram&#10;&#10;Description automatically generated">
            <a:extLst>
              <a:ext uri="{FF2B5EF4-FFF2-40B4-BE49-F238E27FC236}">
                <a16:creationId xmlns:a16="http://schemas.microsoft.com/office/drawing/2014/main" id="{3966A0DA-2B9D-2242-BC0C-5F01A805FF05}"/>
              </a:ext>
            </a:extLst>
          </p:cNvPr>
          <p:cNvPicPr>
            <a:picLocks noChangeAspect="1"/>
          </p:cNvPicPr>
          <p:nvPr/>
        </p:nvPicPr>
        <p:blipFill>
          <a:blip r:embed="rId3"/>
          <a:stretch>
            <a:fillRect/>
          </a:stretch>
        </p:blipFill>
        <p:spPr>
          <a:xfrm>
            <a:off x="6217920" y="1906871"/>
            <a:ext cx="5153242" cy="3655207"/>
          </a:xfrm>
          <a:prstGeom prst="rect">
            <a:avLst/>
          </a:prstGeom>
        </p:spPr>
      </p:pic>
    </p:spTree>
    <p:extLst>
      <p:ext uri="{BB962C8B-B14F-4D97-AF65-F5344CB8AC3E}">
        <p14:creationId xmlns:p14="http://schemas.microsoft.com/office/powerpoint/2010/main" val="3243519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691871" y="1520785"/>
            <a:ext cx="6357535" cy="2893100"/>
          </a:xfrm>
          <a:prstGeom prst="rect">
            <a:avLst/>
          </a:prstGeom>
          <a:noFill/>
          <a:ln>
            <a:noFill/>
          </a:ln>
        </p:spPr>
        <p:txBody>
          <a:bodyPr wrap="square" lIns="121920" tIns="60960" rIns="121920" bIns="60960">
            <a:spAutoFit/>
          </a:bodyPr>
          <a:lstStyle/>
          <a:p>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Sudden Death and Cardiovascular Disease</a:t>
            </a:r>
          </a:p>
        </p:txBody>
      </p:sp>
    </p:spTree>
    <p:extLst>
      <p:ext uri="{BB962C8B-B14F-4D97-AF65-F5344CB8AC3E}">
        <p14:creationId xmlns:p14="http://schemas.microsoft.com/office/powerpoint/2010/main" val="241082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E854-F534-6F4E-96CE-0A2A42178CC4}"/>
              </a:ext>
            </a:extLst>
          </p:cNvPr>
          <p:cNvSpPr>
            <a:spLocks noGrp="1"/>
          </p:cNvSpPr>
          <p:nvPr>
            <p:ph type="title"/>
          </p:nvPr>
        </p:nvSpPr>
        <p:spPr>
          <a:xfrm>
            <a:off x="262785" y="265762"/>
            <a:ext cx="10515600" cy="1325563"/>
          </a:xfrm>
        </p:spPr>
        <p:txBody>
          <a:bodyPr/>
          <a:lstStyle/>
          <a:p>
            <a:r>
              <a:rPr lang="en-US" b="1" dirty="0"/>
              <a:t>Sudden Death after Vaccination:</a:t>
            </a:r>
            <a:br>
              <a:rPr lang="en-US" b="1" dirty="0"/>
            </a:br>
            <a:r>
              <a:rPr lang="en-US" b="1" dirty="0"/>
              <a:t>Cardiovascular Issues</a:t>
            </a:r>
            <a:r>
              <a:rPr lang="en-US" b="1" dirty="0">
                <a:solidFill>
                  <a:srgbClr val="FF0000"/>
                </a:solidFill>
              </a:rPr>
              <a:t>*</a:t>
            </a:r>
          </a:p>
        </p:txBody>
      </p:sp>
      <p:sp>
        <p:nvSpPr>
          <p:cNvPr id="3" name="Content Placeholder 2">
            <a:extLst>
              <a:ext uri="{FF2B5EF4-FFF2-40B4-BE49-F238E27FC236}">
                <a16:creationId xmlns:a16="http://schemas.microsoft.com/office/drawing/2014/main" id="{50A29466-57A8-764E-A94E-CD66F7CF6C3D}"/>
              </a:ext>
            </a:extLst>
          </p:cNvPr>
          <p:cNvSpPr>
            <a:spLocks noGrp="1"/>
          </p:cNvSpPr>
          <p:nvPr>
            <p:ph idx="1"/>
          </p:nvPr>
        </p:nvSpPr>
        <p:spPr>
          <a:xfrm>
            <a:off x="262785" y="1781334"/>
            <a:ext cx="10515600" cy="1625838"/>
          </a:xfrm>
        </p:spPr>
        <p:txBody>
          <a:bodyPr>
            <a:normAutofit lnSpcReduction="10000"/>
          </a:bodyPr>
          <a:lstStyle/>
          <a:p>
            <a:r>
              <a:rPr lang="en-US" dirty="0"/>
              <a:t>Autopsy analysis of 5 patients who died unexpectedly within 7 days of a COVID-19 vaccine </a:t>
            </a:r>
          </a:p>
          <a:p>
            <a:r>
              <a:rPr lang="en-US" b="1" dirty="0"/>
              <a:t>Hypothesis</a:t>
            </a:r>
            <a:r>
              <a:rPr lang="en-US" dirty="0"/>
              <a:t>: molecular mimicry between the spike protein and self proteins may trigger an autoimmune attack on the heart muscle.</a:t>
            </a:r>
          </a:p>
        </p:txBody>
      </p:sp>
      <p:pic>
        <p:nvPicPr>
          <p:cNvPr id="5" name="Picture 4" descr="A picture containing shape&#10;&#10;Description automatically generated">
            <a:extLst>
              <a:ext uri="{FF2B5EF4-FFF2-40B4-BE49-F238E27FC236}">
                <a16:creationId xmlns:a16="http://schemas.microsoft.com/office/drawing/2014/main" id="{1E885CB2-A354-A04A-BAEF-0E0D3864B441}"/>
              </a:ext>
            </a:extLst>
          </p:cNvPr>
          <p:cNvPicPr>
            <a:picLocks noChangeAspect="1"/>
          </p:cNvPicPr>
          <p:nvPr/>
        </p:nvPicPr>
        <p:blipFill>
          <a:blip r:embed="rId3"/>
          <a:stretch>
            <a:fillRect/>
          </a:stretch>
        </p:blipFill>
        <p:spPr>
          <a:xfrm>
            <a:off x="262785" y="3629030"/>
            <a:ext cx="7044760" cy="2319805"/>
          </a:xfrm>
          <a:prstGeom prst="rect">
            <a:avLst/>
          </a:prstGeom>
        </p:spPr>
      </p:pic>
      <p:pic>
        <p:nvPicPr>
          <p:cNvPr id="7" name="Picture 6" descr="A picture containing outdoor, crowd, sandy&#10;&#10;Description automatically generated">
            <a:extLst>
              <a:ext uri="{FF2B5EF4-FFF2-40B4-BE49-F238E27FC236}">
                <a16:creationId xmlns:a16="http://schemas.microsoft.com/office/drawing/2014/main" id="{48D465AD-49A9-F942-8505-D65F1A108DFD}"/>
              </a:ext>
            </a:extLst>
          </p:cNvPr>
          <p:cNvPicPr>
            <a:picLocks noChangeAspect="1"/>
          </p:cNvPicPr>
          <p:nvPr/>
        </p:nvPicPr>
        <p:blipFill>
          <a:blip r:embed="rId4"/>
          <a:stretch>
            <a:fillRect/>
          </a:stretch>
        </p:blipFill>
        <p:spPr>
          <a:xfrm>
            <a:off x="7635875" y="3407172"/>
            <a:ext cx="3250178" cy="2763520"/>
          </a:xfrm>
          <a:prstGeom prst="rect">
            <a:avLst/>
          </a:prstGeom>
        </p:spPr>
      </p:pic>
      <p:sp>
        <p:nvSpPr>
          <p:cNvPr id="8" name="TextBox 7">
            <a:extLst>
              <a:ext uri="{FF2B5EF4-FFF2-40B4-BE49-F238E27FC236}">
                <a16:creationId xmlns:a16="http://schemas.microsoft.com/office/drawing/2014/main" id="{2F0503B8-4F52-5D4E-948E-13724B2903F6}"/>
              </a:ext>
            </a:extLst>
          </p:cNvPr>
          <p:cNvSpPr txBox="1"/>
          <p:nvPr/>
        </p:nvSpPr>
        <p:spPr>
          <a:xfrm>
            <a:off x="7307545" y="6323573"/>
            <a:ext cx="4165115" cy="400110"/>
          </a:xfrm>
          <a:prstGeom prst="rect">
            <a:avLst/>
          </a:prstGeom>
          <a:noFill/>
        </p:spPr>
        <p:txBody>
          <a:bodyPr wrap="none" rtlCol="0">
            <a:spAutoFit/>
          </a:bodyPr>
          <a:lstStyle/>
          <a:p>
            <a:r>
              <a:rPr lang="en-US" sz="2000" dirty="0"/>
              <a:t>Macrophages invade the heart muscle</a:t>
            </a:r>
          </a:p>
        </p:txBody>
      </p:sp>
      <p:sp>
        <p:nvSpPr>
          <p:cNvPr id="9" name="TextBox 8">
            <a:extLst>
              <a:ext uri="{FF2B5EF4-FFF2-40B4-BE49-F238E27FC236}">
                <a16:creationId xmlns:a16="http://schemas.microsoft.com/office/drawing/2014/main" id="{6377E827-D00F-A443-951E-FC687B1E19AF}"/>
              </a:ext>
            </a:extLst>
          </p:cNvPr>
          <p:cNvSpPr txBox="1"/>
          <p:nvPr/>
        </p:nvSpPr>
        <p:spPr>
          <a:xfrm>
            <a:off x="262785" y="6014483"/>
            <a:ext cx="5724525" cy="707886"/>
          </a:xfrm>
          <a:prstGeom prst="rect">
            <a:avLst/>
          </a:prstGeom>
          <a:noFill/>
        </p:spPr>
        <p:txBody>
          <a:bodyPr wrap="square" rtlCol="0">
            <a:spAutoFit/>
          </a:bodyPr>
          <a:lstStyle/>
          <a:p>
            <a:r>
              <a:rPr lang="en-US" sz="2000" dirty="0">
                <a:solidFill>
                  <a:srgbClr val="FF0000"/>
                </a:solidFill>
              </a:rPr>
              <a:t>*</a:t>
            </a:r>
            <a:r>
              <a:rPr lang="en-US" sz="2000" dirty="0"/>
              <a:t>Constantin Schwab et al. Clinical Research in Cardiology. Published online 27 November 2022.</a:t>
            </a:r>
          </a:p>
        </p:txBody>
      </p:sp>
    </p:spTree>
    <p:extLst>
      <p:ext uri="{BB962C8B-B14F-4D97-AF65-F5344CB8AC3E}">
        <p14:creationId xmlns:p14="http://schemas.microsoft.com/office/powerpoint/2010/main" val="1114104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6E1F2-6C13-5F4E-A9F1-0DD57BEEBA89}"/>
              </a:ext>
            </a:extLst>
          </p:cNvPr>
          <p:cNvSpPr>
            <a:spLocks noGrp="1"/>
          </p:cNvSpPr>
          <p:nvPr>
            <p:ph type="title"/>
          </p:nvPr>
        </p:nvSpPr>
        <p:spPr>
          <a:xfrm>
            <a:off x="6628447" y="1446708"/>
            <a:ext cx="5566354" cy="3618230"/>
          </a:xfrm>
        </p:spPr>
        <p:txBody>
          <a:bodyPr>
            <a:noAutofit/>
          </a:bodyPr>
          <a:lstStyle/>
          <a:p>
            <a:r>
              <a:rPr lang="en-US" sz="3200" b="1" dirty="0"/>
              <a:t>“Increased emergency cardiovascular events among under-40 population in Israel during vaccine rollout and third COVID-19 wave”</a:t>
            </a:r>
            <a:r>
              <a:rPr lang="en-US" sz="3200" b="1" dirty="0">
                <a:solidFill>
                  <a:srgbClr val="FF0000"/>
                </a:solidFill>
              </a:rPr>
              <a:t>*</a:t>
            </a:r>
            <a:br>
              <a:rPr lang="en-US" sz="3200" b="1" dirty="0">
                <a:solidFill>
                  <a:srgbClr val="FF0000"/>
                </a:solidFill>
              </a:rPr>
            </a:br>
            <a:br>
              <a:rPr lang="en-US" sz="3200" b="1" dirty="0">
                <a:solidFill>
                  <a:srgbClr val="FF0000"/>
                </a:solidFill>
              </a:rPr>
            </a:br>
            <a:r>
              <a:rPr lang="en-US" sz="2400" b="1" dirty="0"/>
              <a:t>26% increase in cardiac events among men aged 16-39 compared to previous year</a:t>
            </a:r>
            <a:endParaRPr lang="en-US" sz="3200" b="1" dirty="0"/>
          </a:p>
        </p:txBody>
      </p:sp>
      <p:pic>
        <p:nvPicPr>
          <p:cNvPr id="6" name="Picture 5" descr="Chart, histogram&#10;&#10;Description automatically generated">
            <a:extLst>
              <a:ext uri="{FF2B5EF4-FFF2-40B4-BE49-F238E27FC236}">
                <a16:creationId xmlns:a16="http://schemas.microsoft.com/office/drawing/2014/main" id="{0BE30BB7-4E96-1E46-A334-61B3E18FAE80}"/>
              </a:ext>
            </a:extLst>
          </p:cNvPr>
          <p:cNvPicPr>
            <a:picLocks noChangeAspect="1"/>
          </p:cNvPicPr>
          <p:nvPr/>
        </p:nvPicPr>
        <p:blipFill>
          <a:blip r:embed="rId3"/>
          <a:stretch>
            <a:fillRect/>
          </a:stretch>
        </p:blipFill>
        <p:spPr>
          <a:xfrm>
            <a:off x="-118901" y="-12819"/>
            <a:ext cx="6750149" cy="6408658"/>
          </a:xfrm>
          <a:prstGeom prst="rect">
            <a:avLst/>
          </a:prstGeom>
        </p:spPr>
      </p:pic>
      <p:sp>
        <p:nvSpPr>
          <p:cNvPr id="7" name="TextBox 6">
            <a:extLst>
              <a:ext uri="{FF2B5EF4-FFF2-40B4-BE49-F238E27FC236}">
                <a16:creationId xmlns:a16="http://schemas.microsoft.com/office/drawing/2014/main" id="{21CD0E09-4A90-1843-922E-23EC5DDEA53D}"/>
              </a:ext>
            </a:extLst>
          </p:cNvPr>
          <p:cNvSpPr txBox="1"/>
          <p:nvPr/>
        </p:nvSpPr>
        <p:spPr>
          <a:xfrm>
            <a:off x="1773581" y="1963161"/>
            <a:ext cx="988395" cy="646331"/>
          </a:xfrm>
          <a:prstGeom prst="rect">
            <a:avLst/>
          </a:prstGeom>
          <a:noFill/>
        </p:spPr>
        <p:txBody>
          <a:bodyPr wrap="square" rtlCol="0">
            <a:spAutoFit/>
          </a:bodyPr>
          <a:lstStyle/>
          <a:p>
            <a:pPr algn="r"/>
            <a:r>
              <a:rPr lang="en-US" dirty="0"/>
              <a:t>First vaccine</a:t>
            </a:r>
          </a:p>
        </p:txBody>
      </p:sp>
      <p:sp>
        <p:nvSpPr>
          <p:cNvPr id="8" name="TextBox 7">
            <a:extLst>
              <a:ext uri="{FF2B5EF4-FFF2-40B4-BE49-F238E27FC236}">
                <a16:creationId xmlns:a16="http://schemas.microsoft.com/office/drawing/2014/main" id="{37F1B059-6975-7D45-84FF-532A44AE78D6}"/>
              </a:ext>
            </a:extLst>
          </p:cNvPr>
          <p:cNvSpPr txBox="1"/>
          <p:nvPr/>
        </p:nvSpPr>
        <p:spPr>
          <a:xfrm>
            <a:off x="3826653" y="1745020"/>
            <a:ext cx="988395" cy="646331"/>
          </a:xfrm>
          <a:prstGeom prst="rect">
            <a:avLst/>
          </a:prstGeom>
          <a:noFill/>
        </p:spPr>
        <p:txBody>
          <a:bodyPr wrap="square" rtlCol="0">
            <a:spAutoFit/>
          </a:bodyPr>
          <a:lstStyle/>
          <a:p>
            <a:r>
              <a:rPr lang="en-US" dirty="0"/>
              <a:t>Second vaccine</a:t>
            </a:r>
          </a:p>
        </p:txBody>
      </p:sp>
      <p:sp>
        <p:nvSpPr>
          <p:cNvPr id="9" name="TextBox 8">
            <a:extLst>
              <a:ext uri="{FF2B5EF4-FFF2-40B4-BE49-F238E27FC236}">
                <a16:creationId xmlns:a16="http://schemas.microsoft.com/office/drawing/2014/main" id="{C9F2B4DD-0E05-A24E-9E11-91D4F4EF6E8C}"/>
              </a:ext>
            </a:extLst>
          </p:cNvPr>
          <p:cNvSpPr txBox="1"/>
          <p:nvPr/>
        </p:nvSpPr>
        <p:spPr>
          <a:xfrm>
            <a:off x="2574020" y="4354740"/>
            <a:ext cx="1364307" cy="1200329"/>
          </a:xfrm>
          <a:prstGeom prst="rect">
            <a:avLst/>
          </a:prstGeom>
          <a:noFill/>
        </p:spPr>
        <p:txBody>
          <a:bodyPr wrap="square" rtlCol="0">
            <a:spAutoFit/>
          </a:bodyPr>
          <a:lstStyle/>
          <a:p>
            <a:r>
              <a:rPr lang="en-US" dirty="0"/>
              <a:t>Vaccine for those with previous infection</a:t>
            </a:r>
          </a:p>
        </p:txBody>
      </p:sp>
      <p:sp>
        <p:nvSpPr>
          <p:cNvPr id="10" name="TextBox 9">
            <a:extLst>
              <a:ext uri="{FF2B5EF4-FFF2-40B4-BE49-F238E27FC236}">
                <a16:creationId xmlns:a16="http://schemas.microsoft.com/office/drawing/2014/main" id="{F7AA37F2-AF84-BC4E-86E9-41A765E878B0}"/>
              </a:ext>
            </a:extLst>
          </p:cNvPr>
          <p:cNvSpPr txBox="1"/>
          <p:nvPr/>
        </p:nvSpPr>
        <p:spPr>
          <a:xfrm>
            <a:off x="3925697" y="2609492"/>
            <a:ext cx="988395" cy="646331"/>
          </a:xfrm>
          <a:prstGeom prst="rect">
            <a:avLst/>
          </a:prstGeom>
          <a:noFill/>
        </p:spPr>
        <p:txBody>
          <a:bodyPr wrap="square" rtlCol="0">
            <a:spAutoFit/>
          </a:bodyPr>
          <a:lstStyle/>
          <a:p>
            <a:r>
              <a:rPr lang="en-US" dirty="0"/>
              <a:t>Cardiac arrest</a:t>
            </a:r>
          </a:p>
        </p:txBody>
      </p:sp>
      <p:cxnSp>
        <p:nvCxnSpPr>
          <p:cNvPr id="12" name="Straight Arrow Connector 11">
            <a:extLst>
              <a:ext uri="{FF2B5EF4-FFF2-40B4-BE49-F238E27FC236}">
                <a16:creationId xmlns:a16="http://schemas.microsoft.com/office/drawing/2014/main" id="{87A32096-FAB4-D841-BA0A-6A0B16487E8F}"/>
              </a:ext>
            </a:extLst>
          </p:cNvPr>
          <p:cNvCxnSpPr/>
          <p:nvPr/>
        </p:nvCxnSpPr>
        <p:spPr>
          <a:xfrm>
            <a:off x="4320850" y="3191510"/>
            <a:ext cx="354020" cy="363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62FF652-B4E7-544E-9FBD-427329D863B4}"/>
              </a:ext>
            </a:extLst>
          </p:cNvPr>
          <p:cNvCxnSpPr/>
          <p:nvPr/>
        </p:nvCxnSpPr>
        <p:spPr>
          <a:xfrm>
            <a:off x="2429417" y="2569437"/>
            <a:ext cx="354020" cy="36322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989D8D-5F0C-BB46-BEFE-1090F5046809}"/>
              </a:ext>
            </a:extLst>
          </p:cNvPr>
          <p:cNvCxnSpPr>
            <a:cxnSpLocks/>
          </p:cNvCxnSpPr>
          <p:nvPr/>
        </p:nvCxnSpPr>
        <p:spPr>
          <a:xfrm flipH="1">
            <a:off x="3737610" y="2342912"/>
            <a:ext cx="445349" cy="2265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BD7197-7361-8643-9BBF-AD457F00D8FF}"/>
              </a:ext>
            </a:extLst>
          </p:cNvPr>
          <p:cNvCxnSpPr>
            <a:cxnSpLocks/>
          </p:cNvCxnSpPr>
          <p:nvPr/>
        </p:nvCxnSpPr>
        <p:spPr>
          <a:xfrm flipV="1">
            <a:off x="3578521" y="4549140"/>
            <a:ext cx="661588" cy="4470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E36C87-6541-2246-BBC9-2FC0E1A37A86}"/>
              </a:ext>
            </a:extLst>
          </p:cNvPr>
          <p:cNvSpPr txBox="1"/>
          <p:nvPr/>
        </p:nvSpPr>
        <p:spPr>
          <a:xfrm>
            <a:off x="4524901" y="6205061"/>
            <a:ext cx="7667099" cy="461665"/>
          </a:xfrm>
          <a:prstGeom prst="rect">
            <a:avLst/>
          </a:prstGeom>
          <a:noFill/>
        </p:spPr>
        <p:txBody>
          <a:bodyPr wrap="none" rtlCol="0">
            <a:spAutoFit/>
          </a:bodyPr>
          <a:lstStyle/>
          <a:p>
            <a:r>
              <a:rPr lang="en-US" sz="2400" dirty="0">
                <a:solidFill>
                  <a:srgbClr val="FF0000"/>
                </a:solidFill>
              </a:rPr>
              <a:t>*</a:t>
            </a:r>
            <a:r>
              <a:rPr lang="en-US" sz="2400" dirty="0"/>
              <a:t>Christopher LF Sun et al.  Scientific Reports 2022; 12: 6978.</a:t>
            </a:r>
          </a:p>
        </p:txBody>
      </p:sp>
    </p:spTree>
    <p:extLst>
      <p:ext uri="{BB962C8B-B14F-4D97-AF65-F5344CB8AC3E}">
        <p14:creationId xmlns:p14="http://schemas.microsoft.com/office/powerpoint/2010/main" val="414737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E989-0243-324B-B2D0-8F0F26D044FE}"/>
              </a:ext>
            </a:extLst>
          </p:cNvPr>
          <p:cNvSpPr>
            <a:spLocks noGrp="1"/>
          </p:cNvSpPr>
          <p:nvPr>
            <p:ph type="title"/>
          </p:nvPr>
        </p:nvSpPr>
        <p:spPr>
          <a:xfrm>
            <a:off x="361950" y="292417"/>
            <a:ext cx="10313670" cy="1993583"/>
          </a:xfrm>
        </p:spPr>
        <p:txBody>
          <a:bodyPr>
            <a:normAutofit fontScale="90000"/>
          </a:bodyPr>
          <a:lstStyle/>
          <a:p>
            <a:r>
              <a:rPr lang="en-US" b="1" dirty="0"/>
              <a:t>“A Case Report: Multifocal Necrotizing Encephalitis and Myocarditis after BNT162b2 mRNA Vaccination against COVID-19” </a:t>
            </a:r>
            <a:br>
              <a:rPr lang="en-US" b="1" dirty="0"/>
            </a:br>
            <a:endParaRPr lang="en-US" dirty="0"/>
          </a:p>
        </p:txBody>
      </p:sp>
      <p:pic>
        <p:nvPicPr>
          <p:cNvPr id="6" name="Content Placeholder 5" descr="A picture containing snow, food, covered, cheese&#10;&#10;Description automatically generated">
            <a:extLst>
              <a:ext uri="{FF2B5EF4-FFF2-40B4-BE49-F238E27FC236}">
                <a16:creationId xmlns:a16="http://schemas.microsoft.com/office/drawing/2014/main" id="{D392F009-6CB2-7246-85BC-DFA672717245}"/>
              </a:ext>
            </a:extLst>
          </p:cNvPr>
          <p:cNvPicPr>
            <a:picLocks noGrp="1" noChangeAspect="1"/>
          </p:cNvPicPr>
          <p:nvPr>
            <p:ph idx="1"/>
          </p:nvPr>
        </p:nvPicPr>
        <p:blipFill>
          <a:blip r:embed="rId3"/>
          <a:stretch>
            <a:fillRect/>
          </a:stretch>
        </p:blipFill>
        <p:spPr>
          <a:xfrm>
            <a:off x="7201888" y="3429000"/>
            <a:ext cx="4315407" cy="2643187"/>
          </a:xfrm>
        </p:spPr>
      </p:pic>
      <p:sp>
        <p:nvSpPr>
          <p:cNvPr id="4" name="TextBox 3">
            <a:extLst>
              <a:ext uri="{FF2B5EF4-FFF2-40B4-BE49-F238E27FC236}">
                <a16:creationId xmlns:a16="http://schemas.microsoft.com/office/drawing/2014/main" id="{94C6563D-09EB-504B-9480-2A7DD5BFD6B0}"/>
              </a:ext>
            </a:extLst>
          </p:cNvPr>
          <p:cNvSpPr txBox="1"/>
          <p:nvPr/>
        </p:nvSpPr>
        <p:spPr>
          <a:xfrm>
            <a:off x="6096000" y="6389370"/>
            <a:ext cx="4857548" cy="400110"/>
          </a:xfrm>
          <a:prstGeom prst="rect">
            <a:avLst/>
          </a:prstGeom>
          <a:noFill/>
        </p:spPr>
        <p:txBody>
          <a:bodyPr wrap="none" rtlCol="0">
            <a:spAutoFit/>
          </a:bodyPr>
          <a:lstStyle/>
          <a:p>
            <a:r>
              <a:rPr lang="en-US" sz="2000" dirty="0">
                <a:solidFill>
                  <a:srgbClr val="FF0000"/>
                </a:solidFill>
              </a:rPr>
              <a:t>*</a:t>
            </a:r>
            <a:r>
              <a:rPr lang="en-US" sz="2000" dirty="0"/>
              <a:t>Michael </a:t>
            </a:r>
            <a:r>
              <a:rPr lang="en-US" sz="2000" dirty="0" err="1"/>
              <a:t>Mörz</a:t>
            </a:r>
            <a:r>
              <a:rPr lang="en-US" sz="2000" dirty="0"/>
              <a:t>. Vaccines 2022; 10(10): 1651.</a:t>
            </a:r>
          </a:p>
        </p:txBody>
      </p:sp>
      <p:sp>
        <p:nvSpPr>
          <p:cNvPr id="7" name="TextBox 6">
            <a:extLst>
              <a:ext uri="{FF2B5EF4-FFF2-40B4-BE49-F238E27FC236}">
                <a16:creationId xmlns:a16="http://schemas.microsoft.com/office/drawing/2014/main" id="{FCCF6732-4C94-4A4D-BADE-8ACB50423D6B}"/>
              </a:ext>
            </a:extLst>
          </p:cNvPr>
          <p:cNvSpPr txBox="1"/>
          <p:nvPr/>
        </p:nvSpPr>
        <p:spPr>
          <a:xfrm>
            <a:off x="7564421" y="2349668"/>
            <a:ext cx="3952874" cy="1015663"/>
          </a:xfrm>
          <a:prstGeom prst="rect">
            <a:avLst/>
          </a:prstGeom>
          <a:noFill/>
        </p:spPr>
        <p:txBody>
          <a:bodyPr wrap="square" rtlCol="0">
            <a:spAutoFit/>
          </a:bodyPr>
          <a:lstStyle/>
          <a:p>
            <a:r>
              <a:rPr lang="en-US" sz="2000" dirty="0"/>
              <a:t>The red arrow points to brown material which is the spike protein inside a capillary in the heart</a:t>
            </a:r>
          </a:p>
        </p:txBody>
      </p:sp>
      <p:sp>
        <p:nvSpPr>
          <p:cNvPr id="8" name="Content Placeholder 2">
            <a:extLst>
              <a:ext uri="{FF2B5EF4-FFF2-40B4-BE49-F238E27FC236}">
                <a16:creationId xmlns:a16="http://schemas.microsoft.com/office/drawing/2014/main" id="{6FD2F246-17EB-D64B-B241-11469B2EE558}"/>
              </a:ext>
            </a:extLst>
          </p:cNvPr>
          <p:cNvSpPr txBox="1">
            <a:spLocks/>
          </p:cNvSpPr>
          <p:nvPr/>
        </p:nvSpPr>
        <p:spPr>
          <a:xfrm>
            <a:off x="314396" y="2226705"/>
            <a:ext cx="6726484" cy="416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76-year-old man with Parkinson’s disease died three weeks after receiving his third COVID-19 vaccination </a:t>
            </a:r>
          </a:p>
          <a:p>
            <a:r>
              <a:rPr lang="en-US" dirty="0"/>
              <a:t>Lymphocytes, activated microglia, and inflammation in the brain</a:t>
            </a:r>
          </a:p>
          <a:p>
            <a:r>
              <a:rPr lang="en-US" dirty="0"/>
              <a:t>“Surprisingly, only spike protein but no nucleocapsid protein could be detected within the foci of inflammation in both the brain and the heart” </a:t>
            </a:r>
          </a:p>
          <a:p>
            <a:endParaRPr lang="en-US" dirty="0"/>
          </a:p>
        </p:txBody>
      </p:sp>
    </p:spTree>
    <p:extLst>
      <p:ext uri="{BB962C8B-B14F-4D97-AF65-F5344CB8AC3E}">
        <p14:creationId xmlns:p14="http://schemas.microsoft.com/office/powerpoint/2010/main" val="150949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3E989-0243-324B-B2D0-8F0F26D044FE}"/>
              </a:ext>
            </a:extLst>
          </p:cNvPr>
          <p:cNvSpPr>
            <a:spLocks noGrp="1"/>
          </p:cNvSpPr>
          <p:nvPr>
            <p:ph type="title"/>
          </p:nvPr>
        </p:nvSpPr>
        <p:spPr>
          <a:xfrm>
            <a:off x="361950" y="292417"/>
            <a:ext cx="10313670" cy="1993583"/>
          </a:xfrm>
        </p:spPr>
        <p:txBody>
          <a:bodyPr>
            <a:normAutofit fontScale="90000"/>
          </a:bodyPr>
          <a:lstStyle/>
          <a:p>
            <a:r>
              <a:rPr lang="en-US" b="1" dirty="0"/>
              <a:t>“A Case Report: Multifocal Necrotizing Encephalitis and Myocarditis after BNT162b2 mRNA Vaccination against COVID-19” </a:t>
            </a:r>
            <a:br>
              <a:rPr lang="en-US" b="1" dirty="0"/>
            </a:br>
            <a:endParaRPr lang="en-US" dirty="0"/>
          </a:p>
        </p:txBody>
      </p:sp>
      <p:pic>
        <p:nvPicPr>
          <p:cNvPr id="6" name="Content Placeholder 5" descr="A picture containing snow, food, covered, cheese&#10;&#10;Description automatically generated">
            <a:extLst>
              <a:ext uri="{FF2B5EF4-FFF2-40B4-BE49-F238E27FC236}">
                <a16:creationId xmlns:a16="http://schemas.microsoft.com/office/drawing/2014/main" id="{D392F009-6CB2-7246-85BC-DFA672717245}"/>
              </a:ext>
            </a:extLst>
          </p:cNvPr>
          <p:cNvPicPr>
            <a:picLocks noGrp="1" noChangeAspect="1"/>
          </p:cNvPicPr>
          <p:nvPr>
            <p:ph idx="1"/>
          </p:nvPr>
        </p:nvPicPr>
        <p:blipFill>
          <a:blip r:embed="rId3"/>
          <a:stretch>
            <a:fillRect/>
          </a:stretch>
        </p:blipFill>
        <p:spPr>
          <a:xfrm>
            <a:off x="7201888" y="3429000"/>
            <a:ext cx="4315407" cy="2643187"/>
          </a:xfrm>
        </p:spPr>
      </p:pic>
      <p:sp>
        <p:nvSpPr>
          <p:cNvPr id="4" name="TextBox 3">
            <a:extLst>
              <a:ext uri="{FF2B5EF4-FFF2-40B4-BE49-F238E27FC236}">
                <a16:creationId xmlns:a16="http://schemas.microsoft.com/office/drawing/2014/main" id="{94C6563D-09EB-504B-9480-2A7DD5BFD6B0}"/>
              </a:ext>
            </a:extLst>
          </p:cNvPr>
          <p:cNvSpPr txBox="1"/>
          <p:nvPr/>
        </p:nvSpPr>
        <p:spPr>
          <a:xfrm>
            <a:off x="6096000" y="6389370"/>
            <a:ext cx="4857420" cy="400110"/>
          </a:xfrm>
          <a:prstGeom prst="rect">
            <a:avLst/>
          </a:prstGeom>
          <a:noFill/>
        </p:spPr>
        <p:txBody>
          <a:bodyPr wrap="none" rtlCol="0">
            <a:spAutoFit/>
          </a:bodyPr>
          <a:lstStyle/>
          <a:p>
            <a:r>
              <a:rPr lang="en-US" sz="2000" dirty="0">
                <a:solidFill>
                  <a:srgbClr val="FF0000"/>
                </a:solidFill>
              </a:rPr>
              <a:t>*</a:t>
            </a:r>
            <a:r>
              <a:rPr lang="en-US" sz="2000" dirty="0"/>
              <a:t>Michael </a:t>
            </a:r>
            <a:r>
              <a:rPr lang="en-US" sz="2000" dirty="0" err="1"/>
              <a:t>Mörz</a:t>
            </a:r>
            <a:r>
              <a:rPr lang="en-US" sz="2000" dirty="0"/>
              <a:t>. Vaccines 2022; 10(10): 1651.</a:t>
            </a:r>
          </a:p>
        </p:txBody>
      </p:sp>
      <p:sp>
        <p:nvSpPr>
          <p:cNvPr id="7" name="TextBox 6">
            <a:extLst>
              <a:ext uri="{FF2B5EF4-FFF2-40B4-BE49-F238E27FC236}">
                <a16:creationId xmlns:a16="http://schemas.microsoft.com/office/drawing/2014/main" id="{FCCF6732-4C94-4A4D-BADE-8ACB50423D6B}"/>
              </a:ext>
            </a:extLst>
          </p:cNvPr>
          <p:cNvSpPr txBox="1"/>
          <p:nvPr/>
        </p:nvSpPr>
        <p:spPr>
          <a:xfrm>
            <a:off x="7564421" y="2349668"/>
            <a:ext cx="3952874" cy="1015663"/>
          </a:xfrm>
          <a:prstGeom prst="rect">
            <a:avLst/>
          </a:prstGeom>
          <a:noFill/>
        </p:spPr>
        <p:txBody>
          <a:bodyPr wrap="square" rtlCol="0">
            <a:spAutoFit/>
          </a:bodyPr>
          <a:lstStyle/>
          <a:p>
            <a:r>
              <a:rPr lang="en-US" sz="2000" dirty="0"/>
              <a:t>The red arrow points to brown material which is the spike protein inside a capillary in the heart</a:t>
            </a:r>
          </a:p>
        </p:txBody>
      </p:sp>
      <p:sp>
        <p:nvSpPr>
          <p:cNvPr id="8" name="Content Placeholder 2">
            <a:extLst>
              <a:ext uri="{FF2B5EF4-FFF2-40B4-BE49-F238E27FC236}">
                <a16:creationId xmlns:a16="http://schemas.microsoft.com/office/drawing/2014/main" id="{6FD2F246-17EB-D64B-B241-11469B2EE558}"/>
              </a:ext>
            </a:extLst>
          </p:cNvPr>
          <p:cNvSpPr txBox="1">
            <a:spLocks/>
          </p:cNvSpPr>
          <p:nvPr/>
        </p:nvSpPr>
        <p:spPr>
          <a:xfrm>
            <a:off x="314396" y="2226705"/>
            <a:ext cx="6726484" cy="4162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76-year-old man with Parkinson’s disease died three weeks after receiving his third COVID-19 vaccination </a:t>
            </a:r>
          </a:p>
          <a:p>
            <a:r>
              <a:rPr lang="en-US" dirty="0"/>
              <a:t>Lymphocytes, activated microglia, and inflammation in the brain</a:t>
            </a:r>
          </a:p>
          <a:p>
            <a:r>
              <a:rPr lang="en-US" dirty="0"/>
              <a:t>“Surprisingly, only spike protein but no nucleocapsid protein could be detected within the foci of inflammation in both the brain and the heart” </a:t>
            </a:r>
          </a:p>
          <a:p>
            <a:endParaRPr lang="en-US" dirty="0"/>
          </a:p>
        </p:txBody>
      </p:sp>
      <p:sp>
        <p:nvSpPr>
          <p:cNvPr id="9" name="TextBox 8">
            <a:extLst>
              <a:ext uri="{FF2B5EF4-FFF2-40B4-BE49-F238E27FC236}">
                <a16:creationId xmlns:a16="http://schemas.microsoft.com/office/drawing/2014/main" id="{D2EE0413-251F-5442-8FDC-D6F06ECF40A5}"/>
              </a:ext>
            </a:extLst>
          </p:cNvPr>
          <p:cNvSpPr txBox="1"/>
          <p:nvPr/>
        </p:nvSpPr>
        <p:spPr>
          <a:xfrm>
            <a:off x="502920" y="1992945"/>
            <a:ext cx="11189969"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 “Since the nucleocapsid protein of SARS-CoV-2 was consistently absent, it must be assumed that the presence of spike protein in affected tissues was not due to an infection with SARS-CoV-2 but rather to the transfection of the tissues by the gene-based COVID-19-vaccines.”</a:t>
            </a:r>
            <a:r>
              <a:rPr lang="en-US" i="1" dirty="0">
                <a:solidFill>
                  <a:srgbClr val="FF0000"/>
                </a:solidFill>
              </a:rPr>
              <a:t> </a:t>
            </a:r>
          </a:p>
          <a:p>
            <a:endParaRPr lang="en-US" dirty="0"/>
          </a:p>
        </p:txBody>
      </p:sp>
    </p:spTree>
    <p:extLst>
      <p:ext uri="{BB962C8B-B14F-4D97-AF65-F5344CB8AC3E}">
        <p14:creationId xmlns:p14="http://schemas.microsoft.com/office/powerpoint/2010/main" val="595743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691871" y="1520785"/>
            <a:ext cx="6357535" cy="2893100"/>
          </a:xfrm>
          <a:prstGeom prst="rect">
            <a:avLst/>
          </a:prstGeom>
          <a:noFill/>
          <a:ln>
            <a:noFill/>
          </a:ln>
        </p:spPr>
        <p:txBody>
          <a:bodyPr wrap="square" lIns="121920" tIns="60960" rIns="121920" bIns="60960">
            <a:spAutoFit/>
          </a:bodyPr>
          <a:lstStyle/>
          <a:p>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Immune Suppression and Cancer Risk</a:t>
            </a:r>
          </a:p>
        </p:txBody>
      </p:sp>
    </p:spTree>
    <p:extLst>
      <p:ext uri="{BB962C8B-B14F-4D97-AF65-F5344CB8AC3E}">
        <p14:creationId xmlns:p14="http://schemas.microsoft.com/office/powerpoint/2010/main" val="20788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ox and whisker chart&#10;&#10;Description automatically generated">
            <a:extLst>
              <a:ext uri="{FF2B5EF4-FFF2-40B4-BE49-F238E27FC236}">
                <a16:creationId xmlns:a16="http://schemas.microsoft.com/office/drawing/2014/main" id="{D6061B56-4A87-6645-8910-EFA921E88FD9}"/>
              </a:ext>
            </a:extLst>
          </p:cNvPr>
          <p:cNvPicPr>
            <a:picLocks noGrp="1" noChangeAspect="1"/>
          </p:cNvPicPr>
          <p:nvPr>
            <p:ph idx="1"/>
          </p:nvPr>
        </p:nvPicPr>
        <p:blipFill>
          <a:blip r:embed="rId3"/>
          <a:stretch>
            <a:fillRect/>
          </a:stretch>
        </p:blipFill>
        <p:spPr>
          <a:xfrm>
            <a:off x="-83978" y="1172517"/>
            <a:ext cx="6899116" cy="5305822"/>
          </a:xfrm>
        </p:spPr>
      </p:pic>
      <p:sp>
        <p:nvSpPr>
          <p:cNvPr id="6" name="TextBox 5">
            <a:extLst>
              <a:ext uri="{FF2B5EF4-FFF2-40B4-BE49-F238E27FC236}">
                <a16:creationId xmlns:a16="http://schemas.microsoft.com/office/drawing/2014/main" id="{7059AD0D-D3BC-2D48-BD2D-735BC8FCAA2A}"/>
              </a:ext>
            </a:extLst>
          </p:cNvPr>
          <p:cNvSpPr txBox="1"/>
          <p:nvPr/>
        </p:nvSpPr>
        <p:spPr>
          <a:xfrm>
            <a:off x="1443038" y="6299834"/>
            <a:ext cx="1417696" cy="369332"/>
          </a:xfrm>
          <a:prstGeom prst="rect">
            <a:avLst/>
          </a:prstGeom>
          <a:noFill/>
        </p:spPr>
        <p:txBody>
          <a:bodyPr wrap="none" rtlCol="0">
            <a:spAutoFit/>
          </a:bodyPr>
          <a:lstStyle/>
          <a:p>
            <a:r>
              <a:rPr lang="en-US" dirty="0"/>
              <a:t>Granulocytes</a:t>
            </a:r>
          </a:p>
        </p:txBody>
      </p:sp>
      <p:sp>
        <p:nvSpPr>
          <p:cNvPr id="7" name="TextBox 6">
            <a:extLst>
              <a:ext uri="{FF2B5EF4-FFF2-40B4-BE49-F238E27FC236}">
                <a16:creationId xmlns:a16="http://schemas.microsoft.com/office/drawing/2014/main" id="{1D4D4492-7AF1-3B40-A311-F0EFF5F1916B}"/>
              </a:ext>
            </a:extLst>
          </p:cNvPr>
          <p:cNvSpPr txBox="1"/>
          <p:nvPr/>
        </p:nvSpPr>
        <p:spPr>
          <a:xfrm>
            <a:off x="3142070" y="6299834"/>
            <a:ext cx="1230080" cy="369332"/>
          </a:xfrm>
          <a:prstGeom prst="rect">
            <a:avLst/>
          </a:prstGeom>
          <a:noFill/>
        </p:spPr>
        <p:txBody>
          <a:bodyPr wrap="none" rtlCol="0">
            <a:spAutoFit/>
          </a:bodyPr>
          <a:lstStyle/>
          <a:p>
            <a:r>
              <a:rPr lang="en-US" dirty="0"/>
              <a:t>Monocytes</a:t>
            </a:r>
          </a:p>
        </p:txBody>
      </p:sp>
      <p:sp>
        <p:nvSpPr>
          <p:cNvPr id="9" name="TextBox 8">
            <a:extLst>
              <a:ext uri="{FF2B5EF4-FFF2-40B4-BE49-F238E27FC236}">
                <a16:creationId xmlns:a16="http://schemas.microsoft.com/office/drawing/2014/main" id="{90B213D0-D43A-1340-AAC5-03159151DE76}"/>
              </a:ext>
            </a:extLst>
          </p:cNvPr>
          <p:cNvSpPr txBox="1"/>
          <p:nvPr/>
        </p:nvSpPr>
        <p:spPr>
          <a:xfrm>
            <a:off x="5438147" y="6278284"/>
            <a:ext cx="6691255" cy="400110"/>
          </a:xfrm>
          <a:prstGeom prst="rect">
            <a:avLst/>
          </a:prstGeom>
          <a:noFill/>
        </p:spPr>
        <p:txBody>
          <a:bodyPr wrap="none" rtlCol="0">
            <a:spAutoFit/>
          </a:bodyPr>
          <a:lstStyle/>
          <a:p>
            <a:r>
              <a:rPr lang="en-US" sz="2000" dirty="0">
                <a:solidFill>
                  <a:srgbClr val="FF0000"/>
                </a:solidFill>
              </a:rPr>
              <a:t>*</a:t>
            </a:r>
            <a:r>
              <a:rPr lang="en-US" sz="2000" dirty="0" err="1"/>
              <a:t>Lorin</a:t>
            </a:r>
            <a:r>
              <a:rPr lang="en-US" sz="2000" dirty="0"/>
              <a:t> Loacker et al. Clin Chem Lab Med 2023; 61(1): e17–e19.</a:t>
            </a:r>
          </a:p>
        </p:txBody>
      </p:sp>
      <p:sp>
        <p:nvSpPr>
          <p:cNvPr id="10" name="TextBox 9">
            <a:extLst>
              <a:ext uri="{FF2B5EF4-FFF2-40B4-BE49-F238E27FC236}">
                <a16:creationId xmlns:a16="http://schemas.microsoft.com/office/drawing/2014/main" id="{9E2AFF15-6686-E64B-AC5C-3E5F11E34425}"/>
              </a:ext>
            </a:extLst>
          </p:cNvPr>
          <p:cNvSpPr txBox="1"/>
          <p:nvPr/>
        </p:nvSpPr>
        <p:spPr>
          <a:xfrm>
            <a:off x="6992131" y="2009125"/>
            <a:ext cx="4960277"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62 vaccinated patients</a:t>
            </a:r>
          </a:p>
          <a:p>
            <a:pPr marL="285750" indent="-285750">
              <a:buFont typeface="Arial" panose="020B0604020202020204" pitchFamily="34" charset="0"/>
              <a:buChar char="•"/>
            </a:pPr>
            <a:r>
              <a:rPr lang="en-US" sz="2400" dirty="0"/>
              <a:t>Measured on day 2 after the second vaccine</a:t>
            </a:r>
          </a:p>
          <a:p>
            <a:pPr marL="285750" indent="-285750">
              <a:buFont typeface="Arial" panose="020B0604020202020204" pitchFamily="34" charset="0"/>
              <a:buChar char="•"/>
            </a:pPr>
            <a:r>
              <a:rPr lang="en-US" sz="2400" dirty="0"/>
              <a:t>"An activated immune system needs to be regulated to avoid autoimmune collateral damage"</a:t>
            </a:r>
          </a:p>
          <a:p>
            <a:pPr marL="285750" indent="-285750">
              <a:buFont typeface="Arial" panose="020B0604020202020204" pitchFamily="34" charset="0"/>
              <a:buChar char="•"/>
            </a:pPr>
            <a:r>
              <a:rPr lang="en-US" sz="2400" dirty="0"/>
              <a:t>"Vaccinations may have a non-specific </a:t>
            </a:r>
            <a:r>
              <a:rPr lang="en-US" sz="2400" i="1" dirty="0">
                <a:solidFill>
                  <a:srgbClr val="FF0000"/>
                </a:solidFill>
              </a:rPr>
              <a:t>immunosuppressive effect</a:t>
            </a:r>
            <a:r>
              <a:rPr lang="en-US" sz="2400" dirty="0"/>
              <a:t> lasting for a certain period of time"</a:t>
            </a:r>
          </a:p>
          <a:p>
            <a:pPr marL="285750" indent="-285750">
              <a:buFont typeface="Arial" panose="020B0604020202020204" pitchFamily="34" charset="0"/>
              <a:buChar char="•"/>
            </a:pPr>
            <a:endParaRPr lang="en-US" sz="2400" dirty="0"/>
          </a:p>
        </p:txBody>
      </p:sp>
      <p:sp>
        <p:nvSpPr>
          <p:cNvPr id="2" name="Title 1">
            <a:extLst>
              <a:ext uri="{FF2B5EF4-FFF2-40B4-BE49-F238E27FC236}">
                <a16:creationId xmlns:a16="http://schemas.microsoft.com/office/drawing/2014/main" id="{10007465-12EF-F447-9DB8-6F18282F09B5}"/>
              </a:ext>
            </a:extLst>
          </p:cNvPr>
          <p:cNvSpPr>
            <a:spLocks noGrp="1"/>
          </p:cNvSpPr>
          <p:nvPr>
            <p:ph type="title"/>
          </p:nvPr>
        </p:nvSpPr>
        <p:spPr>
          <a:xfrm>
            <a:off x="201772" y="0"/>
            <a:ext cx="10816748" cy="1325563"/>
          </a:xfrm>
        </p:spPr>
        <p:txBody>
          <a:bodyPr>
            <a:normAutofit/>
          </a:bodyPr>
          <a:lstStyle/>
          <a:p>
            <a:r>
              <a:rPr lang="en-US" sz="4000" b="1" dirty="0"/>
              <a:t>PD-L1 Overexpression Following COVID Vaccination</a:t>
            </a:r>
            <a:r>
              <a:rPr lang="en-US" sz="4000" b="1" dirty="0">
                <a:solidFill>
                  <a:srgbClr val="FF0000"/>
                </a:solidFill>
              </a:rPr>
              <a:t>*</a:t>
            </a:r>
          </a:p>
        </p:txBody>
      </p:sp>
      <p:sp>
        <p:nvSpPr>
          <p:cNvPr id="3" name="TextBox 2">
            <a:extLst>
              <a:ext uri="{FF2B5EF4-FFF2-40B4-BE49-F238E27FC236}">
                <a16:creationId xmlns:a16="http://schemas.microsoft.com/office/drawing/2014/main" id="{4C65F2A7-2D38-C541-A6C1-0A1E25343E97}"/>
              </a:ext>
            </a:extLst>
          </p:cNvPr>
          <p:cNvSpPr txBox="1"/>
          <p:nvPr/>
        </p:nvSpPr>
        <p:spPr>
          <a:xfrm>
            <a:off x="888303" y="1206490"/>
            <a:ext cx="3944862" cy="400110"/>
          </a:xfrm>
          <a:prstGeom prst="rect">
            <a:avLst/>
          </a:prstGeom>
          <a:noFill/>
        </p:spPr>
        <p:txBody>
          <a:bodyPr wrap="none" rtlCol="0">
            <a:spAutoFit/>
          </a:bodyPr>
          <a:lstStyle/>
          <a:p>
            <a:r>
              <a:rPr lang="en-US" sz="2000" dirty="0"/>
              <a:t>PD-L1 = Programmed death-ligand 1</a:t>
            </a:r>
          </a:p>
        </p:txBody>
      </p:sp>
    </p:spTree>
    <p:extLst>
      <p:ext uri="{BB962C8B-B14F-4D97-AF65-F5344CB8AC3E}">
        <p14:creationId xmlns:p14="http://schemas.microsoft.com/office/powerpoint/2010/main" val="1764258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ox and whisker chart&#10;&#10;Description automatically generated">
            <a:extLst>
              <a:ext uri="{FF2B5EF4-FFF2-40B4-BE49-F238E27FC236}">
                <a16:creationId xmlns:a16="http://schemas.microsoft.com/office/drawing/2014/main" id="{D6061B56-4A87-6645-8910-EFA921E88FD9}"/>
              </a:ext>
            </a:extLst>
          </p:cNvPr>
          <p:cNvPicPr>
            <a:picLocks noGrp="1" noChangeAspect="1"/>
          </p:cNvPicPr>
          <p:nvPr>
            <p:ph idx="1"/>
          </p:nvPr>
        </p:nvPicPr>
        <p:blipFill>
          <a:blip r:embed="rId3"/>
          <a:stretch>
            <a:fillRect/>
          </a:stretch>
        </p:blipFill>
        <p:spPr>
          <a:xfrm>
            <a:off x="-83978" y="1172517"/>
            <a:ext cx="6899116" cy="5305822"/>
          </a:xfrm>
        </p:spPr>
      </p:pic>
      <p:sp>
        <p:nvSpPr>
          <p:cNvPr id="6" name="TextBox 5">
            <a:extLst>
              <a:ext uri="{FF2B5EF4-FFF2-40B4-BE49-F238E27FC236}">
                <a16:creationId xmlns:a16="http://schemas.microsoft.com/office/drawing/2014/main" id="{7059AD0D-D3BC-2D48-BD2D-735BC8FCAA2A}"/>
              </a:ext>
            </a:extLst>
          </p:cNvPr>
          <p:cNvSpPr txBox="1"/>
          <p:nvPr/>
        </p:nvSpPr>
        <p:spPr>
          <a:xfrm>
            <a:off x="1443038" y="6299834"/>
            <a:ext cx="1417696" cy="369332"/>
          </a:xfrm>
          <a:prstGeom prst="rect">
            <a:avLst/>
          </a:prstGeom>
          <a:noFill/>
        </p:spPr>
        <p:txBody>
          <a:bodyPr wrap="none" rtlCol="0">
            <a:spAutoFit/>
          </a:bodyPr>
          <a:lstStyle/>
          <a:p>
            <a:r>
              <a:rPr lang="en-US" dirty="0"/>
              <a:t>Granulocytes</a:t>
            </a:r>
          </a:p>
        </p:txBody>
      </p:sp>
      <p:sp>
        <p:nvSpPr>
          <p:cNvPr id="7" name="TextBox 6">
            <a:extLst>
              <a:ext uri="{FF2B5EF4-FFF2-40B4-BE49-F238E27FC236}">
                <a16:creationId xmlns:a16="http://schemas.microsoft.com/office/drawing/2014/main" id="{1D4D4492-7AF1-3B40-A311-F0EFF5F1916B}"/>
              </a:ext>
            </a:extLst>
          </p:cNvPr>
          <p:cNvSpPr txBox="1"/>
          <p:nvPr/>
        </p:nvSpPr>
        <p:spPr>
          <a:xfrm>
            <a:off x="3142070" y="6299834"/>
            <a:ext cx="1230080" cy="369332"/>
          </a:xfrm>
          <a:prstGeom prst="rect">
            <a:avLst/>
          </a:prstGeom>
          <a:noFill/>
        </p:spPr>
        <p:txBody>
          <a:bodyPr wrap="none" rtlCol="0">
            <a:spAutoFit/>
          </a:bodyPr>
          <a:lstStyle/>
          <a:p>
            <a:r>
              <a:rPr lang="en-US" dirty="0"/>
              <a:t>Monocytes</a:t>
            </a:r>
          </a:p>
        </p:txBody>
      </p:sp>
      <p:sp>
        <p:nvSpPr>
          <p:cNvPr id="9" name="TextBox 8">
            <a:extLst>
              <a:ext uri="{FF2B5EF4-FFF2-40B4-BE49-F238E27FC236}">
                <a16:creationId xmlns:a16="http://schemas.microsoft.com/office/drawing/2014/main" id="{90B213D0-D43A-1340-AAC5-03159151DE76}"/>
              </a:ext>
            </a:extLst>
          </p:cNvPr>
          <p:cNvSpPr txBox="1"/>
          <p:nvPr/>
        </p:nvSpPr>
        <p:spPr>
          <a:xfrm>
            <a:off x="5438147" y="6278284"/>
            <a:ext cx="6691255" cy="400110"/>
          </a:xfrm>
          <a:prstGeom prst="rect">
            <a:avLst/>
          </a:prstGeom>
          <a:noFill/>
        </p:spPr>
        <p:txBody>
          <a:bodyPr wrap="none" rtlCol="0">
            <a:spAutoFit/>
          </a:bodyPr>
          <a:lstStyle/>
          <a:p>
            <a:r>
              <a:rPr lang="en-US" sz="2000" dirty="0">
                <a:solidFill>
                  <a:srgbClr val="FF0000"/>
                </a:solidFill>
              </a:rPr>
              <a:t>*</a:t>
            </a:r>
            <a:r>
              <a:rPr lang="en-US" sz="2000" dirty="0" err="1"/>
              <a:t>Lorin</a:t>
            </a:r>
            <a:r>
              <a:rPr lang="en-US" sz="2000" dirty="0"/>
              <a:t> Loacker et al. Clin Chem Lab Med 2023; 61(1): e17–e19.</a:t>
            </a:r>
          </a:p>
        </p:txBody>
      </p:sp>
      <p:sp>
        <p:nvSpPr>
          <p:cNvPr id="10" name="TextBox 9">
            <a:extLst>
              <a:ext uri="{FF2B5EF4-FFF2-40B4-BE49-F238E27FC236}">
                <a16:creationId xmlns:a16="http://schemas.microsoft.com/office/drawing/2014/main" id="{9E2AFF15-6686-E64B-AC5C-3E5F11E34425}"/>
              </a:ext>
            </a:extLst>
          </p:cNvPr>
          <p:cNvSpPr txBox="1"/>
          <p:nvPr/>
        </p:nvSpPr>
        <p:spPr>
          <a:xfrm>
            <a:off x="7178040" y="1997839"/>
            <a:ext cx="460629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Measured on day 2 after the second vaccine</a:t>
            </a:r>
          </a:p>
          <a:p>
            <a:pPr marL="285750" indent="-285750">
              <a:buFont typeface="Arial" panose="020B0604020202020204" pitchFamily="34" charset="0"/>
              <a:buChar char="•"/>
            </a:pPr>
            <a:r>
              <a:rPr lang="en-US" sz="2400" dirty="0"/>
              <a:t>"An activated immune system needs to be regulated to avoid autoimmune collateral damage"</a:t>
            </a:r>
          </a:p>
          <a:p>
            <a:pPr marL="285750" indent="-285750">
              <a:buFont typeface="Arial" panose="020B0604020202020204" pitchFamily="34" charset="0"/>
              <a:buChar char="•"/>
            </a:pPr>
            <a:r>
              <a:rPr lang="en-US" sz="2400" dirty="0"/>
              <a:t>"Vaccinations may have a non-specific </a:t>
            </a:r>
            <a:r>
              <a:rPr lang="en-US" sz="2400" i="1" dirty="0">
                <a:solidFill>
                  <a:srgbClr val="FF0000"/>
                </a:solidFill>
              </a:rPr>
              <a:t>immunosuppressive effect</a:t>
            </a:r>
            <a:r>
              <a:rPr lang="en-US" sz="2400" dirty="0"/>
              <a:t> lasting for a certain period of time"</a:t>
            </a:r>
          </a:p>
          <a:p>
            <a:pPr marL="285750" indent="-285750">
              <a:buFont typeface="Arial" panose="020B0604020202020204" pitchFamily="34" charset="0"/>
              <a:buChar char="•"/>
            </a:pPr>
            <a:endParaRPr lang="en-US" sz="2400" dirty="0"/>
          </a:p>
        </p:txBody>
      </p:sp>
      <p:sp>
        <p:nvSpPr>
          <p:cNvPr id="2" name="Title 1">
            <a:extLst>
              <a:ext uri="{FF2B5EF4-FFF2-40B4-BE49-F238E27FC236}">
                <a16:creationId xmlns:a16="http://schemas.microsoft.com/office/drawing/2014/main" id="{10007465-12EF-F447-9DB8-6F18282F09B5}"/>
              </a:ext>
            </a:extLst>
          </p:cNvPr>
          <p:cNvSpPr>
            <a:spLocks noGrp="1"/>
          </p:cNvSpPr>
          <p:nvPr>
            <p:ph type="title"/>
          </p:nvPr>
        </p:nvSpPr>
        <p:spPr>
          <a:xfrm>
            <a:off x="201772" y="0"/>
            <a:ext cx="10816748" cy="1325563"/>
          </a:xfrm>
        </p:spPr>
        <p:txBody>
          <a:bodyPr>
            <a:normAutofit/>
          </a:bodyPr>
          <a:lstStyle/>
          <a:p>
            <a:r>
              <a:rPr lang="en-US" sz="4000" b="1" dirty="0"/>
              <a:t>PD-L1 Overexpression Following COVID Vaccination</a:t>
            </a:r>
            <a:r>
              <a:rPr lang="en-US" sz="4000" b="1" dirty="0">
                <a:solidFill>
                  <a:srgbClr val="FF0000"/>
                </a:solidFill>
              </a:rPr>
              <a:t>*</a:t>
            </a:r>
          </a:p>
        </p:txBody>
      </p:sp>
      <p:sp>
        <p:nvSpPr>
          <p:cNvPr id="8" name="TextBox 7">
            <a:extLst>
              <a:ext uri="{FF2B5EF4-FFF2-40B4-BE49-F238E27FC236}">
                <a16:creationId xmlns:a16="http://schemas.microsoft.com/office/drawing/2014/main" id="{41F84CCB-B45B-8B44-87A6-07033712B527}"/>
              </a:ext>
            </a:extLst>
          </p:cNvPr>
          <p:cNvSpPr txBox="1"/>
          <p:nvPr/>
        </p:nvSpPr>
        <p:spPr>
          <a:xfrm>
            <a:off x="1572920" y="1981140"/>
            <a:ext cx="9328443" cy="2677656"/>
          </a:xfrm>
          <a:prstGeom prst="rect">
            <a:avLst/>
          </a:prstGeom>
          <a:solidFill>
            <a:srgbClr val="FFFA92"/>
          </a:solidFill>
          <a:ln>
            <a:solidFill>
              <a:schemeClr val="tx1"/>
            </a:solidFill>
          </a:ln>
        </p:spPr>
        <p:txBody>
          <a:bodyPr wrap="square" rtlCol="0">
            <a:spAutoFit/>
          </a:bodyPr>
          <a:lstStyle>
            <a:defPPr>
              <a:defRPr lang="en-US"/>
            </a:defPPr>
            <a:lvl1pPr algn="ctr">
              <a:defRPr sz="2800"/>
            </a:lvl1pPr>
          </a:lstStyle>
          <a:p>
            <a:r>
              <a:rPr lang="en-US" dirty="0"/>
              <a:t> </a:t>
            </a:r>
          </a:p>
          <a:p>
            <a:r>
              <a:rPr lang="en-US" dirty="0"/>
              <a:t>"The PD-L1/PD-1 signaling pathway can inhibit the activation of T lymphocytes and enhance the immune tolerance of tumor cells, thereby achieving tumor immune escape.” </a:t>
            </a:r>
            <a:r>
              <a:rPr lang="en-US" dirty="0">
                <a:solidFill>
                  <a:srgbClr val="FF0000"/>
                </a:solidFill>
              </a:rPr>
              <a:t>**</a:t>
            </a:r>
          </a:p>
          <a:p>
            <a:endParaRPr lang="en-US" dirty="0"/>
          </a:p>
          <a:p>
            <a:r>
              <a:rPr lang="en-US" dirty="0">
                <a:solidFill>
                  <a:srgbClr val="FF0000"/>
                </a:solidFill>
              </a:rPr>
              <a:t>**</a:t>
            </a:r>
            <a:r>
              <a:rPr lang="en-US" dirty="0" err="1"/>
              <a:t>Xianjie</a:t>
            </a:r>
            <a:r>
              <a:rPr lang="en-US" dirty="0"/>
              <a:t> Jiang et al. Molecular Cancer (2019) 18:10.</a:t>
            </a:r>
          </a:p>
        </p:txBody>
      </p:sp>
      <p:sp>
        <p:nvSpPr>
          <p:cNvPr id="11" name="TextBox 10">
            <a:extLst>
              <a:ext uri="{FF2B5EF4-FFF2-40B4-BE49-F238E27FC236}">
                <a16:creationId xmlns:a16="http://schemas.microsoft.com/office/drawing/2014/main" id="{F7025C43-7725-C34F-B55C-E00DDC0EB56D}"/>
              </a:ext>
            </a:extLst>
          </p:cNvPr>
          <p:cNvSpPr txBox="1"/>
          <p:nvPr/>
        </p:nvSpPr>
        <p:spPr>
          <a:xfrm>
            <a:off x="888303" y="1206490"/>
            <a:ext cx="3944862" cy="400110"/>
          </a:xfrm>
          <a:prstGeom prst="rect">
            <a:avLst/>
          </a:prstGeom>
          <a:noFill/>
        </p:spPr>
        <p:txBody>
          <a:bodyPr wrap="none" rtlCol="0">
            <a:spAutoFit/>
          </a:bodyPr>
          <a:lstStyle/>
          <a:p>
            <a:r>
              <a:rPr lang="en-US" sz="2000" dirty="0"/>
              <a:t>PD-L1 = Programmed death-ligand 1</a:t>
            </a:r>
          </a:p>
        </p:txBody>
      </p:sp>
    </p:spTree>
    <p:extLst>
      <p:ext uri="{BB962C8B-B14F-4D97-AF65-F5344CB8AC3E}">
        <p14:creationId xmlns:p14="http://schemas.microsoft.com/office/powerpoint/2010/main" val="21683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AAE04DFD-0C1C-BC4F-B3D0-52E4FAE8B10C}"/>
              </a:ext>
            </a:extLst>
          </p:cNvPr>
          <p:cNvPicPr>
            <a:picLocks noChangeAspect="1"/>
          </p:cNvPicPr>
          <p:nvPr/>
        </p:nvPicPr>
        <p:blipFill>
          <a:blip r:embed="rId2"/>
          <a:stretch>
            <a:fillRect/>
          </a:stretch>
        </p:blipFill>
        <p:spPr>
          <a:xfrm>
            <a:off x="1617491" y="0"/>
            <a:ext cx="8957018" cy="6858000"/>
          </a:xfrm>
          <a:prstGeom prst="rect">
            <a:avLst/>
          </a:prstGeom>
        </p:spPr>
      </p:pic>
    </p:spTree>
    <p:extLst>
      <p:ext uri="{BB962C8B-B14F-4D97-AF65-F5344CB8AC3E}">
        <p14:creationId xmlns:p14="http://schemas.microsoft.com/office/powerpoint/2010/main" val="35395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AF86-870B-A348-8A3D-039C92509F8D}"/>
              </a:ext>
            </a:extLst>
          </p:cNvPr>
          <p:cNvSpPr>
            <a:spLocks noGrp="1"/>
          </p:cNvSpPr>
          <p:nvPr>
            <p:ph type="title"/>
          </p:nvPr>
        </p:nvSpPr>
        <p:spPr>
          <a:xfrm>
            <a:off x="0" y="134542"/>
            <a:ext cx="7858125" cy="1325563"/>
          </a:xfrm>
        </p:spPr>
        <p:txBody>
          <a:bodyPr/>
          <a:lstStyle/>
          <a:p>
            <a:r>
              <a:rPr lang="en-US" b="1" dirty="0"/>
              <a:t>Antibodies to PD-L1 and PD-1 Treat Cancer</a:t>
            </a:r>
            <a:r>
              <a:rPr lang="en-US" b="1" dirty="0">
                <a:solidFill>
                  <a:schemeClr val="accent2"/>
                </a:solidFill>
              </a:rPr>
              <a:t>*</a:t>
            </a:r>
          </a:p>
        </p:txBody>
      </p:sp>
      <p:pic>
        <p:nvPicPr>
          <p:cNvPr id="6" name="Content Placeholder 5" descr="A picture containing diagram&#10;&#10;Description automatically generated">
            <a:extLst>
              <a:ext uri="{FF2B5EF4-FFF2-40B4-BE49-F238E27FC236}">
                <a16:creationId xmlns:a16="http://schemas.microsoft.com/office/drawing/2014/main" id="{138959BB-8F21-3641-A15A-C45A05315131}"/>
              </a:ext>
            </a:extLst>
          </p:cNvPr>
          <p:cNvPicPr>
            <a:picLocks noGrp="1" noChangeAspect="1"/>
          </p:cNvPicPr>
          <p:nvPr>
            <p:ph idx="1"/>
          </p:nvPr>
        </p:nvPicPr>
        <p:blipFill>
          <a:blip r:embed="rId3"/>
          <a:stretch>
            <a:fillRect/>
          </a:stretch>
        </p:blipFill>
        <p:spPr>
          <a:xfrm>
            <a:off x="-185089" y="1460103"/>
            <a:ext cx="9159269" cy="5263355"/>
          </a:xfrm>
        </p:spPr>
      </p:pic>
      <p:sp>
        <p:nvSpPr>
          <p:cNvPr id="4" name="TextBox 3">
            <a:extLst>
              <a:ext uri="{FF2B5EF4-FFF2-40B4-BE49-F238E27FC236}">
                <a16:creationId xmlns:a16="http://schemas.microsoft.com/office/drawing/2014/main" id="{17485C77-69CF-0C42-AED2-5895C0925BD4}"/>
              </a:ext>
            </a:extLst>
          </p:cNvPr>
          <p:cNvSpPr txBox="1"/>
          <p:nvPr/>
        </p:nvSpPr>
        <p:spPr>
          <a:xfrm>
            <a:off x="6333799" y="6207308"/>
            <a:ext cx="5450531" cy="461665"/>
          </a:xfrm>
          <a:prstGeom prst="rect">
            <a:avLst/>
          </a:prstGeom>
          <a:noFill/>
        </p:spPr>
        <p:txBody>
          <a:bodyPr wrap="none" rtlCol="0">
            <a:spAutoFit/>
          </a:bodyPr>
          <a:lstStyle/>
          <a:p>
            <a:r>
              <a:rPr lang="en-US" sz="2400" dirty="0">
                <a:solidFill>
                  <a:schemeClr val="accent2"/>
                </a:solidFill>
              </a:rPr>
              <a:t>*</a:t>
            </a:r>
            <a:r>
              <a:rPr lang="en-US" sz="2400" dirty="0"/>
              <a:t>Emilie </a:t>
            </a:r>
            <a:r>
              <a:rPr lang="en-US" sz="2400" dirty="0" err="1"/>
              <a:t>Alard</a:t>
            </a:r>
            <a:r>
              <a:rPr lang="en-US" sz="2400" dirty="0"/>
              <a:t> et al. Cancer 2020; 12: 1826.</a:t>
            </a:r>
          </a:p>
        </p:txBody>
      </p:sp>
      <p:sp>
        <p:nvSpPr>
          <p:cNvPr id="7" name="TextBox 6">
            <a:extLst>
              <a:ext uri="{FF2B5EF4-FFF2-40B4-BE49-F238E27FC236}">
                <a16:creationId xmlns:a16="http://schemas.microsoft.com/office/drawing/2014/main" id="{CF8A2892-87B9-3942-A21B-096749C51EEC}"/>
              </a:ext>
            </a:extLst>
          </p:cNvPr>
          <p:cNvSpPr txBox="1"/>
          <p:nvPr/>
        </p:nvSpPr>
        <p:spPr>
          <a:xfrm>
            <a:off x="8072438" y="1997839"/>
            <a:ext cx="3711892"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Elevated PD-L1 is a marker for bad outcomes in cancer</a:t>
            </a:r>
          </a:p>
          <a:p>
            <a:pPr marL="342900" indent="-342900">
              <a:buFont typeface="Arial" panose="020B0604020202020204" pitchFamily="34" charset="0"/>
              <a:buChar char="•"/>
            </a:pPr>
            <a:r>
              <a:rPr lang="en-US" sz="2400" dirty="0"/>
              <a:t>Cancer researchers are developing antibodies to both PD-1 and PD-L1, as a way to increase the activity of killer T cells and enhance their ability to destroy cancer cells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507676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691871" y="1520785"/>
            <a:ext cx="6357535" cy="2893100"/>
          </a:xfrm>
          <a:prstGeom prst="rect">
            <a:avLst/>
          </a:prstGeom>
          <a:noFill/>
          <a:ln>
            <a:noFill/>
          </a:ln>
        </p:spPr>
        <p:txBody>
          <a:bodyPr wrap="square" lIns="121920" tIns="60960" rIns="121920" bIns="60960">
            <a:spAutoFit/>
          </a:bodyPr>
          <a:lstStyle/>
          <a:p>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Molecular Mimicry and Autoimmune Disease</a:t>
            </a:r>
          </a:p>
        </p:txBody>
      </p:sp>
    </p:spTree>
    <p:extLst>
      <p:ext uri="{BB962C8B-B14F-4D97-AF65-F5344CB8AC3E}">
        <p14:creationId xmlns:p14="http://schemas.microsoft.com/office/powerpoint/2010/main" val="861642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9F11-D301-4741-9E16-479F86D3529A}"/>
              </a:ext>
            </a:extLst>
          </p:cNvPr>
          <p:cNvSpPr>
            <a:spLocks noGrp="1"/>
          </p:cNvSpPr>
          <p:nvPr>
            <p:ph type="title"/>
          </p:nvPr>
        </p:nvSpPr>
        <p:spPr>
          <a:xfrm>
            <a:off x="125680" y="98047"/>
            <a:ext cx="9505208" cy="1915496"/>
          </a:xfrm>
        </p:spPr>
        <p:txBody>
          <a:bodyPr>
            <a:noAutofit/>
          </a:bodyPr>
          <a:lstStyle/>
          <a:p>
            <a:r>
              <a:rPr lang="en-US" sz="3600" b="1" dirty="0"/>
              <a:t>“Potential antigenic cross-reactivity between SARS-CoV-2 and human tissue with a possible    link to an increase in autoimmune diseases”</a:t>
            </a:r>
            <a:r>
              <a:rPr lang="en-US" sz="3600" b="1" dirty="0">
                <a:solidFill>
                  <a:srgbClr val="FF0000"/>
                </a:solidFill>
              </a:rPr>
              <a:t>*</a:t>
            </a:r>
            <a:br>
              <a:rPr lang="en-US" sz="3600" b="1" dirty="0">
                <a:solidFill>
                  <a:srgbClr val="FF0000"/>
                </a:solidFill>
              </a:rPr>
            </a:br>
            <a:endParaRPr lang="en-US" sz="3600" dirty="0">
              <a:solidFill>
                <a:srgbClr val="FF0000"/>
              </a:solidFill>
            </a:endParaRPr>
          </a:p>
        </p:txBody>
      </p:sp>
      <p:sp>
        <p:nvSpPr>
          <p:cNvPr id="3" name="Content Placeholder 2">
            <a:extLst>
              <a:ext uri="{FF2B5EF4-FFF2-40B4-BE49-F238E27FC236}">
                <a16:creationId xmlns:a16="http://schemas.microsoft.com/office/drawing/2014/main" id="{5E71B6A1-8761-014C-8639-0E2ECF886B33}"/>
              </a:ext>
            </a:extLst>
          </p:cNvPr>
          <p:cNvSpPr>
            <a:spLocks noGrp="1"/>
          </p:cNvSpPr>
          <p:nvPr>
            <p:ph idx="1"/>
          </p:nvPr>
        </p:nvSpPr>
        <p:spPr>
          <a:xfrm>
            <a:off x="125680" y="1712747"/>
            <a:ext cx="11434135" cy="4847150"/>
          </a:xfrm>
        </p:spPr>
        <p:txBody>
          <a:bodyPr>
            <a:normAutofit lnSpcReduction="10000"/>
          </a:bodyPr>
          <a:lstStyle/>
          <a:p>
            <a:pPr marL="0" indent="0" algn="ctr">
              <a:buNone/>
            </a:pPr>
            <a:r>
              <a:rPr lang="en-US" sz="3200" dirty="0"/>
              <a:t>Cross reaction between </a:t>
            </a:r>
            <a:r>
              <a:rPr lang="en-US" sz="3200" dirty="0">
                <a:solidFill>
                  <a:srgbClr val="FF0000"/>
                </a:solidFill>
              </a:rPr>
              <a:t>spike protein antibody </a:t>
            </a:r>
            <a:r>
              <a:rPr lang="en-US" sz="3200" dirty="0"/>
              <a:t>and tissue proteins</a:t>
            </a:r>
            <a:endParaRPr lang="en-US" dirty="0"/>
          </a:p>
          <a:p>
            <a:pPr marL="457200" lvl="1" indent="0">
              <a:buNone/>
            </a:pPr>
            <a:r>
              <a:rPr lang="en-US" sz="2800" b="1" dirty="0"/>
              <a:t>Protein/organelle		Diseases</a:t>
            </a:r>
          </a:p>
          <a:p>
            <a:pPr lvl="1"/>
            <a:r>
              <a:rPr lang="en-US" dirty="0"/>
              <a:t>transglutaminase		Celiac disease</a:t>
            </a:r>
          </a:p>
          <a:p>
            <a:pPr lvl="1"/>
            <a:r>
              <a:rPr lang="en-US" dirty="0"/>
              <a:t>extractable nuclear antigens	Scleroderma, lupus</a:t>
            </a:r>
          </a:p>
          <a:p>
            <a:pPr lvl="1"/>
            <a:r>
              <a:rPr lang="en-US" dirty="0"/>
              <a:t>myelin basic protein 		Multiple sclerosis, autism</a:t>
            </a:r>
          </a:p>
          <a:p>
            <a:pPr lvl="1"/>
            <a:r>
              <a:rPr lang="en-US" dirty="0"/>
              <a:t>mitochondria			Lupus, primary </a:t>
            </a:r>
            <a:r>
              <a:rPr lang="en-US" dirty="0" err="1"/>
              <a:t>billiary</a:t>
            </a:r>
            <a:r>
              <a:rPr lang="en-US" dirty="0"/>
              <a:t> cirrhosis, hepatitis, myocarditis</a:t>
            </a:r>
          </a:p>
          <a:p>
            <a:pPr lvl="1"/>
            <a:r>
              <a:rPr lang="en-US" dirty="0"/>
              <a:t>nuclear antigen 			Sjogren's syndrome, mixed connective tissue disease, 					lupus</a:t>
            </a:r>
          </a:p>
          <a:p>
            <a:pPr lvl="1"/>
            <a:r>
              <a:rPr lang="en-US" dirty="0"/>
              <a:t>myosin 				Myocarditis, dilated cardiomyopathy, Chagas' heart 						disease, Kawasaki disease, rheumatic fever</a:t>
            </a:r>
          </a:p>
          <a:p>
            <a:pPr lvl="1"/>
            <a:r>
              <a:rPr lang="en-US" dirty="0"/>
              <a:t>thyroid peroxidase 		Hashimoto's thyroid disease</a:t>
            </a:r>
          </a:p>
          <a:p>
            <a:pPr lvl="1"/>
            <a:r>
              <a:rPr lang="en-US" dirty="0"/>
              <a:t>S100B				Brain metastases from lung disease, epilepsy, 						multiple sclerosis, and Parkinson's disease</a:t>
            </a:r>
          </a:p>
        </p:txBody>
      </p:sp>
      <p:sp>
        <p:nvSpPr>
          <p:cNvPr id="4" name="TextBox 3">
            <a:extLst>
              <a:ext uri="{FF2B5EF4-FFF2-40B4-BE49-F238E27FC236}">
                <a16:creationId xmlns:a16="http://schemas.microsoft.com/office/drawing/2014/main" id="{1AFBA442-B224-7449-BDF0-268860E99AB9}"/>
              </a:ext>
            </a:extLst>
          </p:cNvPr>
          <p:cNvSpPr txBox="1"/>
          <p:nvPr/>
        </p:nvSpPr>
        <p:spPr>
          <a:xfrm>
            <a:off x="125680" y="6329065"/>
            <a:ext cx="9870907" cy="461665"/>
          </a:xfrm>
          <a:prstGeom prst="rect">
            <a:avLst/>
          </a:prstGeom>
          <a:noFill/>
        </p:spPr>
        <p:txBody>
          <a:bodyPr wrap="none" rtlCol="0">
            <a:spAutoFit/>
          </a:bodyPr>
          <a:lstStyle/>
          <a:p>
            <a:r>
              <a:rPr lang="en-US" sz="2400" dirty="0">
                <a:solidFill>
                  <a:srgbClr val="FF0000"/>
                </a:solidFill>
              </a:rPr>
              <a:t>*</a:t>
            </a:r>
            <a:r>
              <a:rPr lang="en-US" sz="2400" dirty="0"/>
              <a:t>Aristo </a:t>
            </a:r>
            <a:r>
              <a:rPr lang="en-US" sz="2400" dirty="0" err="1"/>
              <a:t>Vojdani</a:t>
            </a:r>
            <a:r>
              <a:rPr lang="en-US" sz="2400" dirty="0"/>
              <a:t> and </a:t>
            </a:r>
            <a:r>
              <a:rPr lang="en-US" sz="2400" dirty="0" err="1"/>
              <a:t>Datis</a:t>
            </a:r>
            <a:r>
              <a:rPr lang="en-US" sz="2400" dirty="0"/>
              <a:t> </a:t>
            </a:r>
            <a:r>
              <a:rPr lang="en-US" sz="2400" dirty="0" err="1"/>
              <a:t>Kharrazian</a:t>
            </a:r>
            <a:r>
              <a:rPr lang="en-US" sz="2400" dirty="0"/>
              <a:t>, Clinical Immunology 217 (2020) 108480.</a:t>
            </a:r>
          </a:p>
        </p:txBody>
      </p:sp>
      <p:grpSp>
        <p:nvGrpSpPr>
          <p:cNvPr id="7" name="Group 6">
            <a:extLst>
              <a:ext uri="{FF2B5EF4-FFF2-40B4-BE49-F238E27FC236}">
                <a16:creationId xmlns:a16="http://schemas.microsoft.com/office/drawing/2014/main" id="{DC64CA6C-8A51-4441-B13E-24DC8715C6C5}"/>
              </a:ext>
            </a:extLst>
          </p:cNvPr>
          <p:cNvGrpSpPr/>
          <p:nvPr/>
        </p:nvGrpSpPr>
        <p:grpSpPr>
          <a:xfrm>
            <a:off x="4555870" y="3493021"/>
            <a:ext cx="7019185" cy="1561144"/>
            <a:chOff x="4555870" y="3493021"/>
            <a:chExt cx="7019185" cy="1561144"/>
          </a:xfrm>
        </p:grpSpPr>
        <p:sp>
          <p:nvSpPr>
            <p:cNvPr id="5" name="Freeform 4">
              <a:extLst>
                <a:ext uri="{FF2B5EF4-FFF2-40B4-BE49-F238E27FC236}">
                  <a16:creationId xmlns:a16="http://schemas.microsoft.com/office/drawing/2014/main" id="{3D4899DD-CEE4-9C48-9967-FF38D47BA37A}"/>
                </a:ext>
              </a:extLst>
            </p:cNvPr>
            <p:cNvSpPr/>
            <p:nvPr/>
          </p:nvSpPr>
          <p:spPr>
            <a:xfrm>
              <a:off x="4555870" y="4526280"/>
              <a:ext cx="1873002" cy="527885"/>
            </a:xfrm>
            <a:custGeom>
              <a:avLst/>
              <a:gdLst>
                <a:gd name="connsiteX0" fmla="*/ 964820 w 1873002"/>
                <a:gd name="connsiteY0" fmla="*/ 0 h 527885"/>
                <a:gd name="connsiteX1" fmla="*/ 16130 w 1873002"/>
                <a:gd name="connsiteY1" fmla="*/ 194310 h 527885"/>
                <a:gd name="connsiteX2" fmla="*/ 473330 w 1873002"/>
                <a:gd name="connsiteY2" fmla="*/ 514350 h 527885"/>
                <a:gd name="connsiteX3" fmla="*/ 1799210 w 1873002"/>
                <a:gd name="connsiteY3" fmla="*/ 434340 h 527885"/>
                <a:gd name="connsiteX4" fmla="*/ 1616330 w 1873002"/>
                <a:gd name="connsiteY4" fmla="*/ 125730 h 527885"/>
                <a:gd name="connsiteX5" fmla="*/ 884810 w 1873002"/>
                <a:gd name="connsiteY5" fmla="*/ 45720 h 527885"/>
                <a:gd name="connsiteX6" fmla="*/ 839090 w 1873002"/>
                <a:gd name="connsiteY6" fmla="*/ 45720 h 52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002" h="527885">
                  <a:moveTo>
                    <a:pt x="964820" y="0"/>
                  </a:moveTo>
                  <a:cubicBezTo>
                    <a:pt x="531432" y="54292"/>
                    <a:pt x="98045" y="108585"/>
                    <a:pt x="16130" y="194310"/>
                  </a:cubicBezTo>
                  <a:cubicBezTo>
                    <a:pt x="-65785" y="280035"/>
                    <a:pt x="176150" y="474345"/>
                    <a:pt x="473330" y="514350"/>
                  </a:cubicBezTo>
                  <a:cubicBezTo>
                    <a:pt x="770510" y="554355"/>
                    <a:pt x="1608710" y="499110"/>
                    <a:pt x="1799210" y="434340"/>
                  </a:cubicBezTo>
                  <a:cubicBezTo>
                    <a:pt x="1989710" y="369570"/>
                    <a:pt x="1768730" y="190500"/>
                    <a:pt x="1616330" y="125730"/>
                  </a:cubicBezTo>
                  <a:cubicBezTo>
                    <a:pt x="1463930" y="60960"/>
                    <a:pt x="884810" y="45720"/>
                    <a:pt x="884810" y="45720"/>
                  </a:cubicBezTo>
                  <a:cubicBezTo>
                    <a:pt x="755270" y="32385"/>
                    <a:pt x="797180" y="39052"/>
                    <a:pt x="839090" y="457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D0462435-9D65-014C-8CE7-BCF69E95A84A}"/>
                </a:ext>
              </a:extLst>
            </p:cNvPr>
            <p:cNvSpPr/>
            <p:nvPr/>
          </p:nvSpPr>
          <p:spPr>
            <a:xfrm>
              <a:off x="9702053" y="3493021"/>
              <a:ext cx="1873002" cy="527885"/>
            </a:xfrm>
            <a:custGeom>
              <a:avLst/>
              <a:gdLst>
                <a:gd name="connsiteX0" fmla="*/ 964820 w 1873002"/>
                <a:gd name="connsiteY0" fmla="*/ 0 h 527885"/>
                <a:gd name="connsiteX1" fmla="*/ 16130 w 1873002"/>
                <a:gd name="connsiteY1" fmla="*/ 194310 h 527885"/>
                <a:gd name="connsiteX2" fmla="*/ 473330 w 1873002"/>
                <a:gd name="connsiteY2" fmla="*/ 514350 h 527885"/>
                <a:gd name="connsiteX3" fmla="*/ 1799210 w 1873002"/>
                <a:gd name="connsiteY3" fmla="*/ 434340 h 527885"/>
                <a:gd name="connsiteX4" fmla="*/ 1616330 w 1873002"/>
                <a:gd name="connsiteY4" fmla="*/ 125730 h 527885"/>
                <a:gd name="connsiteX5" fmla="*/ 884810 w 1873002"/>
                <a:gd name="connsiteY5" fmla="*/ 45720 h 527885"/>
                <a:gd name="connsiteX6" fmla="*/ 839090 w 1873002"/>
                <a:gd name="connsiteY6" fmla="*/ 45720 h 52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002" h="527885">
                  <a:moveTo>
                    <a:pt x="964820" y="0"/>
                  </a:moveTo>
                  <a:cubicBezTo>
                    <a:pt x="531432" y="54292"/>
                    <a:pt x="98045" y="108585"/>
                    <a:pt x="16130" y="194310"/>
                  </a:cubicBezTo>
                  <a:cubicBezTo>
                    <a:pt x="-65785" y="280035"/>
                    <a:pt x="176150" y="474345"/>
                    <a:pt x="473330" y="514350"/>
                  </a:cubicBezTo>
                  <a:cubicBezTo>
                    <a:pt x="770510" y="554355"/>
                    <a:pt x="1608710" y="499110"/>
                    <a:pt x="1799210" y="434340"/>
                  </a:cubicBezTo>
                  <a:cubicBezTo>
                    <a:pt x="1989710" y="369570"/>
                    <a:pt x="1768730" y="190500"/>
                    <a:pt x="1616330" y="125730"/>
                  </a:cubicBezTo>
                  <a:cubicBezTo>
                    <a:pt x="1463930" y="60960"/>
                    <a:pt x="884810" y="45720"/>
                    <a:pt x="884810" y="45720"/>
                  </a:cubicBezTo>
                  <a:cubicBezTo>
                    <a:pt x="755270" y="32385"/>
                    <a:pt x="797180" y="39052"/>
                    <a:pt x="839090" y="4572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48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FB55-A349-4E4E-9A1B-0C0A6416C3B0}"/>
              </a:ext>
            </a:extLst>
          </p:cNvPr>
          <p:cNvSpPr>
            <a:spLocks noGrp="1"/>
          </p:cNvSpPr>
          <p:nvPr>
            <p:ph type="title"/>
          </p:nvPr>
        </p:nvSpPr>
        <p:spPr>
          <a:xfrm>
            <a:off x="102870" y="-14834"/>
            <a:ext cx="10515600" cy="1325563"/>
          </a:xfrm>
        </p:spPr>
        <p:txBody>
          <a:bodyPr/>
          <a:lstStyle/>
          <a:p>
            <a:r>
              <a:rPr lang="en-US" b="1" dirty="0"/>
              <a:t>Antibodies to Spike Attack the Brain</a:t>
            </a:r>
            <a:r>
              <a:rPr lang="en-US" b="1" dirty="0">
                <a:solidFill>
                  <a:srgbClr val="FF0000"/>
                </a:solidFill>
              </a:rPr>
              <a:t>*</a:t>
            </a:r>
          </a:p>
        </p:txBody>
      </p:sp>
      <p:pic>
        <p:nvPicPr>
          <p:cNvPr id="5" name="Content Placeholder 4" descr="Diagram&#10;&#10;Description automatically generated">
            <a:extLst>
              <a:ext uri="{FF2B5EF4-FFF2-40B4-BE49-F238E27FC236}">
                <a16:creationId xmlns:a16="http://schemas.microsoft.com/office/drawing/2014/main" id="{9024EFFA-AF74-7344-A608-EEB1CE319AB6}"/>
              </a:ext>
            </a:extLst>
          </p:cNvPr>
          <p:cNvPicPr>
            <a:picLocks noGrp="1" noChangeAspect="1"/>
          </p:cNvPicPr>
          <p:nvPr>
            <p:ph idx="1"/>
          </p:nvPr>
        </p:nvPicPr>
        <p:blipFill>
          <a:blip r:embed="rId3"/>
          <a:stretch>
            <a:fillRect/>
          </a:stretch>
        </p:blipFill>
        <p:spPr>
          <a:xfrm>
            <a:off x="220980" y="1633538"/>
            <a:ext cx="9235834" cy="4802187"/>
          </a:xfrm>
        </p:spPr>
      </p:pic>
      <p:sp>
        <p:nvSpPr>
          <p:cNvPr id="6" name="TextBox 5">
            <a:extLst>
              <a:ext uri="{FF2B5EF4-FFF2-40B4-BE49-F238E27FC236}">
                <a16:creationId xmlns:a16="http://schemas.microsoft.com/office/drawing/2014/main" id="{AFC0D1D0-E614-4548-8EAB-99DDC124C69E}"/>
              </a:ext>
            </a:extLst>
          </p:cNvPr>
          <p:cNvSpPr txBox="1"/>
          <p:nvPr/>
        </p:nvSpPr>
        <p:spPr>
          <a:xfrm>
            <a:off x="9532725" y="2799119"/>
            <a:ext cx="2659275" cy="2862322"/>
          </a:xfrm>
          <a:prstGeom prst="rect">
            <a:avLst/>
          </a:prstGeom>
          <a:noFill/>
        </p:spPr>
        <p:txBody>
          <a:bodyPr wrap="square" rtlCol="0">
            <a:spAutoFit/>
          </a:bodyPr>
          <a:lstStyle/>
          <a:p>
            <a:r>
              <a:rPr lang="en-US" sz="2000" dirty="0"/>
              <a:t>“One possibility is </a:t>
            </a:r>
          </a:p>
          <a:p>
            <a:r>
              <a:rPr lang="en-US" sz="2000" dirty="0"/>
              <a:t>that </a:t>
            </a:r>
            <a:r>
              <a:rPr lang="en-US" sz="2000" i="1" dirty="0">
                <a:solidFill>
                  <a:srgbClr val="FF0000"/>
                </a:solidFill>
              </a:rPr>
              <a:t>anti-idiotypic antibodies </a:t>
            </a:r>
            <a:r>
              <a:rPr lang="en-US" sz="2000" dirty="0"/>
              <a:t>against the spike protein might bind to the ACE-2 receptor on endothelial cells triggering the cascade” </a:t>
            </a:r>
          </a:p>
          <a:p>
            <a:endParaRPr lang="en-US" sz="2000" dirty="0"/>
          </a:p>
        </p:txBody>
      </p:sp>
      <p:sp>
        <p:nvSpPr>
          <p:cNvPr id="7" name="TextBox 6">
            <a:extLst>
              <a:ext uri="{FF2B5EF4-FFF2-40B4-BE49-F238E27FC236}">
                <a16:creationId xmlns:a16="http://schemas.microsoft.com/office/drawing/2014/main" id="{524477F2-A5BA-9C4C-9431-7A1D14826843}"/>
              </a:ext>
            </a:extLst>
          </p:cNvPr>
          <p:cNvSpPr txBox="1"/>
          <p:nvPr/>
        </p:nvSpPr>
        <p:spPr>
          <a:xfrm>
            <a:off x="3897630" y="6307058"/>
            <a:ext cx="6861174" cy="461665"/>
          </a:xfrm>
          <a:prstGeom prst="rect">
            <a:avLst/>
          </a:prstGeom>
          <a:noFill/>
        </p:spPr>
        <p:txBody>
          <a:bodyPr wrap="none" rtlCol="0">
            <a:spAutoFit/>
          </a:bodyPr>
          <a:lstStyle/>
          <a:p>
            <a:r>
              <a:rPr lang="en-US" sz="2400" dirty="0">
                <a:solidFill>
                  <a:srgbClr val="FF0000"/>
                </a:solidFill>
              </a:rPr>
              <a:t>*</a:t>
            </a:r>
            <a:r>
              <a:rPr lang="en-US" sz="2400" dirty="0" err="1"/>
              <a:t>Myoung</a:t>
            </a:r>
            <a:r>
              <a:rPr lang="en-US" sz="2400" dirty="0"/>
              <a:t>-Hwa Lee et al. Brain 2022: 145; 2555–2568.</a:t>
            </a:r>
          </a:p>
        </p:txBody>
      </p:sp>
      <p:sp>
        <p:nvSpPr>
          <p:cNvPr id="3" name="TextBox 2">
            <a:extLst>
              <a:ext uri="{FF2B5EF4-FFF2-40B4-BE49-F238E27FC236}">
                <a16:creationId xmlns:a16="http://schemas.microsoft.com/office/drawing/2014/main" id="{8D2E9C38-FF69-AA48-8C07-C2C260D82167}"/>
              </a:ext>
            </a:extLst>
          </p:cNvPr>
          <p:cNvSpPr txBox="1"/>
          <p:nvPr/>
        </p:nvSpPr>
        <p:spPr>
          <a:xfrm>
            <a:off x="1320145" y="1276975"/>
            <a:ext cx="7037504" cy="461665"/>
          </a:xfrm>
          <a:prstGeom prst="rect">
            <a:avLst/>
          </a:prstGeom>
          <a:noFill/>
        </p:spPr>
        <p:txBody>
          <a:bodyPr wrap="none" rtlCol="0">
            <a:spAutoFit/>
          </a:bodyPr>
          <a:lstStyle/>
          <a:p>
            <a:r>
              <a:rPr lang="en-US" sz="2400" dirty="0"/>
              <a:t>Autopsy studies on 9 patients who died from COVID-19</a:t>
            </a:r>
          </a:p>
        </p:txBody>
      </p:sp>
    </p:spTree>
    <p:extLst>
      <p:ext uri="{BB962C8B-B14F-4D97-AF65-F5344CB8AC3E}">
        <p14:creationId xmlns:p14="http://schemas.microsoft.com/office/powerpoint/2010/main" val="580985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2E43-2DE2-DA41-8CDC-9C885C2D60F0}"/>
              </a:ext>
            </a:extLst>
          </p:cNvPr>
          <p:cNvSpPr>
            <a:spLocks noGrp="1"/>
          </p:cNvSpPr>
          <p:nvPr>
            <p:ph type="title"/>
          </p:nvPr>
        </p:nvSpPr>
        <p:spPr>
          <a:xfrm>
            <a:off x="7143750" y="1039495"/>
            <a:ext cx="4706702" cy="2389505"/>
          </a:xfrm>
        </p:spPr>
        <p:txBody>
          <a:bodyPr>
            <a:noAutofit/>
          </a:bodyPr>
          <a:lstStyle/>
          <a:p>
            <a:r>
              <a:rPr lang="en-US" sz="3600" b="1" dirty="0"/>
              <a:t>“A Possible Role for Anti-idiotype Antibodies in SARS-CoV-2 Infection and Vaccination”</a:t>
            </a:r>
            <a:r>
              <a:rPr lang="en-US" sz="3600" b="1" dirty="0">
                <a:solidFill>
                  <a:srgbClr val="FF0000"/>
                </a:solidFill>
              </a:rPr>
              <a:t>*</a:t>
            </a:r>
            <a:r>
              <a:rPr lang="en-US" sz="3600" b="1" dirty="0"/>
              <a:t> </a:t>
            </a:r>
            <a:endParaRPr lang="en-US" sz="3600" dirty="0"/>
          </a:p>
        </p:txBody>
      </p:sp>
      <p:pic>
        <p:nvPicPr>
          <p:cNvPr id="5" name="Content Placeholder 4" descr="Diagram&#10;&#10;Description automatically generated">
            <a:extLst>
              <a:ext uri="{FF2B5EF4-FFF2-40B4-BE49-F238E27FC236}">
                <a16:creationId xmlns:a16="http://schemas.microsoft.com/office/drawing/2014/main" id="{8EB6D4C3-4C76-C04E-831F-3DE4470915A7}"/>
              </a:ext>
            </a:extLst>
          </p:cNvPr>
          <p:cNvPicPr>
            <a:picLocks noGrp="1" noChangeAspect="1"/>
          </p:cNvPicPr>
          <p:nvPr>
            <p:ph idx="1"/>
          </p:nvPr>
        </p:nvPicPr>
        <p:blipFill>
          <a:blip r:embed="rId3"/>
          <a:stretch>
            <a:fillRect/>
          </a:stretch>
        </p:blipFill>
        <p:spPr>
          <a:xfrm>
            <a:off x="54638" y="0"/>
            <a:ext cx="6489920" cy="6361113"/>
          </a:xfrm>
        </p:spPr>
      </p:pic>
      <p:sp>
        <p:nvSpPr>
          <p:cNvPr id="8" name="TextBox 7">
            <a:extLst>
              <a:ext uri="{FF2B5EF4-FFF2-40B4-BE49-F238E27FC236}">
                <a16:creationId xmlns:a16="http://schemas.microsoft.com/office/drawing/2014/main" id="{596D7A60-364E-0440-BE3E-638148BE2D21}"/>
              </a:ext>
            </a:extLst>
          </p:cNvPr>
          <p:cNvSpPr txBox="1"/>
          <p:nvPr/>
        </p:nvSpPr>
        <p:spPr>
          <a:xfrm>
            <a:off x="5443201" y="6437551"/>
            <a:ext cx="6500626" cy="400110"/>
          </a:xfrm>
          <a:prstGeom prst="rect">
            <a:avLst/>
          </a:prstGeom>
          <a:noFill/>
        </p:spPr>
        <p:txBody>
          <a:bodyPr wrap="none" rtlCol="0">
            <a:spAutoFit/>
          </a:bodyPr>
          <a:lstStyle/>
          <a:p>
            <a:r>
              <a:rPr lang="en-US" sz="2000" dirty="0">
                <a:solidFill>
                  <a:srgbClr val="FF0000"/>
                </a:solidFill>
              </a:rPr>
              <a:t>*</a:t>
            </a:r>
            <a:r>
              <a:rPr lang="en-US" sz="2000" dirty="0"/>
              <a:t>WJ Murphy and DL Longo. N </a:t>
            </a:r>
            <a:r>
              <a:rPr lang="en-US" sz="2000" dirty="0" err="1"/>
              <a:t>Engl</a:t>
            </a:r>
            <a:r>
              <a:rPr lang="en-US" sz="2000" dirty="0"/>
              <a:t> J Med 2022;386: 394-396.</a:t>
            </a:r>
          </a:p>
        </p:txBody>
      </p:sp>
      <p:sp>
        <p:nvSpPr>
          <p:cNvPr id="3" name="TextBox 2">
            <a:extLst>
              <a:ext uri="{FF2B5EF4-FFF2-40B4-BE49-F238E27FC236}">
                <a16:creationId xmlns:a16="http://schemas.microsoft.com/office/drawing/2014/main" id="{DF5FEE6B-D797-2242-AF83-5C8DCAE2C6B3}"/>
              </a:ext>
            </a:extLst>
          </p:cNvPr>
          <p:cNvSpPr txBox="1"/>
          <p:nvPr/>
        </p:nvSpPr>
        <p:spPr>
          <a:xfrm>
            <a:off x="7029451" y="3623310"/>
            <a:ext cx="4706702"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Ab2 antibodies to the Ab1 antibodies can potentially represent an exact mirror image of the initial targeted antigen (spike)</a:t>
            </a:r>
          </a:p>
          <a:p>
            <a:pPr marL="285750" indent="-285750">
              <a:buFont typeface="Arial" panose="020B0604020202020204" pitchFamily="34" charset="0"/>
              <a:buChar char="•"/>
            </a:pPr>
            <a:r>
              <a:rPr lang="en-US" sz="2000" dirty="0"/>
              <a:t>As a result, Ab2 antibodies may be able to bind the same receptor as the original antigen (ACE-2 receptors)</a:t>
            </a:r>
          </a:p>
        </p:txBody>
      </p:sp>
    </p:spTree>
    <p:extLst>
      <p:ext uri="{BB962C8B-B14F-4D97-AF65-F5344CB8AC3E}">
        <p14:creationId xmlns:p14="http://schemas.microsoft.com/office/powerpoint/2010/main" val="190352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691871" y="1520785"/>
            <a:ext cx="7069349" cy="3816429"/>
          </a:xfrm>
          <a:prstGeom prst="rect">
            <a:avLst/>
          </a:prstGeom>
          <a:noFill/>
          <a:ln>
            <a:noFill/>
          </a:ln>
        </p:spPr>
        <p:txBody>
          <a:bodyPr wrap="square" lIns="121920" tIns="60960" rIns="121920" bIns="60960">
            <a:spAutoFit/>
          </a:bodyPr>
          <a:lstStyle/>
          <a:p>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Other Concerns: Reverse Transcription and Reproductive Issues</a:t>
            </a:r>
          </a:p>
        </p:txBody>
      </p:sp>
    </p:spTree>
    <p:extLst>
      <p:ext uri="{BB962C8B-B14F-4D97-AF65-F5344CB8AC3E}">
        <p14:creationId xmlns:p14="http://schemas.microsoft.com/office/powerpoint/2010/main" val="4243518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AD34-A486-C14C-BAA4-C519670C55AD}"/>
              </a:ext>
            </a:extLst>
          </p:cNvPr>
          <p:cNvSpPr>
            <a:spLocks noGrp="1"/>
          </p:cNvSpPr>
          <p:nvPr>
            <p:ph type="title"/>
          </p:nvPr>
        </p:nvSpPr>
        <p:spPr>
          <a:xfrm>
            <a:off x="163830" y="273685"/>
            <a:ext cx="9734550" cy="1325563"/>
          </a:xfrm>
        </p:spPr>
        <p:txBody>
          <a:bodyPr>
            <a:normAutofit fontScale="90000"/>
          </a:bodyPr>
          <a:lstStyle/>
          <a:p>
            <a:r>
              <a:rPr lang="en-US" b="1" dirty="0"/>
              <a:t>"Intracellular Reverse Transcription of Pfizer </a:t>
            </a:r>
            <a:r>
              <a:rPr lang="en-US" b="1" dirty="0" err="1"/>
              <a:t>BioNTech</a:t>
            </a:r>
            <a:r>
              <a:rPr lang="en-US" b="1" dirty="0"/>
              <a:t> COVID-19 mRNA Vaccine BNT162b2 In Vitro in Human Liver Cell Line"</a:t>
            </a:r>
            <a:r>
              <a:rPr lang="en-US" b="1" dirty="0">
                <a:solidFill>
                  <a:srgbClr val="FF0000"/>
                </a:solidFill>
              </a:rPr>
              <a:t>*</a:t>
            </a:r>
            <a:r>
              <a:rPr lang="en-US" b="1" dirty="0"/>
              <a:t> </a:t>
            </a:r>
          </a:p>
        </p:txBody>
      </p:sp>
      <p:sp>
        <p:nvSpPr>
          <p:cNvPr id="3" name="Content Placeholder 2">
            <a:extLst>
              <a:ext uri="{FF2B5EF4-FFF2-40B4-BE49-F238E27FC236}">
                <a16:creationId xmlns:a16="http://schemas.microsoft.com/office/drawing/2014/main" id="{693633FD-EAC6-8C4C-B3EA-8FC2BD7C5809}"/>
              </a:ext>
            </a:extLst>
          </p:cNvPr>
          <p:cNvSpPr>
            <a:spLocks noGrp="1"/>
          </p:cNvSpPr>
          <p:nvPr>
            <p:ph idx="1"/>
          </p:nvPr>
        </p:nvSpPr>
        <p:spPr>
          <a:xfrm>
            <a:off x="163830" y="1874519"/>
            <a:ext cx="11231880" cy="2011681"/>
          </a:xfrm>
        </p:spPr>
        <p:txBody>
          <a:bodyPr/>
          <a:lstStyle/>
          <a:p>
            <a:r>
              <a:rPr lang="en-US" dirty="0"/>
              <a:t>Cells upregulate LINE-1 in response to exposure to the spike protein mRNA</a:t>
            </a:r>
          </a:p>
          <a:p>
            <a:pPr lvl="1"/>
            <a:r>
              <a:rPr lang="en-US" dirty="0"/>
              <a:t>LINE-1 is able to reverse transcribe RNA into DNA and integrate it into the genome</a:t>
            </a:r>
          </a:p>
          <a:p>
            <a:r>
              <a:rPr lang="en-US" dirty="0"/>
              <a:t>“BNT162b2 mRNA is reverse transcribed intracellularly into DNA in as fast as </a:t>
            </a:r>
            <a:r>
              <a:rPr lang="en-US" i="1" dirty="0">
                <a:solidFill>
                  <a:srgbClr val="FF0000"/>
                </a:solidFill>
              </a:rPr>
              <a:t>6 hours </a:t>
            </a:r>
            <a:r>
              <a:rPr lang="en-US" dirty="0"/>
              <a:t>upon BNT162b2 exposure” </a:t>
            </a:r>
          </a:p>
          <a:p>
            <a:endParaRPr lang="en-US" dirty="0"/>
          </a:p>
          <a:p>
            <a:pPr lvl="1"/>
            <a:endParaRPr lang="en-US" dirty="0"/>
          </a:p>
          <a:p>
            <a:endParaRPr lang="en-US" dirty="0"/>
          </a:p>
        </p:txBody>
      </p:sp>
      <p:sp>
        <p:nvSpPr>
          <p:cNvPr id="4" name="TextBox 3">
            <a:extLst>
              <a:ext uri="{FF2B5EF4-FFF2-40B4-BE49-F238E27FC236}">
                <a16:creationId xmlns:a16="http://schemas.microsoft.com/office/drawing/2014/main" id="{D77EB145-AD85-F943-B768-495816902916}"/>
              </a:ext>
            </a:extLst>
          </p:cNvPr>
          <p:cNvSpPr txBox="1"/>
          <p:nvPr/>
        </p:nvSpPr>
        <p:spPr>
          <a:xfrm>
            <a:off x="321385" y="6384260"/>
            <a:ext cx="8308685" cy="461665"/>
          </a:xfrm>
          <a:prstGeom prst="rect">
            <a:avLst/>
          </a:prstGeom>
          <a:noFill/>
        </p:spPr>
        <p:txBody>
          <a:bodyPr wrap="none" rtlCol="0">
            <a:spAutoFit/>
          </a:bodyPr>
          <a:lstStyle/>
          <a:p>
            <a:r>
              <a:rPr lang="en-US" sz="2400" dirty="0">
                <a:solidFill>
                  <a:srgbClr val="FF0000"/>
                </a:solidFill>
              </a:rPr>
              <a:t>*</a:t>
            </a:r>
            <a:r>
              <a:rPr lang="en-US" sz="2400" dirty="0"/>
              <a:t>Markus </a:t>
            </a:r>
            <a:r>
              <a:rPr lang="en-US" sz="2400" dirty="0" err="1"/>
              <a:t>Aldén</a:t>
            </a:r>
            <a:r>
              <a:rPr lang="en-US" sz="2400" dirty="0"/>
              <a:t> et al. </a:t>
            </a:r>
            <a:r>
              <a:rPr lang="en-US" sz="2400" i="1" dirty="0" err="1"/>
              <a:t>Curr</a:t>
            </a:r>
            <a:r>
              <a:rPr lang="en-US" sz="2400" i="1" dirty="0"/>
              <a:t>. Issues Mol. Biol. </a:t>
            </a:r>
            <a:r>
              <a:rPr lang="en-US" sz="2400" b="1" dirty="0"/>
              <a:t>2022</a:t>
            </a:r>
            <a:r>
              <a:rPr lang="en-US" sz="2400" dirty="0"/>
              <a:t>, </a:t>
            </a:r>
            <a:r>
              <a:rPr lang="en-US" sz="2400" i="1" dirty="0"/>
              <a:t>44</a:t>
            </a:r>
            <a:r>
              <a:rPr lang="en-US" sz="2400" dirty="0"/>
              <a:t>, 1115–1126. </a:t>
            </a:r>
          </a:p>
        </p:txBody>
      </p:sp>
      <p:pic>
        <p:nvPicPr>
          <p:cNvPr id="6" name="Picture 5" descr="A picture containing text, colorful, window&#10;&#10;Description automatically generated">
            <a:extLst>
              <a:ext uri="{FF2B5EF4-FFF2-40B4-BE49-F238E27FC236}">
                <a16:creationId xmlns:a16="http://schemas.microsoft.com/office/drawing/2014/main" id="{C6C1AE73-3178-264F-975A-2ED6B4EE100C}"/>
              </a:ext>
            </a:extLst>
          </p:cNvPr>
          <p:cNvPicPr>
            <a:picLocks noChangeAspect="1"/>
          </p:cNvPicPr>
          <p:nvPr/>
        </p:nvPicPr>
        <p:blipFill>
          <a:blip r:embed="rId3"/>
          <a:stretch>
            <a:fillRect/>
          </a:stretch>
        </p:blipFill>
        <p:spPr>
          <a:xfrm>
            <a:off x="5974080" y="3650690"/>
            <a:ext cx="5421630" cy="2807200"/>
          </a:xfrm>
          <a:prstGeom prst="rect">
            <a:avLst/>
          </a:prstGeom>
        </p:spPr>
      </p:pic>
      <p:sp>
        <p:nvSpPr>
          <p:cNvPr id="7" name="TextBox 6">
            <a:extLst>
              <a:ext uri="{FF2B5EF4-FFF2-40B4-BE49-F238E27FC236}">
                <a16:creationId xmlns:a16="http://schemas.microsoft.com/office/drawing/2014/main" id="{F19005F5-ADC4-0D48-95DD-6D67360605E2}"/>
              </a:ext>
            </a:extLst>
          </p:cNvPr>
          <p:cNvSpPr txBox="1"/>
          <p:nvPr/>
        </p:nvSpPr>
        <p:spPr>
          <a:xfrm>
            <a:off x="6846570" y="3389079"/>
            <a:ext cx="877163" cy="369332"/>
          </a:xfrm>
          <a:prstGeom prst="rect">
            <a:avLst/>
          </a:prstGeom>
          <a:noFill/>
        </p:spPr>
        <p:txBody>
          <a:bodyPr wrap="none" rtlCol="0">
            <a:spAutoFit/>
          </a:bodyPr>
          <a:lstStyle/>
          <a:p>
            <a:r>
              <a:rPr lang="en-US" dirty="0"/>
              <a:t>Control</a:t>
            </a:r>
          </a:p>
        </p:txBody>
      </p:sp>
      <p:sp>
        <p:nvSpPr>
          <p:cNvPr id="8" name="TextBox 7">
            <a:extLst>
              <a:ext uri="{FF2B5EF4-FFF2-40B4-BE49-F238E27FC236}">
                <a16:creationId xmlns:a16="http://schemas.microsoft.com/office/drawing/2014/main" id="{D5976378-45B4-D04C-AA30-F701E08BAD8B}"/>
              </a:ext>
            </a:extLst>
          </p:cNvPr>
          <p:cNvSpPr txBox="1"/>
          <p:nvPr/>
        </p:nvSpPr>
        <p:spPr>
          <a:xfrm>
            <a:off x="9414914" y="3389079"/>
            <a:ext cx="966931" cy="369332"/>
          </a:xfrm>
          <a:prstGeom prst="rect">
            <a:avLst/>
          </a:prstGeom>
          <a:noFill/>
        </p:spPr>
        <p:txBody>
          <a:bodyPr wrap="none" rtlCol="0">
            <a:spAutoFit/>
          </a:bodyPr>
          <a:lstStyle/>
          <a:p>
            <a:r>
              <a:rPr lang="en-US" dirty="0"/>
              <a:t>Exposed</a:t>
            </a:r>
          </a:p>
        </p:txBody>
      </p:sp>
    </p:spTree>
    <p:extLst>
      <p:ext uri="{BB962C8B-B14F-4D97-AF65-F5344CB8AC3E}">
        <p14:creationId xmlns:p14="http://schemas.microsoft.com/office/powerpoint/2010/main" val="72509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DA486-68C2-CD48-9E85-3CD5A628A7CD}"/>
              </a:ext>
            </a:extLst>
          </p:cNvPr>
          <p:cNvSpPr>
            <a:spLocks noGrp="1"/>
          </p:cNvSpPr>
          <p:nvPr>
            <p:ph type="title"/>
          </p:nvPr>
        </p:nvSpPr>
        <p:spPr>
          <a:xfrm>
            <a:off x="178624" y="210746"/>
            <a:ext cx="8941625" cy="1325563"/>
          </a:xfrm>
        </p:spPr>
        <p:txBody>
          <a:bodyPr>
            <a:normAutofit fontScale="90000"/>
          </a:bodyPr>
          <a:lstStyle/>
          <a:p>
            <a:r>
              <a:rPr lang="en-US" sz="4000" b="1" dirty="0"/>
              <a:t>Sperm can insert DNA (from RNA) into the fertilized embryo and transfer it to offspring</a:t>
            </a:r>
            <a:r>
              <a:rPr lang="en-US" sz="4000" b="1" dirty="0">
                <a:solidFill>
                  <a:srgbClr val="FF0000"/>
                </a:solidFill>
              </a:rPr>
              <a:t>*</a:t>
            </a:r>
          </a:p>
        </p:txBody>
      </p:sp>
      <p:sp>
        <p:nvSpPr>
          <p:cNvPr id="3" name="Content Placeholder 2">
            <a:extLst>
              <a:ext uri="{FF2B5EF4-FFF2-40B4-BE49-F238E27FC236}">
                <a16:creationId xmlns:a16="http://schemas.microsoft.com/office/drawing/2014/main" id="{D4ACA545-41BF-3C4B-B376-7AB73F8046B0}"/>
              </a:ext>
            </a:extLst>
          </p:cNvPr>
          <p:cNvSpPr>
            <a:spLocks noGrp="1"/>
          </p:cNvSpPr>
          <p:nvPr>
            <p:ph idx="1"/>
          </p:nvPr>
        </p:nvSpPr>
        <p:spPr>
          <a:xfrm>
            <a:off x="315686" y="1536309"/>
            <a:ext cx="9505208" cy="4520107"/>
          </a:xfrm>
        </p:spPr>
        <p:txBody>
          <a:bodyPr>
            <a:normAutofit lnSpcReduction="10000"/>
          </a:bodyPr>
          <a:lstStyle/>
          <a:p>
            <a:r>
              <a:rPr lang="en-US" dirty="0"/>
              <a:t>“We recently discovered a reverse transcriptase (RT) activity [</a:t>
            </a:r>
            <a:r>
              <a:rPr lang="en-US" i="1" dirty="0"/>
              <a:t>e.g., LINE-1</a:t>
            </a:r>
            <a:r>
              <a:rPr lang="en-US" dirty="0"/>
              <a:t>] in mouse spermatozoa that can reverse-transcribe </a:t>
            </a:r>
            <a:r>
              <a:rPr lang="en-US" i="1" dirty="0"/>
              <a:t>exogenous RNA molecules </a:t>
            </a:r>
            <a:r>
              <a:rPr lang="en-US" dirty="0"/>
              <a:t>into cDNA copies”</a:t>
            </a:r>
          </a:p>
          <a:p>
            <a:r>
              <a:rPr lang="en-US" dirty="0"/>
              <a:t>“Spliced EGFP cDNA is transferred from spermatozoa to early embryos at fertilization and propagated to fetuses and born animals” </a:t>
            </a:r>
            <a:r>
              <a:rPr lang="en-US" i="1" dirty="0">
                <a:solidFill>
                  <a:srgbClr val="FF0000"/>
                </a:solidFill>
              </a:rPr>
              <a:t>and passed on to their offspring!</a:t>
            </a:r>
          </a:p>
          <a:p>
            <a:pPr lvl="1"/>
            <a:r>
              <a:rPr lang="en-US" dirty="0"/>
              <a:t>Sperm release DNA-containing plasmids that are taken up                           by the fertilized egg</a:t>
            </a:r>
          </a:p>
          <a:p>
            <a:r>
              <a:rPr lang="en-US" dirty="0"/>
              <a:t>Sperm-mediated “reverse” gene transfer happens              “when these cells are incubated with </a:t>
            </a:r>
            <a:r>
              <a:rPr lang="en-US" i="1" dirty="0">
                <a:solidFill>
                  <a:srgbClr val="FF0000"/>
                </a:solidFill>
              </a:rPr>
              <a:t>exogenous                              RNA molecules</a:t>
            </a:r>
            <a:r>
              <a:rPr lang="en-US" dirty="0"/>
              <a:t>”</a:t>
            </a:r>
          </a:p>
          <a:p>
            <a:endParaRPr lang="en-US" dirty="0"/>
          </a:p>
        </p:txBody>
      </p:sp>
      <p:pic>
        <p:nvPicPr>
          <p:cNvPr id="5" name="Picture 4" descr="A picture containing basket star, echinoderm, plant, vegetable&#10;&#10;Description automatically generated">
            <a:extLst>
              <a:ext uri="{FF2B5EF4-FFF2-40B4-BE49-F238E27FC236}">
                <a16:creationId xmlns:a16="http://schemas.microsoft.com/office/drawing/2014/main" id="{99AF4A16-67FF-0644-B572-FD1F63D0296F}"/>
              </a:ext>
            </a:extLst>
          </p:cNvPr>
          <p:cNvPicPr>
            <a:picLocks noChangeAspect="1"/>
          </p:cNvPicPr>
          <p:nvPr/>
        </p:nvPicPr>
        <p:blipFill>
          <a:blip r:embed="rId3"/>
          <a:stretch>
            <a:fillRect/>
          </a:stretch>
        </p:blipFill>
        <p:spPr>
          <a:xfrm>
            <a:off x="8431481" y="3649973"/>
            <a:ext cx="3219202" cy="2575362"/>
          </a:xfrm>
          <a:prstGeom prst="rect">
            <a:avLst/>
          </a:prstGeom>
        </p:spPr>
      </p:pic>
      <p:sp>
        <p:nvSpPr>
          <p:cNvPr id="6" name="TextBox 5">
            <a:extLst>
              <a:ext uri="{FF2B5EF4-FFF2-40B4-BE49-F238E27FC236}">
                <a16:creationId xmlns:a16="http://schemas.microsoft.com/office/drawing/2014/main" id="{6ECDD3EB-AF4D-AE45-8488-0D614778657D}"/>
              </a:ext>
            </a:extLst>
          </p:cNvPr>
          <p:cNvSpPr txBox="1"/>
          <p:nvPr/>
        </p:nvSpPr>
        <p:spPr>
          <a:xfrm>
            <a:off x="315686" y="6225335"/>
            <a:ext cx="11284051" cy="461665"/>
          </a:xfrm>
          <a:prstGeom prst="rect">
            <a:avLst/>
          </a:prstGeom>
          <a:noFill/>
        </p:spPr>
        <p:txBody>
          <a:bodyPr wrap="none" rtlCol="0">
            <a:spAutoFit/>
          </a:bodyPr>
          <a:lstStyle/>
          <a:p>
            <a:r>
              <a:rPr lang="en-US" sz="2400" dirty="0">
                <a:solidFill>
                  <a:srgbClr val="FF0000"/>
                </a:solidFill>
              </a:rPr>
              <a:t>*</a:t>
            </a:r>
            <a:r>
              <a:rPr lang="en-US" sz="2400" dirty="0"/>
              <a:t>Carmine </a:t>
            </a:r>
            <a:r>
              <a:rPr lang="en-US" sz="2400" dirty="0" err="1"/>
              <a:t>Pittoggi</a:t>
            </a:r>
            <a:r>
              <a:rPr lang="en-US" sz="2400" dirty="0"/>
              <a:t> et al., Molecular Reproduction and Development 2006; 73: 1239-1246.</a:t>
            </a:r>
          </a:p>
        </p:txBody>
      </p:sp>
    </p:spTree>
    <p:extLst>
      <p:ext uri="{BB962C8B-B14F-4D97-AF65-F5344CB8AC3E}">
        <p14:creationId xmlns:p14="http://schemas.microsoft.com/office/powerpoint/2010/main" val="1059306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2989-E396-984C-A6D7-41E8D7F2D9CC}"/>
              </a:ext>
            </a:extLst>
          </p:cNvPr>
          <p:cNvSpPr>
            <a:spLocks noGrp="1"/>
          </p:cNvSpPr>
          <p:nvPr>
            <p:ph type="title"/>
          </p:nvPr>
        </p:nvSpPr>
        <p:spPr>
          <a:xfrm>
            <a:off x="161795" y="153192"/>
            <a:ext cx="9959235" cy="1325563"/>
          </a:xfrm>
        </p:spPr>
        <p:txBody>
          <a:bodyPr>
            <a:normAutofit/>
          </a:bodyPr>
          <a:lstStyle/>
          <a:p>
            <a:r>
              <a:rPr lang="en-US" sz="4000" b="1" dirty="0"/>
              <a:t>“Pathogenic antibodies induced by spike proteins of COVID-19 and SARS-</a:t>
            </a:r>
            <a:r>
              <a:rPr lang="en-US" sz="4000" b="1" dirty="0" err="1"/>
              <a:t>CoV</a:t>
            </a:r>
            <a:r>
              <a:rPr lang="en-US" sz="4000" b="1" dirty="0"/>
              <a:t> viruses”</a:t>
            </a:r>
            <a:r>
              <a:rPr lang="en-US" sz="4000" b="1" dirty="0">
                <a:solidFill>
                  <a:srgbClr val="FF0000"/>
                </a:solidFill>
              </a:rPr>
              <a:t>*</a:t>
            </a:r>
            <a:r>
              <a:rPr lang="en-US" sz="4000" b="1" dirty="0"/>
              <a:t> </a:t>
            </a:r>
            <a:endParaRPr lang="en-US" sz="4000" b="1" dirty="0">
              <a:effectLst/>
            </a:endParaRPr>
          </a:p>
        </p:txBody>
      </p:sp>
      <p:sp>
        <p:nvSpPr>
          <p:cNvPr id="3" name="Content Placeholder 2">
            <a:extLst>
              <a:ext uri="{FF2B5EF4-FFF2-40B4-BE49-F238E27FC236}">
                <a16:creationId xmlns:a16="http://schemas.microsoft.com/office/drawing/2014/main" id="{E257EE44-AF8B-F145-8C4E-E4BBF75CE2F5}"/>
              </a:ext>
            </a:extLst>
          </p:cNvPr>
          <p:cNvSpPr>
            <a:spLocks noGrp="1"/>
          </p:cNvSpPr>
          <p:nvPr>
            <p:ph idx="1"/>
          </p:nvPr>
        </p:nvSpPr>
        <p:spPr>
          <a:xfrm>
            <a:off x="161795" y="1682168"/>
            <a:ext cx="10836058" cy="4351338"/>
          </a:xfrm>
        </p:spPr>
        <p:txBody>
          <a:bodyPr>
            <a:normAutofit/>
          </a:bodyPr>
          <a:lstStyle/>
          <a:p>
            <a:r>
              <a:rPr lang="en-US" dirty="0"/>
              <a:t>REGN10987 is a neutralizing IgG antibody produced in response to the spike protein</a:t>
            </a:r>
          </a:p>
          <a:p>
            <a:r>
              <a:rPr lang="en-US" dirty="0"/>
              <a:t>Researchers injected the antibody into the peritoneum of pregnant rats</a:t>
            </a:r>
          </a:p>
          <a:p>
            <a:r>
              <a:rPr lang="en-US" dirty="0"/>
              <a:t>The offspring of the pregnancy were highly damaged:</a:t>
            </a:r>
          </a:p>
          <a:p>
            <a:pPr lvl="1"/>
            <a:r>
              <a:rPr lang="en-US" dirty="0"/>
              <a:t>Acute renal tubular injury</a:t>
            </a:r>
          </a:p>
          <a:p>
            <a:pPr lvl="1"/>
            <a:r>
              <a:rPr lang="en-US" dirty="0"/>
              <a:t>Myocardial hemorrhage (heart damage)</a:t>
            </a:r>
          </a:p>
          <a:p>
            <a:pPr lvl="1"/>
            <a:r>
              <a:rPr lang="en-US" dirty="0"/>
              <a:t>Inflammation in the brain</a:t>
            </a:r>
          </a:p>
          <a:p>
            <a:pPr lvl="1"/>
            <a:r>
              <a:rPr lang="en-US" dirty="0"/>
              <a:t>Many were born dead</a:t>
            </a:r>
          </a:p>
          <a:p>
            <a:r>
              <a:rPr lang="en-US" dirty="0"/>
              <a:t>Antibody also bound broadly to human inflammatory tissues or cancer tissues, likely increasing the severity of preexisting disease</a:t>
            </a:r>
          </a:p>
          <a:p>
            <a:endParaRPr lang="en-US" dirty="0"/>
          </a:p>
        </p:txBody>
      </p:sp>
      <p:sp>
        <p:nvSpPr>
          <p:cNvPr id="4" name="TextBox 3">
            <a:extLst>
              <a:ext uri="{FF2B5EF4-FFF2-40B4-BE49-F238E27FC236}">
                <a16:creationId xmlns:a16="http://schemas.microsoft.com/office/drawing/2014/main" id="{75991E68-ABCE-1640-93F1-A2FCD354FF2E}"/>
              </a:ext>
            </a:extLst>
          </p:cNvPr>
          <p:cNvSpPr txBox="1"/>
          <p:nvPr/>
        </p:nvSpPr>
        <p:spPr>
          <a:xfrm>
            <a:off x="2292263" y="6375748"/>
            <a:ext cx="8885574" cy="400110"/>
          </a:xfrm>
          <a:prstGeom prst="rect">
            <a:avLst/>
          </a:prstGeom>
          <a:noFill/>
        </p:spPr>
        <p:txBody>
          <a:bodyPr wrap="none" rtlCol="0">
            <a:spAutoFit/>
          </a:bodyPr>
          <a:lstStyle/>
          <a:p>
            <a:r>
              <a:rPr lang="en-US" sz="2000" dirty="0">
                <a:solidFill>
                  <a:srgbClr val="FF0000"/>
                </a:solidFill>
              </a:rPr>
              <a:t>*</a:t>
            </a:r>
            <a:r>
              <a:rPr lang="en-US" sz="2000" dirty="0" err="1"/>
              <a:t>Huiru</a:t>
            </a:r>
            <a:r>
              <a:rPr lang="en-US" sz="2000" dirty="0"/>
              <a:t> Wang et al. Research Square Jun 17, 2021. DOI: 10.21203/rs.3.rs-612103/v2.</a:t>
            </a:r>
          </a:p>
        </p:txBody>
      </p:sp>
      <p:pic>
        <p:nvPicPr>
          <p:cNvPr id="6" name="Picture 5" descr="A picture containing text, plate&#10;&#10;Description automatically generated">
            <a:extLst>
              <a:ext uri="{FF2B5EF4-FFF2-40B4-BE49-F238E27FC236}">
                <a16:creationId xmlns:a16="http://schemas.microsoft.com/office/drawing/2014/main" id="{2C1590D5-7695-2842-9F44-1BCB831DDF02}"/>
              </a:ext>
            </a:extLst>
          </p:cNvPr>
          <p:cNvPicPr>
            <a:picLocks noChangeAspect="1"/>
          </p:cNvPicPr>
          <p:nvPr/>
        </p:nvPicPr>
        <p:blipFill>
          <a:blip r:embed="rId3"/>
          <a:stretch>
            <a:fillRect/>
          </a:stretch>
        </p:blipFill>
        <p:spPr>
          <a:xfrm>
            <a:off x="8146180" y="3235872"/>
            <a:ext cx="3741020" cy="1941800"/>
          </a:xfrm>
          <a:prstGeom prst="rect">
            <a:avLst/>
          </a:prstGeom>
        </p:spPr>
      </p:pic>
    </p:spTree>
    <p:extLst>
      <p:ext uri="{BB962C8B-B14F-4D97-AF65-F5344CB8AC3E}">
        <p14:creationId xmlns:p14="http://schemas.microsoft.com/office/powerpoint/2010/main" val="430344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with medium confidence">
            <a:extLst>
              <a:ext uri="{FF2B5EF4-FFF2-40B4-BE49-F238E27FC236}">
                <a16:creationId xmlns:a16="http://schemas.microsoft.com/office/drawing/2014/main" id="{6F6F35AB-7F11-E147-A0FF-5EE8A17B2A58}"/>
              </a:ext>
            </a:extLst>
          </p:cNvPr>
          <p:cNvPicPr>
            <a:picLocks noGrp="1" noChangeAspect="1"/>
          </p:cNvPicPr>
          <p:nvPr>
            <p:ph idx="1"/>
          </p:nvPr>
        </p:nvPicPr>
        <p:blipFill>
          <a:blip r:embed="rId3"/>
          <a:stretch>
            <a:fillRect/>
          </a:stretch>
        </p:blipFill>
        <p:spPr>
          <a:xfrm>
            <a:off x="0" y="0"/>
            <a:ext cx="10751820" cy="6291268"/>
          </a:xfrm>
        </p:spPr>
      </p:pic>
      <p:sp>
        <p:nvSpPr>
          <p:cNvPr id="6" name="TextBox 5">
            <a:extLst>
              <a:ext uri="{FF2B5EF4-FFF2-40B4-BE49-F238E27FC236}">
                <a16:creationId xmlns:a16="http://schemas.microsoft.com/office/drawing/2014/main" id="{CFAACD28-7436-0341-8D93-43FCC91007AB}"/>
              </a:ext>
            </a:extLst>
          </p:cNvPr>
          <p:cNvSpPr txBox="1"/>
          <p:nvPr/>
        </p:nvSpPr>
        <p:spPr>
          <a:xfrm>
            <a:off x="6274098" y="6137910"/>
            <a:ext cx="5917902" cy="923330"/>
          </a:xfrm>
          <a:prstGeom prst="rect">
            <a:avLst/>
          </a:prstGeom>
          <a:noFill/>
        </p:spPr>
        <p:txBody>
          <a:bodyPr wrap="none" rtlCol="0">
            <a:spAutoFit/>
          </a:bodyPr>
          <a:lstStyle/>
          <a:p>
            <a:r>
              <a:rPr lang="en-US" dirty="0"/>
              <a:t>Source: Mary Beth Pfeiffer. The Missing Babies of Europe.</a:t>
            </a:r>
          </a:p>
          <a:p>
            <a:r>
              <a:rPr lang="en-US" dirty="0"/>
              <a:t>https://</a:t>
            </a:r>
            <a:r>
              <a:rPr lang="en-US" dirty="0" err="1"/>
              <a:t>rescue.substack.com</a:t>
            </a:r>
            <a:r>
              <a:rPr lang="en-US" dirty="0"/>
              <a:t>/p/the-missing-babies-of-</a:t>
            </a:r>
            <a:r>
              <a:rPr lang="en-US" dirty="0" err="1"/>
              <a:t>europe</a:t>
            </a:r>
            <a:endParaRPr lang="en-US" dirty="0"/>
          </a:p>
          <a:p>
            <a:endParaRPr lang="en-US" dirty="0"/>
          </a:p>
        </p:txBody>
      </p:sp>
      <p:sp>
        <p:nvSpPr>
          <p:cNvPr id="7" name="TextBox 6">
            <a:extLst>
              <a:ext uri="{FF2B5EF4-FFF2-40B4-BE49-F238E27FC236}">
                <a16:creationId xmlns:a16="http://schemas.microsoft.com/office/drawing/2014/main" id="{DE918785-B220-584C-BCC4-160F74556571}"/>
              </a:ext>
            </a:extLst>
          </p:cNvPr>
          <p:cNvSpPr txBox="1"/>
          <p:nvPr/>
        </p:nvSpPr>
        <p:spPr>
          <a:xfrm>
            <a:off x="7680960" y="4720590"/>
            <a:ext cx="4200189" cy="830997"/>
          </a:xfrm>
          <a:prstGeom prst="rect">
            <a:avLst/>
          </a:prstGeom>
          <a:noFill/>
        </p:spPr>
        <p:txBody>
          <a:bodyPr wrap="none" rtlCol="0">
            <a:spAutoFit/>
          </a:bodyPr>
          <a:lstStyle/>
          <a:p>
            <a:r>
              <a:rPr lang="en-US" sz="2400" dirty="0"/>
              <a:t>Data are from Switzerland</a:t>
            </a:r>
          </a:p>
          <a:p>
            <a:r>
              <a:rPr lang="en-US" sz="2400" dirty="0"/>
              <a:t>January 2021 – September 2022</a:t>
            </a:r>
          </a:p>
        </p:txBody>
      </p:sp>
      <p:sp>
        <p:nvSpPr>
          <p:cNvPr id="8" name="TextBox 7">
            <a:extLst>
              <a:ext uri="{FF2B5EF4-FFF2-40B4-BE49-F238E27FC236}">
                <a16:creationId xmlns:a16="http://schemas.microsoft.com/office/drawing/2014/main" id="{52AFEBA5-249B-9E49-842A-6FAE23DE5285}"/>
              </a:ext>
            </a:extLst>
          </p:cNvPr>
          <p:cNvSpPr txBox="1"/>
          <p:nvPr/>
        </p:nvSpPr>
        <p:spPr>
          <a:xfrm>
            <a:off x="3017520" y="3611880"/>
            <a:ext cx="969817" cy="338554"/>
          </a:xfrm>
          <a:prstGeom prst="rect">
            <a:avLst/>
          </a:prstGeom>
          <a:solidFill>
            <a:schemeClr val="bg1"/>
          </a:solidFill>
        </p:spPr>
        <p:txBody>
          <a:bodyPr wrap="none" rtlCol="0">
            <a:spAutoFit/>
          </a:bodyPr>
          <a:lstStyle/>
          <a:p>
            <a:r>
              <a:rPr lang="en-US" sz="1600" dirty="0"/>
              <a:t>9 months</a:t>
            </a:r>
          </a:p>
        </p:txBody>
      </p:sp>
    </p:spTree>
    <p:extLst>
      <p:ext uri="{BB962C8B-B14F-4D97-AF65-F5344CB8AC3E}">
        <p14:creationId xmlns:p14="http://schemas.microsoft.com/office/powerpoint/2010/main" val="525245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7F55B-4EA2-8147-84C8-C0CD25627766}"/>
              </a:ext>
            </a:extLst>
          </p:cNvPr>
          <p:cNvSpPr>
            <a:spLocks noGrp="1"/>
          </p:cNvSpPr>
          <p:nvPr>
            <p:ph idx="1"/>
          </p:nvPr>
        </p:nvSpPr>
        <p:spPr/>
        <p:txBody>
          <a:bodyPr/>
          <a:lstStyle/>
          <a:p>
            <a:pPr marL="0" indent="0">
              <a:buNone/>
            </a:pPr>
            <a:r>
              <a:rPr lang="en-US" i="1" dirty="0"/>
              <a:t>"All the vaccine mandates should be dropped immediately. We need immediate funding for vaccine injury centers of excellence across the US for screening, detection, diagnosis, prognosis and management. ...What is at stake here is death." </a:t>
            </a:r>
          </a:p>
          <a:p>
            <a:pPr marL="0" indent="0">
              <a:buNone/>
            </a:pPr>
            <a:endParaRPr lang="en-US" i="1" dirty="0"/>
          </a:p>
          <a:p>
            <a:pPr marL="0" indent="0">
              <a:buNone/>
            </a:pPr>
            <a:r>
              <a:rPr lang="en-US" i="1" dirty="0"/>
              <a:t>-</a:t>
            </a:r>
            <a:r>
              <a:rPr lang="en-US" b="1" i="1" dirty="0"/>
              <a:t>Peter McCullough, MD/MPH</a:t>
            </a:r>
            <a:endParaRPr lang="en-US" dirty="0"/>
          </a:p>
          <a:p>
            <a:endParaRPr lang="en-US" dirty="0"/>
          </a:p>
        </p:txBody>
      </p:sp>
    </p:spTree>
    <p:extLst>
      <p:ext uri="{BB962C8B-B14F-4D97-AF65-F5344CB8AC3E}">
        <p14:creationId xmlns:p14="http://schemas.microsoft.com/office/powerpoint/2010/main" val="3710891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007D-B4C1-A744-9824-785648E77C46}"/>
              </a:ext>
            </a:extLst>
          </p:cNvPr>
          <p:cNvSpPr>
            <a:spLocks noGrp="1"/>
          </p:cNvSpPr>
          <p:nvPr>
            <p:ph type="title"/>
          </p:nvPr>
        </p:nvSpPr>
        <p:spPr>
          <a:xfrm>
            <a:off x="243840" y="0"/>
            <a:ext cx="10515600" cy="1325563"/>
          </a:xfrm>
        </p:spPr>
        <p:txBody>
          <a:bodyPr/>
          <a:lstStyle/>
          <a:p>
            <a:r>
              <a:rPr lang="en-US" b="1" dirty="0"/>
              <a:t>Summary</a:t>
            </a:r>
          </a:p>
        </p:txBody>
      </p:sp>
      <p:sp>
        <p:nvSpPr>
          <p:cNvPr id="3" name="Content Placeholder 2">
            <a:extLst>
              <a:ext uri="{FF2B5EF4-FFF2-40B4-BE49-F238E27FC236}">
                <a16:creationId xmlns:a16="http://schemas.microsoft.com/office/drawing/2014/main" id="{F6D212A0-E041-1746-A1C5-278BD4C5EC13}"/>
              </a:ext>
            </a:extLst>
          </p:cNvPr>
          <p:cNvSpPr>
            <a:spLocks noGrp="1"/>
          </p:cNvSpPr>
          <p:nvPr>
            <p:ph idx="1"/>
          </p:nvPr>
        </p:nvSpPr>
        <p:spPr>
          <a:xfrm>
            <a:off x="83820" y="1128394"/>
            <a:ext cx="10515600" cy="5581016"/>
          </a:xfrm>
        </p:spPr>
        <p:txBody>
          <a:bodyPr>
            <a:normAutofit lnSpcReduction="10000"/>
          </a:bodyPr>
          <a:lstStyle/>
          <a:p>
            <a:r>
              <a:rPr lang="en-US" dirty="0"/>
              <a:t>The mRNA SARS-CoV-2 vaccines are based on a poorly evaluated technology with potential to cause many debilitating diseases</a:t>
            </a:r>
          </a:p>
          <a:p>
            <a:r>
              <a:rPr lang="en-US" dirty="0"/>
              <a:t>Immune cells carry the mRNA into the spleen and produce massive amounts of the toxic spike protein, releasing it into exosomes</a:t>
            </a:r>
          </a:p>
          <a:p>
            <a:r>
              <a:rPr lang="en-US" dirty="0"/>
              <a:t>Exosomes travel to the brain to cause neurodegenerative disease</a:t>
            </a:r>
          </a:p>
          <a:p>
            <a:r>
              <a:rPr lang="en-US" dirty="0"/>
              <a:t>Exosomes travel to the heart to cause cardiovascular issues</a:t>
            </a:r>
          </a:p>
          <a:p>
            <a:r>
              <a:rPr lang="en-US" dirty="0"/>
              <a:t>The vaccines upregulate PD-L1 in immune cells, leading to immune suppression and impaired clearance of tumor cells</a:t>
            </a:r>
          </a:p>
          <a:p>
            <a:r>
              <a:rPr lang="en-US" dirty="0"/>
              <a:t>The vaccines induce high titers of antibodies to spike that can cause autoimmune disease via molecular mimicry</a:t>
            </a:r>
          </a:p>
          <a:p>
            <a:r>
              <a:rPr lang="en-US" dirty="0"/>
              <a:t>Evidence is growing to suggest infertility issues and the potential for the RNA in the vaccines to become integrated into the human genome, with unknown consequences</a:t>
            </a:r>
          </a:p>
        </p:txBody>
      </p:sp>
    </p:spTree>
    <p:extLst>
      <p:ext uri="{BB962C8B-B14F-4D97-AF65-F5344CB8AC3E}">
        <p14:creationId xmlns:p14="http://schemas.microsoft.com/office/powerpoint/2010/main" val="404289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9B638-7003-4743-9732-4C633F61FE69}"/>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EEFD8981-FD77-3A40-B456-0E1C868EBE7E}"/>
              </a:ext>
            </a:extLst>
          </p:cNvPr>
          <p:cNvSpPr>
            <a:spLocks noGrp="1"/>
          </p:cNvSpPr>
          <p:nvPr>
            <p:ph idx="1"/>
          </p:nvPr>
        </p:nvSpPr>
        <p:spPr/>
        <p:txBody>
          <a:bodyPr/>
          <a:lstStyle/>
          <a:p>
            <a:r>
              <a:rPr lang="en-US" dirty="0"/>
              <a:t>Germinal Centers, </a:t>
            </a:r>
            <a:r>
              <a:rPr lang="en-US" dirty="0" err="1"/>
              <a:t>Vagus</a:t>
            </a:r>
            <a:r>
              <a:rPr lang="en-US" dirty="0"/>
              <a:t> Nerve, Neurodegenerative Disease</a:t>
            </a:r>
          </a:p>
          <a:p>
            <a:r>
              <a:rPr lang="en-US" dirty="0"/>
              <a:t>Sudden Death and Cardiovascular Disease</a:t>
            </a:r>
          </a:p>
          <a:p>
            <a:r>
              <a:rPr lang="en-US" dirty="0"/>
              <a:t>Immune Suppression and Cancer Risk</a:t>
            </a:r>
          </a:p>
          <a:p>
            <a:r>
              <a:rPr lang="en-US" dirty="0"/>
              <a:t>Molecular Mimicry and Autoimmune Disease</a:t>
            </a:r>
          </a:p>
          <a:p>
            <a:r>
              <a:rPr lang="en-US" dirty="0"/>
              <a:t>Other Concerns: Reverse Transcription and Reproductive Issues</a:t>
            </a:r>
          </a:p>
          <a:p>
            <a:r>
              <a:rPr lang="en-US" dirty="0"/>
              <a:t>Summary</a:t>
            </a:r>
          </a:p>
          <a:p>
            <a:endParaRPr lang="en-US" dirty="0"/>
          </a:p>
          <a:p>
            <a:endParaRPr lang="en-US" dirty="0"/>
          </a:p>
          <a:p>
            <a:endParaRPr lang="en-US" dirty="0"/>
          </a:p>
        </p:txBody>
      </p:sp>
    </p:spTree>
    <p:extLst>
      <p:ext uri="{BB962C8B-B14F-4D97-AF65-F5344CB8AC3E}">
        <p14:creationId xmlns:p14="http://schemas.microsoft.com/office/powerpoint/2010/main" val="142273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62E8D-ACE3-3F42-9D9B-1F2DBD340AD4}"/>
              </a:ext>
            </a:extLst>
          </p:cNvPr>
          <p:cNvSpPr/>
          <p:nvPr/>
        </p:nvSpPr>
        <p:spPr>
          <a:xfrm>
            <a:off x="2691871" y="1520785"/>
            <a:ext cx="6357535" cy="3816429"/>
          </a:xfrm>
          <a:prstGeom prst="rect">
            <a:avLst/>
          </a:prstGeom>
          <a:noFill/>
          <a:ln>
            <a:noFill/>
          </a:ln>
        </p:spPr>
        <p:txBody>
          <a:bodyPr wrap="square" lIns="121920" tIns="60960" rIns="121920" bIns="60960">
            <a:spAutoFit/>
          </a:bodyPr>
          <a:lstStyle/>
          <a:p>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Germinal Centers, </a:t>
            </a:r>
            <a:r>
              <a:rPr lang="en-US" sz="6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Vagus</a:t>
            </a: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Nerve, Neurodegenerative Disease</a:t>
            </a:r>
          </a:p>
        </p:txBody>
      </p:sp>
    </p:spTree>
    <p:extLst>
      <p:ext uri="{BB962C8B-B14F-4D97-AF65-F5344CB8AC3E}">
        <p14:creationId xmlns:p14="http://schemas.microsoft.com/office/powerpoint/2010/main" val="3327244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3034-1B39-804A-9450-B616E6723CC0}"/>
              </a:ext>
            </a:extLst>
          </p:cNvPr>
          <p:cNvSpPr>
            <a:spLocks noGrp="1"/>
          </p:cNvSpPr>
          <p:nvPr>
            <p:ph type="title"/>
          </p:nvPr>
        </p:nvSpPr>
        <p:spPr>
          <a:xfrm>
            <a:off x="375745" y="133897"/>
            <a:ext cx="10515600" cy="1325563"/>
          </a:xfrm>
        </p:spPr>
        <p:txBody>
          <a:bodyPr/>
          <a:lstStyle/>
          <a:p>
            <a:r>
              <a:rPr lang="en-US" b="1" dirty="0"/>
              <a:t>Why the mRNA vaccines are more likely to cause damage to the organs than an infection</a:t>
            </a:r>
          </a:p>
        </p:txBody>
      </p:sp>
      <p:sp>
        <p:nvSpPr>
          <p:cNvPr id="3" name="Content Placeholder 2">
            <a:extLst>
              <a:ext uri="{FF2B5EF4-FFF2-40B4-BE49-F238E27FC236}">
                <a16:creationId xmlns:a16="http://schemas.microsoft.com/office/drawing/2014/main" id="{7890C60A-92F2-C940-B81E-2DDF8EDF6C93}"/>
              </a:ext>
            </a:extLst>
          </p:cNvPr>
          <p:cNvSpPr>
            <a:spLocks noGrp="1"/>
          </p:cNvSpPr>
          <p:nvPr>
            <p:ph idx="1"/>
          </p:nvPr>
        </p:nvSpPr>
        <p:spPr>
          <a:xfrm>
            <a:off x="375744" y="1688990"/>
            <a:ext cx="11442876" cy="4883260"/>
          </a:xfrm>
        </p:spPr>
        <p:txBody>
          <a:bodyPr>
            <a:normAutofit lnSpcReduction="10000"/>
          </a:bodyPr>
          <a:lstStyle/>
          <a:p>
            <a:r>
              <a:rPr lang="en-US" dirty="0"/>
              <a:t>SARS-CoV-2 infection begins in the lungs where most of the action is</a:t>
            </a:r>
          </a:p>
          <a:p>
            <a:pPr lvl="1"/>
            <a:r>
              <a:rPr lang="en-US" dirty="0"/>
              <a:t>The virus only escapes the lungs into the vasculature when the host is immune compromised</a:t>
            </a:r>
          </a:p>
          <a:p>
            <a:r>
              <a:rPr lang="en-US" dirty="0"/>
              <a:t>The vaccine is injected into the deltoid muscle, past both the mucosal and the vascular barrier</a:t>
            </a:r>
          </a:p>
          <a:p>
            <a:r>
              <a:rPr lang="en-US" dirty="0"/>
              <a:t>The vaccine mRNA is specially constructed to be very sturdy, resisting enzymatic breakdown and producing spike protein for a long time</a:t>
            </a:r>
          </a:p>
          <a:p>
            <a:r>
              <a:rPr lang="en-US" dirty="0"/>
              <a:t>Immune cells carry the mRNA particles via the lymph system into the spleen</a:t>
            </a:r>
          </a:p>
          <a:p>
            <a:pPr lvl="1"/>
            <a:r>
              <a:rPr lang="en-US" dirty="0"/>
              <a:t>They release spike protein packaged up in exosomes that travel to the brain, heart, liver and other organs </a:t>
            </a:r>
            <a:r>
              <a:rPr lang="en-US" i="1" dirty="0">
                <a:solidFill>
                  <a:srgbClr val="FF0000"/>
                </a:solidFill>
              </a:rPr>
              <a:t>along the </a:t>
            </a:r>
            <a:r>
              <a:rPr lang="en-US" i="1" dirty="0" err="1">
                <a:solidFill>
                  <a:srgbClr val="FF0000"/>
                </a:solidFill>
              </a:rPr>
              <a:t>vagus</a:t>
            </a:r>
            <a:r>
              <a:rPr lang="en-US" i="1" dirty="0">
                <a:solidFill>
                  <a:srgbClr val="FF0000"/>
                </a:solidFill>
              </a:rPr>
              <a:t> nerve</a:t>
            </a:r>
          </a:p>
          <a:p>
            <a:r>
              <a:rPr lang="en-US" dirty="0"/>
              <a:t> The spike protein causes an inflammatory response wherever it goes, potentially leading to neurodegenerative disease and heart damage</a:t>
            </a:r>
          </a:p>
          <a:p>
            <a:endParaRPr lang="en-US" dirty="0"/>
          </a:p>
        </p:txBody>
      </p:sp>
    </p:spTree>
    <p:extLst>
      <p:ext uri="{BB962C8B-B14F-4D97-AF65-F5344CB8AC3E}">
        <p14:creationId xmlns:p14="http://schemas.microsoft.com/office/powerpoint/2010/main" val="365902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61CE-FF04-3D42-B4CF-72D2FCC8D8B7}"/>
              </a:ext>
            </a:extLst>
          </p:cNvPr>
          <p:cNvSpPr>
            <a:spLocks noGrp="1"/>
          </p:cNvSpPr>
          <p:nvPr>
            <p:ph type="title"/>
          </p:nvPr>
        </p:nvSpPr>
        <p:spPr>
          <a:xfrm>
            <a:off x="112734" y="263047"/>
            <a:ext cx="10718398" cy="1427641"/>
          </a:xfrm>
        </p:spPr>
        <p:txBody>
          <a:bodyPr>
            <a:normAutofit fontScale="90000"/>
          </a:bodyPr>
          <a:lstStyle/>
          <a:p>
            <a:r>
              <a:rPr lang="en-US" b="1" dirty="0"/>
              <a:t>“SARS-CoV-2 mRNA vaccines induce persistent human germinal </a:t>
            </a:r>
            <a:r>
              <a:rPr lang="en-US" b="1" dirty="0" err="1"/>
              <a:t>centre</a:t>
            </a:r>
            <a:r>
              <a:rPr lang="en-US" b="1" dirty="0"/>
              <a:t> responses”</a:t>
            </a:r>
            <a:r>
              <a:rPr lang="en-US" b="1" dirty="0">
                <a:solidFill>
                  <a:srgbClr val="FF0000"/>
                </a:solidFill>
              </a:rPr>
              <a:t>*</a:t>
            </a:r>
            <a:r>
              <a:rPr lang="en-US" b="1" dirty="0"/>
              <a:t> </a:t>
            </a:r>
            <a:br>
              <a:rPr lang="en-US" b="1" dirty="0"/>
            </a:br>
            <a:endParaRPr lang="en-US" dirty="0"/>
          </a:p>
        </p:txBody>
      </p:sp>
      <p:sp>
        <p:nvSpPr>
          <p:cNvPr id="3" name="Content Placeholder 2">
            <a:extLst>
              <a:ext uri="{FF2B5EF4-FFF2-40B4-BE49-F238E27FC236}">
                <a16:creationId xmlns:a16="http://schemas.microsoft.com/office/drawing/2014/main" id="{BF977706-D041-2140-8DB9-8EAE9398A772}"/>
              </a:ext>
            </a:extLst>
          </p:cNvPr>
          <p:cNvSpPr>
            <a:spLocks noGrp="1"/>
          </p:cNvSpPr>
          <p:nvPr>
            <p:ph idx="1"/>
          </p:nvPr>
        </p:nvSpPr>
        <p:spPr>
          <a:xfrm>
            <a:off x="112734" y="1416368"/>
            <a:ext cx="6392407" cy="4941570"/>
          </a:xfrm>
        </p:spPr>
        <p:txBody>
          <a:bodyPr>
            <a:normAutofit/>
          </a:bodyPr>
          <a:lstStyle/>
          <a:p>
            <a:r>
              <a:rPr lang="en-US" dirty="0"/>
              <a:t>Persistent germinal center (GC) reactions are critical for generating high-affinity and durable antibody responses</a:t>
            </a:r>
          </a:p>
          <a:p>
            <a:r>
              <a:rPr lang="en-US" dirty="0"/>
              <a:t>"Overall, our data demonstrate a remarkable capacity of SARS-CoV-2 mRNA-based vaccines to induce robust and prolonged GC reactions."</a:t>
            </a:r>
          </a:p>
          <a:p>
            <a:r>
              <a:rPr lang="en-US" dirty="0"/>
              <a:t>"The induced GC reaction recruited cross-reactive memory B cells as well as newly engaged clones that target unique epitopes within SARS-CoV-2 S protein."</a:t>
            </a:r>
          </a:p>
        </p:txBody>
      </p:sp>
      <p:sp>
        <p:nvSpPr>
          <p:cNvPr id="4" name="TextBox 3">
            <a:extLst>
              <a:ext uri="{FF2B5EF4-FFF2-40B4-BE49-F238E27FC236}">
                <a16:creationId xmlns:a16="http://schemas.microsoft.com/office/drawing/2014/main" id="{8B88F6D6-315B-A640-99C6-CD52E1A3E23D}"/>
              </a:ext>
            </a:extLst>
          </p:cNvPr>
          <p:cNvSpPr txBox="1"/>
          <p:nvPr/>
        </p:nvSpPr>
        <p:spPr>
          <a:xfrm>
            <a:off x="4086226" y="6232322"/>
            <a:ext cx="7788772" cy="523220"/>
          </a:xfrm>
          <a:prstGeom prst="rect">
            <a:avLst/>
          </a:prstGeom>
          <a:noFill/>
        </p:spPr>
        <p:txBody>
          <a:bodyPr wrap="square" rtlCol="0">
            <a:spAutoFit/>
          </a:bodyPr>
          <a:lstStyle/>
          <a:p>
            <a:r>
              <a:rPr lang="en-US" sz="2800" dirty="0">
                <a:solidFill>
                  <a:srgbClr val="FF0000"/>
                </a:solidFill>
              </a:rPr>
              <a:t>*</a:t>
            </a:r>
            <a:r>
              <a:rPr lang="en-US" sz="2800" dirty="0"/>
              <a:t>Jackson S Turner et al. </a:t>
            </a:r>
            <a:r>
              <a:rPr lang="en-US" sz="2800" i="1" dirty="0"/>
              <a:t>Nature</a:t>
            </a:r>
            <a:r>
              <a:rPr lang="en-US" sz="2800" dirty="0"/>
              <a:t> </a:t>
            </a:r>
            <a:r>
              <a:rPr lang="en-US" sz="2800" b="1" dirty="0"/>
              <a:t>596</a:t>
            </a:r>
            <a:r>
              <a:rPr lang="en-US" sz="2800" dirty="0"/>
              <a:t>, 109–113 (2021) </a:t>
            </a:r>
          </a:p>
        </p:txBody>
      </p:sp>
      <p:pic>
        <p:nvPicPr>
          <p:cNvPr id="6" name="Picture 5" descr="Diagram&#10;&#10;Description automatically generated">
            <a:extLst>
              <a:ext uri="{FF2B5EF4-FFF2-40B4-BE49-F238E27FC236}">
                <a16:creationId xmlns:a16="http://schemas.microsoft.com/office/drawing/2014/main" id="{983602A0-F283-C147-953D-06A131136368}"/>
              </a:ext>
            </a:extLst>
          </p:cNvPr>
          <p:cNvPicPr>
            <a:picLocks noChangeAspect="1"/>
          </p:cNvPicPr>
          <p:nvPr/>
        </p:nvPicPr>
        <p:blipFill>
          <a:blip r:embed="rId3"/>
          <a:stretch>
            <a:fillRect/>
          </a:stretch>
        </p:blipFill>
        <p:spPr>
          <a:xfrm>
            <a:off x="6733327" y="1795905"/>
            <a:ext cx="5141670" cy="4232166"/>
          </a:xfrm>
          <a:prstGeom prst="rect">
            <a:avLst/>
          </a:prstGeom>
        </p:spPr>
      </p:pic>
      <p:sp>
        <p:nvSpPr>
          <p:cNvPr id="7" name="TextBox 6">
            <a:extLst>
              <a:ext uri="{FF2B5EF4-FFF2-40B4-BE49-F238E27FC236}">
                <a16:creationId xmlns:a16="http://schemas.microsoft.com/office/drawing/2014/main" id="{4AABC2A7-775D-F14B-8967-28F23B976952}"/>
              </a:ext>
            </a:extLst>
          </p:cNvPr>
          <p:cNvSpPr txBox="1"/>
          <p:nvPr/>
        </p:nvSpPr>
        <p:spPr>
          <a:xfrm>
            <a:off x="9966055" y="1971277"/>
            <a:ext cx="1730154" cy="369332"/>
          </a:xfrm>
          <a:prstGeom prst="rect">
            <a:avLst/>
          </a:prstGeom>
          <a:noFill/>
        </p:spPr>
        <p:txBody>
          <a:bodyPr wrap="none" rtlCol="0">
            <a:spAutoFit/>
          </a:bodyPr>
          <a:lstStyle/>
          <a:p>
            <a:r>
              <a:rPr lang="en-US" dirty="0"/>
              <a:t>Germinal Center</a:t>
            </a:r>
          </a:p>
        </p:txBody>
      </p:sp>
      <p:cxnSp>
        <p:nvCxnSpPr>
          <p:cNvPr id="9" name="Straight Arrow Connector 8">
            <a:extLst>
              <a:ext uri="{FF2B5EF4-FFF2-40B4-BE49-F238E27FC236}">
                <a16:creationId xmlns:a16="http://schemas.microsoft.com/office/drawing/2014/main" id="{415B52F0-ABFB-A743-891D-44C704BDBAB3}"/>
              </a:ext>
            </a:extLst>
          </p:cNvPr>
          <p:cNvCxnSpPr>
            <a:cxnSpLocks/>
          </p:cNvCxnSpPr>
          <p:nvPr/>
        </p:nvCxnSpPr>
        <p:spPr>
          <a:xfrm flipH="1">
            <a:off x="9841230" y="2249169"/>
            <a:ext cx="989902" cy="181991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16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50BF-EBA9-9645-BD43-D703A3972081}"/>
              </a:ext>
            </a:extLst>
          </p:cNvPr>
          <p:cNvSpPr>
            <a:spLocks noGrp="1"/>
          </p:cNvSpPr>
          <p:nvPr>
            <p:ph type="title"/>
          </p:nvPr>
        </p:nvSpPr>
        <p:spPr>
          <a:xfrm>
            <a:off x="0" y="303292"/>
            <a:ext cx="10515600" cy="1325563"/>
          </a:xfrm>
        </p:spPr>
        <p:txBody>
          <a:bodyPr>
            <a:normAutofit fontScale="90000"/>
          </a:bodyPr>
          <a:lstStyle/>
          <a:p>
            <a:r>
              <a:rPr lang="en-US" b="1" dirty="0"/>
              <a:t>“Pilot study suggests long COVID could be linked to the effects of SARS-CoV-2 on the </a:t>
            </a:r>
            <a:r>
              <a:rPr lang="en-US" b="1" dirty="0" err="1"/>
              <a:t>vagus</a:t>
            </a:r>
            <a:r>
              <a:rPr lang="en-US" b="1" dirty="0"/>
              <a:t> nerve”</a:t>
            </a:r>
            <a:r>
              <a:rPr lang="en-US" b="1" dirty="0">
                <a:solidFill>
                  <a:srgbClr val="FF0000"/>
                </a:solidFill>
              </a:rPr>
              <a:t>*</a:t>
            </a:r>
            <a:r>
              <a:rPr lang="en-US" b="1" dirty="0"/>
              <a:t> </a:t>
            </a:r>
            <a:br>
              <a:rPr lang="en-US" b="1" dirty="0"/>
            </a:br>
            <a:endParaRPr lang="en-US" dirty="0"/>
          </a:p>
        </p:txBody>
      </p:sp>
      <p:graphicFrame>
        <p:nvGraphicFramePr>
          <p:cNvPr id="4" name="Content Placeholder 3">
            <a:extLst>
              <a:ext uri="{FF2B5EF4-FFF2-40B4-BE49-F238E27FC236}">
                <a16:creationId xmlns:a16="http://schemas.microsoft.com/office/drawing/2014/main" id="{B2DFF451-AB55-194D-A820-A54A2BD704B9}"/>
              </a:ext>
            </a:extLst>
          </p:cNvPr>
          <p:cNvGraphicFramePr>
            <a:graphicFrameLocks noGrp="1"/>
          </p:cNvGraphicFramePr>
          <p:nvPr>
            <p:ph idx="1"/>
            <p:extLst>
              <p:ext uri="{D42A27DB-BD31-4B8C-83A1-F6EECF244321}">
                <p14:modId xmlns:p14="http://schemas.microsoft.com/office/powerpoint/2010/main" val="1635297852"/>
              </p:ext>
            </p:extLst>
          </p:nvPr>
        </p:nvGraphicFramePr>
        <p:xfrm>
          <a:off x="389181" y="3095281"/>
          <a:ext cx="8391646" cy="3096709"/>
        </p:xfrm>
        <a:graphic>
          <a:graphicData uri="http://schemas.openxmlformats.org/drawingml/2006/table">
            <a:tbl>
              <a:tblPr firstRow="1" firstCol="1" bandRow="1">
                <a:tableStyleId>{5C22544A-7EE6-4342-B048-85BDC9FD1C3A}</a:tableStyleId>
              </a:tblPr>
              <a:tblGrid>
                <a:gridCol w="2504626">
                  <a:extLst>
                    <a:ext uri="{9D8B030D-6E8A-4147-A177-3AD203B41FA5}">
                      <a16:colId xmlns:a16="http://schemas.microsoft.com/office/drawing/2014/main" val="1198420317"/>
                    </a:ext>
                  </a:extLst>
                </a:gridCol>
                <a:gridCol w="2237591">
                  <a:extLst>
                    <a:ext uri="{9D8B030D-6E8A-4147-A177-3AD203B41FA5}">
                      <a16:colId xmlns:a16="http://schemas.microsoft.com/office/drawing/2014/main" val="4076861979"/>
                    </a:ext>
                  </a:extLst>
                </a:gridCol>
                <a:gridCol w="1947134">
                  <a:extLst>
                    <a:ext uri="{9D8B030D-6E8A-4147-A177-3AD203B41FA5}">
                      <a16:colId xmlns:a16="http://schemas.microsoft.com/office/drawing/2014/main" val="4273718231"/>
                    </a:ext>
                  </a:extLst>
                </a:gridCol>
                <a:gridCol w="1702295">
                  <a:extLst>
                    <a:ext uri="{9D8B030D-6E8A-4147-A177-3AD203B41FA5}">
                      <a16:colId xmlns:a16="http://schemas.microsoft.com/office/drawing/2014/main" val="3895991767"/>
                    </a:ext>
                  </a:extLst>
                </a:gridCol>
              </a:tblGrid>
              <a:tr h="492403">
                <a:tc>
                  <a:txBody>
                    <a:bodyPr/>
                    <a:lstStyle/>
                    <a:p>
                      <a:pPr marL="0" marR="0">
                        <a:spcBef>
                          <a:spcPts val="0"/>
                        </a:spcBef>
                        <a:spcAft>
                          <a:spcPts val="0"/>
                        </a:spcAft>
                      </a:pPr>
                      <a:r>
                        <a:rPr lang="en-US" sz="1800" b="1">
                          <a:effectLst/>
                        </a:rPr>
                        <a:t>Reaction</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COVID vaccines(2021)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a:effectLst/>
                        </a:rPr>
                        <a:t>All vaccines (2021)</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b="1" dirty="0">
                          <a:effectLst/>
                        </a:rPr>
                        <a:t>Percent COVID</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1729147"/>
                  </a:ext>
                </a:extLst>
              </a:tr>
              <a:tr h="434051">
                <a:tc>
                  <a:txBody>
                    <a:bodyPr/>
                    <a:lstStyle/>
                    <a:p>
                      <a:pPr marL="0" marR="0">
                        <a:spcBef>
                          <a:spcPts val="0"/>
                        </a:spcBef>
                        <a:spcAft>
                          <a:spcPts val="0"/>
                        </a:spcAft>
                      </a:pPr>
                      <a:r>
                        <a:rPr lang="en-US" sz="1800">
                          <a:effectLst/>
                        </a:rPr>
                        <a:t>Diarrhoea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23,128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23,861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96.9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7698710"/>
                  </a:ext>
                </a:extLst>
              </a:tr>
              <a:tr h="434051">
                <a:tc>
                  <a:txBody>
                    <a:bodyPr/>
                    <a:lstStyle/>
                    <a:p>
                      <a:pPr marL="0" marR="0">
                        <a:spcBef>
                          <a:spcPts val="0"/>
                        </a:spcBef>
                        <a:spcAft>
                          <a:spcPts val="0"/>
                        </a:spcAft>
                      </a:pPr>
                      <a:r>
                        <a:rPr lang="en-US" sz="1800">
                          <a:effectLst/>
                        </a:rPr>
                        <a:t>Tachycardia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5,524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5,653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97.7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1318007"/>
                  </a:ext>
                </a:extLst>
              </a:tr>
              <a:tr h="434051">
                <a:tc>
                  <a:txBody>
                    <a:bodyPr/>
                    <a:lstStyle/>
                    <a:p>
                      <a:pPr marL="0" marR="0">
                        <a:spcBef>
                          <a:spcPts val="0"/>
                        </a:spcBef>
                        <a:spcAft>
                          <a:spcPts val="0"/>
                        </a:spcAft>
                      </a:pPr>
                      <a:r>
                        <a:rPr lang="en-US" sz="1800">
                          <a:effectLst/>
                        </a:rPr>
                        <a:t>Dizziness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69,843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71,648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97.5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840847"/>
                  </a:ext>
                </a:extLst>
              </a:tr>
              <a:tr h="434051">
                <a:tc>
                  <a:txBody>
                    <a:bodyPr/>
                    <a:lstStyle/>
                    <a:p>
                      <a:pPr marL="0" marR="0">
                        <a:spcBef>
                          <a:spcPts val="0"/>
                        </a:spcBef>
                        <a:spcAft>
                          <a:spcPts val="0"/>
                        </a:spcAft>
                      </a:pPr>
                      <a:r>
                        <a:rPr lang="en-US" sz="1800">
                          <a:effectLst/>
                        </a:rPr>
                        <a:t>Dysphagia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4,714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4,837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97.5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4053769"/>
                  </a:ext>
                </a:extLst>
              </a:tr>
              <a:tr h="434051">
                <a:tc>
                  <a:txBody>
                    <a:bodyPr/>
                    <a:lstStyle/>
                    <a:p>
                      <a:pPr marL="0" marR="0">
                        <a:spcBef>
                          <a:spcPts val="0"/>
                        </a:spcBef>
                        <a:spcAft>
                          <a:spcPts val="0"/>
                        </a:spcAft>
                      </a:pPr>
                      <a:r>
                        <a:rPr lang="en-US" sz="1800">
                          <a:effectLst/>
                        </a:rPr>
                        <a:t>Dysphonia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1,693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1,752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96.6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2332911"/>
                  </a:ext>
                </a:extLst>
              </a:tr>
              <a:tr h="434051">
                <a:tc>
                  <a:txBody>
                    <a:bodyPr/>
                    <a:lstStyle/>
                    <a:p>
                      <a:pPr marL="0" marR="0">
                        <a:spcBef>
                          <a:spcPts val="0"/>
                        </a:spcBef>
                        <a:spcAft>
                          <a:spcPts val="0"/>
                        </a:spcAft>
                      </a:pPr>
                      <a:r>
                        <a:rPr lang="en-US" sz="1800" dirty="0">
                          <a:effectLst/>
                        </a:rPr>
                        <a:t>Orthostatic Hypotension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172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180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95.5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953834"/>
                  </a:ext>
                </a:extLst>
              </a:tr>
            </a:tbl>
          </a:graphicData>
        </a:graphic>
      </p:graphicFrame>
      <p:sp>
        <p:nvSpPr>
          <p:cNvPr id="5" name="TextBox 4">
            <a:extLst>
              <a:ext uri="{FF2B5EF4-FFF2-40B4-BE49-F238E27FC236}">
                <a16:creationId xmlns:a16="http://schemas.microsoft.com/office/drawing/2014/main" id="{2ACDB4FE-93F8-0E41-A4F4-06CA4705951C}"/>
              </a:ext>
            </a:extLst>
          </p:cNvPr>
          <p:cNvSpPr txBox="1"/>
          <p:nvPr/>
        </p:nvSpPr>
        <p:spPr>
          <a:xfrm>
            <a:off x="4585004" y="6319310"/>
            <a:ext cx="7029553" cy="400110"/>
          </a:xfrm>
          <a:prstGeom prst="rect">
            <a:avLst/>
          </a:prstGeom>
          <a:noFill/>
        </p:spPr>
        <p:txBody>
          <a:bodyPr wrap="none" rtlCol="0">
            <a:spAutoFit/>
          </a:bodyPr>
          <a:lstStyle/>
          <a:p>
            <a:r>
              <a:rPr lang="en-US" sz="2000" dirty="0">
                <a:solidFill>
                  <a:srgbClr val="FF0000"/>
                </a:solidFill>
              </a:rPr>
              <a:t>**</a:t>
            </a:r>
            <a:r>
              <a:rPr lang="en-US" sz="2000" dirty="0"/>
              <a:t>S Seneff et al. Food and Chemical Toxicology 2022;164:113008.</a:t>
            </a:r>
          </a:p>
        </p:txBody>
      </p:sp>
      <p:sp>
        <p:nvSpPr>
          <p:cNvPr id="6" name="TextBox 5">
            <a:extLst>
              <a:ext uri="{FF2B5EF4-FFF2-40B4-BE49-F238E27FC236}">
                <a16:creationId xmlns:a16="http://schemas.microsoft.com/office/drawing/2014/main" id="{6F0392E8-089C-6D4D-B447-14D6EE75CB43}"/>
              </a:ext>
            </a:extLst>
          </p:cNvPr>
          <p:cNvSpPr txBox="1"/>
          <p:nvPr/>
        </p:nvSpPr>
        <p:spPr>
          <a:xfrm>
            <a:off x="185194" y="1367522"/>
            <a:ext cx="10417215" cy="1200329"/>
          </a:xfrm>
          <a:prstGeom prst="rect">
            <a:avLst/>
          </a:prstGeom>
          <a:noFill/>
        </p:spPr>
        <p:txBody>
          <a:bodyPr wrap="square" rtlCol="0">
            <a:spAutoFit/>
          </a:bodyPr>
          <a:lstStyle/>
          <a:p>
            <a:r>
              <a:rPr lang="en-US" sz="2400" dirty="0"/>
              <a:t>“</a:t>
            </a:r>
            <a:r>
              <a:rPr lang="en-US" sz="2400" dirty="0" err="1"/>
              <a:t>Vagus</a:t>
            </a:r>
            <a:r>
              <a:rPr lang="en-US" sz="2400" dirty="0"/>
              <a:t> Nerve Symptoms: dysphonia (persistent voice problems), dysphagia (difficulty swallowing), dizziness, tachycardia (abnormally high heart rate), orthostatic hypotension (low blood pressure) and </a:t>
            </a:r>
            <a:r>
              <a:rPr lang="en-US" sz="2400" dirty="0" err="1"/>
              <a:t>diarrhoea</a:t>
            </a:r>
            <a:r>
              <a:rPr lang="en-US" sz="2400" dirty="0"/>
              <a:t>.”</a:t>
            </a:r>
          </a:p>
        </p:txBody>
      </p:sp>
      <p:sp>
        <p:nvSpPr>
          <p:cNvPr id="7" name="TextBox 6">
            <a:extLst>
              <a:ext uri="{FF2B5EF4-FFF2-40B4-BE49-F238E27FC236}">
                <a16:creationId xmlns:a16="http://schemas.microsoft.com/office/drawing/2014/main" id="{BE7B2EF6-4B50-E04A-80D4-B1A4D182ED96}"/>
              </a:ext>
            </a:extLst>
          </p:cNvPr>
          <p:cNvSpPr txBox="1"/>
          <p:nvPr/>
        </p:nvSpPr>
        <p:spPr>
          <a:xfrm>
            <a:off x="9149148" y="3736152"/>
            <a:ext cx="2653671" cy="1938992"/>
          </a:xfrm>
          <a:prstGeom prst="rect">
            <a:avLst/>
          </a:prstGeom>
          <a:noFill/>
        </p:spPr>
        <p:txBody>
          <a:bodyPr wrap="square" rtlCol="0">
            <a:spAutoFit/>
          </a:bodyPr>
          <a:lstStyle/>
          <a:p>
            <a:r>
              <a:rPr lang="en-US" sz="2000" dirty="0">
                <a:solidFill>
                  <a:srgbClr val="FF0000"/>
                </a:solidFill>
              </a:rPr>
              <a:t>*</a:t>
            </a:r>
            <a:r>
              <a:rPr lang="en-US" sz="2000" dirty="0"/>
              <a:t>G </a:t>
            </a:r>
            <a:r>
              <a:rPr lang="en-US" sz="2000" dirty="0" err="1"/>
              <a:t>Lladós</a:t>
            </a:r>
            <a:r>
              <a:rPr lang="en-US" sz="2000" dirty="0"/>
              <a:t> and L </a:t>
            </a:r>
            <a:r>
              <a:rPr lang="en-US" sz="2000" dirty="0" err="1"/>
              <a:t>Mateu</a:t>
            </a:r>
            <a:r>
              <a:rPr lang="en-US" sz="2000" dirty="0"/>
              <a:t>. European Congress of Clinical Microbiology and Infectious Diseases (ECCMID 2022, Lisbon, 23-26 April).</a:t>
            </a:r>
          </a:p>
        </p:txBody>
      </p:sp>
      <p:sp>
        <p:nvSpPr>
          <p:cNvPr id="3" name="TextBox 2">
            <a:extLst>
              <a:ext uri="{FF2B5EF4-FFF2-40B4-BE49-F238E27FC236}">
                <a16:creationId xmlns:a16="http://schemas.microsoft.com/office/drawing/2014/main" id="{F31B1C4A-0A56-E14D-8978-18DEBAB89691}"/>
              </a:ext>
            </a:extLst>
          </p:cNvPr>
          <p:cNvSpPr txBox="1"/>
          <p:nvPr/>
        </p:nvSpPr>
        <p:spPr>
          <a:xfrm>
            <a:off x="2324312" y="2680763"/>
            <a:ext cx="5087675" cy="461665"/>
          </a:xfrm>
          <a:prstGeom prst="rect">
            <a:avLst/>
          </a:prstGeom>
          <a:noFill/>
        </p:spPr>
        <p:txBody>
          <a:bodyPr wrap="none" rtlCol="0">
            <a:spAutoFit/>
          </a:bodyPr>
          <a:lstStyle/>
          <a:p>
            <a:r>
              <a:rPr lang="en-US" sz="2400" dirty="0"/>
              <a:t>Adverse reactions in VAERS database</a:t>
            </a:r>
            <a:r>
              <a:rPr lang="en-US" sz="2400" dirty="0">
                <a:solidFill>
                  <a:srgbClr val="FF0000"/>
                </a:solidFill>
              </a:rPr>
              <a:t>**</a:t>
            </a:r>
          </a:p>
        </p:txBody>
      </p:sp>
    </p:spTree>
    <p:extLst>
      <p:ext uri="{BB962C8B-B14F-4D97-AF65-F5344CB8AC3E}">
        <p14:creationId xmlns:p14="http://schemas.microsoft.com/office/powerpoint/2010/main" val="3425173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4E3272A6-C21E-534C-A0D6-E2F3B3E82CDD}"/>
              </a:ext>
            </a:extLst>
          </p:cNvPr>
          <p:cNvPicPr>
            <a:picLocks noGrp="1" noChangeAspect="1"/>
          </p:cNvPicPr>
          <p:nvPr>
            <p:ph idx="1"/>
          </p:nvPr>
        </p:nvPicPr>
        <p:blipFill>
          <a:blip r:embed="rId3"/>
          <a:stretch>
            <a:fillRect/>
          </a:stretch>
        </p:blipFill>
        <p:spPr>
          <a:xfrm>
            <a:off x="-371812" y="357187"/>
            <a:ext cx="6194886" cy="6226493"/>
          </a:xfrm>
        </p:spPr>
      </p:pic>
      <p:pic>
        <p:nvPicPr>
          <p:cNvPr id="7" name="Picture 6" descr="Diagram&#10;&#10;Description automatically generated">
            <a:extLst>
              <a:ext uri="{FF2B5EF4-FFF2-40B4-BE49-F238E27FC236}">
                <a16:creationId xmlns:a16="http://schemas.microsoft.com/office/drawing/2014/main" id="{D6C66554-2BB8-0E4B-AFEC-E16225ECFA56}"/>
              </a:ext>
            </a:extLst>
          </p:cNvPr>
          <p:cNvPicPr>
            <a:picLocks noChangeAspect="1"/>
          </p:cNvPicPr>
          <p:nvPr/>
        </p:nvPicPr>
        <p:blipFill>
          <a:blip r:embed="rId4"/>
          <a:stretch>
            <a:fillRect/>
          </a:stretch>
        </p:blipFill>
        <p:spPr>
          <a:xfrm>
            <a:off x="4510581" y="1663185"/>
            <a:ext cx="6755589" cy="4652962"/>
          </a:xfrm>
          <a:prstGeom prst="rect">
            <a:avLst/>
          </a:prstGeom>
        </p:spPr>
      </p:pic>
      <p:sp>
        <p:nvSpPr>
          <p:cNvPr id="3" name="TextBox 2">
            <a:extLst>
              <a:ext uri="{FF2B5EF4-FFF2-40B4-BE49-F238E27FC236}">
                <a16:creationId xmlns:a16="http://schemas.microsoft.com/office/drawing/2014/main" id="{5CFC0778-F89F-C84C-B004-B970075BA8BE}"/>
              </a:ext>
            </a:extLst>
          </p:cNvPr>
          <p:cNvSpPr txBox="1"/>
          <p:nvPr/>
        </p:nvSpPr>
        <p:spPr>
          <a:xfrm>
            <a:off x="4126230" y="2011680"/>
            <a:ext cx="868680" cy="646331"/>
          </a:xfrm>
          <a:prstGeom prst="rect">
            <a:avLst/>
          </a:prstGeom>
          <a:solidFill>
            <a:schemeClr val="bg1"/>
          </a:solidFill>
        </p:spPr>
        <p:txBody>
          <a:bodyPr wrap="square" rtlCol="0">
            <a:spAutoFit/>
          </a:bodyPr>
          <a:lstStyle/>
          <a:p>
            <a:r>
              <a:rPr lang="en-US" dirty="0" err="1"/>
              <a:t>Vagus</a:t>
            </a:r>
            <a:r>
              <a:rPr lang="en-US" dirty="0"/>
              <a:t> Nerve</a:t>
            </a:r>
          </a:p>
        </p:txBody>
      </p:sp>
      <p:sp>
        <p:nvSpPr>
          <p:cNvPr id="4" name="TextBox 3">
            <a:extLst>
              <a:ext uri="{FF2B5EF4-FFF2-40B4-BE49-F238E27FC236}">
                <a16:creationId xmlns:a16="http://schemas.microsoft.com/office/drawing/2014/main" id="{D60F05D0-0B19-8541-ADD8-C859D0E87037}"/>
              </a:ext>
            </a:extLst>
          </p:cNvPr>
          <p:cNvSpPr txBox="1"/>
          <p:nvPr/>
        </p:nvSpPr>
        <p:spPr>
          <a:xfrm>
            <a:off x="4704891" y="6232565"/>
            <a:ext cx="6847387" cy="369332"/>
          </a:xfrm>
          <a:prstGeom prst="rect">
            <a:avLst/>
          </a:prstGeom>
          <a:noFill/>
        </p:spPr>
        <p:txBody>
          <a:bodyPr wrap="none" rtlCol="0">
            <a:spAutoFit/>
          </a:bodyPr>
          <a:lstStyle/>
          <a:p>
            <a:r>
              <a:rPr lang="en-US" dirty="0"/>
              <a:t>Figure 7. Mauricio Rosas-Ballina et al. PNAS 2008; 105(31):11008-110.</a:t>
            </a:r>
          </a:p>
        </p:txBody>
      </p:sp>
      <p:sp>
        <p:nvSpPr>
          <p:cNvPr id="2" name="Title 1">
            <a:extLst>
              <a:ext uri="{FF2B5EF4-FFF2-40B4-BE49-F238E27FC236}">
                <a16:creationId xmlns:a16="http://schemas.microsoft.com/office/drawing/2014/main" id="{A8BCA945-810A-5F46-B6E8-73E70C192521}"/>
              </a:ext>
            </a:extLst>
          </p:cNvPr>
          <p:cNvSpPr>
            <a:spLocks noGrp="1"/>
          </p:cNvSpPr>
          <p:nvPr>
            <p:ph type="title"/>
          </p:nvPr>
        </p:nvSpPr>
        <p:spPr>
          <a:xfrm>
            <a:off x="6646883" y="915333"/>
            <a:ext cx="5692140" cy="1742678"/>
          </a:xfrm>
        </p:spPr>
        <p:txBody>
          <a:bodyPr>
            <a:normAutofit fontScale="90000"/>
          </a:bodyPr>
          <a:lstStyle/>
          <a:p>
            <a:r>
              <a:rPr lang="en-US" b="1" dirty="0"/>
              <a:t>From the Spleen to the </a:t>
            </a:r>
            <a:r>
              <a:rPr lang="en-US" b="1" dirty="0" err="1"/>
              <a:t>Vagus</a:t>
            </a:r>
            <a:r>
              <a:rPr lang="en-US" b="1" dirty="0"/>
              <a:t> Nerve to the Brain</a:t>
            </a:r>
          </a:p>
        </p:txBody>
      </p:sp>
    </p:spTree>
    <p:extLst>
      <p:ext uri="{BB962C8B-B14F-4D97-AF65-F5344CB8AC3E}">
        <p14:creationId xmlns:p14="http://schemas.microsoft.com/office/powerpoint/2010/main" val="3093249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3266</TotalTime>
  <Words>3317</Words>
  <Application>Microsoft Macintosh PowerPoint</Application>
  <PresentationFormat>Widescreen</PresentationFormat>
  <Paragraphs>279</Paragraphs>
  <Slides>30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Why are COVID Jabs Injuring So Many Globally?</vt:lpstr>
      <vt:lpstr>PowerPoint Presentation</vt:lpstr>
      <vt:lpstr>PowerPoint Presentation</vt:lpstr>
      <vt:lpstr>Outline</vt:lpstr>
      <vt:lpstr>PowerPoint Presentation</vt:lpstr>
      <vt:lpstr>Why the mRNA vaccines are more likely to cause damage to the organs than an infection</vt:lpstr>
      <vt:lpstr>“SARS-CoV-2 mRNA vaccines induce persistent human germinal centre responses”*  </vt:lpstr>
      <vt:lpstr>“Pilot study suggests long COVID could be linked to the effects of SARS-CoV-2 on the vagus nerve”*  </vt:lpstr>
      <vt:lpstr>From the Spleen to the Vagus Nerve to the Brain</vt:lpstr>
      <vt:lpstr>SARS-CoV-2 Spike Activates Human Microglia             in the Brain via Exosomes Loaded with miRNAs*</vt:lpstr>
      <vt:lpstr>“SARS-CoV-2 spike protein interactions with amyloidogenic proteins: Potential clues to neurodegeneration”* </vt:lpstr>
      <vt:lpstr>PowerPoint Presentation</vt:lpstr>
      <vt:lpstr>Sudden Death after Vaccination: Cardiovascular Issues*</vt:lpstr>
      <vt:lpstr>“Increased emergency cardiovascular events among under-40 population in Israel during vaccine rollout and third COVID-19 wave”*  26% increase in cardiac events among men aged 16-39 compared to previous year</vt:lpstr>
      <vt:lpstr>“A Case Report: Multifocal Necrotizing Encephalitis and Myocarditis after BNT162b2 mRNA Vaccination against COVID-19”  </vt:lpstr>
      <vt:lpstr>“A Case Report: Multifocal Necrotizing Encephalitis and Myocarditis after BNT162b2 mRNA Vaccination against COVID-19”  </vt:lpstr>
      <vt:lpstr>PowerPoint Presentation</vt:lpstr>
      <vt:lpstr>PD-L1 Overexpression Following COVID Vaccination*</vt:lpstr>
      <vt:lpstr>PD-L1 Overexpression Following COVID Vaccination*</vt:lpstr>
      <vt:lpstr>Antibodies to PD-L1 and PD-1 Treat Cancer*</vt:lpstr>
      <vt:lpstr>PowerPoint Presentation</vt:lpstr>
      <vt:lpstr>“Potential antigenic cross-reactivity between SARS-CoV-2 and human tissue with a possible    link to an increase in autoimmune diseases”* </vt:lpstr>
      <vt:lpstr>Antibodies to Spike Attack the Brain*</vt:lpstr>
      <vt:lpstr>“A Possible Role for Anti-idiotype Antibodies in SARS-CoV-2 Infection and Vaccination”* </vt:lpstr>
      <vt:lpstr>PowerPoint Presentation</vt:lpstr>
      <vt:lpstr>"Intracellular Reverse Transcription of Pfizer BioNTech COVID-19 mRNA Vaccine BNT162b2 In Vitro in Human Liver Cell Line"* </vt:lpstr>
      <vt:lpstr>Sperm can insert DNA (from RNA) into the fertilized embryo and transfer it to offspring*</vt:lpstr>
      <vt:lpstr>“Pathogenic antibodies induced by spike proteins of COVID-19 and SARS-CoV viruses”*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mRNA Vaccines:  Mechanisms of Toxicity</dc:title>
  <dc:creator>Stephanie Seneff</dc:creator>
  <cp:lastModifiedBy>Stephanie Seneff</cp:lastModifiedBy>
  <cp:revision>28</cp:revision>
  <dcterms:created xsi:type="dcterms:W3CDTF">2022-12-06T20:58:44Z</dcterms:created>
  <dcterms:modified xsi:type="dcterms:W3CDTF">2022-12-12T02:18:45Z</dcterms:modified>
</cp:coreProperties>
</file>