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6" r:id="rId2"/>
    <p:sldId id="938" r:id="rId3"/>
    <p:sldId id="606" r:id="rId4"/>
    <p:sldId id="339" r:id="rId5"/>
    <p:sldId id="337" r:id="rId6"/>
    <p:sldId id="316" r:id="rId7"/>
    <p:sldId id="623" r:id="rId8"/>
    <p:sldId id="474" r:id="rId9"/>
    <p:sldId id="445" r:id="rId10"/>
    <p:sldId id="315" r:id="rId11"/>
    <p:sldId id="297" r:id="rId12"/>
    <p:sldId id="351" r:id="rId13"/>
    <p:sldId id="450" r:id="rId14"/>
    <p:sldId id="682" r:id="rId15"/>
    <p:sldId id="328" r:id="rId16"/>
    <p:sldId id="619" r:id="rId17"/>
    <p:sldId id="349" r:id="rId18"/>
    <p:sldId id="451" r:id="rId19"/>
    <p:sldId id="296" r:id="rId20"/>
    <p:sldId id="687" r:id="rId21"/>
    <p:sldId id="611" r:id="rId22"/>
    <p:sldId id="612" r:id="rId23"/>
    <p:sldId id="602" r:id="rId24"/>
    <p:sldId id="620" r:id="rId25"/>
    <p:sldId id="618" r:id="rId26"/>
    <p:sldId id="689" r:id="rId27"/>
    <p:sldId id="527" r:id="rId28"/>
    <p:sldId id="683" r:id="rId29"/>
    <p:sldId id="278" r:id="rId30"/>
    <p:sldId id="622" r:id="rId31"/>
    <p:sldId id="279" r:id="rId32"/>
    <p:sldId id="517" r:id="rId33"/>
    <p:sldId id="614" r:id="rId34"/>
    <p:sldId id="627" r:id="rId35"/>
    <p:sldId id="628" r:id="rId36"/>
    <p:sldId id="892" r:id="rId37"/>
    <p:sldId id="893" r:id="rId38"/>
    <p:sldId id="691" r:id="rId39"/>
    <p:sldId id="692" r:id="rId40"/>
    <p:sldId id="634" r:id="rId41"/>
    <p:sldId id="890" r:id="rId42"/>
    <p:sldId id="625" r:id="rId43"/>
    <p:sldId id="630" r:id="rId44"/>
    <p:sldId id="926" r:id="rId45"/>
    <p:sldId id="693" r:id="rId46"/>
    <p:sldId id="603" r:id="rId47"/>
    <p:sldId id="916" r:id="rId48"/>
    <p:sldId id="914" r:id="rId49"/>
    <p:sldId id="933" r:id="rId50"/>
    <p:sldId id="904" r:id="rId51"/>
    <p:sldId id="895" r:id="rId52"/>
    <p:sldId id="897" r:id="rId53"/>
    <p:sldId id="935" r:id="rId54"/>
    <p:sldId id="931" r:id="rId55"/>
    <p:sldId id="898" r:id="rId56"/>
    <p:sldId id="899" r:id="rId57"/>
    <p:sldId id="886" r:id="rId58"/>
    <p:sldId id="917" r:id="rId59"/>
    <p:sldId id="911" r:id="rId60"/>
    <p:sldId id="920" r:id="rId61"/>
    <p:sldId id="919" r:id="rId62"/>
    <p:sldId id="912" r:id="rId63"/>
    <p:sldId id="915" r:id="rId64"/>
    <p:sldId id="913" r:id="rId65"/>
    <p:sldId id="923" r:id="rId66"/>
    <p:sldId id="894" r:id="rId67"/>
    <p:sldId id="934" r:id="rId68"/>
    <p:sldId id="928" r:id="rId69"/>
    <p:sldId id="930" r:id="rId70"/>
    <p:sldId id="896" r:id="rId71"/>
    <p:sldId id="929" r:id="rId72"/>
    <p:sldId id="937" r:id="rId73"/>
    <p:sldId id="936" r:id="rId74"/>
    <p:sldId id="554" r:id="rId75"/>
    <p:sldId id="595" r:id="rId76"/>
    <p:sldId id="910" r:id="rId77"/>
    <p:sldId id="932" r:id="rId78"/>
    <p:sldId id="927" r:id="rId79"/>
    <p:sldId id="594" r:id="rId80"/>
    <p:sldId id="452" r:id="rId81"/>
    <p:sldId id="356" r:id="rId82"/>
    <p:sldId id="357" r:id="rId83"/>
    <p:sldId id="589" r:id="rId84"/>
    <p:sldId id="555" r:id="rId85"/>
    <p:sldId id="684" r:id="rId86"/>
    <p:sldId id="588" r:id="rId87"/>
    <p:sldId id="551" r:id="rId88"/>
    <p:sldId id="774" r:id="rId89"/>
    <p:sldId id="598" r:id="rId90"/>
    <p:sldId id="525" r:id="rId91"/>
    <p:sldId id="417" r:id="rId92"/>
    <p:sldId id="694" r:id="rId93"/>
    <p:sldId id="690" r:id="rId94"/>
    <p:sldId id="616" r:id="rId95"/>
    <p:sldId id="542" r:id="rId96"/>
    <p:sldId id="468" r:id="rId97"/>
    <p:sldId id="889" r:id="rId98"/>
    <p:sldId id="888" r:id="rId99"/>
    <p:sldId id="903" r:id="rId100"/>
    <p:sldId id="392" r:id="rId101"/>
    <p:sldId id="393" r:id="rId102"/>
    <p:sldId id="488" r:id="rId103"/>
    <p:sldId id="482" r:id="rId104"/>
    <p:sldId id="485" r:id="rId105"/>
    <p:sldId id="496" r:id="rId106"/>
    <p:sldId id="498" r:id="rId107"/>
    <p:sldId id="604"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6"/>
    <p:restoredTop sz="92205"/>
  </p:normalViewPr>
  <p:slideViewPr>
    <p:cSldViewPr snapToGrid="0" snapToObjects="1">
      <p:cViewPr varScale="1">
        <p:scale>
          <a:sx n="114" d="100"/>
          <a:sy n="114" d="100"/>
        </p:scale>
        <p:origin x="360" y="168"/>
      </p:cViewPr>
      <p:guideLst/>
    </p:cSldViewPr>
  </p:slideViewPr>
  <p:outlineViewPr>
    <p:cViewPr>
      <p:scale>
        <a:sx n="33" d="100"/>
        <a:sy n="33" d="100"/>
      </p:scale>
      <p:origin x="0" y="-11040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CB844-72B0-F247-9589-FE069DFB5F52}" type="datetimeFigureOut">
              <a:rPr lang="en-US" smtClean="0"/>
              <a:t>4/13/22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2C709-6BBB-D84E-9BFE-962E037992A8}" type="slidenum">
              <a:rPr lang="en-US" smtClean="0"/>
              <a:t>‹#›</a:t>
            </a:fld>
            <a:endParaRPr lang="en-US"/>
          </a:p>
        </p:txBody>
      </p:sp>
    </p:spTree>
    <p:extLst>
      <p:ext uri="{BB962C8B-B14F-4D97-AF65-F5344CB8AC3E}">
        <p14:creationId xmlns:p14="http://schemas.microsoft.com/office/powerpoint/2010/main" val="2315034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1</a:t>
            </a:fld>
            <a:endParaRPr lang="en-US"/>
          </a:p>
        </p:txBody>
      </p:sp>
    </p:spTree>
    <p:extLst>
      <p:ext uri="{BB962C8B-B14F-4D97-AF65-F5344CB8AC3E}">
        <p14:creationId xmlns:p14="http://schemas.microsoft.com/office/powerpoint/2010/main" val="239738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Laszlo’s slides.</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17</a:t>
            </a:fld>
            <a:endParaRPr lang="en-US"/>
          </a:p>
        </p:txBody>
      </p:sp>
    </p:spTree>
    <p:extLst>
      <p:ext uri="{BB962C8B-B14F-4D97-AF65-F5344CB8AC3E}">
        <p14:creationId xmlns:p14="http://schemas.microsoft.com/office/powerpoint/2010/main" val="355497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18</a:t>
            </a:fld>
            <a:endParaRPr lang="en-US"/>
          </a:p>
        </p:txBody>
      </p:sp>
    </p:spTree>
    <p:extLst>
      <p:ext uri="{BB962C8B-B14F-4D97-AF65-F5344CB8AC3E}">
        <p14:creationId xmlns:p14="http://schemas.microsoft.com/office/powerpoint/2010/main" val="311346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Figure 1.</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GregNigh</a:t>
            </a:r>
            <a:r>
              <a:rPr lang="en-US" dirty="0"/>
              <a:t>/</a:t>
            </a:r>
            <a:r>
              <a:rPr lang="en-US" sz="1200" kern="1200" dirty="0">
                <a:solidFill>
                  <a:schemeClr val="tx1"/>
                </a:solidFill>
                <a:latin typeface="+mn-lt"/>
                <a:ea typeface="+mn-ea"/>
                <a:cs typeface="+mn-cs"/>
              </a:rPr>
              <a:t>Membrane-mediated\ interaction\ drives\ mitochondrial\ ATPase\ </a:t>
            </a:r>
            <a:r>
              <a:rPr lang="en-US" sz="1200" kern="1200" dirty="0" err="1">
                <a:solidFill>
                  <a:schemeClr val="tx1"/>
                </a:solidFill>
                <a:latin typeface="+mn-lt"/>
                <a:ea typeface="+mn-ea"/>
                <a:cs typeface="+mn-cs"/>
              </a:rPr>
              <a:t>assembly.pdf</a:t>
            </a:r>
            <a:r>
              <a:rPr lang="en-US" sz="1200" kern="120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Membrane-mediated protein–protein interactions. </a:t>
            </a:r>
            <a:r>
              <a:rPr lang="en-US" sz="1200" kern="1200" dirty="0">
                <a:solidFill>
                  <a:schemeClr val="tx1"/>
                </a:solidFill>
                <a:effectLst/>
                <a:latin typeface="+mn-lt"/>
                <a:ea typeface="+mn-ea"/>
                <a:cs typeface="+mn-cs"/>
              </a:rPr>
              <a:t>Schematic illustration of protein organization in the mitochondrial cristae membranes (adapted from Fig. 5 of Davies et al., 2011); the ATP synthase dimers (yellow) assemble into rows along the cristae ridge, whereas proton pumps (green) </a:t>
            </a:r>
            <a:r>
              <a:rPr lang="en-US" sz="1200" kern="1200" dirty="0" err="1">
                <a:solidFill>
                  <a:schemeClr val="tx1"/>
                </a:solidFill>
                <a:effectLst/>
                <a:latin typeface="+mn-lt"/>
                <a:ea typeface="+mn-ea"/>
                <a:cs typeface="+mn-cs"/>
              </a:rPr>
              <a:t>resi</a:t>
            </a:r>
            <a:r>
              <a:rPr lang="en-US" sz="1200" kern="1200" dirty="0">
                <a:solidFill>
                  <a:schemeClr val="tx1"/>
                </a:solidFill>
                <a:effectLst/>
                <a:latin typeface="+mn-lt"/>
                <a:ea typeface="+mn-ea"/>
                <a:cs typeface="+mn-cs"/>
              </a:rPr>
              <a:t>- due predominantly in the at membrane regions. Such organization has been proposed to support a high local proton gradient (however, see the discussion by </a:t>
            </a:r>
            <a:r>
              <a:rPr lang="en-US" sz="1200" kern="1200" dirty="0" err="1">
                <a:solidFill>
                  <a:schemeClr val="tx1"/>
                </a:solidFill>
                <a:effectLst/>
                <a:latin typeface="+mn-lt"/>
                <a:ea typeface="+mn-ea"/>
                <a:cs typeface="+mn-cs"/>
              </a:rPr>
              <a:t>Rieger</a:t>
            </a:r>
            <a:r>
              <a:rPr lang="en-US" sz="1200" kern="1200" dirty="0">
                <a:solidFill>
                  <a:schemeClr val="tx1"/>
                </a:solidFill>
                <a:effectLst/>
                <a:latin typeface="+mn-lt"/>
                <a:ea typeface="+mn-ea"/>
                <a:cs typeface="+mn-cs"/>
              </a:rPr>
              <a:t> et al., 2014) and e </a:t>
            </a:r>
            <a:r>
              <a:rPr lang="en-US" sz="1200" kern="1200" dirty="0" err="1">
                <a:solidFill>
                  <a:schemeClr val="tx1"/>
                </a:solidFill>
                <a:effectLst/>
                <a:latin typeface="+mn-lt"/>
                <a:ea typeface="+mn-ea"/>
                <a:cs typeface="+mn-cs"/>
              </a:rPr>
              <a:t>cient</a:t>
            </a:r>
            <a:r>
              <a:rPr lang="en-US" sz="1200" kern="1200" dirty="0">
                <a:solidFill>
                  <a:schemeClr val="tx1"/>
                </a:solidFill>
                <a:effectLst/>
                <a:latin typeface="+mn-lt"/>
                <a:ea typeface="+mn-ea"/>
                <a:cs typeface="+mn-cs"/>
              </a:rPr>
              <a:t> ATP synthesis (Davies et al., 2011).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19</a:t>
            </a:fld>
            <a:endParaRPr lang="en-US"/>
          </a:p>
        </p:txBody>
      </p:sp>
    </p:spTree>
    <p:extLst>
      <p:ext uri="{BB962C8B-B14F-4D97-AF65-F5344CB8AC3E}">
        <p14:creationId xmlns:p14="http://schemas.microsoft.com/office/powerpoint/2010/main" val="323220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a:t>
            </a:r>
            <a:r>
              <a:rPr lang="en-US" sz="1200" kern="1200" dirty="0" err="1">
                <a:solidFill>
                  <a:schemeClr val="tx1"/>
                </a:solidFill>
                <a:effectLst/>
                <a:latin typeface="+mn-lt"/>
                <a:ea typeface="+mn-ea"/>
                <a:cs typeface="+mn-cs"/>
              </a:rPr>
              <a:t>Laszlo_Boros</a:t>
            </a:r>
            <a:r>
              <a:rPr lang="en-US" sz="1200" kern="1200">
                <a:solidFill>
                  <a:schemeClr val="tx1"/>
                </a:solidFill>
                <a:effectLst/>
                <a:latin typeface="+mn-lt"/>
                <a:ea typeface="+mn-ea"/>
                <a:cs typeface="+mn-cs"/>
              </a:rPr>
              <a:t>/Olgun_deuterons_in_ATPase_pumps_WOW_2007.pdf </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20</a:t>
            </a:fld>
            <a:endParaRPr lang="en-US"/>
          </a:p>
        </p:txBody>
      </p:sp>
    </p:spTree>
    <p:extLst>
      <p:ext uri="{BB962C8B-B14F-4D97-AF65-F5344CB8AC3E}">
        <p14:creationId xmlns:p14="http://schemas.microsoft.com/office/powerpoint/2010/main" val="1301348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9322C709-6BBB-D84E-9BFE-962E037992A8}" type="slidenum">
              <a:rPr lang="en-US" smtClean="0"/>
              <a:t>21</a:t>
            </a:fld>
            <a:endParaRPr lang="en-US"/>
          </a:p>
        </p:txBody>
      </p:sp>
    </p:spTree>
    <p:extLst>
      <p:ext uri="{BB962C8B-B14F-4D97-AF65-F5344CB8AC3E}">
        <p14:creationId xmlns:p14="http://schemas.microsoft.com/office/powerpoint/2010/main" val="151772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9322C709-6BBB-D84E-9BFE-962E037992A8}" type="slidenum">
              <a:rPr lang="en-US" smtClean="0"/>
              <a:t>22</a:t>
            </a:fld>
            <a:endParaRPr lang="en-US"/>
          </a:p>
        </p:txBody>
      </p:sp>
    </p:spTree>
    <p:extLst>
      <p:ext uri="{BB962C8B-B14F-4D97-AF65-F5344CB8AC3E}">
        <p14:creationId xmlns:p14="http://schemas.microsoft.com/office/powerpoint/2010/main" val="740950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24</a:t>
            </a:fld>
            <a:endParaRPr lang="en-US"/>
          </a:p>
        </p:txBody>
      </p:sp>
    </p:spTree>
    <p:extLst>
      <p:ext uri="{BB962C8B-B14F-4D97-AF65-F5344CB8AC3E}">
        <p14:creationId xmlns:p14="http://schemas.microsoft.com/office/powerpoint/2010/main" val="3097498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25</a:t>
            </a:fld>
            <a:endParaRPr lang="en-US"/>
          </a:p>
        </p:txBody>
      </p:sp>
    </p:spTree>
    <p:extLst>
      <p:ext uri="{BB962C8B-B14F-4D97-AF65-F5344CB8AC3E}">
        <p14:creationId xmlns:p14="http://schemas.microsoft.com/office/powerpoint/2010/main" val="623282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26</a:t>
            </a:fld>
            <a:endParaRPr lang="en-US"/>
          </a:p>
        </p:txBody>
      </p:sp>
    </p:spTree>
    <p:extLst>
      <p:ext uri="{BB962C8B-B14F-4D97-AF65-F5344CB8AC3E}">
        <p14:creationId xmlns:p14="http://schemas.microsoft.com/office/powerpoint/2010/main" val="2556724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enzyme catalyzes the FAD-dependent oxidation of succinate to fumarate coupled with the reduction of ubiquinone to ubiquinol.</a:t>
            </a:r>
          </a:p>
        </p:txBody>
      </p:sp>
      <p:sp>
        <p:nvSpPr>
          <p:cNvPr id="4" name="Slide Number Placeholder 3"/>
          <p:cNvSpPr>
            <a:spLocks noGrp="1"/>
          </p:cNvSpPr>
          <p:nvPr>
            <p:ph type="sldNum" sz="quarter" idx="5"/>
          </p:nvPr>
        </p:nvSpPr>
        <p:spPr/>
        <p:txBody>
          <a:bodyPr/>
          <a:lstStyle/>
          <a:p>
            <a:fld id="{9322C709-6BBB-D84E-9BFE-962E037992A8}" type="slidenum">
              <a:rPr lang="en-US" smtClean="0"/>
              <a:t>28</a:t>
            </a:fld>
            <a:endParaRPr lang="en-US"/>
          </a:p>
        </p:txBody>
      </p:sp>
    </p:spTree>
    <p:extLst>
      <p:ext uri="{BB962C8B-B14F-4D97-AF65-F5344CB8AC3E}">
        <p14:creationId xmlns:p14="http://schemas.microsoft.com/office/powerpoint/2010/main" val="373757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4</a:t>
            </a:fld>
            <a:endParaRPr lang="en-US"/>
          </a:p>
        </p:txBody>
      </p:sp>
    </p:spTree>
    <p:extLst>
      <p:ext uri="{BB962C8B-B14F-4D97-AF65-F5344CB8AC3E}">
        <p14:creationId xmlns:p14="http://schemas.microsoft.com/office/powerpoint/2010/main" val="1304857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i="1" dirty="0"/>
              <a:t>P31040</a:t>
            </a:r>
            <a:endParaRPr lang="en-US" i="1" dirty="0"/>
          </a:p>
          <a:p>
            <a:endParaRPr lang="en-US" i="1" dirty="0"/>
          </a:p>
          <a:p>
            <a:r>
              <a:rPr lang="en-US" i="1" dirty="0"/>
              <a:t>Succinate dehydrogenase</a:t>
            </a:r>
            <a:r>
              <a:rPr lang="en-US" dirty="0"/>
              <a:t> (SDH) or succinate-coenzyme Q </a:t>
            </a:r>
            <a:r>
              <a:rPr lang="en-US" dirty="0" err="1"/>
              <a:t>reductase</a:t>
            </a:r>
            <a:r>
              <a:rPr lang="en-US" dirty="0"/>
              <a:t> (SQR) or respiratory ... After the electrons are derived from succinate oxidation via </a:t>
            </a:r>
            <a:r>
              <a:rPr lang="en-US" i="1" dirty="0"/>
              <a:t>FAD</a:t>
            </a:r>
            <a:r>
              <a:rPr lang="en-US" dirty="0"/>
              <a:t>, they tunnel along the [Fe-S] relay until they reach the [3Fe-4S] cluster. ... To fully reduce the </a:t>
            </a:r>
            <a:r>
              <a:rPr lang="en-US" i="1" dirty="0" err="1"/>
              <a:t>quinone</a:t>
            </a:r>
            <a:r>
              <a:rPr lang="en-US" dirty="0"/>
              <a:t> in SQR, two electrons as well as two protons are needed.</a:t>
            </a:r>
          </a:p>
        </p:txBody>
      </p:sp>
      <p:sp>
        <p:nvSpPr>
          <p:cNvPr id="4" name="Slide Number Placeholder 3"/>
          <p:cNvSpPr>
            <a:spLocks noGrp="1"/>
          </p:cNvSpPr>
          <p:nvPr>
            <p:ph type="sldNum" sz="quarter" idx="10"/>
          </p:nvPr>
        </p:nvSpPr>
        <p:spPr/>
        <p:txBody>
          <a:bodyPr/>
          <a:lstStyle/>
          <a:p>
            <a:fld id="{F17CADA0-8132-2F4F-963C-D3FA3E071D08}" type="slidenum">
              <a:rPr lang="en-US" smtClean="0"/>
              <a:t>29</a:t>
            </a:fld>
            <a:endParaRPr lang="en-US"/>
          </a:p>
        </p:txBody>
      </p:sp>
    </p:spTree>
    <p:extLst>
      <p:ext uri="{BB962C8B-B14F-4D97-AF65-F5344CB8AC3E}">
        <p14:creationId xmlns:p14="http://schemas.microsoft.com/office/powerpoint/2010/main" val="2009113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Glyphosate/Seralini_Benachour_2009_human_placenta.pdf </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31</a:t>
            </a:fld>
            <a:endParaRPr lang="en-US"/>
          </a:p>
        </p:txBody>
      </p:sp>
    </p:spTree>
    <p:extLst>
      <p:ext uri="{BB962C8B-B14F-4D97-AF65-F5344CB8AC3E}">
        <p14:creationId xmlns:p14="http://schemas.microsoft.com/office/powerpoint/2010/main" val="227423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2020/glyphosate/glyphosate_suppresses_NADPH_reductase_aromatase_2005.pdf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Effect of Roundup on reductase activity. Activity of purified equine reductase was measured in the presence of increasing concentrations of Roundup in </a:t>
            </a:r>
            <a:r>
              <a:rPr lang="en-US" sz="1200" kern="1200" dirty="0" err="1">
                <a:solidFill>
                  <a:schemeClr val="tx1"/>
                </a:solidFill>
                <a:effectLst/>
                <a:latin typeface="+mn-lt"/>
                <a:ea typeface="+mn-ea"/>
                <a:cs typeface="+mn-cs"/>
              </a:rPr>
              <a:t>nonadjusted</a:t>
            </a:r>
            <a:r>
              <a:rPr lang="en-US" sz="1200" kern="1200" dirty="0">
                <a:solidFill>
                  <a:schemeClr val="tx1"/>
                </a:solidFill>
                <a:effectLst/>
                <a:latin typeface="+mn-lt"/>
                <a:ea typeface="+mn-ea"/>
                <a:cs typeface="+mn-cs"/>
              </a:rPr>
              <a:t> or adjusted pH (7.4) medium for 15 min at 37°C (n = 9). Error bars indicate SE. </a:t>
            </a:r>
            <a:endParaRPr lang="en-US" dirty="0"/>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32</a:t>
            </a:fld>
            <a:endParaRPr lang="en-US"/>
          </a:p>
        </p:txBody>
      </p:sp>
    </p:spTree>
    <p:extLst>
      <p:ext uri="{BB962C8B-B14F-4D97-AF65-F5344CB8AC3E}">
        <p14:creationId xmlns:p14="http://schemas.microsoft.com/office/powerpoint/2010/main" val="1783348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33</a:t>
            </a:fld>
            <a:endParaRPr lang="en-US"/>
          </a:p>
        </p:txBody>
      </p:sp>
    </p:spTree>
    <p:extLst>
      <p:ext uri="{BB962C8B-B14F-4D97-AF65-F5344CB8AC3E}">
        <p14:creationId xmlns:p14="http://schemas.microsoft.com/office/powerpoint/2010/main" val="1232585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35</a:t>
            </a:fld>
            <a:endParaRPr lang="en-US"/>
          </a:p>
        </p:txBody>
      </p:sp>
    </p:spTree>
    <p:extLst>
      <p:ext uri="{BB962C8B-B14F-4D97-AF65-F5344CB8AC3E}">
        <p14:creationId xmlns:p14="http://schemas.microsoft.com/office/powerpoint/2010/main" val="252684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HUFA have at least 20 carbons.</a:t>
            </a:r>
          </a:p>
        </p:txBody>
      </p:sp>
      <p:sp>
        <p:nvSpPr>
          <p:cNvPr id="4" name="Slide Number Placeholder 3"/>
          <p:cNvSpPr>
            <a:spLocks noGrp="1"/>
          </p:cNvSpPr>
          <p:nvPr>
            <p:ph type="sldNum" sz="quarter" idx="5"/>
          </p:nvPr>
        </p:nvSpPr>
        <p:spPr/>
        <p:txBody>
          <a:bodyPr/>
          <a:lstStyle/>
          <a:p>
            <a:fld id="{9322C709-6BBB-D84E-9BFE-962E037992A8}" type="slidenum">
              <a:rPr lang="en-US" smtClean="0"/>
              <a:t>36</a:t>
            </a:fld>
            <a:endParaRPr lang="en-US"/>
          </a:p>
        </p:txBody>
      </p:sp>
    </p:spTree>
    <p:extLst>
      <p:ext uri="{BB962C8B-B14F-4D97-AF65-F5344CB8AC3E}">
        <p14:creationId xmlns:p14="http://schemas.microsoft.com/office/powerpoint/2010/main" val="416502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HUFA have at least 20 carbons.</a:t>
            </a:r>
          </a:p>
        </p:txBody>
      </p:sp>
      <p:sp>
        <p:nvSpPr>
          <p:cNvPr id="4" name="Slide Number Placeholder 3"/>
          <p:cNvSpPr>
            <a:spLocks noGrp="1"/>
          </p:cNvSpPr>
          <p:nvPr>
            <p:ph type="sldNum" sz="quarter" idx="5"/>
          </p:nvPr>
        </p:nvSpPr>
        <p:spPr/>
        <p:txBody>
          <a:bodyPr/>
          <a:lstStyle/>
          <a:p>
            <a:fld id="{9322C709-6BBB-D84E-9BFE-962E037992A8}" type="slidenum">
              <a:rPr lang="en-US" smtClean="0"/>
              <a:t>37</a:t>
            </a:fld>
            <a:endParaRPr lang="en-US"/>
          </a:p>
        </p:txBody>
      </p:sp>
    </p:spTree>
    <p:extLst>
      <p:ext uri="{BB962C8B-B14F-4D97-AF65-F5344CB8AC3E}">
        <p14:creationId xmlns:p14="http://schemas.microsoft.com/office/powerpoint/2010/main" val="3954948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2021/cancer/delta-6-desaturase_linked_to_cancer_2019.pdf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Association of Delta-6-Desaturase Expression with Aggressiveness of Cancer, Diabetes Mellitus, and Multiple Sclerosis: A Narrative Review </a:t>
            </a:r>
            <a:endParaRPr lang="en-US" dirty="0"/>
          </a:p>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38</a:t>
            </a:fld>
            <a:endParaRPr lang="en-US"/>
          </a:p>
        </p:txBody>
      </p:sp>
    </p:spTree>
    <p:extLst>
      <p:ext uri="{BB962C8B-B14F-4D97-AF65-F5344CB8AC3E}">
        <p14:creationId xmlns:p14="http://schemas.microsoft.com/office/powerpoint/2010/main" val="379906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Flavoproteins/images/</a:t>
            </a:r>
            <a:r>
              <a:rPr lang="en-US" dirty="0" err="1"/>
              <a:t>desaturase.png</a:t>
            </a:r>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39</a:t>
            </a:fld>
            <a:endParaRPr lang="en-US"/>
          </a:p>
        </p:txBody>
      </p:sp>
    </p:spTree>
    <p:extLst>
      <p:ext uri="{BB962C8B-B14F-4D97-AF65-F5344CB8AC3E}">
        <p14:creationId xmlns:p14="http://schemas.microsoft.com/office/powerpoint/2010/main" val="395344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chemistry/PUFA_synthesis_regenerates_NAD+_2019.pdf</a:t>
            </a:r>
          </a:p>
          <a:p>
            <a:endParaRPr lang="en-US" dirty="0"/>
          </a:p>
          <a:p>
            <a:r>
              <a:rPr lang="en-US" dirty="0" err="1"/>
              <a:t>Uniprot</a:t>
            </a:r>
            <a:r>
              <a:rPr lang="en-US" dirty="0"/>
              <a:t>:</a:t>
            </a:r>
          </a:p>
          <a:p>
            <a:r>
              <a:rPr lang="en-US" dirty="0"/>
              <a:t>https://</a:t>
            </a:r>
            <a:r>
              <a:rPr lang="en-US" dirty="0" err="1"/>
              <a:t>www.uniprot.org</a:t>
            </a:r>
            <a:r>
              <a:rPr lang="en-US" dirty="0"/>
              <a:t>/</a:t>
            </a:r>
            <a:r>
              <a:rPr lang="en-US" dirty="0" err="1"/>
              <a:t>uniprot</a:t>
            </a:r>
            <a:r>
              <a:rPr lang="en-US" dirty="0"/>
              <a:t>/P00167</a:t>
            </a:r>
          </a:p>
          <a:p>
            <a:r>
              <a:rPr lang="en-US" dirty="0"/>
              <a:t>Cytochrome b5 is a membrane-bound hemoprotein functioning as an</a:t>
            </a:r>
          </a:p>
          <a:p>
            <a:r>
              <a:rPr lang="en-US" dirty="0"/>
              <a:t>electron carrier for several membrane-bound </a:t>
            </a:r>
            <a:r>
              <a:rPr lang="en-US" dirty="0" err="1"/>
              <a:t>oxygenases</a:t>
            </a:r>
            <a:r>
              <a:rPr lang="en-US" dirty="0"/>
              <a:t>.</a:t>
            </a:r>
          </a:p>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40</a:t>
            </a:fld>
            <a:endParaRPr lang="en-US"/>
          </a:p>
        </p:txBody>
      </p:sp>
    </p:spTree>
    <p:extLst>
      <p:ext uri="{BB962C8B-B14F-4D97-AF65-F5344CB8AC3E}">
        <p14:creationId xmlns:p14="http://schemas.microsoft.com/office/powerpoint/2010/main" val="131272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7</a:t>
            </a:fld>
            <a:endParaRPr lang="en-US"/>
          </a:p>
        </p:txBody>
      </p:sp>
    </p:spTree>
    <p:extLst>
      <p:ext uri="{BB962C8B-B14F-4D97-AF65-F5344CB8AC3E}">
        <p14:creationId xmlns:p14="http://schemas.microsoft.com/office/powerpoint/2010/main" val="4141605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chemistry/PUFA_synthesis_regenerates_NAD+_2019.pdf</a:t>
            </a:r>
          </a:p>
          <a:p>
            <a:endParaRPr lang="en-US" dirty="0"/>
          </a:p>
          <a:p>
            <a:r>
              <a:rPr lang="en-US" dirty="0" err="1"/>
              <a:t>Uniprot</a:t>
            </a:r>
            <a:r>
              <a:rPr lang="en-US" dirty="0"/>
              <a:t>:</a:t>
            </a:r>
          </a:p>
          <a:p>
            <a:r>
              <a:rPr lang="en-US" dirty="0"/>
              <a:t>https://</a:t>
            </a:r>
            <a:r>
              <a:rPr lang="en-US" dirty="0" err="1"/>
              <a:t>www.uniprot.org</a:t>
            </a:r>
            <a:r>
              <a:rPr lang="en-US" dirty="0"/>
              <a:t>/</a:t>
            </a:r>
            <a:r>
              <a:rPr lang="en-US" dirty="0" err="1"/>
              <a:t>uniprot</a:t>
            </a:r>
            <a:r>
              <a:rPr lang="en-US" dirty="0"/>
              <a:t>/P00167</a:t>
            </a:r>
          </a:p>
          <a:p>
            <a:r>
              <a:rPr lang="en-US" dirty="0"/>
              <a:t>Cytochrome b5 is a membrane-bound hemoprotein functioning as an</a:t>
            </a:r>
          </a:p>
          <a:p>
            <a:r>
              <a:rPr lang="en-US" dirty="0"/>
              <a:t>electron carrier for several membrane-bound </a:t>
            </a:r>
            <a:r>
              <a:rPr lang="en-US" dirty="0" err="1"/>
              <a:t>oxygenases</a:t>
            </a:r>
            <a:r>
              <a:rPr lang="en-US" dirty="0"/>
              <a:t>.</a:t>
            </a:r>
          </a:p>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41</a:t>
            </a:fld>
            <a:endParaRPr lang="en-US"/>
          </a:p>
        </p:txBody>
      </p:sp>
    </p:spTree>
    <p:extLst>
      <p:ext uri="{BB962C8B-B14F-4D97-AF65-F5344CB8AC3E}">
        <p14:creationId xmlns:p14="http://schemas.microsoft.com/office/powerpoint/2010/main" val="3432732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2020/book/flavoproteins/Chen_2008_CYP_enzymes_make_cannabinoids_from_arachidonic_acid.pdf</a:t>
            </a:r>
          </a:p>
        </p:txBody>
      </p:sp>
      <p:sp>
        <p:nvSpPr>
          <p:cNvPr id="4" name="Slide Number Placeholder 3"/>
          <p:cNvSpPr>
            <a:spLocks noGrp="1"/>
          </p:cNvSpPr>
          <p:nvPr>
            <p:ph type="sldNum" sz="quarter" idx="5"/>
          </p:nvPr>
        </p:nvSpPr>
        <p:spPr/>
        <p:txBody>
          <a:bodyPr/>
          <a:lstStyle/>
          <a:p>
            <a:fld id="{7D4843EA-4A96-FC42-A7C4-62AC08CCB82F}" type="slidenum">
              <a:rPr lang="en-US" smtClean="0"/>
              <a:t>42</a:t>
            </a:fld>
            <a:endParaRPr lang="en-US"/>
          </a:p>
        </p:txBody>
      </p:sp>
    </p:spTree>
    <p:extLst>
      <p:ext uri="{BB962C8B-B14F-4D97-AF65-F5344CB8AC3E}">
        <p14:creationId xmlns:p14="http://schemas.microsoft.com/office/powerpoint/2010/main" val="3447100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43</a:t>
            </a:fld>
            <a:endParaRPr lang="en-US"/>
          </a:p>
        </p:txBody>
      </p:sp>
    </p:spTree>
    <p:extLst>
      <p:ext uri="{BB962C8B-B14F-4D97-AF65-F5344CB8AC3E}">
        <p14:creationId xmlns:p14="http://schemas.microsoft.com/office/powerpoint/2010/main" val="362065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44</a:t>
            </a:fld>
            <a:endParaRPr lang="en-US"/>
          </a:p>
        </p:txBody>
      </p:sp>
    </p:spTree>
    <p:extLst>
      <p:ext uri="{BB962C8B-B14F-4D97-AF65-F5344CB8AC3E}">
        <p14:creationId xmlns:p14="http://schemas.microsoft.com/office/powerpoint/2010/main" val="1396863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2021/cancer/endocannabinoid_systme_target_for_cancer_2020.pdf</a:t>
            </a:r>
          </a:p>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45</a:t>
            </a:fld>
            <a:endParaRPr lang="en-US"/>
          </a:p>
        </p:txBody>
      </p:sp>
    </p:spTree>
    <p:extLst>
      <p:ext uri="{BB962C8B-B14F-4D97-AF65-F5344CB8AC3E}">
        <p14:creationId xmlns:p14="http://schemas.microsoft.com/office/powerpoint/2010/main" val="1907993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pions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mammalian_prions_hydrogen_deuterium_exchange.pdf</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49</a:t>
            </a:fld>
            <a:endParaRPr lang="en-US"/>
          </a:p>
        </p:txBody>
      </p:sp>
    </p:spTree>
    <p:extLst>
      <p:ext uri="{BB962C8B-B14F-4D97-AF65-F5344CB8AC3E}">
        <p14:creationId xmlns:p14="http://schemas.microsoft.com/office/powerpoint/2010/main" val="4233341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2022/prions/aggregation_alpha_synuclein_2014.pdf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Cellular </a:t>
            </a:r>
            <a:r>
              <a:rPr lang="en-US" sz="1200" kern="1200" dirty="0" err="1">
                <a:solidFill>
                  <a:schemeClr val="tx1"/>
                </a:solidFill>
                <a:effectLst/>
                <a:latin typeface="+mn-lt"/>
                <a:ea typeface="+mn-ea"/>
                <a:cs typeface="+mn-cs"/>
              </a:rPr>
              <a:t>proteostasis</a:t>
            </a:r>
            <a:r>
              <a:rPr lang="en-US" sz="1200" kern="1200" dirty="0">
                <a:solidFill>
                  <a:schemeClr val="tx1"/>
                </a:solidFill>
                <a:effectLst/>
                <a:latin typeface="+mn-lt"/>
                <a:ea typeface="+mn-ea"/>
                <a:cs typeface="+mn-cs"/>
              </a:rPr>
              <a:t> mechanisms. In the endoplasmic reticulum (ER), molecular chaperones assist newly </a:t>
            </a:r>
            <a:r>
              <a:rPr lang="en-US" sz="1200" kern="1200" dirty="0" err="1">
                <a:solidFill>
                  <a:schemeClr val="tx1"/>
                </a:solidFill>
                <a:effectLst/>
                <a:latin typeface="+mn-lt"/>
                <a:ea typeface="+mn-ea"/>
                <a:cs typeface="+mn-cs"/>
              </a:rPr>
              <a:t>synthesised</a:t>
            </a:r>
            <a:r>
              <a:rPr lang="en-US" sz="1200" kern="1200" dirty="0">
                <a:solidFill>
                  <a:schemeClr val="tx1"/>
                </a:solidFill>
                <a:effectLst/>
                <a:latin typeface="+mn-lt"/>
                <a:ea typeface="+mn-ea"/>
                <a:cs typeface="+mn-cs"/>
              </a:rPr>
              <a:t> protein intermediates to fold into their native conformation for transport into the cytosol. Persistent or misfolded protein intermediates can be proteolytically degraded within the ER or transported to the cytosol [30]. Once in the cytosol, protein intermediates are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by molecular chaperones and targeted for refolding or degradation via lysosomal or proteasomal pathways [31]. When these mechanisms fail to clear protein intermediates, insoluble aggregates can accumulate within the ER or cytosol as </a:t>
            </a:r>
            <a:r>
              <a:rPr lang="en-US" sz="1200" kern="1200" dirty="0" err="1">
                <a:solidFill>
                  <a:schemeClr val="tx1"/>
                </a:solidFill>
                <a:effectLst/>
                <a:latin typeface="+mn-lt"/>
                <a:ea typeface="+mn-ea"/>
                <a:cs typeface="+mn-cs"/>
              </a:rPr>
              <a:t>aggresomes</a:t>
            </a:r>
            <a:r>
              <a:rPr lang="en-US" sz="1200" kern="1200" dirty="0">
                <a:solidFill>
                  <a:schemeClr val="tx1"/>
                </a:solidFill>
                <a:effectLst/>
                <a:latin typeface="+mn-lt"/>
                <a:ea typeface="+mn-ea"/>
                <a:cs typeface="+mn-cs"/>
              </a:rPr>
              <a:t>. Adapted from [22]. </a:t>
            </a:r>
            <a:endParaRPr lang="en-US" dirty="0"/>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50</a:t>
            </a:fld>
            <a:endParaRPr lang="en-US"/>
          </a:p>
        </p:txBody>
      </p:sp>
    </p:spTree>
    <p:extLst>
      <p:ext uri="{BB962C8B-B14F-4D97-AF65-F5344CB8AC3E}">
        <p14:creationId xmlns:p14="http://schemas.microsoft.com/office/powerpoint/2010/main" val="3824699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2022/neurons/</a:t>
            </a:r>
            <a:r>
              <a:rPr lang="en-US" sz="1200" kern="1200" dirty="0" err="1">
                <a:solidFill>
                  <a:schemeClr val="tx1"/>
                </a:solidFill>
                <a:effectLst/>
                <a:latin typeface="+mn-lt"/>
                <a:ea typeface="+mn-ea"/>
                <a:cs typeface="+mn-cs"/>
              </a:rPr>
              <a:t>autophagy_and_neurodegeneration.pdf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Figure 1: </a:t>
            </a:r>
            <a:r>
              <a:rPr lang="en-US" sz="1200" b="1" kern="1200" dirty="0">
                <a:solidFill>
                  <a:schemeClr val="tx1"/>
                </a:solidFill>
                <a:effectLst/>
                <a:latin typeface="+mn-lt"/>
                <a:ea typeface="+mn-ea"/>
                <a:cs typeface="+mn-cs"/>
              </a:rPr>
              <a:t>Proteolytic systems in mammalian cells</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Substrate proteins are delivered to lysosomes from the extracellular media (heterophagy) or from inside the cell (autophagy). The best described </a:t>
            </a:r>
            <a:r>
              <a:rPr lang="en-US" sz="1200" kern="1200" dirty="0" err="1">
                <a:solidFill>
                  <a:schemeClr val="tx1"/>
                </a:solidFill>
                <a:effectLst/>
                <a:latin typeface="+mn-lt"/>
                <a:ea typeface="+mn-ea"/>
                <a:cs typeface="+mn-cs"/>
              </a:rPr>
              <a:t>heterophagic</a:t>
            </a:r>
            <a:r>
              <a:rPr lang="en-US" sz="1200" kern="1200" dirty="0">
                <a:solidFill>
                  <a:schemeClr val="tx1"/>
                </a:solidFill>
                <a:effectLst/>
                <a:latin typeface="+mn-lt"/>
                <a:ea typeface="+mn-ea"/>
                <a:cs typeface="+mn-cs"/>
              </a:rPr>
              <a:t> pathway is endocytosis. Three different types of autophagy have been described in mammalian cells: </a:t>
            </a:r>
            <a:r>
              <a:rPr lang="en-US" sz="1200" kern="1200" dirty="0" err="1">
                <a:solidFill>
                  <a:schemeClr val="tx1"/>
                </a:solidFill>
                <a:effectLst/>
                <a:latin typeface="+mn-lt"/>
                <a:ea typeface="+mn-ea"/>
                <a:cs typeface="+mn-cs"/>
              </a:rPr>
              <a:t>macroautophagy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microautophagy</a:t>
            </a:r>
            <a:r>
              <a:rPr lang="en-US" sz="1200" kern="1200" dirty="0">
                <a:solidFill>
                  <a:schemeClr val="tx1"/>
                </a:solidFill>
                <a:effectLst/>
                <a:latin typeface="+mn-lt"/>
                <a:ea typeface="+mn-ea"/>
                <a:cs typeface="+mn-cs"/>
              </a:rPr>
              <a:t>, and chaperone-mediated autophagy (CMA). In </a:t>
            </a:r>
            <a:r>
              <a:rPr lang="en-US" sz="1200" kern="1200" dirty="0" err="1">
                <a:solidFill>
                  <a:schemeClr val="tx1"/>
                </a:solidFill>
                <a:effectLst/>
                <a:latin typeface="+mn-lt"/>
                <a:ea typeface="+mn-ea"/>
                <a:cs typeface="+mn-cs"/>
              </a:rPr>
              <a:t>macroautophagy</a:t>
            </a:r>
            <a:r>
              <a:rPr lang="en-US" sz="1200" kern="1200" dirty="0">
                <a:solidFill>
                  <a:schemeClr val="tx1"/>
                </a:solidFill>
                <a:effectLst/>
                <a:latin typeface="+mn-lt"/>
                <a:ea typeface="+mn-ea"/>
                <a:cs typeface="+mn-cs"/>
              </a:rPr>
              <a:t> intracellular components are sequestered by a limiting membrane to form an autophagic vacuole that then fuses with lysosomes. In </a:t>
            </a:r>
            <a:r>
              <a:rPr lang="en-US" sz="1200" kern="1200" dirty="0" err="1">
                <a:solidFill>
                  <a:schemeClr val="tx1"/>
                </a:solidFill>
                <a:effectLst/>
                <a:latin typeface="+mn-lt"/>
                <a:ea typeface="+mn-ea"/>
                <a:cs typeface="+mn-cs"/>
              </a:rPr>
              <a:t>microautophagy</a:t>
            </a:r>
            <a:r>
              <a:rPr lang="en-US" sz="1200" kern="1200" dirty="0">
                <a:solidFill>
                  <a:schemeClr val="tx1"/>
                </a:solidFill>
                <a:effectLst/>
                <a:latin typeface="+mn-lt"/>
                <a:ea typeface="+mn-ea"/>
                <a:cs typeface="+mn-cs"/>
              </a:rPr>
              <a:t>, substrates are directly </a:t>
            </a:r>
            <a:r>
              <a:rPr lang="en-US" sz="1200" kern="1200" dirty="0" err="1">
                <a:solidFill>
                  <a:schemeClr val="tx1"/>
                </a:solidFill>
                <a:effectLst/>
                <a:latin typeface="+mn-lt"/>
                <a:ea typeface="+mn-ea"/>
                <a:cs typeface="+mn-cs"/>
              </a:rPr>
              <a:t>internalised</a:t>
            </a:r>
            <a:r>
              <a:rPr lang="en-US" sz="1200" kern="1200" dirty="0">
                <a:solidFill>
                  <a:schemeClr val="tx1"/>
                </a:solidFill>
                <a:effectLst/>
                <a:latin typeface="+mn-lt"/>
                <a:ea typeface="+mn-ea"/>
                <a:cs typeface="+mn-cs"/>
              </a:rPr>
              <a:t> through invaginations of the lysosomal membrane. In contrast to this “in-bulk” degradation, in CMA, selective substrate proteins are translocated into the lysosomes one by one after binding to a lysosomal receptor (LAMP-2A). The ubiquitin-proteasome system (UPS) is the other major pathway for degradation of intracellular proteins inside cells. Substrates are tagged with a small protein (ubiquitin) that is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by the proteasome, the protease of this pathway.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51</a:t>
            </a:fld>
            <a:endParaRPr lang="en-US"/>
          </a:p>
        </p:txBody>
      </p:sp>
    </p:spTree>
    <p:extLst>
      <p:ext uri="{BB962C8B-B14F-4D97-AF65-F5344CB8AC3E}">
        <p14:creationId xmlns:p14="http://schemas.microsoft.com/office/powerpoint/2010/main" val="159510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neurons/amyloid_inflammation_cannabinoids_2016.pdf</a:t>
            </a:r>
          </a:p>
        </p:txBody>
      </p:sp>
      <p:sp>
        <p:nvSpPr>
          <p:cNvPr id="4" name="Slide Number Placeholder 3"/>
          <p:cNvSpPr>
            <a:spLocks noGrp="1"/>
          </p:cNvSpPr>
          <p:nvPr>
            <p:ph type="sldNum" sz="quarter" idx="5"/>
          </p:nvPr>
        </p:nvSpPr>
        <p:spPr/>
        <p:txBody>
          <a:bodyPr/>
          <a:lstStyle/>
          <a:p>
            <a:fld id="{9322C709-6BBB-D84E-9BFE-962E037992A8}" type="slidenum">
              <a:rPr lang="en-US" smtClean="0"/>
              <a:t>52</a:t>
            </a:fld>
            <a:endParaRPr lang="en-US"/>
          </a:p>
        </p:txBody>
      </p:sp>
    </p:spTree>
    <p:extLst>
      <p:ext uri="{BB962C8B-B14F-4D97-AF65-F5344CB8AC3E}">
        <p14:creationId xmlns:p14="http://schemas.microsoft.com/office/powerpoint/2010/main" val="3702315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neurons/amyloid_inflammation_cannabinoids_2016.pdf</a:t>
            </a:r>
          </a:p>
        </p:txBody>
      </p:sp>
      <p:sp>
        <p:nvSpPr>
          <p:cNvPr id="4" name="Slide Number Placeholder 3"/>
          <p:cNvSpPr>
            <a:spLocks noGrp="1"/>
          </p:cNvSpPr>
          <p:nvPr>
            <p:ph type="sldNum" sz="quarter" idx="5"/>
          </p:nvPr>
        </p:nvSpPr>
        <p:spPr/>
        <p:txBody>
          <a:bodyPr/>
          <a:lstStyle/>
          <a:p>
            <a:fld id="{9322C709-6BBB-D84E-9BFE-962E037992A8}" type="slidenum">
              <a:rPr lang="en-US" smtClean="0"/>
              <a:t>53</a:t>
            </a:fld>
            <a:endParaRPr lang="en-US"/>
          </a:p>
        </p:txBody>
      </p:sp>
    </p:spTree>
    <p:extLst>
      <p:ext uri="{BB962C8B-B14F-4D97-AF65-F5344CB8AC3E}">
        <p14:creationId xmlns:p14="http://schemas.microsoft.com/office/powerpoint/2010/main" val="183021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attached/SeneffNighSulfateWater2019.pdf </a:t>
            </a:r>
          </a:p>
          <a:p>
            <a:endParaRPr lang="en-US" dirty="0"/>
          </a:p>
        </p:txBody>
      </p:sp>
      <p:sp>
        <p:nvSpPr>
          <p:cNvPr id="4" name="Slide Number Placeholder 3"/>
          <p:cNvSpPr>
            <a:spLocks noGrp="1"/>
          </p:cNvSpPr>
          <p:nvPr>
            <p:ph type="sldNum" sz="quarter" idx="5"/>
          </p:nvPr>
        </p:nvSpPr>
        <p:spPr/>
        <p:txBody>
          <a:bodyPr/>
          <a:lstStyle/>
          <a:p>
            <a:fld id="{7D4843EA-4A96-FC42-A7C4-62AC08CCB82F}" type="slidenum">
              <a:rPr lang="en-US" smtClean="0"/>
              <a:t>8</a:t>
            </a:fld>
            <a:endParaRPr lang="en-US"/>
          </a:p>
        </p:txBody>
      </p:sp>
    </p:spTree>
    <p:extLst>
      <p:ext uri="{BB962C8B-B14F-4D97-AF65-F5344CB8AC3E}">
        <p14:creationId xmlns:p14="http://schemas.microsoft.com/office/powerpoint/2010/main" val="1285676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55</a:t>
            </a:fld>
            <a:endParaRPr lang="en-US"/>
          </a:p>
        </p:txBody>
      </p:sp>
    </p:spTree>
    <p:extLst>
      <p:ext uri="{BB962C8B-B14F-4D97-AF65-F5344CB8AC3E}">
        <p14:creationId xmlns:p14="http://schemas.microsoft.com/office/powerpoint/2010/main" val="2490078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prions/</a:t>
            </a:r>
            <a:r>
              <a:rPr lang="en-US" sz="1200" kern="1200" dirty="0" err="1">
                <a:solidFill>
                  <a:schemeClr val="tx1"/>
                </a:solidFill>
                <a:effectLst/>
                <a:latin typeface="+mn-lt"/>
                <a:ea typeface="+mn-ea"/>
                <a:cs typeface="+mn-cs"/>
              </a:rPr>
              <a:t>prion_biochemical_mechanisms.pdf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Schematic representation of the potential mechanism of </a:t>
            </a:r>
            <a:r>
              <a:rPr lang="en-US" sz="1200" kern="1200" dirty="0" err="1">
                <a:solidFill>
                  <a:schemeClr val="tx1"/>
                </a:solidFill>
                <a:effectLst/>
                <a:latin typeface="+mn-lt"/>
                <a:ea typeface="+mn-ea"/>
                <a:cs typeface="+mn-cs"/>
              </a:rPr>
              <a:t>neuroinvasion</a:t>
            </a:r>
            <a:r>
              <a:rPr lang="en-US" sz="1200" kern="1200" dirty="0">
                <a:solidFill>
                  <a:schemeClr val="tx1"/>
                </a:solidFill>
                <a:effectLst/>
                <a:latin typeface="+mn-lt"/>
                <a:ea typeface="+mn-ea"/>
                <a:cs typeface="+mn-cs"/>
              </a:rPr>
              <a:t> in transmissible spongiform encephalopathies. (A) </a:t>
            </a:r>
            <a:r>
              <a:rPr lang="en-US" sz="1200" kern="1200" dirty="0" err="1">
                <a:solidFill>
                  <a:schemeClr val="tx1"/>
                </a:solidFill>
                <a:effectLst/>
                <a:latin typeface="+mn-lt"/>
                <a:ea typeface="+mn-ea"/>
                <a:cs typeface="+mn-cs"/>
              </a:rPr>
              <a:t>Inital</a:t>
            </a:r>
            <a:r>
              <a:rPr lang="en-US" sz="1200" kern="1200" dirty="0">
                <a:solidFill>
                  <a:schemeClr val="tx1"/>
                </a:solidFill>
                <a:effectLst/>
                <a:latin typeface="+mn-lt"/>
                <a:ea typeface="+mn-ea"/>
                <a:cs typeface="+mn-cs"/>
              </a:rPr>
              <a:t> uptake of the TSE agent from the intestinal lumen has been proposed to occur through a number of alternative mechanisms, including M cell transcytosis (</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ferritin-dependent </a:t>
            </a:r>
            <a:r>
              <a:rPr lang="en-US" sz="1200" kern="1200" dirty="0" err="1">
                <a:solidFill>
                  <a:schemeClr val="tx1"/>
                </a:solidFill>
                <a:effectLst/>
                <a:latin typeface="+mn-lt"/>
                <a:ea typeface="+mn-ea"/>
                <a:cs typeface="+mn-cs"/>
              </a:rPr>
              <a:t>trancytosis</a:t>
            </a:r>
            <a:r>
              <a:rPr lang="en-US" sz="1200" kern="1200" dirty="0">
                <a:solidFill>
                  <a:schemeClr val="tx1"/>
                </a:solidFill>
                <a:effectLst/>
                <a:latin typeface="+mn-lt"/>
                <a:ea typeface="+mn-ea"/>
                <a:cs typeface="+mn-cs"/>
              </a:rPr>
              <a:t> through intestinal epithelial cells (</a:t>
            </a:r>
            <a:r>
              <a:rPr lang="en-US" sz="1200" i="1" kern="1200" dirty="0">
                <a:solidFill>
                  <a:schemeClr val="tx1"/>
                </a:solidFill>
                <a:effectLst/>
                <a:latin typeface="+mn-lt"/>
                <a:ea typeface="+mn-ea"/>
                <a:cs typeface="+mn-cs"/>
              </a:rPr>
              <a:t>ii</a:t>
            </a:r>
            <a:r>
              <a:rPr lang="en-US" sz="1200" kern="1200" dirty="0">
                <a:solidFill>
                  <a:schemeClr val="tx1"/>
                </a:solidFill>
                <a:effectLst/>
                <a:latin typeface="+mn-lt"/>
                <a:ea typeface="+mn-ea"/>
                <a:cs typeface="+mn-cs"/>
              </a:rPr>
              <a:t>), or via direct capture by dendritic cells (</a:t>
            </a:r>
            <a:r>
              <a:rPr lang="en-US" sz="1200" i="1" kern="1200" dirty="0">
                <a:solidFill>
                  <a:schemeClr val="tx1"/>
                </a:solidFill>
                <a:effectLst/>
                <a:latin typeface="+mn-lt"/>
                <a:ea typeface="+mn-ea"/>
                <a:cs typeface="+mn-cs"/>
              </a:rPr>
              <a:t>iii</a:t>
            </a:r>
            <a:r>
              <a:rPr lang="en-US" sz="1200" kern="1200" dirty="0">
                <a:solidFill>
                  <a:schemeClr val="tx1"/>
                </a:solidFill>
                <a:effectLst/>
                <a:latin typeface="+mn-lt"/>
                <a:ea typeface="+mn-ea"/>
                <a:cs typeface="+mn-cs"/>
              </a:rPr>
              <a:t>). While phagocytic cells such as macrophages appear to degrade </a:t>
            </a:r>
            <a:r>
              <a:rPr lang="en-US" sz="1200" kern="1200" dirty="0" err="1">
                <a:solidFill>
                  <a:schemeClr val="tx1"/>
                </a:solidFill>
                <a:effectLst/>
                <a:latin typeface="+mn-lt"/>
                <a:ea typeface="+mn-ea"/>
                <a:cs typeface="+mn-cs"/>
              </a:rPr>
              <a:t>PrPSc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iv</a:t>
            </a:r>
            <a:r>
              <a:rPr lang="en-US" sz="1200" kern="1200" dirty="0">
                <a:solidFill>
                  <a:schemeClr val="tx1"/>
                </a:solidFill>
                <a:effectLst/>
                <a:latin typeface="+mn-lt"/>
                <a:ea typeface="+mn-ea"/>
                <a:cs typeface="+mn-cs"/>
              </a:rPr>
              <a:t>), dendritic cells may deliver the TSE agent to follicular dendritic cells (FDCs) where early accumulation of </a:t>
            </a:r>
            <a:r>
              <a:rPr lang="en-US" sz="1200" kern="1200" dirty="0" err="1">
                <a:solidFill>
                  <a:schemeClr val="tx1"/>
                </a:solidFill>
                <a:effectLst/>
                <a:latin typeface="+mn-lt"/>
                <a:ea typeface="+mn-ea"/>
                <a:cs typeface="+mn-cs"/>
              </a:rPr>
              <a:t>PrPSc</a:t>
            </a:r>
            <a:r>
              <a:rPr lang="en-US" sz="1200" kern="1200" dirty="0">
                <a:solidFill>
                  <a:schemeClr val="tx1"/>
                </a:solidFill>
                <a:effectLst/>
                <a:latin typeface="+mn-lt"/>
                <a:ea typeface="+mn-ea"/>
                <a:cs typeface="+mn-cs"/>
              </a:rPr>
              <a:t> occurs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(B) After amplification of the TSE agent in lymphoid tissue such as the GALT and spleen, invasion of the nervous system is believed to proceed through peripheral nerves. Retrograde transport of the TSE agent is believed to occur along two distinct pathways, following efferent fibers of the sympathetic and parasympathetic nerves to the CNS. (C) Retrograde transport and propagation of </a:t>
            </a:r>
            <a:r>
              <a:rPr lang="en-US" sz="1200" kern="1200" dirty="0" err="1">
                <a:solidFill>
                  <a:schemeClr val="tx1"/>
                </a:solidFill>
                <a:effectLst/>
                <a:latin typeface="+mn-lt"/>
                <a:ea typeface="+mn-ea"/>
                <a:cs typeface="+mn-cs"/>
              </a:rPr>
              <a:t>PrPSc</a:t>
            </a:r>
            <a:r>
              <a:rPr lang="en-US" sz="1200" kern="1200" dirty="0">
                <a:solidFill>
                  <a:schemeClr val="tx1"/>
                </a:solidFill>
                <a:effectLst/>
                <a:latin typeface="+mn-lt"/>
                <a:ea typeface="+mn-ea"/>
                <a:cs typeface="+mn-cs"/>
              </a:rPr>
              <a:t> along neuronal processes  may occur by step-wise interactions along the cell surface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via extracellular deposits  (</a:t>
            </a:r>
            <a:r>
              <a:rPr lang="en-US" sz="1200" i="1" kern="1200" dirty="0">
                <a:solidFill>
                  <a:schemeClr val="tx1"/>
                </a:solidFill>
                <a:effectLst/>
                <a:latin typeface="+mn-lt"/>
                <a:ea typeface="+mn-ea"/>
                <a:cs typeface="+mn-cs"/>
              </a:rPr>
              <a:t>ii</a:t>
            </a:r>
            <a:r>
              <a:rPr lang="en-US" sz="1200" kern="1200" dirty="0">
                <a:solidFill>
                  <a:schemeClr val="tx1"/>
                </a:solidFill>
                <a:effectLst/>
                <a:latin typeface="+mn-lt"/>
                <a:ea typeface="+mn-ea"/>
                <a:cs typeface="+mn-cs"/>
              </a:rPr>
              <a:t>), or by vesicle-mediated mechanisms (</a:t>
            </a:r>
            <a:r>
              <a:rPr lang="en-US" sz="1200" i="1" kern="1200" dirty="0">
                <a:solidFill>
                  <a:schemeClr val="tx1"/>
                </a:solidFill>
                <a:effectLst/>
                <a:latin typeface="+mn-lt"/>
                <a:ea typeface="+mn-ea"/>
                <a:cs typeface="+mn-cs"/>
              </a:rPr>
              <a:t>iii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iii </a:t>
            </a:r>
            <a:r>
              <a:rPr lang="en-US" sz="1200" kern="1200" dirty="0">
                <a:solidFill>
                  <a:schemeClr val="tx1"/>
                </a:solidFill>
                <a:effectLst/>
                <a:latin typeface="+mn-lt"/>
                <a:ea typeface="+mn-ea"/>
                <a:cs typeface="+mn-cs"/>
              </a:rPr>
              <a:t>). See text for details </a:t>
            </a:r>
            <a:endParaRPr lang="en-US" dirty="0"/>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56</a:t>
            </a:fld>
            <a:endParaRPr lang="en-US"/>
          </a:p>
        </p:txBody>
      </p:sp>
    </p:spTree>
    <p:extLst>
      <p:ext uri="{BB962C8B-B14F-4D97-AF65-F5344CB8AC3E}">
        <p14:creationId xmlns:p14="http://schemas.microsoft.com/office/powerpoint/2010/main" val="837258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csail</a:t>
            </a:r>
            <a:r>
              <a:rPr lang="en-US" sz="1200" kern="1200" dirty="0">
                <a:solidFill>
                  <a:schemeClr val="tx1"/>
                </a:solidFill>
                <a:effectLst/>
                <a:latin typeface="+mn-lt"/>
                <a:ea typeface="+mn-ea"/>
                <a:cs typeface="+mn-cs"/>
              </a:rPr>
              <a:t>/2022/GAPS/deuterium_lymphoid_tissue_germinal_centers_1979.pdf</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57</a:t>
            </a:fld>
            <a:endParaRPr lang="en-US"/>
          </a:p>
        </p:txBody>
      </p:sp>
    </p:spTree>
    <p:extLst>
      <p:ext uri="{BB962C8B-B14F-4D97-AF65-F5344CB8AC3E}">
        <p14:creationId xmlns:p14="http://schemas.microsoft.com/office/powerpoint/2010/main" val="1919133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csail</a:t>
            </a:r>
            <a:r>
              <a:rPr lang="en-US" sz="1200" kern="1200" dirty="0">
                <a:solidFill>
                  <a:schemeClr val="tx1"/>
                </a:solidFill>
                <a:effectLst/>
                <a:latin typeface="+mn-lt"/>
                <a:ea typeface="+mn-ea"/>
                <a:cs typeface="+mn-cs"/>
              </a:rPr>
              <a:t>/2022/GAPS/deuterium_lymphoid_tissue_germinal_centers_1979.pdf</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58</a:t>
            </a:fld>
            <a:endParaRPr lang="en-US"/>
          </a:p>
        </p:txBody>
      </p:sp>
    </p:spTree>
    <p:extLst>
      <p:ext uri="{BB962C8B-B14F-4D97-AF65-F5344CB8AC3E}">
        <p14:creationId xmlns:p14="http://schemas.microsoft.com/office/powerpoint/2010/main" val="2299974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a:t>
            </a:r>
            <a:r>
              <a:rPr lang="en-US" sz="1200" kern="1200" dirty="0" err="1">
                <a:solidFill>
                  <a:schemeClr val="tx1"/>
                </a:solidFill>
                <a:effectLst/>
                <a:latin typeface="+mn-lt"/>
                <a:ea typeface="+mn-ea"/>
                <a:cs typeface="+mn-cs"/>
              </a:rPr>
              <a:t>alpha_synuclein_blessing_or_curse.pdf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59</a:t>
            </a:fld>
            <a:endParaRPr lang="en-US"/>
          </a:p>
        </p:txBody>
      </p:sp>
    </p:spTree>
    <p:extLst>
      <p:ext uri="{BB962C8B-B14F-4D97-AF65-F5344CB8AC3E}">
        <p14:creationId xmlns:p14="http://schemas.microsoft.com/office/powerpoint/2010/main" val="3006688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neurons/</a:t>
            </a:r>
            <a:r>
              <a:rPr lang="en-US" sz="1200" kern="1200" dirty="0" err="1">
                <a:solidFill>
                  <a:schemeClr val="tx1"/>
                </a:solidFill>
                <a:effectLst/>
                <a:latin typeface="+mn-lt"/>
                <a:ea typeface="+mn-ea"/>
                <a:cs typeface="+mn-cs"/>
              </a:rPr>
              <a:t>Parkinsons_dopamine_alpha_synuclein.pdf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60</a:t>
            </a:fld>
            <a:endParaRPr lang="en-US"/>
          </a:p>
        </p:txBody>
      </p:sp>
    </p:spTree>
    <p:extLst>
      <p:ext uri="{BB962C8B-B14F-4D97-AF65-F5344CB8AC3E}">
        <p14:creationId xmlns:p14="http://schemas.microsoft.com/office/powerpoint/2010/main" val="3385336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neurons/</a:t>
            </a:r>
            <a:r>
              <a:rPr lang="en-US" sz="1200" kern="1200" dirty="0" err="1">
                <a:solidFill>
                  <a:schemeClr val="tx1"/>
                </a:solidFill>
                <a:effectLst/>
                <a:latin typeface="+mn-lt"/>
                <a:ea typeface="+mn-ea"/>
                <a:cs typeface="+mn-cs"/>
              </a:rPr>
              <a:t>Parkinsons_dopamine_alpha_synuclein.pdf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61</a:t>
            </a:fld>
            <a:endParaRPr lang="en-US"/>
          </a:p>
        </p:txBody>
      </p:sp>
    </p:spTree>
    <p:extLst>
      <p:ext uri="{BB962C8B-B14F-4D97-AF65-F5344CB8AC3E}">
        <p14:creationId xmlns:p14="http://schemas.microsoft.com/office/powerpoint/2010/main" val="4195715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PrP</a:t>
            </a:r>
            <a:r>
              <a:rPr lang="en-US" b="1" dirty="0"/>
              <a:t>(Sc) scrapie-</a:t>
            </a:r>
            <a:r>
              <a:rPr lang="en-US" dirty="0"/>
              <a:t> </a:t>
            </a:r>
            <a:r>
              <a:rPr lang="en-US" b="1" dirty="0"/>
              <a:t>associated prion protein</a:t>
            </a:r>
            <a:r>
              <a:rPr lang="en-US" dirty="0"/>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pubs.rsc.org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/content/</a:t>
            </a:r>
            <a:r>
              <a:rPr lang="en-US" sz="1200" kern="1200" dirty="0" err="1">
                <a:solidFill>
                  <a:schemeClr val="tx1"/>
                </a:solidFill>
                <a:effectLst/>
                <a:latin typeface="+mn-lt"/>
                <a:ea typeface="+mn-ea"/>
                <a:cs typeface="+mn-cs"/>
              </a:rPr>
              <a:t>articlelanding</a:t>
            </a:r>
            <a:r>
              <a:rPr lang="en-US" sz="1200" kern="1200" dirty="0">
                <a:solidFill>
                  <a:schemeClr val="tx1"/>
                </a:solidFill>
                <a:effectLst/>
                <a:latin typeface="+mn-lt"/>
                <a:ea typeface="+mn-ea"/>
                <a:cs typeface="+mn-cs"/>
              </a:rPr>
              <a:t>/2016/cs/c6cs00183a/</a:t>
            </a:r>
            <a:r>
              <a:rPr lang="en-US" sz="1200" kern="1200" dirty="0" err="1">
                <a:solidFill>
                  <a:schemeClr val="tx1"/>
                </a:solidFill>
                <a:effectLst/>
                <a:latin typeface="+mn-lt"/>
                <a:ea typeface="+mn-ea"/>
                <a:cs typeface="+mn-cs"/>
              </a:rPr>
              <a:t>unauth</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prions/G4s_role_in_prion_diseases.pdf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prions/crosstalk_between_prions_and_G4s_2013.pdf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G-ribbons, G4-quartets, and G-quadruplexes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64</a:t>
            </a:fld>
            <a:endParaRPr lang="en-US"/>
          </a:p>
        </p:txBody>
      </p:sp>
    </p:spTree>
    <p:extLst>
      <p:ext uri="{BB962C8B-B14F-4D97-AF65-F5344CB8AC3E}">
        <p14:creationId xmlns:p14="http://schemas.microsoft.com/office/powerpoint/2010/main" val="114774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Antonis</a:t>
            </a:r>
            <a:r>
              <a:rPr lang="en-US" dirty="0"/>
              <a:t>/</a:t>
            </a:r>
            <a:r>
              <a:rPr lang="en-US" dirty="0" err="1"/>
              <a:t>new_paper</a:t>
            </a:r>
            <a:r>
              <a:rPr lang="en-US" dirty="0"/>
              <a:t>/</a:t>
            </a:r>
            <a:r>
              <a:rPr lang="en-US" sz="1200" kern="1200" dirty="0">
                <a:solidFill>
                  <a:schemeClr val="tx1"/>
                </a:solidFill>
                <a:effectLst/>
                <a:latin typeface="+mn-lt"/>
                <a:ea typeface="+mn-ea"/>
                <a:cs typeface="+mn-cs"/>
              </a:rPr>
              <a:t>/RNA\ G4s\ in\ </a:t>
            </a:r>
            <a:r>
              <a:rPr lang="en-US" sz="1200" kern="1200" dirty="0" err="1">
                <a:solidFill>
                  <a:schemeClr val="tx1"/>
                </a:solidFill>
                <a:effectLst/>
                <a:latin typeface="+mn-lt"/>
                <a:ea typeface="+mn-ea"/>
                <a:cs typeface="+mn-cs"/>
              </a:rPr>
              <a:t>translation.pdf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65</a:t>
            </a:fld>
            <a:endParaRPr lang="en-US"/>
          </a:p>
        </p:txBody>
      </p:sp>
    </p:spTree>
    <p:extLst>
      <p:ext uri="{BB962C8B-B14F-4D97-AF65-F5344CB8AC3E}">
        <p14:creationId xmlns:p14="http://schemas.microsoft.com/office/powerpoint/2010/main" val="3556341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arginine: AGG and AGA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2022/neurons/</a:t>
            </a:r>
            <a:r>
              <a:rPr lang="en-US" sz="1200" kern="1200" dirty="0" err="1">
                <a:solidFill>
                  <a:schemeClr val="tx1"/>
                </a:solidFill>
                <a:effectLst/>
                <a:latin typeface="+mn-lt"/>
                <a:ea typeface="+mn-ea"/>
                <a:cs typeface="+mn-cs"/>
              </a:rPr>
              <a:t>RGG_domain_fragile_X_protein_glycine_conserved.pdf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&gt; 10 fold reduction in binding affinity if not glycine.</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70</a:t>
            </a:fld>
            <a:endParaRPr lang="en-US"/>
          </a:p>
        </p:txBody>
      </p:sp>
    </p:spTree>
    <p:extLst>
      <p:ext uri="{BB962C8B-B14F-4D97-AF65-F5344CB8AC3E}">
        <p14:creationId xmlns:p14="http://schemas.microsoft.com/office/powerpoint/2010/main" val="348589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Chemistry/Laszlo_Boros_Med_Hyp_deuterium_depleting_water_2016.pdf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9</a:t>
            </a:fld>
            <a:endParaRPr lang="en-US"/>
          </a:p>
        </p:txBody>
      </p:sp>
    </p:spTree>
    <p:extLst>
      <p:ext uri="{BB962C8B-B14F-4D97-AF65-F5344CB8AC3E}">
        <p14:creationId xmlns:p14="http://schemas.microsoft.com/office/powerpoint/2010/main" val="3698813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2020/book/COVID/glycocalyx_undersulfated_in_severe_COVID19_2021_WOW.pdf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 I G U R E 1 </a:t>
            </a:r>
            <a:r>
              <a:rPr lang="en-US" sz="1200" kern="1200" dirty="0" err="1">
                <a:solidFill>
                  <a:schemeClr val="tx1"/>
                </a:solidFill>
                <a:effectLst/>
                <a:latin typeface="+mn-lt"/>
                <a:ea typeface="+mn-ea"/>
                <a:cs typeface="+mn-cs"/>
              </a:rPr>
              <a:t>Sulfation</a:t>
            </a:r>
            <a:r>
              <a:rPr lang="en-US" sz="1200" kern="1200" dirty="0">
                <a:solidFill>
                  <a:schemeClr val="tx1"/>
                </a:solidFill>
                <a:effectLst/>
                <a:latin typeface="+mn-lt"/>
                <a:ea typeface="+mn-ea"/>
                <a:cs typeface="+mn-cs"/>
              </a:rPr>
              <a:t> pathway in mammalians illustrating the conversion of inorganic sulfate (SO42−) to the activated form </a:t>
            </a:r>
            <a:r>
              <a:rPr lang="en-US" sz="1200" kern="1200" dirty="0" err="1">
                <a:solidFill>
                  <a:schemeClr val="tx1"/>
                </a:solidFill>
                <a:effectLst/>
                <a:latin typeface="+mn-lt"/>
                <a:ea typeface="+mn-ea"/>
                <a:cs typeface="+mn-cs"/>
              </a:rPr>
              <a:t>sulfonucleotide</a:t>
            </a:r>
            <a:r>
              <a:rPr lang="en-US" sz="1200" kern="1200" dirty="0">
                <a:solidFill>
                  <a:schemeClr val="tx1"/>
                </a:solidFill>
                <a:effectLst/>
                <a:latin typeface="+mn-lt"/>
                <a:ea typeface="+mn-ea"/>
                <a:cs typeface="+mn-cs"/>
              </a:rPr>
              <a:t> 3-phosphoadenosine 5-phosphosulfate (PAPS). The enzyme ATP sulfurylase catalyzes the production of adenosine-5- </a:t>
            </a:r>
            <a:r>
              <a:rPr lang="en-US" sz="1200" kern="1200" dirty="0" err="1">
                <a:solidFill>
                  <a:schemeClr val="tx1"/>
                </a:solidFill>
                <a:effectLst/>
                <a:latin typeface="+mn-lt"/>
                <a:ea typeface="+mn-ea"/>
                <a:cs typeface="+mn-cs"/>
              </a:rPr>
              <a:t>phosphosulfate</a:t>
            </a:r>
            <a:r>
              <a:rPr lang="en-US" sz="1200" kern="1200" dirty="0">
                <a:solidFill>
                  <a:schemeClr val="tx1"/>
                </a:solidFill>
                <a:effectLst/>
                <a:latin typeface="+mn-lt"/>
                <a:ea typeface="+mn-ea"/>
                <a:cs typeface="+mn-cs"/>
              </a:rPr>
              <a:t> (APS) from sulfate and ATP, to provide APS as a substrate to APS kinase, which transfers a phosphate group from ATP to APS to yield PAPS. Sodium chlorate is a selective inhibitor of both ATP sulfurylase and PAPS synthetase, which inhibits PAPS synthesis, resulting in profound </a:t>
            </a:r>
            <a:r>
              <a:rPr lang="en-US" sz="1200" kern="1200" dirty="0" err="1">
                <a:solidFill>
                  <a:schemeClr val="tx1"/>
                </a:solidFill>
                <a:effectLst/>
                <a:latin typeface="+mn-lt"/>
                <a:ea typeface="+mn-ea"/>
                <a:cs typeface="+mn-cs"/>
              </a:rPr>
              <a:t>undersulfated</a:t>
            </a:r>
            <a:r>
              <a:rPr lang="en-US" sz="1200" kern="1200" dirty="0">
                <a:solidFill>
                  <a:schemeClr val="tx1"/>
                </a:solidFill>
                <a:effectLst/>
                <a:latin typeface="+mn-lt"/>
                <a:ea typeface="+mn-ea"/>
                <a:cs typeface="+mn-cs"/>
              </a:rPr>
              <a:t> glycosaminoglycans (GAGs) and impaired detoxification. Sulfotransferase enzymes transfer a sulfate group from PAPS to the substrate molecule to form a sulfated product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76</a:t>
            </a:fld>
            <a:endParaRPr lang="en-US"/>
          </a:p>
        </p:txBody>
      </p:sp>
    </p:spTree>
    <p:extLst>
      <p:ext uri="{BB962C8B-B14F-4D97-AF65-F5344CB8AC3E}">
        <p14:creationId xmlns:p14="http://schemas.microsoft.com/office/powerpoint/2010/main" val="923751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2020/book/COVID/glycocalyx_undersulfated_in_severe_COVID19_2021_WOW.pdf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 I G U R E 1 </a:t>
            </a:r>
            <a:r>
              <a:rPr lang="en-US" sz="1200" kern="1200" dirty="0" err="1">
                <a:solidFill>
                  <a:schemeClr val="tx1"/>
                </a:solidFill>
                <a:effectLst/>
                <a:latin typeface="+mn-lt"/>
                <a:ea typeface="+mn-ea"/>
                <a:cs typeface="+mn-cs"/>
              </a:rPr>
              <a:t>Sulfation</a:t>
            </a:r>
            <a:r>
              <a:rPr lang="en-US" sz="1200" kern="1200" dirty="0">
                <a:solidFill>
                  <a:schemeClr val="tx1"/>
                </a:solidFill>
                <a:effectLst/>
                <a:latin typeface="+mn-lt"/>
                <a:ea typeface="+mn-ea"/>
                <a:cs typeface="+mn-cs"/>
              </a:rPr>
              <a:t> pathway in mammalians illustrating the conversion of inorganic sulfate (SO42−) to the activated form </a:t>
            </a:r>
            <a:r>
              <a:rPr lang="en-US" sz="1200" kern="1200" dirty="0" err="1">
                <a:solidFill>
                  <a:schemeClr val="tx1"/>
                </a:solidFill>
                <a:effectLst/>
                <a:latin typeface="+mn-lt"/>
                <a:ea typeface="+mn-ea"/>
                <a:cs typeface="+mn-cs"/>
              </a:rPr>
              <a:t>sulfonucleotide</a:t>
            </a:r>
            <a:r>
              <a:rPr lang="en-US" sz="1200" kern="1200" dirty="0">
                <a:solidFill>
                  <a:schemeClr val="tx1"/>
                </a:solidFill>
                <a:effectLst/>
                <a:latin typeface="+mn-lt"/>
                <a:ea typeface="+mn-ea"/>
                <a:cs typeface="+mn-cs"/>
              </a:rPr>
              <a:t> 3-phosphoadenosine 5-phosphosulfate (PAPS). The enzyme ATP sulfurylase catalyzes the production of adenosine-5- </a:t>
            </a:r>
            <a:r>
              <a:rPr lang="en-US" sz="1200" kern="1200" dirty="0" err="1">
                <a:solidFill>
                  <a:schemeClr val="tx1"/>
                </a:solidFill>
                <a:effectLst/>
                <a:latin typeface="+mn-lt"/>
                <a:ea typeface="+mn-ea"/>
                <a:cs typeface="+mn-cs"/>
              </a:rPr>
              <a:t>phosphosulfate</a:t>
            </a:r>
            <a:r>
              <a:rPr lang="en-US" sz="1200" kern="1200" dirty="0">
                <a:solidFill>
                  <a:schemeClr val="tx1"/>
                </a:solidFill>
                <a:effectLst/>
                <a:latin typeface="+mn-lt"/>
                <a:ea typeface="+mn-ea"/>
                <a:cs typeface="+mn-cs"/>
              </a:rPr>
              <a:t> (APS) from sulfate and ATP, to provide APS as a substrate to APS kinase, which transfers a phosphate group from ATP to APS to yield PAPS. Sodium chlorate is a selective inhibitor of both ATP sulfurylase and PAPS synthetase, which inhibits PAPS synthesis, resulting in profound </a:t>
            </a:r>
            <a:r>
              <a:rPr lang="en-US" sz="1200" kern="1200" dirty="0" err="1">
                <a:solidFill>
                  <a:schemeClr val="tx1"/>
                </a:solidFill>
                <a:effectLst/>
                <a:latin typeface="+mn-lt"/>
                <a:ea typeface="+mn-ea"/>
                <a:cs typeface="+mn-cs"/>
              </a:rPr>
              <a:t>undersulfated</a:t>
            </a:r>
            <a:r>
              <a:rPr lang="en-US" sz="1200" kern="1200" dirty="0">
                <a:solidFill>
                  <a:schemeClr val="tx1"/>
                </a:solidFill>
                <a:effectLst/>
                <a:latin typeface="+mn-lt"/>
                <a:ea typeface="+mn-ea"/>
                <a:cs typeface="+mn-cs"/>
              </a:rPr>
              <a:t> glycosaminoglycans (GAGs) and impaired detoxification. Sulfotransferase enzymes transfer a sulfate group from PAPS to the substrate molecule to form a sulfated product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77</a:t>
            </a:fld>
            <a:endParaRPr lang="en-US"/>
          </a:p>
        </p:txBody>
      </p:sp>
    </p:spTree>
    <p:extLst>
      <p:ext uri="{BB962C8B-B14F-4D97-AF65-F5344CB8AC3E}">
        <p14:creationId xmlns:p14="http://schemas.microsoft.com/office/powerpoint/2010/main" val="979877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2020/book/COVID/glycocalyx_undersulfated_in_severe_COVID19_2021_WOW.pdf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 I G U R E 1 </a:t>
            </a:r>
            <a:r>
              <a:rPr lang="en-US" sz="1200" kern="1200" dirty="0" err="1">
                <a:solidFill>
                  <a:schemeClr val="tx1"/>
                </a:solidFill>
                <a:effectLst/>
                <a:latin typeface="+mn-lt"/>
                <a:ea typeface="+mn-ea"/>
                <a:cs typeface="+mn-cs"/>
              </a:rPr>
              <a:t>Sulfation</a:t>
            </a:r>
            <a:r>
              <a:rPr lang="en-US" sz="1200" kern="1200" dirty="0">
                <a:solidFill>
                  <a:schemeClr val="tx1"/>
                </a:solidFill>
                <a:effectLst/>
                <a:latin typeface="+mn-lt"/>
                <a:ea typeface="+mn-ea"/>
                <a:cs typeface="+mn-cs"/>
              </a:rPr>
              <a:t> pathway in mammalians illustrating the conversion of inorganic sulfate (SO42−) to the activated form </a:t>
            </a:r>
            <a:r>
              <a:rPr lang="en-US" sz="1200" kern="1200" dirty="0" err="1">
                <a:solidFill>
                  <a:schemeClr val="tx1"/>
                </a:solidFill>
                <a:effectLst/>
                <a:latin typeface="+mn-lt"/>
                <a:ea typeface="+mn-ea"/>
                <a:cs typeface="+mn-cs"/>
              </a:rPr>
              <a:t>sulfonucleotide</a:t>
            </a:r>
            <a:r>
              <a:rPr lang="en-US" sz="1200" kern="1200" dirty="0">
                <a:solidFill>
                  <a:schemeClr val="tx1"/>
                </a:solidFill>
                <a:effectLst/>
                <a:latin typeface="+mn-lt"/>
                <a:ea typeface="+mn-ea"/>
                <a:cs typeface="+mn-cs"/>
              </a:rPr>
              <a:t> 3-phosphoadenosine 5-phosphosulfate (PAPS). The enzyme ATP sulfurylase catalyzes the production of adenosine-5- </a:t>
            </a:r>
            <a:r>
              <a:rPr lang="en-US" sz="1200" kern="1200" dirty="0" err="1">
                <a:solidFill>
                  <a:schemeClr val="tx1"/>
                </a:solidFill>
                <a:effectLst/>
                <a:latin typeface="+mn-lt"/>
                <a:ea typeface="+mn-ea"/>
                <a:cs typeface="+mn-cs"/>
              </a:rPr>
              <a:t>phosphosulfate</a:t>
            </a:r>
            <a:r>
              <a:rPr lang="en-US" sz="1200" kern="1200" dirty="0">
                <a:solidFill>
                  <a:schemeClr val="tx1"/>
                </a:solidFill>
                <a:effectLst/>
                <a:latin typeface="+mn-lt"/>
                <a:ea typeface="+mn-ea"/>
                <a:cs typeface="+mn-cs"/>
              </a:rPr>
              <a:t> (APS) from sulfate and ATP, to provide APS as a substrate to APS kinase, which transfers a phosphate group from ATP to APS to yield PAPS. Sodium chlorate is a selective inhibitor of both ATP sulfurylase and PAPS synthetase, which inhibits PAPS synthesis, resulting in profound </a:t>
            </a:r>
            <a:r>
              <a:rPr lang="en-US" sz="1200" kern="1200" dirty="0" err="1">
                <a:solidFill>
                  <a:schemeClr val="tx1"/>
                </a:solidFill>
                <a:effectLst/>
                <a:latin typeface="+mn-lt"/>
                <a:ea typeface="+mn-ea"/>
                <a:cs typeface="+mn-cs"/>
              </a:rPr>
              <a:t>undersulfated</a:t>
            </a:r>
            <a:r>
              <a:rPr lang="en-US" sz="1200" kern="1200" dirty="0">
                <a:solidFill>
                  <a:schemeClr val="tx1"/>
                </a:solidFill>
                <a:effectLst/>
                <a:latin typeface="+mn-lt"/>
                <a:ea typeface="+mn-ea"/>
                <a:cs typeface="+mn-cs"/>
              </a:rPr>
              <a:t> glycosaminoglycans (GAGs) and impaired detoxification. Sulfotransferase enzymes transfer a sulfate group from PAPS to the substrate molecule to form a sulfated product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78</a:t>
            </a:fld>
            <a:endParaRPr lang="en-US"/>
          </a:p>
        </p:txBody>
      </p:sp>
    </p:spTree>
    <p:extLst>
      <p:ext uri="{BB962C8B-B14F-4D97-AF65-F5344CB8AC3E}">
        <p14:creationId xmlns:p14="http://schemas.microsoft.com/office/powerpoint/2010/main" val="388910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articles.mercola.com</a:t>
            </a:r>
            <a:r>
              <a:rPr lang="en-US" dirty="0"/>
              <a:t>/sites/articles/archive/2020/10/14/herd-immunity-</a:t>
            </a:r>
            <a:r>
              <a:rPr lang="en-US" dirty="0" err="1"/>
              <a:t>coronavirus.aspx</a:t>
            </a:r>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79</a:t>
            </a:fld>
            <a:endParaRPr lang="en-US"/>
          </a:p>
        </p:txBody>
      </p:sp>
    </p:spTree>
    <p:extLst>
      <p:ext uri="{BB962C8B-B14F-4D97-AF65-F5344CB8AC3E}">
        <p14:creationId xmlns:p14="http://schemas.microsoft.com/office/powerpoint/2010/main" val="16967881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JudyMikovits</a:t>
            </a:r>
            <a:r>
              <a:rPr lang="en-US" sz="1200" kern="1200" dirty="0">
                <a:solidFill>
                  <a:schemeClr val="tx1"/>
                </a:solidFill>
                <a:effectLst/>
                <a:latin typeface="+mn-lt"/>
                <a:ea typeface="+mn-ea"/>
                <a:cs typeface="+mn-cs"/>
              </a:rPr>
              <a:t>/T-cells_dysfunctional_mitochondria_premature_senescence_2020.pdf</a:t>
            </a:r>
          </a:p>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80</a:t>
            </a:fld>
            <a:endParaRPr lang="en-US"/>
          </a:p>
        </p:txBody>
      </p:sp>
    </p:spTree>
    <p:extLst>
      <p:ext uri="{BB962C8B-B14F-4D97-AF65-F5344CB8AC3E}">
        <p14:creationId xmlns:p14="http://schemas.microsoft.com/office/powerpoint/2010/main" val="4238056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lung_macrophage_COVID19_friend_or_foe.pdf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Kallikrein_kinin_blockade_COVID-19_SARS_2020.pdf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81</a:t>
            </a:fld>
            <a:endParaRPr lang="en-US"/>
          </a:p>
        </p:txBody>
      </p:sp>
    </p:spTree>
    <p:extLst>
      <p:ext uri="{BB962C8B-B14F-4D97-AF65-F5344CB8AC3E}">
        <p14:creationId xmlns:p14="http://schemas.microsoft.com/office/powerpoint/2010/main" val="2622052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www.the-scientist.com</a:t>
            </a:r>
            <a:r>
              <a:rPr lang="en-US" dirty="0"/>
              <a:t>/news-opinion/is-a-bradykinin-storm-brewing-in-covid-19--67876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COVID-19 Lung Injury and High Altitude Pulmonary Edema: A False Equation with Dangerous Implications</a:t>
            </a:r>
            <a:br>
              <a:rPr lang="en-US" sz="1200" b="1"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82</a:t>
            </a:fld>
            <a:endParaRPr lang="en-US"/>
          </a:p>
        </p:txBody>
      </p:sp>
    </p:spTree>
    <p:extLst>
      <p:ext uri="{BB962C8B-B14F-4D97-AF65-F5344CB8AC3E}">
        <p14:creationId xmlns:p14="http://schemas.microsoft.com/office/powerpoint/2010/main" val="456563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COVID/SARS_CoV_2_bradykinin_model_supercomputer_deuterium_link_WOW.pdf</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83</a:t>
            </a:fld>
            <a:endParaRPr lang="en-US"/>
          </a:p>
        </p:txBody>
      </p:sp>
    </p:spTree>
    <p:extLst>
      <p:ext uri="{BB962C8B-B14F-4D97-AF65-F5344CB8AC3E}">
        <p14:creationId xmlns:p14="http://schemas.microsoft.com/office/powerpoint/2010/main" val="3771361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a:t>
            </a:r>
            <a:r>
              <a:rPr lang="en-US" sz="1200" kern="1200" dirty="0">
                <a:solidFill>
                  <a:schemeClr val="tx1"/>
                </a:solidFill>
                <a:effectLst/>
                <a:latin typeface="+mn-lt"/>
                <a:ea typeface="+mn-ea"/>
                <a:cs typeface="+mn-cs"/>
              </a:rPr>
              <a:t>SARS_CoV_2_bradykinin_model_supercomputer_deuterium_link_WOW.pdf </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84</a:t>
            </a:fld>
            <a:endParaRPr lang="en-US"/>
          </a:p>
        </p:txBody>
      </p:sp>
    </p:spTree>
    <p:extLst>
      <p:ext uri="{BB962C8B-B14F-4D97-AF65-F5344CB8AC3E}">
        <p14:creationId xmlns:p14="http://schemas.microsoft.com/office/powerpoint/2010/main" val="15964609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8FE31062-5E0C-004A-A96B-F9FF9ACA4EF7}" type="slidenum">
              <a:rPr lang="en-US" smtClean="0"/>
              <a:t>85</a:t>
            </a:fld>
            <a:endParaRPr lang="en-US"/>
          </a:p>
        </p:txBody>
      </p:sp>
    </p:spTree>
    <p:extLst>
      <p:ext uri="{BB962C8B-B14F-4D97-AF65-F5344CB8AC3E}">
        <p14:creationId xmlns:p14="http://schemas.microsoft.com/office/powerpoint/2010/main" val="17159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GregNigh</a:t>
            </a:r>
            <a:r>
              <a:rPr lang="en-US" dirty="0"/>
              <a:t>/deuterium_intoxication_mice_1964.pdf</a:t>
            </a:r>
          </a:p>
        </p:txBody>
      </p:sp>
      <p:sp>
        <p:nvSpPr>
          <p:cNvPr id="4" name="Slide Number Placeholder 3"/>
          <p:cNvSpPr>
            <a:spLocks noGrp="1"/>
          </p:cNvSpPr>
          <p:nvPr>
            <p:ph type="sldNum" sz="quarter" idx="10"/>
          </p:nvPr>
        </p:nvSpPr>
        <p:spPr/>
        <p:txBody>
          <a:bodyPr/>
          <a:lstStyle/>
          <a:p>
            <a:fld id="{F17CADA0-8132-2F4F-963C-D3FA3E071D08}" type="slidenum">
              <a:rPr lang="en-US" smtClean="0"/>
              <a:t>10</a:t>
            </a:fld>
            <a:endParaRPr lang="en-US"/>
          </a:p>
        </p:txBody>
      </p:sp>
    </p:spTree>
    <p:extLst>
      <p:ext uri="{BB962C8B-B14F-4D97-AF65-F5344CB8AC3E}">
        <p14:creationId xmlns:p14="http://schemas.microsoft.com/office/powerpoint/2010/main" val="1454878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COVID/SARS_CoV_2_binds_linoleic_acid_holy_sh1t.pdf</a:t>
            </a:r>
          </a:p>
          <a:p>
            <a:endParaRPr lang="en-US" dirty="0"/>
          </a:p>
          <a:p>
            <a:r>
              <a:rPr lang="en-US" dirty="0"/>
              <a:t>COVID/proteomics_and_lipidomic_characteristics_of_COVID_patients_reduced_fatty_acids.pdf</a:t>
            </a:r>
          </a:p>
        </p:txBody>
      </p:sp>
      <p:sp>
        <p:nvSpPr>
          <p:cNvPr id="4" name="Slide Number Placeholder 3"/>
          <p:cNvSpPr>
            <a:spLocks noGrp="1"/>
          </p:cNvSpPr>
          <p:nvPr>
            <p:ph type="sldNum" sz="quarter" idx="5"/>
          </p:nvPr>
        </p:nvSpPr>
        <p:spPr/>
        <p:txBody>
          <a:bodyPr/>
          <a:lstStyle/>
          <a:p>
            <a:fld id="{8FE31062-5E0C-004A-A96B-F9FF9ACA4EF7}" type="slidenum">
              <a:rPr lang="en-US" smtClean="0"/>
              <a:t>86</a:t>
            </a:fld>
            <a:endParaRPr lang="en-US"/>
          </a:p>
        </p:txBody>
      </p:sp>
    </p:spTree>
    <p:extLst>
      <p:ext uri="{BB962C8B-B14F-4D97-AF65-F5344CB8AC3E}">
        <p14:creationId xmlns:p14="http://schemas.microsoft.com/office/powerpoint/2010/main" val="34210341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COVID/</a:t>
            </a:r>
            <a:r>
              <a:rPr lang="en-US" sz="1200" kern="1200" dirty="0" err="1">
                <a:solidFill>
                  <a:schemeClr val="tx1"/>
                </a:solidFill>
                <a:effectLst/>
                <a:latin typeface="+mn-lt"/>
                <a:ea typeface="+mn-ea"/>
                <a:cs typeface="+mn-cs"/>
              </a:rPr>
              <a:t>hydrogen_deuterium_exchange_in_viral_particles.pdf</a:t>
            </a:r>
            <a:r>
              <a:rPr lang="en-US" sz="1200" kern="120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COVD/</a:t>
            </a:r>
            <a:r>
              <a:rPr lang="en-US" sz="1200" kern="1200" dirty="0">
                <a:solidFill>
                  <a:schemeClr val="tx1"/>
                </a:solidFill>
                <a:effectLst/>
                <a:latin typeface="+mn-lt"/>
                <a:ea typeface="+mn-ea"/>
                <a:cs typeface="+mn-cs"/>
              </a:rPr>
              <a:t>SARS_CoV_capsid_protein_properties_2008.pdf</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87</a:t>
            </a:fld>
            <a:endParaRPr lang="en-US"/>
          </a:p>
        </p:txBody>
      </p:sp>
    </p:spTree>
    <p:extLst>
      <p:ext uri="{BB962C8B-B14F-4D97-AF65-F5344CB8AC3E}">
        <p14:creationId xmlns:p14="http://schemas.microsoft.com/office/powerpoint/2010/main" val="40729144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miRNA/exosomal_transfer_of_mitochondria_in_lung_disease_2018.pdf</a:t>
            </a:r>
          </a:p>
          <a:p>
            <a:endParaRPr lang="en-US" dirty="0"/>
          </a:p>
          <a:p>
            <a:r>
              <a:rPr lang="en-US" dirty="0"/>
              <a:t>DEFINE EXOSOMES HERE!!</a:t>
            </a:r>
          </a:p>
        </p:txBody>
      </p:sp>
      <p:sp>
        <p:nvSpPr>
          <p:cNvPr id="4" name="Slide Number Placeholder 3"/>
          <p:cNvSpPr>
            <a:spLocks noGrp="1"/>
          </p:cNvSpPr>
          <p:nvPr>
            <p:ph type="sldNum" sz="quarter" idx="5"/>
          </p:nvPr>
        </p:nvSpPr>
        <p:spPr/>
        <p:txBody>
          <a:bodyPr/>
          <a:lstStyle/>
          <a:p>
            <a:fld id="{9322C709-6BBB-D84E-9BFE-962E037992A8}" type="slidenum">
              <a:rPr lang="en-US" smtClean="0"/>
              <a:t>88</a:t>
            </a:fld>
            <a:endParaRPr lang="en-US"/>
          </a:p>
        </p:txBody>
      </p:sp>
    </p:spTree>
    <p:extLst>
      <p:ext uri="{BB962C8B-B14F-4D97-AF65-F5344CB8AC3E}">
        <p14:creationId xmlns:p14="http://schemas.microsoft.com/office/powerpoint/2010/main" val="5919319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COVID/COVID19_mitochondrial_dysfunction_sepsis_2020.pdf</a:t>
            </a:r>
          </a:p>
        </p:txBody>
      </p:sp>
      <p:sp>
        <p:nvSpPr>
          <p:cNvPr id="4" name="Slide Number Placeholder 3"/>
          <p:cNvSpPr>
            <a:spLocks noGrp="1"/>
          </p:cNvSpPr>
          <p:nvPr>
            <p:ph type="sldNum" sz="quarter" idx="5"/>
          </p:nvPr>
        </p:nvSpPr>
        <p:spPr/>
        <p:txBody>
          <a:bodyPr/>
          <a:lstStyle/>
          <a:p>
            <a:fld id="{9322C709-6BBB-D84E-9BFE-962E037992A8}" type="slidenum">
              <a:rPr lang="en-US" smtClean="0"/>
              <a:t>89</a:t>
            </a:fld>
            <a:endParaRPr lang="en-US"/>
          </a:p>
        </p:txBody>
      </p:sp>
    </p:spTree>
    <p:extLst>
      <p:ext uri="{BB962C8B-B14F-4D97-AF65-F5344CB8AC3E}">
        <p14:creationId xmlns:p14="http://schemas.microsoft.com/office/powerpoint/2010/main" val="250143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90</a:t>
            </a:fld>
            <a:endParaRPr lang="en-US"/>
          </a:p>
        </p:txBody>
      </p:sp>
    </p:spTree>
    <p:extLst>
      <p:ext uri="{BB962C8B-B14F-4D97-AF65-F5344CB8AC3E}">
        <p14:creationId xmlns:p14="http://schemas.microsoft.com/office/powerpoint/2010/main" val="14004202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92</a:t>
            </a:fld>
            <a:endParaRPr lang="en-US"/>
          </a:p>
        </p:txBody>
      </p:sp>
    </p:spTree>
    <p:extLst>
      <p:ext uri="{BB962C8B-B14F-4D97-AF65-F5344CB8AC3E}">
        <p14:creationId xmlns:p14="http://schemas.microsoft.com/office/powerpoint/2010/main" val="12093156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waterfalls_are_therapeutic.pdf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96</a:t>
            </a:fld>
            <a:endParaRPr lang="en-US"/>
          </a:p>
        </p:txBody>
      </p:sp>
    </p:spTree>
    <p:extLst>
      <p:ext uri="{BB962C8B-B14F-4D97-AF65-F5344CB8AC3E}">
        <p14:creationId xmlns:p14="http://schemas.microsoft.com/office/powerpoint/2010/main" val="1789542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TruthAboutHealth</a:t>
            </a:r>
            <a:r>
              <a:rPr lang="en-US" dirty="0"/>
              <a:t>/</a:t>
            </a:r>
            <a:r>
              <a:rPr lang="en-US" dirty="0" err="1"/>
              <a:t>nutrition_for_mitochondria_after_severe_disease.pdf</a:t>
            </a:r>
            <a:endParaRPr lang="en-US" dirty="0"/>
          </a:p>
          <a:p>
            <a:r>
              <a:rPr lang="en-US" dirty="0"/>
              <a:t>B2 riboflavin</a:t>
            </a:r>
          </a:p>
          <a:p>
            <a:r>
              <a:rPr lang="en-US" dirty="0"/>
              <a:t>B7 biotin</a:t>
            </a:r>
          </a:p>
          <a:p>
            <a:r>
              <a:rPr lang="en-US" dirty="0"/>
              <a:t>B1 thiamine</a:t>
            </a:r>
          </a:p>
          <a:p>
            <a:r>
              <a:rPr lang="en-US" dirty="0"/>
              <a:t>B5 pantothenic acid</a:t>
            </a:r>
          </a:p>
          <a:p>
            <a:r>
              <a:rPr lang="en-US" dirty="0"/>
              <a:t>B3 niacin</a:t>
            </a:r>
          </a:p>
        </p:txBody>
      </p:sp>
      <p:sp>
        <p:nvSpPr>
          <p:cNvPr id="4" name="Slide Number Placeholder 3"/>
          <p:cNvSpPr>
            <a:spLocks noGrp="1"/>
          </p:cNvSpPr>
          <p:nvPr>
            <p:ph type="sldNum" sz="quarter" idx="5"/>
          </p:nvPr>
        </p:nvSpPr>
        <p:spPr/>
        <p:txBody>
          <a:bodyPr/>
          <a:lstStyle/>
          <a:p>
            <a:fld id="{9322C709-6BBB-D84E-9BFE-962E037992A8}" type="slidenum">
              <a:rPr lang="en-US" smtClean="0"/>
              <a:t>99</a:t>
            </a:fld>
            <a:endParaRPr lang="en-US"/>
          </a:p>
        </p:txBody>
      </p:sp>
    </p:spTree>
    <p:extLst>
      <p:ext uri="{BB962C8B-B14F-4D97-AF65-F5344CB8AC3E}">
        <p14:creationId xmlns:p14="http://schemas.microsoft.com/office/powerpoint/2010/main" val="52465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http://healthyeatingclub.com/info/books-phds/books/foodfacts/html/data/data5g.html</a:t>
            </a:r>
          </a:p>
        </p:txBody>
      </p:sp>
      <p:sp>
        <p:nvSpPr>
          <p:cNvPr id="4" name="Slide Number Placeholder 3"/>
          <p:cNvSpPr>
            <a:spLocks noGrp="1"/>
          </p:cNvSpPr>
          <p:nvPr>
            <p:ph type="sldNum" sz="quarter" idx="10"/>
          </p:nvPr>
        </p:nvSpPr>
        <p:spPr/>
        <p:txBody>
          <a:bodyPr/>
          <a:lstStyle/>
          <a:p>
            <a:fld id="{9C36F00C-15AF-8D46-8133-3BD028116FCC}" type="slidenum">
              <a:rPr lang="en-US" smtClean="0"/>
              <a:pPr/>
              <a:t>100</a:t>
            </a:fld>
            <a:endParaRPr lang="en-US"/>
          </a:p>
        </p:txBody>
      </p:sp>
    </p:spTree>
    <p:extLst>
      <p:ext uri="{BB962C8B-B14F-4D97-AF65-F5344CB8AC3E}">
        <p14:creationId xmlns:p14="http://schemas.microsoft.com/office/powerpoint/2010/main" val="1253160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dirty="0"/>
              <a:t>./sulfur_in_human_nutrition_review.pdf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101</a:t>
            </a:fld>
            <a:endParaRPr lang="en-US"/>
          </a:p>
        </p:txBody>
      </p:sp>
    </p:spTree>
    <p:extLst>
      <p:ext uri="{BB962C8B-B14F-4D97-AF65-F5344CB8AC3E}">
        <p14:creationId xmlns:p14="http://schemas.microsoft.com/office/powerpoint/2010/main" val="152911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2020/</a:t>
            </a: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/deuterium_depression_US_water_2015.pdf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Depression rates and deuterium content of tap water. (A) Correlation between reported rates of major depressive disorder in US states and content of deuterium in tap water in the USA. (B) The reported prevalence of individuals with depression in among adults aged ≥18 years in each US state [Centers for Disease Control and Prevention. Mental illness surveillance among adults in the United States. MMWR 2011;60 (Suppl):1–30]. (C) Geographical distribution of average deuterium content in the tap water in the continental USA from samples collected from each state for 2004–2013. </a:t>
            </a:r>
            <a:endParaRPr lang="en-US" dirty="0"/>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11</a:t>
            </a:fld>
            <a:endParaRPr lang="en-US"/>
          </a:p>
        </p:txBody>
      </p:sp>
    </p:spTree>
    <p:extLst>
      <p:ext uri="{BB962C8B-B14F-4D97-AF65-F5344CB8AC3E}">
        <p14:creationId xmlns:p14="http://schemas.microsoft.com/office/powerpoint/2010/main" val="4078153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103</a:t>
            </a:fld>
            <a:endParaRPr lang="en-US"/>
          </a:p>
        </p:txBody>
      </p:sp>
    </p:spTree>
    <p:extLst>
      <p:ext uri="{BB962C8B-B14F-4D97-AF65-F5344CB8AC3E}">
        <p14:creationId xmlns:p14="http://schemas.microsoft.com/office/powerpoint/2010/main" val="23764352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107</a:t>
            </a:fld>
            <a:endParaRPr lang="en-US"/>
          </a:p>
        </p:txBody>
      </p:sp>
    </p:spTree>
    <p:extLst>
      <p:ext uri="{BB962C8B-B14F-4D97-AF65-F5344CB8AC3E}">
        <p14:creationId xmlns:p14="http://schemas.microsoft.com/office/powerpoint/2010/main" val="131180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/DDW_influence_on_cellular_energetics_2019.pdf </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12</a:t>
            </a:fld>
            <a:endParaRPr lang="en-US"/>
          </a:p>
        </p:txBody>
      </p:sp>
    </p:spTree>
    <p:extLst>
      <p:ext uri="{BB962C8B-B14F-4D97-AF65-F5344CB8AC3E}">
        <p14:creationId xmlns:p14="http://schemas.microsoft.com/office/powerpoint/2010/main" val="282434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22C709-6BBB-D84E-9BFE-962E037992A8}" type="slidenum">
              <a:rPr lang="en-US" smtClean="0"/>
              <a:t>13</a:t>
            </a:fld>
            <a:endParaRPr lang="en-US"/>
          </a:p>
        </p:txBody>
      </p:sp>
    </p:spTree>
    <p:extLst>
      <p:ext uri="{BB962C8B-B14F-4D97-AF65-F5344CB8AC3E}">
        <p14:creationId xmlns:p14="http://schemas.microsoft.com/office/powerpoint/2010/main" val="1773979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95C5-C6DE-4A49-8A87-CD623C958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A4A396-D620-994D-BDE9-B2D888BEA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039BA-9939-884C-BAC1-07B235FA0D50}"/>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5" name="Footer Placeholder 4">
            <a:extLst>
              <a:ext uri="{FF2B5EF4-FFF2-40B4-BE49-F238E27FC236}">
                <a16:creationId xmlns:a16="http://schemas.microsoft.com/office/drawing/2014/main" id="{8973A88F-43C5-8E43-816D-823AED05F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97E51-AFAB-E04B-9A1C-BA7C1C49AFF2}"/>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89392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1925-4330-5B46-8D17-A3B4833BD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C35EE-A4E0-2640-ADFC-C7C5EFECE4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5B51C-AF50-E94D-BF39-2C20BE01D7D1}"/>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5" name="Footer Placeholder 4">
            <a:extLst>
              <a:ext uri="{FF2B5EF4-FFF2-40B4-BE49-F238E27FC236}">
                <a16:creationId xmlns:a16="http://schemas.microsoft.com/office/drawing/2014/main" id="{8F947905-EE65-5D4E-AF75-AD6490E2B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B2434-05CC-0B4B-8646-D89ADD6B1FE5}"/>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410207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4D601-A654-6A43-8AFC-DC0BF42CB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E12C7F-0861-0C42-8312-AAE5A50D8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BB73D-F9E4-3146-A1C2-436A5212675A}"/>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5" name="Footer Placeholder 4">
            <a:extLst>
              <a:ext uri="{FF2B5EF4-FFF2-40B4-BE49-F238E27FC236}">
                <a16:creationId xmlns:a16="http://schemas.microsoft.com/office/drawing/2014/main" id="{D58A30B1-D177-8742-BC4B-D14995CCC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F2AE3-70DE-8546-B384-0328469CCC03}"/>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80989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0455-49EC-004A-8204-2111CC04EA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248AE-9DB7-2143-9D4C-11DF7FB32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B0301-863F-BB4A-8E60-324522F01BAB}"/>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5" name="Footer Placeholder 4">
            <a:extLst>
              <a:ext uri="{FF2B5EF4-FFF2-40B4-BE49-F238E27FC236}">
                <a16:creationId xmlns:a16="http://schemas.microsoft.com/office/drawing/2014/main" id="{8B506B65-8927-B144-94BA-83BEB7CDF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3D8F1-082A-2343-AF07-F621CBA4D782}"/>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186285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0807-27D7-AB4E-AA3D-39C83E7CB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74A909-3CC2-3145-BE5E-0158056AD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68F4A-4D4B-C246-9A26-DBC8D75A3791}"/>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5" name="Footer Placeholder 4">
            <a:extLst>
              <a:ext uri="{FF2B5EF4-FFF2-40B4-BE49-F238E27FC236}">
                <a16:creationId xmlns:a16="http://schemas.microsoft.com/office/drawing/2014/main" id="{B629F6E1-575B-BA49-9BB7-CF4EC1608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0193E-41BD-8F42-B4AA-A67227EEB852}"/>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50971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57B0C-32E6-5241-81BF-1FDA64EF88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64BA4-37F3-6142-9036-9D0F3737C5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1FA9E4-0284-E14D-BE5E-379DFAD6CD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8D5214-E0D4-B24A-BB1B-7BE3F9C70BA0}"/>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6" name="Footer Placeholder 5">
            <a:extLst>
              <a:ext uri="{FF2B5EF4-FFF2-40B4-BE49-F238E27FC236}">
                <a16:creationId xmlns:a16="http://schemas.microsoft.com/office/drawing/2014/main" id="{CE038766-A5BE-694D-9BE8-9E38016A6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54452-F92F-CD46-92E3-E8E2A4CD0356}"/>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4128707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B8FA-FC6E-8647-95C8-C5F52D58A0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0339BF-7501-FC42-8B06-E60339B47D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8EE06-5D36-F44F-9320-968084FB41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21C303-2257-AD4D-8C92-38D16BB9D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99CBD-E4DF-794F-BF89-582D244AAC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66AA44-96D5-A147-A260-9BDCAC7CA4A8}"/>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8" name="Footer Placeholder 7">
            <a:extLst>
              <a:ext uri="{FF2B5EF4-FFF2-40B4-BE49-F238E27FC236}">
                <a16:creationId xmlns:a16="http://schemas.microsoft.com/office/drawing/2014/main" id="{3536B479-03BE-0545-8B2A-C28A0175C7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05AF63-DA01-3848-828C-781072CB2D5C}"/>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83103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ACC2-80B2-4040-AD66-0BE62C0230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43A550-27EE-B747-BC3A-5D345D299651}"/>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4" name="Footer Placeholder 3">
            <a:extLst>
              <a:ext uri="{FF2B5EF4-FFF2-40B4-BE49-F238E27FC236}">
                <a16:creationId xmlns:a16="http://schemas.microsoft.com/office/drawing/2014/main" id="{84A1EBE7-FABB-4D49-9D5F-43735A663D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0F99DE-2050-A44B-A115-4062DA168E4A}"/>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2896644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4BC50-6F8C-D844-815F-992E12E62A19}"/>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3" name="Footer Placeholder 2">
            <a:extLst>
              <a:ext uri="{FF2B5EF4-FFF2-40B4-BE49-F238E27FC236}">
                <a16:creationId xmlns:a16="http://schemas.microsoft.com/office/drawing/2014/main" id="{9C25B78F-50E0-654C-A598-0FC7E4B766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62ED6-1072-9B43-8324-2BB16CF77BAA}"/>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35392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5343-9C48-E041-BE2C-281E89B89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E721C-757D-DE42-BB53-CDB7DCDA1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FA5DDD-8CEE-3142-A6A4-EA20F1475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C5D30-1E34-1D48-90AE-BE836B813C6D}"/>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6" name="Footer Placeholder 5">
            <a:extLst>
              <a:ext uri="{FF2B5EF4-FFF2-40B4-BE49-F238E27FC236}">
                <a16:creationId xmlns:a16="http://schemas.microsoft.com/office/drawing/2014/main" id="{0DD6A503-8020-7E43-9410-31B0B6353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8180F-697E-4647-A51B-5C7A1E672E01}"/>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32354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3502-9A51-E041-AEC3-619CABB859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6569C-ABA6-EE49-AD72-F690319C3D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283D6-16D5-1847-8327-813F9D79C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0E24F-5EB5-1E42-B6EB-CA37DE48DEBF}"/>
              </a:ext>
            </a:extLst>
          </p:cNvPr>
          <p:cNvSpPr>
            <a:spLocks noGrp="1"/>
          </p:cNvSpPr>
          <p:nvPr>
            <p:ph type="dt" sz="half" idx="10"/>
          </p:nvPr>
        </p:nvSpPr>
        <p:spPr/>
        <p:txBody>
          <a:bodyPr/>
          <a:lstStyle/>
          <a:p>
            <a:fld id="{D81AE7C1-57CD-0243-A182-3295E6626061}" type="datetimeFigureOut">
              <a:rPr lang="en-US" smtClean="0"/>
              <a:t>4/13/22</a:t>
            </a:fld>
            <a:endParaRPr lang="en-US"/>
          </a:p>
        </p:txBody>
      </p:sp>
      <p:sp>
        <p:nvSpPr>
          <p:cNvPr id="6" name="Footer Placeholder 5">
            <a:extLst>
              <a:ext uri="{FF2B5EF4-FFF2-40B4-BE49-F238E27FC236}">
                <a16:creationId xmlns:a16="http://schemas.microsoft.com/office/drawing/2014/main" id="{B624276F-407A-8449-A34E-6513B1D46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23445-5298-8E4D-AF23-ECCE41E35711}"/>
              </a:ext>
            </a:extLst>
          </p:cNvPr>
          <p:cNvSpPr>
            <a:spLocks noGrp="1"/>
          </p:cNvSpPr>
          <p:nvPr>
            <p:ph type="sldNum" sz="quarter" idx="12"/>
          </p:nvPr>
        </p:nvSpPr>
        <p:spPr/>
        <p:txBody>
          <a:bodyPr/>
          <a:lstStyle/>
          <a:p>
            <a:fld id="{5A4C3110-531B-F14B-8813-87130FC84F25}" type="slidenum">
              <a:rPr lang="en-US" smtClean="0"/>
              <a:t>‹#›</a:t>
            </a:fld>
            <a:endParaRPr lang="en-US"/>
          </a:p>
        </p:txBody>
      </p:sp>
    </p:spTree>
    <p:extLst>
      <p:ext uri="{BB962C8B-B14F-4D97-AF65-F5344CB8AC3E}">
        <p14:creationId xmlns:p14="http://schemas.microsoft.com/office/powerpoint/2010/main" val="117517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00286-97CA-3244-B572-9C170A757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0B6B7E-CA6B-CA44-A760-D32C0AA7EA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A5A43-965F-244B-84CE-A193DD71E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AE7C1-57CD-0243-A182-3295E6626061}" type="datetimeFigureOut">
              <a:rPr lang="en-US" smtClean="0"/>
              <a:t>4/13/22</a:t>
            </a:fld>
            <a:endParaRPr lang="en-US"/>
          </a:p>
        </p:txBody>
      </p:sp>
      <p:sp>
        <p:nvSpPr>
          <p:cNvPr id="5" name="Footer Placeholder 4">
            <a:extLst>
              <a:ext uri="{FF2B5EF4-FFF2-40B4-BE49-F238E27FC236}">
                <a16:creationId xmlns:a16="http://schemas.microsoft.com/office/drawing/2014/main" id="{A0769BD8-95D0-A543-BE66-83A84BDE8F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0B9DB1-0D4C-5F44-A46A-1B79056DB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C3110-531B-F14B-8813-87130FC84F25}" type="slidenum">
              <a:rPr lang="en-US" smtClean="0"/>
              <a:t>‹#›</a:t>
            </a:fld>
            <a:endParaRPr lang="en-US"/>
          </a:p>
        </p:txBody>
      </p:sp>
    </p:spTree>
    <p:extLst>
      <p:ext uri="{BB962C8B-B14F-4D97-AF65-F5344CB8AC3E}">
        <p14:creationId xmlns:p14="http://schemas.microsoft.com/office/powerpoint/2010/main" val="3807144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8.gif"/><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103.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3.jpg"/><Relationship Id="rId7" Type="http://schemas.openxmlformats.org/officeDocument/2006/relationships/image" Target="../media/image88.jp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2.jpg"/><Relationship Id="rId9" Type="http://schemas.openxmlformats.org/officeDocument/2006/relationships/image" Target="../media/image97.jpg"/></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105.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image" Target="../media/image101.jpg"/><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gif"/></Relationships>
</file>

<file path=ppt/slides/_rels/slide10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4.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jpg"/></Relationships>
</file>

<file path=ppt/slides/_rels/slide9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9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050943-0EF8-CC4D-842C-55FBED22DDC7}"/>
              </a:ext>
            </a:extLst>
          </p:cNvPr>
          <p:cNvSpPr>
            <a:spLocks noGrp="1"/>
          </p:cNvSpPr>
          <p:nvPr>
            <p:ph type="subTitle" idx="1"/>
          </p:nvPr>
        </p:nvSpPr>
        <p:spPr>
          <a:xfrm>
            <a:off x="1487974" y="2492137"/>
            <a:ext cx="9144000" cy="1655762"/>
          </a:xfrm>
        </p:spPr>
        <p:txBody>
          <a:bodyPr>
            <a:normAutofit/>
          </a:bodyPr>
          <a:lstStyle/>
          <a:p>
            <a:r>
              <a:rPr lang="en-US" sz="2800" dirty="0"/>
              <a:t>Stephanie Seneff, MIT CSAIL</a:t>
            </a:r>
          </a:p>
          <a:p>
            <a:r>
              <a:rPr lang="en-US" sz="2800" dirty="0"/>
              <a:t>The Real Truth About Health</a:t>
            </a:r>
          </a:p>
          <a:p>
            <a:r>
              <a:rPr lang="en-US" sz="2800" dirty="0"/>
              <a:t>April 12, 2022</a:t>
            </a:r>
          </a:p>
        </p:txBody>
      </p:sp>
      <p:pic>
        <p:nvPicPr>
          <p:cNvPr id="5" name="Picture 4" descr="Glyphosate-3D-balls.png">
            <a:extLst>
              <a:ext uri="{FF2B5EF4-FFF2-40B4-BE49-F238E27FC236}">
                <a16:creationId xmlns:a16="http://schemas.microsoft.com/office/drawing/2014/main" id="{DFD63C61-EEA2-E245-BD23-D8B8292AA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860" y="4473759"/>
            <a:ext cx="3295135" cy="1701488"/>
          </a:xfrm>
          <a:prstGeom prst="rect">
            <a:avLst/>
          </a:prstGeom>
        </p:spPr>
      </p:pic>
      <p:pic>
        <p:nvPicPr>
          <p:cNvPr id="7" name="Picture 6" descr="Logo&#10;&#10;Description automatically generated">
            <a:extLst>
              <a:ext uri="{FF2B5EF4-FFF2-40B4-BE49-F238E27FC236}">
                <a16:creationId xmlns:a16="http://schemas.microsoft.com/office/drawing/2014/main" id="{2E249515-F0B2-6345-890B-DFD7FC746C7E}"/>
              </a:ext>
            </a:extLst>
          </p:cNvPr>
          <p:cNvPicPr>
            <a:picLocks noChangeAspect="1"/>
          </p:cNvPicPr>
          <p:nvPr/>
        </p:nvPicPr>
        <p:blipFill>
          <a:blip r:embed="rId4"/>
          <a:stretch>
            <a:fillRect/>
          </a:stretch>
        </p:blipFill>
        <p:spPr>
          <a:xfrm>
            <a:off x="9073780" y="1201791"/>
            <a:ext cx="2689411" cy="2689411"/>
          </a:xfrm>
          <a:prstGeom prst="rect">
            <a:avLst/>
          </a:prstGeom>
        </p:spPr>
      </p:pic>
      <p:pic>
        <p:nvPicPr>
          <p:cNvPr id="11" name="Picture 10" descr="Diagram&#10;&#10;Description automatically generated">
            <a:extLst>
              <a:ext uri="{FF2B5EF4-FFF2-40B4-BE49-F238E27FC236}">
                <a16:creationId xmlns:a16="http://schemas.microsoft.com/office/drawing/2014/main" id="{C22D4704-AD41-164B-BDA9-5B26330A3485}"/>
              </a:ext>
            </a:extLst>
          </p:cNvPr>
          <p:cNvPicPr>
            <a:picLocks noChangeAspect="1"/>
          </p:cNvPicPr>
          <p:nvPr/>
        </p:nvPicPr>
        <p:blipFill>
          <a:blip r:embed="rId5"/>
          <a:stretch>
            <a:fillRect/>
          </a:stretch>
        </p:blipFill>
        <p:spPr>
          <a:xfrm>
            <a:off x="1356163" y="4473759"/>
            <a:ext cx="2689411" cy="2118209"/>
          </a:xfrm>
          <a:prstGeom prst="rect">
            <a:avLst/>
          </a:prstGeom>
        </p:spPr>
      </p:pic>
      <p:sp>
        <p:nvSpPr>
          <p:cNvPr id="2" name="Title 1">
            <a:extLst>
              <a:ext uri="{FF2B5EF4-FFF2-40B4-BE49-F238E27FC236}">
                <a16:creationId xmlns:a16="http://schemas.microsoft.com/office/drawing/2014/main" id="{5D58418D-B309-C545-895C-DB3B2A45A9CD}"/>
              </a:ext>
            </a:extLst>
          </p:cNvPr>
          <p:cNvSpPr>
            <a:spLocks noGrp="1"/>
          </p:cNvSpPr>
          <p:nvPr>
            <p:ph type="ctrTitle"/>
          </p:nvPr>
        </p:nvSpPr>
        <p:spPr>
          <a:xfrm>
            <a:off x="1524000" y="780251"/>
            <a:ext cx="9144000" cy="1386026"/>
          </a:xfrm>
        </p:spPr>
        <p:txBody>
          <a:bodyPr>
            <a:noAutofit/>
          </a:bodyPr>
          <a:lstStyle/>
          <a:p>
            <a:r>
              <a:rPr lang="en-US" sz="4400" b="1" dirty="0"/>
              <a:t>Glyphosate, Deuterium, Prions and Neurodegeneration</a:t>
            </a:r>
          </a:p>
        </p:txBody>
      </p:sp>
      <p:pic>
        <p:nvPicPr>
          <p:cNvPr id="9" name="Picture 8" descr="Timeline&#10;&#10;Description automatically generated">
            <a:extLst>
              <a:ext uri="{FF2B5EF4-FFF2-40B4-BE49-F238E27FC236}">
                <a16:creationId xmlns:a16="http://schemas.microsoft.com/office/drawing/2014/main" id="{CABBF169-EC85-AB41-A343-5D21FEE0189C}"/>
              </a:ext>
            </a:extLst>
          </p:cNvPr>
          <p:cNvPicPr>
            <a:picLocks noChangeAspect="1"/>
          </p:cNvPicPr>
          <p:nvPr/>
        </p:nvPicPr>
        <p:blipFill>
          <a:blip r:embed="rId6"/>
          <a:stretch>
            <a:fillRect/>
          </a:stretch>
        </p:blipFill>
        <p:spPr>
          <a:xfrm>
            <a:off x="-12041" y="1696458"/>
            <a:ext cx="2070352" cy="2777301"/>
          </a:xfrm>
          <a:prstGeom prst="rect">
            <a:avLst/>
          </a:prstGeom>
        </p:spPr>
      </p:pic>
      <p:pic>
        <p:nvPicPr>
          <p:cNvPr id="6" name="Picture 5" descr="Shape, arrow&#10;&#10;Description automatically generated">
            <a:extLst>
              <a:ext uri="{FF2B5EF4-FFF2-40B4-BE49-F238E27FC236}">
                <a16:creationId xmlns:a16="http://schemas.microsoft.com/office/drawing/2014/main" id="{BCAD30D3-4771-AF44-9C58-2297FDF9DDBD}"/>
              </a:ext>
            </a:extLst>
          </p:cNvPr>
          <p:cNvPicPr>
            <a:picLocks noChangeAspect="1"/>
          </p:cNvPicPr>
          <p:nvPr/>
        </p:nvPicPr>
        <p:blipFill>
          <a:blip r:embed="rId7"/>
          <a:stretch>
            <a:fillRect/>
          </a:stretch>
        </p:blipFill>
        <p:spPr>
          <a:xfrm>
            <a:off x="8412180" y="3429000"/>
            <a:ext cx="3429000" cy="3429000"/>
          </a:xfrm>
          <a:prstGeom prst="rect">
            <a:avLst/>
          </a:prstGeom>
        </p:spPr>
      </p:pic>
    </p:spTree>
    <p:extLst>
      <p:ext uri="{BB962C8B-B14F-4D97-AF65-F5344CB8AC3E}">
        <p14:creationId xmlns:p14="http://schemas.microsoft.com/office/powerpoint/2010/main" val="1787542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51" y="342204"/>
            <a:ext cx="6728731" cy="1143000"/>
          </a:xfrm>
        </p:spPr>
        <p:txBody>
          <a:bodyPr>
            <a:normAutofit fontScale="90000"/>
          </a:bodyPr>
          <a:lstStyle/>
          <a:p>
            <a:r>
              <a:rPr lang="en-US" b="1" dirty="0"/>
              <a:t>"The Pathologic Anatomy </a:t>
            </a:r>
            <a:br>
              <a:rPr lang="en-US" b="1" dirty="0"/>
            </a:br>
            <a:r>
              <a:rPr lang="en-US" b="1" dirty="0"/>
              <a:t>of Deuterium Intoxication"</a:t>
            </a:r>
            <a:r>
              <a:rPr lang="en-US" b="1" dirty="0">
                <a:solidFill>
                  <a:srgbClr val="FF0000"/>
                </a:solidFill>
              </a:rPr>
              <a:t>*</a:t>
            </a:r>
          </a:p>
        </p:txBody>
      </p:sp>
      <p:sp>
        <p:nvSpPr>
          <p:cNvPr id="3" name="Content Placeholder 2"/>
          <p:cNvSpPr>
            <a:spLocks noGrp="1"/>
          </p:cNvSpPr>
          <p:nvPr>
            <p:ph idx="1"/>
          </p:nvPr>
        </p:nvSpPr>
        <p:spPr>
          <a:xfrm>
            <a:off x="186249" y="1768179"/>
            <a:ext cx="6983985" cy="4353841"/>
          </a:xfrm>
        </p:spPr>
        <p:txBody>
          <a:bodyPr>
            <a:normAutofit/>
          </a:bodyPr>
          <a:lstStyle/>
          <a:p>
            <a:r>
              <a:rPr lang="en-US" dirty="0"/>
              <a:t>Mice received 5% dextrose solution in             D</a:t>
            </a:r>
            <a:r>
              <a:rPr lang="en-US" baseline="-25000" dirty="0"/>
              <a:t>2</a:t>
            </a:r>
            <a:r>
              <a:rPr lang="en-US" dirty="0"/>
              <a:t>O water </a:t>
            </a:r>
          </a:p>
          <a:p>
            <a:r>
              <a:rPr lang="en-US" dirty="0"/>
              <a:t>"Their appetites were voracious, and constant savage attacks upon each other were continually in progress.”</a:t>
            </a:r>
          </a:p>
          <a:p>
            <a:r>
              <a:rPr lang="en-US" dirty="0"/>
              <a:t>“Eventually, at varying intervals, the    animals became hypoactive, lethargic,             and dramatically weak.”</a:t>
            </a:r>
          </a:p>
          <a:p>
            <a:r>
              <a:rPr lang="en-US" dirty="0"/>
              <a:t>“Death occurred in all cases within                6-10 days.”</a:t>
            </a:r>
          </a:p>
        </p:txBody>
      </p:sp>
      <p:sp>
        <p:nvSpPr>
          <p:cNvPr id="4" name="TextBox 3"/>
          <p:cNvSpPr txBox="1"/>
          <p:nvPr/>
        </p:nvSpPr>
        <p:spPr>
          <a:xfrm>
            <a:off x="4660533" y="5940475"/>
            <a:ext cx="6777817" cy="523220"/>
          </a:xfrm>
          <a:prstGeom prst="rect">
            <a:avLst/>
          </a:prstGeom>
          <a:noFill/>
        </p:spPr>
        <p:txBody>
          <a:bodyPr wrap="none" rtlCol="0">
            <a:spAutoFit/>
          </a:bodyPr>
          <a:lstStyle/>
          <a:p>
            <a:r>
              <a:rPr lang="nb-NO" sz="2800" dirty="0">
                <a:solidFill>
                  <a:srgbClr val="FF0000"/>
                </a:solidFill>
              </a:rPr>
              <a:t>*</a:t>
            </a:r>
            <a:r>
              <a:rPr lang="nb-NO" sz="2800" dirty="0"/>
              <a:t>Paul </a:t>
            </a:r>
            <a:r>
              <a:rPr lang="nb-NO" sz="2800" dirty="0" err="1"/>
              <a:t>Bachner</a:t>
            </a:r>
            <a:r>
              <a:rPr lang="nb-NO" sz="2800" dirty="0"/>
              <a:t> et al. PNAS </a:t>
            </a:r>
            <a:r>
              <a:rPr lang="nb-NO" sz="2800" dirty="0">
                <a:solidFill>
                  <a:srgbClr val="FF0000"/>
                </a:solidFill>
              </a:rPr>
              <a:t>1964</a:t>
            </a:r>
            <a:r>
              <a:rPr lang="nb-NO" sz="2800" dirty="0"/>
              <a:t>; 51: 464-471.</a:t>
            </a:r>
            <a:endParaRPr lang="en-US" sz="2800" dirty="0"/>
          </a:p>
        </p:txBody>
      </p:sp>
      <p:pic>
        <p:nvPicPr>
          <p:cNvPr id="5" name="Picture 4" descr="rats_figh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885" y="1745028"/>
            <a:ext cx="4884418" cy="3663313"/>
          </a:xfrm>
          <a:prstGeom prst="rect">
            <a:avLst/>
          </a:prstGeom>
        </p:spPr>
      </p:pic>
    </p:spTree>
    <p:extLst>
      <p:ext uri="{BB962C8B-B14F-4D97-AF65-F5344CB8AC3E}">
        <p14:creationId xmlns:p14="http://schemas.microsoft.com/office/powerpoint/2010/main" val="3327239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7882894" y="5215291"/>
            <a:ext cx="1630279" cy="917032"/>
          </a:xfrm>
          <a:prstGeom prst="rect">
            <a:avLst/>
          </a:prstGeom>
        </p:spPr>
      </p:pic>
      <p:pic>
        <p:nvPicPr>
          <p:cNvPr id="9" name="Picture 8" descr="liver.jpg"/>
          <p:cNvPicPr>
            <a:picLocks noChangeAspect="1"/>
          </p:cNvPicPr>
          <p:nvPr/>
        </p:nvPicPr>
        <p:blipFill>
          <a:blip r:embed="rId4"/>
          <a:stretch>
            <a:fillRect/>
          </a:stretch>
        </p:blipFill>
        <p:spPr>
          <a:xfrm>
            <a:off x="6935986" y="2874530"/>
            <a:ext cx="3361661" cy="2162732"/>
          </a:xfrm>
          <a:prstGeom prst="rect">
            <a:avLst/>
          </a:prstGeom>
        </p:spPr>
      </p:pic>
      <p:pic>
        <p:nvPicPr>
          <p:cNvPr id="10" name="Picture 9" descr="garlic.jpg"/>
          <p:cNvPicPr>
            <a:picLocks noChangeAspect="1"/>
          </p:cNvPicPr>
          <p:nvPr/>
        </p:nvPicPr>
        <p:blipFill>
          <a:blip r:embed="rId5"/>
          <a:stretch>
            <a:fillRect/>
          </a:stretch>
        </p:blipFill>
        <p:spPr>
          <a:xfrm>
            <a:off x="10616563" y="5209785"/>
            <a:ext cx="1152104" cy="922539"/>
          </a:xfrm>
          <a:prstGeom prst="rect">
            <a:avLst/>
          </a:prstGeom>
        </p:spPr>
      </p:pic>
      <p:pic>
        <p:nvPicPr>
          <p:cNvPr id="11" name="Picture 10" descr="onion.gif"/>
          <p:cNvPicPr>
            <a:picLocks noChangeAspect="1"/>
          </p:cNvPicPr>
          <p:nvPr/>
        </p:nvPicPr>
        <p:blipFill>
          <a:blip r:embed="rId6"/>
          <a:stretch>
            <a:fillRect/>
          </a:stretch>
        </p:blipFill>
        <p:spPr>
          <a:xfrm>
            <a:off x="9314615" y="5411571"/>
            <a:ext cx="1301949" cy="1335604"/>
          </a:xfrm>
          <a:prstGeom prst="rect">
            <a:avLst/>
          </a:prstGeom>
        </p:spPr>
      </p:pic>
      <p:pic>
        <p:nvPicPr>
          <p:cNvPr id="12" name="Picture 11" descr="dried_apricots.jpg"/>
          <p:cNvPicPr>
            <a:picLocks noChangeAspect="1"/>
          </p:cNvPicPr>
          <p:nvPr/>
        </p:nvPicPr>
        <p:blipFill>
          <a:blip r:embed="rId7"/>
          <a:stretch>
            <a:fillRect/>
          </a:stretch>
        </p:blipFill>
        <p:spPr>
          <a:xfrm>
            <a:off x="379127" y="5488290"/>
            <a:ext cx="2269975" cy="1258903"/>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4994" cy="1975595"/>
          </a:xfrm>
          <a:prstGeom prst="rect">
            <a:avLst/>
          </a:prstGeom>
        </p:spPr>
      </p:pic>
      <p:pic>
        <p:nvPicPr>
          <p:cNvPr id="14" name="Picture 13" descr="chicken.jpg"/>
          <p:cNvPicPr>
            <a:picLocks noChangeAspect="1"/>
          </p:cNvPicPr>
          <p:nvPr/>
        </p:nvPicPr>
        <p:blipFill>
          <a:blip r:embed="rId9"/>
          <a:stretch>
            <a:fillRect/>
          </a:stretch>
        </p:blipFill>
        <p:spPr>
          <a:xfrm>
            <a:off x="4428384" y="5025890"/>
            <a:ext cx="3106949" cy="1721303"/>
          </a:xfrm>
          <a:prstGeom prst="rect">
            <a:avLst/>
          </a:prstGeom>
        </p:spPr>
      </p:pic>
      <p:pic>
        <p:nvPicPr>
          <p:cNvPr id="5" name="Picture 4" descr="cabbage.jpg"/>
          <p:cNvPicPr>
            <a:picLocks noChangeAspect="1"/>
          </p:cNvPicPr>
          <p:nvPr/>
        </p:nvPicPr>
        <p:blipFill>
          <a:blip r:embed="rId10"/>
          <a:stretch>
            <a:fillRect/>
          </a:stretch>
        </p:blipFill>
        <p:spPr>
          <a:xfrm>
            <a:off x="1541373" y="710430"/>
            <a:ext cx="3361661" cy="2438275"/>
          </a:xfrm>
          <a:prstGeom prst="rect">
            <a:avLst/>
          </a:prstGeom>
        </p:spPr>
      </p:pic>
      <p:pic>
        <p:nvPicPr>
          <p:cNvPr id="8" name="Picture 7" descr="egg.jpg"/>
          <p:cNvPicPr>
            <a:picLocks noChangeAspect="1"/>
          </p:cNvPicPr>
          <p:nvPr/>
        </p:nvPicPr>
        <p:blipFill>
          <a:blip r:embed="rId11"/>
          <a:stretch>
            <a:fillRect/>
          </a:stretch>
        </p:blipFill>
        <p:spPr>
          <a:xfrm>
            <a:off x="4828181" y="1007900"/>
            <a:ext cx="2927308" cy="2005965"/>
          </a:xfrm>
          <a:prstGeom prst="rect">
            <a:avLst/>
          </a:prstGeom>
        </p:spPr>
      </p:pic>
      <p:pic>
        <p:nvPicPr>
          <p:cNvPr id="7" name="Picture 6" descr="scallops.jpg"/>
          <p:cNvPicPr>
            <a:picLocks noChangeAspect="1"/>
          </p:cNvPicPr>
          <p:nvPr/>
        </p:nvPicPr>
        <p:blipFill>
          <a:blip r:embed="rId12"/>
          <a:stretch>
            <a:fillRect/>
          </a:stretch>
        </p:blipFill>
        <p:spPr>
          <a:xfrm>
            <a:off x="3911629" y="3232387"/>
            <a:ext cx="2062881" cy="1626140"/>
          </a:xfrm>
          <a:prstGeom prst="rect">
            <a:avLst/>
          </a:prstGeom>
        </p:spPr>
      </p:pic>
      <p:pic>
        <p:nvPicPr>
          <p:cNvPr id="15" name="Picture 14" descr="crab.jpg"/>
          <p:cNvPicPr>
            <a:picLocks noChangeAspect="1"/>
          </p:cNvPicPr>
          <p:nvPr/>
        </p:nvPicPr>
        <p:blipFill>
          <a:blip r:embed="rId13"/>
          <a:stretch>
            <a:fillRect/>
          </a:stretch>
        </p:blipFill>
        <p:spPr>
          <a:xfrm>
            <a:off x="8341663" y="949193"/>
            <a:ext cx="3185572" cy="1925339"/>
          </a:xfrm>
          <a:prstGeom prst="rect">
            <a:avLst/>
          </a:prstGeom>
        </p:spPr>
      </p:pic>
      <p:pic>
        <p:nvPicPr>
          <p:cNvPr id="6" name="Picture 5" descr="shrimp.jpg"/>
          <p:cNvPicPr>
            <a:picLocks noChangeAspect="1"/>
          </p:cNvPicPr>
          <p:nvPr/>
        </p:nvPicPr>
        <p:blipFill>
          <a:blip r:embed="rId14"/>
          <a:stretch>
            <a:fillRect/>
          </a:stretch>
        </p:blipFill>
        <p:spPr>
          <a:xfrm>
            <a:off x="522464" y="2270183"/>
            <a:ext cx="1371889" cy="1139952"/>
          </a:xfrm>
          <a:prstGeom prst="rect">
            <a:avLst/>
          </a:prstGeom>
        </p:spPr>
      </p:pic>
      <p:pic>
        <p:nvPicPr>
          <p:cNvPr id="16" name="Picture 15" descr="beer_mug.jpg"/>
          <p:cNvPicPr>
            <a:picLocks noChangeAspect="1"/>
          </p:cNvPicPr>
          <p:nvPr/>
        </p:nvPicPr>
        <p:blipFill>
          <a:blip r:embed="rId15"/>
          <a:stretch>
            <a:fillRect/>
          </a:stretch>
        </p:blipFill>
        <p:spPr>
          <a:xfrm>
            <a:off x="-546" y="212724"/>
            <a:ext cx="1543403" cy="2027315"/>
          </a:xfrm>
          <a:prstGeom prst="rect">
            <a:avLst/>
          </a:prstGeom>
        </p:spPr>
      </p:pic>
      <p:sp>
        <p:nvSpPr>
          <p:cNvPr id="2" name="Title 1"/>
          <p:cNvSpPr>
            <a:spLocks noGrp="1"/>
          </p:cNvSpPr>
          <p:nvPr>
            <p:ph type="title"/>
          </p:nvPr>
        </p:nvSpPr>
        <p:spPr>
          <a:xfrm>
            <a:off x="664765" y="-135100"/>
            <a:ext cx="10972800" cy="1143000"/>
          </a:xfrm>
        </p:spPr>
        <p:txBody>
          <a:bodyPr/>
          <a:lstStyle/>
          <a:p>
            <a:r>
              <a:rPr lang="en-US" b="1" dirty="0"/>
              <a:t> Eat Foods Containing Sulfur</a:t>
            </a:r>
          </a:p>
        </p:txBody>
      </p:sp>
    </p:spTree>
    <p:extLst>
      <p:ext uri="{BB962C8B-B14F-4D97-AF65-F5344CB8AC3E}">
        <p14:creationId xmlns:p14="http://schemas.microsoft.com/office/powerpoint/2010/main" val="28066106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967" y="177790"/>
            <a:ext cx="10515600" cy="1325563"/>
          </a:xfrm>
        </p:spPr>
        <p:txBody>
          <a:bodyPr/>
          <a:lstStyle/>
          <a:p>
            <a:r>
              <a:rPr lang="en-US" b="1" dirty="0"/>
              <a:t>Supplemental Sources of Sulfur</a:t>
            </a:r>
            <a:r>
              <a:rPr lang="en-US" b="1" dirty="0">
                <a:solidFill>
                  <a:srgbClr val="FF0000"/>
                </a:solidFill>
              </a:rPr>
              <a:t>*</a:t>
            </a:r>
          </a:p>
        </p:txBody>
      </p:sp>
      <p:sp>
        <p:nvSpPr>
          <p:cNvPr id="3" name="Content Placeholder 2"/>
          <p:cNvSpPr>
            <a:spLocks noGrp="1"/>
          </p:cNvSpPr>
          <p:nvPr>
            <p:ph idx="1"/>
          </p:nvPr>
        </p:nvSpPr>
        <p:spPr/>
        <p:txBody>
          <a:bodyPr>
            <a:normAutofit lnSpcReduction="10000"/>
          </a:bodyPr>
          <a:lstStyle/>
          <a:p>
            <a:r>
              <a:rPr lang="fr-FR" dirty="0"/>
              <a:t>glucosamine sulfate</a:t>
            </a:r>
          </a:p>
          <a:p>
            <a:r>
              <a:rPr lang="fr-FR" dirty="0" err="1"/>
              <a:t>chondroitin</a:t>
            </a:r>
            <a:r>
              <a:rPr lang="fr-FR" dirty="0"/>
              <a:t> sulfate</a:t>
            </a:r>
          </a:p>
          <a:p>
            <a:r>
              <a:rPr lang="fr-FR" dirty="0" err="1"/>
              <a:t>glutathione</a:t>
            </a:r>
            <a:endParaRPr lang="fr-FR" dirty="0"/>
          </a:p>
          <a:p>
            <a:r>
              <a:rPr lang="fr-FR" dirty="0"/>
              <a:t>N-</a:t>
            </a:r>
            <a:r>
              <a:rPr lang="fr-FR" dirty="0" err="1"/>
              <a:t>acetylcysteine</a:t>
            </a:r>
            <a:endParaRPr lang="fr-FR" dirty="0"/>
          </a:p>
          <a:p>
            <a:r>
              <a:rPr lang="fr-FR" dirty="0"/>
              <a:t>alpha </a:t>
            </a:r>
            <a:r>
              <a:rPr lang="fr-FR" dirty="0" err="1"/>
              <a:t>lipoic</a:t>
            </a:r>
            <a:r>
              <a:rPr lang="fr-FR" dirty="0"/>
              <a:t> </a:t>
            </a:r>
            <a:r>
              <a:rPr lang="fr-FR" dirty="0" err="1"/>
              <a:t>acid</a:t>
            </a:r>
            <a:endParaRPr lang="fr-FR" dirty="0"/>
          </a:p>
          <a:p>
            <a:r>
              <a:rPr lang="en-US" dirty="0"/>
              <a:t>t</a:t>
            </a:r>
            <a:r>
              <a:rPr lang="fr-FR" dirty="0"/>
              <a:t>aurine</a:t>
            </a:r>
          </a:p>
          <a:p>
            <a:r>
              <a:rPr lang="fr-FR" dirty="0"/>
              <a:t>DMSO, MSM</a:t>
            </a:r>
          </a:p>
          <a:p>
            <a:r>
              <a:rPr lang="fr-FR" dirty="0"/>
              <a:t>S-</a:t>
            </a:r>
            <a:r>
              <a:rPr lang="fr-FR" dirty="0" err="1"/>
              <a:t>adenosylmethionine</a:t>
            </a:r>
            <a:r>
              <a:rPr lang="fr-FR" dirty="0"/>
              <a:t> (</a:t>
            </a:r>
            <a:r>
              <a:rPr lang="fr-FR" dirty="0" err="1"/>
              <a:t>SAMe</a:t>
            </a:r>
            <a:r>
              <a:rPr lang="fr-FR" dirty="0"/>
              <a:t>)</a:t>
            </a:r>
          </a:p>
          <a:p>
            <a:r>
              <a:rPr lang="fr-FR" dirty="0"/>
              <a:t>Epsom </a:t>
            </a:r>
            <a:r>
              <a:rPr lang="fr-FR" dirty="0" err="1"/>
              <a:t>salts</a:t>
            </a:r>
            <a:r>
              <a:rPr lang="fr-FR" dirty="0"/>
              <a:t> (Mg-sulfate)</a:t>
            </a:r>
            <a:endParaRPr lang="en-US" dirty="0"/>
          </a:p>
        </p:txBody>
      </p:sp>
      <p:sp>
        <p:nvSpPr>
          <p:cNvPr id="4" name="TextBox 3"/>
          <p:cNvSpPr txBox="1"/>
          <p:nvPr/>
        </p:nvSpPr>
        <p:spPr>
          <a:xfrm>
            <a:off x="1654809" y="6302950"/>
            <a:ext cx="8273916" cy="502766"/>
          </a:xfrm>
          <a:prstGeom prst="rect">
            <a:avLst/>
          </a:prstGeom>
          <a:noFill/>
        </p:spPr>
        <p:txBody>
          <a:bodyPr wrap="square" rtlCol="0">
            <a:spAutoFit/>
          </a:bodyPr>
          <a:lstStyle/>
          <a:p>
            <a:r>
              <a:rPr lang="en-US" sz="2667" dirty="0">
                <a:solidFill>
                  <a:srgbClr val="FF0000"/>
                </a:solidFill>
              </a:rPr>
              <a:t>*</a:t>
            </a:r>
            <a:r>
              <a:rPr lang="en-US" sz="2667" dirty="0"/>
              <a:t>S </a:t>
            </a:r>
            <a:r>
              <a:rPr lang="en-US" sz="2667" dirty="0" err="1"/>
              <a:t>Parcell</a:t>
            </a:r>
            <a:r>
              <a:rPr lang="en-US" sz="2667" dirty="0"/>
              <a:t>, Alternative Medicine Review 7(1), 2002, 22-44</a:t>
            </a:r>
          </a:p>
        </p:txBody>
      </p:sp>
      <p:sp>
        <p:nvSpPr>
          <p:cNvPr id="5" name="TextBox 4"/>
          <p:cNvSpPr txBox="1"/>
          <p:nvPr/>
        </p:nvSpPr>
        <p:spPr>
          <a:xfrm>
            <a:off x="5555181" y="2470168"/>
            <a:ext cx="5598243" cy="1077218"/>
          </a:xfrm>
          <a:prstGeom prst="rect">
            <a:avLst/>
          </a:prstGeom>
          <a:solidFill>
            <a:srgbClr val="FFF8A0"/>
          </a:solidFill>
          <a:ln>
            <a:solidFill>
              <a:schemeClr val="tx1"/>
            </a:solidFill>
          </a:ln>
        </p:spPr>
        <p:txBody>
          <a:bodyPr wrap="square" rtlCol="0">
            <a:spAutoFit/>
          </a:bodyPr>
          <a:lstStyle/>
          <a:p>
            <a:r>
              <a:rPr lang="en-US" sz="3200" dirty="0"/>
              <a:t>These can have many beneficial effects and are nearly nontoxic</a:t>
            </a:r>
          </a:p>
        </p:txBody>
      </p:sp>
      <p:sp>
        <p:nvSpPr>
          <p:cNvPr id="6" name="TextBox 5"/>
          <p:cNvSpPr txBox="1"/>
          <p:nvPr/>
        </p:nvSpPr>
        <p:spPr>
          <a:xfrm>
            <a:off x="6158112" y="4000459"/>
            <a:ext cx="4995313" cy="2062103"/>
          </a:xfrm>
          <a:prstGeom prst="rect">
            <a:avLst/>
          </a:prstGeom>
          <a:solidFill>
            <a:srgbClr val="FFF8A0"/>
          </a:solidFill>
          <a:ln>
            <a:solidFill>
              <a:srgbClr val="000000"/>
            </a:solidFill>
          </a:ln>
        </p:spPr>
        <p:txBody>
          <a:bodyPr wrap="square" rtlCol="0">
            <a:spAutoFit/>
          </a:bodyPr>
          <a:lstStyle/>
          <a:p>
            <a:r>
              <a:rPr lang="en-US" sz="3200" dirty="0"/>
              <a:t>My personal favorite is Epsom salt baths:</a:t>
            </a:r>
          </a:p>
          <a:p>
            <a:r>
              <a:rPr lang="en-US" sz="3200" dirty="0"/>
              <a:t>Magnesium sulfate uptake through the skin</a:t>
            </a:r>
          </a:p>
        </p:txBody>
      </p:sp>
    </p:spTree>
    <p:extLst>
      <p:ext uri="{BB962C8B-B14F-4D97-AF65-F5344CB8AC3E}">
        <p14:creationId xmlns:p14="http://schemas.microsoft.com/office/powerpoint/2010/main" val="192276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75" y="60348"/>
            <a:ext cx="10972800" cy="1143000"/>
          </a:xfrm>
        </p:spPr>
        <p:txBody>
          <a:bodyPr/>
          <a:lstStyle/>
          <a:p>
            <a:r>
              <a:rPr lang="en-US" b="1" dirty="0"/>
              <a:t>Foods High in Niacin </a:t>
            </a:r>
            <a:r>
              <a:rPr lang="en-US" b="1" dirty="0">
                <a:sym typeface="Wingdings"/>
              </a:rPr>
              <a:t> NAD(P)(H)</a:t>
            </a:r>
            <a:endParaRPr lang="en-US" b="1" dirty="0"/>
          </a:p>
        </p:txBody>
      </p:sp>
      <p:pic>
        <p:nvPicPr>
          <p:cNvPr id="4" name="Picture 3" descr="mushro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4750360"/>
            <a:ext cx="2789731" cy="1859061"/>
          </a:xfrm>
          <a:prstGeom prst="rect">
            <a:avLst/>
          </a:prstGeom>
        </p:spPr>
      </p:pic>
      <p:pic>
        <p:nvPicPr>
          <p:cNvPr id="5" name="Picture 4" descr="meats_and_f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975" y="3516716"/>
            <a:ext cx="3867436" cy="3341285"/>
          </a:xfrm>
          <a:prstGeom prst="rect">
            <a:avLst/>
          </a:prstGeom>
        </p:spPr>
      </p:pic>
      <p:pic>
        <p:nvPicPr>
          <p:cNvPr id="6" name="Picture 5" descr="pe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32" y="2679173"/>
            <a:ext cx="3317035" cy="2218267"/>
          </a:xfrm>
          <a:prstGeom prst="rect">
            <a:avLst/>
          </a:prstGeom>
        </p:spPr>
      </p:pic>
      <p:pic>
        <p:nvPicPr>
          <p:cNvPr id="7" name="Picture 6" descr="potato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41" y="4267203"/>
            <a:ext cx="3515840" cy="2283276"/>
          </a:xfrm>
          <a:prstGeom prst="rect">
            <a:avLst/>
          </a:prstGeom>
        </p:spPr>
      </p:pic>
      <p:pic>
        <p:nvPicPr>
          <p:cNvPr id="8" name="Picture 7" descr="avocad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3825" y="3712105"/>
            <a:ext cx="2758180" cy="2370667"/>
          </a:xfrm>
          <a:prstGeom prst="rect">
            <a:avLst/>
          </a:prstGeom>
        </p:spPr>
      </p:pic>
      <p:sp>
        <p:nvSpPr>
          <p:cNvPr id="3" name="Content Placeholder 2"/>
          <p:cNvSpPr>
            <a:spLocks noGrp="1"/>
          </p:cNvSpPr>
          <p:nvPr>
            <p:ph idx="1"/>
          </p:nvPr>
        </p:nvSpPr>
        <p:spPr>
          <a:xfrm>
            <a:off x="440267" y="1180578"/>
            <a:ext cx="11243733" cy="1989665"/>
          </a:xfrm>
        </p:spPr>
        <p:txBody>
          <a:bodyPr>
            <a:normAutofit/>
          </a:bodyPr>
          <a:lstStyle/>
          <a:p>
            <a:r>
              <a:rPr lang="en-US" dirty="0"/>
              <a:t>Many foods are rich in niacin, especially animal products like meat, fish and poultry.</a:t>
            </a:r>
          </a:p>
          <a:p>
            <a:r>
              <a:rPr lang="en-US" dirty="0"/>
              <a:t>Vegetarian sources include avocado, peanuts, whole grains, mushrooms, green peas and potatoes. </a:t>
            </a:r>
          </a:p>
          <a:p>
            <a:endParaRPr lang="en-US" dirty="0"/>
          </a:p>
        </p:txBody>
      </p:sp>
    </p:spTree>
    <p:extLst>
      <p:ext uri="{BB962C8B-B14F-4D97-AF65-F5344CB8AC3E}">
        <p14:creationId xmlns:p14="http://schemas.microsoft.com/office/powerpoint/2010/main" val="2007211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late, food, dish, meal&#10;&#10;Description automatically generated">
            <a:extLst>
              <a:ext uri="{FF2B5EF4-FFF2-40B4-BE49-F238E27FC236}">
                <a16:creationId xmlns:a16="http://schemas.microsoft.com/office/drawing/2014/main" id="{4F62779B-B929-0F45-8DDC-AC4AEE3BF7BD}"/>
              </a:ext>
            </a:extLst>
          </p:cNvPr>
          <p:cNvPicPr>
            <a:picLocks noChangeAspect="1"/>
          </p:cNvPicPr>
          <p:nvPr/>
        </p:nvPicPr>
        <p:blipFill>
          <a:blip r:embed="rId3"/>
          <a:stretch>
            <a:fillRect/>
          </a:stretch>
        </p:blipFill>
        <p:spPr>
          <a:xfrm>
            <a:off x="3983756" y="2315515"/>
            <a:ext cx="3962400" cy="2628900"/>
          </a:xfrm>
          <a:prstGeom prst="rect">
            <a:avLst/>
          </a:prstGeom>
        </p:spPr>
      </p:pic>
      <p:sp>
        <p:nvSpPr>
          <p:cNvPr id="2" name="Title 1"/>
          <p:cNvSpPr>
            <a:spLocks noGrp="1"/>
          </p:cNvSpPr>
          <p:nvPr>
            <p:ph type="title"/>
          </p:nvPr>
        </p:nvSpPr>
        <p:spPr>
          <a:xfrm>
            <a:off x="105767" y="94622"/>
            <a:ext cx="12767733" cy="1248188"/>
          </a:xfrm>
        </p:spPr>
        <p:txBody>
          <a:bodyPr>
            <a:normAutofit/>
          </a:bodyPr>
          <a:lstStyle/>
          <a:p>
            <a:r>
              <a:rPr lang="en-US" b="1" dirty="0"/>
              <a:t>Riboflavin:  Source for FAD in </a:t>
            </a:r>
            <a:r>
              <a:rPr lang="en-US" b="1" dirty="0" err="1"/>
              <a:t>Flavoproteins</a:t>
            </a:r>
            <a:endParaRPr lang="en-US" b="1" dirty="0"/>
          </a:p>
        </p:txBody>
      </p:sp>
      <p:sp>
        <p:nvSpPr>
          <p:cNvPr id="3" name="Content Placeholder 2"/>
          <p:cNvSpPr>
            <a:spLocks noGrp="1"/>
          </p:cNvSpPr>
          <p:nvPr>
            <p:ph idx="1"/>
          </p:nvPr>
        </p:nvSpPr>
        <p:spPr>
          <a:xfrm>
            <a:off x="715622" y="1524317"/>
            <a:ext cx="10498667" cy="1295399"/>
          </a:xfrm>
        </p:spPr>
        <p:txBody>
          <a:bodyPr>
            <a:normAutofit/>
          </a:bodyPr>
          <a:lstStyle/>
          <a:p>
            <a:pPr marL="0" indent="0">
              <a:buNone/>
            </a:pPr>
            <a:r>
              <a:rPr lang="en-US" dirty="0"/>
              <a:t>Foods high in riboflavin include beef, tofu, milk, fish, mushrooms, pork, spinach, almonds, avocados, and eggs</a:t>
            </a:r>
          </a:p>
        </p:txBody>
      </p:sp>
      <p:pic>
        <p:nvPicPr>
          <p:cNvPr id="5" name="Picture 4" descr="avoca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885" y="3560347"/>
            <a:ext cx="2438400" cy="2095815"/>
          </a:xfrm>
          <a:prstGeom prst="rect">
            <a:avLst/>
          </a:prstGeom>
        </p:spPr>
      </p:pic>
      <p:pic>
        <p:nvPicPr>
          <p:cNvPr id="6" name="Picture 5" descr="egg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115" y="2562827"/>
            <a:ext cx="2789731" cy="1570159"/>
          </a:xfrm>
          <a:prstGeom prst="rect">
            <a:avLst/>
          </a:prstGeom>
        </p:spPr>
      </p:pic>
      <p:pic>
        <p:nvPicPr>
          <p:cNvPr id="7" name="Picture 6" descr="spin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00183"/>
            <a:ext cx="3221603" cy="2657823"/>
          </a:xfrm>
          <a:prstGeom prst="rect">
            <a:avLst/>
          </a:prstGeom>
        </p:spPr>
      </p:pic>
      <p:pic>
        <p:nvPicPr>
          <p:cNvPr id="4" name="Picture 3" descr="mushroom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645" y="4860383"/>
            <a:ext cx="2388311" cy="1591557"/>
          </a:xfrm>
          <a:prstGeom prst="rect">
            <a:avLst/>
          </a:prstGeom>
        </p:spPr>
      </p:pic>
      <p:pic>
        <p:nvPicPr>
          <p:cNvPr id="9" name="Picture 8" descr="Almond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0" y="2251714"/>
            <a:ext cx="2353733" cy="1561771"/>
          </a:xfrm>
          <a:prstGeom prst="rect">
            <a:avLst/>
          </a:prstGeom>
        </p:spPr>
      </p:pic>
      <p:pic>
        <p:nvPicPr>
          <p:cNvPr id="8" name="Picture 7" descr="milk.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5688" y="4150088"/>
            <a:ext cx="2707912" cy="2707912"/>
          </a:xfrm>
          <a:prstGeom prst="rect">
            <a:avLst/>
          </a:prstGeom>
        </p:spPr>
      </p:pic>
    </p:spTree>
    <p:extLst>
      <p:ext uri="{BB962C8B-B14F-4D97-AF65-F5344CB8AC3E}">
        <p14:creationId xmlns:p14="http://schemas.microsoft.com/office/powerpoint/2010/main" val="15453373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ydrogen_wa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677" y="1417644"/>
            <a:ext cx="2061428" cy="4777889"/>
          </a:xfrm>
          <a:prstGeom prst="rect">
            <a:avLst/>
          </a:prstGeom>
        </p:spPr>
      </p:pic>
      <p:pic>
        <p:nvPicPr>
          <p:cNvPr id="6" name="Picture 5" descr="litewa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1180576"/>
            <a:ext cx="2015067" cy="5299163"/>
          </a:xfrm>
          <a:prstGeom prst="rect">
            <a:avLst/>
          </a:prstGeom>
        </p:spPr>
      </p:pic>
      <p:pic>
        <p:nvPicPr>
          <p:cNvPr id="7" name="Picture 6" descr="glacierwa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670" y="1907737"/>
            <a:ext cx="6570132" cy="4809067"/>
          </a:xfrm>
          <a:prstGeom prst="rect">
            <a:avLst/>
          </a:prstGeom>
        </p:spPr>
      </p:pic>
      <p:sp>
        <p:nvSpPr>
          <p:cNvPr id="2" name="Title 1"/>
          <p:cNvSpPr>
            <a:spLocks noGrp="1"/>
          </p:cNvSpPr>
          <p:nvPr>
            <p:ph type="title"/>
          </p:nvPr>
        </p:nvSpPr>
        <p:spPr>
          <a:xfrm>
            <a:off x="146221" y="141196"/>
            <a:ext cx="10515600" cy="1325563"/>
          </a:xfrm>
        </p:spPr>
        <p:txBody>
          <a:bodyPr>
            <a:normAutofit/>
          </a:bodyPr>
          <a:lstStyle/>
          <a:p>
            <a:r>
              <a:rPr lang="en-US" b="1" dirty="0"/>
              <a:t>DDW, Glacier Water and Hydrogen Water</a:t>
            </a:r>
          </a:p>
        </p:txBody>
      </p:sp>
    </p:spTree>
    <p:extLst>
      <p:ext uri="{BB962C8B-B14F-4D97-AF65-F5344CB8AC3E}">
        <p14:creationId xmlns:p14="http://schemas.microsoft.com/office/powerpoint/2010/main" val="30653559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972800" cy="1143000"/>
          </a:xfrm>
        </p:spPr>
        <p:txBody>
          <a:bodyPr/>
          <a:lstStyle/>
          <a:p>
            <a:r>
              <a:rPr lang="en-US" b="1" dirty="0"/>
              <a:t>Flavonoids and Polyphenols!</a:t>
            </a:r>
          </a:p>
        </p:txBody>
      </p:sp>
      <p:pic>
        <p:nvPicPr>
          <p:cNvPr id="4" name="Picture 3"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088" y="2008498"/>
            <a:ext cx="2912085" cy="1902553"/>
          </a:xfrm>
          <a:prstGeom prst="rect">
            <a:avLst/>
          </a:prstGeom>
        </p:spPr>
      </p:pic>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201" y="4521198"/>
            <a:ext cx="2912086" cy="1854200"/>
          </a:xfrm>
          <a:prstGeom prst="rect">
            <a:avLst/>
          </a:prstGeom>
        </p:spPr>
      </p:pic>
      <p:pic>
        <p:nvPicPr>
          <p:cNvPr id="6" name="Picture 5" descr="curry-seasoning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94" y="966504"/>
            <a:ext cx="2165136" cy="1623852"/>
          </a:xfrm>
          <a:prstGeom prst="rect">
            <a:avLst/>
          </a:prstGeom>
        </p:spPr>
      </p:pic>
      <p:pic>
        <p:nvPicPr>
          <p:cNvPr id="8" name="Picture 7" descr="raspber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03" y="993803"/>
            <a:ext cx="3110655" cy="2029391"/>
          </a:xfrm>
          <a:prstGeom prst="rect">
            <a:avLst/>
          </a:prstGeom>
        </p:spPr>
      </p:pic>
      <p:pic>
        <p:nvPicPr>
          <p:cNvPr id="9" name="Picture 8" descr="Peca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394" y="3336301"/>
            <a:ext cx="2971619" cy="2369795"/>
          </a:xfrm>
          <a:prstGeom prst="rect">
            <a:avLst/>
          </a:prstGeom>
        </p:spPr>
      </p:pic>
      <p:pic>
        <p:nvPicPr>
          <p:cNvPr id="7" name="Picture 6" descr="flavonoid-f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0301" y="2873997"/>
            <a:ext cx="4483147" cy="3810000"/>
          </a:xfrm>
          <a:prstGeom prst="rect">
            <a:avLst/>
          </a:prstGeom>
        </p:spPr>
      </p:pic>
    </p:spTree>
    <p:extLst>
      <p:ext uri="{BB962C8B-B14F-4D97-AF65-F5344CB8AC3E}">
        <p14:creationId xmlns:p14="http://schemas.microsoft.com/office/powerpoint/2010/main" val="31636145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563908" y="-382832"/>
            <a:ext cx="16997286" cy="7623664"/>
          </a:xfrm>
        </p:spPr>
      </p:pic>
      <p:sp>
        <p:nvSpPr>
          <p:cNvPr id="3" name="TextBox 2"/>
          <p:cNvSpPr txBox="1"/>
          <p:nvPr/>
        </p:nvSpPr>
        <p:spPr>
          <a:xfrm>
            <a:off x="0" y="0"/>
            <a:ext cx="5127301" cy="1323439"/>
          </a:xfrm>
          <a:prstGeom prst="rect">
            <a:avLst/>
          </a:prstGeom>
          <a:noFill/>
        </p:spPr>
        <p:txBody>
          <a:bodyPr wrap="none" rtlCol="0">
            <a:spAutoFit/>
          </a:bodyPr>
          <a:lstStyle/>
          <a:p>
            <a:r>
              <a:rPr lang="en-US" sz="8000" dirty="0">
                <a:solidFill>
                  <a:schemeClr val="bg1"/>
                </a:solidFill>
              </a:rPr>
              <a:t>Go Organic!</a:t>
            </a:r>
          </a:p>
        </p:txBody>
      </p:sp>
    </p:spTree>
    <p:extLst>
      <p:ext uri="{BB962C8B-B14F-4D97-AF65-F5344CB8AC3E}">
        <p14:creationId xmlns:p14="http://schemas.microsoft.com/office/powerpoint/2010/main" val="471116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E788-4011-A44B-B949-4C082C8ED386}"/>
              </a:ext>
            </a:extLst>
          </p:cNvPr>
          <p:cNvSpPr>
            <a:spLocks noGrp="1"/>
          </p:cNvSpPr>
          <p:nvPr>
            <p:ph type="title"/>
          </p:nvPr>
        </p:nvSpPr>
        <p:spPr>
          <a:xfrm>
            <a:off x="135983" y="-166643"/>
            <a:ext cx="3116669" cy="1325563"/>
          </a:xfrm>
        </p:spPr>
        <p:txBody>
          <a:bodyPr/>
          <a:lstStyle/>
          <a:p>
            <a:r>
              <a:rPr lang="en-US" b="1" dirty="0"/>
              <a:t>Summary</a:t>
            </a:r>
          </a:p>
        </p:txBody>
      </p:sp>
      <p:sp>
        <p:nvSpPr>
          <p:cNvPr id="3" name="Content Placeholder 2">
            <a:extLst>
              <a:ext uri="{FF2B5EF4-FFF2-40B4-BE49-F238E27FC236}">
                <a16:creationId xmlns:a16="http://schemas.microsoft.com/office/drawing/2014/main" id="{BD2392B8-0678-F04B-852E-6EDECD3D083C}"/>
              </a:ext>
            </a:extLst>
          </p:cNvPr>
          <p:cNvSpPr>
            <a:spLocks noGrp="1"/>
          </p:cNvSpPr>
          <p:nvPr>
            <p:ph idx="1"/>
          </p:nvPr>
        </p:nvSpPr>
        <p:spPr>
          <a:xfrm>
            <a:off x="260300" y="836341"/>
            <a:ext cx="11671399" cy="6021659"/>
          </a:xfrm>
        </p:spPr>
        <p:txBody>
          <a:bodyPr>
            <a:normAutofit lnSpcReduction="10000"/>
          </a:bodyPr>
          <a:lstStyle/>
          <a:p>
            <a:r>
              <a:rPr lang="en-US" dirty="0"/>
              <a:t>Deuterium is pervasive in the environment, and it is very                                    damaging to the ATPase motors in the mitochondria</a:t>
            </a:r>
          </a:p>
          <a:p>
            <a:pPr lvl="1"/>
            <a:r>
              <a:rPr lang="en-US" sz="2600" dirty="0"/>
              <a:t>Biological organisms have devised sophisticated mechanisms to deal with it</a:t>
            </a:r>
          </a:p>
          <a:p>
            <a:r>
              <a:rPr lang="en-US" dirty="0"/>
              <a:t>A class of enzymes called flavoproteins have amazing skills to select hydrogen over deuterium in their product</a:t>
            </a:r>
          </a:p>
          <a:p>
            <a:pPr lvl="1"/>
            <a:r>
              <a:rPr lang="en-US" sz="2600" dirty="0"/>
              <a:t>These enzymes are disrupted by glyphosate</a:t>
            </a:r>
          </a:p>
          <a:p>
            <a:r>
              <a:rPr lang="en-US" sz="3000" dirty="0"/>
              <a:t>Heparan sulfate proteoglycans play an essential role in supplying protons to mitochondria by trapping deuterium in the extracellular matrix</a:t>
            </a:r>
          </a:p>
          <a:p>
            <a:r>
              <a:rPr lang="en-US" sz="3000"/>
              <a:t>Prion </a:t>
            </a:r>
            <a:r>
              <a:rPr lang="en-US" sz="3000" dirty="0"/>
              <a:t>misfolding diseases are likely caused by an inability to maintain low deuterium in the organelles</a:t>
            </a:r>
          </a:p>
          <a:p>
            <a:r>
              <a:rPr lang="en-US" sz="3000" dirty="0"/>
              <a:t>SARS-CoV-2 induces a reaction in the lungs that supports renewal of mitochondrial health to the immune cells</a:t>
            </a:r>
          </a:p>
          <a:p>
            <a:r>
              <a:rPr lang="en-US" sz="3000" dirty="0"/>
              <a:t>Glacier water, foods rich in niacin and riboflavin, healthy fats and an organic diet all help protect from deuterium toxicity </a:t>
            </a:r>
          </a:p>
          <a:p>
            <a:endParaRPr lang="en-US" dirty="0"/>
          </a:p>
          <a:p>
            <a:endParaRPr lang="en-US" dirty="0"/>
          </a:p>
          <a:p>
            <a:endParaRPr lang="en-US" dirty="0"/>
          </a:p>
        </p:txBody>
      </p:sp>
    </p:spTree>
    <p:extLst>
      <p:ext uri="{BB962C8B-B14F-4D97-AF65-F5344CB8AC3E}">
        <p14:creationId xmlns:p14="http://schemas.microsoft.com/office/powerpoint/2010/main" val="17418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07" y="188877"/>
            <a:ext cx="10515600" cy="1325563"/>
          </a:xfrm>
        </p:spPr>
        <p:txBody>
          <a:bodyPr>
            <a:normAutofit/>
          </a:bodyPr>
          <a:lstStyle/>
          <a:p>
            <a:r>
              <a:rPr lang="en-US" b="1" dirty="0"/>
              <a:t>Deuterium in Water and Depression</a:t>
            </a:r>
            <a:r>
              <a:rPr lang="en-US" b="1" dirty="0">
                <a:solidFill>
                  <a:srgbClr val="FF0000"/>
                </a:solidFill>
              </a:rPr>
              <a:t>*</a:t>
            </a:r>
          </a:p>
        </p:txBody>
      </p:sp>
      <p:pic>
        <p:nvPicPr>
          <p:cNvPr id="4" name="Content Placeholder 3" descr="deuterium_depression.jpg"/>
          <p:cNvPicPr>
            <a:picLocks noGrp="1" noChangeAspect="1"/>
          </p:cNvPicPr>
          <p:nvPr>
            <p:ph idx="1"/>
          </p:nvPr>
        </p:nvPicPr>
        <p:blipFill>
          <a:blip r:embed="rId3">
            <a:extLst>
              <a:ext uri="{28A0092B-C50C-407E-A947-70E740481C1C}">
                <a14:useLocalDpi xmlns:a14="http://schemas.microsoft.com/office/drawing/2010/main" val="0"/>
              </a:ext>
            </a:extLst>
          </a:blip>
          <a:srcRect l="-16081" r="-16081"/>
          <a:stretch>
            <a:fillRect/>
          </a:stretch>
        </p:blipFill>
        <p:spPr>
          <a:xfrm>
            <a:off x="-914400" y="1253100"/>
            <a:ext cx="12881197" cy="5313121"/>
          </a:xfrm>
        </p:spPr>
      </p:pic>
      <p:sp>
        <p:nvSpPr>
          <p:cNvPr id="3" name="TextBox 2"/>
          <p:cNvSpPr txBox="1"/>
          <p:nvPr/>
        </p:nvSpPr>
        <p:spPr>
          <a:xfrm>
            <a:off x="6366933" y="5964631"/>
            <a:ext cx="5215467" cy="830997"/>
          </a:xfrm>
          <a:prstGeom prst="rect">
            <a:avLst/>
          </a:prstGeom>
          <a:noFill/>
        </p:spPr>
        <p:txBody>
          <a:bodyPr wrap="square" rtlCol="0">
            <a:spAutoFit/>
          </a:bodyPr>
          <a:lstStyle/>
          <a:p>
            <a:pPr algn="r"/>
            <a:r>
              <a:rPr lang="en-US" sz="2400" dirty="0">
                <a:solidFill>
                  <a:srgbClr val="FF0000"/>
                </a:solidFill>
              </a:rPr>
              <a:t>*</a:t>
            </a:r>
            <a:r>
              <a:rPr lang="en-US" sz="2400" dirty="0"/>
              <a:t>Tatyana </a:t>
            </a:r>
            <a:r>
              <a:rPr lang="en-US" sz="2400" dirty="0" err="1"/>
              <a:t>Strekalova</a:t>
            </a:r>
            <a:r>
              <a:rPr lang="en-US" sz="2400" dirty="0"/>
              <a:t> et al. </a:t>
            </a:r>
            <a:r>
              <a:rPr lang="en-US" sz="2400" dirty="0" err="1"/>
              <a:t>Behavioural</a:t>
            </a:r>
            <a:r>
              <a:rPr lang="en-US" sz="2400" dirty="0"/>
              <a:t> Brain Research 277 (2015) 237–244.</a:t>
            </a:r>
          </a:p>
        </p:txBody>
      </p:sp>
      <p:sp>
        <p:nvSpPr>
          <p:cNvPr id="5" name="TextBox 4">
            <a:extLst>
              <a:ext uri="{FF2B5EF4-FFF2-40B4-BE49-F238E27FC236}">
                <a16:creationId xmlns:a16="http://schemas.microsoft.com/office/drawing/2014/main" id="{84D84345-D04B-3545-8851-6C31A85977EC}"/>
              </a:ext>
            </a:extLst>
          </p:cNvPr>
          <p:cNvSpPr txBox="1"/>
          <p:nvPr/>
        </p:nvSpPr>
        <p:spPr>
          <a:xfrm>
            <a:off x="7261013" y="1569502"/>
            <a:ext cx="3342966" cy="461665"/>
          </a:xfrm>
          <a:prstGeom prst="rect">
            <a:avLst/>
          </a:prstGeom>
          <a:noFill/>
        </p:spPr>
        <p:txBody>
          <a:bodyPr wrap="none" rtlCol="0">
            <a:spAutoFit/>
          </a:bodyPr>
          <a:lstStyle/>
          <a:p>
            <a:r>
              <a:rPr lang="en-US" sz="2400" dirty="0"/>
              <a:t>Prevalence of Depression</a:t>
            </a:r>
          </a:p>
        </p:txBody>
      </p:sp>
      <p:sp>
        <p:nvSpPr>
          <p:cNvPr id="6" name="TextBox 5">
            <a:extLst>
              <a:ext uri="{FF2B5EF4-FFF2-40B4-BE49-F238E27FC236}">
                <a16:creationId xmlns:a16="http://schemas.microsoft.com/office/drawing/2014/main" id="{00713FF4-946E-9648-B34A-93C57873DE9A}"/>
              </a:ext>
            </a:extLst>
          </p:cNvPr>
          <p:cNvSpPr txBox="1"/>
          <p:nvPr/>
        </p:nvSpPr>
        <p:spPr>
          <a:xfrm>
            <a:off x="7270568" y="3691136"/>
            <a:ext cx="3869521" cy="461665"/>
          </a:xfrm>
          <a:prstGeom prst="rect">
            <a:avLst/>
          </a:prstGeom>
          <a:noFill/>
        </p:spPr>
        <p:txBody>
          <a:bodyPr wrap="none" rtlCol="0">
            <a:spAutoFit/>
          </a:bodyPr>
          <a:lstStyle/>
          <a:p>
            <a:r>
              <a:rPr lang="en-US" sz="2400" dirty="0"/>
              <a:t>Deuterium levels in tap water</a:t>
            </a:r>
          </a:p>
        </p:txBody>
      </p:sp>
    </p:spTree>
    <p:extLst>
      <p:ext uri="{BB962C8B-B14F-4D97-AF65-F5344CB8AC3E}">
        <p14:creationId xmlns:p14="http://schemas.microsoft.com/office/powerpoint/2010/main" val="170153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5" y="274639"/>
            <a:ext cx="11756397" cy="1143000"/>
          </a:xfrm>
        </p:spPr>
        <p:txBody>
          <a:bodyPr>
            <a:normAutofit/>
          </a:bodyPr>
          <a:lstStyle/>
          <a:p>
            <a:r>
              <a:rPr lang="en-US" b="1" dirty="0"/>
              <a:t>Deuterium Levels are Variable in Fluids</a:t>
            </a:r>
            <a:r>
              <a:rPr lang="en-US" b="1" dirty="0">
                <a:solidFill>
                  <a:srgbClr val="FF0000"/>
                </a:solidFill>
              </a:rPr>
              <a:t>*</a:t>
            </a:r>
          </a:p>
        </p:txBody>
      </p:sp>
      <p:sp>
        <p:nvSpPr>
          <p:cNvPr id="3" name="Content Placeholder 2"/>
          <p:cNvSpPr>
            <a:spLocks noGrp="1"/>
          </p:cNvSpPr>
          <p:nvPr>
            <p:ph idx="1"/>
          </p:nvPr>
        </p:nvSpPr>
        <p:spPr>
          <a:xfrm>
            <a:off x="609618" y="1600201"/>
            <a:ext cx="11417732" cy="4525963"/>
          </a:xfrm>
        </p:spPr>
        <p:txBody>
          <a:bodyPr>
            <a:normAutofit/>
          </a:bodyPr>
          <a:lstStyle/>
          <a:p>
            <a:r>
              <a:rPr lang="en-US" sz="3200" dirty="0"/>
              <a:t>Deuterium in Antarctic glacier water is only 89 ppm (compared to 155 in sea water).</a:t>
            </a:r>
          </a:p>
          <a:p>
            <a:pPr lvl="1"/>
            <a:r>
              <a:rPr lang="en-US" sz="2800" dirty="0"/>
              <a:t>People who get their water from glaciers live longer</a:t>
            </a:r>
          </a:p>
          <a:p>
            <a:r>
              <a:rPr lang="en-US" sz="3200" dirty="0"/>
              <a:t>Deuterium is higher in rainwater at the equator than at the poles</a:t>
            </a:r>
          </a:p>
          <a:p>
            <a:pPr lvl="1"/>
            <a:r>
              <a:rPr lang="en-US" sz="2667" dirty="0"/>
              <a:t>Due to higher evaporation off of descending water droplets</a:t>
            </a:r>
          </a:p>
          <a:p>
            <a:r>
              <a:rPr lang="en-US" sz="3200" dirty="0"/>
              <a:t>Deuterium levels are different in different body fluids:</a:t>
            </a:r>
          </a:p>
          <a:p>
            <a:pPr lvl="1"/>
            <a:r>
              <a:rPr lang="en-US" sz="2667" dirty="0"/>
              <a:t>Saliva &gt;  Blood &gt; Breast milk</a:t>
            </a:r>
          </a:p>
          <a:p>
            <a:pPr lvl="1"/>
            <a:r>
              <a:rPr lang="en-US" sz="2800" dirty="0"/>
              <a:t>Salivary glands selectively secrete deuterium</a:t>
            </a:r>
          </a:p>
          <a:p>
            <a:pPr lvl="1"/>
            <a:r>
              <a:rPr lang="en-US" sz="2800" dirty="0"/>
              <a:t>Breast milk is a low-deuterium nutrient</a:t>
            </a:r>
          </a:p>
        </p:txBody>
      </p:sp>
      <p:sp>
        <p:nvSpPr>
          <p:cNvPr id="4" name="TextBox 3"/>
          <p:cNvSpPr txBox="1"/>
          <p:nvPr/>
        </p:nvSpPr>
        <p:spPr>
          <a:xfrm>
            <a:off x="3544682" y="6143330"/>
            <a:ext cx="8412303" cy="584775"/>
          </a:xfrm>
          <a:prstGeom prst="rect">
            <a:avLst/>
          </a:prstGeom>
          <a:noFill/>
        </p:spPr>
        <p:txBody>
          <a:bodyPr wrap="none" rtlCol="0">
            <a:spAutoFit/>
          </a:bodyPr>
          <a:lstStyle/>
          <a:p>
            <a:r>
              <a:rPr lang="en-US" sz="3200" dirty="0">
                <a:solidFill>
                  <a:srgbClr val="FF0000"/>
                </a:solidFill>
              </a:rPr>
              <a:t>*</a:t>
            </a:r>
            <a:r>
              <a:rPr lang="en-US" sz="3200" dirty="0"/>
              <a:t>Alexander Basov et al. Nutrients 2019; 11: 1903.</a:t>
            </a:r>
          </a:p>
        </p:txBody>
      </p:sp>
    </p:spTree>
    <p:extLst>
      <p:ext uri="{BB962C8B-B14F-4D97-AF65-F5344CB8AC3E}">
        <p14:creationId xmlns:p14="http://schemas.microsoft.com/office/powerpoint/2010/main" val="347355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4321"/>
            <a:ext cx="10515600" cy="1325563"/>
          </a:xfrm>
        </p:spPr>
        <p:txBody>
          <a:bodyPr/>
          <a:lstStyle/>
          <a:p>
            <a:r>
              <a:rPr lang="en-US" b="1" dirty="0"/>
              <a:t>Glyphosate: The Big Picture</a:t>
            </a:r>
          </a:p>
        </p:txBody>
      </p:sp>
      <p:sp>
        <p:nvSpPr>
          <p:cNvPr id="3" name="Content Placeholder 2"/>
          <p:cNvSpPr>
            <a:spLocks noGrp="1"/>
          </p:cNvSpPr>
          <p:nvPr>
            <p:ph idx="1"/>
          </p:nvPr>
        </p:nvSpPr>
        <p:spPr>
          <a:xfrm>
            <a:off x="304800" y="1417639"/>
            <a:ext cx="11582400" cy="4573258"/>
          </a:xfrm>
        </p:spPr>
        <p:txBody>
          <a:bodyPr>
            <a:normAutofit/>
          </a:bodyPr>
          <a:lstStyle/>
          <a:p>
            <a:r>
              <a:rPr lang="en-US" dirty="0"/>
              <a:t>Glyphosate is the active ingredient in the herbicide Roundup</a:t>
            </a:r>
          </a:p>
          <a:p>
            <a:pPr lvl="1"/>
            <a:r>
              <a:rPr lang="en-US" dirty="0"/>
              <a:t>Pervasive in the food supply</a:t>
            </a:r>
          </a:p>
          <a:p>
            <a:pPr lvl="1"/>
            <a:r>
              <a:rPr lang="en-US" dirty="0"/>
              <a:t>Considered to be safe for humans but  there is                                                                                  increasing doubt that this is true </a:t>
            </a:r>
          </a:p>
          <a:p>
            <a:r>
              <a:rPr lang="en-US" dirty="0"/>
              <a:t>Glyphosate kills weeds by suppressing an                                                                  enzyme in the shikimate pathway called EPSP synthase</a:t>
            </a:r>
          </a:p>
          <a:p>
            <a:pPr lvl="1"/>
            <a:r>
              <a:rPr lang="en-US" i="1" dirty="0"/>
              <a:t> Our gut bacteria use this enzyme to make essential aromatic amino acids for the host</a:t>
            </a:r>
          </a:p>
          <a:p>
            <a:r>
              <a:rPr lang="en-US" dirty="0"/>
              <a:t>There are strong correlations between the rise in glyphosate usage in the US and the rise in multiple neurological, oncological, autoimmune and metabolic diseases</a:t>
            </a:r>
            <a:r>
              <a:rPr lang="en-US" dirty="0">
                <a:solidFill>
                  <a:srgbClr val="FF0000"/>
                </a:solidFill>
              </a:rPr>
              <a:t>* </a:t>
            </a:r>
          </a:p>
        </p:txBody>
      </p:sp>
      <p:pic>
        <p:nvPicPr>
          <p:cNvPr id="4" name="Picture 3" descr="Glyphosate-3D-bal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1" y="1863952"/>
            <a:ext cx="3783980" cy="1953909"/>
          </a:xfrm>
          <a:prstGeom prst="rect">
            <a:avLst/>
          </a:prstGeom>
        </p:spPr>
      </p:pic>
      <p:sp>
        <p:nvSpPr>
          <p:cNvPr id="5" name="TextBox 4"/>
          <p:cNvSpPr txBox="1"/>
          <p:nvPr/>
        </p:nvSpPr>
        <p:spPr>
          <a:xfrm>
            <a:off x="5714635" y="5990897"/>
            <a:ext cx="6082371" cy="461665"/>
          </a:xfrm>
          <a:prstGeom prst="rect">
            <a:avLst/>
          </a:prstGeom>
          <a:noFill/>
        </p:spPr>
        <p:txBody>
          <a:bodyPr wrap="none" rtlCol="0">
            <a:spAutoFit/>
          </a:bodyPr>
          <a:lstStyle/>
          <a:p>
            <a:r>
              <a:rPr lang="en-US" sz="2400" dirty="0">
                <a:solidFill>
                  <a:srgbClr val="FF0000"/>
                </a:solidFill>
              </a:rPr>
              <a:t>*</a:t>
            </a:r>
            <a:r>
              <a:rPr lang="en-US" sz="2400" dirty="0"/>
              <a:t>NL Swanson et al. J Org Systems 2014; 9: 6-37.</a:t>
            </a:r>
          </a:p>
        </p:txBody>
      </p:sp>
    </p:spTree>
    <p:extLst>
      <p:ext uri="{BB962C8B-B14F-4D97-AF65-F5344CB8AC3E}">
        <p14:creationId xmlns:p14="http://schemas.microsoft.com/office/powerpoint/2010/main" val="224146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306860" y="84983"/>
            <a:ext cx="3772989" cy="1325563"/>
          </a:xfrm>
        </p:spPr>
        <p:txBody>
          <a:bodyPr/>
          <a:lstStyle/>
          <a:p>
            <a:r>
              <a:rPr lang="en-US" b="1" dirty="0"/>
              <a:t>My New Book!</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2"/>
          <a:stretch>
            <a:fillRect/>
          </a:stretch>
        </p:blipFill>
        <p:spPr>
          <a:xfrm>
            <a:off x="7370956" y="798751"/>
            <a:ext cx="3982844" cy="5974266"/>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162434" y="1410546"/>
            <a:ext cx="6818229" cy="47434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Released by Chelsea Green in July 2021</a:t>
            </a:r>
          </a:p>
          <a:p>
            <a:r>
              <a:rPr lang="en-US" sz="2800" dirty="0"/>
              <a:t>Presents extensive data on glyphosate toxicity to animals and humans</a:t>
            </a:r>
          </a:p>
          <a:p>
            <a:r>
              <a:rPr lang="en-US" sz="2800" dirty="0"/>
              <a:t>Shows how glyphosate interferes with sulfate homeostasis </a:t>
            </a:r>
          </a:p>
          <a:p>
            <a:r>
              <a:rPr lang="en-US" sz="2800" dirty="0"/>
              <a:t>Argues that glyphosate is insidiously, cumulatively toxic through its diabolical insertion into proteins by mistake in place of the coding amino acid glycine</a:t>
            </a:r>
          </a:p>
          <a:p>
            <a:pPr lvl="1"/>
            <a:r>
              <a:rPr lang="en-US" sz="2600" dirty="0"/>
              <a:t>This unique feature explains why it is causal in so many diseases</a:t>
            </a:r>
          </a:p>
        </p:txBody>
      </p:sp>
    </p:spTree>
    <p:extLst>
      <p:ext uri="{BB962C8B-B14F-4D97-AF65-F5344CB8AC3E}">
        <p14:creationId xmlns:p14="http://schemas.microsoft.com/office/powerpoint/2010/main" val="3194731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389" y="1637223"/>
            <a:ext cx="8083158" cy="2782300"/>
          </a:xfrm>
          <a:noFill/>
          <a:ln>
            <a:noFill/>
          </a:ln>
        </p:spPr>
        <p:txBody>
          <a:bodyPr vert="horz" wrap="square" lIns="121920" tIns="60960" rIns="121920" bIns="60960" rtlCol="0" anchor="ctr">
            <a:spAutoFit/>
          </a:bodyPr>
          <a:lstStyle/>
          <a:p>
            <a:pPr algn="ctr"/>
            <a:r>
              <a:rPr lang="en-US" sz="6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n-lt"/>
                <a:ea typeface="+mn-ea"/>
                <a:cs typeface="+mn-cs"/>
              </a:rPr>
              <a:t>NAD(P)(H) is Essential to  Support Mitochondria</a:t>
            </a:r>
          </a:p>
        </p:txBody>
      </p:sp>
    </p:spTree>
    <p:extLst>
      <p:ext uri="{BB962C8B-B14F-4D97-AF65-F5344CB8AC3E}">
        <p14:creationId xmlns:p14="http://schemas.microsoft.com/office/powerpoint/2010/main" val="154723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0"/>
            <a:ext cx="10972800" cy="1143000"/>
          </a:xfrm>
        </p:spPr>
        <p:txBody>
          <a:bodyPr/>
          <a:lstStyle/>
          <a:p>
            <a:r>
              <a:rPr lang="en-US" b="1" dirty="0"/>
              <a:t>The Big Picture</a:t>
            </a:r>
          </a:p>
        </p:txBody>
      </p:sp>
      <p:sp>
        <p:nvSpPr>
          <p:cNvPr id="3" name="Content Placeholder 2"/>
          <p:cNvSpPr>
            <a:spLocks noGrp="1"/>
          </p:cNvSpPr>
          <p:nvPr>
            <p:ph idx="1"/>
          </p:nvPr>
        </p:nvSpPr>
        <p:spPr>
          <a:xfrm>
            <a:off x="169333" y="1031788"/>
            <a:ext cx="11853333" cy="5714999"/>
          </a:xfrm>
        </p:spPr>
        <p:txBody>
          <a:bodyPr>
            <a:normAutofit/>
          </a:bodyPr>
          <a:lstStyle/>
          <a:p>
            <a:r>
              <a:rPr lang="en-US" dirty="0"/>
              <a:t>NAD (Nicotinamide Adenine Dinucleotide) is an essential cofactor in oxidation/reduction reactions</a:t>
            </a:r>
          </a:p>
          <a:p>
            <a:pPr lvl="1"/>
            <a:r>
              <a:rPr lang="en-US" dirty="0"/>
              <a:t>It exists in four forms: with and without hydrogens and with and without phosphate</a:t>
            </a:r>
          </a:p>
          <a:p>
            <a:pPr marL="457200" lvl="1" indent="0">
              <a:buNone/>
            </a:pPr>
            <a:r>
              <a:rPr lang="en-US" dirty="0"/>
              <a:t>NAD+   	(no H, no P)</a:t>
            </a:r>
          </a:p>
          <a:p>
            <a:pPr marL="457200" lvl="1" indent="0">
              <a:buNone/>
            </a:pPr>
            <a:r>
              <a:rPr lang="en-US" dirty="0"/>
              <a:t>NADH  	(with H, no P)</a:t>
            </a:r>
          </a:p>
          <a:p>
            <a:pPr marL="457200" lvl="1" indent="0">
              <a:buNone/>
            </a:pPr>
            <a:r>
              <a:rPr lang="en-US" dirty="0"/>
              <a:t>NADP+	 (no H, with P)</a:t>
            </a:r>
          </a:p>
          <a:p>
            <a:pPr marL="457200" lvl="1" indent="0">
              <a:buNone/>
            </a:pPr>
            <a:r>
              <a:rPr lang="en-US" dirty="0"/>
              <a:t>NADPH 	(with H, with P)</a:t>
            </a:r>
          </a:p>
          <a:p>
            <a:r>
              <a:rPr lang="en-US" dirty="0"/>
              <a:t>Mitochondria are organelles inside cells that supply energy in the form of ATP</a:t>
            </a:r>
          </a:p>
          <a:p>
            <a:r>
              <a:rPr lang="en-US" dirty="0"/>
              <a:t>Mitochondria depend critically on a proton-ATPase pump to make ATP</a:t>
            </a:r>
          </a:p>
          <a:p>
            <a:pPr lvl="1"/>
            <a:r>
              <a:rPr lang="en-US" dirty="0"/>
              <a:t>Protons derived from NADH and NADPH are pumped into the intermembrane space</a:t>
            </a:r>
          </a:p>
          <a:p>
            <a:r>
              <a:rPr lang="en-US" dirty="0"/>
              <a:t>Deuterium “gums up” the pump (like sugar in the gas tank)</a:t>
            </a:r>
          </a:p>
          <a:p>
            <a:r>
              <a:rPr lang="en-US" dirty="0"/>
              <a:t>Glyphosate interferes with the supply of NADH and NADPH to the organism</a:t>
            </a:r>
            <a:endParaRPr lang="en-US" sz="3467" dirty="0"/>
          </a:p>
          <a:p>
            <a:pPr marL="457200" lvl="1" indent="0">
              <a:buNone/>
            </a:pPr>
            <a:endParaRPr lang="en-US" dirty="0"/>
          </a:p>
        </p:txBody>
      </p:sp>
      <p:sp>
        <p:nvSpPr>
          <p:cNvPr id="5" name="TextBox 4">
            <a:extLst>
              <a:ext uri="{FF2B5EF4-FFF2-40B4-BE49-F238E27FC236}">
                <a16:creationId xmlns:a16="http://schemas.microsoft.com/office/drawing/2014/main" id="{04D98203-E362-2C45-B3FD-DC14C64166F6}"/>
              </a:ext>
            </a:extLst>
          </p:cNvPr>
          <p:cNvSpPr txBox="1"/>
          <p:nvPr/>
        </p:nvSpPr>
        <p:spPr>
          <a:xfrm>
            <a:off x="5486400" y="2492621"/>
            <a:ext cx="4090087" cy="1200329"/>
          </a:xfrm>
          <a:prstGeom prst="rect">
            <a:avLst/>
          </a:prstGeom>
          <a:noFill/>
          <a:ln w="28575">
            <a:solidFill>
              <a:schemeClr val="accent1"/>
            </a:solidFill>
          </a:ln>
        </p:spPr>
        <p:txBody>
          <a:bodyPr wrap="square" rtlCol="0">
            <a:spAutoFit/>
          </a:bodyPr>
          <a:lstStyle/>
          <a:p>
            <a:r>
              <a:rPr lang="en-US" sz="2400" dirty="0"/>
              <a:t>The enzymes that supply NAD+ and NADP+ with H are specially designed to avoid deuterium</a:t>
            </a:r>
          </a:p>
        </p:txBody>
      </p:sp>
    </p:spTree>
    <p:extLst>
      <p:ext uri="{BB962C8B-B14F-4D97-AF65-F5344CB8AC3E}">
        <p14:creationId xmlns:p14="http://schemas.microsoft.com/office/powerpoint/2010/main" val="318167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Mitochondrion</a:t>
            </a:r>
          </a:p>
        </p:txBody>
      </p:sp>
      <p:pic>
        <p:nvPicPr>
          <p:cNvPr id="4" name="Content Placeholder 3" descr="mitochondrion.png"/>
          <p:cNvPicPr>
            <a:picLocks noGrp="1" noChangeAspect="1"/>
          </p:cNvPicPr>
          <p:nvPr>
            <p:ph idx="1"/>
          </p:nvPr>
        </p:nvPicPr>
        <p:blipFill>
          <a:blip r:embed="rId3">
            <a:extLst>
              <a:ext uri="{28A0092B-C50C-407E-A947-70E740481C1C}">
                <a14:useLocalDpi xmlns:a14="http://schemas.microsoft.com/office/drawing/2010/main" val="0"/>
              </a:ext>
            </a:extLst>
          </a:blip>
          <a:srcRect l="-13935" r="-13935"/>
          <a:stretch>
            <a:fillRect/>
          </a:stretch>
        </p:blipFill>
        <p:spPr/>
      </p:pic>
    </p:spTree>
    <p:extLst>
      <p:ext uri="{BB962C8B-B14F-4D97-AF65-F5344CB8AC3E}">
        <p14:creationId xmlns:p14="http://schemas.microsoft.com/office/powerpoint/2010/main" val="1810294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iagram, engineering drawing&#10;&#10;Description automatically generated">
            <a:extLst>
              <a:ext uri="{FF2B5EF4-FFF2-40B4-BE49-F238E27FC236}">
                <a16:creationId xmlns:a16="http://schemas.microsoft.com/office/drawing/2014/main" id="{44E4E325-ADA4-594F-A22B-2E8939CA45A8}"/>
              </a:ext>
            </a:extLst>
          </p:cNvPr>
          <p:cNvPicPr>
            <a:picLocks noGrp="1" noChangeAspect="1"/>
          </p:cNvPicPr>
          <p:nvPr>
            <p:ph idx="1"/>
          </p:nvPr>
        </p:nvPicPr>
        <p:blipFill rotWithShape="1">
          <a:blip r:embed="rId3"/>
          <a:srcRect l="805" r="67" b="1"/>
          <a:stretch/>
        </p:blipFill>
        <p:spPr>
          <a:xfrm>
            <a:off x="1955567" y="507079"/>
            <a:ext cx="8280866" cy="4657124"/>
          </a:xfrm>
          <a:prstGeom prst="rect">
            <a:avLst/>
          </a:prstGeom>
        </p:spPr>
      </p:pic>
      <p:sp>
        <p:nvSpPr>
          <p:cNvPr id="7" name="Title 1">
            <a:extLst>
              <a:ext uri="{FF2B5EF4-FFF2-40B4-BE49-F238E27FC236}">
                <a16:creationId xmlns:a16="http://schemas.microsoft.com/office/drawing/2014/main" id="{BFBCF706-1458-984E-925C-C27E4765D6FD}"/>
              </a:ext>
            </a:extLst>
          </p:cNvPr>
          <p:cNvSpPr>
            <a:spLocks noGrp="1"/>
          </p:cNvSpPr>
          <p:nvPr>
            <p:ph type="title"/>
          </p:nvPr>
        </p:nvSpPr>
        <p:spPr>
          <a:xfrm>
            <a:off x="838200" y="-155702"/>
            <a:ext cx="10515600" cy="1325563"/>
          </a:xfrm>
        </p:spPr>
        <p:txBody>
          <a:bodyPr/>
          <a:lstStyle/>
          <a:p>
            <a:pPr algn="ctr"/>
            <a:r>
              <a:rPr lang="en-US" b="1" dirty="0"/>
              <a:t>Electron Transport Chain</a:t>
            </a:r>
          </a:p>
        </p:txBody>
      </p:sp>
      <p:sp>
        <p:nvSpPr>
          <p:cNvPr id="8" name="Content Placeholder 2">
            <a:extLst>
              <a:ext uri="{FF2B5EF4-FFF2-40B4-BE49-F238E27FC236}">
                <a16:creationId xmlns:a16="http://schemas.microsoft.com/office/drawing/2014/main" id="{E08E350F-0922-444D-9076-5E06F71D5D14}"/>
              </a:ext>
            </a:extLst>
          </p:cNvPr>
          <p:cNvSpPr txBox="1">
            <a:spLocks/>
          </p:cNvSpPr>
          <p:nvPr/>
        </p:nvSpPr>
        <p:spPr>
          <a:xfrm>
            <a:off x="582457" y="5012232"/>
            <a:ext cx="11376709" cy="1724745"/>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Protons from NADH and FADH</a:t>
            </a:r>
            <a:r>
              <a:rPr lang="en-US" baseline="-25000" dirty="0"/>
              <a:t>2</a:t>
            </a:r>
            <a:r>
              <a:rPr lang="en-US" dirty="0"/>
              <a:t> are pumped across the membrane and then flow back through the ATPase pump, reacting with oxygen to form deuterium-depleted “metabolic water”</a:t>
            </a:r>
          </a:p>
        </p:txBody>
      </p:sp>
      <p:grpSp>
        <p:nvGrpSpPr>
          <p:cNvPr id="13" name="Group 12">
            <a:extLst>
              <a:ext uri="{FF2B5EF4-FFF2-40B4-BE49-F238E27FC236}">
                <a16:creationId xmlns:a16="http://schemas.microsoft.com/office/drawing/2014/main" id="{2A50397E-C102-BC4A-A607-E8EC406BA72F}"/>
              </a:ext>
            </a:extLst>
          </p:cNvPr>
          <p:cNvGrpSpPr/>
          <p:nvPr/>
        </p:nvGrpSpPr>
        <p:grpSpPr>
          <a:xfrm>
            <a:off x="3805881" y="1989439"/>
            <a:ext cx="2689654" cy="1439561"/>
            <a:chOff x="3805881" y="1989439"/>
            <a:chExt cx="2689654" cy="1439561"/>
          </a:xfrm>
        </p:grpSpPr>
        <p:cxnSp>
          <p:nvCxnSpPr>
            <p:cNvPr id="3" name="Straight Arrow Connector 2">
              <a:extLst>
                <a:ext uri="{FF2B5EF4-FFF2-40B4-BE49-F238E27FC236}">
                  <a16:creationId xmlns:a16="http://schemas.microsoft.com/office/drawing/2014/main" id="{8C9F6426-96AE-EC4F-9CFB-D6F1BA9ABEC8}"/>
                </a:ext>
              </a:extLst>
            </p:cNvPr>
            <p:cNvCxnSpPr>
              <a:cxnSpLocks/>
            </p:cNvCxnSpPr>
            <p:nvPr/>
          </p:nvCxnSpPr>
          <p:spPr>
            <a:xfrm flipV="1">
              <a:off x="3805881" y="1989439"/>
              <a:ext cx="0" cy="1439561"/>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550BB5EC-3D21-2645-BF93-6E74AA5B42DE}"/>
                </a:ext>
              </a:extLst>
            </p:cNvPr>
            <p:cNvCxnSpPr>
              <a:cxnSpLocks/>
            </p:cNvCxnSpPr>
            <p:nvPr/>
          </p:nvCxnSpPr>
          <p:spPr>
            <a:xfrm flipV="1">
              <a:off x="5638800" y="1989439"/>
              <a:ext cx="0" cy="1439561"/>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2FB69EF1-3244-EC48-8061-37A5E91E938A}"/>
                </a:ext>
              </a:extLst>
            </p:cNvPr>
            <p:cNvCxnSpPr>
              <a:cxnSpLocks/>
            </p:cNvCxnSpPr>
            <p:nvPr/>
          </p:nvCxnSpPr>
          <p:spPr>
            <a:xfrm flipV="1">
              <a:off x="6495535" y="1989439"/>
              <a:ext cx="0" cy="1439561"/>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cxnSp>
        <p:nvCxnSpPr>
          <p:cNvPr id="12" name="Straight Arrow Connector 11">
            <a:extLst>
              <a:ext uri="{FF2B5EF4-FFF2-40B4-BE49-F238E27FC236}">
                <a16:creationId xmlns:a16="http://schemas.microsoft.com/office/drawing/2014/main" id="{31838F2D-0928-B247-ADF3-A9C9ECC1E8F7}"/>
              </a:ext>
            </a:extLst>
          </p:cNvPr>
          <p:cNvCxnSpPr>
            <a:cxnSpLocks/>
          </p:cNvCxnSpPr>
          <p:nvPr/>
        </p:nvCxnSpPr>
        <p:spPr>
          <a:xfrm flipH="1" flipV="1">
            <a:off x="8019534" y="2098591"/>
            <a:ext cx="98855" cy="1917355"/>
          </a:xfrm>
          <a:prstGeom prst="straightConnector1">
            <a:avLst/>
          </a:prstGeom>
          <a:ln w="76200">
            <a:solidFill>
              <a:srgbClr val="FF0000"/>
            </a:solidFill>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2" name="Freeform 1">
            <a:extLst>
              <a:ext uri="{FF2B5EF4-FFF2-40B4-BE49-F238E27FC236}">
                <a16:creationId xmlns:a16="http://schemas.microsoft.com/office/drawing/2014/main" id="{7F554CEC-28C5-1C46-935C-247208D5251F}"/>
              </a:ext>
            </a:extLst>
          </p:cNvPr>
          <p:cNvSpPr/>
          <p:nvPr/>
        </p:nvSpPr>
        <p:spPr>
          <a:xfrm>
            <a:off x="5651589" y="4261770"/>
            <a:ext cx="1047131" cy="725267"/>
          </a:xfrm>
          <a:custGeom>
            <a:avLst/>
            <a:gdLst>
              <a:gd name="connsiteX0" fmla="*/ 124743 w 1047131"/>
              <a:gd name="connsiteY0" fmla="*/ 64903 h 725267"/>
              <a:gd name="connsiteX1" fmla="*/ 693455 w 1047131"/>
              <a:gd name="connsiteY1" fmla="*/ 42601 h 725267"/>
              <a:gd name="connsiteX2" fmla="*/ 1039143 w 1047131"/>
              <a:gd name="connsiteY2" fmla="*/ 555557 h 725267"/>
              <a:gd name="connsiteX3" fmla="*/ 358918 w 1047131"/>
              <a:gd name="connsiteY3" fmla="*/ 722825 h 725267"/>
              <a:gd name="connsiteX4" fmla="*/ 2079 w 1047131"/>
              <a:gd name="connsiteY4" fmla="*/ 455196 h 725267"/>
              <a:gd name="connsiteX5" fmla="*/ 202801 w 1047131"/>
              <a:gd name="connsiteY5" fmla="*/ 53752 h 725267"/>
              <a:gd name="connsiteX6" fmla="*/ 202801 w 1047131"/>
              <a:gd name="connsiteY6" fmla="*/ 53752 h 72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31" h="725267">
                <a:moveTo>
                  <a:pt x="124743" y="64903"/>
                </a:moveTo>
                <a:cubicBezTo>
                  <a:pt x="332899" y="12864"/>
                  <a:pt x="541055" y="-39175"/>
                  <a:pt x="693455" y="42601"/>
                </a:cubicBezTo>
                <a:cubicBezTo>
                  <a:pt x="845855" y="124377"/>
                  <a:pt x="1094899" y="442186"/>
                  <a:pt x="1039143" y="555557"/>
                </a:cubicBezTo>
                <a:cubicBezTo>
                  <a:pt x="983387" y="668928"/>
                  <a:pt x="531762" y="739552"/>
                  <a:pt x="358918" y="722825"/>
                </a:cubicBezTo>
                <a:cubicBezTo>
                  <a:pt x="186074" y="706098"/>
                  <a:pt x="28098" y="566708"/>
                  <a:pt x="2079" y="455196"/>
                </a:cubicBezTo>
                <a:cubicBezTo>
                  <a:pt x="-23941" y="343684"/>
                  <a:pt x="202801" y="53752"/>
                  <a:pt x="202801" y="53752"/>
                </a:cubicBezTo>
                <a:lnTo>
                  <a:pt x="202801" y="5375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5B07A9-2AF5-D14E-8D3F-80A33692F2CC}"/>
              </a:ext>
            </a:extLst>
          </p:cNvPr>
          <p:cNvSpPr txBox="1"/>
          <p:nvPr/>
        </p:nvSpPr>
        <p:spPr>
          <a:xfrm>
            <a:off x="4621078" y="4235473"/>
            <a:ext cx="943656" cy="523220"/>
          </a:xfrm>
          <a:prstGeom prst="rect">
            <a:avLst/>
          </a:prstGeom>
          <a:noFill/>
          <a:ln w="38100">
            <a:solidFill>
              <a:schemeClr val="tx1"/>
            </a:solidFill>
          </a:ln>
        </p:spPr>
        <p:txBody>
          <a:bodyPr wrap="none" rtlCol="0">
            <a:spAutoFit/>
          </a:bodyPr>
          <a:lstStyle/>
          <a:p>
            <a:r>
              <a:rPr lang="en-US" sz="2800" dirty="0"/>
              <a:t>DDW</a:t>
            </a:r>
          </a:p>
        </p:txBody>
      </p:sp>
    </p:spTree>
    <p:extLst>
      <p:ext uri="{BB962C8B-B14F-4D97-AF65-F5344CB8AC3E}">
        <p14:creationId xmlns:p14="http://schemas.microsoft.com/office/powerpoint/2010/main" val="138560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33E601-0297-D04B-948E-B85B8C09D40F}"/>
              </a:ext>
            </a:extLst>
          </p:cNvPr>
          <p:cNvPicPr>
            <a:picLocks noChangeAspect="1"/>
          </p:cNvPicPr>
          <p:nvPr/>
        </p:nvPicPr>
        <p:blipFill>
          <a:blip r:embed="rId3"/>
          <a:stretch>
            <a:fillRect/>
          </a:stretch>
        </p:blipFill>
        <p:spPr>
          <a:xfrm>
            <a:off x="9561533" y="3725409"/>
            <a:ext cx="2579340" cy="1939504"/>
          </a:xfrm>
          <a:prstGeom prst="rect">
            <a:avLst/>
          </a:prstGeom>
        </p:spPr>
      </p:pic>
      <p:sp>
        <p:nvSpPr>
          <p:cNvPr id="2" name="Title 1"/>
          <p:cNvSpPr>
            <a:spLocks noGrp="1"/>
          </p:cNvSpPr>
          <p:nvPr>
            <p:ph type="title"/>
          </p:nvPr>
        </p:nvSpPr>
        <p:spPr>
          <a:xfrm>
            <a:off x="529813" y="157692"/>
            <a:ext cx="10515600" cy="1325563"/>
          </a:xfrm>
        </p:spPr>
        <p:txBody>
          <a:bodyPr/>
          <a:lstStyle/>
          <a:p>
            <a:r>
              <a:rPr lang="en-US" b="1" dirty="0"/>
              <a:t>ATPase Proton Pump</a:t>
            </a:r>
            <a:r>
              <a:rPr lang="en-US" b="1" dirty="0">
                <a:solidFill>
                  <a:srgbClr val="FF0000"/>
                </a:solidFill>
              </a:rPr>
              <a:t>*</a:t>
            </a:r>
          </a:p>
        </p:txBody>
      </p:sp>
      <p:pic>
        <p:nvPicPr>
          <p:cNvPr id="4" name="Content Placeholder 3" descr="proton_pump.png"/>
          <p:cNvPicPr>
            <a:picLocks noGrp="1" noChangeAspect="1"/>
          </p:cNvPicPr>
          <p:nvPr>
            <p:ph idx="1"/>
          </p:nvPr>
        </p:nvPicPr>
        <p:blipFill>
          <a:blip r:embed="rId4">
            <a:extLst>
              <a:ext uri="{28A0092B-C50C-407E-A947-70E740481C1C}">
                <a14:useLocalDpi xmlns:a14="http://schemas.microsoft.com/office/drawing/2010/main" val="0"/>
              </a:ext>
            </a:extLst>
          </a:blip>
          <a:srcRect l="-29107" r="-29107"/>
          <a:stretch>
            <a:fillRect/>
          </a:stretch>
        </p:blipFill>
        <p:spPr>
          <a:xfrm>
            <a:off x="-2500615" y="1088466"/>
            <a:ext cx="13157607" cy="5427132"/>
          </a:xfrm>
        </p:spPr>
      </p:pic>
      <p:sp>
        <p:nvSpPr>
          <p:cNvPr id="3" name="TextBox 2"/>
          <p:cNvSpPr txBox="1"/>
          <p:nvPr/>
        </p:nvSpPr>
        <p:spPr>
          <a:xfrm>
            <a:off x="8212667" y="1689867"/>
            <a:ext cx="3166533" cy="1734064"/>
          </a:xfrm>
          <a:prstGeom prst="rect">
            <a:avLst/>
          </a:prstGeom>
          <a:noFill/>
        </p:spPr>
        <p:txBody>
          <a:bodyPr wrap="square" rtlCol="0">
            <a:spAutoFit/>
          </a:bodyPr>
          <a:lstStyle/>
          <a:p>
            <a:r>
              <a:rPr lang="en-US" sz="2667" dirty="0"/>
              <a:t>ATPase pumps get stalled by deuterium</a:t>
            </a:r>
          </a:p>
          <a:p>
            <a:r>
              <a:rPr lang="en-US" sz="2667" dirty="0"/>
              <a:t>(analogous to sugar in the gas tank)</a:t>
            </a:r>
          </a:p>
        </p:txBody>
      </p:sp>
      <p:sp>
        <p:nvSpPr>
          <p:cNvPr id="5" name="TextBox 4"/>
          <p:cNvSpPr txBox="1"/>
          <p:nvPr/>
        </p:nvSpPr>
        <p:spPr>
          <a:xfrm>
            <a:off x="6028267" y="5996262"/>
            <a:ext cx="6163733" cy="830997"/>
          </a:xfrm>
          <a:prstGeom prst="rect">
            <a:avLst/>
          </a:prstGeom>
          <a:noFill/>
        </p:spPr>
        <p:txBody>
          <a:bodyPr wrap="square" rtlCol="0">
            <a:spAutoFit/>
          </a:bodyPr>
          <a:lstStyle/>
          <a:p>
            <a:pPr algn="r"/>
            <a:r>
              <a:rPr lang="en-US" sz="2400" dirty="0">
                <a:solidFill>
                  <a:srgbClr val="FF0000"/>
                </a:solidFill>
              </a:rPr>
              <a:t>*</a:t>
            </a:r>
            <a:r>
              <a:rPr lang="en-US" sz="2400" dirty="0"/>
              <a:t>Figure credit: Figure 1. </a:t>
            </a:r>
            <a:r>
              <a:rPr lang="en-US" sz="2400" dirty="0" err="1"/>
              <a:t>Qiang</a:t>
            </a:r>
            <a:r>
              <a:rPr lang="en-US" sz="2400" dirty="0"/>
              <a:t> Cui. J Gen </a:t>
            </a:r>
            <a:r>
              <a:rPr lang="en-US" sz="2400" dirty="0" err="1"/>
              <a:t>Physiol</a:t>
            </a:r>
            <a:r>
              <a:rPr lang="en-US" sz="2400" dirty="0"/>
              <a:t> 2018; 150(6): 777-780.</a:t>
            </a:r>
          </a:p>
        </p:txBody>
      </p:sp>
      <p:cxnSp>
        <p:nvCxnSpPr>
          <p:cNvPr id="7" name="Straight Arrow Connector 6"/>
          <p:cNvCxnSpPr/>
          <p:nvPr/>
        </p:nvCxnSpPr>
        <p:spPr>
          <a:xfrm flipH="1">
            <a:off x="7433734" y="1964268"/>
            <a:ext cx="778933" cy="57573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539632" y="4656699"/>
            <a:ext cx="2641236" cy="1077218"/>
          </a:xfrm>
          <a:prstGeom prst="rect">
            <a:avLst/>
          </a:prstGeom>
          <a:noFill/>
        </p:spPr>
        <p:txBody>
          <a:bodyPr wrap="none" rtlCol="0">
            <a:spAutoFit/>
          </a:bodyPr>
          <a:lstStyle/>
          <a:p>
            <a:r>
              <a:rPr lang="en-US" sz="3200" dirty="0">
                <a:solidFill>
                  <a:srgbClr val="FF0000"/>
                </a:solidFill>
              </a:rPr>
              <a:t>Mitochondrial </a:t>
            </a:r>
          </a:p>
          <a:p>
            <a:r>
              <a:rPr lang="en-US" sz="3200" dirty="0">
                <a:solidFill>
                  <a:srgbClr val="FF0000"/>
                </a:solidFill>
              </a:rPr>
              <a:t>Matrix</a:t>
            </a:r>
          </a:p>
        </p:txBody>
      </p:sp>
      <p:sp>
        <p:nvSpPr>
          <p:cNvPr id="9" name="TextBox 8"/>
          <p:cNvSpPr txBox="1"/>
          <p:nvPr/>
        </p:nvSpPr>
        <p:spPr>
          <a:xfrm rot="16200000">
            <a:off x="-439939" y="3509645"/>
            <a:ext cx="1939505" cy="584775"/>
          </a:xfrm>
          <a:prstGeom prst="rect">
            <a:avLst/>
          </a:prstGeom>
          <a:noFill/>
        </p:spPr>
        <p:txBody>
          <a:bodyPr wrap="none" rtlCol="0">
            <a:spAutoFit/>
          </a:bodyPr>
          <a:lstStyle/>
          <a:p>
            <a:r>
              <a:rPr lang="en-US" sz="3200" dirty="0">
                <a:solidFill>
                  <a:srgbClr val="FF0000"/>
                </a:solidFill>
              </a:rPr>
              <a:t>Cytoplasm</a:t>
            </a:r>
          </a:p>
        </p:txBody>
      </p:sp>
      <p:cxnSp>
        <p:nvCxnSpPr>
          <p:cNvPr id="11" name="Straight Arrow Connector 10">
            <a:extLst>
              <a:ext uri="{FF2B5EF4-FFF2-40B4-BE49-F238E27FC236}">
                <a16:creationId xmlns:a16="http://schemas.microsoft.com/office/drawing/2014/main" id="{D1B99074-FB7C-8147-8873-21B35F34B36B}"/>
              </a:ext>
            </a:extLst>
          </p:cNvPr>
          <p:cNvCxnSpPr>
            <a:cxnSpLocks/>
            <a:stCxn id="12" idx="2"/>
          </p:cNvCxnSpPr>
          <p:nvPr/>
        </p:nvCxnSpPr>
        <p:spPr>
          <a:xfrm flipH="1">
            <a:off x="11009467" y="3676105"/>
            <a:ext cx="426458" cy="109568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762DA12-6E1F-E344-9DF0-F7665E99A427}"/>
              </a:ext>
            </a:extLst>
          </p:cNvPr>
          <p:cNvSpPr txBox="1"/>
          <p:nvPr/>
        </p:nvSpPr>
        <p:spPr>
          <a:xfrm>
            <a:off x="10669561" y="3306773"/>
            <a:ext cx="1532727" cy="369332"/>
          </a:xfrm>
          <a:prstGeom prst="rect">
            <a:avLst/>
          </a:prstGeom>
          <a:noFill/>
        </p:spPr>
        <p:txBody>
          <a:bodyPr wrap="none" rtlCol="0">
            <a:spAutoFit/>
          </a:bodyPr>
          <a:lstStyle/>
          <a:p>
            <a:r>
              <a:rPr lang="en-US" dirty="0"/>
              <a:t>ATPase pumps</a:t>
            </a:r>
          </a:p>
        </p:txBody>
      </p:sp>
    </p:spTree>
    <p:extLst>
      <p:ext uri="{BB962C8B-B14F-4D97-AF65-F5344CB8AC3E}">
        <p14:creationId xmlns:p14="http://schemas.microsoft.com/office/powerpoint/2010/main" val="4031147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94C3-3B63-E640-A84A-BF83DA1A6879}"/>
              </a:ext>
            </a:extLst>
          </p:cNvPr>
          <p:cNvSpPr>
            <a:spLocks noGrp="1"/>
          </p:cNvSpPr>
          <p:nvPr>
            <p:ph type="title"/>
          </p:nvPr>
        </p:nvSpPr>
        <p:spPr/>
        <p:txBody>
          <a:bodyPr/>
          <a:lstStyle/>
          <a:p>
            <a:r>
              <a:rPr lang="en-US" b="1" dirty="0"/>
              <a:t>Download these slides</a:t>
            </a:r>
          </a:p>
        </p:txBody>
      </p:sp>
      <p:sp>
        <p:nvSpPr>
          <p:cNvPr id="3" name="Content Placeholder 2">
            <a:extLst>
              <a:ext uri="{FF2B5EF4-FFF2-40B4-BE49-F238E27FC236}">
                <a16:creationId xmlns:a16="http://schemas.microsoft.com/office/drawing/2014/main" id="{D5402E4B-2F9E-A44E-BC3D-5CE5B714013A}"/>
              </a:ext>
            </a:extLst>
          </p:cNvPr>
          <p:cNvSpPr>
            <a:spLocks noGrp="1"/>
          </p:cNvSpPr>
          <p:nvPr>
            <p:ph idx="1"/>
          </p:nvPr>
        </p:nvSpPr>
        <p:spPr/>
        <p:txBody>
          <a:bodyPr/>
          <a:lstStyle/>
          <a:p>
            <a:pPr marL="0" indent="0">
              <a:buNone/>
            </a:pPr>
            <a:r>
              <a:rPr lang="en-US" dirty="0" err="1"/>
              <a:t>Powerpoint</a:t>
            </a:r>
            <a:r>
              <a:rPr lang="en-US" dirty="0"/>
              <a:t>:</a:t>
            </a:r>
          </a:p>
          <a:p>
            <a:pPr marL="0" indent="0">
              <a:buNone/>
            </a:pPr>
            <a:r>
              <a:rPr lang="en-US" dirty="0"/>
              <a:t>https://</a:t>
            </a:r>
            <a:r>
              <a:rPr lang="en-US" dirty="0" err="1"/>
              <a:t>people.csail.mit.edu</a:t>
            </a:r>
            <a:r>
              <a:rPr lang="en-US" dirty="0"/>
              <a:t>/</a:t>
            </a:r>
            <a:r>
              <a:rPr lang="en-US" dirty="0" err="1"/>
              <a:t>seneff</a:t>
            </a:r>
            <a:r>
              <a:rPr lang="en-US" dirty="0"/>
              <a:t>/2022/Seneff_slides_2022.pptx</a:t>
            </a:r>
          </a:p>
          <a:p>
            <a:pPr marL="0" indent="0">
              <a:buNone/>
            </a:pPr>
            <a:endParaRPr lang="en-US" dirty="0"/>
          </a:p>
          <a:p>
            <a:pPr marL="0" indent="0">
              <a:buNone/>
            </a:pPr>
            <a:r>
              <a:rPr lang="en-US" dirty="0"/>
              <a:t>PDF, 2 per page:</a:t>
            </a:r>
            <a:br>
              <a:rPr lang="en-US" dirty="0"/>
            </a:br>
            <a:r>
              <a:rPr lang="en-US" dirty="0"/>
              <a:t>https://</a:t>
            </a:r>
            <a:r>
              <a:rPr lang="en-US" dirty="0" err="1"/>
              <a:t>people.csail.mit.edu</a:t>
            </a:r>
            <a:r>
              <a:rPr lang="en-US" dirty="0"/>
              <a:t>/</a:t>
            </a:r>
            <a:r>
              <a:rPr lang="en-US" dirty="0" err="1"/>
              <a:t>seneff</a:t>
            </a:r>
            <a:r>
              <a:rPr lang="en-US" dirty="0"/>
              <a:t>/2022/Seneff_slides_2022.pptx</a:t>
            </a:r>
          </a:p>
          <a:p>
            <a:pPr marL="0" indent="0">
              <a:buNone/>
            </a:pPr>
            <a:endParaRPr lang="en-US" dirty="0"/>
          </a:p>
        </p:txBody>
      </p:sp>
    </p:spTree>
    <p:extLst>
      <p:ext uri="{BB962C8B-B14F-4D97-AF65-F5344CB8AC3E}">
        <p14:creationId xmlns:p14="http://schemas.microsoft.com/office/powerpoint/2010/main" val="3462390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260026EE-0ECA-1B44-B247-FCBF084DC584}"/>
              </a:ext>
            </a:extLst>
          </p:cNvPr>
          <p:cNvPicPr>
            <a:picLocks noGrp="1" noChangeAspect="1"/>
          </p:cNvPicPr>
          <p:nvPr>
            <p:ph idx="1"/>
          </p:nvPr>
        </p:nvPicPr>
        <p:blipFill>
          <a:blip r:embed="rId3"/>
          <a:stretch>
            <a:fillRect/>
          </a:stretch>
        </p:blipFill>
        <p:spPr>
          <a:xfrm>
            <a:off x="-563359" y="494279"/>
            <a:ext cx="8134066" cy="6100550"/>
          </a:xfrm>
        </p:spPr>
      </p:pic>
      <p:sp>
        <p:nvSpPr>
          <p:cNvPr id="2" name="Title 1">
            <a:extLst>
              <a:ext uri="{FF2B5EF4-FFF2-40B4-BE49-F238E27FC236}">
                <a16:creationId xmlns:a16="http://schemas.microsoft.com/office/drawing/2014/main" id="{F11B42F0-C649-F340-9126-92E49F6E4C80}"/>
              </a:ext>
            </a:extLst>
          </p:cNvPr>
          <p:cNvSpPr>
            <a:spLocks noGrp="1"/>
          </p:cNvSpPr>
          <p:nvPr>
            <p:ph type="title"/>
          </p:nvPr>
        </p:nvSpPr>
        <p:spPr>
          <a:xfrm>
            <a:off x="284931" y="246609"/>
            <a:ext cx="10515600" cy="1325563"/>
          </a:xfrm>
        </p:spPr>
        <p:txBody>
          <a:bodyPr/>
          <a:lstStyle/>
          <a:p>
            <a:r>
              <a:rPr lang="en-US" b="1" dirty="0"/>
              <a:t>Deuterons Disrupt the </a:t>
            </a:r>
            <a:br>
              <a:rPr lang="en-US" b="1" dirty="0"/>
            </a:br>
            <a:r>
              <a:rPr lang="en-US" b="1" dirty="0"/>
              <a:t>ATPase Pump</a:t>
            </a:r>
            <a:r>
              <a:rPr lang="en-US" b="1" dirty="0">
                <a:solidFill>
                  <a:srgbClr val="FF0000"/>
                </a:solidFill>
              </a:rPr>
              <a:t>*</a:t>
            </a:r>
          </a:p>
        </p:txBody>
      </p:sp>
      <p:sp>
        <p:nvSpPr>
          <p:cNvPr id="6" name="Content Placeholder 2">
            <a:extLst>
              <a:ext uri="{FF2B5EF4-FFF2-40B4-BE49-F238E27FC236}">
                <a16:creationId xmlns:a16="http://schemas.microsoft.com/office/drawing/2014/main" id="{0268A21F-14AE-5F4D-B69D-F2103A10DFC6}"/>
              </a:ext>
            </a:extLst>
          </p:cNvPr>
          <p:cNvSpPr txBox="1">
            <a:spLocks/>
          </p:cNvSpPr>
          <p:nvPr/>
        </p:nvSpPr>
        <p:spPr>
          <a:xfrm>
            <a:off x="6757825" y="633874"/>
            <a:ext cx="5305928" cy="480866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600" dirty="0"/>
              <a:t>There are around 15,000 ATPase pumps in a single mitochondrion</a:t>
            </a:r>
          </a:p>
          <a:p>
            <a:pPr>
              <a:lnSpc>
                <a:spcPct val="120000"/>
              </a:lnSpc>
            </a:pPr>
            <a:r>
              <a:rPr lang="en-US" sz="2600" dirty="0"/>
              <a:t>Proton force rotates the ATPase pumps at a rate of 1,000 cycles per second</a:t>
            </a:r>
          </a:p>
          <a:p>
            <a:pPr>
              <a:lnSpc>
                <a:spcPct val="120000"/>
              </a:lnSpc>
            </a:pPr>
            <a:r>
              <a:rPr lang="en-US" sz="2600" dirty="0"/>
              <a:t>Deuterons resist letting go and stall the pump, producing a stutter</a:t>
            </a:r>
          </a:p>
          <a:p>
            <a:pPr>
              <a:lnSpc>
                <a:spcPct val="120000"/>
              </a:lnSpc>
            </a:pPr>
            <a:r>
              <a:rPr lang="en-US" sz="2600" dirty="0"/>
              <a:t>Deuterons also disrupt proton-coupled electron transport (PCET) which is based on proton tunneling</a:t>
            </a:r>
          </a:p>
          <a:p>
            <a:pPr>
              <a:lnSpc>
                <a:spcPct val="120000"/>
              </a:lnSpc>
            </a:pPr>
            <a:r>
              <a:rPr lang="en-US" sz="2600" dirty="0"/>
              <a:t>This causes decreased production of ATP and increased production of reactive oxygen species, damaging the pumps.</a:t>
            </a:r>
          </a:p>
          <a:p>
            <a:pPr marL="457200" lvl="1" indent="0">
              <a:buFont typeface="Arial" panose="020B0604020202020204" pitchFamily="34" charset="0"/>
              <a:buNone/>
            </a:pPr>
            <a:endParaRPr lang="en-US" sz="2000" dirty="0"/>
          </a:p>
        </p:txBody>
      </p:sp>
      <p:sp>
        <p:nvSpPr>
          <p:cNvPr id="7" name="TextBox 6">
            <a:extLst>
              <a:ext uri="{FF2B5EF4-FFF2-40B4-BE49-F238E27FC236}">
                <a16:creationId xmlns:a16="http://schemas.microsoft.com/office/drawing/2014/main" id="{C3034FAC-AA40-0C47-8E07-59BE98D03A88}"/>
              </a:ext>
            </a:extLst>
          </p:cNvPr>
          <p:cNvSpPr txBox="1"/>
          <p:nvPr/>
        </p:nvSpPr>
        <p:spPr>
          <a:xfrm>
            <a:off x="4239195" y="6149726"/>
            <a:ext cx="7674537" cy="461665"/>
          </a:xfrm>
          <a:prstGeom prst="rect">
            <a:avLst/>
          </a:prstGeom>
          <a:noFill/>
        </p:spPr>
        <p:txBody>
          <a:bodyPr wrap="none" rtlCol="0">
            <a:spAutoFit/>
          </a:bodyPr>
          <a:lstStyle/>
          <a:p>
            <a:r>
              <a:rPr lang="en-US" sz="2400" dirty="0">
                <a:solidFill>
                  <a:srgbClr val="FF0000"/>
                </a:solidFill>
              </a:rPr>
              <a:t>*</a:t>
            </a:r>
            <a:r>
              <a:rPr lang="en-US" sz="2000" dirty="0"/>
              <a:t>Abdullah </a:t>
            </a:r>
            <a:r>
              <a:rPr lang="en-US" sz="2000" dirty="0" err="1"/>
              <a:t>Olgun</a:t>
            </a:r>
            <a:r>
              <a:rPr lang="en-US" sz="2000" dirty="0"/>
              <a:t>.  Theoretical Biology and Medical Modelling 2007, 4: 9.</a:t>
            </a:r>
          </a:p>
        </p:txBody>
      </p:sp>
    </p:spTree>
    <p:extLst>
      <p:ext uri="{BB962C8B-B14F-4D97-AF65-F5344CB8AC3E}">
        <p14:creationId xmlns:p14="http://schemas.microsoft.com/office/powerpoint/2010/main" val="213851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0"/>
            <a:ext cx="9875520" cy="1371600"/>
          </a:xfrm>
        </p:spPr>
        <p:txBody>
          <a:bodyPr/>
          <a:lstStyle/>
          <a:p>
            <a:r>
              <a:rPr lang="en-US" b="1" dirty="0"/>
              <a:t>G6PD &amp; Fatty Acids</a:t>
            </a:r>
            <a:r>
              <a:rPr lang="en-US" b="1" dirty="0">
                <a:solidFill>
                  <a:srgbClr val="FF0000"/>
                </a:solidFill>
              </a:rPr>
              <a:t>*</a:t>
            </a:r>
          </a:p>
        </p:txBody>
      </p:sp>
      <p:sp>
        <p:nvSpPr>
          <p:cNvPr id="3" name="Content Placeholder 2"/>
          <p:cNvSpPr>
            <a:spLocks noGrp="1"/>
          </p:cNvSpPr>
          <p:nvPr>
            <p:ph idx="1"/>
          </p:nvPr>
        </p:nvSpPr>
        <p:spPr>
          <a:xfrm>
            <a:off x="320487" y="1062316"/>
            <a:ext cx="11551025" cy="6045199"/>
          </a:xfrm>
        </p:spPr>
        <p:txBody>
          <a:bodyPr>
            <a:normAutofit/>
          </a:bodyPr>
          <a:lstStyle/>
          <a:p>
            <a:r>
              <a:rPr lang="en-US" sz="3200" dirty="0"/>
              <a:t>Glucose 6 phosphate dehydrogenase (G6PD)                                         converts NADP</a:t>
            </a:r>
            <a:r>
              <a:rPr lang="en-US" sz="3200" baseline="30000" dirty="0"/>
              <a:t>+</a:t>
            </a:r>
            <a:r>
              <a:rPr lang="en-US" sz="3200" dirty="0"/>
              <a:t> to NADP</a:t>
            </a:r>
            <a:r>
              <a:rPr lang="en-US" sz="3200" b="1" dirty="0"/>
              <a:t>H</a:t>
            </a:r>
            <a:r>
              <a:rPr lang="en-US" sz="3200" dirty="0"/>
              <a:t> (has strong                                                         preference for </a:t>
            </a:r>
            <a:r>
              <a:rPr lang="en-US" sz="3200" b="1" dirty="0"/>
              <a:t>H</a:t>
            </a:r>
            <a:r>
              <a:rPr lang="en-US" sz="3200" dirty="0"/>
              <a:t> over </a:t>
            </a:r>
            <a:r>
              <a:rPr lang="en-US" sz="3200" b="1" dirty="0"/>
              <a:t>D</a:t>
            </a:r>
            <a:r>
              <a:rPr lang="en-US" sz="3200" dirty="0"/>
              <a:t>)</a:t>
            </a:r>
            <a:r>
              <a:rPr lang="en-US" sz="3200" dirty="0">
                <a:solidFill>
                  <a:srgbClr val="FF0000"/>
                </a:solidFill>
              </a:rPr>
              <a:t>**</a:t>
            </a:r>
          </a:p>
          <a:p>
            <a:r>
              <a:rPr lang="en-US" sz="3200" dirty="0"/>
              <a:t>NADP</a:t>
            </a:r>
            <a:r>
              <a:rPr lang="en-US" sz="3200" b="1" dirty="0"/>
              <a:t>H</a:t>
            </a:r>
            <a:r>
              <a:rPr lang="en-US" sz="3200" dirty="0"/>
              <a:t> is the largest source of hydrogen                                                              in fatty acid biosynthesis</a:t>
            </a:r>
          </a:p>
          <a:p>
            <a:r>
              <a:rPr lang="en-US" sz="3200" dirty="0"/>
              <a:t>E coli and Bacillus subtilis produce </a:t>
            </a:r>
            <a:r>
              <a:rPr lang="en-US" sz="3200" i="1" dirty="0" err="1"/>
              <a:t>deupleted</a:t>
            </a:r>
            <a:r>
              <a:rPr lang="en-US" sz="3200" i="1" dirty="0"/>
              <a:t> fatty acids (FAs)</a:t>
            </a:r>
            <a:endParaRPr lang="en-US" sz="3200" dirty="0"/>
          </a:p>
          <a:p>
            <a:pPr lvl="1"/>
            <a:r>
              <a:rPr lang="en-US" dirty="0"/>
              <a:t>Due to high dependency on G6PD to restore H in NADPH</a:t>
            </a:r>
          </a:p>
          <a:p>
            <a:pPr marL="0" indent="0">
              <a:buNone/>
            </a:pPr>
            <a:r>
              <a:rPr lang="en-US" sz="3200" i="1" dirty="0"/>
              <a:t>Photosynthetic organisms (e.g., algae (chlorella))                              produce highly deuterium-depleted FAs</a:t>
            </a:r>
            <a:r>
              <a:rPr lang="en-US" sz="3200" i="1" dirty="0">
                <a:solidFill>
                  <a:srgbClr val="FF0000"/>
                </a:solidFill>
              </a:rPr>
              <a:t>  </a:t>
            </a:r>
          </a:p>
          <a:p>
            <a:endParaRPr lang="en-US" sz="3200" dirty="0"/>
          </a:p>
        </p:txBody>
      </p:sp>
      <p:sp>
        <p:nvSpPr>
          <p:cNvPr id="4" name="TextBox 3"/>
          <p:cNvSpPr txBox="1"/>
          <p:nvPr/>
        </p:nvSpPr>
        <p:spPr>
          <a:xfrm>
            <a:off x="112026" y="5513297"/>
            <a:ext cx="6870728" cy="830997"/>
          </a:xfrm>
          <a:prstGeom prst="rect">
            <a:avLst/>
          </a:prstGeom>
          <a:noFill/>
        </p:spPr>
        <p:txBody>
          <a:bodyPr wrap="none" rtlCol="0">
            <a:spAutoFit/>
          </a:bodyPr>
          <a:lstStyle/>
          <a:p>
            <a:pPr algn="r"/>
            <a:r>
              <a:rPr lang="nl-NL" sz="2400" dirty="0">
                <a:solidFill>
                  <a:srgbClr val="FF0000"/>
                </a:solidFill>
              </a:rPr>
              <a:t>*</a:t>
            </a:r>
            <a:r>
              <a:rPr lang="nl-NL" sz="2400" dirty="0"/>
              <a:t>RS </a:t>
            </a:r>
            <a:r>
              <a:rPr lang="nl-NL" sz="2400" dirty="0" err="1"/>
              <a:t>Wijker</a:t>
            </a:r>
            <a:r>
              <a:rPr lang="nl-NL" sz="2400" dirty="0"/>
              <a:t> et al. PNAS 2019; 116(25): 12173-12182.</a:t>
            </a:r>
          </a:p>
          <a:p>
            <a:pPr algn="r"/>
            <a:r>
              <a:rPr lang="nl-NL" sz="2400" dirty="0">
                <a:solidFill>
                  <a:srgbClr val="FF0000"/>
                </a:solidFill>
              </a:rPr>
              <a:t>**</a:t>
            </a:r>
            <a:r>
              <a:rPr lang="nl-NL" sz="2400" dirty="0" err="1"/>
              <a:t>Xinning</a:t>
            </a:r>
            <a:r>
              <a:rPr lang="nl-NL" sz="2400" dirty="0"/>
              <a:t> Zhang et al. PNAS 2009; 106: 12580-12586.</a:t>
            </a:r>
            <a:endParaRPr lang="en-US" sz="2400" dirty="0"/>
          </a:p>
        </p:txBody>
      </p:sp>
      <p:pic>
        <p:nvPicPr>
          <p:cNvPr id="6" name="Picture 5" descr="A close up of a rock&#10;&#10;Description automatically generated">
            <a:extLst>
              <a:ext uri="{FF2B5EF4-FFF2-40B4-BE49-F238E27FC236}">
                <a16:creationId xmlns:a16="http://schemas.microsoft.com/office/drawing/2014/main" id="{F8170443-8378-4148-AD6D-C5C8E09584D5}"/>
              </a:ext>
            </a:extLst>
          </p:cNvPr>
          <p:cNvPicPr>
            <a:picLocks noChangeAspect="1"/>
          </p:cNvPicPr>
          <p:nvPr/>
        </p:nvPicPr>
        <p:blipFill>
          <a:blip r:embed="rId3"/>
          <a:stretch>
            <a:fillRect/>
          </a:stretch>
        </p:blipFill>
        <p:spPr>
          <a:xfrm>
            <a:off x="8154002" y="564387"/>
            <a:ext cx="3815213" cy="2581847"/>
          </a:xfrm>
          <a:prstGeom prst="rect">
            <a:avLst/>
          </a:prstGeom>
        </p:spPr>
      </p:pic>
      <p:pic>
        <p:nvPicPr>
          <p:cNvPr id="7" name="Picture 6" descr="A picture containing text, bottle&#10;&#10;Description automatically generated">
            <a:extLst>
              <a:ext uri="{FF2B5EF4-FFF2-40B4-BE49-F238E27FC236}">
                <a16:creationId xmlns:a16="http://schemas.microsoft.com/office/drawing/2014/main" id="{D133E41D-13D8-8A49-8AF7-C47E41BA4864}"/>
              </a:ext>
            </a:extLst>
          </p:cNvPr>
          <p:cNvPicPr>
            <a:picLocks noChangeAspect="1"/>
          </p:cNvPicPr>
          <p:nvPr/>
        </p:nvPicPr>
        <p:blipFill>
          <a:blip r:embed="rId4"/>
          <a:stretch>
            <a:fillRect/>
          </a:stretch>
        </p:blipFill>
        <p:spPr>
          <a:xfrm>
            <a:off x="9377495" y="4084915"/>
            <a:ext cx="1778795" cy="2678806"/>
          </a:xfrm>
          <a:prstGeom prst="rect">
            <a:avLst/>
          </a:prstGeom>
        </p:spPr>
      </p:pic>
    </p:spTree>
    <p:extLst>
      <p:ext uri="{BB962C8B-B14F-4D97-AF65-F5344CB8AC3E}">
        <p14:creationId xmlns:p14="http://schemas.microsoft.com/office/powerpoint/2010/main" val="396692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0"/>
            <a:ext cx="9875520" cy="1371600"/>
          </a:xfrm>
        </p:spPr>
        <p:txBody>
          <a:bodyPr/>
          <a:lstStyle/>
          <a:p>
            <a:r>
              <a:rPr lang="en-US" b="1" dirty="0"/>
              <a:t>G6PD &amp; Fatty Acids</a:t>
            </a:r>
            <a:r>
              <a:rPr lang="en-US" b="1" dirty="0">
                <a:solidFill>
                  <a:srgbClr val="FF0000"/>
                </a:solidFill>
              </a:rPr>
              <a:t>*</a:t>
            </a:r>
          </a:p>
        </p:txBody>
      </p:sp>
      <p:sp>
        <p:nvSpPr>
          <p:cNvPr id="3" name="Content Placeholder 2"/>
          <p:cNvSpPr>
            <a:spLocks noGrp="1"/>
          </p:cNvSpPr>
          <p:nvPr>
            <p:ph idx="1"/>
          </p:nvPr>
        </p:nvSpPr>
        <p:spPr>
          <a:xfrm>
            <a:off x="320487" y="1062316"/>
            <a:ext cx="11551025" cy="6045199"/>
          </a:xfrm>
        </p:spPr>
        <p:txBody>
          <a:bodyPr>
            <a:normAutofit/>
          </a:bodyPr>
          <a:lstStyle/>
          <a:p>
            <a:r>
              <a:rPr lang="en-US" sz="3200" dirty="0"/>
              <a:t>Glucose 6 phosphate dehydrogenase (G6PD)                                         converts NADP</a:t>
            </a:r>
            <a:r>
              <a:rPr lang="en-US" sz="3200" baseline="30000" dirty="0"/>
              <a:t>+</a:t>
            </a:r>
            <a:r>
              <a:rPr lang="en-US" sz="3200" dirty="0"/>
              <a:t> to NADP</a:t>
            </a:r>
            <a:r>
              <a:rPr lang="en-US" sz="3200" b="1" dirty="0"/>
              <a:t>H</a:t>
            </a:r>
            <a:r>
              <a:rPr lang="en-US" sz="3200" dirty="0"/>
              <a:t> (has strong                                                         preference for </a:t>
            </a:r>
            <a:r>
              <a:rPr lang="en-US" sz="3200" b="1" dirty="0"/>
              <a:t>H</a:t>
            </a:r>
            <a:r>
              <a:rPr lang="en-US" sz="3200" dirty="0"/>
              <a:t> over </a:t>
            </a:r>
            <a:r>
              <a:rPr lang="en-US" sz="3200" b="1" dirty="0"/>
              <a:t>D</a:t>
            </a:r>
            <a:r>
              <a:rPr lang="en-US" sz="3200" dirty="0"/>
              <a:t>)</a:t>
            </a:r>
            <a:r>
              <a:rPr lang="en-US" sz="3200" dirty="0">
                <a:solidFill>
                  <a:srgbClr val="FF0000"/>
                </a:solidFill>
              </a:rPr>
              <a:t>**</a:t>
            </a:r>
          </a:p>
          <a:p>
            <a:r>
              <a:rPr lang="en-US" sz="3200" dirty="0"/>
              <a:t>NADP</a:t>
            </a:r>
            <a:r>
              <a:rPr lang="en-US" sz="3200" b="1" dirty="0"/>
              <a:t>H</a:t>
            </a:r>
            <a:r>
              <a:rPr lang="en-US" sz="3200" dirty="0"/>
              <a:t> is the largest source of hydrogen                                                              in fatty acid biosynthesis</a:t>
            </a:r>
          </a:p>
          <a:p>
            <a:r>
              <a:rPr lang="en-US" sz="3200" dirty="0"/>
              <a:t>E coli and Bacillus subtilis produce </a:t>
            </a:r>
            <a:r>
              <a:rPr lang="en-US" sz="3200" i="1" dirty="0"/>
              <a:t>D-depleted fatty acids (FAs)</a:t>
            </a:r>
            <a:endParaRPr lang="en-US" sz="3200" dirty="0"/>
          </a:p>
          <a:p>
            <a:pPr lvl="1"/>
            <a:r>
              <a:rPr lang="en-US" dirty="0"/>
              <a:t>Due to high dependency on G6PD to restore H in NADPH</a:t>
            </a:r>
          </a:p>
          <a:p>
            <a:pPr marL="0" indent="0">
              <a:buNone/>
            </a:pPr>
            <a:r>
              <a:rPr lang="en-US" sz="3200" i="1" dirty="0"/>
              <a:t>Photosynthetic organisms (e.g., algae (chlorella))                              produce highly deuterium-depleted FAs</a:t>
            </a:r>
            <a:r>
              <a:rPr lang="en-US" sz="3200" i="1" dirty="0">
                <a:solidFill>
                  <a:srgbClr val="FF0000"/>
                </a:solidFill>
              </a:rPr>
              <a:t>  </a:t>
            </a:r>
          </a:p>
          <a:p>
            <a:endParaRPr lang="en-US" sz="3200" dirty="0"/>
          </a:p>
        </p:txBody>
      </p:sp>
      <p:sp>
        <p:nvSpPr>
          <p:cNvPr id="4" name="TextBox 3"/>
          <p:cNvSpPr txBox="1"/>
          <p:nvPr/>
        </p:nvSpPr>
        <p:spPr>
          <a:xfrm>
            <a:off x="112026" y="5513297"/>
            <a:ext cx="6870728" cy="830997"/>
          </a:xfrm>
          <a:prstGeom prst="rect">
            <a:avLst/>
          </a:prstGeom>
          <a:noFill/>
        </p:spPr>
        <p:txBody>
          <a:bodyPr wrap="none" rtlCol="0">
            <a:spAutoFit/>
          </a:bodyPr>
          <a:lstStyle/>
          <a:p>
            <a:pPr algn="r"/>
            <a:r>
              <a:rPr lang="nl-NL" sz="2400" dirty="0">
                <a:solidFill>
                  <a:srgbClr val="FF0000"/>
                </a:solidFill>
              </a:rPr>
              <a:t>*</a:t>
            </a:r>
            <a:r>
              <a:rPr lang="nl-NL" sz="2400" dirty="0"/>
              <a:t>RS </a:t>
            </a:r>
            <a:r>
              <a:rPr lang="nl-NL" sz="2400" dirty="0" err="1"/>
              <a:t>Wijker</a:t>
            </a:r>
            <a:r>
              <a:rPr lang="nl-NL" sz="2400" dirty="0"/>
              <a:t> et al. PNAS 2019; 116(25): 12173-12182.</a:t>
            </a:r>
          </a:p>
          <a:p>
            <a:pPr algn="r"/>
            <a:r>
              <a:rPr lang="nl-NL" sz="2400" dirty="0">
                <a:solidFill>
                  <a:srgbClr val="FF0000"/>
                </a:solidFill>
              </a:rPr>
              <a:t>**</a:t>
            </a:r>
            <a:r>
              <a:rPr lang="nl-NL" sz="2400" dirty="0" err="1"/>
              <a:t>Xinning</a:t>
            </a:r>
            <a:r>
              <a:rPr lang="nl-NL" sz="2400" dirty="0"/>
              <a:t> Zhang et al. PNAS 2009; 106: 12580-12586.</a:t>
            </a:r>
            <a:endParaRPr lang="en-US" sz="2400" dirty="0"/>
          </a:p>
        </p:txBody>
      </p:sp>
      <p:pic>
        <p:nvPicPr>
          <p:cNvPr id="6" name="Picture 5" descr="A close up of a rock&#10;&#10;Description automatically generated">
            <a:extLst>
              <a:ext uri="{FF2B5EF4-FFF2-40B4-BE49-F238E27FC236}">
                <a16:creationId xmlns:a16="http://schemas.microsoft.com/office/drawing/2014/main" id="{F8170443-8378-4148-AD6D-C5C8E09584D5}"/>
              </a:ext>
            </a:extLst>
          </p:cNvPr>
          <p:cNvPicPr>
            <a:picLocks noChangeAspect="1"/>
          </p:cNvPicPr>
          <p:nvPr/>
        </p:nvPicPr>
        <p:blipFill>
          <a:blip r:embed="rId3"/>
          <a:stretch>
            <a:fillRect/>
          </a:stretch>
        </p:blipFill>
        <p:spPr>
          <a:xfrm>
            <a:off x="8154002" y="564387"/>
            <a:ext cx="3815213" cy="2581847"/>
          </a:xfrm>
          <a:prstGeom prst="rect">
            <a:avLst/>
          </a:prstGeom>
        </p:spPr>
      </p:pic>
      <p:pic>
        <p:nvPicPr>
          <p:cNvPr id="7" name="Picture 6" descr="A picture containing text, bottle&#10;&#10;Description automatically generated">
            <a:extLst>
              <a:ext uri="{FF2B5EF4-FFF2-40B4-BE49-F238E27FC236}">
                <a16:creationId xmlns:a16="http://schemas.microsoft.com/office/drawing/2014/main" id="{D133E41D-13D8-8A49-8AF7-C47E41BA4864}"/>
              </a:ext>
            </a:extLst>
          </p:cNvPr>
          <p:cNvPicPr>
            <a:picLocks noChangeAspect="1"/>
          </p:cNvPicPr>
          <p:nvPr/>
        </p:nvPicPr>
        <p:blipFill>
          <a:blip r:embed="rId4"/>
          <a:stretch>
            <a:fillRect/>
          </a:stretch>
        </p:blipFill>
        <p:spPr>
          <a:xfrm>
            <a:off x="9377495" y="4084915"/>
            <a:ext cx="1778795" cy="2678806"/>
          </a:xfrm>
          <a:prstGeom prst="rect">
            <a:avLst/>
          </a:prstGeom>
        </p:spPr>
      </p:pic>
      <p:sp>
        <p:nvSpPr>
          <p:cNvPr id="8" name="TextBox 7">
            <a:extLst>
              <a:ext uri="{FF2B5EF4-FFF2-40B4-BE49-F238E27FC236}">
                <a16:creationId xmlns:a16="http://schemas.microsoft.com/office/drawing/2014/main" id="{CBAC9AD1-BF7D-0E40-9098-FBED3B0D24B2}"/>
              </a:ext>
            </a:extLst>
          </p:cNvPr>
          <p:cNvSpPr txBox="1"/>
          <p:nvPr/>
        </p:nvSpPr>
        <p:spPr>
          <a:xfrm>
            <a:off x="1880316" y="2397948"/>
            <a:ext cx="8783391" cy="2062103"/>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dirty="0"/>
          </a:p>
          <a:p>
            <a:r>
              <a:rPr lang="en-US" dirty="0"/>
              <a:t>Fatty acids are a preferred fuel for the mitochondria because they are deuterium depleted</a:t>
            </a:r>
          </a:p>
          <a:p>
            <a:endParaRPr lang="en-US" dirty="0">
              <a:solidFill>
                <a:srgbClr val="FF0000"/>
              </a:solidFill>
            </a:endParaRPr>
          </a:p>
        </p:txBody>
      </p:sp>
    </p:spTree>
    <p:extLst>
      <p:ext uri="{BB962C8B-B14F-4D97-AF65-F5344CB8AC3E}">
        <p14:creationId xmlns:p14="http://schemas.microsoft.com/office/powerpoint/2010/main" val="3673925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6003" y="1775936"/>
            <a:ext cx="7239994" cy="2105192"/>
          </a:xfrm>
          <a:prstGeom prst="rect">
            <a:avLst/>
          </a:prstGeom>
          <a:noFill/>
          <a:ln>
            <a:noFill/>
          </a:ln>
        </p:spPr>
        <p:txBody>
          <a:bodyPr wrap="none" lIns="109728" tIns="54864" rIns="109728" bIns="54864">
            <a:spAutoFit/>
          </a:bodyPr>
          <a:lstStyle/>
          <a:p>
            <a:pPr algn="ctr"/>
            <a:r>
              <a:rPr lang="en-US" sz="648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Glycine </a:t>
            </a:r>
          </a:p>
          <a:p>
            <a:pPr algn="ctr"/>
            <a:r>
              <a:rPr lang="en-US" sz="648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Flavoproteins</a:t>
            </a:r>
          </a:p>
        </p:txBody>
      </p:sp>
    </p:spTree>
    <p:extLst>
      <p:ext uri="{BB962C8B-B14F-4D97-AF65-F5344CB8AC3E}">
        <p14:creationId xmlns:p14="http://schemas.microsoft.com/office/powerpoint/2010/main" val="2069853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033E-B076-D44E-B740-12A9E194AC63}"/>
              </a:ext>
            </a:extLst>
          </p:cNvPr>
          <p:cNvSpPr>
            <a:spLocks noGrp="1"/>
          </p:cNvSpPr>
          <p:nvPr>
            <p:ph type="title"/>
          </p:nvPr>
        </p:nvSpPr>
        <p:spPr>
          <a:xfrm>
            <a:off x="405713" y="0"/>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73447B98-F279-1644-BA24-F7F53133D627}"/>
              </a:ext>
            </a:extLst>
          </p:cNvPr>
          <p:cNvSpPr>
            <a:spLocks noGrp="1"/>
          </p:cNvSpPr>
          <p:nvPr>
            <p:ph idx="1"/>
          </p:nvPr>
        </p:nvSpPr>
        <p:spPr>
          <a:xfrm>
            <a:off x="405713" y="1096575"/>
            <a:ext cx="10950147" cy="5516097"/>
          </a:xfrm>
        </p:spPr>
        <p:txBody>
          <a:bodyPr>
            <a:normAutofit/>
          </a:bodyPr>
          <a:lstStyle/>
          <a:p>
            <a:r>
              <a:rPr lang="en-US" dirty="0"/>
              <a:t>Flavoproteins are an important class of proteins that transfer hydrogens to and from NAD(P)H using flavins (FAD, FMN) as intermediaries</a:t>
            </a:r>
          </a:p>
          <a:p>
            <a:r>
              <a:rPr lang="en-US" dirty="0"/>
              <a:t>Glyphosate’s disruption of the shikimate pathway in gut microbes leads to deficiencies in tryptophan – a precursor to NAD</a:t>
            </a:r>
          </a:p>
          <a:p>
            <a:pPr lvl="1"/>
            <a:r>
              <a:rPr lang="en-US" dirty="0"/>
              <a:t>Tryptophan is also a precursor to serotonin, the “feel good” hormone</a:t>
            </a:r>
          </a:p>
          <a:p>
            <a:pPr lvl="1"/>
            <a:r>
              <a:rPr lang="en-US" dirty="0"/>
              <a:t>Serotonin deficiency is linked to depression, obesity and violent behavior</a:t>
            </a:r>
          </a:p>
          <a:p>
            <a:pPr lvl="1"/>
            <a:r>
              <a:rPr lang="en-US" dirty="0"/>
              <a:t>Both glyphosate and excess deuterium deplete serotonin and cause depression</a:t>
            </a:r>
          </a:p>
          <a:p>
            <a:r>
              <a:rPr lang="en-US" dirty="0"/>
              <a:t>My research strongly suggests that glyphosate suppresses enzymes that bind phosphate</a:t>
            </a:r>
          </a:p>
          <a:p>
            <a:pPr lvl="1"/>
            <a:r>
              <a:rPr lang="en-US" dirty="0"/>
              <a:t>NAD(P)(H), FAD and FMN all contain multiple phosphate anions</a:t>
            </a:r>
          </a:p>
          <a:p>
            <a:r>
              <a:rPr lang="en-US" dirty="0"/>
              <a:t>Flavoproteins contain essential glycine residues at all the sites where they bind phosphate</a:t>
            </a:r>
          </a:p>
          <a:p>
            <a:pPr lvl="1"/>
            <a:r>
              <a:rPr lang="en-US" dirty="0"/>
              <a:t>Tremendous susceptibility to glyphosate’s mischief through glycine substitution</a:t>
            </a:r>
          </a:p>
          <a:p>
            <a:endParaRPr lang="en-US" dirty="0"/>
          </a:p>
        </p:txBody>
      </p:sp>
    </p:spTree>
    <p:extLst>
      <p:ext uri="{BB962C8B-B14F-4D97-AF65-F5344CB8AC3E}">
        <p14:creationId xmlns:p14="http://schemas.microsoft.com/office/powerpoint/2010/main" val="392473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35D5-7573-854C-A3A9-EFB4418CAC4E}"/>
              </a:ext>
            </a:extLst>
          </p:cNvPr>
          <p:cNvSpPr>
            <a:spLocks noGrp="1"/>
          </p:cNvSpPr>
          <p:nvPr>
            <p:ph type="title"/>
          </p:nvPr>
        </p:nvSpPr>
        <p:spPr>
          <a:xfrm>
            <a:off x="282146" y="142214"/>
            <a:ext cx="10515600" cy="1325563"/>
          </a:xfrm>
        </p:spPr>
        <p:txBody>
          <a:bodyPr>
            <a:normAutofit/>
          </a:bodyPr>
          <a:lstStyle/>
          <a:p>
            <a:r>
              <a:rPr lang="en-US" b="1" i="1" dirty="0"/>
              <a:t>Hypothesis: </a:t>
            </a:r>
            <a:r>
              <a:rPr lang="en-US" b="1" dirty="0"/>
              <a:t>Glyphosate Disrupts Proteins that Bind Phosphate</a:t>
            </a:r>
            <a:r>
              <a:rPr lang="en-US" b="1" dirty="0">
                <a:solidFill>
                  <a:srgbClr val="FF0000"/>
                </a:solidFill>
              </a:rPr>
              <a:t>*</a:t>
            </a:r>
          </a:p>
        </p:txBody>
      </p:sp>
      <p:sp>
        <p:nvSpPr>
          <p:cNvPr id="3" name="Content Placeholder 2">
            <a:extLst>
              <a:ext uri="{FF2B5EF4-FFF2-40B4-BE49-F238E27FC236}">
                <a16:creationId xmlns:a16="http://schemas.microsoft.com/office/drawing/2014/main" id="{4E40F569-A6F0-0446-A462-4FDF7F798D82}"/>
              </a:ext>
            </a:extLst>
          </p:cNvPr>
          <p:cNvSpPr>
            <a:spLocks noGrp="1"/>
          </p:cNvSpPr>
          <p:nvPr>
            <p:ph idx="1"/>
          </p:nvPr>
        </p:nvSpPr>
        <p:spPr>
          <a:xfrm>
            <a:off x="730260" y="1763608"/>
            <a:ext cx="10972800" cy="3330785"/>
          </a:xfrm>
        </p:spPr>
        <p:txBody>
          <a:bodyPr>
            <a:normAutofit/>
          </a:bodyPr>
          <a:lstStyle/>
          <a:p>
            <a:r>
              <a:rPr lang="en-US" dirty="0"/>
              <a:t>Glyphosate kills plants by suppressing EPSP synthase</a:t>
            </a:r>
          </a:p>
          <a:p>
            <a:r>
              <a:rPr lang="en-US" dirty="0"/>
              <a:t>Glyphosate blocks EPSP synthase binding to the phosphate in PEP</a:t>
            </a:r>
          </a:p>
          <a:p>
            <a:r>
              <a:rPr lang="en-US" dirty="0"/>
              <a:t>Glyphosate is a glycine molecule with a </a:t>
            </a:r>
            <a:r>
              <a:rPr lang="en-US" dirty="0" err="1"/>
              <a:t>methylphosphonate</a:t>
            </a:r>
            <a:r>
              <a:rPr lang="en-US" dirty="0"/>
              <a:t> unit attached to the nitrogen atom</a:t>
            </a:r>
          </a:p>
          <a:p>
            <a:r>
              <a:rPr lang="en-US" dirty="0"/>
              <a:t>The binding site for PEP has a highly conserved glycine residue</a:t>
            </a:r>
          </a:p>
          <a:p>
            <a:pPr lvl="1"/>
            <a:r>
              <a:rPr lang="en-US" dirty="0"/>
              <a:t>If this glycine is swapped out for alanine, the enzyme becomes completely insensitive to glyphosate </a:t>
            </a:r>
            <a:r>
              <a:rPr lang="en-US" dirty="0">
                <a:sym typeface="Wingdings" pitchFamily="2" charset="2"/>
              </a:rPr>
              <a:t> </a:t>
            </a:r>
            <a:r>
              <a:rPr lang="en-US" i="1" dirty="0">
                <a:solidFill>
                  <a:srgbClr val="FF0000"/>
                </a:solidFill>
                <a:sym typeface="Wingdings" pitchFamily="2" charset="2"/>
              </a:rPr>
              <a:t>glyphosate is displacing glycine in the protein??</a:t>
            </a:r>
            <a:endParaRPr lang="en-US" i="1" dirty="0">
              <a:solidFill>
                <a:srgbClr val="FF0000"/>
              </a:solidFill>
            </a:endParaRPr>
          </a:p>
          <a:p>
            <a:pPr marL="457200" lvl="1" indent="0">
              <a:buNone/>
            </a:pPr>
            <a:endParaRPr lang="en-US" dirty="0"/>
          </a:p>
        </p:txBody>
      </p:sp>
      <p:pic>
        <p:nvPicPr>
          <p:cNvPr id="5" name="Picture 4" descr="A picture containing table&#10;&#10;Description automatically generated">
            <a:extLst>
              <a:ext uri="{FF2B5EF4-FFF2-40B4-BE49-F238E27FC236}">
                <a16:creationId xmlns:a16="http://schemas.microsoft.com/office/drawing/2014/main" id="{1E286275-4A87-034A-8464-E50E38D05F12}"/>
              </a:ext>
            </a:extLst>
          </p:cNvPr>
          <p:cNvPicPr>
            <a:picLocks noChangeAspect="1"/>
          </p:cNvPicPr>
          <p:nvPr/>
        </p:nvPicPr>
        <p:blipFill>
          <a:blip r:embed="rId3"/>
          <a:stretch>
            <a:fillRect/>
          </a:stretch>
        </p:blipFill>
        <p:spPr>
          <a:xfrm>
            <a:off x="6216660" y="4803700"/>
            <a:ext cx="2336800" cy="154093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AF459B74-8B58-1342-BFE4-EF6C2EA9C60F}"/>
              </a:ext>
            </a:extLst>
          </p:cNvPr>
          <p:cNvPicPr>
            <a:picLocks noChangeAspect="1"/>
          </p:cNvPicPr>
          <p:nvPr/>
        </p:nvPicPr>
        <p:blipFill>
          <a:blip r:embed="rId4"/>
          <a:stretch>
            <a:fillRect/>
          </a:stretch>
        </p:blipFill>
        <p:spPr>
          <a:xfrm>
            <a:off x="2697424" y="4803700"/>
            <a:ext cx="2421467" cy="1490133"/>
          </a:xfrm>
          <a:prstGeom prst="rect">
            <a:avLst/>
          </a:prstGeom>
        </p:spPr>
      </p:pic>
      <p:sp>
        <p:nvSpPr>
          <p:cNvPr id="8" name="TextBox 7">
            <a:extLst>
              <a:ext uri="{FF2B5EF4-FFF2-40B4-BE49-F238E27FC236}">
                <a16:creationId xmlns:a16="http://schemas.microsoft.com/office/drawing/2014/main" id="{054E8790-BF27-4546-9459-F9A2EE520AE6}"/>
              </a:ext>
            </a:extLst>
          </p:cNvPr>
          <p:cNvSpPr txBox="1"/>
          <p:nvPr/>
        </p:nvSpPr>
        <p:spPr>
          <a:xfrm>
            <a:off x="8553460" y="5327945"/>
            <a:ext cx="2520434" cy="461665"/>
          </a:xfrm>
          <a:prstGeom prst="rect">
            <a:avLst/>
          </a:prstGeom>
          <a:noFill/>
        </p:spPr>
        <p:txBody>
          <a:bodyPr wrap="none" rtlCol="0">
            <a:spAutoFit/>
          </a:bodyPr>
          <a:lstStyle/>
          <a:p>
            <a:r>
              <a:rPr lang="en-US" sz="2400" dirty="0"/>
              <a:t>Sodium Phosphate</a:t>
            </a:r>
          </a:p>
        </p:txBody>
      </p:sp>
      <p:sp>
        <p:nvSpPr>
          <p:cNvPr id="9" name="TextBox 8">
            <a:extLst>
              <a:ext uri="{FF2B5EF4-FFF2-40B4-BE49-F238E27FC236}">
                <a16:creationId xmlns:a16="http://schemas.microsoft.com/office/drawing/2014/main" id="{B4FFD858-7422-5D45-A786-E110CA447C36}"/>
              </a:ext>
            </a:extLst>
          </p:cNvPr>
          <p:cNvSpPr txBox="1"/>
          <p:nvPr/>
        </p:nvSpPr>
        <p:spPr>
          <a:xfrm>
            <a:off x="456787" y="5143279"/>
            <a:ext cx="2174634" cy="830997"/>
          </a:xfrm>
          <a:prstGeom prst="rect">
            <a:avLst/>
          </a:prstGeom>
          <a:noFill/>
        </p:spPr>
        <p:txBody>
          <a:bodyPr wrap="none" rtlCol="0">
            <a:spAutoFit/>
          </a:bodyPr>
          <a:lstStyle/>
          <a:p>
            <a:r>
              <a:rPr lang="en-US" sz="2400" dirty="0"/>
              <a:t>Sodium Methyl-</a:t>
            </a:r>
          </a:p>
          <a:p>
            <a:r>
              <a:rPr lang="en-US" sz="2400" dirty="0"/>
              <a:t>phosphonate</a:t>
            </a:r>
          </a:p>
        </p:txBody>
      </p:sp>
      <p:sp>
        <p:nvSpPr>
          <p:cNvPr id="4" name="TextBox 3">
            <a:extLst>
              <a:ext uri="{FF2B5EF4-FFF2-40B4-BE49-F238E27FC236}">
                <a16:creationId xmlns:a16="http://schemas.microsoft.com/office/drawing/2014/main" id="{6078B206-5E53-9E43-92EA-FFA6090DEFD2}"/>
              </a:ext>
            </a:extLst>
          </p:cNvPr>
          <p:cNvSpPr txBox="1"/>
          <p:nvPr/>
        </p:nvSpPr>
        <p:spPr>
          <a:xfrm>
            <a:off x="3126259" y="6381272"/>
            <a:ext cx="7577780" cy="400110"/>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Gunatilake</a:t>
            </a:r>
            <a:r>
              <a:rPr lang="en-US" sz="2000" dirty="0"/>
              <a:t> et al.,  Int J Environ Res Public Health 2019; 16(15): 2734.</a:t>
            </a:r>
          </a:p>
        </p:txBody>
      </p:sp>
    </p:spTree>
    <p:extLst>
      <p:ext uri="{BB962C8B-B14F-4D97-AF65-F5344CB8AC3E}">
        <p14:creationId xmlns:p14="http://schemas.microsoft.com/office/powerpoint/2010/main" val="2006754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35D5-7573-854C-A3A9-EFB4418CAC4E}"/>
              </a:ext>
            </a:extLst>
          </p:cNvPr>
          <p:cNvSpPr>
            <a:spLocks noGrp="1"/>
          </p:cNvSpPr>
          <p:nvPr>
            <p:ph type="title"/>
          </p:nvPr>
        </p:nvSpPr>
        <p:spPr>
          <a:xfrm>
            <a:off x="282146" y="142214"/>
            <a:ext cx="10515600" cy="1325563"/>
          </a:xfrm>
        </p:spPr>
        <p:txBody>
          <a:bodyPr>
            <a:normAutofit/>
          </a:bodyPr>
          <a:lstStyle/>
          <a:p>
            <a:r>
              <a:rPr lang="en-US" b="1" i="1" dirty="0"/>
              <a:t>Hypothesis: </a:t>
            </a:r>
            <a:r>
              <a:rPr lang="en-US" b="1" dirty="0"/>
              <a:t>Glyphosate Disrupts Proteins that Bind Phosphate</a:t>
            </a:r>
            <a:r>
              <a:rPr lang="en-US" b="1" dirty="0">
                <a:solidFill>
                  <a:srgbClr val="FF0000"/>
                </a:solidFill>
              </a:rPr>
              <a:t>*</a:t>
            </a:r>
          </a:p>
        </p:txBody>
      </p:sp>
      <p:sp>
        <p:nvSpPr>
          <p:cNvPr id="3" name="Content Placeholder 2">
            <a:extLst>
              <a:ext uri="{FF2B5EF4-FFF2-40B4-BE49-F238E27FC236}">
                <a16:creationId xmlns:a16="http://schemas.microsoft.com/office/drawing/2014/main" id="{4E40F569-A6F0-0446-A462-4FDF7F798D82}"/>
              </a:ext>
            </a:extLst>
          </p:cNvPr>
          <p:cNvSpPr>
            <a:spLocks noGrp="1"/>
          </p:cNvSpPr>
          <p:nvPr>
            <p:ph idx="1"/>
          </p:nvPr>
        </p:nvSpPr>
        <p:spPr>
          <a:xfrm>
            <a:off x="730260" y="1763608"/>
            <a:ext cx="10972800" cy="3330785"/>
          </a:xfrm>
        </p:spPr>
        <p:txBody>
          <a:bodyPr>
            <a:normAutofit/>
          </a:bodyPr>
          <a:lstStyle/>
          <a:p>
            <a:r>
              <a:rPr lang="en-US" dirty="0"/>
              <a:t>Glyphosate kills plants by suppressing EPSP synthase</a:t>
            </a:r>
          </a:p>
          <a:p>
            <a:r>
              <a:rPr lang="en-US" dirty="0"/>
              <a:t>Glyphosate blocks EPSP synthase binding to the phosphate in PEP</a:t>
            </a:r>
          </a:p>
          <a:p>
            <a:r>
              <a:rPr lang="en-US" dirty="0"/>
              <a:t>Glyphosate is a glycine molecule with a </a:t>
            </a:r>
            <a:r>
              <a:rPr lang="en-US" dirty="0" err="1"/>
              <a:t>methylphosphonate</a:t>
            </a:r>
            <a:r>
              <a:rPr lang="en-US" dirty="0"/>
              <a:t> unit attached to the nitrogen atom</a:t>
            </a:r>
          </a:p>
          <a:p>
            <a:r>
              <a:rPr lang="en-US" dirty="0"/>
              <a:t>The binding site for PEP has a highly conserved glycine residue</a:t>
            </a:r>
          </a:p>
          <a:p>
            <a:pPr lvl="1"/>
            <a:r>
              <a:rPr lang="en-US" dirty="0"/>
              <a:t>If this glycine is swapped out for alanine, the enzyme becomes completely insensitive to glyphosate </a:t>
            </a:r>
            <a:r>
              <a:rPr lang="en-US" dirty="0">
                <a:sym typeface="Wingdings" pitchFamily="2" charset="2"/>
              </a:rPr>
              <a:t> </a:t>
            </a:r>
            <a:r>
              <a:rPr lang="en-US" i="1" dirty="0">
                <a:solidFill>
                  <a:srgbClr val="FF0000"/>
                </a:solidFill>
                <a:sym typeface="Wingdings" pitchFamily="2" charset="2"/>
              </a:rPr>
              <a:t>glyphosate is displacing glycine in the protein??</a:t>
            </a:r>
            <a:endParaRPr lang="en-US" i="1" dirty="0">
              <a:solidFill>
                <a:srgbClr val="FF0000"/>
              </a:solidFill>
            </a:endParaRPr>
          </a:p>
          <a:p>
            <a:pPr marL="457200" lvl="1" indent="0">
              <a:buNone/>
            </a:pPr>
            <a:endParaRPr lang="en-US" dirty="0"/>
          </a:p>
        </p:txBody>
      </p:sp>
      <p:pic>
        <p:nvPicPr>
          <p:cNvPr id="5" name="Picture 4" descr="A picture containing table&#10;&#10;Description automatically generated">
            <a:extLst>
              <a:ext uri="{FF2B5EF4-FFF2-40B4-BE49-F238E27FC236}">
                <a16:creationId xmlns:a16="http://schemas.microsoft.com/office/drawing/2014/main" id="{1E286275-4A87-034A-8464-E50E38D05F12}"/>
              </a:ext>
            </a:extLst>
          </p:cNvPr>
          <p:cNvPicPr>
            <a:picLocks noChangeAspect="1"/>
          </p:cNvPicPr>
          <p:nvPr/>
        </p:nvPicPr>
        <p:blipFill>
          <a:blip r:embed="rId3"/>
          <a:stretch>
            <a:fillRect/>
          </a:stretch>
        </p:blipFill>
        <p:spPr>
          <a:xfrm>
            <a:off x="6216660" y="4803700"/>
            <a:ext cx="2336800" cy="154093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AF459B74-8B58-1342-BFE4-EF6C2EA9C60F}"/>
              </a:ext>
            </a:extLst>
          </p:cNvPr>
          <p:cNvPicPr>
            <a:picLocks noChangeAspect="1"/>
          </p:cNvPicPr>
          <p:nvPr/>
        </p:nvPicPr>
        <p:blipFill>
          <a:blip r:embed="rId4"/>
          <a:stretch>
            <a:fillRect/>
          </a:stretch>
        </p:blipFill>
        <p:spPr>
          <a:xfrm>
            <a:off x="2697424" y="4803700"/>
            <a:ext cx="2421467" cy="1490133"/>
          </a:xfrm>
          <a:prstGeom prst="rect">
            <a:avLst/>
          </a:prstGeom>
        </p:spPr>
      </p:pic>
      <p:sp>
        <p:nvSpPr>
          <p:cNvPr id="8" name="TextBox 7">
            <a:extLst>
              <a:ext uri="{FF2B5EF4-FFF2-40B4-BE49-F238E27FC236}">
                <a16:creationId xmlns:a16="http://schemas.microsoft.com/office/drawing/2014/main" id="{054E8790-BF27-4546-9459-F9A2EE520AE6}"/>
              </a:ext>
            </a:extLst>
          </p:cNvPr>
          <p:cNvSpPr txBox="1"/>
          <p:nvPr/>
        </p:nvSpPr>
        <p:spPr>
          <a:xfrm>
            <a:off x="8553460" y="5327945"/>
            <a:ext cx="2520434" cy="461665"/>
          </a:xfrm>
          <a:prstGeom prst="rect">
            <a:avLst/>
          </a:prstGeom>
          <a:noFill/>
        </p:spPr>
        <p:txBody>
          <a:bodyPr wrap="none" rtlCol="0">
            <a:spAutoFit/>
          </a:bodyPr>
          <a:lstStyle/>
          <a:p>
            <a:r>
              <a:rPr lang="en-US" sz="2400" dirty="0"/>
              <a:t>Sodium Phosphate</a:t>
            </a:r>
          </a:p>
        </p:txBody>
      </p:sp>
      <p:sp>
        <p:nvSpPr>
          <p:cNvPr id="9" name="TextBox 8">
            <a:extLst>
              <a:ext uri="{FF2B5EF4-FFF2-40B4-BE49-F238E27FC236}">
                <a16:creationId xmlns:a16="http://schemas.microsoft.com/office/drawing/2014/main" id="{B4FFD858-7422-5D45-A786-E110CA447C36}"/>
              </a:ext>
            </a:extLst>
          </p:cNvPr>
          <p:cNvSpPr txBox="1"/>
          <p:nvPr/>
        </p:nvSpPr>
        <p:spPr>
          <a:xfrm>
            <a:off x="456787" y="5143279"/>
            <a:ext cx="2174634" cy="830997"/>
          </a:xfrm>
          <a:prstGeom prst="rect">
            <a:avLst/>
          </a:prstGeom>
          <a:noFill/>
        </p:spPr>
        <p:txBody>
          <a:bodyPr wrap="none" rtlCol="0">
            <a:spAutoFit/>
          </a:bodyPr>
          <a:lstStyle/>
          <a:p>
            <a:r>
              <a:rPr lang="en-US" sz="2400" dirty="0"/>
              <a:t>Sodium Methyl-</a:t>
            </a:r>
          </a:p>
          <a:p>
            <a:r>
              <a:rPr lang="en-US" sz="2400" dirty="0"/>
              <a:t>phosphonate</a:t>
            </a:r>
          </a:p>
        </p:txBody>
      </p:sp>
      <p:sp>
        <p:nvSpPr>
          <p:cNvPr id="4" name="TextBox 3">
            <a:extLst>
              <a:ext uri="{FF2B5EF4-FFF2-40B4-BE49-F238E27FC236}">
                <a16:creationId xmlns:a16="http://schemas.microsoft.com/office/drawing/2014/main" id="{6078B206-5E53-9E43-92EA-FFA6090DEFD2}"/>
              </a:ext>
            </a:extLst>
          </p:cNvPr>
          <p:cNvSpPr txBox="1"/>
          <p:nvPr/>
        </p:nvSpPr>
        <p:spPr>
          <a:xfrm>
            <a:off x="3126259" y="6381272"/>
            <a:ext cx="7577780" cy="400110"/>
          </a:xfrm>
          <a:prstGeom prst="rect">
            <a:avLst/>
          </a:prstGeom>
          <a:noFill/>
        </p:spPr>
        <p:txBody>
          <a:bodyPr wrap="none" rtlCol="0">
            <a:spAutoFit/>
          </a:bodyPr>
          <a:lstStyle/>
          <a:p>
            <a:r>
              <a:rPr lang="en-US" sz="2000" dirty="0">
                <a:solidFill>
                  <a:srgbClr val="FF0000"/>
                </a:solidFill>
              </a:rPr>
              <a:t>*</a:t>
            </a:r>
            <a:r>
              <a:rPr lang="en-US" sz="2000" dirty="0"/>
              <a:t>S </a:t>
            </a:r>
            <a:r>
              <a:rPr lang="en-US" sz="2000" dirty="0" err="1"/>
              <a:t>Gunatilake</a:t>
            </a:r>
            <a:r>
              <a:rPr lang="en-US" sz="2000" dirty="0"/>
              <a:t> et al.,  Int J Environ Res Public Health 2019; 16(15): 2734.</a:t>
            </a:r>
          </a:p>
        </p:txBody>
      </p:sp>
      <p:sp>
        <p:nvSpPr>
          <p:cNvPr id="10" name="TextBox 9">
            <a:extLst>
              <a:ext uri="{FF2B5EF4-FFF2-40B4-BE49-F238E27FC236}">
                <a16:creationId xmlns:a16="http://schemas.microsoft.com/office/drawing/2014/main" id="{E24E5A87-41A5-694F-AA0A-1E0781D592E6}"/>
              </a:ext>
            </a:extLst>
          </p:cNvPr>
          <p:cNvSpPr txBox="1"/>
          <p:nvPr/>
        </p:nvSpPr>
        <p:spPr>
          <a:xfrm>
            <a:off x="1880317" y="2397948"/>
            <a:ext cx="7992732" cy="2554545"/>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dirty="0"/>
          </a:p>
          <a:p>
            <a:r>
              <a:rPr lang="en-US" dirty="0"/>
              <a:t>Glyphosate’s </a:t>
            </a:r>
            <a:r>
              <a:rPr lang="en-US" dirty="0" err="1"/>
              <a:t>methylphosphonate</a:t>
            </a:r>
            <a:r>
              <a:rPr lang="en-US" dirty="0"/>
              <a:t> unit fits nicely in the pocket that is reserved for phosphate, blocking phosphate binding.</a:t>
            </a:r>
          </a:p>
          <a:p>
            <a:endParaRPr lang="en-US" dirty="0">
              <a:solidFill>
                <a:srgbClr val="FF0000"/>
              </a:solidFill>
            </a:endParaRPr>
          </a:p>
        </p:txBody>
      </p:sp>
    </p:spTree>
    <p:extLst>
      <p:ext uri="{BB962C8B-B14F-4D97-AF65-F5344CB8AC3E}">
        <p14:creationId xmlns:p14="http://schemas.microsoft.com/office/powerpoint/2010/main" val="1248012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6B6D-D99B-A649-9D89-E425AC2D00CA}"/>
              </a:ext>
            </a:extLst>
          </p:cNvPr>
          <p:cNvSpPr>
            <a:spLocks noGrp="1"/>
          </p:cNvSpPr>
          <p:nvPr>
            <p:ph type="title"/>
          </p:nvPr>
        </p:nvSpPr>
        <p:spPr>
          <a:xfrm>
            <a:off x="609600" y="42693"/>
            <a:ext cx="10972800" cy="1143000"/>
          </a:xfrm>
        </p:spPr>
        <p:txBody>
          <a:bodyPr/>
          <a:lstStyle/>
          <a:p>
            <a:r>
              <a:rPr lang="en-US" b="1" dirty="0" err="1"/>
              <a:t>Grotthuss</a:t>
            </a:r>
            <a:r>
              <a:rPr lang="en-US" b="1" dirty="0"/>
              <a:t> Effect: Water Wires</a:t>
            </a:r>
          </a:p>
        </p:txBody>
      </p:sp>
      <p:pic>
        <p:nvPicPr>
          <p:cNvPr id="5" name="Content Placeholder 4" descr="A picture containing small, game, sitting, air&#10;&#10;Description automatically generated">
            <a:extLst>
              <a:ext uri="{FF2B5EF4-FFF2-40B4-BE49-F238E27FC236}">
                <a16:creationId xmlns:a16="http://schemas.microsoft.com/office/drawing/2014/main" id="{88A57112-2EFA-FC41-BAB1-8F61F93B493E}"/>
              </a:ext>
            </a:extLst>
          </p:cNvPr>
          <p:cNvPicPr>
            <a:picLocks noGrp="1" noChangeAspect="1"/>
          </p:cNvPicPr>
          <p:nvPr>
            <p:ph idx="1"/>
          </p:nvPr>
        </p:nvPicPr>
        <p:blipFill>
          <a:blip r:embed="rId2"/>
          <a:stretch>
            <a:fillRect/>
          </a:stretch>
        </p:blipFill>
        <p:spPr>
          <a:xfrm>
            <a:off x="1049081" y="1166236"/>
            <a:ext cx="4406623" cy="5417125"/>
          </a:xfrm>
        </p:spPr>
      </p:pic>
      <p:sp>
        <p:nvSpPr>
          <p:cNvPr id="6" name="Content Placeholder 2">
            <a:extLst>
              <a:ext uri="{FF2B5EF4-FFF2-40B4-BE49-F238E27FC236}">
                <a16:creationId xmlns:a16="http://schemas.microsoft.com/office/drawing/2014/main" id="{471FE71F-3426-A549-ACAC-F8D5A89E865B}"/>
              </a:ext>
            </a:extLst>
          </p:cNvPr>
          <p:cNvSpPr txBox="1">
            <a:spLocks/>
          </p:cNvSpPr>
          <p:nvPr/>
        </p:nvSpPr>
        <p:spPr>
          <a:xfrm>
            <a:off x="6251944" y="1099201"/>
            <a:ext cx="5140986" cy="4659598"/>
          </a:xfrm>
          <a:prstGeom prst="rect">
            <a:avLst/>
          </a:prstGeom>
        </p:spPr>
        <p:txBody>
          <a:bodyPr vert="horz" lIns="121920" tIns="60960" rIns="121920" bIns="6096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733" dirty="0"/>
              <a:t>A few water molecules settle into the reaction center and facilitate proton transfer </a:t>
            </a:r>
          </a:p>
          <a:p>
            <a:pPr lvl="1"/>
            <a:r>
              <a:rPr lang="en-US" sz="3200" dirty="0"/>
              <a:t>Deuterium is a reluctant participant</a:t>
            </a:r>
          </a:p>
          <a:p>
            <a:r>
              <a:rPr lang="en-US" sz="3733" dirty="0"/>
              <a:t>This assures that a proton rather than a deuteron ends up in the reaction product</a:t>
            </a:r>
          </a:p>
          <a:p>
            <a:r>
              <a:rPr lang="en-US" sz="3733" dirty="0"/>
              <a:t>Flavoproteins and many other enzymes take advantage of this effect to select hydrogen over deuterium</a:t>
            </a:r>
          </a:p>
          <a:p>
            <a:r>
              <a:rPr lang="en-US" sz="3733" i="1" dirty="0">
                <a:solidFill>
                  <a:srgbClr val="FF0000"/>
                </a:solidFill>
              </a:rPr>
              <a:t>Flavin-binding is essential for this to work</a:t>
            </a:r>
          </a:p>
        </p:txBody>
      </p:sp>
    </p:spTree>
    <p:extLst>
      <p:ext uri="{BB962C8B-B14F-4D97-AF65-F5344CB8AC3E}">
        <p14:creationId xmlns:p14="http://schemas.microsoft.com/office/powerpoint/2010/main" val="2197273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6EA8-D394-CA4D-A693-EB948B9C199A}"/>
              </a:ext>
            </a:extLst>
          </p:cNvPr>
          <p:cNvSpPr>
            <a:spLocks noGrp="1"/>
          </p:cNvSpPr>
          <p:nvPr>
            <p:ph type="title"/>
          </p:nvPr>
        </p:nvSpPr>
        <p:spPr>
          <a:xfrm>
            <a:off x="181983" y="0"/>
            <a:ext cx="10515600" cy="1325563"/>
          </a:xfrm>
        </p:spPr>
        <p:txBody>
          <a:bodyPr/>
          <a:lstStyle/>
          <a:p>
            <a:r>
              <a:rPr lang="en-US" b="1" dirty="0"/>
              <a:t>Succinate Dehydrogenase</a:t>
            </a:r>
          </a:p>
        </p:txBody>
      </p:sp>
      <p:sp>
        <p:nvSpPr>
          <p:cNvPr id="3" name="Content Placeholder 2">
            <a:extLst>
              <a:ext uri="{FF2B5EF4-FFF2-40B4-BE49-F238E27FC236}">
                <a16:creationId xmlns:a16="http://schemas.microsoft.com/office/drawing/2014/main" id="{B92AD5EB-F6B6-2549-8FC4-E41BB3220681}"/>
              </a:ext>
            </a:extLst>
          </p:cNvPr>
          <p:cNvSpPr>
            <a:spLocks noGrp="1"/>
          </p:cNvSpPr>
          <p:nvPr>
            <p:ph idx="1"/>
          </p:nvPr>
        </p:nvSpPr>
        <p:spPr>
          <a:xfrm>
            <a:off x="181983" y="1259746"/>
            <a:ext cx="11631027" cy="4583493"/>
          </a:xfrm>
        </p:spPr>
        <p:txBody>
          <a:bodyPr>
            <a:normAutofit/>
          </a:bodyPr>
          <a:lstStyle/>
          <a:p>
            <a:r>
              <a:rPr lang="en-US" sz="2400" dirty="0"/>
              <a:t>Succinate dehydrogenase (Complex II) is the                                                                                 only enzyme in the mitochondria that is                                                                                          intimately involved in both the citric acid                                                                                             cycle and oxidative phosphorylation</a:t>
            </a:r>
          </a:p>
          <a:p>
            <a:r>
              <a:rPr lang="en-US" sz="2400" dirty="0"/>
              <a:t>It is a flavoprotein (binds FAD)</a:t>
            </a:r>
          </a:p>
          <a:p>
            <a:r>
              <a:rPr lang="en-US" sz="2400" dirty="0"/>
              <a:t>It extracts two protons from succinate and                                                                                         embeds them in the membrane (by converting                                                                                              ubiquinone to ubiquinol (coenzyme Q10))</a:t>
            </a:r>
          </a:p>
          <a:p>
            <a:r>
              <a:rPr lang="en-US" sz="2400" dirty="0"/>
              <a:t>Genetic mutations in succinate dehydrogenase are associated with multiple cancers:</a:t>
            </a:r>
            <a:r>
              <a:rPr lang="en-US" sz="2400" dirty="0">
                <a:solidFill>
                  <a:srgbClr val="FF0000"/>
                </a:solidFill>
              </a:rPr>
              <a:t>*</a:t>
            </a:r>
            <a:r>
              <a:rPr lang="en-US" sz="2400" dirty="0"/>
              <a:t> </a:t>
            </a:r>
          </a:p>
          <a:p>
            <a:pPr lvl="1"/>
            <a:r>
              <a:rPr lang="en-US" dirty="0"/>
              <a:t>E.g., neuroblastoma, breast cancer, colon cancer, renal cancer, melanoma and uterine cancer, prostate cancer, endometrial cancer, bladder cancer, and gastrointestinal stromal tumor</a:t>
            </a:r>
            <a:endParaRPr lang="en-US" dirty="0">
              <a:solidFill>
                <a:srgbClr val="FF0000"/>
              </a:solidFill>
            </a:endParaRPr>
          </a:p>
          <a:p>
            <a:endParaRPr lang="en-US" sz="2400" dirty="0"/>
          </a:p>
        </p:txBody>
      </p:sp>
      <p:sp>
        <p:nvSpPr>
          <p:cNvPr id="4" name="TextBox 3">
            <a:extLst>
              <a:ext uri="{FF2B5EF4-FFF2-40B4-BE49-F238E27FC236}">
                <a16:creationId xmlns:a16="http://schemas.microsoft.com/office/drawing/2014/main" id="{C916DAFB-EA41-CF4D-BA5C-7937F4C8A966}"/>
              </a:ext>
            </a:extLst>
          </p:cNvPr>
          <p:cNvSpPr txBox="1"/>
          <p:nvPr/>
        </p:nvSpPr>
        <p:spPr>
          <a:xfrm>
            <a:off x="843509" y="5970184"/>
            <a:ext cx="11348491" cy="461665"/>
          </a:xfrm>
          <a:prstGeom prst="rect">
            <a:avLst/>
          </a:prstGeom>
          <a:noFill/>
        </p:spPr>
        <p:txBody>
          <a:bodyPr wrap="none" rtlCol="0">
            <a:spAutoFit/>
          </a:bodyPr>
          <a:lstStyle/>
          <a:p>
            <a:r>
              <a:rPr lang="en-US" sz="2400" dirty="0">
                <a:solidFill>
                  <a:srgbClr val="FF0000"/>
                </a:solidFill>
              </a:rPr>
              <a:t>*</a:t>
            </a:r>
            <a:r>
              <a:rPr lang="en-US" sz="2400" dirty="0"/>
              <a:t>Marianne </a:t>
            </a:r>
            <a:r>
              <a:rPr lang="en-US" sz="2400" dirty="0" err="1"/>
              <a:t>Dubard</a:t>
            </a:r>
            <a:r>
              <a:rPr lang="en-US" sz="2400" dirty="0"/>
              <a:t> Gault et al., Cold Spring </a:t>
            </a:r>
            <a:r>
              <a:rPr lang="en-US" sz="2400" dirty="0" err="1"/>
              <a:t>Harb</a:t>
            </a:r>
            <a:r>
              <a:rPr lang="en-US" sz="2400" dirty="0"/>
              <a:t> Mol Case Stud. 2018 Aug; 4(4): a002584.</a:t>
            </a:r>
          </a:p>
        </p:txBody>
      </p:sp>
      <p:pic>
        <p:nvPicPr>
          <p:cNvPr id="6" name="Picture 5" descr="Diagram&#10;&#10;Description automatically generated">
            <a:extLst>
              <a:ext uri="{FF2B5EF4-FFF2-40B4-BE49-F238E27FC236}">
                <a16:creationId xmlns:a16="http://schemas.microsoft.com/office/drawing/2014/main" id="{2BDCAF40-1E1C-A240-8F89-3B623D2C078C}"/>
              </a:ext>
            </a:extLst>
          </p:cNvPr>
          <p:cNvPicPr>
            <a:picLocks noChangeAspect="1"/>
          </p:cNvPicPr>
          <p:nvPr/>
        </p:nvPicPr>
        <p:blipFill>
          <a:blip r:embed="rId3"/>
          <a:stretch>
            <a:fillRect/>
          </a:stretch>
        </p:blipFill>
        <p:spPr>
          <a:xfrm>
            <a:off x="6239435" y="426150"/>
            <a:ext cx="6165976" cy="3355017"/>
          </a:xfrm>
          <a:prstGeom prst="rect">
            <a:avLst/>
          </a:prstGeom>
        </p:spPr>
      </p:pic>
    </p:spTree>
    <p:extLst>
      <p:ext uri="{BB962C8B-B14F-4D97-AF65-F5344CB8AC3E}">
        <p14:creationId xmlns:p14="http://schemas.microsoft.com/office/powerpoint/2010/main" val="3398307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2" y="31429"/>
            <a:ext cx="10515600" cy="1325563"/>
          </a:xfrm>
        </p:spPr>
        <p:txBody>
          <a:bodyPr>
            <a:normAutofit fontScale="90000"/>
          </a:bodyPr>
          <a:lstStyle/>
          <a:p>
            <a:r>
              <a:rPr lang="en-US" sz="4800" b="1" dirty="0"/>
              <a:t>Succinate Dehydrogenase: </a:t>
            </a:r>
            <a:r>
              <a:rPr lang="en-US" sz="4800" b="1" dirty="0" err="1"/>
              <a:t>GxGGxG</a:t>
            </a:r>
            <a:r>
              <a:rPr lang="en-US" sz="4800" b="1" dirty="0"/>
              <a:t> Motif</a:t>
            </a:r>
            <a:r>
              <a:rPr lang="en-US" sz="4800" b="1" dirty="0">
                <a:solidFill>
                  <a:srgbClr val="FF0000"/>
                </a:solidFill>
              </a:rPr>
              <a:t>*</a:t>
            </a:r>
          </a:p>
        </p:txBody>
      </p:sp>
      <p:sp>
        <p:nvSpPr>
          <p:cNvPr id="7" name="TextBox 6"/>
          <p:cNvSpPr txBox="1"/>
          <p:nvPr/>
        </p:nvSpPr>
        <p:spPr>
          <a:xfrm>
            <a:off x="3543483" y="1608679"/>
            <a:ext cx="1691873" cy="584775"/>
          </a:xfrm>
          <a:prstGeom prst="rect">
            <a:avLst/>
          </a:prstGeom>
          <a:noFill/>
        </p:spPr>
        <p:txBody>
          <a:bodyPr wrap="none" rtlCol="0">
            <a:spAutoFit/>
          </a:bodyPr>
          <a:lstStyle/>
          <a:p>
            <a:r>
              <a:rPr lang="en-US" sz="3200" dirty="0"/>
              <a:t>GAGGAG</a:t>
            </a:r>
          </a:p>
        </p:txBody>
      </p:sp>
      <p:sp>
        <p:nvSpPr>
          <p:cNvPr id="8" name="TextBox 7"/>
          <p:cNvSpPr txBox="1"/>
          <p:nvPr/>
        </p:nvSpPr>
        <p:spPr>
          <a:xfrm>
            <a:off x="9567662" y="1744163"/>
            <a:ext cx="1347869" cy="584775"/>
          </a:xfrm>
          <a:prstGeom prst="rect">
            <a:avLst/>
          </a:prstGeom>
          <a:noFill/>
        </p:spPr>
        <p:txBody>
          <a:bodyPr wrap="none" rtlCol="0">
            <a:spAutoFit/>
          </a:bodyPr>
          <a:lstStyle/>
          <a:p>
            <a:r>
              <a:rPr lang="en-US" sz="3200" dirty="0"/>
              <a:t>FAD(H)</a:t>
            </a:r>
          </a:p>
        </p:txBody>
      </p:sp>
      <p:sp>
        <p:nvSpPr>
          <p:cNvPr id="9" name="TextBox 8"/>
          <p:cNvSpPr txBox="1"/>
          <p:nvPr/>
        </p:nvSpPr>
        <p:spPr>
          <a:xfrm>
            <a:off x="6795927" y="6333069"/>
            <a:ext cx="4801379" cy="461665"/>
          </a:xfrm>
          <a:prstGeom prst="rect">
            <a:avLst/>
          </a:prstGeom>
          <a:noFill/>
        </p:spPr>
        <p:txBody>
          <a:bodyPr wrap="none" rtlCol="0">
            <a:spAutoFit/>
          </a:bodyPr>
          <a:lstStyle/>
          <a:p>
            <a:r>
              <a:rPr lang="en-US" sz="2400" dirty="0">
                <a:solidFill>
                  <a:srgbClr val="FF0000"/>
                </a:solidFill>
              </a:rPr>
              <a:t>*</a:t>
            </a:r>
            <a:r>
              <a:rPr lang="en-US" sz="2400" dirty="0"/>
              <a:t>http://</a:t>
            </a:r>
            <a:r>
              <a:rPr lang="en-US" sz="2400" dirty="0" err="1"/>
              <a:t>nbdb.bii.a-star.edu.sg</a:t>
            </a:r>
            <a:r>
              <a:rPr lang="en-US" sz="2400" dirty="0"/>
              <a:t>/search</a:t>
            </a:r>
          </a:p>
        </p:txBody>
      </p:sp>
      <p:pic>
        <p:nvPicPr>
          <p:cNvPr id="12" name="Picture 11" descr="FAD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277" y="2393555"/>
            <a:ext cx="3157740" cy="3285068"/>
          </a:xfrm>
          <a:prstGeom prst="rect">
            <a:avLst/>
          </a:prstGeom>
        </p:spPr>
      </p:pic>
      <p:pic>
        <p:nvPicPr>
          <p:cNvPr id="13" name="Picture 12" descr="FAD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224220"/>
            <a:ext cx="7162800" cy="3098800"/>
          </a:xfrm>
          <a:prstGeom prst="rect">
            <a:avLst/>
          </a:prstGeom>
        </p:spPr>
      </p:pic>
      <p:sp>
        <p:nvSpPr>
          <p:cNvPr id="6" name="Down Arrow 5"/>
          <p:cNvSpPr/>
          <p:nvPr/>
        </p:nvSpPr>
        <p:spPr>
          <a:xfrm>
            <a:off x="4385734" y="2224221"/>
            <a:ext cx="321733" cy="79262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Box 13"/>
          <p:cNvSpPr txBox="1"/>
          <p:nvPr/>
        </p:nvSpPr>
        <p:spPr>
          <a:xfrm>
            <a:off x="1016001" y="5909734"/>
            <a:ext cx="9345059" cy="461665"/>
          </a:xfrm>
          <a:prstGeom prst="rect">
            <a:avLst/>
          </a:prstGeom>
          <a:noFill/>
        </p:spPr>
        <p:txBody>
          <a:bodyPr wrap="none" rtlCol="0">
            <a:spAutoFit/>
          </a:bodyPr>
          <a:lstStyle/>
          <a:p>
            <a:r>
              <a:rPr lang="en-US" sz="2400" dirty="0"/>
              <a:t>Binds FAD as a cofactor to catalyze electron transport in the mitochondria</a:t>
            </a:r>
          </a:p>
        </p:txBody>
      </p:sp>
    </p:spTree>
    <p:extLst>
      <p:ext uri="{BB962C8B-B14F-4D97-AF65-F5344CB8AC3E}">
        <p14:creationId xmlns:p14="http://schemas.microsoft.com/office/powerpoint/2010/main" val="289288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638D05-143A-334E-865C-6287E4B8AD8B}"/>
              </a:ext>
            </a:extLst>
          </p:cNvPr>
          <p:cNvSpPr>
            <a:spLocks noGrp="1"/>
          </p:cNvSpPr>
          <p:nvPr>
            <p:ph idx="1"/>
          </p:nvPr>
        </p:nvSpPr>
        <p:spPr/>
        <p:txBody>
          <a:bodyPr>
            <a:normAutofit/>
          </a:bodyPr>
          <a:lstStyle/>
          <a:p>
            <a:pPr marL="0" indent="0">
              <a:buNone/>
            </a:pPr>
            <a:r>
              <a:rPr lang="en-US" sz="3200" i="1" dirty="0"/>
              <a:t>Men occasionally stumble over the truth, but most of them pick themselves up and hurry off as if nothing happened.</a:t>
            </a:r>
          </a:p>
          <a:p>
            <a:endParaRPr lang="en-US" sz="3200" dirty="0"/>
          </a:p>
          <a:p>
            <a:pPr marL="0" indent="0">
              <a:buNone/>
            </a:pPr>
            <a:r>
              <a:rPr lang="en-US" sz="3200" dirty="0"/>
              <a:t>--- Winston Churchill</a:t>
            </a:r>
          </a:p>
        </p:txBody>
      </p:sp>
    </p:spTree>
    <p:extLst>
      <p:ext uri="{BB962C8B-B14F-4D97-AF65-F5344CB8AC3E}">
        <p14:creationId xmlns:p14="http://schemas.microsoft.com/office/powerpoint/2010/main" val="1625659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607C-E5C5-964D-9F0C-7538FEE27748}"/>
              </a:ext>
            </a:extLst>
          </p:cNvPr>
          <p:cNvSpPr>
            <a:spLocks noGrp="1"/>
          </p:cNvSpPr>
          <p:nvPr>
            <p:ph type="title"/>
          </p:nvPr>
        </p:nvSpPr>
        <p:spPr>
          <a:xfrm>
            <a:off x="251012" y="0"/>
            <a:ext cx="11607501" cy="1325563"/>
          </a:xfrm>
        </p:spPr>
        <p:txBody>
          <a:bodyPr/>
          <a:lstStyle/>
          <a:p>
            <a:r>
              <a:rPr lang="en-US" b="1" dirty="0"/>
              <a:t>Glyphosate Suppresses Succinate Dehydrogenase</a:t>
            </a:r>
          </a:p>
        </p:txBody>
      </p:sp>
      <p:sp>
        <p:nvSpPr>
          <p:cNvPr id="3" name="Content Placeholder 2">
            <a:extLst>
              <a:ext uri="{FF2B5EF4-FFF2-40B4-BE49-F238E27FC236}">
                <a16:creationId xmlns:a16="http://schemas.microsoft.com/office/drawing/2014/main" id="{F0733635-6089-F943-AD80-84E4E596D4CF}"/>
              </a:ext>
            </a:extLst>
          </p:cNvPr>
          <p:cNvSpPr>
            <a:spLocks noGrp="1"/>
          </p:cNvSpPr>
          <p:nvPr>
            <p:ph idx="1"/>
          </p:nvPr>
        </p:nvSpPr>
        <p:spPr>
          <a:xfrm>
            <a:off x="251012" y="1253331"/>
            <a:ext cx="10515600" cy="4351338"/>
          </a:xfrm>
        </p:spPr>
        <p:txBody>
          <a:bodyPr/>
          <a:lstStyle/>
          <a:p>
            <a:r>
              <a:rPr lang="en-US" dirty="0"/>
              <a:t>Study on glyphosate’s effects on E. coli proteins found that glyphosate significantly suppressed (by 3-4-fold) three different components of succinate dehydrogenase complex</a:t>
            </a:r>
            <a:r>
              <a:rPr lang="en-US" dirty="0">
                <a:solidFill>
                  <a:srgbClr val="FF0000"/>
                </a:solidFill>
              </a:rPr>
              <a:t>*</a:t>
            </a:r>
          </a:p>
          <a:p>
            <a:r>
              <a:rPr lang="en-US" dirty="0"/>
              <a:t>In vitro study on rat liver mitochondria in isolation exposed to Roundup and glyphosate alone</a:t>
            </a:r>
            <a:r>
              <a:rPr lang="en-US" dirty="0">
                <a:solidFill>
                  <a:srgbClr val="FF0000"/>
                </a:solidFill>
              </a:rPr>
              <a:t>**</a:t>
            </a:r>
          </a:p>
          <a:p>
            <a:pPr lvl="1"/>
            <a:r>
              <a:rPr lang="en-US" dirty="0"/>
              <a:t>Roundup significantly suppressed succinate dehydrogenase although glyphosate did not – authors proposed that surfactants in Roundup enabled glyphosate transport across mitochondrial membranes</a:t>
            </a:r>
          </a:p>
          <a:p>
            <a:r>
              <a:rPr lang="en-US" dirty="0"/>
              <a:t>Analysis of mechanism of glyphosate suppression suggested it disrupted </a:t>
            </a:r>
            <a:r>
              <a:rPr lang="en-US" i="1" dirty="0">
                <a:solidFill>
                  <a:srgbClr val="FF0000"/>
                </a:solidFill>
              </a:rPr>
              <a:t>binding of succinate dehydrogenase to FAD</a:t>
            </a:r>
            <a:r>
              <a:rPr lang="en-US" dirty="0">
                <a:solidFill>
                  <a:srgbClr val="FF0000"/>
                </a:solidFill>
              </a:rPr>
              <a:t>***</a:t>
            </a:r>
          </a:p>
        </p:txBody>
      </p:sp>
      <p:sp>
        <p:nvSpPr>
          <p:cNvPr id="4" name="TextBox 3">
            <a:extLst>
              <a:ext uri="{FF2B5EF4-FFF2-40B4-BE49-F238E27FC236}">
                <a16:creationId xmlns:a16="http://schemas.microsoft.com/office/drawing/2014/main" id="{5BD778E8-3A46-5647-987A-EA0DD1D01CA4}"/>
              </a:ext>
            </a:extLst>
          </p:cNvPr>
          <p:cNvSpPr txBox="1"/>
          <p:nvPr/>
        </p:nvSpPr>
        <p:spPr>
          <a:xfrm>
            <a:off x="5841801" y="5811203"/>
            <a:ext cx="6016712" cy="923330"/>
          </a:xfrm>
          <a:prstGeom prst="rect">
            <a:avLst/>
          </a:prstGeom>
          <a:noFill/>
        </p:spPr>
        <p:txBody>
          <a:bodyPr wrap="none" rtlCol="0">
            <a:spAutoFit/>
          </a:bodyPr>
          <a:lstStyle/>
          <a:p>
            <a:pPr algn="r"/>
            <a:r>
              <a:rPr lang="en-US" dirty="0">
                <a:solidFill>
                  <a:srgbClr val="FF0000"/>
                </a:solidFill>
              </a:rPr>
              <a:t>*</a:t>
            </a:r>
            <a:r>
              <a:rPr lang="en-US" dirty="0"/>
              <a:t>W Lu et al., Mol. </a:t>
            </a:r>
            <a:r>
              <a:rPr lang="en-US" dirty="0" err="1"/>
              <a:t>Biosys</a:t>
            </a:r>
            <a:r>
              <a:rPr lang="en-US" dirty="0"/>
              <a:t>. 9 (2013) 522–530.</a:t>
            </a:r>
          </a:p>
          <a:p>
            <a:pPr algn="r"/>
            <a:r>
              <a:rPr lang="en-US" dirty="0">
                <a:solidFill>
                  <a:srgbClr val="FF0000"/>
                </a:solidFill>
              </a:rPr>
              <a:t>**</a:t>
            </a:r>
            <a:r>
              <a:rPr lang="en-US" dirty="0"/>
              <a:t>Francisco Peixoto Chemosphere 61 (2005) 1115-1122.</a:t>
            </a:r>
          </a:p>
          <a:p>
            <a:pPr algn="r"/>
            <a:r>
              <a:rPr lang="en-US" dirty="0">
                <a:solidFill>
                  <a:srgbClr val="FF0000"/>
                </a:solidFill>
              </a:rPr>
              <a:t>***</a:t>
            </a:r>
            <a:r>
              <a:rPr lang="en-US" dirty="0"/>
              <a:t>R Ugarte. Computational </a:t>
            </a:r>
            <a:r>
              <a:rPr lang="en-US" dirty="0" err="1"/>
              <a:t>Theor</a:t>
            </a:r>
            <a:r>
              <a:rPr lang="en-US" dirty="0"/>
              <a:t>. Chem. 1043 (2014) 54–63.</a:t>
            </a:r>
          </a:p>
        </p:txBody>
      </p:sp>
    </p:spTree>
    <p:extLst>
      <p:ext uri="{BB962C8B-B14F-4D97-AF65-F5344CB8AC3E}">
        <p14:creationId xmlns:p14="http://schemas.microsoft.com/office/powerpoint/2010/main" val="2340387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293973"/>
            <a:ext cx="6282266" cy="2739461"/>
          </a:xfrm>
        </p:spPr>
        <p:txBody>
          <a:bodyPr>
            <a:noAutofit/>
          </a:bodyPr>
          <a:lstStyle/>
          <a:p>
            <a:r>
              <a:rPr lang="en-US" sz="3600" b="1" dirty="0"/>
              <a:t>Glyphosate Formulations Induce Apoptosis and Necrosis in Human Umbilical, Embryonic, and Placental Cells</a:t>
            </a:r>
            <a:r>
              <a:rPr lang="en-US" sz="3600" b="1" dirty="0">
                <a:solidFill>
                  <a:srgbClr val="FF0000"/>
                </a:solidFill>
              </a:rPr>
              <a:t>*</a:t>
            </a:r>
          </a:p>
        </p:txBody>
      </p:sp>
      <p:pic>
        <p:nvPicPr>
          <p:cNvPr id="4" name="Content Placeholder 3" descr="glyphosate_succinate_dehydrogenase.png"/>
          <p:cNvPicPr>
            <a:picLocks noGrp="1" noChangeAspect="1"/>
          </p:cNvPicPr>
          <p:nvPr>
            <p:ph idx="1"/>
          </p:nvPr>
        </p:nvPicPr>
        <p:blipFill>
          <a:blip r:embed="rId3">
            <a:extLst>
              <a:ext uri="{28A0092B-C50C-407E-A947-70E740481C1C}">
                <a14:useLocalDpi xmlns:a14="http://schemas.microsoft.com/office/drawing/2010/main" val="0"/>
              </a:ext>
            </a:extLst>
          </a:blip>
          <a:srcRect l="-75486" r="-75486"/>
          <a:stretch>
            <a:fillRect/>
          </a:stretch>
        </p:blipFill>
        <p:spPr>
          <a:xfrm>
            <a:off x="-3950960" y="512452"/>
            <a:ext cx="13875545" cy="6210831"/>
          </a:xfrm>
        </p:spPr>
      </p:pic>
      <p:sp>
        <p:nvSpPr>
          <p:cNvPr id="5" name="TextBox 4"/>
          <p:cNvSpPr txBox="1"/>
          <p:nvPr/>
        </p:nvSpPr>
        <p:spPr>
          <a:xfrm>
            <a:off x="4334934" y="340519"/>
            <a:ext cx="2117824" cy="420564"/>
          </a:xfrm>
          <a:prstGeom prst="rect">
            <a:avLst/>
          </a:prstGeom>
          <a:solidFill>
            <a:schemeClr val="bg1"/>
          </a:solidFill>
        </p:spPr>
        <p:txBody>
          <a:bodyPr wrap="none" rtlCol="0">
            <a:spAutoFit/>
          </a:bodyPr>
          <a:lstStyle/>
          <a:p>
            <a:r>
              <a:rPr lang="en-US" sz="2133" dirty="0"/>
              <a:t>Extrinsic Pathway</a:t>
            </a:r>
          </a:p>
        </p:txBody>
      </p:sp>
      <p:sp>
        <p:nvSpPr>
          <p:cNvPr id="6" name="TextBox 5"/>
          <p:cNvSpPr txBox="1"/>
          <p:nvPr/>
        </p:nvSpPr>
        <p:spPr>
          <a:xfrm>
            <a:off x="609615" y="340519"/>
            <a:ext cx="2076018" cy="420564"/>
          </a:xfrm>
          <a:prstGeom prst="rect">
            <a:avLst/>
          </a:prstGeom>
          <a:solidFill>
            <a:schemeClr val="bg1"/>
          </a:solidFill>
        </p:spPr>
        <p:txBody>
          <a:bodyPr wrap="none" rtlCol="0">
            <a:spAutoFit/>
          </a:bodyPr>
          <a:lstStyle/>
          <a:p>
            <a:r>
              <a:rPr lang="en-US" sz="2133" dirty="0"/>
              <a:t>Intrinsic Pathway</a:t>
            </a:r>
          </a:p>
        </p:txBody>
      </p:sp>
      <p:sp>
        <p:nvSpPr>
          <p:cNvPr id="7" name="TextBox 6"/>
          <p:cNvSpPr txBox="1"/>
          <p:nvPr/>
        </p:nvSpPr>
        <p:spPr>
          <a:xfrm>
            <a:off x="158120" y="1739665"/>
            <a:ext cx="1828800" cy="666977"/>
          </a:xfrm>
          <a:prstGeom prst="rect">
            <a:avLst/>
          </a:prstGeom>
          <a:solidFill>
            <a:schemeClr val="bg1"/>
          </a:solidFill>
        </p:spPr>
        <p:txBody>
          <a:bodyPr wrap="square" rtlCol="0">
            <a:spAutoFit/>
          </a:bodyPr>
          <a:lstStyle/>
          <a:p>
            <a:r>
              <a:rPr lang="en-US" sz="1867" dirty="0"/>
              <a:t>SD = succinate dehydrogenase</a:t>
            </a:r>
          </a:p>
        </p:txBody>
      </p:sp>
      <p:cxnSp>
        <p:nvCxnSpPr>
          <p:cNvPr id="9" name="Straight Arrow Connector 8"/>
          <p:cNvCxnSpPr>
            <a:cxnSpLocks/>
          </p:cNvCxnSpPr>
          <p:nvPr/>
        </p:nvCxnSpPr>
        <p:spPr>
          <a:xfrm>
            <a:off x="1151053" y="2399307"/>
            <a:ext cx="592101" cy="365881"/>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433738" y="5892286"/>
            <a:ext cx="4758265" cy="830997"/>
          </a:xfrm>
          <a:prstGeom prst="rect">
            <a:avLst/>
          </a:prstGeom>
          <a:noFill/>
        </p:spPr>
        <p:txBody>
          <a:bodyPr wrap="square" rtlCol="0">
            <a:spAutoFit/>
          </a:bodyPr>
          <a:lstStyle/>
          <a:p>
            <a:pPr algn="r"/>
            <a:r>
              <a:rPr lang="en-US" sz="2400" dirty="0">
                <a:solidFill>
                  <a:srgbClr val="FF0000"/>
                </a:solidFill>
              </a:rPr>
              <a:t>*</a:t>
            </a:r>
            <a:r>
              <a:rPr lang="en-US" sz="2400" dirty="0"/>
              <a:t>N </a:t>
            </a:r>
            <a:r>
              <a:rPr lang="en-US" sz="2400" dirty="0" err="1"/>
              <a:t>Benachour</a:t>
            </a:r>
            <a:r>
              <a:rPr lang="en-US" sz="2400" dirty="0"/>
              <a:t> and G-E </a:t>
            </a:r>
            <a:r>
              <a:rPr lang="en-US" sz="2400" dirty="0" err="1"/>
              <a:t>Seralini</a:t>
            </a:r>
            <a:r>
              <a:rPr lang="en-US" sz="2400" dirty="0"/>
              <a:t>. </a:t>
            </a:r>
            <a:r>
              <a:rPr lang="en-US" sz="2400" dirty="0" err="1"/>
              <a:t>Chem</a:t>
            </a:r>
            <a:r>
              <a:rPr lang="en-US" sz="2400" dirty="0"/>
              <a:t> Res </a:t>
            </a:r>
            <a:r>
              <a:rPr lang="en-US" sz="2400" dirty="0" err="1"/>
              <a:t>Toxicol</a:t>
            </a:r>
            <a:r>
              <a:rPr lang="en-US" sz="2400" dirty="0"/>
              <a:t> 2009; 22: 97-105</a:t>
            </a:r>
          </a:p>
        </p:txBody>
      </p:sp>
      <p:sp>
        <p:nvSpPr>
          <p:cNvPr id="12" name="TextBox 11"/>
          <p:cNvSpPr txBox="1"/>
          <p:nvPr/>
        </p:nvSpPr>
        <p:spPr>
          <a:xfrm>
            <a:off x="6821655" y="4033434"/>
            <a:ext cx="4656667" cy="1569660"/>
          </a:xfrm>
          <a:prstGeom prst="rect">
            <a:avLst/>
          </a:prstGeom>
          <a:noFill/>
        </p:spPr>
        <p:txBody>
          <a:bodyPr wrap="square" rtlCol="0">
            <a:spAutoFit/>
          </a:bodyPr>
          <a:lstStyle/>
          <a:p>
            <a:r>
              <a:rPr lang="en-US" sz="3200" dirty="0"/>
              <a:t>Key mechanism is through suppression of succinate dehydrogenase</a:t>
            </a:r>
          </a:p>
        </p:txBody>
      </p:sp>
    </p:spTree>
    <p:extLst>
      <p:ext uri="{BB962C8B-B14F-4D97-AF65-F5344CB8AC3E}">
        <p14:creationId xmlns:p14="http://schemas.microsoft.com/office/powerpoint/2010/main" val="368703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suppresses_NADPH_reductase.png"/>
          <p:cNvPicPr>
            <a:picLocks noGrp="1" noChangeAspect="1"/>
          </p:cNvPicPr>
          <p:nvPr>
            <p:ph idx="1"/>
          </p:nvPr>
        </p:nvPicPr>
        <p:blipFill>
          <a:blip r:embed="rId3">
            <a:extLst>
              <a:ext uri="{28A0092B-C50C-407E-A947-70E740481C1C}">
                <a14:useLocalDpi xmlns:a14="http://schemas.microsoft.com/office/drawing/2010/main" val="0"/>
              </a:ext>
            </a:extLst>
          </a:blip>
          <a:srcRect l="-53113" r="-53113"/>
          <a:stretch>
            <a:fillRect/>
          </a:stretch>
        </p:blipFill>
        <p:spPr>
          <a:xfrm>
            <a:off x="-3283235" y="963853"/>
            <a:ext cx="13655597" cy="5632539"/>
          </a:xfrm>
        </p:spPr>
      </p:pic>
      <p:sp>
        <p:nvSpPr>
          <p:cNvPr id="2" name="Title 1"/>
          <p:cNvSpPr>
            <a:spLocks noGrp="1"/>
          </p:cNvSpPr>
          <p:nvPr>
            <p:ph type="title"/>
          </p:nvPr>
        </p:nvSpPr>
        <p:spPr>
          <a:xfrm>
            <a:off x="102567" y="-134091"/>
            <a:ext cx="12700000" cy="1143000"/>
          </a:xfrm>
        </p:spPr>
        <p:txBody>
          <a:bodyPr>
            <a:normAutofit/>
          </a:bodyPr>
          <a:lstStyle/>
          <a:p>
            <a:r>
              <a:rPr lang="en-US" b="1" dirty="0"/>
              <a:t>Glyphosate Suppresses NADPH </a:t>
            </a:r>
            <a:r>
              <a:rPr lang="en-US" b="1" dirty="0" err="1"/>
              <a:t>Reductase</a:t>
            </a:r>
            <a:r>
              <a:rPr lang="en-US" b="1" dirty="0">
                <a:solidFill>
                  <a:srgbClr val="FF0000"/>
                </a:solidFill>
              </a:rPr>
              <a:t>*</a:t>
            </a:r>
          </a:p>
        </p:txBody>
      </p:sp>
      <p:sp>
        <p:nvSpPr>
          <p:cNvPr id="5" name="TextBox 4"/>
          <p:cNvSpPr txBox="1"/>
          <p:nvPr/>
        </p:nvSpPr>
        <p:spPr>
          <a:xfrm>
            <a:off x="6570133" y="5765395"/>
            <a:ext cx="5621867" cy="830997"/>
          </a:xfrm>
          <a:prstGeom prst="rect">
            <a:avLst/>
          </a:prstGeom>
          <a:noFill/>
        </p:spPr>
        <p:txBody>
          <a:bodyPr wrap="square" rtlCol="0">
            <a:spAutoFit/>
          </a:bodyPr>
          <a:lstStyle/>
          <a:p>
            <a:r>
              <a:rPr lang="en-US" sz="2400" dirty="0">
                <a:solidFill>
                  <a:srgbClr val="FF0000"/>
                </a:solidFill>
              </a:rPr>
              <a:t>*</a:t>
            </a:r>
            <a:r>
              <a:rPr lang="en-US" sz="2400" dirty="0"/>
              <a:t>Sophie Richard et al. Environmental Health Perspectives 2005; 113(6): 716-720.</a:t>
            </a:r>
          </a:p>
        </p:txBody>
      </p:sp>
      <p:sp>
        <p:nvSpPr>
          <p:cNvPr id="3" name="TextBox 2"/>
          <p:cNvSpPr txBox="1"/>
          <p:nvPr/>
        </p:nvSpPr>
        <p:spPr>
          <a:xfrm>
            <a:off x="6791233" y="2354717"/>
            <a:ext cx="5179665" cy="3539430"/>
          </a:xfrm>
          <a:prstGeom prst="rect">
            <a:avLst/>
          </a:prstGeom>
          <a:noFill/>
        </p:spPr>
        <p:txBody>
          <a:bodyPr wrap="square" rtlCol="0">
            <a:spAutoFit/>
          </a:bodyPr>
          <a:lstStyle/>
          <a:p>
            <a:r>
              <a:rPr lang="en-US" sz="3200" dirty="0"/>
              <a:t>This enzyme supplies NADPH to the enzyme aromatase that converts testosterone to estrogen and to many other enzymes involved in steroid metabolism</a:t>
            </a:r>
          </a:p>
          <a:p>
            <a:endParaRPr lang="en-US" sz="3200" dirty="0"/>
          </a:p>
        </p:txBody>
      </p:sp>
    </p:spTree>
    <p:extLst>
      <p:ext uri="{BB962C8B-B14F-4D97-AF65-F5344CB8AC3E}">
        <p14:creationId xmlns:p14="http://schemas.microsoft.com/office/powerpoint/2010/main" val="3046370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41ABAA-524C-E149-9BD3-1A35ED0ADC25}"/>
              </a:ext>
            </a:extLst>
          </p:cNvPr>
          <p:cNvSpPr txBox="1"/>
          <p:nvPr/>
        </p:nvSpPr>
        <p:spPr>
          <a:xfrm>
            <a:off x="627998" y="1315274"/>
            <a:ext cx="10936004" cy="4524315"/>
          </a:xfrm>
          <a:prstGeom prst="rect">
            <a:avLst/>
          </a:prstGeom>
          <a:solidFill>
            <a:srgbClr val="FFFA92"/>
          </a:solidFill>
          <a:ln>
            <a:solidFill>
              <a:schemeClr val="tx1"/>
            </a:solidFill>
          </a:ln>
        </p:spPr>
        <p:txBody>
          <a:bodyPr wrap="square" rtlCol="0">
            <a:spAutoFit/>
          </a:bodyPr>
          <a:lstStyle/>
          <a:p>
            <a:pPr algn="ctr"/>
            <a:endParaRPr lang="en-US" sz="3600" dirty="0"/>
          </a:p>
          <a:p>
            <a:pPr algn="ctr"/>
            <a:r>
              <a:rPr lang="en-US" sz="3600" dirty="0"/>
              <a:t> Besides succinate dehydrogenase and NADPH reductase, other phosphate-binding enzymes that glyphosate has been shown to suppress include cytochrome P450 enzymes, NAD transhydrogenase (transfers hydrogen from NAD to NADP), G6PD and </a:t>
            </a:r>
            <a:r>
              <a:rPr lang="en-US" sz="3600" dirty="0" err="1"/>
              <a:t>RuBisCo</a:t>
            </a:r>
            <a:r>
              <a:rPr lang="en-US" sz="3600" dirty="0"/>
              <a:t> (in plants, the most common enzyme in the world)</a:t>
            </a:r>
            <a:endParaRPr lang="en-US" sz="3600" dirty="0">
              <a:solidFill>
                <a:srgbClr val="FF0000"/>
              </a:solidFill>
            </a:endParaRPr>
          </a:p>
          <a:p>
            <a:pPr algn="ctr"/>
            <a:endParaRPr lang="en-US" sz="3600" dirty="0">
              <a:solidFill>
                <a:srgbClr val="FF0000"/>
              </a:solidFill>
            </a:endParaRPr>
          </a:p>
        </p:txBody>
      </p:sp>
    </p:spTree>
    <p:extLst>
      <p:ext uri="{BB962C8B-B14F-4D97-AF65-F5344CB8AC3E}">
        <p14:creationId xmlns:p14="http://schemas.microsoft.com/office/powerpoint/2010/main" val="872672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6432" y="2316772"/>
            <a:ext cx="9979207" cy="1046440"/>
          </a:xfrm>
          <a:prstGeom prst="rect">
            <a:avLst/>
          </a:prstGeom>
          <a:noFill/>
          <a:ln>
            <a:noFill/>
          </a:ln>
        </p:spPr>
        <p:txBody>
          <a:bodyPr wrap="non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Lipid Pathways and Deuterium</a:t>
            </a:r>
          </a:p>
        </p:txBody>
      </p:sp>
    </p:spTree>
    <p:extLst>
      <p:ext uri="{BB962C8B-B14F-4D97-AF65-F5344CB8AC3E}">
        <p14:creationId xmlns:p14="http://schemas.microsoft.com/office/powerpoint/2010/main" val="3971423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E247-4F89-8A40-918E-2040610538BE}"/>
              </a:ext>
            </a:extLst>
          </p:cNvPr>
          <p:cNvSpPr>
            <a:spLocks noGrp="1"/>
          </p:cNvSpPr>
          <p:nvPr>
            <p:ph type="title"/>
          </p:nvPr>
        </p:nvSpPr>
        <p:spPr>
          <a:xfrm>
            <a:off x="223838" y="122237"/>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82E5C95A-E5FC-0F4A-BCF3-634DAE2C38D2}"/>
              </a:ext>
            </a:extLst>
          </p:cNvPr>
          <p:cNvSpPr>
            <a:spLocks noGrp="1"/>
          </p:cNvSpPr>
          <p:nvPr>
            <p:ph idx="1"/>
          </p:nvPr>
        </p:nvSpPr>
        <p:spPr>
          <a:xfrm>
            <a:off x="385763" y="1219200"/>
            <a:ext cx="11258550" cy="5281613"/>
          </a:xfrm>
        </p:spPr>
        <p:txBody>
          <a:bodyPr>
            <a:normAutofit fontScale="92500"/>
          </a:bodyPr>
          <a:lstStyle/>
          <a:p>
            <a:r>
              <a:rPr lang="en-US" dirty="0"/>
              <a:t>The synthesis of long chain polyunsaturated fatty acids involves a                   series of reactions catalyzed by </a:t>
            </a:r>
            <a:r>
              <a:rPr lang="en-US" dirty="0" err="1"/>
              <a:t>elongases</a:t>
            </a:r>
            <a:r>
              <a:rPr lang="en-US" dirty="0"/>
              <a:t> and desaturases</a:t>
            </a:r>
          </a:p>
          <a:p>
            <a:r>
              <a:rPr lang="en-US" dirty="0"/>
              <a:t>Longer chains in the membrane protect from hydrogen leakage</a:t>
            </a:r>
          </a:p>
          <a:p>
            <a:r>
              <a:rPr lang="en-US" dirty="0"/>
              <a:t>Membrane lipids are released under stress conditions</a:t>
            </a:r>
          </a:p>
          <a:p>
            <a:r>
              <a:rPr lang="en-US" dirty="0"/>
              <a:t>Released membrane lipids can be processed through three primary pathways</a:t>
            </a:r>
          </a:p>
          <a:p>
            <a:pPr lvl="1"/>
            <a:r>
              <a:rPr lang="en-US" dirty="0"/>
              <a:t>CYP-enzyme-based production of </a:t>
            </a:r>
            <a:r>
              <a:rPr lang="en-US" i="1" dirty="0">
                <a:solidFill>
                  <a:srgbClr val="FF0000"/>
                </a:solidFill>
              </a:rPr>
              <a:t>endogenous cannabinoids</a:t>
            </a:r>
          </a:p>
          <a:p>
            <a:pPr lvl="1"/>
            <a:r>
              <a:rPr lang="en-US" dirty="0"/>
              <a:t>Lipoxygenase-based production of </a:t>
            </a:r>
            <a:r>
              <a:rPr lang="en-US" i="1" dirty="0">
                <a:solidFill>
                  <a:srgbClr val="FF0000"/>
                </a:solidFill>
              </a:rPr>
              <a:t>leukotrienes</a:t>
            </a:r>
          </a:p>
          <a:p>
            <a:pPr lvl="1"/>
            <a:r>
              <a:rPr lang="en-US" dirty="0" err="1"/>
              <a:t>Cycloxygenase</a:t>
            </a:r>
            <a:r>
              <a:rPr lang="en-US" dirty="0"/>
              <a:t>-based production of </a:t>
            </a:r>
            <a:r>
              <a:rPr lang="en-US" i="1" dirty="0">
                <a:solidFill>
                  <a:srgbClr val="FF0000"/>
                </a:solidFill>
              </a:rPr>
              <a:t>prostaglandins</a:t>
            </a:r>
          </a:p>
          <a:p>
            <a:r>
              <a:rPr lang="en-US" dirty="0"/>
              <a:t>The diverse products of lipid modifications are powerful signaling molecules</a:t>
            </a:r>
          </a:p>
          <a:p>
            <a:r>
              <a:rPr lang="en-US" i="1" dirty="0">
                <a:solidFill>
                  <a:srgbClr val="FF0000"/>
                </a:solidFill>
              </a:rPr>
              <a:t>Most, if not all, of these pathways produce deuterium-depleted water, which might be the primary product</a:t>
            </a:r>
          </a:p>
          <a:p>
            <a:r>
              <a:rPr lang="en-US" i="1" dirty="0">
                <a:solidFill>
                  <a:srgbClr val="FF0000"/>
                </a:solidFill>
              </a:rPr>
              <a:t>Glyphosate likely disrupts many of these pathways</a:t>
            </a:r>
          </a:p>
        </p:txBody>
      </p:sp>
    </p:spTree>
    <p:extLst>
      <p:ext uri="{BB962C8B-B14F-4D97-AF65-F5344CB8AC3E}">
        <p14:creationId xmlns:p14="http://schemas.microsoft.com/office/powerpoint/2010/main" val="3365109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4522F926-AB24-6B47-B0AF-C6B98A418B8E}"/>
              </a:ext>
            </a:extLst>
          </p:cNvPr>
          <p:cNvPicPr>
            <a:picLocks noGrp="1" noChangeAspect="1"/>
          </p:cNvPicPr>
          <p:nvPr>
            <p:ph idx="1"/>
          </p:nvPr>
        </p:nvPicPr>
        <p:blipFill>
          <a:blip r:embed="rId3"/>
          <a:stretch>
            <a:fillRect/>
          </a:stretch>
        </p:blipFill>
        <p:spPr>
          <a:xfrm>
            <a:off x="368121" y="1067580"/>
            <a:ext cx="7227727" cy="4412275"/>
          </a:xfrm>
          <a:solidFill>
            <a:schemeClr val="bg1"/>
          </a:solidFill>
        </p:spPr>
      </p:pic>
      <p:sp>
        <p:nvSpPr>
          <p:cNvPr id="2" name="Title 1">
            <a:extLst>
              <a:ext uri="{FF2B5EF4-FFF2-40B4-BE49-F238E27FC236}">
                <a16:creationId xmlns:a16="http://schemas.microsoft.com/office/drawing/2014/main" id="{C16005D9-213E-9B4D-924E-3FAA302D8EC6}"/>
              </a:ext>
            </a:extLst>
          </p:cNvPr>
          <p:cNvSpPr>
            <a:spLocks noGrp="1"/>
          </p:cNvSpPr>
          <p:nvPr>
            <p:ph type="title"/>
          </p:nvPr>
        </p:nvSpPr>
        <p:spPr>
          <a:xfrm>
            <a:off x="18668" y="128743"/>
            <a:ext cx="10515600" cy="1325563"/>
          </a:xfrm>
        </p:spPr>
        <p:txBody>
          <a:bodyPr/>
          <a:lstStyle/>
          <a:p>
            <a:r>
              <a:rPr lang="en-US" b="1" dirty="0"/>
              <a:t>A Quick Tutorial on Fatty Acids</a:t>
            </a:r>
          </a:p>
        </p:txBody>
      </p:sp>
      <p:sp>
        <p:nvSpPr>
          <p:cNvPr id="6" name="TextBox 5">
            <a:extLst>
              <a:ext uri="{FF2B5EF4-FFF2-40B4-BE49-F238E27FC236}">
                <a16:creationId xmlns:a16="http://schemas.microsoft.com/office/drawing/2014/main" id="{BA08CC9A-EFE3-AC4E-9048-C4B5731AE767}"/>
              </a:ext>
            </a:extLst>
          </p:cNvPr>
          <p:cNvSpPr txBox="1"/>
          <p:nvPr/>
        </p:nvSpPr>
        <p:spPr>
          <a:xfrm>
            <a:off x="8961658" y="1813723"/>
            <a:ext cx="1572610" cy="523220"/>
          </a:xfrm>
          <a:prstGeom prst="rect">
            <a:avLst/>
          </a:prstGeom>
          <a:noFill/>
        </p:spPr>
        <p:txBody>
          <a:bodyPr wrap="none" rtlCol="0">
            <a:spAutoFit/>
          </a:bodyPr>
          <a:lstStyle/>
          <a:p>
            <a:r>
              <a:rPr lang="en-US" sz="2800" dirty="0"/>
              <a:t>saturated</a:t>
            </a:r>
          </a:p>
        </p:txBody>
      </p:sp>
      <p:sp>
        <p:nvSpPr>
          <p:cNvPr id="7" name="TextBox 6">
            <a:extLst>
              <a:ext uri="{FF2B5EF4-FFF2-40B4-BE49-F238E27FC236}">
                <a16:creationId xmlns:a16="http://schemas.microsoft.com/office/drawing/2014/main" id="{DE7B458E-FE35-554E-A37C-E16672D180F0}"/>
              </a:ext>
            </a:extLst>
          </p:cNvPr>
          <p:cNvSpPr txBox="1"/>
          <p:nvPr/>
        </p:nvSpPr>
        <p:spPr>
          <a:xfrm>
            <a:off x="8345303" y="2731878"/>
            <a:ext cx="2805320" cy="523220"/>
          </a:xfrm>
          <a:prstGeom prst="rect">
            <a:avLst/>
          </a:prstGeom>
          <a:noFill/>
        </p:spPr>
        <p:txBody>
          <a:bodyPr wrap="none" rtlCol="0">
            <a:spAutoFit/>
          </a:bodyPr>
          <a:lstStyle/>
          <a:p>
            <a:r>
              <a:rPr lang="en-US" sz="2800" dirty="0"/>
              <a:t>monounsaturated</a:t>
            </a:r>
          </a:p>
        </p:txBody>
      </p:sp>
      <p:sp>
        <p:nvSpPr>
          <p:cNvPr id="8" name="TextBox 7">
            <a:extLst>
              <a:ext uri="{FF2B5EF4-FFF2-40B4-BE49-F238E27FC236}">
                <a16:creationId xmlns:a16="http://schemas.microsoft.com/office/drawing/2014/main" id="{5692281F-9461-2949-A9D9-59104E802648}"/>
              </a:ext>
            </a:extLst>
          </p:cNvPr>
          <p:cNvSpPr txBox="1"/>
          <p:nvPr/>
        </p:nvSpPr>
        <p:spPr>
          <a:xfrm>
            <a:off x="7684927" y="3650033"/>
            <a:ext cx="4126073" cy="523220"/>
          </a:xfrm>
          <a:prstGeom prst="rect">
            <a:avLst/>
          </a:prstGeom>
          <a:noFill/>
        </p:spPr>
        <p:txBody>
          <a:bodyPr wrap="square" rtlCol="0">
            <a:spAutoFit/>
          </a:bodyPr>
          <a:lstStyle/>
          <a:p>
            <a:r>
              <a:rPr lang="en-US" sz="2800" dirty="0"/>
              <a:t>poly-unsaturated (PUFA)</a:t>
            </a:r>
          </a:p>
        </p:txBody>
      </p:sp>
      <p:sp>
        <p:nvSpPr>
          <p:cNvPr id="9" name="TextBox 8">
            <a:extLst>
              <a:ext uri="{FF2B5EF4-FFF2-40B4-BE49-F238E27FC236}">
                <a16:creationId xmlns:a16="http://schemas.microsoft.com/office/drawing/2014/main" id="{3FAB891C-4F57-574C-A717-8EC1CEA85676}"/>
              </a:ext>
            </a:extLst>
          </p:cNvPr>
          <p:cNvSpPr txBox="1"/>
          <p:nvPr/>
        </p:nvSpPr>
        <p:spPr>
          <a:xfrm>
            <a:off x="7684927" y="4568189"/>
            <a:ext cx="4126073" cy="523220"/>
          </a:xfrm>
          <a:prstGeom prst="rect">
            <a:avLst/>
          </a:prstGeom>
          <a:noFill/>
        </p:spPr>
        <p:txBody>
          <a:bodyPr wrap="square" rtlCol="0">
            <a:spAutoFit/>
          </a:bodyPr>
          <a:lstStyle/>
          <a:p>
            <a:r>
              <a:rPr lang="en-US" sz="2800" dirty="0"/>
              <a:t>highly-unsaturated  (HUFA)</a:t>
            </a:r>
          </a:p>
        </p:txBody>
      </p:sp>
      <p:grpSp>
        <p:nvGrpSpPr>
          <p:cNvPr id="22" name="Group 21">
            <a:extLst>
              <a:ext uri="{FF2B5EF4-FFF2-40B4-BE49-F238E27FC236}">
                <a16:creationId xmlns:a16="http://schemas.microsoft.com/office/drawing/2014/main" id="{8FACC113-CF22-A94E-9599-B0A14B71D698}"/>
              </a:ext>
            </a:extLst>
          </p:cNvPr>
          <p:cNvGrpSpPr/>
          <p:nvPr/>
        </p:nvGrpSpPr>
        <p:grpSpPr>
          <a:xfrm>
            <a:off x="381000" y="5402834"/>
            <a:ext cx="11218574" cy="1266881"/>
            <a:chOff x="381000" y="5402834"/>
            <a:chExt cx="11218574" cy="1266881"/>
          </a:xfrm>
        </p:grpSpPr>
        <p:pic>
          <p:nvPicPr>
            <p:cNvPr id="4" name="Picture 3" descr="A picture containing necklet, accessory&#10;&#10;Description automatically generated">
              <a:extLst>
                <a:ext uri="{FF2B5EF4-FFF2-40B4-BE49-F238E27FC236}">
                  <a16:creationId xmlns:a16="http://schemas.microsoft.com/office/drawing/2014/main" id="{9DC47F79-E5A2-5C47-BF69-4DF828FF53BF}"/>
                </a:ext>
              </a:extLst>
            </p:cNvPr>
            <p:cNvPicPr>
              <a:picLocks noChangeAspect="1"/>
            </p:cNvPicPr>
            <p:nvPr/>
          </p:nvPicPr>
          <p:blipFill>
            <a:blip r:embed="rId4"/>
            <a:stretch>
              <a:fillRect/>
            </a:stretch>
          </p:blipFill>
          <p:spPr>
            <a:xfrm>
              <a:off x="381000" y="5575904"/>
              <a:ext cx="11218574" cy="1093811"/>
            </a:xfrm>
            <a:prstGeom prst="rect">
              <a:avLst/>
            </a:prstGeom>
          </p:spPr>
        </p:pic>
        <p:sp>
          <p:nvSpPr>
            <p:cNvPr id="10" name="TextBox 9">
              <a:extLst>
                <a:ext uri="{FF2B5EF4-FFF2-40B4-BE49-F238E27FC236}">
                  <a16:creationId xmlns:a16="http://schemas.microsoft.com/office/drawing/2014/main" id="{B5ED47D2-2CC2-D146-8F74-2625E8EC243F}"/>
                </a:ext>
              </a:extLst>
            </p:cNvPr>
            <p:cNvSpPr txBox="1"/>
            <p:nvPr/>
          </p:nvSpPr>
          <p:spPr>
            <a:xfrm>
              <a:off x="4147699" y="5402834"/>
              <a:ext cx="3685176" cy="523220"/>
            </a:xfrm>
            <a:prstGeom prst="rect">
              <a:avLst/>
            </a:prstGeom>
            <a:noFill/>
          </p:spPr>
          <p:txBody>
            <a:bodyPr wrap="none" rtlCol="0">
              <a:spAutoFit/>
            </a:bodyPr>
            <a:lstStyle/>
            <a:p>
              <a:r>
                <a:rPr lang="en-US" sz="2800" dirty="0"/>
                <a:t>c26:0 </a:t>
              </a:r>
              <a:r>
                <a:rPr lang="en-US" sz="2800" dirty="0" err="1"/>
                <a:t>hexacosanoic</a:t>
              </a:r>
              <a:r>
                <a:rPr lang="en-US" sz="2800" dirty="0"/>
                <a:t> acid</a:t>
              </a:r>
            </a:p>
          </p:txBody>
        </p:sp>
      </p:grpSp>
      <p:grpSp>
        <p:nvGrpSpPr>
          <p:cNvPr id="17" name="Group 16">
            <a:extLst>
              <a:ext uri="{FF2B5EF4-FFF2-40B4-BE49-F238E27FC236}">
                <a16:creationId xmlns:a16="http://schemas.microsoft.com/office/drawing/2014/main" id="{16923203-343A-5141-B056-05E167CCCC04}"/>
              </a:ext>
            </a:extLst>
          </p:cNvPr>
          <p:cNvGrpSpPr/>
          <p:nvPr/>
        </p:nvGrpSpPr>
        <p:grpSpPr>
          <a:xfrm>
            <a:off x="6070242" y="4553183"/>
            <a:ext cx="1275812" cy="586326"/>
            <a:chOff x="6096000" y="4545831"/>
            <a:chExt cx="1275812" cy="586326"/>
          </a:xfrm>
        </p:grpSpPr>
        <p:sp>
          <p:nvSpPr>
            <p:cNvPr id="18" name="Rectangle 17">
              <a:extLst>
                <a:ext uri="{FF2B5EF4-FFF2-40B4-BE49-F238E27FC236}">
                  <a16:creationId xmlns:a16="http://schemas.microsoft.com/office/drawing/2014/main" id="{226CFB16-82B3-7B46-A546-B5E7434E1F46}"/>
                </a:ext>
              </a:extLst>
            </p:cNvPr>
            <p:cNvSpPr/>
            <p:nvPr/>
          </p:nvSpPr>
          <p:spPr>
            <a:xfrm>
              <a:off x="6096000" y="4593947"/>
              <a:ext cx="1038896" cy="325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1D426DF-9C02-1742-93AE-8629B4941F3F}"/>
                </a:ext>
              </a:extLst>
            </p:cNvPr>
            <p:cNvGrpSpPr/>
            <p:nvPr/>
          </p:nvGrpSpPr>
          <p:grpSpPr>
            <a:xfrm>
              <a:off x="6380932" y="4545831"/>
              <a:ext cx="990880" cy="586326"/>
              <a:chOff x="10506056" y="667349"/>
              <a:chExt cx="990880" cy="586326"/>
            </a:xfrm>
          </p:grpSpPr>
          <p:cxnSp>
            <p:nvCxnSpPr>
              <p:cNvPr id="24" name="Straight Connector 23">
                <a:extLst>
                  <a:ext uri="{FF2B5EF4-FFF2-40B4-BE49-F238E27FC236}">
                    <a16:creationId xmlns:a16="http://schemas.microsoft.com/office/drawing/2014/main" id="{CCB1425F-BE1B-1B42-9B7E-DFA378EE7CCC}"/>
                  </a:ext>
                </a:extLst>
              </p:cNvPr>
              <p:cNvCxnSpPr/>
              <p:nvPr/>
            </p:nvCxnSpPr>
            <p:spPr>
              <a:xfrm>
                <a:off x="10506056" y="1056849"/>
                <a:ext cx="184597" cy="1968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3195A4-A6E7-7E4C-838E-881BDB7AA466}"/>
                  </a:ext>
                </a:extLst>
              </p:cNvPr>
              <p:cNvCxnSpPr>
                <a:cxnSpLocks/>
              </p:cNvCxnSpPr>
              <p:nvPr/>
            </p:nvCxnSpPr>
            <p:spPr>
              <a:xfrm flipH="1">
                <a:off x="10697093" y="1054701"/>
                <a:ext cx="184597" cy="1968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600E93-E4B6-0F4A-8C04-4FCAB44B2374}"/>
                  </a:ext>
                </a:extLst>
              </p:cNvPr>
              <p:cNvSpPr txBox="1"/>
              <p:nvPr/>
            </p:nvSpPr>
            <p:spPr>
              <a:xfrm>
                <a:off x="10804310" y="667349"/>
                <a:ext cx="692626" cy="584775"/>
              </a:xfrm>
              <a:prstGeom prst="rect">
                <a:avLst/>
              </a:prstGeom>
              <a:noFill/>
            </p:spPr>
            <p:txBody>
              <a:bodyPr wrap="none" rtlCol="0">
                <a:spAutoFit/>
              </a:bodyPr>
              <a:lstStyle/>
              <a:p>
                <a:r>
                  <a:rPr lang="en-US" sz="1600" dirty="0">
                    <a:solidFill>
                      <a:srgbClr val="FF0000"/>
                    </a:solidFill>
                  </a:rPr>
                  <a:t>20</a:t>
                </a:r>
              </a:p>
              <a:p>
                <a:r>
                  <a:rPr lang="en-US" sz="1600" dirty="0">
                    <a:solidFill>
                      <a:srgbClr val="FF0000"/>
                    </a:solidFill>
                  </a:rPr>
                  <a:t>COOH</a:t>
                </a:r>
              </a:p>
            </p:txBody>
          </p:sp>
        </p:grpSp>
      </p:grpSp>
    </p:spTree>
    <p:extLst>
      <p:ext uri="{BB962C8B-B14F-4D97-AF65-F5344CB8AC3E}">
        <p14:creationId xmlns:p14="http://schemas.microsoft.com/office/powerpoint/2010/main" val="28870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4522F926-AB24-6B47-B0AF-C6B98A418B8E}"/>
              </a:ext>
            </a:extLst>
          </p:cNvPr>
          <p:cNvPicPr>
            <a:picLocks noGrp="1" noChangeAspect="1"/>
          </p:cNvPicPr>
          <p:nvPr>
            <p:ph idx="1"/>
          </p:nvPr>
        </p:nvPicPr>
        <p:blipFill>
          <a:blip r:embed="rId3"/>
          <a:stretch>
            <a:fillRect/>
          </a:stretch>
        </p:blipFill>
        <p:spPr>
          <a:xfrm>
            <a:off x="368121" y="1067580"/>
            <a:ext cx="7227727" cy="4412275"/>
          </a:xfrm>
          <a:solidFill>
            <a:schemeClr val="bg1"/>
          </a:solidFill>
        </p:spPr>
      </p:pic>
      <p:sp>
        <p:nvSpPr>
          <p:cNvPr id="2" name="Title 1">
            <a:extLst>
              <a:ext uri="{FF2B5EF4-FFF2-40B4-BE49-F238E27FC236}">
                <a16:creationId xmlns:a16="http://schemas.microsoft.com/office/drawing/2014/main" id="{C16005D9-213E-9B4D-924E-3FAA302D8EC6}"/>
              </a:ext>
            </a:extLst>
          </p:cNvPr>
          <p:cNvSpPr>
            <a:spLocks noGrp="1"/>
          </p:cNvSpPr>
          <p:nvPr>
            <p:ph type="title"/>
          </p:nvPr>
        </p:nvSpPr>
        <p:spPr>
          <a:xfrm>
            <a:off x="18668" y="128743"/>
            <a:ext cx="10515600" cy="1325563"/>
          </a:xfrm>
        </p:spPr>
        <p:txBody>
          <a:bodyPr/>
          <a:lstStyle/>
          <a:p>
            <a:r>
              <a:rPr lang="en-US" b="1" dirty="0"/>
              <a:t>A Quick Tutorial on Fatty Acids</a:t>
            </a:r>
          </a:p>
        </p:txBody>
      </p:sp>
      <p:sp>
        <p:nvSpPr>
          <p:cNvPr id="6" name="TextBox 5">
            <a:extLst>
              <a:ext uri="{FF2B5EF4-FFF2-40B4-BE49-F238E27FC236}">
                <a16:creationId xmlns:a16="http://schemas.microsoft.com/office/drawing/2014/main" id="{BA08CC9A-EFE3-AC4E-9048-C4B5731AE767}"/>
              </a:ext>
            </a:extLst>
          </p:cNvPr>
          <p:cNvSpPr txBox="1"/>
          <p:nvPr/>
        </p:nvSpPr>
        <p:spPr>
          <a:xfrm>
            <a:off x="8961658" y="1813723"/>
            <a:ext cx="1572610" cy="523220"/>
          </a:xfrm>
          <a:prstGeom prst="rect">
            <a:avLst/>
          </a:prstGeom>
          <a:noFill/>
        </p:spPr>
        <p:txBody>
          <a:bodyPr wrap="none" rtlCol="0">
            <a:spAutoFit/>
          </a:bodyPr>
          <a:lstStyle/>
          <a:p>
            <a:r>
              <a:rPr lang="en-US" sz="2800" dirty="0"/>
              <a:t>saturated</a:t>
            </a:r>
          </a:p>
        </p:txBody>
      </p:sp>
      <p:sp>
        <p:nvSpPr>
          <p:cNvPr id="7" name="TextBox 6">
            <a:extLst>
              <a:ext uri="{FF2B5EF4-FFF2-40B4-BE49-F238E27FC236}">
                <a16:creationId xmlns:a16="http://schemas.microsoft.com/office/drawing/2014/main" id="{DE7B458E-FE35-554E-A37C-E16672D180F0}"/>
              </a:ext>
            </a:extLst>
          </p:cNvPr>
          <p:cNvSpPr txBox="1"/>
          <p:nvPr/>
        </p:nvSpPr>
        <p:spPr>
          <a:xfrm>
            <a:off x="8345303" y="2731878"/>
            <a:ext cx="2805320" cy="523220"/>
          </a:xfrm>
          <a:prstGeom prst="rect">
            <a:avLst/>
          </a:prstGeom>
          <a:noFill/>
        </p:spPr>
        <p:txBody>
          <a:bodyPr wrap="none" rtlCol="0">
            <a:spAutoFit/>
          </a:bodyPr>
          <a:lstStyle/>
          <a:p>
            <a:r>
              <a:rPr lang="en-US" sz="2800" dirty="0"/>
              <a:t>monounsaturated</a:t>
            </a:r>
          </a:p>
        </p:txBody>
      </p:sp>
      <p:sp>
        <p:nvSpPr>
          <p:cNvPr id="8" name="TextBox 7">
            <a:extLst>
              <a:ext uri="{FF2B5EF4-FFF2-40B4-BE49-F238E27FC236}">
                <a16:creationId xmlns:a16="http://schemas.microsoft.com/office/drawing/2014/main" id="{5692281F-9461-2949-A9D9-59104E802648}"/>
              </a:ext>
            </a:extLst>
          </p:cNvPr>
          <p:cNvSpPr txBox="1"/>
          <p:nvPr/>
        </p:nvSpPr>
        <p:spPr>
          <a:xfrm>
            <a:off x="7684927" y="3650033"/>
            <a:ext cx="4126073" cy="523220"/>
          </a:xfrm>
          <a:prstGeom prst="rect">
            <a:avLst/>
          </a:prstGeom>
          <a:noFill/>
        </p:spPr>
        <p:txBody>
          <a:bodyPr wrap="square" rtlCol="0">
            <a:spAutoFit/>
          </a:bodyPr>
          <a:lstStyle/>
          <a:p>
            <a:r>
              <a:rPr lang="en-US" sz="2800" dirty="0"/>
              <a:t>poly-unsaturated (PUFA)</a:t>
            </a:r>
          </a:p>
        </p:txBody>
      </p:sp>
      <p:sp>
        <p:nvSpPr>
          <p:cNvPr id="9" name="TextBox 8">
            <a:extLst>
              <a:ext uri="{FF2B5EF4-FFF2-40B4-BE49-F238E27FC236}">
                <a16:creationId xmlns:a16="http://schemas.microsoft.com/office/drawing/2014/main" id="{3FAB891C-4F57-574C-A717-8EC1CEA85676}"/>
              </a:ext>
            </a:extLst>
          </p:cNvPr>
          <p:cNvSpPr txBox="1"/>
          <p:nvPr/>
        </p:nvSpPr>
        <p:spPr>
          <a:xfrm>
            <a:off x="7684927" y="4568189"/>
            <a:ext cx="4126073" cy="523220"/>
          </a:xfrm>
          <a:prstGeom prst="rect">
            <a:avLst/>
          </a:prstGeom>
          <a:noFill/>
        </p:spPr>
        <p:txBody>
          <a:bodyPr wrap="square" rtlCol="0">
            <a:spAutoFit/>
          </a:bodyPr>
          <a:lstStyle/>
          <a:p>
            <a:r>
              <a:rPr lang="en-US" sz="2800" dirty="0"/>
              <a:t>highly-unsaturated  (HUFA)</a:t>
            </a:r>
          </a:p>
        </p:txBody>
      </p:sp>
      <p:sp>
        <p:nvSpPr>
          <p:cNvPr id="13" name="TextBox 12">
            <a:extLst>
              <a:ext uri="{FF2B5EF4-FFF2-40B4-BE49-F238E27FC236}">
                <a16:creationId xmlns:a16="http://schemas.microsoft.com/office/drawing/2014/main" id="{8FB5D682-3C1E-C743-953D-4A1719440AE2}"/>
              </a:ext>
            </a:extLst>
          </p:cNvPr>
          <p:cNvSpPr txBox="1"/>
          <p:nvPr/>
        </p:nvSpPr>
        <p:spPr>
          <a:xfrm>
            <a:off x="9539636" y="5722649"/>
            <a:ext cx="2117887" cy="830997"/>
          </a:xfrm>
          <a:prstGeom prst="rect">
            <a:avLst/>
          </a:prstGeom>
          <a:noFill/>
        </p:spPr>
        <p:txBody>
          <a:bodyPr wrap="none" rtlCol="0">
            <a:spAutoFit/>
          </a:bodyPr>
          <a:lstStyle/>
          <a:p>
            <a:r>
              <a:rPr lang="en-US" sz="2400" dirty="0"/>
              <a:t>20 carbons;</a:t>
            </a:r>
          </a:p>
          <a:p>
            <a:r>
              <a:rPr lang="en-US" sz="2400" dirty="0"/>
              <a:t>5 double bonds</a:t>
            </a:r>
          </a:p>
        </p:txBody>
      </p:sp>
      <p:grpSp>
        <p:nvGrpSpPr>
          <p:cNvPr id="17" name="Group 16">
            <a:extLst>
              <a:ext uri="{FF2B5EF4-FFF2-40B4-BE49-F238E27FC236}">
                <a16:creationId xmlns:a16="http://schemas.microsoft.com/office/drawing/2014/main" id="{405D8D13-8A0B-3A47-8268-E12C2E9AF3AD}"/>
              </a:ext>
            </a:extLst>
          </p:cNvPr>
          <p:cNvGrpSpPr/>
          <p:nvPr/>
        </p:nvGrpSpPr>
        <p:grpSpPr>
          <a:xfrm>
            <a:off x="2359479" y="5328996"/>
            <a:ext cx="6819900" cy="1536700"/>
            <a:chOff x="2359479" y="5328996"/>
            <a:chExt cx="6819900" cy="1536700"/>
          </a:xfrm>
        </p:grpSpPr>
        <p:pic>
          <p:nvPicPr>
            <p:cNvPr id="11" name="Picture 10" descr="Chart&#10;&#10;Description automatically generated">
              <a:extLst>
                <a:ext uri="{FF2B5EF4-FFF2-40B4-BE49-F238E27FC236}">
                  <a16:creationId xmlns:a16="http://schemas.microsoft.com/office/drawing/2014/main" id="{E7204032-6AA7-2A45-BD26-3C0BE850633B}"/>
                </a:ext>
              </a:extLst>
            </p:cNvPr>
            <p:cNvPicPr>
              <a:picLocks noChangeAspect="1"/>
            </p:cNvPicPr>
            <p:nvPr/>
          </p:nvPicPr>
          <p:blipFill>
            <a:blip r:embed="rId4"/>
            <a:stretch>
              <a:fillRect/>
            </a:stretch>
          </p:blipFill>
          <p:spPr>
            <a:xfrm>
              <a:off x="2359479" y="5328996"/>
              <a:ext cx="6819900" cy="1536700"/>
            </a:xfrm>
            <a:prstGeom prst="rect">
              <a:avLst/>
            </a:prstGeom>
          </p:spPr>
        </p:pic>
        <p:sp>
          <p:nvSpPr>
            <p:cNvPr id="15" name="TextBox 14">
              <a:extLst>
                <a:ext uri="{FF2B5EF4-FFF2-40B4-BE49-F238E27FC236}">
                  <a16:creationId xmlns:a16="http://schemas.microsoft.com/office/drawing/2014/main" id="{55186A8B-9E4B-324D-8254-872ECA5EFBB8}"/>
                </a:ext>
              </a:extLst>
            </p:cNvPr>
            <p:cNvSpPr txBox="1"/>
            <p:nvPr/>
          </p:nvSpPr>
          <p:spPr>
            <a:xfrm>
              <a:off x="2548936" y="5433758"/>
              <a:ext cx="4020973" cy="523220"/>
            </a:xfrm>
            <a:prstGeom prst="rect">
              <a:avLst/>
            </a:prstGeom>
            <a:solidFill>
              <a:schemeClr val="bg1"/>
            </a:solidFill>
          </p:spPr>
          <p:txBody>
            <a:bodyPr wrap="none" rtlCol="0">
              <a:spAutoFit/>
            </a:bodyPr>
            <a:lstStyle/>
            <a:p>
              <a:r>
                <a:rPr lang="en-US" sz="2800" dirty="0" err="1"/>
                <a:t>Eicosapentaenoic</a:t>
              </a:r>
              <a:r>
                <a:rPr lang="en-US" sz="2400" dirty="0"/>
                <a:t> acid (EPA)</a:t>
              </a:r>
            </a:p>
          </p:txBody>
        </p:sp>
      </p:grpSp>
      <p:grpSp>
        <p:nvGrpSpPr>
          <p:cNvPr id="18" name="Group 17">
            <a:extLst>
              <a:ext uri="{FF2B5EF4-FFF2-40B4-BE49-F238E27FC236}">
                <a16:creationId xmlns:a16="http://schemas.microsoft.com/office/drawing/2014/main" id="{515E721E-5E57-5D45-9F19-C2D10B11977C}"/>
              </a:ext>
            </a:extLst>
          </p:cNvPr>
          <p:cNvGrpSpPr/>
          <p:nvPr/>
        </p:nvGrpSpPr>
        <p:grpSpPr>
          <a:xfrm>
            <a:off x="6044484" y="4553183"/>
            <a:ext cx="1275812" cy="586326"/>
            <a:chOff x="6096000" y="4545831"/>
            <a:chExt cx="1275812" cy="586326"/>
          </a:xfrm>
        </p:grpSpPr>
        <p:sp>
          <p:nvSpPr>
            <p:cNvPr id="22" name="Rectangle 21">
              <a:extLst>
                <a:ext uri="{FF2B5EF4-FFF2-40B4-BE49-F238E27FC236}">
                  <a16:creationId xmlns:a16="http://schemas.microsoft.com/office/drawing/2014/main" id="{7F85389C-5CA5-6148-A310-5271310ACBA9}"/>
                </a:ext>
              </a:extLst>
            </p:cNvPr>
            <p:cNvSpPr/>
            <p:nvPr/>
          </p:nvSpPr>
          <p:spPr>
            <a:xfrm>
              <a:off x="6096000" y="4593947"/>
              <a:ext cx="1038896" cy="325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6C8334C-1BE6-E441-80E0-A1ED95D80958}"/>
                </a:ext>
              </a:extLst>
            </p:cNvPr>
            <p:cNvGrpSpPr/>
            <p:nvPr/>
          </p:nvGrpSpPr>
          <p:grpSpPr>
            <a:xfrm>
              <a:off x="6380932" y="4545831"/>
              <a:ext cx="990880" cy="586326"/>
              <a:chOff x="10506056" y="667349"/>
              <a:chExt cx="990880" cy="586326"/>
            </a:xfrm>
          </p:grpSpPr>
          <p:cxnSp>
            <p:nvCxnSpPr>
              <p:cNvPr id="24" name="Straight Connector 23">
                <a:extLst>
                  <a:ext uri="{FF2B5EF4-FFF2-40B4-BE49-F238E27FC236}">
                    <a16:creationId xmlns:a16="http://schemas.microsoft.com/office/drawing/2014/main" id="{E7252826-BE11-064F-B680-B2494172DCE8}"/>
                  </a:ext>
                </a:extLst>
              </p:cNvPr>
              <p:cNvCxnSpPr/>
              <p:nvPr/>
            </p:nvCxnSpPr>
            <p:spPr>
              <a:xfrm>
                <a:off x="10506056" y="1056849"/>
                <a:ext cx="184597" cy="1968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26040B-5160-CB4E-A4EC-4F9C1F419558}"/>
                  </a:ext>
                </a:extLst>
              </p:cNvPr>
              <p:cNvCxnSpPr>
                <a:cxnSpLocks/>
              </p:cNvCxnSpPr>
              <p:nvPr/>
            </p:nvCxnSpPr>
            <p:spPr>
              <a:xfrm flipH="1">
                <a:off x="10697093" y="1054701"/>
                <a:ext cx="184597" cy="1968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FBBEF3E-6AE7-014B-9C4D-3015062614C0}"/>
                  </a:ext>
                </a:extLst>
              </p:cNvPr>
              <p:cNvSpPr txBox="1"/>
              <p:nvPr/>
            </p:nvSpPr>
            <p:spPr>
              <a:xfrm>
                <a:off x="10804310" y="667349"/>
                <a:ext cx="692626" cy="584775"/>
              </a:xfrm>
              <a:prstGeom prst="rect">
                <a:avLst/>
              </a:prstGeom>
              <a:noFill/>
            </p:spPr>
            <p:txBody>
              <a:bodyPr wrap="none" rtlCol="0">
                <a:spAutoFit/>
              </a:bodyPr>
              <a:lstStyle/>
              <a:p>
                <a:r>
                  <a:rPr lang="en-US" sz="1600" dirty="0">
                    <a:solidFill>
                      <a:srgbClr val="FF0000"/>
                    </a:solidFill>
                  </a:rPr>
                  <a:t>20</a:t>
                </a:r>
              </a:p>
              <a:p>
                <a:r>
                  <a:rPr lang="en-US" sz="1600" dirty="0">
                    <a:solidFill>
                      <a:srgbClr val="FF0000"/>
                    </a:solidFill>
                  </a:rPr>
                  <a:t>COOH</a:t>
                </a:r>
              </a:p>
            </p:txBody>
          </p:sp>
        </p:grpSp>
      </p:grpSp>
    </p:spTree>
    <p:extLst>
      <p:ext uri="{BB962C8B-B14F-4D97-AF65-F5344CB8AC3E}">
        <p14:creationId xmlns:p14="http://schemas.microsoft.com/office/powerpoint/2010/main" val="27120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9C9E-0942-2449-8F44-634FC4E048F2}"/>
              </a:ext>
            </a:extLst>
          </p:cNvPr>
          <p:cNvSpPr>
            <a:spLocks noGrp="1"/>
          </p:cNvSpPr>
          <p:nvPr>
            <p:ph type="title"/>
          </p:nvPr>
        </p:nvSpPr>
        <p:spPr>
          <a:xfrm>
            <a:off x="9056497" y="1448729"/>
            <a:ext cx="2857501" cy="1993988"/>
          </a:xfrm>
        </p:spPr>
        <p:txBody>
          <a:bodyPr>
            <a:noAutofit/>
          </a:bodyPr>
          <a:lstStyle/>
          <a:p>
            <a:r>
              <a:rPr lang="en-US" sz="3200" b="1" dirty="0"/>
              <a:t>Some pathways of fatty acid synthesis and  metabolism</a:t>
            </a:r>
          </a:p>
        </p:txBody>
      </p:sp>
      <p:pic>
        <p:nvPicPr>
          <p:cNvPr id="5" name="Content Placeholder 4" descr="Diagram&#10;&#10;Description automatically generated">
            <a:extLst>
              <a:ext uri="{FF2B5EF4-FFF2-40B4-BE49-F238E27FC236}">
                <a16:creationId xmlns:a16="http://schemas.microsoft.com/office/drawing/2014/main" id="{8085CD74-4E3C-5242-89DC-75E2DD8065C1}"/>
              </a:ext>
            </a:extLst>
          </p:cNvPr>
          <p:cNvPicPr>
            <a:picLocks noGrp="1" noChangeAspect="1"/>
          </p:cNvPicPr>
          <p:nvPr>
            <p:ph idx="1"/>
          </p:nvPr>
        </p:nvPicPr>
        <p:blipFill>
          <a:blip r:embed="rId3"/>
          <a:stretch>
            <a:fillRect/>
          </a:stretch>
        </p:blipFill>
        <p:spPr>
          <a:xfrm>
            <a:off x="79249" y="101542"/>
            <a:ext cx="8788590" cy="6134436"/>
          </a:xfrm>
        </p:spPr>
      </p:pic>
      <p:sp>
        <p:nvSpPr>
          <p:cNvPr id="6" name="TextBox 5">
            <a:extLst>
              <a:ext uri="{FF2B5EF4-FFF2-40B4-BE49-F238E27FC236}">
                <a16:creationId xmlns:a16="http://schemas.microsoft.com/office/drawing/2014/main" id="{AC9DDE79-5FFE-AF46-9E2D-72C64361C764}"/>
              </a:ext>
            </a:extLst>
          </p:cNvPr>
          <p:cNvSpPr txBox="1"/>
          <p:nvPr/>
        </p:nvSpPr>
        <p:spPr>
          <a:xfrm>
            <a:off x="4440877" y="6308598"/>
            <a:ext cx="7806176" cy="400110"/>
          </a:xfrm>
          <a:prstGeom prst="rect">
            <a:avLst/>
          </a:prstGeom>
          <a:noFill/>
        </p:spPr>
        <p:txBody>
          <a:bodyPr wrap="none" rtlCol="0">
            <a:spAutoFit/>
          </a:bodyPr>
          <a:lstStyle/>
          <a:p>
            <a:r>
              <a:rPr lang="en-US" sz="2000" dirty="0">
                <a:solidFill>
                  <a:srgbClr val="FF0000"/>
                </a:solidFill>
              </a:rPr>
              <a:t>*</a:t>
            </a:r>
            <a:r>
              <a:rPr lang="en-US" sz="2000" dirty="0"/>
              <a:t>Figure 1 in </a:t>
            </a:r>
            <a:r>
              <a:rPr lang="en-US" sz="2000" dirty="0" err="1"/>
              <a:t>Zhila</a:t>
            </a:r>
            <a:r>
              <a:rPr lang="en-US" sz="2000" dirty="0"/>
              <a:t> Arshad et al. Asian Pac J Cancer </a:t>
            </a:r>
            <a:r>
              <a:rPr lang="en-US" sz="2000" dirty="0" err="1"/>
              <a:t>Prev</a:t>
            </a:r>
            <a:r>
              <a:rPr lang="en-US" sz="2000" dirty="0"/>
              <a:t>, 20 (4), 1005-1018.</a:t>
            </a:r>
          </a:p>
        </p:txBody>
      </p:sp>
      <p:sp>
        <p:nvSpPr>
          <p:cNvPr id="7" name="TextBox 6">
            <a:extLst>
              <a:ext uri="{FF2B5EF4-FFF2-40B4-BE49-F238E27FC236}">
                <a16:creationId xmlns:a16="http://schemas.microsoft.com/office/drawing/2014/main" id="{82B48A2F-E033-9443-A8AF-4B0FB7F89393}"/>
              </a:ext>
            </a:extLst>
          </p:cNvPr>
          <p:cNvSpPr txBox="1"/>
          <p:nvPr/>
        </p:nvSpPr>
        <p:spPr>
          <a:xfrm>
            <a:off x="7503984" y="941538"/>
            <a:ext cx="785813" cy="461665"/>
          </a:xfrm>
          <a:prstGeom prst="rect">
            <a:avLst/>
          </a:prstGeom>
          <a:noFill/>
        </p:spPr>
        <p:txBody>
          <a:bodyPr wrap="square" rtlCol="0">
            <a:spAutoFit/>
          </a:bodyPr>
          <a:lstStyle/>
          <a:p>
            <a:r>
              <a:rPr lang="en-US" sz="2400" b="1" dirty="0"/>
              <a:t>D6D</a:t>
            </a:r>
          </a:p>
        </p:txBody>
      </p:sp>
      <p:sp>
        <p:nvSpPr>
          <p:cNvPr id="8" name="TextBox 7">
            <a:extLst>
              <a:ext uri="{FF2B5EF4-FFF2-40B4-BE49-F238E27FC236}">
                <a16:creationId xmlns:a16="http://schemas.microsoft.com/office/drawing/2014/main" id="{C6B44B62-932B-FF49-889E-E85C68B7E1BC}"/>
              </a:ext>
            </a:extLst>
          </p:cNvPr>
          <p:cNvSpPr txBox="1"/>
          <p:nvPr/>
        </p:nvSpPr>
        <p:spPr>
          <a:xfrm>
            <a:off x="2408110" y="962572"/>
            <a:ext cx="785813" cy="461665"/>
          </a:xfrm>
          <a:prstGeom prst="rect">
            <a:avLst/>
          </a:prstGeom>
          <a:noFill/>
        </p:spPr>
        <p:txBody>
          <a:bodyPr wrap="square" rtlCol="0">
            <a:spAutoFit/>
          </a:bodyPr>
          <a:lstStyle/>
          <a:p>
            <a:r>
              <a:rPr lang="en-US" sz="2400" b="1" dirty="0"/>
              <a:t>D6D</a:t>
            </a:r>
          </a:p>
        </p:txBody>
      </p:sp>
      <p:sp>
        <p:nvSpPr>
          <p:cNvPr id="9" name="TextBox 8">
            <a:extLst>
              <a:ext uri="{FF2B5EF4-FFF2-40B4-BE49-F238E27FC236}">
                <a16:creationId xmlns:a16="http://schemas.microsoft.com/office/drawing/2014/main" id="{FDAC7D05-D9AF-3449-A24C-CC955A222E04}"/>
              </a:ext>
            </a:extLst>
          </p:cNvPr>
          <p:cNvSpPr txBox="1"/>
          <p:nvPr/>
        </p:nvSpPr>
        <p:spPr>
          <a:xfrm>
            <a:off x="2408109" y="3137610"/>
            <a:ext cx="785813" cy="461665"/>
          </a:xfrm>
          <a:prstGeom prst="rect">
            <a:avLst/>
          </a:prstGeom>
          <a:noFill/>
        </p:spPr>
        <p:txBody>
          <a:bodyPr wrap="square" rtlCol="0">
            <a:spAutoFit/>
          </a:bodyPr>
          <a:lstStyle/>
          <a:p>
            <a:r>
              <a:rPr lang="en-US" sz="2400" b="1" dirty="0"/>
              <a:t>D5D</a:t>
            </a:r>
          </a:p>
        </p:txBody>
      </p:sp>
      <p:sp>
        <p:nvSpPr>
          <p:cNvPr id="10" name="TextBox 9">
            <a:extLst>
              <a:ext uri="{FF2B5EF4-FFF2-40B4-BE49-F238E27FC236}">
                <a16:creationId xmlns:a16="http://schemas.microsoft.com/office/drawing/2014/main" id="{FD39A27C-438D-934F-A75B-EB5357093EBF}"/>
              </a:ext>
            </a:extLst>
          </p:cNvPr>
          <p:cNvSpPr txBox="1"/>
          <p:nvPr/>
        </p:nvSpPr>
        <p:spPr>
          <a:xfrm>
            <a:off x="7503985" y="2835337"/>
            <a:ext cx="785813" cy="461665"/>
          </a:xfrm>
          <a:prstGeom prst="rect">
            <a:avLst/>
          </a:prstGeom>
          <a:noFill/>
        </p:spPr>
        <p:txBody>
          <a:bodyPr wrap="square" rtlCol="0">
            <a:spAutoFit/>
          </a:bodyPr>
          <a:lstStyle/>
          <a:p>
            <a:r>
              <a:rPr lang="en-US" sz="2400" b="1" dirty="0"/>
              <a:t>D5D</a:t>
            </a:r>
          </a:p>
        </p:txBody>
      </p:sp>
      <p:sp>
        <p:nvSpPr>
          <p:cNvPr id="11" name="Content Placeholder 2">
            <a:extLst>
              <a:ext uri="{FF2B5EF4-FFF2-40B4-BE49-F238E27FC236}">
                <a16:creationId xmlns:a16="http://schemas.microsoft.com/office/drawing/2014/main" id="{BC5845BC-F988-B145-A836-2B0ECFC400DD}"/>
              </a:ext>
            </a:extLst>
          </p:cNvPr>
          <p:cNvSpPr txBox="1">
            <a:spLocks/>
          </p:cNvSpPr>
          <p:nvPr/>
        </p:nvSpPr>
        <p:spPr>
          <a:xfrm>
            <a:off x="9294559" y="3988067"/>
            <a:ext cx="2997391" cy="27639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Prostaglandins and leukotrienes are signaling molecules with powerful pro-inflammatory effects</a:t>
            </a:r>
          </a:p>
          <a:p>
            <a:pPr marL="0" indent="0">
              <a:buNone/>
            </a:pPr>
            <a:endParaRPr lang="en-US" sz="2400" dirty="0"/>
          </a:p>
        </p:txBody>
      </p:sp>
    </p:spTree>
    <p:extLst>
      <p:ext uri="{BB962C8B-B14F-4D97-AF65-F5344CB8AC3E}">
        <p14:creationId xmlns:p14="http://schemas.microsoft.com/office/powerpoint/2010/main" val="3284840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C09F65-3AC3-3345-BEF5-D2B0B32B90FF}"/>
              </a:ext>
            </a:extLst>
          </p:cNvPr>
          <p:cNvSpPr/>
          <p:nvPr/>
        </p:nvSpPr>
        <p:spPr>
          <a:xfrm>
            <a:off x="7186613" y="1970020"/>
            <a:ext cx="1057275" cy="41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786F8B-EC51-1148-868F-7FC42685DFBD}"/>
              </a:ext>
            </a:extLst>
          </p:cNvPr>
          <p:cNvSpPr>
            <a:spLocks noGrp="1"/>
          </p:cNvSpPr>
          <p:nvPr>
            <p:ph type="title"/>
          </p:nvPr>
        </p:nvSpPr>
        <p:spPr>
          <a:xfrm>
            <a:off x="176893" y="25944"/>
            <a:ext cx="10515600" cy="1325563"/>
          </a:xfrm>
        </p:spPr>
        <p:txBody>
          <a:bodyPr/>
          <a:lstStyle/>
          <a:p>
            <a:r>
              <a:rPr lang="en-US" b="1" dirty="0"/>
              <a:t>Desaturases produce DDW</a:t>
            </a:r>
          </a:p>
        </p:txBody>
      </p:sp>
      <p:pic>
        <p:nvPicPr>
          <p:cNvPr id="5" name="Content Placeholder 4" descr="Graphical user interface, application&#10;&#10;Description automatically generated with medium confidence">
            <a:extLst>
              <a:ext uri="{FF2B5EF4-FFF2-40B4-BE49-F238E27FC236}">
                <a16:creationId xmlns:a16="http://schemas.microsoft.com/office/drawing/2014/main" id="{A7EC6507-FAD9-3F42-85CB-89CE3C4402AD}"/>
              </a:ext>
            </a:extLst>
          </p:cNvPr>
          <p:cNvPicPr>
            <a:picLocks noGrp="1" noChangeAspect="1"/>
          </p:cNvPicPr>
          <p:nvPr>
            <p:ph idx="1"/>
          </p:nvPr>
        </p:nvPicPr>
        <p:blipFill>
          <a:blip r:embed="rId3"/>
          <a:stretch>
            <a:fillRect/>
          </a:stretch>
        </p:blipFill>
        <p:spPr>
          <a:xfrm>
            <a:off x="838200" y="1970020"/>
            <a:ext cx="10515600" cy="1347924"/>
          </a:xfrm>
        </p:spPr>
      </p:pic>
      <p:sp>
        <p:nvSpPr>
          <p:cNvPr id="6" name="TextBox 5">
            <a:extLst>
              <a:ext uri="{FF2B5EF4-FFF2-40B4-BE49-F238E27FC236}">
                <a16:creationId xmlns:a16="http://schemas.microsoft.com/office/drawing/2014/main" id="{0B9F5C05-4643-3A41-AFA9-EB026E23DC16}"/>
              </a:ext>
            </a:extLst>
          </p:cNvPr>
          <p:cNvSpPr txBox="1"/>
          <p:nvPr/>
        </p:nvSpPr>
        <p:spPr>
          <a:xfrm>
            <a:off x="1702149" y="3569958"/>
            <a:ext cx="8464485" cy="2246769"/>
          </a:xfrm>
          <a:prstGeom prst="rect">
            <a:avLst/>
          </a:prstGeom>
          <a:noFill/>
        </p:spPr>
        <p:txBody>
          <a:bodyPr wrap="square" rtlCol="0">
            <a:spAutoFit/>
          </a:bodyPr>
          <a:lstStyle/>
          <a:p>
            <a:r>
              <a:rPr lang="en-US" sz="2800" dirty="0"/>
              <a:t>D5D (Delta-5 desaturase) produces HUFA from PUFA. </a:t>
            </a:r>
          </a:p>
          <a:p>
            <a:r>
              <a:rPr lang="en-US" sz="2800" dirty="0"/>
              <a:t>For each molecule of HUFA produced, it produces two molecules of DDW from one molecule of oxygen.</a:t>
            </a:r>
          </a:p>
          <a:p>
            <a:endParaRPr lang="en-US" sz="2800" dirty="0"/>
          </a:p>
          <a:p>
            <a:r>
              <a:rPr lang="en-US" sz="2800" i="1" dirty="0">
                <a:solidFill>
                  <a:srgbClr val="FF0000"/>
                </a:solidFill>
              </a:rPr>
              <a:t>Flavin adenine dinucleotide (FAD) is a required co-factor.</a:t>
            </a:r>
          </a:p>
        </p:txBody>
      </p:sp>
      <p:sp>
        <p:nvSpPr>
          <p:cNvPr id="7" name="TextBox 6">
            <a:extLst>
              <a:ext uri="{FF2B5EF4-FFF2-40B4-BE49-F238E27FC236}">
                <a16:creationId xmlns:a16="http://schemas.microsoft.com/office/drawing/2014/main" id="{CE97159B-24E2-5143-B049-235F28A2A6F0}"/>
              </a:ext>
            </a:extLst>
          </p:cNvPr>
          <p:cNvSpPr txBox="1"/>
          <p:nvPr/>
        </p:nvSpPr>
        <p:spPr>
          <a:xfrm>
            <a:off x="1287531" y="1718006"/>
            <a:ext cx="842218" cy="461665"/>
          </a:xfrm>
          <a:prstGeom prst="rect">
            <a:avLst/>
          </a:prstGeom>
          <a:solidFill>
            <a:schemeClr val="bg1"/>
          </a:solidFill>
        </p:spPr>
        <p:txBody>
          <a:bodyPr wrap="none" rtlCol="0">
            <a:spAutoFit/>
          </a:bodyPr>
          <a:lstStyle/>
          <a:p>
            <a:r>
              <a:rPr lang="en-US" sz="2400" dirty="0"/>
              <a:t>PUFA</a:t>
            </a:r>
          </a:p>
        </p:txBody>
      </p:sp>
      <p:sp>
        <p:nvSpPr>
          <p:cNvPr id="8" name="TextBox 7">
            <a:extLst>
              <a:ext uri="{FF2B5EF4-FFF2-40B4-BE49-F238E27FC236}">
                <a16:creationId xmlns:a16="http://schemas.microsoft.com/office/drawing/2014/main" id="{FE1E92E9-A49A-D740-957C-1761C19D73A5}"/>
              </a:ext>
            </a:extLst>
          </p:cNvPr>
          <p:cNvSpPr txBox="1"/>
          <p:nvPr/>
        </p:nvSpPr>
        <p:spPr>
          <a:xfrm>
            <a:off x="7148329" y="1718006"/>
            <a:ext cx="875881" cy="461665"/>
          </a:xfrm>
          <a:prstGeom prst="rect">
            <a:avLst/>
          </a:prstGeom>
          <a:solidFill>
            <a:schemeClr val="bg1"/>
          </a:solidFill>
        </p:spPr>
        <p:txBody>
          <a:bodyPr wrap="none" rtlCol="0">
            <a:spAutoFit/>
          </a:bodyPr>
          <a:lstStyle/>
          <a:p>
            <a:r>
              <a:rPr lang="en-US" sz="2400" dirty="0"/>
              <a:t>HUFA</a:t>
            </a:r>
          </a:p>
        </p:txBody>
      </p:sp>
      <p:sp>
        <p:nvSpPr>
          <p:cNvPr id="9" name="TextBox 8">
            <a:extLst>
              <a:ext uri="{FF2B5EF4-FFF2-40B4-BE49-F238E27FC236}">
                <a16:creationId xmlns:a16="http://schemas.microsoft.com/office/drawing/2014/main" id="{BA817D87-0BD3-7E4E-B74B-1B865116F02D}"/>
              </a:ext>
            </a:extLst>
          </p:cNvPr>
          <p:cNvSpPr txBox="1"/>
          <p:nvPr/>
        </p:nvSpPr>
        <p:spPr>
          <a:xfrm>
            <a:off x="10363199" y="1718006"/>
            <a:ext cx="1059393" cy="461665"/>
          </a:xfrm>
          <a:prstGeom prst="rect">
            <a:avLst/>
          </a:prstGeom>
          <a:solidFill>
            <a:schemeClr val="bg1"/>
          </a:solidFill>
        </p:spPr>
        <p:txBody>
          <a:bodyPr wrap="none" rtlCol="0">
            <a:spAutoFit/>
          </a:bodyPr>
          <a:lstStyle/>
          <a:p>
            <a:r>
              <a:rPr lang="en-US" sz="2400" dirty="0">
                <a:solidFill>
                  <a:srgbClr val="FF0000"/>
                </a:solidFill>
              </a:rPr>
              <a:t>2 DDW</a:t>
            </a:r>
          </a:p>
        </p:txBody>
      </p:sp>
      <p:sp>
        <p:nvSpPr>
          <p:cNvPr id="10" name="TextBox 9">
            <a:extLst>
              <a:ext uri="{FF2B5EF4-FFF2-40B4-BE49-F238E27FC236}">
                <a16:creationId xmlns:a16="http://schemas.microsoft.com/office/drawing/2014/main" id="{43A0D36B-537A-4E4E-A1EC-AD3181E74CC1}"/>
              </a:ext>
            </a:extLst>
          </p:cNvPr>
          <p:cNvSpPr txBox="1"/>
          <p:nvPr/>
        </p:nvSpPr>
        <p:spPr>
          <a:xfrm>
            <a:off x="5630542" y="1718006"/>
            <a:ext cx="1112549" cy="461665"/>
          </a:xfrm>
          <a:prstGeom prst="rect">
            <a:avLst/>
          </a:prstGeom>
          <a:solidFill>
            <a:schemeClr val="bg1"/>
          </a:solidFill>
        </p:spPr>
        <p:txBody>
          <a:bodyPr wrap="none" rtlCol="0">
            <a:spAutoFit/>
          </a:bodyPr>
          <a:lstStyle/>
          <a:p>
            <a:r>
              <a:rPr lang="en-US" sz="2400" dirty="0"/>
              <a:t>Oxygen</a:t>
            </a:r>
          </a:p>
        </p:txBody>
      </p:sp>
      <p:sp>
        <p:nvSpPr>
          <p:cNvPr id="13" name="Rectangle 12">
            <a:extLst>
              <a:ext uri="{FF2B5EF4-FFF2-40B4-BE49-F238E27FC236}">
                <a16:creationId xmlns:a16="http://schemas.microsoft.com/office/drawing/2014/main" id="{D373C4A8-CE22-754C-B42E-F448B4294D07}"/>
              </a:ext>
            </a:extLst>
          </p:cNvPr>
          <p:cNvSpPr/>
          <p:nvPr/>
        </p:nvSpPr>
        <p:spPr>
          <a:xfrm>
            <a:off x="2634934" y="1835014"/>
            <a:ext cx="1057275" cy="41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C94117-AC72-5F40-AD56-67154B099E71}"/>
              </a:ext>
            </a:extLst>
          </p:cNvPr>
          <p:cNvSpPr/>
          <p:nvPr/>
        </p:nvSpPr>
        <p:spPr>
          <a:xfrm>
            <a:off x="644874" y="2058556"/>
            <a:ext cx="1057275" cy="41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DC7E82-DD34-DB48-A005-91E0A190683D}"/>
              </a:ext>
            </a:extLst>
          </p:cNvPr>
          <p:cNvSpPr/>
          <p:nvPr/>
        </p:nvSpPr>
        <p:spPr>
          <a:xfrm>
            <a:off x="4397478" y="1835013"/>
            <a:ext cx="742388" cy="41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00E4B2-61BF-C24C-B976-E9BBD2E8B54F}"/>
              </a:ext>
            </a:extLst>
          </p:cNvPr>
          <p:cNvSpPr/>
          <p:nvPr/>
        </p:nvSpPr>
        <p:spPr>
          <a:xfrm>
            <a:off x="8729663" y="1806437"/>
            <a:ext cx="1185862" cy="41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7C072C-3336-544B-A267-B20F33F4270B}"/>
              </a:ext>
            </a:extLst>
          </p:cNvPr>
          <p:cNvSpPr/>
          <p:nvPr/>
        </p:nvSpPr>
        <p:spPr>
          <a:xfrm>
            <a:off x="7148329" y="2143024"/>
            <a:ext cx="1185862" cy="242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74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2550"/>
            <a:ext cx="3405352" cy="1143000"/>
          </a:xfrm>
        </p:spPr>
        <p:txBody>
          <a:bodyPr/>
          <a:lstStyle/>
          <a:p>
            <a:r>
              <a:rPr lang="en-US" b="1" dirty="0"/>
              <a:t>Outline</a:t>
            </a:r>
          </a:p>
        </p:txBody>
      </p:sp>
      <p:sp>
        <p:nvSpPr>
          <p:cNvPr id="3" name="Content Placeholder 2"/>
          <p:cNvSpPr>
            <a:spLocks noGrp="1"/>
          </p:cNvSpPr>
          <p:nvPr>
            <p:ph idx="1"/>
          </p:nvPr>
        </p:nvSpPr>
        <p:spPr>
          <a:xfrm>
            <a:off x="261057" y="1294512"/>
            <a:ext cx="11142133" cy="4923407"/>
          </a:xfrm>
        </p:spPr>
        <p:txBody>
          <a:bodyPr>
            <a:noAutofit/>
          </a:bodyPr>
          <a:lstStyle/>
          <a:p>
            <a:r>
              <a:rPr lang="en-US" sz="3200" dirty="0"/>
              <a:t>Introduction</a:t>
            </a:r>
          </a:p>
          <a:p>
            <a:r>
              <a:rPr lang="en-US" sz="3200" dirty="0"/>
              <a:t>NAD(P)(H) is Essential to Support Mitochondria</a:t>
            </a:r>
          </a:p>
          <a:p>
            <a:r>
              <a:rPr lang="en-US" sz="3200" dirty="0"/>
              <a:t>Glyphosate, Glycine and Flavoproteins</a:t>
            </a:r>
          </a:p>
          <a:p>
            <a:r>
              <a:rPr lang="en-US" sz="3200" dirty="0"/>
              <a:t>Lipid Pathways and Deuterium</a:t>
            </a:r>
          </a:p>
          <a:p>
            <a:r>
              <a:rPr lang="en-US" sz="3200" dirty="0"/>
              <a:t>Prions and Neurodegenerative Disease</a:t>
            </a:r>
          </a:p>
          <a:p>
            <a:r>
              <a:rPr lang="en-US" sz="3200" dirty="0"/>
              <a:t>SARS-CoV-2, Deuterium and Glyphosate</a:t>
            </a:r>
          </a:p>
          <a:p>
            <a:r>
              <a:rPr lang="en-US" sz="3200" dirty="0"/>
              <a:t>Healthy Lifestyle</a:t>
            </a:r>
          </a:p>
          <a:p>
            <a:r>
              <a:rPr lang="en-US" sz="3200" dirty="0"/>
              <a:t>Summary</a:t>
            </a:r>
          </a:p>
        </p:txBody>
      </p:sp>
    </p:spTree>
    <p:extLst>
      <p:ext uri="{BB962C8B-B14F-4D97-AF65-F5344CB8AC3E}">
        <p14:creationId xmlns:p14="http://schemas.microsoft.com/office/powerpoint/2010/main" val="134881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ext&#10;&#10;Description automatically generated">
            <a:extLst>
              <a:ext uri="{FF2B5EF4-FFF2-40B4-BE49-F238E27FC236}">
                <a16:creationId xmlns:a16="http://schemas.microsoft.com/office/drawing/2014/main" id="{4C2516AD-B207-3140-BD1D-E839DE39FB5A}"/>
              </a:ext>
            </a:extLst>
          </p:cNvPr>
          <p:cNvPicPr>
            <a:picLocks noGrp="1" noChangeAspect="1"/>
          </p:cNvPicPr>
          <p:nvPr>
            <p:ph idx="1"/>
          </p:nvPr>
        </p:nvPicPr>
        <p:blipFill>
          <a:blip r:embed="rId3"/>
          <a:stretch>
            <a:fillRect/>
          </a:stretch>
        </p:blipFill>
        <p:spPr>
          <a:xfrm>
            <a:off x="5301295" y="1042956"/>
            <a:ext cx="5022192" cy="2955131"/>
          </a:xfrm>
        </p:spPr>
      </p:pic>
      <p:sp>
        <p:nvSpPr>
          <p:cNvPr id="6" name="Content Placeholder 2">
            <a:extLst>
              <a:ext uri="{FF2B5EF4-FFF2-40B4-BE49-F238E27FC236}">
                <a16:creationId xmlns:a16="http://schemas.microsoft.com/office/drawing/2014/main" id="{F2D11934-F4C3-9B4E-A62C-3A856695F176}"/>
              </a:ext>
            </a:extLst>
          </p:cNvPr>
          <p:cNvSpPr txBox="1">
            <a:spLocks/>
          </p:cNvSpPr>
          <p:nvPr/>
        </p:nvSpPr>
        <p:spPr>
          <a:xfrm>
            <a:off x="285672" y="1527675"/>
            <a:ext cx="4684897" cy="38225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Blocking the electron transport chain or lactate production reduces cytosolic NAD+/ NADH and increases HUFAs </a:t>
            </a:r>
          </a:p>
          <a:p>
            <a:r>
              <a:rPr lang="en-US" dirty="0"/>
              <a:t>HUFA synthesis by D5D and D6D is a mechanism for glycolytic NAD+ recycling </a:t>
            </a:r>
          </a:p>
          <a:p>
            <a:r>
              <a:rPr lang="en-US" dirty="0"/>
              <a:t>D5D- and D6D-mediated NAD+ regeneration can be acutely adaptive in vivo </a:t>
            </a:r>
          </a:p>
          <a:p>
            <a:pPr marL="0" indent="0">
              <a:buNone/>
            </a:pPr>
            <a:endParaRPr lang="en-US" dirty="0"/>
          </a:p>
        </p:txBody>
      </p:sp>
      <p:sp>
        <p:nvSpPr>
          <p:cNvPr id="7" name="TextBox 6">
            <a:extLst>
              <a:ext uri="{FF2B5EF4-FFF2-40B4-BE49-F238E27FC236}">
                <a16:creationId xmlns:a16="http://schemas.microsoft.com/office/drawing/2014/main" id="{1082D010-F179-3B46-A923-BDAE7FEB346A}"/>
              </a:ext>
            </a:extLst>
          </p:cNvPr>
          <p:cNvSpPr txBox="1"/>
          <p:nvPr/>
        </p:nvSpPr>
        <p:spPr>
          <a:xfrm>
            <a:off x="9032407" y="3470790"/>
            <a:ext cx="763351" cy="400110"/>
          </a:xfrm>
          <a:prstGeom prst="rect">
            <a:avLst/>
          </a:prstGeom>
          <a:noFill/>
        </p:spPr>
        <p:txBody>
          <a:bodyPr wrap="none" rtlCol="0">
            <a:spAutoFit/>
          </a:bodyPr>
          <a:lstStyle/>
          <a:p>
            <a:r>
              <a:rPr lang="en-US" sz="2000" dirty="0"/>
              <a:t>HUFA</a:t>
            </a:r>
          </a:p>
        </p:txBody>
      </p:sp>
      <p:sp>
        <p:nvSpPr>
          <p:cNvPr id="8" name="TextBox 7">
            <a:extLst>
              <a:ext uri="{FF2B5EF4-FFF2-40B4-BE49-F238E27FC236}">
                <a16:creationId xmlns:a16="http://schemas.microsoft.com/office/drawing/2014/main" id="{6EF5FE3C-5005-924B-9EBD-F167B12F1875}"/>
              </a:ext>
            </a:extLst>
          </p:cNvPr>
          <p:cNvSpPr txBox="1"/>
          <p:nvPr/>
        </p:nvSpPr>
        <p:spPr>
          <a:xfrm>
            <a:off x="1673897" y="5410369"/>
            <a:ext cx="3974421" cy="707886"/>
          </a:xfrm>
          <a:prstGeom prst="rect">
            <a:avLst/>
          </a:prstGeom>
          <a:noFill/>
        </p:spPr>
        <p:txBody>
          <a:bodyPr wrap="none" rtlCol="0">
            <a:spAutoFit/>
          </a:bodyPr>
          <a:lstStyle/>
          <a:p>
            <a:r>
              <a:rPr lang="en-US" sz="2000" dirty="0"/>
              <a:t>HUFA = highly unsaturated fatty acid</a:t>
            </a:r>
          </a:p>
          <a:p>
            <a:r>
              <a:rPr lang="en-US" sz="2000" dirty="0"/>
              <a:t>PUFA = polyunsaturated fatty acid</a:t>
            </a:r>
          </a:p>
        </p:txBody>
      </p:sp>
      <p:sp>
        <p:nvSpPr>
          <p:cNvPr id="9" name="TextBox 8">
            <a:extLst>
              <a:ext uri="{FF2B5EF4-FFF2-40B4-BE49-F238E27FC236}">
                <a16:creationId xmlns:a16="http://schemas.microsoft.com/office/drawing/2014/main" id="{6FC17CB0-A7A6-0947-BB97-075B2D01F67E}"/>
              </a:ext>
            </a:extLst>
          </p:cNvPr>
          <p:cNvSpPr txBox="1"/>
          <p:nvPr/>
        </p:nvSpPr>
        <p:spPr>
          <a:xfrm>
            <a:off x="9046033" y="1210885"/>
            <a:ext cx="736099" cy="400110"/>
          </a:xfrm>
          <a:prstGeom prst="rect">
            <a:avLst/>
          </a:prstGeom>
          <a:noFill/>
        </p:spPr>
        <p:txBody>
          <a:bodyPr wrap="none" rtlCol="0">
            <a:spAutoFit/>
          </a:bodyPr>
          <a:lstStyle/>
          <a:p>
            <a:r>
              <a:rPr lang="en-US" sz="2000" dirty="0"/>
              <a:t>PUFA</a:t>
            </a:r>
          </a:p>
        </p:txBody>
      </p:sp>
      <p:pic>
        <p:nvPicPr>
          <p:cNvPr id="11" name="Picture 10" descr="Diagram&#10;&#10;Description automatically generated">
            <a:extLst>
              <a:ext uri="{FF2B5EF4-FFF2-40B4-BE49-F238E27FC236}">
                <a16:creationId xmlns:a16="http://schemas.microsoft.com/office/drawing/2014/main" id="{FCAF2AA2-C874-6E40-B0DC-F632B503366F}"/>
              </a:ext>
            </a:extLst>
          </p:cNvPr>
          <p:cNvPicPr>
            <a:picLocks noChangeAspect="1"/>
          </p:cNvPicPr>
          <p:nvPr/>
        </p:nvPicPr>
        <p:blipFill>
          <a:blip r:embed="rId4"/>
          <a:stretch>
            <a:fillRect/>
          </a:stretch>
        </p:blipFill>
        <p:spPr>
          <a:xfrm>
            <a:off x="5648318" y="4027359"/>
            <a:ext cx="4305300" cy="2374900"/>
          </a:xfrm>
          <a:prstGeom prst="rect">
            <a:avLst/>
          </a:prstGeom>
        </p:spPr>
      </p:pic>
      <p:sp>
        <p:nvSpPr>
          <p:cNvPr id="2" name="Title 1">
            <a:extLst>
              <a:ext uri="{FF2B5EF4-FFF2-40B4-BE49-F238E27FC236}">
                <a16:creationId xmlns:a16="http://schemas.microsoft.com/office/drawing/2014/main" id="{EA58FE09-9083-7843-ABBC-EF07A1A3523A}"/>
              </a:ext>
            </a:extLst>
          </p:cNvPr>
          <p:cNvSpPr>
            <a:spLocks noGrp="1"/>
          </p:cNvSpPr>
          <p:nvPr>
            <p:ph type="title"/>
          </p:nvPr>
        </p:nvSpPr>
        <p:spPr>
          <a:xfrm>
            <a:off x="232723" y="322762"/>
            <a:ext cx="10515600" cy="1325563"/>
          </a:xfrm>
        </p:spPr>
        <p:txBody>
          <a:bodyPr>
            <a:normAutofit fontScale="90000"/>
          </a:bodyPr>
          <a:lstStyle/>
          <a:p>
            <a:r>
              <a:rPr lang="en-US" b="1" dirty="0"/>
              <a:t>HUFA synthesis by D5D and D6D is a      mechanism for glycolytic NAD+ recycling</a:t>
            </a:r>
            <a:r>
              <a:rPr lang="en-US" b="1" dirty="0">
                <a:solidFill>
                  <a:srgbClr val="FF0000"/>
                </a:solidFill>
              </a:rPr>
              <a:t>*</a:t>
            </a:r>
            <a:r>
              <a:rPr lang="en-US" b="1" dirty="0"/>
              <a:t> </a:t>
            </a:r>
            <a:br>
              <a:rPr lang="en-US" b="1" dirty="0"/>
            </a:br>
            <a:endParaRPr lang="en-US" b="1" dirty="0"/>
          </a:p>
        </p:txBody>
      </p:sp>
      <p:sp>
        <p:nvSpPr>
          <p:cNvPr id="12" name="TextBox 11">
            <a:extLst>
              <a:ext uri="{FF2B5EF4-FFF2-40B4-BE49-F238E27FC236}">
                <a16:creationId xmlns:a16="http://schemas.microsoft.com/office/drawing/2014/main" id="{3FBBFA9C-E602-9D40-9F70-CE2EA85BAF50}"/>
              </a:ext>
            </a:extLst>
          </p:cNvPr>
          <p:cNvSpPr txBox="1"/>
          <p:nvPr/>
        </p:nvSpPr>
        <p:spPr>
          <a:xfrm>
            <a:off x="9839002" y="2981303"/>
            <a:ext cx="748923" cy="369332"/>
          </a:xfrm>
          <a:prstGeom prst="rect">
            <a:avLst/>
          </a:prstGeom>
          <a:noFill/>
          <a:ln>
            <a:solidFill>
              <a:schemeClr val="tx1"/>
            </a:solidFill>
          </a:ln>
        </p:spPr>
        <p:txBody>
          <a:bodyPr wrap="none" rtlCol="0">
            <a:spAutoFit/>
          </a:bodyPr>
          <a:lstStyle/>
          <a:p>
            <a:r>
              <a:rPr lang="en-US" dirty="0">
                <a:solidFill>
                  <a:srgbClr val="FF0000"/>
                </a:solidFill>
              </a:rPr>
              <a:t>DDW!</a:t>
            </a:r>
          </a:p>
        </p:txBody>
      </p:sp>
      <p:cxnSp>
        <p:nvCxnSpPr>
          <p:cNvPr id="14" name="Straight Arrow Connector 13">
            <a:extLst>
              <a:ext uri="{FF2B5EF4-FFF2-40B4-BE49-F238E27FC236}">
                <a16:creationId xmlns:a16="http://schemas.microsoft.com/office/drawing/2014/main" id="{8D637492-2A7A-2A44-9B55-EB7AC3F23BDB}"/>
              </a:ext>
            </a:extLst>
          </p:cNvPr>
          <p:cNvCxnSpPr>
            <a:cxnSpLocks/>
          </p:cNvCxnSpPr>
          <p:nvPr/>
        </p:nvCxnSpPr>
        <p:spPr>
          <a:xfrm flipH="1" flipV="1">
            <a:off x="9470952" y="3078121"/>
            <a:ext cx="368050" cy="878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594DC8-C9D8-B844-9DC6-06E5EFE8BCB0}"/>
              </a:ext>
            </a:extLst>
          </p:cNvPr>
          <p:cNvSpPr txBox="1"/>
          <p:nvPr/>
        </p:nvSpPr>
        <p:spPr>
          <a:xfrm>
            <a:off x="119753" y="6318310"/>
            <a:ext cx="7281930" cy="461665"/>
          </a:xfrm>
          <a:prstGeom prst="rect">
            <a:avLst/>
          </a:prstGeom>
          <a:noFill/>
        </p:spPr>
        <p:txBody>
          <a:bodyPr wrap="none" rtlCol="0">
            <a:spAutoFit/>
          </a:bodyPr>
          <a:lstStyle/>
          <a:p>
            <a:r>
              <a:rPr lang="en-US" sz="2400" dirty="0">
                <a:solidFill>
                  <a:srgbClr val="FF0000"/>
                </a:solidFill>
              </a:rPr>
              <a:t>*</a:t>
            </a:r>
            <a:r>
              <a:rPr lang="en-US" sz="2400" dirty="0" err="1"/>
              <a:t>Wondong</a:t>
            </a:r>
            <a:r>
              <a:rPr lang="en-US" sz="2400" dirty="0"/>
              <a:t> Kim et al. Cell Metabolism 2019; 29: 856-870.</a:t>
            </a:r>
          </a:p>
        </p:txBody>
      </p:sp>
      <p:sp>
        <p:nvSpPr>
          <p:cNvPr id="4" name="TextBox 3">
            <a:extLst>
              <a:ext uri="{FF2B5EF4-FFF2-40B4-BE49-F238E27FC236}">
                <a16:creationId xmlns:a16="http://schemas.microsoft.com/office/drawing/2014/main" id="{56B23D34-A0A3-CA45-931E-6D5B496F02D8}"/>
              </a:ext>
            </a:extLst>
          </p:cNvPr>
          <p:cNvSpPr txBox="1"/>
          <p:nvPr/>
        </p:nvSpPr>
        <p:spPr>
          <a:xfrm>
            <a:off x="8675651" y="2899705"/>
            <a:ext cx="314510" cy="400110"/>
          </a:xfrm>
          <a:prstGeom prst="rect">
            <a:avLst/>
          </a:prstGeom>
          <a:noFill/>
        </p:spPr>
        <p:txBody>
          <a:bodyPr wrap="none" rtlCol="0">
            <a:spAutoFit/>
          </a:bodyPr>
          <a:lstStyle/>
          <a:p>
            <a:r>
              <a:rPr lang="en-US" sz="2000" dirty="0"/>
              <a:t>2</a:t>
            </a:r>
          </a:p>
        </p:txBody>
      </p:sp>
    </p:spTree>
    <p:extLst>
      <p:ext uri="{BB962C8B-B14F-4D97-AF65-F5344CB8AC3E}">
        <p14:creationId xmlns:p14="http://schemas.microsoft.com/office/powerpoint/2010/main" val="30775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ext&#10;&#10;Description automatically generated">
            <a:extLst>
              <a:ext uri="{FF2B5EF4-FFF2-40B4-BE49-F238E27FC236}">
                <a16:creationId xmlns:a16="http://schemas.microsoft.com/office/drawing/2014/main" id="{4C2516AD-B207-3140-BD1D-E839DE39FB5A}"/>
              </a:ext>
            </a:extLst>
          </p:cNvPr>
          <p:cNvPicPr>
            <a:picLocks noGrp="1" noChangeAspect="1"/>
          </p:cNvPicPr>
          <p:nvPr>
            <p:ph idx="1"/>
          </p:nvPr>
        </p:nvPicPr>
        <p:blipFill>
          <a:blip r:embed="rId3"/>
          <a:stretch>
            <a:fillRect/>
          </a:stretch>
        </p:blipFill>
        <p:spPr>
          <a:xfrm>
            <a:off x="5301295" y="1042956"/>
            <a:ext cx="5022192" cy="2955131"/>
          </a:xfrm>
        </p:spPr>
      </p:pic>
      <p:sp>
        <p:nvSpPr>
          <p:cNvPr id="6" name="Content Placeholder 2">
            <a:extLst>
              <a:ext uri="{FF2B5EF4-FFF2-40B4-BE49-F238E27FC236}">
                <a16:creationId xmlns:a16="http://schemas.microsoft.com/office/drawing/2014/main" id="{F2D11934-F4C3-9B4E-A62C-3A856695F176}"/>
              </a:ext>
            </a:extLst>
          </p:cNvPr>
          <p:cNvSpPr txBox="1">
            <a:spLocks/>
          </p:cNvSpPr>
          <p:nvPr/>
        </p:nvSpPr>
        <p:spPr>
          <a:xfrm>
            <a:off x="285672" y="1527675"/>
            <a:ext cx="4684897" cy="38225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Blocking the electron transport chain or lactate production reduces cytosolic NAD+/ NADH and increases HUFAs </a:t>
            </a:r>
          </a:p>
          <a:p>
            <a:r>
              <a:rPr lang="en-US" dirty="0"/>
              <a:t>HUFA synthesis by D5D and D6D is a mechanism for glycolytic NAD+ recycling </a:t>
            </a:r>
          </a:p>
          <a:p>
            <a:r>
              <a:rPr lang="en-US" dirty="0"/>
              <a:t>D5D- and D6D-mediated NAD+ regeneration can be acutely adaptive in vivo </a:t>
            </a:r>
          </a:p>
          <a:p>
            <a:pPr marL="0" indent="0">
              <a:buNone/>
            </a:pPr>
            <a:endParaRPr lang="en-US" dirty="0"/>
          </a:p>
        </p:txBody>
      </p:sp>
      <p:sp>
        <p:nvSpPr>
          <p:cNvPr id="7" name="TextBox 6">
            <a:extLst>
              <a:ext uri="{FF2B5EF4-FFF2-40B4-BE49-F238E27FC236}">
                <a16:creationId xmlns:a16="http://schemas.microsoft.com/office/drawing/2014/main" id="{1082D010-F179-3B46-A923-BDAE7FEB346A}"/>
              </a:ext>
            </a:extLst>
          </p:cNvPr>
          <p:cNvSpPr txBox="1"/>
          <p:nvPr/>
        </p:nvSpPr>
        <p:spPr>
          <a:xfrm>
            <a:off x="9032407" y="3470790"/>
            <a:ext cx="763351" cy="400110"/>
          </a:xfrm>
          <a:prstGeom prst="rect">
            <a:avLst/>
          </a:prstGeom>
          <a:noFill/>
        </p:spPr>
        <p:txBody>
          <a:bodyPr wrap="none" rtlCol="0">
            <a:spAutoFit/>
          </a:bodyPr>
          <a:lstStyle/>
          <a:p>
            <a:r>
              <a:rPr lang="en-US" sz="2000" dirty="0"/>
              <a:t>HUFA</a:t>
            </a:r>
          </a:p>
        </p:txBody>
      </p:sp>
      <p:sp>
        <p:nvSpPr>
          <p:cNvPr id="8" name="TextBox 7">
            <a:extLst>
              <a:ext uri="{FF2B5EF4-FFF2-40B4-BE49-F238E27FC236}">
                <a16:creationId xmlns:a16="http://schemas.microsoft.com/office/drawing/2014/main" id="{6EF5FE3C-5005-924B-9EBD-F167B12F1875}"/>
              </a:ext>
            </a:extLst>
          </p:cNvPr>
          <p:cNvSpPr txBox="1"/>
          <p:nvPr/>
        </p:nvSpPr>
        <p:spPr>
          <a:xfrm>
            <a:off x="1673897" y="5410369"/>
            <a:ext cx="3974421" cy="707886"/>
          </a:xfrm>
          <a:prstGeom prst="rect">
            <a:avLst/>
          </a:prstGeom>
          <a:noFill/>
        </p:spPr>
        <p:txBody>
          <a:bodyPr wrap="none" rtlCol="0">
            <a:spAutoFit/>
          </a:bodyPr>
          <a:lstStyle/>
          <a:p>
            <a:r>
              <a:rPr lang="en-US" sz="2000" dirty="0"/>
              <a:t>HUFA = highly unsaturated fatty acid</a:t>
            </a:r>
          </a:p>
          <a:p>
            <a:r>
              <a:rPr lang="en-US" sz="2000" dirty="0"/>
              <a:t>PUFA = polyunsaturated fatty acid</a:t>
            </a:r>
          </a:p>
        </p:txBody>
      </p:sp>
      <p:sp>
        <p:nvSpPr>
          <p:cNvPr id="9" name="TextBox 8">
            <a:extLst>
              <a:ext uri="{FF2B5EF4-FFF2-40B4-BE49-F238E27FC236}">
                <a16:creationId xmlns:a16="http://schemas.microsoft.com/office/drawing/2014/main" id="{6FC17CB0-A7A6-0947-BB97-075B2D01F67E}"/>
              </a:ext>
            </a:extLst>
          </p:cNvPr>
          <p:cNvSpPr txBox="1"/>
          <p:nvPr/>
        </p:nvSpPr>
        <p:spPr>
          <a:xfrm>
            <a:off x="9046033" y="1210885"/>
            <a:ext cx="736099" cy="400110"/>
          </a:xfrm>
          <a:prstGeom prst="rect">
            <a:avLst/>
          </a:prstGeom>
          <a:noFill/>
        </p:spPr>
        <p:txBody>
          <a:bodyPr wrap="none" rtlCol="0">
            <a:spAutoFit/>
          </a:bodyPr>
          <a:lstStyle/>
          <a:p>
            <a:r>
              <a:rPr lang="en-US" sz="2000" dirty="0"/>
              <a:t>PUFA</a:t>
            </a:r>
          </a:p>
        </p:txBody>
      </p:sp>
      <p:pic>
        <p:nvPicPr>
          <p:cNvPr id="11" name="Picture 10" descr="Diagram&#10;&#10;Description automatically generated">
            <a:extLst>
              <a:ext uri="{FF2B5EF4-FFF2-40B4-BE49-F238E27FC236}">
                <a16:creationId xmlns:a16="http://schemas.microsoft.com/office/drawing/2014/main" id="{FCAF2AA2-C874-6E40-B0DC-F632B503366F}"/>
              </a:ext>
            </a:extLst>
          </p:cNvPr>
          <p:cNvPicPr>
            <a:picLocks noChangeAspect="1"/>
          </p:cNvPicPr>
          <p:nvPr/>
        </p:nvPicPr>
        <p:blipFill>
          <a:blip r:embed="rId4"/>
          <a:stretch>
            <a:fillRect/>
          </a:stretch>
        </p:blipFill>
        <p:spPr>
          <a:xfrm>
            <a:off x="5648318" y="4027359"/>
            <a:ext cx="4305300" cy="2374900"/>
          </a:xfrm>
          <a:prstGeom prst="rect">
            <a:avLst/>
          </a:prstGeom>
        </p:spPr>
      </p:pic>
      <p:sp>
        <p:nvSpPr>
          <p:cNvPr id="2" name="Title 1">
            <a:extLst>
              <a:ext uri="{FF2B5EF4-FFF2-40B4-BE49-F238E27FC236}">
                <a16:creationId xmlns:a16="http://schemas.microsoft.com/office/drawing/2014/main" id="{EA58FE09-9083-7843-ABBC-EF07A1A3523A}"/>
              </a:ext>
            </a:extLst>
          </p:cNvPr>
          <p:cNvSpPr>
            <a:spLocks noGrp="1"/>
          </p:cNvSpPr>
          <p:nvPr>
            <p:ph type="title"/>
          </p:nvPr>
        </p:nvSpPr>
        <p:spPr>
          <a:xfrm>
            <a:off x="232723" y="322762"/>
            <a:ext cx="10515600" cy="1325563"/>
          </a:xfrm>
        </p:spPr>
        <p:txBody>
          <a:bodyPr>
            <a:normAutofit fontScale="90000"/>
          </a:bodyPr>
          <a:lstStyle/>
          <a:p>
            <a:r>
              <a:rPr lang="en-US" b="1" dirty="0"/>
              <a:t>HUFA synthesis by D5D and D6D is a      mechanism for glycolytic NAD+ recycling</a:t>
            </a:r>
            <a:r>
              <a:rPr lang="en-US" b="1" dirty="0">
                <a:solidFill>
                  <a:srgbClr val="FF0000"/>
                </a:solidFill>
              </a:rPr>
              <a:t>*</a:t>
            </a:r>
            <a:r>
              <a:rPr lang="en-US" b="1" dirty="0"/>
              <a:t> </a:t>
            </a:r>
            <a:br>
              <a:rPr lang="en-US" b="1" dirty="0"/>
            </a:br>
            <a:endParaRPr lang="en-US" b="1" dirty="0"/>
          </a:p>
        </p:txBody>
      </p:sp>
      <p:sp>
        <p:nvSpPr>
          <p:cNvPr id="12" name="TextBox 11">
            <a:extLst>
              <a:ext uri="{FF2B5EF4-FFF2-40B4-BE49-F238E27FC236}">
                <a16:creationId xmlns:a16="http://schemas.microsoft.com/office/drawing/2014/main" id="{3FBBFA9C-E602-9D40-9F70-CE2EA85BAF50}"/>
              </a:ext>
            </a:extLst>
          </p:cNvPr>
          <p:cNvSpPr txBox="1"/>
          <p:nvPr/>
        </p:nvSpPr>
        <p:spPr>
          <a:xfrm>
            <a:off x="9839002" y="2981303"/>
            <a:ext cx="748923" cy="369332"/>
          </a:xfrm>
          <a:prstGeom prst="rect">
            <a:avLst/>
          </a:prstGeom>
          <a:noFill/>
          <a:ln>
            <a:solidFill>
              <a:schemeClr val="tx1"/>
            </a:solidFill>
          </a:ln>
        </p:spPr>
        <p:txBody>
          <a:bodyPr wrap="none" rtlCol="0">
            <a:spAutoFit/>
          </a:bodyPr>
          <a:lstStyle/>
          <a:p>
            <a:r>
              <a:rPr lang="en-US" dirty="0">
                <a:solidFill>
                  <a:srgbClr val="FF0000"/>
                </a:solidFill>
              </a:rPr>
              <a:t>DDW!</a:t>
            </a:r>
          </a:p>
        </p:txBody>
      </p:sp>
      <p:cxnSp>
        <p:nvCxnSpPr>
          <p:cNvPr id="14" name="Straight Arrow Connector 13">
            <a:extLst>
              <a:ext uri="{FF2B5EF4-FFF2-40B4-BE49-F238E27FC236}">
                <a16:creationId xmlns:a16="http://schemas.microsoft.com/office/drawing/2014/main" id="{8D637492-2A7A-2A44-9B55-EB7AC3F23BDB}"/>
              </a:ext>
            </a:extLst>
          </p:cNvPr>
          <p:cNvCxnSpPr>
            <a:cxnSpLocks/>
          </p:cNvCxnSpPr>
          <p:nvPr/>
        </p:nvCxnSpPr>
        <p:spPr>
          <a:xfrm flipH="1" flipV="1">
            <a:off x="9470952" y="3078121"/>
            <a:ext cx="368050" cy="878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594DC8-C9D8-B844-9DC6-06E5EFE8BCB0}"/>
              </a:ext>
            </a:extLst>
          </p:cNvPr>
          <p:cNvSpPr txBox="1"/>
          <p:nvPr/>
        </p:nvSpPr>
        <p:spPr>
          <a:xfrm>
            <a:off x="119753" y="6318310"/>
            <a:ext cx="7281930" cy="461665"/>
          </a:xfrm>
          <a:prstGeom prst="rect">
            <a:avLst/>
          </a:prstGeom>
          <a:noFill/>
        </p:spPr>
        <p:txBody>
          <a:bodyPr wrap="none" rtlCol="0">
            <a:spAutoFit/>
          </a:bodyPr>
          <a:lstStyle/>
          <a:p>
            <a:r>
              <a:rPr lang="en-US" sz="2400" dirty="0">
                <a:solidFill>
                  <a:srgbClr val="FF0000"/>
                </a:solidFill>
              </a:rPr>
              <a:t>*</a:t>
            </a:r>
            <a:r>
              <a:rPr lang="en-US" sz="2400" dirty="0" err="1"/>
              <a:t>Wondong</a:t>
            </a:r>
            <a:r>
              <a:rPr lang="en-US" sz="2400" dirty="0"/>
              <a:t> Kim et al. Cell Metabolism 2019; 29: 856-870.</a:t>
            </a:r>
          </a:p>
        </p:txBody>
      </p:sp>
      <p:sp>
        <p:nvSpPr>
          <p:cNvPr id="13" name="TextBox 12">
            <a:extLst>
              <a:ext uri="{FF2B5EF4-FFF2-40B4-BE49-F238E27FC236}">
                <a16:creationId xmlns:a16="http://schemas.microsoft.com/office/drawing/2014/main" id="{80407A31-0CAF-8947-8C5A-80D33B1AA122}"/>
              </a:ext>
            </a:extLst>
          </p:cNvPr>
          <p:cNvSpPr txBox="1"/>
          <p:nvPr/>
        </p:nvSpPr>
        <p:spPr>
          <a:xfrm>
            <a:off x="900113" y="719145"/>
            <a:ext cx="9901159" cy="5509200"/>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dirty="0"/>
          </a:p>
          <a:p>
            <a:r>
              <a:rPr lang="en-US" dirty="0"/>
              <a:t>D5D and D6D are desaturases</a:t>
            </a:r>
          </a:p>
          <a:p>
            <a:endParaRPr lang="en-US" dirty="0"/>
          </a:p>
          <a:p>
            <a:r>
              <a:rPr lang="en-US" dirty="0"/>
              <a:t>When the electron transport chain is sick (too much deuterium), the cell naturally reverts to creating fats that are more highly unsaturated by extracting the hydrogen in the fats to make DDW and repair the mitochondria</a:t>
            </a:r>
          </a:p>
          <a:p>
            <a:endParaRPr lang="en-US" dirty="0"/>
          </a:p>
          <a:p>
            <a:r>
              <a:rPr lang="en-US" dirty="0"/>
              <a:t>Glyphosate may interfere with this process as well</a:t>
            </a:r>
          </a:p>
          <a:p>
            <a:r>
              <a:rPr lang="en-US" dirty="0"/>
              <a:t>(flavin-binding)</a:t>
            </a:r>
          </a:p>
          <a:p>
            <a:endParaRPr lang="en-US" dirty="0">
              <a:solidFill>
                <a:srgbClr val="FF0000"/>
              </a:solidFill>
            </a:endParaRPr>
          </a:p>
        </p:txBody>
      </p:sp>
    </p:spTree>
    <p:extLst>
      <p:ext uri="{BB962C8B-B14F-4D97-AF65-F5344CB8AC3E}">
        <p14:creationId xmlns:p14="http://schemas.microsoft.com/office/powerpoint/2010/main" val="1122157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8320-E77D-1141-BACB-4736F3B9E0CD}"/>
              </a:ext>
            </a:extLst>
          </p:cNvPr>
          <p:cNvSpPr>
            <a:spLocks noGrp="1"/>
          </p:cNvSpPr>
          <p:nvPr>
            <p:ph type="title"/>
          </p:nvPr>
        </p:nvSpPr>
        <p:spPr>
          <a:xfrm>
            <a:off x="65205" y="9149"/>
            <a:ext cx="10515600" cy="1325563"/>
          </a:xfrm>
        </p:spPr>
        <p:txBody>
          <a:bodyPr/>
          <a:lstStyle/>
          <a:p>
            <a:r>
              <a:rPr lang="en-US" b="1" dirty="0"/>
              <a:t>CYP2C9 Metabolizes AA </a:t>
            </a:r>
          </a:p>
        </p:txBody>
      </p:sp>
      <p:pic>
        <p:nvPicPr>
          <p:cNvPr id="5" name="Content Placeholder 4" descr="A picture containing text, clock, gauge&#10;&#10;Description automatically generated">
            <a:extLst>
              <a:ext uri="{FF2B5EF4-FFF2-40B4-BE49-F238E27FC236}">
                <a16:creationId xmlns:a16="http://schemas.microsoft.com/office/drawing/2014/main" id="{B5552BB3-82F6-1143-9932-C75E87DA1305}"/>
              </a:ext>
            </a:extLst>
          </p:cNvPr>
          <p:cNvPicPr>
            <a:picLocks noGrp="1" noChangeAspect="1"/>
          </p:cNvPicPr>
          <p:nvPr>
            <p:ph idx="1"/>
          </p:nvPr>
        </p:nvPicPr>
        <p:blipFill>
          <a:blip r:embed="rId3"/>
          <a:stretch>
            <a:fillRect/>
          </a:stretch>
        </p:blipFill>
        <p:spPr>
          <a:xfrm>
            <a:off x="590599" y="1227922"/>
            <a:ext cx="11010802" cy="1778955"/>
          </a:xfrm>
        </p:spPr>
      </p:pic>
      <p:sp>
        <p:nvSpPr>
          <p:cNvPr id="3" name="TextBox 2">
            <a:extLst>
              <a:ext uri="{FF2B5EF4-FFF2-40B4-BE49-F238E27FC236}">
                <a16:creationId xmlns:a16="http://schemas.microsoft.com/office/drawing/2014/main" id="{DB8F2640-C9A2-0142-A740-AD9D98D1C3E5}"/>
              </a:ext>
            </a:extLst>
          </p:cNvPr>
          <p:cNvSpPr txBox="1"/>
          <p:nvPr/>
        </p:nvSpPr>
        <p:spPr>
          <a:xfrm>
            <a:off x="1434723" y="5798403"/>
            <a:ext cx="10281789" cy="830997"/>
          </a:xfrm>
          <a:prstGeom prst="rect">
            <a:avLst/>
          </a:prstGeom>
          <a:noFill/>
        </p:spPr>
        <p:txBody>
          <a:bodyPr wrap="none" rtlCol="0">
            <a:spAutoFit/>
          </a:bodyPr>
          <a:lstStyle/>
          <a:p>
            <a:pPr algn="r"/>
            <a:r>
              <a:rPr lang="en-US" sz="2400" dirty="0">
                <a:solidFill>
                  <a:srgbClr val="FF0000"/>
                </a:solidFill>
              </a:rPr>
              <a:t>*</a:t>
            </a:r>
            <a:r>
              <a:rPr lang="en-US" sz="2400" dirty="0"/>
              <a:t>Jian-Kang Chen et al. JBC 2008;283 (36) 24514-24524</a:t>
            </a:r>
          </a:p>
          <a:p>
            <a:pPr algn="r"/>
            <a:r>
              <a:rPr lang="en-US" sz="2400" dirty="0">
                <a:solidFill>
                  <a:srgbClr val="FF0000"/>
                </a:solidFill>
              </a:rPr>
              <a:t>**</a:t>
            </a:r>
            <a:r>
              <a:rPr lang="en-US" sz="2400" dirty="0"/>
              <a:t>Sophie Richard et al.  Environmental Health Perspectives 2005; 113(6): 716-720</a:t>
            </a:r>
          </a:p>
        </p:txBody>
      </p:sp>
      <p:sp>
        <p:nvSpPr>
          <p:cNvPr id="4" name="TextBox 3">
            <a:extLst>
              <a:ext uri="{FF2B5EF4-FFF2-40B4-BE49-F238E27FC236}">
                <a16:creationId xmlns:a16="http://schemas.microsoft.com/office/drawing/2014/main" id="{1C78F85B-F720-BE4B-9A8F-5F73ACD2FA17}"/>
              </a:ext>
            </a:extLst>
          </p:cNvPr>
          <p:cNvSpPr txBox="1"/>
          <p:nvPr/>
        </p:nvSpPr>
        <p:spPr>
          <a:xfrm>
            <a:off x="216408" y="2589840"/>
            <a:ext cx="2299989" cy="646331"/>
          </a:xfrm>
          <a:prstGeom prst="rect">
            <a:avLst/>
          </a:prstGeom>
          <a:solidFill>
            <a:schemeClr val="bg1"/>
          </a:solidFill>
        </p:spPr>
        <p:txBody>
          <a:bodyPr wrap="none" rtlCol="0">
            <a:spAutoFit/>
          </a:bodyPr>
          <a:lstStyle/>
          <a:p>
            <a:r>
              <a:rPr lang="en-US" dirty="0"/>
              <a:t>an organic molecule</a:t>
            </a:r>
          </a:p>
          <a:p>
            <a:r>
              <a:rPr lang="en-US" dirty="0"/>
              <a:t>(e.g., arachidonic acid)</a:t>
            </a:r>
          </a:p>
        </p:txBody>
      </p:sp>
      <p:sp>
        <p:nvSpPr>
          <p:cNvPr id="6" name="TextBox 5">
            <a:extLst>
              <a:ext uri="{FF2B5EF4-FFF2-40B4-BE49-F238E27FC236}">
                <a16:creationId xmlns:a16="http://schemas.microsoft.com/office/drawing/2014/main" id="{46C349AA-9381-F34E-BF9E-4DB591272BDA}"/>
              </a:ext>
            </a:extLst>
          </p:cNvPr>
          <p:cNvSpPr txBox="1"/>
          <p:nvPr/>
        </p:nvSpPr>
        <p:spPr>
          <a:xfrm>
            <a:off x="3990316" y="2728339"/>
            <a:ext cx="898003" cy="369332"/>
          </a:xfrm>
          <a:prstGeom prst="rect">
            <a:avLst/>
          </a:prstGeom>
          <a:solidFill>
            <a:schemeClr val="bg1"/>
          </a:solidFill>
        </p:spPr>
        <p:txBody>
          <a:bodyPr wrap="none" rtlCol="0">
            <a:spAutoFit/>
          </a:bodyPr>
          <a:lstStyle/>
          <a:p>
            <a:r>
              <a:rPr lang="en-US" dirty="0"/>
              <a:t>FMNH2</a:t>
            </a:r>
          </a:p>
        </p:txBody>
      </p:sp>
      <p:sp>
        <p:nvSpPr>
          <p:cNvPr id="7" name="TextBox 6">
            <a:extLst>
              <a:ext uri="{FF2B5EF4-FFF2-40B4-BE49-F238E27FC236}">
                <a16:creationId xmlns:a16="http://schemas.microsoft.com/office/drawing/2014/main" id="{54B66A30-DBE2-EF4B-B3BC-7FAA1D2BCBFF}"/>
              </a:ext>
            </a:extLst>
          </p:cNvPr>
          <p:cNvSpPr txBox="1"/>
          <p:nvPr/>
        </p:nvSpPr>
        <p:spPr>
          <a:xfrm>
            <a:off x="10415016" y="2728339"/>
            <a:ext cx="636713" cy="369332"/>
          </a:xfrm>
          <a:prstGeom prst="rect">
            <a:avLst/>
          </a:prstGeom>
          <a:solidFill>
            <a:schemeClr val="bg1"/>
          </a:solidFill>
        </p:spPr>
        <p:txBody>
          <a:bodyPr wrap="none" rtlCol="0">
            <a:spAutoFit/>
          </a:bodyPr>
          <a:lstStyle/>
          <a:p>
            <a:r>
              <a:rPr lang="en-US" dirty="0"/>
              <a:t>FMN</a:t>
            </a:r>
          </a:p>
        </p:txBody>
      </p:sp>
      <p:sp>
        <p:nvSpPr>
          <p:cNvPr id="8" name="TextBox 7">
            <a:extLst>
              <a:ext uri="{FF2B5EF4-FFF2-40B4-BE49-F238E27FC236}">
                <a16:creationId xmlns:a16="http://schemas.microsoft.com/office/drawing/2014/main" id="{CAF740EE-BBEA-8D4E-ABA6-25574EDC2CE9}"/>
              </a:ext>
            </a:extLst>
          </p:cNvPr>
          <p:cNvSpPr txBox="1"/>
          <p:nvPr/>
        </p:nvSpPr>
        <p:spPr>
          <a:xfrm>
            <a:off x="5522125" y="2728339"/>
            <a:ext cx="1147750" cy="369332"/>
          </a:xfrm>
          <a:prstGeom prst="rect">
            <a:avLst/>
          </a:prstGeom>
          <a:solidFill>
            <a:schemeClr val="bg1"/>
          </a:solidFill>
        </p:spPr>
        <p:txBody>
          <a:bodyPr wrap="none" rtlCol="0">
            <a:spAutoFit/>
          </a:bodyPr>
          <a:lstStyle/>
          <a:p>
            <a:r>
              <a:rPr lang="en-US" dirty="0"/>
              <a:t>an alcohol</a:t>
            </a:r>
          </a:p>
        </p:txBody>
      </p:sp>
      <p:grpSp>
        <p:nvGrpSpPr>
          <p:cNvPr id="12" name="Group 11">
            <a:extLst>
              <a:ext uri="{FF2B5EF4-FFF2-40B4-BE49-F238E27FC236}">
                <a16:creationId xmlns:a16="http://schemas.microsoft.com/office/drawing/2014/main" id="{BB08C936-817F-C747-AD32-5B5EBDF9A1BB}"/>
              </a:ext>
            </a:extLst>
          </p:cNvPr>
          <p:cNvGrpSpPr/>
          <p:nvPr/>
        </p:nvGrpSpPr>
        <p:grpSpPr>
          <a:xfrm>
            <a:off x="707136" y="1137129"/>
            <a:ext cx="11009376" cy="385265"/>
            <a:chOff x="707136" y="2448729"/>
            <a:chExt cx="11009376" cy="385265"/>
          </a:xfrm>
          <a:solidFill>
            <a:schemeClr val="bg1"/>
          </a:solidFill>
        </p:grpSpPr>
        <p:sp>
          <p:nvSpPr>
            <p:cNvPr id="9" name="Rectangle 8">
              <a:extLst>
                <a:ext uri="{FF2B5EF4-FFF2-40B4-BE49-F238E27FC236}">
                  <a16:creationId xmlns:a16="http://schemas.microsoft.com/office/drawing/2014/main" id="{CCC4E137-9645-DE42-83DE-FD5F20AF0455}"/>
                </a:ext>
              </a:extLst>
            </p:cNvPr>
            <p:cNvSpPr/>
            <p:nvPr/>
          </p:nvSpPr>
          <p:spPr>
            <a:xfrm>
              <a:off x="707136" y="2448729"/>
              <a:ext cx="11009376" cy="2457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07C9F7-67F0-E145-BE74-6D2DD85AF5B3}"/>
                </a:ext>
              </a:extLst>
            </p:cNvPr>
            <p:cNvSpPr/>
            <p:nvPr/>
          </p:nvSpPr>
          <p:spPr>
            <a:xfrm>
              <a:off x="4218433" y="2743201"/>
              <a:ext cx="560832" cy="907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8A897D-A3D6-9441-8A88-8D2576392562}"/>
                </a:ext>
              </a:extLst>
            </p:cNvPr>
            <p:cNvSpPr/>
            <p:nvPr/>
          </p:nvSpPr>
          <p:spPr>
            <a:xfrm>
              <a:off x="10490897" y="2737106"/>
              <a:ext cx="560832" cy="907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77A4F8E-0D95-FD4B-926C-B7E9B643F4E0}"/>
              </a:ext>
            </a:extLst>
          </p:cNvPr>
          <p:cNvSpPr txBox="1"/>
          <p:nvPr/>
        </p:nvSpPr>
        <p:spPr>
          <a:xfrm>
            <a:off x="65205" y="3443927"/>
            <a:ext cx="11609832"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product of arachidonic acid metabolism by CYP2C9 is an </a:t>
            </a:r>
            <a:r>
              <a:rPr lang="en-US" sz="2400" i="1" dirty="0">
                <a:solidFill>
                  <a:srgbClr val="FF0000"/>
                </a:solidFill>
              </a:rPr>
              <a:t>endogenous cannabinoid</a:t>
            </a:r>
            <a:r>
              <a:rPr lang="en-US" sz="2400" dirty="0"/>
              <a:t>. It stimulates the cannabinoid receptors just like tetrahydrocannabinol (THC) </a:t>
            </a:r>
          </a:p>
          <a:p>
            <a:pPr marL="342900" indent="-342900">
              <a:buFont typeface="Arial" panose="020B0604020202020204" pitchFamily="34" charset="0"/>
              <a:buChar char="•"/>
            </a:pPr>
            <a:r>
              <a:rPr lang="en-US" sz="2400" dirty="0"/>
              <a:t>CYP enzymes are suppressed by glyphosate -- likely due to its demonstrated ability to suppress  CYP reductase, the enzyme that maintains CYP-enzyme-bound NADPH in its reduced state</a:t>
            </a:r>
            <a:r>
              <a:rPr lang="en-US" sz="2400" dirty="0">
                <a:solidFill>
                  <a:srgbClr val="FF0000"/>
                </a:solidFill>
              </a:rPr>
              <a:t>**</a:t>
            </a:r>
          </a:p>
          <a:p>
            <a:pPr marL="342900" indent="-342900">
              <a:buFont typeface="Arial" panose="020B0604020202020204" pitchFamily="34" charset="0"/>
              <a:buChar char="•"/>
            </a:pPr>
            <a:r>
              <a:rPr lang="en-US" sz="2400" i="1" dirty="0">
                <a:solidFill>
                  <a:srgbClr val="FF0000"/>
                </a:solidFill>
              </a:rPr>
              <a:t>When CYP activity is suppressed, AA gets redirected to lipoxygenase pathway</a:t>
            </a:r>
            <a:endParaRPr lang="en-US" sz="2400" i="1" dirty="0"/>
          </a:p>
        </p:txBody>
      </p:sp>
      <p:sp>
        <p:nvSpPr>
          <p:cNvPr id="14" name="TextBox 13">
            <a:extLst>
              <a:ext uri="{FF2B5EF4-FFF2-40B4-BE49-F238E27FC236}">
                <a16:creationId xmlns:a16="http://schemas.microsoft.com/office/drawing/2014/main" id="{F36B9BD3-516D-2C4B-B2C9-1B9DBAECEF3F}"/>
              </a:ext>
            </a:extLst>
          </p:cNvPr>
          <p:cNvSpPr txBox="1"/>
          <p:nvPr/>
        </p:nvSpPr>
        <p:spPr>
          <a:xfrm>
            <a:off x="7858125" y="2945224"/>
            <a:ext cx="943656" cy="523220"/>
          </a:xfrm>
          <a:prstGeom prst="rect">
            <a:avLst/>
          </a:prstGeom>
          <a:noFill/>
        </p:spPr>
        <p:txBody>
          <a:bodyPr wrap="none" rtlCol="0">
            <a:spAutoFit/>
          </a:bodyPr>
          <a:lstStyle/>
          <a:p>
            <a:r>
              <a:rPr lang="en-US" sz="2800" dirty="0">
                <a:solidFill>
                  <a:srgbClr val="FF0000"/>
                </a:solidFill>
              </a:rPr>
              <a:t>DDW</a:t>
            </a:r>
          </a:p>
        </p:txBody>
      </p:sp>
      <p:sp>
        <p:nvSpPr>
          <p:cNvPr id="15" name="Freeform 14">
            <a:extLst>
              <a:ext uri="{FF2B5EF4-FFF2-40B4-BE49-F238E27FC236}">
                <a16:creationId xmlns:a16="http://schemas.microsoft.com/office/drawing/2014/main" id="{97E0BF55-5D62-6343-8A42-01BD260B9221}"/>
              </a:ext>
            </a:extLst>
          </p:cNvPr>
          <p:cNvSpPr/>
          <p:nvPr/>
        </p:nvSpPr>
        <p:spPr>
          <a:xfrm>
            <a:off x="7181091" y="1135863"/>
            <a:ext cx="2598470" cy="1621036"/>
          </a:xfrm>
          <a:custGeom>
            <a:avLst/>
            <a:gdLst>
              <a:gd name="connsiteX0" fmla="*/ 176972 w 2598470"/>
              <a:gd name="connsiteY0" fmla="*/ 295745 h 1621036"/>
              <a:gd name="connsiteX1" fmla="*/ 1191384 w 2598470"/>
              <a:gd name="connsiteY1" fmla="*/ 38570 h 1621036"/>
              <a:gd name="connsiteX2" fmla="*/ 2505834 w 2598470"/>
              <a:gd name="connsiteY2" fmla="*/ 152870 h 1621036"/>
              <a:gd name="connsiteX3" fmla="*/ 2434397 w 2598470"/>
              <a:gd name="connsiteY3" fmla="*/ 1424457 h 1621036"/>
              <a:gd name="connsiteX4" fmla="*/ 1991484 w 2598470"/>
              <a:gd name="connsiteY4" fmla="*/ 1595907 h 1621036"/>
              <a:gd name="connsiteX5" fmla="*/ 748472 w 2598470"/>
              <a:gd name="connsiteY5" fmla="*/ 1595907 h 1621036"/>
              <a:gd name="connsiteX6" fmla="*/ 48384 w 2598470"/>
              <a:gd name="connsiteY6" fmla="*/ 1367307 h 1621036"/>
              <a:gd name="connsiteX7" fmla="*/ 176972 w 2598470"/>
              <a:gd name="connsiteY7" fmla="*/ 295745 h 162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8470" h="1621036">
                <a:moveTo>
                  <a:pt x="176972" y="295745"/>
                </a:moveTo>
                <a:cubicBezTo>
                  <a:pt x="367472" y="74289"/>
                  <a:pt x="803240" y="62382"/>
                  <a:pt x="1191384" y="38570"/>
                </a:cubicBezTo>
                <a:cubicBezTo>
                  <a:pt x="1579528" y="14757"/>
                  <a:pt x="2298665" y="-78111"/>
                  <a:pt x="2505834" y="152870"/>
                </a:cubicBezTo>
                <a:cubicBezTo>
                  <a:pt x="2713003" y="383851"/>
                  <a:pt x="2520122" y="1183951"/>
                  <a:pt x="2434397" y="1424457"/>
                </a:cubicBezTo>
                <a:cubicBezTo>
                  <a:pt x="2348672" y="1664963"/>
                  <a:pt x="2272472" y="1567332"/>
                  <a:pt x="1991484" y="1595907"/>
                </a:cubicBezTo>
                <a:cubicBezTo>
                  <a:pt x="1710497" y="1624482"/>
                  <a:pt x="1072322" y="1634007"/>
                  <a:pt x="748472" y="1595907"/>
                </a:cubicBezTo>
                <a:cubicBezTo>
                  <a:pt x="424622" y="1557807"/>
                  <a:pt x="136490" y="1586382"/>
                  <a:pt x="48384" y="1367307"/>
                </a:cubicBezTo>
                <a:cubicBezTo>
                  <a:pt x="-39722" y="1148232"/>
                  <a:pt x="-13528" y="517201"/>
                  <a:pt x="176972" y="295745"/>
                </a:cubicBezTo>
                <a:close/>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36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18E-F297-A444-B139-9FEA58FE095B}"/>
              </a:ext>
            </a:extLst>
          </p:cNvPr>
          <p:cNvSpPr>
            <a:spLocks noGrp="1"/>
          </p:cNvSpPr>
          <p:nvPr>
            <p:ph type="title"/>
          </p:nvPr>
        </p:nvSpPr>
        <p:spPr>
          <a:xfrm>
            <a:off x="103991" y="134937"/>
            <a:ext cx="11618258" cy="1690688"/>
          </a:xfrm>
        </p:spPr>
        <p:txBody>
          <a:bodyPr>
            <a:normAutofit/>
          </a:bodyPr>
          <a:lstStyle/>
          <a:p>
            <a:r>
              <a:rPr lang="en-US" b="1" dirty="0"/>
              <a:t>“Inflammation, Cancer and Oxidative  Lipoxygenase Activity are Intimately Linked”</a:t>
            </a:r>
            <a:r>
              <a:rPr lang="en-US" b="1" dirty="0">
                <a:solidFill>
                  <a:srgbClr val="FF0000"/>
                </a:solidFill>
              </a:rPr>
              <a:t>*</a:t>
            </a:r>
            <a:r>
              <a:rPr lang="en-US" b="1" dirty="0"/>
              <a:t> </a:t>
            </a:r>
            <a:endParaRPr lang="en-US" dirty="0"/>
          </a:p>
        </p:txBody>
      </p:sp>
      <p:sp>
        <p:nvSpPr>
          <p:cNvPr id="3" name="Content Placeholder 2">
            <a:extLst>
              <a:ext uri="{FF2B5EF4-FFF2-40B4-BE49-F238E27FC236}">
                <a16:creationId xmlns:a16="http://schemas.microsoft.com/office/drawing/2014/main" id="{801536BE-B785-6246-8BF1-3075E5CBC1F7}"/>
              </a:ext>
            </a:extLst>
          </p:cNvPr>
          <p:cNvSpPr>
            <a:spLocks noGrp="1"/>
          </p:cNvSpPr>
          <p:nvPr>
            <p:ph idx="1"/>
          </p:nvPr>
        </p:nvSpPr>
        <p:spPr>
          <a:xfrm>
            <a:off x="361161" y="1810258"/>
            <a:ext cx="11103918" cy="4351338"/>
          </a:xfrm>
        </p:spPr>
        <p:txBody>
          <a:bodyPr>
            <a:normAutofit fontScale="92500"/>
          </a:bodyPr>
          <a:lstStyle/>
          <a:p>
            <a:r>
              <a:rPr lang="en-US" dirty="0"/>
              <a:t>Lipoxygenases oxidize arachidonic acid (AA) and its derivatives producing leukotrienes (pro-inflammatory) and ultimately lipoxins (anti-inflammatory)</a:t>
            </a:r>
          </a:p>
          <a:p>
            <a:r>
              <a:rPr lang="en-US" dirty="0"/>
              <a:t>Leukotrienes activate NF-</a:t>
            </a:r>
            <a:r>
              <a:rPr lang="el-GR" dirty="0"/>
              <a:t>κ</a:t>
            </a:r>
            <a:r>
              <a:rPr lang="en-US" dirty="0"/>
              <a:t>B pathway and TNF-alpha expression     (inflammatory signals)</a:t>
            </a:r>
          </a:p>
          <a:p>
            <a:r>
              <a:rPr lang="en-US" dirty="0"/>
              <a:t>15-LOX is highly expressed in white blood cells</a:t>
            </a:r>
          </a:p>
          <a:p>
            <a:r>
              <a:rPr lang="en-US" dirty="0"/>
              <a:t>Over-expression of lipoxygenases has been implicated in many human acute and chronic inflammatory diseases such as asthma, atherosclerosis, rheumatoid arthritis, inflammatory bowel diseases, dermatitis, and cancer</a:t>
            </a:r>
          </a:p>
          <a:p>
            <a:r>
              <a:rPr lang="en-US" dirty="0"/>
              <a:t>Leukotriene LTB4 is a potential stimulator for cancer cell growth, and it also plays a role in the formation of reactive oxygen species in response to hypoxia</a:t>
            </a:r>
          </a:p>
        </p:txBody>
      </p:sp>
      <p:sp>
        <p:nvSpPr>
          <p:cNvPr id="5" name="TextBox 4">
            <a:extLst>
              <a:ext uri="{FF2B5EF4-FFF2-40B4-BE49-F238E27FC236}">
                <a16:creationId xmlns:a16="http://schemas.microsoft.com/office/drawing/2014/main" id="{09A160DF-8F9C-F642-A2E5-E922886C067B}"/>
              </a:ext>
            </a:extLst>
          </p:cNvPr>
          <p:cNvSpPr txBox="1"/>
          <p:nvPr/>
        </p:nvSpPr>
        <p:spPr>
          <a:xfrm>
            <a:off x="3283528" y="6176963"/>
            <a:ext cx="8658589" cy="461665"/>
          </a:xfrm>
          <a:prstGeom prst="rect">
            <a:avLst/>
          </a:prstGeom>
          <a:noFill/>
        </p:spPr>
        <p:txBody>
          <a:bodyPr wrap="none" rtlCol="0">
            <a:spAutoFit/>
          </a:bodyPr>
          <a:lstStyle/>
          <a:p>
            <a:r>
              <a:rPr lang="en-US" sz="2400" dirty="0">
                <a:solidFill>
                  <a:srgbClr val="FF0000"/>
                </a:solidFill>
              </a:rPr>
              <a:t>*</a:t>
            </a:r>
            <a:r>
              <a:rPr lang="en-US" sz="2400" dirty="0"/>
              <a:t>Rosalina </a:t>
            </a:r>
            <a:r>
              <a:rPr lang="en-US" sz="2400" dirty="0" err="1"/>
              <a:t>Wisastra</a:t>
            </a:r>
            <a:r>
              <a:rPr lang="en-US" sz="2400" dirty="0"/>
              <a:t> and </a:t>
            </a:r>
            <a:r>
              <a:rPr lang="en-US" sz="2400" dirty="0" err="1"/>
              <a:t>Frankj</a:t>
            </a:r>
            <a:r>
              <a:rPr lang="en-US" sz="2400" dirty="0"/>
              <a:t> J Dekker. Cancers 2014, 6, 1500-1521.</a:t>
            </a:r>
          </a:p>
        </p:txBody>
      </p:sp>
    </p:spTree>
    <p:extLst>
      <p:ext uri="{BB962C8B-B14F-4D97-AF65-F5344CB8AC3E}">
        <p14:creationId xmlns:p14="http://schemas.microsoft.com/office/powerpoint/2010/main" val="263945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18E-F297-A444-B139-9FEA58FE095B}"/>
              </a:ext>
            </a:extLst>
          </p:cNvPr>
          <p:cNvSpPr>
            <a:spLocks noGrp="1"/>
          </p:cNvSpPr>
          <p:nvPr>
            <p:ph type="title"/>
          </p:nvPr>
        </p:nvSpPr>
        <p:spPr>
          <a:xfrm>
            <a:off x="103991" y="134937"/>
            <a:ext cx="11618258" cy="1690688"/>
          </a:xfrm>
        </p:spPr>
        <p:txBody>
          <a:bodyPr>
            <a:normAutofit/>
          </a:bodyPr>
          <a:lstStyle/>
          <a:p>
            <a:r>
              <a:rPr lang="en-US" b="1" dirty="0"/>
              <a:t>“Inflammation, Cancer and Oxidative  Lipoxygenase Activity are Intimately Linked”</a:t>
            </a:r>
            <a:r>
              <a:rPr lang="en-US" b="1" dirty="0">
                <a:solidFill>
                  <a:srgbClr val="FF0000"/>
                </a:solidFill>
              </a:rPr>
              <a:t>*</a:t>
            </a:r>
            <a:r>
              <a:rPr lang="en-US" b="1" dirty="0"/>
              <a:t> </a:t>
            </a:r>
            <a:endParaRPr lang="en-US" dirty="0"/>
          </a:p>
        </p:txBody>
      </p:sp>
      <p:sp>
        <p:nvSpPr>
          <p:cNvPr id="3" name="Content Placeholder 2">
            <a:extLst>
              <a:ext uri="{FF2B5EF4-FFF2-40B4-BE49-F238E27FC236}">
                <a16:creationId xmlns:a16="http://schemas.microsoft.com/office/drawing/2014/main" id="{801536BE-B785-6246-8BF1-3075E5CBC1F7}"/>
              </a:ext>
            </a:extLst>
          </p:cNvPr>
          <p:cNvSpPr>
            <a:spLocks noGrp="1"/>
          </p:cNvSpPr>
          <p:nvPr>
            <p:ph idx="1"/>
          </p:nvPr>
        </p:nvSpPr>
        <p:spPr>
          <a:xfrm>
            <a:off x="361161" y="1810258"/>
            <a:ext cx="11103918" cy="4351338"/>
          </a:xfrm>
        </p:spPr>
        <p:txBody>
          <a:bodyPr>
            <a:normAutofit fontScale="92500"/>
          </a:bodyPr>
          <a:lstStyle/>
          <a:p>
            <a:r>
              <a:rPr lang="en-US" dirty="0"/>
              <a:t>Lipoxygenases oxidize arachidonic acid (AA) and its derivatives producing leukotrienes (pro-inflammatory) and ultimately lipoxins (anti-inflammatory)</a:t>
            </a:r>
          </a:p>
          <a:p>
            <a:r>
              <a:rPr lang="en-US" dirty="0"/>
              <a:t>Leukotrienes activate NF-</a:t>
            </a:r>
            <a:r>
              <a:rPr lang="el-GR" dirty="0"/>
              <a:t>κ</a:t>
            </a:r>
            <a:r>
              <a:rPr lang="en-US" dirty="0"/>
              <a:t>B pathway and TNF-alpha expression.   (inflammatory signals)</a:t>
            </a:r>
          </a:p>
          <a:p>
            <a:r>
              <a:rPr lang="en-US" dirty="0"/>
              <a:t>15-LOX is highly expressed in white blood cells</a:t>
            </a:r>
          </a:p>
          <a:p>
            <a:r>
              <a:rPr lang="en-US" dirty="0"/>
              <a:t>Over-expression of lipoxygenases has been implicated in many human acute and chronic inflammatory diseases such as asthma, atherosclerosis, rheumatoid arthritis, inflammatory bowel diseases, dermatitis, and cancer</a:t>
            </a:r>
          </a:p>
          <a:p>
            <a:r>
              <a:rPr lang="en-US" dirty="0"/>
              <a:t>Leukotriene LTB4 is a potential stimulator for cancer cell growth, and it also plays a role in the formation of reactive oxygen species in response to hypoxia</a:t>
            </a:r>
          </a:p>
        </p:txBody>
      </p:sp>
      <p:sp>
        <p:nvSpPr>
          <p:cNvPr id="5" name="TextBox 4">
            <a:extLst>
              <a:ext uri="{FF2B5EF4-FFF2-40B4-BE49-F238E27FC236}">
                <a16:creationId xmlns:a16="http://schemas.microsoft.com/office/drawing/2014/main" id="{09A160DF-8F9C-F642-A2E5-E922886C067B}"/>
              </a:ext>
            </a:extLst>
          </p:cNvPr>
          <p:cNvSpPr txBox="1"/>
          <p:nvPr/>
        </p:nvSpPr>
        <p:spPr>
          <a:xfrm>
            <a:off x="3283528" y="6176963"/>
            <a:ext cx="8658589" cy="461665"/>
          </a:xfrm>
          <a:prstGeom prst="rect">
            <a:avLst/>
          </a:prstGeom>
          <a:noFill/>
        </p:spPr>
        <p:txBody>
          <a:bodyPr wrap="none" rtlCol="0">
            <a:spAutoFit/>
          </a:bodyPr>
          <a:lstStyle/>
          <a:p>
            <a:r>
              <a:rPr lang="en-US" sz="2400" dirty="0">
                <a:solidFill>
                  <a:srgbClr val="FF0000"/>
                </a:solidFill>
              </a:rPr>
              <a:t>*</a:t>
            </a:r>
            <a:r>
              <a:rPr lang="en-US" sz="2400" dirty="0"/>
              <a:t>Rosalina </a:t>
            </a:r>
            <a:r>
              <a:rPr lang="en-US" sz="2400" dirty="0" err="1"/>
              <a:t>Wisastra</a:t>
            </a:r>
            <a:r>
              <a:rPr lang="en-US" sz="2400" dirty="0"/>
              <a:t> and </a:t>
            </a:r>
            <a:r>
              <a:rPr lang="en-US" sz="2400" dirty="0" err="1"/>
              <a:t>Frankj</a:t>
            </a:r>
            <a:r>
              <a:rPr lang="en-US" sz="2400" dirty="0"/>
              <a:t> J Dekker. Cancers 2014, 6, 1500-1521.</a:t>
            </a:r>
          </a:p>
        </p:txBody>
      </p:sp>
      <p:sp>
        <p:nvSpPr>
          <p:cNvPr id="6" name="TextBox 5">
            <a:extLst>
              <a:ext uri="{FF2B5EF4-FFF2-40B4-BE49-F238E27FC236}">
                <a16:creationId xmlns:a16="http://schemas.microsoft.com/office/drawing/2014/main" id="{AA4868D5-C699-9648-A363-5D22E1B98EAA}"/>
              </a:ext>
            </a:extLst>
          </p:cNvPr>
          <p:cNvSpPr txBox="1"/>
          <p:nvPr/>
        </p:nvSpPr>
        <p:spPr>
          <a:xfrm>
            <a:off x="1206423" y="1840992"/>
            <a:ext cx="9199757" cy="2677656"/>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sz="2800" dirty="0"/>
          </a:p>
          <a:p>
            <a:r>
              <a:rPr lang="en-US" sz="2800" dirty="0"/>
              <a:t>Lipoxygenase has a fantastic ability to select hydrogen over deuterium despite not being a flavoprotein</a:t>
            </a:r>
            <a:r>
              <a:rPr lang="en-US" sz="2800" dirty="0">
                <a:solidFill>
                  <a:srgbClr val="FF0000"/>
                </a:solidFill>
              </a:rPr>
              <a:t>*</a:t>
            </a:r>
          </a:p>
          <a:p>
            <a:endParaRPr lang="en-US" sz="2800" dirty="0">
              <a:solidFill>
                <a:srgbClr val="FF0000"/>
              </a:solidFill>
            </a:endParaRPr>
          </a:p>
          <a:p>
            <a:r>
              <a:rPr lang="en-US" sz="2800" dirty="0">
                <a:solidFill>
                  <a:srgbClr val="FF0000"/>
                </a:solidFill>
              </a:rPr>
              <a:t>*</a:t>
            </a:r>
            <a:r>
              <a:rPr lang="en-US" sz="2800" dirty="0" err="1"/>
              <a:t>Pengfei</a:t>
            </a:r>
            <a:r>
              <a:rPr lang="en-US" sz="2800" dirty="0"/>
              <a:t> Li et al.  J Phys Chem Lett 2018; 9(22): 6444-6449.</a:t>
            </a:r>
          </a:p>
          <a:p>
            <a:endParaRPr lang="en-US" sz="2800" dirty="0">
              <a:solidFill>
                <a:srgbClr val="FF0000"/>
              </a:solidFill>
            </a:endParaRPr>
          </a:p>
        </p:txBody>
      </p:sp>
    </p:spTree>
    <p:extLst>
      <p:ext uri="{BB962C8B-B14F-4D97-AF65-F5344CB8AC3E}">
        <p14:creationId xmlns:p14="http://schemas.microsoft.com/office/powerpoint/2010/main" val="489543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A499-96F2-344E-AA46-4BA6704728A5}"/>
              </a:ext>
            </a:extLst>
          </p:cNvPr>
          <p:cNvSpPr>
            <a:spLocks noGrp="1"/>
          </p:cNvSpPr>
          <p:nvPr>
            <p:ph type="title"/>
          </p:nvPr>
        </p:nvSpPr>
        <p:spPr>
          <a:xfrm>
            <a:off x="206131" y="133706"/>
            <a:ext cx="10515600" cy="1325563"/>
          </a:xfrm>
        </p:spPr>
        <p:txBody>
          <a:bodyPr/>
          <a:lstStyle/>
          <a:p>
            <a:r>
              <a:rPr lang="en-US" b="1" dirty="0"/>
              <a:t>”The Endocannabinoid System: </a:t>
            </a:r>
            <a:br>
              <a:rPr lang="en-US" b="1" dirty="0"/>
            </a:br>
            <a:r>
              <a:rPr lang="en-US" b="1" dirty="0"/>
              <a:t>A Target for Cancer Treatment”</a:t>
            </a:r>
            <a:r>
              <a:rPr lang="en-US" b="1" dirty="0">
                <a:solidFill>
                  <a:srgbClr val="FF0000"/>
                </a:solidFill>
              </a:rPr>
              <a:t>*</a:t>
            </a:r>
          </a:p>
        </p:txBody>
      </p:sp>
      <p:sp>
        <p:nvSpPr>
          <p:cNvPr id="3" name="Content Placeholder 2">
            <a:extLst>
              <a:ext uri="{FF2B5EF4-FFF2-40B4-BE49-F238E27FC236}">
                <a16:creationId xmlns:a16="http://schemas.microsoft.com/office/drawing/2014/main" id="{C6A96866-8081-1449-98BB-4E10AA90C38C}"/>
              </a:ext>
            </a:extLst>
          </p:cNvPr>
          <p:cNvSpPr>
            <a:spLocks noGrp="1"/>
          </p:cNvSpPr>
          <p:nvPr>
            <p:ph idx="1"/>
          </p:nvPr>
        </p:nvSpPr>
        <p:spPr>
          <a:xfrm>
            <a:off x="0" y="1707532"/>
            <a:ext cx="10848975" cy="4351338"/>
          </a:xfrm>
        </p:spPr>
        <p:txBody>
          <a:bodyPr>
            <a:normAutofit fontScale="92500"/>
          </a:bodyPr>
          <a:lstStyle/>
          <a:p>
            <a:r>
              <a:rPr lang="en-US" dirty="0"/>
              <a:t>Cannabinoid receptor (CB-R) agonists inhibit cancer cell                                                     proliferation through various receptor-mediated mechanisms</a:t>
            </a:r>
          </a:p>
          <a:p>
            <a:pPr lvl="1"/>
            <a:r>
              <a:rPr lang="en-US" dirty="0"/>
              <a:t>Slowed growth of Lewis lung adenocarcinoma in culture and in                                                      a mouse model after oral administration</a:t>
            </a:r>
          </a:p>
          <a:p>
            <a:r>
              <a:rPr lang="en-US" dirty="0"/>
              <a:t>Many types of cancer cells upregulate cannabinoid receptor expression</a:t>
            </a:r>
          </a:p>
          <a:p>
            <a:r>
              <a:rPr lang="en-US" dirty="0"/>
              <a:t>Cannabinoids suppress metastasis and angiogenesis</a:t>
            </a:r>
          </a:p>
          <a:p>
            <a:r>
              <a:rPr lang="en-US" dirty="0"/>
              <a:t>In HER2-overexpressing breast cancer cells, CBD arrested cancer cell proliferation in vitro and in vivo by inhibiting </a:t>
            </a:r>
            <a:r>
              <a:rPr lang="en-US" dirty="0" err="1"/>
              <a:t>Akt</a:t>
            </a:r>
            <a:r>
              <a:rPr lang="en-US" dirty="0"/>
              <a:t> and ERK signaling</a:t>
            </a:r>
          </a:p>
          <a:p>
            <a:r>
              <a:rPr lang="en-US" dirty="0"/>
              <a:t>Receptor activation locks cell cycle at the G1/S phase and at the G2/M phase  </a:t>
            </a:r>
          </a:p>
          <a:p>
            <a:r>
              <a:rPr lang="en-US" dirty="0"/>
              <a:t>Anti-tumor properties have also been seen in pancreatic cancers</a:t>
            </a:r>
          </a:p>
        </p:txBody>
      </p:sp>
      <p:sp>
        <p:nvSpPr>
          <p:cNvPr id="4" name="TextBox 3">
            <a:extLst>
              <a:ext uri="{FF2B5EF4-FFF2-40B4-BE49-F238E27FC236}">
                <a16:creationId xmlns:a16="http://schemas.microsoft.com/office/drawing/2014/main" id="{75918A98-EB35-2644-A8E2-D9E27374625C}"/>
              </a:ext>
            </a:extLst>
          </p:cNvPr>
          <p:cNvSpPr txBox="1"/>
          <p:nvPr/>
        </p:nvSpPr>
        <p:spPr>
          <a:xfrm>
            <a:off x="4304162" y="6310676"/>
            <a:ext cx="7887838" cy="461665"/>
          </a:xfrm>
          <a:prstGeom prst="rect">
            <a:avLst/>
          </a:prstGeom>
          <a:noFill/>
        </p:spPr>
        <p:txBody>
          <a:bodyPr wrap="square" rtlCol="0">
            <a:spAutoFit/>
          </a:bodyPr>
          <a:lstStyle/>
          <a:p>
            <a:pPr algn="r"/>
            <a:r>
              <a:rPr lang="en-US" sz="2400" dirty="0">
                <a:solidFill>
                  <a:srgbClr val="FF0000"/>
                </a:solidFill>
              </a:rPr>
              <a:t>*</a:t>
            </a:r>
            <a:r>
              <a:rPr lang="en-US" sz="2400" dirty="0"/>
              <a:t>Chiara </a:t>
            </a:r>
            <a:r>
              <a:rPr lang="en-US" sz="2400" dirty="0" err="1"/>
              <a:t>Laezza</a:t>
            </a:r>
            <a:r>
              <a:rPr lang="en-US" sz="2400" dirty="0"/>
              <a:t> et al.  Int. J. Mol. Sci. 2020, 21, 747.</a:t>
            </a:r>
          </a:p>
        </p:txBody>
      </p:sp>
      <p:pic>
        <p:nvPicPr>
          <p:cNvPr id="6" name="Picture 5" descr="A picture containing plant, leaf, agave, maple&#10;&#10;Description automatically generated">
            <a:extLst>
              <a:ext uri="{FF2B5EF4-FFF2-40B4-BE49-F238E27FC236}">
                <a16:creationId xmlns:a16="http://schemas.microsoft.com/office/drawing/2014/main" id="{F2AC3E8B-18AA-FF4D-81C7-B7A73963E0C3}"/>
              </a:ext>
            </a:extLst>
          </p:cNvPr>
          <p:cNvPicPr>
            <a:picLocks noChangeAspect="1"/>
          </p:cNvPicPr>
          <p:nvPr/>
        </p:nvPicPr>
        <p:blipFill>
          <a:blip r:embed="rId3"/>
          <a:stretch>
            <a:fillRect/>
          </a:stretch>
        </p:blipFill>
        <p:spPr>
          <a:xfrm>
            <a:off x="9398479" y="1153320"/>
            <a:ext cx="2587390" cy="1940543"/>
          </a:xfrm>
          <a:prstGeom prst="rect">
            <a:avLst/>
          </a:prstGeom>
        </p:spPr>
      </p:pic>
    </p:spTree>
    <p:extLst>
      <p:ext uri="{BB962C8B-B14F-4D97-AF65-F5344CB8AC3E}">
        <p14:creationId xmlns:p14="http://schemas.microsoft.com/office/powerpoint/2010/main" val="3411954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403080" cy="3170099"/>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Prions and Neurodegenerative Disease</a:t>
            </a:r>
          </a:p>
        </p:txBody>
      </p:sp>
    </p:spTree>
    <p:extLst>
      <p:ext uri="{BB962C8B-B14F-4D97-AF65-F5344CB8AC3E}">
        <p14:creationId xmlns:p14="http://schemas.microsoft.com/office/powerpoint/2010/main" val="4208635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9F65-8416-6145-B85D-03493269A65A}"/>
              </a:ext>
            </a:extLst>
          </p:cNvPr>
          <p:cNvSpPr>
            <a:spLocks noGrp="1"/>
          </p:cNvSpPr>
          <p:nvPr>
            <p:ph type="title"/>
          </p:nvPr>
        </p:nvSpPr>
        <p:spPr/>
        <p:txBody>
          <a:bodyPr/>
          <a:lstStyle/>
          <a:p>
            <a:r>
              <a:rPr lang="en-US" b="1" dirty="0"/>
              <a:t>Some Mysteries</a:t>
            </a:r>
          </a:p>
        </p:txBody>
      </p:sp>
      <p:sp>
        <p:nvSpPr>
          <p:cNvPr id="3" name="Content Placeholder 2">
            <a:extLst>
              <a:ext uri="{FF2B5EF4-FFF2-40B4-BE49-F238E27FC236}">
                <a16:creationId xmlns:a16="http://schemas.microsoft.com/office/drawing/2014/main" id="{9187E96C-A2FC-2943-8FDD-696D2A614835}"/>
              </a:ext>
            </a:extLst>
          </p:cNvPr>
          <p:cNvSpPr>
            <a:spLocks noGrp="1"/>
          </p:cNvSpPr>
          <p:nvPr>
            <p:ph idx="1"/>
          </p:nvPr>
        </p:nvSpPr>
        <p:spPr>
          <a:xfrm>
            <a:off x="392151" y="1690688"/>
            <a:ext cx="10515600" cy="4667250"/>
          </a:xfrm>
        </p:spPr>
        <p:txBody>
          <a:bodyPr>
            <a:normAutofit/>
          </a:bodyPr>
          <a:lstStyle/>
          <a:p>
            <a:r>
              <a:rPr lang="en-US" sz="2400" dirty="0"/>
              <a:t>Several “prion-like” proteins expressed in neurons are linked to neurodegenerative disease (amyloid beta, alpha-synuclein, TDP-43, FUS, the prion protein (</a:t>
            </a:r>
            <a:r>
              <a:rPr lang="en-US" sz="2400" dirty="0" err="1"/>
              <a:t>PrP</a:t>
            </a:r>
            <a:r>
              <a:rPr lang="en-US" sz="2400" dirty="0"/>
              <a:t>), tau, …)</a:t>
            </a:r>
          </a:p>
          <a:p>
            <a:r>
              <a:rPr lang="en-US" sz="2400" dirty="0"/>
              <a:t>Researchers have been unable to figure out what is the toxic form of these prion-like proteins (soluble oligomers? Insoluble fibrils in plaque and Lewy bodies?) and, more importantly, how they induce toxicity</a:t>
            </a:r>
          </a:p>
          <a:p>
            <a:pPr lvl="1"/>
            <a:r>
              <a:rPr lang="en-US" sz="2000" dirty="0"/>
              <a:t>Impairments may even arise from a </a:t>
            </a:r>
            <a:r>
              <a:rPr lang="en-US" sz="2000" i="1" dirty="0"/>
              <a:t>loss-of-function</a:t>
            </a:r>
            <a:r>
              <a:rPr lang="en-US" sz="2000" dirty="0"/>
              <a:t> effect</a:t>
            </a:r>
          </a:p>
          <a:p>
            <a:r>
              <a:rPr lang="en-US" sz="2400" dirty="0"/>
              <a:t>Researchers have also been unable to figure out what these proteins actually </a:t>
            </a:r>
            <a:r>
              <a:rPr lang="en-US" sz="2400" i="1" dirty="0">
                <a:solidFill>
                  <a:srgbClr val="FF0000"/>
                </a:solidFill>
              </a:rPr>
              <a:t>do</a:t>
            </a:r>
            <a:r>
              <a:rPr lang="en-US" sz="2400" dirty="0"/>
              <a:t>, even though it is established that mutations in most of them are embryologically lethal</a:t>
            </a:r>
          </a:p>
          <a:p>
            <a:endParaRPr lang="en-US" sz="2400" dirty="0"/>
          </a:p>
        </p:txBody>
      </p:sp>
    </p:spTree>
    <p:extLst>
      <p:ext uri="{BB962C8B-B14F-4D97-AF65-F5344CB8AC3E}">
        <p14:creationId xmlns:p14="http://schemas.microsoft.com/office/powerpoint/2010/main" val="3636256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7126-1799-2A4B-A48C-FAF7BE61DB07}"/>
              </a:ext>
            </a:extLst>
          </p:cNvPr>
          <p:cNvSpPr>
            <a:spLocks noGrp="1"/>
          </p:cNvSpPr>
          <p:nvPr>
            <p:ph type="title"/>
          </p:nvPr>
        </p:nvSpPr>
        <p:spPr>
          <a:xfrm>
            <a:off x="169127" y="153192"/>
            <a:ext cx="10515600" cy="1325563"/>
          </a:xfrm>
        </p:spPr>
        <p:txBody>
          <a:bodyPr/>
          <a:lstStyle/>
          <a:p>
            <a:r>
              <a:rPr lang="en-US" b="1" dirty="0"/>
              <a:t>The Big Picture (Hypothesis)</a:t>
            </a:r>
          </a:p>
        </p:txBody>
      </p:sp>
      <p:sp>
        <p:nvSpPr>
          <p:cNvPr id="3" name="Content Placeholder 2">
            <a:extLst>
              <a:ext uri="{FF2B5EF4-FFF2-40B4-BE49-F238E27FC236}">
                <a16:creationId xmlns:a16="http://schemas.microsoft.com/office/drawing/2014/main" id="{F451E895-16B8-3040-8701-3B87233F24DB}"/>
              </a:ext>
            </a:extLst>
          </p:cNvPr>
          <p:cNvSpPr>
            <a:spLocks noGrp="1"/>
          </p:cNvSpPr>
          <p:nvPr>
            <p:ph idx="1"/>
          </p:nvPr>
        </p:nvSpPr>
        <p:spPr>
          <a:xfrm>
            <a:off x="169127" y="1367302"/>
            <a:ext cx="10515600" cy="4351338"/>
          </a:xfrm>
        </p:spPr>
        <p:txBody>
          <a:bodyPr>
            <a:normAutofit fontScale="92500"/>
          </a:bodyPr>
          <a:lstStyle/>
          <a:p>
            <a:r>
              <a:rPr lang="en-US" dirty="0"/>
              <a:t>Do prion-like proteins play a role in maintaining low deuterium in the cytoplasm??</a:t>
            </a:r>
          </a:p>
          <a:p>
            <a:pPr lvl="1"/>
            <a:r>
              <a:rPr lang="en-US" dirty="0">
                <a:solidFill>
                  <a:srgbClr val="FF0000"/>
                </a:solidFill>
              </a:rPr>
              <a:t>Hypothesis:</a:t>
            </a:r>
            <a:r>
              <a:rPr lang="en-US" dirty="0"/>
              <a:t> These proteins can trap deuterium inside water-inaccessible precipitates</a:t>
            </a:r>
          </a:p>
          <a:p>
            <a:pPr marL="0" indent="0">
              <a:buNone/>
            </a:pPr>
            <a:r>
              <a:rPr lang="en-US" i="1" dirty="0">
                <a:solidFill>
                  <a:srgbClr val="FF0000"/>
                </a:solidFill>
              </a:rPr>
              <a:t>Bold claims: </a:t>
            </a:r>
          </a:p>
          <a:p>
            <a:r>
              <a:rPr lang="en-US" dirty="0"/>
              <a:t>Misfolded proteins in Alzheimer’s plaque or Lewy bodies are a sign of impaired deuterium homeostasis</a:t>
            </a:r>
          </a:p>
          <a:p>
            <a:r>
              <a:rPr lang="en-US" dirty="0"/>
              <a:t>Prion diseases begin with stressed immune cells in the gut and spleen</a:t>
            </a:r>
          </a:p>
          <a:p>
            <a:r>
              <a:rPr lang="en-US" dirty="0"/>
              <a:t>Cells with impaired ability to clear misfolded proteins release them inside exosomes and deliver them to other cells, propagating the disease process</a:t>
            </a:r>
          </a:p>
          <a:p>
            <a:r>
              <a:rPr lang="en-US" dirty="0"/>
              <a:t>Impaired sulfate homeostasis plays a significant role in the pathology</a:t>
            </a:r>
          </a:p>
          <a:p>
            <a:endParaRPr lang="en-US" dirty="0"/>
          </a:p>
        </p:txBody>
      </p:sp>
    </p:spTree>
    <p:extLst>
      <p:ext uri="{BB962C8B-B14F-4D97-AF65-F5344CB8AC3E}">
        <p14:creationId xmlns:p14="http://schemas.microsoft.com/office/powerpoint/2010/main" val="500305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CABE0-1B22-4F4F-A14B-5BBB499227CB}"/>
              </a:ext>
            </a:extLst>
          </p:cNvPr>
          <p:cNvSpPr>
            <a:spLocks noGrp="1"/>
          </p:cNvSpPr>
          <p:nvPr>
            <p:ph type="title"/>
          </p:nvPr>
        </p:nvSpPr>
        <p:spPr>
          <a:xfrm>
            <a:off x="172046" y="117835"/>
            <a:ext cx="10515600" cy="1325563"/>
          </a:xfrm>
        </p:spPr>
        <p:txBody>
          <a:bodyPr>
            <a:noAutofit/>
          </a:bodyPr>
          <a:lstStyle/>
          <a:p>
            <a:r>
              <a:rPr lang="en-US" sz="3600" b="1" dirty="0"/>
              <a:t>“Structural Organization of Brain-derived Mammalian Prions as Probed by Hydrogen Exchange”</a:t>
            </a:r>
            <a:r>
              <a:rPr lang="en-US" sz="3600" b="1" dirty="0">
                <a:solidFill>
                  <a:srgbClr val="FF0000"/>
                </a:solidFill>
              </a:rPr>
              <a:t>*</a:t>
            </a:r>
            <a:endParaRPr lang="en-US" sz="3600" b="1" dirty="0"/>
          </a:p>
        </p:txBody>
      </p:sp>
      <p:pic>
        <p:nvPicPr>
          <p:cNvPr id="5" name="Content Placeholder 4" descr="A picture containing shape&#10;&#10;Description automatically generated">
            <a:extLst>
              <a:ext uri="{FF2B5EF4-FFF2-40B4-BE49-F238E27FC236}">
                <a16:creationId xmlns:a16="http://schemas.microsoft.com/office/drawing/2014/main" id="{0E94189C-5E84-3440-AD10-2A834C480C39}"/>
              </a:ext>
            </a:extLst>
          </p:cNvPr>
          <p:cNvPicPr>
            <a:picLocks noGrp="1" noChangeAspect="1"/>
          </p:cNvPicPr>
          <p:nvPr>
            <p:ph idx="1"/>
          </p:nvPr>
        </p:nvPicPr>
        <p:blipFill>
          <a:blip r:embed="rId3"/>
          <a:stretch>
            <a:fillRect/>
          </a:stretch>
        </p:blipFill>
        <p:spPr>
          <a:xfrm>
            <a:off x="8253004" y="1882339"/>
            <a:ext cx="3360313" cy="2289625"/>
          </a:xfrm>
        </p:spPr>
      </p:pic>
      <p:pic>
        <p:nvPicPr>
          <p:cNvPr id="7" name="Picture 6" descr="A picture containing weapon, knife, vegetable&#10;&#10;Description automatically generated">
            <a:extLst>
              <a:ext uri="{FF2B5EF4-FFF2-40B4-BE49-F238E27FC236}">
                <a16:creationId xmlns:a16="http://schemas.microsoft.com/office/drawing/2014/main" id="{DC0564CB-7E54-6C44-8FDD-B2A4390FBB9C}"/>
              </a:ext>
            </a:extLst>
          </p:cNvPr>
          <p:cNvPicPr>
            <a:picLocks noChangeAspect="1"/>
          </p:cNvPicPr>
          <p:nvPr/>
        </p:nvPicPr>
        <p:blipFill>
          <a:blip r:embed="rId4"/>
          <a:stretch>
            <a:fillRect/>
          </a:stretch>
        </p:blipFill>
        <p:spPr>
          <a:xfrm>
            <a:off x="8422957" y="4610905"/>
            <a:ext cx="3463170" cy="2247095"/>
          </a:xfrm>
          <a:prstGeom prst="rect">
            <a:avLst/>
          </a:prstGeom>
        </p:spPr>
      </p:pic>
      <p:sp>
        <p:nvSpPr>
          <p:cNvPr id="8" name="Content Placeholder 2">
            <a:extLst>
              <a:ext uri="{FF2B5EF4-FFF2-40B4-BE49-F238E27FC236}">
                <a16:creationId xmlns:a16="http://schemas.microsoft.com/office/drawing/2014/main" id="{DE48C7F9-8927-A841-B396-CE2FE02709BE}"/>
              </a:ext>
            </a:extLst>
          </p:cNvPr>
          <p:cNvSpPr txBox="1">
            <a:spLocks/>
          </p:cNvSpPr>
          <p:nvPr/>
        </p:nvSpPr>
        <p:spPr>
          <a:xfrm>
            <a:off x="172046" y="1960569"/>
            <a:ext cx="6523752" cy="3024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H/D exchange method exploits the rapid exchange of backbone amide hydrogens within the unstructured regions of proteins compared to relatively slow exchange of those involved in systematically H-bonded structures such as </a:t>
            </a:r>
            <a:r>
              <a:rPr lang="en-US" dirty="0" err="1"/>
              <a:t>ß</a:t>
            </a:r>
            <a:r>
              <a:rPr lang="en-US" dirty="0"/>
              <a:t>-sheets or </a:t>
            </a:r>
            <a:r>
              <a:rPr lang="el-GR" dirty="0"/>
              <a:t>α-</a:t>
            </a:r>
            <a:r>
              <a:rPr lang="en-US" dirty="0"/>
              <a:t>helices.”</a:t>
            </a:r>
          </a:p>
          <a:p>
            <a:endParaRPr lang="en-US" dirty="0"/>
          </a:p>
        </p:txBody>
      </p:sp>
      <p:sp>
        <p:nvSpPr>
          <p:cNvPr id="9" name="TextBox 8">
            <a:extLst>
              <a:ext uri="{FF2B5EF4-FFF2-40B4-BE49-F238E27FC236}">
                <a16:creationId xmlns:a16="http://schemas.microsoft.com/office/drawing/2014/main" id="{50E71FF9-1382-414E-A7A9-35B484067BEE}"/>
              </a:ext>
            </a:extLst>
          </p:cNvPr>
          <p:cNvSpPr txBox="1"/>
          <p:nvPr/>
        </p:nvSpPr>
        <p:spPr>
          <a:xfrm>
            <a:off x="640409" y="6321088"/>
            <a:ext cx="6560770" cy="400110"/>
          </a:xfrm>
          <a:prstGeom prst="rect">
            <a:avLst/>
          </a:prstGeom>
          <a:noFill/>
        </p:spPr>
        <p:txBody>
          <a:bodyPr wrap="none" rtlCol="0">
            <a:spAutoFit/>
          </a:bodyPr>
          <a:lstStyle/>
          <a:p>
            <a:r>
              <a:rPr lang="en-US" sz="2000" dirty="0">
                <a:solidFill>
                  <a:srgbClr val="FF0000"/>
                </a:solidFill>
              </a:rPr>
              <a:t>*</a:t>
            </a:r>
            <a:r>
              <a:rPr lang="en-US" sz="2000" dirty="0"/>
              <a:t>V </a:t>
            </a:r>
            <a:r>
              <a:rPr lang="en-US" sz="2000" dirty="0" err="1"/>
              <a:t>Smirnovas</a:t>
            </a:r>
            <a:r>
              <a:rPr lang="en-US" sz="2000" dirty="0"/>
              <a:t> et al. Nat Struct Mol Biol 2011; 18(4): 504-506. </a:t>
            </a:r>
          </a:p>
        </p:txBody>
      </p:sp>
      <p:sp>
        <p:nvSpPr>
          <p:cNvPr id="10" name="TextBox 9">
            <a:extLst>
              <a:ext uri="{FF2B5EF4-FFF2-40B4-BE49-F238E27FC236}">
                <a16:creationId xmlns:a16="http://schemas.microsoft.com/office/drawing/2014/main" id="{15AB7B0C-BEB6-594C-829B-F9F5B97EEFBC}"/>
              </a:ext>
            </a:extLst>
          </p:cNvPr>
          <p:cNvSpPr txBox="1"/>
          <p:nvPr/>
        </p:nvSpPr>
        <p:spPr>
          <a:xfrm>
            <a:off x="7245567" y="1443398"/>
            <a:ext cx="2501134" cy="830997"/>
          </a:xfrm>
          <a:prstGeom prst="rect">
            <a:avLst/>
          </a:prstGeom>
          <a:noFill/>
        </p:spPr>
        <p:txBody>
          <a:bodyPr wrap="none" rtlCol="0">
            <a:spAutoFit/>
          </a:bodyPr>
          <a:lstStyle/>
          <a:p>
            <a:r>
              <a:rPr lang="en-US" sz="2400" dirty="0"/>
              <a:t>Unstructured:</a:t>
            </a:r>
          </a:p>
          <a:p>
            <a:r>
              <a:rPr lang="en-US" sz="2400" dirty="0"/>
              <a:t>Exchange H with D</a:t>
            </a:r>
          </a:p>
        </p:txBody>
      </p:sp>
      <p:sp>
        <p:nvSpPr>
          <p:cNvPr id="11" name="TextBox 10">
            <a:extLst>
              <a:ext uri="{FF2B5EF4-FFF2-40B4-BE49-F238E27FC236}">
                <a16:creationId xmlns:a16="http://schemas.microsoft.com/office/drawing/2014/main" id="{1626022B-B45A-2F40-BD89-41B6FC1472B0}"/>
              </a:ext>
            </a:extLst>
          </p:cNvPr>
          <p:cNvSpPr txBox="1"/>
          <p:nvPr/>
        </p:nvSpPr>
        <p:spPr>
          <a:xfrm>
            <a:off x="7264991" y="4185366"/>
            <a:ext cx="2254271" cy="830997"/>
          </a:xfrm>
          <a:prstGeom prst="rect">
            <a:avLst/>
          </a:prstGeom>
          <a:noFill/>
        </p:spPr>
        <p:txBody>
          <a:bodyPr wrap="none" rtlCol="0">
            <a:spAutoFit/>
          </a:bodyPr>
          <a:lstStyle/>
          <a:p>
            <a:r>
              <a:rPr lang="en-US" sz="2400" dirty="0" err="1"/>
              <a:t>ß</a:t>
            </a:r>
            <a:r>
              <a:rPr lang="en-US" sz="2400" dirty="0"/>
              <a:t>-sheets:</a:t>
            </a:r>
          </a:p>
          <a:p>
            <a:r>
              <a:rPr lang="en-US" sz="2400" dirty="0"/>
              <a:t>Trap deuterium?</a:t>
            </a:r>
          </a:p>
        </p:txBody>
      </p:sp>
      <p:sp>
        <p:nvSpPr>
          <p:cNvPr id="12" name="Down Arrow 11">
            <a:extLst>
              <a:ext uri="{FF2B5EF4-FFF2-40B4-BE49-F238E27FC236}">
                <a16:creationId xmlns:a16="http://schemas.microsoft.com/office/drawing/2014/main" id="{3604C3F2-F72D-8B47-95BF-2622D74A778C}"/>
              </a:ext>
            </a:extLst>
          </p:cNvPr>
          <p:cNvSpPr/>
          <p:nvPr/>
        </p:nvSpPr>
        <p:spPr>
          <a:xfrm>
            <a:off x="10027608" y="4158110"/>
            <a:ext cx="512957" cy="56969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DD4986-A970-9A4C-805D-A1B0A2A139A9}"/>
              </a:ext>
            </a:extLst>
          </p:cNvPr>
          <p:cNvSpPr txBox="1"/>
          <p:nvPr/>
        </p:nvSpPr>
        <p:spPr>
          <a:xfrm>
            <a:off x="173770" y="4805550"/>
            <a:ext cx="6271635" cy="1384995"/>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Prion protein gathers deuterium from the medium and traps it within </a:t>
            </a:r>
            <a:r>
              <a:rPr lang="en-US" dirty="0" err="1"/>
              <a:t>ß</a:t>
            </a:r>
            <a:r>
              <a:rPr lang="en-US" dirty="0"/>
              <a:t>-sheets when there is too much?</a:t>
            </a:r>
          </a:p>
        </p:txBody>
      </p:sp>
    </p:spTree>
    <p:extLst>
      <p:ext uri="{BB962C8B-B14F-4D97-AF65-F5344CB8AC3E}">
        <p14:creationId xmlns:p14="http://schemas.microsoft.com/office/powerpoint/2010/main" val="16649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0727" y="2114557"/>
            <a:ext cx="5030544" cy="1231106"/>
          </a:xfrm>
          <a:prstGeom prst="rect">
            <a:avLst/>
          </a:prstGeom>
          <a:noFill/>
          <a:ln>
            <a:noFill/>
          </a:ln>
        </p:spPr>
        <p:txBody>
          <a:bodyPr wrap="none" lIns="121920" tIns="60960" rIns="121920" bIns="60960">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pic>
        <p:nvPicPr>
          <p:cNvPr id="5" name="Picture 4" descr="deuteriu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5" y="2860803"/>
            <a:ext cx="3223931" cy="3997197"/>
          </a:xfrm>
          <a:prstGeom prst="rect">
            <a:avLst/>
          </a:prstGeom>
        </p:spPr>
      </p:pic>
      <p:pic>
        <p:nvPicPr>
          <p:cNvPr id="6" name="Picture 5" descr="Glyphosate-3D-bal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848" y="264729"/>
            <a:ext cx="3975152" cy="2052624"/>
          </a:xfrm>
          <a:prstGeom prst="rect">
            <a:avLst/>
          </a:prstGeom>
        </p:spPr>
      </p:pic>
      <p:pic>
        <p:nvPicPr>
          <p:cNvPr id="7" name="Picture 6" descr="Logo&#10;&#10;Description automatically generated">
            <a:extLst>
              <a:ext uri="{FF2B5EF4-FFF2-40B4-BE49-F238E27FC236}">
                <a16:creationId xmlns:a16="http://schemas.microsoft.com/office/drawing/2014/main" id="{79B06CB1-68A6-0246-8663-9796BC68DF84}"/>
              </a:ext>
            </a:extLst>
          </p:cNvPr>
          <p:cNvPicPr>
            <a:picLocks noChangeAspect="1"/>
          </p:cNvPicPr>
          <p:nvPr/>
        </p:nvPicPr>
        <p:blipFill>
          <a:blip r:embed="rId4"/>
          <a:stretch>
            <a:fillRect/>
          </a:stretch>
        </p:blipFill>
        <p:spPr>
          <a:xfrm>
            <a:off x="8419172" y="3756687"/>
            <a:ext cx="3129262" cy="3129262"/>
          </a:xfrm>
          <a:prstGeom prst="rect">
            <a:avLst/>
          </a:prstGeom>
        </p:spPr>
      </p:pic>
      <p:pic>
        <p:nvPicPr>
          <p:cNvPr id="8" name="Picture 7" descr="A picture containing cake, fruit, decorated, table&#10;&#10;Description automatically generated">
            <a:extLst>
              <a:ext uri="{FF2B5EF4-FFF2-40B4-BE49-F238E27FC236}">
                <a16:creationId xmlns:a16="http://schemas.microsoft.com/office/drawing/2014/main" id="{013AE82C-5AED-F24A-B1E1-AA24D44421A7}"/>
              </a:ext>
            </a:extLst>
          </p:cNvPr>
          <p:cNvPicPr>
            <a:picLocks noChangeAspect="1"/>
          </p:cNvPicPr>
          <p:nvPr/>
        </p:nvPicPr>
        <p:blipFill>
          <a:blip r:embed="rId5"/>
          <a:stretch>
            <a:fillRect/>
          </a:stretch>
        </p:blipFill>
        <p:spPr>
          <a:xfrm>
            <a:off x="960020" y="253951"/>
            <a:ext cx="2714568" cy="1810596"/>
          </a:xfrm>
          <a:prstGeom prst="rect">
            <a:avLst/>
          </a:prstGeom>
        </p:spPr>
      </p:pic>
      <p:pic>
        <p:nvPicPr>
          <p:cNvPr id="9" name="Picture 8" descr="A plate of cheese&#10;&#10;Description automatically generated with medium confidence">
            <a:extLst>
              <a:ext uri="{FF2B5EF4-FFF2-40B4-BE49-F238E27FC236}">
                <a16:creationId xmlns:a16="http://schemas.microsoft.com/office/drawing/2014/main" id="{CADBDC0C-5C80-BC4E-BEE7-096A8EF2B4E5}"/>
              </a:ext>
            </a:extLst>
          </p:cNvPr>
          <p:cNvPicPr>
            <a:picLocks noChangeAspect="1"/>
          </p:cNvPicPr>
          <p:nvPr/>
        </p:nvPicPr>
        <p:blipFill>
          <a:blip r:embed="rId6"/>
          <a:stretch>
            <a:fillRect/>
          </a:stretch>
        </p:blipFill>
        <p:spPr>
          <a:xfrm>
            <a:off x="4484034" y="4028150"/>
            <a:ext cx="3223931" cy="2417948"/>
          </a:xfrm>
          <a:prstGeom prst="rect">
            <a:avLst/>
          </a:prstGeom>
        </p:spPr>
      </p:pic>
    </p:spTree>
    <p:extLst>
      <p:ext uri="{BB962C8B-B14F-4D97-AF65-F5344CB8AC3E}">
        <p14:creationId xmlns:p14="http://schemas.microsoft.com/office/powerpoint/2010/main" val="2388232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33C54D50-A82F-4544-9791-3FE91E1F1D91}"/>
              </a:ext>
            </a:extLst>
          </p:cNvPr>
          <p:cNvPicPr>
            <a:picLocks noGrp="1" noChangeAspect="1"/>
          </p:cNvPicPr>
          <p:nvPr>
            <p:ph idx="1"/>
          </p:nvPr>
        </p:nvPicPr>
        <p:blipFill>
          <a:blip r:embed="rId3"/>
          <a:stretch>
            <a:fillRect/>
          </a:stretch>
        </p:blipFill>
        <p:spPr>
          <a:xfrm>
            <a:off x="-322201" y="1001491"/>
            <a:ext cx="8297855" cy="5239079"/>
          </a:xfrm>
        </p:spPr>
      </p:pic>
      <p:sp>
        <p:nvSpPr>
          <p:cNvPr id="6" name="TextBox 5">
            <a:extLst>
              <a:ext uri="{FF2B5EF4-FFF2-40B4-BE49-F238E27FC236}">
                <a16:creationId xmlns:a16="http://schemas.microsoft.com/office/drawing/2014/main" id="{9B4C5AFA-7B39-ED46-B501-E858EBA6A8EF}"/>
              </a:ext>
            </a:extLst>
          </p:cNvPr>
          <p:cNvSpPr txBox="1"/>
          <p:nvPr/>
        </p:nvSpPr>
        <p:spPr>
          <a:xfrm>
            <a:off x="3981658" y="6338091"/>
            <a:ext cx="7987991" cy="400110"/>
          </a:xfrm>
          <a:prstGeom prst="rect">
            <a:avLst/>
          </a:prstGeom>
          <a:noFill/>
        </p:spPr>
        <p:txBody>
          <a:bodyPr wrap="square" rtlCol="0">
            <a:spAutoFit/>
          </a:bodyPr>
          <a:lstStyle/>
          <a:p>
            <a:r>
              <a:rPr lang="en-US" sz="2000" dirty="0">
                <a:solidFill>
                  <a:srgbClr val="FF0000"/>
                </a:solidFill>
              </a:rPr>
              <a:t>*</a:t>
            </a:r>
            <a:r>
              <a:rPr lang="en-US" sz="2000" dirty="0"/>
              <a:t>Figure 1. </a:t>
            </a:r>
            <a:r>
              <a:rPr lang="en-US" sz="2000" dirty="0" err="1"/>
              <a:t>Dezerae</a:t>
            </a:r>
            <a:r>
              <a:rPr lang="en-US" sz="2000" dirty="0"/>
              <a:t> Cox et al.  </a:t>
            </a:r>
            <a:r>
              <a:rPr lang="en-US" sz="2000" dirty="0" err="1"/>
              <a:t>Biochim</a:t>
            </a:r>
            <a:r>
              <a:rPr lang="en-US" sz="2000" dirty="0"/>
              <a:t> </a:t>
            </a:r>
            <a:r>
              <a:rPr lang="en-US" sz="2000" dirty="0" err="1"/>
              <a:t>Biophys</a:t>
            </a:r>
            <a:r>
              <a:rPr lang="en-US" sz="2000" dirty="0"/>
              <a:t> Acta 2014;1842(9):1830-43.</a:t>
            </a:r>
          </a:p>
        </p:txBody>
      </p:sp>
      <p:sp>
        <p:nvSpPr>
          <p:cNvPr id="7" name="Content Placeholder 2">
            <a:extLst>
              <a:ext uri="{FF2B5EF4-FFF2-40B4-BE49-F238E27FC236}">
                <a16:creationId xmlns:a16="http://schemas.microsoft.com/office/drawing/2014/main" id="{4C484DEF-BEDD-4449-8E6D-85A2BDFDDC95}"/>
              </a:ext>
            </a:extLst>
          </p:cNvPr>
          <p:cNvSpPr txBox="1">
            <a:spLocks/>
          </p:cNvSpPr>
          <p:nvPr/>
        </p:nvSpPr>
        <p:spPr>
          <a:xfrm>
            <a:off x="7616283" y="1445362"/>
            <a:ext cx="47429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Proteins synthesized in the endoplasmic reticulum (ER) can fold incorrectly</a:t>
            </a:r>
          </a:p>
          <a:p>
            <a:r>
              <a:rPr lang="en-US" sz="2400" dirty="0"/>
              <a:t>Molecular chaperones carry misfolded proteins to the lysosome or proteasome for clearance</a:t>
            </a:r>
          </a:p>
          <a:p>
            <a:r>
              <a:rPr lang="en-US" sz="2400" dirty="0"/>
              <a:t>Insoluble aggregates accumulate when these processes are impaired</a:t>
            </a:r>
          </a:p>
        </p:txBody>
      </p:sp>
      <p:sp>
        <p:nvSpPr>
          <p:cNvPr id="2" name="Title 1">
            <a:extLst>
              <a:ext uri="{FF2B5EF4-FFF2-40B4-BE49-F238E27FC236}">
                <a16:creationId xmlns:a16="http://schemas.microsoft.com/office/drawing/2014/main" id="{5DB12E93-1052-BE4E-B8F3-9E370E8C3226}"/>
              </a:ext>
            </a:extLst>
          </p:cNvPr>
          <p:cNvSpPr>
            <a:spLocks noGrp="1"/>
          </p:cNvSpPr>
          <p:nvPr>
            <p:ph type="title"/>
          </p:nvPr>
        </p:nvSpPr>
        <p:spPr>
          <a:xfrm>
            <a:off x="132402" y="-55779"/>
            <a:ext cx="10515600" cy="1325563"/>
          </a:xfrm>
        </p:spPr>
        <p:txBody>
          <a:bodyPr/>
          <a:lstStyle/>
          <a:p>
            <a:r>
              <a:rPr lang="en-US" b="1" dirty="0"/>
              <a:t>Protein Misfolding</a:t>
            </a:r>
            <a:r>
              <a:rPr lang="en-US" b="1" dirty="0">
                <a:solidFill>
                  <a:srgbClr val="FF0000"/>
                </a:solidFill>
              </a:rPr>
              <a:t>*</a:t>
            </a:r>
          </a:p>
        </p:txBody>
      </p:sp>
      <p:sp>
        <p:nvSpPr>
          <p:cNvPr id="3" name="TextBox 2">
            <a:extLst>
              <a:ext uri="{FF2B5EF4-FFF2-40B4-BE49-F238E27FC236}">
                <a16:creationId xmlns:a16="http://schemas.microsoft.com/office/drawing/2014/main" id="{9E0B9DA0-3A1D-7E4E-83F5-E73A13FA5CD0}"/>
              </a:ext>
            </a:extLst>
          </p:cNvPr>
          <p:cNvSpPr txBox="1"/>
          <p:nvPr/>
        </p:nvSpPr>
        <p:spPr>
          <a:xfrm>
            <a:off x="2652702" y="1294755"/>
            <a:ext cx="1117614" cy="369332"/>
          </a:xfrm>
          <a:prstGeom prst="rect">
            <a:avLst/>
          </a:prstGeom>
          <a:noFill/>
        </p:spPr>
        <p:txBody>
          <a:bodyPr wrap="none" rtlCol="0">
            <a:spAutoFit/>
          </a:bodyPr>
          <a:lstStyle/>
          <a:p>
            <a:r>
              <a:rPr lang="en-US" dirty="0"/>
              <a:t>Ribosome</a:t>
            </a:r>
          </a:p>
        </p:txBody>
      </p:sp>
      <p:sp>
        <p:nvSpPr>
          <p:cNvPr id="8" name="TextBox 7">
            <a:extLst>
              <a:ext uri="{FF2B5EF4-FFF2-40B4-BE49-F238E27FC236}">
                <a16:creationId xmlns:a16="http://schemas.microsoft.com/office/drawing/2014/main" id="{0F355258-DE3F-204D-B605-D7B9F23C09CE}"/>
              </a:ext>
            </a:extLst>
          </p:cNvPr>
          <p:cNvSpPr txBox="1"/>
          <p:nvPr/>
        </p:nvSpPr>
        <p:spPr>
          <a:xfrm>
            <a:off x="4917375" y="4476003"/>
            <a:ext cx="1213281" cy="369332"/>
          </a:xfrm>
          <a:prstGeom prst="rect">
            <a:avLst/>
          </a:prstGeom>
          <a:noFill/>
        </p:spPr>
        <p:txBody>
          <a:bodyPr wrap="none" rtlCol="0">
            <a:spAutoFit/>
          </a:bodyPr>
          <a:lstStyle/>
          <a:p>
            <a:r>
              <a:rPr lang="en-US" dirty="0"/>
              <a:t>Chaperone</a:t>
            </a:r>
          </a:p>
        </p:txBody>
      </p:sp>
      <p:cxnSp>
        <p:nvCxnSpPr>
          <p:cNvPr id="9" name="Straight Arrow Connector 8">
            <a:extLst>
              <a:ext uri="{FF2B5EF4-FFF2-40B4-BE49-F238E27FC236}">
                <a16:creationId xmlns:a16="http://schemas.microsoft.com/office/drawing/2014/main" id="{C747CE8A-1DF2-F14A-860C-6F41F49A5232}"/>
              </a:ext>
            </a:extLst>
          </p:cNvPr>
          <p:cNvCxnSpPr>
            <a:cxnSpLocks/>
          </p:cNvCxnSpPr>
          <p:nvPr/>
        </p:nvCxnSpPr>
        <p:spPr>
          <a:xfrm>
            <a:off x="5018049" y="4291246"/>
            <a:ext cx="372153" cy="271993"/>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09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DFBB1F01-3750-C14B-B4EF-3C90CB75929E}"/>
              </a:ext>
            </a:extLst>
          </p:cNvPr>
          <p:cNvPicPr>
            <a:picLocks noGrp="1" noChangeAspect="1"/>
          </p:cNvPicPr>
          <p:nvPr>
            <p:ph idx="1"/>
          </p:nvPr>
        </p:nvPicPr>
        <p:blipFill>
          <a:blip r:embed="rId3"/>
          <a:stretch>
            <a:fillRect/>
          </a:stretch>
        </p:blipFill>
        <p:spPr>
          <a:xfrm>
            <a:off x="84438" y="762110"/>
            <a:ext cx="8479674" cy="5917471"/>
          </a:xfrm>
        </p:spPr>
      </p:pic>
      <p:sp>
        <p:nvSpPr>
          <p:cNvPr id="6" name="TextBox 5">
            <a:extLst>
              <a:ext uri="{FF2B5EF4-FFF2-40B4-BE49-F238E27FC236}">
                <a16:creationId xmlns:a16="http://schemas.microsoft.com/office/drawing/2014/main" id="{4062B25C-ABBC-6849-B975-D318A8C08A9E}"/>
              </a:ext>
            </a:extLst>
          </p:cNvPr>
          <p:cNvSpPr txBox="1"/>
          <p:nvPr/>
        </p:nvSpPr>
        <p:spPr>
          <a:xfrm>
            <a:off x="8760940" y="5546451"/>
            <a:ext cx="3431060" cy="1015663"/>
          </a:xfrm>
          <a:prstGeom prst="rect">
            <a:avLst/>
          </a:prstGeom>
          <a:noFill/>
        </p:spPr>
        <p:txBody>
          <a:bodyPr wrap="square" rtlCol="0">
            <a:spAutoFit/>
          </a:bodyPr>
          <a:lstStyle/>
          <a:p>
            <a:r>
              <a:rPr lang="en-US" sz="2000" dirty="0">
                <a:solidFill>
                  <a:srgbClr val="FF0000"/>
                </a:solidFill>
              </a:rPr>
              <a:t>*</a:t>
            </a:r>
            <a:r>
              <a:rPr lang="en-US" sz="2000" dirty="0"/>
              <a:t>Figure 1.  Marta Martinez-Vicente and Ana Maria Cuervo.  Lancet Neurol 2007; 6: 352-61.</a:t>
            </a:r>
          </a:p>
        </p:txBody>
      </p:sp>
      <p:sp>
        <p:nvSpPr>
          <p:cNvPr id="7" name="Content Placeholder 2">
            <a:extLst>
              <a:ext uri="{FF2B5EF4-FFF2-40B4-BE49-F238E27FC236}">
                <a16:creationId xmlns:a16="http://schemas.microsoft.com/office/drawing/2014/main" id="{B5700849-F0A8-FE45-AB29-A52EF5450999}"/>
              </a:ext>
            </a:extLst>
          </p:cNvPr>
          <p:cNvSpPr txBox="1">
            <a:spLocks/>
          </p:cNvSpPr>
          <p:nvPr/>
        </p:nvSpPr>
        <p:spPr>
          <a:xfrm>
            <a:off x="8564112" y="2106549"/>
            <a:ext cx="3431060" cy="26357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Lysosome:</a:t>
            </a:r>
          </a:p>
          <a:p>
            <a:pPr lvl="1"/>
            <a:r>
              <a:rPr lang="en-US" dirty="0" err="1"/>
              <a:t>Macroautophagy</a:t>
            </a:r>
            <a:endParaRPr lang="en-US" dirty="0"/>
          </a:p>
          <a:p>
            <a:pPr lvl="1"/>
            <a:r>
              <a:rPr lang="en-US" dirty="0" err="1"/>
              <a:t>Microautophagy</a:t>
            </a:r>
            <a:endParaRPr lang="en-US" dirty="0"/>
          </a:p>
          <a:p>
            <a:pPr lvl="1"/>
            <a:r>
              <a:rPr lang="en-US" dirty="0"/>
              <a:t>Endocytosis</a:t>
            </a:r>
          </a:p>
          <a:p>
            <a:r>
              <a:rPr lang="en-US" dirty="0"/>
              <a:t>Proteasome:</a:t>
            </a:r>
          </a:p>
          <a:p>
            <a:pPr lvl="1"/>
            <a:r>
              <a:rPr lang="en-US" dirty="0"/>
              <a:t>Ubiquitin-mediated protein degradation  </a:t>
            </a:r>
          </a:p>
        </p:txBody>
      </p:sp>
      <p:sp>
        <p:nvSpPr>
          <p:cNvPr id="2" name="Title 1">
            <a:extLst>
              <a:ext uri="{FF2B5EF4-FFF2-40B4-BE49-F238E27FC236}">
                <a16:creationId xmlns:a16="http://schemas.microsoft.com/office/drawing/2014/main" id="{0FB0CFEB-CD1D-1940-96D9-236D647BBE94}"/>
              </a:ext>
            </a:extLst>
          </p:cNvPr>
          <p:cNvSpPr>
            <a:spLocks noGrp="1"/>
          </p:cNvSpPr>
          <p:nvPr>
            <p:ph type="title"/>
          </p:nvPr>
        </p:nvSpPr>
        <p:spPr>
          <a:xfrm>
            <a:off x="225545" y="-154820"/>
            <a:ext cx="10515600" cy="1325563"/>
          </a:xfrm>
        </p:spPr>
        <p:txBody>
          <a:bodyPr/>
          <a:lstStyle/>
          <a:p>
            <a:r>
              <a:rPr lang="en-US" b="1" dirty="0"/>
              <a:t>How “damaged” proteins are cleared</a:t>
            </a:r>
            <a:r>
              <a:rPr lang="en-US" b="1" dirty="0">
                <a:solidFill>
                  <a:srgbClr val="FF0000"/>
                </a:solidFill>
              </a:rPr>
              <a:t>*</a:t>
            </a:r>
          </a:p>
        </p:txBody>
      </p:sp>
    </p:spTree>
    <p:extLst>
      <p:ext uri="{BB962C8B-B14F-4D97-AF65-F5344CB8AC3E}">
        <p14:creationId xmlns:p14="http://schemas.microsoft.com/office/powerpoint/2010/main" val="2498014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1A38-A972-764C-B597-7C2A28E1B244}"/>
              </a:ext>
            </a:extLst>
          </p:cNvPr>
          <p:cNvSpPr>
            <a:spLocks noGrp="1"/>
          </p:cNvSpPr>
          <p:nvPr>
            <p:ph type="title"/>
          </p:nvPr>
        </p:nvSpPr>
        <p:spPr>
          <a:xfrm>
            <a:off x="263013" y="571602"/>
            <a:ext cx="9411930" cy="1325563"/>
          </a:xfrm>
        </p:spPr>
        <p:txBody>
          <a:bodyPr>
            <a:normAutofit fontScale="90000"/>
          </a:bodyPr>
          <a:lstStyle/>
          <a:p>
            <a:r>
              <a:rPr lang="en-US" b="1" dirty="0"/>
              <a:t>“Amyloid proteotoxicity initiates an     inflammatory response blocked by cannabinoids”</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7AC7D206-E203-204C-809E-D793A9FEBDE9}"/>
              </a:ext>
            </a:extLst>
          </p:cNvPr>
          <p:cNvSpPr>
            <a:spLocks noGrp="1"/>
          </p:cNvSpPr>
          <p:nvPr>
            <p:ph idx="1"/>
          </p:nvPr>
        </p:nvSpPr>
        <p:spPr>
          <a:xfrm>
            <a:off x="469490" y="2044085"/>
            <a:ext cx="10848998" cy="4351338"/>
          </a:xfrm>
        </p:spPr>
        <p:txBody>
          <a:bodyPr/>
          <a:lstStyle/>
          <a:p>
            <a:r>
              <a:rPr lang="en-US" dirty="0"/>
              <a:t>Amyloid-</a:t>
            </a:r>
            <a:r>
              <a:rPr lang="el-GR" dirty="0"/>
              <a:t>β </a:t>
            </a:r>
            <a:r>
              <a:rPr lang="en-US" dirty="0"/>
              <a:t> (A</a:t>
            </a:r>
            <a:r>
              <a:rPr lang="el-GR" dirty="0"/>
              <a:t>β</a:t>
            </a:r>
            <a:r>
              <a:rPr lang="en-US" dirty="0"/>
              <a:t>) is the protein that misfolds and accumulates as plaques in the brain in association with Alzheimer’s disease </a:t>
            </a:r>
            <a:r>
              <a:rPr lang="el-GR" dirty="0"/>
              <a:t> </a:t>
            </a:r>
            <a:endParaRPr lang="en-US" dirty="0"/>
          </a:p>
          <a:p>
            <a:r>
              <a:rPr lang="en-US" dirty="0"/>
              <a:t>Intraneuronal A</a:t>
            </a:r>
            <a:r>
              <a:rPr lang="el-GR" dirty="0"/>
              <a:t>β </a:t>
            </a:r>
            <a:r>
              <a:rPr lang="en-US" dirty="0"/>
              <a:t>increases production of leukotrienes by 5-lipoxygenase (5-LOX) </a:t>
            </a:r>
            <a:r>
              <a:rPr lang="en-US" i="1" dirty="0">
                <a:solidFill>
                  <a:srgbClr val="FF0000"/>
                </a:solidFill>
              </a:rPr>
              <a:t>(</a:t>
            </a:r>
            <a:r>
              <a:rPr lang="en-US" i="1" dirty="0">
                <a:solidFill>
                  <a:srgbClr val="FF0000"/>
                </a:solidFill>
                <a:sym typeface="Wingdings" pitchFamily="2" charset="2"/>
              </a:rPr>
              <a:t> deuterium-depleted water!)</a:t>
            </a:r>
            <a:endParaRPr lang="en-US" i="1" dirty="0">
              <a:solidFill>
                <a:srgbClr val="FF0000"/>
              </a:solidFill>
            </a:endParaRPr>
          </a:p>
          <a:p>
            <a:r>
              <a:rPr lang="en-US" dirty="0"/>
              <a:t>Leukotrienes increase A</a:t>
            </a:r>
            <a:r>
              <a:rPr lang="el-GR" dirty="0"/>
              <a:t>β </a:t>
            </a:r>
            <a:r>
              <a:rPr lang="en-US" dirty="0"/>
              <a:t>accumulation (positive feedback loop)  and nerve cell death through production of proinflammatory cytokines</a:t>
            </a:r>
          </a:p>
          <a:p>
            <a:r>
              <a:rPr lang="en-US" dirty="0"/>
              <a:t>Cannabinoids reduce intraneuronal A</a:t>
            </a:r>
            <a:r>
              <a:rPr lang="el-GR" dirty="0"/>
              <a:t>β </a:t>
            </a:r>
            <a:r>
              <a:rPr lang="en-US" dirty="0"/>
              <a:t>accumulation and improve memory </a:t>
            </a:r>
            <a:r>
              <a:rPr lang="en-US" i="1" dirty="0">
                <a:solidFill>
                  <a:srgbClr val="FF0000"/>
                </a:solidFill>
              </a:rPr>
              <a:t>(possibly by catalyzing flavoproteins)</a:t>
            </a:r>
          </a:p>
        </p:txBody>
      </p:sp>
      <p:sp>
        <p:nvSpPr>
          <p:cNvPr id="4" name="TextBox 3">
            <a:extLst>
              <a:ext uri="{FF2B5EF4-FFF2-40B4-BE49-F238E27FC236}">
                <a16:creationId xmlns:a16="http://schemas.microsoft.com/office/drawing/2014/main" id="{D52D5203-A078-2647-938F-5ABCA3D1226C}"/>
              </a:ext>
            </a:extLst>
          </p:cNvPr>
          <p:cNvSpPr txBox="1"/>
          <p:nvPr/>
        </p:nvSpPr>
        <p:spPr>
          <a:xfrm>
            <a:off x="4527755" y="6371303"/>
            <a:ext cx="7422801" cy="461665"/>
          </a:xfrm>
          <a:prstGeom prst="rect">
            <a:avLst/>
          </a:prstGeom>
          <a:noFill/>
        </p:spPr>
        <p:txBody>
          <a:bodyPr wrap="none" rtlCol="0">
            <a:spAutoFit/>
          </a:bodyPr>
          <a:lstStyle/>
          <a:p>
            <a:r>
              <a:rPr lang="en-US" sz="2400" dirty="0">
                <a:solidFill>
                  <a:srgbClr val="FF0000"/>
                </a:solidFill>
              </a:rPr>
              <a:t>*</a:t>
            </a:r>
            <a:r>
              <a:rPr lang="en-US" sz="2400" dirty="0"/>
              <a:t>Antonio </a:t>
            </a:r>
            <a:r>
              <a:rPr lang="en-US" sz="2400" dirty="0" err="1"/>
              <a:t>Currai</a:t>
            </a:r>
            <a:r>
              <a:rPr lang="en-US" sz="2400" dirty="0"/>
              <a:t> et al. </a:t>
            </a:r>
            <a:r>
              <a:rPr lang="en-US" sz="2400" dirty="0" err="1"/>
              <a:t>snpj</a:t>
            </a:r>
            <a:r>
              <a:rPr lang="en-US" sz="2400" dirty="0"/>
              <a:t> Aging Mech Dis 2016; 2: 16012.</a:t>
            </a:r>
          </a:p>
        </p:txBody>
      </p:sp>
    </p:spTree>
    <p:extLst>
      <p:ext uri="{BB962C8B-B14F-4D97-AF65-F5344CB8AC3E}">
        <p14:creationId xmlns:p14="http://schemas.microsoft.com/office/powerpoint/2010/main" val="1372771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1A38-A972-764C-B597-7C2A28E1B244}"/>
              </a:ext>
            </a:extLst>
          </p:cNvPr>
          <p:cNvSpPr>
            <a:spLocks noGrp="1"/>
          </p:cNvSpPr>
          <p:nvPr>
            <p:ph type="title"/>
          </p:nvPr>
        </p:nvSpPr>
        <p:spPr>
          <a:xfrm>
            <a:off x="263013" y="571602"/>
            <a:ext cx="9411930" cy="1325563"/>
          </a:xfrm>
        </p:spPr>
        <p:txBody>
          <a:bodyPr>
            <a:normAutofit fontScale="90000"/>
          </a:bodyPr>
          <a:lstStyle/>
          <a:p>
            <a:r>
              <a:rPr lang="en-US" b="1" dirty="0"/>
              <a:t>“Amyloid proteotoxicity initiates an     inflammatory response blocked by cannabinoids”</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7AC7D206-E203-204C-809E-D793A9FEBDE9}"/>
              </a:ext>
            </a:extLst>
          </p:cNvPr>
          <p:cNvSpPr>
            <a:spLocks noGrp="1"/>
          </p:cNvSpPr>
          <p:nvPr>
            <p:ph idx="1"/>
          </p:nvPr>
        </p:nvSpPr>
        <p:spPr>
          <a:xfrm>
            <a:off x="469490" y="2044085"/>
            <a:ext cx="10848998" cy="4351338"/>
          </a:xfrm>
        </p:spPr>
        <p:txBody>
          <a:bodyPr/>
          <a:lstStyle/>
          <a:p>
            <a:r>
              <a:rPr lang="en-US" dirty="0"/>
              <a:t>Amyloid-</a:t>
            </a:r>
            <a:r>
              <a:rPr lang="el-GR" dirty="0"/>
              <a:t>β </a:t>
            </a:r>
            <a:r>
              <a:rPr lang="en-US" dirty="0"/>
              <a:t> (A</a:t>
            </a:r>
            <a:r>
              <a:rPr lang="el-GR" dirty="0"/>
              <a:t>β</a:t>
            </a:r>
            <a:r>
              <a:rPr lang="en-US" dirty="0"/>
              <a:t>) is the protein that misfolds and accumulates as plaques in the brain in association with Alzheimer’s disease </a:t>
            </a:r>
            <a:r>
              <a:rPr lang="el-GR" dirty="0"/>
              <a:t> </a:t>
            </a:r>
            <a:endParaRPr lang="en-US" dirty="0"/>
          </a:p>
          <a:p>
            <a:r>
              <a:rPr lang="en-US" dirty="0"/>
              <a:t>Intraneuronal A</a:t>
            </a:r>
            <a:r>
              <a:rPr lang="el-GR" dirty="0"/>
              <a:t>β </a:t>
            </a:r>
            <a:r>
              <a:rPr lang="en-US" dirty="0"/>
              <a:t>increases production of leukotrienes by 5-lipoxygenase (5-LOX) </a:t>
            </a:r>
            <a:r>
              <a:rPr lang="en-US" i="1" dirty="0">
                <a:solidFill>
                  <a:srgbClr val="FF0000"/>
                </a:solidFill>
              </a:rPr>
              <a:t>(</a:t>
            </a:r>
            <a:r>
              <a:rPr lang="en-US" i="1" dirty="0">
                <a:solidFill>
                  <a:srgbClr val="FF0000"/>
                </a:solidFill>
                <a:sym typeface="Wingdings" pitchFamily="2" charset="2"/>
              </a:rPr>
              <a:t> deuterium-depleted water!)</a:t>
            </a:r>
            <a:endParaRPr lang="en-US" i="1" dirty="0">
              <a:solidFill>
                <a:srgbClr val="FF0000"/>
              </a:solidFill>
            </a:endParaRPr>
          </a:p>
          <a:p>
            <a:r>
              <a:rPr lang="en-US" dirty="0"/>
              <a:t>Leukotrienes increase A</a:t>
            </a:r>
            <a:r>
              <a:rPr lang="el-GR" dirty="0"/>
              <a:t>β </a:t>
            </a:r>
            <a:r>
              <a:rPr lang="en-US" dirty="0"/>
              <a:t>accumulation (positive feedback loop)  and nerve cell death through production of proinflammatory cytokines</a:t>
            </a:r>
          </a:p>
          <a:p>
            <a:r>
              <a:rPr lang="en-US" dirty="0"/>
              <a:t>Cannabinoids reduce intraneuronal A</a:t>
            </a:r>
            <a:r>
              <a:rPr lang="el-GR" dirty="0"/>
              <a:t>β </a:t>
            </a:r>
            <a:r>
              <a:rPr lang="en-US" dirty="0"/>
              <a:t>accumulation and improve memory </a:t>
            </a:r>
            <a:r>
              <a:rPr lang="en-US" i="1" dirty="0">
                <a:solidFill>
                  <a:srgbClr val="FF0000"/>
                </a:solidFill>
              </a:rPr>
              <a:t>(possibly by catalyzing flavoproteins)</a:t>
            </a:r>
          </a:p>
        </p:txBody>
      </p:sp>
      <p:sp>
        <p:nvSpPr>
          <p:cNvPr id="4" name="TextBox 3">
            <a:extLst>
              <a:ext uri="{FF2B5EF4-FFF2-40B4-BE49-F238E27FC236}">
                <a16:creationId xmlns:a16="http://schemas.microsoft.com/office/drawing/2014/main" id="{D52D5203-A078-2647-938F-5ABCA3D1226C}"/>
              </a:ext>
            </a:extLst>
          </p:cNvPr>
          <p:cNvSpPr txBox="1"/>
          <p:nvPr/>
        </p:nvSpPr>
        <p:spPr>
          <a:xfrm>
            <a:off x="4527755" y="6371303"/>
            <a:ext cx="7422801" cy="461665"/>
          </a:xfrm>
          <a:prstGeom prst="rect">
            <a:avLst/>
          </a:prstGeom>
          <a:noFill/>
        </p:spPr>
        <p:txBody>
          <a:bodyPr wrap="none" rtlCol="0">
            <a:spAutoFit/>
          </a:bodyPr>
          <a:lstStyle/>
          <a:p>
            <a:r>
              <a:rPr lang="en-US" sz="2400" dirty="0">
                <a:solidFill>
                  <a:srgbClr val="FF0000"/>
                </a:solidFill>
              </a:rPr>
              <a:t>*</a:t>
            </a:r>
            <a:r>
              <a:rPr lang="en-US" sz="2400" dirty="0"/>
              <a:t>Antonio </a:t>
            </a:r>
            <a:r>
              <a:rPr lang="en-US" sz="2400" dirty="0" err="1"/>
              <a:t>Currai</a:t>
            </a:r>
            <a:r>
              <a:rPr lang="en-US" sz="2400" dirty="0"/>
              <a:t> et al. </a:t>
            </a:r>
            <a:r>
              <a:rPr lang="en-US" sz="2400" dirty="0" err="1"/>
              <a:t>snpj</a:t>
            </a:r>
            <a:r>
              <a:rPr lang="en-US" sz="2400" dirty="0"/>
              <a:t> Aging Mech Dis 2016; 2: 16012.</a:t>
            </a:r>
          </a:p>
        </p:txBody>
      </p:sp>
      <p:sp>
        <p:nvSpPr>
          <p:cNvPr id="5" name="Content Placeholder 2">
            <a:extLst>
              <a:ext uri="{FF2B5EF4-FFF2-40B4-BE49-F238E27FC236}">
                <a16:creationId xmlns:a16="http://schemas.microsoft.com/office/drawing/2014/main" id="{C3142A02-F198-F24B-9930-CC67BDCB2B1E}"/>
              </a:ext>
            </a:extLst>
          </p:cNvPr>
          <p:cNvSpPr txBox="1">
            <a:spLocks/>
          </p:cNvSpPr>
          <p:nvPr/>
        </p:nvSpPr>
        <p:spPr>
          <a:xfrm>
            <a:off x="1551518" y="2199745"/>
            <a:ext cx="8684941"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The endogenous cannabinoids derived from arachidonic acid would do the same thing, but the CYP enzymes that are needed to synthesize them are blocked by glyphosate and other toxic environmental chemicals</a:t>
            </a:r>
          </a:p>
          <a:p>
            <a:endParaRPr lang="en-US" dirty="0"/>
          </a:p>
        </p:txBody>
      </p:sp>
    </p:spTree>
    <p:extLst>
      <p:ext uri="{BB962C8B-B14F-4D97-AF65-F5344CB8AC3E}">
        <p14:creationId xmlns:p14="http://schemas.microsoft.com/office/powerpoint/2010/main" val="4204318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E5C4EB-6144-3649-8EA7-FEB62BF77CA0}"/>
              </a:ext>
            </a:extLst>
          </p:cNvPr>
          <p:cNvPicPr>
            <a:picLocks noGrp="1" noChangeAspect="1"/>
          </p:cNvPicPr>
          <p:nvPr>
            <p:ph idx="1"/>
          </p:nvPr>
        </p:nvPicPr>
        <p:blipFill>
          <a:blip r:embed="rId2"/>
          <a:stretch>
            <a:fillRect/>
          </a:stretch>
        </p:blipFill>
        <p:spPr>
          <a:xfrm>
            <a:off x="122999" y="353150"/>
            <a:ext cx="7703192" cy="6419327"/>
          </a:xfrm>
        </p:spPr>
      </p:pic>
      <p:sp>
        <p:nvSpPr>
          <p:cNvPr id="2" name="Title 1">
            <a:extLst>
              <a:ext uri="{FF2B5EF4-FFF2-40B4-BE49-F238E27FC236}">
                <a16:creationId xmlns:a16="http://schemas.microsoft.com/office/drawing/2014/main" id="{8484D354-F132-9549-8860-8FC1CF9D1F66}"/>
              </a:ext>
            </a:extLst>
          </p:cNvPr>
          <p:cNvSpPr>
            <a:spLocks noGrp="1"/>
          </p:cNvSpPr>
          <p:nvPr>
            <p:ph type="title"/>
          </p:nvPr>
        </p:nvSpPr>
        <p:spPr>
          <a:xfrm>
            <a:off x="7638586" y="1559405"/>
            <a:ext cx="4704615" cy="3215202"/>
          </a:xfrm>
        </p:spPr>
        <p:txBody>
          <a:bodyPr>
            <a:noAutofit/>
          </a:bodyPr>
          <a:lstStyle/>
          <a:p>
            <a:r>
              <a:rPr lang="en-US" sz="3200" b="1" dirty="0"/>
              <a:t>Glyphosate Usage on Corn and Soy is Highly Correlated over Time with Deaths from Dementia</a:t>
            </a:r>
          </a:p>
        </p:txBody>
      </p:sp>
    </p:spTree>
    <p:extLst>
      <p:ext uri="{BB962C8B-B14F-4D97-AF65-F5344CB8AC3E}">
        <p14:creationId xmlns:p14="http://schemas.microsoft.com/office/powerpoint/2010/main" val="1147878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E3CA-FC98-4847-A276-FF5C12554050}"/>
              </a:ext>
            </a:extLst>
          </p:cNvPr>
          <p:cNvSpPr>
            <a:spLocks noGrp="1"/>
          </p:cNvSpPr>
          <p:nvPr>
            <p:ph type="title"/>
          </p:nvPr>
        </p:nvSpPr>
        <p:spPr>
          <a:xfrm>
            <a:off x="351504" y="134293"/>
            <a:ext cx="10515600" cy="1325563"/>
          </a:xfrm>
        </p:spPr>
        <p:txBody>
          <a:bodyPr/>
          <a:lstStyle/>
          <a:p>
            <a:r>
              <a:rPr lang="en-US" b="1" dirty="0"/>
              <a:t>"Prion Diseases and their Biochemical Mechanisms”</a:t>
            </a:r>
            <a:r>
              <a:rPr lang="en-US" b="1" dirty="0">
                <a:solidFill>
                  <a:srgbClr val="FF0000"/>
                </a:solidFill>
              </a:rPr>
              <a:t>*</a:t>
            </a:r>
          </a:p>
        </p:txBody>
      </p:sp>
      <p:sp>
        <p:nvSpPr>
          <p:cNvPr id="3" name="Content Placeholder 2">
            <a:extLst>
              <a:ext uri="{FF2B5EF4-FFF2-40B4-BE49-F238E27FC236}">
                <a16:creationId xmlns:a16="http://schemas.microsoft.com/office/drawing/2014/main" id="{1BF92A2F-ACC3-D74A-9BBC-671D10D75D80}"/>
              </a:ext>
            </a:extLst>
          </p:cNvPr>
          <p:cNvSpPr>
            <a:spLocks noGrp="1"/>
          </p:cNvSpPr>
          <p:nvPr>
            <p:ph idx="1"/>
          </p:nvPr>
        </p:nvSpPr>
        <p:spPr>
          <a:xfrm>
            <a:off x="351504" y="1685279"/>
            <a:ext cx="10515600" cy="4754158"/>
          </a:xfrm>
        </p:spPr>
        <p:txBody>
          <a:bodyPr>
            <a:normAutofit lnSpcReduction="10000"/>
          </a:bodyPr>
          <a:lstStyle/>
          <a:p>
            <a:r>
              <a:rPr lang="en-US" dirty="0"/>
              <a:t>Creutzfeldt Jakob Disease is the human form of Madcow</a:t>
            </a:r>
          </a:p>
          <a:p>
            <a:pPr lvl="1"/>
            <a:r>
              <a:rPr lang="en-US" sz="2600" dirty="0"/>
              <a:t>Neurodegenerative disorder caused by prion protein misfolding</a:t>
            </a:r>
          </a:p>
          <a:p>
            <a:r>
              <a:rPr lang="en-US" dirty="0"/>
              <a:t>Ingested prions can seed the disease process</a:t>
            </a:r>
          </a:p>
          <a:p>
            <a:pPr lvl="1"/>
            <a:r>
              <a:rPr lang="en-US" sz="2600" dirty="0"/>
              <a:t>Taken up by dendritic cells and carried into the gut-associated lymphoid tissue (GALT) and the spleen</a:t>
            </a:r>
          </a:p>
          <a:p>
            <a:pPr lvl="1"/>
            <a:r>
              <a:rPr lang="en-US" sz="2600" dirty="0"/>
              <a:t>Act like a crystal to induce further misfolding of human prion proteins</a:t>
            </a:r>
          </a:p>
          <a:p>
            <a:r>
              <a:rPr lang="en-US" dirty="0"/>
              <a:t>Exosomes are released by the dendritic cells in the GALT and spleen, and they travel along retrograde nerve fibers (splanchnic nerve and </a:t>
            </a:r>
            <a:r>
              <a:rPr lang="en-US" dirty="0" err="1"/>
              <a:t>vagus</a:t>
            </a:r>
            <a:r>
              <a:rPr lang="en-US" dirty="0"/>
              <a:t> nerve) to the brain stem</a:t>
            </a:r>
          </a:p>
          <a:p>
            <a:r>
              <a:rPr lang="en-US" dirty="0"/>
              <a:t>Neurons in the brain take up the misfolded proteins which bind to prion proteins in the brain and induce further misfolding</a:t>
            </a:r>
          </a:p>
        </p:txBody>
      </p:sp>
      <p:sp>
        <p:nvSpPr>
          <p:cNvPr id="4" name="TextBox 3">
            <a:extLst>
              <a:ext uri="{FF2B5EF4-FFF2-40B4-BE49-F238E27FC236}">
                <a16:creationId xmlns:a16="http://schemas.microsoft.com/office/drawing/2014/main" id="{DE5FA833-F073-C647-9E9D-9CE0D1BFEFB3}"/>
              </a:ext>
            </a:extLst>
          </p:cNvPr>
          <p:cNvSpPr txBox="1"/>
          <p:nvPr/>
        </p:nvSpPr>
        <p:spPr>
          <a:xfrm>
            <a:off x="2215166" y="6262042"/>
            <a:ext cx="9976834" cy="461665"/>
          </a:xfrm>
          <a:prstGeom prst="rect">
            <a:avLst/>
          </a:prstGeom>
          <a:noFill/>
        </p:spPr>
        <p:txBody>
          <a:bodyPr wrap="none" rtlCol="0">
            <a:spAutoFit/>
          </a:bodyPr>
          <a:lstStyle/>
          <a:p>
            <a:r>
              <a:rPr lang="en-US" sz="2400" dirty="0">
                <a:solidFill>
                  <a:srgbClr val="FF0000"/>
                </a:solidFill>
              </a:rPr>
              <a:t>*</a:t>
            </a:r>
            <a:r>
              <a:rPr lang="en-US" sz="2400" dirty="0"/>
              <a:t>Nathan J Cobb and Witold K </a:t>
            </a:r>
            <a:r>
              <a:rPr lang="en-US" sz="2400" dirty="0" err="1"/>
              <a:t>Surewicz</a:t>
            </a:r>
            <a:r>
              <a:rPr lang="en-US" sz="2400" dirty="0"/>
              <a:t>. Biochemistry 2009; 48(12): 2574-2585.</a:t>
            </a:r>
          </a:p>
        </p:txBody>
      </p:sp>
    </p:spTree>
    <p:extLst>
      <p:ext uri="{BB962C8B-B14F-4D97-AF65-F5344CB8AC3E}">
        <p14:creationId xmlns:p14="http://schemas.microsoft.com/office/powerpoint/2010/main" val="3548938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F78C-5CED-8547-9A13-96B91B93BF6F}"/>
              </a:ext>
            </a:extLst>
          </p:cNvPr>
          <p:cNvSpPr>
            <a:spLocks noGrp="1"/>
          </p:cNvSpPr>
          <p:nvPr>
            <p:ph type="title"/>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1F33669C-5889-284B-9FC6-A36074F0C956}"/>
              </a:ext>
            </a:extLst>
          </p:cNvPr>
          <p:cNvPicPr>
            <a:picLocks noChangeAspect="1"/>
          </p:cNvPicPr>
          <p:nvPr/>
        </p:nvPicPr>
        <p:blipFill>
          <a:blip r:embed="rId3"/>
          <a:stretch>
            <a:fillRect/>
          </a:stretch>
        </p:blipFill>
        <p:spPr>
          <a:xfrm>
            <a:off x="412954" y="446241"/>
            <a:ext cx="10778050" cy="5650992"/>
          </a:xfrm>
          <a:prstGeom prst="rect">
            <a:avLst/>
          </a:prstGeom>
        </p:spPr>
      </p:pic>
      <p:sp>
        <p:nvSpPr>
          <p:cNvPr id="6" name="TextBox 5">
            <a:extLst>
              <a:ext uri="{FF2B5EF4-FFF2-40B4-BE49-F238E27FC236}">
                <a16:creationId xmlns:a16="http://schemas.microsoft.com/office/drawing/2014/main" id="{2BE4BAEF-B60B-824F-BF72-5304243E0689}"/>
              </a:ext>
            </a:extLst>
          </p:cNvPr>
          <p:cNvSpPr txBox="1"/>
          <p:nvPr/>
        </p:nvSpPr>
        <p:spPr>
          <a:xfrm>
            <a:off x="871080" y="6262042"/>
            <a:ext cx="11320920" cy="461665"/>
          </a:xfrm>
          <a:prstGeom prst="rect">
            <a:avLst/>
          </a:prstGeom>
          <a:noFill/>
        </p:spPr>
        <p:txBody>
          <a:bodyPr wrap="none" rtlCol="0">
            <a:spAutoFit/>
          </a:bodyPr>
          <a:lstStyle/>
          <a:p>
            <a:r>
              <a:rPr lang="en-US" sz="2400" dirty="0">
                <a:solidFill>
                  <a:srgbClr val="FF0000"/>
                </a:solidFill>
              </a:rPr>
              <a:t>*</a:t>
            </a:r>
            <a:r>
              <a:rPr lang="en-US" sz="2400" dirty="0"/>
              <a:t>Figure 1. Nathan J Cobb and Witold K </a:t>
            </a:r>
            <a:r>
              <a:rPr lang="en-US" sz="2400" dirty="0" err="1"/>
              <a:t>Surewicz</a:t>
            </a:r>
            <a:r>
              <a:rPr lang="en-US" sz="2400" dirty="0"/>
              <a:t>. Biochemistry 2009; 48(12): 2574-2585.</a:t>
            </a:r>
          </a:p>
        </p:txBody>
      </p:sp>
    </p:spTree>
    <p:extLst>
      <p:ext uri="{BB962C8B-B14F-4D97-AF65-F5344CB8AC3E}">
        <p14:creationId xmlns:p14="http://schemas.microsoft.com/office/powerpoint/2010/main" val="4189236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49C4-3672-0F4E-A4A4-23DF1F6CE9AA}"/>
              </a:ext>
            </a:extLst>
          </p:cNvPr>
          <p:cNvSpPr>
            <a:spLocks noGrp="1"/>
          </p:cNvSpPr>
          <p:nvPr>
            <p:ph type="title"/>
          </p:nvPr>
        </p:nvSpPr>
        <p:spPr>
          <a:xfrm>
            <a:off x="198119" y="176768"/>
            <a:ext cx="9011195" cy="1513920"/>
          </a:xfrm>
        </p:spPr>
        <p:txBody>
          <a:bodyPr>
            <a:normAutofit fontScale="90000"/>
          </a:bodyPr>
          <a:lstStyle/>
          <a:p>
            <a:r>
              <a:rPr lang="en-US" b="1" dirty="0"/>
              <a:t>“Deuterium Isotope Effects on Lymphoid Tissues and Humoral Antibody Responses in Mice”</a:t>
            </a:r>
            <a:r>
              <a:rPr lang="en-US" b="1" dirty="0">
                <a:solidFill>
                  <a:srgbClr val="FF0000"/>
                </a:solidFill>
              </a:rPr>
              <a:t>*</a:t>
            </a:r>
          </a:p>
        </p:txBody>
      </p:sp>
      <p:sp>
        <p:nvSpPr>
          <p:cNvPr id="3" name="Content Placeholder 2">
            <a:extLst>
              <a:ext uri="{FF2B5EF4-FFF2-40B4-BE49-F238E27FC236}">
                <a16:creationId xmlns:a16="http://schemas.microsoft.com/office/drawing/2014/main" id="{A7CD6E2E-97B1-7347-9271-2640A2332B4A}"/>
              </a:ext>
            </a:extLst>
          </p:cNvPr>
          <p:cNvSpPr>
            <a:spLocks noGrp="1"/>
          </p:cNvSpPr>
          <p:nvPr>
            <p:ph idx="1"/>
          </p:nvPr>
        </p:nvSpPr>
        <p:spPr>
          <a:xfrm>
            <a:off x="302623" y="1960562"/>
            <a:ext cx="10515600" cy="2689815"/>
          </a:xfrm>
        </p:spPr>
        <p:txBody>
          <a:bodyPr/>
          <a:lstStyle/>
          <a:p>
            <a:r>
              <a:rPr lang="en-US" dirty="0"/>
              <a:t>Mice were exposed to water enriched with 30% D</a:t>
            </a:r>
            <a:r>
              <a:rPr lang="en-US" baseline="-25000" dirty="0"/>
              <a:t>2</a:t>
            </a:r>
            <a:r>
              <a:rPr lang="en-US" dirty="0"/>
              <a:t>O</a:t>
            </a:r>
          </a:p>
          <a:p>
            <a:r>
              <a:rPr lang="en-US" dirty="0"/>
              <a:t>Deuteration resulted in depression of antibody response to a toxin</a:t>
            </a:r>
          </a:p>
          <a:p>
            <a:pPr marL="0" indent="0">
              <a:buNone/>
            </a:pPr>
            <a:r>
              <a:rPr lang="en-US" dirty="0"/>
              <a:t>“A particularly striking weight loss of the thymus and  spleen, and a marked systemic lymphocyte depletion were apparent, particularly in the thymus, white pulp of the spleen, lymph nodes, and gut-associated lymphoid tissue (GALT)”</a:t>
            </a:r>
          </a:p>
          <a:p>
            <a:pPr marL="0" indent="0">
              <a:buNone/>
            </a:pPr>
            <a:endParaRPr lang="en-US" dirty="0"/>
          </a:p>
        </p:txBody>
      </p:sp>
      <p:sp>
        <p:nvSpPr>
          <p:cNvPr id="4" name="TextBox 3">
            <a:extLst>
              <a:ext uri="{FF2B5EF4-FFF2-40B4-BE49-F238E27FC236}">
                <a16:creationId xmlns:a16="http://schemas.microsoft.com/office/drawing/2014/main" id="{26C694EE-77F1-B342-B56B-1B9AB1DEAA24}"/>
              </a:ext>
            </a:extLst>
          </p:cNvPr>
          <p:cNvSpPr txBox="1"/>
          <p:nvPr/>
        </p:nvSpPr>
        <p:spPr>
          <a:xfrm>
            <a:off x="1207839" y="6219567"/>
            <a:ext cx="10984161" cy="461665"/>
          </a:xfrm>
          <a:prstGeom prst="rect">
            <a:avLst/>
          </a:prstGeom>
          <a:noFill/>
        </p:spPr>
        <p:txBody>
          <a:bodyPr wrap="none" rtlCol="0">
            <a:spAutoFit/>
          </a:bodyPr>
          <a:lstStyle/>
          <a:p>
            <a:r>
              <a:rPr lang="en-US" sz="2400" dirty="0">
                <a:solidFill>
                  <a:srgbClr val="FF0000"/>
                </a:solidFill>
              </a:rPr>
              <a:t>*</a:t>
            </a:r>
            <a:r>
              <a:rPr lang="en-US" sz="2400" dirty="0"/>
              <a:t>JA </a:t>
            </a:r>
            <a:r>
              <a:rPr lang="en-US" sz="2400" dirty="0" err="1"/>
              <a:t>Laissue</a:t>
            </a:r>
            <a:r>
              <a:rPr lang="en-US" sz="2400" dirty="0"/>
              <a:t> and RD Stone. </a:t>
            </a:r>
            <a:r>
              <a:rPr lang="en-US" sz="2400" dirty="0" err="1"/>
              <a:t>Virchows</a:t>
            </a:r>
            <a:r>
              <a:rPr lang="en-US" sz="2400" dirty="0"/>
              <a:t> Arch. A Path </a:t>
            </a:r>
            <a:r>
              <a:rPr lang="en-US" sz="2400" dirty="0" err="1"/>
              <a:t>Anat</a:t>
            </a:r>
            <a:r>
              <a:rPr lang="en-US" sz="2400" dirty="0"/>
              <a:t> and </a:t>
            </a:r>
            <a:r>
              <a:rPr lang="en-US" sz="2400" dirty="0" err="1"/>
              <a:t>Histol</a:t>
            </a:r>
            <a:r>
              <a:rPr lang="en-US" sz="2400" dirty="0">
                <a:solidFill>
                  <a:srgbClr val="FF0000"/>
                </a:solidFill>
              </a:rPr>
              <a:t> 1979</a:t>
            </a:r>
            <a:r>
              <a:rPr lang="en-US" sz="2400" dirty="0"/>
              <a:t>; 383: 149-166.</a:t>
            </a:r>
          </a:p>
        </p:txBody>
      </p:sp>
      <p:sp>
        <p:nvSpPr>
          <p:cNvPr id="6" name="TextBox 5">
            <a:extLst>
              <a:ext uri="{FF2B5EF4-FFF2-40B4-BE49-F238E27FC236}">
                <a16:creationId xmlns:a16="http://schemas.microsoft.com/office/drawing/2014/main" id="{8DC4F889-9515-ED4E-B63C-E0131A84D476}"/>
              </a:ext>
            </a:extLst>
          </p:cNvPr>
          <p:cNvSpPr txBox="1"/>
          <p:nvPr/>
        </p:nvSpPr>
        <p:spPr>
          <a:xfrm>
            <a:off x="2338546" y="4920251"/>
            <a:ext cx="6648699" cy="954107"/>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r>
              <a:rPr lang="en-US" sz="2800" dirty="0"/>
              <a:t> The spleen was especially sensitive to the deuterium compared to all other organs</a:t>
            </a:r>
            <a:endParaRPr lang="en-US" sz="2800" dirty="0">
              <a:solidFill>
                <a:srgbClr val="FF0000"/>
              </a:solidFill>
            </a:endParaRPr>
          </a:p>
        </p:txBody>
      </p:sp>
    </p:spTree>
    <p:extLst>
      <p:ext uri="{BB962C8B-B14F-4D97-AF65-F5344CB8AC3E}">
        <p14:creationId xmlns:p14="http://schemas.microsoft.com/office/powerpoint/2010/main" val="3321750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49C4-3672-0F4E-A4A4-23DF1F6CE9AA}"/>
              </a:ext>
            </a:extLst>
          </p:cNvPr>
          <p:cNvSpPr>
            <a:spLocks noGrp="1"/>
          </p:cNvSpPr>
          <p:nvPr>
            <p:ph type="title"/>
          </p:nvPr>
        </p:nvSpPr>
        <p:spPr>
          <a:xfrm>
            <a:off x="198119" y="176768"/>
            <a:ext cx="9011195" cy="1513920"/>
          </a:xfrm>
        </p:spPr>
        <p:txBody>
          <a:bodyPr>
            <a:normAutofit fontScale="90000"/>
          </a:bodyPr>
          <a:lstStyle/>
          <a:p>
            <a:r>
              <a:rPr lang="en-US" b="1" dirty="0"/>
              <a:t>“Deuterium Isotope Effects on Lymphoid Tissues and Humoral Antibody Responses in Mice”</a:t>
            </a:r>
            <a:r>
              <a:rPr lang="en-US" b="1" dirty="0">
                <a:solidFill>
                  <a:srgbClr val="FF0000"/>
                </a:solidFill>
              </a:rPr>
              <a:t>*</a:t>
            </a:r>
          </a:p>
        </p:txBody>
      </p:sp>
      <p:sp>
        <p:nvSpPr>
          <p:cNvPr id="3" name="Content Placeholder 2">
            <a:extLst>
              <a:ext uri="{FF2B5EF4-FFF2-40B4-BE49-F238E27FC236}">
                <a16:creationId xmlns:a16="http://schemas.microsoft.com/office/drawing/2014/main" id="{A7CD6E2E-97B1-7347-9271-2640A2332B4A}"/>
              </a:ext>
            </a:extLst>
          </p:cNvPr>
          <p:cNvSpPr>
            <a:spLocks noGrp="1"/>
          </p:cNvSpPr>
          <p:nvPr>
            <p:ph idx="1"/>
          </p:nvPr>
        </p:nvSpPr>
        <p:spPr>
          <a:xfrm>
            <a:off x="302623" y="1960562"/>
            <a:ext cx="10515600" cy="2689815"/>
          </a:xfrm>
        </p:spPr>
        <p:txBody>
          <a:bodyPr/>
          <a:lstStyle/>
          <a:p>
            <a:r>
              <a:rPr lang="en-US" dirty="0"/>
              <a:t>Mice were exposed to water enriched with 30% D</a:t>
            </a:r>
            <a:r>
              <a:rPr lang="en-US" baseline="-25000" dirty="0"/>
              <a:t>2</a:t>
            </a:r>
            <a:r>
              <a:rPr lang="en-US" dirty="0"/>
              <a:t>O</a:t>
            </a:r>
          </a:p>
          <a:p>
            <a:r>
              <a:rPr lang="en-US" dirty="0"/>
              <a:t>Deuteration resulted in depression of antibody response to a toxin</a:t>
            </a:r>
          </a:p>
          <a:p>
            <a:pPr marL="0" indent="0">
              <a:buNone/>
            </a:pPr>
            <a:r>
              <a:rPr lang="en-US" dirty="0"/>
              <a:t>“A particularly striking weight loss of the thymus and  spleen, and a marked systemic lymphocyte depletion were apparent, particularly in the thymus, white pulp of the spleen, lymph nodes, and gut-associated lymphoid tissue (GALT)”</a:t>
            </a:r>
          </a:p>
          <a:p>
            <a:pPr marL="0" indent="0">
              <a:buNone/>
            </a:pPr>
            <a:endParaRPr lang="en-US" dirty="0"/>
          </a:p>
        </p:txBody>
      </p:sp>
      <p:sp>
        <p:nvSpPr>
          <p:cNvPr id="4" name="TextBox 3">
            <a:extLst>
              <a:ext uri="{FF2B5EF4-FFF2-40B4-BE49-F238E27FC236}">
                <a16:creationId xmlns:a16="http://schemas.microsoft.com/office/drawing/2014/main" id="{26C694EE-77F1-B342-B56B-1B9AB1DEAA24}"/>
              </a:ext>
            </a:extLst>
          </p:cNvPr>
          <p:cNvSpPr txBox="1"/>
          <p:nvPr/>
        </p:nvSpPr>
        <p:spPr>
          <a:xfrm>
            <a:off x="1207839" y="6219567"/>
            <a:ext cx="10984161" cy="461665"/>
          </a:xfrm>
          <a:prstGeom prst="rect">
            <a:avLst/>
          </a:prstGeom>
          <a:noFill/>
        </p:spPr>
        <p:txBody>
          <a:bodyPr wrap="none" rtlCol="0">
            <a:spAutoFit/>
          </a:bodyPr>
          <a:lstStyle/>
          <a:p>
            <a:r>
              <a:rPr lang="en-US" sz="2400" dirty="0">
                <a:solidFill>
                  <a:srgbClr val="FF0000"/>
                </a:solidFill>
              </a:rPr>
              <a:t>*</a:t>
            </a:r>
            <a:r>
              <a:rPr lang="en-US" sz="2400" dirty="0"/>
              <a:t>JA </a:t>
            </a:r>
            <a:r>
              <a:rPr lang="en-US" sz="2400" dirty="0" err="1"/>
              <a:t>Laissue</a:t>
            </a:r>
            <a:r>
              <a:rPr lang="en-US" sz="2400" dirty="0"/>
              <a:t> and RD Stone. </a:t>
            </a:r>
            <a:r>
              <a:rPr lang="en-US" sz="2400" dirty="0" err="1"/>
              <a:t>Virchows</a:t>
            </a:r>
            <a:r>
              <a:rPr lang="en-US" sz="2400" dirty="0"/>
              <a:t> Arch. A Path </a:t>
            </a:r>
            <a:r>
              <a:rPr lang="en-US" sz="2400" dirty="0" err="1"/>
              <a:t>Anat</a:t>
            </a:r>
            <a:r>
              <a:rPr lang="en-US" sz="2400" dirty="0"/>
              <a:t> and </a:t>
            </a:r>
            <a:r>
              <a:rPr lang="en-US" sz="2400" dirty="0" err="1"/>
              <a:t>Histol</a:t>
            </a:r>
            <a:r>
              <a:rPr lang="en-US" sz="2400" dirty="0">
                <a:solidFill>
                  <a:srgbClr val="FF0000"/>
                </a:solidFill>
              </a:rPr>
              <a:t> 1979</a:t>
            </a:r>
            <a:r>
              <a:rPr lang="en-US" sz="2400" dirty="0"/>
              <a:t>; 383: 149-166.</a:t>
            </a:r>
          </a:p>
        </p:txBody>
      </p:sp>
      <p:sp>
        <p:nvSpPr>
          <p:cNvPr id="6" name="TextBox 5">
            <a:extLst>
              <a:ext uri="{FF2B5EF4-FFF2-40B4-BE49-F238E27FC236}">
                <a16:creationId xmlns:a16="http://schemas.microsoft.com/office/drawing/2014/main" id="{8DC4F889-9515-ED4E-B63C-E0131A84D476}"/>
              </a:ext>
            </a:extLst>
          </p:cNvPr>
          <p:cNvSpPr txBox="1"/>
          <p:nvPr/>
        </p:nvSpPr>
        <p:spPr>
          <a:xfrm>
            <a:off x="2338546" y="4920251"/>
            <a:ext cx="6648699" cy="954107"/>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r>
              <a:rPr lang="en-US" sz="2800" dirty="0"/>
              <a:t> The spleen was especially sensitive to the deuterium compared to all other organs</a:t>
            </a:r>
            <a:endParaRPr lang="en-US" sz="2800" dirty="0">
              <a:solidFill>
                <a:srgbClr val="FF0000"/>
              </a:solidFill>
            </a:endParaRPr>
          </a:p>
        </p:txBody>
      </p:sp>
      <p:sp>
        <p:nvSpPr>
          <p:cNvPr id="7" name="TextBox 6">
            <a:extLst>
              <a:ext uri="{FF2B5EF4-FFF2-40B4-BE49-F238E27FC236}">
                <a16:creationId xmlns:a16="http://schemas.microsoft.com/office/drawing/2014/main" id="{1EFDA39B-B9D6-B246-891C-F5EE3EB1354E}"/>
              </a:ext>
            </a:extLst>
          </p:cNvPr>
          <p:cNvSpPr txBox="1"/>
          <p:nvPr/>
        </p:nvSpPr>
        <p:spPr>
          <a:xfrm>
            <a:off x="2338546" y="1960562"/>
            <a:ext cx="7153184" cy="1815882"/>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r>
              <a:rPr lang="en-US" sz="2800" dirty="0"/>
              <a:t> </a:t>
            </a:r>
          </a:p>
          <a:p>
            <a:r>
              <a:rPr lang="en-US" sz="2800" dirty="0"/>
              <a:t>Perhaps the spleen plays an essential role in maintaining low deuterium levels in the blood?</a:t>
            </a:r>
          </a:p>
          <a:p>
            <a:endParaRPr lang="en-US" sz="2800" dirty="0">
              <a:solidFill>
                <a:srgbClr val="FF0000"/>
              </a:solidFill>
            </a:endParaRPr>
          </a:p>
        </p:txBody>
      </p:sp>
    </p:spTree>
    <p:extLst>
      <p:ext uri="{BB962C8B-B14F-4D97-AF65-F5344CB8AC3E}">
        <p14:creationId xmlns:p14="http://schemas.microsoft.com/office/powerpoint/2010/main" val="3498213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BD57-24C5-A24F-8D41-4C097334F744}"/>
              </a:ext>
            </a:extLst>
          </p:cNvPr>
          <p:cNvSpPr>
            <a:spLocks noGrp="1"/>
          </p:cNvSpPr>
          <p:nvPr>
            <p:ph type="title"/>
          </p:nvPr>
        </p:nvSpPr>
        <p:spPr>
          <a:xfrm>
            <a:off x="202580" y="309369"/>
            <a:ext cx="10515600" cy="1325563"/>
          </a:xfrm>
        </p:spPr>
        <p:txBody>
          <a:bodyPr/>
          <a:lstStyle/>
          <a:p>
            <a:r>
              <a:rPr lang="en-US" b="1" dirty="0"/>
              <a:t>Alpha-Synuclein &amp; Parkinson’s Disease</a:t>
            </a:r>
          </a:p>
        </p:txBody>
      </p:sp>
      <p:sp>
        <p:nvSpPr>
          <p:cNvPr id="3" name="Content Placeholder 2">
            <a:extLst>
              <a:ext uri="{FF2B5EF4-FFF2-40B4-BE49-F238E27FC236}">
                <a16:creationId xmlns:a16="http://schemas.microsoft.com/office/drawing/2014/main" id="{024F56A0-579E-F04F-93AF-4FABF32258D2}"/>
              </a:ext>
            </a:extLst>
          </p:cNvPr>
          <p:cNvSpPr>
            <a:spLocks noGrp="1"/>
          </p:cNvSpPr>
          <p:nvPr>
            <p:ph idx="1"/>
          </p:nvPr>
        </p:nvSpPr>
        <p:spPr>
          <a:xfrm>
            <a:off x="288131" y="1634932"/>
            <a:ext cx="10515600" cy="4351338"/>
          </a:xfrm>
        </p:spPr>
        <p:txBody>
          <a:bodyPr/>
          <a:lstStyle/>
          <a:p>
            <a:pPr marL="0" indent="0">
              <a:buNone/>
            </a:pPr>
            <a:r>
              <a:rPr lang="en-US" dirty="0"/>
              <a:t>"When autophagic mechanisms fail to digest the toxic a-SYN oligomers, exosome-mediated release could be a way to clear the cells of the toxic species, unfortunately allowing uptake of these exosomes by neighboring cells”</a:t>
            </a:r>
          </a:p>
          <a:p>
            <a:r>
              <a:rPr lang="en-US" dirty="0"/>
              <a:t>Alpha-synuclein binds to membranes in its N-terminal domain</a:t>
            </a:r>
          </a:p>
          <a:p>
            <a:r>
              <a:rPr lang="en-US" dirty="0"/>
              <a:t>Alpha-synuclein has a C-terminal domain that is intrinsically disordered</a:t>
            </a:r>
          </a:p>
          <a:p>
            <a:r>
              <a:rPr lang="en-US" dirty="0"/>
              <a:t>Excessive phosphorylation and/or crowding induce the formation of soluble oligomers that block access of the hydrophobic domain         </a:t>
            </a:r>
            <a:r>
              <a:rPr lang="en-US" i="1" dirty="0">
                <a:solidFill>
                  <a:srgbClr val="FF0000"/>
                </a:solidFill>
              </a:rPr>
              <a:t>to water </a:t>
            </a:r>
          </a:p>
          <a:p>
            <a:pPr marL="0" indent="0">
              <a:buNone/>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1DEDA6D3-D645-B243-9821-C3573B9E86D5}"/>
              </a:ext>
            </a:extLst>
          </p:cNvPr>
          <p:cNvSpPr txBox="1"/>
          <p:nvPr/>
        </p:nvSpPr>
        <p:spPr>
          <a:xfrm>
            <a:off x="2888166" y="6266985"/>
            <a:ext cx="8767272" cy="400110"/>
          </a:xfrm>
          <a:prstGeom prst="rect">
            <a:avLst/>
          </a:prstGeom>
          <a:noFill/>
        </p:spPr>
        <p:txBody>
          <a:bodyPr wrap="none" rtlCol="0">
            <a:spAutoFit/>
          </a:bodyPr>
          <a:lstStyle/>
          <a:p>
            <a:r>
              <a:rPr lang="en-US" sz="2000" dirty="0">
                <a:solidFill>
                  <a:srgbClr val="FF0000"/>
                </a:solidFill>
              </a:rPr>
              <a:t>*</a:t>
            </a:r>
            <a:r>
              <a:rPr lang="en-US" sz="2000" dirty="0" err="1"/>
              <a:t>Angélique</a:t>
            </a:r>
            <a:r>
              <a:rPr lang="en-US" sz="2000" dirty="0"/>
              <a:t> </a:t>
            </a:r>
            <a:r>
              <a:rPr lang="en-US" sz="2000" dirty="0" err="1"/>
              <a:t>Deleersnijder</a:t>
            </a:r>
            <a:r>
              <a:rPr lang="en-US" sz="2000" dirty="0"/>
              <a:t> et al. Trends in Molecular Medicine 2013 19(6): 368-377.</a:t>
            </a:r>
          </a:p>
        </p:txBody>
      </p:sp>
    </p:spTree>
    <p:extLst>
      <p:ext uri="{BB962C8B-B14F-4D97-AF65-F5344CB8AC3E}">
        <p14:creationId xmlns:p14="http://schemas.microsoft.com/office/powerpoint/2010/main" val="249975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3773"/>
            <a:ext cx="10972800" cy="1143000"/>
          </a:xfrm>
        </p:spPr>
        <p:txBody>
          <a:bodyPr/>
          <a:lstStyle/>
          <a:p>
            <a:r>
              <a:rPr lang="en-US" b="1" dirty="0"/>
              <a:t>The Big Picture</a:t>
            </a:r>
          </a:p>
        </p:txBody>
      </p:sp>
      <p:sp>
        <p:nvSpPr>
          <p:cNvPr id="3" name="Content Placeholder 2"/>
          <p:cNvSpPr>
            <a:spLocks noGrp="1"/>
          </p:cNvSpPr>
          <p:nvPr>
            <p:ph idx="1"/>
          </p:nvPr>
        </p:nvSpPr>
        <p:spPr>
          <a:xfrm>
            <a:off x="212285" y="1513251"/>
            <a:ext cx="12124267" cy="6227760"/>
          </a:xfrm>
        </p:spPr>
        <p:txBody>
          <a:bodyPr>
            <a:noAutofit/>
          </a:bodyPr>
          <a:lstStyle/>
          <a:p>
            <a:r>
              <a:rPr lang="en-US" dirty="0"/>
              <a:t>Deuterium is a natural rare isotope of hydrogen                                                      with distinct physical properties</a:t>
            </a:r>
            <a:endParaRPr lang="en-US" sz="2400" dirty="0"/>
          </a:p>
          <a:p>
            <a:pPr lvl="1"/>
            <a:r>
              <a:rPr lang="en-US" dirty="0"/>
              <a:t>Exposure to high concentrations of D</a:t>
            </a:r>
            <a:r>
              <a:rPr lang="en-US" baseline="-25000" dirty="0"/>
              <a:t>2</a:t>
            </a:r>
            <a:r>
              <a:rPr lang="en-US" dirty="0"/>
              <a:t>O is life threatening</a:t>
            </a:r>
          </a:p>
          <a:p>
            <a:pPr lvl="1"/>
            <a:r>
              <a:rPr lang="en-US" dirty="0"/>
              <a:t>Living organisms have developed  sophisticated                                                                strategies involving specialized enzymes to deal with it</a:t>
            </a:r>
          </a:p>
          <a:p>
            <a:r>
              <a:rPr lang="en-US" dirty="0"/>
              <a:t>Mitochondria require low-deuterium water to function properly</a:t>
            </a:r>
            <a:endParaRPr lang="en-US" sz="2400" dirty="0"/>
          </a:p>
          <a:p>
            <a:r>
              <a:rPr lang="en-US" dirty="0"/>
              <a:t>Choices in water and food consumption can influence deuterium exposure</a:t>
            </a:r>
          </a:p>
          <a:p>
            <a:r>
              <a:rPr lang="en-US" dirty="0"/>
              <a:t>Glyphosate disrupts deuterium homeostasis, causing deuterium intoxication</a:t>
            </a:r>
          </a:p>
          <a:p>
            <a:r>
              <a:rPr lang="en-US" dirty="0"/>
              <a:t>Hypothesis: prion proteins promote recovery from deuterium overload</a:t>
            </a:r>
          </a:p>
          <a:p>
            <a:r>
              <a:rPr lang="en-US" dirty="0"/>
              <a:t>In severe reactions to COVID-19, a complex response ensues aimed at restoring mitochondrial health in immune cells</a:t>
            </a:r>
          </a:p>
        </p:txBody>
      </p:sp>
      <p:pic>
        <p:nvPicPr>
          <p:cNvPr id="4" name="Picture 3" descr="deuteriu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9394" y="1091625"/>
            <a:ext cx="2274873" cy="2820506"/>
          </a:xfrm>
          <a:prstGeom prst="rect">
            <a:avLst/>
          </a:prstGeom>
        </p:spPr>
      </p:pic>
    </p:spTree>
    <p:extLst>
      <p:ext uri="{BB962C8B-B14F-4D97-AF65-F5344CB8AC3E}">
        <p14:creationId xmlns:p14="http://schemas.microsoft.com/office/powerpoint/2010/main" val="467851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0E4E2061-CFE4-914B-B077-F7CF77FD7938}"/>
              </a:ext>
            </a:extLst>
          </p:cNvPr>
          <p:cNvPicPr>
            <a:picLocks noGrp="1" noChangeAspect="1"/>
          </p:cNvPicPr>
          <p:nvPr>
            <p:ph idx="1"/>
          </p:nvPr>
        </p:nvPicPr>
        <p:blipFill>
          <a:blip r:embed="rId3"/>
          <a:stretch>
            <a:fillRect/>
          </a:stretch>
        </p:blipFill>
        <p:spPr>
          <a:xfrm>
            <a:off x="-489398" y="12879"/>
            <a:ext cx="7830537" cy="5720303"/>
          </a:xfrm>
        </p:spPr>
      </p:pic>
      <p:sp>
        <p:nvSpPr>
          <p:cNvPr id="2" name="Title 1">
            <a:extLst>
              <a:ext uri="{FF2B5EF4-FFF2-40B4-BE49-F238E27FC236}">
                <a16:creationId xmlns:a16="http://schemas.microsoft.com/office/drawing/2014/main" id="{89BF9D69-2E06-114D-9522-CE3C39B35A6C}"/>
              </a:ext>
            </a:extLst>
          </p:cNvPr>
          <p:cNvSpPr>
            <a:spLocks noGrp="1"/>
          </p:cNvSpPr>
          <p:nvPr>
            <p:ph type="title"/>
          </p:nvPr>
        </p:nvSpPr>
        <p:spPr>
          <a:xfrm>
            <a:off x="6890199" y="1266647"/>
            <a:ext cx="4662151" cy="2339438"/>
          </a:xfrm>
        </p:spPr>
        <p:txBody>
          <a:bodyPr>
            <a:normAutofit fontScale="90000"/>
          </a:bodyPr>
          <a:lstStyle/>
          <a:p>
            <a:r>
              <a:rPr lang="en-US" b="1" dirty="0"/>
              <a:t>alpha-Synuclein Facilitates Dopamine Uptake into Vesicles</a:t>
            </a:r>
            <a:r>
              <a:rPr lang="en-US" b="1" dirty="0">
                <a:solidFill>
                  <a:srgbClr val="FF0000"/>
                </a:solidFill>
              </a:rPr>
              <a:t>*</a:t>
            </a:r>
          </a:p>
        </p:txBody>
      </p:sp>
      <p:sp>
        <p:nvSpPr>
          <p:cNvPr id="6" name="TextBox 5">
            <a:extLst>
              <a:ext uri="{FF2B5EF4-FFF2-40B4-BE49-F238E27FC236}">
                <a16:creationId xmlns:a16="http://schemas.microsoft.com/office/drawing/2014/main" id="{7B494925-936F-1D43-8116-BAEC4EAB8CF2}"/>
              </a:ext>
            </a:extLst>
          </p:cNvPr>
          <p:cNvSpPr txBox="1"/>
          <p:nvPr/>
        </p:nvSpPr>
        <p:spPr>
          <a:xfrm>
            <a:off x="3807076" y="6354190"/>
            <a:ext cx="8384924" cy="400110"/>
          </a:xfrm>
          <a:prstGeom prst="rect">
            <a:avLst/>
          </a:prstGeom>
          <a:noFill/>
        </p:spPr>
        <p:txBody>
          <a:bodyPr wrap="none" rtlCol="0">
            <a:spAutoFit/>
          </a:bodyPr>
          <a:lstStyle/>
          <a:p>
            <a:r>
              <a:rPr lang="en-US" sz="2000" dirty="0">
                <a:solidFill>
                  <a:srgbClr val="FF0000"/>
                </a:solidFill>
              </a:rPr>
              <a:t>*</a:t>
            </a:r>
            <a:r>
              <a:rPr lang="en-US" sz="2000" dirty="0"/>
              <a:t>Figure 2. Julie </a:t>
            </a:r>
            <a:r>
              <a:rPr lang="en-US" sz="2000" dirty="0" err="1"/>
              <a:t>Lotharius</a:t>
            </a:r>
            <a:r>
              <a:rPr lang="en-US" sz="2000" dirty="0"/>
              <a:t> and </a:t>
            </a:r>
            <a:r>
              <a:rPr lang="en-US" sz="2000" dirty="0" err="1"/>
              <a:t>Patrik</a:t>
            </a:r>
            <a:r>
              <a:rPr lang="en-US" sz="2000" dirty="0"/>
              <a:t> </a:t>
            </a:r>
            <a:r>
              <a:rPr lang="en-US" sz="2000" dirty="0" err="1"/>
              <a:t>Brundin</a:t>
            </a:r>
            <a:r>
              <a:rPr lang="en-US" sz="2000" dirty="0"/>
              <a:t>. Nature Reviews 2002; 3: 932-942.</a:t>
            </a:r>
          </a:p>
        </p:txBody>
      </p:sp>
      <p:sp>
        <p:nvSpPr>
          <p:cNvPr id="7" name="Content Placeholder 2">
            <a:extLst>
              <a:ext uri="{FF2B5EF4-FFF2-40B4-BE49-F238E27FC236}">
                <a16:creationId xmlns:a16="http://schemas.microsoft.com/office/drawing/2014/main" id="{EDDB60E4-9583-8649-8DF6-4552EDF49352}"/>
              </a:ext>
            </a:extLst>
          </p:cNvPr>
          <p:cNvSpPr txBox="1">
            <a:spLocks/>
          </p:cNvSpPr>
          <p:nvPr/>
        </p:nvSpPr>
        <p:spPr>
          <a:xfrm>
            <a:off x="7585838" y="3834893"/>
            <a:ext cx="4095535" cy="1885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High propensity for dopamine to oxidize when not stored in synaptic vesicles</a:t>
            </a:r>
          </a:p>
        </p:txBody>
      </p:sp>
    </p:spTree>
    <p:extLst>
      <p:ext uri="{BB962C8B-B14F-4D97-AF65-F5344CB8AC3E}">
        <p14:creationId xmlns:p14="http://schemas.microsoft.com/office/powerpoint/2010/main" val="1229168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EDE30CBC-4682-0F48-BC5B-A95D4C953B09}"/>
              </a:ext>
            </a:extLst>
          </p:cNvPr>
          <p:cNvPicPr>
            <a:picLocks noGrp="1" noChangeAspect="1"/>
          </p:cNvPicPr>
          <p:nvPr>
            <p:ph idx="1"/>
          </p:nvPr>
        </p:nvPicPr>
        <p:blipFill>
          <a:blip r:embed="rId3"/>
          <a:stretch>
            <a:fillRect/>
          </a:stretch>
        </p:blipFill>
        <p:spPr>
          <a:xfrm>
            <a:off x="0" y="103700"/>
            <a:ext cx="7449926" cy="6098904"/>
          </a:xfrm>
        </p:spPr>
      </p:pic>
      <p:sp>
        <p:nvSpPr>
          <p:cNvPr id="6" name="Rectangle 5">
            <a:extLst>
              <a:ext uri="{FF2B5EF4-FFF2-40B4-BE49-F238E27FC236}">
                <a16:creationId xmlns:a16="http://schemas.microsoft.com/office/drawing/2014/main" id="{A9552439-2346-C148-A56C-723E625ECF96}"/>
              </a:ext>
            </a:extLst>
          </p:cNvPr>
          <p:cNvSpPr/>
          <p:nvPr/>
        </p:nvSpPr>
        <p:spPr>
          <a:xfrm>
            <a:off x="312234" y="6157960"/>
            <a:ext cx="6322742" cy="268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A5E71D-1E72-1A41-A482-857BAB216AE7}"/>
              </a:ext>
            </a:extLst>
          </p:cNvPr>
          <p:cNvSpPr txBox="1"/>
          <p:nvPr/>
        </p:nvSpPr>
        <p:spPr>
          <a:xfrm>
            <a:off x="3807076" y="6354190"/>
            <a:ext cx="8384924" cy="400110"/>
          </a:xfrm>
          <a:prstGeom prst="rect">
            <a:avLst/>
          </a:prstGeom>
          <a:noFill/>
        </p:spPr>
        <p:txBody>
          <a:bodyPr wrap="none" rtlCol="0">
            <a:spAutoFit/>
          </a:bodyPr>
          <a:lstStyle/>
          <a:p>
            <a:r>
              <a:rPr lang="en-US" sz="2000" dirty="0">
                <a:solidFill>
                  <a:srgbClr val="FF0000"/>
                </a:solidFill>
              </a:rPr>
              <a:t>*</a:t>
            </a:r>
            <a:r>
              <a:rPr lang="en-US" sz="2000" dirty="0"/>
              <a:t>Figure 1. Julie </a:t>
            </a:r>
            <a:r>
              <a:rPr lang="en-US" sz="2000" dirty="0" err="1"/>
              <a:t>Lotharius</a:t>
            </a:r>
            <a:r>
              <a:rPr lang="en-US" sz="2000" dirty="0"/>
              <a:t> and </a:t>
            </a:r>
            <a:r>
              <a:rPr lang="en-US" sz="2000" dirty="0" err="1"/>
              <a:t>Patrik</a:t>
            </a:r>
            <a:r>
              <a:rPr lang="en-US" sz="2000" dirty="0"/>
              <a:t> </a:t>
            </a:r>
            <a:r>
              <a:rPr lang="en-US" sz="2000" dirty="0" err="1"/>
              <a:t>Brundin</a:t>
            </a:r>
            <a:r>
              <a:rPr lang="en-US" sz="2000" dirty="0"/>
              <a:t>. Nature Reviews 2002; 3: 932-942.</a:t>
            </a:r>
          </a:p>
        </p:txBody>
      </p:sp>
      <p:sp>
        <p:nvSpPr>
          <p:cNvPr id="9" name="Title 8">
            <a:extLst>
              <a:ext uri="{FF2B5EF4-FFF2-40B4-BE49-F238E27FC236}">
                <a16:creationId xmlns:a16="http://schemas.microsoft.com/office/drawing/2014/main" id="{A53E5967-9EBA-A64C-847C-9F8A6FA1746C}"/>
              </a:ext>
            </a:extLst>
          </p:cNvPr>
          <p:cNvSpPr>
            <a:spLocks noGrp="1"/>
          </p:cNvSpPr>
          <p:nvPr>
            <p:ph type="title"/>
          </p:nvPr>
        </p:nvSpPr>
        <p:spPr>
          <a:xfrm>
            <a:off x="6438770" y="1430554"/>
            <a:ext cx="5042210" cy="1325563"/>
          </a:xfrm>
        </p:spPr>
        <p:txBody>
          <a:bodyPr>
            <a:normAutofit fontScale="90000"/>
          </a:bodyPr>
          <a:lstStyle/>
          <a:p>
            <a:r>
              <a:rPr lang="en-US" b="1" dirty="0"/>
              <a:t>ROS kill dopaminergic neurons in PD</a:t>
            </a:r>
            <a:r>
              <a:rPr lang="en-US" b="1" dirty="0">
                <a:solidFill>
                  <a:srgbClr val="FF0000"/>
                </a:solidFill>
              </a:rPr>
              <a:t>*</a:t>
            </a:r>
          </a:p>
        </p:txBody>
      </p:sp>
      <p:sp>
        <p:nvSpPr>
          <p:cNvPr id="10" name="Content Placeholder 2">
            <a:extLst>
              <a:ext uri="{FF2B5EF4-FFF2-40B4-BE49-F238E27FC236}">
                <a16:creationId xmlns:a16="http://schemas.microsoft.com/office/drawing/2014/main" id="{DA95884A-DE7E-254C-8C31-D1BB4D1F27D0}"/>
              </a:ext>
            </a:extLst>
          </p:cNvPr>
          <p:cNvSpPr txBox="1">
            <a:spLocks/>
          </p:cNvSpPr>
          <p:nvPr/>
        </p:nvSpPr>
        <p:spPr>
          <a:xfrm>
            <a:off x="7801073" y="2883760"/>
            <a:ext cx="4095535" cy="3415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“Defective sequestration of dopamine into vesicles, leading to the generation of reactive oxygen species in the cytoplasm, is a key event in the demise of dopaminergic neurons in Parkinson’s disease” </a:t>
            </a:r>
          </a:p>
        </p:txBody>
      </p:sp>
      <p:sp>
        <p:nvSpPr>
          <p:cNvPr id="2" name="TextBox 1">
            <a:extLst>
              <a:ext uri="{FF2B5EF4-FFF2-40B4-BE49-F238E27FC236}">
                <a16:creationId xmlns:a16="http://schemas.microsoft.com/office/drawing/2014/main" id="{D2B924D6-A3EA-F941-8F76-58229D190492}"/>
              </a:ext>
            </a:extLst>
          </p:cNvPr>
          <p:cNvSpPr txBox="1"/>
          <p:nvPr/>
        </p:nvSpPr>
        <p:spPr>
          <a:xfrm>
            <a:off x="5480828" y="1750116"/>
            <a:ext cx="673582" cy="369332"/>
          </a:xfrm>
          <a:prstGeom prst="rect">
            <a:avLst/>
          </a:prstGeom>
          <a:solidFill>
            <a:schemeClr val="bg1"/>
          </a:solidFill>
          <a:ln>
            <a:solidFill>
              <a:schemeClr val="tx1"/>
            </a:solidFill>
          </a:ln>
        </p:spPr>
        <p:txBody>
          <a:bodyPr wrap="none" rtlCol="0">
            <a:spAutoFit/>
          </a:bodyPr>
          <a:lstStyle/>
          <a:p>
            <a:r>
              <a:rPr lang="en-US" dirty="0"/>
              <a:t>DDW</a:t>
            </a:r>
          </a:p>
        </p:txBody>
      </p:sp>
      <p:sp>
        <p:nvSpPr>
          <p:cNvPr id="3" name="Freeform 2">
            <a:extLst>
              <a:ext uri="{FF2B5EF4-FFF2-40B4-BE49-F238E27FC236}">
                <a16:creationId xmlns:a16="http://schemas.microsoft.com/office/drawing/2014/main" id="{59D722DE-77B3-B443-85BF-99FBC7981109}"/>
              </a:ext>
            </a:extLst>
          </p:cNvPr>
          <p:cNvSpPr/>
          <p:nvPr/>
        </p:nvSpPr>
        <p:spPr>
          <a:xfrm>
            <a:off x="5196468" y="2096429"/>
            <a:ext cx="691376" cy="260172"/>
          </a:xfrm>
          <a:custGeom>
            <a:avLst/>
            <a:gdLst>
              <a:gd name="connsiteX0" fmla="*/ 691376 w 691376"/>
              <a:gd name="connsiteY0" fmla="*/ 0 h 260172"/>
              <a:gd name="connsiteX1" fmla="*/ 423747 w 691376"/>
              <a:gd name="connsiteY1" fmla="*/ 245327 h 260172"/>
              <a:gd name="connsiteX2" fmla="*/ 0 w 691376"/>
              <a:gd name="connsiteY2" fmla="*/ 211873 h 260172"/>
            </a:gdLst>
            <a:ahLst/>
            <a:cxnLst>
              <a:cxn ang="0">
                <a:pos x="connsiteX0" y="connsiteY0"/>
              </a:cxn>
              <a:cxn ang="0">
                <a:pos x="connsiteX1" y="connsiteY1"/>
              </a:cxn>
              <a:cxn ang="0">
                <a:pos x="connsiteX2" y="connsiteY2"/>
              </a:cxn>
            </a:cxnLst>
            <a:rect l="l" t="t" r="r" b="b"/>
            <a:pathLst>
              <a:path w="691376" h="260172">
                <a:moveTo>
                  <a:pt x="691376" y="0"/>
                </a:moveTo>
                <a:cubicBezTo>
                  <a:pt x="615176" y="105007"/>
                  <a:pt x="538976" y="210015"/>
                  <a:pt x="423747" y="245327"/>
                </a:cubicBezTo>
                <a:cubicBezTo>
                  <a:pt x="308518" y="280639"/>
                  <a:pt x="154259" y="246256"/>
                  <a:pt x="0" y="211873"/>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607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A3F6-A578-DF4D-AB12-C67348E90E05}"/>
              </a:ext>
            </a:extLst>
          </p:cNvPr>
          <p:cNvSpPr>
            <a:spLocks noGrp="1"/>
          </p:cNvSpPr>
          <p:nvPr>
            <p:ph type="title"/>
          </p:nvPr>
        </p:nvSpPr>
        <p:spPr>
          <a:xfrm>
            <a:off x="157976" y="8286"/>
            <a:ext cx="10515600" cy="1325563"/>
          </a:xfrm>
        </p:spPr>
        <p:txBody>
          <a:bodyPr/>
          <a:lstStyle/>
          <a:p>
            <a:r>
              <a:rPr lang="en-US" b="1" dirty="0"/>
              <a:t>Prion-like Proteins: A Hypothesis</a:t>
            </a:r>
          </a:p>
        </p:txBody>
      </p:sp>
      <p:sp>
        <p:nvSpPr>
          <p:cNvPr id="3" name="Content Placeholder 2">
            <a:extLst>
              <a:ext uri="{FF2B5EF4-FFF2-40B4-BE49-F238E27FC236}">
                <a16:creationId xmlns:a16="http://schemas.microsoft.com/office/drawing/2014/main" id="{5209DD37-9BD6-1445-AF64-47AB85EACA73}"/>
              </a:ext>
            </a:extLst>
          </p:cNvPr>
          <p:cNvSpPr>
            <a:spLocks noGrp="1"/>
          </p:cNvSpPr>
          <p:nvPr>
            <p:ph idx="1"/>
          </p:nvPr>
        </p:nvSpPr>
        <p:spPr>
          <a:xfrm>
            <a:off x="157976" y="991674"/>
            <a:ext cx="10515600" cy="5687906"/>
          </a:xfrm>
        </p:spPr>
        <p:txBody>
          <a:bodyPr>
            <a:normAutofit lnSpcReduction="10000"/>
          </a:bodyPr>
          <a:lstStyle/>
          <a:p>
            <a:r>
              <a:rPr lang="en-US" dirty="0"/>
              <a:t>Prion-like proteins are normally “intrinsically disordered”:</a:t>
            </a:r>
          </a:p>
          <a:p>
            <a:pPr lvl="1"/>
            <a:r>
              <a:rPr lang="en-US" dirty="0"/>
              <a:t>They have broad access to the water-based medium and freely exchange hydrogen with deuterium</a:t>
            </a:r>
          </a:p>
          <a:p>
            <a:r>
              <a:rPr lang="en-US" dirty="0"/>
              <a:t>Prion-like proteins bind to membranes in order to gain access to structured water where deuterium is enriched and pH is elevated</a:t>
            </a:r>
          </a:p>
          <a:p>
            <a:r>
              <a:rPr lang="en-US" dirty="0"/>
              <a:t>Prion-like proteins spontaneously organize into oligomers under conditions of high pH, deuterium rich exposure (in structured water)</a:t>
            </a:r>
          </a:p>
          <a:p>
            <a:pPr lvl="1"/>
            <a:r>
              <a:rPr lang="en-US" dirty="0"/>
              <a:t>Excess bound deuterium/hydrogen ratio facilitates this refolding</a:t>
            </a:r>
          </a:p>
          <a:p>
            <a:r>
              <a:rPr lang="en-US" i="1" dirty="0">
                <a:solidFill>
                  <a:srgbClr val="FF0000"/>
                </a:solidFill>
              </a:rPr>
              <a:t>Prion-like proteins ultimately trap deuterium in fibrils that precipitate out into Alzheimer’s plaque and Lewy bodies </a:t>
            </a:r>
          </a:p>
          <a:p>
            <a:pPr lvl="1"/>
            <a:r>
              <a:rPr lang="en-US" dirty="0"/>
              <a:t>This serves to lower the deuterium levels in the cell</a:t>
            </a:r>
          </a:p>
          <a:p>
            <a:r>
              <a:rPr lang="en-US" dirty="0"/>
              <a:t>When there is impaired ability to clear “misfolded” proteins, they are shipped out as exosomes</a:t>
            </a:r>
          </a:p>
          <a:p>
            <a:pPr lvl="1"/>
            <a:r>
              <a:rPr lang="en-US" dirty="0"/>
              <a:t>Exosomes can then get taken up by other cells better equipped to degrade the prions</a:t>
            </a:r>
          </a:p>
          <a:p>
            <a:endParaRPr lang="en-US" dirty="0"/>
          </a:p>
          <a:p>
            <a:endParaRPr lang="en-US" dirty="0"/>
          </a:p>
        </p:txBody>
      </p:sp>
    </p:spTree>
    <p:extLst>
      <p:ext uri="{BB962C8B-B14F-4D97-AF65-F5344CB8AC3E}">
        <p14:creationId xmlns:p14="http://schemas.microsoft.com/office/powerpoint/2010/main" val="2954677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E363-73D5-9A4E-91CC-9263CF466A38}"/>
              </a:ext>
            </a:extLst>
          </p:cNvPr>
          <p:cNvSpPr>
            <a:spLocks noGrp="1"/>
          </p:cNvSpPr>
          <p:nvPr>
            <p:ph type="title"/>
          </p:nvPr>
        </p:nvSpPr>
        <p:spPr>
          <a:xfrm>
            <a:off x="314093" y="119798"/>
            <a:ext cx="3488473" cy="1325563"/>
          </a:xfrm>
        </p:spPr>
        <p:txBody>
          <a:bodyPr/>
          <a:lstStyle/>
          <a:p>
            <a:r>
              <a:rPr lang="en-US" b="1" dirty="0"/>
              <a:t>A Bold Claim</a:t>
            </a:r>
          </a:p>
        </p:txBody>
      </p:sp>
      <p:sp>
        <p:nvSpPr>
          <p:cNvPr id="3" name="Content Placeholder 2">
            <a:extLst>
              <a:ext uri="{FF2B5EF4-FFF2-40B4-BE49-F238E27FC236}">
                <a16:creationId xmlns:a16="http://schemas.microsoft.com/office/drawing/2014/main" id="{2CBBE440-3B4C-5E49-8425-BBD9FAC0EFFC}"/>
              </a:ext>
            </a:extLst>
          </p:cNvPr>
          <p:cNvSpPr>
            <a:spLocks noGrp="1"/>
          </p:cNvSpPr>
          <p:nvPr>
            <p:ph idx="1"/>
          </p:nvPr>
        </p:nvSpPr>
        <p:spPr>
          <a:xfrm>
            <a:off x="314093" y="1445361"/>
            <a:ext cx="10904034" cy="4642083"/>
          </a:xfrm>
        </p:spPr>
        <p:txBody>
          <a:bodyPr>
            <a:normAutofit/>
          </a:bodyPr>
          <a:lstStyle/>
          <a:p>
            <a:r>
              <a:rPr lang="en-US" dirty="0"/>
              <a:t>Researchers have been unable to figure out exactly how misfolded prion-like proteins cause disease</a:t>
            </a:r>
          </a:p>
          <a:p>
            <a:r>
              <a:rPr lang="en-US" dirty="0"/>
              <a:t>I propose that they are looking under the wrong light!</a:t>
            </a:r>
          </a:p>
          <a:p>
            <a:pPr lvl="1"/>
            <a:r>
              <a:rPr lang="en-US" dirty="0"/>
              <a:t>Lewy bodies and plaque are an indicator of impaired ability to maintain low deuterium levels in the mitochondria and lysosomes</a:t>
            </a:r>
          </a:p>
          <a:p>
            <a:pPr lvl="1"/>
            <a:r>
              <a:rPr lang="en-US" dirty="0"/>
              <a:t>The proteins misfold when deuterium levels rise too high</a:t>
            </a:r>
          </a:p>
          <a:p>
            <a:pPr lvl="1"/>
            <a:r>
              <a:rPr lang="en-US" dirty="0"/>
              <a:t>Their misfolding works to deplete the deuterium – helping to solve the problem</a:t>
            </a:r>
          </a:p>
          <a:p>
            <a:r>
              <a:rPr lang="en-US" i="1" dirty="0">
                <a:solidFill>
                  <a:srgbClr val="FF0000"/>
                </a:solidFill>
              </a:rPr>
              <a:t>Impaired ability to clear misfolded proteins can be caused by insufficient heparan sulfate in the membrane glycoproteins</a:t>
            </a:r>
          </a:p>
          <a:p>
            <a:r>
              <a:rPr lang="en-US" i="1" dirty="0">
                <a:solidFill>
                  <a:srgbClr val="FF0000"/>
                </a:solidFill>
              </a:rPr>
              <a:t>The plaque regions are the solution to, not the cause of, the toxicity</a:t>
            </a:r>
          </a:p>
        </p:txBody>
      </p:sp>
    </p:spTree>
    <p:extLst>
      <p:ext uri="{BB962C8B-B14F-4D97-AF65-F5344CB8AC3E}">
        <p14:creationId xmlns:p14="http://schemas.microsoft.com/office/powerpoint/2010/main" val="3849892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CE76-98DE-CC44-AC4E-CCB9C3B391C9}"/>
              </a:ext>
            </a:extLst>
          </p:cNvPr>
          <p:cNvSpPr>
            <a:spLocks noGrp="1"/>
          </p:cNvSpPr>
          <p:nvPr>
            <p:ph type="title"/>
          </p:nvPr>
        </p:nvSpPr>
        <p:spPr>
          <a:xfrm>
            <a:off x="280639" y="153192"/>
            <a:ext cx="10515600" cy="1325563"/>
          </a:xfrm>
        </p:spPr>
        <p:txBody>
          <a:bodyPr/>
          <a:lstStyle/>
          <a:p>
            <a:r>
              <a:rPr lang="en-US" b="1" dirty="0"/>
              <a:t>G-Quadruplexes (G4s) and Prion Proteins</a:t>
            </a:r>
          </a:p>
        </p:txBody>
      </p:sp>
      <p:sp>
        <p:nvSpPr>
          <p:cNvPr id="3" name="Content Placeholder 2">
            <a:extLst>
              <a:ext uri="{FF2B5EF4-FFF2-40B4-BE49-F238E27FC236}">
                <a16:creationId xmlns:a16="http://schemas.microsoft.com/office/drawing/2014/main" id="{D98D574D-5CE5-F74C-845B-F9412E659ED9}"/>
              </a:ext>
            </a:extLst>
          </p:cNvPr>
          <p:cNvSpPr>
            <a:spLocks noGrp="1"/>
          </p:cNvSpPr>
          <p:nvPr>
            <p:ph idx="1"/>
          </p:nvPr>
        </p:nvSpPr>
        <p:spPr>
          <a:xfrm>
            <a:off x="169127" y="1297779"/>
            <a:ext cx="10870580" cy="5014120"/>
          </a:xfrm>
        </p:spPr>
        <p:txBody>
          <a:bodyPr>
            <a:normAutofit/>
          </a:bodyPr>
          <a:lstStyle/>
          <a:p>
            <a:r>
              <a:rPr lang="en-US" dirty="0"/>
              <a:t>Guanosine and its corresponding nucleotides are well known </a:t>
            </a:r>
            <a:r>
              <a:rPr lang="en-US" dirty="0" err="1"/>
              <a:t>gelators</a:t>
            </a:r>
            <a:endParaRPr lang="en-US" dirty="0"/>
          </a:p>
          <a:p>
            <a:pPr lvl="1"/>
            <a:r>
              <a:rPr lang="en-US" dirty="0"/>
              <a:t>This unique </a:t>
            </a:r>
            <a:r>
              <a:rPr lang="en-US" dirty="0" err="1"/>
              <a:t>gelating</a:t>
            </a:r>
            <a:r>
              <a:rPr lang="en-US" dirty="0"/>
              <a:t> ability is due to propensity of guanine to self-associate into stable higher-order assemblies, such as … G-quadruplexes</a:t>
            </a:r>
            <a:r>
              <a:rPr lang="en-US" dirty="0">
                <a:solidFill>
                  <a:srgbClr val="FF0000"/>
                </a:solidFill>
              </a:rPr>
              <a:t>*</a:t>
            </a:r>
          </a:p>
          <a:p>
            <a:r>
              <a:rPr lang="en-US" dirty="0" err="1"/>
              <a:t>PrP</a:t>
            </a:r>
            <a:r>
              <a:rPr lang="en-US" dirty="0"/>
              <a:t>(C) binding to G4 RNAs destabilizes its structure and is thought to trigger its conversion to </a:t>
            </a:r>
            <a:r>
              <a:rPr lang="en-US" dirty="0" err="1"/>
              <a:t>PrP</a:t>
            </a:r>
            <a:r>
              <a:rPr lang="en-US" dirty="0"/>
              <a:t>(Sc)</a:t>
            </a:r>
            <a:r>
              <a:rPr lang="en-US" dirty="0">
                <a:solidFill>
                  <a:srgbClr val="FF0000"/>
                </a:solidFill>
              </a:rPr>
              <a:t>**</a:t>
            </a:r>
          </a:p>
          <a:p>
            <a:r>
              <a:rPr lang="en-US" dirty="0" err="1"/>
              <a:t>PrP</a:t>
            </a:r>
            <a:r>
              <a:rPr lang="en-US" dirty="0"/>
              <a:t> messenger RNA (mRNA) itself contains several G4 motifs, located in the </a:t>
            </a:r>
            <a:r>
              <a:rPr lang="en-US" dirty="0" err="1"/>
              <a:t>octarepeat</a:t>
            </a:r>
            <a:r>
              <a:rPr lang="en-US" dirty="0"/>
              <a:t> region</a:t>
            </a:r>
          </a:p>
          <a:p>
            <a:pPr lvl="1"/>
            <a:r>
              <a:rPr lang="en-US" dirty="0" err="1"/>
              <a:t>PrP</a:t>
            </a:r>
            <a:r>
              <a:rPr lang="en-US" dirty="0"/>
              <a:t> binds to G4s </a:t>
            </a:r>
            <a:r>
              <a:rPr lang="en-US" i="1" dirty="0">
                <a:solidFill>
                  <a:srgbClr val="FF0000"/>
                </a:solidFill>
              </a:rPr>
              <a:t>in its own mRNA !! </a:t>
            </a:r>
            <a:r>
              <a:rPr lang="en-US" dirty="0"/>
              <a:t>Both the protein and the mRNA are affected</a:t>
            </a:r>
          </a:p>
          <a:p>
            <a:r>
              <a:rPr lang="en-US" dirty="0"/>
              <a:t>“Our results allowed to surmise a quadruplex unwinding-activity of </a:t>
            </a:r>
            <a:r>
              <a:rPr lang="en-US" dirty="0" err="1"/>
              <a:t>PrP</a:t>
            </a:r>
            <a:r>
              <a:rPr lang="en-US" dirty="0"/>
              <a:t>, that may have a feedback in vivo”</a:t>
            </a:r>
            <a:r>
              <a:rPr lang="en-US" dirty="0">
                <a:solidFill>
                  <a:srgbClr val="FF0000"/>
                </a:solidFill>
              </a:rPr>
              <a:t>***</a:t>
            </a:r>
            <a:r>
              <a:rPr lang="en-US" dirty="0"/>
              <a:t> </a:t>
            </a:r>
          </a:p>
          <a:p>
            <a:endParaRPr lang="en-US" dirty="0"/>
          </a:p>
        </p:txBody>
      </p:sp>
      <p:sp>
        <p:nvSpPr>
          <p:cNvPr id="4" name="TextBox 3">
            <a:extLst>
              <a:ext uri="{FF2B5EF4-FFF2-40B4-BE49-F238E27FC236}">
                <a16:creationId xmlns:a16="http://schemas.microsoft.com/office/drawing/2014/main" id="{DEFAA0EE-B19A-2D43-92F2-6C945185F397}"/>
              </a:ext>
            </a:extLst>
          </p:cNvPr>
          <p:cNvSpPr txBox="1"/>
          <p:nvPr/>
        </p:nvSpPr>
        <p:spPr>
          <a:xfrm>
            <a:off x="-200722" y="5504479"/>
            <a:ext cx="12065620" cy="1200329"/>
          </a:xfrm>
          <a:prstGeom prst="rect">
            <a:avLst/>
          </a:prstGeom>
          <a:noFill/>
        </p:spPr>
        <p:txBody>
          <a:bodyPr wrap="square" rtlCol="0">
            <a:spAutoFit/>
          </a:bodyPr>
          <a:lstStyle/>
          <a:p>
            <a:pPr algn="r"/>
            <a:r>
              <a:rPr lang="en-US" sz="2400" dirty="0">
                <a:solidFill>
                  <a:srgbClr val="FF0000"/>
                </a:solidFill>
              </a:rPr>
              <a:t>*</a:t>
            </a:r>
            <a:r>
              <a:rPr lang="en-US" sz="2400" dirty="0"/>
              <a:t>Gretchen Peters and Jeffery Davis. Chemical Society Reviews 2016; 45: 3188-3206.</a:t>
            </a:r>
            <a:r>
              <a:rPr lang="en-US" sz="2400" dirty="0">
                <a:solidFill>
                  <a:srgbClr val="FF0000"/>
                </a:solidFill>
              </a:rPr>
              <a:t> </a:t>
            </a:r>
          </a:p>
          <a:p>
            <a:pPr algn="r"/>
            <a:r>
              <a:rPr lang="en-US" sz="2400" dirty="0">
                <a:solidFill>
                  <a:srgbClr val="FF0000"/>
                </a:solidFill>
              </a:rPr>
              <a:t>**</a:t>
            </a:r>
            <a:r>
              <a:rPr lang="en-US" sz="2400" dirty="0"/>
              <a:t>René CL </a:t>
            </a:r>
            <a:r>
              <a:rPr lang="en-US" sz="2400" dirty="0" err="1"/>
              <a:t>Olsthoorn</a:t>
            </a:r>
            <a:r>
              <a:rPr lang="en-US" sz="2400" dirty="0"/>
              <a:t>. Nucleic Acids Research, 2014; 42(14): 9327-9333</a:t>
            </a:r>
          </a:p>
          <a:p>
            <a:pPr algn="r"/>
            <a:r>
              <a:rPr lang="en-US" sz="2400" dirty="0">
                <a:solidFill>
                  <a:srgbClr val="FF0000"/>
                </a:solidFill>
              </a:rPr>
              <a:t>***</a:t>
            </a:r>
            <a:r>
              <a:rPr lang="en-US" sz="2400" dirty="0"/>
              <a:t>Paola Cavaliere et al. Nucleic Acids Research 2013; 41(1): 327–339</a:t>
            </a:r>
          </a:p>
        </p:txBody>
      </p:sp>
    </p:spTree>
    <p:extLst>
      <p:ext uri="{BB962C8B-B14F-4D97-AF65-F5344CB8AC3E}">
        <p14:creationId xmlns:p14="http://schemas.microsoft.com/office/powerpoint/2010/main" val="3765442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123BCE9-4144-0C4D-8EB5-A9CA9EBCB0EB}"/>
              </a:ext>
            </a:extLst>
          </p:cNvPr>
          <p:cNvGrpSpPr/>
          <p:nvPr/>
        </p:nvGrpSpPr>
        <p:grpSpPr>
          <a:xfrm>
            <a:off x="-63866" y="3512635"/>
            <a:ext cx="3208511" cy="3354531"/>
            <a:chOff x="-63866" y="3512635"/>
            <a:chExt cx="3208511" cy="3354531"/>
          </a:xfrm>
        </p:grpSpPr>
        <p:pic>
          <p:nvPicPr>
            <p:cNvPr id="12" name="Picture 11" descr="Chart, radar chart&#10;&#10;Description automatically generated">
              <a:extLst>
                <a:ext uri="{FF2B5EF4-FFF2-40B4-BE49-F238E27FC236}">
                  <a16:creationId xmlns:a16="http://schemas.microsoft.com/office/drawing/2014/main" id="{392CDBF2-D2CD-6643-8757-2008D6A6FEC1}"/>
                </a:ext>
              </a:extLst>
            </p:cNvPr>
            <p:cNvPicPr>
              <a:picLocks noChangeAspect="1"/>
            </p:cNvPicPr>
            <p:nvPr/>
          </p:nvPicPr>
          <p:blipFill>
            <a:blip r:embed="rId3"/>
            <a:stretch>
              <a:fillRect/>
            </a:stretch>
          </p:blipFill>
          <p:spPr>
            <a:xfrm>
              <a:off x="-63866" y="3804272"/>
              <a:ext cx="3054660" cy="3062894"/>
            </a:xfrm>
            <a:prstGeom prst="rect">
              <a:avLst/>
            </a:prstGeom>
          </p:spPr>
        </p:pic>
        <p:sp>
          <p:nvSpPr>
            <p:cNvPr id="13" name="Rectangle 12">
              <a:extLst>
                <a:ext uri="{FF2B5EF4-FFF2-40B4-BE49-F238E27FC236}">
                  <a16:creationId xmlns:a16="http://schemas.microsoft.com/office/drawing/2014/main" id="{40301EC3-F9E6-0D4E-A987-6759BF6C7883}"/>
                </a:ext>
              </a:extLst>
            </p:cNvPr>
            <p:cNvSpPr/>
            <p:nvPr/>
          </p:nvSpPr>
          <p:spPr>
            <a:xfrm>
              <a:off x="1505415" y="3512635"/>
              <a:ext cx="1639230" cy="65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67E5C67-BD3A-6C47-9F01-C5EB8C91002F}"/>
              </a:ext>
            </a:extLst>
          </p:cNvPr>
          <p:cNvSpPr>
            <a:spLocks noGrp="1"/>
          </p:cNvSpPr>
          <p:nvPr>
            <p:ph type="title"/>
          </p:nvPr>
        </p:nvSpPr>
        <p:spPr>
          <a:xfrm>
            <a:off x="102219" y="-63125"/>
            <a:ext cx="10515600" cy="1325563"/>
          </a:xfrm>
        </p:spPr>
        <p:txBody>
          <a:bodyPr/>
          <a:lstStyle/>
          <a:p>
            <a:r>
              <a:rPr lang="en-US" b="1" dirty="0"/>
              <a:t>The Intricate Coding of G4s</a:t>
            </a:r>
          </a:p>
        </p:txBody>
      </p:sp>
      <p:sp>
        <p:nvSpPr>
          <p:cNvPr id="3" name="Content Placeholder 2">
            <a:extLst>
              <a:ext uri="{FF2B5EF4-FFF2-40B4-BE49-F238E27FC236}">
                <a16:creationId xmlns:a16="http://schemas.microsoft.com/office/drawing/2014/main" id="{5CDF0A7B-5D20-4F47-A6EC-13423D6044A2}"/>
              </a:ext>
            </a:extLst>
          </p:cNvPr>
          <p:cNvSpPr>
            <a:spLocks noGrp="1"/>
          </p:cNvSpPr>
          <p:nvPr>
            <p:ph idx="1"/>
          </p:nvPr>
        </p:nvSpPr>
        <p:spPr>
          <a:xfrm>
            <a:off x="237276" y="1118587"/>
            <a:ext cx="10515600" cy="3062894"/>
          </a:xfrm>
        </p:spPr>
        <p:txBody>
          <a:bodyPr>
            <a:normAutofit fontScale="92500" lnSpcReduction="20000"/>
          </a:bodyPr>
          <a:lstStyle/>
          <a:p>
            <a:r>
              <a:rPr lang="en-US" dirty="0" err="1"/>
              <a:t>GxxxG</a:t>
            </a:r>
            <a:r>
              <a:rPr lang="en-US" dirty="0"/>
              <a:t> motif is a signature motif of prion proteins and prion-like proteins – two </a:t>
            </a:r>
            <a:r>
              <a:rPr lang="en-US" dirty="0" err="1"/>
              <a:t>glycines</a:t>
            </a:r>
            <a:r>
              <a:rPr lang="en-US" dirty="0"/>
              <a:t> spaced by three wild cards</a:t>
            </a:r>
          </a:p>
          <a:p>
            <a:r>
              <a:rPr lang="en-US" dirty="0"/>
              <a:t>Glycine (G) DNA code is </a:t>
            </a:r>
            <a:r>
              <a:rPr lang="en-US" dirty="0" err="1"/>
              <a:t>GGx</a:t>
            </a:r>
            <a:r>
              <a:rPr lang="en-US" dirty="0"/>
              <a:t> – two guanine nucleotides followed by any nucleotide</a:t>
            </a:r>
          </a:p>
          <a:p>
            <a:r>
              <a:rPr lang="en-US" dirty="0"/>
              <a:t>Tryptophan (W) DNA code is UGG</a:t>
            </a:r>
          </a:p>
          <a:p>
            <a:r>
              <a:rPr lang="en-US" dirty="0"/>
              <a:t>GGGWG is a motif in the human prion protein                                                          that repeats many times in the protein</a:t>
            </a:r>
          </a:p>
          <a:p>
            <a:r>
              <a:rPr lang="en-US" dirty="0"/>
              <a:t>Glycine-glycine-glycine-tryptophan-glycine  = GGGWG</a:t>
            </a:r>
          </a:p>
        </p:txBody>
      </p:sp>
      <p:pic>
        <p:nvPicPr>
          <p:cNvPr id="5" name="Picture 4" descr="Diagram, schematic&#10;&#10;Description automatically generated">
            <a:extLst>
              <a:ext uri="{FF2B5EF4-FFF2-40B4-BE49-F238E27FC236}">
                <a16:creationId xmlns:a16="http://schemas.microsoft.com/office/drawing/2014/main" id="{B46F4F32-3158-F146-92A1-5AA6496E64B6}"/>
              </a:ext>
            </a:extLst>
          </p:cNvPr>
          <p:cNvPicPr>
            <a:picLocks noChangeAspect="1"/>
          </p:cNvPicPr>
          <p:nvPr/>
        </p:nvPicPr>
        <p:blipFill>
          <a:blip r:embed="rId4"/>
          <a:stretch>
            <a:fillRect/>
          </a:stretch>
        </p:blipFill>
        <p:spPr>
          <a:xfrm>
            <a:off x="7986750" y="3349749"/>
            <a:ext cx="3795067" cy="3152283"/>
          </a:xfrm>
          <a:prstGeom prst="rect">
            <a:avLst/>
          </a:prstGeom>
        </p:spPr>
      </p:pic>
      <p:sp>
        <p:nvSpPr>
          <p:cNvPr id="6" name="TextBox 5">
            <a:extLst>
              <a:ext uri="{FF2B5EF4-FFF2-40B4-BE49-F238E27FC236}">
                <a16:creationId xmlns:a16="http://schemas.microsoft.com/office/drawing/2014/main" id="{F572B709-ED80-4A4B-A2F8-CE0050FA4BFE}"/>
              </a:ext>
            </a:extLst>
          </p:cNvPr>
          <p:cNvSpPr txBox="1"/>
          <p:nvPr/>
        </p:nvSpPr>
        <p:spPr>
          <a:xfrm>
            <a:off x="3512434" y="5013218"/>
            <a:ext cx="3189848" cy="1200329"/>
          </a:xfrm>
          <a:prstGeom prst="rect">
            <a:avLst/>
          </a:prstGeom>
          <a:noFill/>
        </p:spPr>
        <p:txBody>
          <a:bodyPr wrap="none" rtlCol="0">
            <a:spAutoFit/>
          </a:bodyPr>
          <a:lstStyle/>
          <a:p>
            <a:r>
              <a:rPr lang="en-US" sz="2400" dirty="0" err="1"/>
              <a:t>GGx</a:t>
            </a:r>
            <a:r>
              <a:rPr lang="en-US" sz="2400" dirty="0"/>
              <a:t> </a:t>
            </a:r>
            <a:r>
              <a:rPr lang="en-US" sz="2400" dirty="0" err="1"/>
              <a:t>GGx</a:t>
            </a:r>
            <a:r>
              <a:rPr lang="en-US" sz="2400" dirty="0"/>
              <a:t> </a:t>
            </a:r>
            <a:r>
              <a:rPr lang="en-US" sz="2400" dirty="0" err="1"/>
              <a:t>GGx</a:t>
            </a:r>
            <a:r>
              <a:rPr lang="en-US" sz="2400" dirty="0"/>
              <a:t>  UGG </a:t>
            </a:r>
            <a:r>
              <a:rPr lang="en-US" sz="2400" dirty="0" err="1"/>
              <a:t>GGx</a:t>
            </a:r>
            <a:endParaRPr lang="en-US" sz="2400" dirty="0"/>
          </a:p>
          <a:p>
            <a:r>
              <a:rPr lang="en-US" sz="2400" dirty="0"/>
              <a:t> G       G      G      W     G</a:t>
            </a:r>
          </a:p>
          <a:p>
            <a:r>
              <a:rPr lang="en-US" sz="2400" dirty="0"/>
              <a:t> G       x       x       x       G</a:t>
            </a:r>
          </a:p>
        </p:txBody>
      </p:sp>
      <p:sp>
        <p:nvSpPr>
          <p:cNvPr id="7" name="TextBox 6">
            <a:extLst>
              <a:ext uri="{FF2B5EF4-FFF2-40B4-BE49-F238E27FC236}">
                <a16:creationId xmlns:a16="http://schemas.microsoft.com/office/drawing/2014/main" id="{B27FFF82-515C-B544-BDD2-068390DC2A59}"/>
              </a:ext>
            </a:extLst>
          </p:cNvPr>
          <p:cNvSpPr txBox="1"/>
          <p:nvPr/>
        </p:nvSpPr>
        <p:spPr>
          <a:xfrm>
            <a:off x="6750514" y="4469654"/>
            <a:ext cx="1236236" cy="461665"/>
          </a:xfrm>
          <a:prstGeom prst="rect">
            <a:avLst/>
          </a:prstGeom>
          <a:noFill/>
        </p:spPr>
        <p:txBody>
          <a:bodyPr wrap="none" rtlCol="0">
            <a:spAutoFit/>
          </a:bodyPr>
          <a:lstStyle/>
          <a:p>
            <a:r>
              <a:rPr lang="en-US" sz="2400" dirty="0"/>
              <a:t>Guanine</a:t>
            </a:r>
          </a:p>
        </p:txBody>
      </p:sp>
      <p:cxnSp>
        <p:nvCxnSpPr>
          <p:cNvPr id="9" name="Straight Arrow Connector 8">
            <a:extLst>
              <a:ext uri="{FF2B5EF4-FFF2-40B4-BE49-F238E27FC236}">
                <a16:creationId xmlns:a16="http://schemas.microsoft.com/office/drawing/2014/main" id="{7E26D98E-E0C6-494F-9298-4DEE4A0486F9}"/>
              </a:ext>
            </a:extLst>
          </p:cNvPr>
          <p:cNvCxnSpPr>
            <a:cxnSpLocks/>
          </p:cNvCxnSpPr>
          <p:nvPr/>
        </p:nvCxnSpPr>
        <p:spPr>
          <a:xfrm>
            <a:off x="7986750" y="4786292"/>
            <a:ext cx="358389" cy="4362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FF9166-C429-F749-91D5-57EC46EC9204}"/>
              </a:ext>
            </a:extLst>
          </p:cNvPr>
          <p:cNvSpPr txBox="1"/>
          <p:nvPr/>
        </p:nvSpPr>
        <p:spPr>
          <a:xfrm>
            <a:off x="6200676" y="6326359"/>
            <a:ext cx="6121997" cy="369332"/>
          </a:xfrm>
          <a:prstGeom prst="rect">
            <a:avLst/>
          </a:prstGeom>
          <a:noFill/>
        </p:spPr>
        <p:txBody>
          <a:bodyPr wrap="none" rtlCol="0">
            <a:spAutoFit/>
          </a:bodyPr>
          <a:lstStyle/>
          <a:p>
            <a:r>
              <a:rPr lang="en-US" dirty="0"/>
              <a:t>Figure 1. </a:t>
            </a:r>
            <a:r>
              <a:rPr lang="en-US" dirty="0" err="1"/>
              <a:t>Jingwen</a:t>
            </a:r>
            <a:r>
              <a:rPr lang="en-US" dirty="0"/>
              <a:t> Song et al. Translation 2016; 4:2, e1244031. </a:t>
            </a:r>
          </a:p>
        </p:txBody>
      </p:sp>
    </p:spTree>
    <p:extLst>
      <p:ext uri="{BB962C8B-B14F-4D97-AF65-F5344CB8AC3E}">
        <p14:creationId xmlns:p14="http://schemas.microsoft.com/office/powerpoint/2010/main" val="3629844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B90D4A1F-8800-7E4A-9B49-8DC1CACFCC4A}"/>
              </a:ext>
            </a:extLst>
          </p:cNvPr>
          <p:cNvPicPr>
            <a:picLocks noGrp="1" noChangeAspect="1"/>
          </p:cNvPicPr>
          <p:nvPr>
            <p:ph idx="1"/>
          </p:nvPr>
        </p:nvPicPr>
        <p:blipFill>
          <a:blip r:embed="rId2"/>
          <a:stretch>
            <a:fillRect/>
          </a:stretch>
        </p:blipFill>
        <p:spPr>
          <a:xfrm>
            <a:off x="6286" y="1139119"/>
            <a:ext cx="10248941" cy="5557009"/>
          </a:xfrm>
        </p:spPr>
      </p:pic>
      <p:sp>
        <p:nvSpPr>
          <p:cNvPr id="2" name="Title 1">
            <a:extLst>
              <a:ext uri="{FF2B5EF4-FFF2-40B4-BE49-F238E27FC236}">
                <a16:creationId xmlns:a16="http://schemas.microsoft.com/office/drawing/2014/main" id="{4949BFD5-200C-3543-AB90-553C2658CC90}"/>
              </a:ext>
            </a:extLst>
          </p:cNvPr>
          <p:cNvSpPr>
            <a:spLocks noGrp="1"/>
          </p:cNvSpPr>
          <p:nvPr>
            <p:ph type="title"/>
          </p:nvPr>
        </p:nvSpPr>
        <p:spPr>
          <a:xfrm>
            <a:off x="164783" y="87630"/>
            <a:ext cx="9257096" cy="1325563"/>
          </a:xfrm>
        </p:spPr>
        <p:txBody>
          <a:bodyPr>
            <a:normAutofit/>
          </a:bodyPr>
          <a:lstStyle/>
          <a:p>
            <a:r>
              <a:rPr lang="en-US" b="1" dirty="0"/>
              <a:t>“G-quadruplexes within prion mRNA: the missing link in prion disease?”</a:t>
            </a:r>
            <a:r>
              <a:rPr lang="en-US" dirty="0">
                <a:solidFill>
                  <a:srgbClr val="FF0000"/>
                </a:solidFill>
              </a:rPr>
              <a:t>*</a:t>
            </a:r>
          </a:p>
        </p:txBody>
      </p:sp>
      <p:sp>
        <p:nvSpPr>
          <p:cNvPr id="6" name="TextBox 5">
            <a:extLst>
              <a:ext uri="{FF2B5EF4-FFF2-40B4-BE49-F238E27FC236}">
                <a16:creationId xmlns:a16="http://schemas.microsoft.com/office/drawing/2014/main" id="{284CEBD8-DA62-FB48-887B-3F3F979A0772}"/>
              </a:ext>
            </a:extLst>
          </p:cNvPr>
          <p:cNvSpPr txBox="1"/>
          <p:nvPr/>
        </p:nvSpPr>
        <p:spPr>
          <a:xfrm>
            <a:off x="7345944" y="1902549"/>
            <a:ext cx="4151870" cy="1200329"/>
          </a:xfrm>
          <a:prstGeom prst="rect">
            <a:avLst/>
          </a:prstGeom>
          <a:noFill/>
        </p:spPr>
        <p:txBody>
          <a:bodyPr wrap="square" rtlCol="0">
            <a:spAutoFit/>
          </a:bodyPr>
          <a:lstStyle/>
          <a:p>
            <a:pPr algn="r"/>
            <a:r>
              <a:rPr lang="en-US" sz="2400" dirty="0">
                <a:solidFill>
                  <a:srgbClr val="FF0000"/>
                </a:solidFill>
              </a:rPr>
              <a:t>*</a:t>
            </a:r>
            <a:r>
              <a:rPr lang="en-US" sz="2400" dirty="0"/>
              <a:t>René CL </a:t>
            </a:r>
            <a:r>
              <a:rPr lang="en-US" sz="2400" dirty="0" err="1"/>
              <a:t>Olsthoorn</a:t>
            </a:r>
            <a:r>
              <a:rPr lang="en-US" sz="2400" dirty="0"/>
              <a:t>. Nucleic Acids Research, 2014; 42(14): 9327-9333.</a:t>
            </a:r>
          </a:p>
        </p:txBody>
      </p:sp>
      <p:sp>
        <p:nvSpPr>
          <p:cNvPr id="7" name="TextBox 6">
            <a:extLst>
              <a:ext uri="{FF2B5EF4-FFF2-40B4-BE49-F238E27FC236}">
                <a16:creationId xmlns:a16="http://schemas.microsoft.com/office/drawing/2014/main" id="{114820A9-51B0-B942-B566-187BEB4A29B7}"/>
              </a:ext>
            </a:extLst>
          </p:cNvPr>
          <p:cNvSpPr txBox="1"/>
          <p:nvPr/>
        </p:nvSpPr>
        <p:spPr>
          <a:xfrm>
            <a:off x="8412194" y="4636312"/>
            <a:ext cx="2827890" cy="369332"/>
          </a:xfrm>
          <a:prstGeom prst="rect">
            <a:avLst/>
          </a:prstGeom>
          <a:noFill/>
        </p:spPr>
        <p:txBody>
          <a:bodyPr wrap="none" rtlCol="0">
            <a:spAutoFit/>
          </a:bodyPr>
          <a:lstStyle/>
          <a:p>
            <a:r>
              <a:rPr lang="en-US" dirty="0"/>
              <a:t>GGGWG motif: four </a:t>
            </a:r>
            <a:r>
              <a:rPr lang="en-US" dirty="0" err="1"/>
              <a:t>glycines</a:t>
            </a:r>
            <a:endParaRPr lang="en-US" dirty="0"/>
          </a:p>
        </p:txBody>
      </p:sp>
      <p:sp>
        <p:nvSpPr>
          <p:cNvPr id="8" name="TextBox 7">
            <a:extLst>
              <a:ext uri="{FF2B5EF4-FFF2-40B4-BE49-F238E27FC236}">
                <a16:creationId xmlns:a16="http://schemas.microsoft.com/office/drawing/2014/main" id="{2BB6F8AB-876F-464D-9564-59B60FAD7BB6}"/>
              </a:ext>
            </a:extLst>
          </p:cNvPr>
          <p:cNvSpPr txBox="1"/>
          <p:nvPr/>
        </p:nvSpPr>
        <p:spPr>
          <a:xfrm>
            <a:off x="8811729" y="5576991"/>
            <a:ext cx="2210926" cy="369332"/>
          </a:xfrm>
          <a:prstGeom prst="rect">
            <a:avLst/>
          </a:prstGeom>
          <a:noFill/>
        </p:spPr>
        <p:txBody>
          <a:bodyPr wrap="none" rtlCol="0">
            <a:spAutoFit/>
          </a:bodyPr>
          <a:lstStyle/>
          <a:p>
            <a:r>
              <a:rPr lang="en-US" dirty="0"/>
              <a:t>G-quadruplexes (G4s)</a:t>
            </a:r>
          </a:p>
        </p:txBody>
      </p:sp>
      <p:sp>
        <p:nvSpPr>
          <p:cNvPr id="9" name="Rectangle 8">
            <a:extLst>
              <a:ext uri="{FF2B5EF4-FFF2-40B4-BE49-F238E27FC236}">
                <a16:creationId xmlns:a16="http://schemas.microsoft.com/office/drawing/2014/main" id="{5EFEA67F-5E71-EB48-A768-E381077FD2DC}"/>
              </a:ext>
            </a:extLst>
          </p:cNvPr>
          <p:cNvSpPr/>
          <p:nvPr/>
        </p:nvSpPr>
        <p:spPr>
          <a:xfrm>
            <a:off x="1978129" y="3261043"/>
            <a:ext cx="757982" cy="342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29DE62-D011-ED47-95D0-18F750C8A552}"/>
              </a:ext>
            </a:extLst>
          </p:cNvPr>
          <p:cNvSpPr/>
          <p:nvPr/>
        </p:nvSpPr>
        <p:spPr>
          <a:xfrm>
            <a:off x="3143883" y="3261043"/>
            <a:ext cx="725627" cy="342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8866D4F-26F2-D246-AE7B-E5CE14187580}"/>
              </a:ext>
            </a:extLst>
          </p:cNvPr>
          <p:cNvSpPr/>
          <p:nvPr/>
        </p:nvSpPr>
        <p:spPr>
          <a:xfrm>
            <a:off x="4277282" y="3261043"/>
            <a:ext cx="767700" cy="342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9D324CF-6338-0546-8A73-FB51EFD6E447}"/>
              </a:ext>
            </a:extLst>
          </p:cNvPr>
          <p:cNvSpPr/>
          <p:nvPr/>
        </p:nvSpPr>
        <p:spPr>
          <a:xfrm>
            <a:off x="5430645" y="3261043"/>
            <a:ext cx="767700" cy="342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8443EC-E9BE-924A-8EB2-A35CEB005D1D}"/>
              </a:ext>
            </a:extLst>
          </p:cNvPr>
          <p:cNvSpPr/>
          <p:nvPr/>
        </p:nvSpPr>
        <p:spPr>
          <a:xfrm>
            <a:off x="6606116" y="3261043"/>
            <a:ext cx="739828" cy="3424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161568B-A0A5-4145-AE7C-380BFB040A2A}"/>
              </a:ext>
            </a:extLst>
          </p:cNvPr>
          <p:cNvSpPr txBox="1"/>
          <p:nvPr/>
        </p:nvSpPr>
        <p:spPr>
          <a:xfrm>
            <a:off x="7750288" y="3195936"/>
            <a:ext cx="1093313" cy="461665"/>
          </a:xfrm>
          <a:prstGeom prst="rect">
            <a:avLst/>
          </a:prstGeom>
          <a:noFill/>
        </p:spPr>
        <p:txBody>
          <a:bodyPr wrap="none" rtlCol="0">
            <a:spAutoFit/>
          </a:bodyPr>
          <a:lstStyle/>
          <a:p>
            <a:r>
              <a:rPr lang="en-US" sz="2400" dirty="0"/>
              <a:t>Protein</a:t>
            </a:r>
          </a:p>
        </p:txBody>
      </p:sp>
      <p:sp>
        <p:nvSpPr>
          <p:cNvPr id="15" name="TextBox 14">
            <a:extLst>
              <a:ext uri="{FF2B5EF4-FFF2-40B4-BE49-F238E27FC236}">
                <a16:creationId xmlns:a16="http://schemas.microsoft.com/office/drawing/2014/main" id="{158C2D41-B4BC-A546-8A80-12167C710616}"/>
              </a:ext>
            </a:extLst>
          </p:cNvPr>
          <p:cNvSpPr txBox="1"/>
          <p:nvPr/>
        </p:nvSpPr>
        <p:spPr>
          <a:xfrm>
            <a:off x="10019571" y="3935140"/>
            <a:ext cx="728084" cy="461665"/>
          </a:xfrm>
          <a:prstGeom prst="rect">
            <a:avLst/>
          </a:prstGeom>
          <a:noFill/>
        </p:spPr>
        <p:txBody>
          <a:bodyPr wrap="none" rtlCol="0">
            <a:spAutoFit/>
          </a:bodyPr>
          <a:lstStyle/>
          <a:p>
            <a:r>
              <a:rPr lang="en-US" sz="2400" dirty="0"/>
              <a:t>RNA</a:t>
            </a:r>
          </a:p>
        </p:txBody>
      </p:sp>
    </p:spTree>
    <p:extLst>
      <p:ext uri="{BB962C8B-B14F-4D97-AF65-F5344CB8AC3E}">
        <p14:creationId xmlns:p14="http://schemas.microsoft.com/office/powerpoint/2010/main" val="193904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B90D4A1F-8800-7E4A-9B49-8DC1CACFCC4A}"/>
              </a:ext>
            </a:extLst>
          </p:cNvPr>
          <p:cNvPicPr>
            <a:picLocks noGrp="1" noChangeAspect="1"/>
          </p:cNvPicPr>
          <p:nvPr>
            <p:ph idx="1"/>
          </p:nvPr>
        </p:nvPicPr>
        <p:blipFill>
          <a:blip r:embed="rId2"/>
          <a:stretch>
            <a:fillRect/>
          </a:stretch>
        </p:blipFill>
        <p:spPr>
          <a:xfrm>
            <a:off x="6286" y="1139119"/>
            <a:ext cx="10248941" cy="5557009"/>
          </a:xfrm>
        </p:spPr>
      </p:pic>
      <p:sp>
        <p:nvSpPr>
          <p:cNvPr id="2" name="Title 1">
            <a:extLst>
              <a:ext uri="{FF2B5EF4-FFF2-40B4-BE49-F238E27FC236}">
                <a16:creationId xmlns:a16="http://schemas.microsoft.com/office/drawing/2014/main" id="{4949BFD5-200C-3543-AB90-553C2658CC90}"/>
              </a:ext>
            </a:extLst>
          </p:cNvPr>
          <p:cNvSpPr>
            <a:spLocks noGrp="1"/>
          </p:cNvSpPr>
          <p:nvPr>
            <p:ph type="title"/>
          </p:nvPr>
        </p:nvSpPr>
        <p:spPr>
          <a:xfrm>
            <a:off x="164783" y="87630"/>
            <a:ext cx="9257096" cy="1325563"/>
          </a:xfrm>
        </p:spPr>
        <p:txBody>
          <a:bodyPr>
            <a:normAutofit/>
          </a:bodyPr>
          <a:lstStyle/>
          <a:p>
            <a:r>
              <a:rPr lang="en-US" b="1" dirty="0"/>
              <a:t>“G-quadruplexes within prion mRNA: the missing link in prion disease?”</a:t>
            </a:r>
            <a:r>
              <a:rPr lang="en-US" dirty="0">
                <a:solidFill>
                  <a:srgbClr val="FF0000"/>
                </a:solidFill>
              </a:rPr>
              <a:t>*</a:t>
            </a:r>
          </a:p>
        </p:txBody>
      </p:sp>
      <p:sp>
        <p:nvSpPr>
          <p:cNvPr id="6" name="TextBox 5">
            <a:extLst>
              <a:ext uri="{FF2B5EF4-FFF2-40B4-BE49-F238E27FC236}">
                <a16:creationId xmlns:a16="http://schemas.microsoft.com/office/drawing/2014/main" id="{284CEBD8-DA62-FB48-887B-3F3F979A0772}"/>
              </a:ext>
            </a:extLst>
          </p:cNvPr>
          <p:cNvSpPr txBox="1"/>
          <p:nvPr/>
        </p:nvSpPr>
        <p:spPr>
          <a:xfrm>
            <a:off x="7345944" y="1902549"/>
            <a:ext cx="4151870" cy="1200329"/>
          </a:xfrm>
          <a:prstGeom prst="rect">
            <a:avLst/>
          </a:prstGeom>
          <a:noFill/>
        </p:spPr>
        <p:txBody>
          <a:bodyPr wrap="square" rtlCol="0">
            <a:spAutoFit/>
          </a:bodyPr>
          <a:lstStyle/>
          <a:p>
            <a:pPr algn="r"/>
            <a:r>
              <a:rPr lang="en-US" sz="2400" dirty="0">
                <a:solidFill>
                  <a:srgbClr val="FF0000"/>
                </a:solidFill>
              </a:rPr>
              <a:t>*</a:t>
            </a:r>
            <a:r>
              <a:rPr lang="en-US" sz="2400" dirty="0"/>
              <a:t>René CL </a:t>
            </a:r>
            <a:r>
              <a:rPr lang="en-US" sz="2400" dirty="0" err="1"/>
              <a:t>Olsthoorn</a:t>
            </a:r>
            <a:r>
              <a:rPr lang="en-US" sz="2400" dirty="0"/>
              <a:t>. Nucleic Acids Research, 2014; 42(14): 9327-9333.</a:t>
            </a:r>
          </a:p>
        </p:txBody>
      </p:sp>
      <p:sp>
        <p:nvSpPr>
          <p:cNvPr id="7" name="TextBox 6">
            <a:extLst>
              <a:ext uri="{FF2B5EF4-FFF2-40B4-BE49-F238E27FC236}">
                <a16:creationId xmlns:a16="http://schemas.microsoft.com/office/drawing/2014/main" id="{114820A9-51B0-B942-B566-187BEB4A29B7}"/>
              </a:ext>
            </a:extLst>
          </p:cNvPr>
          <p:cNvSpPr txBox="1"/>
          <p:nvPr/>
        </p:nvSpPr>
        <p:spPr>
          <a:xfrm>
            <a:off x="8412194" y="4636312"/>
            <a:ext cx="2827890" cy="369332"/>
          </a:xfrm>
          <a:prstGeom prst="rect">
            <a:avLst/>
          </a:prstGeom>
          <a:noFill/>
        </p:spPr>
        <p:txBody>
          <a:bodyPr wrap="none" rtlCol="0">
            <a:spAutoFit/>
          </a:bodyPr>
          <a:lstStyle/>
          <a:p>
            <a:r>
              <a:rPr lang="en-US" dirty="0"/>
              <a:t>GGGWG motif: four </a:t>
            </a:r>
            <a:r>
              <a:rPr lang="en-US" dirty="0" err="1"/>
              <a:t>glycines</a:t>
            </a:r>
            <a:endParaRPr lang="en-US" dirty="0"/>
          </a:p>
        </p:txBody>
      </p:sp>
      <p:sp>
        <p:nvSpPr>
          <p:cNvPr id="8" name="TextBox 7">
            <a:extLst>
              <a:ext uri="{FF2B5EF4-FFF2-40B4-BE49-F238E27FC236}">
                <a16:creationId xmlns:a16="http://schemas.microsoft.com/office/drawing/2014/main" id="{2BB6F8AB-876F-464D-9564-59B60FAD7BB6}"/>
              </a:ext>
            </a:extLst>
          </p:cNvPr>
          <p:cNvSpPr txBox="1"/>
          <p:nvPr/>
        </p:nvSpPr>
        <p:spPr>
          <a:xfrm>
            <a:off x="8811729" y="5576991"/>
            <a:ext cx="2210926" cy="369332"/>
          </a:xfrm>
          <a:prstGeom prst="rect">
            <a:avLst/>
          </a:prstGeom>
          <a:noFill/>
        </p:spPr>
        <p:txBody>
          <a:bodyPr wrap="none" rtlCol="0">
            <a:spAutoFit/>
          </a:bodyPr>
          <a:lstStyle/>
          <a:p>
            <a:r>
              <a:rPr lang="en-US" dirty="0"/>
              <a:t>G-quadruplexes (G4s)</a:t>
            </a:r>
          </a:p>
        </p:txBody>
      </p:sp>
      <p:sp>
        <p:nvSpPr>
          <p:cNvPr id="14" name="TextBox 13">
            <a:extLst>
              <a:ext uri="{FF2B5EF4-FFF2-40B4-BE49-F238E27FC236}">
                <a16:creationId xmlns:a16="http://schemas.microsoft.com/office/drawing/2014/main" id="{A161568B-A0A5-4145-AE7C-380BFB040A2A}"/>
              </a:ext>
            </a:extLst>
          </p:cNvPr>
          <p:cNvSpPr txBox="1"/>
          <p:nvPr/>
        </p:nvSpPr>
        <p:spPr>
          <a:xfrm>
            <a:off x="7750288" y="3195936"/>
            <a:ext cx="1093313" cy="461665"/>
          </a:xfrm>
          <a:prstGeom prst="rect">
            <a:avLst/>
          </a:prstGeom>
          <a:noFill/>
        </p:spPr>
        <p:txBody>
          <a:bodyPr wrap="none" rtlCol="0">
            <a:spAutoFit/>
          </a:bodyPr>
          <a:lstStyle/>
          <a:p>
            <a:r>
              <a:rPr lang="en-US" sz="2400" dirty="0"/>
              <a:t>Protein</a:t>
            </a:r>
          </a:p>
        </p:txBody>
      </p:sp>
      <p:sp>
        <p:nvSpPr>
          <p:cNvPr id="15" name="TextBox 14">
            <a:extLst>
              <a:ext uri="{FF2B5EF4-FFF2-40B4-BE49-F238E27FC236}">
                <a16:creationId xmlns:a16="http://schemas.microsoft.com/office/drawing/2014/main" id="{158C2D41-B4BC-A546-8A80-12167C710616}"/>
              </a:ext>
            </a:extLst>
          </p:cNvPr>
          <p:cNvSpPr txBox="1"/>
          <p:nvPr/>
        </p:nvSpPr>
        <p:spPr>
          <a:xfrm>
            <a:off x="10019571" y="3935140"/>
            <a:ext cx="728084" cy="461665"/>
          </a:xfrm>
          <a:prstGeom prst="rect">
            <a:avLst/>
          </a:prstGeom>
          <a:noFill/>
        </p:spPr>
        <p:txBody>
          <a:bodyPr wrap="none" rtlCol="0">
            <a:spAutoFit/>
          </a:bodyPr>
          <a:lstStyle/>
          <a:p>
            <a:r>
              <a:rPr lang="en-US" sz="2400" dirty="0"/>
              <a:t>RNA</a:t>
            </a:r>
          </a:p>
        </p:txBody>
      </p:sp>
      <p:sp>
        <p:nvSpPr>
          <p:cNvPr id="16" name="TextBox 15">
            <a:extLst>
              <a:ext uri="{FF2B5EF4-FFF2-40B4-BE49-F238E27FC236}">
                <a16:creationId xmlns:a16="http://schemas.microsoft.com/office/drawing/2014/main" id="{78771687-E276-654A-81A7-6B864A620363}"/>
              </a:ext>
            </a:extLst>
          </p:cNvPr>
          <p:cNvSpPr txBox="1"/>
          <p:nvPr/>
        </p:nvSpPr>
        <p:spPr>
          <a:xfrm>
            <a:off x="164783" y="2871321"/>
            <a:ext cx="1317740" cy="954107"/>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err="1"/>
              <a:t>GxxxG</a:t>
            </a:r>
            <a:endParaRPr lang="en-US" dirty="0"/>
          </a:p>
          <a:p>
            <a:r>
              <a:rPr lang="en-US" dirty="0"/>
              <a:t>motif!</a:t>
            </a:r>
          </a:p>
        </p:txBody>
      </p:sp>
      <p:grpSp>
        <p:nvGrpSpPr>
          <p:cNvPr id="17" name="Group 16">
            <a:extLst>
              <a:ext uri="{FF2B5EF4-FFF2-40B4-BE49-F238E27FC236}">
                <a16:creationId xmlns:a16="http://schemas.microsoft.com/office/drawing/2014/main" id="{5157DDCA-2A09-ED42-87C3-F27FC09D4021}"/>
              </a:ext>
            </a:extLst>
          </p:cNvPr>
          <p:cNvGrpSpPr/>
          <p:nvPr/>
        </p:nvGrpSpPr>
        <p:grpSpPr>
          <a:xfrm>
            <a:off x="1906551" y="2972797"/>
            <a:ext cx="5526585" cy="400110"/>
            <a:chOff x="3940935" y="2844007"/>
            <a:chExt cx="5526585" cy="400110"/>
          </a:xfrm>
        </p:grpSpPr>
        <p:sp>
          <p:nvSpPr>
            <p:cNvPr id="18" name="TextBox 17">
              <a:extLst>
                <a:ext uri="{FF2B5EF4-FFF2-40B4-BE49-F238E27FC236}">
                  <a16:creationId xmlns:a16="http://schemas.microsoft.com/office/drawing/2014/main" id="{03519722-8809-FB48-ABAE-8A5826728F5A}"/>
                </a:ext>
              </a:extLst>
            </p:cNvPr>
            <p:cNvSpPr txBox="1"/>
            <p:nvPr/>
          </p:nvSpPr>
          <p:spPr>
            <a:xfrm>
              <a:off x="5092049" y="2844007"/>
              <a:ext cx="330540" cy="400110"/>
            </a:xfrm>
            <a:prstGeom prst="rect">
              <a:avLst/>
            </a:prstGeom>
            <a:noFill/>
          </p:spPr>
          <p:txBody>
            <a:bodyPr wrap="square" rtlCol="0">
              <a:spAutoFit/>
            </a:bodyPr>
            <a:lstStyle/>
            <a:p>
              <a:r>
                <a:rPr lang="en-US" sz="2000" dirty="0">
                  <a:solidFill>
                    <a:srgbClr val="FF0000"/>
                  </a:solidFill>
                </a:rPr>
                <a:t>G</a:t>
              </a:r>
            </a:p>
          </p:txBody>
        </p:sp>
        <p:sp>
          <p:nvSpPr>
            <p:cNvPr id="19" name="TextBox 18">
              <a:extLst>
                <a:ext uri="{FF2B5EF4-FFF2-40B4-BE49-F238E27FC236}">
                  <a16:creationId xmlns:a16="http://schemas.microsoft.com/office/drawing/2014/main" id="{95D28C78-2D8B-8C44-971E-7C1475AFC523}"/>
                </a:ext>
              </a:extLst>
            </p:cNvPr>
            <p:cNvSpPr txBox="1"/>
            <p:nvPr/>
          </p:nvSpPr>
          <p:spPr>
            <a:xfrm>
              <a:off x="4516492" y="2844007"/>
              <a:ext cx="346570" cy="400110"/>
            </a:xfrm>
            <a:prstGeom prst="rect">
              <a:avLst/>
            </a:prstGeom>
            <a:noFill/>
          </p:spPr>
          <p:txBody>
            <a:bodyPr wrap="none" rtlCol="0">
              <a:spAutoFit/>
            </a:bodyPr>
            <a:lstStyle/>
            <a:p>
              <a:r>
                <a:rPr lang="en-US" sz="2000" dirty="0">
                  <a:solidFill>
                    <a:srgbClr val="FF0000"/>
                  </a:solidFill>
                </a:rPr>
                <a:t>G</a:t>
              </a:r>
            </a:p>
          </p:txBody>
        </p:sp>
        <p:sp>
          <p:nvSpPr>
            <p:cNvPr id="20" name="TextBox 19">
              <a:extLst>
                <a:ext uri="{FF2B5EF4-FFF2-40B4-BE49-F238E27FC236}">
                  <a16:creationId xmlns:a16="http://schemas.microsoft.com/office/drawing/2014/main" id="{E8E40AEE-B272-BC4A-AC80-02D7DC3BB243}"/>
                </a:ext>
              </a:extLst>
            </p:cNvPr>
            <p:cNvSpPr txBox="1"/>
            <p:nvPr/>
          </p:nvSpPr>
          <p:spPr>
            <a:xfrm>
              <a:off x="3940935" y="2844007"/>
              <a:ext cx="346570" cy="400110"/>
            </a:xfrm>
            <a:prstGeom prst="rect">
              <a:avLst/>
            </a:prstGeom>
            <a:noFill/>
          </p:spPr>
          <p:txBody>
            <a:bodyPr wrap="none" rtlCol="0">
              <a:spAutoFit/>
            </a:bodyPr>
            <a:lstStyle/>
            <a:p>
              <a:r>
                <a:rPr lang="en-US" sz="2000" dirty="0">
                  <a:solidFill>
                    <a:srgbClr val="FF0000"/>
                  </a:solidFill>
                </a:rPr>
                <a:t>G</a:t>
              </a:r>
            </a:p>
          </p:txBody>
        </p:sp>
        <p:sp>
          <p:nvSpPr>
            <p:cNvPr id="21" name="TextBox 20">
              <a:extLst>
                <a:ext uri="{FF2B5EF4-FFF2-40B4-BE49-F238E27FC236}">
                  <a16:creationId xmlns:a16="http://schemas.microsoft.com/office/drawing/2014/main" id="{32BD6689-B798-F24D-97CA-2EE815F353DF}"/>
                </a:ext>
              </a:extLst>
            </p:cNvPr>
            <p:cNvSpPr txBox="1"/>
            <p:nvPr/>
          </p:nvSpPr>
          <p:spPr>
            <a:xfrm>
              <a:off x="5667606" y="2844007"/>
              <a:ext cx="346570" cy="400110"/>
            </a:xfrm>
            <a:prstGeom prst="rect">
              <a:avLst/>
            </a:prstGeom>
            <a:noFill/>
          </p:spPr>
          <p:txBody>
            <a:bodyPr wrap="none" rtlCol="0">
              <a:spAutoFit/>
            </a:bodyPr>
            <a:lstStyle/>
            <a:p>
              <a:r>
                <a:rPr lang="en-US" sz="2000" dirty="0">
                  <a:solidFill>
                    <a:srgbClr val="FF0000"/>
                  </a:solidFill>
                </a:rPr>
                <a:t>G</a:t>
              </a:r>
            </a:p>
          </p:txBody>
        </p:sp>
        <p:sp>
          <p:nvSpPr>
            <p:cNvPr id="22" name="TextBox 21">
              <a:extLst>
                <a:ext uri="{FF2B5EF4-FFF2-40B4-BE49-F238E27FC236}">
                  <a16:creationId xmlns:a16="http://schemas.microsoft.com/office/drawing/2014/main" id="{44809669-8118-F147-A0C2-B40143B6B20F}"/>
                </a:ext>
              </a:extLst>
            </p:cNvPr>
            <p:cNvSpPr txBox="1"/>
            <p:nvPr/>
          </p:nvSpPr>
          <p:spPr>
            <a:xfrm>
              <a:off x="8545391" y="2844007"/>
              <a:ext cx="346570" cy="400110"/>
            </a:xfrm>
            <a:prstGeom prst="rect">
              <a:avLst/>
            </a:prstGeom>
            <a:noFill/>
          </p:spPr>
          <p:txBody>
            <a:bodyPr wrap="none" rtlCol="0">
              <a:spAutoFit/>
            </a:bodyPr>
            <a:lstStyle/>
            <a:p>
              <a:r>
                <a:rPr lang="en-US" sz="2000" dirty="0">
                  <a:solidFill>
                    <a:srgbClr val="FF0000"/>
                  </a:solidFill>
                </a:rPr>
                <a:t>G</a:t>
              </a:r>
            </a:p>
          </p:txBody>
        </p:sp>
        <p:sp>
          <p:nvSpPr>
            <p:cNvPr id="23" name="TextBox 22">
              <a:extLst>
                <a:ext uri="{FF2B5EF4-FFF2-40B4-BE49-F238E27FC236}">
                  <a16:creationId xmlns:a16="http://schemas.microsoft.com/office/drawing/2014/main" id="{4CF88555-3954-C344-A9BF-315D889695C3}"/>
                </a:ext>
              </a:extLst>
            </p:cNvPr>
            <p:cNvSpPr txBox="1"/>
            <p:nvPr/>
          </p:nvSpPr>
          <p:spPr>
            <a:xfrm>
              <a:off x="7969834" y="2844007"/>
              <a:ext cx="346570" cy="400110"/>
            </a:xfrm>
            <a:prstGeom prst="rect">
              <a:avLst/>
            </a:prstGeom>
            <a:noFill/>
          </p:spPr>
          <p:txBody>
            <a:bodyPr wrap="none" rtlCol="0">
              <a:spAutoFit/>
            </a:bodyPr>
            <a:lstStyle/>
            <a:p>
              <a:r>
                <a:rPr lang="en-US" sz="2000" dirty="0">
                  <a:solidFill>
                    <a:srgbClr val="FF0000"/>
                  </a:solidFill>
                </a:rPr>
                <a:t>G</a:t>
              </a:r>
            </a:p>
          </p:txBody>
        </p:sp>
        <p:sp>
          <p:nvSpPr>
            <p:cNvPr id="24" name="TextBox 23">
              <a:extLst>
                <a:ext uri="{FF2B5EF4-FFF2-40B4-BE49-F238E27FC236}">
                  <a16:creationId xmlns:a16="http://schemas.microsoft.com/office/drawing/2014/main" id="{AD5BB40A-C6C4-094A-B4AC-A73ED1591EBC}"/>
                </a:ext>
              </a:extLst>
            </p:cNvPr>
            <p:cNvSpPr txBox="1"/>
            <p:nvPr/>
          </p:nvSpPr>
          <p:spPr>
            <a:xfrm>
              <a:off x="7394277" y="2844007"/>
              <a:ext cx="346570" cy="400110"/>
            </a:xfrm>
            <a:prstGeom prst="rect">
              <a:avLst/>
            </a:prstGeom>
            <a:noFill/>
          </p:spPr>
          <p:txBody>
            <a:bodyPr wrap="none" rtlCol="0">
              <a:spAutoFit/>
            </a:bodyPr>
            <a:lstStyle/>
            <a:p>
              <a:r>
                <a:rPr lang="en-US" sz="2000" dirty="0">
                  <a:solidFill>
                    <a:srgbClr val="FF0000"/>
                  </a:solidFill>
                </a:rPr>
                <a:t>G</a:t>
              </a:r>
            </a:p>
          </p:txBody>
        </p:sp>
        <p:sp>
          <p:nvSpPr>
            <p:cNvPr id="25" name="TextBox 24">
              <a:extLst>
                <a:ext uri="{FF2B5EF4-FFF2-40B4-BE49-F238E27FC236}">
                  <a16:creationId xmlns:a16="http://schemas.microsoft.com/office/drawing/2014/main" id="{DECAF2BA-5623-D042-B3BC-D46008F1A69A}"/>
                </a:ext>
              </a:extLst>
            </p:cNvPr>
            <p:cNvSpPr txBox="1"/>
            <p:nvPr/>
          </p:nvSpPr>
          <p:spPr>
            <a:xfrm>
              <a:off x="6243163" y="2844007"/>
              <a:ext cx="346570" cy="400110"/>
            </a:xfrm>
            <a:prstGeom prst="rect">
              <a:avLst/>
            </a:prstGeom>
            <a:noFill/>
          </p:spPr>
          <p:txBody>
            <a:bodyPr wrap="none" rtlCol="0">
              <a:spAutoFit/>
            </a:bodyPr>
            <a:lstStyle/>
            <a:p>
              <a:r>
                <a:rPr lang="en-US" sz="2000" dirty="0">
                  <a:solidFill>
                    <a:srgbClr val="FF0000"/>
                  </a:solidFill>
                </a:rPr>
                <a:t>G</a:t>
              </a:r>
            </a:p>
          </p:txBody>
        </p:sp>
        <p:sp>
          <p:nvSpPr>
            <p:cNvPr id="26" name="TextBox 25">
              <a:extLst>
                <a:ext uri="{FF2B5EF4-FFF2-40B4-BE49-F238E27FC236}">
                  <a16:creationId xmlns:a16="http://schemas.microsoft.com/office/drawing/2014/main" id="{8A9B0735-1A0C-4844-BC03-54A4490FF558}"/>
                </a:ext>
              </a:extLst>
            </p:cNvPr>
            <p:cNvSpPr txBox="1"/>
            <p:nvPr/>
          </p:nvSpPr>
          <p:spPr>
            <a:xfrm>
              <a:off x="6818720" y="2844007"/>
              <a:ext cx="346570" cy="400110"/>
            </a:xfrm>
            <a:prstGeom prst="rect">
              <a:avLst/>
            </a:prstGeom>
            <a:noFill/>
          </p:spPr>
          <p:txBody>
            <a:bodyPr wrap="none" rtlCol="0">
              <a:spAutoFit/>
            </a:bodyPr>
            <a:lstStyle/>
            <a:p>
              <a:r>
                <a:rPr lang="en-US" sz="2000" dirty="0">
                  <a:solidFill>
                    <a:srgbClr val="FF0000"/>
                  </a:solidFill>
                </a:rPr>
                <a:t>G</a:t>
              </a:r>
            </a:p>
          </p:txBody>
        </p:sp>
        <p:sp>
          <p:nvSpPr>
            <p:cNvPr id="27" name="TextBox 26">
              <a:extLst>
                <a:ext uri="{FF2B5EF4-FFF2-40B4-BE49-F238E27FC236}">
                  <a16:creationId xmlns:a16="http://schemas.microsoft.com/office/drawing/2014/main" id="{1F8D27EF-130E-494F-8CE1-340EA406D8A6}"/>
                </a:ext>
              </a:extLst>
            </p:cNvPr>
            <p:cNvSpPr txBox="1"/>
            <p:nvPr/>
          </p:nvSpPr>
          <p:spPr>
            <a:xfrm>
              <a:off x="9120950" y="2844007"/>
              <a:ext cx="346570" cy="400110"/>
            </a:xfrm>
            <a:prstGeom prst="rect">
              <a:avLst/>
            </a:prstGeom>
            <a:noFill/>
          </p:spPr>
          <p:txBody>
            <a:bodyPr wrap="none" rtlCol="0">
              <a:spAutoFit/>
            </a:bodyPr>
            <a:lstStyle/>
            <a:p>
              <a:r>
                <a:rPr lang="en-US" sz="2000" dirty="0">
                  <a:solidFill>
                    <a:srgbClr val="FF0000"/>
                  </a:solidFill>
                </a:rPr>
                <a:t>G</a:t>
              </a:r>
            </a:p>
          </p:txBody>
        </p:sp>
      </p:grpSp>
    </p:spTree>
    <p:extLst>
      <p:ext uri="{BB962C8B-B14F-4D97-AF65-F5344CB8AC3E}">
        <p14:creationId xmlns:p14="http://schemas.microsoft.com/office/powerpoint/2010/main" val="281620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7528-2104-0945-9463-D7BEB8F4A191}"/>
              </a:ext>
            </a:extLst>
          </p:cNvPr>
          <p:cNvSpPr>
            <a:spLocks noGrp="1"/>
          </p:cNvSpPr>
          <p:nvPr>
            <p:ph type="title"/>
          </p:nvPr>
        </p:nvSpPr>
        <p:spPr>
          <a:xfrm>
            <a:off x="251137" y="385058"/>
            <a:ext cx="9517331" cy="1325563"/>
          </a:xfrm>
        </p:spPr>
        <p:txBody>
          <a:bodyPr>
            <a:normAutofit fontScale="90000"/>
          </a:bodyPr>
          <a:lstStyle/>
          <a:p>
            <a:r>
              <a:rPr lang="en-US" b="1" dirty="0"/>
              <a:t>“Does Glyphosate Acting as a Glycine Analogue Contribute To ALS?”</a:t>
            </a:r>
            <a:r>
              <a:rPr lang="en-US" b="1" dirty="0">
                <a:solidFill>
                  <a:srgbClr val="FF0000"/>
                </a:solidFill>
              </a:rPr>
              <a:t>*</a:t>
            </a:r>
            <a:br>
              <a:rPr lang="en-US" dirty="0"/>
            </a:br>
            <a:endParaRPr lang="en-US" dirty="0"/>
          </a:p>
        </p:txBody>
      </p:sp>
      <p:pic>
        <p:nvPicPr>
          <p:cNvPr id="5" name="Content Placeholder 4" descr="Diagram, timeline&#10;&#10;Description automatically generated">
            <a:extLst>
              <a:ext uri="{FF2B5EF4-FFF2-40B4-BE49-F238E27FC236}">
                <a16:creationId xmlns:a16="http://schemas.microsoft.com/office/drawing/2014/main" id="{C645A977-D43B-FD48-A325-B30EA4441D6B}"/>
              </a:ext>
            </a:extLst>
          </p:cNvPr>
          <p:cNvPicPr>
            <a:picLocks noGrp="1" noChangeAspect="1"/>
          </p:cNvPicPr>
          <p:nvPr>
            <p:ph idx="1"/>
          </p:nvPr>
        </p:nvPicPr>
        <p:blipFill>
          <a:blip r:embed="rId2"/>
          <a:stretch>
            <a:fillRect/>
          </a:stretch>
        </p:blipFill>
        <p:spPr>
          <a:xfrm>
            <a:off x="5041779" y="2506662"/>
            <a:ext cx="7036850" cy="4351338"/>
          </a:xfrm>
        </p:spPr>
      </p:pic>
      <p:sp>
        <p:nvSpPr>
          <p:cNvPr id="6" name="Content Placeholder 2">
            <a:extLst>
              <a:ext uri="{FF2B5EF4-FFF2-40B4-BE49-F238E27FC236}">
                <a16:creationId xmlns:a16="http://schemas.microsoft.com/office/drawing/2014/main" id="{B1086710-9615-4745-B765-DF6A9235DC70}"/>
              </a:ext>
            </a:extLst>
          </p:cNvPr>
          <p:cNvSpPr txBox="1">
            <a:spLocks/>
          </p:cNvSpPr>
          <p:nvPr/>
        </p:nvSpPr>
        <p:spPr>
          <a:xfrm>
            <a:off x="113371" y="1580299"/>
            <a:ext cx="10870580" cy="348235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TAR (transactive response) DNA-binding protein 43 (TDP-43) is a protein that misfolds in association with Amyotrophic Lateral Sclerosis (ALS)</a:t>
            </a:r>
          </a:p>
          <a:p>
            <a:r>
              <a:rPr lang="en-US" dirty="0"/>
              <a:t>TDP-43 has a long glycine-rich region where there are many mutations in </a:t>
            </a:r>
            <a:r>
              <a:rPr lang="en-US" dirty="0" err="1"/>
              <a:t>glycines</a:t>
            </a:r>
            <a:r>
              <a:rPr lang="en-US" dirty="0"/>
              <a:t> that are linked to familiar ALS</a:t>
            </a:r>
          </a:p>
          <a:p>
            <a:r>
              <a:rPr lang="en-US" dirty="0"/>
              <a:t>TDP-43 binds to G4s in multiple mRNAs</a:t>
            </a:r>
          </a:p>
          <a:p>
            <a:r>
              <a:rPr lang="en-US" dirty="0"/>
              <a:t>Fused in Sarcoma (FUS) is                                                                                                 another protein linked to ALS</a:t>
            </a:r>
          </a:p>
          <a:p>
            <a:r>
              <a:rPr lang="en-US" dirty="0"/>
              <a:t>FUS has an RGG/RG domain                                                                                                                       that binds RNA</a:t>
            </a:r>
          </a:p>
          <a:p>
            <a:endParaRPr lang="en-US" i="1" dirty="0">
              <a:solidFill>
                <a:srgbClr val="FF0000"/>
              </a:solidFill>
            </a:endParaRPr>
          </a:p>
          <a:p>
            <a:endParaRPr lang="en-US" dirty="0"/>
          </a:p>
        </p:txBody>
      </p:sp>
      <p:sp>
        <p:nvSpPr>
          <p:cNvPr id="7" name="TextBox 6">
            <a:extLst>
              <a:ext uri="{FF2B5EF4-FFF2-40B4-BE49-F238E27FC236}">
                <a16:creationId xmlns:a16="http://schemas.microsoft.com/office/drawing/2014/main" id="{093CE6F7-825D-C244-8709-209CFD467711}"/>
              </a:ext>
            </a:extLst>
          </p:cNvPr>
          <p:cNvSpPr txBox="1"/>
          <p:nvPr/>
        </p:nvSpPr>
        <p:spPr>
          <a:xfrm>
            <a:off x="251137" y="5329174"/>
            <a:ext cx="3964023" cy="1200329"/>
          </a:xfrm>
          <a:prstGeom prst="rect">
            <a:avLst/>
          </a:prstGeom>
          <a:noFill/>
        </p:spPr>
        <p:txBody>
          <a:bodyPr wrap="square" rtlCol="0">
            <a:spAutoFit/>
          </a:bodyPr>
          <a:lstStyle/>
          <a:p>
            <a:r>
              <a:rPr lang="en-US" sz="2400" dirty="0">
                <a:solidFill>
                  <a:srgbClr val="FF0000"/>
                </a:solidFill>
              </a:rPr>
              <a:t>*</a:t>
            </a:r>
            <a:r>
              <a:rPr lang="en-US" sz="2400" dirty="0"/>
              <a:t>S Seneff et al. Journal of Bioinformatics and Proteomics Review 2016; 2(3): 1-21.</a:t>
            </a:r>
          </a:p>
        </p:txBody>
      </p:sp>
    </p:spTree>
    <p:extLst>
      <p:ext uri="{BB962C8B-B14F-4D97-AF65-F5344CB8AC3E}">
        <p14:creationId xmlns:p14="http://schemas.microsoft.com/office/powerpoint/2010/main" val="114280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7528-2104-0945-9463-D7BEB8F4A191}"/>
              </a:ext>
            </a:extLst>
          </p:cNvPr>
          <p:cNvSpPr>
            <a:spLocks noGrp="1"/>
          </p:cNvSpPr>
          <p:nvPr>
            <p:ph type="title"/>
          </p:nvPr>
        </p:nvSpPr>
        <p:spPr>
          <a:xfrm>
            <a:off x="251137" y="385058"/>
            <a:ext cx="9517331" cy="1325563"/>
          </a:xfrm>
        </p:spPr>
        <p:txBody>
          <a:bodyPr>
            <a:normAutofit fontScale="90000"/>
          </a:bodyPr>
          <a:lstStyle/>
          <a:p>
            <a:r>
              <a:rPr lang="en-US" b="1" dirty="0"/>
              <a:t>“Does Glyphosate Acting as a Glycine Analogue Contribute To ALS?”</a:t>
            </a:r>
            <a:r>
              <a:rPr lang="en-US" b="1" dirty="0">
                <a:solidFill>
                  <a:srgbClr val="FF0000"/>
                </a:solidFill>
              </a:rPr>
              <a:t>*</a:t>
            </a:r>
            <a:br>
              <a:rPr lang="en-US" dirty="0"/>
            </a:br>
            <a:endParaRPr lang="en-US" dirty="0"/>
          </a:p>
        </p:txBody>
      </p:sp>
      <p:pic>
        <p:nvPicPr>
          <p:cNvPr id="5" name="Content Placeholder 4" descr="Diagram, timeline&#10;&#10;Description automatically generated">
            <a:extLst>
              <a:ext uri="{FF2B5EF4-FFF2-40B4-BE49-F238E27FC236}">
                <a16:creationId xmlns:a16="http://schemas.microsoft.com/office/drawing/2014/main" id="{C645A977-D43B-FD48-A325-B30EA4441D6B}"/>
              </a:ext>
            </a:extLst>
          </p:cNvPr>
          <p:cNvPicPr>
            <a:picLocks noGrp="1" noChangeAspect="1"/>
          </p:cNvPicPr>
          <p:nvPr>
            <p:ph idx="1"/>
          </p:nvPr>
        </p:nvPicPr>
        <p:blipFill>
          <a:blip r:embed="rId2"/>
          <a:stretch>
            <a:fillRect/>
          </a:stretch>
        </p:blipFill>
        <p:spPr>
          <a:xfrm>
            <a:off x="5041779" y="2506662"/>
            <a:ext cx="7036850" cy="4351338"/>
          </a:xfrm>
        </p:spPr>
      </p:pic>
      <p:sp>
        <p:nvSpPr>
          <p:cNvPr id="6" name="Content Placeholder 2">
            <a:extLst>
              <a:ext uri="{FF2B5EF4-FFF2-40B4-BE49-F238E27FC236}">
                <a16:creationId xmlns:a16="http://schemas.microsoft.com/office/drawing/2014/main" id="{B1086710-9615-4745-B765-DF6A9235DC70}"/>
              </a:ext>
            </a:extLst>
          </p:cNvPr>
          <p:cNvSpPr txBox="1">
            <a:spLocks/>
          </p:cNvSpPr>
          <p:nvPr/>
        </p:nvSpPr>
        <p:spPr>
          <a:xfrm>
            <a:off x="113371" y="1580299"/>
            <a:ext cx="10870580" cy="348235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TAR (transactive response) DNA-binding protein 43 (TDP-43) is a protein that misfolds in association with Amyotrophic Lateral Sclerosis (ALS)</a:t>
            </a:r>
          </a:p>
          <a:p>
            <a:r>
              <a:rPr lang="en-US" dirty="0"/>
              <a:t>TDP-43 has a long glycine-rich region where there are many mutations in </a:t>
            </a:r>
            <a:r>
              <a:rPr lang="en-US" dirty="0" err="1"/>
              <a:t>glycines</a:t>
            </a:r>
            <a:r>
              <a:rPr lang="en-US" dirty="0"/>
              <a:t> that are linked to familiar ALS</a:t>
            </a:r>
          </a:p>
          <a:p>
            <a:r>
              <a:rPr lang="en-US" dirty="0"/>
              <a:t>TDP-43 binds to G4s in multiple mRNAs</a:t>
            </a:r>
          </a:p>
          <a:p>
            <a:r>
              <a:rPr lang="en-US" dirty="0"/>
              <a:t>Fused in Sarcoma (FUS) is                                                                                                 another protein linked to ALS</a:t>
            </a:r>
          </a:p>
          <a:p>
            <a:r>
              <a:rPr lang="en-US" dirty="0"/>
              <a:t>FUS has an RGG/RG domain                                                                                                                       that binds RNA</a:t>
            </a:r>
          </a:p>
          <a:p>
            <a:endParaRPr lang="en-US" i="1" dirty="0">
              <a:solidFill>
                <a:srgbClr val="FF0000"/>
              </a:solidFill>
            </a:endParaRPr>
          </a:p>
          <a:p>
            <a:endParaRPr lang="en-US" dirty="0"/>
          </a:p>
        </p:txBody>
      </p:sp>
      <p:sp>
        <p:nvSpPr>
          <p:cNvPr id="7" name="TextBox 6">
            <a:extLst>
              <a:ext uri="{FF2B5EF4-FFF2-40B4-BE49-F238E27FC236}">
                <a16:creationId xmlns:a16="http://schemas.microsoft.com/office/drawing/2014/main" id="{093CE6F7-825D-C244-8709-209CFD467711}"/>
              </a:ext>
            </a:extLst>
          </p:cNvPr>
          <p:cNvSpPr txBox="1"/>
          <p:nvPr/>
        </p:nvSpPr>
        <p:spPr>
          <a:xfrm>
            <a:off x="251137" y="5329174"/>
            <a:ext cx="3964023" cy="1200329"/>
          </a:xfrm>
          <a:prstGeom prst="rect">
            <a:avLst/>
          </a:prstGeom>
          <a:noFill/>
        </p:spPr>
        <p:txBody>
          <a:bodyPr wrap="square" rtlCol="0">
            <a:spAutoFit/>
          </a:bodyPr>
          <a:lstStyle/>
          <a:p>
            <a:r>
              <a:rPr lang="en-US" sz="2400" dirty="0">
                <a:solidFill>
                  <a:srgbClr val="FF0000"/>
                </a:solidFill>
              </a:rPr>
              <a:t>*</a:t>
            </a:r>
            <a:r>
              <a:rPr lang="en-US" sz="2400" dirty="0"/>
              <a:t>S Seneff et al. Journal of Bioinformatics and Proteomics Review 2016; 2(3): 1-21.</a:t>
            </a:r>
          </a:p>
        </p:txBody>
      </p:sp>
      <p:sp>
        <p:nvSpPr>
          <p:cNvPr id="8" name="TextBox 7">
            <a:extLst>
              <a:ext uri="{FF2B5EF4-FFF2-40B4-BE49-F238E27FC236}">
                <a16:creationId xmlns:a16="http://schemas.microsoft.com/office/drawing/2014/main" id="{74CF45E1-3483-8642-9D06-DBBBAB36BE8B}"/>
              </a:ext>
            </a:extLst>
          </p:cNvPr>
          <p:cNvSpPr txBox="1"/>
          <p:nvPr/>
        </p:nvSpPr>
        <p:spPr>
          <a:xfrm>
            <a:off x="1851104" y="2022666"/>
            <a:ext cx="7660888" cy="1938992"/>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sz="2400" dirty="0"/>
          </a:p>
          <a:p>
            <a:r>
              <a:rPr lang="en-US" sz="2400" dirty="0"/>
              <a:t>Whenever a protein binds RNA, it is binding to phosphate.</a:t>
            </a:r>
          </a:p>
          <a:p>
            <a:r>
              <a:rPr lang="en-US" sz="2400" dirty="0"/>
              <a:t>Phosphate-binding sites are typically enriched in glycine.</a:t>
            </a:r>
          </a:p>
          <a:p>
            <a:r>
              <a:rPr lang="en-US" sz="2400" dirty="0"/>
              <a:t>This is a glyphosate-susceptibility motif.</a:t>
            </a:r>
          </a:p>
          <a:p>
            <a:endParaRPr lang="en-US" sz="2400" dirty="0">
              <a:solidFill>
                <a:srgbClr val="FF0000"/>
              </a:solidFill>
            </a:endParaRPr>
          </a:p>
        </p:txBody>
      </p:sp>
    </p:spTree>
    <p:extLst>
      <p:ext uri="{BB962C8B-B14F-4D97-AF65-F5344CB8AC3E}">
        <p14:creationId xmlns:p14="http://schemas.microsoft.com/office/powerpoint/2010/main" val="302988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35398"/>
            <a:ext cx="10515600" cy="1325563"/>
          </a:xfrm>
        </p:spPr>
        <p:txBody>
          <a:bodyPr/>
          <a:lstStyle/>
          <a:p>
            <a:r>
              <a:rPr lang="en-US" b="1" dirty="0"/>
              <a:t>Deuterium = “Heavy” Hydrogen</a:t>
            </a:r>
          </a:p>
        </p:txBody>
      </p:sp>
      <p:sp>
        <p:nvSpPr>
          <p:cNvPr id="3" name="Content Placeholder 2"/>
          <p:cNvSpPr>
            <a:spLocks noGrp="1"/>
          </p:cNvSpPr>
          <p:nvPr>
            <p:ph idx="1"/>
          </p:nvPr>
        </p:nvSpPr>
        <p:spPr>
          <a:xfrm>
            <a:off x="136634" y="1295638"/>
            <a:ext cx="8828946" cy="5304895"/>
          </a:xfrm>
        </p:spPr>
        <p:txBody>
          <a:bodyPr>
            <a:normAutofit fontScale="92500"/>
          </a:bodyPr>
          <a:lstStyle/>
          <a:p>
            <a:r>
              <a:rPr lang="en-US" dirty="0"/>
              <a:t>Hydrogen has one proton and one electron</a:t>
            </a:r>
          </a:p>
          <a:p>
            <a:r>
              <a:rPr lang="en-US" dirty="0"/>
              <a:t>Deuterium has one proton, one electron and one neutron</a:t>
            </a:r>
          </a:p>
          <a:p>
            <a:pPr lvl="1"/>
            <a:r>
              <a:rPr lang="en-US" sz="2800" dirty="0"/>
              <a:t>~ Twice as heavy as hydrogen</a:t>
            </a:r>
          </a:p>
          <a:p>
            <a:pPr lvl="1"/>
            <a:r>
              <a:rPr lang="en-US" sz="2800" dirty="0"/>
              <a:t>Present in ocean water at 155.8 ppm</a:t>
            </a:r>
          </a:p>
          <a:p>
            <a:pPr lvl="1"/>
            <a:r>
              <a:rPr lang="en-US" sz="2800" dirty="0"/>
              <a:t>Present in the blood at 6x the concentration of calcium</a:t>
            </a:r>
          </a:p>
          <a:p>
            <a:pPr lvl="1"/>
            <a:r>
              <a:rPr lang="en-US" sz="2800" dirty="0"/>
              <a:t>Has distinct physical and chemical properties compared    to hydrogen</a:t>
            </a:r>
          </a:p>
          <a:p>
            <a:pPr lvl="1"/>
            <a:r>
              <a:rPr lang="en-US" sz="2800" dirty="0"/>
              <a:t>Deuterium disrupts the ATPase pumps in the mitochondria</a:t>
            </a:r>
          </a:p>
          <a:p>
            <a:pPr marL="0" indent="0">
              <a:buNone/>
            </a:pPr>
            <a:r>
              <a:rPr lang="en-US" i="1" dirty="0"/>
              <a:t>Deuterium management in the body involves trapping deuterium in hydrogel and invoking specialized enzymes that choose hydrogen over deuterium for their reaction in order to fuel the mitochondria with hydrogen rather than deuterium</a:t>
            </a:r>
          </a:p>
        </p:txBody>
      </p:sp>
      <p:pic>
        <p:nvPicPr>
          <p:cNvPr id="4" name="Picture 3" descr="deuter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3143" y="2408664"/>
            <a:ext cx="3111124" cy="3857333"/>
          </a:xfrm>
          <a:prstGeom prst="rect">
            <a:avLst/>
          </a:prstGeom>
        </p:spPr>
      </p:pic>
    </p:spTree>
    <p:extLst>
      <p:ext uri="{BB962C8B-B14F-4D97-AF65-F5344CB8AC3E}">
        <p14:creationId xmlns:p14="http://schemas.microsoft.com/office/powerpoint/2010/main" val="3358336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D54EA13-36B8-7740-BA4C-86C750D6330E}"/>
              </a:ext>
            </a:extLst>
          </p:cNvPr>
          <p:cNvPicPr>
            <a:picLocks noGrp="1" noChangeAspect="1"/>
          </p:cNvPicPr>
          <p:nvPr>
            <p:ph idx="1"/>
          </p:nvPr>
        </p:nvPicPr>
        <p:blipFill>
          <a:blip r:embed="rId3"/>
          <a:stretch>
            <a:fillRect/>
          </a:stretch>
        </p:blipFill>
        <p:spPr>
          <a:xfrm>
            <a:off x="20549" y="200854"/>
            <a:ext cx="4702276" cy="6137708"/>
          </a:xfrm>
        </p:spPr>
      </p:pic>
      <p:pic>
        <p:nvPicPr>
          <p:cNvPr id="7" name="Picture 6">
            <a:extLst>
              <a:ext uri="{FF2B5EF4-FFF2-40B4-BE49-F238E27FC236}">
                <a16:creationId xmlns:a16="http://schemas.microsoft.com/office/drawing/2014/main" id="{37F3E75D-E7FB-654B-B441-05D39AF1591F}"/>
              </a:ext>
            </a:extLst>
          </p:cNvPr>
          <p:cNvPicPr>
            <a:picLocks noChangeAspect="1"/>
          </p:cNvPicPr>
          <p:nvPr/>
        </p:nvPicPr>
        <p:blipFill>
          <a:blip r:embed="rId4"/>
          <a:stretch>
            <a:fillRect/>
          </a:stretch>
        </p:blipFill>
        <p:spPr>
          <a:xfrm>
            <a:off x="5432732" y="1760495"/>
            <a:ext cx="6223000" cy="3860800"/>
          </a:xfrm>
          <a:prstGeom prst="rect">
            <a:avLst/>
          </a:prstGeom>
        </p:spPr>
      </p:pic>
      <p:sp>
        <p:nvSpPr>
          <p:cNvPr id="8" name="TextBox 7">
            <a:extLst>
              <a:ext uri="{FF2B5EF4-FFF2-40B4-BE49-F238E27FC236}">
                <a16:creationId xmlns:a16="http://schemas.microsoft.com/office/drawing/2014/main" id="{6EA205CA-DB87-184B-B969-953F1049CF12}"/>
              </a:ext>
            </a:extLst>
          </p:cNvPr>
          <p:cNvSpPr txBox="1"/>
          <p:nvPr/>
        </p:nvSpPr>
        <p:spPr>
          <a:xfrm>
            <a:off x="7469176" y="5664857"/>
            <a:ext cx="987450" cy="461665"/>
          </a:xfrm>
          <a:prstGeom prst="rect">
            <a:avLst/>
          </a:prstGeom>
          <a:noFill/>
        </p:spPr>
        <p:txBody>
          <a:bodyPr wrap="none" rtlCol="0">
            <a:spAutoFit/>
          </a:bodyPr>
          <a:lstStyle/>
          <a:p>
            <a:r>
              <a:rPr lang="en-US" sz="2400" dirty="0"/>
              <a:t>Gly-11</a:t>
            </a:r>
          </a:p>
        </p:txBody>
      </p:sp>
      <p:sp>
        <p:nvSpPr>
          <p:cNvPr id="12" name="Up Arrow 11">
            <a:extLst>
              <a:ext uri="{FF2B5EF4-FFF2-40B4-BE49-F238E27FC236}">
                <a16:creationId xmlns:a16="http://schemas.microsoft.com/office/drawing/2014/main" id="{AAFD2379-E206-404F-90AD-90030A8AA355}"/>
              </a:ext>
            </a:extLst>
          </p:cNvPr>
          <p:cNvSpPr/>
          <p:nvPr/>
        </p:nvSpPr>
        <p:spPr>
          <a:xfrm>
            <a:off x="7852288" y="5310894"/>
            <a:ext cx="221226" cy="41295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80A0E9-21E1-6445-BE36-7C47B88F1860}"/>
              </a:ext>
            </a:extLst>
          </p:cNvPr>
          <p:cNvSpPr txBox="1"/>
          <p:nvPr/>
        </p:nvSpPr>
        <p:spPr>
          <a:xfrm>
            <a:off x="3759480" y="6408040"/>
            <a:ext cx="7375481" cy="461665"/>
          </a:xfrm>
          <a:prstGeom prst="rect">
            <a:avLst/>
          </a:prstGeom>
          <a:noFill/>
        </p:spPr>
        <p:txBody>
          <a:bodyPr wrap="none" rtlCol="0">
            <a:spAutoFit/>
          </a:bodyPr>
          <a:lstStyle/>
          <a:p>
            <a:r>
              <a:rPr lang="en-US" sz="2400" dirty="0">
                <a:solidFill>
                  <a:srgbClr val="FF0000"/>
                </a:solidFill>
              </a:rPr>
              <a:t>*</a:t>
            </a:r>
            <a:r>
              <a:rPr lang="en-US" sz="2400" dirty="0"/>
              <a:t>Nikita Vasilyeva et al. PNAS 112(39): 2015; E5391-E5400.</a:t>
            </a:r>
          </a:p>
        </p:txBody>
      </p:sp>
      <p:sp>
        <p:nvSpPr>
          <p:cNvPr id="14" name="TextBox 13">
            <a:extLst>
              <a:ext uri="{FF2B5EF4-FFF2-40B4-BE49-F238E27FC236}">
                <a16:creationId xmlns:a16="http://schemas.microsoft.com/office/drawing/2014/main" id="{4A0E7256-FED1-1C4F-8997-5334BADF200A}"/>
              </a:ext>
            </a:extLst>
          </p:cNvPr>
          <p:cNvSpPr txBox="1"/>
          <p:nvPr/>
        </p:nvSpPr>
        <p:spPr>
          <a:xfrm>
            <a:off x="5718889" y="1314275"/>
            <a:ext cx="4488023" cy="461665"/>
          </a:xfrm>
          <a:prstGeom prst="rect">
            <a:avLst/>
          </a:prstGeom>
          <a:noFill/>
        </p:spPr>
        <p:txBody>
          <a:bodyPr wrap="none" rtlCol="0">
            <a:spAutoFit/>
          </a:bodyPr>
          <a:lstStyle/>
          <a:p>
            <a:r>
              <a:rPr lang="en-US" sz="2400" dirty="0"/>
              <a:t>Fragile Mental Retardation Protein</a:t>
            </a:r>
          </a:p>
        </p:txBody>
      </p:sp>
      <p:sp>
        <p:nvSpPr>
          <p:cNvPr id="2" name="Title 1">
            <a:extLst>
              <a:ext uri="{FF2B5EF4-FFF2-40B4-BE49-F238E27FC236}">
                <a16:creationId xmlns:a16="http://schemas.microsoft.com/office/drawing/2014/main" id="{4C6C48B3-B163-1846-AF72-DF390F40261F}"/>
              </a:ext>
            </a:extLst>
          </p:cNvPr>
          <p:cNvSpPr>
            <a:spLocks noGrp="1"/>
          </p:cNvSpPr>
          <p:nvPr>
            <p:ph type="title"/>
          </p:nvPr>
        </p:nvSpPr>
        <p:spPr>
          <a:xfrm>
            <a:off x="4422058" y="-40736"/>
            <a:ext cx="4869426" cy="1325563"/>
          </a:xfrm>
        </p:spPr>
        <p:txBody>
          <a:bodyPr/>
          <a:lstStyle/>
          <a:p>
            <a:r>
              <a:rPr lang="en-US" b="1" dirty="0"/>
              <a:t>RGG motif of FMRP</a:t>
            </a:r>
            <a:r>
              <a:rPr lang="en-US" b="1" dirty="0">
                <a:solidFill>
                  <a:srgbClr val="FF0000"/>
                </a:solidFill>
              </a:rPr>
              <a:t>*</a:t>
            </a:r>
            <a:endParaRPr lang="en-US" dirty="0">
              <a:solidFill>
                <a:srgbClr val="FF0000"/>
              </a:solidFill>
            </a:endParaRPr>
          </a:p>
        </p:txBody>
      </p:sp>
      <p:sp>
        <p:nvSpPr>
          <p:cNvPr id="3" name="TextBox 2">
            <a:extLst>
              <a:ext uri="{FF2B5EF4-FFF2-40B4-BE49-F238E27FC236}">
                <a16:creationId xmlns:a16="http://schemas.microsoft.com/office/drawing/2014/main" id="{4701E6F5-4754-C845-9387-2401772D8B51}"/>
              </a:ext>
            </a:extLst>
          </p:cNvPr>
          <p:cNvSpPr txBox="1"/>
          <p:nvPr/>
        </p:nvSpPr>
        <p:spPr>
          <a:xfrm>
            <a:off x="3595771" y="5529346"/>
            <a:ext cx="3901563" cy="830997"/>
          </a:xfrm>
          <a:prstGeom prst="rect">
            <a:avLst/>
          </a:prstGeom>
          <a:noFill/>
        </p:spPr>
        <p:txBody>
          <a:bodyPr wrap="square" rtlCol="0">
            <a:spAutoFit/>
          </a:bodyPr>
          <a:lstStyle/>
          <a:p>
            <a:r>
              <a:rPr lang="en-US" sz="2400" dirty="0"/>
              <a:t>&gt; 10-fold reduction in binding affinity if Gly-11 is not glycine</a:t>
            </a:r>
          </a:p>
        </p:txBody>
      </p:sp>
    </p:spTree>
    <p:extLst>
      <p:ext uri="{BB962C8B-B14F-4D97-AF65-F5344CB8AC3E}">
        <p14:creationId xmlns:p14="http://schemas.microsoft.com/office/powerpoint/2010/main" val="11288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D19D-897E-6C43-A827-B5073BF18FAB}"/>
              </a:ext>
            </a:extLst>
          </p:cNvPr>
          <p:cNvSpPr>
            <a:spLocks noGrp="1"/>
          </p:cNvSpPr>
          <p:nvPr>
            <p:ph type="title"/>
          </p:nvPr>
        </p:nvSpPr>
        <p:spPr>
          <a:xfrm>
            <a:off x="180278" y="231311"/>
            <a:ext cx="10515600" cy="1325563"/>
          </a:xfrm>
        </p:spPr>
        <p:txBody>
          <a:bodyPr/>
          <a:lstStyle/>
          <a:p>
            <a:r>
              <a:rPr lang="en-US" b="1" dirty="0"/>
              <a:t>Glycine-to-glutamate mutation in FMRP causes fragile-X syndrome</a:t>
            </a:r>
            <a:r>
              <a:rPr lang="en-US" b="1" dirty="0">
                <a:solidFill>
                  <a:srgbClr val="FF0000"/>
                </a:solidFill>
              </a:rPr>
              <a:t>*</a:t>
            </a:r>
          </a:p>
        </p:txBody>
      </p:sp>
      <p:sp>
        <p:nvSpPr>
          <p:cNvPr id="3" name="Content Placeholder 2">
            <a:extLst>
              <a:ext uri="{FF2B5EF4-FFF2-40B4-BE49-F238E27FC236}">
                <a16:creationId xmlns:a16="http://schemas.microsoft.com/office/drawing/2014/main" id="{B20A9934-9876-FA41-80B6-5279FEA50422}"/>
              </a:ext>
            </a:extLst>
          </p:cNvPr>
          <p:cNvSpPr>
            <a:spLocks noGrp="1"/>
          </p:cNvSpPr>
          <p:nvPr>
            <p:ph idx="1"/>
          </p:nvPr>
        </p:nvSpPr>
        <p:spPr>
          <a:xfrm>
            <a:off x="381000" y="1892532"/>
            <a:ext cx="10515600" cy="3560414"/>
          </a:xfrm>
        </p:spPr>
        <p:txBody>
          <a:bodyPr>
            <a:normAutofit/>
          </a:bodyPr>
          <a:lstStyle/>
          <a:p>
            <a:r>
              <a:rPr lang="en-US" dirty="0"/>
              <a:t>G266E (glycine at residue 266 substituted by glutamate)</a:t>
            </a:r>
          </a:p>
          <a:p>
            <a:r>
              <a:rPr lang="en-US" dirty="0"/>
              <a:t>Mutated protein was unable to bind to RNA</a:t>
            </a:r>
          </a:p>
          <a:p>
            <a:r>
              <a:rPr lang="en-US" dirty="0"/>
              <a:t>“Structurally, position 266 likely requires a small, flexible, and nonpolar amino acid, all the characteristics of glycine. Glutamic acid, on the other hand, is large and negatively charged and is predicted to clash sterically and ionically with surrounding amino acids”</a:t>
            </a:r>
          </a:p>
          <a:p>
            <a:r>
              <a:rPr lang="en-US" dirty="0"/>
              <a:t>Glyphosate, like glutamate, is a bulky negatively charged amino acid</a:t>
            </a:r>
          </a:p>
          <a:p>
            <a:endParaRPr lang="en-US" dirty="0"/>
          </a:p>
        </p:txBody>
      </p:sp>
      <p:sp>
        <p:nvSpPr>
          <p:cNvPr id="4" name="TextBox 3">
            <a:extLst>
              <a:ext uri="{FF2B5EF4-FFF2-40B4-BE49-F238E27FC236}">
                <a16:creationId xmlns:a16="http://schemas.microsoft.com/office/drawing/2014/main" id="{E6138E95-4413-D442-855B-AD33359BD6BD}"/>
              </a:ext>
            </a:extLst>
          </p:cNvPr>
          <p:cNvSpPr txBox="1"/>
          <p:nvPr/>
        </p:nvSpPr>
        <p:spPr>
          <a:xfrm>
            <a:off x="3746810" y="6099717"/>
            <a:ext cx="8020209" cy="400110"/>
          </a:xfrm>
          <a:prstGeom prst="rect">
            <a:avLst/>
          </a:prstGeom>
          <a:noFill/>
        </p:spPr>
        <p:txBody>
          <a:bodyPr wrap="none" rtlCol="0">
            <a:spAutoFit/>
          </a:bodyPr>
          <a:lstStyle/>
          <a:p>
            <a:r>
              <a:rPr lang="en-US" sz="2000" dirty="0">
                <a:solidFill>
                  <a:srgbClr val="FF0000"/>
                </a:solidFill>
              </a:rPr>
              <a:t>*</a:t>
            </a:r>
            <a:r>
              <a:rPr lang="en-US" sz="2000" dirty="0"/>
              <a:t>Joshua A Suhl and Stephen T Warren. J </a:t>
            </a:r>
            <a:r>
              <a:rPr lang="en-US" sz="2000" dirty="0" err="1"/>
              <a:t>Exper</a:t>
            </a:r>
            <a:r>
              <a:rPr lang="en-US" sz="2000" dirty="0"/>
              <a:t> </a:t>
            </a:r>
            <a:r>
              <a:rPr lang="en-US" sz="2000" dirty="0" err="1"/>
              <a:t>Neurosci</a:t>
            </a:r>
            <a:r>
              <a:rPr lang="en-US" sz="2000" dirty="0"/>
              <a:t> 2015: 9(s2):  35-41.</a:t>
            </a:r>
          </a:p>
        </p:txBody>
      </p:sp>
    </p:spTree>
    <p:extLst>
      <p:ext uri="{BB962C8B-B14F-4D97-AF65-F5344CB8AC3E}">
        <p14:creationId xmlns:p14="http://schemas.microsoft.com/office/powerpoint/2010/main" val="2655544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D19D-897E-6C43-A827-B5073BF18FAB}"/>
              </a:ext>
            </a:extLst>
          </p:cNvPr>
          <p:cNvSpPr>
            <a:spLocks noGrp="1"/>
          </p:cNvSpPr>
          <p:nvPr>
            <p:ph type="title"/>
          </p:nvPr>
        </p:nvSpPr>
        <p:spPr>
          <a:xfrm>
            <a:off x="180278" y="231311"/>
            <a:ext cx="10515600" cy="1325563"/>
          </a:xfrm>
        </p:spPr>
        <p:txBody>
          <a:bodyPr/>
          <a:lstStyle/>
          <a:p>
            <a:r>
              <a:rPr lang="en-US" b="1" dirty="0"/>
              <a:t>Glycine-to-glutamate mutation in FMRP causes fragile-X syndrome</a:t>
            </a:r>
            <a:r>
              <a:rPr lang="en-US" b="1" dirty="0">
                <a:solidFill>
                  <a:srgbClr val="FF0000"/>
                </a:solidFill>
              </a:rPr>
              <a:t>*</a:t>
            </a:r>
          </a:p>
        </p:txBody>
      </p:sp>
      <p:sp>
        <p:nvSpPr>
          <p:cNvPr id="3" name="Content Placeholder 2">
            <a:extLst>
              <a:ext uri="{FF2B5EF4-FFF2-40B4-BE49-F238E27FC236}">
                <a16:creationId xmlns:a16="http://schemas.microsoft.com/office/drawing/2014/main" id="{B20A9934-9876-FA41-80B6-5279FEA50422}"/>
              </a:ext>
            </a:extLst>
          </p:cNvPr>
          <p:cNvSpPr>
            <a:spLocks noGrp="1"/>
          </p:cNvSpPr>
          <p:nvPr>
            <p:ph idx="1"/>
          </p:nvPr>
        </p:nvSpPr>
        <p:spPr>
          <a:xfrm>
            <a:off x="381000" y="1892532"/>
            <a:ext cx="10515600" cy="3560414"/>
          </a:xfrm>
        </p:spPr>
        <p:txBody>
          <a:bodyPr>
            <a:normAutofit/>
          </a:bodyPr>
          <a:lstStyle/>
          <a:p>
            <a:r>
              <a:rPr lang="en-US" dirty="0"/>
              <a:t>G266E (glycine at residue 266 substituted by glutamate)</a:t>
            </a:r>
          </a:p>
          <a:p>
            <a:r>
              <a:rPr lang="en-US" dirty="0"/>
              <a:t>Mutated protein was unable to bind to RNA</a:t>
            </a:r>
          </a:p>
          <a:p>
            <a:r>
              <a:rPr lang="en-US" dirty="0"/>
              <a:t>“Structurally, position 266 likely requires a small, flexible, and nonpolar amino acid, all the characteristics of glycine. Glutamic acid, on the other hand, is large and negatively charged and is predicted to clash sterically and ionically with surrounding amino acids”</a:t>
            </a:r>
          </a:p>
          <a:p>
            <a:r>
              <a:rPr lang="en-US" dirty="0"/>
              <a:t>Glyphosate, like glutamate, is a bulky negatively charged amino acid</a:t>
            </a:r>
          </a:p>
          <a:p>
            <a:endParaRPr lang="en-US" dirty="0"/>
          </a:p>
        </p:txBody>
      </p:sp>
      <p:sp>
        <p:nvSpPr>
          <p:cNvPr id="4" name="TextBox 3">
            <a:extLst>
              <a:ext uri="{FF2B5EF4-FFF2-40B4-BE49-F238E27FC236}">
                <a16:creationId xmlns:a16="http://schemas.microsoft.com/office/drawing/2014/main" id="{E6138E95-4413-D442-855B-AD33359BD6BD}"/>
              </a:ext>
            </a:extLst>
          </p:cNvPr>
          <p:cNvSpPr txBox="1"/>
          <p:nvPr/>
        </p:nvSpPr>
        <p:spPr>
          <a:xfrm>
            <a:off x="3746810" y="6099717"/>
            <a:ext cx="8020209" cy="400110"/>
          </a:xfrm>
          <a:prstGeom prst="rect">
            <a:avLst/>
          </a:prstGeom>
          <a:noFill/>
        </p:spPr>
        <p:txBody>
          <a:bodyPr wrap="none" rtlCol="0">
            <a:spAutoFit/>
          </a:bodyPr>
          <a:lstStyle/>
          <a:p>
            <a:r>
              <a:rPr lang="en-US" sz="2000" dirty="0">
                <a:solidFill>
                  <a:srgbClr val="FF0000"/>
                </a:solidFill>
              </a:rPr>
              <a:t>*</a:t>
            </a:r>
            <a:r>
              <a:rPr lang="en-US" sz="2000" dirty="0"/>
              <a:t>Joshua A Suhl and Stephen T Warren. J </a:t>
            </a:r>
            <a:r>
              <a:rPr lang="en-US" sz="2000" dirty="0" err="1"/>
              <a:t>Exper</a:t>
            </a:r>
            <a:r>
              <a:rPr lang="en-US" sz="2000" dirty="0"/>
              <a:t> </a:t>
            </a:r>
            <a:r>
              <a:rPr lang="en-US" sz="2000" dirty="0" err="1"/>
              <a:t>Neurosci</a:t>
            </a:r>
            <a:r>
              <a:rPr lang="en-US" sz="2000" dirty="0"/>
              <a:t> 2015: 9(s2):  35-41.</a:t>
            </a:r>
          </a:p>
        </p:txBody>
      </p:sp>
      <p:sp>
        <p:nvSpPr>
          <p:cNvPr id="5" name="TextBox 4">
            <a:extLst>
              <a:ext uri="{FF2B5EF4-FFF2-40B4-BE49-F238E27FC236}">
                <a16:creationId xmlns:a16="http://schemas.microsoft.com/office/drawing/2014/main" id="{9216C307-33E1-D046-94B7-FDF0D8791F9E}"/>
              </a:ext>
            </a:extLst>
          </p:cNvPr>
          <p:cNvSpPr txBox="1"/>
          <p:nvPr/>
        </p:nvSpPr>
        <p:spPr>
          <a:xfrm>
            <a:off x="1862254" y="2113816"/>
            <a:ext cx="8196145" cy="2246769"/>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sz="2800" dirty="0"/>
          </a:p>
          <a:p>
            <a:r>
              <a:rPr lang="en-US" sz="2800" dirty="0"/>
              <a:t> About a third of individuals with Fragile X Syndrome have features of autism such as problems with social interactions and delayed speech</a:t>
            </a:r>
          </a:p>
          <a:p>
            <a:endParaRPr lang="en-US" sz="2800" dirty="0">
              <a:solidFill>
                <a:srgbClr val="FF0000"/>
              </a:solidFill>
            </a:endParaRPr>
          </a:p>
        </p:txBody>
      </p:sp>
    </p:spTree>
    <p:extLst>
      <p:ext uri="{BB962C8B-B14F-4D97-AF65-F5344CB8AC3E}">
        <p14:creationId xmlns:p14="http://schemas.microsoft.com/office/powerpoint/2010/main" val="1910956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7126-1799-2A4B-A48C-FAF7BE61DB07}"/>
              </a:ext>
            </a:extLst>
          </p:cNvPr>
          <p:cNvSpPr>
            <a:spLocks noGrp="1"/>
          </p:cNvSpPr>
          <p:nvPr>
            <p:ph type="title"/>
          </p:nvPr>
        </p:nvSpPr>
        <p:spPr>
          <a:xfrm>
            <a:off x="169127" y="153192"/>
            <a:ext cx="10515600" cy="1325563"/>
          </a:xfrm>
        </p:spPr>
        <p:txBody>
          <a:bodyPr/>
          <a:lstStyle/>
          <a:p>
            <a:r>
              <a:rPr lang="en-US" b="1" dirty="0"/>
              <a:t>The Big Picture (Hypothesis)</a:t>
            </a:r>
          </a:p>
        </p:txBody>
      </p:sp>
      <p:sp>
        <p:nvSpPr>
          <p:cNvPr id="3" name="Content Placeholder 2">
            <a:extLst>
              <a:ext uri="{FF2B5EF4-FFF2-40B4-BE49-F238E27FC236}">
                <a16:creationId xmlns:a16="http://schemas.microsoft.com/office/drawing/2014/main" id="{F451E895-16B8-3040-8701-3B87233F24DB}"/>
              </a:ext>
            </a:extLst>
          </p:cNvPr>
          <p:cNvSpPr>
            <a:spLocks noGrp="1"/>
          </p:cNvSpPr>
          <p:nvPr>
            <p:ph idx="1"/>
          </p:nvPr>
        </p:nvSpPr>
        <p:spPr>
          <a:xfrm>
            <a:off x="169127" y="1367302"/>
            <a:ext cx="10515600" cy="4351338"/>
          </a:xfrm>
        </p:spPr>
        <p:txBody>
          <a:bodyPr>
            <a:normAutofit fontScale="92500"/>
          </a:bodyPr>
          <a:lstStyle/>
          <a:p>
            <a:r>
              <a:rPr lang="en-US" dirty="0"/>
              <a:t>Do prion-like proteins play a role in maintaining low deuterium in the cytoplasm??</a:t>
            </a:r>
          </a:p>
          <a:p>
            <a:pPr lvl="1"/>
            <a:r>
              <a:rPr lang="en-US" dirty="0">
                <a:solidFill>
                  <a:srgbClr val="FF0000"/>
                </a:solidFill>
              </a:rPr>
              <a:t>Hypothesis:</a:t>
            </a:r>
            <a:r>
              <a:rPr lang="en-US" dirty="0"/>
              <a:t> These proteins can trap deuterium inside water-inaccessible precipitates</a:t>
            </a:r>
          </a:p>
          <a:p>
            <a:pPr marL="0" indent="0">
              <a:buNone/>
            </a:pPr>
            <a:r>
              <a:rPr lang="en-US" i="1" dirty="0">
                <a:solidFill>
                  <a:srgbClr val="FF0000"/>
                </a:solidFill>
              </a:rPr>
              <a:t>Bold claims: </a:t>
            </a:r>
          </a:p>
          <a:p>
            <a:r>
              <a:rPr lang="en-US" dirty="0"/>
              <a:t>Misfolded proteins in Alzheimer’s plaque or Lewy bodies are a sign of impaired deuterium homeostasis</a:t>
            </a:r>
          </a:p>
          <a:p>
            <a:r>
              <a:rPr lang="en-US" dirty="0"/>
              <a:t>Prion diseases begin with stressed immune cells in the gut and spleen</a:t>
            </a:r>
          </a:p>
          <a:p>
            <a:r>
              <a:rPr lang="en-US" dirty="0"/>
              <a:t>Cells with impaired ability to clear misfolded proteins release them inside exosomes and deliver them to other cells, propagating the disease process</a:t>
            </a:r>
          </a:p>
          <a:p>
            <a:r>
              <a:rPr lang="en-US" dirty="0"/>
              <a:t>Impaired sulfate homeostasis plays a significant role in the pathology</a:t>
            </a:r>
          </a:p>
          <a:p>
            <a:endParaRPr lang="en-US" dirty="0"/>
          </a:p>
        </p:txBody>
      </p:sp>
    </p:spTree>
    <p:extLst>
      <p:ext uri="{BB962C8B-B14F-4D97-AF65-F5344CB8AC3E}">
        <p14:creationId xmlns:p14="http://schemas.microsoft.com/office/powerpoint/2010/main" val="1688084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4030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SARS CoV-2, Deuterium and Glyphosate</a:t>
            </a:r>
          </a:p>
        </p:txBody>
      </p:sp>
    </p:spTree>
    <p:extLst>
      <p:ext uri="{BB962C8B-B14F-4D97-AF65-F5344CB8AC3E}">
        <p14:creationId xmlns:p14="http://schemas.microsoft.com/office/powerpoint/2010/main" val="2628401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3E2-A7F0-2140-9F41-DA6006BEA70A}"/>
              </a:ext>
            </a:extLst>
          </p:cNvPr>
          <p:cNvSpPr>
            <a:spLocks noGrp="1"/>
          </p:cNvSpPr>
          <p:nvPr>
            <p:ph type="title"/>
          </p:nvPr>
        </p:nvSpPr>
        <p:spPr>
          <a:xfrm>
            <a:off x="596462" y="162281"/>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F9433CE0-E6F5-BF4D-8F6D-1A700BD9287A}"/>
              </a:ext>
            </a:extLst>
          </p:cNvPr>
          <p:cNvSpPr>
            <a:spLocks noGrp="1"/>
          </p:cNvSpPr>
          <p:nvPr>
            <p:ph idx="1"/>
          </p:nvPr>
        </p:nvSpPr>
        <p:spPr>
          <a:xfrm>
            <a:off x="428297" y="1342149"/>
            <a:ext cx="10515600" cy="5110166"/>
          </a:xfrm>
        </p:spPr>
        <p:txBody>
          <a:bodyPr>
            <a:normAutofit fontScale="92500" lnSpcReduction="10000"/>
          </a:bodyPr>
          <a:lstStyle/>
          <a:p>
            <a:r>
              <a:rPr lang="en-US" dirty="0"/>
              <a:t>People who suffer from acute symptoms with COVID-19 are immune compromised due to system-wide defective mitochondria</a:t>
            </a:r>
          </a:p>
          <a:p>
            <a:r>
              <a:rPr lang="en-US" dirty="0"/>
              <a:t>The virus invades the lungs and proliferates there, inducing an inflammatory response</a:t>
            </a:r>
          </a:p>
          <a:p>
            <a:pPr lvl="1"/>
            <a:r>
              <a:rPr lang="en-US" dirty="0"/>
              <a:t>This allows lipids in the viral membranes to be metabolized by lipoxygenase, producing deuterium-depleted water</a:t>
            </a:r>
          </a:p>
          <a:p>
            <a:r>
              <a:rPr lang="en-US" dirty="0"/>
              <a:t>Sharp upregulation of bradykinin results in a dramatic drop in blood pressure, and infiltration of water and macrophages into the lung alveoli</a:t>
            </a:r>
          </a:p>
          <a:p>
            <a:pPr lvl="1"/>
            <a:r>
              <a:rPr lang="en-US" dirty="0"/>
              <a:t>Massive overproduction of hyaluronan </a:t>
            </a:r>
          </a:p>
          <a:p>
            <a:pPr lvl="1"/>
            <a:r>
              <a:rPr lang="en-US" dirty="0"/>
              <a:t>A hydrogel encasing the hyaluronan fills the alveoli and traps deuterium</a:t>
            </a:r>
          </a:p>
          <a:p>
            <a:r>
              <a:rPr lang="en-US" dirty="0"/>
              <a:t>The signaling cascade causes myeloid cells from the bone marrow and platelets to infiltrate the lungs and release their mitochondria into the medium, which is rich in deuterium-depleted water</a:t>
            </a:r>
          </a:p>
          <a:p>
            <a:pPr lvl="1"/>
            <a:r>
              <a:rPr lang="en-US" dirty="0"/>
              <a:t>These mitochondria resupply the immune cells, thus revitalizing them</a:t>
            </a:r>
          </a:p>
          <a:p>
            <a:endParaRPr lang="en-US" dirty="0"/>
          </a:p>
        </p:txBody>
      </p:sp>
    </p:spTree>
    <p:extLst>
      <p:ext uri="{BB962C8B-B14F-4D97-AF65-F5344CB8AC3E}">
        <p14:creationId xmlns:p14="http://schemas.microsoft.com/office/powerpoint/2010/main" val="3326284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imeline&#10;&#10;Description automatically generated">
            <a:extLst>
              <a:ext uri="{FF2B5EF4-FFF2-40B4-BE49-F238E27FC236}">
                <a16:creationId xmlns:a16="http://schemas.microsoft.com/office/drawing/2014/main" id="{FAF012E5-EFB7-914B-8EF5-45AB21E59168}"/>
              </a:ext>
            </a:extLst>
          </p:cNvPr>
          <p:cNvPicPr>
            <a:picLocks noGrp="1" noChangeAspect="1"/>
          </p:cNvPicPr>
          <p:nvPr>
            <p:ph idx="1"/>
          </p:nvPr>
        </p:nvPicPr>
        <p:blipFill>
          <a:blip r:embed="rId3"/>
          <a:stretch>
            <a:fillRect/>
          </a:stretch>
        </p:blipFill>
        <p:spPr>
          <a:xfrm>
            <a:off x="-234176" y="12119"/>
            <a:ext cx="6790215" cy="5909179"/>
          </a:xfrm>
        </p:spPr>
      </p:pic>
      <p:sp>
        <p:nvSpPr>
          <p:cNvPr id="2" name="Title 1">
            <a:extLst>
              <a:ext uri="{FF2B5EF4-FFF2-40B4-BE49-F238E27FC236}">
                <a16:creationId xmlns:a16="http://schemas.microsoft.com/office/drawing/2014/main" id="{50125FED-25B7-F349-BF9F-44D633C84DC2}"/>
              </a:ext>
            </a:extLst>
          </p:cNvPr>
          <p:cNvSpPr>
            <a:spLocks noGrp="1"/>
          </p:cNvSpPr>
          <p:nvPr>
            <p:ph type="title"/>
          </p:nvPr>
        </p:nvSpPr>
        <p:spPr>
          <a:xfrm>
            <a:off x="4430750" y="1335814"/>
            <a:ext cx="7817005" cy="1920344"/>
          </a:xfrm>
        </p:spPr>
        <p:txBody>
          <a:bodyPr>
            <a:noAutofit/>
          </a:bodyPr>
          <a:lstStyle/>
          <a:p>
            <a:r>
              <a:rPr lang="en-US" sz="3200" b="1" dirty="0"/>
              <a:t>“Pathogenesis of COVID-19 described through the lens of an </a:t>
            </a:r>
            <a:r>
              <a:rPr lang="en-US" sz="3200" b="1" dirty="0" err="1"/>
              <a:t>undersulfated</a:t>
            </a:r>
            <a:r>
              <a:rPr lang="en-US" sz="3200" b="1" dirty="0"/>
              <a:t> and degraded epithelial and endothelial glycocalyx”</a:t>
            </a:r>
            <a:r>
              <a:rPr lang="en-US" sz="3200" b="1" dirty="0">
                <a:solidFill>
                  <a:srgbClr val="FF0000"/>
                </a:solidFill>
              </a:rPr>
              <a:t>*</a:t>
            </a:r>
            <a:r>
              <a:rPr lang="en-US" sz="3200" b="1" dirty="0"/>
              <a:t> </a:t>
            </a:r>
          </a:p>
        </p:txBody>
      </p:sp>
      <p:sp>
        <p:nvSpPr>
          <p:cNvPr id="4" name="Content Placeholder 2">
            <a:extLst>
              <a:ext uri="{FF2B5EF4-FFF2-40B4-BE49-F238E27FC236}">
                <a16:creationId xmlns:a16="http://schemas.microsoft.com/office/drawing/2014/main" id="{3F1B509C-E623-9A48-BF29-D4CF19E0451D}"/>
              </a:ext>
            </a:extLst>
          </p:cNvPr>
          <p:cNvSpPr txBox="1">
            <a:spLocks/>
          </p:cNvSpPr>
          <p:nvPr/>
        </p:nvSpPr>
        <p:spPr>
          <a:xfrm>
            <a:off x="4430751" y="3097705"/>
            <a:ext cx="7646020" cy="2700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Sulfation</a:t>
            </a:r>
            <a:r>
              <a:rPr lang="en-US" sz="2400" dirty="0"/>
              <a:t> defects potentially play a major role in the pathogenesis of COVID-19</a:t>
            </a:r>
          </a:p>
          <a:p>
            <a:r>
              <a:rPr lang="en-US" sz="2400" dirty="0"/>
              <a:t>The intact highly sulfated glycocalyx inhibits viral infection</a:t>
            </a:r>
          </a:p>
          <a:p>
            <a:r>
              <a:rPr lang="en-US" sz="2400" dirty="0" err="1"/>
              <a:t>Undersulfated</a:t>
            </a:r>
            <a:r>
              <a:rPr lang="en-US" sz="2400" dirty="0"/>
              <a:t> glycocalyx leads to dysregulated immune response and subsequent cytokine storm </a:t>
            </a:r>
          </a:p>
          <a:p>
            <a:r>
              <a:rPr lang="en-US" sz="2400" i="1" dirty="0">
                <a:solidFill>
                  <a:srgbClr val="FF0000"/>
                </a:solidFill>
              </a:rPr>
              <a:t>Many toxic environmental chemicals disrupt sulfate supply</a:t>
            </a:r>
          </a:p>
          <a:p>
            <a:pPr marL="457200" lvl="1" indent="0">
              <a:buFont typeface="Arial" panose="020B0604020202020204" pitchFamily="34" charset="0"/>
              <a:buNone/>
            </a:pPr>
            <a:endParaRPr lang="en-US" sz="2000" dirty="0"/>
          </a:p>
        </p:txBody>
      </p:sp>
      <p:sp>
        <p:nvSpPr>
          <p:cNvPr id="3" name="TextBox 2">
            <a:extLst>
              <a:ext uri="{FF2B5EF4-FFF2-40B4-BE49-F238E27FC236}">
                <a16:creationId xmlns:a16="http://schemas.microsoft.com/office/drawing/2014/main" id="{80A3A4F1-D373-404A-8F92-70EF8D259DDB}"/>
              </a:ext>
            </a:extLst>
          </p:cNvPr>
          <p:cNvSpPr txBox="1"/>
          <p:nvPr/>
        </p:nvSpPr>
        <p:spPr>
          <a:xfrm>
            <a:off x="7008954" y="6077414"/>
            <a:ext cx="4978607" cy="369332"/>
          </a:xfrm>
          <a:prstGeom prst="rect">
            <a:avLst/>
          </a:prstGeom>
          <a:noFill/>
        </p:spPr>
        <p:txBody>
          <a:bodyPr wrap="none" rtlCol="0">
            <a:spAutoFit/>
          </a:bodyPr>
          <a:lstStyle/>
          <a:p>
            <a:r>
              <a:rPr lang="en-US" dirty="0">
                <a:solidFill>
                  <a:srgbClr val="FF0000"/>
                </a:solidFill>
              </a:rPr>
              <a:t>*</a:t>
            </a:r>
            <a:r>
              <a:rPr lang="en-US" dirty="0"/>
              <a:t>Heidi N. du </a:t>
            </a:r>
            <a:r>
              <a:rPr lang="en-US" dirty="0" err="1"/>
              <a:t>Preez</a:t>
            </a:r>
            <a:r>
              <a:rPr lang="en-US" dirty="0"/>
              <a:t> et al. FASEB J. 2022; 36: e22052.</a:t>
            </a:r>
          </a:p>
        </p:txBody>
      </p:sp>
    </p:spTree>
    <p:extLst>
      <p:ext uri="{BB962C8B-B14F-4D97-AF65-F5344CB8AC3E}">
        <p14:creationId xmlns:p14="http://schemas.microsoft.com/office/powerpoint/2010/main" val="3680494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imeline&#10;&#10;Description automatically generated">
            <a:extLst>
              <a:ext uri="{FF2B5EF4-FFF2-40B4-BE49-F238E27FC236}">
                <a16:creationId xmlns:a16="http://schemas.microsoft.com/office/drawing/2014/main" id="{FAF012E5-EFB7-914B-8EF5-45AB21E59168}"/>
              </a:ext>
            </a:extLst>
          </p:cNvPr>
          <p:cNvPicPr>
            <a:picLocks noGrp="1" noChangeAspect="1"/>
          </p:cNvPicPr>
          <p:nvPr>
            <p:ph idx="1"/>
          </p:nvPr>
        </p:nvPicPr>
        <p:blipFill>
          <a:blip r:embed="rId3"/>
          <a:stretch>
            <a:fillRect/>
          </a:stretch>
        </p:blipFill>
        <p:spPr>
          <a:xfrm>
            <a:off x="-234176" y="12119"/>
            <a:ext cx="6790215" cy="5909179"/>
          </a:xfrm>
        </p:spPr>
      </p:pic>
      <p:sp>
        <p:nvSpPr>
          <p:cNvPr id="2" name="Title 1">
            <a:extLst>
              <a:ext uri="{FF2B5EF4-FFF2-40B4-BE49-F238E27FC236}">
                <a16:creationId xmlns:a16="http://schemas.microsoft.com/office/drawing/2014/main" id="{50125FED-25B7-F349-BF9F-44D633C84DC2}"/>
              </a:ext>
            </a:extLst>
          </p:cNvPr>
          <p:cNvSpPr>
            <a:spLocks noGrp="1"/>
          </p:cNvSpPr>
          <p:nvPr>
            <p:ph type="title"/>
          </p:nvPr>
        </p:nvSpPr>
        <p:spPr>
          <a:xfrm>
            <a:off x="4430750" y="1335814"/>
            <a:ext cx="7817005" cy="1920344"/>
          </a:xfrm>
        </p:spPr>
        <p:txBody>
          <a:bodyPr>
            <a:noAutofit/>
          </a:bodyPr>
          <a:lstStyle/>
          <a:p>
            <a:r>
              <a:rPr lang="en-US" sz="3200" b="1" dirty="0"/>
              <a:t>“Pathogenesis of COVID-19 described through the lens of an </a:t>
            </a:r>
            <a:r>
              <a:rPr lang="en-US" sz="3200" b="1" dirty="0" err="1"/>
              <a:t>undersulfated</a:t>
            </a:r>
            <a:r>
              <a:rPr lang="en-US" sz="3200" b="1" dirty="0"/>
              <a:t> and degraded epithelial and endothelial glycocalyx”</a:t>
            </a:r>
            <a:r>
              <a:rPr lang="en-US" sz="3200" b="1" dirty="0">
                <a:solidFill>
                  <a:srgbClr val="FF0000"/>
                </a:solidFill>
              </a:rPr>
              <a:t>*</a:t>
            </a:r>
            <a:r>
              <a:rPr lang="en-US" sz="3200" b="1" dirty="0"/>
              <a:t> </a:t>
            </a:r>
          </a:p>
        </p:txBody>
      </p:sp>
      <p:sp>
        <p:nvSpPr>
          <p:cNvPr id="4" name="Content Placeholder 2">
            <a:extLst>
              <a:ext uri="{FF2B5EF4-FFF2-40B4-BE49-F238E27FC236}">
                <a16:creationId xmlns:a16="http://schemas.microsoft.com/office/drawing/2014/main" id="{3F1B509C-E623-9A48-BF29-D4CF19E0451D}"/>
              </a:ext>
            </a:extLst>
          </p:cNvPr>
          <p:cNvSpPr txBox="1">
            <a:spLocks/>
          </p:cNvSpPr>
          <p:nvPr/>
        </p:nvSpPr>
        <p:spPr>
          <a:xfrm>
            <a:off x="4430751" y="3097705"/>
            <a:ext cx="7646020" cy="2700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Sulfation</a:t>
            </a:r>
            <a:r>
              <a:rPr lang="en-US" sz="2400" dirty="0"/>
              <a:t> defects potentially play a major role in the pathogenesis of COVID-19</a:t>
            </a:r>
          </a:p>
          <a:p>
            <a:r>
              <a:rPr lang="en-US" sz="2400" dirty="0"/>
              <a:t>The intact highly sulfated glycocalyx inhibits viral infection</a:t>
            </a:r>
          </a:p>
          <a:p>
            <a:r>
              <a:rPr lang="en-US" sz="2400" dirty="0" err="1"/>
              <a:t>Undersulfated</a:t>
            </a:r>
            <a:r>
              <a:rPr lang="en-US" sz="2400" dirty="0"/>
              <a:t> glycocalyx leads to dysregulated immune response and subsequent cytokine storm </a:t>
            </a:r>
          </a:p>
          <a:p>
            <a:r>
              <a:rPr lang="en-US" sz="2400" i="1" dirty="0">
                <a:solidFill>
                  <a:srgbClr val="FF0000"/>
                </a:solidFill>
              </a:rPr>
              <a:t>Many toxic environmental chemicals disrupt sulfate supply</a:t>
            </a:r>
          </a:p>
          <a:p>
            <a:pPr marL="457200" lvl="1" indent="0">
              <a:buFont typeface="Arial" panose="020B0604020202020204" pitchFamily="34" charset="0"/>
              <a:buNone/>
            </a:pPr>
            <a:endParaRPr lang="en-US" sz="2000" dirty="0"/>
          </a:p>
        </p:txBody>
      </p:sp>
      <p:sp>
        <p:nvSpPr>
          <p:cNvPr id="3" name="TextBox 2">
            <a:extLst>
              <a:ext uri="{FF2B5EF4-FFF2-40B4-BE49-F238E27FC236}">
                <a16:creationId xmlns:a16="http://schemas.microsoft.com/office/drawing/2014/main" id="{80A3A4F1-D373-404A-8F92-70EF8D259DDB}"/>
              </a:ext>
            </a:extLst>
          </p:cNvPr>
          <p:cNvSpPr txBox="1"/>
          <p:nvPr/>
        </p:nvSpPr>
        <p:spPr>
          <a:xfrm>
            <a:off x="7008954" y="6077414"/>
            <a:ext cx="4978607" cy="369332"/>
          </a:xfrm>
          <a:prstGeom prst="rect">
            <a:avLst/>
          </a:prstGeom>
          <a:noFill/>
        </p:spPr>
        <p:txBody>
          <a:bodyPr wrap="none" rtlCol="0">
            <a:spAutoFit/>
          </a:bodyPr>
          <a:lstStyle/>
          <a:p>
            <a:r>
              <a:rPr lang="en-US" dirty="0">
                <a:solidFill>
                  <a:srgbClr val="FF0000"/>
                </a:solidFill>
              </a:rPr>
              <a:t>*</a:t>
            </a:r>
            <a:r>
              <a:rPr lang="en-US" dirty="0"/>
              <a:t>Heidi N. du </a:t>
            </a:r>
            <a:r>
              <a:rPr lang="en-US" dirty="0" err="1"/>
              <a:t>Preez</a:t>
            </a:r>
            <a:r>
              <a:rPr lang="en-US" dirty="0"/>
              <a:t> et al. FASEB J. 2022; 36: e22052.</a:t>
            </a:r>
          </a:p>
        </p:txBody>
      </p:sp>
      <p:sp>
        <p:nvSpPr>
          <p:cNvPr id="6" name="TextBox 5">
            <a:extLst>
              <a:ext uri="{FF2B5EF4-FFF2-40B4-BE49-F238E27FC236}">
                <a16:creationId xmlns:a16="http://schemas.microsoft.com/office/drawing/2014/main" id="{F3A28C80-A9E3-6A4B-9CAF-5317502FFB53}"/>
              </a:ext>
            </a:extLst>
          </p:cNvPr>
          <p:cNvSpPr txBox="1"/>
          <p:nvPr/>
        </p:nvSpPr>
        <p:spPr>
          <a:xfrm>
            <a:off x="2991803" y="2101996"/>
            <a:ext cx="5906870" cy="2308324"/>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sz="2400" dirty="0"/>
          </a:p>
          <a:p>
            <a:r>
              <a:rPr lang="en-US" sz="2400" dirty="0"/>
              <a:t>Both PAPS synthetase and sulfotransferase bind phosphate at sites that have highly conserved glycine residues:</a:t>
            </a:r>
          </a:p>
          <a:p>
            <a:r>
              <a:rPr lang="en-US" sz="2400" dirty="0" err="1"/>
              <a:t>GxxGxGK</a:t>
            </a:r>
            <a:r>
              <a:rPr lang="en-US" sz="2400" dirty="0"/>
              <a:t> motif</a:t>
            </a:r>
          </a:p>
          <a:p>
            <a:endParaRPr lang="en-US" sz="2400" dirty="0">
              <a:solidFill>
                <a:srgbClr val="FF0000"/>
              </a:solidFill>
            </a:endParaRPr>
          </a:p>
        </p:txBody>
      </p:sp>
    </p:spTree>
    <p:extLst>
      <p:ext uri="{BB962C8B-B14F-4D97-AF65-F5344CB8AC3E}">
        <p14:creationId xmlns:p14="http://schemas.microsoft.com/office/powerpoint/2010/main" val="1638703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imeline&#10;&#10;Description automatically generated">
            <a:extLst>
              <a:ext uri="{FF2B5EF4-FFF2-40B4-BE49-F238E27FC236}">
                <a16:creationId xmlns:a16="http://schemas.microsoft.com/office/drawing/2014/main" id="{FAF012E5-EFB7-914B-8EF5-45AB21E59168}"/>
              </a:ext>
            </a:extLst>
          </p:cNvPr>
          <p:cNvPicPr>
            <a:picLocks noGrp="1" noChangeAspect="1"/>
          </p:cNvPicPr>
          <p:nvPr>
            <p:ph idx="1"/>
          </p:nvPr>
        </p:nvPicPr>
        <p:blipFill>
          <a:blip r:embed="rId3"/>
          <a:stretch>
            <a:fillRect/>
          </a:stretch>
        </p:blipFill>
        <p:spPr>
          <a:xfrm>
            <a:off x="-234176" y="12119"/>
            <a:ext cx="6790215" cy="5909179"/>
          </a:xfrm>
        </p:spPr>
      </p:pic>
      <p:sp>
        <p:nvSpPr>
          <p:cNvPr id="2" name="Title 1">
            <a:extLst>
              <a:ext uri="{FF2B5EF4-FFF2-40B4-BE49-F238E27FC236}">
                <a16:creationId xmlns:a16="http://schemas.microsoft.com/office/drawing/2014/main" id="{50125FED-25B7-F349-BF9F-44D633C84DC2}"/>
              </a:ext>
            </a:extLst>
          </p:cNvPr>
          <p:cNvSpPr>
            <a:spLocks noGrp="1"/>
          </p:cNvSpPr>
          <p:nvPr>
            <p:ph type="title"/>
          </p:nvPr>
        </p:nvSpPr>
        <p:spPr>
          <a:xfrm>
            <a:off x="4430750" y="1335814"/>
            <a:ext cx="7817005" cy="1920344"/>
          </a:xfrm>
        </p:spPr>
        <p:txBody>
          <a:bodyPr>
            <a:noAutofit/>
          </a:bodyPr>
          <a:lstStyle/>
          <a:p>
            <a:r>
              <a:rPr lang="en-US" sz="3200" b="1" dirty="0"/>
              <a:t>“Pathogenesis of COVID-19 described through the lens of an </a:t>
            </a:r>
            <a:r>
              <a:rPr lang="en-US" sz="3200" b="1" dirty="0" err="1"/>
              <a:t>undersulfated</a:t>
            </a:r>
            <a:r>
              <a:rPr lang="en-US" sz="3200" b="1" dirty="0"/>
              <a:t> and degraded epithelial and endothelial glycocalyx”</a:t>
            </a:r>
            <a:r>
              <a:rPr lang="en-US" sz="3200" b="1" dirty="0">
                <a:solidFill>
                  <a:srgbClr val="FF0000"/>
                </a:solidFill>
              </a:rPr>
              <a:t>*</a:t>
            </a:r>
            <a:r>
              <a:rPr lang="en-US" sz="3200" b="1" dirty="0"/>
              <a:t> </a:t>
            </a:r>
          </a:p>
        </p:txBody>
      </p:sp>
      <p:sp>
        <p:nvSpPr>
          <p:cNvPr id="4" name="Content Placeholder 2">
            <a:extLst>
              <a:ext uri="{FF2B5EF4-FFF2-40B4-BE49-F238E27FC236}">
                <a16:creationId xmlns:a16="http://schemas.microsoft.com/office/drawing/2014/main" id="{3F1B509C-E623-9A48-BF29-D4CF19E0451D}"/>
              </a:ext>
            </a:extLst>
          </p:cNvPr>
          <p:cNvSpPr txBox="1">
            <a:spLocks/>
          </p:cNvSpPr>
          <p:nvPr/>
        </p:nvSpPr>
        <p:spPr>
          <a:xfrm>
            <a:off x="4430751" y="3097705"/>
            <a:ext cx="7646020" cy="2700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t>Sulfation</a:t>
            </a:r>
            <a:r>
              <a:rPr lang="en-US" sz="2400" dirty="0"/>
              <a:t> defects potentially play a major role in the pathogenesis of COVID-19</a:t>
            </a:r>
          </a:p>
          <a:p>
            <a:r>
              <a:rPr lang="en-US" sz="2400" dirty="0"/>
              <a:t>The intact highly sulfated glycocalyx inhibits viral infection</a:t>
            </a:r>
          </a:p>
          <a:p>
            <a:r>
              <a:rPr lang="en-US" sz="2400" dirty="0" err="1"/>
              <a:t>Undersulfated</a:t>
            </a:r>
            <a:r>
              <a:rPr lang="en-US" sz="2400" dirty="0"/>
              <a:t> glycocalyx leads to dysregulated immune response and subsequent cytokine storm </a:t>
            </a:r>
          </a:p>
          <a:p>
            <a:r>
              <a:rPr lang="en-US" sz="2400" i="1" dirty="0">
                <a:solidFill>
                  <a:srgbClr val="FF0000"/>
                </a:solidFill>
              </a:rPr>
              <a:t>Many toxic environmental chemicals disrupt sulfate supply</a:t>
            </a:r>
          </a:p>
          <a:p>
            <a:pPr marL="457200" lvl="1" indent="0">
              <a:buFont typeface="Arial" panose="020B0604020202020204" pitchFamily="34" charset="0"/>
              <a:buNone/>
            </a:pPr>
            <a:endParaRPr lang="en-US" sz="2000" dirty="0"/>
          </a:p>
        </p:txBody>
      </p:sp>
      <p:sp>
        <p:nvSpPr>
          <p:cNvPr id="3" name="TextBox 2">
            <a:extLst>
              <a:ext uri="{FF2B5EF4-FFF2-40B4-BE49-F238E27FC236}">
                <a16:creationId xmlns:a16="http://schemas.microsoft.com/office/drawing/2014/main" id="{80A3A4F1-D373-404A-8F92-70EF8D259DDB}"/>
              </a:ext>
            </a:extLst>
          </p:cNvPr>
          <p:cNvSpPr txBox="1"/>
          <p:nvPr/>
        </p:nvSpPr>
        <p:spPr>
          <a:xfrm>
            <a:off x="7008954" y="6077414"/>
            <a:ext cx="4978607" cy="369332"/>
          </a:xfrm>
          <a:prstGeom prst="rect">
            <a:avLst/>
          </a:prstGeom>
          <a:noFill/>
        </p:spPr>
        <p:txBody>
          <a:bodyPr wrap="none" rtlCol="0">
            <a:spAutoFit/>
          </a:bodyPr>
          <a:lstStyle/>
          <a:p>
            <a:r>
              <a:rPr lang="en-US" dirty="0">
                <a:solidFill>
                  <a:srgbClr val="FF0000"/>
                </a:solidFill>
              </a:rPr>
              <a:t>*</a:t>
            </a:r>
            <a:r>
              <a:rPr lang="en-US" dirty="0"/>
              <a:t>Heidi N. du </a:t>
            </a:r>
            <a:r>
              <a:rPr lang="en-US" dirty="0" err="1"/>
              <a:t>Preez</a:t>
            </a:r>
            <a:r>
              <a:rPr lang="en-US" dirty="0"/>
              <a:t> et al. FASEB J. 2022; 36: e22052.</a:t>
            </a:r>
          </a:p>
        </p:txBody>
      </p:sp>
      <p:sp>
        <p:nvSpPr>
          <p:cNvPr id="6" name="TextBox 5">
            <a:extLst>
              <a:ext uri="{FF2B5EF4-FFF2-40B4-BE49-F238E27FC236}">
                <a16:creationId xmlns:a16="http://schemas.microsoft.com/office/drawing/2014/main" id="{E3A63E16-0E8A-3D47-B620-B3C7BC182264}"/>
              </a:ext>
            </a:extLst>
          </p:cNvPr>
          <p:cNvSpPr txBox="1"/>
          <p:nvPr/>
        </p:nvSpPr>
        <p:spPr>
          <a:xfrm>
            <a:off x="2991803" y="2101996"/>
            <a:ext cx="5347449" cy="2308324"/>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endParaRPr lang="en-US" sz="2400" dirty="0"/>
          </a:p>
          <a:p>
            <a:r>
              <a:rPr lang="en-US" sz="2400" dirty="0"/>
              <a:t>Sulfate maintains gelled water lining the walls of the blood vessels and the gel traps deuterium, leaving the fluid blood plasma  depleted in deuterium</a:t>
            </a:r>
          </a:p>
          <a:p>
            <a:endParaRPr lang="en-US" sz="2400" dirty="0">
              <a:solidFill>
                <a:srgbClr val="FF0000"/>
              </a:solidFill>
            </a:endParaRPr>
          </a:p>
        </p:txBody>
      </p:sp>
    </p:spTree>
    <p:extLst>
      <p:ext uri="{BB962C8B-B14F-4D97-AF65-F5344CB8AC3E}">
        <p14:creationId xmlns:p14="http://schemas.microsoft.com/office/powerpoint/2010/main" val="1696570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venn diagram&#10;&#10;Description automatically generated">
            <a:extLst>
              <a:ext uri="{FF2B5EF4-FFF2-40B4-BE49-F238E27FC236}">
                <a16:creationId xmlns:a16="http://schemas.microsoft.com/office/drawing/2014/main" id="{1B05BAAE-7A18-BB4A-979D-82D743BCBCE1}"/>
              </a:ext>
            </a:extLst>
          </p:cNvPr>
          <p:cNvPicPr>
            <a:picLocks noGrp="1" noChangeAspect="1"/>
          </p:cNvPicPr>
          <p:nvPr>
            <p:ph idx="1"/>
          </p:nvPr>
        </p:nvPicPr>
        <p:blipFill>
          <a:blip r:embed="rId3"/>
          <a:stretch>
            <a:fillRect/>
          </a:stretch>
        </p:blipFill>
        <p:spPr>
          <a:xfrm>
            <a:off x="4779890" y="496374"/>
            <a:ext cx="7265896" cy="5849046"/>
          </a:xfrm>
        </p:spPr>
      </p:pic>
      <p:sp>
        <p:nvSpPr>
          <p:cNvPr id="2" name="Title 1">
            <a:extLst>
              <a:ext uri="{FF2B5EF4-FFF2-40B4-BE49-F238E27FC236}">
                <a16:creationId xmlns:a16="http://schemas.microsoft.com/office/drawing/2014/main" id="{787D19BE-F50D-4F41-9735-749F5691D778}"/>
              </a:ext>
            </a:extLst>
          </p:cNvPr>
          <p:cNvSpPr>
            <a:spLocks noGrp="1"/>
          </p:cNvSpPr>
          <p:nvPr>
            <p:ph type="title"/>
          </p:nvPr>
        </p:nvSpPr>
        <p:spPr>
          <a:xfrm>
            <a:off x="315027" y="15241"/>
            <a:ext cx="4960358" cy="1618420"/>
          </a:xfrm>
        </p:spPr>
        <p:txBody>
          <a:bodyPr/>
          <a:lstStyle/>
          <a:p>
            <a:r>
              <a:rPr lang="en-US" b="1" dirty="0"/>
              <a:t>Immune System 101</a:t>
            </a:r>
          </a:p>
        </p:txBody>
      </p:sp>
      <p:sp>
        <p:nvSpPr>
          <p:cNvPr id="6" name="Content Placeholder 2">
            <a:extLst>
              <a:ext uri="{FF2B5EF4-FFF2-40B4-BE49-F238E27FC236}">
                <a16:creationId xmlns:a16="http://schemas.microsoft.com/office/drawing/2014/main" id="{9593DCE9-6B4B-A14B-A2B2-88F2E6E920FA}"/>
              </a:ext>
            </a:extLst>
          </p:cNvPr>
          <p:cNvSpPr txBox="1">
            <a:spLocks/>
          </p:cNvSpPr>
          <p:nvPr/>
        </p:nvSpPr>
        <p:spPr>
          <a:xfrm>
            <a:off x="315027" y="1485379"/>
            <a:ext cx="4281224" cy="4730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innate system is actually very powerful if it is healthy</a:t>
            </a:r>
          </a:p>
          <a:p>
            <a:r>
              <a:rPr lang="en-US" sz="2400" dirty="0"/>
              <a:t>If the innate system can’t clear the virus, the adaptive system gets involved</a:t>
            </a:r>
          </a:p>
          <a:p>
            <a:r>
              <a:rPr lang="en-US" sz="2400" dirty="0"/>
              <a:t>The adaptive system releases antibodies to help tag and trap the viruses, and inflammatory cytokines which induce release of reactive oxygen species </a:t>
            </a:r>
          </a:p>
        </p:txBody>
      </p:sp>
      <p:sp>
        <p:nvSpPr>
          <p:cNvPr id="7" name="TextBox 6">
            <a:extLst>
              <a:ext uri="{FF2B5EF4-FFF2-40B4-BE49-F238E27FC236}">
                <a16:creationId xmlns:a16="http://schemas.microsoft.com/office/drawing/2014/main" id="{56198562-8472-BB44-9C78-5615FE63E1D1}"/>
              </a:ext>
            </a:extLst>
          </p:cNvPr>
          <p:cNvSpPr txBox="1"/>
          <p:nvPr/>
        </p:nvSpPr>
        <p:spPr>
          <a:xfrm>
            <a:off x="1107083" y="6345420"/>
            <a:ext cx="10310258" cy="646331"/>
          </a:xfrm>
          <a:prstGeom prst="rect">
            <a:avLst/>
          </a:prstGeom>
          <a:noFill/>
        </p:spPr>
        <p:txBody>
          <a:bodyPr wrap="none" rtlCol="0">
            <a:spAutoFit/>
          </a:bodyPr>
          <a:lstStyle/>
          <a:p>
            <a:r>
              <a:rPr lang="en-US" dirty="0"/>
              <a:t>Figure from https://</a:t>
            </a:r>
            <a:r>
              <a:rPr lang="en-US" dirty="0" err="1"/>
              <a:t>articles.mercola.com</a:t>
            </a:r>
            <a:r>
              <a:rPr lang="en-US" dirty="0"/>
              <a:t>/sites/articles/archive/2020/10/14/herd-immunity-</a:t>
            </a:r>
            <a:r>
              <a:rPr lang="en-US" dirty="0" err="1"/>
              <a:t>coronavirus.aspx</a:t>
            </a:r>
            <a:endParaRPr lang="en-US" dirty="0"/>
          </a:p>
          <a:p>
            <a:endParaRPr lang="en-US" dirty="0"/>
          </a:p>
        </p:txBody>
      </p:sp>
    </p:spTree>
    <p:extLst>
      <p:ext uri="{BB962C8B-B14F-4D97-AF65-F5344CB8AC3E}">
        <p14:creationId xmlns:p14="http://schemas.microsoft.com/office/powerpoint/2010/main" val="331504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5A94D2F-7621-6A45-8713-992AC4E3DF02}"/>
              </a:ext>
            </a:extLst>
          </p:cNvPr>
          <p:cNvGrpSpPr/>
          <p:nvPr/>
        </p:nvGrpSpPr>
        <p:grpSpPr>
          <a:xfrm>
            <a:off x="6376416" y="2110940"/>
            <a:ext cx="5221735" cy="2636120"/>
            <a:chOff x="7546848" y="1894840"/>
            <a:chExt cx="5221735" cy="2636120"/>
          </a:xfrm>
        </p:grpSpPr>
        <p:pic>
          <p:nvPicPr>
            <p:cNvPr id="7" name="Picture 6" descr="Diagram&#10;&#10;Description automatically generated with medium confidence">
              <a:extLst>
                <a:ext uri="{FF2B5EF4-FFF2-40B4-BE49-F238E27FC236}">
                  <a16:creationId xmlns:a16="http://schemas.microsoft.com/office/drawing/2014/main" id="{6070391B-44FF-F448-BECB-4134370EB525}"/>
                </a:ext>
              </a:extLst>
            </p:cNvPr>
            <p:cNvPicPr>
              <a:picLocks noChangeAspect="1"/>
            </p:cNvPicPr>
            <p:nvPr/>
          </p:nvPicPr>
          <p:blipFill>
            <a:blip r:embed="rId3"/>
            <a:stretch>
              <a:fillRect/>
            </a:stretch>
          </p:blipFill>
          <p:spPr>
            <a:xfrm>
              <a:off x="7636561" y="1894840"/>
              <a:ext cx="5132022" cy="2636120"/>
            </a:xfrm>
            <a:prstGeom prst="rect">
              <a:avLst/>
            </a:prstGeom>
          </p:spPr>
        </p:pic>
        <p:sp>
          <p:nvSpPr>
            <p:cNvPr id="8" name="Rectangle 7">
              <a:extLst>
                <a:ext uri="{FF2B5EF4-FFF2-40B4-BE49-F238E27FC236}">
                  <a16:creationId xmlns:a16="http://schemas.microsoft.com/office/drawing/2014/main" id="{50B54F81-840A-D742-A6AD-691CF344E6C1}"/>
                </a:ext>
              </a:extLst>
            </p:cNvPr>
            <p:cNvSpPr/>
            <p:nvPr/>
          </p:nvSpPr>
          <p:spPr>
            <a:xfrm>
              <a:off x="7546848" y="2170176"/>
              <a:ext cx="1377696" cy="1877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87867" y="92077"/>
            <a:ext cx="10515600" cy="1325563"/>
          </a:xfrm>
        </p:spPr>
        <p:txBody>
          <a:bodyPr/>
          <a:lstStyle/>
          <a:p>
            <a:r>
              <a:rPr lang="en-US" b="1" dirty="0"/>
              <a:t>Sulfate’s Critical Role for Maintaining </a:t>
            </a:r>
            <a:br>
              <a:rPr lang="en-US" b="1" dirty="0"/>
            </a:br>
            <a:r>
              <a:rPr lang="en-US" b="1" dirty="0"/>
              <a:t>Exclusion Zone Water</a:t>
            </a:r>
            <a:r>
              <a:rPr lang="en-US" b="1" dirty="0">
                <a:solidFill>
                  <a:srgbClr val="FF0000"/>
                </a:solidFill>
              </a:rPr>
              <a:t>*</a:t>
            </a:r>
          </a:p>
        </p:txBody>
      </p:sp>
      <p:sp>
        <p:nvSpPr>
          <p:cNvPr id="3" name="Content Placeholder 2"/>
          <p:cNvSpPr>
            <a:spLocks noGrp="1"/>
          </p:cNvSpPr>
          <p:nvPr>
            <p:ph idx="1"/>
          </p:nvPr>
        </p:nvSpPr>
        <p:spPr>
          <a:xfrm>
            <a:off x="373211" y="1396624"/>
            <a:ext cx="11616266" cy="4936065"/>
          </a:xfrm>
        </p:spPr>
        <p:txBody>
          <a:bodyPr>
            <a:normAutofit/>
          </a:bodyPr>
          <a:lstStyle/>
          <a:p>
            <a:r>
              <a:rPr lang="en-US" dirty="0"/>
              <a:t>The glycocalyx which lines blood vessels generates                                                      electricity to supply the cells</a:t>
            </a:r>
          </a:p>
          <a:p>
            <a:r>
              <a:rPr lang="en-US" dirty="0"/>
              <a:t>(Hypothesis) The glycocalyx traps                                                                    deuterium and extrudes D-depleted protons </a:t>
            </a:r>
          </a:p>
          <a:p>
            <a:pPr lvl="1"/>
            <a:r>
              <a:rPr lang="en-US" dirty="0"/>
              <a:t>Protons enter the cells along cytoskeletal “wires”</a:t>
            </a:r>
          </a:p>
          <a:p>
            <a:pPr lvl="1"/>
            <a:r>
              <a:rPr lang="en-US" dirty="0"/>
              <a:t>They fuel the mitochondrial intermembrane space</a:t>
            </a:r>
            <a:endParaRPr lang="en-US" sz="2000" dirty="0"/>
          </a:p>
          <a:p>
            <a:r>
              <a:rPr lang="en-US" dirty="0"/>
              <a:t>Sulfate is crucial for maintaining gelled water                                                              in the glycocalyx</a:t>
            </a:r>
          </a:p>
          <a:p>
            <a:r>
              <a:rPr lang="en-US" dirty="0"/>
              <a:t>Sulfated glycosaminoglycans (GAGs) become depleted in sulfate when chronically exposed to glyphosate</a:t>
            </a:r>
            <a:endParaRPr lang="en-US" sz="2400" dirty="0"/>
          </a:p>
          <a:p>
            <a:endParaRPr lang="en-US" dirty="0"/>
          </a:p>
        </p:txBody>
      </p:sp>
      <p:sp>
        <p:nvSpPr>
          <p:cNvPr id="4" name="TextBox 3">
            <a:extLst>
              <a:ext uri="{FF2B5EF4-FFF2-40B4-BE49-F238E27FC236}">
                <a16:creationId xmlns:a16="http://schemas.microsoft.com/office/drawing/2014/main" id="{747B83CE-EAB2-E24F-8191-4A60C48EFA4C}"/>
              </a:ext>
            </a:extLst>
          </p:cNvPr>
          <p:cNvSpPr txBox="1"/>
          <p:nvPr/>
        </p:nvSpPr>
        <p:spPr>
          <a:xfrm>
            <a:off x="4158469" y="5770438"/>
            <a:ext cx="7550592" cy="830997"/>
          </a:xfrm>
          <a:prstGeom prst="rect">
            <a:avLst/>
          </a:prstGeom>
          <a:noFill/>
        </p:spPr>
        <p:txBody>
          <a:bodyPr wrap="none" rtlCol="0">
            <a:spAutoFit/>
          </a:bodyPr>
          <a:lstStyle/>
          <a:p>
            <a:pPr algn="r"/>
            <a:r>
              <a:rPr lang="en-US" sz="2400" dirty="0">
                <a:solidFill>
                  <a:srgbClr val="FF0000"/>
                </a:solidFill>
              </a:rPr>
              <a:t>*</a:t>
            </a:r>
            <a:r>
              <a:rPr lang="en-US" sz="2400" dirty="0"/>
              <a:t>S Seneff and G Nigh. Water 2019; 11: 22-42.</a:t>
            </a:r>
          </a:p>
          <a:p>
            <a:pPr algn="r"/>
            <a:r>
              <a:rPr lang="en-US" sz="2400" dirty="0"/>
              <a:t>https://</a:t>
            </a:r>
            <a:r>
              <a:rPr lang="en-US" sz="2400" dirty="0" err="1"/>
              <a:t>waterjournal.org</a:t>
            </a:r>
            <a:r>
              <a:rPr lang="en-US" sz="2400" dirty="0"/>
              <a:t>/current-volume/</a:t>
            </a:r>
            <a:r>
              <a:rPr lang="en-US" sz="2400" dirty="0" err="1"/>
              <a:t>seneff</a:t>
            </a:r>
            <a:r>
              <a:rPr lang="en-US" sz="2400" dirty="0"/>
              <a:t>-summary/</a:t>
            </a:r>
          </a:p>
        </p:txBody>
      </p:sp>
    </p:spTree>
    <p:extLst>
      <p:ext uri="{BB962C8B-B14F-4D97-AF65-F5344CB8AC3E}">
        <p14:creationId xmlns:p14="http://schemas.microsoft.com/office/powerpoint/2010/main" val="10182343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F3C0-7119-DA40-8312-D5F71B3DA218}"/>
              </a:ext>
            </a:extLst>
          </p:cNvPr>
          <p:cNvSpPr>
            <a:spLocks noGrp="1"/>
          </p:cNvSpPr>
          <p:nvPr>
            <p:ph type="title"/>
          </p:nvPr>
        </p:nvSpPr>
        <p:spPr>
          <a:xfrm>
            <a:off x="356287" y="281280"/>
            <a:ext cx="10515600" cy="1325563"/>
          </a:xfrm>
        </p:spPr>
        <p:txBody>
          <a:bodyPr>
            <a:normAutofit fontScale="90000"/>
          </a:bodyPr>
          <a:lstStyle/>
          <a:p>
            <a:r>
              <a:rPr lang="en-US" b="1" dirty="0"/>
              <a:t>Mouse Study Shows Link Between Mitochondrial Dysfunction and Virus Susceptibility</a:t>
            </a:r>
            <a:r>
              <a:rPr lang="en-US" b="1" dirty="0">
                <a:solidFill>
                  <a:srgbClr val="FF0000"/>
                </a:solidFill>
              </a:rPr>
              <a:t>*</a:t>
            </a:r>
          </a:p>
        </p:txBody>
      </p:sp>
      <p:sp>
        <p:nvSpPr>
          <p:cNvPr id="3" name="Content Placeholder 2">
            <a:extLst>
              <a:ext uri="{FF2B5EF4-FFF2-40B4-BE49-F238E27FC236}">
                <a16:creationId xmlns:a16="http://schemas.microsoft.com/office/drawing/2014/main" id="{414DCF94-4B24-EB42-8121-24563765DBFB}"/>
              </a:ext>
            </a:extLst>
          </p:cNvPr>
          <p:cNvSpPr>
            <a:spLocks noGrp="1"/>
          </p:cNvSpPr>
          <p:nvPr>
            <p:ph idx="1"/>
          </p:nvPr>
        </p:nvSpPr>
        <p:spPr>
          <a:xfrm>
            <a:off x="838200" y="1825625"/>
            <a:ext cx="7920789" cy="4351338"/>
          </a:xfrm>
        </p:spPr>
        <p:txBody>
          <a:bodyPr/>
          <a:lstStyle/>
          <a:p>
            <a:r>
              <a:rPr lang="en-US" dirty="0"/>
              <a:t>Aged mice had dysfunctional T-cells with reduced mitochondrial oxidative phosphorylation</a:t>
            </a:r>
          </a:p>
          <a:p>
            <a:pPr lvl="1"/>
            <a:r>
              <a:rPr lang="en-US" dirty="0"/>
              <a:t>Skew towards Th1 type response, with higher secretion of TNF-</a:t>
            </a:r>
            <a:r>
              <a:rPr lang="el-GR" dirty="0"/>
              <a:t>α </a:t>
            </a:r>
            <a:r>
              <a:rPr lang="en-US" dirty="0"/>
              <a:t>and IFN-</a:t>
            </a:r>
            <a:r>
              <a:rPr lang="el-GR" dirty="0"/>
              <a:t>γ (</a:t>
            </a:r>
            <a:r>
              <a:rPr lang="en-US" dirty="0"/>
              <a:t>inflammatory response)</a:t>
            </a:r>
          </a:p>
          <a:p>
            <a:r>
              <a:rPr lang="en-US" dirty="0"/>
              <a:t>Aged mice had weakened immune system</a:t>
            </a:r>
          </a:p>
          <a:p>
            <a:pPr lvl="1"/>
            <a:r>
              <a:rPr lang="en-US" dirty="0"/>
              <a:t>Infection with a mouse pox virus caused all the elderly mice to die, but none of the young mice</a:t>
            </a:r>
          </a:p>
          <a:p>
            <a:r>
              <a:rPr lang="en-US" dirty="0"/>
              <a:t>In humans, "</a:t>
            </a:r>
            <a:r>
              <a:rPr lang="en-US" dirty="0" err="1"/>
              <a:t>inflammaging</a:t>
            </a:r>
            <a:r>
              <a:rPr lang="en-US" dirty="0"/>
              <a:t>" predicts susceptibility to cardiovascular diseases, neurodegeneration, frailty, and multi-morbidity</a:t>
            </a:r>
          </a:p>
          <a:p>
            <a:endParaRPr lang="en-US" dirty="0"/>
          </a:p>
        </p:txBody>
      </p:sp>
      <p:sp>
        <p:nvSpPr>
          <p:cNvPr id="4" name="TextBox 3">
            <a:extLst>
              <a:ext uri="{FF2B5EF4-FFF2-40B4-BE49-F238E27FC236}">
                <a16:creationId xmlns:a16="http://schemas.microsoft.com/office/drawing/2014/main" id="{6A9A1D35-0ECC-7F4A-982C-14D2F08430EF}"/>
              </a:ext>
            </a:extLst>
          </p:cNvPr>
          <p:cNvSpPr txBox="1"/>
          <p:nvPr/>
        </p:nvSpPr>
        <p:spPr>
          <a:xfrm>
            <a:off x="5477994" y="6319253"/>
            <a:ext cx="6561989" cy="461665"/>
          </a:xfrm>
          <a:prstGeom prst="rect">
            <a:avLst/>
          </a:prstGeom>
          <a:noFill/>
        </p:spPr>
        <p:txBody>
          <a:bodyPr wrap="none" rtlCol="0">
            <a:spAutoFit/>
          </a:bodyPr>
          <a:lstStyle/>
          <a:p>
            <a:r>
              <a:rPr lang="en-US" sz="2400" dirty="0">
                <a:solidFill>
                  <a:srgbClr val="FF0000"/>
                </a:solidFill>
              </a:rPr>
              <a:t>*</a:t>
            </a:r>
            <a:r>
              <a:rPr lang="en-US" sz="2400" dirty="0" err="1"/>
              <a:t>Desdín-Micó</a:t>
            </a:r>
            <a:r>
              <a:rPr lang="en-US" sz="2400" dirty="0"/>
              <a:t> et al., Science 2020; 368: 1371-1376.</a:t>
            </a:r>
          </a:p>
        </p:txBody>
      </p:sp>
      <p:pic>
        <p:nvPicPr>
          <p:cNvPr id="6" name="Picture 5" descr="A rodent looking at the camera&#10;&#10;Description automatically generated">
            <a:extLst>
              <a:ext uri="{FF2B5EF4-FFF2-40B4-BE49-F238E27FC236}">
                <a16:creationId xmlns:a16="http://schemas.microsoft.com/office/drawing/2014/main" id="{85AA739A-5B99-DD48-B878-4E4A214A8D31}"/>
              </a:ext>
            </a:extLst>
          </p:cNvPr>
          <p:cNvPicPr>
            <a:picLocks noChangeAspect="1"/>
          </p:cNvPicPr>
          <p:nvPr/>
        </p:nvPicPr>
        <p:blipFill>
          <a:blip r:embed="rId3"/>
          <a:stretch>
            <a:fillRect/>
          </a:stretch>
        </p:blipFill>
        <p:spPr>
          <a:xfrm>
            <a:off x="8588862" y="1749133"/>
            <a:ext cx="3011905" cy="2007937"/>
          </a:xfrm>
          <a:prstGeom prst="rect">
            <a:avLst/>
          </a:prstGeom>
        </p:spPr>
      </p:pic>
    </p:spTree>
    <p:extLst>
      <p:ext uri="{BB962C8B-B14F-4D97-AF65-F5344CB8AC3E}">
        <p14:creationId xmlns:p14="http://schemas.microsoft.com/office/powerpoint/2010/main" val="14392138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CC91-9894-BF43-9337-76CFCF28FAFF}"/>
              </a:ext>
            </a:extLst>
          </p:cNvPr>
          <p:cNvSpPr>
            <a:spLocks noGrp="1"/>
          </p:cNvSpPr>
          <p:nvPr>
            <p:ph type="title"/>
          </p:nvPr>
        </p:nvSpPr>
        <p:spPr>
          <a:xfrm>
            <a:off x="185268" y="-288494"/>
            <a:ext cx="10515600" cy="1325563"/>
          </a:xfrm>
        </p:spPr>
        <p:txBody>
          <a:bodyPr/>
          <a:lstStyle/>
          <a:p>
            <a:r>
              <a:rPr lang="en-US" b="1" dirty="0"/>
              <a:t>Initial COVID-19 Events</a:t>
            </a:r>
          </a:p>
        </p:txBody>
      </p:sp>
      <p:sp>
        <p:nvSpPr>
          <p:cNvPr id="3" name="Content Placeholder 2">
            <a:extLst>
              <a:ext uri="{FF2B5EF4-FFF2-40B4-BE49-F238E27FC236}">
                <a16:creationId xmlns:a16="http://schemas.microsoft.com/office/drawing/2014/main" id="{D882DCCA-FB2F-6344-BD57-7DA65D0CE53E}"/>
              </a:ext>
            </a:extLst>
          </p:cNvPr>
          <p:cNvSpPr>
            <a:spLocks noGrp="1"/>
          </p:cNvSpPr>
          <p:nvPr>
            <p:ph idx="1"/>
          </p:nvPr>
        </p:nvSpPr>
        <p:spPr>
          <a:xfrm>
            <a:off x="266857" y="883402"/>
            <a:ext cx="5541804" cy="5591922"/>
          </a:xfrm>
        </p:spPr>
        <p:txBody>
          <a:bodyPr>
            <a:normAutofit fontScale="92500"/>
          </a:bodyPr>
          <a:lstStyle/>
          <a:p>
            <a:r>
              <a:rPr lang="en-US" dirty="0"/>
              <a:t>SARS-CoV-2 viruses enter through the bronchioles and infect epithelial cells lining the alveoli</a:t>
            </a:r>
          </a:p>
          <a:p>
            <a:r>
              <a:rPr lang="en-US" dirty="0"/>
              <a:t>Residential macrophages fail to clear the virus because they are defective</a:t>
            </a:r>
          </a:p>
          <a:p>
            <a:r>
              <a:rPr lang="en-US" dirty="0"/>
              <a:t>Viruses proliferate wildly	</a:t>
            </a:r>
          </a:p>
          <a:p>
            <a:r>
              <a:rPr lang="en-US" dirty="0"/>
              <a:t>Macrophages send out alarm signals which draw in CD4+ and CD8+ T-cells</a:t>
            </a:r>
          </a:p>
          <a:p>
            <a:r>
              <a:rPr lang="en-US" dirty="0"/>
              <a:t>Capillary wall becomes leaky to support invasion</a:t>
            </a:r>
          </a:p>
          <a:p>
            <a:r>
              <a:rPr lang="en-US" dirty="0"/>
              <a:t>Blood pressure drops; fluid begins to fill the alveolar space</a:t>
            </a:r>
          </a:p>
          <a:p>
            <a:r>
              <a:rPr lang="en-US" dirty="0"/>
              <a:t>Person feels as if they are drowning</a:t>
            </a:r>
          </a:p>
          <a:p>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98055F2B-CED6-2541-B75F-A091BE8D600B}"/>
              </a:ext>
            </a:extLst>
          </p:cNvPr>
          <p:cNvPicPr>
            <a:picLocks noChangeAspect="1"/>
          </p:cNvPicPr>
          <p:nvPr/>
        </p:nvPicPr>
        <p:blipFill>
          <a:blip r:embed="rId3"/>
          <a:stretch>
            <a:fillRect/>
          </a:stretch>
        </p:blipFill>
        <p:spPr>
          <a:xfrm>
            <a:off x="7231532" y="309707"/>
            <a:ext cx="4775200" cy="5473700"/>
          </a:xfrm>
          <a:prstGeom prst="rect">
            <a:avLst/>
          </a:prstGeom>
        </p:spPr>
      </p:pic>
      <p:sp>
        <p:nvSpPr>
          <p:cNvPr id="6" name="TextBox 5">
            <a:extLst>
              <a:ext uri="{FF2B5EF4-FFF2-40B4-BE49-F238E27FC236}">
                <a16:creationId xmlns:a16="http://schemas.microsoft.com/office/drawing/2014/main" id="{D716AD04-1DA9-944E-AAD7-34980B1C0443}"/>
              </a:ext>
            </a:extLst>
          </p:cNvPr>
          <p:cNvSpPr txBox="1"/>
          <p:nvPr/>
        </p:nvSpPr>
        <p:spPr>
          <a:xfrm>
            <a:off x="8367838" y="1839076"/>
            <a:ext cx="2138021" cy="523220"/>
          </a:xfrm>
          <a:prstGeom prst="rect">
            <a:avLst/>
          </a:prstGeom>
          <a:noFill/>
        </p:spPr>
        <p:txBody>
          <a:bodyPr wrap="none" rtlCol="0">
            <a:spAutoFit/>
          </a:bodyPr>
          <a:lstStyle/>
          <a:p>
            <a:r>
              <a:rPr lang="en-US" sz="2800" dirty="0">
                <a:solidFill>
                  <a:srgbClr val="FF0000"/>
                </a:solidFill>
              </a:rPr>
              <a:t>macrophages</a:t>
            </a:r>
          </a:p>
        </p:txBody>
      </p:sp>
      <p:cxnSp>
        <p:nvCxnSpPr>
          <p:cNvPr id="8" name="Straight Arrow Connector 7">
            <a:extLst>
              <a:ext uri="{FF2B5EF4-FFF2-40B4-BE49-F238E27FC236}">
                <a16:creationId xmlns:a16="http://schemas.microsoft.com/office/drawing/2014/main" id="{ADFA93ED-AE03-FA41-B240-F2434C5E7813}"/>
              </a:ext>
            </a:extLst>
          </p:cNvPr>
          <p:cNvCxnSpPr>
            <a:cxnSpLocks/>
          </p:cNvCxnSpPr>
          <p:nvPr/>
        </p:nvCxnSpPr>
        <p:spPr>
          <a:xfrm>
            <a:off x="9619132" y="2257192"/>
            <a:ext cx="1353668" cy="149836"/>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9EE4A981-DF59-714D-A1DE-FC94C349D4C1}"/>
              </a:ext>
            </a:extLst>
          </p:cNvPr>
          <p:cNvCxnSpPr/>
          <p:nvPr/>
        </p:nvCxnSpPr>
        <p:spPr>
          <a:xfrm>
            <a:off x="9619132" y="2362296"/>
            <a:ext cx="0" cy="1654572"/>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342E7770-AEBA-3845-9097-A11E01F18186}"/>
              </a:ext>
            </a:extLst>
          </p:cNvPr>
          <p:cNvCxnSpPr>
            <a:cxnSpLocks/>
          </p:cNvCxnSpPr>
          <p:nvPr/>
        </p:nvCxnSpPr>
        <p:spPr>
          <a:xfrm flipH="1">
            <a:off x="8673354" y="2259724"/>
            <a:ext cx="924862" cy="2446751"/>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77704865-46F4-F24C-9C3F-CEF3F77CD03C}"/>
              </a:ext>
            </a:extLst>
          </p:cNvPr>
          <p:cNvCxnSpPr/>
          <p:nvPr/>
        </p:nvCxnSpPr>
        <p:spPr>
          <a:xfrm>
            <a:off x="9619132" y="2257192"/>
            <a:ext cx="1353668" cy="2276523"/>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06C1711-A0CC-9D4D-993E-BADB29E2101A}"/>
              </a:ext>
            </a:extLst>
          </p:cNvPr>
          <p:cNvSpPr txBox="1"/>
          <p:nvPr/>
        </p:nvSpPr>
        <p:spPr>
          <a:xfrm>
            <a:off x="5808662" y="2967335"/>
            <a:ext cx="1345240" cy="1200329"/>
          </a:xfrm>
          <a:prstGeom prst="rect">
            <a:avLst/>
          </a:prstGeom>
          <a:noFill/>
        </p:spPr>
        <p:txBody>
          <a:bodyPr wrap="none" rtlCol="0">
            <a:spAutoFit/>
          </a:bodyPr>
          <a:lstStyle/>
          <a:p>
            <a:pPr algn="r"/>
            <a:r>
              <a:rPr lang="en-US" sz="2400" dirty="0"/>
              <a:t>Infected</a:t>
            </a:r>
          </a:p>
          <a:p>
            <a:pPr algn="r"/>
            <a:r>
              <a:rPr lang="en-US" sz="2400" dirty="0"/>
              <a:t>Epithelial</a:t>
            </a:r>
          </a:p>
          <a:p>
            <a:pPr algn="r"/>
            <a:r>
              <a:rPr lang="en-US" sz="2400" dirty="0"/>
              <a:t>cell</a:t>
            </a:r>
          </a:p>
        </p:txBody>
      </p:sp>
      <p:cxnSp>
        <p:nvCxnSpPr>
          <p:cNvPr id="18" name="Straight Arrow Connector 17">
            <a:extLst>
              <a:ext uri="{FF2B5EF4-FFF2-40B4-BE49-F238E27FC236}">
                <a16:creationId xmlns:a16="http://schemas.microsoft.com/office/drawing/2014/main" id="{68BA51AE-7C3D-964C-A125-4C0C878654E1}"/>
              </a:ext>
            </a:extLst>
          </p:cNvPr>
          <p:cNvCxnSpPr>
            <a:cxnSpLocks/>
            <a:stCxn id="16" idx="3"/>
          </p:cNvCxnSpPr>
          <p:nvPr/>
        </p:nvCxnSpPr>
        <p:spPr>
          <a:xfrm flipV="1">
            <a:off x="7153902" y="2652792"/>
            <a:ext cx="632725" cy="9147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381D42-6A2C-C84A-9E7D-3164F5563E2A}"/>
              </a:ext>
            </a:extLst>
          </p:cNvPr>
          <p:cNvSpPr txBox="1"/>
          <p:nvPr/>
        </p:nvSpPr>
        <p:spPr>
          <a:xfrm>
            <a:off x="5301886" y="6349595"/>
            <a:ext cx="6742936" cy="461665"/>
          </a:xfrm>
          <a:prstGeom prst="rect">
            <a:avLst/>
          </a:prstGeom>
          <a:noFill/>
        </p:spPr>
        <p:txBody>
          <a:bodyPr wrap="none" rtlCol="0">
            <a:spAutoFit/>
          </a:bodyPr>
          <a:lstStyle/>
          <a:p>
            <a:r>
              <a:rPr lang="en-US" sz="2400" dirty="0">
                <a:solidFill>
                  <a:srgbClr val="FF0000"/>
                </a:solidFill>
              </a:rPr>
              <a:t>*</a:t>
            </a:r>
            <a:r>
              <a:rPr lang="en-US" sz="2400" dirty="0"/>
              <a:t>Frank L van de </a:t>
            </a:r>
            <a:r>
              <a:rPr lang="en-US" sz="2400" dirty="0" err="1"/>
              <a:t>Veerdonk</a:t>
            </a:r>
            <a:r>
              <a:rPr lang="en-US" sz="2400" dirty="0"/>
              <a:t> et al. </a:t>
            </a:r>
            <a:r>
              <a:rPr lang="en-US" sz="2400" dirty="0" err="1"/>
              <a:t>eLife</a:t>
            </a:r>
            <a:r>
              <a:rPr lang="en-US" sz="2400" dirty="0"/>
              <a:t> 2020; 9: e5755.</a:t>
            </a:r>
          </a:p>
        </p:txBody>
      </p:sp>
    </p:spTree>
    <p:extLst>
      <p:ext uri="{BB962C8B-B14F-4D97-AF65-F5344CB8AC3E}">
        <p14:creationId xmlns:p14="http://schemas.microsoft.com/office/powerpoint/2010/main" val="3738630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9B21-9D07-1C4F-AB97-8A0E53DE8251}"/>
              </a:ext>
            </a:extLst>
          </p:cNvPr>
          <p:cNvSpPr>
            <a:spLocks noGrp="1"/>
          </p:cNvSpPr>
          <p:nvPr>
            <p:ph type="title"/>
          </p:nvPr>
        </p:nvSpPr>
        <p:spPr>
          <a:xfrm>
            <a:off x="269789" y="154254"/>
            <a:ext cx="10515600" cy="1325563"/>
          </a:xfrm>
        </p:spPr>
        <p:txBody>
          <a:bodyPr/>
          <a:lstStyle/>
          <a:p>
            <a:r>
              <a:rPr lang="en-US" b="1" dirty="0"/>
              <a:t>Is a Bradykinin Storm Brewing </a:t>
            </a:r>
            <a:br>
              <a:rPr lang="en-US" b="1" dirty="0"/>
            </a:br>
            <a:r>
              <a:rPr lang="en-US" b="1" dirty="0"/>
              <a:t>in COVID-19?</a:t>
            </a:r>
            <a:r>
              <a:rPr lang="en-US" b="1" dirty="0">
                <a:solidFill>
                  <a:srgbClr val="FF0000"/>
                </a:solidFill>
              </a:rPr>
              <a:t>*</a:t>
            </a:r>
          </a:p>
        </p:txBody>
      </p:sp>
      <p:sp>
        <p:nvSpPr>
          <p:cNvPr id="3" name="Content Placeholder 2">
            <a:extLst>
              <a:ext uri="{FF2B5EF4-FFF2-40B4-BE49-F238E27FC236}">
                <a16:creationId xmlns:a16="http://schemas.microsoft.com/office/drawing/2014/main" id="{8BBA7F23-1088-3F45-AB0E-C6DA9791C62B}"/>
              </a:ext>
            </a:extLst>
          </p:cNvPr>
          <p:cNvSpPr>
            <a:spLocks noGrp="1"/>
          </p:cNvSpPr>
          <p:nvPr>
            <p:ph idx="1"/>
          </p:nvPr>
        </p:nvSpPr>
        <p:spPr>
          <a:xfrm>
            <a:off x="756263" y="1690688"/>
            <a:ext cx="10515600" cy="4351338"/>
          </a:xfrm>
        </p:spPr>
        <p:txBody>
          <a:bodyPr>
            <a:normAutofit/>
          </a:bodyPr>
          <a:lstStyle/>
          <a:p>
            <a:r>
              <a:rPr lang="en-US" dirty="0"/>
              <a:t>Hypertension is a risk factor for COVID-19, but </a:t>
            </a:r>
            <a:r>
              <a:rPr lang="en-US" i="1" dirty="0">
                <a:solidFill>
                  <a:srgbClr val="FF0000"/>
                </a:solidFill>
              </a:rPr>
              <a:t>hypotension</a:t>
            </a:r>
            <a:r>
              <a:rPr lang="en-US" dirty="0"/>
              <a:t> develops instead during the disease process</a:t>
            </a:r>
          </a:p>
          <a:p>
            <a:pPr lvl="1"/>
            <a:r>
              <a:rPr lang="en-US" dirty="0"/>
              <a:t>ACE2 receptor is upregulated by 199-fold in the lungs in severe COVID-19 patients, and ACE is downregulated (8-fold)</a:t>
            </a:r>
          </a:p>
          <a:p>
            <a:pPr lvl="2"/>
            <a:r>
              <a:rPr lang="en-US" sz="2400" dirty="0"/>
              <a:t>ACE normally degrades (clears) bradykinin</a:t>
            </a:r>
          </a:p>
          <a:p>
            <a:pPr lvl="1"/>
            <a:r>
              <a:rPr lang="en-US" dirty="0"/>
              <a:t>Bradykinin receptors are upregulated by nearly 3000-fold!</a:t>
            </a:r>
          </a:p>
          <a:p>
            <a:pPr lvl="1"/>
            <a:r>
              <a:rPr lang="en-US" dirty="0"/>
              <a:t>Bradykinin induces vasodilation and hypotension</a:t>
            </a:r>
          </a:p>
          <a:p>
            <a:r>
              <a:rPr lang="en-US" dirty="0"/>
              <a:t>Inflammatory cytokines induce capillary leakage and inhibit alveolar fluid reabsorption leading to alveolar flooding</a:t>
            </a:r>
            <a:r>
              <a:rPr lang="en-US" dirty="0">
                <a:solidFill>
                  <a:srgbClr val="FF0000"/>
                </a:solidFill>
              </a:rPr>
              <a:t>**</a:t>
            </a:r>
          </a:p>
        </p:txBody>
      </p:sp>
      <p:sp>
        <p:nvSpPr>
          <p:cNvPr id="4" name="TextBox 3">
            <a:extLst>
              <a:ext uri="{FF2B5EF4-FFF2-40B4-BE49-F238E27FC236}">
                <a16:creationId xmlns:a16="http://schemas.microsoft.com/office/drawing/2014/main" id="{9DDED9CB-ADB4-4E4A-8B90-153C651939C7}"/>
              </a:ext>
            </a:extLst>
          </p:cNvPr>
          <p:cNvSpPr txBox="1"/>
          <p:nvPr/>
        </p:nvSpPr>
        <p:spPr>
          <a:xfrm>
            <a:off x="920137" y="5688083"/>
            <a:ext cx="10418301" cy="1015663"/>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www.the-scientist.com</a:t>
            </a:r>
            <a:r>
              <a:rPr lang="en-US" sz="2000" dirty="0"/>
              <a:t>/news-opinion/is-a-bradykinin-storm-brewing-in-covid-19—67876</a:t>
            </a:r>
          </a:p>
          <a:p>
            <a:pPr algn="r"/>
            <a:r>
              <a:rPr lang="en-US" sz="2000" dirty="0"/>
              <a:t>Michael R Garvin et al. </a:t>
            </a:r>
            <a:r>
              <a:rPr lang="en-US" sz="2000" dirty="0" err="1"/>
              <a:t>eLife</a:t>
            </a:r>
            <a:r>
              <a:rPr lang="en-US" sz="2000" dirty="0"/>
              <a:t> 2020; 9: e59177.</a:t>
            </a:r>
          </a:p>
          <a:p>
            <a:pPr algn="r"/>
            <a:r>
              <a:rPr lang="en-US" sz="2000" dirty="0">
                <a:solidFill>
                  <a:srgbClr val="FF0000"/>
                </a:solidFill>
              </a:rPr>
              <a:t>**</a:t>
            </a:r>
            <a:r>
              <a:rPr lang="en-US" sz="2000" dirty="0"/>
              <a:t>Andrew M Luks and Erik R Swenson. Ann Am </a:t>
            </a:r>
            <a:r>
              <a:rPr lang="en-US" sz="2000" dirty="0" err="1"/>
              <a:t>Thorac</a:t>
            </a:r>
            <a:r>
              <a:rPr lang="en-US" sz="2000" dirty="0"/>
              <a:t> Soc 2020 Apr 24 [</a:t>
            </a:r>
            <a:r>
              <a:rPr lang="en-US" sz="2000" dirty="0" err="1"/>
              <a:t>Epub</a:t>
            </a:r>
            <a:r>
              <a:rPr lang="en-US" sz="2000" dirty="0"/>
              <a:t> ahead of print]</a:t>
            </a:r>
          </a:p>
        </p:txBody>
      </p:sp>
    </p:spTree>
    <p:extLst>
      <p:ext uri="{BB962C8B-B14F-4D97-AF65-F5344CB8AC3E}">
        <p14:creationId xmlns:p14="http://schemas.microsoft.com/office/powerpoint/2010/main" val="13202130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8202-1708-8D42-896E-EECFA651E930}"/>
              </a:ext>
            </a:extLst>
          </p:cNvPr>
          <p:cNvSpPr>
            <a:spLocks noGrp="1"/>
          </p:cNvSpPr>
          <p:nvPr>
            <p:ph type="title"/>
          </p:nvPr>
        </p:nvSpPr>
        <p:spPr>
          <a:xfrm>
            <a:off x="250356" y="0"/>
            <a:ext cx="9554519" cy="2855973"/>
          </a:xfrm>
        </p:spPr>
        <p:txBody>
          <a:bodyPr>
            <a:normAutofit/>
          </a:bodyPr>
          <a:lstStyle/>
          <a:p>
            <a:r>
              <a:rPr lang="en-US" sz="3600" b="1" dirty="0"/>
              <a:t>Bradykinin-induced hyperpermeability of the lung capillaries causes formation of hyaluronic-acid hydrogel that inhibits gas exchange</a:t>
            </a:r>
            <a:r>
              <a:rPr lang="en-US" sz="3600" b="1" dirty="0">
                <a:solidFill>
                  <a:srgbClr val="FF0000"/>
                </a:solidFill>
              </a:rPr>
              <a:t>*</a:t>
            </a:r>
            <a:br>
              <a:rPr lang="en-US" sz="3600" b="1" dirty="0"/>
            </a:br>
            <a:endParaRPr lang="en-US" sz="3600" b="1" dirty="0"/>
          </a:p>
        </p:txBody>
      </p:sp>
      <p:pic>
        <p:nvPicPr>
          <p:cNvPr id="5" name="Content Placeholder 4" descr="Diagram&#10;&#10;Description automatically generated">
            <a:extLst>
              <a:ext uri="{FF2B5EF4-FFF2-40B4-BE49-F238E27FC236}">
                <a16:creationId xmlns:a16="http://schemas.microsoft.com/office/drawing/2014/main" id="{6DA5AE22-4E16-8545-8D2A-09E07D7ACB25}"/>
              </a:ext>
            </a:extLst>
          </p:cNvPr>
          <p:cNvPicPr>
            <a:picLocks noGrp="1" noChangeAspect="1"/>
          </p:cNvPicPr>
          <p:nvPr>
            <p:ph idx="1"/>
          </p:nvPr>
        </p:nvPicPr>
        <p:blipFill>
          <a:blip r:embed="rId3"/>
          <a:stretch>
            <a:fillRect/>
          </a:stretch>
        </p:blipFill>
        <p:spPr>
          <a:xfrm>
            <a:off x="1318740" y="2528047"/>
            <a:ext cx="9554519" cy="3340067"/>
          </a:xfrm>
        </p:spPr>
      </p:pic>
      <p:sp>
        <p:nvSpPr>
          <p:cNvPr id="7" name="TextBox 6">
            <a:extLst>
              <a:ext uri="{FF2B5EF4-FFF2-40B4-BE49-F238E27FC236}">
                <a16:creationId xmlns:a16="http://schemas.microsoft.com/office/drawing/2014/main" id="{8850408F-60EE-4545-960D-E5D7603EF324}"/>
              </a:ext>
            </a:extLst>
          </p:cNvPr>
          <p:cNvSpPr txBox="1"/>
          <p:nvPr/>
        </p:nvSpPr>
        <p:spPr>
          <a:xfrm>
            <a:off x="5715000" y="6086909"/>
            <a:ext cx="5018746" cy="400110"/>
          </a:xfrm>
          <a:prstGeom prst="rect">
            <a:avLst/>
          </a:prstGeom>
          <a:noFill/>
        </p:spPr>
        <p:txBody>
          <a:bodyPr wrap="none" rtlCol="0">
            <a:spAutoFit/>
          </a:bodyPr>
          <a:lstStyle/>
          <a:p>
            <a:r>
              <a:rPr lang="en-US" sz="2000" dirty="0">
                <a:solidFill>
                  <a:srgbClr val="FF0000"/>
                </a:solidFill>
              </a:rPr>
              <a:t>*</a:t>
            </a:r>
            <a:r>
              <a:rPr lang="en-US" sz="2000" dirty="0"/>
              <a:t>Michael R Garvin et al. </a:t>
            </a:r>
            <a:r>
              <a:rPr lang="en-US" sz="2000" dirty="0" err="1"/>
              <a:t>eLife</a:t>
            </a:r>
            <a:r>
              <a:rPr lang="en-US" sz="2000" dirty="0"/>
              <a:t> 2020; 9: e59177.</a:t>
            </a:r>
          </a:p>
        </p:txBody>
      </p:sp>
    </p:spTree>
    <p:extLst>
      <p:ext uri="{BB962C8B-B14F-4D97-AF65-F5344CB8AC3E}">
        <p14:creationId xmlns:p14="http://schemas.microsoft.com/office/powerpoint/2010/main" val="19717540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B29D-0E2E-2D4F-AE4F-02D4646631E3}"/>
              </a:ext>
            </a:extLst>
          </p:cNvPr>
          <p:cNvSpPr>
            <a:spLocks noGrp="1"/>
          </p:cNvSpPr>
          <p:nvPr>
            <p:ph type="title"/>
          </p:nvPr>
        </p:nvSpPr>
        <p:spPr>
          <a:xfrm>
            <a:off x="157975" y="209008"/>
            <a:ext cx="10037889" cy="1325563"/>
          </a:xfrm>
        </p:spPr>
        <p:txBody>
          <a:bodyPr/>
          <a:lstStyle/>
          <a:p>
            <a:r>
              <a:rPr lang="en-US" b="1" dirty="0"/>
              <a:t>SARS CoV-2 causes massive overproduction of hyaluronic acid in the lungs</a:t>
            </a:r>
            <a:r>
              <a:rPr lang="en-US" b="1" dirty="0">
                <a:solidFill>
                  <a:srgbClr val="FF0000"/>
                </a:solidFill>
              </a:rPr>
              <a:t>*</a:t>
            </a:r>
          </a:p>
        </p:txBody>
      </p:sp>
      <p:sp>
        <p:nvSpPr>
          <p:cNvPr id="3" name="Content Placeholder 2">
            <a:extLst>
              <a:ext uri="{FF2B5EF4-FFF2-40B4-BE49-F238E27FC236}">
                <a16:creationId xmlns:a16="http://schemas.microsoft.com/office/drawing/2014/main" id="{A9A0E945-6A33-A940-A932-64DEBAA4075B}"/>
              </a:ext>
            </a:extLst>
          </p:cNvPr>
          <p:cNvSpPr>
            <a:spLocks noGrp="1"/>
          </p:cNvSpPr>
          <p:nvPr>
            <p:ph idx="1"/>
          </p:nvPr>
        </p:nvSpPr>
        <p:spPr>
          <a:xfrm>
            <a:off x="369848" y="1759986"/>
            <a:ext cx="10685929" cy="4351338"/>
          </a:xfrm>
        </p:spPr>
        <p:txBody>
          <a:bodyPr>
            <a:normAutofit/>
          </a:bodyPr>
          <a:lstStyle/>
          <a:p>
            <a:r>
              <a:rPr lang="en-US" dirty="0"/>
              <a:t>"Hyaluronic acid can trap roughly 1000 times its weight in water and when bound to water the resulting hydrogel obtains a stiff viscous quality similar to ‘</a:t>
            </a:r>
            <a:r>
              <a:rPr lang="en-US" dirty="0" err="1"/>
              <a:t>Jello</a:t>
            </a:r>
            <a:r>
              <a:rPr lang="en-US" dirty="0"/>
              <a:t>’ ”</a:t>
            </a:r>
          </a:p>
          <a:p>
            <a:r>
              <a:rPr lang="en-US" dirty="0"/>
              <a:t>Multiple enzymes that synthesize hyaluronic acid are massively upregulated in COVID-19 lungs: HAS1 (9,113-fold), HAS2 (493-fold), and HAS3 (32-fold)</a:t>
            </a:r>
          </a:p>
          <a:p>
            <a:r>
              <a:rPr lang="en-US" dirty="0"/>
              <a:t>Excess hyaluronic acid is associated with pulmonary thrombosis, ground glass opacities, and acute respiratory distress syndrome</a:t>
            </a:r>
          </a:p>
          <a:p>
            <a:r>
              <a:rPr lang="en-US" dirty="0"/>
              <a:t>“Hyaluronic acid in the bronchoalveolar space of the lungs could form a </a:t>
            </a:r>
            <a:r>
              <a:rPr lang="en-US" i="1" dirty="0">
                <a:solidFill>
                  <a:srgbClr val="FF0000"/>
                </a:solidFill>
              </a:rPr>
              <a:t>viscous hydrogel </a:t>
            </a:r>
            <a:r>
              <a:rPr lang="en-US" dirty="0"/>
              <a:t>that would negatively impact gas exchange”</a:t>
            </a:r>
          </a:p>
        </p:txBody>
      </p:sp>
      <p:sp>
        <p:nvSpPr>
          <p:cNvPr id="4" name="TextBox 3">
            <a:extLst>
              <a:ext uri="{FF2B5EF4-FFF2-40B4-BE49-F238E27FC236}">
                <a16:creationId xmlns:a16="http://schemas.microsoft.com/office/drawing/2014/main" id="{1FBC983D-19D8-0548-B2D9-02049E9DD300}"/>
              </a:ext>
            </a:extLst>
          </p:cNvPr>
          <p:cNvSpPr txBox="1"/>
          <p:nvPr/>
        </p:nvSpPr>
        <p:spPr>
          <a:xfrm>
            <a:off x="5177118" y="6336740"/>
            <a:ext cx="5018746" cy="400110"/>
          </a:xfrm>
          <a:prstGeom prst="rect">
            <a:avLst/>
          </a:prstGeom>
          <a:noFill/>
        </p:spPr>
        <p:txBody>
          <a:bodyPr wrap="none" rtlCol="0">
            <a:spAutoFit/>
          </a:bodyPr>
          <a:lstStyle/>
          <a:p>
            <a:r>
              <a:rPr lang="en-US" sz="2000" dirty="0">
                <a:solidFill>
                  <a:srgbClr val="FF0000"/>
                </a:solidFill>
              </a:rPr>
              <a:t>*</a:t>
            </a:r>
            <a:r>
              <a:rPr lang="en-US" sz="2000" dirty="0"/>
              <a:t>Michael R Garvin et al. </a:t>
            </a:r>
            <a:r>
              <a:rPr lang="en-US" sz="2000" dirty="0" err="1"/>
              <a:t>eLife</a:t>
            </a:r>
            <a:r>
              <a:rPr lang="en-US" sz="2000" dirty="0"/>
              <a:t> 2020; 9: e59177.</a:t>
            </a:r>
          </a:p>
        </p:txBody>
      </p:sp>
    </p:spTree>
    <p:extLst>
      <p:ext uri="{BB962C8B-B14F-4D97-AF65-F5344CB8AC3E}">
        <p14:creationId xmlns:p14="http://schemas.microsoft.com/office/powerpoint/2010/main" val="2052451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C809-7FA9-7945-84BB-CB44D7EB9C1A}"/>
              </a:ext>
            </a:extLst>
          </p:cNvPr>
          <p:cNvSpPr>
            <a:spLocks noGrp="1"/>
          </p:cNvSpPr>
          <p:nvPr>
            <p:ph type="title"/>
          </p:nvPr>
        </p:nvSpPr>
        <p:spPr>
          <a:xfrm>
            <a:off x="178848" y="41201"/>
            <a:ext cx="9715668" cy="1325563"/>
          </a:xfrm>
        </p:spPr>
        <p:txBody>
          <a:bodyPr>
            <a:normAutofit/>
          </a:bodyPr>
          <a:lstStyle/>
          <a:p>
            <a:r>
              <a:rPr lang="en-US" sz="4000" b="1" dirty="0"/>
              <a:t>How the Viral Response Attempts to Repair the Deuterium Problem - Hypothesis</a:t>
            </a:r>
          </a:p>
        </p:txBody>
      </p:sp>
      <p:pic>
        <p:nvPicPr>
          <p:cNvPr id="5" name="Content Placeholder 4" descr="Diagram&#10;&#10;Description automatically generated">
            <a:extLst>
              <a:ext uri="{FF2B5EF4-FFF2-40B4-BE49-F238E27FC236}">
                <a16:creationId xmlns:a16="http://schemas.microsoft.com/office/drawing/2014/main" id="{3CF296E6-5EE5-D14C-8B42-B50B438A4E35}"/>
              </a:ext>
            </a:extLst>
          </p:cNvPr>
          <p:cNvPicPr>
            <a:picLocks noGrp="1" noChangeAspect="1"/>
          </p:cNvPicPr>
          <p:nvPr>
            <p:ph idx="1"/>
          </p:nvPr>
        </p:nvPicPr>
        <p:blipFill>
          <a:blip r:embed="rId3"/>
          <a:stretch>
            <a:fillRect/>
          </a:stretch>
        </p:blipFill>
        <p:spPr>
          <a:xfrm>
            <a:off x="7717971" y="3436476"/>
            <a:ext cx="4354286" cy="2909546"/>
          </a:xfrm>
        </p:spPr>
      </p:pic>
      <p:sp>
        <p:nvSpPr>
          <p:cNvPr id="6" name="Content Placeholder 2">
            <a:extLst>
              <a:ext uri="{FF2B5EF4-FFF2-40B4-BE49-F238E27FC236}">
                <a16:creationId xmlns:a16="http://schemas.microsoft.com/office/drawing/2014/main" id="{7FBCECE7-5131-4A42-9E60-3D5DE2270C7D}"/>
              </a:ext>
            </a:extLst>
          </p:cNvPr>
          <p:cNvSpPr txBox="1">
            <a:spLocks/>
          </p:cNvSpPr>
          <p:nvPr/>
        </p:nvSpPr>
        <p:spPr>
          <a:xfrm>
            <a:off x="144200" y="1316172"/>
            <a:ext cx="7724013" cy="5081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Virus contains lipids such as linoleic acid in its membrane (stolen from host cell)</a:t>
            </a:r>
          </a:p>
          <a:p>
            <a:r>
              <a:rPr lang="en-US" sz="2400" dirty="0"/>
              <a:t>Inflammatory response due to weak innate immunity causes release of  lipoxygenase</a:t>
            </a:r>
          </a:p>
          <a:p>
            <a:pPr lvl="1"/>
            <a:r>
              <a:rPr lang="en-US" sz="2000" dirty="0"/>
              <a:t>Lipoxygenase extracts protons from lipids in viral membrane and converts oxygen into deuterium depleted water (DDW)</a:t>
            </a:r>
          </a:p>
          <a:p>
            <a:r>
              <a:rPr lang="en-US" sz="2400" dirty="0"/>
              <a:t>Produced leukotrienes are powerful signaling molecules which induce further reaction</a:t>
            </a:r>
          </a:p>
          <a:p>
            <a:pPr lvl="1"/>
            <a:r>
              <a:rPr lang="en-US" sz="2000" dirty="0"/>
              <a:t>Arterioles constrict access to capillary</a:t>
            </a:r>
          </a:p>
          <a:p>
            <a:pPr lvl="1"/>
            <a:r>
              <a:rPr lang="en-US" sz="2000" dirty="0"/>
              <a:t>Venules open up leaks</a:t>
            </a:r>
          </a:p>
          <a:p>
            <a:r>
              <a:rPr lang="en-US" sz="2400" dirty="0"/>
              <a:t>Macrophages and T-cells  “drink the sweet nectar” – and supply their mitochondria with much-needed deuterium depleted water ??</a:t>
            </a:r>
          </a:p>
          <a:p>
            <a:pPr lvl="1"/>
            <a:r>
              <a:rPr lang="en-US" sz="2000" dirty="0"/>
              <a:t>This empowers them to clear the virus</a:t>
            </a:r>
          </a:p>
          <a:p>
            <a:pPr lvl="1"/>
            <a:endParaRPr lang="en-US" sz="2000" dirty="0"/>
          </a:p>
          <a:p>
            <a:endParaRPr lang="en-US" sz="2400" dirty="0"/>
          </a:p>
        </p:txBody>
      </p:sp>
      <p:sp>
        <p:nvSpPr>
          <p:cNvPr id="7" name="TextBox 6">
            <a:extLst>
              <a:ext uri="{FF2B5EF4-FFF2-40B4-BE49-F238E27FC236}">
                <a16:creationId xmlns:a16="http://schemas.microsoft.com/office/drawing/2014/main" id="{079B7B5E-A1BF-904A-8E26-EEAB4DAAAF06}"/>
              </a:ext>
            </a:extLst>
          </p:cNvPr>
          <p:cNvSpPr txBox="1"/>
          <p:nvPr/>
        </p:nvSpPr>
        <p:spPr>
          <a:xfrm>
            <a:off x="8285721" y="1399916"/>
            <a:ext cx="3517672" cy="1938992"/>
          </a:xfrm>
          <a:prstGeom prst="rect">
            <a:avLst/>
          </a:prstGeom>
          <a:solidFill>
            <a:srgbClr val="FFFA92"/>
          </a:solidFill>
          <a:ln>
            <a:solidFill>
              <a:schemeClr val="tx1"/>
            </a:solidFill>
          </a:ln>
        </p:spPr>
        <p:txBody>
          <a:bodyPr wrap="square" rtlCol="0">
            <a:spAutoFit/>
          </a:bodyPr>
          <a:lstStyle>
            <a:defPPr>
              <a:defRPr lang="en-US"/>
            </a:defPPr>
            <a:lvl1pPr algn="ctr">
              <a:defRPr sz="3200"/>
            </a:lvl1pPr>
          </a:lstStyle>
          <a:p>
            <a:r>
              <a:rPr lang="en-US" sz="2400" dirty="0"/>
              <a:t>Lipoxygenase has a fantastic ability to select hydrogen over deuterium despite not being a flavoprotein</a:t>
            </a:r>
            <a:r>
              <a:rPr lang="en-US" sz="2400" dirty="0">
                <a:solidFill>
                  <a:srgbClr val="FF0000"/>
                </a:solidFill>
              </a:rPr>
              <a:t>*</a:t>
            </a:r>
          </a:p>
        </p:txBody>
      </p:sp>
      <p:sp>
        <p:nvSpPr>
          <p:cNvPr id="8" name="TextBox 7">
            <a:extLst>
              <a:ext uri="{FF2B5EF4-FFF2-40B4-BE49-F238E27FC236}">
                <a16:creationId xmlns:a16="http://schemas.microsoft.com/office/drawing/2014/main" id="{3E30E6DD-F1BC-7048-8A73-1C257A5E8145}"/>
              </a:ext>
            </a:extLst>
          </p:cNvPr>
          <p:cNvSpPr txBox="1"/>
          <p:nvPr/>
        </p:nvSpPr>
        <p:spPr>
          <a:xfrm>
            <a:off x="10450286" y="4611418"/>
            <a:ext cx="300082" cy="369332"/>
          </a:xfrm>
          <a:prstGeom prst="rect">
            <a:avLst/>
          </a:prstGeom>
          <a:noFill/>
        </p:spPr>
        <p:txBody>
          <a:bodyPr wrap="none" rtlCol="0">
            <a:spAutoFit/>
          </a:bodyPr>
          <a:lstStyle/>
          <a:p>
            <a:r>
              <a:rPr lang="en-US" dirty="0"/>
              <a:t>*</a:t>
            </a:r>
          </a:p>
        </p:txBody>
      </p:sp>
      <p:sp>
        <p:nvSpPr>
          <p:cNvPr id="9" name="TextBox 8">
            <a:extLst>
              <a:ext uri="{FF2B5EF4-FFF2-40B4-BE49-F238E27FC236}">
                <a16:creationId xmlns:a16="http://schemas.microsoft.com/office/drawing/2014/main" id="{B189F5BB-CD89-7B4F-84C7-7DE43B73959D}"/>
              </a:ext>
            </a:extLst>
          </p:cNvPr>
          <p:cNvSpPr txBox="1"/>
          <p:nvPr/>
        </p:nvSpPr>
        <p:spPr>
          <a:xfrm>
            <a:off x="10602686" y="4763818"/>
            <a:ext cx="300082" cy="369332"/>
          </a:xfrm>
          <a:prstGeom prst="rect">
            <a:avLst/>
          </a:prstGeom>
          <a:noFill/>
        </p:spPr>
        <p:txBody>
          <a:bodyPr wrap="none" rtlCol="0">
            <a:spAutoFit/>
          </a:bodyPr>
          <a:lstStyle/>
          <a:p>
            <a:r>
              <a:rPr lang="en-US" dirty="0"/>
              <a:t>*</a:t>
            </a:r>
          </a:p>
        </p:txBody>
      </p:sp>
      <p:sp>
        <p:nvSpPr>
          <p:cNvPr id="10" name="TextBox 9">
            <a:extLst>
              <a:ext uri="{FF2B5EF4-FFF2-40B4-BE49-F238E27FC236}">
                <a16:creationId xmlns:a16="http://schemas.microsoft.com/office/drawing/2014/main" id="{14887C83-2BC4-0A48-8CCC-4417D5A95A8A}"/>
              </a:ext>
            </a:extLst>
          </p:cNvPr>
          <p:cNvSpPr txBox="1"/>
          <p:nvPr/>
        </p:nvSpPr>
        <p:spPr>
          <a:xfrm>
            <a:off x="9894516" y="4682001"/>
            <a:ext cx="300082" cy="369332"/>
          </a:xfrm>
          <a:prstGeom prst="rect">
            <a:avLst/>
          </a:prstGeom>
          <a:noFill/>
        </p:spPr>
        <p:txBody>
          <a:bodyPr wrap="none" rtlCol="0">
            <a:spAutoFit/>
          </a:bodyPr>
          <a:lstStyle/>
          <a:p>
            <a:r>
              <a:rPr lang="en-US" dirty="0"/>
              <a:t>*</a:t>
            </a:r>
          </a:p>
        </p:txBody>
      </p:sp>
      <p:sp>
        <p:nvSpPr>
          <p:cNvPr id="11" name="TextBox 10">
            <a:extLst>
              <a:ext uri="{FF2B5EF4-FFF2-40B4-BE49-F238E27FC236}">
                <a16:creationId xmlns:a16="http://schemas.microsoft.com/office/drawing/2014/main" id="{4A6D87CD-9A1B-784F-B873-C666E2DC9346}"/>
              </a:ext>
            </a:extLst>
          </p:cNvPr>
          <p:cNvSpPr txBox="1"/>
          <p:nvPr/>
        </p:nvSpPr>
        <p:spPr>
          <a:xfrm>
            <a:off x="10907486" y="5068618"/>
            <a:ext cx="300082" cy="369332"/>
          </a:xfrm>
          <a:prstGeom prst="rect">
            <a:avLst/>
          </a:prstGeom>
          <a:noFill/>
        </p:spPr>
        <p:txBody>
          <a:bodyPr wrap="none" rtlCol="0">
            <a:spAutoFit/>
          </a:bodyPr>
          <a:lstStyle/>
          <a:p>
            <a:r>
              <a:rPr lang="en-US" dirty="0"/>
              <a:t>*</a:t>
            </a:r>
          </a:p>
        </p:txBody>
      </p:sp>
      <p:sp>
        <p:nvSpPr>
          <p:cNvPr id="12" name="TextBox 11">
            <a:extLst>
              <a:ext uri="{FF2B5EF4-FFF2-40B4-BE49-F238E27FC236}">
                <a16:creationId xmlns:a16="http://schemas.microsoft.com/office/drawing/2014/main" id="{78951792-5FEE-DD4B-B0A5-1028D5736747}"/>
              </a:ext>
            </a:extLst>
          </p:cNvPr>
          <p:cNvSpPr txBox="1"/>
          <p:nvPr/>
        </p:nvSpPr>
        <p:spPr>
          <a:xfrm>
            <a:off x="11185071" y="4948484"/>
            <a:ext cx="300082" cy="369332"/>
          </a:xfrm>
          <a:prstGeom prst="rect">
            <a:avLst/>
          </a:prstGeom>
          <a:noFill/>
        </p:spPr>
        <p:txBody>
          <a:bodyPr wrap="none" rtlCol="0">
            <a:spAutoFit/>
          </a:bodyPr>
          <a:lstStyle/>
          <a:p>
            <a:r>
              <a:rPr lang="en-US" dirty="0"/>
              <a:t>*</a:t>
            </a:r>
          </a:p>
        </p:txBody>
      </p:sp>
      <p:sp>
        <p:nvSpPr>
          <p:cNvPr id="13" name="TextBox 12">
            <a:extLst>
              <a:ext uri="{FF2B5EF4-FFF2-40B4-BE49-F238E27FC236}">
                <a16:creationId xmlns:a16="http://schemas.microsoft.com/office/drawing/2014/main" id="{97DF724C-24FC-AB49-A925-024E7F0A1D8B}"/>
              </a:ext>
            </a:extLst>
          </p:cNvPr>
          <p:cNvSpPr txBox="1"/>
          <p:nvPr/>
        </p:nvSpPr>
        <p:spPr>
          <a:xfrm>
            <a:off x="8126059" y="4834401"/>
            <a:ext cx="2220939" cy="369332"/>
          </a:xfrm>
          <a:prstGeom prst="rect">
            <a:avLst/>
          </a:prstGeom>
          <a:noFill/>
        </p:spPr>
        <p:txBody>
          <a:bodyPr wrap="square" rtlCol="0">
            <a:spAutoFit/>
          </a:bodyPr>
          <a:lstStyle/>
          <a:p>
            <a:r>
              <a:rPr lang="en-US" dirty="0"/>
              <a:t>*</a:t>
            </a:r>
          </a:p>
        </p:txBody>
      </p:sp>
      <p:sp>
        <p:nvSpPr>
          <p:cNvPr id="14" name="TextBox 13">
            <a:extLst>
              <a:ext uri="{FF2B5EF4-FFF2-40B4-BE49-F238E27FC236}">
                <a16:creationId xmlns:a16="http://schemas.microsoft.com/office/drawing/2014/main" id="{369157D0-389E-1B4A-9A99-CB84649E7CE0}"/>
              </a:ext>
            </a:extLst>
          </p:cNvPr>
          <p:cNvSpPr txBox="1"/>
          <p:nvPr/>
        </p:nvSpPr>
        <p:spPr>
          <a:xfrm>
            <a:off x="8498542" y="4763818"/>
            <a:ext cx="531286" cy="369332"/>
          </a:xfrm>
          <a:prstGeom prst="rect">
            <a:avLst/>
          </a:prstGeom>
          <a:noFill/>
        </p:spPr>
        <p:txBody>
          <a:bodyPr wrap="square" rtlCol="0">
            <a:spAutoFit/>
          </a:bodyPr>
          <a:lstStyle/>
          <a:p>
            <a:r>
              <a:rPr lang="en-US" dirty="0"/>
              <a:t>*</a:t>
            </a:r>
          </a:p>
        </p:txBody>
      </p:sp>
      <p:sp>
        <p:nvSpPr>
          <p:cNvPr id="15" name="TextBox 14">
            <a:extLst>
              <a:ext uri="{FF2B5EF4-FFF2-40B4-BE49-F238E27FC236}">
                <a16:creationId xmlns:a16="http://schemas.microsoft.com/office/drawing/2014/main" id="{3CF9BEB3-DF78-AD46-B59F-C8908422A2F4}"/>
              </a:ext>
            </a:extLst>
          </p:cNvPr>
          <p:cNvSpPr txBox="1"/>
          <p:nvPr/>
        </p:nvSpPr>
        <p:spPr>
          <a:xfrm>
            <a:off x="11057527" y="5744515"/>
            <a:ext cx="633507" cy="369332"/>
          </a:xfrm>
          <a:prstGeom prst="rect">
            <a:avLst/>
          </a:prstGeom>
          <a:noFill/>
        </p:spPr>
        <p:txBody>
          <a:bodyPr wrap="none" rtlCol="0">
            <a:spAutoFit/>
          </a:bodyPr>
          <a:lstStyle/>
          <a:p>
            <a:r>
              <a:rPr lang="en-US" dirty="0"/>
              <a:t>virus</a:t>
            </a:r>
          </a:p>
        </p:txBody>
      </p:sp>
      <p:sp>
        <p:nvSpPr>
          <p:cNvPr id="16" name="TextBox 15">
            <a:extLst>
              <a:ext uri="{FF2B5EF4-FFF2-40B4-BE49-F238E27FC236}">
                <a16:creationId xmlns:a16="http://schemas.microsoft.com/office/drawing/2014/main" id="{A8238324-8AF2-AF4D-993A-97D959C63114}"/>
              </a:ext>
            </a:extLst>
          </p:cNvPr>
          <p:cNvSpPr txBox="1"/>
          <p:nvPr/>
        </p:nvSpPr>
        <p:spPr>
          <a:xfrm>
            <a:off x="8919774" y="5774660"/>
            <a:ext cx="1352422" cy="369332"/>
          </a:xfrm>
          <a:prstGeom prst="rect">
            <a:avLst/>
          </a:prstGeom>
          <a:noFill/>
        </p:spPr>
        <p:txBody>
          <a:bodyPr wrap="none" rtlCol="0">
            <a:spAutoFit/>
          </a:bodyPr>
          <a:lstStyle/>
          <a:p>
            <a:r>
              <a:rPr lang="en-US" dirty="0"/>
              <a:t>macrophage</a:t>
            </a:r>
          </a:p>
        </p:txBody>
      </p:sp>
      <p:cxnSp>
        <p:nvCxnSpPr>
          <p:cNvPr id="18" name="Straight Arrow Connector 17">
            <a:extLst>
              <a:ext uri="{FF2B5EF4-FFF2-40B4-BE49-F238E27FC236}">
                <a16:creationId xmlns:a16="http://schemas.microsoft.com/office/drawing/2014/main" id="{9DF4EDA1-C8D7-8644-AB76-4125B76D24A0}"/>
              </a:ext>
            </a:extLst>
          </p:cNvPr>
          <p:cNvCxnSpPr>
            <a:cxnSpLocks/>
          </p:cNvCxnSpPr>
          <p:nvPr/>
        </p:nvCxnSpPr>
        <p:spPr>
          <a:xfrm flipV="1">
            <a:off x="9738857" y="5238287"/>
            <a:ext cx="298531" cy="58861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0937338-3A95-B041-8E96-0F32CAEBED7A}"/>
              </a:ext>
            </a:extLst>
          </p:cNvPr>
          <p:cNvCxnSpPr>
            <a:cxnSpLocks/>
          </p:cNvCxnSpPr>
          <p:nvPr/>
        </p:nvCxnSpPr>
        <p:spPr>
          <a:xfrm flipH="1" flipV="1">
            <a:off x="11070974" y="5263754"/>
            <a:ext cx="317208" cy="55643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FE7FAB-3E9A-F947-8897-41569FF37740}"/>
              </a:ext>
            </a:extLst>
          </p:cNvPr>
          <p:cNvSpPr txBox="1"/>
          <p:nvPr/>
        </p:nvSpPr>
        <p:spPr>
          <a:xfrm>
            <a:off x="11051391" y="4636156"/>
            <a:ext cx="673582" cy="369332"/>
          </a:xfrm>
          <a:prstGeom prst="rect">
            <a:avLst/>
          </a:prstGeom>
          <a:noFill/>
        </p:spPr>
        <p:txBody>
          <a:bodyPr wrap="none" rtlCol="0">
            <a:spAutoFit/>
          </a:bodyPr>
          <a:lstStyle/>
          <a:p>
            <a:r>
              <a:rPr lang="en-US" dirty="0">
                <a:solidFill>
                  <a:srgbClr val="FF0000"/>
                </a:solidFill>
              </a:rPr>
              <a:t>DDW</a:t>
            </a:r>
          </a:p>
        </p:txBody>
      </p:sp>
      <p:sp>
        <p:nvSpPr>
          <p:cNvPr id="23" name="TextBox 22">
            <a:extLst>
              <a:ext uri="{FF2B5EF4-FFF2-40B4-BE49-F238E27FC236}">
                <a16:creationId xmlns:a16="http://schemas.microsoft.com/office/drawing/2014/main" id="{CA42B87F-CE87-6C49-95E3-5723239A865D}"/>
              </a:ext>
            </a:extLst>
          </p:cNvPr>
          <p:cNvSpPr txBox="1"/>
          <p:nvPr/>
        </p:nvSpPr>
        <p:spPr>
          <a:xfrm>
            <a:off x="3746999" y="6388829"/>
            <a:ext cx="7501092" cy="461665"/>
          </a:xfrm>
          <a:prstGeom prst="rect">
            <a:avLst/>
          </a:prstGeom>
          <a:noFill/>
        </p:spPr>
        <p:txBody>
          <a:bodyPr wrap="none" rtlCol="0">
            <a:spAutoFit/>
          </a:bodyPr>
          <a:lstStyle/>
          <a:p>
            <a:r>
              <a:rPr lang="en-US" sz="2400" dirty="0">
                <a:solidFill>
                  <a:srgbClr val="FF0000"/>
                </a:solidFill>
              </a:rPr>
              <a:t>*</a:t>
            </a:r>
            <a:r>
              <a:rPr lang="en-US" sz="2400" dirty="0" err="1"/>
              <a:t>Pengfei</a:t>
            </a:r>
            <a:r>
              <a:rPr lang="en-US" sz="2400" dirty="0"/>
              <a:t> Li et al.  J Phys Chem Lett 2018; 9(22): 6444-6449.</a:t>
            </a:r>
          </a:p>
        </p:txBody>
      </p:sp>
    </p:spTree>
    <p:extLst>
      <p:ext uri="{BB962C8B-B14F-4D97-AF65-F5344CB8AC3E}">
        <p14:creationId xmlns:p14="http://schemas.microsoft.com/office/powerpoint/2010/main" val="2835413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3719-185C-3D42-93B5-5656F2B3E8B0}"/>
              </a:ext>
            </a:extLst>
          </p:cNvPr>
          <p:cNvSpPr>
            <a:spLocks noGrp="1"/>
          </p:cNvSpPr>
          <p:nvPr>
            <p:ph type="title"/>
          </p:nvPr>
        </p:nvSpPr>
        <p:spPr>
          <a:xfrm>
            <a:off x="98855" y="145863"/>
            <a:ext cx="9613857" cy="1325563"/>
          </a:xfrm>
        </p:spPr>
        <p:txBody>
          <a:bodyPr>
            <a:normAutofit/>
          </a:bodyPr>
          <a:lstStyle/>
          <a:p>
            <a:r>
              <a:rPr lang="en-US" sz="3600" b="1" dirty="0"/>
              <a:t>Virus traps linoleic acid in its membrane which then gets oxidized by lipoxygenase to make DDW</a:t>
            </a:r>
          </a:p>
        </p:txBody>
      </p:sp>
      <p:pic>
        <p:nvPicPr>
          <p:cNvPr id="5" name="Content Placeholder 4" descr="A picture containing cake, indoor, decorated, birthday&#10;&#10;Description automatically generated">
            <a:extLst>
              <a:ext uri="{FF2B5EF4-FFF2-40B4-BE49-F238E27FC236}">
                <a16:creationId xmlns:a16="http://schemas.microsoft.com/office/drawing/2014/main" id="{AA58EB9E-3076-7A4B-B0BE-6B74E64E8BB1}"/>
              </a:ext>
            </a:extLst>
          </p:cNvPr>
          <p:cNvPicPr>
            <a:picLocks noGrp="1" noChangeAspect="1"/>
          </p:cNvPicPr>
          <p:nvPr>
            <p:ph idx="1"/>
          </p:nvPr>
        </p:nvPicPr>
        <p:blipFill>
          <a:blip r:embed="rId3"/>
          <a:stretch>
            <a:fillRect/>
          </a:stretch>
        </p:blipFill>
        <p:spPr>
          <a:xfrm>
            <a:off x="6096000" y="1794738"/>
            <a:ext cx="5207000" cy="3886200"/>
          </a:xfrm>
        </p:spPr>
      </p:pic>
      <p:sp>
        <p:nvSpPr>
          <p:cNvPr id="6" name="TextBox 5">
            <a:extLst>
              <a:ext uri="{FF2B5EF4-FFF2-40B4-BE49-F238E27FC236}">
                <a16:creationId xmlns:a16="http://schemas.microsoft.com/office/drawing/2014/main" id="{4C0B6456-0E02-154C-8B66-6F30A6960830}"/>
              </a:ext>
            </a:extLst>
          </p:cNvPr>
          <p:cNvSpPr txBox="1"/>
          <p:nvPr/>
        </p:nvSpPr>
        <p:spPr>
          <a:xfrm>
            <a:off x="98855" y="2090172"/>
            <a:ext cx="5745892"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t>Linoleic acid fits perfectly in three binding pockets of SARS CoV-2 membrane S glycoprotein</a:t>
            </a:r>
            <a:r>
              <a:rPr lang="en-US" sz="2800" dirty="0">
                <a:solidFill>
                  <a:srgbClr val="FF0000"/>
                </a:solidFill>
              </a:rPr>
              <a:t>*</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Patients with severe COVID-19 show reduced levels of fatty acids</a:t>
            </a:r>
            <a:r>
              <a:rPr lang="en-US" sz="2800" dirty="0">
                <a:solidFill>
                  <a:srgbClr val="FF0000"/>
                </a:solidFill>
              </a:rPr>
              <a:t>**</a:t>
            </a:r>
          </a:p>
        </p:txBody>
      </p:sp>
      <p:sp>
        <p:nvSpPr>
          <p:cNvPr id="7" name="TextBox 6">
            <a:extLst>
              <a:ext uri="{FF2B5EF4-FFF2-40B4-BE49-F238E27FC236}">
                <a16:creationId xmlns:a16="http://schemas.microsoft.com/office/drawing/2014/main" id="{D306319C-829A-1942-BC6E-6508901436AF}"/>
              </a:ext>
            </a:extLst>
          </p:cNvPr>
          <p:cNvSpPr txBox="1"/>
          <p:nvPr/>
        </p:nvSpPr>
        <p:spPr>
          <a:xfrm>
            <a:off x="3845859" y="5848134"/>
            <a:ext cx="7209602" cy="707886"/>
          </a:xfrm>
          <a:prstGeom prst="rect">
            <a:avLst/>
          </a:prstGeom>
          <a:noFill/>
        </p:spPr>
        <p:txBody>
          <a:bodyPr wrap="none" rtlCol="0">
            <a:spAutoFit/>
          </a:bodyPr>
          <a:lstStyle/>
          <a:p>
            <a:r>
              <a:rPr lang="en-US" sz="2000" dirty="0">
                <a:solidFill>
                  <a:srgbClr val="FF0000"/>
                </a:solidFill>
              </a:rPr>
              <a:t>*</a:t>
            </a:r>
            <a:r>
              <a:rPr lang="en-US" sz="2000" dirty="0"/>
              <a:t>Christine </a:t>
            </a:r>
            <a:r>
              <a:rPr lang="en-US" sz="2000" dirty="0" err="1"/>
              <a:t>Toelzer</a:t>
            </a:r>
            <a:r>
              <a:rPr lang="en-US" sz="2000" dirty="0"/>
              <a:t> et al.  Science Sept 21 2020 [</a:t>
            </a:r>
            <a:r>
              <a:rPr lang="en-US" sz="2000" dirty="0" err="1"/>
              <a:t>Epub</a:t>
            </a:r>
            <a:r>
              <a:rPr lang="en-US" sz="2000" dirty="0"/>
              <a:t> ahead of print]</a:t>
            </a:r>
          </a:p>
          <a:p>
            <a:r>
              <a:rPr lang="en-US" sz="2000" dirty="0">
                <a:solidFill>
                  <a:srgbClr val="FF0000"/>
                </a:solidFill>
              </a:rPr>
              <a:t>**</a:t>
            </a:r>
            <a:r>
              <a:rPr lang="en-US" sz="2000" dirty="0"/>
              <a:t>Bo Shen et al. Cell 2020; 182: 59-72.</a:t>
            </a:r>
          </a:p>
        </p:txBody>
      </p:sp>
    </p:spTree>
    <p:extLst>
      <p:ext uri="{BB962C8B-B14F-4D97-AF65-F5344CB8AC3E}">
        <p14:creationId xmlns:p14="http://schemas.microsoft.com/office/powerpoint/2010/main" val="3350591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D9D8-7244-B84E-B523-243474411C73}"/>
              </a:ext>
            </a:extLst>
          </p:cNvPr>
          <p:cNvSpPr>
            <a:spLocks noGrp="1"/>
          </p:cNvSpPr>
          <p:nvPr>
            <p:ph type="title"/>
          </p:nvPr>
        </p:nvSpPr>
        <p:spPr>
          <a:xfrm>
            <a:off x="93781" y="0"/>
            <a:ext cx="10515600" cy="1325563"/>
          </a:xfrm>
        </p:spPr>
        <p:txBody>
          <a:bodyPr/>
          <a:lstStyle/>
          <a:p>
            <a:r>
              <a:rPr lang="en-US" b="1" dirty="0"/>
              <a:t>Viruses are stabilized by excess deuterium!</a:t>
            </a:r>
          </a:p>
        </p:txBody>
      </p:sp>
      <p:sp>
        <p:nvSpPr>
          <p:cNvPr id="3" name="Content Placeholder 2">
            <a:extLst>
              <a:ext uri="{FF2B5EF4-FFF2-40B4-BE49-F238E27FC236}">
                <a16:creationId xmlns:a16="http://schemas.microsoft.com/office/drawing/2014/main" id="{71123F2E-D355-E84C-9E3B-37D507C2BBDE}"/>
              </a:ext>
            </a:extLst>
          </p:cNvPr>
          <p:cNvSpPr>
            <a:spLocks noGrp="1"/>
          </p:cNvSpPr>
          <p:nvPr>
            <p:ph idx="1"/>
          </p:nvPr>
        </p:nvSpPr>
        <p:spPr>
          <a:xfrm>
            <a:off x="332733" y="1471682"/>
            <a:ext cx="11102788" cy="4351338"/>
          </a:xfrm>
        </p:spPr>
        <p:txBody>
          <a:bodyPr>
            <a:normAutofit/>
          </a:bodyPr>
          <a:lstStyle/>
          <a:p>
            <a:r>
              <a:rPr lang="en-US" dirty="0"/>
              <a:t>The nucleocapsid protein in SARS-CoV-2 starts to unfold at 35 degrees Centigrade (95 degrees Fahrenheit) and is completely denatured at 55 degrees Centigrade (131 degrees Fahrenheit)</a:t>
            </a:r>
            <a:r>
              <a:rPr lang="en-US" dirty="0">
                <a:solidFill>
                  <a:srgbClr val="FF0000"/>
                </a:solidFill>
              </a:rPr>
              <a:t>*</a:t>
            </a:r>
          </a:p>
          <a:p>
            <a:pPr lvl="1"/>
            <a:r>
              <a:rPr lang="en-US" dirty="0"/>
              <a:t>A fever is a natural defense against the virus</a:t>
            </a:r>
          </a:p>
          <a:p>
            <a:r>
              <a:rPr lang="en-US" dirty="0"/>
              <a:t>Viruses take up deuterium and trap it in their protein coat and in their internal single strand of RNA</a:t>
            </a:r>
            <a:r>
              <a:rPr lang="en-US" dirty="0">
                <a:solidFill>
                  <a:srgbClr val="FF0000"/>
                </a:solidFill>
              </a:rPr>
              <a:t>**</a:t>
            </a:r>
          </a:p>
          <a:p>
            <a:pPr lvl="1"/>
            <a:r>
              <a:rPr lang="en-US" dirty="0"/>
              <a:t>Deuterium stabilizes the viral protein and protects from temperature denaturation</a:t>
            </a:r>
          </a:p>
          <a:p>
            <a:pPr lvl="1"/>
            <a:r>
              <a:rPr lang="en-US" dirty="0"/>
              <a:t>The virus removes deuterium from the body fluids</a:t>
            </a:r>
          </a:p>
          <a:p>
            <a:r>
              <a:rPr lang="en-US" dirty="0"/>
              <a:t>When the deuterium level in the body fluids is high, the virus becomes more stable </a:t>
            </a:r>
          </a:p>
          <a:p>
            <a:endParaRPr lang="en-US" dirty="0"/>
          </a:p>
        </p:txBody>
      </p:sp>
      <p:sp>
        <p:nvSpPr>
          <p:cNvPr id="4" name="TextBox 3">
            <a:extLst>
              <a:ext uri="{FF2B5EF4-FFF2-40B4-BE49-F238E27FC236}">
                <a16:creationId xmlns:a16="http://schemas.microsoft.com/office/drawing/2014/main" id="{D55ED8C2-D96E-9842-8C55-E0791101D0B2}"/>
              </a:ext>
            </a:extLst>
          </p:cNvPr>
          <p:cNvSpPr txBox="1"/>
          <p:nvPr/>
        </p:nvSpPr>
        <p:spPr>
          <a:xfrm>
            <a:off x="3412692" y="5823020"/>
            <a:ext cx="8528296" cy="707886"/>
          </a:xfrm>
          <a:prstGeom prst="rect">
            <a:avLst/>
          </a:prstGeom>
          <a:noFill/>
        </p:spPr>
        <p:txBody>
          <a:bodyPr wrap="none" rtlCol="0">
            <a:spAutoFit/>
          </a:bodyPr>
          <a:lstStyle/>
          <a:p>
            <a:pPr algn="r"/>
            <a:r>
              <a:rPr lang="en-US" sz="2000" dirty="0">
                <a:solidFill>
                  <a:srgbClr val="FF0000"/>
                </a:solidFill>
              </a:rPr>
              <a:t>*</a:t>
            </a:r>
            <a:r>
              <a:rPr lang="en-US" sz="2000" dirty="0"/>
              <a:t>Milan Surjit and Sunil K Lal. Infection, Genetics and Evolution 8 (2008) 397-405.</a:t>
            </a:r>
          </a:p>
          <a:p>
            <a:pPr algn="r"/>
            <a:r>
              <a:rPr lang="en-US" sz="2000" dirty="0">
                <a:solidFill>
                  <a:srgbClr val="FF0000"/>
                </a:solidFill>
              </a:rPr>
              <a:t>**</a:t>
            </a:r>
            <a:r>
              <a:rPr lang="en-US" sz="2000" dirty="0" err="1"/>
              <a:t>Jiangsen</a:t>
            </a:r>
            <a:r>
              <a:rPr lang="en-US" sz="2000" dirty="0"/>
              <a:t> MAO et al., Chinese Science Bulletin 2004 Vol. 49 No. 3 253-257.</a:t>
            </a:r>
          </a:p>
        </p:txBody>
      </p:sp>
    </p:spTree>
    <p:extLst>
      <p:ext uri="{BB962C8B-B14F-4D97-AF65-F5344CB8AC3E}">
        <p14:creationId xmlns:p14="http://schemas.microsoft.com/office/powerpoint/2010/main" val="1434489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CAF2-75A3-E444-A766-D38698A5AAE4}"/>
              </a:ext>
            </a:extLst>
          </p:cNvPr>
          <p:cNvSpPr>
            <a:spLocks noGrp="1"/>
          </p:cNvSpPr>
          <p:nvPr>
            <p:ph type="title"/>
          </p:nvPr>
        </p:nvSpPr>
        <p:spPr>
          <a:xfrm>
            <a:off x="343929" y="323055"/>
            <a:ext cx="10515600" cy="1325563"/>
          </a:xfrm>
        </p:spPr>
        <p:txBody>
          <a:bodyPr>
            <a:noAutofit/>
          </a:bodyPr>
          <a:lstStyle/>
          <a:p>
            <a:r>
              <a:rPr lang="en-US" sz="3600" b="1" dirty="0"/>
              <a:t>“</a:t>
            </a:r>
            <a:r>
              <a:rPr lang="en-US" sz="3600" b="1" dirty="0" err="1"/>
              <a:t>Exosomal</a:t>
            </a:r>
            <a:r>
              <a:rPr lang="en-US" sz="3600" b="1" dirty="0"/>
              <a:t> transfer of mitochondria from airway myeloid-derived regulatory cells to T cells”</a:t>
            </a:r>
            <a:r>
              <a:rPr lang="en-US" sz="3600" b="1" dirty="0">
                <a:solidFill>
                  <a:srgbClr val="FF0000"/>
                </a:solidFill>
              </a:rPr>
              <a:t>*</a:t>
            </a:r>
            <a:r>
              <a:rPr lang="en-US" sz="3600" b="1" dirty="0"/>
              <a:t> </a:t>
            </a:r>
            <a:br>
              <a:rPr lang="en-US" sz="3600" b="1" dirty="0"/>
            </a:br>
            <a:endParaRPr lang="en-US" sz="3600" b="1" dirty="0"/>
          </a:p>
        </p:txBody>
      </p:sp>
      <p:sp>
        <p:nvSpPr>
          <p:cNvPr id="3" name="Content Placeholder 2">
            <a:extLst>
              <a:ext uri="{FF2B5EF4-FFF2-40B4-BE49-F238E27FC236}">
                <a16:creationId xmlns:a16="http://schemas.microsoft.com/office/drawing/2014/main" id="{CC14BD32-C00B-4948-B806-AEAFFB2F10B6}"/>
              </a:ext>
            </a:extLst>
          </p:cNvPr>
          <p:cNvSpPr>
            <a:spLocks noGrp="1"/>
          </p:cNvSpPr>
          <p:nvPr>
            <p:ph idx="1"/>
          </p:nvPr>
        </p:nvSpPr>
        <p:spPr>
          <a:xfrm>
            <a:off x="187752" y="1531335"/>
            <a:ext cx="10922834" cy="4797276"/>
          </a:xfrm>
        </p:spPr>
        <p:txBody>
          <a:bodyPr>
            <a:normAutofit/>
          </a:bodyPr>
          <a:lstStyle/>
          <a:p>
            <a:r>
              <a:rPr lang="en-US" dirty="0"/>
              <a:t>Myeloid-derived regulatory cells                                                                    (MDRCs) are cells that emerge from                                                                          the bone marrow and infiltrate                                                                              inflammatory sites, e.g., in asthma</a:t>
            </a:r>
          </a:p>
          <a:p>
            <a:r>
              <a:rPr lang="en-US" dirty="0"/>
              <a:t>MDRCs in the airways transfer                                                                          mitochondria to T cells via </a:t>
            </a:r>
            <a:r>
              <a:rPr lang="en-US" i="1" dirty="0">
                <a:solidFill>
                  <a:srgbClr val="FF0000"/>
                </a:solidFill>
              </a:rPr>
              <a:t>exosomes</a:t>
            </a:r>
          </a:p>
          <a:p>
            <a:pPr lvl="1"/>
            <a:r>
              <a:rPr lang="en-US" dirty="0"/>
              <a:t>These mitochondria have been shown                                                                            to be functional in the recipient cell</a:t>
            </a:r>
          </a:p>
          <a:p>
            <a:r>
              <a:rPr lang="en-US" dirty="0"/>
              <a:t>Hypothesis: Immune cells (e.g., T cells, macrophages, dendritic cells, …) can sweep up DDW and mitochondria via </a:t>
            </a:r>
            <a:r>
              <a:rPr lang="en-US" dirty="0" err="1"/>
              <a:t>macropinocytosis</a:t>
            </a:r>
            <a:endParaRPr lang="en-US" dirty="0"/>
          </a:p>
          <a:p>
            <a:r>
              <a:rPr lang="en-US" i="1" dirty="0">
                <a:solidFill>
                  <a:srgbClr val="FF0000"/>
                </a:solidFill>
              </a:rPr>
              <a:t>Intercellular communication is essential for resolving inflammation</a:t>
            </a:r>
          </a:p>
        </p:txBody>
      </p:sp>
      <p:sp>
        <p:nvSpPr>
          <p:cNvPr id="4" name="TextBox 3">
            <a:extLst>
              <a:ext uri="{FF2B5EF4-FFF2-40B4-BE49-F238E27FC236}">
                <a16:creationId xmlns:a16="http://schemas.microsoft.com/office/drawing/2014/main" id="{94B91E1C-DE8D-C246-80AE-F9A64E11D777}"/>
              </a:ext>
            </a:extLst>
          </p:cNvPr>
          <p:cNvSpPr txBox="1"/>
          <p:nvPr/>
        </p:nvSpPr>
        <p:spPr>
          <a:xfrm>
            <a:off x="4824663" y="6328611"/>
            <a:ext cx="6702219" cy="461665"/>
          </a:xfrm>
          <a:prstGeom prst="rect">
            <a:avLst/>
          </a:prstGeom>
          <a:noFill/>
        </p:spPr>
        <p:txBody>
          <a:bodyPr wrap="none" rtlCol="0">
            <a:spAutoFit/>
          </a:bodyPr>
          <a:lstStyle/>
          <a:p>
            <a:r>
              <a:rPr lang="en-US" sz="2400" dirty="0">
                <a:solidFill>
                  <a:srgbClr val="FF0000"/>
                </a:solidFill>
              </a:rPr>
              <a:t>*</a:t>
            </a:r>
            <a:r>
              <a:rPr lang="en-US" sz="2400" dirty="0"/>
              <a:t>Kenneth P. Hough et al. Redox Biol 2018; 18: 54-64.</a:t>
            </a:r>
          </a:p>
        </p:txBody>
      </p:sp>
      <p:pic>
        <p:nvPicPr>
          <p:cNvPr id="6" name="Picture 5" descr="Diagram&#10;&#10;Description automatically generated">
            <a:extLst>
              <a:ext uri="{FF2B5EF4-FFF2-40B4-BE49-F238E27FC236}">
                <a16:creationId xmlns:a16="http://schemas.microsoft.com/office/drawing/2014/main" id="{E9E2F432-2807-9940-A710-248C667B176F}"/>
              </a:ext>
            </a:extLst>
          </p:cNvPr>
          <p:cNvPicPr>
            <a:picLocks noChangeAspect="1"/>
          </p:cNvPicPr>
          <p:nvPr/>
        </p:nvPicPr>
        <p:blipFill>
          <a:blip r:embed="rId3"/>
          <a:stretch>
            <a:fillRect/>
          </a:stretch>
        </p:blipFill>
        <p:spPr>
          <a:xfrm>
            <a:off x="6297978" y="1762849"/>
            <a:ext cx="5444947" cy="2916936"/>
          </a:xfrm>
          <a:prstGeom prst="rect">
            <a:avLst/>
          </a:prstGeom>
        </p:spPr>
      </p:pic>
      <p:sp>
        <p:nvSpPr>
          <p:cNvPr id="5" name="TextBox 4">
            <a:extLst>
              <a:ext uri="{FF2B5EF4-FFF2-40B4-BE49-F238E27FC236}">
                <a16:creationId xmlns:a16="http://schemas.microsoft.com/office/drawing/2014/main" id="{E1AB98A2-1E0A-154E-9CF6-FF6392B3D062}"/>
              </a:ext>
            </a:extLst>
          </p:cNvPr>
          <p:cNvSpPr txBox="1"/>
          <p:nvPr/>
        </p:nvSpPr>
        <p:spPr>
          <a:xfrm>
            <a:off x="8038141" y="1438186"/>
            <a:ext cx="3129639" cy="369332"/>
          </a:xfrm>
          <a:prstGeom prst="rect">
            <a:avLst/>
          </a:prstGeom>
          <a:noFill/>
        </p:spPr>
        <p:txBody>
          <a:bodyPr wrap="none" rtlCol="0">
            <a:spAutoFit/>
          </a:bodyPr>
          <a:lstStyle/>
          <a:p>
            <a:r>
              <a:rPr lang="en-US" dirty="0"/>
              <a:t>(BAL – bronchioalveolar lavage)</a:t>
            </a:r>
          </a:p>
        </p:txBody>
      </p:sp>
      <p:sp>
        <p:nvSpPr>
          <p:cNvPr id="9" name="Freeform 8">
            <a:extLst>
              <a:ext uri="{FF2B5EF4-FFF2-40B4-BE49-F238E27FC236}">
                <a16:creationId xmlns:a16="http://schemas.microsoft.com/office/drawing/2014/main" id="{06EBF4AE-8EC6-614E-9F9D-267972E57D18}"/>
              </a:ext>
            </a:extLst>
          </p:cNvPr>
          <p:cNvSpPr/>
          <p:nvPr/>
        </p:nvSpPr>
        <p:spPr>
          <a:xfrm>
            <a:off x="6898405" y="3727931"/>
            <a:ext cx="1697338" cy="447122"/>
          </a:xfrm>
          <a:custGeom>
            <a:avLst/>
            <a:gdLst>
              <a:gd name="connsiteX0" fmla="*/ 120960 w 1697338"/>
              <a:gd name="connsiteY0" fmla="*/ 10351 h 447122"/>
              <a:gd name="connsiteX1" fmla="*/ 847101 w 1697338"/>
              <a:gd name="connsiteY1" fmla="*/ 10351 h 447122"/>
              <a:gd name="connsiteX2" fmla="*/ 1129489 w 1697338"/>
              <a:gd name="connsiteY2" fmla="*/ 117928 h 447122"/>
              <a:gd name="connsiteX3" fmla="*/ 1384983 w 1697338"/>
              <a:gd name="connsiteY3" fmla="*/ 185163 h 447122"/>
              <a:gd name="connsiteX4" fmla="*/ 1573242 w 1697338"/>
              <a:gd name="connsiteY4" fmla="*/ 144822 h 447122"/>
              <a:gd name="connsiteX5" fmla="*/ 1586689 w 1697338"/>
              <a:gd name="connsiteY5" fmla="*/ 400316 h 447122"/>
              <a:gd name="connsiteX6" fmla="*/ 134407 w 1697338"/>
              <a:gd name="connsiteY6" fmla="*/ 413763 h 447122"/>
              <a:gd name="connsiteX7" fmla="*/ 67171 w 1697338"/>
              <a:gd name="connsiteY7" fmla="*/ 50693 h 447122"/>
              <a:gd name="connsiteX8" fmla="*/ 161301 w 1697338"/>
              <a:gd name="connsiteY8" fmla="*/ 50693 h 447122"/>
              <a:gd name="connsiteX9" fmla="*/ 228536 w 1697338"/>
              <a:gd name="connsiteY9" fmla="*/ 37245 h 44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338" h="447122">
                <a:moveTo>
                  <a:pt x="120960" y="10351"/>
                </a:moveTo>
                <a:cubicBezTo>
                  <a:pt x="399986" y="1386"/>
                  <a:pt x="679013" y="-7578"/>
                  <a:pt x="847101" y="10351"/>
                </a:cubicBezTo>
                <a:cubicBezTo>
                  <a:pt x="1015189" y="28280"/>
                  <a:pt x="1039842" y="88793"/>
                  <a:pt x="1129489" y="117928"/>
                </a:cubicBezTo>
                <a:cubicBezTo>
                  <a:pt x="1219136" y="147063"/>
                  <a:pt x="1311024" y="180681"/>
                  <a:pt x="1384983" y="185163"/>
                </a:cubicBezTo>
                <a:cubicBezTo>
                  <a:pt x="1458942" y="189645"/>
                  <a:pt x="1539624" y="108963"/>
                  <a:pt x="1573242" y="144822"/>
                </a:cubicBezTo>
                <a:cubicBezTo>
                  <a:pt x="1606860" y="180681"/>
                  <a:pt x="1826495" y="355493"/>
                  <a:pt x="1586689" y="400316"/>
                </a:cubicBezTo>
                <a:cubicBezTo>
                  <a:pt x="1346883" y="445139"/>
                  <a:pt x="387660" y="472034"/>
                  <a:pt x="134407" y="413763"/>
                </a:cubicBezTo>
                <a:cubicBezTo>
                  <a:pt x="-118846" y="355493"/>
                  <a:pt x="62689" y="111205"/>
                  <a:pt x="67171" y="50693"/>
                </a:cubicBezTo>
                <a:cubicBezTo>
                  <a:pt x="71653" y="-9819"/>
                  <a:pt x="134407" y="52934"/>
                  <a:pt x="161301" y="50693"/>
                </a:cubicBezTo>
                <a:cubicBezTo>
                  <a:pt x="188195" y="48452"/>
                  <a:pt x="208365" y="42848"/>
                  <a:pt x="228536" y="37245"/>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5514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5DDB-3818-FA42-9F29-104B859D7F82}"/>
              </a:ext>
            </a:extLst>
          </p:cNvPr>
          <p:cNvSpPr>
            <a:spLocks noGrp="1"/>
          </p:cNvSpPr>
          <p:nvPr>
            <p:ph type="title"/>
          </p:nvPr>
        </p:nvSpPr>
        <p:spPr>
          <a:xfrm>
            <a:off x="147127" y="162053"/>
            <a:ext cx="10212356" cy="2464572"/>
          </a:xfrm>
        </p:spPr>
        <p:txBody>
          <a:bodyPr>
            <a:normAutofit fontScale="90000"/>
          </a:bodyPr>
          <a:lstStyle/>
          <a:p>
            <a:r>
              <a:rPr lang="en-US" b="1" dirty="0"/>
              <a:t>“Coronavirus (Covid‐19) sepsis: revisiting mitochondrial dysfunction in pathogenesis, aging, inflammation, and mortality”</a:t>
            </a:r>
            <a:r>
              <a:rPr lang="en-US" b="1" dirty="0">
                <a:solidFill>
                  <a:srgbClr val="FF0000"/>
                </a:solidFill>
              </a:rPr>
              <a:t>*</a:t>
            </a:r>
            <a:r>
              <a:rPr lang="en-US" b="1" dirty="0"/>
              <a:t> </a:t>
            </a:r>
            <a:br>
              <a:rPr lang="en-US" dirty="0"/>
            </a:br>
            <a:endParaRPr lang="en-US" dirty="0"/>
          </a:p>
        </p:txBody>
      </p:sp>
      <p:sp>
        <p:nvSpPr>
          <p:cNvPr id="3" name="Content Placeholder 2">
            <a:extLst>
              <a:ext uri="{FF2B5EF4-FFF2-40B4-BE49-F238E27FC236}">
                <a16:creationId xmlns:a16="http://schemas.microsoft.com/office/drawing/2014/main" id="{B1866C91-213D-9445-8808-8EB573B1EC5D}"/>
              </a:ext>
            </a:extLst>
          </p:cNvPr>
          <p:cNvSpPr>
            <a:spLocks noGrp="1"/>
          </p:cNvSpPr>
          <p:nvPr>
            <p:ph idx="1"/>
          </p:nvPr>
        </p:nvSpPr>
        <p:spPr>
          <a:xfrm>
            <a:off x="353272" y="2190600"/>
            <a:ext cx="11098427" cy="3889673"/>
          </a:xfrm>
        </p:spPr>
        <p:txBody>
          <a:bodyPr/>
          <a:lstStyle/>
          <a:p>
            <a:r>
              <a:rPr lang="en-US" dirty="0"/>
              <a:t>Dysregulated host response to an infection leads to sepsis</a:t>
            </a:r>
          </a:p>
          <a:p>
            <a:pPr lvl="1"/>
            <a:r>
              <a:rPr lang="en-US" dirty="0"/>
              <a:t>Destructive downstream effects manifested as profound persistent hypoxia, profuse blood clots and lactic acidosis</a:t>
            </a:r>
          </a:p>
          <a:p>
            <a:pPr lvl="1"/>
            <a:r>
              <a:rPr lang="en-US" dirty="0"/>
              <a:t>Multiple organ failure – high mortality risk</a:t>
            </a:r>
          </a:p>
          <a:p>
            <a:r>
              <a:rPr lang="en-US" dirty="0"/>
              <a:t>Elderly disproportionately suffer from impaired mitochondrial function</a:t>
            </a:r>
          </a:p>
          <a:p>
            <a:r>
              <a:rPr lang="en-US" dirty="0"/>
              <a:t>Depleted glutathione weakens antioxidant defenses</a:t>
            </a:r>
          </a:p>
          <a:p>
            <a:r>
              <a:rPr lang="en-US" dirty="0"/>
              <a:t>Damaged mitochondria release their DNA which upregulates HIF-1</a:t>
            </a:r>
            <a:r>
              <a:rPr lang="el-GR" sz="3200" dirty="0"/>
              <a:t>α</a:t>
            </a:r>
            <a:endParaRPr lang="en-US" dirty="0"/>
          </a:p>
          <a:p>
            <a:r>
              <a:rPr lang="en-US" dirty="0"/>
              <a:t>Depleted NAD+ supplies impede recovery phase</a:t>
            </a:r>
          </a:p>
          <a:p>
            <a:pPr marL="0" indent="0">
              <a:buNone/>
            </a:pPr>
            <a:endParaRPr lang="en-US" dirty="0"/>
          </a:p>
          <a:p>
            <a:endParaRPr lang="en-US" dirty="0"/>
          </a:p>
        </p:txBody>
      </p:sp>
      <p:sp>
        <p:nvSpPr>
          <p:cNvPr id="4" name="TextBox 3">
            <a:extLst>
              <a:ext uri="{FF2B5EF4-FFF2-40B4-BE49-F238E27FC236}">
                <a16:creationId xmlns:a16="http://schemas.microsoft.com/office/drawing/2014/main" id="{5B10CF86-E44C-EB4D-8EAF-1B53BE3ED09A}"/>
              </a:ext>
            </a:extLst>
          </p:cNvPr>
          <p:cNvSpPr txBox="1"/>
          <p:nvPr/>
        </p:nvSpPr>
        <p:spPr>
          <a:xfrm>
            <a:off x="5984790" y="6234282"/>
            <a:ext cx="6088783" cy="461665"/>
          </a:xfrm>
          <a:prstGeom prst="rect">
            <a:avLst/>
          </a:prstGeom>
          <a:noFill/>
        </p:spPr>
        <p:txBody>
          <a:bodyPr wrap="none" rtlCol="0">
            <a:spAutoFit/>
          </a:bodyPr>
          <a:lstStyle/>
          <a:p>
            <a:r>
              <a:rPr lang="en-US" sz="2400" dirty="0">
                <a:solidFill>
                  <a:srgbClr val="FF0000"/>
                </a:solidFill>
              </a:rPr>
              <a:t>*</a:t>
            </a:r>
            <a:r>
              <a:rPr lang="en-US" sz="2400" dirty="0"/>
              <a:t>Santosh Shenoy. </a:t>
            </a:r>
            <a:r>
              <a:rPr lang="en-US" sz="2400" dirty="0" err="1"/>
              <a:t>Inflamm</a:t>
            </a:r>
            <a:r>
              <a:rPr lang="en-US" sz="2400" dirty="0"/>
              <a:t> Res 2020 Aug 7: 1-9.</a:t>
            </a:r>
          </a:p>
        </p:txBody>
      </p:sp>
    </p:spTree>
    <p:extLst>
      <p:ext uri="{BB962C8B-B14F-4D97-AF65-F5344CB8AC3E}">
        <p14:creationId xmlns:p14="http://schemas.microsoft.com/office/powerpoint/2010/main" val="2923067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01" y="130832"/>
            <a:ext cx="12192000" cy="1143000"/>
          </a:xfrm>
        </p:spPr>
        <p:txBody>
          <a:bodyPr>
            <a:normAutofit/>
          </a:bodyPr>
          <a:lstStyle/>
          <a:p>
            <a:r>
              <a:rPr lang="en-US" b="1" dirty="0" err="1"/>
              <a:t>Ketogenic</a:t>
            </a:r>
            <a:r>
              <a:rPr lang="en-US" b="1" dirty="0"/>
              <a:t> Diet and DDW: Health Benefits</a:t>
            </a:r>
            <a:r>
              <a:rPr lang="en-US" b="1" dirty="0">
                <a:solidFill>
                  <a:srgbClr val="FF0000"/>
                </a:solidFill>
              </a:rPr>
              <a:t>*</a:t>
            </a:r>
          </a:p>
        </p:txBody>
      </p:sp>
      <p:sp>
        <p:nvSpPr>
          <p:cNvPr id="3" name="Content Placeholder 2"/>
          <p:cNvSpPr>
            <a:spLocks noGrp="1"/>
          </p:cNvSpPr>
          <p:nvPr>
            <p:ph idx="1"/>
          </p:nvPr>
        </p:nvSpPr>
        <p:spPr>
          <a:xfrm>
            <a:off x="392983" y="1417639"/>
            <a:ext cx="6935663" cy="4351338"/>
          </a:xfrm>
        </p:spPr>
        <p:txBody>
          <a:bodyPr>
            <a:normAutofit/>
          </a:bodyPr>
          <a:lstStyle/>
          <a:p>
            <a:r>
              <a:rPr lang="en-US" i="1" dirty="0">
                <a:solidFill>
                  <a:srgbClr val="FF0000"/>
                </a:solidFill>
              </a:rPr>
              <a:t>Deuterium depleted water </a:t>
            </a:r>
            <a:r>
              <a:rPr lang="en-US" dirty="0"/>
              <a:t>(DDW) is essential for mitochondria to function properly</a:t>
            </a:r>
          </a:p>
          <a:p>
            <a:r>
              <a:rPr lang="en-US" dirty="0"/>
              <a:t>People whose water supply is naturally depleted in deuterium are healthier</a:t>
            </a:r>
          </a:p>
          <a:p>
            <a:r>
              <a:rPr lang="en-US" dirty="0"/>
              <a:t>Deuterium depletion maintains strong hydrogen bond networks in DNA (keeps it stable)</a:t>
            </a:r>
          </a:p>
          <a:p>
            <a:r>
              <a:rPr lang="en-US" dirty="0"/>
              <a:t>DDW inhibits tumor progression</a:t>
            </a:r>
          </a:p>
          <a:p>
            <a:r>
              <a:rPr lang="en-US" dirty="0"/>
              <a:t>A ketogenic diet is a deuterium-depleted diet</a:t>
            </a:r>
          </a:p>
          <a:p>
            <a:pPr marL="0" indent="0">
              <a:buNone/>
            </a:pPr>
            <a:endParaRPr lang="en-US" dirty="0"/>
          </a:p>
        </p:txBody>
      </p:sp>
      <p:pic>
        <p:nvPicPr>
          <p:cNvPr id="6" name="Picture 5" descr="A picture containing water, ice, outdoor, nature&#10;&#10;Description automatically generated">
            <a:extLst>
              <a:ext uri="{FF2B5EF4-FFF2-40B4-BE49-F238E27FC236}">
                <a16:creationId xmlns:a16="http://schemas.microsoft.com/office/drawing/2014/main" id="{47D7443D-5579-4E4D-BF03-232491D60F59}"/>
              </a:ext>
            </a:extLst>
          </p:cNvPr>
          <p:cNvPicPr>
            <a:picLocks noChangeAspect="1"/>
          </p:cNvPicPr>
          <p:nvPr/>
        </p:nvPicPr>
        <p:blipFill>
          <a:blip r:embed="rId3"/>
          <a:stretch>
            <a:fillRect/>
          </a:stretch>
        </p:blipFill>
        <p:spPr>
          <a:xfrm>
            <a:off x="7366612" y="1231432"/>
            <a:ext cx="4432405" cy="3517940"/>
          </a:xfrm>
          <a:prstGeom prst="rect">
            <a:avLst/>
          </a:prstGeom>
        </p:spPr>
      </p:pic>
      <p:pic>
        <p:nvPicPr>
          <p:cNvPr id="7" name="Picture 6" descr="bacon.jpg">
            <a:extLst>
              <a:ext uri="{FF2B5EF4-FFF2-40B4-BE49-F238E27FC236}">
                <a16:creationId xmlns:a16="http://schemas.microsoft.com/office/drawing/2014/main" id="{B837D6DE-E1B6-3A47-A152-133262F44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6152" y="4734271"/>
            <a:ext cx="2994849" cy="1685563"/>
          </a:xfrm>
          <a:prstGeom prst="rect">
            <a:avLst/>
          </a:prstGeom>
        </p:spPr>
      </p:pic>
      <p:sp>
        <p:nvSpPr>
          <p:cNvPr id="4" name="TextBox 3"/>
          <p:cNvSpPr txBox="1"/>
          <p:nvPr/>
        </p:nvSpPr>
        <p:spPr>
          <a:xfrm>
            <a:off x="236101" y="6039051"/>
            <a:ext cx="8337154" cy="502766"/>
          </a:xfrm>
          <a:prstGeom prst="rect">
            <a:avLst/>
          </a:prstGeom>
          <a:noFill/>
        </p:spPr>
        <p:txBody>
          <a:bodyPr wrap="none" rtlCol="0">
            <a:spAutoFit/>
          </a:bodyPr>
          <a:lstStyle/>
          <a:p>
            <a:r>
              <a:rPr lang="en-US" sz="2667" dirty="0">
                <a:solidFill>
                  <a:srgbClr val="FF0000"/>
                </a:solidFill>
              </a:rPr>
              <a:t>*</a:t>
            </a:r>
            <a:r>
              <a:rPr lang="en-US" sz="2667" dirty="0"/>
              <a:t>Laszlo G </a:t>
            </a:r>
            <a:r>
              <a:rPr lang="en-US" sz="2667" dirty="0" err="1"/>
              <a:t>Boros</a:t>
            </a:r>
            <a:r>
              <a:rPr lang="en-US" sz="2667" dirty="0"/>
              <a:t> et al. Medical Hypotheses 2016; 87: 69-74.</a:t>
            </a:r>
          </a:p>
        </p:txBody>
      </p:sp>
    </p:spTree>
    <p:extLst>
      <p:ext uri="{BB962C8B-B14F-4D97-AF65-F5344CB8AC3E}">
        <p14:creationId xmlns:p14="http://schemas.microsoft.com/office/powerpoint/2010/main" val="3223321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360A-152D-7D4A-A4D3-45F32D299A85}"/>
              </a:ext>
            </a:extLst>
          </p:cNvPr>
          <p:cNvSpPr>
            <a:spLocks noGrp="1"/>
          </p:cNvSpPr>
          <p:nvPr>
            <p:ph type="title"/>
          </p:nvPr>
        </p:nvSpPr>
        <p:spPr>
          <a:xfrm>
            <a:off x="100864" y="0"/>
            <a:ext cx="10515600" cy="1325563"/>
          </a:xfrm>
        </p:spPr>
        <p:txBody>
          <a:bodyPr/>
          <a:lstStyle/>
          <a:p>
            <a:r>
              <a:rPr lang="en-US" b="1" dirty="0"/>
              <a:t>Heme Oxygenase 1 (HO-1) and COVID-19</a:t>
            </a:r>
            <a:r>
              <a:rPr lang="en-US" b="1" dirty="0">
                <a:solidFill>
                  <a:srgbClr val="FF0000"/>
                </a:solidFill>
              </a:rPr>
              <a:t>*</a:t>
            </a:r>
          </a:p>
        </p:txBody>
      </p:sp>
      <p:sp>
        <p:nvSpPr>
          <p:cNvPr id="3" name="Content Placeholder 2">
            <a:extLst>
              <a:ext uri="{FF2B5EF4-FFF2-40B4-BE49-F238E27FC236}">
                <a16:creationId xmlns:a16="http://schemas.microsoft.com/office/drawing/2014/main" id="{C239FE9C-0609-624C-9D07-9F2D969743FD}"/>
              </a:ext>
            </a:extLst>
          </p:cNvPr>
          <p:cNvSpPr>
            <a:spLocks noGrp="1"/>
          </p:cNvSpPr>
          <p:nvPr>
            <p:ph idx="1"/>
          </p:nvPr>
        </p:nvSpPr>
        <p:spPr>
          <a:xfrm>
            <a:off x="184297" y="1220145"/>
            <a:ext cx="11739973" cy="4525963"/>
          </a:xfrm>
        </p:spPr>
        <p:txBody>
          <a:bodyPr>
            <a:normAutofit/>
          </a:bodyPr>
          <a:lstStyle/>
          <a:p>
            <a:r>
              <a:rPr lang="en-US" dirty="0"/>
              <a:t>Some cases of COVID-19 cascade into a hyper-inflammatory state                  leading to thrombosis and multiple organ failure</a:t>
            </a:r>
          </a:p>
          <a:p>
            <a:pPr lvl="1"/>
            <a:r>
              <a:rPr lang="en-US" dirty="0"/>
              <a:t>HIF-1</a:t>
            </a:r>
            <a:r>
              <a:rPr lang="el-GR" sz="2800" dirty="0"/>
              <a:t>α</a:t>
            </a:r>
            <a:r>
              <a:rPr lang="en-US" dirty="0"/>
              <a:t> upregulates HO-1 which normally tames the inflammation</a:t>
            </a:r>
          </a:p>
          <a:p>
            <a:r>
              <a:rPr lang="en-US" dirty="0"/>
              <a:t> For every molecule of heme that HO-1 converts to biliverdin, it produces three molecules of deuterium depleted water (DDW) from oxygen and NADPH</a:t>
            </a:r>
          </a:p>
          <a:p>
            <a:r>
              <a:rPr lang="en-US" dirty="0"/>
              <a:t>Glyphosate substitution for a critical glycine residue in HO-1 would convert it to a pro-inflammatory enzyme</a:t>
            </a:r>
            <a:r>
              <a:rPr lang="en-US" dirty="0">
                <a:solidFill>
                  <a:srgbClr val="FF0000"/>
                </a:solidFill>
              </a:rPr>
              <a:t>**</a:t>
            </a:r>
          </a:p>
          <a:p>
            <a:pPr lvl="1"/>
            <a:r>
              <a:rPr lang="en-US" dirty="0"/>
              <a:t>Fails to metabolize heme to bilirubin and biliverdin (doesn’t produce DDW)</a:t>
            </a:r>
          </a:p>
          <a:p>
            <a:pPr lvl="1"/>
            <a:r>
              <a:rPr lang="en-US" dirty="0"/>
              <a:t>Releases </a:t>
            </a:r>
            <a:r>
              <a:rPr lang="en-US" dirty="0" err="1"/>
              <a:t>ferryl</a:t>
            </a:r>
            <a:r>
              <a:rPr lang="en-US" dirty="0"/>
              <a:t> iron (Fe</a:t>
            </a:r>
            <a:r>
              <a:rPr lang="en-US" baseline="30000" dirty="0"/>
              <a:t>+4</a:t>
            </a:r>
            <a:r>
              <a:rPr lang="en-US" dirty="0"/>
              <a:t>) that reacts with ROS to damage the vascular wall</a:t>
            </a:r>
          </a:p>
          <a:p>
            <a:pPr lvl="1"/>
            <a:r>
              <a:rPr lang="en-US" dirty="0"/>
              <a:t>Positive feedback loop is highly destructive</a:t>
            </a:r>
          </a:p>
        </p:txBody>
      </p:sp>
      <p:sp>
        <p:nvSpPr>
          <p:cNvPr id="4" name="TextBox 3">
            <a:extLst>
              <a:ext uri="{FF2B5EF4-FFF2-40B4-BE49-F238E27FC236}">
                <a16:creationId xmlns:a16="http://schemas.microsoft.com/office/drawing/2014/main" id="{996D3F88-81CF-464C-96AD-30219887C7C7}"/>
              </a:ext>
            </a:extLst>
          </p:cNvPr>
          <p:cNvSpPr txBox="1"/>
          <p:nvPr/>
        </p:nvSpPr>
        <p:spPr>
          <a:xfrm>
            <a:off x="476916" y="6200347"/>
            <a:ext cx="11624931" cy="461665"/>
          </a:xfrm>
          <a:prstGeom prst="rect">
            <a:avLst/>
          </a:prstGeom>
          <a:noFill/>
        </p:spPr>
        <p:txBody>
          <a:bodyPr wrap="square" rtlCol="0">
            <a:spAutoFit/>
          </a:bodyPr>
          <a:lstStyle/>
          <a:p>
            <a:pPr algn="r"/>
            <a:r>
              <a:rPr lang="en-US" sz="2400" dirty="0">
                <a:solidFill>
                  <a:srgbClr val="FF0000"/>
                </a:solidFill>
              </a:rPr>
              <a:t>**</a:t>
            </a:r>
            <a:r>
              <a:rPr lang="en-US" sz="2400" dirty="0"/>
              <a:t>S Seneff. Glyphosate, Deuterium and COVID-19. Masters of Health. https://</a:t>
            </a:r>
            <a:r>
              <a:rPr lang="en-US" sz="2400" dirty="0" err="1"/>
              <a:t>joom.ag</a:t>
            </a:r>
            <a:r>
              <a:rPr lang="en-US" sz="2400" dirty="0"/>
              <a:t>/xC0C</a:t>
            </a:r>
          </a:p>
        </p:txBody>
      </p:sp>
      <p:sp>
        <p:nvSpPr>
          <p:cNvPr id="5" name="TextBox 4">
            <a:extLst>
              <a:ext uri="{FF2B5EF4-FFF2-40B4-BE49-F238E27FC236}">
                <a16:creationId xmlns:a16="http://schemas.microsoft.com/office/drawing/2014/main" id="{A9258670-B861-AB4C-9715-7C9BE9C66501}"/>
              </a:ext>
            </a:extLst>
          </p:cNvPr>
          <p:cNvSpPr txBox="1"/>
          <p:nvPr/>
        </p:nvSpPr>
        <p:spPr>
          <a:xfrm>
            <a:off x="382772" y="5637855"/>
            <a:ext cx="11624931" cy="461665"/>
          </a:xfrm>
          <a:prstGeom prst="rect">
            <a:avLst/>
          </a:prstGeom>
          <a:noFill/>
        </p:spPr>
        <p:txBody>
          <a:bodyPr wrap="square" rtlCol="0">
            <a:spAutoFit/>
          </a:bodyPr>
          <a:lstStyle/>
          <a:p>
            <a:pPr algn="r"/>
            <a:r>
              <a:rPr lang="nb-NO" sz="2400" dirty="0">
                <a:solidFill>
                  <a:srgbClr val="FF0000"/>
                </a:solidFill>
              </a:rPr>
              <a:t>*</a:t>
            </a:r>
            <a:r>
              <a:rPr lang="nb-NO" sz="2400" dirty="0"/>
              <a:t>J </a:t>
            </a:r>
            <a:r>
              <a:rPr lang="nb-NO" sz="2400" dirty="0" err="1"/>
              <a:t>Greil</a:t>
            </a:r>
            <a:r>
              <a:rPr lang="nb-NO" sz="2400" dirty="0"/>
              <a:t> et al. </a:t>
            </a:r>
            <a:r>
              <a:rPr lang="nb-NO" sz="2400" dirty="0" err="1"/>
              <a:t>Haematologica</a:t>
            </a:r>
            <a:r>
              <a:rPr lang="nb-NO" sz="2400" dirty="0"/>
              <a:t> 2016; 101:e437; Y Liu et al. JBC 2000; 275(44): 34501-34507</a:t>
            </a:r>
            <a:endParaRPr lang="en-US" sz="2400" dirty="0"/>
          </a:p>
        </p:txBody>
      </p:sp>
    </p:spTree>
    <p:extLst>
      <p:ext uri="{BB962C8B-B14F-4D97-AF65-F5344CB8AC3E}">
        <p14:creationId xmlns:p14="http://schemas.microsoft.com/office/powerpoint/2010/main" val="10557153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1354-9B52-1C41-A395-88C5A6E54087}"/>
              </a:ext>
            </a:extLst>
          </p:cNvPr>
          <p:cNvSpPr>
            <a:spLocks noGrp="1"/>
          </p:cNvSpPr>
          <p:nvPr>
            <p:ph type="title"/>
          </p:nvPr>
        </p:nvSpPr>
        <p:spPr>
          <a:xfrm>
            <a:off x="566351" y="77530"/>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0E8E8D0C-40E8-A74C-9D02-65E2DD9B29EE}"/>
              </a:ext>
            </a:extLst>
          </p:cNvPr>
          <p:cNvSpPr>
            <a:spLocks noGrp="1"/>
          </p:cNvSpPr>
          <p:nvPr>
            <p:ph idx="1"/>
          </p:nvPr>
        </p:nvSpPr>
        <p:spPr>
          <a:xfrm>
            <a:off x="692331" y="1371600"/>
            <a:ext cx="11038115" cy="5121275"/>
          </a:xfrm>
        </p:spPr>
        <p:txBody>
          <a:bodyPr>
            <a:normAutofit/>
          </a:bodyPr>
          <a:lstStyle/>
          <a:p>
            <a:r>
              <a:rPr lang="en-US" dirty="0"/>
              <a:t>Innate immune system in the lungs is impaired due to chronic      exposure to glyphosate (and other toxic chemicals)</a:t>
            </a:r>
          </a:p>
          <a:p>
            <a:pPr lvl="1"/>
            <a:r>
              <a:rPr lang="en-US" dirty="0"/>
              <a:t>Macrophages can’t trap and clear viruses due to defective mitochondria</a:t>
            </a:r>
          </a:p>
          <a:p>
            <a:r>
              <a:rPr lang="en-US" dirty="0"/>
              <a:t>Viruses proliferate and cause a strong reaction from the adaptive</a:t>
            </a:r>
            <a:r>
              <a:rPr lang="en-US" i="1" dirty="0"/>
              <a:t> </a:t>
            </a:r>
            <a:r>
              <a:rPr lang="en-US" dirty="0"/>
              <a:t>immune system</a:t>
            </a:r>
          </a:p>
          <a:p>
            <a:pPr lvl="1"/>
            <a:r>
              <a:rPr lang="en-US" dirty="0"/>
              <a:t>Inflammatory response leads to complex cascade causing a cytokine storm, eventually damaging the systemic circulatory system</a:t>
            </a:r>
          </a:p>
          <a:p>
            <a:pPr lvl="1"/>
            <a:r>
              <a:rPr lang="en-US" dirty="0"/>
              <a:t>Heme oxygenase is upregulated and would normally tame inflammation, but glyphosate turns it into a rogue version of itself</a:t>
            </a:r>
          </a:p>
          <a:p>
            <a:pPr lvl="1"/>
            <a:r>
              <a:rPr lang="en-US" dirty="0"/>
              <a:t>This planned response has a goal of temporarily shutting down the mitochondria so that they can be supplied with deuterium depleted water obtained through direct assistance of the viruses</a:t>
            </a:r>
          </a:p>
          <a:p>
            <a:pPr lvl="1"/>
            <a:r>
              <a:rPr lang="en-US" dirty="0"/>
              <a:t>It backfires when many of the proteins are disrupted by glyphosate </a:t>
            </a:r>
          </a:p>
        </p:txBody>
      </p:sp>
    </p:spTree>
    <p:extLst>
      <p:ext uri="{BB962C8B-B14F-4D97-AF65-F5344CB8AC3E}">
        <p14:creationId xmlns:p14="http://schemas.microsoft.com/office/powerpoint/2010/main" val="2614270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403080" cy="1138773"/>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Healthy Lifestyle </a:t>
            </a:r>
          </a:p>
        </p:txBody>
      </p:sp>
    </p:spTree>
    <p:extLst>
      <p:ext uri="{BB962C8B-B14F-4D97-AF65-F5344CB8AC3E}">
        <p14:creationId xmlns:p14="http://schemas.microsoft.com/office/powerpoint/2010/main" val="1296500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261411"/>
            <a:ext cx="11582400" cy="1143000"/>
          </a:xfrm>
        </p:spPr>
        <p:txBody>
          <a:bodyPr>
            <a:normAutofit/>
          </a:bodyPr>
          <a:lstStyle/>
          <a:p>
            <a:r>
              <a:rPr lang="en-US" b="1" dirty="0"/>
              <a:t>A High-Fat Diet is a Low-Deuterium Diet</a:t>
            </a:r>
          </a:p>
        </p:txBody>
      </p:sp>
      <p:pic>
        <p:nvPicPr>
          <p:cNvPr id="6" name="Picture 5" descr="bu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558" y="4129121"/>
            <a:ext cx="4047067" cy="2728879"/>
          </a:xfrm>
          <a:prstGeom prst="rect">
            <a:avLst/>
          </a:prstGeom>
        </p:spPr>
      </p:pic>
      <p:sp>
        <p:nvSpPr>
          <p:cNvPr id="3" name="Content Placeholder 2"/>
          <p:cNvSpPr>
            <a:spLocks noGrp="1"/>
          </p:cNvSpPr>
          <p:nvPr>
            <p:ph idx="1"/>
          </p:nvPr>
        </p:nvSpPr>
        <p:spPr>
          <a:xfrm>
            <a:off x="372534" y="1404413"/>
            <a:ext cx="10075333" cy="3716867"/>
          </a:xfrm>
        </p:spPr>
        <p:txBody>
          <a:bodyPr>
            <a:normAutofit/>
          </a:bodyPr>
          <a:lstStyle/>
          <a:p>
            <a:r>
              <a:rPr lang="en-US" dirty="0"/>
              <a:t>Butter, lard and coconut oil were among the foods with the lowest detected levels of deuterium among foods tested</a:t>
            </a:r>
          </a:p>
          <a:p>
            <a:r>
              <a:rPr lang="en-US" dirty="0"/>
              <a:t>The synthesis of fats involves transfer of hydrogen from NADPH into the growing fatty acid chain</a:t>
            </a:r>
          </a:p>
        </p:txBody>
      </p:sp>
      <p:pic>
        <p:nvPicPr>
          <p:cNvPr id="7" name="Picture 6" descr="A glass of milk next to a bagel and a bagel&#10;&#10;Description automatically generated with low confidence">
            <a:extLst>
              <a:ext uri="{FF2B5EF4-FFF2-40B4-BE49-F238E27FC236}">
                <a16:creationId xmlns:a16="http://schemas.microsoft.com/office/drawing/2014/main" id="{7053409D-8F9D-4746-86D2-2AF1DDC2D6F6}"/>
              </a:ext>
            </a:extLst>
          </p:cNvPr>
          <p:cNvPicPr>
            <a:picLocks noChangeAspect="1"/>
          </p:cNvPicPr>
          <p:nvPr/>
        </p:nvPicPr>
        <p:blipFill>
          <a:blip r:embed="rId3"/>
          <a:stretch>
            <a:fillRect/>
          </a:stretch>
        </p:blipFill>
        <p:spPr>
          <a:xfrm>
            <a:off x="487042" y="3634279"/>
            <a:ext cx="3637924" cy="2371020"/>
          </a:xfrm>
          <a:prstGeom prst="rect">
            <a:avLst/>
          </a:prstGeom>
        </p:spPr>
      </p:pic>
      <p:pic>
        <p:nvPicPr>
          <p:cNvPr id="5" name="Picture 4" descr="bac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933" y="3387265"/>
            <a:ext cx="4436533" cy="2496971"/>
          </a:xfrm>
          <a:prstGeom prst="rect">
            <a:avLst/>
          </a:prstGeom>
        </p:spPr>
      </p:pic>
    </p:spTree>
    <p:extLst>
      <p:ext uri="{BB962C8B-B14F-4D97-AF65-F5344CB8AC3E}">
        <p14:creationId xmlns:p14="http://schemas.microsoft.com/office/powerpoint/2010/main" val="1387106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utter.jpg">
            <a:extLst>
              <a:ext uri="{FF2B5EF4-FFF2-40B4-BE49-F238E27FC236}">
                <a16:creationId xmlns:a16="http://schemas.microsoft.com/office/drawing/2014/main" id="{10CE49C6-72BF-EF47-A74F-C1B4FF1DD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479" y="4154768"/>
            <a:ext cx="3195142" cy="2154438"/>
          </a:xfrm>
          <a:prstGeom prst="rect">
            <a:avLst/>
          </a:prstGeom>
        </p:spPr>
      </p:pic>
      <p:sp>
        <p:nvSpPr>
          <p:cNvPr id="2" name="Title 1">
            <a:extLst>
              <a:ext uri="{FF2B5EF4-FFF2-40B4-BE49-F238E27FC236}">
                <a16:creationId xmlns:a16="http://schemas.microsoft.com/office/drawing/2014/main" id="{9F74EE8D-5ECD-034F-BB23-DFD7A257D8B4}"/>
              </a:ext>
            </a:extLst>
          </p:cNvPr>
          <p:cNvSpPr>
            <a:spLocks noGrp="1"/>
          </p:cNvSpPr>
          <p:nvPr>
            <p:ph type="title"/>
          </p:nvPr>
        </p:nvSpPr>
        <p:spPr>
          <a:xfrm>
            <a:off x="354938" y="85108"/>
            <a:ext cx="10515600" cy="1325563"/>
          </a:xfrm>
        </p:spPr>
        <p:txBody>
          <a:bodyPr/>
          <a:lstStyle/>
          <a:p>
            <a:r>
              <a:rPr lang="en-US" b="1" dirty="0"/>
              <a:t>Amounts of Deuterium in Various Foods</a:t>
            </a:r>
          </a:p>
        </p:txBody>
      </p:sp>
      <p:pic>
        <p:nvPicPr>
          <p:cNvPr id="5" name="Picture 4" descr="A picture containing indoor, food, dessert&#10;&#10;Description automatically generated">
            <a:extLst>
              <a:ext uri="{FF2B5EF4-FFF2-40B4-BE49-F238E27FC236}">
                <a16:creationId xmlns:a16="http://schemas.microsoft.com/office/drawing/2014/main" id="{D8ABEDD6-E82A-0647-949C-3A6A72655832}"/>
              </a:ext>
            </a:extLst>
          </p:cNvPr>
          <p:cNvPicPr>
            <a:picLocks noChangeAspect="1"/>
          </p:cNvPicPr>
          <p:nvPr/>
        </p:nvPicPr>
        <p:blipFill>
          <a:blip r:embed="rId3"/>
          <a:stretch>
            <a:fillRect/>
          </a:stretch>
        </p:blipFill>
        <p:spPr>
          <a:xfrm>
            <a:off x="824495" y="1845860"/>
            <a:ext cx="2433034" cy="1621001"/>
          </a:xfrm>
          <a:prstGeom prst="rect">
            <a:avLst/>
          </a:prstGeom>
        </p:spPr>
      </p:pic>
      <p:pic>
        <p:nvPicPr>
          <p:cNvPr id="7" name="Picture 6" descr="A picture containing food, bread, cut, sweet&#10;&#10;Description automatically generated">
            <a:extLst>
              <a:ext uri="{FF2B5EF4-FFF2-40B4-BE49-F238E27FC236}">
                <a16:creationId xmlns:a16="http://schemas.microsoft.com/office/drawing/2014/main" id="{6396945D-4F19-434A-BE99-BEB5E07D04E7}"/>
              </a:ext>
            </a:extLst>
          </p:cNvPr>
          <p:cNvPicPr>
            <a:picLocks noChangeAspect="1"/>
          </p:cNvPicPr>
          <p:nvPr/>
        </p:nvPicPr>
        <p:blipFill>
          <a:blip r:embed="rId4"/>
          <a:stretch>
            <a:fillRect/>
          </a:stretch>
        </p:blipFill>
        <p:spPr>
          <a:xfrm>
            <a:off x="4032250" y="1647720"/>
            <a:ext cx="2737133" cy="1819141"/>
          </a:xfrm>
          <a:prstGeom prst="rect">
            <a:avLst/>
          </a:prstGeom>
        </p:spPr>
      </p:pic>
      <p:pic>
        <p:nvPicPr>
          <p:cNvPr id="9" name="Picture 8" descr="A bowl of rice&#10;&#10;Description automatically generated with medium confidence">
            <a:extLst>
              <a:ext uri="{FF2B5EF4-FFF2-40B4-BE49-F238E27FC236}">
                <a16:creationId xmlns:a16="http://schemas.microsoft.com/office/drawing/2014/main" id="{60EE021F-11DB-4149-AF32-A11268A68CE7}"/>
              </a:ext>
            </a:extLst>
          </p:cNvPr>
          <p:cNvPicPr>
            <a:picLocks noChangeAspect="1"/>
          </p:cNvPicPr>
          <p:nvPr/>
        </p:nvPicPr>
        <p:blipFill>
          <a:blip r:embed="rId5"/>
          <a:stretch>
            <a:fillRect/>
          </a:stretch>
        </p:blipFill>
        <p:spPr>
          <a:xfrm>
            <a:off x="7051768" y="1646742"/>
            <a:ext cx="2892828" cy="1820119"/>
          </a:xfrm>
          <a:prstGeom prst="rect">
            <a:avLst/>
          </a:prstGeom>
        </p:spPr>
      </p:pic>
      <p:pic>
        <p:nvPicPr>
          <p:cNvPr id="11" name="Picture 10" descr="A picture containing wall, indoor, counter&#10;&#10;Description automatically generated">
            <a:extLst>
              <a:ext uri="{FF2B5EF4-FFF2-40B4-BE49-F238E27FC236}">
                <a16:creationId xmlns:a16="http://schemas.microsoft.com/office/drawing/2014/main" id="{26A21B3E-C113-EA46-9015-D736C2837169}"/>
              </a:ext>
            </a:extLst>
          </p:cNvPr>
          <p:cNvPicPr>
            <a:picLocks noChangeAspect="1"/>
          </p:cNvPicPr>
          <p:nvPr/>
        </p:nvPicPr>
        <p:blipFill>
          <a:blip r:embed="rId6"/>
          <a:stretch>
            <a:fillRect/>
          </a:stretch>
        </p:blipFill>
        <p:spPr>
          <a:xfrm>
            <a:off x="9432681" y="3186511"/>
            <a:ext cx="2433034" cy="2271809"/>
          </a:xfrm>
          <a:prstGeom prst="rect">
            <a:avLst/>
          </a:prstGeom>
        </p:spPr>
      </p:pic>
      <p:pic>
        <p:nvPicPr>
          <p:cNvPr id="14" name="Picture 13" descr="A picture containing cup, table, indoor, coffee&#10;&#10;Description automatically generated">
            <a:extLst>
              <a:ext uri="{FF2B5EF4-FFF2-40B4-BE49-F238E27FC236}">
                <a16:creationId xmlns:a16="http://schemas.microsoft.com/office/drawing/2014/main" id="{7B8EDF29-47BD-A147-B2DC-9F7DCA7BCA63}"/>
              </a:ext>
            </a:extLst>
          </p:cNvPr>
          <p:cNvPicPr>
            <a:picLocks noChangeAspect="1"/>
          </p:cNvPicPr>
          <p:nvPr/>
        </p:nvPicPr>
        <p:blipFill>
          <a:blip r:embed="rId7"/>
          <a:stretch>
            <a:fillRect/>
          </a:stretch>
        </p:blipFill>
        <p:spPr>
          <a:xfrm>
            <a:off x="4239113" y="4126420"/>
            <a:ext cx="2973056" cy="1978166"/>
          </a:xfrm>
          <a:prstGeom prst="rect">
            <a:avLst/>
          </a:prstGeom>
        </p:spPr>
      </p:pic>
      <p:pic>
        <p:nvPicPr>
          <p:cNvPr id="4" name="Picture 3" descr="A glass of milk next to a bagel and a bagel&#10;&#10;Description automatically generated with low confidence">
            <a:extLst>
              <a:ext uri="{FF2B5EF4-FFF2-40B4-BE49-F238E27FC236}">
                <a16:creationId xmlns:a16="http://schemas.microsoft.com/office/drawing/2014/main" id="{228010C6-9B37-774C-A145-744CC81DDDFE}"/>
              </a:ext>
            </a:extLst>
          </p:cNvPr>
          <p:cNvPicPr>
            <a:picLocks noChangeAspect="1"/>
          </p:cNvPicPr>
          <p:nvPr/>
        </p:nvPicPr>
        <p:blipFill>
          <a:blip r:embed="rId8"/>
          <a:stretch>
            <a:fillRect/>
          </a:stretch>
        </p:blipFill>
        <p:spPr>
          <a:xfrm>
            <a:off x="1069461" y="4322416"/>
            <a:ext cx="2791160" cy="1819141"/>
          </a:xfrm>
          <a:prstGeom prst="rect">
            <a:avLst/>
          </a:prstGeom>
        </p:spPr>
      </p:pic>
      <p:sp>
        <p:nvSpPr>
          <p:cNvPr id="6" name="TextBox 5">
            <a:extLst>
              <a:ext uri="{FF2B5EF4-FFF2-40B4-BE49-F238E27FC236}">
                <a16:creationId xmlns:a16="http://schemas.microsoft.com/office/drawing/2014/main" id="{9DF6F79C-D747-1749-81FD-6FA5976BD756}"/>
              </a:ext>
            </a:extLst>
          </p:cNvPr>
          <p:cNvSpPr txBox="1"/>
          <p:nvPr/>
        </p:nvSpPr>
        <p:spPr>
          <a:xfrm>
            <a:off x="851905" y="1285126"/>
            <a:ext cx="2082621" cy="461665"/>
          </a:xfrm>
          <a:prstGeom prst="rect">
            <a:avLst/>
          </a:prstGeom>
          <a:noFill/>
        </p:spPr>
        <p:txBody>
          <a:bodyPr wrap="none" rtlCol="0">
            <a:spAutoFit/>
          </a:bodyPr>
          <a:lstStyle/>
          <a:p>
            <a:r>
              <a:rPr lang="en-US" sz="2400" dirty="0"/>
              <a:t>Flour: 150 ppm</a:t>
            </a:r>
          </a:p>
        </p:txBody>
      </p:sp>
      <p:sp>
        <p:nvSpPr>
          <p:cNvPr id="13" name="TextBox 12">
            <a:extLst>
              <a:ext uri="{FF2B5EF4-FFF2-40B4-BE49-F238E27FC236}">
                <a16:creationId xmlns:a16="http://schemas.microsoft.com/office/drawing/2014/main" id="{FD51B55F-0ECA-E04C-92D6-5459C30374D5}"/>
              </a:ext>
            </a:extLst>
          </p:cNvPr>
          <p:cNvSpPr txBox="1"/>
          <p:nvPr/>
        </p:nvSpPr>
        <p:spPr>
          <a:xfrm>
            <a:off x="4239113" y="1184010"/>
            <a:ext cx="2136226" cy="461665"/>
          </a:xfrm>
          <a:prstGeom prst="rect">
            <a:avLst/>
          </a:prstGeom>
          <a:noFill/>
        </p:spPr>
        <p:txBody>
          <a:bodyPr wrap="none" rtlCol="0">
            <a:spAutoFit/>
          </a:bodyPr>
          <a:lstStyle/>
          <a:p>
            <a:r>
              <a:rPr lang="en-US" sz="2400" dirty="0"/>
              <a:t>Sugar: 146 ppm</a:t>
            </a:r>
          </a:p>
        </p:txBody>
      </p:sp>
      <p:sp>
        <p:nvSpPr>
          <p:cNvPr id="15" name="TextBox 14">
            <a:extLst>
              <a:ext uri="{FF2B5EF4-FFF2-40B4-BE49-F238E27FC236}">
                <a16:creationId xmlns:a16="http://schemas.microsoft.com/office/drawing/2014/main" id="{81E0BAEA-295E-BA4F-A607-81FC13DE5E7C}"/>
              </a:ext>
            </a:extLst>
          </p:cNvPr>
          <p:cNvSpPr txBox="1"/>
          <p:nvPr/>
        </p:nvSpPr>
        <p:spPr>
          <a:xfrm>
            <a:off x="7174351" y="1086130"/>
            <a:ext cx="3381567" cy="461665"/>
          </a:xfrm>
          <a:prstGeom prst="rect">
            <a:avLst/>
          </a:prstGeom>
          <a:noFill/>
        </p:spPr>
        <p:txBody>
          <a:bodyPr wrap="none" rtlCol="0">
            <a:spAutoFit/>
          </a:bodyPr>
          <a:lstStyle/>
          <a:p>
            <a:r>
              <a:rPr lang="en-US" sz="2400" dirty="0"/>
              <a:t>Cottage Cheese: 136 ppm</a:t>
            </a:r>
          </a:p>
        </p:txBody>
      </p:sp>
      <p:sp>
        <p:nvSpPr>
          <p:cNvPr id="16" name="TextBox 15">
            <a:extLst>
              <a:ext uri="{FF2B5EF4-FFF2-40B4-BE49-F238E27FC236}">
                <a16:creationId xmlns:a16="http://schemas.microsoft.com/office/drawing/2014/main" id="{B0E3C691-23E4-804A-A7C5-5E0C55A464C4}"/>
              </a:ext>
            </a:extLst>
          </p:cNvPr>
          <p:cNvSpPr txBox="1"/>
          <p:nvPr/>
        </p:nvSpPr>
        <p:spPr>
          <a:xfrm>
            <a:off x="7365479" y="5991746"/>
            <a:ext cx="2227213" cy="461665"/>
          </a:xfrm>
          <a:prstGeom prst="rect">
            <a:avLst/>
          </a:prstGeom>
          <a:noFill/>
        </p:spPr>
        <p:txBody>
          <a:bodyPr wrap="none" rtlCol="0">
            <a:spAutoFit/>
          </a:bodyPr>
          <a:lstStyle/>
          <a:p>
            <a:r>
              <a:rPr lang="en-US" sz="2400" dirty="0"/>
              <a:t>Butter: 124 ppm</a:t>
            </a:r>
          </a:p>
        </p:txBody>
      </p:sp>
      <p:sp>
        <p:nvSpPr>
          <p:cNvPr id="17" name="TextBox 16">
            <a:extLst>
              <a:ext uri="{FF2B5EF4-FFF2-40B4-BE49-F238E27FC236}">
                <a16:creationId xmlns:a16="http://schemas.microsoft.com/office/drawing/2014/main" id="{DDF6D6E8-9555-1345-A2C2-837609551BBA}"/>
              </a:ext>
            </a:extLst>
          </p:cNvPr>
          <p:cNvSpPr txBox="1"/>
          <p:nvPr/>
        </p:nvSpPr>
        <p:spPr>
          <a:xfrm>
            <a:off x="9279371" y="5458667"/>
            <a:ext cx="2488374" cy="461665"/>
          </a:xfrm>
          <a:prstGeom prst="rect">
            <a:avLst/>
          </a:prstGeom>
          <a:noFill/>
        </p:spPr>
        <p:txBody>
          <a:bodyPr wrap="none" rtlCol="0">
            <a:spAutoFit/>
          </a:bodyPr>
          <a:lstStyle/>
          <a:p>
            <a:r>
              <a:rPr lang="en-US" sz="2400" dirty="0"/>
              <a:t>Olive Oil: 130 ppm</a:t>
            </a:r>
          </a:p>
        </p:txBody>
      </p:sp>
      <p:sp>
        <p:nvSpPr>
          <p:cNvPr id="18" name="TextBox 17">
            <a:extLst>
              <a:ext uri="{FF2B5EF4-FFF2-40B4-BE49-F238E27FC236}">
                <a16:creationId xmlns:a16="http://schemas.microsoft.com/office/drawing/2014/main" id="{54021FF1-70A6-924E-98CD-A31F4BF0FE71}"/>
              </a:ext>
            </a:extLst>
          </p:cNvPr>
          <p:cNvSpPr txBox="1"/>
          <p:nvPr/>
        </p:nvSpPr>
        <p:spPr>
          <a:xfrm>
            <a:off x="4394240" y="6155359"/>
            <a:ext cx="2103461" cy="461665"/>
          </a:xfrm>
          <a:prstGeom prst="rect">
            <a:avLst/>
          </a:prstGeom>
          <a:noFill/>
        </p:spPr>
        <p:txBody>
          <a:bodyPr wrap="none" rtlCol="0">
            <a:spAutoFit/>
          </a:bodyPr>
          <a:lstStyle/>
          <a:p>
            <a:r>
              <a:rPr lang="en-US" sz="2400" dirty="0"/>
              <a:t>Ghee: 112 ppm</a:t>
            </a:r>
          </a:p>
        </p:txBody>
      </p:sp>
      <p:sp>
        <p:nvSpPr>
          <p:cNvPr id="19" name="TextBox 18">
            <a:extLst>
              <a:ext uri="{FF2B5EF4-FFF2-40B4-BE49-F238E27FC236}">
                <a16:creationId xmlns:a16="http://schemas.microsoft.com/office/drawing/2014/main" id="{98640A9D-8F23-F744-BBE1-36676FF14A8E}"/>
              </a:ext>
            </a:extLst>
          </p:cNvPr>
          <p:cNvSpPr txBox="1"/>
          <p:nvPr/>
        </p:nvSpPr>
        <p:spPr>
          <a:xfrm>
            <a:off x="906602" y="6078863"/>
            <a:ext cx="2894382" cy="461665"/>
          </a:xfrm>
          <a:prstGeom prst="rect">
            <a:avLst/>
          </a:prstGeom>
          <a:noFill/>
        </p:spPr>
        <p:txBody>
          <a:bodyPr wrap="none" rtlCol="0">
            <a:spAutoFit/>
          </a:bodyPr>
          <a:lstStyle/>
          <a:p>
            <a:r>
              <a:rPr lang="en-US" sz="2400" dirty="0"/>
              <a:t>Coconut Oil: 110 ppm</a:t>
            </a:r>
          </a:p>
        </p:txBody>
      </p:sp>
    </p:spTree>
    <p:extLst>
      <p:ext uri="{BB962C8B-B14F-4D97-AF65-F5344CB8AC3E}">
        <p14:creationId xmlns:p14="http://schemas.microsoft.com/office/powerpoint/2010/main" val="4267776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10E6-D87C-2748-9182-4BE8B9C956CA}"/>
              </a:ext>
            </a:extLst>
          </p:cNvPr>
          <p:cNvSpPr>
            <a:spLocks noGrp="1"/>
          </p:cNvSpPr>
          <p:nvPr>
            <p:ph type="title"/>
          </p:nvPr>
        </p:nvSpPr>
        <p:spPr>
          <a:xfrm>
            <a:off x="262451" y="269399"/>
            <a:ext cx="9740193" cy="1325563"/>
          </a:xfrm>
        </p:spPr>
        <p:txBody>
          <a:bodyPr>
            <a:normAutofit/>
          </a:bodyPr>
          <a:lstStyle/>
          <a:p>
            <a:pPr algn="l"/>
            <a:r>
              <a:rPr lang="en-US" b="1" dirty="0"/>
              <a:t>Deuterium in Foods and Mast-Cell Activation Syndrome</a:t>
            </a:r>
            <a:r>
              <a:rPr lang="en-US" b="1" dirty="0">
                <a:solidFill>
                  <a:srgbClr val="FF0000"/>
                </a:solidFill>
              </a:rPr>
              <a:t>*</a:t>
            </a:r>
          </a:p>
        </p:txBody>
      </p:sp>
      <p:sp>
        <p:nvSpPr>
          <p:cNvPr id="3" name="Content Placeholder 2">
            <a:extLst>
              <a:ext uri="{FF2B5EF4-FFF2-40B4-BE49-F238E27FC236}">
                <a16:creationId xmlns:a16="http://schemas.microsoft.com/office/drawing/2014/main" id="{C70BE96E-47DD-8341-8690-12CD463DA35C}"/>
              </a:ext>
            </a:extLst>
          </p:cNvPr>
          <p:cNvSpPr>
            <a:spLocks noGrp="1"/>
          </p:cNvSpPr>
          <p:nvPr>
            <p:ph idx="1"/>
          </p:nvPr>
        </p:nvSpPr>
        <p:spPr>
          <a:xfrm>
            <a:off x="104987" y="2013597"/>
            <a:ext cx="8678349" cy="4525963"/>
          </a:xfrm>
        </p:spPr>
        <p:txBody>
          <a:bodyPr>
            <a:normAutofit/>
          </a:bodyPr>
          <a:lstStyle/>
          <a:p>
            <a:r>
              <a:rPr lang="en-US" sz="2667" dirty="0"/>
              <a:t>Mast cells release histamines during an allergic reaction</a:t>
            </a:r>
          </a:p>
          <a:p>
            <a:r>
              <a:rPr lang="en-US" sz="2667" dirty="0"/>
              <a:t>Deuterium increases histamine release from mast cells</a:t>
            </a:r>
          </a:p>
          <a:p>
            <a:r>
              <a:rPr lang="en-US" sz="2667" dirty="0"/>
              <a:t>Plants get rid of deuterium by storing it in sugar and starch</a:t>
            </a:r>
          </a:p>
          <a:p>
            <a:pPr lvl="1"/>
            <a:r>
              <a:rPr lang="en-US" sz="2133" dirty="0"/>
              <a:t>Fruits, root vegetables (potato) and grains are high in deuterium</a:t>
            </a:r>
          </a:p>
          <a:p>
            <a:pPr lvl="1"/>
            <a:r>
              <a:rPr lang="en-US" sz="2133" dirty="0"/>
              <a:t>Meats from grain-fed animals are high in deuterium</a:t>
            </a:r>
          </a:p>
          <a:p>
            <a:r>
              <a:rPr lang="en-US" sz="2667" dirty="0"/>
              <a:t>Leafy green vegetables, animal fats (lard, tallow, butter) and plant fats (avocado, coconut, olive oil) are low in deuterium</a:t>
            </a:r>
          </a:p>
          <a:p>
            <a:r>
              <a:rPr lang="en-US" sz="2667" dirty="0"/>
              <a:t>Grass-fed beef and the dairy products derived from pastured cows are excellent sources of low-deuterium fat</a:t>
            </a:r>
          </a:p>
        </p:txBody>
      </p:sp>
      <p:sp>
        <p:nvSpPr>
          <p:cNvPr id="4" name="TextBox 3">
            <a:extLst>
              <a:ext uri="{FF2B5EF4-FFF2-40B4-BE49-F238E27FC236}">
                <a16:creationId xmlns:a16="http://schemas.microsoft.com/office/drawing/2014/main" id="{D59E1F8B-38DC-9043-9C72-F1B4B0DA848E}"/>
              </a:ext>
            </a:extLst>
          </p:cNvPr>
          <p:cNvSpPr txBox="1"/>
          <p:nvPr/>
        </p:nvSpPr>
        <p:spPr>
          <a:xfrm>
            <a:off x="3689758" y="6308728"/>
            <a:ext cx="8426089"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healinghistamine.com</a:t>
            </a:r>
            <a:r>
              <a:rPr lang="en-US" sz="2400" dirty="0"/>
              <a:t>/deuterium-histamine-intolerance/</a:t>
            </a:r>
          </a:p>
        </p:txBody>
      </p:sp>
      <p:pic>
        <p:nvPicPr>
          <p:cNvPr id="6" name="Picture 5" descr="A brown cow standing on top of a grass covered field&#10;&#10;Description automatically generated">
            <a:extLst>
              <a:ext uri="{FF2B5EF4-FFF2-40B4-BE49-F238E27FC236}">
                <a16:creationId xmlns:a16="http://schemas.microsoft.com/office/drawing/2014/main" id="{1C5D5C2C-4DBE-F446-A142-C07989FA995D}"/>
              </a:ext>
            </a:extLst>
          </p:cNvPr>
          <p:cNvPicPr>
            <a:picLocks noChangeAspect="1"/>
          </p:cNvPicPr>
          <p:nvPr/>
        </p:nvPicPr>
        <p:blipFill>
          <a:blip r:embed="rId2"/>
          <a:stretch>
            <a:fillRect/>
          </a:stretch>
        </p:blipFill>
        <p:spPr>
          <a:xfrm>
            <a:off x="8877065" y="1333625"/>
            <a:ext cx="3209948" cy="4852247"/>
          </a:xfrm>
          <a:prstGeom prst="rect">
            <a:avLst/>
          </a:prstGeom>
        </p:spPr>
      </p:pic>
    </p:spTree>
    <p:extLst>
      <p:ext uri="{BB962C8B-B14F-4D97-AF65-F5344CB8AC3E}">
        <p14:creationId xmlns:p14="http://schemas.microsoft.com/office/powerpoint/2010/main" val="3211927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12" y="160336"/>
            <a:ext cx="8229600" cy="1143000"/>
          </a:xfrm>
        </p:spPr>
        <p:txBody>
          <a:bodyPr/>
          <a:lstStyle/>
          <a:p>
            <a:r>
              <a:rPr lang="en-US" b="1" dirty="0"/>
              <a:t>Waterfalls are Therapeutic!</a:t>
            </a:r>
            <a:r>
              <a:rPr lang="en-US" b="1" dirty="0">
                <a:solidFill>
                  <a:srgbClr val="FF0000"/>
                </a:solidFill>
              </a:rPr>
              <a:t>*</a:t>
            </a:r>
          </a:p>
        </p:txBody>
      </p:sp>
      <p:sp>
        <p:nvSpPr>
          <p:cNvPr id="3" name="Content Placeholder 2"/>
          <p:cNvSpPr>
            <a:spLocks noGrp="1"/>
          </p:cNvSpPr>
          <p:nvPr>
            <p:ph idx="1"/>
          </p:nvPr>
        </p:nvSpPr>
        <p:spPr>
          <a:xfrm>
            <a:off x="251712" y="1390136"/>
            <a:ext cx="8382000" cy="4525963"/>
          </a:xfrm>
        </p:spPr>
        <p:txBody>
          <a:bodyPr>
            <a:normAutofit/>
          </a:bodyPr>
          <a:lstStyle/>
          <a:p>
            <a:r>
              <a:rPr lang="en-US" dirty="0"/>
              <a:t>Waterfalls produce inhalable, negatively charged  </a:t>
            </a:r>
            <a:r>
              <a:rPr lang="en-US" dirty="0" err="1"/>
              <a:t>nano</a:t>
            </a:r>
            <a:r>
              <a:rPr lang="en-US" dirty="0"/>
              <a:t>-water particles known as “Lenard ions” or    </a:t>
            </a:r>
            <a:r>
              <a:rPr lang="en-US" dirty="0" err="1"/>
              <a:t>ballo</a:t>
            </a:r>
            <a:r>
              <a:rPr lang="en-US" dirty="0"/>
              <a:t>-electric ions </a:t>
            </a:r>
          </a:p>
          <a:p>
            <a:r>
              <a:rPr lang="en-US" dirty="0"/>
              <a:t>These particles are likely to be deuterium depleted</a:t>
            </a:r>
          </a:p>
          <a:p>
            <a:pPr marL="0" indent="0">
              <a:buNone/>
            </a:pPr>
            <a:r>
              <a:rPr lang="en-US" dirty="0"/>
              <a:t>“Conclusions: Our study provides new data, which strongly support an “added value” of exposure to waterfall microclimate when combined with a therapeutic sojourn at high altitude including regular physical activity.”</a:t>
            </a:r>
          </a:p>
          <a:p>
            <a:r>
              <a:rPr lang="en-US" dirty="0"/>
              <a:t>Ocean waves probably have a similar effect</a:t>
            </a:r>
          </a:p>
        </p:txBody>
      </p:sp>
      <p:sp>
        <p:nvSpPr>
          <p:cNvPr id="4" name="TextBox 3"/>
          <p:cNvSpPr txBox="1"/>
          <p:nvPr/>
        </p:nvSpPr>
        <p:spPr>
          <a:xfrm>
            <a:off x="251712" y="6174444"/>
            <a:ext cx="8085842" cy="523220"/>
          </a:xfrm>
          <a:prstGeom prst="rect">
            <a:avLst/>
          </a:prstGeom>
          <a:noFill/>
        </p:spPr>
        <p:txBody>
          <a:bodyPr wrap="none" rtlCol="0">
            <a:spAutoFit/>
          </a:bodyPr>
          <a:lstStyle/>
          <a:p>
            <a:r>
              <a:rPr lang="en-US" sz="2800" dirty="0">
                <a:solidFill>
                  <a:srgbClr val="FF0000"/>
                </a:solidFill>
              </a:rPr>
              <a:t>*</a:t>
            </a:r>
            <a:r>
              <a:rPr lang="en-US" sz="2800" dirty="0"/>
              <a:t>C </a:t>
            </a:r>
            <a:r>
              <a:rPr lang="en-US" sz="2800" dirty="0" err="1"/>
              <a:t>Grafetstätter</a:t>
            </a:r>
            <a:r>
              <a:rPr lang="en-US" sz="2800" dirty="0"/>
              <a:t> et al. </a:t>
            </a:r>
            <a:r>
              <a:rPr lang="en-US" sz="2800" dirty="0" err="1"/>
              <a:t>Physiol</a:t>
            </a:r>
            <a:r>
              <a:rPr lang="en-US" sz="2800" dirty="0"/>
              <a:t> </a:t>
            </a:r>
            <a:r>
              <a:rPr lang="en-US" sz="2800" dirty="0" err="1"/>
              <a:t>Anthropol</a:t>
            </a:r>
            <a:r>
              <a:rPr lang="en-US" sz="2800" dirty="0"/>
              <a:t>. 2017; 36: 10. </a:t>
            </a:r>
          </a:p>
        </p:txBody>
      </p:sp>
      <p:pic>
        <p:nvPicPr>
          <p:cNvPr id="5" name="Picture 4" descr="waterf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32" y="1979522"/>
            <a:ext cx="3290558" cy="4387411"/>
          </a:xfrm>
          <a:prstGeom prst="rect">
            <a:avLst/>
          </a:prstGeom>
        </p:spPr>
      </p:pic>
    </p:spTree>
    <p:extLst>
      <p:ext uri="{BB962C8B-B14F-4D97-AF65-F5344CB8AC3E}">
        <p14:creationId xmlns:p14="http://schemas.microsoft.com/office/powerpoint/2010/main" val="18057957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D572-5B64-3D48-A670-0EF84E9C4AC4}"/>
              </a:ext>
            </a:extLst>
          </p:cNvPr>
          <p:cNvSpPr>
            <a:spLocks noGrp="1"/>
          </p:cNvSpPr>
          <p:nvPr>
            <p:ph type="title"/>
          </p:nvPr>
        </p:nvSpPr>
        <p:spPr>
          <a:xfrm>
            <a:off x="121507" y="145990"/>
            <a:ext cx="9578547" cy="1325563"/>
          </a:xfrm>
        </p:spPr>
        <p:txBody>
          <a:bodyPr>
            <a:normAutofit/>
          </a:bodyPr>
          <a:lstStyle/>
          <a:p>
            <a:r>
              <a:rPr lang="en-US" sz="4000" b="1" dirty="0"/>
              <a:t>"Life expectancy in Iceland among the highest in Europe, infant mortality rate is lowest”</a:t>
            </a:r>
            <a:r>
              <a:rPr lang="en-US" sz="4000" b="1" dirty="0">
                <a:solidFill>
                  <a:srgbClr val="FF0000"/>
                </a:solidFill>
              </a:rPr>
              <a:t>*</a:t>
            </a:r>
          </a:p>
        </p:txBody>
      </p:sp>
      <p:sp>
        <p:nvSpPr>
          <p:cNvPr id="3" name="Content Placeholder 2">
            <a:extLst>
              <a:ext uri="{FF2B5EF4-FFF2-40B4-BE49-F238E27FC236}">
                <a16:creationId xmlns:a16="http://schemas.microsoft.com/office/drawing/2014/main" id="{1FAE5392-321E-C147-81B5-B7341DE925C3}"/>
              </a:ext>
            </a:extLst>
          </p:cNvPr>
          <p:cNvSpPr>
            <a:spLocks noGrp="1"/>
          </p:cNvSpPr>
          <p:nvPr>
            <p:ph idx="1"/>
          </p:nvPr>
        </p:nvSpPr>
        <p:spPr>
          <a:xfrm>
            <a:off x="238556" y="1540725"/>
            <a:ext cx="10515600" cy="1473629"/>
          </a:xfrm>
        </p:spPr>
        <p:txBody>
          <a:bodyPr>
            <a:normAutofit fontScale="92500"/>
          </a:bodyPr>
          <a:lstStyle/>
          <a:p>
            <a:pPr marL="0" indent="0">
              <a:buNone/>
            </a:pPr>
            <a:r>
              <a:rPr lang="en-US" dirty="0"/>
              <a:t>"In 2015 the infant mortality rate in Iceland was 1.9 per 1,000 live births” </a:t>
            </a:r>
          </a:p>
          <a:p>
            <a:pPr marL="0" indent="0">
              <a:buNone/>
            </a:pPr>
            <a:r>
              <a:rPr lang="en-US" dirty="0"/>
              <a:t>“The average in the European Union is 4.0, while the US has an infant mortality rate of 5.87"</a:t>
            </a:r>
          </a:p>
        </p:txBody>
      </p:sp>
      <p:sp>
        <p:nvSpPr>
          <p:cNvPr id="4" name="TextBox 3">
            <a:extLst>
              <a:ext uri="{FF2B5EF4-FFF2-40B4-BE49-F238E27FC236}">
                <a16:creationId xmlns:a16="http://schemas.microsoft.com/office/drawing/2014/main" id="{32A1F397-8BE7-4846-9B4B-038C6F05995B}"/>
              </a:ext>
            </a:extLst>
          </p:cNvPr>
          <p:cNvSpPr txBox="1"/>
          <p:nvPr/>
        </p:nvSpPr>
        <p:spPr>
          <a:xfrm>
            <a:off x="838200" y="6311900"/>
            <a:ext cx="11203901"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icelandmag.is</a:t>
            </a:r>
            <a:r>
              <a:rPr lang="en-US" sz="2000" dirty="0"/>
              <a:t>/article/life-expectancy-iceland-among-highest-europe-infant-mortality-rate-lowest</a:t>
            </a:r>
          </a:p>
        </p:txBody>
      </p:sp>
      <p:pic>
        <p:nvPicPr>
          <p:cNvPr id="6" name="Picture 5" descr="Waves crashing on a beach&#10;&#10;Description automatically generated with medium confidence">
            <a:extLst>
              <a:ext uri="{FF2B5EF4-FFF2-40B4-BE49-F238E27FC236}">
                <a16:creationId xmlns:a16="http://schemas.microsoft.com/office/drawing/2014/main" id="{5CBD1326-4BD5-E14A-AF4A-8BE3BE49E756}"/>
              </a:ext>
            </a:extLst>
          </p:cNvPr>
          <p:cNvPicPr>
            <a:picLocks noChangeAspect="1"/>
          </p:cNvPicPr>
          <p:nvPr/>
        </p:nvPicPr>
        <p:blipFill>
          <a:blip r:embed="rId2"/>
          <a:stretch>
            <a:fillRect/>
          </a:stretch>
        </p:blipFill>
        <p:spPr>
          <a:xfrm>
            <a:off x="8116593" y="3330852"/>
            <a:ext cx="3545360" cy="2363573"/>
          </a:xfrm>
          <a:prstGeom prst="rect">
            <a:avLst/>
          </a:prstGeom>
        </p:spPr>
      </p:pic>
      <p:sp>
        <p:nvSpPr>
          <p:cNvPr id="7" name="TextBox 6">
            <a:extLst>
              <a:ext uri="{FF2B5EF4-FFF2-40B4-BE49-F238E27FC236}">
                <a16:creationId xmlns:a16="http://schemas.microsoft.com/office/drawing/2014/main" id="{51725991-94D3-CD4B-A60D-2140F8E93504}"/>
              </a:ext>
            </a:extLst>
          </p:cNvPr>
          <p:cNvSpPr txBox="1"/>
          <p:nvPr/>
        </p:nvSpPr>
        <p:spPr>
          <a:xfrm>
            <a:off x="7291954" y="5735935"/>
            <a:ext cx="4750147" cy="369332"/>
          </a:xfrm>
          <a:prstGeom prst="rect">
            <a:avLst/>
          </a:prstGeom>
          <a:noFill/>
        </p:spPr>
        <p:txBody>
          <a:bodyPr wrap="none" rtlCol="0">
            <a:spAutoFit/>
          </a:bodyPr>
          <a:lstStyle/>
          <a:p>
            <a:r>
              <a:rPr lang="en-US" dirty="0"/>
              <a:t>black sand beach of town </a:t>
            </a:r>
            <a:r>
              <a:rPr lang="en-US" dirty="0" err="1"/>
              <a:t>Vík</a:t>
            </a:r>
            <a:r>
              <a:rPr lang="en-US" dirty="0"/>
              <a:t> </a:t>
            </a:r>
            <a:r>
              <a:rPr lang="en-US" dirty="0" err="1"/>
              <a:t>í</a:t>
            </a:r>
            <a:r>
              <a:rPr lang="en-US" dirty="0"/>
              <a:t> </a:t>
            </a:r>
            <a:r>
              <a:rPr lang="en-US" dirty="0" err="1"/>
              <a:t>Mýrdal</a:t>
            </a:r>
            <a:r>
              <a:rPr lang="en-US" dirty="0"/>
              <a:t> in Iceland.</a:t>
            </a:r>
          </a:p>
        </p:txBody>
      </p:sp>
      <p:pic>
        <p:nvPicPr>
          <p:cNvPr id="12" name="Picture 11" descr="A picture containing outdoor, nature, rock, snow&#10;&#10;Description automatically generated">
            <a:extLst>
              <a:ext uri="{FF2B5EF4-FFF2-40B4-BE49-F238E27FC236}">
                <a16:creationId xmlns:a16="http://schemas.microsoft.com/office/drawing/2014/main" id="{E126182D-1809-B841-8BB4-EFC9F720FC63}"/>
              </a:ext>
            </a:extLst>
          </p:cNvPr>
          <p:cNvPicPr>
            <a:picLocks noChangeAspect="1"/>
          </p:cNvPicPr>
          <p:nvPr/>
        </p:nvPicPr>
        <p:blipFill>
          <a:blip r:embed="rId3"/>
          <a:stretch>
            <a:fillRect/>
          </a:stretch>
        </p:blipFill>
        <p:spPr>
          <a:xfrm>
            <a:off x="238556" y="3083526"/>
            <a:ext cx="4241800" cy="2832100"/>
          </a:xfrm>
          <a:prstGeom prst="rect">
            <a:avLst/>
          </a:prstGeom>
        </p:spPr>
      </p:pic>
      <p:sp>
        <p:nvSpPr>
          <p:cNvPr id="13" name="TextBox 12">
            <a:extLst>
              <a:ext uri="{FF2B5EF4-FFF2-40B4-BE49-F238E27FC236}">
                <a16:creationId xmlns:a16="http://schemas.microsoft.com/office/drawing/2014/main" id="{E5D1B95C-435D-8940-86D8-B5DBCA8D85F4}"/>
              </a:ext>
            </a:extLst>
          </p:cNvPr>
          <p:cNvSpPr txBox="1"/>
          <p:nvPr/>
        </p:nvSpPr>
        <p:spPr>
          <a:xfrm>
            <a:off x="1260389" y="5920601"/>
            <a:ext cx="2264018" cy="369332"/>
          </a:xfrm>
          <a:prstGeom prst="rect">
            <a:avLst/>
          </a:prstGeom>
          <a:noFill/>
        </p:spPr>
        <p:txBody>
          <a:bodyPr wrap="none" rtlCol="0">
            <a:spAutoFit/>
          </a:bodyPr>
          <a:lstStyle/>
          <a:p>
            <a:r>
              <a:rPr lang="en-US" dirty="0" err="1"/>
              <a:t>Sólheimajökull</a:t>
            </a:r>
            <a:r>
              <a:rPr lang="en-US" dirty="0"/>
              <a:t> Glacier</a:t>
            </a:r>
          </a:p>
        </p:txBody>
      </p:sp>
      <p:pic>
        <p:nvPicPr>
          <p:cNvPr id="15" name="Picture 14" descr="A plate of food&#10;&#10;Description automatically generated with low confidence">
            <a:extLst>
              <a:ext uri="{FF2B5EF4-FFF2-40B4-BE49-F238E27FC236}">
                <a16:creationId xmlns:a16="http://schemas.microsoft.com/office/drawing/2014/main" id="{D55BAC51-2E48-E34E-9374-B2295A6B6DD0}"/>
              </a:ext>
            </a:extLst>
          </p:cNvPr>
          <p:cNvPicPr>
            <a:picLocks noChangeAspect="1"/>
          </p:cNvPicPr>
          <p:nvPr/>
        </p:nvPicPr>
        <p:blipFill>
          <a:blip r:embed="rId4"/>
          <a:stretch>
            <a:fillRect/>
          </a:stretch>
        </p:blipFill>
        <p:spPr>
          <a:xfrm>
            <a:off x="4660444" y="3249716"/>
            <a:ext cx="3051201" cy="2034134"/>
          </a:xfrm>
          <a:prstGeom prst="rect">
            <a:avLst/>
          </a:prstGeom>
        </p:spPr>
      </p:pic>
      <p:sp>
        <p:nvSpPr>
          <p:cNvPr id="16" name="TextBox 15">
            <a:extLst>
              <a:ext uri="{FF2B5EF4-FFF2-40B4-BE49-F238E27FC236}">
                <a16:creationId xmlns:a16="http://schemas.microsoft.com/office/drawing/2014/main" id="{D455ADC8-EB7B-8C41-BF5D-4CEA886045DF}"/>
              </a:ext>
            </a:extLst>
          </p:cNvPr>
          <p:cNvSpPr txBox="1"/>
          <p:nvPr/>
        </p:nvSpPr>
        <p:spPr>
          <a:xfrm>
            <a:off x="5325628" y="5428543"/>
            <a:ext cx="1540743" cy="369332"/>
          </a:xfrm>
          <a:prstGeom prst="rect">
            <a:avLst/>
          </a:prstGeom>
          <a:noFill/>
        </p:spPr>
        <p:txBody>
          <a:bodyPr wrap="none" rtlCol="0">
            <a:spAutoFit/>
          </a:bodyPr>
          <a:lstStyle/>
          <a:p>
            <a:r>
              <a:rPr lang="en-US" dirty="0"/>
              <a:t>Smoked puffin</a:t>
            </a:r>
          </a:p>
        </p:txBody>
      </p:sp>
    </p:spTree>
    <p:extLst>
      <p:ext uri="{BB962C8B-B14F-4D97-AF65-F5344CB8AC3E}">
        <p14:creationId xmlns:p14="http://schemas.microsoft.com/office/powerpoint/2010/main" val="25353318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E0CE-7ED9-BD46-BFEE-22FB106CE0E5}"/>
              </a:ext>
            </a:extLst>
          </p:cNvPr>
          <p:cNvSpPr>
            <a:spLocks noGrp="1"/>
          </p:cNvSpPr>
          <p:nvPr>
            <p:ph type="title"/>
          </p:nvPr>
        </p:nvSpPr>
        <p:spPr>
          <a:xfrm>
            <a:off x="140043" y="340412"/>
            <a:ext cx="9851450" cy="1325563"/>
          </a:xfrm>
        </p:spPr>
        <p:txBody>
          <a:bodyPr>
            <a:normAutofit fontScale="90000"/>
          </a:bodyPr>
          <a:lstStyle/>
          <a:p>
            <a:r>
              <a:rPr lang="en-US" b="1" dirty="0"/>
              <a:t>“The Jungle Effect: Healthiest Diets from Around the World” by Daphne Miller, MD</a:t>
            </a:r>
            <a:br>
              <a:rPr lang="en-US" b="1" dirty="0"/>
            </a:br>
            <a:endParaRPr lang="en-US" dirty="0"/>
          </a:p>
        </p:txBody>
      </p:sp>
      <p:pic>
        <p:nvPicPr>
          <p:cNvPr id="5" name="Content Placeholder 4" descr="A picture containing text, fruit&#10;&#10;Description automatically generated">
            <a:extLst>
              <a:ext uri="{FF2B5EF4-FFF2-40B4-BE49-F238E27FC236}">
                <a16:creationId xmlns:a16="http://schemas.microsoft.com/office/drawing/2014/main" id="{5831BA38-4F51-444C-841F-EC28FC606D04}"/>
              </a:ext>
            </a:extLst>
          </p:cNvPr>
          <p:cNvPicPr>
            <a:picLocks noGrp="1" noChangeAspect="1"/>
          </p:cNvPicPr>
          <p:nvPr>
            <p:ph idx="1"/>
          </p:nvPr>
        </p:nvPicPr>
        <p:blipFill>
          <a:blip r:embed="rId2"/>
          <a:stretch>
            <a:fillRect/>
          </a:stretch>
        </p:blipFill>
        <p:spPr>
          <a:xfrm>
            <a:off x="9208049" y="1841499"/>
            <a:ext cx="2790362" cy="4227821"/>
          </a:xfrm>
        </p:spPr>
      </p:pic>
      <p:sp>
        <p:nvSpPr>
          <p:cNvPr id="7" name="Content Placeholder 2">
            <a:extLst>
              <a:ext uri="{FF2B5EF4-FFF2-40B4-BE49-F238E27FC236}">
                <a16:creationId xmlns:a16="http://schemas.microsoft.com/office/drawing/2014/main" id="{2A72F0E0-1FC2-7A4B-AA08-244876E1B029}"/>
              </a:ext>
            </a:extLst>
          </p:cNvPr>
          <p:cNvSpPr txBox="1">
            <a:spLocks/>
          </p:cNvSpPr>
          <p:nvPr/>
        </p:nvSpPr>
        <p:spPr>
          <a:xfrm>
            <a:off x="0" y="1665975"/>
            <a:ext cx="8952516" cy="3993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67" dirty="0"/>
              <a:t>Iceland was one of the places she studied</a:t>
            </a:r>
          </a:p>
          <a:p>
            <a:r>
              <a:rPr lang="en-US" sz="2400" dirty="0"/>
              <a:t>Diet consists of fish, sheep, seabirds, potatoes, and other simple vegetables</a:t>
            </a:r>
            <a:endParaRPr lang="en-US" sz="2267" dirty="0"/>
          </a:p>
          <a:p>
            <a:r>
              <a:rPr lang="en-US" sz="2667" dirty="0"/>
              <a:t>Iceland also has glacier water which is low in deuterium, and basalt which is high in sulfur (maintain sulfate levels)</a:t>
            </a:r>
          </a:p>
          <a:p>
            <a:pPr lvl="1"/>
            <a:r>
              <a:rPr lang="en-US" dirty="0"/>
              <a:t>Many sulfur hot springs with therapeutic benefit</a:t>
            </a:r>
          </a:p>
          <a:p>
            <a:r>
              <a:rPr lang="en-US" sz="2667" dirty="0"/>
              <a:t>After a major eruption in the 1800’s, many islanders moved to northern Canada</a:t>
            </a:r>
          </a:p>
          <a:p>
            <a:pPr lvl="1"/>
            <a:r>
              <a:rPr lang="en-US" dirty="0"/>
              <a:t>They lost their health benefits</a:t>
            </a:r>
          </a:p>
        </p:txBody>
      </p:sp>
    </p:spTree>
    <p:extLst>
      <p:ext uri="{BB962C8B-B14F-4D97-AF65-F5344CB8AC3E}">
        <p14:creationId xmlns:p14="http://schemas.microsoft.com/office/powerpoint/2010/main" val="14122052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85D1-3629-BB4D-8E6A-516D406E96EB}"/>
              </a:ext>
            </a:extLst>
          </p:cNvPr>
          <p:cNvSpPr>
            <a:spLocks noGrp="1"/>
          </p:cNvSpPr>
          <p:nvPr>
            <p:ph type="title"/>
          </p:nvPr>
        </p:nvSpPr>
        <p:spPr>
          <a:xfrm>
            <a:off x="339836" y="308368"/>
            <a:ext cx="9059057" cy="948966"/>
          </a:xfrm>
        </p:spPr>
        <p:txBody>
          <a:bodyPr>
            <a:normAutofit fontScale="90000"/>
          </a:bodyPr>
          <a:lstStyle/>
          <a:p>
            <a:r>
              <a:rPr lang="en-US" b="1" dirty="0"/>
              <a:t>Many Nutrients Contribute to Mitochondrial Function</a:t>
            </a:r>
            <a:r>
              <a:rPr lang="en-US" b="1" dirty="0">
                <a:solidFill>
                  <a:srgbClr val="FF0000"/>
                </a:solidFill>
              </a:rPr>
              <a:t>*</a:t>
            </a:r>
          </a:p>
        </p:txBody>
      </p:sp>
      <p:pic>
        <p:nvPicPr>
          <p:cNvPr id="5" name="Content Placeholder 4" descr="Graphical user interface, diagram&#10;&#10;Description automatically generated">
            <a:extLst>
              <a:ext uri="{FF2B5EF4-FFF2-40B4-BE49-F238E27FC236}">
                <a16:creationId xmlns:a16="http://schemas.microsoft.com/office/drawing/2014/main" id="{27B31481-1F9F-B141-9B24-D9A204F0E614}"/>
              </a:ext>
            </a:extLst>
          </p:cNvPr>
          <p:cNvPicPr>
            <a:picLocks noGrp="1" noChangeAspect="1"/>
          </p:cNvPicPr>
          <p:nvPr>
            <p:ph idx="1"/>
          </p:nvPr>
        </p:nvPicPr>
        <p:blipFill>
          <a:blip r:embed="rId3"/>
          <a:stretch>
            <a:fillRect/>
          </a:stretch>
        </p:blipFill>
        <p:spPr>
          <a:xfrm>
            <a:off x="-171454" y="2657856"/>
            <a:ext cx="12534907" cy="2517695"/>
          </a:xfrm>
        </p:spPr>
      </p:pic>
      <p:cxnSp>
        <p:nvCxnSpPr>
          <p:cNvPr id="9" name="Straight Arrow Connector 8">
            <a:extLst>
              <a:ext uri="{FF2B5EF4-FFF2-40B4-BE49-F238E27FC236}">
                <a16:creationId xmlns:a16="http://schemas.microsoft.com/office/drawing/2014/main" id="{54B45148-BA64-2247-AE2D-D75E2751412C}"/>
              </a:ext>
            </a:extLst>
          </p:cNvPr>
          <p:cNvCxnSpPr>
            <a:cxnSpLocks/>
          </p:cNvCxnSpPr>
          <p:nvPr/>
        </p:nvCxnSpPr>
        <p:spPr>
          <a:xfrm flipV="1">
            <a:off x="535259" y="2147887"/>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560881-A9BB-4C46-8CD8-E46BA5296829}"/>
              </a:ext>
            </a:extLst>
          </p:cNvPr>
          <p:cNvCxnSpPr>
            <a:cxnSpLocks/>
          </p:cNvCxnSpPr>
          <p:nvPr/>
        </p:nvCxnSpPr>
        <p:spPr>
          <a:xfrm flipV="1">
            <a:off x="4869366" y="2147887"/>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CE44F2-1CB6-FC4C-B234-60B6447A9F71}"/>
              </a:ext>
            </a:extLst>
          </p:cNvPr>
          <p:cNvCxnSpPr>
            <a:cxnSpLocks/>
          </p:cNvCxnSpPr>
          <p:nvPr/>
        </p:nvCxnSpPr>
        <p:spPr>
          <a:xfrm flipV="1">
            <a:off x="7028986" y="2162755"/>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78A880-8F81-1944-BC85-B5A480DF55AA}"/>
              </a:ext>
            </a:extLst>
          </p:cNvPr>
          <p:cNvCxnSpPr>
            <a:cxnSpLocks/>
          </p:cNvCxnSpPr>
          <p:nvPr/>
        </p:nvCxnSpPr>
        <p:spPr>
          <a:xfrm>
            <a:off x="10660567" y="2147887"/>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B07425-0E46-B74E-9A5E-13C4BE087543}"/>
              </a:ext>
            </a:extLst>
          </p:cNvPr>
          <p:cNvSpPr txBox="1"/>
          <p:nvPr/>
        </p:nvSpPr>
        <p:spPr>
          <a:xfrm>
            <a:off x="126841" y="1772929"/>
            <a:ext cx="1110945" cy="369332"/>
          </a:xfrm>
          <a:prstGeom prst="rect">
            <a:avLst/>
          </a:prstGeom>
          <a:noFill/>
        </p:spPr>
        <p:txBody>
          <a:bodyPr wrap="none" rtlCol="0">
            <a:spAutoFit/>
          </a:bodyPr>
          <a:lstStyle/>
          <a:p>
            <a:r>
              <a:rPr lang="en-US" dirty="0"/>
              <a:t>Complex I</a:t>
            </a:r>
          </a:p>
        </p:txBody>
      </p:sp>
      <p:sp>
        <p:nvSpPr>
          <p:cNvPr id="14" name="TextBox 13">
            <a:extLst>
              <a:ext uri="{FF2B5EF4-FFF2-40B4-BE49-F238E27FC236}">
                <a16:creationId xmlns:a16="http://schemas.microsoft.com/office/drawing/2014/main" id="{9CF91258-1CEC-F748-8524-CC9259B37593}"/>
              </a:ext>
            </a:extLst>
          </p:cNvPr>
          <p:cNvSpPr txBox="1"/>
          <p:nvPr/>
        </p:nvSpPr>
        <p:spPr>
          <a:xfrm>
            <a:off x="4256185" y="1772929"/>
            <a:ext cx="1226361" cy="369332"/>
          </a:xfrm>
          <a:prstGeom prst="rect">
            <a:avLst/>
          </a:prstGeom>
          <a:noFill/>
        </p:spPr>
        <p:txBody>
          <a:bodyPr wrap="none" rtlCol="0">
            <a:spAutoFit/>
          </a:bodyPr>
          <a:lstStyle/>
          <a:p>
            <a:r>
              <a:rPr lang="en-US" dirty="0"/>
              <a:t>Complex III</a:t>
            </a:r>
          </a:p>
        </p:txBody>
      </p:sp>
      <p:sp>
        <p:nvSpPr>
          <p:cNvPr id="15" name="TextBox 14">
            <a:extLst>
              <a:ext uri="{FF2B5EF4-FFF2-40B4-BE49-F238E27FC236}">
                <a16:creationId xmlns:a16="http://schemas.microsoft.com/office/drawing/2014/main" id="{DB35CE73-4234-A04C-8EA3-0D2B1741624F}"/>
              </a:ext>
            </a:extLst>
          </p:cNvPr>
          <p:cNvSpPr txBox="1"/>
          <p:nvPr/>
        </p:nvSpPr>
        <p:spPr>
          <a:xfrm>
            <a:off x="6420428" y="1772929"/>
            <a:ext cx="1242391" cy="369332"/>
          </a:xfrm>
          <a:prstGeom prst="rect">
            <a:avLst/>
          </a:prstGeom>
          <a:noFill/>
        </p:spPr>
        <p:txBody>
          <a:bodyPr wrap="none" rtlCol="0">
            <a:spAutoFit/>
          </a:bodyPr>
          <a:lstStyle/>
          <a:p>
            <a:r>
              <a:rPr lang="en-US" dirty="0"/>
              <a:t>Complex IV</a:t>
            </a:r>
          </a:p>
        </p:txBody>
      </p:sp>
      <p:sp>
        <p:nvSpPr>
          <p:cNvPr id="16" name="TextBox 15">
            <a:extLst>
              <a:ext uri="{FF2B5EF4-FFF2-40B4-BE49-F238E27FC236}">
                <a16:creationId xmlns:a16="http://schemas.microsoft.com/office/drawing/2014/main" id="{22078BC8-53E2-6F4D-AE39-3E2FEB0193B7}"/>
              </a:ext>
            </a:extLst>
          </p:cNvPr>
          <p:cNvSpPr txBox="1"/>
          <p:nvPr/>
        </p:nvSpPr>
        <p:spPr>
          <a:xfrm>
            <a:off x="9809082" y="1772929"/>
            <a:ext cx="1184683" cy="369332"/>
          </a:xfrm>
          <a:prstGeom prst="rect">
            <a:avLst/>
          </a:prstGeom>
          <a:noFill/>
        </p:spPr>
        <p:txBody>
          <a:bodyPr wrap="none" rtlCol="0">
            <a:spAutoFit/>
          </a:bodyPr>
          <a:lstStyle/>
          <a:p>
            <a:r>
              <a:rPr lang="en-US" dirty="0"/>
              <a:t>Complex V</a:t>
            </a:r>
          </a:p>
        </p:txBody>
      </p:sp>
      <p:sp>
        <p:nvSpPr>
          <p:cNvPr id="17" name="Rectangle 16">
            <a:extLst>
              <a:ext uri="{FF2B5EF4-FFF2-40B4-BE49-F238E27FC236}">
                <a16:creationId xmlns:a16="http://schemas.microsoft.com/office/drawing/2014/main" id="{BFD43AA0-A8E1-CE47-97EB-A807EDD5AD62}"/>
              </a:ext>
            </a:extLst>
          </p:cNvPr>
          <p:cNvSpPr/>
          <p:nvPr/>
        </p:nvSpPr>
        <p:spPr>
          <a:xfrm>
            <a:off x="11396546" y="2285999"/>
            <a:ext cx="345688" cy="191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5AE4C3-224D-9341-82C8-CBAC26A58AC2}"/>
              </a:ext>
            </a:extLst>
          </p:cNvPr>
          <p:cNvSpPr/>
          <p:nvPr/>
        </p:nvSpPr>
        <p:spPr>
          <a:xfrm>
            <a:off x="8671933" y="2297151"/>
            <a:ext cx="1867554" cy="66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5BE9FA1-B14B-5B45-9CEE-383F07D3B4A7}"/>
              </a:ext>
            </a:extLst>
          </p:cNvPr>
          <p:cNvSpPr txBox="1"/>
          <p:nvPr/>
        </p:nvSpPr>
        <p:spPr>
          <a:xfrm>
            <a:off x="5709424" y="6333893"/>
            <a:ext cx="6048451" cy="400110"/>
          </a:xfrm>
          <a:prstGeom prst="rect">
            <a:avLst/>
          </a:prstGeom>
          <a:noFill/>
        </p:spPr>
        <p:txBody>
          <a:bodyPr wrap="none" rtlCol="0">
            <a:spAutoFit/>
          </a:bodyPr>
          <a:lstStyle/>
          <a:p>
            <a:r>
              <a:rPr lang="en-US" sz="2000" dirty="0">
                <a:solidFill>
                  <a:srgbClr val="FF0000"/>
                </a:solidFill>
              </a:rPr>
              <a:t>*</a:t>
            </a:r>
            <a:r>
              <a:rPr lang="en-US" sz="2000" dirty="0"/>
              <a:t>E. </a:t>
            </a:r>
            <a:r>
              <a:rPr lang="en-US" sz="2000" dirty="0" err="1"/>
              <a:t>Wesselink</a:t>
            </a:r>
            <a:r>
              <a:rPr lang="en-US" sz="2000" dirty="0"/>
              <a:t> et al. Clinical Nutrition 2019; 38: 982e995.</a:t>
            </a:r>
          </a:p>
        </p:txBody>
      </p:sp>
      <p:sp>
        <p:nvSpPr>
          <p:cNvPr id="3" name="TextBox 2">
            <a:extLst>
              <a:ext uri="{FF2B5EF4-FFF2-40B4-BE49-F238E27FC236}">
                <a16:creationId xmlns:a16="http://schemas.microsoft.com/office/drawing/2014/main" id="{8242421E-A2E9-7442-AA05-DAB23D4582B6}"/>
              </a:ext>
            </a:extLst>
          </p:cNvPr>
          <p:cNvSpPr txBox="1"/>
          <p:nvPr/>
        </p:nvSpPr>
        <p:spPr>
          <a:xfrm>
            <a:off x="3635298" y="5333619"/>
            <a:ext cx="1737655" cy="1200329"/>
          </a:xfrm>
          <a:prstGeom prst="rect">
            <a:avLst/>
          </a:prstGeom>
          <a:noFill/>
        </p:spPr>
        <p:txBody>
          <a:bodyPr wrap="none" rtlCol="0">
            <a:spAutoFit/>
          </a:bodyPr>
          <a:lstStyle/>
          <a:p>
            <a:r>
              <a:rPr lang="en-US" dirty="0"/>
              <a:t>B1 = thiamine</a:t>
            </a:r>
          </a:p>
          <a:p>
            <a:r>
              <a:rPr lang="en-US" dirty="0"/>
              <a:t>B2 = riboflavin</a:t>
            </a:r>
          </a:p>
          <a:p>
            <a:r>
              <a:rPr lang="en-US" dirty="0"/>
              <a:t>B3 = niacin</a:t>
            </a:r>
          </a:p>
          <a:p>
            <a:r>
              <a:rPr lang="en-US" dirty="0"/>
              <a:t>B12 = cobalamin</a:t>
            </a:r>
          </a:p>
        </p:txBody>
      </p:sp>
    </p:spTree>
    <p:extLst>
      <p:ext uri="{BB962C8B-B14F-4D97-AF65-F5344CB8AC3E}">
        <p14:creationId xmlns:p14="http://schemas.microsoft.com/office/powerpoint/2010/main" val="289926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57780</TotalTime>
  <Words>10390</Words>
  <Application>Microsoft Macintosh PowerPoint</Application>
  <PresentationFormat>Widescreen</PresentationFormat>
  <Paragraphs>939</Paragraphs>
  <Slides>107</Slides>
  <Notes>71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107</vt:i4>
      </vt:variant>
    </vt:vector>
  </HeadingPairs>
  <TitlesOfParts>
    <vt:vector size="111" baseType="lpstr">
      <vt:lpstr>Arial</vt:lpstr>
      <vt:lpstr>Calibri</vt:lpstr>
      <vt:lpstr>Calibri Light</vt:lpstr>
      <vt:lpstr>Office Theme</vt:lpstr>
      <vt:lpstr>Glyphosate, Deuterium, Prions and Neurodegeneration</vt:lpstr>
      <vt:lpstr>Download these slides</vt:lpstr>
      <vt:lpstr>PowerPoint Presentation</vt:lpstr>
      <vt:lpstr>Outline</vt:lpstr>
      <vt:lpstr>PowerPoint Presentation</vt:lpstr>
      <vt:lpstr>The Big Picture</vt:lpstr>
      <vt:lpstr>Deuterium = “Heavy” Hydrogen</vt:lpstr>
      <vt:lpstr>Sulfate’s Critical Role for Maintaining  Exclusion Zone Water*</vt:lpstr>
      <vt:lpstr>Ketogenic Diet and DDW: Health Benefits*</vt:lpstr>
      <vt:lpstr>"The Pathologic Anatomy  of Deuterium Intoxication"*</vt:lpstr>
      <vt:lpstr>Deuterium in Water and Depression*</vt:lpstr>
      <vt:lpstr>Deuterium Levels are Variable in Fluids*</vt:lpstr>
      <vt:lpstr>Glyphosate: The Big Picture</vt:lpstr>
      <vt:lpstr>My New Book!</vt:lpstr>
      <vt:lpstr>NAD(P)(H) is Essential to  Support Mitochondria</vt:lpstr>
      <vt:lpstr>The Big Picture</vt:lpstr>
      <vt:lpstr>A Mitochondrion</vt:lpstr>
      <vt:lpstr>Electron Transport Chain</vt:lpstr>
      <vt:lpstr>ATPase Proton Pump*</vt:lpstr>
      <vt:lpstr>Deuterons Disrupt the  ATPase Pump*</vt:lpstr>
      <vt:lpstr>G6PD &amp; Fatty Acids*</vt:lpstr>
      <vt:lpstr>G6PD &amp; Fatty Acids*</vt:lpstr>
      <vt:lpstr>PowerPoint Presentation</vt:lpstr>
      <vt:lpstr>The Big Picture</vt:lpstr>
      <vt:lpstr>Hypothesis: Glyphosate Disrupts Proteins that Bind Phosphate*</vt:lpstr>
      <vt:lpstr>Hypothesis: Glyphosate Disrupts Proteins that Bind Phosphate*</vt:lpstr>
      <vt:lpstr>Grotthuss Effect: Water Wires</vt:lpstr>
      <vt:lpstr>Succinate Dehydrogenase</vt:lpstr>
      <vt:lpstr>Succinate Dehydrogenase: GxGGxG Motif*</vt:lpstr>
      <vt:lpstr>Glyphosate Suppresses Succinate Dehydrogenase</vt:lpstr>
      <vt:lpstr>Glyphosate Formulations Induce Apoptosis and Necrosis in Human Umbilical, Embryonic, and Placental Cells*</vt:lpstr>
      <vt:lpstr>Glyphosate Suppresses NADPH Reductase*</vt:lpstr>
      <vt:lpstr>PowerPoint Presentation</vt:lpstr>
      <vt:lpstr>PowerPoint Presentation</vt:lpstr>
      <vt:lpstr>The Big Picture</vt:lpstr>
      <vt:lpstr>A Quick Tutorial on Fatty Acids</vt:lpstr>
      <vt:lpstr>A Quick Tutorial on Fatty Acids</vt:lpstr>
      <vt:lpstr>Some pathways of fatty acid synthesis and  metabolism</vt:lpstr>
      <vt:lpstr>Desaturases produce DDW</vt:lpstr>
      <vt:lpstr>HUFA synthesis by D5D and D6D is a      mechanism for glycolytic NAD+ recycling*  </vt:lpstr>
      <vt:lpstr>HUFA synthesis by D5D and D6D is a      mechanism for glycolytic NAD+ recycling*  </vt:lpstr>
      <vt:lpstr>CYP2C9 Metabolizes AA </vt:lpstr>
      <vt:lpstr>“Inflammation, Cancer and Oxidative  Lipoxygenase Activity are Intimately Linked”* </vt:lpstr>
      <vt:lpstr>“Inflammation, Cancer and Oxidative  Lipoxygenase Activity are Intimately Linked”* </vt:lpstr>
      <vt:lpstr>”The Endocannabinoid System:  A Target for Cancer Treatment”*</vt:lpstr>
      <vt:lpstr>PowerPoint Presentation</vt:lpstr>
      <vt:lpstr>Some Mysteries</vt:lpstr>
      <vt:lpstr>The Big Picture (Hypothesis)</vt:lpstr>
      <vt:lpstr>“Structural Organization of Brain-derived Mammalian Prions as Probed by Hydrogen Exchange”*</vt:lpstr>
      <vt:lpstr>Protein Misfolding*</vt:lpstr>
      <vt:lpstr>How “damaged” proteins are cleared*</vt:lpstr>
      <vt:lpstr>“Amyloid proteotoxicity initiates an     inflammatory response blocked by cannabinoids”* </vt:lpstr>
      <vt:lpstr>“Amyloid proteotoxicity initiates an     inflammatory response blocked by cannabinoids”* </vt:lpstr>
      <vt:lpstr>Glyphosate Usage on Corn and Soy is Highly Correlated over Time with Deaths from Dementia</vt:lpstr>
      <vt:lpstr>"Prion Diseases and their Biochemical Mechanisms”*</vt:lpstr>
      <vt:lpstr>PowerPoint Presentation</vt:lpstr>
      <vt:lpstr>“Deuterium Isotope Effects on Lymphoid Tissues and Humoral Antibody Responses in Mice”*</vt:lpstr>
      <vt:lpstr>“Deuterium Isotope Effects on Lymphoid Tissues and Humoral Antibody Responses in Mice”*</vt:lpstr>
      <vt:lpstr>Alpha-Synuclein &amp; Parkinson’s Disease</vt:lpstr>
      <vt:lpstr>alpha-Synuclein Facilitates Dopamine Uptake into Vesicles*</vt:lpstr>
      <vt:lpstr>ROS kill dopaminergic neurons in PD*</vt:lpstr>
      <vt:lpstr>Prion-like Proteins: A Hypothesis</vt:lpstr>
      <vt:lpstr>A Bold Claim</vt:lpstr>
      <vt:lpstr>G-Quadruplexes (G4s) and Prion Proteins</vt:lpstr>
      <vt:lpstr>The Intricate Coding of G4s</vt:lpstr>
      <vt:lpstr>“G-quadruplexes within prion mRNA: the missing link in prion disease?”*</vt:lpstr>
      <vt:lpstr>“G-quadruplexes within prion mRNA: the missing link in prion disease?”*</vt:lpstr>
      <vt:lpstr>“Does Glyphosate Acting as a Glycine Analogue Contribute To ALS?”* </vt:lpstr>
      <vt:lpstr>“Does Glyphosate Acting as a Glycine Analogue Contribute To ALS?”* </vt:lpstr>
      <vt:lpstr>RGG motif of FMRP*</vt:lpstr>
      <vt:lpstr>Glycine-to-glutamate mutation in FMRP causes fragile-X syndrome*</vt:lpstr>
      <vt:lpstr>Glycine-to-glutamate mutation in FMRP causes fragile-X syndrome*</vt:lpstr>
      <vt:lpstr>The Big Picture (Hypothesis)</vt:lpstr>
      <vt:lpstr>PowerPoint Presentation</vt:lpstr>
      <vt:lpstr>The Big Picture</vt:lpstr>
      <vt:lpstr>“Pathogenesis of COVID-19 described through the lens of an undersulfated and degraded epithelial and endothelial glycocalyx”* </vt:lpstr>
      <vt:lpstr>“Pathogenesis of COVID-19 described through the lens of an undersulfated and degraded epithelial and endothelial glycocalyx”* </vt:lpstr>
      <vt:lpstr>“Pathogenesis of COVID-19 described through the lens of an undersulfated and degraded epithelial and endothelial glycocalyx”* </vt:lpstr>
      <vt:lpstr>Immune System 101</vt:lpstr>
      <vt:lpstr>Mouse Study Shows Link Between Mitochondrial Dysfunction and Virus Susceptibility*</vt:lpstr>
      <vt:lpstr>Initial COVID-19 Events</vt:lpstr>
      <vt:lpstr>Is a Bradykinin Storm Brewing  in COVID-19?*</vt:lpstr>
      <vt:lpstr>Bradykinin-induced hyperpermeability of the lung capillaries causes formation of hyaluronic-acid hydrogel that inhibits gas exchange* </vt:lpstr>
      <vt:lpstr>SARS CoV-2 causes massive overproduction of hyaluronic acid in the lungs*</vt:lpstr>
      <vt:lpstr>How the Viral Response Attempts to Repair the Deuterium Problem - Hypothesis</vt:lpstr>
      <vt:lpstr>Virus traps linoleic acid in its membrane which then gets oxidized by lipoxygenase to make DDW</vt:lpstr>
      <vt:lpstr>Viruses are stabilized by excess deuterium!</vt:lpstr>
      <vt:lpstr>“Exosomal transfer of mitochondria from airway myeloid-derived regulatory cells to T cells”*  </vt:lpstr>
      <vt:lpstr>“Coronavirus (Covid‐19) sepsis: revisiting mitochondrial dysfunction in pathogenesis, aging, inflammation, and mortality”*  </vt:lpstr>
      <vt:lpstr>Heme Oxygenase 1 (HO-1) and COVID-19*</vt:lpstr>
      <vt:lpstr>Recapitulation</vt:lpstr>
      <vt:lpstr>PowerPoint Presentation</vt:lpstr>
      <vt:lpstr>A High-Fat Diet is a Low-Deuterium Diet</vt:lpstr>
      <vt:lpstr>Amounts of Deuterium in Various Foods</vt:lpstr>
      <vt:lpstr>Deuterium in Foods and Mast-Cell Activation Syndrome*</vt:lpstr>
      <vt:lpstr>Waterfalls are Therapeutic!*</vt:lpstr>
      <vt:lpstr>"Life expectancy in Iceland among the highest in Europe, infant mortality rate is lowest”*</vt:lpstr>
      <vt:lpstr>“The Jungle Effect: Healthiest Diets from Around the World” by Daphne Miller, MD </vt:lpstr>
      <vt:lpstr>Many Nutrients Contribute to Mitochondrial Function*</vt:lpstr>
      <vt:lpstr> Eat Foods Containing Sulfur</vt:lpstr>
      <vt:lpstr>Supplemental Sources of Sulfur*</vt:lpstr>
      <vt:lpstr>Foods High in Niacin  NAD(P)(H)</vt:lpstr>
      <vt:lpstr>Riboflavin:  Source for FAD in Flavoproteins</vt:lpstr>
      <vt:lpstr>DDW, Glacier Water and Hydrogen Water</vt:lpstr>
      <vt:lpstr>Flavonoids and Polyphenols!</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Mitochondrial Dysfunction, Deuterium, and COVID-19:  Why We Need to  Ban Glyphosate Worldwide</dc:title>
  <dc:creator>Stephanie Seneff</dc:creator>
  <cp:lastModifiedBy>Stephanie Seneff</cp:lastModifiedBy>
  <cp:revision>355</cp:revision>
  <cp:lastPrinted>2022-04-08T21:23:11Z</cp:lastPrinted>
  <dcterms:created xsi:type="dcterms:W3CDTF">2020-11-05T14:13:28Z</dcterms:created>
  <dcterms:modified xsi:type="dcterms:W3CDTF">2022-04-13T19:56:09Z</dcterms:modified>
</cp:coreProperties>
</file>