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62.jpg" ContentType="image/png"/>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9"/>
  </p:notesMasterIdLst>
  <p:sldIdLst>
    <p:sldId id="1122" r:id="rId2"/>
    <p:sldId id="1127" r:id="rId3"/>
    <p:sldId id="690" r:id="rId4"/>
    <p:sldId id="1026" r:id="rId5"/>
    <p:sldId id="1013" r:id="rId6"/>
    <p:sldId id="689" r:id="rId7"/>
    <p:sldId id="623" r:id="rId8"/>
    <p:sldId id="445" r:id="rId9"/>
    <p:sldId id="297" r:id="rId10"/>
    <p:sldId id="1069" r:id="rId11"/>
    <p:sldId id="514" r:id="rId12"/>
    <p:sldId id="1070" r:id="rId13"/>
    <p:sldId id="338" r:id="rId14"/>
    <p:sldId id="341" r:id="rId15"/>
    <p:sldId id="311" r:id="rId16"/>
    <p:sldId id="1077" r:id="rId17"/>
    <p:sldId id="1078" r:id="rId18"/>
    <p:sldId id="1131" r:id="rId19"/>
    <p:sldId id="1132" r:id="rId20"/>
    <p:sldId id="384" r:id="rId21"/>
    <p:sldId id="287" r:id="rId22"/>
    <p:sldId id="1123" r:id="rId23"/>
    <p:sldId id="1130" r:id="rId24"/>
    <p:sldId id="1126" r:id="rId25"/>
    <p:sldId id="1101" r:id="rId26"/>
    <p:sldId id="312" r:id="rId27"/>
    <p:sldId id="944" r:id="rId28"/>
    <p:sldId id="1024" r:id="rId29"/>
    <p:sldId id="1088" r:id="rId30"/>
    <p:sldId id="1099" r:id="rId31"/>
    <p:sldId id="999" r:id="rId32"/>
    <p:sldId id="1109" r:id="rId33"/>
    <p:sldId id="526" r:id="rId34"/>
    <p:sldId id="1084" r:id="rId35"/>
    <p:sldId id="1028" r:id="rId36"/>
    <p:sldId id="949" r:id="rId37"/>
    <p:sldId id="1128" r:id="rId38"/>
    <p:sldId id="1082" r:id="rId39"/>
    <p:sldId id="1093" r:id="rId40"/>
    <p:sldId id="1086" r:id="rId41"/>
    <p:sldId id="1100" r:id="rId42"/>
    <p:sldId id="1120" r:id="rId43"/>
    <p:sldId id="1121" r:id="rId44"/>
    <p:sldId id="267" r:id="rId45"/>
    <p:sldId id="1104" r:id="rId46"/>
    <p:sldId id="260" r:id="rId47"/>
    <p:sldId id="1105" r:id="rId48"/>
    <p:sldId id="265" r:id="rId49"/>
    <p:sldId id="1108" r:id="rId50"/>
    <p:sldId id="1129" r:id="rId51"/>
    <p:sldId id="1107" r:id="rId52"/>
    <p:sldId id="305" r:id="rId53"/>
    <p:sldId id="1106" r:id="rId54"/>
    <p:sldId id="1114" r:id="rId55"/>
    <p:sldId id="1110" r:id="rId56"/>
    <p:sldId id="1113" r:id="rId57"/>
    <p:sldId id="1117" r:id="rId58"/>
    <p:sldId id="1118" r:id="rId59"/>
    <p:sldId id="1119" r:id="rId60"/>
    <p:sldId id="1039" r:id="rId61"/>
    <p:sldId id="1040" r:id="rId62"/>
    <p:sldId id="1043" r:id="rId63"/>
    <p:sldId id="744" r:id="rId64"/>
    <p:sldId id="1041" r:id="rId65"/>
    <p:sldId id="1115" r:id="rId66"/>
    <p:sldId id="1098" r:id="rId67"/>
    <p:sldId id="622" r:id="rId68"/>
    <p:sldId id="278" r:id="rId69"/>
    <p:sldId id="1037" r:id="rId70"/>
    <p:sldId id="1038" r:id="rId71"/>
    <p:sldId id="1044" r:id="rId72"/>
    <p:sldId id="1094" r:id="rId73"/>
    <p:sldId id="1067" r:id="rId74"/>
    <p:sldId id="1075" r:id="rId75"/>
    <p:sldId id="1076" r:id="rId76"/>
    <p:sldId id="1073" r:id="rId77"/>
    <p:sldId id="1074" r:id="rId78"/>
    <p:sldId id="1095" r:id="rId79"/>
    <p:sldId id="1096" r:id="rId80"/>
    <p:sldId id="1097" r:id="rId81"/>
    <p:sldId id="694" r:id="rId82"/>
    <p:sldId id="1125" r:id="rId83"/>
    <p:sldId id="616" r:id="rId84"/>
    <p:sldId id="542" r:id="rId85"/>
    <p:sldId id="468" r:id="rId86"/>
    <p:sldId id="889" r:id="rId87"/>
    <p:sldId id="888" r:id="rId88"/>
    <p:sldId id="903" r:id="rId89"/>
    <p:sldId id="392" r:id="rId90"/>
    <p:sldId id="393" r:id="rId91"/>
    <p:sldId id="488" r:id="rId92"/>
    <p:sldId id="482" r:id="rId93"/>
    <p:sldId id="485" r:id="rId94"/>
    <p:sldId id="496" r:id="rId95"/>
    <p:sldId id="529" r:id="rId96"/>
    <p:sldId id="498" r:id="rId97"/>
    <p:sldId id="1019"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57"/>
    <p:restoredTop sz="87254"/>
  </p:normalViewPr>
  <p:slideViewPr>
    <p:cSldViewPr snapToGrid="0">
      <p:cViewPr varScale="1">
        <p:scale>
          <a:sx n="107" d="100"/>
          <a:sy n="107" d="100"/>
        </p:scale>
        <p:origin x="456"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FAC9C1-B41A-3A4F-8ACC-63219F97953E}" type="datetimeFigureOut">
              <a:rPr lang="en-US" smtClean="0"/>
              <a:t>4/7/24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62460B-A5DC-9E4F-B0DF-F3A6AE474BCB}" type="slidenum">
              <a:rPr lang="en-US" smtClean="0"/>
              <a:t>‹#›</a:t>
            </a:fld>
            <a:endParaRPr lang="en-US"/>
          </a:p>
        </p:txBody>
      </p:sp>
    </p:spTree>
    <p:extLst>
      <p:ext uri="{BB962C8B-B14F-4D97-AF65-F5344CB8AC3E}">
        <p14:creationId xmlns:p14="http://schemas.microsoft.com/office/powerpoint/2010/main" val="2504788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March 2024:</a:t>
            </a:r>
          </a:p>
          <a:p>
            <a:endParaRPr lang="en-US" dirty="0"/>
          </a:p>
          <a:p>
            <a:r>
              <a:rPr lang="en-US" dirty="0"/>
              <a:t>Started with </a:t>
            </a:r>
            <a:r>
              <a:rPr lang="en-US" dirty="0" err="1"/>
              <a:t>Klinghart</a:t>
            </a:r>
            <a:r>
              <a:rPr lang="en-US" dirty="0"/>
              <a:t>/</a:t>
            </a:r>
            <a:r>
              <a:rPr lang="en-US" dirty="0" err="1"/>
              <a:t>Klinghardt_Feb.pptx</a:t>
            </a:r>
            <a:endParaRPr lang="en-US" dirty="0"/>
          </a:p>
          <a:p>
            <a:r>
              <a:rPr lang="en-US" dirty="0"/>
              <a:t>--&gt; Seneff_Truth_2024.pptx</a:t>
            </a:r>
          </a:p>
          <a:p>
            <a:r>
              <a:rPr lang="en-US" dirty="0"/>
              <a:t>Combined it with Truth_2024.pptx add Quanta_2024.pptx</a:t>
            </a:r>
          </a:p>
          <a:p>
            <a:endParaRPr lang="en-US" dirty="0"/>
          </a:p>
          <a:p>
            <a:r>
              <a:rPr lang="en-US" dirty="0"/>
              <a:t>**************************************</a:t>
            </a:r>
          </a:p>
          <a:p>
            <a:r>
              <a:rPr lang="en-US" dirty="0"/>
              <a:t>See also: </a:t>
            </a:r>
            <a:r>
              <a:rPr lang="en-US" dirty="0" err="1"/>
              <a:t>csail</a:t>
            </a:r>
            <a:r>
              <a:rPr lang="en-US" dirty="0"/>
              <a:t>/2023/</a:t>
            </a:r>
            <a:r>
              <a:rPr lang="en-US" dirty="0" err="1"/>
              <a:t>csail</a:t>
            </a:r>
            <a:r>
              <a:rPr lang="en-US" dirty="0"/>
              <a:t>/</a:t>
            </a:r>
            <a:r>
              <a:rPr lang="en-US" dirty="0" err="1"/>
              <a:t>ThursdayTalk_Nov.pptx</a:t>
            </a:r>
            <a:endParaRPr lang="en-US" dirty="0"/>
          </a:p>
          <a:p>
            <a:r>
              <a:rPr lang="en-US" dirty="0"/>
              <a:t>This started as the October 21 talk that I am giving to Meeting of the Minds: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enlo" panose="020B0609030804020204" pitchFamily="49" charset="0"/>
              </a:rPr>
              <a:t>2023/October/MeetingOfMinds_Oct21.pptx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enlo" panose="020B060903080402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r>
              <a:rPr lang="en-US" dirty="0"/>
              <a:t>2023/</a:t>
            </a:r>
            <a:r>
              <a:rPr lang="en-US" dirty="0" err="1"/>
              <a:t>TruthAboutHealth</a:t>
            </a:r>
            <a:r>
              <a:rPr lang="en-US" dirty="0"/>
              <a:t>/Jerusalem2.pptx, </a:t>
            </a:r>
            <a:r>
              <a:rPr lang="en-US" dirty="0" err="1"/>
              <a:t>Jerusalem_slides.pptx</a:t>
            </a:r>
            <a:endParaRPr lang="en-US" dirty="0"/>
          </a:p>
          <a:p>
            <a:endParaRPr lang="en-US" dirty="0"/>
          </a:p>
          <a:p>
            <a:r>
              <a:rPr lang="en-US" dirty="0"/>
              <a:t>https://</a:t>
            </a:r>
            <a:r>
              <a:rPr lang="en-US" dirty="0" err="1"/>
              <a:t>www.bitchute.com</a:t>
            </a:r>
            <a:r>
              <a:rPr lang="en-US" dirty="0"/>
              <a:t>/video/mcQzg9UfNiQm/</a:t>
            </a:r>
          </a:p>
          <a:p>
            <a:r>
              <a:rPr lang="en-US" dirty="0"/>
              <a:t>Dr. Stephanie Seneff: Glyphosate, Deuterium, Covid-19 and Mitochondrial Disease</a:t>
            </a:r>
          </a:p>
        </p:txBody>
      </p:sp>
      <p:sp>
        <p:nvSpPr>
          <p:cNvPr id="4" name="Slide Number Placeholder 3"/>
          <p:cNvSpPr>
            <a:spLocks noGrp="1"/>
          </p:cNvSpPr>
          <p:nvPr>
            <p:ph type="sldNum" sz="quarter" idx="5"/>
          </p:nvPr>
        </p:nvSpPr>
        <p:spPr/>
        <p:txBody>
          <a:bodyPr/>
          <a:lstStyle/>
          <a:p>
            <a:fld id="{B9272975-A098-D44D-864E-A16957D6528B}" type="slidenum">
              <a:rPr lang="en-US" smtClean="0"/>
              <a:t>1</a:t>
            </a:fld>
            <a:endParaRPr lang="en-US"/>
          </a:p>
        </p:txBody>
      </p:sp>
    </p:spTree>
    <p:extLst>
      <p:ext uri="{BB962C8B-B14F-4D97-AF65-F5344CB8AC3E}">
        <p14:creationId xmlns:p14="http://schemas.microsoft.com/office/powerpoint/2010/main" val="2756911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a:t>
            </a:r>
          </a:p>
          <a:p>
            <a:r>
              <a:rPr lang="en-US" dirty="0"/>
              <a:t>2018/May/May5.pptx</a:t>
            </a:r>
          </a:p>
          <a:p>
            <a:endParaRPr lang="en-US" dirty="0"/>
          </a:p>
          <a:p>
            <a:r>
              <a:rPr lang="en-US" dirty="0"/>
              <a:t>2022/project/</a:t>
            </a:r>
            <a:r>
              <a:rPr lang="en-US" dirty="0" err="1"/>
              <a:t>AutismMagazine</a:t>
            </a:r>
            <a:r>
              <a:rPr lang="en-US" dirty="0"/>
              <a:t>/</a:t>
            </a:r>
            <a:r>
              <a:rPr lang="en-US" dirty="0" err="1"/>
              <a:t>sulfur_assimilation_defects_iron_deficiency_anemia.pdf</a:t>
            </a:r>
            <a:endParaRPr lang="en-US" dirty="0"/>
          </a:p>
          <a:p>
            <a:r>
              <a:rPr lang="en-US" dirty="0" err="1"/>
              <a:t>Downregulated</a:t>
            </a:r>
            <a:r>
              <a:rPr lang="en-US" baseline="0" dirty="0"/>
              <a:t> paper</a:t>
            </a:r>
            <a:endParaRPr lang="en-US" dirty="0"/>
          </a:p>
        </p:txBody>
      </p:sp>
      <p:sp>
        <p:nvSpPr>
          <p:cNvPr id="4" name="Slide Number Placeholder 3"/>
          <p:cNvSpPr>
            <a:spLocks noGrp="1"/>
          </p:cNvSpPr>
          <p:nvPr>
            <p:ph type="sldNum" sz="quarter" idx="10"/>
          </p:nvPr>
        </p:nvSpPr>
        <p:spPr/>
        <p:txBody>
          <a:bodyPr/>
          <a:lstStyle/>
          <a:p>
            <a:fld id="{2B5187D9-B6CF-584E-B953-EFEE8446E16B}" type="slidenum">
              <a:rPr lang="en-US" smtClean="0"/>
              <a:t>20</a:t>
            </a:fld>
            <a:endParaRPr lang="en-US"/>
          </a:p>
        </p:txBody>
      </p:sp>
    </p:spTree>
    <p:extLst>
      <p:ext uri="{BB962C8B-B14F-4D97-AF65-F5344CB8AC3E}">
        <p14:creationId xmlns:p14="http://schemas.microsoft.com/office/powerpoint/2010/main" val="83676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t>
            </a:r>
            <a:r>
              <a:rPr lang="en-US" sz="1200" kern="1200" dirty="0" err="1">
                <a:solidFill>
                  <a:schemeClr val="tx1"/>
                </a:solidFill>
                <a:latin typeface="+mn-lt"/>
                <a:ea typeface="+mn-ea"/>
                <a:cs typeface="+mn-cs"/>
              </a:rPr>
              <a:t>csail</a:t>
            </a:r>
            <a:r>
              <a:rPr lang="en-US" sz="1200" kern="1200" dirty="0">
                <a:solidFill>
                  <a:schemeClr val="tx1"/>
                </a:solidFill>
                <a:latin typeface="+mn-lt"/>
                <a:ea typeface="+mn-ea"/>
                <a:cs typeface="+mn-cs"/>
              </a:rPr>
              <a:t>/2022/project/</a:t>
            </a:r>
            <a:r>
              <a:rPr lang="en-US" sz="1200" kern="1200" dirty="0" err="1">
                <a:solidFill>
                  <a:schemeClr val="tx1"/>
                </a:solidFill>
                <a:latin typeface="+mn-lt"/>
                <a:ea typeface="+mn-ea"/>
                <a:cs typeface="+mn-cs"/>
              </a:rPr>
              <a:t>AutismMagazine</a:t>
            </a:r>
            <a:r>
              <a:rPr lang="en-US" sz="1200" kern="1200" dirty="0">
                <a:solidFill>
                  <a:schemeClr val="tx1"/>
                </a:solidFill>
                <a:latin typeface="+mn-lt"/>
                <a:ea typeface="+mn-ea"/>
                <a:cs typeface="+mn-cs"/>
              </a:rPr>
              <a:t>//low_acetate_gut_autism_2011.pdf</a:t>
            </a:r>
          </a:p>
          <a:p>
            <a:r>
              <a:rPr lang="en-US" dirty="0"/>
              <a:t>2018/</a:t>
            </a:r>
            <a:r>
              <a:rPr lang="en-US" dirty="0" err="1"/>
              <a:t>AnthonySamsel</a:t>
            </a:r>
            <a:r>
              <a:rPr lang="en-US" dirty="0"/>
              <a:t>/scleroderma/glyphosate_reduces_acetate_gut_2018.pdf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csail</a:t>
            </a:r>
            <a:r>
              <a:rPr lang="en-US" dirty="0"/>
              <a:t>/2022/project/</a:t>
            </a:r>
            <a:r>
              <a:rPr lang="en-US" dirty="0" err="1"/>
              <a:t>AutismMagazine</a:t>
            </a:r>
            <a:r>
              <a:rPr lang="en-US" dirty="0"/>
              <a:t>/glyphosate_reduces_acetate_gut_2018.pdf</a:t>
            </a:r>
          </a:p>
          <a:p>
            <a:endParaRPr lang="en-US" dirty="0"/>
          </a:p>
          <a:p>
            <a:r>
              <a:rPr lang="en-US" dirty="0"/>
              <a:t>rats</a:t>
            </a:r>
          </a:p>
        </p:txBody>
      </p:sp>
      <p:sp>
        <p:nvSpPr>
          <p:cNvPr id="4" name="Slide Number Placeholder 3"/>
          <p:cNvSpPr>
            <a:spLocks noGrp="1"/>
          </p:cNvSpPr>
          <p:nvPr>
            <p:ph type="sldNum" sz="quarter" idx="10"/>
          </p:nvPr>
        </p:nvSpPr>
        <p:spPr/>
        <p:txBody>
          <a:bodyPr/>
          <a:lstStyle/>
          <a:p>
            <a:fld id="{D5B5BEAA-7966-6643-81D3-63FD5EE07F82}" type="slidenum">
              <a:rPr lang="en-US" smtClean="0"/>
              <a:t>21</a:t>
            </a:fld>
            <a:endParaRPr lang="en-US"/>
          </a:p>
        </p:txBody>
      </p:sp>
    </p:spTree>
    <p:extLst>
      <p:ext uri="{BB962C8B-B14F-4D97-AF65-F5344CB8AC3E}">
        <p14:creationId xmlns:p14="http://schemas.microsoft.com/office/powerpoint/2010/main" val="1464771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62460B-A5DC-9E4F-B0DF-F3A6AE474BCB}" type="slidenum">
              <a:rPr lang="en-US" smtClean="0"/>
              <a:t>22</a:t>
            </a:fld>
            <a:endParaRPr lang="en-US"/>
          </a:p>
        </p:txBody>
      </p:sp>
    </p:spTree>
    <p:extLst>
      <p:ext uri="{BB962C8B-B14F-4D97-AF65-F5344CB8AC3E}">
        <p14:creationId xmlns:p14="http://schemas.microsoft.com/office/powerpoint/2010/main" val="2781931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www.sciencedirect.com</a:t>
            </a:r>
            <a:r>
              <a:rPr lang="en-US" dirty="0"/>
              <a:t>/science/article/abs/</a:t>
            </a:r>
            <a:r>
              <a:rPr lang="en-US" dirty="0" err="1"/>
              <a:t>pii</a:t>
            </a:r>
            <a:r>
              <a:rPr lang="en-US" dirty="0"/>
              <a:t>/S1382668923000911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Low-dose glyphosate exposure alters gut microbiota composition and modulates gut homeostasis</a:t>
            </a:r>
          </a:p>
          <a:p>
            <a:endParaRPr lang="en-US" dirty="0"/>
          </a:p>
        </p:txBody>
      </p:sp>
      <p:sp>
        <p:nvSpPr>
          <p:cNvPr id="4" name="Slide Number Placeholder 3"/>
          <p:cNvSpPr>
            <a:spLocks noGrp="1"/>
          </p:cNvSpPr>
          <p:nvPr>
            <p:ph type="sldNum" sz="quarter" idx="5"/>
          </p:nvPr>
        </p:nvSpPr>
        <p:spPr/>
        <p:txBody>
          <a:bodyPr/>
          <a:lstStyle/>
          <a:p>
            <a:fld id="{3E62460B-A5DC-9E4F-B0DF-F3A6AE474BCB}" type="slidenum">
              <a:rPr lang="en-US" smtClean="0"/>
              <a:t>23</a:t>
            </a:fld>
            <a:endParaRPr lang="en-US"/>
          </a:p>
        </p:txBody>
      </p:sp>
    </p:spTree>
    <p:extLst>
      <p:ext uri="{BB962C8B-B14F-4D97-AF65-F5344CB8AC3E}">
        <p14:creationId xmlns:p14="http://schemas.microsoft.com/office/powerpoint/2010/main" val="1913158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enlo" panose="020B0609030804020204" pitchFamily="49" charset="0"/>
              </a:rPr>
              <a:t>2024/</a:t>
            </a:r>
            <a:r>
              <a:rPr lang="en-US" dirty="0" err="1">
                <a:solidFill>
                  <a:srgbClr val="000000"/>
                </a:solidFill>
                <a:effectLst/>
                <a:latin typeface="Menlo" panose="020B0609030804020204" pitchFamily="49" charset="0"/>
              </a:rPr>
              <a:t>TruthAboutHealth</a:t>
            </a:r>
            <a:r>
              <a:rPr lang="en-US" dirty="0">
                <a:solidFill>
                  <a:srgbClr val="000000"/>
                </a:solidFill>
                <a:effectLst/>
                <a:latin typeface="Menlo" panose="020B0609030804020204" pitchFamily="49" charset="0"/>
              </a:rPr>
              <a:t>/overlooked_beneficits_hydrogen_producing_bugs_2023.pdf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enlo" panose="020B0609030804020204" pitchFamily="49" charset="0"/>
              </a:rPr>
              <a:t>HMO human milk oligosaccharides</a:t>
            </a:r>
          </a:p>
          <a:p>
            <a:endParaRPr lang="en-US" dirty="0"/>
          </a:p>
        </p:txBody>
      </p:sp>
      <p:sp>
        <p:nvSpPr>
          <p:cNvPr id="4" name="Slide Number Placeholder 3"/>
          <p:cNvSpPr>
            <a:spLocks noGrp="1"/>
          </p:cNvSpPr>
          <p:nvPr>
            <p:ph type="sldNum" sz="quarter" idx="5"/>
          </p:nvPr>
        </p:nvSpPr>
        <p:spPr/>
        <p:txBody>
          <a:bodyPr/>
          <a:lstStyle/>
          <a:p>
            <a:fld id="{3E62460B-A5DC-9E4F-B0DF-F3A6AE474BCB}" type="slidenum">
              <a:rPr lang="en-US" smtClean="0"/>
              <a:t>24</a:t>
            </a:fld>
            <a:endParaRPr lang="en-US"/>
          </a:p>
        </p:txBody>
      </p:sp>
    </p:spTree>
    <p:extLst>
      <p:ext uri="{BB962C8B-B14F-4D97-AF65-F5344CB8AC3E}">
        <p14:creationId xmlns:p14="http://schemas.microsoft.com/office/powerpoint/2010/main" val="3367618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enlo" panose="020B0609030804020204" pitchFamily="49" charset="0"/>
              </a:rPr>
              <a:t>2024/CHD/</a:t>
            </a:r>
            <a:r>
              <a:rPr lang="en-US" dirty="0" err="1">
                <a:solidFill>
                  <a:srgbClr val="000000"/>
                </a:solidFill>
                <a:effectLst/>
                <a:latin typeface="Menlo" panose="020B0609030804020204" pitchFamily="49" charset="0"/>
              </a:rPr>
              <a:t>overlooked_benefits_of_hydrogen_producing_bacteria.pdf</a:t>
            </a:r>
            <a:endParaRPr lang="en-US" dirty="0">
              <a:solidFill>
                <a:srgbClr val="000000"/>
              </a:solidFill>
              <a:effectLst/>
              <a:latin typeface="Menlo" panose="020B0609030804020204" pitchFamily="49" charset="0"/>
            </a:endParaRPr>
          </a:p>
          <a:p>
            <a:endParaRPr lang="en-US" dirty="0"/>
          </a:p>
        </p:txBody>
      </p:sp>
      <p:sp>
        <p:nvSpPr>
          <p:cNvPr id="4" name="Slide Number Placeholder 3"/>
          <p:cNvSpPr>
            <a:spLocks noGrp="1"/>
          </p:cNvSpPr>
          <p:nvPr>
            <p:ph type="sldNum" sz="quarter" idx="5"/>
          </p:nvPr>
        </p:nvSpPr>
        <p:spPr/>
        <p:txBody>
          <a:bodyPr/>
          <a:lstStyle/>
          <a:p>
            <a:fld id="{3E62460B-A5DC-9E4F-B0DF-F3A6AE474BCB}" type="slidenum">
              <a:rPr lang="en-US" smtClean="0"/>
              <a:t>25</a:t>
            </a:fld>
            <a:endParaRPr lang="en-US"/>
          </a:p>
        </p:txBody>
      </p:sp>
    </p:spTree>
    <p:extLst>
      <p:ext uri="{BB962C8B-B14F-4D97-AF65-F5344CB8AC3E}">
        <p14:creationId xmlns:p14="http://schemas.microsoft.com/office/powerpoint/2010/main" val="3857264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27B9B-623F-0BF2-349E-F01B67D0C0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0D856-2B4C-5B26-476A-7707E4ABC2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758566-BDAC-D0BB-5208-7FDA5DBFBD90}"/>
              </a:ext>
            </a:extLst>
          </p:cNvPr>
          <p:cNvSpPr>
            <a:spLocks noGrp="1"/>
          </p:cNvSpPr>
          <p:nvPr>
            <p:ph type="body" idx="1"/>
          </p:nvPr>
        </p:nvSpPr>
        <p:spPr/>
        <p:txBody>
          <a:bodyPr/>
          <a:lstStyle/>
          <a:p>
            <a:r>
              <a:rPr lang="en-US" dirty="0"/>
              <a:t>https://</a:t>
            </a:r>
            <a:r>
              <a:rPr lang="en-US" dirty="0" err="1"/>
              <a:t>www.sciencedirect.com</a:t>
            </a:r>
            <a:r>
              <a:rPr lang="en-US" dirty="0"/>
              <a:t>/science/article/abs/</a:t>
            </a:r>
            <a:r>
              <a:rPr lang="en-US" dirty="0" err="1"/>
              <a:t>pii</a:t>
            </a:r>
            <a:r>
              <a:rPr lang="en-US"/>
              <a:t>/S0301010423002367</a:t>
            </a:r>
          </a:p>
        </p:txBody>
      </p:sp>
      <p:sp>
        <p:nvSpPr>
          <p:cNvPr id="4" name="Slide Number Placeholder 3">
            <a:extLst>
              <a:ext uri="{FF2B5EF4-FFF2-40B4-BE49-F238E27FC236}">
                <a16:creationId xmlns:a16="http://schemas.microsoft.com/office/drawing/2014/main" id="{B929F02B-6B0A-C3ED-8633-42678BFE3823}"/>
              </a:ext>
            </a:extLst>
          </p:cNvPr>
          <p:cNvSpPr>
            <a:spLocks noGrp="1"/>
          </p:cNvSpPr>
          <p:nvPr>
            <p:ph type="sldNum" sz="quarter" idx="5"/>
          </p:nvPr>
        </p:nvSpPr>
        <p:spPr/>
        <p:txBody>
          <a:bodyPr/>
          <a:lstStyle/>
          <a:p>
            <a:fld id="{3E62460B-A5DC-9E4F-B0DF-F3A6AE474BCB}" type="slidenum">
              <a:rPr lang="en-US" smtClean="0"/>
              <a:t>30</a:t>
            </a:fld>
            <a:endParaRPr lang="en-US"/>
          </a:p>
        </p:txBody>
      </p:sp>
    </p:spTree>
    <p:extLst>
      <p:ext uri="{BB962C8B-B14F-4D97-AF65-F5344CB8AC3E}">
        <p14:creationId xmlns:p14="http://schemas.microsoft.com/office/powerpoint/2010/main" val="4175350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CADA0-8132-2F4F-963C-D3FA3E071D08}" type="slidenum">
              <a:rPr lang="en-US" smtClean="0"/>
              <a:t>31</a:t>
            </a:fld>
            <a:endParaRPr lang="en-US"/>
          </a:p>
        </p:txBody>
      </p:sp>
    </p:spTree>
    <p:extLst>
      <p:ext uri="{BB962C8B-B14F-4D97-AF65-F5344CB8AC3E}">
        <p14:creationId xmlns:p14="http://schemas.microsoft.com/office/powerpoint/2010/main" val="1535404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2021/Toronto/</a:t>
            </a:r>
            <a:r>
              <a:rPr lang="en-US" dirty="0" err="1"/>
              <a:t>BobMiller_shortened.pptx</a:t>
            </a:r>
            <a:endParaRPr lang="en-US" dirty="0"/>
          </a:p>
          <a:p>
            <a:endParaRPr lang="en-US" dirty="0"/>
          </a:p>
        </p:txBody>
      </p:sp>
      <p:sp>
        <p:nvSpPr>
          <p:cNvPr id="4" name="Slide Number Placeholder 3"/>
          <p:cNvSpPr>
            <a:spLocks noGrp="1"/>
          </p:cNvSpPr>
          <p:nvPr>
            <p:ph type="sldNum" sz="quarter" idx="5"/>
          </p:nvPr>
        </p:nvSpPr>
        <p:spPr/>
        <p:txBody>
          <a:bodyPr/>
          <a:lstStyle/>
          <a:p>
            <a:fld id="{94B2A927-6C5E-BB45-A834-E47355755E5E}" type="slidenum">
              <a:rPr lang="en-US" smtClean="0"/>
              <a:t>33</a:t>
            </a:fld>
            <a:endParaRPr lang="en-US"/>
          </a:p>
        </p:txBody>
      </p:sp>
    </p:spTree>
    <p:extLst>
      <p:ext uri="{BB962C8B-B14F-4D97-AF65-F5344CB8AC3E}">
        <p14:creationId xmlns:p14="http://schemas.microsoft.com/office/powerpoint/2010/main" val="376283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2021/Toronto/</a:t>
            </a:r>
            <a:r>
              <a:rPr lang="en-US" dirty="0" err="1"/>
              <a:t>BobMiller_shortened.pptx</a:t>
            </a:r>
            <a:endParaRPr lang="en-US" dirty="0"/>
          </a:p>
          <a:p>
            <a:endParaRPr lang="en-US" dirty="0"/>
          </a:p>
        </p:txBody>
      </p:sp>
      <p:sp>
        <p:nvSpPr>
          <p:cNvPr id="4" name="Slide Number Placeholder 3"/>
          <p:cNvSpPr>
            <a:spLocks noGrp="1"/>
          </p:cNvSpPr>
          <p:nvPr>
            <p:ph type="sldNum" sz="quarter" idx="5"/>
          </p:nvPr>
        </p:nvSpPr>
        <p:spPr/>
        <p:txBody>
          <a:bodyPr/>
          <a:lstStyle/>
          <a:p>
            <a:fld id="{94B2A927-6C5E-BB45-A834-E47355755E5E}" type="slidenum">
              <a:rPr lang="en-US" smtClean="0"/>
              <a:t>34</a:t>
            </a:fld>
            <a:endParaRPr lang="en-US"/>
          </a:p>
        </p:txBody>
      </p:sp>
    </p:spTree>
    <p:extLst>
      <p:ext uri="{BB962C8B-B14F-4D97-AF65-F5344CB8AC3E}">
        <p14:creationId xmlns:p14="http://schemas.microsoft.com/office/powerpoint/2010/main" val="1600460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CADA0-8132-2F4F-963C-D3FA3E071D08}" type="slidenum">
              <a:rPr lang="en-US" smtClean="0"/>
              <a:t>7</a:t>
            </a:fld>
            <a:endParaRPr lang="en-US"/>
          </a:p>
        </p:txBody>
      </p:sp>
    </p:spTree>
    <p:extLst>
      <p:ext uri="{BB962C8B-B14F-4D97-AF65-F5344CB8AC3E}">
        <p14:creationId xmlns:p14="http://schemas.microsoft.com/office/powerpoint/2010/main" val="51763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C78CF1-666B-D24D-ABC4-B8963AD6514B}" type="slidenum">
              <a:rPr lang="en-US" smtClean="0"/>
              <a:t>35</a:t>
            </a:fld>
            <a:endParaRPr lang="en-US"/>
          </a:p>
        </p:txBody>
      </p:sp>
    </p:spTree>
    <p:extLst>
      <p:ext uri="{BB962C8B-B14F-4D97-AF65-F5344CB8AC3E}">
        <p14:creationId xmlns:p14="http://schemas.microsoft.com/office/powerpoint/2010/main" val="266595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C78CF1-666B-D24D-ABC4-B8963AD6514B}" type="slidenum">
              <a:rPr lang="en-US" smtClean="0"/>
              <a:t>36</a:t>
            </a:fld>
            <a:endParaRPr lang="en-US"/>
          </a:p>
        </p:txBody>
      </p:sp>
    </p:spTree>
    <p:extLst>
      <p:ext uri="{BB962C8B-B14F-4D97-AF65-F5344CB8AC3E}">
        <p14:creationId xmlns:p14="http://schemas.microsoft.com/office/powerpoint/2010/main" val="1893368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C78CF1-666B-D24D-ABC4-B8963AD6514B}" type="slidenum">
              <a:rPr lang="en-US" smtClean="0"/>
              <a:t>37</a:t>
            </a:fld>
            <a:endParaRPr lang="en-US"/>
          </a:p>
        </p:txBody>
      </p:sp>
    </p:spTree>
    <p:extLst>
      <p:ext uri="{BB962C8B-B14F-4D97-AF65-F5344CB8AC3E}">
        <p14:creationId xmlns:p14="http://schemas.microsoft.com/office/powerpoint/2010/main" val="2402766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B0834-88CF-4AE0-F750-768D5FA003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3CEF15-1F46-2A5E-4968-2BEB9367D8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942919-B378-BF7B-36BF-DDF65C3ADFB8}"/>
              </a:ext>
            </a:extLst>
          </p:cNvPr>
          <p:cNvSpPr>
            <a:spLocks noGrp="1"/>
          </p:cNvSpPr>
          <p:nvPr>
            <p:ph type="body" idx="1"/>
          </p:nvPr>
        </p:nvSpPr>
        <p:spPr/>
        <p:txBody>
          <a:bodyPr/>
          <a:lstStyle/>
          <a:p>
            <a:r>
              <a:rPr lang="en-US" dirty="0"/>
              <a:t>2024/general/images/</a:t>
            </a:r>
            <a:r>
              <a:rPr lang="en-US" dirty="0" err="1"/>
              <a:t>cell_metabolism.jpg</a:t>
            </a:r>
            <a:endParaRPr lang="en-US" dirty="0"/>
          </a:p>
          <a:p>
            <a:endParaRPr lang="en-US" dirty="0"/>
          </a:p>
          <a:p>
            <a:r>
              <a:rPr lang="en-US" dirty="0"/>
              <a:t>Came from a strange place – couldn’t identify reference.</a:t>
            </a:r>
          </a:p>
          <a:p>
            <a:endParaRPr lang="en-US" dirty="0"/>
          </a:p>
          <a:p>
            <a:endParaRPr lang="en-US" dirty="0"/>
          </a:p>
        </p:txBody>
      </p:sp>
      <p:sp>
        <p:nvSpPr>
          <p:cNvPr id="4" name="Slide Number Placeholder 3">
            <a:extLst>
              <a:ext uri="{FF2B5EF4-FFF2-40B4-BE49-F238E27FC236}">
                <a16:creationId xmlns:a16="http://schemas.microsoft.com/office/drawing/2014/main" id="{39165885-55AA-DADC-8342-F799D4F930F5}"/>
              </a:ext>
            </a:extLst>
          </p:cNvPr>
          <p:cNvSpPr>
            <a:spLocks noGrp="1"/>
          </p:cNvSpPr>
          <p:nvPr>
            <p:ph type="sldNum" sz="quarter" idx="5"/>
          </p:nvPr>
        </p:nvSpPr>
        <p:spPr/>
        <p:txBody>
          <a:bodyPr/>
          <a:lstStyle/>
          <a:p>
            <a:fld id="{2456B4CF-CB00-6B41-9E91-F04D35718F35}" type="slidenum">
              <a:rPr lang="en-US" smtClean="0"/>
              <a:t>44</a:t>
            </a:fld>
            <a:endParaRPr lang="en-US"/>
          </a:p>
        </p:txBody>
      </p:sp>
    </p:spTree>
    <p:extLst>
      <p:ext uri="{BB962C8B-B14F-4D97-AF65-F5344CB8AC3E}">
        <p14:creationId xmlns:p14="http://schemas.microsoft.com/office/powerpoint/2010/main" val="3996629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Consensus: </a:t>
            </a:r>
            <a:r>
              <a:rPr lang="en-US" dirty="0"/>
              <a:t>"Deuterium substitution at the C-2 position of substrate (R)-glyceraldehyde phosphate and at the 1-pro-R position of substrate dihydroxyacetone phosphate results in kinetic isotope effects on </a:t>
            </a:r>
            <a:r>
              <a:rPr lang="en-US" dirty="0" err="1"/>
              <a:t>kcat</a:t>
            </a:r>
            <a:r>
              <a:rPr lang="en-US" dirty="0"/>
              <a:t> of 1.6 and 3.4, respectively.”</a:t>
            </a:r>
          </a:p>
          <a:p>
            <a:pPr marL="0" indent="0">
              <a:buNone/>
            </a:pPr>
            <a:r>
              <a:rPr lang="en-US" dirty="0"/>
              <a:t>-- EB </a:t>
            </a:r>
            <a:r>
              <a:rPr lang="en-US" dirty="0" err="1"/>
              <a:t>Nickbarg</a:t>
            </a:r>
            <a:r>
              <a:rPr lang="en-US" dirty="0"/>
              <a:t> and JR Knowles, 1988.</a:t>
            </a:r>
          </a:p>
          <a:p>
            <a:endParaRPr lang="en-US" dirty="0"/>
          </a:p>
        </p:txBody>
      </p:sp>
      <p:sp>
        <p:nvSpPr>
          <p:cNvPr id="4" name="Slide Number Placeholder 3"/>
          <p:cNvSpPr>
            <a:spLocks noGrp="1"/>
          </p:cNvSpPr>
          <p:nvPr>
            <p:ph type="sldNum" sz="quarter" idx="5"/>
          </p:nvPr>
        </p:nvSpPr>
        <p:spPr/>
        <p:txBody>
          <a:bodyPr/>
          <a:lstStyle/>
          <a:p>
            <a:fld id="{3E62460B-A5DC-9E4F-B0DF-F3A6AE474BCB}" type="slidenum">
              <a:rPr lang="en-US" smtClean="0"/>
              <a:t>46</a:t>
            </a:fld>
            <a:endParaRPr lang="en-US"/>
          </a:p>
        </p:txBody>
      </p:sp>
    </p:spTree>
    <p:extLst>
      <p:ext uri="{BB962C8B-B14F-4D97-AF65-F5344CB8AC3E}">
        <p14:creationId xmlns:p14="http://schemas.microsoft.com/office/powerpoint/2010/main" val="17911324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C118F-71B0-13A4-F3C8-3E77F62653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8BEC29-FD93-A244-7272-7BFB48858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0356F2-FEA4-4762-5997-052AE994CEE5}"/>
              </a:ext>
            </a:extLst>
          </p:cNvPr>
          <p:cNvSpPr>
            <a:spLocks noGrp="1"/>
          </p:cNvSpPr>
          <p:nvPr>
            <p:ph type="body" idx="1"/>
          </p:nvPr>
        </p:nvSpPr>
        <p:spPr/>
        <p:txBody>
          <a:bodyPr/>
          <a:lstStyle/>
          <a:p>
            <a:pPr marL="0" indent="0">
              <a:buNone/>
            </a:pPr>
            <a:r>
              <a:rPr lang="en-US" b="1" dirty="0"/>
              <a:t>Consensus: </a:t>
            </a:r>
            <a:r>
              <a:rPr lang="en-US" dirty="0"/>
              <a:t>"Deuterium substitution at the C-2 position of substrate (R)-glyceraldehyde phosphate and at the 1-pro-R position of substrate dihydroxyacetone phosphate results in kinetic isotope effects on </a:t>
            </a:r>
            <a:r>
              <a:rPr lang="en-US" dirty="0" err="1"/>
              <a:t>kcat</a:t>
            </a:r>
            <a:r>
              <a:rPr lang="en-US" dirty="0"/>
              <a:t> of 1.6 and 3.4, respectively.”</a:t>
            </a:r>
          </a:p>
          <a:p>
            <a:pPr marL="0" indent="0">
              <a:buNone/>
            </a:pPr>
            <a:r>
              <a:rPr lang="en-US" dirty="0"/>
              <a:t>-- EB </a:t>
            </a:r>
            <a:r>
              <a:rPr lang="en-US" dirty="0" err="1"/>
              <a:t>Nickbarg</a:t>
            </a:r>
            <a:r>
              <a:rPr lang="en-US" dirty="0"/>
              <a:t> and JR Knowles, 1988.</a:t>
            </a:r>
          </a:p>
          <a:p>
            <a:endParaRPr lang="en-US" dirty="0"/>
          </a:p>
        </p:txBody>
      </p:sp>
      <p:sp>
        <p:nvSpPr>
          <p:cNvPr id="4" name="Slide Number Placeholder 3">
            <a:extLst>
              <a:ext uri="{FF2B5EF4-FFF2-40B4-BE49-F238E27FC236}">
                <a16:creationId xmlns:a16="http://schemas.microsoft.com/office/drawing/2014/main" id="{335CB8FA-2827-D0E2-12D1-BCC6529F7A53}"/>
              </a:ext>
            </a:extLst>
          </p:cNvPr>
          <p:cNvSpPr>
            <a:spLocks noGrp="1"/>
          </p:cNvSpPr>
          <p:nvPr>
            <p:ph type="sldNum" sz="quarter" idx="5"/>
          </p:nvPr>
        </p:nvSpPr>
        <p:spPr/>
        <p:txBody>
          <a:bodyPr/>
          <a:lstStyle/>
          <a:p>
            <a:fld id="{3E62460B-A5DC-9E4F-B0DF-F3A6AE474BCB}" type="slidenum">
              <a:rPr lang="en-US" smtClean="0"/>
              <a:t>47</a:t>
            </a:fld>
            <a:endParaRPr lang="en-US"/>
          </a:p>
        </p:txBody>
      </p:sp>
    </p:spTree>
    <p:extLst>
      <p:ext uri="{BB962C8B-B14F-4D97-AF65-F5344CB8AC3E}">
        <p14:creationId xmlns:p14="http://schemas.microsoft.com/office/powerpoint/2010/main" val="1710486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nbdb.bii.a-star.edu.sg</a:t>
            </a:r>
            <a:r>
              <a:rPr lang="en-US" dirty="0"/>
              <a:t>/</a:t>
            </a:r>
            <a:r>
              <a:rPr lang="en-US" dirty="0" err="1"/>
              <a:t>search#results</a:t>
            </a:r>
            <a:endParaRPr lang="en-US" dirty="0"/>
          </a:p>
          <a:p>
            <a:endParaRPr lang="en-US" dirty="0"/>
          </a:p>
          <a:p>
            <a:r>
              <a:rPr lang="en-US" dirty="0"/>
              <a:t>https://</a:t>
            </a:r>
            <a:r>
              <a:rPr lang="en-US" dirty="0" err="1"/>
              <a:t>www.uniprot.org</a:t>
            </a:r>
            <a:r>
              <a:rPr lang="en-US" dirty="0"/>
              <a:t>/</a:t>
            </a:r>
            <a:r>
              <a:rPr lang="en-US" dirty="0" err="1"/>
              <a:t>uniprotkb</a:t>
            </a:r>
            <a:r>
              <a:rPr lang="en-US" dirty="0"/>
              <a:t>/P04406/entry</a:t>
            </a:r>
          </a:p>
          <a:p>
            <a:endParaRPr lang="en-US" dirty="0"/>
          </a:p>
          <a:p>
            <a:r>
              <a:rPr lang="en-US" dirty="0"/>
              <a:t>2024/deuterium/images/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enlo" panose="020B0609030804020204" pitchFamily="49" charset="0"/>
              </a:rPr>
              <a:t>NBD_on_glyceraldehyde_3_phosphate_dehydrogenase.png</a:t>
            </a:r>
          </a:p>
          <a:p>
            <a:endParaRPr lang="en-US" dirty="0"/>
          </a:p>
        </p:txBody>
      </p:sp>
      <p:sp>
        <p:nvSpPr>
          <p:cNvPr id="4" name="Slide Number Placeholder 3"/>
          <p:cNvSpPr>
            <a:spLocks noGrp="1"/>
          </p:cNvSpPr>
          <p:nvPr>
            <p:ph type="sldNum" sz="quarter" idx="5"/>
          </p:nvPr>
        </p:nvSpPr>
        <p:spPr/>
        <p:txBody>
          <a:bodyPr/>
          <a:lstStyle/>
          <a:p>
            <a:fld id="{2456B4CF-CB00-6B41-9E91-F04D35718F35}" type="slidenum">
              <a:rPr lang="en-US" smtClean="0"/>
              <a:t>48</a:t>
            </a:fld>
            <a:endParaRPr lang="en-US"/>
          </a:p>
        </p:txBody>
      </p:sp>
    </p:spTree>
    <p:extLst>
      <p:ext uri="{BB962C8B-B14F-4D97-AF65-F5344CB8AC3E}">
        <p14:creationId xmlns:p14="http://schemas.microsoft.com/office/powerpoint/2010/main" val="1576866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62460B-A5DC-9E4F-B0DF-F3A6AE474BCB}" type="slidenum">
              <a:rPr lang="en-US" smtClean="0"/>
              <a:t>51</a:t>
            </a:fld>
            <a:endParaRPr lang="en-US"/>
          </a:p>
        </p:txBody>
      </p:sp>
    </p:spTree>
    <p:extLst>
      <p:ext uri="{BB962C8B-B14F-4D97-AF65-F5344CB8AC3E}">
        <p14:creationId xmlns:p14="http://schemas.microsoft.com/office/powerpoint/2010/main" val="309978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Attached/</a:t>
            </a:r>
            <a:r>
              <a:rPr lang="en-US" dirty="0" err="1"/>
              <a:t>for_Laszlo</a:t>
            </a:r>
            <a:r>
              <a:rPr lang="en-US" dirty="0"/>
              <a:t>/</a:t>
            </a:r>
            <a:r>
              <a:rPr lang="en-US" sz="1200" kern="1200" dirty="0">
                <a:solidFill>
                  <a:schemeClr val="tx1"/>
                </a:solidFill>
                <a:effectLst/>
                <a:ea typeface="+mn-ea"/>
                <a:cs typeface="+mn-cs"/>
              </a:rPr>
              <a:t>Mills_glyphosate_steatohepatitis_link_humans_2019.pdf</a:t>
            </a:r>
          </a:p>
          <a:p>
            <a:endParaRPr lang="en-US" dirty="0"/>
          </a:p>
        </p:txBody>
      </p:sp>
      <p:sp>
        <p:nvSpPr>
          <p:cNvPr id="4" name="Slide Number Placeholder 3"/>
          <p:cNvSpPr>
            <a:spLocks noGrp="1"/>
          </p:cNvSpPr>
          <p:nvPr>
            <p:ph type="sldNum" sz="quarter" idx="5"/>
          </p:nvPr>
        </p:nvSpPr>
        <p:spPr/>
        <p:txBody>
          <a:bodyPr/>
          <a:lstStyle/>
          <a:p>
            <a:fld id="{C409BAA5-1A1B-A74E-B63E-7B39983C315E}" type="slidenum">
              <a:rPr lang="en-US" smtClean="0"/>
              <a:t>52</a:t>
            </a:fld>
            <a:endParaRPr lang="en-US"/>
          </a:p>
        </p:txBody>
      </p:sp>
    </p:spTree>
    <p:extLst>
      <p:ext uri="{BB962C8B-B14F-4D97-AF65-F5344CB8AC3E}">
        <p14:creationId xmlns:p14="http://schemas.microsoft.com/office/powerpoint/2010/main" val="346440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2024/CHD/images/</a:t>
            </a:r>
            <a:r>
              <a:rPr lang="en-US" dirty="0" err="1"/>
              <a:t>hyperlipidemia_glyphosate.png</a:t>
            </a:r>
            <a:endParaRPr lang="en-US" dirty="0"/>
          </a:p>
          <a:p>
            <a:endParaRPr lang="en-US" dirty="0"/>
          </a:p>
        </p:txBody>
      </p:sp>
      <p:sp>
        <p:nvSpPr>
          <p:cNvPr id="4" name="Slide Number Placeholder 3"/>
          <p:cNvSpPr>
            <a:spLocks noGrp="1"/>
          </p:cNvSpPr>
          <p:nvPr>
            <p:ph type="sldNum" sz="quarter" idx="5"/>
          </p:nvPr>
        </p:nvSpPr>
        <p:spPr/>
        <p:txBody>
          <a:bodyPr/>
          <a:lstStyle/>
          <a:p>
            <a:fld id="{3E62460B-A5DC-9E4F-B0DF-F3A6AE474BCB}" type="slidenum">
              <a:rPr lang="en-US" smtClean="0"/>
              <a:t>53</a:t>
            </a:fld>
            <a:endParaRPr lang="en-US"/>
          </a:p>
        </p:txBody>
      </p:sp>
    </p:spTree>
    <p:extLst>
      <p:ext uri="{BB962C8B-B14F-4D97-AF65-F5344CB8AC3E}">
        <p14:creationId xmlns:p14="http://schemas.microsoft.com/office/powerpoint/2010/main" val="3495923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Chemistry/Laszlo_Boros_Med_Hyp_deuterium_depleting_water_2016.pdf</a:t>
            </a:r>
          </a:p>
          <a:p>
            <a:endParaRPr lang="en-US" dirty="0"/>
          </a:p>
        </p:txBody>
      </p:sp>
      <p:sp>
        <p:nvSpPr>
          <p:cNvPr id="4" name="Slide Number Placeholder 3"/>
          <p:cNvSpPr>
            <a:spLocks noGrp="1"/>
          </p:cNvSpPr>
          <p:nvPr>
            <p:ph type="sldNum" sz="quarter" idx="10"/>
          </p:nvPr>
        </p:nvSpPr>
        <p:spPr/>
        <p:txBody>
          <a:bodyPr/>
          <a:lstStyle/>
          <a:p>
            <a:fld id="{F17CADA0-8132-2F4F-963C-D3FA3E071D08}" type="slidenum">
              <a:rPr lang="en-US" smtClean="0"/>
              <a:t>8</a:t>
            </a:fld>
            <a:endParaRPr lang="en-US"/>
          </a:p>
        </p:txBody>
      </p:sp>
    </p:spTree>
    <p:extLst>
      <p:ext uri="{BB962C8B-B14F-4D97-AF65-F5344CB8AC3E}">
        <p14:creationId xmlns:p14="http://schemas.microsoft.com/office/powerpoint/2010/main" val="2914292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2023/deuterium/</a:t>
            </a:r>
            <a:r>
              <a:rPr lang="en-US" dirty="0" err="1"/>
              <a:t>TE</a:t>
            </a:r>
            <a:r>
              <a:rPr lang="en-US" dirty="0" err="1">
                <a:solidFill>
                  <a:srgbClr val="000000"/>
                </a:solidFill>
                <a:effectLst/>
                <a:latin typeface="Menlo" panose="020B0609030804020204" pitchFamily="49" charset="0"/>
              </a:rPr>
              <a:t>T_deuterium_KIE_DNA_demethylation.pdf</a:t>
            </a:r>
            <a:endParaRPr lang="en-US" dirty="0">
              <a:solidFill>
                <a:srgbClr val="000000"/>
              </a:solidFill>
              <a:effectLst/>
              <a:latin typeface="Menlo" panose="020B060903080402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enlo" panose="020B0609030804020204" pitchFamily="49" charset="0"/>
              </a:rPr>
              <a:t>See also: deuterium/</a:t>
            </a:r>
            <a:r>
              <a:rPr lang="en-US" dirty="0" err="1">
                <a:solidFill>
                  <a:srgbClr val="000000"/>
                </a:solidFill>
                <a:effectLst/>
                <a:latin typeface="Menlo" panose="020B0609030804020204" pitchFamily="49" charset="0"/>
              </a:rPr>
              <a:t>acetylcholine.text</a:t>
            </a:r>
            <a:endParaRPr lang="en-US" dirty="0">
              <a:solidFill>
                <a:srgbClr val="000000"/>
              </a:solidFill>
              <a:effectLst/>
              <a:latin typeface="Menlo" panose="020B060903080402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enlo" panose="020B0609030804020204" pitchFamily="49" charset="0"/>
              </a:rPr>
              <a:t>BER= base excision repair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enlo" panose="020B060903080402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Thymine DNA glycosylase (TDG) is a base excision repair (BER) enzyme, which is </a:t>
            </a:r>
            <a:r>
              <a:rPr lang="en-US" b="1" dirty="0"/>
              <a:t>implicated in correction of deamination-induced DNA mismatches, the DNA demethylation process and regulation of gene </a:t>
            </a:r>
            <a:r>
              <a:rPr lang="en-US" b="1" dirty="0" err="1"/>
              <a:t>expression</a:t>
            </a:r>
            <a:r>
              <a:rPr lang="en-US" dirty="0" err="1"/>
              <a:t>.Mar</a:t>
            </a:r>
            <a:endParaRPr lang="en-US" dirty="0">
              <a:solidFill>
                <a:srgbClr val="000000"/>
              </a:solidFill>
              <a:effectLst/>
              <a:latin typeface="Menlo" panose="020B060903080402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enlo" panose="020B060903080402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Menlo" panose="020B0609030804020204" pitchFamily="49" charset="0"/>
            </a:endParaRPr>
          </a:p>
          <a:p>
            <a:endParaRPr lang="en-US" dirty="0"/>
          </a:p>
        </p:txBody>
      </p:sp>
      <p:sp>
        <p:nvSpPr>
          <p:cNvPr id="4" name="Slide Number Placeholder 3"/>
          <p:cNvSpPr>
            <a:spLocks noGrp="1"/>
          </p:cNvSpPr>
          <p:nvPr>
            <p:ph type="sldNum" sz="quarter" idx="5"/>
          </p:nvPr>
        </p:nvSpPr>
        <p:spPr/>
        <p:txBody>
          <a:bodyPr/>
          <a:lstStyle/>
          <a:p>
            <a:fld id="{3E62460B-A5DC-9E4F-B0DF-F3A6AE474BCB}" type="slidenum">
              <a:rPr lang="en-US" smtClean="0"/>
              <a:t>60</a:t>
            </a:fld>
            <a:endParaRPr lang="en-US"/>
          </a:p>
        </p:txBody>
      </p:sp>
    </p:spTree>
    <p:extLst>
      <p:ext uri="{BB962C8B-B14F-4D97-AF65-F5344CB8AC3E}">
        <p14:creationId xmlns:p14="http://schemas.microsoft.com/office/powerpoint/2010/main" val="3377014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2023/deuterium/</a:t>
            </a:r>
            <a:r>
              <a:rPr lang="en-US" dirty="0" err="1"/>
              <a:t>TE</a:t>
            </a:r>
            <a:r>
              <a:rPr lang="en-US" dirty="0" err="1">
                <a:solidFill>
                  <a:srgbClr val="000000"/>
                </a:solidFill>
                <a:effectLst/>
                <a:latin typeface="Menlo" panose="020B0609030804020204" pitchFamily="49" charset="0"/>
              </a:rPr>
              <a:t>T_deuterium_KIE_DNA_demethylation.pdf</a:t>
            </a:r>
            <a:endParaRPr lang="en-US" dirty="0">
              <a:solidFill>
                <a:srgbClr val="000000"/>
              </a:solidFill>
              <a:effectLst/>
              <a:latin typeface="Menlo" panose="020B06090308040202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rPr>
              <a:t>Figure 5. </a:t>
            </a:r>
            <a:r>
              <a:rPr lang="en-US" sz="1800" dirty="0">
                <a:effectLst/>
                <a:latin typeface="ArialMT"/>
              </a:rPr>
              <a:t>Initial rates for eight different ratios of 5mC:</a:t>
            </a:r>
            <a:r>
              <a:rPr lang="en-US" sz="1800" b="1" dirty="0">
                <a:effectLst/>
                <a:latin typeface="Arial" panose="020B0604020202020204" pitchFamily="34" charset="0"/>
              </a:rPr>
              <a:t>1 </a:t>
            </a:r>
            <a:r>
              <a:rPr lang="en-US" sz="1800" dirty="0">
                <a:effectLst/>
                <a:latin typeface="ArialMT"/>
              </a:rPr>
              <a:t>and 5hmC:</a:t>
            </a:r>
            <a:r>
              <a:rPr lang="en-US" sz="1800" b="1" dirty="0">
                <a:effectLst/>
                <a:latin typeface="Arial" panose="020B0604020202020204" pitchFamily="34" charset="0"/>
              </a:rPr>
              <a:t>1 </a:t>
            </a:r>
            <a:r>
              <a:rPr lang="en-US" sz="1800" dirty="0">
                <a:effectLst/>
                <a:latin typeface="ArialMT"/>
              </a:rPr>
              <a:t>in the concentration ranges 0.2-1.6 equiv. ([5mC] = 1-8 mM) and 0.02-0.16 equiv. ([5hmC] = 0.1-0.8 mM), respectively. [</a:t>
            </a:r>
            <a:r>
              <a:rPr lang="en-US" sz="1800" b="1" dirty="0">
                <a:effectLst/>
                <a:latin typeface="Arial" panose="020B0604020202020204" pitchFamily="34" charset="0"/>
              </a:rPr>
              <a:t>1</a:t>
            </a:r>
            <a:r>
              <a:rPr lang="en-US" sz="1800" dirty="0">
                <a:effectLst/>
                <a:latin typeface="ArialMT"/>
              </a:rPr>
              <a:t>] = 5 mM, S is either 5mC or 5hmC. All experiments were conducted with the same batch of </a:t>
            </a:r>
            <a:r>
              <a:rPr lang="en-US" sz="1800" b="1" dirty="0">
                <a:effectLst/>
                <a:latin typeface="Arial" panose="020B0604020202020204" pitchFamily="34" charset="0"/>
              </a:rPr>
              <a:t>1 </a:t>
            </a:r>
            <a:r>
              <a:rPr lang="en-US" sz="1800" dirty="0">
                <a:effectLst/>
                <a:latin typeface="ArialMT"/>
              </a:rPr>
              <a:t>to allow for better comparability (The experiments were conducted in 96-well plate reader using 100 </a:t>
            </a:r>
            <a:r>
              <a:rPr lang="el-GR" sz="1800" dirty="0">
                <a:effectLst/>
                <a:latin typeface="ArialMT"/>
              </a:rPr>
              <a:t>μ</a:t>
            </a:r>
            <a:r>
              <a:rPr lang="en-US" sz="1800" dirty="0">
                <a:effectLst/>
                <a:latin typeface="ArialMT"/>
              </a:rPr>
              <a:t>l of a stock solution (10 mM) of </a:t>
            </a:r>
            <a:r>
              <a:rPr lang="en-US" sz="1800" b="1" dirty="0">
                <a:effectLst/>
                <a:latin typeface="Arial" panose="020B0604020202020204" pitchFamily="34" charset="0"/>
              </a:rPr>
              <a:t>1 </a:t>
            </a:r>
            <a:r>
              <a:rPr lang="en-US" sz="1800" dirty="0">
                <a:effectLst/>
                <a:latin typeface="ArialMT"/>
              </a:rPr>
              <a:t>and corresponding amounts of stock solutions of 5mC and 5hmC. The overall volume was then adjusted to 200 </a:t>
            </a:r>
            <a:r>
              <a:rPr lang="el-GR" sz="1800" dirty="0">
                <a:effectLst/>
                <a:latin typeface="ArialMT"/>
              </a:rPr>
              <a:t>μ</a:t>
            </a:r>
            <a:r>
              <a:rPr lang="en-US" sz="1800" dirty="0">
                <a:effectLst/>
                <a:latin typeface="ArialMT"/>
              </a:rPr>
              <a:t>l, for more details, see supplementary information). </a:t>
            </a:r>
            <a:endParaRPr lang="en-US" dirty="0"/>
          </a:p>
          <a:p>
            <a:endParaRPr lang="en-US" dirty="0"/>
          </a:p>
        </p:txBody>
      </p:sp>
      <p:sp>
        <p:nvSpPr>
          <p:cNvPr id="4" name="Slide Number Placeholder 3"/>
          <p:cNvSpPr>
            <a:spLocks noGrp="1"/>
          </p:cNvSpPr>
          <p:nvPr>
            <p:ph type="sldNum" sz="quarter" idx="5"/>
          </p:nvPr>
        </p:nvSpPr>
        <p:spPr/>
        <p:txBody>
          <a:bodyPr/>
          <a:lstStyle/>
          <a:p>
            <a:fld id="{3E62460B-A5DC-9E4F-B0DF-F3A6AE474BCB}" type="slidenum">
              <a:rPr lang="en-US" smtClean="0"/>
              <a:t>61</a:t>
            </a:fld>
            <a:endParaRPr lang="en-US"/>
          </a:p>
        </p:txBody>
      </p:sp>
    </p:spTree>
    <p:extLst>
      <p:ext uri="{BB962C8B-B14F-4D97-AF65-F5344CB8AC3E}">
        <p14:creationId xmlns:p14="http://schemas.microsoft.com/office/powerpoint/2010/main" val="260021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Menlo" panose="020B0609030804020204" pitchFamily="49" charset="0"/>
              </a:rPr>
              <a:t>deuterium/</a:t>
            </a:r>
            <a:r>
              <a:rPr lang="en-US" dirty="0" err="1">
                <a:solidFill>
                  <a:srgbClr val="000000"/>
                </a:solidFill>
                <a:effectLst/>
                <a:latin typeface="Menlo" panose="020B0609030804020204" pitchFamily="49" charset="0"/>
              </a:rPr>
              <a:t>DNA_hypomethylation_fibromyalgia.text</a:t>
            </a:r>
            <a:endParaRPr lang="en-US" dirty="0">
              <a:solidFill>
                <a:srgbClr val="000000"/>
              </a:solidFill>
              <a:effectLst/>
              <a:latin typeface="Menlo" panose="020B0609030804020204" pitchFamily="49" charset="0"/>
            </a:endParaRPr>
          </a:p>
          <a:p>
            <a:endParaRPr lang="en-US" dirty="0"/>
          </a:p>
        </p:txBody>
      </p:sp>
      <p:sp>
        <p:nvSpPr>
          <p:cNvPr id="4" name="Slide Number Placeholder 3"/>
          <p:cNvSpPr>
            <a:spLocks noGrp="1"/>
          </p:cNvSpPr>
          <p:nvPr>
            <p:ph type="sldNum" sz="quarter" idx="5"/>
          </p:nvPr>
        </p:nvSpPr>
        <p:spPr/>
        <p:txBody>
          <a:bodyPr/>
          <a:lstStyle/>
          <a:p>
            <a:fld id="{3E62460B-A5DC-9E4F-B0DF-F3A6AE474BCB}" type="slidenum">
              <a:rPr lang="en-US" smtClean="0"/>
              <a:t>62</a:t>
            </a:fld>
            <a:endParaRPr lang="en-US"/>
          </a:p>
        </p:txBody>
      </p:sp>
    </p:spTree>
    <p:extLst>
      <p:ext uri="{BB962C8B-B14F-4D97-AF65-F5344CB8AC3E}">
        <p14:creationId xmlns:p14="http://schemas.microsoft.com/office/powerpoint/2010/main" val="3066021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images/</a:t>
            </a:r>
            <a:r>
              <a:rPr lang="en-US" sz="1200" kern="1200" dirty="0" err="1">
                <a:solidFill>
                  <a:schemeClr val="tx1"/>
                </a:solidFill>
                <a:effectLst/>
                <a:latin typeface="+mn-lt"/>
                <a:ea typeface="+mn-ea"/>
                <a:cs typeface="+mn-cs"/>
              </a:rPr>
              <a:t>methionine_TNF_alpha_graph.png</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pubs.acs.org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/10.1021/acsomega.8b03571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JulyPaper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methioinine_suppresses_MAPK_via_DNA_methylation.pdf</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4B2A927-6C5E-BB45-A834-E47355755E5E}" type="slidenum">
              <a:rPr lang="en-US" smtClean="0"/>
              <a:t>63</a:t>
            </a:fld>
            <a:endParaRPr lang="en-US"/>
          </a:p>
        </p:txBody>
      </p:sp>
    </p:spTree>
    <p:extLst>
      <p:ext uri="{BB962C8B-B14F-4D97-AF65-F5344CB8AC3E}">
        <p14:creationId xmlns:p14="http://schemas.microsoft.com/office/powerpoint/2010/main" val="3211533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deuterium/</a:t>
            </a:r>
            <a:r>
              <a:rPr lang="en-US" dirty="0" err="1"/>
              <a:t>methionine_restriction_increases_longevity_rats.text</a:t>
            </a:r>
            <a:endParaRPr lang="en-US" dirty="0"/>
          </a:p>
          <a:p>
            <a:endParaRPr lang="en-US" dirty="0"/>
          </a:p>
          <a:p>
            <a:r>
              <a:rPr lang="en-US" dirty="0"/>
              <a:t>BINGO!!</a:t>
            </a:r>
          </a:p>
          <a:p>
            <a:endParaRPr lang="en-US" dirty="0"/>
          </a:p>
        </p:txBody>
      </p:sp>
      <p:sp>
        <p:nvSpPr>
          <p:cNvPr id="4" name="Slide Number Placeholder 3"/>
          <p:cNvSpPr>
            <a:spLocks noGrp="1"/>
          </p:cNvSpPr>
          <p:nvPr>
            <p:ph type="sldNum" sz="quarter" idx="5"/>
          </p:nvPr>
        </p:nvSpPr>
        <p:spPr/>
        <p:txBody>
          <a:bodyPr/>
          <a:lstStyle/>
          <a:p>
            <a:fld id="{3E62460B-A5DC-9E4F-B0DF-F3A6AE474BCB}" type="slidenum">
              <a:rPr lang="en-US" smtClean="0"/>
              <a:t>64</a:t>
            </a:fld>
            <a:endParaRPr lang="en-US"/>
          </a:p>
        </p:txBody>
      </p:sp>
    </p:spTree>
    <p:extLst>
      <p:ext uri="{BB962C8B-B14F-4D97-AF65-F5344CB8AC3E}">
        <p14:creationId xmlns:p14="http://schemas.microsoft.com/office/powerpoint/2010/main" val="179303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46654-6EAD-607A-13E9-C6C32A86E4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A52729-E72E-CA46-6702-460132CCEAE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05E2BB6-94D7-5857-127A-B62CF4EEF504}"/>
              </a:ext>
            </a:extLst>
          </p:cNvPr>
          <p:cNvSpPr>
            <a:spLocks noGrp="1"/>
          </p:cNvSpPr>
          <p:nvPr>
            <p:ph type="body" idx="1"/>
          </p:nvPr>
        </p:nvSpPr>
        <p:spPr/>
        <p:txBody>
          <a:bodyPr/>
          <a:lstStyle/>
          <a:p>
            <a:r>
              <a:rPr lang="da-DK" i="1" dirty="0"/>
              <a:t>P31040</a:t>
            </a:r>
            <a:endParaRPr lang="en-US" i="1" dirty="0"/>
          </a:p>
          <a:p>
            <a:endParaRPr lang="en-US" i="1" dirty="0"/>
          </a:p>
          <a:p>
            <a:r>
              <a:rPr lang="en-US" i="1" dirty="0"/>
              <a:t>Succinate dehydrogenase</a:t>
            </a:r>
            <a:r>
              <a:rPr lang="en-US" dirty="0"/>
              <a:t> (SDH) or succinate-coenzyme Q </a:t>
            </a:r>
            <a:r>
              <a:rPr lang="en-US" dirty="0" err="1"/>
              <a:t>reductase</a:t>
            </a:r>
            <a:r>
              <a:rPr lang="en-US" dirty="0"/>
              <a:t> (SQR) or respiratory ... After the electrons are derived from succinate oxidation via </a:t>
            </a:r>
            <a:r>
              <a:rPr lang="en-US" i="1" dirty="0"/>
              <a:t>FAD</a:t>
            </a:r>
            <a:r>
              <a:rPr lang="en-US" dirty="0"/>
              <a:t>, they tunnel along the [Fe-S] relay until they reach the [3Fe-4S] cluster. ... To fully reduce the </a:t>
            </a:r>
            <a:r>
              <a:rPr lang="en-US" i="1" dirty="0" err="1"/>
              <a:t>quinone</a:t>
            </a:r>
            <a:r>
              <a:rPr lang="en-US" dirty="0"/>
              <a:t> in SQR, two electrons as well as two protons are needed.</a:t>
            </a:r>
          </a:p>
        </p:txBody>
      </p:sp>
      <p:sp>
        <p:nvSpPr>
          <p:cNvPr id="4" name="Slide Number Placeholder 3">
            <a:extLst>
              <a:ext uri="{FF2B5EF4-FFF2-40B4-BE49-F238E27FC236}">
                <a16:creationId xmlns:a16="http://schemas.microsoft.com/office/drawing/2014/main" id="{6722D673-5E8E-3F32-C2F8-DCC5EE5EBA30}"/>
              </a:ext>
            </a:extLst>
          </p:cNvPr>
          <p:cNvSpPr>
            <a:spLocks noGrp="1"/>
          </p:cNvSpPr>
          <p:nvPr>
            <p:ph type="sldNum" sz="quarter" idx="10"/>
          </p:nvPr>
        </p:nvSpPr>
        <p:spPr/>
        <p:txBody>
          <a:bodyPr/>
          <a:lstStyle/>
          <a:p>
            <a:fld id="{F17CADA0-8132-2F4F-963C-D3FA3E071D08}" type="slidenum">
              <a:rPr lang="en-US" smtClean="0"/>
              <a:t>68</a:t>
            </a:fld>
            <a:endParaRPr lang="en-US"/>
          </a:p>
        </p:txBody>
      </p:sp>
    </p:spTree>
    <p:extLst>
      <p:ext uri="{BB962C8B-B14F-4D97-AF65-F5344CB8AC3E}">
        <p14:creationId xmlns:p14="http://schemas.microsoft.com/office/powerpoint/2010/main" val="25849133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E2353-E1F3-2D53-3F16-6C9348553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CB0295-FDF1-D55B-015E-FBB08C859E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AD5DE6-C9E8-8DAF-F8FE-5A3A8C045E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94E234-A2CF-062E-8CA8-EDC79CD4FD49}"/>
              </a:ext>
            </a:extLst>
          </p:cNvPr>
          <p:cNvSpPr>
            <a:spLocks noGrp="1"/>
          </p:cNvSpPr>
          <p:nvPr>
            <p:ph type="sldNum" sz="quarter" idx="5"/>
          </p:nvPr>
        </p:nvSpPr>
        <p:spPr/>
        <p:txBody>
          <a:bodyPr/>
          <a:lstStyle/>
          <a:p>
            <a:fld id="{3E62460B-A5DC-9E4F-B0DF-F3A6AE474BCB}" type="slidenum">
              <a:rPr lang="en-US" smtClean="0"/>
              <a:t>69</a:t>
            </a:fld>
            <a:endParaRPr lang="en-US"/>
          </a:p>
        </p:txBody>
      </p:sp>
    </p:spTree>
    <p:extLst>
      <p:ext uri="{BB962C8B-B14F-4D97-AF65-F5344CB8AC3E}">
        <p14:creationId xmlns:p14="http://schemas.microsoft.com/office/powerpoint/2010/main" val="10528007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82D24-656C-A4F3-5D83-7C1A064138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5731F2-CF78-98C6-F8CA-E560A33F93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EA33F1-8641-8855-72CC-F1BBFA8A58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6E671E-F0A0-30F3-32C4-75C4147FBB41}"/>
              </a:ext>
            </a:extLst>
          </p:cNvPr>
          <p:cNvSpPr>
            <a:spLocks noGrp="1"/>
          </p:cNvSpPr>
          <p:nvPr>
            <p:ph type="sldNum" sz="quarter" idx="5"/>
          </p:nvPr>
        </p:nvSpPr>
        <p:spPr/>
        <p:txBody>
          <a:bodyPr/>
          <a:lstStyle/>
          <a:p>
            <a:fld id="{3E62460B-A5DC-9E4F-B0DF-F3A6AE474BCB}" type="slidenum">
              <a:rPr lang="en-US" smtClean="0"/>
              <a:t>70</a:t>
            </a:fld>
            <a:endParaRPr lang="en-US"/>
          </a:p>
        </p:txBody>
      </p:sp>
    </p:spTree>
    <p:extLst>
      <p:ext uri="{BB962C8B-B14F-4D97-AF65-F5344CB8AC3E}">
        <p14:creationId xmlns:p14="http://schemas.microsoft.com/office/powerpoint/2010/main" val="2258269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C0757-98A7-DFB3-2AF3-0801DC625C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2C48DB-19A4-348D-57F3-9E2B7DB43E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8EE227-BD9F-10C3-F612-D19D79D3A535}"/>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2023/glyphosate/</a:t>
            </a:r>
            <a:r>
              <a:rPr lang="en-US" dirty="0">
                <a:solidFill>
                  <a:srgbClr val="000000"/>
                </a:solidFill>
                <a:effectLst/>
                <a:latin typeface="Menlo" panose="020B0609030804020204" pitchFamily="49" charset="0"/>
              </a:rPr>
              <a:t>glyphosate_induces_gliblastoma_cell_proliferation_2023.text</a:t>
            </a:r>
          </a:p>
          <a:p>
            <a:endParaRPr lang="en-US" dirty="0"/>
          </a:p>
          <a:p>
            <a:endParaRPr lang="en-US" dirty="0"/>
          </a:p>
          <a:p>
            <a:endParaRPr lang="en-US" dirty="0"/>
          </a:p>
          <a:p>
            <a:r>
              <a:rPr lang="en-US" dirty="0"/>
              <a:t>glyphosate induces proliferation in glioblastoma cells!!</a:t>
            </a:r>
          </a:p>
          <a:p>
            <a:endParaRPr lang="en-US" dirty="0"/>
          </a:p>
          <a:p>
            <a:r>
              <a:rPr lang="en-US" dirty="0"/>
              <a:t>Claudia Daniele Bianco, Fabiana </a:t>
            </a:r>
            <a:r>
              <a:rPr lang="en-US" dirty="0" err="1"/>
              <a:t>Ourique</a:t>
            </a:r>
            <a:r>
              <a:rPr lang="en-US" dirty="0"/>
              <a:t>, Daniela Coelho dos Santos,</a:t>
            </a:r>
          </a:p>
          <a:p>
            <a:r>
              <a:rPr lang="en-US" dirty="0" err="1"/>
              <a:t>Rozangela</a:t>
            </a:r>
            <a:r>
              <a:rPr lang="en-US" dirty="0"/>
              <a:t> </a:t>
            </a:r>
            <a:r>
              <a:rPr lang="en-US" dirty="0" err="1"/>
              <a:t>Curi</a:t>
            </a:r>
            <a:r>
              <a:rPr lang="en-US" dirty="0"/>
              <a:t> Pedrosa, </a:t>
            </a:r>
            <a:r>
              <a:rPr lang="en-US" dirty="0" err="1"/>
              <a:t>Maicon</a:t>
            </a:r>
            <a:r>
              <a:rPr lang="en-US" dirty="0"/>
              <a:t> Roberto </a:t>
            </a:r>
            <a:r>
              <a:rPr lang="en-US" dirty="0" err="1"/>
              <a:t>Kviecisnki</a:t>
            </a:r>
            <a:r>
              <a:rPr lang="en-US" dirty="0"/>
              <a:t>, Ariane </a:t>
            </a:r>
            <a:r>
              <a:rPr lang="en-US" dirty="0" err="1"/>
              <a:t>Zamoner</a:t>
            </a:r>
            <a:r>
              <a:rPr lang="en-US" dirty="0"/>
              <a:t>,</a:t>
            </a:r>
          </a:p>
          <a:p>
            <a:r>
              <a:rPr lang="en-US" dirty="0"/>
              <a:t>Glyphosate-induced glioblastoma cell proliferation: Unraveling the</a:t>
            </a:r>
          </a:p>
          <a:p>
            <a:r>
              <a:rPr lang="en-US" dirty="0"/>
              <a:t>interplay of oxidative, inflammatory, proliferative, and survival</a:t>
            </a:r>
          </a:p>
          <a:p>
            <a:r>
              <a:rPr lang="en-US" dirty="0"/>
              <a:t>signaling pathways, Environmental Pollution, Volume 338, 2023, 122695.</a:t>
            </a:r>
          </a:p>
          <a:p>
            <a:r>
              <a:rPr lang="en-US" dirty="0"/>
              <a:t>https://</a:t>
            </a:r>
            <a:r>
              <a:rPr lang="en-US" dirty="0" err="1"/>
              <a:t>doi.org</a:t>
            </a:r>
            <a:r>
              <a:rPr lang="en-US" dirty="0"/>
              <a:t>/10.1016/j.envpol.2023.122695.</a:t>
            </a:r>
          </a:p>
        </p:txBody>
      </p:sp>
      <p:sp>
        <p:nvSpPr>
          <p:cNvPr id="4" name="Slide Number Placeholder 3">
            <a:extLst>
              <a:ext uri="{FF2B5EF4-FFF2-40B4-BE49-F238E27FC236}">
                <a16:creationId xmlns:a16="http://schemas.microsoft.com/office/drawing/2014/main" id="{5C449DBE-C86D-FC85-39C6-C9B67B68394F}"/>
              </a:ext>
            </a:extLst>
          </p:cNvPr>
          <p:cNvSpPr>
            <a:spLocks noGrp="1"/>
          </p:cNvSpPr>
          <p:nvPr>
            <p:ph type="sldNum" sz="quarter" idx="5"/>
          </p:nvPr>
        </p:nvSpPr>
        <p:spPr/>
        <p:txBody>
          <a:bodyPr/>
          <a:lstStyle/>
          <a:p>
            <a:fld id="{3E62460B-A5DC-9E4F-B0DF-F3A6AE474BCB}" type="slidenum">
              <a:rPr lang="en-US" smtClean="0"/>
              <a:t>71</a:t>
            </a:fld>
            <a:endParaRPr lang="en-US"/>
          </a:p>
        </p:txBody>
      </p:sp>
    </p:spTree>
    <p:extLst>
      <p:ext uri="{BB962C8B-B14F-4D97-AF65-F5344CB8AC3E}">
        <p14:creationId xmlns:p14="http://schemas.microsoft.com/office/powerpoint/2010/main" val="903092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74</a:t>
            </a:fld>
            <a:endParaRPr lang="en-US"/>
          </a:p>
        </p:txBody>
      </p:sp>
    </p:spTree>
    <p:extLst>
      <p:ext uri="{BB962C8B-B14F-4D97-AF65-F5344CB8AC3E}">
        <p14:creationId xmlns:p14="http://schemas.microsoft.com/office/powerpoint/2010/main" val="1807744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2020/</a:t>
            </a:r>
            <a:r>
              <a:rPr lang="en-US" sz="1200" kern="1200" dirty="0" err="1">
                <a:solidFill>
                  <a:schemeClr val="tx1"/>
                </a:solidFill>
                <a:latin typeface="+mn-lt"/>
                <a:ea typeface="+mn-ea"/>
                <a:cs typeface="+mn-cs"/>
              </a:rPr>
              <a:t>GregNigh</a:t>
            </a:r>
            <a:r>
              <a:rPr lang="en-US" sz="1200" kern="1200" dirty="0">
                <a:solidFill>
                  <a:schemeClr val="tx1"/>
                </a:solidFill>
                <a:latin typeface="+mn-lt"/>
                <a:ea typeface="+mn-ea"/>
                <a:cs typeface="+mn-cs"/>
              </a:rPr>
              <a:t>/deuterium_depression_US_water_2015.pdf</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Fig. 1. Depression rates and deuterium content of tap water. (A) Correlation between reported rates of major depressive disorder in US states and content of deuterium in tap water in the USA. (B) The reported prevalence of individuals with depression in among adults aged ≥18 years in each US state [Centers for Disease Control and Prevention. Mental illness surveillance among adults in the United States. MMWR 2011;60 (Suppl):1–30]. (C) Geographical distribution of average deuterium content in the tap water in the continental USA from samples collected from each state for 2004–2013. </a:t>
            </a:r>
            <a:endParaRPr lang="en-US" dirty="0"/>
          </a:p>
          <a:p>
            <a:endParaRPr lang="en-US" dirty="0"/>
          </a:p>
        </p:txBody>
      </p:sp>
      <p:sp>
        <p:nvSpPr>
          <p:cNvPr id="4" name="Slide Number Placeholder 3"/>
          <p:cNvSpPr>
            <a:spLocks noGrp="1"/>
          </p:cNvSpPr>
          <p:nvPr>
            <p:ph type="sldNum" sz="quarter" idx="10"/>
          </p:nvPr>
        </p:nvSpPr>
        <p:spPr/>
        <p:txBody>
          <a:bodyPr/>
          <a:lstStyle/>
          <a:p>
            <a:fld id="{F17CADA0-8132-2F4F-963C-D3FA3E071D08}" type="slidenum">
              <a:rPr lang="en-US" smtClean="0"/>
              <a:t>9</a:t>
            </a:fld>
            <a:endParaRPr lang="en-US"/>
          </a:p>
        </p:txBody>
      </p:sp>
    </p:spTree>
    <p:extLst>
      <p:ext uri="{BB962C8B-B14F-4D97-AF65-F5344CB8AC3E}">
        <p14:creationId xmlns:p14="http://schemas.microsoft.com/office/powerpoint/2010/main" val="28739568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2023/deuterium/</a:t>
            </a:r>
            <a:r>
              <a:rPr lang="en-US" dirty="0">
                <a:solidFill>
                  <a:srgbClr val="000000"/>
                </a:solidFill>
                <a:effectLst/>
                <a:latin typeface="Menlo" panose="020B0609030804020204" pitchFamily="49" charset="0"/>
              </a:rPr>
              <a:t>proline_wont_release_deuterium_1943.pdf</a:t>
            </a:r>
          </a:p>
          <a:p>
            <a:endParaRPr lang="en-US" dirty="0"/>
          </a:p>
        </p:txBody>
      </p:sp>
      <p:sp>
        <p:nvSpPr>
          <p:cNvPr id="4" name="Slide Number Placeholder 3"/>
          <p:cNvSpPr>
            <a:spLocks noGrp="1"/>
          </p:cNvSpPr>
          <p:nvPr>
            <p:ph type="sldNum" sz="quarter" idx="5"/>
          </p:nvPr>
        </p:nvSpPr>
        <p:spPr/>
        <p:txBody>
          <a:bodyPr/>
          <a:lstStyle/>
          <a:p>
            <a:fld id="{3E62460B-A5DC-9E4F-B0DF-F3A6AE474BCB}" type="slidenum">
              <a:rPr lang="en-US" smtClean="0"/>
              <a:t>76</a:t>
            </a:fld>
            <a:endParaRPr lang="en-US"/>
          </a:p>
        </p:txBody>
      </p:sp>
    </p:spTree>
    <p:extLst>
      <p:ext uri="{BB962C8B-B14F-4D97-AF65-F5344CB8AC3E}">
        <p14:creationId xmlns:p14="http://schemas.microsoft.com/office/powerpoint/2010/main" val="273224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www.science.org</a:t>
            </a:r>
            <a:r>
              <a:rPr lang="en-US" dirty="0"/>
              <a:t>/content/blog-post/proline-deuterium-mystery</a:t>
            </a:r>
          </a:p>
          <a:p>
            <a:r>
              <a:rPr lang="en-US" dirty="0"/>
              <a:t>A Proline Deuterium Mystery</a:t>
            </a:r>
          </a:p>
          <a:p>
            <a:r>
              <a:rPr lang="en-US" dirty="0"/>
              <a:t>https://</a:t>
            </a:r>
            <a:r>
              <a:rPr lang="en-US" dirty="0" err="1"/>
              <a:t>pubs.acs.org</a:t>
            </a:r>
            <a:r>
              <a:rPr lang="en-US" dirty="0"/>
              <a:t>/</a:t>
            </a:r>
            <a:r>
              <a:rPr lang="en-US" dirty="0" err="1"/>
              <a:t>doi</a:t>
            </a:r>
            <a:r>
              <a:rPr lang="en-US" dirty="0"/>
              <a:t>/</a:t>
            </a:r>
            <a:r>
              <a:rPr lang="en-US" dirty="0" err="1"/>
              <a:t>epdf</a:t>
            </a:r>
            <a:r>
              <a:rPr lang="en-US" dirty="0"/>
              <a:t>/10.1021/jacs.1c12512</a:t>
            </a:r>
          </a:p>
          <a:p>
            <a:endParaRPr lang="en-US" dirty="0"/>
          </a:p>
          <a:p>
            <a:r>
              <a:rPr lang="en-US" dirty="0" err="1"/>
              <a:t>bioRxiv</a:t>
            </a:r>
            <a:r>
              <a:rPr lang="en-US" dirty="0"/>
              <a:t> 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000000"/>
                </a:solidFill>
                <a:effectLst/>
                <a:latin typeface="Menlo" panose="020B0609030804020204" pitchFamily="49" charset="0"/>
              </a:rPr>
              <a:t>proline_seals_deuterium_enriched_bioRxiv.pdf</a:t>
            </a:r>
            <a:endParaRPr lang="en-US" dirty="0">
              <a:solidFill>
                <a:srgbClr val="000000"/>
              </a:solidFill>
              <a:effectLst/>
              <a:latin typeface="Menlo" panose="020B0609030804020204" pitchFamily="49" charset="0"/>
            </a:endParaRPr>
          </a:p>
          <a:p>
            <a:endParaRPr lang="en-US" dirty="0"/>
          </a:p>
        </p:txBody>
      </p:sp>
      <p:sp>
        <p:nvSpPr>
          <p:cNvPr id="4" name="Slide Number Placeholder 3"/>
          <p:cNvSpPr>
            <a:spLocks noGrp="1"/>
          </p:cNvSpPr>
          <p:nvPr>
            <p:ph type="sldNum" sz="quarter" idx="5"/>
          </p:nvPr>
        </p:nvSpPr>
        <p:spPr/>
        <p:txBody>
          <a:bodyPr/>
          <a:lstStyle/>
          <a:p>
            <a:fld id="{3E62460B-A5DC-9E4F-B0DF-F3A6AE474BCB}" type="slidenum">
              <a:rPr lang="en-US" smtClean="0"/>
              <a:t>77</a:t>
            </a:fld>
            <a:endParaRPr lang="en-US"/>
          </a:p>
        </p:txBody>
      </p:sp>
    </p:spTree>
    <p:extLst>
      <p:ext uri="{BB962C8B-B14F-4D97-AF65-F5344CB8AC3E}">
        <p14:creationId xmlns:p14="http://schemas.microsoft.com/office/powerpoint/2010/main" val="40751591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a:t>
            </a:r>
          </a:p>
        </p:txBody>
      </p:sp>
      <p:sp>
        <p:nvSpPr>
          <p:cNvPr id="4" name="Slide Number Placeholder 3"/>
          <p:cNvSpPr>
            <a:spLocks noGrp="1"/>
          </p:cNvSpPr>
          <p:nvPr>
            <p:ph type="sldNum" sz="quarter" idx="5"/>
          </p:nvPr>
        </p:nvSpPr>
        <p:spPr/>
        <p:txBody>
          <a:bodyPr/>
          <a:lstStyle/>
          <a:p>
            <a:fld id="{3E62460B-A5DC-9E4F-B0DF-F3A6AE474BCB}" type="slidenum">
              <a:rPr lang="en-US" smtClean="0"/>
              <a:t>78</a:t>
            </a:fld>
            <a:endParaRPr lang="en-US"/>
          </a:p>
        </p:txBody>
      </p:sp>
    </p:spTree>
    <p:extLst>
      <p:ext uri="{BB962C8B-B14F-4D97-AF65-F5344CB8AC3E}">
        <p14:creationId xmlns:p14="http://schemas.microsoft.com/office/powerpoint/2010/main" val="4971690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2023/TFIM/images/</a:t>
            </a:r>
            <a:r>
              <a:rPr lang="en-US" dirty="0" err="1"/>
              <a:t>proline_metabolism.png</a:t>
            </a:r>
            <a:r>
              <a:rPr lang="en-US" dirty="0"/>
              <a:t> </a:t>
            </a:r>
          </a:p>
          <a:p>
            <a:r>
              <a:rPr lang="en-US" dirty="0"/>
              <a:t>from: ../</a:t>
            </a:r>
            <a:r>
              <a:rPr lang="en-US" dirty="0" err="1"/>
              <a:t>proline_metabolism_in_cancer.pdf</a:t>
            </a:r>
            <a:endParaRPr lang="en-US" dirty="0"/>
          </a:p>
        </p:txBody>
      </p:sp>
      <p:sp>
        <p:nvSpPr>
          <p:cNvPr id="4" name="Slide Number Placeholder 3"/>
          <p:cNvSpPr>
            <a:spLocks noGrp="1"/>
          </p:cNvSpPr>
          <p:nvPr>
            <p:ph type="sldNum" sz="quarter" idx="5"/>
          </p:nvPr>
        </p:nvSpPr>
        <p:spPr/>
        <p:txBody>
          <a:bodyPr/>
          <a:lstStyle/>
          <a:p>
            <a:fld id="{91C81814-EDFB-5148-8895-E911B3DA8D8D}" type="slidenum">
              <a:rPr lang="en-US" smtClean="0"/>
              <a:t>79</a:t>
            </a:fld>
            <a:endParaRPr lang="en-US"/>
          </a:p>
        </p:txBody>
      </p:sp>
    </p:spTree>
    <p:extLst>
      <p:ext uri="{BB962C8B-B14F-4D97-AF65-F5344CB8AC3E}">
        <p14:creationId xmlns:p14="http://schemas.microsoft.com/office/powerpoint/2010/main" val="16529293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2023/TFIM/images/</a:t>
            </a:r>
            <a:r>
              <a:rPr lang="en-US" dirty="0" err="1"/>
              <a:t>proline_metabolism.png</a:t>
            </a:r>
            <a:r>
              <a:rPr lang="en-US" dirty="0"/>
              <a:t> </a:t>
            </a:r>
          </a:p>
          <a:p>
            <a:r>
              <a:rPr lang="en-US" dirty="0"/>
              <a:t>from: ../</a:t>
            </a:r>
            <a:r>
              <a:rPr lang="en-US" dirty="0" err="1"/>
              <a:t>proline_metabolism_in_cancer.pdf</a:t>
            </a:r>
            <a:endParaRPr lang="en-US" dirty="0"/>
          </a:p>
        </p:txBody>
      </p:sp>
      <p:sp>
        <p:nvSpPr>
          <p:cNvPr id="4" name="Slide Number Placeholder 3"/>
          <p:cNvSpPr>
            <a:spLocks noGrp="1"/>
          </p:cNvSpPr>
          <p:nvPr>
            <p:ph type="sldNum" sz="quarter" idx="5"/>
          </p:nvPr>
        </p:nvSpPr>
        <p:spPr/>
        <p:txBody>
          <a:bodyPr/>
          <a:lstStyle/>
          <a:p>
            <a:fld id="{91C81814-EDFB-5148-8895-E911B3DA8D8D}" type="slidenum">
              <a:rPr lang="en-US" smtClean="0"/>
              <a:t>80</a:t>
            </a:fld>
            <a:endParaRPr lang="en-US"/>
          </a:p>
        </p:txBody>
      </p:sp>
    </p:spTree>
    <p:extLst>
      <p:ext uri="{BB962C8B-B14F-4D97-AF65-F5344CB8AC3E}">
        <p14:creationId xmlns:p14="http://schemas.microsoft.com/office/powerpoint/2010/main" val="16071877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22C709-6BBB-D84E-9BFE-962E037992A8}" type="slidenum">
              <a:rPr lang="en-US" smtClean="0"/>
              <a:t>81</a:t>
            </a:fld>
            <a:endParaRPr lang="en-US"/>
          </a:p>
        </p:txBody>
      </p:sp>
    </p:spTree>
    <p:extLst>
      <p:ext uri="{BB962C8B-B14F-4D97-AF65-F5344CB8AC3E}">
        <p14:creationId xmlns:p14="http://schemas.microsoft.com/office/powerpoint/2010/main" val="28207743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latin typeface="+mn-lt"/>
                <a:ea typeface="+mn-ea"/>
                <a:cs typeface="+mn-cs"/>
              </a:rPr>
              <a:t>waterfalls_are_therapeutic.pdf</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85</a:t>
            </a:fld>
            <a:endParaRPr lang="en-US"/>
          </a:p>
        </p:txBody>
      </p:sp>
    </p:spTree>
    <p:extLst>
      <p:ext uri="{BB962C8B-B14F-4D97-AF65-F5344CB8AC3E}">
        <p14:creationId xmlns:p14="http://schemas.microsoft.com/office/powerpoint/2010/main" val="28342785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TruthAboutHealth</a:t>
            </a:r>
            <a:r>
              <a:rPr lang="en-US" dirty="0"/>
              <a:t>/</a:t>
            </a:r>
            <a:r>
              <a:rPr lang="en-US" dirty="0" err="1"/>
              <a:t>nutrition_for_mitochondria_after_severe_disease.pdf</a:t>
            </a:r>
            <a:endParaRPr lang="en-US" dirty="0"/>
          </a:p>
          <a:p>
            <a:r>
              <a:rPr lang="en-US" dirty="0"/>
              <a:t>B2 riboflavin</a:t>
            </a:r>
          </a:p>
          <a:p>
            <a:r>
              <a:rPr lang="en-US" dirty="0"/>
              <a:t>B7 biotin</a:t>
            </a:r>
          </a:p>
          <a:p>
            <a:r>
              <a:rPr lang="en-US" dirty="0"/>
              <a:t>B1 thiamine</a:t>
            </a:r>
          </a:p>
          <a:p>
            <a:r>
              <a:rPr lang="en-US" dirty="0"/>
              <a:t>B5 pantothenic acid</a:t>
            </a:r>
          </a:p>
          <a:p>
            <a:r>
              <a:rPr lang="en-US" dirty="0"/>
              <a:t>B3 niacin</a:t>
            </a:r>
          </a:p>
        </p:txBody>
      </p:sp>
      <p:sp>
        <p:nvSpPr>
          <p:cNvPr id="4" name="Slide Number Placeholder 3"/>
          <p:cNvSpPr>
            <a:spLocks noGrp="1"/>
          </p:cNvSpPr>
          <p:nvPr>
            <p:ph type="sldNum" sz="quarter" idx="5"/>
          </p:nvPr>
        </p:nvSpPr>
        <p:spPr/>
        <p:txBody>
          <a:bodyPr/>
          <a:lstStyle/>
          <a:p>
            <a:fld id="{9322C709-6BBB-D84E-9BFE-962E037992A8}" type="slidenum">
              <a:rPr lang="en-US" smtClean="0"/>
              <a:t>88</a:t>
            </a:fld>
            <a:endParaRPr lang="en-US"/>
          </a:p>
        </p:txBody>
      </p:sp>
    </p:spTree>
    <p:extLst>
      <p:ext uri="{BB962C8B-B14F-4D97-AF65-F5344CB8AC3E}">
        <p14:creationId xmlns:p14="http://schemas.microsoft.com/office/powerpoint/2010/main" val="7313076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http://healthyeatingclub.com/info/books-phds/books/foodfacts/html/data/data5g.html</a:t>
            </a:r>
          </a:p>
        </p:txBody>
      </p:sp>
      <p:sp>
        <p:nvSpPr>
          <p:cNvPr id="4" name="Slide Number Placeholder 3"/>
          <p:cNvSpPr>
            <a:spLocks noGrp="1"/>
          </p:cNvSpPr>
          <p:nvPr>
            <p:ph type="sldNum" sz="quarter" idx="10"/>
          </p:nvPr>
        </p:nvSpPr>
        <p:spPr/>
        <p:txBody>
          <a:bodyPr/>
          <a:lstStyle/>
          <a:p>
            <a:fld id="{9C36F00C-15AF-8D46-8133-3BD028116FCC}" type="slidenum">
              <a:rPr lang="en-US" smtClean="0"/>
              <a:pPr/>
              <a:t>89</a:t>
            </a:fld>
            <a:endParaRPr lang="en-US"/>
          </a:p>
        </p:txBody>
      </p:sp>
    </p:spTree>
    <p:extLst>
      <p:ext uri="{BB962C8B-B14F-4D97-AF65-F5344CB8AC3E}">
        <p14:creationId xmlns:p14="http://schemas.microsoft.com/office/powerpoint/2010/main" val="12158657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s-IS" dirty="0"/>
              <a:t>./sulfur_in_human_nutrition_review.pdf</a:t>
            </a:r>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90</a:t>
            </a:fld>
            <a:endParaRPr lang="en-US"/>
          </a:p>
        </p:txBody>
      </p:sp>
    </p:spTree>
    <p:extLst>
      <p:ext uri="{BB962C8B-B14F-4D97-AF65-F5344CB8AC3E}">
        <p14:creationId xmlns:p14="http://schemas.microsoft.com/office/powerpoint/2010/main" val="1343578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Hospital</a:t>
            </a:r>
            <a:r>
              <a:rPr lang="en-US" baseline="0" dirty="0"/>
              <a:t> discharge diagnoses per 100,000</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12</a:t>
            </a:fld>
            <a:endParaRPr lang="en-US"/>
          </a:p>
        </p:txBody>
      </p:sp>
    </p:spTree>
    <p:extLst>
      <p:ext uri="{BB962C8B-B14F-4D97-AF65-F5344CB8AC3E}">
        <p14:creationId xmlns:p14="http://schemas.microsoft.com/office/powerpoint/2010/main" val="17775966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7CADA0-8132-2F4F-963C-D3FA3E071D08}" type="slidenum">
              <a:rPr lang="en-US" smtClean="0"/>
              <a:t>92</a:t>
            </a:fld>
            <a:endParaRPr lang="en-US"/>
          </a:p>
        </p:txBody>
      </p:sp>
    </p:spTree>
    <p:extLst>
      <p:ext uri="{BB962C8B-B14F-4D97-AF65-F5344CB8AC3E}">
        <p14:creationId xmlns:p14="http://schemas.microsoft.com/office/powerpoint/2010/main" val="29853177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Glyphosate/</a:t>
            </a:r>
            <a:r>
              <a:rPr lang="en-US" dirty="0" err="1"/>
              <a:t>Monika_cows_humic_acid_fulvic_acid_treat_glyphosate.pdf</a:t>
            </a:r>
            <a:endParaRPr lang="en-US" dirty="0"/>
          </a:p>
          <a:p>
            <a:endParaRPr lang="en-US" dirty="0"/>
          </a:p>
          <a:p>
            <a:r>
              <a:rPr lang="en-US" dirty="0"/>
              <a:t>Activated charcoal</a:t>
            </a:r>
          </a:p>
          <a:p>
            <a:r>
              <a:rPr lang="it-IT" dirty="0" err="1"/>
              <a:t>活性炭</a:t>
            </a:r>
            <a:endParaRPr lang="it-IT" dirty="0"/>
          </a:p>
          <a:p>
            <a:endParaRPr lang="it-IT" dirty="0"/>
          </a:p>
          <a:p>
            <a:r>
              <a:rPr lang="it-IT" dirty="0" err="1"/>
              <a:t>clay</a:t>
            </a:r>
            <a:endParaRPr lang="it-IT" dirty="0"/>
          </a:p>
          <a:p>
            <a:r>
              <a:rPr lang="hu-HU" dirty="0"/>
              <a:t>粘土</a:t>
            </a:r>
          </a:p>
          <a:p>
            <a:r>
              <a:rPr lang="hu-HU" dirty="0"/>
              <a:t>Niántǔ</a:t>
            </a:r>
          </a:p>
          <a:p>
            <a:endParaRPr lang="it-IT" dirty="0"/>
          </a:p>
          <a:p>
            <a:r>
              <a:rPr lang="it-IT" dirty="0" err="1"/>
              <a:t>Huóxìngtàn</a:t>
            </a:r>
            <a:endParaRPr lang="it-IT" dirty="0"/>
          </a:p>
          <a:p>
            <a:endParaRPr lang="en-US" dirty="0"/>
          </a:p>
        </p:txBody>
      </p:sp>
      <p:sp>
        <p:nvSpPr>
          <p:cNvPr id="4" name="Slide Number Placeholder 3"/>
          <p:cNvSpPr>
            <a:spLocks noGrp="1"/>
          </p:cNvSpPr>
          <p:nvPr>
            <p:ph type="sldNum" sz="quarter" idx="10"/>
          </p:nvPr>
        </p:nvSpPr>
        <p:spPr/>
        <p:txBody>
          <a:bodyPr/>
          <a:lstStyle/>
          <a:p>
            <a:fld id="{FFA9FD83-2A2C-C84E-A67B-552E7E3C8930}" type="slidenum">
              <a:rPr lang="en-US" smtClean="0"/>
              <a:t>95</a:t>
            </a:fld>
            <a:endParaRPr lang="en-US"/>
          </a:p>
        </p:txBody>
      </p:sp>
    </p:spTree>
    <p:extLst>
      <p:ext uri="{BB962C8B-B14F-4D97-AF65-F5344CB8AC3E}">
        <p14:creationId xmlns:p14="http://schemas.microsoft.com/office/powerpoint/2010/main" val="19171294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62460B-A5DC-9E4F-B0DF-F3A6AE474BCB}" type="slidenum">
              <a:rPr lang="en-US" smtClean="0"/>
              <a:t>97</a:t>
            </a:fld>
            <a:endParaRPr lang="en-US"/>
          </a:p>
        </p:txBody>
      </p:sp>
    </p:spTree>
    <p:extLst>
      <p:ext uri="{BB962C8B-B14F-4D97-AF65-F5344CB8AC3E}">
        <p14:creationId xmlns:p14="http://schemas.microsoft.com/office/powerpoint/2010/main" val="1512774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3E62460B-A5DC-9E4F-B0DF-F3A6AE474BCB}" type="slidenum">
              <a:rPr lang="en-US" smtClean="0"/>
              <a:t>14</a:t>
            </a:fld>
            <a:endParaRPr lang="en-US"/>
          </a:p>
        </p:txBody>
      </p:sp>
    </p:spTree>
    <p:extLst>
      <p:ext uri="{BB962C8B-B14F-4D97-AF65-F5344CB8AC3E}">
        <p14:creationId xmlns:p14="http://schemas.microsoft.com/office/powerpoint/2010/main" val="955989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Where?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lLaszlo_Boros</a:t>
            </a:r>
            <a:r>
              <a:rPr lang="en-US" sz="1200" kern="1200" dirty="0">
                <a:solidFill>
                  <a:schemeClr val="tx1"/>
                </a:solidFill>
                <a:latin typeface="+mn-lt"/>
                <a:ea typeface="+mn-ea"/>
                <a:cs typeface="+mn-cs"/>
              </a:rPr>
              <a:t>/Krichevsky_1961_formate_formation_produces_deuterium_depleted_hydrogen.pdf</a:t>
            </a:r>
          </a:p>
          <a:p>
            <a:endParaRPr lang="en-US" dirty="0"/>
          </a:p>
        </p:txBody>
      </p:sp>
      <p:sp>
        <p:nvSpPr>
          <p:cNvPr id="4" name="Slide Number Placeholder 3"/>
          <p:cNvSpPr>
            <a:spLocks noGrp="1"/>
          </p:cNvSpPr>
          <p:nvPr>
            <p:ph type="sldNum" sz="quarter" idx="10"/>
          </p:nvPr>
        </p:nvSpPr>
        <p:spPr/>
        <p:txBody>
          <a:bodyPr/>
          <a:lstStyle/>
          <a:p>
            <a:fld id="{F17CADA0-8132-2F4F-963C-D3FA3E071D08}" type="slidenum">
              <a:rPr lang="en-US" smtClean="0"/>
              <a:t>15</a:t>
            </a:fld>
            <a:endParaRPr lang="en-US"/>
          </a:p>
        </p:txBody>
      </p:sp>
    </p:spTree>
    <p:extLst>
      <p:ext uri="{BB962C8B-B14F-4D97-AF65-F5344CB8AC3E}">
        <p14:creationId xmlns:p14="http://schemas.microsoft.com/office/powerpoint/2010/main" val="1294259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DD504-4E44-3EA3-9D7D-050E2DFB0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7390E0-1E09-989D-80D4-9EDB08FD3C6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CBBFB07-476B-D04D-B1DA-621B0E6A763E}"/>
              </a:ext>
            </a:extLst>
          </p:cNvPr>
          <p:cNvSpPr>
            <a:spLocks noGrp="1"/>
          </p:cNvSpPr>
          <p:nvPr>
            <p:ph type="body" idx="1"/>
          </p:nvPr>
        </p:nvSpPr>
        <p:spPr/>
        <p:txBody>
          <a:bodyPr/>
          <a:lstStyle/>
          <a:p>
            <a:r>
              <a:rPr lang="en-US" dirty="0"/>
              <a:t>https://</a:t>
            </a:r>
            <a:r>
              <a:rPr lang="en-US" dirty="0" err="1"/>
              <a:t>www.fixyourgut.com</a:t>
            </a:r>
            <a:r>
              <a:rPr lang="en-US" dirty="0"/>
              <a:t>/</a:t>
            </a:r>
            <a:r>
              <a:rPr lang="en-US" dirty="0" err="1"/>
              <a:t>sibo</a:t>
            </a:r>
            <a:r>
              <a:rPr lang="en-US" dirty="0"/>
              <a:t>-methane-or-hydrogen-dominant-what-is-the-difference/</a:t>
            </a:r>
          </a:p>
        </p:txBody>
      </p:sp>
      <p:sp>
        <p:nvSpPr>
          <p:cNvPr id="4" name="Slide Number Placeholder 3">
            <a:extLst>
              <a:ext uri="{FF2B5EF4-FFF2-40B4-BE49-F238E27FC236}">
                <a16:creationId xmlns:a16="http://schemas.microsoft.com/office/drawing/2014/main" id="{414E60BC-CB4C-C09E-1C41-CAE76931BA32}"/>
              </a:ext>
            </a:extLst>
          </p:cNvPr>
          <p:cNvSpPr>
            <a:spLocks noGrp="1"/>
          </p:cNvSpPr>
          <p:nvPr>
            <p:ph type="sldNum" sz="quarter" idx="10"/>
          </p:nvPr>
        </p:nvSpPr>
        <p:spPr/>
        <p:txBody>
          <a:bodyPr/>
          <a:lstStyle/>
          <a:p>
            <a:fld id="{F17CADA0-8132-2F4F-963C-D3FA3E071D08}" type="slidenum">
              <a:rPr lang="en-US" smtClean="0"/>
              <a:t>16</a:t>
            </a:fld>
            <a:endParaRPr lang="en-US"/>
          </a:p>
        </p:txBody>
      </p:sp>
    </p:spTree>
    <p:extLst>
      <p:ext uri="{BB962C8B-B14F-4D97-AF65-F5344CB8AC3E}">
        <p14:creationId xmlns:p14="http://schemas.microsoft.com/office/powerpoint/2010/main" val="809977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1E674-294A-1380-D475-59FD4BA3C9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C7CA93-D431-26AB-B8DF-7EAB34C77A9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2D941D5-34DA-1535-9E0F-D737F7664F72}"/>
              </a:ext>
            </a:extLst>
          </p:cNvPr>
          <p:cNvSpPr>
            <a:spLocks noGrp="1"/>
          </p:cNvSpPr>
          <p:nvPr>
            <p:ph type="body" idx="1"/>
          </p:nvPr>
        </p:nvSpPr>
        <p:spPr/>
        <p:txBody>
          <a:bodyPr/>
          <a:lstStyle/>
          <a:p>
            <a:r>
              <a:rPr lang="en-US" dirty="0"/>
              <a:t>https://</a:t>
            </a:r>
            <a:r>
              <a:rPr lang="en-US" dirty="0" err="1"/>
              <a:t>www.fixyourgut.com</a:t>
            </a:r>
            <a:r>
              <a:rPr lang="en-US" dirty="0"/>
              <a:t>/</a:t>
            </a:r>
            <a:r>
              <a:rPr lang="en-US" dirty="0" err="1"/>
              <a:t>sibo</a:t>
            </a:r>
            <a:r>
              <a:rPr lang="en-US" dirty="0"/>
              <a:t>-methane-or-hydrogen-dominant-what-is-the-difference/</a:t>
            </a:r>
          </a:p>
        </p:txBody>
      </p:sp>
      <p:sp>
        <p:nvSpPr>
          <p:cNvPr id="4" name="Slide Number Placeholder 3">
            <a:extLst>
              <a:ext uri="{FF2B5EF4-FFF2-40B4-BE49-F238E27FC236}">
                <a16:creationId xmlns:a16="http://schemas.microsoft.com/office/drawing/2014/main" id="{016ED872-D8B4-3580-90FB-E76B818FD7BC}"/>
              </a:ext>
            </a:extLst>
          </p:cNvPr>
          <p:cNvSpPr>
            <a:spLocks noGrp="1"/>
          </p:cNvSpPr>
          <p:nvPr>
            <p:ph type="sldNum" sz="quarter" idx="10"/>
          </p:nvPr>
        </p:nvSpPr>
        <p:spPr/>
        <p:txBody>
          <a:bodyPr/>
          <a:lstStyle/>
          <a:p>
            <a:fld id="{F17CADA0-8132-2F4F-963C-D3FA3E071D08}" type="slidenum">
              <a:rPr lang="en-US" smtClean="0"/>
              <a:t>17</a:t>
            </a:fld>
            <a:endParaRPr lang="en-US"/>
          </a:p>
        </p:txBody>
      </p:sp>
    </p:spTree>
    <p:extLst>
      <p:ext uri="{BB962C8B-B14F-4D97-AF65-F5344CB8AC3E}">
        <p14:creationId xmlns:p14="http://schemas.microsoft.com/office/powerpoint/2010/main" val="283753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CB5BC-593C-4C15-8536-EDF9A1A08C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52563D-F859-960D-CDE3-B0DE1BD62B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1219D9-15DD-ED3D-9D61-7235B566357C}"/>
              </a:ext>
            </a:extLst>
          </p:cNvPr>
          <p:cNvSpPr>
            <a:spLocks noGrp="1"/>
          </p:cNvSpPr>
          <p:nvPr>
            <p:ph type="dt" sz="half" idx="10"/>
          </p:nvPr>
        </p:nvSpPr>
        <p:spPr/>
        <p:txBody>
          <a:bodyPr/>
          <a:lstStyle/>
          <a:p>
            <a:fld id="{C47CEBE3-AED7-CA4D-AAB7-CC6EAA4CB6AC}" type="datetimeFigureOut">
              <a:rPr lang="en-US" smtClean="0"/>
              <a:t>4/7/24</a:t>
            </a:fld>
            <a:endParaRPr lang="en-US"/>
          </a:p>
        </p:txBody>
      </p:sp>
      <p:sp>
        <p:nvSpPr>
          <p:cNvPr id="5" name="Footer Placeholder 4">
            <a:extLst>
              <a:ext uri="{FF2B5EF4-FFF2-40B4-BE49-F238E27FC236}">
                <a16:creationId xmlns:a16="http://schemas.microsoft.com/office/drawing/2014/main" id="{68901925-5D68-D382-7694-3A70DED09C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410DA9-D0F4-F670-6E30-30A5D253D477}"/>
              </a:ext>
            </a:extLst>
          </p:cNvPr>
          <p:cNvSpPr>
            <a:spLocks noGrp="1"/>
          </p:cNvSpPr>
          <p:nvPr>
            <p:ph type="sldNum" sz="quarter" idx="12"/>
          </p:nvPr>
        </p:nvSpPr>
        <p:spPr/>
        <p:txBody>
          <a:bodyPr/>
          <a:lstStyle/>
          <a:p>
            <a:fld id="{5F0B3399-9047-B542-B0F8-7117018CF444}" type="slidenum">
              <a:rPr lang="en-US" smtClean="0"/>
              <a:t>‹#›</a:t>
            </a:fld>
            <a:endParaRPr lang="en-US"/>
          </a:p>
        </p:txBody>
      </p:sp>
    </p:spTree>
    <p:extLst>
      <p:ext uri="{BB962C8B-B14F-4D97-AF65-F5344CB8AC3E}">
        <p14:creationId xmlns:p14="http://schemas.microsoft.com/office/powerpoint/2010/main" val="2676642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C81D6-57F1-C122-4F60-50996D2A66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9D4FDD-13E8-4DB5-DBE1-4EEC47A92B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1F1850-65E2-117D-77C8-EA0E8EF3789C}"/>
              </a:ext>
            </a:extLst>
          </p:cNvPr>
          <p:cNvSpPr>
            <a:spLocks noGrp="1"/>
          </p:cNvSpPr>
          <p:nvPr>
            <p:ph type="dt" sz="half" idx="10"/>
          </p:nvPr>
        </p:nvSpPr>
        <p:spPr/>
        <p:txBody>
          <a:bodyPr/>
          <a:lstStyle/>
          <a:p>
            <a:fld id="{C47CEBE3-AED7-CA4D-AAB7-CC6EAA4CB6AC}" type="datetimeFigureOut">
              <a:rPr lang="en-US" smtClean="0"/>
              <a:t>4/7/24</a:t>
            </a:fld>
            <a:endParaRPr lang="en-US"/>
          </a:p>
        </p:txBody>
      </p:sp>
      <p:sp>
        <p:nvSpPr>
          <p:cNvPr id="5" name="Footer Placeholder 4">
            <a:extLst>
              <a:ext uri="{FF2B5EF4-FFF2-40B4-BE49-F238E27FC236}">
                <a16:creationId xmlns:a16="http://schemas.microsoft.com/office/drawing/2014/main" id="{BCBFA6ED-1870-000F-DF92-9A35B282E1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FF4540-99F6-8A56-DB0D-51EFE40C0B26}"/>
              </a:ext>
            </a:extLst>
          </p:cNvPr>
          <p:cNvSpPr>
            <a:spLocks noGrp="1"/>
          </p:cNvSpPr>
          <p:nvPr>
            <p:ph type="sldNum" sz="quarter" idx="12"/>
          </p:nvPr>
        </p:nvSpPr>
        <p:spPr/>
        <p:txBody>
          <a:bodyPr/>
          <a:lstStyle/>
          <a:p>
            <a:fld id="{5F0B3399-9047-B542-B0F8-7117018CF444}" type="slidenum">
              <a:rPr lang="en-US" smtClean="0"/>
              <a:t>‹#›</a:t>
            </a:fld>
            <a:endParaRPr lang="en-US"/>
          </a:p>
        </p:txBody>
      </p:sp>
    </p:spTree>
    <p:extLst>
      <p:ext uri="{BB962C8B-B14F-4D97-AF65-F5344CB8AC3E}">
        <p14:creationId xmlns:p14="http://schemas.microsoft.com/office/powerpoint/2010/main" val="1215173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78F0D5-C8D4-7D07-EB59-8A13040F10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5187CC-2B8F-EFAB-199C-BF9B193D80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5B3780-B4E0-2D5E-551C-E78ACE6EF1FA}"/>
              </a:ext>
            </a:extLst>
          </p:cNvPr>
          <p:cNvSpPr>
            <a:spLocks noGrp="1"/>
          </p:cNvSpPr>
          <p:nvPr>
            <p:ph type="dt" sz="half" idx="10"/>
          </p:nvPr>
        </p:nvSpPr>
        <p:spPr/>
        <p:txBody>
          <a:bodyPr/>
          <a:lstStyle/>
          <a:p>
            <a:fld id="{C47CEBE3-AED7-CA4D-AAB7-CC6EAA4CB6AC}" type="datetimeFigureOut">
              <a:rPr lang="en-US" smtClean="0"/>
              <a:t>4/7/24</a:t>
            </a:fld>
            <a:endParaRPr lang="en-US"/>
          </a:p>
        </p:txBody>
      </p:sp>
      <p:sp>
        <p:nvSpPr>
          <p:cNvPr id="5" name="Footer Placeholder 4">
            <a:extLst>
              <a:ext uri="{FF2B5EF4-FFF2-40B4-BE49-F238E27FC236}">
                <a16:creationId xmlns:a16="http://schemas.microsoft.com/office/drawing/2014/main" id="{82304800-01DD-0D03-73C9-BCB1316703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C0735-D940-BB17-793A-A9F55ECEE631}"/>
              </a:ext>
            </a:extLst>
          </p:cNvPr>
          <p:cNvSpPr>
            <a:spLocks noGrp="1"/>
          </p:cNvSpPr>
          <p:nvPr>
            <p:ph type="sldNum" sz="quarter" idx="12"/>
          </p:nvPr>
        </p:nvSpPr>
        <p:spPr/>
        <p:txBody>
          <a:bodyPr/>
          <a:lstStyle/>
          <a:p>
            <a:fld id="{5F0B3399-9047-B542-B0F8-7117018CF444}" type="slidenum">
              <a:rPr lang="en-US" smtClean="0"/>
              <a:t>‹#›</a:t>
            </a:fld>
            <a:endParaRPr lang="en-US"/>
          </a:p>
        </p:txBody>
      </p:sp>
    </p:spTree>
    <p:extLst>
      <p:ext uri="{BB962C8B-B14F-4D97-AF65-F5344CB8AC3E}">
        <p14:creationId xmlns:p14="http://schemas.microsoft.com/office/powerpoint/2010/main" val="3906794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2D219-1444-EFD5-AC7C-A40022DD11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9D8CAA-7812-0D4B-1FAD-B78D66683D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F08F4D-4278-A87C-4F59-246D30333210}"/>
              </a:ext>
            </a:extLst>
          </p:cNvPr>
          <p:cNvSpPr>
            <a:spLocks noGrp="1"/>
          </p:cNvSpPr>
          <p:nvPr>
            <p:ph type="dt" sz="half" idx="10"/>
          </p:nvPr>
        </p:nvSpPr>
        <p:spPr/>
        <p:txBody>
          <a:bodyPr/>
          <a:lstStyle/>
          <a:p>
            <a:fld id="{C47CEBE3-AED7-CA4D-AAB7-CC6EAA4CB6AC}" type="datetimeFigureOut">
              <a:rPr lang="en-US" smtClean="0"/>
              <a:t>4/7/24</a:t>
            </a:fld>
            <a:endParaRPr lang="en-US"/>
          </a:p>
        </p:txBody>
      </p:sp>
      <p:sp>
        <p:nvSpPr>
          <p:cNvPr id="5" name="Footer Placeholder 4">
            <a:extLst>
              <a:ext uri="{FF2B5EF4-FFF2-40B4-BE49-F238E27FC236}">
                <a16:creationId xmlns:a16="http://schemas.microsoft.com/office/drawing/2014/main" id="{48150A01-6F45-6227-58D8-F7CD83C138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3C5F68-F144-AE0E-58A0-264D47577375}"/>
              </a:ext>
            </a:extLst>
          </p:cNvPr>
          <p:cNvSpPr>
            <a:spLocks noGrp="1"/>
          </p:cNvSpPr>
          <p:nvPr>
            <p:ph type="sldNum" sz="quarter" idx="12"/>
          </p:nvPr>
        </p:nvSpPr>
        <p:spPr/>
        <p:txBody>
          <a:bodyPr/>
          <a:lstStyle/>
          <a:p>
            <a:fld id="{5F0B3399-9047-B542-B0F8-7117018CF444}" type="slidenum">
              <a:rPr lang="en-US" smtClean="0"/>
              <a:t>‹#›</a:t>
            </a:fld>
            <a:endParaRPr lang="en-US"/>
          </a:p>
        </p:txBody>
      </p:sp>
    </p:spTree>
    <p:extLst>
      <p:ext uri="{BB962C8B-B14F-4D97-AF65-F5344CB8AC3E}">
        <p14:creationId xmlns:p14="http://schemas.microsoft.com/office/powerpoint/2010/main" val="3227307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C2E60-E431-CB1D-4FD3-A5FA1A7B6A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C4E124-E690-A909-8076-3472D3CDE6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6A9C2B-DFE5-E9FF-1C8C-8940A137D66E}"/>
              </a:ext>
            </a:extLst>
          </p:cNvPr>
          <p:cNvSpPr>
            <a:spLocks noGrp="1"/>
          </p:cNvSpPr>
          <p:nvPr>
            <p:ph type="dt" sz="half" idx="10"/>
          </p:nvPr>
        </p:nvSpPr>
        <p:spPr/>
        <p:txBody>
          <a:bodyPr/>
          <a:lstStyle/>
          <a:p>
            <a:fld id="{C47CEBE3-AED7-CA4D-AAB7-CC6EAA4CB6AC}" type="datetimeFigureOut">
              <a:rPr lang="en-US" smtClean="0"/>
              <a:t>4/7/24</a:t>
            </a:fld>
            <a:endParaRPr lang="en-US"/>
          </a:p>
        </p:txBody>
      </p:sp>
      <p:sp>
        <p:nvSpPr>
          <p:cNvPr id="5" name="Footer Placeholder 4">
            <a:extLst>
              <a:ext uri="{FF2B5EF4-FFF2-40B4-BE49-F238E27FC236}">
                <a16:creationId xmlns:a16="http://schemas.microsoft.com/office/drawing/2014/main" id="{4E22C356-5227-48CD-28C2-9ED529C9F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5BF855-6350-2004-63E5-9926D672F264}"/>
              </a:ext>
            </a:extLst>
          </p:cNvPr>
          <p:cNvSpPr>
            <a:spLocks noGrp="1"/>
          </p:cNvSpPr>
          <p:nvPr>
            <p:ph type="sldNum" sz="quarter" idx="12"/>
          </p:nvPr>
        </p:nvSpPr>
        <p:spPr/>
        <p:txBody>
          <a:bodyPr/>
          <a:lstStyle/>
          <a:p>
            <a:fld id="{5F0B3399-9047-B542-B0F8-7117018CF444}" type="slidenum">
              <a:rPr lang="en-US" smtClean="0"/>
              <a:t>‹#›</a:t>
            </a:fld>
            <a:endParaRPr lang="en-US"/>
          </a:p>
        </p:txBody>
      </p:sp>
    </p:spTree>
    <p:extLst>
      <p:ext uri="{BB962C8B-B14F-4D97-AF65-F5344CB8AC3E}">
        <p14:creationId xmlns:p14="http://schemas.microsoft.com/office/powerpoint/2010/main" val="4150793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36148-D55A-FF83-4BF2-C89218859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F0C30A-03CF-E323-9529-2DDF41A988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FEFA3C-FE9F-E262-B374-90CD1F3EA7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626B78-0E59-0C3C-4015-12248F50A563}"/>
              </a:ext>
            </a:extLst>
          </p:cNvPr>
          <p:cNvSpPr>
            <a:spLocks noGrp="1"/>
          </p:cNvSpPr>
          <p:nvPr>
            <p:ph type="dt" sz="half" idx="10"/>
          </p:nvPr>
        </p:nvSpPr>
        <p:spPr/>
        <p:txBody>
          <a:bodyPr/>
          <a:lstStyle/>
          <a:p>
            <a:fld id="{C47CEBE3-AED7-CA4D-AAB7-CC6EAA4CB6AC}" type="datetimeFigureOut">
              <a:rPr lang="en-US" smtClean="0"/>
              <a:t>4/7/24</a:t>
            </a:fld>
            <a:endParaRPr lang="en-US"/>
          </a:p>
        </p:txBody>
      </p:sp>
      <p:sp>
        <p:nvSpPr>
          <p:cNvPr id="6" name="Footer Placeholder 5">
            <a:extLst>
              <a:ext uri="{FF2B5EF4-FFF2-40B4-BE49-F238E27FC236}">
                <a16:creationId xmlns:a16="http://schemas.microsoft.com/office/drawing/2014/main" id="{A158F126-5537-AC93-A0E5-FC601191BF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DD4C53-C385-DE7E-2C26-2281C321DD7E}"/>
              </a:ext>
            </a:extLst>
          </p:cNvPr>
          <p:cNvSpPr>
            <a:spLocks noGrp="1"/>
          </p:cNvSpPr>
          <p:nvPr>
            <p:ph type="sldNum" sz="quarter" idx="12"/>
          </p:nvPr>
        </p:nvSpPr>
        <p:spPr/>
        <p:txBody>
          <a:bodyPr/>
          <a:lstStyle/>
          <a:p>
            <a:fld id="{5F0B3399-9047-B542-B0F8-7117018CF444}" type="slidenum">
              <a:rPr lang="en-US" smtClean="0"/>
              <a:t>‹#›</a:t>
            </a:fld>
            <a:endParaRPr lang="en-US"/>
          </a:p>
        </p:txBody>
      </p:sp>
    </p:spTree>
    <p:extLst>
      <p:ext uri="{BB962C8B-B14F-4D97-AF65-F5344CB8AC3E}">
        <p14:creationId xmlns:p14="http://schemas.microsoft.com/office/powerpoint/2010/main" val="468614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14158-A5F7-B08A-4C50-7B7493417B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CBD2FB-7F85-AF1C-AD77-8B3038157D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A83A6E-B48B-70E2-CA45-1E1F43A43D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652DDA-B79F-AE24-40CA-0C0AD5328E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AFF6E3-6D3E-0E79-3ABC-EF8C76DC03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1A482D-768E-9882-B8B8-09448BBFD629}"/>
              </a:ext>
            </a:extLst>
          </p:cNvPr>
          <p:cNvSpPr>
            <a:spLocks noGrp="1"/>
          </p:cNvSpPr>
          <p:nvPr>
            <p:ph type="dt" sz="half" idx="10"/>
          </p:nvPr>
        </p:nvSpPr>
        <p:spPr/>
        <p:txBody>
          <a:bodyPr/>
          <a:lstStyle/>
          <a:p>
            <a:fld id="{C47CEBE3-AED7-CA4D-AAB7-CC6EAA4CB6AC}" type="datetimeFigureOut">
              <a:rPr lang="en-US" smtClean="0"/>
              <a:t>4/7/24</a:t>
            </a:fld>
            <a:endParaRPr lang="en-US"/>
          </a:p>
        </p:txBody>
      </p:sp>
      <p:sp>
        <p:nvSpPr>
          <p:cNvPr id="8" name="Footer Placeholder 7">
            <a:extLst>
              <a:ext uri="{FF2B5EF4-FFF2-40B4-BE49-F238E27FC236}">
                <a16:creationId xmlns:a16="http://schemas.microsoft.com/office/drawing/2014/main" id="{C2A3730A-23F2-E156-588C-3513F6037F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B36F45-07D5-0AB0-F80F-1B4136FF2355}"/>
              </a:ext>
            </a:extLst>
          </p:cNvPr>
          <p:cNvSpPr>
            <a:spLocks noGrp="1"/>
          </p:cNvSpPr>
          <p:nvPr>
            <p:ph type="sldNum" sz="quarter" idx="12"/>
          </p:nvPr>
        </p:nvSpPr>
        <p:spPr/>
        <p:txBody>
          <a:bodyPr/>
          <a:lstStyle/>
          <a:p>
            <a:fld id="{5F0B3399-9047-B542-B0F8-7117018CF444}" type="slidenum">
              <a:rPr lang="en-US" smtClean="0"/>
              <a:t>‹#›</a:t>
            </a:fld>
            <a:endParaRPr lang="en-US"/>
          </a:p>
        </p:txBody>
      </p:sp>
    </p:spTree>
    <p:extLst>
      <p:ext uri="{BB962C8B-B14F-4D97-AF65-F5344CB8AC3E}">
        <p14:creationId xmlns:p14="http://schemas.microsoft.com/office/powerpoint/2010/main" val="980341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F0D0F-1A94-B0F2-3233-DE2D9C435F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9AC975-C99E-1D0F-4050-5C82BE49AE47}"/>
              </a:ext>
            </a:extLst>
          </p:cNvPr>
          <p:cNvSpPr>
            <a:spLocks noGrp="1"/>
          </p:cNvSpPr>
          <p:nvPr>
            <p:ph type="dt" sz="half" idx="10"/>
          </p:nvPr>
        </p:nvSpPr>
        <p:spPr/>
        <p:txBody>
          <a:bodyPr/>
          <a:lstStyle/>
          <a:p>
            <a:fld id="{C47CEBE3-AED7-CA4D-AAB7-CC6EAA4CB6AC}" type="datetimeFigureOut">
              <a:rPr lang="en-US" smtClean="0"/>
              <a:t>4/7/24</a:t>
            </a:fld>
            <a:endParaRPr lang="en-US"/>
          </a:p>
        </p:txBody>
      </p:sp>
      <p:sp>
        <p:nvSpPr>
          <p:cNvPr id="4" name="Footer Placeholder 3">
            <a:extLst>
              <a:ext uri="{FF2B5EF4-FFF2-40B4-BE49-F238E27FC236}">
                <a16:creationId xmlns:a16="http://schemas.microsoft.com/office/drawing/2014/main" id="{1C420F6A-980D-DC79-CB57-832352FD57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D2B8E6-6805-E356-A938-D859116D7871}"/>
              </a:ext>
            </a:extLst>
          </p:cNvPr>
          <p:cNvSpPr>
            <a:spLocks noGrp="1"/>
          </p:cNvSpPr>
          <p:nvPr>
            <p:ph type="sldNum" sz="quarter" idx="12"/>
          </p:nvPr>
        </p:nvSpPr>
        <p:spPr/>
        <p:txBody>
          <a:bodyPr/>
          <a:lstStyle/>
          <a:p>
            <a:fld id="{5F0B3399-9047-B542-B0F8-7117018CF444}" type="slidenum">
              <a:rPr lang="en-US" smtClean="0"/>
              <a:t>‹#›</a:t>
            </a:fld>
            <a:endParaRPr lang="en-US"/>
          </a:p>
        </p:txBody>
      </p:sp>
    </p:spTree>
    <p:extLst>
      <p:ext uri="{BB962C8B-B14F-4D97-AF65-F5344CB8AC3E}">
        <p14:creationId xmlns:p14="http://schemas.microsoft.com/office/powerpoint/2010/main" val="1061918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0B61D2-9A2D-433D-40A6-B692C0B23DCD}"/>
              </a:ext>
            </a:extLst>
          </p:cNvPr>
          <p:cNvSpPr>
            <a:spLocks noGrp="1"/>
          </p:cNvSpPr>
          <p:nvPr>
            <p:ph type="dt" sz="half" idx="10"/>
          </p:nvPr>
        </p:nvSpPr>
        <p:spPr/>
        <p:txBody>
          <a:bodyPr/>
          <a:lstStyle/>
          <a:p>
            <a:fld id="{C47CEBE3-AED7-CA4D-AAB7-CC6EAA4CB6AC}" type="datetimeFigureOut">
              <a:rPr lang="en-US" smtClean="0"/>
              <a:t>4/7/24</a:t>
            </a:fld>
            <a:endParaRPr lang="en-US"/>
          </a:p>
        </p:txBody>
      </p:sp>
      <p:sp>
        <p:nvSpPr>
          <p:cNvPr id="3" name="Footer Placeholder 2">
            <a:extLst>
              <a:ext uri="{FF2B5EF4-FFF2-40B4-BE49-F238E27FC236}">
                <a16:creationId xmlns:a16="http://schemas.microsoft.com/office/drawing/2014/main" id="{9BE31BB6-A218-009E-B9B1-BC4EC03B5C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695538-332B-2D84-FD45-87D832E70BCC}"/>
              </a:ext>
            </a:extLst>
          </p:cNvPr>
          <p:cNvSpPr>
            <a:spLocks noGrp="1"/>
          </p:cNvSpPr>
          <p:nvPr>
            <p:ph type="sldNum" sz="quarter" idx="12"/>
          </p:nvPr>
        </p:nvSpPr>
        <p:spPr/>
        <p:txBody>
          <a:bodyPr/>
          <a:lstStyle/>
          <a:p>
            <a:fld id="{5F0B3399-9047-B542-B0F8-7117018CF444}" type="slidenum">
              <a:rPr lang="en-US" smtClean="0"/>
              <a:t>‹#›</a:t>
            </a:fld>
            <a:endParaRPr lang="en-US"/>
          </a:p>
        </p:txBody>
      </p:sp>
    </p:spTree>
    <p:extLst>
      <p:ext uri="{BB962C8B-B14F-4D97-AF65-F5344CB8AC3E}">
        <p14:creationId xmlns:p14="http://schemas.microsoft.com/office/powerpoint/2010/main" val="1024102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CACB9-BC6F-32E9-C1AE-FD96EF1295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2A295C-46EB-2C5F-60B1-5796F9F051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272AB9-6CE1-4531-09F0-3A7CB1AC2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28B8FB-38B9-C759-04EB-4855421956FA}"/>
              </a:ext>
            </a:extLst>
          </p:cNvPr>
          <p:cNvSpPr>
            <a:spLocks noGrp="1"/>
          </p:cNvSpPr>
          <p:nvPr>
            <p:ph type="dt" sz="half" idx="10"/>
          </p:nvPr>
        </p:nvSpPr>
        <p:spPr/>
        <p:txBody>
          <a:bodyPr/>
          <a:lstStyle/>
          <a:p>
            <a:fld id="{C47CEBE3-AED7-CA4D-AAB7-CC6EAA4CB6AC}" type="datetimeFigureOut">
              <a:rPr lang="en-US" smtClean="0"/>
              <a:t>4/7/24</a:t>
            </a:fld>
            <a:endParaRPr lang="en-US"/>
          </a:p>
        </p:txBody>
      </p:sp>
      <p:sp>
        <p:nvSpPr>
          <p:cNvPr id="6" name="Footer Placeholder 5">
            <a:extLst>
              <a:ext uri="{FF2B5EF4-FFF2-40B4-BE49-F238E27FC236}">
                <a16:creationId xmlns:a16="http://schemas.microsoft.com/office/drawing/2014/main" id="{75EC48F4-4F14-0766-480C-2983EB8E5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19ECC0-F40C-B876-41A5-E109918BABB0}"/>
              </a:ext>
            </a:extLst>
          </p:cNvPr>
          <p:cNvSpPr>
            <a:spLocks noGrp="1"/>
          </p:cNvSpPr>
          <p:nvPr>
            <p:ph type="sldNum" sz="quarter" idx="12"/>
          </p:nvPr>
        </p:nvSpPr>
        <p:spPr/>
        <p:txBody>
          <a:bodyPr/>
          <a:lstStyle/>
          <a:p>
            <a:fld id="{5F0B3399-9047-B542-B0F8-7117018CF444}" type="slidenum">
              <a:rPr lang="en-US" smtClean="0"/>
              <a:t>‹#›</a:t>
            </a:fld>
            <a:endParaRPr lang="en-US"/>
          </a:p>
        </p:txBody>
      </p:sp>
    </p:spTree>
    <p:extLst>
      <p:ext uri="{BB962C8B-B14F-4D97-AF65-F5344CB8AC3E}">
        <p14:creationId xmlns:p14="http://schemas.microsoft.com/office/powerpoint/2010/main" val="4228635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C2C22-4C02-DE71-84A4-D2D0DCEC3D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839C8B-ED70-FDBE-5B44-C93EF079CA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107F37-9ED0-2BF7-A77E-D0F282FFA6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10AA33-7FB2-76DD-32A3-DE3D3FC29E26}"/>
              </a:ext>
            </a:extLst>
          </p:cNvPr>
          <p:cNvSpPr>
            <a:spLocks noGrp="1"/>
          </p:cNvSpPr>
          <p:nvPr>
            <p:ph type="dt" sz="half" idx="10"/>
          </p:nvPr>
        </p:nvSpPr>
        <p:spPr/>
        <p:txBody>
          <a:bodyPr/>
          <a:lstStyle/>
          <a:p>
            <a:fld id="{C47CEBE3-AED7-CA4D-AAB7-CC6EAA4CB6AC}" type="datetimeFigureOut">
              <a:rPr lang="en-US" smtClean="0"/>
              <a:t>4/7/24</a:t>
            </a:fld>
            <a:endParaRPr lang="en-US"/>
          </a:p>
        </p:txBody>
      </p:sp>
      <p:sp>
        <p:nvSpPr>
          <p:cNvPr id="6" name="Footer Placeholder 5">
            <a:extLst>
              <a:ext uri="{FF2B5EF4-FFF2-40B4-BE49-F238E27FC236}">
                <a16:creationId xmlns:a16="http://schemas.microsoft.com/office/drawing/2014/main" id="{8A27930C-48C2-2715-1257-AD01BEC3C8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CD973A-B177-E861-E957-8AD910F33C6B}"/>
              </a:ext>
            </a:extLst>
          </p:cNvPr>
          <p:cNvSpPr>
            <a:spLocks noGrp="1"/>
          </p:cNvSpPr>
          <p:nvPr>
            <p:ph type="sldNum" sz="quarter" idx="12"/>
          </p:nvPr>
        </p:nvSpPr>
        <p:spPr/>
        <p:txBody>
          <a:bodyPr/>
          <a:lstStyle/>
          <a:p>
            <a:fld id="{5F0B3399-9047-B542-B0F8-7117018CF444}" type="slidenum">
              <a:rPr lang="en-US" smtClean="0"/>
              <a:t>‹#›</a:t>
            </a:fld>
            <a:endParaRPr lang="en-US"/>
          </a:p>
        </p:txBody>
      </p:sp>
    </p:spTree>
    <p:extLst>
      <p:ext uri="{BB962C8B-B14F-4D97-AF65-F5344CB8AC3E}">
        <p14:creationId xmlns:p14="http://schemas.microsoft.com/office/powerpoint/2010/main" val="2750335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C50897-7098-F088-A959-776B2B294B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57980A-EE3C-64E4-EB63-E8280E434E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997AD-9A68-6F96-2D17-26208D72C6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7CEBE3-AED7-CA4D-AAB7-CC6EAA4CB6AC}" type="datetimeFigureOut">
              <a:rPr lang="en-US" smtClean="0"/>
              <a:t>4/7/24</a:t>
            </a:fld>
            <a:endParaRPr lang="en-US"/>
          </a:p>
        </p:txBody>
      </p:sp>
      <p:sp>
        <p:nvSpPr>
          <p:cNvPr id="5" name="Footer Placeholder 4">
            <a:extLst>
              <a:ext uri="{FF2B5EF4-FFF2-40B4-BE49-F238E27FC236}">
                <a16:creationId xmlns:a16="http://schemas.microsoft.com/office/drawing/2014/main" id="{A174EA6E-E9F1-FC7E-5786-AB8A274CE3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BAA504-0493-6889-CBEC-6A1737E01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0B3399-9047-B542-B0F8-7117018CF444}" type="slidenum">
              <a:rPr lang="en-US" smtClean="0"/>
              <a:t>‹#›</a:t>
            </a:fld>
            <a:endParaRPr lang="en-US"/>
          </a:p>
        </p:txBody>
      </p:sp>
    </p:spTree>
    <p:extLst>
      <p:ext uri="{BB962C8B-B14F-4D97-AF65-F5344CB8AC3E}">
        <p14:creationId xmlns:p14="http://schemas.microsoft.com/office/powerpoint/2010/main" val="3492852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3.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70.jpg"/><Relationship Id="rId7" Type="http://schemas.openxmlformats.org/officeDocument/2006/relationships/image" Target="../media/image74.jpg"/><Relationship Id="rId2" Type="http://schemas.openxmlformats.org/officeDocument/2006/relationships/image" Target="../media/image68.jpg"/><Relationship Id="rId1" Type="http://schemas.openxmlformats.org/officeDocument/2006/relationships/slideLayout" Target="../slideLayouts/slideLayout2.xml"/><Relationship Id="rId6" Type="http://schemas.openxmlformats.org/officeDocument/2006/relationships/image" Target="../media/image73.jpg"/><Relationship Id="rId5" Type="http://schemas.openxmlformats.org/officeDocument/2006/relationships/image" Target="../media/image72.png"/><Relationship Id="rId4" Type="http://schemas.openxmlformats.org/officeDocument/2006/relationships/image" Target="../media/image71.jpg"/></Relationships>
</file>

<file path=ppt/slides/_rels/slide8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8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jpeg"/><Relationship Id="rId3" Type="http://schemas.openxmlformats.org/officeDocument/2006/relationships/image" Target="../media/image82.jpeg"/><Relationship Id="rId7" Type="http://schemas.openxmlformats.org/officeDocument/2006/relationships/image" Target="../media/image86.jpeg"/><Relationship Id="rId12" Type="http://schemas.openxmlformats.org/officeDocument/2006/relationships/image" Target="../media/image91.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5.gif"/><Relationship Id="rId11" Type="http://schemas.openxmlformats.org/officeDocument/2006/relationships/image" Target="../media/image90.jpeg"/><Relationship Id="rId5" Type="http://schemas.openxmlformats.org/officeDocument/2006/relationships/image" Target="../media/image84.jpeg"/><Relationship Id="rId15" Type="http://schemas.openxmlformats.org/officeDocument/2006/relationships/image" Target="../media/image9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 Id="rId14" Type="http://schemas.openxmlformats.org/officeDocument/2006/relationships/image" Target="../media/image93.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jpg"/></Relationships>
</file>

<file path=ppt/slides/_rels/slide92.xml.rels><?xml version="1.0" encoding="UTF-8" standalone="yes"?>
<Relationships xmlns="http://schemas.openxmlformats.org/package/2006/relationships"><Relationship Id="rId8" Type="http://schemas.openxmlformats.org/officeDocument/2006/relationships/image" Target="../media/image103.jpg"/><Relationship Id="rId3" Type="http://schemas.openxmlformats.org/officeDocument/2006/relationships/image" Target="../media/image100.jpg"/><Relationship Id="rId7" Type="http://schemas.openxmlformats.org/officeDocument/2006/relationships/image" Target="../media/image95.jp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99.jpg"/><Relationship Id="rId9" Type="http://schemas.openxmlformats.org/officeDocument/2006/relationships/image" Target="../media/image104.jpg"/></Relationships>
</file>

<file path=ppt/slides/_rels/slide9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jpg"/></Relationships>
</file>

<file path=ppt/slides/_rels/slide94.xml.rels><?xml version="1.0" encoding="UTF-8" standalone="yes"?>
<Relationships xmlns="http://schemas.openxmlformats.org/package/2006/relationships"><Relationship Id="rId3" Type="http://schemas.openxmlformats.org/officeDocument/2006/relationships/image" Target="../media/image109.jpg"/><Relationship Id="rId7" Type="http://schemas.openxmlformats.org/officeDocument/2006/relationships/image" Target="../media/image113.jpg"/><Relationship Id="rId2" Type="http://schemas.openxmlformats.org/officeDocument/2006/relationships/image" Target="../media/image108.jpg"/><Relationship Id="rId1" Type="http://schemas.openxmlformats.org/officeDocument/2006/relationships/slideLayout" Target="../slideLayouts/slideLayout2.xml"/><Relationship Id="rId6" Type="http://schemas.openxmlformats.org/officeDocument/2006/relationships/image" Target="../media/image112.jpg"/><Relationship Id="rId5" Type="http://schemas.openxmlformats.org/officeDocument/2006/relationships/image" Target="../media/image111.jpg"/><Relationship Id="rId4" Type="http://schemas.openxmlformats.org/officeDocument/2006/relationships/image" Target="../media/image110.gif"/></Relationships>
</file>

<file path=ppt/slides/_rels/slide9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jpg"/><Relationship Id="rId4" Type="http://schemas.openxmlformats.org/officeDocument/2006/relationships/image" Target="../media/image115.jpg"/></Relationships>
</file>

<file path=ppt/slides/_rels/slide96.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and white molecule&#10;&#10;Description automatically generated">
            <a:extLst>
              <a:ext uri="{FF2B5EF4-FFF2-40B4-BE49-F238E27FC236}">
                <a16:creationId xmlns:a16="http://schemas.microsoft.com/office/drawing/2014/main" id="{84B83218-2651-60F7-ADED-5900F9AF9DAD}"/>
              </a:ext>
            </a:extLst>
          </p:cNvPr>
          <p:cNvPicPr>
            <a:picLocks noChangeAspect="1"/>
          </p:cNvPicPr>
          <p:nvPr/>
        </p:nvPicPr>
        <p:blipFill>
          <a:blip r:embed="rId3"/>
          <a:stretch>
            <a:fillRect/>
          </a:stretch>
        </p:blipFill>
        <p:spPr>
          <a:xfrm>
            <a:off x="1469790" y="2760817"/>
            <a:ext cx="2040759" cy="2159000"/>
          </a:xfrm>
          <a:prstGeom prst="rect">
            <a:avLst/>
          </a:prstGeom>
        </p:spPr>
      </p:pic>
      <p:sp>
        <p:nvSpPr>
          <p:cNvPr id="2" name="Title 1">
            <a:extLst>
              <a:ext uri="{FF2B5EF4-FFF2-40B4-BE49-F238E27FC236}">
                <a16:creationId xmlns:a16="http://schemas.microsoft.com/office/drawing/2014/main" id="{45DB2FF7-67B5-06F3-A9D7-CBE8CC625478}"/>
              </a:ext>
            </a:extLst>
          </p:cNvPr>
          <p:cNvSpPr>
            <a:spLocks noGrp="1"/>
          </p:cNvSpPr>
          <p:nvPr>
            <p:ph type="ctrTitle"/>
          </p:nvPr>
        </p:nvSpPr>
        <p:spPr>
          <a:xfrm>
            <a:off x="891540" y="586335"/>
            <a:ext cx="9966960" cy="2387600"/>
          </a:xfrm>
        </p:spPr>
        <p:txBody>
          <a:bodyPr>
            <a:normAutofit fontScale="90000"/>
          </a:bodyPr>
          <a:lstStyle/>
          <a:p>
            <a:r>
              <a:rPr lang="en-US" b="1" dirty="0" err="1"/>
              <a:t>Deutenomics</a:t>
            </a:r>
            <a:r>
              <a:rPr lang="en-US" b="1" dirty="0"/>
              <a:t>: </a:t>
            </a:r>
            <a:br>
              <a:rPr lang="en-US" b="1" dirty="0"/>
            </a:br>
            <a:r>
              <a:rPr lang="en-US" b="1" dirty="0"/>
              <a:t>A Revolution Unfolding </a:t>
            </a:r>
            <a:br>
              <a:rPr lang="en-US" b="1" dirty="0"/>
            </a:br>
            <a:r>
              <a:rPr lang="en-US" b="1" dirty="0"/>
              <a:t>in Biology and Medicine</a:t>
            </a:r>
          </a:p>
        </p:txBody>
      </p:sp>
      <p:sp>
        <p:nvSpPr>
          <p:cNvPr id="3" name="Subtitle 2">
            <a:extLst>
              <a:ext uri="{FF2B5EF4-FFF2-40B4-BE49-F238E27FC236}">
                <a16:creationId xmlns:a16="http://schemas.microsoft.com/office/drawing/2014/main" id="{E6BD76E3-5D78-B45D-C232-7565215AB06B}"/>
              </a:ext>
            </a:extLst>
          </p:cNvPr>
          <p:cNvSpPr>
            <a:spLocks noGrp="1"/>
          </p:cNvSpPr>
          <p:nvPr>
            <p:ph type="subTitle" idx="1"/>
          </p:nvPr>
        </p:nvSpPr>
        <p:spPr>
          <a:xfrm>
            <a:off x="3798780" y="2919945"/>
            <a:ext cx="4489925" cy="1999871"/>
          </a:xfrm>
        </p:spPr>
        <p:txBody>
          <a:bodyPr>
            <a:normAutofit fontScale="92500" lnSpcReduction="10000"/>
          </a:bodyPr>
          <a:lstStyle/>
          <a:p>
            <a:r>
              <a:rPr lang="en-US" dirty="0"/>
              <a:t>Stephanie Seneff</a:t>
            </a:r>
          </a:p>
          <a:p>
            <a:r>
              <a:rPr lang="en-US" dirty="0"/>
              <a:t>MIT CSAIL</a:t>
            </a:r>
          </a:p>
          <a:p>
            <a:r>
              <a:rPr lang="en-US" dirty="0"/>
              <a:t>Real Truth About Health Conference</a:t>
            </a:r>
          </a:p>
          <a:p>
            <a:r>
              <a:rPr lang="en-US" dirty="0"/>
              <a:t>Tuesday, April 9, 2024</a:t>
            </a:r>
          </a:p>
          <a:p>
            <a:r>
              <a:rPr lang="en-US" dirty="0"/>
              <a:t>April 9, 2024</a:t>
            </a:r>
          </a:p>
        </p:txBody>
      </p:sp>
      <p:pic>
        <p:nvPicPr>
          <p:cNvPr id="5" name="Picture 4">
            <a:extLst>
              <a:ext uri="{FF2B5EF4-FFF2-40B4-BE49-F238E27FC236}">
                <a16:creationId xmlns:a16="http://schemas.microsoft.com/office/drawing/2014/main" id="{22EF8744-020B-C300-8050-6CC592F88862}"/>
              </a:ext>
            </a:extLst>
          </p:cNvPr>
          <p:cNvPicPr>
            <a:picLocks noChangeAspect="1"/>
          </p:cNvPicPr>
          <p:nvPr/>
        </p:nvPicPr>
        <p:blipFill>
          <a:blip r:embed="rId4"/>
          <a:stretch>
            <a:fillRect/>
          </a:stretch>
        </p:blipFill>
        <p:spPr>
          <a:xfrm>
            <a:off x="0" y="4745247"/>
            <a:ext cx="3405619" cy="1955837"/>
          </a:xfrm>
          <a:prstGeom prst="rect">
            <a:avLst/>
          </a:prstGeom>
        </p:spPr>
      </p:pic>
      <p:pic>
        <p:nvPicPr>
          <p:cNvPr id="6" name="Content Placeholder 4" descr="A black and white image of grass&#10;&#10;Description automatically generated">
            <a:extLst>
              <a:ext uri="{FF2B5EF4-FFF2-40B4-BE49-F238E27FC236}">
                <a16:creationId xmlns:a16="http://schemas.microsoft.com/office/drawing/2014/main" id="{E77D6ED7-359D-D307-67E0-E8A53A9B77DA}"/>
              </a:ext>
            </a:extLst>
          </p:cNvPr>
          <p:cNvPicPr>
            <a:picLocks noChangeAspect="1"/>
          </p:cNvPicPr>
          <p:nvPr/>
        </p:nvPicPr>
        <p:blipFill>
          <a:blip r:embed="rId5"/>
          <a:stretch>
            <a:fillRect/>
          </a:stretch>
        </p:blipFill>
        <p:spPr>
          <a:xfrm>
            <a:off x="9036771" y="4575506"/>
            <a:ext cx="3062432" cy="2182456"/>
          </a:xfrm>
          <a:prstGeom prst="rect">
            <a:avLst/>
          </a:prstGeom>
        </p:spPr>
      </p:pic>
      <p:pic>
        <p:nvPicPr>
          <p:cNvPr id="9" name="Picture 8">
            <a:extLst>
              <a:ext uri="{FF2B5EF4-FFF2-40B4-BE49-F238E27FC236}">
                <a16:creationId xmlns:a16="http://schemas.microsoft.com/office/drawing/2014/main" id="{5B37E767-DDD2-F50F-1A72-5551040B924D}"/>
              </a:ext>
            </a:extLst>
          </p:cNvPr>
          <p:cNvPicPr>
            <a:picLocks noChangeAspect="1"/>
          </p:cNvPicPr>
          <p:nvPr/>
        </p:nvPicPr>
        <p:blipFill>
          <a:blip r:embed="rId6"/>
          <a:stretch>
            <a:fillRect/>
          </a:stretch>
        </p:blipFill>
        <p:spPr>
          <a:xfrm>
            <a:off x="4547156" y="4429919"/>
            <a:ext cx="3289674" cy="2473631"/>
          </a:xfrm>
          <a:prstGeom prst="rect">
            <a:avLst/>
          </a:prstGeom>
        </p:spPr>
      </p:pic>
      <p:pic>
        <p:nvPicPr>
          <p:cNvPr id="10" name="Picture 9" descr="methane_SIBO.png">
            <a:extLst>
              <a:ext uri="{FF2B5EF4-FFF2-40B4-BE49-F238E27FC236}">
                <a16:creationId xmlns:a16="http://schemas.microsoft.com/office/drawing/2014/main" id="{A9D96EE3-8E47-22EC-181F-53F451DF39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5853" y="1428182"/>
            <a:ext cx="2825294" cy="2816547"/>
          </a:xfrm>
          <a:prstGeom prst="rect">
            <a:avLst/>
          </a:prstGeom>
        </p:spPr>
      </p:pic>
      <p:pic>
        <p:nvPicPr>
          <p:cNvPr id="4" name="Picture 3" descr="A white container with a label&#10;&#10;Description automatically generated">
            <a:extLst>
              <a:ext uri="{FF2B5EF4-FFF2-40B4-BE49-F238E27FC236}">
                <a16:creationId xmlns:a16="http://schemas.microsoft.com/office/drawing/2014/main" id="{EFFC4B23-D075-59AD-DA92-0F7E8FA79E33}"/>
              </a:ext>
            </a:extLst>
          </p:cNvPr>
          <p:cNvPicPr>
            <a:picLocks noChangeAspect="1"/>
          </p:cNvPicPr>
          <p:nvPr/>
        </p:nvPicPr>
        <p:blipFill>
          <a:blip r:embed="rId8"/>
          <a:stretch>
            <a:fillRect/>
          </a:stretch>
        </p:blipFill>
        <p:spPr>
          <a:xfrm>
            <a:off x="-41848" y="0"/>
            <a:ext cx="2103714" cy="3412691"/>
          </a:xfrm>
          <a:prstGeom prst="rect">
            <a:avLst/>
          </a:prstGeom>
        </p:spPr>
      </p:pic>
    </p:spTree>
    <p:extLst>
      <p:ext uri="{BB962C8B-B14F-4D97-AF65-F5344CB8AC3E}">
        <p14:creationId xmlns:p14="http://schemas.microsoft.com/office/powerpoint/2010/main" val="2396633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07D4-2CAD-DD47-9E03-EABF14A3C208}"/>
              </a:ext>
            </a:extLst>
          </p:cNvPr>
          <p:cNvSpPr>
            <a:spLocks noGrp="1"/>
          </p:cNvSpPr>
          <p:nvPr>
            <p:ph type="title"/>
          </p:nvPr>
        </p:nvSpPr>
        <p:spPr>
          <a:xfrm>
            <a:off x="277043" y="228600"/>
            <a:ext cx="5818957" cy="753217"/>
          </a:xfrm>
        </p:spPr>
        <p:txBody>
          <a:bodyPr>
            <a:normAutofit/>
          </a:bodyPr>
          <a:lstStyle/>
          <a:p>
            <a:r>
              <a:rPr lang="en-US" b="1" dirty="0"/>
              <a:t>My Book on Glyphosate</a:t>
            </a:r>
          </a:p>
        </p:txBody>
      </p:sp>
      <p:pic>
        <p:nvPicPr>
          <p:cNvPr id="5" name="Content Placeholder 4" descr="Text&#10;&#10;Description automatically generated">
            <a:extLst>
              <a:ext uri="{FF2B5EF4-FFF2-40B4-BE49-F238E27FC236}">
                <a16:creationId xmlns:a16="http://schemas.microsoft.com/office/drawing/2014/main" id="{230DA675-6A59-3B42-9188-E3C0C7DCD3E4}"/>
              </a:ext>
            </a:extLst>
          </p:cNvPr>
          <p:cNvPicPr>
            <a:picLocks noGrp="1" noChangeAspect="1"/>
          </p:cNvPicPr>
          <p:nvPr>
            <p:ph idx="1"/>
          </p:nvPr>
        </p:nvPicPr>
        <p:blipFill>
          <a:blip r:embed="rId2"/>
          <a:stretch>
            <a:fillRect/>
          </a:stretch>
        </p:blipFill>
        <p:spPr>
          <a:xfrm>
            <a:off x="7342660" y="1219200"/>
            <a:ext cx="3657600" cy="5486400"/>
          </a:xfrm>
        </p:spPr>
      </p:pic>
      <p:sp>
        <p:nvSpPr>
          <p:cNvPr id="6" name="Content Placeholder 2">
            <a:extLst>
              <a:ext uri="{FF2B5EF4-FFF2-40B4-BE49-F238E27FC236}">
                <a16:creationId xmlns:a16="http://schemas.microsoft.com/office/drawing/2014/main" id="{1F7CBA88-C5EA-C841-A7C0-05C46FBAD578}"/>
              </a:ext>
            </a:extLst>
          </p:cNvPr>
          <p:cNvSpPr txBox="1">
            <a:spLocks/>
          </p:cNvSpPr>
          <p:nvPr/>
        </p:nvSpPr>
        <p:spPr>
          <a:xfrm>
            <a:off x="306860" y="1219200"/>
            <a:ext cx="6400800" cy="5486400"/>
          </a:xfrm>
          <a:prstGeom prst="rect">
            <a:avLst/>
          </a:prstGeom>
        </p:spPr>
        <p:txBody>
          <a:bodyPr vert="horz" lIns="91440" tIns="45720" rIns="91440" bIns="45720" rtlCol="0">
            <a:normAutofit fontScale="92500" lnSpcReduction="10000"/>
          </a:bodyPr>
          <a:lstStyle>
            <a:defPPr>
              <a:defRPr lang="en-US"/>
            </a:defPPr>
            <a:lvl1pPr marL="22860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Released by Chelsea Green in July 2021</a:t>
            </a:r>
          </a:p>
          <a:p>
            <a:r>
              <a:rPr lang="en-US" dirty="0"/>
              <a:t>Presents extensive data on glyphosate toxicity to animals and humans</a:t>
            </a:r>
          </a:p>
          <a:p>
            <a:r>
              <a:rPr lang="en-US" dirty="0"/>
              <a:t>Shows how glyphosate interferes with sulfate homeostasis </a:t>
            </a:r>
          </a:p>
          <a:p>
            <a:r>
              <a:rPr lang="en-US" dirty="0"/>
              <a:t>Argues that glyphosate is insidiously, cumulatively toxic through its diabolical insertion into proteins by mistake in place of the coding amino acid glycine</a:t>
            </a:r>
          </a:p>
          <a:p>
            <a:pPr lvl="1"/>
            <a:r>
              <a:rPr lang="en-US" dirty="0"/>
              <a:t>This unique feature explains why it is causal in so many diseases</a:t>
            </a:r>
          </a:p>
          <a:p>
            <a:pPr lvl="1"/>
            <a:endParaRPr lang="en-US" dirty="0"/>
          </a:p>
          <a:p>
            <a:pPr marL="0" indent="0">
              <a:buNone/>
            </a:pPr>
            <a:r>
              <a:rPr lang="en-US" dirty="0"/>
              <a:t>This book was selected by </a:t>
            </a:r>
            <a:r>
              <a:rPr lang="en-US" dirty="0" err="1"/>
              <a:t>Kirkus</a:t>
            </a:r>
            <a:r>
              <a:rPr lang="en-US" dirty="0"/>
              <a:t> Reviews as one of the top 100 non-fiction books of 2021</a:t>
            </a:r>
          </a:p>
        </p:txBody>
      </p:sp>
    </p:spTree>
    <p:extLst>
      <p:ext uri="{BB962C8B-B14F-4D97-AF65-F5344CB8AC3E}">
        <p14:creationId xmlns:p14="http://schemas.microsoft.com/office/powerpoint/2010/main" val="918641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ut_brain_glyphosate.png"/>
          <p:cNvPicPr>
            <a:picLocks noGrp="1" noChangeAspect="1"/>
          </p:cNvPicPr>
          <p:nvPr>
            <p:ph idx="1"/>
          </p:nvPr>
        </p:nvPicPr>
        <p:blipFill>
          <a:blip r:embed="rId2">
            <a:extLst>
              <a:ext uri="{28A0092B-C50C-407E-A947-70E740481C1C}">
                <a14:useLocalDpi xmlns:a14="http://schemas.microsoft.com/office/drawing/2010/main" val="0"/>
              </a:ext>
            </a:extLst>
          </a:blip>
          <a:srcRect t="-32596" b="-32596"/>
          <a:stretch>
            <a:fillRect/>
          </a:stretch>
        </p:blipFill>
        <p:spPr>
          <a:xfrm>
            <a:off x="220135" y="-948266"/>
            <a:ext cx="9076267" cy="4525963"/>
          </a:xfrm>
        </p:spPr>
      </p:pic>
      <p:sp>
        <p:nvSpPr>
          <p:cNvPr id="5" name="Content Placeholder 2"/>
          <p:cNvSpPr txBox="1">
            <a:spLocks/>
          </p:cNvSpPr>
          <p:nvPr/>
        </p:nvSpPr>
        <p:spPr>
          <a:xfrm>
            <a:off x="1343749" y="3150134"/>
            <a:ext cx="9076267" cy="2964916"/>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t>“In this work, we state a possible link between </a:t>
            </a:r>
            <a:r>
              <a:rPr lang="en-US" sz="2800" dirty="0" err="1"/>
              <a:t>Gly</a:t>
            </a:r>
            <a:r>
              <a:rPr lang="en-US" sz="2800" dirty="0"/>
              <a:t>[</a:t>
            </a:r>
            <a:r>
              <a:rPr lang="en-US" sz="2800" dirty="0" err="1"/>
              <a:t>phosate</a:t>
            </a:r>
            <a:r>
              <a:rPr lang="en-US" sz="2800" dirty="0"/>
              <a:t>]-induced </a:t>
            </a:r>
            <a:r>
              <a:rPr lang="en-US" sz="2800" i="1" dirty="0">
                <a:solidFill>
                  <a:srgbClr val="FF0000"/>
                </a:solidFill>
              </a:rPr>
              <a:t>dysbiosis</a:t>
            </a:r>
            <a:r>
              <a:rPr lang="en-US" sz="2800" dirty="0"/>
              <a:t> and cognitive and motor aggravations in neurodegenerative and neurodevelopmental pathologies, such as autism spectrum disorder (ASD).  Hence, we review the negative impact that </a:t>
            </a:r>
            <a:r>
              <a:rPr lang="en-US" sz="2800" dirty="0" err="1"/>
              <a:t>Gly</a:t>
            </a:r>
            <a:r>
              <a:rPr lang="en-US" sz="2800" dirty="0"/>
              <a:t>-induced </a:t>
            </a:r>
            <a:r>
              <a:rPr lang="en-US" sz="2800" dirty="0" err="1"/>
              <a:t>dysbiosis</a:t>
            </a:r>
            <a:r>
              <a:rPr lang="en-US" sz="2800" dirty="0"/>
              <a:t> may have on </a:t>
            </a:r>
            <a:r>
              <a:rPr lang="en-US" sz="2800" i="1" dirty="0">
                <a:solidFill>
                  <a:srgbClr val="FF0000"/>
                </a:solidFill>
              </a:rPr>
              <a:t>depression/anxiety, autism, Alzheimer’s and Parkinson’s diseases</a:t>
            </a:r>
            <a:r>
              <a:rPr lang="en-US" sz="2800" dirty="0">
                <a:solidFill>
                  <a:srgbClr val="FF0000"/>
                </a:solidFill>
              </a:rPr>
              <a:t>.” </a:t>
            </a:r>
          </a:p>
          <a:p>
            <a:endParaRPr lang="en-US" sz="2800" dirty="0"/>
          </a:p>
          <a:p>
            <a:endParaRPr lang="en-US" sz="2800" dirty="0"/>
          </a:p>
          <a:p>
            <a:endParaRPr lang="en-US" sz="2400" dirty="0"/>
          </a:p>
        </p:txBody>
      </p:sp>
      <p:sp>
        <p:nvSpPr>
          <p:cNvPr id="6" name="TextBox 5"/>
          <p:cNvSpPr txBox="1"/>
          <p:nvPr/>
        </p:nvSpPr>
        <p:spPr>
          <a:xfrm>
            <a:off x="3776133" y="433402"/>
            <a:ext cx="3944798" cy="461665"/>
          </a:xfrm>
          <a:prstGeom prst="rect">
            <a:avLst/>
          </a:prstGeom>
          <a:solidFill>
            <a:srgbClr val="FFFFFF"/>
          </a:solidFill>
        </p:spPr>
        <p:txBody>
          <a:bodyPr wrap="none" rtlCol="0">
            <a:spAutoFit/>
          </a:bodyPr>
          <a:lstStyle/>
          <a:p>
            <a:r>
              <a:rPr lang="en-US" sz="2400" dirty="0" err="1"/>
              <a:t>Neurotoxicology</a:t>
            </a:r>
            <a:r>
              <a:rPr lang="en-US" sz="2400" dirty="0"/>
              <a:t> 2019; 75:1-8.</a:t>
            </a:r>
          </a:p>
        </p:txBody>
      </p:sp>
    </p:spTree>
    <p:extLst>
      <p:ext uri="{BB962C8B-B14F-4D97-AF65-F5344CB8AC3E}">
        <p14:creationId xmlns:p14="http://schemas.microsoft.com/office/powerpoint/2010/main" val="3694199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34B8B-EE49-623E-6D47-37D69E8F71B8}"/>
              </a:ext>
            </a:extLst>
          </p:cNvPr>
          <p:cNvPicPr>
            <a:picLocks noChangeAspect="1"/>
          </p:cNvPicPr>
          <p:nvPr/>
        </p:nvPicPr>
        <p:blipFill>
          <a:blip r:embed="rId3"/>
          <a:stretch>
            <a:fillRect/>
          </a:stretch>
        </p:blipFill>
        <p:spPr>
          <a:xfrm>
            <a:off x="6799888" y="2836566"/>
            <a:ext cx="4745055" cy="3930175"/>
          </a:xfrm>
          <a:prstGeom prst="rect">
            <a:avLst/>
          </a:prstGeom>
        </p:spPr>
      </p:pic>
      <p:pic>
        <p:nvPicPr>
          <p:cNvPr id="14" name="Picture 13" descr="A graph of growth of corn&#10;&#10;Description automatically generated with medium confidence">
            <a:extLst>
              <a:ext uri="{FF2B5EF4-FFF2-40B4-BE49-F238E27FC236}">
                <a16:creationId xmlns:a16="http://schemas.microsoft.com/office/drawing/2014/main" id="{4D80A9DA-6781-26F0-B4B5-C81C4C0EEF16}"/>
              </a:ext>
            </a:extLst>
          </p:cNvPr>
          <p:cNvPicPr>
            <a:picLocks noChangeAspect="1"/>
          </p:cNvPicPr>
          <p:nvPr/>
        </p:nvPicPr>
        <p:blipFill>
          <a:blip r:embed="rId4"/>
          <a:stretch>
            <a:fillRect/>
          </a:stretch>
        </p:blipFill>
        <p:spPr>
          <a:xfrm>
            <a:off x="580065" y="2705896"/>
            <a:ext cx="5019233" cy="3723284"/>
          </a:xfrm>
          <a:prstGeom prst="rect">
            <a:avLst/>
          </a:prstGeom>
        </p:spPr>
      </p:pic>
      <p:pic>
        <p:nvPicPr>
          <p:cNvPr id="5" name="Picture 4" descr="autis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4424" y="40984"/>
            <a:ext cx="4745055" cy="2988733"/>
          </a:xfrm>
          <a:prstGeom prst="rect">
            <a:avLst/>
          </a:prstGeom>
        </p:spPr>
      </p:pic>
      <p:pic>
        <p:nvPicPr>
          <p:cNvPr id="7" name="Picture 6" descr="suicid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057" y="67966"/>
            <a:ext cx="5311813" cy="2768600"/>
          </a:xfrm>
          <a:prstGeom prst="rect">
            <a:avLst/>
          </a:prstGeom>
        </p:spPr>
      </p:pic>
      <p:sp>
        <p:nvSpPr>
          <p:cNvPr id="10" name="TextBox 9"/>
          <p:cNvSpPr txBox="1"/>
          <p:nvPr/>
        </p:nvSpPr>
        <p:spPr>
          <a:xfrm>
            <a:off x="8223534" y="30"/>
            <a:ext cx="1393330" cy="584775"/>
          </a:xfrm>
          <a:prstGeom prst="rect">
            <a:avLst/>
          </a:prstGeom>
          <a:solidFill>
            <a:schemeClr val="bg1"/>
          </a:solidFill>
        </p:spPr>
        <p:txBody>
          <a:bodyPr wrap="none" rtlCol="0">
            <a:spAutoFit/>
          </a:bodyPr>
          <a:lstStyle/>
          <a:p>
            <a:r>
              <a:rPr lang="en-US" sz="3200" b="1" dirty="0"/>
              <a:t>Autism</a:t>
            </a:r>
          </a:p>
        </p:txBody>
      </p:sp>
      <p:sp>
        <p:nvSpPr>
          <p:cNvPr id="12" name="TextBox 11"/>
          <p:cNvSpPr txBox="1"/>
          <p:nvPr/>
        </p:nvSpPr>
        <p:spPr>
          <a:xfrm>
            <a:off x="1792549" y="16891"/>
            <a:ext cx="3020827" cy="584775"/>
          </a:xfrm>
          <a:prstGeom prst="rect">
            <a:avLst/>
          </a:prstGeom>
          <a:solidFill>
            <a:schemeClr val="bg1"/>
          </a:solidFill>
        </p:spPr>
        <p:txBody>
          <a:bodyPr wrap="none" rtlCol="0">
            <a:spAutoFit/>
          </a:bodyPr>
          <a:lstStyle/>
          <a:p>
            <a:r>
              <a:rPr lang="en-US" sz="3200" b="1" dirty="0"/>
              <a:t>Death by Suicide</a:t>
            </a:r>
          </a:p>
        </p:txBody>
      </p:sp>
      <p:sp>
        <p:nvSpPr>
          <p:cNvPr id="13" name="TextBox 12"/>
          <p:cNvSpPr txBox="1"/>
          <p:nvPr/>
        </p:nvSpPr>
        <p:spPr>
          <a:xfrm>
            <a:off x="8703734" y="-393699"/>
            <a:ext cx="184731" cy="461665"/>
          </a:xfrm>
          <a:prstGeom prst="rect">
            <a:avLst/>
          </a:prstGeom>
          <a:noFill/>
        </p:spPr>
        <p:txBody>
          <a:bodyPr wrap="none" rtlCol="0">
            <a:spAutoFit/>
          </a:bodyPr>
          <a:lstStyle/>
          <a:p>
            <a:endParaRPr lang="en-US" sz="2400" dirty="0"/>
          </a:p>
        </p:txBody>
      </p:sp>
      <p:sp>
        <p:nvSpPr>
          <p:cNvPr id="11" name="TextBox 10"/>
          <p:cNvSpPr txBox="1"/>
          <p:nvPr/>
        </p:nvSpPr>
        <p:spPr>
          <a:xfrm>
            <a:off x="889430" y="2836566"/>
            <a:ext cx="4180260" cy="584775"/>
          </a:xfrm>
          <a:prstGeom prst="rect">
            <a:avLst/>
          </a:prstGeom>
          <a:solidFill>
            <a:schemeClr val="bg1"/>
          </a:solidFill>
        </p:spPr>
        <p:txBody>
          <a:bodyPr wrap="square" rtlCol="0">
            <a:spAutoFit/>
          </a:bodyPr>
          <a:lstStyle/>
          <a:p>
            <a:pPr algn="ctr"/>
            <a:r>
              <a:rPr lang="en-US" sz="3200" b="1" dirty="0"/>
              <a:t>Alzheimer’s</a:t>
            </a:r>
          </a:p>
        </p:txBody>
      </p:sp>
      <p:sp>
        <p:nvSpPr>
          <p:cNvPr id="9" name="TextBox 8"/>
          <p:cNvSpPr txBox="1"/>
          <p:nvPr/>
        </p:nvSpPr>
        <p:spPr>
          <a:xfrm>
            <a:off x="6799887" y="3087999"/>
            <a:ext cx="4745055" cy="584775"/>
          </a:xfrm>
          <a:prstGeom prst="rect">
            <a:avLst/>
          </a:prstGeom>
          <a:solidFill>
            <a:schemeClr val="bg1"/>
          </a:solidFill>
        </p:spPr>
        <p:txBody>
          <a:bodyPr wrap="square" rtlCol="0">
            <a:spAutoFit/>
          </a:bodyPr>
          <a:lstStyle/>
          <a:p>
            <a:pPr algn="ctr"/>
            <a:r>
              <a:rPr lang="en-US" sz="3200" b="1" dirty="0"/>
              <a:t>Parkinson’s disease        </a:t>
            </a:r>
          </a:p>
        </p:txBody>
      </p:sp>
    </p:spTree>
    <p:extLst>
      <p:ext uri="{BB962C8B-B14F-4D97-AF65-F5344CB8AC3E}">
        <p14:creationId xmlns:p14="http://schemas.microsoft.com/office/powerpoint/2010/main" val="652095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thane_SIB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6545" y="1311322"/>
            <a:ext cx="4248509" cy="4235356"/>
          </a:xfrm>
          <a:prstGeom prst="rect">
            <a:avLst/>
          </a:prstGeom>
        </p:spPr>
      </p:pic>
      <p:sp>
        <p:nvSpPr>
          <p:cNvPr id="4" name="Rectangle 3"/>
          <p:cNvSpPr/>
          <p:nvPr/>
        </p:nvSpPr>
        <p:spPr>
          <a:xfrm>
            <a:off x="-436699" y="1841701"/>
            <a:ext cx="9259424" cy="2893100"/>
          </a:xfrm>
          <a:prstGeom prst="rect">
            <a:avLst/>
          </a:prstGeom>
          <a:noFill/>
          <a:ln>
            <a:noFill/>
          </a:ln>
        </p:spPr>
        <p:txBody>
          <a:bodyPr wrap="square" lIns="121920" tIns="60960" rIns="121920" bIns="60960">
            <a:spAutoFit/>
          </a:bodyPr>
          <a:lstStyle/>
          <a:p>
            <a:pPr algn="ctr"/>
            <a:r>
              <a:rPr lang="en-US"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Gut Microbes Supply Deuterium-depleted Nutrients to the Host</a:t>
            </a:r>
          </a:p>
        </p:txBody>
      </p:sp>
    </p:spTree>
    <p:extLst>
      <p:ext uri="{BB962C8B-B14F-4D97-AF65-F5344CB8AC3E}">
        <p14:creationId xmlns:p14="http://schemas.microsoft.com/office/powerpoint/2010/main" val="3180924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magnifying glass over a world map&#10;&#10;Description automatically generated with low confidence">
            <a:extLst>
              <a:ext uri="{FF2B5EF4-FFF2-40B4-BE49-F238E27FC236}">
                <a16:creationId xmlns:a16="http://schemas.microsoft.com/office/drawing/2014/main" id="{072977BC-723F-974E-972A-E361BEA03F1A}"/>
              </a:ext>
            </a:extLst>
          </p:cNvPr>
          <p:cNvPicPr>
            <a:picLocks noChangeAspect="1"/>
          </p:cNvPicPr>
          <p:nvPr/>
        </p:nvPicPr>
        <p:blipFill>
          <a:blip r:embed="rId3"/>
          <a:stretch>
            <a:fillRect/>
          </a:stretch>
        </p:blipFill>
        <p:spPr>
          <a:xfrm>
            <a:off x="8038509" y="2088566"/>
            <a:ext cx="4612537" cy="2680868"/>
          </a:xfrm>
          <a:prstGeom prst="rect">
            <a:avLst/>
          </a:prstGeom>
        </p:spPr>
      </p:pic>
      <p:sp>
        <p:nvSpPr>
          <p:cNvPr id="2" name="Title 1"/>
          <p:cNvSpPr>
            <a:spLocks noGrp="1"/>
          </p:cNvSpPr>
          <p:nvPr>
            <p:ph type="title"/>
          </p:nvPr>
        </p:nvSpPr>
        <p:spPr>
          <a:xfrm>
            <a:off x="170936" y="0"/>
            <a:ext cx="10515600" cy="1325563"/>
          </a:xfrm>
        </p:spPr>
        <p:txBody>
          <a:bodyPr/>
          <a:lstStyle/>
          <a:p>
            <a:r>
              <a:rPr lang="en-US" b="1" dirty="0"/>
              <a:t>The Big Picture</a:t>
            </a:r>
          </a:p>
        </p:txBody>
      </p:sp>
      <p:sp>
        <p:nvSpPr>
          <p:cNvPr id="3" name="Content Placeholder 2"/>
          <p:cNvSpPr>
            <a:spLocks noGrp="1"/>
          </p:cNvSpPr>
          <p:nvPr>
            <p:ph idx="1"/>
          </p:nvPr>
        </p:nvSpPr>
        <p:spPr>
          <a:xfrm>
            <a:off x="170936" y="992453"/>
            <a:ext cx="11294533" cy="5591227"/>
          </a:xfrm>
        </p:spPr>
        <p:txBody>
          <a:bodyPr>
            <a:normAutofit/>
          </a:bodyPr>
          <a:lstStyle/>
          <a:p>
            <a:r>
              <a:rPr lang="en-US" dirty="0"/>
              <a:t>Gut microbes produce hydrogen gas that is remarkably                               depleted in deuterium</a:t>
            </a:r>
          </a:p>
          <a:p>
            <a:pPr lvl="1"/>
            <a:r>
              <a:rPr lang="en-US" dirty="0"/>
              <a:t>This gas is recycled back into organic nutrients by other                                              microbes </a:t>
            </a:r>
            <a:r>
              <a:rPr lang="en-US" dirty="0">
                <a:sym typeface="Wingdings"/>
              </a:rPr>
              <a:t> </a:t>
            </a:r>
            <a:r>
              <a:rPr lang="en-US" dirty="0"/>
              <a:t>the nutrients are also deuterium depleted</a:t>
            </a:r>
          </a:p>
          <a:p>
            <a:r>
              <a:rPr lang="en-US" dirty="0"/>
              <a:t>The enzymes involved have strong dependencies on                                             glycine residues that could be substituted by glyphosate</a:t>
            </a:r>
          </a:p>
          <a:p>
            <a:pPr lvl="1"/>
            <a:r>
              <a:rPr lang="en-US" dirty="0"/>
              <a:t>Intestinal bloating and gas pain may be caused by impaired                                              hydrogen recycling due to glyphosate exposure</a:t>
            </a:r>
          </a:p>
          <a:p>
            <a:r>
              <a:rPr lang="en-US" dirty="0"/>
              <a:t>Hydrogen enriched water and other hydrogen therapies                            show therapeutic promise</a:t>
            </a:r>
          </a:p>
          <a:p>
            <a:pPr lvl="1"/>
            <a:r>
              <a:rPr lang="en-US" dirty="0"/>
              <a:t>Is the benefit due to the low deuterium in the hydrogen gas?</a:t>
            </a:r>
          </a:p>
          <a:p>
            <a:r>
              <a:rPr lang="en-US" dirty="0"/>
              <a:t>DNA methylation may be a storage mechanism for low-deuterium nutrients</a:t>
            </a:r>
          </a:p>
          <a:p>
            <a:pPr lvl="1"/>
            <a:endParaRPr lang="en-US" dirty="0"/>
          </a:p>
          <a:p>
            <a:endParaRPr lang="en-US" dirty="0"/>
          </a:p>
        </p:txBody>
      </p:sp>
    </p:spTree>
    <p:extLst>
      <p:ext uri="{BB962C8B-B14F-4D97-AF65-F5344CB8AC3E}">
        <p14:creationId xmlns:p14="http://schemas.microsoft.com/office/powerpoint/2010/main" val="2390131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773" y="888709"/>
            <a:ext cx="9438273" cy="1143000"/>
          </a:xfrm>
        </p:spPr>
        <p:txBody>
          <a:bodyPr>
            <a:noAutofit/>
          </a:bodyPr>
          <a:lstStyle/>
          <a:p>
            <a:r>
              <a:rPr lang="en-US" sz="4000" b="1" dirty="0"/>
              <a:t>Hydrogen gas produced by microbes anaerobically from glucose or </a:t>
            </a:r>
            <a:r>
              <a:rPr lang="en-US" sz="4000" b="1" dirty="0" err="1"/>
              <a:t>formate</a:t>
            </a:r>
            <a:r>
              <a:rPr lang="en-US" sz="4000" b="1" dirty="0"/>
              <a:t> is depleted down to 30 ppm deuterium</a:t>
            </a:r>
            <a:r>
              <a:rPr lang="en-US" sz="4000" b="1" dirty="0">
                <a:solidFill>
                  <a:srgbClr val="FF0000"/>
                </a:solidFill>
              </a:rPr>
              <a:t>*</a:t>
            </a:r>
            <a:br>
              <a:rPr lang="en-US" sz="4000" b="1" dirty="0"/>
            </a:br>
            <a:endParaRPr lang="en-US" sz="4000" b="1" dirty="0"/>
          </a:p>
        </p:txBody>
      </p:sp>
      <p:sp>
        <p:nvSpPr>
          <p:cNvPr id="3" name="Content Placeholder 2"/>
          <p:cNvSpPr>
            <a:spLocks noGrp="1"/>
          </p:cNvSpPr>
          <p:nvPr>
            <p:ph idx="1"/>
          </p:nvPr>
        </p:nvSpPr>
        <p:spPr>
          <a:xfrm>
            <a:off x="601360" y="2531714"/>
            <a:ext cx="8847440" cy="3747028"/>
          </a:xfrm>
        </p:spPr>
        <p:txBody>
          <a:bodyPr>
            <a:noAutofit/>
          </a:bodyPr>
          <a:lstStyle/>
          <a:p>
            <a:r>
              <a:rPr lang="en-US" dirty="0"/>
              <a:t>“Mass spectrometric analyses of the hydrogen produced by growing cells showed a deuterium content of about 30 ppm. (i.e., depleted by a factor of 4.4 to 5.1</a:t>
            </a:r>
            <a:r>
              <a:rPr lang="mr-IN" dirty="0"/>
              <a:t>…</a:t>
            </a:r>
            <a:r>
              <a:rPr lang="en-US" dirty="0"/>
              <a:t>).”</a:t>
            </a:r>
          </a:p>
          <a:p>
            <a:r>
              <a:rPr lang="en-US" dirty="0"/>
              <a:t>The same was true whether glucose or </a:t>
            </a:r>
            <a:r>
              <a:rPr lang="en-US" dirty="0" err="1"/>
              <a:t>formate</a:t>
            </a:r>
            <a:r>
              <a:rPr lang="en-US" dirty="0"/>
              <a:t> was the substrate. </a:t>
            </a:r>
          </a:p>
          <a:p>
            <a:r>
              <a:rPr lang="en-US" dirty="0"/>
              <a:t>The intracellular water and cellular hydrogen were not significantly depleted in deuterium.</a:t>
            </a:r>
          </a:p>
        </p:txBody>
      </p:sp>
      <p:sp>
        <p:nvSpPr>
          <p:cNvPr id="4" name="TextBox 3"/>
          <p:cNvSpPr txBox="1"/>
          <p:nvPr/>
        </p:nvSpPr>
        <p:spPr>
          <a:xfrm>
            <a:off x="4808726" y="6027359"/>
            <a:ext cx="7078476" cy="502766"/>
          </a:xfrm>
          <a:prstGeom prst="rect">
            <a:avLst/>
          </a:prstGeom>
          <a:noFill/>
        </p:spPr>
        <p:txBody>
          <a:bodyPr wrap="none" rtlCol="0">
            <a:spAutoFit/>
          </a:bodyPr>
          <a:lstStyle/>
          <a:p>
            <a:r>
              <a:rPr lang="nb-NO" sz="2667" dirty="0">
                <a:solidFill>
                  <a:srgbClr val="FF0000"/>
                </a:solidFill>
              </a:rPr>
              <a:t>*</a:t>
            </a:r>
            <a:r>
              <a:rPr lang="nb-NO" sz="2667" dirty="0"/>
              <a:t>MI </a:t>
            </a:r>
            <a:r>
              <a:rPr lang="nb-NO" sz="2667" dirty="0" err="1"/>
              <a:t>Krichevsky</a:t>
            </a:r>
            <a:r>
              <a:rPr lang="nb-NO" sz="2667" dirty="0"/>
              <a:t> et al. JBC 1961 236(9): 2520-2525.</a:t>
            </a:r>
            <a:endParaRPr lang="en-US" sz="2667" dirty="0"/>
          </a:p>
        </p:txBody>
      </p:sp>
      <p:pic>
        <p:nvPicPr>
          <p:cNvPr id="5" name="Picture 4" descr="hydrog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5484" y="3166959"/>
            <a:ext cx="2225156" cy="2225156"/>
          </a:xfrm>
          <a:prstGeom prst="rect">
            <a:avLst/>
          </a:prstGeom>
        </p:spPr>
      </p:pic>
    </p:spTree>
    <p:extLst>
      <p:ext uri="{BB962C8B-B14F-4D97-AF65-F5344CB8AC3E}">
        <p14:creationId xmlns:p14="http://schemas.microsoft.com/office/powerpoint/2010/main" val="741413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B138D-58DE-0D4E-C9BA-D8E3DDDA22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6F2342-3B1F-CA81-79EE-2F2A62A0AE05}"/>
              </a:ext>
            </a:extLst>
          </p:cNvPr>
          <p:cNvSpPr>
            <a:spLocks noGrp="1"/>
          </p:cNvSpPr>
          <p:nvPr>
            <p:ph type="title"/>
          </p:nvPr>
        </p:nvSpPr>
        <p:spPr>
          <a:xfrm>
            <a:off x="142791" y="0"/>
            <a:ext cx="12801600" cy="1143000"/>
          </a:xfrm>
        </p:spPr>
        <p:txBody>
          <a:bodyPr>
            <a:noAutofit/>
          </a:bodyPr>
          <a:lstStyle/>
          <a:p>
            <a:r>
              <a:rPr lang="en-US" sz="4800" b="1" dirty="0"/>
              <a:t>What happens to the hydrogen  gas?</a:t>
            </a:r>
            <a:endParaRPr lang="en-US" sz="4800" dirty="0"/>
          </a:p>
        </p:txBody>
      </p:sp>
      <p:pic>
        <p:nvPicPr>
          <p:cNvPr id="3" name="Picture 2" descr="hydrogen.jpg">
            <a:extLst>
              <a:ext uri="{FF2B5EF4-FFF2-40B4-BE49-F238E27FC236}">
                <a16:creationId xmlns:a16="http://schemas.microsoft.com/office/drawing/2014/main" id="{AAF341F1-3D3F-8373-B3BC-075C0CC66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454" y="2710312"/>
            <a:ext cx="2899851" cy="2899851"/>
          </a:xfrm>
          <a:prstGeom prst="rect">
            <a:avLst/>
          </a:prstGeom>
        </p:spPr>
      </p:pic>
      <p:sp>
        <p:nvSpPr>
          <p:cNvPr id="5" name="TextBox 4">
            <a:extLst>
              <a:ext uri="{FF2B5EF4-FFF2-40B4-BE49-F238E27FC236}">
                <a16:creationId xmlns:a16="http://schemas.microsoft.com/office/drawing/2014/main" id="{EDA1661D-946F-B0A8-858D-48CCD98AD17D}"/>
              </a:ext>
            </a:extLst>
          </p:cNvPr>
          <p:cNvSpPr txBox="1"/>
          <p:nvPr/>
        </p:nvSpPr>
        <p:spPr>
          <a:xfrm>
            <a:off x="3309970" y="1115992"/>
            <a:ext cx="3972015" cy="461665"/>
          </a:xfrm>
          <a:prstGeom prst="rect">
            <a:avLst/>
          </a:prstGeom>
          <a:solidFill>
            <a:srgbClr val="FFFA97"/>
          </a:solidFill>
          <a:ln>
            <a:solidFill>
              <a:srgbClr val="000000"/>
            </a:solidFill>
          </a:ln>
        </p:spPr>
        <p:txBody>
          <a:bodyPr vert="horz" lIns="121920" tIns="60960" rIns="121920" bIns="60960" rtlCol="0" anchor="ctr">
            <a:noAutofit/>
          </a:bodyPr>
          <a:lstStyle>
            <a:defPPr>
              <a:defRPr lang="en-US"/>
            </a:defPPr>
            <a:lvl1pPr algn="ctr" defTabSz="457200">
              <a:spcBef>
                <a:spcPct val="0"/>
              </a:spcBef>
              <a:buNone/>
              <a:defRPr sz="2400">
                <a:latin typeface="+mj-lt"/>
                <a:ea typeface="+mj-ea"/>
                <a:cs typeface="+mj-cs"/>
              </a:defRPr>
            </a:lvl1pPr>
          </a:lstStyle>
          <a:p>
            <a:r>
              <a:rPr lang="en-US" dirty="0"/>
              <a:t>Hydrogen-producing bacteria</a:t>
            </a:r>
          </a:p>
        </p:txBody>
      </p:sp>
      <p:sp>
        <p:nvSpPr>
          <p:cNvPr id="6" name="TextBox 5">
            <a:extLst>
              <a:ext uri="{FF2B5EF4-FFF2-40B4-BE49-F238E27FC236}">
                <a16:creationId xmlns:a16="http://schemas.microsoft.com/office/drawing/2014/main" id="{5E84CB93-737E-2B93-D0FC-89DA7492C1F9}"/>
              </a:ext>
            </a:extLst>
          </p:cNvPr>
          <p:cNvSpPr txBox="1"/>
          <p:nvPr/>
        </p:nvSpPr>
        <p:spPr>
          <a:xfrm>
            <a:off x="530280" y="2829258"/>
            <a:ext cx="2367475" cy="895475"/>
          </a:xfrm>
          <a:prstGeom prst="rect">
            <a:avLst/>
          </a:prstGeom>
          <a:solidFill>
            <a:srgbClr val="FFFA97"/>
          </a:solidFill>
          <a:ln>
            <a:solidFill>
              <a:srgbClr val="000000"/>
            </a:solidFill>
          </a:ln>
        </p:spPr>
        <p:txBody>
          <a:bodyPr vert="horz" lIns="121920" tIns="60960" rIns="121920" bIns="60960" rtlCol="0" anchor="ctr">
            <a:noAutofit/>
          </a:bodyPr>
          <a:lstStyle>
            <a:defPPr>
              <a:defRPr lang="en-US"/>
            </a:defPPr>
            <a:lvl1pPr algn="ctr" defTabSz="457200">
              <a:spcBef>
                <a:spcPct val="0"/>
              </a:spcBef>
              <a:buNone/>
              <a:defRPr sz="2400">
                <a:latin typeface="+mj-lt"/>
                <a:ea typeface="+mj-ea"/>
                <a:cs typeface="+mj-cs"/>
              </a:defRPr>
            </a:lvl1pPr>
          </a:lstStyle>
          <a:p>
            <a:r>
              <a:rPr lang="en-US" dirty="0"/>
              <a:t> Sulfate-reducing bacteria</a:t>
            </a:r>
          </a:p>
        </p:txBody>
      </p:sp>
      <p:sp>
        <p:nvSpPr>
          <p:cNvPr id="7" name="TextBox 6">
            <a:extLst>
              <a:ext uri="{FF2B5EF4-FFF2-40B4-BE49-F238E27FC236}">
                <a16:creationId xmlns:a16="http://schemas.microsoft.com/office/drawing/2014/main" id="{CD8753F0-0C4E-A87F-D433-E68FA674AABF}"/>
              </a:ext>
            </a:extLst>
          </p:cNvPr>
          <p:cNvSpPr txBox="1"/>
          <p:nvPr/>
        </p:nvSpPr>
        <p:spPr>
          <a:xfrm>
            <a:off x="3784318" y="2829258"/>
            <a:ext cx="2077954" cy="895475"/>
          </a:xfrm>
          <a:prstGeom prst="rect">
            <a:avLst/>
          </a:prstGeom>
          <a:solidFill>
            <a:srgbClr val="FFFA97"/>
          </a:solidFill>
          <a:ln>
            <a:solidFill>
              <a:srgbClr val="000000"/>
            </a:solidFill>
          </a:ln>
        </p:spPr>
        <p:txBody>
          <a:bodyPr vert="horz" lIns="121920" tIns="60960" rIns="121920" bIns="60960" rtlCol="0" anchor="ctr">
            <a:noAutofit/>
          </a:bodyPr>
          <a:lstStyle>
            <a:defPPr>
              <a:defRPr lang="en-US"/>
            </a:defPPr>
            <a:lvl1pPr algn="ctr" defTabSz="457200">
              <a:spcBef>
                <a:spcPct val="0"/>
              </a:spcBef>
              <a:buNone/>
              <a:defRPr sz="2400">
                <a:latin typeface="+mj-lt"/>
                <a:ea typeface="+mj-ea"/>
                <a:cs typeface="+mj-cs"/>
              </a:defRPr>
            </a:lvl1pPr>
          </a:lstStyle>
          <a:p>
            <a:r>
              <a:rPr lang="en-US" dirty="0"/>
              <a:t>Methanogens</a:t>
            </a:r>
          </a:p>
        </p:txBody>
      </p:sp>
      <p:sp>
        <p:nvSpPr>
          <p:cNvPr id="8" name="TextBox 7">
            <a:extLst>
              <a:ext uri="{FF2B5EF4-FFF2-40B4-BE49-F238E27FC236}">
                <a16:creationId xmlns:a16="http://schemas.microsoft.com/office/drawing/2014/main" id="{F8A1DC4A-5ADC-7DA6-68EE-A892242453F8}"/>
              </a:ext>
            </a:extLst>
          </p:cNvPr>
          <p:cNvSpPr txBox="1"/>
          <p:nvPr/>
        </p:nvSpPr>
        <p:spPr>
          <a:xfrm>
            <a:off x="6715699" y="2861497"/>
            <a:ext cx="1749777" cy="830997"/>
          </a:xfrm>
          <a:prstGeom prst="rect">
            <a:avLst/>
          </a:prstGeom>
          <a:solidFill>
            <a:srgbClr val="FFFA97"/>
          </a:solidFill>
          <a:ln>
            <a:solidFill>
              <a:srgbClr val="000000"/>
            </a:solidFill>
          </a:ln>
        </p:spPr>
        <p:txBody>
          <a:bodyPr vert="horz" lIns="121920" tIns="60960" rIns="121920" bIns="60960" rtlCol="0" anchor="ctr">
            <a:noAutofit/>
          </a:bodyPr>
          <a:lstStyle>
            <a:defPPr>
              <a:defRPr lang="en-US"/>
            </a:defPPr>
            <a:lvl1pPr algn="ctr" defTabSz="457200">
              <a:spcBef>
                <a:spcPct val="0"/>
              </a:spcBef>
              <a:buNone/>
              <a:defRPr sz="2400">
                <a:latin typeface="+mj-lt"/>
                <a:ea typeface="+mj-ea"/>
                <a:cs typeface="+mj-cs"/>
              </a:defRPr>
            </a:lvl1pPr>
          </a:lstStyle>
          <a:p>
            <a:r>
              <a:rPr lang="en-US" dirty="0" err="1"/>
              <a:t>Acetogenic</a:t>
            </a:r>
            <a:r>
              <a:rPr lang="en-US" dirty="0"/>
              <a:t> bacteria</a:t>
            </a:r>
          </a:p>
        </p:txBody>
      </p:sp>
      <p:sp>
        <p:nvSpPr>
          <p:cNvPr id="9" name="TextBox 8">
            <a:extLst>
              <a:ext uri="{FF2B5EF4-FFF2-40B4-BE49-F238E27FC236}">
                <a16:creationId xmlns:a16="http://schemas.microsoft.com/office/drawing/2014/main" id="{87E854CF-5BF4-A276-2EAE-46FA194EB9E0}"/>
              </a:ext>
            </a:extLst>
          </p:cNvPr>
          <p:cNvSpPr txBox="1"/>
          <p:nvPr/>
        </p:nvSpPr>
        <p:spPr>
          <a:xfrm>
            <a:off x="732049" y="4441418"/>
            <a:ext cx="1963936" cy="830997"/>
          </a:xfrm>
          <a:prstGeom prst="rect">
            <a:avLst/>
          </a:prstGeom>
          <a:noFill/>
        </p:spPr>
        <p:txBody>
          <a:bodyPr wrap="none" rtlCol="0">
            <a:spAutoFit/>
          </a:bodyPr>
          <a:lstStyle/>
          <a:p>
            <a:pPr algn="ctr"/>
            <a:r>
              <a:rPr lang="en-US" sz="2400" dirty="0"/>
              <a:t>Methane thiol</a:t>
            </a:r>
          </a:p>
          <a:p>
            <a:pPr algn="ctr"/>
            <a:r>
              <a:rPr lang="en-US" sz="2400" dirty="0">
                <a:solidFill>
                  <a:srgbClr val="FF0000"/>
                </a:solidFill>
              </a:rPr>
              <a:t>CH</a:t>
            </a:r>
            <a:r>
              <a:rPr lang="en-US" sz="2400" baseline="-25000" dirty="0">
                <a:solidFill>
                  <a:srgbClr val="FF0000"/>
                </a:solidFill>
              </a:rPr>
              <a:t>3</a:t>
            </a:r>
            <a:r>
              <a:rPr lang="en-US" sz="2400" dirty="0"/>
              <a:t>SH</a:t>
            </a:r>
          </a:p>
        </p:txBody>
      </p:sp>
      <p:sp>
        <p:nvSpPr>
          <p:cNvPr id="10" name="TextBox 9">
            <a:extLst>
              <a:ext uri="{FF2B5EF4-FFF2-40B4-BE49-F238E27FC236}">
                <a16:creationId xmlns:a16="http://schemas.microsoft.com/office/drawing/2014/main" id="{09B92B57-8C0D-3403-0133-7096EC7B2A70}"/>
              </a:ext>
            </a:extLst>
          </p:cNvPr>
          <p:cNvSpPr txBox="1"/>
          <p:nvPr/>
        </p:nvSpPr>
        <p:spPr>
          <a:xfrm>
            <a:off x="4159524" y="4441418"/>
            <a:ext cx="1327543" cy="830997"/>
          </a:xfrm>
          <a:prstGeom prst="rect">
            <a:avLst/>
          </a:prstGeom>
          <a:noFill/>
        </p:spPr>
        <p:txBody>
          <a:bodyPr wrap="none" rtlCol="0">
            <a:spAutoFit/>
          </a:bodyPr>
          <a:lstStyle/>
          <a:p>
            <a:pPr algn="ctr"/>
            <a:r>
              <a:rPr lang="en-US" sz="2400" dirty="0"/>
              <a:t>Methane</a:t>
            </a:r>
          </a:p>
          <a:p>
            <a:pPr algn="ctr"/>
            <a:r>
              <a:rPr lang="en-US" sz="2400" dirty="0"/>
              <a:t>C</a:t>
            </a:r>
            <a:r>
              <a:rPr lang="en-US" sz="2400" dirty="0">
                <a:solidFill>
                  <a:srgbClr val="FF0000"/>
                </a:solidFill>
              </a:rPr>
              <a:t>H</a:t>
            </a:r>
            <a:r>
              <a:rPr lang="en-US" sz="2400" baseline="-25000" dirty="0">
                <a:solidFill>
                  <a:srgbClr val="FF0000"/>
                </a:solidFill>
              </a:rPr>
              <a:t>4</a:t>
            </a:r>
            <a:endParaRPr lang="en-US" sz="2400" dirty="0">
              <a:solidFill>
                <a:srgbClr val="FF0000"/>
              </a:solidFill>
            </a:endParaRPr>
          </a:p>
        </p:txBody>
      </p:sp>
      <p:sp>
        <p:nvSpPr>
          <p:cNvPr id="11" name="TextBox 10">
            <a:extLst>
              <a:ext uri="{FF2B5EF4-FFF2-40B4-BE49-F238E27FC236}">
                <a16:creationId xmlns:a16="http://schemas.microsoft.com/office/drawing/2014/main" id="{F8536DB1-D227-AF17-E1A6-EFAAEADDD39E}"/>
              </a:ext>
            </a:extLst>
          </p:cNvPr>
          <p:cNvSpPr txBox="1"/>
          <p:nvPr/>
        </p:nvSpPr>
        <p:spPr>
          <a:xfrm>
            <a:off x="6888055" y="4441418"/>
            <a:ext cx="1405064" cy="830997"/>
          </a:xfrm>
          <a:prstGeom prst="rect">
            <a:avLst/>
          </a:prstGeom>
          <a:noFill/>
        </p:spPr>
        <p:txBody>
          <a:bodyPr wrap="none" rtlCol="0">
            <a:spAutoFit/>
          </a:bodyPr>
          <a:lstStyle/>
          <a:p>
            <a:pPr algn="ctr"/>
            <a:r>
              <a:rPr lang="en-US" sz="2400" dirty="0"/>
              <a:t>Acetate</a:t>
            </a:r>
          </a:p>
          <a:p>
            <a:pPr algn="ctr"/>
            <a:r>
              <a:rPr lang="en-US" sz="2400" dirty="0"/>
              <a:t>C</a:t>
            </a:r>
            <a:r>
              <a:rPr lang="en-US" sz="2400" dirty="0">
                <a:solidFill>
                  <a:srgbClr val="FF0000"/>
                </a:solidFill>
              </a:rPr>
              <a:t>H</a:t>
            </a:r>
            <a:r>
              <a:rPr lang="en-US" sz="2400" baseline="-25000" dirty="0">
                <a:solidFill>
                  <a:srgbClr val="FF0000"/>
                </a:solidFill>
              </a:rPr>
              <a:t>3</a:t>
            </a:r>
            <a:r>
              <a:rPr lang="en-US" sz="2400" dirty="0"/>
              <a:t>COOH</a:t>
            </a:r>
          </a:p>
        </p:txBody>
      </p:sp>
      <p:sp>
        <p:nvSpPr>
          <p:cNvPr id="12" name="TextBox 11">
            <a:extLst>
              <a:ext uri="{FF2B5EF4-FFF2-40B4-BE49-F238E27FC236}">
                <a16:creationId xmlns:a16="http://schemas.microsoft.com/office/drawing/2014/main" id="{ECFDEB00-0A26-4FCE-DAF8-2C268E3B213C}"/>
              </a:ext>
            </a:extLst>
          </p:cNvPr>
          <p:cNvSpPr txBox="1"/>
          <p:nvPr/>
        </p:nvSpPr>
        <p:spPr>
          <a:xfrm>
            <a:off x="4530389" y="1516102"/>
            <a:ext cx="676787" cy="584775"/>
          </a:xfrm>
          <a:prstGeom prst="rect">
            <a:avLst/>
          </a:prstGeom>
          <a:noFill/>
        </p:spPr>
        <p:txBody>
          <a:bodyPr wrap="none" rtlCol="0">
            <a:spAutoFit/>
          </a:bodyPr>
          <a:lstStyle/>
          <a:p>
            <a:pPr algn="ctr"/>
            <a:r>
              <a:rPr lang="en-US" sz="3200" dirty="0"/>
              <a:t> </a:t>
            </a:r>
            <a:r>
              <a:rPr lang="en-US" sz="3200" b="1" dirty="0">
                <a:solidFill>
                  <a:srgbClr val="FF0000"/>
                </a:solidFill>
              </a:rPr>
              <a:t>H</a:t>
            </a:r>
            <a:r>
              <a:rPr lang="en-US" sz="3200" b="1" baseline="-25000" dirty="0">
                <a:solidFill>
                  <a:srgbClr val="FF0000"/>
                </a:solidFill>
              </a:rPr>
              <a:t>2</a:t>
            </a:r>
            <a:endParaRPr lang="en-US" sz="3200" b="1" dirty="0"/>
          </a:p>
        </p:txBody>
      </p:sp>
      <p:cxnSp>
        <p:nvCxnSpPr>
          <p:cNvPr id="16" name="Straight Arrow Connector 15">
            <a:extLst>
              <a:ext uri="{FF2B5EF4-FFF2-40B4-BE49-F238E27FC236}">
                <a16:creationId xmlns:a16="http://schemas.microsoft.com/office/drawing/2014/main" id="{1314E493-9065-8B91-B959-B97FF9CC39C5}"/>
              </a:ext>
            </a:extLst>
          </p:cNvPr>
          <p:cNvCxnSpPr>
            <a:cxnSpLocks/>
          </p:cNvCxnSpPr>
          <p:nvPr/>
        </p:nvCxnSpPr>
        <p:spPr>
          <a:xfrm flipH="1">
            <a:off x="4846038" y="2005812"/>
            <a:ext cx="45488" cy="811511"/>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7B3E6ECC-0E68-1A6B-9F31-D992D646F11D}"/>
              </a:ext>
            </a:extLst>
          </p:cNvPr>
          <p:cNvCxnSpPr>
            <a:cxnSpLocks/>
          </p:cNvCxnSpPr>
          <p:nvPr/>
        </p:nvCxnSpPr>
        <p:spPr>
          <a:xfrm>
            <a:off x="5389949" y="1913472"/>
            <a:ext cx="2070199" cy="888278"/>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A67238BD-39F0-03F2-00EC-601E5A335362}"/>
              </a:ext>
            </a:extLst>
          </p:cNvPr>
          <p:cNvCxnSpPr>
            <a:cxnSpLocks/>
          </p:cNvCxnSpPr>
          <p:nvPr/>
        </p:nvCxnSpPr>
        <p:spPr>
          <a:xfrm>
            <a:off x="1714017" y="3700799"/>
            <a:ext cx="0" cy="778795"/>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783FA463-2C68-DA37-808A-B8F6F2D4209D}"/>
              </a:ext>
            </a:extLst>
          </p:cNvPr>
          <p:cNvCxnSpPr>
            <a:cxnSpLocks/>
          </p:cNvCxnSpPr>
          <p:nvPr/>
        </p:nvCxnSpPr>
        <p:spPr>
          <a:xfrm>
            <a:off x="4823295" y="3700799"/>
            <a:ext cx="0" cy="778795"/>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9338BFF1-1B7C-08B5-C3B7-AFE84D2393EB}"/>
              </a:ext>
            </a:extLst>
          </p:cNvPr>
          <p:cNvCxnSpPr>
            <a:cxnSpLocks/>
          </p:cNvCxnSpPr>
          <p:nvPr/>
        </p:nvCxnSpPr>
        <p:spPr>
          <a:xfrm>
            <a:off x="7590587" y="3700799"/>
            <a:ext cx="0" cy="778795"/>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2331D565-D6E1-CB01-A3C4-0732DFBC7D28}"/>
              </a:ext>
            </a:extLst>
          </p:cNvPr>
          <p:cNvSpPr txBox="1"/>
          <p:nvPr/>
        </p:nvSpPr>
        <p:spPr>
          <a:xfrm>
            <a:off x="9124301" y="5750524"/>
            <a:ext cx="3067699" cy="584775"/>
          </a:xfrm>
          <a:prstGeom prst="rect">
            <a:avLst/>
          </a:prstGeom>
          <a:noFill/>
        </p:spPr>
        <p:txBody>
          <a:bodyPr wrap="none" rtlCol="0">
            <a:spAutoFit/>
          </a:bodyPr>
          <a:lstStyle/>
          <a:p>
            <a:r>
              <a:rPr lang="en-US" sz="3200" dirty="0"/>
              <a:t>Hydrogen Cycling</a:t>
            </a:r>
          </a:p>
        </p:txBody>
      </p:sp>
      <p:cxnSp>
        <p:nvCxnSpPr>
          <p:cNvPr id="29" name="Straight Arrow Connector 28">
            <a:extLst>
              <a:ext uri="{FF2B5EF4-FFF2-40B4-BE49-F238E27FC236}">
                <a16:creationId xmlns:a16="http://schemas.microsoft.com/office/drawing/2014/main" id="{8A4905AC-92D8-700F-7DE1-022710914809}"/>
              </a:ext>
            </a:extLst>
          </p:cNvPr>
          <p:cNvCxnSpPr>
            <a:cxnSpLocks/>
          </p:cNvCxnSpPr>
          <p:nvPr/>
        </p:nvCxnSpPr>
        <p:spPr>
          <a:xfrm>
            <a:off x="1714017" y="5234414"/>
            <a:ext cx="0" cy="594177"/>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3D72A137-021C-1D3E-00EF-6F60C6717021}"/>
              </a:ext>
            </a:extLst>
          </p:cNvPr>
          <p:cNvCxnSpPr>
            <a:cxnSpLocks/>
          </p:cNvCxnSpPr>
          <p:nvPr/>
        </p:nvCxnSpPr>
        <p:spPr>
          <a:xfrm>
            <a:off x="4823295" y="5234414"/>
            <a:ext cx="0" cy="594177"/>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FEB25DF3-D42F-59FD-4E8B-F0970BB3ED36}"/>
              </a:ext>
            </a:extLst>
          </p:cNvPr>
          <p:cNvCxnSpPr>
            <a:cxnSpLocks/>
          </p:cNvCxnSpPr>
          <p:nvPr/>
        </p:nvCxnSpPr>
        <p:spPr>
          <a:xfrm>
            <a:off x="7590587" y="5234414"/>
            <a:ext cx="0" cy="594177"/>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BE36FA40-8531-5C73-927D-B7471C5B0E50}"/>
              </a:ext>
            </a:extLst>
          </p:cNvPr>
          <p:cNvSpPr txBox="1"/>
          <p:nvPr/>
        </p:nvSpPr>
        <p:spPr>
          <a:xfrm>
            <a:off x="891548" y="5777816"/>
            <a:ext cx="1644938" cy="461665"/>
          </a:xfrm>
          <a:prstGeom prst="rect">
            <a:avLst/>
          </a:prstGeom>
          <a:noFill/>
        </p:spPr>
        <p:txBody>
          <a:bodyPr wrap="none" rtlCol="0">
            <a:spAutoFit/>
          </a:bodyPr>
          <a:lstStyle/>
          <a:p>
            <a:pPr algn="ctr"/>
            <a:r>
              <a:rPr lang="en-US" sz="2400" dirty="0"/>
              <a:t>Methionine</a:t>
            </a:r>
          </a:p>
        </p:txBody>
      </p:sp>
      <p:sp>
        <p:nvSpPr>
          <p:cNvPr id="33" name="TextBox 32">
            <a:extLst>
              <a:ext uri="{FF2B5EF4-FFF2-40B4-BE49-F238E27FC236}">
                <a16:creationId xmlns:a16="http://schemas.microsoft.com/office/drawing/2014/main" id="{541E9F68-4850-5403-A4F7-DE653C6F3D33}"/>
              </a:ext>
            </a:extLst>
          </p:cNvPr>
          <p:cNvSpPr txBox="1"/>
          <p:nvPr/>
        </p:nvSpPr>
        <p:spPr>
          <a:xfrm>
            <a:off x="3673945" y="5777816"/>
            <a:ext cx="2298707" cy="461665"/>
          </a:xfrm>
          <a:prstGeom prst="rect">
            <a:avLst/>
          </a:prstGeom>
          <a:noFill/>
        </p:spPr>
        <p:txBody>
          <a:bodyPr wrap="square" rtlCol="0">
            <a:spAutoFit/>
          </a:bodyPr>
          <a:lstStyle/>
          <a:p>
            <a:pPr algn="ctr"/>
            <a:r>
              <a:rPr lang="en-US" sz="2400" dirty="0"/>
              <a:t>CO</a:t>
            </a:r>
            <a:r>
              <a:rPr lang="en-US" sz="2400" baseline="-25000" dirty="0"/>
              <a:t>2</a:t>
            </a:r>
            <a:r>
              <a:rPr lang="en-US" sz="2400" dirty="0"/>
              <a:t>, </a:t>
            </a:r>
            <a:r>
              <a:rPr lang="en-US" sz="2400" dirty="0">
                <a:solidFill>
                  <a:srgbClr val="FF0000"/>
                </a:solidFill>
              </a:rPr>
              <a:t>H</a:t>
            </a:r>
            <a:r>
              <a:rPr lang="en-US" sz="2400" baseline="-25000" dirty="0">
                <a:solidFill>
                  <a:srgbClr val="FF0000"/>
                </a:solidFill>
              </a:rPr>
              <a:t>2</a:t>
            </a:r>
            <a:r>
              <a:rPr lang="en-US" sz="2400" dirty="0"/>
              <a:t>O, NAD</a:t>
            </a:r>
            <a:r>
              <a:rPr lang="en-US" sz="2400" dirty="0">
                <a:solidFill>
                  <a:srgbClr val="FF0000"/>
                </a:solidFill>
              </a:rPr>
              <a:t>H</a:t>
            </a:r>
          </a:p>
        </p:txBody>
      </p:sp>
      <p:sp>
        <p:nvSpPr>
          <p:cNvPr id="34" name="TextBox 33">
            <a:extLst>
              <a:ext uri="{FF2B5EF4-FFF2-40B4-BE49-F238E27FC236}">
                <a16:creationId xmlns:a16="http://schemas.microsoft.com/office/drawing/2014/main" id="{68557E73-1F4C-C7DB-7756-29B81C15EDE0}"/>
              </a:ext>
            </a:extLst>
          </p:cNvPr>
          <p:cNvSpPr txBox="1"/>
          <p:nvPr/>
        </p:nvSpPr>
        <p:spPr>
          <a:xfrm>
            <a:off x="6813003" y="5777816"/>
            <a:ext cx="1555169" cy="461665"/>
          </a:xfrm>
          <a:prstGeom prst="rect">
            <a:avLst/>
          </a:prstGeom>
          <a:noFill/>
        </p:spPr>
        <p:txBody>
          <a:bodyPr wrap="none" rtlCol="0">
            <a:spAutoFit/>
          </a:bodyPr>
          <a:lstStyle/>
          <a:p>
            <a:pPr algn="ctr"/>
            <a:r>
              <a:rPr lang="en-US" sz="2400" dirty="0"/>
              <a:t>Acetyl-CoA</a:t>
            </a:r>
          </a:p>
        </p:txBody>
      </p:sp>
      <p:cxnSp>
        <p:nvCxnSpPr>
          <p:cNvPr id="37" name="Straight Arrow Connector 36">
            <a:extLst>
              <a:ext uri="{FF2B5EF4-FFF2-40B4-BE49-F238E27FC236}">
                <a16:creationId xmlns:a16="http://schemas.microsoft.com/office/drawing/2014/main" id="{DE45DD63-373E-1619-BB6E-84F5A797CB59}"/>
              </a:ext>
            </a:extLst>
          </p:cNvPr>
          <p:cNvCxnSpPr>
            <a:cxnSpLocks/>
          </p:cNvCxnSpPr>
          <p:nvPr/>
        </p:nvCxnSpPr>
        <p:spPr>
          <a:xfrm flipH="1">
            <a:off x="2410012" y="1842130"/>
            <a:ext cx="2070199" cy="888278"/>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258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D0225-B926-8ECB-17D7-2DCDA8085A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5D1541-0A0E-4987-B475-127EDF9FCFE6}"/>
              </a:ext>
            </a:extLst>
          </p:cNvPr>
          <p:cNvSpPr>
            <a:spLocks noGrp="1"/>
          </p:cNvSpPr>
          <p:nvPr>
            <p:ph type="title"/>
          </p:nvPr>
        </p:nvSpPr>
        <p:spPr>
          <a:xfrm>
            <a:off x="142791" y="0"/>
            <a:ext cx="12801600" cy="1143000"/>
          </a:xfrm>
        </p:spPr>
        <p:txBody>
          <a:bodyPr>
            <a:noAutofit/>
          </a:bodyPr>
          <a:lstStyle/>
          <a:p>
            <a:r>
              <a:rPr lang="en-US" sz="4800" b="1" dirty="0"/>
              <a:t>What happens to the hydrogen  gas?</a:t>
            </a:r>
            <a:endParaRPr lang="en-US" sz="4800" dirty="0"/>
          </a:p>
        </p:txBody>
      </p:sp>
      <p:pic>
        <p:nvPicPr>
          <p:cNvPr id="3" name="Picture 2" descr="hydrogen.jpg">
            <a:extLst>
              <a:ext uri="{FF2B5EF4-FFF2-40B4-BE49-F238E27FC236}">
                <a16:creationId xmlns:a16="http://schemas.microsoft.com/office/drawing/2014/main" id="{993D87FE-FB5B-CC8B-519D-75A73CA32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9454" y="2710312"/>
            <a:ext cx="2899851" cy="2899851"/>
          </a:xfrm>
          <a:prstGeom prst="rect">
            <a:avLst/>
          </a:prstGeom>
        </p:spPr>
      </p:pic>
      <p:sp>
        <p:nvSpPr>
          <p:cNvPr id="5" name="TextBox 4">
            <a:extLst>
              <a:ext uri="{FF2B5EF4-FFF2-40B4-BE49-F238E27FC236}">
                <a16:creationId xmlns:a16="http://schemas.microsoft.com/office/drawing/2014/main" id="{9ECF749B-51FE-F3C2-53E1-30CFED8F4849}"/>
              </a:ext>
            </a:extLst>
          </p:cNvPr>
          <p:cNvSpPr txBox="1"/>
          <p:nvPr/>
        </p:nvSpPr>
        <p:spPr>
          <a:xfrm>
            <a:off x="3309970" y="1115992"/>
            <a:ext cx="3972015" cy="461665"/>
          </a:xfrm>
          <a:prstGeom prst="rect">
            <a:avLst/>
          </a:prstGeom>
          <a:solidFill>
            <a:srgbClr val="FFFA97"/>
          </a:solidFill>
          <a:ln>
            <a:solidFill>
              <a:srgbClr val="000000"/>
            </a:solidFill>
          </a:ln>
        </p:spPr>
        <p:txBody>
          <a:bodyPr vert="horz" lIns="121920" tIns="60960" rIns="121920" bIns="60960" rtlCol="0" anchor="ctr">
            <a:noAutofit/>
          </a:bodyPr>
          <a:lstStyle>
            <a:defPPr>
              <a:defRPr lang="en-US"/>
            </a:defPPr>
            <a:lvl1pPr algn="ctr" defTabSz="457200">
              <a:spcBef>
                <a:spcPct val="0"/>
              </a:spcBef>
              <a:buNone/>
              <a:defRPr sz="2400">
                <a:latin typeface="+mj-lt"/>
                <a:ea typeface="+mj-ea"/>
                <a:cs typeface="+mj-cs"/>
              </a:defRPr>
            </a:lvl1pPr>
          </a:lstStyle>
          <a:p>
            <a:r>
              <a:rPr lang="en-US" dirty="0"/>
              <a:t>Hydrogen-producing bacteria</a:t>
            </a:r>
          </a:p>
        </p:txBody>
      </p:sp>
      <p:sp>
        <p:nvSpPr>
          <p:cNvPr id="6" name="TextBox 5">
            <a:extLst>
              <a:ext uri="{FF2B5EF4-FFF2-40B4-BE49-F238E27FC236}">
                <a16:creationId xmlns:a16="http://schemas.microsoft.com/office/drawing/2014/main" id="{830FAC96-2465-2C95-FD2C-8918D5765841}"/>
              </a:ext>
            </a:extLst>
          </p:cNvPr>
          <p:cNvSpPr txBox="1"/>
          <p:nvPr/>
        </p:nvSpPr>
        <p:spPr>
          <a:xfrm>
            <a:off x="530280" y="2829258"/>
            <a:ext cx="2367475" cy="895475"/>
          </a:xfrm>
          <a:prstGeom prst="rect">
            <a:avLst/>
          </a:prstGeom>
          <a:solidFill>
            <a:srgbClr val="FFFA97"/>
          </a:solidFill>
          <a:ln>
            <a:solidFill>
              <a:srgbClr val="000000"/>
            </a:solidFill>
          </a:ln>
        </p:spPr>
        <p:txBody>
          <a:bodyPr vert="horz" lIns="121920" tIns="60960" rIns="121920" bIns="60960" rtlCol="0" anchor="ctr">
            <a:noAutofit/>
          </a:bodyPr>
          <a:lstStyle>
            <a:defPPr>
              <a:defRPr lang="en-US"/>
            </a:defPPr>
            <a:lvl1pPr algn="ctr" defTabSz="457200">
              <a:spcBef>
                <a:spcPct val="0"/>
              </a:spcBef>
              <a:buNone/>
              <a:defRPr sz="2400">
                <a:latin typeface="+mj-lt"/>
                <a:ea typeface="+mj-ea"/>
                <a:cs typeface="+mj-cs"/>
              </a:defRPr>
            </a:lvl1pPr>
          </a:lstStyle>
          <a:p>
            <a:r>
              <a:rPr lang="en-US" dirty="0"/>
              <a:t> Sulfate-reducing bacteria</a:t>
            </a:r>
          </a:p>
        </p:txBody>
      </p:sp>
      <p:sp>
        <p:nvSpPr>
          <p:cNvPr id="7" name="TextBox 6">
            <a:extLst>
              <a:ext uri="{FF2B5EF4-FFF2-40B4-BE49-F238E27FC236}">
                <a16:creationId xmlns:a16="http://schemas.microsoft.com/office/drawing/2014/main" id="{CC0F0ECB-F902-4944-376E-DFE0B3CD023E}"/>
              </a:ext>
            </a:extLst>
          </p:cNvPr>
          <p:cNvSpPr txBox="1"/>
          <p:nvPr/>
        </p:nvSpPr>
        <p:spPr>
          <a:xfrm>
            <a:off x="3784318" y="2829258"/>
            <a:ext cx="2077954" cy="895475"/>
          </a:xfrm>
          <a:prstGeom prst="rect">
            <a:avLst/>
          </a:prstGeom>
          <a:solidFill>
            <a:srgbClr val="FFFA97"/>
          </a:solidFill>
          <a:ln>
            <a:solidFill>
              <a:srgbClr val="000000"/>
            </a:solidFill>
          </a:ln>
        </p:spPr>
        <p:txBody>
          <a:bodyPr vert="horz" lIns="121920" tIns="60960" rIns="121920" bIns="60960" rtlCol="0" anchor="ctr">
            <a:noAutofit/>
          </a:bodyPr>
          <a:lstStyle>
            <a:defPPr>
              <a:defRPr lang="en-US"/>
            </a:defPPr>
            <a:lvl1pPr algn="ctr" defTabSz="457200">
              <a:spcBef>
                <a:spcPct val="0"/>
              </a:spcBef>
              <a:buNone/>
              <a:defRPr sz="2400">
                <a:latin typeface="+mj-lt"/>
                <a:ea typeface="+mj-ea"/>
                <a:cs typeface="+mj-cs"/>
              </a:defRPr>
            </a:lvl1pPr>
          </a:lstStyle>
          <a:p>
            <a:r>
              <a:rPr lang="en-US" dirty="0"/>
              <a:t>Methanogens</a:t>
            </a:r>
          </a:p>
        </p:txBody>
      </p:sp>
      <p:sp>
        <p:nvSpPr>
          <p:cNvPr id="8" name="TextBox 7">
            <a:extLst>
              <a:ext uri="{FF2B5EF4-FFF2-40B4-BE49-F238E27FC236}">
                <a16:creationId xmlns:a16="http://schemas.microsoft.com/office/drawing/2014/main" id="{63EF7BFA-31C7-CD39-1BB6-58538231A4AE}"/>
              </a:ext>
            </a:extLst>
          </p:cNvPr>
          <p:cNvSpPr txBox="1"/>
          <p:nvPr/>
        </p:nvSpPr>
        <p:spPr>
          <a:xfrm>
            <a:off x="6715699" y="2861497"/>
            <a:ext cx="1749777" cy="830997"/>
          </a:xfrm>
          <a:prstGeom prst="rect">
            <a:avLst/>
          </a:prstGeom>
          <a:solidFill>
            <a:srgbClr val="FFFA97"/>
          </a:solidFill>
          <a:ln>
            <a:solidFill>
              <a:srgbClr val="000000"/>
            </a:solidFill>
          </a:ln>
        </p:spPr>
        <p:txBody>
          <a:bodyPr vert="horz" lIns="121920" tIns="60960" rIns="121920" bIns="60960" rtlCol="0" anchor="ctr">
            <a:noAutofit/>
          </a:bodyPr>
          <a:lstStyle>
            <a:defPPr>
              <a:defRPr lang="en-US"/>
            </a:defPPr>
            <a:lvl1pPr algn="ctr" defTabSz="457200">
              <a:spcBef>
                <a:spcPct val="0"/>
              </a:spcBef>
              <a:buNone/>
              <a:defRPr sz="2400">
                <a:latin typeface="+mj-lt"/>
                <a:ea typeface="+mj-ea"/>
                <a:cs typeface="+mj-cs"/>
              </a:defRPr>
            </a:lvl1pPr>
          </a:lstStyle>
          <a:p>
            <a:r>
              <a:rPr lang="en-US" dirty="0" err="1"/>
              <a:t>Acetogenic</a:t>
            </a:r>
            <a:r>
              <a:rPr lang="en-US" dirty="0"/>
              <a:t> bacteria</a:t>
            </a:r>
          </a:p>
        </p:txBody>
      </p:sp>
      <p:sp>
        <p:nvSpPr>
          <p:cNvPr id="9" name="TextBox 8">
            <a:extLst>
              <a:ext uri="{FF2B5EF4-FFF2-40B4-BE49-F238E27FC236}">
                <a16:creationId xmlns:a16="http://schemas.microsoft.com/office/drawing/2014/main" id="{646AF271-FF0A-0ECA-6188-6CBE9FB5B669}"/>
              </a:ext>
            </a:extLst>
          </p:cNvPr>
          <p:cNvSpPr txBox="1"/>
          <p:nvPr/>
        </p:nvSpPr>
        <p:spPr>
          <a:xfrm>
            <a:off x="732049" y="4441418"/>
            <a:ext cx="1963936" cy="830997"/>
          </a:xfrm>
          <a:prstGeom prst="rect">
            <a:avLst/>
          </a:prstGeom>
          <a:noFill/>
        </p:spPr>
        <p:txBody>
          <a:bodyPr wrap="none" rtlCol="0">
            <a:spAutoFit/>
          </a:bodyPr>
          <a:lstStyle/>
          <a:p>
            <a:pPr algn="ctr"/>
            <a:r>
              <a:rPr lang="en-US" sz="2400" dirty="0"/>
              <a:t>Methane thiol</a:t>
            </a:r>
          </a:p>
          <a:p>
            <a:pPr algn="ctr"/>
            <a:r>
              <a:rPr lang="en-US" sz="2400" dirty="0">
                <a:solidFill>
                  <a:srgbClr val="FF0000"/>
                </a:solidFill>
              </a:rPr>
              <a:t>CH</a:t>
            </a:r>
            <a:r>
              <a:rPr lang="en-US" sz="2400" baseline="-25000" dirty="0">
                <a:solidFill>
                  <a:srgbClr val="FF0000"/>
                </a:solidFill>
              </a:rPr>
              <a:t>3</a:t>
            </a:r>
            <a:r>
              <a:rPr lang="en-US" sz="2400" dirty="0"/>
              <a:t>SH</a:t>
            </a:r>
          </a:p>
        </p:txBody>
      </p:sp>
      <p:sp>
        <p:nvSpPr>
          <p:cNvPr id="10" name="TextBox 9">
            <a:extLst>
              <a:ext uri="{FF2B5EF4-FFF2-40B4-BE49-F238E27FC236}">
                <a16:creationId xmlns:a16="http://schemas.microsoft.com/office/drawing/2014/main" id="{1920B053-0AEA-6E42-6C0F-210270CBBF1A}"/>
              </a:ext>
            </a:extLst>
          </p:cNvPr>
          <p:cNvSpPr txBox="1"/>
          <p:nvPr/>
        </p:nvSpPr>
        <p:spPr>
          <a:xfrm>
            <a:off x="4159524" y="4441418"/>
            <a:ext cx="1327543" cy="830997"/>
          </a:xfrm>
          <a:prstGeom prst="rect">
            <a:avLst/>
          </a:prstGeom>
          <a:noFill/>
        </p:spPr>
        <p:txBody>
          <a:bodyPr wrap="none" rtlCol="0">
            <a:spAutoFit/>
          </a:bodyPr>
          <a:lstStyle/>
          <a:p>
            <a:pPr algn="ctr"/>
            <a:r>
              <a:rPr lang="en-US" sz="2400" dirty="0"/>
              <a:t>Methane</a:t>
            </a:r>
          </a:p>
          <a:p>
            <a:pPr algn="ctr"/>
            <a:r>
              <a:rPr lang="en-US" sz="2400" dirty="0"/>
              <a:t>C</a:t>
            </a:r>
            <a:r>
              <a:rPr lang="en-US" sz="2400" dirty="0">
                <a:solidFill>
                  <a:srgbClr val="FF0000"/>
                </a:solidFill>
              </a:rPr>
              <a:t>H</a:t>
            </a:r>
            <a:r>
              <a:rPr lang="en-US" sz="2400" baseline="-25000" dirty="0">
                <a:solidFill>
                  <a:srgbClr val="FF0000"/>
                </a:solidFill>
              </a:rPr>
              <a:t>4</a:t>
            </a:r>
            <a:endParaRPr lang="en-US" sz="2400" dirty="0">
              <a:solidFill>
                <a:srgbClr val="FF0000"/>
              </a:solidFill>
            </a:endParaRPr>
          </a:p>
        </p:txBody>
      </p:sp>
      <p:sp>
        <p:nvSpPr>
          <p:cNvPr id="11" name="TextBox 10">
            <a:extLst>
              <a:ext uri="{FF2B5EF4-FFF2-40B4-BE49-F238E27FC236}">
                <a16:creationId xmlns:a16="http://schemas.microsoft.com/office/drawing/2014/main" id="{7BFF0E82-61CA-2C83-451F-BE3C5A7D855B}"/>
              </a:ext>
            </a:extLst>
          </p:cNvPr>
          <p:cNvSpPr txBox="1"/>
          <p:nvPr/>
        </p:nvSpPr>
        <p:spPr>
          <a:xfrm>
            <a:off x="6888055" y="4441418"/>
            <a:ext cx="1405064" cy="830997"/>
          </a:xfrm>
          <a:prstGeom prst="rect">
            <a:avLst/>
          </a:prstGeom>
          <a:noFill/>
        </p:spPr>
        <p:txBody>
          <a:bodyPr wrap="none" rtlCol="0">
            <a:spAutoFit/>
          </a:bodyPr>
          <a:lstStyle/>
          <a:p>
            <a:pPr algn="ctr"/>
            <a:r>
              <a:rPr lang="en-US" sz="2400" dirty="0"/>
              <a:t>Acetate</a:t>
            </a:r>
          </a:p>
          <a:p>
            <a:pPr algn="ctr"/>
            <a:r>
              <a:rPr lang="en-US" sz="2400" dirty="0"/>
              <a:t>C</a:t>
            </a:r>
            <a:r>
              <a:rPr lang="en-US" sz="2400" dirty="0">
                <a:solidFill>
                  <a:srgbClr val="FF0000"/>
                </a:solidFill>
              </a:rPr>
              <a:t>H</a:t>
            </a:r>
            <a:r>
              <a:rPr lang="en-US" sz="2400" baseline="-25000" dirty="0">
                <a:solidFill>
                  <a:srgbClr val="FF0000"/>
                </a:solidFill>
              </a:rPr>
              <a:t>3</a:t>
            </a:r>
            <a:r>
              <a:rPr lang="en-US" sz="2400" dirty="0"/>
              <a:t>COOH</a:t>
            </a:r>
          </a:p>
        </p:txBody>
      </p:sp>
      <p:sp>
        <p:nvSpPr>
          <p:cNvPr id="12" name="TextBox 11">
            <a:extLst>
              <a:ext uri="{FF2B5EF4-FFF2-40B4-BE49-F238E27FC236}">
                <a16:creationId xmlns:a16="http://schemas.microsoft.com/office/drawing/2014/main" id="{7DEE75F2-3614-3DC4-7E61-8343FD0651FA}"/>
              </a:ext>
            </a:extLst>
          </p:cNvPr>
          <p:cNvSpPr txBox="1"/>
          <p:nvPr/>
        </p:nvSpPr>
        <p:spPr>
          <a:xfrm>
            <a:off x="4530389" y="1516102"/>
            <a:ext cx="676787" cy="584775"/>
          </a:xfrm>
          <a:prstGeom prst="rect">
            <a:avLst/>
          </a:prstGeom>
          <a:noFill/>
        </p:spPr>
        <p:txBody>
          <a:bodyPr wrap="none" rtlCol="0">
            <a:spAutoFit/>
          </a:bodyPr>
          <a:lstStyle/>
          <a:p>
            <a:pPr algn="ctr"/>
            <a:r>
              <a:rPr lang="en-US" sz="3200" dirty="0"/>
              <a:t> </a:t>
            </a:r>
            <a:r>
              <a:rPr lang="en-US" sz="3200" b="1" dirty="0">
                <a:solidFill>
                  <a:srgbClr val="FF0000"/>
                </a:solidFill>
              </a:rPr>
              <a:t>H</a:t>
            </a:r>
            <a:r>
              <a:rPr lang="en-US" sz="3200" b="1" baseline="-25000" dirty="0">
                <a:solidFill>
                  <a:srgbClr val="FF0000"/>
                </a:solidFill>
              </a:rPr>
              <a:t>2</a:t>
            </a:r>
            <a:endParaRPr lang="en-US" sz="3200" b="1" dirty="0"/>
          </a:p>
        </p:txBody>
      </p:sp>
      <p:cxnSp>
        <p:nvCxnSpPr>
          <p:cNvPr id="16" name="Straight Arrow Connector 15">
            <a:extLst>
              <a:ext uri="{FF2B5EF4-FFF2-40B4-BE49-F238E27FC236}">
                <a16:creationId xmlns:a16="http://schemas.microsoft.com/office/drawing/2014/main" id="{0F0CB904-6F34-786C-9EFE-C95EADCA1470}"/>
              </a:ext>
            </a:extLst>
          </p:cNvPr>
          <p:cNvCxnSpPr>
            <a:cxnSpLocks/>
          </p:cNvCxnSpPr>
          <p:nvPr/>
        </p:nvCxnSpPr>
        <p:spPr>
          <a:xfrm flipH="1">
            <a:off x="4846038" y="2005812"/>
            <a:ext cx="45488" cy="811511"/>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9DA17B2B-754C-2AA4-7562-F7F6BB312C4C}"/>
              </a:ext>
            </a:extLst>
          </p:cNvPr>
          <p:cNvCxnSpPr>
            <a:cxnSpLocks/>
          </p:cNvCxnSpPr>
          <p:nvPr/>
        </p:nvCxnSpPr>
        <p:spPr>
          <a:xfrm>
            <a:off x="5389949" y="1913472"/>
            <a:ext cx="2070199" cy="888278"/>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3C930095-C124-78E8-4DFB-7CB8206CD337}"/>
              </a:ext>
            </a:extLst>
          </p:cNvPr>
          <p:cNvCxnSpPr>
            <a:cxnSpLocks/>
          </p:cNvCxnSpPr>
          <p:nvPr/>
        </p:nvCxnSpPr>
        <p:spPr>
          <a:xfrm>
            <a:off x="1714017" y="3700799"/>
            <a:ext cx="0" cy="778795"/>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D6B2CCB8-1700-5885-291A-17C229B04E3B}"/>
              </a:ext>
            </a:extLst>
          </p:cNvPr>
          <p:cNvCxnSpPr>
            <a:cxnSpLocks/>
          </p:cNvCxnSpPr>
          <p:nvPr/>
        </p:nvCxnSpPr>
        <p:spPr>
          <a:xfrm>
            <a:off x="4823295" y="3700799"/>
            <a:ext cx="0" cy="778795"/>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7AA1467D-2434-B7B8-05C9-960C0580C62A}"/>
              </a:ext>
            </a:extLst>
          </p:cNvPr>
          <p:cNvCxnSpPr>
            <a:cxnSpLocks/>
          </p:cNvCxnSpPr>
          <p:nvPr/>
        </p:nvCxnSpPr>
        <p:spPr>
          <a:xfrm>
            <a:off x="7590587" y="3700799"/>
            <a:ext cx="0" cy="778795"/>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C99D654B-F60E-6489-62AC-DEA997C89598}"/>
              </a:ext>
            </a:extLst>
          </p:cNvPr>
          <p:cNvSpPr txBox="1"/>
          <p:nvPr/>
        </p:nvSpPr>
        <p:spPr>
          <a:xfrm>
            <a:off x="9124301" y="5750524"/>
            <a:ext cx="3067699" cy="584775"/>
          </a:xfrm>
          <a:prstGeom prst="rect">
            <a:avLst/>
          </a:prstGeom>
          <a:noFill/>
        </p:spPr>
        <p:txBody>
          <a:bodyPr wrap="none" rtlCol="0">
            <a:spAutoFit/>
          </a:bodyPr>
          <a:lstStyle/>
          <a:p>
            <a:r>
              <a:rPr lang="en-US" sz="3200" dirty="0"/>
              <a:t>Hydrogen Cycling</a:t>
            </a:r>
          </a:p>
        </p:txBody>
      </p:sp>
      <p:cxnSp>
        <p:nvCxnSpPr>
          <p:cNvPr id="29" name="Straight Arrow Connector 28">
            <a:extLst>
              <a:ext uri="{FF2B5EF4-FFF2-40B4-BE49-F238E27FC236}">
                <a16:creationId xmlns:a16="http://schemas.microsoft.com/office/drawing/2014/main" id="{A998EB3F-6DE1-9332-7869-D6BF7E311BCB}"/>
              </a:ext>
            </a:extLst>
          </p:cNvPr>
          <p:cNvCxnSpPr>
            <a:cxnSpLocks/>
          </p:cNvCxnSpPr>
          <p:nvPr/>
        </p:nvCxnSpPr>
        <p:spPr>
          <a:xfrm>
            <a:off x="1714017" y="5234414"/>
            <a:ext cx="0" cy="594177"/>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44E19953-EF7D-BFDF-8AB9-63CB7DAF03A4}"/>
              </a:ext>
            </a:extLst>
          </p:cNvPr>
          <p:cNvCxnSpPr>
            <a:cxnSpLocks/>
          </p:cNvCxnSpPr>
          <p:nvPr/>
        </p:nvCxnSpPr>
        <p:spPr>
          <a:xfrm>
            <a:off x="4823295" y="5234414"/>
            <a:ext cx="0" cy="594177"/>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C40D365E-2CDD-FEB2-99DB-6EFA79F8AC85}"/>
              </a:ext>
            </a:extLst>
          </p:cNvPr>
          <p:cNvCxnSpPr>
            <a:cxnSpLocks/>
          </p:cNvCxnSpPr>
          <p:nvPr/>
        </p:nvCxnSpPr>
        <p:spPr>
          <a:xfrm>
            <a:off x="7590587" y="5234414"/>
            <a:ext cx="0" cy="594177"/>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5A0B761F-DF7B-AAD5-AFA4-99EAAF9DCDAC}"/>
              </a:ext>
            </a:extLst>
          </p:cNvPr>
          <p:cNvSpPr txBox="1"/>
          <p:nvPr/>
        </p:nvSpPr>
        <p:spPr>
          <a:xfrm>
            <a:off x="891548" y="5777816"/>
            <a:ext cx="1644938" cy="461665"/>
          </a:xfrm>
          <a:prstGeom prst="rect">
            <a:avLst/>
          </a:prstGeom>
          <a:noFill/>
        </p:spPr>
        <p:txBody>
          <a:bodyPr wrap="none" rtlCol="0">
            <a:spAutoFit/>
          </a:bodyPr>
          <a:lstStyle/>
          <a:p>
            <a:pPr algn="ctr"/>
            <a:r>
              <a:rPr lang="en-US" sz="2400" dirty="0"/>
              <a:t>Methionine</a:t>
            </a:r>
          </a:p>
        </p:txBody>
      </p:sp>
      <p:sp>
        <p:nvSpPr>
          <p:cNvPr id="33" name="TextBox 32">
            <a:extLst>
              <a:ext uri="{FF2B5EF4-FFF2-40B4-BE49-F238E27FC236}">
                <a16:creationId xmlns:a16="http://schemas.microsoft.com/office/drawing/2014/main" id="{62F0D7A9-9887-7A1F-7F2D-CCE7D1B907C2}"/>
              </a:ext>
            </a:extLst>
          </p:cNvPr>
          <p:cNvSpPr txBox="1"/>
          <p:nvPr/>
        </p:nvSpPr>
        <p:spPr>
          <a:xfrm>
            <a:off x="3673945" y="5777816"/>
            <a:ext cx="2298707" cy="461665"/>
          </a:xfrm>
          <a:prstGeom prst="rect">
            <a:avLst/>
          </a:prstGeom>
          <a:noFill/>
        </p:spPr>
        <p:txBody>
          <a:bodyPr wrap="square" rtlCol="0">
            <a:spAutoFit/>
          </a:bodyPr>
          <a:lstStyle/>
          <a:p>
            <a:pPr algn="ctr"/>
            <a:r>
              <a:rPr lang="en-US" sz="2400" dirty="0"/>
              <a:t>CO</a:t>
            </a:r>
            <a:r>
              <a:rPr lang="en-US" sz="2400" baseline="-25000" dirty="0"/>
              <a:t>2</a:t>
            </a:r>
            <a:r>
              <a:rPr lang="en-US" sz="2400" dirty="0"/>
              <a:t>, H</a:t>
            </a:r>
            <a:r>
              <a:rPr lang="en-US" sz="2400" baseline="-25000" dirty="0">
                <a:solidFill>
                  <a:srgbClr val="FF0000"/>
                </a:solidFill>
              </a:rPr>
              <a:t>2</a:t>
            </a:r>
            <a:r>
              <a:rPr lang="en-US" sz="2400" dirty="0"/>
              <a:t>O, NAD</a:t>
            </a:r>
            <a:r>
              <a:rPr lang="en-US" sz="2400" dirty="0">
                <a:solidFill>
                  <a:srgbClr val="FF0000"/>
                </a:solidFill>
              </a:rPr>
              <a:t>H</a:t>
            </a:r>
          </a:p>
        </p:txBody>
      </p:sp>
      <p:sp>
        <p:nvSpPr>
          <p:cNvPr id="34" name="TextBox 33">
            <a:extLst>
              <a:ext uri="{FF2B5EF4-FFF2-40B4-BE49-F238E27FC236}">
                <a16:creationId xmlns:a16="http://schemas.microsoft.com/office/drawing/2014/main" id="{7725A230-623C-8B09-F97E-269E4F166232}"/>
              </a:ext>
            </a:extLst>
          </p:cNvPr>
          <p:cNvSpPr txBox="1"/>
          <p:nvPr/>
        </p:nvSpPr>
        <p:spPr>
          <a:xfrm>
            <a:off x="6813003" y="5777816"/>
            <a:ext cx="1555169" cy="461665"/>
          </a:xfrm>
          <a:prstGeom prst="rect">
            <a:avLst/>
          </a:prstGeom>
          <a:noFill/>
        </p:spPr>
        <p:txBody>
          <a:bodyPr wrap="none" rtlCol="0">
            <a:spAutoFit/>
          </a:bodyPr>
          <a:lstStyle/>
          <a:p>
            <a:pPr algn="ctr"/>
            <a:r>
              <a:rPr lang="en-US" sz="2400" dirty="0"/>
              <a:t>Acetyl-CoA</a:t>
            </a:r>
          </a:p>
        </p:txBody>
      </p:sp>
      <p:cxnSp>
        <p:nvCxnSpPr>
          <p:cNvPr id="37" name="Straight Arrow Connector 36">
            <a:extLst>
              <a:ext uri="{FF2B5EF4-FFF2-40B4-BE49-F238E27FC236}">
                <a16:creationId xmlns:a16="http://schemas.microsoft.com/office/drawing/2014/main" id="{48380706-6292-CC47-C220-B580B33AEB0B}"/>
              </a:ext>
            </a:extLst>
          </p:cNvPr>
          <p:cNvCxnSpPr>
            <a:cxnSpLocks/>
          </p:cNvCxnSpPr>
          <p:nvPr/>
        </p:nvCxnSpPr>
        <p:spPr>
          <a:xfrm flipH="1">
            <a:off x="2410012" y="1842130"/>
            <a:ext cx="2070199" cy="888278"/>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4" name="Title 1">
            <a:extLst>
              <a:ext uri="{FF2B5EF4-FFF2-40B4-BE49-F238E27FC236}">
                <a16:creationId xmlns:a16="http://schemas.microsoft.com/office/drawing/2014/main" id="{58950716-65E3-EA40-C058-77A17129EE26}"/>
              </a:ext>
            </a:extLst>
          </p:cNvPr>
          <p:cNvSpPr txBox="1">
            <a:spLocks/>
          </p:cNvSpPr>
          <p:nvPr/>
        </p:nvSpPr>
        <p:spPr>
          <a:xfrm>
            <a:off x="1160717" y="2830150"/>
            <a:ext cx="1963937" cy="1354358"/>
          </a:xfrm>
          <a:prstGeom prst="rect">
            <a:avLst/>
          </a:prstGeom>
          <a:solidFill>
            <a:srgbClr val="FFC000"/>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t>Universal Methyl Donor</a:t>
            </a:r>
          </a:p>
        </p:txBody>
      </p:sp>
      <p:sp>
        <p:nvSpPr>
          <p:cNvPr id="13" name="Title 1">
            <a:extLst>
              <a:ext uri="{FF2B5EF4-FFF2-40B4-BE49-F238E27FC236}">
                <a16:creationId xmlns:a16="http://schemas.microsoft.com/office/drawing/2014/main" id="{65DE21F3-E009-F543-7FDF-4BBE172769DB}"/>
              </a:ext>
            </a:extLst>
          </p:cNvPr>
          <p:cNvSpPr txBox="1">
            <a:spLocks/>
          </p:cNvSpPr>
          <p:nvPr/>
        </p:nvSpPr>
        <p:spPr>
          <a:xfrm>
            <a:off x="7762341" y="2830150"/>
            <a:ext cx="2343069" cy="1354358"/>
          </a:xfrm>
          <a:prstGeom prst="rect">
            <a:avLst/>
          </a:prstGeom>
          <a:solidFill>
            <a:srgbClr val="FFC000"/>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t>Citric Acid Cycle </a:t>
            </a:r>
          </a:p>
          <a:p>
            <a:r>
              <a:rPr lang="en-US" sz="2800" dirty="0"/>
              <a:t>(fuels ATP)</a:t>
            </a:r>
          </a:p>
        </p:txBody>
      </p:sp>
      <p:sp>
        <p:nvSpPr>
          <p:cNvPr id="14" name="Title 1">
            <a:extLst>
              <a:ext uri="{FF2B5EF4-FFF2-40B4-BE49-F238E27FC236}">
                <a16:creationId xmlns:a16="http://schemas.microsoft.com/office/drawing/2014/main" id="{F083CBC1-038E-7061-4518-F882964BE115}"/>
              </a:ext>
            </a:extLst>
          </p:cNvPr>
          <p:cNvSpPr txBox="1">
            <a:spLocks/>
          </p:cNvSpPr>
          <p:nvPr/>
        </p:nvSpPr>
        <p:spPr>
          <a:xfrm>
            <a:off x="4156498" y="2830150"/>
            <a:ext cx="2890927" cy="1354358"/>
          </a:xfrm>
          <a:prstGeom prst="rect">
            <a:avLst/>
          </a:prstGeom>
          <a:solidFill>
            <a:srgbClr val="FFC000"/>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t>Supplies DDW to Mitochondria</a:t>
            </a:r>
          </a:p>
        </p:txBody>
      </p:sp>
      <p:sp>
        <p:nvSpPr>
          <p:cNvPr id="15" name="Freeform 14">
            <a:extLst>
              <a:ext uri="{FF2B5EF4-FFF2-40B4-BE49-F238E27FC236}">
                <a16:creationId xmlns:a16="http://schemas.microsoft.com/office/drawing/2014/main" id="{825BA768-9B4B-DE21-322A-0925FF32C16E}"/>
              </a:ext>
            </a:extLst>
          </p:cNvPr>
          <p:cNvSpPr/>
          <p:nvPr/>
        </p:nvSpPr>
        <p:spPr>
          <a:xfrm>
            <a:off x="2527068" y="3934697"/>
            <a:ext cx="900269" cy="2133600"/>
          </a:xfrm>
          <a:custGeom>
            <a:avLst/>
            <a:gdLst>
              <a:gd name="connsiteX0" fmla="*/ 595746 w 900269"/>
              <a:gd name="connsiteY0" fmla="*/ 0 h 2133600"/>
              <a:gd name="connsiteX1" fmla="*/ 872836 w 900269"/>
              <a:gd name="connsiteY1" fmla="*/ 1025237 h 2133600"/>
              <a:gd name="connsiteX2" fmla="*/ 0 w 900269"/>
              <a:gd name="connsiteY2" fmla="*/ 2133600 h 2133600"/>
            </a:gdLst>
            <a:ahLst/>
            <a:cxnLst>
              <a:cxn ang="0">
                <a:pos x="connsiteX0" y="connsiteY0"/>
              </a:cxn>
              <a:cxn ang="0">
                <a:pos x="connsiteX1" y="connsiteY1"/>
              </a:cxn>
              <a:cxn ang="0">
                <a:pos x="connsiteX2" y="connsiteY2"/>
              </a:cxn>
            </a:cxnLst>
            <a:rect l="l" t="t" r="r" b="b"/>
            <a:pathLst>
              <a:path w="900269" h="2133600">
                <a:moveTo>
                  <a:pt x="595746" y="0"/>
                </a:moveTo>
                <a:cubicBezTo>
                  <a:pt x="783936" y="334818"/>
                  <a:pt x="972127" y="669637"/>
                  <a:pt x="872836" y="1025237"/>
                </a:cubicBezTo>
                <a:cubicBezTo>
                  <a:pt x="773545" y="1380837"/>
                  <a:pt x="386772" y="1757218"/>
                  <a:pt x="0" y="2133600"/>
                </a:cubicBezTo>
              </a:path>
            </a:pathLst>
          </a:custGeom>
          <a:noFill/>
          <a:ln w="57150">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D023F3D9-7A74-2BD2-ABDF-C8DF71E88179}"/>
              </a:ext>
            </a:extLst>
          </p:cNvPr>
          <p:cNvSpPr/>
          <p:nvPr/>
        </p:nvSpPr>
        <p:spPr>
          <a:xfrm>
            <a:off x="5901909" y="4184507"/>
            <a:ext cx="900269" cy="1857775"/>
          </a:xfrm>
          <a:custGeom>
            <a:avLst/>
            <a:gdLst>
              <a:gd name="connsiteX0" fmla="*/ 595746 w 900269"/>
              <a:gd name="connsiteY0" fmla="*/ 0 h 2133600"/>
              <a:gd name="connsiteX1" fmla="*/ 872836 w 900269"/>
              <a:gd name="connsiteY1" fmla="*/ 1025237 h 2133600"/>
              <a:gd name="connsiteX2" fmla="*/ 0 w 900269"/>
              <a:gd name="connsiteY2" fmla="*/ 2133600 h 2133600"/>
            </a:gdLst>
            <a:ahLst/>
            <a:cxnLst>
              <a:cxn ang="0">
                <a:pos x="connsiteX0" y="connsiteY0"/>
              </a:cxn>
              <a:cxn ang="0">
                <a:pos x="connsiteX1" y="connsiteY1"/>
              </a:cxn>
              <a:cxn ang="0">
                <a:pos x="connsiteX2" y="connsiteY2"/>
              </a:cxn>
            </a:cxnLst>
            <a:rect l="l" t="t" r="r" b="b"/>
            <a:pathLst>
              <a:path w="900269" h="2133600">
                <a:moveTo>
                  <a:pt x="595746" y="0"/>
                </a:moveTo>
                <a:cubicBezTo>
                  <a:pt x="783936" y="334818"/>
                  <a:pt x="972127" y="669637"/>
                  <a:pt x="872836" y="1025237"/>
                </a:cubicBezTo>
                <a:cubicBezTo>
                  <a:pt x="773545" y="1380837"/>
                  <a:pt x="386772" y="1757218"/>
                  <a:pt x="0" y="2133600"/>
                </a:cubicBezTo>
              </a:path>
            </a:pathLst>
          </a:custGeom>
          <a:noFill/>
          <a:ln w="57150">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AE1590DE-E578-02DA-277D-F1A67915C683}"/>
              </a:ext>
            </a:extLst>
          </p:cNvPr>
          <p:cNvSpPr/>
          <p:nvPr/>
        </p:nvSpPr>
        <p:spPr>
          <a:xfrm>
            <a:off x="8396923" y="4184507"/>
            <a:ext cx="900269" cy="1857775"/>
          </a:xfrm>
          <a:custGeom>
            <a:avLst/>
            <a:gdLst>
              <a:gd name="connsiteX0" fmla="*/ 595746 w 900269"/>
              <a:gd name="connsiteY0" fmla="*/ 0 h 2133600"/>
              <a:gd name="connsiteX1" fmla="*/ 872836 w 900269"/>
              <a:gd name="connsiteY1" fmla="*/ 1025237 h 2133600"/>
              <a:gd name="connsiteX2" fmla="*/ 0 w 900269"/>
              <a:gd name="connsiteY2" fmla="*/ 2133600 h 2133600"/>
            </a:gdLst>
            <a:ahLst/>
            <a:cxnLst>
              <a:cxn ang="0">
                <a:pos x="connsiteX0" y="connsiteY0"/>
              </a:cxn>
              <a:cxn ang="0">
                <a:pos x="connsiteX1" y="connsiteY1"/>
              </a:cxn>
              <a:cxn ang="0">
                <a:pos x="connsiteX2" y="connsiteY2"/>
              </a:cxn>
            </a:cxnLst>
            <a:rect l="l" t="t" r="r" b="b"/>
            <a:pathLst>
              <a:path w="900269" h="2133600">
                <a:moveTo>
                  <a:pt x="595746" y="0"/>
                </a:moveTo>
                <a:cubicBezTo>
                  <a:pt x="783936" y="334818"/>
                  <a:pt x="972127" y="669637"/>
                  <a:pt x="872836" y="1025237"/>
                </a:cubicBezTo>
                <a:cubicBezTo>
                  <a:pt x="773545" y="1380837"/>
                  <a:pt x="386772" y="1757218"/>
                  <a:pt x="0" y="2133600"/>
                </a:cubicBezTo>
              </a:path>
            </a:pathLst>
          </a:custGeom>
          <a:noFill/>
          <a:ln w="57150">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3122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535FF-9B39-AF77-A2A2-6F33B7A901CD}"/>
              </a:ext>
            </a:extLst>
          </p:cNvPr>
          <p:cNvSpPr>
            <a:spLocks noGrp="1"/>
          </p:cNvSpPr>
          <p:nvPr>
            <p:ph type="title"/>
          </p:nvPr>
        </p:nvSpPr>
        <p:spPr>
          <a:xfrm>
            <a:off x="336114" y="3663849"/>
            <a:ext cx="2039507" cy="1325563"/>
          </a:xfrm>
        </p:spPr>
        <p:txBody>
          <a:bodyPr>
            <a:normAutofit/>
          </a:bodyPr>
          <a:lstStyle/>
          <a:p>
            <a:r>
              <a:rPr lang="en-US" dirty="0"/>
              <a:t>Carbon Cycle</a:t>
            </a:r>
          </a:p>
        </p:txBody>
      </p:sp>
      <p:sp>
        <p:nvSpPr>
          <p:cNvPr id="4" name="Donut 3">
            <a:extLst>
              <a:ext uri="{FF2B5EF4-FFF2-40B4-BE49-F238E27FC236}">
                <a16:creationId xmlns:a16="http://schemas.microsoft.com/office/drawing/2014/main" id="{AA16F9C5-3A3A-F331-7C5F-0C02AD200B5A}"/>
              </a:ext>
            </a:extLst>
          </p:cNvPr>
          <p:cNvSpPr/>
          <p:nvPr/>
        </p:nvSpPr>
        <p:spPr>
          <a:xfrm>
            <a:off x="3468414" y="1027906"/>
            <a:ext cx="5696607" cy="5391807"/>
          </a:xfrm>
          <a:prstGeom prst="donut">
            <a:avLst>
              <a:gd name="adj" fmla="val 40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BDD8E8FE-E1C6-846F-C53A-1D69382D4859}"/>
              </a:ext>
            </a:extLst>
          </p:cNvPr>
          <p:cNvSpPr txBox="1"/>
          <p:nvPr/>
        </p:nvSpPr>
        <p:spPr>
          <a:xfrm>
            <a:off x="3379240" y="2087439"/>
            <a:ext cx="1440804" cy="461665"/>
          </a:xfrm>
          <a:prstGeom prst="rect">
            <a:avLst/>
          </a:prstGeom>
          <a:solidFill>
            <a:schemeClr val="bg1"/>
          </a:solidFill>
        </p:spPr>
        <p:txBody>
          <a:bodyPr wrap="square" rtlCol="0">
            <a:spAutoFit/>
          </a:bodyPr>
          <a:lstStyle/>
          <a:p>
            <a:r>
              <a:rPr lang="en-US" sz="2400" dirty="0"/>
              <a:t>Methanol</a:t>
            </a:r>
          </a:p>
        </p:txBody>
      </p:sp>
      <p:sp>
        <p:nvSpPr>
          <p:cNvPr id="8" name="TextBox 7">
            <a:extLst>
              <a:ext uri="{FF2B5EF4-FFF2-40B4-BE49-F238E27FC236}">
                <a16:creationId xmlns:a16="http://schemas.microsoft.com/office/drawing/2014/main" id="{4FCFAB4C-0B26-CBBD-6D14-8FB1A4C09039}"/>
              </a:ext>
            </a:extLst>
          </p:cNvPr>
          <p:cNvSpPr txBox="1"/>
          <p:nvPr/>
        </p:nvSpPr>
        <p:spPr>
          <a:xfrm>
            <a:off x="3026979" y="4901170"/>
            <a:ext cx="2156174" cy="461665"/>
          </a:xfrm>
          <a:prstGeom prst="rect">
            <a:avLst/>
          </a:prstGeom>
          <a:solidFill>
            <a:schemeClr val="bg1"/>
          </a:solidFill>
        </p:spPr>
        <p:txBody>
          <a:bodyPr wrap="square" rtlCol="0">
            <a:spAutoFit/>
          </a:bodyPr>
          <a:lstStyle/>
          <a:p>
            <a:r>
              <a:rPr lang="en-US" sz="2400" dirty="0"/>
              <a:t> Formaldehyde</a:t>
            </a:r>
          </a:p>
        </p:txBody>
      </p:sp>
      <p:sp>
        <p:nvSpPr>
          <p:cNvPr id="10" name="TextBox 9">
            <a:extLst>
              <a:ext uri="{FF2B5EF4-FFF2-40B4-BE49-F238E27FC236}">
                <a16:creationId xmlns:a16="http://schemas.microsoft.com/office/drawing/2014/main" id="{EE4CA1F1-CCE8-0198-09F7-7CB0D82BF106}"/>
              </a:ext>
            </a:extLst>
          </p:cNvPr>
          <p:cNvSpPr txBox="1"/>
          <p:nvPr/>
        </p:nvSpPr>
        <p:spPr>
          <a:xfrm>
            <a:off x="5690453" y="6122600"/>
            <a:ext cx="1318396" cy="461665"/>
          </a:xfrm>
          <a:prstGeom prst="rect">
            <a:avLst/>
          </a:prstGeom>
          <a:solidFill>
            <a:schemeClr val="bg1"/>
          </a:solidFill>
        </p:spPr>
        <p:txBody>
          <a:bodyPr wrap="square" rtlCol="0">
            <a:spAutoFit/>
          </a:bodyPr>
          <a:lstStyle/>
          <a:p>
            <a:r>
              <a:rPr lang="en-US" sz="2400" dirty="0" err="1"/>
              <a:t>Formate</a:t>
            </a:r>
            <a:endParaRPr lang="en-US" sz="2400" dirty="0"/>
          </a:p>
        </p:txBody>
      </p:sp>
      <p:sp>
        <p:nvSpPr>
          <p:cNvPr id="11" name="Left Arrow 10">
            <a:extLst>
              <a:ext uri="{FF2B5EF4-FFF2-40B4-BE49-F238E27FC236}">
                <a16:creationId xmlns:a16="http://schemas.microsoft.com/office/drawing/2014/main" id="{B2FA3716-FB9D-D88D-F528-8E0D17AC271B}"/>
              </a:ext>
            </a:extLst>
          </p:cNvPr>
          <p:cNvSpPr/>
          <p:nvPr/>
        </p:nvSpPr>
        <p:spPr>
          <a:xfrm rot="2700000">
            <a:off x="7723430" y="1416947"/>
            <a:ext cx="521207" cy="4729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a:extLst>
              <a:ext uri="{FF2B5EF4-FFF2-40B4-BE49-F238E27FC236}">
                <a16:creationId xmlns:a16="http://schemas.microsoft.com/office/drawing/2014/main" id="{A573F18E-8DD1-C4AA-A6FA-613EED102016}"/>
              </a:ext>
            </a:extLst>
          </p:cNvPr>
          <p:cNvSpPr/>
          <p:nvPr/>
        </p:nvSpPr>
        <p:spPr>
          <a:xfrm rot="8100000" flipH="1" flipV="1">
            <a:off x="4449485" y="1425740"/>
            <a:ext cx="521207" cy="4729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F251757-2F49-657E-736B-726D4E3AE762}"/>
              </a:ext>
            </a:extLst>
          </p:cNvPr>
          <p:cNvSpPr txBox="1"/>
          <p:nvPr/>
        </p:nvSpPr>
        <p:spPr>
          <a:xfrm>
            <a:off x="7875619" y="5155954"/>
            <a:ext cx="1737161" cy="461665"/>
          </a:xfrm>
          <a:prstGeom prst="rect">
            <a:avLst/>
          </a:prstGeom>
          <a:solidFill>
            <a:schemeClr val="bg1"/>
          </a:solidFill>
        </p:spPr>
        <p:txBody>
          <a:bodyPr wrap="square" rtlCol="0">
            <a:spAutoFit/>
          </a:bodyPr>
          <a:lstStyle/>
          <a:p>
            <a:r>
              <a:rPr lang="en-US" sz="2400" dirty="0"/>
              <a:t> Carbonate</a:t>
            </a:r>
          </a:p>
        </p:txBody>
      </p:sp>
      <p:sp>
        <p:nvSpPr>
          <p:cNvPr id="14" name="Left Arrow 13">
            <a:extLst>
              <a:ext uri="{FF2B5EF4-FFF2-40B4-BE49-F238E27FC236}">
                <a16:creationId xmlns:a16="http://schemas.microsoft.com/office/drawing/2014/main" id="{E86C13A3-4E9C-D4CD-D1E3-9D11CC2A97B4}"/>
              </a:ext>
            </a:extLst>
          </p:cNvPr>
          <p:cNvSpPr/>
          <p:nvPr/>
        </p:nvSpPr>
        <p:spPr>
          <a:xfrm>
            <a:off x="2492004" y="1953199"/>
            <a:ext cx="590230" cy="3693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CFD70D5-562C-6E6A-0FD7-62C8FBEA136D}"/>
              </a:ext>
            </a:extLst>
          </p:cNvPr>
          <p:cNvSpPr txBox="1"/>
          <p:nvPr/>
        </p:nvSpPr>
        <p:spPr>
          <a:xfrm>
            <a:off x="304603" y="1858809"/>
            <a:ext cx="2045148" cy="954107"/>
          </a:xfrm>
          <a:prstGeom prst="rect">
            <a:avLst/>
          </a:prstGeom>
          <a:solidFill>
            <a:schemeClr val="accent4">
              <a:lumMod val="40000"/>
              <a:lumOff val="60000"/>
            </a:schemeClr>
          </a:solidFill>
          <a:ln>
            <a:solidFill>
              <a:schemeClr val="tx1"/>
            </a:solidFill>
          </a:ln>
        </p:spPr>
        <p:txBody>
          <a:bodyPr wrap="square" rtlCol="0">
            <a:spAutoFit/>
          </a:bodyPr>
          <a:lstStyle/>
          <a:p>
            <a:pPr algn="r"/>
            <a:r>
              <a:rPr lang="en-US" sz="2800" dirty="0"/>
              <a:t>Methylation Pathways</a:t>
            </a:r>
          </a:p>
        </p:txBody>
      </p:sp>
      <p:sp>
        <p:nvSpPr>
          <p:cNvPr id="16" name="TextBox 15">
            <a:extLst>
              <a:ext uri="{FF2B5EF4-FFF2-40B4-BE49-F238E27FC236}">
                <a16:creationId xmlns:a16="http://schemas.microsoft.com/office/drawing/2014/main" id="{3B2E7DC2-6D40-FF5D-0B62-DDBEF2048B67}"/>
              </a:ext>
            </a:extLst>
          </p:cNvPr>
          <p:cNvSpPr txBox="1"/>
          <p:nvPr/>
        </p:nvSpPr>
        <p:spPr>
          <a:xfrm>
            <a:off x="1666055" y="5338687"/>
            <a:ext cx="2028192" cy="523220"/>
          </a:xfrm>
          <a:prstGeom prst="rect">
            <a:avLst/>
          </a:prstGeom>
          <a:solidFill>
            <a:schemeClr val="accent4">
              <a:lumMod val="40000"/>
              <a:lumOff val="60000"/>
            </a:schemeClr>
          </a:solidFill>
          <a:ln>
            <a:solidFill>
              <a:schemeClr val="tx1"/>
            </a:solidFill>
          </a:ln>
        </p:spPr>
        <p:txBody>
          <a:bodyPr wrap="square" rtlCol="0">
            <a:spAutoFit/>
          </a:bodyPr>
          <a:lstStyle/>
          <a:p>
            <a:pPr algn="ctr"/>
            <a:r>
              <a:rPr lang="en-US" sz="2800" dirty="0"/>
              <a:t>Carcinogen</a:t>
            </a:r>
          </a:p>
        </p:txBody>
      </p:sp>
      <p:grpSp>
        <p:nvGrpSpPr>
          <p:cNvPr id="23" name="Group 22">
            <a:extLst>
              <a:ext uri="{FF2B5EF4-FFF2-40B4-BE49-F238E27FC236}">
                <a16:creationId xmlns:a16="http://schemas.microsoft.com/office/drawing/2014/main" id="{52B217D8-CF63-77DB-079D-6E7F8D642B97}"/>
              </a:ext>
            </a:extLst>
          </p:cNvPr>
          <p:cNvGrpSpPr/>
          <p:nvPr/>
        </p:nvGrpSpPr>
        <p:grpSpPr>
          <a:xfrm>
            <a:off x="4842512" y="1617674"/>
            <a:ext cx="1207522" cy="1009808"/>
            <a:chOff x="9522108" y="5262241"/>
            <a:chExt cx="1207522" cy="1009808"/>
          </a:xfrm>
        </p:grpSpPr>
        <p:sp>
          <p:nvSpPr>
            <p:cNvPr id="20" name="U-Turn Arrow 19">
              <a:extLst>
                <a:ext uri="{FF2B5EF4-FFF2-40B4-BE49-F238E27FC236}">
                  <a16:creationId xmlns:a16="http://schemas.microsoft.com/office/drawing/2014/main" id="{B1CF30E5-866A-CC5F-E81A-55088825D60A}"/>
                </a:ext>
              </a:extLst>
            </p:cNvPr>
            <p:cNvSpPr/>
            <p:nvPr/>
          </p:nvSpPr>
          <p:spPr>
            <a:xfrm flipV="1">
              <a:off x="9783299" y="5628319"/>
              <a:ext cx="757237" cy="64373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61C7410F-18E5-197D-EA03-6F840F628F55}"/>
                </a:ext>
              </a:extLst>
            </p:cNvPr>
            <p:cNvSpPr txBox="1"/>
            <p:nvPr/>
          </p:nvSpPr>
          <p:spPr>
            <a:xfrm>
              <a:off x="9522108" y="5262241"/>
              <a:ext cx="753732" cy="369332"/>
            </a:xfrm>
            <a:prstGeom prst="rect">
              <a:avLst/>
            </a:prstGeom>
            <a:noFill/>
          </p:spPr>
          <p:txBody>
            <a:bodyPr wrap="none" rtlCol="0">
              <a:spAutoFit/>
            </a:bodyPr>
            <a:lstStyle/>
            <a:p>
              <a:r>
                <a:rPr lang="en-US" dirty="0"/>
                <a:t>NADH</a:t>
              </a:r>
            </a:p>
          </p:txBody>
        </p:sp>
        <p:sp>
          <p:nvSpPr>
            <p:cNvPr id="22" name="TextBox 21">
              <a:extLst>
                <a:ext uri="{FF2B5EF4-FFF2-40B4-BE49-F238E27FC236}">
                  <a16:creationId xmlns:a16="http://schemas.microsoft.com/office/drawing/2014/main" id="{6E8DF00D-66C6-7CB6-9A3F-3FE7223C0D07}"/>
                </a:ext>
              </a:extLst>
            </p:cNvPr>
            <p:cNvSpPr txBox="1"/>
            <p:nvPr/>
          </p:nvSpPr>
          <p:spPr>
            <a:xfrm>
              <a:off x="10004752" y="5479487"/>
              <a:ext cx="724878" cy="369332"/>
            </a:xfrm>
            <a:prstGeom prst="rect">
              <a:avLst/>
            </a:prstGeom>
            <a:noFill/>
          </p:spPr>
          <p:txBody>
            <a:bodyPr wrap="none" rtlCol="0">
              <a:spAutoFit/>
            </a:bodyPr>
            <a:lstStyle/>
            <a:p>
              <a:r>
                <a:rPr lang="en-US" dirty="0"/>
                <a:t>NAD+</a:t>
              </a:r>
            </a:p>
          </p:txBody>
        </p:sp>
      </p:grpSp>
      <p:grpSp>
        <p:nvGrpSpPr>
          <p:cNvPr id="24" name="Group 23">
            <a:extLst>
              <a:ext uri="{FF2B5EF4-FFF2-40B4-BE49-F238E27FC236}">
                <a16:creationId xmlns:a16="http://schemas.microsoft.com/office/drawing/2014/main" id="{5CF65B55-A9CE-56A9-6DC1-EAFE46F7B162}"/>
              </a:ext>
            </a:extLst>
          </p:cNvPr>
          <p:cNvGrpSpPr/>
          <p:nvPr/>
        </p:nvGrpSpPr>
        <p:grpSpPr>
          <a:xfrm>
            <a:off x="3791302" y="5692728"/>
            <a:ext cx="1236376" cy="1009808"/>
            <a:chOff x="9522108" y="5262241"/>
            <a:chExt cx="1236376" cy="1009808"/>
          </a:xfrm>
        </p:grpSpPr>
        <p:sp>
          <p:nvSpPr>
            <p:cNvPr id="25" name="U-Turn Arrow 24">
              <a:extLst>
                <a:ext uri="{FF2B5EF4-FFF2-40B4-BE49-F238E27FC236}">
                  <a16:creationId xmlns:a16="http://schemas.microsoft.com/office/drawing/2014/main" id="{0BD90A54-3DAC-6F78-4DC1-9226ADB7717B}"/>
                </a:ext>
              </a:extLst>
            </p:cNvPr>
            <p:cNvSpPr/>
            <p:nvPr/>
          </p:nvSpPr>
          <p:spPr>
            <a:xfrm flipV="1">
              <a:off x="9783299" y="5628319"/>
              <a:ext cx="757237" cy="64373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FF2D9CA7-8D19-C393-E67B-AB1CB946193A}"/>
                </a:ext>
              </a:extLst>
            </p:cNvPr>
            <p:cNvSpPr txBox="1"/>
            <p:nvPr/>
          </p:nvSpPr>
          <p:spPr>
            <a:xfrm>
              <a:off x="9522108" y="5262241"/>
              <a:ext cx="724878" cy="369332"/>
            </a:xfrm>
            <a:prstGeom prst="rect">
              <a:avLst/>
            </a:prstGeom>
            <a:noFill/>
          </p:spPr>
          <p:txBody>
            <a:bodyPr wrap="none" rtlCol="0">
              <a:spAutoFit/>
            </a:bodyPr>
            <a:lstStyle/>
            <a:p>
              <a:r>
                <a:rPr lang="en-US" dirty="0"/>
                <a:t>NAD+</a:t>
              </a:r>
            </a:p>
          </p:txBody>
        </p:sp>
        <p:sp>
          <p:nvSpPr>
            <p:cNvPr id="27" name="TextBox 26">
              <a:extLst>
                <a:ext uri="{FF2B5EF4-FFF2-40B4-BE49-F238E27FC236}">
                  <a16:creationId xmlns:a16="http://schemas.microsoft.com/office/drawing/2014/main" id="{8F45B338-843B-3BBE-E1C6-376FA838215F}"/>
                </a:ext>
              </a:extLst>
            </p:cNvPr>
            <p:cNvSpPr txBox="1"/>
            <p:nvPr/>
          </p:nvSpPr>
          <p:spPr>
            <a:xfrm>
              <a:off x="10004752" y="5479487"/>
              <a:ext cx="753732" cy="369332"/>
            </a:xfrm>
            <a:prstGeom prst="rect">
              <a:avLst/>
            </a:prstGeom>
            <a:noFill/>
          </p:spPr>
          <p:txBody>
            <a:bodyPr wrap="none" rtlCol="0">
              <a:spAutoFit/>
            </a:bodyPr>
            <a:lstStyle/>
            <a:p>
              <a:r>
                <a:rPr lang="en-US" dirty="0"/>
                <a:t>NADH</a:t>
              </a:r>
            </a:p>
          </p:txBody>
        </p:sp>
      </p:grpSp>
      <p:grpSp>
        <p:nvGrpSpPr>
          <p:cNvPr id="33" name="Group 32">
            <a:extLst>
              <a:ext uri="{FF2B5EF4-FFF2-40B4-BE49-F238E27FC236}">
                <a16:creationId xmlns:a16="http://schemas.microsoft.com/office/drawing/2014/main" id="{A6947884-0B07-4EE4-82F1-436A6F3E0676}"/>
              </a:ext>
            </a:extLst>
          </p:cNvPr>
          <p:cNvGrpSpPr/>
          <p:nvPr/>
        </p:nvGrpSpPr>
        <p:grpSpPr>
          <a:xfrm>
            <a:off x="2290895" y="2995084"/>
            <a:ext cx="1215356" cy="1009808"/>
            <a:chOff x="9522108" y="5262241"/>
            <a:chExt cx="1215356" cy="1009808"/>
          </a:xfrm>
        </p:grpSpPr>
        <p:sp>
          <p:nvSpPr>
            <p:cNvPr id="34" name="U-Turn Arrow 33">
              <a:extLst>
                <a:ext uri="{FF2B5EF4-FFF2-40B4-BE49-F238E27FC236}">
                  <a16:creationId xmlns:a16="http://schemas.microsoft.com/office/drawing/2014/main" id="{F6BC97A8-25BE-3902-A10F-5DAAAFEE61F3}"/>
                </a:ext>
              </a:extLst>
            </p:cNvPr>
            <p:cNvSpPr/>
            <p:nvPr/>
          </p:nvSpPr>
          <p:spPr>
            <a:xfrm flipV="1">
              <a:off x="9783299" y="5628319"/>
              <a:ext cx="757237" cy="64373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TextBox 34">
              <a:extLst>
                <a:ext uri="{FF2B5EF4-FFF2-40B4-BE49-F238E27FC236}">
                  <a16:creationId xmlns:a16="http://schemas.microsoft.com/office/drawing/2014/main" id="{9DE5EF05-3DCC-735E-9F11-FD3C94D843A4}"/>
                </a:ext>
              </a:extLst>
            </p:cNvPr>
            <p:cNvSpPr txBox="1"/>
            <p:nvPr/>
          </p:nvSpPr>
          <p:spPr>
            <a:xfrm>
              <a:off x="9522108" y="5262241"/>
              <a:ext cx="724878" cy="369332"/>
            </a:xfrm>
            <a:prstGeom prst="rect">
              <a:avLst/>
            </a:prstGeom>
            <a:noFill/>
          </p:spPr>
          <p:txBody>
            <a:bodyPr wrap="none" rtlCol="0">
              <a:spAutoFit/>
            </a:bodyPr>
            <a:lstStyle/>
            <a:p>
              <a:r>
                <a:rPr lang="en-US" dirty="0"/>
                <a:t>NAD+</a:t>
              </a:r>
            </a:p>
          </p:txBody>
        </p:sp>
        <p:sp>
          <p:nvSpPr>
            <p:cNvPr id="36" name="TextBox 35">
              <a:extLst>
                <a:ext uri="{FF2B5EF4-FFF2-40B4-BE49-F238E27FC236}">
                  <a16:creationId xmlns:a16="http://schemas.microsoft.com/office/drawing/2014/main" id="{E0A1EAE1-4B15-9439-CAC9-8385058A8159}"/>
                </a:ext>
              </a:extLst>
            </p:cNvPr>
            <p:cNvSpPr txBox="1"/>
            <p:nvPr/>
          </p:nvSpPr>
          <p:spPr>
            <a:xfrm>
              <a:off x="9983732" y="5479487"/>
              <a:ext cx="753732" cy="369332"/>
            </a:xfrm>
            <a:prstGeom prst="rect">
              <a:avLst/>
            </a:prstGeom>
            <a:noFill/>
          </p:spPr>
          <p:txBody>
            <a:bodyPr wrap="none" rtlCol="0">
              <a:spAutoFit/>
            </a:bodyPr>
            <a:lstStyle/>
            <a:p>
              <a:r>
                <a:rPr lang="en-US" dirty="0"/>
                <a:t>NADH</a:t>
              </a:r>
            </a:p>
          </p:txBody>
        </p:sp>
      </p:grpSp>
      <p:grpSp>
        <p:nvGrpSpPr>
          <p:cNvPr id="37" name="Group 36">
            <a:extLst>
              <a:ext uri="{FF2B5EF4-FFF2-40B4-BE49-F238E27FC236}">
                <a16:creationId xmlns:a16="http://schemas.microsoft.com/office/drawing/2014/main" id="{0D1E0B44-498A-6339-A86A-ED671D35D7F1}"/>
              </a:ext>
            </a:extLst>
          </p:cNvPr>
          <p:cNvGrpSpPr/>
          <p:nvPr/>
        </p:nvGrpSpPr>
        <p:grpSpPr>
          <a:xfrm>
            <a:off x="6747657" y="4827624"/>
            <a:ext cx="1236376" cy="1009808"/>
            <a:chOff x="9522108" y="5262241"/>
            <a:chExt cx="1236376" cy="1009808"/>
          </a:xfrm>
        </p:grpSpPr>
        <p:sp>
          <p:nvSpPr>
            <p:cNvPr id="38" name="U-Turn Arrow 37">
              <a:extLst>
                <a:ext uri="{FF2B5EF4-FFF2-40B4-BE49-F238E27FC236}">
                  <a16:creationId xmlns:a16="http://schemas.microsoft.com/office/drawing/2014/main" id="{53B6FB20-3684-B8AA-064A-F57F850CFBE6}"/>
                </a:ext>
              </a:extLst>
            </p:cNvPr>
            <p:cNvSpPr/>
            <p:nvPr/>
          </p:nvSpPr>
          <p:spPr>
            <a:xfrm flipV="1">
              <a:off x="9783299" y="5628319"/>
              <a:ext cx="757237" cy="64373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TextBox 38">
              <a:extLst>
                <a:ext uri="{FF2B5EF4-FFF2-40B4-BE49-F238E27FC236}">
                  <a16:creationId xmlns:a16="http://schemas.microsoft.com/office/drawing/2014/main" id="{5B34B3AB-C96E-3BC8-F8D6-40AA925828EA}"/>
                </a:ext>
              </a:extLst>
            </p:cNvPr>
            <p:cNvSpPr txBox="1"/>
            <p:nvPr/>
          </p:nvSpPr>
          <p:spPr>
            <a:xfrm>
              <a:off x="9522108" y="5262241"/>
              <a:ext cx="724878" cy="369332"/>
            </a:xfrm>
            <a:prstGeom prst="rect">
              <a:avLst/>
            </a:prstGeom>
            <a:noFill/>
          </p:spPr>
          <p:txBody>
            <a:bodyPr wrap="none" rtlCol="0">
              <a:spAutoFit/>
            </a:bodyPr>
            <a:lstStyle/>
            <a:p>
              <a:r>
                <a:rPr lang="en-US" dirty="0"/>
                <a:t>NAD+</a:t>
              </a:r>
            </a:p>
          </p:txBody>
        </p:sp>
        <p:sp>
          <p:nvSpPr>
            <p:cNvPr id="40" name="TextBox 39">
              <a:extLst>
                <a:ext uri="{FF2B5EF4-FFF2-40B4-BE49-F238E27FC236}">
                  <a16:creationId xmlns:a16="http://schemas.microsoft.com/office/drawing/2014/main" id="{3940339B-7461-B1CB-18DB-7FFCC9A61FEB}"/>
                </a:ext>
              </a:extLst>
            </p:cNvPr>
            <p:cNvSpPr txBox="1"/>
            <p:nvPr/>
          </p:nvSpPr>
          <p:spPr>
            <a:xfrm>
              <a:off x="10004752" y="5479487"/>
              <a:ext cx="753732" cy="369332"/>
            </a:xfrm>
            <a:prstGeom prst="rect">
              <a:avLst/>
            </a:prstGeom>
            <a:noFill/>
          </p:spPr>
          <p:txBody>
            <a:bodyPr wrap="none" rtlCol="0">
              <a:spAutoFit/>
            </a:bodyPr>
            <a:lstStyle/>
            <a:p>
              <a:r>
                <a:rPr lang="en-US" dirty="0"/>
                <a:t>NADH</a:t>
              </a:r>
            </a:p>
          </p:txBody>
        </p:sp>
      </p:grpSp>
      <p:sp>
        <p:nvSpPr>
          <p:cNvPr id="41" name="TextBox 40">
            <a:extLst>
              <a:ext uri="{FF2B5EF4-FFF2-40B4-BE49-F238E27FC236}">
                <a16:creationId xmlns:a16="http://schemas.microsoft.com/office/drawing/2014/main" id="{A88A6D1D-2DE4-B75A-E9FD-D01F553B763E}"/>
              </a:ext>
            </a:extLst>
          </p:cNvPr>
          <p:cNvSpPr txBox="1"/>
          <p:nvPr/>
        </p:nvSpPr>
        <p:spPr>
          <a:xfrm>
            <a:off x="7346108" y="123768"/>
            <a:ext cx="2616550" cy="461665"/>
          </a:xfrm>
          <a:prstGeom prst="rect">
            <a:avLst/>
          </a:prstGeom>
          <a:noFill/>
        </p:spPr>
        <p:txBody>
          <a:bodyPr wrap="none" rtlCol="0">
            <a:spAutoFit/>
          </a:bodyPr>
          <a:lstStyle/>
          <a:p>
            <a:r>
              <a:rPr lang="en-US" sz="2400" dirty="0"/>
              <a:t>Hydrogen Gas (4H</a:t>
            </a:r>
            <a:r>
              <a:rPr lang="en-US" sz="2400" baseline="-25000" dirty="0"/>
              <a:t>2</a:t>
            </a:r>
            <a:r>
              <a:rPr lang="en-US" sz="2400" dirty="0"/>
              <a:t>)</a:t>
            </a:r>
          </a:p>
        </p:txBody>
      </p:sp>
      <p:cxnSp>
        <p:nvCxnSpPr>
          <p:cNvPr id="48" name="Straight Arrow Connector 47">
            <a:extLst>
              <a:ext uri="{FF2B5EF4-FFF2-40B4-BE49-F238E27FC236}">
                <a16:creationId xmlns:a16="http://schemas.microsoft.com/office/drawing/2014/main" id="{9B3A0E51-E746-AE6E-DADD-A6A4050D9763}"/>
              </a:ext>
            </a:extLst>
          </p:cNvPr>
          <p:cNvCxnSpPr>
            <a:cxnSpLocks/>
          </p:cNvCxnSpPr>
          <p:nvPr/>
        </p:nvCxnSpPr>
        <p:spPr>
          <a:xfrm flipH="1">
            <a:off x="9247803" y="3318689"/>
            <a:ext cx="921395" cy="535221"/>
          </a:xfrm>
          <a:prstGeom prst="straightConnector1">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596C14B1-BDCA-394C-398C-E398FCEAA7E1}"/>
              </a:ext>
            </a:extLst>
          </p:cNvPr>
          <p:cNvSpPr txBox="1"/>
          <p:nvPr/>
        </p:nvSpPr>
        <p:spPr>
          <a:xfrm>
            <a:off x="10022391" y="2866928"/>
            <a:ext cx="953274" cy="461665"/>
          </a:xfrm>
          <a:prstGeom prst="rect">
            <a:avLst/>
          </a:prstGeom>
          <a:noFill/>
        </p:spPr>
        <p:txBody>
          <a:bodyPr wrap="none" rtlCol="0">
            <a:spAutoFit/>
          </a:bodyPr>
          <a:lstStyle/>
          <a:p>
            <a:r>
              <a:rPr lang="en-US" sz="2400" dirty="0"/>
              <a:t>Water</a:t>
            </a:r>
          </a:p>
        </p:txBody>
      </p:sp>
      <p:grpSp>
        <p:nvGrpSpPr>
          <p:cNvPr id="53" name="Group 52">
            <a:extLst>
              <a:ext uri="{FF2B5EF4-FFF2-40B4-BE49-F238E27FC236}">
                <a16:creationId xmlns:a16="http://schemas.microsoft.com/office/drawing/2014/main" id="{39959B71-7BC0-E018-66C5-A083AF13AA7C}"/>
              </a:ext>
            </a:extLst>
          </p:cNvPr>
          <p:cNvGrpSpPr/>
          <p:nvPr/>
        </p:nvGrpSpPr>
        <p:grpSpPr>
          <a:xfrm>
            <a:off x="9010311" y="4153083"/>
            <a:ext cx="3370917" cy="2588542"/>
            <a:chOff x="8557747" y="3418408"/>
            <a:chExt cx="3370917" cy="2588542"/>
          </a:xfrm>
        </p:grpSpPr>
        <p:sp>
          <p:nvSpPr>
            <p:cNvPr id="54" name="Oval 53">
              <a:extLst>
                <a:ext uri="{FF2B5EF4-FFF2-40B4-BE49-F238E27FC236}">
                  <a16:creationId xmlns:a16="http://schemas.microsoft.com/office/drawing/2014/main" id="{4D10C41A-ECAB-EEF9-6A16-F881C9E2C37C}"/>
                </a:ext>
              </a:extLst>
            </p:cNvPr>
            <p:cNvSpPr/>
            <p:nvPr/>
          </p:nvSpPr>
          <p:spPr>
            <a:xfrm rot="2700000">
              <a:off x="9387298" y="3016547"/>
              <a:ext cx="1711815" cy="337091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a:extLst>
                <a:ext uri="{FF2B5EF4-FFF2-40B4-BE49-F238E27FC236}">
                  <a16:creationId xmlns:a16="http://schemas.microsoft.com/office/drawing/2014/main" id="{BF5C871E-A0F3-F59E-D441-D77A6A7FCC7C}"/>
                </a:ext>
              </a:extLst>
            </p:cNvPr>
            <p:cNvSpPr/>
            <p:nvPr/>
          </p:nvSpPr>
          <p:spPr>
            <a:xfrm rot="600000">
              <a:off x="9252879" y="3418408"/>
              <a:ext cx="1959304" cy="2588542"/>
            </a:xfrm>
            <a:custGeom>
              <a:avLst/>
              <a:gdLst>
                <a:gd name="connsiteX0" fmla="*/ 1873858 w 2693731"/>
                <a:gd name="connsiteY0" fmla="*/ 348175 h 3343747"/>
                <a:gd name="connsiteX1" fmla="*/ 1950591 w 2693731"/>
                <a:gd name="connsiteY1" fmla="*/ 54032 h 3343747"/>
                <a:gd name="connsiteX2" fmla="*/ 2270311 w 2693731"/>
                <a:gd name="connsiteY2" fmla="*/ 15666 h 3343747"/>
                <a:gd name="connsiteX3" fmla="*/ 2500510 w 2693731"/>
                <a:gd name="connsiteY3" fmla="*/ 233076 h 3343747"/>
                <a:gd name="connsiteX4" fmla="*/ 2590031 w 2693731"/>
                <a:gd name="connsiteY4" fmla="*/ 514429 h 3343747"/>
                <a:gd name="connsiteX5" fmla="*/ 2302283 w 2693731"/>
                <a:gd name="connsiteY5" fmla="*/ 648712 h 3343747"/>
                <a:gd name="connsiteX6" fmla="*/ 2206367 w 2693731"/>
                <a:gd name="connsiteY6" fmla="*/ 719050 h 3343747"/>
                <a:gd name="connsiteX7" fmla="*/ 2327861 w 2693731"/>
                <a:gd name="connsiteY7" fmla="*/ 821361 h 3343747"/>
                <a:gd name="connsiteX8" fmla="*/ 2590031 w 2693731"/>
                <a:gd name="connsiteY8" fmla="*/ 757417 h 3343747"/>
                <a:gd name="connsiteX9" fmla="*/ 2692342 w 2693731"/>
                <a:gd name="connsiteY9" fmla="*/ 910883 h 3343747"/>
                <a:gd name="connsiteX10" fmla="*/ 2526087 w 2693731"/>
                <a:gd name="connsiteY10" fmla="*/ 1160264 h 3343747"/>
                <a:gd name="connsiteX11" fmla="*/ 2257522 w 2693731"/>
                <a:gd name="connsiteY11" fmla="*/ 1096320 h 3343747"/>
                <a:gd name="connsiteX12" fmla="*/ 2097662 w 2693731"/>
                <a:gd name="connsiteY12" fmla="*/ 1057954 h 3343747"/>
                <a:gd name="connsiteX13" fmla="*/ 2187184 w 2693731"/>
                <a:gd name="connsiteY13" fmla="*/ 1185842 h 3343747"/>
                <a:gd name="connsiteX14" fmla="*/ 2442960 w 2693731"/>
                <a:gd name="connsiteY14" fmla="*/ 1441618 h 3343747"/>
                <a:gd name="connsiteX15" fmla="*/ 2340650 w 2693731"/>
                <a:gd name="connsiteY15" fmla="*/ 1595084 h 3343747"/>
                <a:gd name="connsiteX16" fmla="*/ 1976169 w 2693731"/>
                <a:gd name="connsiteY16" fmla="*/ 1537534 h 3343747"/>
                <a:gd name="connsiteX17" fmla="*/ 1777942 w 2693731"/>
                <a:gd name="connsiteY17" fmla="*/ 1364885 h 3343747"/>
                <a:gd name="connsiteX18" fmla="*/ 1579715 w 2693731"/>
                <a:gd name="connsiteY18" fmla="*/ 1460801 h 3343747"/>
                <a:gd name="connsiteX19" fmla="*/ 1758759 w 2693731"/>
                <a:gd name="connsiteY19" fmla="*/ 1601478 h 3343747"/>
                <a:gd name="connsiteX20" fmla="*/ 2020929 w 2693731"/>
                <a:gd name="connsiteY20" fmla="*/ 1780522 h 3343747"/>
                <a:gd name="connsiteX21" fmla="*/ 2078479 w 2693731"/>
                <a:gd name="connsiteY21" fmla="*/ 2004326 h 3343747"/>
                <a:gd name="connsiteX22" fmla="*/ 1848280 w 2693731"/>
                <a:gd name="connsiteY22" fmla="*/ 2017115 h 3343747"/>
                <a:gd name="connsiteX23" fmla="*/ 1522166 w 2693731"/>
                <a:gd name="connsiteY23" fmla="*/ 1831677 h 3343747"/>
                <a:gd name="connsiteX24" fmla="*/ 1285573 w 2693731"/>
                <a:gd name="connsiteY24" fmla="*/ 1678211 h 3343747"/>
                <a:gd name="connsiteX25" fmla="*/ 1196051 w 2693731"/>
                <a:gd name="connsiteY25" fmla="*/ 1780522 h 3343747"/>
                <a:gd name="connsiteX26" fmla="*/ 1496588 w 2693731"/>
                <a:gd name="connsiteY26" fmla="*/ 2023509 h 3343747"/>
                <a:gd name="connsiteX27" fmla="*/ 1809914 w 2693731"/>
                <a:gd name="connsiteY27" fmla="*/ 2176975 h 3343747"/>
                <a:gd name="connsiteX28" fmla="*/ 1867464 w 2693731"/>
                <a:gd name="connsiteY28" fmla="*/ 2432751 h 3343747"/>
                <a:gd name="connsiteX29" fmla="*/ 1720392 w 2693731"/>
                <a:gd name="connsiteY29" fmla="*/ 2586217 h 3343747"/>
                <a:gd name="connsiteX30" fmla="*/ 1445433 w 2693731"/>
                <a:gd name="connsiteY30" fmla="*/ 2535062 h 3343747"/>
                <a:gd name="connsiteX31" fmla="*/ 1189657 w 2693731"/>
                <a:gd name="connsiteY31" fmla="*/ 2356018 h 3343747"/>
                <a:gd name="connsiteX32" fmla="*/ 1004219 w 2693731"/>
                <a:gd name="connsiteY32" fmla="*/ 2324046 h 3343747"/>
                <a:gd name="connsiteX33" fmla="*/ 991430 w 2693731"/>
                <a:gd name="connsiteY33" fmla="*/ 2522273 h 3343747"/>
                <a:gd name="connsiteX34" fmla="*/ 1221629 w 2693731"/>
                <a:gd name="connsiteY34" fmla="*/ 2650161 h 3343747"/>
                <a:gd name="connsiteX35" fmla="*/ 1387883 w 2693731"/>
                <a:gd name="connsiteY35" fmla="*/ 2771655 h 3343747"/>
                <a:gd name="connsiteX36" fmla="*/ 1298362 w 2693731"/>
                <a:gd name="connsiteY36" fmla="*/ 2931515 h 3343747"/>
                <a:gd name="connsiteX37" fmla="*/ 1119318 w 2693731"/>
                <a:gd name="connsiteY37" fmla="*/ 3008248 h 3343747"/>
                <a:gd name="connsiteX38" fmla="*/ 818781 w 2693731"/>
                <a:gd name="connsiteY38" fmla="*/ 2989064 h 3343747"/>
                <a:gd name="connsiteX39" fmla="*/ 569399 w 2693731"/>
                <a:gd name="connsiteY39" fmla="*/ 2816415 h 3343747"/>
                <a:gd name="connsiteX40" fmla="*/ 454300 w 2693731"/>
                <a:gd name="connsiteY40" fmla="*/ 2861176 h 3343747"/>
                <a:gd name="connsiteX41" fmla="*/ 550216 w 2693731"/>
                <a:gd name="connsiteY41" fmla="*/ 3033825 h 3343747"/>
                <a:gd name="connsiteX42" fmla="*/ 735654 w 2693731"/>
                <a:gd name="connsiteY42" fmla="*/ 3136136 h 3343747"/>
                <a:gd name="connsiteX43" fmla="*/ 780415 w 2693731"/>
                <a:gd name="connsiteY43" fmla="*/ 3283207 h 3343747"/>
                <a:gd name="connsiteX44" fmla="*/ 518244 w 2693731"/>
                <a:gd name="connsiteY44" fmla="*/ 3334362 h 3343747"/>
                <a:gd name="connsiteX45" fmla="*/ 160157 w 2693731"/>
                <a:gd name="connsiteY45" fmla="*/ 3104164 h 3343747"/>
                <a:gd name="connsiteX46" fmla="*/ 297 w 2693731"/>
                <a:gd name="connsiteY46" fmla="*/ 2758866 h 3343747"/>
                <a:gd name="connsiteX47" fmla="*/ 128185 w 2693731"/>
                <a:gd name="connsiteY47" fmla="*/ 2413568 h 3343747"/>
                <a:gd name="connsiteX48" fmla="*/ 396750 w 2693731"/>
                <a:gd name="connsiteY48" fmla="*/ 2413568 h 3343747"/>
                <a:gd name="connsiteX49" fmla="*/ 594977 w 2693731"/>
                <a:gd name="connsiteY49" fmla="*/ 2535062 h 3343747"/>
                <a:gd name="connsiteX50" fmla="*/ 767626 w 2693731"/>
                <a:gd name="connsiteY50" fmla="*/ 2407173 h 3343747"/>
                <a:gd name="connsiteX51" fmla="*/ 454300 w 2693731"/>
                <a:gd name="connsiteY51" fmla="*/ 2189764 h 3343747"/>
                <a:gd name="connsiteX52" fmla="*/ 230496 w 2693731"/>
                <a:gd name="connsiteY52" fmla="*/ 2119425 h 3343747"/>
                <a:gd name="connsiteX53" fmla="*/ 268862 w 2693731"/>
                <a:gd name="connsiteY53" fmla="*/ 1844466 h 3343747"/>
                <a:gd name="connsiteX54" fmla="*/ 409539 w 2693731"/>
                <a:gd name="connsiteY54" fmla="*/ 1761338 h 3343747"/>
                <a:gd name="connsiteX55" fmla="*/ 716471 w 2693731"/>
                <a:gd name="connsiteY55" fmla="*/ 1927593 h 3343747"/>
                <a:gd name="connsiteX56" fmla="*/ 965852 w 2693731"/>
                <a:gd name="connsiteY56" fmla="*/ 2087453 h 3343747"/>
                <a:gd name="connsiteX57" fmla="*/ 1183262 w 2693731"/>
                <a:gd name="connsiteY57" fmla="*/ 2087453 h 3343747"/>
                <a:gd name="connsiteX58" fmla="*/ 863542 w 2693731"/>
                <a:gd name="connsiteY58" fmla="*/ 1799705 h 3343747"/>
                <a:gd name="connsiteX59" fmla="*/ 607766 w 2693731"/>
                <a:gd name="connsiteY59" fmla="*/ 1614267 h 3343747"/>
                <a:gd name="connsiteX60" fmla="*/ 543822 w 2693731"/>
                <a:gd name="connsiteY60" fmla="*/ 1320125 h 3343747"/>
                <a:gd name="connsiteX61" fmla="*/ 722865 w 2693731"/>
                <a:gd name="connsiteY61" fmla="*/ 1038771 h 3343747"/>
                <a:gd name="connsiteX62" fmla="*/ 869936 w 2693731"/>
                <a:gd name="connsiteY62" fmla="*/ 1128292 h 3343747"/>
                <a:gd name="connsiteX63" fmla="*/ 1068163 w 2693731"/>
                <a:gd name="connsiteY63" fmla="*/ 1307336 h 3343747"/>
                <a:gd name="connsiteX64" fmla="*/ 1272784 w 2693731"/>
                <a:gd name="connsiteY64" fmla="*/ 1467196 h 3343747"/>
                <a:gd name="connsiteX65" fmla="*/ 1381489 w 2693731"/>
                <a:gd name="connsiteY65" fmla="*/ 1390463 h 3343747"/>
                <a:gd name="connsiteX66" fmla="*/ 1144896 w 2693731"/>
                <a:gd name="connsiteY66" fmla="*/ 1121898 h 3343747"/>
                <a:gd name="connsiteX67" fmla="*/ 959458 w 2693731"/>
                <a:gd name="connsiteY67" fmla="*/ 834150 h 3343747"/>
                <a:gd name="connsiteX68" fmla="*/ 1055374 w 2693731"/>
                <a:gd name="connsiteY68" fmla="*/ 687078 h 3343747"/>
                <a:gd name="connsiteX69" fmla="*/ 1336728 w 2693731"/>
                <a:gd name="connsiteY69" fmla="*/ 827755 h 3343747"/>
                <a:gd name="connsiteX70" fmla="*/ 1515771 w 2693731"/>
                <a:gd name="connsiteY70" fmla="*/ 1083531 h 3343747"/>
                <a:gd name="connsiteX71" fmla="*/ 1777942 w 2693731"/>
                <a:gd name="connsiteY71" fmla="*/ 1185842 h 3343747"/>
                <a:gd name="connsiteX72" fmla="*/ 1758759 w 2693731"/>
                <a:gd name="connsiteY72" fmla="*/ 968432 h 3343747"/>
                <a:gd name="connsiteX73" fmla="*/ 1407066 w 2693731"/>
                <a:gd name="connsiteY73" fmla="*/ 667895 h 3343747"/>
                <a:gd name="connsiteX74" fmla="*/ 1317545 w 2693731"/>
                <a:gd name="connsiteY74" fmla="*/ 380147 h 3343747"/>
                <a:gd name="connsiteX75" fmla="*/ 1502983 w 2693731"/>
                <a:gd name="connsiteY75" fmla="*/ 194709 h 3343747"/>
                <a:gd name="connsiteX76" fmla="*/ 1656448 w 2693731"/>
                <a:gd name="connsiteY76" fmla="*/ 188315 h 3343747"/>
                <a:gd name="connsiteX77" fmla="*/ 1701209 w 2693731"/>
                <a:gd name="connsiteY77" fmla="*/ 386541 h 3343747"/>
                <a:gd name="connsiteX78" fmla="*/ 1829097 w 2693731"/>
                <a:gd name="connsiteY78" fmla="*/ 540007 h 3343747"/>
                <a:gd name="connsiteX79" fmla="*/ 1873858 w 2693731"/>
                <a:gd name="connsiteY79" fmla="*/ 348175 h 334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93731" h="3343747">
                  <a:moveTo>
                    <a:pt x="1873858" y="348175"/>
                  </a:moveTo>
                  <a:cubicBezTo>
                    <a:pt x="1894107" y="267179"/>
                    <a:pt x="1884516" y="109450"/>
                    <a:pt x="1950591" y="54032"/>
                  </a:cubicBezTo>
                  <a:cubicBezTo>
                    <a:pt x="2016666" y="-1386"/>
                    <a:pt x="2178658" y="-14175"/>
                    <a:pt x="2270311" y="15666"/>
                  </a:cubicBezTo>
                  <a:cubicBezTo>
                    <a:pt x="2361964" y="45507"/>
                    <a:pt x="2447223" y="149949"/>
                    <a:pt x="2500510" y="233076"/>
                  </a:cubicBezTo>
                  <a:cubicBezTo>
                    <a:pt x="2553797" y="316203"/>
                    <a:pt x="2623069" y="445156"/>
                    <a:pt x="2590031" y="514429"/>
                  </a:cubicBezTo>
                  <a:cubicBezTo>
                    <a:pt x="2556993" y="583702"/>
                    <a:pt x="2366227" y="614609"/>
                    <a:pt x="2302283" y="648712"/>
                  </a:cubicBezTo>
                  <a:cubicBezTo>
                    <a:pt x="2238339" y="682815"/>
                    <a:pt x="2202104" y="690275"/>
                    <a:pt x="2206367" y="719050"/>
                  </a:cubicBezTo>
                  <a:cubicBezTo>
                    <a:pt x="2210630" y="747825"/>
                    <a:pt x="2263917" y="814966"/>
                    <a:pt x="2327861" y="821361"/>
                  </a:cubicBezTo>
                  <a:cubicBezTo>
                    <a:pt x="2391805" y="827756"/>
                    <a:pt x="2529284" y="742497"/>
                    <a:pt x="2590031" y="757417"/>
                  </a:cubicBezTo>
                  <a:cubicBezTo>
                    <a:pt x="2650778" y="772337"/>
                    <a:pt x="2702999" y="843742"/>
                    <a:pt x="2692342" y="910883"/>
                  </a:cubicBezTo>
                  <a:cubicBezTo>
                    <a:pt x="2681685" y="978024"/>
                    <a:pt x="2598557" y="1129358"/>
                    <a:pt x="2526087" y="1160264"/>
                  </a:cubicBezTo>
                  <a:cubicBezTo>
                    <a:pt x="2453617" y="1191170"/>
                    <a:pt x="2257522" y="1096320"/>
                    <a:pt x="2257522" y="1096320"/>
                  </a:cubicBezTo>
                  <a:cubicBezTo>
                    <a:pt x="2186118" y="1079268"/>
                    <a:pt x="2109385" y="1043034"/>
                    <a:pt x="2097662" y="1057954"/>
                  </a:cubicBezTo>
                  <a:cubicBezTo>
                    <a:pt x="2085939" y="1072874"/>
                    <a:pt x="2129634" y="1121898"/>
                    <a:pt x="2187184" y="1185842"/>
                  </a:cubicBezTo>
                  <a:cubicBezTo>
                    <a:pt x="2244734" y="1249786"/>
                    <a:pt x="2417382" y="1373411"/>
                    <a:pt x="2442960" y="1441618"/>
                  </a:cubicBezTo>
                  <a:cubicBezTo>
                    <a:pt x="2468538" y="1509825"/>
                    <a:pt x="2418449" y="1579098"/>
                    <a:pt x="2340650" y="1595084"/>
                  </a:cubicBezTo>
                  <a:cubicBezTo>
                    <a:pt x="2262852" y="1611070"/>
                    <a:pt x="2069954" y="1575900"/>
                    <a:pt x="1976169" y="1537534"/>
                  </a:cubicBezTo>
                  <a:cubicBezTo>
                    <a:pt x="1882384" y="1499168"/>
                    <a:pt x="1844018" y="1377674"/>
                    <a:pt x="1777942" y="1364885"/>
                  </a:cubicBezTo>
                  <a:cubicBezTo>
                    <a:pt x="1711866" y="1352096"/>
                    <a:pt x="1582912" y="1421369"/>
                    <a:pt x="1579715" y="1460801"/>
                  </a:cubicBezTo>
                  <a:cubicBezTo>
                    <a:pt x="1576518" y="1500233"/>
                    <a:pt x="1685223" y="1548191"/>
                    <a:pt x="1758759" y="1601478"/>
                  </a:cubicBezTo>
                  <a:cubicBezTo>
                    <a:pt x="1832295" y="1654765"/>
                    <a:pt x="1967642" y="1713381"/>
                    <a:pt x="2020929" y="1780522"/>
                  </a:cubicBezTo>
                  <a:cubicBezTo>
                    <a:pt x="2074216" y="1847663"/>
                    <a:pt x="2107254" y="1964894"/>
                    <a:pt x="2078479" y="2004326"/>
                  </a:cubicBezTo>
                  <a:cubicBezTo>
                    <a:pt x="2049704" y="2043758"/>
                    <a:pt x="1940999" y="2045890"/>
                    <a:pt x="1848280" y="2017115"/>
                  </a:cubicBezTo>
                  <a:cubicBezTo>
                    <a:pt x="1755561" y="1988340"/>
                    <a:pt x="1615951" y="1888161"/>
                    <a:pt x="1522166" y="1831677"/>
                  </a:cubicBezTo>
                  <a:cubicBezTo>
                    <a:pt x="1428381" y="1775193"/>
                    <a:pt x="1339925" y="1686737"/>
                    <a:pt x="1285573" y="1678211"/>
                  </a:cubicBezTo>
                  <a:cubicBezTo>
                    <a:pt x="1231221" y="1669685"/>
                    <a:pt x="1160882" y="1722972"/>
                    <a:pt x="1196051" y="1780522"/>
                  </a:cubicBezTo>
                  <a:cubicBezTo>
                    <a:pt x="1231220" y="1838072"/>
                    <a:pt x="1394277" y="1957434"/>
                    <a:pt x="1496588" y="2023509"/>
                  </a:cubicBezTo>
                  <a:cubicBezTo>
                    <a:pt x="1598898" y="2089585"/>
                    <a:pt x="1748101" y="2108768"/>
                    <a:pt x="1809914" y="2176975"/>
                  </a:cubicBezTo>
                  <a:cubicBezTo>
                    <a:pt x="1871727" y="2245182"/>
                    <a:pt x="1882384" y="2364544"/>
                    <a:pt x="1867464" y="2432751"/>
                  </a:cubicBezTo>
                  <a:cubicBezTo>
                    <a:pt x="1852544" y="2500958"/>
                    <a:pt x="1790730" y="2569165"/>
                    <a:pt x="1720392" y="2586217"/>
                  </a:cubicBezTo>
                  <a:cubicBezTo>
                    <a:pt x="1650054" y="2603269"/>
                    <a:pt x="1533889" y="2573428"/>
                    <a:pt x="1445433" y="2535062"/>
                  </a:cubicBezTo>
                  <a:cubicBezTo>
                    <a:pt x="1356977" y="2496696"/>
                    <a:pt x="1263193" y="2391187"/>
                    <a:pt x="1189657" y="2356018"/>
                  </a:cubicBezTo>
                  <a:cubicBezTo>
                    <a:pt x="1116121" y="2320849"/>
                    <a:pt x="1037257" y="2296337"/>
                    <a:pt x="1004219" y="2324046"/>
                  </a:cubicBezTo>
                  <a:cubicBezTo>
                    <a:pt x="971181" y="2351755"/>
                    <a:pt x="955195" y="2467920"/>
                    <a:pt x="991430" y="2522273"/>
                  </a:cubicBezTo>
                  <a:cubicBezTo>
                    <a:pt x="1027665" y="2576626"/>
                    <a:pt x="1155553" y="2608597"/>
                    <a:pt x="1221629" y="2650161"/>
                  </a:cubicBezTo>
                  <a:cubicBezTo>
                    <a:pt x="1287704" y="2691725"/>
                    <a:pt x="1375094" y="2724763"/>
                    <a:pt x="1387883" y="2771655"/>
                  </a:cubicBezTo>
                  <a:cubicBezTo>
                    <a:pt x="1400672" y="2818547"/>
                    <a:pt x="1343123" y="2892083"/>
                    <a:pt x="1298362" y="2931515"/>
                  </a:cubicBezTo>
                  <a:cubicBezTo>
                    <a:pt x="1253601" y="2970947"/>
                    <a:pt x="1199248" y="2998657"/>
                    <a:pt x="1119318" y="3008248"/>
                  </a:cubicBezTo>
                  <a:cubicBezTo>
                    <a:pt x="1039388" y="3017840"/>
                    <a:pt x="910434" y="3021036"/>
                    <a:pt x="818781" y="2989064"/>
                  </a:cubicBezTo>
                  <a:cubicBezTo>
                    <a:pt x="727128" y="2957092"/>
                    <a:pt x="630146" y="2837730"/>
                    <a:pt x="569399" y="2816415"/>
                  </a:cubicBezTo>
                  <a:cubicBezTo>
                    <a:pt x="508652" y="2795100"/>
                    <a:pt x="457497" y="2824941"/>
                    <a:pt x="454300" y="2861176"/>
                  </a:cubicBezTo>
                  <a:cubicBezTo>
                    <a:pt x="451103" y="2897411"/>
                    <a:pt x="503324" y="2987998"/>
                    <a:pt x="550216" y="3033825"/>
                  </a:cubicBezTo>
                  <a:cubicBezTo>
                    <a:pt x="597108" y="3079652"/>
                    <a:pt x="697287" y="3094572"/>
                    <a:pt x="735654" y="3136136"/>
                  </a:cubicBezTo>
                  <a:cubicBezTo>
                    <a:pt x="774021" y="3177700"/>
                    <a:pt x="816650" y="3250169"/>
                    <a:pt x="780415" y="3283207"/>
                  </a:cubicBezTo>
                  <a:cubicBezTo>
                    <a:pt x="744180" y="3316245"/>
                    <a:pt x="621620" y="3364202"/>
                    <a:pt x="518244" y="3334362"/>
                  </a:cubicBezTo>
                  <a:cubicBezTo>
                    <a:pt x="414868" y="3304522"/>
                    <a:pt x="246481" y="3200080"/>
                    <a:pt x="160157" y="3104164"/>
                  </a:cubicBezTo>
                  <a:cubicBezTo>
                    <a:pt x="73832" y="3008248"/>
                    <a:pt x="5626" y="2873965"/>
                    <a:pt x="297" y="2758866"/>
                  </a:cubicBezTo>
                  <a:cubicBezTo>
                    <a:pt x="-5032" y="2643767"/>
                    <a:pt x="62109" y="2471118"/>
                    <a:pt x="128185" y="2413568"/>
                  </a:cubicBezTo>
                  <a:cubicBezTo>
                    <a:pt x="194260" y="2356018"/>
                    <a:pt x="318951" y="2393319"/>
                    <a:pt x="396750" y="2413568"/>
                  </a:cubicBezTo>
                  <a:cubicBezTo>
                    <a:pt x="474549" y="2433817"/>
                    <a:pt x="533164" y="2536128"/>
                    <a:pt x="594977" y="2535062"/>
                  </a:cubicBezTo>
                  <a:cubicBezTo>
                    <a:pt x="656790" y="2533996"/>
                    <a:pt x="791072" y="2464723"/>
                    <a:pt x="767626" y="2407173"/>
                  </a:cubicBezTo>
                  <a:cubicBezTo>
                    <a:pt x="744180" y="2349623"/>
                    <a:pt x="543822" y="2237722"/>
                    <a:pt x="454300" y="2189764"/>
                  </a:cubicBezTo>
                  <a:cubicBezTo>
                    <a:pt x="364778" y="2141806"/>
                    <a:pt x="261402" y="2176975"/>
                    <a:pt x="230496" y="2119425"/>
                  </a:cubicBezTo>
                  <a:cubicBezTo>
                    <a:pt x="199590" y="2061875"/>
                    <a:pt x="239022" y="1904147"/>
                    <a:pt x="268862" y="1844466"/>
                  </a:cubicBezTo>
                  <a:cubicBezTo>
                    <a:pt x="298702" y="1784785"/>
                    <a:pt x="334938" y="1747484"/>
                    <a:pt x="409539" y="1761338"/>
                  </a:cubicBezTo>
                  <a:cubicBezTo>
                    <a:pt x="484140" y="1775192"/>
                    <a:pt x="623752" y="1873241"/>
                    <a:pt x="716471" y="1927593"/>
                  </a:cubicBezTo>
                  <a:cubicBezTo>
                    <a:pt x="809190" y="1981945"/>
                    <a:pt x="888054" y="2060810"/>
                    <a:pt x="965852" y="2087453"/>
                  </a:cubicBezTo>
                  <a:cubicBezTo>
                    <a:pt x="1043650" y="2114096"/>
                    <a:pt x="1200314" y="2135411"/>
                    <a:pt x="1183262" y="2087453"/>
                  </a:cubicBezTo>
                  <a:cubicBezTo>
                    <a:pt x="1166210" y="2039495"/>
                    <a:pt x="959458" y="1878569"/>
                    <a:pt x="863542" y="1799705"/>
                  </a:cubicBezTo>
                  <a:cubicBezTo>
                    <a:pt x="767626" y="1720841"/>
                    <a:pt x="661053" y="1694197"/>
                    <a:pt x="607766" y="1614267"/>
                  </a:cubicBezTo>
                  <a:cubicBezTo>
                    <a:pt x="554479" y="1534337"/>
                    <a:pt x="524639" y="1416041"/>
                    <a:pt x="543822" y="1320125"/>
                  </a:cubicBezTo>
                  <a:cubicBezTo>
                    <a:pt x="563005" y="1224209"/>
                    <a:pt x="668513" y="1070743"/>
                    <a:pt x="722865" y="1038771"/>
                  </a:cubicBezTo>
                  <a:cubicBezTo>
                    <a:pt x="777217" y="1006799"/>
                    <a:pt x="812386" y="1083531"/>
                    <a:pt x="869936" y="1128292"/>
                  </a:cubicBezTo>
                  <a:cubicBezTo>
                    <a:pt x="927486" y="1173053"/>
                    <a:pt x="1001022" y="1250852"/>
                    <a:pt x="1068163" y="1307336"/>
                  </a:cubicBezTo>
                  <a:cubicBezTo>
                    <a:pt x="1135304" y="1363820"/>
                    <a:pt x="1220563" y="1453342"/>
                    <a:pt x="1272784" y="1467196"/>
                  </a:cubicBezTo>
                  <a:cubicBezTo>
                    <a:pt x="1325005" y="1481050"/>
                    <a:pt x="1402804" y="1448013"/>
                    <a:pt x="1381489" y="1390463"/>
                  </a:cubicBezTo>
                  <a:cubicBezTo>
                    <a:pt x="1360174" y="1332913"/>
                    <a:pt x="1215234" y="1214617"/>
                    <a:pt x="1144896" y="1121898"/>
                  </a:cubicBezTo>
                  <a:cubicBezTo>
                    <a:pt x="1074558" y="1029179"/>
                    <a:pt x="974378" y="906620"/>
                    <a:pt x="959458" y="834150"/>
                  </a:cubicBezTo>
                  <a:cubicBezTo>
                    <a:pt x="944538" y="761680"/>
                    <a:pt x="992496" y="688144"/>
                    <a:pt x="1055374" y="687078"/>
                  </a:cubicBezTo>
                  <a:cubicBezTo>
                    <a:pt x="1118252" y="686012"/>
                    <a:pt x="1259995" y="761680"/>
                    <a:pt x="1336728" y="827755"/>
                  </a:cubicBezTo>
                  <a:cubicBezTo>
                    <a:pt x="1413461" y="893830"/>
                    <a:pt x="1442235" y="1023850"/>
                    <a:pt x="1515771" y="1083531"/>
                  </a:cubicBezTo>
                  <a:cubicBezTo>
                    <a:pt x="1589307" y="1143212"/>
                    <a:pt x="1737444" y="1205025"/>
                    <a:pt x="1777942" y="1185842"/>
                  </a:cubicBezTo>
                  <a:cubicBezTo>
                    <a:pt x="1818440" y="1166659"/>
                    <a:pt x="1820572" y="1054756"/>
                    <a:pt x="1758759" y="968432"/>
                  </a:cubicBezTo>
                  <a:cubicBezTo>
                    <a:pt x="1696946" y="882108"/>
                    <a:pt x="1480602" y="765942"/>
                    <a:pt x="1407066" y="667895"/>
                  </a:cubicBezTo>
                  <a:cubicBezTo>
                    <a:pt x="1333530" y="569848"/>
                    <a:pt x="1301559" y="459011"/>
                    <a:pt x="1317545" y="380147"/>
                  </a:cubicBezTo>
                  <a:cubicBezTo>
                    <a:pt x="1333531" y="301283"/>
                    <a:pt x="1446499" y="226681"/>
                    <a:pt x="1502983" y="194709"/>
                  </a:cubicBezTo>
                  <a:cubicBezTo>
                    <a:pt x="1559467" y="162737"/>
                    <a:pt x="1623410" y="156343"/>
                    <a:pt x="1656448" y="188315"/>
                  </a:cubicBezTo>
                  <a:cubicBezTo>
                    <a:pt x="1689486" y="220287"/>
                    <a:pt x="1672434" y="327926"/>
                    <a:pt x="1701209" y="386541"/>
                  </a:cubicBezTo>
                  <a:cubicBezTo>
                    <a:pt x="1729984" y="445156"/>
                    <a:pt x="1802454" y="548533"/>
                    <a:pt x="1829097" y="540007"/>
                  </a:cubicBezTo>
                  <a:cubicBezTo>
                    <a:pt x="1855740" y="531481"/>
                    <a:pt x="1853609" y="429171"/>
                    <a:pt x="1873858" y="34817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C8B117DC-0ED8-000E-E8A7-04AE420BA15A}"/>
              </a:ext>
            </a:extLst>
          </p:cNvPr>
          <p:cNvGrpSpPr/>
          <p:nvPr/>
        </p:nvGrpSpPr>
        <p:grpSpPr>
          <a:xfrm>
            <a:off x="10851039" y="2952169"/>
            <a:ext cx="1289791" cy="1037977"/>
            <a:chOff x="10851039" y="2952169"/>
            <a:chExt cx="1289791" cy="1037977"/>
          </a:xfrm>
        </p:grpSpPr>
        <p:sp>
          <p:nvSpPr>
            <p:cNvPr id="57" name="U-Turn Arrow 56">
              <a:extLst>
                <a:ext uri="{FF2B5EF4-FFF2-40B4-BE49-F238E27FC236}">
                  <a16:creationId xmlns:a16="http://schemas.microsoft.com/office/drawing/2014/main" id="{28AE45E1-CFB9-D836-F618-ED2DCDCFA744}"/>
                </a:ext>
              </a:extLst>
            </p:cNvPr>
            <p:cNvSpPr/>
            <p:nvPr/>
          </p:nvSpPr>
          <p:spPr>
            <a:xfrm flipH="1" flipV="1">
              <a:off x="11057189" y="3346416"/>
              <a:ext cx="757237" cy="64373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extBox 57">
              <a:extLst>
                <a:ext uri="{FF2B5EF4-FFF2-40B4-BE49-F238E27FC236}">
                  <a16:creationId xmlns:a16="http://schemas.microsoft.com/office/drawing/2014/main" id="{588F6CEE-C702-2B9D-CA36-45B828E0CB81}"/>
                </a:ext>
              </a:extLst>
            </p:cNvPr>
            <p:cNvSpPr txBox="1"/>
            <p:nvPr/>
          </p:nvSpPr>
          <p:spPr>
            <a:xfrm>
              <a:off x="11387098" y="2952169"/>
              <a:ext cx="753732" cy="369332"/>
            </a:xfrm>
            <a:prstGeom prst="rect">
              <a:avLst/>
            </a:prstGeom>
            <a:noFill/>
          </p:spPr>
          <p:txBody>
            <a:bodyPr wrap="none" rtlCol="0">
              <a:spAutoFit/>
            </a:bodyPr>
            <a:lstStyle/>
            <a:p>
              <a:r>
                <a:rPr lang="en-US" dirty="0"/>
                <a:t>NADH</a:t>
              </a:r>
            </a:p>
          </p:txBody>
        </p:sp>
        <p:sp>
          <p:nvSpPr>
            <p:cNvPr id="59" name="TextBox 58">
              <a:extLst>
                <a:ext uri="{FF2B5EF4-FFF2-40B4-BE49-F238E27FC236}">
                  <a16:creationId xmlns:a16="http://schemas.microsoft.com/office/drawing/2014/main" id="{D1C0301C-8758-5518-143C-9E4BD9483C58}"/>
                </a:ext>
              </a:extLst>
            </p:cNvPr>
            <p:cNvSpPr txBox="1"/>
            <p:nvPr/>
          </p:nvSpPr>
          <p:spPr>
            <a:xfrm>
              <a:off x="10851039" y="3180947"/>
              <a:ext cx="724878" cy="369332"/>
            </a:xfrm>
            <a:prstGeom prst="rect">
              <a:avLst/>
            </a:prstGeom>
            <a:noFill/>
          </p:spPr>
          <p:txBody>
            <a:bodyPr wrap="none" rtlCol="0">
              <a:spAutoFit/>
            </a:bodyPr>
            <a:lstStyle/>
            <a:p>
              <a:r>
                <a:rPr lang="en-US" dirty="0"/>
                <a:t>NAD+</a:t>
              </a:r>
            </a:p>
          </p:txBody>
        </p:sp>
      </p:grpSp>
      <p:sp>
        <p:nvSpPr>
          <p:cNvPr id="61" name="TextBox 60">
            <a:extLst>
              <a:ext uri="{FF2B5EF4-FFF2-40B4-BE49-F238E27FC236}">
                <a16:creationId xmlns:a16="http://schemas.microsoft.com/office/drawing/2014/main" id="{9ECD1F23-03E5-6F42-ACAE-DC4043ECAD26}"/>
              </a:ext>
            </a:extLst>
          </p:cNvPr>
          <p:cNvSpPr txBox="1"/>
          <p:nvPr/>
        </p:nvSpPr>
        <p:spPr>
          <a:xfrm>
            <a:off x="10305518" y="3603297"/>
            <a:ext cx="588623" cy="523220"/>
          </a:xfrm>
          <a:prstGeom prst="rect">
            <a:avLst/>
          </a:prstGeom>
          <a:noFill/>
        </p:spPr>
        <p:txBody>
          <a:bodyPr wrap="none" rtlCol="0">
            <a:spAutoFit/>
          </a:bodyPr>
          <a:lstStyle/>
          <a:p>
            <a:r>
              <a:rPr lang="en-US" sz="2800" dirty="0">
                <a:solidFill>
                  <a:srgbClr val="FF0000"/>
                </a:solidFill>
              </a:rPr>
              <a:t>H+</a:t>
            </a:r>
          </a:p>
        </p:txBody>
      </p:sp>
      <p:cxnSp>
        <p:nvCxnSpPr>
          <p:cNvPr id="63" name="Straight Arrow Connector 62">
            <a:extLst>
              <a:ext uri="{FF2B5EF4-FFF2-40B4-BE49-F238E27FC236}">
                <a16:creationId xmlns:a16="http://schemas.microsoft.com/office/drawing/2014/main" id="{57454F16-DD0F-A5FC-DF19-8ACE818EF576}"/>
              </a:ext>
            </a:extLst>
          </p:cNvPr>
          <p:cNvCxnSpPr>
            <a:cxnSpLocks/>
          </p:cNvCxnSpPr>
          <p:nvPr/>
        </p:nvCxnSpPr>
        <p:spPr>
          <a:xfrm>
            <a:off x="10599830" y="4060017"/>
            <a:ext cx="8853" cy="5332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75" name="Picture 74" descr="A black arrow pointing to a black arrow&#10;&#10;Description automatically generated">
            <a:extLst>
              <a:ext uri="{FF2B5EF4-FFF2-40B4-BE49-F238E27FC236}">
                <a16:creationId xmlns:a16="http://schemas.microsoft.com/office/drawing/2014/main" id="{CF5A0064-DA77-B2DD-EDF4-54312532A9B7}"/>
              </a:ext>
            </a:extLst>
          </p:cNvPr>
          <p:cNvPicPr>
            <a:picLocks noChangeAspect="1"/>
          </p:cNvPicPr>
          <p:nvPr/>
        </p:nvPicPr>
        <p:blipFill>
          <a:blip r:embed="rId2"/>
          <a:stretch>
            <a:fillRect/>
          </a:stretch>
        </p:blipFill>
        <p:spPr>
          <a:xfrm>
            <a:off x="1986383" y="210727"/>
            <a:ext cx="3886200" cy="584200"/>
          </a:xfrm>
          <a:prstGeom prst="rect">
            <a:avLst/>
          </a:prstGeom>
        </p:spPr>
      </p:pic>
      <p:sp>
        <p:nvSpPr>
          <p:cNvPr id="84" name="Left Arrow 83">
            <a:extLst>
              <a:ext uri="{FF2B5EF4-FFF2-40B4-BE49-F238E27FC236}">
                <a16:creationId xmlns:a16="http://schemas.microsoft.com/office/drawing/2014/main" id="{B0445BFC-1E1D-712A-F698-81C895FF7D7E}"/>
              </a:ext>
            </a:extLst>
          </p:cNvPr>
          <p:cNvSpPr/>
          <p:nvPr/>
        </p:nvSpPr>
        <p:spPr>
          <a:xfrm flipH="1">
            <a:off x="2525254" y="2338706"/>
            <a:ext cx="590230" cy="3693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001A028-95B7-7B21-8A7E-C9046C8768F0}"/>
              </a:ext>
            </a:extLst>
          </p:cNvPr>
          <p:cNvSpPr txBox="1"/>
          <p:nvPr/>
        </p:nvSpPr>
        <p:spPr>
          <a:xfrm>
            <a:off x="5690453" y="602217"/>
            <a:ext cx="1652945" cy="954107"/>
          </a:xfrm>
          <a:prstGeom prst="rect">
            <a:avLst/>
          </a:prstGeom>
          <a:solidFill>
            <a:schemeClr val="bg1"/>
          </a:solidFill>
          <a:ln w="28575">
            <a:solidFill>
              <a:schemeClr val="tx1"/>
            </a:solidFill>
          </a:ln>
        </p:spPr>
        <p:txBody>
          <a:bodyPr wrap="square" rtlCol="0">
            <a:spAutoFit/>
          </a:bodyPr>
          <a:lstStyle/>
          <a:p>
            <a:pPr algn="ctr"/>
            <a:r>
              <a:rPr lang="en-US" sz="2800" dirty="0"/>
              <a:t>Methane+ Water </a:t>
            </a:r>
          </a:p>
        </p:txBody>
      </p:sp>
      <p:sp>
        <p:nvSpPr>
          <p:cNvPr id="9" name="TextBox 8">
            <a:extLst>
              <a:ext uri="{FF2B5EF4-FFF2-40B4-BE49-F238E27FC236}">
                <a16:creationId xmlns:a16="http://schemas.microsoft.com/office/drawing/2014/main" id="{C9BE406C-6319-72E1-A98F-0DA40172CF1F}"/>
              </a:ext>
            </a:extLst>
          </p:cNvPr>
          <p:cNvSpPr txBox="1"/>
          <p:nvPr/>
        </p:nvSpPr>
        <p:spPr>
          <a:xfrm>
            <a:off x="7805193" y="2570650"/>
            <a:ext cx="2299651" cy="461665"/>
          </a:xfrm>
          <a:prstGeom prst="rect">
            <a:avLst/>
          </a:prstGeom>
          <a:solidFill>
            <a:schemeClr val="bg1"/>
          </a:solidFill>
        </p:spPr>
        <p:txBody>
          <a:bodyPr wrap="square" rtlCol="0">
            <a:spAutoFit/>
          </a:bodyPr>
          <a:lstStyle/>
          <a:p>
            <a:r>
              <a:rPr lang="en-US" sz="2400" dirty="0"/>
              <a:t> Carbon dioxide</a:t>
            </a:r>
          </a:p>
        </p:txBody>
      </p:sp>
      <p:cxnSp>
        <p:nvCxnSpPr>
          <p:cNvPr id="47" name="Straight Arrow Connector 46">
            <a:extLst>
              <a:ext uri="{FF2B5EF4-FFF2-40B4-BE49-F238E27FC236}">
                <a16:creationId xmlns:a16="http://schemas.microsoft.com/office/drawing/2014/main" id="{1AD1F513-971D-0B8C-AEF7-FA9F9BC6B2F7}"/>
              </a:ext>
            </a:extLst>
          </p:cNvPr>
          <p:cNvCxnSpPr>
            <a:cxnSpLocks/>
            <a:stCxn id="41" idx="2"/>
            <a:endCxn id="5" idx="3"/>
          </p:cNvCxnSpPr>
          <p:nvPr/>
        </p:nvCxnSpPr>
        <p:spPr>
          <a:xfrm flipH="1">
            <a:off x="7343398" y="585433"/>
            <a:ext cx="1310985" cy="49383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A6C8BE33-B5A2-AB95-1E79-313794BFEACC}"/>
              </a:ext>
            </a:extLst>
          </p:cNvPr>
          <p:cNvGrpSpPr/>
          <p:nvPr/>
        </p:nvGrpSpPr>
        <p:grpSpPr>
          <a:xfrm>
            <a:off x="3639977" y="725813"/>
            <a:ext cx="1052309" cy="1009808"/>
            <a:chOff x="3639977" y="725813"/>
            <a:chExt cx="1052309" cy="1009808"/>
          </a:xfrm>
        </p:grpSpPr>
        <p:sp>
          <p:nvSpPr>
            <p:cNvPr id="18" name="U-Turn Arrow 17">
              <a:extLst>
                <a:ext uri="{FF2B5EF4-FFF2-40B4-BE49-F238E27FC236}">
                  <a16:creationId xmlns:a16="http://schemas.microsoft.com/office/drawing/2014/main" id="{D29778E0-6E03-3DAF-A07A-FB390B91B7CD}"/>
                </a:ext>
              </a:extLst>
            </p:cNvPr>
            <p:cNvSpPr/>
            <p:nvPr/>
          </p:nvSpPr>
          <p:spPr>
            <a:xfrm flipV="1">
              <a:off x="3772576" y="1091891"/>
              <a:ext cx="757237" cy="64373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0D3BF86A-D18F-3B26-06D9-5FADAECB65B7}"/>
                </a:ext>
              </a:extLst>
            </p:cNvPr>
            <p:cNvSpPr txBox="1"/>
            <p:nvPr/>
          </p:nvSpPr>
          <p:spPr>
            <a:xfrm>
              <a:off x="3639977" y="725813"/>
              <a:ext cx="468398" cy="369332"/>
            </a:xfrm>
            <a:prstGeom prst="rect">
              <a:avLst/>
            </a:prstGeom>
            <a:noFill/>
          </p:spPr>
          <p:txBody>
            <a:bodyPr wrap="square" rtlCol="0">
              <a:spAutoFit/>
            </a:bodyPr>
            <a:lstStyle/>
            <a:p>
              <a:pPr algn="ctr"/>
              <a:r>
                <a:rPr lang="en-US" dirty="0"/>
                <a:t>O</a:t>
              </a:r>
              <a:r>
                <a:rPr lang="en-US" baseline="-25000" dirty="0"/>
                <a:t>2</a:t>
              </a:r>
            </a:p>
          </p:txBody>
        </p:sp>
        <p:sp>
          <p:nvSpPr>
            <p:cNvPr id="28" name="TextBox 27">
              <a:extLst>
                <a:ext uri="{FF2B5EF4-FFF2-40B4-BE49-F238E27FC236}">
                  <a16:creationId xmlns:a16="http://schemas.microsoft.com/office/drawing/2014/main" id="{826A28F8-050B-4661-D945-4918B096EAC9}"/>
                </a:ext>
              </a:extLst>
            </p:cNvPr>
            <p:cNvSpPr txBox="1"/>
            <p:nvPr/>
          </p:nvSpPr>
          <p:spPr>
            <a:xfrm>
              <a:off x="4094045" y="943059"/>
              <a:ext cx="598241" cy="369332"/>
            </a:xfrm>
            <a:prstGeom prst="rect">
              <a:avLst/>
            </a:prstGeom>
            <a:noFill/>
          </p:spPr>
          <p:txBody>
            <a:bodyPr wrap="square" rtlCol="0">
              <a:spAutoFit/>
            </a:bodyPr>
            <a:lstStyle/>
            <a:p>
              <a:pPr algn="ctr"/>
              <a:r>
                <a:rPr lang="en-US" dirty="0"/>
                <a:t>H</a:t>
              </a:r>
              <a:r>
                <a:rPr lang="en-US" baseline="-25000" dirty="0"/>
                <a:t>2 </a:t>
              </a:r>
              <a:r>
                <a:rPr lang="en-US" dirty="0"/>
                <a:t>O</a:t>
              </a:r>
            </a:p>
          </p:txBody>
        </p:sp>
      </p:grpSp>
      <p:sp>
        <p:nvSpPr>
          <p:cNvPr id="17" name="Left Arrow 16">
            <a:extLst>
              <a:ext uri="{FF2B5EF4-FFF2-40B4-BE49-F238E27FC236}">
                <a16:creationId xmlns:a16="http://schemas.microsoft.com/office/drawing/2014/main" id="{6ABE5778-4131-A6E5-8E0A-A626F5C0B462}"/>
              </a:ext>
            </a:extLst>
          </p:cNvPr>
          <p:cNvSpPr/>
          <p:nvPr/>
        </p:nvSpPr>
        <p:spPr>
          <a:xfrm rot="13500000" flipV="1">
            <a:off x="4334177" y="5529626"/>
            <a:ext cx="521207" cy="4729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wn Arrow 30">
            <a:extLst>
              <a:ext uri="{FF2B5EF4-FFF2-40B4-BE49-F238E27FC236}">
                <a16:creationId xmlns:a16="http://schemas.microsoft.com/office/drawing/2014/main" id="{9B0B235B-6A97-66FC-B3DA-E5CEC233F1FD}"/>
              </a:ext>
            </a:extLst>
          </p:cNvPr>
          <p:cNvSpPr/>
          <p:nvPr/>
        </p:nvSpPr>
        <p:spPr>
          <a:xfrm>
            <a:off x="3360590" y="3289759"/>
            <a:ext cx="511710" cy="5032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a:extLst>
              <a:ext uri="{FF2B5EF4-FFF2-40B4-BE49-F238E27FC236}">
                <a16:creationId xmlns:a16="http://schemas.microsoft.com/office/drawing/2014/main" id="{887E4DB9-173D-68FB-1E61-BAEC6D96F7E8}"/>
              </a:ext>
            </a:extLst>
          </p:cNvPr>
          <p:cNvSpPr/>
          <p:nvPr/>
        </p:nvSpPr>
        <p:spPr>
          <a:xfrm flipV="1">
            <a:off x="8778121" y="3683027"/>
            <a:ext cx="511710" cy="5032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4102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535FF-9B39-AF77-A2A2-6F33B7A901CD}"/>
              </a:ext>
            </a:extLst>
          </p:cNvPr>
          <p:cNvSpPr>
            <a:spLocks noGrp="1"/>
          </p:cNvSpPr>
          <p:nvPr>
            <p:ph type="title"/>
          </p:nvPr>
        </p:nvSpPr>
        <p:spPr>
          <a:xfrm>
            <a:off x="336114" y="3663849"/>
            <a:ext cx="2039507" cy="1325563"/>
          </a:xfrm>
        </p:spPr>
        <p:txBody>
          <a:bodyPr>
            <a:normAutofit/>
          </a:bodyPr>
          <a:lstStyle/>
          <a:p>
            <a:r>
              <a:rPr lang="en-US" dirty="0"/>
              <a:t>Carbon Cycle</a:t>
            </a:r>
          </a:p>
        </p:txBody>
      </p:sp>
      <p:sp>
        <p:nvSpPr>
          <p:cNvPr id="4" name="Donut 3">
            <a:extLst>
              <a:ext uri="{FF2B5EF4-FFF2-40B4-BE49-F238E27FC236}">
                <a16:creationId xmlns:a16="http://schemas.microsoft.com/office/drawing/2014/main" id="{AA16F9C5-3A3A-F331-7C5F-0C02AD200B5A}"/>
              </a:ext>
            </a:extLst>
          </p:cNvPr>
          <p:cNvSpPr/>
          <p:nvPr/>
        </p:nvSpPr>
        <p:spPr>
          <a:xfrm>
            <a:off x="3468414" y="1027906"/>
            <a:ext cx="5696607" cy="5391807"/>
          </a:xfrm>
          <a:prstGeom prst="donut">
            <a:avLst>
              <a:gd name="adj" fmla="val 40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BDD8E8FE-E1C6-846F-C53A-1D69382D4859}"/>
              </a:ext>
            </a:extLst>
          </p:cNvPr>
          <p:cNvSpPr txBox="1"/>
          <p:nvPr/>
        </p:nvSpPr>
        <p:spPr>
          <a:xfrm>
            <a:off x="3379240" y="2087439"/>
            <a:ext cx="1440804" cy="461665"/>
          </a:xfrm>
          <a:prstGeom prst="rect">
            <a:avLst/>
          </a:prstGeom>
          <a:solidFill>
            <a:schemeClr val="bg1"/>
          </a:solidFill>
        </p:spPr>
        <p:txBody>
          <a:bodyPr wrap="square" rtlCol="0">
            <a:spAutoFit/>
          </a:bodyPr>
          <a:lstStyle/>
          <a:p>
            <a:r>
              <a:rPr lang="en-US" sz="2400" dirty="0"/>
              <a:t>Methanol</a:t>
            </a:r>
          </a:p>
        </p:txBody>
      </p:sp>
      <p:sp>
        <p:nvSpPr>
          <p:cNvPr id="8" name="TextBox 7">
            <a:extLst>
              <a:ext uri="{FF2B5EF4-FFF2-40B4-BE49-F238E27FC236}">
                <a16:creationId xmlns:a16="http://schemas.microsoft.com/office/drawing/2014/main" id="{4FCFAB4C-0B26-CBBD-6D14-8FB1A4C09039}"/>
              </a:ext>
            </a:extLst>
          </p:cNvPr>
          <p:cNvSpPr txBox="1"/>
          <p:nvPr/>
        </p:nvSpPr>
        <p:spPr>
          <a:xfrm>
            <a:off x="3026979" y="4901170"/>
            <a:ext cx="2156174" cy="461665"/>
          </a:xfrm>
          <a:prstGeom prst="rect">
            <a:avLst/>
          </a:prstGeom>
          <a:solidFill>
            <a:schemeClr val="bg1"/>
          </a:solidFill>
        </p:spPr>
        <p:txBody>
          <a:bodyPr wrap="square" rtlCol="0">
            <a:spAutoFit/>
          </a:bodyPr>
          <a:lstStyle/>
          <a:p>
            <a:r>
              <a:rPr lang="en-US" sz="2400" dirty="0"/>
              <a:t> Formaldehyde</a:t>
            </a:r>
          </a:p>
        </p:txBody>
      </p:sp>
      <p:sp>
        <p:nvSpPr>
          <p:cNvPr id="10" name="TextBox 9">
            <a:extLst>
              <a:ext uri="{FF2B5EF4-FFF2-40B4-BE49-F238E27FC236}">
                <a16:creationId xmlns:a16="http://schemas.microsoft.com/office/drawing/2014/main" id="{EE4CA1F1-CCE8-0198-09F7-7CB0D82BF106}"/>
              </a:ext>
            </a:extLst>
          </p:cNvPr>
          <p:cNvSpPr txBox="1"/>
          <p:nvPr/>
        </p:nvSpPr>
        <p:spPr>
          <a:xfrm>
            <a:off x="5690453" y="6122600"/>
            <a:ext cx="1318396" cy="461665"/>
          </a:xfrm>
          <a:prstGeom prst="rect">
            <a:avLst/>
          </a:prstGeom>
          <a:solidFill>
            <a:schemeClr val="bg1"/>
          </a:solidFill>
        </p:spPr>
        <p:txBody>
          <a:bodyPr wrap="square" rtlCol="0">
            <a:spAutoFit/>
          </a:bodyPr>
          <a:lstStyle/>
          <a:p>
            <a:r>
              <a:rPr lang="en-US" sz="2400" dirty="0" err="1"/>
              <a:t>Formate</a:t>
            </a:r>
            <a:endParaRPr lang="en-US" sz="2400" dirty="0"/>
          </a:p>
        </p:txBody>
      </p:sp>
      <p:sp>
        <p:nvSpPr>
          <p:cNvPr id="11" name="Left Arrow 10">
            <a:extLst>
              <a:ext uri="{FF2B5EF4-FFF2-40B4-BE49-F238E27FC236}">
                <a16:creationId xmlns:a16="http://schemas.microsoft.com/office/drawing/2014/main" id="{B2FA3716-FB9D-D88D-F528-8E0D17AC271B}"/>
              </a:ext>
            </a:extLst>
          </p:cNvPr>
          <p:cNvSpPr/>
          <p:nvPr/>
        </p:nvSpPr>
        <p:spPr>
          <a:xfrm rot="2700000">
            <a:off x="7723430" y="1416947"/>
            <a:ext cx="521207" cy="4729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a:extLst>
              <a:ext uri="{FF2B5EF4-FFF2-40B4-BE49-F238E27FC236}">
                <a16:creationId xmlns:a16="http://schemas.microsoft.com/office/drawing/2014/main" id="{A573F18E-8DD1-C4AA-A6FA-613EED102016}"/>
              </a:ext>
            </a:extLst>
          </p:cNvPr>
          <p:cNvSpPr/>
          <p:nvPr/>
        </p:nvSpPr>
        <p:spPr>
          <a:xfrm rot="8100000" flipH="1" flipV="1">
            <a:off x="4449485" y="1425740"/>
            <a:ext cx="521207" cy="4729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F251757-2F49-657E-736B-726D4E3AE762}"/>
              </a:ext>
            </a:extLst>
          </p:cNvPr>
          <p:cNvSpPr txBox="1"/>
          <p:nvPr/>
        </p:nvSpPr>
        <p:spPr>
          <a:xfrm>
            <a:off x="7875619" y="5155954"/>
            <a:ext cx="1737161" cy="461665"/>
          </a:xfrm>
          <a:prstGeom prst="rect">
            <a:avLst/>
          </a:prstGeom>
          <a:solidFill>
            <a:schemeClr val="bg1"/>
          </a:solidFill>
        </p:spPr>
        <p:txBody>
          <a:bodyPr wrap="square" rtlCol="0">
            <a:spAutoFit/>
          </a:bodyPr>
          <a:lstStyle/>
          <a:p>
            <a:r>
              <a:rPr lang="en-US" sz="2400" dirty="0"/>
              <a:t> Carbonate</a:t>
            </a:r>
          </a:p>
        </p:txBody>
      </p:sp>
      <p:sp>
        <p:nvSpPr>
          <p:cNvPr id="14" name="Left Arrow 13">
            <a:extLst>
              <a:ext uri="{FF2B5EF4-FFF2-40B4-BE49-F238E27FC236}">
                <a16:creationId xmlns:a16="http://schemas.microsoft.com/office/drawing/2014/main" id="{E86C13A3-4E9C-D4CD-D1E3-9D11CC2A97B4}"/>
              </a:ext>
            </a:extLst>
          </p:cNvPr>
          <p:cNvSpPr/>
          <p:nvPr/>
        </p:nvSpPr>
        <p:spPr>
          <a:xfrm>
            <a:off x="2492004" y="1953199"/>
            <a:ext cx="590230" cy="3693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CFD70D5-562C-6E6A-0FD7-62C8FBEA136D}"/>
              </a:ext>
            </a:extLst>
          </p:cNvPr>
          <p:cNvSpPr txBox="1"/>
          <p:nvPr/>
        </p:nvSpPr>
        <p:spPr>
          <a:xfrm>
            <a:off x="304603" y="1858809"/>
            <a:ext cx="2045148" cy="954107"/>
          </a:xfrm>
          <a:prstGeom prst="rect">
            <a:avLst/>
          </a:prstGeom>
          <a:solidFill>
            <a:schemeClr val="accent4">
              <a:lumMod val="40000"/>
              <a:lumOff val="60000"/>
            </a:schemeClr>
          </a:solidFill>
          <a:ln>
            <a:solidFill>
              <a:schemeClr val="tx1"/>
            </a:solidFill>
          </a:ln>
        </p:spPr>
        <p:txBody>
          <a:bodyPr wrap="square" rtlCol="0">
            <a:spAutoFit/>
          </a:bodyPr>
          <a:lstStyle/>
          <a:p>
            <a:pPr algn="r"/>
            <a:r>
              <a:rPr lang="en-US" sz="2800" dirty="0"/>
              <a:t>Methylation Pathways</a:t>
            </a:r>
          </a:p>
        </p:txBody>
      </p:sp>
      <p:sp>
        <p:nvSpPr>
          <p:cNvPr id="16" name="TextBox 15">
            <a:extLst>
              <a:ext uri="{FF2B5EF4-FFF2-40B4-BE49-F238E27FC236}">
                <a16:creationId xmlns:a16="http://schemas.microsoft.com/office/drawing/2014/main" id="{3B2E7DC2-6D40-FF5D-0B62-DDBEF2048B67}"/>
              </a:ext>
            </a:extLst>
          </p:cNvPr>
          <p:cNvSpPr txBox="1"/>
          <p:nvPr/>
        </p:nvSpPr>
        <p:spPr>
          <a:xfrm>
            <a:off x="1666055" y="5338687"/>
            <a:ext cx="2028192" cy="523220"/>
          </a:xfrm>
          <a:prstGeom prst="rect">
            <a:avLst/>
          </a:prstGeom>
          <a:solidFill>
            <a:schemeClr val="accent4">
              <a:lumMod val="40000"/>
              <a:lumOff val="60000"/>
            </a:schemeClr>
          </a:solidFill>
          <a:ln>
            <a:solidFill>
              <a:schemeClr val="tx1"/>
            </a:solidFill>
          </a:ln>
        </p:spPr>
        <p:txBody>
          <a:bodyPr wrap="square" rtlCol="0">
            <a:spAutoFit/>
          </a:bodyPr>
          <a:lstStyle/>
          <a:p>
            <a:pPr algn="ctr"/>
            <a:r>
              <a:rPr lang="en-US" sz="2800" dirty="0"/>
              <a:t>Carcinogen</a:t>
            </a:r>
          </a:p>
        </p:txBody>
      </p:sp>
      <p:grpSp>
        <p:nvGrpSpPr>
          <p:cNvPr id="23" name="Group 22">
            <a:extLst>
              <a:ext uri="{FF2B5EF4-FFF2-40B4-BE49-F238E27FC236}">
                <a16:creationId xmlns:a16="http://schemas.microsoft.com/office/drawing/2014/main" id="{52B217D8-CF63-77DB-079D-6E7F8D642B97}"/>
              </a:ext>
            </a:extLst>
          </p:cNvPr>
          <p:cNvGrpSpPr/>
          <p:nvPr/>
        </p:nvGrpSpPr>
        <p:grpSpPr>
          <a:xfrm>
            <a:off x="4842512" y="1617674"/>
            <a:ext cx="1207522" cy="1009808"/>
            <a:chOff x="9522108" y="5262241"/>
            <a:chExt cx="1207522" cy="1009808"/>
          </a:xfrm>
        </p:grpSpPr>
        <p:sp>
          <p:nvSpPr>
            <p:cNvPr id="20" name="U-Turn Arrow 19">
              <a:extLst>
                <a:ext uri="{FF2B5EF4-FFF2-40B4-BE49-F238E27FC236}">
                  <a16:creationId xmlns:a16="http://schemas.microsoft.com/office/drawing/2014/main" id="{B1CF30E5-866A-CC5F-E81A-55088825D60A}"/>
                </a:ext>
              </a:extLst>
            </p:cNvPr>
            <p:cNvSpPr/>
            <p:nvPr/>
          </p:nvSpPr>
          <p:spPr>
            <a:xfrm flipV="1">
              <a:off x="9783299" y="5628319"/>
              <a:ext cx="757237" cy="64373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61C7410F-18E5-197D-EA03-6F840F628F55}"/>
                </a:ext>
              </a:extLst>
            </p:cNvPr>
            <p:cNvSpPr txBox="1"/>
            <p:nvPr/>
          </p:nvSpPr>
          <p:spPr>
            <a:xfrm>
              <a:off x="9522108" y="5262241"/>
              <a:ext cx="753732" cy="369332"/>
            </a:xfrm>
            <a:prstGeom prst="rect">
              <a:avLst/>
            </a:prstGeom>
            <a:noFill/>
          </p:spPr>
          <p:txBody>
            <a:bodyPr wrap="none" rtlCol="0">
              <a:spAutoFit/>
            </a:bodyPr>
            <a:lstStyle/>
            <a:p>
              <a:r>
                <a:rPr lang="en-US" dirty="0"/>
                <a:t>NADH</a:t>
              </a:r>
            </a:p>
          </p:txBody>
        </p:sp>
        <p:sp>
          <p:nvSpPr>
            <p:cNvPr id="22" name="TextBox 21">
              <a:extLst>
                <a:ext uri="{FF2B5EF4-FFF2-40B4-BE49-F238E27FC236}">
                  <a16:creationId xmlns:a16="http://schemas.microsoft.com/office/drawing/2014/main" id="{6E8DF00D-66C6-7CB6-9A3F-3FE7223C0D07}"/>
                </a:ext>
              </a:extLst>
            </p:cNvPr>
            <p:cNvSpPr txBox="1"/>
            <p:nvPr/>
          </p:nvSpPr>
          <p:spPr>
            <a:xfrm>
              <a:off x="10004752" y="5479487"/>
              <a:ext cx="724878" cy="369332"/>
            </a:xfrm>
            <a:prstGeom prst="rect">
              <a:avLst/>
            </a:prstGeom>
            <a:noFill/>
          </p:spPr>
          <p:txBody>
            <a:bodyPr wrap="none" rtlCol="0">
              <a:spAutoFit/>
            </a:bodyPr>
            <a:lstStyle/>
            <a:p>
              <a:r>
                <a:rPr lang="en-US" dirty="0"/>
                <a:t>NAD+</a:t>
              </a:r>
            </a:p>
          </p:txBody>
        </p:sp>
      </p:grpSp>
      <p:grpSp>
        <p:nvGrpSpPr>
          <p:cNvPr id="24" name="Group 23">
            <a:extLst>
              <a:ext uri="{FF2B5EF4-FFF2-40B4-BE49-F238E27FC236}">
                <a16:creationId xmlns:a16="http://schemas.microsoft.com/office/drawing/2014/main" id="{5CF65B55-A9CE-56A9-6DC1-EAFE46F7B162}"/>
              </a:ext>
            </a:extLst>
          </p:cNvPr>
          <p:cNvGrpSpPr/>
          <p:nvPr/>
        </p:nvGrpSpPr>
        <p:grpSpPr>
          <a:xfrm>
            <a:off x="3791302" y="5692728"/>
            <a:ext cx="1236376" cy="1009808"/>
            <a:chOff x="9522108" y="5262241"/>
            <a:chExt cx="1236376" cy="1009808"/>
          </a:xfrm>
        </p:grpSpPr>
        <p:sp>
          <p:nvSpPr>
            <p:cNvPr id="25" name="U-Turn Arrow 24">
              <a:extLst>
                <a:ext uri="{FF2B5EF4-FFF2-40B4-BE49-F238E27FC236}">
                  <a16:creationId xmlns:a16="http://schemas.microsoft.com/office/drawing/2014/main" id="{0BD90A54-3DAC-6F78-4DC1-9226ADB7717B}"/>
                </a:ext>
              </a:extLst>
            </p:cNvPr>
            <p:cNvSpPr/>
            <p:nvPr/>
          </p:nvSpPr>
          <p:spPr>
            <a:xfrm flipV="1">
              <a:off x="9783299" y="5628319"/>
              <a:ext cx="757237" cy="64373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FF2D9CA7-8D19-C393-E67B-AB1CB946193A}"/>
                </a:ext>
              </a:extLst>
            </p:cNvPr>
            <p:cNvSpPr txBox="1"/>
            <p:nvPr/>
          </p:nvSpPr>
          <p:spPr>
            <a:xfrm>
              <a:off x="9522108" y="5262241"/>
              <a:ext cx="724878" cy="369332"/>
            </a:xfrm>
            <a:prstGeom prst="rect">
              <a:avLst/>
            </a:prstGeom>
            <a:noFill/>
          </p:spPr>
          <p:txBody>
            <a:bodyPr wrap="none" rtlCol="0">
              <a:spAutoFit/>
            </a:bodyPr>
            <a:lstStyle/>
            <a:p>
              <a:r>
                <a:rPr lang="en-US" dirty="0"/>
                <a:t>NAD+</a:t>
              </a:r>
            </a:p>
          </p:txBody>
        </p:sp>
        <p:sp>
          <p:nvSpPr>
            <p:cNvPr id="27" name="TextBox 26">
              <a:extLst>
                <a:ext uri="{FF2B5EF4-FFF2-40B4-BE49-F238E27FC236}">
                  <a16:creationId xmlns:a16="http://schemas.microsoft.com/office/drawing/2014/main" id="{8F45B338-843B-3BBE-E1C6-376FA838215F}"/>
                </a:ext>
              </a:extLst>
            </p:cNvPr>
            <p:cNvSpPr txBox="1"/>
            <p:nvPr/>
          </p:nvSpPr>
          <p:spPr>
            <a:xfrm>
              <a:off x="10004752" y="5479487"/>
              <a:ext cx="753732" cy="369332"/>
            </a:xfrm>
            <a:prstGeom prst="rect">
              <a:avLst/>
            </a:prstGeom>
            <a:noFill/>
          </p:spPr>
          <p:txBody>
            <a:bodyPr wrap="none" rtlCol="0">
              <a:spAutoFit/>
            </a:bodyPr>
            <a:lstStyle/>
            <a:p>
              <a:r>
                <a:rPr lang="en-US" dirty="0"/>
                <a:t>NADH</a:t>
              </a:r>
            </a:p>
          </p:txBody>
        </p:sp>
      </p:grpSp>
      <p:grpSp>
        <p:nvGrpSpPr>
          <p:cNvPr id="33" name="Group 32">
            <a:extLst>
              <a:ext uri="{FF2B5EF4-FFF2-40B4-BE49-F238E27FC236}">
                <a16:creationId xmlns:a16="http://schemas.microsoft.com/office/drawing/2014/main" id="{A6947884-0B07-4EE4-82F1-436A6F3E0676}"/>
              </a:ext>
            </a:extLst>
          </p:cNvPr>
          <p:cNvGrpSpPr/>
          <p:nvPr/>
        </p:nvGrpSpPr>
        <p:grpSpPr>
          <a:xfrm>
            <a:off x="2290895" y="2995084"/>
            <a:ext cx="1215356" cy="1009808"/>
            <a:chOff x="9522108" y="5262241"/>
            <a:chExt cx="1215356" cy="1009808"/>
          </a:xfrm>
        </p:grpSpPr>
        <p:sp>
          <p:nvSpPr>
            <p:cNvPr id="34" name="U-Turn Arrow 33">
              <a:extLst>
                <a:ext uri="{FF2B5EF4-FFF2-40B4-BE49-F238E27FC236}">
                  <a16:creationId xmlns:a16="http://schemas.microsoft.com/office/drawing/2014/main" id="{F6BC97A8-25BE-3902-A10F-5DAAAFEE61F3}"/>
                </a:ext>
              </a:extLst>
            </p:cNvPr>
            <p:cNvSpPr/>
            <p:nvPr/>
          </p:nvSpPr>
          <p:spPr>
            <a:xfrm flipV="1">
              <a:off x="9783299" y="5628319"/>
              <a:ext cx="757237" cy="64373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TextBox 34">
              <a:extLst>
                <a:ext uri="{FF2B5EF4-FFF2-40B4-BE49-F238E27FC236}">
                  <a16:creationId xmlns:a16="http://schemas.microsoft.com/office/drawing/2014/main" id="{9DE5EF05-3DCC-735E-9F11-FD3C94D843A4}"/>
                </a:ext>
              </a:extLst>
            </p:cNvPr>
            <p:cNvSpPr txBox="1"/>
            <p:nvPr/>
          </p:nvSpPr>
          <p:spPr>
            <a:xfrm>
              <a:off x="9522108" y="5262241"/>
              <a:ext cx="724878" cy="369332"/>
            </a:xfrm>
            <a:prstGeom prst="rect">
              <a:avLst/>
            </a:prstGeom>
            <a:noFill/>
          </p:spPr>
          <p:txBody>
            <a:bodyPr wrap="none" rtlCol="0">
              <a:spAutoFit/>
            </a:bodyPr>
            <a:lstStyle/>
            <a:p>
              <a:r>
                <a:rPr lang="en-US" dirty="0"/>
                <a:t>NAD+</a:t>
              </a:r>
            </a:p>
          </p:txBody>
        </p:sp>
        <p:sp>
          <p:nvSpPr>
            <p:cNvPr id="36" name="TextBox 35">
              <a:extLst>
                <a:ext uri="{FF2B5EF4-FFF2-40B4-BE49-F238E27FC236}">
                  <a16:creationId xmlns:a16="http://schemas.microsoft.com/office/drawing/2014/main" id="{E0A1EAE1-4B15-9439-CAC9-8385058A8159}"/>
                </a:ext>
              </a:extLst>
            </p:cNvPr>
            <p:cNvSpPr txBox="1"/>
            <p:nvPr/>
          </p:nvSpPr>
          <p:spPr>
            <a:xfrm>
              <a:off x="9983732" y="5479487"/>
              <a:ext cx="753732" cy="369332"/>
            </a:xfrm>
            <a:prstGeom prst="rect">
              <a:avLst/>
            </a:prstGeom>
            <a:noFill/>
          </p:spPr>
          <p:txBody>
            <a:bodyPr wrap="none" rtlCol="0">
              <a:spAutoFit/>
            </a:bodyPr>
            <a:lstStyle/>
            <a:p>
              <a:r>
                <a:rPr lang="en-US" dirty="0"/>
                <a:t>NADH</a:t>
              </a:r>
            </a:p>
          </p:txBody>
        </p:sp>
      </p:grpSp>
      <p:grpSp>
        <p:nvGrpSpPr>
          <p:cNvPr id="37" name="Group 36">
            <a:extLst>
              <a:ext uri="{FF2B5EF4-FFF2-40B4-BE49-F238E27FC236}">
                <a16:creationId xmlns:a16="http://schemas.microsoft.com/office/drawing/2014/main" id="{0D1E0B44-498A-6339-A86A-ED671D35D7F1}"/>
              </a:ext>
            </a:extLst>
          </p:cNvPr>
          <p:cNvGrpSpPr/>
          <p:nvPr/>
        </p:nvGrpSpPr>
        <p:grpSpPr>
          <a:xfrm>
            <a:off x="6747657" y="4827624"/>
            <a:ext cx="1236376" cy="1009808"/>
            <a:chOff x="9522108" y="5262241"/>
            <a:chExt cx="1236376" cy="1009808"/>
          </a:xfrm>
        </p:grpSpPr>
        <p:sp>
          <p:nvSpPr>
            <p:cNvPr id="38" name="U-Turn Arrow 37">
              <a:extLst>
                <a:ext uri="{FF2B5EF4-FFF2-40B4-BE49-F238E27FC236}">
                  <a16:creationId xmlns:a16="http://schemas.microsoft.com/office/drawing/2014/main" id="{53B6FB20-3684-B8AA-064A-F57F850CFBE6}"/>
                </a:ext>
              </a:extLst>
            </p:cNvPr>
            <p:cNvSpPr/>
            <p:nvPr/>
          </p:nvSpPr>
          <p:spPr>
            <a:xfrm flipV="1">
              <a:off x="9783299" y="5628319"/>
              <a:ext cx="757237" cy="64373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TextBox 38">
              <a:extLst>
                <a:ext uri="{FF2B5EF4-FFF2-40B4-BE49-F238E27FC236}">
                  <a16:creationId xmlns:a16="http://schemas.microsoft.com/office/drawing/2014/main" id="{5B34B3AB-C96E-3BC8-F8D6-40AA925828EA}"/>
                </a:ext>
              </a:extLst>
            </p:cNvPr>
            <p:cNvSpPr txBox="1"/>
            <p:nvPr/>
          </p:nvSpPr>
          <p:spPr>
            <a:xfrm>
              <a:off x="9522108" y="5262241"/>
              <a:ext cx="724878" cy="369332"/>
            </a:xfrm>
            <a:prstGeom prst="rect">
              <a:avLst/>
            </a:prstGeom>
            <a:noFill/>
          </p:spPr>
          <p:txBody>
            <a:bodyPr wrap="none" rtlCol="0">
              <a:spAutoFit/>
            </a:bodyPr>
            <a:lstStyle/>
            <a:p>
              <a:r>
                <a:rPr lang="en-US" dirty="0"/>
                <a:t>NAD+</a:t>
              </a:r>
            </a:p>
          </p:txBody>
        </p:sp>
        <p:sp>
          <p:nvSpPr>
            <p:cNvPr id="40" name="TextBox 39">
              <a:extLst>
                <a:ext uri="{FF2B5EF4-FFF2-40B4-BE49-F238E27FC236}">
                  <a16:creationId xmlns:a16="http://schemas.microsoft.com/office/drawing/2014/main" id="{3940339B-7461-B1CB-18DB-7FFCC9A61FEB}"/>
                </a:ext>
              </a:extLst>
            </p:cNvPr>
            <p:cNvSpPr txBox="1"/>
            <p:nvPr/>
          </p:nvSpPr>
          <p:spPr>
            <a:xfrm>
              <a:off x="10004752" y="5479487"/>
              <a:ext cx="753732" cy="369332"/>
            </a:xfrm>
            <a:prstGeom prst="rect">
              <a:avLst/>
            </a:prstGeom>
            <a:noFill/>
          </p:spPr>
          <p:txBody>
            <a:bodyPr wrap="none" rtlCol="0">
              <a:spAutoFit/>
            </a:bodyPr>
            <a:lstStyle/>
            <a:p>
              <a:r>
                <a:rPr lang="en-US" dirty="0"/>
                <a:t>NADH</a:t>
              </a:r>
            </a:p>
          </p:txBody>
        </p:sp>
      </p:grpSp>
      <p:sp>
        <p:nvSpPr>
          <p:cNvPr id="41" name="TextBox 40">
            <a:extLst>
              <a:ext uri="{FF2B5EF4-FFF2-40B4-BE49-F238E27FC236}">
                <a16:creationId xmlns:a16="http://schemas.microsoft.com/office/drawing/2014/main" id="{A88A6D1D-2DE4-B75A-E9FD-D01F553B763E}"/>
              </a:ext>
            </a:extLst>
          </p:cNvPr>
          <p:cNvSpPr txBox="1"/>
          <p:nvPr/>
        </p:nvSpPr>
        <p:spPr>
          <a:xfrm>
            <a:off x="7346108" y="123768"/>
            <a:ext cx="2616550" cy="461665"/>
          </a:xfrm>
          <a:prstGeom prst="rect">
            <a:avLst/>
          </a:prstGeom>
          <a:noFill/>
        </p:spPr>
        <p:txBody>
          <a:bodyPr wrap="none" rtlCol="0">
            <a:spAutoFit/>
          </a:bodyPr>
          <a:lstStyle/>
          <a:p>
            <a:r>
              <a:rPr lang="en-US" sz="2400" dirty="0"/>
              <a:t>Hydrogen Gas (4H</a:t>
            </a:r>
            <a:r>
              <a:rPr lang="en-US" sz="2400" baseline="-25000" dirty="0"/>
              <a:t>2</a:t>
            </a:r>
            <a:r>
              <a:rPr lang="en-US" sz="2400" dirty="0"/>
              <a:t>)</a:t>
            </a:r>
          </a:p>
        </p:txBody>
      </p:sp>
      <p:cxnSp>
        <p:nvCxnSpPr>
          <p:cNvPr id="48" name="Straight Arrow Connector 47">
            <a:extLst>
              <a:ext uri="{FF2B5EF4-FFF2-40B4-BE49-F238E27FC236}">
                <a16:creationId xmlns:a16="http://schemas.microsoft.com/office/drawing/2014/main" id="{9B3A0E51-E746-AE6E-DADD-A6A4050D9763}"/>
              </a:ext>
            </a:extLst>
          </p:cNvPr>
          <p:cNvCxnSpPr>
            <a:cxnSpLocks/>
          </p:cNvCxnSpPr>
          <p:nvPr/>
        </p:nvCxnSpPr>
        <p:spPr>
          <a:xfrm flipH="1">
            <a:off x="9247803" y="3318689"/>
            <a:ext cx="921395" cy="535221"/>
          </a:xfrm>
          <a:prstGeom prst="straightConnector1">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596C14B1-BDCA-394C-398C-E398FCEAA7E1}"/>
              </a:ext>
            </a:extLst>
          </p:cNvPr>
          <p:cNvSpPr txBox="1"/>
          <p:nvPr/>
        </p:nvSpPr>
        <p:spPr>
          <a:xfrm>
            <a:off x="10022391" y="2866928"/>
            <a:ext cx="953274" cy="461665"/>
          </a:xfrm>
          <a:prstGeom prst="rect">
            <a:avLst/>
          </a:prstGeom>
          <a:noFill/>
        </p:spPr>
        <p:txBody>
          <a:bodyPr wrap="none" rtlCol="0">
            <a:spAutoFit/>
          </a:bodyPr>
          <a:lstStyle/>
          <a:p>
            <a:r>
              <a:rPr lang="en-US" sz="2400" dirty="0"/>
              <a:t>Water</a:t>
            </a:r>
          </a:p>
        </p:txBody>
      </p:sp>
      <p:grpSp>
        <p:nvGrpSpPr>
          <p:cNvPr id="53" name="Group 52">
            <a:extLst>
              <a:ext uri="{FF2B5EF4-FFF2-40B4-BE49-F238E27FC236}">
                <a16:creationId xmlns:a16="http://schemas.microsoft.com/office/drawing/2014/main" id="{39959B71-7BC0-E018-66C5-A083AF13AA7C}"/>
              </a:ext>
            </a:extLst>
          </p:cNvPr>
          <p:cNvGrpSpPr/>
          <p:nvPr/>
        </p:nvGrpSpPr>
        <p:grpSpPr>
          <a:xfrm>
            <a:off x="9010311" y="4153083"/>
            <a:ext cx="3370917" cy="2588542"/>
            <a:chOff x="8557747" y="3418408"/>
            <a:chExt cx="3370917" cy="2588542"/>
          </a:xfrm>
        </p:grpSpPr>
        <p:sp>
          <p:nvSpPr>
            <p:cNvPr id="54" name="Oval 53">
              <a:extLst>
                <a:ext uri="{FF2B5EF4-FFF2-40B4-BE49-F238E27FC236}">
                  <a16:creationId xmlns:a16="http://schemas.microsoft.com/office/drawing/2014/main" id="{4D10C41A-ECAB-EEF9-6A16-F881C9E2C37C}"/>
                </a:ext>
              </a:extLst>
            </p:cNvPr>
            <p:cNvSpPr/>
            <p:nvPr/>
          </p:nvSpPr>
          <p:spPr>
            <a:xfrm rot="2700000">
              <a:off x="9387298" y="3016547"/>
              <a:ext cx="1711815" cy="337091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a:extLst>
                <a:ext uri="{FF2B5EF4-FFF2-40B4-BE49-F238E27FC236}">
                  <a16:creationId xmlns:a16="http://schemas.microsoft.com/office/drawing/2014/main" id="{BF5C871E-A0F3-F59E-D441-D77A6A7FCC7C}"/>
                </a:ext>
              </a:extLst>
            </p:cNvPr>
            <p:cNvSpPr/>
            <p:nvPr/>
          </p:nvSpPr>
          <p:spPr>
            <a:xfrm rot="600000">
              <a:off x="9252879" y="3418408"/>
              <a:ext cx="1959304" cy="2588542"/>
            </a:xfrm>
            <a:custGeom>
              <a:avLst/>
              <a:gdLst>
                <a:gd name="connsiteX0" fmla="*/ 1873858 w 2693731"/>
                <a:gd name="connsiteY0" fmla="*/ 348175 h 3343747"/>
                <a:gd name="connsiteX1" fmla="*/ 1950591 w 2693731"/>
                <a:gd name="connsiteY1" fmla="*/ 54032 h 3343747"/>
                <a:gd name="connsiteX2" fmla="*/ 2270311 w 2693731"/>
                <a:gd name="connsiteY2" fmla="*/ 15666 h 3343747"/>
                <a:gd name="connsiteX3" fmla="*/ 2500510 w 2693731"/>
                <a:gd name="connsiteY3" fmla="*/ 233076 h 3343747"/>
                <a:gd name="connsiteX4" fmla="*/ 2590031 w 2693731"/>
                <a:gd name="connsiteY4" fmla="*/ 514429 h 3343747"/>
                <a:gd name="connsiteX5" fmla="*/ 2302283 w 2693731"/>
                <a:gd name="connsiteY5" fmla="*/ 648712 h 3343747"/>
                <a:gd name="connsiteX6" fmla="*/ 2206367 w 2693731"/>
                <a:gd name="connsiteY6" fmla="*/ 719050 h 3343747"/>
                <a:gd name="connsiteX7" fmla="*/ 2327861 w 2693731"/>
                <a:gd name="connsiteY7" fmla="*/ 821361 h 3343747"/>
                <a:gd name="connsiteX8" fmla="*/ 2590031 w 2693731"/>
                <a:gd name="connsiteY8" fmla="*/ 757417 h 3343747"/>
                <a:gd name="connsiteX9" fmla="*/ 2692342 w 2693731"/>
                <a:gd name="connsiteY9" fmla="*/ 910883 h 3343747"/>
                <a:gd name="connsiteX10" fmla="*/ 2526087 w 2693731"/>
                <a:gd name="connsiteY10" fmla="*/ 1160264 h 3343747"/>
                <a:gd name="connsiteX11" fmla="*/ 2257522 w 2693731"/>
                <a:gd name="connsiteY11" fmla="*/ 1096320 h 3343747"/>
                <a:gd name="connsiteX12" fmla="*/ 2097662 w 2693731"/>
                <a:gd name="connsiteY12" fmla="*/ 1057954 h 3343747"/>
                <a:gd name="connsiteX13" fmla="*/ 2187184 w 2693731"/>
                <a:gd name="connsiteY13" fmla="*/ 1185842 h 3343747"/>
                <a:gd name="connsiteX14" fmla="*/ 2442960 w 2693731"/>
                <a:gd name="connsiteY14" fmla="*/ 1441618 h 3343747"/>
                <a:gd name="connsiteX15" fmla="*/ 2340650 w 2693731"/>
                <a:gd name="connsiteY15" fmla="*/ 1595084 h 3343747"/>
                <a:gd name="connsiteX16" fmla="*/ 1976169 w 2693731"/>
                <a:gd name="connsiteY16" fmla="*/ 1537534 h 3343747"/>
                <a:gd name="connsiteX17" fmla="*/ 1777942 w 2693731"/>
                <a:gd name="connsiteY17" fmla="*/ 1364885 h 3343747"/>
                <a:gd name="connsiteX18" fmla="*/ 1579715 w 2693731"/>
                <a:gd name="connsiteY18" fmla="*/ 1460801 h 3343747"/>
                <a:gd name="connsiteX19" fmla="*/ 1758759 w 2693731"/>
                <a:gd name="connsiteY19" fmla="*/ 1601478 h 3343747"/>
                <a:gd name="connsiteX20" fmla="*/ 2020929 w 2693731"/>
                <a:gd name="connsiteY20" fmla="*/ 1780522 h 3343747"/>
                <a:gd name="connsiteX21" fmla="*/ 2078479 w 2693731"/>
                <a:gd name="connsiteY21" fmla="*/ 2004326 h 3343747"/>
                <a:gd name="connsiteX22" fmla="*/ 1848280 w 2693731"/>
                <a:gd name="connsiteY22" fmla="*/ 2017115 h 3343747"/>
                <a:gd name="connsiteX23" fmla="*/ 1522166 w 2693731"/>
                <a:gd name="connsiteY23" fmla="*/ 1831677 h 3343747"/>
                <a:gd name="connsiteX24" fmla="*/ 1285573 w 2693731"/>
                <a:gd name="connsiteY24" fmla="*/ 1678211 h 3343747"/>
                <a:gd name="connsiteX25" fmla="*/ 1196051 w 2693731"/>
                <a:gd name="connsiteY25" fmla="*/ 1780522 h 3343747"/>
                <a:gd name="connsiteX26" fmla="*/ 1496588 w 2693731"/>
                <a:gd name="connsiteY26" fmla="*/ 2023509 h 3343747"/>
                <a:gd name="connsiteX27" fmla="*/ 1809914 w 2693731"/>
                <a:gd name="connsiteY27" fmla="*/ 2176975 h 3343747"/>
                <a:gd name="connsiteX28" fmla="*/ 1867464 w 2693731"/>
                <a:gd name="connsiteY28" fmla="*/ 2432751 h 3343747"/>
                <a:gd name="connsiteX29" fmla="*/ 1720392 w 2693731"/>
                <a:gd name="connsiteY29" fmla="*/ 2586217 h 3343747"/>
                <a:gd name="connsiteX30" fmla="*/ 1445433 w 2693731"/>
                <a:gd name="connsiteY30" fmla="*/ 2535062 h 3343747"/>
                <a:gd name="connsiteX31" fmla="*/ 1189657 w 2693731"/>
                <a:gd name="connsiteY31" fmla="*/ 2356018 h 3343747"/>
                <a:gd name="connsiteX32" fmla="*/ 1004219 w 2693731"/>
                <a:gd name="connsiteY32" fmla="*/ 2324046 h 3343747"/>
                <a:gd name="connsiteX33" fmla="*/ 991430 w 2693731"/>
                <a:gd name="connsiteY33" fmla="*/ 2522273 h 3343747"/>
                <a:gd name="connsiteX34" fmla="*/ 1221629 w 2693731"/>
                <a:gd name="connsiteY34" fmla="*/ 2650161 h 3343747"/>
                <a:gd name="connsiteX35" fmla="*/ 1387883 w 2693731"/>
                <a:gd name="connsiteY35" fmla="*/ 2771655 h 3343747"/>
                <a:gd name="connsiteX36" fmla="*/ 1298362 w 2693731"/>
                <a:gd name="connsiteY36" fmla="*/ 2931515 h 3343747"/>
                <a:gd name="connsiteX37" fmla="*/ 1119318 w 2693731"/>
                <a:gd name="connsiteY37" fmla="*/ 3008248 h 3343747"/>
                <a:gd name="connsiteX38" fmla="*/ 818781 w 2693731"/>
                <a:gd name="connsiteY38" fmla="*/ 2989064 h 3343747"/>
                <a:gd name="connsiteX39" fmla="*/ 569399 w 2693731"/>
                <a:gd name="connsiteY39" fmla="*/ 2816415 h 3343747"/>
                <a:gd name="connsiteX40" fmla="*/ 454300 w 2693731"/>
                <a:gd name="connsiteY40" fmla="*/ 2861176 h 3343747"/>
                <a:gd name="connsiteX41" fmla="*/ 550216 w 2693731"/>
                <a:gd name="connsiteY41" fmla="*/ 3033825 h 3343747"/>
                <a:gd name="connsiteX42" fmla="*/ 735654 w 2693731"/>
                <a:gd name="connsiteY42" fmla="*/ 3136136 h 3343747"/>
                <a:gd name="connsiteX43" fmla="*/ 780415 w 2693731"/>
                <a:gd name="connsiteY43" fmla="*/ 3283207 h 3343747"/>
                <a:gd name="connsiteX44" fmla="*/ 518244 w 2693731"/>
                <a:gd name="connsiteY44" fmla="*/ 3334362 h 3343747"/>
                <a:gd name="connsiteX45" fmla="*/ 160157 w 2693731"/>
                <a:gd name="connsiteY45" fmla="*/ 3104164 h 3343747"/>
                <a:gd name="connsiteX46" fmla="*/ 297 w 2693731"/>
                <a:gd name="connsiteY46" fmla="*/ 2758866 h 3343747"/>
                <a:gd name="connsiteX47" fmla="*/ 128185 w 2693731"/>
                <a:gd name="connsiteY47" fmla="*/ 2413568 h 3343747"/>
                <a:gd name="connsiteX48" fmla="*/ 396750 w 2693731"/>
                <a:gd name="connsiteY48" fmla="*/ 2413568 h 3343747"/>
                <a:gd name="connsiteX49" fmla="*/ 594977 w 2693731"/>
                <a:gd name="connsiteY49" fmla="*/ 2535062 h 3343747"/>
                <a:gd name="connsiteX50" fmla="*/ 767626 w 2693731"/>
                <a:gd name="connsiteY50" fmla="*/ 2407173 h 3343747"/>
                <a:gd name="connsiteX51" fmla="*/ 454300 w 2693731"/>
                <a:gd name="connsiteY51" fmla="*/ 2189764 h 3343747"/>
                <a:gd name="connsiteX52" fmla="*/ 230496 w 2693731"/>
                <a:gd name="connsiteY52" fmla="*/ 2119425 h 3343747"/>
                <a:gd name="connsiteX53" fmla="*/ 268862 w 2693731"/>
                <a:gd name="connsiteY53" fmla="*/ 1844466 h 3343747"/>
                <a:gd name="connsiteX54" fmla="*/ 409539 w 2693731"/>
                <a:gd name="connsiteY54" fmla="*/ 1761338 h 3343747"/>
                <a:gd name="connsiteX55" fmla="*/ 716471 w 2693731"/>
                <a:gd name="connsiteY55" fmla="*/ 1927593 h 3343747"/>
                <a:gd name="connsiteX56" fmla="*/ 965852 w 2693731"/>
                <a:gd name="connsiteY56" fmla="*/ 2087453 h 3343747"/>
                <a:gd name="connsiteX57" fmla="*/ 1183262 w 2693731"/>
                <a:gd name="connsiteY57" fmla="*/ 2087453 h 3343747"/>
                <a:gd name="connsiteX58" fmla="*/ 863542 w 2693731"/>
                <a:gd name="connsiteY58" fmla="*/ 1799705 h 3343747"/>
                <a:gd name="connsiteX59" fmla="*/ 607766 w 2693731"/>
                <a:gd name="connsiteY59" fmla="*/ 1614267 h 3343747"/>
                <a:gd name="connsiteX60" fmla="*/ 543822 w 2693731"/>
                <a:gd name="connsiteY60" fmla="*/ 1320125 h 3343747"/>
                <a:gd name="connsiteX61" fmla="*/ 722865 w 2693731"/>
                <a:gd name="connsiteY61" fmla="*/ 1038771 h 3343747"/>
                <a:gd name="connsiteX62" fmla="*/ 869936 w 2693731"/>
                <a:gd name="connsiteY62" fmla="*/ 1128292 h 3343747"/>
                <a:gd name="connsiteX63" fmla="*/ 1068163 w 2693731"/>
                <a:gd name="connsiteY63" fmla="*/ 1307336 h 3343747"/>
                <a:gd name="connsiteX64" fmla="*/ 1272784 w 2693731"/>
                <a:gd name="connsiteY64" fmla="*/ 1467196 h 3343747"/>
                <a:gd name="connsiteX65" fmla="*/ 1381489 w 2693731"/>
                <a:gd name="connsiteY65" fmla="*/ 1390463 h 3343747"/>
                <a:gd name="connsiteX66" fmla="*/ 1144896 w 2693731"/>
                <a:gd name="connsiteY66" fmla="*/ 1121898 h 3343747"/>
                <a:gd name="connsiteX67" fmla="*/ 959458 w 2693731"/>
                <a:gd name="connsiteY67" fmla="*/ 834150 h 3343747"/>
                <a:gd name="connsiteX68" fmla="*/ 1055374 w 2693731"/>
                <a:gd name="connsiteY68" fmla="*/ 687078 h 3343747"/>
                <a:gd name="connsiteX69" fmla="*/ 1336728 w 2693731"/>
                <a:gd name="connsiteY69" fmla="*/ 827755 h 3343747"/>
                <a:gd name="connsiteX70" fmla="*/ 1515771 w 2693731"/>
                <a:gd name="connsiteY70" fmla="*/ 1083531 h 3343747"/>
                <a:gd name="connsiteX71" fmla="*/ 1777942 w 2693731"/>
                <a:gd name="connsiteY71" fmla="*/ 1185842 h 3343747"/>
                <a:gd name="connsiteX72" fmla="*/ 1758759 w 2693731"/>
                <a:gd name="connsiteY72" fmla="*/ 968432 h 3343747"/>
                <a:gd name="connsiteX73" fmla="*/ 1407066 w 2693731"/>
                <a:gd name="connsiteY73" fmla="*/ 667895 h 3343747"/>
                <a:gd name="connsiteX74" fmla="*/ 1317545 w 2693731"/>
                <a:gd name="connsiteY74" fmla="*/ 380147 h 3343747"/>
                <a:gd name="connsiteX75" fmla="*/ 1502983 w 2693731"/>
                <a:gd name="connsiteY75" fmla="*/ 194709 h 3343747"/>
                <a:gd name="connsiteX76" fmla="*/ 1656448 w 2693731"/>
                <a:gd name="connsiteY76" fmla="*/ 188315 h 3343747"/>
                <a:gd name="connsiteX77" fmla="*/ 1701209 w 2693731"/>
                <a:gd name="connsiteY77" fmla="*/ 386541 h 3343747"/>
                <a:gd name="connsiteX78" fmla="*/ 1829097 w 2693731"/>
                <a:gd name="connsiteY78" fmla="*/ 540007 h 3343747"/>
                <a:gd name="connsiteX79" fmla="*/ 1873858 w 2693731"/>
                <a:gd name="connsiteY79" fmla="*/ 348175 h 334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93731" h="3343747">
                  <a:moveTo>
                    <a:pt x="1873858" y="348175"/>
                  </a:moveTo>
                  <a:cubicBezTo>
                    <a:pt x="1894107" y="267179"/>
                    <a:pt x="1884516" y="109450"/>
                    <a:pt x="1950591" y="54032"/>
                  </a:cubicBezTo>
                  <a:cubicBezTo>
                    <a:pt x="2016666" y="-1386"/>
                    <a:pt x="2178658" y="-14175"/>
                    <a:pt x="2270311" y="15666"/>
                  </a:cubicBezTo>
                  <a:cubicBezTo>
                    <a:pt x="2361964" y="45507"/>
                    <a:pt x="2447223" y="149949"/>
                    <a:pt x="2500510" y="233076"/>
                  </a:cubicBezTo>
                  <a:cubicBezTo>
                    <a:pt x="2553797" y="316203"/>
                    <a:pt x="2623069" y="445156"/>
                    <a:pt x="2590031" y="514429"/>
                  </a:cubicBezTo>
                  <a:cubicBezTo>
                    <a:pt x="2556993" y="583702"/>
                    <a:pt x="2366227" y="614609"/>
                    <a:pt x="2302283" y="648712"/>
                  </a:cubicBezTo>
                  <a:cubicBezTo>
                    <a:pt x="2238339" y="682815"/>
                    <a:pt x="2202104" y="690275"/>
                    <a:pt x="2206367" y="719050"/>
                  </a:cubicBezTo>
                  <a:cubicBezTo>
                    <a:pt x="2210630" y="747825"/>
                    <a:pt x="2263917" y="814966"/>
                    <a:pt x="2327861" y="821361"/>
                  </a:cubicBezTo>
                  <a:cubicBezTo>
                    <a:pt x="2391805" y="827756"/>
                    <a:pt x="2529284" y="742497"/>
                    <a:pt x="2590031" y="757417"/>
                  </a:cubicBezTo>
                  <a:cubicBezTo>
                    <a:pt x="2650778" y="772337"/>
                    <a:pt x="2702999" y="843742"/>
                    <a:pt x="2692342" y="910883"/>
                  </a:cubicBezTo>
                  <a:cubicBezTo>
                    <a:pt x="2681685" y="978024"/>
                    <a:pt x="2598557" y="1129358"/>
                    <a:pt x="2526087" y="1160264"/>
                  </a:cubicBezTo>
                  <a:cubicBezTo>
                    <a:pt x="2453617" y="1191170"/>
                    <a:pt x="2257522" y="1096320"/>
                    <a:pt x="2257522" y="1096320"/>
                  </a:cubicBezTo>
                  <a:cubicBezTo>
                    <a:pt x="2186118" y="1079268"/>
                    <a:pt x="2109385" y="1043034"/>
                    <a:pt x="2097662" y="1057954"/>
                  </a:cubicBezTo>
                  <a:cubicBezTo>
                    <a:pt x="2085939" y="1072874"/>
                    <a:pt x="2129634" y="1121898"/>
                    <a:pt x="2187184" y="1185842"/>
                  </a:cubicBezTo>
                  <a:cubicBezTo>
                    <a:pt x="2244734" y="1249786"/>
                    <a:pt x="2417382" y="1373411"/>
                    <a:pt x="2442960" y="1441618"/>
                  </a:cubicBezTo>
                  <a:cubicBezTo>
                    <a:pt x="2468538" y="1509825"/>
                    <a:pt x="2418449" y="1579098"/>
                    <a:pt x="2340650" y="1595084"/>
                  </a:cubicBezTo>
                  <a:cubicBezTo>
                    <a:pt x="2262852" y="1611070"/>
                    <a:pt x="2069954" y="1575900"/>
                    <a:pt x="1976169" y="1537534"/>
                  </a:cubicBezTo>
                  <a:cubicBezTo>
                    <a:pt x="1882384" y="1499168"/>
                    <a:pt x="1844018" y="1377674"/>
                    <a:pt x="1777942" y="1364885"/>
                  </a:cubicBezTo>
                  <a:cubicBezTo>
                    <a:pt x="1711866" y="1352096"/>
                    <a:pt x="1582912" y="1421369"/>
                    <a:pt x="1579715" y="1460801"/>
                  </a:cubicBezTo>
                  <a:cubicBezTo>
                    <a:pt x="1576518" y="1500233"/>
                    <a:pt x="1685223" y="1548191"/>
                    <a:pt x="1758759" y="1601478"/>
                  </a:cubicBezTo>
                  <a:cubicBezTo>
                    <a:pt x="1832295" y="1654765"/>
                    <a:pt x="1967642" y="1713381"/>
                    <a:pt x="2020929" y="1780522"/>
                  </a:cubicBezTo>
                  <a:cubicBezTo>
                    <a:pt x="2074216" y="1847663"/>
                    <a:pt x="2107254" y="1964894"/>
                    <a:pt x="2078479" y="2004326"/>
                  </a:cubicBezTo>
                  <a:cubicBezTo>
                    <a:pt x="2049704" y="2043758"/>
                    <a:pt x="1940999" y="2045890"/>
                    <a:pt x="1848280" y="2017115"/>
                  </a:cubicBezTo>
                  <a:cubicBezTo>
                    <a:pt x="1755561" y="1988340"/>
                    <a:pt x="1615951" y="1888161"/>
                    <a:pt x="1522166" y="1831677"/>
                  </a:cubicBezTo>
                  <a:cubicBezTo>
                    <a:pt x="1428381" y="1775193"/>
                    <a:pt x="1339925" y="1686737"/>
                    <a:pt x="1285573" y="1678211"/>
                  </a:cubicBezTo>
                  <a:cubicBezTo>
                    <a:pt x="1231221" y="1669685"/>
                    <a:pt x="1160882" y="1722972"/>
                    <a:pt x="1196051" y="1780522"/>
                  </a:cubicBezTo>
                  <a:cubicBezTo>
                    <a:pt x="1231220" y="1838072"/>
                    <a:pt x="1394277" y="1957434"/>
                    <a:pt x="1496588" y="2023509"/>
                  </a:cubicBezTo>
                  <a:cubicBezTo>
                    <a:pt x="1598898" y="2089585"/>
                    <a:pt x="1748101" y="2108768"/>
                    <a:pt x="1809914" y="2176975"/>
                  </a:cubicBezTo>
                  <a:cubicBezTo>
                    <a:pt x="1871727" y="2245182"/>
                    <a:pt x="1882384" y="2364544"/>
                    <a:pt x="1867464" y="2432751"/>
                  </a:cubicBezTo>
                  <a:cubicBezTo>
                    <a:pt x="1852544" y="2500958"/>
                    <a:pt x="1790730" y="2569165"/>
                    <a:pt x="1720392" y="2586217"/>
                  </a:cubicBezTo>
                  <a:cubicBezTo>
                    <a:pt x="1650054" y="2603269"/>
                    <a:pt x="1533889" y="2573428"/>
                    <a:pt x="1445433" y="2535062"/>
                  </a:cubicBezTo>
                  <a:cubicBezTo>
                    <a:pt x="1356977" y="2496696"/>
                    <a:pt x="1263193" y="2391187"/>
                    <a:pt x="1189657" y="2356018"/>
                  </a:cubicBezTo>
                  <a:cubicBezTo>
                    <a:pt x="1116121" y="2320849"/>
                    <a:pt x="1037257" y="2296337"/>
                    <a:pt x="1004219" y="2324046"/>
                  </a:cubicBezTo>
                  <a:cubicBezTo>
                    <a:pt x="971181" y="2351755"/>
                    <a:pt x="955195" y="2467920"/>
                    <a:pt x="991430" y="2522273"/>
                  </a:cubicBezTo>
                  <a:cubicBezTo>
                    <a:pt x="1027665" y="2576626"/>
                    <a:pt x="1155553" y="2608597"/>
                    <a:pt x="1221629" y="2650161"/>
                  </a:cubicBezTo>
                  <a:cubicBezTo>
                    <a:pt x="1287704" y="2691725"/>
                    <a:pt x="1375094" y="2724763"/>
                    <a:pt x="1387883" y="2771655"/>
                  </a:cubicBezTo>
                  <a:cubicBezTo>
                    <a:pt x="1400672" y="2818547"/>
                    <a:pt x="1343123" y="2892083"/>
                    <a:pt x="1298362" y="2931515"/>
                  </a:cubicBezTo>
                  <a:cubicBezTo>
                    <a:pt x="1253601" y="2970947"/>
                    <a:pt x="1199248" y="2998657"/>
                    <a:pt x="1119318" y="3008248"/>
                  </a:cubicBezTo>
                  <a:cubicBezTo>
                    <a:pt x="1039388" y="3017840"/>
                    <a:pt x="910434" y="3021036"/>
                    <a:pt x="818781" y="2989064"/>
                  </a:cubicBezTo>
                  <a:cubicBezTo>
                    <a:pt x="727128" y="2957092"/>
                    <a:pt x="630146" y="2837730"/>
                    <a:pt x="569399" y="2816415"/>
                  </a:cubicBezTo>
                  <a:cubicBezTo>
                    <a:pt x="508652" y="2795100"/>
                    <a:pt x="457497" y="2824941"/>
                    <a:pt x="454300" y="2861176"/>
                  </a:cubicBezTo>
                  <a:cubicBezTo>
                    <a:pt x="451103" y="2897411"/>
                    <a:pt x="503324" y="2987998"/>
                    <a:pt x="550216" y="3033825"/>
                  </a:cubicBezTo>
                  <a:cubicBezTo>
                    <a:pt x="597108" y="3079652"/>
                    <a:pt x="697287" y="3094572"/>
                    <a:pt x="735654" y="3136136"/>
                  </a:cubicBezTo>
                  <a:cubicBezTo>
                    <a:pt x="774021" y="3177700"/>
                    <a:pt x="816650" y="3250169"/>
                    <a:pt x="780415" y="3283207"/>
                  </a:cubicBezTo>
                  <a:cubicBezTo>
                    <a:pt x="744180" y="3316245"/>
                    <a:pt x="621620" y="3364202"/>
                    <a:pt x="518244" y="3334362"/>
                  </a:cubicBezTo>
                  <a:cubicBezTo>
                    <a:pt x="414868" y="3304522"/>
                    <a:pt x="246481" y="3200080"/>
                    <a:pt x="160157" y="3104164"/>
                  </a:cubicBezTo>
                  <a:cubicBezTo>
                    <a:pt x="73832" y="3008248"/>
                    <a:pt x="5626" y="2873965"/>
                    <a:pt x="297" y="2758866"/>
                  </a:cubicBezTo>
                  <a:cubicBezTo>
                    <a:pt x="-5032" y="2643767"/>
                    <a:pt x="62109" y="2471118"/>
                    <a:pt x="128185" y="2413568"/>
                  </a:cubicBezTo>
                  <a:cubicBezTo>
                    <a:pt x="194260" y="2356018"/>
                    <a:pt x="318951" y="2393319"/>
                    <a:pt x="396750" y="2413568"/>
                  </a:cubicBezTo>
                  <a:cubicBezTo>
                    <a:pt x="474549" y="2433817"/>
                    <a:pt x="533164" y="2536128"/>
                    <a:pt x="594977" y="2535062"/>
                  </a:cubicBezTo>
                  <a:cubicBezTo>
                    <a:pt x="656790" y="2533996"/>
                    <a:pt x="791072" y="2464723"/>
                    <a:pt x="767626" y="2407173"/>
                  </a:cubicBezTo>
                  <a:cubicBezTo>
                    <a:pt x="744180" y="2349623"/>
                    <a:pt x="543822" y="2237722"/>
                    <a:pt x="454300" y="2189764"/>
                  </a:cubicBezTo>
                  <a:cubicBezTo>
                    <a:pt x="364778" y="2141806"/>
                    <a:pt x="261402" y="2176975"/>
                    <a:pt x="230496" y="2119425"/>
                  </a:cubicBezTo>
                  <a:cubicBezTo>
                    <a:pt x="199590" y="2061875"/>
                    <a:pt x="239022" y="1904147"/>
                    <a:pt x="268862" y="1844466"/>
                  </a:cubicBezTo>
                  <a:cubicBezTo>
                    <a:pt x="298702" y="1784785"/>
                    <a:pt x="334938" y="1747484"/>
                    <a:pt x="409539" y="1761338"/>
                  </a:cubicBezTo>
                  <a:cubicBezTo>
                    <a:pt x="484140" y="1775192"/>
                    <a:pt x="623752" y="1873241"/>
                    <a:pt x="716471" y="1927593"/>
                  </a:cubicBezTo>
                  <a:cubicBezTo>
                    <a:pt x="809190" y="1981945"/>
                    <a:pt x="888054" y="2060810"/>
                    <a:pt x="965852" y="2087453"/>
                  </a:cubicBezTo>
                  <a:cubicBezTo>
                    <a:pt x="1043650" y="2114096"/>
                    <a:pt x="1200314" y="2135411"/>
                    <a:pt x="1183262" y="2087453"/>
                  </a:cubicBezTo>
                  <a:cubicBezTo>
                    <a:pt x="1166210" y="2039495"/>
                    <a:pt x="959458" y="1878569"/>
                    <a:pt x="863542" y="1799705"/>
                  </a:cubicBezTo>
                  <a:cubicBezTo>
                    <a:pt x="767626" y="1720841"/>
                    <a:pt x="661053" y="1694197"/>
                    <a:pt x="607766" y="1614267"/>
                  </a:cubicBezTo>
                  <a:cubicBezTo>
                    <a:pt x="554479" y="1534337"/>
                    <a:pt x="524639" y="1416041"/>
                    <a:pt x="543822" y="1320125"/>
                  </a:cubicBezTo>
                  <a:cubicBezTo>
                    <a:pt x="563005" y="1224209"/>
                    <a:pt x="668513" y="1070743"/>
                    <a:pt x="722865" y="1038771"/>
                  </a:cubicBezTo>
                  <a:cubicBezTo>
                    <a:pt x="777217" y="1006799"/>
                    <a:pt x="812386" y="1083531"/>
                    <a:pt x="869936" y="1128292"/>
                  </a:cubicBezTo>
                  <a:cubicBezTo>
                    <a:pt x="927486" y="1173053"/>
                    <a:pt x="1001022" y="1250852"/>
                    <a:pt x="1068163" y="1307336"/>
                  </a:cubicBezTo>
                  <a:cubicBezTo>
                    <a:pt x="1135304" y="1363820"/>
                    <a:pt x="1220563" y="1453342"/>
                    <a:pt x="1272784" y="1467196"/>
                  </a:cubicBezTo>
                  <a:cubicBezTo>
                    <a:pt x="1325005" y="1481050"/>
                    <a:pt x="1402804" y="1448013"/>
                    <a:pt x="1381489" y="1390463"/>
                  </a:cubicBezTo>
                  <a:cubicBezTo>
                    <a:pt x="1360174" y="1332913"/>
                    <a:pt x="1215234" y="1214617"/>
                    <a:pt x="1144896" y="1121898"/>
                  </a:cubicBezTo>
                  <a:cubicBezTo>
                    <a:pt x="1074558" y="1029179"/>
                    <a:pt x="974378" y="906620"/>
                    <a:pt x="959458" y="834150"/>
                  </a:cubicBezTo>
                  <a:cubicBezTo>
                    <a:pt x="944538" y="761680"/>
                    <a:pt x="992496" y="688144"/>
                    <a:pt x="1055374" y="687078"/>
                  </a:cubicBezTo>
                  <a:cubicBezTo>
                    <a:pt x="1118252" y="686012"/>
                    <a:pt x="1259995" y="761680"/>
                    <a:pt x="1336728" y="827755"/>
                  </a:cubicBezTo>
                  <a:cubicBezTo>
                    <a:pt x="1413461" y="893830"/>
                    <a:pt x="1442235" y="1023850"/>
                    <a:pt x="1515771" y="1083531"/>
                  </a:cubicBezTo>
                  <a:cubicBezTo>
                    <a:pt x="1589307" y="1143212"/>
                    <a:pt x="1737444" y="1205025"/>
                    <a:pt x="1777942" y="1185842"/>
                  </a:cubicBezTo>
                  <a:cubicBezTo>
                    <a:pt x="1818440" y="1166659"/>
                    <a:pt x="1820572" y="1054756"/>
                    <a:pt x="1758759" y="968432"/>
                  </a:cubicBezTo>
                  <a:cubicBezTo>
                    <a:pt x="1696946" y="882108"/>
                    <a:pt x="1480602" y="765942"/>
                    <a:pt x="1407066" y="667895"/>
                  </a:cubicBezTo>
                  <a:cubicBezTo>
                    <a:pt x="1333530" y="569848"/>
                    <a:pt x="1301559" y="459011"/>
                    <a:pt x="1317545" y="380147"/>
                  </a:cubicBezTo>
                  <a:cubicBezTo>
                    <a:pt x="1333531" y="301283"/>
                    <a:pt x="1446499" y="226681"/>
                    <a:pt x="1502983" y="194709"/>
                  </a:cubicBezTo>
                  <a:cubicBezTo>
                    <a:pt x="1559467" y="162737"/>
                    <a:pt x="1623410" y="156343"/>
                    <a:pt x="1656448" y="188315"/>
                  </a:cubicBezTo>
                  <a:cubicBezTo>
                    <a:pt x="1689486" y="220287"/>
                    <a:pt x="1672434" y="327926"/>
                    <a:pt x="1701209" y="386541"/>
                  </a:cubicBezTo>
                  <a:cubicBezTo>
                    <a:pt x="1729984" y="445156"/>
                    <a:pt x="1802454" y="548533"/>
                    <a:pt x="1829097" y="540007"/>
                  </a:cubicBezTo>
                  <a:cubicBezTo>
                    <a:pt x="1855740" y="531481"/>
                    <a:pt x="1853609" y="429171"/>
                    <a:pt x="1873858" y="34817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C8B117DC-0ED8-000E-E8A7-04AE420BA15A}"/>
              </a:ext>
            </a:extLst>
          </p:cNvPr>
          <p:cNvGrpSpPr/>
          <p:nvPr/>
        </p:nvGrpSpPr>
        <p:grpSpPr>
          <a:xfrm>
            <a:off x="10851039" y="2952169"/>
            <a:ext cx="1289791" cy="1037977"/>
            <a:chOff x="10851039" y="2952169"/>
            <a:chExt cx="1289791" cy="1037977"/>
          </a:xfrm>
        </p:grpSpPr>
        <p:sp>
          <p:nvSpPr>
            <p:cNvPr id="57" name="U-Turn Arrow 56">
              <a:extLst>
                <a:ext uri="{FF2B5EF4-FFF2-40B4-BE49-F238E27FC236}">
                  <a16:creationId xmlns:a16="http://schemas.microsoft.com/office/drawing/2014/main" id="{28AE45E1-CFB9-D836-F618-ED2DCDCFA744}"/>
                </a:ext>
              </a:extLst>
            </p:cNvPr>
            <p:cNvSpPr/>
            <p:nvPr/>
          </p:nvSpPr>
          <p:spPr>
            <a:xfrm flipH="1" flipV="1">
              <a:off x="11057189" y="3346416"/>
              <a:ext cx="757237" cy="64373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extBox 57">
              <a:extLst>
                <a:ext uri="{FF2B5EF4-FFF2-40B4-BE49-F238E27FC236}">
                  <a16:creationId xmlns:a16="http://schemas.microsoft.com/office/drawing/2014/main" id="{588F6CEE-C702-2B9D-CA36-45B828E0CB81}"/>
                </a:ext>
              </a:extLst>
            </p:cNvPr>
            <p:cNvSpPr txBox="1"/>
            <p:nvPr/>
          </p:nvSpPr>
          <p:spPr>
            <a:xfrm>
              <a:off x="11387098" y="2952169"/>
              <a:ext cx="753732" cy="369332"/>
            </a:xfrm>
            <a:prstGeom prst="rect">
              <a:avLst/>
            </a:prstGeom>
            <a:noFill/>
          </p:spPr>
          <p:txBody>
            <a:bodyPr wrap="none" rtlCol="0">
              <a:spAutoFit/>
            </a:bodyPr>
            <a:lstStyle/>
            <a:p>
              <a:r>
                <a:rPr lang="en-US" dirty="0"/>
                <a:t>NADH</a:t>
              </a:r>
            </a:p>
          </p:txBody>
        </p:sp>
        <p:sp>
          <p:nvSpPr>
            <p:cNvPr id="59" name="TextBox 58">
              <a:extLst>
                <a:ext uri="{FF2B5EF4-FFF2-40B4-BE49-F238E27FC236}">
                  <a16:creationId xmlns:a16="http://schemas.microsoft.com/office/drawing/2014/main" id="{D1C0301C-8758-5518-143C-9E4BD9483C58}"/>
                </a:ext>
              </a:extLst>
            </p:cNvPr>
            <p:cNvSpPr txBox="1"/>
            <p:nvPr/>
          </p:nvSpPr>
          <p:spPr>
            <a:xfrm>
              <a:off x="10851039" y="3180947"/>
              <a:ext cx="724878" cy="369332"/>
            </a:xfrm>
            <a:prstGeom prst="rect">
              <a:avLst/>
            </a:prstGeom>
            <a:noFill/>
          </p:spPr>
          <p:txBody>
            <a:bodyPr wrap="none" rtlCol="0">
              <a:spAutoFit/>
            </a:bodyPr>
            <a:lstStyle/>
            <a:p>
              <a:r>
                <a:rPr lang="en-US" dirty="0"/>
                <a:t>NAD+</a:t>
              </a:r>
            </a:p>
          </p:txBody>
        </p:sp>
      </p:grpSp>
      <p:sp>
        <p:nvSpPr>
          <p:cNvPr id="61" name="TextBox 60">
            <a:extLst>
              <a:ext uri="{FF2B5EF4-FFF2-40B4-BE49-F238E27FC236}">
                <a16:creationId xmlns:a16="http://schemas.microsoft.com/office/drawing/2014/main" id="{9ECD1F23-03E5-6F42-ACAE-DC4043ECAD26}"/>
              </a:ext>
            </a:extLst>
          </p:cNvPr>
          <p:cNvSpPr txBox="1"/>
          <p:nvPr/>
        </p:nvSpPr>
        <p:spPr>
          <a:xfrm>
            <a:off x="10305518" y="3603297"/>
            <a:ext cx="588623" cy="523220"/>
          </a:xfrm>
          <a:prstGeom prst="rect">
            <a:avLst/>
          </a:prstGeom>
          <a:noFill/>
        </p:spPr>
        <p:txBody>
          <a:bodyPr wrap="none" rtlCol="0">
            <a:spAutoFit/>
          </a:bodyPr>
          <a:lstStyle/>
          <a:p>
            <a:r>
              <a:rPr lang="en-US" sz="2800" dirty="0">
                <a:solidFill>
                  <a:srgbClr val="FF0000"/>
                </a:solidFill>
              </a:rPr>
              <a:t>H+</a:t>
            </a:r>
          </a:p>
        </p:txBody>
      </p:sp>
      <p:cxnSp>
        <p:nvCxnSpPr>
          <p:cNvPr id="63" name="Straight Arrow Connector 62">
            <a:extLst>
              <a:ext uri="{FF2B5EF4-FFF2-40B4-BE49-F238E27FC236}">
                <a16:creationId xmlns:a16="http://schemas.microsoft.com/office/drawing/2014/main" id="{57454F16-DD0F-A5FC-DF19-8ACE818EF576}"/>
              </a:ext>
            </a:extLst>
          </p:cNvPr>
          <p:cNvCxnSpPr>
            <a:cxnSpLocks/>
          </p:cNvCxnSpPr>
          <p:nvPr/>
        </p:nvCxnSpPr>
        <p:spPr>
          <a:xfrm>
            <a:off x="10599830" y="4060017"/>
            <a:ext cx="8853" cy="5332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75" name="Picture 74" descr="A black arrow pointing to a black arrow&#10;&#10;Description automatically generated">
            <a:extLst>
              <a:ext uri="{FF2B5EF4-FFF2-40B4-BE49-F238E27FC236}">
                <a16:creationId xmlns:a16="http://schemas.microsoft.com/office/drawing/2014/main" id="{CF5A0064-DA77-B2DD-EDF4-54312532A9B7}"/>
              </a:ext>
            </a:extLst>
          </p:cNvPr>
          <p:cNvPicPr>
            <a:picLocks noChangeAspect="1"/>
          </p:cNvPicPr>
          <p:nvPr/>
        </p:nvPicPr>
        <p:blipFill>
          <a:blip r:embed="rId2"/>
          <a:stretch>
            <a:fillRect/>
          </a:stretch>
        </p:blipFill>
        <p:spPr>
          <a:xfrm>
            <a:off x="1986383" y="210727"/>
            <a:ext cx="3886200" cy="584200"/>
          </a:xfrm>
          <a:prstGeom prst="rect">
            <a:avLst/>
          </a:prstGeom>
        </p:spPr>
      </p:pic>
      <p:sp>
        <p:nvSpPr>
          <p:cNvPr id="84" name="Left Arrow 83">
            <a:extLst>
              <a:ext uri="{FF2B5EF4-FFF2-40B4-BE49-F238E27FC236}">
                <a16:creationId xmlns:a16="http://schemas.microsoft.com/office/drawing/2014/main" id="{B0445BFC-1E1D-712A-F698-81C895FF7D7E}"/>
              </a:ext>
            </a:extLst>
          </p:cNvPr>
          <p:cNvSpPr/>
          <p:nvPr/>
        </p:nvSpPr>
        <p:spPr>
          <a:xfrm flipH="1">
            <a:off x="2525254" y="2338706"/>
            <a:ext cx="590230" cy="3693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001A028-95B7-7B21-8A7E-C9046C8768F0}"/>
              </a:ext>
            </a:extLst>
          </p:cNvPr>
          <p:cNvSpPr txBox="1"/>
          <p:nvPr/>
        </p:nvSpPr>
        <p:spPr>
          <a:xfrm>
            <a:off x="5690453" y="602217"/>
            <a:ext cx="1652945" cy="954107"/>
          </a:xfrm>
          <a:prstGeom prst="rect">
            <a:avLst/>
          </a:prstGeom>
          <a:solidFill>
            <a:schemeClr val="bg1"/>
          </a:solidFill>
          <a:ln w="28575">
            <a:solidFill>
              <a:schemeClr val="tx1"/>
            </a:solidFill>
          </a:ln>
        </p:spPr>
        <p:txBody>
          <a:bodyPr wrap="square" rtlCol="0">
            <a:spAutoFit/>
          </a:bodyPr>
          <a:lstStyle/>
          <a:p>
            <a:pPr algn="ctr"/>
            <a:r>
              <a:rPr lang="en-US" sz="2800" dirty="0"/>
              <a:t>Methane+ Water </a:t>
            </a:r>
          </a:p>
        </p:txBody>
      </p:sp>
      <p:sp>
        <p:nvSpPr>
          <p:cNvPr id="9" name="TextBox 8">
            <a:extLst>
              <a:ext uri="{FF2B5EF4-FFF2-40B4-BE49-F238E27FC236}">
                <a16:creationId xmlns:a16="http://schemas.microsoft.com/office/drawing/2014/main" id="{C9BE406C-6319-72E1-A98F-0DA40172CF1F}"/>
              </a:ext>
            </a:extLst>
          </p:cNvPr>
          <p:cNvSpPr txBox="1"/>
          <p:nvPr/>
        </p:nvSpPr>
        <p:spPr>
          <a:xfrm>
            <a:off x="7805193" y="2570650"/>
            <a:ext cx="2299651" cy="461665"/>
          </a:xfrm>
          <a:prstGeom prst="rect">
            <a:avLst/>
          </a:prstGeom>
          <a:solidFill>
            <a:schemeClr val="bg1"/>
          </a:solidFill>
        </p:spPr>
        <p:txBody>
          <a:bodyPr wrap="square" rtlCol="0">
            <a:spAutoFit/>
          </a:bodyPr>
          <a:lstStyle/>
          <a:p>
            <a:r>
              <a:rPr lang="en-US" sz="2400" dirty="0"/>
              <a:t> Carbon dioxide</a:t>
            </a:r>
          </a:p>
        </p:txBody>
      </p:sp>
      <p:cxnSp>
        <p:nvCxnSpPr>
          <p:cNvPr id="47" name="Straight Arrow Connector 46">
            <a:extLst>
              <a:ext uri="{FF2B5EF4-FFF2-40B4-BE49-F238E27FC236}">
                <a16:creationId xmlns:a16="http://schemas.microsoft.com/office/drawing/2014/main" id="{1AD1F513-971D-0B8C-AEF7-FA9F9BC6B2F7}"/>
              </a:ext>
            </a:extLst>
          </p:cNvPr>
          <p:cNvCxnSpPr>
            <a:cxnSpLocks/>
            <a:stCxn id="41" idx="2"/>
            <a:endCxn id="5" idx="3"/>
          </p:cNvCxnSpPr>
          <p:nvPr/>
        </p:nvCxnSpPr>
        <p:spPr>
          <a:xfrm flipH="1">
            <a:off x="7343398" y="585433"/>
            <a:ext cx="1310985" cy="49383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A6C8BE33-B5A2-AB95-1E79-313794BFEACC}"/>
              </a:ext>
            </a:extLst>
          </p:cNvPr>
          <p:cNvGrpSpPr/>
          <p:nvPr/>
        </p:nvGrpSpPr>
        <p:grpSpPr>
          <a:xfrm>
            <a:off x="3639977" y="725813"/>
            <a:ext cx="1052309" cy="1009808"/>
            <a:chOff x="3639977" y="725813"/>
            <a:chExt cx="1052309" cy="1009808"/>
          </a:xfrm>
        </p:grpSpPr>
        <p:sp>
          <p:nvSpPr>
            <p:cNvPr id="18" name="U-Turn Arrow 17">
              <a:extLst>
                <a:ext uri="{FF2B5EF4-FFF2-40B4-BE49-F238E27FC236}">
                  <a16:creationId xmlns:a16="http://schemas.microsoft.com/office/drawing/2014/main" id="{D29778E0-6E03-3DAF-A07A-FB390B91B7CD}"/>
                </a:ext>
              </a:extLst>
            </p:cNvPr>
            <p:cNvSpPr/>
            <p:nvPr/>
          </p:nvSpPr>
          <p:spPr>
            <a:xfrm flipV="1">
              <a:off x="3772576" y="1091891"/>
              <a:ext cx="757237" cy="64373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0D3BF86A-D18F-3B26-06D9-5FADAECB65B7}"/>
                </a:ext>
              </a:extLst>
            </p:cNvPr>
            <p:cNvSpPr txBox="1"/>
            <p:nvPr/>
          </p:nvSpPr>
          <p:spPr>
            <a:xfrm>
              <a:off x="3639977" y="725813"/>
              <a:ext cx="468398" cy="369332"/>
            </a:xfrm>
            <a:prstGeom prst="rect">
              <a:avLst/>
            </a:prstGeom>
            <a:noFill/>
          </p:spPr>
          <p:txBody>
            <a:bodyPr wrap="square" rtlCol="0">
              <a:spAutoFit/>
            </a:bodyPr>
            <a:lstStyle/>
            <a:p>
              <a:pPr algn="ctr"/>
              <a:r>
                <a:rPr lang="en-US" dirty="0"/>
                <a:t>O</a:t>
              </a:r>
              <a:r>
                <a:rPr lang="en-US" baseline="-25000" dirty="0"/>
                <a:t>2</a:t>
              </a:r>
            </a:p>
          </p:txBody>
        </p:sp>
        <p:sp>
          <p:nvSpPr>
            <p:cNvPr id="28" name="TextBox 27">
              <a:extLst>
                <a:ext uri="{FF2B5EF4-FFF2-40B4-BE49-F238E27FC236}">
                  <a16:creationId xmlns:a16="http://schemas.microsoft.com/office/drawing/2014/main" id="{826A28F8-050B-4661-D945-4918B096EAC9}"/>
                </a:ext>
              </a:extLst>
            </p:cNvPr>
            <p:cNvSpPr txBox="1"/>
            <p:nvPr/>
          </p:nvSpPr>
          <p:spPr>
            <a:xfrm>
              <a:off x="4094045" y="943059"/>
              <a:ext cx="598241" cy="369332"/>
            </a:xfrm>
            <a:prstGeom prst="rect">
              <a:avLst/>
            </a:prstGeom>
            <a:noFill/>
          </p:spPr>
          <p:txBody>
            <a:bodyPr wrap="square" rtlCol="0">
              <a:spAutoFit/>
            </a:bodyPr>
            <a:lstStyle/>
            <a:p>
              <a:pPr algn="ctr"/>
              <a:r>
                <a:rPr lang="en-US" dirty="0"/>
                <a:t>H</a:t>
              </a:r>
              <a:r>
                <a:rPr lang="en-US" baseline="-25000" dirty="0"/>
                <a:t>2 </a:t>
              </a:r>
              <a:r>
                <a:rPr lang="en-US" dirty="0"/>
                <a:t>O</a:t>
              </a:r>
            </a:p>
          </p:txBody>
        </p:sp>
      </p:grpSp>
      <p:sp>
        <p:nvSpPr>
          <p:cNvPr id="17" name="Left Arrow 16">
            <a:extLst>
              <a:ext uri="{FF2B5EF4-FFF2-40B4-BE49-F238E27FC236}">
                <a16:creationId xmlns:a16="http://schemas.microsoft.com/office/drawing/2014/main" id="{6ABE5778-4131-A6E5-8E0A-A626F5C0B462}"/>
              </a:ext>
            </a:extLst>
          </p:cNvPr>
          <p:cNvSpPr/>
          <p:nvPr/>
        </p:nvSpPr>
        <p:spPr>
          <a:xfrm rot="13500000" flipV="1">
            <a:off x="4334177" y="5529626"/>
            <a:ext cx="521207" cy="4729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wn Arrow 30">
            <a:extLst>
              <a:ext uri="{FF2B5EF4-FFF2-40B4-BE49-F238E27FC236}">
                <a16:creationId xmlns:a16="http://schemas.microsoft.com/office/drawing/2014/main" id="{9B0B235B-6A97-66FC-B3DA-E5CEC233F1FD}"/>
              </a:ext>
            </a:extLst>
          </p:cNvPr>
          <p:cNvSpPr/>
          <p:nvPr/>
        </p:nvSpPr>
        <p:spPr>
          <a:xfrm>
            <a:off x="3360590" y="3289759"/>
            <a:ext cx="511710" cy="5032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a:extLst>
              <a:ext uri="{FF2B5EF4-FFF2-40B4-BE49-F238E27FC236}">
                <a16:creationId xmlns:a16="http://schemas.microsoft.com/office/drawing/2014/main" id="{887E4DB9-173D-68FB-1E61-BAEC6D96F7E8}"/>
              </a:ext>
            </a:extLst>
          </p:cNvPr>
          <p:cNvSpPr/>
          <p:nvPr/>
        </p:nvSpPr>
        <p:spPr>
          <a:xfrm flipV="1">
            <a:off x="8778121" y="3683027"/>
            <a:ext cx="511710" cy="5032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65FD1692-C1D2-FDAF-BFF7-C59D785C2557}"/>
              </a:ext>
            </a:extLst>
          </p:cNvPr>
          <p:cNvSpPr txBox="1">
            <a:spLocks/>
          </p:cNvSpPr>
          <p:nvPr/>
        </p:nvSpPr>
        <p:spPr>
          <a:xfrm>
            <a:off x="1417611" y="1841040"/>
            <a:ext cx="9639578" cy="3187901"/>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a:buFont typeface="Arial" panose="020B0604020202020204" pitchFamily="34" charset="0"/>
              <a:buChar char="•"/>
            </a:pPr>
            <a:r>
              <a:rPr lang="en-US" sz="3200" dirty="0"/>
              <a:t>The enzymes that extract hydrogen from methanol, formaldehyde and </a:t>
            </a:r>
            <a:r>
              <a:rPr lang="en-US" sz="3200" dirty="0" err="1"/>
              <a:t>formate</a:t>
            </a:r>
            <a:r>
              <a:rPr lang="en-US" sz="3200" dirty="0"/>
              <a:t> are called </a:t>
            </a:r>
            <a:r>
              <a:rPr lang="en-US" sz="3200" i="1" dirty="0">
                <a:solidFill>
                  <a:srgbClr val="FF0000"/>
                </a:solidFill>
              </a:rPr>
              <a:t>dehydrogenases.</a:t>
            </a:r>
          </a:p>
          <a:p>
            <a:pPr marL="457200" indent="-457200" algn="l">
              <a:buFont typeface="Arial" panose="020B0604020202020204" pitchFamily="34" charset="0"/>
              <a:buChar char="•"/>
            </a:pPr>
            <a:r>
              <a:rPr lang="en-US" sz="3200" dirty="0"/>
              <a:t>This class of enzymes is suppressed by glyphosate.</a:t>
            </a:r>
          </a:p>
          <a:p>
            <a:pPr marL="457200" indent="-457200" algn="l">
              <a:buFont typeface="Arial" panose="020B0604020202020204" pitchFamily="34" charset="0"/>
              <a:buChar char="•"/>
            </a:pPr>
            <a:r>
              <a:rPr lang="en-US" sz="3200" dirty="0"/>
              <a:t>They generate </a:t>
            </a:r>
            <a:r>
              <a:rPr lang="en-US" sz="3200" i="1" dirty="0">
                <a:solidFill>
                  <a:srgbClr val="FF0000"/>
                </a:solidFill>
              </a:rPr>
              <a:t>NADH</a:t>
            </a:r>
            <a:r>
              <a:rPr lang="en-US" sz="3200" dirty="0"/>
              <a:t> to fuel the mitochondria with         hydrogen that is low in deuterium.</a:t>
            </a:r>
          </a:p>
        </p:txBody>
      </p:sp>
    </p:spTree>
    <p:extLst>
      <p:ext uri="{BB962C8B-B14F-4D97-AF65-F5344CB8AC3E}">
        <p14:creationId xmlns:p14="http://schemas.microsoft.com/office/powerpoint/2010/main" val="3693356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ilicki.jpg">
            <a:extLst>
              <a:ext uri="{FF2B5EF4-FFF2-40B4-BE49-F238E27FC236}">
                <a16:creationId xmlns:a16="http://schemas.microsoft.com/office/drawing/2014/main" id="{016282DD-D425-26E2-0C92-92033704CDE0}"/>
              </a:ext>
            </a:extLst>
          </p:cNvPr>
          <p:cNvPicPr>
            <a:picLocks noChangeAspect="1"/>
          </p:cNvPicPr>
          <p:nvPr/>
        </p:nvPicPr>
        <p:blipFill>
          <a:blip r:embed="rId2">
            <a:extLst>
              <a:ext uri="{28A0092B-C50C-407E-A947-70E740481C1C}">
                <a14:useLocalDpi xmlns:a14="http://schemas.microsoft.com/office/drawing/2010/main" val="0"/>
              </a:ext>
            </a:extLst>
          </a:blip>
          <a:srcRect l="-15079" r="-15079"/>
          <a:stretch>
            <a:fillRect/>
          </a:stretch>
        </p:blipFill>
        <p:spPr>
          <a:xfrm>
            <a:off x="-494906" y="365918"/>
            <a:ext cx="11918968" cy="6554973"/>
          </a:xfrm>
          <a:prstGeom prst="rect">
            <a:avLst/>
          </a:prstGeom>
        </p:spPr>
      </p:pic>
    </p:spTree>
    <p:extLst>
      <p:ext uri="{BB962C8B-B14F-4D97-AF65-F5344CB8AC3E}">
        <p14:creationId xmlns:p14="http://schemas.microsoft.com/office/powerpoint/2010/main" val="2302163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526" y="280903"/>
            <a:ext cx="10515600" cy="1325563"/>
          </a:xfrm>
        </p:spPr>
        <p:txBody>
          <a:bodyPr>
            <a:normAutofit/>
          </a:bodyPr>
          <a:lstStyle/>
          <a:p>
            <a:r>
              <a:rPr lang="en-US" b="1" dirty="0" err="1"/>
              <a:t>Dissimilatory</a:t>
            </a:r>
            <a:r>
              <a:rPr lang="en-US" b="1" dirty="0"/>
              <a:t> sulfate reduction induced by glyphosate</a:t>
            </a:r>
          </a:p>
        </p:txBody>
      </p:sp>
      <p:sp>
        <p:nvSpPr>
          <p:cNvPr id="3" name="Content Placeholder 2"/>
          <p:cNvSpPr>
            <a:spLocks noGrp="1"/>
          </p:cNvSpPr>
          <p:nvPr>
            <p:ph idx="1"/>
          </p:nvPr>
        </p:nvSpPr>
        <p:spPr>
          <a:xfrm>
            <a:off x="441158" y="1873751"/>
            <a:ext cx="10515600" cy="3659144"/>
          </a:xfrm>
        </p:spPr>
        <p:txBody>
          <a:bodyPr>
            <a:normAutofit/>
          </a:bodyPr>
          <a:lstStyle/>
          <a:p>
            <a:r>
              <a:rPr lang="en-US" dirty="0"/>
              <a:t>Multiple enzymes involved in </a:t>
            </a:r>
            <a:r>
              <a:rPr lang="en-US" i="1" dirty="0">
                <a:solidFill>
                  <a:srgbClr val="FF0000"/>
                </a:solidFill>
              </a:rPr>
              <a:t>assimilatory</a:t>
            </a:r>
            <a:r>
              <a:rPr lang="en-US" dirty="0">
                <a:solidFill>
                  <a:srgbClr val="FF0000"/>
                </a:solidFill>
              </a:rPr>
              <a:t> </a:t>
            </a:r>
            <a:r>
              <a:rPr lang="en-US" dirty="0"/>
              <a:t>sulfate reduction in E coli are disrupted by glyphosate </a:t>
            </a:r>
            <a:r>
              <a:rPr lang="en-US" sz="3000" dirty="0"/>
              <a:t>(PAPS </a:t>
            </a:r>
            <a:r>
              <a:rPr lang="en-US" sz="3000" dirty="0" err="1"/>
              <a:t>reductase</a:t>
            </a:r>
            <a:r>
              <a:rPr lang="en-US" sz="3000" dirty="0"/>
              <a:t>, APS kinase, sulfite </a:t>
            </a:r>
            <a:r>
              <a:rPr lang="en-US" sz="3000" dirty="0" err="1"/>
              <a:t>reductase</a:t>
            </a:r>
            <a:r>
              <a:rPr lang="en-US" sz="3000" dirty="0"/>
              <a:t>)</a:t>
            </a:r>
            <a:r>
              <a:rPr lang="en-US" dirty="0">
                <a:solidFill>
                  <a:srgbClr val="FF0000"/>
                </a:solidFill>
              </a:rPr>
              <a:t>*</a:t>
            </a:r>
          </a:p>
          <a:p>
            <a:pPr lvl="1"/>
            <a:r>
              <a:rPr lang="en-US" dirty="0"/>
              <a:t>Causes deficiency in methionine and other sulfur-containing amino acids</a:t>
            </a:r>
          </a:p>
          <a:p>
            <a:pPr lvl="1"/>
            <a:r>
              <a:rPr lang="en-US" dirty="0"/>
              <a:t>Leads to increase in </a:t>
            </a:r>
            <a:r>
              <a:rPr lang="en-US" dirty="0" err="1"/>
              <a:t>Desulfovibrio</a:t>
            </a:r>
            <a:r>
              <a:rPr lang="en-US" dirty="0"/>
              <a:t> and </a:t>
            </a:r>
            <a:r>
              <a:rPr lang="en-US" dirty="0" err="1"/>
              <a:t>Bilophila</a:t>
            </a:r>
            <a:r>
              <a:rPr lang="en-US" dirty="0"/>
              <a:t> </a:t>
            </a:r>
            <a:r>
              <a:rPr lang="en-US" dirty="0" err="1"/>
              <a:t>wadsworthia</a:t>
            </a:r>
            <a:r>
              <a:rPr lang="en-US" dirty="0"/>
              <a:t> species </a:t>
            </a:r>
          </a:p>
          <a:p>
            <a:pPr lvl="1"/>
            <a:r>
              <a:rPr lang="en-US" i="1" dirty="0" err="1">
                <a:solidFill>
                  <a:srgbClr val="FF0000"/>
                </a:solidFill>
              </a:rPr>
              <a:t>Dissimilatory</a:t>
            </a:r>
            <a:r>
              <a:rPr lang="en-US" dirty="0">
                <a:solidFill>
                  <a:srgbClr val="FF0000"/>
                </a:solidFill>
              </a:rPr>
              <a:t> </a:t>
            </a:r>
            <a:r>
              <a:rPr lang="en-US" dirty="0"/>
              <a:t>sulfate reduction </a:t>
            </a:r>
            <a:r>
              <a:rPr lang="en-US" dirty="0">
                <a:sym typeface="Wingdings"/>
              </a:rPr>
              <a:t></a:t>
            </a:r>
            <a:r>
              <a:rPr lang="en-US" dirty="0"/>
              <a:t> excessive hydrogen sulfide gas </a:t>
            </a:r>
            <a:r>
              <a:rPr lang="en-US" dirty="0">
                <a:sym typeface="Wingdings"/>
              </a:rPr>
              <a:t> brain fog</a:t>
            </a:r>
            <a:endParaRPr lang="en-US" dirty="0"/>
          </a:p>
          <a:p>
            <a:r>
              <a:rPr lang="en-US" dirty="0"/>
              <a:t>Disrupted sulfur assimilation leads to impaired iron absorption</a:t>
            </a:r>
            <a:r>
              <a:rPr lang="en-US" dirty="0">
                <a:solidFill>
                  <a:srgbClr val="FF0000"/>
                </a:solidFill>
              </a:rPr>
              <a:t>**</a:t>
            </a:r>
          </a:p>
          <a:p>
            <a:pPr lvl="1"/>
            <a:r>
              <a:rPr lang="en-US" dirty="0"/>
              <a:t>Iron deficiency anemia is an epidemic worldwide</a:t>
            </a:r>
          </a:p>
        </p:txBody>
      </p:sp>
      <p:sp>
        <p:nvSpPr>
          <p:cNvPr id="4" name="TextBox 3"/>
          <p:cNvSpPr txBox="1"/>
          <p:nvPr/>
        </p:nvSpPr>
        <p:spPr>
          <a:xfrm>
            <a:off x="5698958" y="5869211"/>
            <a:ext cx="5559610" cy="707886"/>
          </a:xfrm>
          <a:prstGeom prst="rect">
            <a:avLst/>
          </a:prstGeom>
          <a:noFill/>
        </p:spPr>
        <p:txBody>
          <a:bodyPr wrap="none" rtlCol="0">
            <a:spAutoFit/>
          </a:bodyPr>
          <a:lstStyle/>
          <a:p>
            <a:pPr algn="r"/>
            <a:r>
              <a:rPr lang="en-US" sz="2000" dirty="0">
                <a:solidFill>
                  <a:srgbClr val="FF0000"/>
                </a:solidFill>
              </a:rPr>
              <a:t>*</a:t>
            </a:r>
            <a:r>
              <a:rPr lang="en-US" sz="2000" dirty="0"/>
              <a:t>W Lu et al. </a:t>
            </a:r>
            <a:r>
              <a:rPr lang="en-US" sz="2000" dirty="0" err="1"/>
              <a:t>Mol</a:t>
            </a:r>
            <a:r>
              <a:rPr lang="en-US" sz="2000" dirty="0"/>
              <a:t> </a:t>
            </a:r>
            <a:r>
              <a:rPr lang="en-US" sz="2000" dirty="0" err="1"/>
              <a:t>Biosyst</a:t>
            </a:r>
            <a:r>
              <a:rPr lang="en-US" sz="2000" dirty="0"/>
              <a:t>. 2013 Mar;9(3):522-30.</a:t>
            </a:r>
          </a:p>
          <a:p>
            <a:pPr algn="r"/>
            <a:r>
              <a:rPr lang="en-US" sz="2000" dirty="0">
                <a:solidFill>
                  <a:srgbClr val="FF0000"/>
                </a:solidFill>
              </a:rPr>
              <a:t>**</a:t>
            </a:r>
            <a:r>
              <a:rPr lang="en-US" sz="2000" dirty="0"/>
              <a:t>BH Hudson et al. PNAS 2018 </a:t>
            </a:r>
            <a:r>
              <a:rPr lang="en-US" sz="2000" dirty="0" err="1"/>
              <a:t>ePub</a:t>
            </a:r>
            <a:r>
              <a:rPr lang="en-US" sz="2000" dirty="0"/>
              <a:t> ahead of print.</a:t>
            </a:r>
          </a:p>
        </p:txBody>
      </p:sp>
    </p:spTree>
    <p:extLst>
      <p:ext uri="{BB962C8B-B14F-4D97-AF65-F5344CB8AC3E}">
        <p14:creationId xmlns:p14="http://schemas.microsoft.com/office/powerpoint/2010/main" val="3723036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TBR_acetate.png"/>
          <p:cNvPicPr>
            <a:picLocks noGrp="1" noChangeAspect="1"/>
          </p:cNvPicPr>
          <p:nvPr>
            <p:ph idx="1"/>
          </p:nvPr>
        </p:nvPicPr>
        <p:blipFill>
          <a:blip r:embed="rId3">
            <a:extLst>
              <a:ext uri="{28A0092B-C50C-407E-A947-70E740481C1C}">
                <a14:useLocalDpi xmlns:a14="http://schemas.microsoft.com/office/drawing/2010/main" val="0"/>
              </a:ext>
            </a:extLst>
          </a:blip>
          <a:srcRect l="-85171" r="-85171"/>
          <a:stretch>
            <a:fillRect/>
          </a:stretch>
        </p:blipFill>
        <p:spPr>
          <a:xfrm>
            <a:off x="-1103542" y="1176324"/>
            <a:ext cx="4155387" cy="2285303"/>
          </a:xfrm>
        </p:spPr>
      </p:pic>
      <p:sp>
        <p:nvSpPr>
          <p:cNvPr id="2" name="Title 1"/>
          <p:cNvSpPr>
            <a:spLocks noGrp="1"/>
          </p:cNvSpPr>
          <p:nvPr>
            <p:ph type="title"/>
          </p:nvPr>
        </p:nvSpPr>
        <p:spPr>
          <a:xfrm>
            <a:off x="121743" y="-21013"/>
            <a:ext cx="8919882" cy="1488421"/>
          </a:xfrm>
        </p:spPr>
        <p:txBody>
          <a:bodyPr>
            <a:noAutofit/>
          </a:bodyPr>
          <a:lstStyle/>
          <a:p>
            <a:r>
              <a:rPr lang="en-US" sz="3600" b="1" dirty="0"/>
              <a:t>BTBR mice have low acetate, and glyphosate disrupts acetate synthesis in the gut</a:t>
            </a:r>
            <a:r>
              <a:rPr lang="en-US" sz="3600" b="1" dirty="0">
                <a:solidFill>
                  <a:srgbClr val="FF0000"/>
                </a:solidFill>
              </a:rPr>
              <a:t>*</a:t>
            </a:r>
          </a:p>
        </p:txBody>
      </p:sp>
      <p:pic>
        <p:nvPicPr>
          <p:cNvPr id="5" name="Picture 4" descr="glyphosate_pH_aceta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097" y="3488220"/>
            <a:ext cx="9144000" cy="2558206"/>
          </a:xfrm>
          <a:prstGeom prst="rect">
            <a:avLst/>
          </a:prstGeom>
        </p:spPr>
      </p:pic>
      <p:sp>
        <p:nvSpPr>
          <p:cNvPr id="6" name="Content Placeholder 2"/>
          <p:cNvSpPr txBox="1">
            <a:spLocks/>
          </p:cNvSpPr>
          <p:nvPr/>
        </p:nvSpPr>
        <p:spPr>
          <a:xfrm>
            <a:off x="7638657" y="1494001"/>
            <a:ext cx="3864157" cy="1696954"/>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Children with autism had only 3.5 mg/ml acetate in stool samples compared to 5.1 in controls.</a:t>
            </a:r>
            <a:r>
              <a:rPr lang="en-US" dirty="0">
                <a:solidFill>
                  <a:srgbClr val="FF0000"/>
                </a:solidFill>
              </a:rPr>
              <a:t>**</a:t>
            </a:r>
          </a:p>
        </p:txBody>
      </p:sp>
      <p:sp>
        <p:nvSpPr>
          <p:cNvPr id="7" name="TextBox 6"/>
          <p:cNvSpPr txBox="1"/>
          <p:nvPr/>
        </p:nvSpPr>
        <p:spPr>
          <a:xfrm>
            <a:off x="1891516" y="1644837"/>
            <a:ext cx="1285729" cy="400110"/>
          </a:xfrm>
          <a:prstGeom prst="rect">
            <a:avLst/>
          </a:prstGeom>
          <a:noFill/>
        </p:spPr>
        <p:txBody>
          <a:bodyPr wrap="none" rtlCol="0">
            <a:spAutoFit/>
          </a:bodyPr>
          <a:lstStyle/>
          <a:p>
            <a:r>
              <a:rPr lang="en-US" sz="2000" dirty="0"/>
              <a:t>BTBR mice</a:t>
            </a:r>
          </a:p>
        </p:txBody>
      </p:sp>
      <p:sp>
        <p:nvSpPr>
          <p:cNvPr id="8" name="Freeform 7"/>
          <p:cNvSpPr/>
          <p:nvPr/>
        </p:nvSpPr>
        <p:spPr>
          <a:xfrm>
            <a:off x="1596368" y="2053946"/>
            <a:ext cx="762000" cy="582706"/>
          </a:xfrm>
          <a:custGeom>
            <a:avLst/>
            <a:gdLst>
              <a:gd name="connsiteX0" fmla="*/ 762000 w 762000"/>
              <a:gd name="connsiteY0" fmla="*/ 0 h 971177"/>
              <a:gd name="connsiteX1" fmla="*/ 433294 w 762000"/>
              <a:gd name="connsiteY1" fmla="*/ 717177 h 971177"/>
              <a:gd name="connsiteX2" fmla="*/ 0 w 762000"/>
              <a:gd name="connsiteY2" fmla="*/ 971177 h 971177"/>
            </a:gdLst>
            <a:ahLst/>
            <a:cxnLst>
              <a:cxn ang="0">
                <a:pos x="connsiteX0" y="connsiteY0"/>
              </a:cxn>
              <a:cxn ang="0">
                <a:pos x="connsiteX1" y="connsiteY1"/>
              </a:cxn>
              <a:cxn ang="0">
                <a:pos x="connsiteX2" y="connsiteY2"/>
              </a:cxn>
            </a:cxnLst>
            <a:rect l="l" t="t" r="r" b="b"/>
            <a:pathLst>
              <a:path w="762000" h="971177">
                <a:moveTo>
                  <a:pt x="762000" y="0"/>
                </a:moveTo>
                <a:cubicBezTo>
                  <a:pt x="661147" y="277657"/>
                  <a:pt x="560294" y="555314"/>
                  <a:pt x="433294" y="717177"/>
                </a:cubicBezTo>
                <a:cubicBezTo>
                  <a:pt x="306294" y="879040"/>
                  <a:pt x="153147" y="925108"/>
                  <a:pt x="0" y="971177"/>
                </a:cubicBezTo>
              </a:path>
            </a:pathLst>
          </a:custGeom>
          <a:ln w="5715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5403097" y="5878216"/>
            <a:ext cx="6648901" cy="707886"/>
          </a:xfrm>
          <a:prstGeom prst="rect">
            <a:avLst/>
          </a:prstGeom>
          <a:noFill/>
        </p:spPr>
        <p:txBody>
          <a:bodyPr wrap="none" rtlCol="0">
            <a:spAutoFit/>
          </a:bodyPr>
          <a:lstStyle/>
          <a:p>
            <a:pPr algn="r"/>
            <a:r>
              <a:rPr lang="en-US" sz="2000" dirty="0">
                <a:solidFill>
                  <a:srgbClr val="FF0000"/>
                </a:solidFill>
              </a:rPr>
              <a:t>*</a:t>
            </a:r>
            <a:r>
              <a:rPr lang="en-US" sz="2000" dirty="0"/>
              <a:t>LN Nielsen et al. Environmental Pollution 2018;233:364e376.</a:t>
            </a:r>
          </a:p>
          <a:p>
            <a:pPr algn="r"/>
            <a:r>
              <a:rPr lang="en-US" sz="2000" dirty="0">
                <a:solidFill>
                  <a:srgbClr val="FF0000"/>
                </a:solidFill>
              </a:rPr>
              <a:t>**</a:t>
            </a:r>
            <a:r>
              <a:rPr lang="en-US" sz="2000" dirty="0"/>
              <a:t>JB Adams et al. BMC Gastroenterology 2011; 11:22.</a:t>
            </a:r>
          </a:p>
        </p:txBody>
      </p:sp>
      <p:sp>
        <p:nvSpPr>
          <p:cNvPr id="3" name="TextBox 2"/>
          <p:cNvSpPr txBox="1"/>
          <p:nvPr/>
        </p:nvSpPr>
        <p:spPr>
          <a:xfrm>
            <a:off x="3985618" y="3094814"/>
            <a:ext cx="2165752" cy="400110"/>
          </a:xfrm>
          <a:prstGeom prst="rect">
            <a:avLst/>
          </a:prstGeom>
          <a:noFill/>
        </p:spPr>
        <p:txBody>
          <a:bodyPr wrap="none" rtlCol="0">
            <a:spAutoFit/>
          </a:bodyPr>
          <a:lstStyle/>
          <a:p>
            <a:r>
              <a:rPr lang="en-US" sz="2000" dirty="0"/>
              <a:t>Glyphosate and pH</a:t>
            </a:r>
          </a:p>
        </p:txBody>
      </p:sp>
      <p:sp>
        <p:nvSpPr>
          <p:cNvPr id="10" name="TextBox 9"/>
          <p:cNvSpPr txBox="1"/>
          <p:nvPr/>
        </p:nvSpPr>
        <p:spPr>
          <a:xfrm>
            <a:off x="8015250" y="3094814"/>
            <a:ext cx="2677962" cy="400110"/>
          </a:xfrm>
          <a:prstGeom prst="rect">
            <a:avLst/>
          </a:prstGeom>
          <a:noFill/>
        </p:spPr>
        <p:txBody>
          <a:bodyPr wrap="none" rtlCol="0">
            <a:spAutoFit/>
          </a:bodyPr>
          <a:lstStyle/>
          <a:p>
            <a:r>
              <a:rPr lang="en-US" sz="2000" dirty="0"/>
              <a:t>Glyphosate and Acetate</a:t>
            </a:r>
          </a:p>
        </p:txBody>
      </p:sp>
      <p:sp>
        <p:nvSpPr>
          <p:cNvPr id="11" name="Freeform 10"/>
          <p:cNvSpPr/>
          <p:nvPr/>
        </p:nvSpPr>
        <p:spPr>
          <a:xfrm>
            <a:off x="4277130" y="3584653"/>
            <a:ext cx="1333259" cy="472440"/>
          </a:xfrm>
          <a:custGeom>
            <a:avLst/>
            <a:gdLst>
              <a:gd name="connsiteX0" fmla="*/ 613246 w 1333259"/>
              <a:gd name="connsiteY0" fmla="*/ 29199 h 472440"/>
              <a:gd name="connsiteX1" fmla="*/ 14717 w 1333259"/>
              <a:gd name="connsiteY1" fmla="*/ 58397 h 472440"/>
              <a:gd name="connsiteX2" fmla="*/ 277486 w 1333259"/>
              <a:gd name="connsiteY2" fmla="*/ 467177 h 472440"/>
              <a:gd name="connsiteX3" fmla="*/ 1284767 w 1333259"/>
              <a:gd name="connsiteY3" fmla="*/ 277386 h 472440"/>
              <a:gd name="connsiteX4" fmla="*/ 1124186 w 1333259"/>
              <a:gd name="connsiteY4" fmla="*/ 87596 h 472440"/>
              <a:gd name="connsiteX5" fmla="*/ 686238 w 1333259"/>
              <a:gd name="connsiteY5" fmla="*/ 0 h 47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259" h="472440">
                <a:moveTo>
                  <a:pt x="613246" y="29199"/>
                </a:moveTo>
                <a:cubicBezTo>
                  <a:pt x="341961" y="7300"/>
                  <a:pt x="70677" y="-14599"/>
                  <a:pt x="14717" y="58397"/>
                </a:cubicBezTo>
                <a:cubicBezTo>
                  <a:pt x="-41243" y="131393"/>
                  <a:pt x="65811" y="430679"/>
                  <a:pt x="277486" y="467177"/>
                </a:cubicBezTo>
                <a:cubicBezTo>
                  <a:pt x="489161" y="503675"/>
                  <a:pt x="1143650" y="340649"/>
                  <a:pt x="1284767" y="277386"/>
                </a:cubicBezTo>
                <a:cubicBezTo>
                  <a:pt x="1425884" y="214123"/>
                  <a:pt x="1223941" y="133827"/>
                  <a:pt x="1124186" y="87596"/>
                </a:cubicBezTo>
                <a:cubicBezTo>
                  <a:pt x="1024431" y="41365"/>
                  <a:pt x="686238" y="0"/>
                  <a:pt x="686238" y="0"/>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8517659" y="3562613"/>
            <a:ext cx="1333259" cy="472440"/>
          </a:xfrm>
          <a:custGeom>
            <a:avLst/>
            <a:gdLst>
              <a:gd name="connsiteX0" fmla="*/ 613246 w 1333259"/>
              <a:gd name="connsiteY0" fmla="*/ 29199 h 472440"/>
              <a:gd name="connsiteX1" fmla="*/ 14717 w 1333259"/>
              <a:gd name="connsiteY1" fmla="*/ 58397 h 472440"/>
              <a:gd name="connsiteX2" fmla="*/ 277486 w 1333259"/>
              <a:gd name="connsiteY2" fmla="*/ 467177 h 472440"/>
              <a:gd name="connsiteX3" fmla="*/ 1284767 w 1333259"/>
              <a:gd name="connsiteY3" fmla="*/ 277386 h 472440"/>
              <a:gd name="connsiteX4" fmla="*/ 1124186 w 1333259"/>
              <a:gd name="connsiteY4" fmla="*/ 87596 h 472440"/>
              <a:gd name="connsiteX5" fmla="*/ 686238 w 1333259"/>
              <a:gd name="connsiteY5" fmla="*/ 0 h 47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259" h="472440">
                <a:moveTo>
                  <a:pt x="613246" y="29199"/>
                </a:moveTo>
                <a:cubicBezTo>
                  <a:pt x="341961" y="7300"/>
                  <a:pt x="70677" y="-14599"/>
                  <a:pt x="14717" y="58397"/>
                </a:cubicBezTo>
                <a:cubicBezTo>
                  <a:pt x="-41243" y="131393"/>
                  <a:pt x="65811" y="430679"/>
                  <a:pt x="277486" y="467177"/>
                </a:cubicBezTo>
                <a:cubicBezTo>
                  <a:pt x="489161" y="503675"/>
                  <a:pt x="1143650" y="340649"/>
                  <a:pt x="1284767" y="277386"/>
                </a:cubicBezTo>
                <a:cubicBezTo>
                  <a:pt x="1425884" y="214123"/>
                  <a:pt x="1223941" y="133827"/>
                  <a:pt x="1124186" y="87596"/>
                </a:cubicBezTo>
                <a:cubicBezTo>
                  <a:pt x="1024431" y="41365"/>
                  <a:pt x="686238" y="0"/>
                  <a:pt x="686238" y="0"/>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99DCFB3C-5DE1-0720-8BF1-4114D2BE3F71}"/>
              </a:ext>
            </a:extLst>
          </p:cNvPr>
          <p:cNvSpPr txBox="1">
            <a:spLocks/>
          </p:cNvSpPr>
          <p:nvPr/>
        </p:nvSpPr>
        <p:spPr>
          <a:xfrm>
            <a:off x="3619529" y="1496822"/>
            <a:ext cx="3576844" cy="15082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t>BTBR mice are a well-established mouse model of autism</a:t>
            </a:r>
            <a:endParaRPr lang="en-US" sz="2800" dirty="0">
              <a:solidFill>
                <a:srgbClr val="FF0000"/>
              </a:solidFill>
            </a:endParaRPr>
          </a:p>
        </p:txBody>
      </p:sp>
    </p:spTree>
    <p:extLst>
      <p:ext uri="{BB962C8B-B14F-4D97-AF65-F5344CB8AC3E}">
        <p14:creationId xmlns:p14="http://schemas.microsoft.com/office/powerpoint/2010/main" val="327675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cell cycle&#10;&#10;Description automatically generated">
            <a:extLst>
              <a:ext uri="{FF2B5EF4-FFF2-40B4-BE49-F238E27FC236}">
                <a16:creationId xmlns:a16="http://schemas.microsoft.com/office/drawing/2014/main" id="{B5251A59-BFEB-27F8-2C4E-2FE5C9319BB7}"/>
              </a:ext>
            </a:extLst>
          </p:cNvPr>
          <p:cNvPicPr>
            <a:picLocks noChangeAspect="1"/>
          </p:cNvPicPr>
          <p:nvPr/>
        </p:nvPicPr>
        <p:blipFill>
          <a:blip r:embed="rId3"/>
          <a:stretch>
            <a:fillRect/>
          </a:stretch>
        </p:blipFill>
        <p:spPr>
          <a:xfrm>
            <a:off x="418711" y="607851"/>
            <a:ext cx="5677289" cy="5642298"/>
          </a:xfrm>
          <a:prstGeom prst="rect">
            <a:avLst/>
          </a:prstGeom>
        </p:spPr>
      </p:pic>
      <p:sp>
        <p:nvSpPr>
          <p:cNvPr id="5" name="TextBox 4">
            <a:extLst>
              <a:ext uri="{FF2B5EF4-FFF2-40B4-BE49-F238E27FC236}">
                <a16:creationId xmlns:a16="http://schemas.microsoft.com/office/drawing/2014/main" id="{C7C848BA-651A-4F3B-6FBD-66C00E43584F}"/>
              </a:ext>
            </a:extLst>
          </p:cNvPr>
          <p:cNvSpPr txBox="1"/>
          <p:nvPr/>
        </p:nvSpPr>
        <p:spPr>
          <a:xfrm>
            <a:off x="4617403" y="6357027"/>
            <a:ext cx="6934206" cy="400110"/>
          </a:xfrm>
          <a:prstGeom prst="rect">
            <a:avLst/>
          </a:prstGeom>
          <a:noFill/>
        </p:spPr>
        <p:txBody>
          <a:bodyPr wrap="none" rtlCol="0">
            <a:spAutoFit/>
          </a:bodyPr>
          <a:lstStyle/>
          <a:p>
            <a:r>
              <a:rPr lang="en-US" sz="2000" dirty="0">
                <a:solidFill>
                  <a:srgbClr val="FF0000"/>
                </a:solidFill>
              </a:rPr>
              <a:t>*</a:t>
            </a:r>
            <a:r>
              <a:rPr lang="en-US" sz="2000" dirty="0" err="1"/>
              <a:t>Jiacui</a:t>
            </a:r>
            <a:r>
              <a:rPr lang="en-US" sz="2000" dirty="0"/>
              <a:t> Shang et al., J. Agric. Food Chem. 2022, 70, 11678−11688.</a:t>
            </a:r>
          </a:p>
        </p:txBody>
      </p:sp>
      <p:sp>
        <p:nvSpPr>
          <p:cNvPr id="8" name="Title 7">
            <a:extLst>
              <a:ext uri="{FF2B5EF4-FFF2-40B4-BE49-F238E27FC236}">
                <a16:creationId xmlns:a16="http://schemas.microsoft.com/office/drawing/2014/main" id="{14244A9E-242F-14E6-E40E-181B600941AC}"/>
              </a:ext>
            </a:extLst>
          </p:cNvPr>
          <p:cNvSpPr>
            <a:spLocks noGrp="1"/>
          </p:cNvSpPr>
          <p:nvPr>
            <p:ph type="title"/>
          </p:nvPr>
        </p:nvSpPr>
        <p:spPr>
          <a:xfrm>
            <a:off x="6555180" y="1608693"/>
            <a:ext cx="5360613" cy="1325563"/>
          </a:xfrm>
        </p:spPr>
        <p:txBody>
          <a:bodyPr>
            <a:normAutofit fontScale="90000"/>
          </a:bodyPr>
          <a:lstStyle/>
          <a:p>
            <a:pPr algn="ctr"/>
            <a:r>
              <a:rPr lang="en-US" b="1" dirty="0" err="1"/>
              <a:t>Bifidobacteria</a:t>
            </a:r>
            <a:r>
              <a:rPr lang="en-US" b="1" dirty="0"/>
              <a:t>:</a:t>
            </a:r>
            <a:br>
              <a:rPr lang="en-US" b="1" dirty="0"/>
            </a:br>
            <a:r>
              <a:rPr lang="en-US" b="1" dirty="0"/>
              <a:t> Beneficial Role in Colitis</a:t>
            </a:r>
          </a:p>
        </p:txBody>
      </p:sp>
      <p:sp>
        <p:nvSpPr>
          <p:cNvPr id="2" name="Content Placeholder 2">
            <a:extLst>
              <a:ext uri="{FF2B5EF4-FFF2-40B4-BE49-F238E27FC236}">
                <a16:creationId xmlns:a16="http://schemas.microsoft.com/office/drawing/2014/main" id="{C4CB4670-600B-1530-D4BF-3AF8D08EACC9}"/>
              </a:ext>
            </a:extLst>
          </p:cNvPr>
          <p:cNvSpPr txBox="1">
            <a:spLocks/>
          </p:cNvSpPr>
          <p:nvPr/>
        </p:nvSpPr>
        <p:spPr>
          <a:xfrm>
            <a:off x="6096000" y="3117268"/>
            <a:ext cx="5955854" cy="36398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 In a mouse model of colitis, </a:t>
            </a:r>
            <a:r>
              <a:rPr lang="en-US" sz="2400" dirty="0" err="1"/>
              <a:t>Bifidobacteria</a:t>
            </a:r>
            <a:r>
              <a:rPr lang="en-US" sz="2400" dirty="0"/>
              <a:t> bifidum administration alleviated colitis symptoms, reduced proinflammatory cytokine production, reduced neutrophil levels, and enhanced tight junction health </a:t>
            </a:r>
          </a:p>
          <a:p>
            <a:r>
              <a:rPr lang="en-US" sz="2400" dirty="0" err="1"/>
              <a:t>Bifidobacteria</a:t>
            </a:r>
            <a:r>
              <a:rPr lang="en-US" sz="2400" dirty="0"/>
              <a:t> inhibit growth of pathogens and increase production of short chain fatty acids</a:t>
            </a:r>
          </a:p>
        </p:txBody>
      </p:sp>
    </p:spTree>
    <p:extLst>
      <p:ext uri="{BB962C8B-B14F-4D97-AF65-F5344CB8AC3E}">
        <p14:creationId xmlns:p14="http://schemas.microsoft.com/office/powerpoint/2010/main" val="613935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cell cycle&#10;&#10;Description automatically generated">
            <a:extLst>
              <a:ext uri="{FF2B5EF4-FFF2-40B4-BE49-F238E27FC236}">
                <a16:creationId xmlns:a16="http://schemas.microsoft.com/office/drawing/2014/main" id="{B5251A59-BFEB-27F8-2C4E-2FE5C9319BB7}"/>
              </a:ext>
            </a:extLst>
          </p:cNvPr>
          <p:cNvPicPr>
            <a:picLocks noChangeAspect="1"/>
          </p:cNvPicPr>
          <p:nvPr/>
        </p:nvPicPr>
        <p:blipFill>
          <a:blip r:embed="rId3"/>
          <a:stretch>
            <a:fillRect/>
          </a:stretch>
        </p:blipFill>
        <p:spPr>
          <a:xfrm>
            <a:off x="418711" y="607851"/>
            <a:ext cx="5677289" cy="5642298"/>
          </a:xfrm>
          <a:prstGeom prst="rect">
            <a:avLst/>
          </a:prstGeom>
        </p:spPr>
      </p:pic>
      <p:sp>
        <p:nvSpPr>
          <p:cNvPr id="5" name="TextBox 4">
            <a:extLst>
              <a:ext uri="{FF2B5EF4-FFF2-40B4-BE49-F238E27FC236}">
                <a16:creationId xmlns:a16="http://schemas.microsoft.com/office/drawing/2014/main" id="{C7C848BA-651A-4F3B-6FBD-66C00E43584F}"/>
              </a:ext>
            </a:extLst>
          </p:cNvPr>
          <p:cNvSpPr txBox="1"/>
          <p:nvPr/>
        </p:nvSpPr>
        <p:spPr>
          <a:xfrm>
            <a:off x="4617403" y="6357027"/>
            <a:ext cx="6934206" cy="400110"/>
          </a:xfrm>
          <a:prstGeom prst="rect">
            <a:avLst/>
          </a:prstGeom>
          <a:noFill/>
        </p:spPr>
        <p:txBody>
          <a:bodyPr wrap="none" rtlCol="0">
            <a:spAutoFit/>
          </a:bodyPr>
          <a:lstStyle/>
          <a:p>
            <a:r>
              <a:rPr lang="en-US" sz="2000" dirty="0">
                <a:solidFill>
                  <a:srgbClr val="FF0000"/>
                </a:solidFill>
              </a:rPr>
              <a:t>*</a:t>
            </a:r>
            <a:r>
              <a:rPr lang="en-US" sz="2000" dirty="0" err="1"/>
              <a:t>Jiacui</a:t>
            </a:r>
            <a:r>
              <a:rPr lang="en-US" sz="2000" dirty="0"/>
              <a:t> Shang et al., J. Agric. Food Chem. 2022, 70, 11678−11688.</a:t>
            </a:r>
          </a:p>
        </p:txBody>
      </p:sp>
      <p:sp>
        <p:nvSpPr>
          <p:cNvPr id="8" name="Title 7">
            <a:extLst>
              <a:ext uri="{FF2B5EF4-FFF2-40B4-BE49-F238E27FC236}">
                <a16:creationId xmlns:a16="http://schemas.microsoft.com/office/drawing/2014/main" id="{14244A9E-242F-14E6-E40E-181B600941AC}"/>
              </a:ext>
            </a:extLst>
          </p:cNvPr>
          <p:cNvSpPr>
            <a:spLocks noGrp="1"/>
          </p:cNvSpPr>
          <p:nvPr>
            <p:ph type="title"/>
          </p:nvPr>
        </p:nvSpPr>
        <p:spPr>
          <a:xfrm>
            <a:off x="6555180" y="1608693"/>
            <a:ext cx="5360613" cy="1325563"/>
          </a:xfrm>
        </p:spPr>
        <p:txBody>
          <a:bodyPr>
            <a:normAutofit fontScale="90000"/>
          </a:bodyPr>
          <a:lstStyle/>
          <a:p>
            <a:pPr algn="ctr"/>
            <a:r>
              <a:rPr lang="en-US" b="1" dirty="0" err="1"/>
              <a:t>Bifidobacteria</a:t>
            </a:r>
            <a:r>
              <a:rPr lang="en-US" b="1" dirty="0"/>
              <a:t>:</a:t>
            </a:r>
            <a:br>
              <a:rPr lang="en-US" b="1" dirty="0"/>
            </a:br>
            <a:r>
              <a:rPr lang="en-US" b="1" dirty="0"/>
              <a:t> Beneficial Role in Colitis</a:t>
            </a:r>
          </a:p>
        </p:txBody>
      </p:sp>
      <p:sp>
        <p:nvSpPr>
          <p:cNvPr id="2" name="Content Placeholder 2">
            <a:extLst>
              <a:ext uri="{FF2B5EF4-FFF2-40B4-BE49-F238E27FC236}">
                <a16:creationId xmlns:a16="http://schemas.microsoft.com/office/drawing/2014/main" id="{C4CB4670-600B-1530-D4BF-3AF8D08EACC9}"/>
              </a:ext>
            </a:extLst>
          </p:cNvPr>
          <p:cNvSpPr txBox="1">
            <a:spLocks/>
          </p:cNvSpPr>
          <p:nvPr/>
        </p:nvSpPr>
        <p:spPr>
          <a:xfrm>
            <a:off x="6096000" y="3117268"/>
            <a:ext cx="5955854" cy="36398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 In a mouse model of colitis, </a:t>
            </a:r>
            <a:r>
              <a:rPr lang="en-US" sz="2400" dirty="0" err="1"/>
              <a:t>Bifidobacteria</a:t>
            </a:r>
            <a:r>
              <a:rPr lang="en-US" sz="2400" dirty="0"/>
              <a:t> bifidum administration alleviated colitis symptoms, reduced proinflammatory cytokine production, reduced neutrophil levels, and enhanced tight junction health </a:t>
            </a:r>
          </a:p>
          <a:p>
            <a:r>
              <a:rPr lang="en-US" sz="2400" dirty="0" err="1"/>
              <a:t>Bifidobacteria</a:t>
            </a:r>
            <a:r>
              <a:rPr lang="en-US" sz="2400" dirty="0"/>
              <a:t> inhibit growth of pathogens and increase production of short chain fatty acids</a:t>
            </a:r>
          </a:p>
        </p:txBody>
      </p:sp>
      <p:sp>
        <p:nvSpPr>
          <p:cNvPr id="6" name="TextBox 5">
            <a:extLst>
              <a:ext uri="{FF2B5EF4-FFF2-40B4-BE49-F238E27FC236}">
                <a16:creationId xmlns:a16="http://schemas.microsoft.com/office/drawing/2014/main" id="{6FCCBAB9-FF9E-6227-D6E8-BC1DD166EB7B}"/>
              </a:ext>
            </a:extLst>
          </p:cNvPr>
          <p:cNvSpPr txBox="1"/>
          <p:nvPr/>
        </p:nvSpPr>
        <p:spPr>
          <a:xfrm>
            <a:off x="2161309" y="2369489"/>
            <a:ext cx="7631384" cy="2732829"/>
          </a:xfrm>
          <a:prstGeom prst="rect">
            <a:avLst/>
          </a:prstGeom>
          <a:solidFill>
            <a:srgbClr val="FFFA97"/>
          </a:solidFill>
          <a:ln>
            <a:solidFill>
              <a:srgbClr val="000000"/>
            </a:solidFill>
          </a:ln>
        </p:spPr>
        <p:txBody>
          <a:bodyPr vert="horz" lIns="121920" tIns="60960" rIns="121920" bIns="60960" rtlCol="0" anchor="ctr">
            <a:noAutofit/>
          </a:bodyPr>
          <a:lstStyle>
            <a:defPPr>
              <a:defRPr lang="en-US"/>
            </a:defPPr>
            <a:lvl1pPr algn="ctr" defTabSz="457200">
              <a:spcBef>
                <a:spcPct val="0"/>
              </a:spcBef>
              <a:buNone/>
              <a:defRPr sz="2400">
                <a:latin typeface="+mj-lt"/>
                <a:ea typeface="+mj-ea"/>
                <a:cs typeface="+mj-cs"/>
              </a:defRPr>
            </a:lvl1pPr>
          </a:lstStyle>
          <a:p>
            <a:r>
              <a:rPr lang="en-US" sz="3200" dirty="0" err="1"/>
              <a:t>Bifidobacteria</a:t>
            </a:r>
            <a:r>
              <a:rPr lang="en-US" sz="3200" dirty="0"/>
              <a:t> are especially sensitive to glyphosate compared to other microbes</a:t>
            </a:r>
            <a:r>
              <a:rPr lang="en-US" sz="3200" dirty="0">
                <a:solidFill>
                  <a:srgbClr val="FF0000"/>
                </a:solidFill>
              </a:rPr>
              <a:t>*</a:t>
            </a:r>
          </a:p>
          <a:p>
            <a:endParaRPr lang="en-US" sz="2800" dirty="0"/>
          </a:p>
          <a:p>
            <a:pPr algn="r"/>
            <a:r>
              <a:rPr lang="en-US" sz="2800" dirty="0">
                <a:solidFill>
                  <a:srgbClr val="FF0000"/>
                </a:solidFill>
              </a:rPr>
              <a:t>*</a:t>
            </a:r>
            <a:r>
              <a:rPr lang="en-US" sz="2800" dirty="0"/>
              <a:t>PC Lehman et al. Environ </a:t>
            </a:r>
            <a:r>
              <a:rPr lang="en-US" sz="2800" dirty="0" err="1"/>
              <a:t>Toxicol</a:t>
            </a:r>
            <a:r>
              <a:rPr lang="en-US" sz="2800" dirty="0"/>
              <a:t> </a:t>
            </a:r>
            <a:r>
              <a:rPr lang="en-US" sz="2800" dirty="0" err="1"/>
              <a:t>Pharmacol</a:t>
            </a:r>
            <a:r>
              <a:rPr lang="en-US" sz="2800" dirty="0"/>
              <a:t>.    2023 Jun;100:104149.</a:t>
            </a:r>
          </a:p>
        </p:txBody>
      </p:sp>
    </p:spTree>
    <p:extLst>
      <p:ext uri="{BB962C8B-B14F-4D97-AF65-F5344CB8AC3E}">
        <p14:creationId xmlns:p14="http://schemas.microsoft.com/office/powerpoint/2010/main" val="1918665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C7A4A-A949-9729-135A-E4BCA1AF2CC7}"/>
              </a:ext>
            </a:extLst>
          </p:cNvPr>
          <p:cNvSpPr>
            <a:spLocks noGrp="1"/>
          </p:cNvSpPr>
          <p:nvPr>
            <p:ph type="title"/>
          </p:nvPr>
        </p:nvSpPr>
        <p:spPr>
          <a:xfrm>
            <a:off x="256309" y="134293"/>
            <a:ext cx="10515600" cy="1325563"/>
          </a:xfrm>
        </p:spPr>
        <p:txBody>
          <a:bodyPr/>
          <a:lstStyle/>
          <a:p>
            <a:r>
              <a:rPr lang="en-US" b="1" dirty="0"/>
              <a:t>Benefits of </a:t>
            </a:r>
            <a:r>
              <a:rPr lang="en-US" b="1" dirty="0" err="1"/>
              <a:t>Bifidobacteria</a:t>
            </a:r>
            <a:r>
              <a:rPr lang="en-US" b="1" dirty="0">
                <a:solidFill>
                  <a:srgbClr val="FF0000"/>
                </a:solidFill>
              </a:rPr>
              <a:t>*</a:t>
            </a:r>
          </a:p>
        </p:txBody>
      </p:sp>
      <p:sp>
        <p:nvSpPr>
          <p:cNvPr id="3" name="Content Placeholder 2">
            <a:extLst>
              <a:ext uri="{FF2B5EF4-FFF2-40B4-BE49-F238E27FC236}">
                <a16:creationId xmlns:a16="http://schemas.microsoft.com/office/drawing/2014/main" id="{0FA500CE-FEAB-139A-78A7-B841250D517C}"/>
              </a:ext>
            </a:extLst>
          </p:cNvPr>
          <p:cNvSpPr>
            <a:spLocks noGrp="1"/>
          </p:cNvSpPr>
          <p:nvPr>
            <p:ph idx="1"/>
          </p:nvPr>
        </p:nvSpPr>
        <p:spPr>
          <a:xfrm>
            <a:off x="0" y="1644650"/>
            <a:ext cx="10515600" cy="4617392"/>
          </a:xfrm>
        </p:spPr>
        <p:txBody>
          <a:bodyPr>
            <a:normAutofit fontScale="92500" lnSpcReduction="10000"/>
          </a:bodyPr>
          <a:lstStyle/>
          <a:p>
            <a:r>
              <a:rPr lang="en-US" dirty="0" err="1"/>
              <a:t>Bifidobacteria</a:t>
            </a:r>
            <a:r>
              <a:rPr lang="en-US" dirty="0"/>
              <a:t> metabolize starch to produce lactate and acetate</a:t>
            </a:r>
          </a:p>
          <a:p>
            <a:r>
              <a:rPr lang="en-US" dirty="0"/>
              <a:t>Many bacteria, but predominantly Firmicutes and                                         </a:t>
            </a:r>
            <a:r>
              <a:rPr lang="en-US" dirty="0" err="1"/>
              <a:t>Bacteroidites</a:t>
            </a:r>
            <a:r>
              <a:rPr lang="en-US" dirty="0"/>
              <a:t>, produce hydrogen gas from lactate and                                             acetate via hydrogenase enzymes</a:t>
            </a:r>
          </a:p>
          <a:p>
            <a:r>
              <a:rPr lang="en-US" dirty="0"/>
              <a:t>Firmicutes are butyrate-producing bacteria that supply                                                               the colonocytes with their favorite food</a:t>
            </a:r>
          </a:p>
          <a:p>
            <a:r>
              <a:rPr lang="en-US" dirty="0"/>
              <a:t>All these species need to be abundant to support                                  hydrogen recycling</a:t>
            </a:r>
          </a:p>
          <a:p>
            <a:r>
              <a:rPr lang="en-US" dirty="0"/>
              <a:t>It is said that approximately 10 liters of hydrogen                                              are produced daily in the human intestines.</a:t>
            </a:r>
          </a:p>
          <a:p>
            <a:r>
              <a:rPr lang="en-US" dirty="0"/>
              <a:t>Low hydrogen levels in the breath are linked to Parkinson's disease, rheumatoid arthritis, cardiovascular disease and Crohn's disease</a:t>
            </a:r>
          </a:p>
        </p:txBody>
      </p:sp>
      <p:sp>
        <p:nvSpPr>
          <p:cNvPr id="4" name="TextBox 3">
            <a:extLst>
              <a:ext uri="{FF2B5EF4-FFF2-40B4-BE49-F238E27FC236}">
                <a16:creationId xmlns:a16="http://schemas.microsoft.com/office/drawing/2014/main" id="{82195A92-1644-D4AC-464F-26F916EE6C09}"/>
              </a:ext>
            </a:extLst>
          </p:cNvPr>
          <p:cNvSpPr txBox="1"/>
          <p:nvPr/>
        </p:nvSpPr>
        <p:spPr>
          <a:xfrm>
            <a:off x="3431969" y="6262042"/>
            <a:ext cx="8439875" cy="461665"/>
          </a:xfrm>
          <a:prstGeom prst="rect">
            <a:avLst/>
          </a:prstGeom>
          <a:noFill/>
        </p:spPr>
        <p:txBody>
          <a:bodyPr wrap="none" rtlCol="0">
            <a:spAutoFit/>
          </a:bodyPr>
          <a:lstStyle/>
          <a:p>
            <a:r>
              <a:rPr lang="en-US" sz="2400" dirty="0">
                <a:solidFill>
                  <a:srgbClr val="FF0000"/>
                </a:solidFill>
              </a:rPr>
              <a:t>*</a:t>
            </a:r>
            <a:r>
              <a:rPr lang="en-US" sz="2400" dirty="0"/>
              <a:t>Yusuke Ichikawa et al., Med Gas Res. 2023 Jul-Sep;13(3):108-111.</a:t>
            </a:r>
          </a:p>
        </p:txBody>
      </p:sp>
      <p:pic>
        <p:nvPicPr>
          <p:cNvPr id="6" name="Picture 5">
            <a:extLst>
              <a:ext uri="{FF2B5EF4-FFF2-40B4-BE49-F238E27FC236}">
                <a16:creationId xmlns:a16="http://schemas.microsoft.com/office/drawing/2014/main" id="{01E95E8E-BE1F-C555-11FE-FB74AE97B76D}"/>
              </a:ext>
            </a:extLst>
          </p:cNvPr>
          <p:cNvPicPr>
            <a:picLocks noChangeAspect="1"/>
          </p:cNvPicPr>
          <p:nvPr/>
        </p:nvPicPr>
        <p:blipFill>
          <a:blip r:embed="rId3"/>
          <a:stretch>
            <a:fillRect/>
          </a:stretch>
        </p:blipFill>
        <p:spPr>
          <a:xfrm>
            <a:off x="8503191" y="2655004"/>
            <a:ext cx="2797974" cy="2411889"/>
          </a:xfrm>
          <a:prstGeom prst="rect">
            <a:avLst/>
          </a:prstGeom>
        </p:spPr>
      </p:pic>
    </p:spTree>
    <p:extLst>
      <p:ext uri="{BB962C8B-B14F-4D97-AF65-F5344CB8AC3E}">
        <p14:creationId xmlns:p14="http://schemas.microsoft.com/office/powerpoint/2010/main" val="3072035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9F8E944B-97A9-56AB-7D05-11EF5C332749}"/>
              </a:ext>
            </a:extLst>
          </p:cNvPr>
          <p:cNvPicPr>
            <a:picLocks noChangeAspect="1"/>
          </p:cNvPicPr>
          <p:nvPr/>
        </p:nvPicPr>
        <p:blipFill>
          <a:blip r:embed="rId3"/>
          <a:stretch>
            <a:fillRect/>
          </a:stretch>
        </p:blipFill>
        <p:spPr>
          <a:xfrm>
            <a:off x="511447" y="276134"/>
            <a:ext cx="9983854" cy="6033226"/>
          </a:xfrm>
          <a:prstGeom prst="rect">
            <a:avLst/>
          </a:prstGeom>
        </p:spPr>
      </p:pic>
      <p:sp>
        <p:nvSpPr>
          <p:cNvPr id="8" name="Freeform 7">
            <a:extLst>
              <a:ext uri="{FF2B5EF4-FFF2-40B4-BE49-F238E27FC236}">
                <a16:creationId xmlns:a16="http://schemas.microsoft.com/office/drawing/2014/main" id="{F901FD8B-ECA4-4425-88C9-EE6E3D63465D}"/>
              </a:ext>
            </a:extLst>
          </p:cNvPr>
          <p:cNvSpPr/>
          <p:nvPr/>
        </p:nvSpPr>
        <p:spPr>
          <a:xfrm>
            <a:off x="351662" y="5251159"/>
            <a:ext cx="9338537" cy="1101407"/>
          </a:xfrm>
          <a:custGeom>
            <a:avLst/>
            <a:gdLst>
              <a:gd name="connsiteX0" fmla="*/ 7120292 w 9338537"/>
              <a:gd name="connsiteY0" fmla="*/ 110 h 1101407"/>
              <a:gd name="connsiteX1" fmla="*/ 9118909 w 9338537"/>
              <a:gd name="connsiteY1" fmla="*/ 39298 h 1101407"/>
              <a:gd name="connsiteX2" fmla="*/ 9262601 w 9338537"/>
              <a:gd name="connsiteY2" fmla="*/ 65424 h 1101407"/>
              <a:gd name="connsiteX3" fmla="*/ 9327915 w 9338537"/>
              <a:gd name="connsiteY3" fmla="*/ 235241 h 1101407"/>
              <a:gd name="connsiteX4" fmla="*/ 9314852 w 9338537"/>
              <a:gd name="connsiteY4" fmla="*/ 574875 h 1101407"/>
              <a:gd name="connsiteX5" fmla="*/ 9105847 w 9338537"/>
              <a:gd name="connsiteY5" fmla="*/ 692441 h 1101407"/>
              <a:gd name="connsiteX6" fmla="*/ 5827069 w 9338537"/>
              <a:gd name="connsiteY6" fmla="*/ 640190 h 1101407"/>
              <a:gd name="connsiteX7" fmla="*/ 4834292 w 9338537"/>
              <a:gd name="connsiteY7" fmla="*/ 640190 h 1101407"/>
              <a:gd name="connsiteX8" fmla="*/ 4337904 w 9338537"/>
              <a:gd name="connsiteY8" fmla="*/ 627127 h 1101407"/>
              <a:gd name="connsiteX9" fmla="*/ 4194212 w 9338537"/>
              <a:gd name="connsiteY9" fmla="*/ 653252 h 1101407"/>
              <a:gd name="connsiteX10" fmla="*/ 4168087 w 9338537"/>
              <a:gd name="connsiteY10" fmla="*/ 1032075 h 1101407"/>
              <a:gd name="connsiteX11" fmla="*/ 1451012 w 9338537"/>
              <a:gd name="connsiteY11" fmla="*/ 1045138 h 1101407"/>
              <a:gd name="connsiteX12" fmla="*/ 405984 w 9338537"/>
              <a:gd name="connsiteY12" fmla="*/ 1032075 h 1101407"/>
              <a:gd name="connsiteX13" fmla="*/ 379858 w 9338537"/>
              <a:gd name="connsiteY13" fmla="*/ 1032075 h 1101407"/>
              <a:gd name="connsiteX14" fmla="*/ 66349 w 9338537"/>
              <a:gd name="connsiteY14" fmla="*/ 1058201 h 1101407"/>
              <a:gd name="connsiteX15" fmla="*/ 79412 w 9338537"/>
              <a:gd name="connsiteY15" fmla="*/ 378932 h 1101407"/>
              <a:gd name="connsiteX16" fmla="*/ 902372 w 9338537"/>
              <a:gd name="connsiteY16" fmla="*/ 365870 h 1101407"/>
              <a:gd name="connsiteX17" fmla="*/ 1986589 w 9338537"/>
              <a:gd name="connsiteY17" fmla="*/ 339744 h 1101407"/>
              <a:gd name="connsiteX18" fmla="*/ 3109995 w 9338537"/>
              <a:gd name="connsiteY18" fmla="*/ 352807 h 1101407"/>
              <a:gd name="connsiteX19" fmla="*/ 4128898 w 9338537"/>
              <a:gd name="connsiteY19" fmla="*/ 352807 h 1101407"/>
              <a:gd name="connsiteX20" fmla="*/ 5200052 w 9338537"/>
              <a:gd name="connsiteY20" fmla="*/ 326681 h 1101407"/>
              <a:gd name="connsiteX21" fmla="*/ 6009949 w 9338537"/>
              <a:gd name="connsiteY21" fmla="*/ 365870 h 1101407"/>
              <a:gd name="connsiteX22" fmla="*/ 6715344 w 9338537"/>
              <a:gd name="connsiteY22" fmla="*/ 391995 h 1101407"/>
              <a:gd name="connsiteX23" fmla="*/ 6950475 w 9338537"/>
              <a:gd name="connsiteY23" fmla="*/ 365870 h 1101407"/>
              <a:gd name="connsiteX24" fmla="*/ 7054978 w 9338537"/>
              <a:gd name="connsiteY24" fmla="*/ 378932 h 1101407"/>
              <a:gd name="connsiteX25" fmla="*/ 7081104 w 9338537"/>
              <a:gd name="connsiteY25" fmla="*/ 52361 h 1101407"/>
              <a:gd name="connsiteX26" fmla="*/ 7120292 w 9338537"/>
              <a:gd name="connsiteY26" fmla="*/ 110 h 110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338537" h="1101407">
                <a:moveTo>
                  <a:pt x="7120292" y="110"/>
                </a:moveTo>
                <a:cubicBezTo>
                  <a:pt x="7459926" y="-2067"/>
                  <a:pt x="8761858" y="28412"/>
                  <a:pt x="9118909" y="39298"/>
                </a:cubicBezTo>
                <a:cubicBezTo>
                  <a:pt x="9475960" y="50184"/>
                  <a:pt x="9227767" y="32767"/>
                  <a:pt x="9262601" y="65424"/>
                </a:cubicBezTo>
                <a:cubicBezTo>
                  <a:pt x="9297435" y="98081"/>
                  <a:pt x="9319207" y="150333"/>
                  <a:pt x="9327915" y="235241"/>
                </a:cubicBezTo>
                <a:cubicBezTo>
                  <a:pt x="9336623" y="320149"/>
                  <a:pt x="9351863" y="498675"/>
                  <a:pt x="9314852" y="574875"/>
                </a:cubicBezTo>
                <a:cubicBezTo>
                  <a:pt x="9277841" y="651075"/>
                  <a:pt x="9105847" y="692441"/>
                  <a:pt x="9105847" y="692441"/>
                </a:cubicBezTo>
                <a:lnTo>
                  <a:pt x="5827069" y="640190"/>
                </a:lnTo>
                <a:cubicBezTo>
                  <a:pt x="5115143" y="631482"/>
                  <a:pt x="5082486" y="642367"/>
                  <a:pt x="4834292" y="640190"/>
                </a:cubicBezTo>
                <a:cubicBezTo>
                  <a:pt x="4586098" y="638013"/>
                  <a:pt x="4444584" y="624950"/>
                  <a:pt x="4337904" y="627127"/>
                </a:cubicBezTo>
                <a:cubicBezTo>
                  <a:pt x="4231224" y="629304"/>
                  <a:pt x="4222515" y="585761"/>
                  <a:pt x="4194212" y="653252"/>
                </a:cubicBezTo>
                <a:cubicBezTo>
                  <a:pt x="4165909" y="720743"/>
                  <a:pt x="4625287" y="966761"/>
                  <a:pt x="4168087" y="1032075"/>
                </a:cubicBezTo>
                <a:cubicBezTo>
                  <a:pt x="3710887" y="1097389"/>
                  <a:pt x="2078029" y="1045138"/>
                  <a:pt x="1451012" y="1045138"/>
                </a:cubicBezTo>
                <a:cubicBezTo>
                  <a:pt x="823995" y="1045138"/>
                  <a:pt x="405984" y="1032075"/>
                  <a:pt x="405984" y="1032075"/>
                </a:cubicBezTo>
                <a:cubicBezTo>
                  <a:pt x="227458" y="1029898"/>
                  <a:pt x="379858" y="1032075"/>
                  <a:pt x="379858" y="1032075"/>
                </a:cubicBezTo>
                <a:cubicBezTo>
                  <a:pt x="323252" y="1036429"/>
                  <a:pt x="116423" y="1167058"/>
                  <a:pt x="66349" y="1058201"/>
                </a:cubicBezTo>
                <a:cubicBezTo>
                  <a:pt x="16275" y="949344"/>
                  <a:pt x="-59925" y="494320"/>
                  <a:pt x="79412" y="378932"/>
                </a:cubicBezTo>
                <a:cubicBezTo>
                  <a:pt x="218749" y="263544"/>
                  <a:pt x="902372" y="365870"/>
                  <a:pt x="902372" y="365870"/>
                </a:cubicBezTo>
                <a:lnTo>
                  <a:pt x="1986589" y="339744"/>
                </a:lnTo>
                <a:lnTo>
                  <a:pt x="3109995" y="352807"/>
                </a:lnTo>
                <a:lnTo>
                  <a:pt x="4128898" y="352807"/>
                </a:lnTo>
                <a:cubicBezTo>
                  <a:pt x="4477241" y="348453"/>
                  <a:pt x="4886544" y="324504"/>
                  <a:pt x="5200052" y="326681"/>
                </a:cubicBezTo>
                <a:cubicBezTo>
                  <a:pt x="5513560" y="328858"/>
                  <a:pt x="6009949" y="365870"/>
                  <a:pt x="6009949" y="365870"/>
                </a:cubicBezTo>
                <a:cubicBezTo>
                  <a:pt x="6262498" y="376756"/>
                  <a:pt x="6558590" y="391995"/>
                  <a:pt x="6715344" y="391995"/>
                </a:cubicBezTo>
                <a:cubicBezTo>
                  <a:pt x="6872098" y="391995"/>
                  <a:pt x="6893869" y="368047"/>
                  <a:pt x="6950475" y="365870"/>
                </a:cubicBezTo>
                <a:cubicBezTo>
                  <a:pt x="7007081" y="363693"/>
                  <a:pt x="7033206" y="431184"/>
                  <a:pt x="7054978" y="378932"/>
                </a:cubicBezTo>
                <a:cubicBezTo>
                  <a:pt x="7076749" y="326681"/>
                  <a:pt x="7081104" y="52361"/>
                  <a:pt x="7081104" y="52361"/>
                </a:cubicBezTo>
                <a:cubicBezTo>
                  <a:pt x="7098521" y="-10776"/>
                  <a:pt x="6780658" y="2287"/>
                  <a:pt x="7120292" y="110"/>
                </a:cubicBez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28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578" y="179774"/>
            <a:ext cx="10515600" cy="1325563"/>
          </a:xfrm>
        </p:spPr>
        <p:txBody>
          <a:bodyPr/>
          <a:lstStyle/>
          <a:p>
            <a:r>
              <a:rPr lang="en-US" b="1" dirty="0"/>
              <a:t>Hydrogen Gas as a Therapy</a:t>
            </a:r>
            <a:r>
              <a:rPr lang="en-US" b="1" dirty="0">
                <a:solidFill>
                  <a:srgbClr val="FF0000"/>
                </a:solidFill>
              </a:rPr>
              <a:t>*</a:t>
            </a:r>
          </a:p>
        </p:txBody>
      </p:sp>
      <p:pic>
        <p:nvPicPr>
          <p:cNvPr id="4" name="Content Placeholder 3" descr="hydrogen_therapy.png"/>
          <p:cNvPicPr>
            <a:picLocks noGrp="1" noChangeAspect="1"/>
          </p:cNvPicPr>
          <p:nvPr>
            <p:ph idx="1"/>
          </p:nvPr>
        </p:nvPicPr>
        <p:blipFill>
          <a:blip r:embed="rId2">
            <a:extLst>
              <a:ext uri="{28A0092B-C50C-407E-A947-70E740481C1C}">
                <a14:useLocalDpi xmlns:a14="http://schemas.microsoft.com/office/drawing/2010/main" val="0"/>
              </a:ext>
            </a:extLst>
          </a:blip>
          <a:srcRect l="-2192" r="-2192"/>
          <a:stretch>
            <a:fillRect/>
          </a:stretch>
        </p:blipFill>
        <p:spPr/>
      </p:pic>
      <p:sp>
        <p:nvSpPr>
          <p:cNvPr id="5" name="TextBox 4"/>
          <p:cNvSpPr txBox="1"/>
          <p:nvPr/>
        </p:nvSpPr>
        <p:spPr>
          <a:xfrm>
            <a:off x="2844814" y="6365557"/>
            <a:ext cx="7537063" cy="502766"/>
          </a:xfrm>
          <a:prstGeom prst="rect">
            <a:avLst/>
          </a:prstGeom>
          <a:noFill/>
        </p:spPr>
        <p:txBody>
          <a:bodyPr wrap="none" rtlCol="0">
            <a:spAutoFit/>
          </a:bodyPr>
          <a:lstStyle/>
          <a:p>
            <a:r>
              <a:rPr lang="nb-NO" sz="2667" dirty="0">
                <a:solidFill>
                  <a:srgbClr val="FF0000"/>
                </a:solidFill>
              </a:rPr>
              <a:t>*</a:t>
            </a:r>
            <a:r>
              <a:rPr lang="nb-NO" sz="2667" dirty="0"/>
              <a:t>L Ge et al.  </a:t>
            </a:r>
            <a:r>
              <a:rPr lang="nb-NO" sz="2667" dirty="0" err="1"/>
              <a:t>Oncotarget</a:t>
            </a:r>
            <a:r>
              <a:rPr lang="nb-NO" sz="2667" dirty="0"/>
              <a:t> 2017; 8(60): 102653-102673.</a:t>
            </a:r>
            <a:endParaRPr lang="en-US" sz="2667" dirty="0"/>
          </a:p>
        </p:txBody>
      </p:sp>
    </p:spTree>
    <p:extLst>
      <p:ext uri="{BB962C8B-B14F-4D97-AF65-F5344CB8AC3E}">
        <p14:creationId xmlns:p14="http://schemas.microsoft.com/office/powerpoint/2010/main" val="2720975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54883128-2CAC-5846-97B5-777426277C2D}"/>
              </a:ext>
            </a:extLst>
          </p:cNvPr>
          <p:cNvPicPr>
            <a:picLocks noChangeAspect="1"/>
          </p:cNvPicPr>
          <p:nvPr/>
        </p:nvPicPr>
        <p:blipFill>
          <a:blip r:embed="rId2"/>
          <a:stretch>
            <a:fillRect/>
          </a:stretch>
        </p:blipFill>
        <p:spPr>
          <a:xfrm>
            <a:off x="9989762" y="2751264"/>
            <a:ext cx="2029242" cy="2854411"/>
          </a:xfrm>
          <a:prstGeom prst="rect">
            <a:avLst/>
          </a:prstGeom>
        </p:spPr>
      </p:pic>
      <p:sp>
        <p:nvSpPr>
          <p:cNvPr id="2" name="Title 1">
            <a:extLst>
              <a:ext uri="{FF2B5EF4-FFF2-40B4-BE49-F238E27FC236}">
                <a16:creationId xmlns:a16="http://schemas.microsoft.com/office/drawing/2014/main" id="{8BA27E5F-2E22-3C44-9477-2412B6779921}"/>
              </a:ext>
            </a:extLst>
          </p:cNvPr>
          <p:cNvSpPr>
            <a:spLocks noGrp="1"/>
          </p:cNvSpPr>
          <p:nvPr>
            <p:ph type="title"/>
          </p:nvPr>
        </p:nvSpPr>
        <p:spPr>
          <a:xfrm>
            <a:off x="172996" y="365125"/>
            <a:ext cx="8686800" cy="1325563"/>
          </a:xfrm>
        </p:spPr>
        <p:txBody>
          <a:bodyPr>
            <a:normAutofit fontScale="90000"/>
          </a:bodyPr>
          <a:lstStyle/>
          <a:p>
            <a:r>
              <a:rPr lang="en-US" b="1" dirty="0"/>
              <a:t>"Pilot study of H₂ therapy in Parkinson's disease: a randomized double-blind placebo-controlled trial”</a:t>
            </a:r>
            <a:r>
              <a:rPr lang="en-US" b="1" dirty="0">
                <a:solidFill>
                  <a:srgbClr val="FF0000"/>
                </a:solidFill>
              </a:rPr>
              <a:t>*</a:t>
            </a:r>
          </a:p>
        </p:txBody>
      </p:sp>
      <p:sp>
        <p:nvSpPr>
          <p:cNvPr id="3" name="Content Placeholder 2">
            <a:extLst>
              <a:ext uri="{FF2B5EF4-FFF2-40B4-BE49-F238E27FC236}">
                <a16:creationId xmlns:a16="http://schemas.microsoft.com/office/drawing/2014/main" id="{16D50EE8-232A-D84F-9BF4-5247A6EF38BA}"/>
              </a:ext>
            </a:extLst>
          </p:cNvPr>
          <p:cNvSpPr>
            <a:spLocks noGrp="1"/>
          </p:cNvSpPr>
          <p:nvPr>
            <p:ph idx="1"/>
          </p:nvPr>
        </p:nvSpPr>
        <p:spPr>
          <a:xfrm>
            <a:off x="172996" y="1986262"/>
            <a:ext cx="10515600" cy="4612245"/>
          </a:xfrm>
        </p:spPr>
        <p:txBody>
          <a:bodyPr>
            <a:normAutofit/>
          </a:bodyPr>
          <a:lstStyle/>
          <a:p>
            <a:r>
              <a:rPr lang="en-US" dirty="0"/>
              <a:t>Hydrogen water is water with trapped hydrogen gas in it</a:t>
            </a:r>
          </a:p>
          <a:p>
            <a:r>
              <a:rPr lang="en-US" dirty="0"/>
              <a:t>It can be created by dropping tablets of elemental magnesium into tap water</a:t>
            </a:r>
          </a:p>
          <a:p>
            <a:pPr marL="457200" lvl="1" indent="0">
              <a:buNone/>
            </a:pPr>
            <a:r>
              <a:rPr lang="en-US" dirty="0"/>
              <a:t>			Mg + 2H</a:t>
            </a:r>
            <a:r>
              <a:rPr lang="en-US" baseline="-25000" dirty="0"/>
              <a:t>2</a:t>
            </a:r>
            <a:r>
              <a:rPr lang="en-US" dirty="0"/>
              <a:t>O → Mg(OH)</a:t>
            </a:r>
            <a:r>
              <a:rPr lang="en-US" baseline="-25000" dirty="0"/>
              <a:t>2</a:t>
            </a:r>
            <a:r>
              <a:rPr lang="en-US" dirty="0"/>
              <a:t> + H</a:t>
            </a:r>
            <a:r>
              <a:rPr lang="en-US" baseline="-25000" dirty="0"/>
              <a:t>2 </a:t>
            </a:r>
            <a:endParaRPr lang="en-US" dirty="0"/>
          </a:p>
          <a:p>
            <a:endParaRPr lang="en-US" dirty="0"/>
          </a:p>
          <a:p>
            <a:pPr marL="0" indent="0">
              <a:buNone/>
            </a:pPr>
            <a:r>
              <a:rPr lang="en-US" dirty="0"/>
              <a:t>"The results indicated that drinking H</a:t>
            </a:r>
            <a:r>
              <a:rPr lang="en-US" baseline="-25000" dirty="0"/>
              <a:t>2</a:t>
            </a:r>
            <a:r>
              <a:rPr lang="en-US" dirty="0"/>
              <a:t>-water was safe and well tolerated, and a significant improvement in total UPDRS [Unified Parkinson's Disease Rating Scale] scores for patients in the H</a:t>
            </a:r>
            <a:r>
              <a:rPr lang="en-US" baseline="-25000" dirty="0"/>
              <a:t>2</a:t>
            </a:r>
            <a:r>
              <a:rPr lang="en-US" dirty="0"/>
              <a:t>-water group was demonstrated."</a:t>
            </a:r>
          </a:p>
          <a:p>
            <a:endParaRPr lang="en-US" dirty="0"/>
          </a:p>
        </p:txBody>
      </p:sp>
      <p:sp>
        <p:nvSpPr>
          <p:cNvPr id="4" name="TextBox 3">
            <a:extLst>
              <a:ext uri="{FF2B5EF4-FFF2-40B4-BE49-F238E27FC236}">
                <a16:creationId xmlns:a16="http://schemas.microsoft.com/office/drawing/2014/main" id="{B813FFD6-BF00-9D43-9E72-8F127ABFFCC0}"/>
              </a:ext>
            </a:extLst>
          </p:cNvPr>
          <p:cNvSpPr txBox="1"/>
          <p:nvPr/>
        </p:nvSpPr>
        <p:spPr>
          <a:xfrm>
            <a:off x="5245996" y="6262042"/>
            <a:ext cx="6773008" cy="461665"/>
          </a:xfrm>
          <a:prstGeom prst="rect">
            <a:avLst/>
          </a:prstGeom>
          <a:noFill/>
        </p:spPr>
        <p:txBody>
          <a:bodyPr wrap="none" rtlCol="0">
            <a:spAutoFit/>
          </a:bodyPr>
          <a:lstStyle/>
          <a:p>
            <a:r>
              <a:rPr lang="en-US" sz="2400" dirty="0">
                <a:solidFill>
                  <a:srgbClr val="FF0000"/>
                </a:solidFill>
              </a:rPr>
              <a:t>*</a:t>
            </a:r>
            <a:r>
              <a:rPr lang="en-US" sz="2400" dirty="0"/>
              <a:t>Asako </a:t>
            </a:r>
            <a:r>
              <a:rPr lang="en-US" sz="2400" dirty="0" err="1"/>
              <a:t>Yoritaka</a:t>
            </a:r>
            <a:r>
              <a:rPr lang="en-US" sz="2400" dirty="0"/>
              <a:t> et al. Mov </a:t>
            </a:r>
            <a:r>
              <a:rPr lang="en-US" sz="2400" dirty="0" err="1"/>
              <a:t>Disord</a:t>
            </a:r>
            <a:r>
              <a:rPr lang="en-US" sz="2400" dirty="0"/>
              <a:t> 2013; 28(6): 836-9.</a:t>
            </a:r>
          </a:p>
        </p:txBody>
      </p:sp>
    </p:spTree>
    <p:extLst>
      <p:ext uri="{BB962C8B-B14F-4D97-AF65-F5344CB8AC3E}">
        <p14:creationId xmlns:p14="http://schemas.microsoft.com/office/powerpoint/2010/main" val="3883090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19864" y="1928198"/>
            <a:ext cx="7352271" cy="2893100"/>
          </a:xfrm>
          <a:prstGeom prst="rect">
            <a:avLst/>
          </a:prstGeom>
          <a:noFill/>
          <a:ln>
            <a:noFill/>
          </a:ln>
        </p:spPr>
        <p:txBody>
          <a:bodyPr wrap="square" lIns="121920" tIns="60960" rIns="121920" bIns="60960">
            <a:spAutoFit/>
          </a:bodyPr>
          <a:lstStyle/>
          <a:p>
            <a:pPr algn="ctr"/>
            <a:r>
              <a:rPr lang="en-US"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Suppresses Dehydrogenases  </a:t>
            </a:r>
          </a:p>
        </p:txBody>
      </p:sp>
    </p:spTree>
    <p:extLst>
      <p:ext uri="{BB962C8B-B14F-4D97-AF65-F5344CB8AC3E}">
        <p14:creationId xmlns:p14="http://schemas.microsoft.com/office/powerpoint/2010/main" val="3456310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33B25-18F7-0AE7-6EAA-7B2D8093854C}"/>
              </a:ext>
            </a:extLst>
          </p:cNvPr>
          <p:cNvSpPr>
            <a:spLocks noGrp="1"/>
          </p:cNvSpPr>
          <p:nvPr>
            <p:ph type="title"/>
          </p:nvPr>
        </p:nvSpPr>
        <p:spPr>
          <a:xfrm>
            <a:off x="252412" y="200025"/>
            <a:ext cx="10515600" cy="1325563"/>
          </a:xfrm>
        </p:spPr>
        <p:txBody>
          <a:bodyPr/>
          <a:lstStyle/>
          <a:p>
            <a:r>
              <a:rPr lang="en-US" b="1" dirty="0"/>
              <a:t>The Big Picture</a:t>
            </a:r>
          </a:p>
        </p:txBody>
      </p:sp>
      <p:sp>
        <p:nvSpPr>
          <p:cNvPr id="3" name="Content Placeholder 2">
            <a:extLst>
              <a:ext uri="{FF2B5EF4-FFF2-40B4-BE49-F238E27FC236}">
                <a16:creationId xmlns:a16="http://schemas.microsoft.com/office/drawing/2014/main" id="{A659E40C-F1F1-FABF-3F90-C2F3B234FA1C}"/>
              </a:ext>
            </a:extLst>
          </p:cNvPr>
          <p:cNvSpPr>
            <a:spLocks noGrp="1"/>
          </p:cNvSpPr>
          <p:nvPr>
            <p:ph idx="1"/>
          </p:nvPr>
        </p:nvSpPr>
        <p:spPr>
          <a:xfrm>
            <a:off x="495300" y="1525588"/>
            <a:ext cx="10515600" cy="4667250"/>
          </a:xfrm>
        </p:spPr>
        <p:txBody>
          <a:bodyPr>
            <a:normAutofit fontScale="92500" lnSpcReduction="10000"/>
          </a:bodyPr>
          <a:lstStyle/>
          <a:p>
            <a:r>
              <a:rPr lang="en-US" dirty="0"/>
              <a:t>Methane gas is converted by gut microbes in a series of steps into methanol, formaldehyde, </a:t>
            </a:r>
            <a:r>
              <a:rPr lang="en-US" dirty="0" err="1"/>
              <a:t>formate</a:t>
            </a:r>
            <a:r>
              <a:rPr lang="en-US" dirty="0"/>
              <a:t>, and ultimately carbon dioxide</a:t>
            </a:r>
            <a:endParaRPr lang="en-US" sz="2800" dirty="0"/>
          </a:p>
          <a:p>
            <a:r>
              <a:rPr lang="en-US" sz="2800" dirty="0"/>
              <a:t>The enzymes that extract hydrogen from methanol, formaldehyde and </a:t>
            </a:r>
            <a:r>
              <a:rPr lang="en-US" sz="2800" dirty="0" err="1"/>
              <a:t>formate</a:t>
            </a:r>
            <a:r>
              <a:rPr lang="en-US" sz="2800" dirty="0"/>
              <a:t> are called </a:t>
            </a:r>
            <a:r>
              <a:rPr lang="en-US" sz="2800" i="1" dirty="0">
                <a:solidFill>
                  <a:srgbClr val="FF0000"/>
                </a:solidFill>
              </a:rPr>
              <a:t>dehydrogenases.</a:t>
            </a:r>
          </a:p>
          <a:p>
            <a:pPr lvl="1"/>
            <a:r>
              <a:rPr lang="en-US" dirty="0"/>
              <a:t>This class of enzymes is suppressed by glyphosate.</a:t>
            </a:r>
          </a:p>
          <a:p>
            <a:r>
              <a:rPr lang="en-US" sz="2800" dirty="0"/>
              <a:t>These enzymes generate </a:t>
            </a:r>
            <a:r>
              <a:rPr lang="en-US" sz="2800" i="1" dirty="0">
                <a:solidFill>
                  <a:srgbClr val="FF0000"/>
                </a:solidFill>
              </a:rPr>
              <a:t>NADH</a:t>
            </a:r>
            <a:r>
              <a:rPr lang="en-US" sz="2800" dirty="0"/>
              <a:t> (H originally from hydrogen gas) to fuel the mitochondria with hydrogen that is low in deuterium</a:t>
            </a:r>
          </a:p>
          <a:p>
            <a:r>
              <a:rPr lang="en-US" dirty="0"/>
              <a:t>Methionine’s methyl group (derived from methane) is the universal methyl donor </a:t>
            </a:r>
          </a:p>
          <a:p>
            <a:r>
              <a:rPr lang="en-US" sz="2800" dirty="0"/>
              <a:t>Many methyl groups are attached to large molecules such as DNA, RNA, histones and other proteins</a:t>
            </a:r>
          </a:p>
          <a:p>
            <a:pPr lvl="1"/>
            <a:r>
              <a:rPr lang="en-US" dirty="0"/>
              <a:t>Do these </a:t>
            </a:r>
            <a:r>
              <a:rPr lang="en-US" dirty="0" err="1"/>
              <a:t>methyls</a:t>
            </a:r>
            <a:r>
              <a:rPr lang="en-US" dirty="0"/>
              <a:t> serve as a storage form of low-deuterium hydrogens?</a:t>
            </a:r>
          </a:p>
          <a:p>
            <a:pPr marL="457200" indent="-457200" algn="l">
              <a:buFont typeface="Arial" panose="020B0604020202020204" pitchFamily="34" charset="0"/>
              <a:buChar char="•"/>
            </a:pPr>
            <a:endParaRPr lang="en-US" sz="2800" dirty="0"/>
          </a:p>
          <a:p>
            <a:endParaRPr lang="en-US" dirty="0"/>
          </a:p>
        </p:txBody>
      </p:sp>
    </p:spTree>
    <p:extLst>
      <p:ext uri="{BB962C8B-B14F-4D97-AF65-F5344CB8AC3E}">
        <p14:creationId xmlns:p14="http://schemas.microsoft.com/office/powerpoint/2010/main" val="3963815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1BD00-E762-DD71-BAE1-2CE936BAC049}"/>
              </a:ext>
            </a:extLst>
          </p:cNvPr>
          <p:cNvSpPr>
            <a:spLocks noGrp="1"/>
          </p:cNvSpPr>
          <p:nvPr>
            <p:ph type="title"/>
          </p:nvPr>
        </p:nvSpPr>
        <p:spPr/>
        <p:txBody>
          <a:bodyPr/>
          <a:lstStyle/>
          <a:p>
            <a:r>
              <a:rPr lang="en-US" b="1" dirty="0"/>
              <a:t>Outline</a:t>
            </a:r>
          </a:p>
        </p:txBody>
      </p:sp>
      <p:sp>
        <p:nvSpPr>
          <p:cNvPr id="3" name="Content Placeholder 2">
            <a:extLst>
              <a:ext uri="{FF2B5EF4-FFF2-40B4-BE49-F238E27FC236}">
                <a16:creationId xmlns:a16="http://schemas.microsoft.com/office/drawing/2014/main" id="{7F63E363-0D59-D24B-D99F-77FEC7A4F73A}"/>
              </a:ext>
            </a:extLst>
          </p:cNvPr>
          <p:cNvSpPr>
            <a:spLocks noGrp="1"/>
          </p:cNvSpPr>
          <p:nvPr>
            <p:ph idx="1"/>
          </p:nvPr>
        </p:nvSpPr>
        <p:spPr/>
        <p:txBody>
          <a:bodyPr>
            <a:normAutofit lnSpcReduction="10000"/>
          </a:bodyPr>
          <a:lstStyle/>
          <a:p>
            <a:r>
              <a:rPr lang="en-US" dirty="0"/>
              <a:t>Introduction</a:t>
            </a:r>
          </a:p>
          <a:p>
            <a:r>
              <a:rPr lang="en-US" dirty="0"/>
              <a:t>Gut Microbes Supply Deuterium-depleted Nutrients to the Host</a:t>
            </a:r>
          </a:p>
          <a:p>
            <a:r>
              <a:rPr lang="en-US" dirty="0"/>
              <a:t>Glyphosate Suppresses Dehydrogenases</a:t>
            </a:r>
          </a:p>
          <a:p>
            <a:r>
              <a:rPr lang="en-US" dirty="0"/>
              <a:t>Disrupted Glycolysis Leads to Fatty Liver Disease and Hyperlipidemia</a:t>
            </a:r>
          </a:p>
          <a:p>
            <a:r>
              <a:rPr lang="en-US" dirty="0"/>
              <a:t>Methionine Deficiency and Methylation Pathways</a:t>
            </a:r>
          </a:p>
          <a:p>
            <a:r>
              <a:rPr lang="en-US" dirty="0"/>
              <a:t>Glyphosate Damages Mitochondria</a:t>
            </a:r>
          </a:p>
          <a:p>
            <a:r>
              <a:rPr lang="en-US" dirty="0"/>
              <a:t>Collagen, Proline and Deuterium</a:t>
            </a:r>
          </a:p>
          <a:p>
            <a:r>
              <a:rPr lang="en-US" dirty="0"/>
              <a:t>Healthy Lifestyle</a:t>
            </a:r>
          </a:p>
          <a:p>
            <a:r>
              <a:rPr lang="en-US" dirty="0"/>
              <a:t>Summary</a:t>
            </a:r>
          </a:p>
          <a:p>
            <a:endParaRPr lang="en-US" dirty="0"/>
          </a:p>
          <a:p>
            <a:endParaRPr lang="en-US" dirty="0"/>
          </a:p>
          <a:p>
            <a:endParaRPr lang="en-US" dirty="0"/>
          </a:p>
        </p:txBody>
      </p:sp>
    </p:spTree>
    <p:extLst>
      <p:ext uri="{BB962C8B-B14F-4D97-AF65-F5344CB8AC3E}">
        <p14:creationId xmlns:p14="http://schemas.microsoft.com/office/powerpoint/2010/main" val="769207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32F2B-C819-6646-EF7F-A4E6D0447F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A3264E-03DE-0845-95EF-D60875C9BD5A}"/>
              </a:ext>
            </a:extLst>
          </p:cNvPr>
          <p:cNvSpPr>
            <a:spLocks noGrp="1"/>
          </p:cNvSpPr>
          <p:nvPr>
            <p:ph type="title"/>
          </p:nvPr>
        </p:nvSpPr>
        <p:spPr>
          <a:xfrm>
            <a:off x="387116" y="156936"/>
            <a:ext cx="9672638" cy="1325563"/>
          </a:xfrm>
        </p:spPr>
        <p:txBody>
          <a:bodyPr/>
          <a:lstStyle/>
          <a:p>
            <a:r>
              <a:rPr lang="en-US" b="1" dirty="0"/>
              <a:t>Enzymes Use Hydrogen Tunneling to Avoid Deuterium</a:t>
            </a:r>
          </a:p>
        </p:txBody>
      </p:sp>
      <p:pic>
        <p:nvPicPr>
          <p:cNvPr id="5" name="Content Placeholder 4" descr="A diagram of a physics experiment&#10;&#10;Description automatically generated">
            <a:extLst>
              <a:ext uri="{FF2B5EF4-FFF2-40B4-BE49-F238E27FC236}">
                <a16:creationId xmlns:a16="http://schemas.microsoft.com/office/drawing/2014/main" id="{41131879-3E8E-8765-1C39-F346DBECC279}"/>
              </a:ext>
            </a:extLst>
          </p:cNvPr>
          <p:cNvPicPr>
            <a:picLocks noGrp="1" noChangeAspect="1"/>
          </p:cNvPicPr>
          <p:nvPr>
            <p:ph idx="1"/>
          </p:nvPr>
        </p:nvPicPr>
        <p:blipFill>
          <a:blip r:embed="rId3"/>
          <a:stretch>
            <a:fillRect/>
          </a:stretch>
        </p:blipFill>
        <p:spPr>
          <a:xfrm>
            <a:off x="6446052" y="1979998"/>
            <a:ext cx="5408144" cy="2534444"/>
          </a:xfrm>
        </p:spPr>
      </p:pic>
      <p:sp>
        <p:nvSpPr>
          <p:cNvPr id="6" name="Content Placeholder 2">
            <a:extLst>
              <a:ext uri="{FF2B5EF4-FFF2-40B4-BE49-F238E27FC236}">
                <a16:creationId xmlns:a16="http://schemas.microsoft.com/office/drawing/2014/main" id="{14593386-539A-4F44-7F9D-2EF0DB7C4CFE}"/>
              </a:ext>
            </a:extLst>
          </p:cNvPr>
          <p:cNvSpPr txBox="1">
            <a:spLocks/>
          </p:cNvSpPr>
          <p:nvPr/>
        </p:nvSpPr>
        <p:spPr>
          <a:xfrm>
            <a:off x="609184" y="1835196"/>
            <a:ext cx="5708884" cy="43696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 deuterium kinetic isotope effect (KIE) defines an enzyme's ability to deliver a proton to the product, rather than a deuteron</a:t>
            </a:r>
          </a:p>
          <a:p>
            <a:r>
              <a:rPr lang="en-US" sz="2400" dirty="0"/>
              <a:t>Many dehydrogenases have a high deuterium KIE (&gt;&gt;1)</a:t>
            </a:r>
          </a:p>
          <a:p>
            <a:r>
              <a:rPr lang="en-US" sz="2400" dirty="0"/>
              <a:t>An essential aspect of enzymatic action involves hydrogen tunneling (quantum physics)</a:t>
            </a:r>
          </a:p>
          <a:p>
            <a:r>
              <a:rPr lang="en-US" sz="2400" dirty="0"/>
              <a:t>Protons are far more efficient at tunneling than deuterons</a:t>
            </a:r>
          </a:p>
          <a:p>
            <a:endParaRPr lang="en-US" sz="2400" dirty="0"/>
          </a:p>
          <a:p>
            <a:endParaRPr lang="en-US" sz="2400" dirty="0"/>
          </a:p>
        </p:txBody>
      </p:sp>
      <p:sp>
        <p:nvSpPr>
          <p:cNvPr id="7" name="TextBox 6">
            <a:extLst>
              <a:ext uri="{FF2B5EF4-FFF2-40B4-BE49-F238E27FC236}">
                <a16:creationId xmlns:a16="http://schemas.microsoft.com/office/drawing/2014/main" id="{84CCAE7F-7AEF-9DD6-A5C2-B56988E46543}"/>
              </a:ext>
            </a:extLst>
          </p:cNvPr>
          <p:cNvSpPr txBox="1"/>
          <p:nvPr/>
        </p:nvSpPr>
        <p:spPr>
          <a:xfrm>
            <a:off x="6925215" y="4688775"/>
            <a:ext cx="5274073" cy="707886"/>
          </a:xfrm>
          <a:prstGeom prst="rect">
            <a:avLst/>
          </a:prstGeom>
          <a:noFill/>
        </p:spPr>
        <p:txBody>
          <a:bodyPr wrap="none" rtlCol="0">
            <a:spAutoFit/>
          </a:bodyPr>
          <a:lstStyle/>
          <a:p>
            <a:r>
              <a:rPr lang="en-US" sz="2000" dirty="0"/>
              <a:t>Image credit: Graphical Abstract.</a:t>
            </a:r>
          </a:p>
          <a:p>
            <a:r>
              <a:rPr lang="en-US" sz="2000" dirty="0"/>
              <a:t>Luca </a:t>
            </a:r>
            <a:r>
              <a:rPr lang="en-US" sz="2000" dirty="0" err="1"/>
              <a:t>Nanni</a:t>
            </a:r>
            <a:r>
              <a:rPr lang="en-US" sz="2000" dirty="0"/>
              <a:t>. Chemical Physics 2023; 574: 112054.</a:t>
            </a:r>
          </a:p>
        </p:txBody>
      </p:sp>
    </p:spTree>
    <p:extLst>
      <p:ext uri="{BB962C8B-B14F-4D97-AF65-F5344CB8AC3E}">
        <p14:creationId xmlns:p14="http://schemas.microsoft.com/office/powerpoint/2010/main" val="1278033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746" y="0"/>
            <a:ext cx="10515600" cy="1325563"/>
          </a:xfrm>
        </p:spPr>
        <p:txBody>
          <a:bodyPr/>
          <a:lstStyle/>
          <a:p>
            <a:r>
              <a:rPr lang="en-US" b="1" dirty="0"/>
              <a:t>Glyphosate Impairs NAD(P)(H) Pathways</a:t>
            </a:r>
            <a:r>
              <a:rPr lang="en-US" b="1" dirty="0">
                <a:solidFill>
                  <a:srgbClr val="FF0000"/>
                </a:solidFill>
              </a:rPr>
              <a:t>*</a:t>
            </a:r>
          </a:p>
        </p:txBody>
      </p:sp>
      <p:sp>
        <p:nvSpPr>
          <p:cNvPr id="3" name="Content Placeholder 2"/>
          <p:cNvSpPr>
            <a:spLocks noGrp="1"/>
          </p:cNvSpPr>
          <p:nvPr>
            <p:ph idx="1"/>
          </p:nvPr>
        </p:nvSpPr>
        <p:spPr>
          <a:xfrm>
            <a:off x="264746" y="1232979"/>
            <a:ext cx="11248381" cy="4752186"/>
          </a:xfrm>
        </p:spPr>
        <p:txBody>
          <a:bodyPr>
            <a:normAutofit lnSpcReduction="10000"/>
          </a:bodyPr>
          <a:lstStyle/>
          <a:p>
            <a:r>
              <a:rPr lang="en-US" dirty="0"/>
              <a:t> NAD(P)(H) is a major carrier of deuterium-depleted protons</a:t>
            </a:r>
          </a:p>
          <a:p>
            <a:r>
              <a:rPr lang="en-US" i="1" dirty="0">
                <a:solidFill>
                  <a:srgbClr val="FF0000"/>
                </a:solidFill>
              </a:rPr>
              <a:t>NAD(P)(H) is derived from tryptophan </a:t>
            </a:r>
          </a:p>
          <a:p>
            <a:pPr lvl="1"/>
            <a:r>
              <a:rPr lang="en-US" dirty="0"/>
              <a:t>Tryptophan is a major product of the shikimate pathway, blocked by glyphosate in plants and microbes</a:t>
            </a:r>
            <a:endParaRPr lang="en-US" i="1" dirty="0">
              <a:solidFill>
                <a:srgbClr val="FF0000"/>
              </a:solidFill>
            </a:endParaRPr>
          </a:p>
          <a:p>
            <a:r>
              <a:rPr lang="en-US" dirty="0"/>
              <a:t>Glyphosate inhibits </a:t>
            </a:r>
            <a:r>
              <a:rPr lang="en-US" i="1" dirty="0">
                <a:solidFill>
                  <a:srgbClr val="FF0000"/>
                </a:solidFill>
              </a:rPr>
              <a:t>NADH dehydrogenase</a:t>
            </a:r>
            <a:r>
              <a:rPr lang="en-US" dirty="0"/>
              <a:t>, which supplies deuterium-depleted protons to the ATPase pumps in the mitochondria </a:t>
            </a:r>
          </a:p>
          <a:p>
            <a:r>
              <a:rPr lang="en-US" dirty="0"/>
              <a:t>Glyphosate inhibits </a:t>
            </a:r>
            <a:r>
              <a:rPr lang="en-US" i="1" dirty="0">
                <a:solidFill>
                  <a:srgbClr val="FF0000"/>
                </a:solidFill>
              </a:rPr>
              <a:t>glucose 6 phosphate dehydrogenase </a:t>
            </a:r>
            <a:r>
              <a:rPr lang="en-US" dirty="0"/>
              <a:t>(G6PD), which restores NADPH from NADP+</a:t>
            </a:r>
          </a:p>
          <a:p>
            <a:r>
              <a:rPr lang="en-US" dirty="0"/>
              <a:t>Glyphosate inhibits </a:t>
            </a:r>
            <a:r>
              <a:rPr lang="en-US" i="1" dirty="0">
                <a:solidFill>
                  <a:srgbClr val="FF0000"/>
                </a:solidFill>
              </a:rPr>
              <a:t>succinate dehydrogenase</a:t>
            </a:r>
            <a:r>
              <a:rPr lang="en-US" dirty="0"/>
              <a:t>, the only enzyme that participates in both the citric acid cycle and oxidative phosphorylation in the mitochondria</a:t>
            </a:r>
          </a:p>
          <a:p>
            <a:pPr lvl="1"/>
            <a:r>
              <a:rPr lang="en-US" dirty="0"/>
              <a:t>Succinate dehydrogenase deficiency is linked to many cancers</a:t>
            </a:r>
          </a:p>
        </p:txBody>
      </p:sp>
      <p:sp>
        <p:nvSpPr>
          <p:cNvPr id="4" name="TextBox 3">
            <a:extLst>
              <a:ext uri="{FF2B5EF4-FFF2-40B4-BE49-F238E27FC236}">
                <a16:creationId xmlns:a16="http://schemas.microsoft.com/office/drawing/2014/main" id="{8D7D57D7-B3A3-8344-BB68-2D6D93C80957}"/>
              </a:ext>
            </a:extLst>
          </p:cNvPr>
          <p:cNvSpPr txBox="1"/>
          <p:nvPr/>
        </p:nvSpPr>
        <p:spPr>
          <a:xfrm>
            <a:off x="4271376" y="6188506"/>
            <a:ext cx="7655878" cy="461665"/>
          </a:xfrm>
          <a:prstGeom prst="rect">
            <a:avLst/>
          </a:prstGeom>
          <a:noFill/>
        </p:spPr>
        <p:txBody>
          <a:bodyPr wrap="none" rtlCol="0">
            <a:spAutoFit/>
          </a:bodyPr>
          <a:lstStyle/>
          <a:p>
            <a:r>
              <a:rPr lang="en-US" sz="2400" dirty="0">
                <a:solidFill>
                  <a:srgbClr val="FF0000"/>
                </a:solidFill>
              </a:rPr>
              <a:t>*</a:t>
            </a:r>
            <a:r>
              <a:rPr lang="en-US" sz="2400" dirty="0"/>
              <a:t>S Seneff, Toxic Legacy, Chelsea Green Publishers, July 2021.</a:t>
            </a:r>
          </a:p>
        </p:txBody>
      </p:sp>
    </p:spTree>
    <p:extLst>
      <p:ext uri="{BB962C8B-B14F-4D97-AF65-F5344CB8AC3E}">
        <p14:creationId xmlns:p14="http://schemas.microsoft.com/office/powerpoint/2010/main" val="256452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E471B-E151-923B-361D-6941AF7E3CEB}"/>
              </a:ext>
            </a:extLst>
          </p:cNvPr>
          <p:cNvSpPr>
            <a:spLocks noGrp="1"/>
          </p:cNvSpPr>
          <p:nvPr>
            <p:ph type="title"/>
          </p:nvPr>
        </p:nvSpPr>
        <p:spPr>
          <a:xfrm>
            <a:off x="209550" y="193675"/>
            <a:ext cx="9391650" cy="1325563"/>
          </a:xfrm>
        </p:spPr>
        <p:txBody>
          <a:bodyPr/>
          <a:lstStyle/>
          <a:p>
            <a:r>
              <a:rPr lang="en-US" b="1" dirty="0"/>
              <a:t>Glyphosate Suppresses Dehydrogenases in Soil Microbes</a:t>
            </a:r>
            <a:r>
              <a:rPr lang="en-US" b="1" dirty="0">
                <a:solidFill>
                  <a:srgbClr val="FF0000"/>
                </a:solidFill>
              </a:rPr>
              <a:t>*</a:t>
            </a:r>
          </a:p>
        </p:txBody>
      </p:sp>
      <p:pic>
        <p:nvPicPr>
          <p:cNvPr id="5" name="Content Placeholder 4">
            <a:extLst>
              <a:ext uri="{FF2B5EF4-FFF2-40B4-BE49-F238E27FC236}">
                <a16:creationId xmlns:a16="http://schemas.microsoft.com/office/drawing/2014/main" id="{910B1D24-4F81-C4D5-5889-23BC6AAE0812}"/>
              </a:ext>
            </a:extLst>
          </p:cNvPr>
          <p:cNvPicPr>
            <a:picLocks noGrp="1" noChangeAspect="1"/>
          </p:cNvPicPr>
          <p:nvPr>
            <p:ph idx="1"/>
          </p:nvPr>
        </p:nvPicPr>
        <p:blipFill>
          <a:blip r:embed="rId2"/>
          <a:stretch>
            <a:fillRect/>
          </a:stretch>
        </p:blipFill>
        <p:spPr>
          <a:xfrm>
            <a:off x="357560" y="1718151"/>
            <a:ext cx="6199486" cy="4351338"/>
          </a:xfrm>
        </p:spPr>
      </p:pic>
      <p:sp>
        <p:nvSpPr>
          <p:cNvPr id="6" name="TextBox 5">
            <a:extLst>
              <a:ext uri="{FF2B5EF4-FFF2-40B4-BE49-F238E27FC236}">
                <a16:creationId xmlns:a16="http://schemas.microsoft.com/office/drawing/2014/main" id="{9544D48A-452B-5E5F-A002-A797DEB5AF50}"/>
              </a:ext>
            </a:extLst>
          </p:cNvPr>
          <p:cNvSpPr txBox="1"/>
          <p:nvPr/>
        </p:nvSpPr>
        <p:spPr>
          <a:xfrm>
            <a:off x="6096000" y="6268403"/>
            <a:ext cx="5417830" cy="369332"/>
          </a:xfrm>
          <a:prstGeom prst="rect">
            <a:avLst/>
          </a:prstGeom>
          <a:noFill/>
        </p:spPr>
        <p:txBody>
          <a:bodyPr wrap="none" rtlCol="0">
            <a:spAutoFit/>
          </a:bodyPr>
          <a:lstStyle/>
          <a:p>
            <a:r>
              <a:rPr lang="en-US" dirty="0">
                <a:solidFill>
                  <a:srgbClr val="FF0000"/>
                </a:solidFill>
              </a:rPr>
              <a:t>*</a:t>
            </a:r>
            <a:r>
              <a:rPr lang="en-US" dirty="0"/>
              <a:t>RP </a:t>
            </a:r>
            <a:r>
              <a:rPr lang="en-US" dirty="0" err="1"/>
              <a:t>Bennicelli</a:t>
            </a:r>
            <a:r>
              <a:rPr lang="en-US" dirty="0"/>
              <a:t> et al. Int. Agrophysics, 2009, 23, 117-122.</a:t>
            </a:r>
          </a:p>
        </p:txBody>
      </p:sp>
      <p:sp>
        <p:nvSpPr>
          <p:cNvPr id="7" name="TextBox 6">
            <a:extLst>
              <a:ext uri="{FF2B5EF4-FFF2-40B4-BE49-F238E27FC236}">
                <a16:creationId xmlns:a16="http://schemas.microsoft.com/office/drawing/2014/main" id="{E27035C9-3F1F-AD55-6EC0-1C2DA8C79311}"/>
              </a:ext>
            </a:extLst>
          </p:cNvPr>
          <p:cNvSpPr txBox="1"/>
          <p:nvPr/>
        </p:nvSpPr>
        <p:spPr>
          <a:xfrm>
            <a:off x="1516293" y="6083737"/>
            <a:ext cx="4144724" cy="369332"/>
          </a:xfrm>
          <a:prstGeom prst="rect">
            <a:avLst/>
          </a:prstGeom>
          <a:noFill/>
        </p:spPr>
        <p:txBody>
          <a:bodyPr wrap="none" rtlCol="0">
            <a:spAutoFit/>
          </a:bodyPr>
          <a:lstStyle/>
          <a:p>
            <a:r>
              <a:rPr lang="en-US" b="1" dirty="0"/>
              <a:t>Units: </a:t>
            </a:r>
            <a:r>
              <a:rPr lang="en-US" dirty="0"/>
              <a:t>micrograms glyphosate/gram of soil</a:t>
            </a:r>
          </a:p>
        </p:txBody>
      </p:sp>
      <p:sp>
        <p:nvSpPr>
          <p:cNvPr id="8" name="TextBox 7">
            <a:extLst>
              <a:ext uri="{FF2B5EF4-FFF2-40B4-BE49-F238E27FC236}">
                <a16:creationId xmlns:a16="http://schemas.microsoft.com/office/drawing/2014/main" id="{7BD53E13-DD67-A60D-708A-449CDEC449EB}"/>
              </a:ext>
            </a:extLst>
          </p:cNvPr>
          <p:cNvSpPr txBox="1"/>
          <p:nvPr/>
        </p:nvSpPr>
        <p:spPr>
          <a:xfrm>
            <a:off x="7276011" y="2547256"/>
            <a:ext cx="4428309" cy="2308324"/>
          </a:xfrm>
          <a:prstGeom prst="rect">
            <a:avLst/>
          </a:prstGeom>
          <a:noFill/>
        </p:spPr>
        <p:txBody>
          <a:bodyPr wrap="square" rtlCol="0">
            <a:spAutoFit/>
          </a:bodyPr>
          <a:lstStyle/>
          <a:p>
            <a:r>
              <a:rPr lang="en-US" sz="2400" dirty="0"/>
              <a:t>In </a:t>
            </a:r>
            <a:r>
              <a:rPr lang="en-US" sz="2400" dirty="0" err="1"/>
              <a:t>mollic</a:t>
            </a:r>
            <a:r>
              <a:rPr lang="en-US" sz="2400" dirty="0"/>
              <a:t> </a:t>
            </a:r>
            <a:r>
              <a:rPr lang="en-US" sz="2400" dirty="0" err="1"/>
              <a:t>gleysols</a:t>
            </a:r>
            <a:r>
              <a:rPr lang="en-US" sz="2400" dirty="0"/>
              <a:t> (a type of soil prevalent in meadows and river bottoms), the level of microbial dehydrogenase activity decreased steadily over a three-week period following glyphosate exposure</a:t>
            </a:r>
          </a:p>
        </p:txBody>
      </p:sp>
      <p:sp>
        <p:nvSpPr>
          <p:cNvPr id="9" name="TextBox 8">
            <a:extLst>
              <a:ext uri="{FF2B5EF4-FFF2-40B4-BE49-F238E27FC236}">
                <a16:creationId xmlns:a16="http://schemas.microsoft.com/office/drawing/2014/main" id="{D10F53A3-76CD-8267-B210-ADB079CC070B}"/>
              </a:ext>
            </a:extLst>
          </p:cNvPr>
          <p:cNvSpPr txBox="1"/>
          <p:nvPr/>
        </p:nvSpPr>
        <p:spPr>
          <a:xfrm rot="16200000">
            <a:off x="-256395" y="3359914"/>
            <a:ext cx="2591222" cy="400110"/>
          </a:xfrm>
          <a:prstGeom prst="rect">
            <a:avLst/>
          </a:prstGeom>
          <a:noFill/>
        </p:spPr>
        <p:txBody>
          <a:bodyPr wrap="none" rtlCol="0">
            <a:spAutoFit/>
          </a:bodyPr>
          <a:lstStyle/>
          <a:p>
            <a:r>
              <a:rPr lang="en-US" sz="2000" dirty="0"/>
              <a:t>dehydrogenase activity</a:t>
            </a:r>
          </a:p>
        </p:txBody>
      </p:sp>
    </p:spTree>
    <p:extLst>
      <p:ext uri="{BB962C8B-B14F-4D97-AF65-F5344CB8AC3E}">
        <p14:creationId xmlns:p14="http://schemas.microsoft.com/office/powerpoint/2010/main" val="3617708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735D5-7573-854C-A3A9-EFB4418CAC4E}"/>
              </a:ext>
            </a:extLst>
          </p:cNvPr>
          <p:cNvSpPr>
            <a:spLocks noGrp="1"/>
          </p:cNvSpPr>
          <p:nvPr>
            <p:ph type="title"/>
          </p:nvPr>
        </p:nvSpPr>
        <p:spPr>
          <a:xfrm>
            <a:off x="194586" y="196908"/>
            <a:ext cx="10212157" cy="1325563"/>
          </a:xfrm>
        </p:spPr>
        <p:txBody>
          <a:bodyPr>
            <a:normAutofit/>
          </a:bodyPr>
          <a:lstStyle/>
          <a:p>
            <a:r>
              <a:rPr lang="en-US" b="1" i="1" dirty="0"/>
              <a:t>Hypothesis: </a:t>
            </a:r>
            <a:r>
              <a:rPr lang="en-US" b="1" dirty="0"/>
              <a:t>Glyphosate Disrupts Proteins that Bind Phosphate</a:t>
            </a:r>
          </a:p>
        </p:txBody>
      </p:sp>
      <p:sp>
        <p:nvSpPr>
          <p:cNvPr id="3" name="Content Placeholder 2">
            <a:extLst>
              <a:ext uri="{FF2B5EF4-FFF2-40B4-BE49-F238E27FC236}">
                <a16:creationId xmlns:a16="http://schemas.microsoft.com/office/drawing/2014/main" id="{4E40F569-A6F0-0446-A462-4FDF7F798D82}"/>
              </a:ext>
            </a:extLst>
          </p:cNvPr>
          <p:cNvSpPr>
            <a:spLocks noGrp="1"/>
          </p:cNvSpPr>
          <p:nvPr>
            <p:ph idx="1"/>
          </p:nvPr>
        </p:nvSpPr>
        <p:spPr>
          <a:xfrm>
            <a:off x="730260" y="1522472"/>
            <a:ext cx="10972800" cy="3571922"/>
          </a:xfrm>
        </p:spPr>
        <p:txBody>
          <a:bodyPr>
            <a:normAutofit lnSpcReduction="10000"/>
          </a:bodyPr>
          <a:lstStyle/>
          <a:p>
            <a:r>
              <a:rPr lang="en-US" dirty="0"/>
              <a:t>Glyphosate is a glycine molecule with a </a:t>
            </a:r>
            <a:r>
              <a:rPr lang="en-US" dirty="0" err="1"/>
              <a:t>methylphosphonate</a:t>
            </a:r>
            <a:r>
              <a:rPr lang="en-US" dirty="0"/>
              <a:t> unit attached to the nitrogen atom</a:t>
            </a:r>
          </a:p>
          <a:p>
            <a:r>
              <a:rPr lang="en-US" dirty="0"/>
              <a:t>Glyphosate kills weeds by suppressing EPSP synthase in the shikimate pathway</a:t>
            </a:r>
          </a:p>
          <a:p>
            <a:r>
              <a:rPr lang="en-US" dirty="0"/>
              <a:t>Glyphosate blocks EPSP synthase binding to the phosphate in PEP</a:t>
            </a:r>
          </a:p>
          <a:p>
            <a:r>
              <a:rPr lang="en-US" dirty="0"/>
              <a:t>The binding site for PEP has a highly conserved glycine residue</a:t>
            </a:r>
          </a:p>
          <a:p>
            <a:pPr lvl="1"/>
            <a:r>
              <a:rPr lang="en-US" dirty="0"/>
              <a:t>If this glycine is swapped out for alanine, the enzyme becomes completely insensitive to glyphosate </a:t>
            </a:r>
          </a:p>
          <a:p>
            <a:pPr lvl="1"/>
            <a:r>
              <a:rPr lang="en-US" dirty="0"/>
              <a:t>This is the basis for many GMO glyphosate-resistant crops</a:t>
            </a:r>
            <a:r>
              <a:rPr lang="en-US" dirty="0">
                <a:solidFill>
                  <a:srgbClr val="FF0000"/>
                </a:solidFill>
              </a:rPr>
              <a:t>*</a:t>
            </a:r>
            <a:r>
              <a:rPr lang="en-US" dirty="0"/>
              <a:t> </a:t>
            </a:r>
          </a:p>
        </p:txBody>
      </p:sp>
      <p:pic>
        <p:nvPicPr>
          <p:cNvPr id="5" name="Picture 4" descr="A picture containing table&#10;&#10;Description automatically generated">
            <a:extLst>
              <a:ext uri="{FF2B5EF4-FFF2-40B4-BE49-F238E27FC236}">
                <a16:creationId xmlns:a16="http://schemas.microsoft.com/office/drawing/2014/main" id="{1E286275-4A87-034A-8464-E50E38D05F12}"/>
              </a:ext>
            </a:extLst>
          </p:cNvPr>
          <p:cNvPicPr>
            <a:picLocks noChangeAspect="1"/>
          </p:cNvPicPr>
          <p:nvPr/>
        </p:nvPicPr>
        <p:blipFill>
          <a:blip r:embed="rId3"/>
          <a:stretch>
            <a:fillRect/>
          </a:stretch>
        </p:blipFill>
        <p:spPr>
          <a:xfrm>
            <a:off x="4622362" y="5177242"/>
            <a:ext cx="2336800" cy="1540933"/>
          </a:xfrm>
          <a:prstGeom prst="rect">
            <a:avLst/>
          </a:prstGeom>
        </p:spPr>
      </p:pic>
      <p:pic>
        <p:nvPicPr>
          <p:cNvPr id="7" name="Picture 6" descr="A picture containing table&#10;&#10;Description automatically generated">
            <a:extLst>
              <a:ext uri="{FF2B5EF4-FFF2-40B4-BE49-F238E27FC236}">
                <a16:creationId xmlns:a16="http://schemas.microsoft.com/office/drawing/2014/main" id="{AF459B74-8B58-1342-BFE4-EF6C2EA9C60F}"/>
              </a:ext>
            </a:extLst>
          </p:cNvPr>
          <p:cNvPicPr>
            <a:picLocks noChangeAspect="1"/>
          </p:cNvPicPr>
          <p:nvPr/>
        </p:nvPicPr>
        <p:blipFill>
          <a:blip r:embed="rId4"/>
          <a:stretch>
            <a:fillRect/>
          </a:stretch>
        </p:blipFill>
        <p:spPr>
          <a:xfrm>
            <a:off x="2106990" y="5199124"/>
            <a:ext cx="2421467" cy="1490133"/>
          </a:xfrm>
          <a:prstGeom prst="rect">
            <a:avLst/>
          </a:prstGeom>
        </p:spPr>
      </p:pic>
      <p:sp>
        <p:nvSpPr>
          <p:cNvPr id="8" name="TextBox 7">
            <a:extLst>
              <a:ext uri="{FF2B5EF4-FFF2-40B4-BE49-F238E27FC236}">
                <a16:creationId xmlns:a16="http://schemas.microsoft.com/office/drawing/2014/main" id="{054E8790-BF27-4546-9459-F9A2EE520AE6}"/>
              </a:ext>
            </a:extLst>
          </p:cNvPr>
          <p:cNvSpPr txBox="1"/>
          <p:nvPr/>
        </p:nvSpPr>
        <p:spPr>
          <a:xfrm>
            <a:off x="6096000" y="5199124"/>
            <a:ext cx="2520434" cy="461665"/>
          </a:xfrm>
          <a:prstGeom prst="rect">
            <a:avLst/>
          </a:prstGeom>
          <a:noFill/>
        </p:spPr>
        <p:txBody>
          <a:bodyPr wrap="none" rtlCol="0">
            <a:spAutoFit/>
          </a:bodyPr>
          <a:lstStyle/>
          <a:p>
            <a:r>
              <a:rPr lang="en-US" sz="2400" dirty="0"/>
              <a:t>Sodium Phosphate</a:t>
            </a:r>
          </a:p>
        </p:txBody>
      </p:sp>
      <p:sp>
        <p:nvSpPr>
          <p:cNvPr id="9" name="TextBox 8">
            <a:extLst>
              <a:ext uri="{FF2B5EF4-FFF2-40B4-BE49-F238E27FC236}">
                <a16:creationId xmlns:a16="http://schemas.microsoft.com/office/drawing/2014/main" id="{B4FFD858-7422-5D45-A786-E110CA447C36}"/>
              </a:ext>
            </a:extLst>
          </p:cNvPr>
          <p:cNvSpPr txBox="1"/>
          <p:nvPr/>
        </p:nvSpPr>
        <p:spPr>
          <a:xfrm>
            <a:off x="194586" y="5167313"/>
            <a:ext cx="2173993" cy="830997"/>
          </a:xfrm>
          <a:prstGeom prst="rect">
            <a:avLst/>
          </a:prstGeom>
          <a:noFill/>
        </p:spPr>
        <p:txBody>
          <a:bodyPr wrap="none" rtlCol="0">
            <a:spAutoFit/>
          </a:bodyPr>
          <a:lstStyle/>
          <a:p>
            <a:r>
              <a:rPr lang="en-US" sz="2400" dirty="0"/>
              <a:t>Sodium Methyl-</a:t>
            </a:r>
          </a:p>
          <a:p>
            <a:r>
              <a:rPr lang="en-US" sz="2400" dirty="0"/>
              <a:t>phosphonate</a:t>
            </a:r>
          </a:p>
        </p:txBody>
      </p:sp>
      <p:sp>
        <p:nvSpPr>
          <p:cNvPr id="10" name="TextBox 9">
            <a:extLst>
              <a:ext uri="{FF2B5EF4-FFF2-40B4-BE49-F238E27FC236}">
                <a16:creationId xmlns:a16="http://schemas.microsoft.com/office/drawing/2014/main" id="{A84E92DA-9F4A-9F4D-B6F2-5063E51DF34D}"/>
              </a:ext>
            </a:extLst>
          </p:cNvPr>
          <p:cNvSpPr txBox="1"/>
          <p:nvPr/>
        </p:nvSpPr>
        <p:spPr>
          <a:xfrm>
            <a:off x="7400425" y="5938679"/>
            <a:ext cx="4693537" cy="830997"/>
          </a:xfrm>
          <a:prstGeom prst="rect">
            <a:avLst/>
          </a:prstGeom>
          <a:noFill/>
        </p:spPr>
        <p:txBody>
          <a:bodyPr wrap="square" rtlCol="0">
            <a:spAutoFit/>
          </a:bodyPr>
          <a:lstStyle/>
          <a:p>
            <a:pPr algn="r"/>
            <a:r>
              <a:rPr lang="en-US" sz="2400" dirty="0">
                <a:solidFill>
                  <a:srgbClr val="FF0000"/>
                </a:solidFill>
              </a:rPr>
              <a:t>*</a:t>
            </a:r>
            <a:r>
              <a:rPr lang="nb-NO" sz="2400" dirty="0"/>
              <a:t>T Funke et al. </a:t>
            </a:r>
            <a:r>
              <a:rPr lang="nb-NO" sz="2400" dirty="0" err="1"/>
              <a:t>Proc</a:t>
            </a:r>
            <a:r>
              <a:rPr lang="nb-NO" sz="2400" dirty="0"/>
              <a:t> </a:t>
            </a:r>
            <a:r>
              <a:rPr lang="nb-NO" sz="2400" dirty="0" err="1"/>
              <a:t>Natl</a:t>
            </a:r>
            <a:r>
              <a:rPr lang="nb-NO" sz="2400" dirty="0"/>
              <a:t> </a:t>
            </a:r>
            <a:r>
              <a:rPr lang="nb-NO" sz="2400" dirty="0" err="1"/>
              <a:t>Acad</a:t>
            </a:r>
            <a:r>
              <a:rPr lang="nb-NO" sz="2400" dirty="0"/>
              <a:t> </a:t>
            </a:r>
            <a:r>
              <a:rPr lang="nb-NO" sz="2400" dirty="0" err="1"/>
              <a:t>Sci</a:t>
            </a:r>
            <a:r>
              <a:rPr lang="nb-NO" sz="2400" dirty="0"/>
              <a:t> U S A 2006; 103(35): 13010-13015</a:t>
            </a:r>
            <a:endParaRPr lang="en-US" sz="2400" dirty="0"/>
          </a:p>
        </p:txBody>
      </p:sp>
    </p:spTree>
    <p:extLst>
      <p:ext uri="{BB962C8B-B14F-4D97-AF65-F5344CB8AC3E}">
        <p14:creationId xmlns:p14="http://schemas.microsoft.com/office/powerpoint/2010/main" val="512125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735D5-7573-854C-A3A9-EFB4418CAC4E}"/>
              </a:ext>
            </a:extLst>
          </p:cNvPr>
          <p:cNvSpPr>
            <a:spLocks noGrp="1"/>
          </p:cNvSpPr>
          <p:nvPr>
            <p:ph type="title"/>
          </p:nvPr>
        </p:nvSpPr>
        <p:spPr>
          <a:xfrm>
            <a:off x="194586" y="196908"/>
            <a:ext cx="10212157" cy="1325563"/>
          </a:xfrm>
        </p:spPr>
        <p:txBody>
          <a:bodyPr>
            <a:normAutofit/>
          </a:bodyPr>
          <a:lstStyle/>
          <a:p>
            <a:r>
              <a:rPr lang="en-US" b="1" i="1" dirty="0"/>
              <a:t>Hypothesis: </a:t>
            </a:r>
            <a:r>
              <a:rPr lang="en-US" b="1" dirty="0"/>
              <a:t>Glyphosate Disrupts Proteins that Bind Phosphate</a:t>
            </a:r>
          </a:p>
        </p:txBody>
      </p:sp>
      <p:sp>
        <p:nvSpPr>
          <p:cNvPr id="3" name="Content Placeholder 2">
            <a:extLst>
              <a:ext uri="{FF2B5EF4-FFF2-40B4-BE49-F238E27FC236}">
                <a16:creationId xmlns:a16="http://schemas.microsoft.com/office/drawing/2014/main" id="{4E40F569-A6F0-0446-A462-4FDF7F798D82}"/>
              </a:ext>
            </a:extLst>
          </p:cNvPr>
          <p:cNvSpPr>
            <a:spLocks noGrp="1"/>
          </p:cNvSpPr>
          <p:nvPr>
            <p:ph idx="1"/>
          </p:nvPr>
        </p:nvSpPr>
        <p:spPr>
          <a:xfrm>
            <a:off x="730260" y="1522472"/>
            <a:ext cx="10972800" cy="3571922"/>
          </a:xfrm>
        </p:spPr>
        <p:txBody>
          <a:bodyPr>
            <a:normAutofit lnSpcReduction="10000"/>
          </a:bodyPr>
          <a:lstStyle/>
          <a:p>
            <a:r>
              <a:rPr lang="en-US" dirty="0"/>
              <a:t>Glyphosate is a glycine molecule with a </a:t>
            </a:r>
            <a:r>
              <a:rPr lang="en-US" dirty="0" err="1"/>
              <a:t>methylphosphonate</a:t>
            </a:r>
            <a:r>
              <a:rPr lang="en-US" dirty="0"/>
              <a:t> unit attached to the nitrogen atom</a:t>
            </a:r>
          </a:p>
          <a:p>
            <a:r>
              <a:rPr lang="en-US" dirty="0"/>
              <a:t>Glyphosate kills weeds by suppressing EPSP synthase in the shikimate pathway</a:t>
            </a:r>
          </a:p>
          <a:p>
            <a:r>
              <a:rPr lang="en-US" dirty="0"/>
              <a:t>Glyphosate blocks EPSP synthase binding to the phosphate in PEP</a:t>
            </a:r>
          </a:p>
          <a:p>
            <a:r>
              <a:rPr lang="en-US" dirty="0"/>
              <a:t>The binding site for PEP has a highly conserved glycine residue</a:t>
            </a:r>
          </a:p>
          <a:p>
            <a:pPr lvl="1"/>
            <a:r>
              <a:rPr lang="en-US" dirty="0"/>
              <a:t>If this glycine is swapped out for alanine, the enzyme becomes completely insensitive to glyphosate </a:t>
            </a:r>
          </a:p>
          <a:p>
            <a:pPr lvl="1"/>
            <a:r>
              <a:rPr lang="en-US" dirty="0"/>
              <a:t>This is the basis for many GMO glyphosate-resistant crops</a:t>
            </a:r>
            <a:r>
              <a:rPr lang="en-US" dirty="0">
                <a:solidFill>
                  <a:srgbClr val="FF0000"/>
                </a:solidFill>
              </a:rPr>
              <a:t>*</a:t>
            </a:r>
            <a:r>
              <a:rPr lang="en-US" dirty="0"/>
              <a:t> </a:t>
            </a:r>
          </a:p>
        </p:txBody>
      </p:sp>
      <p:pic>
        <p:nvPicPr>
          <p:cNvPr id="5" name="Picture 4" descr="A picture containing table&#10;&#10;Description automatically generated">
            <a:extLst>
              <a:ext uri="{FF2B5EF4-FFF2-40B4-BE49-F238E27FC236}">
                <a16:creationId xmlns:a16="http://schemas.microsoft.com/office/drawing/2014/main" id="{1E286275-4A87-034A-8464-E50E38D05F12}"/>
              </a:ext>
            </a:extLst>
          </p:cNvPr>
          <p:cNvPicPr>
            <a:picLocks noChangeAspect="1"/>
          </p:cNvPicPr>
          <p:nvPr/>
        </p:nvPicPr>
        <p:blipFill>
          <a:blip r:embed="rId3"/>
          <a:stretch>
            <a:fillRect/>
          </a:stretch>
        </p:blipFill>
        <p:spPr>
          <a:xfrm>
            <a:off x="4622362" y="5177242"/>
            <a:ext cx="2336800" cy="1540933"/>
          </a:xfrm>
          <a:prstGeom prst="rect">
            <a:avLst/>
          </a:prstGeom>
        </p:spPr>
      </p:pic>
      <p:pic>
        <p:nvPicPr>
          <p:cNvPr id="7" name="Picture 6" descr="A picture containing table&#10;&#10;Description automatically generated">
            <a:extLst>
              <a:ext uri="{FF2B5EF4-FFF2-40B4-BE49-F238E27FC236}">
                <a16:creationId xmlns:a16="http://schemas.microsoft.com/office/drawing/2014/main" id="{AF459B74-8B58-1342-BFE4-EF6C2EA9C60F}"/>
              </a:ext>
            </a:extLst>
          </p:cNvPr>
          <p:cNvPicPr>
            <a:picLocks noChangeAspect="1"/>
          </p:cNvPicPr>
          <p:nvPr/>
        </p:nvPicPr>
        <p:blipFill>
          <a:blip r:embed="rId4"/>
          <a:stretch>
            <a:fillRect/>
          </a:stretch>
        </p:blipFill>
        <p:spPr>
          <a:xfrm>
            <a:off x="2106990" y="5199124"/>
            <a:ext cx="2421467" cy="1490133"/>
          </a:xfrm>
          <a:prstGeom prst="rect">
            <a:avLst/>
          </a:prstGeom>
        </p:spPr>
      </p:pic>
      <p:sp>
        <p:nvSpPr>
          <p:cNvPr id="8" name="TextBox 7">
            <a:extLst>
              <a:ext uri="{FF2B5EF4-FFF2-40B4-BE49-F238E27FC236}">
                <a16:creationId xmlns:a16="http://schemas.microsoft.com/office/drawing/2014/main" id="{054E8790-BF27-4546-9459-F9A2EE520AE6}"/>
              </a:ext>
            </a:extLst>
          </p:cNvPr>
          <p:cNvSpPr txBox="1"/>
          <p:nvPr/>
        </p:nvSpPr>
        <p:spPr>
          <a:xfrm>
            <a:off x="6096000" y="5199124"/>
            <a:ext cx="2520434" cy="461665"/>
          </a:xfrm>
          <a:prstGeom prst="rect">
            <a:avLst/>
          </a:prstGeom>
          <a:noFill/>
        </p:spPr>
        <p:txBody>
          <a:bodyPr wrap="none" rtlCol="0">
            <a:spAutoFit/>
          </a:bodyPr>
          <a:lstStyle/>
          <a:p>
            <a:r>
              <a:rPr lang="en-US" sz="2400" dirty="0"/>
              <a:t>Sodium Phosphate</a:t>
            </a:r>
          </a:p>
        </p:txBody>
      </p:sp>
      <p:sp>
        <p:nvSpPr>
          <p:cNvPr id="9" name="TextBox 8">
            <a:extLst>
              <a:ext uri="{FF2B5EF4-FFF2-40B4-BE49-F238E27FC236}">
                <a16:creationId xmlns:a16="http://schemas.microsoft.com/office/drawing/2014/main" id="{B4FFD858-7422-5D45-A786-E110CA447C36}"/>
              </a:ext>
            </a:extLst>
          </p:cNvPr>
          <p:cNvSpPr txBox="1"/>
          <p:nvPr/>
        </p:nvSpPr>
        <p:spPr>
          <a:xfrm>
            <a:off x="194586" y="5167313"/>
            <a:ext cx="2173993" cy="830997"/>
          </a:xfrm>
          <a:prstGeom prst="rect">
            <a:avLst/>
          </a:prstGeom>
          <a:noFill/>
        </p:spPr>
        <p:txBody>
          <a:bodyPr wrap="none" rtlCol="0">
            <a:spAutoFit/>
          </a:bodyPr>
          <a:lstStyle/>
          <a:p>
            <a:r>
              <a:rPr lang="en-US" sz="2400" dirty="0"/>
              <a:t>Sodium Methyl-</a:t>
            </a:r>
          </a:p>
          <a:p>
            <a:r>
              <a:rPr lang="en-US" sz="2400" dirty="0"/>
              <a:t>phosphonate</a:t>
            </a:r>
          </a:p>
        </p:txBody>
      </p:sp>
      <p:sp>
        <p:nvSpPr>
          <p:cNvPr id="10" name="TextBox 9">
            <a:extLst>
              <a:ext uri="{FF2B5EF4-FFF2-40B4-BE49-F238E27FC236}">
                <a16:creationId xmlns:a16="http://schemas.microsoft.com/office/drawing/2014/main" id="{A84E92DA-9F4A-9F4D-B6F2-5063E51DF34D}"/>
              </a:ext>
            </a:extLst>
          </p:cNvPr>
          <p:cNvSpPr txBox="1"/>
          <p:nvPr/>
        </p:nvSpPr>
        <p:spPr>
          <a:xfrm>
            <a:off x="7400425" y="5938679"/>
            <a:ext cx="4693537" cy="830997"/>
          </a:xfrm>
          <a:prstGeom prst="rect">
            <a:avLst/>
          </a:prstGeom>
          <a:noFill/>
        </p:spPr>
        <p:txBody>
          <a:bodyPr wrap="square" rtlCol="0">
            <a:spAutoFit/>
          </a:bodyPr>
          <a:lstStyle/>
          <a:p>
            <a:pPr algn="r"/>
            <a:r>
              <a:rPr lang="en-US" sz="2400" dirty="0">
                <a:solidFill>
                  <a:srgbClr val="FF0000"/>
                </a:solidFill>
              </a:rPr>
              <a:t>*</a:t>
            </a:r>
            <a:r>
              <a:rPr lang="nb-NO" sz="2400" dirty="0"/>
              <a:t>T Funke et al. </a:t>
            </a:r>
            <a:r>
              <a:rPr lang="nb-NO" sz="2400" dirty="0" err="1"/>
              <a:t>Proc</a:t>
            </a:r>
            <a:r>
              <a:rPr lang="nb-NO" sz="2400" dirty="0"/>
              <a:t> </a:t>
            </a:r>
            <a:r>
              <a:rPr lang="nb-NO" sz="2400" dirty="0" err="1"/>
              <a:t>Natl</a:t>
            </a:r>
            <a:r>
              <a:rPr lang="nb-NO" sz="2400" dirty="0"/>
              <a:t> </a:t>
            </a:r>
            <a:r>
              <a:rPr lang="nb-NO" sz="2400" dirty="0" err="1"/>
              <a:t>Acad</a:t>
            </a:r>
            <a:r>
              <a:rPr lang="nb-NO" sz="2400" dirty="0"/>
              <a:t> </a:t>
            </a:r>
            <a:r>
              <a:rPr lang="nb-NO" sz="2400" dirty="0" err="1"/>
              <a:t>Sci</a:t>
            </a:r>
            <a:r>
              <a:rPr lang="nb-NO" sz="2400" dirty="0"/>
              <a:t> U S A 2006; 103(35): 13010-13015</a:t>
            </a:r>
            <a:endParaRPr lang="en-US" sz="2400" dirty="0"/>
          </a:p>
        </p:txBody>
      </p:sp>
      <p:sp>
        <p:nvSpPr>
          <p:cNvPr id="4" name="TextBox 3">
            <a:extLst>
              <a:ext uri="{FF2B5EF4-FFF2-40B4-BE49-F238E27FC236}">
                <a16:creationId xmlns:a16="http://schemas.microsoft.com/office/drawing/2014/main" id="{B7547298-FA05-FD9C-5FA0-1D396BC0C93A}"/>
              </a:ext>
            </a:extLst>
          </p:cNvPr>
          <p:cNvSpPr txBox="1"/>
          <p:nvPr/>
        </p:nvSpPr>
        <p:spPr>
          <a:xfrm>
            <a:off x="1938757" y="2067515"/>
            <a:ext cx="7376777" cy="2677656"/>
          </a:xfrm>
          <a:prstGeom prst="rect">
            <a:avLst/>
          </a:prstGeom>
          <a:solidFill>
            <a:srgbClr val="FFF8A0"/>
          </a:solidFill>
          <a:ln>
            <a:solidFill>
              <a:schemeClr val="tx1"/>
            </a:solidFill>
          </a:ln>
        </p:spPr>
        <p:txBody>
          <a:bodyPr wrap="square" rtlCol="0">
            <a:spAutoFit/>
          </a:bodyPr>
          <a:lstStyle/>
          <a:p>
            <a:pPr algn="ctr"/>
            <a:endParaRPr lang="en-US" sz="2800" dirty="0"/>
          </a:p>
          <a:p>
            <a:pPr algn="ctr"/>
            <a:r>
              <a:rPr lang="en-US" sz="2800" dirty="0"/>
              <a:t>Many enzymes that glyphosate has been shown to suppress contain a “glyphosate susceptibility motif”: they bind phosphate at a site where there is at least one highly conserved glycine residue</a:t>
            </a:r>
          </a:p>
          <a:p>
            <a:pPr algn="ctr"/>
            <a:endParaRPr lang="en-US" sz="2800" dirty="0"/>
          </a:p>
        </p:txBody>
      </p:sp>
    </p:spTree>
    <p:extLst>
      <p:ext uri="{BB962C8B-B14F-4D97-AF65-F5344CB8AC3E}">
        <p14:creationId xmlns:p14="http://schemas.microsoft.com/office/powerpoint/2010/main" val="1479389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8570"/>
            <a:ext cx="8892209" cy="1325563"/>
          </a:xfrm>
        </p:spPr>
        <p:txBody>
          <a:bodyPr>
            <a:normAutofit/>
          </a:bodyPr>
          <a:lstStyle/>
          <a:p>
            <a:r>
              <a:rPr lang="en-US" b="1" dirty="0"/>
              <a:t>Does Glyphosate Disrupt FAD binding in Dehydrogenases?</a:t>
            </a:r>
            <a:endParaRPr lang="en-US" b="1" dirty="0">
              <a:solidFill>
                <a:srgbClr val="FF0000"/>
              </a:solidFill>
            </a:endParaRPr>
          </a:p>
        </p:txBody>
      </p:sp>
      <p:sp>
        <p:nvSpPr>
          <p:cNvPr id="3" name="Content Placeholder 2"/>
          <p:cNvSpPr>
            <a:spLocks noGrp="1"/>
          </p:cNvSpPr>
          <p:nvPr>
            <p:ph idx="1"/>
          </p:nvPr>
        </p:nvSpPr>
        <p:spPr>
          <a:xfrm>
            <a:off x="152400" y="1744481"/>
            <a:ext cx="10919254" cy="4224867"/>
          </a:xfrm>
        </p:spPr>
        <p:txBody>
          <a:bodyPr>
            <a:normAutofit/>
          </a:bodyPr>
          <a:lstStyle/>
          <a:p>
            <a:r>
              <a:rPr lang="en-US" dirty="0"/>
              <a:t>Many dehydrogenases are </a:t>
            </a:r>
            <a:r>
              <a:rPr lang="en-US" i="1" dirty="0">
                <a:solidFill>
                  <a:srgbClr val="FF0000"/>
                </a:solidFill>
              </a:rPr>
              <a:t>flavoproteins. </a:t>
            </a:r>
            <a:r>
              <a:rPr lang="en-US" dirty="0"/>
              <a:t>They bind flavin-adenine dinucleotide (FAD) at a site with at least one highly conserved glycine residue. FAD facilitates the transfer of protons and electrons</a:t>
            </a:r>
          </a:p>
          <a:p>
            <a:r>
              <a:rPr lang="en-US" dirty="0"/>
              <a:t>A region near the carboxyl-terminal segment of FAD-binding dehydrogenases contains a highly conserved glycine-aspartate pair</a:t>
            </a:r>
          </a:p>
          <a:p>
            <a:r>
              <a:rPr lang="en-US" dirty="0"/>
              <a:t>Mutation of Gly-478 to alanine in a Bacillus NADH dehydrogenase caused complete loss of activity, due to loss of binding capacity to FAD</a:t>
            </a:r>
            <a:r>
              <a:rPr lang="en-US" dirty="0">
                <a:solidFill>
                  <a:srgbClr val="FF0000"/>
                </a:solidFill>
              </a:rPr>
              <a:t>*</a:t>
            </a:r>
          </a:p>
          <a:p>
            <a:r>
              <a:rPr lang="en-US" dirty="0"/>
              <a:t>Gly-478 is preceded by alanine, a small amino acid, leaving room for glyphosate's </a:t>
            </a:r>
            <a:r>
              <a:rPr lang="en-US" dirty="0" err="1"/>
              <a:t>methylphosphonate</a:t>
            </a:r>
            <a:r>
              <a:rPr lang="en-US" dirty="0"/>
              <a:t> unit</a:t>
            </a:r>
          </a:p>
        </p:txBody>
      </p:sp>
      <p:sp>
        <p:nvSpPr>
          <p:cNvPr id="4" name="TextBox 3"/>
          <p:cNvSpPr txBox="1"/>
          <p:nvPr/>
        </p:nvSpPr>
        <p:spPr>
          <a:xfrm>
            <a:off x="1100680" y="6227765"/>
            <a:ext cx="10147843" cy="461665"/>
          </a:xfrm>
          <a:prstGeom prst="rect">
            <a:avLst/>
          </a:prstGeom>
          <a:noFill/>
        </p:spPr>
        <p:txBody>
          <a:bodyPr wrap="none" rtlCol="0">
            <a:spAutoFit/>
          </a:bodyPr>
          <a:lstStyle/>
          <a:p>
            <a:r>
              <a:rPr lang="en-US" sz="2400" dirty="0">
                <a:solidFill>
                  <a:srgbClr val="FF0000"/>
                </a:solidFill>
              </a:rPr>
              <a:t>*</a:t>
            </a:r>
            <a:r>
              <a:rPr lang="en-US" sz="2400" dirty="0"/>
              <a:t>Masato </a:t>
            </a:r>
            <a:r>
              <a:rPr lang="en-US" sz="2400" dirty="0" err="1"/>
              <a:t>Shiraki</a:t>
            </a:r>
            <a:r>
              <a:rPr lang="en-US" sz="2400" dirty="0"/>
              <a:t> and Noriyuki Kayama. Current Microbiology 2003; 46: 432–434.</a:t>
            </a:r>
          </a:p>
        </p:txBody>
      </p:sp>
    </p:spTree>
    <p:extLst>
      <p:ext uri="{BB962C8B-B14F-4D97-AF65-F5344CB8AC3E}">
        <p14:creationId xmlns:p14="http://schemas.microsoft.com/office/powerpoint/2010/main" val="4084057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8645-C132-994A-A801-A11363642C74}"/>
              </a:ext>
            </a:extLst>
          </p:cNvPr>
          <p:cNvSpPr>
            <a:spLocks noGrp="1"/>
          </p:cNvSpPr>
          <p:nvPr>
            <p:ph type="title"/>
          </p:nvPr>
        </p:nvSpPr>
        <p:spPr>
          <a:xfrm>
            <a:off x="8141083" y="2374208"/>
            <a:ext cx="3505200" cy="1325563"/>
          </a:xfrm>
        </p:spPr>
        <p:txBody>
          <a:bodyPr/>
          <a:lstStyle/>
          <a:p>
            <a:r>
              <a:rPr lang="en-US" b="1" dirty="0"/>
              <a:t>NAD and FAD</a:t>
            </a:r>
          </a:p>
        </p:txBody>
      </p:sp>
      <p:sp>
        <p:nvSpPr>
          <p:cNvPr id="8" name="TextBox 7">
            <a:extLst>
              <a:ext uri="{FF2B5EF4-FFF2-40B4-BE49-F238E27FC236}">
                <a16:creationId xmlns:a16="http://schemas.microsoft.com/office/drawing/2014/main" id="{EB294834-CE8F-C84A-B9D9-DE919BA871E3}"/>
              </a:ext>
            </a:extLst>
          </p:cNvPr>
          <p:cNvSpPr txBox="1"/>
          <p:nvPr/>
        </p:nvSpPr>
        <p:spPr>
          <a:xfrm>
            <a:off x="1371600" y="5090160"/>
            <a:ext cx="1581972" cy="400110"/>
          </a:xfrm>
          <a:prstGeom prst="rect">
            <a:avLst/>
          </a:prstGeom>
          <a:noFill/>
        </p:spPr>
        <p:txBody>
          <a:bodyPr wrap="none" rtlCol="0">
            <a:spAutoFit/>
          </a:bodyPr>
          <a:lstStyle/>
          <a:p>
            <a:r>
              <a:rPr lang="en-US" sz="2000" dirty="0"/>
              <a:t>Nicotinamide</a:t>
            </a:r>
          </a:p>
        </p:txBody>
      </p:sp>
      <p:sp>
        <p:nvSpPr>
          <p:cNvPr id="9" name="TextBox 8">
            <a:extLst>
              <a:ext uri="{FF2B5EF4-FFF2-40B4-BE49-F238E27FC236}">
                <a16:creationId xmlns:a16="http://schemas.microsoft.com/office/drawing/2014/main" id="{4E5B60FE-955B-6240-B447-CD5C40749D55}"/>
              </a:ext>
            </a:extLst>
          </p:cNvPr>
          <p:cNvSpPr txBox="1"/>
          <p:nvPr/>
        </p:nvSpPr>
        <p:spPr>
          <a:xfrm>
            <a:off x="7190771" y="4548336"/>
            <a:ext cx="791179" cy="400110"/>
          </a:xfrm>
          <a:prstGeom prst="rect">
            <a:avLst/>
          </a:prstGeom>
          <a:noFill/>
        </p:spPr>
        <p:txBody>
          <a:bodyPr wrap="none" rtlCol="0">
            <a:spAutoFit/>
          </a:bodyPr>
          <a:lstStyle/>
          <a:p>
            <a:r>
              <a:rPr lang="en-US" sz="2000" dirty="0"/>
              <a:t>Flavin</a:t>
            </a:r>
          </a:p>
        </p:txBody>
      </p:sp>
      <p:sp>
        <p:nvSpPr>
          <p:cNvPr id="10" name="TextBox 9">
            <a:extLst>
              <a:ext uri="{FF2B5EF4-FFF2-40B4-BE49-F238E27FC236}">
                <a16:creationId xmlns:a16="http://schemas.microsoft.com/office/drawing/2014/main" id="{2A8FDEA4-CEA7-1445-84F9-3755A3625056}"/>
              </a:ext>
            </a:extLst>
          </p:cNvPr>
          <p:cNvSpPr txBox="1"/>
          <p:nvPr/>
        </p:nvSpPr>
        <p:spPr>
          <a:xfrm>
            <a:off x="1142033" y="1167675"/>
            <a:ext cx="1053494" cy="400110"/>
          </a:xfrm>
          <a:prstGeom prst="rect">
            <a:avLst/>
          </a:prstGeom>
          <a:noFill/>
        </p:spPr>
        <p:txBody>
          <a:bodyPr wrap="none" rtlCol="0">
            <a:spAutoFit/>
          </a:bodyPr>
          <a:lstStyle/>
          <a:p>
            <a:r>
              <a:rPr lang="en-US" sz="2000" dirty="0"/>
              <a:t>Adenine</a:t>
            </a:r>
          </a:p>
        </p:txBody>
      </p:sp>
      <p:sp>
        <p:nvSpPr>
          <p:cNvPr id="11" name="TextBox 10">
            <a:extLst>
              <a:ext uri="{FF2B5EF4-FFF2-40B4-BE49-F238E27FC236}">
                <a16:creationId xmlns:a16="http://schemas.microsoft.com/office/drawing/2014/main" id="{78FD12B1-756A-8444-AB4E-CEA7D1F171B6}"/>
              </a:ext>
            </a:extLst>
          </p:cNvPr>
          <p:cNvSpPr txBox="1"/>
          <p:nvPr/>
        </p:nvSpPr>
        <p:spPr>
          <a:xfrm>
            <a:off x="5513452" y="1167675"/>
            <a:ext cx="1053494" cy="400110"/>
          </a:xfrm>
          <a:prstGeom prst="rect">
            <a:avLst/>
          </a:prstGeom>
          <a:noFill/>
        </p:spPr>
        <p:txBody>
          <a:bodyPr wrap="none" rtlCol="0">
            <a:spAutoFit/>
          </a:bodyPr>
          <a:lstStyle/>
          <a:p>
            <a:r>
              <a:rPr lang="en-US" sz="2000" dirty="0"/>
              <a:t>Adenine</a:t>
            </a:r>
          </a:p>
        </p:txBody>
      </p:sp>
      <p:sp>
        <p:nvSpPr>
          <p:cNvPr id="13" name="TextBox 12">
            <a:extLst>
              <a:ext uri="{FF2B5EF4-FFF2-40B4-BE49-F238E27FC236}">
                <a16:creationId xmlns:a16="http://schemas.microsoft.com/office/drawing/2014/main" id="{342EB2FF-B9EB-7742-B7FF-FEBCF2CD242B}"/>
              </a:ext>
            </a:extLst>
          </p:cNvPr>
          <p:cNvSpPr txBox="1"/>
          <p:nvPr/>
        </p:nvSpPr>
        <p:spPr>
          <a:xfrm>
            <a:off x="464559" y="3812009"/>
            <a:ext cx="1730795" cy="523220"/>
          </a:xfrm>
          <a:prstGeom prst="rect">
            <a:avLst/>
          </a:prstGeom>
          <a:noFill/>
        </p:spPr>
        <p:txBody>
          <a:bodyPr wrap="none" rtlCol="0">
            <a:spAutoFit/>
          </a:bodyPr>
          <a:lstStyle/>
          <a:p>
            <a:r>
              <a:rPr lang="en-US" sz="2800" dirty="0"/>
              <a:t>Phosphate</a:t>
            </a:r>
          </a:p>
        </p:txBody>
      </p:sp>
      <p:sp>
        <p:nvSpPr>
          <p:cNvPr id="14" name="TextBox 13">
            <a:extLst>
              <a:ext uri="{FF2B5EF4-FFF2-40B4-BE49-F238E27FC236}">
                <a16:creationId xmlns:a16="http://schemas.microsoft.com/office/drawing/2014/main" id="{8D3C5A2A-5D39-D745-BF03-725584B453AB}"/>
              </a:ext>
            </a:extLst>
          </p:cNvPr>
          <p:cNvSpPr txBox="1"/>
          <p:nvPr/>
        </p:nvSpPr>
        <p:spPr>
          <a:xfrm>
            <a:off x="515131" y="1934845"/>
            <a:ext cx="1730795" cy="523220"/>
          </a:xfrm>
          <a:prstGeom prst="rect">
            <a:avLst/>
          </a:prstGeom>
          <a:noFill/>
        </p:spPr>
        <p:txBody>
          <a:bodyPr wrap="none" rtlCol="0">
            <a:spAutoFit/>
          </a:bodyPr>
          <a:lstStyle/>
          <a:p>
            <a:r>
              <a:rPr lang="en-US" sz="2800" dirty="0"/>
              <a:t>Phosphate</a:t>
            </a:r>
          </a:p>
        </p:txBody>
      </p:sp>
      <p:sp>
        <p:nvSpPr>
          <p:cNvPr id="15" name="TextBox 14">
            <a:extLst>
              <a:ext uri="{FF2B5EF4-FFF2-40B4-BE49-F238E27FC236}">
                <a16:creationId xmlns:a16="http://schemas.microsoft.com/office/drawing/2014/main" id="{5AE0E49D-F29A-D64C-B67D-5881BC5AD0B4}"/>
              </a:ext>
            </a:extLst>
          </p:cNvPr>
          <p:cNvSpPr txBox="1"/>
          <p:nvPr/>
        </p:nvSpPr>
        <p:spPr>
          <a:xfrm>
            <a:off x="3782657" y="1850988"/>
            <a:ext cx="1730795" cy="523220"/>
          </a:xfrm>
          <a:prstGeom prst="rect">
            <a:avLst/>
          </a:prstGeom>
          <a:noFill/>
        </p:spPr>
        <p:txBody>
          <a:bodyPr wrap="none" rtlCol="0">
            <a:spAutoFit/>
          </a:bodyPr>
          <a:lstStyle/>
          <a:p>
            <a:r>
              <a:rPr lang="en-US" sz="2800" dirty="0"/>
              <a:t>Phosphate</a:t>
            </a:r>
          </a:p>
        </p:txBody>
      </p:sp>
      <p:sp>
        <p:nvSpPr>
          <p:cNvPr id="17" name="Freeform 16">
            <a:extLst>
              <a:ext uri="{FF2B5EF4-FFF2-40B4-BE49-F238E27FC236}">
                <a16:creationId xmlns:a16="http://schemas.microsoft.com/office/drawing/2014/main" id="{B5768B3A-7732-D149-B9F1-36CB822DB9F9}"/>
              </a:ext>
            </a:extLst>
          </p:cNvPr>
          <p:cNvSpPr/>
          <p:nvPr/>
        </p:nvSpPr>
        <p:spPr>
          <a:xfrm>
            <a:off x="1500879" y="2101568"/>
            <a:ext cx="1555829" cy="2017826"/>
          </a:xfrm>
          <a:custGeom>
            <a:avLst/>
            <a:gdLst>
              <a:gd name="connsiteX0" fmla="*/ 891801 w 1555829"/>
              <a:gd name="connsiteY0" fmla="*/ 47272 h 2017826"/>
              <a:gd name="connsiteX1" fmla="*/ 84081 w 1555829"/>
              <a:gd name="connsiteY1" fmla="*/ 824512 h 2017826"/>
              <a:gd name="connsiteX2" fmla="*/ 114561 w 1555829"/>
              <a:gd name="connsiteY2" fmla="*/ 1342672 h 2017826"/>
              <a:gd name="connsiteX3" fmla="*/ 876561 w 1555829"/>
              <a:gd name="connsiteY3" fmla="*/ 2013232 h 2017826"/>
              <a:gd name="connsiteX4" fmla="*/ 1470921 w 1555829"/>
              <a:gd name="connsiteY4" fmla="*/ 1616992 h 2017826"/>
              <a:gd name="connsiteX5" fmla="*/ 1547121 w 1555829"/>
              <a:gd name="connsiteY5" fmla="*/ 1205512 h 2017826"/>
              <a:gd name="connsiteX6" fmla="*/ 1425201 w 1555829"/>
              <a:gd name="connsiteY6" fmla="*/ 550192 h 2017826"/>
              <a:gd name="connsiteX7" fmla="*/ 1150881 w 1555829"/>
              <a:gd name="connsiteY7" fmla="*/ 16792 h 2017826"/>
              <a:gd name="connsiteX8" fmla="*/ 846081 w 1555829"/>
              <a:gd name="connsiteY8" fmla="*/ 123472 h 2017826"/>
              <a:gd name="connsiteX9" fmla="*/ 846081 w 1555829"/>
              <a:gd name="connsiteY9" fmla="*/ 123472 h 201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5829" h="2017826">
                <a:moveTo>
                  <a:pt x="891801" y="47272"/>
                </a:moveTo>
                <a:cubicBezTo>
                  <a:pt x="552711" y="327942"/>
                  <a:pt x="213621" y="608612"/>
                  <a:pt x="84081" y="824512"/>
                </a:cubicBezTo>
                <a:cubicBezTo>
                  <a:pt x="-45459" y="1040412"/>
                  <a:pt x="-17519" y="1144552"/>
                  <a:pt x="114561" y="1342672"/>
                </a:cubicBezTo>
                <a:cubicBezTo>
                  <a:pt x="246641" y="1540792"/>
                  <a:pt x="650501" y="1967512"/>
                  <a:pt x="876561" y="2013232"/>
                </a:cubicBezTo>
                <a:cubicBezTo>
                  <a:pt x="1102621" y="2058952"/>
                  <a:pt x="1359161" y="1751612"/>
                  <a:pt x="1470921" y="1616992"/>
                </a:cubicBezTo>
                <a:cubicBezTo>
                  <a:pt x="1582681" y="1482372"/>
                  <a:pt x="1554741" y="1383312"/>
                  <a:pt x="1547121" y="1205512"/>
                </a:cubicBezTo>
                <a:cubicBezTo>
                  <a:pt x="1539501" y="1027712"/>
                  <a:pt x="1491241" y="748312"/>
                  <a:pt x="1425201" y="550192"/>
                </a:cubicBezTo>
                <a:cubicBezTo>
                  <a:pt x="1359161" y="352072"/>
                  <a:pt x="1247401" y="87912"/>
                  <a:pt x="1150881" y="16792"/>
                </a:cubicBezTo>
                <a:cubicBezTo>
                  <a:pt x="1054361" y="-54328"/>
                  <a:pt x="846081" y="123472"/>
                  <a:pt x="846081" y="123472"/>
                </a:cubicBezTo>
                <a:lnTo>
                  <a:pt x="846081" y="123472"/>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97DA464-C6B2-9340-AD28-22E6840DF201}"/>
              </a:ext>
            </a:extLst>
          </p:cNvPr>
          <p:cNvGrpSpPr/>
          <p:nvPr/>
        </p:nvGrpSpPr>
        <p:grpSpPr>
          <a:xfrm>
            <a:off x="1550791" y="741216"/>
            <a:ext cx="3985260" cy="5818480"/>
            <a:chOff x="1586989" y="507072"/>
            <a:chExt cx="3985260" cy="5818480"/>
          </a:xfrm>
        </p:grpSpPr>
        <p:pic>
          <p:nvPicPr>
            <p:cNvPr id="5" name="Picture 4" descr="Shape&#10;&#10;Description automatically generated with low confidence">
              <a:extLst>
                <a:ext uri="{FF2B5EF4-FFF2-40B4-BE49-F238E27FC236}">
                  <a16:creationId xmlns:a16="http://schemas.microsoft.com/office/drawing/2014/main" id="{0FED2A93-8A1A-7540-A230-2ECCBD06A836}"/>
                </a:ext>
              </a:extLst>
            </p:cNvPr>
            <p:cNvPicPr>
              <a:picLocks noChangeAspect="1"/>
            </p:cNvPicPr>
            <p:nvPr/>
          </p:nvPicPr>
          <p:blipFill>
            <a:blip r:embed="rId3"/>
            <a:stretch>
              <a:fillRect/>
            </a:stretch>
          </p:blipFill>
          <p:spPr>
            <a:xfrm>
              <a:off x="1586989" y="507072"/>
              <a:ext cx="3985260" cy="5818480"/>
            </a:xfrm>
            <a:prstGeom prst="rect">
              <a:avLst/>
            </a:prstGeom>
          </p:spPr>
        </p:pic>
        <p:sp>
          <p:nvSpPr>
            <p:cNvPr id="19" name="Freeform 18">
              <a:extLst>
                <a:ext uri="{FF2B5EF4-FFF2-40B4-BE49-F238E27FC236}">
                  <a16:creationId xmlns:a16="http://schemas.microsoft.com/office/drawing/2014/main" id="{323DFC1E-91C7-8744-AB59-8D276F69CB68}"/>
                </a:ext>
              </a:extLst>
            </p:cNvPr>
            <p:cNvSpPr/>
            <p:nvPr/>
          </p:nvSpPr>
          <p:spPr>
            <a:xfrm>
              <a:off x="4772957" y="3462533"/>
              <a:ext cx="794090" cy="576641"/>
            </a:xfrm>
            <a:custGeom>
              <a:avLst/>
              <a:gdLst>
                <a:gd name="connsiteX0" fmla="*/ 210523 w 794090"/>
                <a:gd name="connsiteY0" fmla="*/ 12187 h 576641"/>
                <a:gd name="connsiteX1" fmla="*/ 12403 w 794090"/>
                <a:gd name="connsiteY1" fmla="*/ 316987 h 576641"/>
                <a:gd name="connsiteX2" fmla="*/ 545803 w 794090"/>
                <a:gd name="connsiteY2" fmla="*/ 576067 h 576641"/>
                <a:gd name="connsiteX3" fmla="*/ 789643 w 794090"/>
                <a:gd name="connsiteY3" fmla="*/ 377947 h 576641"/>
                <a:gd name="connsiteX4" fmla="*/ 667723 w 794090"/>
                <a:gd name="connsiteY4" fmla="*/ 88387 h 576641"/>
                <a:gd name="connsiteX5" fmla="*/ 210523 w 794090"/>
                <a:gd name="connsiteY5" fmla="*/ 12187 h 57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090" h="576641">
                  <a:moveTo>
                    <a:pt x="210523" y="12187"/>
                  </a:moveTo>
                  <a:cubicBezTo>
                    <a:pt x="101303" y="50287"/>
                    <a:pt x="-43477" y="223007"/>
                    <a:pt x="12403" y="316987"/>
                  </a:cubicBezTo>
                  <a:cubicBezTo>
                    <a:pt x="68283" y="410967"/>
                    <a:pt x="416263" y="565907"/>
                    <a:pt x="545803" y="576067"/>
                  </a:cubicBezTo>
                  <a:cubicBezTo>
                    <a:pt x="675343" y="586227"/>
                    <a:pt x="769323" y="459227"/>
                    <a:pt x="789643" y="377947"/>
                  </a:cubicBezTo>
                  <a:cubicBezTo>
                    <a:pt x="809963" y="296667"/>
                    <a:pt x="759163" y="144267"/>
                    <a:pt x="667723" y="88387"/>
                  </a:cubicBezTo>
                  <a:cubicBezTo>
                    <a:pt x="576283" y="32507"/>
                    <a:pt x="319743" y="-25913"/>
                    <a:pt x="210523" y="1218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Diagram, shape&#10;&#10;Description automatically generated">
            <a:extLst>
              <a:ext uri="{FF2B5EF4-FFF2-40B4-BE49-F238E27FC236}">
                <a16:creationId xmlns:a16="http://schemas.microsoft.com/office/drawing/2014/main" id="{C7213747-030C-B141-B4E1-C49097F67347}"/>
              </a:ext>
            </a:extLst>
          </p:cNvPr>
          <p:cNvPicPr>
            <a:picLocks noChangeAspect="1"/>
          </p:cNvPicPr>
          <p:nvPr/>
        </p:nvPicPr>
        <p:blipFill>
          <a:blip r:embed="rId4"/>
          <a:stretch>
            <a:fillRect/>
          </a:stretch>
        </p:blipFill>
        <p:spPr>
          <a:xfrm>
            <a:off x="5124450" y="1027906"/>
            <a:ext cx="2857500" cy="5245100"/>
          </a:xfrm>
          <a:prstGeom prst="rect">
            <a:avLst/>
          </a:prstGeom>
        </p:spPr>
      </p:pic>
      <p:sp>
        <p:nvSpPr>
          <p:cNvPr id="18" name="Freeform 17">
            <a:extLst>
              <a:ext uri="{FF2B5EF4-FFF2-40B4-BE49-F238E27FC236}">
                <a16:creationId xmlns:a16="http://schemas.microsoft.com/office/drawing/2014/main" id="{DCC76E52-3410-9B4A-B21E-F213D5D38C96}"/>
              </a:ext>
            </a:extLst>
          </p:cNvPr>
          <p:cNvSpPr/>
          <p:nvPr/>
        </p:nvSpPr>
        <p:spPr>
          <a:xfrm>
            <a:off x="4683482" y="2119113"/>
            <a:ext cx="1555829" cy="2017826"/>
          </a:xfrm>
          <a:custGeom>
            <a:avLst/>
            <a:gdLst>
              <a:gd name="connsiteX0" fmla="*/ 891801 w 1555829"/>
              <a:gd name="connsiteY0" fmla="*/ 47272 h 2017826"/>
              <a:gd name="connsiteX1" fmla="*/ 84081 w 1555829"/>
              <a:gd name="connsiteY1" fmla="*/ 824512 h 2017826"/>
              <a:gd name="connsiteX2" fmla="*/ 114561 w 1555829"/>
              <a:gd name="connsiteY2" fmla="*/ 1342672 h 2017826"/>
              <a:gd name="connsiteX3" fmla="*/ 876561 w 1555829"/>
              <a:gd name="connsiteY3" fmla="*/ 2013232 h 2017826"/>
              <a:gd name="connsiteX4" fmla="*/ 1470921 w 1555829"/>
              <a:gd name="connsiteY4" fmla="*/ 1616992 h 2017826"/>
              <a:gd name="connsiteX5" fmla="*/ 1547121 w 1555829"/>
              <a:gd name="connsiteY5" fmla="*/ 1205512 h 2017826"/>
              <a:gd name="connsiteX6" fmla="*/ 1425201 w 1555829"/>
              <a:gd name="connsiteY6" fmla="*/ 550192 h 2017826"/>
              <a:gd name="connsiteX7" fmla="*/ 1150881 w 1555829"/>
              <a:gd name="connsiteY7" fmla="*/ 16792 h 2017826"/>
              <a:gd name="connsiteX8" fmla="*/ 846081 w 1555829"/>
              <a:gd name="connsiteY8" fmla="*/ 123472 h 2017826"/>
              <a:gd name="connsiteX9" fmla="*/ 846081 w 1555829"/>
              <a:gd name="connsiteY9" fmla="*/ 123472 h 201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5829" h="2017826">
                <a:moveTo>
                  <a:pt x="891801" y="47272"/>
                </a:moveTo>
                <a:cubicBezTo>
                  <a:pt x="552711" y="327942"/>
                  <a:pt x="213621" y="608612"/>
                  <a:pt x="84081" y="824512"/>
                </a:cubicBezTo>
                <a:cubicBezTo>
                  <a:pt x="-45459" y="1040412"/>
                  <a:pt x="-17519" y="1144552"/>
                  <a:pt x="114561" y="1342672"/>
                </a:cubicBezTo>
                <a:cubicBezTo>
                  <a:pt x="246641" y="1540792"/>
                  <a:pt x="650501" y="1967512"/>
                  <a:pt x="876561" y="2013232"/>
                </a:cubicBezTo>
                <a:cubicBezTo>
                  <a:pt x="1102621" y="2058952"/>
                  <a:pt x="1359161" y="1751612"/>
                  <a:pt x="1470921" y="1616992"/>
                </a:cubicBezTo>
                <a:cubicBezTo>
                  <a:pt x="1582681" y="1482372"/>
                  <a:pt x="1554741" y="1383312"/>
                  <a:pt x="1547121" y="1205512"/>
                </a:cubicBezTo>
                <a:cubicBezTo>
                  <a:pt x="1539501" y="1027712"/>
                  <a:pt x="1491241" y="748312"/>
                  <a:pt x="1425201" y="550192"/>
                </a:cubicBezTo>
                <a:cubicBezTo>
                  <a:pt x="1359161" y="352072"/>
                  <a:pt x="1247401" y="87912"/>
                  <a:pt x="1150881" y="16792"/>
                </a:cubicBezTo>
                <a:cubicBezTo>
                  <a:pt x="1054361" y="-54328"/>
                  <a:pt x="846081" y="123472"/>
                  <a:pt x="846081" y="123472"/>
                </a:cubicBezTo>
                <a:lnTo>
                  <a:pt x="846081" y="123472"/>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8EB673A-4F53-E44C-BB78-605E1A9885BE}"/>
              </a:ext>
            </a:extLst>
          </p:cNvPr>
          <p:cNvSpPr txBox="1"/>
          <p:nvPr/>
        </p:nvSpPr>
        <p:spPr>
          <a:xfrm>
            <a:off x="3782657" y="3960573"/>
            <a:ext cx="1730795" cy="523220"/>
          </a:xfrm>
          <a:prstGeom prst="rect">
            <a:avLst/>
          </a:prstGeom>
          <a:noFill/>
        </p:spPr>
        <p:txBody>
          <a:bodyPr wrap="none" rtlCol="0">
            <a:spAutoFit/>
          </a:bodyPr>
          <a:lstStyle/>
          <a:p>
            <a:r>
              <a:rPr lang="en-US" sz="2800" dirty="0"/>
              <a:t>Phosphate</a:t>
            </a:r>
          </a:p>
        </p:txBody>
      </p:sp>
      <p:sp>
        <p:nvSpPr>
          <p:cNvPr id="21" name="Title 1">
            <a:extLst>
              <a:ext uri="{FF2B5EF4-FFF2-40B4-BE49-F238E27FC236}">
                <a16:creationId xmlns:a16="http://schemas.microsoft.com/office/drawing/2014/main" id="{5F663D0B-2F9A-D24E-8E06-9F97761E429B}"/>
              </a:ext>
            </a:extLst>
          </p:cNvPr>
          <p:cNvSpPr txBox="1">
            <a:spLocks/>
          </p:cNvSpPr>
          <p:nvPr/>
        </p:nvSpPr>
        <p:spPr>
          <a:xfrm>
            <a:off x="932244" y="5417663"/>
            <a:ext cx="15819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NAD</a:t>
            </a:r>
          </a:p>
        </p:txBody>
      </p:sp>
      <p:sp>
        <p:nvSpPr>
          <p:cNvPr id="22" name="Title 1">
            <a:extLst>
              <a:ext uri="{FF2B5EF4-FFF2-40B4-BE49-F238E27FC236}">
                <a16:creationId xmlns:a16="http://schemas.microsoft.com/office/drawing/2014/main" id="{0C22DF64-FE8A-E144-A5B3-D0464785DD3A}"/>
              </a:ext>
            </a:extLst>
          </p:cNvPr>
          <p:cNvSpPr txBox="1">
            <a:spLocks/>
          </p:cNvSpPr>
          <p:nvPr/>
        </p:nvSpPr>
        <p:spPr>
          <a:xfrm>
            <a:off x="7763583" y="5417662"/>
            <a:ext cx="14027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 FAD</a:t>
            </a:r>
          </a:p>
        </p:txBody>
      </p:sp>
    </p:spTree>
    <p:extLst>
      <p:ext uri="{BB962C8B-B14F-4D97-AF65-F5344CB8AC3E}">
        <p14:creationId xmlns:p14="http://schemas.microsoft.com/office/powerpoint/2010/main" val="33675070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8645-C132-994A-A801-A11363642C74}"/>
              </a:ext>
            </a:extLst>
          </p:cNvPr>
          <p:cNvSpPr>
            <a:spLocks noGrp="1"/>
          </p:cNvSpPr>
          <p:nvPr>
            <p:ph type="title"/>
          </p:nvPr>
        </p:nvSpPr>
        <p:spPr>
          <a:xfrm>
            <a:off x="8141083" y="2374208"/>
            <a:ext cx="3505200" cy="1325563"/>
          </a:xfrm>
        </p:spPr>
        <p:txBody>
          <a:bodyPr/>
          <a:lstStyle/>
          <a:p>
            <a:r>
              <a:rPr lang="en-US" b="1" dirty="0"/>
              <a:t>NAD and FAD</a:t>
            </a:r>
          </a:p>
        </p:txBody>
      </p:sp>
      <p:sp>
        <p:nvSpPr>
          <p:cNvPr id="8" name="TextBox 7">
            <a:extLst>
              <a:ext uri="{FF2B5EF4-FFF2-40B4-BE49-F238E27FC236}">
                <a16:creationId xmlns:a16="http://schemas.microsoft.com/office/drawing/2014/main" id="{EB294834-CE8F-C84A-B9D9-DE919BA871E3}"/>
              </a:ext>
            </a:extLst>
          </p:cNvPr>
          <p:cNvSpPr txBox="1"/>
          <p:nvPr/>
        </p:nvSpPr>
        <p:spPr>
          <a:xfrm>
            <a:off x="1371600" y="5090160"/>
            <a:ext cx="1581972" cy="400110"/>
          </a:xfrm>
          <a:prstGeom prst="rect">
            <a:avLst/>
          </a:prstGeom>
          <a:noFill/>
        </p:spPr>
        <p:txBody>
          <a:bodyPr wrap="none" rtlCol="0">
            <a:spAutoFit/>
          </a:bodyPr>
          <a:lstStyle/>
          <a:p>
            <a:r>
              <a:rPr lang="en-US" sz="2000" dirty="0"/>
              <a:t>Nicotinamide</a:t>
            </a:r>
          </a:p>
        </p:txBody>
      </p:sp>
      <p:sp>
        <p:nvSpPr>
          <p:cNvPr id="9" name="TextBox 8">
            <a:extLst>
              <a:ext uri="{FF2B5EF4-FFF2-40B4-BE49-F238E27FC236}">
                <a16:creationId xmlns:a16="http://schemas.microsoft.com/office/drawing/2014/main" id="{4E5B60FE-955B-6240-B447-CD5C40749D55}"/>
              </a:ext>
            </a:extLst>
          </p:cNvPr>
          <p:cNvSpPr txBox="1"/>
          <p:nvPr/>
        </p:nvSpPr>
        <p:spPr>
          <a:xfrm>
            <a:off x="7190771" y="4548336"/>
            <a:ext cx="791179" cy="400110"/>
          </a:xfrm>
          <a:prstGeom prst="rect">
            <a:avLst/>
          </a:prstGeom>
          <a:noFill/>
        </p:spPr>
        <p:txBody>
          <a:bodyPr wrap="none" rtlCol="0">
            <a:spAutoFit/>
          </a:bodyPr>
          <a:lstStyle/>
          <a:p>
            <a:r>
              <a:rPr lang="en-US" sz="2000" dirty="0"/>
              <a:t>Flavin</a:t>
            </a:r>
          </a:p>
        </p:txBody>
      </p:sp>
      <p:sp>
        <p:nvSpPr>
          <p:cNvPr id="10" name="TextBox 9">
            <a:extLst>
              <a:ext uri="{FF2B5EF4-FFF2-40B4-BE49-F238E27FC236}">
                <a16:creationId xmlns:a16="http://schemas.microsoft.com/office/drawing/2014/main" id="{2A8FDEA4-CEA7-1445-84F9-3755A3625056}"/>
              </a:ext>
            </a:extLst>
          </p:cNvPr>
          <p:cNvSpPr txBox="1"/>
          <p:nvPr/>
        </p:nvSpPr>
        <p:spPr>
          <a:xfrm>
            <a:off x="1142033" y="1167675"/>
            <a:ext cx="1053494" cy="400110"/>
          </a:xfrm>
          <a:prstGeom prst="rect">
            <a:avLst/>
          </a:prstGeom>
          <a:noFill/>
        </p:spPr>
        <p:txBody>
          <a:bodyPr wrap="none" rtlCol="0">
            <a:spAutoFit/>
          </a:bodyPr>
          <a:lstStyle/>
          <a:p>
            <a:r>
              <a:rPr lang="en-US" sz="2000" dirty="0"/>
              <a:t>Adenine</a:t>
            </a:r>
          </a:p>
        </p:txBody>
      </p:sp>
      <p:sp>
        <p:nvSpPr>
          <p:cNvPr id="11" name="TextBox 10">
            <a:extLst>
              <a:ext uri="{FF2B5EF4-FFF2-40B4-BE49-F238E27FC236}">
                <a16:creationId xmlns:a16="http://schemas.microsoft.com/office/drawing/2014/main" id="{78FD12B1-756A-8444-AB4E-CEA7D1F171B6}"/>
              </a:ext>
            </a:extLst>
          </p:cNvPr>
          <p:cNvSpPr txBox="1"/>
          <p:nvPr/>
        </p:nvSpPr>
        <p:spPr>
          <a:xfrm>
            <a:off x="5513452" y="1167675"/>
            <a:ext cx="1053494" cy="400110"/>
          </a:xfrm>
          <a:prstGeom prst="rect">
            <a:avLst/>
          </a:prstGeom>
          <a:noFill/>
        </p:spPr>
        <p:txBody>
          <a:bodyPr wrap="none" rtlCol="0">
            <a:spAutoFit/>
          </a:bodyPr>
          <a:lstStyle/>
          <a:p>
            <a:r>
              <a:rPr lang="en-US" sz="2000" dirty="0"/>
              <a:t>Adenine</a:t>
            </a:r>
          </a:p>
        </p:txBody>
      </p:sp>
      <p:sp>
        <p:nvSpPr>
          <p:cNvPr id="13" name="TextBox 12">
            <a:extLst>
              <a:ext uri="{FF2B5EF4-FFF2-40B4-BE49-F238E27FC236}">
                <a16:creationId xmlns:a16="http://schemas.microsoft.com/office/drawing/2014/main" id="{342EB2FF-B9EB-7742-B7FF-FEBCF2CD242B}"/>
              </a:ext>
            </a:extLst>
          </p:cNvPr>
          <p:cNvSpPr txBox="1"/>
          <p:nvPr/>
        </p:nvSpPr>
        <p:spPr>
          <a:xfrm>
            <a:off x="464559" y="3812009"/>
            <a:ext cx="1730795" cy="523220"/>
          </a:xfrm>
          <a:prstGeom prst="rect">
            <a:avLst/>
          </a:prstGeom>
          <a:noFill/>
        </p:spPr>
        <p:txBody>
          <a:bodyPr wrap="none" rtlCol="0">
            <a:spAutoFit/>
          </a:bodyPr>
          <a:lstStyle/>
          <a:p>
            <a:r>
              <a:rPr lang="en-US" sz="2800" dirty="0"/>
              <a:t>Phosphate</a:t>
            </a:r>
          </a:p>
        </p:txBody>
      </p:sp>
      <p:sp>
        <p:nvSpPr>
          <p:cNvPr id="14" name="TextBox 13">
            <a:extLst>
              <a:ext uri="{FF2B5EF4-FFF2-40B4-BE49-F238E27FC236}">
                <a16:creationId xmlns:a16="http://schemas.microsoft.com/office/drawing/2014/main" id="{8D3C5A2A-5D39-D745-BF03-725584B453AB}"/>
              </a:ext>
            </a:extLst>
          </p:cNvPr>
          <p:cNvSpPr txBox="1"/>
          <p:nvPr/>
        </p:nvSpPr>
        <p:spPr>
          <a:xfrm>
            <a:off x="515131" y="1934845"/>
            <a:ext cx="1730795" cy="523220"/>
          </a:xfrm>
          <a:prstGeom prst="rect">
            <a:avLst/>
          </a:prstGeom>
          <a:noFill/>
        </p:spPr>
        <p:txBody>
          <a:bodyPr wrap="none" rtlCol="0">
            <a:spAutoFit/>
          </a:bodyPr>
          <a:lstStyle/>
          <a:p>
            <a:r>
              <a:rPr lang="en-US" sz="2800" dirty="0"/>
              <a:t>Phosphate</a:t>
            </a:r>
          </a:p>
        </p:txBody>
      </p:sp>
      <p:sp>
        <p:nvSpPr>
          <p:cNvPr id="15" name="TextBox 14">
            <a:extLst>
              <a:ext uri="{FF2B5EF4-FFF2-40B4-BE49-F238E27FC236}">
                <a16:creationId xmlns:a16="http://schemas.microsoft.com/office/drawing/2014/main" id="{5AE0E49D-F29A-D64C-B67D-5881BC5AD0B4}"/>
              </a:ext>
            </a:extLst>
          </p:cNvPr>
          <p:cNvSpPr txBox="1"/>
          <p:nvPr/>
        </p:nvSpPr>
        <p:spPr>
          <a:xfrm>
            <a:off x="3782657" y="1850988"/>
            <a:ext cx="1730795" cy="523220"/>
          </a:xfrm>
          <a:prstGeom prst="rect">
            <a:avLst/>
          </a:prstGeom>
          <a:noFill/>
        </p:spPr>
        <p:txBody>
          <a:bodyPr wrap="none" rtlCol="0">
            <a:spAutoFit/>
          </a:bodyPr>
          <a:lstStyle/>
          <a:p>
            <a:r>
              <a:rPr lang="en-US" sz="2800" dirty="0"/>
              <a:t>Phosphate</a:t>
            </a:r>
          </a:p>
        </p:txBody>
      </p:sp>
      <p:sp>
        <p:nvSpPr>
          <p:cNvPr id="17" name="Freeform 16">
            <a:extLst>
              <a:ext uri="{FF2B5EF4-FFF2-40B4-BE49-F238E27FC236}">
                <a16:creationId xmlns:a16="http://schemas.microsoft.com/office/drawing/2014/main" id="{B5768B3A-7732-D149-B9F1-36CB822DB9F9}"/>
              </a:ext>
            </a:extLst>
          </p:cNvPr>
          <p:cNvSpPr/>
          <p:nvPr/>
        </p:nvSpPr>
        <p:spPr>
          <a:xfrm>
            <a:off x="1500879" y="2101568"/>
            <a:ext cx="1555829" cy="2017826"/>
          </a:xfrm>
          <a:custGeom>
            <a:avLst/>
            <a:gdLst>
              <a:gd name="connsiteX0" fmla="*/ 891801 w 1555829"/>
              <a:gd name="connsiteY0" fmla="*/ 47272 h 2017826"/>
              <a:gd name="connsiteX1" fmla="*/ 84081 w 1555829"/>
              <a:gd name="connsiteY1" fmla="*/ 824512 h 2017826"/>
              <a:gd name="connsiteX2" fmla="*/ 114561 w 1555829"/>
              <a:gd name="connsiteY2" fmla="*/ 1342672 h 2017826"/>
              <a:gd name="connsiteX3" fmla="*/ 876561 w 1555829"/>
              <a:gd name="connsiteY3" fmla="*/ 2013232 h 2017826"/>
              <a:gd name="connsiteX4" fmla="*/ 1470921 w 1555829"/>
              <a:gd name="connsiteY4" fmla="*/ 1616992 h 2017826"/>
              <a:gd name="connsiteX5" fmla="*/ 1547121 w 1555829"/>
              <a:gd name="connsiteY5" fmla="*/ 1205512 h 2017826"/>
              <a:gd name="connsiteX6" fmla="*/ 1425201 w 1555829"/>
              <a:gd name="connsiteY6" fmla="*/ 550192 h 2017826"/>
              <a:gd name="connsiteX7" fmla="*/ 1150881 w 1555829"/>
              <a:gd name="connsiteY7" fmla="*/ 16792 h 2017826"/>
              <a:gd name="connsiteX8" fmla="*/ 846081 w 1555829"/>
              <a:gd name="connsiteY8" fmla="*/ 123472 h 2017826"/>
              <a:gd name="connsiteX9" fmla="*/ 846081 w 1555829"/>
              <a:gd name="connsiteY9" fmla="*/ 123472 h 201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5829" h="2017826">
                <a:moveTo>
                  <a:pt x="891801" y="47272"/>
                </a:moveTo>
                <a:cubicBezTo>
                  <a:pt x="552711" y="327942"/>
                  <a:pt x="213621" y="608612"/>
                  <a:pt x="84081" y="824512"/>
                </a:cubicBezTo>
                <a:cubicBezTo>
                  <a:pt x="-45459" y="1040412"/>
                  <a:pt x="-17519" y="1144552"/>
                  <a:pt x="114561" y="1342672"/>
                </a:cubicBezTo>
                <a:cubicBezTo>
                  <a:pt x="246641" y="1540792"/>
                  <a:pt x="650501" y="1967512"/>
                  <a:pt x="876561" y="2013232"/>
                </a:cubicBezTo>
                <a:cubicBezTo>
                  <a:pt x="1102621" y="2058952"/>
                  <a:pt x="1359161" y="1751612"/>
                  <a:pt x="1470921" y="1616992"/>
                </a:cubicBezTo>
                <a:cubicBezTo>
                  <a:pt x="1582681" y="1482372"/>
                  <a:pt x="1554741" y="1383312"/>
                  <a:pt x="1547121" y="1205512"/>
                </a:cubicBezTo>
                <a:cubicBezTo>
                  <a:pt x="1539501" y="1027712"/>
                  <a:pt x="1491241" y="748312"/>
                  <a:pt x="1425201" y="550192"/>
                </a:cubicBezTo>
                <a:cubicBezTo>
                  <a:pt x="1359161" y="352072"/>
                  <a:pt x="1247401" y="87912"/>
                  <a:pt x="1150881" y="16792"/>
                </a:cubicBezTo>
                <a:cubicBezTo>
                  <a:pt x="1054361" y="-54328"/>
                  <a:pt x="846081" y="123472"/>
                  <a:pt x="846081" y="123472"/>
                </a:cubicBezTo>
                <a:lnTo>
                  <a:pt x="846081" y="123472"/>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97DA464-C6B2-9340-AD28-22E6840DF201}"/>
              </a:ext>
            </a:extLst>
          </p:cNvPr>
          <p:cNvGrpSpPr/>
          <p:nvPr/>
        </p:nvGrpSpPr>
        <p:grpSpPr>
          <a:xfrm>
            <a:off x="1550791" y="741216"/>
            <a:ext cx="3985260" cy="5818480"/>
            <a:chOff x="1586989" y="507072"/>
            <a:chExt cx="3985260" cy="5818480"/>
          </a:xfrm>
        </p:grpSpPr>
        <p:pic>
          <p:nvPicPr>
            <p:cNvPr id="5" name="Picture 4" descr="Shape&#10;&#10;Description automatically generated with low confidence">
              <a:extLst>
                <a:ext uri="{FF2B5EF4-FFF2-40B4-BE49-F238E27FC236}">
                  <a16:creationId xmlns:a16="http://schemas.microsoft.com/office/drawing/2014/main" id="{0FED2A93-8A1A-7540-A230-2ECCBD06A836}"/>
                </a:ext>
              </a:extLst>
            </p:cNvPr>
            <p:cNvPicPr>
              <a:picLocks noChangeAspect="1"/>
            </p:cNvPicPr>
            <p:nvPr/>
          </p:nvPicPr>
          <p:blipFill>
            <a:blip r:embed="rId3"/>
            <a:stretch>
              <a:fillRect/>
            </a:stretch>
          </p:blipFill>
          <p:spPr>
            <a:xfrm>
              <a:off x="1586989" y="507072"/>
              <a:ext cx="3985260" cy="5818480"/>
            </a:xfrm>
            <a:prstGeom prst="rect">
              <a:avLst/>
            </a:prstGeom>
          </p:spPr>
        </p:pic>
        <p:sp>
          <p:nvSpPr>
            <p:cNvPr id="19" name="Freeform 18">
              <a:extLst>
                <a:ext uri="{FF2B5EF4-FFF2-40B4-BE49-F238E27FC236}">
                  <a16:creationId xmlns:a16="http://schemas.microsoft.com/office/drawing/2014/main" id="{323DFC1E-91C7-8744-AB59-8D276F69CB68}"/>
                </a:ext>
              </a:extLst>
            </p:cNvPr>
            <p:cNvSpPr/>
            <p:nvPr/>
          </p:nvSpPr>
          <p:spPr>
            <a:xfrm>
              <a:off x="4772957" y="3462533"/>
              <a:ext cx="794090" cy="576641"/>
            </a:xfrm>
            <a:custGeom>
              <a:avLst/>
              <a:gdLst>
                <a:gd name="connsiteX0" fmla="*/ 210523 w 794090"/>
                <a:gd name="connsiteY0" fmla="*/ 12187 h 576641"/>
                <a:gd name="connsiteX1" fmla="*/ 12403 w 794090"/>
                <a:gd name="connsiteY1" fmla="*/ 316987 h 576641"/>
                <a:gd name="connsiteX2" fmla="*/ 545803 w 794090"/>
                <a:gd name="connsiteY2" fmla="*/ 576067 h 576641"/>
                <a:gd name="connsiteX3" fmla="*/ 789643 w 794090"/>
                <a:gd name="connsiteY3" fmla="*/ 377947 h 576641"/>
                <a:gd name="connsiteX4" fmla="*/ 667723 w 794090"/>
                <a:gd name="connsiteY4" fmla="*/ 88387 h 576641"/>
                <a:gd name="connsiteX5" fmla="*/ 210523 w 794090"/>
                <a:gd name="connsiteY5" fmla="*/ 12187 h 57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090" h="576641">
                  <a:moveTo>
                    <a:pt x="210523" y="12187"/>
                  </a:moveTo>
                  <a:cubicBezTo>
                    <a:pt x="101303" y="50287"/>
                    <a:pt x="-43477" y="223007"/>
                    <a:pt x="12403" y="316987"/>
                  </a:cubicBezTo>
                  <a:cubicBezTo>
                    <a:pt x="68283" y="410967"/>
                    <a:pt x="416263" y="565907"/>
                    <a:pt x="545803" y="576067"/>
                  </a:cubicBezTo>
                  <a:cubicBezTo>
                    <a:pt x="675343" y="586227"/>
                    <a:pt x="769323" y="459227"/>
                    <a:pt x="789643" y="377947"/>
                  </a:cubicBezTo>
                  <a:cubicBezTo>
                    <a:pt x="809963" y="296667"/>
                    <a:pt x="759163" y="144267"/>
                    <a:pt x="667723" y="88387"/>
                  </a:cubicBezTo>
                  <a:cubicBezTo>
                    <a:pt x="576283" y="32507"/>
                    <a:pt x="319743" y="-25913"/>
                    <a:pt x="210523" y="1218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Diagram, shape&#10;&#10;Description automatically generated">
            <a:extLst>
              <a:ext uri="{FF2B5EF4-FFF2-40B4-BE49-F238E27FC236}">
                <a16:creationId xmlns:a16="http://schemas.microsoft.com/office/drawing/2014/main" id="{C7213747-030C-B141-B4E1-C49097F67347}"/>
              </a:ext>
            </a:extLst>
          </p:cNvPr>
          <p:cNvPicPr>
            <a:picLocks noChangeAspect="1"/>
          </p:cNvPicPr>
          <p:nvPr/>
        </p:nvPicPr>
        <p:blipFill>
          <a:blip r:embed="rId4"/>
          <a:stretch>
            <a:fillRect/>
          </a:stretch>
        </p:blipFill>
        <p:spPr>
          <a:xfrm>
            <a:off x="5124450" y="1027906"/>
            <a:ext cx="2857500" cy="5245100"/>
          </a:xfrm>
          <a:prstGeom prst="rect">
            <a:avLst/>
          </a:prstGeom>
        </p:spPr>
      </p:pic>
      <p:sp>
        <p:nvSpPr>
          <p:cNvPr id="18" name="Freeform 17">
            <a:extLst>
              <a:ext uri="{FF2B5EF4-FFF2-40B4-BE49-F238E27FC236}">
                <a16:creationId xmlns:a16="http://schemas.microsoft.com/office/drawing/2014/main" id="{DCC76E52-3410-9B4A-B21E-F213D5D38C96}"/>
              </a:ext>
            </a:extLst>
          </p:cNvPr>
          <p:cNvSpPr/>
          <p:nvPr/>
        </p:nvSpPr>
        <p:spPr>
          <a:xfrm>
            <a:off x="4683482" y="2119113"/>
            <a:ext cx="1555829" cy="2017826"/>
          </a:xfrm>
          <a:custGeom>
            <a:avLst/>
            <a:gdLst>
              <a:gd name="connsiteX0" fmla="*/ 891801 w 1555829"/>
              <a:gd name="connsiteY0" fmla="*/ 47272 h 2017826"/>
              <a:gd name="connsiteX1" fmla="*/ 84081 w 1555829"/>
              <a:gd name="connsiteY1" fmla="*/ 824512 h 2017826"/>
              <a:gd name="connsiteX2" fmla="*/ 114561 w 1555829"/>
              <a:gd name="connsiteY2" fmla="*/ 1342672 h 2017826"/>
              <a:gd name="connsiteX3" fmla="*/ 876561 w 1555829"/>
              <a:gd name="connsiteY3" fmla="*/ 2013232 h 2017826"/>
              <a:gd name="connsiteX4" fmla="*/ 1470921 w 1555829"/>
              <a:gd name="connsiteY4" fmla="*/ 1616992 h 2017826"/>
              <a:gd name="connsiteX5" fmla="*/ 1547121 w 1555829"/>
              <a:gd name="connsiteY5" fmla="*/ 1205512 h 2017826"/>
              <a:gd name="connsiteX6" fmla="*/ 1425201 w 1555829"/>
              <a:gd name="connsiteY6" fmla="*/ 550192 h 2017826"/>
              <a:gd name="connsiteX7" fmla="*/ 1150881 w 1555829"/>
              <a:gd name="connsiteY7" fmla="*/ 16792 h 2017826"/>
              <a:gd name="connsiteX8" fmla="*/ 846081 w 1555829"/>
              <a:gd name="connsiteY8" fmla="*/ 123472 h 2017826"/>
              <a:gd name="connsiteX9" fmla="*/ 846081 w 1555829"/>
              <a:gd name="connsiteY9" fmla="*/ 123472 h 201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5829" h="2017826">
                <a:moveTo>
                  <a:pt x="891801" y="47272"/>
                </a:moveTo>
                <a:cubicBezTo>
                  <a:pt x="552711" y="327942"/>
                  <a:pt x="213621" y="608612"/>
                  <a:pt x="84081" y="824512"/>
                </a:cubicBezTo>
                <a:cubicBezTo>
                  <a:pt x="-45459" y="1040412"/>
                  <a:pt x="-17519" y="1144552"/>
                  <a:pt x="114561" y="1342672"/>
                </a:cubicBezTo>
                <a:cubicBezTo>
                  <a:pt x="246641" y="1540792"/>
                  <a:pt x="650501" y="1967512"/>
                  <a:pt x="876561" y="2013232"/>
                </a:cubicBezTo>
                <a:cubicBezTo>
                  <a:pt x="1102621" y="2058952"/>
                  <a:pt x="1359161" y="1751612"/>
                  <a:pt x="1470921" y="1616992"/>
                </a:cubicBezTo>
                <a:cubicBezTo>
                  <a:pt x="1582681" y="1482372"/>
                  <a:pt x="1554741" y="1383312"/>
                  <a:pt x="1547121" y="1205512"/>
                </a:cubicBezTo>
                <a:cubicBezTo>
                  <a:pt x="1539501" y="1027712"/>
                  <a:pt x="1491241" y="748312"/>
                  <a:pt x="1425201" y="550192"/>
                </a:cubicBezTo>
                <a:cubicBezTo>
                  <a:pt x="1359161" y="352072"/>
                  <a:pt x="1247401" y="87912"/>
                  <a:pt x="1150881" y="16792"/>
                </a:cubicBezTo>
                <a:cubicBezTo>
                  <a:pt x="1054361" y="-54328"/>
                  <a:pt x="846081" y="123472"/>
                  <a:pt x="846081" y="123472"/>
                </a:cubicBezTo>
                <a:lnTo>
                  <a:pt x="846081" y="123472"/>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8EB673A-4F53-E44C-BB78-605E1A9885BE}"/>
              </a:ext>
            </a:extLst>
          </p:cNvPr>
          <p:cNvSpPr txBox="1"/>
          <p:nvPr/>
        </p:nvSpPr>
        <p:spPr>
          <a:xfrm>
            <a:off x="3782657" y="3960573"/>
            <a:ext cx="1730795" cy="523220"/>
          </a:xfrm>
          <a:prstGeom prst="rect">
            <a:avLst/>
          </a:prstGeom>
          <a:noFill/>
        </p:spPr>
        <p:txBody>
          <a:bodyPr wrap="none" rtlCol="0">
            <a:spAutoFit/>
          </a:bodyPr>
          <a:lstStyle/>
          <a:p>
            <a:r>
              <a:rPr lang="en-US" sz="2800" dirty="0"/>
              <a:t>Phosphate</a:t>
            </a:r>
          </a:p>
        </p:txBody>
      </p:sp>
      <p:sp>
        <p:nvSpPr>
          <p:cNvPr id="21" name="Title 1">
            <a:extLst>
              <a:ext uri="{FF2B5EF4-FFF2-40B4-BE49-F238E27FC236}">
                <a16:creationId xmlns:a16="http://schemas.microsoft.com/office/drawing/2014/main" id="{5F663D0B-2F9A-D24E-8E06-9F97761E429B}"/>
              </a:ext>
            </a:extLst>
          </p:cNvPr>
          <p:cNvSpPr txBox="1">
            <a:spLocks/>
          </p:cNvSpPr>
          <p:nvPr/>
        </p:nvSpPr>
        <p:spPr>
          <a:xfrm>
            <a:off x="932244" y="5417663"/>
            <a:ext cx="15819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NAD</a:t>
            </a:r>
          </a:p>
        </p:txBody>
      </p:sp>
      <p:sp>
        <p:nvSpPr>
          <p:cNvPr id="22" name="Title 1">
            <a:extLst>
              <a:ext uri="{FF2B5EF4-FFF2-40B4-BE49-F238E27FC236}">
                <a16:creationId xmlns:a16="http://schemas.microsoft.com/office/drawing/2014/main" id="{0C22DF64-FE8A-E144-A5B3-D0464785DD3A}"/>
              </a:ext>
            </a:extLst>
          </p:cNvPr>
          <p:cNvSpPr txBox="1">
            <a:spLocks/>
          </p:cNvSpPr>
          <p:nvPr/>
        </p:nvSpPr>
        <p:spPr>
          <a:xfrm>
            <a:off x="7763583" y="5417662"/>
            <a:ext cx="14027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 FAD</a:t>
            </a:r>
          </a:p>
        </p:txBody>
      </p:sp>
      <p:sp>
        <p:nvSpPr>
          <p:cNvPr id="3" name="TextBox 2">
            <a:extLst>
              <a:ext uri="{FF2B5EF4-FFF2-40B4-BE49-F238E27FC236}">
                <a16:creationId xmlns:a16="http://schemas.microsoft.com/office/drawing/2014/main" id="{7782E3FF-5365-9A47-51D8-D0B5E8535241}"/>
              </a:ext>
            </a:extLst>
          </p:cNvPr>
          <p:cNvSpPr txBox="1"/>
          <p:nvPr/>
        </p:nvSpPr>
        <p:spPr>
          <a:xfrm>
            <a:off x="1938757" y="2067515"/>
            <a:ext cx="8702452" cy="2677656"/>
          </a:xfrm>
          <a:prstGeom prst="rect">
            <a:avLst/>
          </a:prstGeom>
          <a:solidFill>
            <a:srgbClr val="FFF8A0"/>
          </a:solidFill>
          <a:ln>
            <a:solidFill>
              <a:schemeClr val="tx1"/>
            </a:solidFill>
          </a:ln>
        </p:spPr>
        <p:txBody>
          <a:bodyPr wrap="square" rtlCol="0">
            <a:spAutoFit/>
          </a:bodyPr>
          <a:lstStyle/>
          <a:p>
            <a:pPr algn="ctr"/>
            <a:endParaRPr lang="en-US" sz="2800" dirty="0"/>
          </a:p>
          <a:p>
            <a:pPr algn="ctr"/>
            <a:r>
              <a:rPr lang="en-US" sz="2800" dirty="0"/>
              <a:t>FAD can be synthesized from riboflavin (vitamin B2) </a:t>
            </a:r>
          </a:p>
          <a:p>
            <a:pPr algn="ctr"/>
            <a:endParaRPr lang="en-US" sz="2800" dirty="0"/>
          </a:p>
          <a:p>
            <a:pPr algn="ctr"/>
            <a:r>
              <a:rPr lang="en-US" sz="2800" dirty="0"/>
              <a:t>NAD can be synthesized from niacin (vitamin B3)                   or the amino acid tryptophan</a:t>
            </a:r>
          </a:p>
          <a:p>
            <a:pPr algn="ctr"/>
            <a:endParaRPr lang="en-US" sz="2800" dirty="0"/>
          </a:p>
        </p:txBody>
      </p:sp>
    </p:spTree>
    <p:extLst>
      <p:ext uri="{BB962C8B-B14F-4D97-AF65-F5344CB8AC3E}">
        <p14:creationId xmlns:p14="http://schemas.microsoft.com/office/powerpoint/2010/main" val="3570226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611ED-CF44-6446-A9C6-2F740D730B1D}"/>
              </a:ext>
            </a:extLst>
          </p:cNvPr>
          <p:cNvSpPr>
            <a:spLocks noGrp="1"/>
          </p:cNvSpPr>
          <p:nvPr>
            <p:ph type="title"/>
          </p:nvPr>
        </p:nvSpPr>
        <p:spPr>
          <a:xfrm>
            <a:off x="259659" y="119875"/>
            <a:ext cx="9196858" cy="1325563"/>
          </a:xfrm>
        </p:spPr>
        <p:txBody>
          <a:bodyPr>
            <a:normAutofit/>
          </a:bodyPr>
          <a:lstStyle/>
          <a:p>
            <a:r>
              <a:rPr lang="en-US" sz="3600" b="1" dirty="0"/>
              <a:t>Some dehydrogenases that are downregulated in E. coli when exposed to glyphosate</a:t>
            </a:r>
            <a:r>
              <a:rPr lang="en-US" sz="3600" b="1" dirty="0">
                <a:solidFill>
                  <a:srgbClr val="FF0000"/>
                </a:solidFill>
              </a:rPr>
              <a:t>*</a:t>
            </a:r>
          </a:p>
        </p:txBody>
      </p:sp>
      <p:sp>
        <p:nvSpPr>
          <p:cNvPr id="3" name="Content Placeholder 2">
            <a:extLst>
              <a:ext uri="{FF2B5EF4-FFF2-40B4-BE49-F238E27FC236}">
                <a16:creationId xmlns:a16="http://schemas.microsoft.com/office/drawing/2014/main" id="{2D5DFA3A-10D9-D64A-9A70-2D3E9138365B}"/>
              </a:ext>
            </a:extLst>
          </p:cNvPr>
          <p:cNvSpPr>
            <a:spLocks noGrp="1"/>
          </p:cNvSpPr>
          <p:nvPr>
            <p:ph idx="1"/>
          </p:nvPr>
        </p:nvSpPr>
        <p:spPr>
          <a:xfrm>
            <a:off x="472440" y="1535100"/>
            <a:ext cx="5835763" cy="4652010"/>
          </a:xfrm>
        </p:spPr>
        <p:txBody>
          <a:bodyPr>
            <a:normAutofit fontScale="92500" lnSpcReduction="20000"/>
          </a:bodyPr>
          <a:lstStyle/>
          <a:p>
            <a:r>
              <a:rPr lang="en-US" sz="2400" dirty="0"/>
              <a:t>NADH dehydrogenase</a:t>
            </a:r>
          </a:p>
          <a:p>
            <a:r>
              <a:rPr lang="en-US" sz="2400" dirty="0"/>
              <a:t>glucose-6-phosphate dehydrogenase</a:t>
            </a:r>
          </a:p>
          <a:p>
            <a:r>
              <a:rPr lang="en-US" sz="2400" dirty="0"/>
              <a:t>succinate dehydrogenase</a:t>
            </a:r>
          </a:p>
          <a:p>
            <a:r>
              <a:rPr lang="en-US" sz="2400" dirty="0"/>
              <a:t>malate dehydrogenase</a:t>
            </a:r>
          </a:p>
          <a:p>
            <a:r>
              <a:rPr lang="el-GR" sz="2400" dirty="0"/>
              <a:t>α-</a:t>
            </a:r>
            <a:r>
              <a:rPr lang="en-US" sz="2400" dirty="0"/>
              <a:t>ketoglutarate dehydrogenase</a:t>
            </a:r>
          </a:p>
          <a:p>
            <a:r>
              <a:rPr lang="en-US" sz="2400" dirty="0"/>
              <a:t>2-deoxy-D-gluconate dehydrogenase</a:t>
            </a:r>
          </a:p>
          <a:p>
            <a:r>
              <a:rPr lang="en-US" sz="2400" dirty="0"/>
              <a:t>acetaldehyde-CoA dehydrogenase</a:t>
            </a:r>
          </a:p>
          <a:p>
            <a:r>
              <a:rPr lang="en-US" sz="2400" dirty="0"/>
              <a:t>D-amino acid dehydrogenase</a:t>
            </a:r>
          </a:p>
          <a:p>
            <a:r>
              <a:rPr lang="en-US" sz="2400" dirty="0"/>
              <a:t>D-lactate dehydrogenase</a:t>
            </a:r>
          </a:p>
          <a:p>
            <a:r>
              <a:rPr lang="en-US" sz="2400" dirty="0"/>
              <a:t>NADP-specific glutamate dehydrogenase</a:t>
            </a:r>
          </a:p>
          <a:p>
            <a:r>
              <a:rPr lang="en-US" sz="2400" dirty="0"/>
              <a:t>3-isopropylmalate dehydrogenase</a:t>
            </a:r>
          </a:p>
          <a:p>
            <a:r>
              <a:rPr lang="en-US" sz="2400" dirty="0"/>
              <a:t>D-3-phosphoglycerate dehydrogenase</a:t>
            </a:r>
          </a:p>
        </p:txBody>
      </p:sp>
      <p:sp>
        <p:nvSpPr>
          <p:cNvPr id="4" name="TextBox 3">
            <a:extLst>
              <a:ext uri="{FF2B5EF4-FFF2-40B4-BE49-F238E27FC236}">
                <a16:creationId xmlns:a16="http://schemas.microsoft.com/office/drawing/2014/main" id="{E8C657D2-025C-BF45-B2F2-3B40E763F8F4}"/>
              </a:ext>
            </a:extLst>
          </p:cNvPr>
          <p:cNvSpPr txBox="1"/>
          <p:nvPr/>
        </p:nvSpPr>
        <p:spPr>
          <a:xfrm>
            <a:off x="6768255" y="4480560"/>
            <a:ext cx="4951305" cy="954107"/>
          </a:xfrm>
          <a:prstGeom prst="rect">
            <a:avLst/>
          </a:prstGeom>
          <a:noFill/>
        </p:spPr>
        <p:txBody>
          <a:bodyPr wrap="square" rtlCol="0">
            <a:spAutoFit/>
          </a:bodyPr>
          <a:lstStyle/>
          <a:p>
            <a:pPr algn="r"/>
            <a:r>
              <a:rPr lang="en-US" sz="2800" dirty="0">
                <a:solidFill>
                  <a:srgbClr val="FF0000"/>
                </a:solidFill>
              </a:rPr>
              <a:t>*</a:t>
            </a:r>
            <a:r>
              <a:rPr lang="en-US" sz="2800" dirty="0"/>
              <a:t>Wei Lu et al. Molecular </a:t>
            </a:r>
            <a:r>
              <a:rPr lang="en-US" sz="2800" dirty="0" err="1"/>
              <a:t>BioSystems</a:t>
            </a:r>
            <a:r>
              <a:rPr lang="en-US" sz="2800" dirty="0"/>
              <a:t> 2013; 9:  522-530.</a:t>
            </a:r>
          </a:p>
        </p:txBody>
      </p:sp>
    </p:spTree>
    <p:extLst>
      <p:ext uri="{BB962C8B-B14F-4D97-AF65-F5344CB8AC3E}">
        <p14:creationId xmlns:p14="http://schemas.microsoft.com/office/powerpoint/2010/main" val="684364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611ED-CF44-6446-A9C6-2F740D730B1D}"/>
              </a:ext>
            </a:extLst>
          </p:cNvPr>
          <p:cNvSpPr>
            <a:spLocks noGrp="1"/>
          </p:cNvSpPr>
          <p:nvPr>
            <p:ph type="title"/>
          </p:nvPr>
        </p:nvSpPr>
        <p:spPr>
          <a:xfrm>
            <a:off x="259659" y="119875"/>
            <a:ext cx="9196858" cy="1325563"/>
          </a:xfrm>
        </p:spPr>
        <p:txBody>
          <a:bodyPr>
            <a:normAutofit/>
          </a:bodyPr>
          <a:lstStyle/>
          <a:p>
            <a:r>
              <a:rPr lang="en-US" sz="3600" b="1" dirty="0"/>
              <a:t>Some dehydrogenases that are downregulated in E. coli when exposed to glyphosate</a:t>
            </a:r>
            <a:r>
              <a:rPr lang="en-US" sz="3600" b="1" dirty="0">
                <a:solidFill>
                  <a:srgbClr val="FF0000"/>
                </a:solidFill>
              </a:rPr>
              <a:t>*</a:t>
            </a:r>
          </a:p>
        </p:txBody>
      </p:sp>
      <p:sp>
        <p:nvSpPr>
          <p:cNvPr id="3" name="Content Placeholder 2">
            <a:extLst>
              <a:ext uri="{FF2B5EF4-FFF2-40B4-BE49-F238E27FC236}">
                <a16:creationId xmlns:a16="http://schemas.microsoft.com/office/drawing/2014/main" id="{2D5DFA3A-10D9-D64A-9A70-2D3E9138365B}"/>
              </a:ext>
            </a:extLst>
          </p:cNvPr>
          <p:cNvSpPr>
            <a:spLocks noGrp="1"/>
          </p:cNvSpPr>
          <p:nvPr>
            <p:ph idx="1"/>
          </p:nvPr>
        </p:nvSpPr>
        <p:spPr>
          <a:xfrm>
            <a:off x="472440" y="1535100"/>
            <a:ext cx="5835763" cy="4652010"/>
          </a:xfrm>
        </p:spPr>
        <p:txBody>
          <a:bodyPr>
            <a:normAutofit fontScale="92500" lnSpcReduction="20000"/>
          </a:bodyPr>
          <a:lstStyle/>
          <a:p>
            <a:r>
              <a:rPr lang="en-US" sz="2400" dirty="0">
                <a:solidFill>
                  <a:srgbClr val="FF0000"/>
                </a:solidFill>
              </a:rPr>
              <a:t>NADH dehydrogenase</a:t>
            </a:r>
          </a:p>
          <a:p>
            <a:r>
              <a:rPr lang="en-US" sz="2400" dirty="0">
                <a:solidFill>
                  <a:srgbClr val="FF0000"/>
                </a:solidFill>
              </a:rPr>
              <a:t>glucose-6-phosphate dehydrogenase</a:t>
            </a:r>
          </a:p>
          <a:p>
            <a:r>
              <a:rPr lang="en-US" sz="2400" dirty="0">
                <a:solidFill>
                  <a:srgbClr val="FF0000"/>
                </a:solidFill>
              </a:rPr>
              <a:t>succinate dehydrogenase</a:t>
            </a:r>
          </a:p>
          <a:p>
            <a:r>
              <a:rPr lang="en-US" sz="2400" dirty="0">
                <a:solidFill>
                  <a:srgbClr val="FF0000"/>
                </a:solidFill>
              </a:rPr>
              <a:t>malate dehydrogenase</a:t>
            </a:r>
          </a:p>
          <a:p>
            <a:r>
              <a:rPr lang="el-GR" sz="2400" dirty="0">
                <a:solidFill>
                  <a:srgbClr val="FF0000"/>
                </a:solidFill>
              </a:rPr>
              <a:t>α-</a:t>
            </a:r>
            <a:r>
              <a:rPr lang="en-US" sz="2400" dirty="0">
                <a:solidFill>
                  <a:srgbClr val="FF0000"/>
                </a:solidFill>
              </a:rPr>
              <a:t>ketoglutarate dehydrogenase</a:t>
            </a:r>
          </a:p>
          <a:p>
            <a:r>
              <a:rPr lang="en-US" sz="2400" dirty="0"/>
              <a:t>2-deoxy-D-gluconate dehydrogenase</a:t>
            </a:r>
          </a:p>
          <a:p>
            <a:r>
              <a:rPr lang="en-US" sz="2400" dirty="0"/>
              <a:t>acetaldehyde-CoA dehydrogenase</a:t>
            </a:r>
          </a:p>
          <a:p>
            <a:r>
              <a:rPr lang="en-US" sz="2400" dirty="0"/>
              <a:t>D-amino acid dehydrogenase</a:t>
            </a:r>
          </a:p>
          <a:p>
            <a:r>
              <a:rPr lang="en-US" sz="2400" dirty="0"/>
              <a:t>D-lactate dehydrogenase</a:t>
            </a:r>
          </a:p>
          <a:p>
            <a:r>
              <a:rPr lang="en-US" sz="2400" dirty="0"/>
              <a:t>NADP-specific glutamate dehydrogenase</a:t>
            </a:r>
          </a:p>
          <a:p>
            <a:r>
              <a:rPr lang="en-US" sz="2400" dirty="0"/>
              <a:t>3-isopropylmalate dehydrogenase</a:t>
            </a:r>
          </a:p>
          <a:p>
            <a:r>
              <a:rPr lang="en-US" sz="2400" dirty="0"/>
              <a:t>D-3-phosphoglycerate dehydrogenase</a:t>
            </a:r>
          </a:p>
        </p:txBody>
      </p:sp>
      <p:sp>
        <p:nvSpPr>
          <p:cNvPr id="4" name="TextBox 3">
            <a:extLst>
              <a:ext uri="{FF2B5EF4-FFF2-40B4-BE49-F238E27FC236}">
                <a16:creationId xmlns:a16="http://schemas.microsoft.com/office/drawing/2014/main" id="{E8C657D2-025C-BF45-B2F2-3B40E763F8F4}"/>
              </a:ext>
            </a:extLst>
          </p:cNvPr>
          <p:cNvSpPr txBox="1"/>
          <p:nvPr/>
        </p:nvSpPr>
        <p:spPr>
          <a:xfrm>
            <a:off x="6768255" y="4480560"/>
            <a:ext cx="4951305" cy="954107"/>
          </a:xfrm>
          <a:prstGeom prst="rect">
            <a:avLst/>
          </a:prstGeom>
          <a:noFill/>
        </p:spPr>
        <p:txBody>
          <a:bodyPr wrap="square" rtlCol="0">
            <a:spAutoFit/>
          </a:bodyPr>
          <a:lstStyle/>
          <a:p>
            <a:pPr algn="r"/>
            <a:r>
              <a:rPr lang="en-US" sz="2800" dirty="0">
                <a:solidFill>
                  <a:srgbClr val="FF0000"/>
                </a:solidFill>
              </a:rPr>
              <a:t>*</a:t>
            </a:r>
            <a:r>
              <a:rPr lang="en-US" sz="2800" dirty="0"/>
              <a:t>Wei Lu et al. Molecular </a:t>
            </a:r>
            <a:r>
              <a:rPr lang="en-US" sz="2800" dirty="0" err="1"/>
              <a:t>BioSystems</a:t>
            </a:r>
            <a:r>
              <a:rPr lang="en-US" sz="2800" dirty="0"/>
              <a:t> 2013; 9:  522-530.</a:t>
            </a:r>
          </a:p>
        </p:txBody>
      </p:sp>
    </p:spTree>
    <p:extLst>
      <p:ext uri="{BB962C8B-B14F-4D97-AF65-F5344CB8AC3E}">
        <p14:creationId xmlns:p14="http://schemas.microsoft.com/office/powerpoint/2010/main" val="3965737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36572" y="2237117"/>
            <a:ext cx="7352271" cy="1046440"/>
          </a:xfrm>
          <a:prstGeom prst="rect">
            <a:avLst/>
          </a:prstGeom>
          <a:noFill/>
          <a:ln>
            <a:noFill/>
          </a:ln>
        </p:spPr>
        <p:txBody>
          <a:bodyPr wrap="square" lIns="121920" tIns="60960" rIns="121920" bIns="60960">
            <a:spAutoFit/>
          </a:bodyPr>
          <a:lstStyle/>
          <a:p>
            <a:pPr algn="ctr"/>
            <a:r>
              <a:rPr lang="en-US"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Introduction</a:t>
            </a:r>
          </a:p>
        </p:txBody>
      </p:sp>
    </p:spTree>
    <p:extLst>
      <p:ext uri="{BB962C8B-B14F-4D97-AF65-F5344CB8AC3E}">
        <p14:creationId xmlns:p14="http://schemas.microsoft.com/office/powerpoint/2010/main" val="19722581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266A4-CEF0-7FBE-A1A6-78BD3E657A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CB38AA-08CF-FEDC-7F06-114582A591D3}"/>
              </a:ext>
            </a:extLst>
          </p:cNvPr>
          <p:cNvSpPr>
            <a:spLocks noGrp="1"/>
          </p:cNvSpPr>
          <p:nvPr>
            <p:ph type="title"/>
          </p:nvPr>
        </p:nvSpPr>
        <p:spPr>
          <a:xfrm>
            <a:off x="7637681" y="2200295"/>
            <a:ext cx="4579543" cy="2492376"/>
          </a:xfrm>
        </p:spPr>
        <p:txBody>
          <a:bodyPr>
            <a:normAutofit fontScale="90000"/>
          </a:bodyPr>
          <a:lstStyle/>
          <a:p>
            <a:r>
              <a:rPr lang="en-US" b="1" dirty="0"/>
              <a:t>Citric Acid Cycle </a:t>
            </a:r>
            <a:br>
              <a:rPr lang="en-US" b="1" dirty="0"/>
            </a:br>
            <a:r>
              <a:rPr lang="en-US" b="1" dirty="0"/>
              <a:t>aka Krebs Cycle: Cellular respiration in the mitochondria</a:t>
            </a:r>
            <a:br>
              <a:rPr lang="en-US" b="1" dirty="0"/>
            </a:br>
            <a:endParaRPr lang="en-US" b="1" dirty="0"/>
          </a:p>
        </p:txBody>
      </p:sp>
      <p:pic>
        <p:nvPicPr>
          <p:cNvPr id="5" name="Content Placeholder 4" descr="A diagram of a cycle&#10;&#10;Description automatically generated">
            <a:extLst>
              <a:ext uri="{FF2B5EF4-FFF2-40B4-BE49-F238E27FC236}">
                <a16:creationId xmlns:a16="http://schemas.microsoft.com/office/drawing/2014/main" id="{416F68E8-C9EB-4121-D8B0-DC17F443E50E}"/>
              </a:ext>
            </a:extLst>
          </p:cNvPr>
          <p:cNvPicPr>
            <a:picLocks noGrp="1" noChangeAspect="1"/>
          </p:cNvPicPr>
          <p:nvPr>
            <p:ph idx="1"/>
          </p:nvPr>
        </p:nvPicPr>
        <p:blipFill>
          <a:blip r:embed="rId2"/>
          <a:stretch>
            <a:fillRect/>
          </a:stretch>
        </p:blipFill>
        <p:spPr>
          <a:xfrm>
            <a:off x="617143" y="258341"/>
            <a:ext cx="6640907" cy="6341317"/>
          </a:xfrm>
        </p:spPr>
      </p:pic>
      <p:grpSp>
        <p:nvGrpSpPr>
          <p:cNvPr id="9" name="Group 8">
            <a:extLst>
              <a:ext uri="{FF2B5EF4-FFF2-40B4-BE49-F238E27FC236}">
                <a16:creationId xmlns:a16="http://schemas.microsoft.com/office/drawing/2014/main" id="{F8F97204-D307-AF41-C511-07323E45E977}"/>
              </a:ext>
            </a:extLst>
          </p:cNvPr>
          <p:cNvGrpSpPr/>
          <p:nvPr/>
        </p:nvGrpSpPr>
        <p:grpSpPr>
          <a:xfrm>
            <a:off x="598087" y="294904"/>
            <a:ext cx="6846314" cy="5159248"/>
            <a:chOff x="598087" y="294904"/>
            <a:chExt cx="6846314" cy="5159248"/>
          </a:xfrm>
        </p:grpSpPr>
        <p:sp>
          <p:nvSpPr>
            <p:cNvPr id="3" name="Freeform 2">
              <a:extLst>
                <a:ext uri="{FF2B5EF4-FFF2-40B4-BE49-F238E27FC236}">
                  <a16:creationId xmlns:a16="http://schemas.microsoft.com/office/drawing/2014/main" id="{8EDDC42C-1492-DD03-5C63-7AE615C8F6E8}"/>
                </a:ext>
              </a:extLst>
            </p:cNvPr>
            <p:cNvSpPr/>
            <p:nvPr/>
          </p:nvSpPr>
          <p:spPr>
            <a:xfrm>
              <a:off x="2726556" y="294904"/>
              <a:ext cx="1596426" cy="686896"/>
            </a:xfrm>
            <a:custGeom>
              <a:avLst/>
              <a:gdLst>
                <a:gd name="connsiteX0" fmla="*/ 445269 w 1596426"/>
                <a:gd name="connsiteY0" fmla="*/ 47996 h 686896"/>
                <a:gd name="connsiteX1" fmla="*/ 2357 w 1596426"/>
                <a:gd name="connsiteY1" fmla="*/ 433759 h 686896"/>
                <a:gd name="connsiteX2" fmla="*/ 330969 w 1596426"/>
                <a:gd name="connsiteY2" fmla="*/ 662359 h 686896"/>
                <a:gd name="connsiteX3" fmla="*/ 1516832 w 1596426"/>
                <a:gd name="connsiteY3" fmla="*/ 633784 h 686896"/>
                <a:gd name="connsiteX4" fmla="*/ 1431107 w 1596426"/>
                <a:gd name="connsiteY4" fmla="*/ 248021 h 686896"/>
                <a:gd name="connsiteX5" fmla="*/ 973907 w 1596426"/>
                <a:gd name="connsiteY5" fmla="*/ 5134 h 686896"/>
                <a:gd name="connsiteX6" fmla="*/ 359544 w 1596426"/>
                <a:gd name="connsiteY6" fmla="*/ 76571 h 686896"/>
                <a:gd name="connsiteX7" fmla="*/ 359544 w 1596426"/>
                <a:gd name="connsiteY7" fmla="*/ 76571 h 68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6426" h="686896">
                  <a:moveTo>
                    <a:pt x="445269" y="47996"/>
                  </a:moveTo>
                  <a:cubicBezTo>
                    <a:pt x="233338" y="189680"/>
                    <a:pt x="21407" y="331365"/>
                    <a:pt x="2357" y="433759"/>
                  </a:cubicBezTo>
                  <a:cubicBezTo>
                    <a:pt x="-16693" y="536153"/>
                    <a:pt x="78557" y="629022"/>
                    <a:pt x="330969" y="662359"/>
                  </a:cubicBezTo>
                  <a:cubicBezTo>
                    <a:pt x="583381" y="695696"/>
                    <a:pt x="1333476" y="702840"/>
                    <a:pt x="1516832" y="633784"/>
                  </a:cubicBezTo>
                  <a:cubicBezTo>
                    <a:pt x="1700188" y="564728"/>
                    <a:pt x="1521594" y="352796"/>
                    <a:pt x="1431107" y="248021"/>
                  </a:cubicBezTo>
                  <a:cubicBezTo>
                    <a:pt x="1340620" y="143246"/>
                    <a:pt x="1152501" y="33709"/>
                    <a:pt x="973907" y="5134"/>
                  </a:cubicBezTo>
                  <a:cubicBezTo>
                    <a:pt x="795313" y="-23441"/>
                    <a:pt x="359544" y="76571"/>
                    <a:pt x="359544" y="76571"/>
                  </a:cubicBezTo>
                  <a:lnTo>
                    <a:pt x="359544" y="76571"/>
                  </a:ln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E96AFA42-D41F-173B-74E6-A214A61FFE69}"/>
                </a:ext>
              </a:extLst>
            </p:cNvPr>
            <p:cNvSpPr/>
            <p:nvPr/>
          </p:nvSpPr>
          <p:spPr>
            <a:xfrm>
              <a:off x="5847975" y="2971802"/>
              <a:ext cx="1596426" cy="843509"/>
            </a:xfrm>
            <a:custGeom>
              <a:avLst/>
              <a:gdLst>
                <a:gd name="connsiteX0" fmla="*/ 445269 w 1596426"/>
                <a:gd name="connsiteY0" fmla="*/ 47996 h 686896"/>
                <a:gd name="connsiteX1" fmla="*/ 2357 w 1596426"/>
                <a:gd name="connsiteY1" fmla="*/ 433759 h 686896"/>
                <a:gd name="connsiteX2" fmla="*/ 330969 w 1596426"/>
                <a:gd name="connsiteY2" fmla="*/ 662359 h 686896"/>
                <a:gd name="connsiteX3" fmla="*/ 1516832 w 1596426"/>
                <a:gd name="connsiteY3" fmla="*/ 633784 h 686896"/>
                <a:gd name="connsiteX4" fmla="*/ 1431107 w 1596426"/>
                <a:gd name="connsiteY4" fmla="*/ 248021 h 686896"/>
                <a:gd name="connsiteX5" fmla="*/ 973907 w 1596426"/>
                <a:gd name="connsiteY5" fmla="*/ 5134 h 686896"/>
                <a:gd name="connsiteX6" fmla="*/ 359544 w 1596426"/>
                <a:gd name="connsiteY6" fmla="*/ 76571 h 686896"/>
                <a:gd name="connsiteX7" fmla="*/ 359544 w 1596426"/>
                <a:gd name="connsiteY7" fmla="*/ 76571 h 68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6426" h="686896">
                  <a:moveTo>
                    <a:pt x="445269" y="47996"/>
                  </a:moveTo>
                  <a:cubicBezTo>
                    <a:pt x="233338" y="189680"/>
                    <a:pt x="21407" y="331365"/>
                    <a:pt x="2357" y="433759"/>
                  </a:cubicBezTo>
                  <a:cubicBezTo>
                    <a:pt x="-16693" y="536153"/>
                    <a:pt x="78557" y="629022"/>
                    <a:pt x="330969" y="662359"/>
                  </a:cubicBezTo>
                  <a:cubicBezTo>
                    <a:pt x="583381" y="695696"/>
                    <a:pt x="1333476" y="702840"/>
                    <a:pt x="1516832" y="633784"/>
                  </a:cubicBezTo>
                  <a:cubicBezTo>
                    <a:pt x="1700188" y="564728"/>
                    <a:pt x="1521594" y="352796"/>
                    <a:pt x="1431107" y="248021"/>
                  </a:cubicBezTo>
                  <a:cubicBezTo>
                    <a:pt x="1340620" y="143246"/>
                    <a:pt x="1152501" y="33709"/>
                    <a:pt x="973907" y="5134"/>
                  </a:cubicBezTo>
                  <a:cubicBezTo>
                    <a:pt x="795313" y="-23441"/>
                    <a:pt x="359544" y="76571"/>
                    <a:pt x="359544" y="76571"/>
                  </a:cubicBezTo>
                  <a:lnTo>
                    <a:pt x="359544" y="76571"/>
                  </a:ln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18070DBE-C5BF-85AF-E47D-09F4700A6DDC}"/>
                </a:ext>
              </a:extLst>
            </p:cNvPr>
            <p:cNvSpPr/>
            <p:nvPr/>
          </p:nvSpPr>
          <p:spPr>
            <a:xfrm>
              <a:off x="5500313" y="4552951"/>
              <a:ext cx="1596426" cy="843509"/>
            </a:xfrm>
            <a:custGeom>
              <a:avLst/>
              <a:gdLst>
                <a:gd name="connsiteX0" fmla="*/ 445269 w 1596426"/>
                <a:gd name="connsiteY0" fmla="*/ 47996 h 686896"/>
                <a:gd name="connsiteX1" fmla="*/ 2357 w 1596426"/>
                <a:gd name="connsiteY1" fmla="*/ 433759 h 686896"/>
                <a:gd name="connsiteX2" fmla="*/ 330969 w 1596426"/>
                <a:gd name="connsiteY2" fmla="*/ 662359 h 686896"/>
                <a:gd name="connsiteX3" fmla="*/ 1516832 w 1596426"/>
                <a:gd name="connsiteY3" fmla="*/ 633784 h 686896"/>
                <a:gd name="connsiteX4" fmla="*/ 1431107 w 1596426"/>
                <a:gd name="connsiteY4" fmla="*/ 248021 h 686896"/>
                <a:gd name="connsiteX5" fmla="*/ 973907 w 1596426"/>
                <a:gd name="connsiteY5" fmla="*/ 5134 h 686896"/>
                <a:gd name="connsiteX6" fmla="*/ 359544 w 1596426"/>
                <a:gd name="connsiteY6" fmla="*/ 76571 h 686896"/>
                <a:gd name="connsiteX7" fmla="*/ 359544 w 1596426"/>
                <a:gd name="connsiteY7" fmla="*/ 76571 h 68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6426" h="686896">
                  <a:moveTo>
                    <a:pt x="445269" y="47996"/>
                  </a:moveTo>
                  <a:cubicBezTo>
                    <a:pt x="233338" y="189680"/>
                    <a:pt x="21407" y="331365"/>
                    <a:pt x="2357" y="433759"/>
                  </a:cubicBezTo>
                  <a:cubicBezTo>
                    <a:pt x="-16693" y="536153"/>
                    <a:pt x="78557" y="629022"/>
                    <a:pt x="330969" y="662359"/>
                  </a:cubicBezTo>
                  <a:cubicBezTo>
                    <a:pt x="583381" y="695696"/>
                    <a:pt x="1333476" y="702840"/>
                    <a:pt x="1516832" y="633784"/>
                  </a:cubicBezTo>
                  <a:cubicBezTo>
                    <a:pt x="1700188" y="564728"/>
                    <a:pt x="1521594" y="352796"/>
                    <a:pt x="1431107" y="248021"/>
                  </a:cubicBezTo>
                  <a:cubicBezTo>
                    <a:pt x="1340620" y="143246"/>
                    <a:pt x="1152501" y="33709"/>
                    <a:pt x="973907" y="5134"/>
                  </a:cubicBezTo>
                  <a:cubicBezTo>
                    <a:pt x="795313" y="-23441"/>
                    <a:pt x="359544" y="76571"/>
                    <a:pt x="359544" y="76571"/>
                  </a:cubicBezTo>
                  <a:lnTo>
                    <a:pt x="359544" y="76571"/>
                  </a:ln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685BEC4B-48D5-A278-5E71-BFF762BFBA8C}"/>
                </a:ext>
              </a:extLst>
            </p:cNvPr>
            <p:cNvSpPr/>
            <p:nvPr/>
          </p:nvSpPr>
          <p:spPr>
            <a:xfrm>
              <a:off x="810423" y="1424507"/>
              <a:ext cx="1596426" cy="843509"/>
            </a:xfrm>
            <a:custGeom>
              <a:avLst/>
              <a:gdLst>
                <a:gd name="connsiteX0" fmla="*/ 445269 w 1596426"/>
                <a:gd name="connsiteY0" fmla="*/ 47996 h 686896"/>
                <a:gd name="connsiteX1" fmla="*/ 2357 w 1596426"/>
                <a:gd name="connsiteY1" fmla="*/ 433759 h 686896"/>
                <a:gd name="connsiteX2" fmla="*/ 330969 w 1596426"/>
                <a:gd name="connsiteY2" fmla="*/ 662359 h 686896"/>
                <a:gd name="connsiteX3" fmla="*/ 1516832 w 1596426"/>
                <a:gd name="connsiteY3" fmla="*/ 633784 h 686896"/>
                <a:gd name="connsiteX4" fmla="*/ 1431107 w 1596426"/>
                <a:gd name="connsiteY4" fmla="*/ 248021 h 686896"/>
                <a:gd name="connsiteX5" fmla="*/ 973907 w 1596426"/>
                <a:gd name="connsiteY5" fmla="*/ 5134 h 686896"/>
                <a:gd name="connsiteX6" fmla="*/ 359544 w 1596426"/>
                <a:gd name="connsiteY6" fmla="*/ 76571 h 686896"/>
                <a:gd name="connsiteX7" fmla="*/ 359544 w 1596426"/>
                <a:gd name="connsiteY7" fmla="*/ 76571 h 68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6426" h="686896">
                  <a:moveTo>
                    <a:pt x="445269" y="47996"/>
                  </a:moveTo>
                  <a:cubicBezTo>
                    <a:pt x="233338" y="189680"/>
                    <a:pt x="21407" y="331365"/>
                    <a:pt x="2357" y="433759"/>
                  </a:cubicBezTo>
                  <a:cubicBezTo>
                    <a:pt x="-16693" y="536153"/>
                    <a:pt x="78557" y="629022"/>
                    <a:pt x="330969" y="662359"/>
                  </a:cubicBezTo>
                  <a:cubicBezTo>
                    <a:pt x="583381" y="695696"/>
                    <a:pt x="1333476" y="702840"/>
                    <a:pt x="1516832" y="633784"/>
                  </a:cubicBezTo>
                  <a:cubicBezTo>
                    <a:pt x="1700188" y="564728"/>
                    <a:pt x="1521594" y="352796"/>
                    <a:pt x="1431107" y="248021"/>
                  </a:cubicBezTo>
                  <a:cubicBezTo>
                    <a:pt x="1340620" y="143246"/>
                    <a:pt x="1152501" y="33709"/>
                    <a:pt x="973907" y="5134"/>
                  </a:cubicBezTo>
                  <a:cubicBezTo>
                    <a:pt x="795313" y="-23441"/>
                    <a:pt x="359544" y="76571"/>
                    <a:pt x="359544" y="76571"/>
                  </a:cubicBezTo>
                  <a:lnTo>
                    <a:pt x="359544" y="76571"/>
                  </a:ln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FD948BB7-16CC-91AA-A124-CC4940867AFA}"/>
                </a:ext>
              </a:extLst>
            </p:cNvPr>
            <p:cNvSpPr/>
            <p:nvPr/>
          </p:nvSpPr>
          <p:spPr>
            <a:xfrm>
              <a:off x="598087" y="4610643"/>
              <a:ext cx="1596426" cy="843509"/>
            </a:xfrm>
            <a:custGeom>
              <a:avLst/>
              <a:gdLst>
                <a:gd name="connsiteX0" fmla="*/ 445269 w 1596426"/>
                <a:gd name="connsiteY0" fmla="*/ 47996 h 686896"/>
                <a:gd name="connsiteX1" fmla="*/ 2357 w 1596426"/>
                <a:gd name="connsiteY1" fmla="*/ 433759 h 686896"/>
                <a:gd name="connsiteX2" fmla="*/ 330969 w 1596426"/>
                <a:gd name="connsiteY2" fmla="*/ 662359 h 686896"/>
                <a:gd name="connsiteX3" fmla="*/ 1516832 w 1596426"/>
                <a:gd name="connsiteY3" fmla="*/ 633784 h 686896"/>
                <a:gd name="connsiteX4" fmla="*/ 1431107 w 1596426"/>
                <a:gd name="connsiteY4" fmla="*/ 248021 h 686896"/>
                <a:gd name="connsiteX5" fmla="*/ 973907 w 1596426"/>
                <a:gd name="connsiteY5" fmla="*/ 5134 h 686896"/>
                <a:gd name="connsiteX6" fmla="*/ 359544 w 1596426"/>
                <a:gd name="connsiteY6" fmla="*/ 76571 h 686896"/>
                <a:gd name="connsiteX7" fmla="*/ 359544 w 1596426"/>
                <a:gd name="connsiteY7" fmla="*/ 76571 h 68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6426" h="686896">
                  <a:moveTo>
                    <a:pt x="445269" y="47996"/>
                  </a:moveTo>
                  <a:cubicBezTo>
                    <a:pt x="233338" y="189680"/>
                    <a:pt x="21407" y="331365"/>
                    <a:pt x="2357" y="433759"/>
                  </a:cubicBezTo>
                  <a:cubicBezTo>
                    <a:pt x="-16693" y="536153"/>
                    <a:pt x="78557" y="629022"/>
                    <a:pt x="330969" y="662359"/>
                  </a:cubicBezTo>
                  <a:cubicBezTo>
                    <a:pt x="583381" y="695696"/>
                    <a:pt x="1333476" y="702840"/>
                    <a:pt x="1516832" y="633784"/>
                  </a:cubicBezTo>
                  <a:cubicBezTo>
                    <a:pt x="1700188" y="564728"/>
                    <a:pt x="1521594" y="352796"/>
                    <a:pt x="1431107" y="248021"/>
                  </a:cubicBezTo>
                  <a:cubicBezTo>
                    <a:pt x="1340620" y="143246"/>
                    <a:pt x="1152501" y="33709"/>
                    <a:pt x="973907" y="5134"/>
                  </a:cubicBezTo>
                  <a:cubicBezTo>
                    <a:pt x="795313" y="-23441"/>
                    <a:pt x="359544" y="76571"/>
                    <a:pt x="359544" y="76571"/>
                  </a:cubicBezTo>
                  <a:lnTo>
                    <a:pt x="359544" y="76571"/>
                  </a:ln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1505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8943A-C168-9D88-A369-7638391B8F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970DB9-F592-7B5D-1CBF-34A3EF6C6525}"/>
              </a:ext>
            </a:extLst>
          </p:cNvPr>
          <p:cNvSpPr>
            <a:spLocks noGrp="1"/>
          </p:cNvSpPr>
          <p:nvPr>
            <p:ph type="title"/>
          </p:nvPr>
        </p:nvSpPr>
        <p:spPr>
          <a:xfrm>
            <a:off x="7637681" y="2200295"/>
            <a:ext cx="4579543" cy="2492376"/>
          </a:xfrm>
        </p:spPr>
        <p:txBody>
          <a:bodyPr>
            <a:normAutofit fontScale="90000"/>
          </a:bodyPr>
          <a:lstStyle/>
          <a:p>
            <a:r>
              <a:rPr lang="en-US" b="1" dirty="0"/>
              <a:t>Citric Acid Cycle </a:t>
            </a:r>
            <a:br>
              <a:rPr lang="en-US" b="1" dirty="0"/>
            </a:br>
            <a:r>
              <a:rPr lang="en-US" b="1" dirty="0"/>
              <a:t>aka Krebs Cycle: Cellular respiration in the mitochondria</a:t>
            </a:r>
            <a:br>
              <a:rPr lang="en-US" b="1" dirty="0"/>
            </a:br>
            <a:endParaRPr lang="en-US" b="1" dirty="0"/>
          </a:p>
        </p:txBody>
      </p:sp>
      <p:pic>
        <p:nvPicPr>
          <p:cNvPr id="5" name="Content Placeholder 4" descr="A diagram of a cycle&#10;&#10;Description automatically generated">
            <a:extLst>
              <a:ext uri="{FF2B5EF4-FFF2-40B4-BE49-F238E27FC236}">
                <a16:creationId xmlns:a16="http://schemas.microsoft.com/office/drawing/2014/main" id="{AD5C8CEC-6229-E108-F5D9-E9EF4BF7975C}"/>
              </a:ext>
            </a:extLst>
          </p:cNvPr>
          <p:cNvPicPr>
            <a:picLocks noGrp="1" noChangeAspect="1"/>
          </p:cNvPicPr>
          <p:nvPr>
            <p:ph idx="1"/>
          </p:nvPr>
        </p:nvPicPr>
        <p:blipFill>
          <a:blip r:embed="rId2"/>
          <a:stretch>
            <a:fillRect/>
          </a:stretch>
        </p:blipFill>
        <p:spPr>
          <a:xfrm>
            <a:off x="617143" y="258341"/>
            <a:ext cx="6640907" cy="6341317"/>
          </a:xfrm>
        </p:spPr>
      </p:pic>
      <p:grpSp>
        <p:nvGrpSpPr>
          <p:cNvPr id="9" name="Group 8">
            <a:extLst>
              <a:ext uri="{FF2B5EF4-FFF2-40B4-BE49-F238E27FC236}">
                <a16:creationId xmlns:a16="http://schemas.microsoft.com/office/drawing/2014/main" id="{418F6C9A-BBB2-3A75-887F-CCB24F5A7EE2}"/>
              </a:ext>
            </a:extLst>
          </p:cNvPr>
          <p:cNvGrpSpPr/>
          <p:nvPr/>
        </p:nvGrpSpPr>
        <p:grpSpPr>
          <a:xfrm>
            <a:off x="598087" y="294904"/>
            <a:ext cx="6846314" cy="5159248"/>
            <a:chOff x="598087" y="294904"/>
            <a:chExt cx="6846314" cy="5159248"/>
          </a:xfrm>
        </p:grpSpPr>
        <p:sp>
          <p:nvSpPr>
            <p:cNvPr id="3" name="Freeform 2">
              <a:extLst>
                <a:ext uri="{FF2B5EF4-FFF2-40B4-BE49-F238E27FC236}">
                  <a16:creationId xmlns:a16="http://schemas.microsoft.com/office/drawing/2014/main" id="{D4E11900-8BA2-5F8C-5A1F-3FD51378D55F}"/>
                </a:ext>
              </a:extLst>
            </p:cNvPr>
            <p:cNvSpPr/>
            <p:nvPr/>
          </p:nvSpPr>
          <p:spPr>
            <a:xfrm>
              <a:off x="2726556" y="294904"/>
              <a:ext cx="1596426" cy="686896"/>
            </a:xfrm>
            <a:custGeom>
              <a:avLst/>
              <a:gdLst>
                <a:gd name="connsiteX0" fmla="*/ 445269 w 1596426"/>
                <a:gd name="connsiteY0" fmla="*/ 47996 h 686896"/>
                <a:gd name="connsiteX1" fmla="*/ 2357 w 1596426"/>
                <a:gd name="connsiteY1" fmla="*/ 433759 h 686896"/>
                <a:gd name="connsiteX2" fmla="*/ 330969 w 1596426"/>
                <a:gd name="connsiteY2" fmla="*/ 662359 h 686896"/>
                <a:gd name="connsiteX3" fmla="*/ 1516832 w 1596426"/>
                <a:gd name="connsiteY3" fmla="*/ 633784 h 686896"/>
                <a:gd name="connsiteX4" fmla="*/ 1431107 w 1596426"/>
                <a:gd name="connsiteY4" fmla="*/ 248021 h 686896"/>
                <a:gd name="connsiteX5" fmla="*/ 973907 w 1596426"/>
                <a:gd name="connsiteY5" fmla="*/ 5134 h 686896"/>
                <a:gd name="connsiteX6" fmla="*/ 359544 w 1596426"/>
                <a:gd name="connsiteY6" fmla="*/ 76571 h 686896"/>
                <a:gd name="connsiteX7" fmla="*/ 359544 w 1596426"/>
                <a:gd name="connsiteY7" fmla="*/ 76571 h 68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6426" h="686896">
                  <a:moveTo>
                    <a:pt x="445269" y="47996"/>
                  </a:moveTo>
                  <a:cubicBezTo>
                    <a:pt x="233338" y="189680"/>
                    <a:pt x="21407" y="331365"/>
                    <a:pt x="2357" y="433759"/>
                  </a:cubicBezTo>
                  <a:cubicBezTo>
                    <a:pt x="-16693" y="536153"/>
                    <a:pt x="78557" y="629022"/>
                    <a:pt x="330969" y="662359"/>
                  </a:cubicBezTo>
                  <a:cubicBezTo>
                    <a:pt x="583381" y="695696"/>
                    <a:pt x="1333476" y="702840"/>
                    <a:pt x="1516832" y="633784"/>
                  </a:cubicBezTo>
                  <a:cubicBezTo>
                    <a:pt x="1700188" y="564728"/>
                    <a:pt x="1521594" y="352796"/>
                    <a:pt x="1431107" y="248021"/>
                  </a:cubicBezTo>
                  <a:cubicBezTo>
                    <a:pt x="1340620" y="143246"/>
                    <a:pt x="1152501" y="33709"/>
                    <a:pt x="973907" y="5134"/>
                  </a:cubicBezTo>
                  <a:cubicBezTo>
                    <a:pt x="795313" y="-23441"/>
                    <a:pt x="359544" y="76571"/>
                    <a:pt x="359544" y="76571"/>
                  </a:cubicBezTo>
                  <a:lnTo>
                    <a:pt x="359544" y="76571"/>
                  </a:ln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8EC63B91-5772-EC19-5A19-87B0564FBC29}"/>
                </a:ext>
              </a:extLst>
            </p:cNvPr>
            <p:cNvSpPr/>
            <p:nvPr/>
          </p:nvSpPr>
          <p:spPr>
            <a:xfrm>
              <a:off x="5847975" y="2971802"/>
              <a:ext cx="1596426" cy="843509"/>
            </a:xfrm>
            <a:custGeom>
              <a:avLst/>
              <a:gdLst>
                <a:gd name="connsiteX0" fmla="*/ 445269 w 1596426"/>
                <a:gd name="connsiteY0" fmla="*/ 47996 h 686896"/>
                <a:gd name="connsiteX1" fmla="*/ 2357 w 1596426"/>
                <a:gd name="connsiteY1" fmla="*/ 433759 h 686896"/>
                <a:gd name="connsiteX2" fmla="*/ 330969 w 1596426"/>
                <a:gd name="connsiteY2" fmla="*/ 662359 h 686896"/>
                <a:gd name="connsiteX3" fmla="*/ 1516832 w 1596426"/>
                <a:gd name="connsiteY3" fmla="*/ 633784 h 686896"/>
                <a:gd name="connsiteX4" fmla="*/ 1431107 w 1596426"/>
                <a:gd name="connsiteY4" fmla="*/ 248021 h 686896"/>
                <a:gd name="connsiteX5" fmla="*/ 973907 w 1596426"/>
                <a:gd name="connsiteY5" fmla="*/ 5134 h 686896"/>
                <a:gd name="connsiteX6" fmla="*/ 359544 w 1596426"/>
                <a:gd name="connsiteY6" fmla="*/ 76571 h 686896"/>
                <a:gd name="connsiteX7" fmla="*/ 359544 w 1596426"/>
                <a:gd name="connsiteY7" fmla="*/ 76571 h 68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6426" h="686896">
                  <a:moveTo>
                    <a:pt x="445269" y="47996"/>
                  </a:moveTo>
                  <a:cubicBezTo>
                    <a:pt x="233338" y="189680"/>
                    <a:pt x="21407" y="331365"/>
                    <a:pt x="2357" y="433759"/>
                  </a:cubicBezTo>
                  <a:cubicBezTo>
                    <a:pt x="-16693" y="536153"/>
                    <a:pt x="78557" y="629022"/>
                    <a:pt x="330969" y="662359"/>
                  </a:cubicBezTo>
                  <a:cubicBezTo>
                    <a:pt x="583381" y="695696"/>
                    <a:pt x="1333476" y="702840"/>
                    <a:pt x="1516832" y="633784"/>
                  </a:cubicBezTo>
                  <a:cubicBezTo>
                    <a:pt x="1700188" y="564728"/>
                    <a:pt x="1521594" y="352796"/>
                    <a:pt x="1431107" y="248021"/>
                  </a:cubicBezTo>
                  <a:cubicBezTo>
                    <a:pt x="1340620" y="143246"/>
                    <a:pt x="1152501" y="33709"/>
                    <a:pt x="973907" y="5134"/>
                  </a:cubicBezTo>
                  <a:cubicBezTo>
                    <a:pt x="795313" y="-23441"/>
                    <a:pt x="359544" y="76571"/>
                    <a:pt x="359544" y="76571"/>
                  </a:cubicBezTo>
                  <a:lnTo>
                    <a:pt x="359544" y="76571"/>
                  </a:ln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20D352AD-F90A-6894-1F52-004C7FB96ABF}"/>
                </a:ext>
              </a:extLst>
            </p:cNvPr>
            <p:cNvSpPr/>
            <p:nvPr/>
          </p:nvSpPr>
          <p:spPr>
            <a:xfrm>
              <a:off x="5500313" y="4552951"/>
              <a:ext cx="1596426" cy="843509"/>
            </a:xfrm>
            <a:custGeom>
              <a:avLst/>
              <a:gdLst>
                <a:gd name="connsiteX0" fmla="*/ 445269 w 1596426"/>
                <a:gd name="connsiteY0" fmla="*/ 47996 h 686896"/>
                <a:gd name="connsiteX1" fmla="*/ 2357 w 1596426"/>
                <a:gd name="connsiteY1" fmla="*/ 433759 h 686896"/>
                <a:gd name="connsiteX2" fmla="*/ 330969 w 1596426"/>
                <a:gd name="connsiteY2" fmla="*/ 662359 h 686896"/>
                <a:gd name="connsiteX3" fmla="*/ 1516832 w 1596426"/>
                <a:gd name="connsiteY3" fmla="*/ 633784 h 686896"/>
                <a:gd name="connsiteX4" fmla="*/ 1431107 w 1596426"/>
                <a:gd name="connsiteY4" fmla="*/ 248021 h 686896"/>
                <a:gd name="connsiteX5" fmla="*/ 973907 w 1596426"/>
                <a:gd name="connsiteY5" fmla="*/ 5134 h 686896"/>
                <a:gd name="connsiteX6" fmla="*/ 359544 w 1596426"/>
                <a:gd name="connsiteY6" fmla="*/ 76571 h 686896"/>
                <a:gd name="connsiteX7" fmla="*/ 359544 w 1596426"/>
                <a:gd name="connsiteY7" fmla="*/ 76571 h 68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6426" h="686896">
                  <a:moveTo>
                    <a:pt x="445269" y="47996"/>
                  </a:moveTo>
                  <a:cubicBezTo>
                    <a:pt x="233338" y="189680"/>
                    <a:pt x="21407" y="331365"/>
                    <a:pt x="2357" y="433759"/>
                  </a:cubicBezTo>
                  <a:cubicBezTo>
                    <a:pt x="-16693" y="536153"/>
                    <a:pt x="78557" y="629022"/>
                    <a:pt x="330969" y="662359"/>
                  </a:cubicBezTo>
                  <a:cubicBezTo>
                    <a:pt x="583381" y="695696"/>
                    <a:pt x="1333476" y="702840"/>
                    <a:pt x="1516832" y="633784"/>
                  </a:cubicBezTo>
                  <a:cubicBezTo>
                    <a:pt x="1700188" y="564728"/>
                    <a:pt x="1521594" y="352796"/>
                    <a:pt x="1431107" y="248021"/>
                  </a:cubicBezTo>
                  <a:cubicBezTo>
                    <a:pt x="1340620" y="143246"/>
                    <a:pt x="1152501" y="33709"/>
                    <a:pt x="973907" y="5134"/>
                  </a:cubicBezTo>
                  <a:cubicBezTo>
                    <a:pt x="795313" y="-23441"/>
                    <a:pt x="359544" y="76571"/>
                    <a:pt x="359544" y="76571"/>
                  </a:cubicBezTo>
                  <a:lnTo>
                    <a:pt x="359544" y="76571"/>
                  </a:ln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EC4D83B6-01F7-07CC-5466-F7B9AF661E0B}"/>
                </a:ext>
              </a:extLst>
            </p:cNvPr>
            <p:cNvSpPr/>
            <p:nvPr/>
          </p:nvSpPr>
          <p:spPr>
            <a:xfrm>
              <a:off x="810423" y="1424507"/>
              <a:ext cx="1596426" cy="843509"/>
            </a:xfrm>
            <a:custGeom>
              <a:avLst/>
              <a:gdLst>
                <a:gd name="connsiteX0" fmla="*/ 445269 w 1596426"/>
                <a:gd name="connsiteY0" fmla="*/ 47996 h 686896"/>
                <a:gd name="connsiteX1" fmla="*/ 2357 w 1596426"/>
                <a:gd name="connsiteY1" fmla="*/ 433759 h 686896"/>
                <a:gd name="connsiteX2" fmla="*/ 330969 w 1596426"/>
                <a:gd name="connsiteY2" fmla="*/ 662359 h 686896"/>
                <a:gd name="connsiteX3" fmla="*/ 1516832 w 1596426"/>
                <a:gd name="connsiteY3" fmla="*/ 633784 h 686896"/>
                <a:gd name="connsiteX4" fmla="*/ 1431107 w 1596426"/>
                <a:gd name="connsiteY4" fmla="*/ 248021 h 686896"/>
                <a:gd name="connsiteX5" fmla="*/ 973907 w 1596426"/>
                <a:gd name="connsiteY5" fmla="*/ 5134 h 686896"/>
                <a:gd name="connsiteX6" fmla="*/ 359544 w 1596426"/>
                <a:gd name="connsiteY6" fmla="*/ 76571 h 686896"/>
                <a:gd name="connsiteX7" fmla="*/ 359544 w 1596426"/>
                <a:gd name="connsiteY7" fmla="*/ 76571 h 68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6426" h="686896">
                  <a:moveTo>
                    <a:pt x="445269" y="47996"/>
                  </a:moveTo>
                  <a:cubicBezTo>
                    <a:pt x="233338" y="189680"/>
                    <a:pt x="21407" y="331365"/>
                    <a:pt x="2357" y="433759"/>
                  </a:cubicBezTo>
                  <a:cubicBezTo>
                    <a:pt x="-16693" y="536153"/>
                    <a:pt x="78557" y="629022"/>
                    <a:pt x="330969" y="662359"/>
                  </a:cubicBezTo>
                  <a:cubicBezTo>
                    <a:pt x="583381" y="695696"/>
                    <a:pt x="1333476" y="702840"/>
                    <a:pt x="1516832" y="633784"/>
                  </a:cubicBezTo>
                  <a:cubicBezTo>
                    <a:pt x="1700188" y="564728"/>
                    <a:pt x="1521594" y="352796"/>
                    <a:pt x="1431107" y="248021"/>
                  </a:cubicBezTo>
                  <a:cubicBezTo>
                    <a:pt x="1340620" y="143246"/>
                    <a:pt x="1152501" y="33709"/>
                    <a:pt x="973907" y="5134"/>
                  </a:cubicBezTo>
                  <a:cubicBezTo>
                    <a:pt x="795313" y="-23441"/>
                    <a:pt x="359544" y="76571"/>
                    <a:pt x="359544" y="76571"/>
                  </a:cubicBezTo>
                  <a:lnTo>
                    <a:pt x="359544" y="76571"/>
                  </a:ln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6FA2DF52-A291-8539-AA15-0E3D54C09D2C}"/>
                </a:ext>
              </a:extLst>
            </p:cNvPr>
            <p:cNvSpPr/>
            <p:nvPr/>
          </p:nvSpPr>
          <p:spPr>
            <a:xfrm>
              <a:off x="598087" y="4610643"/>
              <a:ext cx="1596426" cy="843509"/>
            </a:xfrm>
            <a:custGeom>
              <a:avLst/>
              <a:gdLst>
                <a:gd name="connsiteX0" fmla="*/ 445269 w 1596426"/>
                <a:gd name="connsiteY0" fmla="*/ 47996 h 686896"/>
                <a:gd name="connsiteX1" fmla="*/ 2357 w 1596426"/>
                <a:gd name="connsiteY1" fmla="*/ 433759 h 686896"/>
                <a:gd name="connsiteX2" fmla="*/ 330969 w 1596426"/>
                <a:gd name="connsiteY2" fmla="*/ 662359 h 686896"/>
                <a:gd name="connsiteX3" fmla="*/ 1516832 w 1596426"/>
                <a:gd name="connsiteY3" fmla="*/ 633784 h 686896"/>
                <a:gd name="connsiteX4" fmla="*/ 1431107 w 1596426"/>
                <a:gd name="connsiteY4" fmla="*/ 248021 h 686896"/>
                <a:gd name="connsiteX5" fmla="*/ 973907 w 1596426"/>
                <a:gd name="connsiteY5" fmla="*/ 5134 h 686896"/>
                <a:gd name="connsiteX6" fmla="*/ 359544 w 1596426"/>
                <a:gd name="connsiteY6" fmla="*/ 76571 h 686896"/>
                <a:gd name="connsiteX7" fmla="*/ 359544 w 1596426"/>
                <a:gd name="connsiteY7" fmla="*/ 76571 h 68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6426" h="686896">
                  <a:moveTo>
                    <a:pt x="445269" y="47996"/>
                  </a:moveTo>
                  <a:cubicBezTo>
                    <a:pt x="233338" y="189680"/>
                    <a:pt x="21407" y="331365"/>
                    <a:pt x="2357" y="433759"/>
                  </a:cubicBezTo>
                  <a:cubicBezTo>
                    <a:pt x="-16693" y="536153"/>
                    <a:pt x="78557" y="629022"/>
                    <a:pt x="330969" y="662359"/>
                  </a:cubicBezTo>
                  <a:cubicBezTo>
                    <a:pt x="583381" y="695696"/>
                    <a:pt x="1333476" y="702840"/>
                    <a:pt x="1516832" y="633784"/>
                  </a:cubicBezTo>
                  <a:cubicBezTo>
                    <a:pt x="1700188" y="564728"/>
                    <a:pt x="1521594" y="352796"/>
                    <a:pt x="1431107" y="248021"/>
                  </a:cubicBezTo>
                  <a:cubicBezTo>
                    <a:pt x="1340620" y="143246"/>
                    <a:pt x="1152501" y="33709"/>
                    <a:pt x="973907" y="5134"/>
                  </a:cubicBezTo>
                  <a:cubicBezTo>
                    <a:pt x="795313" y="-23441"/>
                    <a:pt x="359544" y="76571"/>
                    <a:pt x="359544" y="76571"/>
                  </a:cubicBezTo>
                  <a:lnTo>
                    <a:pt x="359544" y="76571"/>
                  </a:ln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45A2969A-A94F-1BD6-6BD7-8E946F665916}"/>
              </a:ext>
            </a:extLst>
          </p:cNvPr>
          <p:cNvSpPr txBox="1"/>
          <p:nvPr/>
        </p:nvSpPr>
        <p:spPr>
          <a:xfrm>
            <a:off x="1911452" y="1854269"/>
            <a:ext cx="1871831" cy="707886"/>
          </a:xfrm>
          <a:prstGeom prst="rect">
            <a:avLst/>
          </a:prstGeom>
          <a:solidFill>
            <a:schemeClr val="bg1"/>
          </a:solidFill>
        </p:spPr>
        <p:txBody>
          <a:bodyPr wrap="square" rtlCol="0">
            <a:spAutoFit/>
          </a:bodyPr>
          <a:lstStyle/>
          <a:p>
            <a:pPr algn="ctr"/>
            <a:r>
              <a:rPr lang="en-US" sz="2000" dirty="0"/>
              <a:t>Malate dehydrogenase</a:t>
            </a:r>
          </a:p>
        </p:txBody>
      </p:sp>
      <p:sp>
        <p:nvSpPr>
          <p:cNvPr id="11" name="TextBox 10">
            <a:extLst>
              <a:ext uri="{FF2B5EF4-FFF2-40B4-BE49-F238E27FC236}">
                <a16:creationId xmlns:a16="http://schemas.microsoft.com/office/drawing/2014/main" id="{387BDDA0-A1AA-D23B-A1C7-9B7B68D79032}"/>
              </a:ext>
            </a:extLst>
          </p:cNvPr>
          <p:cNvSpPr txBox="1"/>
          <p:nvPr/>
        </p:nvSpPr>
        <p:spPr>
          <a:xfrm>
            <a:off x="1918535" y="4236042"/>
            <a:ext cx="1871831" cy="707886"/>
          </a:xfrm>
          <a:prstGeom prst="rect">
            <a:avLst/>
          </a:prstGeom>
          <a:solidFill>
            <a:schemeClr val="bg1"/>
          </a:solidFill>
        </p:spPr>
        <p:txBody>
          <a:bodyPr wrap="square" rtlCol="0">
            <a:spAutoFit/>
          </a:bodyPr>
          <a:lstStyle/>
          <a:p>
            <a:pPr algn="ctr"/>
            <a:r>
              <a:rPr lang="en-US" sz="2000" dirty="0"/>
              <a:t>Succinate dehydrogenase</a:t>
            </a:r>
          </a:p>
        </p:txBody>
      </p:sp>
      <p:sp>
        <p:nvSpPr>
          <p:cNvPr id="12" name="TextBox 11">
            <a:extLst>
              <a:ext uri="{FF2B5EF4-FFF2-40B4-BE49-F238E27FC236}">
                <a16:creationId xmlns:a16="http://schemas.microsoft.com/office/drawing/2014/main" id="{D3D0F984-2255-CA7A-99A3-59DE4F5BBA64}"/>
              </a:ext>
            </a:extLst>
          </p:cNvPr>
          <p:cNvSpPr txBox="1"/>
          <p:nvPr/>
        </p:nvSpPr>
        <p:spPr>
          <a:xfrm>
            <a:off x="4224169" y="4568524"/>
            <a:ext cx="1871831" cy="707886"/>
          </a:xfrm>
          <a:prstGeom prst="rect">
            <a:avLst/>
          </a:prstGeom>
          <a:solidFill>
            <a:schemeClr val="bg1"/>
          </a:solidFill>
        </p:spPr>
        <p:txBody>
          <a:bodyPr wrap="square" rtlCol="0">
            <a:spAutoFit/>
          </a:bodyPr>
          <a:lstStyle/>
          <a:p>
            <a:pPr algn="ctr"/>
            <a:r>
              <a:rPr lang="el-GR" sz="2000" dirty="0"/>
              <a:t>α-</a:t>
            </a:r>
            <a:r>
              <a:rPr lang="en-US" sz="2000" dirty="0"/>
              <a:t>ketoglutarate dehydrogenase</a:t>
            </a:r>
          </a:p>
        </p:txBody>
      </p:sp>
    </p:spTree>
    <p:extLst>
      <p:ext uri="{BB962C8B-B14F-4D97-AF65-F5344CB8AC3E}">
        <p14:creationId xmlns:p14="http://schemas.microsoft.com/office/powerpoint/2010/main" val="2997944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E978D-60E9-FDB2-9DA7-E0A2D5BB999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4A50306-7607-163C-F65A-6EBF2E186BA7}"/>
              </a:ext>
            </a:extLst>
          </p:cNvPr>
          <p:cNvSpPr/>
          <p:nvPr/>
        </p:nvSpPr>
        <p:spPr>
          <a:xfrm>
            <a:off x="2419864" y="1928198"/>
            <a:ext cx="7352271" cy="3816429"/>
          </a:xfrm>
          <a:prstGeom prst="rect">
            <a:avLst/>
          </a:prstGeom>
          <a:noFill/>
          <a:ln>
            <a:noFill/>
          </a:ln>
        </p:spPr>
        <p:txBody>
          <a:bodyPr wrap="square" lIns="121920" tIns="60960" rIns="121920" bIns="60960">
            <a:spAutoFit/>
          </a:bodyPr>
          <a:lstStyle/>
          <a:p>
            <a:pPr algn="ctr"/>
            <a:r>
              <a:rPr lang="en-US"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Disrupted Glycolysis Leads to Fatty Liver Disease and Hyperlipidemia</a:t>
            </a:r>
          </a:p>
        </p:txBody>
      </p:sp>
    </p:spTree>
    <p:extLst>
      <p:ext uri="{BB962C8B-B14F-4D97-AF65-F5344CB8AC3E}">
        <p14:creationId xmlns:p14="http://schemas.microsoft.com/office/powerpoint/2010/main" val="11872089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395B7-642D-1AB5-76E8-3B7031569A72}"/>
              </a:ext>
            </a:extLst>
          </p:cNvPr>
          <p:cNvSpPr>
            <a:spLocks noGrp="1"/>
          </p:cNvSpPr>
          <p:nvPr>
            <p:ph type="title"/>
          </p:nvPr>
        </p:nvSpPr>
        <p:spPr>
          <a:xfrm>
            <a:off x="280261" y="153192"/>
            <a:ext cx="10515600" cy="1325563"/>
          </a:xfrm>
        </p:spPr>
        <p:txBody>
          <a:bodyPr/>
          <a:lstStyle/>
          <a:p>
            <a:r>
              <a:rPr lang="en-US" b="1" dirty="0"/>
              <a:t>The Big Picture</a:t>
            </a:r>
          </a:p>
        </p:txBody>
      </p:sp>
      <p:sp>
        <p:nvSpPr>
          <p:cNvPr id="3" name="Content Placeholder 2">
            <a:extLst>
              <a:ext uri="{FF2B5EF4-FFF2-40B4-BE49-F238E27FC236}">
                <a16:creationId xmlns:a16="http://schemas.microsoft.com/office/drawing/2014/main" id="{13270ADD-65DC-4B05-ED1D-443253CA0F98}"/>
              </a:ext>
            </a:extLst>
          </p:cNvPr>
          <p:cNvSpPr>
            <a:spLocks noGrp="1"/>
          </p:cNvSpPr>
          <p:nvPr>
            <p:ph idx="1"/>
          </p:nvPr>
        </p:nvSpPr>
        <p:spPr>
          <a:xfrm>
            <a:off x="280261" y="1690688"/>
            <a:ext cx="10515600" cy="4351338"/>
          </a:xfrm>
        </p:spPr>
        <p:txBody>
          <a:bodyPr/>
          <a:lstStyle/>
          <a:p>
            <a:r>
              <a:rPr lang="en-US" dirty="0"/>
              <a:t>Glycolysis is the “pre-processing” step that takes place in the cytoplasm and converts glucose into pyruvate</a:t>
            </a:r>
          </a:p>
          <a:p>
            <a:r>
              <a:rPr lang="en-US" dirty="0"/>
              <a:t>Many steps in glycolysis help to deplete deuterium in protons </a:t>
            </a:r>
          </a:p>
          <a:p>
            <a:r>
              <a:rPr lang="en-US" dirty="0"/>
              <a:t>At least two critical dehydrogenases in glycolysis have strong glyphosate susceptibility motifs</a:t>
            </a:r>
          </a:p>
          <a:p>
            <a:r>
              <a:rPr lang="en-US" dirty="0"/>
              <a:t>Genetic mutations in these genes lead to serious health issues, including glycation damage, microcephaly, seizures, cognitive impairment and liver damage</a:t>
            </a:r>
          </a:p>
          <a:p>
            <a:endParaRPr lang="en-US" dirty="0"/>
          </a:p>
        </p:txBody>
      </p:sp>
    </p:spTree>
    <p:extLst>
      <p:ext uri="{BB962C8B-B14F-4D97-AF65-F5344CB8AC3E}">
        <p14:creationId xmlns:p14="http://schemas.microsoft.com/office/powerpoint/2010/main" val="27513482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9ADB8-17B7-6F6C-C0EA-A4F3B94034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489B80-3459-8F61-E33D-B9C26C7C919A}"/>
              </a:ext>
            </a:extLst>
          </p:cNvPr>
          <p:cNvSpPr>
            <a:spLocks noGrp="1"/>
          </p:cNvSpPr>
          <p:nvPr>
            <p:ph type="title"/>
          </p:nvPr>
        </p:nvSpPr>
        <p:spPr>
          <a:xfrm>
            <a:off x="174171" y="-157389"/>
            <a:ext cx="10515600" cy="1325563"/>
          </a:xfrm>
        </p:spPr>
        <p:txBody>
          <a:bodyPr/>
          <a:lstStyle/>
          <a:p>
            <a:r>
              <a:rPr lang="en-US" b="1" dirty="0"/>
              <a:t>Simplified Glucose Metabolism</a:t>
            </a:r>
          </a:p>
        </p:txBody>
      </p:sp>
      <p:pic>
        <p:nvPicPr>
          <p:cNvPr id="5" name="Content Placeholder 4" descr="Diagram of a cell cycle&#10;&#10;Description automatically generated">
            <a:extLst>
              <a:ext uri="{FF2B5EF4-FFF2-40B4-BE49-F238E27FC236}">
                <a16:creationId xmlns:a16="http://schemas.microsoft.com/office/drawing/2014/main" id="{537C2422-C295-A711-611F-18F885F94F80}"/>
              </a:ext>
            </a:extLst>
          </p:cNvPr>
          <p:cNvPicPr>
            <a:picLocks noGrp="1" noChangeAspect="1"/>
          </p:cNvPicPr>
          <p:nvPr>
            <p:ph idx="1"/>
          </p:nvPr>
        </p:nvPicPr>
        <p:blipFill>
          <a:blip r:embed="rId3"/>
          <a:stretch>
            <a:fillRect/>
          </a:stretch>
        </p:blipFill>
        <p:spPr>
          <a:xfrm>
            <a:off x="557391" y="846952"/>
            <a:ext cx="10132380" cy="5769827"/>
          </a:xfrm>
        </p:spPr>
      </p:pic>
      <p:sp>
        <p:nvSpPr>
          <p:cNvPr id="3" name="TextBox 2">
            <a:extLst>
              <a:ext uri="{FF2B5EF4-FFF2-40B4-BE49-F238E27FC236}">
                <a16:creationId xmlns:a16="http://schemas.microsoft.com/office/drawing/2014/main" id="{04B8F8A6-EF94-E4D8-F354-0E348AFBC6D3}"/>
              </a:ext>
            </a:extLst>
          </p:cNvPr>
          <p:cNvSpPr txBox="1"/>
          <p:nvPr/>
        </p:nvSpPr>
        <p:spPr>
          <a:xfrm>
            <a:off x="3341036" y="6216669"/>
            <a:ext cx="4982774" cy="400110"/>
          </a:xfrm>
          <a:prstGeom prst="rect">
            <a:avLst/>
          </a:prstGeom>
          <a:noFill/>
        </p:spPr>
        <p:txBody>
          <a:bodyPr wrap="none" rtlCol="0">
            <a:spAutoFit/>
          </a:bodyPr>
          <a:lstStyle/>
          <a:p>
            <a:r>
              <a:rPr lang="en-US" sz="2000" dirty="0"/>
              <a:t>TCA = tricarboxylic acid cycle = citric acid cycle</a:t>
            </a:r>
          </a:p>
        </p:txBody>
      </p:sp>
      <p:pic>
        <p:nvPicPr>
          <p:cNvPr id="6" name="Picture 5" descr="A model of a molecule&#10;&#10;Description automatically generated">
            <a:extLst>
              <a:ext uri="{FF2B5EF4-FFF2-40B4-BE49-F238E27FC236}">
                <a16:creationId xmlns:a16="http://schemas.microsoft.com/office/drawing/2014/main" id="{D1133F66-E419-2830-523B-F889CE9F6335}"/>
              </a:ext>
            </a:extLst>
          </p:cNvPr>
          <p:cNvPicPr>
            <a:picLocks noChangeAspect="1"/>
          </p:cNvPicPr>
          <p:nvPr/>
        </p:nvPicPr>
        <p:blipFill>
          <a:blip r:embed="rId4"/>
          <a:stretch>
            <a:fillRect/>
          </a:stretch>
        </p:blipFill>
        <p:spPr>
          <a:xfrm>
            <a:off x="9174298" y="5111073"/>
            <a:ext cx="3030946" cy="1746927"/>
          </a:xfrm>
          <a:prstGeom prst="rect">
            <a:avLst/>
          </a:prstGeom>
        </p:spPr>
      </p:pic>
      <p:sp>
        <p:nvSpPr>
          <p:cNvPr id="7" name="TextBox 6">
            <a:extLst>
              <a:ext uri="{FF2B5EF4-FFF2-40B4-BE49-F238E27FC236}">
                <a16:creationId xmlns:a16="http://schemas.microsoft.com/office/drawing/2014/main" id="{173EB587-A075-0763-F939-F06E0D1CC38D}"/>
              </a:ext>
            </a:extLst>
          </p:cNvPr>
          <p:cNvSpPr txBox="1"/>
          <p:nvPr/>
        </p:nvSpPr>
        <p:spPr>
          <a:xfrm>
            <a:off x="10766294" y="4926407"/>
            <a:ext cx="1374094" cy="461665"/>
          </a:xfrm>
          <a:prstGeom prst="rect">
            <a:avLst/>
          </a:prstGeom>
          <a:noFill/>
        </p:spPr>
        <p:txBody>
          <a:bodyPr wrap="none" rtlCol="0">
            <a:spAutoFit/>
          </a:bodyPr>
          <a:lstStyle/>
          <a:p>
            <a:r>
              <a:rPr lang="en-US" sz="2400" dirty="0"/>
              <a:t>citric acid</a:t>
            </a:r>
          </a:p>
        </p:txBody>
      </p:sp>
    </p:spTree>
    <p:extLst>
      <p:ext uri="{BB962C8B-B14F-4D97-AF65-F5344CB8AC3E}">
        <p14:creationId xmlns:p14="http://schemas.microsoft.com/office/powerpoint/2010/main" val="26701882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983C8-48AC-EA40-4F46-AC03070900B7}"/>
              </a:ext>
            </a:extLst>
          </p:cNvPr>
          <p:cNvSpPr>
            <a:spLocks noGrp="1"/>
          </p:cNvSpPr>
          <p:nvPr>
            <p:ph type="title"/>
          </p:nvPr>
        </p:nvSpPr>
        <p:spPr>
          <a:xfrm>
            <a:off x="474615" y="195308"/>
            <a:ext cx="6422573" cy="1325563"/>
          </a:xfrm>
        </p:spPr>
        <p:txBody>
          <a:bodyPr>
            <a:normAutofit/>
          </a:bodyPr>
          <a:lstStyle/>
          <a:p>
            <a:r>
              <a:rPr lang="en-US" b="1" dirty="0"/>
              <a:t>Glycolysis and Glyphosate</a:t>
            </a:r>
          </a:p>
        </p:txBody>
      </p:sp>
      <p:sp>
        <p:nvSpPr>
          <p:cNvPr id="3" name="Content Placeholder 2">
            <a:extLst>
              <a:ext uri="{FF2B5EF4-FFF2-40B4-BE49-F238E27FC236}">
                <a16:creationId xmlns:a16="http://schemas.microsoft.com/office/drawing/2014/main" id="{F6F37372-E4EC-35C1-32C2-071D39722D21}"/>
              </a:ext>
            </a:extLst>
          </p:cNvPr>
          <p:cNvSpPr>
            <a:spLocks noGrp="1"/>
          </p:cNvSpPr>
          <p:nvPr>
            <p:ph idx="1"/>
          </p:nvPr>
        </p:nvSpPr>
        <p:spPr>
          <a:xfrm>
            <a:off x="317863" y="1520871"/>
            <a:ext cx="10879183" cy="4351338"/>
          </a:xfrm>
        </p:spPr>
        <p:txBody>
          <a:bodyPr/>
          <a:lstStyle/>
          <a:p>
            <a:r>
              <a:rPr lang="en-US" dirty="0"/>
              <a:t>Glycolysis is the anaerobic pathway in the cytoplasm that converts glucose to pyruvate</a:t>
            </a:r>
          </a:p>
          <a:p>
            <a:r>
              <a:rPr lang="en-US" dirty="0"/>
              <a:t>Pyruvate feeds into the citric acid cycle in the mitochondria and gets fully metabolized to carbon dioxide and water</a:t>
            </a:r>
          </a:p>
          <a:p>
            <a:r>
              <a:rPr lang="en-US" dirty="0"/>
              <a:t>Glycolysis involves several enzymes that deplete deuterium</a:t>
            </a:r>
          </a:p>
          <a:p>
            <a:r>
              <a:rPr lang="en-US" dirty="0"/>
              <a:t>Triosephosphate isomerase is an important enzyme in glycolysis that yields a </a:t>
            </a:r>
            <a:r>
              <a:rPr lang="en-US" dirty="0" err="1"/>
              <a:t>deupleted</a:t>
            </a:r>
            <a:r>
              <a:rPr lang="en-US" dirty="0"/>
              <a:t> proton that is then attached to NAD+ to make NADH</a:t>
            </a:r>
          </a:p>
          <a:p>
            <a:r>
              <a:rPr lang="en-US" dirty="0"/>
              <a:t>The dehydrogenase that yields NADH has a strong glyphosate-susceptibility motif</a:t>
            </a:r>
          </a:p>
        </p:txBody>
      </p:sp>
    </p:spTree>
    <p:extLst>
      <p:ext uri="{BB962C8B-B14F-4D97-AF65-F5344CB8AC3E}">
        <p14:creationId xmlns:p14="http://schemas.microsoft.com/office/powerpoint/2010/main" val="23671516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9113E-5F4E-37D1-374D-0819344FEB6E}"/>
              </a:ext>
            </a:extLst>
          </p:cNvPr>
          <p:cNvSpPr>
            <a:spLocks noGrp="1"/>
          </p:cNvSpPr>
          <p:nvPr>
            <p:ph type="title"/>
          </p:nvPr>
        </p:nvSpPr>
        <p:spPr>
          <a:xfrm>
            <a:off x="148278" y="117564"/>
            <a:ext cx="10515600" cy="1325563"/>
          </a:xfrm>
        </p:spPr>
        <p:txBody>
          <a:bodyPr/>
          <a:lstStyle/>
          <a:p>
            <a:r>
              <a:rPr lang="en-US" b="1" dirty="0"/>
              <a:t> Triosephosphate Isomerase</a:t>
            </a:r>
          </a:p>
        </p:txBody>
      </p:sp>
      <p:pic>
        <p:nvPicPr>
          <p:cNvPr id="5" name="Picture 4" descr="A diagram of a chemical reaction&#10;&#10;Description automatically generated">
            <a:extLst>
              <a:ext uri="{FF2B5EF4-FFF2-40B4-BE49-F238E27FC236}">
                <a16:creationId xmlns:a16="http://schemas.microsoft.com/office/drawing/2014/main" id="{10FA185B-4395-966F-BBE2-4E89037F7B13}"/>
              </a:ext>
            </a:extLst>
          </p:cNvPr>
          <p:cNvPicPr>
            <a:picLocks noChangeAspect="1"/>
          </p:cNvPicPr>
          <p:nvPr/>
        </p:nvPicPr>
        <p:blipFill>
          <a:blip r:embed="rId3"/>
          <a:stretch>
            <a:fillRect/>
          </a:stretch>
        </p:blipFill>
        <p:spPr>
          <a:xfrm>
            <a:off x="2067977" y="1317801"/>
            <a:ext cx="5727700" cy="2971800"/>
          </a:xfrm>
          <a:prstGeom prst="rect">
            <a:avLst/>
          </a:prstGeom>
        </p:spPr>
      </p:pic>
      <p:sp>
        <p:nvSpPr>
          <p:cNvPr id="19" name="Rectangle 18">
            <a:extLst>
              <a:ext uri="{FF2B5EF4-FFF2-40B4-BE49-F238E27FC236}">
                <a16:creationId xmlns:a16="http://schemas.microsoft.com/office/drawing/2014/main" id="{BD3AD476-9580-1B12-4E10-16AEAEBC2BF0}"/>
              </a:ext>
            </a:extLst>
          </p:cNvPr>
          <p:cNvSpPr/>
          <p:nvPr/>
        </p:nvSpPr>
        <p:spPr>
          <a:xfrm>
            <a:off x="4206238" y="2686584"/>
            <a:ext cx="1219200" cy="2721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5094356-E241-3DB5-24E6-EBE5696D078F}"/>
              </a:ext>
            </a:extLst>
          </p:cNvPr>
          <p:cNvGrpSpPr/>
          <p:nvPr/>
        </p:nvGrpSpPr>
        <p:grpSpPr>
          <a:xfrm>
            <a:off x="4206238" y="2519274"/>
            <a:ext cx="1240971" cy="682958"/>
            <a:chOff x="968829" y="4180329"/>
            <a:chExt cx="1240971" cy="682958"/>
          </a:xfrm>
        </p:grpSpPr>
        <p:grpSp>
          <p:nvGrpSpPr>
            <p:cNvPr id="14" name="Group 13">
              <a:extLst>
                <a:ext uri="{FF2B5EF4-FFF2-40B4-BE49-F238E27FC236}">
                  <a16:creationId xmlns:a16="http://schemas.microsoft.com/office/drawing/2014/main" id="{9D8FFB18-0F4E-9843-43D2-16FBD3932148}"/>
                </a:ext>
              </a:extLst>
            </p:cNvPr>
            <p:cNvGrpSpPr/>
            <p:nvPr/>
          </p:nvGrpSpPr>
          <p:grpSpPr>
            <a:xfrm>
              <a:off x="968829" y="4572686"/>
              <a:ext cx="1240971" cy="290601"/>
              <a:chOff x="968829" y="4616230"/>
              <a:chExt cx="1240971" cy="290601"/>
            </a:xfrm>
          </p:grpSpPr>
          <p:cxnSp>
            <p:nvCxnSpPr>
              <p:cNvPr id="7" name="Straight Connector 6">
                <a:extLst>
                  <a:ext uri="{FF2B5EF4-FFF2-40B4-BE49-F238E27FC236}">
                    <a16:creationId xmlns:a16="http://schemas.microsoft.com/office/drawing/2014/main" id="{19CB5832-CE72-86FA-560A-4E682401B062}"/>
                  </a:ext>
                </a:extLst>
              </p:cNvPr>
              <p:cNvCxnSpPr>
                <a:cxnSpLocks/>
              </p:cNvCxnSpPr>
              <p:nvPr/>
            </p:nvCxnSpPr>
            <p:spPr>
              <a:xfrm flipH="1">
                <a:off x="968829" y="4616230"/>
                <a:ext cx="124097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8FDF188-F297-9BE9-8B04-3AC39C21DF8D}"/>
                  </a:ext>
                </a:extLst>
              </p:cNvPr>
              <p:cNvCxnSpPr>
                <a:cxnSpLocks/>
              </p:cNvCxnSpPr>
              <p:nvPr/>
            </p:nvCxnSpPr>
            <p:spPr>
              <a:xfrm flipH="1" flipV="1">
                <a:off x="968829" y="4616230"/>
                <a:ext cx="195942" cy="2906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B05E050E-5F8F-47F2-2E11-020523CF8350}"/>
                </a:ext>
              </a:extLst>
            </p:cNvPr>
            <p:cNvGrpSpPr/>
            <p:nvPr/>
          </p:nvGrpSpPr>
          <p:grpSpPr>
            <a:xfrm flipH="1" flipV="1">
              <a:off x="968829" y="4180329"/>
              <a:ext cx="1240971" cy="290601"/>
              <a:chOff x="968829" y="4616230"/>
              <a:chExt cx="1240971" cy="290601"/>
            </a:xfrm>
          </p:grpSpPr>
          <p:cxnSp>
            <p:nvCxnSpPr>
              <p:cNvPr id="16" name="Straight Connector 15">
                <a:extLst>
                  <a:ext uri="{FF2B5EF4-FFF2-40B4-BE49-F238E27FC236}">
                    <a16:creationId xmlns:a16="http://schemas.microsoft.com/office/drawing/2014/main" id="{1B6CA88D-EFB2-6DEE-1717-ADE0D5943886}"/>
                  </a:ext>
                </a:extLst>
              </p:cNvPr>
              <p:cNvCxnSpPr>
                <a:cxnSpLocks/>
              </p:cNvCxnSpPr>
              <p:nvPr/>
            </p:nvCxnSpPr>
            <p:spPr>
              <a:xfrm flipH="1">
                <a:off x="968829" y="4616230"/>
                <a:ext cx="12409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7EB423-2CCE-325A-2529-91AF0AF49240}"/>
                  </a:ext>
                </a:extLst>
              </p:cNvPr>
              <p:cNvCxnSpPr>
                <a:cxnSpLocks/>
              </p:cNvCxnSpPr>
              <p:nvPr/>
            </p:nvCxnSpPr>
            <p:spPr>
              <a:xfrm flipH="1" flipV="1">
                <a:off x="968829" y="4616230"/>
                <a:ext cx="195942" cy="2906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0" name="Right Arrow 19">
            <a:extLst>
              <a:ext uri="{FF2B5EF4-FFF2-40B4-BE49-F238E27FC236}">
                <a16:creationId xmlns:a16="http://schemas.microsoft.com/office/drawing/2014/main" id="{F45BAC53-BABA-7AD7-95A0-136E9B31207A}"/>
              </a:ext>
            </a:extLst>
          </p:cNvPr>
          <p:cNvSpPr/>
          <p:nvPr/>
        </p:nvSpPr>
        <p:spPr>
          <a:xfrm>
            <a:off x="7769587" y="2519274"/>
            <a:ext cx="671196" cy="4394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D7E1D02-8080-877A-F5BE-A582CACBEAB9}"/>
              </a:ext>
            </a:extLst>
          </p:cNvPr>
          <p:cNvSpPr txBox="1"/>
          <p:nvPr/>
        </p:nvSpPr>
        <p:spPr>
          <a:xfrm>
            <a:off x="11044281" y="2246989"/>
            <a:ext cx="1150079" cy="1210866"/>
          </a:xfrm>
          <a:prstGeom prst="rect">
            <a:avLst/>
          </a:prstGeom>
          <a:noFill/>
        </p:spPr>
        <p:txBody>
          <a:bodyPr wrap="square" rtlCol="0">
            <a:spAutoFit/>
          </a:bodyPr>
          <a:lstStyle/>
          <a:p>
            <a:r>
              <a:rPr lang="en-US" sz="2400" dirty="0"/>
              <a:t>Citric Acid Cycle</a:t>
            </a:r>
          </a:p>
        </p:txBody>
      </p:sp>
      <p:sp>
        <p:nvSpPr>
          <p:cNvPr id="22" name="Right Arrow 21">
            <a:extLst>
              <a:ext uri="{FF2B5EF4-FFF2-40B4-BE49-F238E27FC236}">
                <a16:creationId xmlns:a16="http://schemas.microsoft.com/office/drawing/2014/main" id="{3D5CE2DC-F510-ABF2-E901-741191B83E96}"/>
              </a:ext>
            </a:extLst>
          </p:cNvPr>
          <p:cNvSpPr/>
          <p:nvPr/>
        </p:nvSpPr>
        <p:spPr>
          <a:xfrm flipH="1">
            <a:off x="1541896" y="2531722"/>
            <a:ext cx="715798" cy="43532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2ABC41F3-F329-ACF8-B84D-4644C9EA7D0B}"/>
              </a:ext>
            </a:extLst>
          </p:cNvPr>
          <p:cNvSpPr txBox="1"/>
          <p:nvPr/>
        </p:nvSpPr>
        <p:spPr>
          <a:xfrm>
            <a:off x="148278" y="2458005"/>
            <a:ext cx="1742208" cy="830997"/>
          </a:xfrm>
          <a:prstGeom prst="rect">
            <a:avLst/>
          </a:prstGeom>
          <a:noFill/>
        </p:spPr>
        <p:txBody>
          <a:bodyPr wrap="none" rtlCol="0">
            <a:spAutoFit/>
          </a:bodyPr>
          <a:lstStyle/>
          <a:p>
            <a:r>
              <a:rPr lang="en-US" sz="2400" dirty="0"/>
              <a:t>Glycerol,</a:t>
            </a:r>
          </a:p>
          <a:p>
            <a:r>
              <a:rPr lang="en-US" sz="2400" dirty="0"/>
              <a:t>Triglycerides</a:t>
            </a:r>
          </a:p>
        </p:txBody>
      </p:sp>
      <p:sp>
        <p:nvSpPr>
          <p:cNvPr id="24" name="Arc 23">
            <a:extLst>
              <a:ext uri="{FF2B5EF4-FFF2-40B4-BE49-F238E27FC236}">
                <a16:creationId xmlns:a16="http://schemas.microsoft.com/office/drawing/2014/main" id="{DAE61DB0-71F9-A52A-48D3-0D27E19EDE4C}"/>
              </a:ext>
            </a:extLst>
          </p:cNvPr>
          <p:cNvSpPr/>
          <p:nvPr/>
        </p:nvSpPr>
        <p:spPr>
          <a:xfrm rot="2700000" flipV="1">
            <a:off x="7680978" y="1253785"/>
            <a:ext cx="1069486" cy="1106551"/>
          </a:xfrm>
          <a:prstGeom prst="arc">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0B8F7C80-B419-19EE-5DD0-8C7088CEC21E}"/>
              </a:ext>
            </a:extLst>
          </p:cNvPr>
          <p:cNvSpPr txBox="1"/>
          <p:nvPr/>
        </p:nvSpPr>
        <p:spPr>
          <a:xfrm>
            <a:off x="7370353" y="1877657"/>
            <a:ext cx="724878" cy="369332"/>
          </a:xfrm>
          <a:prstGeom prst="rect">
            <a:avLst/>
          </a:prstGeom>
          <a:noFill/>
        </p:spPr>
        <p:txBody>
          <a:bodyPr wrap="none" rtlCol="0">
            <a:spAutoFit/>
          </a:bodyPr>
          <a:lstStyle/>
          <a:p>
            <a:r>
              <a:rPr lang="en-US" dirty="0"/>
              <a:t>NAD+</a:t>
            </a:r>
          </a:p>
        </p:txBody>
      </p:sp>
      <p:sp>
        <p:nvSpPr>
          <p:cNvPr id="26" name="TextBox 25">
            <a:extLst>
              <a:ext uri="{FF2B5EF4-FFF2-40B4-BE49-F238E27FC236}">
                <a16:creationId xmlns:a16="http://schemas.microsoft.com/office/drawing/2014/main" id="{97F51C15-4C02-678C-AF69-0DE77E716A4B}"/>
              </a:ext>
            </a:extLst>
          </p:cNvPr>
          <p:cNvSpPr txBox="1"/>
          <p:nvPr/>
        </p:nvSpPr>
        <p:spPr>
          <a:xfrm>
            <a:off x="8321758" y="1812341"/>
            <a:ext cx="801823" cy="461665"/>
          </a:xfrm>
          <a:prstGeom prst="rect">
            <a:avLst/>
          </a:prstGeom>
          <a:noFill/>
        </p:spPr>
        <p:txBody>
          <a:bodyPr wrap="none" rtlCol="0">
            <a:spAutoFit/>
          </a:bodyPr>
          <a:lstStyle/>
          <a:p>
            <a:r>
              <a:rPr lang="en-US" dirty="0"/>
              <a:t>NAD</a:t>
            </a:r>
            <a:r>
              <a:rPr lang="en-US" sz="2400" dirty="0">
                <a:solidFill>
                  <a:srgbClr val="FF0000"/>
                </a:solidFill>
              </a:rPr>
              <a:t>H</a:t>
            </a:r>
            <a:endParaRPr lang="en-US" dirty="0">
              <a:solidFill>
                <a:srgbClr val="FF0000"/>
              </a:solidFill>
            </a:endParaRPr>
          </a:p>
        </p:txBody>
      </p:sp>
      <p:sp>
        <p:nvSpPr>
          <p:cNvPr id="28" name="Rectangle 27">
            <a:extLst>
              <a:ext uri="{FF2B5EF4-FFF2-40B4-BE49-F238E27FC236}">
                <a16:creationId xmlns:a16="http://schemas.microsoft.com/office/drawing/2014/main" id="{7D57AFF8-97FC-3925-CFAF-B98CA1061CFE}"/>
              </a:ext>
            </a:extLst>
          </p:cNvPr>
          <p:cNvSpPr/>
          <p:nvPr/>
        </p:nvSpPr>
        <p:spPr>
          <a:xfrm>
            <a:off x="5762895" y="2513100"/>
            <a:ext cx="239486" cy="4456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69374A9-C617-4B0B-FAE5-7D97C5AFE071}"/>
              </a:ext>
            </a:extLst>
          </p:cNvPr>
          <p:cNvSpPr txBox="1"/>
          <p:nvPr/>
        </p:nvSpPr>
        <p:spPr>
          <a:xfrm flipH="1">
            <a:off x="5694299" y="2496075"/>
            <a:ext cx="254114" cy="523220"/>
          </a:xfrm>
          <a:prstGeom prst="rect">
            <a:avLst/>
          </a:prstGeom>
          <a:noFill/>
        </p:spPr>
        <p:txBody>
          <a:bodyPr wrap="square" rtlCol="0">
            <a:spAutoFit/>
          </a:bodyPr>
          <a:lstStyle/>
          <a:p>
            <a:r>
              <a:rPr lang="en-US" sz="2800" dirty="0">
                <a:solidFill>
                  <a:srgbClr val="FF0000"/>
                </a:solidFill>
              </a:rPr>
              <a:t>H</a:t>
            </a:r>
          </a:p>
        </p:txBody>
      </p:sp>
      <p:sp>
        <p:nvSpPr>
          <p:cNvPr id="29" name="TextBox 28">
            <a:extLst>
              <a:ext uri="{FF2B5EF4-FFF2-40B4-BE49-F238E27FC236}">
                <a16:creationId xmlns:a16="http://schemas.microsoft.com/office/drawing/2014/main" id="{18218AE8-BF6A-10F1-8BD9-C11F0D8C8539}"/>
              </a:ext>
            </a:extLst>
          </p:cNvPr>
          <p:cNvSpPr txBox="1"/>
          <p:nvPr/>
        </p:nvSpPr>
        <p:spPr>
          <a:xfrm>
            <a:off x="8892613" y="1486209"/>
            <a:ext cx="1249766" cy="400110"/>
          </a:xfrm>
          <a:prstGeom prst="rect">
            <a:avLst/>
          </a:prstGeom>
          <a:noFill/>
        </p:spPr>
        <p:txBody>
          <a:bodyPr wrap="none" rtlCol="0">
            <a:spAutoFit/>
          </a:bodyPr>
          <a:lstStyle/>
          <a:p>
            <a:r>
              <a:rPr lang="en-US" sz="2000" dirty="0" err="1"/>
              <a:t>deupleted</a:t>
            </a:r>
            <a:endParaRPr lang="en-US" sz="2000" dirty="0"/>
          </a:p>
        </p:txBody>
      </p:sp>
      <p:sp>
        <p:nvSpPr>
          <p:cNvPr id="31" name="Freeform 30">
            <a:extLst>
              <a:ext uri="{FF2B5EF4-FFF2-40B4-BE49-F238E27FC236}">
                <a16:creationId xmlns:a16="http://schemas.microsoft.com/office/drawing/2014/main" id="{38B05CB5-7E01-03AF-9DDF-7554BA934CFA}"/>
              </a:ext>
            </a:extLst>
          </p:cNvPr>
          <p:cNvSpPr/>
          <p:nvPr/>
        </p:nvSpPr>
        <p:spPr>
          <a:xfrm>
            <a:off x="8963295" y="1859270"/>
            <a:ext cx="742893" cy="598735"/>
          </a:xfrm>
          <a:custGeom>
            <a:avLst/>
            <a:gdLst>
              <a:gd name="connsiteX0" fmla="*/ 489857 w 742893"/>
              <a:gd name="connsiteY0" fmla="*/ 0 h 598735"/>
              <a:gd name="connsiteX1" fmla="*/ 740228 w 742893"/>
              <a:gd name="connsiteY1" fmla="*/ 359229 h 598735"/>
              <a:gd name="connsiteX2" fmla="*/ 348343 w 742893"/>
              <a:gd name="connsiteY2" fmla="*/ 598714 h 598735"/>
              <a:gd name="connsiteX3" fmla="*/ 0 w 742893"/>
              <a:gd name="connsiteY3" fmla="*/ 370114 h 598735"/>
            </a:gdLst>
            <a:ahLst/>
            <a:cxnLst>
              <a:cxn ang="0">
                <a:pos x="connsiteX0" y="connsiteY0"/>
              </a:cxn>
              <a:cxn ang="0">
                <a:pos x="connsiteX1" y="connsiteY1"/>
              </a:cxn>
              <a:cxn ang="0">
                <a:pos x="connsiteX2" y="connsiteY2"/>
              </a:cxn>
              <a:cxn ang="0">
                <a:pos x="connsiteX3" y="connsiteY3"/>
              </a:cxn>
            </a:cxnLst>
            <a:rect l="l" t="t" r="r" b="b"/>
            <a:pathLst>
              <a:path w="742893" h="598735">
                <a:moveTo>
                  <a:pt x="489857" y="0"/>
                </a:moveTo>
                <a:cubicBezTo>
                  <a:pt x="626835" y="129721"/>
                  <a:pt x="763814" y="259443"/>
                  <a:pt x="740228" y="359229"/>
                </a:cubicBezTo>
                <a:cubicBezTo>
                  <a:pt x="716642" y="459015"/>
                  <a:pt x="471714" y="596900"/>
                  <a:pt x="348343" y="598714"/>
                </a:cubicBezTo>
                <a:cubicBezTo>
                  <a:pt x="224972" y="600528"/>
                  <a:pt x="112486" y="485321"/>
                  <a:pt x="0" y="370114"/>
                </a:cubicBezTo>
              </a:path>
            </a:pathLst>
          </a:custGeom>
          <a:noFill/>
          <a:ln w="38100">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4F454BA-6612-9FDD-D1C5-4DC8BCD16DAC}"/>
              </a:ext>
            </a:extLst>
          </p:cNvPr>
          <p:cNvSpPr txBox="1"/>
          <p:nvPr/>
        </p:nvSpPr>
        <p:spPr>
          <a:xfrm>
            <a:off x="7650784" y="3105426"/>
            <a:ext cx="1915886" cy="1200329"/>
          </a:xfrm>
          <a:prstGeom prst="rect">
            <a:avLst/>
          </a:prstGeom>
          <a:noFill/>
        </p:spPr>
        <p:txBody>
          <a:bodyPr wrap="square" rtlCol="0">
            <a:spAutoFit/>
          </a:bodyPr>
          <a:lstStyle/>
          <a:p>
            <a:r>
              <a:rPr lang="en-US" dirty="0">
                <a:solidFill>
                  <a:srgbClr val="FF0000"/>
                </a:solidFill>
              </a:rPr>
              <a:t>glyceraldehyde 3-phosphate dehydrogenase (GAPDH)</a:t>
            </a:r>
          </a:p>
        </p:txBody>
      </p:sp>
      <p:sp>
        <p:nvSpPr>
          <p:cNvPr id="6" name="Content Placeholder 5">
            <a:extLst>
              <a:ext uri="{FF2B5EF4-FFF2-40B4-BE49-F238E27FC236}">
                <a16:creationId xmlns:a16="http://schemas.microsoft.com/office/drawing/2014/main" id="{86C4F54A-11F9-196B-FCCE-FFBA96AC0B66}"/>
              </a:ext>
            </a:extLst>
          </p:cNvPr>
          <p:cNvSpPr>
            <a:spLocks noGrp="1"/>
          </p:cNvSpPr>
          <p:nvPr>
            <p:ph idx="1"/>
          </p:nvPr>
        </p:nvSpPr>
        <p:spPr>
          <a:xfrm>
            <a:off x="482128" y="4618653"/>
            <a:ext cx="10932569" cy="1884509"/>
          </a:xfrm>
        </p:spPr>
        <p:txBody>
          <a:bodyPr>
            <a:normAutofit/>
          </a:bodyPr>
          <a:lstStyle/>
          <a:p>
            <a:r>
              <a:rPr lang="en-US" dirty="0"/>
              <a:t>GAPDH is a dehydrogenase that has a strong glyphosate-susceptibility motif (highly conserved glycine that binds to NAD)</a:t>
            </a:r>
          </a:p>
          <a:p>
            <a:r>
              <a:rPr lang="en-US" dirty="0"/>
              <a:t>PEP = phosphoenolpyruvate – the molecule that EPSPS synthase binds to in the shikimate pathway</a:t>
            </a:r>
          </a:p>
        </p:txBody>
      </p:sp>
      <p:sp>
        <p:nvSpPr>
          <p:cNvPr id="9" name="TextBox 8">
            <a:extLst>
              <a:ext uri="{FF2B5EF4-FFF2-40B4-BE49-F238E27FC236}">
                <a16:creationId xmlns:a16="http://schemas.microsoft.com/office/drawing/2014/main" id="{301DB0D8-E5D5-FC14-4889-A64B97EC087C}"/>
              </a:ext>
            </a:extLst>
          </p:cNvPr>
          <p:cNvSpPr txBox="1"/>
          <p:nvPr/>
        </p:nvSpPr>
        <p:spPr>
          <a:xfrm>
            <a:off x="9521337" y="2449913"/>
            <a:ext cx="801823" cy="584775"/>
          </a:xfrm>
          <a:prstGeom prst="rect">
            <a:avLst/>
          </a:prstGeom>
          <a:noFill/>
        </p:spPr>
        <p:txBody>
          <a:bodyPr wrap="square" rtlCol="0">
            <a:spAutoFit/>
          </a:bodyPr>
          <a:lstStyle/>
          <a:p>
            <a:r>
              <a:rPr lang="en-US" sz="3200" dirty="0">
                <a:solidFill>
                  <a:srgbClr val="FF0000"/>
                </a:solidFill>
              </a:rPr>
              <a:t>PEP</a:t>
            </a:r>
          </a:p>
        </p:txBody>
      </p:sp>
      <p:sp>
        <p:nvSpPr>
          <p:cNvPr id="10" name="Right Arrow 9">
            <a:extLst>
              <a:ext uri="{FF2B5EF4-FFF2-40B4-BE49-F238E27FC236}">
                <a16:creationId xmlns:a16="http://schemas.microsoft.com/office/drawing/2014/main" id="{2A64DA68-A51A-DC8E-4855-618C1BD6CE30}"/>
              </a:ext>
            </a:extLst>
          </p:cNvPr>
          <p:cNvSpPr/>
          <p:nvPr/>
        </p:nvSpPr>
        <p:spPr>
          <a:xfrm>
            <a:off x="8832180" y="2542926"/>
            <a:ext cx="671196" cy="4394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a:extLst>
              <a:ext uri="{FF2B5EF4-FFF2-40B4-BE49-F238E27FC236}">
                <a16:creationId xmlns:a16="http://schemas.microsoft.com/office/drawing/2014/main" id="{2ACAE8C7-6333-E491-1484-6090F2888CD2}"/>
              </a:ext>
            </a:extLst>
          </p:cNvPr>
          <p:cNvSpPr/>
          <p:nvPr/>
        </p:nvSpPr>
        <p:spPr>
          <a:xfrm>
            <a:off x="10328280" y="2556123"/>
            <a:ext cx="671196" cy="4394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75805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B2AA8-FC75-5E03-17F5-A8667CB7E9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84101A-4091-652B-FA5B-61BA1D695535}"/>
              </a:ext>
            </a:extLst>
          </p:cNvPr>
          <p:cNvSpPr>
            <a:spLocks noGrp="1"/>
          </p:cNvSpPr>
          <p:nvPr>
            <p:ph type="title"/>
          </p:nvPr>
        </p:nvSpPr>
        <p:spPr>
          <a:xfrm>
            <a:off x="148278" y="117564"/>
            <a:ext cx="10515600" cy="1325563"/>
          </a:xfrm>
        </p:spPr>
        <p:txBody>
          <a:bodyPr/>
          <a:lstStyle/>
          <a:p>
            <a:r>
              <a:rPr lang="en-US" b="1" dirty="0"/>
              <a:t> Triosephosphate Isomerase</a:t>
            </a:r>
          </a:p>
        </p:txBody>
      </p:sp>
      <p:pic>
        <p:nvPicPr>
          <p:cNvPr id="5" name="Picture 4" descr="A diagram of a chemical reaction&#10;&#10;Description automatically generated">
            <a:extLst>
              <a:ext uri="{FF2B5EF4-FFF2-40B4-BE49-F238E27FC236}">
                <a16:creationId xmlns:a16="http://schemas.microsoft.com/office/drawing/2014/main" id="{29F0C959-07F2-8429-9133-0D5F11019010}"/>
              </a:ext>
            </a:extLst>
          </p:cNvPr>
          <p:cNvPicPr>
            <a:picLocks noChangeAspect="1"/>
          </p:cNvPicPr>
          <p:nvPr/>
        </p:nvPicPr>
        <p:blipFill>
          <a:blip r:embed="rId3"/>
          <a:stretch>
            <a:fillRect/>
          </a:stretch>
        </p:blipFill>
        <p:spPr>
          <a:xfrm>
            <a:off x="2067977" y="1317801"/>
            <a:ext cx="5727700" cy="2971800"/>
          </a:xfrm>
          <a:prstGeom prst="rect">
            <a:avLst/>
          </a:prstGeom>
        </p:spPr>
      </p:pic>
      <p:sp>
        <p:nvSpPr>
          <p:cNvPr id="19" name="Rectangle 18">
            <a:extLst>
              <a:ext uri="{FF2B5EF4-FFF2-40B4-BE49-F238E27FC236}">
                <a16:creationId xmlns:a16="http://schemas.microsoft.com/office/drawing/2014/main" id="{6A9A8F12-A122-F736-B3A9-FC2E2B2286C1}"/>
              </a:ext>
            </a:extLst>
          </p:cNvPr>
          <p:cNvSpPr/>
          <p:nvPr/>
        </p:nvSpPr>
        <p:spPr>
          <a:xfrm>
            <a:off x="4206238" y="2686584"/>
            <a:ext cx="1219200" cy="2721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5B566C8E-ED7A-493B-1BCD-430DFA79A4BE}"/>
              </a:ext>
            </a:extLst>
          </p:cNvPr>
          <p:cNvGrpSpPr/>
          <p:nvPr/>
        </p:nvGrpSpPr>
        <p:grpSpPr>
          <a:xfrm>
            <a:off x="4206238" y="2519274"/>
            <a:ext cx="1240971" cy="682958"/>
            <a:chOff x="968829" y="4180329"/>
            <a:chExt cx="1240971" cy="682958"/>
          </a:xfrm>
        </p:grpSpPr>
        <p:grpSp>
          <p:nvGrpSpPr>
            <p:cNvPr id="14" name="Group 13">
              <a:extLst>
                <a:ext uri="{FF2B5EF4-FFF2-40B4-BE49-F238E27FC236}">
                  <a16:creationId xmlns:a16="http://schemas.microsoft.com/office/drawing/2014/main" id="{A0B4CE4B-6825-28AF-3869-BB5F54729BE8}"/>
                </a:ext>
              </a:extLst>
            </p:cNvPr>
            <p:cNvGrpSpPr/>
            <p:nvPr/>
          </p:nvGrpSpPr>
          <p:grpSpPr>
            <a:xfrm>
              <a:off x="968829" y="4572686"/>
              <a:ext cx="1240971" cy="290601"/>
              <a:chOff x="968829" y="4616230"/>
              <a:chExt cx="1240971" cy="290601"/>
            </a:xfrm>
          </p:grpSpPr>
          <p:cxnSp>
            <p:nvCxnSpPr>
              <p:cNvPr id="7" name="Straight Connector 6">
                <a:extLst>
                  <a:ext uri="{FF2B5EF4-FFF2-40B4-BE49-F238E27FC236}">
                    <a16:creationId xmlns:a16="http://schemas.microsoft.com/office/drawing/2014/main" id="{C874EEAE-C85D-902A-28E5-7E35CAEF7ADE}"/>
                  </a:ext>
                </a:extLst>
              </p:cNvPr>
              <p:cNvCxnSpPr>
                <a:cxnSpLocks/>
              </p:cNvCxnSpPr>
              <p:nvPr/>
            </p:nvCxnSpPr>
            <p:spPr>
              <a:xfrm flipH="1">
                <a:off x="968829" y="4616230"/>
                <a:ext cx="124097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29D6315-FA01-2EE0-3CEA-4A2EDC172C55}"/>
                  </a:ext>
                </a:extLst>
              </p:cNvPr>
              <p:cNvCxnSpPr>
                <a:cxnSpLocks/>
              </p:cNvCxnSpPr>
              <p:nvPr/>
            </p:nvCxnSpPr>
            <p:spPr>
              <a:xfrm flipH="1" flipV="1">
                <a:off x="968829" y="4616230"/>
                <a:ext cx="195942" cy="2906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7A8515D2-C454-747B-7B39-99D640E32177}"/>
                </a:ext>
              </a:extLst>
            </p:cNvPr>
            <p:cNvGrpSpPr/>
            <p:nvPr/>
          </p:nvGrpSpPr>
          <p:grpSpPr>
            <a:xfrm flipH="1" flipV="1">
              <a:off x="968829" y="4180329"/>
              <a:ext cx="1240971" cy="290601"/>
              <a:chOff x="968829" y="4616230"/>
              <a:chExt cx="1240971" cy="290601"/>
            </a:xfrm>
          </p:grpSpPr>
          <p:cxnSp>
            <p:nvCxnSpPr>
              <p:cNvPr id="16" name="Straight Connector 15">
                <a:extLst>
                  <a:ext uri="{FF2B5EF4-FFF2-40B4-BE49-F238E27FC236}">
                    <a16:creationId xmlns:a16="http://schemas.microsoft.com/office/drawing/2014/main" id="{6DEEA2DB-625F-2C19-7FD9-F3DB22FD9498}"/>
                  </a:ext>
                </a:extLst>
              </p:cNvPr>
              <p:cNvCxnSpPr>
                <a:cxnSpLocks/>
              </p:cNvCxnSpPr>
              <p:nvPr/>
            </p:nvCxnSpPr>
            <p:spPr>
              <a:xfrm flipH="1">
                <a:off x="968829" y="4616230"/>
                <a:ext cx="12409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D113F2-48CC-4E1B-04FB-85184052B679}"/>
                  </a:ext>
                </a:extLst>
              </p:cNvPr>
              <p:cNvCxnSpPr>
                <a:cxnSpLocks/>
              </p:cNvCxnSpPr>
              <p:nvPr/>
            </p:nvCxnSpPr>
            <p:spPr>
              <a:xfrm flipH="1" flipV="1">
                <a:off x="968829" y="4616230"/>
                <a:ext cx="195942" cy="2906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0" name="Right Arrow 19">
            <a:extLst>
              <a:ext uri="{FF2B5EF4-FFF2-40B4-BE49-F238E27FC236}">
                <a16:creationId xmlns:a16="http://schemas.microsoft.com/office/drawing/2014/main" id="{D1E71D02-36A8-82A3-F344-3CCE664C917F}"/>
              </a:ext>
            </a:extLst>
          </p:cNvPr>
          <p:cNvSpPr/>
          <p:nvPr/>
        </p:nvSpPr>
        <p:spPr>
          <a:xfrm>
            <a:off x="7769587" y="2519274"/>
            <a:ext cx="671196" cy="4394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DDAEB04-86DA-05AF-BFCD-F192F54E579F}"/>
              </a:ext>
            </a:extLst>
          </p:cNvPr>
          <p:cNvSpPr txBox="1"/>
          <p:nvPr/>
        </p:nvSpPr>
        <p:spPr>
          <a:xfrm>
            <a:off x="11044281" y="2246989"/>
            <a:ext cx="1150079" cy="1210866"/>
          </a:xfrm>
          <a:prstGeom prst="rect">
            <a:avLst/>
          </a:prstGeom>
          <a:noFill/>
        </p:spPr>
        <p:txBody>
          <a:bodyPr wrap="square" rtlCol="0">
            <a:spAutoFit/>
          </a:bodyPr>
          <a:lstStyle/>
          <a:p>
            <a:r>
              <a:rPr lang="en-US" sz="2400" dirty="0"/>
              <a:t>Citric Acid Cycle</a:t>
            </a:r>
          </a:p>
        </p:txBody>
      </p:sp>
      <p:sp>
        <p:nvSpPr>
          <p:cNvPr id="22" name="Right Arrow 21">
            <a:extLst>
              <a:ext uri="{FF2B5EF4-FFF2-40B4-BE49-F238E27FC236}">
                <a16:creationId xmlns:a16="http://schemas.microsoft.com/office/drawing/2014/main" id="{D15B01FD-FAB5-B4F2-5F5B-824C6E4D983C}"/>
              </a:ext>
            </a:extLst>
          </p:cNvPr>
          <p:cNvSpPr/>
          <p:nvPr/>
        </p:nvSpPr>
        <p:spPr>
          <a:xfrm flipH="1">
            <a:off x="1541896" y="2531722"/>
            <a:ext cx="715798" cy="43532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88888349-D117-7ABB-88B3-D04C79856C3C}"/>
              </a:ext>
            </a:extLst>
          </p:cNvPr>
          <p:cNvSpPr txBox="1"/>
          <p:nvPr/>
        </p:nvSpPr>
        <p:spPr>
          <a:xfrm>
            <a:off x="148278" y="2458005"/>
            <a:ext cx="1742208" cy="830997"/>
          </a:xfrm>
          <a:prstGeom prst="rect">
            <a:avLst/>
          </a:prstGeom>
          <a:noFill/>
        </p:spPr>
        <p:txBody>
          <a:bodyPr wrap="none" rtlCol="0">
            <a:spAutoFit/>
          </a:bodyPr>
          <a:lstStyle/>
          <a:p>
            <a:r>
              <a:rPr lang="en-US" sz="2400" dirty="0"/>
              <a:t>Glycerol,</a:t>
            </a:r>
          </a:p>
          <a:p>
            <a:r>
              <a:rPr lang="en-US" sz="2400" dirty="0"/>
              <a:t>Triglycerides</a:t>
            </a:r>
          </a:p>
        </p:txBody>
      </p:sp>
      <p:sp>
        <p:nvSpPr>
          <p:cNvPr id="24" name="Arc 23">
            <a:extLst>
              <a:ext uri="{FF2B5EF4-FFF2-40B4-BE49-F238E27FC236}">
                <a16:creationId xmlns:a16="http://schemas.microsoft.com/office/drawing/2014/main" id="{DC18207F-9820-3BAF-72ED-4342601B78A7}"/>
              </a:ext>
            </a:extLst>
          </p:cNvPr>
          <p:cNvSpPr/>
          <p:nvPr/>
        </p:nvSpPr>
        <p:spPr>
          <a:xfrm rot="2700000" flipV="1">
            <a:off x="7680978" y="1253785"/>
            <a:ext cx="1069486" cy="1106551"/>
          </a:xfrm>
          <a:prstGeom prst="arc">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C6F37767-7815-CBFE-1FDC-76C92795115E}"/>
              </a:ext>
            </a:extLst>
          </p:cNvPr>
          <p:cNvSpPr txBox="1"/>
          <p:nvPr/>
        </p:nvSpPr>
        <p:spPr>
          <a:xfrm>
            <a:off x="7370353" y="1877657"/>
            <a:ext cx="724878" cy="369332"/>
          </a:xfrm>
          <a:prstGeom prst="rect">
            <a:avLst/>
          </a:prstGeom>
          <a:noFill/>
        </p:spPr>
        <p:txBody>
          <a:bodyPr wrap="none" rtlCol="0">
            <a:spAutoFit/>
          </a:bodyPr>
          <a:lstStyle/>
          <a:p>
            <a:r>
              <a:rPr lang="en-US" dirty="0"/>
              <a:t>NAD+</a:t>
            </a:r>
          </a:p>
        </p:txBody>
      </p:sp>
      <p:sp>
        <p:nvSpPr>
          <p:cNvPr id="26" name="TextBox 25">
            <a:extLst>
              <a:ext uri="{FF2B5EF4-FFF2-40B4-BE49-F238E27FC236}">
                <a16:creationId xmlns:a16="http://schemas.microsoft.com/office/drawing/2014/main" id="{5313D76F-18D3-4C4D-571E-1E5306153644}"/>
              </a:ext>
            </a:extLst>
          </p:cNvPr>
          <p:cNvSpPr txBox="1"/>
          <p:nvPr/>
        </p:nvSpPr>
        <p:spPr>
          <a:xfrm>
            <a:off x="8321758" y="1812341"/>
            <a:ext cx="801823" cy="461665"/>
          </a:xfrm>
          <a:prstGeom prst="rect">
            <a:avLst/>
          </a:prstGeom>
          <a:noFill/>
        </p:spPr>
        <p:txBody>
          <a:bodyPr wrap="none" rtlCol="0">
            <a:spAutoFit/>
          </a:bodyPr>
          <a:lstStyle/>
          <a:p>
            <a:r>
              <a:rPr lang="en-US" dirty="0"/>
              <a:t>NAD</a:t>
            </a:r>
            <a:r>
              <a:rPr lang="en-US" sz="2400" dirty="0">
                <a:solidFill>
                  <a:srgbClr val="FF0000"/>
                </a:solidFill>
              </a:rPr>
              <a:t>H</a:t>
            </a:r>
            <a:endParaRPr lang="en-US" dirty="0">
              <a:solidFill>
                <a:srgbClr val="FF0000"/>
              </a:solidFill>
            </a:endParaRPr>
          </a:p>
        </p:txBody>
      </p:sp>
      <p:sp>
        <p:nvSpPr>
          <p:cNvPr id="28" name="Rectangle 27">
            <a:extLst>
              <a:ext uri="{FF2B5EF4-FFF2-40B4-BE49-F238E27FC236}">
                <a16:creationId xmlns:a16="http://schemas.microsoft.com/office/drawing/2014/main" id="{BD7EA1DA-745B-2909-5D3C-5AAB3F4C86E8}"/>
              </a:ext>
            </a:extLst>
          </p:cNvPr>
          <p:cNvSpPr/>
          <p:nvPr/>
        </p:nvSpPr>
        <p:spPr>
          <a:xfrm>
            <a:off x="5762895" y="2513100"/>
            <a:ext cx="239486" cy="4456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212B25F-B04A-2053-DC2C-CF56904AB3A2}"/>
              </a:ext>
            </a:extLst>
          </p:cNvPr>
          <p:cNvSpPr txBox="1"/>
          <p:nvPr/>
        </p:nvSpPr>
        <p:spPr>
          <a:xfrm flipH="1">
            <a:off x="5694299" y="2496075"/>
            <a:ext cx="254114" cy="523220"/>
          </a:xfrm>
          <a:prstGeom prst="rect">
            <a:avLst/>
          </a:prstGeom>
          <a:noFill/>
        </p:spPr>
        <p:txBody>
          <a:bodyPr wrap="square" rtlCol="0">
            <a:spAutoFit/>
          </a:bodyPr>
          <a:lstStyle/>
          <a:p>
            <a:r>
              <a:rPr lang="en-US" sz="2800" dirty="0">
                <a:solidFill>
                  <a:srgbClr val="FF0000"/>
                </a:solidFill>
              </a:rPr>
              <a:t>H</a:t>
            </a:r>
          </a:p>
        </p:txBody>
      </p:sp>
      <p:sp>
        <p:nvSpPr>
          <p:cNvPr id="29" name="TextBox 28">
            <a:extLst>
              <a:ext uri="{FF2B5EF4-FFF2-40B4-BE49-F238E27FC236}">
                <a16:creationId xmlns:a16="http://schemas.microsoft.com/office/drawing/2014/main" id="{1AA57168-23EF-E8B3-244C-0BBC2566CC95}"/>
              </a:ext>
            </a:extLst>
          </p:cNvPr>
          <p:cNvSpPr txBox="1"/>
          <p:nvPr/>
        </p:nvSpPr>
        <p:spPr>
          <a:xfrm>
            <a:off x="8892613" y="1486209"/>
            <a:ext cx="1249766" cy="400110"/>
          </a:xfrm>
          <a:prstGeom prst="rect">
            <a:avLst/>
          </a:prstGeom>
          <a:noFill/>
        </p:spPr>
        <p:txBody>
          <a:bodyPr wrap="none" rtlCol="0">
            <a:spAutoFit/>
          </a:bodyPr>
          <a:lstStyle/>
          <a:p>
            <a:r>
              <a:rPr lang="en-US" sz="2000" dirty="0" err="1"/>
              <a:t>deupleted</a:t>
            </a:r>
            <a:endParaRPr lang="en-US" sz="2000" dirty="0"/>
          </a:p>
        </p:txBody>
      </p:sp>
      <p:sp>
        <p:nvSpPr>
          <p:cNvPr id="31" name="Freeform 30">
            <a:extLst>
              <a:ext uri="{FF2B5EF4-FFF2-40B4-BE49-F238E27FC236}">
                <a16:creationId xmlns:a16="http://schemas.microsoft.com/office/drawing/2014/main" id="{907D0C78-DEAE-1C1F-E191-B78B4ADB8BEA}"/>
              </a:ext>
            </a:extLst>
          </p:cNvPr>
          <p:cNvSpPr/>
          <p:nvPr/>
        </p:nvSpPr>
        <p:spPr>
          <a:xfrm>
            <a:off x="8963295" y="1859270"/>
            <a:ext cx="742893" cy="598735"/>
          </a:xfrm>
          <a:custGeom>
            <a:avLst/>
            <a:gdLst>
              <a:gd name="connsiteX0" fmla="*/ 489857 w 742893"/>
              <a:gd name="connsiteY0" fmla="*/ 0 h 598735"/>
              <a:gd name="connsiteX1" fmla="*/ 740228 w 742893"/>
              <a:gd name="connsiteY1" fmla="*/ 359229 h 598735"/>
              <a:gd name="connsiteX2" fmla="*/ 348343 w 742893"/>
              <a:gd name="connsiteY2" fmla="*/ 598714 h 598735"/>
              <a:gd name="connsiteX3" fmla="*/ 0 w 742893"/>
              <a:gd name="connsiteY3" fmla="*/ 370114 h 598735"/>
            </a:gdLst>
            <a:ahLst/>
            <a:cxnLst>
              <a:cxn ang="0">
                <a:pos x="connsiteX0" y="connsiteY0"/>
              </a:cxn>
              <a:cxn ang="0">
                <a:pos x="connsiteX1" y="connsiteY1"/>
              </a:cxn>
              <a:cxn ang="0">
                <a:pos x="connsiteX2" y="connsiteY2"/>
              </a:cxn>
              <a:cxn ang="0">
                <a:pos x="connsiteX3" y="connsiteY3"/>
              </a:cxn>
            </a:cxnLst>
            <a:rect l="l" t="t" r="r" b="b"/>
            <a:pathLst>
              <a:path w="742893" h="598735">
                <a:moveTo>
                  <a:pt x="489857" y="0"/>
                </a:moveTo>
                <a:cubicBezTo>
                  <a:pt x="626835" y="129721"/>
                  <a:pt x="763814" y="259443"/>
                  <a:pt x="740228" y="359229"/>
                </a:cubicBezTo>
                <a:cubicBezTo>
                  <a:pt x="716642" y="459015"/>
                  <a:pt x="471714" y="596900"/>
                  <a:pt x="348343" y="598714"/>
                </a:cubicBezTo>
                <a:cubicBezTo>
                  <a:pt x="224972" y="600528"/>
                  <a:pt x="112486" y="485321"/>
                  <a:pt x="0" y="370114"/>
                </a:cubicBezTo>
              </a:path>
            </a:pathLst>
          </a:custGeom>
          <a:noFill/>
          <a:ln w="38100">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1087465-73AD-04C0-5CED-152649628A5A}"/>
              </a:ext>
            </a:extLst>
          </p:cNvPr>
          <p:cNvSpPr txBox="1"/>
          <p:nvPr/>
        </p:nvSpPr>
        <p:spPr>
          <a:xfrm>
            <a:off x="7650784" y="3105426"/>
            <a:ext cx="1915886" cy="1200329"/>
          </a:xfrm>
          <a:prstGeom prst="rect">
            <a:avLst/>
          </a:prstGeom>
          <a:noFill/>
        </p:spPr>
        <p:txBody>
          <a:bodyPr wrap="square" rtlCol="0">
            <a:spAutoFit/>
          </a:bodyPr>
          <a:lstStyle/>
          <a:p>
            <a:r>
              <a:rPr lang="en-US" dirty="0"/>
              <a:t>glyceraldehyde 3-phosphate dehydrogenase (GAPDH)</a:t>
            </a:r>
          </a:p>
        </p:txBody>
      </p:sp>
      <p:sp>
        <p:nvSpPr>
          <p:cNvPr id="6" name="Content Placeholder 5">
            <a:extLst>
              <a:ext uri="{FF2B5EF4-FFF2-40B4-BE49-F238E27FC236}">
                <a16:creationId xmlns:a16="http://schemas.microsoft.com/office/drawing/2014/main" id="{9F470DA0-65CD-71A6-2D52-2948C08BDF66}"/>
              </a:ext>
            </a:extLst>
          </p:cNvPr>
          <p:cNvSpPr>
            <a:spLocks noGrp="1"/>
          </p:cNvSpPr>
          <p:nvPr>
            <p:ph idx="1"/>
          </p:nvPr>
        </p:nvSpPr>
        <p:spPr>
          <a:xfrm>
            <a:off x="482128" y="4618653"/>
            <a:ext cx="10932569" cy="1884509"/>
          </a:xfrm>
        </p:spPr>
        <p:txBody>
          <a:bodyPr>
            <a:normAutofit/>
          </a:bodyPr>
          <a:lstStyle/>
          <a:p>
            <a:r>
              <a:rPr lang="en-US" dirty="0"/>
              <a:t>GAPDH is a dehydrogenase that has a strong glyphosate-susceptibility motif (highly conserved glycine that binds to NAD)</a:t>
            </a:r>
          </a:p>
          <a:p>
            <a:r>
              <a:rPr lang="en-US" dirty="0"/>
              <a:t>PEP = phosphoenolpyruvate – the molecule that EPSPS synthase binds to in the shikimate pathway</a:t>
            </a:r>
          </a:p>
        </p:txBody>
      </p:sp>
      <p:sp>
        <p:nvSpPr>
          <p:cNvPr id="9" name="TextBox 8">
            <a:extLst>
              <a:ext uri="{FF2B5EF4-FFF2-40B4-BE49-F238E27FC236}">
                <a16:creationId xmlns:a16="http://schemas.microsoft.com/office/drawing/2014/main" id="{09C8CC05-A666-F1D1-3A91-549B41597A9C}"/>
              </a:ext>
            </a:extLst>
          </p:cNvPr>
          <p:cNvSpPr txBox="1"/>
          <p:nvPr/>
        </p:nvSpPr>
        <p:spPr>
          <a:xfrm>
            <a:off x="9521337" y="2449913"/>
            <a:ext cx="801823" cy="584775"/>
          </a:xfrm>
          <a:prstGeom prst="rect">
            <a:avLst/>
          </a:prstGeom>
          <a:noFill/>
        </p:spPr>
        <p:txBody>
          <a:bodyPr wrap="square" rtlCol="0">
            <a:spAutoFit/>
          </a:bodyPr>
          <a:lstStyle/>
          <a:p>
            <a:r>
              <a:rPr lang="en-US" sz="3200" dirty="0"/>
              <a:t>PEP</a:t>
            </a:r>
          </a:p>
        </p:txBody>
      </p:sp>
      <p:sp>
        <p:nvSpPr>
          <p:cNvPr id="10" name="Right Arrow 9">
            <a:extLst>
              <a:ext uri="{FF2B5EF4-FFF2-40B4-BE49-F238E27FC236}">
                <a16:creationId xmlns:a16="http://schemas.microsoft.com/office/drawing/2014/main" id="{EA4D2454-336A-369D-9768-DB74F3D3F6B5}"/>
              </a:ext>
            </a:extLst>
          </p:cNvPr>
          <p:cNvSpPr/>
          <p:nvPr/>
        </p:nvSpPr>
        <p:spPr>
          <a:xfrm>
            <a:off x="8832180" y="2542926"/>
            <a:ext cx="671196" cy="4394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a:extLst>
              <a:ext uri="{FF2B5EF4-FFF2-40B4-BE49-F238E27FC236}">
                <a16:creationId xmlns:a16="http://schemas.microsoft.com/office/drawing/2014/main" id="{ACC601F5-FE57-B8FA-E64C-4AA45BDC071F}"/>
              </a:ext>
            </a:extLst>
          </p:cNvPr>
          <p:cNvSpPr/>
          <p:nvPr/>
        </p:nvSpPr>
        <p:spPr>
          <a:xfrm>
            <a:off x="10328280" y="2556123"/>
            <a:ext cx="671196" cy="4394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CCFB50C-466A-E7B5-8E21-5B151918EAE2}"/>
              </a:ext>
            </a:extLst>
          </p:cNvPr>
          <p:cNvSpPr txBox="1"/>
          <p:nvPr/>
        </p:nvSpPr>
        <p:spPr>
          <a:xfrm>
            <a:off x="1938757" y="2067515"/>
            <a:ext cx="8080454" cy="2677656"/>
          </a:xfrm>
          <a:prstGeom prst="rect">
            <a:avLst/>
          </a:prstGeom>
          <a:solidFill>
            <a:srgbClr val="FFF8A0"/>
          </a:solidFill>
          <a:ln>
            <a:solidFill>
              <a:schemeClr val="tx1"/>
            </a:solidFill>
          </a:ln>
        </p:spPr>
        <p:txBody>
          <a:bodyPr wrap="square" rtlCol="0">
            <a:spAutoFit/>
          </a:bodyPr>
          <a:lstStyle/>
          <a:p>
            <a:pPr algn="ctr"/>
            <a:endParaRPr lang="en-US" sz="2800" dirty="0"/>
          </a:p>
          <a:p>
            <a:pPr algn="ctr"/>
            <a:r>
              <a:rPr lang="en-US" sz="2800" dirty="0"/>
              <a:t>If GAPDH is suppressed, triosephosphates are more susceptible to spontaneous conversion to methylglyoxal, possibly the most potent glycating agent known to biology</a:t>
            </a:r>
          </a:p>
          <a:p>
            <a:pPr algn="ctr"/>
            <a:endParaRPr lang="en-US" sz="2800" dirty="0"/>
          </a:p>
        </p:txBody>
      </p:sp>
    </p:spTree>
    <p:extLst>
      <p:ext uri="{BB962C8B-B14F-4D97-AF65-F5344CB8AC3E}">
        <p14:creationId xmlns:p14="http://schemas.microsoft.com/office/powerpoint/2010/main" val="4593457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6077-E00F-E846-EDB8-3F1F0EA71185}"/>
              </a:ext>
            </a:extLst>
          </p:cNvPr>
          <p:cNvSpPr>
            <a:spLocks noGrp="1"/>
          </p:cNvSpPr>
          <p:nvPr>
            <p:ph type="title"/>
          </p:nvPr>
        </p:nvSpPr>
        <p:spPr>
          <a:xfrm>
            <a:off x="284549" y="256267"/>
            <a:ext cx="10515600" cy="1325563"/>
          </a:xfrm>
        </p:spPr>
        <p:txBody>
          <a:bodyPr>
            <a:normAutofit/>
          </a:bodyPr>
          <a:lstStyle/>
          <a:p>
            <a:r>
              <a:rPr lang="en-US" sz="3600" b="1" dirty="0"/>
              <a:t>Highly conserved glycine at NAD binding site of glyceraldehyde 3-phosphate dehydrogenase</a:t>
            </a:r>
            <a:r>
              <a:rPr lang="en-US" sz="3600" b="1" dirty="0">
                <a:solidFill>
                  <a:srgbClr val="FF0000"/>
                </a:solidFill>
              </a:rPr>
              <a:t>*</a:t>
            </a:r>
          </a:p>
        </p:txBody>
      </p:sp>
      <p:pic>
        <p:nvPicPr>
          <p:cNvPr id="5" name="Content Placeholder 4" descr="A screenshot of a computer&#10;&#10;Description automatically generated">
            <a:extLst>
              <a:ext uri="{FF2B5EF4-FFF2-40B4-BE49-F238E27FC236}">
                <a16:creationId xmlns:a16="http://schemas.microsoft.com/office/drawing/2014/main" id="{3C8F4BA2-12B4-5889-9560-CFA6C2C450C3}"/>
              </a:ext>
            </a:extLst>
          </p:cNvPr>
          <p:cNvPicPr>
            <a:picLocks noGrp="1" noChangeAspect="1"/>
          </p:cNvPicPr>
          <p:nvPr>
            <p:ph idx="1"/>
          </p:nvPr>
        </p:nvPicPr>
        <p:blipFill>
          <a:blip r:embed="rId3"/>
          <a:stretch>
            <a:fillRect/>
          </a:stretch>
        </p:blipFill>
        <p:spPr>
          <a:xfrm>
            <a:off x="1391851" y="1825625"/>
            <a:ext cx="9408298" cy="4351338"/>
          </a:xfrm>
        </p:spPr>
      </p:pic>
      <p:sp>
        <p:nvSpPr>
          <p:cNvPr id="6" name="TextBox 5">
            <a:extLst>
              <a:ext uri="{FF2B5EF4-FFF2-40B4-BE49-F238E27FC236}">
                <a16:creationId xmlns:a16="http://schemas.microsoft.com/office/drawing/2014/main" id="{458C1D4D-E0E6-E3BF-E01F-B8FF8BC3315B}"/>
              </a:ext>
            </a:extLst>
          </p:cNvPr>
          <p:cNvSpPr txBox="1"/>
          <p:nvPr/>
        </p:nvSpPr>
        <p:spPr>
          <a:xfrm>
            <a:off x="7946572" y="6311900"/>
            <a:ext cx="3653629" cy="369332"/>
          </a:xfrm>
          <a:prstGeom prst="rect">
            <a:avLst/>
          </a:prstGeom>
          <a:noFill/>
        </p:spPr>
        <p:txBody>
          <a:bodyPr wrap="none" rtlCol="0">
            <a:spAutoFit/>
          </a:bodyPr>
          <a:lstStyle/>
          <a:p>
            <a:r>
              <a:rPr lang="en-US" dirty="0">
                <a:solidFill>
                  <a:srgbClr val="FF0000"/>
                </a:solidFill>
              </a:rPr>
              <a:t>*</a:t>
            </a:r>
            <a:r>
              <a:rPr lang="en-US" dirty="0"/>
              <a:t>http://</a:t>
            </a:r>
            <a:r>
              <a:rPr lang="en-US" dirty="0" err="1"/>
              <a:t>nbdb.bii.a-star.edu.sg</a:t>
            </a:r>
            <a:r>
              <a:rPr lang="en-US" dirty="0"/>
              <a:t>/search</a:t>
            </a:r>
          </a:p>
        </p:txBody>
      </p:sp>
      <p:sp>
        <p:nvSpPr>
          <p:cNvPr id="7" name="TextBox 6">
            <a:extLst>
              <a:ext uri="{FF2B5EF4-FFF2-40B4-BE49-F238E27FC236}">
                <a16:creationId xmlns:a16="http://schemas.microsoft.com/office/drawing/2014/main" id="{60BCA6CA-5EE8-1ADE-8333-068908A8FFC6}"/>
              </a:ext>
            </a:extLst>
          </p:cNvPr>
          <p:cNvSpPr txBox="1"/>
          <p:nvPr/>
        </p:nvSpPr>
        <p:spPr>
          <a:xfrm>
            <a:off x="185058" y="6311900"/>
            <a:ext cx="5016373" cy="369332"/>
          </a:xfrm>
          <a:prstGeom prst="rect">
            <a:avLst/>
          </a:prstGeom>
          <a:noFill/>
        </p:spPr>
        <p:txBody>
          <a:bodyPr wrap="none" rtlCol="0">
            <a:spAutoFit/>
          </a:bodyPr>
          <a:lstStyle/>
          <a:p>
            <a:r>
              <a:rPr lang="en-US" dirty="0">
                <a:solidFill>
                  <a:srgbClr val="FF0000"/>
                </a:solidFill>
              </a:rPr>
              <a:t>*</a:t>
            </a:r>
            <a:r>
              <a:rPr lang="en-US" dirty="0"/>
              <a:t>https://</a:t>
            </a:r>
            <a:r>
              <a:rPr lang="en-US" dirty="0" err="1"/>
              <a:t>www.uniprot.org</a:t>
            </a:r>
            <a:r>
              <a:rPr lang="en-US" dirty="0"/>
              <a:t>/</a:t>
            </a:r>
            <a:r>
              <a:rPr lang="en-US" dirty="0" err="1"/>
              <a:t>uniprotkb</a:t>
            </a:r>
            <a:r>
              <a:rPr lang="en-US" dirty="0"/>
              <a:t>/P04406/entry</a:t>
            </a:r>
          </a:p>
        </p:txBody>
      </p:sp>
      <p:sp>
        <p:nvSpPr>
          <p:cNvPr id="3" name="Oval 2">
            <a:extLst>
              <a:ext uri="{FF2B5EF4-FFF2-40B4-BE49-F238E27FC236}">
                <a16:creationId xmlns:a16="http://schemas.microsoft.com/office/drawing/2014/main" id="{4F0F8A09-7328-1B26-2BB2-81241323DB70}"/>
              </a:ext>
            </a:extLst>
          </p:cNvPr>
          <p:cNvSpPr/>
          <p:nvPr/>
        </p:nvSpPr>
        <p:spPr>
          <a:xfrm>
            <a:off x="4073236" y="3681351"/>
            <a:ext cx="463138" cy="103315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8078D06-30CE-B536-EBBA-16663EA54C18}"/>
              </a:ext>
            </a:extLst>
          </p:cNvPr>
          <p:cNvSpPr/>
          <p:nvPr/>
        </p:nvSpPr>
        <p:spPr>
          <a:xfrm>
            <a:off x="1439351" y="4512623"/>
            <a:ext cx="793209" cy="66501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79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paper&#10;&#10;Description automatically generated">
            <a:extLst>
              <a:ext uri="{FF2B5EF4-FFF2-40B4-BE49-F238E27FC236}">
                <a16:creationId xmlns:a16="http://schemas.microsoft.com/office/drawing/2014/main" id="{479D8A1B-A65A-3909-D4B1-2BC115D5FA8D}"/>
              </a:ext>
            </a:extLst>
          </p:cNvPr>
          <p:cNvPicPr>
            <a:picLocks noGrp="1" noChangeAspect="1"/>
          </p:cNvPicPr>
          <p:nvPr>
            <p:ph idx="1"/>
          </p:nvPr>
        </p:nvPicPr>
        <p:blipFill>
          <a:blip r:embed="rId2"/>
          <a:stretch>
            <a:fillRect/>
          </a:stretch>
        </p:blipFill>
        <p:spPr>
          <a:xfrm>
            <a:off x="433252" y="403541"/>
            <a:ext cx="10515600" cy="3459529"/>
          </a:xfrm>
        </p:spPr>
      </p:pic>
      <p:sp>
        <p:nvSpPr>
          <p:cNvPr id="7" name="TextBox 6">
            <a:extLst>
              <a:ext uri="{FF2B5EF4-FFF2-40B4-BE49-F238E27FC236}">
                <a16:creationId xmlns:a16="http://schemas.microsoft.com/office/drawing/2014/main" id="{9B98E835-080A-7D56-2C02-71CD32D5F1BD}"/>
              </a:ext>
            </a:extLst>
          </p:cNvPr>
          <p:cNvSpPr txBox="1"/>
          <p:nvPr/>
        </p:nvSpPr>
        <p:spPr>
          <a:xfrm>
            <a:off x="433252" y="4693150"/>
            <a:ext cx="11656422" cy="523220"/>
          </a:xfrm>
          <a:prstGeom prst="rect">
            <a:avLst/>
          </a:prstGeom>
          <a:solidFill>
            <a:srgbClr val="FFF8A0"/>
          </a:solidFill>
          <a:ln>
            <a:solidFill>
              <a:schemeClr val="tx1"/>
            </a:solidFill>
          </a:ln>
        </p:spPr>
        <p:txBody>
          <a:bodyPr wrap="square" rtlCol="0">
            <a:spAutoFit/>
          </a:bodyPr>
          <a:lstStyle/>
          <a:p>
            <a:r>
              <a:rPr lang="en-US" sz="2800" dirty="0"/>
              <a:t>79% reduction of GAPDH activity resulted in a sixfold increase in methylglyoxal</a:t>
            </a:r>
          </a:p>
        </p:txBody>
      </p:sp>
    </p:spTree>
    <p:extLst>
      <p:ext uri="{BB962C8B-B14F-4D97-AF65-F5344CB8AC3E}">
        <p14:creationId xmlns:p14="http://schemas.microsoft.com/office/powerpoint/2010/main" val="1381149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5514D-81CE-CC9A-25EF-F9B889CA0110}"/>
              </a:ext>
            </a:extLst>
          </p:cNvPr>
          <p:cNvSpPr>
            <a:spLocks noGrp="1"/>
          </p:cNvSpPr>
          <p:nvPr>
            <p:ph type="title"/>
          </p:nvPr>
        </p:nvSpPr>
        <p:spPr>
          <a:xfrm>
            <a:off x="271287" y="0"/>
            <a:ext cx="10515600" cy="1325563"/>
          </a:xfrm>
        </p:spPr>
        <p:txBody>
          <a:bodyPr/>
          <a:lstStyle/>
          <a:p>
            <a:r>
              <a:rPr lang="en-US" b="1" dirty="0"/>
              <a:t>A Personal Time Line</a:t>
            </a:r>
          </a:p>
        </p:txBody>
      </p:sp>
      <p:sp>
        <p:nvSpPr>
          <p:cNvPr id="3" name="Content Placeholder 2">
            <a:extLst>
              <a:ext uri="{FF2B5EF4-FFF2-40B4-BE49-F238E27FC236}">
                <a16:creationId xmlns:a16="http://schemas.microsoft.com/office/drawing/2014/main" id="{FB3E3EDF-B9BC-00A3-E63A-C45A8D64D963}"/>
              </a:ext>
            </a:extLst>
          </p:cNvPr>
          <p:cNvSpPr>
            <a:spLocks noGrp="1"/>
          </p:cNvSpPr>
          <p:nvPr>
            <p:ph idx="1"/>
          </p:nvPr>
        </p:nvSpPr>
        <p:spPr>
          <a:xfrm>
            <a:off x="160451" y="1173338"/>
            <a:ext cx="10515600" cy="5366008"/>
          </a:xfrm>
        </p:spPr>
        <p:txBody>
          <a:bodyPr>
            <a:normAutofit/>
          </a:bodyPr>
          <a:lstStyle/>
          <a:p>
            <a:r>
              <a:rPr lang="en-US" dirty="0"/>
              <a:t>2007-2012 – Autism</a:t>
            </a:r>
          </a:p>
          <a:p>
            <a:pPr lvl="1"/>
            <a:r>
              <a:rPr lang="en-US" dirty="0"/>
              <a:t>Autism is a complex developmental disorder associated with gut dysbiosis and defective methylation and sulfation pathways. Autism rates are alarmingly on the rise in the United States over the past two decades. </a:t>
            </a:r>
          </a:p>
          <a:p>
            <a:r>
              <a:rPr lang="en-US" dirty="0"/>
              <a:t>2012-2019 – Glyphosate</a:t>
            </a:r>
          </a:p>
          <a:p>
            <a:pPr lvl="1"/>
            <a:r>
              <a:rPr lang="en-US" dirty="0"/>
              <a:t>Glyphosate is a pervasive herbicide in our food supply. Autism rates in the US have risen exactly in step with glyphosate usage on core crops. Glyphosate disrupts the gut microbiome and methylation and sulfation pathways.</a:t>
            </a:r>
          </a:p>
          <a:p>
            <a:r>
              <a:rPr lang="en-US" dirty="0"/>
              <a:t>2020-2023  – Deuterium</a:t>
            </a:r>
          </a:p>
          <a:p>
            <a:pPr lvl="1"/>
            <a:r>
              <a:rPr lang="en-US" dirty="0"/>
              <a:t>Deuterium is a natural heavy isotope of hydrogen.  Deuterium is highly damaging to the mitochondria, which produce ATP as an energy source for the cell. Organisms have developed sophisticated strategies to keep deuterium levels low in the mitochondria. These strategies depend critically on gut microbes and sulfation and methylation pathways.</a:t>
            </a:r>
          </a:p>
        </p:txBody>
      </p:sp>
    </p:spTree>
    <p:extLst>
      <p:ext uri="{BB962C8B-B14F-4D97-AF65-F5344CB8AC3E}">
        <p14:creationId xmlns:p14="http://schemas.microsoft.com/office/powerpoint/2010/main" val="40666441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706DB-548A-FF2A-7C62-A67B36F80FD9}"/>
              </a:ext>
            </a:extLst>
          </p:cNvPr>
          <p:cNvSpPr>
            <a:spLocks noGrp="1"/>
          </p:cNvSpPr>
          <p:nvPr>
            <p:ph type="title"/>
          </p:nvPr>
        </p:nvSpPr>
        <p:spPr>
          <a:xfrm>
            <a:off x="6495802" y="1324099"/>
            <a:ext cx="5019304" cy="3411228"/>
          </a:xfrm>
          <a:ln>
            <a:solidFill>
              <a:schemeClr val="tx1"/>
            </a:solidFill>
          </a:ln>
        </p:spPr>
        <p:txBody>
          <a:bodyPr>
            <a:normAutofit/>
          </a:bodyPr>
          <a:lstStyle/>
          <a:p>
            <a:pPr algn="ctr"/>
            <a:r>
              <a:rPr lang="en-US" sz="3600" dirty="0"/>
              <a:t>“Diabetic complications, insulin resistance, atherosclerosis, hypertension, cancer, disorders of the central nervous system.</a:t>
            </a:r>
            <a:r>
              <a:rPr lang="en-US" sz="3600" dirty="0">
                <a:solidFill>
                  <a:srgbClr val="FF0000"/>
                </a:solidFill>
              </a:rPr>
              <a:t>*”</a:t>
            </a:r>
          </a:p>
        </p:txBody>
      </p:sp>
      <p:pic>
        <p:nvPicPr>
          <p:cNvPr id="5" name="Picture 4" descr="A diagram of a cell&#10;&#10;Description automatically generated">
            <a:extLst>
              <a:ext uri="{FF2B5EF4-FFF2-40B4-BE49-F238E27FC236}">
                <a16:creationId xmlns:a16="http://schemas.microsoft.com/office/drawing/2014/main" id="{B564115D-3BEF-7353-55D5-5AC6487FDD73}"/>
              </a:ext>
            </a:extLst>
          </p:cNvPr>
          <p:cNvPicPr>
            <a:picLocks noChangeAspect="1"/>
          </p:cNvPicPr>
          <p:nvPr/>
        </p:nvPicPr>
        <p:blipFill>
          <a:blip r:embed="rId2"/>
          <a:stretch>
            <a:fillRect/>
          </a:stretch>
        </p:blipFill>
        <p:spPr>
          <a:xfrm>
            <a:off x="337391" y="59375"/>
            <a:ext cx="5759092" cy="6858000"/>
          </a:xfrm>
          <a:prstGeom prst="rect">
            <a:avLst/>
          </a:prstGeom>
        </p:spPr>
      </p:pic>
      <p:sp>
        <p:nvSpPr>
          <p:cNvPr id="6" name="TextBox 5">
            <a:extLst>
              <a:ext uri="{FF2B5EF4-FFF2-40B4-BE49-F238E27FC236}">
                <a16:creationId xmlns:a16="http://schemas.microsoft.com/office/drawing/2014/main" id="{9115057E-E778-ED24-8DF9-B42FDD86656D}"/>
              </a:ext>
            </a:extLst>
          </p:cNvPr>
          <p:cNvSpPr txBox="1"/>
          <p:nvPr/>
        </p:nvSpPr>
        <p:spPr>
          <a:xfrm>
            <a:off x="6590806" y="5985983"/>
            <a:ext cx="5488747" cy="646331"/>
          </a:xfrm>
          <a:prstGeom prst="rect">
            <a:avLst/>
          </a:prstGeom>
          <a:noFill/>
        </p:spPr>
        <p:txBody>
          <a:bodyPr wrap="none" rtlCol="0">
            <a:spAutoFit/>
          </a:bodyPr>
          <a:lstStyle/>
          <a:p>
            <a:r>
              <a:rPr lang="en-US" dirty="0">
                <a:solidFill>
                  <a:srgbClr val="FF0000"/>
                </a:solidFill>
              </a:rPr>
              <a:t>*</a:t>
            </a:r>
            <a:r>
              <a:rPr lang="en-US" dirty="0"/>
              <a:t>Graphical Abstract.  CG </a:t>
            </a:r>
            <a:r>
              <a:rPr lang="en-US" dirty="0" err="1"/>
              <a:t>Schalkwijk</a:t>
            </a:r>
            <a:r>
              <a:rPr lang="en-US" dirty="0"/>
              <a:t> and CDA </a:t>
            </a:r>
            <a:r>
              <a:rPr lang="en-US" dirty="0" err="1"/>
              <a:t>Stehouwer</a:t>
            </a:r>
            <a:r>
              <a:rPr lang="en-US" dirty="0"/>
              <a:t>. </a:t>
            </a:r>
          </a:p>
          <a:p>
            <a:pPr algn="r"/>
            <a:r>
              <a:rPr lang="en-US" dirty="0" err="1"/>
              <a:t>Physiol</a:t>
            </a:r>
            <a:r>
              <a:rPr lang="en-US" dirty="0"/>
              <a:t> Rev 2020; 100:407–461.</a:t>
            </a:r>
          </a:p>
        </p:txBody>
      </p:sp>
      <p:sp>
        <p:nvSpPr>
          <p:cNvPr id="7" name="Freeform 6">
            <a:extLst>
              <a:ext uri="{FF2B5EF4-FFF2-40B4-BE49-F238E27FC236}">
                <a16:creationId xmlns:a16="http://schemas.microsoft.com/office/drawing/2014/main" id="{DFE54AC8-972A-B128-4CE0-05F1743F7833}"/>
              </a:ext>
            </a:extLst>
          </p:cNvPr>
          <p:cNvSpPr/>
          <p:nvPr/>
        </p:nvSpPr>
        <p:spPr>
          <a:xfrm>
            <a:off x="2200753" y="5557652"/>
            <a:ext cx="3960659" cy="1191564"/>
          </a:xfrm>
          <a:custGeom>
            <a:avLst/>
            <a:gdLst>
              <a:gd name="connsiteX0" fmla="*/ 91184 w 3960659"/>
              <a:gd name="connsiteY0" fmla="*/ 403761 h 1191564"/>
              <a:gd name="connsiteX1" fmla="*/ 649325 w 3960659"/>
              <a:gd name="connsiteY1" fmla="*/ 35626 h 1191564"/>
              <a:gd name="connsiteX2" fmla="*/ 3416275 w 3960659"/>
              <a:gd name="connsiteY2" fmla="*/ 23751 h 1191564"/>
              <a:gd name="connsiteX3" fmla="*/ 3796286 w 3960659"/>
              <a:gd name="connsiteY3" fmla="*/ 118753 h 1191564"/>
              <a:gd name="connsiteX4" fmla="*/ 3903164 w 3960659"/>
              <a:gd name="connsiteY4" fmla="*/ 760021 h 1191564"/>
              <a:gd name="connsiteX5" fmla="*/ 3677532 w 3960659"/>
              <a:gd name="connsiteY5" fmla="*/ 1163782 h 1191564"/>
              <a:gd name="connsiteX6" fmla="*/ 1064961 w 3960659"/>
              <a:gd name="connsiteY6" fmla="*/ 1151906 h 1191564"/>
              <a:gd name="connsiteX7" fmla="*/ 304940 w 3960659"/>
              <a:gd name="connsiteY7" fmla="*/ 1116280 h 1191564"/>
              <a:gd name="connsiteX8" fmla="*/ 19932 w 3960659"/>
              <a:gd name="connsiteY8" fmla="*/ 617517 h 1191564"/>
              <a:gd name="connsiteX9" fmla="*/ 91184 w 3960659"/>
              <a:gd name="connsiteY9" fmla="*/ 403761 h 1191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659" h="1191564">
                <a:moveTo>
                  <a:pt x="91184" y="403761"/>
                </a:moveTo>
                <a:cubicBezTo>
                  <a:pt x="196083" y="306779"/>
                  <a:pt x="95143" y="98961"/>
                  <a:pt x="649325" y="35626"/>
                </a:cubicBezTo>
                <a:cubicBezTo>
                  <a:pt x="1203507" y="-27709"/>
                  <a:pt x="2891782" y="9897"/>
                  <a:pt x="3416275" y="23751"/>
                </a:cubicBezTo>
                <a:cubicBezTo>
                  <a:pt x="3940768" y="37605"/>
                  <a:pt x="3715138" y="-3959"/>
                  <a:pt x="3796286" y="118753"/>
                </a:cubicBezTo>
                <a:cubicBezTo>
                  <a:pt x="3877434" y="241465"/>
                  <a:pt x="3922956" y="585850"/>
                  <a:pt x="3903164" y="760021"/>
                </a:cubicBezTo>
                <a:cubicBezTo>
                  <a:pt x="3883372" y="934192"/>
                  <a:pt x="4150566" y="1098468"/>
                  <a:pt x="3677532" y="1163782"/>
                </a:cubicBezTo>
                <a:cubicBezTo>
                  <a:pt x="3204498" y="1229096"/>
                  <a:pt x="1627060" y="1159823"/>
                  <a:pt x="1064961" y="1151906"/>
                </a:cubicBezTo>
                <a:cubicBezTo>
                  <a:pt x="502862" y="1143989"/>
                  <a:pt x="479111" y="1205345"/>
                  <a:pt x="304940" y="1116280"/>
                </a:cubicBezTo>
                <a:cubicBezTo>
                  <a:pt x="130769" y="1027215"/>
                  <a:pt x="53579" y="738249"/>
                  <a:pt x="19932" y="617517"/>
                </a:cubicBezTo>
                <a:cubicBezTo>
                  <a:pt x="-13715" y="496785"/>
                  <a:pt x="-13715" y="500743"/>
                  <a:pt x="91184" y="403761"/>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A4CCF1ED-0C50-A51A-18A2-E8E67AAF49E7}"/>
              </a:ext>
            </a:extLst>
          </p:cNvPr>
          <p:cNvCxnSpPr/>
          <p:nvPr/>
        </p:nvCxnSpPr>
        <p:spPr>
          <a:xfrm flipV="1">
            <a:off x="5438899" y="3512125"/>
            <a:ext cx="1045028" cy="204552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04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document&#10;&#10;Description automatically generated">
            <a:extLst>
              <a:ext uri="{FF2B5EF4-FFF2-40B4-BE49-F238E27FC236}">
                <a16:creationId xmlns:a16="http://schemas.microsoft.com/office/drawing/2014/main" id="{749C9679-1B2B-96FE-6CB9-DB635898179C}"/>
              </a:ext>
            </a:extLst>
          </p:cNvPr>
          <p:cNvPicPr>
            <a:picLocks noGrp="1" noChangeAspect="1"/>
          </p:cNvPicPr>
          <p:nvPr>
            <p:ph idx="1"/>
          </p:nvPr>
        </p:nvPicPr>
        <p:blipFill>
          <a:blip r:embed="rId3"/>
          <a:stretch>
            <a:fillRect/>
          </a:stretch>
        </p:blipFill>
        <p:spPr>
          <a:xfrm>
            <a:off x="252413" y="198378"/>
            <a:ext cx="10515600" cy="2468977"/>
          </a:xfrm>
        </p:spPr>
      </p:pic>
      <p:sp>
        <p:nvSpPr>
          <p:cNvPr id="6" name="Content Placeholder 2">
            <a:extLst>
              <a:ext uri="{FF2B5EF4-FFF2-40B4-BE49-F238E27FC236}">
                <a16:creationId xmlns:a16="http://schemas.microsoft.com/office/drawing/2014/main" id="{2BF66BBE-C3CF-DABB-8204-F21F58F9353E}"/>
              </a:ext>
            </a:extLst>
          </p:cNvPr>
          <p:cNvSpPr txBox="1">
            <a:spLocks/>
          </p:cNvSpPr>
          <p:nvPr/>
        </p:nvSpPr>
        <p:spPr>
          <a:xfrm>
            <a:off x="696685" y="2769324"/>
            <a:ext cx="10822379" cy="24689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Elevated plasma level of methylglyoxal are associated with diabetes, obesity and fatty liver disease</a:t>
            </a:r>
          </a:p>
          <a:p>
            <a:r>
              <a:rPr lang="en-US" sz="2400" dirty="0"/>
              <a:t>Methylglyoxal induces oxidative stress </a:t>
            </a:r>
          </a:p>
          <a:p>
            <a:r>
              <a:rPr lang="en-US" sz="2400" dirty="0"/>
              <a:t>Methylglyoxal causes liver toxicity, as indicated by increased levels of ALT and AST</a:t>
            </a:r>
          </a:p>
          <a:p>
            <a:r>
              <a:rPr lang="en-US" sz="2400" dirty="0"/>
              <a:t>Methylglyoxal induces mitochondrial impairment and apoptosis in liver cells</a:t>
            </a:r>
          </a:p>
        </p:txBody>
      </p:sp>
    </p:spTree>
    <p:extLst>
      <p:ext uri="{BB962C8B-B14F-4D97-AF65-F5344CB8AC3E}">
        <p14:creationId xmlns:p14="http://schemas.microsoft.com/office/powerpoint/2010/main" val="11293030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36" y="65140"/>
            <a:ext cx="9008401" cy="1143000"/>
          </a:xfrm>
        </p:spPr>
        <p:txBody>
          <a:bodyPr>
            <a:noAutofit/>
          </a:bodyPr>
          <a:lstStyle/>
          <a:p>
            <a:r>
              <a:rPr lang="en-US" sz="4000" b="1" dirty="0"/>
              <a:t>Is Glyphosate Causing an Epidemic in Fatty Liver Disease?</a:t>
            </a:r>
          </a:p>
        </p:txBody>
      </p:sp>
      <p:sp>
        <p:nvSpPr>
          <p:cNvPr id="3" name="Content Placeholder 2"/>
          <p:cNvSpPr>
            <a:spLocks noGrp="1"/>
          </p:cNvSpPr>
          <p:nvPr>
            <p:ph idx="1"/>
          </p:nvPr>
        </p:nvSpPr>
        <p:spPr>
          <a:xfrm>
            <a:off x="245075" y="1265662"/>
            <a:ext cx="11701849" cy="3931355"/>
          </a:xfrm>
        </p:spPr>
        <p:txBody>
          <a:bodyPr>
            <a:normAutofit/>
          </a:bodyPr>
          <a:lstStyle/>
          <a:p>
            <a:r>
              <a:rPr lang="en-US" dirty="0"/>
              <a:t>Worldwide epidemic in fatty liver disease today</a:t>
            </a:r>
            <a:r>
              <a:rPr lang="en-US" dirty="0">
                <a:solidFill>
                  <a:srgbClr val="FF0000"/>
                </a:solidFill>
              </a:rPr>
              <a:t>*</a:t>
            </a:r>
          </a:p>
          <a:p>
            <a:r>
              <a:rPr lang="en-US" dirty="0"/>
              <a:t>“</a:t>
            </a:r>
            <a:r>
              <a:rPr lang="en-US" dirty="0" err="1"/>
              <a:t>Multiomics</a:t>
            </a:r>
            <a:r>
              <a:rPr lang="en-US" dirty="0"/>
              <a:t> reveal non-alcoholic fatty liver disease in rats following chronic exposure to an ultra-low dose of  Roundup herbicide”</a:t>
            </a:r>
            <a:r>
              <a:rPr lang="en-US" dirty="0">
                <a:solidFill>
                  <a:srgbClr val="FF0000"/>
                </a:solidFill>
              </a:rPr>
              <a:t>**</a:t>
            </a:r>
          </a:p>
          <a:p>
            <a:r>
              <a:rPr lang="en-US" dirty="0"/>
              <a:t>Glyphosate correlated with fatty liver disease in humans</a:t>
            </a:r>
            <a:r>
              <a:rPr lang="en-US" dirty="0">
                <a:solidFill>
                  <a:srgbClr val="FF0000"/>
                </a:solidFill>
              </a:rPr>
              <a:t>***</a:t>
            </a:r>
          </a:p>
          <a:p>
            <a:pPr marL="0" indent="0">
              <a:buNone/>
            </a:pPr>
            <a:r>
              <a:rPr lang="en-US" dirty="0">
                <a:solidFill>
                  <a:srgbClr val="FF0000"/>
                </a:solidFill>
              </a:rPr>
              <a:t> </a:t>
            </a:r>
          </a:p>
        </p:txBody>
      </p:sp>
      <p:sp>
        <p:nvSpPr>
          <p:cNvPr id="4" name="TextBox 3"/>
          <p:cNvSpPr txBox="1"/>
          <p:nvPr/>
        </p:nvSpPr>
        <p:spPr>
          <a:xfrm>
            <a:off x="987058" y="5719045"/>
            <a:ext cx="11045427" cy="1015663"/>
          </a:xfrm>
          <a:prstGeom prst="rect">
            <a:avLst/>
          </a:prstGeom>
          <a:noFill/>
        </p:spPr>
        <p:txBody>
          <a:bodyPr wrap="square" rtlCol="0">
            <a:spAutoFit/>
          </a:bodyPr>
          <a:lstStyle/>
          <a:p>
            <a:pPr algn="r"/>
            <a:r>
              <a:rPr lang="en-US" sz="2000">
                <a:solidFill>
                  <a:srgbClr val="FF0000"/>
                </a:solidFill>
                <a:latin typeface="Arial" panose="020B0604020202020204" pitchFamily="34" charset="0"/>
              </a:rPr>
              <a:t>*</a:t>
            </a:r>
            <a:r>
              <a:rPr lang="en-US" sz="2000">
                <a:latin typeface="Arial" panose="020B0604020202020204" pitchFamily="34" charset="0"/>
              </a:rPr>
              <a:t> Chris Estes et al. Hepatology 2018; 67(1): 123-133.</a:t>
            </a:r>
          </a:p>
          <a:p>
            <a:pPr algn="r"/>
            <a:r>
              <a:rPr lang="en-US" sz="2000">
                <a:solidFill>
                  <a:srgbClr val="FF0000"/>
                </a:solidFill>
                <a:latin typeface="Arial" panose="020B0604020202020204" pitchFamily="34" charset="0"/>
              </a:rPr>
              <a:t>** </a:t>
            </a:r>
            <a:r>
              <a:rPr lang="en-US" sz="2000">
                <a:latin typeface="Arial" panose="020B0604020202020204" pitchFamily="34" charset="0"/>
              </a:rPr>
              <a:t>Robin Mesnage et al. Sci Rep 2017; 7: 39328.</a:t>
            </a:r>
            <a:endParaRPr lang="en-US" sz="2000">
              <a:solidFill>
                <a:srgbClr val="FF0000"/>
              </a:solidFill>
              <a:latin typeface="Arial" panose="020B0604020202020204" pitchFamily="34" charset="0"/>
            </a:endParaRPr>
          </a:p>
          <a:p>
            <a:pPr algn="r"/>
            <a:r>
              <a:rPr lang="en-US" sz="2000">
                <a:solidFill>
                  <a:srgbClr val="FF0000"/>
                </a:solidFill>
                <a:latin typeface="Arial" panose="020B0604020202020204" pitchFamily="34" charset="0"/>
              </a:rPr>
              <a:t>*** </a:t>
            </a:r>
            <a:r>
              <a:rPr lang="en-US" sz="2000">
                <a:latin typeface="Arial" panose="020B0604020202020204" pitchFamily="34" charset="0"/>
              </a:rPr>
              <a:t>PJ Mills et al. Clinical Gastroenterology and Hepatology 2020;18(3):741-743.</a:t>
            </a:r>
            <a:endParaRPr lang="en-US" sz="2000" dirty="0">
              <a:latin typeface="Arial" panose="020B0604020202020204" pitchFamily="34" charset="0"/>
            </a:endParaRPr>
          </a:p>
        </p:txBody>
      </p:sp>
      <p:pic>
        <p:nvPicPr>
          <p:cNvPr id="6" name="Picture 5" descr="A picture containing text, indoor&#10;&#10;Description automatically generated">
            <a:extLst>
              <a:ext uri="{FF2B5EF4-FFF2-40B4-BE49-F238E27FC236}">
                <a16:creationId xmlns:a16="http://schemas.microsoft.com/office/drawing/2014/main" id="{56EC5421-E3DF-9E46-B10F-85515F91D27C}"/>
              </a:ext>
            </a:extLst>
          </p:cNvPr>
          <p:cNvPicPr>
            <a:picLocks noChangeAspect="1"/>
          </p:cNvPicPr>
          <p:nvPr/>
        </p:nvPicPr>
        <p:blipFill>
          <a:blip r:embed="rId3"/>
          <a:stretch>
            <a:fillRect/>
          </a:stretch>
        </p:blipFill>
        <p:spPr>
          <a:xfrm>
            <a:off x="245075" y="3543737"/>
            <a:ext cx="5697071" cy="2677623"/>
          </a:xfrm>
          <a:prstGeom prst="rect">
            <a:avLst/>
          </a:prstGeom>
        </p:spPr>
      </p:pic>
    </p:spTree>
    <p:extLst>
      <p:ext uri="{BB962C8B-B14F-4D97-AF65-F5344CB8AC3E}">
        <p14:creationId xmlns:p14="http://schemas.microsoft.com/office/powerpoint/2010/main" val="19895268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AC4C0-9EBE-F261-1DCC-D1CC5542C3A8}"/>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5035CD0B-C227-62EF-FB5E-6E08FBA1BEF9}"/>
              </a:ext>
            </a:extLst>
          </p:cNvPr>
          <p:cNvPicPr>
            <a:picLocks noChangeAspect="1"/>
          </p:cNvPicPr>
          <p:nvPr/>
        </p:nvPicPr>
        <p:blipFill>
          <a:blip r:embed="rId3"/>
          <a:stretch>
            <a:fillRect/>
          </a:stretch>
        </p:blipFill>
        <p:spPr>
          <a:xfrm>
            <a:off x="230777" y="-84836"/>
            <a:ext cx="8290560" cy="6908800"/>
          </a:xfrm>
          <a:prstGeom prst="rect">
            <a:avLst/>
          </a:prstGeom>
        </p:spPr>
      </p:pic>
      <p:sp>
        <p:nvSpPr>
          <p:cNvPr id="6" name="TextBox 5">
            <a:extLst>
              <a:ext uri="{FF2B5EF4-FFF2-40B4-BE49-F238E27FC236}">
                <a16:creationId xmlns:a16="http://schemas.microsoft.com/office/drawing/2014/main" id="{FF4C87EB-3781-4798-B99C-09F59E781BEF}"/>
              </a:ext>
            </a:extLst>
          </p:cNvPr>
          <p:cNvSpPr txBox="1"/>
          <p:nvPr/>
        </p:nvSpPr>
        <p:spPr>
          <a:xfrm>
            <a:off x="4515395" y="6211669"/>
            <a:ext cx="7445828" cy="646331"/>
          </a:xfrm>
          <a:prstGeom prst="rect">
            <a:avLst/>
          </a:prstGeom>
          <a:noFill/>
        </p:spPr>
        <p:txBody>
          <a:bodyPr wrap="square" rtlCol="0">
            <a:spAutoFit/>
          </a:bodyPr>
          <a:lstStyle/>
          <a:p>
            <a:pPr algn="r"/>
            <a:r>
              <a:rPr lang="en-US" dirty="0">
                <a:solidFill>
                  <a:srgbClr val="FF0000"/>
                </a:solidFill>
              </a:rPr>
              <a:t>*</a:t>
            </a:r>
            <a:r>
              <a:rPr lang="en-US" dirty="0" err="1"/>
              <a:t>www.westonaprice.org</a:t>
            </a:r>
            <a:r>
              <a:rPr lang="en-US" dirty="0"/>
              <a:t>/health-topics/</a:t>
            </a:r>
          </a:p>
          <a:p>
            <a:pPr algn="r"/>
            <a:r>
              <a:rPr lang="en-US" dirty="0"/>
              <a:t>modern-diseases/cholesterol-sulfate-deficiency-coronary-heart-disease</a:t>
            </a:r>
            <a:r>
              <a:rPr lang="en-US" b="1" dirty="0"/>
              <a:t>/</a:t>
            </a:r>
          </a:p>
        </p:txBody>
      </p:sp>
      <p:sp>
        <p:nvSpPr>
          <p:cNvPr id="7" name="Content Placeholder 2">
            <a:extLst>
              <a:ext uri="{FF2B5EF4-FFF2-40B4-BE49-F238E27FC236}">
                <a16:creationId xmlns:a16="http://schemas.microsoft.com/office/drawing/2014/main" id="{654D6285-AC1D-83A4-8BCD-E952E8926FAC}"/>
              </a:ext>
            </a:extLst>
          </p:cNvPr>
          <p:cNvSpPr>
            <a:spLocks noGrp="1"/>
          </p:cNvSpPr>
          <p:nvPr>
            <p:ph idx="1"/>
          </p:nvPr>
        </p:nvSpPr>
        <p:spPr>
          <a:xfrm>
            <a:off x="8360229" y="2298023"/>
            <a:ext cx="3750129" cy="2900994"/>
          </a:xfrm>
        </p:spPr>
        <p:txBody>
          <a:bodyPr>
            <a:normAutofit/>
          </a:bodyPr>
          <a:lstStyle/>
          <a:p>
            <a:pPr marL="0" indent="0">
              <a:buNone/>
            </a:pPr>
            <a:r>
              <a:rPr lang="en-US" dirty="0"/>
              <a:t>Hyperlipidemia (high blood cholesterol) at hospital discharge is increasing over time, in step with the rise in glyphosate usage on corn and soy crops</a:t>
            </a:r>
          </a:p>
        </p:txBody>
      </p:sp>
    </p:spTree>
    <p:extLst>
      <p:ext uri="{BB962C8B-B14F-4D97-AF65-F5344CB8AC3E}">
        <p14:creationId xmlns:p14="http://schemas.microsoft.com/office/powerpoint/2010/main" val="18670419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59D5C-0761-CECB-3275-0A5220DF80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1B0CE3-0C0B-82A4-B1ED-FA04DB360576}"/>
              </a:ext>
            </a:extLst>
          </p:cNvPr>
          <p:cNvSpPr>
            <a:spLocks noGrp="1"/>
          </p:cNvSpPr>
          <p:nvPr>
            <p:ph type="title"/>
          </p:nvPr>
        </p:nvSpPr>
        <p:spPr>
          <a:xfrm>
            <a:off x="259659" y="119875"/>
            <a:ext cx="9196858" cy="1325563"/>
          </a:xfrm>
        </p:spPr>
        <p:txBody>
          <a:bodyPr>
            <a:normAutofit/>
          </a:bodyPr>
          <a:lstStyle/>
          <a:p>
            <a:r>
              <a:rPr lang="en-US" sz="3600" b="1" dirty="0"/>
              <a:t>Some dehydrogenases that are downregulated in E. coli when exposed to glyphosate</a:t>
            </a:r>
            <a:r>
              <a:rPr lang="en-US" sz="3600" b="1" dirty="0">
                <a:solidFill>
                  <a:srgbClr val="FF0000"/>
                </a:solidFill>
              </a:rPr>
              <a:t>*</a:t>
            </a:r>
          </a:p>
        </p:txBody>
      </p:sp>
      <p:sp>
        <p:nvSpPr>
          <p:cNvPr id="3" name="Content Placeholder 2">
            <a:extLst>
              <a:ext uri="{FF2B5EF4-FFF2-40B4-BE49-F238E27FC236}">
                <a16:creationId xmlns:a16="http://schemas.microsoft.com/office/drawing/2014/main" id="{A57CBD26-D5D1-A0AB-F1A6-5910015E9CC4}"/>
              </a:ext>
            </a:extLst>
          </p:cNvPr>
          <p:cNvSpPr>
            <a:spLocks noGrp="1"/>
          </p:cNvSpPr>
          <p:nvPr>
            <p:ph idx="1"/>
          </p:nvPr>
        </p:nvSpPr>
        <p:spPr>
          <a:xfrm>
            <a:off x="472440" y="1535100"/>
            <a:ext cx="5835763" cy="4652010"/>
          </a:xfrm>
        </p:spPr>
        <p:txBody>
          <a:bodyPr>
            <a:normAutofit fontScale="92500" lnSpcReduction="20000"/>
          </a:bodyPr>
          <a:lstStyle/>
          <a:p>
            <a:r>
              <a:rPr lang="en-US" sz="2400" dirty="0"/>
              <a:t>NADH dehydrogenase</a:t>
            </a:r>
          </a:p>
          <a:p>
            <a:r>
              <a:rPr lang="en-US" sz="2400" dirty="0"/>
              <a:t>glucose-6-phosphate dehydrogenase</a:t>
            </a:r>
          </a:p>
          <a:p>
            <a:r>
              <a:rPr lang="en-US" sz="2400" dirty="0"/>
              <a:t>succinate dehydrogenase</a:t>
            </a:r>
          </a:p>
          <a:p>
            <a:r>
              <a:rPr lang="en-US" sz="2400" dirty="0"/>
              <a:t>malate dehydrogenase</a:t>
            </a:r>
          </a:p>
          <a:p>
            <a:r>
              <a:rPr lang="el-GR" sz="2400" dirty="0"/>
              <a:t>α-</a:t>
            </a:r>
            <a:r>
              <a:rPr lang="en-US" sz="2400" dirty="0"/>
              <a:t>ketoglutarate dehydrogenase</a:t>
            </a:r>
          </a:p>
          <a:p>
            <a:r>
              <a:rPr lang="en-US" sz="2400" dirty="0"/>
              <a:t>2-deoxy-D-gluconate dehydrogenase</a:t>
            </a:r>
          </a:p>
          <a:p>
            <a:r>
              <a:rPr lang="en-US" sz="2400" dirty="0"/>
              <a:t>acetaldehyde-CoA dehydrogenase</a:t>
            </a:r>
          </a:p>
          <a:p>
            <a:r>
              <a:rPr lang="en-US" sz="2400" dirty="0"/>
              <a:t>D-amino acid dehydrogenase</a:t>
            </a:r>
          </a:p>
          <a:p>
            <a:r>
              <a:rPr lang="en-US" sz="2400" dirty="0"/>
              <a:t>D-lactate dehydrogenase</a:t>
            </a:r>
          </a:p>
          <a:p>
            <a:r>
              <a:rPr lang="en-US" sz="2400" dirty="0"/>
              <a:t>NADP-specific glutamate dehydrogenase</a:t>
            </a:r>
          </a:p>
          <a:p>
            <a:r>
              <a:rPr lang="en-US" sz="2400" dirty="0"/>
              <a:t>3-isopropylmalate dehydrogenase</a:t>
            </a:r>
          </a:p>
          <a:p>
            <a:r>
              <a:rPr lang="en-US" sz="2400" dirty="0">
                <a:solidFill>
                  <a:srgbClr val="FF0000"/>
                </a:solidFill>
              </a:rPr>
              <a:t>D-3-phosphoglycerate dehydrogenase</a:t>
            </a:r>
          </a:p>
        </p:txBody>
      </p:sp>
      <p:sp>
        <p:nvSpPr>
          <p:cNvPr id="4" name="TextBox 3">
            <a:extLst>
              <a:ext uri="{FF2B5EF4-FFF2-40B4-BE49-F238E27FC236}">
                <a16:creationId xmlns:a16="http://schemas.microsoft.com/office/drawing/2014/main" id="{EF66C42F-8F4A-66D7-D2E5-9627C0E16406}"/>
              </a:ext>
            </a:extLst>
          </p:cNvPr>
          <p:cNvSpPr txBox="1"/>
          <p:nvPr/>
        </p:nvSpPr>
        <p:spPr>
          <a:xfrm>
            <a:off x="6768255" y="4480560"/>
            <a:ext cx="4951305" cy="954107"/>
          </a:xfrm>
          <a:prstGeom prst="rect">
            <a:avLst/>
          </a:prstGeom>
          <a:noFill/>
        </p:spPr>
        <p:txBody>
          <a:bodyPr wrap="square" rtlCol="0">
            <a:spAutoFit/>
          </a:bodyPr>
          <a:lstStyle/>
          <a:p>
            <a:pPr algn="r"/>
            <a:r>
              <a:rPr lang="en-US" sz="2800" dirty="0">
                <a:solidFill>
                  <a:srgbClr val="FF0000"/>
                </a:solidFill>
              </a:rPr>
              <a:t>*</a:t>
            </a:r>
            <a:r>
              <a:rPr lang="en-US" sz="2800" dirty="0"/>
              <a:t>Wei Lu et al. Molecular </a:t>
            </a:r>
            <a:r>
              <a:rPr lang="en-US" sz="2800" dirty="0" err="1"/>
              <a:t>BioSystems</a:t>
            </a:r>
            <a:r>
              <a:rPr lang="en-US" sz="2800" dirty="0"/>
              <a:t> 2013; 9:  522-530.</a:t>
            </a:r>
          </a:p>
        </p:txBody>
      </p:sp>
    </p:spTree>
    <p:extLst>
      <p:ext uri="{BB962C8B-B14F-4D97-AF65-F5344CB8AC3E}">
        <p14:creationId xmlns:p14="http://schemas.microsoft.com/office/powerpoint/2010/main" val="15697664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469B5-CF5A-7742-A3FC-3E162D8F78AB}"/>
              </a:ext>
            </a:extLst>
          </p:cNvPr>
          <p:cNvSpPr>
            <a:spLocks noGrp="1"/>
          </p:cNvSpPr>
          <p:nvPr>
            <p:ph type="title"/>
          </p:nvPr>
        </p:nvSpPr>
        <p:spPr>
          <a:xfrm>
            <a:off x="82446" y="-137675"/>
            <a:ext cx="10515600" cy="1325563"/>
          </a:xfrm>
        </p:spPr>
        <p:txBody>
          <a:bodyPr/>
          <a:lstStyle/>
          <a:p>
            <a:r>
              <a:rPr lang="en-US" b="1" dirty="0"/>
              <a:t>3-phosphoglycerate dehydrogenase</a:t>
            </a:r>
          </a:p>
        </p:txBody>
      </p:sp>
      <p:pic>
        <p:nvPicPr>
          <p:cNvPr id="5" name="Content Placeholder 4" descr="A diagram of a computer&#10;&#10;Description automatically generated">
            <a:extLst>
              <a:ext uri="{FF2B5EF4-FFF2-40B4-BE49-F238E27FC236}">
                <a16:creationId xmlns:a16="http://schemas.microsoft.com/office/drawing/2014/main" id="{DF366409-537D-8517-D4A6-E3A6360E8E67}"/>
              </a:ext>
            </a:extLst>
          </p:cNvPr>
          <p:cNvPicPr>
            <a:picLocks noGrp="1" noChangeAspect="1"/>
          </p:cNvPicPr>
          <p:nvPr>
            <p:ph idx="1"/>
          </p:nvPr>
        </p:nvPicPr>
        <p:blipFill>
          <a:blip r:embed="rId2"/>
          <a:stretch>
            <a:fillRect/>
          </a:stretch>
        </p:blipFill>
        <p:spPr>
          <a:xfrm>
            <a:off x="269966" y="1174280"/>
            <a:ext cx="10972800" cy="2730321"/>
          </a:xfrm>
        </p:spPr>
      </p:pic>
      <p:sp>
        <p:nvSpPr>
          <p:cNvPr id="8" name="Content Placeholder 2">
            <a:extLst>
              <a:ext uri="{FF2B5EF4-FFF2-40B4-BE49-F238E27FC236}">
                <a16:creationId xmlns:a16="http://schemas.microsoft.com/office/drawing/2014/main" id="{280C4550-744C-2DE1-846F-00BC73B71CA1}"/>
              </a:ext>
            </a:extLst>
          </p:cNvPr>
          <p:cNvSpPr txBox="1">
            <a:spLocks/>
          </p:cNvSpPr>
          <p:nvPr/>
        </p:nvSpPr>
        <p:spPr>
          <a:xfrm>
            <a:off x="269966" y="3904601"/>
            <a:ext cx="9992799" cy="226618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3-phosphoglycerate dehydrogenase (PHGDH) pulls an intermediate out of the </a:t>
            </a:r>
            <a:r>
              <a:rPr lang="en-US" dirty="0" err="1"/>
              <a:t>glyclolysis</a:t>
            </a:r>
            <a:r>
              <a:rPr lang="en-US" dirty="0"/>
              <a:t> pathway and initiates serine synthesis</a:t>
            </a:r>
          </a:p>
          <a:p>
            <a:r>
              <a:rPr lang="en-US" dirty="0"/>
              <a:t>Genetic defects in PHGDH lead to microcephaly, intractable seizures, and motor and cognitive impairments</a:t>
            </a:r>
            <a:r>
              <a:rPr lang="en-US" dirty="0">
                <a:solidFill>
                  <a:srgbClr val="FF0000"/>
                </a:solidFill>
              </a:rPr>
              <a:t>*</a:t>
            </a:r>
          </a:p>
          <a:p>
            <a:r>
              <a:rPr lang="en-US" dirty="0"/>
              <a:t>PHGDH has a highly conserved </a:t>
            </a:r>
            <a:r>
              <a:rPr lang="en-US" dirty="0" err="1"/>
              <a:t>GxGxxG</a:t>
            </a:r>
            <a:r>
              <a:rPr lang="en-US" dirty="0"/>
              <a:t> motif at the NAD binding site</a:t>
            </a:r>
          </a:p>
        </p:txBody>
      </p:sp>
      <p:sp>
        <p:nvSpPr>
          <p:cNvPr id="9" name="TextBox 8">
            <a:extLst>
              <a:ext uri="{FF2B5EF4-FFF2-40B4-BE49-F238E27FC236}">
                <a16:creationId xmlns:a16="http://schemas.microsoft.com/office/drawing/2014/main" id="{F5C53FD8-8AB1-A799-7E66-6629C45DDD71}"/>
              </a:ext>
            </a:extLst>
          </p:cNvPr>
          <p:cNvSpPr txBox="1"/>
          <p:nvPr/>
        </p:nvSpPr>
        <p:spPr>
          <a:xfrm>
            <a:off x="2383436" y="6340839"/>
            <a:ext cx="8736687" cy="461665"/>
          </a:xfrm>
          <a:prstGeom prst="rect">
            <a:avLst/>
          </a:prstGeom>
          <a:noFill/>
        </p:spPr>
        <p:txBody>
          <a:bodyPr wrap="none" rtlCol="0">
            <a:spAutoFit/>
          </a:bodyPr>
          <a:lstStyle/>
          <a:p>
            <a:r>
              <a:rPr lang="en-US" sz="2400" dirty="0">
                <a:solidFill>
                  <a:srgbClr val="FF0000"/>
                </a:solidFill>
              </a:rPr>
              <a:t>*</a:t>
            </a:r>
            <a:r>
              <a:rPr lang="en-US" sz="2400" dirty="0"/>
              <a:t>Koning T. Journal of Inherited Metabolic Disease 2006; 29: 347-351.</a:t>
            </a:r>
          </a:p>
        </p:txBody>
      </p:sp>
    </p:spTree>
    <p:extLst>
      <p:ext uri="{BB962C8B-B14F-4D97-AF65-F5344CB8AC3E}">
        <p14:creationId xmlns:p14="http://schemas.microsoft.com/office/powerpoint/2010/main" val="17823490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9624B-A2D9-FD63-D8C4-2B9787B958BF}"/>
              </a:ext>
            </a:extLst>
          </p:cNvPr>
          <p:cNvSpPr>
            <a:spLocks noGrp="1"/>
          </p:cNvSpPr>
          <p:nvPr>
            <p:ph type="title"/>
          </p:nvPr>
        </p:nvSpPr>
        <p:spPr>
          <a:xfrm>
            <a:off x="152400" y="250825"/>
            <a:ext cx="10515600" cy="1325563"/>
          </a:xfrm>
        </p:spPr>
        <p:txBody>
          <a:bodyPr/>
          <a:lstStyle/>
          <a:p>
            <a:r>
              <a:rPr lang="en-US" b="1" dirty="0" err="1"/>
              <a:t>GxGxxG</a:t>
            </a:r>
            <a:r>
              <a:rPr lang="en-US" b="1" dirty="0"/>
              <a:t> Motif at NAD binding site</a:t>
            </a:r>
            <a:br>
              <a:rPr lang="en-US" b="1" dirty="0"/>
            </a:br>
            <a:r>
              <a:rPr lang="en-US" b="1" dirty="0"/>
              <a:t>in 3-phosphoglycerate dehydrogenase</a:t>
            </a:r>
          </a:p>
        </p:txBody>
      </p:sp>
      <p:sp>
        <p:nvSpPr>
          <p:cNvPr id="3" name="Content Placeholder 2">
            <a:extLst>
              <a:ext uri="{FF2B5EF4-FFF2-40B4-BE49-F238E27FC236}">
                <a16:creationId xmlns:a16="http://schemas.microsoft.com/office/drawing/2014/main" id="{7B16CE4D-3B6E-38A4-8DC2-881FFE33C9F7}"/>
              </a:ext>
            </a:extLst>
          </p:cNvPr>
          <p:cNvSpPr>
            <a:spLocks noGrp="1"/>
          </p:cNvSpPr>
          <p:nvPr>
            <p:ph idx="1"/>
          </p:nvPr>
        </p:nvSpPr>
        <p:spPr>
          <a:xfrm>
            <a:off x="681037" y="2797175"/>
            <a:ext cx="10515600" cy="4351338"/>
          </a:xfrm>
        </p:spPr>
        <p:txBody>
          <a:bodyPr/>
          <a:lstStyle/>
          <a:p>
            <a:endParaRPr lang="en-US" dirty="0"/>
          </a:p>
        </p:txBody>
      </p:sp>
      <p:pic>
        <p:nvPicPr>
          <p:cNvPr id="4" name="Picture 3" descr="A diagram of a number of letters&#10;&#10;Description automatically generated with medium confidence">
            <a:extLst>
              <a:ext uri="{FF2B5EF4-FFF2-40B4-BE49-F238E27FC236}">
                <a16:creationId xmlns:a16="http://schemas.microsoft.com/office/drawing/2014/main" id="{6D5A8197-B2D0-0D17-4778-599E06D2F0D3}"/>
              </a:ext>
            </a:extLst>
          </p:cNvPr>
          <p:cNvPicPr>
            <a:picLocks noChangeAspect="1"/>
          </p:cNvPicPr>
          <p:nvPr/>
        </p:nvPicPr>
        <p:blipFill>
          <a:blip r:embed="rId2"/>
          <a:stretch>
            <a:fillRect/>
          </a:stretch>
        </p:blipFill>
        <p:spPr>
          <a:xfrm>
            <a:off x="452438" y="1805624"/>
            <a:ext cx="8697736" cy="4265769"/>
          </a:xfrm>
          <a:prstGeom prst="rect">
            <a:avLst/>
          </a:prstGeom>
        </p:spPr>
      </p:pic>
    </p:spTree>
    <p:extLst>
      <p:ext uri="{BB962C8B-B14F-4D97-AF65-F5344CB8AC3E}">
        <p14:creationId xmlns:p14="http://schemas.microsoft.com/office/powerpoint/2010/main" val="24609725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67E22-6FA0-4254-1902-0BBD1C6FEB7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9DD3D51-4761-13CD-C683-0FA4E719E75B}"/>
              </a:ext>
            </a:extLst>
          </p:cNvPr>
          <p:cNvSpPr/>
          <p:nvPr/>
        </p:nvSpPr>
        <p:spPr>
          <a:xfrm>
            <a:off x="2419864" y="1928198"/>
            <a:ext cx="7352271" cy="2893100"/>
          </a:xfrm>
          <a:prstGeom prst="rect">
            <a:avLst/>
          </a:prstGeom>
          <a:noFill/>
          <a:ln>
            <a:noFill/>
          </a:ln>
        </p:spPr>
        <p:txBody>
          <a:bodyPr wrap="square" lIns="121920" tIns="60960" rIns="121920" bIns="60960">
            <a:spAutoFit/>
          </a:bodyPr>
          <a:lstStyle/>
          <a:p>
            <a:pPr algn="ctr"/>
            <a:r>
              <a:rPr lang="en-US"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Methionine Deficiency and Methylation Pathways </a:t>
            </a:r>
          </a:p>
        </p:txBody>
      </p:sp>
    </p:spTree>
    <p:extLst>
      <p:ext uri="{BB962C8B-B14F-4D97-AF65-F5344CB8AC3E}">
        <p14:creationId xmlns:p14="http://schemas.microsoft.com/office/powerpoint/2010/main" val="39023800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112C1-7B8B-2DC9-B9C5-B946F4AC5F84}"/>
              </a:ext>
            </a:extLst>
          </p:cNvPr>
          <p:cNvSpPr>
            <a:spLocks noGrp="1"/>
          </p:cNvSpPr>
          <p:nvPr>
            <p:ph type="title"/>
          </p:nvPr>
        </p:nvSpPr>
        <p:spPr>
          <a:xfrm>
            <a:off x="435244" y="0"/>
            <a:ext cx="10515600" cy="1325563"/>
          </a:xfrm>
        </p:spPr>
        <p:txBody>
          <a:bodyPr/>
          <a:lstStyle/>
          <a:p>
            <a:r>
              <a:rPr lang="en-US" b="1" dirty="0"/>
              <a:t>The Big Picture</a:t>
            </a:r>
          </a:p>
        </p:txBody>
      </p:sp>
      <p:sp>
        <p:nvSpPr>
          <p:cNvPr id="3" name="Content Placeholder 2">
            <a:extLst>
              <a:ext uri="{FF2B5EF4-FFF2-40B4-BE49-F238E27FC236}">
                <a16:creationId xmlns:a16="http://schemas.microsoft.com/office/drawing/2014/main" id="{3726E0C3-59F3-D3D0-9509-DEA1C309F318}"/>
              </a:ext>
            </a:extLst>
          </p:cNvPr>
          <p:cNvSpPr>
            <a:spLocks noGrp="1"/>
          </p:cNvSpPr>
          <p:nvPr>
            <p:ph idx="1"/>
          </p:nvPr>
        </p:nvSpPr>
        <p:spPr>
          <a:xfrm>
            <a:off x="249264" y="1089455"/>
            <a:ext cx="10515600" cy="5582565"/>
          </a:xfrm>
        </p:spPr>
        <p:txBody>
          <a:bodyPr>
            <a:normAutofit lnSpcReduction="10000"/>
          </a:bodyPr>
          <a:lstStyle/>
          <a:p>
            <a:r>
              <a:rPr lang="en-US" dirty="0"/>
              <a:t>Methylation pathways attach methyl groups to histones and to the cytosines in DNA molecules</a:t>
            </a:r>
          </a:p>
          <a:p>
            <a:r>
              <a:rPr lang="en-US" dirty="0"/>
              <a:t>The methylation pattern of histones and DNA greatly influences gene expression</a:t>
            </a:r>
          </a:p>
          <a:p>
            <a:r>
              <a:rPr lang="en-US" dirty="0"/>
              <a:t>Cancer is associated with hypomethylated DNA</a:t>
            </a:r>
          </a:p>
          <a:p>
            <a:r>
              <a:rPr lang="en-US" dirty="0" err="1"/>
              <a:t>Methyls</a:t>
            </a:r>
            <a:r>
              <a:rPr lang="en-US" dirty="0"/>
              <a:t> are metabolized while still attached to DNA, and the reaction yields succinate, an important source of protons in the mitochondria</a:t>
            </a:r>
          </a:p>
          <a:p>
            <a:r>
              <a:rPr lang="en-US" dirty="0"/>
              <a:t>Methionine is the original source of the </a:t>
            </a:r>
            <a:r>
              <a:rPr lang="en-US" dirty="0" err="1"/>
              <a:t>methyls</a:t>
            </a:r>
            <a:r>
              <a:rPr lang="en-US" dirty="0"/>
              <a:t>, so they are normally severely depleted in deuterium content</a:t>
            </a:r>
          </a:p>
          <a:p>
            <a:r>
              <a:rPr lang="en-US" dirty="0"/>
              <a:t>Supplemental methionine is problematic because it is usually synthesized in the chemistry lab rather than biologically synthesized</a:t>
            </a:r>
          </a:p>
          <a:p>
            <a:r>
              <a:rPr lang="en-US" dirty="0"/>
              <a:t>Rat studies have shown that methionine deficiency leads to longevity, but these studies are fatally flawed</a:t>
            </a:r>
          </a:p>
        </p:txBody>
      </p:sp>
    </p:spTree>
    <p:extLst>
      <p:ext uri="{BB962C8B-B14F-4D97-AF65-F5344CB8AC3E}">
        <p14:creationId xmlns:p14="http://schemas.microsoft.com/office/powerpoint/2010/main" val="41190853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a:extLst>
              <a:ext uri="{FF2B5EF4-FFF2-40B4-BE49-F238E27FC236}">
                <a16:creationId xmlns:a16="http://schemas.microsoft.com/office/drawing/2014/main" id="{D99F349B-E451-4F65-12EC-E7F4D89B5D19}"/>
              </a:ext>
            </a:extLst>
          </p:cNvPr>
          <p:cNvPicPr>
            <a:picLocks noChangeAspect="1"/>
          </p:cNvPicPr>
          <p:nvPr/>
        </p:nvPicPr>
        <p:blipFill>
          <a:blip r:embed="rId2"/>
          <a:stretch>
            <a:fillRect/>
          </a:stretch>
        </p:blipFill>
        <p:spPr>
          <a:xfrm>
            <a:off x="138451" y="356179"/>
            <a:ext cx="11732217" cy="4248074"/>
          </a:xfrm>
          <a:prstGeom prst="rect">
            <a:avLst/>
          </a:prstGeom>
        </p:spPr>
      </p:pic>
      <p:sp>
        <p:nvSpPr>
          <p:cNvPr id="6" name="Content Placeholder 2">
            <a:extLst>
              <a:ext uri="{FF2B5EF4-FFF2-40B4-BE49-F238E27FC236}">
                <a16:creationId xmlns:a16="http://schemas.microsoft.com/office/drawing/2014/main" id="{CFEB9796-C82A-2224-4FF5-8A0851DF6E16}"/>
              </a:ext>
            </a:extLst>
          </p:cNvPr>
          <p:cNvSpPr txBox="1">
            <a:spLocks/>
          </p:cNvSpPr>
          <p:nvPr/>
        </p:nvSpPr>
        <p:spPr>
          <a:xfrm>
            <a:off x="746591" y="5005643"/>
            <a:ext cx="11445409" cy="14961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effectLst/>
                <a:latin typeface="Arial" panose="020B0604020202020204" pitchFamily="34" charset="0"/>
              </a:rPr>
              <a:t>DNA hypomethylation is a ubiquitous feature of carcinogenesis </a:t>
            </a:r>
          </a:p>
          <a:p>
            <a:r>
              <a:rPr lang="en-US" sz="2400" dirty="0">
                <a:effectLst/>
                <a:latin typeface="Arial" panose="020B0604020202020204" pitchFamily="34" charset="0"/>
              </a:rPr>
              <a:t>DNA hypomethylation can be found early in carcinogenesis, but can also be associated with tumor progression </a:t>
            </a:r>
            <a:endParaRPr lang="en-US" sz="2400" dirty="0"/>
          </a:p>
          <a:p>
            <a:endParaRPr lang="en-US" sz="2400" dirty="0"/>
          </a:p>
        </p:txBody>
      </p:sp>
    </p:spTree>
    <p:extLst>
      <p:ext uri="{BB962C8B-B14F-4D97-AF65-F5344CB8AC3E}">
        <p14:creationId xmlns:p14="http://schemas.microsoft.com/office/powerpoint/2010/main" val="2128780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C0DC6-69BF-A235-C8D0-F9951765973F}"/>
              </a:ext>
            </a:extLst>
          </p:cNvPr>
          <p:cNvSpPr>
            <a:spLocks noGrp="1"/>
          </p:cNvSpPr>
          <p:nvPr>
            <p:ph type="title"/>
          </p:nvPr>
        </p:nvSpPr>
        <p:spPr>
          <a:xfrm>
            <a:off x="111369" y="113201"/>
            <a:ext cx="10515600" cy="1325563"/>
          </a:xfrm>
        </p:spPr>
        <p:txBody>
          <a:bodyPr/>
          <a:lstStyle/>
          <a:p>
            <a:r>
              <a:rPr lang="en-US" b="1" dirty="0"/>
              <a:t> The Big Picture</a:t>
            </a:r>
          </a:p>
        </p:txBody>
      </p:sp>
      <p:sp>
        <p:nvSpPr>
          <p:cNvPr id="3" name="Content Placeholder 2">
            <a:extLst>
              <a:ext uri="{FF2B5EF4-FFF2-40B4-BE49-F238E27FC236}">
                <a16:creationId xmlns:a16="http://schemas.microsoft.com/office/drawing/2014/main" id="{CE8958E7-993E-43B2-BDCA-29C571F39402}"/>
              </a:ext>
            </a:extLst>
          </p:cNvPr>
          <p:cNvSpPr>
            <a:spLocks noGrp="1"/>
          </p:cNvSpPr>
          <p:nvPr>
            <p:ph idx="1"/>
          </p:nvPr>
        </p:nvSpPr>
        <p:spPr>
          <a:xfrm>
            <a:off x="307731" y="1285201"/>
            <a:ext cx="11576538" cy="5068707"/>
          </a:xfrm>
        </p:spPr>
        <p:txBody>
          <a:bodyPr>
            <a:normAutofit/>
          </a:bodyPr>
          <a:lstStyle/>
          <a:p>
            <a:r>
              <a:rPr lang="en-US" dirty="0"/>
              <a:t>Deuterium is a natural heavy isotope of hydrogen</a:t>
            </a:r>
          </a:p>
          <a:p>
            <a:pPr lvl="1"/>
            <a:r>
              <a:rPr lang="en-US" dirty="0"/>
              <a:t>It is present in the blood at 5x the concentration of calcium</a:t>
            </a:r>
          </a:p>
          <a:p>
            <a:r>
              <a:rPr lang="en-US" dirty="0"/>
              <a:t>Deuterium breaks the ATPase pumps in the mitochondria, causing energy loss and generating reactive oxygen species (ROS)</a:t>
            </a:r>
          </a:p>
          <a:p>
            <a:r>
              <a:rPr lang="en-US" dirty="0"/>
              <a:t>Nicotinamide Adenine Dinucleotide (NAD) is a major carrier of deuterium-depleted (“</a:t>
            </a:r>
            <a:r>
              <a:rPr lang="en-US" dirty="0" err="1"/>
              <a:t>deupleted</a:t>
            </a:r>
            <a:r>
              <a:rPr lang="en-US" dirty="0"/>
              <a:t>”) hydrogen (as NAD</a:t>
            </a:r>
            <a:r>
              <a:rPr lang="en-US" dirty="0">
                <a:solidFill>
                  <a:srgbClr val="FF0000"/>
                </a:solidFill>
              </a:rPr>
              <a:t>H</a:t>
            </a:r>
            <a:r>
              <a:rPr lang="en-US" dirty="0"/>
              <a:t>)</a:t>
            </a:r>
          </a:p>
          <a:p>
            <a:r>
              <a:rPr lang="en-US" dirty="0"/>
              <a:t>Methylation pathways preserve low-deuterium methyl groups</a:t>
            </a:r>
          </a:p>
          <a:p>
            <a:r>
              <a:rPr lang="en-US" i="1" dirty="0">
                <a:solidFill>
                  <a:srgbClr val="FF0000"/>
                </a:solidFill>
              </a:rPr>
              <a:t>Glyphosate suppresses many proteins involved  in                                                             deuterium homeostasis</a:t>
            </a:r>
          </a:p>
        </p:txBody>
      </p:sp>
      <p:grpSp>
        <p:nvGrpSpPr>
          <p:cNvPr id="5" name="Group 4">
            <a:extLst>
              <a:ext uri="{FF2B5EF4-FFF2-40B4-BE49-F238E27FC236}">
                <a16:creationId xmlns:a16="http://schemas.microsoft.com/office/drawing/2014/main" id="{C88DDD61-764B-800A-102B-DADEAB63AD10}"/>
              </a:ext>
            </a:extLst>
          </p:cNvPr>
          <p:cNvGrpSpPr/>
          <p:nvPr/>
        </p:nvGrpSpPr>
        <p:grpSpPr>
          <a:xfrm>
            <a:off x="8709714" y="3819554"/>
            <a:ext cx="3370917" cy="2588542"/>
            <a:chOff x="8557747" y="3418408"/>
            <a:chExt cx="3370917" cy="2588542"/>
          </a:xfrm>
        </p:grpSpPr>
        <p:sp>
          <p:nvSpPr>
            <p:cNvPr id="6" name="Oval 5">
              <a:extLst>
                <a:ext uri="{FF2B5EF4-FFF2-40B4-BE49-F238E27FC236}">
                  <a16:creationId xmlns:a16="http://schemas.microsoft.com/office/drawing/2014/main" id="{591107B6-E004-7197-CC05-46053B0466A0}"/>
                </a:ext>
              </a:extLst>
            </p:cNvPr>
            <p:cNvSpPr/>
            <p:nvPr/>
          </p:nvSpPr>
          <p:spPr>
            <a:xfrm rot="2700000">
              <a:off x="9387298" y="3016547"/>
              <a:ext cx="1711815" cy="337091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C7C70BAE-3A1A-F9F5-99D2-591DFA4C3736}"/>
                </a:ext>
              </a:extLst>
            </p:cNvPr>
            <p:cNvSpPr/>
            <p:nvPr/>
          </p:nvSpPr>
          <p:spPr>
            <a:xfrm rot="600000">
              <a:off x="9252879" y="3418408"/>
              <a:ext cx="1959304" cy="2588542"/>
            </a:xfrm>
            <a:custGeom>
              <a:avLst/>
              <a:gdLst>
                <a:gd name="connsiteX0" fmla="*/ 1873858 w 2693731"/>
                <a:gd name="connsiteY0" fmla="*/ 348175 h 3343747"/>
                <a:gd name="connsiteX1" fmla="*/ 1950591 w 2693731"/>
                <a:gd name="connsiteY1" fmla="*/ 54032 h 3343747"/>
                <a:gd name="connsiteX2" fmla="*/ 2270311 w 2693731"/>
                <a:gd name="connsiteY2" fmla="*/ 15666 h 3343747"/>
                <a:gd name="connsiteX3" fmla="*/ 2500510 w 2693731"/>
                <a:gd name="connsiteY3" fmla="*/ 233076 h 3343747"/>
                <a:gd name="connsiteX4" fmla="*/ 2590031 w 2693731"/>
                <a:gd name="connsiteY4" fmla="*/ 514429 h 3343747"/>
                <a:gd name="connsiteX5" fmla="*/ 2302283 w 2693731"/>
                <a:gd name="connsiteY5" fmla="*/ 648712 h 3343747"/>
                <a:gd name="connsiteX6" fmla="*/ 2206367 w 2693731"/>
                <a:gd name="connsiteY6" fmla="*/ 719050 h 3343747"/>
                <a:gd name="connsiteX7" fmla="*/ 2327861 w 2693731"/>
                <a:gd name="connsiteY7" fmla="*/ 821361 h 3343747"/>
                <a:gd name="connsiteX8" fmla="*/ 2590031 w 2693731"/>
                <a:gd name="connsiteY8" fmla="*/ 757417 h 3343747"/>
                <a:gd name="connsiteX9" fmla="*/ 2692342 w 2693731"/>
                <a:gd name="connsiteY9" fmla="*/ 910883 h 3343747"/>
                <a:gd name="connsiteX10" fmla="*/ 2526087 w 2693731"/>
                <a:gd name="connsiteY10" fmla="*/ 1160264 h 3343747"/>
                <a:gd name="connsiteX11" fmla="*/ 2257522 w 2693731"/>
                <a:gd name="connsiteY11" fmla="*/ 1096320 h 3343747"/>
                <a:gd name="connsiteX12" fmla="*/ 2097662 w 2693731"/>
                <a:gd name="connsiteY12" fmla="*/ 1057954 h 3343747"/>
                <a:gd name="connsiteX13" fmla="*/ 2187184 w 2693731"/>
                <a:gd name="connsiteY13" fmla="*/ 1185842 h 3343747"/>
                <a:gd name="connsiteX14" fmla="*/ 2442960 w 2693731"/>
                <a:gd name="connsiteY14" fmla="*/ 1441618 h 3343747"/>
                <a:gd name="connsiteX15" fmla="*/ 2340650 w 2693731"/>
                <a:gd name="connsiteY15" fmla="*/ 1595084 h 3343747"/>
                <a:gd name="connsiteX16" fmla="*/ 1976169 w 2693731"/>
                <a:gd name="connsiteY16" fmla="*/ 1537534 h 3343747"/>
                <a:gd name="connsiteX17" fmla="*/ 1777942 w 2693731"/>
                <a:gd name="connsiteY17" fmla="*/ 1364885 h 3343747"/>
                <a:gd name="connsiteX18" fmla="*/ 1579715 w 2693731"/>
                <a:gd name="connsiteY18" fmla="*/ 1460801 h 3343747"/>
                <a:gd name="connsiteX19" fmla="*/ 1758759 w 2693731"/>
                <a:gd name="connsiteY19" fmla="*/ 1601478 h 3343747"/>
                <a:gd name="connsiteX20" fmla="*/ 2020929 w 2693731"/>
                <a:gd name="connsiteY20" fmla="*/ 1780522 h 3343747"/>
                <a:gd name="connsiteX21" fmla="*/ 2078479 w 2693731"/>
                <a:gd name="connsiteY21" fmla="*/ 2004326 h 3343747"/>
                <a:gd name="connsiteX22" fmla="*/ 1848280 w 2693731"/>
                <a:gd name="connsiteY22" fmla="*/ 2017115 h 3343747"/>
                <a:gd name="connsiteX23" fmla="*/ 1522166 w 2693731"/>
                <a:gd name="connsiteY23" fmla="*/ 1831677 h 3343747"/>
                <a:gd name="connsiteX24" fmla="*/ 1285573 w 2693731"/>
                <a:gd name="connsiteY24" fmla="*/ 1678211 h 3343747"/>
                <a:gd name="connsiteX25" fmla="*/ 1196051 w 2693731"/>
                <a:gd name="connsiteY25" fmla="*/ 1780522 h 3343747"/>
                <a:gd name="connsiteX26" fmla="*/ 1496588 w 2693731"/>
                <a:gd name="connsiteY26" fmla="*/ 2023509 h 3343747"/>
                <a:gd name="connsiteX27" fmla="*/ 1809914 w 2693731"/>
                <a:gd name="connsiteY27" fmla="*/ 2176975 h 3343747"/>
                <a:gd name="connsiteX28" fmla="*/ 1867464 w 2693731"/>
                <a:gd name="connsiteY28" fmla="*/ 2432751 h 3343747"/>
                <a:gd name="connsiteX29" fmla="*/ 1720392 w 2693731"/>
                <a:gd name="connsiteY29" fmla="*/ 2586217 h 3343747"/>
                <a:gd name="connsiteX30" fmla="*/ 1445433 w 2693731"/>
                <a:gd name="connsiteY30" fmla="*/ 2535062 h 3343747"/>
                <a:gd name="connsiteX31" fmla="*/ 1189657 w 2693731"/>
                <a:gd name="connsiteY31" fmla="*/ 2356018 h 3343747"/>
                <a:gd name="connsiteX32" fmla="*/ 1004219 w 2693731"/>
                <a:gd name="connsiteY32" fmla="*/ 2324046 h 3343747"/>
                <a:gd name="connsiteX33" fmla="*/ 991430 w 2693731"/>
                <a:gd name="connsiteY33" fmla="*/ 2522273 h 3343747"/>
                <a:gd name="connsiteX34" fmla="*/ 1221629 w 2693731"/>
                <a:gd name="connsiteY34" fmla="*/ 2650161 h 3343747"/>
                <a:gd name="connsiteX35" fmla="*/ 1387883 w 2693731"/>
                <a:gd name="connsiteY35" fmla="*/ 2771655 h 3343747"/>
                <a:gd name="connsiteX36" fmla="*/ 1298362 w 2693731"/>
                <a:gd name="connsiteY36" fmla="*/ 2931515 h 3343747"/>
                <a:gd name="connsiteX37" fmla="*/ 1119318 w 2693731"/>
                <a:gd name="connsiteY37" fmla="*/ 3008248 h 3343747"/>
                <a:gd name="connsiteX38" fmla="*/ 818781 w 2693731"/>
                <a:gd name="connsiteY38" fmla="*/ 2989064 h 3343747"/>
                <a:gd name="connsiteX39" fmla="*/ 569399 w 2693731"/>
                <a:gd name="connsiteY39" fmla="*/ 2816415 h 3343747"/>
                <a:gd name="connsiteX40" fmla="*/ 454300 w 2693731"/>
                <a:gd name="connsiteY40" fmla="*/ 2861176 h 3343747"/>
                <a:gd name="connsiteX41" fmla="*/ 550216 w 2693731"/>
                <a:gd name="connsiteY41" fmla="*/ 3033825 h 3343747"/>
                <a:gd name="connsiteX42" fmla="*/ 735654 w 2693731"/>
                <a:gd name="connsiteY42" fmla="*/ 3136136 h 3343747"/>
                <a:gd name="connsiteX43" fmla="*/ 780415 w 2693731"/>
                <a:gd name="connsiteY43" fmla="*/ 3283207 h 3343747"/>
                <a:gd name="connsiteX44" fmla="*/ 518244 w 2693731"/>
                <a:gd name="connsiteY44" fmla="*/ 3334362 h 3343747"/>
                <a:gd name="connsiteX45" fmla="*/ 160157 w 2693731"/>
                <a:gd name="connsiteY45" fmla="*/ 3104164 h 3343747"/>
                <a:gd name="connsiteX46" fmla="*/ 297 w 2693731"/>
                <a:gd name="connsiteY46" fmla="*/ 2758866 h 3343747"/>
                <a:gd name="connsiteX47" fmla="*/ 128185 w 2693731"/>
                <a:gd name="connsiteY47" fmla="*/ 2413568 h 3343747"/>
                <a:gd name="connsiteX48" fmla="*/ 396750 w 2693731"/>
                <a:gd name="connsiteY48" fmla="*/ 2413568 h 3343747"/>
                <a:gd name="connsiteX49" fmla="*/ 594977 w 2693731"/>
                <a:gd name="connsiteY49" fmla="*/ 2535062 h 3343747"/>
                <a:gd name="connsiteX50" fmla="*/ 767626 w 2693731"/>
                <a:gd name="connsiteY50" fmla="*/ 2407173 h 3343747"/>
                <a:gd name="connsiteX51" fmla="*/ 454300 w 2693731"/>
                <a:gd name="connsiteY51" fmla="*/ 2189764 h 3343747"/>
                <a:gd name="connsiteX52" fmla="*/ 230496 w 2693731"/>
                <a:gd name="connsiteY52" fmla="*/ 2119425 h 3343747"/>
                <a:gd name="connsiteX53" fmla="*/ 268862 w 2693731"/>
                <a:gd name="connsiteY53" fmla="*/ 1844466 h 3343747"/>
                <a:gd name="connsiteX54" fmla="*/ 409539 w 2693731"/>
                <a:gd name="connsiteY54" fmla="*/ 1761338 h 3343747"/>
                <a:gd name="connsiteX55" fmla="*/ 716471 w 2693731"/>
                <a:gd name="connsiteY55" fmla="*/ 1927593 h 3343747"/>
                <a:gd name="connsiteX56" fmla="*/ 965852 w 2693731"/>
                <a:gd name="connsiteY56" fmla="*/ 2087453 h 3343747"/>
                <a:gd name="connsiteX57" fmla="*/ 1183262 w 2693731"/>
                <a:gd name="connsiteY57" fmla="*/ 2087453 h 3343747"/>
                <a:gd name="connsiteX58" fmla="*/ 863542 w 2693731"/>
                <a:gd name="connsiteY58" fmla="*/ 1799705 h 3343747"/>
                <a:gd name="connsiteX59" fmla="*/ 607766 w 2693731"/>
                <a:gd name="connsiteY59" fmla="*/ 1614267 h 3343747"/>
                <a:gd name="connsiteX60" fmla="*/ 543822 w 2693731"/>
                <a:gd name="connsiteY60" fmla="*/ 1320125 h 3343747"/>
                <a:gd name="connsiteX61" fmla="*/ 722865 w 2693731"/>
                <a:gd name="connsiteY61" fmla="*/ 1038771 h 3343747"/>
                <a:gd name="connsiteX62" fmla="*/ 869936 w 2693731"/>
                <a:gd name="connsiteY62" fmla="*/ 1128292 h 3343747"/>
                <a:gd name="connsiteX63" fmla="*/ 1068163 w 2693731"/>
                <a:gd name="connsiteY63" fmla="*/ 1307336 h 3343747"/>
                <a:gd name="connsiteX64" fmla="*/ 1272784 w 2693731"/>
                <a:gd name="connsiteY64" fmla="*/ 1467196 h 3343747"/>
                <a:gd name="connsiteX65" fmla="*/ 1381489 w 2693731"/>
                <a:gd name="connsiteY65" fmla="*/ 1390463 h 3343747"/>
                <a:gd name="connsiteX66" fmla="*/ 1144896 w 2693731"/>
                <a:gd name="connsiteY66" fmla="*/ 1121898 h 3343747"/>
                <a:gd name="connsiteX67" fmla="*/ 959458 w 2693731"/>
                <a:gd name="connsiteY67" fmla="*/ 834150 h 3343747"/>
                <a:gd name="connsiteX68" fmla="*/ 1055374 w 2693731"/>
                <a:gd name="connsiteY68" fmla="*/ 687078 h 3343747"/>
                <a:gd name="connsiteX69" fmla="*/ 1336728 w 2693731"/>
                <a:gd name="connsiteY69" fmla="*/ 827755 h 3343747"/>
                <a:gd name="connsiteX70" fmla="*/ 1515771 w 2693731"/>
                <a:gd name="connsiteY70" fmla="*/ 1083531 h 3343747"/>
                <a:gd name="connsiteX71" fmla="*/ 1777942 w 2693731"/>
                <a:gd name="connsiteY71" fmla="*/ 1185842 h 3343747"/>
                <a:gd name="connsiteX72" fmla="*/ 1758759 w 2693731"/>
                <a:gd name="connsiteY72" fmla="*/ 968432 h 3343747"/>
                <a:gd name="connsiteX73" fmla="*/ 1407066 w 2693731"/>
                <a:gd name="connsiteY73" fmla="*/ 667895 h 3343747"/>
                <a:gd name="connsiteX74" fmla="*/ 1317545 w 2693731"/>
                <a:gd name="connsiteY74" fmla="*/ 380147 h 3343747"/>
                <a:gd name="connsiteX75" fmla="*/ 1502983 w 2693731"/>
                <a:gd name="connsiteY75" fmla="*/ 194709 h 3343747"/>
                <a:gd name="connsiteX76" fmla="*/ 1656448 w 2693731"/>
                <a:gd name="connsiteY76" fmla="*/ 188315 h 3343747"/>
                <a:gd name="connsiteX77" fmla="*/ 1701209 w 2693731"/>
                <a:gd name="connsiteY77" fmla="*/ 386541 h 3343747"/>
                <a:gd name="connsiteX78" fmla="*/ 1829097 w 2693731"/>
                <a:gd name="connsiteY78" fmla="*/ 540007 h 3343747"/>
                <a:gd name="connsiteX79" fmla="*/ 1873858 w 2693731"/>
                <a:gd name="connsiteY79" fmla="*/ 348175 h 334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93731" h="3343747">
                  <a:moveTo>
                    <a:pt x="1873858" y="348175"/>
                  </a:moveTo>
                  <a:cubicBezTo>
                    <a:pt x="1894107" y="267179"/>
                    <a:pt x="1884516" y="109450"/>
                    <a:pt x="1950591" y="54032"/>
                  </a:cubicBezTo>
                  <a:cubicBezTo>
                    <a:pt x="2016666" y="-1386"/>
                    <a:pt x="2178658" y="-14175"/>
                    <a:pt x="2270311" y="15666"/>
                  </a:cubicBezTo>
                  <a:cubicBezTo>
                    <a:pt x="2361964" y="45507"/>
                    <a:pt x="2447223" y="149949"/>
                    <a:pt x="2500510" y="233076"/>
                  </a:cubicBezTo>
                  <a:cubicBezTo>
                    <a:pt x="2553797" y="316203"/>
                    <a:pt x="2623069" y="445156"/>
                    <a:pt x="2590031" y="514429"/>
                  </a:cubicBezTo>
                  <a:cubicBezTo>
                    <a:pt x="2556993" y="583702"/>
                    <a:pt x="2366227" y="614609"/>
                    <a:pt x="2302283" y="648712"/>
                  </a:cubicBezTo>
                  <a:cubicBezTo>
                    <a:pt x="2238339" y="682815"/>
                    <a:pt x="2202104" y="690275"/>
                    <a:pt x="2206367" y="719050"/>
                  </a:cubicBezTo>
                  <a:cubicBezTo>
                    <a:pt x="2210630" y="747825"/>
                    <a:pt x="2263917" y="814966"/>
                    <a:pt x="2327861" y="821361"/>
                  </a:cubicBezTo>
                  <a:cubicBezTo>
                    <a:pt x="2391805" y="827756"/>
                    <a:pt x="2529284" y="742497"/>
                    <a:pt x="2590031" y="757417"/>
                  </a:cubicBezTo>
                  <a:cubicBezTo>
                    <a:pt x="2650778" y="772337"/>
                    <a:pt x="2702999" y="843742"/>
                    <a:pt x="2692342" y="910883"/>
                  </a:cubicBezTo>
                  <a:cubicBezTo>
                    <a:pt x="2681685" y="978024"/>
                    <a:pt x="2598557" y="1129358"/>
                    <a:pt x="2526087" y="1160264"/>
                  </a:cubicBezTo>
                  <a:cubicBezTo>
                    <a:pt x="2453617" y="1191170"/>
                    <a:pt x="2257522" y="1096320"/>
                    <a:pt x="2257522" y="1096320"/>
                  </a:cubicBezTo>
                  <a:cubicBezTo>
                    <a:pt x="2186118" y="1079268"/>
                    <a:pt x="2109385" y="1043034"/>
                    <a:pt x="2097662" y="1057954"/>
                  </a:cubicBezTo>
                  <a:cubicBezTo>
                    <a:pt x="2085939" y="1072874"/>
                    <a:pt x="2129634" y="1121898"/>
                    <a:pt x="2187184" y="1185842"/>
                  </a:cubicBezTo>
                  <a:cubicBezTo>
                    <a:pt x="2244734" y="1249786"/>
                    <a:pt x="2417382" y="1373411"/>
                    <a:pt x="2442960" y="1441618"/>
                  </a:cubicBezTo>
                  <a:cubicBezTo>
                    <a:pt x="2468538" y="1509825"/>
                    <a:pt x="2418449" y="1579098"/>
                    <a:pt x="2340650" y="1595084"/>
                  </a:cubicBezTo>
                  <a:cubicBezTo>
                    <a:pt x="2262852" y="1611070"/>
                    <a:pt x="2069954" y="1575900"/>
                    <a:pt x="1976169" y="1537534"/>
                  </a:cubicBezTo>
                  <a:cubicBezTo>
                    <a:pt x="1882384" y="1499168"/>
                    <a:pt x="1844018" y="1377674"/>
                    <a:pt x="1777942" y="1364885"/>
                  </a:cubicBezTo>
                  <a:cubicBezTo>
                    <a:pt x="1711866" y="1352096"/>
                    <a:pt x="1582912" y="1421369"/>
                    <a:pt x="1579715" y="1460801"/>
                  </a:cubicBezTo>
                  <a:cubicBezTo>
                    <a:pt x="1576518" y="1500233"/>
                    <a:pt x="1685223" y="1548191"/>
                    <a:pt x="1758759" y="1601478"/>
                  </a:cubicBezTo>
                  <a:cubicBezTo>
                    <a:pt x="1832295" y="1654765"/>
                    <a:pt x="1967642" y="1713381"/>
                    <a:pt x="2020929" y="1780522"/>
                  </a:cubicBezTo>
                  <a:cubicBezTo>
                    <a:pt x="2074216" y="1847663"/>
                    <a:pt x="2107254" y="1964894"/>
                    <a:pt x="2078479" y="2004326"/>
                  </a:cubicBezTo>
                  <a:cubicBezTo>
                    <a:pt x="2049704" y="2043758"/>
                    <a:pt x="1940999" y="2045890"/>
                    <a:pt x="1848280" y="2017115"/>
                  </a:cubicBezTo>
                  <a:cubicBezTo>
                    <a:pt x="1755561" y="1988340"/>
                    <a:pt x="1615951" y="1888161"/>
                    <a:pt x="1522166" y="1831677"/>
                  </a:cubicBezTo>
                  <a:cubicBezTo>
                    <a:pt x="1428381" y="1775193"/>
                    <a:pt x="1339925" y="1686737"/>
                    <a:pt x="1285573" y="1678211"/>
                  </a:cubicBezTo>
                  <a:cubicBezTo>
                    <a:pt x="1231221" y="1669685"/>
                    <a:pt x="1160882" y="1722972"/>
                    <a:pt x="1196051" y="1780522"/>
                  </a:cubicBezTo>
                  <a:cubicBezTo>
                    <a:pt x="1231220" y="1838072"/>
                    <a:pt x="1394277" y="1957434"/>
                    <a:pt x="1496588" y="2023509"/>
                  </a:cubicBezTo>
                  <a:cubicBezTo>
                    <a:pt x="1598898" y="2089585"/>
                    <a:pt x="1748101" y="2108768"/>
                    <a:pt x="1809914" y="2176975"/>
                  </a:cubicBezTo>
                  <a:cubicBezTo>
                    <a:pt x="1871727" y="2245182"/>
                    <a:pt x="1882384" y="2364544"/>
                    <a:pt x="1867464" y="2432751"/>
                  </a:cubicBezTo>
                  <a:cubicBezTo>
                    <a:pt x="1852544" y="2500958"/>
                    <a:pt x="1790730" y="2569165"/>
                    <a:pt x="1720392" y="2586217"/>
                  </a:cubicBezTo>
                  <a:cubicBezTo>
                    <a:pt x="1650054" y="2603269"/>
                    <a:pt x="1533889" y="2573428"/>
                    <a:pt x="1445433" y="2535062"/>
                  </a:cubicBezTo>
                  <a:cubicBezTo>
                    <a:pt x="1356977" y="2496696"/>
                    <a:pt x="1263193" y="2391187"/>
                    <a:pt x="1189657" y="2356018"/>
                  </a:cubicBezTo>
                  <a:cubicBezTo>
                    <a:pt x="1116121" y="2320849"/>
                    <a:pt x="1037257" y="2296337"/>
                    <a:pt x="1004219" y="2324046"/>
                  </a:cubicBezTo>
                  <a:cubicBezTo>
                    <a:pt x="971181" y="2351755"/>
                    <a:pt x="955195" y="2467920"/>
                    <a:pt x="991430" y="2522273"/>
                  </a:cubicBezTo>
                  <a:cubicBezTo>
                    <a:pt x="1027665" y="2576626"/>
                    <a:pt x="1155553" y="2608597"/>
                    <a:pt x="1221629" y="2650161"/>
                  </a:cubicBezTo>
                  <a:cubicBezTo>
                    <a:pt x="1287704" y="2691725"/>
                    <a:pt x="1375094" y="2724763"/>
                    <a:pt x="1387883" y="2771655"/>
                  </a:cubicBezTo>
                  <a:cubicBezTo>
                    <a:pt x="1400672" y="2818547"/>
                    <a:pt x="1343123" y="2892083"/>
                    <a:pt x="1298362" y="2931515"/>
                  </a:cubicBezTo>
                  <a:cubicBezTo>
                    <a:pt x="1253601" y="2970947"/>
                    <a:pt x="1199248" y="2998657"/>
                    <a:pt x="1119318" y="3008248"/>
                  </a:cubicBezTo>
                  <a:cubicBezTo>
                    <a:pt x="1039388" y="3017840"/>
                    <a:pt x="910434" y="3021036"/>
                    <a:pt x="818781" y="2989064"/>
                  </a:cubicBezTo>
                  <a:cubicBezTo>
                    <a:pt x="727128" y="2957092"/>
                    <a:pt x="630146" y="2837730"/>
                    <a:pt x="569399" y="2816415"/>
                  </a:cubicBezTo>
                  <a:cubicBezTo>
                    <a:pt x="508652" y="2795100"/>
                    <a:pt x="457497" y="2824941"/>
                    <a:pt x="454300" y="2861176"/>
                  </a:cubicBezTo>
                  <a:cubicBezTo>
                    <a:pt x="451103" y="2897411"/>
                    <a:pt x="503324" y="2987998"/>
                    <a:pt x="550216" y="3033825"/>
                  </a:cubicBezTo>
                  <a:cubicBezTo>
                    <a:pt x="597108" y="3079652"/>
                    <a:pt x="697287" y="3094572"/>
                    <a:pt x="735654" y="3136136"/>
                  </a:cubicBezTo>
                  <a:cubicBezTo>
                    <a:pt x="774021" y="3177700"/>
                    <a:pt x="816650" y="3250169"/>
                    <a:pt x="780415" y="3283207"/>
                  </a:cubicBezTo>
                  <a:cubicBezTo>
                    <a:pt x="744180" y="3316245"/>
                    <a:pt x="621620" y="3364202"/>
                    <a:pt x="518244" y="3334362"/>
                  </a:cubicBezTo>
                  <a:cubicBezTo>
                    <a:pt x="414868" y="3304522"/>
                    <a:pt x="246481" y="3200080"/>
                    <a:pt x="160157" y="3104164"/>
                  </a:cubicBezTo>
                  <a:cubicBezTo>
                    <a:pt x="73832" y="3008248"/>
                    <a:pt x="5626" y="2873965"/>
                    <a:pt x="297" y="2758866"/>
                  </a:cubicBezTo>
                  <a:cubicBezTo>
                    <a:pt x="-5032" y="2643767"/>
                    <a:pt x="62109" y="2471118"/>
                    <a:pt x="128185" y="2413568"/>
                  </a:cubicBezTo>
                  <a:cubicBezTo>
                    <a:pt x="194260" y="2356018"/>
                    <a:pt x="318951" y="2393319"/>
                    <a:pt x="396750" y="2413568"/>
                  </a:cubicBezTo>
                  <a:cubicBezTo>
                    <a:pt x="474549" y="2433817"/>
                    <a:pt x="533164" y="2536128"/>
                    <a:pt x="594977" y="2535062"/>
                  </a:cubicBezTo>
                  <a:cubicBezTo>
                    <a:pt x="656790" y="2533996"/>
                    <a:pt x="791072" y="2464723"/>
                    <a:pt x="767626" y="2407173"/>
                  </a:cubicBezTo>
                  <a:cubicBezTo>
                    <a:pt x="744180" y="2349623"/>
                    <a:pt x="543822" y="2237722"/>
                    <a:pt x="454300" y="2189764"/>
                  </a:cubicBezTo>
                  <a:cubicBezTo>
                    <a:pt x="364778" y="2141806"/>
                    <a:pt x="261402" y="2176975"/>
                    <a:pt x="230496" y="2119425"/>
                  </a:cubicBezTo>
                  <a:cubicBezTo>
                    <a:pt x="199590" y="2061875"/>
                    <a:pt x="239022" y="1904147"/>
                    <a:pt x="268862" y="1844466"/>
                  </a:cubicBezTo>
                  <a:cubicBezTo>
                    <a:pt x="298702" y="1784785"/>
                    <a:pt x="334938" y="1747484"/>
                    <a:pt x="409539" y="1761338"/>
                  </a:cubicBezTo>
                  <a:cubicBezTo>
                    <a:pt x="484140" y="1775192"/>
                    <a:pt x="623752" y="1873241"/>
                    <a:pt x="716471" y="1927593"/>
                  </a:cubicBezTo>
                  <a:cubicBezTo>
                    <a:pt x="809190" y="1981945"/>
                    <a:pt x="888054" y="2060810"/>
                    <a:pt x="965852" y="2087453"/>
                  </a:cubicBezTo>
                  <a:cubicBezTo>
                    <a:pt x="1043650" y="2114096"/>
                    <a:pt x="1200314" y="2135411"/>
                    <a:pt x="1183262" y="2087453"/>
                  </a:cubicBezTo>
                  <a:cubicBezTo>
                    <a:pt x="1166210" y="2039495"/>
                    <a:pt x="959458" y="1878569"/>
                    <a:pt x="863542" y="1799705"/>
                  </a:cubicBezTo>
                  <a:cubicBezTo>
                    <a:pt x="767626" y="1720841"/>
                    <a:pt x="661053" y="1694197"/>
                    <a:pt x="607766" y="1614267"/>
                  </a:cubicBezTo>
                  <a:cubicBezTo>
                    <a:pt x="554479" y="1534337"/>
                    <a:pt x="524639" y="1416041"/>
                    <a:pt x="543822" y="1320125"/>
                  </a:cubicBezTo>
                  <a:cubicBezTo>
                    <a:pt x="563005" y="1224209"/>
                    <a:pt x="668513" y="1070743"/>
                    <a:pt x="722865" y="1038771"/>
                  </a:cubicBezTo>
                  <a:cubicBezTo>
                    <a:pt x="777217" y="1006799"/>
                    <a:pt x="812386" y="1083531"/>
                    <a:pt x="869936" y="1128292"/>
                  </a:cubicBezTo>
                  <a:cubicBezTo>
                    <a:pt x="927486" y="1173053"/>
                    <a:pt x="1001022" y="1250852"/>
                    <a:pt x="1068163" y="1307336"/>
                  </a:cubicBezTo>
                  <a:cubicBezTo>
                    <a:pt x="1135304" y="1363820"/>
                    <a:pt x="1220563" y="1453342"/>
                    <a:pt x="1272784" y="1467196"/>
                  </a:cubicBezTo>
                  <a:cubicBezTo>
                    <a:pt x="1325005" y="1481050"/>
                    <a:pt x="1402804" y="1448013"/>
                    <a:pt x="1381489" y="1390463"/>
                  </a:cubicBezTo>
                  <a:cubicBezTo>
                    <a:pt x="1360174" y="1332913"/>
                    <a:pt x="1215234" y="1214617"/>
                    <a:pt x="1144896" y="1121898"/>
                  </a:cubicBezTo>
                  <a:cubicBezTo>
                    <a:pt x="1074558" y="1029179"/>
                    <a:pt x="974378" y="906620"/>
                    <a:pt x="959458" y="834150"/>
                  </a:cubicBezTo>
                  <a:cubicBezTo>
                    <a:pt x="944538" y="761680"/>
                    <a:pt x="992496" y="688144"/>
                    <a:pt x="1055374" y="687078"/>
                  </a:cubicBezTo>
                  <a:cubicBezTo>
                    <a:pt x="1118252" y="686012"/>
                    <a:pt x="1259995" y="761680"/>
                    <a:pt x="1336728" y="827755"/>
                  </a:cubicBezTo>
                  <a:cubicBezTo>
                    <a:pt x="1413461" y="893830"/>
                    <a:pt x="1442235" y="1023850"/>
                    <a:pt x="1515771" y="1083531"/>
                  </a:cubicBezTo>
                  <a:cubicBezTo>
                    <a:pt x="1589307" y="1143212"/>
                    <a:pt x="1737444" y="1205025"/>
                    <a:pt x="1777942" y="1185842"/>
                  </a:cubicBezTo>
                  <a:cubicBezTo>
                    <a:pt x="1818440" y="1166659"/>
                    <a:pt x="1820572" y="1054756"/>
                    <a:pt x="1758759" y="968432"/>
                  </a:cubicBezTo>
                  <a:cubicBezTo>
                    <a:pt x="1696946" y="882108"/>
                    <a:pt x="1480602" y="765942"/>
                    <a:pt x="1407066" y="667895"/>
                  </a:cubicBezTo>
                  <a:cubicBezTo>
                    <a:pt x="1333530" y="569848"/>
                    <a:pt x="1301559" y="459011"/>
                    <a:pt x="1317545" y="380147"/>
                  </a:cubicBezTo>
                  <a:cubicBezTo>
                    <a:pt x="1333531" y="301283"/>
                    <a:pt x="1446499" y="226681"/>
                    <a:pt x="1502983" y="194709"/>
                  </a:cubicBezTo>
                  <a:cubicBezTo>
                    <a:pt x="1559467" y="162737"/>
                    <a:pt x="1623410" y="156343"/>
                    <a:pt x="1656448" y="188315"/>
                  </a:cubicBezTo>
                  <a:cubicBezTo>
                    <a:pt x="1689486" y="220287"/>
                    <a:pt x="1672434" y="327926"/>
                    <a:pt x="1701209" y="386541"/>
                  </a:cubicBezTo>
                  <a:cubicBezTo>
                    <a:pt x="1729984" y="445156"/>
                    <a:pt x="1802454" y="548533"/>
                    <a:pt x="1829097" y="540007"/>
                  </a:cubicBezTo>
                  <a:cubicBezTo>
                    <a:pt x="1855740" y="531481"/>
                    <a:pt x="1853609" y="429171"/>
                    <a:pt x="1873858" y="34817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391761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3F976-D1FD-8F80-E042-8B9AFBA01A6D}"/>
              </a:ext>
            </a:extLst>
          </p:cNvPr>
          <p:cNvSpPr>
            <a:spLocks noGrp="1"/>
          </p:cNvSpPr>
          <p:nvPr>
            <p:ph type="title"/>
          </p:nvPr>
        </p:nvSpPr>
        <p:spPr>
          <a:xfrm>
            <a:off x="7531255" y="1128730"/>
            <a:ext cx="4467458" cy="1325563"/>
          </a:xfrm>
        </p:spPr>
        <p:txBody>
          <a:bodyPr/>
          <a:lstStyle/>
          <a:p>
            <a:r>
              <a:rPr lang="en-US" b="1" dirty="0"/>
              <a:t>Demethylation of Cytosines in DNA</a:t>
            </a:r>
            <a:r>
              <a:rPr lang="en-US" b="1" dirty="0">
                <a:solidFill>
                  <a:srgbClr val="FF0000"/>
                </a:solidFill>
              </a:rPr>
              <a:t>*</a:t>
            </a:r>
          </a:p>
        </p:txBody>
      </p:sp>
      <p:pic>
        <p:nvPicPr>
          <p:cNvPr id="5" name="Content Placeholder 4" descr="A diagram of a chemical reaction&#10;&#10;Description automatically generated">
            <a:extLst>
              <a:ext uri="{FF2B5EF4-FFF2-40B4-BE49-F238E27FC236}">
                <a16:creationId xmlns:a16="http://schemas.microsoft.com/office/drawing/2014/main" id="{AA522BC9-9D52-1ECF-7E6F-467AB48BFE5A}"/>
              </a:ext>
            </a:extLst>
          </p:cNvPr>
          <p:cNvPicPr>
            <a:picLocks noGrp="1" noChangeAspect="1"/>
          </p:cNvPicPr>
          <p:nvPr>
            <p:ph idx="1"/>
          </p:nvPr>
        </p:nvPicPr>
        <p:blipFill>
          <a:blip r:embed="rId3"/>
          <a:stretch>
            <a:fillRect/>
          </a:stretch>
        </p:blipFill>
        <p:spPr>
          <a:xfrm>
            <a:off x="0" y="263378"/>
            <a:ext cx="6844106" cy="6405917"/>
          </a:xfrm>
          <a:solidFill>
            <a:schemeClr val="bg1"/>
          </a:solidFill>
        </p:spPr>
      </p:pic>
      <p:sp>
        <p:nvSpPr>
          <p:cNvPr id="6" name="TextBox 5">
            <a:extLst>
              <a:ext uri="{FF2B5EF4-FFF2-40B4-BE49-F238E27FC236}">
                <a16:creationId xmlns:a16="http://schemas.microsoft.com/office/drawing/2014/main" id="{727AD953-D4FE-06CF-496D-23907BCE1321}"/>
              </a:ext>
            </a:extLst>
          </p:cNvPr>
          <p:cNvSpPr txBox="1"/>
          <p:nvPr/>
        </p:nvSpPr>
        <p:spPr>
          <a:xfrm>
            <a:off x="7521480" y="2454293"/>
            <a:ext cx="4660552" cy="3477875"/>
          </a:xfrm>
          <a:prstGeom prst="rect">
            <a:avLst/>
          </a:prstGeom>
          <a:noFill/>
        </p:spPr>
        <p:txBody>
          <a:bodyPr wrap="square" rtlCol="0">
            <a:spAutoFit/>
          </a:bodyPr>
          <a:lstStyle/>
          <a:p>
            <a:pPr marL="285750" indent="-285750">
              <a:buFont typeface="Arial" panose="020B0604020202020204" pitchFamily="34" charset="0"/>
              <a:buChar char="•"/>
            </a:pPr>
            <a:r>
              <a:rPr lang="en-US" sz="2200" dirty="0"/>
              <a:t>Protons are removed one by one from the methyl group originally attached to the nucleotide cytosine.</a:t>
            </a:r>
          </a:p>
          <a:p>
            <a:pPr marL="285750" indent="-285750">
              <a:buFont typeface="Arial" panose="020B0604020202020204" pitchFamily="34" charset="0"/>
              <a:buChar char="•"/>
            </a:pPr>
            <a:r>
              <a:rPr lang="el-GR" sz="2200" dirty="0"/>
              <a:t>α</a:t>
            </a:r>
            <a:r>
              <a:rPr lang="en-US" sz="2200" dirty="0"/>
              <a:t>-ketoglutarate </a:t>
            </a:r>
            <a:r>
              <a:rPr lang="el-GR" sz="2200" dirty="0"/>
              <a:t>(α</a:t>
            </a:r>
            <a:r>
              <a:rPr lang="en-US" sz="2200" dirty="0"/>
              <a:t>-KG) is converted to succinate, which can then feed low-deuterium protons to the mitochondrial intermembrane space</a:t>
            </a:r>
          </a:p>
          <a:p>
            <a:pPr marL="285750" indent="-285750">
              <a:buFont typeface="Arial" panose="020B0604020202020204" pitchFamily="34" charset="0"/>
              <a:buChar char="•"/>
            </a:pPr>
            <a:r>
              <a:rPr lang="en-US" sz="2200" dirty="0"/>
              <a:t>The enzymes that achieve this feat are called ten eleven translocation (TET) family enzymes</a:t>
            </a:r>
          </a:p>
        </p:txBody>
      </p:sp>
      <p:sp>
        <p:nvSpPr>
          <p:cNvPr id="7" name="TextBox 6">
            <a:extLst>
              <a:ext uri="{FF2B5EF4-FFF2-40B4-BE49-F238E27FC236}">
                <a16:creationId xmlns:a16="http://schemas.microsoft.com/office/drawing/2014/main" id="{C0C4C819-6C6B-F904-2F3C-93CD4BE951C0}"/>
              </a:ext>
            </a:extLst>
          </p:cNvPr>
          <p:cNvSpPr txBox="1"/>
          <p:nvPr/>
        </p:nvSpPr>
        <p:spPr>
          <a:xfrm>
            <a:off x="6034229" y="2642838"/>
            <a:ext cx="1117886" cy="646331"/>
          </a:xfrm>
          <a:prstGeom prst="rect">
            <a:avLst/>
          </a:prstGeom>
          <a:noFill/>
          <a:ln w="57150">
            <a:solidFill>
              <a:schemeClr val="tx1"/>
            </a:solidFill>
          </a:ln>
        </p:spPr>
        <p:txBody>
          <a:bodyPr wrap="square" rtlCol="0">
            <a:spAutoFit/>
          </a:bodyPr>
          <a:lstStyle/>
          <a:p>
            <a:r>
              <a:rPr lang="en-US" dirty="0"/>
              <a:t>5-methyl cytosine</a:t>
            </a:r>
          </a:p>
        </p:txBody>
      </p:sp>
      <p:sp>
        <p:nvSpPr>
          <p:cNvPr id="8" name="TextBox 7">
            <a:extLst>
              <a:ext uri="{FF2B5EF4-FFF2-40B4-BE49-F238E27FC236}">
                <a16:creationId xmlns:a16="http://schemas.microsoft.com/office/drawing/2014/main" id="{E0BB32A1-7B74-E831-3F03-312E801E2AE1}"/>
              </a:ext>
            </a:extLst>
          </p:cNvPr>
          <p:cNvSpPr txBox="1"/>
          <p:nvPr/>
        </p:nvSpPr>
        <p:spPr>
          <a:xfrm>
            <a:off x="5475286" y="5453234"/>
            <a:ext cx="1834322" cy="646331"/>
          </a:xfrm>
          <a:prstGeom prst="rect">
            <a:avLst/>
          </a:prstGeom>
          <a:noFill/>
          <a:ln w="57150">
            <a:solidFill>
              <a:schemeClr val="tx1"/>
            </a:solidFill>
          </a:ln>
        </p:spPr>
        <p:txBody>
          <a:bodyPr wrap="square" rtlCol="0">
            <a:spAutoFit/>
          </a:bodyPr>
          <a:lstStyle/>
          <a:p>
            <a:r>
              <a:rPr lang="en-US" dirty="0"/>
              <a:t>5-hydroxymethyl cytosine</a:t>
            </a:r>
          </a:p>
        </p:txBody>
      </p:sp>
      <p:sp>
        <p:nvSpPr>
          <p:cNvPr id="9" name="TextBox 8">
            <a:extLst>
              <a:ext uri="{FF2B5EF4-FFF2-40B4-BE49-F238E27FC236}">
                <a16:creationId xmlns:a16="http://schemas.microsoft.com/office/drawing/2014/main" id="{214CB154-04D0-AE33-ED2F-CB8B028BEA39}"/>
              </a:ext>
            </a:extLst>
          </p:cNvPr>
          <p:cNvSpPr txBox="1"/>
          <p:nvPr/>
        </p:nvSpPr>
        <p:spPr>
          <a:xfrm>
            <a:off x="808518" y="5719149"/>
            <a:ext cx="1834322" cy="369332"/>
          </a:xfrm>
          <a:prstGeom prst="rect">
            <a:avLst/>
          </a:prstGeom>
          <a:noFill/>
          <a:ln w="57150">
            <a:solidFill>
              <a:schemeClr val="tx1"/>
            </a:solidFill>
          </a:ln>
        </p:spPr>
        <p:txBody>
          <a:bodyPr wrap="square" rtlCol="0">
            <a:spAutoFit/>
          </a:bodyPr>
          <a:lstStyle/>
          <a:p>
            <a:r>
              <a:rPr lang="en-US" dirty="0"/>
              <a:t>5-formyl cytosine</a:t>
            </a:r>
          </a:p>
        </p:txBody>
      </p:sp>
      <p:sp>
        <p:nvSpPr>
          <p:cNvPr id="10" name="TextBox 9">
            <a:extLst>
              <a:ext uri="{FF2B5EF4-FFF2-40B4-BE49-F238E27FC236}">
                <a16:creationId xmlns:a16="http://schemas.microsoft.com/office/drawing/2014/main" id="{E41BF29B-FF03-83BA-945B-3E6597AA5C04}"/>
              </a:ext>
            </a:extLst>
          </p:cNvPr>
          <p:cNvSpPr txBox="1"/>
          <p:nvPr/>
        </p:nvSpPr>
        <p:spPr>
          <a:xfrm>
            <a:off x="1619756" y="2823306"/>
            <a:ext cx="1117886" cy="646331"/>
          </a:xfrm>
          <a:prstGeom prst="rect">
            <a:avLst/>
          </a:prstGeom>
          <a:noFill/>
          <a:ln w="57150">
            <a:solidFill>
              <a:schemeClr val="tx1"/>
            </a:solidFill>
          </a:ln>
        </p:spPr>
        <p:txBody>
          <a:bodyPr wrap="square" rtlCol="0">
            <a:spAutoFit/>
          </a:bodyPr>
          <a:lstStyle/>
          <a:p>
            <a:r>
              <a:rPr lang="en-US" dirty="0"/>
              <a:t>5-carboxy cytosine</a:t>
            </a:r>
          </a:p>
        </p:txBody>
      </p:sp>
      <p:sp>
        <p:nvSpPr>
          <p:cNvPr id="12" name="TextBox 11">
            <a:extLst>
              <a:ext uri="{FF2B5EF4-FFF2-40B4-BE49-F238E27FC236}">
                <a16:creationId xmlns:a16="http://schemas.microsoft.com/office/drawing/2014/main" id="{5D34CA1C-77D1-0314-EC64-86C4279244AA}"/>
              </a:ext>
            </a:extLst>
          </p:cNvPr>
          <p:cNvSpPr txBox="1"/>
          <p:nvPr/>
        </p:nvSpPr>
        <p:spPr>
          <a:xfrm>
            <a:off x="2178699" y="226041"/>
            <a:ext cx="1117886" cy="369332"/>
          </a:xfrm>
          <a:prstGeom prst="rect">
            <a:avLst/>
          </a:prstGeom>
          <a:noFill/>
          <a:ln w="57150">
            <a:solidFill>
              <a:schemeClr val="tx1"/>
            </a:solidFill>
          </a:ln>
        </p:spPr>
        <p:txBody>
          <a:bodyPr wrap="square" rtlCol="0">
            <a:spAutoFit/>
          </a:bodyPr>
          <a:lstStyle/>
          <a:p>
            <a:r>
              <a:rPr lang="en-US" dirty="0"/>
              <a:t>  cytosine</a:t>
            </a:r>
          </a:p>
        </p:txBody>
      </p:sp>
      <p:sp>
        <p:nvSpPr>
          <p:cNvPr id="13" name="TextBox 12">
            <a:extLst>
              <a:ext uri="{FF2B5EF4-FFF2-40B4-BE49-F238E27FC236}">
                <a16:creationId xmlns:a16="http://schemas.microsoft.com/office/drawing/2014/main" id="{DEDD2AF5-A082-D613-967B-3F87894E5C2E}"/>
              </a:ext>
            </a:extLst>
          </p:cNvPr>
          <p:cNvSpPr txBox="1"/>
          <p:nvPr/>
        </p:nvSpPr>
        <p:spPr>
          <a:xfrm>
            <a:off x="4241737" y="6406939"/>
            <a:ext cx="8190704" cy="369332"/>
          </a:xfrm>
          <a:prstGeom prst="rect">
            <a:avLst/>
          </a:prstGeom>
          <a:noFill/>
        </p:spPr>
        <p:txBody>
          <a:bodyPr wrap="none" rtlCol="0">
            <a:spAutoFit/>
          </a:bodyPr>
          <a:lstStyle/>
          <a:p>
            <a:r>
              <a:rPr lang="en-US" dirty="0">
                <a:solidFill>
                  <a:srgbClr val="FF0000"/>
                </a:solidFill>
              </a:rPr>
              <a:t>*</a:t>
            </a:r>
            <a:r>
              <a:rPr lang="en-US" dirty="0"/>
              <a:t>Figure 1. Niko </a:t>
            </a:r>
            <a:r>
              <a:rPr lang="en-US" dirty="0" err="1"/>
              <a:t>Jonasson</a:t>
            </a:r>
            <a:r>
              <a:rPr lang="en-US" dirty="0"/>
              <a:t> and Lena </a:t>
            </a:r>
            <a:r>
              <a:rPr lang="en-US" dirty="0" err="1"/>
              <a:t>Daumann</a:t>
            </a:r>
            <a:r>
              <a:rPr lang="en-US" dirty="0"/>
              <a:t>. Chemistry 2019; 25(52): 12091-12097.</a:t>
            </a:r>
          </a:p>
        </p:txBody>
      </p:sp>
      <p:sp>
        <p:nvSpPr>
          <p:cNvPr id="14" name="TextBox 13">
            <a:extLst>
              <a:ext uri="{FF2B5EF4-FFF2-40B4-BE49-F238E27FC236}">
                <a16:creationId xmlns:a16="http://schemas.microsoft.com/office/drawing/2014/main" id="{3B2FB8A8-A184-FF36-AB96-91806D95AD68}"/>
              </a:ext>
            </a:extLst>
          </p:cNvPr>
          <p:cNvSpPr txBox="1"/>
          <p:nvPr/>
        </p:nvSpPr>
        <p:spPr>
          <a:xfrm>
            <a:off x="4856593" y="294107"/>
            <a:ext cx="2331087" cy="369332"/>
          </a:xfrm>
          <a:prstGeom prst="rect">
            <a:avLst/>
          </a:prstGeom>
          <a:noFill/>
          <a:ln w="57150">
            <a:solidFill>
              <a:schemeClr val="tx1"/>
            </a:solidFill>
          </a:ln>
        </p:spPr>
        <p:txBody>
          <a:bodyPr wrap="square" rtlCol="0">
            <a:spAutoFit/>
          </a:bodyPr>
          <a:lstStyle>
            <a:defPPr>
              <a:defRPr lang="en-US"/>
            </a:defPPr>
          </a:lstStyle>
          <a:p>
            <a:r>
              <a:rPr lang="en-US" dirty="0"/>
              <a:t>S-adenosyl methionine</a:t>
            </a:r>
          </a:p>
        </p:txBody>
      </p:sp>
      <p:sp>
        <p:nvSpPr>
          <p:cNvPr id="3" name="TextBox 2">
            <a:extLst>
              <a:ext uri="{FF2B5EF4-FFF2-40B4-BE49-F238E27FC236}">
                <a16:creationId xmlns:a16="http://schemas.microsoft.com/office/drawing/2014/main" id="{409241CF-ADE0-81D7-EBBD-EAC405E213CF}"/>
              </a:ext>
            </a:extLst>
          </p:cNvPr>
          <p:cNvSpPr txBox="1"/>
          <p:nvPr/>
        </p:nvSpPr>
        <p:spPr>
          <a:xfrm>
            <a:off x="5915025" y="4686297"/>
            <a:ext cx="1165384" cy="400110"/>
          </a:xfrm>
          <a:prstGeom prst="rect">
            <a:avLst/>
          </a:prstGeom>
          <a:solidFill>
            <a:schemeClr val="bg1"/>
          </a:solidFill>
        </p:spPr>
        <p:txBody>
          <a:bodyPr wrap="none" rtlCol="0">
            <a:spAutoFit/>
          </a:bodyPr>
          <a:lstStyle/>
          <a:p>
            <a:r>
              <a:rPr lang="en-US" sz="2000" dirty="0">
                <a:solidFill>
                  <a:srgbClr val="FF0000"/>
                </a:solidFill>
              </a:rPr>
              <a:t>succinate</a:t>
            </a:r>
          </a:p>
        </p:txBody>
      </p:sp>
      <p:sp>
        <p:nvSpPr>
          <p:cNvPr id="4" name="TextBox 3">
            <a:extLst>
              <a:ext uri="{FF2B5EF4-FFF2-40B4-BE49-F238E27FC236}">
                <a16:creationId xmlns:a16="http://schemas.microsoft.com/office/drawing/2014/main" id="{1C6A2F3F-6B3F-11CA-C24B-9A321AEF9A9B}"/>
              </a:ext>
            </a:extLst>
          </p:cNvPr>
          <p:cNvSpPr txBox="1"/>
          <p:nvPr/>
        </p:nvSpPr>
        <p:spPr>
          <a:xfrm>
            <a:off x="-14288" y="3617582"/>
            <a:ext cx="1165384" cy="400110"/>
          </a:xfrm>
          <a:prstGeom prst="rect">
            <a:avLst/>
          </a:prstGeom>
          <a:solidFill>
            <a:schemeClr val="bg1"/>
          </a:solidFill>
        </p:spPr>
        <p:txBody>
          <a:bodyPr wrap="none" rtlCol="0">
            <a:spAutoFit/>
          </a:bodyPr>
          <a:lstStyle/>
          <a:p>
            <a:r>
              <a:rPr lang="en-US" sz="2000" dirty="0">
                <a:solidFill>
                  <a:srgbClr val="FF0000"/>
                </a:solidFill>
              </a:rPr>
              <a:t>succinate</a:t>
            </a:r>
          </a:p>
        </p:txBody>
      </p:sp>
      <p:sp>
        <p:nvSpPr>
          <p:cNvPr id="11" name="TextBox 10">
            <a:extLst>
              <a:ext uri="{FF2B5EF4-FFF2-40B4-BE49-F238E27FC236}">
                <a16:creationId xmlns:a16="http://schemas.microsoft.com/office/drawing/2014/main" id="{C87AD0BB-9D6D-259E-383A-FCEB309D0F0C}"/>
              </a:ext>
            </a:extLst>
          </p:cNvPr>
          <p:cNvSpPr txBox="1"/>
          <p:nvPr/>
        </p:nvSpPr>
        <p:spPr>
          <a:xfrm>
            <a:off x="2310987" y="6132459"/>
            <a:ext cx="1165384" cy="400110"/>
          </a:xfrm>
          <a:prstGeom prst="rect">
            <a:avLst/>
          </a:prstGeom>
          <a:solidFill>
            <a:schemeClr val="bg1"/>
          </a:solidFill>
        </p:spPr>
        <p:txBody>
          <a:bodyPr wrap="none" rtlCol="0">
            <a:spAutoFit/>
          </a:bodyPr>
          <a:lstStyle/>
          <a:p>
            <a:r>
              <a:rPr lang="en-US" sz="2000" dirty="0">
                <a:solidFill>
                  <a:srgbClr val="FF0000"/>
                </a:solidFill>
              </a:rPr>
              <a:t>succinate</a:t>
            </a:r>
          </a:p>
        </p:txBody>
      </p:sp>
      <p:sp>
        <p:nvSpPr>
          <p:cNvPr id="15" name="Freeform 14">
            <a:extLst>
              <a:ext uri="{FF2B5EF4-FFF2-40B4-BE49-F238E27FC236}">
                <a16:creationId xmlns:a16="http://schemas.microsoft.com/office/drawing/2014/main" id="{80335C1C-D450-31CB-25E0-6111C8C0E307}"/>
              </a:ext>
            </a:extLst>
          </p:cNvPr>
          <p:cNvSpPr/>
          <p:nvPr/>
        </p:nvSpPr>
        <p:spPr>
          <a:xfrm>
            <a:off x="-261965" y="2271713"/>
            <a:ext cx="1194571" cy="1637753"/>
          </a:xfrm>
          <a:custGeom>
            <a:avLst/>
            <a:gdLst>
              <a:gd name="connsiteX0" fmla="*/ 433244 w 1070482"/>
              <a:gd name="connsiteY0" fmla="*/ 213582 h 1622735"/>
              <a:gd name="connsiteX1" fmla="*/ 833294 w 1070482"/>
              <a:gd name="connsiteY1" fmla="*/ 70707 h 1622735"/>
              <a:gd name="connsiteX2" fmla="*/ 1019032 w 1070482"/>
              <a:gd name="connsiteY2" fmla="*/ 513619 h 1622735"/>
              <a:gd name="connsiteX3" fmla="*/ 1004744 w 1070482"/>
              <a:gd name="connsiteY3" fmla="*/ 513619 h 1622735"/>
              <a:gd name="connsiteX4" fmla="*/ 290369 w 1070482"/>
              <a:gd name="connsiteY4" fmla="*/ 1499457 h 1622735"/>
              <a:gd name="connsiteX5" fmla="*/ 4619 w 1070482"/>
              <a:gd name="connsiteY5" fmla="*/ 1456594 h 1622735"/>
              <a:gd name="connsiteX6" fmla="*/ 490394 w 1070482"/>
              <a:gd name="connsiteY6" fmla="*/ 127857 h 1622735"/>
              <a:gd name="connsiteX7" fmla="*/ 504682 w 1070482"/>
              <a:gd name="connsiteY7" fmla="*/ 127857 h 162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0482" h="1622735">
                <a:moveTo>
                  <a:pt x="433244" y="213582"/>
                </a:moveTo>
                <a:cubicBezTo>
                  <a:pt x="584453" y="117141"/>
                  <a:pt x="735663" y="20701"/>
                  <a:pt x="833294" y="70707"/>
                </a:cubicBezTo>
                <a:cubicBezTo>
                  <a:pt x="930925" y="120713"/>
                  <a:pt x="990457" y="439800"/>
                  <a:pt x="1019032" y="513619"/>
                </a:cubicBezTo>
                <a:cubicBezTo>
                  <a:pt x="1047607" y="587438"/>
                  <a:pt x="1126188" y="349313"/>
                  <a:pt x="1004744" y="513619"/>
                </a:cubicBezTo>
                <a:cubicBezTo>
                  <a:pt x="883300" y="677925"/>
                  <a:pt x="457056" y="1342295"/>
                  <a:pt x="290369" y="1499457"/>
                </a:cubicBezTo>
                <a:cubicBezTo>
                  <a:pt x="123682" y="1656619"/>
                  <a:pt x="-28718" y="1685194"/>
                  <a:pt x="4619" y="1456594"/>
                </a:cubicBezTo>
                <a:cubicBezTo>
                  <a:pt x="37956" y="1227994"/>
                  <a:pt x="407050" y="349313"/>
                  <a:pt x="490394" y="127857"/>
                </a:cubicBezTo>
                <a:cubicBezTo>
                  <a:pt x="573738" y="-93599"/>
                  <a:pt x="539210" y="17129"/>
                  <a:pt x="504682" y="127857"/>
                </a:cubicBezTo>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65F9C06F-DD0E-4B35-EAA8-2895120257AA}"/>
              </a:ext>
            </a:extLst>
          </p:cNvPr>
          <p:cNvSpPr/>
          <p:nvPr/>
        </p:nvSpPr>
        <p:spPr>
          <a:xfrm>
            <a:off x="-263126" y="156402"/>
            <a:ext cx="2282037" cy="1405948"/>
          </a:xfrm>
          <a:custGeom>
            <a:avLst/>
            <a:gdLst>
              <a:gd name="connsiteX0" fmla="*/ 1977625 w 2282037"/>
              <a:gd name="connsiteY0" fmla="*/ 557973 h 1405948"/>
              <a:gd name="connsiteX1" fmla="*/ 2191937 w 2282037"/>
              <a:gd name="connsiteY1" fmla="*/ 772286 h 1405948"/>
              <a:gd name="connsiteX2" fmla="*/ 2263375 w 2282037"/>
              <a:gd name="connsiteY2" fmla="*/ 886586 h 1405948"/>
              <a:gd name="connsiteX3" fmla="*/ 1863325 w 2282037"/>
              <a:gd name="connsiteY3" fmla="*/ 858011 h 1405948"/>
              <a:gd name="connsiteX4" fmla="*/ 2020487 w 2282037"/>
              <a:gd name="connsiteY4" fmla="*/ 1243773 h 1405948"/>
              <a:gd name="connsiteX5" fmla="*/ 1891900 w 2282037"/>
              <a:gd name="connsiteY5" fmla="*/ 1343786 h 1405948"/>
              <a:gd name="connsiteX6" fmla="*/ 1520425 w 2282037"/>
              <a:gd name="connsiteY6" fmla="*/ 1372361 h 1405948"/>
              <a:gd name="connsiteX7" fmla="*/ 920350 w 2282037"/>
              <a:gd name="connsiteY7" fmla="*/ 858011 h 1405948"/>
              <a:gd name="connsiteX8" fmla="*/ 134537 w 2282037"/>
              <a:gd name="connsiteY8" fmla="*/ 1029461 h 1405948"/>
              <a:gd name="connsiteX9" fmla="*/ 91674 w 2282037"/>
              <a:gd name="connsiteY9" fmla="*/ 229361 h 1405948"/>
              <a:gd name="connsiteX10" fmla="*/ 1063225 w 2282037"/>
              <a:gd name="connsiteY10" fmla="*/ 15048 h 1405948"/>
              <a:gd name="connsiteX11" fmla="*/ 1977625 w 2282037"/>
              <a:gd name="connsiteY11" fmla="*/ 557973 h 140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2037" h="1405948">
                <a:moveTo>
                  <a:pt x="1977625" y="557973"/>
                </a:moveTo>
                <a:cubicBezTo>
                  <a:pt x="2165744" y="684179"/>
                  <a:pt x="2144312" y="717517"/>
                  <a:pt x="2191937" y="772286"/>
                </a:cubicBezTo>
                <a:cubicBezTo>
                  <a:pt x="2239562" y="827055"/>
                  <a:pt x="2318144" y="872299"/>
                  <a:pt x="2263375" y="886586"/>
                </a:cubicBezTo>
                <a:cubicBezTo>
                  <a:pt x="2208606" y="900873"/>
                  <a:pt x="1903806" y="798480"/>
                  <a:pt x="1863325" y="858011"/>
                </a:cubicBezTo>
                <a:cubicBezTo>
                  <a:pt x="1822844" y="917542"/>
                  <a:pt x="2015725" y="1162811"/>
                  <a:pt x="2020487" y="1243773"/>
                </a:cubicBezTo>
                <a:cubicBezTo>
                  <a:pt x="2025249" y="1324735"/>
                  <a:pt x="1975244" y="1322355"/>
                  <a:pt x="1891900" y="1343786"/>
                </a:cubicBezTo>
                <a:cubicBezTo>
                  <a:pt x="1808556" y="1365217"/>
                  <a:pt x="1682350" y="1453324"/>
                  <a:pt x="1520425" y="1372361"/>
                </a:cubicBezTo>
                <a:cubicBezTo>
                  <a:pt x="1358500" y="1291398"/>
                  <a:pt x="1151331" y="915161"/>
                  <a:pt x="920350" y="858011"/>
                </a:cubicBezTo>
                <a:cubicBezTo>
                  <a:pt x="689369" y="800861"/>
                  <a:pt x="272650" y="1134236"/>
                  <a:pt x="134537" y="1029461"/>
                </a:cubicBezTo>
                <a:cubicBezTo>
                  <a:pt x="-3576" y="924686"/>
                  <a:pt x="-63107" y="398430"/>
                  <a:pt x="91674" y="229361"/>
                </a:cubicBezTo>
                <a:cubicBezTo>
                  <a:pt x="246455" y="60292"/>
                  <a:pt x="744137" y="-39721"/>
                  <a:pt x="1063225" y="15048"/>
                </a:cubicBezTo>
                <a:cubicBezTo>
                  <a:pt x="1382313" y="69817"/>
                  <a:pt x="1789506" y="431767"/>
                  <a:pt x="1977625" y="55797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7414685-C1F3-4EFD-0F61-2F7C4BB550A2}"/>
              </a:ext>
            </a:extLst>
          </p:cNvPr>
          <p:cNvSpPr txBox="1"/>
          <p:nvPr/>
        </p:nvSpPr>
        <p:spPr>
          <a:xfrm>
            <a:off x="1284819" y="732963"/>
            <a:ext cx="540533" cy="338554"/>
          </a:xfrm>
          <a:prstGeom prst="rect">
            <a:avLst/>
          </a:prstGeom>
          <a:solidFill>
            <a:schemeClr val="bg1"/>
          </a:solidFill>
        </p:spPr>
        <p:txBody>
          <a:bodyPr wrap="square" rtlCol="0">
            <a:spAutoFit/>
          </a:bodyPr>
          <a:lstStyle/>
          <a:p>
            <a:r>
              <a:rPr lang="en-US" sz="1600" dirty="0"/>
              <a:t>BER</a:t>
            </a:r>
          </a:p>
        </p:txBody>
      </p:sp>
      <p:sp>
        <p:nvSpPr>
          <p:cNvPr id="16" name="TextBox 15">
            <a:extLst>
              <a:ext uri="{FF2B5EF4-FFF2-40B4-BE49-F238E27FC236}">
                <a16:creationId xmlns:a16="http://schemas.microsoft.com/office/drawing/2014/main" id="{3939F907-B12E-1C2D-A08D-B5BFEDFD4CAA}"/>
              </a:ext>
            </a:extLst>
          </p:cNvPr>
          <p:cNvSpPr txBox="1"/>
          <p:nvPr/>
        </p:nvSpPr>
        <p:spPr>
          <a:xfrm>
            <a:off x="1250052" y="1214207"/>
            <a:ext cx="540533" cy="338554"/>
          </a:xfrm>
          <a:prstGeom prst="rect">
            <a:avLst/>
          </a:prstGeom>
          <a:noFill/>
        </p:spPr>
        <p:txBody>
          <a:bodyPr wrap="none" rtlCol="0">
            <a:spAutoFit/>
          </a:bodyPr>
          <a:lstStyle/>
          <a:p>
            <a:r>
              <a:rPr lang="en-US" sz="1600" dirty="0"/>
              <a:t>TDG</a:t>
            </a:r>
          </a:p>
        </p:txBody>
      </p:sp>
      <p:grpSp>
        <p:nvGrpSpPr>
          <p:cNvPr id="22" name="Group 21">
            <a:extLst>
              <a:ext uri="{FF2B5EF4-FFF2-40B4-BE49-F238E27FC236}">
                <a16:creationId xmlns:a16="http://schemas.microsoft.com/office/drawing/2014/main" id="{18C2016A-D877-B261-922E-488D5F5932F4}"/>
              </a:ext>
            </a:extLst>
          </p:cNvPr>
          <p:cNvGrpSpPr/>
          <p:nvPr/>
        </p:nvGrpSpPr>
        <p:grpSpPr>
          <a:xfrm>
            <a:off x="52304" y="3242157"/>
            <a:ext cx="6732246" cy="2939061"/>
            <a:chOff x="52304" y="3242157"/>
            <a:chExt cx="6732246" cy="2939061"/>
          </a:xfrm>
        </p:grpSpPr>
        <p:sp>
          <p:nvSpPr>
            <p:cNvPr id="19" name="Freeform 18">
              <a:extLst>
                <a:ext uri="{FF2B5EF4-FFF2-40B4-BE49-F238E27FC236}">
                  <a16:creationId xmlns:a16="http://schemas.microsoft.com/office/drawing/2014/main" id="{09F6DB02-FD9A-2B50-463F-D4F5252C6311}"/>
                </a:ext>
              </a:extLst>
            </p:cNvPr>
            <p:cNvSpPr/>
            <p:nvPr/>
          </p:nvSpPr>
          <p:spPr>
            <a:xfrm>
              <a:off x="52304" y="3242157"/>
              <a:ext cx="881298" cy="472167"/>
            </a:xfrm>
            <a:custGeom>
              <a:avLst/>
              <a:gdLst>
                <a:gd name="connsiteX0" fmla="*/ 147721 w 881298"/>
                <a:gd name="connsiteY0" fmla="*/ 19288 h 774366"/>
                <a:gd name="connsiteX1" fmla="*/ 690646 w 881298"/>
                <a:gd name="connsiteY1" fmla="*/ 105013 h 774366"/>
                <a:gd name="connsiteX2" fmla="*/ 862096 w 881298"/>
                <a:gd name="connsiteY2" fmla="*/ 619363 h 774366"/>
                <a:gd name="connsiteX3" fmla="*/ 290596 w 881298"/>
                <a:gd name="connsiteY3" fmla="*/ 762238 h 774366"/>
                <a:gd name="connsiteX4" fmla="*/ 4846 w 881298"/>
                <a:gd name="connsiteY4" fmla="*/ 362188 h 774366"/>
                <a:gd name="connsiteX5" fmla="*/ 147721 w 881298"/>
                <a:gd name="connsiteY5" fmla="*/ 19288 h 77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98" h="774366">
                  <a:moveTo>
                    <a:pt x="147721" y="19288"/>
                  </a:moveTo>
                  <a:cubicBezTo>
                    <a:pt x="262021" y="-23575"/>
                    <a:pt x="571584" y="5000"/>
                    <a:pt x="690646" y="105013"/>
                  </a:cubicBezTo>
                  <a:cubicBezTo>
                    <a:pt x="809709" y="205026"/>
                    <a:pt x="928771" y="509826"/>
                    <a:pt x="862096" y="619363"/>
                  </a:cubicBezTo>
                  <a:cubicBezTo>
                    <a:pt x="795421" y="728901"/>
                    <a:pt x="433471" y="805100"/>
                    <a:pt x="290596" y="762238"/>
                  </a:cubicBezTo>
                  <a:cubicBezTo>
                    <a:pt x="147721" y="719376"/>
                    <a:pt x="26277" y="488394"/>
                    <a:pt x="4846" y="362188"/>
                  </a:cubicBezTo>
                  <a:cubicBezTo>
                    <a:pt x="-16585" y="235982"/>
                    <a:pt x="33421" y="62151"/>
                    <a:pt x="147721" y="19288"/>
                  </a:cubicBez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237A6064-B56C-8F13-0D82-16A54917F3B4}"/>
                </a:ext>
              </a:extLst>
            </p:cNvPr>
            <p:cNvSpPr/>
            <p:nvPr/>
          </p:nvSpPr>
          <p:spPr>
            <a:xfrm>
              <a:off x="2603839" y="5709051"/>
              <a:ext cx="881298" cy="472167"/>
            </a:xfrm>
            <a:custGeom>
              <a:avLst/>
              <a:gdLst>
                <a:gd name="connsiteX0" fmla="*/ 147721 w 881298"/>
                <a:gd name="connsiteY0" fmla="*/ 19288 h 774366"/>
                <a:gd name="connsiteX1" fmla="*/ 690646 w 881298"/>
                <a:gd name="connsiteY1" fmla="*/ 105013 h 774366"/>
                <a:gd name="connsiteX2" fmla="*/ 862096 w 881298"/>
                <a:gd name="connsiteY2" fmla="*/ 619363 h 774366"/>
                <a:gd name="connsiteX3" fmla="*/ 290596 w 881298"/>
                <a:gd name="connsiteY3" fmla="*/ 762238 h 774366"/>
                <a:gd name="connsiteX4" fmla="*/ 4846 w 881298"/>
                <a:gd name="connsiteY4" fmla="*/ 362188 h 774366"/>
                <a:gd name="connsiteX5" fmla="*/ 147721 w 881298"/>
                <a:gd name="connsiteY5" fmla="*/ 19288 h 77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98" h="774366">
                  <a:moveTo>
                    <a:pt x="147721" y="19288"/>
                  </a:moveTo>
                  <a:cubicBezTo>
                    <a:pt x="262021" y="-23575"/>
                    <a:pt x="571584" y="5000"/>
                    <a:pt x="690646" y="105013"/>
                  </a:cubicBezTo>
                  <a:cubicBezTo>
                    <a:pt x="809709" y="205026"/>
                    <a:pt x="928771" y="509826"/>
                    <a:pt x="862096" y="619363"/>
                  </a:cubicBezTo>
                  <a:cubicBezTo>
                    <a:pt x="795421" y="728901"/>
                    <a:pt x="433471" y="805100"/>
                    <a:pt x="290596" y="762238"/>
                  </a:cubicBezTo>
                  <a:cubicBezTo>
                    <a:pt x="147721" y="719376"/>
                    <a:pt x="26277" y="488394"/>
                    <a:pt x="4846" y="362188"/>
                  </a:cubicBezTo>
                  <a:cubicBezTo>
                    <a:pt x="-16585" y="235982"/>
                    <a:pt x="33421" y="62151"/>
                    <a:pt x="147721" y="19288"/>
                  </a:cubicBez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B62F1F74-0567-D898-56F0-8486954CC701}"/>
                </a:ext>
              </a:extLst>
            </p:cNvPr>
            <p:cNvSpPr/>
            <p:nvPr/>
          </p:nvSpPr>
          <p:spPr>
            <a:xfrm>
              <a:off x="5903252" y="4319470"/>
              <a:ext cx="881298" cy="472167"/>
            </a:xfrm>
            <a:custGeom>
              <a:avLst/>
              <a:gdLst>
                <a:gd name="connsiteX0" fmla="*/ 147721 w 881298"/>
                <a:gd name="connsiteY0" fmla="*/ 19288 h 774366"/>
                <a:gd name="connsiteX1" fmla="*/ 690646 w 881298"/>
                <a:gd name="connsiteY1" fmla="*/ 105013 h 774366"/>
                <a:gd name="connsiteX2" fmla="*/ 862096 w 881298"/>
                <a:gd name="connsiteY2" fmla="*/ 619363 h 774366"/>
                <a:gd name="connsiteX3" fmla="*/ 290596 w 881298"/>
                <a:gd name="connsiteY3" fmla="*/ 762238 h 774366"/>
                <a:gd name="connsiteX4" fmla="*/ 4846 w 881298"/>
                <a:gd name="connsiteY4" fmla="*/ 362188 h 774366"/>
                <a:gd name="connsiteX5" fmla="*/ 147721 w 881298"/>
                <a:gd name="connsiteY5" fmla="*/ 19288 h 77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298" h="774366">
                  <a:moveTo>
                    <a:pt x="147721" y="19288"/>
                  </a:moveTo>
                  <a:cubicBezTo>
                    <a:pt x="262021" y="-23575"/>
                    <a:pt x="571584" y="5000"/>
                    <a:pt x="690646" y="105013"/>
                  </a:cubicBezTo>
                  <a:cubicBezTo>
                    <a:pt x="809709" y="205026"/>
                    <a:pt x="928771" y="509826"/>
                    <a:pt x="862096" y="619363"/>
                  </a:cubicBezTo>
                  <a:cubicBezTo>
                    <a:pt x="795421" y="728901"/>
                    <a:pt x="433471" y="805100"/>
                    <a:pt x="290596" y="762238"/>
                  </a:cubicBezTo>
                  <a:cubicBezTo>
                    <a:pt x="147721" y="719376"/>
                    <a:pt x="26277" y="488394"/>
                    <a:pt x="4846" y="362188"/>
                  </a:cubicBezTo>
                  <a:cubicBezTo>
                    <a:pt x="-16585" y="235982"/>
                    <a:pt x="33421" y="62151"/>
                    <a:pt x="147721" y="19288"/>
                  </a:cubicBez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407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604E-964B-7E53-FD2E-39B1F3A79714}"/>
              </a:ext>
            </a:extLst>
          </p:cNvPr>
          <p:cNvSpPr>
            <a:spLocks noGrp="1"/>
          </p:cNvSpPr>
          <p:nvPr>
            <p:ph type="title"/>
          </p:nvPr>
        </p:nvSpPr>
        <p:spPr>
          <a:xfrm>
            <a:off x="316747" y="184585"/>
            <a:ext cx="8740698" cy="1325563"/>
          </a:xfrm>
        </p:spPr>
        <p:txBody>
          <a:bodyPr/>
          <a:lstStyle/>
          <a:p>
            <a:r>
              <a:rPr lang="en-US" b="1" dirty="0"/>
              <a:t>TET has a high deuterium kinetic isotope effect (KIE)</a:t>
            </a:r>
            <a:r>
              <a:rPr lang="en-US" b="1" dirty="0">
                <a:solidFill>
                  <a:srgbClr val="FF0000"/>
                </a:solidFill>
              </a:rPr>
              <a:t>*</a:t>
            </a:r>
          </a:p>
        </p:txBody>
      </p:sp>
      <p:pic>
        <p:nvPicPr>
          <p:cNvPr id="5" name="Content Placeholder 4" descr="A graph of a number of points&#10;&#10;Description automatically generated">
            <a:extLst>
              <a:ext uri="{FF2B5EF4-FFF2-40B4-BE49-F238E27FC236}">
                <a16:creationId xmlns:a16="http://schemas.microsoft.com/office/drawing/2014/main" id="{5E984A0A-F0F7-5270-F09F-B135C10ED96B}"/>
              </a:ext>
            </a:extLst>
          </p:cNvPr>
          <p:cNvPicPr>
            <a:picLocks noGrp="1" noChangeAspect="1"/>
          </p:cNvPicPr>
          <p:nvPr>
            <p:ph idx="1"/>
          </p:nvPr>
        </p:nvPicPr>
        <p:blipFill>
          <a:blip r:embed="rId3"/>
          <a:stretch>
            <a:fillRect/>
          </a:stretch>
        </p:blipFill>
        <p:spPr>
          <a:xfrm>
            <a:off x="316747" y="1620295"/>
            <a:ext cx="6470629" cy="4872580"/>
          </a:xfrm>
        </p:spPr>
      </p:pic>
      <p:sp>
        <p:nvSpPr>
          <p:cNvPr id="6" name="TextBox 5">
            <a:extLst>
              <a:ext uri="{FF2B5EF4-FFF2-40B4-BE49-F238E27FC236}">
                <a16:creationId xmlns:a16="http://schemas.microsoft.com/office/drawing/2014/main" id="{A1E82095-1B65-CB67-4E29-1DE601D657AE}"/>
              </a:ext>
            </a:extLst>
          </p:cNvPr>
          <p:cNvSpPr txBox="1"/>
          <p:nvPr/>
        </p:nvSpPr>
        <p:spPr>
          <a:xfrm>
            <a:off x="7110198" y="2636175"/>
            <a:ext cx="4548402" cy="2677656"/>
          </a:xfrm>
          <a:prstGeom prst="rect">
            <a:avLst/>
          </a:prstGeom>
          <a:noFill/>
        </p:spPr>
        <p:txBody>
          <a:bodyPr wrap="square" rtlCol="0">
            <a:spAutoFit/>
          </a:bodyPr>
          <a:lstStyle/>
          <a:p>
            <a:r>
              <a:rPr lang="en-US" sz="2800" dirty="0"/>
              <a:t>When the three protons attached to the methyl group in 5-methyl cytosine are all replaced with deuterium, the reaction rate decreases dramatically</a:t>
            </a:r>
          </a:p>
        </p:txBody>
      </p:sp>
      <p:sp>
        <p:nvSpPr>
          <p:cNvPr id="7" name="TextBox 6">
            <a:extLst>
              <a:ext uri="{FF2B5EF4-FFF2-40B4-BE49-F238E27FC236}">
                <a16:creationId xmlns:a16="http://schemas.microsoft.com/office/drawing/2014/main" id="{452734C9-A3DD-49D7-9CF4-F1FCB6210DB9}"/>
              </a:ext>
            </a:extLst>
          </p:cNvPr>
          <p:cNvSpPr txBox="1"/>
          <p:nvPr/>
        </p:nvSpPr>
        <p:spPr>
          <a:xfrm>
            <a:off x="4241737" y="6326386"/>
            <a:ext cx="8190704" cy="369332"/>
          </a:xfrm>
          <a:prstGeom prst="rect">
            <a:avLst/>
          </a:prstGeom>
          <a:noFill/>
        </p:spPr>
        <p:txBody>
          <a:bodyPr wrap="none" rtlCol="0">
            <a:spAutoFit/>
          </a:bodyPr>
          <a:lstStyle/>
          <a:p>
            <a:r>
              <a:rPr lang="en-US" dirty="0">
                <a:solidFill>
                  <a:srgbClr val="FF0000"/>
                </a:solidFill>
              </a:rPr>
              <a:t>*</a:t>
            </a:r>
            <a:r>
              <a:rPr lang="en-US" dirty="0"/>
              <a:t>Figure 6. Niko </a:t>
            </a:r>
            <a:r>
              <a:rPr lang="en-US" dirty="0" err="1"/>
              <a:t>Jonasson</a:t>
            </a:r>
            <a:r>
              <a:rPr lang="en-US" dirty="0"/>
              <a:t> and Lena </a:t>
            </a:r>
            <a:r>
              <a:rPr lang="en-US" dirty="0" err="1"/>
              <a:t>Daumann</a:t>
            </a:r>
            <a:r>
              <a:rPr lang="en-US" dirty="0"/>
              <a:t>. Chemistry 2019; 25(52): 12091-12097.</a:t>
            </a:r>
          </a:p>
        </p:txBody>
      </p:sp>
    </p:spTree>
    <p:extLst>
      <p:ext uri="{BB962C8B-B14F-4D97-AF65-F5344CB8AC3E}">
        <p14:creationId xmlns:p14="http://schemas.microsoft.com/office/powerpoint/2010/main" val="36412066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B8640-2F49-1A0E-3819-7CDE3E6456EB}"/>
              </a:ext>
            </a:extLst>
          </p:cNvPr>
          <p:cNvSpPr>
            <a:spLocks noGrp="1"/>
          </p:cNvSpPr>
          <p:nvPr>
            <p:ph type="title"/>
          </p:nvPr>
        </p:nvSpPr>
        <p:spPr>
          <a:xfrm>
            <a:off x="581020" y="379410"/>
            <a:ext cx="10515600" cy="1325563"/>
          </a:xfrm>
        </p:spPr>
        <p:txBody>
          <a:bodyPr/>
          <a:lstStyle/>
          <a:p>
            <a:r>
              <a:rPr lang="en-US" b="1" dirty="0" err="1"/>
              <a:t>Fibromalgia</a:t>
            </a:r>
            <a:r>
              <a:rPr lang="en-US" b="1" dirty="0"/>
              <a:t> linked with DNA Hypomethylation</a:t>
            </a:r>
            <a:r>
              <a:rPr lang="en-US" b="1" dirty="0">
                <a:solidFill>
                  <a:srgbClr val="FF0000"/>
                </a:solidFill>
              </a:rPr>
              <a:t>*</a:t>
            </a:r>
          </a:p>
        </p:txBody>
      </p:sp>
      <p:sp>
        <p:nvSpPr>
          <p:cNvPr id="3" name="Content Placeholder 2">
            <a:extLst>
              <a:ext uri="{FF2B5EF4-FFF2-40B4-BE49-F238E27FC236}">
                <a16:creationId xmlns:a16="http://schemas.microsoft.com/office/drawing/2014/main" id="{80B9F0F8-2767-F5FE-3A2D-CCFE7522CE3C}"/>
              </a:ext>
            </a:extLst>
          </p:cNvPr>
          <p:cNvSpPr>
            <a:spLocks noGrp="1"/>
          </p:cNvSpPr>
          <p:nvPr>
            <p:ph idx="1"/>
          </p:nvPr>
        </p:nvSpPr>
        <p:spPr>
          <a:xfrm>
            <a:off x="309557" y="2236638"/>
            <a:ext cx="10515600" cy="2217738"/>
          </a:xfrm>
        </p:spPr>
        <p:txBody>
          <a:bodyPr>
            <a:normAutofit lnSpcReduction="10000"/>
          </a:bodyPr>
          <a:lstStyle/>
          <a:p>
            <a:r>
              <a:rPr lang="en-US" dirty="0" err="1"/>
              <a:t>Fibromalgia</a:t>
            </a:r>
            <a:r>
              <a:rPr lang="en-US" dirty="0"/>
              <a:t> has a hypomethylation DNA pattern</a:t>
            </a:r>
          </a:p>
          <a:p>
            <a:r>
              <a:rPr lang="en-US" dirty="0"/>
              <a:t>Enriched in genes implicated in stress response                                               and DNA repair/free radical clearance</a:t>
            </a:r>
          </a:p>
          <a:p>
            <a:r>
              <a:rPr lang="en-US" dirty="0"/>
              <a:t>This set of genes is also enriched for other disorders, including schizophrenia, mood disorders, bulimia, hyperphagia, and obesity.</a:t>
            </a:r>
          </a:p>
          <a:p>
            <a:pPr marL="0" indent="0">
              <a:buNone/>
            </a:pPr>
            <a:endParaRPr lang="en-US" dirty="0"/>
          </a:p>
        </p:txBody>
      </p:sp>
      <p:sp>
        <p:nvSpPr>
          <p:cNvPr id="4" name="TextBox 3">
            <a:extLst>
              <a:ext uri="{FF2B5EF4-FFF2-40B4-BE49-F238E27FC236}">
                <a16:creationId xmlns:a16="http://schemas.microsoft.com/office/drawing/2014/main" id="{8A8063F4-B3FC-1630-5DE8-AC5FE4E6E022}"/>
              </a:ext>
            </a:extLst>
          </p:cNvPr>
          <p:cNvSpPr txBox="1"/>
          <p:nvPr/>
        </p:nvSpPr>
        <p:spPr>
          <a:xfrm>
            <a:off x="3615741" y="6262042"/>
            <a:ext cx="8576259" cy="461665"/>
          </a:xfrm>
          <a:prstGeom prst="rect">
            <a:avLst/>
          </a:prstGeom>
          <a:noFill/>
        </p:spPr>
        <p:txBody>
          <a:bodyPr wrap="none" rtlCol="0">
            <a:spAutoFit/>
          </a:bodyPr>
          <a:lstStyle/>
          <a:p>
            <a:r>
              <a:rPr lang="en-US" sz="2400" dirty="0">
                <a:solidFill>
                  <a:srgbClr val="FF0000"/>
                </a:solidFill>
              </a:rPr>
              <a:t>*</a:t>
            </a:r>
            <a:r>
              <a:rPr lang="en-US" sz="2400" dirty="0"/>
              <a:t>Daniel </a:t>
            </a:r>
            <a:r>
              <a:rPr lang="en-US" sz="2400" dirty="0" err="1"/>
              <a:t>Ciampi</a:t>
            </a:r>
            <a:r>
              <a:rPr lang="en-US" sz="2400" dirty="0"/>
              <a:t> de Andrade et al. Pain. 2017 Aug;158(8):1473-1480.</a:t>
            </a:r>
          </a:p>
        </p:txBody>
      </p:sp>
      <p:sp>
        <p:nvSpPr>
          <p:cNvPr id="5" name="Title 1">
            <a:extLst>
              <a:ext uri="{FF2B5EF4-FFF2-40B4-BE49-F238E27FC236}">
                <a16:creationId xmlns:a16="http://schemas.microsoft.com/office/drawing/2014/main" id="{5C3CFDE4-BE38-DD78-A27C-352E23D9F534}"/>
              </a:ext>
            </a:extLst>
          </p:cNvPr>
          <p:cNvSpPr txBox="1">
            <a:spLocks/>
          </p:cNvSpPr>
          <p:nvPr/>
        </p:nvSpPr>
        <p:spPr>
          <a:xfrm>
            <a:off x="1405875" y="4515149"/>
            <a:ext cx="8322963" cy="1348435"/>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t>Is depletion of methyl groups in DNA an indicator of mitochondrial dysfunction due to excess deuterium?</a:t>
            </a:r>
          </a:p>
        </p:txBody>
      </p:sp>
      <p:pic>
        <p:nvPicPr>
          <p:cNvPr id="7" name="Picture 6">
            <a:extLst>
              <a:ext uri="{FF2B5EF4-FFF2-40B4-BE49-F238E27FC236}">
                <a16:creationId xmlns:a16="http://schemas.microsoft.com/office/drawing/2014/main" id="{277A2083-ED06-3F4D-CA46-106963F9323F}"/>
              </a:ext>
            </a:extLst>
          </p:cNvPr>
          <p:cNvPicPr>
            <a:picLocks noChangeAspect="1"/>
          </p:cNvPicPr>
          <p:nvPr/>
        </p:nvPicPr>
        <p:blipFill>
          <a:blip r:embed="rId3"/>
          <a:stretch>
            <a:fillRect/>
          </a:stretch>
        </p:blipFill>
        <p:spPr>
          <a:xfrm>
            <a:off x="8379419" y="1234128"/>
            <a:ext cx="3231561" cy="2217738"/>
          </a:xfrm>
          <a:prstGeom prst="rect">
            <a:avLst/>
          </a:prstGeom>
        </p:spPr>
      </p:pic>
    </p:spTree>
    <p:extLst>
      <p:ext uri="{BB962C8B-B14F-4D97-AF65-F5344CB8AC3E}">
        <p14:creationId xmlns:p14="http://schemas.microsoft.com/office/powerpoint/2010/main" val="9497809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0A6FBD67-96CA-6549-94FB-4C7F014FFF70}"/>
              </a:ext>
            </a:extLst>
          </p:cNvPr>
          <p:cNvPicPr>
            <a:picLocks noGrp="1" noChangeAspect="1"/>
          </p:cNvPicPr>
          <p:nvPr>
            <p:ph idx="1"/>
          </p:nvPr>
        </p:nvPicPr>
        <p:blipFill>
          <a:blip r:embed="rId3"/>
          <a:stretch>
            <a:fillRect/>
          </a:stretch>
        </p:blipFill>
        <p:spPr>
          <a:xfrm>
            <a:off x="4897659" y="1110651"/>
            <a:ext cx="7158416" cy="5640832"/>
          </a:xfrm>
        </p:spPr>
      </p:pic>
      <p:sp>
        <p:nvSpPr>
          <p:cNvPr id="2" name="Title 1">
            <a:extLst>
              <a:ext uri="{FF2B5EF4-FFF2-40B4-BE49-F238E27FC236}">
                <a16:creationId xmlns:a16="http://schemas.microsoft.com/office/drawing/2014/main" id="{95D086B8-BC2D-924C-AC59-1E61CCF5E26A}"/>
              </a:ext>
            </a:extLst>
          </p:cNvPr>
          <p:cNvSpPr>
            <a:spLocks noGrp="1"/>
          </p:cNvSpPr>
          <p:nvPr>
            <p:ph type="title"/>
          </p:nvPr>
        </p:nvSpPr>
        <p:spPr>
          <a:xfrm>
            <a:off x="135925" y="0"/>
            <a:ext cx="6870356" cy="3287471"/>
          </a:xfrm>
        </p:spPr>
        <p:txBody>
          <a:bodyPr>
            <a:noAutofit/>
          </a:bodyPr>
          <a:lstStyle/>
          <a:p>
            <a:r>
              <a:rPr lang="en-US" sz="3600" b="1" dirty="0"/>
              <a:t>“Methionine Attenuates Lipopolysaccharide-Induced Inflammatory Responses via DNA      Methylation in Macrophages”</a:t>
            </a:r>
            <a:r>
              <a:rPr lang="en-US" sz="3600" b="1" dirty="0">
                <a:solidFill>
                  <a:srgbClr val="FF0000"/>
                </a:solidFill>
              </a:rPr>
              <a:t>*</a:t>
            </a:r>
            <a:br>
              <a:rPr lang="en-US" sz="3600" b="1" dirty="0"/>
            </a:br>
            <a:endParaRPr lang="en-US" sz="3600" b="1" dirty="0"/>
          </a:p>
        </p:txBody>
      </p:sp>
      <p:sp>
        <p:nvSpPr>
          <p:cNvPr id="6" name="TextBox 5">
            <a:extLst>
              <a:ext uri="{FF2B5EF4-FFF2-40B4-BE49-F238E27FC236}">
                <a16:creationId xmlns:a16="http://schemas.microsoft.com/office/drawing/2014/main" id="{7BB42E4D-684F-6F47-90CF-9DF97C651EC8}"/>
              </a:ext>
            </a:extLst>
          </p:cNvPr>
          <p:cNvSpPr txBox="1"/>
          <p:nvPr/>
        </p:nvSpPr>
        <p:spPr>
          <a:xfrm>
            <a:off x="135925" y="6132130"/>
            <a:ext cx="6152646" cy="461665"/>
          </a:xfrm>
          <a:prstGeom prst="rect">
            <a:avLst/>
          </a:prstGeom>
          <a:noFill/>
        </p:spPr>
        <p:txBody>
          <a:bodyPr wrap="none" rtlCol="0">
            <a:spAutoFit/>
          </a:bodyPr>
          <a:lstStyle/>
          <a:p>
            <a:r>
              <a:rPr lang="en-US" sz="2400" dirty="0">
                <a:solidFill>
                  <a:srgbClr val="FF0000"/>
                </a:solidFill>
              </a:rPr>
              <a:t>*</a:t>
            </a:r>
            <a:r>
              <a:rPr lang="en-US" sz="2400" dirty="0"/>
              <a:t>Jian Ji et al. ACS Omega 2019; 4(1): 2331-2336.</a:t>
            </a:r>
          </a:p>
        </p:txBody>
      </p:sp>
      <p:sp>
        <p:nvSpPr>
          <p:cNvPr id="7" name="Content Placeholder 2">
            <a:extLst>
              <a:ext uri="{FF2B5EF4-FFF2-40B4-BE49-F238E27FC236}">
                <a16:creationId xmlns:a16="http://schemas.microsoft.com/office/drawing/2014/main" id="{6F80E3F7-7F96-EB43-8284-BB3941091F2F}"/>
              </a:ext>
            </a:extLst>
          </p:cNvPr>
          <p:cNvSpPr txBox="1">
            <a:spLocks/>
          </p:cNvSpPr>
          <p:nvPr/>
        </p:nvSpPr>
        <p:spPr>
          <a:xfrm>
            <a:off x="457466" y="2844659"/>
            <a:ext cx="4440193" cy="295269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Methionine suppresses MAPK signaling via TLR4 through DNA methylation, and reduces production of inflammatory markers </a:t>
            </a:r>
          </a:p>
          <a:p>
            <a:r>
              <a:rPr lang="en-US" dirty="0"/>
              <a:t>Reduces inflammatory response to both COVID-19 and the mRNA vaccines </a:t>
            </a:r>
          </a:p>
          <a:p>
            <a:endParaRPr lang="en-US" dirty="0"/>
          </a:p>
        </p:txBody>
      </p:sp>
      <p:pic>
        <p:nvPicPr>
          <p:cNvPr id="9" name="Picture 8" descr="A picture containing text, toiletry&#10;&#10;Description automatically generated">
            <a:extLst>
              <a:ext uri="{FF2B5EF4-FFF2-40B4-BE49-F238E27FC236}">
                <a16:creationId xmlns:a16="http://schemas.microsoft.com/office/drawing/2014/main" id="{23EA5949-A8F3-2C42-B74E-F76DCE675630}"/>
              </a:ext>
            </a:extLst>
          </p:cNvPr>
          <p:cNvPicPr>
            <a:picLocks noChangeAspect="1"/>
          </p:cNvPicPr>
          <p:nvPr/>
        </p:nvPicPr>
        <p:blipFill>
          <a:blip r:embed="rId4"/>
          <a:stretch>
            <a:fillRect/>
          </a:stretch>
        </p:blipFill>
        <p:spPr>
          <a:xfrm>
            <a:off x="10461069" y="1458191"/>
            <a:ext cx="1970809" cy="1970809"/>
          </a:xfrm>
          <a:prstGeom prst="rect">
            <a:avLst/>
          </a:prstGeom>
        </p:spPr>
      </p:pic>
    </p:spTree>
    <p:extLst>
      <p:ext uri="{BB962C8B-B14F-4D97-AF65-F5344CB8AC3E}">
        <p14:creationId xmlns:p14="http://schemas.microsoft.com/office/powerpoint/2010/main" val="14490570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hemical structure with black text&#10;&#10;Description automatically generated">
            <a:extLst>
              <a:ext uri="{FF2B5EF4-FFF2-40B4-BE49-F238E27FC236}">
                <a16:creationId xmlns:a16="http://schemas.microsoft.com/office/drawing/2014/main" id="{40220F5D-E679-2154-ECE5-8B7FEF15E216}"/>
              </a:ext>
            </a:extLst>
          </p:cNvPr>
          <p:cNvPicPr>
            <a:picLocks noChangeAspect="1"/>
          </p:cNvPicPr>
          <p:nvPr/>
        </p:nvPicPr>
        <p:blipFill>
          <a:blip r:embed="rId3"/>
          <a:stretch>
            <a:fillRect/>
          </a:stretch>
        </p:blipFill>
        <p:spPr>
          <a:xfrm>
            <a:off x="8912819" y="4944849"/>
            <a:ext cx="2951587" cy="1325563"/>
          </a:xfrm>
          <a:prstGeom prst="rect">
            <a:avLst/>
          </a:prstGeom>
        </p:spPr>
      </p:pic>
      <p:sp>
        <p:nvSpPr>
          <p:cNvPr id="2" name="Title 1">
            <a:extLst>
              <a:ext uri="{FF2B5EF4-FFF2-40B4-BE49-F238E27FC236}">
                <a16:creationId xmlns:a16="http://schemas.microsoft.com/office/drawing/2014/main" id="{2075CBE3-B9D3-0279-8568-A3828D2FDF12}"/>
              </a:ext>
            </a:extLst>
          </p:cNvPr>
          <p:cNvSpPr>
            <a:spLocks noGrp="1"/>
          </p:cNvSpPr>
          <p:nvPr>
            <p:ph type="title"/>
          </p:nvPr>
        </p:nvSpPr>
        <p:spPr>
          <a:xfrm>
            <a:off x="213732" y="164403"/>
            <a:ext cx="10515600" cy="1325563"/>
          </a:xfrm>
        </p:spPr>
        <p:txBody>
          <a:bodyPr/>
          <a:lstStyle/>
          <a:p>
            <a:r>
              <a:rPr lang="en-US" b="1" dirty="0"/>
              <a:t>“Dietary” Methionine Deficiency Induces Longevity</a:t>
            </a:r>
          </a:p>
        </p:txBody>
      </p:sp>
      <p:sp>
        <p:nvSpPr>
          <p:cNvPr id="3" name="Content Placeholder 2">
            <a:extLst>
              <a:ext uri="{FF2B5EF4-FFF2-40B4-BE49-F238E27FC236}">
                <a16:creationId xmlns:a16="http://schemas.microsoft.com/office/drawing/2014/main" id="{9ACC9AFA-527C-C060-8196-2503F3009FFC}"/>
              </a:ext>
            </a:extLst>
          </p:cNvPr>
          <p:cNvSpPr>
            <a:spLocks noGrp="1"/>
          </p:cNvSpPr>
          <p:nvPr>
            <p:ph idx="1"/>
          </p:nvPr>
        </p:nvSpPr>
        <p:spPr>
          <a:xfrm>
            <a:off x="213732" y="1755233"/>
            <a:ext cx="10515600" cy="4351338"/>
          </a:xfrm>
        </p:spPr>
        <p:txBody>
          <a:bodyPr/>
          <a:lstStyle/>
          <a:p>
            <a:pPr marL="0" indent="0">
              <a:buNone/>
            </a:pPr>
            <a:r>
              <a:rPr lang="en-US" dirty="0"/>
              <a:t>“Forty percent methionine restriction decreases mitochondrial oxygen radical production and leak at complex I during forward electron flow and lowers oxidative damage to proteins and mitochondrial DNA in rat kidney and brain mitochondria.”</a:t>
            </a:r>
            <a:r>
              <a:rPr lang="en-US" dirty="0">
                <a:solidFill>
                  <a:srgbClr val="FF0000"/>
                </a:solidFill>
              </a:rPr>
              <a:t>*</a:t>
            </a:r>
          </a:p>
          <a:p>
            <a:r>
              <a:rPr lang="en-US" dirty="0"/>
              <a:t>Rats were fed synthetic amino acids instead of natural proteins</a:t>
            </a:r>
          </a:p>
          <a:p>
            <a:r>
              <a:rPr lang="en-US" dirty="0"/>
              <a:t>Treated group got 40% reduced supply of synthetic methionine</a:t>
            </a:r>
          </a:p>
          <a:p>
            <a:pPr lvl="1"/>
            <a:r>
              <a:rPr lang="en-US" dirty="0"/>
              <a:t>They relied on methionine synthesized by the gut microbes</a:t>
            </a:r>
          </a:p>
          <a:p>
            <a:pPr lvl="1"/>
            <a:r>
              <a:rPr lang="en-US" dirty="0"/>
              <a:t>Their methyl groups were therefore greatly reduced in deuterium</a:t>
            </a:r>
          </a:p>
          <a:p>
            <a:pPr lvl="1"/>
            <a:r>
              <a:rPr lang="en-US" dirty="0"/>
              <a:t>Less deuterium in the mitochondria led to reduced ROS</a:t>
            </a:r>
          </a:p>
        </p:txBody>
      </p:sp>
      <p:sp>
        <p:nvSpPr>
          <p:cNvPr id="4" name="TextBox 3">
            <a:extLst>
              <a:ext uri="{FF2B5EF4-FFF2-40B4-BE49-F238E27FC236}">
                <a16:creationId xmlns:a16="http://schemas.microsoft.com/office/drawing/2014/main" id="{4292B7D2-DBFE-43AD-1F5C-F1D20EA85374}"/>
              </a:ext>
            </a:extLst>
          </p:cNvPr>
          <p:cNvSpPr txBox="1"/>
          <p:nvPr/>
        </p:nvSpPr>
        <p:spPr>
          <a:xfrm>
            <a:off x="4523678" y="6341153"/>
            <a:ext cx="6717673" cy="461665"/>
          </a:xfrm>
          <a:prstGeom prst="rect">
            <a:avLst/>
          </a:prstGeom>
          <a:noFill/>
        </p:spPr>
        <p:txBody>
          <a:bodyPr wrap="none" rtlCol="0">
            <a:spAutoFit/>
          </a:bodyPr>
          <a:lstStyle/>
          <a:p>
            <a:r>
              <a:rPr lang="en-US" sz="2400" dirty="0">
                <a:solidFill>
                  <a:srgbClr val="FF0000"/>
                </a:solidFill>
              </a:rPr>
              <a:t>*</a:t>
            </a:r>
            <a:r>
              <a:rPr lang="en-US" sz="2400" dirty="0"/>
              <a:t>P Caro et al. Rejuvenation Res. 2009; 12(6): 421-34.</a:t>
            </a:r>
          </a:p>
        </p:txBody>
      </p:sp>
      <p:sp>
        <p:nvSpPr>
          <p:cNvPr id="7" name="Freeform 6">
            <a:extLst>
              <a:ext uri="{FF2B5EF4-FFF2-40B4-BE49-F238E27FC236}">
                <a16:creationId xmlns:a16="http://schemas.microsoft.com/office/drawing/2014/main" id="{DBB3B848-7EB4-9DDD-5172-C2BE0213BC37}"/>
              </a:ext>
            </a:extLst>
          </p:cNvPr>
          <p:cNvSpPr/>
          <p:nvPr/>
        </p:nvSpPr>
        <p:spPr>
          <a:xfrm>
            <a:off x="8832629" y="5215645"/>
            <a:ext cx="834257" cy="831853"/>
          </a:xfrm>
          <a:custGeom>
            <a:avLst/>
            <a:gdLst>
              <a:gd name="connsiteX0" fmla="*/ 685635 w 834257"/>
              <a:gd name="connsiteY0" fmla="*/ 769925 h 831853"/>
              <a:gd name="connsiteX1" fmla="*/ 830601 w 834257"/>
              <a:gd name="connsiteY1" fmla="*/ 435389 h 831853"/>
              <a:gd name="connsiteX2" fmla="*/ 551820 w 834257"/>
              <a:gd name="connsiteY2" fmla="*/ 22794 h 831853"/>
              <a:gd name="connsiteX3" fmla="*/ 139225 w 834257"/>
              <a:gd name="connsiteY3" fmla="*/ 112003 h 831853"/>
              <a:gd name="connsiteX4" fmla="*/ 16562 w 834257"/>
              <a:gd name="connsiteY4" fmla="*/ 602657 h 831853"/>
              <a:gd name="connsiteX5" fmla="*/ 462610 w 834257"/>
              <a:gd name="connsiteY5" fmla="*/ 825681 h 831853"/>
              <a:gd name="connsiteX6" fmla="*/ 741391 w 834257"/>
              <a:gd name="connsiteY6" fmla="*/ 747623 h 83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257" h="831853">
                <a:moveTo>
                  <a:pt x="685635" y="769925"/>
                </a:moveTo>
                <a:cubicBezTo>
                  <a:pt x="769269" y="664918"/>
                  <a:pt x="852904" y="559911"/>
                  <a:pt x="830601" y="435389"/>
                </a:cubicBezTo>
                <a:cubicBezTo>
                  <a:pt x="808299" y="310867"/>
                  <a:pt x="667049" y="76692"/>
                  <a:pt x="551820" y="22794"/>
                </a:cubicBezTo>
                <a:cubicBezTo>
                  <a:pt x="436591" y="-31104"/>
                  <a:pt x="228435" y="15359"/>
                  <a:pt x="139225" y="112003"/>
                </a:cubicBezTo>
                <a:cubicBezTo>
                  <a:pt x="50015" y="208647"/>
                  <a:pt x="-37335" y="483711"/>
                  <a:pt x="16562" y="602657"/>
                </a:cubicBezTo>
                <a:cubicBezTo>
                  <a:pt x="70459" y="721603"/>
                  <a:pt x="341805" y="801520"/>
                  <a:pt x="462610" y="825681"/>
                </a:cubicBezTo>
                <a:cubicBezTo>
                  <a:pt x="583415" y="849842"/>
                  <a:pt x="662403" y="798732"/>
                  <a:pt x="741391" y="747623"/>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691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585D-F239-2714-4318-3BD2DE5C953B}"/>
              </a:ext>
            </a:extLst>
          </p:cNvPr>
          <p:cNvSpPr>
            <a:spLocks noGrp="1"/>
          </p:cNvSpPr>
          <p:nvPr>
            <p:ph type="title"/>
          </p:nvPr>
        </p:nvSpPr>
        <p:spPr>
          <a:xfrm>
            <a:off x="154983" y="-47381"/>
            <a:ext cx="6689954" cy="1325563"/>
          </a:xfrm>
        </p:spPr>
        <p:txBody>
          <a:bodyPr/>
          <a:lstStyle/>
          <a:p>
            <a:r>
              <a:rPr lang="en-US" b="1" dirty="0"/>
              <a:t>Problematic Supplements</a:t>
            </a:r>
          </a:p>
        </p:txBody>
      </p:sp>
      <p:pic>
        <p:nvPicPr>
          <p:cNvPr id="5" name="Content Placeholder 4" descr="A model of a molecule&#10;&#10;Description automatically generated">
            <a:extLst>
              <a:ext uri="{FF2B5EF4-FFF2-40B4-BE49-F238E27FC236}">
                <a16:creationId xmlns:a16="http://schemas.microsoft.com/office/drawing/2014/main" id="{3D13176A-AA93-E474-CCEF-2CFC29821315}"/>
              </a:ext>
            </a:extLst>
          </p:cNvPr>
          <p:cNvPicPr>
            <a:picLocks noGrp="1" noChangeAspect="1"/>
          </p:cNvPicPr>
          <p:nvPr>
            <p:ph idx="1"/>
          </p:nvPr>
        </p:nvPicPr>
        <p:blipFill>
          <a:blip r:embed="rId2"/>
          <a:stretch>
            <a:fillRect/>
          </a:stretch>
        </p:blipFill>
        <p:spPr>
          <a:xfrm>
            <a:off x="6447668" y="3773494"/>
            <a:ext cx="5744332" cy="2876953"/>
          </a:xfrm>
        </p:spPr>
      </p:pic>
      <p:pic>
        <p:nvPicPr>
          <p:cNvPr id="7" name="Picture 6" descr="A molecule model of a drug&#10;&#10;Description automatically generated with medium confidence">
            <a:extLst>
              <a:ext uri="{FF2B5EF4-FFF2-40B4-BE49-F238E27FC236}">
                <a16:creationId xmlns:a16="http://schemas.microsoft.com/office/drawing/2014/main" id="{12884A9D-AC14-7B77-E8EC-D5D3C7AC29F9}"/>
              </a:ext>
            </a:extLst>
          </p:cNvPr>
          <p:cNvPicPr>
            <a:picLocks noChangeAspect="1"/>
          </p:cNvPicPr>
          <p:nvPr/>
        </p:nvPicPr>
        <p:blipFill>
          <a:blip r:embed="rId3"/>
          <a:stretch>
            <a:fillRect/>
          </a:stretch>
        </p:blipFill>
        <p:spPr>
          <a:xfrm>
            <a:off x="154983" y="3119364"/>
            <a:ext cx="5404382" cy="3715512"/>
          </a:xfrm>
          <a:prstGeom prst="rect">
            <a:avLst/>
          </a:prstGeom>
        </p:spPr>
      </p:pic>
      <p:pic>
        <p:nvPicPr>
          <p:cNvPr id="9" name="Picture 8" descr="A model of a molecule&#10;&#10;Description automatically generated">
            <a:extLst>
              <a:ext uri="{FF2B5EF4-FFF2-40B4-BE49-F238E27FC236}">
                <a16:creationId xmlns:a16="http://schemas.microsoft.com/office/drawing/2014/main" id="{3A2F53C9-F761-97E8-D7FA-BF2B3D70D3A0}"/>
              </a:ext>
            </a:extLst>
          </p:cNvPr>
          <p:cNvPicPr>
            <a:picLocks noChangeAspect="1"/>
          </p:cNvPicPr>
          <p:nvPr/>
        </p:nvPicPr>
        <p:blipFill>
          <a:blip r:embed="rId4"/>
          <a:stretch>
            <a:fillRect/>
          </a:stretch>
        </p:blipFill>
        <p:spPr>
          <a:xfrm>
            <a:off x="3239051" y="1625373"/>
            <a:ext cx="4468894" cy="2708150"/>
          </a:xfrm>
          <a:prstGeom prst="rect">
            <a:avLst/>
          </a:prstGeom>
        </p:spPr>
      </p:pic>
      <p:sp>
        <p:nvSpPr>
          <p:cNvPr id="10" name="TextBox 9">
            <a:extLst>
              <a:ext uri="{FF2B5EF4-FFF2-40B4-BE49-F238E27FC236}">
                <a16:creationId xmlns:a16="http://schemas.microsoft.com/office/drawing/2014/main" id="{4E1A392F-87B6-9B2E-FA43-A9BB28CCE5E6}"/>
              </a:ext>
            </a:extLst>
          </p:cNvPr>
          <p:cNvSpPr txBox="1"/>
          <p:nvPr/>
        </p:nvSpPr>
        <p:spPr>
          <a:xfrm>
            <a:off x="2367094" y="4335197"/>
            <a:ext cx="1665392" cy="523220"/>
          </a:xfrm>
          <a:prstGeom prst="rect">
            <a:avLst/>
          </a:prstGeom>
          <a:noFill/>
        </p:spPr>
        <p:txBody>
          <a:bodyPr wrap="none" rtlCol="0">
            <a:spAutoFit/>
          </a:bodyPr>
          <a:lstStyle/>
          <a:p>
            <a:r>
              <a:rPr lang="en-US" sz="2800" dirty="0"/>
              <a:t>melatonin</a:t>
            </a:r>
          </a:p>
        </p:txBody>
      </p:sp>
      <p:sp>
        <p:nvSpPr>
          <p:cNvPr id="11" name="TextBox 10">
            <a:extLst>
              <a:ext uri="{FF2B5EF4-FFF2-40B4-BE49-F238E27FC236}">
                <a16:creationId xmlns:a16="http://schemas.microsoft.com/office/drawing/2014/main" id="{4F820F3B-3448-F026-6A68-2507F0DA2D17}"/>
              </a:ext>
            </a:extLst>
          </p:cNvPr>
          <p:cNvSpPr txBox="1"/>
          <p:nvPr/>
        </p:nvSpPr>
        <p:spPr>
          <a:xfrm>
            <a:off x="6087290" y="1601213"/>
            <a:ext cx="1095172" cy="461665"/>
          </a:xfrm>
          <a:prstGeom prst="rect">
            <a:avLst/>
          </a:prstGeom>
          <a:noFill/>
        </p:spPr>
        <p:txBody>
          <a:bodyPr wrap="none" rtlCol="0">
            <a:spAutoFit/>
          </a:bodyPr>
          <a:lstStyle/>
          <a:p>
            <a:r>
              <a:rPr lang="en-US" sz="2400" dirty="0"/>
              <a:t>choline</a:t>
            </a:r>
          </a:p>
        </p:txBody>
      </p:sp>
      <p:sp>
        <p:nvSpPr>
          <p:cNvPr id="12" name="TextBox 11">
            <a:extLst>
              <a:ext uri="{FF2B5EF4-FFF2-40B4-BE49-F238E27FC236}">
                <a16:creationId xmlns:a16="http://schemas.microsoft.com/office/drawing/2014/main" id="{31DE6999-FA16-002D-9388-08DCF93573E4}"/>
              </a:ext>
            </a:extLst>
          </p:cNvPr>
          <p:cNvSpPr txBox="1"/>
          <p:nvPr/>
        </p:nvSpPr>
        <p:spPr>
          <a:xfrm>
            <a:off x="7138651" y="5900096"/>
            <a:ext cx="1865895" cy="523220"/>
          </a:xfrm>
          <a:prstGeom prst="rect">
            <a:avLst/>
          </a:prstGeom>
          <a:noFill/>
        </p:spPr>
        <p:txBody>
          <a:bodyPr wrap="none" rtlCol="0">
            <a:spAutoFit/>
          </a:bodyPr>
          <a:lstStyle/>
          <a:p>
            <a:r>
              <a:rPr lang="en-US" sz="2800" dirty="0"/>
              <a:t>methionine</a:t>
            </a:r>
          </a:p>
        </p:txBody>
      </p:sp>
      <p:grpSp>
        <p:nvGrpSpPr>
          <p:cNvPr id="21" name="Group 20">
            <a:extLst>
              <a:ext uri="{FF2B5EF4-FFF2-40B4-BE49-F238E27FC236}">
                <a16:creationId xmlns:a16="http://schemas.microsoft.com/office/drawing/2014/main" id="{BD0053EF-F013-23C8-A81F-8F9C671D108D}"/>
              </a:ext>
            </a:extLst>
          </p:cNvPr>
          <p:cNvGrpSpPr/>
          <p:nvPr/>
        </p:nvGrpSpPr>
        <p:grpSpPr>
          <a:xfrm>
            <a:off x="280601" y="1278182"/>
            <a:ext cx="7766611" cy="5448678"/>
            <a:chOff x="156614" y="1279019"/>
            <a:chExt cx="7766611" cy="5448678"/>
          </a:xfrm>
        </p:grpSpPr>
        <p:sp>
          <p:nvSpPr>
            <p:cNvPr id="13" name="Freeform 12">
              <a:extLst>
                <a:ext uri="{FF2B5EF4-FFF2-40B4-BE49-F238E27FC236}">
                  <a16:creationId xmlns:a16="http://schemas.microsoft.com/office/drawing/2014/main" id="{30A3ADF8-1234-B83D-A848-83259CA80F7C}"/>
                </a:ext>
              </a:extLst>
            </p:cNvPr>
            <p:cNvSpPr/>
            <p:nvPr/>
          </p:nvSpPr>
          <p:spPr>
            <a:xfrm>
              <a:off x="6394751" y="4491830"/>
              <a:ext cx="1528474" cy="1514721"/>
            </a:xfrm>
            <a:custGeom>
              <a:avLst/>
              <a:gdLst>
                <a:gd name="connsiteX0" fmla="*/ 384872 w 1528474"/>
                <a:gd name="connsiteY0" fmla="*/ 1793 h 1514721"/>
                <a:gd name="connsiteX1" fmla="*/ 19112 w 1528474"/>
                <a:gd name="connsiteY1" fmla="*/ 445930 h 1514721"/>
                <a:gd name="connsiteX2" fmla="*/ 71363 w 1528474"/>
                <a:gd name="connsiteY2" fmla="*/ 1138261 h 1514721"/>
                <a:gd name="connsiteX3" fmla="*/ 241180 w 1528474"/>
                <a:gd name="connsiteY3" fmla="*/ 1490959 h 1514721"/>
                <a:gd name="connsiteX4" fmla="*/ 698380 w 1528474"/>
                <a:gd name="connsiteY4" fmla="*/ 1464833 h 1514721"/>
                <a:gd name="connsiteX5" fmla="*/ 1482152 w 1528474"/>
                <a:gd name="connsiteY5" fmla="*/ 1321141 h 1514721"/>
                <a:gd name="connsiteX6" fmla="*/ 1377649 w 1528474"/>
                <a:gd name="connsiteY6" fmla="*/ 929256 h 1514721"/>
                <a:gd name="connsiteX7" fmla="*/ 881260 w 1528474"/>
                <a:gd name="connsiteY7" fmla="*/ 315301 h 1514721"/>
                <a:gd name="connsiteX8" fmla="*/ 384872 w 1528474"/>
                <a:gd name="connsiteY8" fmla="*/ 1793 h 151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8474" h="1514721">
                  <a:moveTo>
                    <a:pt x="384872" y="1793"/>
                  </a:moveTo>
                  <a:cubicBezTo>
                    <a:pt x="241181" y="23565"/>
                    <a:pt x="71363" y="256519"/>
                    <a:pt x="19112" y="445930"/>
                  </a:cubicBezTo>
                  <a:cubicBezTo>
                    <a:pt x="-33139" y="635341"/>
                    <a:pt x="34352" y="964090"/>
                    <a:pt x="71363" y="1138261"/>
                  </a:cubicBezTo>
                  <a:cubicBezTo>
                    <a:pt x="108374" y="1312432"/>
                    <a:pt x="136677" y="1436530"/>
                    <a:pt x="241180" y="1490959"/>
                  </a:cubicBezTo>
                  <a:cubicBezTo>
                    <a:pt x="345683" y="1545388"/>
                    <a:pt x="491552" y="1493136"/>
                    <a:pt x="698380" y="1464833"/>
                  </a:cubicBezTo>
                  <a:cubicBezTo>
                    <a:pt x="905208" y="1436530"/>
                    <a:pt x="1368940" y="1410404"/>
                    <a:pt x="1482152" y="1321141"/>
                  </a:cubicBezTo>
                  <a:cubicBezTo>
                    <a:pt x="1595364" y="1231878"/>
                    <a:pt x="1477798" y="1096896"/>
                    <a:pt x="1377649" y="929256"/>
                  </a:cubicBezTo>
                  <a:cubicBezTo>
                    <a:pt x="1277500" y="761616"/>
                    <a:pt x="1046723" y="469878"/>
                    <a:pt x="881260" y="315301"/>
                  </a:cubicBezTo>
                  <a:cubicBezTo>
                    <a:pt x="715797" y="160724"/>
                    <a:pt x="528563" y="-19979"/>
                    <a:pt x="384872" y="1793"/>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4D91D6D8-E929-3076-C55C-5B83F043C2CA}"/>
                </a:ext>
              </a:extLst>
            </p:cNvPr>
            <p:cNvSpPr/>
            <p:nvPr/>
          </p:nvSpPr>
          <p:spPr>
            <a:xfrm>
              <a:off x="3239051" y="2798184"/>
              <a:ext cx="1528474" cy="1514721"/>
            </a:xfrm>
            <a:custGeom>
              <a:avLst/>
              <a:gdLst>
                <a:gd name="connsiteX0" fmla="*/ 384872 w 1528474"/>
                <a:gd name="connsiteY0" fmla="*/ 1793 h 1514721"/>
                <a:gd name="connsiteX1" fmla="*/ 19112 w 1528474"/>
                <a:gd name="connsiteY1" fmla="*/ 445930 h 1514721"/>
                <a:gd name="connsiteX2" fmla="*/ 71363 w 1528474"/>
                <a:gd name="connsiteY2" fmla="*/ 1138261 h 1514721"/>
                <a:gd name="connsiteX3" fmla="*/ 241180 w 1528474"/>
                <a:gd name="connsiteY3" fmla="*/ 1490959 h 1514721"/>
                <a:gd name="connsiteX4" fmla="*/ 698380 w 1528474"/>
                <a:gd name="connsiteY4" fmla="*/ 1464833 h 1514721"/>
                <a:gd name="connsiteX5" fmla="*/ 1482152 w 1528474"/>
                <a:gd name="connsiteY5" fmla="*/ 1321141 h 1514721"/>
                <a:gd name="connsiteX6" fmla="*/ 1377649 w 1528474"/>
                <a:gd name="connsiteY6" fmla="*/ 929256 h 1514721"/>
                <a:gd name="connsiteX7" fmla="*/ 881260 w 1528474"/>
                <a:gd name="connsiteY7" fmla="*/ 315301 h 1514721"/>
                <a:gd name="connsiteX8" fmla="*/ 384872 w 1528474"/>
                <a:gd name="connsiteY8" fmla="*/ 1793 h 151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8474" h="1514721">
                  <a:moveTo>
                    <a:pt x="384872" y="1793"/>
                  </a:moveTo>
                  <a:cubicBezTo>
                    <a:pt x="241181" y="23565"/>
                    <a:pt x="71363" y="256519"/>
                    <a:pt x="19112" y="445930"/>
                  </a:cubicBezTo>
                  <a:cubicBezTo>
                    <a:pt x="-33139" y="635341"/>
                    <a:pt x="34352" y="964090"/>
                    <a:pt x="71363" y="1138261"/>
                  </a:cubicBezTo>
                  <a:cubicBezTo>
                    <a:pt x="108374" y="1312432"/>
                    <a:pt x="136677" y="1436530"/>
                    <a:pt x="241180" y="1490959"/>
                  </a:cubicBezTo>
                  <a:cubicBezTo>
                    <a:pt x="345683" y="1545388"/>
                    <a:pt x="491552" y="1493136"/>
                    <a:pt x="698380" y="1464833"/>
                  </a:cubicBezTo>
                  <a:cubicBezTo>
                    <a:pt x="905208" y="1436530"/>
                    <a:pt x="1368940" y="1410404"/>
                    <a:pt x="1482152" y="1321141"/>
                  </a:cubicBezTo>
                  <a:cubicBezTo>
                    <a:pt x="1595364" y="1231878"/>
                    <a:pt x="1477798" y="1096896"/>
                    <a:pt x="1377649" y="929256"/>
                  </a:cubicBezTo>
                  <a:cubicBezTo>
                    <a:pt x="1277500" y="761616"/>
                    <a:pt x="1046723" y="469878"/>
                    <a:pt x="881260" y="315301"/>
                  </a:cubicBezTo>
                  <a:cubicBezTo>
                    <a:pt x="715797" y="160724"/>
                    <a:pt x="528563" y="-19979"/>
                    <a:pt x="384872" y="1793"/>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4D790A91-8FBC-9693-59D9-D260A6962A23}"/>
                </a:ext>
              </a:extLst>
            </p:cNvPr>
            <p:cNvSpPr/>
            <p:nvPr/>
          </p:nvSpPr>
          <p:spPr>
            <a:xfrm>
              <a:off x="156614" y="2910405"/>
              <a:ext cx="1045459" cy="1598147"/>
            </a:xfrm>
            <a:custGeom>
              <a:avLst/>
              <a:gdLst>
                <a:gd name="connsiteX0" fmla="*/ 300586 w 1045459"/>
                <a:gd name="connsiteY0" fmla="*/ 67926 h 1598147"/>
                <a:gd name="connsiteX1" fmla="*/ 52392 w 1045459"/>
                <a:gd name="connsiteY1" fmla="*/ 825572 h 1598147"/>
                <a:gd name="connsiteX2" fmla="*/ 52392 w 1045459"/>
                <a:gd name="connsiteY2" fmla="*/ 1504841 h 1598147"/>
                <a:gd name="connsiteX3" fmla="*/ 614095 w 1045459"/>
                <a:gd name="connsiteY3" fmla="*/ 1570155 h 1598147"/>
                <a:gd name="connsiteX4" fmla="*/ 783912 w 1045459"/>
                <a:gd name="connsiteY4" fmla="*/ 1295835 h 1598147"/>
                <a:gd name="connsiteX5" fmla="*/ 1045169 w 1045459"/>
                <a:gd name="connsiteY5" fmla="*/ 616566 h 1598147"/>
                <a:gd name="connsiteX6" fmla="*/ 823100 w 1045459"/>
                <a:gd name="connsiteY6" fmla="*/ 94052 h 1598147"/>
                <a:gd name="connsiteX7" fmla="*/ 300586 w 1045459"/>
                <a:gd name="connsiteY7" fmla="*/ 67926 h 159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459" h="1598147">
                  <a:moveTo>
                    <a:pt x="300586" y="67926"/>
                  </a:moveTo>
                  <a:cubicBezTo>
                    <a:pt x="172135" y="189846"/>
                    <a:pt x="93758" y="586086"/>
                    <a:pt x="52392" y="825572"/>
                  </a:cubicBezTo>
                  <a:cubicBezTo>
                    <a:pt x="11026" y="1065058"/>
                    <a:pt x="-41225" y="1380744"/>
                    <a:pt x="52392" y="1504841"/>
                  </a:cubicBezTo>
                  <a:cubicBezTo>
                    <a:pt x="146009" y="1628938"/>
                    <a:pt x="492175" y="1604989"/>
                    <a:pt x="614095" y="1570155"/>
                  </a:cubicBezTo>
                  <a:cubicBezTo>
                    <a:pt x="736015" y="1535321"/>
                    <a:pt x="712066" y="1454767"/>
                    <a:pt x="783912" y="1295835"/>
                  </a:cubicBezTo>
                  <a:cubicBezTo>
                    <a:pt x="855758" y="1136903"/>
                    <a:pt x="1038638" y="816863"/>
                    <a:pt x="1045169" y="616566"/>
                  </a:cubicBezTo>
                  <a:cubicBezTo>
                    <a:pt x="1051700" y="416269"/>
                    <a:pt x="947197" y="178960"/>
                    <a:pt x="823100" y="94052"/>
                  </a:cubicBezTo>
                  <a:cubicBezTo>
                    <a:pt x="699003" y="9144"/>
                    <a:pt x="429037" y="-53994"/>
                    <a:pt x="300586" y="67926"/>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a:extLst>
                <a:ext uri="{FF2B5EF4-FFF2-40B4-BE49-F238E27FC236}">
                  <a16:creationId xmlns:a16="http://schemas.microsoft.com/office/drawing/2014/main" id="{C73E4672-3B4F-6797-9176-51879D9C055B}"/>
                </a:ext>
              </a:extLst>
            </p:cNvPr>
            <p:cNvSpPr/>
            <p:nvPr/>
          </p:nvSpPr>
          <p:spPr>
            <a:xfrm>
              <a:off x="3431134" y="1279019"/>
              <a:ext cx="1967927" cy="1725982"/>
            </a:xfrm>
            <a:custGeom>
              <a:avLst/>
              <a:gdLst>
                <a:gd name="connsiteX0" fmla="*/ 17457 w 1967927"/>
                <a:gd name="connsiteY0" fmla="*/ 602032 h 1725982"/>
                <a:gd name="connsiteX1" fmla="*/ 709788 w 1967927"/>
                <a:gd name="connsiteY1" fmla="*/ 14203 h 1725982"/>
                <a:gd name="connsiteX2" fmla="*/ 1571937 w 1967927"/>
                <a:gd name="connsiteY2" fmla="*/ 210146 h 1725982"/>
                <a:gd name="connsiteX3" fmla="*/ 1963822 w 1967927"/>
                <a:gd name="connsiteY3" fmla="*/ 523655 h 1725982"/>
                <a:gd name="connsiteX4" fmla="*/ 1349868 w 1967927"/>
                <a:gd name="connsiteY4" fmla="*/ 1255175 h 1725982"/>
                <a:gd name="connsiteX5" fmla="*/ 918794 w 1967927"/>
                <a:gd name="connsiteY5" fmla="*/ 1725437 h 1725982"/>
                <a:gd name="connsiteX6" fmla="*/ 265651 w 1967927"/>
                <a:gd name="connsiteY6" fmla="*/ 1333552 h 1725982"/>
                <a:gd name="connsiteX7" fmla="*/ 17457 w 1967927"/>
                <a:gd name="connsiteY7" fmla="*/ 602032 h 172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7927" h="1725982">
                  <a:moveTo>
                    <a:pt x="17457" y="602032"/>
                  </a:moveTo>
                  <a:cubicBezTo>
                    <a:pt x="91480" y="382141"/>
                    <a:pt x="450708" y="79517"/>
                    <a:pt x="709788" y="14203"/>
                  </a:cubicBezTo>
                  <a:cubicBezTo>
                    <a:pt x="968868" y="-51111"/>
                    <a:pt x="1362931" y="125237"/>
                    <a:pt x="1571937" y="210146"/>
                  </a:cubicBezTo>
                  <a:cubicBezTo>
                    <a:pt x="1780943" y="295055"/>
                    <a:pt x="2000834" y="349483"/>
                    <a:pt x="1963822" y="523655"/>
                  </a:cubicBezTo>
                  <a:cubicBezTo>
                    <a:pt x="1926811" y="697827"/>
                    <a:pt x="1524039" y="1054878"/>
                    <a:pt x="1349868" y="1255175"/>
                  </a:cubicBezTo>
                  <a:cubicBezTo>
                    <a:pt x="1175697" y="1455472"/>
                    <a:pt x="1099497" y="1712374"/>
                    <a:pt x="918794" y="1725437"/>
                  </a:cubicBezTo>
                  <a:cubicBezTo>
                    <a:pt x="738091" y="1738500"/>
                    <a:pt x="411520" y="1514255"/>
                    <a:pt x="265651" y="1333552"/>
                  </a:cubicBezTo>
                  <a:cubicBezTo>
                    <a:pt x="119782" y="1152849"/>
                    <a:pt x="-56566" y="821923"/>
                    <a:pt x="17457" y="602032"/>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a:extLst>
                <a:ext uri="{FF2B5EF4-FFF2-40B4-BE49-F238E27FC236}">
                  <a16:creationId xmlns:a16="http://schemas.microsoft.com/office/drawing/2014/main" id="{E530827C-E7FA-ACBF-0775-622CF0B98710}"/>
                </a:ext>
              </a:extLst>
            </p:cNvPr>
            <p:cNvSpPr/>
            <p:nvPr/>
          </p:nvSpPr>
          <p:spPr>
            <a:xfrm>
              <a:off x="4433258" y="1758872"/>
              <a:ext cx="1631692" cy="1556193"/>
            </a:xfrm>
            <a:custGeom>
              <a:avLst/>
              <a:gdLst>
                <a:gd name="connsiteX0" fmla="*/ 1627904 w 1631692"/>
                <a:gd name="connsiteY0" fmla="*/ 96053 h 1556193"/>
                <a:gd name="connsiteX1" fmla="*/ 1262144 w 1631692"/>
                <a:gd name="connsiteY1" fmla="*/ 905950 h 1556193"/>
                <a:gd name="connsiteX2" fmla="*/ 1157641 w 1631692"/>
                <a:gd name="connsiteY2" fmla="*/ 1441527 h 1556193"/>
                <a:gd name="connsiteX3" fmla="*/ 765755 w 1631692"/>
                <a:gd name="connsiteY3" fmla="*/ 1519904 h 1556193"/>
                <a:gd name="connsiteX4" fmla="*/ 491435 w 1631692"/>
                <a:gd name="connsiteY4" fmla="*/ 984327 h 1556193"/>
                <a:gd name="connsiteX5" fmla="*/ 217115 w 1631692"/>
                <a:gd name="connsiteY5" fmla="*/ 618567 h 1556193"/>
                <a:gd name="connsiteX6" fmla="*/ 21173 w 1631692"/>
                <a:gd name="connsiteY6" fmla="*/ 122179 h 1556193"/>
                <a:gd name="connsiteX7" fmla="*/ 739630 w 1631692"/>
                <a:gd name="connsiteY7" fmla="*/ 4613 h 1556193"/>
                <a:gd name="connsiteX8" fmla="*/ 1405835 w 1631692"/>
                <a:gd name="connsiteY8" fmla="*/ 30739 h 1556193"/>
                <a:gd name="connsiteX9" fmla="*/ 1627904 w 1631692"/>
                <a:gd name="connsiteY9" fmla="*/ 96053 h 155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1692" h="1556193">
                  <a:moveTo>
                    <a:pt x="1627904" y="96053"/>
                  </a:moveTo>
                  <a:cubicBezTo>
                    <a:pt x="1603956" y="241921"/>
                    <a:pt x="1340521" y="681704"/>
                    <a:pt x="1262144" y="905950"/>
                  </a:cubicBezTo>
                  <a:cubicBezTo>
                    <a:pt x="1183767" y="1130196"/>
                    <a:pt x="1240372" y="1339201"/>
                    <a:pt x="1157641" y="1441527"/>
                  </a:cubicBezTo>
                  <a:cubicBezTo>
                    <a:pt x="1074910" y="1543853"/>
                    <a:pt x="876789" y="1596104"/>
                    <a:pt x="765755" y="1519904"/>
                  </a:cubicBezTo>
                  <a:cubicBezTo>
                    <a:pt x="654721" y="1443704"/>
                    <a:pt x="582875" y="1134550"/>
                    <a:pt x="491435" y="984327"/>
                  </a:cubicBezTo>
                  <a:cubicBezTo>
                    <a:pt x="399995" y="834104"/>
                    <a:pt x="295492" y="762258"/>
                    <a:pt x="217115" y="618567"/>
                  </a:cubicBezTo>
                  <a:cubicBezTo>
                    <a:pt x="138738" y="474876"/>
                    <a:pt x="-65913" y="224505"/>
                    <a:pt x="21173" y="122179"/>
                  </a:cubicBezTo>
                  <a:cubicBezTo>
                    <a:pt x="108259" y="19853"/>
                    <a:pt x="508853" y="19853"/>
                    <a:pt x="739630" y="4613"/>
                  </a:cubicBezTo>
                  <a:cubicBezTo>
                    <a:pt x="970407" y="-10627"/>
                    <a:pt x="1251258" y="15499"/>
                    <a:pt x="1405835" y="30739"/>
                  </a:cubicBezTo>
                  <a:cubicBezTo>
                    <a:pt x="1560412" y="45979"/>
                    <a:pt x="1651852" y="-49815"/>
                    <a:pt x="1627904" y="96053"/>
                  </a:cubicBezTo>
                  <a:close/>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BE526E40-9E20-2678-1D7C-CF627186E4D2}"/>
                </a:ext>
              </a:extLst>
            </p:cNvPr>
            <p:cNvSpPr/>
            <p:nvPr/>
          </p:nvSpPr>
          <p:spPr>
            <a:xfrm>
              <a:off x="4006914" y="4894551"/>
              <a:ext cx="1505723" cy="1833146"/>
            </a:xfrm>
            <a:custGeom>
              <a:avLst/>
              <a:gdLst>
                <a:gd name="connsiteX0" fmla="*/ 499772 w 1505723"/>
                <a:gd name="connsiteY0" fmla="*/ 265278 h 1833146"/>
                <a:gd name="connsiteX1" fmla="*/ 1218229 w 1505723"/>
                <a:gd name="connsiteY1" fmla="*/ 30146 h 1833146"/>
                <a:gd name="connsiteX2" fmla="*/ 1505612 w 1505723"/>
                <a:gd name="connsiteY2" fmla="*/ 866169 h 1833146"/>
                <a:gd name="connsiteX3" fmla="*/ 1192103 w 1505723"/>
                <a:gd name="connsiteY3" fmla="*/ 1401746 h 1833146"/>
                <a:gd name="connsiteX4" fmla="*/ 578149 w 1505723"/>
                <a:gd name="connsiteY4" fmla="*/ 1754443 h 1833146"/>
                <a:gd name="connsiteX5" fmla="*/ 29509 w 1505723"/>
                <a:gd name="connsiteY5" fmla="*/ 1767506 h 1833146"/>
                <a:gd name="connsiteX6" fmla="*/ 107886 w 1505723"/>
                <a:gd name="connsiteY6" fmla="*/ 1022923 h 1833146"/>
                <a:gd name="connsiteX7" fmla="*/ 395269 w 1505723"/>
                <a:gd name="connsiteY7" fmla="*/ 526535 h 1833146"/>
                <a:gd name="connsiteX8" fmla="*/ 578149 w 1505723"/>
                <a:gd name="connsiteY8" fmla="*/ 265278 h 1833146"/>
                <a:gd name="connsiteX9" fmla="*/ 578149 w 1505723"/>
                <a:gd name="connsiteY9" fmla="*/ 265278 h 183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5723" h="1833146">
                  <a:moveTo>
                    <a:pt x="499772" y="265278"/>
                  </a:moveTo>
                  <a:cubicBezTo>
                    <a:pt x="775180" y="97637"/>
                    <a:pt x="1050589" y="-70003"/>
                    <a:pt x="1218229" y="30146"/>
                  </a:cubicBezTo>
                  <a:cubicBezTo>
                    <a:pt x="1385869" y="130294"/>
                    <a:pt x="1509966" y="637569"/>
                    <a:pt x="1505612" y="866169"/>
                  </a:cubicBezTo>
                  <a:cubicBezTo>
                    <a:pt x="1501258" y="1094769"/>
                    <a:pt x="1346680" y="1253700"/>
                    <a:pt x="1192103" y="1401746"/>
                  </a:cubicBezTo>
                  <a:cubicBezTo>
                    <a:pt x="1037526" y="1549792"/>
                    <a:pt x="771915" y="1693483"/>
                    <a:pt x="578149" y="1754443"/>
                  </a:cubicBezTo>
                  <a:cubicBezTo>
                    <a:pt x="384383" y="1815403"/>
                    <a:pt x="107886" y="1889426"/>
                    <a:pt x="29509" y="1767506"/>
                  </a:cubicBezTo>
                  <a:cubicBezTo>
                    <a:pt x="-48868" y="1645586"/>
                    <a:pt x="46926" y="1229752"/>
                    <a:pt x="107886" y="1022923"/>
                  </a:cubicBezTo>
                  <a:cubicBezTo>
                    <a:pt x="168846" y="816095"/>
                    <a:pt x="316892" y="652809"/>
                    <a:pt x="395269" y="526535"/>
                  </a:cubicBezTo>
                  <a:cubicBezTo>
                    <a:pt x="473646" y="400261"/>
                    <a:pt x="578149" y="265278"/>
                    <a:pt x="578149" y="265278"/>
                  </a:cubicBezTo>
                  <a:lnTo>
                    <a:pt x="578149" y="265278"/>
                  </a:ln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ADF6D150-370A-A465-9293-D1069B18B9C0}"/>
              </a:ext>
            </a:extLst>
          </p:cNvPr>
          <p:cNvSpPr txBox="1"/>
          <p:nvPr/>
        </p:nvSpPr>
        <p:spPr>
          <a:xfrm>
            <a:off x="7730285" y="1780210"/>
            <a:ext cx="4367488" cy="2308324"/>
          </a:xfrm>
          <a:prstGeom prst="rect">
            <a:avLst/>
          </a:prstGeom>
          <a:noFill/>
        </p:spPr>
        <p:txBody>
          <a:bodyPr wrap="square" rtlCol="0">
            <a:spAutoFit/>
          </a:bodyPr>
          <a:lstStyle/>
          <a:p>
            <a:r>
              <a:rPr lang="en-US" sz="2400" dirty="0"/>
              <a:t>When these nutrients are taken as supplements, they are likely not depleted in deuterium, because they were synthesized in the chemistry lab instead of by living organisms</a:t>
            </a:r>
          </a:p>
        </p:txBody>
      </p:sp>
    </p:spTree>
    <p:extLst>
      <p:ext uri="{BB962C8B-B14F-4D97-AF65-F5344CB8AC3E}">
        <p14:creationId xmlns:p14="http://schemas.microsoft.com/office/powerpoint/2010/main" val="83946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A5748-164B-B094-6B5B-BA86E6C9673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7C7FE4C-C7BA-1C38-6ACD-EE80BCA094F4}"/>
              </a:ext>
            </a:extLst>
          </p:cNvPr>
          <p:cNvSpPr/>
          <p:nvPr/>
        </p:nvSpPr>
        <p:spPr>
          <a:xfrm>
            <a:off x="2236572" y="2237117"/>
            <a:ext cx="7352271" cy="1969770"/>
          </a:xfrm>
          <a:prstGeom prst="rect">
            <a:avLst/>
          </a:prstGeom>
          <a:noFill/>
          <a:ln>
            <a:noFill/>
          </a:ln>
        </p:spPr>
        <p:txBody>
          <a:bodyPr wrap="square" lIns="121920" tIns="60960" rIns="121920" bIns="60960">
            <a:spAutoFit/>
          </a:bodyPr>
          <a:lstStyle/>
          <a:p>
            <a:pPr algn="ctr"/>
            <a:r>
              <a:rPr lang="en-US"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Damages Mitochondria</a:t>
            </a:r>
          </a:p>
        </p:txBody>
      </p:sp>
    </p:spTree>
    <p:extLst>
      <p:ext uri="{BB962C8B-B14F-4D97-AF65-F5344CB8AC3E}">
        <p14:creationId xmlns:p14="http://schemas.microsoft.com/office/powerpoint/2010/main" val="8332696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7DF0B-B3C6-16A5-E9B2-BA0B01873A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E503DC-697F-143D-4B4C-966C7698F934}"/>
              </a:ext>
            </a:extLst>
          </p:cNvPr>
          <p:cNvSpPr>
            <a:spLocks noGrp="1"/>
          </p:cNvSpPr>
          <p:nvPr>
            <p:ph type="title"/>
          </p:nvPr>
        </p:nvSpPr>
        <p:spPr>
          <a:xfrm>
            <a:off x="251012" y="178885"/>
            <a:ext cx="7438261" cy="1325563"/>
          </a:xfrm>
        </p:spPr>
        <p:txBody>
          <a:bodyPr/>
          <a:lstStyle/>
          <a:p>
            <a:r>
              <a:rPr lang="en-US" b="1" dirty="0"/>
              <a:t>Glyphosate Suppresses Succinate Dehydrogenase</a:t>
            </a:r>
          </a:p>
        </p:txBody>
      </p:sp>
      <p:sp>
        <p:nvSpPr>
          <p:cNvPr id="3" name="Content Placeholder 2">
            <a:extLst>
              <a:ext uri="{FF2B5EF4-FFF2-40B4-BE49-F238E27FC236}">
                <a16:creationId xmlns:a16="http://schemas.microsoft.com/office/drawing/2014/main" id="{51522A1C-48F1-02EB-2CCD-5312CEA6BCD7}"/>
              </a:ext>
            </a:extLst>
          </p:cNvPr>
          <p:cNvSpPr>
            <a:spLocks noGrp="1"/>
          </p:cNvSpPr>
          <p:nvPr>
            <p:ph idx="1"/>
          </p:nvPr>
        </p:nvSpPr>
        <p:spPr>
          <a:xfrm>
            <a:off x="251012" y="1609464"/>
            <a:ext cx="10515600" cy="4145878"/>
          </a:xfrm>
        </p:spPr>
        <p:txBody>
          <a:bodyPr>
            <a:normAutofit/>
          </a:bodyPr>
          <a:lstStyle/>
          <a:p>
            <a:r>
              <a:rPr lang="en-US" dirty="0"/>
              <a:t>Study on glyphosate’s effects on E. coli proteins found that glyphosate significantly suppressed three different components of the succinate dehydrogenase complex</a:t>
            </a:r>
            <a:r>
              <a:rPr lang="en-US" dirty="0">
                <a:solidFill>
                  <a:srgbClr val="FF0000"/>
                </a:solidFill>
              </a:rPr>
              <a:t>*</a:t>
            </a:r>
          </a:p>
          <a:p>
            <a:r>
              <a:rPr lang="en-US" dirty="0"/>
              <a:t>In vitro study on rat liver mitochondria in isolation exposed to Roundup found significant suppression of succinate dehydrogenase</a:t>
            </a:r>
            <a:r>
              <a:rPr lang="en-US" dirty="0">
                <a:solidFill>
                  <a:srgbClr val="FF0000"/>
                </a:solidFill>
              </a:rPr>
              <a:t>**</a:t>
            </a:r>
            <a:endParaRPr lang="en-US" dirty="0"/>
          </a:p>
          <a:p>
            <a:r>
              <a:rPr lang="en-US" dirty="0"/>
              <a:t>Analysis of mechanism of glyphosate suppression suggested it disrupted </a:t>
            </a:r>
            <a:r>
              <a:rPr lang="en-US" i="1" dirty="0">
                <a:solidFill>
                  <a:srgbClr val="FF0000"/>
                </a:solidFill>
              </a:rPr>
              <a:t>binding of succinate dehydrogenase to FAD</a:t>
            </a:r>
            <a:r>
              <a:rPr lang="en-US" dirty="0">
                <a:solidFill>
                  <a:srgbClr val="FF0000"/>
                </a:solidFill>
              </a:rPr>
              <a:t>***</a:t>
            </a:r>
          </a:p>
          <a:p>
            <a:r>
              <a:rPr lang="en-US" dirty="0"/>
              <a:t>Succinate dehydrogenase has the sequence “GAGGAG” (</a:t>
            </a:r>
            <a:r>
              <a:rPr lang="en-US" dirty="0" err="1"/>
              <a:t>Gly</a:t>
            </a:r>
            <a:r>
              <a:rPr lang="en-US" dirty="0"/>
              <a:t>-Ala-</a:t>
            </a:r>
            <a:r>
              <a:rPr lang="en-US" dirty="0" err="1"/>
              <a:t>Gly</a:t>
            </a:r>
            <a:r>
              <a:rPr lang="en-US" dirty="0"/>
              <a:t>-</a:t>
            </a:r>
            <a:r>
              <a:rPr lang="en-US" dirty="0" err="1"/>
              <a:t>Gly</a:t>
            </a:r>
            <a:r>
              <a:rPr lang="en-US" dirty="0"/>
              <a:t>-Ala-</a:t>
            </a:r>
            <a:r>
              <a:rPr lang="en-US" dirty="0" err="1"/>
              <a:t>Gly</a:t>
            </a:r>
            <a:r>
              <a:rPr lang="en-US" dirty="0"/>
              <a:t>) at the site where it binds FAD</a:t>
            </a:r>
          </a:p>
        </p:txBody>
      </p:sp>
      <p:sp>
        <p:nvSpPr>
          <p:cNvPr id="4" name="TextBox 3">
            <a:extLst>
              <a:ext uri="{FF2B5EF4-FFF2-40B4-BE49-F238E27FC236}">
                <a16:creationId xmlns:a16="http://schemas.microsoft.com/office/drawing/2014/main" id="{CCE88D0D-C303-6F87-91F8-FE676632DBE5}"/>
              </a:ext>
            </a:extLst>
          </p:cNvPr>
          <p:cNvSpPr txBox="1"/>
          <p:nvPr/>
        </p:nvSpPr>
        <p:spPr>
          <a:xfrm>
            <a:off x="5353641" y="5632317"/>
            <a:ext cx="6657272" cy="1015663"/>
          </a:xfrm>
          <a:prstGeom prst="rect">
            <a:avLst/>
          </a:prstGeom>
          <a:noFill/>
        </p:spPr>
        <p:txBody>
          <a:bodyPr wrap="none" rtlCol="0">
            <a:spAutoFit/>
          </a:bodyPr>
          <a:lstStyle/>
          <a:p>
            <a:pPr algn="r"/>
            <a:r>
              <a:rPr lang="en-US" sz="2000" dirty="0">
                <a:solidFill>
                  <a:srgbClr val="FF0000"/>
                </a:solidFill>
              </a:rPr>
              <a:t>*</a:t>
            </a:r>
            <a:r>
              <a:rPr lang="en-US" sz="2000" dirty="0"/>
              <a:t>W Lu et al., Mol. </a:t>
            </a:r>
            <a:r>
              <a:rPr lang="en-US" sz="2000" dirty="0" err="1"/>
              <a:t>Biosys</a:t>
            </a:r>
            <a:r>
              <a:rPr lang="en-US" sz="2000" dirty="0"/>
              <a:t>. 9 (2013) 522–530.</a:t>
            </a:r>
          </a:p>
          <a:p>
            <a:pPr algn="r"/>
            <a:r>
              <a:rPr lang="en-US" sz="2000" dirty="0">
                <a:solidFill>
                  <a:srgbClr val="FF0000"/>
                </a:solidFill>
              </a:rPr>
              <a:t>**</a:t>
            </a:r>
            <a:r>
              <a:rPr lang="en-US" sz="2000" dirty="0"/>
              <a:t>Francisco Peixoto Chemosphere 61 (2005) 1115-1122.</a:t>
            </a:r>
          </a:p>
          <a:p>
            <a:pPr algn="r"/>
            <a:r>
              <a:rPr lang="en-US" sz="2000" dirty="0">
                <a:solidFill>
                  <a:srgbClr val="FF0000"/>
                </a:solidFill>
              </a:rPr>
              <a:t>***</a:t>
            </a:r>
            <a:r>
              <a:rPr lang="en-US" sz="2000" dirty="0"/>
              <a:t>R Ugarte. Computational </a:t>
            </a:r>
            <a:r>
              <a:rPr lang="en-US" sz="2000" dirty="0" err="1"/>
              <a:t>Theor</a:t>
            </a:r>
            <a:r>
              <a:rPr lang="en-US" sz="2000" dirty="0"/>
              <a:t>. Chem. 1043 (2014) 54–63.</a:t>
            </a:r>
          </a:p>
        </p:txBody>
      </p:sp>
    </p:spTree>
    <p:extLst>
      <p:ext uri="{BB962C8B-B14F-4D97-AF65-F5344CB8AC3E}">
        <p14:creationId xmlns:p14="http://schemas.microsoft.com/office/powerpoint/2010/main" val="32034329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7C5C5-6839-8FB9-0750-C489080E40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360CF4-7BAB-EBB1-8ABF-20362768630E}"/>
              </a:ext>
            </a:extLst>
          </p:cNvPr>
          <p:cNvSpPr>
            <a:spLocks noGrp="1"/>
          </p:cNvSpPr>
          <p:nvPr>
            <p:ph type="title"/>
          </p:nvPr>
        </p:nvSpPr>
        <p:spPr>
          <a:xfrm>
            <a:off x="173182" y="-91347"/>
            <a:ext cx="10515600" cy="1325563"/>
          </a:xfrm>
        </p:spPr>
        <p:txBody>
          <a:bodyPr>
            <a:normAutofit fontScale="90000"/>
          </a:bodyPr>
          <a:lstStyle/>
          <a:p>
            <a:r>
              <a:rPr lang="en-US" sz="4800" b="1" dirty="0"/>
              <a:t>Succinate Dehydrogenase: </a:t>
            </a:r>
            <a:r>
              <a:rPr lang="en-US" sz="4800" b="1" dirty="0" err="1"/>
              <a:t>GxGGxG</a:t>
            </a:r>
            <a:r>
              <a:rPr lang="en-US" sz="4800" b="1" dirty="0"/>
              <a:t> Motif</a:t>
            </a:r>
            <a:r>
              <a:rPr lang="en-US" sz="4800" b="1" dirty="0">
                <a:solidFill>
                  <a:srgbClr val="FF0000"/>
                </a:solidFill>
              </a:rPr>
              <a:t>*</a:t>
            </a:r>
          </a:p>
        </p:txBody>
      </p:sp>
      <p:sp>
        <p:nvSpPr>
          <p:cNvPr id="7" name="TextBox 6">
            <a:extLst>
              <a:ext uri="{FF2B5EF4-FFF2-40B4-BE49-F238E27FC236}">
                <a16:creationId xmlns:a16="http://schemas.microsoft.com/office/drawing/2014/main" id="{2D69E4B2-F8E0-0F48-31A1-D477A48626E5}"/>
              </a:ext>
            </a:extLst>
          </p:cNvPr>
          <p:cNvSpPr txBox="1"/>
          <p:nvPr/>
        </p:nvSpPr>
        <p:spPr>
          <a:xfrm>
            <a:off x="3543483" y="1608679"/>
            <a:ext cx="1691873" cy="584775"/>
          </a:xfrm>
          <a:prstGeom prst="rect">
            <a:avLst/>
          </a:prstGeom>
          <a:noFill/>
        </p:spPr>
        <p:txBody>
          <a:bodyPr wrap="none" rtlCol="0">
            <a:spAutoFit/>
          </a:bodyPr>
          <a:lstStyle/>
          <a:p>
            <a:r>
              <a:rPr lang="en-US" sz="3200" dirty="0"/>
              <a:t>GAGGAG</a:t>
            </a:r>
          </a:p>
        </p:txBody>
      </p:sp>
      <p:sp>
        <p:nvSpPr>
          <p:cNvPr id="8" name="TextBox 7">
            <a:extLst>
              <a:ext uri="{FF2B5EF4-FFF2-40B4-BE49-F238E27FC236}">
                <a16:creationId xmlns:a16="http://schemas.microsoft.com/office/drawing/2014/main" id="{5A280DEE-1FB7-61D1-EDCD-19B523D14F25}"/>
              </a:ext>
            </a:extLst>
          </p:cNvPr>
          <p:cNvSpPr txBox="1"/>
          <p:nvPr/>
        </p:nvSpPr>
        <p:spPr>
          <a:xfrm>
            <a:off x="9567662" y="1744163"/>
            <a:ext cx="1347869" cy="584775"/>
          </a:xfrm>
          <a:prstGeom prst="rect">
            <a:avLst/>
          </a:prstGeom>
          <a:noFill/>
        </p:spPr>
        <p:txBody>
          <a:bodyPr wrap="none" rtlCol="0">
            <a:spAutoFit/>
          </a:bodyPr>
          <a:lstStyle/>
          <a:p>
            <a:r>
              <a:rPr lang="en-US" sz="3200" dirty="0"/>
              <a:t>FAD(H)</a:t>
            </a:r>
          </a:p>
        </p:txBody>
      </p:sp>
      <p:sp>
        <p:nvSpPr>
          <p:cNvPr id="9" name="TextBox 8">
            <a:extLst>
              <a:ext uri="{FF2B5EF4-FFF2-40B4-BE49-F238E27FC236}">
                <a16:creationId xmlns:a16="http://schemas.microsoft.com/office/drawing/2014/main" id="{9B287177-E09A-81C0-9689-C53ADE297FD4}"/>
              </a:ext>
            </a:extLst>
          </p:cNvPr>
          <p:cNvSpPr txBox="1"/>
          <p:nvPr/>
        </p:nvSpPr>
        <p:spPr>
          <a:xfrm>
            <a:off x="6795927" y="6333069"/>
            <a:ext cx="4801379" cy="461665"/>
          </a:xfrm>
          <a:prstGeom prst="rect">
            <a:avLst/>
          </a:prstGeom>
          <a:noFill/>
        </p:spPr>
        <p:txBody>
          <a:bodyPr wrap="none" rtlCol="0">
            <a:spAutoFit/>
          </a:bodyPr>
          <a:lstStyle/>
          <a:p>
            <a:r>
              <a:rPr lang="en-US" sz="2400" dirty="0">
                <a:solidFill>
                  <a:srgbClr val="FF0000"/>
                </a:solidFill>
              </a:rPr>
              <a:t>*</a:t>
            </a:r>
            <a:r>
              <a:rPr lang="en-US" sz="2400" dirty="0"/>
              <a:t>http://</a:t>
            </a:r>
            <a:r>
              <a:rPr lang="en-US" sz="2400" dirty="0" err="1"/>
              <a:t>nbdb.bii.a-star.edu.sg</a:t>
            </a:r>
            <a:r>
              <a:rPr lang="en-US" sz="2400" dirty="0"/>
              <a:t>/search</a:t>
            </a:r>
          </a:p>
        </p:txBody>
      </p:sp>
      <p:pic>
        <p:nvPicPr>
          <p:cNvPr id="12" name="Picture 11" descr="FADH.png">
            <a:extLst>
              <a:ext uri="{FF2B5EF4-FFF2-40B4-BE49-F238E27FC236}">
                <a16:creationId xmlns:a16="http://schemas.microsoft.com/office/drawing/2014/main" id="{5219A025-CDF9-E4C2-B253-BAA51735B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0277" y="2393555"/>
            <a:ext cx="3157740" cy="3285068"/>
          </a:xfrm>
          <a:prstGeom prst="rect">
            <a:avLst/>
          </a:prstGeom>
        </p:spPr>
      </p:pic>
      <p:pic>
        <p:nvPicPr>
          <p:cNvPr id="13" name="Picture 12" descr="FADH.png">
            <a:extLst>
              <a:ext uri="{FF2B5EF4-FFF2-40B4-BE49-F238E27FC236}">
                <a16:creationId xmlns:a16="http://schemas.microsoft.com/office/drawing/2014/main" id="{13FD51D9-56CD-F1F2-B784-1BDFCCF8B4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224220"/>
            <a:ext cx="7162800" cy="3098800"/>
          </a:xfrm>
          <a:prstGeom prst="rect">
            <a:avLst/>
          </a:prstGeom>
        </p:spPr>
      </p:pic>
      <p:sp>
        <p:nvSpPr>
          <p:cNvPr id="6" name="Down Arrow 5">
            <a:extLst>
              <a:ext uri="{FF2B5EF4-FFF2-40B4-BE49-F238E27FC236}">
                <a16:creationId xmlns:a16="http://schemas.microsoft.com/office/drawing/2014/main" id="{9B08ED0D-E36C-F269-B5D5-A413D1D5EB64}"/>
              </a:ext>
            </a:extLst>
          </p:cNvPr>
          <p:cNvSpPr/>
          <p:nvPr/>
        </p:nvSpPr>
        <p:spPr>
          <a:xfrm>
            <a:off x="4385734" y="2224221"/>
            <a:ext cx="321733" cy="792627"/>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4A101375-D66B-2F0D-9538-4A53057CD9EF}"/>
              </a:ext>
            </a:extLst>
          </p:cNvPr>
          <p:cNvSpPr txBox="1"/>
          <p:nvPr/>
        </p:nvSpPr>
        <p:spPr>
          <a:xfrm>
            <a:off x="1016001" y="5909734"/>
            <a:ext cx="9345059" cy="461665"/>
          </a:xfrm>
          <a:prstGeom prst="rect">
            <a:avLst/>
          </a:prstGeom>
          <a:noFill/>
        </p:spPr>
        <p:txBody>
          <a:bodyPr wrap="none" rtlCol="0">
            <a:spAutoFit/>
          </a:bodyPr>
          <a:lstStyle/>
          <a:p>
            <a:r>
              <a:rPr lang="en-US" sz="2400" dirty="0"/>
              <a:t>Binds FAD as a cofactor to catalyze electron transport in the mitochondria</a:t>
            </a:r>
          </a:p>
        </p:txBody>
      </p:sp>
      <p:sp>
        <p:nvSpPr>
          <p:cNvPr id="3" name="Freeform 2">
            <a:extLst>
              <a:ext uri="{FF2B5EF4-FFF2-40B4-BE49-F238E27FC236}">
                <a16:creationId xmlns:a16="http://schemas.microsoft.com/office/drawing/2014/main" id="{711C9296-596A-8D96-AFCC-D125D3A411CA}"/>
              </a:ext>
            </a:extLst>
          </p:cNvPr>
          <p:cNvSpPr/>
          <p:nvPr/>
        </p:nvSpPr>
        <p:spPr>
          <a:xfrm>
            <a:off x="815366" y="3693861"/>
            <a:ext cx="573491" cy="1853359"/>
          </a:xfrm>
          <a:custGeom>
            <a:avLst/>
            <a:gdLst>
              <a:gd name="connsiteX0" fmla="*/ 112889 w 573491"/>
              <a:gd name="connsiteY0" fmla="*/ 60721 h 1853359"/>
              <a:gd name="connsiteX1" fmla="*/ 43616 w 573491"/>
              <a:gd name="connsiteY1" fmla="*/ 670321 h 1853359"/>
              <a:gd name="connsiteX2" fmla="*/ 2052 w 573491"/>
              <a:gd name="connsiteY2" fmla="*/ 1266066 h 1853359"/>
              <a:gd name="connsiteX3" fmla="*/ 29761 w 573491"/>
              <a:gd name="connsiteY3" fmla="*/ 1695557 h 1853359"/>
              <a:gd name="connsiteX4" fmla="*/ 223725 w 573491"/>
              <a:gd name="connsiteY4" fmla="*/ 1847957 h 1853359"/>
              <a:gd name="connsiteX5" fmla="*/ 514670 w 573491"/>
              <a:gd name="connsiteY5" fmla="*/ 1529303 h 1853359"/>
              <a:gd name="connsiteX6" fmla="*/ 500816 w 573491"/>
              <a:gd name="connsiteY6" fmla="*/ 891994 h 1853359"/>
              <a:gd name="connsiteX7" fmla="*/ 570089 w 573491"/>
              <a:gd name="connsiteY7" fmla="*/ 254684 h 1853359"/>
              <a:gd name="connsiteX8" fmla="*/ 376125 w 573491"/>
              <a:gd name="connsiteY8" fmla="*/ 46866 h 1853359"/>
              <a:gd name="connsiteX9" fmla="*/ 112889 w 573491"/>
              <a:gd name="connsiteY9" fmla="*/ 60721 h 18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3491" h="1853359">
                <a:moveTo>
                  <a:pt x="112889" y="60721"/>
                </a:moveTo>
                <a:cubicBezTo>
                  <a:pt x="57471" y="164630"/>
                  <a:pt x="62089" y="469430"/>
                  <a:pt x="43616" y="670321"/>
                </a:cubicBezTo>
                <a:cubicBezTo>
                  <a:pt x="25143" y="871212"/>
                  <a:pt x="4361" y="1095193"/>
                  <a:pt x="2052" y="1266066"/>
                </a:cubicBezTo>
                <a:cubicBezTo>
                  <a:pt x="-257" y="1436939"/>
                  <a:pt x="-7184" y="1598575"/>
                  <a:pt x="29761" y="1695557"/>
                </a:cubicBezTo>
                <a:cubicBezTo>
                  <a:pt x="66706" y="1792539"/>
                  <a:pt x="142907" y="1875666"/>
                  <a:pt x="223725" y="1847957"/>
                </a:cubicBezTo>
                <a:cubicBezTo>
                  <a:pt x="304543" y="1820248"/>
                  <a:pt x="468488" y="1688630"/>
                  <a:pt x="514670" y="1529303"/>
                </a:cubicBezTo>
                <a:cubicBezTo>
                  <a:pt x="560852" y="1369976"/>
                  <a:pt x="491580" y="1104430"/>
                  <a:pt x="500816" y="891994"/>
                </a:cubicBezTo>
                <a:cubicBezTo>
                  <a:pt x="510052" y="679558"/>
                  <a:pt x="590871" y="395539"/>
                  <a:pt x="570089" y="254684"/>
                </a:cubicBezTo>
                <a:cubicBezTo>
                  <a:pt x="549307" y="113829"/>
                  <a:pt x="450016" y="83811"/>
                  <a:pt x="376125" y="46866"/>
                </a:cubicBezTo>
                <a:cubicBezTo>
                  <a:pt x="302234" y="9921"/>
                  <a:pt x="168307" y="-43188"/>
                  <a:pt x="112889" y="60721"/>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287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74BC3-2F46-9B3B-BDBC-D3A781CADFF2}"/>
            </a:ext>
          </a:extLst>
        </p:cNvPr>
        <p:cNvGrpSpPr/>
        <p:nvPr/>
      </p:nvGrpSpPr>
      <p:grpSpPr>
        <a:xfrm>
          <a:off x="0" y="0"/>
          <a:ext cx="0" cy="0"/>
          <a:chOff x="0" y="0"/>
          <a:chExt cx="0" cy="0"/>
        </a:xfrm>
      </p:grpSpPr>
      <p:pic>
        <p:nvPicPr>
          <p:cNvPr id="5" name="Picture 4" descr="A diagram of a cell cycle&#10;&#10;Description automatically generated">
            <a:extLst>
              <a:ext uri="{FF2B5EF4-FFF2-40B4-BE49-F238E27FC236}">
                <a16:creationId xmlns:a16="http://schemas.microsoft.com/office/drawing/2014/main" id="{0C72AF7C-16AF-0F8A-29C9-D19E4329A0A8}"/>
              </a:ext>
            </a:extLst>
          </p:cNvPr>
          <p:cNvPicPr>
            <a:picLocks noChangeAspect="1"/>
          </p:cNvPicPr>
          <p:nvPr/>
        </p:nvPicPr>
        <p:blipFill>
          <a:blip r:embed="rId3"/>
          <a:stretch>
            <a:fillRect/>
          </a:stretch>
        </p:blipFill>
        <p:spPr>
          <a:xfrm>
            <a:off x="-238126" y="116313"/>
            <a:ext cx="8429885" cy="6625376"/>
          </a:xfrm>
          <a:prstGeom prst="rect">
            <a:avLst/>
          </a:prstGeom>
        </p:spPr>
      </p:pic>
      <p:sp>
        <p:nvSpPr>
          <p:cNvPr id="6" name="TextBox 5">
            <a:extLst>
              <a:ext uri="{FF2B5EF4-FFF2-40B4-BE49-F238E27FC236}">
                <a16:creationId xmlns:a16="http://schemas.microsoft.com/office/drawing/2014/main" id="{DA83D9E1-A608-F77A-DDCF-2B0F8313F9BD}"/>
              </a:ext>
            </a:extLst>
          </p:cNvPr>
          <p:cNvSpPr txBox="1"/>
          <p:nvPr/>
        </p:nvSpPr>
        <p:spPr>
          <a:xfrm>
            <a:off x="7572858" y="5910690"/>
            <a:ext cx="4485792" cy="830997"/>
          </a:xfrm>
          <a:prstGeom prst="rect">
            <a:avLst/>
          </a:prstGeom>
          <a:noFill/>
        </p:spPr>
        <p:txBody>
          <a:bodyPr wrap="square" rtlCol="0">
            <a:spAutoFit/>
          </a:bodyPr>
          <a:lstStyle/>
          <a:p>
            <a:r>
              <a:rPr lang="en-US" sz="2400" dirty="0">
                <a:solidFill>
                  <a:srgbClr val="FF0000"/>
                </a:solidFill>
              </a:rPr>
              <a:t>*</a:t>
            </a:r>
            <a:r>
              <a:rPr lang="en-US" sz="2400" dirty="0"/>
              <a:t>Figure 2. </a:t>
            </a:r>
            <a:r>
              <a:rPr lang="en-US" sz="2400" dirty="0" err="1"/>
              <a:t>Olha</a:t>
            </a:r>
            <a:r>
              <a:rPr lang="en-US" sz="2400" dirty="0"/>
              <a:t> M. </a:t>
            </a:r>
            <a:r>
              <a:rPr lang="en-US" sz="2400" dirty="0" err="1"/>
              <a:t>Strilbyska</a:t>
            </a:r>
            <a:r>
              <a:rPr lang="en-US" sz="2400" dirty="0"/>
              <a:t> et al. EXCLI Journal 2022;21:183-196.</a:t>
            </a:r>
          </a:p>
        </p:txBody>
      </p:sp>
      <p:sp>
        <p:nvSpPr>
          <p:cNvPr id="2" name="Title 1">
            <a:extLst>
              <a:ext uri="{FF2B5EF4-FFF2-40B4-BE49-F238E27FC236}">
                <a16:creationId xmlns:a16="http://schemas.microsoft.com/office/drawing/2014/main" id="{56A1B9DF-C078-820A-49A7-86BE86A3DC22}"/>
              </a:ext>
            </a:extLst>
          </p:cNvPr>
          <p:cNvSpPr>
            <a:spLocks noGrp="1"/>
          </p:cNvSpPr>
          <p:nvPr>
            <p:ph type="title"/>
          </p:nvPr>
        </p:nvSpPr>
        <p:spPr>
          <a:xfrm>
            <a:off x="7876693" y="1772409"/>
            <a:ext cx="4315307" cy="3706813"/>
          </a:xfrm>
        </p:spPr>
        <p:txBody>
          <a:bodyPr>
            <a:normAutofit/>
          </a:bodyPr>
          <a:lstStyle/>
          <a:p>
            <a:r>
              <a:rPr lang="en-US" sz="4000" dirty="0">
                <a:latin typeface="TimesNewRomanPS"/>
              </a:rPr>
              <a:t>“</a:t>
            </a:r>
            <a:r>
              <a:rPr lang="en-US" sz="4000" dirty="0">
                <a:effectLst/>
                <a:latin typeface="TimesNewRomanPS"/>
              </a:rPr>
              <a:t>The Effects of Low-toxic Herbicide Roundup and Glyphosate on </a:t>
            </a:r>
            <a:r>
              <a:rPr lang="en-US" sz="4000" dirty="0">
                <a:latin typeface="TimesNewRomanPS"/>
              </a:rPr>
              <a:t>Mitochondria”</a:t>
            </a:r>
            <a:r>
              <a:rPr lang="en-US" sz="4000" dirty="0">
                <a:solidFill>
                  <a:srgbClr val="FF0000"/>
                </a:solidFill>
                <a:latin typeface="TimesNewRomanPS"/>
              </a:rPr>
              <a:t>*</a:t>
            </a:r>
            <a:r>
              <a:rPr lang="en-US" sz="4000" dirty="0">
                <a:latin typeface="TimesNewRomanPS"/>
              </a:rPr>
              <a:t> </a:t>
            </a:r>
            <a:r>
              <a:rPr lang="en-US" sz="4000" dirty="0">
                <a:effectLst/>
                <a:latin typeface="TimesNewRomanPS"/>
              </a:rPr>
              <a:t> </a:t>
            </a:r>
            <a:endParaRPr lang="en-US" sz="4000" dirty="0"/>
          </a:p>
        </p:txBody>
      </p:sp>
    </p:spTree>
    <p:extLst>
      <p:ext uri="{BB962C8B-B14F-4D97-AF65-F5344CB8AC3E}">
        <p14:creationId xmlns:p14="http://schemas.microsoft.com/office/powerpoint/2010/main" val="3916860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634" y="35398"/>
            <a:ext cx="10515600" cy="1325563"/>
          </a:xfrm>
        </p:spPr>
        <p:txBody>
          <a:bodyPr/>
          <a:lstStyle/>
          <a:p>
            <a:r>
              <a:rPr lang="en-US" b="1" dirty="0"/>
              <a:t>Deuterium = “Heavy” Hydrogen</a:t>
            </a:r>
          </a:p>
        </p:txBody>
      </p:sp>
      <p:sp>
        <p:nvSpPr>
          <p:cNvPr id="3" name="Content Placeholder 2"/>
          <p:cNvSpPr>
            <a:spLocks noGrp="1"/>
          </p:cNvSpPr>
          <p:nvPr>
            <p:ph idx="1"/>
          </p:nvPr>
        </p:nvSpPr>
        <p:spPr>
          <a:xfrm>
            <a:off x="136634" y="1295638"/>
            <a:ext cx="8828946" cy="5304895"/>
          </a:xfrm>
        </p:spPr>
        <p:txBody>
          <a:bodyPr>
            <a:normAutofit/>
          </a:bodyPr>
          <a:lstStyle/>
          <a:p>
            <a:r>
              <a:rPr lang="en-US" dirty="0"/>
              <a:t>Hydrogen has one proton and one electron</a:t>
            </a:r>
          </a:p>
          <a:p>
            <a:r>
              <a:rPr lang="en-US" dirty="0"/>
              <a:t>Deuterium has one proton, one electron and one neutron</a:t>
            </a:r>
          </a:p>
          <a:p>
            <a:pPr lvl="1"/>
            <a:r>
              <a:rPr lang="en-US" sz="2800" dirty="0"/>
              <a:t>~ Twice as heavy as hydrogen</a:t>
            </a:r>
          </a:p>
          <a:p>
            <a:pPr lvl="1"/>
            <a:r>
              <a:rPr lang="en-US" sz="2800" dirty="0"/>
              <a:t>Present in ocean water at 155.8 ppm</a:t>
            </a:r>
          </a:p>
          <a:p>
            <a:pPr lvl="1"/>
            <a:r>
              <a:rPr lang="en-US" sz="2800" dirty="0"/>
              <a:t>Has distinct physical and chemical properties compared to hydrogen</a:t>
            </a:r>
          </a:p>
          <a:p>
            <a:pPr lvl="1"/>
            <a:r>
              <a:rPr lang="en-US" sz="2800" dirty="0"/>
              <a:t>Fats are low in deuterium compared to other foods</a:t>
            </a:r>
          </a:p>
          <a:p>
            <a:pPr marL="0" indent="0">
              <a:buNone/>
            </a:pPr>
            <a:r>
              <a:rPr lang="en-US" i="1" dirty="0"/>
              <a:t>Deuterium management in the body involves trapping deuterium in collagen matrices and invoking specialized enzymes that choose hydrogen over deuterium for their reaction in order to fuel the mitochondria with hydrogen rather than deuterium</a:t>
            </a:r>
          </a:p>
        </p:txBody>
      </p:sp>
      <p:pic>
        <p:nvPicPr>
          <p:cNvPr id="4" name="Picture 3" descr="deuteriu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2754" y="3878571"/>
            <a:ext cx="2218959" cy="2751181"/>
          </a:xfrm>
          <a:prstGeom prst="rect">
            <a:avLst/>
          </a:prstGeom>
        </p:spPr>
      </p:pic>
      <p:pic>
        <p:nvPicPr>
          <p:cNvPr id="6" name="Picture 5" descr="A block of butter on a wrapper&#10;&#10;Description automatically generated">
            <a:extLst>
              <a:ext uri="{FF2B5EF4-FFF2-40B4-BE49-F238E27FC236}">
                <a16:creationId xmlns:a16="http://schemas.microsoft.com/office/drawing/2014/main" id="{1B52DD73-D3B2-EE2E-F6A9-CF7A9611E6F9}"/>
              </a:ext>
            </a:extLst>
          </p:cNvPr>
          <p:cNvPicPr>
            <a:picLocks noChangeAspect="1"/>
          </p:cNvPicPr>
          <p:nvPr/>
        </p:nvPicPr>
        <p:blipFill>
          <a:blip r:embed="rId4"/>
          <a:stretch>
            <a:fillRect/>
          </a:stretch>
        </p:blipFill>
        <p:spPr>
          <a:xfrm>
            <a:off x="9575491" y="1360961"/>
            <a:ext cx="2218958" cy="2218958"/>
          </a:xfrm>
          <a:prstGeom prst="rect">
            <a:avLst/>
          </a:prstGeom>
        </p:spPr>
      </p:pic>
    </p:spTree>
    <p:extLst>
      <p:ext uri="{BB962C8B-B14F-4D97-AF65-F5344CB8AC3E}">
        <p14:creationId xmlns:p14="http://schemas.microsoft.com/office/powerpoint/2010/main" val="31932386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1E96B-6BC2-10CD-967D-2944FC13BDC2}"/>
            </a:ext>
          </a:extLst>
        </p:cNvPr>
        <p:cNvGrpSpPr/>
        <p:nvPr/>
      </p:nvGrpSpPr>
      <p:grpSpPr>
        <a:xfrm>
          <a:off x="0" y="0"/>
          <a:ext cx="0" cy="0"/>
          <a:chOff x="0" y="0"/>
          <a:chExt cx="0" cy="0"/>
        </a:xfrm>
      </p:grpSpPr>
      <p:pic>
        <p:nvPicPr>
          <p:cNvPr id="5" name="Picture 4" descr="A diagram of a cell cycle&#10;&#10;Description automatically generated">
            <a:extLst>
              <a:ext uri="{FF2B5EF4-FFF2-40B4-BE49-F238E27FC236}">
                <a16:creationId xmlns:a16="http://schemas.microsoft.com/office/drawing/2014/main" id="{6581DD58-4DB0-4E65-8290-90BFD4621109}"/>
              </a:ext>
            </a:extLst>
          </p:cNvPr>
          <p:cNvPicPr>
            <a:picLocks noChangeAspect="1"/>
          </p:cNvPicPr>
          <p:nvPr/>
        </p:nvPicPr>
        <p:blipFill>
          <a:blip r:embed="rId3"/>
          <a:stretch>
            <a:fillRect/>
          </a:stretch>
        </p:blipFill>
        <p:spPr>
          <a:xfrm>
            <a:off x="-238126" y="116313"/>
            <a:ext cx="8429885" cy="6625376"/>
          </a:xfrm>
          <a:prstGeom prst="rect">
            <a:avLst/>
          </a:prstGeom>
        </p:spPr>
      </p:pic>
      <p:sp>
        <p:nvSpPr>
          <p:cNvPr id="6" name="TextBox 5">
            <a:extLst>
              <a:ext uri="{FF2B5EF4-FFF2-40B4-BE49-F238E27FC236}">
                <a16:creationId xmlns:a16="http://schemas.microsoft.com/office/drawing/2014/main" id="{7CAD7314-732B-8D05-E037-0E632FECA6E4}"/>
              </a:ext>
            </a:extLst>
          </p:cNvPr>
          <p:cNvSpPr txBox="1"/>
          <p:nvPr/>
        </p:nvSpPr>
        <p:spPr>
          <a:xfrm>
            <a:off x="7572858" y="5910690"/>
            <a:ext cx="4485792" cy="830997"/>
          </a:xfrm>
          <a:prstGeom prst="rect">
            <a:avLst/>
          </a:prstGeom>
          <a:noFill/>
        </p:spPr>
        <p:txBody>
          <a:bodyPr wrap="square" rtlCol="0">
            <a:spAutoFit/>
          </a:bodyPr>
          <a:lstStyle/>
          <a:p>
            <a:r>
              <a:rPr lang="en-US" sz="2400" dirty="0">
                <a:solidFill>
                  <a:srgbClr val="FF0000"/>
                </a:solidFill>
              </a:rPr>
              <a:t>*</a:t>
            </a:r>
            <a:r>
              <a:rPr lang="en-US" sz="2400" dirty="0"/>
              <a:t>Figure 2. </a:t>
            </a:r>
            <a:r>
              <a:rPr lang="en-US" sz="2400" dirty="0" err="1"/>
              <a:t>Olha</a:t>
            </a:r>
            <a:r>
              <a:rPr lang="en-US" sz="2400" dirty="0"/>
              <a:t> M. </a:t>
            </a:r>
            <a:r>
              <a:rPr lang="en-US" sz="2400" dirty="0" err="1"/>
              <a:t>Strilbyska</a:t>
            </a:r>
            <a:r>
              <a:rPr lang="en-US" sz="2400" dirty="0"/>
              <a:t> et al. EXCLI Journal 2022;21:183-196.</a:t>
            </a:r>
          </a:p>
        </p:txBody>
      </p:sp>
      <p:sp>
        <p:nvSpPr>
          <p:cNvPr id="2" name="Title 1">
            <a:extLst>
              <a:ext uri="{FF2B5EF4-FFF2-40B4-BE49-F238E27FC236}">
                <a16:creationId xmlns:a16="http://schemas.microsoft.com/office/drawing/2014/main" id="{A3B2BA47-6537-E33B-4F10-33C85465497F}"/>
              </a:ext>
            </a:extLst>
          </p:cNvPr>
          <p:cNvSpPr>
            <a:spLocks noGrp="1"/>
          </p:cNvSpPr>
          <p:nvPr>
            <p:ph type="title"/>
          </p:nvPr>
        </p:nvSpPr>
        <p:spPr>
          <a:xfrm>
            <a:off x="7876693" y="1772409"/>
            <a:ext cx="4315307" cy="3706813"/>
          </a:xfrm>
        </p:spPr>
        <p:txBody>
          <a:bodyPr>
            <a:normAutofit/>
          </a:bodyPr>
          <a:lstStyle/>
          <a:p>
            <a:r>
              <a:rPr lang="en-US" sz="4000" dirty="0">
                <a:latin typeface="TimesNewRomanPS"/>
              </a:rPr>
              <a:t>“</a:t>
            </a:r>
            <a:r>
              <a:rPr lang="en-US" sz="4000" dirty="0">
                <a:effectLst/>
                <a:latin typeface="TimesNewRomanPS"/>
              </a:rPr>
              <a:t>The Effects of Low-toxic Herbicide Roundup and Glyphosate on </a:t>
            </a:r>
            <a:r>
              <a:rPr lang="en-US" sz="4000" dirty="0">
                <a:latin typeface="TimesNewRomanPS"/>
              </a:rPr>
              <a:t>Mitochondria”</a:t>
            </a:r>
            <a:r>
              <a:rPr lang="en-US" sz="4000" dirty="0">
                <a:solidFill>
                  <a:srgbClr val="FF0000"/>
                </a:solidFill>
                <a:latin typeface="TimesNewRomanPS"/>
              </a:rPr>
              <a:t>*</a:t>
            </a:r>
            <a:r>
              <a:rPr lang="en-US" sz="4000" dirty="0">
                <a:latin typeface="TimesNewRomanPS"/>
              </a:rPr>
              <a:t> </a:t>
            </a:r>
            <a:r>
              <a:rPr lang="en-US" sz="4000" dirty="0">
                <a:effectLst/>
                <a:latin typeface="TimesNewRomanPS"/>
              </a:rPr>
              <a:t> </a:t>
            </a:r>
            <a:endParaRPr lang="en-US" sz="4000" dirty="0"/>
          </a:p>
        </p:txBody>
      </p:sp>
      <p:sp>
        <p:nvSpPr>
          <p:cNvPr id="3" name="Title 1">
            <a:extLst>
              <a:ext uri="{FF2B5EF4-FFF2-40B4-BE49-F238E27FC236}">
                <a16:creationId xmlns:a16="http://schemas.microsoft.com/office/drawing/2014/main" id="{E56FCDBA-F6C5-0E82-A07E-1F987FAE0167}"/>
              </a:ext>
            </a:extLst>
          </p:cNvPr>
          <p:cNvSpPr txBox="1">
            <a:spLocks/>
          </p:cNvSpPr>
          <p:nvPr/>
        </p:nvSpPr>
        <p:spPr>
          <a:xfrm>
            <a:off x="1149648" y="1476877"/>
            <a:ext cx="10231943" cy="3602533"/>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2800" dirty="0"/>
          </a:p>
          <a:p>
            <a:pPr algn="l"/>
            <a:r>
              <a:rPr lang="en-US" sz="2800" dirty="0"/>
              <a:t>Glyphosate reduced conversion of NAD+ to NADH by up to 45% in rat liver mitochondria in a dose-response relationship</a:t>
            </a:r>
            <a:r>
              <a:rPr lang="en-US" sz="2800" dirty="0">
                <a:solidFill>
                  <a:srgbClr val="FF0000"/>
                </a:solidFill>
              </a:rPr>
              <a:t>**</a:t>
            </a:r>
          </a:p>
          <a:p>
            <a:pPr algn="l"/>
            <a:endParaRPr lang="en-US" sz="2800" dirty="0">
              <a:solidFill>
                <a:srgbClr val="FF0000"/>
              </a:solidFill>
            </a:endParaRPr>
          </a:p>
          <a:p>
            <a:pPr algn="l"/>
            <a:r>
              <a:rPr lang="en-US" sz="2800" dirty="0">
                <a:solidFill>
                  <a:srgbClr val="FF0000"/>
                </a:solidFill>
              </a:rPr>
              <a:t>This is consistent with suppression of mitochondrial dehydrogenases</a:t>
            </a:r>
          </a:p>
          <a:p>
            <a:endParaRPr lang="en-US" sz="2800" dirty="0"/>
          </a:p>
          <a:p>
            <a:pPr algn="l"/>
            <a:r>
              <a:rPr lang="en-US" sz="2800" dirty="0">
                <a:solidFill>
                  <a:srgbClr val="FF0000"/>
                </a:solidFill>
              </a:rPr>
              <a:t>**</a:t>
            </a:r>
            <a:r>
              <a:rPr lang="en-US" sz="2800" dirty="0"/>
              <a:t>OO </a:t>
            </a:r>
            <a:r>
              <a:rPr lang="en-US" sz="2800" dirty="0" err="1"/>
              <a:t>Olorunsogo</a:t>
            </a:r>
            <a:r>
              <a:rPr lang="en-US" sz="2800" dirty="0"/>
              <a:t> and EA </a:t>
            </a:r>
            <a:r>
              <a:rPr lang="en-US" sz="2800" dirty="0" err="1"/>
              <a:t>Bababunmi</a:t>
            </a:r>
            <a:r>
              <a:rPr lang="en-US" sz="2800" dirty="0"/>
              <a:t>. </a:t>
            </a:r>
            <a:r>
              <a:rPr lang="en-US" sz="2800" dirty="0" err="1"/>
              <a:t>Toxicol</a:t>
            </a:r>
            <a:r>
              <a:rPr lang="en-US" sz="2800" dirty="0"/>
              <a:t> Lett. </a:t>
            </a:r>
            <a:r>
              <a:rPr lang="en-US" sz="2800" dirty="0">
                <a:solidFill>
                  <a:srgbClr val="FF0000"/>
                </a:solidFill>
              </a:rPr>
              <a:t>1980</a:t>
            </a:r>
            <a:r>
              <a:rPr lang="en-US" sz="2800" dirty="0"/>
              <a:t>;7:149-52.</a:t>
            </a:r>
          </a:p>
          <a:p>
            <a:pPr algn="l"/>
            <a:endParaRPr lang="en-US" sz="2800" dirty="0"/>
          </a:p>
        </p:txBody>
      </p:sp>
    </p:spTree>
    <p:extLst>
      <p:ext uri="{BB962C8B-B14F-4D97-AF65-F5344CB8AC3E}">
        <p14:creationId xmlns:p14="http://schemas.microsoft.com/office/powerpoint/2010/main" val="36368981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4C3B2-5D97-11EE-8CA9-7D96EAF95F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600CFA-E257-7591-C4AB-E27BBFD16BA2}"/>
              </a:ext>
            </a:extLst>
          </p:cNvPr>
          <p:cNvSpPr>
            <a:spLocks noGrp="1"/>
          </p:cNvSpPr>
          <p:nvPr>
            <p:ph type="title"/>
          </p:nvPr>
        </p:nvSpPr>
        <p:spPr>
          <a:xfrm>
            <a:off x="7581899" y="996950"/>
            <a:ext cx="4129088" cy="4864100"/>
          </a:xfrm>
        </p:spPr>
        <p:txBody>
          <a:bodyPr>
            <a:normAutofit/>
          </a:bodyPr>
          <a:lstStyle/>
          <a:p>
            <a:r>
              <a:rPr lang="en-US" sz="3600" b="1" dirty="0"/>
              <a:t>Glyphosate caused increased proliferation and mitochondrial dysfunction in human glioblastoma cells.</a:t>
            </a:r>
            <a:r>
              <a:rPr lang="en-US" sz="3600" b="1" dirty="0">
                <a:solidFill>
                  <a:srgbClr val="FF0000"/>
                </a:solidFill>
              </a:rPr>
              <a:t>*</a:t>
            </a:r>
          </a:p>
        </p:txBody>
      </p:sp>
      <p:pic>
        <p:nvPicPr>
          <p:cNvPr id="5" name="Content Placeholder 4">
            <a:extLst>
              <a:ext uri="{FF2B5EF4-FFF2-40B4-BE49-F238E27FC236}">
                <a16:creationId xmlns:a16="http://schemas.microsoft.com/office/drawing/2014/main" id="{F7261561-15FE-EC9F-6AE7-5825920A691B}"/>
              </a:ext>
            </a:extLst>
          </p:cNvPr>
          <p:cNvPicPr>
            <a:picLocks noGrp="1" noChangeAspect="1"/>
          </p:cNvPicPr>
          <p:nvPr>
            <p:ph idx="1"/>
          </p:nvPr>
        </p:nvPicPr>
        <p:blipFill>
          <a:blip r:embed="rId3"/>
          <a:stretch>
            <a:fillRect/>
          </a:stretch>
        </p:blipFill>
        <p:spPr>
          <a:xfrm>
            <a:off x="0" y="170946"/>
            <a:ext cx="7100887" cy="6516108"/>
          </a:xfrm>
        </p:spPr>
      </p:pic>
      <p:sp>
        <p:nvSpPr>
          <p:cNvPr id="6" name="TextBox 5">
            <a:extLst>
              <a:ext uri="{FF2B5EF4-FFF2-40B4-BE49-F238E27FC236}">
                <a16:creationId xmlns:a16="http://schemas.microsoft.com/office/drawing/2014/main" id="{2D42D3D7-46F5-D872-F977-187B6742F683}"/>
              </a:ext>
            </a:extLst>
          </p:cNvPr>
          <p:cNvSpPr txBox="1"/>
          <p:nvPr/>
        </p:nvSpPr>
        <p:spPr>
          <a:xfrm>
            <a:off x="2781923" y="6225389"/>
            <a:ext cx="9410077" cy="461665"/>
          </a:xfrm>
          <a:prstGeom prst="rect">
            <a:avLst/>
          </a:prstGeom>
          <a:noFill/>
        </p:spPr>
        <p:txBody>
          <a:bodyPr wrap="none" rtlCol="0">
            <a:spAutoFit/>
          </a:bodyPr>
          <a:lstStyle/>
          <a:p>
            <a:r>
              <a:rPr lang="en-US" sz="2400" dirty="0">
                <a:solidFill>
                  <a:srgbClr val="FF0000"/>
                </a:solidFill>
              </a:rPr>
              <a:t>*</a:t>
            </a:r>
            <a:r>
              <a:rPr lang="en-US" sz="2400" dirty="0"/>
              <a:t>Claudia Daniele Bianco et al. Environmental Pollution 2023; 338: 122695.</a:t>
            </a:r>
          </a:p>
        </p:txBody>
      </p:sp>
    </p:spTree>
    <p:extLst>
      <p:ext uri="{BB962C8B-B14F-4D97-AF65-F5344CB8AC3E}">
        <p14:creationId xmlns:p14="http://schemas.microsoft.com/office/powerpoint/2010/main" val="34133489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36572" y="2237117"/>
            <a:ext cx="7352271" cy="1969770"/>
          </a:xfrm>
          <a:prstGeom prst="rect">
            <a:avLst/>
          </a:prstGeom>
          <a:noFill/>
          <a:ln>
            <a:noFill/>
          </a:ln>
        </p:spPr>
        <p:txBody>
          <a:bodyPr wrap="square" lIns="121920" tIns="60960" rIns="121920" bIns="60960">
            <a:spAutoFit/>
          </a:bodyPr>
          <a:lstStyle/>
          <a:p>
            <a:pPr algn="ctr"/>
            <a:r>
              <a:rPr lang="en-US" sz="6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Collagen, Proline and Deuterium</a:t>
            </a:r>
          </a:p>
        </p:txBody>
      </p:sp>
    </p:spTree>
    <p:extLst>
      <p:ext uri="{BB962C8B-B14F-4D97-AF65-F5344CB8AC3E}">
        <p14:creationId xmlns:p14="http://schemas.microsoft.com/office/powerpoint/2010/main" val="42315558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A6A23-6BC5-FA87-1D83-55D2F36EC918}"/>
              </a:ext>
            </a:extLst>
          </p:cNvPr>
          <p:cNvSpPr>
            <a:spLocks noGrp="1"/>
          </p:cNvSpPr>
          <p:nvPr>
            <p:ph type="title"/>
          </p:nvPr>
        </p:nvSpPr>
        <p:spPr>
          <a:xfrm>
            <a:off x="354724" y="49816"/>
            <a:ext cx="10515600" cy="1325563"/>
          </a:xfrm>
        </p:spPr>
        <p:txBody>
          <a:bodyPr/>
          <a:lstStyle/>
          <a:p>
            <a:r>
              <a:rPr lang="en-US" b="1" dirty="0"/>
              <a:t>The Big Picture</a:t>
            </a:r>
          </a:p>
        </p:txBody>
      </p:sp>
      <p:sp>
        <p:nvSpPr>
          <p:cNvPr id="3" name="Content Placeholder 2">
            <a:extLst>
              <a:ext uri="{FF2B5EF4-FFF2-40B4-BE49-F238E27FC236}">
                <a16:creationId xmlns:a16="http://schemas.microsoft.com/office/drawing/2014/main" id="{80818ECE-F184-A24C-04B3-6878E1380A23}"/>
              </a:ext>
            </a:extLst>
          </p:cNvPr>
          <p:cNvSpPr>
            <a:spLocks noGrp="1"/>
          </p:cNvSpPr>
          <p:nvPr>
            <p:ph idx="1"/>
          </p:nvPr>
        </p:nvSpPr>
        <p:spPr>
          <a:xfrm>
            <a:off x="354723" y="1216025"/>
            <a:ext cx="11679622" cy="5394982"/>
          </a:xfrm>
        </p:spPr>
        <p:txBody>
          <a:bodyPr>
            <a:normAutofit lnSpcReduction="10000"/>
          </a:bodyPr>
          <a:lstStyle/>
          <a:p>
            <a:r>
              <a:rPr lang="en-US" dirty="0"/>
              <a:t>One third of the proteins in the human body are collagen molecules!</a:t>
            </a:r>
          </a:p>
          <a:p>
            <a:r>
              <a:rPr lang="en-US" dirty="0"/>
              <a:t>Collagen forms the glue that holds the body together</a:t>
            </a:r>
          </a:p>
          <a:p>
            <a:r>
              <a:rPr lang="en-US" dirty="0"/>
              <a:t>Collagen’s triple helix structure gives it strength and elasticity</a:t>
            </a:r>
          </a:p>
          <a:p>
            <a:r>
              <a:rPr lang="en-US" dirty="0"/>
              <a:t>Collagen has long sequences of </a:t>
            </a:r>
            <a:r>
              <a:rPr lang="en-US" dirty="0" err="1"/>
              <a:t>GxyGxy</a:t>
            </a:r>
            <a:r>
              <a:rPr lang="en-US" dirty="0"/>
              <a:t>… that are susceptible to glyphosate substitution</a:t>
            </a:r>
          </a:p>
          <a:p>
            <a:pPr lvl="1"/>
            <a:r>
              <a:rPr lang="en-US" dirty="0"/>
              <a:t>Many glycine mutations lead to connective tissue disorders</a:t>
            </a:r>
          </a:p>
          <a:p>
            <a:r>
              <a:rPr lang="en-US" dirty="0"/>
              <a:t>Collagen is highly enriched in proline and hydroxyproline as well</a:t>
            </a:r>
          </a:p>
          <a:p>
            <a:r>
              <a:rPr lang="en-US" dirty="0"/>
              <a:t>Proline has special properties that allow collagen to trap and sequester deuterium</a:t>
            </a:r>
          </a:p>
          <a:p>
            <a:r>
              <a:rPr lang="en-US" dirty="0"/>
              <a:t>Peptidyl prolyl isomerase (</a:t>
            </a:r>
            <a:r>
              <a:rPr lang="en-US" dirty="0" err="1"/>
              <a:t>PPIase</a:t>
            </a:r>
            <a:r>
              <a:rPr lang="en-US" dirty="0"/>
              <a:t>) is a crucial class of enzymes that orchestrate collagen folding and trap deuterium in the endoplasmic reticulum</a:t>
            </a:r>
          </a:p>
          <a:p>
            <a:r>
              <a:rPr lang="en-US" dirty="0"/>
              <a:t>Proline plays a major role in cancer cell metabolism</a:t>
            </a:r>
          </a:p>
        </p:txBody>
      </p:sp>
    </p:spTree>
    <p:extLst>
      <p:ext uri="{BB962C8B-B14F-4D97-AF65-F5344CB8AC3E}">
        <p14:creationId xmlns:p14="http://schemas.microsoft.com/office/powerpoint/2010/main" val="470801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ly_Pro_Hyp_Gly_etc_Jang_Park_PubMed_2016.jpg"/>
          <p:cNvPicPr>
            <a:picLocks noGrp="1" noChangeAspect="1"/>
          </p:cNvPicPr>
          <p:nvPr>
            <p:ph idx="1"/>
          </p:nvPr>
        </p:nvPicPr>
        <p:blipFill>
          <a:blip r:embed="rId3">
            <a:extLst>
              <a:ext uri="{28A0092B-C50C-407E-A947-70E740481C1C}">
                <a14:useLocalDpi xmlns:a14="http://schemas.microsoft.com/office/drawing/2010/main" val="0"/>
              </a:ext>
            </a:extLst>
          </a:blip>
          <a:srcRect t="-16760" b="-16760"/>
          <a:stretch>
            <a:fillRect/>
          </a:stretch>
        </p:blipFill>
        <p:spPr>
          <a:xfrm>
            <a:off x="466358" y="1"/>
            <a:ext cx="11139258" cy="6126163"/>
          </a:xfrm>
        </p:spPr>
      </p:pic>
      <p:grpSp>
        <p:nvGrpSpPr>
          <p:cNvPr id="39" name="Group 38"/>
          <p:cNvGrpSpPr/>
          <p:nvPr/>
        </p:nvGrpSpPr>
        <p:grpSpPr>
          <a:xfrm>
            <a:off x="4136550" y="2593022"/>
            <a:ext cx="993405" cy="875128"/>
            <a:chOff x="2612549" y="2593022"/>
            <a:chExt cx="993405" cy="875128"/>
          </a:xfrm>
        </p:grpSpPr>
        <p:cxnSp>
          <p:nvCxnSpPr>
            <p:cNvPr id="7" name="Straight Connector 6"/>
            <p:cNvCxnSpPr/>
            <p:nvPr/>
          </p:nvCxnSpPr>
          <p:spPr>
            <a:xfrm flipH="1" flipV="1">
              <a:off x="2880388" y="3289300"/>
              <a:ext cx="105438" cy="1788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2880388" y="3117850"/>
              <a:ext cx="162498" cy="1714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959543" y="2907268"/>
              <a:ext cx="277640" cy="307777"/>
            </a:xfrm>
            <a:prstGeom prst="rect">
              <a:avLst/>
            </a:prstGeom>
            <a:noFill/>
            <a:ln>
              <a:noFill/>
            </a:ln>
          </p:spPr>
          <p:txBody>
            <a:bodyPr wrap="none" rtlCol="0">
              <a:spAutoFit/>
            </a:bodyPr>
            <a:lstStyle/>
            <a:p>
              <a:r>
                <a:rPr lang="en-US" sz="1400" dirty="0"/>
                <a:t>P</a:t>
              </a:r>
            </a:p>
          </p:txBody>
        </p:sp>
        <p:cxnSp>
          <p:nvCxnSpPr>
            <p:cNvPr id="12" name="Straight Connector 11"/>
            <p:cNvCxnSpPr/>
            <p:nvPr/>
          </p:nvCxnSpPr>
          <p:spPr>
            <a:xfrm>
              <a:off x="3092450" y="3124200"/>
              <a:ext cx="120207" cy="127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133503" y="3098800"/>
              <a:ext cx="120207" cy="1270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158903" y="3149600"/>
              <a:ext cx="303288" cy="307777"/>
            </a:xfrm>
            <a:prstGeom prst="rect">
              <a:avLst/>
            </a:prstGeom>
            <a:noFill/>
            <a:ln>
              <a:noFill/>
            </a:ln>
          </p:spPr>
          <p:txBody>
            <a:bodyPr wrap="none" rtlCol="0">
              <a:spAutoFit/>
            </a:bodyPr>
            <a:lstStyle/>
            <a:p>
              <a:r>
                <a:rPr lang="en-US" sz="1400" dirty="0"/>
                <a:t>O</a:t>
              </a:r>
            </a:p>
          </p:txBody>
        </p:sp>
        <p:cxnSp>
          <p:nvCxnSpPr>
            <p:cNvPr id="16" name="Straight Connector 15"/>
            <p:cNvCxnSpPr/>
            <p:nvPr/>
          </p:nvCxnSpPr>
          <p:spPr>
            <a:xfrm flipH="1" flipV="1">
              <a:off x="2840510" y="2843768"/>
              <a:ext cx="163706" cy="16029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612549" y="2622550"/>
              <a:ext cx="415498" cy="307777"/>
            </a:xfrm>
            <a:prstGeom prst="rect">
              <a:avLst/>
            </a:prstGeom>
            <a:noFill/>
            <a:ln>
              <a:noFill/>
            </a:ln>
          </p:spPr>
          <p:txBody>
            <a:bodyPr wrap="none" rtlCol="0">
              <a:spAutoFit/>
            </a:bodyPr>
            <a:lstStyle/>
            <a:p>
              <a:r>
                <a:rPr lang="en-US" sz="1400" dirty="0"/>
                <a:t>OH</a:t>
              </a:r>
            </a:p>
          </p:txBody>
        </p:sp>
        <p:sp>
          <p:nvSpPr>
            <p:cNvPr id="22" name="TextBox 21"/>
            <p:cNvSpPr txBox="1"/>
            <p:nvPr/>
          </p:nvSpPr>
          <p:spPr>
            <a:xfrm>
              <a:off x="3190456" y="2593022"/>
              <a:ext cx="415498" cy="307777"/>
            </a:xfrm>
            <a:prstGeom prst="rect">
              <a:avLst/>
            </a:prstGeom>
            <a:noFill/>
            <a:ln>
              <a:noFill/>
            </a:ln>
          </p:spPr>
          <p:txBody>
            <a:bodyPr wrap="none" rtlCol="0">
              <a:spAutoFit/>
            </a:bodyPr>
            <a:lstStyle/>
            <a:p>
              <a:r>
                <a:rPr lang="en-US" sz="1400" dirty="0"/>
                <a:t>OH</a:t>
              </a:r>
            </a:p>
          </p:txBody>
        </p:sp>
        <p:cxnSp>
          <p:nvCxnSpPr>
            <p:cNvPr id="24" name="Straight Connector 23"/>
            <p:cNvCxnSpPr/>
            <p:nvPr/>
          </p:nvCxnSpPr>
          <p:spPr>
            <a:xfrm flipV="1">
              <a:off x="3161020" y="2818368"/>
              <a:ext cx="153680" cy="18466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40" name="Freeform 39"/>
          <p:cNvSpPr/>
          <p:nvPr/>
        </p:nvSpPr>
        <p:spPr>
          <a:xfrm>
            <a:off x="4154977" y="2369541"/>
            <a:ext cx="1182777" cy="1622856"/>
          </a:xfrm>
          <a:custGeom>
            <a:avLst/>
            <a:gdLst>
              <a:gd name="connsiteX0" fmla="*/ 772624 w 1182777"/>
              <a:gd name="connsiteY0" fmla="*/ 1567459 h 1622856"/>
              <a:gd name="connsiteX1" fmla="*/ 1162091 w 1182777"/>
              <a:gd name="connsiteY1" fmla="*/ 1008659 h 1622856"/>
              <a:gd name="connsiteX2" fmla="*/ 1094357 w 1182777"/>
              <a:gd name="connsiteY2" fmla="*/ 382126 h 1622856"/>
              <a:gd name="connsiteX3" fmla="*/ 798024 w 1182777"/>
              <a:gd name="connsiteY3" fmla="*/ 18059 h 1622856"/>
              <a:gd name="connsiteX4" fmla="*/ 417024 w 1182777"/>
              <a:gd name="connsiteY4" fmla="*/ 68859 h 1622856"/>
              <a:gd name="connsiteX5" fmla="*/ 44491 w 1182777"/>
              <a:gd name="connsiteY5" fmla="*/ 187392 h 1622856"/>
              <a:gd name="connsiteX6" fmla="*/ 10624 w 1182777"/>
              <a:gd name="connsiteY6" fmla="*/ 458326 h 1622856"/>
              <a:gd name="connsiteX7" fmla="*/ 78357 w 1182777"/>
              <a:gd name="connsiteY7" fmla="*/ 780059 h 1622856"/>
              <a:gd name="connsiteX8" fmla="*/ 205357 w 1182777"/>
              <a:gd name="connsiteY8" fmla="*/ 1050992 h 1622856"/>
              <a:gd name="connsiteX9" fmla="*/ 340824 w 1182777"/>
              <a:gd name="connsiteY9" fmla="*/ 1398126 h 1622856"/>
              <a:gd name="connsiteX10" fmla="*/ 586357 w 1182777"/>
              <a:gd name="connsiteY10" fmla="*/ 1584392 h 1622856"/>
              <a:gd name="connsiteX11" fmla="*/ 772624 w 1182777"/>
              <a:gd name="connsiteY11" fmla="*/ 1567459 h 162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2777" h="1622856">
                <a:moveTo>
                  <a:pt x="772624" y="1567459"/>
                </a:moveTo>
                <a:cubicBezTo>
                  <a:pt x="868580" y="1471504"/>
                  <a:pt x="1108469" y="1206214"/>
                  <a:pt x="1162091" y="1008659"/>
                </a:cubicBezTo>
                <a:cubicBezTo>
                  <a:pt x="1215713" y="811104"/>
                  <a:pt x="1155035" y="547226"/>
                  <a:pt x="1094357" y="382126"/>
                </a:cubicBezTo>
                <a:cubicBezTo>
                  <a:pt x="1033679" y="217026"/>
                  <a:pt x="910913" y="70270"/>
                  <a:pt x="798024" y="18059"/>
                </a:cubicBezTo>
                <a:cubicBezTo>
                  <a:pt x="685135" y="-34152"/>
                  <a:pt x="542613" y="40637"/>
                  <a:pt x="417024" y="68859"/>
                </a:cubicBezTo>
                <a:cubicBezTo>
                  <a:pt x="291435" y="97081"/>
                  <a:pt x="112224" y="122481"/>
                  <a:pt x="44491" y="187392"/>
                </a:cubicBezTo>
                <a:cubicBezTo>
                  <a:pt x="-23242" y="252303"/>
                  <a:pt x="4980" y="359548"/>
                  <a:pt x="10624" y="458326"/>
                </a:cubicBezTo>
                <a:cubicBezTo>
                  <a:pt x="16268" y="557104"/>
                  <a:pt x="45902" y="681281"/>
                  <a:pt x="78357" y="780059"/>
                </a:cubicBezTo>
                <a:cubicBezTo>
                  <a:pt x="110812" y="878837"/>
                  <a:pt x="161613" y="947981"/>
                  <a:pt x="205357" y="1050992"/>
                </a:cubicBezTo>
                <a:cubicBezTo>
                  <a:pt x="249101" y="1154003"/>
                  <a:pt x="277324" y="1309226"/>
                  <a:pt x="340824" y="1398126"/>
                </a:cubicBezTo>
                <a:cubicBezTo>
                  <a:pt x="404324" y="1487026"/>
                  <a:pt x="511568" y="1557581"/>
                  <a:pt x="586357" y="1584392"/>
                </a:cubicBezTo>
                <a:cubicBezTo>
                  <a:pt x="661146" y="1611203"/>
                  <a:pt x="676668" y="1663414"/>
                  <a:pt x="772624" y="1567459"/>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5337754" y="2260559"/>
            <a:ext cx="1320231" cy="369332"/>
          </a:xfrm>
          <a:prstGeom prst="rect">
            <a:avLst/>
          </a:prstGeom>
          <a:noFill/>
        </p:spPr>
        <p:txBody>
          <a:bodyPr wrap="none" rtlCol="0">
            <a:spAutoFit/>
          </a:bodyPr>
          <a:lstStyle/>
          <a:p>
            <a:r>
              <a:rPr lang="en-US" dirty="0"/>
              <a:t>Glyphosate!</a:t>
            </a:r>
          </a:p>
        </p:txBody>
      </p:sp>
      <p:sp>
        <p:nvSpPr>
          <p:cNvPr id="42" name="Rectangle 41"/>
          <p:cNvSpPr/>
          <p:nvPr/>
        </p:nvSpPr>
        <p:spPr>
          <a:xfrm>
            <a:off x="-203200" y="4605862"/>
            <a:ext cx="11988800" cy="118533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TextBox 42"/>
          <p:cNvSpPr txBox="1"/>
          <p:nvPr/>
        </p:nvSpPr>
        <p:spPr>
          <a:xfrm>
            <a:off x="4136550" y="5545065"/>
            <a:ext cx="4716556" cy="523220"/>
          </a:xfrm>
          <a:prstGeom prst="rect">
            <a:avLst/>
          </a:prstGeom>
          <a:noFill/>
        </p:spPr>
        <p:txBody>
          <a:bodyPr wrap="none" rtlCol="0">
            <a:spAutoFit/>
          </a:bodyPr>
          <a:lstStyle/>
          <a:p>
            <a:r>
              <a:rPr lang="en-US" sz="2800" b="1" dirty="0"/>
              <a:t>Common sequence in collagen</a:t>
            </a:r>
          </a:p>
        </p:txBody>
      </p:sp>
      <p:pic>
        <p:nvPicPr>
          <p:cNvPr id="3" name="Content Placeholder 4" descr="A colorful twisted tubes&#10;&#10;Description automatically generated with low confidence">
            <a:extLst>
              <a:ext uri="{FF2B5EF4-FFF2-40B4-BE49-F238E27FC236}">
                <a16:creationId xmlns:a16="http://schemas.microsoft.com/office/drawing/2014/main" id="{BE5CA59F-5B09-CD95-490D-6C124D7850B8}"/>
              </a:ext>
            </a:extLst>
          </p:cNvPr>
          <p:cNvPicPr>
            <a:picLocks noChangeAspect="1"/>
          </p:cNvPicPr>
          <p:nvPr/>
        </p:nvPicPr>
        <p:blipFill>
          <a:blip r:embed="rId4"/>
          <a:stretch>
            <a:fillRect/>
          </a:stretch>
        </p:blipFill>
        <p:spPr>
          <a:xfrm>
            <a:off x="-42620" y="4151603"/>
            <a:ext cx="4179170" cy="2906423"/>
          </a:xfrm>
          <a:prstGeom prst="rect">
            <a:avLst/>
          </a:prstGeom>
        </p:spPr>
      </p:pic>
    </p:spTree>
    <p:extLst>
      <p:ext uri="{BB962C8B-B14F-4D97-AF65-F5344CB8AC3E}">
        <p14:creationId xmlns:p14="http://schemas.microsoft.com/office/powerpoint/2010/main" val="25530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CD8C1-C941-18F6-954E-DBBA9E3CB5D2}"/>
              </a:ext>
            </a:extLst>
          </p:cNvPr>
          <p:cNvSpPr>
            <a:spLocks noGrp="1"/>
          </p:cNvSpPr>
          <p:nvPr>
            <p:ph type="title"/>
          </p:nvPr>
        </p:nvSpPr>
        <p:spPr>
          <a:xfrm>
            <a:off x="186558" y="43270"/>
            <a:ext cx="10515600" cy="1325563"/>
          </a:xfrm>
        </p:spPr>
        <p:txBody>
          <a:bodyPr/>
          <a:lstStyle/>
          <a:p>
            <a:r>
              <a:rPr lang="en-US" b="1" dirty="0"/>
              <a:t>Joint Hypermobility Syndrome</a:t>
            </a:r>
          </a:p>
        </p:txBody>
      </p:sp>
      <p:sp>
        <p:nvSpPr>
          <p:cNvPr id="3" name="Content Placeholder 2">
            <a:extLst>
              <a:ext uri="{FF2B5EF4-FFF2-40B4-BE49-F238E27FC236}">
                <a16:creationId xmlns:a16="http://schemas.microsoft.com/office/drawing/2014/main" id="{596D7FE1-15E7-5409-3D29-D247304A7109}"/>
              </a:ext>
            </a:extLst>
          </p:cNvPr>
          <p:cNvSpPr>
            <a:spLocks noGrp="1"/>
          </p:cNvSpPr>
          <p:nvPr>
            <p:ph idx="1"/>
          </p:nvPr>
        </p:nvSpPr>
        <p:spPr>
          <a:xfrm>
            <a:off x="323193" y="1285819"/>
            <a:ext cx="7874875" cy="4684055"/>
          </a:xfrm>
        </p:spPr>
        <p:txBody>
          <a:bodyPr>
            <a:normAutofit fontScale="92500" lnSpcReduction="10000"/>
          </a:bodyPr>
          <a:lstStyle/>
          <a:p>
            <a:r>
              <a:rPr lang="en-US" dirty="0"/>
              <a:t>Joint Hypermobility Syndrome is a relatively common genetic condition that often involves mutations in glycine residues in collagen</a:t>
            </a:r>
          </a:p>
          <a:p>
            <a:pPr lvl="1"/>
            <a:r>
              <a:rPr lang="en-US" dirty="0"/>
              <a:t>Connective tissue fragility, joint hypermobility, delayed wound healing, thin stretchy skin, abnormal scarring, vascular fragility, risk of aortic aneurism</a:t>
            </a:r>
          </a:p>
          <a:p>
            <a:r>
              <a:rPr lang="en-US" dirty="0"/>
              <a:t>Specific heritable disorders include Marfan syndrome (MFS), osteogenesis imperfecta (OI) and Ehlers–Danlos syndrome (EDS)</a:t>
            </a:r>
          </a:p>
          <a:p>
            <a:r>
              <a:rPr lang="en-US" dirty="0"/>
              <a:t>A mutation in a single glycine residue can lead to severe disease</a:t>
            </a:r>
            <a:r>
              <a:rPr lang="en-US" dirty="0">
                <a:solidFill>
                  <a:srgbClr val="FF0000"/>
                </a:solidFill>
              </a:rPr>
              <a:t>*</a:t>
            </a:r>
          </a:p>
          <a:p>
            <a:r>
              <a:rPr lang="en-US" dirty="0"/>
              <a:t>Caused by impaired folding of the collagen molecule leading to collagen deficiency</a:t>
            </a:r>
          </a:p>
          <a:p>
            <a:endParaRPr lang="en-US" dirty="0"/>
          </a:p>
        </p:txBody>
      </p:sp>
      <p:sp>
        <p:nvSpPr>
          <p:cNvPr id="6" name="TextBox 5">
            <a:extLst>
              <a:ext uri="{FF2B5EF4-FFF2-40B4-BE49-F238E27FC236}">
                <a16:creationId xmlns:a16="http://schemas.microsoft.com/office/drawing/2014/main" id="{5A2324FF-791C-AF58-FE9B-C06BF94A64EE}"/>
              </a:ext>
            </a:extLst>
          </p:cNvPr>
          <p:cNvSpPr txBox="1"/>
          <p:nvPr/>
        </p:nvSpPr>
        <p:spPr>
          <a:xfrm>
            <a:off x="5158999" y="6304518"/>
            <a:ext cx="6728124" cy="400110"/>
          </a:xfrm>
          <a:prstGeom prst="rect">
            <a:avLst/>
          </a:prstGeom>
          <a:noFill/>
        </p:spPr>
        <p:txBody>
          <a:bodyPr wrap="none" rtlCol="0">
            <a:spAutoFit/>
          </a:bodyPr>
          <a:lstStyle/>
          <a:p>
            <a:r>
              <a:rPr lang="en-US" sz="2000" dirty="0">
                <a:solidFill>
                  <a:srgbClr val="FF0000"/>
                </a:solidFill>
              </a:rPr>
              <a:t>*</a:t>
            </a:r>
            <a:r>
              <a:rPr lang="en-US" sz="2000" dirty="0"/>
              <a:t>R </a:t>
            </a:r>
            <a:r>
              <a:rPr lang="en-US" sz="2000" dirty="0" err="1"/>
              <a:t>Inokuchi</a:t>
            </a:r>
            <a:r>
              <a:rPr lang="en-US" sz="2000" dirty="0"/>
              <a:t> et al. Medicine (Baltimore). 2014 Dec;93(28):e291.</a:t>
            </a:r>
          </a:p>
        </p:txBody>
      </p:sp>
      <p:pic>
        <p:nvPicPr>
          <p:cNvPr id="8" name="Picture 7" descr="A close-up of a hand measuring a wrist&#10;&#10;Description automatically generated">
            <a:extLst>
              <a:ext uri="{FF2B5EF4-FFF2-40B4-BE49-F238E27FC236}">
                <a16:creationId xmlns:a16="http://schemas.microsoft.com/office/drawing/2014/main" id="{E4DB8FB5-584B-F8C3-8D2D-62031E96B220}"/>
              </a:ext>
            </a:extLst>
          </p:cNvPr>
          <p:cNvPicPr>
            <a:picLocks noChangeAspect="1"/>
          </p:cNvPicPr>
          <p:nvPr/>
        </p:nvPicPr>
        <p:blipFill>
          <a:blip r:embed="rId2"/>
          <a:stretch>
            <a:fillRect/>
          </a:stretch>
        </p:blipFill>
        <p:spPr>
          <a:xfrm>
            <a:off x="8198069" y="1373116"/>
            <a:ext cx="4025576" cy="3065836"/>
          </a:xfrm>
          <a:prstGeom prst="rect">
            <a:avLst/>
          </a:prstGeom>
        </p:spPr>
      </p:pic>
    </p:spTree>
    <p:extLst>
      <p:ext uri="{BB962C8B-B14F-4D97-AF65-F5344CB8AC3E}">
        <p14:creationId xmlns:p14="http://schemas.microsoft.com/office/powerpoint/2010/main" val="641991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90E1A-BF7B-63D0-AC3A-DCE7829B7933}"/>
              </a:ext>
            </a:extLst>
          </p:cNvPr>
          <p:cNvSpPr>
            <a:spLocks noGrp="1"/>
          </p:cNvSpPr>
          <p:nvPr>
            <p:ph type="title"/>
          </p:nvPr>
        </p:nvSpPr>
        <p:spPr>
          <a:xfrm>
            <a:off x="252412" y="114296"/>
            <a:ext cx="10515600" cy="1325563"/>
          </a:xfrm>
        </p:spPr>
        <p:txBody>
          <a:bodyPr/>
          <a:lstStyle/>
          <a:p>
            <a:r>
              <a:rPr lang="en-US" b="1" dirty="0"/>
              <a:t>Proline Tightly Binds Deuterium</a:t>
            </a:r>
            <a:r>
              <a:rPr lang="en-US" b="1" dirty="0">
                <a:solidFill>
                  <a:srgbClr val="FF0000"/>
                </a:solidFill>
              </a:rPr>
              <a:t>*</a:t>
            </a:r>
          </a:p>
        </p:txBody>
      </p:sp>
      <p:sp>
        <p:nvSpPr>
          <p:cNvPr id="3" name="Content Placeholder 2">
            <a:extLst>
              <a:ext uri="{FF2B5EF4-FFF2-40B4-BE49-F238E27FC236}">
                <a16:creationId xmlns:a16="http://schemas.microsoft.com/office/drawing/2014/main" id="{6E758561-3227-682A-A8A6-4814D41898E3}"/>
              </a:ext>
            </a:extLst>
          </p:cNvPr>
          <p:cNvSpPr>
            <a:spLocks noGrp="1"/>
          </p:cNvSpPr>
          <p:nvPr>
            <p:ph idx="1"/>
          </p:nvPr>
        </p:nvSpPr>
        <p:spPr>
          <a:xfrm>
            <a:off x="252412" y="1486823"/>
            <a:ext cx="10515600" cy="2387558"/>
          </a:xfrm>
        </p:spPr>
        <p:txBody>
          <a:bodyPr>
            <a:normAutofit fontScale="92500"/>
          </a:bodyPr>
          <a:lstStyle/>
          <a:p>
            <a:r>
              <a:rPr lang="en-US" dirty="0"/>
              <a:t>"A sample of proline containing 17 atom percent D was boiled with 20% hydrochloric acid for 72 hours.”</a:t>
            </a:r>
          </a:p>
          <a:p>
            <a:r>
              <a:rPr lang="en-US" dirty="0"/>
              <a:t>“The proline isolated from this solution was found to contain 16.2% D.”</a:t>
            </a:r>
          </a:p>
          <a:p>
            <a:r>
              <a:rPr lang="en-US" dirty="0"/>
              <a:t>"Thus, even under these relatively drastic conditions exchange, if there is any, is very slow.”</a:t>
            </a:r>
          </a:p>
        </p:txBody>
      </p:sp>
      <p:sp>
        <p:nvSpPr>
          <p:cNvPr id="4" name="TextBox 3">
            <a:extLst>
              <a:ext uri="{FF2B5EF4-FFF2-40B4-BE49-F238E27FC236}">
                <a16:creationId xmlns:a16="http://schemas.microsoft.com/office/drawing/2014/main" id="{48D71F36-606E-3DA9-1F26-5A2EDA96B9EE}"/>
              </a:ext>
            </a:extLst>
          </p:cNvPr>
          <p:cNvSpPr txBox="1"/>
          <p:nvPr/>
        </p:nvSpPr>
        <p:spPr>
          <a:xfrm>
            <a:off x="1799756" y="3921345"/>
            <a:ext cx="8968256" cy="2246769"/>
          </a:xfrm>
          <a:prstGeom prst="rect">
            <a:avLst/>
          </a:prstGeom>
          <a:solidFill>
            <a:srgbClr val="FFF8A0"/>
          </a:solidFill>
          <a:ln>
            <a:solidFill>
              <a:schemeClr val="tx1"/>
            </a:solidFill>
          </a:ln>
        </p:spPr>
        <p:txBody>
          <a:bodyPr wrap="square" rtlCol="0">
            <a:spAutoFit/>
          </a:bodyPr>
          <a:lstStyle/>
          <a:p>
            <a:r>
              <a:rPr lang="en-US" sz="2800" b="1" dirty="0"/>
              <a:t>Hypothesis: </a:t>
            </a:r>
          </a:p>
          <a:p>
            <a:pPr marL="457200" indent="-457200">
              <a:buFont typeface="Arial" panose="020B0604020202020204" pitchFamily="34" charset="0"/>
              <a:buChar char="•"/>
            </a:pPr>
            <a:r>
              <a:rPr lang="en-US" sz="2800" dirty="0"/>
              <a:t>Collagen folding in the endoplasmic reticulum involves trapping deuterium in proline molecules and ultimately sequestering it in the extracellular matrix and bone.</a:t>
            </a:r>
          </a:p>
          <a:p>
            <a:pPr marL="457200" indent="-457200">
              <a:buFont typeface="Arial" panose="020B0604020202020204" pitchFamily="34" charset="0"/>
              <a:buChar char="•"/>
            </a:pPr>
            <a:r>
              <a:rPr lang="en-US" sz="2800" dirty="0"/>
              <a:t>This reduces deuterium loading in other proteins.</a:t>
            </a:r>
          </a:p>
        </p:txBody>
      </p:sp>
      <p:sp>
        <p:nvSpPr>
          <p:cNvPr id="5" name="TextBox 4">
            <a:extLst>
              <a:ext uri="{FF2B5EF4-FFF2-40B4-BE49-F238E27FC236}">
                <a16:creationId xmlns:a16="http://schemas.microsoft.com/office/drawing/2014/main" id="{3EB0BE1A-47E4-A7C3-B57E-57573B7EC4E8}"/>
              </a:ext>
            </a:extLst>
          </p:cNvPr>
          <p:cNvSpPr txBox="1"/>
          <p:nvPr/>
        </p:nvSpPr>
        <p:spPr>
          <a:xfrm>
            <a:off x="3385358" y="6262042"/>
            <a:ext cx="8806642" cy="461665"/>
          </a:xfrm>
          <a:prstGeom prst="rect">
            <a:avLst/>
          </a:prstGeom>
          <a:noFill/>
        </p:spPr>
        <p:txBody>
          <a:bodyPr wrap="none" rtlCol="0">
            <a:spAutoFit/>
          </a:bodyPr>
          <a:lstStyle/>
          <a:p>
            <a:r>
              <a:rPr lang="en-US" sz="2400" dirty="0">
                <a:solidFill>
                  <a:srgbClr val="FF0000"/>
                </a:solidFill>
              </a:rPr>
              <a:t>*</a:t>
            </a:r>
            <a:r>
              <a:rPr lang="en-US" sz="2400" dirty="0"/>
              <a:t>Marjorie </a:t>
            </a:r>
            <a:r>
              <a:rPr lang="en-US" sz="2400" dirty="0" err="1"/>
              <a:t>Roloff</a:t>
            </a:r>
            <a:r>
              <a:rPr lang="en-US" sz="2400" dirty="0"/>
              <a:t> </a:t>
            </a:r>
            <a:r>
              <a:rPr lang="en-US" sz="2400" dirty="0" err="1"/>
              <a:t>Stetten</a:t>
            </a:r>
            <a:r>
              <a:rPr lang="en-US" sz="2400" dirty="0"/>
              <a:t>. Doctoral Thesis. Columbia University, 1943.</a:t>
            </a:r>
          </a:p>
        </p:txBody>
      </p:sp>
    </p:spTree>
    <p:extLst>
      <p:ext uri="{BB962C8B-B14F-4D97-AF65-F5344CB8AC3E}">
        <p14:creationId xmlns:p14="http://schemas.microsoft.com/office/powerpoint/2010/main" val="39054338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E0ED5-533F-0F3A-F4D9-DF96DF24F67D}"/>
              </a:ext>
            </a:extLst>
          </p:cNvPr>
          <p:cNvSpPr>
            <a:spLocks noGrp="1"/>
          </p:cNvSpPr>
          <p:nvPr>
            <p:ph type="title"/>
          </p:nvPr>
        </p:nvSpPr>
        <p:spPr>
          <a:xfrm>
            <a:off x="189230" y="-80962"/>
            <a:ext cx="10515600" cy="1325563"/>
          </a:xfrm>
        </p:spPr>
        <p:txBody>
          <a:bodyPr/>
          <a:lstStyle/>
          <a:p>
            <a:r>
              <a:rPr lang="en-US" b="1" dirty="0"/>
              <a:t>Bone Collagen from Seals</a:t>
            </a:r>
            <a:r>
              <a:rPr lang="en-US" b="1" dirty="0">
                <a:solidFill>
                  <a:srgbClr val="FF0000"/>
                </a:solidFill>
              </a:rPr>
              <a:t>*</a:t>
            </a:r>
          </a:p>
        </p:txBody>
      </p:sp>
      <p:sp>
        <p:nvSpPr>
          <p:cNvPr id="6" name="Content Placeholder 2">
            <a:extLst>
              <a:ext uri="{FF2B5EF4-FFF2-40B4-BE49-F238E27FC236}">
                <a16:creationId xmlns:a16="http://schemas.microsoft.com/office/drawing/2014/main" id="{79FAD402-39A2-B070-F807-03B0BFE74813}"/>
              </a:ext>
            </a:extLst>
          </p:cNvPr>
          <p:cNvSpPr txBox="1">
            <a:spLocks/>
          </p:cNvSpPr>
          <p:nvPr/>
        </p:nvSpPr>
        <p:spPr>
          <a:xfrm>
            <a:off x="0" y="911519"/>
            <a:ext cx="9626284" cy="1984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More than twice as much deuterium in proline and hydroxy-proline in the collagen of seals than is found in seawater</a:t>
            </a:r>
          </a:p>
          <a:p>
            <a:r>
              <a:rPr lang="en-US" dirty="0"/>
              <a:t>Anomalously high deuterium levels are also found in proline and hydroxyproline in other biological sources</a:t>
            </a:r>
          </a:p>
        </p:txBody>
      </p:sp>
      <p:pic>
        <p:nvPicPr>
          <p:cNvPr id="10" name="Picture 9" descr="A graph with different colored bars&#10;&#10;Description automatically generated with medium confidence">
            <a:extLst>
              <a:ext uri="{FF2B5EF4-FFF2-40B4-BE49-F238E27FC236}">
                <a16:creationId xmlns:a16="http://schemas.microsoft.com/office/drawing/2014/main" id="{8F4691AE-DF33-8D01-7CF2-FC9FE40BF732}"/>
              </a:ext>
            </a:extLst>
          </p:cNvPr>
          <p:cNvPicPr>
            <a:picLocks noChangeAspect="1"/>
          </p:cNvPicPr>
          <p:nvPr/>
        </p:nvPicPr>
        <p:blipFill>
          <a:blip r:embed="rId3"/>
          <a:stretch>
            <a:fillRect/>
          </a:stretch>
        </p:blipFill>
        <p:spPr>
          <a:xfrm>
            <a:off x="0" y="2895894"/>
            <a:ext cx="11440237" cy="3443288"/>
          </a:xfrm>
          <a:prstGeom prst="rect">
            <a:avLst/>
          </a:prstGeom>
        </p:spPr>
      </p:pic>
      <p:sp>
        <p:nvSpPr>
          <p:cNvPr id="11" name="TextBox 10">
            <a:extLst>
              <a:ext uri="{FF2B5EF4-FFF2-40B4-BE49-F238E27FC236}">
                <a16:creationId xmlns:a16="http://schemas.microsoft.com/office/drawing/2014/main" id="{C24BAE7B-706B-D4A2-E18A-FFCA9D54C21A}"/>
              </a:ext>
            </a:extLst>
          </p:cNvPr>
          <p:cNvSpPr txBox="1"/>
          <p:nvPr/>
        </p:nvSpPr>
        <p:spPr>
          <a:xfrm>
            <a:off x="3868439" y="6339182"/>
            <a:ext cx="8323561" cy="461665"/>
          </a:xfrm>
          <a:prstGeom prst="rect">
            <a:avLst/>
          </a:prstGeom>
          <a:noFill/>
        </p:spPr>
        <p:txBody>
          <a:bodyPr wrap="none" rtlCol="0">
            <a:spAutoFit/>
          </a:bodyPr>
          <a:lstStyle/>
          <a:p>
            <a:r>
              <a:rPr lang="en-US" sz="2400" dirty="0">
                <a:solidFill>
                  <a:srgbClr val="FF0000"/>
                </a:solidFill>
              </a:rPr>
              <a:t>*</a:t>
            </a:r>
            <a:r>
              <a:rPr lang="en-US" sz="2400" dirty="0"/>
              <a:t>Hassan </a:t>
            </a:r>
            <a:r>
              <a:rPr lang="en-US" sz="2400" dirty="0" err="1"/>
              <a:t>Gharibi</a:t>
            </a:r>
            <a:r>
              <a:rPr lang="en-US" sz="2400" dirty="0"/>
              <a:t> et al. J. Am. Chem. Soc. 2022, 144, 6, 2484-2487.</a:t>
            </a:r>
          </a:p>
        </p:txBody>
      </p:sp>
      <p:pic>
        <p:nvPicPr>
          <p:cNvPr id="13" name="Picture 12" descr="A seal in the water&#10;&#10;Description automatically generated">
            <a:extLst>
              <a:ext uri="{FF2B5EF4-FFF2-40B4-BE49-F238E27FC236}">
                <a16:creationId xmlns:a16="http://schemas.microsoft.com/office/drawing/2014/main" id="{27685D0B-88B4-53C8-9330-C0BE9C4327E2}"/>
              </a:ext>
            </a:extLst>
          </p:cNvPr>
          <p:cNvPicPr>
            <a:picLocks noChangeAspect="1"/>
          </p:cNvPicPr>
          <p:nvPr/>
        </p:nvPicPr>
        <p:blipFill>
          <a:blip r:embed="rId4"/>
          <a:stretch>
            <a:fillRect/>
          </a:stretch>
        </p:blipFill>
        <p:spPr>
          <a:xfrm>
            <a:off x="9455944" y="731205"/>
            <a:ext cx="2497771" cy="2497771"/>
          </a:xfrm>
          <a:prstGeom prst="rect">
            <a:avLst/>
          </a:prstGeom>
        </p:spPr>
      </p:pic>
    </p:spTree>
    <p:extLst>
      <p:ext uri="{BB962C8B-B14F-4D97-AF65-F5344CB8AC3E}">
        <p14:creationId xmlns:p14="http://schemas.microsoft.com/office/powerpoint/2010/main" val="28485490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E459D-0E64-0847-82BE-EA55AA17B2DB}"/>
              </a:ext>
            </a:extLst>
          </p:cNvPr>
          <p:cNvSpPr>
            <a:spLocks noGrp="1"/>
          </p:cNvSpPr>
          <p:nvPr>
            <p:ph type="title"/>
          </p:nvPr>
        </p:nvSpPr>
        <p:spPr>
          <a:xfrm>
            <a:off x="213360" y="221297"/>
            <a:ext cx="10515600" cy="1325563"/>
          </a:xfrm>
        </p:spPr>
        <p:txBody>
          <a:bodyPr/>
          <a:lstStyle/>
          <a:p>
            <a:r>
              <a:rPr lang="en-US" b="1" dirty="0"/>
              <a:t>Proline dehydrogenase replaces succinate dehydrogenase in cancer cells</a:t>
            </a:r>
          </a:p>
        </p:txBody>
      </p:sp>
      <p:pic>
        <p:nvPicPr>
          <p:cNvPr id="4" name="Picture 3">
            <a:extLst>
              <a:ext uri="{FF2B5EF4-FFF2-40B4-BE49-F238E27FC236}">
                <a16:creationId xmlns:a16="http://schemas.microsoft.com/office/drawing/2014/main" id="{E61FAD6E-E154-BF44-BD38-737FE6BBEC36}"/>
              </a:ext>
            </a:extLst>
          </p:cNvPr>
          <p:cNvPicPr>
            <a:picLocks noChangeAspect="1"/>
          </p:cNvPicPr>
          <p:nvPr/>
        </p:nvPicPr>
        <p:blipFill>
          <a:blip r:embed="rId3"/>
          <a:stretch>
            <a:fillRect/>
          </a:stretch>
        </p:blipFill>
        <p:spPr>
          <a:xfrm>
            <a:off x="593557" y="2108591"/>
            <a:ext cx="5879899" cy="3172051"/>
          </a:xfrm>
          <a:prstGeom prst="rect">
            <a:avLst/>
          </a:prstGeom>
        </p:spPr>
      </p:pic>
      <p:sp>
        <p:nvSpPr>
          <p:cNvPr id="3" name="Content Placeholder 2">
            <a:extLst>
              <a:ext uri="{FF2B5EF4-FFF2-40B4-BE49-F238E27FC236}">
                <a16:creationId xmlns:a16="http://schemas.microsoft.com/office/drawing/2014/main" id="{2508CD54-9FCE-9841-98CC-4702A5025E57}"/>
              </a:ext>
            </a:extLst>
          </p:cNvPr>
          <p:cNvSpPr>
            <a:spLocks noGrp="1"/>
          </p:cNvSpPr>
          <p:nvPr>
            <p:ph idx="1"/>
          </p:nvPr>
        </p:nvSpPr>
        <p:spPr>
          <a:xfrm>
            <a:off x="6958157" y="2506662"/>
            <a:ext cx="5257800" cy="4351338"/>
          </a:xfrm>
        </p:spPr>
        <p:txBody>
          <a:bodyPr>
            <a:normAutofit/>
          </a:bodyPr>
          <a:lstStyle/>
          <a:p>
            <a:r>
              <a:rPr lang="en-US" dirty="0"/>
              <a:t>Proline dehydrogenase (</a:t>
            </a:r>
            <a:r>
              <a:rPr lang="en-US" dirty="0" err="1"/>
              <a:t>ProDH</a:t>
            </a:r>
            <a:r>
              <a:rPr lang="en-US" dirty="0"/>
              <a:t>) substitutes for succinate dehydrogenase in the mitochondria when that enzyme is defective </a:t>
            </a:r>
          </a:p>
          <a:p>
            <a:r>
              <a:rPr lang="en-US" dirty="0"/>
              <a:t>This also increases the demand for glutamate in cancer cells, or they can steal proline from the extracellular matrix</a:t>
            </a:r>
          </a:p>
          <a:p>
            <a:endParaRPr lang="en-US" dirty="0"/>
          </a:p>
        </p:txBody>
      </p:sp>
      <p:sp>
        <p:nvSpPr>
          <p:cNvPr id="5" name="TextBox 4">
            <a:extLst>
              <a:ext uri="{FF2B5EF4-FFF2-40B4-BE49-F238E27FC236}">
                <a16:creationId xmlns:a16="http://schemas.microsoft.com/office/drawing/2014/main" id="{E2C3D671-A7EE-A09C-130F-3887B3C0F7E8}"/>
              </a:ext>
            </a:extLst>
          </p:cNvPr>
          <p:cNvSpPr txBox="1"/>
          <p:nvPr/>
        </p:nvSpPr>
        <p:spPr>
          <a:xfrm>
            <a:off x="108856" y="2538234"/>
            <a:ext cx="2111830" cy="830997"/>
          </a:xfrm>
          <a:prstGeom prst="rect">
            <a:avLst/>
          </a:prstGeom>
          <a:noFill/>
        </p:spPr>
        <p:txBody>
          <a:bodyPr wrap="square" rtlCol="0">
            <a:spAutoFit/>
          </a:bodyPr>
          <a:lstStyle/>
          <a:p>
            <a:r>
              <a:rPr lang="en-US" sz="2400" dirty="0"/>
              <a:t>glutamic semialdehyde </a:t>
            </a:r>
          </a:p>
        </p:txBody>
      </p:sp>
      <p:sp>
        <p:nvSpPr>
          <p:cNvPr id="6" name="TextBox 5">
            <a:extLst>
              <a:ext uri="{FF2B5EF4-FFF2-40B4-BE49-F238E27FC236}">
                <a16:creationId xmlns:a16="http://schemas.microsoft.com/office/drawing/2014/main" id="{9D303430-0770-B93F-9DA3-D954886C514E}"/>
              </a:ext>
            </a:extLst>
          </p:cNvPr>
          <p:cNvSpPr txBox="1"/>
          <p:nvPr/>
        </p:nvSpPr>
        <p:spPr>
          <a:xfrm>
            <a:off x="5040085" y="3888350"/>
            <a:ext cx="2111830" cy="830997"/>
          </a:xfrm>
          <a:prstGeom prst="rect">
            <a:avLst/>
          </a:prstGeom>
          <a:noFill/>
        </p:spPr>
        <p:txBody>
          <a:bodyPr wrap="square" rtlCol="0">
            <a:spAutoFit/>
          </a:bodyPr>
          <a:lstStyle/>
          <a:p>
            <a:r>
              <a:rPr lang="en-US" sz="2400" dirty="0"/>
              <a:t>proline dehydrogenase</a:t>
            </a:r>
          </a:p>
        </p:txBody>
      </p:sp>
      <p:sp>
        <p:nvSpPr>
          <p:cNvPr id="7" name="TextBox 6">
            <a:extLst>
              <a:ext uri="{FF2B5EF4-FFF2-40B4-BE49-F238E27FC236}">
                <a16:creationId xmlns:a16="http://schemas.microsoft.com/office/drawing/2014/main" id="{6DB55855-561F-69D9-7668-A7F5C740495B}"/>
              </a:ext>
            </a:extLst>
          </p:cNvPr>
          <p:cNvSpPr txBox="1"/>
          <p:nvPr/>
        </p:nvSpPr>
        <p:spPr>
          <a:xfrm>
            <a:off x="2220686" y="4911475"/>
            <a:ext cx="1410789" cy="470422"/>
          </a:xfrm>
          <a:prstGeom prst="rect">
            <a:avLst/>
          </a:prstGeom>
          <a:noFill/>
        </p:spPr>
        <p:txBody>
          <a:bodyPr wrap="square" rtlCol="0">
            <a:spAutoFit/>
          </a:bodyPr>
          <a:lstStyle/>
          <a:p>
            <a:r>
              <a:rPr lang="en-US" sz="2400" dirty="0"/>
              <a:t>ubiquinol</a:t>
            </a:r>
          </a:p>
        </p:txBody>
      </p:sp>
      <p:sp>
        <p:nvSpPr>
          <p:cNvPr id="8" name="TextBox 7">
            <a:extLst>
              <a:ext uri="{FF2B5EF4-FFF2-40B4-BE49-F238E27FC236}">
                <a16:creationId xmlns:a16="http://schemas.microsoft.com/office/drawing/2014/main" id="{85BE901A-A1C8-F90A-6C2D-BD3E8519047B}"/>
              </a:ext>
            </a:extLst>
          </p:cNvPr>
          <p:cNvSpPr txBox="1"/>
          <p:nvPr/>
        </p:nvSpPr>
        <p:spPr>
          <a:xfrm>
            <a:off x="1473743" y="5777869"/>
            <a:ext cx="4622257" cy="400110"/>
          </a:xfrm>
          <a:prstGeom prst="rect">
            <a:avLst/>
          </a:prstGeom>
          <a:noFill/>
        </p:spPr>
        <p:txBody>
          <a:bodyPr wrap="square" rtlCol="0">
            <a:spAutoFit/>
          </a:bodyPr>
          <a:lstStyle/>
          <a:p>
            <a:r>
              <a:rPr lang="en-US" sz="2000" b="1" dirty="0"/>
              <a:t>P5CR = pyrroline-5-carboxylate reductase</a:t>
            </a:r>
          </a:p>
        </p:txBody>
      </p:sp>
    </p:spTree>
    <p:extLst>
      <p:ext uri="{BB962C8B-B14F-4D97-AF65-F5344CB8AC3E}">
        <p14:creationId xmlns:p14="http://schemas.microsoft.com/office/powerpoint/2010/main" val="34748530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schematic&#10;&#10;Description automatically generated">
            <a:extLst>
              <a:ext uri="{FF2B5EF4-FFF2-40B4-BE49-F238E27FC236}">
                <a16:creationId xmlns:a16="http://schemas.microsoft.com/office/drawing/2014/main" id="{921AE782-72C2-F24D-8D04-89D7DE932B3C}"/>
              </a:ext>
            </a:extLst>
          </p:cNvPr>
          <p:cNvPicPr>
            <a:picLocks noGrp="1" noChangeAspect="1"/>
          </p:cNvPicPr>
          <p:nvPr>
            <p:ph idx="1"/>
          </p:nvPr>
        </p:nvPicPr>
        <p:blipFill>
          <a:blip r:embed="rId3"/>
          <a:stretch>
            <a:fillRect/>
          </a:stretch>
        </p:blipFill>
        <p:spPr>
          <a:xfrm>
            <a:off x="1222930" y="180459"/>
            <a:ext cx="10808490" cy="6200842"/>
          </a:xfrm>
        </p:spPr>
      </p:pic>
      <p:sp>
        <p:nvSpPr>
          <p:cNvPr id="6" name="TextBox 5">
            <a:extLst>
              <a:ext uri="{FF2B5EF4-FFF2-40B4-BE49-F238E27FC236}">
                <a16:creationId xmlns:a16="http://schemas.microsoft.com/office/drawing/2014/main" id="{98F4FE9F-A5AD-9141-A934-501E6E563850}"/>
              </a:ext>
            </a:extLst>
          </p:cNvPr>
          <p:cNvSpPr txBox="1"/>
          <p:nvPr/>
        </p:nvSpPr>
        <p:spPr>
          <a:xfrm>
            <a:off x="4132580" y="6363747"/>
            <a:ext cx="8178201" cy="461665"/>
          </a:xfrm>
          <a:prstGeom prst="rect">
            <a:avLst/>
          </a:prstGeom>
          <a:noFill/>
        </p:spPr>
        <p:txBody>
          <a:bodyPr wrap="none" rtlCol="0">
            <a:spAutoFit/>
          </a:bodyPr>
          <a:lstStyle/>
          <a:p>
            <a:r>
              <a:rPr lang="en-US" sz="2400" dirty="0">
                <a:solidFill>
                  <a:srgbClr val="FF0000"/>
                </a:solidFill>
              </a:rPr>
              <a:t>*</a:t>
            </a:r>
            <a:r>
              <a:rPr lang="en-US" sz="2400" dirty="0"/>
              <a:t>Figure 1. </a:t>
            </a:r>
            <a:r>
              <a:rPr lang="en-US" sz="2400" dirty="0" err="1"/>
              <a:t>Pengyu</a:t>
            </a:r>
            <a:r>
              <a:rPr lang="en-US" sz="2400" dirty="0"/>
              <a:t> </a:t>
            </a:r>
            <a:r>
              <a:rPr lang="en-US" sz="2400" dirty="0" err="1"/>
              <a:t>Geng</a:t>
            </a:r>
            <a:r>
              <a:rPr lang="en-US" sz="2400" dirty="0"/>
              <a:t> et al. Amino Acids (2021) 53:1769-1777.</a:t>
            </a:r>
          </a:p>
        </p:txBody>
      </p:sp>
      <p:sp>
        <p:nvSpPr>
          <p:cNvPr id="7" name="Title 1">
            <a:extLst>
              <a:ext uri="{FF2B5EF4-FFF2-40B4-BE49-F238E27FC236}">
                <a16:creationId xmlns:a16="http://schemas.microsoft.com/office/drawing/2014/main" id="{33776F4D-C490-424D-BFDB-466CB8FD1C42}"/>
              </a:ext>
            </a:extLst>
          </p:cNvPr>
          <p:cNvSpPr txBox="1">
            <a:spLocks/>
          </p:cNvSpPr>
          <p:nvPr/>
        </p:nvSpPr>
        <p:spPr>
          <a:xfrm>
            <a:off x="549463" y="4614976"/>
            <a:ext cx="3664660" cy="1766325"/>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Proline  Metabolic Pathways in Cancer Cells</a:t>
            </a:r>
          </a:p>
        </p:txBody>
      </p:sp>
      <p:sp>
        <p:nvSpPr>
          <p:cNvPr id="2" name="TextBox 1">
            <a:extLst>
              <a:ext uri="{FF2B5EF4-FFF2-40B4-BE49-F238E27FC236}">
                <a16:creationId xmlns:a16="http://schemas.microsoft.com/office/drawing/2014/main" id="{668E62DB-F5EC-F4DF-95FB-2411076D4F01}"/>
              </a:ext>
            </a:extLst>
          </p:cNvPr>
          <p:cNvSpPr txBox="1"/>
          <p:nvPr/>
        </p:nvSpPr>
        <p:spPr>
          <a:xfrm>
            <a:off x="160580" y="3540536"/>
            <a:ext cx="4754320" cy="400110"/>
          </a:xfrm>
          <a:prstGeom prst="rect">
            <a:avLst/>
          </a:prstGeom>
          <a:noFill/>
        </p:spPr>
        <p:txBody>
          <a:bodyPr wrap="square" rtlCol="0">
            <a:spAutoFit/>
          </a:bodyPr>
          <a:lstStyle/>
          <a:p>
            <a:r>
              <a:rPr lang="en-US" sz="2000" b="1" dirty="0"/>
              <a:t>PYCR = pyrroline-5-carboxylate reductase</a:t>
            </a:r>
          </a:p>
        </p:txBody>
      </p:sp>
    </p:spTree>
    <p:extLst>
      <p:ext uri="{BB962C8B-B14F-4D97-AF65-F5344CB8AC3E}">
        <p14:creationId xmlns:p14="http://schemas.microsoft.com/office/powerpoint/2010/main" val="1753455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101" y="130832"/>
            <a:ext cx="12192000" cy="1143000"/>
          </a:xfrm>
        </p:spPr>
        <p:txBody>
          <a:bodyPr>
            <a:normAutofit/>
          </a:bodyPr>
          <a:lstStyle/>
          <a:p>
            <a:r>
              <a:rPr lang="en-US" b="1" dirty="0" err="1"/>
              <a:t>Ketogenic</a:t>
            </a:r>
            <a:r>
              <a:rPr lang="en-US" b="1" dirty="0"/>
              <a:t> Diet and DDW: Health Benefits</a:t>
            </a:r>
            <a:r>
              <a:rPr lang="en-US" b="1" dirty="0">
                <a:solidFill>
                  <a:srgbClr val="FF0000"/>
                </a:solidFill>
              </a:rPr>
              <a:t>*</a:t>
            </a:r>
          </a:p>
        </p:txBody>
      </p:sp>
      <p:sp>
        <p:nvSpPr>
          <p:cNvPr id="3" name="Content Placeholder 2"/>
          <p:cNvSpPr>
            <a:spLocks noGrp="1"/>
          </p:cNvSpPr>
          <p:nvPr>
            <p:ph idx="1"/>
          </p:nvPr>
        </p:nvSpPr>
        <p:spPr>
          <a:xfrm>
            <a:off x="104629" y="1480772"/>
            <a:ext cx="7453172" cy="4351338"/>
          </a:xfrm>
        </p:spPr>
        <p:txBody>
          <a:bodyPr>
            <a:normAutofit/>
          </a:bodyPr>
          <a:lstStyle/>
          <a:p>
            <a:r>
              <a:rPr lang="en-US" i="1" dirty="0">
                <a:solidFill>
                  <a:srgbClr val="FF0000"/>
                </a:solidFill>
              </a:rPr>
              <a:t>Deuterium depleted water </a:t>
            </a:r>
            <a:r>
              <a:rPr lang="en-US" dirty="0"/>
              <a:t>(DDW) is essential for mitochondria to function properly</a:t>
            </a:r>
          </a:p>
          <a:p>
            <a:r>
              <a:rPr lang="en-US" dirty="0"/>
              <a:t>People whose water supply is naturally depleted in deuterium are healthier</a:t>
            </a:r>
          </a:p>
          <a:p>
            <a:r>
              <a:rPr lang="en-US" dirty="0"/>
              <a:t>Deuterium depletion maintains strong hydrogen bond networks in DNA (keeps it stable)</a:t>
            </a:r>
          </a:p>
          <a:p>
            <a:r>
              <a:rPr lang="en-US" dirty="0"/>
              <a:t>DDW inhibits tumor progression</a:t>
            </a:r>
          </a:p>
          <a:p>
            <a:r>
              <a:rPr lang="en-US" dirty="0"/>
              <a:t>A ketogenic diet is a </a:t>
            </a:r>
            <a:r>
              <a:rPr lang="en-US" dirty="0" err="1"/>
              <a:t>deupleted</a:t>
            </a:r>
            <a:r>
              <a:rPr lang="en-US" dirty="0"/>
              <a:t> diet</a:t>
            </a:r>
          </a:p>
          <a:p>
            <a:pPr marL="0" indent="0">
              <a:buNone/>
            </a:pPr>
            <a:endParaRPr lang="en-US" dirty="0"/>
          </a:p>
        </p:txBody>
      </p:sp>
      <p:pic>
        <p:nvPicPr>
          <p:cNvPr id="6" name="Picture 5" descr="A picture containing water, ice, outdoor, nature&#10;&#10;Description automatically generated">
            <a:extLst>
              <a:ext uri="{FF2B5EF4-FFF2-40B4-BE49-F238E27FC236}">
                <a16:creationId xmlns:a16="http://schemas.microsoft.com/office/drawing/2014/main" id="{47D7443D-5579-4E4D-BF03-232491D60F59}"/>
              </a:ext>
            </a:extLst>
          </p:cNvPr>
          <p:cNvPicPr>
            <a:picLocks noChangeAspect="1"/>
          </p:cNvPicPr>
          <p:nvPr/>
        </p:nvPicPr>
        <p:blipFill>
          <a:blip r:embed="rId3"/>
          <a:stretch>
            <a:fillRect/>
          </a:stretch>
        </p:blipFill>
        <p:spPr>
          <a:xfrm>
            <a:off x="7689273" y="1480772"/>
            <a:ext cx="4432405" cy="3517940"/>
          </a:xfrm>
          <a:prstGeom prst="rect">
            <a:avLst/>
          </a:prstGeom>
        </p:spPr>
      </p:pic>
      <p:pic>
        <p:nvPicPr>
          <p:cNvPr id="7" name="Picture 6" descr="bacon.jpg">
            <a:extLst>
              <a:ext uri="{FF2B5EF4-FFF2-40B4-BE49-F238E27FC236}">
                <a16:creationId xmlns:a16="http://schemas.microsoft.com/office/drawing/2014/main" id="{B837D6DE-E1B6-3A47-A152-133262F44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4168" y="5048411"/>
            <a:ext cx="2994849" cy="1685563"/>
          </a:xfrm>
          <a:prstGeom prst="rect">
            <a:avLst/>
          </a:prstGeom>
        </p:spPr>
      </p:pic>
      <p:sp>
        <p:nvSpPr>
          <p:cNvPr id="4" name="TextBox 3"/>
          <p:cNvSpPr txBox="1"/>
          <p:nvPr/>
        </p:nvSpPr>
        <p:spPr>
          <a:xfrm>
            <a:off x="236101" y="6039051"/>
            <a:ext cx="8337154" cy="502766"/>
          </a:xfrm>
          <a:prstGeom prst="rect">
            <a:avLst/>
          </a:prstGeom>
          <a:noFill/>
        </p:spPr>
        <p:txBody>
          <a:bodyPr wrap="none" rtlCol="0">
            <a:spAutoFit/>
          </a:bodyPr>
          <a:lstStyle/>
          <a:p>
            <a:r>
              <a:rPr lang="en-US" sz="2667" dirty="0">
                <a:solidFill>
                  <a:srgbClr val="FF0000"/>
                </a:solidFill>
              </a:rPr>
              <a:t>*</a:t>
            </a:r>
            <a:r>
              <a:rPr lang="en-US" sz="2667" dirty="0"/>
              <a:t>Laszlo G </a:t>
            </a:r>
            <a:r>
              <a:rPr lang="en-US" sz="2667" dirty="0" err="1"/>
              <a:t>Boros</a:t>
            </a:r>
            <a:r>
              <a:rPr lang="en-US" sz="2667" dirty="0"/>
              <a:t> et al. Medical Hypotheses 2016; 87: 69-74.</a:t>
            </a:r>
          </a:p>
        </p:txBody>
      </p:sp>
      <p:sp>
        <p:nvSpPr>
          <p:cNvPr id="5" name="TextBox 4">
            <a:extLst>
              <a:ext uri="{FF2B5EF4-FFF2-40B4-BE49-F238E27FC236}">
                <a16:creationId xmlns:a16="http://schemas.microsoft.com/office/drawing/2014/main" id="{D3B3F7DF-4576-2ECD-F82E-7E47A714ECF0}"/>
              </a:ext>
            </a:extLst>
          </p:cNvPr>
          <p:cNvSpPr txBox="1"/>
          <p:nvPr/>
        </p:nvSpPr>
        <p:spPr>
          <a:xfrm>
            <a:off x="7748990" y="1709577"/>
            <a:ext cx="4372688" cy="707886"/>
          </a:xfrm>
          <a:prstGeom prst="rect">
            <a:avLst/>
          </a:prstGeom>
          <a:noFill/>
        </p:spPr>
        <p:txBody>
          <a:bodyPr wrap="square" rtlCol="0">
            <a:spAutoFit/>
          </a:bodyPr>
          <a:lstStyle/>
          <a:p>
            <a:r>
              <a:rPr lang="en-US" sz="2000" dirty="0">
                <a:solidFill>
                  <a:schemeClr val="bg1"/>
                </a:solidFill>
              </a:rPr>
              <a:t>Glacial water is naturally depleted in deuterium because ice traps deuterium </a:t>
            </a:r>
          </a:p>
        </p:txBody>
      </p:sp>
    </p:spTree>
    <p:extLst>
      <p:ext uri="{BB962C8B-B14F-4D97-AF65-F5344CB8AC3E}">
        <p14:creationId xmlns:p14="http://schemas.microsoft.com/office/powerpoint/2010/main" val="22540556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schematic&#10;&#10;Description automatically generated">
            <a:extLst>
              <a:ext uri="{FF2B5EF4-FFF2-40B4-BE49-F238E27FC236}">
                <a16:creationId xmlns:a16="http://schemas.microsoft.com/office/drawing/2014/main" id="{921AE782-72C2-F24D-8D04-89D7DE932B3C}"/>
              </a:ext>
            </a:extLst>
          </p:cNvPr>
          <p:cNvPicPr>
            <a:picLocks noGrp="1" noChangeAspect="1"/>
          </p:cNvPicPr>
          <p:nvPr>
            <p:ph idx="1"/>
          </p:nvPr>
        </p:nvPicPr>
        <p:blipFill>
          <a:blip r:embed="rId3"/>
          <a:stretch>
            <a:fillRect/>
          </a:stretch>
        </p:blipFill>
        <p:spPr>
          <a:xfrm>
            <a:off x="1222930" y="180459"/>
            <a:ext cx="10808490" cy="6200842"/>
          </a:xfrm>
        </p:spPr>
      </p:pic>
      <p:sp>
        <p:nvSpPr>
          <p:cNvPr id="6" name="TextBox 5">
            <a:extLst>
              <a:ext uri="{FF2B5EF4-FFF2-40B4-BE49-F238E27FC236}">
                <a16:creationId xmlns:a16="http://schemas.microsoft.com/office/drawing/2014/main" id="{98F4FE9F-A5AD-9141-A934-501E6E563850}"/>
              </a:ext>
            </a:extLst>
          </p:cNvPr>
          <p:cNvSpPr txBox="1"/>
          <p:nvPr/>
        </p:nvSpPr>
        <p:spPr>
          <a:xfrm>
            <a:off x="4132580" y="6363747"/>
            <a:ext cx="8178201" cy="461665"/>
          </a:xfrm>
          <a:prstGeom prst="rect">
            <a:avLst/>
          </a:prstGeom>
          <a:noFill/>
        </p:spPr>
        <p:txBody>
          <a:bodyPr wrap="none" rtlCol="0">
            <a:spAutoFit/>
          </a:bodyPr>
          <a:lstStyle/>
          <a:p>
            <a:r>
              <a:rPr lang="en-US" sz="2400" dirty="0">
                <a:solidFill>
                  <a:srgbClr val="FF0000"/>
                </a:solidFill>
              </a:rPr>
              <a:t>*</a:t>
            </a:r>
            <a:r>
              <a:rPr lang="en-US" sz="2400" dirty="0"/>
              <a:t>Figure 1. </a:t>
            </a:r>
            <a:r>
              <a:rPr lang="en-US" sz="2400" dirty="0" err="1"/>
              <a:t>Pengyu</a:t>
            </a:r>
            <a:r>
              <a:rPr lang="en-US" sz="2400" dirty="0"/>
              <a:t> </a:t>
            </a:r>
            <a:r>
              <a:rPr lang="en-US" sz="2400" dirty="0" err="1"/>
              <a:t>Geng</a:t>
            </a:r>
            <a:r>
              <a:rPr lang="en-US" sz="2400" dirty="0"/>
              <a:t> et al. Amino Acids (2021) 53:1769-1777.</a:t>
            </a:r>
          </a:p>
        </p:txBody>
      </p:sp>
      <p:sp>
        <p:nvSpPr>
          <p:cNvPr id="7" name="Title 1">
            <a:extLst>
              <a:ext uri="{FF2B5EF4-FFF2-40B4-BE49-F238E27FC236}">
                <a16:creationId xmlns:a16="http://schemas.microsoft.com/office/drawing/2014/main" id="{33776F4D-C490-424D-BFDB-466CB8FD1C42}"/>
              </a:ext>
            </a:extLst>
          </p:cNvPr>
          <p:cNvSpPr txBox="1">
            <a:spLocks/>
          </p:cNvSpPr>
          <p:nvPr/>
        </p:nvSpPr>
        <p:spPr>
          <a:xfrm>
            <a:off x="549463" y="4614976"/>
            <a:ext cx="3664660" cy="1766325"/>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Proline  Metabolic Pathways in Cancer Cells</a:t>
            </a:r>
          </a:p>
        </p:txBody>
      </p:sp>
      <p:sp>
        <p:nvSpPr>
          <p:cNvPr id="2" name="TextBox 1">
            <a:extLst>
              <a:ext uri="{FF2B5EF4-FFF2-40B4-BE49-F238E27FC236}">
                <a16:creationId xmlns:a16="http://schemas.microsoft.com/office/drawing/2014/main" id="{94CA0965-A25B-7952-AC81-3FE3BC039B8C}"/>
              </a:ext>
            </a:extLst>
          </p:cNvPr>
          <p:cNvSpPr txBox="1"/>
          <p:nvPr/>
        </p:nvSpPr>
        <p:spPr>
          <a:xfrm>
            <a:off x="1724663" y="2340262"/>
            <a:ext cx="7678417" cy="2677656"/>
          </a:xfrm>
          <a:prstGeom prst="rect">
            <a:avLst/>
          </a:prstGeom>
          <a:solidFill>
            <a:srgbClr val="FFF8A0"/>
          </a:solidFill>
          <a:ln>
            <a:solidFill>
              <a:schemeClr val="tx1"/>
            </a:solidFill>
          </a:ln>
        </p:spPr>
        <p:txBody>
          <a:bodyPr wrap="square" rtlCol="0">
            <a:spAutoFit/>
          </a:bodyPr>
          <a:lstStyle/>
          <a:p>
            <a:pPr algn="ctr"/>
            <a:endParaRPr lang="en-US" sz="2800" dirty="0"/>
          </a:p>
          <a:p>
            <a:pPr algn="ctr"/>
            <a:r>
              <a:rPr lang="en-US" sz="2800" dirty="0"/>
              <a:t>The cycle from proline to glutamate and back supplies high quality hydrogen to the mitochondria and leaves behind high-deuterium proline, which is put back into the matrix, enriching deuterium there</a:t>
            </a:r>
          </a:p>
          <a:p>
            <a:pPr algn="ctr"/>
            <a:endParaRPr lang="en-US" sz="2800" dirty="0"/>
          </a:p>
        </p:txBody>
      </p:sp>
    </p:spTree>
    <p:extLst>
      <p:ext uri="{BB962C8B-B14F-4D97-AF65-F5344CB8AC3E}">
        <p14:creationId xmlns:p14="http://schemas.microsoft.com/office/powerpoint/2010/main" val="37928183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69274" y="1807321"/>
            <a:ext cx="9403080" cy="1138773"/>
          </a:xfrm>
          <a:prstGeom prst="rect">
            <a:avLst/>
          </a:prstGeom>
          <a:noFill/>
          <a:ln>
            <a:noFill/>
          </a:ln>
        </p:spPr>
        <p:txBody>
          <a:bodyPr wrap="square" lIns="121920" tIns="60960" rIns="121920" bIns="60960">
            <a:spAutoFit/>
          </a:bodyPr>
          <a:lstStyle/>
          <a:p>
            <a:pPr algn="ctr"/>
            <a:r>
              <a:rPr lang="en-US" sz="6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Healthy Lifestyle </a:t>
            </a:r>
          </a:p>
        </p:txBody>
      </p:sp>
    </p:spTree>
    <p:extLst>
      <p:ext uri="{BB962C8B-B14F-4D97-AF65-F5344CB8AC3E}">
        <p14:creationId xmlns:p14="http://schemas.microsoft.com/office/powerpoint/2010/main" val="30260443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67" y="261411"/>
            <a:ext cx="11582400" cy="1143000"/>
          </a:xfrm>
        </p:spPr>
        <p:txBody>
          <a:bodyPr>
            <a:normAutofit/>
          </a:bodyPr>
          <a:lstStyle/>
          <a:p>
            <a:r>
              <a:rPr lang="en-US" b="1" dirty="0"/>
              <a:t>A High-Fat Diet is a Low-Deuterium Diet</a:t>
            </a:r>
          </a:p>
        </p:txBody>
      </p:sp>
      <p:pic>
        <p:nvPicPr>
          <p:cNvPr id="6" name="Picture 5" descr="but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2558" y="4129121"/>
            <a:ext cx="4047067" cy="2728879"/>
          </a:xfrm>
          <a:prstGeom prst="rect">
            <a:avLst/>
          </a:prstGeom>
        </p:spPr>
      </p:pic>
      <p:sp>
        <p:nvSpPr>
          <p:cNvPr id="3" name="Content Placeholder 2"/>
          <p:cNvSpPr>
            <a:spLocks noGrp="1"/>
          </p:cNvSpPr>
          <p:nvPr>
            <p:ph idx="1"/>
          </p:nvPr>
        </p:nvSpPr>
        <p:spPr>
          <a:xfrm>
            <a:off x="372534" y="1404413"/>
            <a:ext cx="10075333" cy="3716867"/>
          </a:xfrm>
        </p:spPr>
        <p:txBody>
          <a:bodyPr>
            <a:normAutofit/>
          </a:bodyPr>
          <a:lstStyle/>
          <a:p>
            <a:r>
              <a:rPr lang="en-US" dirty="0"/>
              <a:t>Butter, lard and coconut oil were among the foods with the lowest detected levels of deuterium among foods tested</a:t>
            </a:r>
          </a:p>
          <a:p>
            <a:r>
              <a:rPr lang="en-US" dirty="0"/>
              <a:t>The synthesis of fats involves transfer of hydrogen from NADPH into the growing fatty acid chain</a:t>
            </a:r>
          </a:p>
        </p:txBody>
      </p:sp>
      <p:pic>
        <p:nvPicPr>
          <p:cNvPr id="7" name="Picture 6" descr="A glass of milk next to a bagel and a bagel&#10;&#10;Description automatically generated with low confidence">
            <a:extLst>
              <a:ext uri="{FF2B5EF4-FFF2-40B4-BE49-F238E27FC236}">
                <a16:creationId xmlns:a16="http://schemas.microsoft.com/office/drawing/2014/main" id="{7053409D-8F9D-4746-86D2-2AF1DDC2D6F6}"/>
              </a:ext>
            </a:extLst>
          </p:cNvPr>
          <p:cNvPicPr>
            <a:picLocks noChangeAspect="1"/>
          </p:cNvPicPr>
          <p:nvPr/>
        </p:nvPicPr>
        <p:blipFill>
          <a:blip r:embed="rId3"/>
          <a:stretch>
            <a:fillRect/>
          </a:stretch>
        </p:blipFill>
        <p:spPr>
          <a:xfrm>
            <a:off x="487042" y="3634279"/>
            <a:ext cx="3637924" cy="2371020"/>
          </a:xfrm>
          <a:prstGeom prst="rect">
            <a:avLst/>
          </a:prstGeom>
        </p:spPr>
      </p:pic>
      <p:pic>
        <p:nvPicPr>
          <p:cNvPr id="5" name="Picture 4" descr="bac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2933" y="3387265"/>
            <a:ext cx="4436533" cy="2496971"/>
          </a:xfrm>
          <a:prstGeom prst="rect">
            <a:avLst/>
          </a:prstGeom>
        </p:spPr>
      </p:pic>
    </p:spTree>
    <p:extLst>
      <p:ext uri="{BB962C8B-B14F-4D97-AF65-F5344CB8AC3E}">
        <p14:creationId xmlns:p14="http://schemas.microsoft.com/office/powerpoint/2010/main" val="3744410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utter.jpg">
            <a:extLst>
              <a:ext uri="{FF2B5EF4-FFF2-40B4-BE49-F238E27FC236}">
                <a16:creationId xmlns:a16="http://schemas.microsoft.com/office/drawing/2014/main" id="{10CE49C6-72BF-EF47-A74F-C1B4FF1DD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5479" y="4154768"/>
            <a:ext cx="3195142" cy="2154438"/>
          </a:xfrm>
          <a:prstGeom prst="rect">
            <a:avLst/>
          </a:prstGeom>
        </p:spPr>
      </p:pic>
      <p:sp>
        <p:nvSpPr>
          <p:cNvPr id="2" name="Title 1">
            <a:extLst>
              <a:ext uri="{FF2B5EF4-FFF2-40B4-BE49-F238E27FC236}">
                <a16:creationId xmlns:a16="http://schemas.microsoft.com/office/drawing/2014/main" id="{9F74EE8D-5ECD-034F-BB23-DFD7A257D8B4}"/>
              </a:ext>
            </a:extLst>
          </p:cNvPr>
          <p:cNvSpPr>
            <a:spLocks noGrp="1"/>
          </p:cNvSpPr>
          <p:nvPr>
            <p:ph type="title"/>
          </p:nvPr>
        </p:nvSpPr>
        <p:spPr>
          <a:xfrm>
            <a:off x="354938" y="85108"/>
            <a:ext cx="10515600" cy="1325563"/>
          </a:xfrm>
        </p:spPr>
        <p:txBody>
          <a:bodyPr/>
          <a:lstStyle/>
          <a:p>
            <a:r>
              <a:rPr lang="en-US" b="1" dirty="0"/>
              <a:t>Amounts of Deuterium in Various Foods</a:t>
            </a:r>
          </a:p>
        </p:txBody>
      </p:sp>
      <p:pic>
        <p:nvPicPr>
          <p:cNvPr id="5" name="Picture 4" descr="A picture containing indoor, food, dessert&#10;&#10;Description automatically generated">
            <a:extLst>
              <a:ext uri="{FF2B5EF4-FFF2-40B4-BE49-F238E27FC236}">
                <a16:creationId xmlns:a16="http://schemas.microsoft.com/office/drawing/2014/main" id="{D8ABEDD6-E82A-0647-949C-3A6A72655832}"/>
              </a:ext>
            </a:extLst>
          </p:cNvPr>
          <p:cNvPicPr>
            <a:picLocks noChangeAspect="1"/>
          </p:cNvPicPr>
          <p:nvPr/>
        </p:nvPicPr>
        <p:blipFill>
          <a:blip r:embed="rId3"/>
          <a:stretch>
            <a:fillRect/>
          </a:stretch>
        </p:blipFill>
        <p:spPr>
          <a:xfrm>
            <a:off x="824495" y="1845860"/>
            <a:ext cx="2433034" cy="1621001"/>
          </a:xfrm>
          <a:prstGeom prst="rect">
            <a:avLst/>
          </a:prstGeom>
        </p:spPr>
      </p:pic>
      <p:pic>
        <p:nvPicPr>
          <p:cNvPr id="7" name="Picture 6" descr="A picture containing food, bread, cut, sweet&#10;&#10;Description automatically generated">
            <a:extLst>
              <a:ext uri="{FF2B5EF4-FFF2-40B4-BE49-F238E27FC236}">
                <a16:creationId xmlns:a16="http://schemas.microsoft.com/office/drawing/2014/main" id="{6396945D-4F19-434A-BE99-BEB5E07D04E7}"/>
              </a:ext>
            </a:extLst>
          </p:cNvPr>
          <p:cNvPicPr>
            <a:picLocks noChangeAspect="1"/>
          </p:cNvPicPr>
          <p:nvPr/>
        </p:nvPicPr>
        <p:blipFill>
          <a:blip r:embed="rId4"/>
          <a:stretch>
            <a:fillRect/>
          </a:stretch>
        </p:blipFill>
        <p:spPr>
          <a:xfrm>
            <a:off x="4032250" y="1647720"/>
            <a:ext cx="2737133" cy="1819141"/>
          </a:xfrm>
          <a:prstGeom prst="rect">
            <a:avLst/>
          </a:prstGeom>
        </p:spPr>
      </p:pic>
      <p:pic>
        <p:nvPicPr>
          <p:cNvPr id="9" name="Picture 8" descr="A bowl of rice&#10;&#10;Description automatically generated with medium confidence">
            <a:extLst>
              <a:ext uri="{FF2B5EF4-FFF2-40B4-BE49-F238E27FC236}">
                <a16:creationId xmlns:a16="http://schemas.microsoft.com/office/drawing/2014/main" id="{60EE021F-11DB-4149-AF32-A11268A68CE7}"/>
              </a:ext>
            </a:extLst>
          </p:cNvPr>
          <p:cNvPicPr>
            <a:picLocks noChangeAspect="1"/>
          </p:cNvPicPr>
          <p:nvPr/>
        </p:nvPicPr>
        <p:blipFill>
          <a:blip r:embed="rId5"/>
          <a:stretch>
            <a:fillRect/>
          </a:stretch>
        </p:blipFill>
        <p:spPr>
          <a:xfrm>
            <a:off x="7051768" y="1646742"/>
            <a:ext cx="2892828" cy="1820119"/>
          </a:xfrm>
          <a:prstGeom prst="rect">
            <a:avLst/>
          </a:prstGeom>
        </p:spPr>
      </p:pic>
      <p:pic>
        <p:nvPicPr>
          <p:cNvPr id="11" name="Picture 10" descr="A picture containing wall, indoor, counter&#10;&#10;Description automatically generated">
            <a:extLst>
              <a:ext uri="{FF2B5EF4-FFF2-40B4-BE49-F238E27FC236}">
                <a16:creationId xmlns:a16="http://schemas.microsoft.com/office/drawing/2014/main" id="{26A21B3E-C113-EA46-9015-D736C2837169}"/>
              </a:ext>
            </a:extLst>
          </p:cNvPr>
          <p:cNvPicPr>
            <a:picLocks noChangeAspect="1"/>
          </p:cNvPicPr>
          <p:nvPr/>
        </p:nvPicPr>
        <p:blipFill>
          <a:blip r:embed="rId6"/>
          <a:stretch>
            <a:fillRect/>
          </a:stretch>
        </p:blipFill>
        <p:spPr>
          <a:xfrm>
            <a:off x="9432681" y="3186511"/>
            <a:ext cx="2433034" cy="2271809"/>
          </a:xfrm>
          <a:prstGeom prst="rect">
            <a:avLst/>
          </a:prstGeom>
        </p:spPr>
      </p:pic>
      <p:pic>
        <p:nvPicPr>
          <p:cNvPr id="14" name="Picture 13" descr="A picture containing cup, table, indoor, coffee&#10;&#10;Description automatically generated">
            <a:extLst>
              <a:ext uri="{FF2B5EF4-FFF2-40B4-BE49-F238E27FC236}">
                <a16:creationId xmlns:a16="http://schemas.microsoft.com/office/drawing/2014/main" id="{7B8EDF29-47BD-A147-B2DC-9F7DCA7BCA63}"/>
              </a:ext>
            </a:extLst>
          </p:cNvPr>
          <p:cNvPicPr>
            <a:picLocks noChangeAspect="1"/>
          </p:cNvPicPr>
          <p:nvPr/>
        </p:nvPicPr>
        <p:blipFill>
          <a:blip r:embed="rId7"/>
          <a:stretch>
            <a:fillRect/>
          </a:stretch>
        </p:blipFill>
        <p:spPr>
          <a:xfrm>
            <a:off x="4239113" y="4126420"/>
            <a:ext cx="2973056" cy="1978166"/>
          </a:xfrm>
          <a:prstGeom prst="rect">
            <a:avLst/>
          </a:prstGeom>
        </p:spPr>
      </p:pic>
      <p:pic>
        <p:nvPicPr>
          <p:cNvPr id="4" name="Picture 3" descr="A glass of milk next to a bagel and a bagel&#10;&#10;Description automatically generated with low confidence">
            <a:extLst>
              <a:ext uri="{FF2B5EF4-FFF2-40B4-BE49-F238E27FC236}">
                <a16:creationId xmlns:a16="http://schemas.microsoft.com/office/drawing/2014/main" id="{228010C6-9B37-774C-A145-744CC81DDDFE}"/>
              </a:ext>
            </a:extLst>
          </p:cNvPr>
          <p:cNvPicPr>
            <a:picLocks noChangeAspect="1"/>
          </p:cNvPicPr>
          <p:nvPr/>
        </p:nvPicPr>
        <p:blipFill>
          <a:blip r:embed="rId8"/>
          <a:stretch>
            <a:fillRect/>
          </a:stretch>
        </p:blipFill>
        <p:spPr>
          <a:xfrm>
            <a:off x="1069461" y="4322416"/>
            <a:ext cx="2791160" cy="1819141"/>
          </a:xfrm>
          <a:prstGeom prst="rect">
            <a:avLst/>
          </a:prstGeom>
        </p:spPr>
      </p:pic>
      <p:sp>
        <p:nvSpPr>
          <p:cNvPr id="6" name="TextBox 5">
            <a:extLst>
              <a:ext uri="{FF2B5EF4-FFF2-40B4-BE49-F238E27FC236}">
                <a16:creationId xmlns:a16="http://schemas.microsoft.com/office/drawing/2014/main" id="{9DF6F79C-D747-1749-81FD-6FA5976BD756}"/>
              </a:ext>
            </a:extLst>
          </p:cNvPr>
          <p:cNvSpPr txBox="1"/>
          <p:nvPr/>
        </p:nvSpPr>
        <p:spPr>
          <a:xfrm>
            <a:off x="851905" y="1285126"/>
            <a:ext cx="2082621" cy="461665"/>
          </a:xfrm>
          <a:prstGeom prst="rect">
            <a:avLst/>
          </a:prstGeom>
          <a:noFill/>
        </p:spPr>
        <p:txBody>
          <a:bodyPr wrap="none" rtlCol="0">
            <a:spAutoFit/>
          </a:bodyPr>
          <a:lstStyle/>
          <a:p>
            <a:r>
              <a:rPr lang="en-US" sz="2400" dirty="0"/>
              <a:t>Flour: 150 ppm</a:t>
            </a:r>
          </a:p>
        </p:txBody>
      </p:sp>
      <p:sp>
        <p:nvSpPr>
          <p:cNvPr id="13" name="TextBox 12">
            <a:extLst>
              <a:ext uri="{FF2B5EF4-FFF2-40B4-BE49-F238E27FC236}">
                <a16:creationId xmlns:a16="http://schemas.microsoft.com/office/drawing/2014/main" id="{FD51B55F-0ECA-E04C-92D6-5459C30374D5}"/>
              </a:ext>
            </a:extLst>
          </p:cNvPr>
          <p:cNvSpPr txBox="1"/>
          <p:nvPr/>
        </p:nvSpPr>
        <p:spPr>
          <a:xfrm>
            <a:off x="4239113" y="1184010"/>
            <a:ext cx="2136226" cy="461665"/>
          </a:xfrm>
          <a:prstGeom prst="rect">
            <a:avLst/>
          </a:prstGeom>
          <a:noFill/>
        </p:spPr>
        <p:txBody>
          <a:bodyPr wrap="none" rtlCol="0">
            <a:spAutoFit/>
          </a:bodyPr>
          <a:lstStyle/>
          <a:p>
            <a:r>
              <a:rPr lang="en-US" sz="2400" dirty="0"/>
              <a:t>Sugar: 146 ppm</a:t>
            </a:r>
          </a:p>
        </p:txBody>
      </p:sp>
      <p:sp>
        <p:nvSpPr>
          <p:cNvPr id="15" name="TextBox 14">
            <a:extLst>
              <a:ext uri="{FF2B5EF4-FFF2-40B4-BE49-F238E27FC236}">
                <a16:creationId xmlns:a16="http://schemas.microsoft.com/office/drawing/2014/main" id="{81E0BAEA-295E-BA4F-A607-81FC13DE5E7C}"/>
              </a:ext>
            </a:extLst>
          </p:cNvPr>
          <p:cNvSpPr txBox="1"/>
          <p:nvPr/>
        </p:nvSpPr>
        <p:spPr>
          <a:xfrm>
            <a:off x="7174351" y="1086130"/>
            <a:ext cx="3381567" cy="461665"/>
          </a:xfrm>
          <a:prstGeom prst="rect">
            <a:avLst/>
          </a:prstGeom>
          <a:noFill/>
        </p:spPr>
        <p:txBody>
          <a:bodyPr wrap="none" rtlCol="0">
            <a:spAutoFit/>
          </a:bodyPr>
          <a:lstStyle/>
          <a:p>
            <a:r>
              <a:rPr lang="en-US" sz="2400" dirty="0"/>
              <a:t>Cottage Cheese: 136 ppm</a:t>
            </a:r>
          </a:p>
        </p:txBody>
      </p:sp>
      <p:sp>
        <p:nvSpPr>
          <p:cNvPr id="16" name="TextBox 15">
            <a:extLst>
              <a:ext uri="{FF2B5EF4-FFF2-40B4-BE49-F238E27FC236}">
                <a16:creationId xmlns:a16="http://schemas.microsoft.com/office/drawing/2014/main" id="{B0E3C691-23E4-804A-A7C5-5E0C55A464C4}"/>
              </a:ext>
            </a:extLst>
          </p:cNvPr>
          <p:cNvSpPr txBox="1"/>
          <p:nvPr/>
        </p:nvSpPr>
        <p:spPr>
          <a:xfrm>
            <a:off x="7365479" y="5991746"/>
            <a:ext cx="2227213" cy="461665"/>
          </a:xfrm>
          <a:prstGeom prst="rect">
            <a:avLst/>
          </a:prstGeom>
          <a:noFill/>
        </p:spPr>
        <p:txBody>
          <a:bodyPr wrap="none" rtlCol="0">
            <a:spAutoFit/>
          </a:bodyPr>
          <a:lstStyle/>
          <a:p>
            <a:r>
              <a:rPr lang="en-US" sz="2400" dirty="0"/>
              <a:t>Butter: 124 ppm</a:t>
            </a:r>
          </a:p>
        </p:txBody>
      </p:sp>
      <p:sp>
        <p:nvSpPr>
          <p:cNvPr id="17" name="TextBox 16">
            <a:extLst>
              <a:ext uri="{FF2B5EF4-FFF2-40B4-BE49-F238E27FC236}">
                <a16:creationId xmlns:a16="http://schemas.microsoft.com/office/drawing/2014/main" id="{DDF6D6E8-9555-1345-A2C2-837609551BBA}"/>
              </a:ext>
            </a:extLst>
          </p:cNvPr>
          <p:cNvSpPr txBox="1"/>
          <p:nvPr/>
        </p:nvSpPr>
        <p:spPr>
          <a:xfrm>
            <a:off x="9279371" y="5458667"/>
            <a:ext cx="2488374" cy="461665"/>
          </a:xfrm>
          <a:prstGeom prst="rect">
            <a:avLst/>
          </a:prstGeom>
          <a:noFill/>
        </p:spPr>
        <p:txBody>
          <a:bodyPr wrap="none" rtlCol="0">
            <a:spAutoFit/>
          </a:bodyPr>
          <a:lstStyle/>
          <a:p>
            <a:r>
              <a:rPr lang="en-US" sz="2400" dirty="0"/>
              <a:t>Olive Oil: 130 ppm</a:t>
            </a:r>
          </a:p>
        </p:txBody>
      </p:sp>
      <p:sp>
        <p:nvSpPr>
          <p:cNvPr id="18" name="TextBox 17">
            <a:extLst>
              <a:ext uri="{FF2B5EF4-FFF2-40B4-BE49-F238E27FC236}">
                <a16:creationId xmlns:a16="http://schemas.microsoft.com/office/drawing/2014/main" id="{54021FF1-70A6-924E-98CD-A31F4BF0FE71}"/>
              </a:ext>
            </a:extLst>
          </p:cNvPr>
          <p:cNvSpPr txBox="1"/>
          <p:nvPr/>
        </p:nvSpPr>
        <p:spPr>
          <a:xfrm>
            <a:off x="4394240" y="6155359"/>
            <a:ext cx="2103461" cy="461665"/>
          </a:xfrm>
          <a:prstGeom prst="rect">
            <a:avLst/>
          </a:prstGeom>
          <a:noFill/>
        </p:spPr>
        <p:txBody>
          <a:bodyPr wrap="none" rtlCol="0">
            <a:spAutoFit/>
          </a:bodyPr>
          <a:lstStyle/>
          <a:p>
            <a:r>
              <a:rPr lang="en-US" sz="2400" dirty="0"/>
              <a:t>Ghee: 112 ppm</a:t>
            </a:r>
          </a:p>
        </p:txBody>
      </p:sp>
      <p:sp>
        <p:nvSpPr>
          <p:cNvPr id="19" name="TextBox 18">
            <a:extLst>
              <a:ext uri="{FF2B5EF4-FFF2-40B4-BE49-F238E27FC236}">
                <a16:creationId xmlns:a16="http://schemas.microsoft.com/office/drawing/2014/main" id="{98640A9D-8F23-F744-BBE1-36676FF14A8E}"/>
              </a:ext>
            </a:extLst>
          </p:cNvPr>
          <p:cNvSpPr txBox="1"/>
          <p:nvPr/>
        </p:nvSpPr>
        <p:spPr>
          <a:xfrm>
            <a:off x="906602" y="6078863"/>
            <a:ext cx="2894382" cy="461665"/>
          </a:xfrm>
          <a:prstGeom prst="rect">
            <a:avLst/>
          </a:prstGeom>
          <a:noFill/>
        </p:spPr>
        <p:txBody>
          <a:bodyPr wrap="none" rtlCol="0">
            <a:spAutoFit/>
          </a:bodyPr>
          <a:lstStyle/>
          <a:p>
            <a:r>
              <a:rPr lang="en-US" sz="2400" dirty="0"/>
              <a:t>Coconut Oil: 110 ppm</a:t>
            </a:r>
          </a:p>
        </p:txBody>
      </p:sp>
    </p:spTree>
    <p:extLst>
      <p:ext uri="{BB962C8B-B14F-4D97-AF65-F5344CB8AC3E}">
        <p14:creationId xmlns:p14="http://schemas.microsoft.com/office/powerpoint/2010/main" val="9874281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710E6-D87C-2748-9182-4BE8B9C956CA}"/>
              </a:ext>
            </a:extLst>
          </p:cNvPr>
          <p:cNvSpPr>
            <a:spLocks noGrp="1"/>
          </p:cNvSpPr>
          <p:nvPr>
            <p:ph type="title"/>
          </p:nvPr>
        </p:nvSpPr>
        <p:spPr>
          <a:xfrm>
            <a:off x="262451" y="269399"/>
            <a:ext cx="9740193" cy="1325563"/>
          </a:xfrm>
        </p:spPr>
        <p:txBody>
          <a:bodyPr>
            <a:normAutofit/>
          </a:bodyPr>
          <a:lstStyle/>
          <a:p>
            <a:pPr algn="l"/>
            <a:r>
              <a:rPr lang="en-US" b="1" dirty="0"/>
              <a:t>Deuterium in Foods and Mast-Cell Activation Syndrome</a:t>
            </a:r>
            <a:r>
              <a:rPr lang="en-US" b="1" dirty="0">
                <a:solidFill>
                  <a:srgbClr val="FF0000"/>
                </a:solidFill>
              </a:rPr>
              <a:t>*</a:t>
            </a:r>
          </a:p>
        </p:txBody>
      </p:sp>
      <p:sp>
        <p:nvSpPr>
          <p:cNvPr id="3" name="Content Placeholder 2">
            <a:extLst>
              <a:ext uri="{FF2B5EF4-FFF2-40B4-BE49-F238E27FC236}">
                <a16:creationId xmlns:a16="http://schemas.microsoft.com/office/drawing/2014/main" id="{C70BE96E-47DD-8341-8690-12CD463DA35C}"/>
              </a:ext>
            </a:extLst>
          </p:cNvPr>
          <p:cNvSpPr>
            <a:spLocks noGrp="1"/>
          </p:cNvSpPr>
          <p:nvPr>
            <p:ph idx="1"/>
          </p:nvPr>
        </p:nvSpPr>
        <p:spPr>
          <a:xfrm>
            <a:off x="104987" y="2013597"/>
            <a:ext cx="8678349" cy="4525963"/>
          </a:xfrm>
        </p:spPr>
        <p:txBody>
          <a:bodyPr>
            <a:normAutofit/>
          </a:bodyPr>
          <a:lstStyle/>
          <a:p>
            <a:r>
              <a:rPr lang="en-US" sz="2667" dirty="0"/>
              <a:t>Mast cells release histamines during an allergic reaction</a:t>
            </a:r>
          </a:p>
          <a:p>
            <a:r>
              <a:rPr lang="en-US" sz="2667" dirty="0"/>
              <a:t>Deuterium increases histamine release from mast cells</a:t>
            </a:r>
          </a:p>
          <a:p>
            <a:r>
              <a:rPr lang="en-US" sz="2667" dirty="0"/>
              <a:t>Plants get rid of deuterium by storing it in sugar and starch</a:t>
            </a:r>
          </a:p>
          <a:p>
            <a:pPr lvl="1"/>
            <a:r>
              <a:rPr lang="en-US" sz="2133" dirty="0"/>
              <a:t>Fruits, root vegetables (potato) and grains are high in deuterium</a:t>
            </a:r>
          </a:p>
          <a:p>
            <a:pPr lvl="1"/>
            <a:r>
              <a:rPr lang="en-US" sz="2133" dirty="0"/>
              <a:t>Meats from grain-fed animals are high in deuterium</a:t>
            </a:r>
          </a:p>
          <a:p>
            <a:r>
              <a:rPr lang="en-US" sz="2667" dirty="0"/>
              <a:t>Leafy green vegetables, animal fats (lard, tallow, butter) and plant fats (avocado, coconut, olive oil) are low in deuterium</a:t>
            </a:r>
          </a:p>
          <a:p>
            <a:r>
              <a:rPr lang="en-US" sz="2667" dirty="0"/>
              <a:t>Grass-fed beef and the dairy products derived from pastured cows are excellent sources of low-deuterium fat</a:t>
            </a:r>
          </a:p>
        </p:txBody>
      </p:sp>
      <p:sp>
        <p:nvSpPr>
          <p:cNvPr id="4" name="TextBox 3">
            <a:extLst>
              <a:ext uri="{FF2B5EF4-FFF2-40B4-BE49-F238E27FC236}">
                <a16:creationId xmlns:a16="http://schemas.microsoft.com/office/drawing/2014/main" id="{D59E1F8B-38DC-9043-9C72-F1B4B0DA848E}"/>
              </a:ext>
            </a:extLst>
          </p:cNvPr>
          <p:cNvSpPr txBox="1"/>
          <p:nvPr/>
        </p:nvSpPr>
        <p:spPr>
          <a:xfrm>
            <a:off x="3689758" y="6308728"/>
            <a:ext cx="8426089" cy="461665"/>
          </a:xfrm>
          <a:prstGeom prst="rect">
            <a:avLst/>
          </a:prstGeom>
          <a:noFill/>
        </p:spPr>
        <p:txBody>
          <a:bodyPr wrap="none" rtlCol="0">
            <a:spAutoFit/>
          </a:bodyPr>
          <a:lstStyle/>
          <a:p>
            <a:r>
              <a:rPr lang="en-US" sz="2400" dirty="0">
                <a:solidFill>
                  <a:srgbClr val="FF0000"/>
                </a:solidFill>
              </a:rPr>
              <a:t>*</a:t>
            </a:r>
            <a:r>
              <a:rPr lang="en-US" sz="2400" dirty="0"/>
              <a:t>https://</a:t>
            </a:r>
            <a:r>
              <a:rPr lang="en-US" sz="2400" dirty="0" err="1"/>
              <a:t>healinghistamine.com</a:t>
            </a:r>
            <a:r>
              <a:rPr lang="en-US" sz="2400" dirty="0"/>
              <a:t>/deuterium-histamine-intolerance/</a:t>
            </a:r>
          </a:p>
        </p:txBody>
      </p:sp>
      <p:pic>
        <p:nvPicPr>
          <p:cNvPr id="6" name="Picture 5" descr="A brown cow standing on top of a grass covered field&#10;&#10;Description automatically generated">
            <a:extLst>
              <a:ext uri="{FF2B5EF4-FFF2-40B4-BE49-F238E27FC236}">
                <a16:creationId xmlns:a16="http://schemas.microsoft.com/office/drawing/2014/main" id="{1C5D5C2C-4DBE-F446-A142-C07989FA995D}"/>
              </a:ext>
            </a:extLst>
          </p:cNvPr>
          <p:cNvPicPr>
            <a:picLocks noChangeAspect="1"/>
          </p:cNvPicPr>
          <p:nvPr/>
        </p:nvPicPr>
        <p:blipFill>
          <a:blip r:embed="rId2"/>
          <a:stretch>
            <a:fillRect/>
          </a:stretch>
        </p:blipFill>
        <p:spPr>
          <a:xfrm>
            <a:off x="8877065" y="1333625"/>
            <a:ext cx="3209948" cy="4852247"/>
          </a:xfrm>
          <a:prstGeom prst="rect">
            <a:avLst/>
          </a:prstGeom>
        </p:spPr>
      </p:pic>
    </p:spTree>
    <p:extLst>
      <p:ext uri="{BB962C8B-B14F-4D97-AF65-F5344CB8AC3E}">
        <p14:creationId xmlns:p14="http://schemas.microsoft.com/office/powerpoint/2010/main" val="2385468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712" y="160336"/>
            <a:ext cx="8229600" cy="1143000"/>
          </a:xfrm>
        </p:spPr>
        <p:txBody>
          <a:bodyPr/>
          <a:lstStyle/>
          <a:p>
            <a:r>
              <a:rPr lang="en-US" b="1" dirty="0"/>
              <a:t>Waterfalls are Therapeutic!</a:t>
            </a:r>
            <a:r>
              <a:rPr lang="en-US" b="1" dirty="0">
                <a:solidFill>
                  <a:srgbClr val="FF0000"/>
                </a:solidFill>
              </a:rPr>
              <a:t>*</a:t>
            </a:r>
          </a:p>
        </p:txBody>
      </p:sp>
      <p:sp>
        <p:nvSpPr>
          <p:cNvPr id="3" name="Content Placeholder 2"/>
          <p:cNvSpPr>
            <a:spLocks noGrp="1"/>
          </p:cNvSpPr>
          <p:nvPr>
            <p:ph idx="1"/>
          </p:nvPr>
        </p:nvSpPr>
        <p:spPr>
          <a:xfrm>
            <a:off x="251712" y="1390136"/>
            <a:ext cx="8382000" cy="4525963"/>
          </a:xfrm>
        </p:spPr>
        <p:txBody>
          <a:bodyPr>
            <a:normAutofit/>
          </a:bodyPr>
          <a:lstStyle/>
          <a:p>
            <a:r>
              <a:rPr lang="en-US" dirty="0"/>
              <a:t>Waterfalls produce inhalable, negatively charged  </a:t>
            </a:r>
            <a:r>
              <a:rPr lang="en-US" dirty="0" err="1"/>
              <a:t>nano</a:t>
            </a:r>
            <a:r>
              <a:rPr lang="en-US" dirty="0"/>
              <a:t>-water particles known as “Lenard ions” or    </a:t>
            </a:r>
            <a:r>
              <a:rPr lang="en-US" dirty="0" err="1"/>
              <a:t>ballo</a:t>
            </a:r>
            <a:r>
              <a:rPr lang="en-US" dirty="0"/>
              <a:t>-electric ions </a:t>
            </a:r>
          </a:p>
          <a:p>
            <a:r>
              <a:rPr lang="en-US" dirty="0"/>
              <a:t>These particles are likely to be deuterium depleted</a:t>
            </a:r>
          </a:p>
          <a:p>
            <a:pPr marL="0" indent="0">
              <a:buNone/>
            </a:pPr>
            <a:r>
              <a:rPr lang="en-US" dirty="0"/>
              <a:t>“Conclusions: Our study provides new data, which strongly support an “added value” of exposure to waterfall microclimate when combined with a therapeutic sojourn at high altitude including regular physical activity.”</a:t>
            </a:r>
          </a:p>
          <a:p>
            <a:r>
              <a:rPr lang="en-US" dirty="0"/>
              <a:t>Ocean waves probably have a similar effect</a:t>
            </a:r>
          </a:p>
        </p:txBody>
      </p:sp>
      <p:sp>
        <p:nvSpPr>
          <p:cNvPr id="4" name="TextBox 3"/>
          <p:cNvSpPr txBox="1"/>
          <p:nvPr/>
        </p:nvSpPr>
        <p:spPr>
          <a:xfrm>
            <a:off x="251712" y="6174444"/>
            <a:ext cx="8085842" cy="523220"/>
          </a:xfrm>
          <a:prstGeom prst="rect">
            <a:avLst/>
          </a:prstGeom>
          <a:noFill/>
        </p:spPr>
        <p:txBody>
          <a:bodyPr wrap="none" rtlCol="0">
            <a:spAutoFit/>
          </a:bodyPr>
          <a:lstStyle/>
          <a:p>
            <a:r>
              <a:rPr lang="en-US" sz="2800" dirty="0">
                <a:solidFill>
                  <a:srgbClr val="FF0000"/>
                </a:solidFill>
              </a:rPr>
              <a:t>*</a:t>
            </a:r>
            <a:r>
              <a:rPr lang="en-US" sz="2800" dirty="0"/>
              <a:t>C </a:t>
            </a:r>
            <a:r>
              <a:rPr lang="en-US" sz="2800" dirty="0" err="1"/>
              <a:t>Grafetstätter</a:t>
            </a:r>
            <a:r>
              <a:rPr lang="en-US" sz="2800" dirty="0"/>
              <a:t> et al. </a:t>
            </a:r>
            <a:r>
              <a:rPr lang="en-US" sz="2800" dirty="0" err="1"/>
              <a:t>Physiol</a:t>
            </a:r>
            <a:r>
              <a:rPr lang="en-US" sz="2800" dirty="0"/>
              <a:t> </a:t>
            </a:r>
            <a:r>
              <a:rPr lang="en-US" sz="2800" dirty="0" err="1"/>
              <a:t>Anthropol</a:t>
            </a:r>
            <a:r>
              <a:rPr lang="en-US" sz="2800" dirty="0"/>
              <a:t>. 2017; 36: 10. </a:t>
            </a:r>
          </a:p>
        </p:txBody>
      </p:sp>
      <p:pic>
        <p:nvPicPr>
          <p:cNvPr id="5" name="Picture 4" descr="waterf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232" y="1979522"/>
            <a:ext cx="3290558" cy="4387411"/>
          </a:xfrm>
          <a:prstGeom prst="rect">
            <a:avLst/>
          </a:prstGeom>
        </p:spPr>
      </p:pic>
    </p:spTree>
    <p:extLst>
      <p:ext uri="{BB962C8B-B14F-4D97-AF65-F5344CB8AC3E}">
        <p14:creationId xmlns:p14="http://schemas.microsoft.com/office/powerpoint/2010/main" val="35869189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7D572-5B64-3D48-A670-0EF84E9C4AC4}"/>
              </a:ext>
            </a:extLst>
          </p:cNvPr>
          <p:cNvSpPr>
            <a:spLocks noGrp="1"/>
          </p:cNvSpPr>
          <p:nvPr>
            <p:ph type="title"/>
          </p:nvPr>
        </p:nvSpPr>
        <p:spPr>
          <a:xfrm>
            <a:off x="121507" y="145990"/>
            <a:ext cx="9578547" cy="1325563"/>
          </a:xfrm>
        </p:spPr>
        <p:txBody>
          <a:bodyPr>
            <a:normAutofit fontScale="90000"/>
          </a:bodyPr>
          <a:lstStyle/>
          <a:p>
            <a:r>
              <a:rPr lang="en-US" sz="4000" b="1" dirty="0"/>
              <a:t>"Life expectancy in Iceland among the highest in Europe, infant mortality rate is lowest”</a:t>
            </a:r>
            <a:r>
              <a:rPr lang="en-US" sz="4000" b="1" dirty="0">
                <a:solidFill>
                  <a:srgbClr val="FF0000"/>
                </a:solidFill>
              </a:rPr>
              <a:t>*</a:t>
            </a:r>
          </a:p>
        </p:txBody>
      </p:sp>
      <p:sp>
        <p:nvSpPr>
          <p:cNvPr id="3" name="Content Placeholder 2">
            <a:extLst>
              <a:ext uri="{FF2B5EF4-FFF2-40B4-BE49-F238E27FC236}">
                <a16:creationId xmlns:a16="http://schemas.microsoft.com/office/drawing/2014/main" id="{1FAE5392-321E-C147-81B5-B7341DE925C3}"/>
              </a:ext>
            </a:extLst>
          </p:cNvPr>
          <p:cNvSpPr>
            <a:spLocks noGrp="1"/>
          </p:cNvSpPr>
          <p:nvPr>
            <p:ph idx="1"/>
          </p:nvPr>
        </p:nvSpPr>
        <p:spPr>
          <a:xfrm>
            <a:off x="238556" y="1540725"/>
            <a:ext cx="10515600" cy="1473629"/>
          </a:xfrm>
        </p:spPr>
        <p:txBody>
          <a:bodyPr>
            <a:normAutofit fontScale="92500"/>
          </a:bodyPr>
          <a:lstStyle/>
          <a:p>
            <a:pPr marL="0" indent="0">
              <a:buNone/>
            </a:pPr>
            <a:r>
              <a:rPr lang="en-US" dirty="0"/>
              <a:t>"In 2015 the infant mortality rate in Iceland was 1.9 per 1,000 live births” </a:t>
            </a:r>
          </a:p>
          <a:p>
            <a:pPr marL="0" indent="0">
              <a:buNone/>
            </a:pPr>
            <a:r>
              <a:rPr lang="en-US" dirty="0"/>
              <a:t>“The average in the European Union is 4.0, while the US has an infant mortality rate of 5.87"</a:t>
            </a:r>
          </a:p>
        </p:txBody>
      </p:sp>
      <p:sp>
        <p:nvSpPr>
          <p:cNvPr id="4" name="TextBox 3">
            <a:extLst>
              <a:ext uri="{FF2B5EF4-FFF2-40B4-BE49-F238E27FC236}">
                <a16:creationId xmlns:a16="http://schemas.microsoft.com/office/drawing/2014/main" id="{32A1F397-8BE7-4846-9B4B-038C6F05995B}"/>
              </a:ext>
            </a:extLst>
          </p:cNvPr>
          <p:cNvSpPr txBox="1"/>
          <p:nvPr/>
        </p:nvSpPr>
        <p:spPr>
          <a:xfrm>
            <a:off x="838200" y="6311900"/>
            <a:ext cx="11203901" cy="400110"/>
          </a:xfrm>
          <a:prstGeom prst="rect">
            <a:avLst/>
          </a:prstGeom>
          <a:noFill/>
        </p:spPr>
        <p:txBody>
          <a:bodyPr wrap="none" rtlCol="0">
            <a:spAutoFit/>
          </a:bodyPr>
          <a:lstStyle/>
          <a:p>
            <a:r>
              <a:rPr lang="en-US" sz="2000" dirty="0">
                <a:solidFill>
                  <a:srgbClr val="FF0000"/>
                </a:solidFill>
              </a:rPr>
              <a:t>*</a:t>
            </a:r>
            <a:r>
              <a:rPr lang="en-US" sz="2000" dirty="0"/>
              <a:t>https://</a:t>
            </a:r>
            <a:r>
              <a:rPr lang="en-US" sz="2000" dirty="0" err="1"/>
              <a:t>icelandmag.is</a:t>
            </a:r>
            <a:r>
              <a:rPr lang="en-US" sz="2000" dirty="0"/>
              <a:t>/article/life-expectancy-iceland-among-highest-europe-infant-mortality-rate-lowest</a:t>
            </a:r>
          </a:p>
        </p:txBody>
      </p:sp>
      <p:pic>
        <p:nvPicPr>
          <p:cNvPr id="6" name="Picture 5" descr="Waves crashing on a beach&#10;&#10;Description automatically generated with medium confidence">
            <a:extLst>
              <a:ext uri="{FF2B5EF4-FFF2-40B4-BE49-F238E27FC236}">
                <a16:creationId xmlns:a16="http://schemas.microsoft.com/office/drawing/2014/main" id="{5CBD1326-4BD5-E14A-AF4A-8BE3BE49E756}"/>
              </a:ext>
            </a:extLst>
          </p:cNvPr>
          <p:cNvPicPr>
            <a:picLocks noChangeAspect="1"/>
          </p:cNvPicPr>
          <p:nvPr/>
        </p:nvPicPr>
        <p:blipFill>
          <a:blip r:embed="rId2"/>
          <a:stretch>
            <a:fillRect/>
          </a:stretch>
        </p:blipFill>
        <p:spPr>
          <a:xfrm>
            <a:off x="8116593" y="3330852"/>
            <a:ext cx="3545360" cy="2363573"/>
          </a:xfrm>
          <a:prstGeom prst="rect">
            <a:avLst/>
          </a:prstGeom>
        </p:spPr>
      </p:pic>
      <p:sp>
        <p:nvSpPr>
          <p:cNvPr id="7" name="TextBox 6">
            <a:extLst>
              <a:ext uri="{FF2B5EF4-FFF2-40B4-BE49-F238E27FC236}">
                <a16:creationId xmlns:a16="http://schemas.microsoft.com/office/drawing/2014/main" id="{51725991-94D3-CD4B-A60D-2140F8E93504}"/>
              </a:ext>
            </a:extLst>
          </p:cNvPr>
          <p:cNvSpPr txBox="1"/>
          <p:nvPr/>
        </p:nvSpPr>
        <p:spPr>
          <a:xfrm>
            <a:off x="7291954" y="5735935"/>
            <a:ext cx="4750147" cy="369332"/>
          </a:xfrm>
          <a:prstGeom prst="rect">
            <a:avLst/>
          </a:prstGeom>
          <a:noFill/>
        </p:spPr>
        <p:txBody>
          <a:bodyPr wrap="none" rtlCol="0">
            <a:spAutoFit/>
          </a:bodyPr>
          <a:lstStyle/>
          <a:p>
            <a:r>
              <a:rPr lang="en-US" dirty="0"/>
              <a:t>black sand beach of town </a:t>
            </a:r>
            <a:r>
              <a:rPr lang="en-US" dirty="0" err="1"/>
              <a:t>Vík</a:t>
            </a:r>
            <a:r>
              <a:rPr lang="en-US" dirty="0"/>
              <a:t> </a:t>
            </a:r>
            <a:r>
              <a:rPr lang="en-US" dirty="0" err="1"/>
              <a:t>í</a:t>
            </a:r>
            <a:r>
              <a:rPr lang="en-US" dirty="0"/>
              <a:t> </a:t>
            </a:r>
            <a:r>
              <a:rPr lang="en-US" dirty="0" err="1"/>
              <a:t>Mýrdal</a:t>
            </a:r>
            <a:r>
              <a:rPr lang="en-US" dirty="0"/>
              <a:t> in Iceland.</a:t>
            </a:r>
          </a:p>
        </p:txBody>
      </p:sp>
      <p:pic>
        <p:nvPicPr>
          <p:cNvPr id="12" name="Picture 11" descr="A picture containing outdoor, nature, rock, snow&#10;&#10;Description automatically generated">
            <a:extLst>
              <a:ext uri="{FF2B5EF4-FFF2-40B4-BE49-F238E27FC236}">
                <a16:creationId xmlns:a16="http://schemas.microsoft.com/office/drawing/2014/main" id="{E126182D-1809-B841-8BB4-EFC9F720FC63}"/>
              </a:ext>
            </a:extLst>
          </p:cNvPr>
          <p:cNvPicPr>
            <a:picLocks noChangeAspect="1"/>
          </p:cNvPicPr>
          <p:nvPr/>
        </p:nvPicPr>
        <p:blipFill>
          <a:blip r:embed="rId3"/>
          <a:stretch>
            <a:fillRect/>
          </a:stretch>
        </p:blipFill>
        <p:spPr>
          <a:xfrm>
            <a:off x="238556" y="3083526"/>
            <a:ext cx="4241800" cy="2832100"/>
          </a:xfrm>
          <a:prstGeom prst="rect">
            <a:avLst/>
          </a:prstGeom>
        </p:spPr>
      </p:pic>
      <p:sp>
        <p:nvSpPr>
          <p:cNvPr id="13" name="TextBox 12">
            <a:extLst>
              <a:ext uri="{FF2B5EF4-FFF2-40B4-BE49-F238E27FC236}">
                <a16:creationId xmlns:a16="http://schemas.microsoft.com/office/drawing/2014/main" id="{E5D1B95C-435D-8940-86D8-B5DBCA8D85F4}"/>
              </a:ext>
            </a:extLst>
          </p:cNvPr>
          <p:cNvSpPr txBox="1"/>
          <p:nvPr/>
        </p:nvSpPr>
        <p:spPr>
          <a:xfrm>
            <a:off x="1260389" y="5920601"/>
            <a:ext cx="2264018" cy="369332"/>
          </a:xfrm>
          <a:prstGeom prst="rect">
            <a:avLst/>
          </a:prstGeom>
          <a:noFill/>
        </p:spPr>
        <p:txBody>
          <a:bodyPr wrap="none" rtlCol="0">
            <a:spAutoFit/>
          </a:bodyPr>
          <a:lstStyle/>
          <a:p>
            <a:r>
              <a:rPr lang="en-US" dirty="0" err="1"/>
              <a:t>Sólheimajökull</a:t>
            </a:r>
            <a:r>
              <a:rPr lang="en-US" dirty="0"/>
              <a:t> Glacier</a:t>
            </a:r>
          </a:p>
        </p:txBody>
      </p:sp>
      <p:pic>
        <p:nvPicPr>
          <p:cNvPr id="15" name="Picture 14" descr="A plate of food&#10;&#10;Description automatically generated with low confidence">
            <a:extLst>
              <a:ext uri="{FF2B5EF4-FFF2-40B4-BE49-F238E27FC236}">
                <a16:creationId xmlns:a16="http://schemas.microsoft.com/office/drawing/2014/main" id="{D55BAC51-2E48-E34E-9374-B2295A6B6DD0}"/>
              </a:ext>
            </a:extLst>
          </p:cNvPr>
          <p:cNvPicPr>
            <a:picLocks noChangeAspect="1"/>
          </p:cNvPicPr>
          <p:nvPr/>
        </p:nvPicPr>
        <p:blipFill>
          <a:blip r:embed="rId4"/>
          <a:stretch>
            <a:fillRect/>
          </a:stretch>
        </p:blipFill>
        <p:spPr>
          <a:xfrm>
            <a:off x="4660444" y="3249716"/>
            <a:ext cx="3051201" cy="2034134"/>
          </a:xfrm>
          <a:prstGeom prst="rect">
            <a:avLst/>
          </a:prstGeom>
        </p:spPr>
      </p:pic>
      <p:sp>
        <p:nvSpPr>
          <p:cNvPr id="16" name="TextBox 15">
            <a:extLst>
              <a:ext uri="{FF2B5EF4-FFF2-40B4-BE49-F238E27FC236}">
                <a16:creationId xmlns:a16="http://schemas.microsoft.com/office/drawing/2014/main" id="{D455ADC8-EB7B-8C41-BF5D-4CEA886045DF}"/>
              </a:ext>
            </a:extLst>
          </p:cNvPr>
          <p:cNvSpPr txBox="1"/>
          <p:nvPr/>
        </p:nvSpPr>
        <p:spPr>
          <a:xfrm>
            <a:off x="5325628" y="5428543"/>
            <a:ext cx="1540743" cy="369332"/>
          </a:xfrm>
          <a:prstGeom prst="rect">
            <a:avLst/>
          </a:prstGeom>
          <a:noFill/>
        </p:spPr>
        <p:txBody>
          <a:bodyPr wrap="none" rtlCol="0">
            <a:spAutoFit/>
          </a:bodyPr>
          <a:lstStyle/>
          <a:p>
            <a:r>
              <a:rPr lang="en-US" dirty="0"/>
              <a:t>Smoked puffin</a:t>
            </a:r>
          </a:p>
        </p:txBody>
      </p:sp>
    </p:spTree>
    <p:extLst>
      <p:ext uri="{BB962C8B-B14F-4D97-AF65-F5344CB8AC3E}">
        <p14:creationId xmlns:p14="http://schemas.microsoft.com/office/powerpoint/2010/main" val="31894938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E0CE-7ED9-BD46-BFEE-22FB106CE0E5}"/>
              </a:ext>
            </a:extLst>
          </p:cNvPr>
          <p:cNvSpPr>
            <a:spLocks noGrp="1"/>
          </p:cNvSpPr>
          <p:nvPr>
            <p:ph type="title"/>
          </p:nvPr>
        </p:nvSpPr>
        <p:spPr>
          <a:xfrm>
            <a:off x="140043" y="340412"/>
            <a:ext cx="9851450" cy="1325563"/>
          </a:xfrm>
        </p:spPr>
        <p:txBody>
          <a:bodyPr>
            <a:normAutofit fontScale="90000"/>
          </a:bodyPr>
          <a:lstStyle/>
          <a:p>
            <a:r>
              <a:rPr lang="en-US" b="1" dirty="0"/>
              <a:t>“The Jungle Effect: Healthiest Diets from Around the World” by Daphne Miller, MD</a:t>
            </a:r>
            <a:br>
              <a:rPr lang="en-US" b="1" dirty="0"/>
            </a:br>
            <a:endParaRPr lang="en-US" dirty="0"/>
          </a:p>
        </p:txBody>
      </p:sp>
      <p:pic>
        <p:nvPicPr>
          <p:cNvPr id="5" name="Content Placeholder 4" descr="A picture containing text, fruit&#10;&#10;Description automatically generated">
            <a:extLst>
              <a:ext uri="{FF2B5EF4-FFF2-40B4-BE49-F238E27FC236}">
                <a16:creationId xmlns:a16="http://schemas.microsoft.com/office/drawing/2014/main" id="{5831BA38-4F51-444C-841F-EC28FC606D04}"/>
              </a:ext>
            </a:extLst>
          </p:cNvPr>
          <p:cNvPicPr>
            <a:picLocks noGrp="1" noChangeAspect="1"/>
          </p:cNvPicPr>
          <p:nvPr>
            <p:ph idx="1"/>
          </p:nvPr>
        </p:nvPicPr>
        <p:blipFill>
          <a:blip r:embed="rId2"/>
          <a:stretch>
            <a:fillRect/>
          </a:stretch>
        </p:blipFill>
        <p:spPr>
          <a:xfrm>
            <a:off x="9208049" y="1841499"/>
            <a:ext cx="2790362" cy="4227821"/>
          </a:xfrm>
        </p:spPr>
      </p:pic>
      <p:sp>
        <p:nvSpPr>
          <p:cNvPr id="7" name="Content Placeholder 2">
            <a:extLst>
              <a:ext uri="{FF2B5EF4-FFF2-40B4-BE49-F238E27FC236}">
                <a16:creationId xmlns:a16="http://schemas.microsoft.com/office/drawing/2014/main" id="{2A72F0E0-1FC2-7A4B-AA08-244876E1B029}"/>
              </a:ext>
            </a:extLst>
          </p:cNvPr>
          <p:cNvSpPr txBox="1">
            <a:spLocks/>
          </p:cNvSpPr>
          <p:nvPr/>
        </p:nvSpPr>
        <p:spPr>
          <a:xfrm>
            <a:off x="0" y="1665975"/>
            <a:ext cx="8952516" cy="3993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67" dirty="0"/>
              <a:t>Iceland was one of the places she studied</a:t>
            </a:r>
          </a:p>
          <a:p>
            <a:r>
              <a:rPr lang="en-US" sz="2400" dirty="0"/>
              <a:t>Diet consists of fish, sheep, seabirds, potatoes, and other simple vegetables</a:t>
            </a:r>
            <a:endParaRPr lang="en-US" sz="2267" dirty="0"/>
          </a:p>
          <a:p>
            <a:r>
              <a:rPr lang="en-US" sz="2667" dirty="0"/>
              <a:t>Iceland also has glacier water which is low in deuterium, and basalt which is high in sulfur (maintain sulfate levels)</a:t>
            </a:r>
          </a:p>
          <a:p>
            <a:pPr lvl="1"/>
            <a:r>
              <a:rPr lang="en-US" dirty="0"/>
              <a:t>Many sulfur hot springs with therapeutic benefit</a:t>
            </a:r>
          </a:p>
          <a:p>
            <a:r>
              <a:rPr lang="en-US" sz="2667" dirty="0"/>
              <a:t>After a major eruption in the 1800’s, many islanders moved to northern Canada</a:t>
            </a:r>
          </a:p>
          <a:p>
            <a:pPr lvl="1"/>
            <a:r>
              <a:rPr lang="en-US" dirty="0"/>
              <a:t>They lost their health benefits</a:t>
            </a:r>
          </a:p>
        </p:txBody>
      </p:sp>
    </p:spTree>
    <p:extLst>
      <p:ext uri="{BB962C8B-B14F-4D97-AF65-F5344CB8AC3E}">
        <p14:creationId xmlns:p14="http://schemas.microsoft.com/office/powerpoint/2010/main" val="28895489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B85D1-3629-BB4D-8E6A-516D406E96EB}"/>
              </a:ext>
            </a:extLst>
          </p:cNvPr>
          <p:cNvSpPr>
            <a:spLocks noGrp="1"/>
          </p:cNvSpPr>
          <p:nvPr>
            <p:ph type="title"/>
          </p:nvPr>
        </p:nvSpPr>
        <p:spPr>
          <a:xfrm>
            <a:off x="339837" y="308368"/>
            <a:ext cx="8486664" cy="948966"/>
          </a:xfrm>
        </p:spPr>
        <p:txBody>
          <a:bodyPr>
            <a:normAutofit fontScale="90000"/>
          </a:bodyPr>
          <a:lstStyle/>
          <a:p>
            <a:r>
              <a:rPr lang="en-US" b="1" dirty="0"/>
              <a:t>Many Nutrient Deficiencies Contribute to Mitochondrial Dysfunction</a:t>
            </a:r>
            <a:r>
              <a:rPr lang="en-US" b="1" dirty="0">
                <a:solidFill>
                  <a:srgbClr val="FF0000"/>
                </a:solidFill>
              </a:rPr>
              <a:t>*</a:t>
            </a:r>
          </a:p>
        </p:txBody>
      </p:sp>
      <p:pic>
        <p:nvPicPr>
          <p:cNvPr id="5" name="Content Placeholder 4" descr="Graphical user interface, diagram&#10;&#10;Description automatically generated">
            <a:extLst>
              <a:ext uri="{FF2B5EF4-FFF2-40B4-BE49-F238E27FC236}">
                <a16:creationId xmlns:a16="http://schemas.microsoft.com/office/drawing/2014/main" id="{27B31481-1F9F-B141-9B24-D9A204F0E614}"/>
              </a:ext>
            </a:extLst>
          </p:cNvPr>
          <p:cNvPicPr>
            <a:picLocks noGrp="1" noChangeAspect="1"/>
          </p:cNvPicPr>
          <p:nvPr>
            <p:ph idx="1"/>
          </p:nvPr>
        </p:nvPicPr>
        <p:blipFill>
          <a:blip r:embed="rId3"/>
          <a:stretch>
            <a:fillRect/>
          </a:stretch>
        </p:blipFill>
        <p:spPr>
          <a:xfrm>
            <a:off x="-171454" y="2657856"/>
            <a:ext cx="12534907" cy="2517695"/>
          </a:xfrm>
        </p:spPr>
      </p:pic>
      <p:cxnSp>
        <p:nvCxnSpPr>
          <p:cNvPr id="9" name="Straight Arrow Connector 8">
            <a:extLst>
              <a:ext uri="{FF2B5EF4-FFF2-40B4-BE49-F238E27FC236}">
                <a16:creationId xmlns:a16="http://schemas.microsoft.com/office/drawing/2014/main" id="{54B45148-BA64-2247-AE2D-D75E2751412C}"/>
              </a:ext>
            </a:extLst>
          </p:cNvPr>
          <p:cNvCxnSpPr>
            <a:cxnSpLocks/>
          </p:cNvCxnSpPr>
          <p:nvPr/>
        </p:nvCxnSpPr>
        <p:spPr>
          <a:xfrm flipV="1">
            <a:off x="535259" y="2147887"/>
            <a:ext cx="0" cy="8028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A560881-A9BB-4C46-8CD8-E46BA5296829}"/>
              </a:ext>
            </a:extLst>
          </p:cNvPr>
          <p:cNvCxnSpPr>
            <a:cxnSpLocks/>
          </p:cNvCxnSpPr>
          <p:nvPr/>
        </p:nvCxnSpPr>
        <p:spPr>
          <a:xfrm flipV="1">
            <a:off x="4869366" y="2147887"/>
            <a:ext cx="0" cy="8028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3CE44F2-1CB6-FC4C-B234-60B6447A9F71}"/>
              </a:ext>
            </a:extLst>
          </p:cNvPr>
          <p:cNvCxnSpPr>
            <a:cxnSpLocks/>
          </p:cNvCxnSpPr>
          <p:nvPr/>
        </p:nvCxnSpPr>
        <p:spPr>
          <a:xfrm flipV="1">
            <a:off x="7028986" y="2162755"/>
            <a:ext cx="0" cy="8028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278A880-8F81-1944-BC85-B5A480DF55AA}"/>
              </a:ext>
            </a:extLst>
          </p:cNvPr>
          <p:cNvCxnSpPr>
            <a:cxnSpLocks/>
          </p:cNvCxnSpPr>
          <p:nvPr/>
        </p:nvCxnSpPr>
        <p:spPr>
          <a:xfrm>
            <a:off x="10660567" y="2147887"/>
            <a:ext cx="0" cy="8028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FB07425-0E46-B74E-9A5E-13C4BE087543}"/>
              </a:ext>
            </a:extLst>
          </p:cNvPr>
          <p:cNvSpPr txBox="1"/>
          <p:nvPr/>
        </p:nvSpPr>
        <p:spPr>
          <a:xfrm>
            <a:off x="126841" y="1772929"/>
            <a:ext cx="1110945" cy="369332"/>
          </a:xfrm>
          <a:prstGeom prst="rect">
            <a:avLst/>
          </a:prstGeom>
          <a:noFill/>
        </p:spPr>
        <p:txBody>
          <a:bodyPr wrap="none" rtlCol="0">
            <a:spAutoFit/>
          </a:bodyPr>
          <a:lstStyle/>
          <a:p>
            <a:r>
              <a:rPr lang="en-US" dirty="0"/>
              <a:t>Complex I</a:t>
            </a:r>
          </a:p>
        </p:txBody>
      </p:sp>
      <p:sp>
        <p:nvSpPr>
          <p:cNvPr id="14" name="TextBox 13">
            <a:extLst>
              <a:ext uri="{FF2B5EF4-FFF2-40B4-BE49-F238E27FC236}">
                <a16:creationId xmlns:a16="http://schemas.microsoft.com/office/drawing/2014/main" id="{9CF91258-1CEC-F748-8524-CC9259B37593}"/>
              </a:ext>
            </a:extLst>
          </p:cNvPr>
          <p:cNvSpPr txBox="1"/>
          <p:nvPr/>
        </p:nvSpPr>
        <p:spPr>
          <a:xfrm>
            <a:off x="4256185" y="1772929"/>
            <a:ext cx="1226361" cy="369332"/>
          </a:xfrm>
          <a:prstGeom prst="rect">
            <a:avLst/>
          </a:prstGeom>
          <a:noFill/>
        </p:spPr>
        <p:txBody>
          <a:bodyPr wrap="none" rtlCol="0">
            <a:spAutoFit/>
          </a:bodyPr>
          <a:lstStyle/>
          <a:p>
            <a:r>
              <a:rPr lang="en-US" dirty="0"/>
              <a:t>Complex III</a:t>
            </a:r>
          </a:p>
        </p:txBody>
      </p:sp>
      <p:sp>
        <p:nvSpPr>
          <p:cNvPr id="15" name="TextBox 14">
            <a:extLst>
              <a:ext uri="{FF2B5EF4-FFF2-40B4-BE49-F238E27FC236}">
                <a16:creationId xmlns:a16="http://schemas.microsoft.com/office/drawing/2014/main" id="{DB35CE73-4234-A04C-8EA3-0D2B1741624F}"/>
              </a:ext>
            </a:extLst>
          </p:cNvPr>
          <p:cNvSpPr txBox="1"/>
          <p:nvPr/>
        </p:nvSpPr>
        <p:spPr>
          <a:xfrm>
            <a:off x="6420428" y="1772929"/>
            <a:ext cx="1242391" cy="369332"/>
          </a:xfrm>
          <a:prstGeom prst="rect">
            <a:avLst/>
          </a:prstGeom>
          <a:noFill/>
        </p:spPr>
        <p:txBody>
          <a:bodyPr wrap="none" rtlCol="0">
            <a:spAutoFit/>
          </a:bodyPr>
          <a:lstStyle/>
          <a:p>
            <a:r>
              <a:rPr lang="en-US" dirty="0"/>
              <a:t>Complex IV</a:t>
            </a:r>
          </a:p>
        </p:txBody>
      </p:sp>
      <p:sp>
        <p:nvSpPr>
          <p:cNvPr id="16" name="TextBox 15">
            <a:extLst>
              <a:ext uri="{FF2B5EF4-FFF2-40B4-BE49-F238E27FC236}">
                <a16:creationId xmlns:a16="http://schemas.microsoft.com/office/drawing/2014/main" id="{22078BC8-53E2-6F4D-AE39-3E2FEB0193B7}"/>
              </a:ext>
            </a:extLst>
          </p:cNvPr>
          <p:cNvSpPr txBox="1"/>
          <p:nvPr/>
        </p:nvSpPr>
        <p:spPr>
          <a:xfrm>
            <a:off x="9809082" y="1772929"/>
            <a:ext cx="1184683" cy="369332"/>
          </a:xfrm>
          <a:prstGeom prst="rect">
            <a:avLst/>
          </a:prstGeom>
          <a:noFill/>
        </p:spPr>
        <p:txBody>
          <a:bodyPr wrap="none" rtlCol="0">
            <a:spAutoFit/>
          </a:bodyPr>
          <a:lstStyle/>
          <a:p>
            <a:r>
              <a:rPr lang="en-US" dirty="0"/>
              <a:t>Complex V</a:t>
            </a:r>
          </a:p>
        </p:txBody>
      </p:sp>
      <p:sp>
        <p:nvSpPr>
          <p:cNvPr id="17" name="Rectangle 16">
            <a:extLst>
              <a:ext uri="{FF2B5EF4-FFF2-40B4-BE49-F238E27FC236}">
                <a16:creationId xmlns:a16="http://schemas.microsoft.com/office/drawing/2014/main" id="{BFD43AA0-A8E1-CE47-97EB-A807EDD5AD62}"/>
              </a:ext>
            </a:extLst>
          </p:cNvPr>
          <p:cNvSpPr/>
          <p:nvPr/>
        </p:nvSpPr>
        <p:spPr>
          <a:xfrm>
            <a:off x="11396546" y="2285999"/>
            <a:ext cx="345688" cy="1918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D5AE4C3-224D-9341-82C8-CBAC26A58AC2}"/>
              </a:ext>
            </a:extLst>
          </p:cNvPr>
          <p:cNvSpPr/>
          <p:nvPr/>
        </p:nvSpPr>
        <p:spPr>
          <a:xfrm>
            <a:off x="8671933" y="2297151"/>
            <a:ext cx="1867554" cy="669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5BE9FA1-B14B-5B45-9CEE-383F07D3B4A7}"/>
              </a:ext>
            </a:extLst>
          </p:cNvPr>
          <p:cNvSpPr txBox="1"/>
          <p:nvPr/>
        </p:nvSpPr>
        <p:spPr>
          <a:xfrm>
            <a:off x="6095999" y="6349577"/>
            <a:ext cx="6048451" cy="400110"/>
          </a:xfrm>
          <a:prstGeom prst="rect">
            <a:avLst/>
          </a:prstGeom>
          <a:noFill/>
        </p:spPr>
        <p:txBody>
          <a:bodyPr wrap="none" rtlCol="0">
            <a:spAutoFit/>
          </a:bodyPr>
          <a:lstStyle/>
          <a:p>
            <a:r>
              <a:rPr lang="en-US" sz="2000" dirty="0">
                <a:solidFill>
                  <a:srgbClr val="FF0000"/>
                </a:solidFill>
              </a:rPr>
              <a:t>*</a:t>
            </a:r>
            <a:r>
              <a:rPr lang="en-US" sz="2000" dirty="0"/>
              <a:t>E. </a:t>
            </a:r>
            <a:r>
              <a:rPr lang="en-US" sz="2000" dirty="0" err="1"/>
              <a:t>Wesselink</a:t>
            </a:r>
            <a:r>
              <a:rPr lang="en-US" sz="2000" dirty="0"/>
              <a:t> et al. Clinical Nutrition 2019; 38: 982e995.</a:t>
            </a:r>
          </a:p>
        </p:txBody>
      </p:sp>
      <p:sp>
        <p:nvSpPr>
          <p:cNvPr id="3" name="TextBox 2">
            <a:extLst>
              <a:ext uri="{FF2B5EF4-FFF2-40B4-BE49-F238E27FC236}">
                <a16:creationId xmlns:a16="http://schemas.microsoft.com/office/drawing/2014/main" id="{8242421E-A2E9-7442-AA05-DAB23D4582B6}"/>
              </a:ext>
            </a:extLst>
          </p:cNvPr>
          <p:cNvSpPr txBox="1"/>
          <p:nvPr/>
        </p:nvSpPr>
        <p:spPr>
          <a:xfrm>
            <a:off x="3635298" y="5256675"/>
            <a:ext cx="2219325" cy="1477328"/>
          </a:xfrm>
          <a:prstGeom prst="rect">
            <a:avLst/>
          </a:prstGeom>
          <a:noFill/>
        </p:spPr>
        <p:txBody>
          <a:bodyPr wrap="none" rtlCol="0">
            <a:spAutoFit/>
          </a:bodyPr>
          <a:lstStyle/>
          <a:p>
            <a:r>
              <a:rPr lang="en-US" dirty="0"/>
              <a:t>B1 = thiamine</a:t>
            </a:r>
          </a:p>
          <a:p>
            <a:r>
              <a:rPr lang="en-US" dirty="0"/>
              <a:t>B2 = riboflavin</a:t>
            </a:r>
          </a:p>
          <a:p>
            <a:r>
              <a:rPr lang="en-US" dirty="0"/>
              <a:t>B3 = niacin</a:t>
            </a:r>
          </a:p>
          <a:p>
            <a:r>
              <a:rPr lang="en-US" dirty="0"/>
              <a:t>B5 = pantothenic acid</a:t>
            </a:r>
          </a:p>
          <a:p>
            <a:r>
              <a:rPr lang="en-US" dirty="0"/>
              <a:t>B12 = cobalamin</a:t>
            </a:r>
          </a:p>
        </p:txBody>
      </p:sp>
    </p:spTree>
    <p:extLst>
      <p:ext uri="{BB962C8B-B14F-4D97-AF65-F5344CB8AC3E}">
        <p14:creationId xmlns:p14="http://schemas.microsoft.com/office/powerpoint/2010/main" val="38177037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anuts.jpg"/>
          <p:cNvPicPr>
            <a:picLocks noChangeAspect="1"/>
          </p:cNvPicPr>
          <p:nvPr/>
        </p:nvPicPr>
        <p:blipFill>
          <a:blip r:embed="rId3"/>
          <a:stretch>
            <a:fillRect/>
          </a:stretch>
        </p:blipFill>
        <p:spPr>
          <a:xfrm>
            <a:off x="7882894" y="5215291"/>
            <a:ext cx="1630279" cy="917032"/>
          </a:xfrm>
          <a:prstGeom prst="rect">
            <a:avLst/>
          </a:prstGeom>
        </p:spPr>
      </p:pic>
      <p:pic>
        <p:nvPicPr>
          <p:cNvPr id="9" name="Picture 8" descr="liver.jpg"/>
          <p:cNvPicPr>
            <a:picLocks noChangeAspect="1"/>
          </p:cNvPicPr>
          <p:nvPr/>
        </p:nvPicPr>
        <p:blipFill>
          <a:blip r:embed="rId4"/>
          <a:stretch>
            <a:fillRect/>
          </a:stretch>
        </p:blipFill>
        <p:spPr>
          <a:xfrm>
            <a:off x="6935986" y="2874530"/>
            <a:ext cx="3361661" cy="2162732"/>
          </a:xfrm>
          <a:prstGeom prst="rect">
            <a:avLst/>
          </a:prstGeom>
        </p:spPr>
      </p:pic>
      <p:pic>
        <p:nvPicPr>
          <p:cNvPr id="10" name="Picture 9" descr="garlic.jpg"/>
          <p:cNvPicPr>
            <a:picLocks noChangeAspect="1"/>
          </p:cNvPicPr>
          <p:nvPr/>
        </p:nvPicPr>
        <p:blipFill>
          <a:blip r:embed="rId5"/>
          <a:stretch>
            <a:fillRect/>
          </a:stretch>
        </p:blipFill>
        <p:spPr>
          <a:xfrm>
            <a:off x="10616563" y="5209785"/>
            <a:ext cx="1152104" cy="922539"/>
          </a:xfrm>
          <a:prstGeom prst="rect">
            <a:avLst/>
          </a:prstGeom>
        </p:spPr>
      </p:pic>
      <p:pic>
        <p:nvPicPr>
          <p:cNvPr id="11" name="Picture 10" descr="onion.gif"/>
          <p:cNvPicPr>
            <a:picLocks noChangeAspect="1"/>
          </p:cNvPicPr>
          <p:nvPr/>
        </p:nvPicPr>
        <p:blipFill>
          <a:blip r:embed="rId6"/>
          <a:stretch>
            <a:fillRect/>
          </a:stretch>
        </p:blipFill>
        <p:spPr>
          <a:xfrm>
            <a:off x="9314615" y="5411571"/>
            <a:ext cx="1301949" cy="1335604"/>
          </a:xfrm>
          <a:prstGeom prst="rect">
            <a:avLst/>
          </a:prstGeom>
        </p:spPr>
      </p:pic>
      <p:pic>
        <p:nvPicPr>
          <p:cNvPr id="12" name="Picture 11" descr="dried_apricots.jpg"/>
          <p:cNvPicPr>
            <a:picLocks noChangeAspect="1"/>
          </p:cNvPicPr>
          <p:nvPr/>
        </p:nvPicPr>
        <p:blipFill>
          <a:blip r:embed="rId7"/>
          <a:stretch>
            <a:fillRect/>
          </a:stretch>
        </p:blipFill>
        <p:spPr>
          <a:xfrm>
            <a:off x="379127" y="5488290"/>
            <a:ext cx="2269975" cy="1258903"/>
          </a:xfrm>
          <a:prstGeom prst="rect">
            <a:avLst/>
          </a:prstGeom>
        </p:spPr>
      </p:pic>
      <p:pic>
        <p:nvPicPr>
          <p:cNvPr id="13" name="Picture 12" descr="Cheddar-Cheese.jpg"/>
          <p:cNvPicPr>
            <a:picLocks noChangeAspect="1"/>
          </p:cNvPicPr>
          <p:nvPr/>
        </p:nvPicPr>
        <p:blipFill>
          <a:blip r:embed="rId8"/>
          <a:stretch>
            <a:fillRect/>
          </a:stretch>
        </p:blipFill>
        <p:spPr>
          <a:xfrm>
            <a:off x="0" y="3512677"/>
            <a:ext cx="3324994" cy="1975595"/>
          </a:xfrm>
          <a:prstGeom prst="rect">
            <a:avLst/>
          </a:prstGeom>
        </p:spPr>
      </p:pic>
      <p:pic>
        <p:nvPicPr>
          <p:cNvPr id="14" name="Picture 13" descr="chicken.jpg"/>
          <p:cNvPicPr>
            <a:picLocks noChangeAspect="1"/>
          </p:cNvPicPr>
          <p:nvPr/>
        </p:nvPicPr>
        <p:blipFill>
          <a:blip r:embed="rId9"/>
          <a:stretch>
            <a:fillRect/>
          </a:stretch>
        </p:blipFill>
        <p:spPr>
          <a:xfrm>
            <a:off x="4428384" y="5025890"/>
            <a:ext cx="3106949" cy="1721303"/>
          </a:xfrm>
          <a:prstGeom prst="rect">
            <a:avLst/>
          </a:prstGeom>
        </p:spPr>
      </p:pic>
      <p:pic>
        <p:nvPicPr>
          <p:cNvPr id="5" name="Picture 4" descr="cabbage.jpg"/>
          <p:cNvPicPr>
            <a:picLocks noChangeAspect="1"/>
          </p:cNvPicPr>
          <p:nvPr/>
        </p:nvPicPr>
        <p:blipFill>
          <a:blip r:embed="rId10"/>
          <a:stretch>
            <a:fillRect/>
          </a:stretch>
        </p:blipFill>
        <p:spPr>
          <a:xfrm>
            <a:off x="1541373" y="710430"/>
            <a:ext cx="3361661" cy="2438275"/>
          </a:xfrm>
          <a:prstGeom prst="rect">
            <a:avLst/>
          </a:prstGeom>
        </p:spPr>
      </p:pic>
      <p:pic>
        <p:nvPicPr>
          <p:cNvPr id="8" name="Picture 7" descr="egg.jpg"/>
          <p:cNvPicPr>
            <a:picLocks noChangeAspect="1"/>
          </p:cNvPicPr>
          <p:nvPr/>
        </p:nvPicPr>
        <p:blipFill>
          <a:blip r:embed="rId11"/>
          <a:stretch>
            <a:fillRect/>
          </a:stretch>
        </p:blipFill>
        <p:spPr>
          <a:xfrm>
            <a:off x="4828181" y="1007900"/>
            <a:ext cx="2927308" cy="2005965"/>
          </a:xfrm>
          <a:prstGeom prst="rect">
            <a:avLst/>
          </a:prstGeom>
        </p:spPr>
      </p:pic>
      <p:pic>
        <p:nvPicPr>
          <p:cNvPr id="7" name="Picture 6" descr="scallops.jpg"/>
          <p:cNvPicPr>
            <a:picLocks noChangeAspect="1"/>
          </p:cNvPicPr>
          <p:nvPr/>
        </p:nvPicPr>
        <p:blipFill>
          <a:blip r:embed="rId12"/>
          <a:stretch>
            <a:fillRect/>
          </a:stretch>
        </p:blipFill>
        <p:spPr>
          <a:xfrm>
            <a:off x="3911629" y="3232387"/>
            <a:ext cx="2062881" cy="1626140"/>
          </a:xfrm>
          <a:prstGeom prst="rect">
            <a:avLst/>
          </a:prstGeom>
        </p:spPr>
      </p:pic>
      <p:pic>
        <p:nvPicPr>
          <p:cNvPr id="15" name="Picture 14" descr="crab.jpg"/>
          <p:cNvPicPr>
            <a:picLocks noChangeAspect="1"/>
          </p:cNvPicPr>
          <p:nvPr/>
        </p:nvPicPr>
        <p:blipFill>
          <a:blip r:embed="rId13"/>
          <a:stretch>
            <a:fillRect/>
          </a:stretch>
        </p:blipFill>
        <p:spPr>
          <a:xfrm>
            <a:off x="8341663" y="949193"/>
            <a:ext cx="3185572" cy="1925339"/>
          </a:xfrm>
          <a:prstGeom prst="rect">
            <a:avLst/>
          </a:prstGeom>
        </p:spPr>
      </p:pic>
      <p:pic>
        <p:nvPicPr>
          <p:cNvPr id="6" name="Picture 5" descr="shrimp.jpg"/>
          <p:cNvPicPr>
            <a:picLocks noChangeAspect="1"/>
          </p:cNvPicPr>
          <p:nvPr/>
        </p:nvPicPr>
        <p:blipFill>
          <a:blip r:embed="rId14"/>
          <a:stretch>
            <a:fillRect/>
          </a:stretch>
        </p:blipFill>
        <p:spPr>
          <a:xfrm>
            <a:off x="522464" y="2270183"/>
            <a:ext cx="1371889" cy="1139952"/>
          </a:xfrm>
          <a:prstGeom prst="rect">
            <a:avLst/>
          </a:prstGeom>
        </p:spPr>
      </p:pic>
      <p:pic>
        <p:nvPicPr>
          <p:cNvPr id="16" name="Picture 15" descr="beer_mug.jpg"/>
          <p:cNvPicPr>
            <a:picLocks noChangeAspect="1"/>
          </p:cNvPicPr>
          <p:nvPr/>
        </p:nvPicPr>
        <p:blipFill>
          <a:blip r:embed="rId15"/>
          <a:stretch>
            <a:fillRect/>
          </a:stretch>
        </p:blipFill>
        <p:spPr>
          <a:xfrm>
            <a:off x="-546" y="212724"/>
            <a:ext cx="1543403" cy="2027315"/>
          </a:xfrm>
          <a:prstGeom prst="rect">
            <a:avLst/>
          </a:prstGeom>
        </p:spPr>
      </p:pic>
      <p:sp>
        <p:nvSpPr>
          <p:cNvPr id="2" name="Title 1"/>
          <p:cNvSpPr>
            <a:spLocks noGrp="1"/>
          </p:cNvSpPr>
          <p:nvPr>
            <p:ph type="title"/>
          </p:nvPr>
        </p:nvSpPr>
        <p:spPr>
          <a:xfrm>
            <a:off x="664765" y="-135100"/>
            <a:ext cx="10972800" cy="1143000"/>
          </a:xfrm>
        </p:spPr>
        <p:txBody>
          <a:bodyPr/>
          <a:lstStyle/>
          <a:p>
            <a:r>
              <a:rPr lang="en-US" b="1" dirty="0"/>
              <a:t> Eat Foods Containing Sulfur</a:t>
            </a:r>
          </a:p>
        </p:txBody>
      </p:sp>
    </p:spTree>
    <p:extLst>
      <p:ext uri="{BB962C8B-B14F-4D97-AF65-F5344CB8AC3E}">
        <p14:creationId xmlns:p14="http://schemas.microsoft.com/office/powerpoint/2010/main" val="263421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607" y="188877"/>
            <a:ext cx="10515600" cy="1325563"/>
          </a:xfrm>
        </p:spPr>
        <p:txBody>
          <a:bodyPr>
            <a:normAutofit/>
          </a:bodyPr>
          <a:lstStyle/>
          <a:p>
            <a:r>
              <a:rPr lang="en-US" b="1" dirty="0"/>
              <a:t>Deuterium in Water and Depression</a:t>
            </a:r>
            <a:r>
              <a:rPr lang="en-US" b="1" dirty="0">
                <a:solidFill>
                  <a:srgbClr val="FF0000"/>
                </a:solidFill>
              </a:rPr>
              <a:t>*</a:t>
            </a:r>
          </a:p>
        </p:txBody>
      </p:sp>
      <p:pic>
        <p:nvPicPr>
          <p:cNvPr id="4" name="Content Placeholder 3" descr="deuterium_depression.jpg"/>
          <p:cNvPicPr>
            <a:picLocks noGrp="1" noChangeAspect="1"/>
          </p:cNvPicPr>
          <p:nvPr>
            <p:ph idx="1"/>
          </p:nvPr>
        </p:nvPicPr>
        <p:blipFill>
          <a:blip r:embed="rId3">
            <a:extLst>
              <a:ext uri="{28A0092B-C50C-407E-A947-70E740481C1C}">
                <a14:useLocalDpi xmlns:a14="http://schemas.microsoft.com/office/drawing/2010/main" val="0"/>
              </a:ext>
            </a:extLst>
          </a:blip>
          <a:srcRect l="-16081" r="-16081"/>
          <a:stretch>
            <a:fillRect/>
          </a:stretch>
        </p:blipFill>
        <p:spPr>
          <a:xfrm>
            <a:off x="-914400" y="1253100"/>
            <a:ext cx="12881197" cy="5313121"/>
          </a:xfrm>
        </p:spPr>
      </p:pic>
      <p:sp>
        <p:nvSpPr>
          <p:cNvPr id="3" name="TextBox 2"/>
          <p:cNvSpPr txBox="1"/>
          <p:nvPr/>
        </p:nvSpPr>
        <p:spPr>
          <a:xfrm>
            <a:off x="6366933" y="5964631"/>
            <a:ext cx="5215467" cy="830997"/>
          </a:xfrm>
          <a:prstGeom prst="rect">
            <a:avLst/>
          </a:prstGeom>
          <a:noFill/>
        </p:spPr>
        <p:txBody>
          <a:bodyPr wrap="square" rtlCol="0">
            <a:spAutoFit/>
          </a:bodyPr>
          <a:lstStyle/>
          <a:p>
            <a:pPr algn="r"/>
            <a:r>
              <a:rPr lang="en-US" sz="2400" dirty="0">
                <a:solidFill>
                  <a:srgbClr val="FF0000"/>
                </a:solidFill>
              </a:rPr>
              <a:t>*</a:t>
            </a:r>
            <a:r>
              <a:rPr lang="en-US" sz="2400" dirty="0"/>
              <a:t>Tatyana </a:t>
            </a:r>
            <a:r>
              <a:rPr lang="en-US" sz="2400" dirty="0" err="1"/>
              <a:t>Strekalova</a:t>
            </a:r>
            <a:r>
              <a:rPr lang="en-US" sz="2400" dirty="0"/>
              <a:t> et al. </a:t>
            </a:r>
            <a:r>
              <a:rPr lang="en-US" sz="2400" dirty="0" err="1"/>
              <a:t>Behavioural</a:t>
            </a:r>
            <a:r>
              <a:rPr lang="en-US" sz="2400" dirty="0"/>
              <a:t> Brain Research 277 (2015) 237–244.</a:t>
            </a:r>
          </a:p>
        </p:txBody>
      </p:sp>
      <p:sp>
        <p:nvSpPr>
          <p:cNvPr id="5" name="TextBox 4">
            <a:extLst>
              <a:ext uri="{FF2B5EF4-FFF2-40B4-BE49-F238E27FC236}">
                <a16:creationId xmlns:a16="http://schemas.microsoft.com/office/drawing/2014/main" id="{84D84345-D04B-3545-8851-6C31A85977EC}"/>
              </a:ext>
            </a:extLst>
          </p:cNvPr>
          <p:cNvSpPr txBox="1"/>
          <p:nvPr/>
        </p:nvSpPr>
        <p:spPr>
          <a:xfrm>
            <a:off x="7261013" y="1569502"/>
            <a:ext cx="3342966" cy="461665"/>
          </a:xfrm>
          <a:prstGeom prst="rect">
            <a:avLst/>
          </a:prstGeom>
          <a:noFill/>
        </p:spPr>
        <p:txBody>
          <a:bodyPr wrap="none" rtlCol="0">
            <a:spAutoFit/>
          </a:bodyPr>
          <a:lstStyle/>
          <a:p>
            <a:r>
              <a:rPr lang="en-US" sz="2400" dirty="0"/>
              <a:t>Prevalence of Depression</a:t>
            </a:r>
          </a:p>
        </p:txBody>
      </p:sp>
      <p:sp>
        <p:nvSpPr>
          <p:cNvPr id="6" name="TextBox 5">
            <a:extLst>
              <a:ext uri="{FF2B5EF4-FFF2-40B4-BE49-F238E27FC236}">
                <a16:creationId xmlns:a16="http://schemas.microsoft.com/office/drawing/2014/main" id="{00713FF4-946E-9648-B34A-93C57873DE9A}"/>
              </a:ext>
            </a:extLst>
          </p:cNvPr>
          <p:cNvSpPr txBox="1"/>
          <p:nvPr/>
        </p:nvSpPr>
        <p:spPr>
          <a:xfrm>
            <a:off x="7270568" y="3691136"/>
            <a:ext cx="3869521" cy="461665"/>
          </a:xfrm>
          <a:prstGeom prst="rect">
            <a:avLst/>
          </a:prstGeom>
          <a:noFill/>
        </p:spPr>
        <p:txBody>
          <a:bodyPr wrap="none" rtlCol="0">
            <a:spAutoFit/>
          </a:bodyPr>
          <a:lstStyle/>
          <a:p>
            <a:r>
              <a:rPr lang="en-US" sz="2400" dirty="0"/>
              <a:t>Deuterium levels in tap water</a:t>
            </a:r>
          </a:p>
        </p:txBody>
      </p:sp>
    </p:spTree>
    <p:extLst>
      <p:ext uri="{BB962C8B-B14F-4D97-AF65-F5344CB8AC3E}">
        <p14:creationId xmlns:p14="http://schemas.microsoft.com/office/powerpoint/2010/main" val="13605015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67" y="39752"/>
            <a:ext cx="10515600" cy="1325563"/>
          </a:xfrm>
        </p:spPr>
        <p:txBody>
          <a:bodyPr/>
          <a:lstStyle/>
          <a:p>
            <a:r>
              <a:rPr lang="en-US" b="1" dirty="0"/>
              <a:t>Supplemental Sources of Sulfur</a:t>
            </a:r>
            <a:r>
              <a:rPr lang="en-US" b="1" dirty="0">
                <a:solidFill>
                  <a:srgbClr val="FF0000"/>
                </a:solidFill>
              </a:rPr>
              <a:t>*</a:t>
            </a:r>
          </a:p>
        </p:txBody>
      </p:sp>
      <p:sp>
        <p:nvSpPr>
          <p:cNvPr id="3" name="Content Placeholder 2"/>
          <p:cNvSpPr>
            <a:spLocks noGrp="1"/>
          </p:cNvSpPr>
          <p:nvPr>
            <p:ph idx="1"/>
          </p:nvPr>
        </p:nvSpPr>
        <p:spPr>
          <a:xfrm>
            <a:off x="297381" y="1503353"/>
            <a:ext cx="10515600" cy="4351338"/>
          </a:xfrm>
        </p:spPr>
        <p:txBody>
          <a:bodyPr>
            <a:normAutofit lnSpcReduction="10000"/>
          </a:bodyPr>
          <a:lstStyle/>
          <a:p>
            <a:r>
              <a:rPr lang="fr-FR" dirty="0"/>
              <a:t>glucosamine sulfate</a:t>
            </a:r>
          </a:p>
          <a:p>
            <a:r>
              <a:rPr lang="fr-FR" dirty="0" err="1"/>
              <a:t>chondroitin</a:t>
            </a:r>
            <a:r>
              <a:rPr lang="fr-FR" dirty="0"/>
              <a:t> sulfate</a:t>
            </a:r>
          </a:p>
          <a:p>
            <a:r>
              <a:rPr lang="fr-FR" dirty="0" err="1"/>
              <a:t>glutathione</a:t>
            </a:r>
            <a:endParaRPr lang="fr-FR" dirty="0"/>
          </a:p>
          <a:p>
            <a:r>
              <a:rPr lang="fr-FR" dirty="0"/>
              <a:t>N-</a:t>
            </a:r>
            <a:r>
              <a:rPr lang="fr-FR" dirty="0" err="1"/>
              <a:t>acetylcysteine</a:t>
            </a:r>
            <a:endParaRPr lang="fr-FR" dirty="0"/>
          </a:p>
          <a:p>
            <a:r>
              <a:rPr lang="fr-FR" dirty="0"/>
              <a:t>alpha </a:t>
            </a:r>
            <a:r>
              <a:rPr lang="fr-FR" dirty="0" err="1"/>
              <a:t>lipoic</a:t>
            </a:r>
            <a:r>
              <a:rPr lang="fr-FR" dirty="0"/>
              <a:t> </a:t>
            </a:r>
            <a:r>
              <a:rPr lang="fr-FR" dirty="0" err="1"/>
              <a:t>acid</a:t>
            </a:r>
            <a:endParaRPr lang="fr-FR" dirty="0"/>
          </a:p>
          <a:p>
            <a:r>
              <a:rPr lang="en-US" dirty="0"/>
              <a:t>t</a:t>
            </a:r>
            <a:r>
              <a:rPr lang="fr-FR" dirty="0"/>
              <a:t>aurine</a:t>
            </a:r>
          </a:p>
          <a:p>
            <a:r>
              <a:rPr lang="fr-FR" dirty="0"/>
              <a:t>DMSO, MSM</a:t>
            </a:r>
          </a:p>
          <a:p>
            <a:r>
              <a:rPr lang="fr-FR" dirty="0"/>
              <a:t>S-</a:t>
            </a:r>
            <a:r>
              <a:rPr lang="fr-FR" dirty="0" err="1"/>
              <a:t>adenosylmethionine</a:t>
            </a:r>
            <a:r>
              <a:rPr lang="fr-FR" dirty="0"/>
              <a:t> (</a:t>
            </a:r>
            <a:r>
              <a:rPr lang="fr-FR" dirty="0" err="1"/>
              <a:t>SAMe</a:t>
            </a:r>
            <a:r>
              <a:rPr lang="fr-FR" dirty="0"/>
              <a:t>)</a:t>
            </a:r>
          </a:p>
          <a:p>
            <a:r>
              <a:rPr lang="fr-FR" dirty="0"/>
              <a:t>Epsom </a:t>
            </a:r>
            <a:r>
              <a:rPr lang="fr-FR" dirty="0" err="1"/>
              <a:t>salts</a:t>
            </a:r>
            <a:r>
              <a:rPr lang="fr-FR" dirty="0"/>
              <a:t> (Mg-sulfate)</a:t>
            </a:r>
            <a:endParaRPr lang="en-US" dirty="0"/>
          </a:p>
        </p:txBody>
      </p:sp>
      <p:sp>
        <p:nvSpPr>
          <p:cNvPr id="4" name="TextBox 3"/>
          <p:cNvSpPr txBox="1"/>
          <p:nvPr/>
        </p:nvSpPr>
        <p:spPr>
          <a:xfrm>
            <a:off x="1654809" y="6302950"/>
            <a:ext cx="8273916" cy="502766"/>
          </a:xfrm>
          <a:prstGeom prst="rect">
            <a:avLst/>
          </a:prstGeom>
          <a:noFill/>
        </p:spPr>
        <p:txBody>
          <a:bodyPr wrap="square" rtlCol="0">
            <a:spAutoFit/>
          </a:bodyPr>
          <a:lstStyle/>
          <a:p>
            <a:r>
              <a:rPr lang="en-US" sz="2667" dirty="0">
                <a:solidFill>
                  <a:srgbClr val="FF0000"/>
                </a:solidFill>
              </a:rPr>
              <a:t>*</a:t>
            </a:r>
            <a:r>
              <a:rPr lang="en-US" sz="2667" dirty="0"/>
              <a:t>S </a:t>
            </a:r>
            <a:r>
              <a:rPr lang="en-US" sz="2667" dirty="0" err="1"/>
              <a:t>Parcell</a:t>
            </a:r>
            <a:r>
              <a:rPr lang="en-US" sz="2667" dirty="0"/>
              <a:t>, Alternative Medicine Review 7(1), 2002, 22-44</a:t>
            </a:r>
          </a:p>
        </p:txBody>
      </p:sp>
      <p:sp>
        <p:nvSpPr>
          <p:cNvPr id="5" name="TextBox 4"/>
          <p:cNvSpPr txBox="1"/>
          <p:nvPr/>
        </p:nvSpPr>
        <p:spPr>
          <a:xfrm>
            <a:off x="5448867" y="2120464"/>
            <a:ext cx="5598243" cy="954107"/>
          </a:xfrm>
          <a:prstGeom prst="rect">
            <a:avLst/>
          </a:prstGeom>
          <a:solidFill>
            <a:srgbClr val="FFF8A0"/>
          </a:solidFill>
          <a:ln>
            <a:solidFill>
              <a:schemeClr val="tx1"/>
            </a:solidFill>
          </a:ln>
        </p:spPr>
        <p:txBody>
          <a:bodyPr wrap="square" rtlCol="0">
            <a:spAutoFit/>
          </a:bodyPr>
          <a:lstStyle/>
          <a:p>
            <a:r>
              <a:rPr lang="en-US" sz="2800" dirty="0"/>
              <a:t>These can have many beneficial effects and are nearly nontoxic</a:t>
            </a:r>
          </a:p>
        </p:txBody>
      </p:sp>
      <p:sp>
        <p:nvSpPr>
          <p:cNvPr id="6" name="TextBox 5"/>
          <p:cNvSpPr txBox="1"/>
          <p:nvPr/>
        </p:nvSpPr>
        <p:spPr>
          <a:xfrm>
            <a:off x="4932594" y="3412281"/>
            <a:ext cx="6630788" cy="954107"/>
          </a:xfrm>
          <a:prstGeom prst="rect">
            <a:avLst/>
          </a:prstGeom>
          <a:solidFill>
            <a:srgbClr val="FFF8A0"/>
          </a:solidFill>
          <a:ln>
            <a:solidFill>
              <a:srgbClr val="000000"/>
            </a:solidFill>
          </a:ln>
        </p:spPr>
        <p:txBody>
          <a:bodyPr wrap="square" rtlCol="0">
            <a:spAutoFit/>
          </a:bodyPr>
          <a:lstStyle/>
          <a:p>
            <a:r>
              <a:rPr lang="en-US" sz="2800" dirty="0"/>
              <a:t>My personal favorite is Epsom salt baths:</a:t>
            </a:r>
          </a:p>
          <a:p>
            <a:r>
              <a:rPr lang="en-US" sz="2800" dirty="0"/>
              <a:t>Magnesium sulfate uptake through the skin</a:t>
            </a:r>
          </a:p>
        </p:txBody>
      </p:sp>
    </p:spTree>
    <p:extLst>
      <p:ext uri="{BB962C8B-B14F-4D97-AF65-F5344CB8AC3E}">
        <p14:creationId xmlns:p14="http://schemas.microsoft.com/office/powerpoint/2010/main" val="7643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75" y="60348"/>
            <a:ext cx="10972800" cy="1143000"/>
          </a:xfrm>
        </p:spPr>
        <p:txBody>
          <a:bodyPr/>
          <a:lstStyle/>
          <a:p>
            <a:r>
              <a:rPr lang="en-US" b="1" dirty="0"/>
              <a:t>Foods High in Niacin (B3) </a:t>
            </a:r>
            <a:r>
              <a:rPr lang="en-US" b="1" dirty="0">
                <a:sym typeface="Wingdings"/>
              </a:rPr>
              <a:t> NAD(P)(H)</a:t>
            </a:r>
            <a:endParaRPr lang="en-US" b="1" dirty="0"/>
          </a:p>
        </p:txBody>
      </p:sp>
      <p:pic>
        <p:nvPicPr>
          <p:cNvPr id="4" name="Picture 3" descr="mushroom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0" y="4750360"/>
            <a:ext cx="2789731" cy="1859061"/>
          </a:xfrm>
          <a:prstGeom prst="rect">
            <a:avLst/>
          </a:prstGeom>
        </p:spPr>
      </p:pic>
      <p:pic>
        <p:nvPicPr>
          <p:cNvPr id="5" name="Picture 4" descr="meats_and_fis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2975" y="3516716"/>
            <a:ext cx="3867436" cy="3341285"/>
          </a:xfrm>
          <a:prstGeom prst="rect">
            <a:avLst/>
          </a:prstGeom>
        </p:spPr>
      </p:pic>
      <p:pic>
        <p:nvPicPr>
          <p:cNvPr id="6" name="Picture 5" descr="pea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8832" y="2679173"/>
            <a:ext cx="3317035" cy="2218267"/>
          </a:xfrm>
          <a:prstGeom prst="rect">
            <a:avLst/>
          </a:prstGeom>
        </p:spPr>
      </p:pic>
      <p:pic>
        <p:nvPicPr>
          <p:cNvPr id="7" name="Picture 6" descr="potato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341" y="4267203"/>
            <a:ext cx="3515840" cy="2283276"/>
          </a:xfrm>
          <a:prstGeom prst="rect">
            <a:avLst/>
          </a:prstGeom>
        </p:spPr>
      </p:pic>
      <p:pic>
        <p:nvPicPr>
          <p:cNvPr id="8" name="Picture 7" descr="avocad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3825" y="3712105"/>
            <a:ext cx="2758180" cy="2370667"/>
          </a:xfrm>
          <a:prstGeom prst="rect">
            <a:avLst/>
          </a:prstGeom>
        </p:spPr>
      </p:pic>
      <p:sp>
        <p:nvSpPr>
          <p:cNvPr id="3" name="Content Placeholder 2"/>
          <p:cNvSpPr>
            <a:spLocks noGrp="1"/>
          </p:cNvSpPr>
          <p:nvPr>
            <p:ph idx="1"/>
          </p:nvPr>
        </p:nvSpPr>
        <p:spPr>
          <a:xfrm>
            <a:off x="440267" y="1180578"/>
            <a:ext cx="11243733" cy="1989665"/>
          </a:xfrm>
        </p:spPr>
        <p:txBody>
          <a:bodyPr>
            <a:normAutofit/>
          </a:bodyPr>
          <a:lstStyle/>
          <a:p>
            <a:r>
              <a:rPr lang="en-US" dirty="0"/>
              <a:t>Many foods are rich in niacin (B3), especially animal products like meat, fish and poultry.</a:t>
            </a:r>
          </a:p>
          <a:p>
            <a:r>
              <a:rPr lang="en-US" dirty="0"/>
              <a:t>Vegetarian sources include avocado, peanuts, whole grains, mushrooms, green peas and potatoes. </a:t>
            </a:r>
          </a:p>
          <a:p>
            <a:endParaRPr lang="en-US" dirty="0"/>
          </a:p>
        </p:txBody>
      </p:sp>
    </p:spTree>
    <p:extLst>
      <p:ext uri="{BB962C8B-B14F-4D97-AF65-F5344CB8AC3E}">
        <p14:creationId xmlns:p14="http://schemas.microsoft.com/office/powerpoint/2010/main" val="38900459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late, food, dish, meal&#10;&#10;Description automatically generated">
            <a:extLst>
              <a:ext uri="{FF2B5EF4-FFF2-40B4-BE49-F238E27FC236}">
                <a16:creationId xmlns:a16="http://schemas.microsoft.com/office/drawing/2014/main" id="{4F62779B-B929-0F45-8DDC-AC4AEE3BF7BD}"/>
              </a:ext>
            </a:extLst>
          </p:cNvPr>
          <p:cNvPicPr>
            <a:picLocks noChangeAspect="1"/>
          </p:cNvPicPr>
          <p:nvPr/>
        </p:nvPicPr>
        <p:blipFill>
          <a:blip r:embed="rId3"/>
          <a:stretch>
            <a:fillRect/>
          </a:stretch>
        </p:blipFill>
        <p:spPr>
          <a:xfrm>
            <a:off x="3983756" y="2315515"/>
            <a:ext cx="3962400" cy="2628900"/>
          </a:xfrm>
          <a:prstGeom prst="rect">
            <a:avLst/>
          </a:prstGeom>
        </p:spPr>
      </p:pic>
      <p:sp>
        <p:nvSpPr>
          <p:cNvPr id="2" name="Title 1"/>
          <p:cNvSpPr>
            <a:spLocks noGrp="1"/>
          </p:cNvSpPr>
          <p:nvPr>
            <p:ph type="title"/>
          </p:nvPr>
        </p:nvSpPr>
        <p:spPr>
          <a:xfrm>
            <a:off x="105767" y="94622"/>
            <a:ext cx="12767733" cy="1248188"/>
          </a:xfrm>
        </p:spPr>
        <p:txBody>
          <a:bodyPr>
            <a:normAutofit/>
          </a:bodyPr>
          <a:lstStyle/>
          <a:p>
            <a:r>
              <a:rPr lang="en-US" b="1" dirty="0"/>
              <a:t>Riboflavin (B2):  Source for FAD in Flavoproteins</a:t>
            </a:r>
          </a:p>
        </p:txBody>
      </p:sp>
      <p:sp>
        <p:nvSpPr>
          <p:cNvPr id="3" name="Content Placeholder 2"/>
          <p:cNvSpPr>
            <a:spLocks noGrp="1"/>
          </p:cNvSpPr>
          <p:nvPr>
            <p:ph idx="1"/>
          </p:nvPr>
        </p:nvSpPr>
        <p:spPr>
          <a:xfrm>
            <a:off x="715622" y="1524317"/>
            <a:ext cx="10498667" cy="1295399"/>
          </a:xfrm>
        </p:spPr>
        <p:txBody>
          <a:bodyPr>
            <a:normAutofit/>
          </a:bodyPr>
          <a:lstStyle/>
          <a:p>
            <a:pPr marL="0" indent="0">
              <a:buNone/>
            </a:pPr>
            <a:r>
              <a:rPr lang="en-US" dirty="0"/>
              <a:t>Foods high in riboflavin (B2) include beef, tofu, milk, fish, mushrooms, pork, spinach, almonds, avocados, and eggs</a:t>
            </a:r>
          </a:p>
        </p:txBody>
      </p:sp>
      <p:pic>
        <p:nvPicPr>
          <p:cNvPr id="5" name="Picture 4" descr="avocad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9885" y="3560347"/>
            <a:ext cx="2438400" cy="2095815"/>
          </a:xfrm>
          <a:prstGeom prst="rect">
            <a:avLst/>
          </a:prstGeom>
        </p:spPr>
      </p:pic>
      <p:pic>
        <p:nvPicPr>
          <p:cNvPr id="6" name="Picture 5" descr="egg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6115" y="2562827"/>
            <a:ext cx="2789731" cy="1570159"/>
          </a:xfrm>
          <a:prstGeom prst="rect">
            <a:avLst/>
          </a:prstGeom>
        </p:spPr>
      </p:pic>
      <p:pic>
        <p:nvPicPr>
          <p:cNvPr id="7" name="Picture 6" descr="spinach.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00183"/>
            <a:ext cx="3221603" cy="2657823"/>
          </a:xfrm>
          <a:prstGeom prst="rect">
            <a:avLst/>
          </a:prstGeom>
        </p:spPr>
      </p:pic>
      <p:pic>
        <p:nvPicPr>
          <p:cNvPr id="4" name="Picture 3" descr="mushroom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6645" y="4860383"/>
            <a:ext cx="2388311" cy="1591557"/>
          </a:xfrm>
          <a:prstGeom prst="rect">
            <a:avLst/>
          </a:prstGeom>
        </p:spPr>
      </p:pic>
      <p:pic>
        <p:nvPicPr>
          <p:cNvPr id="9" name="Picture 8" descr="Almond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00" y="2251714"/>
            <a:ext cx="2353733" cy="1561771"/>
          </a:xfrm>
          <a:prstGeom prst="rect">
            <a:avLst/>
          </a:prstGeom>
        </p:spPr>
      </p:pic>
      <p:pic>
        <p:nvPicPr>
          <p:cNvPr id="8" name="Picture 7" descr="milk.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5688" y="4150088"/>
            <a:ext cx="2707912" cy="2707912"/>
          </a:xfrm>
          <a:prstGeom prst="rect">
            <a:avLst/>
          </a:prstGeom>
        </p:spPr>
      </p:pic>
    </p:spTree>
    <p:extLst>
      <p:ext uri="{BB962C8B-B14F-4D97-AF65-F5344CB8AC3E}">
        <p14:creationId xmlns:p14="http://schemas.microsoft.com/office/powerpoint/2010/main" val="6203782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ydrogen_wa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6677" y="1417644"/>
            <a:ext cx="2061428" cy="4777889"/>
          </a:xfrm>
          <a:prstGeom prst="rect">
            <a:avLst/>
          </a:prstGeom>
        </p:spPr>
      </p:pic>
      <p:pic>
        <p:nvPicPr>
          <p:cNvPr id="6" name="Picture 5" descr="litewa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67" y="1180576"/>
            <a:ext cx="2015067" cy="5299163"/>
          </a:xfrm>
          <a:prstGeom prst="rect">
            <a:avLst/>
          </a:prstGeom>
        </p:spPr>
      </p:pic>
      <p:pic>
        <p:nvPicPr>
          <p:cNvPr id="7" name="Picture 6" descr="glacierwat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4670" y="1907737"/>
            <a:ext cx="6570132" cy="4809067"/>
          </a:xfrm>
          <a:prstGeom prst="rect">
            <a:avLst/>
          </a:prstGeom>
        </p:spPr>
      </p:pic>
      <p:sp>
        <p:nvSpPr>
          <p:cNvPr id="2" name="Title 1"/>
          <p:cNvSpPr>
            <a:spLocks noGrp="1"/>
          </p:cNvSpPr>
          <p:nvPr>
            <p:ph type="title"/>
          </p:nvPr>
        </p:nvSpPr>
        <p:spPr>
          <a:xfrm>
            <a:off x="146221" y="141196"/>
            <a:ext cx="10515600" cy="1325563"/>
          </a:xfrm>
        </p:spPr>
        <p:txBody>
          <a:bodyPr>
            <a:normAutofit/>
          </a:bodyPr>
          <a:lstStyle/>
          <a:p>
            <a:r>
              <a:rPr lang="en-US" b="1" dirty="0"/>
              <a:t>DDW, Glacier Water and Hydrogen Water</a:t>
            </a:r>
          </a:p>
        </p:txBody>
      </p:sp>
    </p:spTree>
    <p:extLst>
      <p:ext uri="{BB962C8B-B14F-4D97-AF65-F5344CB8AC3E}">
        <p14:creationId xmlns:p14="http://schemas.microsoft.com/office/powerpoint/2010/main" val="27851684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972800" cy="1143000"/>
          </a:xfrm>
        </p:spPr>
        <p:txBody>
          <a:bodyPr/>
          <a:lstStyle/>
          <a:p>
            <a:r>
              <a:rPr lang="en-US" b="1" dirty="0"/>
              <a:t>Flavonoids and Polyphenols!</a:t>
            </a:r>
          </a:p>
        </p:txBody>
      </p:sp>
      <p:pic>
        <p:nvPicPr>
          <p:cNvPr id="4" name="Picture 3" descr="tea_with_mi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7088" y="2008498"/>
            <a:ext cx="2912085" cy="1902553"/>
          </a:xfrm>
          <a:prstGeom prst="rect">
            <a:avLst/>
          </a:prstGeom>
        </p:spPr>
      </p:pic>
      <p:pic>
        <p:nvPicPr>
          <p:cNvPr id="5" name="Picture 4" descr="coff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6201" y="4521198"/>
            <a:ext cx="2912086" cy="1854200"/>
          </a:xfrm>
          <a:prstGeom prst="rect">
            <a:avLst/>
          </a:prstGeom>
        </p:spPr>
      </p:pic>
      <p:pic>
        <p:nvPicPr>
          <p:cNvPr id="6" name="Picture 5" descr="curry-seasoning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94" y="966504"/>
            <a:ext cx="2165136" cy="1623852"/>
          </a:xfrm>
          <a:prstGeom prst="rect">
            <a:avLst/>
          </a:prstGeom>
        </p:spPr>
      </p:pic>
      <p:pic>
        <p:nvPicPr>
          <p:cNvPr id="8" name="Picture 7" descr="raspberri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6503" y="993803"/>
            <a:ext cx="3110655" cy="2029391"/>
          </a:xfrm>
          <a:prstGeom prst="rect">
            <a:avLst/>
          </a:prstGeom>
        </p:spPr>
      </p:pic>
      <p:pic>
        <p:nvPicPr>
          <p:cNvPr id="9" name="Picture 8" descr="Pecan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394" y="3336301"/>
            <a:ext cx="2971619" cy="2369795"/>
          </a:xfrm>
          <a:prstGeom prst="rect">
            <a:avLst/>
          </a:prstGeom>
        </p:spPr>
      </p:pic>
      <p:pic>
        <p:nvPicPr>
          <p:cNvPr id="7" name="Picture 6" descr="flavonoid-foo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0301" y="2873997"/>
            <a:ext cx="4483147" cy="3810000"/>
          </a:xfrm>
          <a:prstGeom prst="rect">
            <a:avLst/>
          </a:prstGeom>
        </p:spPr>
      </p:pic>
    </p:spTree>
    <p:extLst>
      <p:ext uri="{BB962C8B-B14F-4D97-AF65-F5344CB8AC3E}">
        <p14:creationId xmlns:p14="http://schemas.microsoft.com/office/powerpoint/2010/main" val="30292650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454" y="199756"/>
            <a:ext cx="9144000" cy="1143000"/>
          </a:xfrm>
        </p:spPr>
        <p:txBody>
          <a:bodyPr>
            <a:normAutofit fontScale="90000"/>
          </a:bodyPr>
          <a:lstStyle/>
          <a:p>
            <a:r>
              <a:rPr lang="en-US" b="1" dirty="0"/>
              <a:t>Treating Glyphosate Poisoning in Cows</a:t>
            </a:r>
            <a:r>
              <a:rPr lang="en-US" b="1" dirty="0">
                <a:solidFill>
                  <a:srgbClr val="FF0000"/>
                </a:solidFill>
              </a:rPr>
              <a:t>*</a:t>
            </a:r>
          </a:p>
        </p:txBody>
      </p:sp>
      <p:pic>
        <p:nvPicPr>
          <p:cNvPr id="5" name="Picture 4" descr="bentonite_cl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634" y="3698153"/>
            <a:ext cx="3580199" cy="2388505"/>
          </a:xfrm>
          <a:prstGeom prst="rect">
            <a:avLst/>
          </a:prstGeom>
        </p:spPr>
      </p:pic>
      <p:sp>
        <p:nvSpPr>
          <p:cNvPr id="6" name="TextBox 5"/>
          <p:cNvSpPr txBox="1"/>
          <p:nvPr/>
        </p:nvSpPr>
        <p:spPr>
          <a:xfrm>
            <a:off x="1396975" y="6044326"/>
            <a:ext cx="2018501" cy="461665"/>
          </a:xfrm>
          <a:prstGeom prst="rect">
            <a:avLst/>
          </a:prstGeom>
          <a:noFill/>
        </p:spPr>
        <p:txBody>
          <a:bodyPr wrap="none" rtlCol="0">
            <a:spAutoFit/>
          </a:bodyPr>
          <a:lstStyle/>
          <a:p>
            <a:r>
              <a:rPr lang="en-US" sz="2400" dirty="0" err="1"/>
              <a:t>Bentonite</a:t>
            </a:r>
            <a:r>
              <a:rPr lang="en-US" sz="2400" dirty="0"/>
              <a:t> Clay</a:t>
            </a:r>
          </a:p>
        </p:txBody>
      </p:sp>
      <p:sp>
        <p:nvSpPr>
          <p:cNvPr id="7" name="TextBox 6"/>
          <p:cNvSpPr txBox="1"/>
          <p:nvPr/>
        </p:nvSpPr>
        <p:spPr>
          <a:xfrm>
            <a:off x="5396951" y="5813494"/>
            <a:ext cx="1508346" cy="461665"/>
          </a:xfrm>
          <a:prstGeom prst="rect">
            <a:avLst/>
          </a:prstGeom>
          <a:noFill/>
        </p:spPr>
        <p:txBody>
          <a:bodyPr wrap="none" rtlCol="0">
            <a:spAutoFit/>
          </a:bodyPr>
          <a:lstStyle/>
          <a:p>
            <a:r>
              <a:rPr lang="en-US" sz="2400" dirty="0" err="1"/>
              <a:t>Fulvic</a:t>
            </a:r>
            <a:r>
              <a:rPr lang="en-US" sz="2400" dirty="0"/>
              <a:t> Acid</a:t>
            </a:r>
          </a:p>
        </p:txBody>
      </p:sp>
      <p:sp>
        <p:nvSpPr>
          <p:cNvPr id="8" name="TextBox 7"/>
          <p:cNvSpPr txBox="1"/>
          <p:nvPr/>
        </p:nvSpPr>
        <p:spPr>
          <a:xfrm>
            <a:off x="4244296" y="6411781"/>
            <a:ext cx="6778150" cy="461665"/>
          </a:xfrm>
          <a:prstGeom prst="rect">
            <a:avLst/>
          </a:prstGeom>
          <a:noFill/>
        </p:spPr>
        <p:txBody>
          <a:bodyPr wrap="square" rtlCol="0">
            <a:spAutoFit/>
          </a:bodyPr>
          <a:lstStyle/>
          <a:p>
            <a:r>
              <a:rPr lang="fr-FR" sz="2400" dirty="0">
                <a:solidFill>
                  <a:srgbClr val="FF0000"/>
                </a:solidFill>
              </a:rPr>
              <a:t>*</a:t>
            </a:r>
            <a:r>
              <a:rPr lang="fr-FR" sz="2400" dirty="0"/>
              <a:t>H Gerlach et al., J Environ Anal </a:t>
            </a:r>
            <a:r>
              <a:rPr lang="fr-FR" sz="2400" dirty="0" err="1"/>
              <a:t>Toxicol</a:t>
            </a:r>
            <a:r>
              <a:rPr lang="fr-FR" sz="2400" dirty="0"/>
              <a:t> 2014, 5:2 </a:t>
            </a:r>
          </a:p>
        </p:txBody>
      </p:sp>
      <p:pic>
        <p:nvPicPr>
          <p:cNvPr id="9" name="Picture 8" descr="activated-carb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8185" y="3537329"/>
            <a:ext cx="2982021" cy="2064476"/>
          </a:xfrm>
          <a:prstGeom prst="rect">
            <a:avLst/>
          </a:prstGeom>
        </p:spPr>
      </p:pic>
      <p:sp>
        <p:nvSpPr>
          <p:cNvPr id="10" name="TextBox 9"/>
          <p:cNvSpPr txBox="1"/>
          <p:nvPr/>
        </p:nvSpPr>
        <p:spPr>
          <a:xfrm>
            <a:off x="8529424" y="5738427"/>
            <a:ext cx="2138576" cy="400110"/>
          </a:xfrm>
          <a:prstGeom prst="rect">
            <a:avLst/>
          </a:prstGeom>
          <a:noFill/>
        </p:spPr>
        <p:txBody>
          <a:bodyPr wrap="none" rtlCol="0">
            <a:spAutoFit/>
          </a:bodyPr>
          <a:lstStyle/>
          <a:p>
            <a:r>
              <a:rPr lang="en-US" sz="2000" dirty="0"/>
              <a:t>Activated Charcoal</a:t>
            </a:r>
          </a:p>
        </p:txBody>
      </p:sp>
      <p:pic>
        <p:nvPicPr>
          <p:cNvPr id="11" name="Picture 10" descr="sauerkraut_juic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634" y="1342756"/>
            <a:ext cx="4206066" cy="2355397"/>
          </a:xfrm>
          <a:prstGeom prst="rect">
            <a:avLst/>
          </a:prstGeom>
        </p:spPr>
      </p:pic>
      <p:sp>
        <p:nvSpPr>
          <p:cNvPr id="12" name="TextBox 11"/>
          <p:cNvSpPr txBox="1"/>
          <p:nvPr/>
        </p:nvSpPr>
        <p:spPr>
          <a:xfrm>
            <a:off x="746458" y="1780893"/>
            <a:ext cx="1555083" cy="830997"/>
          </a:xfrm>
          <a:prstGeom prst="rect">
            <a:avLst/>
          </a:prstGeom>
          <a:noFill/>
          <a:ln>
            <a:noFill/>
          </a:ln>
        </p:spPr>
        <p:txBody>
          <a:bodyPr wrap="none" rtlCol="0">
            <a:spAutoFit/>
          </a:bodyPr>
          <a:lstStyle/>
          <a:p>
            <a:r>
              <a:rPr lang="en-US" sz="2400" dirty="0">
                <a:solidFill>
                  <a:schemeClr val="bg1"/>
                </a:solidFill>
              </a:rPr>
              <a:t>Sauerkraut</a:t>
            </a:r>
          </a:p>
          <a:p>
            <a:r>
              <a:rPr lang="en-US" sz="2400" dirty="0">
                <a:solidFill>
                  <a:schemeClr val="bg1"/>
                </a:solidFill>
              </a:rPr>
              <a:t> Juice</a:t>
            </a:r>
          </a:p>
        </p:txBody>
      </p:sp>
      <p:pic>
        <p:nvPicPr>
          <p:cNvPr id="4" name="Content Placeholder 3" descr="Fulvic_acid.png"/>
          <p:cNvPicPr>
            <a:picLocks noGrp="1" noChangeAspect="1"/>
          </p:cNvPicPr>
          <p:nvPr>
            <p:ph idx="1"/>
          </p:nvPr>
        </p:nvPicPr>
        <p:blipFill>
          <a:blip r:embed="rId6">
            <a:extLst>
              <a:ext uri="{28A0092B-C50C-407E-A947-70E740481C1C}">
                <a14:useLocalDpi xmlns:a14="http://schemas.microsoft.com/office/drawing/2010/main" val="0"/>
              </a:ext>
            </a:extLst>
          </a:blip>
          <a:srcRect l="675" r="675"/>
          <a:stretch>
            <a:fillRect/>
          </a:stretch>
        </p:blipFill>
        <p:spPr>
          <a:xfrm>
            <a:off x="4674620" y="4069826"/>
            <a:ext cx="2953008" cy="1624041"/>
          </a:xfrm>
        </p:spPr>
      </p:pic>
      <p:sp>
        <p:nvSpPr>
          <p:cNvPr id="13" name="TextBox 12"/>
          <p:cNvSpPr txBox="1"/>
          <p:nvPr/>
        </p:nvSpPr>
        <p:spPr>
          <a:xfrm>
            <a:off x="5538651" y="1417638"/>
            <a:ext cx="5773783" cy="1938992"/>
          </a:xfrm>
          <a:prstGeom prst="rect">
            <a:avLst/>
          </a:prstGeom>
          <a:noFill/>
        </p:spPr>
        <p:txBody>
          <a:bodyPr wrap="square" rtlCol="0">
            <a:spAutoFit/>
          </a:bodyPr>
          <a:lstStyle/>
          <a:p>
            <a:r>
              <a:rPr lang="en-US" sz="2400" dirty="0"/>
              <a:t>Activated charcoal, </a:t>
            </a:r>
            <a:r>
              <a:rPr lang="en-US" sz="2400" dirty="0" err="1"/>
              <a:t>bentonite</a:t>
            </a:r>
            <a:r>
              <a:rPr lang="en-US" sz="2400" dirty="0"/>
              <a:t> clay, </a:t>
            </a:r>
            <a:r>
              <a:rPr lang="en-US" sz="2400" dirty="0" err="1"/>
              <a:t>humic</a:t>
            </a:r>
            <a:r>
              <a:rPr lang="en-US" sz="2400" dirty="0"/>
              <a:t> and </a:t>
            </a:r>
            <a:r>
              <a:rPr lang="en-US" sz="2400" dirty="0" err="1"/>
              <a:t>fulvic</a:t>
            </a:r>
            <a:r>
              <a:rPr lang="en-US" sz="2400" dirty="0"/>
              <a:t> acids, and sauerkraut juice have been shown to be effective in reducing urinary levels of glyphosate and improving animal health</a:t>
            </a:r>
          </a:p>
        </p:txBody>
      </p:sp>
    </p:spTree>
    <p:extLst>
      <p:ext uri="{BB962C8B-B14F-4D97-AF65-F5344CB8AC3E}">
        <p14:creationId xmlns:p14="http://schemas.microsoft.com/office/powerpoint/2010/main" val="507359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rganic_kauai.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2563908" y="-382832"/>
            <a:ext cx="16997286" cy="7623664"/>
          </a:xfrm>
        </p:spPr>
      </p:pic>
      <p:sp>
        <p:nvSpPr>
          <p:cNvPr id="3" name="TextBox 2"/>
          <p:cNvSpPr txBox="1"/>
          <p:nvPr/>
        </p:nvSpPr>
        <p:spPr>
          <a:xfrm>
            <a:off x="0" y="0"/>
            <a:ext cx="5127301" cy="1323439"/>
          </a:xfrm>
          <a:prstGeom prst="rect">
            <a:avLst/>
          </a:prstGeom>
          <a:noFill/>
        </p:spPr>
        <p:txBody>
          <a:bodyPr wrap="none" rtlCol="0">
            <a:spAutoFit/>
          </a:bodyPr>
          <a:lstStyle/>
          <a:p>
            <a:r>
              <a:rPr lang="en-US" sz="8000" dirty="0">
                <a:solidFill>
                  <a:schemeClr val="bg1"/>
                </a:solidFill>
              </a:rPr>
              <a:t>Go Organic!</a:t>
            </a:r>
          </a:p>
        </p:txBody>
      </p:sp>
    </p:spTree>
    <p:extLst>
      <p:ext uri="{BB962C8B-B14F-4D97-AF65-F5344CB8AC3E}">
        <p14:creationId xmlns:p14="http://schemas.microsoft.com/office/powerpoint/2010/main" val="32251372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9FD4C-ADA3-BDC2-E921-39024D40687F}"/>
              </a:ext>
            </a:extLst>
          </p:cNvPr>
          <p:cNvSpPr>
            <a:spLocks noGrp="1"/>
          </p:cNvSpPr>
          <p:nvPr>
            <p:ph type="title"/>
          </p:nvPr>
        </p:nvSpPr>
        <p:spPr>
          <a:xfrm>
            <a:off x="306859" y="19137"/>
            <a:ext cx="3004752" cy="1325563"/>
          </a:xfrm>
        </p:spPr>
        <p:txBody>
          <a:bodyPr/>
          <a:lstStyle/>
          <a:p>
            <a:r>
              <a:rPr lang="en-US" b="1" dirty="0"/>
              <a:t>Summary</a:t>
            </a:r>
          </a:p>
        </p:txBody>
      </p:sp>
      <p:sp>
        <p:nvSpPr>
          <p:cNvPr id="3" name="Content Placeholder 2">
            <a:extLst>
              <a:ext uri="{FF2B5EF4-FFF2-40B4-BE49-F238E27FC236}">
                <a16:creationId xmlns:a16="http://schemas.microsoft.com/office/drawing/2014/main" id="{CB32885B-88E7-80FD-605D-3226AF333DBC}"/>
              </a:ext>
            </a:extLst>
          </p:cNvPr>
          <p:cNvSpPr>
            <a:spLocks noGrp="1"/>
          </p:cNvSpPr>
          <p:nvPr>
            <p:ph idx="1"/>
          </p:nvPr>
        </p:nvSpPr>
        <p:spPr>
          <a:xfrm>
            <a:off x="306859" y="1084216"/>
            <a:ext cx="10929177" cy="5526223"/>
          </a:xfrm>
        </p:spPr>
        <p:txBody>
          <a:bodyPr>
            <a:normAutofit/>
          </a:bodyPr>
          <a:lstStyle/>
          <a:p>
            <a:r>
              <a:rPr lang="en-US" dirty="0"/>
              <a:t>The herbicide glyphosate is pervasive in our food supply, and it is far more toxic than our regulators are willing to admit</a:t>
            </a:r>
          </a:p>
          <a:p>
            <a:r>
              <a:rPr lang="en-US" dirty="0"/>
              <a:t>Glyphosate’s mechanism of toxicity is unique, and it likely involves substituting for the amino acid glycine by mistake during protein synthesis in susceptible proteins</a:t>
            </a:r>
          </a:p>
          <a:p>
            <a:r>
              <a:rPr lang="en-US" dirty="0"/>
              <a:t>Glyphosate disrupts sulfation and methylation pathways, which results in mitochondrial dysfunction due to excessive deuterium accumulation</a:t>
            </a:r>
          </a:p>
          <a:p>
            <a:r>
              <a:rPr lang="en-US" dirty="0"/>
              <a:t>Mitochondria exposed to too much deuterium become dysfunctional, spewing out reactive oxygen species and producing insufficient ATP</a:t>
            </a:r>
          </a:p>
          <a:p>
            <a:r>
              <a:rPr lang="en-US" dirty="0"/>
              <a:t>Collagen traps deuterium in proline residues, but is highly susceptible to glyphosate toxicity</a:t>
            </a:r>
          </a:p>
          <a:p>
            <a:r>
              <a:rPr lang="en-US" dirty="0"/>
              <a:t>Many modern diseases are associated with mitochondrial dysfunction</a:t>
            </a:r>
          </a:p>
          <a:p>
            <a:endParaRPr lang="en-US" dirty="0"/>
          </a:p>
        </p:txBody>
      </p:sp>
    </p:spTree>
    <p:extLst>
      <p:ext uri="{BB962C8B-B14F-4D97-AF65-F5344CB8AC3E}">
        <p14:creationId xmlns:p14="http://schemas.microsoft.com/office/powerpoint/2010/main" val="32481127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38144</TotalTime>
  <Words>6825</Words>
  <Application>Microsoft Macintosh PowerPoint</Application>
  <PresentationFormat>Widescreen</PresentationFormat>
  <Paragraphs>810</Paragraphs>
  <Slides>97</Slides>
  <Notes>52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97</vt:i4>
      </vt:variant>
    </vt:vector>
  </HeadingPairs>
  <TitlesOfParts>
    <vt:vector size="105" baseType="lpstr">
      <vt:lpstr>Arial</vt:lpstr>
      <vt:lpstr>ArialMT</vt:lpstr>
      <vt:lpstr>Calibri</vt:lpstr>
      <vt:lpstr>Calibri Light</vt:lpstr>
      <vt:lpstr>Menlo</vt:lpstr>
      <vt:lpstr>TimesNewRomanPS</vt:lpstr>
      <vt:lpstr>Wingdings</vt:lpstr>
      <vt:lpstr>Office Theme</vt:lpstr>
      <vt:lpstr>Deutenomics:  A Revolution Unfolding  in Biology and Medicine</vt:lpstr>
      <vt:lpstr>PowerPoint Presentation</vt:lpstr>
      <vt:lpstr>Outline</vt:lpstr>
      <vt:lpstr>PowerPoint Presentation</vt:lpstr>
      <vt:lpstr>A Personal Time Line</vt:lpstr>
      <vt:lpstr> The Big Picture</vt:lpstr>
      <vt:lpstr>Deuterium = “Heavy” Hydrogen</vt:lpstr>
      <vt:lpstr>Ketogenic Diet and DDW: Health Benefits*</vt:lpstr>
      <vt:lpstr>Deuterium in Water and Depression*</vt:lpstr>
      <vt:lpstr>My Book on Glyphosate</vt:lpstr>
      <vt:lpstr>PowerPoint Presentation</vt:lpstr>
      <vt:lpstr>PowerPoint Presentation</vt:lpstr>
      <vt:lpstr>PowerPoint Presentation</vt:lpstr>
      <vt:lpstr>The Big Picture</vt:lpstr>
      <vt:lpstr>Hydrogen gas produced by microbes anaerobically from glucose or formate is depleted down to 30 ppm deuterium* </vt:lpstr>
      <vt:lpstr>What happens to the hydrogen  gas?</vt:lpstr>
      <vt:lpstr>What happens to the hydrogen  gas?</vt:lpstr>
      <vt:lpstr>Carbon Cycle</vt:lpstr>
      <vt:lpstr>Carbon Cycle</vt:lpstr>
      <vt:lpstr>Dissimilatory sulfate reduction induced by glyphosate</vt:lpstr>
      <vt:lpstr>BTBR mice have low acetate, and glyphosate disrupts acetate synthesis in the gut*</vt:lpstr>
      <vt:lpstr>Bifidobacteria:  Beneficial Role in Colitis</vt:lpstr>
      <vt:lpstr>Bifidobacteria:  Beneficial Role in Colitis</vt:lpstr>
      <vt:lpstr>Benefits of Bifidobacteria*</vt:lpstr>
      <vt:lpstr>PowerPoint Presentation</vt:lpstr>
      <vt:lpstr>Hydrogen Gas as a Therapy*</vt:lpstr>
      <vt:lpstr>"Pilot study of H₂ therapy in Parkinson's disease: a randomized double-blind placebo-controlled trial”*</vt:lpstr>
      <vt:lpstr>PowerPoint Presentation</vt:lpstr>
      <vt:lpstr>The Big Picture</vt:lpstr>
      <vt:lpstr>Enzymes Use Hydrogen Tunneling to Avoid Deuterium</vt:lpstr>
      <vt:lpstr>Glyphosate Impairs NAD(P)(H) Pathways*</vt:lpstr>
      <vt:lpstr>Glyphosate Suppresses Dehydrogenases in Soil Microbes*</vt:lpstr>
      <vt:lpstr>Hypothesis: Glyphosate Disrupts Proteins that Bind Phosphate</vt:lpstr>
      <vt:lpstr>Hypothesis: Glyphosate Disrupts Proteins that Bind Phosphate</vt:lpstr>
      <vt:lpstr>Does Glyphosate Disrupt FAD binding in Dehydrogenases?</vt:lpstr>
      <vt:lpstr>NAD and FAD</vt:lpstr>
      <vt:lpstr>NAD and FAD</vt:lpstr>
      <vt:lpstr>Some dehydrogenases that are downregulated in E. coli when exposed to glyphosate*</vt:lpstr>
      <vt:lpstr>Some dehydrogenases that are downregulated in E. coli when exposed to glyphosate*</vt:lpstr>
      <vt:lpstr>Citric Acid Cycle  aka Krebs Cycle: Cellular respiration in the mitochondria </vt:lpstr>
      <vt:lpstr>Citric Acid Cycle  aka Krebs Cycle: Cellular respiration in the mitochondria </vt:lpstr>
      <vt:lpstr>PowerPoint Presentation</vt:lpstr>
      <vt:lpstr>The Big Picture</vt:lpstr>
      <vt:lpstr>Simplified Glucose Metabolism</vt:lpstr>
      <vt:lpstr>Glycolysis and Glyphosate</vt:lpstr>
      <vt:lpstr> Triosephosphate Isomerase</vt:lpstr>
      <vt:lpstr> Triosephosphate Isomerase</vt:lpstr>
      <vt:lpstr>Highly conserved glycine at NAD binding site of glyceraldehyde 3-phosphate dehydrogenase*</vt:lpstr>
      <vt:lpstr>PowerPoint Presentation</vt:lpstr>
      <vt:lpstr>“Diabetic complications, insulin resistance, atherosclerosis, hypertension, cancer, disorders of the central nervous system.*”</vt:lpstr>
      <vt:lpstr>PowerPoint Presentation</vt:lpstr>
      <vt:lpstr>Is Glyphosate Causing an Epidemic in Fatty Liver Disease?</vt:lpstr>
      <vt:lpstr>PowerPoint Presentation</vt:lpstr>
      <vt:lpstr>Some dehydrogenases that are downregulated in E. coli when exposed to glyphosate*</vt:lpstr>
      <vt:lpstr>3-phosphoglycerate dehydrogenase</vt:lpstr>
      <vt:lpstr>GxGxxG Motif at NAD binding site in 3-phosphoglycerate dehydrogenase</vt:lpstr>
      <vt:lpstr>PowerPoint Presentation</vt:lpstr>
      <vt:lpstr>The Big Picture</vt:lpstr>
      <vt:lpstr>PowerPoint Presentation</vt:lpstr>
      <vt:lpstr>Demethylation of Cytosines in DNA*</vt:lpstr>
      <vt:lpstr>TET has a high deuterium kinetic isotope effect (KIE)*</vt:lpstr>
      <vt:lpstr>Fibromalgia linked with DNA Hypomethylation*</vt:lpstr>
      <vt:lpstr>“Methionine Attenuates Lipopolysaccharide-Induced Inflammatory Responses via DNA      Methylation in Macrophages”* </vt:lpstr>
      <vt:lpstr>“Dietary” Methionine Deficiency Induces Longevity</vt:lpstr>
      <vt:lpstr>Problematic Supplements</vt:lpstr>
      <vt:lpstr>PowerPoint Presentation</vt:lpstr>
      <vt:lpstr>Glyphosate Suppresses Succinate Dehydrogenase</vt:lpstr>
      <vt:lpstr>Succinate Dehydrogenase: GxGGxG Motif*</vt:lpstr>
      <vt:lpstr>“The Effects of Low-toxic Herbicide Roundup and Glyphosate on Mitochondria”*  </vt:lpstr>
      <vt:lpstr>“The Effects of Low-toxic Herbicide Roundup and Glyphosate on Mitochondria”*  </vt:lpstr>
      <vt:lpstr>Glyphosate caused increased proliferation and mitochondrial dysfunction in human glioblastoma cells.*</vt:lpstr>
      <vt:lpstr>PowerPoint Presentation</vt:lpstr>
      <vt:lpstr>The Big Picture</vt:lpstr>
      <vt:lpstr>PowerPoint Presentation</vt:lpstr>
      <vt:lpstr>Joint Hypermobility Syndrome</vt:lpstr>
      <vt:lpstr>Proline Tightly Binds Deuterium*</vt:lpstr>
      <vt:lpstr>Bone Collagen from Seals*</vt:lpstr>
      <vt:lpstr>Proline dehydrogenase replaces succinate dehydrogenase in cancer cells</vt:lpstr>
      <vt:lpstr>PowerPoint Presentation</vt:lpstr>
      <vt:lpstr>PowerPoint Presentation</vt:lpstr>
      <vt:lpstr>PowerPoint Presentation</vt:lpstr>
      <vt:lpstr>A High-Fat Diet is a Low-Deuterium Diet</vt:lpstr>
      <vt:lpstr>Amounts of Deuterium in Various Foods</vt:lpstr>
      <vt:lpstr>Deuterium in Foods and Mast-Cell Activation Syndrome*</vt:lpstr>
      <vt:lpstr>Waterfalls are Therapeutic!*</vt:lpstr>
      <vt:lpstr>"Life expectancy in Iceland among the highest in Europe, infant mortality rate is lowest”*</vt:lpstr>
      <vt:lpstr>“The Jungle Effect: Healthiest Diets from Around the World” by Daphne Miller, MD </vt:lpstr>
      <vt:lpstr>Many Nutrient Deficiencies Contribute to Mitochondrial Dysfunction*</vt:lpstr>
      <vt:lpstr> Eat Foods Containing Sulfur</vt:lpstr>
      <vt:lpstr>Supplemental Sources of Sulfur*</vt:lpstr>
      <vt:lpstr>Foods High in Niacin (B3)  NAD(P)(H)</vt:lpstr>
      <vt:lpstr>Riboflavin (B2):  Source for FAD in Flavoproteins</vt:lpstr>
      <vt:lpstr>DDW, Glacier Water and Hydrogen Water</vt:lpstr>
      <vt:lpstr>Flavonoids and Polyphenols!</vt:lpstr>
      <vt:lpstr>Treating Glyphosate Poisoning in Cows*</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Glyphosate Disrupts Deuterium Homeostasis Leading to Mitochondrial Dysfunction</dc:title>
  <dc:creator>Stephanie Seneff</dc:creator>
  <cp:lastModifiedBy>Stephanie Seneff</cp:lastModifiedBy>
  <cp:revision>225</cp:revision>
  <cp:lastPrinted>2024-04-07T21:34:19Z</cp:lastPrinted>
  <dcterms:created xsi:type="dcterms:W3CDTF">2023-09-20T18:17:44Z</dcterms:created>
  <dcterms:modified xsi:type="dcterms:W3CDTF">2024-04-07T21:36:01Z</dcterms:modified>
</cp:coreProperties>
</file>