
<file path=[Content_Types].xml><?xml version="1.0" encoding="utf-8"?>
<Types xmlns="http://schemas.openxmlformats.org/package/2006/content-types">
  <Default Extension="xml" ContentType="application/xml"/>
  <Default Extension="jpeg" ContentType="image/jpeg"/>
  <Default Extension="jpg" ContentType="image/pn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jpeg"/>
  <Override PartName="/ppt/media/image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0.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8.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25.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29.jpg" ContentType="image/jpeg"/>
  <Override PartName="/ppt/notesSlides/notesSlide30.xml" ContentType="application/vnd.openxmlformats-officedocument.presentationml.notesSlide+xml"/>
  <Override PartName="/ppt/media/image31.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36.jpg" ContentType="image/jpeg"/>
  <Override PartName="/ppt/media/image37.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39.jp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1.bin" ContentType="application/vnd.openxmlformats-officedocument.oleObject"/>
  <Override PartName="/ppt/notesSlides/notesSlide44.xml" ContentType="application/vnd.openxmlformats-officedocument.presentationml.notesSlide+xml"/>
  <Override PartName="/ppt/media/image42.jpg" ContentType="image/jpeg"/>
  <Override PartName="/ppt/notesSlides/notesSlide45.xml" ContentType="application/vnd.openxmlformats-officedocument.presentationml.notesSlide+xml"/>
  <Override PartName="/ppt/media/image43.jpg" ContentType="image/jpeg"/>
  <Override PartName="/ppt/notesSlides/notesSlide46.xml" ContentType="application/vnd.openxmlformats-officedocument.presentationml.notesSlide+xml"/>
  <Override PartName="/ppt/media/image44.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46.jpg" ContentType="image/jpeg"/>
  <Override PartName="/ppt/notesSlides/notesSlide50.xml" ContentType="application/vnd.openxmlformats-officedocument.presentationml.notesSlide+xml"/>
  <Override PartName="/ppt/media/image47.jpg" ContentType="image/jpeg"/>
  <Override PartName="/ppt/notesSlides/notesSlide51.xml" ContentType="application/vnd.openxmlformats-officedocument.presentationml.notesSlide+xml"/>
  <Override PartName="/ppt/media/image60.jpg" ContentType="image/jpeg"/>
  <Override PartName="/ppt/media/image61.jpg" ContentType="image/jpeg"/>
  <Override PartName="/ppt/media/image62.jpg" ContentType="image/jpeg"/>
  <Override PartName="/ppt/media/image63.jpg" ContentType="image/jpeg"/>
  <Override PartName="/ppt/media/image64.jpg" ContentType="image/jpeg"/>
  <Override PartName="/ppt/media/image65.jpg" ContentType="image/jpeg"/>
  <Override PartName="/ppt/media/image66.jpg" ContentType="image/jpeg"/>
  <Override PartName="/ppt/media/image67.jpg" ContentType="image/jpeg"/>
  <Override PartName="/ppt/media/image68.jpg" ContentType="image/jpeg"/>
  <Override PartName="/ppt/media/image69.jpg" ContentType="image/jpeg"/>
  <Override PartName="/ppt/media/image7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383" r:id="rId2"/>
    <p:sldId id="256" r:id="rId3"/>
    <p:sldId id="259" r:id="rId4"/>
    <p:sldId id="261" r:id="rId5"/>
    <p:sldId id="366" r:id="rId6"/>
    <p:sldId id="367" r:id="rId7"/>
    <p:sldId id="269" r:id="rId8"/>
    <p:sldId id="352" r:id="rId9"/>
    <p:sldId id="364" r:id="rId10"/>
    <p:sldId id="270" r:id="rId11"/>
    <p:sldId id="271" r:id="rId12"/>
    <p:sldId id="264" r:id="rId13"/>
    <p:sldId id="265" r:id="rId14"/>
    <p:sldId id="345" r:id="rId15"/>
    <p:sldId id="267" r:id="rId16"/>
    <p:sldId id="346" r:id="rId17"/>
    <p:sldId id="268" r:id="rId18"/>
    <p:sldId id="353" r:id="rId19"/>
    <p:sldId id="347" r:id="rId20"/>
    <p:sldId id="260" r:id="rId21"/>
    <p:sldId id="263" r:id="rId22"/>
    <p:sldId id="272" r:id="rId23"/>
    <p:sldId id="354" r:id="rId24"/>
    <p:sldId id="276" r:id="rId25"/>
    <p:sldId id="368" r:id="rId26"/>
    <p:sldId id="369" r:id="rId27"/>
    <p:sldId id="273" r:id="rId28"/>
    <p:sldId id="274" r:id="rId29"/>
    <p:sldId id="275" r:id="rId30"/>
    <p:sldId id="355" r:id="rId31"/>
    <p:sldId id="277" r:id="rId32"/>
    <p:sldId id="278" r:id="rId33"/>
    <p:sldId id="283" r:id="rId34"/>
    <p:sldId id="279" r:id="rId35"/>
    <p:sldId id="377" r:id="rId36"/>
    <p:sldId id="356" r:id="rId37"/>
    <p:sldId id="282" r:id="rId38"/>
    <p:sldId id="348" r:id="rId39"/>
    <p:sldId id="349" r:id="rId40"/>
    <p:sldId id="280" r:id="rId41"/>
    <p:sldId id="284" r:id="rId42"/>
    <p:sldId id="357" r:id="rId43"/>
    <p:sldId id="334" r:id="rId44"/>
    <p:sldId id="288" r:id="rId45"/>
    <p:sldId id="289" r:id="rId46"/>
    <p:sldId id="335" r:id="rId47"/>
    <p:sldId id="378" r:id="rId48"/>
    <p:sldId id="302" r:id="rId49"/>
    <p:sldId id="370" r:id="rId50"/>
    <p:sldId id="358" r:id="rId51"/>
    <p:sldId id="371" r:id="rId52"/>
    <p:sldId id="305" r:id="rId53"/>
    <p:sldId id="306" r:id="rId54"/>
    <p:sldId id="307" r:id="rId55"/>
    <p:sldId id="308" r:id="rId56"/>
    <p:sldId id="309" r:id="rId57"/>
    <p:sldId id="382" r:id="rId58"/>
    <p:sldId id="336" r:id="rId59"/>
    <p:sldId id="337" r:id="rId60"/>
    <p:sldId id="372" r:id="rId61"/>
    <p:sldId id="373" r:id="rId62"/>
    <p:sldId id="359" r:id="rId63"/>
    <p:sldId id="311" r:id="rId64"/>
    <p:sldId id="312" r:id="rId65"/>
    <p:sldId id="313" r:id="rId66"/>
    <p:sldId id="314" r:id="rId67"/>
    <p:sldId id="315" r:id="rId68"/>
    <p:sldId id="316" r:id="rId69"/>
    <p:sldId id="317" r:id="rId70"/>
    <p:sldId id="381" r:id="rId71"/>
    <p:sldId id="374" r:id="rId72"/>
    <p:sldId id="360" r:id="rId73"/>
    <p:sldId id="319" r:id="rId74"/>
    <p:sldId id="320" r:id="rId75"/>
    <p:sldId id="343" r:id="rId76"/>
    <p:sldId id="344" r:id="rId77"/>
    <p:sldId id="351" r:id="rId78"/>
    <p:sldId id="365" r:id="rId79"/>
    <p:sldId id="361" r:id="rId80"/>
    <p:sldId id="324" r:id="rId81"/>
    <p:sldId id="325" r:id="rId82"/>
    <p:sldId id="326" r:id="rId83"/>
    <p:sldId id="362" r:id="rId84"/>
    <p:sldId id="328" r:id="rId85"/>
    <p:sldId id="329" r:id="rId86"/>
    <p:sldId id="380" r:id="rId87"/>
    <p:sldId id="330" r:id="rId88"/>
    <p:sldId id="331" r:id="rId89"/>
    <p:sldId id="332" r:id="rId90"/>
    <p:sldId id="340" r:id="rId91"/>
    <p:sldId id="341" r:id="rId92"/>
    <p:sldId id="333" r:id="rId93"/>
    <p:sldId id="363" r:id="rId94"/>
    <p:sldId id="339" r:id="rId95"/>
    <p:sldId id="338" r:id="rId96"/>
    <p:sldId id="262" r:id="rId97"/>
    <p:sldId id="257"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ED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897" autoAdjust="0"/>
  </p:normalViewPr>
  <p:slideViewPr>
    <p:cSldViewPr snapToGrid="0" snapToObjects="1">
      <p:cViewPr>
        <p:scale>
          <a:sx n="75" d="100"/>
          <a:sy n="75" d="100"/>
        </p:scale>
        <p:origin x="-1056" y="-8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844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handoutMaster" Target="handoutMasters/handout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1E341C-0353-B340-81D4-ACA7EF78E9D2}" type="datetimeFigureOut">
              <a:rPr lang="en-US" smtClean="0"/>
              <a:t>4/26/14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890B95-67F9-C845-8CFD-EDBA90EAC033}" type="slidenum">
              <a:rPr lang="en-US" smtClean="0"/>
              <a:t>‹#›</a:t>
            </a:fld>
            <a:endParaRPr lang="en-US"/>
          </a:p>
        </p:txBody>
      </p:sp>
    </p:spTree>
    <p:extLst>
      <p:ext uri="{BB962C8B-B14F-4D97-AF65-F5344CB8AC3E}">
        <p14:creationId xmlns:p14="http://schemas.microsoft.com/office/powerpoint/2010/main" val="3181038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2E6A16-2AA4-8946-B495-6193DCE822A9}" type="datetimeFigureOut">
              <a:rPr lang="en-US" smtClean="0"/>
              <a:t>4/21/14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4BEF46-CDE8-734E-B046-8EFCF61323C1}" type="slidenum">
              <a:rPr lang="en-US" smtClean="0"/>
              <a:t>‹#›</a:t>
            </a:fld>
            <a:endParaRPr lang="en-US"/>
          </a:p>
        </p:txBody>
      </p:sp>
    </p:spTree>
    <p:extLst>
      <p:ext uri="{BB962C8B-B14F-4D97-AF65-F5344CB8AC3E}">
        <p14:creationId xmlns:p14="http://schemas.microsoft.com/office/powerpoint/2010/main" val="40115222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People.csail.mit.edu</a:t>
            </a:r>
            <a:r>
              <a:rPr lang="en-US" dirty="0" smtClean="0"/>
              <a:t>/</a:t>
            </a:r>
            <a:r>
              <a:rPr lang="en-US" dirty="0" err="1" smtClean="0"/>
              <a:t>seneff</a:t>
            </a:r>
            <a:r>
              <a:rPr lang="en-US" dirty="0" smtClean="0"/>
              <a:t>/glyphosate/</a:t>
            </a:r>
            <a:r>
              <a:rPr lang="en-US" dirty="0" err="1" smtClean="0"/>
              <a:t>California_glyphosate.pptx</a:t>
            </a:r>
            <a:endParaRPr lang="en-US" dirty="0" smtClean="0"/>
          </a:p>
          <a:p>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2</a:t>
            </a:fld>
            <a:endParaRPr lang="en-US"/>
          </a:p>
        </p:txBody>
      </p:sp>
    </p:spTree>
    <p:extLst>
      <p:ext uri="{BB962C8B-B14F-4D97-AF65-F5344CB8AC3E}">
        <p14:creationId xmlns:p14="http://schemas.microsoft.com/office/powerpoint/2010/main" val="3138334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de-DE" dirty="0" err="1" smtClean="0"/>
              <a:t>SoyFormulaSeizuresAutism.pdf</a:t>
            </a:r>
            <a:endParaRPr lang="de-DE"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22</a:t>
            </a:fld>
            <a:endParaRPr lang="en-US"/>
          </a:p>
        </p:txBody>
      </p:sp>
    </p:spTree>
    <p:extLst>
      <p:ext uri="{BB962C8B-B14F-4D97-AF65-F5344CB8AC3E}">
        <p14:creationId xmlns:p14="http://schemas.microsoft.com/office/powerpoint/2010/main" val="368939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Attached/</a:t>
            </a:r>
            <a:r>
              <a:rPr lang="en-US" dirty="0" err="1" smtClean="0"/>
              <a:t>preeclampsia_paper.pdf</a:t>
            </a:r>
            <a:endParaRPr lang="en-US" smtClean="0"/>
          </a:p>
          <a:p>
            <a:endParaRPr lang="en-US"/>
          </a:p>
        </p:txBody>
      </p:sp>
      <p:sp>
        <p:nvSpPr>
          <p:cNvPr id="4" name="Slide Number Placeholder 3"/>
          <p:cNvSpPr>
            <a:spLocks noGrp="1"/>
          </p:cNvSpPr>
          <p:nvPr>
            <p:ph type="sldNum" sz="quarter" idx="10"/>
          </p:nvPr>
        </p:nvSpPr>
        <p:spPr/>
        <p:txBody>
          <a:bodyPr/>
          <a:lstStyle/>
          <a:p>
            <a:fld id="{3E8E140E-AD5D-5942-B03B-BD43ED07DBA8}" type="slidenum">
              <a:rPr lang="en-US" smtClean="0"/>
              <a:t>27</a:t>
            </a:fld>
            <a:endParaRPr lang="en-US"/>
          </a:p>
        </p:txBody>
      </p:sp>
    </p:spTree>
    <p:extLst>
      <p:ext uri="{BB962C8B-B14F-4D97-AF65-F5344CB8AC3E}">
        <p14:creationId xmlns:p14="http://schemas.microsoft.com/office/powerpoint/2010/main" val="125015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31</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32</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AnthonySamsel</a:t>
            </a:r>
            <a:r>
              <a:rPr lang="en-US" dirty="0" smtClean="0"/>
              <a:t>/swine/</a:t>
            </a:r>
            <a:r>
              <a:rPr lang="en-US" dirty="0" err="1" smtClean="0"/>
              <a:t>aluminum_glyphosate.pdf</a:t>
            </a:r>
            <a:endParaRPr lang="en-US" dirty="0" smtClean="0"/>
          </a:p>
          <a:p>
            <a:r>
              <a:rPr lang="is-IS" dirty="0" smtClean="0"/>
              <a:t>aluminum_citrate_absorbs_well_vinegar_antacids.pdf</a:t>
            </a:r>
            <a:endParaRPr lang="en-US" dirty="0" smtClean="0"/>
          </a:p>
          <a:p>
            <a:r>
              <a:rPr lang="en-US" dirty="0" err="1" smtClean="0"/>
              <a:t>Csail</a:t>
            </a:r>
            <a:r>
              <a:rPr lang="en-US" dirty="0" smtClean="0"/>
              <a:t>/2013/project/Anthony/</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34</a:t>
            </a:fld>
            <a:endParaRPr lang="en-US"/>
          </a:p>
        </p:txBody>
      </p:sp>
    </p:spTree>
    <p:extLst>
      <p:ext uri="{BB962C8B-B14F-4D97-AF65-F5344CB8AC3E}">
        <p14:creationId xmlns:p14="http://schemas.microsoft.com/office/powerpoint/2010/main" val="386528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Project/Glyphosate/</a:t>
            </a:r>
            <a:r>
              <a:rPr lang="en-US" dirty="0" err="1" smtClean="0"/>
              <a:t>glyphosate_sri_lanka_kidney_failure_epidemiology.pdf</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39</a:t>
            </a:fld>
            <a:endParaRPr lang="en-US"/>
          </a:p>
        </p:txBody>
      </p:sp>
    </p:spTree>
    <p:extLst>
      <p:ext uri="{BB962C8B-B14F-4D97-AF65-F5344CB8AC3E}">
        <p14:creationId xmlns:p14="http://schemas.microsoft.com/office/powerpoint/2010/main" val="86510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attached/Huber2/</a:t>
            </a:r>
            <a:r>
              <a:rPr lang="en-US" dirty="0" err="1" smtClean="0"/>
              <a:t>FoodPlaguePrimer.pdf</a:t>
            </a:r>
            <a:endParaRPr lang="en-U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44</a:t>
            </a:fld>
            <a:endParaRPr lang="en-US"/>
          </a:p>
        </p:txBody>
      </p:sp>
    </p:spTree>
    <p:extLst>
      <p:ext uri="{BB962C8B-B14F-4D97-AF65-F5344CB8AC3E}">
        <p14:creationId xmlns:p14="http://schemas.microsoft.com/office/powerpoint/2010/main" val="337809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attached/Huber2/</a:t>
            </a:r>
            <a:r>
              <a:rPr lang="en-US" dirty="0" err="1" smtClean="0"/>
              <a:t>FoodPlaguePrimer.pdf</a:t>
            </a:r>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45</a:t>
            </a:fld>
            <a:endParaRPr lang="en-US"/>
          </a:p>
        </p:txBody>
      </p:sp>
    </p:spTree>
    <p:extLst>
      <p:ext uri="{BB962C8B-B14F-4D97-AF65-F5344CB8AC3E}">
        <p14:creationId xmlns:p14="http://schemas.microsoft.com/office/powerpoint/2010/main" val="4090178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attached/Huber2/</a:t>
            </a:r>
            <a:r>
              <a:rPr lang="en-US" dirty="0" err="1" smtClean="0"/>
              <a:t>FoodPlaguePrimer.pdf</a:t>
            </a:r>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46</a:t>
            </a:fld>
            <a:endParaRPr lang="en-US"/>
          </a:p>
        </p:txBody>
      </p:sp>
    </p:spTree>
    <p:extLst>
      <p:ext uri="{BB962C8B-B14F-4D97-AF65-F5344CB8AC3E}">
        <p14:creationId xmlns:p14="http://schemas.microsoft.com/office/powerpoint/2010/main" val="4090178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glyphosate_induced_manganese_deficiency_plants_Huber.pdf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47</a:t>
            </a:fld>
            <a:endParaRPr lang="en-US"/>
          </a:p>
        </p:txBody>
      </p:sp>
    </p:spTree>
    <p:extLst>
      <p:ext uri="{BB962C8B-B14F-4D97-AF65-F5344CB8AC3E}">
        <p14:creationId xmlns:p14="http://schemas.microsoft.com/office/powerpoint/2010/main" val="411921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NatureAutismRising.pdf</a:t>
            </a:r>
            <a:endParaRPr lang="en-US" dirty="0" smtClean="0"/>
          </a:p>
          <a:p>
            <a:endParaRPr lang="en-US"/>
          </a:p>
        </p:txBody>
      </p:sp>
      <p:sp>
        <p:nvSpPr>
          <p:cNvPr id="4" name="Slide Number Placeholder 3"/>
          <p:cNvSpPr>
            <a:spLocks noGrp="1"/>
          </p:cNvSpPr>
          <p:nvPr>
            <p:ph type="sldNum" sz="quarter" idx="10"/>
          </p:nvPr>
        </p:nvSpPr>
        <p:spPr/>
        <p:txBody>
          <a:bodyPr/>
          <a:lstStyle/>
          <a:p>
            <a:fld id="{3E8E140E-AD5D-5942-B03B-BD43ED07DBA8}" type="slidenum">
              <a:rPr lang="en-US" smtClean="0"/>
              <a:t>3</a:t>
            </a:fld>
            <a:endParaRPr lang="en-US"/>
          </a:p>
        </p:txBody>
      </p:sp>
    </p:spTree>
    <p:extLst>
      <p:ext uri="{BB962C8B-B14F-4D97-AF65-F5344CB8AC3E}">
        <p14:creationId xmlns:p14="http://schemas.microsoft.com/office/powerpoint/2010/main" val="565932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t>glyphosate</a:t>
            </a:r>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48</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t>glyphosate</a:t>
            </a:r>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49</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a:t>
            </a:r>
            <a:r>
              <a:rPr lang="fr-FR" dirty="0" err="1" smtClean="0"/>
              <a:t>lyphosate</a:t>
            </a:r>
            <a:r>
              <a:rPr lang="fr-FR" dirty="0" smtClean="0"/>
              <a:t>/Clair_glyphosate_toxic_to_lactobacillus_2012.pdf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51</a:t>
            </a:fld>
            <a:endParaRPr lang="en-US"/>
          </a:p>
        </p:txBody>
      </p:sp>
    </p:spTree>
    <p:extLst>
      <p:ext uri="{BB962C8B-B14F-4D97-AF65-F5344CB8AC3E}">
        <p14:creationId xmlns:p14="http://schemas.microsoft.com/office/powerpoint/2010/main" val="3573046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dirty="0" err="1" smtClean="0"/>
              <a:t>manganese_acquisition_by_lactobacillus.pdf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52</a:t>
            </a:fld>
            <a:endParaRPr lang="en-US"/>
          </a:p>
        </p:txBody>
      </p:sp>
    </p:spTree>
    <p:extLst>
      <p:ext uri="{BB962C8B-B14F-4D97-AF65-F5344CB8AC3E}">
        <p14:creationId xmlns:p14="http://schemas.microsoft.com/office/powerpoint/2010/main" val="188176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dirty="0" err="1" smtClean="0"/>
              <a:t>manganese_acquisition_by_lactobacillus.pdf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53</a:t>
            </a:fld>
            <a:endParaRPr lang="en-US"/>
          </a:p>
        </p:txBody>
      </p:sp>
    </p:spTree>
    <p:extLst>
      <p:ext uri="{BB962C8B-B14F-4D97-AF65-F5344CB8AC3E}">
        <p14:creationId xmlns:p14="http://schemas.microsoft.com/office/powerpoint/2010/main" val="18817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smtClean="0"/>
              <a:t>manganese_alleviates</a:t>
            </a:r>
            <a:r>
              <a:rPr lang="en-US" baseline="0" smtClean="0"/>
              <a:t>_anxiety.text</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54</a:t>
            </a:fld>
            <a:endParaRPr lang="en-US"/>
          </a:p>
        </p:txBody>
      </p:sp>
    </p:spTree>
    <p:extLst>
      <p:ext uri="{BB962C8B-B14F-4D97-AF65-F5344CB8AC3E}">
        <p14:creationId xmlns:p14="http://schemas.microsoft.com/office/powerpoint/2010/main" val="1194615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smtClean="0"/>
              <a:t>manganese_alleviates</a:t>
            </a:r>
            <a:r>
              <a:rPr lang="en-US" baseline="0" smtClean="0"/>
              <a:t>_anxiety.text</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55</a:t>
            </a:fld>
            <a:endParaRPr lang="en-US"/>
          </a:p>
        </p:txBody>
      </p:sp>
    </p:spTree>
    <p:extLst>
      <p:ext uri="{BB962C8B-B14F-4D97-AF65-F5344CB8AC3E}">
        <p14:creationId xmlns:p14="http://schemas.microsoft.com/office/powerpoint/2010/main" val="1194615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http://</a:t>
            </a:r>
            <a:r>
              <a:rPr lang="pl-PL" dirty="0" err="1" smtClean="0"/>
              <a:t>www.iidc.indiana.edu</a:t>
            </a:r>
            <a:r>
              <a:rPr lang="pl-PL" dirty="0" smtClean="0"/>
              <a:t>/?</a:t>
            </a:r>
            <a:r>
              <a:rPr lang="pl-PL" dirty="0" err="1" smtClean="0"/>
              <a:t>pageId</a:t>
            </a:r>
            <a:r>
              <a:rPr lang="pl-PL" dirty="0" smtClean="0"/>
              <a:t>=3616</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56</a:t>
            </a:fld>
            <a:endParaRPr lang="en-US"/>
          </a:p>
        </p:txBody>
      </p:sp>
    </p:spTree>
    <p:extLst>
      <p:ext uri="{BB962C8B-B14F-4D97-AF65-F5344CB8AC3E}">
        <p14:creationId xmlns:p14="http://schemas.microsoft.com/office/powerpoint/2010/main" val="3393882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a:t>
            </a:r>
            <a:r>
              <a:rPr lang="en-US" dirty="0" err="1" smtClean="0"/>
              <a:t>AutismOne</a:t>
            </a:r>
            <a:r>
              <a:rPr lang="en-US" dirty="0" smtClean="0"/>
              <a:t>/images/</a:t>
            </a:r>
            <a:r>
              <a:rPr lang="en-US" dirty="0" err="1" smtClean="0"/>
              <a:t>anxiety.gif</a:t>
            </a:r>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57</a:t>
            </a:fld>
            <a:endParaRPr lang="en-US"/>
          </a:p>
        </p:txBody>
      </p:sp>
    </p:spTree>
    <p:extLst>
      <p:ext uri="{BB962C8B-B14F-4D97-AF65-F5344CB8AC3E}">
        <p14:creationId xmlns:p14="http://schemas.microsoft.com/office/powerpoint/2010/main" val="3157777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/blog/roundup-</a:t>
            </a:r>
            <a:r>
              <a:rPr lang="en-US" dirty="0" err="1" smtClean="0"/>
              <a:t>weedkiller</a:t>
            </a:r>
            <a:r>
              <a:rPr lang="en-US" dirty="0" smtClean="0"/>
              <a:t>-brain-damaging-</a:t>
            </a:r>
            <a:r>
              <a:rPr lang="en-US" dirty="0" smtClean="0"/>
              <a:t>neurotoxin</a:t>
            </a:r>
          </a:p>
          <a:p>
            <a:r>
              <a:rPr lang="en-US" dirty="0" smtClean="0"/>
              <a:t>acute exposure (30 minutes) and chronic (pregnancy and lactation) exposure.</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63</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2716" y="4384524"/>
            <a:ext cx="4317503" cy="452910"/>
          </a:xfrm>
        </p:spPr>
        <p:txBody>
          <a:bodyPr/>
          <a:lstStyle/>
          <a:p>
            <a:r>
              <a:rPr lang="en-US" dirty="0" smtClean="0"/>
              <a:t>Nancy Swanson – I</a:t>
            </a:r>
            <a:r>
              <a:rPr lang="en-US" baseline="0" dirty="0" smtClean="0"/>
              <a:t> have a </a:t>
            </a:r>
            <a:r>
              <a:rPr lang="en-US" baseline="0" dirty="0" err="1" smtClean="0"/>
              <a:t>fanclub</a:t>
            </a:r>
            <a:r>
              <a:rPr lang="en-US" baseline="0" dirty="0" smtClean="0"/>
              <a:t> account for her.</a:t>
            </a:r>
          </a:p>
          <a:p>
            <a:endParaRPr lang="en-US" baseline="0" dirty="0" smtClean="0"/>
          </a:p>
          <a:p>
            <a:r>
              <a:rPr lang="en-US" baseline="0" dirty="0" smtClean="0"/>
              <a:t>Individuals with disabilities in education act IDEA</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pPr/>
              <a:t>10</a:t>
            </a:fld>
            <a:endParaRPr lang="en-US"/>
          </a:p>
        </p:txBody>
      </p:sp>
    </p:spTree>
    <p:extLst>
      <p:ext uri="{BB962C8B-B14F-4D97-AF65-F5344CB8AC3E}">
        <p14:creationId xmlns:p14="http://schemas.microsoft.com/office/powerpoint/2010/main" val="2092456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64</a:t>
            </a:fld>
            <a:endParaRPr lang="en-US"/>
          </a:p>
        </p:txBody>
      </p:sp>
    </p:spTree>
    <p:extLst>
      <p:ext uri="{BB962C8B-B14F-4D97-AF65-F5344CB8AC3E}">
        <p14:creationId xmlns:p14="http://schemas.microsoft.com/office/powerpoint/2010/main" val="1991358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Treasures/</a:t>
            </a:r>
            <a:r>
              <a:rPr lang="en-US" sz="1200" kern="1200" dirty="0" err="1" smtClean="0">
                <a:solidFill>
                  <a:schemeClr val="tx1"/>
                </a:solidFill>
                <a:effectLst/>
                <a:latin typeface="+mn-lt"/>
                <a:ea typeface="+mn-ea"/>
                <a:cs typeface="+mn-cs"/>
              </a:rPr>
              <a:t>glutamate_GABA_synthesis_transport_release.pdf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1. Cartoon summarizing the synthesis, packaging, release, transport, and metabolism of glutamate and GABA. </a:t>
            </a:r>
            <a:r>
              <a:rPr lang="en-US" sz="1200" kern="1200" dirty="0" err="1" smtClean="0">
                <a:solidFill>
                  <a:schemeClr val="tx1"/>
                </a:solidFill>
                <a:effectLst/>
                <a:latin typeface="+mn-lt"/>
                <a:ea typeface="+mn-ea"/>
                <a:cs typeface="+mn-cs"/>
              </a:rPr>
              <a:t>Glutaminase</a:t>
            </a:r>
            <a:r>
              <a:rPr lang="en-US" sz="1200" kern="1200" dirty="0" smtClean="0">
                <a:solidFill>
                  <a:schemeClr val="tx1"/>
                </a:solidFill>
                <a:effectLst/>
                <a:latin typeface="+mn-lt"/>
                <a:ea typeface="+mn-ea"/>
                <a:cs typeface="+mn-cs"/>
              </a:rPr>
              <a:t> converts glutamine to glutamate, which is converted to GABA by GAD in </a:t>
            </a:r>
            <a:r>
              <a:rPr lang="en-US" sz="1200" kern="1200" dirty="0" err="1" smtClean="0">
                <a:solidFill>
                  <a:schemeClr val="tx1"/>
                </a:solidFill>
                <a:effectLst/>
                <a:latin typeface="+mn-lt"/>
                <a:ea typeface="+mn-ea"/>
                <a:cs typeface="+mn-cs"/>
              </a:rPr>
              <a:t>GABAergic</a:t>
            </a:r>
            <a:r>
              <a:rPr lang="en-US" sz="1200" kern="1200" dirty="0" smtClean="0">
                <a:solidFill>
                  <a:schemeClr val="tx1"/>
                </a:solidFill>
                <a:effectLst/>
                <a:latin typeface="+mn-lt"/>
                <a:ea typeface="+mn-ea"/>
                <a:cs typeface="+mn-cs"/>
              </a:rPr>
              <a:t> neurons. The neurotransmitters are subsequently transported by vesicular transporters into vesicles for release. Upon release, neurotransmitters are taken up by high affinity membrane transporters into neurons and surrounding glia where they can be recycled or metabolized via several enzymes. Abbreviations: 2-OG, 2-oxoglutarate; AAT, aspartate aminotransferase; </a:t>
            </a:r>
            <a:r>
              <a:rPr lang="en-US" sz="1200" kern="1200" dirty="0" err="1" smtClean="0">
                <a:solidFill>
                  <a:schemeClr val="tx1"/>
                </a:solidFill>
                <a:effectLst/>
                <a:latin typeface="+mn-lt"/>
                <a:ea typeface="+mn-ea"/>
                <a:cs typeface="+mn-cs"/>
              </a:rPr>
              <a:t>Aralar</a:t>
            </a:r>
            <a:r>
              <a:rPr lang="en-US" sz="1200" kern="1200" dirty="0" smtClean="0">
                <a:solidFill>
                  <a:schemeClr val="tx1"/>
                </a:solidFill>
                <a:effectLst/>
                <a:latin typeface="+mn-lt"/>
                <a:ea typeface="+mn-ea"/>
                <a:cs typeface="+mn-cs"/>
              </a:rPr>
              <a:t>, aspartate-glutamate carrier; Asp, aspartate; EAAT, excitatory amino acid transporter; GABA-T, GABA transaminase; GAD, glutamic acid decarboxylase; GAT, GABA transporter; GDH, glutamate dehydrogenase; SSA, succinic </a:t>
            </a:r>
            <a:r>
              <a:rPr lang="en-US" sz="1200" kern="1200" dirty="0" err="1" smtClean="0">
                <a:solidFill>
                  <a:schemeClr val="tx1"/>
                </a:solidFill>
                <a:effectLst/>
                <a:latin typeface="+mn-lt"/>
                <a:ea typeface="+mn-ea"/>
                <a:cs typeface="+mn-cs"/>
              </a:rPr>
              <a:t>semialdehyde</a:t>
            </a:r>
            <a:r>
              <a:rPr lang="en-US" sz="1200" kern="1200" dirty="0" smtClean="0">
                <a:solidFill>
                  <a:schemeClr val="tx1"/>
                </a:solidFill>
                <a:effectLst/>
                <a:latin typeface="+mn-lt"/>
                <a:ea typeface="+mn-ea"/>
                <a:cs typeface="+mn-cs"/>
              </a:rPr>
              <a:t>; TCA, </a:t>
            </a:r>
            <a:r>
              <a:rPr lang="en-US" sz="1200" kern="1200" dirty="0" err="1" smtClean="0">
                <a:solidFill>
                  <a:schemeClr val="tx1"/>
                </a:solidFill>
                <a:effectLst/>
                <a:latin typeface="+mn-lt"/>
                <a:ea typeface="+mn-ea"/>
                <a:cs typeface="+mn-cs"/>
              </a:rPr>
              <a:t>tricarboxylic</a:t>
            </a:r>
            <a:r>
              <a:rPr lang="en-US" sz="1200" kern="1200" dirty="0" smtClean="0">
                <a:solidFill>
                  <a:schemeClr val="tx1"/>
                </a:solidFill>
                <a:effectLst/>
                <a:latin typeface="+mn-lt"/>
                <a:ea typeface="+mn-ea"/>
                <a:cs typeface="+mn-cs"/>
              </a:rPr>
              <a:t> acid cycle; </a:t>
            </a:r>
            <a:r>
              <a:rPr lang="en-US" sz="1200" kern="1200" dirty="0" err="1" smtClean="0">
                <a:solidFill>
                  <a:schemeClr val="tx1"/>
                </a:solidFill>
                <a:effectLst/>
                <a:latin typeface="+mn-lt"/>
                <a:ea typeface="+mn-ea"/>
                <a:cs typeface="+mn-cs"/>
              </a:rPr>
              <a:t>vGAT</a:t>
            </a:r>
            <a:r>
              <a:rPr lang="en-US" sz="1200" kern="1200" dirty="0" smtClean="0">
                <a:solidFill>
                  <a:schemeClr val="tx1"/>
                </a:solidFill>
                <a:effectLst/>
                <a:latin typeface="+mn-lt"/>
                <a:ea typeface="+mn-ea"/>
                <a:cs typeface="+mn-cs"/>
              </a:rPr>
              <a:t>, vesicular GABA transporter; </a:t>
            </a:r>
            <a:r>
              <a:rPr lang="en-US" sz="1200" kern="1200" dirty="0" err="1" smtClean="0">
                <a:solidFill>
                  <a:schemeClr val="tx1"/>
                </a:solidFill>
                <a:effectLst/>
                <a:latin typeface="+mn-lt"/>
                <a:ea typeface="+mn-ea"/>
                <a:cs typeface="+mn-cs"/>
              </a:rPr>
              <a:t>vGlut</a:t>
            </a:r>
            <a:r>
              <a:rPr lang="en-US" sz="1200" kern="1200" dirty="0" smtClean="0">
                <a:solidFill>
                  <a:schemeClr val="tx1"/>
                </a:solidFill>
                <a:effectLst/>
                <a:latin typeface="+mn-lt"/>
                <a:ea typeface="+mn-ea"/>
                <a:cs typeface="+mn-cs"/>
              </a:rPr>
              <a:t>, vesicular glutamate transporter.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65</a:t>
            </a:fld>
            <a:endParaRPr lang="en-US"/>
          </a:p>
        </p:txBody>
      </p:sp>
    </p:spTree>
    <p:extLst>
      <p:ext uri="{BB962C8B-B14F-4D97-AF65-F5344CB8AC3E}">
        <p14:creationId xmlns:p14="http://schemas.microsoft.com/office/powerpoint/2010/main" val="3742476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Treasures/</a:t>
            </a:r>
            <a:r>
              <a:rPr lang="en-US" sz="1200" kern="1200" dirty="0" err="1" smtClean="0">
                <a:solidFill>
                  <a:schemeClr val="tx1"/>
                </a:solidFill>
                <a:effectLst/>
                <a:latin typeface="+mn-lt"/>
                <a:ea typeface="+mn-ea"/>
                <a:cs typeface="+mn-cs"/>
              </a:rPr>
              <a:t>glutamate_GABA_synthesis_transport_release.pdf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1. Cartoon summarizing the synthesis, packaging, release, transport, and metabolism of glutamate and GABA. </a:t>
            </a:r>
            <a:r>
              <a:rPr lang="en-US" sz="1200" kern="1200" dirty="0" err="1" smtClean="0">
                <a:solidFill>
                  <a:schemeClr val="tx1"/>
                </a:solidFill>
                <a:effectLst/>
                <a:latin typeface="+mn-lt"/>
                <a:ea typeface="+mn-ea"/>
                <a:cs typeface="+mn-cs"/>
              </a:rPr>
              <a:t>Glutaminase</a:t>
            </a:r>
            <a:r>
              <a:rPr lang="en-US" sz="1200" kern="1200" dirty="0" smtClean="0">
                <a:solidFill>
                  <a:schemeClr val="tx1"/>
                </a:solidFill>
                <a:effectLst/>
                <a:latin typeface="+mn-lt"/>
                <a:ea typeface="+mn-ea"/>
                <a:cs typeface="+mn-cs"/>
              </a:rPr>
              <a:t> converts glutamine to glutamate, which is converted to GABA by GAD in </a:t>
            </a:r>
            <a:r>
              <a:rPr lang="en-US" sz="1200" kern="1200" dirty="0" err="1" smtClean="0">
                <a:solidFill>
                  <a:schemeClr val="tx1"/>
                </a:solidFill>
                <a:effectLst/>
                <a:latin typeface="+mn-lt"/>
                <a:ea typeface="+mn-ea"/>
                <a:cs typeface="+mn-cs"/>
              </a:rPr>
              <a:t>GABAergic</a:t>
            </a:r>
            <a:r>
              <a:rPr lang="en-US" sz="1200" kern="1200" dirty="0" smtClean="0">
                <a:solidFill>
                  <a:schemeClr val="tx1"/>
                </a:solidFill>
                <a:effectLst/>
                <a:latin typeface="+mn-lt"/>
                <a:ea typeface="+mn-ea"/>
                <a:cs typeface="+mn-cs"/>
              </a:rPr>
              <a:t> neurons. The neurotransmitters are subsequently transported by vesicular transporters into vesicles for release. Upon release, neurotransmitters are taken up by high affinity membrane transporters into neurons and surrounding glia where they can be recycled or metabolized via several enzymes. Abbreviations: 2-OG, 2-oxoglutarate; AAT, aspartate aminotransferase; </a:t>
            </a:r>
            <a:r>
              <a:rPr lang="en-US" sz="1200" kern="1200" dirty="0" err="1" smtClean="0">
                <a:solidFill>
                  <a:schemeClr val="tx1"/>
                </a:solidFill>
                <a:effectLst/>
                <a:latin typeface="+mn-lt"/>
                <a:ea typeface="+mn-ea"/>
                <a:cs typeface="+mn-cs"/>
              </a:rPr>
              <a:t>Aralar</a:t>
            </a:r>
            <a:r>
              <a:rPr lang="en-US" sz="1200" kern="1200" dirty="0" smtClean="0">
                <a:solidFill>
                  <a:schemeClr val="tx1"/>
                </a:solidFill>
                <a:effectLst/>
                <a:latin typeface="+mn-lt"/>
                <a:ea typeface="+mn-ea"/>
                <a:cs typeface="+mn-cs"/>
              </a:rPr>
              <a:t>, aspartate-glutamate carrier; Asp, aspartate; EAAT, excitatory amino acid transporter; GABA-T, GABA transaminase; GAD, glutamic acid decarboxylase; GAT, GABA transporter; GDH, glutamate dehydrogenase; SSA, succinic </a:t>
            </a:r>
            <a:r>
              <a:rPr lang="en-US" sz="1200" kern="1200" dirty="0" err="1" smtClean="0">
                <a:solidFill>
                  <a:schemeClr val="tx1"/>
                </a:solidFill>
                <a:effectLst/>
                <a:latin typeface="+mn-lt"/>
                <a:ea typeface="+mn-ea"/>
                <a:cs typeface="+mn-cs"/>
              </a:rPr>
              <a:t>semialdehyde</a:t>
            </a:r>
            <a:r>
              <a:rPr lang="en-US" sz="1200" kern="1200" dirty="0" smtClean="0">
                <a:solidFill>
                  <a:schemeClr val="tx1"/>
                </a:solidFill>
                <a:effectLst/>
                <a:latin typeface="+mn-lt"/>
                <a:ea typeface="+mn-ea"/>
                <a:cs typeface="+mn-cs"/>
              </a:rPr>
              <a:t>; TCA, </a:t>
            </a:r>
            <a:r>
              <a:rPr lang="en-US" sz="1200" kern="1200" dirty="0" err="1" smtClean="0">
                <a:solidFill>
                  <a:schemeClr val="tx1"/>
                </a:solidFill>
                <a:effectLst/>
                <a:latin typeface="+mn-lt"/>
                <a:ea typeface="+mn-ea"/>
                <a:cs typeface="+mn-cs"/>
              </a:rPr>
              <a:t>tricarboxylic</a:t>
            </a:r>
            <a:r>
              <a:rPr lang="en-US" sz="1200" kern="1200" dirty="0" smtClean="0">
                <a:solidFill>
                  <a:schemeClr val="tx1"/>
                </a:solidFill>
                <a:effectLst/>
                <a:latin typeface="+mn-lt"/>
                <a:ea typeface="+mn-ea"/>
                <a:cs typeface="+mn-cs"/>
              </a:rPr>
              <a:t> acid cycle; </a:t>
            </a:r>
            <a:r>
              <a:rPr lang="en-US" sz="1200" kern="1200" dirty="0" err="1" smtClean="0">
                <a:solidFill>
                  <a:schemeClr val="tx1"/>
                </a:solidFill>
                <a:effectLst/>
                <a:latin typeface="+mn-lt"/>
                <a:ea typeface="+mn-ea"/>
                <a:cs typeface="+mn-cs"/>
              </a:rPr>
              <a:t>vGAT</a:t>
            </a:r>
            <a:r>
              <a:rPr lang="en-US" sz="1200" kern="1200" dirty="0" smtClean="0">
                <a:solidFill>
                  <a:schemeClr val="tx1"/>
                </a:solidFill>
                <a:effectLst/>
                <a:latin typeface="+mn-lt"/>
                <a:ea typeface="+mn-ea"/>
                <a:cs typeface="+mn-cs"/>
              </a:rPr>
              <a:t>, vesicular GABA transporter; </a:t>
            </a:r>
            <a:r>
              <a:rPr lang="en-US" sz="1200" kern="1200" dirty="0" err="1" smtClean="0">
                <a:solidFill>
                  <a:schemeClr val="tx1"/>
                </a:solidFill>
                <a:effectLst/>
                <a:latin typeface="+mn-lt"/>
                <a:ea typeface="+mn-ea"/>
                <a:cs typeface="+mn-cs"/>
              </a:rPr>
              <a:t>vGlut</a:t>
            </a:r>
            <a:r>
              <a:rPr lang="en-US" sz="1200" kern="1200" dirty="0" smtClean="0">
                <a:solidFill>
                  <a:schemeClr val="tx1"/>
                </a:solidFill>
                <a:effectLst/>
                <a:latin typeface="+mn-lt"/>
                <a:ea typeface="+mn-ea"/>
                <a:cs typeface="+mn-cs"/>
              </a:rPr>
              <a:t>, vesicular glutamate transporter.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66</a:t>
            </a:fld>
            <a:endParaRPr lang="en-US"/>
          </a:p>
        </p:txBody>
      </p:sp>
    </p:spTree>
    <p:extLst>
      <p:ext uri="{BB962C8B-B14F-4D97-AF65-F5344CB8AC3E}">
        <p14:creationId xmlns:p14="http://schemas.microsoft.com/office/powerpoint/2010/main" val="3742476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Table 1. Plasma Levels of Amino Acids and related compounds in Control Subjects and Individuals with HFA. </a:t>
            </a:r>
            <a:endParaRPr lang="en-US" dirty="0" smtClean="0"/>
          </a:p>
          <a:p>
            <a:r>
              <a:rPr lang="en-US" dirty="0" smtClean="0"/>
              <a:t>G</a:t>
            </a:r>
            <a:r>
              <a:rPr lang="fi-FI" dirty="0" smtClean="0"/>
              <a:t>lyphosate/glutamate_glutamine_autism_2011.pdf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67</a:t>
            </a:fld>
            <a:endParaRPr lang="en-US"/>
          </a:p>
        </p:txBody>
      </p:sp>
    </p:spTree>
    <p:extLst>
      <p:ext uri="{BB962C8B-B14F-4D97-AF65-F5344CB8AC3E}">
        <p14:creationId xmlns:p14="http://schemas.microsoft.com/office/powerpoint/2010/main" val="507158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t>
            </a:r>
            <a:r>
              <a:rPr lang="pl-PL" dirty="0" err="1" smtClean="0"/>
              <a:t>glutamate_autism_personal_story.pdf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68</a:t>
            </a:fld>
            <a:endParaRPr lang="en-US"/>
          </a:p>
        </p:txBody>
      </p:sp>
    </p:spTree>
    <p:extLst>
      <p:ext uri="{BB962C8B-B14F-4D97-AF65-F5344CB8AC3E}">
        <p14:creationId xmlns:p14="http://schemas.microsoft.com/office/powerpoint/2010/main" val="4186139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Samantha/vitamin_D_regulates_serotonin_synthesis_2014.pdf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71</a:t>
            </a:fld>
            <a:endParaRPr lang="en-US"/>
          </a:p>
        </p:txBody>
      </p:sp>
    </p:spTree>
    <p:extLst>
      <p:ext uri="{BB962C8B-B14F-4D97-AF65-F5344CB8AC3E}">
        <p14:creationId xmlns:p14="http://schemas.microsoft.com/office/powerpoint/2010/main" val="3271326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onlinelibrary.wiley.com</a:t>
            </a:r>
            <a:r>
              <a:rPr lang="en-US" dirty="0" smtClean="0"/>
              <a:t>/</a:t>
            </a:r>
            <a:r>
              <a:rPr lang="en-US" dirty="0" err="1" smtClean="0"/>
              <a:t>doi</a:t>
            </a:r>
            <a:r>
              <a:rPr lang="en-US" dirty="0" smtClean="0"/>
              <a:t>/10.1111/j.1469-8749.2005.tb01113.x/full</a:t>
            </a:r>
          </a:p>
          <a:p>
            <a:endParaRPr lang="en-US" dirty="0" smtClean="0"/>
          </a:p>
          <a:p>
            <a:r>
              <a:rPr lang="en-US" dirty="0" smtClean="0"/>
              <a:t>69 kids total, they picked the 11 based on them being most likely to have it?</a:t>
            </a:r>
          </a:p>
          <a:p>
            <a:endParaRPr lang="en-US" dirty="0" smtClean="0"/>
          </a:p>
          <a:p>
            <a:r>
              <a:rPr lang="en-US" dirty="0" smtClean="0"/>
              <a:t>7.2% of 69 is still very high.</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73</a:t>
            </a:fld>
            <a:endParaRPr lang="en-US"/>
          </a:p>
        </p:txBody>
      </p:sp>
    </p:spTree>
    <p:extLst>
      <p:ext uri="{BB962C8B-B14F-4D97-AF65-F5344CB8AC3E}">
        <p14:creationId xmlns:p14="http://schemas.microsoft.com/office/powerpoint/2010/main" val="3317151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on </a:t>
            </a:r>
            <a:r>
              <a:rPr lang="en-US" dirty="0" err="1" smtClean="0"/>
              <a:t>aconitase</a:t>
            </a:r>
            <a:r>
              <a:rPr lang="en-US" dirty="0" smtClean="0"/>
              <a:t> – in definitions</a:t>
            </a:r>
            <a:r>
              <a:rPr lang="en-US" baseline="0" dirty="0" smtClean="0"/>
              <a:t> (notes)</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75</a:t>
            </a:fld>
            <a:endParaRPr lang="en-US"/>
          </a:p>
        </p:txBody>
      </p:sp>
    </p:spTree>
    <p:extLst>
      <p:ext uri="{BB962C8B-B14F-4D97-AF65-F5344CB8AC3E}">
        <p14:creationId xmlns:p14="http://schemas.microsoft.com/office/powerpoint/2010/main" val="2746061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on </a:t>
            </a:r>
            <a:r>
              <a:rPr lang="en-US" dirty="0" err="1" smtClean="0"/>
              <a:t>aconitase</a:t>
            </a:r>
            <a:r>
              <a:rPr lang="en-US" dirty="0" smtClean="0"/>
              <a:t> – in definitions</a:t>
            </a:r>
            <a:r>
              <a:rPr lang="en-US" baseline="0" dirty="0" smtClean="0"/>
              <a:t> (notes)</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76</a:t>
            </a:fld>
            <a:endParaRPr lang="en-US"/>
          </a:p>
        </p:txBody>
      </p:sp>
    </p:spTree>
    <p:extLst>
      <p:ext uri="{BB962C8B-B14F-4D97-AF65-F5344CB8AC3E}">
        <p14:creationId xmlns:p14="http://schemas.microsoft.com/office/powerpoint/2010/main" val="2746061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aconitase_autism.text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77</a:t>
            </a:fld>
            <a:endParaRPr lang="en-US"/>
          </a:p>
        </p:txBody>
      </p:sp>
    </p:spTree>
    <p:extLst>
      <p:ext uri="{BB962C8B-B14F-4D97-AF65-F5344CB8AC3E}">
        <p14:creationId xmlns:p14="http://schemas.microsoft.com/office/powerpoint/2010/main" val="201940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2716" y="4384524"/>
            <a:ext cx="4317503" cy="452910"/>
          </a:xfrm>
        </p:spPr>
        <p:txBody>
          <a:bodyPr/>
          <a:lstStyle/>
          <a:p>
            <a:r>
              <a:rPr lang="en-US" dirty="0" smtClean="0"/>
              <a:t>Nancy Swanson – I</a:t>
            </a:r>
            <a:r>
              <a:rPr lang="en-US" baseline="0" dirty="0" smtClean="0"/>
              <a:t> have a </a:t>
            </a:r>
            <a:r>
              <a:rPr lang="en-US" baseline="0" dirty="0" err="1" smtClean="0"/>
              <a:t>fanclub</a:t>
            </a:r>
            <a:r>
              <a:rPr lang="en-US" baseline="0" dirty="0" smtClean="0"/>
              <a:t> account for her.</a:t>
            </a:r>
          </a:p>
          <a:p>
            <a:endParaRPr lang="en-US" baseline="0" dirty="0" smtClean="0"/>
          </a:p>
          <a:p>
            <a:r>
              <a:rPr lang="en-US" baseline="0" dirty="0" smtClean="0"/>
              <a:t>Individuals with disabilities in education act IDEA</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pPr/>
              <a:t>11</a:t>
            </a:fld>
            <a:endParaRPr lang="en-US"/>
          </a:p>
        </p:txBody>
      </p:sp>
    </p:spTree>
    <p:extLst>
      <p:ext uri="{BB962C8B-B14F-4D97-AF65-F5344CB8AC3E}">
        <p14:creationId xmlns:p14="http://schemas.microsoft.com/office/powerpoint/2010/main" val="2092456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Samantha/Evidence_of_oxidative_damage_and_inflammation_associated_with_lowglutathione_redox_status_in_the_Autism_Brain.pdf</a:t>
            </a:r>
          </a:p>
          <a:p>
            <a:r>
              <a:rPr lang="en-US" dirty="0" smtClean="0"/>
              <a:t>From Gerry Koenig!!</a:t>
            </a:r>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78</a:t>
            </a:fld>
            <a:endParaRPr lang="en-US"/>
          </a:p>
        </p:txBody>
      </p:sp>
    </p:spTree>
    <p:extLst>
      <p:ext uri="{BB962C8B-B14F-4D97-AF65-F5344CB8AC3E}">
        <p14:creationId xmlns:p14="http://schemas.microsoft.com/office/powerpoint/2010/main" val="1341763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LowThyroidAutism.pdf</a:t>
            </a:r>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80</a:t>
            </a:fld>
            <a:endParaRPr lang="en-US"/>
          </a:p>
        </p:txBody>
      </p:sp>
    </p:spTree>
    <p:extLst>
      <p:ext uri="{BB962C8B-B14F-4D97-AF65-F5344CB8AC3E}">
        <p14:creationId xmlns:p14="http://schemas.microsoft.com/office/powerpoint/2010/main" val="1640445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manganese_and_thyroid_hormone_Judy.pdf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81</a:t>
            </a:fld>
            <a:endParaRPr lang="en-US"/>
          </a:p>
        </p:txBody>
      </p:sp>
    </p:spTree>
    <p:extLst>
      <p:ext uri="{BB962C8B-B14F-4D97-AF65-F5344CB8AC3E}">
        <p14:creationId xmlns:p14="http://schemas.microsoft.com/office/powerpoint/2010/main" val="3685939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p:nvPr>
        </p:nvSpPr>
        <p:spPr/>
        <p:txBody>
          <a:bodyPr/>
          <a:lstStyle/>
          <a:p>
            <a:pPr>
              <a:defRPr/>
            </a:pPr>
            <a:fld id="{6B077794-8B0E-1940-97AE-A1523EEAF2C5}" type="slidenum">
              <a:rPr lang="en-US"/>
              <a:pPr>
                <a:defRPr/>
              </a:pPr>
              <a:t>82</a:t>
            </a:fld>
            <a:endParaRPr lang="en-US"/>
          </a:p>
        </p:txBody>
      </p:sp>
      <p:sp>
        <p:nvSpPr>
          <p:cNvPr id="50177" name="Text Box 1"/>
          <p:cNvSpPr txBox="1">
            <a:spLocks noChangeArrowheads="1"/>
          </p:cNvSpPr>
          <p:nvPr/>
        </p:nvSpPr>
        <p:spPr bwMode="auto">
          <a:xfrm>
            <a:off x="1004208" y="695134"/>
            <a:ext cx="4848145" cy="342815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84" tIns="40092" rIns="80184" bIns="40092" anchor="ctr"/>
          <a:lstStyle/>
          <a:p>
            <a:pPr>
              <a:defRPr/>
            </a:pPr>
            <a:endParaRPr lang="en-US">
              <a:cs typeface="msmincho" charset="0"/>
            </a:endParaRPr>
          </a:p>
        </p:txBody>
      </p:sp>
      <p:sp>
        <p:nvSpPr>
          <p:cNvPr id="50178" name="Text Box 2"/>
          <p:cNvSpPr txBox="1">
            <a:spLocks noGrp="1" noChangeArrowheads="1"/>
          </p:cNvSpPr>
          <p:nvPr>
            <p:ph type="body"/>
          </p:nvPr>
        </p:nvSpPr>
        <p:spPr>
          <a:xfrm>
            <a:off x="685800" y="4343231"/>
            <a:ext cx="5480637" cy="4111066"/>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Glyphosate/./abnormal_ossification_skeleton_glyphosate_rats_2003.pdf</a:t>
            </a:r>
          </a:p>
          <a:p>
            <a:endParaRPr lang="en-US"/>
          </a:p>
        </p:txBody>
      </p:sp>
      <p:sp>
        <p:nvSpPr>
          <p:cNvPr id="4" name="Slide Number Placeholder 3"/>
          <p:cNvSpPr>
            <a:spLocks noGrp="1"/>
          </p:cNvSpPr>
          <p:nvPr>
            <p:ph type="sldNum" sz="quarter" idx="10"/>
          </p:nvPr>
        </p:nvSpPr>
        <p:spPr/>
        <p:txBody>
          <a:bodyPr/>
          <a:lstStyle/>
          <a:p>
            <a:fld id="{3E8E140E-AD5D-5942-B03B-BD43ED07DBA8}" type="slidenum">
              <a:rPr lang="en-US" smtClean="0"/>
              <a:t>84</a:t>
            </a:fld>
            <a:endParaRPr lang="en-US"/>
          </a:p>
        </p:txBody>
      </p:sp>
    </p:spTree>
    <p:extLst>
      <p:ext uri="{BB962C8B-B14F-4D97-AF65-F5344CB8AC3E}">
        <p14:creationId xmlns:p14="http://schemas.microsoft.com/office/powerpoint/2010/main" val="1291062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http://pubs.acs.org/doi/abs/10.1021/bk-1987-0354.ch005</a:t>
            </a:r>
          </a:p>
          <a:p>
            <a:r>
              <a:rPr lang="en-US" dirty="0" smtClean="0"/>
              <a:t>G</a:t>
            </a:r>
            <a:r>
              <a:rPr lang="hu-HU" dirty="0" smtClean="0"/>
              <a:t>lyphosate/manganese_and_bones.text</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85</a:t>
            </a:fld>
            <a:endParaRPr lang="en-US"/>
          </a:p>
        </p:txBody>
      </p:sp>
    </p:spTree>
    <p:extLst>
      <p:ext uri="{BB962C8B-B14F-4D97-AF65-F5344CB8AC3E}">
        <p14:creationId xmlns:p14="http://schemas.microsoft.com/office/powerpoint/2010/main" val="1077542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chondroitin_sulfate_manganese_cartilege.text</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87</a:t>
            </a:fld>
            <a:endParaRPr lang="en-US"/>
          </a:p>
        </p:txBody>
      </p:sp>
    </p:spTree>
    <p:extLst>
      <p:ext uri="{BB962C8B-B14F-4D97-AF65-F5344CB8AC3E}">
        <p14:creationId xmlns:p14="http://schemas.microsoft.com/office/powerpoint/2010/main" val="2153488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onlinelibrary.wiley.com</a:t>
            </a:r>
            <a:r>
              <a:rPr lang="en-US" dirty="0" smtClean="0"/>
              <a:t>/</a:t>
            </a:r>
            <a:r>
              <a:rPr lang="en-US" dirty="0" err="1" smtClean="0"/>
              <a:t>doi</a:t>
            </a:r>
            <a:r>
              <a:rPr lang="en-US" dirty="0" smtClean="0"/>
              <a:t>/10.1002/dneu.20361/full</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88</a:t>
            </a:fld>
            <a:endParaRPr lang="en-US"/>
          </a:p>
        </p:txBody>
      </p:sp>
    </p:spTree>
    <p:extLst>
      <p:ext uri="{BB962C8B-B14F-4D97-AF65-F5344CB8AC3E}">
        <p14:creationId xmlns:p14="http://schemas.microsoft.com/office/powerpoint/2010/main" val="2873515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onlinelibrary.wiley.com</a:t>
            </a:r>
            <a:r>
              <a:rPr lang="en-US" dirty="0" smtClean="0"/>
              <a:t>/</a:t>
            </a:r>
            <a:r>
              <a:rPr lang="en-US" dirty="0" err="1" smtClean="0"/>
              <a:t>doi</a:t>
            </a:r>
            <a:r>
              <a:rPr lang="en-US" dirty="0" smtClean="0"/>
              <a:t>/10.1002/dneu.20361/full</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89</a:t>
            </a:fld>
            <a:endParaRPr lang="en-US"/>
          </a:p>
        </p:txBody>
      </p:sp>
    </p:spTree>
    <p:extLst>
      <p:ext uri="{BB962C8B-B14F-4D97-AF65-F5344CB8AC3E}">
        <p14:creationId xmlns:p14="http://schemas.microsoft.com/office/powerpoint/2010/main" val="2873515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dirty="0" err="1" smtClean="0"/>
              <a:t>glyphsate</a:t>
            </a:r>
            <a:r>
              <a:rPr lang="en-US" dirty="0" smtClean="0"/>
              <a:t>/</a:t>
            </a:r>
            <a:r>
              <a:rPr lang="en-US" dirty="0" err="1" smtClean="0"/>
              <a:t>chondroitin_sulfate_coral.text</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90</a:t>
            </a:fld>
            <a:endParaRPr lang="en-US"/>
          </a:p>
        </p:txBody>
      </p:sp>
    </p:spTree>
    <p:extLst>
      <p:ext uri="{BB962C8B-B14F-4D97-AF65-F5344CB8AC3E}">
        <p14:creationId xmlns:p14="http://schemas.microsoft.com/office/powerpoint/2010/main" val="943475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Glypohsate</a:t>
            </a:r>
            <a:r>
              <a:rPr lang="en-US" dirty="0" smtClean="0"/>
              <a:t>/</a:t>
            </a:r>
            <a:r>
              <a:rPr lang="sv-SE" dirty="0" smtClean="0"/>
              <a:t>seralini_2014_pesticide_toxicity_adjuvants.pdf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14</a:t>
            </a:fld>
            <a:endParaRPr lang="en-US"/>
          </a:p>
        </p:txBody>
      </p:sp>
    </p:spTree>
    <p:extLst>
      <p:ext uri="{BB962C8B-B14F-4D97-AF65-F5344CB8AC3E}">
        <p14:creationId xmlns:p14="http://schemas.microsoft.com/office/powerpoint/2010/main" val="1285718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glyphosate_oyster_toxicity.text</a:t>
            </a:r>
            <a:endParaRPr lang="en-US" dirty="0" smtClean="0"/>
          </a:p>
          <a:p>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91</a:t>
            </a:fld>
            <a:endParaRPr lang="en-US"/>
          </a:p>
        </p:txBody>
      </p:sp>
    </p:spTree>
    <p:extLst>
      <p:ext uri="{BB962C8B-B14F-4D97-AF65-F5344CB8AC3E}">
        <p14:creationId xmlns:p14="http://schemas.microsoft.com/office/powerpoint/2010/main" val="3116744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94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15</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16</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 </a:t>
            </a:r>
            <a:r>
              <a:rPr lang="hr-HR" dirty="0" smtClean="0"/>
              <a:t>Mesnage_Seralini_2014_glyphosate_toxicity_proven.pdf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first time that all these formulated pesticides have been tested on human cells well below agricultural dilutions.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adjuvants were also more cytotoxic through the disruption of membrane and mitochondrial respiration,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1000-fold</a:t>
            </a:r>
            <a:r>
              <a:rPr lang="en-US" sz="1200" kern="1200" baseline="0" dirty="0" smtClean="0">
                <a:solidFill>
                  <a:schemeClr val="tx1"/>
                </a:solidFill>
                <a:effectLst/>
                <a:latin typeface="+mn-lt"/>
                <a:ea typeface="+mn-ea"/>
                <a:cs typeface="+mn-cs"/>
              </a:rPr>
              <a:t> enhancement w/ adjuvants</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19</a:t>
            </a:fld>
            <a:endParaRPr lang="en-US"/>
          </a:p>
        </p:txBody>
      </p:sp>
    </p:spTree>
    <p:extLst>
      <p:ext uri="{BB962C8B-B14F-4D97-AF65-F5344CB8AC3E}">
        <p14:creationId xmlns:p14="http://schemas.microsoft.com/office/powerpoint/2010/main" val="3900868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/blog/how-extreme-levels-roundup-food-became-industry-normal</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21</a:t>
            </a:fld>
            <a:endParaRPr lang="en-US"/>
          </a:p>
        </p:txBody>
      </p:sp>
    </p:spTree>
    <p:extLst>
      <p:ext uri="{BB962C8B-B14F-4D97-AF65-F5344CB8AC3E}">
        <p14:creationId xmlns:p14="http://schemas.microsoft.com/office/powerpoint/2010/main" val="184524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8D7590-5047-E642-AB85-C76B8FF7A0DB}"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136853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D7590-5047-E642-AB85-C76B8FF7A0DB}"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60221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D7590-5047-E642-AB85-C76B8FF7A0DB}"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50782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D7590-5047-E642-AB85-C76B8FF7A0DB}"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413011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8D7590-5047-E642-AB85-C76B8FF7A0DB}"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638205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8D7590-5047-E642-AB85-C76B8FF7A0DB}"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175103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8D7590-5047-E642-AB85-C76B8FF7A0DB}" type="datetimeFigureOut">
              <a:rPr lang="en-US" smtClean="0"/>
              <a:t>4/21/14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157374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8D7590-5047-E642-AB85-C76B8FF7A0DB}" type="datetimeFigureOut">
              <a:rPr lang="en-US" smtClean="0"/>
              <a:t>4/21/14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103689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D7590-5047-E642-AB85-C76B8FF7A0DB}" type="datetimeFigureOut">
              <a:rPr lang="en-US" smtClean="0"/>
              <a:t>4/21/14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83000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8D7590-5047-E642-AB85-C76B8FF7A0DB}"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319812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8D7590-5047-E642-AB85-C76B8FF7A0DB}"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34353-E7C5-4E40-9BF3-BE9930399649}" type="slidenum">
              <a:rPr lang="en-US" smtClean="0"/>
              <a:t>‹#›</a:t>
            </a:fld>
            <a:endParaRPr lang="en-US"/>
          </a:p>
        </p:txBody>
      </p:sp>
    </p:spTree>
    <p:extLst>
      <p:ext uri="{BB962C8B-B14F-4D97-AF65-F5344CB8AC3E}">
        <p14:creationId xmlns:p14="http://schemas.microsoft.com/office/powerpoint/2010/main" val="18321291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D7590-5047-E642-AB85-C76B8FF7A0DB}" type="datetimeFigureOut">
              <a:rPr lang="en-US" smtClean="0"/>
              <a:t>4/21/14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34353-E7C5-4E40-9BF3-BE9930399649}" type="slidenum">
              <a:rPr lang="en-US" smtClean="0"/>
              <a:t>‹#›</a:t>
            </a:fld>
            <a:endParaRPr lang="en-US"/>
          </a:p>
        </p:txBody>
      </p:sp>
    </p:spTree>
    <p:extLst>
      <p:ext uri="{BB962C8B-B14F-4D97-AF65-F5344CB8AC3E}">
        <p14:creationId xmlns:p14="http://schemas.microsoft.com/office/powerpoint/2010/main" val="607611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xaminer.com/article/" TargetMode="External"/><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hyperlink" Target="http://www.examiner.com/article/" TargetMode="External"/><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1.bin"/><Relationship Id="rId5" Type="http://schemas.openxmlformats.org/officeDocument/2006/relationships/image" Target="../media/image4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1" Type="http://schemas.openxmlformats.org/officeDocument/2006/relationships/image" Target="../media/image56.jpeg"/><Relationship Id="rId12" Type="http://schemas.openxmlformats.org/officeDocument/2006/relationships/image" Target="../media/image57.jpeg"/><Relationship Id="rId13" Type="http://schemas.openxmlformats.org/officeDocument/2006/relationships/image" Target="../media/image58.jpeg"/><Relationship Id="rId14" Type="http://schemas.openxmlformats.org/officeDocument/2006/relationships/image" Target="../media/image59.jpeg"/><Relationship Id="rId15"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gif"/><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jpeg"/><Relationship Id="rId10" Type="http://schemas.openxmlformats.org/officeDocument/2006/relationships/image" Target="../media/image55.jpeg"/></Relationships>
</file>

<file path=ppt/slides/_rels/slide95.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g"/><Relationship Id="rId6" Type="http://schemas.openxmlformats.org/officeDocument/2006/relationships/image" Target="../media/image65.jpg"/><Relationship Id="rId7" Type="http://schemas.openxmlformats.org/officeDocument/2006/relationships/image" Target="../media/image66.jpg"/><Relationship Id="rId8" Type="http://schemas.openxmlformats.org/officeDocument/2006/relationships/image" Target="../media/image67.jpg"/><Relationship Id="rId9" Type="http://schemas.openxmlformats.org/officeDocument/2006/relationships/image" Target="../media/image68.jpg"/><Relationship Id="rId10"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Download these slides from:</a:t>
            </a:r>
            <a:br>
              <a:rPr lang="en-US" dirty="0" smtClean="0"/>
            </a:br>
            <a:r>
              <a:rPr lang="en-US" dirty="0" err="1" smtClean="0"/>
              <a:t>people.csail.mit.edu</a:t>
            </a:r>
            <a:r>
              <a:rPr lang="en-US" dirty="0" smtClean="0"/>
              <a:t>/</a:t>
            </a:r>
            <a:r>
              <a:rPr lang="en-US" dirty="0" err="1" smtClean="0"/>
              <a:t>seneff</a:t>
            </a:r>
            <a:endParaRPr lang="en-US" dirty="0"/>
          </a:p>
        </p:txBody>
      </p:sp>
    </p:spTree>
    <p:extLst>
      <p:ext uri="{BB962C8B-B14F-4D97-AF65-F5344CB8AC3E}">
        <p14:creationId xmlns:p14="http://schemas.microsoft.com/office/powerpoint/2010/main" val="18412182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22" y="237081"/>
            <a:ext cx="8345779" cy="476455"/>
          </a:xfrm>
        </p:spPr>
        <p:txBody>
          <a:bodyPr>
            <a:normAutofit fontScale="90000"/>
          </a:bodyPr>
          <a:lstStyle/>
          <a:p>
            <a:r>
              <a:rPr lang="en-US" b="1" dirty="0" smtClean="0"/>
              <a:t>Glyphosate and Autism</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299788" y="6262268"/>
            <a:ext cx="7201609" cy="646329"/>
          </a:xfrm>
          <a:prstGeom prst="rect">
            <a:avLst/>
          </a:prstGeom>
          <a:noFill/>
        </p:spPr>
        <p:txBody>
          <a:bodyPr wrap="none" lIns="91439" tIns="45719" rIns="91439" bIns="45719" rtlCol="0">
            <a:spAutoFit/>
          </a:bodyPr>
          <a:lstStyle/>
          <a:p>
            <a:pPr algn="ctr"/>
            <a:r>
              <a:rPr lang="en-US" dirty="0" smtClean="0">
                <a:solidFill>
                  <a:srgbClr val="FF0000"/>
                </a:solidFill>
              </a:rPr>
              <a:t>*</a:t>
            </a:r>
            <a:r>
              <a:rPr lang="en-US" dirty="0" smtClean="0"/>
              <a:t>Nancy Swanson, </a:t>
            </a:r>
            <a:r>
              <a:rPr lang="en-US" dirty="0" smtClean="0">
                <a:hlinkClick r:id="rId3"/>
              </a:rPr>
              <a:t>http</a:t>
            </a:r>
            <a:r>
              <a:rPr lang="en-US" dirty="0">
                <a:hlinkClick r:id="rId3"/>
              </a:rPr>
              <a:t>://</a:t>
            </a:r>
            <a:r>
              <a:rPr lang="en-US" dirty="0" err="1">
                <a:hlinkClick r:id="rId3"/>
              </a:rPr>
              <a:t>www.examiner.com</a:t>
            </a:r>
            <a:r>
              <a:rPr lang="en-US" dirty="0">
                <a:hlinkClick r:id="rId3"/>
              </a:rPr>
              <a:t>/article</a:t>
            </a:r>
            <a:r>
              <a:rPr lang="en-US" dirty="0" smtClean="0">
                <a:hlinkClick r:id="rId3"/>
              </a:rPr>
              <a:t>/</a:t>
            </a:r>
            <a:endParaRPr lang="en-US" dirty="0" smtClean="0"/>
          </a:p>
          <a:p>
            <a:pPr algn="ctr"/>
            <a:r>
              <a:rPr lang="en-US" smtClean="0"/>
              <a:t>data</a:t>
            </a:r>
            <a:r>
              <a:rPr lang="en-US" dirty="0"/>
              <a:t>-show-correlations-between-increase-neurological-diseases-and-gmos</a:t>
            </a:r>
          </a:p>
        </p:txBody>
      </p:sp>
      <p:sp>
        <p:nvSpPr>
          <p:cNvPr id="7" name="TextBox 6"/>
          <p:cNvSpPr txBox="1"/>
          <p:nvPr/>
        </p:nvSpPr>
        <p:spPr>
          <a:xfrm>
            <a:off x="2861206" y="2600915"/>
            <a:ext cx="2706012" cy="400108"/>
          </a:xfrm>
          <a:prstGeom prst="rect">
            <a:avLst/>
          </a:prstGeom>
          <a:solidFill>
            <a:srgbClr val="FFFFFF"/>
          </a:solidFill>
        </p:spPr>
        <p:txBody>
          <a:bodyPr wrap="none" lIns="91439" tIns="45719" rIns="91439" bIns="45719" rtlCol="0">
            <a:spAutoFit/>
          </a:bodyPr>
          <a:lstStyle/>
          <a:p>
            <a:r>
              <a:rPr lang="en-US" sz="2000" dirty="0"/>
              <a:t>R = 0.9898; p &lt;= 2.6e-06</a:t>
            </a:r>
          </a:p>
        </p:txBody>
      </p:sp>
      <p:pic>
        <p:nvPicPr>
          <p:cNvPr id="6" name="Content Placeholder 5" descr="autism-IDEA.jpg"/>
          <p:cNvPicPr>
            <a:picLocks noGrp="1" noChangeAspect="1"/>
          </p:cNvPicPr>
          <p:nvPr>
            <p:ph idx="1"/>
          </p:nvPr>
        </p:nvPicPr>
        <p:blipFill>
          <a:blip r:embed="rId4">
            <a:extLst>
              <a:ext uri="{28A0092B-C50C-407E-A947-70E740481C1C}">
                <a14:useLocalDpi xmlns:a14="http://schemas.microsoft.com/office/drawing/2010/main" val="0"/>
              </a:ext>
            </a:extLst>
          </a:blip>
          <a:srcRect l="-8867" r="-8867"/>
          <a:stretch>
            <a:fillRect/>
          </a:stretch>
        </p:blipFill>
        <p:spPr>
          <a:xfrm>
            <a:off x="457200" y="1095318"/>
            <a:ext cx="8229600" cy="4525963"/>
          </a:xfrm>
        </p:spPr>
      </p:pic>
      <p:sp>
        <p:nvSpPr>
          <p:cNvPr id="3" name="TextBox 2"/>
          <p:cNvSpPr txBox="1"/>
          <p:nvPr/>
        </p:nvSpPr>
        <p:spPr>
          <a:xfrm>
            <a:off x="1376195" y="5668458"/>
            <a:ext cx="5516101" cy="461663"/>
          </a:xfrm>
          <a:prstGeom prst="rect">
            <a:avLst/>
          </a:prstGeom>
          <a:noFill/>
        </p:spPr>
        <p:txBody>
          <a:bodyPr wrap="none" lIns="91439" tIns="45719" rIns="91439" bIns="45719" rtlCol="0">
            <a:spAutoFit/>
          </a:bodyPr>
          <a:lstStyle/>
          <a:p>
            <a:r>
              <a:rPr lang="en-US" sz="2400" dirty="0">
                <a:latin typeface="Apple Casual"/>
              </a:rPr>
              <a:t>Pearson Correlation Coefficient = </a:t>
            </a:r>
            <a:r>
              <a:rPr lang="en-US" sz="2400" dirty="0" smtClean="0">
                <a:latin typeface="Apple Casual"/>
              </a:rPr>
              <a:t>0.99</a:t>
            </a:r>
            <a:endParaRPr lang="en-US" sz="2400" dirty="0">
              <a:latin typeface="Apple Casual"/>
            </a:endParaRPr>
          </a:p>
        </p:txBody>
      </p:sp>
    </p:spTree>
    <p:extLst>
      <p:ext uri="{BB962C8B-B14F-4D97-AF65-F5344CB8AC3E}">
        <p14:creationId xmlns:p14="http://schemas.microsoft.com/office/powerpoint/2010/main" val="407573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22" y="237081"/>
            <a:ext cx="8345779" cy="476455"/>
          </a:xfrm>
        </p:spPr>
        <p:txBody>
          <a:bodyPr>
            <a:normAutofit fontScale="90000"/>
          </a:bodyPr>
          <a:lstStyle/>
          <a:p>
            <a:r>
              <a:rPr lang="en-US" b="1" dirty="0" smtClean="0"/>
              <a:t>Glyphosate and Autism</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299788" y="6262268"/>
            <a:ext cx="7201609" cy="646329"/>
          </a:xfrm>
          <a:prstGeom prst="rect">
            <a:avLst/>
          </a:prstGeom>
          <a:noFill/>
        </p:spPr>
        <p:txBody>
          <a:bodyPr wrap="none" lIns="91439" tIns="45719" rIns="91439" bIns="45719" rtlCol="0">
            <a:spAutoFit/>
          </a:bodyPr>
          <a:lstStyle/>
          <a:p>
            <a:pPr algn="ctr"/>
            <a:r>
              <a:rPr lang="en-US" dirty="0" smtClean="0">
                <a:solidFill>
                  <a:srgbClr val="FF0000"/>
                </a:solidFill>
              </a:rPr>
              <a:t>*</a:t>
            </a:r>
            <a:r>
              <a:rPr lang="en-US" dirty="0" smtClean="0"/>
              <a:t>Nancy Swanson, </a:t>
            </a:r>
            <a:r>
              <a:rPr lang="en-US" dirty="0" smtClean="0">
                <a:hlinkClick r:id="rId3"/>
              </a:rPr>
              <a:t>http</a:t>
            </a:r>
            <a:r>
              <a:rPr lang="en-US" dirty="0">
                <a:hlinkClick r:id="rId3"/>
              </a:rPr>
              <a:t>://</a:t>
            </a:r>
            <a:r>
              <a:rPr lang="en-US" dirty="0" err="1">
                <a:hlinkClick r:id="rId3"/>
              </a:rPr>
              <a:t>www.examiner.com</a:t>
            </a:r>
            <a:r>
              <a:rPr lang="en-US" dirty="0">
                <a:hlinkClick r:id="rId3"/>
              </a:rPr>
              <a:t>/article</a:t>
            </a:r>
            <a:r>
              <a:rPr lang="en-US" dirty="0" smtClean="0">
                <a:hlinkClick r:id="rId3"/>
              </a:rPr>
              <a:t>/</a:t>
            </a:r>
            <a:endParaRPr lang="en-US" dirty="0" smtClean="0"/>
          </a:p>
          <a:p>
            <a:pPr algn="ctr"/>
            <a:r>
              <a:rPr lang="en-US" dirty="0" smtClean="0"/>
              <a:t>data</a:t>
            </a:r>
            <a:r>
              <a:rPr lang="en-US" dirty="0"/>
              <a:t>-show-correlations-between-increase-neurological-diseases-and-gmos</a:t>
            </a:r>
          </a:p>
        </p:txBody>
      </p:sp>
      <p:sp>
        <p:nvSpPr>
          <p:cNvPr id="7" name="TextBox 6"/>
          <p:cNvSpPr txBox="1"/>
          <p:nvPr/>
        </p:nvSpPr>
        <p:spPr>
          <a:xfrm>
            <a:off x="2861206" y="2600915"/>
            <a:ext cx="2706012" cy="400108"/>
          </a:xfrm>
          <a:prstGeom prst="rect">
            <a:avLst/>
          </a:prstGeom>
          <a:solidFill>
            <a:srgbClr val="FFFFFF"/>
          </a:solidFill>
        </p:spPr>
        <p:txBody>
          <a:bodyPr wrap="none" lIns="91439" tIns="45719" rIns="91439" bIns="45719" rtlCol="0">
            <a:spAutoFit/>
          </a:bodyPr>
          <a:lstStyle/>
          <a:p>
            <a:r>
              <a:rPr lang="en-US" sz="2000" dirty="0"/>
              <a:t>R = 0.9898; p &lt;= 2.6e-06</a:t>
            </a:r>
          </a:p>
        </p:txBody>
      </p:sp>
      <p:pic>
        <p:nvPicPr>
          <p:cNvPr id="6" name="Content Placeholder 5" descr="autism-IDEA.jpg"/>
          <p:cNvPicPr>
            <a:picLocks noGrp="1" noChangeAspect="1"/>
          </p:cNvPicPr>
          <p:nvPr>
            <p:ph idx="1"/>
          </p:nvPr>
        </p:nvPicPr>
        <p:blipFill>
          <a:blip r:embed="rId4">
            <a:extLst>
              <a:ext uri="{28A0092B-C50C-407E-A947-70E740481C1C}">
                <a14:useLocalDpi xmlns:a14="http://schemas.microsoft.com/office/drawing/2010/main" val="0"/>
              </a:ext>
            </a:extLst>
          </a:blip>
          <a:srcRect l="-8867" r="-8867"/>
          <a:stretch>
            <a:fillRect/>
          </a:stretch>
        </p:blipFill>
        <p:spPr>
          <a:xfrm>
            <a:off x="457200" y="1095318"/>
            <a:ext cx="8229600" cy="4525963"/>
          </a:xfrm>
        </p:spPr>
      </p:pic>
      <p:sp>
        <p:nvSpPr>
          <p:cNvPr id="3" name="TextBox 2"/>
          <p:cNvSpPr txBox="1"/>
          <p:nvPr/>
        </p:nvSpPr>
        <p:spPr>
          <a:xfrm>
            <a:off x="1376195" y="5668458"/>
            <a:ext cx="5516101" cy="461663"/>
          </a:xfrm>
          <a:prstGeom prst="rect">
            <a:avLst/>
          </a:prstGeom>
          <a:noFill/>
        </p:spPr>
        <p:txBody>
          <a:bodyPr wrap="none" lIns="91439" tIns="45719" rIns="91439" bIns="45719" rtlCol="0">
            <a:spAutoFit/>
          </a:bodyPr>
          <a:lstStyle/>
          <a:p>
            <a:r>
              <a:rPr lang="en-US" sz="2400" dirty="0">
                <a:latin typeface="Apple Casual"/>
              </a:rPr>
              <a:t>Pearson Correlation Coefficient = </a:t>
            </a:r>
            <a:r>
              <a:rPr lang="en-US" sz="2400" dirty="0" smtClean="0">
                <a:latin typeface="Apple Casual"/>
              </a:rPr>
              <a:t>0.99</a:t>
            </a:r>
            <a:endParaRPr lang="en-US" sz="2400" dirty="0">
              <a:latin typeface="Apple Casual"/>
            </a:endParaRPr>
          </a:p>
        </p:txBody>
      </p:sp>
      <p:sp>
        <p:nvSpPr>
          <p:cNvPr id="8" name="TextBox 7"/>
          <p:cNvSpPr txBox="1"/>
          <p:nvPr/>
        </p:nvSpPr>
        <p:spPr>
          <a:xfrm>
            <a:off x="2451930" y="2021128"/>
            <a:ext cx="4000852" cy="954107"/>
          </a:xfrm>
          <a:prstGeom prst="rect">
            <a:avLst/>
          </a:prstGeom>
          <a:solidFill>
            <a:srgbClr val="FFF9A2"/>
          </a:solidFill>
          <a:ln>
            <a:solidFill>
              <a:srgbClr val="000000"/>
            </a:solidFill>
          </a:ln>
        </p:spPr>
        <p:txBody>
          <a:bodyPr wrap="square" rtlCol="0">
            <a:spAutoFit/>
          </a:bodyPr>
          <a:lstStyle/>
          <a:p>
            <a:r>
              <a:rPr lang="en-US" sz="2800" dirty="0" smtClean="0"/>
              <a:t>U.S. Market is 25% of   World Market of Roundup</a:t>
            </a:r>
            <a:endParaRPr lang="en-US" sz="2800" dirty="0"/>
          </a:p>
        </p:txBody>
      </p:sp>
    </p:spTree>
    <p:extLst>
      <p:ext uri="{BB962C8B-B14F-4D97-AF65-F5344CB8AC3E}">
        <p14:creationId xmlns:p14="http://schemas.microsoft.com/office/powerpoint/2010/main" val="336705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Is Glyphosate Nontoxic?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our cells don’t have the </a:t>
            </a:r>
            <a:r>
              <a:rPr lang="en-US" dirty="0" err="1" smtClean="0"/>
              <a:t>shikimate</a:t>
            </a:r>
            <a:r>
              <a:rPr lang="en-US" dirty="0" smtClean="0"/>
              <a:t> pathway, which it inhibits</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spTree>
    <p:extLst>
      <p:ext uri="{BB962C8B-B14F-4D97-AF65-F5344CB8AC3E}">
        <p14:creationId xmlns:p14="http://schemas.microsoft.com/office/powerpoint/2010/main" val="3536450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Kills beneficial gut bacteria and allows pathogens to overgrow</a:t>
            </a:r>
          </a:p>
          <a:p>
            <a:r>
              <a:rPr lang="en-US" dirty="0" smtClean="0"/>
              <a:t>Interferes with function of cytochrome P450 (CYP) enzymes</a:t>
            </a:r>
          </a:p>
          <a:p>
            <a:r>
              <a:rPr lang="en-US" dirty="0" smtClean="0"/>
              <a:t>Chelates important minerals (iron, cobalt, manganese, etc.)</a:t>
            </a:r>
          </a:p>
          <a:p>
            <a:r>
              <a:rPr lang="en-US" dirty="0" smtClean="0"/>
              <a:t>Interferes with synthesis of aromatic amino acids and methionine</a:t>
            </a:r>
          </a:p>
          <a:p>
            <a:pPr lvl="1"/>
            <a:r>
              <a:rPr lang="en-US" dirty="0" smtClean="0"/>
              <a:t>Leads to shortages in critical neurotransmitters and </a:t>
            </a:r>
            <a:r>
              <a:rPr lang="en-US" dirty="0" err="1" smtClean="0"/>
              <a:t>folate</a:t>
            </a:r>
            <a:endParaRPr lang="en-US" dirty="0" smtClean="0"/>
          </a:p>
          <a:p>
            <a:r>
              <a:rPr lang="en-US" dirty="0" smtClean="0"/>
              <a:t>Disrupts sulfate synthesis and sulfate transport</a:t>
            </a:r>
            <a:endParaRPr lang="en-US" dirty="0"/>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6184431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Enhancing Effect of Adjuvants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615267"/>
          </a:xfrm>
        </p:spPr>
        <p:txBody>
          <a:bodyPr/>
          <a:lstStyle/>
          <a:p>
            <a:pPr marL="0" indent="0">
              <a:buNone/>
            </a:pPr>
            <a:r>
              <a:rPr lang="en-US" dirty="0" smtClean="0"/>
              <a:t>“Adjuvants </a:t>
            </a:r>
            <a:r>
              <a:rPr lang="en-US" dirty="0"/>
              <a:t>in pesticides are generally declared as </a:t>
            </a:r>
            <a:r>
              <a:rPr lang="en-US" dirty="0" err="1"/>
              <a:t>inerts</a:t>
            </a:r>
            <a:r>
              <a:rPr lang="en-US" dirty="0"/>
              <a:t>, and for this reason they are not tested in long-term regulatory experiments. It is thus very surprising that they amplify </a:t>
            </a:r>
            <a:r>
              <a:rPr lang="en-US" i="1" dirty="0">
                <a:solidFill>
                  <a:srgbClr val="FF0000"/>
                </a:solidFill>
              </a:rPr>
              <a:t>up to 1000 times </a:t>
            </a:r>
            <a:r>
              <a:rPr lang="en-US" dirty="0"/>
              <a:t>the toxicity of their APs </a:t>
            </a:r>
            <a:r>
              <a:rPr lang="en-US" dirty="0" smtClean="0"/>
              <a:t>[Active Principles] in </a:t>
            </a:r>
            <a:r>
              <a:rPr lang="en-US" dirty="0"/>
              <a:t>100% of the cases where they are indicated to be present by the </a:t>
            </a:r>
            <a:r>
              <a:rPr lang="en-US" dirty="0" smtClean="0"/>
              <a:t>manufacturer.” </a:t>
            </a:r>
            <a:endParaRPr lang="en-US" dirty="0"/>
          </a:p>
          <a:p>
            <a:endParaRPr lang="en-US" dirty="0"/>
          </a:p>
        </p:txBody>
      </p:sp>
      <p:sp>
        <p:nvSpPr>
          <p:cNvPr id="4" name="TextBox 3"/>
          <p:cNvSpPr txBox="1"/>
          <p:nvPr/>
        </p:nvSpPr>
        <p:spPr>
          <a:xfrm>
            <a:off x="745067" y="6434667"/>
            <a:ext cx="7255600" cy="369332"/>
          </a:xfrm>
          <a:prstGeom prst="rect">
            <a:avLst/>
          </a:prstGeom>
          <a:noFill/>
        </p:spPr>
        <p:txBody>
          <a:bodyPr wrap="none" rtlCol="0">
            <a:spAutoFit/>
          </a:bodyPr>
          <a:lstStyle/>
          <a:p>
            <a:r>
              <a:rPr lang="en-US" dirty="0" smtClean="0">
                <a:solidFill>
                  <a:srgbClr val="FF0000"/>
                </a:solidFill>
              </a:rPr>
              <a:t>*</a:t>
            </a:r>
            <a:r>
              <a:rPr lang="en-US" dirty="0"/>
              <a:t>R. </a:t>
            </a:r>
            <a:r>
              <a:rPr lang="en-US" dirty="0" err="1"/>
              <a:t>Mesnage</a:t>
            </a:r>
            <a:r>
              <a:rPr lang="en-US" dirty="0"/>
              <a:t> et </a:t>
            </a:r>
            <a:r>
              <a:rPr lang="en-US" dirty="0" err="1"/>
              <a:t>al.BioMed</a:t>
            </a:r>
            <a:r>
              <a:rPr lang="en-US" dirty="0"/>
              <a:t> Research International 2014; Article ID:179691.</a:t>
            </a:r>
          </a:p>
        </p:txBody>
      </p:sp>
    </p:spTree>
    <p:extLst>
      <p:ext uri="{BB962C8B-B14F-4D97-AF65-F5344CB8AC3E}">
        <p14:creationId xmlns:p14="http://schemas.microsoft.com/office/powerpoint/2010/main" val="8896429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2510"/>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1282718"/>
            <a:ext cx="8386168" cy="5257800"/>
          </a:xfrm>
        </p:spPr>
        <p:txBody>
          <a:bodyPr>
            <a:normAutofit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Zinc and iron deficiency</a:t>
            </a:r>
          </a:p>
          <a:p>
            <a:r>
              <a:rPr lang="en-US" dirty="0" smtClean="0"/>
              <a:t>Urinary p-cresol</a:t>
            </a:r>
          </a:p>
          <a:p>
            <a:r>
              <a:rPr lang="en-US" dirty="0" smtClean="0"/>
              <a:t>Mitochondrial disorder</a:t>
            </a:r>
          </a:p>
          <a:p>
            <a:r>
              <a:rPr lang="en-US" dirty="0" smtClean="0"/>
              <a:t>Glutamate toxicity in the brain</a:t>
            </a:r>
          </a:p>
          <a:p>
            <a:pPr marL="0" indent="0">
              <a:buNone/>
            </a:pPr>
            <a:endParaRPr lang="en-US" dirty="0" smtClean="0"/>
          </a:p>
          <a:p>
            <a:endParaRPr lang="en-US" dirty="0"/>
          </a:p>
        </p:txBody>
      </p:sp>
    </p:spTree>
    <p:extLst>
      <p:ext uri="{BB962C8B-B14F-4D97-AF65-F5344CB8AC3E}">
        <p14:creationId xmlns:p14="http://schemas.microsoft.com/office/powerpoint/2010/main" val="309535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2510"/>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1282718"/>
            <a:ext cx="8386168" cy="5257800"/>
          </a:xfrm>
        </p:spPr>
        <p:txBody>
          <a:bodyPr>
            <a:normAutofit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Zinc and iron deficiency</a:t>
            </a:r>
          </a:p>
          <a:p>
            <a:r>
              <a:rPr lang="en-US" dirty="0" smtClean="0"/>
              <a:t>Urinary p-cresol</a:t>
            </a:r>
          </a:p>
          <a:p>
            <a:r>
              <a:rPr lang="en-US" dirty="0" smtClean="0"/>
              <a:t>Mitochondrial disorder</a:t>
            </a:r>
          </a:p>
          <a:p>
            <a:r>
              <a:rPr lang="en-US" dirty="0" smtClean="0"/>
              <a:t>Glutamate toxicity in the brain</a:t>
            </a:r>
          </a:p>
          <a:p>
            <a:endParaRPr lang="en-US" dirty="0"/>
          </a:p>
        </p:txBody>
      </p:sp>
      <p:sp>
        <p:nvSpPr>
          <p:cNvPr id="5" name="TextBox 4"/>
          <p:cNvSpPr txBox="1"/>
          <p:nvPr/>
        </p:nvSpPr>
        <p:spPr>
          <a:xfrm>
            <a:off x="457201" y="2401467"/>
            <a:ext cx="7289800" cy="1815882"/>
          </a:xfrm>
          <a:prstGeom prst="rect">
            <a:avLst/>
          </a:prstGeom>
          <a:solidFill>
            <a:srgbClr val="FFF9A2"/>
          </a:solidFill>
          <a:ln>
            <a:solidFill>
              <a:schemeClr val="tx1"/>
            </a:solidFill>
          </a:ln>
        </p:spPr>
        <p:txBody>
          <a:bodyPr wrap="square" rtlCol="0">
            <a:spAutoFit/>
          </a:bodyPr>
          <a:lstStyle/>
          <a:p>
            <a:endParaRPr lang="en-US" sz="2800" dirty="0" smtClean="0"/>
          </a:p>
          <a:p>
            <a:pPr algn="ctr"/>
            <a:r>
              <a:rPr lang="en-US" sz="2800" dirty="0" smtClean="0"/>
              <a:t>These can all be explained as potential         effects of glyphosate on biological systems</a:t>
            </a:r>
          </a:p>
          <a:p>
            <a:endParaRPr lang="en-US" sz="2800" dirty="0"/>
          </a:p>
        </p:txBody>
      </p:sp>
    </p:spTree>
    <p:extLst>
      <p:ext uri="{BB962C8B-B14F-4D97-AF65-F5344CB8AC3E}">
        <p14:creationId xmlns:p14="http://schemas.microsoft.com/office/powerpoint/2010/main" val="42075268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77"/>
            <a:ext cx="8229600" cy="1143000"/>
          </a:xfrm>
        </p:spPr>
        <p:txBody>
          <a:bodyPr>
            <a:normAutofit fontScale="90000"/>
          </a:bodyPr>
          <a:lstStyle/>
          <a:p>
            <a:r>
              <a:rPr lang="en-US" b="1" dirty="0" smtClean="0"/>
              <a:t>Dementia and Autism Have                  Much in Common</a:t>
            </a:r>
            <a:endParaRPr lang="en-US" b="1" dirty="0"/>
          </a:p>
        </p:txBody>
      </p:sp>
      <p:pic>
        <p:nvPicPr>
          <p:cNvPr id="4" name="Picture 3" descr="dementia death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53755"/>
            <a:ext cx="8077200" cy="5346700"/>
          </a:xfrm>
          <a:prstGeom prst="rect">
            <a:avLst/>
          </a:prstGeom>
        </p:spPr>
      </p:pic>
      <p:sp>
        <p:nvSpPr>
          <p:cNvPr id="5" name="TextBox 4"/>
          <p:cNvSpPr txBox="1"/>
          <p:nvPr/>
        </p:nvSpPr>
        <p:spPr>
          <a:xfrm>
            <a:off x="5286191" y="6415789"/>
            <a:ext cx="3857809" cy="369332"/>
          </a:xfrm>
          <a:prstGeom prst="rect">
            <a:avLst/>
          </a:prstGeom>
          <a:noFill/>
        </p:spPr>
        <p:txBody>
          <a:bodyPr wrap="none" rtlCol="0">
            <a:spAutoFit/>
          </a:bodyPr>
          <a:lstStyle/>
          <a:p>
            <a:r>
              <a:rPr lang="en-US" dirty="0" smtClean="0"/>
              <a:t>Plot kindly provided by Nancy Swanson</a:t>
            </a:r>
            <a:endParaRPr lang="en-US" dirty="0"/>
          </a:p>
        </p:txBody>
      </p:sp>
    </p:spTree>
    <p:extLst>
      <p:ext uri="{BB962C8B-B14F-4D97-AF65-F5344CB8AC3E}">
        <p14:creationId xmlns:p14="http://schemas.microsoft.com/office/powerpoint/2010/main" val="23445042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smtClean="0">
                <a:solidFill>
                  <a:srgbClr val="FF0000"/>
                </a:solidFill>
              </a:rPr>
              <a:t>Glyphosate </a:t>
            </a:r>
            <a:r>
              <a:rPr lang="en-US" dirty="0">
                <a:solidFill>
                  <a:srgbClr val="FF0000"/>
                </a:solidFill>
              </a:rPr>
              <a:t>is TOXIC to humans</a:t>
            </a:r>
          </a:p>
          <a:p>
            <a:r>
              <a:rPr lang="en-US" dirty="0" smtClean="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Roundup Safety Claims Disputed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“It </a:t>
            </a:r>
            <a:r>
              <a:rPr lang="en-US" dirty="0"/>
              <a:t>is commonly believed that Roundup is among the safest pesticides.  </a:t>
            </a:r>
            <a:r>
              <a:rPr lang="en-US" dirty="0" smtClean="0"/>
              <a:t>… Despite </a:t>
            </a:r>
            <a:r>
              <a:rPr lang="en-US" dirty="0"/>
              <a:t>its reputation, </a:t>
            </a:r>
            <a:r>
              <a:rPr lang="en-US" i="1" dirty="0">
                <a:solidFill>
                  <a:srgbClr val="FF0000"/>
                </a:solidFill>
              </a:rPr>
              <a:t>Roundup was by far the most toxic among the herbicides and insecticides tested</a:t>
            </a:r>
            <a:r>
              <a:rPr lang="en-US" dirty="0"/>
              <a:t>. This inconsistency between scientific fact and industrial claim may be attributed to huge economic interests, which have been found to falsify health risk assessments and </a:t>
            </a:r>
            <a:r>
              <a:rPr lang="en-US" i="1" dirty="0">
                <a:solidFill>
                  <a:srgbClr val="FF0000"/>
                </a:solidFill>
              </a:rPr>
              <a:t>delay health policy </a:t>
            </a:r>
            <a:r>
              <a:rPr lang="en-US" i="1" dirty="0" smtClean="0">
                <a:solidFill>
                  <a:srgbClr val="FF0000"/>
                </a:solidFill>
              </a:rPr>
              <a:t>decisions</a:t>
            </a:r>
            <a:r>
              <a:rPr lang="en-US" dirty="0" smtClean="0"/>
              <a:t>.”</a:t>
            </a:r>
            <a:endParaRPr lang="en-US" dirty="0"/>
          </a:p>
        </p:txBody>
      </p:sp>
      <p:sp>
        <p:nvSpPr>
          <p:cNvPr id="4" name="TextBox 3"/>
          <p:cNvSpPr txBox="1"/>
          <p:nvPr/>
        </p:nvSpPr>
        <p:spPr>
          <a:xfrm>
            <a:off x="1392534" y="6086899"/>
            <a:ext cx="7751466" cy="707886"/>
          </a:xfrm>
          <a:prstGeom prst="rect">
            <a:avLst/>
          </a:prstGeom>
          <a:noFill/>
        </p:spPr>
        <p:txBody>
          <a:bodyPr wrap="none" rtlCol="0">
            <a:spAutoFit/>
          </a:bodyPr>
          <a:lstStyle/>
          <a:p>
            <a:r>
              <a:rPr lang="en-US" sz="2000" dirty="0" smtClean="0">
                <a:solidFill>
                  <a:srgbClr val="FF0000"/>
                </a:solidFill>
              </a:rPr>
              <a:t>*</a:t>
            </a:r>
            <a:r>
              <a:rPr lang="en-US" sz="2000" dirty="0" smtClean="0"/>
              <a:t>R. </a:t>
            </a:r>
            <a:r>
              <a:rPr lang="en-US" sz="2000" dirty="0" err="1" smtClean="0"/>
              <a:t>Mesnage</a:t>
            </a:r>
            <a:r>
              <a:rPr lang="en-US" sz="2000" dirty="0" smtClean="0"/>
              <a:t> et al., Biomed Research International, </a:t>
            </a:r>
            <a:r>
              <a:rPr lang="fr-FR" sz="2000" dirty="0"/>
              <a:t>Volume 2014 (2014), </a:t>
            </a:r>
            <a:endParaRPr lang="fr-FR" sz="2000" dirty="0" smtClean="0"/>
          </a:p>
          <a:p>
            <a:r>
              <a:rPr lang="fr-FR" sz="2000" dirty="0" smtClean="0"/>
              <a:t>Article </a:t>
            </a:r>
            <a:r>
              <a:rPr lang="fr-FR" sz="2000" dirty="0"/>
              <a:t>ID </a:t>
            </a:r>
            <a:r>
              <a:rPr lang="fr-FR" sz="2000" dirty="0" smtClean="0"/>
              <a:t>179691</a:t>
            </a:r>
            <a:endParaRPr lang="en-US" sz="2000" i="1" dirty="0"/>
          </a:p>
        </p:txBody>
      </p:sp>
    </p:spTree>
    <p:extLst>
      <p:ext uri="{BB962C8B-B14F-4D97-AF65-F5344CB8AC3E}">
        <p14:creationId xmlns:p14="http://schemas.microsoft.com/office/powerpoint/2010/main" val="35835406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795"/>
            <a:ext cx="7772400" cy="1470025"/>
          </a:xfrm>
        </p:spPr>
        <p:txBody>
          <a:bodyPr>
            <a:normAutofit/>
          </a:bodyPr>
          <a:lstStyle/>
          <a:p>
            <a:r>
              <a:rPr lang="en-US" b="1" dirty="0" smtClean="0"/>
              <a:t>Most Popular Herbicide Glyphosate Causes Autism</a:t>
            </a:r>
            <a:r>
              <a:rPr lang="en-US" b="1" dirty="0" smtClean="0"/>
              <a:t>	</a:t>
            </a:r>
            <a:endParaRPr lang="en-US" b="1" dirty="0"/>
          </a:p>
        </p:txBody>
      </p:sp>
      <p:sp>
        <p:nvSpPr>
          <p:cNvPr id="3" name="Subtitle 2"/>
          <p:cNvSpPr>
            <a:spLocks noGrp="1"/>
          </p:cNvSpPr>
          <p:nvPr>
            <p:ph type="subTitle" idx="1"/>
          </p:nvPr>
        </p:nvSpPr>
        <p:spPr>
          <a:xfrm>
            <a:off x="1371600" y="2359570"/>
            <a:ext cx="6400800" cy="1752600"/>
          </a:xfrm>
        </p:spPr>
        <p:txBody>
          <a:bodyPr/>
          <a:lstStyle/>
          <a:p>
            <a:r>
              <a:rPr lang="en-US" dirty="0" smtClean="0"/>
              <a:t>Stephanie Seneff</a:t>
            </a:r>
          </a:p>
          <a:p>
            <a:r>
              <a:rPr lang="en-US" dirty="0" smtClean="0"/>
              <a:t>MIT CSAIL</a:t>
            </a:r>
          </a:p>
          <a:p>
            <a:r>
              <a:rPr lang="en-US" dirty="0" smtClean="0"/>
              <a:t>April 28, 2014</a:t>
            </a:r>
            <a:endParaRPr lang="en-US" dirty="0"/>
          </a:p>
        </p:txBody>
      </p:sp>
      <p:pic>
        <p:nvPicPr>
          <p:cNvPr id="4" name="Picture 3"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031" y="2870911"/>
            <a:ext cx="3257550" cy="3257550"/>
          </a:xfrm>
          <a:prstGeom prst="rect">
            <a:avLst/>
          </a:prstGeom>
        </p:spPr>
      </p:pic>
      <p:sp>
        <p:nvSpPr>
          <p:cNvPr id="5" name="Rectangle 4"/>
          <p:cNvSpPr/>
          <p:nvPr/>
        </p:nvSpPr>
        <p:spPr>
          <a:xfrm>
            <a:off x="5603781" y="3580171"/>
            <a:ext cx="4067003" cy="523220"/>
          </a:xfrm>
          <a:prstGeom prst="rect">
            <a:avLst/>
          </a:prstGeom>
          <a:noFill/>
        </p:spPr>
        <p:txBody>
          <a:bodyPr wrap="square" lIns="91440" tIns="45720" rIns="91440" bIns="45720">
            <a:spAutoFit/>
          </a:bodyPr>
          <a:lstStyle/>
          <a:p>
            <a:pPr algn="ctr"/>
            <a:r>
              <a:rPr lang="en-US"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GLYPHOSATE</a:t>
            </a:r>
            <a:endParaRPr lang="en-US" sz="2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6" name="Picture 5" descr="autismrib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999257"/>
            <a:ext cx="1722565" cy="3018868"/>
          </a:xfrm>
          <a:prstGeom prst="rect">
            <a:avLst/>
          </a:prstGeom>
        </p:spPr>
      </p:pic>
    </p:spTree>
    <p:extLst>
      <p:ext uri="{BB962C8B-B14F-4D97-AF65-F5344CB8AC3E}">
        <p14:creationId xmlns:p14="http://schemas.microsoft.com/office/powerpoint/2010/main" val="411568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8957733" cy="1143000"/>
          </a:xfrm>
        </p:spPr>
        <p:txBody>
          <a:bodyPr>
            <a:noAutofit/>
          </a:bodyPr>
          <a:lstStyle/>
          <a:p>
            <a:r>
              <a:rPr lang="en-US" sz="3600" b="1" dirty="0"/>
              <a:t>Glyphosate Test Report: Findings in American Mother's Breast milk, urine and </a:t>
            </a:r>
            <a:r>
              <a:rPr lang="en-US" sz="3600" b="1" dirty="0" smtClean="0"/>
              <a:t>water</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r>
              <a:rPr lang="en-US" dirty="0" smtClean="0"/>
              <a:t>Moms Across America initiative!</a:t>
            </a:r>
          </a:p>
          <a:p>
            <a:r>
              <a:rPr lang="en-US" dirty="0" smtClean="0"/>
              <a:t>Breast milk levels ranging from 76 </a:t>
            </a:r>
            <a:r>
              <a:rPr lang="en-US" dirty="0" err="1"/>
              <a:t>ug</a:t>
            </a:r>
            <a:r>
              <a:rPr lang="en-US" dirty="0"/>
              <a:t>/l to 166 </a:t>
            </a:r>
            <a:r>
              <a:rPr lang="en-US" dirty="0" err="1"/>
              <a:t>ug</a:t>
            </a:r>
            <a:r>
              <a:rPr lang="en-US" dirty="0"/>
              <a:t>/l are 760 to 1600 times higher than the European Drinking Water Directive allows </a:t>
            </a:r>
            <a:endParaRPr lang="en-US" dirty="0" smtClean="0"/>
          </a:p>
          <a:p>
            <a:r>
              <a:rPr lang="en-US" dirty="0"/>
              <a:t>Urine testing shows glyphosate levels over 10 times higher than in Europe</a:t>
            </a:r>
          </a:p>
          <a:p>
            <a:r>
              <a:rPr lang="en-US" dirty="0" smtClean="0"/>
              <a:t>Monsanto is wrong regarding bioaccumulation</a:t>
            </a:r>
            <a:endParaRPr lang="en-US" dirty="0"/>
          </a:p>
        </p:txBody>
      </p:sp>
      <p:sp>
        <p:nvSpPr>
          <p:cNvPr id="4" name="TextBox 3"/>
          <p:cNvSpPr txBox="1"/>
          <p:nvPr/>
        </p:nvSpPr>
        <p:spPr>
          <a:xfrm>
            <a:off x="1828800" y="6400800"/>
            <a:ext cx="5159511" cy="646331"/>
          </a:xfrm>
          <a:prstGeom prst="rect">
            <a:avLst/>
          </a:prstGeom>
          <a:noFill/>
        </p:spPr>
        <p:txBody>
          <a:bodyPr wrap="none" rtlCol="0">
            <a:spAutoFit/>
          </a:bodyPr>
          <a:lstStyle/>
          <a:p>
            <a:r>
              <a:rPr lang="en-US" dirty="0" smtClean="0">
                <a:solidFill>
                  <a:srgbClr val="FF0000"/>
                </a:solidFill>
              </a:rPr>
              <a:t>*</a:t>
            </a:r>
            <a:r>
              <a:rPr lang="en-US" dirty="0" smtClean="0"/>
              <a:t>Posted </a:t>
            </a:r>
            <a:r>
              <a:rPr lang="en-US" dirty="0"/>
              <a:t>on Apr 6 2014 - 4:19am by Sustainable Pulse </a:t>
            </a:r>
          </a:p>
          <a:p>
            <a:endParaRPr lang="en-US" dirty="0"/>
          </a:p>
        </p:txBody>
      </p:sp>
    </p:spTree>
    <p:extLst>
      <p:ext uri="{BB962C8B-B14F-4D97-AF65-F5344CB8AC3E}">
        <p14:creationId xmlns:p14="http://schemas.microsoft.com/office/powerpoint/2010/main" val="7023494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“Another </a:t>
            </a:r>
            <a:r>
              <a:rPr lang="en-US" sz="2800" dirty="0"/>
              <a:t>claim of Monsanto's has been that residue levels of up to </a:t>
            </a:r>
            <a:r>
              <a:rPr lang="en-US" sz="2800" i="1" dirty="0">
                <a:solidFill>
                  <a:srgbClr val="FF0000"/>
                </a:solidFill>
              </a:rPr>
              <a:t>5.6</a:t>
            </a:r>
            <a:r>
              <a:rPr lang="en-US" sz="2800" dirty="0"/>
              <a:t> mg/kg in GM-soy </a:t>
            </a:r>
            <a:r>
              <a:rPr lang="en-US" sz="2800" dirty="0" smtClean="0"/>
              <a:t>represent "</a:t>
            </a:r>
            <a:r>
              <a:rPr lang="en-US" sz="2800" dirty="0"/>
              <a:t>...</a:t>
            </a:r>
            <a:r>
              <a:rPr lang="en-US" sz="2800" i="1" dirty="0">
                <a:solidFill>
                  <a:srgbClr val="FF0000"/>
                </a:solidFill>
              </a:rPr>
              <a:t>extreme levels</a:t>
            </a:r>
            <a:r>
              <a:rPr lang="en-US" sz="2800" dirty="0"/>
              <a:t>, and far higher </a:t>
            </a:r>
            <a:r>
              <a:rPr lang="en-US" sz="2800" dirty="0" smtClean="0"/>
              <a:t>                                                    than </a:t>
            </a:r>
            <a:r>
              <a:rPr lang="en-US" sz="2800" dirty="0"/>
              <a:t>those typically found" (Monsanto 1999)</a:t>
            </a:r>
            <a:r>
              <a:rPr lang="en-US" sz="2800" dirty="0" smtClean="0"/>
              <a:t>.”</a:t>
            </a:r>
            <a:endParaRPr lang="en-US" sz="2800" dirty="0"/>
          </a:p>
        </p:txBody>
      </p:sp>
      <p:pic>
        <p:nvPicPr>
          <p:cNvPr id="4" name="Content Placeholder 3" descr="RoundupLevelsInSoybeans.jpg"/>
          <p:cNvPicPr>
            <a:picLocks noGrp="1" noChangeAspect="1"/>
          </p:cNvPicPr>
          <p:nvPr>
            <p:ph idx="1"/>
          </p:nvPr>
        </p:nvPicPr>
        <p:blipFill>
          <a:blip r:embed="rId3">
            <a:extLst>
              <a:ext uri="{28A0092B-C50C-407E-A947-70E740481C1C}">
                <a14:useLocalDpi xmlns:a14="http://schemas.microsoft.com/office/drawing/2010/main" val="0"/>
              </a:ext>
            </a:extLst>
          </a:blip>
          <a:srcRect l="-28187" r="-28187"/>
          <a:stretch>
            <a:fillRect/>
          </a:stretch>
        </p:blipFill>
        <p:spPr>
          <a:xfrm>
            <a:off x="457200" y="1684865"/>
            <a:ext cx="8229600" cy="4525963"/>
          </a:xfrm>
        </p:spPr>
      </p:pic>
      <p:sp>
        <p:nvSpPr>
          <p:cNvPr id="5" name="TextBox 4"/>
          <p:cNvSpPr txBox="1"/>
          <p:nvPr/>
        </p:nvSpPr>
        <p:spPr>
          <a:xfrm>
            <a:off x="0" y="6385467"/>
            <a:ext cx="8978840" cy="369332"/>
          </a:xfrm>
          <a:prstGeom prst="rect">
            <a:avLst/>
          </a:prstGeom>
          <a:noFill/>
        </p:spPr>
        <p:txBody>
          <a:bodyPr wrap="none" rtlCol="0">
            <a:spAutoFit/>
          </a:bodyPr>
          <a:lstStyle/>
          <a:p>
            <a:r>
              <a:rPr lang="en-US" dirty="0" err="1" smtClean="0"/>
              <a:t>www.greenmedinfo.com</a:t>
            </a:r>
            <a:r>
              <a:rPr lang="en-US" dirty="0"/>
              <a:t>/blog/how-extreme-levels-roundup-food-became-industry-normal</a:t>
            </a:r>
          </a:p>
        </p:txBody>
      </p:sp>
      <p:sp>
        <p:nvSpPr>
          <p:cNvPr id="6" name="TextBox 5"/>
          <p:cNvSpPr txBox="1"/>
          <p:nvPr/>
        </p:nvSpPr>
        <p:spPr>
          <a:xfrm>
            <a:off x="1422400" y="6010773"/>
            <a:ext cx="7381147" cy="400110"/>
          </a:xfrm>
          <a:prstGeom prst="rect">
            <a:avLst/>
          </a:prstGeom>
          <a:noFill/>
        </p:spPr>
        <p:txBody>
          <a:bodyPr wrap="none" rtlCol="0">
            <a:spAutoFit/>
          </a:bodyPr>
          <a:lstStyle/>
          <a:p>
            <a:r>
              <a:rPr lang="fr-FR" sz="2000" dirty="0" smtClean="0"/>
              <a:t>*Figure 1,  </a:t>
            </a:r>
            <a:r>
              <a:rPr lang="fr-FR" sz="2000" dirty="0" err="1"/>
              <a:t>T</a:t>
            </a:r>
            <a:r>
              <a:rPr lang="fr-FR" sz="2000" dirty="0"/>
              <a:t>. Bohn et al. Food </a:t>
            </a:r>
            <a:r>
              <a:rPr lang="fr-FR" sz="2000" dirty="0" err="1"/>
              <a:t>Chemistry</a:t>
            </a:r>
            <a:r>
              <a:rPr lang="fr-FR" sz="2000" dirty="0"/>
              <a:t> 153, 15 </a:t>
            </a:r>
            <a:r>
              <a:rPr lang="fr-FR" sz="2000" dirty="0" err="1"/>
              <a:t>June</a:t>
            </a:r>
            <a:r>
              <a:rPr lang="fr-FR" sz="2000" dirty="0"/>
              <a:t> 2014, 207-215.</a:t>
            </a:r>
            <a:endParaRPr lang="en-US" sz="2000" dirty="0"/>
          </a:p>
        </p:txBody>
      </p:sp>
      <p:cxnSp>
        <p:nvCxnSpPr>
          <p:cNvPr id="9" name="Straight Connector 8"/>
          <p:cNvCxnSpPr/>
          <p:nvPr/>
        </p:nvCxnSpPr>
        <p:spPr>
          <a:xfrm>
            <a:off x="2489200" y="4406900"/>
            <a:ext cx="44831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89300" y="4102100"/>
            <a:ext cx="476926" cy="369332"/>
          </a:xfrm>
          <a:prstGeom prst="rect">
            <a:avLst/>
          </a:prstGeom>
          <a:noFill/>
        </p:spPr>
        <p:txBody>
          <a:bodyPr wrap="none" rtlCol="0">
            <a:spAutoFit/>
          </a:bodyPr>
          <a:lstStyle/>
          <a:p>
            <a:r>
              <a:rPr lang="en-US" dirty="0" smtClean="0"/>
              <a:t>5.6</a:t>
            </a:r>
            <a:endParaRPr lang="en-US" dirty="0"/>
          </a:p>
        </p:txBody>
      </p:sp>
    </p:spTree>
    <p:extLst>
      <p:ext uri="{BB962C8B-B14F-4D97-AF65-F5344CB8AC3E}">
        <p14:creationId xmlns:p14="http://schemas.microsoft.com/office/powerpoint/2010/main" val="404932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9" y="274638"/>
            <a:ext cx="9618133" cy="1143000"/>
          </a:xfrm>
        </p:spPr>
        <p:txBody>
          <a:bodyPr>
            <a:normAutofit fontScale="90000"/>
          </a:bodyPr>
          <a:lstStyle/>
          <a:p>
            <a:r>
              <a:rPr lang="en-US" b="1" dirty="0" smtClean="0"/>
              <a:t>Soy Formula Linked to Seizures in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i="1" dirty="0"/>
              <a:t>"There was a 2.6-fold higher rate of febrile seizures, a 2.1-fold higher rate of epilepsy comorbidity and a 4-fold higher rate of simple partial seizures in the autistic children fed soy-based </a:t>
            </a:r>
            <a:r>
              <a:rPr lang="en-US" i="1" dirty="0" smtClean="0"/>
              <a:t>formula" </a:t>
            </a:r>
            <a:endParaRPr lang="en-US" dirty="0"/>
          </a:p>
          <a:p>
            <a:endParaRPr lang="en-US" dirty="0"/>
          </a:p>
        </p:txBody>
      </p:sp>
      <p:pic>
        <p:nvPicPr>
          <p:cNvPr id="4" name="Picture 3" descr="soy_seizu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066" y="3924830"/>
            <a:ext cx="3886200" cy="2184400"/>
          </a:xfrm>
          <a:prstGeom prst="rect">
            <a:avLst/>
          </a:prstGeom>
        </p:spPr>
      </p:pic>
      <p:sp>
        <p:nvSpPr>
          <p:cNvPr id="5" name="TextBox 4"/>
          <p:cNvSpPr txBox="1"/>
          <p:nvPr/>
        </p:nvSpPr>
        <p:spPr>
          <a:xfrm>
            <a:off x="746073" y="6343598"/>
            <a:ext cx="8397927" cy="400110"/>
          </a:xfrm>
          <a:prstGeom prst="rect">
            <a:avLst/>
          </a:prstGeom>
          <a:noFill/>
        </p:spPr>
        <p:txBody>
          <a:bodyPr wrap="none" rtlCol="0">
            <a:spAutoFit/>
          </a:bodyPr>
          <a:lstStyle/>
          <a:p>
            <a:r>
              <a:rPr lang="en-US" sz="2000" dirty="0">
                <a:solidFill>
                  <a:srgbClr val="FF0000"/>
                </a:solidFill>
              </a:rPr>
              <a:t>*</a:t>
            </a:r>
            <a:r>
              <a:rPr lang="en-US" sz="2000" dirty="0"/>
              <a:t>CJ </a:t>
            </a:r>
            <a:r>
              <a:rPr lang="en-US" sz="2000" dirty="0" err="1"/>
              <a:t>Westmark</a:t>
            </a:r>
            <a:r>
              <a:rPr lang="en-US" sz="2000" dirty="0"/>
              <a:t>, </a:t>
            </a:r>
            <a:r>
              <a:rPr lang="en-US" sz="2000" dirty="0" err="1"/>
              <a:t>PLOSOne</a:t>
            </a:r>
            <a:r>
              <a:rPr lang="en-US" sz="2000" dirty="0"/>
              <a:t> March 12, 2014, DOI: 10.1371/journal.pone.0080488.</a:t>
            </a:r>
          </a:p>
        </p:txBody>
      </p:sp>
    </p:spTree>
    <p:extLst>
      <p:ext uri="{BB962C8B-B14F-4D97-AF65-F5344CB8AC3E}">
        <p14:creationId xmlns:p14="http://schemas.microsoft.com/office/powerpoint/2010/main" val="32754268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solidFill>
                  <a:srgbClr val="FF0000"/>
                </a:solidFill>
              </a:rPr>
              <a:t>My </a:t>
            </a:r>
            <a:r>
              <a:rPr lang="en-US" dirty="0" smtClean="0">
                <a:solidFill>
                  <a:srgbClr val="FF0000"/>
                </a:solidFill>
              </a:rPr>
              <a:t>earlier papers reexamined</a:t>
            </a:r>
            <a:endParaRPr lang="en-US" dirty="0">
              <a:solidFill>
                <a:srgbClr val="FF0000"/>
              </a:solidFill>
            </a:endParaRPr>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eeclampsia.png"/>
          <p:cNvPicPr>
            <a:picLocks noGrp="1" noChangeAspect="1"/>
          </p:cNvPicPr>
          <p:nvPr>
            <p:ph idx="1"/>
          </p:nvPr>
        </p:nvPicPr>
        <p:blipFill>
          <a:blip r:embed="rId2">
            <a:extLst>
              <a:ext uri="{28A0092B-C50C-407E-A947-70E740481C1C}">
                <a14:useLocalDpi xmlns:a14="http://schemas.microsoft.com/office/drawing/2010/main" val="0"/>
              </a:ext>
            </a:extLst>
          </a:blip>
          <a:srcRect t="-19170" b="-19170"/>
          <a:stretch>
            <a:fillRect/>
          </a:stretch>
        </p:blipFill>
        <p:spPr>
          <a:xfrm>
            <a:off x="965200" y="477834"/>
            <a:ext cx="6874933" cy="3780948"/>
          </a:xfrm>
        </p:spPr>
      </p:pic>
      <p:sp>
        <p:nvSpPr>
          <p:cNvPr id="2" name="Title 1"/>
          <p:cNvSpPr>
            <a:spLocks noGrp="1"/>
          </p:cNvSpPr>
          <p:nvPr>
            <p:ph type="title"/>
          </p:nvPr>
        </p:nvSpPr>
        <p:spPr>
          <a:xfrm>
            <a:off x="457200" y="54505"/>
            <a:ext cx="8229600" cy="1143000"/>
          </a:xfrm>
        </p:spPr>
        <p:txBody>
          <a:bodyPr/>
          <a:lstStyle/>
          <a:p>
            <a:r>
              <a:rPr lang="en-US" b="1" dirty="0" smtClean="0"/>
              <a:t>Two Papers</a:t>
            </a:r>
            <a:endParaRPr lang="en-US" b="1" dirty="0"/>
          </a:p>
        </p:txBody>
      </p:sp>
      <p:pic>
        <p:nvPicPr>
          <p:cNvPr id="5" name="Picture 4" descr="encephalit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31" y="4258782"/>
            <a:ext cx="6951900" cy="2463747"/>
          </a:xfrm>
          <a:prstGeom prst="rect">
            <a:avLst/>
          </a:prstGeom>
        </p:spPr>
      </p:pic>
      <p:sp>
        <p:nvSpPr>
          <p:cNvPr id="3" name="Rectangle 2"/>
          <p:cNvSpPr/>
          <p:nvPr/>
        </p:nvSpPr>
        <p:spPr>
          <a:xfrm>
            <a:off x="965200" y="1049867"/>
            <a:ext cx="6833367" cy="270933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982131" y="4177772"/>
            <a:ext cx="6833367" cy="25447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7854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First Paper</a:t>
            </a:r>
            <a:endParaRPr lang="en-US" b="1" dirty="0"/>
          </a:p>
        </p:txBody>
      </p:sp>
      <p:sp>
        <p:nvSpPr>
          <p:cNvPr id="3" name="Content Placeholder 2"/>
          <p:cNvSpPr>
            <a:spLocks noGrp="1"/>
          </p:cNvSpPr>
          <p:nvPr>
            <p:ph idx="1"/>
          </p:nvPr>
        </p:nvSpPr>
        <p:spPr/>
        <p:txBody>
          <a:bodyPr/>
          <a:lstStyle/>
          <a:p>
            <a:r>
              <a:rPr lang="en-US" dirty="0" smtClean="0"/>
              <a:t>This paper used the US CDC VAERS database to link together preeclampsia, autism and pernicious anemia</a:t>
            </a:r>
          </a:p>
          <a:p>
            <a:r>
              <a:rPr lang="en-US" dirty="0" smtClean="0"/>
              <a:t>Pernicious anemia is due to </a:t>
            </a:r>
            <a:r>
              <a:rPr lang="en-US" dirty="0" err="1" smtClean="0"/>
              <a:t>cobalamin</a:t>
            </a:r>
            <a:r>
              <a:rPr lang="en-US" dirty="0" smtClean="0"/>
              <a:t> (B12) deficiency</a:t>
            </a:r>
          </a:p>
          <a:p>
            <a:r>
              <a:rPr lang="en-US" dirty="0" smtClean="0"/>
              <a:t>Preeclampsia is a strong risk factor for autism</a:t>
            </a:r>
          </a:p>
          <a:p>
            <a:r>
              <a:rPr lang="en-US" dirty="0" smtClean="0"/>
              <a:t>The symptoms in adverse reactions linked to anemia recapitulate preeclampsia</a:t>
            </a:r>
            <a:endParaRPr lang="en-US" dirty="0"/>
          </a:p>
        </p:txBody>
      </p:sp>
    </p:spTree>
    <p:extLst>
      <p:ext uri="{BB962C8B-B14F-4D97-AF65-F5344CB8AC3E}">
        <p14:creationId xmlns:p14="http://schemas.microsoft.com/office/powerpoint/2010/main" val="42886403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First Paper</a:t>
            </a:r>
            <a:endParaRPr lang="en-US" b="1" dirty="0"/>
          </a:p>
        </p:txBody>
      </p:sp>
      <p:sp>
        <p:nvSpPr>
          <p:cNvPr id="3" name="Content Placeholder 2"/>
          <p:cNvSpPr>
            <a:spLocks noGrp="1"/>
          </p:cNvSpPr>
          <p:nvPr>
            <p:ph idx="1"/>
          </p:nvPr>
        </p:nvSpPr>
        <p:spPr/>
        <p:txBody>
          <a:bodyPr/>
          <a:lstStyle/>
          <a:p>
            <a:r>
              <a:rPr lang="en-US" dirty="0" smtClean="0"/>
              <a:t>This paper used the US CDC VAERS database to link together preeclampsia, autism and pernicious anemia</a:t>
            </a:r>
          </a:p>
          <a:p>
            <a:r>
              <a:rPr lang="en-US" dirty="0" smtClean="0"/>
              <a:t>Pernicious anemia is due to </a:t>
            </a:r>
            <a:r>
              <a:rPr lang="en-US" dirty="0" err="1" smtClean="0"/>
              <a:t>cobalamin</a:t>
            </a:r>
            <a:r>
              <a:rPr lang="en-US" dirty="0" smtClean="0"/>
              <a:t> (B12) deficiency</a:t>
            </a:r>
          </a:p>
          <a:p>
            <a:r>
              <a:rPr lang="en-US" dirty="0" smtClean="0"/>
              <a:t>Preeclampsia is a strong risk factor for autism</a:t>
            </a:r>
          </a:p>
          <a:p>
            <a:r>
              <a:rPr lang="en-US" dirty="0" smtClean="0"/>
              <a:t>The symptoms in adverse reactions linked to anemia recapitulate preeclampsia</a:t>
            </a:r>
            <a:endParaRPr lang="en-US" dirty="0"/>
          </a:p>
        </p:txBody>
      </p:sp>
      <p:sp>
        <p:nvSpPr>
          <p:cNvPr id="4" name="TextBox 3"/>
          <p:cNvSpPr txBox="1"/>
          <p:nvPr/>
        </p:nvSpPr>
        <p:spPr>
          <a:xfrm>
            <a:off x="1286933" y="2069571"/>
            <a:ext cx="6451600" cy="2862322"/>
          </a:xfrm>
          <a:prstGeom prst="rect">
            <a:avLst/>
          </a:prstGeom>
          <a:solidFill>
            <a:srgbClr val="FFEDA5"/>
          </a:solidFill>
          <a:ln>
            <a:solidFill>
              <a:srgbClr val="000000"/>
            </a:solidFill>
          </a:ln>
        </p:spPr>
        <p:txBody>
          <a:bodyPr wrap="square" rtlCol="0">
            <a:spAutoFit/>
          </a:bodyPr>
          <a:lstStyle/>
          <a:p>
            <a:pPr algn="ctr"/>
            <a:endParaRPr lang="en-US" sz="3600" dirty="0" smtClean="0"/>
          </a:p>
          <a:p>
            <a:pPr algn="ctr"/>
            <a:r>
              <a:rPr lang="en-US" sz="3600" dirty="0" smtClean="0"/>
              <a:t>Glyphosate chelates cobalt  which prevents gut bacteria  from producing </a:t>
            </a:r>
            <a:r>
              <a:rPr lang="en-US" sz="3600" dirty="0" err="1" smtClean="0"/>
              <a:t>cobalamin</a:t>
            </a:r>
            <a:endParaRPr lang="en-US" sz="3600" dirty="0" smtClean="0"/>
          </a:p>
          <a:p>
            <a:pPr algn="ctr"/>
            <a:endParaRPr lang="en-US" sz="3600" dirty="0"/>
          </a:p>
        </p:txBody>
      </p:sp>
    </p:spTree>
    <p:extLst>
      <p:ext uri="{BB962C8B-B14F-4D97-AF65-F5344CB8AC3E}">
        <p14:creationId xmlns:p14="http://schemas.microsoft.com/office/powerpoint/2010/main" val="38002297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Figure from Our First Paper</a:t>
            </a:r>
            <a:r>
              <a:rPr lang="en-US" b="1" dirty="0" smtClean="0">
                <a:solidFill>
                  <a:srgbClr val="FF0000"/>
                </a:solidFill>
              </a:rPr>
              <a:t>*</a:t>
            </a:r>
            <a:endParaRPr lang="en-US" b="1" dirty="0">
              <a:solidFill>
                <a:srgbClr val="FF0000"/>
              </a:solidFill>
            </a:endParaRPr>
          </a:p>
        </p:txBody>
      </p:sp>
      <p:pic>
        <p:nvPicPr>
          <p:cNvPr id="4" name="Content Placeholder 3" descr="figure1_preeclampsia.png"/>
          <p:cNvPicPr>
            <a:picLocks noGrp="1" noChangeAspect="1"/>
          </p:cNvPicPr>
          <p:nvPr>
            <p:ph idx="1"/>
          </p:nvPr>
        </p:nvPicPr>
        <p:blipFill>
          <a:blip r:embed="rId3">
            <a:extLst>
              <a:ext uri="{28A0092B-C50C-407E-A947-70E740481C1C}">
                <a14:useLocalDpi xmlns:a14="http://schemas.microsoft.com/office/drawing/2010/main" val="0"/>
              </a:ext>
            </a:extLst>
          </a:blip>
          <a:srcRect l="-831" r="-831"/>
          <a:stretch>
            <a:fillRect/>
          </a:stretch>
        </p:blipFill>
        <p:spPr/>
      </p:pic>
      <p:sp>
        <p:nvSpPr>
          <p:cNvPr id="5" name="Rectangle 4"/>
          <p:cNvSpPr/>
          <p:nvPr/>
        </p:nvSpPr>
        <p:spPr>
          <a:xfrm>
            <a:off x="2459387" y="3661602"/>
            <a:ext cx="3446301" cy="923330"/>
          </a:xfrm>
          <a:prstGeom prst="rect">
            <a:avLst/>
          </a:prstGeom>
          <a:solidFill>
            <a:schemeClr val="bg1"/>
          </a:solidFill>
          <a:ln>
            <a:solidFill>
              <a:schemeClr val="tx1"/>
            </a:solid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TextBox 2"/>
          <p:cNvSpPr txBox="1"/>
          <p:nvPr/>
        </p:nvSpPr>
        <p:spPr>
          <a:xfrm>
            <a:off x="1546242" y="6404167"/>
            <a:ext cx="5112773" cy="400110"/>
          </a:xfrm>
          <a:prstGeom prst="rect">
            <a:avLst/>
          </a:prstGeom>
          <a:noFill/>
        </p:spPr>
        <p:txBody>
          <a:bodyPr wrap="none" rtlCol="0">
            <a:spAutoFit/>
          </a:bodyPr>
          <a:lstStyle/>
          <a:p>
            <a:r>
              <a:rPr lang="cs-CZ" sz="2000" dirty="0" smtClean="0">
                <a:solidFill>
                  <a:srgbClr val="FF0000"/>
                </a:solidFill>
              </a:rPr>
              <a:t>*</a:t>
            </a:r>
            <a:r>
              <a:rPr lang="cs-CZ" sz="2000" dirty="0" smtClean="0"/>
              <a:t>S</a:t>
            </a:r>
            <a:r>
              <a:rPr lang="cs-CZ" sz="2000" dirty="0"/>
              <a:t>. Seneff et al., </a:t>
            </a:r>
            <a:r>
              <a:rPr lang="cs-CZ" sz="2000" dirty="0" err="1" smtClean="0"/>
              <a:t>Entropy</a:t>
            </a:r>
            <a:r>
              <a:rPr lang="cs-CZ" sz="2000" dirty="0" smtClean="0"/>
              <a:t> </a:t>
            </a:r>
            <a:r>
              <a:rPr lang="cs-CZ" sz="2000" dirty="0"/>
              <a:t>2012, 14, 2265-2290.</a:t>
            </a:r>
            <a:endParaRPr lang="en-US" sz="2000" dirty="0"/>
          </a:p>
        </p:txBody>
      </p:sp>
    </p:spTree>
    <p:extLst>
      <p:ext uri="{BB962C8B-B14F-4D97-AF65-F5344CB8AC3E}">
        <p14:creationId xmlns:p14="http://schemas.microsoft.com/office/powerpoint/2010/main" val="878289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Figure from Our Second Paper</a:t>
            </a:r>
            <a:r>
              <a:rPr lang="en-US" b="1" dirty="0" smtClean="0">
                <a:solidFill>
                  <a:srgbClr val="FF0000"/>
                </a:solidFill>
              </a:rPr>
              <a:t>*</a:t>
            </a:r>
            <a:endParaRPr lang="en-US" b="1" dirty="0">
              <a:solidFill>
                <a:srgbClr val="FF0000"/>
              </a:solidFill>
            </a:endParaRPr>
          </a:p>
        </p:txBody>
      </p:sp>
      <p:pic>
        <p:nvPicPr>
          <p:cNvPr id="4" name="Content Placeholder 3" descr="encephalopathy.png"/>
          <p:cNvPicPr>
            <a:picLocks noGrp="1" noChangeAspect="1"/>
          </p:cNvPicPr>
          <p:nvPr>
            <p:ph idx="1"/>
          </p:nvPr>
        </p:nvPicPr>
        <p:blipFill>
          <a:blip r:embed="rId2">
            <a:extLst>
              <a:ext uri="{28A0092B-C50C-407E-A947-70E740481C1C}">
                <a14:useLocalDpi xmlns:a14="http://schemas.microsoft.com/office/drawing/2010/main" val="0"/>
              </a:ext>
            </a:extLst>
          </a:blip>
          <a:srcRect l="-12285" r="-12285"/>
          <a:stretch>
            <a:fillRect/>
          </a:stretch>
        </p:blipFill>
        <p:spPr>
          <a:xfrm>
            <a:off x="-350075" y="1244600"/>
            <a:ext cx="9494075" cy="5221375"/>
          </a:xfrm>
        </p:spPr>
      </p:pic>
      <p:sp>
        <p:nvSpPr>
          <p:cNvPr id="5" name="TextBox 4"/>
          <p:cNvSpPr txBox="1"/>
          <p:nvPr/>
        </p:nvSpPr>
        <p:spPr>
          <a:xfrm>
            <a:off x="3098800" y="6431802"/>
            <a:ext cx="5910843" cy="461665"/>
          </a:xfrm>
          <a:prstGeom prst="rect">
            <a:avLst/>
          </a:prstGeom>
          <a:noFill/>
        </p:spPr>
        <p:txBody>
          <a:bodyPr wrap="none" rtlCol="0">
            <a:spAutoFit/>
          </a:bodyPr>
          <a:lstStyle/>
          <a:p>
            <a:r>
              <a:rPr lang="en-US" sz="2400" dirty="0">
                <a:solidFill>
                  <a:srgbClr val="FF0000"/>
                </a:solidFill>
              </a:rPr>
              <a:t>*</a:t>
            </a:r>
            <a:r>
              <a:rPr lang="en-US" sz="2400" dirty="0"/>
              <a:t>S. Seneff et al. Entropy 2013, 15(1), 372-406.</a:t>
            </a:r>
          </a:p>
        </p:txBody>
      </p:sp>
    </p:spTree>
    <p:extLst>
      <p:ext uri="{BB962C8B-B14F-4D97-AF65-F5344CB8AC3E}">
        <p14:creationId xmlns:p14="http://schemas.microsoft.com/office/powerpoint/2010/main" val="24095708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Figure from Our Second Paper</a:t>
            </a:r>
            <a:r>
              <a:rPr lang="en-US" b="1" dirty="0" smtClean="0">
                <a:solidFill>
                  <a:srgbClr val="FF0000"/>
                </a:solidFill>
              </a:rPr>
              <a:t>*</a:t>
            </a:r>
            <a:endParaRPr lang="en-US" b="1" dirty="0">
              <a:solidFill>
                <a:srgbClr val="FF0000"/>
              </a:solidFill>
            </a:endParaRPr>
          </a:p>
        </p:txBody>
      </p:sp>
      <p:pic>
        <p:nvPicPr>
          <p:cNvPr id="4" name="Content Placeholder 3" descr="encephalopathy.png"/>
          <p:cNvPicPr>
            <a:picLocks noGrp="1" noChangeAspect="1"/>
          </p:cNvPicPr>
          <p:nvPr>
            <p:ph idx="1"/>
          </p:nvPr>
        </p:nvPicPr>
        <p:blipFill>
          <a:blip r:embed="rId2">
            <a:extLst>
              <a:ext uri="{28A0092B-C50C-407E-A947-70E740481C1C}">
                <a14:useLocalDpi xmlns:a14="http://schemas.microsoft.com/office/drawing/2010/main" val="0"/>
              </a:ext>
            </a:extLst>
          </a:blip>
          <a:srcRect l="-12285" r="-12285"/>
          <a:stretch>
            <a:fillRect/>
          </a:stretch>
        </p:blipFill>
        <p:spPr>
          <a:xfrm>
            <a:off x="-350075" y="1244600"/>
            <a:ext cx="9494075" cy="5221375"/>
          </a:xfrm>
        </p:spPr>
      </p:pic>
      <p:sp>
        <p:nvSpPr>
          <p:cNvPr id="5" name="TextBox 4"/>
          <p:cNvSpPr txBox="1"/>
          <p:nvPr/>
        </p:nvSpPr>
        <p:spPr>
          <a:xfrm>
            <a:off x="3098800" y="6431802"/>
            <a:ext cx="5910843" cy="461665"/>
          </a:xfrm>
          <a:prstGeom prst="rect">
            <a:avLst/>
          </a:prstGeom>
          <a:noFill/>
        </p:spPr>
        <p:txBody>
          <a:bodyPr wrap="none" rtlCol="0">
            <a:spAutoFit/>
          </a:bodyPr>
          <a:lstStyle/>
          <a:p>
            <a:r>
              <a:rPr lang="en-US" sz="2400" dirty="0">
                <a:solidFill>
                  <a:srgbClr val="FF0000"/>
                </a:solidFill>
              </a:rPr>
              <a:t>*</a:t>
            </a:r>
            <a:r>
              <a:rPr lang="en-US" sz="2400" dirty="0"/>
              <a:t>S. Seneff et al. Entropy 2013, 15(1), 372-406.</a:t>
            </a:r>
          </a:p>
        </p:txBody>
      </p:sp>
      <p:sp>
        <p:nvSpPr>
          <p:cNvPr id="9" name="TextBox 8"/>
          <p:cNvSpPr txBox="1"/>
          <p:nvPr/>
        </p:nvSpPr>
        <p:spPr>
          <a:xfrm>
            <a:off x="1679038" y="3645917"/>
            <a:ext cx="3756482" cy="369332"/>
          </a:xfrm>
          <a:prstGeom prst="rect">
            <a:avLst/>
          </a:prstGeom>
          <a:solidFill>
            <a:srgbClr val="FFFA92"/>
          </a:solidFill>
          <a:ln>
            <a:solidFill>
              <a:schemeClr val="tx1"/>
            </a:solidFill>
          </a:ln>
        </p:spPr>
        <p:txBody>
          <a:bodyPr wrap="none" rtlCol="0">
            <a:spAutoFit/>
          </a:bodyPr>
          <a:lstStyle/>
          <a:p>
            <a:r>
              <a:rPr lang="en-US" dirty="0" smtClean="0"/>
              <a:t>Glyphosate activates NMDA receptors</a:t>
            </a:r>
            <a:endParaRPr lang="en-US" dirty="0"/>
          </a:p>
        </p:txBody>
      </p:sp>
      <p:sp>
        <p:nvSpPr>
          <p:cNvPr id="10" name="Freeform 9"/>
          <p:cNvSpPr/>
          <p:nvPr/>
        </p:nvSpPr>
        <p:spPr>
          <a:xfrm>
            <a:off x="2196538" y="1281830"/>
            <a:ext cx="1714817" cy="916149"/>
          </a:xfrm>
          <a:custGeom>
            <a:avLst/>
            <a:gdLst>
              <a:gd name="connsiteX0" fmla="*/ 902262 w 1714817"/>
              <a:gd name="connsiteY0" fmla="*/ 30503 h 916149"/>
              <a:gd name="connsiteX1" fmla="*/ 97929 w 1714817"/>
              <a:gd name="connsiteY1" fmla="*/ 72837 h 916149"/>
              <a:gd name="connsiteX2" fmla="*/ 106395 w 1714817"/>
              <a:gd name="connsiteY2" fmla="*/ 665503 h 916149"/>
              <a:gd name="connsiteX3" fmla="*/ 936129 w 1714817"/>
              <a:gd name="connsiteY3" fmla="*/ 911037 h 916149"/>
              <a:gd name="connsiteX4" fmla="*/ 1444129 w 1714817"/>
              <a:gd name="connsiteY4" fmla="*/ 809437 h 916149"/>
              <a:gd name="connsiteX5" fmla="*/ 1698129 w 1714817"/>
              <a:gd name="connsiteY5" fmla="*/ 546970 h 916149"/>
              <a:gd name="connsiteX6" fmla="*/ 1596529 w 1714817"/>
              <a:gd name="connsiteY6" fmla="*/ 81303 h 916149"/>
              <a:gd name="connsiteX7" fmla="*/ 842995 w 1714817"/>
              <a:gd name="connsiteY7" fmla="*/ 30503 h 91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817" h="916149">
                <a:moveTo>
                  <a:pt x="902262" y="30503"/>
                </a:moveTo>
                <a:cubicBezTo>
                  <a:pt x="566417" y="-1247"/>
                  <a:pt x="230573" y="-32996"/>
                  <a:pt x="97929" y="72837"/>
                </a:cubicBezTo>
                <a:cubicBezTo>
                  <a:pt x="-34716" y="178670"/>
                  <a:pt x="-33305" y="525803"/>
                  <a:pt x="106395" y="665503"/>
                </a:cubicBezTo>
                <a:cubicBezTo>
                  <a:pt x="246095" y="805203"/>
                  <a:pt x="713173" y="887048"/>
                  <a:pt x="936129" y="911037"/>
                </a:cubicBezTo>
                <a:cubicBezTo>
                  <a:pt x="1159085" y="935026"/>
                  <a:pt x="1317129" y="870115"/>
                  <a:pt x="1444129" y="809437"/>
                </a:cubicBezTo>
                <a:cubicBezTo>
                  <a:pt x="1571129" y="748759"/>
                  <a:pt x="1672729" y="668326"/>
                  <a:pt x="1698129" y="546970"/>
                </a:cubicBezTo>
                <a:cubicBezTo>
                  <a:pt x="1723529" y="425614"/>
                  <a:pt x="1739051" y="167381"/>
                  <a:pt x="1596529" y="81303"/>
                </a:cubicBezTo>
                <a:cubicBezTo>
                  <a:pt x="1454007" y="-4775"/>
                  <a:pt x="842995" y="30503"/>
                  <a:pt x="842995" y="30503"/>
                </a:cubicBezTo>
              </a:path>
            </a:pathLst>
          </a:cu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993370" y="2199700"/>
            <a:ext cx="1363183" cy="1030509"/>
          </a:xfrm>
          <a:custGeom>
            <a:avLst/>
            <a:gdLst>
              <a:gd name="connsiteX0" fmla="*/ 721630 w 1363183"/>
              <a:gd name="connsiteY0" fmla="*/ 94767 h 1030509"/>
              <a:gd name="connsiteX1" fmla="*/ 44297 w 1363183"/>
              <a:gd name="connsiteY1" fmla="*/ 111700 h 1030509"/>
              <a:gd name="connsiteX2" fmla="*/ 69697 w 1363183"/>
              <a:gd name="connsiteY2" fmla="*/ 560433 h 1030509"/>
              <a:gd name="connsiteX3" fmla="*/ 103563 w 1363183"/>
              <a:gd name="connsiteY3" fmla="*/ 1009167 h 1030509"/>
              <a:gd name="connsiteX4" fmla="*/ 696230 w 1363183"/>
              <a:gd name="connsiteY4" fmla="*/ 958367 h 1030509"/>
              <a:gd name="connsiteX5" fmla="*/ 1331230 w 1363183"/>
              <a:gd name="connsiteY5" fmla="*/ 958367 h 1030509"/>
              <a:gd name="connsiteX6" fmla="*/ 1255030 w 1363183"/>
              <a:gd name="connsiteY6" fmla="*/ 357233 h 1030509"/>
              <a:gd name="connsiteX7" fmla="*/ 1136497 w 1363183"/>
              <a:gd name="connsiteY7" fmla="*/ 10100 h 1030509"/>
              <a:gd name="connsiteX8" fmla="*/ 721630 w 1363183"/>
              <a:gd name="connsiteY8" fmla="*/ 94767 h 103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3183" h="1030509">
                <a:moveTo>
                  <a:pt x="721630" y="94767"/>
                </a:moveTo>
                <a:cubicBezTo>
                  <a:pt x="539597" y="111700"/>
                  <a:pt x="152952" y="34089"/>
                  <a:pt x="44297" y="111700"/>
                </a:cubicBezTo>
                <a:cubicBezTo>
                  <a:pt x="-64358" y="189311"/>
                  <a:pt x="59819" y="410855"/>
                  <a:pt x="69697" y="560433"/>
                </a:cubicBezTo>
                <a:cubicBezTo>
                  <a:pt x="79575" y="710011"/>
                  <a:pt x="-859" y="942845"/>
                  <a:pt x="103563" y="1009167"/>
                </a:cubicBezTo>
                <a:cubicBezTo>
                  <a:pt x="207985" y="1075489"/>
                  <a:pt x="491619" y="966834"/>
                  <a:pt x="696230" y="958367"/>
                </a:cubicBezTo>
                <a:cubicBezTo>
                  <a:pt x="900841" y="949900"/>
                  <a:pt x="1238097" y="1058556"/>
                  <a:pt x="1331230" y="958367"/>
                </a:cubicBezTo>
                <a:cubicBezTo>
                  <a:pt x="1424363" y="858178"/>
                  <a:pt x="1287486" y="515278"/>
                  <a:pt x="1255030" y="357233"/>
                </a:cubicBezTo>
                <a:cubicBezTo>
                  <a:pt x="1222575" y="199189"/>
                  <a:pt x="1229630" y="53844"/>
                  <a:pt x="1136497" y="10100"/>
                </a:cubicBezTo>
                <a:cubicBezTo>
                  <a:pt x="1043364" y="-33644"/>
                  <a:pt x="903663" y="77834"/>
                  <a:pt x="721630" y="9476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4857600" y="5278010"/>
            <a:ext cx="1498953" cy="973237"/>
          </a:xfrm>
          <a:custGeom>
            <a:avLst/>
            <a:gdLst>
              <a:gd name="connsiteX0" fmla="*/ 896335 w 1498953"/>
              <a:gd name="connsiteY0" fmla="*/ 4760 h 973237"/>
              <a:gd name="connsiteX1" fmla="*/ 15801 w 1498953"/>
              <a:gd name="connsiteY1" fmla="*/ 428094 h 973237"/>
              <a:gd name="connsiteX2" fmla="*/ 371401 w 1498953"/>
              <a:gd name="connsiteY2" fmla="*/ 944560 h 973237"/>
              <a:gd name="connsiteX3" fmla="*/ 887868 w 1498953"/>
              <a:gd name="connsiteY3" fmla="*/ 910694 h 973237"/>
              <a:gd name="connsiteX4" fmla="*/ 1455135 w 1498953"/>
              <a:gd name="connsiteY4" fmla="*/ 876827 h 973237"/>
              <a:gd name="connsiteX5" fmla="*/ 1395868 w 1498953"/>
              <a:gd name="connsiteY5" fmla="*/ 241827 h 973237"/>
              <a:gd name="connsiteX6" fmla="*/ 896335 w 1498953"/>
              <a:gd name="connsiteY6" fmla="*/ 4760 h 9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953" h="973237">
                <a:moveTo>
                  <a:pt x="896335" y="4760"/>
                </a:moveTo>
                <a:cubicBezTo>
                  <a:pt x="666324" y="35804"/>
                  <a:pt x="103290" y="271461"/>
                  <a:pt x="15801" y="428094"/>
                </a:cubicBezTo>
                <a:cubicBezTo>
                  <a:pt x="-71688" y="584727"/>
                  <a:pt x="226057" y="864127"/>
                  <a:pt x="371401" y="944560"/>
                </a:cubicBezTo>
                <a:cubicBezTo>
                  <a:pt x="516745" y="1024993"/>
                  <a:pt x="887868" y="910694"/>
                  <a:pt x="887868" y="910694"/>
                </a:cubicBezTo>
                <a:cubicBezTo>
                  <a:pt x="1068490" y="899405"/>
                  <a:pt x="1370468" y="988305"/>
                  <a:pt x="1455135" y="876827"/>
                </a:cubicBezTo>
                <a:cubicBezTo>
                  <a:pt x="1539802" y="765349"/>
                  <a:pt x="1491824" y="384349"/>
                  <a:pt x="1395868" y="241827"/>
                </a:cubicBezTo>
                <a:cubicBezTo>
                  <a:pt x="1299912" y="99305"/>
                  <a:pt x="1126346" y="-26284"/>
                  <a:pt x="896335" y="476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68400" y="1935650"/>
            <a:ext cx="4777758" cy="369332"/>
          </a:xfrm>
          <a:prstGeom prst="rect">
            <a:avLst/>
          </a:prstGeom>
          <a:solidFill>
            <a:srgbClr val="FFFA92"/>
          </a:solidFill>
          <a:ln>
            <a:solidFill>
              <a:schemeClr val="tx1"/>
            </a:solidFill>
          </a:ln>
        </p:spPr>
        <p:txBody>
          <a:bodyPr wrap="none" rtlCol="0">
            <a:spAutoFit/>
          </a:bodyPr>
          <a:lstStyle/>
          <a:p>
            <a:r>
              <a:rPr lang="en-US" dirty="0" smtClean="0"/>
              <a:t>Glyphosate depletes glutathione and methionine</a:t>
            </a:r>
            <a:endParaRPr lang="en-US" dirty="0"/>
          </a:p>
        </p:txBody>
      </p:sp>
      <p:sp>
        <p:nvSpPr>
          <p:cNvPr id="7" name="TextBox 6"/>
          <p:cNvSpPr txBox="1"/>
          <p:nvPr/>
        </p:nvSpPr>
        <p:spPr>
          <a:xfrm>
            <a:off x="2003026" y="2505739"/>
            <a:ext cx="3108506" cy="369332"/>
          </a:xfrm>
          <a:prstGeom prst="rect">
            <a:avLst/>
          </a:prstGeom>
          <a:solidFill>
            <a:srgbClr val="FFFA92"/>
          </a:solidFill>
          <a:ln>
            <a:solidFill>
              <a:schemeClr val="tx1"/>
            </a:solidFill>
          </a:ln>
        </p:spPr>
        <p:txBody>
          <a:bodyPr wrap="none" rtlCol="0">
            <a:spAutoFit/>
          </a:bodyPr>
          <a:lstStyle/>
          <a:p>
            <a:r>
              <a:rPr lang="en-US" dirty="0" smtClean="0"/>
              <a:t>Glyphosate increases ammonia</a:t>
            </a:r>
            <a:endParaRPr lang="en-US" dirty="0"/>
          </a:p>
        </p:txBody>
      </p:sp>
      <p:sp>
        <p:nvSpPr>
          <p:cNvPr id="8" name="TextBox 7"/>
          <p:cNvSpPr txBox="1"/>
          <p:nvPr/>
        </p:nvSpPr>
        <p:spPr>
          <a:xfrm>
            <a:off x="1967015" y="3075828"/>
            <a:ext cx="3180528" cy="369332"/>
          </a:xfrm>
          <a:prstGeom prst="rect">
            <a:avLst/>
          </a:prstGeom>
          <a:solidFill>
            <a:srgbClr val="FFFA92"/>
          </a:solidFill>
          <a:ln>
            <a:solidFill>
              <a:schemeClr val="tx1"/>
            </a:solidFill>
          </a:ln>
        </p:spPr>
        <p:txBody>
          <a:bodyPr wrap="none" rtlCol="0">
            <a:spAutoFit/>
          </a:bodyPr>
          <a:lstStyle/>
          <a:p>
            <a:r>
              <a:rPr lang="en-US" dirty="0" smtClean="0"/>
              <a:t>Glyphosate increases glutamate</a:t>
            </a:r>
            <a:endParaRPr lang="en-US" dirty="0"/>
          </a:p>
        </p:txBody>
      </p:sp>
      <p:sp>
        <p:nvSpPr>
          <p:cNvPr id="17" name="Freeform 16"/>
          <p:cNvSpPr/>
          <p:nvPr/>
        </p:nvSpPr>
        <p:spPr>
          <a:xfrm>
            <a:off x="4438105" y="4420838"/>
            <a:ext cx="1633422" cy="857618"/>
          </a:xfrm>
          <a:custGeom>
            <a:avLst/>
            <a:gdLst>
              <a:gd name="connsiteX0" fmla="*/ 946695 w 1633422"/>
              <a:gd name="connsiteY0" fmla="*/ 7229 h 857618"/>
              <a:gd name="connsiteX1" fmla="*/ 40762 w 1633422"/>
              <a:gd name="connsiteY1" fmla="*/ 159629 h 857618"/>
              <a:gd name="connsiteX2" fmla="*/ 252428 w 1633422"/>
              <a:gd name="connsiteY2" fmla="*/ 803095 h 857618"/>
              <a:gd name="connsiteX3" fmla="*/ 1107562 w 1633422"/>
              <a:gd name="connsiteY3" fmla="*/ 811562 h 857618"/>
              <a:gd name="connsiteX4" fmla="*/ 1607095 w 1633422"/>
              <a:gd name="connsiteY4" fmla="*/ 709962 h 857618"/>
              <a:gd name="connsiteX5" fmla="*/ 1497028 w 1633422"/>
              <a:gd name="connsiteY5" fmla="*/ 100362 h 857618"/>
              <a:gd name="connsiteX6" fmla="*/ 946695 w 1633422"/>
              <a:gd name="connsiteY6" fmla="*/ 7229 h 8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422" h="857618">
                <a:moveTo>
                  <a:pt x="946695" y="7229"/>
                </a:moveTo>
                <a:cubicBezTo>
                  <a:pt x="703984" y="17107"/>
                  <a:pt x="156473" y="26985"/>
                  <a:pt x="40762" y="159629"/>
                </a:cubicBezTo>
                <a:cubicBezTo>
                  <a:pt x="-74949" y="292273"/>
                  <a:pt x="74628" y="694440"/>
                  <a:pt x="252428" y="803095"/>
                </a:cubicBezTo>
                <a:cubicBezTo>
                  <a:pt x="430228" y="911751"/>
                  <a:pt x="881784" y="827084"/>
                  <a:pt x="1107562" y="811562"/>
                </a:cubicBezTo>
                <a:cubicBezTo>
                  <a:pt x="1333340" y="796040"/>
                  <a:pt x="1542184" y="828495"/>
                  <a:pt x="1607095" y="709962"/>
                </a:cubicBezTo>
                <a:cubicBezTo>
                  <a:pt x="1672006" y="591429"/>
                  <a:pt x="1609917" y="221718"/>
                  <a:pt x="1497028" y="100362"/>
                </a:cubicBezTo>
                <a:cubicBezTo>
                  <a:pt x="1384139" y="-20994"/>
                  <a:pt x="1189406" y="-2649"/>
                  <a:pt x="946695" y="7229"/>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077809" y="4273016"/>
            <a:ext cx="1287897" cy="1032849"/>
          </a:xfrm>
          <a:custGeom>
            <a:avLst/>
            <a:gdLst>
              <a:gd name="connsiteX0" fmla="*/ 593924 w 1287897"/>
              <a:gd name="connsiteY0" fmla="*/ 36517 h 1032849"/>
              <a:gd name="connsiteX1" fmla="*/ 162124 w 1287897"/>
              <a:gd name="connsiteY1" fmla="*/ 104251 h 1032849"/>
              <a:gd name="connsiteX2" fmla="*/ 85924 w 1287897"/>
              <a:gd name="connsiteY2" fmla="*/ 527584 h 1032849"/>
              <a:gd name="connsiteX3" fmla="*/ 77458 w 1287897"/>
              <a:gd name="connsiteY3" fmla="*/ 993251 h 1032849"/>
              <a:gd name="connsiteX4" fmla="*/ 1118858 w 1287897"/>
              <a:gd name="connsiteY4" fmla="*/ 950917 h 1032849"/>
              <a:gd name="connsiteX5" fmla="*/ 1271258 w 1287897"/>
              <a:gd name="connsiteY5" fmla="*/ 493717 h 1032849"/>
              <a:gd name="connsiteX6" fmla="*/ 957991 w 1287897"/>
              <a:gd name="connsiteY6" fmla="*/ 36517 h 1032849"/>
              <a:gd name="connsiteX7" fmla="*/ 593924 w 1287897"/>
              <a:gd name="connsiteY7" fmla="*/ 36517 h 10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897" h="1032849">
                <a:moveTo>
                  <a:pt x="593924" y="36517"/>
                </a:moveTo>
                <a:cubicBezTo>
                  <a:pt x="461279" y="47806"/>
                  <a:pt x="246791" y="22407"/>
                  <a:pt x="162124" y="104251"/>
                </a:cubicBezTo>
                <a:cubicBezTo>
                  <a:pt x="77457" y="186095"/>
                  <a:pt x="100035" y="379417"/>
                  <a:pt x="85924" y="527584"/>
                </a:cubicBezTo>
                <a:cubicBezTo>
                  <a:pt x="71813" y="675751"/>
                  <a:pt x="-94698" y="922696"/>
                  <a:pt x="77458" y="993251"/>
                </a:cubicBezTo>
                <a:cubicBezTo>
                  <a:pt x="249614" y="1063806"/>
                  <a:pt x="919891" y="1034173"/>
                  <a:pt x="1118858" y="950917"/>
                </a:cubicBezTo>
                <a:cubicBezTo>
                  <a:pt x="1317825" y="867661"/>
                  <a:pt x="1298069" y="646117"/>
                  <a:pt x="1271258" y="493717"/>
                </a:cubicBezTo>
                <a:cubicBezTo>
                  <a:pt x="1244447" y="341317"/>
                  <a:pt x="1076524" y="112717"/>
                  <a:pt x="957991" y="36517"/>
                </a:cubicBezTo>
                <a:cubicBezTo>
                  <a:pt x="839458" y="-39683"/>
                  <a:pt x="726569" y="25228"/>
                  <a:pt x="593924" y="3651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003026" y="4279369"/>
            <a:ext cx="3059026" cy="369332"/>
          </a:xfrm>
          <a:prstGeom prst="rect">
            <a:avLst/>
          </a:prstGeom>
          <a:solidFill>
            <a:srgbClr val="FFFA92"/>
          </a:solidFill>
          <a:ln>
            <a:solidFill>
              <a:schemeClr val="tx1"/>
            </a:solidFill>
          </a:ln>
        </p:spPr>
        <p:txBody>
          <a:bodyPr wrap="none" rtlCol="0">
            <a:spAutoFit/>
          </a:bodyPr>
          <a:lstStyle/>
          <a:p>
            <a:r>
              <a:rPr lang="en-US" dirty="0" smtClean="0"/>
              <a:t>Glyphosate depletes serotonin</a:t>
            </a:r>
            <a:endParaRPr lang="en-US" dirty="0"/>
          </a:p>
        </p:txBody>
      </p:sp>
    </p:spTree>
    <p:extLst>
      <p:ext uri="{BB962C8B-B14F-4D97-AF65-F5344CB8AC3E}">
        <p14:creationId xmlns:p14="http://schemas.microsoft.com/office/powerpoint/2010/main" val="869813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6" grpId="0" animBg="1"/>
      <p:bldP spid="7" grpId="0" animBg="1"/>
      <p:bldP spid="8" grpId="0" animBg="1"/>
      <p:bldP spid="17" grpId="0" animBg="1"/>
      <p:bldP spid="18"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Frightening Trend</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117600" y="6485467"/>
            <a:ext cx="4640926" cy="369332"/>
          </a:xfrm>
          <a:prstGeom prst="rect">
            <a:avLst/>
          </a:prstGeom>
          <a:noFill/>
        </p:spPr>
        <p:txBody>
          <a:bodyPr wrap="none" rtlCol="0">
            <a:spAutoFit/>
          </a:bodyPr>
          <a:lstStyle/>
          <a:p>
            <a:r>
              <a:rPr lang="sv-SE" dirty="0">
                <a:solidFill>
                  <a:srgbClr val="FF0000"/>
                </a:solidFill>
              </a:rPr>
              <a:t>*</a:t>
            </a:r>
            <a:r>
              <a:rPr lang="sv-SE" dirty="0"/>
              <a:t>K. </a:t>
            </a:r>
            <a:r>
              <a:rPr lang="sv-SE" dirty="0" err="1"/>
              <a:t>Weintraub</a:t>
            </a:r>
            <a:r>
              <a:rPr lang="sv-SE" dirty="0"/>
              <a:t>, Nature 479, Nov. 3 2011, 22-24.</a:t>
            </a:r>
            <a:endParaRPr lang="en-US" dirty="0"/>
          </a:p>
        </p:txBody>
      </p:sp>
      <p:pic>
        <p:nvPicPr>
          <p:cNvPr id="6" name="Picture 5" descr="autism_rising_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800" y="1417638"/>
            <a:ext cx="5735245" cy="4839708"/>
          </a:xfrm>
          <a:prstGeom prst="rect">
            <a:avLst/>
          </a:prstGeom>
        </p:spPr>
      </p:pic>
      <p:sp>
        <p:nvSpPr>
          <p:cNvPr id="8" name="TextBox 7"/>
          <p:cNvSpPr txBox="1"/>
          <p:nvPr/>
        </p:nvSpPr>
        <p:spPr>
          <a:xfrm>
            <a:off x="8974667" y="1417638"/>
            <a:ext cx="291629" cy="369332"/>
          </a:xfrm>
          <a:prstGeom prst="rect">
            <a:avLst/>
          </a:prstGeom>
          <a:noFill/>
        </p:spPr>
        <p:txBody>
          <a:bodyPr wrap="none" rtlCol="0">
            <a:spAutoFit/>
          </a:bodyPr>
          <a:lstStyle/>
          <a:p>
            <a:r>
              <a:rPr lang="en-US" dirty="0" smtClean="0"/>
              <a:t>?</a:t>
            </a:r>
            <a:endParaRPr lang="en-US" dirty="0"/>
          </a:p>
        </p:txBody>
      </p:sp>
      <p:grpSp>
        <p:nvGrpSpPr>
          <p:cNvPr id="10" name="Group 9"/>
          <p:cNvGrpSpPr/>
          <p:nvPr/>
        </p:nvGrpSpPr>
        <p:grpSpPr>
          <a:xfrm>
            <a:off x="6759551" y="220133"/>
            <a:ext cx="1351516" cy="2540000"/>
            <a:chOff x="6759551" y="220133"/>
            <a:chExt cx="1351516" cy="2540000"/>
          </a:xfrm>
        </p:grpSpPr>
        <p:sp>
          <p:nvSpPr>
            <p:cNvPr id="7" name="Freeform 6"/>
            <p:cNvSpPr/>
            <p:nvPr/>
          </p:nvSpPr>
          <p:spPr>
            <a:xfrm>
              <a:off x="7281333" y="220133"/>
              <a:ext cx="829734" cy="2540000"/>
            </a:xfrm>
            <a:custGeom>
              <a:avLst/>
              <a:gdLst>
                <a:gd name="connsiteX0" fmla="*/ 0 w 829734"/>
                <a:gd name="connsiteY0" fmla="*/ 2540000 h 2540000"/>
                <a:gd name="connsiteX1" fmla="*/ 338667 w 829734"/>
                <a:gd name="connsiteY1" fmla="*/ 1456267 h 2540000"/>
                <a:gd name="connsiteX2" fmla="*/ 829734 w 829734"/>
                <a:gd name="connsiteY2" fmla="*/ 0 h 2540000"/>
                <a:gd name="connsiteX3" fmla="*/ 829734 w 829734"/>
                <a:gd name="connsiteY3" fmla="*/ 0 h 2540000"/>
              </a:gdLst>
              <a:ahLst/>
              <a:cxnLst>
                <a:cxn ang="0">
                  <a:pos x="connsiteX0" y="connsiteY0"/>
                </a:cxn>
                <a:cxn ang="0">
                  <a:pos x="connsiteX1" y="connsiteY1"/>
                </a:cxn>
                <a:cxn ang="0">
                  <a:pos x="connsiteX2" y="connsiteY2"/>
                </a:cxn>
                <a:cxn ang="0">
                  <a:pos x="connsiteX3" y="connsiteY3"/>
                </a:cxn>
              </a:cxnLst>
              <a:rect l="l" t="t" r="r" b="b"/>
              <a:pathLst>
                <a:path w="829734" h="2540000">
                  <a:moveTo>
                    <a:pt x="0" y="2540000"/>
                  </a:moveTo>
                  <a:lnTo>
                    <a:pt x="338667" y="1456267"/>
                  </a:lnTo>
                  <a:lnTo>
                    <a:pt x="829734" y="0"/>
                  </a:lnTo>
                  <a:lnTo>
                    <a:pt x="829734"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flipH="1">
              <a:off x="6759551" y="1092703"/>
              <a:ext cx="1351516"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45627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solidFill>
                  <a:srgbClr val="FF0000"/>
                </a:solidFill>
              </a:rPr>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3558900" cy="369332"/>
          </a:xfrm>
          <a:prstGeom prst="rect">
            <a:avLst/>
          </a:prstGeom>
          <a:noFill/>
        </p:spPr>
        <p:txBody>
          <a:bodyPr wrap="none" rtlCol="0">
            <a:spAutoFit/>
          </a:bodyPr>
          <a:lstStyle/>
          <a:p>
            <a:r>
              <a:rPr lang="en-US" dirty="0" smtClean="0">
                <a:solidFill>
                  <a:srgbClr val="FF0000"/>
                </a:solidFill>
              </a:rPr>
              <a:t>*</a:t>
            </a:r>
            <a:r>
              <a:rPr lang="en-US" dirty="0" smtClean="0"/>
              <a:t>Collaboration with Nancy Swanson</a:t>
            </a:r>
            <a:endParaRPr lang="en-US"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Footer Placeholder 4"/>
          <p:cNvSpPr>
            <a:spLocks noGrp="1"/>
          </p:cNvSpPr>
          <p:nvPr>
            <p:ph type="ftr" sz="quarter" idx="11"/>
          </p:nvPr>
        </p:nvSpPr>
        <p:spPr>
          <a:xfrm>
            <a:off x="0" y="6413500"/>
            <a:ext cx="5249327" cy="365125"/>
          </a:xfrm>
        </p:spPr>
        <p:txBody>
          <a:bodyPr/>
          <a:lstStyle>
            <a:lvl1pPr>
              <a:defRPr sz="1600"/>
            </a:lvl1pPr>
          </a:lstStyle>
          <a:p>
            <a:r>
              <a:rPr lang="en-US" dirty="0" smtClean="0"/>
              <a:t>MIT</a:t>
            </a:r>
            <a:r>
              <a:rPr lang="en-US" dirty="0" smtClean="0">
                <a:solidFill>
                  <a:schemeClr val="tx2"/>
                </a:solidFill>
              </a:rPr>
              <a:t> </a:t>
            </a:r>
            <a:r>
              <a:rPr lang="en-US" dirty="0" smtClean="0">
                <a:solidFill>
                  <a:srgbClr val="CA5200"/>
                </a:solidFill>
              </a:rPr>
              <a:t>C</a:t>
            </a:r>
            <a:r>
              <a:rPr lang="en-US" dirty="0" smtClean="0"/>
              <a:t>omputer </a:t>
            </a:r>
            <a:r>
              <a:rPr lang="en-US" dirty="0" smtClean="0">
                <a:solidFill>
                  <a:srgbClr val="CA5200"/>
                </a:solidFill>
              </a:rPr>
              <a:t>S</a:t>
            </a:r>
            <a:r>
              <a:rPr lang="en-US" dirty="0" smtClean="0"/>
              <a:t>cience and</a:t>
            </a:r>
            <a:r>
              <a:rPr lang="en-US" dirty="0" smtClean="0">
                <a:solidFill>
                  <a:schemeClr val="tx2"/>
                </a:solidFill>
              </a:rPr>
              <a:t> </a:t>
            </a:r>
            <a:r>
              <a:rPr lang="en-US" dirty="0" smtClean="0">
                <a:solidFill>
                  <a:srgbClr val="CA5200"/>
                </a:solidFill>
              </a:rPr>
              <a:t>A</a:t>
            </a:r>
            <a:r>
              <a:rPr lang="en-US" dirty="0" smtClean="0"/>
              <a:t>rtificial</a:t>
            </a:r>
            <a:r>
              <a:rPr lang="en-US" dirty="0" smtClean="0">
                <a:solidFill>
                  <a:schemeClr val="tx2"/>
                </a:solidFill>
              </a:rPr>
              <a:t> </a:t>
            </a:r>
            <a:r>
              <a:rPr lang="en-US" dirty="0" smtClean="0">
                <a:solidFill>
                  <a:srgbClr val="CA5200"/>
                </a:solidFill>
              </a:rPr>
              <a:t>I</a:t>
            </a:r>
            <a:r>
              <a:rPr lang="en-US" dirty="0" smtClean="0"/>
              <a:t>ntelligence</a:t>
            </a:r>
            <a:r>
              <a:rPr lang="en-US" dirty="0" smtClean="0">
                <a:solidFill>
                  <a:schemeClr val="tx2"/>
                </a:solidFill>
              </a:rPr>
              <a:t> </a:t>
            </a:r>
            <a:r>
              <a:rPr lang="en-US" dirty="0" smtClean="0">
                <a:solidFill>
                  <a:srgbClr val="CA5200"/>
                </a:solidFill>
              </a:rPr>
              <a:t>L</a:t>
            </a:r>
            <a:r>
              <a:rPr lang="en-US" dirty="0" smtClean="0"/>
              <a:t>aboratory</a:t>
            </a:r>
            <a:endParaRPr lang="en-US" dirty="0"/>
          </a:p>
        </p:txBody>
      </p:sp>
    </p:spTree>
    <p:extLst>
      <p:ext uri="{BB962C8B-B14F-4D97-AF65-F5344CB8AC3E}">
        <p14:creationId xmlns:p14="http://schemas.microsoft.com/office/powerpoint/2010/main" val="31914770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3558900" cy="369332"/>
          </a:xfrm>
          <a:prstGeom prst="rect">
            <a:avLst/>
          </a:prstGeom>
          <a:noFill/>
        </p:spPr>
        <p:txBody>
          <a:bodyPr wrap="none" rtlCol="0">
            <a:spAutoFit/>
          </a:bodyPr>
          <a:lstStyle/>
          <a:p>
            <a:r>
              <a:rPr lang="en-US" dirty="0" smtClean="0">
                <a:solidFill>
                  <a:srgbClr val="FF0000"/>
                </a:solidFill>
              </a:rPr>
              <a:t>*</a:t>
            </a:r>
            <a:r>
              <a:rPr lang="en-US" dirty="0" smtClean="0"/>
              <a:t>Collaboration with Nancy Swanson</a:t>
            </a:r>
            <a:endParaRPr lang="en-US"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Footer Placeholder 4"/>
          <p:cNvSpPr>
            <a:spLocks noGrp="1"/>
          </p:cNvSpPr>
          <p:nvPr>
            <p:ph type="ftr" sz="quarter" idx="11"/>
          </p:nvPr>
        </p:nvSpPr>
        <p:spPr>
          <a:xfrm>
            <a:off x="0" y="6413500"/>
            <a:ext cx="5249327" cy="365125"/>
          </a:xfrm>
        </p:spPr>
        <p:txBody>
          <a:bodyPr/>
          <a:lstStyle>
            <a:lvl1pPr>
              <a:defRPr sz="1600"/>
            </a:lvl1pPr>
          </a:lstStyle>
          <a:p>
            <a:r>
              <a:rPr lang="en-US" dirty="0" smtClean="0"/>
              <a:t>MIT</a:t>
            </a:r>
            <a:r>
              <a:rPr lang="en-US" dirty="0" smtClean="0">
                <a:solidFill>
                  <a:schemeClr val="tx2"/>
                </a:solidFill>
              </a:rPr>
              <a:t> </a:t>
            </a:r>
            <a:r>
              <a:rPr lang="en-US" dirty="0" smtClean="0">
                <a:solidFill>
                  <a:srgbClr val="CA5200"/>
                </a:solidFill>
              </a:rPr>
              <a:t>C</a:t>
            </a:r>
            <a:r>
              <a:rPr lang="en-US" dirty="0" smtClean="0"/>
              <a:t>omputer </a:t>
            </a:r>
            <a:r>
              <a:rPr lang="en-US" dirty="0" smtClean="0">
                <a:solidFill>
                  <a:srgbClr val="CA5200"/>
                </a:solidFill>
              </a:rPr>
              <a:t>S</a:t>
            </a:r>
            <a:r>
              <a:rPr lang="en-US" dirty="0" smtClean="0"/>
              <a:t>cience and</a:t>
            </a:r>
            <a:r>
              <a:rPr lang="en-US" dirty="0" smtClean="0">
                <a:solidFill>
                  <a:schemeClr val="tx2"/>
                </a:solidFill>
              </a:rPr>
              <a:t> </a:t>
            </a:r>
            <a:r>
              <a:rPr lang="en-US" dirty="0" smtClean="0">
                <a:solidFill>
                  <a:srgbClr val="CA5200"/>
                </a:solidFill>
              </a:rPr>
              <a:t>A</a:t>
            </a:r>
            <a:r>
              <a:rPr lang="en-US" dirty="0" smtClean="0"/>
              <a:t>rtificial</a:t>
            </a:r>
            <a:r>
              <a:rPr lang="en-US" dirty="0" smtClean="0">
                <a:solidFill>
                  <a:schemeClr val="tx2"/>
                </a:solidFill>
              </a:rPr>
              <a:t> </a:t>
            </a:r>
            <a:r>
              <a:rPr lang="en-US" dirty="0" smtClean="0">
                <a:solidFill>
                  <a:srgbClr val="CA5200"/>
                </a:solidFill>
              </a:rPr>
              <a:t>I</a:t>
            </a:r>
            <a:r>
              <a:rPr lang="en-US" dirty="0" smtClean="0"/>
              <a:t>ntelligence</a:t>
            </a:r>
            <a:r>
              <a:rPr lang="en-US" dirty="0" smtClean="0">
                <a:solidFill>
                  <a:schemeClr val="tx2"/>
                </a:solidFill>
              </a:rPr>
              <a:t> </a:t>
            </a:r>
            <a:r>
              <a:rPr lang="en-US" dirty="0" smtClean="0">
                <a:solidFill>
                  <a:srgbClr val="CA5200"/>
                </a:solidFill>
              </a:rPr>
              <a:t>L</a:t>
            </a:r>
            <a:r>
              <a:rPr lang="en-US" dirty="0" smtClean="0"/>
              <a:t>aboratory</a:t>
            </a:r>
            <a:endParaRPr lang="en-US" dirty="0"/>
          </a:p>
        </p:txBody>
      </p:sp>
      <p:sp>
        <p:nvSpPr>
          <p:cNvPr id="3" name="TextBox 2"/>
          <p:cNvSpPr txBox="1"/>
          <p:nvPr/>
        </p:nvSpPr>
        <p:spPr>
          <a:xfrm>
            <a:off x="1587500" y="2794000"/>
            <a:ext cx="5981700" cy="1569660"/>
          </a:xfrm>
          <a:prstGeom prst="rect">
            <a:avLst/>
          </a:prstGeom>
          <a:solidFill>
            <a:srgbClr val="FFFA92"/>
          </a:solidFill>
          <a:ln>
            <a:solidFill>
              <a:schemeClr val="tx1"/>
            </a:solidFill>
          </a:ln>
        </p:spPr>
        <p:txBody>
          <a:bodyPr wrap="square" rtlCol="0">
            <a:spAutoFit/>
          </a:bodyPr>
          <a:lstStyle/>
          <a:p>
            <a:pPr algn="ctr"/>
            <a:endParaRPr lang="en-US" sz="2400" dirty="0" smtClean="0"/>
          </a:p>
          <a:p>
            <a:pPr algn="ctr"/>
            <a:r>
              <a:rPr lang="en-US" sz="2400" dirty="0" smtClean="0"/>
              <a:t>Glyphosate makes the aluminum (and mercury?) in vaccines much more toxic</a:t>
            </a:r>
          </a:p>
          <a:p>
            <a:pPr algn="ctr"/>
            <a:endParaRPr lang="en-US" sz="2400" dirty="0"/>
          </a:p>
        </p:txBody>
      </p:sp>
    </p:spTree>
    <p:extLst>
      <p:ext uri="{BB962C8B-B14F-4D97-AF65-F5344CB8AC3E}">
        <p14:creationId xmlns:p14="http://schemas.microsoft.com/office/powerpoint/2010/main" val="21522935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uminum_paper.png"/>
          <p:cNvPicPr>
            <a:picLocks noGrp="1" noChangeAspect="1"/>
          </p:cNvPicPr>
          <p:nvPr>
            <p:ph idx="1"/>
          </p:nvPr>
        </p:nvPicPr>
        <p:blipFill>
          <a:blip r:embed="rId2">
            <a:extLst>
              <a:ext uri="{28A0092B-C50C-407E-A947-70E740481C1C}">
                <a14:useLocalDpi xmlns:a14="http://schemas.microsoft.com/office/drawing/2010/main" val="0"/>
              </a:ext>
            </a:extLst>
          </a:blip>
          <a:srcRect t="-19041" b="-19041"/>
          <a:stretch>
            <a:fillRect/>
          </a:stretch>
        </p:blipFill>
        <p:spPr/>
      </p:pic>
      <p:sp>
        <p:nvSpPr>
          <p:cNvPr id="6" name="TextBox 5"/>
          <p:cNvSpPr txBox="1"/>
          <p:nvPr/>
        </p:nvSpPr>
        <p:spPr>
          <a:xfrm>
            <a:off x="1693333" y="323446"/>
            <a:ext cx="6149340" cy="523220"/>
          </a:xfrm>
          <a:prstGeom prst="rect">
            <a:avLst/>
          </a:prstGeom>
          <a:solidFill>
            <a:srgbClr val="FFEDA5"/>
          </a:solidFill>
          <a:ln>
            <a:solidFill>
              <a:srgbClr val="000000"/>
            </a:solidFill>
          </a:ln>
        </p:spPr>
        <p:txBody>
          <a:bodyPr wrap="none" rtlCol="0">
            <a:spAutoFit/>
          </a:bodyPr>
          <a:lstStyle/>
          <a:p>
            <a:r>
              <a:rPr lang="en-US" sz="2800" b="1" dirty="0" smtClean="0"/>
              <a:t>Glyphosate enhances aluminum toxicity </a:t>
            </a:r>
            <a:endParaRPr lang="en-US" sz="2800" b="1" dirty="0"/>
          </a:p>
        </p:txBody>
      </p:sp>
      <p:sp>
        <p:nvSpPr>
          <p:cNvPr id="7" name="TextBox 6"/>
          <p:cNvSpPr txBox="1"/>
          <p:nvPr/>
        </p:nvSpPr>
        <p:spPr>
          <a:xfrm>
            <a:off x="437727" y="1076980"/>
            <a:ext cx="8440181" cy="523220"/>
          </a:xfrm>
          <a:prstGeom prst="rect">
            <a:avLst/>
          </a:prstGeom>
          <a:solidFill>
            <a:srgbClr val="FFEDA5"/>
          </a:solidFill>
          <a:ln>
            <a:solidFill>
              <a:srgbClr val="000000"/>
            </a:solidFill>
          </a:ln>
        </p:spPr>
        <p:txBody>
          <a:bodyPr wrap="none" rtlCol="0">
            <a:spAutoFit/>
          </a:bodyPr>
          <a:lstStyle/>
          <a:p>
            <a:r>
              <a:rPr lang="en-US" sz="2800" b="1" dirty="0" smtClean="0"/>
              <a:t>Glyphosate interferes with acetaminophen metabolism</a:t>
            </a:r>
            <a:endParaRPr lang="en-US" sz="2800" b="1" dirty="0"/>
          </a:p>
        </p:txBody>
      </p:sp>
    </p:spTree>
    <p:extLst>
      <p:ext uri="{BB962C8B-B14F-4D97-AF65-F5344CB8AC3E}">
        <p14:creationId xmlns:p14="http://schemas.microsoft.com/office/powerpoint/2010/main" val="2692217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b="1" dirty="0" smtClean="0"/>
              <a:t>Aluminum Glyphosate</a:t>
            </a:r>
            <a:r>
              <a:rPr lang="en-US" b="1" dirty="0" smtClean="0">
                <a:solidFill>
                  <a:srgbClr val="FF0000"/>
                </a:solidFill>
              </a:rPr>
              <a:t>*</a:t>
            </a:r>
            <a:endParaRPr lang="en-US" b="1" dirty="0">
              <a:solidFill>
                <a:srgbClr val="FF0000"/>
              </a:solidFill>
            </a:endParaRPr>
          </a:p>
        </p:txBody>
      </p:sp>
      <p:pic>
        <p:nvPicPr>
          <p:cNvPr id="4" name="Content Placeholder 3" descr="aluminum_glyphosate.png"/>
          <p:cNvPicPr>
            <a:picLocks noGrp="1" noChangeAspect="1"/>
          </p:cNvPicPr>
          <p:nvPr>
            <p:ph idx="1"/>
          </p:nvPr>
        </p:nvPicPr>
        <p:blipFill>
          <a:blip r:embed="rId3">
            <a:extLst>
              <a:ext uri="{28A0092B-C50C-407E-A947-70E740481C1C}">
                <a14:useLocalDpi xmlns:a14="http://schemas.microsoft.com/office/drawing/2010/main" val="0"/>
              </a:ext>
            </a:extLst>
          </a:blip>
          <a:srcRect l="-10956" r="-10956"/>
          <a:stretch>
            <a:fillRect/>
          </a:stretch>
        </p:blipFill>
        <p:spPr>
          <a:xfrm>
            <a:off x="-1122112" y="1950395"/>
            <a:ext cx="7588428" cy="4173343"/>
          </a:xfrm>
        </p:spPr>
      </p:pic>
      <p:sp>
        <p:nvSpPr>
          <p:cNvPr id="5" name="TextBox 4"/>
          <p:cNvSpPr txBox="1"/>
          <p:nvPr/>
        </p:nvSpPr>
        <p:spPr>
          <a:xfrm>
            <a:off x="259198" y="6030348"/>
            <a:ext cx="8528042" cy="707886"/>
          </a:xfrm>
          <a:prstGeom prst="rect">
            <a:avLst/>
          </a:prstGeom>
          <a:noFill/>
        </p:spPr>
        <p:txBody>
          <a:bodyPr wrap="square" rtlCol="0">
            <a:spAutoFit/>
          </a:bodyPr>
          <a:lstStyle/>
          <a:p>
            <a:r>
              <a:rPr lang="en-US" sz="2000" dirty="0" smtClean="0">
                <a:solidFill>
                  <a:srgbClr val="FF0000"/>
                </a:solidFill>
              </a:rPr>
              <a:t>*</a:t>
            </a:r>
            <a:r>
              <a:rPr lang="en-US" sz="2000" dirty="0" smtClean="0"/>
              <a:t>M. </a:t>
            </a:r>
            <a:r>
              <a:rPr lang="en-US" sz="2000" dirty="0" err="1" smtClean="0"/>
              <a:t>Purgel</a:t>
            </a:r>
            <a:r>
              <a:rPr lang="en-US" sz="2000" dirty="0" smtClean="0"/>
              <a:t> et al., Journal </a:t>
            </a:r>
            <a:r>
              <a:rPr lang="en-US" sz="2000" dirty="0"/>
              <a:t>of Inorganic Biochemistry 103 (2009) 1426–1438 </a:t>
            </a:r>
          </a:p>
          <a:p>
            <a:endParaRPr lang="en-US" sz="2000" dirty="0"/>
          </a:p>
        </p:txBody>
      </p:sp>
      <p:sp>
        <p:nvSpPr>
          <p:cNvPr id="6" name="TextBox 5"/>
          <p:cNvSpPr txBox="1"/>
          <p:nvPr/>
        </p:nvSpPr>
        <p:spPr>
          <a:xfrm>
            <a:off x="457200" y="873177"/>
            <a:ext cx="6009116" cy="1077218"/>
          </a:xfrm>
          <a:prstGeom prst="rect">
            <a:avLst/>
          </a:prstGeom>
          <a:noFill/>
        </p:spPr>
        <p:txBody>
          <a:bodyPr wrap="square" rtlCol="0">
            <a:spAutoFit/>
          </a:bodyPr>
          <a:lstStyle/>
          <a:p>
            <a:r>
              <a:rPr lang="en-US" sz="3200" dirty="0" smtClean="0"/>
              <a:t>Six different ways two glyphosate molecules can chelate aluminum</a:t>
            </a:r>
            <a:endParaRPr lang="en-US" sz="3200" dirty="0"/>
          </a:p>
        </p:txBody>
      </p:sp>
      <p:pic>
        <p:nvPicPr>
          <p:cNvPr id="7" name="Picture 6" descr="aluminum_antaci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129" y="2881591"/>
            <a:ext cx="2880898" cy="2080983"/>
          </a:xfrm>
          <a:prstGeom prst="rect">
            <a:avLst/>
          </a:prstGeom>
        </p:spPr>
      </p:pic>
      <p:sp>
        <p:nvSpPr>
          <p:cNvPr id="8" name="Freeform 7"/>
          <p:cNvSpPr/>
          <p:nvPr/>
        </p:nvSpPr>
        <p:spPr>
          <a:xfrm>
            <a:off x="6274480" y="3507201"/>
            <a:ext cx="494226" cy="343690"/>
          </a:xfrm>
          <a:custGeom>
            <a:avLst/>
            <a:gdLst>
              <a:gd name="connsiteX0" fmla="*/ 398105 w 494226"/>
              <a:gd name="connsiteY0" fmla="*/ 0 h 343690"/>
              <a:gd name="connsiteX1" fmla="*/ 24 w 494226"/>
              <a:gd name="connsiteY1" fmla="*/ 189579 h 343690"/>
              <a:gd name="connsiteX2" fmla="*/ 379148 w 494226"/>
              <a:gd name="connsiteY2" fmla="*/ 341241 h 343690"/>
              <a:gd name="connsiteX3" fmla="*/ 492886 w 494226"/>
              <a:gd name="connsiteY3" fmla="*/ 265410 h 343690"/>
              <a:gd name="connsiteX4" fmla="*/ 322280 w 494226"/>
              <a:gd name="connsiteY4" fmla="*/ 37916 h 34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226" h="343690">
                <a:moveTo>
                  <a:pt x="398105" y="0"/>
                </a:moveTo>
                <a:cubicBezTo>
                  <a:pt x="200644" y="66353"/>
                  <a:pt x="3183" y="132706"/>
                  <a:pt x="24" y="189579"/>
                </a:cubicBezTo>
                <a:cubicBezTo>
                  <a:pt x="-3135" y="246452"/>
                  <a:pt x="297004" y="328603"/>
                  <a:pt x="379148" y="341241"/>
                </a:cubicBezTo>
                <a:cubicBezTo>
                  <a:pt x="461292" y="353879"/>
                  <a:pt x="502364" y="315964"/>
                  <a:pt x="492886" y="265410"/>
                </a:cubicBezTo>
                <a:cubicBezTo>
                  <a:pt x="483408" y="214856"/>
                  <a:pt x="402844" y="126386"/>
                  <a:pt x="322280" y="3791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208896" y="4884447"/>
            <a:ext cx="1407056" cy="461665"/>
          </a:xfrm>
          <a:prstGeom prst="rect">
            <a:avLst/>
          </a:prstGeom>
          <a:solidFill>
            <a:srgbClr val="FFF9A2"/>
          </a:solidFill>
          <a:ln>
            <a:solidFill>
              <a:schemeClr val="tx1"/>
            </a:solidFill>
          </a:ln>
        </p:spPr>
        <p:txBody>
          <a:bodyPr wrap="none" rtlCol="0">
            <a:spAutoFit/>
          </a:bodyPr>
          <a:lstStyle/>
          <a:p>
            <a:r>
              <a:rPr lang="en-US" sz="2400" dirty="0" smtClean="0"/>
              <a:t>ALUMINA</a:t>
            </a:r>
            <a:endParaRPr lang="en-US" sz="2400" dirty="0"/>
          </a:p>
        </p:txBody>
      </p:sp>
      <p:sp>
        <p:nvSpPr>
          <p:cNvPr id="10" name="TextBox 9"/>
          <p:cNvSpPr txBox="1"/>
          <p:nvPr/>
        </p:nvSpPr>
        <p:spPr>
          <a:xfrm>
            <a:off x="5891955" y="5693343"/>
            <a:ext cx="1484000" cy="461665"/>
          </a:xfrm>
          <a:prstGeom prst="rect">
            <a:avLst/>
          </a:prstGeom>
          <a:noFill/>
        </p:spPr>
        <p:txBody>
          <a:bodyPr wrap="none" rtlCol="0">
            <a:spAutoFit/>
          </a:bodyPr>
          <a:lstStyle/>
          <a:p>
            <a:r>
              <a:rPr lang="en-US" sz="2400" b="1" dirty="0" smtClean="0"/>
              <a:t>aluminum</a:t>
            </a:r>
            <a:endParaRPr lang="en-US" sz="2400" b="1" dirty="0"/>
          </a:p>
        </p:txBody>
      </p:sp>
      <p:cxnSp>
        <p:nvCxnSpPr>
          <p:cNvPr id="12" name="Straight Arrow Connector 11"/>
          <p:cNvCxnSpPr/>
          <p:nvPr/>
        </p:nvCxnSpPr>
        <p:spPr>
          <a:xfrm flipH="1" flipV="1">
            <a:off x="4849388" y="5162524"/>
            <a:ext cx="1232153" cy="6066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aluminum_citr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896" y="515672"/>
            <a:ext cx="1578344" cy="1602380"/>
          </a:xfrm>
          <a:prstGeom prst="rect">
            <a:avLst/>
          </a:prstGeom>
        </p:spPr>
      </p:pic>
      <p:sp>
        <p:nvSpPr>
          <p:cNvPr id="11" name="TextBox 10"/>
          <p:cNvSpPr txBox="1"/>
          <p:nvPr/>
        </p:nvSpPr>
        <p:spPr>
          <a:xfrm>
            <a:off x="6768706" y="2118052"/>
            <a:ext cx="2050035" cy="369332"/>
          </a:xfrm>
          <a:prstGeom prst="rect">
            <a:avLst/>
          </a:prstGeom>
          <a:noFill/>
        </p:spPr>
        <p:txBody>
          <a:bodyPr wrap="none" rtlCol="0">
            <a:spAutoFit/>
          </a:bodyPr>
          <a:lstStyle/>
          <a:p>
            <a:r>
              <a:rPr lang="en-US" dirty="0" smtClean="0"/>
              <a:t>Aluminum citrate</a:t>
            </a:r>
            <a:r>
              <a:rPr lang="en-US" dirty="0" smtClean="0">
                <a:solidFill>
                  <a:srgbClr val="FF0000"/>
                </a:solidFill>
              </a:rPr>
              <a:t>**</a:t>
            </a:r>
            <a:endParaRPr lang="en-US" dirty="0">
              <a:solidFill>
                <a:srgbClr val="FF0000"/>
              </a:solidFill>
            </a:endParaRPr>
          </a:p>
        </p:txBody>
      </p:sp>
      <p:sp>
        <p:nvSpPr>
          <p:cNvPr id="13" name="TextBox 12"/>
          <p:cNvSpPr txBox="1"/>
          <p:nvPr/>
        </p:nvSpPr>
        <p:spPr>
          <a:xfrm>
            <a:off x="217255" y="6408052"/>
            <a:ext cx="5616967" cy="400110"/>
          </a:xfrm>
          <a:prstGeom prst="rect">
            <a:avLst/>
          </a:prstGeom>
          <a:noFill/>
        </p:spPr>
        <p:txBody>
          <a:bodyPr wrap="none" rtlCol="0">
            <a:spAutoFit/>
          </a:bodyPr>
          <a:lstStyle/>
          <a:p>
            <a:r>
              <a:rPr lang="fr-FR" sz="2000" dirty="0" smtClean="0">
                <a:solidFill>
                  <a:srgbClr val="FF0000"/>
                </a:solidFill>
              </a:rPr>
              <a:t>** </a:t>
            </a:r>
            <a:r>
              <a:rPr lang="fr-FR" sz="2000" dirty="0"/>
              <a:t>P. </a:t>
            </a:r>
            <a:r>
              <a:rPr lang="fr-FR" sz="2000" dirty="0" err="1"/>
              <a:t>Sianina</a:t>
            </a:r>
            <a:r>
              <a:rPr lang="fr-FR" sz="2000" dirty="0"/>
              <a:t> et al., Clin. </a:t>
            </a:r>
            <a:r>
              <a:rPr lang="fr-FR" sz="2000" dirty="0" err="1"/>
              <a:t>Chem</a:t>
            </a:r>
            <a:r>
              <a:rPr lang="fr-FR" sz="2000" dirty="0"/>
              <a:t>. 32/3, 539-541, 1986.</a:t>
            </a:r>
            <a:endParaRPr lang="en-US" sz="2000" dirty="0"/>
          </a:p>
        </p:txBody>
      </p:sp>
      <p:cxnSp>
        <p:nvCxnSpPr>
          <p:cNvPr id="15" name="Straight Arrow Connector 14"/>
          <p:cNvCxnSpPr>
            <a:stCxn id="9" idx="0"/>
          </p:cNvCxnSpPr>
          <p:nvPr/>
        </p:nvCxnSpPr>
        <p:spPr>
          <a:xfrm flipH="1" flipV="1">
            <a:off x="6768706" y="3850891"/>
            <a:ext cx="1143718" cy="103355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59822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solidFill>
                  <a:srgbClr val="FF0000"/>
                </a:solidFill>
              </a:rPr>
              <a:t>Aluminum</a:t>
            </a:r>
            <a:r>
              <a:rPr lang="en-US" dirty="0">
                <a:solidFill>
                  <a:srgbClr val="FF0000"/>
                </a:solidFill>
              </a:rPr>
              <a:t> </a:t>
            </a:r>
            <a:r>
              <a:rPr lang="en-US" dirty="0" smtClean="0">
                <a:solidFill>
                  <a:srgbClr val="FF0000"/>
                </a:solidFill>
              </a:rPr>
              <a:t>&amp; Mercury </a:t>
            </a:r>
            <a:r>
              <a:rPr lang="en-US" dirty="0" smtClean="0"/>
              <a:t/>
            </a:r>
            <a:br>
              <a:rPr lang="en-US" dirty="0" smtClean="0"/>
            </a:br>
            <a:r>
              <a:rPr lang="en-US" dirty="0" smtClean="0">
                <a:solidFill>
                  <a:srgbClr val="3366FF"/>
                </a:solidFill>
              </a:rPr>
              <a:t>Autism &amp; PDD &amp; Anxiety</a:t>
            </a:r>
            <a:endParaRPr lang="en-US" dirty="0">
              <a:solidFill>
                <a:srgbClr val="3366FF"/>
              </a:solidFill>
            </a:endParaRPr>
          </a:p>
        </p:txBody>
      </p:sp>
      <p:sp>
        <p:nvSpPr>
          <p:cNvPr id="5" name="TextBox 4"/>
          <p:cNvSpPr txBox="1"/>
          <p:nvPr/>
        </p:nvSpPr>
        <p:spPr>
          <a:xfrm>
            <a:off x="1896534" y="5926108"/>
            <a:ext cx="5256968" cy="461665"/>
          </a:xfrm>
          <a:prstGeom prst="rect">
            <a:avLst/>
          </a:prstGeom>
          <a:noFill/>
        </p:spPr>
        <p:txBody>
          <a:bodyPr wrap="none" rtlCol="0">
            <a:spAutoFit/>
          </a:bodyPr>
          <a:lstStyle/>
          <a:p>
            <a:r>
              <a:rPr lang="en-US" sz="2400" dirty="0" smtClean="0"/>
              <a:t>Formula:  Al + 1.5 x (Al  w/ Hg) + 2.0 x Hg</a:t>
            </a:r>
            <a:endParaRPr lang="en-US" sz="2400" dirty="0"/>
          </a:p>
        </p:txBody>
      </p:sp>
      <p:sp>
        <p:nvSpPr>
          <p:cNvPr id="6" name="TextBox 5"/>
          <p:cNvSpPr txBox="1"/>
          <p:nvPr/>
        </p:nvSpPr>
        <p:spPr>
          <a:xfrm>
            <a:off x="7586133" y="1879600"/>
            <a:ext cx="1136574" cy="707886"/>
          </a:xfrm>
          <a:prstGeom prst="rect">
            <a:avLst/>
          </a:prstGeom>
          <a:noFill/>
        </p:spPr>
        <p:txBody>
          <a:bodyPr wrap="none" rtlCol="0">
            <a:spAutoFit/>
          </a:bodyPr>
          <a:lstStyle/>
          <a:p>
            <a:r>
              <a:rPr lang="en-US" sz="2000" dirty="0" smtClean="0"/>
              <a:t>VAERS </a:t>
            </a:r>
          </a:p>
          <a:p>
            <a:r>
              <a:rPr lang="en-US" sz="2000" dirty="0" smtClean="0"/>
              <a:t>database</a:t>
            </a:r>
            <a:endParaRPr lang="en-US" sz="2000" dirty="0"/>
          </a:p>
        </p:txBody>
      </p:sp>
      <p:pic>
        <p:nvPicPr>
          <p:cNvPr id="7" name="Picture 6" descr="Nancy_autism_mercury_aluminum_under6_NEW.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210" y="1417638"/>
            <a:ext cx="5643230" cy="4477340"/>
          </a:xfrm>
          <a:prstGeom prst="rect">
            <a:avLst/>
          </a:prstGeom>
        </p:spPr>
      </p:pic>
    </p:spTree>
    <p:extLst>
      <p:ext uri="{BB962C8B-B14F-4D97-AF65-F5344CB8AC3E}">
        <p14:creationId xmlns:p14="http://schemas.microsoft.com/office/powerpoint/2010/main" val="39106336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t>Glyphosate and aluminum</a:t>
            </a:r>
          </a:p>
          <a:p>
            <a:r>
              <a:rPr lang="en-US" dirty="0">
                <a:solidFill>
                  <a:srgbClr val="FF0000"/>
                </a:solidFill>
              </a:rPr>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1" y="2455334"/>
            <a:ext cx="7975600" cy="2246769"/>
          </a:xfrm>
          <a:prstGeom prst="rect">
            <a:avLst/>
          </a:prstGeom>
          <a:solidFill>
            <a:srgbClr val="FFEDA5"/>
          </a:solidFill>
          <a:ln>
            <a:solidFill>
              <a:srgbClr val="000000"/>
            </a:solidFill>
          </a:ln>
        </p:spPr>
        <p:txBody>
          <a:bodyPr wrap="square" rtlCol="0">
            <a:spAutoFit/>
          </a:bodyPr>
          <a:lstStyle/>
          <a:p>
            <a:pPr algn="ctr"/>
            <a:endParaRPr lang="en-US" sz="2800" dirty="0" smtClean="0"/>
          </a:p>
          <a:p>
            <a:pPr algn="ctr"/>
            <a:r>
              <a:rPr lang="en-US" sz="2800" dirty="0" smtClean="0"/>
              <a:t>Glyphosate chelates many metal </a:t>
            </a:r>
            <a:r>
              <a:rPr lang="en-US" sz="2800" dirty="0" err="1" smtClean="0"/>
              <a:t>cations</a:t>
            </a:r>
            <a:r>
              <a:rPr lang="en-US" sz="2800" dirty="0" smtClean="0"/>
              <a:t>:</a:t>
            </a:r>
          </a:p>
          <a:p>
            <a:pPr algn="ctr"/>
            <a:r>
              <a:rPr lang="en-US" sz="2800" dirty="0" smtClean="0"/>
              <a:t>I suspect many adverse health effects from chelation of aluminum, arsenic, manganese, and cobalt</a:t>
            </a:r>
          </a:p>
          <a:p>
            <a:pPr algn="ctr"/>
            <a:endParaRPr lang="en-US" sz="2800" dirty="0" smtClean="0"/>
          </a:p>
        </p:txBody>
      </p:sp>
    </p:spTree>
    <p:extLst>
      <p:ext uri="{BB962C8B-B14F-4D97-AF65-F5344CB8AC3E}">
        <p14:creationId xmlns:p14="http://schemas.microsoft.com/office/powerpoint/2010/main" val="22912728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1" y="2455334"/>
            <a:ext cx="7975600" cy="2246769"/>
          </a:xfrm>
          <a:prstGeom prst="rect">
            <a:avLst/>
          </a:prstGeom>
          <a:solidFill>
            <a:srgbClr val="FFEDA5"/>
          </a:solidFill>
          <a:ln>
            <a:solidFill>
              <a:srgbClr val="000000"/>
            </a:solidFill>
          </a:ln>
        </p:spPr>
        <p:txBody>
          <a:bodyPr wrap="square" rtlCol="0">
            <a:spAutoFit/>
          </a:bodyPr>
          <a:lstStyle/>
          <a:p>
            <a:pPr algn="ctr"/>
            <a:endParaRPr lang="en-US" sz="2800" dirty="0" smtClean="0"/>
          </a:p>
          <a:p>
            <a:pPr algn="ctr"/>
            <a:r>
              <a:rPr lang="en-US" sz="2800" dirty="0" smtClean="0"/>
              <a:t>Glyphosate chelates many metal </a:t>
            </a:r>
            <a:r>
              <a:rPr lang="en-US" sz="2800" dirty="0" err="1" smtClean="0"/>
              <a:t>cations</a:t>
            </a:r>
            <a:r>
              <a:rPr lang="en-US" sz="2800" dirty="0" smtClean="0"/>
              <a:t>:</a:t>
            </a:r>
          </a:p>
          <a:p>
            <a:pPr algn="ctr"/>
            <a:r>
              <a:rPr lang="en-US" sz="2800" dirty="0" smtClean="0"/>
              <a:t>I suspect many adverse health effects from chelation of aluminum, </a:t>
            </a:r>
            <a:r>
              <a:rPr lang="en-US" sz="2800" i="1" dirty="0" smtClean="0">
                <a:solidFill>
                  <a:srgbClr val="FF0000"/>
                </a:solidFill>
              </a:rPr>
              <a:t>arsenic</a:t>
            </a:r>
            <a:r>
              <a:rPr lang="en-US" sz="2800" dirty="0" smtClean="0"/>
              <a:t>, manganese, and cobalt</a:t>
            </a:r>
          </a:p>
          <a:p>
            <a:pPr algn="ctr"/>
            <a:endParaRPr lang="en-US" sz="2800" dirty="0" smtClean="0"/>
          </a:p>
        </p:txBody>
      </p:sp>
    </p:spTree>
    <p:extLst>
      <p:ext uri="{BB962C8B-B14F-4D97-AF65-F5344CB8AC3E}">
        <p14:creationId xmlns:p14="http://schemas.microsoft.com/office/powerpoint/2010/main" val="20409116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ri_lanka.png"/>
          <p:cNvPicPr>
            <a:picLocks noGrp="1" noChangeAspect="1"/>
          </p:cNvPicPr>
          <p:nvPr>
            <p:ph idx="1"/>
          </p:nvPr>
        </p:nvPicPr>
        <p:blipFill>
          <a:blip r:embed="rId3">
            <a:extLst>
              <a:ext uri="{28A0092B-C50C-407E-A947-70E740481C1C}">
                <a14:useLocalDpi xmlns:a14="http://schemas.microsoft.com/office/drawing/2010/main" val="0"/>
              </a:ext>
            </a:extLst>
          </a:blip>
          <a:srcRect t="-15548" b="-15548"/>
          <a:stretch>
            <a:fillRect/>
          </a:stretch>
        </p:blipFill>
        <p:spPr>
          <a:xfrm>
            <a:off x="-158937" y="-170551"/>
            <a:ext cx="9568967" cy="5262563"/>
          </a:xfrm>
        </p:spPr>
      </p:pic>
      <p:sp>
        <p:nvSpPr>
          <p:cNvPr id="5" name="TextBox 4"/>
          <p:cNvSpPr txBox="1"/>
          <p:nvPr/>
        </p:nvSpPr>
        <p:spPr>
          <a:xfrm>
            <a:off x="1887452" y="1523817"/>
            <a:ext cx="4180617" cy="954107"/>
          </a:xfrm>
          <a:prstGeom prst="rect">
            <a:avLst/>
          </a:prstGeom>
          <a:solidFill>
            <a:srgbClr val="FFF9A2"/>
          </a:solidFill>
          <a:ln>
            <a:solidFill>
              <a:schemeClr val="tx1"/>
            </a:solidFill>
          </a:ln>
        </p:spPr>
        <p:txBody>
          <a:bodyPr wrap="square" rtlCol="0">
            <a:spAutoFit/>
          </a:bodyPr>
          <a:lstStyle/>
          <a:p>
            <a:pPr algn="ctr"/>
            <a:r>
              <a:rPr lang="en-US" sz="2800" dirty="0" smtClean="0"/>
              <a:t>Sri Lanka is the first Country to Ban Glyphosate</a:t>
            </a:r>
            <a:endParaRPr lang="en-US" sz="2800" dirty="0"/>
          </a:p>
        </p:txBody>
      </p:sp>
      <p:sp>
        <p:nvSpPr>
          <p:cNvPr id="6" name="TextBox 5"/>
          <p:cNvSpPr txBox="1"/>
          <p:nvPr/>
        </p:nvSpPr>
        <p:spPr>
          <a:xfrm>
            <a:off x="1325023" y="4676513"/>
            <a:ext cx="7309213" cy="830997"/>
          </a:xfrm>
          <a:prstGeom prst="rect">
            <a:avLst/>
          </a:prstGeom>
          <a:noFill/>
        </p:spPr>
        <p:txBody>
          <a:bodyPr wrap="none" rtlCol="0">
            <a:spAutoFit/>
          </a:bodyPr>
          <a:lstStyle/>
          <a:p>
            <a:r>
              <a:rPr lang="en-US" sz="2400" dirty="0" smtClean="0"/>
              <a:t>This problem did not exist </a:t>
            </a:r>
            <a:r>
              <a:rPr lang="en-US" sz="2400" dirty="0"/>
              <a:t>in Sri Lanka prior to the 1990s. </a:t>
            </a:r>
          </a:p>
          <a:p>
            <a:endParaRPr lang="en-US" sz="2400" dirty="0"/>
          </a:p>
        </p:txBody>
      </p:sp>
      <p:sp>
        <p:nvSpPr>
          <p:cNvPr id="3" name="Freeform 2"/>
          <p:cNvSpPr/>
          <p:nvPr/>
        </p:nvSpPr>
        <p:spPr>
          <a:xfrm>
            <a:off x="4040165" y="2942991"/>
            <a:ext cx="3253010" cy="711728"/>
          </a:xfrm>
          <a:custGeom>
            <a:avLst/>
            <a:gdLst>
              <a:gd name="connsiteX0" fmla="*/ 1395435 w 3253010"/>
              <a:gd name="connsiteY0" fmla="*/ 20342 h 711728"/>
              <a:gd name="connsiteX1" fmla="*/ 91568 w 3253010"/>
              <a:gd name="connsiteY1" fmla="*/ 121942 h 711728"/>
              <a:gd name="connsiteX2" fmla="*/ 243968 w 3253010"/>
              <a:gd name="connsiteY2" fmla="*/ 646876 h 711728"/>
              <a:gd name="connsiteX3" fmla="*/ 1327702 w 3253010"/>
              <a:gd name="connsiteY3" fmla="*/ 697676 h 711728"/>
              <a:gd name="connsiteX4" fmla="*/ 2953302 w 3253010"/>
              <a:gd name="connsiteY4" fmla="*/ 680742 h 711728"/>
              <a:gd name="connsiteX5" fmla="*/ 3241168 w 3253010"/>
              <a:gd name="connsiteY5" fmla="*/ 375942 h 711728"/>
              <a:gd name="connsiteX6" fmla="*/ 2783968 w 3253010"/>
              <a:gd name="connsiteY6" fmla="*/ 37276 h 711728"/>
              <a:gd name="connsiteX7" fmla="*/ 1395435 w 3253010"/>
              <a:gd name="connsiteY7" fmla="*/ 20342 h 7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010" h="711728">
                <a:moveTo>
                  <a:pt x="1395435" y="20342"/>
                </a:moveTo>
                <a:cubicBezTo>
                  <a:pt x="946702" y="34453"/>
                  <a:pt x="283479" y="17520"/>
                  <a:pt x="91568" y="121942"/>
                </a:cubicBezTo>
                <a:cubicBezTo>
                  <a:pt x="-100343" y="226364"/>
                  <a:pt x="37946" y="550920"/>
                  <a:pt x="243968" y="646876"/>
                </a:cubicBezTo>
                <a:cubicBezTo>
                  <a:pt x="449990" y="742832"/>
                  <a:pt x="1327702" y="697676"/>
                  <a:pt x="1327702" y="697676"/>
                </a:cubicBezTo>
                <a:cubicBezTo>
                  <a:pt x="1779258" y="703320"/>
                  <a:pt x="2634391" y="734364"/>
                  <a:pt x="2953302" y="680742"/>
                </a:cubicBezTo>
                <a:cubicBezTo>
                  <a:pt x="3272213" y="627120"/>
                  <a:pt x="3269390" y="483186"/>
                  <a:pt x="3241168" y="375942"/>
                </a:cubicBezTo>
                <a:cubicBezTo>
                  <a:pt x="3212946" y="268698"/>
                  <a:pt x="3097235" y="99365"/>
                  <a:pt x="2783968" y="37276"/>
                </a:cubicBezTo>
                <a:cubicBezTo>
                  <a:pt x="2470701" y="-24813"/>
                  <a:pt x="1844168" y="6231"/>
                  <a:pt x="1395435" y="2034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44424" y="3753183"/>
            <a:ext cx="222902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arsenic</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65032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i="1" dirty="0" smtClean="0"/>
              <a:t>“If </a:t>
            </a:r>
            <a:r>
              <a:rPr lang="en-US" sz="3200" b="1" i="1" dirty="0"/>
              <a:t>it is an environmental cause contributing to an increase, we certainly want to find it</a:t>
            </a:r>
            <a:r>
              <a:rPr lang="en-US" sz="3200" b="1" i="1" dirty="0" smtClean="0"/>
              <a:t>.”</a:t>
            </a:r>
            <a:r>
              <a:rPr lang="en-US" sz="3200" b="1" i="1" dirty="0" smtClean="0">
                <a:solidFill>
                  <a:srgbClr val="FF0000"/>
                </a:solidFill>
              </a:rPr>
              <a:t>*</a:t>
            </a:r>
            <a:r>
              <a:rPr lang="en-US" sz="3200" b="1" i="1" dirty="0" smtClean="0"/>
              <a:t> </a:t>
            </a:r>
            <a:r>
              <a:rPr lang="en-US" sz="3200" dirty="0"/>
              <a:t/>
            </a:r>
            <a:br>
              <a:rPr lang="en-US" sz="3200" dirty="0"/>
            </a:br>
            <a:endParaRPr lang="en-US" sz="3200" dirty="0"/>
          </a:p>
        </p:txBody>
      </p:sp>
      <p:pic>
        <p:nvPicPr>
          <p:cNvPr id="4" name="Content Placeholder 3" descr="Reasons850.jpg"/>
          <p:cNvPicPr>
            <a:picLocks noGrp="1" noChangeAspect="1"/>
          </p:cNvPicPr>
          <p:nvPr>
            <p:ph idx="1"/>
          </p:nvPr>
        </p:nvPicPr>
        <p:blipFill>
          <a:blip r:embed="rId2">
            <a:extLst>
              <a:ext uri="{28A0092B-C50C-407E-A947-70E740481C1C}">
                <a14:useLocalDpi xmlns:a14="http://schemas.microsoft.com/office/drawing/2010/main" val="0"/>
              </a:ext>
            </a:extLst>
          </a:blip>
          <a:srcRect l="-30006" r="-30006"/>
          <a:stretch>
            <a:fillRect/>
          </a:stretch>
        </p:blipFill>
        <p:spPr/>
      </p:pic>
      <p:sp>
        <p:nvSpPr>
          <p:cNvPr id="5" name="TextBox 4"/>
          <p:cNvSpPr txBox="1"/>
          <p:nvPr/>
        </p:nvSpPr>
        <p:spPr>
          <a:xfrm>
            <a:off x="1117600" y="6485467"/>
            <a:ext cx="5136066" cy="400110"/>
          </a:xfrm>
          <a:prstGeom prst="rect">
            <a:avLst/>
          </a:prstGeom>
          <a:noFill/>
        </p:spPr>
        <p:txBody>
          <a:bodyPr wrap="none" rtlCol="0">
            <a:spAutoFit/>
          </a:bodyPr>
          <a:lstStyle/>
          <a:p>
            <a:r>
              <a:rPr lang="sv-SE" sz="2000" dirty="0">
                <a:solidFill>
                  <a:srgbClr val="FF0000"/>
                </a:solidFill>
              </a:rPr>
              <a:t>*</a:t>
            </a:r>
            <a:r>
              <a:rPr lang="sv-SE" sz="2000" dirty="0"/>
              <a:t>K. </a:t>
            </a:r>
            <a:r>
              <a:rPr lang="sv-SE" sz="2000" dirty="0" err="1"/>
              <a:t>Weintraub</a:t>
            </a:r>
            <a:r>
              <a:rPr lang="sv-SE" sz="2000" dirty="0"/>
              <a:t>, Nature 479, Nov. 3 2011, 22-24.</a:t>
            </a:r>
            <a:endParaRPr lang="en-US" sz="2000" dirty="0"/>
          </a:p>
        </p:txBody>
      </p:sp>
    </p:spTree>
    <p:extLst>
      <p:ext uri="{BB962C8B-B14F-4D97-AF65-F5344CB8AC3E}">
        <p14:creationId xmlns:p14="http://schemas.microsoft.com/office/powerpoint/2010/main" val="29838495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b="1" dirty="0" smtClean="0"/>
              <a:t>Acute Kidney Disease Death Rate</a:t>
            </a:r>
            <a:br>
              <a:rPr lang="en-US" b="1" dirty="0" smtClean="0"/>
            </a:br>
            <a:r>
              <a:rPr lang="en-US" b="1" dirty="0" smtClean="0"/>
              <a:t>Plotted Against Glyphosate and GMOs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823611" y="6396335"/>
            <a:ext cx="7863189" cy="461665"/>
          </a:xfrm>
          <a:prstGeom prst="rect">
            <a:avLst/>
          </a:prstGeom>
          <a:noFill/>
        </p:spPr>
        <p:txBody>
          <a:bodyPr wrap="square" rtlCol="0">
            <a:spAutoFit/>
          </a:bodyPr>
          <a:lstStyle/>
          <a:p>
            <a:r>
              <a:rPr lang="en-US" sz="2400" dirty="0" smtClean="0">
                <a:solidFill>
                  <a:srgbClr val="FF0000"/>
                </a:solidFill>
              </a:rPr>
              <a:t>*</a:t>
            </a:r>
            <a:r>
              <a:rPr lang="en-US" sz="2400" dirty="0" smtClean="0"/>
              <a:t>Plot prepared by Nancy Swanson from available data online</a:t>
            </a:r>
            <a:endParaRPr lang="en-US" sz="2400" dirty="0"/>
          </a:p>
        </p:txBody>
      </p:sp>
      <p:sp>
        <p:nvSpPr>
          <p:cNvPr id="6" name="Content Placeholder 5"/>
          <p:cNvSpPr>
            <a:spLocks noGrp="1"/>
          </p:cNvSpPr>
          <p:nvPr>
            <p:ph idx="1"/>
          </p:nvPr>
        </p:nvSpPr>
        <p:spPr/>
        <p:txBody>
          <a:bodyPr/>
          <a:lstStyle/>
          <a:p>
            <a:endParaRPr lang="en-US"/>
          </a:p>
        </p:txBody>
      </p:sp>
      <p:pic>
        <p:nvPicPr>
          <p:cNvPr id="7" name="Content Placeholder 3" descr="renal falure deaths.jpg"/>
          <p:cNvPicPr>
            <a:picLocks noChangeAspect="1"/>
          </p:cNvPicPr>
          <p:nvPr/>
        </p:nvPicPr>
        <p:blipFill>
          <a:blip r:embed="rId2">
            <a:extLst>
              <a:ext uri="{28A0092B-C50C-407E-A947-70E740481C1C}">
                <a14:useLocalDpi xmlns:a14="http://schemas.microsoft.com/office/drawing/2010/main" val="0"/>
              </a:ext>
            </a:extLst>
          </a:blip>
          <a:srcRect l="-8446" r="-8446"/>
          <a:stretch>
            <a:fillRect/>
          </a:stretch>
        </p:blipFill>
        <p:spPr>
          <a:xfrm>
            <a:off x="0" y="1600200"/>
            <a:ext cx="8686800" cy="4777405"/>
          </a:xfrm>
          <a:prstGeom prst="rect">
            <a:avLst/>
          </a:prstGeom>
        </p:spPr>
      </p:pic>
    </p:spTree>
    <p:extLst>
      <p:ext uri="{BB962C8B-B14F-4D97-AF65-F5344CB8AC3E}">
        <p14:creationId xmlns:p14="http://schemas.microsoft.com/office/powerpoint/2010/main" val="14150409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b="1" dirty="0" smtClean="0"/>
              <a:t>Acute Kidney Disease Death Rate</a:t>
            </a:r>
            <a:br>
              <a:rPr lang="en-US" b="1" dirty="0" smtClean="0"/>
            </a:br>
            <a:r>
              <a:rPr lang="en-US" b="1" dirty="0" smtClean="0"/>
              <a:t>Plotted Against Glyphosate and GMOs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823611" y="6396335"/>
            <a:ext cx="7863189" cy="461665"/>
          </a:xfrm>
          <a:prstGeom prst="rect">
            <a:avLst/>
          </a:prstGeom>
          <a:noFill/>
        </p:spPr>
        <p:txBody>
          <a:bodyPr wrap="square" rtlCol="0">
            <a:spAutoFit/>
          </a:bodyPr>
          <a:lstStyle/>
          <a:p>
            <a:r>
              <a:rPr lang="en-US" sz="2400" dirty="0" smtClean="0">
                <a:solidFill>
                  <a:srgbClr val="FF0000"/>
                </a:solidFill>
              </a:rPr>
              <a:t>*</a:t>
            </a:r>
            <a:r>
              <a:rPr lang="en-US" sz="2400" dirty="0" smtClean="0"/>
              <a:t>Plot prepared by Nancy Swanson from available data online</a:t>
            </a:r>
            <a:endParaRPr lang="en-US" sz="2400" dirty="0"/>
          </a:p>
        </p:txBody>
      </p:sp>
      <p:sp>
        <p:nvSpPr>
          <p:cNvPr id="6" name="Content Placeholder 5"/>
          <p:cNvSpPr>
            <a:spLocks noGrp="1"/>
          </p:cNvSpPr>
          <p:nvPr>
            <p:ph idx="1"/>
          </p:nvPr>
        </p:nvSpPr>
        <p:spPr/>
        <p:txBody>
          <a:bodyPr/>
          <a:lstStyle/>
          <a:p>
            <a:endParaRPr lang="en-US"/>
          </a:p>
        </p:txBody>
      </p:sp>
      <p:pic>
        <p:nvPicPr>
          <p:cNvPr id="7" name="Content Placeholder 3" descr="renal falure deaths.jpg"/>
          <p:cNvPicPr>
            <a:picLocks noChangeAspect="1"/>
          </p:cNvPicPr>
          <p:nvPr/>
        </p:nvPicPr>
        <p:blipFill>
          <a:blip r:embed="rId2">
            <a:extLst>
              <a:ext uri="{28A0092B-C50C-407E-A947-70E740481C1C}">
                <a14:useLocalDpi xmlns:a14="http://schemas.microsoft.com/office/drawing/2010/main" val="0"/>
              </a:ext>
            </a:extLst>
          </a:blip>
          <a:srcRect l="-8446" r="-8446"/>
          <a:stretch>
            <a:fillRect/>
          </a:stretch>
        </p:blipFill>
        <p:spPr>
          <a:xfrm>
            <a:off x="0" y="1600200"/>
            <a:ext cx="8686800" cy="4777405"/>
          </a:xfrm>
          <a:prstGeom prst="rect">
            <a:avLst/>
          </a:prstGeom>
        </p:spPr>
      </p:pic>
      <p:sp>
        <p:nvSpPr>
          <p:cNvPr id="3" name="TextBox 2"/>
          <p:cNvSpPr txBox="1"/>
          <p:nvPr/>
        </p:nvSpPr>
        <p:spPr>
          <a:xfrm>
            <a:off x="1432377" y="2864756"/>
            <a:ext cx="5305911" cy="2062103"/>
          </a:xfrm>
          <a:prstGeom prst="rect">
            <a:avLst/>
          </a:prstGeom>
          <a:solidFill>
            <a:srgbClr val="FFF9A2"/>
          </a:solidFill>
          <a:ln>
            <a:solidFill>
              <a:schemeClr val="tx1"/>
            </a:solidFill>
          </a:ln>
        </p:spPr>
        <p:txBody>
          <a:bodyPr wrap="square" rtlCol="0">
            <a:spAutoFit/>
          </a:bodyPr>
          <a:lstStyle/>
          <a:p>
            <a:pPr algn="ctr"/>
            <a:r>
              <a:rPr lang="en-US" sz="3200" dirty="0" smtClean="0"/>
              <a:t>Young male agricultural works in sugarcane fields desiccated with glyphosate are dying from kidney disease</a:t>
            </a:r>
            <a:endParaRPr lang="en-US" sz="3200" dirty="0"/>
          </a:p>
        </p:txBody>
      </p:sp>
    </p:spTree>
    <p:extLst>
      <p:ext uri="{BB962C8B-B14F-4D97-AF65-F5344CB8AC3E}">
        <p14:creationId xmlns:p14="http://schemas.microsoft.com/office/powerpoint/2010/main" val="55612378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solidFill>
                  <a:srgbClr val="FF0000"/>
                </a:solidFill>
              </a:rPr>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903" y="2967335"/>
            <a:ext cx="3744197" cy="923330"/>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Manganese!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42204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dirty="0" smtClean="0"/>
              <a:t>“The </a:t>
            </a:r>
            <a:r>
              <a:rPr lang="en-US" dirty="0"/>
              <a:t>mechanism by which glyphosate disrupts the EPSPS enzyme in plants and microorganism is by chelating the </a:t>
            </a:r>
            <a:r>
              <a:rPr lang="en-US" i="1" dirty="0">
                <a:solidFill>
                  <a:srgbClr val="FF0000"/>
                </a:solidFill>
              </a:rPr>
              <a:t>manganese</a:t>
            </a:r>
            <a:r>
              <a:rPr lang="en-US" dirty="0">
                <a:solidFill>
                  <a:srgbClr val="FF0000"/>
                </a:solidFill>
              </a:rPr>
              <a:t> </a:t>
            </a:r>
            <a:r>
              <a:rPr lang="en-US" dirty="0"/>
              <a:t>metal co-factor of this enzyme. In other words it steals the </a:t>
            </a:r>
            <a:r>
              <a:rPr lang="en-US" dirty="0" smtClean="0"/>
              <a:t>‘ignition key’ </a:t>
            </a:r>
            <a:r>
              <a:rPr lang="en-US" dirty="0"/>
              <a:t>of the enzyme</a:t>
            </a:r>
            <a:r>
              <a:rPr lang="en-US" dirty="0" smtClean="0"/>
              <a:t>.”</a:t>
            </a:r>
          </a:p>
          <a:p>
            <a:endParaRPr lang="en-US" dirty="0"/>
          </a:p>
          <a:p>
            <a:pPr marL="0" indent="0">
              <a:buNone/>
            </a:pPr>
            <a:r>
              <a:rPr lang="de-DE" dirty="0"/>
              <a:t>Dr. Arden Andersen, D.O., </a:t>
            </a:r>
          </a:p>
          <a:p>
            <a:pPr marL="0" indent="0">
              <a:buNone/>
            </a:pPr>
            <a:r>
              <a:rPr lang="en-US" dirty="0"/>
              <a:t>Food Plague Primer: Glyphosate and Genetically Engineered Crops </a:t>
            </a:r>
          </a:p>
          <a:p>
            <a:endParaRPr lang="en-US" dirty="0"/>
          </a:p>
          <a:p>
            <a:endParaRPr lang="en-US" dirty="0"/>
          </a:p>
        </p:txBody>
      </p:sp>
    </p:spTree>
    <p:extLst>
      <p:ext uri="{BB962C8B-B14F-4D97-AF65-F5344CB8AC3E}">
        <p14:creationId xmlns:p14="http://schemas.microsoft.com/office/powerpoint/2010/main" val="21601301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0" indent="0">
              <a:buNone/>
            </a:pPr>
            <a:r>
              <a:rPr lang="en-US" dirty="0" smtClean="0"/>
              <a:t>“Fundamentally </a:t>
            </a:r>
            <a:r>
              <a:rPr lang="en-US" b="1" dirty="0"/>
              <a:t>the herbicidal effect of glyphosate is ultimately due to soil pathogens </a:t>
            </a:r>
            <a:r>
              <a:rPr lang="en-US" dirty="0"/>
              <a:t>gaining access to the “weed” thanks to glyphosate’s weakening of the plant and killing of beneficial microbes </a:t>
            </a:r>
            <a:r>
              <a:rPr lang="en-US" i="1" dirty="0">
                <a:solidFill>
                  <a:srgbClr val="FF0000"/>
                </a:solidFill>
              </a:rPr>
              <a:t>by the chelation of manganese </a:t>
            </a:r>
            <a:r>
              <a:rPr lang="en-US" dirty="0"/>
              <a:t>and other trace elements</a:t>
            </a:r>
            <a:r>
              <a:rPr lang="en-US" dirty="0" smtClean="0"/>
              <a:t>.”</a:t>
            </a:r>
          </a:p>
          <a:p>
            <a:pPr marL="0" indent="0">
              <a:buNone/>
            </a:pPr>
            <a:endParaRPr lang="en-US" dirty="0"/>
          </a:p>
          <a:p>
            <a:pPr marL="0" indent="0">
              <a:buNone/>
            </a:pPr>
            <a:r>
              <a:rPr lang="de-DE" dirty="0"/>
              <a:t>Dr. Arden Andersen, D.O., </a:t>
            </a:r>
          </a:p>
          <a:p>
            <a:pPr marL="0" indent="0">
              <a:buNone/>
            </a:pPr>
            <a:r>
              <a:rPr lang="en-US" dirty="0"/>
              <a:t>Food Plague Primer: Glyphosate and Genetically Engineered </a:t>
            </a:r>
            <a:r>
              <a:rPr lang="en-US" dirty="0" smtClean="0"/>
              <a:t>Crops</a:t>
            </a:r>
            <a:endParaRPr lang="en-US" dirty="0"/>
          </a:p>
          <a:p>
            <a:endParaRPr lang="en-US" dirty="0"/>
          </a:p>
        </p:txBody>
      </p:sp>
    </p:spTree>
    <p:extLst>
      <p:ext uri="{BB962C8B-B14F-4D97-AF65-F5344CB8AC3E}">
        <p14:creationId xmlns:p14="http://schemas.microsoft.com/office/powerpoint/2010/main" val="33690239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0" indent="0">
              <a:buNone/>
            </a:pPr>
            <a:r>
              <a:rPr lang="en-US" dirty="0" smtClean="0"/>
              <a:t>“Fundamentally </a:t>
            </a:r>
            <a:r>
              <a:rPr lang="en-US" b="1" dirty="0"/>
              <a:t>the herbicidal effect of glyphosate is ultimately due to soil pathogens </a:t>
            </a:r>
            <a:r>
              <a:rPr lang="en-US" dirty="0"/>
              <a:t>gaining access to the “weed” thanks to glyphosate’s weakening of the plant and killing of beneficial microbes </a:t>
            </a:r>
            <a:r>
              <a:rPr lang="en-US" i="1" dirty="0">
                <a:solidFill>
                  <a:srgbClr val="FF0000"/>
                </a:solidFill>
              </a:rPr>
              <a:t>by the chelation of manganese </a:t>
            </a:r>
            <a:r>
              <a:rPr lang="en-US" dirty="0"/>
              <a:t>and other trace elements</a:t>
            </a:r>
            <a:r>
              <a:rPr lang="en-US" dirty="0" smtClean="0"/>
              <a:t>.”</a:t>
            </a:r>
          </a:p>
          <a:p>
            <a:pPr marL="0" indent="0">
              <a:buNone/>
            </a:pPr>
            <a:endParaRPr lang="en-US" dirty="0"/>
          </a:p>
          <a:p>
            <a:pPr marL="0" indent="0">
              <a:buNone/>
            </a:pPr>
            <a:r>
              <a:rPr lang="de-DE" dirty="0"/>
              <a:t>Dr. Arden Andersen, D.O., </a:t>
            </a:r>
          </a:p>
          <a:p>
            <a:pPr marL="0" indent="0">
              <a:buNone/>
            </a:pPr>
            <a:r>
              <a:rPr lang="en-US" dirty="0"/>
              <a:t>Food Plague Primer: Glyphosate and Genetically Engineered </a:t>
            </a:r>
            <a:r>
              <a:rPr lang="en-US" dirty="0" smtClean="0"/>
              <a:t>Crops</a:t>
            </a:r>
            <a:endParaRPr lang="en-US" dirty="0"/>
          </a:p>
          <a:p>
            <a:endParaRPr lang="en-US" dirty="0"/>
          </a:p>
        </p:txBody>
      </p:sp>
      <p:sp>
        <p:nvSpPr>
          <p:cNvPr id="4" name="TextBox 3"/>
          <p:cNvSpPr txBox="1"/>
          <p:nvPr/>
        </p:nvSpPr>
        <p:spPr>
          <a:xfrm>
            <a:off x="1049868" y="1695801"/>
            <a:ext cx="7382932" cy="2554545"/>
          </a:xfrm>
          <a:prstGeom prst="rect">
            <a:avLst/>
          </a:prstGeom>
          <a:solidFill>
            <a:srgbClr val="FFFA92"/>
          </a:solidFill>
          <a:ln>
            <a:solidFill>
              <a:srgbClr val="000000"/>
            </a:solidFill>
          </a:ln>
        </p:spPr>
        <p:txBody>
          <a:bodyPr wrap="square" rtlCol="0">
            <a:spAutoFit/>
          </a:bodyPr>
          <a:lstStyle/>
          <a:p>
            <a:pPr algn="ctr"/>
            <a:endParaRPr lang="en-US" sz="3200" dirty="0" smtClean="0"/>
          </a:p>
          <a:p>
            <a:pPr algn="ctr"/>
            <a:r>
              <a:rPr lang="en-US" sz="3200" dirty="0" smtClean="0"/>
              <a:t>This is analogous to glyphosate’s effect on gut bacteria: killing the beneficial bacteria and allowing the pathogens to overgrow</a:t>
            </a:r>
          </a:p>
          <a:p>
            <a:pPr algn="ctr"/>
            <a:endParaRPr lang="en-US" sz="3200" dirty="0"/>
          </a:p>
        </p:txBody>
      </p:sp>
    </p:spTree>
    <p:extLst>
      <p:ext uri="{BB962C8B-B14F-4D97-AF65-F5344CB8AC3E}">
        <p14:creationId xmlns:p14="http://schemas.microsoft.com/office/powerpoint/2010/main" val="31029742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Depletes Iron, Manganese and Zinc in Plants</a:t>
            </a:r>
            <a:r>
              <a:rPr lang="en-US" b="1" dirty="0" smtClean="0">
                <a:solidFill>
                  <a:srgbClr val="FF0000"/>
                </a:solidFill>
              </a:rPr>
              <a:t>*</a:t>
            </a:r>
            <a:endParaRPr lang="en-US" b="1" dirty="0">
              <a:solidFill>
                <a:srgbClr val="FF0000"/>
              </a:solidFill>
            </a:endParaRPr>
          </a:p>
        </p:txBody>
      </p:sp>
      <p:pic>
        <p:nvPicPr>
          <p:cNvPr id="4" name="Content Placeholder 3" descr="manganese_plants_glyphoate.png"/>
          <p:cNvPicPr>
            <a:picLocks noGrp="1" noChangeAspect="1"/>
          </p:cNvPicPr>
          <p:nvPr>
            <p:ph idx="1"/>
          </p:nvPr>
        </p:nvPicPr>
        <p:blipFill>
          <a:blip r:embed="rId3">
            <a:extLst>
              <a:ext uri="{28A0092B-C50C-407E-A947-70E740481C1C}">
                <a14:useLocalDpi xmlns:a14="http://schemas.microsoft.com/office/drawing/2010/main" val="0"/>
              </a:ext>
            </a:extLst>
          </a:blip>
          <a:srcRect l="-15124" r="-15124"/>
          <a:stretch>
            <a:fillRect/>
          </a:stretch>
        </p:blipFill>
        <p:spPr/>
      </p:pic>
      <p:sp>
        <p:nvSpPr>
          <p:cNvPr id="5" name="TextBox 4"/>
          <p:cNvSpPr txBox="1"/>
          <p:nvPr/>
        </p:nvSpPr>
        <p:spPr>
          <a:xfrm>
            <a:off x="2038826" y="6126163"/>
            <a:ext cx="6647974" cy="646331"/>
          </a:xfrm>
          <a:prstGeom prst="rect">
            <a:avLst/>
          </a:prstGeom>
          <a:noFill/>
        </p:spPr>
        <p:txBody>
          <a:bodyPr wrap="none" rtlCol="0">
            <a:spAutoFit/>
          </a:bodyPr>
          <a:lstStyle/>
          <a:p>
            <a:r>
              <a:rPr lang="en-US" dirty="0" smtClean="0">
                <a:solidFill>
                  <a:srgbClr val="FF0000"/>
                </a:solidFill>
              </a:rPr>
              <a:t>*</a:t>
            </a:r>
            <a:r>
              <a:rPr lang="en-US" dirty="0" smtClean="0"/>
              <a:t>D Huber, </a:t>
            </a:r>
            <a:r>
              <a:rPr lang="en-US" b="1" dirty="0"/>
              <a:t>What About Glyphosate-Induced Manganese Deficiency? </a:t>
            </a:r>
            <a:endParaRPr lang="en-US" dirty="0"/>
          </a:p>
          <a:p>
            <a:r>
              <a:rPr lang="en-US" dirty="0" smtClean="0"/>
              <a:t>Fluid Journal, 20-22.</a:t>
            </a:r>
            <a:endParaRPr lang="en-US" dirty="0"/>
          </a:p>
        </p:txBody>
      </p:sp>
    </p:spTree>
    <p:extLst>
      <p:ext uri="{BB962C8B-B14F-4D97-AF65-F5344CB8AC3E}">
        <p14:creationId xmlns:p14="http://schemas.microsoft.com/office/powerpoint/2010/main" val="32347775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203200" y="1293743"/>
            <a:ext cx="8940800" cy="4917096"/>
          </a:xfrm>
        </p:spPr>
      </p:pic>
      <p:sp>
        <p:nvSpPr>
          <p:cNvPr id="2" name="Title 1"/>
          <p:cNvSpPr>
            <a:spLocks noGrp="1"/>
          </p:cNvSpPr>
          <p:nvPr>
            <p:ph type="title"/>
          </p:nvPr>
        </p:nvSpPr>
        <p:spPr>
          <a:xfrm>
            <a:off x="457200" y="189973"/>
            <a:ext cx="8229600" cy="1143000"/>
          </a:xfrm>
        </p:spPr>
        <p:txBody>
          <a:bodyPr>
            <a:normAutofit fontScale="90000"/>
          </a:bodyPr>
          <a:lstStyle/>
          <a:p>
            <a:r>
              <a:rPr lang="en-US" b="1" dirty="0" smtClean="0"/>
              <a:t>Severe Deficiency in Serum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032933" y="6451600"/>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989935"/>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Tree>
    <p:extLst>
      <p:ext uri="{BB962C8B-B14F-4D97-AF65-F5344CB8AC3E}">
        <p14:creationId xmlns:p14="http://schemas.microsoft.com/office/powerpoint/2010/main" val="302990278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203200" y="1293743"/>
            <a:ext cx="8940800" cy="4917096"/>
          </a:xfrm>
        </p:spPr>
      </p:pic>
      <p:sp>
        <p:nvSpPr>
          <p:cNvPr id="2" name="Title 1"/>
          <p:cNvSpPr>
            <a:spLocks noGrp="1"/>
          </p:cNvSpPr>
          <p:nvPr>
            <p:ph type="title"/>
          </p:nvPr>
        </p:nvSpPr>
        <p:spPr>
          <a:xfrm>
            <a:off x="457200" y="189973"/>
            <a:ext cx="8229600" cy="1143000"/>
          </a:xfrm>
        </p:spPr>
        <p:txBody>
          <a:bodyPr>
            <a:normAutofit fontScale="90000"/>
          </a:bodyPr>
          <a:lstStyle/>
          <a:p>
            <a:r>
              <a:rPr lang="en-US" b="1" dirty="0" smtClean="0"/>
              <a:t>Severe Deficiency in Serum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032933" y="6451600"/>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989935"/>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
        <p:nvSpPr>
          <p:cNvPr id="6" name="Rectangle 5"/>
          <p:cNvSpPr/>
          <p:nvPr/>
        </p:nvSpPr>
        <p:spPr>
          <a:xfrm>
            <a:off x="3183546" y="1569864"/>
            <a:ext cx="2844649" cy="1569660"/>
          </a:xfrm>
          <a:prstGeom prst="rect">
            <a:avLst/>
          </a:prstGeom>
          <a:noFill/>
        </p:spPr>
        <p:txBody>
          <a:bodyPr wrap="none" lIns="91440" tIns="45720" rIns="91440" bIns="45720">
            <a:spAutoFit/>
          </a:bodyPr>
          <a:lstStyle/>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a:t>
            </a:r>
            <a:r>
              <a:rPr lang="en-US" sz="48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obalamin</a:t>
            </a: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deficiency</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Rectangle 6"/>
          <p:cNvSpPr/>
          <p:nvPr/>
        </p:nvSpPr>
        <p:spPr>
          <a:xfrm>
            <a:off x="4150741" y="4160671"/>
            <a:ext cx="114733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06267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066800" y="3048000"/>
            <a:ext cx="7250528" cy="646331"/>
          </a:xfrm>
          <a:prstGeom prst="rect">
            <a:avLst/>
          </a:prstGeom>
          <a:noFill/>
        </p:spPr>
        <p:txBody>
          <a:bodyPr wrap="none" rtlCol="0">
            <a:spAutoFit/>
          </a:bodyPr>
          <a:lstStyle/>
          <a:p>
            <a:r>
              <a:rPr lang="en-US" sz="3600" dirty="0" smtClean="0"/>
              <a:t>“Autism is a multi-factorial condition”</a:t>
            </a:r>
            <a:endParaRPr lang="en-US" sz="3600" dirty="0"/>
          </a:p>
        </p:txBody>
      </p:sp>
      <p:pic>
        <p:nvPicPr>
          <p:cNvPr id="5" name="Picture 4" descr="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2108200"/>
            <a:ext cx="4134555" cy="2480733"/>
          </a:xfrm>
          <a:prstGeom prst="rect">
            <a:avLst/>
          </a:prstGeom>
        </p:spPr>
      </p:pic>
    </p:spTree>
    <p:extLst>
      <p:ext uri="{BB962C8B-B14F-4D97-AF65-F5344CB8AC3E}">
        <p14:creationId xmlns:p14="http://schemas.microsoft.com/office/powerpoint/2010/main" val="1702089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solidFill>
                  <a:srgbClr val="FF0000"/>
                </a:solidFill>
              </a:rPr>
              <a:t>Lactobacillus </a:t>
            </a:r>
            <a:r>
              <a:rPr lang="en-US" dirty="0">
                <a:solidFill>
                  <a:srgbClr val="FF0000"/>
                </a:solidFill>
              </a:rPr>
              <a:t>and </a:t>
            </a:r>
            <a:r>
              <a:rPr lang="en-US" dirty="0" smtClean="0">
                <a:solidFill>
                  <a:srgbClr val="FF0000"/>
                </a:solidFill>
              </a:rPr>
              <a:t>anxiety</a:t>
            </a:r>
            <a:endParaRPr lang="en-US" dirty="0">
              <a:solidFill>
                <a:srgbClr val="FF0000"/>
              </a:solidFill>
            </a:endParaRPr>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t>
            </a:r>
            <a:r>
              <a:rPr lang="en-US" b="1" dirty="0"/>
              <a:t>K</a:t>
            </a:r>
            <a:r>
              <a:rPr lang="en-US" b="1" dirty="0" smtClean="0"/>
              <a:t>ills Beneficial Bacteria</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a:t>Examined effect of glyphosate and Roundup on three food microorganisms </a:t>
            </a:r>
            <a:r>
              <a:rPr lang="en-US" dirty="0" smtClean="0"/>
              <a:t>widely </a:t>
            </a:r>
            <a:r>
              <a:rPr lang="en-US" dirty="0"/>
              <a:t>used as starters in dairy </a:t>
            </a:r>
            <a:r>
              <a:rPr lang="en-US" dirty="0" smtClean="0"/>
              <a:t>technologies</a:t>
            </a:r>
          </a:p>
          <a:p>
            <a:pPr lvl="1"/>
            <a:r>
              <a:rPr lang="en-US" dirty="0" smtClean="0"/>
              <a:t>Two </a:t>
            </a:r>
            <a:r>
              <a:rPr lang="en-US" dirty="0"/>
              <a:t>are species of </a:t>
            </a:r>
            <a:r>
              <a:rPr lang="en-US" i="1" dirty="0" smtClean="0">
                <a:solidFill>
                  <a:srgbClr val="FF0000"/>
                </a:solidFill>
              </a:rPr>
              <a:t>Lactobacillus</a:t>
            </a:r>
          </a:p>
          <a:p>
            <a:r>
              <a:rPr lang="en-US" dirty="0" smtClean="0"/>
              <a:t>Roundup </a:t>
            </a:r>
            <a:r>
              <a:rPr lang="en-US" dirty="0"/>
              <a:t>is always more potent than glyphosate, and in all cases, toxic from levels 10–100 times below the lowest agricultural uses (10,000 ppm</a:t>
            </a:r>
            <a:r>
              <a:rPr lang="en-US" dirty="0" smtClean="0"/>
              <a:t>). </a:t>
            </a:r>
          </a:p>
          <a:p>
            <a:r>
              <a:rPr lang="en-US" dirty="0" smtClean="0"/>
              <a:t>Unpredictable consequences of Roundup on soil microorganisms have to be considered</a:t>
            </a:r>
          </a:p>
          <a:p>
            <a:pPr marL="0" indent="0">
              <a:buNone/>
            </a:pPr>
            <a:endParaRPr lang="sv-SE" dirty="0"/>
          </a:p>
          <a:p>
            <a:endParaRPr lang="en-US" dirty="0"/>
          </a:p>
        </p:txBody>
      </p:sp>
      <p:sp>
        <p:nvSpPr>
          <p:cNvPr id="4" name="Rectangle 3"/>
          <p:cNvSpPr/>
          <p:nvPr/>
        </p:nvSpPr>
        <p:spPr>
          <a:xfrm>
            <a:off x="3182064" y="6511189"/>
            <a:ext cx="5461210" cy="420628"/>
          </a:xfrm>
          <a:prstGeom prst="rect">
            <a:avLst/>
          </a:prstGeom>
        </p:spPr>
        <p:txBody>
          <a:bodyPr wrap="none">
            <a:spAutoFit/>
          </a:bodyPr>
          <a:lstStyle/>
          <a:p>
            <a:r>
              <a:rPr lang="sv-SE" sz="3200" baseline="30000" dirty="0" smtClean="0">
                <a:solidFill>
                  <a:srgbClr val="FF0000"/>
                </a:solidFill>
              </a:rPr>
              <a:t>*</a:t>
            </a:r>
            <a:r>
              <a:rPr lang="sv-SE" sz="3200" baseline="30000" dirty="0" smtClean="0"/>
              <a:t>E </a:t>
            </a:r>
            <a:r>
              <a:rPr lang="sv-SE" sz="3200" baseline="30000" dirty="0" err="1" smtClean="0"/>
              <a:t>Clair</a:t>
            </a:r>
            <a:r>
              <a:rPr lang="sv-SE" sz="3200" baseline="30000" dirty="0" smtClean="0"/>
              <a:t> et al. </a:t>
            </a:r>
            <a:r>
              <a:rPr lang="sv-SE" sz="3200" baseline="30000" dirty="0" err="1" smtClean="0"/>
              <a:t>Curr</a:t>
            </a:r>
            <a:r>
              <a:rPr lang="sv-SE" sz="3200" baseline="30000" dirty="0" smtClean="0"/>
              <a:t> </a:t>
            </a:r>
            <a:r>
              <a:rPr lang="sv-SE" sz="3200" baseline="30000" dirty="0" err="1"/>
              <a:t>Microbiol</a:t>
            </a:r>
            <a:r>
              <a:rPr lang="sv-SE" sz="3200" baseline="30000" dirty="0"/>
              <a:t> (2012) 64:486–491</a:t>
            </a:r>
            <a:endParaRPr lang="en-US" sz="3200" dirty="0"/>
          </a:p>
        </p:txBody>
      </p:sp>
    </p:spTree>
    <p:extLst>
      <p:ext uri="{BB962C8B-B14F-4D97-AF65-F5344CB8AC3E}">
        <p14:creationId xmlns:p14="http://schemas.microsoft.com/office/powerpoint/2010/main" val="38036562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6" y="291571"/>
            <a:ext cx="8686800" cy="1143000"/>
          </a:xfrm>
        </p:spPr>
        <p:txBody>
          <a:bodyPr>
            <a:normAutofit fontScale="90000"/>
          </a:bodyPr>
          <a:lstStyle/>
          <a:p>
            <a:r>
              <a:rPr lang="en-US" b="1" dirty="0" smtClean="0"/>
              <a:t>Lactobacillus Depends on Manganese!</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9" y="1417638"/>
            <a:ext cx="6705600" cy="50678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Many </a:t>
            </a:r>
            <a:r>
              <a:rPr lang="en-US" dirty="0"/>
              <a:t>lactic acid bacteria contain very </a:t>
            </a:r>
            <a:r>
              <a:rPr lang="en-US" dirty="0" smtClean="0"/>
              <a:t>high intracellular manganese levels</a:t>
            </a:r>
          </a:p>
          <a:p>
            <a:pPr lvl="1"/>
            <a:r>
              <a:rPr lang="en-US" dirty="0" smtClean="0"/>
              <a:t>Scavenges toxic oxygen species, particularly superoxide</a:t>
            </a:r>
          </a:p>
          <a:p>
            <a:r>
              <a:rPr lang="en-US" dirty="0" smtClean="0"/>
              <a:t>Manganese deprivation     suppresses growth</a:t>
            </a:r>
            <a:endParaRPr lang="en-US" dirty="0"/>
          </a:p>
        </p:txBody>
      </p:sp>
      <p:pic>
        <p:nvPicPr>
          <p:cNvPr id="4" name="Picture 3" descr="lactic_ac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068" y="2552171"/>
            <a:ext cx="2733866" cy="3526896"/>
          </a:xfrm>
          <a:prstGeom prst="rect">
            <a:avLst/>
          </a:prstGeom>
        </p:spPr>
      </p:pic>
      <p:sp>
        <p:nvSpPr>
          <p:cNvPr id="5" name="TextBox 4"/>
          <p:cNvSpPr txBox="1"/>
          <p:nvPr/>
        </p:nvSpPr>
        <p:spPr>
          <a:xfrm>
            <a:off x="965200" y="6300801"/>
            <a:ext cx="7410578" cy="400110"/>
          </a:xfrm>
          <a:prstGeom prst="rect">
            <a:avLst/>
          </a:prstGeom>
          <a:noFill/>
        </p:spPr>
        <p:txBody>
          <a:bodyPr wrap="none" rtlCol="0">
            <a:spAutoFit/>
          </a:bodyPr>
          <a:lstStyle/>
          <a:p>
            <a:r>
              <a:rPr lang="en-US" sz="2000" dirty="0">
                <a:solidFill>
                  <a:srgbClr val="FF0000"/>
                </a:solidFill>
              </a:rPr>
              <a:t>*</a:t>
            </a:r>
            <a:r>
              <a:rPr lang="en-US" sz="2000" dirty="0"/>
              <a:t> FS Archibald and M-N Duong. Journal of Bacteriology Apr 1084, 1-8.</a:t>
            </a:r>
          </a:p>
        </p:txBody>
      </p:sp>
    </p:spTree>
    <p:extLst>
      <p:ext uri="{BB962C8B-B14F-4D97-AF65-F5344CB8AC3E}">
        <p14:creationId xmlns:p14="http://schemas.microsoft.com/office/powerpoint/2010/main" val="18863800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6" y="291571"/>
            <a:ext cx="8686800" cy="1143000"/>
          </a:xfrm>
        </p:spPr>
        <p:txBody>
          <a:bodyPr>
            <a:normAutofit fontScale="90000"/>
          </a:bodyPr>
          <a:lstStyle/>
          <a:p>
            <a:r>
              <a:rPr lang="en-US" b="1" dirty="0" smtClean="0"/>
              <a:t>Lactobacillus Depends on Manganese!</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9" y="1417638"/>
            <a:ext cx="6705600" cy="50678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Many </a:t>
            </a:r>
            <a:r>
              <a:rPr lang="en-US" dirty="0"/>
              <a:t>lactic acid bacteria contain very </a:t>
            </a:r>
            <a:r>
              <a:rPr lang="en-US" dirty="0" smtClean="0"/>
              <a:t>high intracellular manganese levels</a:t>
            </a:r>
          </a:p>
          <a:p>
            <a:pPr lvl="1"/>
            <a:r>
              <a:rPr lang="en-US" dirty="0" smtClean="0"/>
              <a:t>Scavenges toxic oxygen species, particularly superoxide</a:t>
            </a:r>
          </a:p>
          <a:p>
            <a:r>
              <a:rPr lang="en-US" dirty="0" smtClean="0"/>
              <a:t>Manganese deprivation     suppresses growth</a:t>
            </a:r>
            <a:endParaRPr lang="en-US" dirty="0"/>
          </a:p>
        </p:txBody>
      </p:sp>
      <p:pic>
        <p:nvPicPr>
          <p:cNvPr id="4" name="Picture 3" descr="lactic_ac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068" y="2552171"/>
            <a:ext cx="2733866" cy="3526896"/>
          </a:xfrm>
          <a:prstGeom prst="rect">
            <a:avLst/>
          </a:prstGeom>
        </p:spPr>
      </p:pic>
      <p:sp>
        <p:nvSpPr>
          <p:cNvPr id="5" name="TextBox 4"/>
          <p:cNvSpPr txBox="1"/>
          <p:nvPr/>
        </p:nvSpPr>
        <p:spPr>
          <a:xfrm>
            <a:off x="965200" y="6300801"/>
            <a:ext cx="7410578" cy="400110"/>
          </a:xfrm>
          <a:prstGeom prst="rect">
            <a:avLst/>
          </a:prstGeom>
          <a:noFill/>
        </p:spPr>
        <p:txBody>
          <a:bodyPr wrap="none" rtlCol="0">
            <a:spAutoFit/>
          </a:bodyPr>
          <a:lstStyle/>
          <a:p>
            <a:r>
              <a:rPr lang="en-US" sz="2000" dirty="0">
                <a:solidFill>
                  <a:srgbClr val="FF0000"/>
                </a:solidFill>
              </a:rPr>
              <a:t>*</a:t>
            </a:r>
            <a:r>
              <a:rPr lang="en-US" sz="2000" dirty="0"/>
              <a:t> FS Archibald and M-N Duong. Journal of Bacteriology Apr 1084, 1-8.</a:t>
            </a:r>
          </a:p>
        </p:txBody>
      </p:sp>
      <p:sp>
        <p:nvSpPr>
          <p:cNvPr id="6" name="TextBox 5"/>
          <p:cNvSpPr txBox="1"/>
          <p:nvPr/>
        </p:nvSpPr>
        <p:spPr>
          <a:xfrm>
            <a:off x="1393870" y="2558628"/>
            <a:ext cx="6564797" cy="2062103"/>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Lactobacillus levels are low in the gut       in association with autism</a:t>
            </a:r>
          </a:p>
          <a:p>
            <a:endParaRPr lang="en-US" sz="3200" dirty="0"/>
          </a:p>
        </p:txBody>
      </p:sp>
    </p:spTree>
    <p:extLst>
      <p:ext uri="{BB962C8B-B14F-4D97-AF65-F5344CB8AC3E}">
        <p14:creationId xmlns:p14="http://schemas.microsoft.com/office/powerpoint/2010/main" val="241109058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Lactobacillus Alleviate Anxiety</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8" y="1417638"/>
            <a:ext cx="8490101" cy="5067829"/>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Patients suffered from chronic fatigue syndrome and associated anxiety</a:t>
            </a:r>
          </a:p>
          <a:p>
            <a:r>
              <a:rPr lang="en-US" dirty="0"/>
              <a:t>Patients were treated with probiotic strain of Lactobacillus (control group got a placebo)</a:t>
            </a:r>
          </a:p>
          <a:p>
            <a:r>
              <a:rPr lang="en-US" dirty="0"/>
              <a:t>Significant rise in both </a:t>
            </a:r>
            <a:r>
              <a:rPr lang="en-US" dirty="0" err="1"/>
              <a:t>Latobacillus</a:t>
            </a:r>
            <a:r>
              <a:rPr lang="en-US" dirty="0"/>
              <a:t> and </a:t>
            </a:r>
            <a:r>
              <a:rPr lang="en-US" dirty="0" err="1"/>
              <a:t>Bifidobacteria</a:t>
            </a:r>
            <a:r>
              <a:rPr lang="en-US" dirty="0"/>
              <a:t> </a:t>
            </a:r>
            <a:r>
              <a:rPr lang="en-US" smtClean="0"/>
              <a:t>in gut</a:t>
            </a:r>
            <a:endParaRPr lang="en-US" dirty="0"/>
          </a:p>
          <a:p>
            <a:r>
              <a:rPr lang="en-US" dirty="0"/>
              <a:t>Significant decrease in anxiety symptoms </a:t>
            </a:r>
            <a:r>
              <a:rPr lang="en-US" dirty="0" smtClean="0"/>
              <a:t>         (</a:t>
            </a:r>
            <a:r>
              <a:rPr lang="en-US" dirty="0"/>
              <a:t>p = 0.01)</a:t>
            </a:r>
          </a:p>
          <a:p>
            <a:r>
              <a:rPr lang="en-US" dirty="0" smtClean="0"/>
              <a:t>Supports </a:t>
            </a:r>
            <a:r>
              <a:rPr lang="en-US" dirty="0"/>
              <a:t>concept of gut-brain axis (communicate with brain via vagal nerve)</a:t>
            </a:r>
          </a:p>
        </p:txBody>
      </p:sp>
      <p:sp>
        <p:nvSpPr>
          <p:cNvPr id="4" name="TextBox 3"/>
          <p:cNvSpPr txBox="1"/>
          <p:nvPr/>
        </p:nvSpPr>
        <p:spPr>
          <a:xfrm>
            <a:off x="1253067" y="6470135"/>
            <a:ext cx="7835499" cy="400110"/>
          </a:xfrm>
          <a:prstGeom prst="rect">
            <a:avLst/>
          </a:prstGeom>
          <a:noFill/>
        </p:spPr>
        <p:txBody>
          <a:bodyPr wrap="none" rtlCol="0">
            <a:spAutoFit/>
          </a:bodyPr>
          <a:lstStyle/>
          <a:p>
            <a:r>
              <a:rPr lang="fr-FR" sz="2000" dirty="0" smtClean="0">
                <a:solidFill>
                  <a:srgbClr val="FF0000"/>
                </a:solidFill>
              </a:rPr>
              <a:t>*</a:t>
            </a:r>
            <a:r>
              <a:rPr lang="fr-FR" sz="2000" dirty="0" smtClean="0"/>
              <a:t>R Av et al. Gut </a:t>
            </a:r>
            <a:r>
              <a:rPr lang="fr-FR" sz="2000" dirty="0"/>
              <a:t>Pathog. 2009 Mar 19;1(1):6. </a:t>
            </a:r>
            <a:r>
              <a:rPr lang="fr-FR" sz="2000" dirty="0" err="1"/>
              <a:t>doi</a:t>
            </a:r>
            <a:r>
              <a:rPr lang="fr-FR" sz="2000" dirty="0"/>
              <a:t>: 10.1186/1757-4749-1-6</a:t>
            </a:r>
            <a:r>
              <a:rPr lang="fr-FR" sz="2000" dirty="0" smtClean="0"/>
              <a:t>.</a:t>
            </a:r>
            <a:endParaRPr lang="en-US" sz="2000" dirty="0"/>
          </a:p>
        </p:txBody>
      </p:sp>
    </p:spTree>
    <p:extLst>
      <p:ext uri="{BB962C8B-B14F-4D97-AF65-F5344CB8AC3E}">
        <p14:creationId xmlns:p14="http://schemas.microsoft.com/office/powerpoint/2010/main" val="78979096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Lactobacillus Alleviate Anxiety</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8" y="1417638"/>
            <a:ext cx="8490101" cy="5067829"/>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Patients suffered from chronic fatigue syndrome and associated anxiety</a:t>
            </a:r>
          </a:p>
          <a:p>
            <a:r>
              <a:rPr lang="en-US" dirty="0"/>
              <a:t>Patients were treated with probiotic strain of Lactobacillus (control group got a placebo)</a:t>
            </a:r>
          </a:p>
          <a:p>
            <a:r>
              <a:rPr lang="en-US" dirty="0"/>
              <a:t>Significant rise in both </a:t>
            </a:r>
            <a:r>
              <a:rPr lang="en-US" dirty="0" err="1"/>
              <a:t>Latobacillus</a:t>
            </a:r>
            <a:r>
              <a:rPr lang="en-US" dirty="0"/>
              <a:t> and </a:t>
            </a:r>
            <a:r>
              <a:rPr lang="en-US" dirty="0" err="1"/>
              <a:t>Bifidobacteria</a:t>
            </a:r>
            <a:r>
              <a:rPr lang="en-US" dirty="0"/>
              <a:t> </a:t>
            </a:r>
            <a:r>
              <a:rPr lang="en-US" smtClean="0"/>
              <a:t>in gut</a:t>
            </a:r>
            <a:endParaRPr lang="en-US" dirty="0"/>
          </a:p>
          <a:p>
            <a:r>
              <a:rPr lang="en-US" dirty="0"/>
              <a:t>Significant decrease in anxiety symptoms </a:t>
            </a:r>
            <a:r>
              <a:rPr lang="en-US" dirty="0" smtClean="0"/>
              <a:t>         (</a:t>
            </a:r>
            <a:r>
              <a:rPr lang="en-US" dirty="0"/>
              <a:t>p = 0.01)</a:t>
            </a:r>
          </a:p>
          <a:p>
            <a:r>
              <a:rPr lang="en-US" dirty="0" smtClean="0"/>
              <a:t>Supports </a:t>
            </a:r>
            <a:r>
              <a:rPr lang="en-US" dirty="0"/>
              <a:t>concept of gut-brain axis (communicate with brain via vagal nerve)</a:t>
            </a:r>
          </a:p>
        </p:txBody>
      </p:sp>
      <p:sp>
        <p:nvSpPr>
          <p:cNvPr id="4" name="TextBox 3"/>
          <p:cNvSpPr txBox="1"/>
          <p:nvPr/>
        </p:nvSpPr>
        <p:spPr>
          <a:xfrm>
            <a:off x="1253067" y="6470135"/>
            <a:ext cx="7835499" cy="400110"/>
          </a:xfrm>
          <a:prstGeom prst="rect">
            <a:avLst/>
          </a:prstGeom>
          <a:noFill/>
        </p:spPr>
        <p:txBody>
          <a:bodyPr wrap="none" rtlCol="0">
            <a:spAutoFit/>
          </a:bodyPr>
          <a:lstStyle/>
          <a:p>
            <a:r>
              <a:rPr lang="fr-FR" sz="2000" dirty="0" smtClean="0">
                <a:solidFill>
                  <a:srgbClr val="FF0000"/>
                </a:solidFill>
              </a:rPr>
              <a:t>*</a:t>
            </a:r>
            <a:r>
              <a:rPr lang="fr-FR" sz="2000" dirty="0" smtClean="0"/>
              <a:t>R Av et al. Gut </a:t>
            </a:r>
            <a:r>
              <a:rPr lang="fr-FR" sz="2000" dirty="0"/>
              <a:t>Pathog. 2009 Mar 19;1(1):6. </a:t>
            </a:r>
            <a:r>
              <a:rPr lang="fr-FR" sz="2000" dirty="0" err="1"/>
              <a:t>doi</a:t>
            </a:r>
            <a:r>
              <a:rPr lang="fr-FR" sz="2000" dirty="0"/>
              <a:t>: 10.1186/1757-4749-1-6</a:t>
            </a:r>
            <a:r>
              <a:rPr lang="fr-FR" sz="2000" dirty="0" smtClean="0"/>
              <a:t>.</a:t>
            </a:r>
            <a:endParaRPr lang="en-US" sz="2000" dirty="0"/>
          </a:p>
        </p:txBody>
      </p:sp>
      <p:sp>
        <p:nvSpPr>
          <p:cNvPr id="5" name="TextBox 4"/>
          <p:cNvSpPr txBox="1"/>
          <p:nvPr/>
        </p:nvSpPr>
        <p:spPr>
          <a:xfrm>
            <a:off x="457201" y="2558628"/>
            <a:ext cx="8229600" cy="1569660"/>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Increased anxiety is a comorbidity of  autism</a:t>
            </a:r>
          </a:p>
          <a:p>
            <a:pPr algn="ctr"/>
            <a:endParaRPr lang="en-US" sz="3200" dirty="0"/>
          </a:p>
        </p:txBody>
      </p:sp>
    </p:spTree>
    <p:extLst>
      <p:ext uri="{BB962C8B-B14F-4D97-AF65-F5344CB8AC3E}">
        <p14:creationId xmlns:p14="http://schemas.microsoft.com/office/powerpoint/2010/main" val="123399121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Anxiety and Autism</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8" y="1417638"/>
            <a:ext cx="8490101" cy="38994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Specific </a:t>
            </a:r>
            <a:r>
              <a:rPr lang="en-US" dirty="0"/>
              <a:t>Phobia: 30</a:t>
            </a:r>
            <a:r>
              <a:rPr lang="en-US" dirty="0" smtClean="0"/>
              <a:t>%</a:t>
            </a:r>
          </a:p>
          <a:p>
            <a:r>
              <a:rPr lang="en-US" dirty="0" smtClean="0"/>
              <a:t>Obsessive</a:t>
            </a:r>
            <a:r>
              <a:rPr lang="en-US" dirty="0"/>
              <a:t>-Compulsive Disorder: 17</a:t>
            </a:r>
            <a:r>
              <a:rPr lang="en-US" dirty="0" smtClean="0"/>
              <a:t>%</a:t>
            </a:r>
          </a:p>
          <a:p>
            <a:r>
              <a:rPr lang="en-US" dirty="0" smtClean="0"/>
              <a:t>Social </a:t>
            </a:r>
            <a:r>
              <a:rPr lang="en-US" dirty="0"/>
              <a:t>Anxiety Disorder/Agoraphobia: 17</a:t>
            </a:r>
            <a:r>
              <a:rPr lang="en-US" dirty="0" smtClean="0"/>
              <a:t>%</a:t>
            </a:r>
            <a:endParaRPr lang="en-US" dirty="0"/>
          </a:p>
          <a:p>
            <a:r>
              <a:rPr lang="en-US" dirty="0" smtClean="0"/>
              <a:t>Generalized </a:t>
            </a:r>
            <a:r>
              <a:rPr lang="en-US" dirty="0"/>
              <a:t>Anxiety Disorder: 15</a:t>
            </a:r>
            <a:r>
              <a:rPr lang="en-US" dirty="0" smtClean="0"/>
              <a:t>%</a:t>
            </a:r>
          </a:p>
          <a:p>
            <a:r>
              <a:rPr lang="en-US" dirty="0" smtClean="0"/>
              <a:t>Separation </a:t>
            </a:r>
            <a:r>
              <a:rPr lang="en-US" dirty="0"/>
              <a:t>Anxiety Disorder: 9 </a:t>
            </a:r>
            <a:r>
              <a:rPr lang="en-US" dirty="0" smtClean="0"/>
              <a:t>%</a:t>
            </a:r>
          </a:p>
          <a:p>
            <a:r>
              <a:rPr lang="en-US" dirty="0" smtClean="0"/>
              <a:t>Panic </a:t>
            </a:r>
            <a:r>
              <a:rPr lang="en-US" dirty="0"/>
              <a:t>Disorder: 2</a:t>
            </a:r>
            <a:r>
              <a:rPr lang="en-US" dirty="0" smtClean="0"/>
              <a:t>%</a:t>
            </a:r>
            <a:endParaRPr lang="en-US" dirty="0"/>
          </a:p>
          <a:p>
            <a:endParaRPr lang="en-US" dirty="0"/>
          </a:p>
        </p:txBody>
      </p:sp>
      <p:sp>
        <p:nvSpPr>
          <p:cNvPr id="4" name="TextBox 3"/>
          <p:cNvSpPr txBox="1"/>
          <p:nvPr/>
        </p:nvSpPr>
        <p:spPr>
          <a:xfrm>
            <a:off x="196699" y="5934670"/>
            <a:ext cx="8686799" cy="923330"/>
          </a:xfrm>
          <a:prstGeom prst="rect">
            <a:avLst/>
          </a:prstGeom>
          <a:noFill/>
        </p:spPr>
        <p:txBody>
          <a:bodyPr wrap="square" rtlCol="0">
            <a:spAutoFit/>
          </a:bodyPr>
          <a:lstStyle/>
          <a:p>
            <a:r>
              <a:rPr lang="en-US" dirty="0" smtClean="0">
                <a:solidFill>
                  <a:srgbClr val="FF0000"/>
                </a:solidFill>
              </a:rPr>
              <a:t>*</a:t>
            </a:r>
            <a:r>
              <a:rPr lang="en-US" dirty="0" smtClean="0"/>
              <a:t>Van </a:t>
            </a:r>
            <a:r>
              <a:rPr lang="en-US" dirty="0" err="1"/>
              <a:t>Steensel</a:t>
            </a:r>
            <a:r>
              <a:rPr lang="en-US" dirty="0"/>
              <a:t>, F.J.A., </a:t>
            </a:r>
            <a:r>
              <a:rPr lang="en-US" dirty="0" err="1"/>
              <a:t>Bogels</a:t>
            </a:r>
            <a:r>
              <a:rPr lang="en-US" dirty="0"/>
              <a:t>, S.M., &amp; Perrin, S.  (2011).  Anxiety disorders in children and adolescents with autistic spectrum disorders: A meta-analysis.  Clinical Child and Family Psychology Review, 14, 302-317</a:t>
            </a:r>
            <a:r>
              <a:rPr lang="en-US" dirty="0" smtClean="0"/>
              <a:t>.</a:t>
            </a:r>
            <a:endParaRPr lang="en-US" dirty="0"/>
          </a:p>
        </p:txBody>
      </p:sp>
    </p:spTree>
    <p:extLst>
      <p:ext uri="{BB962C8B-B14F-4D97-AF65-F5344CB8AC3E}">
        <p14:creationId xmlns:p14="http://schemas.microsoft.com/office/powerpoint/2010/main" val="32817356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200" b="1" dirty="0" smtClean="0"/>
              <a:t>Glyphosate Application on Corn and Soy Plotted against Anxiety, Panic Disorder and Phobias</a:t>
            </a:r>
            <a:r>
              <a:rPr lang="en-US" sz="3200" b="1" dirty="0" smtClean="0">
                <a:solidFill>
                  <a:srgbClr val="FF0000"/>
                </a:solidFill>
              </a:rPr>
              <a:t>*</a:t>
            </a:r>
            <a:endParaRPr lang="en-US" sz="3200" b="1" dirty="0">
              <a:solidFill>
                <a:srgbClr val="FF0000"/>
              </a:solidFill>
            </a:endParaRPr>
          </a:p>
        </p:txBody>
      </p:sp>
      <p:pic>
        <p:nvPicPr>
          <p:cNvPr id="3" name="Picture 2" descr="anxiet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53" y="1417638"/>
            <a:ext cx="7612513" cy="5308600"/>
          </a:xfrm>
          <a:prstGeom prst="rect">
            <a:avLst/>
          </a:prstGeom>
        </p:spPr>
      </p:pic>
      <p:sp>
        <p:nvSpPr>
          <p:cNvPr id="4" name="TextBox 3"/>
          <p:cNvSpPr txBox="1"/>
          <p:nvPr/>
        </p:nvSpPr>
        <p:spPr>
          <a:xfrm>
            <a:off x="5113867" y="6488668"/>
            <a:ext cx="3785900" cy="369332"/>
          </a:xfrm>
          <a:prstGeom prst="rect">
            <a:avLst/>
          </a:prstGeom>
          <a:noFill/>
        </p:spPr>
        <p:txBody>
          <a:bodyPr wrap="none" rtlCol="0">
            <a:spAutoFit/>
          </a:bodyPr>
          <a:lstStyle/>
          <a:p>
            <a:r>
              <a:rPr lang="en-US" dirty="0" smtClean="0">
                <a:solidFill>
                  <a:srgbClr val="FF0000"/>
                </a:solidFill>
              </a:rPr>
              <a:t>*</a:t>
            </a:r>
            <a:r>
              <a:rPr lang="en-US" dirty="0" smtClean="0"/>
              <a:t>Plots provided by Dr. Nancy Swanson</a:t>
            </a:r>
            <a:endParaRPr lang="en-US" dirty="0"/>
          </a:p>
        </p:txBody>
      </p:sp>
    </p:spTree>
    <p:extLst>
      <p:ext uri="{BB962C8B-B14F-4D97-AF65-F5344CB8AC3E}">
        <p14:creationId xmlns:p14="http://schemas.microsoft.com/office/powerpoint/2010/main" val="18472664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Bacteria Incorporate Cobalt and Iron into </a:t>
            </a:r>
            <a:r>
              <a:rPr lang="en-US" b="1" dirty="0" err="1" smtClean="0"/>
              <a:t>Cobalamin</a:t>
            </a:r>
            <a:r>
              <a:rPr lang="en-US" b="1" dirty="0" smtClean="0"/>
              <a:t> and </a:t>
            </a:r>
            <a:r>
              <a:rPr lang="en-US" b="1" dirty="0" err="1" smtClean="0"/>
              <a:t>Heme</a:t>
            </a:r>
            <a:endParaRPr lang="en-US" b="1" dirty="0"/>
          </a:p>
        </p:txBody>
      </p:sp>
      <p:pic>
        <p:nvPicPr>
          <p:cNvPr id="4" name="Content Placeholder 3" descr="heme_iron.png"/>
          <p:cNvPicPr>
            <a:picLocks noGrp="1" noChangeAspect="1"/>
          </p:cNvPicPr>
          <p:nvPr>
            <p:ph idx="1"/>
          </p:nvPr>
        </p:nvPicPr>
        <p:blipFill>
          <a:blip r:embed="rId2">
            <a:extLst>
              <a:ext uri="{28A0092B-C50C-407E-A947-70E740481C1C}">
                <a14:useLocalDpi xmlns:a14="http://schemas.microsoft.com/office/drawing/2010/main" val="0"/>
              </a:ext>
            </a:extLst>
          </a:blip>
          <a:srcRect l="-50420" r="-50420"/>
          <a:stretch>
            <a:fillRect/>
          </a:stretch>
        </p:blipFill>
        <p:spPr>
          <a:xfrm>
            <a:off x="3828685" y="1839118"/>
            <a:ext cx="5196782" cy="2858030"/>
          </a:xfrm>
        </p:spPr>
      </p:pic>
      <p:pic>
        <p:nvPicPr>
          <p:cNvPr id="5" name="Picture 4" descr="Cobalam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3" y="1591733"/>
            <a:ext cx="3376060" cy="4228249"/>
          </a:xfrm>
          <a:prstGeom prst="rect">
            <a:avLst/>
          </a:prstGeom>
        </p:spPr>
      </p:pic>
      <p:sp>
        <p:nvSpPr>
          <p:cNvPr id="6" name="TextBox 5"/>
          <p:cNvSpPr txBox="1"/>
          <p:nvPr/>
        </p:nvSpPr>
        <p:spPr>
          <a:xfrm>
            <a:off x="677334" y="5549669"/>
            <a:ext cx="3151352" cy="461665"/>
          </a:xfrm>
          <a:prstGeom prst="rect">
            <a:avLst/>
          </a:prstGeom>
          <a:solidFill>
            <a:schemeClr val="bg1"/>
          </a:solidFill>
          <a:effectLst/>
        </p:spPr>
        <p:txBody>
          <a:bodyPr wrap="square" rtlCol="0">
            <a:spAutoFit/>
          </a:bodyPr>
          <a:lstStyle/>
          <a:p>
            <a:pPr algn="ctr"/>
            <a:r>
              <a:rPr lang="en-US" sz="2400" dirty="0" err="1" smtClean="0"/>
              <a:t>Cobalamin</a:t>
            </a:r>
            <a:endParaRPr lang="en-US" sz="2400" dirty="0"/>
          </a:p>
        </p:txBody>
      </p:sp>
      <p:sp>
        <p:nvSpPr>
          <p:cNvPr id="7" name="TextBox 6"/>
          <p:cNvSpPr txBox="1"/>
          <p:nvPr/>
        </p:nvSpPr>
        <p:spPr>
          <a:xfrm>
            <a:off x="4809068" y="5240404"/>
            <a:ext cx="3151352" cy="461665"/>
          </a:xfrm>
          <a:prstGeom prst="rect">
            <a:avLst/>
          </a:prstGeom>
          <a:solidFill>
            <a:schemeClr val="bg1"/>
          </a:solidFill>
          <a:effectLst/>
        </p:spPr>
        <p:txBody>
          <a:bodyPr wrap="square" rtlCol="0">
            <a:spAutoFit/>
          </a:bodyPr>
          <a:lstStyle/>
          <a:p>
            <a:pPr algn="ctr"/>
            <a:r>
              <a:rPr lang="en-US" sz="2400" dirty="0" err="1" smtClean="0"/>
              <a:t>Heme</a:t>
            </a:r>
            <a:r>
              <a:rPr lang="en-US" sz="2400" dirty="0" smtClean="0"/>
              <a:t> Iron</a:t>
            </a:r>
            <a:endParaRPr lang="en-US" sz="2400" dirty="0"/>
          </a:p>
        </p:txBody>
      </p:sp>
      <p:sp>
        <p:nvSpPr>
          <p:cNvPr id="8" name="Freeform 7"/>
          <p:cNvSpPr/>
          <p:nvPr/>
        </p:nvSpPr>
        <p:spPr>
          <a:xfrm>
            <a:off x="1994152" y="2541135"/>
            <a:ext cx="782959" cy="613492"/>
          </a:xfrm>
          <a:custGeom>
            <a:avLst/>
            <a:gdLst>
              <a:gd name="connsiteX0" fmla="*/ 325715 w 782959"/>
              <a:gd name="connsiteY0" fmla="*/ 32732 h 613492"/>
              <a:gd name="connsiteX1" fmla="*/ 3981 w 782959"/>
              <a:gd name="connsiteY1" fmla="*/ 523798 h 613492"/>
              <a:gd name="connsiteX2" fmla="*/ 562781 w 782959"/>
              <a:gd name="connsiteY2" fmla="*/ 591532 h 613492"/>
              <a:gd name="connsiteX3" fmla="*/ 782915 w 782959"/>
              <a:gd name="connsiteY3" fmla="*/ 269798 h 613492"/>
              <a:gd name="connsiteX4" fmla="*/ 579715 w 782959"/>
              <a:gd name="connsiteY4" fmla="*/ 66598 h 613492"/>
              <a:gd name="connsiteX5" fmla="*/ 325715 w 782959"/>
              <a:gd name="connsiteY5" fmla="*/ 32732 h 6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59" h="613492">
                <a:moveTo>
                  <a:pt x="325715" y="32732"/>
                </a:moveTo>
                <a:cubicBezTo>
                  <a:pt x="229759" y="108932"/>
                  <a:pt x="-35530" y="430665"/>
                  <a:pt x="3981" y="523798"/>
                </a:cubicBezTo>
                <a:cubicBezTo>
                  <a:pt x="43492" y="616931"/>
                  <a:pt x="432959" y="633865"/>
                  <a:pt x="562781" y="591532"/>
                </a:cubicBezTo>
                <a:cubicBezTo>
                  <a:pt x="692603" y="549199"/>
                  <a:pt x="780093" y="357287"/>
                  <a:pt x="782915" y="269798"/>
                </a:cubicBezTo>
                <a:cubicBezTo>
                  <a:pt x="785737" y="182309"/>
                  <a:pt x="653093" y="100465"/>
                  <a:pt x="579715" y="66598"/>
                </a:cubicBezTo>
                <a:cubicBezTo>
                  <a:pt x="506337" y="32731"/>
                  <a:pt x="421671" y="-43468"/>
                  <a:pt x="325715" y="32732"/>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90419" y="2693535"/>
            <a:ext cx="782959" cy="613492"/>
          </a:xfrm>
          <a:custGeom>
            <a:avLst/>
            <a:gdLst>
              <a:gd name="connsiteX0" fmla="*/ 325715 w 782959"/>
              <a:gd name="connsiteY0" fmla="*/ 32732 h 613492"/>
              <a:gd name="connsiteX1" fmla="*/ 3981 w 782959"/>
              <a:gd name="connsiteY1" fmla="*/ 523798 h 613492"/>
              <a:gd name="connsiteX2" fmla="*/ 562781 w 782959"/>
              <a:gd name="connsiteY2" fmla="*/ 591532 h 613492"/>
              <a:gd name="connsiteX3" fmla="*/ 782915 w 782959"/>
              <a:gd name="connsiteY3" fmla="*/ 269798 h 613492"/>
              <a:gd name="connsiteX4" fmla="*/ 579715 w 782959"/>
              <a:gd name="connsiteY4" fmla="*/ 66598 h 613492"/>
              <a:gd name="connsiteX5" fmla="*/ 325715 w 782959"/>
              <a:gd name="connsiteY5" fmla="*/ 32732 h 6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59" h="613492">
                <a:moveTo>
                  <a:pt x="325715" y="32732"/>
                </a:moveTo>
                <a:cubicBezTo>
                  <a:pt x="229759" y="108932"/>
                  <a:pt x="-35530" y="430665"/>
                  <a:pt x="3981" y="523798"/>
                </a:cubicBezTo>
                <a:cubicBezTo>
                  <a:pt x="43492" y="616931"/>
                  <a:pt x="432959" y="633865"/>
                  <a:pt x="562781" y="591532"/>
                </a:cubicBezTo>
                <a:cubicBezTo>
                  <a:pt x="692603" y="549199"/>
                  <a:pt x="780093" y="357287"/>
                  <a:pt x="782915" y="269798"/>
                </a:cubicBezTo>
                <a:cubicBezTo>
                  <a:pt x="785737" y="182309"/>
                  <a:pt x="653093" y="100465"/>
                  <a:pt x="579715" y="66598"/>
                </a:cubicBezTo>
                <a:cubicBezTo>
                  <a:pt x="506337" y="32731"/>
                  <a:pt x="421671" y="-43468"/>
                  <a:pt x="325715" y="32732"/>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14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Bacteria Incorporate Cobalt and Iron into </a:t>
            </a:r>
            <a:r>
              <a:rPr lang="en-US" b="1" dirty="0" err="1" smtClean="0"/>
              <a:t>Cobalamin</a:t>
            </a:r>
            <a:r>
              <a:rPr lang="en-US" b="1" dirty="0" smtClean="0"/>
              <a:t> and </a:t>
            </a:r>
            <a:r>
              <a:rPr lang="en-US" b="1" dirty="0" err="1" smtClean="0"/>
              <a:t>Heme</a:t>
            </a:r>
            <a:endParaRPr lang="en-US" b="1" dirty="0"/>
          </a:p>
        </p:txBody>
      </p:sp>
      <p:pic>
        <p:nvPicPr>
          <p:cNvPr id="4" name="Content Placeholder 3" descr="heme_iron.png"/>
          <p:cNvPicPr>
            <a:picLocks noGrp="1" noChangeAspect="1"/>
          </p:cNvPicPr>
          <p:nvPr>
            <p:ph idx="1"/>
          </p:nvPr>
        </p:nvPicPr>
        <p:blipFill>
          <a:blip r:embed="rId2">
            <a:extLst>
              <a:ext uri="{28A0092B-C50C-407E-A947-70E740481C1C}">
                <a14:useLocalDpi xmlns:a14="http://schemas.microsoft.com/office/drawing/2010/main" val="0"/>
              </a:ext>
            </a:extLst>
          </a:blip>
          <a:srcRect l="-50420" r="-50420"/>
          <a:stretch>
            <a:fillRect/>
          </a:stretch>
        </p:blipFill>
        <p:spPr>
          <a:xfrm>
            <a:off x="3828685" y="1839118"/>
            <a:ext cx="5196782" cy="2858030"/>
          </a:xfrm>
        </p:spPr>
      </p:pic>
      <p:pic>
        <p:nvPicPr>
          <p:cNvPr id="5" name="Picture 4" descr="Cobalam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3" y="1591733"/>
            <a:ext cx="3376060" cy="4228249"/>
          </a:xfrm>
          <a:prstGeom prst="rect">
            <a:avLst/>
          </a:prstGeom>
        </p:spPr>
      </p:pic>
      <p:sp>
        <p:nvSpPr>
          <p:cNvPr id="6" name="TextBox 5"/>
          <p:cNvSpPr txBox="1"/>
          <p:nvPr/>
        </p:nvSpPr>
        <p:spPr>
          <a:xfrm>
            <a:off x="677334" y="5549669"/>
            <a:ext cx="3151352" cy="461665"/>
          </a:xfrm>
          <a:prstGeom prst="rect">
            <a:avLst/>
          </a:prstGeom>
          <a:solidFill>
            <a:schemeClr val="bg1"/>
          </a:solidFill>
          <a:effectLst/>
        </p:spPr>
        <p:txBody>
          <a:bodyPr wrap="square" rtlCol="0">
            <a:spAutoFit/>
          </a:bodyPr>
          <a:lstStyle/>
          <a:p>
            <a:pPr algn="ctr"/>
            <a:r>
              <a:rPr lang="en-US" sz="2400" dirty="0" err="1" smtClean="0"/>
              <a:t>Cobalamin</a:t>
            </a:r>
            <a:endParaRPr lang="en-US" sz="2400" dirty="0"/>
          </a:p>
        </p:txBody>
      </p:sp>
      <p:sp>
        <p:nvSpPr>
          <p:cNvPr id="7" name="TextBox 6"/>
          <p:cNvSpPr txBox="1"/>
          <p:nvPr/>
        </p:nvSpPr>
        <p:spPr>
          <a:xfrm>
            <a:off x="4809068" y="5240404"/>
            <a:ext cx="3151352" cy="461665"/>
          </a:xfrm>
          <a:prstGeom prst="rect">
            <a:avLst/>
          </a:prstGeom>
          <a:solidFill>
            <a:schemeClr val="bg1"/>
          </a:solidFill>
          <a:effectLst/>
        </p:spPr>
        <p:txBody>
          <a:bodyPr wrap="square" rtlCol="0">
            <a:spAutoFit/>
          </a:bodyPr>
          <a:lstStyle/>
          <a:p>
            <a:pPr algn="ctr"/>
            <a:r>
              <a:rPr lang="en-US" sz="2400" dirty="0" err="1" smtClean="0"/>
              <a:t>Heme</a:t>
            </a:r>
            <a:r>
              <a:rPr lang="en-US" sz="2400" dirty="0" smtClean="0"/>
              <a:t> Iron</a:t>
            </a:r>
            <a:endParaRPr lang="en-US" sz="2400" dirty="0"/>
          </a:p>
        </p:txBody>
      </p:sp>
      <p:sp>
        <p:nvSpPr>
          <p:cNvPr id="8" name="Freeform 7"/>
          <p:cNvSpPr/>
          <p:nvPr/>
        </p:nvSpPr>
        <p:spPr>
          <a:xfrm>
            <a:off x="1994152" y="2541135"/>
            <a:ext cx="782959" cy="613492"/>
          </a:xfrm>
          <a:custGeom>
            <a:avLst/>
            <a:gdLst>
              <a:gd name="connsiteX0" fmla="*/ 325715 w 782959"/>
              <a:gd name="connsiteY0" fmla="*/ 32732 h 613492"/>
              <a:gd name="connsiteX1" fmla="*/ 3981 w 782959"/>
              <a:gd name="connsiteY1" fmla="*/ 523798 h 613492"/>
              <a:gd name="connsiteX2" fmla="*/ 562781 w 782959"/>
              <a:gd name="connsiteY2" fmla="*/ 591532 h 613492"/>
              <a:gd name="connsiteX3" fmla="*/ 782915 w 782959"/>
              <a:gd name="connsiteY3" fmla="*/ 269798 h 613492"/>
              <a:gd name="connsiteX4" fmla="*/ 579715 w 782959"/>
              <a:gd name="connsiteY4" fmla="*/ 66598 h 613492"/>
              <a:gd name="connsiteX5" fmla="*/ 325715 w 782959"/>
              <a:gd name="connsiteY5" fmla="*/ 32732 h 6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59" h="613492">
                <a:moveTo>
                  <a:pt x="325715" y="32732"/>
                </a:moveTo>
                <a:cubicBezTo>
                  <a:pt x="229759" y="108932"/>
                  <a:pt x="-35530" y="430665"/>
                  <a:pt x="3981" y="523798"/>
                </a:cubicBezTo>
                <a:cubicBezTo>
                  <a:pt x="43492" y="616931"/>
                  <a:pt x="432959" y="633865"/>
                  <a:pt x="562781" y="591532"/>
                </a:cubicBezTo>
                <a:cubicBezTo>
                  <a:pt x="692603" y="549199"/>
                  <a:pt x="780093" y="357287"/>
                  <a:pt x="782915" y="269798"/>
                </a:cubicBezTo>
                <a:cubicBezTo>
                  <a:pt x="785737" y="182309"/>
                  <a:pt x="653093" y="100465"/>
                  <a:pt x="579715" y="66598"/>
                </a:cubicBezTo>
                <a:cubicBezTo>
                  <a:pt x="506337" y="32731"/>
                  <a:pt x="421671" y="-43468"/>
                  <a:pt x="325715" y="32732"/>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90419" y="2693535"/>
            <a:ext cx="782959" cy="613492"/>
          </a:xfrm>
          <a:custGeom>
            <a:avLst/>
            <a:gdLst>
              <a:gd name="connsiteX0" fmla="*/ 325715 w 782959"/>
              <a:gd name="connsiteY0" fmla="*/ 32732 h 613492"/>
              <a:gd name="connsiteX1" fmla="*/ 3981 w 782959"/>
              <a:gd name="connsiteY1" fmla="*/ 523798 h 613492"/>
              <a:gd name="connsiteX2" fmla="*/ 562781 w 782959"/>
              <a:gd name="connsiteY2" fmla="*/ 591532 h 613492"/>
              <a:gd name="connsiteX3" fmla="*/ 782915 w 782959"/>
              <a:gd name="connsiteY3" fmla="*/ 269798 h 613492"/>
              <a:gd name="connsiteX4" fmla="*/ 579715 w 782959"/>
              <a:gd name="connsiteY4" fmla="*/ 66598 h 613492"/>
              <a:gd name="connsiteX5" fmla="*/ 325715 w 782959"/>
              <a:gd name="connsiteY5" fmla="*/ 32732 h 6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59" h="613492">
                <a:moveTo>
                  <a:pt x="325715" y="32732"/>
                </a:moveTo>
                <a:cubicBezTo>
                  <a:pt x="229759" y="108932"/>
                  <a:pt x="-35530" y="430665"/>
                  <a:pt x="3981" y="523798"/>
                </a:cubicBezTo>
                <a:cubicBezTo>
                  <a:pt x="43492" y="616931"/>
                  <a:pt x="432959" y="633865"/>
                  <a:pt x="562781" y="591532"/>
                </a:cubicBezTo>
                <a:cubicBezTo>
                  <a:pt x="692603" y="549199"/>
                  <a:pt x="780093" y="357287"/>
                  <a:pt x="782915" y="269798"/>
                </a:cubicBezTo>
                <a:cubicBezTo>
                  <a:pt x="785737" y="182309"/>
                  <a:pt x="653093" y="100465"/>
                  <a:pt x="579715" y="66598"/>
                </a:cubicBezTo>
                <a:cubicBezTo>
                  <a:pt x="506337" y="32731"/>
                  <a:pt x="421671" y="-43468"/>
                  <a:pt x="325715" y="32732"/>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914400" y="2556933"/>
            <a:ext cx="7322913" cy="2246769"/>
          </a:xfrm>
          <a:prstGeom prst="rect">
            <a:avLst/>
          </a:prstGeom>
          <a:solidFill>
            <a:srgbClr val="FCFFBC"/>
          </a:solidFill>
          <a:ln>
            <a:solidFill>
              <a:schemeClr val="tx1"/>
            </a:solidFill>
          </a:ln>
        </p:spPr>
        <p:txBody>
          <a:bodyPr wrap="square" rtlCol="0">
            <a:spAutoFit/>
          </a:bodyPr>
          <a:lstStyle/>
          <a:p>
            <a:endParaRPr lang="en-US" sz="2800" dirty="0" smtClean="0"/>
          </a:p>
          <a:p>
            <a:pPr algn="ctr"/>
            <a:r>
              <a:rPr lang="en-US" sz="2800" dirty="0" smtClean="0"/>
              <a:t>Glyphosate chelates cobalt and iron and prevents bacteria from producing                         these important molecules</a:t>
            </a:r>
          </a:p>
          <a:p>
            <a:endParaRPr lang="en-US" sz="2800" dirty="0"/>
          </a:p>
        </p:txBody>
      </p:sp>
    </p:spTree>
    <p:extLst>
      <p:ext uri="{BB962C8B-B14F-4D97-AF65-F5344CB8AC3E}">
        <p14:creationId xmlns:p14="http://schemas.microsoft.com/office/powerpoint/2010/main" val="42877246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066800" y="3048000"/>
            <a:ext cx="7358054" cy="646331"/>
          </a:xfrm>
          <a:prstGeom prst="rect">
            <a:avLst/>
          </a:prstGeom>
          <a:noFill/>
        </p:spPr>
        <p:txBody>
          <a:bodyPr wrap="none" rtlCol="0">
            <a:spAutoFit/>
          </a:bodyPr>
          <a:lstStyle/>
          <a:p>
            <a:r>
              <a:rPr lang="en-US" sz="3600" dirty="0" smtClean="0"/>
              <a:t>“Autism is a </a:t>
            </a:r>
            <a:r>
              <a:rPr lang="en-US" sz="3600" i="1" dirty="0" smtClean="0">
                <a:solidFill>
                  <a:srgbClr val="FF0000"/>
                </a:solidFill>
              </a:rPr>
              <a:t>single</a:t>
            </a:r>
            <a:r>
              <a:rPr lang="en-US" sz="3600" dirty="0" smtClean="0"/>
              <a:t>-factorial condition”</a:t>
            </a:r>
            <a:endParaRPr lang="en-US" sz="3600" dirty="0"/>
          </a:p>
        </p:txBody>
      </p:sp>
    </p:spTree>
    <p:extLst>
      <p:ext uri="{BB962C8B-B14F-4D97-AF65-F5344CB8AC3E}">
        <p14:creationId xmlns:p14="http://schemas.microsoft.com/office/powerpoint/2010/main" val="5973663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First Paper</a:t>
            </a:r>
            <a:endParaRPr lang="en-US" b="1" dirty="0"/>
          </a:p>
        </p:txBody>
      </p:sp>
      <p:sp>
        <p:nvSpPr>
          <p:cNvPr id="3" name="Content Placeholder 2"/>
          <p:cNvSpPr>
            <a:spLocks noGrp="1"/>
          </p:cNvSpPr>
          <p:nvPr>
            <p:ph idx="1"/>
          </p:nvPr>
        </p:nvSpPr>
        <p:spPr/>
        <p:txBody>
          <a:bodyPr/>
          <a:lstStyle/>
          <a:p>
            <a:r>
              <a:rPr lang="en-US" dirty="0" smtClean="0"/>
              <a:t>This paper used the US CDC VAERS database to link together preeclampsia, autism and pernicious anemia</a:t>
            </a:r>
          </a:p>
          <a:p>
            <a:r>
              <a:rPr lang="en-US" dirty="0" smtClean="0"/>
              <a:t>Pernicious anemia is due to </a:t>
            </a:r>
            <a:r>
              <a:rPr lang="en-US" dirty="0" err="1" smtClean="0"/>
              <a:t>cobalamin</a:t>
            </a:r>
            <a:r>
              <a:rPr lang="en-US" dirty="0" smtClean="0"/>
              <a:t> (B12) deficiency</a:t>
            </a:r>
          </a:p>
          <a:p>
            <a:r>
              <a:rPr lang="en-US" dirty="0" smtClean="0"/>
              <a:t>Preeclampsia is a strong risk factor for autism</a:t>
            </a:r>
          </a:p>
          <a:p>
            <a:r>
              <a:rPr lang="en-US" dirty="0" smtClean="0"/>
              <a:t>The symptoms in adverse reactions linked to anemia recapitulate preeclampsia</a:t>
            </a:r>
            <a:endParaRPr lang="en-US" dirty="0"/>
          </a:p>
        </p:txBody>
      </p:sp>
    </p:spTree>
    <p:extLst>
      <p:ext uri="{BB962C8B-B14F-4D97-AF65-F5344CB8AC3E}">
        <p14:creationId xmlns:p14="http://schemas.microsoft.com/office/powerpoint/2010/main" val="294104169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First Paper</a:t>
            </a:r>
            <a:endParaRPr lang="en-US" b="1" dirty="0"/>
          </a:p>
        </p:txBody>
      </p:sp>
      <p:sp>
        <p:nvSpPr>
          <p:cNvPr id="3" name="Content Placeholder 2"/>
          <p:cNvSpPr>
            <a:spLocks noGrp="1"/>
          </p:cNvSpPr>
          <p:nvPr>
            <p:ph idx="1"/>
          </p:nvPr>
        </p:nvSpPr>
        <p:spPr/>
        <p:txBody>
          <a:bodyPr/>
          <a:lstStyle/>
          <a:p>
            <a:r>
              <a:rPr lang="en-US" dirty="0" smtClean="0"/>
              <a:t>This paper used the US CDC VAERS database to link together preeclampsia, autism and pernicious anemia</a:t>
            </a:r>
          </a:p>
          <a:p>
            <a:r>
              <a:rPr lang="en-US" dirty="0" smtClean="0">
                <a:solidFill>
                  <a:srgbClr val="FF0000"/>
                </a:solidFill>
              </a:rPr>
              <a:t>Pernicious anemia is due to </a:t>
            </a:r>
            <a:r>
              <a:rPr lang="en-US" dirty="0" err="1" smtClean="0">
                <a:solidFill>
                  <a:srgbClr val="FF0000"/>
                </a:solidFill>
              </a:rPr>
              <a:t>cobalamin</a:t>
            </a:r>
            <a:r>
              <a:rPr lang="en-US" dirty="0" smtClean="0">
                <a:solidFill>
                  <a:srgbClr val="FF0000"/>
                </a:solidFill>
              </a:rPr>
              <a:t> (B12) deficiency</a:t>
            </a:r>
          </a:p>
          <a:p>
            <a:r>
              <a:rPr lang="en-US" dirty="0" smtClean="0"/>
              <a:t>Preeclampsia is a strong risk factor for autism</a:t>
            </a:r>
          </a:p>
          <a:p>
            <a:r>
              <a:rPr lang="en-US" dirty="0" smtClean="0"/>
              <a:t>The symptoms in adverse reactions linked to anemia recapitulate preeclampsia</a:t>
            </a:r>
            <a:endParaRPr lang="en-US" dirty="0"/>
          </a:p>
        </p:txBody>
      </p:sp>
    </p:spTree>
    <p:extLst>
      <p:ext uri="{BB962C8B-B14F-4D97-AF65-F5344CB8AC3E}">
        <p14:creationId xmlns:p14="http://schemas.microsoft.com/office/powerpoint/2010/main" val="20801686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solidFill>
                  <a:srgbClr val="FF0000"/>
                </a:solidFill>
              </a:rPr>
              <a:t>Glutamate </a:t>
            </a:r>
            <a:r>
              <a:rPr lang="en-US" dirty="0">
                <a:solidFill>
                  <a:srgbClr val="FF0000"/>
                </a:solidFill>
              </a:rPr>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damage_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350" y="1417638"/>
            <a:ext cx="3146650" cy="3248304"/>
          </a:xfrm>
          <a:prstGeom prst="rect">
            <a:avLst/>
          </a:prstGeom>
        </p:spPr>
      </p:pic>
      <p:sp>
        <p:nvSpPr>
          <p:cNvPr id="2" name="Title 1"/>
          <p:cNvSpPr>
            <a:spLocks noGrp="1"/>
          </p:cNvSpPr>
          <p:nvPr>
            <p:ph type="title"/>
          </p:nvPr>
        </p:nvSpPr>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6699" y="1417638"/>
            <a:ext cx="6705600" cy="5067829"/>
          </a:xfrm>
        </p:spPr>
        <p:txBody>
          <a:bodyPr>
            <a:normAutofit fontScale="85000" lnSpcReduction="20000"/>
          </a:bodyPr>
          <a:lstStyle/>
          <a:p>
            <a:r>
              <a:rPr lang="en-US" dirty="0" smtClean="0"/>
              <a:t>Acute </a:t>
            </a:r>
            <a:r>
              <a:rPr lang="en-US" dirty="0"/>
              <a:t>exposure activates </a:t>
            </a:r>
            <a:r>
              <a:rPr lang="en-US" dirty="0" smtClean="0"/>
              <a:t>NMDA </a:t>
            </a:r>
            <a:r>
              <a:rPr lang="en-US" dirty="0"/>
              <a:t>receptors and voltage-dependent </a:t>
            </a:r>
            <a:r>
              <a:rPr lang="en-US" dirty="0" smtClean="0"/>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released into the synaptic </a:t>
            </a:r>
            <a:r>
              <a:rPr lang="en-US" dirty="0" smtClean="0"/>
              <a:t>cleft </a:t>
            </a:r>
            <a:r>
              <a:rPr lang="en-US" dirty="0" smtClean="0">
                <a:sym typeface="Wingdings"/>
              </a:rPr>
              <a:t> </a:t>
            </a:r>
            <a:r>
              <a:rPr lang="en-US" dirty="0" smtClean="0"/>
              <a:t> </a:t>
            </a:r>
            <a:r>
              <a:rPr lang="en-US" i="1" dirty="0">
                <a:solidFill>
                  <a:srgbClr val="FF0000"/>
                </a:solidFill>
              </a:rPr>
              <a:t>excessive extracellular glutamate </a:t>
            </a:r>
            <a:r>
              <a:rPr lang="en-US" i="1" dirty="0" smtClean="0">
                <a:solidFill>
                  <a:srgbClr val="FF0000"/>
                </a:solidFill>
              </a:rPr>
              <a:t>levels</a:t>
            </a:r>
          </a:p>
          <a:p>
            <a:pPr lvl="1"/>
            <a:r>
              <a:rPr lang="en-US" dirty="0" smtClean="0"/>
              <a:t>Decreased </a:t>
            </a:r>
            <a:r>
              <a:rPr lang="en-US" dirty="0"/>
              <a:t>glutathione </a:t>
            </a:r>
            <a:r>
              <a:rPr lang="en-US" dirty="0" smtClean="0"/>
              <a:t>content</a:t>
            </a:r>
          </a:p>
          <a:p>
            <a:pPr lvl="1"/>
            <a:r>
              <a:rPr lang="en-US" dirty="0"/>
              <a:t>I</a:t>
            </a:r>
            <a:r>
              <a:rPr lang="en-US" dirty="0" smtClean="0"/>
              <a:t>ncreased </a:t>
            </a:r>
            <a:r>
              <a:rPr lang="en-US" dirty="0"/>
              <a:t>peroxidation of lipids (fats)</a:t>
            </a:r>
          </a:p>
          <a:p>
            <a:endParaRPr lang="en-US" dirty="0"/>
          </a:p>
          <a:p>
            <a:r>
              <a:rPr lang="en-US" dirty="0"/>
              <a:t>Chronic </a:t>
            </a:r>
            <a:r>
              <a:rPr lang="en-US" dirty="0" smtClean="0"/>
              <a:t>exposure:</a:t>
            </a:r>
          </a:p>
          <a:p>
            <a:pPr lvl="1"/>
            <a:r>
              <a:rPr lang="en-US" dirty="0" smtClean="0"/>
              <a:t>Decreased </a:t>
            </a:r>
            <a:r>
              <a:rPr lang="en-US" dirty="0"/>
              <a:t>glutamate uptake and </a:t>
            </a:r>
            <a:r>
              <a:rPr lang="en-US" dirty="0" smtClean="0"/>
              <a:t>metabolism</a:t>
            </a:r>
          </a:p>
          <a:p>
            <a:pPr lvl="1"/>
            <a:r>
              <a:rPr lang="en-US" dirty="0" smtClean="0"/>
              <a:t>Induced </a:t>
            </a:r>
            <a:r>
              <a:rPr lang="en-US" dirty="0"/>
              <a:t>calcium </a:t>
            </a:r>
            <a:r>
              <a:rPr lang="en-US" dirty="0" smtClean="0"/>
              <a:t>uptake</a:t>
            </a:r>
          </a:p>
          <a:p>
            <a:pPr lvl="1"/>
            <a:r>
              <a:rPr lang="en-US" dirty="0" smtClean="0"/>
              <a:t>Induced </a:t>
            </a:r>
            <a:r>
              <a:rPr lang="en-US" dirty="0"/>
              <a:t>oxidative stress</a:t>
            </a:r>
          </a:p>
          <a:p>
            <a:endParaRPr lang="en-US" dirty="0"/>
          </a:p>
        </p:txBody>
      </p:sp>
      <p:sp>
        <p:nvSpPr>
          <p:cNvPr id="7" name="TextBox 6"/>
          <p:cNvSpPr txBox="1"/>
          <p:nvPr/>
        </p:nvSpPr>
        <p:spPr>
          <a:xfrm>
            <a:off x="785747" y="6485467"/>
            <a:ext cx="8358253" cy="646331"/>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www.greenmedinfo.com</a:t>
            </a:r>
            <a:r>
              <a:rPr lang="en-US" dirty="0"/>
              <a:t>/blog/roundup-</a:t>
            </a:r>
            <a:r>
              <a:rPr lang="en-US" dirty="0" err="1"/>
              <a:t>weedkiller</a:t>
            </a:r>
            <a:r>
              <a:rPr lang="en-US" dirty="0"/>
              <a:t>-brain-damaging-neurotoxin</a:t>
            </a:r>
          </a:p>
          <a:p>
            <a:endParaRPr lang="en-US" dirty="0"/>
          </a:p>
        </p:txBody>
      </p:sp>
    </p:spTree>
    <p:extLst>
      <p:ext uri="{BB962C8B-B14F-4D97-AF65-F5344CB8AC3E}">
        <p14:creationId xmlns:p14="http://schemas.microsoft.com/office/powerpoint/2010/main" val="203400353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utamine_synthetase.png"/>
          <p:cNvPicPr>
            <a:picLocks noGrp="1" noChangeAspect="1"/>
          </p:cNvPicPr>
          <p:nvPr>
            <p:ph idx="1"/>
          </p:nvPr>
        </p:nvPicPr>
        <p:blipFill>
          <a:blip r:embed="rId3">
            <a:extLst>
              <a:ext uri="{28A0092B-C50C-407E-A947-70E740481C1C}">
                <a14:useLocalDpi xmlns:a14="http://schemas.microsoft.com/office/drawing/2010/main" val="0"/>
              </a:ext>
            </a:extLst>
          </a:blip>
          <a:srcRect t="-90437" b="-90437"/>
          <a:stretch>
            <a:fillRect/>
          </a:stretch>
        </p:blipFill>
        <p:spPr>
          <a:xfrm>
            <a:off x="0" y="1315198"/>
            <a:ext cx="8747821" cy="4810965"/>
          </a:xfrm>
        </p:spPr>
      </p:pic>
      <p:pic>
        <p:nvPicPr>
          <p:cNvPr id="9" name="Picture 8" descr="mangane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426" y="1699751"/>
            <a:ext cx="1552215" cy="1507764"/>
          </a:xfrm>
          <a:prstGeom prst="rect">
            <a:avLst/>
          </a:prstGeom>
        </p:spPr>
      </p:pic>
      <p:sp>
        <p:nvSpPr>
          <p:cNvPr id="2" name="Title 1"/>
          <p:cNvSpPr>
            <a:spLocks noGrp="1"/>
          </p:cNvSpPr>
          <p:nvPr>
            <p:ph type="title"/>
          </p:nvPr>
        </p:nvSpPr>
        <p:spPr/>
        <p:txBody>
          <a:bodyPr>
            <a:normAutofit fontScale="90000"/>
          </a:bodyPr>
          <a:lstStyle/>
          <a:p>
            <a:r>
              <a:rPr lang="en-US" b="1" dirty="0" smtClean="0"/>
              <a:t>Glutamine Synthesis Depends                on Manganese!</a:t>
            </a:r>
            <a:endParaRPr lang="en-US" b="1" dirty="0"/>
          </a:p>
        </p:txBody>
      </p:sp>
      <p:sp>
        <p:nvSpPr>
          <p:cNvPr id="5" name="TextBox 4"/>
          <p:cNvSpPr txBox="1"/>
          <p:nvPr/>
        </p:nvSpPr>
        <p:spPr>
          <a:xfrm>
            <a:off x="660401" y="4221203"/>
            <a:ext cx="1142598" cy="369332"/>
          </a:xfrm>
          <a:prstGeom prst="rect">
            <a:avLst/>
          </a:prstGeom>
          <a:solidFill>
            <a:srgbClr val="FFFFFF"/>
          </a:solidFill>
        </p:spPr>
        <p:txBody>
          <a:bodyPr wrap="none" rtlCol="0">
            <a:spAutoFit/>
          </a:bodyPr>
          <a:lstStyle/>
          <a:p>
            <a:r>
              <a:rPr lang="en-US" dirty="0" smtClean="0"/>
              <a:t>glutamate</a:t>
            </a:r>
            <a:endParaRPr lang="en-US" dirty="0"/>
          </a:p>
        </p:txBody>
      </p:sp>
      <p:sp>
        <p:nvSpPr>
          <p:cNvPr id="6" name="TextBox 5"/>
          <p:cNvSpPr txBox="1"/>
          <p:nvPr/>
        </p:nvSpPr>
        <p:spPr>
          <a:xfrm>
            <a:off x="7095067" y="4168802"/>
            <a:ext cx="1128960" cy="369332"/>
          </a:xfrm>
          <a:prstGeom prst="rect">
            <a:avLst/>
          </a:prstGeom>
          <a:solidFill>
            <a:srgbClr val="FFFFFF"/>
          </a:solidFill>
        </p:spPr>
        <p:txBody>
          <a:bodyPr wrap="none" rtlCol="0">
            <a:spAutoFit/>
          </a:bodyPr>
          <a:lstStyle/>
          <a:p>
            <a:r>
              <a:rPr lang="en-US" dirty="0" smtClean="0"/>
              <a:t>glutamine</a:t>
            </a:r>
            <a:endParaRPr lang="en-US" dirty="0"/>
          </a:p>
        </p:txBody>
      </p:sp>
      <p:sp>
        <p:nvSpPr>
          <p:cNvPr id="7" name="TextBox 6"/>
          <p:cNvSpPr txBox="1"/>
          <p:nvPr/>
        </p:nvSpPr>
        <p:spPr>
          <a:xfrm>
            <a:off x="4470376" y="1665897"/>
            <a:ext cx="3382832" cy="523220"/>
          </a:xfrm>
          <a:prstGeom prst="rect">
            <a:avLst/>
          </a:prstGeom>
          <a:solidFill>
            <a:srgbClr val="FFFFFF"/>
          </a:solidFill>
        </p:spPr>
        <p:txBody>
          <a:bodyPr wrap="none" rtlCol="0">
            <a:spAutoFit/>
          </a:bodyPr>
          <a:lstStyle/>
          <a:p>
            <a:r>
              <a:rPr lang="en-US" sz="2800" dirty="0" smtClean="0"/>
              <a:t>Glutamine </a:t>
            </a:r>
            <a:r>
              <a:rPr lang="en-US" sz="2800" dirty="0" err="1" smtClean="0"/>
              <a:t>synthetase</a:t>
            </a:r>
            <a:endParaRPr lang="en-US" sz="2800" dirty="0"/>
          </a:p>
        </p:txBody>
      </p:sp>
      <p:sp>
        <p:nvSpPr>
          <p:cNvPr id="8" name="Down Arrow 7"/>
          <p:cNvSpPr/>
          <p:nvPr/>
        </p:nvSpPr>
        <p:spPr>
          <a:xfrm>
            <a:off x="5892776" y="2545334"/>
            <a:ext cx="575733" cy="4296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17065" y="4436541"/>
            <a:ext cx="1626016" cy="461665"/>
          </a:xfrm>
          <a:prstGeom prst="rect">
            <a:avLst/>
          </a:prstGeom>
          <a:noFill/>
        </p:spPr>
        <p:txBody>
          <a:bodyPr wrap="none" rtlCol="0">
            <a:spAutoFit/>
          </a:bodyPr>
          <a:lstStyle/>
          <a:p>
            <a:r>
              <a:rPr lang="en-US" sz="2400" dirty="0" smtClean="0"/>
              <a:t>ammonium</a:t>
            </a:r>
            <a:endParaRPr lang="en-US" sz="2400" dirty="0"/>
          </a:p>
        </p:txBody>
      </p:sp>
      <p:sp>
        <p:nvSpPr>
          <p:cNvPr id="11" name="TextBox 10"/>
          <p:cNvSpPr txBox="1"/>
          <p:nvPr/>
        </p:nvSpPr>
        <p:spPr>
          <a:xfrm>
            <a:off x="2104506" y="4436541"/>
            <a:ext cx="915635" cy="461665"/>
          </a:xfrm>
          <a:prstGeom prst="rect">
            <a:avLst/>
          </a:prstGeom>
          <a:noFill/>
        </p:spPr>
        <p:txBody>
          <a:bodyPr wrap="none" rtlCol="0">
            <a:spAutoFit/>
          </a:bodyPr>
          <a:lstStyle/>
          <a:p>
            <a:r>
              <a:rPr lang="en-US" sz="2400" dirty="0" smtClean="0"/>
              <a:t>water</a:t>
            </a:r>
            <a:endParaRPr lang="en-US" dirty="0"/>
          </a:p>
        </p:txBody>
      </p:sp>
      <p:sp>
        <p:nvSpPr>
          <p:cNvPr id="12" name="Up Arrow 11"/>
          <p:cNvSpPr/>
          <p:nvPr/>
        </p:nvSpPr>
        <p:spPr>
          <a:xfrm>
            <a:off x="2336813"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5892791"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10390" y="5295166"/>
            <a:ext cx="7008624" cy="954107"/>
          </a:xfrm>
          <a:prstGeom prst="rect">
            <a:avLst/>
          </a:prstGeom>
          <a:solidFill>
            <a:srgbClr val="FFFA92"/>
          </a:solidFill>
          <a:ln>
            <a:solidFill>
              <a:srgbClr val="000000"/>
            </a:solidFill>
          </a:ln>
        </p:spPr>
        <p:txBody>
          <a:bodyPr wrap="none" rtlCol="0">
            <a:spAutoFit/>
          </a:bodyPr>
          <a:lstStyle/>
          <a:p>
            <a:r>
              <a:rPr lang="en-US" sz="2800" dirty="0" smtClean="0"/>
              <a:t>Ammonium and glutamate toxicity in the brain</a:t>
            </a:r>
          </a:p>
          <a:p>
            <a:r>
              <a:rPr lang="en-US" sz="2800" dirty="0" smtClean="0"/>
              <a:t>can arise because of insufficient manganese </a:t>
            </a:r>
            <a:endParaRPr lang="en-US" sz="2800" dirty="0"/>
          </a:p>
        </p:txBody>
      </p:sp>
    </p:spTree>
    <p:extLst>
      <p:ext uri="{BB962C8B-B14F-4D97-AF65-F5344CB8AC3E}">
        <p14:creationId xmlns:p14="http://schemas.microsoft.com/office/powerpoint/2010/main" val="127332334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Glutamate and GABA</a:t>
            </a:r>
            <a:r>
              <a:rPr lang="en-US" b="1" dirty="0" smtClean="0">
                <a:solidFill>
                  <a:srgbClr val="FF0000"/>
                </a:solidFill>
              </a:rPr>
              <a:t>*</a:t>
            </a:r>
            <a:endParaRPr lang="en-US" b="1" dirty="0">
              <a:solidFill>
                <a:srgbClr val="FF0000"/>
              </a:solidFill>
            </a:endParaRPr>
          </a:p>
        </p:txBody>
      </p:sp>
      <p:pic>
        <p:nvPicPr>
          <p:cNvPr id="4" name="Content Placeholder 3" descr="glutamate_GABA.png"/>
          <p:cNvPicPr>
            <a:picLocks noGrp="1" noChangeAspect="1"/>
          </p:cNvPicPr>
          <p:nvPr>
            <p:ph idx="1"/>
          </p:nvPr>
        </p:nvPicPr>
        <p:blipFill>
          <a:blip r:embed="rId3">
            <a:extLst>
              <a:ext uri="{28A0092B-C50C-407E-A947-70E740481C1C}">
                <a14:useLocalDpi xmlns:a14="http://schemas.microsoft.com/office/drawing/2010/main" val="0"/>
              </a:ext>
            </a:extLst>
          </a:blip>
          <a:srcRect l="-2602" r="-2602"/>
          <a:stretch>
            <a:fillRect/>
          </a:stretch>
        </p:blipFill>
        <p:spPr/>
      </p:pic>
      <p:pic>
        <p:nvPicPr>
          <p:cNvPr id="5" name="Picture 4" descr="mangane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279" y="2204187"/>
            <a:ext cx="1032908" cy="1003328"/>
          </a:xfrm>
          <a:prstGeom prst="rect">
            <a:avLst/>
          </a:prstGeom>
        </p:spPr>
      </p:pic>
      <p:sp>
        <p:nvSpPr>
          <p:cNvPr id="3" name="TextBox 2"/>
          <p:cNvSpPr txBox="1"/>
          <p:nvPr/>
        </p:nvSpPr>
        <p:spPr>
          <a:xfrm>
            <a:off x="914400" y="6400800"/>
            <a:ext cx="7322913" cy="400110"/>
          </a:xfrm>
          <a:prstGeom prst="rect">
            <a:avLst/>
          </a:prstGeom>
          <a:noFill/>
        </p:spPr>
        <p:txBody>
          <a:bodyPr wrap="none" rtlCol="0">
            <a:spAutoFit/>
          </a:bodyPr>
          <a:lstStyle/>
          <a:p>
            <a:r>
              <a:rPr lang="fr-FR" sz="2000" dirty="0">
                <a:solidFill>
                  <a:srgbClr val="FF0000"/>
                </a:solidFill>
              </a:rPr>
              <a:t>*</a:t>
            </a:r>
            <a:r>
              <a:rPr lang="fr-FR" sz="2000" dirty="0"/>
              <a:t>NM Rowley et al. </a:t>
            </a:r>
            <a:r>
              <a:rPr lang="fr-FR" sz="2000" dirty="0" err="1"/>
              <a:t>Neurochemistry</a:t>
            </a:r>
            <a:r>
              <a:rPr lang="fr-FR" sz="2000" dirty="0"/>
              <a:t> International 61 (2012) 546–558.</a:t>
            </a:r>
            <a:endParaRPr lang="en-US" sz="2000" dirty="0"/>
          </a:p>
        </p:txBody>
      </p:sp>
    </p:spTree>
    <p:extLst>
      <p:ext uri="{BB962C8B-B14F-4D97-AF65-F5344CB8AC3E}">
        <p14:creationId xmlns:p14="http://schemas.microsoft.com/office/powerpoint/2010/main" val="1990342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Glutamate and GABA</a:t>
            </a:r>
            <a:r>
              <a:rPr lang="en-US" b="1" dirty="0" smtClean="0">
                <a:solidFill>
                  <a:srgbClr val="FF0000"/>
                </a:solidFill>
              </a:rPr>
              <a:t>*</a:t>
            </a:r>
            <a:endParaRPr lang="en-US" b="1" dirty="0">
              <a:solidFill>
                <a:srgbClr val="FF0000"/>
              </a:solidFill>
            </a:endParaRPr>
          </a:p>
        </p:txBody>
      </p:sp>
      <p:pic>
        <p:nvPicPr>
          <p:cNvPr id="4" name="Content Placeholder 3" descr="glutamate_GABA.png"/>
          <p:cNvPicPr>
            <a:picLocks noGrp="1" noChangeAspect="1"/>
          </p:cNvPicPr>
          <p:nvPr>
            <p:ph idx="1"/>
          </p:nvPr>
        </p:nvPicPr>
        <p:blipFill>
          <a:blip r:embed="rId3">
            <a:extLst>
              <a:ext uri="{28A0092B-C50C-407E-A947-70E740481C1C}">
                <a14:useLocalDpi xmlns:a14="http://schemas.microsoft.com/office/drawing/2010/main" val="0"/>
              </a:ext>
            </a:extLst>
          </a:blip>
          <a:srcRect l="-2602" r="-2602"/>
          <a:stretch>
            <a:fillRect/>
          </a:stretch>
        </p:blipFill>
        <p:spPr/>
      </p:pic>
      <p:sp>
        <p:nvSpPr>
          <p:cNvPr id="3" name="TextBox 2"/>
          <p:cNvSpPr txBox="1"/>
          <p:nvPr/>
        </p:nvSpPr>
        <p:spPr>
          <a:xfrm>
            <a:off x="914400" y="6400800"/>
            <a:ext cx="7322913" cy="400110"/>
          </a:xfrm>
          <a:prstGeom prst="rect">
            <a:avLst/>
          </a:prstGeom>
          <a:noFill/>
        </p:spPr>
        <p:txBody>
          <a:bodyPr wrap="none" rtlCol="0">
            <a:spAutoFit/>
          </a:bodyPr>
          <a:lstStyle/>
          <a:p>
            <a:r>
              <a:rPr lang="fr-FR" sz="2000" dirty="0">
                <a:solidFill>
                  <a:srgbClr val="FF0000"/>
                </a:solidFill>
              </a:rPr>
              <a:t>*</a:t>
            </a:r>
            <a:r>
              <a:rPr lang="fr-FR" sz="2000" dirty="0"/>
              <a:t>NM Rowley et al. </a:t>
            </a:r>
            <a:r>
              <a:rPr lang="fr-FR" sz="2000" dirty="0" err="1"/>
              <a:t>Neurochemistry</a:t>
            </a:r>
            <a:r>
              <a:rPr lang="fr-FR" sz="2000" dirty="0"/>
              <a:t> International 61 (2012) 546–558.</a:t>
            </a:r>
            <a:endParaRPr lang="en-US" sz="2000" dirty="0"/>
          </a:p>
        </p:txBody>
      </p:sp>
      <p:sp>
        <p:nvSpPr>
          <p:cNvPr id="6" name="TextBox 5"/>
          <p:cNvSpPr txBox="1"/>
          <p:nvPr/>
        </p:nvSpPr>
        <p:spPr>
          <a:xfrm>
            <a:off x="914400" y="2556933"/>
            <a:ext cx="7322913" cy="1815882"/>
          </a:xfrm>
          <a:prstGeom prst="rect">
            <a:avLst/>
          </a:prstGeom>
          <a:solidFill>
            <a:srgbClr val="FCFFBC"/>
          </a:solidFill>
          <a:ln>
            <a:solidFill>
              <a:schemeClr val="tx1"/>
            </a:solidFill>
          </a:ln>
        </p:spPr>
        <p:txBody>
          <a:bodyPr wrap="square" rtlCol="0">
            <a:spAutoFit/>
          </a:bodyPr>
          <a:lstStyle/>
          <a:p>
            <a:endParaRPr lang="en-US" sz="2800" dirty="0" smtClean="0"/>
          </a:p>
          <a:p>
            <a:pPr algn="ctr"/>
            <a:r>
              <a:rPr lang="en-US" sz="2800" dirty="0" smtClean="0"/>
              <a:t>Glutamate and ammonia both build up to toxic levels because of manganese deficiency</a:t>
            </a:r>
          </a:p>
          <a:p>
            <a:endParaRPr lang="en-US" sz="2800" dirty="0"/>
          </a:p>
        </p:txBody>
      </p:sp>
    </p:spTree>
    <p:extLst>
      <p:ext uri="{BB962C8B-B14F-4D97-AF65-F5344CB8AC3E}">
        <p14:creationId xmlns:p14="http://schemas.microsoft.com/office/powerpoint/2010/main" val="34405199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97"/>
            <a:ext cx="8229600" cy="1774295"/>
          </a:xfrm>
        </p:spPr>
        <p:txBody>
          <a:bodyPr>
            <a:noAutofit/>
          </a:bodyPr>
          <a:lstStyle/>
          <a:p>
            <a:r>
              <a:rPr lang="en-US" sz="3600" b="1" dirty="0" smtClean="0"/>
              <a:t>“</a:t>
            </a:r>
            <a:r>
              <a:rPr lang="en-US" sz="3600" b="1" dirty="0"/>
              <a:t>Alteration of Plasma Glutamate and Glutamine Levels in Children </a:t>
            </a:r>
            <a:r>
              <a:rPr lang="en-US" sz="3600" b="1" dirty="0" smtClean="0"/>
              <a:t>with          </a:t>
            </a:r>
            <a:r>
              <a:rPr lang="en-US" sz="3600" b="1" dirty="0"/>
              <a:t>High-Functioning </a:t>
            </a:r>
            <a:r>
              <a:rPr lang="en-US" sz="3600" b="1" dirty="0" smtClean="0"/>
              <a:t>Autism”</a:t>
            </a:r>
            <a:r>
              <a:rPr lang="en-US" sz="3600" b="1" dirty="0" smtClean="0">
                <a:solidFill>
                  <a:srgbClr val="FF0000"/>
                </a:solidFill>
              </a:rPr>
              <a:t>*</a:t>
            </a:r>
            <a:endParaRPr lang="en-US" sz="3600" b="1" dirty="0">
              <a:solidFill>
                <a:srgbClr val="FF0000"/>
              </a:solidFill>
            </a:endParaRPr>
          </a:p>
        </p:txBody>
      </p:sp>
      <p:pic>
        <p:nvPicPr>
          <p:cNvPr id="4" name="Content Placeholder 3" descr="glutamate_glutamine.png"/>
          <p:cNvPicPr>
            <a:picLocks noGrp="1" noChangeAspect="1"/>
          </p:cNvPicPr>
          <p:nvPr>
            <p:ph idx="1"/>
          </p:nvPr>
        </p:nvPicPr>
        <p:blipFill>
          <a:blip r:embed="rId3">
            <a:extLst>
              <a:ext uri="{28A0092B-C50C-407E-A947-70E740481C1C}">
                <a14:useLocalDpi xmlns:a14="http://schemas.microsoft.com/office/drawing/2010/main" val="0"/>
              </a:ext>
            </a:extLst>
          </a:blip>
          <a:srcRect l="-78208" r="-78208"/>
          <a:stretch>
            <a:fillRect/>
          </a:stretch>
        </p:blipFill>
        <p:spPr>
          <a:xfrm>
            <a:off x="160044" y="1727198"/>
            <a:ext cx="8983956" cy="4940830"/>
          </a:xfrm>
        </p:spPr>
      </p:pic>
      <p:sp>
        <p:nvSpPr>
          <p:cNvPr id="6" name="Freeform 5"/>
          <p:cNvSpPr/>
          <p:nvPr/>
        </p:nvSpPr>
        <p:spPr>
          <a:xfrm>
            <a:off x="2540000" y="2971800"/>
            <a:ext cx="4316358" cy="556353"/>
          </a:xfrm>
          <a:custGeom>
            <a:avLst/>
            <a:gdLst>
              <a:gd name="connsiteX0" fmla="*/ 0 w 4316358"/>
              <a:gd name="connsiteY0" fmla="*/ 254000 h 556353"/>
              <a:gd name="connsiteX1" fmla="*/ 1490133 w 4316358"/>
              <a:gd name="connsiteY1" fmla="*/ 0 h 556353"/>
              <a:gd name="connsiteX2" fmla="*/ 3437467 w 4316358"/>
              <a:gd name="connsiteY2" fmla="*/ 84667 h 556353"/>
              <a:gd name="connsiteX3" fmla="*/ 4309533 w 4316358"/>
              <a:gd name="connsiteY3" fmla="*/ 160867 h 556353"/>
              <a:gd name="connsiteX4" fmla="*/ 3725333 w 4316358"/>
              <a:gd name="connsiteY4" fmla="*/ 516467 h 556353"/>
              <a:gd name="connsiteX5" fmla="*/ 1752600 w 4316358"/>
              <a:gd name="connsiteY5" fmla="*/ 516467 h 556353"/>
              <a:gd name="connsiteX6" fmla="*/ 491067 w 4316358"/>
              <a:gd name="connsiteY6" fmla="*/ 541867 h 556353"/>
              <a:gd name="connsiteX7" fmla="*/ 0 w 4316358"/>
              <a:gd name="connsiteY7" fmla="*/ 254000 h 5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6358" h="556353">
                <a:moveTo>
                  <a:pt x="0" y="254000"/>
                </a:moveTo>
                <a:cubicBezTo>
                  <a:pt x="458611" y="141111"/>
                  <a:pt x="917222" y="28222"/>
                  <a:pt x="1490133" y="0"/>
                </a:cubicBezTo>
                <a:lnTo>
                  <a:pt x="3437467" y="84667"/>
                </a:lnTo>
                <a:cubicBezTo>
                  <a:pt x="3907367" y="111478"/>
                  <a:pt x="4261555" y="88900"/>
                  <a:pt x="4309533" y="160867"/>
                </a:cubicBezTo>
                <a:cubicBezTo>
                  <a:pt x="4357511" y="232834"/>
                  <a:pt x="4151488" y="457200"/>
                  <a:pt x="3725333" y="516467"/>
                </a:cubicBezTo>
                <a:cubicBezTo>
                  <a:pt x="3299178" y="575734"/>
                  <a:pt x="2291644" y="512234"/>
                  <a:pt x="1752600" y="516467"/>
                </a:cubicBezTo>
                <a:cubicBezTo>
                  <a:pt x="1213556" y="520700"/>
                  <a:pt x="781756" y="584200"/>
                  <a:pt x="491067" y="541867"/>
                </a:cubicBezTo>
                <a:cubicBezTo>
                  <a:pt x="200378" y="499534"/>
                  <a:pt x="104422" y="381000"/>
                  <a:pt x="0" y="25400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lutamate_glutami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42" y="2743201"/>
            <a:ext cx="7765658" cy="1319669"/>
          </a:xfrm>
          <a:prstGeom prst="rect">
            <a:avLst/>
          </a:prstGeom>
        </p:spPr>
      </p:pic>
      <p:sp>
        <p:nvSpPr>
          <p:cNvPr id="7" name="TextBox 6"/>
          <p:cNvSpPr txBox="1"/>
          <p:nvPr/>
        </p:nvSpPr>
        <p:spPr>
          <a:xfrm>
            <a:off x="6856358" y="5737198"/>
            <a:ext cx="2099732" cy="923330"/>
          </a:xfrm>
          <a:prstGeom prst="rect">
            <a:avLst/>
          </a:prstGeom>
          <a:noFill/>
        </p:spPr>
        <p:txBody>
          <a:bodyPr wrap="square" rtlCol="0">
            <a:spAutoFit/>
          </a:bodyPr>
          <a:lstStyle/>
          <a:p>
            <a:r>
              <a:rPr lang="en-US" dirty="0" smtClean="0">
                <a:solidFill>
                  <a:srgbClr val="FF0000"/>
                </a:solidFill>
              </a:rPr>
              <a:t>*</a:t>
            </a:r>
            <a:r>
              <a:rPr lang="fr-FR" dirty="0"/>
              <a:t>C. </a:t>
            </a:r>
            <a:r>
              <a:rPr lang="fr-FR" dirty="0" err="1"/>
              <a:t>Shimmura</a:t>
            </a:r>
            <a:r>
              <a:rPr lang="fr-FR" dirty="0"/>
              <a:t> et al. </a:t>
            </a:r>
            <a:r>
              <a:rPr lang="fr-FR" dirty="0" err="1"/>
              <a:t>PLoSone</a:t>
            </a:r>
            <a:r>
              <a:rPr lang="fr-FR" dirty="0"/>
              <a:t> </a:t>
            </a:r>
            <a:r>
              <a:rPr lang="fr-FR" dirty="0" err="1"/>
              <a:t>October</a:t>
            </a:r>
            <a:r>
              <a:rPr lang="fr-FR" dirty="0"/>
              <a:t> 2011 6(1):e25340</a:t>
            </a:r>
            <a:endParaRPr lang="en-US" dirty="0"/>
          </a:p>
        </p:txBody>
      </p:sp>
    </p:spTree>
    <p:extLst>
      <p:ext uri="{BB962C8B-B14F-4D97-AF65-F5344CB8AC3E}">
        <p14:creationId xmlns:p14="http://schemas.microsoft.com/office/powerpoint/2010/main" val="2617975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638829"/>
          </a:xfrm>
        </p:spPr>
        <p:txBody>
          <a:bodyPr>
            <a:noAutofit/>
          </a:bodyPr>
          <a:lstStyle/>
          <a:p>
            <a:r>
              <a:rPr lang="en-US" sz="3200" b="1" dirty="0"/>
              <a:t>Journal of Personal Science: One Child’s Autism Eliminated by </a:t>
            </a:r>
            <a:r>
              <a:rPr lang="en-US" sz="3200" b="1" dirty="0" smtClean="0"/>
              <a:t>Removal of </a:t>
            </a:r>
            <a:r>
              <a:rPr lang="en-US" sz="3200" b="1" dirty="0"/>
              <a:t>Glutamate From Her Diet</a:t>
            </a:r>
            <a:r>
              <a:rPr lang="en-US" sz="3200" b="1" dirty="0">
                <a:solidFill>
                  <a:srgbClr val="FF0000"/>
                </a:solidFill>
              </a:rPr>
              <a:t>*</a:t>
            </a:r>
            <a:r>
              <a:rPr lang="en-US" sz="3200" b="1" dirty="0"/>
              <a:t/>
            </a:r>
            <a:br>
              <a:rPr lang="en-US" sz="3200" b="1" dirty="0"/>
            </a:br>
            <a:r>
              <a:rPr lang="en-US" sz="3200" b="1" dirty="0"/>
              <a:t>By Katherine Reid</a:t>
            </a:r>
          </a:p>
        </p:txBody>
      </p:sp>
      <p:sp>
        <p:nvSpPr>
          <p:cNvPr id="3" name="Content Placeholder 2"/>
          <p:cNvSpPr>
            <a:spLocks noGrp="1"/>
          </p:cNvSpPr>
          <p:nvPr>
            <p:ph idx="1"/>
          </p:nvPr>
        </p:nvSpPr>
        <p:spPr>
          <a:xfrm>
            <a:off x="237067" y="1735664"/>
            <a:ext cx="8686800" cy="4525963"/>
          </a:xfrm>
        </p:spPr>
        <p:txBody>
          <a:bodyPr>
            <a:noAutofit/>
          </a:bodyPr>
          <a:lstStyle/>
          <a:p>
            <a:pPr marL="0" indent="0">
              <a:buNone/>
            </a:pPr>
            <a:r>
              <a:rPr lang="en-US" sz="2800" dirty="0"/>
              <a:t>First </a:t>
            </a:r>
            <a:r>
              <a:rPr lang="en-US" sz="2800" dirty="0" smtClean="0"/>
              <a:t>Round:</a:t>
            </a:r>
          </a:p>
          <a:p>
            <a:pPr lvl="1"/>
            <a:r>
              <a:rPr lang="en-US" sz="2400" dirty="0" smtClean="0"/>
              <a:t>Kale</a:t>
            </a:r>
            <a:r>
              <a:rPr lang="en-US" sz="2400" dirty="0"/>
              <a:t>, cucumber, cilantro, nuts, </a:t>
            </a:r>
            <a:r>
              <a:rPr lang="en-US" sz="2400" dirty="0" smtClean="0"/>
              <a:t>seeds, fruits</a:t>
            </a:r>
          </a:p>
          <a:p>
            <a:pPr lvl="1"/>
            <a:r>
              <a:rPr lang="en-US" sz="2400" dirty="0" smtClean="0"/>
              <a:t>Magnesium </a:t>
            </a:r>
            <a:r>
              <a:rPr lang="en-US" sz="2400" dirty="0"/>
              <a:t>B-complex, vitamin D3, omega 3 fats (EPA, DHA</a:t>
            </a:r>
            <a:r>
              <a:rPr lang="en-US" sz="2400" dirty="0" smtClean="0"/>
              <a:t>)</a:t>
            </a:r>
          </a:p>
          <a:p>
            <a:pPr lvl="1"/>
            <a:r>
              <a:rPr lang="en-US" sz="2400" dirty="0" smtClean="0"/>
              <a:t>Probiotics</a:t>
            </a:r>
          </a:p>
          <a:p>
            <a:pPr lvl="1"/>
            <a:r>
              <a:rPr lang="en-US" sz="2400" dirty="0" smtClean="0"/>
              <a:t>Gluten </a:t>
            </a:r>
            <a:r>
              <a:rPr lang="en-US" sz="2400" dirty="0"/>
              <a:t>free and casein free (no wheat, no milk)</a:t>
            </a:r>
          </a:p>
          <a:p>
            <a:pPr marL="0" indent="0">
              <a:buNone/>
            </a:pPr>
            <a:r>
              <a:rPr lang="en-US" sz="2800" i="1" dirty="0" smtClean="0">
                <a:solidFill>
                  <a:srgbClr val="FF0000"/>
                </a:solidFill>
              </a:rPr>
              <a:t>Child </a:t>
            </a:r>
            <a:r>
              <a:rPr lang="en-US" sz="2800" i="1" dirty="0">
                <a:solidFill>
                  <a:srgbClr val="FF0000"/>
                </a:solidFill>
              </a:rPr>
              <a:t>improved significantly but still had autistic behaviors</a:t>
            </a:r>
          </a:p>
          <a:p>
            <a:pPr marL="0" indent="0">
              <a:buNone/>
            </a:pPr>
            <a:r>
              <a:rPr lang="en-US" sz="2800" dirty="0" smtClean="0"/>
              <a:t>Second Round:</a:t>
            </a:r>
          </a:p>
          <a:p>
            <a:pPr lvl="1"/>
            <a:r>
              <a:rPr lang="en-US" sz="2400" dirty="0" smtClean="0"/>
              <a:t>ADD</a:t>
            </a:r>
            <a:r>
              <a:rPr lang="en-US" sz="2400" dirty="0"/>
              <a:t>: ELIMINATE FREE GLUTAMATE </a:t>
            </a:r>
          </a:p>
          <a:p>
            <a:pPr marL="0" indent="0" algn="ctr">
              <a:buNone/>
            </a:pPr>
            <a:r>
              <a:rPr lang="en-US" sz="2800" i="1" dirty="0" smtClean="0">
                <a:solidFill>
                  <a:srgbClr val="FF0000"/>
                </a:solidFill>
              </a:rPr>
              <a:t>Child </a:t>
            </a:r>
            <a:r>
              <a:rPr lang="en-US" sz="2800" i="1" dirty="0">
                <a:solidFill>
                  <a:srgbClr val="FF0000"/>
                </a:solidFill>
              </a:rPr>
              <a:t>lost the "autism" label!</a:t>
            </a:r>
          </a:p>
          <a:p>
            <a:pPr algn="ctr"/>
            <a:endParaRPr lang="en-US" sz="2800" dirty="0"/>
          </a:p>
        </p:txBody>
      </p:sp>
      <p:sp>
        <p:nvSpPr>
          <p:cNvPr id="4" name="TextBox 3"/>
          <p:cNvSpPr txBox="1"/>
          <p:nvPr/>
        </p:nvSpPr>
        <p:spPr>
          <a:xfrm>
            <a:off x="778933" y="6248403"/>
            <a:ext cx="6712094" cy="646331"/>
          </a:xfrm>
          <a:prstGeom prst="rect">
            <a:avLst/>
          </a:prstGeom>
          <a:noFill/>
        </p:spPr>
        <p:txBody>
          <a:bodyPr wrap="none" rtlCol="0">
            <a:spAutoFit/>
          </a:bodyPr>
          <a:lstStyle/>
          <a:p>
            <a:r>
              <a:rPr lang="en-US" dirty="0">
                <a:solidFill>
                  <a:srgbClr val="FF0000"/>
                </a:solidFill>
              </a:rPr>
              <a:t>*</a:t>
            </a:r>
            <a:r>
              <a:rPr lang="en-US" dirty="0" err="1"/>
              <a:t>blog.sethroberts.net</a:t>
            </a:r>
            <a:r>
              <a:rPr lang="en-US" dirty="0"/>
              <a:t>/2013/05/17/journal-of-personal-science-</a:t>
            </a:r>
          </a:p>
          <a:p>
            <a:r>
              <a:rPr lang="en-US" dirty="0"/>
              <a:t>one-childs-autism-eliminated-by-removal-of-glutamate-from-her-diet</a:t>
            </a:r>
          </a:p>
        </p:txBody>
      </p:sp>
    </p:spTree>
    <p:extLst>
      <p:ext uri="{BB962C8B-B14F-4D97-AF65-F5344CB8AC3E}">
        <p14:creationId xmlns:p14="http://schemas.microsoft.com/office/powerpoint/2010/main" val="8604020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Figure from Our Second Paper</a:t>
            </a:r>
            <a:r>
              <a:rPr lang="en-US" b="1" dirty="0" smtClean="0">
                <a:solidFill>
                  <a:srgbClr val="FF0000"/>
                </a:solidFill>
              </a:rPr>
              <a:t>*</a:t>
            </a:r>
            <a:endParaRPr lang="en-US" b="1" dirty="0">
              <a:solidFill>
                <a:srgbClr val="FF0000"/>
              </a:solidFill>
            </a:endParaRPr>
          </a:p>
        </p:txBody>
      </p:sp>
      <p:pic>
        <p:nvPicPr>
          <p:cNvPr id="4" name="Content Placeholder 3" descr="encephalopathy.png"/>
          <p:cNvPicPr>
            <a:picLocks noGrp="1" noChangeAspect="1"/>
          </p:cNvPicPr>
          <p:nvPr>
            <p:ph idx="1"/>
          </p:nvPr>
        </p:nvPicPr>
        <p:blipFill>
          <a:blip r:embed="rId2">
            <a:extLst>
              <a:ext uri="{28A0092B-C50C-407E-A947-70E740481C1C}">
                <a14:useLocalDpi xmlns:a14="http://schemas.microsoft.com/office/drawing/2010/main" val="0"/>
              </a:ext>
            </a:extLst>
          </a:blip>
          <a:srcRect l="-12285" r="-12285"/>
          <a:stretch>
            <a:fillRect/>
          </a:stretch>
        </p:blipFill>
        <p:spPr>
          <a:xfrm>
            <a:off x="-350075" y="1244600"/>
            <a:ext cx="9494075" cy="5221375"/>
          </a:xfrm>
        </p:spPr>
      </p:pic>
      <p:sp>
        <p:nvSpPr>
          <p:cNvPr id="5" name="TextBox 4"/>
          <p:cNvSpPr txBox="1"/>
          <p:nvPr/>
        </p:nvSpPr>
        <p:spPr>
          <a:xfrm>
            <a:off x="3098800" y="6431802"/>
            <a:ext cx="5910843" cy="461665"/>
          </a:xfrm>
          <a:prstGeom prst="rect">
            <a:avLst/>
          </a:prstGeom>
          <a:noFill/>
        </p:spPr>
        <p:txBody>
          <a:bodyPr wrap="none" rtlCol="0">
            <a:spAutoFit/>
          </a:bodyPr>
          <a:lstStyle/>
          <a:p>
            <a:r>
              <a:rPr lang="en-US" sz="2400" dirty="0">
                <a:solidFill>
                  <a:srgbClr val="FF0000"/>
                </a:solidFill>
              </a:rPr>
              <a:t>*</a:t>
            </a:r>
            <a:r>
              <a:rPr lang="en-US" sz="2400" dirty="0"/>
              <a:t>S. Seneff et al. Entropy 2013, 15(1), 372-406.</a:t>
            </a:r>
          </a:p>
        </p:txBody>
      </p:sp>
      <p:sp>
        <p:nvSpPr>
          <p:cNvPr id="9" name="TextBox 8"/>
          <p:cNvSpPr txBox="1"/>
          <p:nvPr/>
        </p:nvSpPr>
        <p:spPr>
          <a:xfrm>
            <a:off x="1679038" y="3645917"/>
            <a:ext cx="3756482" cy="369332"/>
          </a:xfrm>
          <a:prstGeom prst="rect">
            <a:avLst/>
          </a:prstGeom>
          <a:solidFill>
            <a:srgbClr val="FFFA92"/>
          </a:solidFill>
          <a:ln>
            <a:solidFill>
              <a:schemeClr val="tx1"/>
            </a:solidFill>
          </a:ln>
        </p:spPr>
        <p:txBody>
          <a:bodyPr wrap="none" rtlCol="0">
            <a:spAutoFit/>
          </a:bodyPr>
          <a:lstStyle/>
          <a:p>
            <a:r>
              <a:rPr lang="en-US" dirty="0" smtClean="0"/>
              <a:t>Glyphosate activates NMDA receptors</a:t>
            </a:r>
            <a:endParaRPr lang="en-US" dirty="0"/>
          </a:p>
        </p:txBody>
      </p:sp>
      <p:sp>
        <p:nvSpPr>
          <p:cNvPr id="10" name="Freeform 9"/>
          <p:cNvSpPr/>
          <p:nvPr/>
        </p:nvSpPr>
        <p:spPr>
          <a:xfrm>
            <a:off x="2196538" y="1281830"/>
            <a:ext cx="1714817" cy="916149"/>
          </a:xfrm>
          <a:custGeom>
            <a:avLst/>
            <a:gdLst>
              <a:gd name="connsiteX0" fmla="*/ 902262 w 1714817"/>
              <a:gd name="connsiteY0" fmla="*/ 30503 h 916149"/>
              <a:gd name="connsiteX1" fmla="*/ 97929 w 1714817"/>
              <a:gd name="connsiteY1" fmla="*/ 72837 h 916149"/>
              <a:gd name="connsiteX2" fmla="*/ 106395 w 1714817"/>
              <a:gd name="connsiteY2" fmla="*/ 665503 h 916149"/>
              <a:gd name="connsiteX3" fmla="*/ 936129 w 1714817"/>
              <a:gd name="connsiteY3" fmla="*/ 911037 h 916149"/>
              <a:gd name="connsiteX4" fmla="*/ 1444129 w 1714817"/>
              <a:gd name="connsiteY4" fmla="*/ 809437 h 916149"/>
              <a:gd name="connsiteX5" fmla="*/ 1698129 w 1714817"/>
              <a:gd name="connsiteY5" fmla="*/ 546970 h 916149"/>
              <a:gd name="connsiteX6" fmla="*/ 1596529 w 1714817"/>
              <a:gd name="connsiteY6" fmla="*/ 81303 h 916149"/>
              <a:gd name="connsiteX7" fmla="*/ 842995 w 1714817"/>
              <a:gd name="connsiteY7" fmla="*/ 30503 h 91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817" h="916149">
                <a:moveTo>
                  <a:pt x="902262" y="30503"/>
                </a:moveTo>
                <a:cubicBezTo>
                  <a:pt x="566417" y="-1247"/>
                  <a:pt x="230573" y="-32996"/>
                  <a:pt x="97929" y="72837"/>
                </a:cubicBezTo>
                <a:cubicBezTo>
                  <a:pt x="-34716" y="178670"/>
                  <a:pt x="-33305" y="525803"/>
                  <a:pt x="106395" y="665503"/>
                </a:cubicBezTo>
                <a:cubicBezTo>
                  <a:pt x="246095" y="805203"/>
                  <a:pt x="713173" y="887048"/>
                  <a:pt x="936129" y="911037"/>
                </a:cubicBezTo>
                <a:cubicBezTo>
                  <a:pt x="1159085" y="935026"/>
                  <a:pt x="1317129" y="870115"/>
                  <a:pt x="1444129" y="809437"/>
                </a:cubicBezTo>
                <a:cubicBezTo>
                  <a:pt x="1571129" y="748759"/>
                  <a:pt x="1672729" y="668326"/>
                  <a:pt x="1698129" y="546970"/>
                </a:cubicBezTo>
                <a:cubicBezTo>
                  <a:pt x="1723529" y="425614"/>
                  <a:pt x="1739051" y="167381"/>
                  <a:pt x="1596529" y="81303"/>
                </a:cubicBezTo>
                <a:cubicBezTo>
                  <a:pt x="1454007" y="-4775"/>
                  <a:pt x="842995" y="30503"/>
                  <a:pt x="842995" y="30503"/>
                </a:cubicBezTo>
              </a:path>
            </a:pathLst>
          </a:cu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993370" y="2199700"/>
            <a:ext cx="1363183" cy="1030509"/>
          </a:xfrm>
          <a:custGeom>
            <a:avLst/>
            <a:gdLst>
              <a:gd name="connsiteX0" fmla="*/ 721630 w 1363183"/>
              <a:gd name="connsiteY0" fmla="*/ 94767 h 1030509"/>
              <a:gd name="connsiteX1" fmla="*/ 44297 w 1363183"/>
              <a:gd name="connsiteY1" fmla="*/ 111700 h 1030509"/>
              <a:gd name="connsiteX2" fmla="*/ 69697 w 1363183"/>
              <a:gd name="connsiteY2" fmla="*/ 560433 h 1030509"/>
              <a:gd name="connsiteX3" fmla="*/ 103563 w 1363183"/>
              <a:gd name="connsiteY3" fmla="*/ 1009167 h 1030509"/>
              <a:gd name="connsiteX4" fmla="*/ 696230 w 1363183"/>
              <a:gd name="connsiteY4" fmla="*/ 958367 h 1030509"/>
              <a:gd name="connsiteX5" fmla="*/ 1331230 w 1363183"/>
              <a:gd name="connsiteY5" fmla="*/ 958367 h 1030509"/>
              <a:gd name="connsiteX6" fmla="*/ 1255030 w 1363183"/>
              <a:gd name="connsiteY6" fmla="*/ 357233 h 1030509"/>
              <a:gd name="connsiteX7" fmla="*/ 1136497 w 1363183"/>
              <a:gd name="connsiteY7" fmla="*/ 10100 h 1030509"/>
              <a:gd name="connsiteX8" fmla="*/ 721630 w 1363183"/>
              <a:gd name="connsiteY8" fmla="*/ 94767 h 103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3183" h="1030509">
                <a:moveTo>
                  <a:pt x="721630" y="94767"/>
                </a:moveTo>
                <a:cubicBezTo>
                  <a:pt x="539597" y="111700"/>
                  <a:pt x="152952" y="34089"/>
                  <a:pt x="44297" y="111700"/>
                </a:cubicBezTo>
                <a:cubicBezTo>
                  <a:pt x="-64358" y="189311"/>
                  <a:pt x="59819" y="410855"/>
                  <a:pt x="69697" y="560433"/>
                </a:cubicBezTo>
                <a:cubicBezTo>
                  <a:pt x="79575" y="710011"/>
                  <a:pt x="-859" y="942845"/>
                  <a:pt x="103563" y="1009167"/>
                </a:cubicBezTo>
                <a:cubicBezTo>
                  <a:pt x="207985" y="1075489"/>
                  <a:pt x="491619" y="966834"/>
                  <a:pt x="696230" y="958367"/>
                </a:cubicBezTo>
                <a:cubicBezTo>
                  <a:pt x="900841" y="949900"/>
                  <a:pt x="1238097" y="1058556"/>
                  <a:pt x="1331230" y="958367"/>
                </a:cubicBezTo>
                <a:cubicBezTo>
                  <a:pt x="1424363" y="858178"/>
                  <a:pt x="1287486" y="515278"/>
                  <a:pt x="1255030" y="357233"/>
                </a:cubicBezTo>
                <a:cubicBezTo>
                  <a:pt x="1222575" y="199189"/>
                  <a:pt x="1229630" y="53844"/>
                  <a:pt x="1136497" y="10100"/>
                </a:cubicBezTo>
                <a:cubicBezTo>
                  <a:pt x="1043364" y="-33644"/>
                  <a:pt x="903663" y="77834"/>
                  <a:pt x="721630" y="9476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4857600" y="5278010"/>
            <a:ext cx="1498953" cy="973237"/>
          </a:xfrm>
          <a:custGeom>
            <a:avLst/>
            <a:gdLst>
              <a:gd name="connsiteX0" fmla="*/ 896335 w 1498953"/>
              <a:gd name="connsiteY0" fmla="*/ 4760 h 973237"/>
              <a:gd name="connsiteX1" fmla="*/ 15801 w 1498953"/>
              <a:gd name="connsiteY1" fmla="*/ 428094 h 973237"/>
              <a:gd name="connsiteX2" fmla="*/ 371401 w 1498953"/>
              <a:gd name="connsiteY2" fmla="*/ 944560 h 973237"/>
              <a:gd name="connsiteX3" fmla="*/ 887868 w 1498953"/>
              <a:gd name="connsiteY3" fmla="*/ 910694 h 973237"/>
              <a:gd name="connsiteX4" fmla="*/ 1455135 w 1498953"/>
              <a:gd name="connsiteY4" fmla="*/ 876827 h 973237"/>
              <a:gd name="connsiteX5" fmla="*/ 1395868 w 1498953"/>
              <a:gd name="connsiteY5" fmla="*/ 241827 h 973237"/>
              <a:gd name="connsiteX6" fmla="*/ 896335 w 1498953"/>
              <a:gd name="connsiteY6" fmla="*/ 4760 h 9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953" h="973237">
                <a:moveTo>
                  <a:pt x="896335" y="4760"/>
                </a:moveTo>
                <a:cubicBezTo>
                  <a:pt x="666324" y="35804"/>
                  <a:pt x="103290" y="271461"/>
                  <a:pt x="15801" y="428094"/>
                </a:cubicBezTo>
                <a:cubicBezTo>
                  <a:pt x="-71688" y="584727"/>
                  <a:pt x="226057" y="864127"/>
                  <a:pt x="371401" y="944560"/>
                </a:cubicBezTo>
                <a:cubicBezTo>
                  <a:pt x="516745" y="1024993"/>
                  <a:pt x="887868" y="910694"/>
                  <a:pt x="887868" y="910694"/>
                </a:cubicBezTo>
                <a:cubicBezTo>
                  <a:pt x="1068490" y="899405"/>
                  <a:pt x="1370468" y="988305"/>
                  <a:pt x="1455135" y="876827"/>
                </a:cubicBezTo>
                <a:cubicBezTo>
                  <a:pt x="1539802" y="765349"/>
                  <a:pt x="1491824" y="384349"/>
                  <a:pt x="1395868" y="241827"/>
                </a:cubicBezTo>
                <a:cubicBezTo>
                  <a:pt x="1299912" y="99305"/>
                  <a:pt x="1126346" y="-26284"/>
                  <a:pt x="896335" y="476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68400" y="1935650"/>
            <a:ext cx="4777758" cy="369332"/>
          </a:xfrm>
          <a:prstGeom prst="rect">
            <a:avLst/>
          </a:prstGeom>
          <a:solidFill>
            <a:srgbClr val="FFFA92"/>
          </a:solidFill>
          <a:ln>
            <a:solidFill>
              <a:schemeClr val="tx1"/>
            </a:solidFill>
          </a:ln>
        </p:spPr>
        <p:txBody>
          <a:bodyPr wrap="none" rtlCol="0">
            <a:spAutoFit/>
          </a:bodyPr>
          <a:lstStyle/>
          <a:p>
            <a:r>
              <a:rPr lang="en-US" dirty="0" smtClean="0"/>
              <a:t>Glyphosate depletes glutathione and methionine</a:t>
            </a:r>
            <a:endParaRPr lang="en-US" dirty="0"/>
          </a:p>
        </p:txBody>
      </p:sp>
      <p:sp>
        <p:nvSpPr>
          <p:cNvPr id="7" name="TextBox 6"/>
          <p:cNvSpPr txBox="1"/>
          <p:nvPr/>
        </p:nvSpPr>
        <p:spPr>
          <a:xfrm>
            <a:off x="2003026" y="2505739"/>
            <a:ext cx="3108506" cy="369332"/>
          </a:xfrm>
          <a:prstGeom prst="rect">
            <a:avLst/>
          </a:prstGeom>
          <a:solidFill>
            <a:srgbClr val="FFFA92"/>
          </a:solidFill>
          <a:ln>
            <a:solidFill>
              <a:schemeClr val="tx1"/>
            </a:solidFill>
          </a:ln>
        </p:spPr>
        <p:txBody>
          <a:bodyPr wrap="none" rtlCol="0">
            <a:spAutoFit/>
          </a:bodyPr>
          <a:lstStyle/>
          <a:p>
            <a:r>
              <a:rPr lang="en-US" dirty="0" smtClean="0"/>
              <a:t>Glyphosate increases ammonia</a:t>
            </a:r>
            <a:endParaRPr lang="en-US" dirty="0"/>
          </a:p>
        </p:txBody>
      </p:sp>
      <p:sp>
        <p:nvSpPr>
          <p:cNvPr id="8" name="TextBox 7"/>
          <p:cNvSpPr txBox="1"/>
          <p:nvPr/>
        </p:nvSpPr>
        <p:spPr>
          <a:xfrm>
            <a:off x="1967015" y="3075828"/>
            <a:ext cx="3180528" cy="369332"/>
          </a:xfrm>
          <a:prstGeom prst="rect">
            <a:avLst/>
          </a:prstGeom>
          <a:solidFill>
            <a:srgbClr val="FFFA92"/>
          </a:solidFill>
          <a:ln>
            <a:solidFill>
              <a:schemeClr val="tx1"/>
            </a:solidFill>
          </a:ln>
        </p:spPr>
        <p:txBody>
          <a:bodyPr wrap="none" rtlCol="0">
            <a:spAutoFit/>
          </a:bodyPr>
          <a:lstStyle/>
          <a:p>
            <a:r>
              <a:rPr lang="en-US" dirty="0" smtClean="0"/>
              <a:t>Glyphosate increases glutamate</a:t>
            </a:r>
            <a:endParaRPr lang="en-US" dirty="0"/>
          </a:p>
        </p:txBody>
      </p:sp>
      <p:sp>
        <p:nvSpPr>
          <p:cNvPr id="17" name="Freeform 16"/>
          <p:cNvSpPr/>
          <p:nvPr/>
        </p:nvSpPr>
        <p:spPr>
          <a:xfrm>
            <a:off x="4438105" y="4420838"/>
            <a:ext cx="1633422" cy="857618"/>
          </a:xfrm>
          <a:custGeom>
            <a:avLst/>
            <a:gdLst>
              <a:gd name="connsiteX0" fmla="*/ 946695 w 1633422"/>
              <a:gd name="connsiteY0" fmla="*/ 7229 h 857618"/>
              <a:gd name="connsiteX1" fmla="*/ 40762 w 1633422"/>
              <a:gd name="connsiteY1" fmla="*/ 159629 h 857618"/>
              <a:gd name="connsiteX2" fmla="*/ 252428 w 1633422"/>
              <a:gd name="connsiteY2" fmla="*/ 803095 h 857618"/>
              <a:gd name="connsiteX3" fmla="*/ 1107562 w 1633422"/>
              <a:gd name="connsiteY3" fmla="*/ 811562 h 857618"/>
              <a:gd name="connsiteX4" fmla="*/ 1607095 w 1633422"/>
              <a:gd name="connsiteY4" fmla="*/ 709962 h 857618"/>
              <a:gd name="connsiteX5" fmla="*/ 1497028 w 1633422"/>
              <a:gd name="connsiteY5" fmla="*/ 100362 h 857618"/>
              <a:gd name="connsiteX6" fmla="*/ 946695 w 1633422"/>
              <a:gd name="connsiteY6" fmla="*/ 7229 h 8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422" h="857618">
                <a:moveTo>
                  <a:pt x="946695" y="7229"/>
                </a:moveTo>
                <a:cubicBezTo>
                  <a:pt x="703984" y="17107"/>
                  <a:pt x="156473" y="26985"/>
                  <a:pt x="40762" y="159629"/>
                </a:cubicBezTo>
                <a:cubicBezTo>
                  <a:pt x="-74949" y="292273"/>
                  <a:pt x="74628" y="694440"/>
                  <a:pt x="252428" y="803095"/>
                </a:cubicBezTo>
                <a:cubicBezTo>
                  <a:pt x="430228" y="911751"/>
                  <a:pt x="881784" y="827084"/>
                  <a:pt x="1107562" y="811562"/>
                </a:cubicBezTo>
                <a:cubicBezTo>
                  <a:pt x="1333340" y="796040"/>
                  <a:pt x="1542184" y="828495"/>
                  <a:pt x="1607095" y="709962"/>
                </a:cubicBezTo>
                <a:cubicBezTo>
                  <a:pt x="1672006" y="591429"/>
                  <a:pt x="1609917" y="221718"/>
                  <a:pt x="1497028" y="100362"/>
                </a:cubicBezTo>
                <a:cubicBezTo>
                  <a:pt x="1384139" y="-20994"/>
                  <a:pt x="1189406" y="-2649"/>
                  <a:pt x="946695" y="7229"/>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077809" y="4273016"/>
            <a:ext cx="1287897" cy="1032849"/>
          </a:xfrm>
          <a:custGeom>
            <a:avLst/>
            <a:gdLst>
              <a:gd name="connsiteX0" fmla="*/ 593924 w 1287897"/>
              <a:gd name="connsiteY0" fmla="*/ 36517 h 1032849"/>
              <a:gd name="connsiteX1" fmla="*/ 162124 w 1287897"/>
              <a:gd name="connsiteY1" fmla="*/ 104251 h 1032849"/>
              <a:gd name="connsiteX2" fmla="*/ 85924 w 1287897"/>
              <a:gd name="connsiteY2" fmla="*/ 527584 h 1032849"/>
              <a:gd name="connsiteX3" fmla="*/ 77458 w 1287897"/>
              <a:gd name="connsiteY3" fmla="*/ 993251 h 1032849"/>
              <a:gd name="connsiteX4" fmla="*/ 1118858 w 1287897"/>
              <a:gd name="connsiteY4" fmla="*/ 950917 h 1032849"/>
              <a:gd name="connsiteX5" fmla="*/ 1271258 w 1287897"/>
              <a:gd name="connsiteY5" fmla="*/ 493717 h 1032849"/>
              <a:gd name="connsiteX6" fmla="*/ 957991 w 1287897"/>
              <a:gd name="connsiteY6" fmla="*/ 36517 h 1032849"/>
              <a:gd name="connsiteX7" fmla="*/ 593924 w 1287897"/>
              <a:gd name="connsiteY7" fmla="*/ 36517 h 10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897" h="1032849">
                <a:moveTo>
                  <a:pt x="593924" y="36517"/>
                </a:moveTo>
                <a:cubicBezTo>
                  <a:pt x="461279" y="47806"/>
                  <a:pt x="246791" y="22407"/>
                  <a:pt x="162124" y="104251"/>
                </a:cubicBezTo>
                <a:cubicBezTo>
                  <a:pt x="77457" y="186095"/>
                  <a:pt x="100035" y="379417"/>
                  <a:pt x="85924" y="527584"/>
                </a:cubicBezTo>
                <a:cubicBezTo>
                  <a:pt x="71813" y="675751"/>
                  <a:pt x="-94698" y="922696"/>
                  <a:pt x="77458" y="993251"/>
                </a:cubicBezTo>
                <a:cubicBezTo>
                  <a:pt x="249614" y="1063806"/>
                  <a:pt x="919891" y="1034173"/>
                  <a:pt x="1118858" y="950917"/>
                </a:cubicBezTo>
                <a:cubicBezTo>
                  <a:pt x="1317825" y="867661"/>
                  <a:pt x="1298069" y="646117"/>
                  <a:pt x="1271258" y="493717"/>
                </a:cubicBezTo>
                <a:cubicBezTo>
                  <a:pt x="1244447" y="341317"/>
                  <a:pt x="1076524" y="112717"/>
                  <a:pt x="957991" y="36517"/>
                </a:cubicBezTo>
                <a:cubicBezTo>
                  <a:pt x="839458" y="-39683"/>
                  <a:pt x="726569" y="25228"/>
                  <a:pt x="593924" y="3651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003026" y="4279369"/>
            <a:ext cx="3059026" cy="369332"/>
          </a:xfrm>
          <a:prstGeom prst="rect">
            <a:avLst/>
          </a:prstGeom>
          <a:solidFill>
            <a:srgbClr val="FFFA92"/>
          </a:solidFill>
          <a:ln>
            <a:solidFill>
              <a:schemeClr val="tx1"/>
            </a:solidFill>
          </a:ln>
        </p:spPr>
        <p:txBody>
          <a:bodyPr wrap="none" rtlCol="0">
            <a:spAutoFit/>
          </a:bodyPr>
          <a:lstStyle/>
          <a:p>
            <a:r>
              <a:rPr lang="en-US" dirty="0" smtClean="0"/>
              <a:t>Glyphosate depletes serotonin</a:t>
            </a:r>
            <a:endParaRPr lang="en-US" dirty="0"/>
          </a:p>
        </p:txBody>
      </p:sp>
    </p:spTree>
    <p:extLst>
      <p:ext uri="{BB962C8B-B14F-4D97-AF65-F5344CB8AC3E}">
        <p14:creationId xmlns:p14="http://schemas.microsoft.com/office/powerpoint/2010/main" val="9909067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357" y="231165"/>
            <a:ext cx="6626835" cy="6626835"/>
          </a:xfrm>
          <a:prstGeom prst="rect">
            <a:avLst/>
          </a:prstGeom>
        </p:spPr>
      </p:pic>
      <p:sp>
        <p:nvSpPr>
          <p:cNvPr id="5" name="Rectangle 4"/>
          <p:cNvSpPr/>
          <p:nvPr/>
        </p:nvSpPr>
        <p:spPr>
          <a:xfrm>
            <a:off x="2778810" y="1586690"/>
            <a:ext cx="3979876"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GLYPHOSATE</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2" name="Picture 1" descr="Glyphosate-3D-vd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867" y="3581401"/>
            <a:ext cx="4487333" cy="2586336"/>
          </a:xfrm>
          <a:prstGeom prst="rect">
            <a:avLst/>
          </a:prstGeom>
        </p:spPr>
      </p:pic>
    </p:spTree>
    <p:extLst>
      <p:ext uri="{BB962C8B-B14F-4D97-AF65-F5344CB8AC3E}">
        <p14:creationId xmlns:p14="http://schemas.microsoft.com/office/powerpoint/2010/main" val="620815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Figure from Our Second Paper</a:t>
            </a:r>
            <a:r>
              <a:rPr lang="en-US" b="1" dirty="0" smtClean="0">
                <a:solidFill>
                  <a:srgbClr val="FF0000"/>
                </a:solidFill>
              </a:rPr>
              <a:t>*</a:t>
            </a:r>
            <a:endParaRPr lang="en-US" b="1" dirty="0">
              <a:solidFill>
                <a:srgbClr val="FF0000"/>
              </a:solidFill>
            </a:endParaRPr>
          </a:p>
        </p:txBody>
      </p:sp>
      <p:pic>
        <p:nvPicPr>
          <p:cNvPr id="4" name="Content Placeholder 3" descr="encephalopathy.png"/>
          <p:cNvPicPr>
            <a:picLocks noGrp="1" noChangeAspect="1"/>
          </p:cNvPicPr>
          <p:nvPr>
            <p:ph idx="1"/>
          </p:nvPr>
        </p:nvPicPr>
        <p:blipFill>
          <a:blip r:embed="rId2">
            <a:extLst>
              <a:ext uri="{28A0092B-C50C-407E-A947-70E740481C1C}">
                <a14:useLocalDpi xmlns:a14="http://schemas.microsoft.com/office/drawing/2010/main" val="0"/>
              </a:ext>
            </a:extLst>
          </a:blip>
          <a:srcRect l="-12285" r="-12285"/>
          <a:stretch>
            <a:fillRect/>
          </a:stretch>
        </p:blipFill>
        <p:spPr>
          <a:xfrm>
            <a:off x="-350075" y="1244600"/>
            <a:ext cx="9494075" cy="5221375"/>
          </a:xfrm>
        </p:spPr>
      </p:pic>
      <p:sp>
        <p:nvSpPr>
          <p:cNvPr id="5" name="TextBox 4"/>
          <p:cNvSpPr txBox="1"/>
          <p:nvPr/>
        </p:nvSpPr>
        <p:spPr>
          <a:xfrm>
            <a:off x="3098800" y="6431802"/>
            <a:ext cx="5910843" cy="461665"/>
          </a:xfrm>
          <a:prstGeom prst="rect">
            <a:avLst/>
          </a:prstGeom>
          <a:noFill/>
        </p:spPr>
        <p:txBody>
          <a:bodyPr wrap="none" rtlCol="0">
            <a:spAutoFit/>
          </a:bodyPr>
          <a:lstStyle/>
          <a:p>
            <a:r>
              <a:rPr lang="en-US" sz="2400" dirty="0">
                <a:solidFill>
                  <a:srgbClr val="FF0000"/>
                </a:solidFill>
              </a:rPr>
              <a:t>*</a:t>
            </a:r>
            <a:r>
              <a:rPr lang="en-US" sz="2400" dirty="0"/>
              <a:t>S. Seneff et al. Entropy 2013, 15(1), 372-406.</a:t>
            </a:r>
          </a:p>
        </p:txBody>
      </p:sp>
      <p:sp>
        <p:nvSpPr>
          <p:cNvPr id="9" name="TextBox 8"/>
          <p:cNvSpPr txBox="1"/>
          <p:nvPr/>
        </p:nvSpPr>
        <p:spPr>
          <a:xfrm>
            <a:off x="1679038" y="3645917"/>
            <a:ext cx="3756482" cy="369332"/>
          </a:xfrm>
          <a:prstGeom prst="rect">
            <a:avLst/>
          </a:prstGeom>
          <a:solidFill>
            <a:srgbClr val="FFFA92"/>
          </a:solidFill>
          <a:ln>
            <a:solidFill>
              <a:schemeClr val="tx1"/>
            </a:solidFill>
          </a:ln>
        </p:spPr>
        <p:txBody>
          <a:bodyPr wrap="none" rtlCol="0">
            <a:spAutoFit/>
          </a:bodyPr>
          <a:lstStyle/>
          <a:p>
            <a:r>
              <a:rPr lang="en-US" dirty="0" smtClean="0"/>
              <a:t>Glyphosate activates NMDA receptors</a:t>
            </a:r>
            <a:endParaRPr lang="en-US" dirty="0"/>
          </a:p>
        </p:txBody>
      </p:sp>
      <p:sp>
        <p:nvSpPr>
          <p:cNvPr id="10" name="Freeform 9"/>
          <p:cNvSpPr/>
          <p:nvPr/>
        </p:nvSpPr>
        <p:spPr>
          <a:xfrm>
            <a:off x="2196538" y="1281830"/>
            <a:ext cx="1714817" cy="916149"/>
          </a:xfrm>
          <a:custGeom>
            <a:avLst/>
            <a:gdLst>
              <a:gd name="connsiteX0" fmla="*/ 902262 w 1714817"/>
              <a:gd name="connsiteY0" fmla="*/ 30503 h 916149"/>
              <a:gd name="connsiteX1" fmla="*/ 97929 w 1714817"/>
              <a:gd name="connsiteY1" fmla="*/ 72837 h 916149"/>
              <a:gd name="connsiteX2" fmla="*/ 106395 w 1714817"/>
              <a:gd name="connsiteY2" fmla="*/ 665503 h 916149"/>
              <a:gd name="connsiteX3" fmla="*/ 936129 w 1714817"/>
              <a:gd name="connsiteY3" fmla="*/ 911037 h 916149"/>
              <a:gd name="connsiteX4" fmla="*/ 1444129 w 1714817"/>
              <a:gd name="connsiteY4" fmla="*/ 809437 h 916149"/>
              <a:gd name="connsiteX5" fmla="*/ 1698129 w 1714817"/>
              <a:gd name="connsiteY5" fmla="*/ 546970 h 916149"/>
              <a:gd name="connsiteX6" fmla="*/ 1596529 w 1714817"/>
              <a:gd name="connsiteY6" fmla="*/ 81303 h 916149"/>
              <a:gd name="connsiteX7" fmla="*/ 842995 w 1714817"/>
              <a:gd name="connsiteY7" fmla="*/ 30503 h 91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817" h="916149">
                <a:moveTo>
                  <a:pt x="902262" y="30503"/>
                </a:moveTo>
                <a:cubicBezTo>
                  <a:pt x="566417" y="-1247"/>
                  <a:pt x="230573" y="-32996"/>
                  <a:pt x="97929" y="72837"/>
                </a:cubicBezTo>
                <a:cubicBezTo>
                  <a:pt x="-34716" y="178670"/>
                  <a:pt x="-33305" y="525803"/>
                  <a:pt x="106395" y="665503"/>
                </a:cubicBezTo>
                <a:cubicBezTo>
                  <a:pt x="246095" y="805203"/>
                  <a:pt x="713173" y="887048"/>
                  <a:pt x="936129" y="911037"/>
                </a:cubicBezTo>
                <a:cubicBezTo>
                  <a:pt x="1159085" y="935026"/>
                  <a:pt x="1317129" y="870115"/>
                  <a:pt x="1444129" y="809437"/>
                </a:cubicBezTo>
                <a:cubicBezTo>
                  <a:pt x="1571129" y="748759"/>
                  <a:pt x="1672729" y="668326"/>
                  <a:pt x="1698129" y="546970"/>
                </a:cubicBezTo>
                <a:cubicBezTo>
                  <a:pt x="1723529" y="425614"/>
                  <a:pt x="1739051" y="167381"/>
                  <a:pt x="1596529" y="81303"/>
                </a:cubicBezTo>
                <a:cubicBezTo>
                  <a:pt x="1454007" y="-4775"/>
                  <a:pt x="842995" y="30503"/>
                  <a:pt x="842995" y="30503"/>
                </a:cubicBezTo>
              </a:path>
            </a:pathLst>
          </a:cu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993370" y="2199700"/>
            <a:ext cx="1363183" cy="1030509"/>
          </a:xfrm>
          <a:custGeom>
            <a:avLst/>
            <a:gdLst>
              <a:gd name="connsiteX0" fmla="*/ 721630 w 1363183"/>
              <a:gd name="connsiteY0" fmla="*/ 94767 h 1030509"/>
              <a:gd name="connsiteX1" fmla="*/ 44297 w 1363183"/>
              <a:gd name="connsiteY1" fmla="*/ 111700 h 1030509"/>
              <a:gd name="connsiteX2" fmla="*/ 69697 w 1363183"/>
              <a:gd name="connsiteY2" fmla="*/ 560433 h 1030509"/>
              <a:gd name="connsiteX3" fmla="*/ 103563 w 1363183"/>
              <a:gd name="connsiteY3" fmla="*/ 1009167 h 1030509"/>
              <a:gd name="connsiteX4" fmla="*/ 696230 w 1363183"/>
              <a:gd name="connsiteY4" fmla="*/ 958367 h 1030509"/>
              <a:gd name="connsiteX5" fmla="*/ 1331230 w 1363183"/>
              <a:gd name="connsiteY5" fmla="*/ 958367 h 1030509"/>
              <a:gd name="connsiteX6" fmla="*/ 1255030 w 1363183"/>
              <a:gd name="connsiteY6" fmla="*/ 357233 h 1030509"/>
              <a:gd name="connsiteX7" fmla="*/ 1136497 w 1363183"/>
              <a:gd name="connsiteY7" fmla="*/ 10100 h 1030509"/>
              <a:gd name="connsiteX8" fmla="*/ 721630 w 1363183"/>
              <a:gd name="connsiteY8" fmla="*/ 94767 h 103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3183" h="1030509">
                <a:moveTo>
                  <a:pt x="721630" y="94767"/>
                </a:moveTo>
                <a:cubicBezTo>
                  <a:pt x="539597" y="111700"/>
                  <a:pt x="152952" y="34089"/>
                  <a:pt x="44297" y="111700"/>
                </a:cubicBezTo>
                <a:cubicBezTo>
                  <a:pt x="-64358" y="189311"/>
                  <a:pt x="59819" y="410855"/>
                  <a:pt x="69697" y="560433"/>
                </a:cubicBezTo>
                <a:cubicBezTo>
                  <a:pt x="79575" y="710011"/>
                  <a:pt x="-859" y="942845"/>
                  <a:pt x="103563" y="1009167"/>
                </a:cubicBezTo>
                <a:cubicBezTo>
                  <a:pt x="207985" y="1075489"/>
                  <a:pt x="491619" y="966834"/>
                  <a:pt x="696230" y="958367"/>
                </a:cubicBezTo>
                <a:cubicBezTo>
                  <a:pt x="900841" y="949900"/>
                  <a:pt x="1238097" y="1058556"/>
                  <a:pt x="1331230" y="958367"/>
                </a:cubicBezTo>
                <a:cubicBezTo>
                  <a:pt x="1424363" y="858178"/>
                  <a:pt x="1287486" y="515278"/>
                  <a:pt x="1255030" y="357233"/>
                </a:cubicBezTo>
                <a:cubicBezTo>
                  <a:pt x="1222575" y="199189"/>
                  <a:pt x="1229630" y="53844"/>
                  <a:pt x="1136497" y="10100"/>
                </a:cubicBezTo>
                <a:cubicBezTo>
                  <a:pt x="1043364" y="-33644"/>
                  <a:pt x="903663" y="77834"/>
                  <a:pt x="721630" y="9476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4857600" y="5278010"/>
            <a:ext cx="1498953" cy="973237"/>
          </a:xfrm>
          <a:custGeom>
            <a:avLst/>
            <a:gdLst>
              <a:gd name="connsiteX0" fmla="*/ 896335 w 1498953"/>
              <a:gd name="connsiteY0" fmla="*/ 4760 h 973237"/>
              <a:gd name="connsiteX1" fmla="*/ 15801 w 1498953"/>
              <a:gd name="connsiteY1" fmla="*/ 428094 h 973237"/>
              <a:gd name="connsiteX2" fmla="*/ 371401 w 1498953"/>
              <a:gd name="connsiteY2" fmla="*/ 944560 h 973237"/>
              <a:gd name="connsiteX3" fmla="*/ 887868 w 1498953"/>
              <a:gd name="connsiteY3" fmla="*/ 910694 h 973237"/>
              <a:gd name="connsiteX4" fmla="*/ 1455135 w 1498953"/>
              <a:gd name="connsiteY4" fmla="*/ 876827 h 973237"/>
              <a:gd name="connsiteX5" fmla="*/ 1395868 w 1498953"/>
              <a:gd name="connsiteY5" fmla="*/ 241827 h 973237"/>
              <a:gd name="connsiteX6" fmla="*/ 896335 w 1498953"/>
              <a:gd name="connsiteY6" fmla="*/ 4760 h 9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953" h="973237">
                <a:moveTo>
                  <a:pt x="896335" y="4760"/>
                </a:moveTo>
                <a:cubicBezTo>
                  <a:pt x="666324" y="35804"/>
                  <a:pt x="103290" y="271461"/>
                  <a:pt x="15801" y="428094"/>
                </a:cubicBezTo>
                <a:cubicBezTo>
                  <a:pt x="-71688" y="584727"/>
                  <a:pt x="226057" y="864127"/>
                  <a:pt x="371401" y="944560"/>
                </a:cubicBezTo>
                <a:cubicBezTo>
                  <a:pt x="516745" y="1024993"/>
                  <a:pt x="887868" y="910694"/>
                  <a:pt x="887868" y="910694"/>
                </a:cubicBezTo>
                <a:cubicBezTo>
                  <a:pt x="1068490" y="899405"/>
                  <a:pt x="1370468" y="988305"/>
                  <a:pt x="1455135" y="876827"/>
                </a:cubicBezTo>
                <a:cubicBezTo>
                  <a:pt x="1539802" y="765349"/>
                  <a:pt x="1491824" y="384349"/>
                  <a:pt x="1395868" y="241827"/>
                </a:cubicBezTo>
                <a:cubicBezTo>
                  <a:pt x="1299912" y="99305"/>
                  <a:pt x="1126346" y="-26284"/>
                  <a:pt x="896335" y="476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68400" y="1935650"/>
            <a:ext cx="4777758" cy="369332"/>
          </a:xfrm>
          <a:prstGeom prst="rect">
            <a:avLst/>
          </a:prstGeom>
          <a:solidFill>
            <a:srgbClr val="FFFA92"/>
          </a:solidFill>
          <a:ln>
            <a:solidFill>
              <a:schemeClr val="tx1"/>
            </a:solidFill>
          </a:ln>
        </p:spPr>
        <p:txBody>
          <a:bodyPr wrap="none" rtlCol="0">
            <a:spAutoFit/>
          </a:bodyPr>
          <a:lstStyle/>
          <a:p>
            <a:r>
              <a:rPr lang="en-US" dirty="0" smtClean="0"/>
              <a:t>Glyphosate depletes glutathione and methionine</a:t>
            </a:r>
            <a:endParaRPr lang="en-US" dirty="0"/>
          </a:p>
        </p:txBody>
      </p:sp>
      <p:sp>
        <p:nvSpPr>
          <p:cNvPr id="7" name="TextBox 6"/>
          <p:cNvSpPr txBox="1"/>
          <p:nvPr/>
        </p:nvSpPr>
        <p:spPr>
          <a:xfrm>
            <a:off x="2003026" y="2505739"/>
            <a:ext cx="3108506" cy="369332"/>
          </a:xfrm>
          <a:prstGeom prst="rect">
            <a:avLst/>
          </a:prstGeom>
          <a:solidFill>
            <a:srgbClr val="FFFA92"/>
          </a:solidFill>
          <a:ln>
            <a:solidFill>
              <a:schemeClr val="tx1"/>
            </a:solidFill>
          </a:ln>
        </p:spPr>
        <p:txBody>
          <a:bodyPr wrap="none" rtlCol="0">
            <a:spAutoFit/>
          </a:bodyPr>
          <a:lstStyle/>
          <a:p>
            <a:r>
              <a:rPr lang="en-US" dirty="0" smtClean="0"/>
              <a:t>Glyphosate increases ammonia</a:t>
            </a:r>
            <a:endParaRPr lang="en-US" dirty="0"/>
          </a:p>
        </p:txBody>
      </p:sp>
      <p:sp>
        <p:nvSpPr>
          <p:cNvPr id="8" name="TextBox 7"/>
          <p:cNvSpPr txBox="1"/>
          <p:nvPr/>
        </p:nvSpPr>
        <p:spPr>
          <a:xfrm>
            <a:off x="1967015" y="3075828"/>
            <a:ext cx="3180528" cy="369332"/>
          </a:xfrm>
          <a:prstGeom prst="rect">
            <a:avLst/>
          </a:prstGeom>
          <a:solidFill>
            <a:srgbClr val="FFFA92"/>
          </a:solidFill>
          <a:ln>
            <a:solidFill>
              <a:schemeClr val="tx1"/>
            </a:solidFill>
          </a:ln>
        </p:spPr>
        <p:txBody>
          <a:bodyPr wrap="none" rtlCol="0">
            <a:spAutoFit/>
          </a:bodyPr>
          <a:lstStyle/>
          <a:p>
            <a:r>
              <a:rPr lang="en-US" dirty="0" smtClean="0"/>
              <a:t>Glyphosate increases glutamate</a:t>
            </a:r>
            <a:endParaRPr lang="en-US" dirty="0"/>
          </a:p>
        </p:txBody>
      </p:sp>
      <p:sp>
        <p:nvSpPr>
          <p:cNvPr id="17" name="Freeform 16"/>
          <p:cNvSpPr/>
          <p:nvPr/>
        </p:nvSpPr>
        <p:spPr>
          <a:xfrm>
            <a:off x="4438105" y="4420838"/>
            <a:ext cx="1633422" cy="857618"/>
          </a:xfrm>
          <a:custGeom>
            <a:avLst/>
            <a:gdLst>
              <a:gd name="connsiteX0" fmla="*/ 946695 w 1633422"/>
              <a:gd name="connsiteY0" fmla="*/ 7229 h 857618"/>
              <a:gd name="connsiteX1" fmla="*/ 40762 w 1633422"/>
              <a:gd name="connsiteY1" fmla="*/ 159629 h 857618"/>
              <a:gd name="connsiteX2" fmla="*/ 252428 w 1633422"/>
              <a:gd name="connsiteY2" fmla="*/ 803095 h 857618"/>
              <a:gd name="connsiteX3" fmla="*/ 1107562 w 1633422"/>
              <a:gd name="connsiteY3" fmla="*/ 811562 h 857618"/>
              <a:gd name="connsiteX4" fmla="*/ 1607095 w 1633422"/>
              <a:gd name="connsiteY4" fmla="*/ 709962 h 857618"/>
              <a:gd name="connsiteX5" fmla="*/ 1497028 w 1633422"/>
              <a:gd name="connsiteY5" fmla="*/ 100362 h 857618"/>
              <a:gd name="connsiteX6" fmla="*/ 946695 w 1633422"/>
              <a:gd name="connsiteY6" fmla="*/ 7229 h 8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422" h="857618">
                <a:moveTo>
                  <a:pt x="946695" y="7229"/>
                </a:moveTo>
                <a:cubicBezTo>
                  <a:pt x="703984" y="17107"/>
                  <a:pt x="156473" y="26985"/>
                  <a:pt x="40762" y="159629"/>
                </a:cubicBezTo>
                <a:cubicBezTo>
                  <a:pt x="-74949" y="292273"/>
                  <a:pt x="74628" y="694440"/>
                  <a:pt x="252428" y="803095"/>
                </a:cubicBezTo>
                <a:cubicBezTo>
                  <a:pt x="430228" y="911751"/>
                  <a:pt x="881784" y="827084"/>
                  <a:pt x="1107562" y="811562"/>
                </a:cubicBezTo>
                <a:cubicBezTo>
                  <a:pt x="1333340" y="796040"/>
                  <a:pt x="1542184" y="828495"/>
                  <a:pt x="1607095" y="709962"/>
                </a:cubicBezTo>
                <a:cubicBezTo>
                  <a:pt x="1672006" y="591429"/>
                  <a:pt x="1609917" y="221718"/>
                  <a:pt x="1497028" y="100362"/>
                </a:cubicBezTo>
                <a:cubicBezTo>
                  <a:pt x="1384139" y="-20994"/>
                  <a:pt x="1189406" y="-2649"/>
                  <a:pt x="946695" y="7229"/>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077809" y="4273016"/>
            <a:ext cx="1287897" cy="1032849"/>
          </a:xfrm>
          <a:custGeom>
            <a:avLst/>
            <a:gdLst>
              <a:gd name="connsiteX0" fmla="*/ 593924 w 1287897"/>
              <a:gd name="connsiteY0" fmla="*/ 36517 h 1032849"/>
              <a:gd name="connsiteX1" fmla="*/ 162124 w 1287897"/>
              <a:gd name="connsiteY1" fmla="*/ 104251 h 1032849"/>
              <a:gd name="connsiteX2" fmla="*/ 85924 w 1287897"/>
              <a:gd name="connsiteY2" fmla="*/ 527584 h 1032849"/>
              <a:gd name="connsiteX3" fmla="*/ 77458 w 1287897"/>
              <a:gd name="connsiteY3" fmla="*/ 993251 h 1032849"/>
              <a:gd name="connsiteX4" fmla="*/ 1118858 w 1287897"/>
              <a:gd name="connsiteY4" fmla="*/ 950917 h 1032849"/>
              <a:gd name="connsiteX5" fmla="*/ 1271258 w 1287897"/>
              <a:gd name="connsiteY5" fmla="*/ 493717 h 1032849"/>
              <a:gd name="connsiteX6" fmla="*/ 957991 w 1287897"/>
              <a:gd name="connsiteY6" fmla="*/ 36517 h 1032849"/>
              <a:gd name="connsiteX7" fmla="*/ 593924 w 1287897"/>
              <a:gd name="connsiteY7" fmla="*/ 36517 h 10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897" h="1032849">
                <a:moveTo>
                  <a:pt x="593924" y="36517"/>
                </a:moveTo>
                <a:cubicBezTo>
                  <a:pt x="461279" y="47806"/>
                  <a:pt x="246791" y="22407"/>
                  <a:pt x="162124" y="104251"/>
                </a:cubicBezTo>
                <a:cubicBezTo>
                  <a:pt x="77457" y="186095"/>
                  <a:pt x="100035" y="379417"/>
                  <a:pt x="85924" y="527584"/>
                </a:cubicBezTo>
                <a:cubicBezTo>
                  <a:pt x="71813" y="675751"/>
                  <a:pt x="-94698" y="922696"/>
                  <a:pt x="77458" y="993251"/>
                </a:cubicBezTo>
                <a:cubicBezTo>
                  <a:pt x="249614" y="1063806"/>
                  <a:pt x="919891" y="1034173"/>
                  <a:pt x="1118858" y="950917"/>
                </a:cubicBezTo>
                <a:cubicBezTo>
                  <a:pt x="1317825" y="867661"/>
                  <a:pt x="1298069" y="646117"/>
                  <a:pt x="1271258" y="493717"/>
                </a:cubicBezTo>
                <a:cubicBezTo>
                  <a:pt x="1244447" y="341317"/>
                  <a:pt x="1076524" y="112717"/>
                  <a:pt x="957991" y="36517"/>
                </a:cubicBezTo>
                <a:cubicBezTo>
                  <a:pt x="839458" y="-39683"/>
                  <a:pt x="726569" y="25228"/>
                  <a:pt x="593924" y="3651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003026" y="4279369"/>
            <a:ext cx="3059026" cy="369332"/>
          </a:xfrm>
          <a:prstGeom prst="rect">
            <a:avLst/>
          </a:prstGeom>
          <a:solidFill>
            <a:srgbClr val="FFFA92"/>
          </a:solidFill>
          <a:ln>
            <a:solidFill>
              <a:schemeClr val="tx1"/>
            </a:solidFill>
          </a:ln>
        </p:spPr>
        <p:txBody>
          <a:bodyPr wrap="none" rtlCol="0">
            <a:spAutoFit/>
          </a:bodyPr>
          <a:lstStyle/>
          <a:p>
            <a:r>
              <a:rPr lang="en-US" dirty="0" smtClean="0">
                <a:solidFill>
                  <a:srgbClr val="FF0000"/>
                </a:solidFill>
              </a:rPr>
              <a:t>Glyphosate depletes serotonin</a:t>
            </a:r>
            <a:endParaRPr lang="en-US" dirty="0">
              <a:solidFill>
                <a:srgbClr val="FF0000"/>
              </a:solidFill>
            </a:endParaRPr>
          </a:p>
        </p:txBody>
      </p:sp>
    </p:spTree>
    <p:extLst>
      <p:ext uri="{BB962C8B-B14F-4D97-AF65-F5344CB8AC3E}">
        <p14:creationId xmlns:p14="http://schemas.microsoft.com/office/powerpoint/2010/main" val="394647720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tamin_D_serotonin_autism.png"/>
          <p:cNvPicPr>
            <a:picLocks noGrp="1" noChangeAspect="1"/>
          </p:cNvPicPr>
          <p:nvPr>
            <p:ph idx="1"/>
          </p:nvPr>
        </p:nvPicPr>
        <p:blipFill>
          <a:blip r:embed="rId3">
            <a:extLst>
              <a:ext uri="{28A0092B-C50C-407E-A947-70E740481C1C}">
                <a14:useLocalDpi xmlns:a14="http://schemas.microsoft.com/office/drawing/2010/main" val="0"/>
              </a:ext>
            </a:extLst>
          </a:blip>
          <a:srcRect t="-44184" b="-44184"/>
          <a:stretch>
            <a:fillRect/>
          </a:stretch>
        </p:blipFill>
        <p:spPr>
          <a:xfrm>
            <a:off x="700744" y="-911909"/>
            <a:ext cx="8229600" cy="4525963"/>
          </a:xfrm>
        </p:spPr>
      </p:pic>
      <p:sp>
        <p:nvSpPr>
          <p:cNvPr id="5" name="Content Placeholder 2"/>
          <p:cNvSpPr txBox="1">
            <a:spLocks/>
          </p:cNvSpPr>
          <p:nvPr/>
        </p:nvSpPr>
        <p:spPr>
          <a:xfrm>
            <a:off x="457200" y="3060021"/>
            <a:ext cx="8229600" cy="322915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Autism is associated with low activated vitamin D and low brain serotonin</a:t>
            </a:r>
          </a:p>
          <a:p>
            <a:pPr lvl="1"/>
            <a:r>
              <a:rPr lang="en-US" sz="2400" dirty="0" smtClean="0"/>
              <a:t>Vitamin D activates serotonin receptors in the brain</a:t>
            </a:r>
          </a:p>
          <a:p>
            <a:r>
              <a:rPr lang="en-US" sz="2800" dirty="0" smtClean="0"/>
              <a:t>Estrogen rescues females by boosting serotonin levels in brain</a:t>
            </a:r>
          </a:p>
          <a:p>
            <a:r>
              <a:rPr lang="en-US" sz="2800" dirty="0" smtClean="0"/>
              <a:t>Recommendation is supplements in both vitamin D and tryptophan </a:t>
            </a:r>
            <a:r>
              <a:rPr lang="en-US" sz="2800" i="1" dirty="0" smtClean="0">
                <a:solidFill>
                  <a:srgbClr val="FF0000"/>
                </a:solidFill>
              </a:rPr>
              <a:t>(precursor to serotonin)</a:t>
            </a:r>
          </a:p>
        </p:txBody>
      </p:sp>
      <p:sp>
        <p:nvSpPr>
          <p:cNvPr id="6" name="TextBox 5"/>
          <p:cNvSpPr txBox="1"/>
          <p:nvPr/>
        </p:nvSpPr>
        <p:spPr>
          <a:xfrm>
            <a:off x="700744" y="2507647"/>
            <a:ext cx="7145047" cy="461665"/>
          </a:xfrm>
          <a:prstGeom prst="rect">
            <a:avLst/>
          </a:prstGeom>
          <a:solidFill>
            <a:srgbClr val="FFF9A2"/>
          </a:solidFill>
          <a:ln>
            <a:solidFill>
              <a:srgbClr val="000000"/>
            </a:solidFill>
          </a:ln>
        </p:spPr>
        <p:txBody>
          <a:bodyPr wrap="square" rtlCol="0">
            <a:spAutoFit/>
          </a:bodyPr>
          <a:lstStyle/>
          <a:p>
            <a:r>
              <a:rPr lang="en-US" sz="2400" dirty="0" smtClean="0"/>
              <a:t>Glyphosate suppresses vitamin D activation in the liver</a:t>
            </a:r>
            <a:endParaRPr lang="en-US" sz="2400" dirty="0"/>
          </a:p>
        </p:txBody>
      </p:sp>
      <p:sp>
        <p:nvSpPr>
          <p:cNvPr id="7" name="TextBox 6"/>
          <p:cNvSpPr txBox="1"/>
          <p:nvPr/>
        </p:nvSpPr>
        <p:spPr>
          <a:xfrm>
            <a:off x="1653381" y="2244548"/>
            <a:ext cx="5479158" cy="830997"/>
          </a:xfrm>
          <a:prstGeom prst="rect">
            <a:avLst/>
          </a:prstGeom>
          <a:solidFill>
            <a:srgbClr val="FFF9A2"/>
          </a:solidFill>
          <a:ln>
            <a:solidFill>
              <a:srgbClr val="000000"/>
            </a:solidFill>
          </a:ln>
        </p:spPr>
        <p:txBody>
          <a:bodyPr wrap="square" rtlCol="0">
            <a:spAutoFit/>
          </a:bodyPr>
          <a:lstStyle/>
          <a:p>
            <a:r>
              <a:rPr lang="en-US" sz="2400" dirty="0" smtClean="0"/>
              <a:t>Glyphosate suppresses aromatase which converts testosterone to estrogen</a:t>
            </a:r>
            <a:endParaRPr lang="en-US" sz="2400" dirty="0"/>
          </a:p>
        </p:txBody>
      </p:sp>
      <p:sp>
        <p:nvSpPr>
          <p:cNvPr id="8" name="TextBox 7"/>
          <p:cNvSpPr txBox="1"/>
          <p:nvPr/>
        </p:nvSpPr>
        <p:spPr>
          <a:xfrm>
            <a:off x="2093064" y="2222586"/>
            <a:ext cx="4804863" cy="830997"/>
          </a:xfrm>
          <a:prstGeom prst="rect">
            <a:avLst/>
          </a:prstGeom>
          <a:solidFill>
            <a:srgbClr val="FFF9A2"/>
          </a:solidFill>
          <a:ln>
            <a:solidFill>
              <a:srgbClr val="000000"/>
            </a:solidFill>
          </a:ln>
        </p:spPr>
        <p:txBody>
          <a:bodyPr wrap="square" rtlCol="0">
            <a:spAutoFit/>
          </a:bodyPr>
          <a:lstStyle/>
          <a:p>
            <a:r>
              <a:rPr lang="en-US" sz="2400" dirty="0" smtClean="0"/>
              <a:t>Glyphosate suppresses tryptophan synthesis by plants and gut bacteria</a:t>
            </a:r>
            <a:endParaRPr lang="en-US" sz="2400" dirty="0"/>
          </a:p>
        </p:txBody>
      </p:sp>
    </p:spTree>
    <p:extLst>
      <p:ext uri="{BB962C8B-B14F-4D97-AF65-F5344CB8AC3E}">
        <p14:creationId xmlns:p14="http://schemas.microsoft.com/office/powerpoint/2010/main" val="2022928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allAtOnce"/>
      <p:bldP spid="6"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solidFill>
                  <a:srgbClr val="FF0000"/>
                </a:solidFill>
              </a:rPr>
              <a:t>Mitochondrial </a:t>
            </a:r>
            <a:r>
              <a:rPr lang="en-US" dirty="0">
                <a:solidFill>
                  <a:srgbClr val="FF0000"/>
                </a:solidFill>
              </a:rPr>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23"/>
            <a:ext cx="8229600" cy="1143000"/>
          </a:xfrm>
        </p:spPr>
        <p:txBody>
          <a:bodyPr>
            <a:normAutofit fontScale="90000"/>
          </a:bodyPr>
          <a:lstStyle/>
          <a:p>
            <a:r>
              <a:rPr lang="en-US" b="1" dirty="0" smtClean="0"/>
              <a:t>Autism and Mitochondrial Disorder</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536267"/>
            <a:ext cx="7970977" cy="369332"/>
          </a:xfrm>
          <a:prstGeom prst="rect">
            <a:avLst/>
          </a:prstGeom>
          <a:noFill/>
        </p:spPr>
        <p:txBody>
          <a:bodyPr wrap="none" rtlCol="0">
            <a:spAutoFit/>
          </a:bodyPr>
          <a:lstStyle/>
          <a:p>
            <a:r>
              <a:rPr lang="en-US" dirty="0">
                <a:solidFill>
                  <a:srgbClr val="FF0000"/>
                </a:solidFill>
              </a:rPr>
              <a:t>*</a:t>
            </a:r>
            <a:r>
              <a:rPr lang="en-US" dirty="0"/>
              <a:t>G Oliveira et al. Developmental Medicine &amp; Child Neurology 47(3), 185-189, 2005.</a:t>
            </a:r>
          </a:p>
        </p:txBody>
      </p:sp>
      <p:pic>
        <p:nvPicPr>
          <p:cNvPr id="6" name="Picture 5" descr="mitochondr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267" y="4524482"/>
            <a:ext cx="3115733" cy="2025226"/>
          </a:xfrm>
          <a:prstGeom prst="rect">
            <a:avLst/>
          </a:prstGeom>
        </p:spPr>
      </p:pic>
      <p:sp>
        <p:nvSpPr>
          <p:cNvPr id="4" name="Content Placeholder 3"/>
          <p:cNvSpPr>
            <a:spLocks noGrp="1"/>
          </p:cNvSpPr>
          <p:nvPr>
            <p:ph idx="1"/>
          </p:nvPr>
        </p:nvSpPr>
        <p:spPr>
          <a:xfrm>
            <a:off x="457200" y="1075277"/>
            <a:ext cx="8229600" cy="4130361"/>
          </a:xfrm>
          <a:prstGeom prst="rect">
            <a:avLst/>
          </a:prstGeom>
        </p:spPr>
        <p:txBody>
          <a:bodyPr>
            <a:spAutoFit/>
          </a:bodyPr>
          <a:lstStyle/>
          <a:p>
            <a:pPr marL="0" indent="0">
              <a:buNone/>
            </a:pPr>
            <a:r>
              <a:rPr lang="en-US" dirty="0" smtClean="0"/>
              <a:t>“Five </a:t>
            </a:r>
            <a:r>
              <a:rPr lang="en-US" dirty="0"/>
              <a:t>of 11 patients studied were classified with definite mitochondrial respiratory chain disorder, suggesting that this might be one of the most common disorders associated with </a:t>
            </a:r>
            <a:r>
              <a:rPr lang="en-US" dirty="0" smtClean="0"/>
              <a:t>autism”</a:t>
            </a:r>
          </a:p>
          <a:p>
            <a:pPr marL="0" indent="0">
              <a:buNone/>
            </a:pPr>
            <a:r>
              <a:rPr lang="en-US" i="1" dirty="0" smtClean="0">
                <a:solidFill>
                  <a:srgbClr val="FF0000"/>
                </a:solidFill>
              </a:rPr>
              <a:t>Manganese</a:t>
            </a:r>
            <a:r>
              <a:rPr lang="en-US" dirty="0" smtClean="0">
                <a:solidFill>
                  <a:srgbClr val="FF0000"/>
                </a:solidFill>
              </a:rPr>
              <a:t> </a:t>
            </a:r>
            <a:r>
              <a:rPr lang="en-US" dirty="0" smtClean="0"/>
              <a:t>superoxide dismutase plays a critical role in protecting mitochondria from oxidative damage</a:t>
            </a:r>
            <a:endParaRPr lang="en-US" dirty="0"/>
          </a:p>
        </p:txBody>
      </p:sp>
    </p:spTree>
    <p:extLst>
      <p:ext uri="{BB962C8B-B14F-4D97-AF65-F5344CB8AC3E}">
        <p14:creationId xmlns:p14="http://schemas.microsoft.com/office/powerpoint/2010/main" val="220800949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Detoxification of Superoxide (O</a:t>
            </a:r>
            <a:r>
              <a:rPr lang="en-US" b="1" baseline="-25000" dirty="0" smtClean="0"/>
              <a:t>2</a:t>
            </a:r>
            <a:r>
              <a:rPr lang="en-US" b="1" baseline="30000" dirty="0" smtClean="0"/>
              <a:t>-</a:t>
            </a:r>
            <a:r>
              <a:rPr lang="en-US" b="1" dirty="0" smtClean="0"/>
              <a:t>)</a:t>
            </a:r>
            <a:endParaRPr lang="en-US" b="1" dirty="0"/>
          </a:p>
        </p:txBody>
      </p:sp>
      <p:pic>
        <p:nvPicPr>
          <p:cNvPr id="4" name="Content Placeholder 3" descr="mnSOD.jpg"/>
          <p:cNvPicPr>
            <a:picLocks noGrp="1" noChangeAspect="1"/>
          </p:cNvPicPr>
          <p:nvPr>
            <p:ph idx="1"/>
          </p:nvPr>
        </p:nvPicPr>
        <p:blipFill>
          <a:blip r:embed="rId2">
            <a:extLst>
              <a:ext uri="{28A0092B-C50C-407E-A947-70E740481C1C}">
                <a14:useLocalDpi xmlns:a14="http://schemas.microsoft.com/office/drawing/2010/main" val="0"/>
              </a:ext>
            </a:extLst>
          </a:blip>
          <a:srcRect t="-7164" b="-7164"/>
          <a:stretch>
            <a:fillRect/>
          </a:stretch>
        </p:blipFill>
        <p:spPr/>
      </p:pic>
      <p:sp>
        <p:nvSpPr>
          <p:cNvPr id="5" name="TextBox 4"/>
          <p:cNvSpPr txBox="1"/>
          <p:nvPr/>
        </p:nvSpPr>
        <p:spPr>
          <a:xfrm>
            <a:off x="6071822" y="4402666"/>
            <a:ext cx="831778" cy="461665"/>
          </a:xfrm>
          <a:prstGeom prst="rect">
            <a:avLst/>
          </a:prstGeom>
          <a:noFill/>
        </p:spPr>
        <p:txBody>
          <a:bodyPr wrap="none" rtlCol="0">
            <a:spAutoFit/>
          </a:bodyPr>
          <a:lstStyle/>
          <a:p>
            <a:r>
              <a:rPr lang="en-US" sz="2400" dirty="0" smtClean="0">
                <a:solidFill>
                  <a:srgbClr val="FF0000"/>
                </a:solidFill>
              </a:rPr>
              <a:t>IRON</a:t>
            </a:r>
            <a:endParaRPr lang="en-US" sz="2400" dirty="0">
              <a:solidFill>
                <a:srgbClr val="FF0000"/>
              </a:solidFill>
            </a:endParaRPr>
          </a:p>
        </p:txBody>
      </p:sp>
      <p:sp>
        <p:nvSpPr>
          <p:cNvPr id="6" name="TextBox 5"/>
          <p:cNvSpPr txBox="1"/>
          <p:nvPr/>
        </p:nvSpPr>
        <p:spPr>
          <a:xfrm>
            <a:off x="6826178" y="1369367"/>
            <a:ext cx="1492867" cy="461665"/>
          </a:xfrm>
          <a:prstGeom prst="rect">
            <a:avLst/>
          </a:prstGeom>
          <a:noFill/>
        </p:spPr>
        <p:txBody>
          <a:bodyPr wrap="none" rtlCol="0">
            <a:spAutoFit/>
          </a:bodyPr>
          <a:lstStyle/>
          <a:p>
            <a:r>
              <a:rPr lang="en-US" sz="2400" dirty="0" smtClean="0">
                <a:solidFill>
                  <a:srgbClr val="FF0000"/>
                </a:solidFill>
              </a:rPr>
              <a:t>SELENIUM</a:t>
            </a:r>
            <a:endParaRPr lang="en-US" sz="2400" dirty="0">
              <a:solidFill>
                <a:srgbClr val="FF0000"/>
              </a:solidFill>
            </a:endParaRPr>
          </a:p>
        </p:txBody>
      </p:sp>
      <p:sp>
        <p:nvSpPr>
          <p:cNvPr id="7" name="TextBox 6"/>
          <p:cNvSpPr txBox="1"/>
          <p:nvPr/>
        </p:nvSpPr>
        <p:spPr>
          <a:xfrm>
            <a:off x="4286178" y="1384067"/>
            <a:ext cx="2005777" cy="461665"/>
          </a:xfrm>
          <a:prstGeom prst="rect">
            <a:avLst/>
          </a:prstGeom>
          <a:noFill/>
        </p:spPr>
        <p:txBody>
          <a:bodyPr wrap="none" rtlCol="0">
            <a:spAutoFit/>
          </a:bodyPr>
          <a:lstStyle/>
          <a:p>
            <a:r>
              <a:rPr lang="en-US" sz="2400" dirty="0" smtClean="0">
                <a:solidFill>
                  <a:srgbClr val="FF0000"/>
                </a:solidFill>
              </a:rPr>
              <a:t>GLUTATHIONE</a:t>
            </a:r>
            <a:endParaRPr lang="en-US" sz="2400" dirty="0">
              <a:solidFill>
                <a:srgbClr val="FF0000"/>
              </a:solidFill>
            </a:endParaRPr>
          </a:p>
        </p:txBody>
      </p:sp>
      <p:sp>
        <p:nvSpPr>
          <p:cNvPr id="8" name="TextBox 7"/>
          <p:cNvSpPr txBox="1"/>
          <p:nvPr/>
        </p:nvSpPr>
        <p:spPr>
          <a:xfrm>
            <a:off x="1746178" y="2366200"/>
            <a:ext cx="1837462" cy="461665"/>
          </a:xfrm>
          <a:prstGeom prst="rect">
            <a:avLst/>
          </a:prstGeom>
          <a:noFill/>
        </p:spPr>
        <p:txBody>
          <a:bodyPr wrap="none" rtlCol="0">
            <a:spAutoFit/>
          </a:bodyPr>
          <a:lstStyle/>
          <a:p>
            <a:r>
              <a:rPr lang="en-US" sz="2400" dirty="0" smtClean="0">
                <a:solidFill>
                  <a:srgbClr val="FF0000"/>
                </a:solidFill>
              </a:rPr>
              <a:t>MANGANESE</a:t>
            </a:r>
            <a:endParaRPr lang="en-US" sz="2400" dirty="0">
              <a:solidFill>
                <a:srgbClr val="FF0000"/>
              </a:solidFill>
            </a:endParaRPr>
          </a:p>
        </p:txBody>
      </p:sp>
      <p:sp>
        <p:nvSpPr>
          <p:cNvPr id="9" name="TextBox 8"/>
          <p:cNvSpPr txBox="1"/>
          <p:nvPr/>
        </p:nvSpPr>
        <p:spPr>
          <a:xfrm>
            <a:off x="1782089" y="3149098"/>
            <a:ext cx="5565546" cy="584776"/>
          </a:xfrm>
          <a:prstGeom prst="rect">
            <a:avLst/>
          </a:prstGeom>
          <a:solidFill>
            <a:srgbClr val="FFFA92"/>
          </a:solidFill>
          <a:ln>
            <a:solidFill>
              <a:schemeClr val="tx1"/>
            </a:solidFill>
          </a:ln>
        </p:spPr>
        <p:txBody>
          <a:bodyPr wrap="none" rtlCol="0">
            <a:spAutoFit/>
          </a:bodyPr>
          <a:lstStyle/>
          <a:p>
            <a:r>
              <a:rPr lang="en-US" sz="3200" dirty="0" smtClean="0"/>
              <a:t>Glyphosate disrupts all of these!</a:t>
            </a:r>
            <a:endParaRPr lang="en-US" sz="3200" dirty="0"/>
          </a:p>
        </p:txBody>
      </p:sp>
    </p:spTree>
    <p:extLst>
      <p:ext uri="{BB962C8B-B14F-4D97-AF65-F5344CB8AC3E}">
        <p14:creationId xmlns:p14="http://schemas.microsoft.com/office/powerpoint/2010/main" val="4018009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32"/>
            <a:ext cx="8229600" cy="1143000"/>
          </a:xfrm>
        </p:spPr>
        <p:txBody>
          <a:bodyPr/>
          <a:lstStyle/>
          <a:p>
            <a:r>
              <a:rPr lang="en-US" b="1" dirty="0" smtClean="0"/>
              <a:t>Citric Acid Cycle in Mitochondria</a:t>
            </a:r>
            <a:endParaRPr lang="en-US" b="1" dirty="0"/>
          </a:p>
        </p:txBody>
      </p:sp>
      <p:pic>
        <p:nvPicPr>
          <p:cNvPr id="4" name="Content Placeholder 3" descr="aconitase.gif"/>
          <p:cNvPicPr>
            <a:picLocks noGrp="1" noChangeAspect="1"/>
          </p:cNvPicPr>
          <p:nvPr>
            <p:ph idx="1"/>
          </p:nvPr>
        </p:nvPicPr>
        <p:blipFill>
          <a:blip r:embed="rId3">
            <a:extLst>
              <a:ext uri="{28A0092B-C50C-407E-A947-70E740481C1C}">
                <a14:useLocalDpi xmlns:a14="http://schemas.microsoft.com/office/drawing/2010/main" val="0"/>
              </a:ext>
            </a:extLst>
          </a:blip>
          <a:srcRect l="-44784" r="-44784"/>
          <a:stretch>
            <a:fillRect/>
          </a:stretch>
        </p:blipFill>
        <p:spPr>
          <a:xfrm>
            <a:off x="-440267" y="829731"/>
            <a:ext cx="10457770" cy="5751371"/>
          </a:xfrm>
        </p:spPr>
      </p:pic>
      <p:sp>
        <p:nvSpPr>
          <p:cNvPr id="5" name="TextBox 4"/>
          <p:cNvSpPr txBox="1"/>
          <p:nvPr/>
        </p:nvSpPr>
        <p:spPr>
          <a:xfrm>
            <a:off x="6654800" y="2203043"/>
            <a:ext cx="1580280" cy="523220"/>
          </a:xfrm>
          <a:prstGeom prst="rect">
            <a:avLst/>
          </a:prstGeom>
          <a:solidFill>
            <a:srgbClr val="FFEDA5"/>
          </a:solidFill>
          <a:ln>
            <a:solidFill>
              <a:schemeClr val="tx1"/>
            </a:solidFill>
          </a:ln>
        </p:spPr>
        <p:txBody>
          <a:bodyPr wrap="none" rtlCol="0">
            <a:spAutoFit/>
          </a:bodyPr>
          <a:lstStyle/>
          <a:p>
            <a:r>
              <a:rPr lang="en-US" sz="2800" dirty="0" err="1" smtClean="0"/>
              <a:t>aconitase</a:t>
            </a:r>
            <a:endParaRPr lang="en-US" sz="2800" dirty="0"/>
          </a:p>
        </p:txBody>
      </p:sp>
      <p:sp>
        <p:nvSpPr>
          <p:cNvPr id="6" name="TextBox 5"/>
          <p:cNvSpPr txBox="1"/>
          <p:nvPr/>
        </p:nvSpPr>
        <p:spPr>
          <a:xfrm>
            <a:off x="3923525" y="6502400"/>
            <a:ext cx="5220475" cy="400110"/>
          </a:xfrm>
          <a:prstGeom prst="rect">
            <a:avLst/>
          </a:prstGeom>
          <a:noFill/>
        </p:spPr>
        <p:txBody>
          <a:bodyPr wrap="none" rtlCol="0">
            <a:spAutoFit/>
          </a:bodyPr>
          <a:lstStyle/>
          <a:p>
            <a:r>
              <a:rPr lang="en-US" sz="2000" dirty="0">
                <a:solidFill>
                  <a:srgbClr val="FF0000"/>
                </a:solidFill>
              </a:rPr>
              <a:t>*</a:t>
            </a:r>
            <a:r>
              <a:rPr lang="en-US" sz="2000" dirty="0"/>
              <a:t>PR Gardner. Methods in Enzymology 349:9–23.</a:t>
            </a:r>
          </a:p>
        </p:txBody>
      </p:sp>
    </p:spTree>
    <p:extLst>
      <p:ext uri="{BB962C8B-B14F-4D97-AF65-F5344CB8AC3E}">
        <p14:creationId xmlns:p14="http://schemas.microsoft.com/office/powerpoint/2010/main" val="399638238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32"/>
            <a:ext cx="8229600" cy="1143000"/>
          </a:xfrm>
        </p:spPr>
        <p:txBody>
          <a:bodyPr/>
          <a:lstStyle/>
          <a:p>
            <a:r>
              <a:rPr lang="en-US" b="1" dirty="0" smtClean="0"/>
              <a:t>Citric Acid Cycle in Mitochondria</a:t>
            </a:r>
            <a:endParaRPr lang="en-US" b="1" dirty="0"/>
          </a:p>
        </p:txBody>
      </p:sp>
      <p:pic>
        <p:nvPicPr>
          <p:cNvPr id="4" name="Content Placeholder 3" descr="aconitase.gif"/>
          <p:cNvPicPr>
            <a:picLocks noGrp="1" noChangeAspect="1"/>
          </p:cNvPicPr>
          <p:nvPr>
            <p:ph idx="1"/>
          </p:nvPr>
        </p:nvPicPr>
        <p:blipFill>
          <a:blip r:embed="rId3">
            <a:extLst>
              <a:ext uri="{28A0092B-C50C-407E-A947-70E740481C1C}">
                <a14:useLocalDpi xmlns:a14="http://schemas.microsoft.com/office/drawing/2010/main" val="0"/>
              </a:ext>
            </a:extLst>
          </a:blip>
          <a:srcRect l="-44784" r="-44784"/>
          <a:stretch>
            <a:fillRect/>
          </a:stretch>
        </p:blipFill>
        <p:spPr>
          <a:xfrm>
            <a:off x="-440267" y="829731"/>
            <a:ext cx="10457770" cy="5751371"/>
          </a:xfrm>
        </p:spPr>
      </p:pic>
      <p:sp>
        <p:nvSpPr>
          <p:cNvPr id="5" name="TextBox 4"/>
          <p:cNvSpPr txBox="1"/>
          <p:nvPr/>
        </p:nvSpPr>
        <p:spPr>
          <a:xfrm>
            <a:off x="6654800" y="2203043"/>
            <a:ext cx="1580280" cy="523220"/>
          </a:xfrm>
          <a:prstGeom prst="rect">
            <a:avLst/>
          </a:prstGeom>
          <a:solidFill>
            <a:srgbClr val="FFEDA5"/>
          </a:solidFill>
          <a:ln>
            <a:solidFill>
              <a:schemeClr val="tx1"/>
            </a:solidFill>
          </a:ln>
        </p:spPr>
        <p:txBody>
          <a:bodyPr wrap="none" rtlCol="0">
            <a:spAutoFit/>
          </a:bodyPr>
          <a:lstStyle/>
          <a:p>
            <a:r>
              <a:rPr lang="en-US" sz="2800" dirty="0" err="1" smtClean="0"/>
              <a:t>aconitase</a:t>
            </a:r>
            <a:endParaRPr lang="en-US" sz="2800" dirty="0"/>
          </a:p>
        </p:txBody>
      </p:sp>
      <p:sp>
        <p:nvSpPr>
          <p:cNvPr id="3" name="TextBox 2"/>
          <p:cNvSpPr txBox="1"/>
          <p:nvPr/>
        </p:nvSpPr>
        <p:spPr>
          <a:xfrm>
            <a:off x="778933" y="2895599"/>
            <a:ext cx="7179734" cy="1815882"/>
          </a:xfrm>
          <a:prstGeom prst="rect">
            <a:avLst/>
          </a:prstGeom>
          <a:solidFill>
            <a:srgbClr val="FFEDA5"/>
          </a:solidFill>
          <a:ln>
            <a:solidFill>
              <a:srgbClr val="000000"/>
            </a:solidFill>
          </a:ln>
        </p:spPr>
        <p:txBody>
          <a:bodyPr wrap="square" rtlCol="0">
            <a:spAutoFit/>
          </a:bodyPr>
          <a:lstStyle/>
          <a:p>
            <a:pPr algn="ctr"/>
            <a:endParaRPr lang="en-US" sz="2800" dirty="0" smtClean="0"/>
          </a:p>
          <a:p>
            <a:pPr algn="ctr"/>
            <a:r>
              <a:rPr lang="en-US" sz="2800" dirty="0" smtClean="0"/>
              <a:t>The </a:t>
            </a:r>
            <a:r>
              <a:rPr lang="en-US" sz="2800" dirty="0"/>
              <a:t>iron sulfur cluster in </a:t>
            </a:r>
            <a:r>
              <a:rPr lang="en-US" sz="2800" dirty="0" err="1"/>
              <a:t>aconitase</a:t>
            </a:r>
            <a:r>
              <a:rPr lang="en-US" sz="2800" dirty="0"/>
              <a:t> is highly sensitive to oxidation by </a:t>
            </a:r>
            <a:r>
              <a:rPr lang="en-US" sz="2800" dirty="0" smtClean="0"/>
              <a:t>superoxide</a:t>
            </a:r>
            <a:r>
              <a:rPr lang="en-US" sz="2800" dirty="0" smtClean="0">
                <a:solidFill>
                  <a:srgbClr val="FF0000"/>
                </a:solidFill>
              </a:rPr>
              <a:t>*</a:t>
            </a:r>
          </a:p>
          <a:p>
            <a:pPr algn="ctr"/>
            <a:endParaRPr lang="en-US" sz="2800" dirty="0"/>
          </a:p>
        </p:txBody>
      </p:sp>
      <p:sp>
        <p:nvSpPr>
          <p:cNvPr id="6" name="TextBox 5"/>
          <p:cNvSpPr txBox="1"/>
          <p:nvPr/>
        </p:nvSpPr>
        <p:spPr>
          <a:xfrm>
            <a:off x="3923525" y="6502400"/>
            <a:ext cx="5220475" cy="400110"/>
          </a:xfrm>
          <a:prstGeom prst="rect">
            <a:avLst/>
          </a:prstGeom>
          <a:noFill/>
        </p:spPr>
        <p:txBody>
          <a:bodyPr wrap="none" rtlCol="0">
            <a:spAutoFit/>
          </a:bodyPr>
          <a:lstStyle/>
          <a:p>
            <a:r>
              <a:rPr lang="en-US" sz="2000" dirty="0">
                <a:solidFill>
                  <a:srgbClr val="FF0000"/>
                </a:solidFill>
              </a:rPr>
              <a:t>*</a:t>
            </a:r>
            <a:r>
              <a:rPr lang="en-US" sz="2000" dirty="0"/>
              <a:t>PR Gardner. Methods in Enzymology 349:9–23.</a:t>
            </a:r>
          </a:p>
        </p:txBody>
      </p:sp>
    </p:spTree>
    <p:extLst>
      <p:ext uri="{BB962C8B-B14F-4D97-AF65-F5344CB8AC3E}">
        <p14:creationId xmlns:p14="http://schemas.microsoft.com/office/powerpoint/2010/main" val="205346603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Aconitase</a:t>
            </a:r>
            <a:r>
              <a:rPr lang="en-US" b="1" dirty="0" smtClean="0"/>
              <a:t> Dysfunction and Brain Inflammation in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Frozen samples of post-mortem tissues from cerebellum and temporal cortex of </a:t>
            </a:r>
            <a:r>
              <a:rPr lang="en-US" dirty="0" smtClean="0"/>
              <a:t>autism patients </a:t>
            </a:r>
            <a:r>
              <a:rPr lang="en-US" dirty="0"/>
              <a:t>compared with controls.</a:t>
            </a:r>
          </a:p>
          <a:p>
            <a:r>
              <a:rPr lang="en-US" dirty="0"/>
              <a:t>Compared to controls:</a:t>
            </a:r>
          </a:p>
          <a:p>
            <a:pPr lvl="1"/>
            <a:r>
              <a:rPr lang="en-US" dirty="0" err="1"/>
              <a:t>Aconitase</a:t>
            </a:r>
            <a:r>
              <a:rPr lang="en-US" dirty="0"/>
              <a:t> activity was </a:t>
            </a:r>
            <a:r>
              <a:rPr lang="en-US" dirty="0" smtClean="0"/>
              <a:t>                                         significantly </a:t>
            </a:r>
            <a:r>
              <a:rPr lang="en-US" dirty="0"/>
              <a:t>reduced in </a:t>
            </a:r>
            <a:r>
              <a:rPr lang="en-US" dirty="0" smtClean="0"/>
              <a:t>the                                            </a:t>
            </a:r>
            <a:r>
              <a:rPr lang="en-US" dirty="0"/>
              <a:t>cerebellum and </a:t>
            </a:r>
            <a:r>
              <a:rPr lang="en-US" dirty="0" smtClean="0"/>
              <a:t>correlated                                            with low </a:t>
            </a:r>
            <a:r>
              <a:rPr lang="en-US" dirty="0"/>
              <a:t>glutathione levels</a:t>
            </a:r>
          </a:p>
          <a:p>
            <a:pPr lvl="1"/>
            <a:r>
              <a:rPr lang="en-US" dirty="0" err="1"/>
              <a:t>Biomorkers</a:t>
            </a:r>
            <a:r>
              <a:rPr lang="en-US" dirty="0"/>
              <a:t> of inflammation were increased</a:t>
            </a:r>
          </a:p>
        </p:txBody>
      </p:sp>
      <p:sp>
        <p:nvSpPr>
          <p:cNvPr id="4" name="TextBox 3"/>
          <p:cNvSpPr txBox="1"/>
          <p:nvPr/>
        </p:nvSpPr>
        <p:spPr>
          <a:xfrm>
            <a:off x="2252133" y="6283868"/>
            <a:ext cx="5982527" cy="461665"/>
          </a:xfrm>
          <a:prstGeom prst="rect">
            <a:avLst/>
          </a:prstGeom>
          <a:noFill/>
        </p:spPr>
        <p:txBody>
          <a:bodyPr wrap="none" rtlCol="0">
            <a:spAutoFit/>
          </a:bodyPr>
          <a:lstStyle/>
          <a:p>
            <a:r>
              <a:rPr lang="fr-FR" sz="2400" dirty="0">
                <a:solidFill>
                  <a:srgbClr val="FF0000"/>
                </a:solidFill>
              </a:rPr>
              <a:t>*</a:t>
            </a:r>
            <a:r>
              <a:rPr lang="fr-FR" sz="2400" dirty="0"/>
              <a:t>S. Rose et al. </a:t>
            </a:r>
            <a:r>
              <a:rPr lang="fr-FR" sz="2400" dirty="0" err="1"/>
              <a:t>Transl</a:t>
            </a:r>
            <a:r>
              <a:rPr lang="fr-FR" sz="2400" dirty="0"/>
              <a:t> </a:t>
            </a:r>
            <a:r>
              <a:rPr lang="fr-FR" sz="2400" dirty="0" err="1"/>
              <a:t>Psychiatry</a:t>
            </a:r>
            <a:r>
              <a:rPr lang="fr-FR" sz="2400" dirty="0"/>
              <a:t> (2012) 2:e134.</a:t>
            </a:r>
            <a:endParaRPr lang="en-US" sz="2400" dirty="0"/>
          </a:p>
        </p:txBody>
      </p:sp>
      <p:pic>
        <p:nvPicPr>
          <p:cNvPr id="5" name="Picture 4" descr="cerebell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532" y="3098800"/>
            <a:ext cx="2472267" cy="2521712"/>
          </a:xfrm>
          <a:prstGeom prst="rect">
            <a:avLst/>
          </a:prstGeom>
        </p:spPr>
      </p:pic>
    </p:spTree>
    <p:extLst>
      <p:ext uri="{BB962C8B-B14F-4D97-AF65-F5344CB8AC3E}">
        <p14:creationId xmlns:p14="http://schemas.microsoft.com/office/powerpoint/2010/main" val="352923462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Aconitase</a:t>
            </a:r>
            <a:r>
              <a:rPr lang="en-US" b="1" dirty="0" smtClean="0"/>
              <a:t> &amp; Glutathione in Cerebellum in Autism</a:t>
            </a:r>
            <a:r>
              <a:rPr lang="en-US" b="1" dirty="0" smtClean="0">
                <a:solidFill>
                  <a:srgbClr val="FF0000"/>
                </a:solidFill>
              </a:rPr>
              <a:t>*</a:t>
            </a:r>
            <a:endParaRPr lang="en-US" b="1" dirty="0">
              <a:solidFill>
                <a:srgbClr val="FF0000"/>
              </a:solidFill>
            </a:endParaRPr>
          </a:p>
        </p:txBody>
      </p:sp>
      <p:pic>
        <p:nvPicPr>
          <p:cNvPr id="4" name="Content Placeholder 3" descr="aconitase_graph.png"/>
          <p:cNvPicPr>
            <a:picLocks noGrp="1" noChangeAspect="1"/>
          </p:cNvPicPr>
          <p:nvPr>
            <p:ph idx="1"/>
          </p:nvPr>
        </p:nvPicPr>
        <p:blipFill>
          <a:blip r:embed="rId3">
            <a:extLst>
              <a:ext uri="{28A0092B-C50C-407E-A947-70E740481C1C}">
                <a14:useLocalDpi xmlns:a14="http://schemas.microsoft.com/office/drawing/2010/main" val="0"/>
              </a:ext>
            </a:extLst>
          </a:blip>
          <a:srcRect l="-8136" r="-8136"/>
          <a:stretch>
            <a:fillRect/>
          </a:stretch>
        </p:blipFill>
        <p:spPr>
          <a:xfrm>
            <a:off x="287866" y="1600200"/>
            <a:ext cx="8229600" cy="4525963"/>
          </a:xfrm>
        </p:spPr>
      </p:pic>
      <p:sp>
        <p:nvSpPr>
          <p:cNvPr id="5" name="TextBox 4"/>
          <p:cNvSpPr txBox="1"/>
          <p:nvPr/>
        </p:nvSpPr>
        <p:spPr>
          <a:xfrm>
            <a:off x="2658533" y="6419334"/>
            <a:ext cx="5009454" cy="400110"/>
          </a:xfrm>
          <a:prstGeom prst="rect">
            <a:avLst/>
          </a:prstGeom>
          <a:noFill/>
        </p:spPr>
        <p:txBody>
          <a:bodyPr wrap="none" rtlCol="0">
            <a:spAutoFit/>
          </a:bodyPr>
          <a:lstStyle/>
          <a:p>
            <a:r>
              <a:rPr lang="fr-FR" sz="2000" dirty="0">
                <a:solidFill>
                  <a:srgbClr val="FF0000"/>
                </a:solidFill>
              </a:rPr>
              <a:t>* </a:t>
            </a:r>
            <a:r>
              <a:rPr lang="fr-FR" sz="2000" dirty="0"/>
              <a:t>S Rose et al. </a:t>
            </a:r>
            <a:r>
              <a:rPr lang="fr-FR" sz="2000" dirty="0" err="1"/>
              <a:t>Transl</a:t>
            </a:r>
            <a:r>
              <a:rPr lang="fr-FR" sz="2000" dirty="0"/>
              <a:t> </a:t>
            </a:r>
            <a:r>
              <a:rPr lang="fr-FR" sz="2000" dirty="0" err="1"/>
              <a:t>Psychiatry</a:t>
            </a:r>
            <a:r>
              <a:rPr lang="fr-FR" sz="2000" dirty="0"/>
              <a:t> (2012) 2:e134.</a:t>
            </a:r>
            <a:endParaRPr lang="en-US" sz="2000" dirty="0"/>
          </a:p>
        </p:txBody>
      </p:sp>
    </p:spTree>
    <p:extLst>
      <p:ext uri="{BB962C8B-B14F-4D97-AF65-F5344CB8AC3E}">
        <p14:creationId xmlns:p14="http://schemas.microsoft.com/office/powerpoint/2010/main" val="16991335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humans</a:t>
            </a:r>
          </a:p>
          <a:p>
            <a:r>
              <a:rPr lang="en-US" dirty="0" smtClean="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solidFill>
                  <a:srgbClr val="FF0000"/>
                </a:solidFill>
              </a:rPr>
              <a:t>Thyroid </a:t>
            </a:r>
            <a:r>
              <a:rPr lang="en-US" dirty="0">
                <a:solidFill>
                  <a:srgbClr val="FF0000"/>
                </a:solidFill>
              </a:rPr>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a:t>
            </a:r>
            <a:r>
              <a:rPr lang="en-US" dirty="0" smtClean="0"/>
              <a:t>is TOXIC to </a:t>
            </a:r>
            <a:r>
              <a:rPr lang="en-US" dirty="0"/>
              <a:t>humans</a:t>
            </a:r>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109243930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Maternal Low Thyroid and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“Severe </a:t>
            </a:r>
            <a:r>
              <a:rPr lang="en-US" dirty="0"/>
              <a:t>maternal </a:t>
            </a:r>
            <a:r>
              <a:rPr lang="en-US" dirty="0" err="1"/>
              <a:t>hypothyroxinemia</a:t>
            </a:r>
            <a:r>
              <a:rPr lang="en-US" dirty="0"/>
              <a:t> early in gestation increased the likelihood of having an autistic child by almost 4-</a:t>
            </a:r>
            <a:r>
              <a:rPr lang="en-US" dirty="0" smtClean="0"/>
              <a:t>fold.”</a:t>
            </a:r>
            <a:endParaRPr lang="en-US" dirty="0"/>
          </a:p>
        </p:txBody>
      </p:sp>
      <p:sp>
        <p:nvSpPr>
          <p:cNvPr id="4" name="TextBox 3"/>
          <p:cNvSpPr txBox="1"/>
          <p:nvPr/>
        </p:nvSpPr>
        <p:spPr>
          <a:xfrm>
            <a:off x="4080933" y="6488668"/>
            <a:ext cx="4801540" cy="369332"/>
          </a:xfrm>
          <a:prstGeom prst="rect">
            <a:avLst/>
          </a:prstGeom>
          <a:noFill/>
        </p:spPr>
        <p:txBody>
          <a:bodyPr wrap="none" rtlCol="0">
            <a:spAutoFit/>
          </a:bodyPr>
          <a:lstStyle/>
          <a:p>
            <a:r>
              <a:rPr lang="pl-PL" dirty="0" smtClean="0">
                <a:solidFill>
                  <a:srgbClr val="FF0000"/>
                </a:solidFill>
              </a:rPr>
              <a:t>*</a:t>
            </a:r>
            <a:r>
              <a:rPr lang="pl-PL" dirty="0" smtClean="0"/>
              <a:t>http</a:t>
            </a:r>
            <a:r>
              <a:rPr lang="pl-PL" dirty="0"/>
              <a:t>://</a:t>
            </a:r>
            <a:r>
              <a:rPr lang="pl-PL" dirty="0" err="1"/>
              <a:t>www.medscape.com</a:t>
            </a:r>
            <a:r>
              <a:rPr lang="pl-PL" dirty="0"/>
              <a:t>/</a:t>
            </a:r>
            <a:r>
              <a:rPr lang="pl-PL" dirty="0" err="1"/>
              <a:t>viewarticle</a:t>
            </a:r>
            <a:r>
              <a:rPr lang="pl-PL" dirty="0"/>
              <a:t>/809718</a:t>
            </a:r>
            <a:endParaRPr lang="en-US" dirty="0"/>
          </a:p>
        </p:txBody>
      </p:sp>
      <p:sp>
        <p:nvSpPr>
          <p:cNvPr id="8" name="TextBox 7"/>
          <p:cNvSpPr txBox="1"/>
          <p:nvPr/>
        </p:nvSpPr>
        <p:spPr>
          <a:xfrm>
            <a:off x="1168401" y="3756335"/>
            <a:ext cx="6824134" cy="1384995"/>
          </a:xfrm>
          <a:prstGeom prst="rect">
            <a:avLst/>
          </a:prstGeom>
          <a:solidFill>
            <a:srgbClr val="FFEDA5"/>
          </a:solidFill>
          <a:ln>
            <a:solidFill>
              <a:schemeClr val="tx1"/>
            </a:solidFill>
          </a:ln>
        </p:spPr>
        <p:txBody>
          <a:bodyPr wrap="square" rtlCol="0">
            <a:spAutoFit/>
          </a:bodyPr>
          <a:lstStyle/>
          <a:p>
            <a:pPr algn="ctr"/>
            <a:r>
              <a:rPr lang="en-US" sz="2800" dirty="0" smtClean="0"/>
              <a:t>Thyroid hormone is derived from tyrosine, one of the three aromatic amino acids produced via the </a:t>
            </a:r>
            <a:r>
              <a:rPr lang="en-US" sz="2800" dirty="0" err="1" smtClean="0"/>
              <a:t>shikimate</a:t>
            </a:r>
            <a:r>
              <a:rPr lang="en-US" sz="2800" dirty="0" smtClean="0"/>
              <a:t> pathway</a:t>
            </a:r>
            <a:endParaRPr lang="en-US" sz="2800" dirty="0"/>
          </a:p>
        </p:txBody>
      </p:sp>
    </p:spTree>
    <p:extLst>
      <p:ext uri="{BB962C8B-B14F-4D97-AF65-F5344CB8AC3E}">
        <p14:creationId xmlns:p14="http://schemas.microsoft.com/office/powerpoint/2010/main" val="65849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Dopamine and </a:t>
            </a:r>
            <a:r>
              <a:rPr lang="en-US" b="1" dirty="0" smtClean="0"/>
              <a:t>Thyroid Hormone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Like thyroid hormone, dopamine is derived from the aromatic amino acid tyrosine</a:t>
            </a:r>
          </a:p>
          <a:p>
            <a:r>
              <a:rPr lang="en-US" dirty="0"/>
              <a:t>Dopamine inhibits thyroid stimulating hormone</a:t>
            </a:r>
          </a:p>
          <a:p>
            <a:pPr lvl="1"/>
            <a:r>
              <a:rPr lang="en-US" dirty="0"/>
              <a:t>Corollary: insufficient dopamine leads to overactive thyroid </a:t>
            </a:r>
            <a:r>
              <a:rPr lang="en-US" dirty="0">
                <a:sym typeface="Wingdings"/>
              </a:rPr>
              <a:t></a:t>
            </a:r>
            <a:r>
              <a:rPr lang="en-US" dirty="0"/>
              <a:t> </a:t>
            </a:r>
            <a:r>
              <a:rPr lang="en-US" dirty="0" smtClean="0"/>
              <a:t>burnout</a:t>
            </a:r>
          </a:p>
          <a:p>
            <a:r>
              <a:rPr lang="en-US" dirty="0" smtClean="0"/>
              <a:t>Thyroid </a:t>
            </a:r>
            <a:r>
              <a:rPr lang="en-US" dirty="0"/>
              <a:t>hormone promotes synaptogenesis, synaptic vesicle and receptor recycling, neurotransmitter reuptake, and growth factor receptor </a:t>
            </a:r>
            <a:r>
              <a:rPr lang="en-US" dirty="0" smtClean="0"/>
              <a:t>signaling  </a:t>
            </a:r>
            <a:endParaRPr lang="en-US" dirty="0"/>
          </a:p>
        </p:txBody>
      </p:sp>
      <p:sp>
        <p:nvSpPr>
          <p:cNvPr id="4" name="TextBox 3"/>
          <p:cNvSpPr txBox="1"/>
          <p:nvPr/>
        </p:nvSpPr>
        <p:spPr>
          <a:xfrm>
            <a:off x="797784" y="6365527"/>
            <a:ext cx="8218215" cy="400110"/>
          </a:xfrm>
          <a:prstGeom prst="rect">
            <a:avLst/>
          </a:prstGeom>
          <a:noFill/>
        </p:spPr>
        <p:txBody>
          <a:bodyPr wrap="none" rtlCol="0">
            <a:spAutoFit/>
          </a:bodyPr>
          <a:lstStyle/>
          <a:p>
            <a:r>
              <a:rPr lang="en-US" sz="2000" dirty="0">
                <a:solidFill>
                  <a:srgbClr val="FF0000"/>
                </a:solidFill>
              </a:rPr>
              <a:t>*</a:t>
            </a:r>
            <a:r>
              <a:rPr lang="en-US" sz="2000" dirty="0"/>
              <a:t>OP </a:t>
            </a:r>
            <a:r>
              <a:rPr lang="en-US" sz="2000" dirty="0" err="1"/>
              <a:t>Soldin</a:t>
            </a:r>
            <a:r>
              <a:rPr lang="en-US" sz="2000" dirty="0"/>
              <a:t> and M </a:t>
            </a:r>
            <a:r>
              <a:rPr lang="en-US" sz="2000" dirty="0" err="1"/>
              <a:t>Aschner</a:t>
            </a:r>
            <a:r>
              <a:rPr lang="en-US" sz="2000" dirty="0"/>
              <a:t>. </a:t>
            </a:r>
            <a:r>
              <a:rPr lang="en-US" sz="2000" dirty="0" err="1"/>
              <a:t>Neurotoxicology</a:t>
            </a:r>
            <a:r>
              <a:rPr lang="en-US" sz="2000" dirty="0"/>
              <a:t> 2007 September; 28(5):951–956</a:t>
            </a:r>
          </a:p>
        </p:txBody>
      </p:sp>
    </p:spTree>
    <p:extLst>
      <p:ext uri="{BB962C8B-B14F-4D97-AF65-F5344CB8AC3E}">
        <p14:creationId xmlns:p14="http://schemas.microsoft.com/office/powerpoint/2010/main" val="284484189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6481" y="273629"/>
            <a:ext cx="8228160" cy="1144921"/>
          </a:xfrm>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b="1" dirty="0" smtClean="0"/>
              <a:t>Glyphosate and Thyroid Cancer</a:t>
            </a:r>
            <a:r>
              <a:rPr lang="en-US" b="1" dirty="0" smtClean="0">
                <a:solidFill>
                  <a:srgbClr val="FF0000"/>
                </a:solidFill>
              </a:rPr>
              <a:t>*</a:t>
            </a:r>
            <a:r>
              <a:rPr lang="en-US" b="1" dirty="0" smtClean="0"/>
              <a:t> </a:t>
            </a:r>
          </a:p>
        </p:txBody>
      </p:sp>
      <p:graphicFrame>
        <p:nvGraphicFramePr>
          <p:cNvPr id="25602" name="Object 2"/>
          <p:cNvGraphicFramePr>
            <a:graphicFrameLocks noChangeAspect="1"/>
          </p:cNvGraphicFramePr>
          <p:nvPr/>
        </p:nvGraphicFramePr>
        <p:xfrm>
          <a:off x="652321" y="1244291"/>
          <a:ext cx="8032320" cy="5183105"/>
        </p:xfrm>
        <a:graphic>
          <a:graphicData uri="http://schemas.openxmlformats.org/presentationml/2006/ole">
            <mc:AlternateContent xmlns:mc="http://schemas.openxmlformats.org/markup-compatibility/2006">
              <mc:Choice xmlns:v="urn:schemas-microsoft-com:vml" Requires="v">
                <p:oleObj spid="_x0000_s2186" r:id="rId4" imgW="13398500" imgH="6489700" progId="">
                  <p:embed/>
                </p:oleObj>
              </mc:Choice>
              <mc:Fallback>
                <p:oleObj r:id="rId4" imgW="13398500" imgH="64897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21" y="1244291"/>
                        <a:ext cx="8032320" cy="51831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 name="TextBox 3"/>
          <p:cNvSpPr txBox="1"/>
          <p:nvPr/>
        </p:nvSpPr>
        <p:spPr>
          <a:xfrm>
            <a:off x="3793548" y="6424145"/>
            <a:ext cx="4624734" cy="400110"/>
          </a:xfrm>
          <a:prstGeom prst="rect">
            <a:avLst/>
          </a:prstGeom>
          <a:noFill/>
        </p:spPr>
        <p:txBody>
          <a:bodyPr wrap="none" rtlCol="0">
            <a:spAutoFit/>
          </a:bodyPr>
          <a:lstStyle/>
          <a:p>
            <a:r>
              <a:rPr lang="en-US" sz="2000" dirty="0" smtClean="0">
                <a:solidFill>
                  <a:srgbClr val="FF0000"/>
                </a:solidFill>
              </a:rPr>
              <a:t>*</a:t>
            </a:r>
            <a:r>
              <a:rPr lang="en-US" sz="2000" dirty="0" smtClean="0"/>
              <a:t>Graph kindly provided by Nancy Swanson</a:t>
            </a:r>
            <a:endParaRPr lang="en-US" sz="2000" dirty="0"/>
          </a:p>
        </p:txBody>
      </p:sp>
    </p:spTree>
    <p:extLst>
      <p:ext uri="{BB962C8B-B14F-4D97-AF65-F5344CB8AC3E}">
        <p14:creationId xmlns:p14="http://schemas.microsoft.com/office/powerpoint/2010/main" val="33665287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solidFill>
                  <a:srgbClr val="FF0000"/>
                </a:solidFill>
              </a:rPr>
              <a:t>Impaired </a:t>
            </a:r>
            <a:r>
              <a:rPr lang="en-US" dirty="0">
                <a:solidFill>
                  <a:srgbClr val="FF0000"/>
                </a:solidFill>
              </a:rPr>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t-skele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379" y="1913460"/>
            <a:ext cx="2772833" cy="2779451"/>
          </a:xfrm>
          <a:prstGeom prst="rect">
            <a:avLst/>
          </a:prstGeom>
        </p:spPr>
      </p:pic>
      <p:sp>
        <p:nvSpPr>
          <p:cNvPr id="2" name="Title 1"/>
          <p:cNvSpPr>
            <a:spLocks noGrp="1"/>
          </p:cNvSpPr>
          <p:nvPr>
            <p:ph type="title"/>
          </p:nvPr>
        </p:nvSpPr>
        <p:spPr/>
        <p:txBody>
          <a:bodyPr>
            <a:normAutofit fontScale="90000"/>
          </a:bodyPr>
          <a:lstStyle/>
          <a:p>
            <a:r>
              <a:rPr lang="en-US" b="1" dirty="0" smtClean="0"/>
              <a:t>Glyphosate and Bone Development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591733"/>
            <a:ext cx="8940800" cy="4804602"/>
          </a:xfrm>
        </p:spPr>
        <p:txBody>
          <a:bodyPr>
            <a:normAutofit fontScale="92500" lnSpcReduction="20000"/>
          </a:bodyPr>
          <a:lstStyle/>
          <a:p>
            <a:r>
              <a:rPr lang="en-US" dirty="0" smtClean="0"/>
              <a:t>Dams treated with glyphosate in water from days 6 to 15 of their pregnancy</a:t>
            </a:r>
          </a:p>
          <a:p>
            <a:r>
              <a:rPr lang="en-US" dirty="0" smtClean="0"/>
              <a:t>Effects on pups:</a:t>
            </a:r>
          </a:p>
          <a:p>
            <a:pPr lvl="1"/>
            <a:r>
              <a:rPr lang="en-US" dirty="0" smtClean="0"/>
              <a:t>Lack </a:t>
            </a:r>
            <a:r>
              <a:rPr lang="en-US" dirty="0"/>
              <a:t>of development of </a:t>
            </a:r>
            <a:r>
              <a:rPr lang="en-US" dirty="0" smtClean="0"/>
              <a:t>                                                                     the </a:t>
            </a:r>
            <a:r>
              <a:rPr lang="en-US" dirty="0"/>
              <a:t>ossification centers of </a:t>
            </a:r>
            <a:r>
              <a:rPr lang="en-US" dirty="0" smtClean="0"/>
              <a:t>                                                                     the </a:t>
            </a:r>
            <a:r>
              <a:rPr lang="en-US" dirty="0"/>
              <a:t>terminal </a:t>
            </a:r>
            <a:r>
              <a:rPr lang="en-US" dirty="0" smtClean="0"/>
              <a:t>phalanges                                                                  </a:t>
            </a:r>
            <a:r>
              <a:rPr lang="en-US" dirty="0"/>
              <a:t>(bones in fingers and toes)</a:t>
            </a:r>
          </a:p>
          <a:p>
            <a:pPr lvl="1"/>
            <a:r>
              <a:rPr lang="en-US" dirty="0"/>
              <a:t>Larger </a:t>
            </a:r>
            <a:r>
              <a:rPr lang="en-US" dirty="0" err="1"/>
              <a:t>fontanelles</a:t>
            </a:r>
            <a:r>
              <a:rPr lang="en-US" dirty="0"/>
              <a:t> ("soft spot") </a:t>
            </a:r>
            <a:r>
              <a:rPr lang="en-US" dirty="0" smtClean="0"/>
              <a:t>                                                              and </a:t>
            </a:r>
            <a:r>
              <a:rPr lang="en-US" dirty="0"/>
              <a:t>incomplete development of skull bones </a:t>
            </a:r>
          </a:p>
          <a:p>
            <a:pPr lvl="1"/>
            <a:r>
              <a:rPr lang="en-US" dirty="0"/>
              <a:t>Absence of important bones or parts of bones, shortenings, </a:t>
            </a:r>
            <a:r>
              <a:rPr lang="en-US" dirty="0" err="1"/>
              <a:t>bendings</a:t>
            </a:r>
            <a:r>
              <a:rPr lang="en-US" dirty="0"/>
              <a:t>, asymmetry, fusions or clefts.</a:t>
            </a:r>
          </a:p>
          <a:p>
            <a:pPr lvl="1"/>
            <a:r>
              <a:rPr lang="en-US" dirty="0"/>
              <a:t>Surfactant </a:t>
            </a:r>
            <a:r>
              <a:rPr lang="en-US" dirty="0" err="1"/>
              <a:t>polyoxyethyleneamine</a:t>
            </a:r>
            <a:r>
              <a:rPr lang="en-US" dirty="0"/>
              <a:t> increased glyphosate's toxicity</a:t>
            </a:r>
          </a:p>
        </p:txBody>
      </p:sp>
      <p:sp>
        <p:nvSpPr>
          <p:cNvPr id="4" name="TextBox 3"/>
          <p:cNvSpPr txBox="1"/>
          <p:nvPr/>
        </p:nvSpPr>
        <p:spPr>
          <a:xfrm>
            <a:off x="1430487" y="6396335"/>
            <a:ext cx="7256313" cy="461665"/>
          </a:xfrm>
          <a:prstGeom prst="rect">
            <a:avLst/>
          </a:prstGeom>
          <a:noFill/>
        </p:spPr>
        <p:txBody>
          <a:bodyPr wrap="none" rtlCol="0">
            <a:spAutoFit/>
          </a:bodyPr>
          <a:lstStyle/>
          <a:p>
            <a:r>
              <a:rPr lang="en-US" sz="2400" dirty="0">
                <a:solidFill>
                  <a:srgbClr val="FF0000"/>
                </a:solidFill>
              </a:rPr>
              <a:t>*</a:t>
            </a:r>
            <a:r>
              <a:rPr lang="en-US" sz="2400" dirty="0"/>
              <a:t>E. </a:t>
            </a:r>
            <a:r>
              <a:rPr lang="en-US" sz="2400" dirty="0" err="1"/>
              <a:t>Dallegrave</a:t>
            </a:r>
            <a:r>
              <a:rPr lang="en-US" sz="2400" dirty="0"/>
              <a:t> et al. Toxicology Letters 142 (2003) 45-52.</a:t>
            </a:r>
          </a:p>
        </p:txBody>
      </p:sp>
    </p:spTree>
    <p:extLst>
      <p:ext uri="{BB962C8B-B14F-4D97-AF65-F5344CB8AC3E}">
        <p14:creationId xmlns:p14="http://schemas.microsoft.com/office/powerpoint/2010/main" val="371352061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Manganese and Bones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348133" cy="3479800"/>
          </a:xfrm>
        </p:spPr>
        <p:txBody>
          <a:bodyPr>
            <a:normAutofit/>
          </a:bodyPr>
          <a:lstStyle/>
          <a:p>
            <a:pPr marL="0" indent="0">
              <a:buNone/>
            </a:pPr>
            <a:r>
              <a:rPr lang="en-US" dirty="0" smtClean="0"/>
              <a:t>“The </a:t>
            </a:r>
            <a:r>
              <a:rPr lang="en-US" dirty="0"/>
              <a:t>multiple cellular effects of </a:t>
            </a:r>
            <a:r>
              <a:rPr lang="en-US" dirty="0" err="1"/>
              <a:t>Mn</a:t>
            </a:r>
            <a:r>
              <a:rPr lang="en-US" dirty="0"/>
              <a:t> deficiency include: decreased bone </a:t>
            </a:r>
            <a:r>
              <a:rPr lang="en-US" dirty="0" err="1"/>
              <a:t>resorption</a:t>
            </a:r>
            <a:r>
              <a:rPr lang="en-US" dirty="0"/>
              <a:t>, production of labile bone, and </a:t>
            </a:r>
            <a:r>
              <a:rPr lang="en-US" i="1" dirty="0">
                <a:solidFill>
                  <a:srgbClr val="FF0000"/>
                </a:solidFill>
              </a:rPr>
              <a:t>decreased synthesis of organic matrix.</a:t>
            </a:r>
            <a:r>
              <a:rPr lang="en-US" dirty="0"/>
              <a:t> The serum level of </a:t>
            </a:r>
            <a:r>
              <a:rPr lang="en-US" dirty="0" err="1"/>
              <a:t>Mn</a:t>
            </a:r>
            <a:r>
              <a:rPr lang="en-US" dirty="0"/>
              <a:t> in a group of osteoporotic postmenopausal women was significantly lower than age-matched controls</a:t>
            </a:r>
            <a:r>
              <a:rPr lang="en-US" dirty="0" smtClean="0"/>
              <a:t>.”</a:t>
            </a:r>
            <a:endParaRPr lang="en-US" dirty="0"/>
          </a:p>
        </p:txBody>
      </p:sp>
      <p:sp>
        <p:nvSpPr>
          <p:cNvPr id="4" name="TextBox 3"/>
          <p:cNvSpPr txBox="1"/>
          <p:nvPr/>
        </p:nvSpPr>
        <p:spPr>
          <a:xfrm>
            <a:off x="1530445" y="6126163"/>
            <a:ext cx="6578919" cy="954107"/>
          </a:xfrm>
          <a:prstGeom prst="rect">
            <a:avLst/>
          </a:prstGeom>
          <a:noFill/>
        </p:spPr>
        <p:txBody>
          <a:bodyPr wrap="none" rtlCol="0">
            <a:spAutoFit/>
          </a:bodyPr>
          <a:lstStyle/>
          <a:p>
            <a:r>
              <a:rPr lang="en-US" sz="2000" dirty="0" smtClean="0">
                <a:solidFill>
                  <a:srgbClr val="FF0000"/>
                </a:solidFill>
              </a:rPr>
              <a:t>*</a:t>
            </a:r>
            <a:r>
              <a:rPr lang="en-US" dirty="0" smtClean="0"/>
              <a:t>L</a:t>
            </a:r>
            <a:r>
              <a:rPr lang="en-US" dirty="0"/>
              <a:t>. </a:t>
            </a:r>
            <a:r>
              <a:rPr lang="en-US" dirty="0" err="1"/>
              <a:t>Strause</a:t>
            </a:r>
            <a:r>
              <a:rPr lang="en-US" dirty="0"/>
              <a:t> and P. </a:t>
            </a:r>
            <a:r>
              <a:rPr lang="en-US" dirty="0" err="1"/>
              <a:t>Saltman</a:t>
            </a:r>
            <a:r>
              <a:rPr lang="en-US" dirty="0"/>
              <a:t>. Role of Manganese in Bone Metabolism. </a:t>
            </a:r>
          </a:p>
          <a:p>
            <a:r>
              <a:rPr lang="en-US" dirty="0"/>
              <a:t>Chapter 5, </a:t>
            </a:r>
            <a:r>
              <a:rPr lang="en-US" dirty="0" err="1"/>
              <a:t>pp</a:t>
            </a:r>
            <a:r>
              <a:rPr lang="en-US" dirty="0"/>
              <a:t> 46–55 in Nutritional Bioavailability of Manganese.</a:t>
            </a:r>
          </a:p>
          <a:p>
            <a:endParaRPr lang="en-US" dirty="0"/>
          </a:p>
        </p:txBody>
      </p:sp>
    </p:spTree>
    <p:extLst>
      <p:ext uri="{BB962C8B-B14F-4D97-AF65-F5344CB8AC3E}">
        <p14:creationId xmlns:p14="http://schemas.microsoft.com/office/powerpoint/2010/main" val="374528717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74638"/>
            <a:ext cx="8432800" cy="1143000"/>
          </a:xfrm>
        </p:spPr>
        <p:txBody>
          <a:bodyPr>
            <a:normAutofit fontScale="90000"/>
          </a:bodyPr>
          <a:lstStyle/>
          <a:p>
            <a:r>
              <a:rPr lang="en-US" b="1" dirty="0" smtClean="0"/>
              <a:t>Osteoblasts build “Ground Substance” </a:t>
            </a:r>
            <a:endParaRPr lang="en-US" b="1" dirty="0"/>
          </a:p>
        </p:txBody>
      </p:sp>
      <p:pic>
        <p:nvPicPr>
          <p:cNvPr id="4" name="Content Placeholder 3" descr="Active_osteoblasts.jpg"/>
          <p:cNvPicPr>
            <a:picLocks noGrp="1" noChangeAspect="1"/>
          </p:cNvPicPr>
          <p:nvPr>
            <p:ph idx="1"/>
          </p:nvPr>
        </p:nvPicPr>
        <p:blipFill>
          <a:blip r:embed="rId2">
            <a:extLst>
              <a:ext uri="{28A0092B-C50C-407E-A947-70E740481C1C}">
                <a14:useLocalDpi xmlns:a14="http://schemas.microsoft.com/office/drawing/2010/main" val="0"/>
              </a:ext>
            </a:extLst>
          </a:blip>
          <a:srcRect l="-9095" r="-9095"/>
          <a:stretch>
            <a:fillRect/>
          </a:stretch>
        </p:blipFill>
        <p:spPr>
          <a:xfrm>
            <a:off x="3943623" y="1417638"/>
            <a:ext cx="5588388" cy="3073398"/>
          </a:xfrm>
        </p:spPr>
      </p:pic>
      <p:sp>
        <p:nvSpPr>
          <p:cNvPr id="5" name="Content Placeholder 2"/>
          <p:cNvSpPr txBox="1">
            <a:spLocks/>
          </p:cNvSpPr>
          <p:nvPr/>
        </p:nvSpPr>
        <p:spPr>
          <a:xfrm>
            <a:off x="254000" y="1417638"/>
            <a:ext cx="4284133" cy="49191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Ground substance is made of chondroitin sulfate and </a:t>
            </a:r>
            <a:r>
              <a:rPr lang="en-US" sz="2800" dirty="0" err="1" smtClean="0"/>
              <a:t>osteocalcin</a:t>
            </a:r>
            <a:r>
              <a:rPr lang="en-US" sz="2800" dirty="0" smtClean="0"/>
              <a:t> – collagen is layered over this</a:t>
            </a:r>
          </a:p>
          <a:p>
            <a:r>
              <a:rPr lang="en-US" sz="2800" dirty="0" smtClean="0"/>
              <a:t>Poor mineralization results from impaired chondroitin sulfate synthesis</a:t>
            </a:r>
          </a:p>
          <a:p>
            <a:endParaRPr lang="en-US" sz="2800" dirty="0"/>
          </a:p>
        </p:txBody>
      </p:sp>
      <p:sp>
        <p:nvSpPr>
          <p:cNvPr id="6" name="TextBox 5"/>
          <p:cNvSpPr txBox="1"/>
          <p:nvPr/>
        </p:nvSpPr>
        <p:spPr>
          <a:xfrm>
            <a:off x="5774267" y="4592135"/>
            <a:ext cx="2661305" cy="461665"/>
          </a:xfrm>
          <a:prstGeom prst="rect">
            <a:avLst/>
          </a:prstGeom>
          <a:noFill/>
        </p:spPr>
        <p:txBody>
          <a:bodyPr wrap="none" rtlCol="0">
            <a:spAutoFit/>
          </a:bodyPr>
          <a:lstStyle/>
          <a:p>
            <a:r>
              <a:rPr lang="en-US" sz="2400" dirty="0" smtClean="0"/>
              <a:t>Osteoblasts in bone</a:t>
            </a:r>
            <a:endParaRPr lang="en-US" sz="2400" dirty="0"/>
          </a:p>
        </p:txBody>
      </p:sp>
      <p:sp>
        <p:nvSpPr>
          <p:cNvPr id="7" name="TextBox 6"/>
          <p:cNvSpPr txBox="1"/>
          <p:nvPr/>
        </p:nvSpPr>
        <p:spPr>
          <a:xfrm>
            <a:off x="914400" y="5726667"/>
            <a:ext cx="6705600" cy="954107"/>
          </a:xfrm>
          <a:prstGeom prst="rect">
            <a:avLst/>
          </a:prstGeom>
          <a:solidFill>
            <a:srgbClr val="FFEDA5"/>
          </a:solidFill>
          <a:ln>
            <a:solidFill>
              <a:schemeClr val="tx1"/>
            </a:solidFill>
          </a:ln>
        </p:spPr>
        <p:txBody>
          <a:bodyPr wrap="square" rtlCol="0">
            <a:spAutoFit/>
          </a:bodyPr>
          <a:lstStyle/>
          <a:p>
            <a:pPr algn="ctr"/>
            <a:r>
              <a:rPr lang="en-US" sz="2800" dirty="0" smtClean="0"/>
              <a:t>Childhood osteoarthritis and </a:t>
            </a:r>
            <a:r>
              <a:rPr lang="en-US" sz="2800" dirty="0" err="1" smtClean="0"/>
              <a:t>osteomalacia</a:t>
            </a:r>
            <a:r>
              <a:rPr lang="en-US" sz="2800" dirty="0" smtClean="0"/>
              <a:t>      are an epidemic in the US today</a:t>
            </a:r>
            <a:endParaRPr lang="en-US" sz="2800" dirty="0"/>
          </a:p>
        </p:txBody>
      </p:sp>
    </p:spTree>
    <p:extLst>
      <p:ext uri="{BB962C8B-B14F-4D97-AF65-F5344CB8AC3E}">
        <p14:creationId xmlns:p14="http://schemas.microsoft.com/office/powerpoint/2010/main" val="1562225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il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953" y="1837267"/>
            <a:ext cx="4497916" cy="3598333"/>
          </a:xfrm>
          <a:prstGeom prst="rect">
            <a:avLst/>
          </a:prstGeom>
        </p:spPr>
      </p:pic>
      <p:sp>
        <p:nvSpPr>
          <p:cNvPr id="2" name="Title 1"/>
          <p:cNvSpPr>
            <a:spLocks noGrp="1"/>
          </p:cNvSpPr>
          <p:nvPr>
            <p:ph type="title"/>
          </p:nvPr>
        </p:nvSpPr>
        <p:spPr/>
        <p:txBody>
          <a:bodyPr>
            <a:normAutofit fontScale="90000"/>
          </a:bodyPr>
          <a:lstStyle/>
          <a:p>
            <a:r>
              <a:rPr lang="en-US" b="1" dirty="0" smtClean="0"/>
              <a:t>Chondroitin Sulfate Synthesis in Cartilage depends on Manganese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86267" y="1600200"/>
            <a:ext cx="5317066" cy="4525963"/>
          </a:xfrm>
        </p:spPr>
        <p:txBody>
          <a:bodyPr/>
          <a:lstStyle/>
          <a:p>
            <a:r>
              <a:rPr lang="en-US" dirty="0"/>
              <a:t>Two critical enzymes are </a:t>
            </a:r>
            <a:r>
              <a:rPr lang="en-US" dirty="0" smtClean="0"/>
              <a:t>                                           manganese </a:t>
            </a:r>
            <a:r>
              <a:rPr lang="en-US" dirty="0"/>
              <a:t>dependent:</a:t>
            </a:r>
          </a:p>
          <a:p>
            <a:pPr lvl="1"/>
            <a:r>
              <a:rPr lang="en-US" dirty="0"/>
              <a:t>Polymerase enzyme forms </a:t>
            </a:r>
            <a:r>
              <a:rPr lang="en-US" dirty="0" smtClean="0"/>
              <a:t> the </a:t>
            </a:r>
            <a:r>
              <a:rPr lang="en-US" dirty="0"/>
              <a:t>polysaccharide</a:t>
            </a:r>
          </a:p>
          <a:p>
            <a:pPr lvl="1"/>
            <a:r>
              <a:rPr lang="en-US" dirty="0" err="1"/>
              <a:t>Galactotransferase</a:t>
            </a:r>
            <a:r>
              <a:rPr lang="en-US" dirty="0"/>
              <a:t> incorporates </a:t>
            </a:r>
            <a:r>
              <a:rPr lang="en-US" dirty="0" err="1"/>
              <a:t>galactose</a:t>
            </a:r>
            <a:r>
              <a:rPr lang="en-US" dirty="0"/>
              <a:t> that links the polysaccharide </a:t>
            </a:r>
            <a:r>
              <a:rPr lang="en-US" dirty="0" smtClean="0"/>
              <a:t>to the </a:t>
            </a:r>
            <a:r>
              <a:rPr lang="en-US" dirty="0"/>
              <a:t>protein associated with it.</a:t>
            </a:r>
          </a:p>
        </p:txBody>
      </p:sp>
      <p:sp>
        <p:nvSpPr>
          <p:cNvPr id="4" name="TextBox 3"/>
          <p:cNvSpPr txBox="1"/>
          <p:nvPr/>
        </p:nvSpPr>
        <p:spPr>
          <a:xfrm>
            <a:off x="592667" y="6417733"/>
            <a:ext cx="7789333" cy="369332"/>
          </a:xfrm>
          <a:prstGeom prst="rect">
            <a:avLst/>
          </a:prstGeom>
          <a:noFill/>
        </p:spPr>
        <p:txBody>
          <a:bodyPr wrap="square" rtlCol="0">
            <a:spAutoFit/>
          </a:bodyPr>
          <a:lstStyle/>
          <a:p>
            <a:r>
              <a:rPr lang="en-US" dirty="0">
                <a:solidFill>
                  <a:srgbClr val="FF0000"/>
                </a:solidFill>
              </a:rPr>
              <a:t>*</a:t>
            </a:r>
            <a:r>
              <a:rPr lang="en-US" dirty="0"/>
              <a:t>RM Leach et al.  Archives of Biochemistry and Biophysics 133(1), 1969, 22-28.</a:t>
            </a:r>
          </a:p>
        </p:txBody>
      </p:sp>
    </p:spTree>
    <p:extLst>
      <p:ext uri="{BB962C8B-B14F-4D97-AF65-F5344CB8AC3E}">
        <p14:creationId xmlns:p14="http://schemas.microsoft.com/office/powerpoint/2010/main" val="424626928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Perineuronal</a:t>
            </a:r>
            <a:r>
              <a:rPr lang="en-US" b="1" dirty="0" smtClean="0"/>
              <a:t> Nets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54000" y="1417638"/>
            <a:ext cx="8229600" cy="4525963"/>
          </a:xfrm>
        </p:spPr>
        <p:txBody>
          <a:bodyPr/>
          <a:lstStyle/>
          <a:p>
            <a:r>
              <a:rPr lang="en-US" dirty="0" err="1"/>
              <a:t>P</a:t>
            </a:r>
            <a:r>
              <a:rPr lang="en-US" dirty="0" err="1" smtClean="0"/>
              <a:t>erineuronal</a:t>
            </a:r>
            <a:r>
              <a:rPr lang="en-US" dirty="0" smtClean="0"/>
              <a:t> </a:t>
            </a:r>
            <a:r>
              <a:rPr lang="en-US" dirty="0"/>
              <a:t>nets </a:t>
            </a:r>
            <a:r>
              <a:rPr lang="en-US" dirty="0" smtClean="0"/>
              <a:t>(PNs) formed </a:t>
            </a:r>
            <a:r>
              <a:rPr lang="en-US" dirty="0"/>
              <a:t>from </a:t>
            </a:r>
            <a:r>
              <a:rPr lang="en-US" i="1" dirty="0">
                <a:solidFill>
                  <a:srgbClr val="FF0000"/>
                </a:solidFill>
              </a:rPr>
              <a:t>chondroitin </a:t>
            </a:r>
            <a:r>
              <a:rPr lang="en-US" i="1" dirty="0" smtClean="0">
                <a:solidFill>
                  <a:srgbClr val="FF0000"/>
                </a:solidFill>
              </a:rPr>
              <a:t>sulfate </a:t>
            </a:r>
            <a:r>
              <a:rPr lang="en-US" dirty="0" smtClean="0"/>
              <a:t>attached to </a:t>
            </a:r>
            <a:r>
              <a:rPr lang="en-US" dirty="0" err="1" smtClean="0"/>
              <a:t>hyaluronan</a:t>
            </a:r>
            <a:r>
              <a:rPr lang="en-US" dirty="0" smtClean="0"/>
              <a:t>,  </a:t>
            </a:r>
            <a:r>
              <a:rPr lang="en-US" dirty="0"/>
              <a:t>modulate </a:t>
            </a:r>
            <a:r>
              <a:rPr lang="en-US" dirty="0" err="1"/>
              <a:t>GABAergic</a:t>
            </a:r>
            <a:r>
              <a:rPr lang="en-US" dirty="0"/>
              <a:t> inhibitory </a:t>
            </a:r>
            <a:r>
              <a:rPr lang="en-US" dirty="0" smtClean="0"/>
              <a:t>signaling</a:t>
            </a:r>
          </a:p>
          <a:p>
            <a:r>
              <a:rPr lang="en-US" dirty="0" smtClean="0"/>
              <a:t>Removal of PNs increased                        the </a:t>
            </a:r>
            <a:r>
              <a:rPr lang="en-US" dirty="0"/>
              <a:t>excitability of </a:t>
            </a:r>
            <a:r>
              <a:rPr lang="en-US" dirty="0" smtClean="0"/>
              <a:t>interneurons                                    </a:t>
            </a:r>
            <a:r>
              <a:rPr lang="en-US" dirty="0"/>
              <a:t>in </a:t>
            </a:r>
            <a:r>
              <a:rPr lang="en-US" dirty="0" smtClean="0"/>
              <a:t>cultures</a:t>
            </a:r>
          </a:p>
          <a:p>
            <a:r>
              <a:rPr lang="en-US" dirty="0" smtClean="0"/>
              <a:t>They provide an environment                                 rich in anions (negative charge)</a:t>
            </a:r>
            <a:endParaRPr lang="en-US" dirty="0"/>
          </a:p>
          <a:p>
            <a:endParaRPr lang="en-US" dirty="0"/>
          </a:p>
        </p:txBody>
      </p:sp>
      <p:pic>
        <p:nvPicPr>
          <p:cNvPr id="4" name="Picture 3" descr="perineuronal_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649" y="3107267"/>
            <a:ext cx="3532085" cy="2548467"/>
          </a:xfrm>
          <a:prstGeom prst="rect">
            <a:avLst/>
          </a:prstGeom>
        </p:spPr>
      </p:pic>
      <p:sp>
        <p:nvSpPr>
          <p:cNvPr id="5" name="TextBox 4"/>
          <p:cNvSpPr txBox="1"/>
          <p:nvPr/>
        </p:nvSpPr>
        <p:spPr>
          <a:xfrm>
            <a:off x="1998133" y="6271567"/>
            <a:ext cx="5644394" cy="461665"/>
          </a:xfrm>
          <a:prstGeom prst="rect">
            <a:avLst/>
          </a:prstGeom>
          <a:noFill/>
        </p:spPr>
        <p:txBody>
          <a:bodyPr wrap="none" rtlCol="0">
            <a:spAutoFit/>
          </a:bodyPr>
          <a:lstStyle/>
          <a:p>
            <a:r>
              <a:rPr lang="da-DK" sz="2400" dirty="0">
                <a:solidFill>
                  <a:srgbClr val="FF0000"/>
                </a:solidFill>
              </a:rPr>
              <a:t>*</a:t>
            </a:r>
            <a:r>
              <a:rPr lang="da-DK" sz="2400" dirty="0"/>
              <a:t>G. Bruckner et al. </a:t>
            </a:r>
            <a:r>
              <a:rPr lang="da-DK" sz="2400" dirty="0" err="1"/>
              <a:t>Glia</a:t>
            </a:r>
            <a:r>
              <a:rPr lang="da-DK" sz="2400" dirty="0"/>
              <a:t> 8(3), 183-200, 1993.</a:t>
            </a:r>
            <a:endParaRPr lang="en-US" sz="2400" dirty="0"/>
          </a:p>
        </p:txBody>
      </p:sp>
    </p:spTree>
    <p:extLst>
      <p:ext uri="{BB962C8B-B14F-4D97-AF65-F5344CB8AC3E}">
        <p14:creationId xmlns:p14="http://schemas.microsoft.com/office/powerpoint/2010/main" val="370786710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Perineuronal</a:t>
            </a:r>
            <a:r>
              <a:rPr lang="en-US" b="1" dirty="0" smtClean="0"/>
              <a:t> Nets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54000" y="1417638"/>
            <a:ext cx="8229600" cy="4525963"/>
          </a:xfrm>
        </p:spPr>
        <p:txBody>
          <a:bodyPr/>
          <a:lstStyle/>
          <a:p>
            <a:r>
              <a:rPr lang="en-US" dirty="0" err="1"/>
              <a:t>P</a:t>
            </a:r>
            <a:r>
              <a:rPr lang="en-US" dirty="0" err="1" smtClean="0"/>
              <a:t>erineuronal</a:t>
            </a:r>
            <a:r>
              <a:rPr lang="en-US" dirty="0" smtClean="0"/>
              <a:t> </a:t>
            </a:r>
            <a:r>
              <a:rPr lang="en-US" dirty="0"/>
              <a:t>nets </a:t>
            </a:r>
            <a:r>
              <a:rPr lang="en-US" dirty="0" smtClean="0"/>
              <a:t>(PNs) formed </a:t>
            </a:r>
            <a:r>
              <a:rPr lang="en-US" dirty="0"/>
              <a:t>from </a:t>
            </a:r>
            <a:r>
              <a:rPr lang="en-US" i="1" dirty="0">
                <a:solidFill>
                  <a:srgbClr val="FF0000"/>
                </a:solidFill>
              </a:rPr>
              <a:t>chondroitin </a:t>
            </a:r>
            <a:r>
              <a:rPr lang="en-US" i="1" dirty="0" smtClean="0">
                <a:solidFill>
                  <a:srgbClr val="FF0000"/>
                </a:solidFill>
              </a:rPr>
              <a:t>sulfate </a:t>
            </a:r>
            <a:r>
              <a:rPr lang="en-US" dirty="0" smtClean="0"/>
              <a:t>attached to </a:t>
            </a:r>
            <a:r>
              <a:rPr lang="en-US" dirty="0" err="1" smtClean="0"/>
              <a:t>hyaluronan</a:t>
            </a:r>
            <a:r>
              <a:rPr lang="en-US" dirty="0" smtClean="0"/>
              <a:t>,  </a:t>
            </a:r>
            <a:r>
              <a:rPr lang="en-US" dirty="0"/>
              <a:t>modulate </a:t>
            </a:r>
            <a:r>
              <a:rPr lang="en-US" dirty="0" err="1"/>
              <a:t>GABAergic</a:t>
            </a:r>
            <a:r>
              <a:rPr lang="en-US" dirty="0"/>
              <a:t> inhibitory </a:t>
            </a:r>
            <a:r>
              <a:rPr lang="en-US" dirty="0" smtClean="0"/>
              <a:t>signaling</a:t>
            </a:r>
          </a:p>
          <a:p>
            <a:r>
              <a:rPr lang="en-US" dirty="0" smtClean="0"/>
              <a:t>Removal of PNs increased                        the </a:t>
            </a:r>
            <a:r>
              <a:rPr lang="en-US" dirty="0"/>
              <a:t>excitability of </a:t>
            </a:r>
            <a:r>
              <a:rPr lang="en-US" dirty="0" smtClean="0"/>
              <a:t>interneurons                                    </a:t>
            </a:r>
            <a:r>
              <a:rPr lang="en-US" dirty="0"/>
              <a:t>in </a:t>
            </a:r>
            <a:r>
              <a:rPr lang="en-US" dirty="0" smtClean="0"/>
              <a:t>cultures</a:t>
            </a:r>
          </a:p>
          <a:p>
            <a:r>
              <a:rPr lang="en-US" dirty="0" smtClean="0"/>
              <a:t>They provide an environment                                 rich in anions (negative charge)</a:t>
            </a:r>
            <a:endParaRPr lang="en-US" dirty="0"/>
          </a:p>
          <a:p>
            <a:endParaRPr lang="en-US" dirty="0"/>
          </a:p>
        </p:txBody>
      </p:sp>
      <p:pic>
        <p:nvPicPr>
          <p:cNvPr id="4" name="Picture 3" descr="perineuronal_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649" y="3107267"/>
            <a:ext cx="3532085" cy="2548467"/>
          </a:xfrm>
          <a:prstGeom prst="rect">
            <a:avLst/>
          </a:prstGeom>
        </p:spPr>
      </p:pic>
      <p:sp>
        <p:nvSpPr>
          <p:cNvPr id="5" name="TextBox 4"/>
          <p:cNvSpPr txBox="1"/>
          <p:nvPr/>
        </p:nvSpPr>
        <p:spPr>
          <a:xfrm>
            <a:off x="1998133" y="6271567"/>
            <a:ext cx="5644394" cy="461665"/>
          </a:xfrm>
          <a:prstGeom prst="rect">
            <a:avLst/>
          </a:prstGeom>
          <a:noFill/>
        </p:spPr>
        <p:txBody>
          <a:bodyPr wrap="none" rtlCol="0">
            <a:spAutoFit/>
          </a:bodyPr>
          <a:lstStyle/>
          <a:p>
            <a:r>
              <a:rPr lang="da-DK" sz="2400" dirty="0">
                <a:solidFill>
                  <a:srgbClr val="FF0000"/>
                </a:solidFill>
              </a:rPr>
              <a:t>*</a:t>
            </a:r>
            <a:r>
              <a:rPr lang="da-DK" sz="2400" dirty="0"/>
              <a:t>G. Bruckner et al. </a:t>
            </a:r>
            <a:r>
              <a:rPr lang="da-DK" sz="2400" dirty="0" err="1"/>
              <a:t>Glia</a:t>
            </a:r>
            <a:r>
              <a:rPr lang="da-DK" sz="2400" dirty="0"/>
              <a:t> 8(3), 183-200, 1993.</a:t>
            </a:r>
            <a:endParaRPr lang="en-US" sz="2400" dirty="0"/>
          </a:p>
        </p:txBody>
      </p:sp>
      <p:sp>
        <p:nvSpPr>
          <p:cNvPr id="6" name="TextBox 5"/>
          <p:cNvSpPr txBox="1"/>
          <p:nvPr/>
        </p:nvSpPr>
        <p:spPr>
          <a:xfrm>
            <a:off x="1134533" y="2327747"/>
            <a:ext cx="6304794" cy="3046988"/>
          </a:xfrm>
          <a:prstGeom prst="rect">
            <a:avLst/>
          </a:prstGeom>
          <a:solidFill>
            <a:srgbClr val="FFFA92"/>
          </a:solidFill>
          <a:ln>
            <a:solidFill>
              <a:srgbClr val="000000"/>
            </a:solidFill>
          </a:ln>
        </p:spPr>
        <p:txBody>
          <a:bodyPr wrap="square" rtlCol="0">
            <a:spAutoFit/>
          </a:bodyPr>
          <a:lstStyle/>
          <a:p>
            <a:pPr algn="ctr"/>
            <a:endParaRPr lang="en-US" sz="3200" dirty="0" smtClean="0"/>
          </a:p>
          <a:p>
            <a:pPr algn="ctr"/>
            <a:r>
              <a:rPr lang="en-US" sz="3200" dirty="0" smtClean="0"/>
              <a:t>Might manganese deficiency lead to impaired synthesis of </a:t>
            </a:r>
            <a:r>
              <a:rPr lang="en-US" sz="3200" dirty="0" err="1" smtClean="0"/>
              <a:t>perineuronal</a:t>
            </a:r>
            <a:r>
              <a:rPr lang="en-US" sz="3200" dirty="0" smtClean="0"/>
              <a:t> nets and increased neuronal excitability leading to cell death??</a:t>
            </a:r>
          </a:p>
          <a:p>
            <a:pPr algn="ctr"/>
            <a:endParaRPr lang="en-US" sz="3200" dirty="0"/>
          </a:p>
        </p:txBody>
      </p:sp>
    </p:spTree>
    <p:extLst>
      <p:ext uri="{BB962C8B-B14F-4D97-AF65-F5344CB8AC3E}">
        <p14:creationId xmlns:p14="http://schemas.microsoft.com/office/powerpoint/2010/main" val="27633147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solidFill>
                  <a:srgbClr val="FF0000"/>
                </a:solidFill>
              </a:rPr>
              <a:t>Autism and glyphosate: Introduction</a:t>
            </a:r>
          </a:p>
          <a:p>
            <a:r>
              <a:rPr lang="en-US" dirty="0"/>
              <a:t>Glyphosate is </a:t>
            </a:r>
            <a:r>
              <a:rPr lang="en-US" dirty="0" smtClean="0"/>
              <a:t>TOXIC</a:t>
            </a:r>
            <a:r>
              <a:rPr lang="en-US" dirty="0" smtClean="0"/>
              <a:t> </a:t>
            </a:r>
            <a:r>
              <a:rPr lang="en-US" dirty="0"/>
              <a:t>to humans</a:t>
            </a:r>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t>Recommendations and Summary</a:t>
            </a:r>
            <a:endParaRPr lang="en-US" dirty="0"/>
          </a:p>
          <a:p>
            <a:endParaRPr lang="en-US" dirty="0"/>
          </a:p>
          <a:p>
            <a:endParaRPr lang="en-US" dirty="0"/>
          </a:p>
        </p:txBody>
      </p:sp>
    </p:spTree>
    <p:extLst>
      <p:ext uri="{BB962C8B-B14F-4D97-AF65-F5344CB8AC3E}">
        <p14:creationId xmlns:p14="http://schemas.microsoft.com/office/powerpoint/2010/main" val="21335806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Coral Die-Off &amp; Chondroitin Sulfate</a:t>
            </a:r>
            <a:r>
              <a:rPr lang="en-US" b="1" dirty="0" smtClean="0">
                <a:solidFill>
                  <a:srgbClr val="FF0000"/>
                </a:solidFill>
              </a:rPr>
              <a:t>*</a:t>
            </a:r>
            <a:endParaRPr lang="en-US" b="1" dirty="0">
              <a:solidFill>
                <a:srgbClr val="FF0000"/>
              </a:solidFill>
            </a:endParaRPr>
          </a:p>
        </p:txBody>
      </p:sp>
      <p:pic>
        <p:nvPicPr>
          <p:cNvPr id="4" name="Content Placeholder 3" descr="elkhorncoral.jpg"/>
          <p:cNvPicPr>
            <a:picLocks noGrp="1" noChangeAspect="1"/>
          </p:cNvPicPr>
          <p:nvPr>
            <p:ph idx="1"/>
          </p:nvPr>
        </p:nvPicPr>
        <p:blipFill>
          <a:blip r:embed="rId3">
            <a:extLst>
              <a:ext uri="{28A0092B-C50C-407E-A947-70E740481C1C}">
                <a14:useLocalDpi xmlns:a14="http://schemas.microsoft.com/office/drawing/2010/main" val="0"/>
              </a:ext>
            </a:extLst>
          </a:blip>
          <a:srcRect t="9216" b="9216"/>
          <a:stretch>
            <a:fillRect/>
          </a:stretch>
        </p:blipFill>
        <p:spPr>
          <a:xfrm>
            <a:off x="4567670" y="1405466"/>
            <a:ext cx="4464554" cy="2455333"/>
          </a:xfrm>
        </p:spPr>
      </p:pic>
      <p:sp>
        <p:nvSpPr>
          <p:cNvPr id="5" name="Content Placeholder 2"/>
          <p:cNvSpPr txBox="1">
            <a:spLocks/>
          </p:cNvSpPr>
          <p:nvPr/>
        </p:nvSpPr>
        <p:spPr>
          <a:xfrm>
            <a:off x="254000" y="141763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Large </a:t>
            </a:r>
            <a:r>
              <a:rPr lang="en-US" dirty="0"/>
              <a:t>amounts of </a:t>
            </a:r>
            <a:r>
              <a:rPr lang="en-US" dirty="0" smtClean="0"/>
              <a:t>                                 chondroitin </a:t>
            </a:r>
            <a:r>
              <a:rPr lang="en-US" dirty="0"/>
              <a:t>sulfate </a:t>
            </a:r>
            <a:r>
              <a:rPr lang="en-US" dirty="0" smtClean="0"/>
              <a:t>are                                                      </a:t>
            </a:r>
            <a:r>
              <a:rPr lang="en-US" dirty="0"/>
              <a:t>adsorbed onto coral</a:t>
            </a:r>
          </a:p>
          <a:p>
            <a:r>
              <a:rPr lang="en-US" dirty="0" smtClean="0"/>
              <a:t>Sulfate </a:t>
            </a:r>
            <a:r>
              <a:rPr lang="en-US" dirty="0"/>
              <a:t>groups are of </a:t>
            </a:r>
            <a:r>
              <a:rPr lang="en-US" dirty="0" smtClean="0"/>
              <a:t>                                                  paramount importance                                                          </a:t>
            </a:r>
            <a:r>
              <a:rPr lang="en-US" dirty="0"/>
              <a:t>to the adsorption process</a:t>
            </a:r>
          </a:p>
          <a:p>
            <a:r>
              <a:rPr lang="en-US" dirty="0" smtClean="0"/>
              <a:t>Adsorption </a:t>
            </a:r>
            <a:r>
              <a:rPr lang="en-US" dirty="0"/>
              <a:t>rate is a direct function of the amount of negative charge </a:t>
            </a:r>
            <a:r>
              <a:rPr lang="en-US" dirty="0" smtClean="0"/>
              <a:t>	</a:t>
            </a:r>
            <a:endParaRPr lang="en-US" dirty="0"/>
          </a:p>
        </p:txBody>
      </p:sp>
      <p:sp>
        <p:nvSpPr>
          <p:cNvPr id="6" name="TextBox 5"/>
          <p:cNvSpPr txBox="1"/>
          <p:nvPr/>
        </p:nvSpPr>
        <p:spPr>
          <a:xfrm>
            <a:off x="1727200" y="6485467"/>
            <a:ext cx="4706750" cy="369332"/>
          </a:xfrm>
          <a:prstGeom prst="rect">
            <a:avLst/>
          </a:prstGeom>
          <a:noFill/>
        </p:spPr>
        <p:txBody>
          <a:bodyPr wrap="none" rtlCol="0">
            <a:spAutoFit/>
          </a:bodyPr>
          <a:lstStyle/>
          <a:p>
            <a:r>
              <a:rPr lang="nl-NL" dirty="0">
                <a:solidFill>
                  <a:srgbClr val="FF0000"/>
                </a:solidFill>
              </a:rPr>
              <a:t>*N. </a:t>
            </a:r>
            <a:r>
              <a:rPr lang="nl-NL" dirty="0" err="1">
                <a:solidFill>
                  <a:srgbClr val="FF0000"/>
                </a:solidFill>
              </a:rPr>
              <a:t>Volpi</a:t>
            </a:r>
            <a:r>
              <a:rPr lang="nl-NL" dirty="0">
                <a:solidFill>
                  <a:srgbClr val="FF0000"/>
                </a:solidFill>
              </a:rPr>
              <a:t>. </a:t>
            </a:r>
            <a:r>
              <a:rPr lang="nl-NL" dirty="0" err="1">
                <a:solidFill>
                  <a:srgbClr val="FF0000"/>
                </a:solidFill>
              </a:rPr>
              <a:t>Biomaterials</a:t>
            </a:r>
            <a:r>
              <a:rPr lang="nl-NL" dirty="0">
                <a:solidFill>
                  <a:srgbClr val="FF0000"/>
                </a:solidFill>
              </a:rPr>
              <a:t> 2002 Jul;23(14):3015-22.</a:t>
            </a:r>
            <a:endParaRPr lang="en-US" dirty="0">
              <a:solidFill>
                <a:srgbClr val="FF0000"/>
              </a:solidFill>
            </a:endParaRPr>
          </a:p>
        </p:txBody>
      </p:sp>
    </p:spTree>
    <p:extLst>
      <p:ext uri="{BB962C8B-B14F-4D97-AF65-F5344CB8AC3E}">
        <p14:creationId xmlns:p14="http://schemas.microsoft.com/office/powerpoint/2010/main" val="213373543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274638"/>
            <a:ext cx="8568267" cy="1143000"/>
          </a:xfrm>
        </p:spPr>
        <p:txBody>
          <a:bodyPr>
            <a:normAutofit fontScale="90000"/>
          </a:bodyPr>
          <a:lstStyle/>
          <a:p>
            <a:r>
              <a:rPr lang="en-US" b="1" dirty="0"/>
              <a:t>“Disease Causes Starfish to Lose Arms, Dissolve into White Blobs of Goo” </a:t>
            </a:r>
            <a:r>
              <a:rPr lang="en-US" b="1" dirty="0" smtClean="0">
                <a:solidFill>
                  <a:srgbClr val="FF0000"/>
                </a:solidFill>
              </a:rPr>
              <a:t>*</a:t>
            </a:r>
            <a:r>
              <a:rPr lang="en-US" b="1" dirty="0"/>
              <a:t/>
            </a:r>
            <a:br>
              <a:rPr lang="en-US" b="1" dirty="0"/>
            </a:br>
            <a:endParaRPr lang="en-US" dirty="0"/>
          </a:p>
        </p:txBody>
      </p:sp>
      <p:sp>
        <p:nvSpPr>
          <p:cNvPr id="3" name="Content Placeholder 2"/>
          <p:cNvSpPr>
            <a:spLocks noGrp="1"/>
          </p:cNvSpPr>
          <p:nvPr>
            <p:ph idx="1"/>
          </p:nvPr>
        </p:nvSpPr>
        <p:spPr>
          <a:xfrm>
            <a:off x="237067" y="1600200"/>
            <a:ext cx="8906933" cy="4525963"/>
          </a:xfrm>
        </p:spPr>
        <p:txBody>
          <a:bodyPr/>
          <a:lstStyle/>
          <a:p>
            <a:r>
              <a:rPr lang="en-US" dirty="0" smtClean="0"/>
              <a:t>Glyphosate is used to kill </a:t>
            </a:r>
            <a:r>
              <a:rPr lang="en-US" dirty="0" err="1" smtClean="0"/>
              <a:t>seagrass</a:t>
            </a:r>
            <a:r>
              <a:rPr lang="en-US" dirty="0" smtClean="0"/>
              <a:t> in oyster beds</a:t>
            </a:r>
          </a:p>
          <a:p>
            <a:r>
              <a:rPr lang="en-US" dirty="0" smtClean="0"/>
              <a:t>"</a:t>
            </a:r>
            <a:r>
              <a:rPr lang="en-US" dirty="0"/>
              <a:t>Glyphosate and </a:t>
            </a:r>
            <a:r>
              <a:rPr lang="en-US" dirty="0" err="1"/>
              <a:t>diuron</a:t>
            </a:r>
            <a:r>
              <a:rPr lang="en-US" dirty="0"/>
              <a:t> are among the most frequently detected herbicides in oyster production areas"</a:t>
            </a:r>
            <a:r>
              <a:rPr lang="en-US" dirty="0" smtClean="0">
                <a:solidFill>
                  <a:srgbClr val="FF0000"/>
                </a:solidFill>
              </a:rPr>
              <a:t>**</a:t>
            </a:r>
          </a:p>
          <a:p>
            <a:r>
              <a:rPr lang="en-US" dirty="0" smtClean="0"/>
              <a:t>Starfish eat oysters</a:t>
            </a:r>
            <a:endParaRPr lang="en-US" dirty="0"/>
          </a:p>
        </p:txBody>
      </p:sp>
      <p:sp>
        <p:nvSpPr>
          <p:cNvPr id="4" name="TextBox 3"/>
          <p:cNvSpPr txBox="1"/>
          <p:nvPr/>
        </p:nvSpPr>
        <p:spPr>
          <a:xfrm>
            <a:off x="1049866" y="5770787"/>
            <a:ext cx="7506883" cy="1015663"/>
          </a:xfrm>
          <a:prstGeom prst="rect">
            <a:avLst/>
          </a:prstGeom>
          <a:noFill/>
        </p:spPr>
        <p:txBody>
          <a:bodyPr wrap="none" rtlCol="0">
            <a:spAutoFit/>
          </a:bodyPr>
          <a:lstStyle/>
          <a:p>
            <a:r>
              <a:rPr lang="en-US" sz="2000" dirty="0" smtClean="0">
                <a:solidFill>
                  <a:srgbClr val="FF0000"/>
                </a:solidFill>
              </a:rPr>
              <a:t>*</a:t>
            </a:r>
            <a:r>
              <a:rPr lang="en-US" sz="2000" dirty="0" smtClean="0"/>
              <a:t>http://natureworldnews.com</a:t>
            </a:r>
            <a:r>
              <a:rPr lang="en-US" sz="2000" dirty="0"/>
              <a:t>/articles/4749/20131104</a:t>
            </a:r>
            <a:r>
              <a:rPr lang="en-US" sz="2000" dirty="0" smtClean="0"/>
              <a:t>/</a:t>
            </a:r>
          </a:p>
          <a:p>
            <a:r>
              <a:rPr lang="en-US" sz="2000" dirty="0" smtClean="0"/>
              <a:t>disease</a:t>
            </a:r>
            <a:r>
              <a:rPr lang="en-US" sz="2000" dirty="0"/>
              <a:t>-causes-starfish-lose-arms-dissolve-white-blobs-goo-</a:t>
            </a:r>
            <a:r>
              <a:rPr lang="en-US" sz="2000" dirty="0" smtClean="0"/>
              <a:t>video.htm</a:t>
            </a:r>
          </a:p>
          <a:p>
            <a:r>
              <a:rPr lang="en-US" sz="2000" dirty="0">
                <a:solidFill>
                  <a:srgbClr val="FF0000"/>
                </a:solidFill>
              </a:rPr>
              <a:t>*</a:t>
            </a:r>
            <a:r>
              <a:rPr lang="en-US" sz="2000" dirty="0" smtClean="0">
                <a:solidFill>
                  <a:srgbClr val="FF0000"/>
                </a:solidFill>
              </a:rPr>
              <a:t>*</a:t>
            </a:r>
            <a:r>
              <a:rPr lang="en-US" sz="2000" dirty="0" smtClean="0"/>
              <a:t>F</a:t>
            </a:r>
            <a:r>
              <a:rPr lang="en-US" sz="2000" dirty="0"/>
              <a:t>. </a:t>
            </a:r>
            <a:r>
              <a:rPr lang="en-US" sz="2000" dirty="0" err="1"/>
              <a:t>Akcha</a:t>
            </a:r>
            <a:r>
              <a:rPr lang="en-US" sz="2000" dirty="0"/>
              <a:t> et al. Aquatic Toxicology. 106-107 (</a:t>
            </a:r>
            <a:r>
              <a:rPr lang="en-US" sz="2000" dirty="0" err="1"/>
              <a:t>pp</a:t>
            </a:r>
            <a:r>
              <a:rPr lang="en-US" sz="2000" dirty="0"/>
              <a:t> 104-113), </a:t>
            </a:r>
            <a:r>
              <a:rPr lang="en-US" sz="2000" dirty="0" smtClean="0"/>
              <a:t>2012 </a:t>
            </a:r>
            <a:endParaRPr lang="en-US" sz="2000" dirty="0"/>
          </a:p>
        </p:txBody>
      </p:sp>
      <p:pic>
        <p:nvPicPr>
          <p:cNvPr id="5" name="Picture 4" descr="Starfi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1" y="3290183"/>
            <a:ext cx="3716866" cy="2480604"/>
          </a:xfrm>
          <a:prstGeom prst="rect">
            <a:avLst/>
          </a:prstGeom>
        </p:spPr>
      </p:pic>
    </p:spTree>
    <p:extLst>
      <p:ext uri="{BB962C8B-B14F-4D97-AF65-F5344CB8AC3E}">
        <p14:creationId xmlns:p14="http://schemas.microsoft.com/office/powerpoint/2010/main" val="120654310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3"/>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0" y="1032939"/>
            <a:ext cx="8686800" cy="5528733"/>
          </a:xfrm>
        </p:spPr>
        <p:txBody>
          <a:bodyPr>
            <a:normAutofit lnSpcReduction="10000"/>
          </a:bodyPr>
          <a:lstStyle/>
          <a:p>
            <a:r>
              <a:rPr lang="en-US" dirty="0" smtClean="0"/>
              <a:t>Glyphosate chelates manganese</a:t>
            </a:r>
          </a:p>
          <a:p>
            <a:r>
              <a:rPr lang="en-US" dirty="0" smtClean="0"/>
              <a:t>Manganese deficiency leads to:</a:t>
            </a:r>
          </a:p>
          <a:p>
            <a:pPr lvl="1"/>
            <a:r>
              <a:rPr lang="en-US" dirty="0" smtClean="0"/>
              <a:t>Disrupted gut bacteria </a:t>
            </a:r>
            <a:r>
              <a:rPr lang="en-US" dirty="0" smtClean="0">
                <a:sym typeface="Wingdings"/>
              </a:rPr>
              <a:t> anxiety</a:t>
            </a:r>
            <a:endParaRPr lang="en-US" dirty="0" smtClean="0"/>
          </a:p>
          <a:p>
            <a:pPr lvl="1"/>
            <a:r>
              <a:rPr lang="en-US" dirty="0" smtClean="0">
                <a:sym typeface="Wingdings"/>
              </a:rPr>
              <a:t>Tyrosine depletion </a:t>
            </a:r>
            <a:r>
              <a:rPr lang="en-US" dirty="0" smtClean="0">
                <a:sym typeface="Wingdings"/>
              </a:rPr>
              <a:t> </a:t>
            </a:r>
            <a:r>
              <a:rPr lang="en-US" dirty="0" smtClean="0">
                <a:sym typeface="Wingdings"/>
              </a:rPr>
              <a:t>thyroid disease</a:t>
            </a:r>
            <a:endParaRPr lang="en-US" dirty="0" smtClean="0"/>
          </a:p>
          <a:p>
            <a:pPr lvl="1"/>
            <a:r>
              <a:rPr lang="en-US" dirty="0" smtClean="0"/>
              <a:t>Glutamate and ammonium toxicity in the brain as well as glutamine deficiency</a:t>
            </a:r>
          </a:p>
          <a:p>
            <a:pPr lvl="1"/>
            <a:r>
              <a:rPr lang="en-US" dirty="0" smtClean="0"/>
              <a:t>Mitochondrial damage</a:t>
            </a:r>
          </a:p>
          <a:p>
            <a:pPr lvl="1"/>
            <a:r>
              <a:rPr lang="en-US" dirty="0" smtClean="0"/>
              <a:t>Impaired bone development and osteoporosis</a:t>
            </a:r>
          </a:p>
          <a:p>
            <a:pPr lvl="1"/>
            <a:r>
              <a:rPr lang="en-US" dirty="0" smtClean="0"/>
              <a:t>Impaired development of </a:t>
            </a:r>
            <a:r>
              <a:rPr lang="en-US" dirty="0" err="1" smtClean="0"/>
              <a:t>perineuronal</a:t>
            </a:r>
            <a:r>
              <a:rPr lang="en-US" dirty="0" smtClean="0"/>
              <a:t> nets</a:t>
            </a:r>
          </a:p>
          <a:p>
            <a:r>
              <a:rPr lang="en-US" dirty="0" smtClean="0"/>
              <a:t>Many of these pathologies are associated with autism</a:t>
            </a:r>
          </a:p>
          <a:p>
            <a:pPr lvl="1"/>
            <a:endParaRPr lang="en-US" dirty="0" smtClean="0"/>
          </a:p>
        </p:txBody>
      </p:sp>
    </p:spTree>
    <p:extLst>
      <p:ext uri="{BB962C8B-B14F-4D97-AF65-F5344CB8AC3E}">
        <p14:creationId xmlns:p14="http://schemas.microsoft.com/office/powerpoint/2010/main" val="177147532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1295400"/>
            <a:ext cx="9144000" cy="5257800"/>
          </a:xfrm>
        </p:spPr>
        <p:txBody>
          <a:bodyPr>
            <a:normAutofit fontScale="92500" lnSpcReduction="20000"/>
          </a:bodyPr>
          <a:lstStyle/>
          <a:p>
            <a:r>
              <a:rPr lang="en-US" dirty="0"/>
              <a:t>Autism and glyphosate: Introduction</a:t>
            </a:r>
          </a:p>
          <a:p>
            <a:r>
              <a:rPr lang="en-US" dirty="0"/>
              <a:t>Glyphosate is TOXIC to </a:t>
            </a:r>
            <a:r>
              <a:rPr lang="en-US" dirty="0" smtClean="0"/>
              <a:t>humans</a:t>
            </a:r>
            <a:endParaRPr lang="en-US" dirty="0"/>
          </a:p>
          <a:p>
            <a:r>
              <a:rPr lang="en-US" dirty="0"/>
              <a:t>My </a:t>
            </a:r>
            <a:r>
              <a:rPr lang="en-US" dirty="0" smtClean="0"/>
              <a:t>earlier papers reexamined</a:t>
            </a:r>
            <a:endParaRPr lang="en-US" dirty="0"/>
          </a:p>
          <a:p>
            <a:r>
              <a:rPr lang="en-US" dirty="0"/>
              <a:t>Glyphosate and aluminum</a:t>
            </a:r>
          </a:p>
          <a:p>
            <a:r>
              <a:rPr lang="en-US" dirty="0"/>
              <a:t>Glyphosate and arsenic</a:t>
            </a:r>
          </a:p>
          <a:p>
            <a:r>
              <a:rPr lang="en-US" dirty="0"/>
              <a:t>Glyphosate and manganese</a:t>
            </a:r>
          </a:p>
          <a:p>
            <a:pPr lvl="1"/>
            <a:r>
              <a:rPr lang="en-US" dirty="0" smtClean="0"/>
              <a:t>Lactobacillus </a:t>
            </a:r>
            <a:r>
              <a:rPr lang="en-US" dirty="0"/>
              <a:t>and </a:t>
            </a:r>
            <a:r>
              <a:rPr lang="en-US" dirty="0" smtClean="0"/>
              <a:t>anxiety</a:t>
            </a:r>
            <a:endParaRPr lang="en-US" dirty="0"/>
          </a:p>
          <a:p>
            <a:pPr lvl="1"/>
            <a:r>
              <a:rPr lang="en-US" dirty="0" smtClean="0"/>
              <a:t>Glutamate </a:t>
            </a:r>
            <a:r>
              <a:rPr lang="en-US" dirty="0"/>
              <a:t>and ammonia</a:t>
            </a:r>
          </a:p>
          <a:p>
            <a:pPr lvl="1"/>
            <a:r>
              <a:rPr lang="en-US" dirty="0" smtClean="0"/>
              <a:t>Mitochondrial </a:t>
            </a:r>
            <a:r>
              <a:rPr lang="en-US" dirty="0"/>
              <a:t>disorder</a:t>
            </a:r>
          </a:p>
          <a:p>
            <a:pPr lvl="1"/>
            <a:r>
              <a:rPr lang="en-US" dirty="0" smtClean="0"/>
              <a:t>Thyroid </a:t>
            </a:r>
            <a:r>
              <a:rPr lang="en-US" dirty="0"/>
              <a:t>hormone</a:t>
            </a:r>
          </a:p>
          <a:p>
            <a:pPr lvl="1"/>
            <a:r>
              <a:rPr lang="en-US" dirty="0" smtClean="0"/>
              <a:t>Impaired </a:t>
            </a:r>
            <a:r>
              <a:rPr lang="en-US" dirty="0"/>
              <a:t>bone development</a:t>
            </a:r>
          </a:p>
          <a:p>
            <a:r>
              <a:rPr lang="en-US" dirty="0" smtClean="0">
                <a:solidFill>
                  <a:srgbClr val="FF0000"/>
                </a:solidFill>
              </a:rPr>
              <a:t>Recommendations and Summary</a:t>
            </a:r>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258060519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69250" y="827236"/>
            <a:ext cx="3115574" cy="2438275"/>
          </a:xfrm>
          <a:prstGeom prst="rect">
            <a:avLst/>
          </a:prstGeom>
        </p:spPr>
      </p:pic>
      <p:pic>
        <p:nvPicPr>
          <p:cNvPr id="8" name="Picture 7" descr="egg.jpg"/>
          <p:cNvPicPr>
            <a:picLocks noChangeAspect="1"/>
          </p:cNvPicPr>
          <p:nvPr/>
        </p:nvPicPr>
        <p:blipFill>
          <a:blip r:embed="rId11"/>
          <a:stretch>
            <a:fillRect/>
          </a:stretch>
        </p:blipFill>
        <p:spPr>
          <a:xfrm>
            <a:off x="3458454" y="122642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120915" y="437924"/>
            <a:ext cx="1341120" cy="1139952"/>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Foods High in Sulfur</a:t>
            </a:r>
            <a:endParaRPr lang="en-US" b="1" dirty="0"/>
          </a:p>
        </p:txBody>
      </p:sp>
      <p:pic>
        <p:nvPicPr>
          <p:cNvPr id="3" name="Picture 2" descr="cottage-cheese.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9" y="1577876"/>
            <a:ext cx="1727200" cy="1727200"/>
          </a:xfrm>
          <a:prstGeom prst="rect">
            <a:avLst/>
          </a:prstGeom>
        </p:spPr>
      </p:pic>
    </p:spTree>
    <p:extLst>
      <p:ext uri="{BB962C8B-B14F-4D97-AF65-F5344CB8AC3E}">
        <p14:creationId xmlns:p14="http://schemas.microsoft.com/office/powerpoint/2010/main" val="331036330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115" y="5139478"/>
            <a:ext cx="2742085" cy="1718945"/>
          </a:xfrm>
          <a:prstGeom prst="rect">
            <a:avLst/>
          </a:prstGeom>
        </p:spPr>
      </p:pic>
      <p:pic>
        <p:nvPicPr>
          <p:cNvPr id="8" name="Picture 7" descr="te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719" y="4512733"/>
            <a:ext cx="2540000" cy="1905000"/>
          </a:xfrm>
          <a:prstGeom prst="rect">
            <a:avLst/>
          </a:prstGeom>
        </p:spPr>
      </p:pic>
      <p:sp>
        <p:nvSpPr>
          <p:cNvPr id="2" name="Title 1"/>
          <p:cNvSpPr>
            <a:spLocks noGrp="1"/>
          </p:cNvSpPr>
          <p:nvPr>
            <p:ph type="title"/>
          </p:nvPr>
        </p:nvSpPr>
        <p:spPr>
          <a:xfrm>
            <a:off x="448734" y="-45211"/>
            <a:ext cx="8229600" cy="1143000"/>
          </a:xfrm>
        </p:spPr>
        <p:txBody>
          <a:bodyPr/>
          <a:lstStyle/>
          <a:p>
            <a:r>
              <a:rPr lang="en-US" b="1" dirty="0" smtClean="0"/>
              <a:t>Foods High in Manganese</a:t>
            </a:r>
            <a:endParaRPr lang="en-US" b="1" dirty="0"/>
          </a:p>
        </p:txBody>
      </p:sp>
      <p:pic>
        <p:nvPicPr>
          <p:cNvPr id="4" name="Picture 3" descr="muss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3556000"/>
            <a:ext cx="2570163" cy="2570163"/>
          </a:xfrm>
          <a:prstGeom prst="rect">
            <a:avLst/>
          </a:prstGeom>
        </p:spPr>
      </p:pic>
      <p:pic>
        <p:nvPicPr>
          <p:cNvPr id="7" name="Picture 6" descr="spinac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896" y="4961466"/>
            <a:ext cx="2138104" cy="2421467"/>
          </a:xfrm>
          <a:prstGeom prst="rect">
            <a:avLst/>
          </a:prstGeom>
        </p:spPr>
      </p:pic>
      <p:pic>
        <p:nvPicPr>
          <p:cNvPr id="10" name="Picture 9" descr="Whole_Wheat_Bre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4" y="889000"/>
            <a:ext cx="2540000" cy="2540000"/>
          </a:xfrm>
          <a:prstGeom prst="rect">
            <a:avLst/>
          </a:prstGeom>
        </p:spPr>
      </p:pic>
      <p:pic>
        <p:nvPicPr>
          <p:cNvPr id="11" name="Picture 10" descr="tofu.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719" y="965200"/>
            <a:ext cx="2239433" cy="2239433"/>
          </a:xfrm>
          <a:prstGeom prst="rect">
            <a:avLst/>
          </a:prstGeom>
        </p:spPr>
      </p:pic>
      <p:pic>
        <p:nvPicPr>
          <p:cNvPr id="12" name="Picture 11" descr="bean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4735" y="1127951"/>
            <a:ext cx="2133599" cy="1600199"/>
          </a:xfrm>
          <a:prstGeom prst="rect">
            <a:avLst/>
          </a:prstGeom>
        </p:spPr>
      </p:pic>
      <p:pic>
        <p:nvPicPr>
          <p:cNvPr id="5" name="Picture 4" descr="flaxse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0767" y="2569769"/>
            <a:ext cx="2007548" cy="1718461"/>
          </a:xfrm>
          <a:prstGeom prst="rect">
            <a:avLst/>
          </a:prstGeom>
        </p:spPr>
      </p:pic>
      <p:pic>
        <p:nvPicPr>
          <p:cNvPr id="9" name="Picture 8" descr="whole-fis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5677" y="2947607"/>
            <a:ext cx="3048000" cy="2039112"/>
          </a:xfrm>
          <a:prstGeom prst="rect">
            <a:avLst/>
          </a:prstGeom>
        </p:spPr>
      </p:pic>
    </p:spTree>
    <p:extLst>
      <p:ext uri="{BB962C8B-B14F-4D97-AF65-F5344CB8AC3E}">
        <p14:creationId xmlns:p14="http://schemas.microsoft.com/office/powerpoint/2010/main" val="111036776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80214708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457200" y="1476905"/>
            <a:ext cx="8229600" cy="4525963"/>
          </a:xfrm>
        </p:spPr>
        <p:txBody>
          <a:bodyPr>
            <a:normAutofit fontScale="92500" lnSpcReduction="20000"/>
          </a:bodyPr>
          <a:lstStyle/>
          <a:p>
            <a:r>
              <a:rPr lang="en-US" dirty="0" smtClean="0"/>
              <a:t>Contrary to popular belief, glyphosate is toxic to humans and is likely the number one factor in the autism epidemic</a:t>
            </a:r>
          </a:p>
          <a:p>
            <a:r>
              <a:rPr lang="en-US" dirty="0" smtClean="0"/>
              <a:t>Glyphosate’s chelation of rare minerals is a core component of its toxicity</a:t>
            </a:r>
          </a:p>
          <a:p>
            <a:pPr lvl="1"/>
            <a:r>
              <a:rPr lang="en-US" dirty="0" smtClean="0"/>
              <a:t>Disrupted gut bacteria leads to multiple problems</a:t>
            </a:r>
          </a:p>
          <a:p>
            <a:pPr lvl="1"/>
            <a:r>
              <a:rPr lang="en-US" dirty="0" smtClean="0"/>
              <a:t>Aluminum and manganese pathology can account for many aspects of autism</a:t>
            </a:r>
          </a:p>
          <a:p>
            <a:r>
              <a:rPr lang="en-US" dirty="0" smtClean="0"/>
              <a:t>Dementia may well be the same story </a:t>
            </a:r>
          </a:p>
          <a:p>
            <a:r>
              <a:rPr lang="en-US" dirty="0" smtClean="0"/>
              <a:t>Autism may be treatable through organic diet enriched in sulfur and manganese</a:t>
            </a:r>
          </a:p>
          <a:p>
            <a:endParaRPr lang="en-US" dirty="0"/>
          </a:p>
        </p:txBody>
      </p:sp>
    </p:spTree>
    <p:extLst>
      <p:ext uri="{BB962C8B-B14F-4D97-AF65-F5344CB8AC3E}">
        <p14:creationId xmlns:p14="http://schemas.microsoft.com/office/powerpoint/2010/main" val="7835612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24829</TotalTime>
  <Words>5179</Words>
  <Application>Microsoft Macintosh PowerPoint</Application>
  <PresentationFormat>On-screen Show (4:3)</PresentationFormat>
  <Paragraphs>699</Paragraphs>
  <Slides>97</Slides>
  <Notes>51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97</vt:i4>
      </vt:variant>
    </vt:vector>
  </HeadingPairs>
  <TitlesOfParts>
    <vt:vector size="98" baseType="lpstr">
      <vt:lpstr>Office Theme</vt:lpstr>
      <vt:lpstr>Download these slides from: people.csail.mit.edu/seneff</vt:lpstr>
      <vt:lpstr>Most Popular Herbicide Glyphosate Causes Autism </vt:lpstr>
      <vt:lpstr>A Frightening Trend*</vt:lpstr>
      <vt:lpstr>“If it is an environmental cause contributing to an increase, we certainly want to find it.”*  </vt:lpstr>
      <vt:lpstr>PowerPoint Presentation</vt:lpstr>
      <vt:lpstr>PowerPoint Presentation</vt:lpstr>
      <vt:lpstr>PowerPoint Presentation</vt:lpstr>
      <vt:lpstr>Outline</vt:lpstr>
      <vt:lpstr>Outline</vt:lpstr>
      <vt:lpstr>Glyphosate and Autism*</vt:lpstr>
      <vt:lpstr>Glyphosate and Autism*</vt:lpstr>
      <vt:lpstr>Is Glyphosate Nontoxic?</vt:lpstr>
      <vt:lpstr>Main Toxic Effects of Glyphosate*</vt:lpstr>
      <vt:lpstr>The Enhancing Effect of Adjuvants*</vt:lpstr>
      <vt:lpstr>Some Biomarkers for Autism</vt:lpstr>
      <vt:lpstr>Some Biomarkers for Autism</vt:lpstr>
      <vt:lpstr>Dementia and Autism Have                  Much in Common</vt:lpstr>
      <vt:lpstr>Outline</vt:lpstr>
      <vt:lpstr>Roundup Safety Claims Disputed*</vt:lpstr>
      <vt:lpstr>Glyphosate Test Report: Findings in American Mother's Breast milk, urine and water*</vt:lpstr>
      <vt:lpstr>“Another claim of Monsanto's has been that residue levels of up to 5.6 mg/kg in GM-soy represent "...extreme levels, and far higher                                                     than those typically found" (Monsanto 1999).”</vt:lpstr>
      <vt:lpstr>Soy Formula Linked to Seizures in Autism*</vt:lpstr>
      <vt:lpstr>Outline</vt:lpstr>
      <vt:lpstr>Two Papers</vt:lpstr>
      <vt:lpstr>The First Paper</vt:lpstr>
      <vt:lpstr>The First Paper</vt:lpstr>
      <vt:lpstr>Figure from Our First Paper*</vt:lpstr>
      <vt:lpstr>Figure from Our Second Paper*</vt:lpstr>
      <vt:lpstr>Figure from Our Second Paper*</vt:lpstr>
      <vt:lpstr>Outline</vt:lpstr>
      <vt:lpstr>Autism, Glyphosate, Vaccine Reactions*</vt:lpstr>
      <vt:lpstr>Autism, Glyphosate, Vaccine Reactions*</vt:lpstr>
      <vt:lpstr>PowerPoint Presentation</vt:lpstr>
      <vt:lpstr>Aluminum Glyphosate*</vt:lpstr>
      <vt:lpstr>Aluminum &amp; Mercury  Autism &amp; PDD &amp; Anxiety</vt:lpstr>
      <vt:lpstr>Outline</vt:lpstr>
      <vt:lpstr>PowerPoint Presentation</vt:lpstr>
      <vt:lpstr>PowerPoint Presentation</vt:lpstr>
      <vt:lpstr>PowerPoint Presentation</vt:lpstr>
      <vt:lpstr>Acute Kidney Disease Death Rate Plotted Against Glyphosate and GMOs*</vt:lpstr>
      <vt:lpstr>Acute Kidney Disease Death Rate Plotted Against Glyphosate and GMOs*</vt:lpstr>
      <vt:lpstr>Outline</vt:lpstr>
      <vt:lpstr>PowerPoint Presentation</vt:lpstr>
      <vt:lpstr>PowerPoint Presentation</vt:lpstr>
      <vt:lpstr>PowerPoint Presentation</vt:lpstr>
      <vt:lpstr>PowerPoint Presentation</vt:lpstr>
      <vt:lpstr>Glyphosate Depletes Iron, Manganese and Zinc in Plants*</vt:lpstr>
      <vt:lpstr>Severe Deficiency in Serum Manganese and Cobalt in Cows*</vt:lpstr>
      <vt:lpstr>Severe Deficiency in Serum Manganese and Cobalt in Cows*</vt:lpstr>
      <vt:lpstr>Outline</vt:lpstr>
      <vt:lpstr>Glyphosate Kills Beneficial Bacteria*</vt:lpstr>
      <vt:lpstr>Lactobacillus Depends on Manganese!*</vt:lpstr>
      <vt:lpstr>Lactobacillus Depends on Manganese!*</vt:lpstr>
      <vt:lpstr>Lactobacillus Alleviate Anxiety*</vt:lpstr>
      <vt:lpstr>Lactobacillus Alleviate Anxiety*</vt:lpstr>
      <vt:lpstr>Anxiety and Autism*</vt:lpstr>
      <vt:lpstr>Glyphosate Application on Corn and Soy Plotted against Anxiety, Panic Disorder and Phobias*</vt:lpstr>
      <vt:lpstr>Bacteria Incorporate Cobalt and Iron into Cobalamin and Heme</vt:lpstr>
      <vt:lpstr>Bacteria Incorporate Cobalt and Iron into Cobalamin and Heme</vt:lpstr>
      <vt:lpstr>The First Paper</vt:lpstr>
      <vt:lpstr>The First Paper</vt:lpstr>
      <vt:lpstr>Outline</vt:lpstr>
      <vt:lpstr>Glyphosate and Glutamate*</vt:lpstr>
      <vt:lpstr>Glutamine Synthesis Depends                on Manganese!</vt:lpstr>
      <vt:lpstr>Glutamate and GABA*</vt:lpstr>
      <vt:lpstr>Glutamate and GABA*</vt:lpstr>
      <vt:lpstr>“Alteration of Plasma Glutamate and Glutamine Levels in Children with          High-Functioning Autism”*</vt:lpstr>
      <vt:lpstr>Journal of Personal Science: One Child’s Autism Eliminated by Removal of Glutamate From Her Diet* By Katherine Reid</vt:lpstr>
      <vt:lpstr>Figure from Our Second Paper*</vt:lpstr>
      <vt:lpstr>Figure from Our Second Paper*</vt:lpstr>
      <vt:lpstr>PowerPoint Presentation</vt:lpstr>
      <vt:lpstr>Outline</vt:lpstr>
      <vt:lpstr>Autism and Mitochondrial Disorder*</vt:lpstr>
      <vt:lpstr>Detoxification of Superoxide (O2-)</vt:lpstr>
      <vt:lpstr>Citric Acid Cycle in Mitochondria</vt:lpstr>
      <vt:lpstr>Citric Acid Cycle in Mitochondria</vt:lpstr>
      <vt:lpstr>Aconitase Dysfunction and Brain Inflammation in Autism*</vt:lpstr>
      <vt:lpstr>Aconitase &amp; Glutathione in Cerebellum in Autism*</vt:lpstr>
      <vt:lpstr>Outline</vt:lpstr>
      <vt:lpstr>Maternal Low Thyroid and Autism*</vt:lpstr>
      <vt:lpstr>Dopamine and Thyroid Hormone*</vt:lpstr>
      <vt:lpstr>Glyphosate and Thyroid Cancer* </vt:lpstr>
      <vt:lpstr>Outline</vt:lpstr>
      <vt:lpstr>Glyphosate and Bone Development*</vt:lpstr>
      <vt:lpstr>Manganese and Bones*</vt:lpstr>
      <vt:lpstr>Osteoblasts build “Ground Substance” </vt:lpstr>
      <vt:lpstr>Chondroitin Sulfate Synthesis in Cartilage depends on Manganese*</vt:lpstr>
      <vt:lpstr>Perineuronal Nets*</vt:lpstr>
      <vt:lpstr>Perineuronal Nets*</vt:lpstr>
      <vt:lpstr>Coral Die-Off &amp; Chondroitin Sulfate*</vt:lpstr>
      <vt:lpstr>“Disease Causes Starfish to Lose Arms, Dissolve into White Blobs of Goo” * </vt:lpstr>
      <vt:lpstr>Recapitulation</vt:lpstr>
      <vt:lpstr>Outline</vt:lpstr>
      <vt:lpstr> Foods High in Sulfur</vt:lpstr>
      <vt:lpstr>Foods High in Manganese</vt:lpstr>
      <vt:lpstr>PowerPoint Presentation</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Most Popular Herbicide Glyphosate Causes Autism</dc:title>
  <dc:creator>Stephanie Seneff</dc:creator>
  <cp:lastModifiedBy>Stephanie Seneff</cp:lastModifiedBy>
  <cp:revision>122</cp:revision>
  <cp:lastPrinted>2014-04-28T13:59:45Z</cp:lastPrinted>
  <dcterms:created xsi:type="dcterms:W3CDTF">2014-04-11T10:56:58Z</dcterms:created>
  <dcterms:modified xsi:type="dcterms:W3CDTF">2014-04-28T19:19:06Z</dcterms:modified>
</cp:coreProperties>
</file>