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92.jpg" ContentType="image/pn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109.jpg" ContentType="image/pn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4"/>
  </p:notesMasterIdLst>
  <p:handoutMasterIdLst>
    <p:handoutMasterId r:id="rId125"/>
  </p:handoutMasterIdLst>
  <p:sldIdLst>
    <p:sldId id="470" r:id="rId2"/>
    <p:sldId id="256" r:id="rId3"/>
    <p:sldId id="295" r:id="rId4"/>
    <p:sldId id="346" r:id="rId5"/>
    <p:sldId id="371" r:id="rId6"/>
    <p:sldId id="373" r:id="rId7"/>
    <p:sldId id="386" r:id="rId8"/>
    <p:sldId id="387" r:id="rId9"/>
    <p:sldId id="466" r:id="rId10"/>
    <p:sldId id="468" r:id="rId11"/>
    <p:sldId id="469" r:id="rId12"/>
    <p:sldId id="389" r:id="rId13"/>
    <p:sldId id="450" r:id="rId14"/>
    <p:sldId id="464" r:id="rId15"/>
    <p:sldId id="459" r:id="rId16"/>
    <p:sldId id="467" r:id="rId17"/>
    <p:sldId id="451" r:id="rId18"/>
    <p:sldId id="460" r:id="rId19"/>
    <p:sldId id="465" r:id="rId20"/>
    <p:sldId id="463" r:id="rId21"/>
    <p:sldId id="438" r:id="rId22"/>
    <p:sldId id="440" r:id="rId23"/>
    <p:sldId id="441" r:id="rId24"/>
    <p:sldId id="442" r:id="rId25"/>
    <p:sldId id="443" r:id="rId26"/>
    <p:sldId id="390" r:id="rId27"/>
    <p:sldId id="385" r:id="rId28"/>
    <p:sldId id="388" r:id="rId29"/>
    <p:sldId id="379" r:id="rId30"/>
    <p:sldId id="380" r:id="rId31"/>
    <p:sldId id="381" r:id="rId32"/>
    <p:sldId id="382" r:id="rId33"/>
    <p:sldId id="383" r:id="rId34"/>
    <p:sldId id="384" r:id="rId35"/>
    <p:sldId id="374" r:id="rId36"/>
    <p:sldId id="478" r:id="rId37"/>
    <p:sldId id="479" r:id="rId38"/>
    <p:sldId id="311" r:id="rId39"/>
    <p:sldId id="457" r:id="rId40"/>
    <p:sldId id="405" r:id="rId41"/>
    <p:sldId id="432" r:id="rId42"/>
    <p:sldId id="454" r:id="rId43"/>
    <p:sldId id="288" r:id="rId44"/>
    <p:sldId id="395" r:id="rId45"/>
    <p:sldId id="369" r:id="rId46"/>
    <p:sldId id="370" r:id="rId47"/>
    <p:sldId id="477" r:id="rId48"/>
    <p:sldId id="327" r:id="rId49"/>
    <p:sldId id="448" r:id="rId50"/>
    <p:sldId id="287" r:id="rId51"/>
    <p:sldId id="458" r:id="rId52"/>
    <p:sldId id="364" r:id="rId53"/>
    <p:sldId id="396" r:id="rId54"/>
    <p:sldId id="335" r:id="rId55"/>
    <p:sldId id="362" r:id="rId56"/>
    <p:sldId id="365" r:id="rId57"/>
    <p:sldId id="350" r:id="rId58"/>
    <p:sldId id="321" r:id="rId59"/>
    <p:sldId id="444" r:id="rId60"/>
    <p:sldId id="445" r:id="rId61"/>
    <p:sldId id="446" r:id="rId62"/>
    <p:sldId id="326" r:id="rId63"/>
    <p:sldId id="397" r:id="rId64"/>
    <p:sldId id="290" r:id="rId65"/>
    <p:sldId id="291" r:id="rId66"/>
    <p:sldId id="342" r:id="rId67"/>
    <p:sldId id="306" r:id="rId68"/>
    <p:sldId id="337" r:id="rId69"/>
    <p:sldId id="307" r:id="rId70"/>
    <p:sldId id="308" r:id="rId71"/>
    <p:sldId id="312" r:id="rId72"/>
    <p:sldId id="367" r:id="rId73"/>
    <p:sldId id="302" r:id="rId74"/>
    <p:sldId id="303" r:id="rId75"/>
    <p:sldId id="366" r:id="rId76"/>
    <p:sldId id="257" r:id="rId77"/>
    <p:sldId id="300" r:id="rId78"/>
    <p:sldId id="393" r:id="rId79"/>
    <p:sldId id="419" r:id="rId80"/>
    <p:sldId id="420" r:id="rId81"/>
    <p:sldId id="357" r:id="rId82"/>
    <p:sldId id="313" r:id="rId83"/>
    <p:sldId id="409" r:id="rId84"/>
    <p:sldId id="410" r:id="rId85"/>
    <p:sldId id="406" r:id="rId86"/>
    <p:sldId id="407" r:id="rId87"/>
    <p:sldId id="323" r:id="rId88"/>
    <p:sldId id="403" r:id="rId89"/>
    <p:sldId id="412" r:id="rId90"/>
    <p:sldId id="413" r:id="rId91"/>
    <p:sldId id="411" r:id="rId92"/>
    <p:sldId id="417" r:id="rId93"/>
    <p:sldId id="404" r:id="rId94"/>
    <p:sldId id="400" r:id="rId95"/>
    <p:sldId id="402" r:id="rId96"/>
    <p:sldId id="414" r:id="rId97"/>
    <p:sldId id="415" r:id="rId98"/>
    <p:sldId id="416" r:id="rId99"/>
    <p:sldId id="418" r:id="rId100"/>
    <p:sldId id="267" r:id="rId101"/>
    <p:sldId id="299" r:id="rId102"/>
    <p:sldId id="431" r:id="rId103"/>
    <p:sldId id="421" r:id="rId104"/>
    <p:sldId id="309" r:id="rId105"/>
    <p:sldId id="310" r:id="rId106"/>
    <p:sldId id="319" r:id="rId107"/>
    <p:sldId id="474" r:id="rId108"/>
    <p:sldId id="471" r:id="rId109"/>
    <p:sldId id="473" r:id="rId110"/>
    <p:sldId id="475" r:id="rId111"/>
    <p:sldId id="425" r:id="rId112"/>
    <p:sldId id="427" r:id="rId113"/>
    <p:sldId id="435" r:id="rId114"/>
    <p:sldId id="452" r:id="rId115"/>
    <p:sldId id="453" r:id="rId116"/>
    <p:sldId id="447" r:id="rId117"/>
    <p:sldId id="344" r:id="rId118"/>
    <p:sldId id="359" r:id="rId119"/>
    <p:sldId id="480" r:id="rId120"/>
    <p:sldId id="455" r:id="rId121"/>
    <p:sldId id="456" r:id="rId122"/>
    <p:sldId id="436"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ED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1040" y="3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70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notesMaster" Target="notesMasters/notesMaster1.xml"/><Relationship Id="rId125" Type="http://schemas.openxmlformats.org/officeDocument/2006/relationships/handoutMaster" Target="handoutMasters/handoutMaster1.xml"/><Relationship Id="rId126" Type="http://schemas.openxmlformats.org/officeDocument/2006/relationships/printerSettings" Target="printerSettings/printerSettings1.bin"/><Relationship Id="rId127" Type="http://schemas.openxmlformats.org/officeDocument/2006/relationships/presProps" Target="presProps.xml"/><Relationship Id="rId128" Type="http://schemas.openxmlformats.org/officeDocument/2006/relationships/viewProps" Target="viewProps.xml"/><Relationship Id="rId12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C7BFAB-D2A0-A14F-841D-570027A22240}" type="datetimeFigureOut">
              <a:rPr lang="en-US" smtClean="0"/>
              <a:t>4/18/15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0E047A-8C50-4046-9010-34A1C6605365}" type="slidenum">
              <a:rPr lang="en-US" smtClean="0"/>
              <a:t>‹#›</a:t>
            </a:fld>
            <a:endParaRPr lang="en-US"/>
          </a:p>
        </p:txBody>
      </p:sp>
    </p:spTree>
    <p:extLst>
      <p:ext uri="{BB962C8B-B14F-4D97-AF65-F5344CB8AC3E}">
        <p14:creationId xmlns:p14="http://schemas.microsoft.com/office/powerpoint/2010/main" val="2487131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BC8C9E-F0C4-4E40-AB0D-D005444B4925}" type="datetimeFigureOut">
              <a:rPr lang="en-US" smtClean="0"/>
              <a:t>4/18/15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0C48C9-082D-3F4F-8D89-A4B092206441}" type="slidenum">
              <a:rPr lang="en-US" smtClean="0"/>
              <a:t>‹#›</a:t>
            </a:fld>
            <a:endParaRPr lang="en-US"/>
          </a:p>
        </p:txBody>
      </p:sp>
    </p:spTree>
    <p:extLst>
      <p:ext uri="{BB962C8B-B14F-4D97-AF65-F5344CB8AC3E}">
        <p14:creationId xmlns:p14="http://schemas.microsoft.com/office/powerpoint/2010/main" val="1170527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Drugs.pdf</a:t>
            </a:r>
            <a:r>
              <a:rPr lang="en-US" dirty="0" smtClean="0"/>
              <a:t>   </a:t>
            </a:r>
            <a:r>
              <a:rPr lang="en-US" dirty="0" err="1" smtClean="0"/>
              <a:t>Nutrition.pdf</a:t>
            </a:r>
            <a:r>
              <a:rPr lang="en-US" dirty="0" smtClean="0"/>
              <a:t>   </a:t>
            </a:r>
            <a:r>
              <a:rPr lang="en-US" dirty="0" err="1" smtClean="0"/>
              <a:t>antibiotics_vaccines.pdf</a:t>
            </a:r>
            <a:r>
              <a:rPr lang="en-US" dirty="0" smtClean="0"/>
              <a:t>   </a:t>
            </a:r>
            <a:r>
              <a:rPr lang="en-US" dirty="0" err="1" smtClean="0"/>
              <a:t>glyphosate_new.pdf</a:t>
            </a:r>
            <a:endParaRPr lang="en-US" dirty="0" smtClean="0"/>
          </a:p>
          <a:p>
            <a:r>
              <a:rPr lang="en-US" dirty="0" err="1" smtClean="0"/>
              <a:t>Drugs.pptx</a:t>
            </a:r>
            <a:r>
              <a:rPr lang="en-US" dirty="0" smtClean="0"/>
              <a:t>  </a:t>
            </a:r>
            <a:r>
              <a:rPr lang="en-US" dirty="0" err="1" smtClean="0"/>
              <a:t>Nutrition.pptx</a:t>
            </a:r>
            <a:r>
              <a:rPr lang="en-US" dirty="0" smtClean="0"/>
              <a:t>  </a:t>
            </a:r>
            <a:r>
              <a:rPr lang="en-US" dirty="0" err="1" smtClean="0"/>
              <a:t>antibiotics_vaccines.pptx</a:t>
            </a:r>
            <a:r>
              <a:rPr lang="en-US" dirty="0" smtClean="0"/>
              <a:t>  </a:t>
            </a:r>
            <a:r>
              <a:rPr lang="en-US" dirty="0" err="1" smtClean="0"/>
              <a:t>glyphosate_new.pptx</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a:t>
            </a:fld>
            <a:endParaRPr lang="en-US"/>
          </a:p>
        </p:txBody>
      </p:sp>
    </p:spTree>
    <p:extLst>
      <p:ext uri="{BB962C8B-B14F-4D97-AF65-F5344CB8AC3E}">
        <p14:creationId xmlns:p14="http://schemas.microsoft.com/office/powerpoint/2010/main" val="1187039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smtClean="0"/>
              <a:t>Indusrtrial_Ag_soil_mineral_depletion.pdf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45</a:t>
            </a:fld>
            <a:endParaRPr lang="en-US"/>
          </a:p>
        </p:txBody>
      </p:sp>
    </p:spTree>
    <p:extLst>
      <p:ext uri="{BB962C8B-B14F-4D97-AF65-F5344CB8AC3E}">
        <p14:creationId xmlns:p14="http://schemas.microsoft.com/office/powerpoint/2010/main" val="425667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MercolaOnBoneBroth.pdf</a:t>
            </a:r>
            <a:endParaRPr lang="en-US" dirty="0" smtClean="0"/>
          </a:p>
          <a:p>
            <a:r>
              <a:rPr lang="en-US" dirty="0" smtClean="0"/>
              <a:t>http://</a:t>
            </a:r>
            <a:r>
              <a:rPr lang="en-US" dirty="0" err="1" smtClean="0"/>
              <a:t>articles.mercola.com</a:t>
            </a:r>
            <a:r>
              <a:rPr lang="en-US" dirty="0" smtClean="0"/>
              <a:t>/sites/articles/archive/2014/09/21/</a:t>
            </a:r>
            <a:r>
              <a:rPr lang="en-US" dirty="0" err="1" smtClean="0"/>
              <a:t>hilary</a:t>
            </a:r>
            <a:r>
              <a:rPr lang="en-US" dirty="0" smtClean="0"/>
              <a:t>-</a:t>
            </a:r>
            <a:r>
              <a:rPr lang="en-US" dirty="0" err="1" smtClean="0"/>
              <a:t>boynton</a:t>
            </a:r>
            <a:r>
              <a:rPr lang="en-US" dirty="0" smtClean="0"/>
              <a:t>-</a:t>
            </a:r>
            <a:r>
              <a:rPr lang="en-US" dirty="0" err="1" smtClean="0"/>
              <a:t>mary</a:t>
            </a:r>
            <a:r>
              <a:rPr lang="en-US" dirty="0" smtClean="0"/>
              <a:t>-</a:t>
            </a:r>
            <a:r>
              <a:rPr lang="en-US" dirty="0" err="1" smtClean="0"/>
              <a:t>brackett</a:t>
            </a:r>
            <a:r>
              <a:rPr lang="en-US" dirty="0" smtClean="0"/>
              <a:t>-gaps-cookbook-</a:t>
            </a:r>
            <a:r>
              <a:rPr lang="en-US" dirty="0" err="1" smtClean="0"/>
              <a:t>interview.aspx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46</a:t>
            </a:fld>
            <a:endParaRPr lang="en-US"/>
          </a:p>
        </p:txBody>
      </p:sp>
    </p:spTree>
    <p:extLst>
      <p:ext uri="{BB962C8B-B14F-4D97-AF65-F5344CB8AC3E}">
        <p14:creationId xmlns:p14="http://schemas.microsoft.com/office/powerpoint/2010/main" val="3913758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./enough_sulfur_question_mark_2007.pdf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48</a:t>
            </a:fld>
            <a:endParaRPr lang="en-US"/>
          </a:p>
        </p:txBody>
      </p:sp>
    </p:spTree>
    <p:extLst>
      <p:ext uri="{BB962C8B-B14F-4D97-AF65-F5344CB8AC3E}">
        <p14:creationId xmlns:p14="http://schemas.microsoft.com/office/powerpoint/2010/main" val="4257044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p>
          <a:p>
            <a:r>
              <a:rPr lang="en-US" dirty="0" smtClean="0"/>
              <a:t> http://</a:t>
            </a:r>
            <a:r>
              <a:rPr lang="en-US" dirty="0" err="1" smtClean="0"/>
              <a:t>www.livestrong.com</a:t>
            </a:r>
            <a:r>
              <a:rPr lang="en-US" dirty="0" smtClean="0"/>
              <a:t>/article/486021-foods-high-in-sulphur/</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49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mtClean="0"/>
              <a:t>./sulfur_in_human_nutrition_review.pdf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50</a:t>
            </a:fld>
            <a:endParaRPr lang="en-US"/>
          </a:p>
        </p:txBody>
      </p:sp>
    </p:spTree>
    <p:extLst>
      <p:ext uri="{BB962C8B-B14F-4D97-AF65-F5344CB8AC3E}">
        <p14:creationId xmlns:p14="http://schemas.microsoft.com/office/powerpoint/2010/main" val="144419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mtClean="0"/>
              <a:t>./sulfur_in_human_nutrition_review.pdf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51</a:t>
            </a:fld>
            <a:endParaRPr lang="en-US"/>
          </a:p>
        </p:txBody>
      </p:sp>
    </p:spTree>
    <p:extLst>
      <p:ext uri="{BB962C8B-B14F-4D97-AF65-F5344CB8AC3E}">
        <p14:creationId xmlns:p14="http://schemas.microsoft.com/office/powerpoint/2010/main" val="1444190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./alpha_lipoic_acid_protective_2009.pdf</a:t>
            </a:r>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52</a:t>
            </a:fld>
            <a:endParaRPr lang="en-US"/>
          </a:p>
        </p:txBody>
      </p:sp>
    </p:spTree>
    <p:extLst>
      <p:ext uri="{BB962C8B-B14F-4D97-AF65-F5344CB8AC3E}">
        <p14:creationId xmlns:p14="http://schemas.microsoft.com/office/powerpoint/2010/main" val="4045227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is-IS" dirty="0" smtClean="0"/>
              <a:t>garlic_sulfur_volatile_compounds_Mexico.pdf</a:t>
            </a:r>
          </a:p>
          <a:p>
            <a:r>
              <a:rPr lang="en-US" dirty="0" smtClean="0"/>
              <a:t>E</a:t>
            </a:r>
            <a:r>
              <a:rPr lang="is-IS" dirty="0" smtClean="0"/>
              <a:t>mail from someone from Mexico	</a:t>
            </a:r>
          </a:p>
          <a:p>
            <a:endParaRPr lang="is-IS" dirty="0" smtClean="0"/>
          </a:p>
          <a:p>
            <a:r>
              <a:rPr lang="is-IS" dirty="0" smtClean="0"/>
              <a:t>Also:</a:t>
            </a:r>
          </a:p>
          <a:p>
            <a:r>
              <a:rPr lang="is-IS" dirty="0" smtClean="0"/>
              <a:t>./</a:t>
            </a:r>
            <a:r>
              <a:rPr lang="nl-NL" dirty="0" err="1" smtClean="0"/>
              <a:t>Javier_Morales_Lopez_garlic_paper_Meexico.pdf</a:t>
            </a:r>
            <a:endParaRPr lang="nl-NL" dirty="0" smtClean="0"/>
          </a:p>
          <a:p>
            <a:endParaRPr lang="is-IS" dirty="0" smtClean="0"/>
          </a:p>
          <a:p>
            <a:endParaRPr lang="is-IS"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53</a:t>
            </a:fld>
            <a:endParaRPr lang="en-US"/>
          </a:p>
        </p:txBody>
      </p:sp>
    </p:spTree>
    <p:extLst>
      <p:ext uri="{BB962C8B-B14F-4D97-AF65-F5344CB8AC3E}">
        <p14:creationId xmlns:p14="http://schemas.microsoft.com/office/powerpoint/2010/main" val="3325567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err="1" smtClean="0"/>
              <a:t>Differentiationg_Sulfur_Compounds.pdf</a:t>
            </a:r>
            <a:endParaRPr lang="en-US" dirty="0" smtClean="0"/>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54</a:t>
            </a:fld>
            <a:endParaRPr lang="en-US"/>
          </a:p>
        </p:txBody>
      </p:sp>
    </p:spTree>
    <p:extLst>
      <p:ext uri="{BB962C8B-B14F-4D97-AF65-F5344CB8AC3E}">
        <p14:creationId xmlns:p14="http://schemas.microsoft.com/office/powerpoint/2010/main" val="1132557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a:t>
            </a:r>
            <a:r>
              <a:rPr lang="en-US" dirty="0" err="1" smtClean="0"/>
              <a:t>antimetastatic_effects_of_sulforaphane.text</a:t>
            </a:r>
            <a:endParaRPr lang="en-US" dirty="0" smtClean="0"/>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55</a:t>
            </a:fld>
            <a:endParaRPr lang="en-US"/>
          </a:p>
        </p:txBody>
      </p:sp>
    </p:spTree>
    <p:extLst>
      <p:ext uri="{BB962C8B-B14F-4D97-AF65-F5344CB8AC3E}">
        <p14:creationId xmlns:p14="http://schemas.microsoft.com/office/powerpoint/2010/main" val="161323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a:t>
            </a:r>
            <a:r>
              <a:rPr lang="en-US" dirty="0" err="1" smtClean="0"/>
              <a:t>latest_plots</a:t>
            </a:r>
            <a:r>
              <a:rPr lang="en-US" dirty="0" smtClean="0"/>
              <a:t>/6-yr-old</a:t>
            </a:r>
            <a:r>
              <a:rPr lang="en-US" baseline="0" dirty="0" smtClean="0"/>
              <a:t> </a:t>
            </a:r>
            <a:r>
              <a:rPr lang="en-US" baseline="0" dirty="0" err="1" smtClean="0"/>
              <a:t>autism.gif</a:t>
            </a:r>
            <a:r>
              <a:rPr lang="en-US" baseline="0" dirty="0" smtClean="0"/>
              <a:t>	</a:t>
            </a:r>
          </a:p>
          <a:p>
            <a:endParaRPr lang="en-US" baseline="0" dirty="0" smtClean="0"/>
          </a:p>
          <a:p>
            <a:r>
              <a:rPr lang="en-US" dirty="0" smtClean="0">
                <a:effectLst/>
              </a:rPr>
              <a:t>autism: USDE</a:t>
            </a:r>
          </a:p>
          <a:p>
            <a:r>
              <a:rPr lang="en-US" dirty="0" smtClean="0">
                <a:effectLst/>
              </a:rPr>
              <a:t>oil consumption: USDA</a:t>
            </a:r>
          </a:p>
          <a:p>
            <a:r>
              <a:rPr lang="en-US" dirty="0" smtClean="0">
                <a:effectLst/>
              </a:rPr>
              <a:t>glyphosate: USDA</a:t>
            </a:r>
          </a:p>
          <a:p>
            <a:r>
              <a:rPr lang="en-US" dirty="0" smtClean="0">
                <a:effectLst/>
              </a:rPr>
              <a:t>GE crops: USDA</a:t>
            </a:r>
          </a:p>
          <a:p>
            <a:r>
              <a:rPr lang="en-US" dirty="0" smtClean="0">
                <a:effectLst/>
              </a:rPr>
              <a:t>Mortality data: CDC</a:t>
            </a:r>
          </a:p>
          <a:p>
            <a:endParaRPr lang="en-US" dirty="0"/>
          </a:p>
        </p:txBody>
      </p:sp>
      <p:sp>
        <p:nvSpPr>
          <p:cNvPr id="4" name="Slide Number Placeholder 3"/>
          <p:cNvSpPr>
            <a:spLocks noGrp="1"/>
          </p:cNvSpPr>
          <p:nvPr>
            <p:ph type="sldNum" sz="quarter" idx="10"/>
          </p:nvPr>
        </p:nvSpPr>
        <p:spPr/>
        <p:txBody>
          <a:bodyPr/>
          <a:lstStyle/>
          <a:p>
            <a:fld id="{8E3EC170-001F-0641-A9A4-825556536664}" type="slidenum">
              <a:rPr lang="en-US" smtClean="0"/>
              <a:t>21</a:t>
            </a:fld>
            <a:endParaRPr lang="en-US"/>
          </a:p>
        </p:txBody>
      </p:sp>
    </p:spTree>
    <p:extLst>
      <p:ext uri="{BB962C8B-B14F-4D97-AF65-F5344CB8AC3E}">
        <p14:creationId xmlns:p14="http://schemas.microsoft.com/office/powerpoint/2010/main" val="207598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Strychine</a:t>
            </a:r>
            <a:r>
              <a:rPr lang="en-US" dirty="0" smtClean="0"/>
              <a:t>!!</a:t>
            </a:r>
          </a:p>
          <a:p>
            <a:endParaRPr lang="en-US" dirty="0" smtClean="0"/>
          </a:p>
          <a:p>
            <a:r>
              <a:rPr lang="en-US" dirty="0" smtClean="0"/>
              <a:t>Bitter melon</a:t>
            </a:r>
          </a:p>
          <a:p>
            <a:r>
              <a:rPr lang="en-US" dirty="0" smtClean="0"/>
              <a:t>Arugula</a:t>
            </a:r>
          </a:p>
          <a:p>
            <a:r>
              <a:rPr lang="en-US" dirty="0" smtClean="0"/>
              <a:t>Dandelion</a:t>
            </a:r>
            <a:r>
              <a:rPr lang="en-US" baseline="0" dirty="0" smtClean="0"/>
              <a:t> greens</a:t>
            </a:r>
            <a:endParaRPr lang="en-US" dirty="0" smtClean="0"/>
          </a:p>
        </p:txBody>
      </p:sp>
      <p:sp>
        <p:nvSpPr>
          <p:cNvPr id="4" name="Slide Number Placeholder 3"/>
          <p:cNvSpPr>
            <a:spLocks noGrp="1"/>
          </p:cNvSpPr>
          <p:nvPr>
            <p:ph type="sldNum" sz="quarter" idx="10"/>
          </p:nvPr>
        </p:nvSpPr>
        <p:spPr/>
        <p:txBody>
          <a:bodyPr/>
          <a:lstStyle/>
          <a:p>
            <a:fld id="{0C0C48C9-082D-3F4F-8D89-A4B092206441}" type="slidenum">
              <a:rPr lang="en-US" smtClean="0"/>
              <a:t>56</a:t>
            </a:fld>
            <a:endParaRPr lang="en-US"/>
          </a:p>
        </p:txBody>
      </p:sp>
    </p:spTree>
    <p:extLst>
      <p:ext uri="{BB962C8B-B14F-4D97-AF65-F5344CB8AC3E}">
        <p14:creationId xmlns:p14="http://schemas.microsoft.com/office/powerpoint/2010/main" val="2745488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taurine.text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C0C48C9-082D-3F4F-8D89-A4B092206441}" type="slidenum">
              <a:rPr lang="en-US" smtClean="0"/>
              <a:t>57</a:t>
            </a:fld>
            <a:endParaRPr lang="en-US"/>
          </a:p>
        </p:txBody>
      </p:sp>
    </p:spTree>
    <p:extLst>
      <p:ext uri="{BB962C8B-B14F-4D97-AF65-F5344CB8AC3E}">
        <p14:creationId xmlns:p14="http://schemas.microsoft.com/office/powerpoint/2010/main" val="3441239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tr-TR" dirty="0" err="1" smtClean="0"/>
              <a:t>spiders_taurine_birds.pdf</a:t>
            </a:r>
            <a:r>
              <a:rPr lang="tr-TR" dirty="0" smtClean="0"/>
              <a:t> </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58</a:t>
            </a:fld>
            <a:endParaRPr lang="en-US"/>
          </a:p>
        </p:txBody>
      </p:sp>
    </p:spTree>
    <p:extLst>
      <p:ext uri="{BB962C8B-B14F-4D97-AF65-F5344CB8AC3E}">
        <p14:creationId xmlns:p14="http://schemas.microsoft.com/office/powerpoint/2010/main" val="1895456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a:t>
            </a:r>
            <a:r>
              <a:rPr lang="en-US" dirty="0" err="1" smtClean="0"/>
              <a:t>glucosamine_sulfate_benefit_is_the</a:t>
            </a:r>
            <a:r>
              <a:rPr lang="en-US" baseline="0" dirty="0" err="1" smtClean="0"/>
              <a:t>_sulfate.text</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59</a:t>
            </a:fld>
            <a:endParaRPr lang="en-US"/>
          </a:p>
        </p:txBody>
      </p:sp>
    </p:spTree>
    <p:extLst>
      <p:ext uri="{BB962C8B-B14F-4D97-AF65-F5344CB8AC3E}">
        <p14:creationId xmlns:p14="http://schemas.microsoft.com/office/powerpoint/2010/main" val="712201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a:t>
            </a:r>
            <a:r>
              <a:rPr lang="fr-FR" dirty="0" err="1" smtClean="0"/>
              <a:t>chondroitin_sulfate_inhibits_mast_cells.pdf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60</a:t>
            </a:fld>
            <a:endParaRPr lang="en-US"/>
          </a:p>
        </p:txBody>
      </p:sp>
    </p:spTree>
    <p:extLst>
      <p:ext uri="{BB962C8B-B14F-4D97-AF65-F5344CB8AC3E}">
        <p14:creationId xmlns:p14="http://schemas.microsoft.com/office/powerpoint/2010/main" val="2274609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a:t>
            </a:r>
            <a:r>
              <a:rPr lang="fr-FR" dirty="0" err="1" smtClean="0"/>
              <a:t>chondroitin_sulfate_inhibits_mast_cells.pdf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61</a:t>
            </a:fld>
            <a:endParaRPr lang="en-US"/>
          </a:p>
        </p:txBody>
      </p:sp>
    </p:spTree>
    <p:extLst>
      <p:ext uri="{BB962C8B-B14F-4D97-AF65-F5344CB8AC3E}">
        <p14:creationId xmlns:p14="http://schemas.microsoft.com/office/powerpoint/2010/main" val="2274609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./Hydrogen</a:t>
            </a:r>
            <a:r>
              <a:rPr lang="en-US" dirty="0" smtClean="0"/>
              <a:t>\ sulfide\ for\ diabetes,\ dementia\ and\ heart\ </a:t>
            </a:r>
            <a:r>
              <a:rPr lang="en-US" dirty="0" err="1" smtClean="0"/>
              <a:t>attacks.pdf</a:t>
            </a:r>
            <a:r>
              <a:rPr lang="en-US" dirty="0" smtClean="0"/>
              <a:t> .</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62</a:t>
            </a:fld>
            <a:endParaRPr lang="en-US"/>
          </a:p>
        </p:txBody>
      </p:sp>
    </p:spTree>
    <p:extLst>
      <p:ext uri="{BB962C8B-B14F-4D97-AF65-F5344CB8AC3E}">
        <p14:creationId xmlns:p14="http://schemas.microsoft.com/office/powerpoint/2010/main" val="1884074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./red_wine_antimicrobial_2014.pdf</a:t>
            </a:r>
          </a:p>
          <a:p>
            <a:r>
              <a:rPr lang="en-US" dirty="0" smtClean="0"/>
              <a:t>F</a:t>
            </a:r>
            <a:r>
              <a:rPr lang="de-DE" dirty="0" err="1" smtClean="0"/>
              <a:t>rom</a:t>
            </a:r>
            <a:r>
              <a:rPr lang="de-DE" dirty="0" smtClean="0"/>
              <a:t> Anthony</a:t>
            </a:r>
          </a:p>
          <a:p>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66</a:t>
            </a:fld>
            <a:endParaRPr lang="en-US"/>
          </a:p>
        </p:txBody>
      </p:sp>
    </p:spTree>
    <p:extLst>
      <p:ext uri="{BB962C8B-B14F-4D97-AF65-F5344CB8AC3E}">
        <p14:creationId xmlns:p14="http://schemas.microsoft.com/office/powerpoint/2010/main" val="3968293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a:t>
            </a:r>
            <a:r>
              <a:rPr lang="en-US" dirty="0" err="1" smtClean="0"/>
              <a:t>curcumin_bioavailability_sulfate.pdf</a:t>
            </a:r>
            <a:endParaRPr lang="en-US"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67</a:t>
            </a:fld>
            <a:endParaRPr lang="en-US"/>
          </a:p>
        </p:txBody>
      </p:sp>
    </p:spTree>
    <p:extLst>
      <p:ext uri="{BB962C8B-B14F-4D97-AF65-F5344CB8AC3E}">
        <p14:creationId xmlns:p14="http://schemas.microsoft.com/office/powerpoint/2010/main" val="1410532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GerryKoenig</a:t>
            </a:r>
            <a:r>
              <a:rPr lang="en-US" dirty="0" smtClean="0"/>
              <a:t>/Reduction_of_atherogenic_risk_in_patients_with_type_2_diabetes_bycurcuminoid_extract_-_an_RCT_marked.pdf</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68</a:t>
            </a:fld>
            <a:endParaRPr lang="en-US"/>
          </a:p>
        </p:txBody>
      </p:sp>
    </p:spTree>
    <p:extLst>
      <p:ext uri="{BB962C8B-B14F-4D97-AF65-F5344CB8AC3E}">
        <p14:creationId xmlns:p14="http://schemas.microsoft.com/office/powerpoint/2010/main" val="386149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Glyphosate</a:t>
            </a:r>
            <a:r>
              <a:rPr lang="en-US" dirty="0" smtClean="0"/>
              <a:t>/</a:t>
            </a:r>
            <a:r>
              <a:rPr lang="sv-SE" dirty="0" smtClean="0"/>
              <a:t>seralini_2014_pesticide_toxicity_adjuvants.pdf</a:t>
            </a:r>
            <a:endParaRPr lang="en-US" dirty="0"/>
          </a:p>
        </p:txBody>
      </p:sp>
      <p:sp>
        <p:nvSpPr>
          <p:cNvPr id="4" name="Slide Number Placeholder 3"/>
          <p:cNvSpPr>
            <a:spLocks noGrp="1"/>
          </p:cNvSpPr>
          <p:nvPr>
            <p:ph type="sldNum" sz="quarter" idx="10"/>
          </p:nvPr>
        </p:nvSpPr>
        <p:spPr/>
        <p:txBody>
          <a:bodyPr/>
          <a:lstStyle/>
          <a:p>
            <a:fld id="{5D4BEF46-CDE8-734E-B046-8EFCF61323C1}" type="slidenum">
              <a:rPr lang="en-US" smtClean="0"/>
              <a:t>24</a:t>
            </a:fld>
            <a:endParaRPr lang="en-US"/>
          </a:p>
        </p:txBody>
      </p:sp>
    </p:spTree>
    <p:extLst>
      <p:ext uri="{BB962C8B-B14F-4D97-AF65-F5344CB8AC3E}">
        <p14:creationId xmlns:p14="http://schemas.microsoft.com/office/powerpoint/2010/main" val="1285718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Structures of </a:t>
            </a:r>
            <a:r>
              <a:rPr lang="en-US" sz="1200" kern="1200" dirty="0" err="1" smtClean="0">
                <a:solidFill>
                  <a:schemeClr val="tx1"/>
                </a:solidFill>
                <a:effectLst/>
                <a:latin typeface="+mn-lt"/>
                <a:ea typeface="+mn-ea"/>
                <a:cs typeface="+mn-cs"/>
              </a:rPr>
              <a:t>curcumin</a:t>
            </a:r>
            <a:r>
              <a:rPr lang="en-US" sz="1200" kern="1200" dirty="0" smtClean="0">
                <a:solidFill>
                  <a:schemeClr val="tx1"/>
                </a:solidFill>
                <a:effectLst/>
                <a:latin typeface="+mn-lt"/>
                <a:ea typeface="+mn-ea"/>
                <a:cs typeface="+mn-cs"/>
              </a:rPr>
              <a:t> (I), </a:t>
            </a:r>
            <a:r>
              <a:rPr lang="en-US" sz="1200" kern="1200" dirty="0" err="1" smtClean="0">
                <a:solidFill>
                  <a:schemeClr val="tx1"/>
                </a:solidFill>
                <a:effectLst/>
                <a:latin typeface="+mn-lt"/>
                <a:ea typeface="+mn-ea"/>
                <a:cs typeface="+mn-cs"/>
              </a:rPr>
              <a:t>curcumin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glucuronide</a:t>
            </a:r>
            <a:r>
              <a:rPr lang="en-US" sz="1200" kern="1200" dirty="0" smtClean="0">
                <a:solidFill>
                  <a:schemeClr val="tx1"/>
                </a:solidFill>
                <a:effectLst/>
                <a:latin typeface="+mn-lt"/>
                <a:ea typeface="+mn-ea"/>
                <a:cs typeface="+mn-cs"/>
              </a:rPr>
              <a:t> (II ), and </a:t>
            </a:r>
            <a:r>
              <a:rPr lang="en-US" sz="1200" kern="1200" dirty="0" err="1" smtClean="0">
                <a:solidFill>
                  <a:schemeClr val="tx1"/>
                </a:solidFill>
                <a:effectLst/>
                <a:latin typeface="+mn-lt"/>
                <a:ea typeface="+mn-ea"/>
                <a:cs typeface="+mn-cs"/>
              </a:rPr>
              <a:t>curcumin</a:t>
            </a:r>
            <a:r>
              <a:rPr lang="en-US" sz="1200" kern="1200" dirty="0" smtClean="0">
                <a:solidFill>
                  <a:schemeClr val="tx1"/>
                </a:solidFill>
                <a:effectLst/>
                <a:latin typeface="+mn-lt"/>
                <a:ea typeface="+mn-ea"/>
                <a:cs typeface="+mn-cs"/>
              </a:rPr>
              <a:t> sulfate (III ).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curcumin_bioavailability_sulfate.pdf</a:t>
            </a:r>
            <a:endParaRPr lang="en-US"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69</a:t>
            </a:fld>
            <a:endParaRPr lang="en-US"/>
          </a:p>
        </p:txBody>
      </p:sp>
    </p:spTree>
    <p:extLst>
      <p:ext uri="{BB962C8B-B14F-4D97-AF65-F5344CB8AC3E}">
        <p14:creationId xmlns:p14="http://schemas.microsoft.com/office/powerpoint/2010/main" val="1532071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./Curcumin_Extract_for_Prevention_of_T2D.pdf</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71</a:t>
            </a:fld>
            <a:endParaRPr lang="en-US"/>
          </a:p>
        </p:txBody>
      </p:sp>
    </p:spTree>
    <p:extLst>
      <p:ext uri="{BB962C8B-B14F-4D97-AF65-F5344CB8AC3E}">
        <p14:creationId xmlns:p14="http://schemas.microsoft.com/office/powerpoint/2010/main" val="737517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Horseradish!</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72</a:t>
            </a:fld>
            <a:endParaRPr lang="en-US"/>
          </a:p>
        </p:txBody>
      </p:sp>
    </p:spTree>
    <p:extLst>
      <p:ext uri="{BB962C8B-B14F-4D97-AF65-F5344CB8AC3E}">
        <p14:creationId xmlns:p14="http://schemas.microsoft.com/office/powerpoint/2010/main" val="4098102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a:t>
            </a:r>
            <a:r>
              <a:rPr lang="fr-FR" dirty="0" err="1" smtClean="0"/>
              <a:t>articles.mercola.com</a:t>
            </a:r>
            <a:r>
              <a:rPr lang="fr-FR" dirty="0" smtClean="0"/>
              <a:t>/sites/articles/archive/2014/06/30/</a:t>
            </a:r>
            <a:r>
              <a:rPr lang="fr-FR" dirty="0" err="1" smtClean="0"/>
              <a:t>broccoli-sprout-detox.aspx</a:t>
            </a:r>
            <a:r>
              <a:rPr lang="fr-FR" dirty="0" smtClean="0"/>
              <a:t> </a:t>
            </a:r>
          </a:p>
          <a:p>
            <a:r>
              <a:rPr lang="fr-FR" dirty="0" err="1" smtClean="0"/>
              <a:t>BroccoliSprouts.pdf</a:t>
            </a:r>
            <a:endParaRPr lang="fr-FR" dirty="0" smtClean="0"/>
          </a:p>
          <a:p>
            <a:endParaRPr lang="en-US" dirty="0" smtClean="0"/>
          </a:p>
          <a:p>
            <a:r>
              <a:rPr lang="en-US" dirty="0" err="1" smtClean="0"/>
              <a:t>glucoraphanin</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73</a:t>
            </a:fld>
            <a:endParaRPr lang="en-US"/>
          </a:p>
        </p:txBody>
      </p:sp>
    </p:spTree>
    <p:extLst>
      <p:ext uri="{BB962C8B-B14F-4D97-AF65-F5344CB8AC3E}">
        <p14:creationId xmlns:p14="http://schemas.microsoft.com/office/powerpoint/2010/main" val="3317647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sulfated_molcule_treats_HIV.text</a:t>
            </a:r>
            <a:endParaRPr lang="en-US" smtClean="0"/>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75</a:t>
            </a:fld>
            <a:endParaRPr lang="en-US"/>
          </a:p>
        </p:txBody>
      </p:sp>
    </p:spTree>
    <p:extLst>
      <p:ext uri="{BB962C8B-B14F-4D97-AF65-F5344CB8AC3E}">
        <p14:creationId xmlns:p14="http://schemas.microsoft.com/office/powerpoint/2010/main" val="291732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da-DK" dirty="0" smtClean="0"/>
              <a:t>reasures/</a:t>
            </a:r>
            <a:r>
              <a:rPr lang="da-DK" dirty="0" err="1" smtClean="0"/>
              <a:t>coffee_degradation_sulfation_gut_to_liver.pdf</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76</a:t>
            </a:fld>
            <a:endParaRPr lang="en-US"/>
          </a:p>
        </p:txBody>
      </p:sp>
    </p:spTree>
    <p:extLst>
      <p:ext uri="{BB962C8B-B14F-4D97-AF65-F5344CB8AC3E}">
        <p14:creationId xmlns:p14="http://schemas.microsoft.com/office/powerpoint/2010/main" val="2407402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./Coffee\ and\ Serum\ Gamma-</a:t>
            </a:r>
            <a:r>
              <a:rPr lang="en-US" dirty="0" err="1" smtClean="0"/>
              <a:t>glutamyltransferase</a:t>
            </a:r>
            <a:r>
              <a:rPr lang="en-US" dirty="0" smtClean="0"/>
              <a:t>\ -\ A\ Study\ of\ Self-Defense\ Officials\ in\ </a:t>
            </a:r>
            <a:r>
              <a:rPr lang="en-US" dirty="0" err="1" smtClean="0"/>
              <a:t>Japan_marked.pdf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77</a:t>
            </a:fld>
            <a:endParaRPr lang="en-US"/>
          </a:p>
        </p:txBody>
      </p:sp>
    </p:spTree>
    <p:extLst>
      <p:ext uri="{BB962C8B-B14F-4D97-AF65-F5344CB8AC3E}">
        <p14:creationId xmlns:p14="http://schemas.microsoft.com/office/powerpoint/2010/main" val="3792396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./dark_chocolate_muscle_pain_2014.pdf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78</a:t>
            </a:fld>
            <a:endParaRPr lang="en-US"/>
          </a:p>
        </p:txBody>
      </p:sp>
    </p:spTree>
    <p:extLst>
      <p:ext uri="{BB962C8B-B14F-4D97-AF65-F5344CB8AC3E}">
        <p14:creationId xmlns:p14="http://schemas.microsoft.com/office/powerpoint/2010/main" val="1583466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corn_fungus_polyphenols.text</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79</a:t>
            </a:fld>
            <a:endParaRPr lang="en-US"/>
          </a:p>
        </p:txBody>
      </p:sp>
    </p:spTree>
    <p:extLst>
      <p:ext uri="{BB962C8B-B14F-4D97-AF65-F5344CB8AC3E}">
        <p14:creationId xmlns:p14="http://schemas.microsoft.com/office/powerpoint/2010/main" val="357981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used to have this information but they don’t any more.</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80</a:t>
            </a:fld>
            <a:endParaRPr lang="en-US"/>
          </a:p>
        </p:txBody>
      </p:sp>
    </p:spTree>
    <p:extLst>
      <p:ext uri="{BB962C8B-B14F-4D97-AF65-F5344CB8AC3E}">
        <p14:creationId xmlns:p14="http://schemas.microsoft.com/office/powerpoint/2010/main" val="106614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 </a:t>
            </a:r>
            <a:r>
              <a:rPr lang="hr-HR" dirty="0" smtClean="0"/>
              <a:t>Mesnage_Seralini_2014_glyphosate_toxicity_proven.pdf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first time that all these formulated pesticides have been tested on human cells well below agricultural dilutions.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adjuvants were also more cytotoxic through the disruption of membrane and mitochondrial respiration,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1000-fold</a:t>
            </a:r>
            <a:r>
              <a:rPr lang="en-US" sz="1200" kern="1200" baseline="0" dirty="0" smtClean="0">
                <a:solidFill>
                  <a:schemeClr val="tx1"/>
                </a:solidFill>
                <a:effectLst/>
                <a:latin typeface="+mn-lt"/>
                <a:ea typeface="+mn-ea"/>
                <a:cs typeface="+mn-cs"/>
              </a:rPr>
              <a:t> enhancement w/ adjuvants</a:t>
            </a:r>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25</a:t>
            </a:fld>
            <a:endParaRPr lang="en-US"/>
          </a:p>
        </p:txBody>
      </p:sp>
    </p:spTree>
    <p:extLst>
      <p:ext uri="{BB962C8B-B14F-4D97-AF65-F5344CB8AC3E}">
        <p14:creationId xmlns:p14="http://schemas.microsoft.com/office/powerpoint/2010/main" val="3900868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gingko_biloba_protects_from_glyphosate.text</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81</a:t>
            </a:fld>
            <a:endParaRPr lang="en-US"/>
          </a:p>
        </p:txBody>
      </p:sp>
    </p:spTree>
    <p:extLst>
      <p:ext uri="{BB962C8B-B14F-4D97-AF65-F5344CB8AC3E}">
        <p14:creationId xmlns:p14="http://schemas.microsoft.com/office/powerpoint/2010/main" val="764704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./TimeMagazineJune2014_\ BUTTER-1.pdf </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84</a:t>
            </a:fld>
            <a:endParaRPr lang="en-US"/>
          </a:p>
        </p:txBody>
      </p:sp>
    </p:spTree>
    <p:extLst>
      <p:ext uri="{BB962C8B-B14F-4D97-AF65-F5344CB8AC3E}">
        <p14:creationId xmlns:p14="http://schemas.microsoft.com/office/powerpoint/2010/main" val="1296550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./Ending\ the\ War\ on\ </a:t>
            </a:r>
            <a:r>
              <a:rPr lang="en-US" dirty="0" err="1" smtClean="0"/>
              <a:t>Fat.pdf</a:t>
            </a:r>
            <a:r>
              <a:rPr lang="en-US" dirty="0" smtClean="0"/>
              <a:t> .</a:t>
            </a:r>
          </a:p>
          <a:p>
            <a:endParaRPr lang="en-US" dirty="0" smtClean="0"/>
          </a:p>
          <a:p>
            <a:r>
              <a:rPr lang="en-US" dirty="0" smtClean="0"/>
              <a:t>Time</a:t>
            </a:r>
          </a:p>
          <a:p>
            <a:r>
              <a:rPr lang="en-US" dirty="0" smtClean="0"/>
              <a:t>Bryan</a:t>
            </a:r>
            <a:r>
              <a:rPr lang="en-US" baseline="0" dirty="0" smtClean="0"/>
              <a:t> Walsh </a:t>
            </a:r>
          </a:p>
          <a:p>
            <a:r>
              <a:rPr lang="en-US" baseline="0" dirty="0" smtClean="0"/>
              <a:t>June 12, 2014</a:t>
            </a:r>
          </a:p>
          <a:p>
            <a:r>
              <a:rPr lang="en-US" dirty="0" smtClean="0"/>
              <a:t>http://</a:t>
            </a:r>
            <a:r>
              <a:rPr lang="en-US" dirty="0" err="1" smtClean="0"/>
              <a:t>time.com</a:t>
            </a:r>
            <a:r>
              <a:rPr lang="en-US" dirty="0" smtClean="0"/>
              <a:t>/2863227/ending-the-war-on-fat/</a:t>
            </a:r>
          </a:p>
        </p:txBody>
      </p:sp>
      <p:sp>
        <p:nvSpPr>
          <p:cNvPr id="4" name="Slide Number Placeholder 3"/>
          <p:cNvSpPr>
            <a:spLocks noGrp="1"/>
          </p:cNvSpPr>
          <p:nvPr>
            <p:ph type="sldNum" sz="quarter" idx="10"/>
          </p:nvPr>
        </p:nvSpPr>
        <p:spPr/>
        <p:txBody>
          <a:bodyPr/>
          <a:lstStyle/>
          <a:p>
            <a:fld id="{ED1E031B-ADBB-6449-B9D2-D9362C645AF1}" type="slidenum">
              <a:rPr lang="en-US" smtClean="0"/>
              <a:t>85</a:t>
            </a:fld>
            <a:endParaRPr lang="en-US"/>
          </a:p>
        </p:txBody>
      </p:sp>
    </p:spTree>
    <p:extLst>
      <p:ext uri="{BB962C8B-B14F-4D97-AF65-F5344CB8AC3E}">
        <p14:creationId xmlns:p14="http://schemas.microsoft.com/office/powerpoint/2010/main" val="1081054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www.medicalnewstoday.com</a:t>
            </a:r>
            <a:r>
              <a:rPr lang="en-US" dirty="0" smtClean="0"/>
              <a:t>/releases/276631.php</a:t>
            </a:r>
            <a:endParaRPr lang="en-US" dirty="0"/>
          </a:p>
        </p:txBody>
      </p:sp>
      <p:sp>
        <p:nvSpPr>
          <p:cNvPr id="4" name="Slide Number Placeholder 3"/>
          <p:cNvSpPr>
            <a:spLocks noGrp="1"/>
          </p:cNvSpPr>
          <p:nvPr>
            <p:ph type="sldNum" sz="quarter" idx="10"/>
          </p:nvPr>
        </p:nvSpPr>
        <p:spPr/>
        <p:txBody>
          <a:bodyPr/>
          <a:lstStyle/>
          <a:p>
            <a:fld id="{DB554437-502D-5742-A19B-72BDA7285C3D}" type="slidenum">
              <a:rPr lang="en-US" smtClean="0"/>
              <a:t>87</a:t>
            </a:fld>
            <a:endParaRPr lang="en-US"/>
          </a:p>
        </p:txBody>
      </p:sp>
    </p:spTree>
    <p:extLst>
      <p:ext uri="{BB962C8B-B14F-4D97-AF65-F5344CB8AC3E}">
        <p14:creationId xmlns:p14="http://schemas.microsoft.com/office/powerpoint/2010/main" val="2075901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Feinman_low_carb_diet_treats_diabetes_best_2014.pdf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88</a:t>
            </a:fld>
            <a:endParaRPr lang="en-US"/>
          </a:p>
        </p:txBody>
      </p:sp>
    </p:spTree>
    <p:extLst>
      <p:ext uri="{BB962C8B-B14F-4D97-AF65-F5344CB8AC3E}">
        <p14:creationId xmlns:p14="http://schemas.microsoft.com/office/powerpoint/2010/main" val="2582023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articles.mercola.com</a:t>
            </a:r>
            <a:r>
              <a:rPr lang="en-US" dirty="0" smtClean="0"/>
              <a:t>/sites/articles/archive/2014/06/23/butter-trans-</a:t>
            </a:r>
            <a:r>
              <a:rPr lang="en-US" dirty="0" err="1" smtClean="0"/>
              <a:t>fat.aspx</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90</a:t>
            </a:fld>
            <a:endParaRPr lang="en-US"/>
          </a:p>
        </p:txBody>
      </p:sp>
    </p:spTree>
    <p:extLst>
      <p:ext uri="{BB962C8B-B14F-4D97-AF65-F5344CB8AC3E}">
        <p14:creationId xmlns:p14="http://schemas.microsoft.com/office/powerpoint/2010/main" val="1474775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glyphosate/calves_fed_different_oils_sick_1974.pdf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91</a:t>
            </a:fld>
            <a:endParaRPr lang="en-US"/>
          </a:p>
        </p:txBody>
      </p:sp>
    </p:spTree>
    <p:extLst>
      <p:ext uri="{BB962C8B-B14F-4D97-AF65-F5344CB8AC3E}">
        <p14:creationId xmlns:p14="http://schemas.microsoft.com/office/powerpoint/2010/main" val="29101817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glyphosate/calves_fed_different_oils_sick_1974.pdf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92</a:t>
            </a:fld>
            <a:endParaRPr lang="en-US"/>
          </a:p>
        </p:txBody>
      </p:sp>
    </p:spTree>
    <p:extLst>
      <p:ext uri="{BB962C8B-B14F-4D97-AF65-F5344CB8AC3E}">
        <p14:creationId xmlns:p14="http://schemas.microsoft.com/office/powerpoint/2010/main" val="2910181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Nancy/oils/domestic\ oil\ </a:t>
            </a:r>
            <a:r>
              <a:rPr lang="en-US" dirty="0" err="1" smtClean="0"/>
              <a:t>consumption.gif</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93</a:t>
            </a:fld>
            <a:endParaRPr lang="en-US"/>
          </a:p>
        </p:txBody>
      </p:sp>
    </p:spTree>
    <p:extLst>
      <p:ext uri="{BB962C8B-B14F-4D97-AF65-F5344CB8AC3E}">
        <p14:creationId xmlns:p14="http://schemas.microsoft.com/office/powerpoint/2010/main" val="2568642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Nancy/oils/domestic\ oil\ </a:t>
            </a:r>
            <a:r>
              <a:rPr lang="en-US" dirty="0" err="1" smtClean="0"/>
              <a:t>consumption.gif</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94</a:t>
            </a:fld>
            <a:endParaRPr lang="en-US"/>
          </a:p>
        </p:txBody>
      </p:sp>
    </p:spTree>
    <p:extLst>
      <p:ext uri="{BB962C8B-B14F-4D97-AF65-F5344CB8AC3E}">
        <p14:creationId xmlns:p14="http://schemas.microsoft.com/office/powerpoint/2010/main" val="256864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Summer vacation on Mediterranean Sea resort, Antalya, Turkey </a:t>
            </a:r>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30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Nancy/oils/domestic\ oil\ </a:t>
            </a:r>
            <a:r>
              <a:rPr lang="en-US" dirty="0" err="1" smtClean="0"/>
              <a:t>consumption.gif</a:t>
            </a:r>
            <a:endParaRPr lang="en-US" dirty="0"/>
          </a:p>
        </p:txBody>
      </p:sp>
      <p:sp>
        <p:nvSpPr>
          <p:cNvPr id="4" name="Slide Number Placeholder 3"/>
          <p:cNvSpPr>
            <a:spLocks noGrp="1"/>
          </p:cNvSpPr>
          <p:nvPr>
            <p:ph type="sldNum" sz="quarter" idx="10"/>
          </p:nvPr>
        </p:nvSpPr>
        <p:spPr/>
        <p:txBody>
          <a:bodyPr/>
          <a:lstStyle/>
          <a:p>
            <a:fld id="{ED1E031B-ADBB-6449-B9D2-D9362C645AF1}" type="slidenum">
              <a:rPr lang="en-US" smtClean="0"/>
              <a:t>95</a:t>
            </a:fld>
            <a:endParaRPr lang="en-US"/>
          </a:p>
        </p:txBody>
      </p:sp>
    </p:spTree>
    <p:extLst>
      <p:ext uri="{BB962C8B-B14F-4D97-AF65-F5344CB8AC3E}">
        <p14:creationId xmlns:p14="http://schemas.microsoft.com/office/powerpoint/2010/main" val="25686424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low_sat_fat_diet_causes_heart_disease.pdf</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96</a:t>
            </a:fld>
            <a:endParaRPr lang="en-US"/>
          </a:p>
        </p:txBody>
      </p:sp>
    </p:spTree>
    <p:extLst>
      <p:ext uri="{BB962C8B-B14F-4D97-AF65-F5344CB8AC3E}">
        <p14:creationId xmlns:p14="http://schemas.microsoft.com/office/powerpoint/2010/main" val="2382151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Chowdhury_saturated_fat_good.pdf</a:t>
            </a:r>
            <a:endParaRPr lang="en-US" dirty="0" smtClean="0"/>
          </a:p>
          <a:p>
            <a:endParaRPr lang="en-US" dirty="0" smtClean="0"/>
          </a:p>
          <a:p>
            <a:r>
              <a:rPr lang="en-US" dirty="0" smtClean="0"/>
              <a:t>See</a:t>
            </a:r>
            <a:r>
              <a:rPr lang="en-US" baseline="0" dirty="0" smtClean="0"/>
              <a:t> also:</a:t>
            </a:r>
          </a:p>
          <a:p>
            <a:endParaRPr lang="en-US" baseline="0" dirty="0" smtClean="0"/>
          </a:p>
          <a:p>
            <a:r>
              <a:rPr lang="en-US" baseline="0" dirty="0" smtClean="0"/>
              <a:t>Attached/</a:t>
            </a:r>
            <a:r>
              <a:rPr lang="en-US" baseline="0" dirty="0" err="1" smtClean="0"/>
              <a:t>Chowdhury</a:t>
            </a:r>
            <a:r>
              <a:rPr lang="en-US" baseline="0" dirty="0" smtClean="0"/>
              <a:t>/  six files!</a:t>
            </a:r>
            <a:endParaRPr lang="en-US" dirty="0" smtClean="0"/>
          </a:p>
          <a:p>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97</a:t>
            </a:fld>
            <a:endParaRPr lang="en-US"/>
          </a:p>
        </p:txBody>
      </p:sp>
    </p:spTree>
    <p:extLst>
      <p:ext uri="{BB962C8B-B14F-4D97-AF65-F5344CB8AC3E}">
        <p14:creationId xmlns:p14="http://schemas.microsoft.com/office/powerpoint/2010/main" val="18229615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dish up the red meat, eggs, and whole milk! In this well-researched and captivating narrative, veteran food writer Nina </a:t>
            </a:r>
            <a:r>
              <a:rPr lang="en-US" dirty="0" err="1" smtClean="0"/>
              <a:t>Teicholz</a:t>
            </a:r>
            <a:r>
              <a:rPr lang="en-US" dirty="0" smtClean="0"/>
              <a:t> proves how everything we've been told about fat is wrong. </a:t>
            </a:r>
          </a:p>
          <a:p>
            <a:r>
              <a:rPr lang="en-US" dirty="0" smtClean="0"/>
              <a:t>For decades, Americans have cut back on red meat and dairy products full of "bad" saturated fats. We obediently complied with nutritional guidelines to eat "heart healthy" fats found in olive oil, fish, and nuts, and followed a Mediterranean diet heavy on fruits, vegetables, and grains. Yet the nation's health has declined. What is going on? </a:t>
            </a:r>
          </a:p>
          <a:p>
            <a:r>
              <a:rPr lang="en-US" dirty="0" smtClean="0"/>
              <a:t>In </a:t>
            </a:r>
            <a:r>
              <a:rPr lang="en-US" i="1" dirty="0" smtClean="0"/>
              <a:t>The Big Fat Surprise</a:t>
            </a:r>
            <a:r>
              <a:rPr lang="en-US" dirty="0" smtClean="0"/>
              <a:t>, </a:t>
            </a:r>
            <a:r>
              <a:rPr lang="en-US" dirty="0" err="1" smtClean="0"/>
              <a:t>Teicholz</a:t>
            </a:r>
            <a:r>
              <a:rPr lang="en-US" dirty="0" smtClean="0"/>
              <a:t> reveals how 60 years of nutrition science has gotten it so wrong: how overzealous researchers have made basic scientific mistakes that, through a mix of ego and bias, allow dangerous misrepresentations to become dogma, and how scientists who dared oppose this consensus have been ostracized. For eight years, </a:t>
            </a:r>
            <a:r>
              <a:rPr lang="en-US" dirty="0" err="1" smtClean="0"/>
              <a:t>Teicholz</a:t>
            </a:r>
            <a:r>
              <a:rPr lang="en-US" dirty="0" smtClean="0"/>
              <a:t> has pored over the massive research literature and interviewed hundreds of leading experts to unravel the shockingly distorted claims of nutrition studies. She brings these researchers to life and shows how their ambitions, loyalties, and rivalries have undermined a field of research already full of difficult pitfalls. </a:t>
            </a:r>
          </a:p>
          <a:p>
            <a:r>
              <a:rPr lang="en-US" dirty="0" smtClean="0"/>
              <a:t>With a lively narrative style akin to Michael </a:t>
            </a:r>
            <a:r>
              <a:rPr lang="en-US" dirty="0" err="1" smtClean="0"/>
              <a:t>Pollan's</a:t>
            </a:r>
            <a:r>
              <a:rPr lang="en-US" dirty="0" smtClean="0"/>
              <a:t> in </a:t>
            </a:r>
            <a:r>
              <a:rPr lang="en-US" i="1" dirty="0" smtClean="0"/>
              <a:t>The Omnivore's Dilemma</a:t>
            </a:r>
            <a:r>
              <a:rPr lang="en-US" dirty="0" smtClean="0"/>
              <a:t> and the scientific rigor of Gary </a:t>
            </a:r>
            <a:r>
              <a:rPr lang="en-US" dirty="0" err="1" smtClean="0"/>
              <a:t>Taubes</a:t>
            </a:r>
            <a:r>
              <a:rPr lang="en-US" dirty="0" smtClean="0"/>
              <a:t> in </a:t>
            </a:r>
            <a:r>
              <a:rPr lang="en-US" i="1" dirty="0" smtClean="0"/>
              <a:t>Good Calories, Bad Calories</a:t>
            </a:r>
            <a:r>
              <a:rPr lang="en-US" dirty="0" smtClean="0"/>
              <a:t>, </a:t>
            </a:r>
            <a:r>
              <a:rPr lang="en-US" dirty="0" err="1" smtClean="0"/>
              <a:t>Teicholz</a:t>
            </a:r>
            <a:r>
              <a:rPr lang="en-US" dirty="0" smtClean="0"/>
              <a:t> convincingly upends the conventional wisdom about </a:t>
            </a:r>
            <a:r>
              <a:rPr lang="en-US" i="1" dirty="0" smtClean="0"/>
              <a:t>all </a:t>
            </a:r>
            <a:r>
              <a:rPr lang="en-US" dirty="0" smtClean="0"/>
              <a:t>fats. Her groundbreaking claim is that more dietary fat leads to better health, wellness, and fitness. Science shows that reducing the saturated fat in our diets has been disastrous for our health as a nation, and we can, guilt-free, welcome these "whole fats" back into our lives.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98</a:t>
            </a:fld>
            <a:endParaRPr lang="en-US"/>
          </a:p>
        </p:txBody>
      </p:sp>
    </p:spTree>
    <p:extLst>
      <p:ext uri="{BB962C8B-B14F-4D97-AF65-F5344CB8AC3E}">
        <p14:creationId xmlns:p14="http://schemas.microsoft.com/office/powerpoint/2010/main" val="412599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99</a:t>
            </a:fld>
            <a:endParaRPr lang="en-US"/>
          </a:p>
        </p:txBody>
      </p:sp>
    </p:spTree>
    <p:extLst>
      <p:ext uri="{BB962C8B-B14F-4D97-AF65-F5344CB8AC3E}">
        <p14:creationId xmlns:p14="http://schemas.microsoft.com/office/powerpoint/2010/main" val="2500312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nl-NL" dirty="0" err="1" smtClean="0"/>
              <a:t>https</a:t>
            </a:r>
            <a:r>
              <a:rPr lang="nl-NL" dirty="0" smtClean="0"/>
              <a:t>://</a:t>
            </a:r>
            <a:r>
              <a:rPr lang="nl-NL" dirty="0" err="1" smtClean="0"/>
              <a:t>www.youtube.com</a:t>
            </a:r>
            <a:r>
              <a:rPr lang="nl-NL" dirty="0" smtClean="0"/>
              <a:t>/</a:t>
            </a:r>
            <a:r>
              <a:rPr lang="nl-NL" dirty="0" err="1" smtClean="0"/>
              <a:t>watch?v</a:t>
            </a:r>
            <a:r>
              <a:rPr lang="nl-NL" dirty="0" smtClean="0"/>
              <a:t>=rNON5iNf07o</a:t>
            </a:r>
            <a:endParaRPr lang="en-US" dirty="0" smtClean="0"/>
          </a:p>
          <a:p>
            <a:endParaRPr lang="en-US" dirty="0" smtClean="0"/>
          </a:p>
          <a:p>
            <a:r>
              <a:rPr lang="en-US" dirty="0" smtClean="0"/>
              <a:t>What we eat is destroying both our bodies and the planet, according to author </a:t>
            </a:r>
            <a:r>
              <a:rPr lang="en-US" dirty="0" err="1" smtClean="0"/>
              <a:t>Lierre</a:t>
            </a:r>
            <a:r>
              <a:rPr lang="en-US" dirty="0" smtClean="0"/>
              <a:t> Keith, a recovering twenty-year vegan. While she passionately opposes factory farming of animals, she maintains that humans require nutrient-dense animal foods for good health. A grain-based diet is the basis for degenerative diseases we take for granted (diabetes, cancer, heart disease) - diseases of civilization. Annual grain production is destroying topsoil and creating deserts on a planetary scale. </a:t>
            </a:r>
            <a:r>
              <a:rPr lang="en-US" dirty="0" err="1" smtClean="0"/>
              <a:t>Lierre</a:t>
            </a:r>
            <a:r>
              <a:rPr lang="en-US" dirty="0" smtClean="0"/>
              <a:t> urges the restoration of perennial </a:t>
            </a:r>
            <a:r>
              <a:rPr lang="en-US" dirty="0" err="1" smtClean="0"/>
              <a:t>polycultures</a:t>
            </a:r>
            <a:r>
              <a:rPr lang="en-US" dirty="0" smtClean="0"/>
              <a:t> for </a:t>
            </a:r>
            <a:r>
              <a:rPr lang="en-US" dirty="0" err="1" smtClean="0"/>
              <a:t>longterm</a:t>
            </a:r>
            <a:r>
              <a:rPr lang="en-US" dirty="0" smtClean="0"/>
              <a:t> sustainability.</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100</a:t>
            </a:fld>
            <a:endParaRPr lang="en-US"/>
          </a:p>
        </p:txBody>
      </p:sp>
    </p:spTree>
    <p:extLst>
      <p:ext uri="{BB962C8B-B14F-4D97-AF65-F5344CB8AC3E}">
        <p14:creationId xmlns:p14="http://schemas.microsoft.com/office/powerpoint/2010/main" val="909482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MercolaOn</a:t>
            </a:r>
            <a:r>
              <a:rPr lang="en-US" baseline="0" dirty="0" err="1" smtClean="0"/>
              <a:t>Agriculture</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101</a:t>
            </a:fld>
            <a:endParaRPr lang="en-US"/>
          </a:p>
        </p:txBody>
      </p:sp>
    </p:spTree>
    <p:extLst>
      <p:ext uri="{BB962C8B-B14F-4D97-AF65-F5344CB8AC3E}">
        <p14:creationId xmlns:p14="http://schemas.microsoft.com/office/powerpoint/2010/main" val="3820099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articles.mercola.com</a:t>
            </a:r>
            <a:r>
              <a:rPr lang="en-US" dirty="0" smtClean="0"/>
              <a:t>/sites/articles/archive/2014/07/02/us-food-manufacturing-</a:t>
            </a:r>
            <a:r>
              <a:rPr lang="en-US" dirty="0" err="1" smtClean="0"/>
              <a:t>drugs.aspx</a:t>
            </a:r>
            <a:endParaRPr lang="en-US" dirty="0" smtClean="0"/>
          </a:p>
          <a:p>
            <a:r>
              <a:rPr lang="en-US" dirty="0" smtClean="0"/>
              <a:t>./</a:t>
            </a:r>
            <a:r>
              <a:rPr lang="en-US" dirty="0" err="1" smtClean="0"/>
              <a:t>MercolaMeat.pdf</a:t>
            </a:r>
            <a:endParaRPr lang="en-US" dirty="0" smtClean="0"/>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102</a:t>
            </a:fld>
            <a:endParaRPr lang="en-US"/>
          </a:p>
        </p:txBody>
      </p:sp>
    </p:spTree>
    <p:extLst>
      <p:ext uri="{BB962C8B-B14F-4D97-AF65-F5344CB8AC3E}">
        <p14:creationId xmlns:p14="http://schemas.microsoft.com/office/powerpoint/2010/main" val="1982052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./sun_avoidance_increases_death_risk_Sweden_2014</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104</a:t>
            </a:fld>
            <a:endParaRPr lang="en-US"/>
          </a:p>
        </p:txBody>
      </p:sp>
    </p:spTree>
    <p:extLst>
      <p:ext uri="{BB962C8B-B14F-4D97-AF65-F5344CB8AC3E}">
        <p14:creationId xmlns:p14="http://schemas.microsoft.com/office/powerpoint/2010/main" val="38573617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have proposed such strategies to kill tumor cells,</a:t>
            </a:r>
            <a:r>
              <a:rPr lang="en-US" baseline="0" dirty="0" smtClean="0"/>
              <a:t> but it could backfire</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112</a:t>
            </a:fld>
            <a:endParaRPr lang="en-US"/>
          </a:p>
        </p:txBody>
      </p:sp>
    </p:spTree>
    <p:extLst>
      <p:ext uri="{BB962C8B-B14F-4D97-AF65-F5344CB8AC3E}">
        <p14:creationId xmlns:p14="http://schemas.microsoft.com/office/powerpoint/2010/main" val="199884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www.vox.com</a:t>
            </a:r>
            <a:r>
              <a:rPr lang="en-US" dirty="0" smtClean="0"/>
              <a:t>/2014/7/6/5874499/map-</a:t>
            </a:r>
            <a:r>
              <a:rPr lang="en-US" dirty="0" err="1" smtClean="0"/>
              <a:t>heres</a:t>
            </a:r>
            <a:r>
              <a:rPr lang="en-US" dirty="0" smtClean="0"/>
              <a:t>-how-much-every-country-spends-on-food</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38</a:t>
            </a:fld>
            <a:endParaRPr lang="en-US"/>
          </a:p>
        </p:txBody>
      </p:sp>
    </p:spTree>
    <p:extLst>
      <p:ext uri="{BB962C8B-B14F-4D97-AF65-F5344CB8AC3E}">
        <p14:creationId xmlns:p14="http://schemas.microsoft.com/office/powerpoint/2010/main" val="27944561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liver can </a:t>
            </a:r>
            <a:r>
              <a:rPr lang="en-US" i="1" dirty="0" smtClean="0"/>
              <a:t>synthesize</a:t>
            </a:r>
            <a:r>
              <a:rPr lang="en-US" dirty="0" smtClean="0"/>
              <a:t> niacin from the essential amino acid </a:t>
            </a:r>
            <a:r>
              <a:rPr lang="en-US" i="1" dirty="0" smtClean="0"/>
              <a:t>tryptophan</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113</a:t>
            </a:fld>
            <a:endParaRPr lang="en-US"/>
          </a:p>
        </p:txBody>
      </p:sp>
    </p:spTree>
    <p:extLst>
      <p:ext uri="{BB962C8B-B14F-4D97-AF65-F5344CB8AC3E}">
        <p14:creationId xmlns:p14="http://schemas.microsoft.com/office/powerpoint/2010/main" val="31496220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http://</a:t>
            </a:r>
            <a:r>
              <a:rPr lang="nb-NO" dirty="0" err="1" smtClean="0"/>
              <a:t>chriskresser.com</a:t>
            </a:r>
            <a:r>
              <a:rPr lang="nb-NO" dirty="0" smtClean="0"/>
              <a:t>/vitamin-k2-the-missing-nutrient</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114</a:t>
            </a:fld>
            <a:endParaRPr lang="en-US"/>
          </a:p>
        </p:txBody>
      </p:sp>
    </p:spTree>
    <p:extLst>
      <p:ext uri="{BB962C8B-B14F-4D97-AF65-F5344CB8AC3E}">
        <p14:creationId xmlns:p14="http://schemas.microsoft.com/office/powerpoint/2010/main" val="8672861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www.daijiworld.com</a:t>
            </a:r>
            <a:r>
              <a:rPr lang="en-US" dirty="0" smtClean="0"/>
              <a:t>/news/</a:t>
            </a:r>
            <a:r>
              <a:rPr lang="en-US" dirty="0" err="1" smtClean="0"/>
              <a:t>news_disp.asp?n_id</a:t>
            </a:r>
            <a:r>
              <a:rPr lang="en-US" dirty="0" smtClean="0"/>
              <a:t>=265319&amp;utm_source=</a:t>
            </a:r>
            <a:r>
              <a:rPr lang="en-US" dirty="0" err="1" smtClean="0"/>
              <a:t>feedburner&amp;utm_medium</a:t>
            </a:r>
            <a:r>
              <a:rPr lang="en-US" dirty="0" smtClean="0"/>
              <a:t>=</a:t>
            </a:r>
            <a:r>
              <a:rPr lang="en-US" dirty="0" err="1" smtClean="0"/>
              <a:t>feed&amp;utm_campaign</a:t>
            </a:r>
            <a:r>
              <a:rPr lang="en-US" dirty="0" smtClean="0"/>
              <a:t>=Feed%3A+TodaysNewsOnDaijiworldcom+%28Today%27s+News+on+Daijiworld.com%29</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116</a:t>
            </a:fld>
            <a:endParaRPr lang="en-US"/>
          </a:p>
        </p:txBody>
      </p:sp>
    </p:spTree>
    <p:extLst>
      <p:ext uri="{BB962C8B-B14F-4D97-AF65-F5344CB8AC3E}">
        <p14:creationId xmlns:p14="http://schemas.microsoft.com/office/powerpoint/2010/main" val="2831699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=lt_7592f67M&amp;feature=</a:t>
            </a:r>
            <a:r>
              <a:rPr lang="en-US" dirty="0" err="1" smtClean="0"/>
              <a:t>youtu.be</a:t>
            </a:r>
            <a:endParaRPr lang="en-US" dirty="0" smtClean="0"/>
          </a:p>
          <a:p>
            <a:endParaRPr lang="en-US" dirty="0" smtClean="0"/>
          </a:p>
          <a:p>
            <a:r>
              <a:rPr lang="en-US" dirty="0" smtClean="0"/>
              <a:t>12 minute video</a:t>
            </a:r>
          </a:p>
          <a:p>
            <a:endParaRPr lang="en-US" dirty="0" smtClean="0"/>
          </a:p>
          <a:p>
            <a:r>
              <a:rPr lang="en-US" dirty="0" smtClean="0"/>
              <a:t>Thyroid and breast cancer treated with iodine: apoptosis</a:t>
            </a:r>
          </a:p>
          <a:p>
            <a:r>
              <a:rPr lang="en-US" dirty="0" smtClean="0"/>
              <a:t>bromine interferes with absorption of iodine</a:t>
            </a:r>
            <a:endParaRPr lang="en-US" dirty="0"/>
          </a:p>
        </p:txBody>
      </p:sp>
      <p:sp>
        <p:nvSpPr>
          <p:cNvPr id="4" name="Slide Number Placeholder 3"/>
          <p:cNvSpPr>
            <a:spLocks noGrp="1"/>
          </p:cNvSpPr>
          <p:nvPr>
            <p:ph type="sldNum" sz="quarter" idx="10"/>
          </p:nvPr>
        </p:nvSpPr>
        <p:spPr/>
        <p:txBody>
          <a:bodyPr/>
          <a:lstStyle/>
          <a:p>
            <a:fld id="{78D58B92-B5BA-6747-B32B-63F71F4D3768}" type="slidenum">
              <a:rPr lang="en-US" smtClean="0"/>
              <a:t>117</a:t>
            </a:fld>
            <a:endParaRPr lang="en-US"/>
          </a:p>
        </p:txBody>
      </p:sp>
    </p:spTree>
    <p:extLst>
      <p:ext uri="{BB962C8B-B14F-4D97-AF65-F5344CB8AC3E}">
        <p14:creationId xmlns:p14="http://schemas.microsoft.com/office/powerpoint/2010/main" val="23235463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selenium_thyroid_function.pdf</a:t>
            </a:r>
            <a:endParaRPr lang="en-US" dirty="0" smtClean="0"/>
          </a:p>
          <a:p>
            <a:r>
              <a:rPr lang="en-US" dirty="0" smtClean="0"/>
              <a:t>http://</a:t>
            </a:r>
            <a:r>
              <a:rPr lang="en-US" dirty="0" err="1" smtClean="0"/>
              <a:t>www.wellnessresources.com</a:t>
            </a:r>
            <a:r>
              <a:rPr lang="en-US" dirty="0" smtClean="0"/>
              <a:t>/health/articles/</a:t>
            </a:r>
            <a:r>
              <a:rPr lang="en-US" dirty="0" err="1" smtClean="0"/>
              <a:t>seleniums_vital_role_in_thyroid_hormone_function</a:t>
            </a:r>
            <a:r>
              <a:rPr lang="en-US" dirty="0" smtClean="0"/>
              <a:t>/</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118</a:t>
            </a:fld>
            <a:endParaRPr lang="en-US"/>
          </a:p>
        </p:txBody>
      </p:sp>
    </p:spTree>
    <p:extLst>
      <p:ext uri="{BB962C8B-B14F-4D97-AF65-F5344CB8AC3E}">
        <p14:creationId xmlns:p14="http://schemas.microsoft.com/office/powerpoint/2010/main" val="36155412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patients studied.  All but</a:t>
            </a:r>
            <a:r>
              <a:rPr lang="en-US" baseline="0" dirty="0" smtClean="0"/>
              <a:t> 1 were able to return to work.</a:t>
            </a:r>
          </a:p>
          <a:p>
            <a:r>
              <a:rPr lang="en-US" baseline="0" dirty="0" err="1" smtClean="0"/>
              <a:t>Alzheimers</a:t>
            </a:r>
            <a:r>
              <a:rPr lang="en-US" baseline="0" dirty="0" smtClean="0"/>
              <a:t>/alzheimers_cured_through_nutrition_2014.pdf</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120</a:t>
            </a:fld>
            <a:endParaRPr lang="en-US"/>
          </a:p>
        </p:txBody>
      </p:sp>
    </p:spTree>
    <p:extLst>
      <p:ext uri="{BB962C8B-B14F-4D97-AF65-F5344CB8AC3E}">
        <p14:creationId xmlns:p14="http://schemas.microsoft.com/office/powerpoint/2010/main" val="2595874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patients studied.  All but</a:t>
            </a:r>
            <a:r>
              <a:rPr lang="en-US" baseline="0" dirty="0" smtClean="0"/>
              <a:t> 1 were able to return to work.</a:t>
            </a:r>
          </a:p>
          <a:p>
            <a:r>
              <a:rPr lang="en-US" baseline="0" dirty="0" err="1" smtClean="0"/>
              <a:t>Alzheimers</a:t>
            </a:r>
            <a:r>
              <a:rPr lang="en-US" baseline="0" dirty="0" smtClean="0"/>
              <a:t>/alzheimers_cured_through_nutrition_2014.pdf</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121</a:t>
            </a:fld>
            <a:endParaRPr lang="en-US"/>
          </a:p>
        </p:txBody>
      </p:sp>
    </p:spTree>
    <p:extLst>
      <p:ext uri="{BB962C8B-B14F-4D97-AF65-F5344CB8AC3E}">
        <p14:creationId xmlns:p14="http://schemas.microsoft.com/office/powerpoint/2010/main" val="321804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www.vox.com</a:t>
            </a:r>
            <a:r>
              <a:rPr lang="en-US" dirty="0" smtClean="0"/>
              <a:t>/2014/7/6/5874499/map-</a:t>
            </a:r>
            <a:r>
              <a:rPr lang="en-US" dirty="0" err="1" smtClean="0"/>
              <a:t>heres</a:t>
            </a:r>
            <a:r>
              <a:rPr lang="en-US" dirty="0" smtClean="0"/>
              <a:t>-how-much-every-country-spends-on-food</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39</a:t>
            </a:fld>
            <a:endParaRPr lang="en-US"/>
          </a:p>
        </p:txBody>
      </p:sp>
    </p:spTree>
    <p:extLst>
      <p:ext uri="{BB962C8B-B14F-4D97-AF65-F5344CB8AC3E}">
        <p14:creationId xmlns:p14="http://schemas.microsoft.com/office/powerpoint/2010/main" val="279445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./sugar_sweetened_beverages_2014.pdf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41</a:t>
            </a:fld>
            <a:endParaRPr lang="en-US"/>
          </a:p>
        </p:txBody>
      </p:sp>
    </p:spTree>
    <p:extLst>
      <p:ext uri="{BB962C8B-B14F-4D97-AF65-F5344CB8AC3E}">
        <p14:creationId xmlns:p14="http://schemas.microsoft.com/office/powerpoint/2010/main" val="133240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organic_is_better.text</a:t>
            </a:r>
            <a:endParaRPr lang="en-US" dirty="0" smtClean="0"/>
          </a:p>
          <a:p>
            <a:r>
              <a:rPr lang="en-US" dirty="0" smtClean="0"/>
              <a:t>./Higher_antioxidant_and_lower_cadmium_concentrations_and_lower_incidence_ofpesticide_residues_in_organically_grown_crops_-_a_systematic_literaturereview_and_meta-analyses.pdf .</a:t>
            </a:r>
          </a:p>
          <a:p>
            <a:endParaRPr lang="en-US" dirty="0" smtClean="0"/>
          </a:p>
          <a:p>
            <a:r>
              <a:rPr lang="en-US" dirty="0" smtClean="0"/>
              <a:t>From Gerry</a:t>
            </a:r>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44</a:t>
            </a:fld>
            <a:endParaRPr lang="en-US"/>
          </a:p>
        </p:txBody>
      </p:sp>
    </p:spTree>
    <p:extLst>
      <p:ext uri="{BB962C8B-B14F-4D97-AF65-F5344CB8AC3E}">
        <p14:creationId xmlns:p14="http://schemas.microsoft.com/office/powerpoint/2010/main" val="35023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5471AC-4AF1-0F49-9DA2-03E2A3D80D90}"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672270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471AC-4AF1-0F49-9DA2-03E2A3D80D90}"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3536430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471AC-4AF1-0F49-9DA2-03E2A3D80D90}"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173088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471AC-4AF1-0F49-9DA2-03E2A3D80D90}"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304598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471AC-4AF1-0F49-9DA2-03E2A3D80D90}" type="datetimeFigureOut">
              <a:rPr lang="en-US" smtClean="0"/>
              <a:t>4/18/15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144292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5471AC-4AF1-0F49-9DA2-03E2A3D80D90}" type="datetimeFigureOut">
              <a:rPr lang="en-US" smtClean="0"/>
              <a:t>4/18/15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1214973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5471AC-4AF1-0F49-9DA2-03E2A3D80D90}" type="datetimeFigureOut">
              <a:rPr lang="en-US" smtClean="0"/>
              <a:t>4/18/15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1613337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5471AC-4AF1-0F49-9DA2-03E2A3D80D90}" type="datetimeFigureOut">
              <a:rPr lang="en-US" smtClean="0"/>
              <a:t>4/18/15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3423360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471AC-4AF1-0F49-9DA2-03E2A3D80D90}" type="datetimeFigureOut">
              <a:rPr lang="en-US" smtClean="0"/>
              <a:t>4/18/15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340170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471AC-4AF1-0F49-9DA2-03E2A3D80D90}" type="datetimeFigureOut">
              <a:rPr lang="en-US" smtClean="0"/>
              <a:t>4/18/15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261884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5471AC-4AF1-0F49-9DA2-03E2A3D80D90}" type="datetimeFigureOut">
              <a:rPr lang="en-US" smtClean="0"/>
              <a:t>4/18/15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3FB4D-1455-DE41-AC5B-863436821B91}" type="slidenum">
              <a:rPr lang="en-US" smtClean="0"/>
              <a:t>‹#›</a:t>
            </a:fld>
            <a:endParaRPr lang="en-US"/>
          </a:p>
        </p:txBody>
      </p:sp>
    </p:spTree>
    <p:extLst>
      <p:ext uri="{BB962C8B-B14F-4D97-AF65-F5344CB8AC3E}">
        <p14:creationId xmlns:p14="http://schemas.microsoft.com/office/powerpoint/2010/main" val="20197356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471AC-4AF1-0F49-9DA2-03E2A3D80D90}" type="datetimeFigureOut">
              <a:rPr lang="en-US" smtClean="0"/>
              <a:t>4/18/15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3FB4D-1455-DE41-AC5B-863436821B91}" type="slidenum">
              <a:rPr lang="en-US" smtClean="0"/>
              <a:t>‹#›</a:t>
            </a:fld>
            <a:endParaRPr lang="en-US"/>
          </a:p>
        </p:txBody>
      </p:sp>
    </p:spTree>
    <p:extLst>
      <p:ext uri="{BB962C8B-B14F-4D97-AF65-F5344CB8AC3E}">
        <p14:creationId xmlns:p14="http://schemas.microsoft.com/office/powerpoint/2010/main" val="3983781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2.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11.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15.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image" Target="../media/image118.jpg"/><Relationship Id="rId5" Type="http://schemas.openxmlformats.org/officeDocument/2006/relationships/image" Target="../media/image119.jpg"/><Relationship Id="rId6" Type="http://schemas.openxmlformats.org/officeDocument/2006/relationships/image" Target="../media/image120.jpg"/><Relationship Id="rId7" Type="http://schemas.openxmlformats.org/officeDocument/2006/relationships/image" Target="../media/image121.jpg"/><Relationship Id="rId1" Type="http://schemas.openxmlformats.org/officeDocument/2006/relationships/slideLayout" Target="../slideLayouts/slideLayout2.xml"/><Relationship Id="rId2" Type="http://schemas.openxmlformats.org/officeDocument/2006/relationships/image" Target="../media/image116.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22.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jpg"/><Relationship Id="rId4" Type="http://schemas.openxmlformats.org/officeDocument/2006/relationships/image" Target="../media/image125.jpg"/><Relationship Id="rId5"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image" Target="../media/image12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gif"/><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3.jpeg"/><Relationship Id="rId5" Type="http://schemas.openxmlformats.org/officeDocument/2006/relationships/image" Target="../media/image33.gif"/><Relationship Id="rId6" Type="http://schemas.openxmlformats.org/officeDocument/2006/relationships/image" Target="../media/image34.jpeg"/><Relationship Id="rId7"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7.jpeg"/><Relationship Id="rId6" Type="http://schemas.openxmlformats.org/officeDocument/2006/relationships/image" Target="../media/image34.jpeg"/><Relationship Id="rId7" Type="http://schemas.openxmlformats.org/officeDocument/2006/relationships/image" Target="../media/image38.jpeg"/><Relationship Id="rId8"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1" Type="http://schemas.openxmlformats.org/officeDocument/2006/relationships/image" Target="../media/image56.jpeg"/><Relationship Id="rId12" Type="http://schemas.openxmlformats.org/officeDocument/2006/relationships/image" Target="../media/image57.jpeg"/><Relationship Id="rId13" Type="http://schemas.openxmlformats.org/officeDocument/2006/relationships/image" Target="../media/image23.jpeg"/><Relationship Id="rId14" Type="http://schemas.openxmlformats.org/officeDocument/2006/relationships/image" Target="../media/image58.jpg"/><Relationship Id="rId15" Type="http://schemas.openxmlformats.org/officeDocument/2006/relationships/image" Target="../media/image59.jpg"/><Relationship Id="rId16" Type="http://schemas.openxmlformats.org/officeDocument/2006/relationships/image" Target="../media/image60.jpeg"/><Relationship Id="rId17" Type="http://schemas.openxmlformats.org/officeDocument/2006/relationships/image" Target="../media/image61.jpg"/><Relationship Id="rId18"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gif"/><Relationship Id="rId7" Type="http://schemas.openxmlformats.org/officeDocument/2006/relationships/image" Target="../media/image52.jpeg"/><Relationship Id="rId8" Type="http://schemas.openxmlformats.org/officeDocument/2006/relationships/image" Target="../media/image53.jpeg"/><Relationship Id="rId9" Type="http://schemas.openxmlformats.org/officeDocument/2006/relationships/image" Target="../media/image54.jpeg"/><Relationship Id="rId10"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5.jpg"/></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8.jpg"/></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4" Type="http://schemas.openxmlformats.org/officeDocument/2006/relationships/image" Target="../media/image70.jpg"/><Relationship Id="rId5" Type="http://schemas.openxmlformats.org/officeDocument/2006/relationships/image" Target="../media/image71.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2.jpg"/></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gif"/><Relationship Id="rId5" Type="http://schemas.openxmlformats.org/officeDocument/2006/relationships/image" Target="../media/image80.jpg"/><Relationship Id="rId6" Type="http://schemas.openxmlformats.org/officeDocument/2006/relationships/image" Target="../media/image81.jpg"/><Relationship Id="rId7"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g"/><Relationship Id="rId3" Type="http://schemas.openxmlformats.org/officeDocument/2006/relationships/image" Target="../media/image8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g"/><Relationship Id="rId1" Type="http://schemas.openxmlformats.org/officeDocument/2006/relationships/slideLayout" Target="../slideLayouts/slideLayout2.xml"/><Relationship Id="rId2" Type="http://schemas.openxmlformats.org/officeDocument/2006/relationships/image" Target="../media/image9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g"/><Relationship Id="rId3" Type="http://schemas.openxmlformats.org/officeDocument/2006/relationships/image" Target="../media/image10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5.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06.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06.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07.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7.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7.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8.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09.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Download these slides!               http://</a:t>
            </a:r>
            <a:r>
              <a:rPr lang="en-US" b="1" dirty="0" err="1" smtClean="0"/>
              <a:t>people.csail.mit.edu</a:t>
            </a:r>
            <a:r>
              <a:rPr lang="en-US" b="1" dirty="0"/>
              <a:t>/</a:t>
            </a:r>
            <a:r>
              <a:rPr lang="en-US" b="1" dirty="0" err="1" smtClean="0"/>
              <a:t>seneff</a:t>
            </a:r>
            <a:endParaRPr lang="en-US" b="1" dirty="0"/>
          </a:p>
        </p:txBody>
      </p:sp>
      <p:sp>
        <p:nvSpPr>
          <p:cNvPr id="5" name="TextBox 4"/>
          <p:cNvSpPr txBox="1"/>
          <p:nvPr/>
        </p:nvSpPr>
        <p:spPr>
          <a:xfrm>
            <a:off x="84204" y="5080000"/>
            <a:ext cx="8890463" cy="1631216"/>
          </a:xfrm>
          <a:prstGeom prst="rect">
            <a:avLst/>
          </a:prstGeom>
          <a:noFill/>
        </p:spPr>
        <p:txBody>
          <a:bodyPr wrap="square" rtlCol="0">
            <a:spAutoFit/>
          </a:bodyPr>
          <a:lstStyle/>
          <a:p>
            <a:r>
              <a:rPr lang="en-US" sz="2000" dirty="0" smtClean="0"/>
              <a:t>Download individual files from these links:</a:t>
            </a:r>
          </a:p>
          <a:p>
            <a:r>
              <a:rPr lang="en-US" sz="2000" dirty="0" err="1"/>
              <a:t>p</a:t>
            </a:r>
            <a:r>
              <a:rPr lang="en-US" sz="2000" dirty="0" err="1" smtClean="0"/>
              <a:t>eople.csail.mit.edu</a:t>
            </a:r>
            <a:r>
              <a:rPr lang="en-US" sz="2000" dirty="0" smtClean="0"/>
              <a:t>/</a:t>
            </a:r>
            <a:r>
              <a:rPr lang="en-US" sz="2000" dirty="0" err="1" smtClean="0"/>
              <a:t>seneff</a:t>
            </a:r>
            <a:r>
              <a:rPr lang="en-US" sz="2000" dirty="0" smtClean="0"/>
              <a:t>/Indianapolis/</a:t>
            </a:r>
          </a:p>
          <a:p>
            <a:pPr lvl="1"/>
            <a:r>
              <a:rPr lang="en-US" sz="2000" dirty="0" err="1" smtClean="0"/>
              <a:t>Drugs.pdf</a:t>
            </a:r>
            <a:r>
              <a:rPr lang="en-US" sz="2000" dirty="0" smtClean="0"/>
              <a:t>   </a:t>
            </a:r>
            <a:r>
              <a:rPr lang="en-US" sz="2000" dirty="0" err="1"/>
              <a:t>Nutrition.pdf</a:t>
            </a:r>
            <a:r>
              <a:rPr lang="en-US" sz="2000" dirty="0"/>
              <a:t>   </a:t>
            </a:r>
            <a:r>
              <a:rPr lang="en-US" sz="2000" dirty="0" err="1"/>
              <a:t>antibiotics_vaccines.pdf</a:t>
            </a:r>
            <a:r>
              <a:rPr lang="en-US" sz="2000" dirty="0"/>
              <a:t>   </a:t>
            </a:r>
            <a:r>
              <a:rPr lang="en-US" sz="2000" dirty="0" err="1"/>
              <a:t>glyphosate_new.pdf</a:t>
            </a:r>
            <a:endParaRPr lang="en-US" sz="2000" dirty="0"/>
          </a:p>
          <a:p>
            <a:pPr lvl="1"/>
            <a:r>
              <a:rPr lang="en-US" sz="2000" dirty="0" err="1"/>
              <a:t>Drugs.pptx</a:t>
            </a:r>
            <a:r>
              <a:rPr lang="en-US" sz="2000" dirty="0"/>
              <a:t>  </a:t>
            </a:r>
            <a:r>
              <a:rPr lang="en-US" sz="2000" dirty="0" err="1"/>
              <a:t>Nutrition.pptx</a:t>
            </a:r>
            <a:r>
              <a:rPr lang="en-US" sz="2000" dirty="0"/>
              <a:t>  </a:t>
            </a:r>
            <a:r>
              <a:rPr lang="en-US" sz="2000" dirty="0" err="1"/>
              <a:t>antibiotics_vaccines.pptx</a:t>
            </a:r>
            <a:r>
              <a:rPr lang="en-US" sz="2000" dirty="0"/>
              <a:t>  </a:t>
            </a:r>
            <a:r>
              <a:rPr lang="en-US" sz="2000" dirty="0" err="1"/>
              <a:t>glyphosate_new.pptx</a:t>
            </a:r>
            <a:endParaRPr lang="en-US" sz="2000" dirty="0"/>
          </a:p>
          <a:p>
            <a:endParaRPr lang="en-US" sz="2000" dirty="0"/>
          </a:p>
        </p:txBody>
      </p:sp>
      <p:sp>
        <p:nvSpPr>
          <p:cNvPr id="6" name="TextBox 5"/>
          <p:cNvSpPr txBox="1"/>
          <p:nvPr/>
        </p:nvSpPr>
        <p:spPr>
          <a:xfrm>
            <a:off x="457200" y="1645735"/>
            <a:ext cx="523225" cy="523220"/>
          </a:xfrm>
          <a:prstGeom prst="rect">
            <a:avLst/>
          </a:prstGeom>
          <a:noFill/>
        </p:spPr>
        <p:txBody>
          <a:bodyPr wrap="none" rtlCol="0">
            <a:spAutoFit/>
          </a:bodyPr>
          <a:lstStyle/>
          <a:p>
            <a:r>
              <a:rPr lang="en-US" sz="2800" dirty="0" smtClean="0"/>
              <a:t>….</a:t>
            </a:r>
            <a:endParaRPr lang="en-US" sz="2800" dirty="0"/>
          </a:p>
        </p:txBody>
      </p:sp>
      <p:sp>
        <p:nvSpPr>
          <p:cNvPr id="7" name="TextBox 6"/>
          <p:cNvSpPr txBox="1"/>
          <p:nvPr/>
        </p:nvSpPr>
        <p:spPr>
          <a:xfrm>
            <a:off x="449585" y="4556780"/>
            <a:ext cx="523225" cy="523220"/>
          </a:xfrm>
          <a:prstGeom prst="rect">
            <a:avLst/>
          </a:prstGeom>
          <a:noFill/>
        </p:spPr>
        <p:txBody>
          <a:bodyPr wrap="none" rtlCol="0">
            <a:spAutoFit/>
          </a:bodyPr>
          <a:lstStyle/>
          <a:p>
            <a:r>
              <a:rPr lang="en-US" sz="2800" dirty="0" smtClean="0"/>
              <a:t>….</a:t>
            </a:r>
            <a:endParaRPr lang="en-US" sz="2800" dirty="0"/>
          </a:p>
        </p:txBody>
      </p:sp>
      <p:pic>
        <p:nvPicPr>
          <p:cNvPr id="8" name="Picture 7" descr="Presentation_snap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8" y="2400300"/>
            <a:ext cx="9144000" cy="2035629"/>
          </a:xfrm>
          <a:prstGeom prst="rect">
            <a:avLst/>
          </a:prstGeom>
        </p:spPr>
      </p:pic>
    </p:spTree>
    <p:extLst>
      <p:ext uri="{BB962C8B-B14F-4D97-AF65-F5344CB8AC3E}">
        <p14:creationId xmlns:p14="http://schemas.microsoft.com/office/powerpoint/2010/main" val="19061540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pitor-tablets-20m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6933" y="1268945"/>
            <a:ext cx="2777067" cy="2777067"/>
          </a:xfrm>
          <a:prstGeom prst="rect">
            <a:avLst/>
          </a:prstGeom>
        </p:spPr>
      </p:pic>
      <p:pic>
        <p:nvPicPr>
          <p:cNvPr id="4" name="Picture 3" descr="lipids_heart_diseas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1402"/>
            <a:ext cx="7162800" cy="5969000"/>
          </a:xfrm>
          <a:prstGeom prst="rect">
            <a:avLst/>
          </a:prstGeom>
        </p:spPr>
      </p:pic>
      <p:sp>
        <p:nvSpPr>
          <p:cNvPr id="2" name="Title 1"/>
          <p:cNvSpPr>
            <a:spLocks noGrp="1"/>
          </p:cNvSpPr>
          <p:nvPr>
            <p:ph type="title"/>
          </p:nvPr>
        </p:nvSpPr>
        <p:spPr>
          <a:xfrm>
            <a:off x="457200" y="24347"/>
            <a:ext cx="8229600" cy="1143000"/>
          </a:xfrm>
        </p:spPr>
        <p:txBody>
          <a:bodyPr>
            <a:normAutofit fontScale="90000"/>
          </a:bodyPr>
          <a:lstStyle/>
          <a:p>
            <a:r>
              <a:rPr lang="en-US" b="1" dirty="0" smtClean="0"/>
              <a:t>High Serum Lipids is </a:t>
            </a:r>
            <a:r>
              <a:rPr lang="en-US" b="1" i="1" dirty="0" smtClean="0">
                <a:solidFill>
                  <a:srgbClr val="FF0000"/>
                </a:solidFill>
              </a:rPr>
              <a:t>Not</a:t>
            </a:r>
            <a:r>
              <a:rPr lang="en-US" b="1" dirty="0" smtClean="0">
                <a:solidFill>
                  <a:srgbClr val="FF0000"/>
                </a:solidFill>
              </a:rPr>
              <a:t> </a:t>
            </a:r>
            <a:r>
              <a:rPr lang="en-US" b="1" dirty="0" smtClean="0"/>
              <a:t>Correlated with Ischemic Heart Disease!</a:t>
            </a:r>
            <a:endParaRPr lang="en-US" b="1" dirty="0"/>
          </a:p>
        </p:txBody>
      </p:sp>
      <p:sp>
        <p:nvSpPr>
          <p:cNvPr id="3" name="TextBox 2"/>
          <p:cNvSpPr txBox="1"/>
          <p:nvPr/>
        </p:nvSpPr>
        <p:spPr>
          <a:xfrm>
            <a:off x="3987458" y="6373335"/>
            <a:ext cx="5250017" cy="369332"/>
          </a:xfrm>
          <a:prstGeom prst="rect">
            <a:avLst/>
          </a:prstGeom>
          <a:noFill/>
        </p:spPr>
        <p:txBody>
          <a:bodyPr wrap="none" rtlCol="0">
            <a:spAutoFit/>
          </a:bodyPr>
          <a:lstStyle/>
          <a:p>
            <a:r>
              <a:rPr lang="en-US" dirty="0" smtClean="0"/>
              <a:t>Collaboration with Dr. Chen Li and Dr. Nancy Swanson</a:t>
            </a:r>
            <a:endParaRPr lang="en-US" dirty="0"/>
          </a:p>
        </p:txBody>
      </p:sp>
    </p:spTree>
    <p:extLst>
      <p:ext uri="{BB962C8B-B14F-4D97-AF65-F5344CB8AC3E}">
        <p14:creationId xmlns:p14="http://schemas.microsoft.com/office/powerpoint/2010/main" val="368411038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Vegetarian Myth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392238"/>
            <a:ext cx="8432800" cy="4525963"/>
          </a:xfrm>
        </p:spPr>
        <p:txBody>
          <a:bodyPr>
            <a:normAutofit fontScale="92500"/>
          </a:bodyPr>
          <a:lstStyle/>
          <a:p>
            <a:r>
              <a:rPr lang="en-US" sz="2800" dirty="0" smtClean="0"/>
              <a:t>We have big brains because of animal-based foods</a:t>
            </a:r>
          </a:p>
          <a:p>
            <a:r>
              <a:rPr lang="en-US" sz="2800" dirty="0" smtClean="0"/>
              <a:t>Agriculture</a:t>
            </a:r>
            <a:r>
              <a:rPr lang="en-US" sz="2800" dirty="0"/>
              <a:t> </a:t>
            </a:r>
            <a:r>
              <a:rPr lang="en-US" sz="2800" dirty="0" smtClean="0">
                <a:sym typeface="Wingdings"/>
              </a:rPr>
              <a:t></a:t>
            </a:r>
            <a:r>
              <a:rPr lang="en-US" sz="2800" dirty="0" smtClean="0"/>
              <a:t> bones and teeth fall apart</a:t>
            </a:r>
          </a:p>
          <a:p>
            <a:r>
              <a:rPr lang="en-US" sz="2800" dirty="0" smtClean="0"/>
              <a:t>She was vegan for 20 years starting at 16 years old –save the planet, etc. but then changed her mind!</a:t>
            </a:r>
          </a:p>
          <a:p>
            <a:r>
              <a:rPr lang="en-US" sz="2800" dirty="0" smtClean="0"/>
              <a:t>Meat is nutrient dense food</a:t>
            </a:r>
          </a:p>
          <a:p>
            <a:pPr lvl="1"/>
            <a:r>
              <a:rPr lang="en-US" sz="2400" dirty="0" smtClean="0"/>
              <a:t>Complete proteins (sulfur!)</a:t>
            </a:r>
          </a:p>
          <a:p>
            <a:pPr lvl="1"/>
            <a:r>
              <a:rPr lang="en-US" sz="2400" dirty="0" smtClean="0"/>
              <a:t>Fat-soluble nutrients: vitamins A, D, K2, E</a:t>
            </a:r>
          </a:p>
          <a:p>
            <a:pPr lvl="1"/>
            <a:r>
              <a:rPr lang="en-US" sz="2400" dirty="0" smtClean="0"/>
              <a:t>Coenzyme Q10, </a:t>
            </a:r>
            <a:r>
              <a:rPr lang="en-US" sz="2400" dirty="0" err="1" smtClean="0"/>
              <a:t>heme</a:t>
            </a:r>
            <a:r>
              <a:rPr lang="en-US" sz="2400" dirty="0" smtClean="0"/>
              <a:t> iron, fats!</a:t>
            </a:r>
          </a:p>
          <a:p>
            <a:r>
              <a:rPr lang="en-US" sz="2800" dirty="0" smtClean="0"/>
              <a:t>Way too much sugar in modern diet – requires insulin </a:t>
            </a:r>
          </a:p>
          <a:p>
            <a:pPr lvl="1"/>
            <a:r>
              <a:rPr lang="en-US" sz="2400" dirty="0" smtClean="0"/>
              <a:t>Cancer and heart disease are unknown among hunter-gatherers</a:t>
            </a:r>
          </a:p>
          <a:p>
            <a:pPr lvl="1"/>
            <a:endParaRPr lang="en-US" sz="2400" dirty="0" smtClean="0"/>
          </a:p>
          <a:p>
            <a:pPr lvl="1"/>
            <a:endParaRPr lang="en-US" sz="2400" dirty="0" smtClean="0"/>
          </a:p>
          <a:p>
            <a:endParaRPr lang="en-US" sz="2800" dirty="0" smtClean="0"/>
          </a:p>
          <a:p>
            <a:endParaRPr lang="en-US" sz="2800" dirty="0"/>
          </a:p>
        </p:txBody>
      </p:sp>
      <p:sp>
        <p:nvSpPr>
          <p:cNvPr id="4" name="TextBox 3"/>
          <p:cNvSpPr txBox="1"/>
          <p:nvPr/>
        </p:nvSpPr>
        <p:spPr>
          <a:xfrm>
            <a:off x="3647759" y="6150114"/>
            <a:ext cx="5496241" cy="707886"/>
          </a:xfrm>
          <a:prstGeom prst="rect">
            <a:avLst/>
          </a:prstGeom>
          <a:noFill/>
        </p:spPr>
        <p:txBody>
          <a:bodyPr wrap="none" rtlCol="0">
            <a:spAutoFit/>
          </a:bodyPr>
          <a:lstStyle/>
          <a:p>
            <a:r>
              <a:rPr lang="en-US" sz="2000" dirty="0" smtClean="0">
                <a:solidFill>
                  <a:srgbClr val="FF0000"/>
                </a:solidFill>
              </a:rPr>
              <a:t>*</a:t>
            </a:r>
            <a:r>
              <a:rPr lang="en-US" sz="2000" dirty="0" smtClean="0"/>
              <a:t>The Vegetarian Myth, </a:t>
            </a:r>
            <a:r>
              <a:rPr lang="en-US" sz="2000" dirty="0" err="1" smtClean="0"/>
              <a:t>Lierra</a:t>
            </a:r>
            <a:r>
              <a:rPr lang="en-US" sz="2000" dirty="0" smtClean="0"/>
              <a:t> Keith</a:t>
            </a:r>
          </a:p>
          <a:p>
            <a:r>
              <a:rPr lang="nl-NL" sz="2000" dirty="0" err="1" smtClean="0"/>
              <a:t>https</a:t>
            </a:r>
            <a:r>
              <a:rPr lang="nl-NL" sz="2000" dirty="0"/>
              <a:t>://</a:t>
            </a:r>
            <a:r>
              <a:rPr lang="nl-NL" sz="2000" dirty="0" err="1"/>
              <a:t>www.youtube.com</a:t>
            </a:r>
            <a:r>
              <a:rPr lang="nl-NL" sz="2000" dirty="0"/>
              <a:t>/</a:t>
            </a:r>
            <a:r>
              <a:rPr lang="nl-NL" sz="2000" dirty="0" err="1"/>
              <a:t>watch?v</a:t>
            </a:r>
            <a:r>
              <a:rPr lang="nl-NL" sz="2000" dirty="0"/>
              <a:t>=rNON5iNf07o</a:t>
            </a:r>
            <a:endParaRPr lang="en-US" sz="2000" dirty="0"/>
          </a:p>
        </p:txBody>
      </p:sp>
    </p:spTree>
    <p:extLst>
      <p:ext uri="{BB962C8B-B14F-4D97-AF65-F5344CB8AC3E}">
        <p14:creationId xmlns:p14="http://schemas.microsoft.com/office/powerpoint/2010/main" val="298628215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36" y="274638"/>
            <a:ext cx="8543864" cy="1143000"/>
          </a:xfrm>
        </p:spPr>
        <p:txBody>
          <a:bodyPr>
            <a:normAutofit fontScale="90000"/>
          </a:bodyPr>
          <a:lstStyle/>
          <a:p>
            <a:r>
              <a:rPr lang="en-US" b="1" dirty="0" smtClean="0"/>
              <a:t>Sustainable Agriculture is the Answer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2610"/>
            <a:ext cx="4550443" cy="4633686"/>
          </a:xfrm>
        </p:spPr>
        <p:txBody>
          <a:bodyPr>
            <a:noAutofit/>
          </a:bodyPr>
          <a:lstStyle/>
          <a:p>
            <a:r>
              <a:rPr lang="en-US" sz="2800" dirty="0" smtClean="0"/>
              <a:t>Soil bacteria are essential for plant health</a:t>
            </a:r>
          </a:p>
          <a:p>
            <a:pPr lvl="1"/>
            <a:r>
              <a:rPr lang="en-US" sz="2400" dirty="0" smtClean="0"/>
              <a:t>Toxic pesticides and GMO   </a:t>
            </a:r>
            <a:r>
              <a:rPr lang="en-US" sz="2400" dirty="0" err="1" smtClean="0"/>
              <a:t>Bt</a:t>
            </a:r>
            <a:r>
              <a:rPr lang="en-US" sz="2400" dirty="0" smtClean="0"/>
              <a:t> gene kill them</a:t>
            </a:r>
          </a:p>
          <a:p>
            <a:r>
              <a:rPr lang="en-US" sz="2800" dirty="0" smtClean="0"/>
              <a:t>Chemical agricultural methods cause massive loss of carbon from soil </a:t>
            </a:r>
            <a:r>
              <a:rPr lang="en-US" sz="2800" dirty="0" smtClean="0">
                <a:sym typeface="Wingdings"/>
              </a:rPr>
              <a:t> air  climate change</a:t>
            </a:r>
            <a:endParaRPr lang="en-US" sz="2800" dirty="0" smtClean="0"/>
          </a:p>
          <a:p>
            <a:r>
              <a:rPr lang="en-US" sz="2800" dirty="0" smtClean="0"/>
              <a:t>GMO Roundup-Ready corn for ethanol?</a:t>
            </a:r>
            <a:r>
              <a:rPr lang="en-US" sz="2800" dirty="0"/>
              <a:t> </a:t>
            </a:r>
            <a:endParaRPr lang="en-US" sz="2800" dirty="0" smtClean="0"/>
          </a:p>
        </p:txBody>
      </p:sp>
      <p:sp>
        <p:nvSpPr>
          <p:cNvPr id="4" name="TextBox 3"/>
          <p:cNvSpPr txBox="1"/>
          <p:nvPr/>
        </p:nvSpPr>
        <p:spPr>
          <a:xfrm>
            <a:off x="142936" y="6504057"/>
            <a:ext cx="8882084" cy="707886"/>
          </a:xfrm>
          <a:prstGeom prst="rect">
            <a:avLst/>
          </a:prstGeom>
          <a:noFill/>
        </p:spPr>
        <p:txBody>
          <a:bodyPr wrap="none" rtlCol="0">
            <a:spAutoFit/>
          </a:bodyPr>
          <a:lstStyle/>
          <a:p>
            <a:r>
              <a:rPr lang="fr-FR" sz="2000" dirty="0">
                <a:solidFill>
                  <a:srgbClr val="FF0000"/>
                </a:solidFill>
              </a:rPr>
              <a:t>*</a:t>
            </a:r>
            <a:r>
              <a:rPr lang="fr-FR" sz="2000" dirty="0" err="1" smtClean="0"/>
              <a:t>articles.mercola.com</a:t>
            </a:r>
            <a:r>
              <a:rPr lang="fr-FR" sz="2000" dirty="0"/>
              <a:t>/sites/articles/archive/</a:t>
            </a:r>
            <a:r>
              <a:rPr lang="fr-FR" sz="2000" dirty="0" smtClean="0"/>
              <a:t>2014/07/01/agriculture-pollution.aspx</a:t>
            </a:r>
          </a:p>
          <a:p>
            <a:endParaRPr lang="en-US" sz="2000" dirty="0"/>
          </a:p>
        </p:txBody>
      </p:sp>
      <p:pic>
        <p:nvPicPr>
          <p:cNvPr id="5" name="Picture 4" descr="cow-eating-gr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082" y="3002740"/>
            <a:ext cx="4039938" cy="2551540"/>
          </a:xfrm>
          <a:prstGeom prst="rect">
            <a:avLst/>
          </a:prstGeom>
        </p:spPr>
      </p:pic>
      <p:sp>
        <p:nvSpPr>
          <p:cNvPr id="6" name="TextBox 5"/>
          <p:cNvSpPr txBox="1"/>
          <p:nvPr/>
        </p:nvSpPr>
        <p:spPr>
          <a:xfrm>
            <a:off x="5397287" y="1629238"/>
            <a:ext cx="3463500" cy="954107"/>
          </a:xfrm>
          <a:prstGeom prst="rect">
            <a:avLst/>
          </a:prstGeom>
          <a:solidFill>
            <a:srgbClr val="FFF8A0"/>
          </a:solidFill>
          <a:ln>
            <a:solidFill>
              <a:srgbClr val="000000"/>
            </a:solidFill>
          </a:ln>
        </p:spPr>
        <p:txBody>
          <a:bodyPr wrap="square" rtlCol="0">
            <a:spAutoFit/>
          </a:bodyPr>
          <a:lstStyle/>
          <a:p>
            <a:r>
              <a:rPr lang="en-US" sz="2800" dirty="0"/>
              <a:t>Cattle grazing on grass </a:t>
            </a:r>
            <a:r>
              <a:rPr lang="en-US" sz="2800" dirty="0" smtClean="0"/>
              <a:t> </a:t>
            </a:r>
            <a:r>
              <a:rPr lang="en-US" sz="2800" dirty="0"/>
              <a:t>improve grass and </a:t>
            </a:r>
            <a:r>
              <a:rPr lang="en-US" sz="2800" dirty="0" smtClean="0"/>
              <a:t>soil</a:t>
            </a:r>
            <a:endParaRPr lang="en-US" sz="2800" dirty="0"/>
          </a:p>
        </p:txBody>
      </p:sp>
    </p:spTree>
    <p:extLst>
      <p:ext uri="{BB962C8B-B14F-4D97-AF65-F5344CB8AC3E}">
        <p14:creationId xmlns:p14="http://schemas.microsoft.com/office/powerpoint/2010/main" val="166957517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b="1" dirty="0" smtClean="0"/>
              <a:t>Why You Should buy Meat from Small Farms</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Antibiotic resistant bacteria are </a:t>
            </a:r>
            <a:r>
              <a:rPr lang="en-US" dirty="0"/>
              <a:t>present in 81% of ground turkey, 69% of pork chops 55% of ground beef and 39% of raw chicken </a:t>
            </a:r>
            <a:r>
              <a:rPr lang="en-US" dirty="0" smtClean="0"/>
              <a:t>parts</a:t>
            </a:r>
          </a:p>
          <a:p>
            <a:r>
              <a:rPr lang="en-US" dirty="0" err="1" smtClean="0"/>
              <a:t>Ractopamine</a:t>
            </a:r>
            <a:r>
              <a:rPr lang="en-US" dirty="0" smtClean="0"/>
              <a:t> and </a:t>
            </a:r>
            <a:r>
              <a:rPr lang="en-US" dirty="0" err="1" smtClean="0"/>
              <a:t>Zilmax</a:t>
            </a:r>
            <a:r>
              <a:rPr lang="en-US" dirty="0" smtClean="0"/>
              <a:t> are drugs that increase protein in muscle</a:t>
            </a:r>
          </a:p>
          <a:p>
            <a:pPr lvl="1"/>
            <a:r>
              <a:rPr lang="en-US" dirty="0" err="1" smtClean="0"/>
              <a:t>Ractopamine</a:t>
            </a:r>
            <a:r>
              <a:rPr lang="en-US" dirty="0" smtClean="0"/>
              <a:t> is banned in 160 countries</a:t>
            </a:r>
          </a:p>
          <a:p>
            <a:r>
              <a:rPr lang="ro-RO" dirty="0" smtClean="0"/>
              <a:t>Porcine </a:t>
            </a:r>
            <a:r>
              <a:rPr lang="ro-RO" dirty="0"/>
              <a:t>Epidemic Diarrhea virus </a:t>
            </a:r>
            <a:r>
              <a:rPr lang="ro-RO" dirty="0" smtClean="0"/>
              <a:t>has wiped out 10% of american pigs</a:t>
            </a:r>
          </a:p>
          <a:p>
            <a:pPr lvl="1"/>
            <a:r>
              <a:rPr lang="ro-RO" dirty="0" smtClean="0"/>
              <a:t>Due to their unhealthy eating habits?</a:t>
            </a:r>
          </a:p>
          <a:p>
            <a:pPr lvl="1"/>
            <a:r>
              <a:rPr lang="ro-RO" dirty="0" smtClean="0"/>
              <a:t>Blood mixed from large numbers of animals is fed back to the animals </a:t>
            </a:r>
            <a:endParaRPr lang="en-US" dirty="0"/>
          </a:p>
        </p:txBody>
      </p:sp>
      <p:sp>
        <p:nvSpPr>
          <p:cNvPr id="4" name="TextBox 3"/>
          <p:cNvSpPr txBox="1"/>
          <p:nvPr/>
        </p:nvSpPr>
        <p:spPr>
          <a:xfrm>
            <a:off x="0" y="6488668"/>
            <a:ext cx="9058890" cy="369332"/>
          </a:xfrm>
          <a:prstGeom prst="rect">
            <a:avLst/>
          </a:prstGeom>
          <a:noFill/>
        </p:spPr>
        <p:txBody>
          <a:bodyPr wrap="none" rtlCol="0">
            <a:spAutoFit/>
          </a:bodyPr>
          <a:lstStyle/>
          <a:p>
            <a:r>
              <a:rPr lang="en-US" dirty="0">
                <a:solidFill>
                  <a:srgbClr val="FF0000"/>
                </a:solidFill>
              </a:rPr>
              <a:t>*</a:t>
            </a:r>
            <a:r>
              <a:rPr lang="en-US" dirty="0" err="1" smtClean="0"/>
              <a:t>articles.mercola.com</a:t>
            </a:r>
            <a:r>
              <a:rPr lang="en-US" dirty="0"/>
              <a:t>/sites/articles/archive/2014/07/02/us-food-manufacturing-</a:t>
            </a:r>
            <a:r>
              <a:rPr lang="en-US" dirty="0" err="1"/>
              <a:t>drugs.aspx</a:t>
            </a:r>
            <a:endParaRPr lang="en-US" dirty="0"/>
          </a:p>
        </p:txBody>
      </p:sp>
    </p:spTree>
    <p:extLst>
      <p:ext uri="{BB962C8B-B14F-4D97-AF65-F5344CB8AC3E}">
        <p14:creationId xmlns:p14="http://schemas.microsoft.com/office/powerpoint/2010/main" val="304358149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4" y="1231371"/>
            <a:ext cx="8229600" cy="1143000"/>
          </a:xfrm>
        </p:spPr>
        <p:txBody>
          <a:bodyPr/>
          <a:lstStyle/>
          <a:p>
            <a:r>
              <a:rPr lang="en-US" b="1" dirty="0" smtClean="0"/>
              <a:t>Cancer, Sun and Micronutrients</a:t>
            </a:r>
            <a:endParaRPr lang="en-US" b="1" dirty="0"/>
          </a:p>
        </p:txBody>
      </p:sp>
    </p:spTree>
    <p:extLst>
      <p:ext uri="{BB962C8B-B14F-4D97-AF65-F5344CB8AC3E}">
        <p14:creationId xmlns:p14="http://schemas.microsoft.com/office/powerpoint/2010/main" val="11894113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618"/>
            <a:ext cx="8229600" cy="1143000"/>
          </a:xfrm>
        </p:spPr>
        <p:txBody>
          <a:bodyPr>
            <a:normAutofit fontScale="90000"/>
          </a:bodyPr>
          <a:lstStyle/>
          <a:p>
            <a:r>
              <a:rPr lang="en-US" b="1" dirty="0" smtClean="0"/>
              <a:t>Swedish Population Study on </a:t>
            </a:r>
            <a:br>
              <a:rPr lang="en-US" b="1" dirty="0" smtClean="0"/>
            </a:br>
            <a:r>
              <a:rPr lang="en-US" b="1" dirty="0" smtClean="0"/>
              <a:t>Sun Exposure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398180"/>
            <a:ext cx="8229600" cy="4525963"/>
          </a:xfrm>
        </p:spPr>
        <p:txBody>
          <a:bodyPr/>
          <a:lstStyle/>
          <a:p>
            <a:pPr marL="0" indent="0">
              <a:buNone/>
            </a:pPr>
            <a:r>
              <a:rPr lang="en-US" dirty="0" smtClean="0"/>
              <a:t>“We </a:t>
            </a:r>
            <a:r>
              <a:rPr lang="en-US" dirty="0"/>
              <a:t>found that all-cause mortality was inversely related to sun exposure habits. The mortality rate amongst avoiders of sun exposure was </a:t>
            </a:r>
            <a:r>
              <a:rPr lang="en-US" dirty="0" smtClean="0"/>
              <a:t>approximately </a:t>
            </a:r>
            <a:r>
              <a:rPr lang="en-US" i="1" dirty="0">
                <a:solidFill>
                  <a:srgbClr val="FF0000"/>
                </a:solidFill>
              </a:rPr>
              <a:t>twofold higher </a:t>
            </a:r>
            <a:r>
              <a:rPr lang="en-US" dirty="0"/>
              <a:t>compared with the highest sun exposure </a:t>
            </a:r>
            <a:r>
              <a:rPr lang="en-US" dirty="0" smtClean="0"/>
              <a:t>group” </a:t>
            </a:r>
            <a:endParaRPr lang="en-US" dirty="0"/>
          </a:p>
          <a:p>
            <a:endParaRPr lang="en-US" dirty="0"/>
          </a:p>
        </p:txBody>
      </p:sp>
      <p:sp>
        <p:nvSpPr>
          <p:cNvPr id="4" name="TextBox 3"/>
          <p:cNvSpPr txBox="1"/>
          <p:nvPr/>
        </p:nvSpPr>
        <p:spPr>
          <a:xfrm>
            <a:off x="1067912" y="6464774"/>
            <a:ext cx="7167622" cy="707886"/>
          </a:xfrm>
          <a:prstGeom prst="rect">
            <a:avLst/>
          </a:prstGeom>
          <a:noFill/>
        </p:spPr>
        <p:txBody>
          <a:bodyPr wrap="none" rtlCol="0">
            <a:spAutoFit/>
          </a:bodyPr>
          <a:lstStyle/>
          <a:p>
            <a:r>
              <a:rPr lang="en-US" sz="2000" dirty="0" smtClean="0">
                <a:solidFill>
                  <a:srgbClr val="FF0000"/>
                </a:solidFill>
              </a:rPr>
              <a:t>*</a:t>
            </a:r>
            <a:r>
              <a:rPr lang="en-US" sz="2000" dirty="0" smtClean="0"/>
              <a:t>PG </a:t>
            </a:r>
            <a:r>
              <a:rPr lang="en-US" sz="2000" dirty="0" err="1" smtClean="0"/>
              <a:t>Lindqvist</a:t>
            </a:r>
            <a:r>
              <a:rPr lang="en-US" sz="2000" dirty="0"/>
              <a:t> </a:t>
            </a:r>
            <a:r>
              <a:rPr lang="en-US" sz="2000" dirty="0" smtClean="0"/>
              <a:t>et al., </a:t>
            </a:r>
            <a:r>
              <a:rPr lang="en-US" sz="2000" dirty="0"/>
              <a:t>Journal of Internal Medicine, 2014, 276; 77–86 </a:t>
            </a:r>
          </a:p>
          <a:p>
            <a:endParaRPr lang="en-US" sz="2000" dirty="0"/>
          </a:p>
        </p:txBody>
      </p:sp>
      <p:pic>
        <p:nvPicPr>
          <p:cNvPr id="5" name="Picture 4" descr="sunbath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762" y="3975868"/>
            <a:ext cx="3987394" cy="2488906"/>
          </a:xfrm>
          <a:prstGeom prst="rect">
            <a:avLst/>
          </a:prstGeom>
        </p:spPr>
      </p:pic>
    </p:spTree>
    <p:extLst>
      <p:ext uri="{BB962C8B-B14F-4D97-AF65-F5344CB8AC3E}">
        <p14:creationId xmlns:p14="http://schemas.microsoft.com/office/powerpoint/2010/main" val="52157683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Top Ten Melanoma States?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pl-PL" dirty="0"/>
              <a:t>1. Delaware—32.6</a:t>
            </a:r>
            <a:br>
              <a:rPr lang="pl-PL" dirty="0"/>
            </a:br>
            <a:r>
              <a:rPr lang="pl-PL" dirty="0"/>
              <a:t>2. Vermont—32.3</a:t>
            </a:r>
            <a:br>
              <a:rPr lang="pl-PL" dirty="0"/>
            </a:br>
            <a:r>
              <a:rPr lang="pl-PL" dirty="0"/>
              <a:t>3. New Hampshire—31.4</a:t>
            </a:r>
            <a:br>
              <a:rPr lang="pl-PL" dirty="0"/>
            </a:br>
            <a:r>
              <a:rPr lang="pl-PL" dirty="0"/>
              <a:t>4. Wyoming—30.1</a:t>
            </a:r>
            <a:br>
              <a:rPr lang="pl-PL" dirty="0"/>
            </a:br>
            <a:r>
              <a:rPr lang="pl-PL" dirty="0"/>
              <a:t>5. Oregon—</a:t>
            </a:r>
            <a:r>
              <a:rPr lang="pl-PL" dirty="0" smtClean="0"/>
              <a:t>29.6</a:t>
            </a:r>
            <a:r>
              <a:rPr lang="pl-PL" dirty="0"/>
              <a:t/>
            </a:r>
            <a:br>
              <a:rPr lang="pl-PL" dirty="0"/>
            </a:br>
            <a:r>
              <a:rPr lang="pl-PL" dirty="0"/>
              <a:t>6. Montana—29</a:t>
            </a:r>
            <a:br>
              <a:rPr lang="pl-PL" dirty="0"/>
            </a:br>
            <a:r>
              <a:rPr lang="pl-PL" dirty="0"/>
              <a:t>7. Iowa—27.8</a:t>
            </a:r>
            <a:br>
              <a:rPr lang="pl-PL" dirty="0"/>
            </a:br>
            <a:r>
              <a:rPr lang="pl-PL" dirty="0"/>
              <a:t>8. Washington—27.5</a:t>
            </a:r>
            <a:br>
              <a:rPr lang="pl-PL" dirty="0"/>
            </a:br>
            <a:r>
              <a:rPr lang="pl-PL" dirty="0"/>
              <a:t>9. Utah—27.4</a:t>
            </a:r>
            <a:br>
              <a:rPr lang="pl-PL" dirty="0"/>
            </a:br>
            <a:r>
              <a:rPr lang="pl-PL" dirty="0"/>
              <a:t>10. Maine—26.5</a:t>
            </a:r>
            <a:endParaRPr lang="en-US" dirty="0"/>
          </a:p>
        </p:txBody>
      </p:sp>
      <p:sp>
        <p:nvSpPr>
          <p:cNvPr id="4" name="TextBox 3"/>
          <p:cNvSpPr txBox="1"/>
          <p:nvPr/>
        </p:nvSpPr>
        <p:spPr>
          <a:xfrm>
            <a:off x="4935487" y="6381120"/>
            <a:ext cx="2263185" cy="400110"/>
          </a:xfrm>
          <a:prstGeom prst="rect">
            <a:avLst/>
          </a:prstGeom>
          <a:noFill/>
        </p:spPr>
        <p:txBody>
          <a:bodyPr wrap="none" rtlCol="0">
            <a:spAutoFit/>
          </a:bodyPr>
          <a:lstStyle/>
          <a:p>
            <a:r>
              <a:rPr lang="en-US" sz="2000" dirty="0" smtClean="0"/>
              <a:t>*Data from the CDC</a:t>
            </a:r>
            <a:endParaRPr lang="en-US" sz="2000" dirty="0"/>
          </a:p>
        </p:txBody>
      </p:sp>
    </p:spTree>
    <p:extLst>
      <p:ext uri="{BB962C8B-B14F-4D97-AF65-F5344CB8AC3E}">
        <p14:creationId xmlns:p14="http://schemas.microsoft.com/office/powerpoint/2010/main" val="4157130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Top Ten Melanoma States?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pPr marL="0" indent="0">
              <a:buNone/>
            </a:pPr>
            <a:r>
              <a:rPr lang="pl-PL" dirty="0"/>
              <a:t>1. Delaware—32.6</a:t>
            </a:r>
            <a:br>
              <a:rPr lang="pl-PL" dirty="0"/>
            </a:br>
            <a:r>
              <a:rPr lang="pl-PL" dirty="0"/>
              <a:t>2. </a:t>
            </a:r>
            <a:r>
              <a:rPr lang="pl-PL" i="1" dirty="0">
                <a:solidFill>
                  <a:srgbClr val="FF0000"/>
                </a:solidFill>
              </a:rPr>
              <a:t>Vermont</a:t>
            </a:r>
            <a:r>
              <a:rPr lang="pl-PL" dirty="0"/>
              <a:t>—32.3</a:t>
            </a:r>
            <a:br>
              <a:rPr lang="pl-PL" dirty="0"/>
            </a:br>
            <a:r>
              <a:rPr lang="pl-PL" dirty="0"/>
              <a:t>3. </a:t>
            </a:r>
            <a:r>
              <a:rPr lang="pl-PL" i="1" dirty="0">
                <a:solidFill>
                  <a:srgbClr val="FF0000"/>
                </a:solidFill>
              </a:rPr>
              <a:t>New Hampshire</a:t>
            </a:r>
            <a:r>
              <a:rPr lang="pl-PL" dirty="0"/>
              <a:t>—31.4</a:t>
            </a:r>
            <a:br>
              <a:rPr lang="pl-PL" dirty="0"/>
            </a:br>
            <a:r>
              <a:rPr lang="pl-PL" dirty="0"/>
              <a:t>4. </a:t>
            </a:r>
            <a:r>
              <a:rPr lang="pl-PL" i="1" dirty="0">
                <a:solidFill>
                  <a:srgbClr val="FF0000"/>
                </a:solidFill>
              </a:rPr>
              <a:t>Wyoming</a:t>
            </a:r>
            <a:r>
              <a:rPr lang="pl-PL" dirty="0"/>
              <a:t>—30.1</a:t>
            </a:r>
            <a:br>
              <a:rPr lang="pl-PL" dirty="0"/>
            </a:br>
            <a:r>
              <a:rPr lang="pl-PL" dirty="0"/>
              <a:t>5. </a:t>
            </a:r>
            <a:r>
              <a:rPr lang="pl-PL" i="1" dirty="0">
                <a:solidFill>
                  <a:srgbClr val="FF0000"/>
                </a:solidFill>
              </a:rPr>
              <a:t>Oregon</a:t>
            </a:r>
            <a:r>
              <a:rPr lang="pl-PL" dirty="0"/>
              <a:t>—</a:t>
            </a:r>
            <a:r>
              <a:rPr lang="pl-PL" dirty="0" smtClean="0"/>
              <a:t>29.6</a:t>
            </a:r>
            <a:r>
              <a:rPr lang="pl-PL" dirty="0"/>
              <a:t/>
            </a:r>
            <a:br>
              <a:rPr lang="pl-PL" dirty="0"/>
            </a:br>
            <a:r>
              <a:rPr lang="pl-PL" dirty="0"/>
              <a:t>6. </a:t>
            </a:r>
            <a:r>
              <a:rPr lang="pl-PL" i="1" dirty="0">
                <a:solidFill>
                  <a:srgbClr val="FF0000"/>
                </a:solidFill>
              </a:rPr>
              <a:t>Montana</a:t>
            </a:r>
            <a:r>
              <a:rPr lang="pl-PL" dirty="0"/>
              <a:t>—29</a:t>
            </a:r>
            <a:br>
              <a:rPr lang="pl-PL" dirty="0"/>
            </a:br>
            <a:r>
              <a:rPr lang="pl-PL" dirty="0"/>
              <a:t>7. Iowa—27.8</a:t>
            </a:r>
            <a:br>
              <a:rPr lang="pl-PL" dirty="0"/>
            </a:br>
            <a:r>
              <a:rPr lang="pl-PL" dirty="0"/>
              <a:t>8. </a:t>
            </a:r>
            <a:r>
              <a:rPr lang="pl-PL" i="1" dirty="0">
                <a:solidFill>
                  <a:srgbClr val="FF0000"/>
                </a:solidFill>
              </a:rPr>
              <a:t>Washington</a:t>
            </a:r>
            <a:r>
              <a:rPr lang="pl-PL" dirty="0"/>
              <a:t>—27.5</a:t>
            </a:r>
            <a:br>
              <a:rPr lang="pl-PL" dirty="0"/>
            </a:br>
            <a:r>
              <a:rPr lang="pl-PL" dirty="0"/>
              <a:t>9. Utah—27.4</a:t>
            </a:r>
            <a:br>
              <a:rPr lang="pl-PL" dirty="0"/>
            </a:br>
            <a:r>
              <a:rPr lang="pl-PL" dirty="0"/>
              <a:t>10. </a:t>
            </a:r>
            <a:r>
              <a:rPr lang="pl-PL" i="1" dirty="0">
                <a:solidFill>
                  <a:srgbClr val="FF0000"/>
                </a:solidFill>
              </a:rPr>
              <a:t>Maine</a:t>
            </a:r>
            <a:r>
              <a:rPr lang="pl-PL" dirty="0"/>
              <a:t>—26.5</a:t>
            </a:r>
            <a:endParaRPr lang="en-US" dirty="0"/>
          </a:p>
        </p:txBody>
      </p:sp>
      <p:sp>
        <p:nvSpPr>
          <p:cNvPr id="4" name="TextBox 3"/>
          <p:cNvSpPr txBox="1"/>
          <p:nvPr/>
        </p:nvSpPr>
        <p:spPr>
          <a:xfrm>
            <a:off x="4935487" y="6381120"/>
            <a:ext cx="2263185" cy="400110"/>
          </a:xfrm>
          <a:prstGeom prst="rect">
            <a:avLst/>
          </a:prstGeom>
          <a:noFill/>
        </p:spPr>
        <p:txBody>
          <a:bodyPr wrap="none" rtlCol="0">
            <a:spAutoFit/>
          </a:bodyPr>
          <a:lstStyle/>
          <a:p>
            <a:r>
              <a:rPr lang="en-US" sz="2000" dirty="0" smtClean="0"/>
              <a:t>*Data from the CDC</a:t>
            </a:r>
            <a:endParaRPr lang="en-US" sz="2000" dirty="0"/>
          </a:p>
        </p:txBody>
      </p:sp>
      <p:sp>
        <p:nvSpPr>
          <p:cNvPr id="5" name="TextBox 4"/>
          <p:cNvSpPr txBox="1"/>
          <p:nvPr/>
        </p:nvSpPr>
        <p:spPr>
          <a:xfrm>
            <a:off x="4935487" y="2863054"/>
            <a:ext cx="3231788" cy="954107"/>
          </a:xfrm>
          <a:prstGeom prst="rect">
            <a:avLst/>
          </a:prstGeom>
          <a:noFill/>
        </p:spPr>
        <p:txBody>
          <a:bodyPr wrap="square" rtlCol="0">
            <a:spAutoFit/>
          </a:bodyPr>
          <a:lstStyle/>
          <a:p>
            <a:pPr algn="ctr"/>
            <a:r>
              <a:rPr lang="en-US" sz="2800" i="1" dirty="0" smtClean="0">
                <a:solidFill>
                  <a:srgbClr val="FF0000"/>
                </a:solidFill>
              </a:rPr>
              <a:t>Northern Latitude  and/or Rainy</a:t>
            </a:r>
            <a:endParaRPr lang="en-US" sz="2800" i="1" dirty="0">
              <a:solidFill>
                <a:srgbClr val="FF0000"/>
              </a:solidFill>
            </a:endParaRPr>
          </a:p>
        </p:txBody>
      </p:sp>
    </p:spTree>
    <p:extLst>
      <p:ext uri="{BB962C8B-B14F-4D97-AF65-F5344CB8AC3E}">
        <p14:creationId xmlns:p14="http://schemas.microsoft.com/office/powerpoint/2010/main" val="528865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Skin Cancer and Sunscreen –       What’s Going On?</a:t>
            </a:r>
            <a:endParaRPr lang="en-US" b="1" dirty="0"/>
          </a:p>
        </p:txBody>
      </p:sp>
      <p:sp>
        <p:nvSpPr>
          <p:cNvPr id="3" name="Content Placeholder 2"/>
          <p:cNvSpPr>
            <a:spLocks noGrp="1"/>
          </p:cNvSpPr>
          <p:nvPr>
            <p:ph idx="1"/>
          </p:nvPr>
        </p:nvSpPr>
        <p:spPr/>
        <p:txBody>
          <a:bodyPr>
            <a:normAutofit/>
          </a:bodyPr>
          <a:lstStyle/>
          <a:p>
            <a:r>
              <a:rPr lang="en-US" dirty="0"/>
              <a:t>Cutaneous malignant melanoma is the most rapidly increasing cancer in white </a:t>
            </a:r>
            <a:r>
              <a:rPr lang="en-US" dirty="0" smtClean="0"/>
              <a:t>populations</a:t>
            </a:r>
          </a:p>
          <a:p>
            <a:pPr lvl="1"/>
            <a:r>
              <a:rPr lang="en-US" dirty="0" smtClean="0"/>
              <a:t>This despite enormous increases in the use of sunscreen over the past 30 years</a:t>
            </a:r>
          </a:p>
          <a:p>
            <a:r>
              <a:rPr lang="en-US" dirty="0" smtClean="0"/>
              <a:t>Melanin, the tanning agent that protects from burn, is produced from </a:t>
            </a:r>
            <a:r>
              <a:rPr lang="en-US" i="1" dirty="0" smtClean="0">
                <a:solidFill>
                  <a:srgbClr val="FF0000"/>
                </a:solidFill>
              </a:rPr>
              <a:t>phenylalanine</a:t>
            </a:r>
            <a:endParaRPr lang="en-US" i="1" dirty="0" smtClean="0">
              <a:solidFill>
                <a:srgbClr val="FF0000"/>
              </a:solidFill>
            </a:endParaRPr>
          </a:p>
          <a:p>
            <a:r>
              <a:rPr lang="en-US" dirty="0" err="1" smtClean="0"/>
              <a:t>Nicotinamide</a:t>
            </a:r>
            <a:r>
              <a:rPr lang="en-US" dirty="0" smtClean="0"/>
              <a:t> (niacin, B3) supplements protect from UV radiation</a:t>
            </a:r>
            <a:endParaRPr lang="en-US" dirty="0"/>
          </a:p>
        </p:txBody>
      </p:sp>
    </p:spTree>
    <p:extLst>
      <p:ext uri="{BB962C8B-B14F-4D97-AF65-F5344CB8AC3E}">
        <p14:creationId xmlns:p14="http://schemas.microsoft.com/office/powerpoint/2010/main" val="325167865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Skin Cancer and Sunscreen –       What’s Going On?</a:t>
            </a:r>
            <a:endParaRPr lang="en-US" b="1" dirty="0"/>
          </a:p>
        </p:txBody>
      </p:sp>
      <p:sp>
        <p:nvSpPr>
          <p:cNvPr id="3" name="Content Placeholder 2"/>
          <p:cNvSpPr>
            <a:spLocks noGrp="1"/>
          </p:cNvSpPr>
          <p:nvPr>
            <p:ph idx="1"/>
          </p:nvPr>
        </p:nvSpPr>
        <p:spPr/>
        <p:txBody>
          <a:bodyPr>
            <a:normAutofit/>
          </a:bodyPr>
          <a:lstStyle/>
          <a:p>
            <a:r>
              <a:rPr lang="en-US" dirty="0"/>
              <a:t>Cutaneous malignant melanoma is the most rapidly increasing cancer in white </a:t>
            </a:r>
            <a:r>
              <a:rPr lang="en-US" dirty="0" smtClean="0"/>
              <a:t>populations</a:t>
            </a:r>
          </a:p>
          <a:p>
            <a:pPr lvl="1"/>
            <a:r>
              <a:rPr lang="en-US" dirty="0" smtClean="0"/>
              <a:t>This despite enormous increases in the use of sunscreen over the past 30 years</a:t>
            </a:r>
          </a:p>
          <a:p>
            <a:r>
              <a:rPr lang="en-US" dirty="0" smtClean="0"/>
              <a:t>Melanin, the tanning agent that protects from burn, is produced from </a:t>
            </a:r>
            <a:r>
              <a:rPr lang="en-US" i="1" dirty="0" smtClean="0">
                <a:solidFill>
                  <a:srgbClr val="FF0000"/>
                </a:solidFill>
              </a:rPr>
              <a:t>phenylalanine</a:t>
            </a:r>
            <a:endParaRPr lang="en-US" i="1" dirty="0" smtClean="0">
              <a:solidFill>
                <a:srgbClr val="FF0000"/>
              </a:solidFill>
            </a:endParaRPr>
          </a:p>
          <a:p>
            <a:r>
              <a:rPr lang="en-US" dirty="0" err="1" smtClean="0"/>
              <a:t>Nicotinamide</a:t>
            </a:r>
            <a:r>
              <a:rPr lang="en-US" dirty="0" smtClean="0"/>
              <a:t> (niacin, B3) supplements protect from UV radiation</a:t>
            </a:r>
            <a:endParaRPr lang="en-US" dirty="0"/>
          </a:p>
        </p:txBody>
      </p:sp>
      <p:sp>
        <p:nvSpPr>
          <p:cNvPr id="4" name="TextBox 3"/>
          <p:cNvSpPr txBox="1"/>
          <p:nvPr/>
        </p:nvSpPr>
        <p:spPr>
          <a:xfrm>
            <a:off x="457200" y="2245330"/>
            <a:ext cx="8478839" cy="1754327"/>
          </a:xfrm>
          <a:prstGeom prst="rect">
            <a:avLst/>
          </a:prstGeom>
          <a:solidFill>
            <a:srgbClr val="FFFBA7"/>
          </a:solidFill>
          <a:ln>
            <a:solidFill>
              <a:srgbClr val="000000"/>
            </a:solidFill>
          </a:ln>
        </p:spPr>
        <p:txBody>
          <a:bodyPr wrap="square" rtlCol="0">
            <a:spAutoFit/>
          </a:bodyPr>
          <a:lstStyle/>
          <a:p>
            <a:pPr algn="ctr"/>
            <a:r>
              <a:rPr lang="en-US" sz="3600" dirty="0" smtClean="0"/>
              <a:t>Phenylalanine is </a:t>
            </a:r>
            <a:r>
              <a:rPr lang="en-US" sz="3600" dirty="0" smtClean="0"/>
              <a:t>produced in plants and gut bacteria using the </a:t>
            </a:r>
            <a:r>
              <a:rPr lang="en-US" sz="3600" dirty="0" err="1" smtClean="0"/>
              <a:t>shikimate</a:t>
            </a:r>
            <a:r>
              <a:rPr lang="en-US" sz="3600" dirty="0" smtClean="0"/>
              <a:t> pathway, </a:t>
            </a:r>
          </a:p>
          <a:p>
            <a:pPr algn="ctr"/>
            <a:r>
              <a:rPr lang="en-US" sz="3600" dirty="0" smtClean="0"/>
              <a:t>which glyphosate disrupts</a:t>
            </a:r>
            <a:endParaRPr lang="en-US" sz="3600" dirty="0"/>
          </a:p>
        </p:txBody>
      </p:sp>
    </p:spTree>
    <p:extLst>
      <p:ext uri="{BB962C8B-B14F-4D97-AF65-F5344CB8AC3E}">
        <p14:creationId xmlns:p14="http://schemas.microsoft.com/office/powerpoint/2010/main" val="1640908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AD_synthesis.jpg"/>
          <p:cNvPicPr>
            <a:picLocks noGrp="1" noChangeAspect="1"/>
          </p:cNvPicPr>
          <p:nvPr>
            <p:ph idx="1"/>
          </p:nvPr>
        </p:nvPicPr>
        <p:blipFill>
          <a:blip r:embed="rId2">
            <a:extLst>
              <a:ext uri="{28A0092B-C50C-407E-A947-70E740481C1C}">
                <a14:useLocalDpi xmlns:a14="http://schemas.microsoft.com/office/drawing/2010/main" val="0"/>
              </a:ext>
            </a:extLst>
          </a:blip>
          <a:srcRect l="-20274" r="-20274"/>
          <a:stretch>
            <a:fillRect/>
          </a:stretch>
        </p:blipFill>
        <p:spPr>
          <a:xfrm>
            <a:off x="-776712" y="1417638"/>
            <a:ext cx="10920921" cy="6006086"/>
          </a:xfrm>
        </p:spPr>
      </p:pic>
      <p:sp>
        <p:nvSpPr>
          <p:cNvPr id="2" name="Title 1"/>
          <p:cNvSpPr>
            <a:spLocks noGrp="1"/>
          </p:cNvSpPr>
          <p:nvPr>
            <p:ph type="title"/>
          </p:nvPr>
        </p:nvSpPr>
        <p:spPr>
          <a:xfrm>
            <a:off x="0" y="20638"/>
            <a:ext cx="9144000" cy="1143000"/>
          </a:xfrm>
        </p:spPr>
        <p:txBody>
          <a:bodyPr>
            <a:normAutofit fontScale="90000"/>
          </a:bodyPr>
          <a:lstStyle/>
          <a:p>
            <a:r>
              <a:rPr lang="en-US" b="1" dirty="0" smtClean="0"/>
              <a:t>NAD Synthesis Depends on Tryptophan</a:t>
            </a:r>
            <a:r>
              <a:rPr lang="en-US" b="1" dirty="0" smtClean="0">
                <a:solidFill>
                  <a:srgbClr val="FF0000"/>
                </a:solidFill>
              </a:rPr>
              <a:t>*</a:t>
            </a:r>
            <a:endParaRPr lang="en-US" b="1" dirty="0">
              <a:solidFill>
                <a:srgbClr val="FF0000"/>
              </a:solidFill>
            </a:endParaRPr>
          </a:p>
        </p:txBody>
      </p:sp>
      <p:sp>
        <p:nvSpPr>
          <p:cNvPr id="6" name="Rectangle 5"/>
          <p:cNvSpPr/>
          <p:nvPr/>
        </p:nvSpPr>
        <p:spPr>
          <a:xfrm>
            <a:off x="317484" y="5905677"/>
            <a:ext cx="8609413" cy="1027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9428" y="5018073"/>
            <a:ext cx="1094195" cy="8876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7200" y="6393934"/>
            <a:ext cx="6011456" cy="400110"/>
          </a:xfrm>
          <a:prstGeom prst="rect">
            <a:avLst/>
          </a:prstGeom>
          <a:noFill/>
        </p:spPr>
        <p:txBody>
          <a:bodyPr wrap="none" rtlCol="0">
            <a:spAutoFit/>
          </a:bodyPr>
          <a:lstStyle/>
          <a:p>
            <a:r>
              <a:rPr lang="en-US" sz="2000" dirty="0" smtClean="0">
                <a:solidFill>
                  <a:srgbClr val="FF0000"/>
                </a:solidFill>
              </a:rPr>
              <a:t>*</a:t>
            </a:r>
            <a:r>
              <a:rPr lang="en-US" sz="2000" dirty="0" smtClean="0"/>
              <a:t>http</a:t>
            </a:r>
            <a:r>
              <a:rPr lang="en-US" sz="2000" dirty="0"/>
              <a:t>://</a:t>
            </a:r>
            <a:r>
              <a:rPr lang="en-US" sz="2000" dirty="0" err="1"/>
              <a:t>www.bioscience.org</a:t>
            </a:r>
            <a:r>
              <a:rPr lang="en-US" sz="2000" dirty="0"/>
              <a:t>/2009/v14/</a:t>
            </a:r>
            <a:r>
              <a:rPr lang="en-US" sz="2000" dirty="0" err="1"/>
              <a:t>af</a:t>
            </a:r>
            <a:r>
              <a:rPr lang="en-US" sz="2000" dirty="0"/>
              <a:t>/3428/fig3.jpg</a:t>
            </a:r>
          </a:p>
        </p:txBody>
      </p:sp>
      <p:sp>
        <p:nvSpPr>
          <p:cNvPr id="8" name="Freeform 7"/>
          <p:cNvSpPr/>
          <p:nvPr/>
        </p:nvSpPr>
        <p:spPr>
          <a:xfrm>
            <a:off x="715423" y="1878291"/>
            <a:ext cx="1024316" cy="511794"/>
          </a:xfrm>
          <a:custGeom>
            <a:avLst/>
            <a:gdLst>
              <a:gd name="connsiteX0" fmla="*/ 0 w 1024316"/>
              <a:gd name="connsiteY0" fmla="*/ 178885 h 511794"/>
              <a:gd name="connsiteX1" fmla="*/ 590224 w 1024316"/>
              <a:gd name="connsiteY1" fmla="*/ 0 h 511794"/>
              <a:gd name="connsiteX2" fmla="*/ 1019478 w 1024316"/>
              <a:gd name="connsiteY2" fmla="*/ 178885 h 511794"/>
              <a:gd name="connsiteX3" fmla="*/ 786965 w 1024316"/>
              <a:gd name="connsiteY3" fmla="*/ 482990 h 511794"/>
              <a:gd name="connsiteX4" fmla="*/ 268284 w 1024316"/>
              <a:gd name="connsiteY4" fmla="*/ 482990 h 511794"/>
              <a:gd name="connsiteX5" fmla="*/ 35771 w 1024316"/>
              <a:gd name="connsiteY5" fmla="*/ 339882 h 511794"/>
              <a:gd name="connsiteX6" fmla="*/ 71542 w 1024316"/>
              <a:gd name="connsiteY6" fmla="*/ 160997 h 5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16" h="511794">
                <a:moveTo>
                  <a:pt x="0" y="178885"/>
                </a:moveTo>
                <a:cubicBezTo>
                  <a:pt x="210155" y="89442"/>
                  <a:pt x="420311" y="0"/>
                  <a:pt x="590224" y="0"/>
                </a:cubicBezTo>
                <a:cubicBezTo>
                  <a:pt x="760137" y="0"/>
                  <a:pt x="986688" y="98387"/>
                  <a:pt x="1019478" y="178885"/>
                </a:cubicBezTo>
                <a:cubicBezTo>
                  <a:pt x="1052268" y="259383"/>
                  <a:pt x="912164" y="432306"/>
                  <a:pt x="786965" y="482990"/>
                </a:cubicBezTo>
                <a:cubicBezTo>
                  <a:pt x="661766" y="533674"/>
                  <a:pt x="393483" y="506841"/>
                  <a:pt x="268284" y="482990"/>
                </a:cubicBezTo>
                <a:cubicBezTo>
                  <a:pt x="143085" y="459139"/>
                  <a:pt x="68561" y="393547"/>
                  <a:pt x="35771" y="339882"/>
                </a:cubicBezTo>
                <a:cubicBezTo>
                  <a:pt x="2981" y="286217"/>
                  <a:pt x="37261" y="223607"/>
                  <a:pt x="71542" y="16099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546900" y="1878291"/>
            <a:ext cx="1024316" cy="511794"/>
          </a:xfrm>
          <a:custGeom>
            <a:avLst/>
            <a:gdLst>
              <a:gd name="connsiteX0" fmla="*/ 0 w 1024316"/>
              <a:gd name="connsiteY0" fmla="*/ 178885 h 511794"/>
              <a:gd name="connsiteX1" fmla="*/ 590224 w 1024316"/>
              <a:gd name="connsiteY1" fmla="*/ 0 h 511794"/>
              <a:gd name="connsiteX2" fmla="*/ 1019478 w 1024316"/>
              <a:gd name="connsiteY2" fmla="*/ 178885 h 511794"/>
              <a:gd name="connsiteX3" fmla="*/ 786965 w 1024316"/>
              <a:gd name="connsiteY3" fmla="*/ 482990 h 511794"/>
              <a:gd name="connsiteX4" fmla="*/ 268284 w 1024316"/>
              <a:gd name="connsiteY4" fmla="*/ 482990 h 511794"/>
              <a:gd name="connsiteX5" fmla="*/ 35771 w 1024316"/>
              <a:gd name="connsiteY5" fmla="*/ 339882 h 511794"/>
              <a:gd name="connsiteX6" fmla="*/ 71542 w 1024316"/>
              <a:gd name="connsiteY6" fmla="*/ 160997 h 5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16" h="511794">
                <a:moveTo>
                  <a:pt x="0" y="178885"/>
                </a:moveTo>
                <a:cubicBezTo>
                  <a:pt x="210155" y="89442"/>
                  <a:pt x="420311" y="0"/>
                  <a:pt x="590224" y="0"/>
                </a:cubicBezTo>
                <a:cubicBezTo>
                  <a:pt x="760137" y="0"/>
                  <a:pt x="986688" y="98387"/>
                  <a:pt x="1019478" y="178885"/>
                </a:cubicBezTo>
                <a:cubicBezTo>
                  <a:pt x="1052268" y="259383"/>
                  <a:pt x="912164" y="432306"/>
                  <a:pt x="786965" y="482990"/>
                </a:cubicBezTo>
                <a:cubicBezTo>
                  <a:pt x="661766" y="533674"/>
                  <a:pt x="393483" y="506841"/>
                  <a:pt x="268284" y="482990"/>
                </a:cubicBezTo>
                <a:cubicBezTo>
                  <a:pt x="143085" y="459139"/>
                  <a:pt x="68561" y="393547"/>
                  <a:pt x="35771" y="339882"/>
                </a:cubicBezTo>
                <a:cubicBezTo>
                  <a:pt x="2981" y="286217"/>
                  <a:pt x="37261" y="223607"/>
                  <a:pt x="71542" y="16099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7212579" y="4093191"/>
            <a:ext cx="1024316" cy="511794"/>
          </a:xfrm>
          <a:custGeom>
            <a:avLst/>
            <a:gdLst>
              <a:gd name="connsiteX0" fmla="*/ 0 w 1024316"/>
              <a:gd name="connsiteY0" fmla="*/ 178885 h 511794"/>
              <a:gd name="connsiteX1" fmla="*/ 590224 w 1024316"/>
              <a:gd name="connsiteY1" fmla="*/ 0 h 511794"/>
              <a:gd name="connsiteX2" fmla="*/ 1019478 w 1024316"/>
              <a:gd name="connsiteY2" fmla="*/ 178885 h 511794"/>
              <a:gd name="connsiteX3" fmla="*/ 786965 w 1024316"/>
              <a:gd name="connsiteY3" fmla="*/ 482990 h 511794"/>
              <a:gd name="connsiteX4" fmla="*/ 268284 w 1024316"/>
              <a:gd name="connsiteY4" fmla="*/ 482990 h 511794"/>
              <a:gd name="connsiteX5" fmla="*/ 35771 w 1024316"/>
              <a:gd name="connsiteY5" fmla="*/ 339882 h 511794"/>
              <a:gd name="connsiteX6" fmla="*/ 71542 w 1024316"/>
              <a:gd name="connsiteY6" fmla="*/ 160997 h 5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16" h="511794">
                <a:moveTo>
                  <a:pt x="0" y="178885"/>
                </a:moveTo>
                <a:cubicBezTo>
                  <a:pt x="210155" y="89442"/>
                  <a:pt x="420311" y="0"/>
                  <a:pt x="590224" y="0"/>
                </a:cubicBezTo>
                <a:cubicBezTo>
                  <a:pt x="760137" y="0"/>
                  <a:pt x="986688" y="98387"/>
                  <a:pt x="1019478" y="178885"/>
                </a:cubicBezTo>
                <a:cubicBezTo>
                  <a:pt x="1052268" y="259383"/>
                  <a:pt x="912164" y="432306"/>
                  <a:pt x="786965" y="482990"/>
                </a:cubicBezTo>
                <a:cubicBezTo>
                  <a:pt x="661766" y="533674"/>
                  <a:pt x="393483" y="506841"/>
                  <a:pt x="268284" y="482990"/>
                </a:cubicBezTo>
                <a:cubicBezTo>
                  <a:pt x="143085" y="459139"/>
                  <a:pt x="68561" y="393547"/>
                  <a:pt x="35771" y="339882"/>
                </a:cubicBezTo>
                <a:cubicBezTo>
                  <a:pt x="2981" y="286217"/>
                  <a:pt x="37261" y="223607"/>
                  <a:pt x="71542" y="16099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3522584" y="4097959"/>
            <a:ext cx="1024316" cy="511794"/>
          </a:xfrm>
          <a:custGeom>
            <a:avLst/>
            <a:gdLst>
              <a:gd name="connsiteX0" fmla="*/ 0 w 1024316"/>
              <a:gd name="connsiteY0" fmla="*/ 178885 h 511794"/>
              <a:gd name="connsiteX1" fmla="*/ 590224 w 1024316"/>
              <a:gd name="connsiteY1" fmla="*/ 0 h 511794"/>
              <a:gd name="connsiteX2" fmla="*/ 1019478 w 1024316"/>
              <a:gd name="connsiteY2" fmla="*/ 178885 h 511794"/>
              <a:gd name="connsiteX3" fmla="*/ 786965 w 1024316"/>
              <a:gd name="connsiteY3" fmla="*/ 482990 h 511794"/>
              <a:gd name="connsiteX4" fmla="*/ 268284 w 1024316"/>
              <a:gd name="connsiteY4" fmla="*/ 482990 h 511794"/>
              <a:gd name="connsiteX5" fmla="*/ 35771 w 1024316"/>
              <a:gd name="connsiteY5" fmla="*/ 339882 h 511794"/>
              <a:gd name="connsiteX6" fmla="*/ 71542 w 1024316"/>
              <a:gd name="connsiteY6" fmla="*/ 160997 h 5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16" h="511794">
                <a:moveTo>
                  <a:pt x="0" y="178885"/>
                </a:moveTo>
                <a:cubicBezTo>
                  <a:pt x="210155" y="89442"/>
                  <a:pt x="420311" y="0"/>
                  <a:pt x="590224" y="0"/>
                </a:cubicBezTo>
                <a:cubicBezTo>
                  <a:pt x="760137" y="0"/>
                  <a:pt x="986688" y="98387"/>
                  <a:pt x="1019478" y="178885"/>
                </a:cubicBezTo>
                <a:cubicBezTo>
                  <a:pt x="1052268" y="259383"/>
                  <a:pt x="912164" y="432306"/>
                  <a:pt x="786965" y="482990"/>
                </a:cubicBezTo>
                <a:cubicBezTo>
                  <a:pt x="661766" y="533674"/>
                  <a:pt x="393483" y="506841"/>
                  <a:pt x="268284" y="482990"/>
                </a:cubicBezTo>
                <a:cubicBezTo>
                  <a:pt x="143085" y="459139"/>
                  <a:pt x="68561" y="393547"/>
                  <a:pt x="35771" y="339882"/>
                </a:cubicBezTo>
                <a:cubicBezTo>
                  <a:pt x="2981" y="286217"/>
                  <a:pt x="37261" y="223607"/>
                  <a:pt x="71542" y="16099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1127595" y="4048547"/>
            <a:ext cx="1024316" cy="511794"/>
          </a:xfrm>
          <a:custGeom>
            <a:avLst/>
            <a:gdLst>
              <a:gd name="connsiteX0" fmla="*/ 0 w 1024316"/>
              <a:gd name="connsiteY0" fmla="*/ 178885 h 511794"/>
              <a:gd name="connsiteX1" fmla="*/ 590224 w 1024316"/>
              <a:gd name="connsiteY1" fmla="*/ 0 h 511794"/>
              <a:gd name="connsiteX2" fmla="*/ 1019478 w 1024316"/>
              <a:gd name="connsiteY2" fmla="*/ 178885 h 511794"/>
              <a:gd name="connsiteX3" fmla="*/ 786965 w 1024316"/>
              <a:gd name="connsiteY3" fmla="*/ 482990 h 511794"/>
              <a:gd name="connsiteX4" fmla="*/ 268284 w 1024316"/>
              <a:gd name="connsiteY4" fmla="*/ 482990 h 511794"/>
              <a:gd name="connsiteX5" fmla="*/ 35771 w 1024316"/>
              <a:gd name="connsiteY5" fmla="*/ 339882 h 511794"/>
              <a:gd name="connsiteX6" fmla="*/ 71542 w 1024316"/>
              <a:gd name="connsiteY6" fmla="*/ 160997 h 5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16" h="511794">
                <a:moveTo>
                  <a:pt x="0" y="178885"/>
                </a:moveTo>
                <a:cubicBezTo>
                  <a:pt x="210155" y="89442"/>
                  <a:pt x="420311" y="0"/>
                  <a:pt x="590224" y="0"/>
                </a:cubicBezTo>
                <a:cubicBezTo>
                  <a:pt x="760137" y="0"/>
                  <a:pt x="986688" y="98387"/>
                  <a:pt x="1019478" y="178885"/>
                </a:cubicBezTo>
                <a:cubicBezTo>
                  <a:pt x="1052268" y="259383"/>
                  <a:pt x="912164" y="432306"/>
                  <a:pt x="786965" y="482990"/>
                </a:cubicBezTo>
                <a:cubicBezTo>
                  <a:pt x="661766" y="533674"/>
                  <a:pt x="393483" y="506841"/>
                  <a:pt x="268284" y="482990"/>
                </a:cubicBezTo>
                <a:cubicBezTo>
                  <a:pt x="143085" y="459139"/>
                  <a:pt x="68561" y="393547"/>
                  <a:pt x="35771" y="339882"/>
                </a:cubicBezTo>
                <a:cubicBezTo>
                  <a:pt x="2981" y="286217"/>
                  <a:pt x="37261" y="223607"/>
                  <a:pt x="71542" y="16099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4847018" y="4097959"/>
            <a:ext cx="1024316" cy="511794"/>
          </a:xfrm>
          <a:custGeom>
            <a:avLst/>
            <a:gdLst>
              <a:gd name="connsiteX0" fmla="*/ 0 w 1024316"/>
              <a:gd name="connsiteY0" fmla="*/ 178885 h 511794"/>
              <a:gd name="connsiteX1" fmla="*/ 590224 w 1024316"/>
              <a:gd name="connsiteY1" fmla="*/ 0 h 511794"/>
              <a:gd name="connsiteX2" fmla="*/ 1019478 w 1024316"/>
              <a:gd name="connsiteY2" fmla="*/ 178885 h 511794"/>
              <a:gd name="connsiteX3" fmla="*/ 786965 w 1024316"/>
              <a:gd name="connsiteY3" fmla="*/ 482990 h 511794"/>
              <a:gd name="connsiteX4" fmla="*/ 268284 w 1024316"/>
              <a:gd name="connsiteY4" fmla="*/ 482990 h 511794"/>
              <a:gd name="connsiteX5" fmla="*/ 35771 w 1024316"/>
              <a:gd name="connsiteY5" fmla="*/ 339882 h 511794"/>
              <a:gd name="connsiteX6" fmla="*/ 71542 w 1024316"/>
              <a:gd name="connsiteY6" fmla="*/ 160997 h 5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16" h="511794">
                <a:moveTo>
                  <a:pt x="0" y="178885"/>
                </a:moveTo>
                <a:cubicBezTo>
                  <a:pt x="210155" y="89442"/>
                  <a:pt x="420311" y="0"/>
                  <a:pt x="590224" y="0"/>
                </a:cubicBezTo>
                <a:cubicBezTo>
                  <a:pt x="760137" y="0"/>
                  <a:pt x="986688" y="98387"/>
                  <a:pt x="1019478" y="178885"/>
                </a:cubicBezTo>
                <a:cubicBezTo>
                  <a:pt x="1052268" y="259383"/>
                  <a:pt x="912164" y="432306"/>
                  <a:pt x="786965" y="482990"/>
                </a:cubicBezTo>
                <a:cubicBezTo>
                  <a:pt x="661766" y="533674"/>
                  <a:pt x="393483" y="506841"/>
                  <a:pt x="268284" y="482990"/>
                </a:cubicBezTo>
                <a:cubicBezTo>
                  <a:pt x="143085" y="459139"/>
                  <a:pt x="68561" y="393547"/>
                  <a:pt x="35771" y="339882"/>
                </a:cubicBezTo>
                <a:cubicBezTo>
                  <a:pt x="2981" y="286217"/>
                  <a:pt x="37261" y="223607"/>
                  <a:pt x="71542" y="16099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Bent Arrow 2"/>
          <p:cNvSpPr/>
          <p:nvPr/>
        </p:nvSpPr>
        <p:spPr>
          <a:xfrm>
            <a:off x="1524000" y="3132667"/>
            <a:ext cx="1879600" cy="491066"/>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a:off x="5332979" y="3776133"/>
            <a:ext cx="1879600" cy="491066"/>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Bent Arrow 14"/>
          <p:cNvSpPr/>
          <p:nvPr/>
        </p:nvSpPr>
        <p:spPr>
          <a:xfrm>
            <a:off x="5461124" y="3031067"/>
            <a:ext cx="1879600" cy="491066"/>
          </a:xfrm>
          <a:prstGeom prst="ben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70328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1732" y="1557866"/>
            <a:ext cx="2853267" cy="2853267"/>
          </a:xfrm>
          <a:prstGeom prst="rect">
            <a:avLst/>
          </a:prstGeom>
        </p:spPr>
      </p:pic>
      <p:pic>
        <p:nvPicPr>
          <p:cNvPr id="4" name="Picture 3" descr="hyperlipidemia_glyphos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35" y="1143000"/>
            <a:ext cx="6858000" cy="5715000"/>
          </a:xfrm>
          <a:prstGeom prst="rect">
            <a:avLst/>
          </a:prstGeom>
        </p:spPr>
      </p:pic>
      <p:sp>
        <p:nvSpPr>
          <p:cNvPr id="2" name="Title 1"/>
          <p:cNvSpPr>
            <a:spLocks noGrp="1"/>
          </p:cNvSpPr>
          <p:nvPr>
            <p:ph type="title"/>
          </p:nvPr>
        </p:nvSpPr>
        <p:spPr>
          <a:xfrm>
            <a:off x="457200" y="0"/>
            <a:ext cx="8229600" cy="1143000"/>
          </a:xfrm>
        </p:spPr>
        <p:txBody>
          <a:bodyPr>
            <a:normAutofit fontScale="90000"/>
          </a:bodyPr>
          <a:lstStyle/>
          <a:p>
            <a:r>
              <a:rPr lang="en-US" b="1" dirty="0" smtClean="0"/>
              <a:t>High Serum Lipids </a:t>
            </a:r>
            <a:r>
              <a:rPr lang="en-US" b="1" i="1" dirty="0" smtClean="0">
                <a:solidFill>
                  <a:srgbClr val="FF0000"/>
                </a:solidFill>
              </a:rPr>
              <a:t>IS</a:t>
            </a:r>
            <a:r>
              <a:rPr lang="en-US" b="1" dirty="0" smtClean="0">
                <a:solidFill>
                  <a:srgbClr val="FF0000"/>
                </a:solidFill>
              </a:rPr>
              <a:t> </a:t>
            </a:r>
            <a:r>
              <a:rPr lang="en-US" b="1" dirty="0" smtClean="0"/>
              <a:t>Correlated with Glyphosate Usage</a:t>
            </a:r>
            <a:endParaRPr lang="en-US" b="1" dirty="0"/>
          </a:p>
        </p:txBody>
      </p:sp>
      <p:sp>
        <p:nvSpPr>
          <p:cNvPr id="6" name="TextBox 5"/>
          <p:cNvSpPr txBox="1"/>
          <p:nvPr/>
        </p:nvSpPr>
        <p:spPr>
          <a:xfrm>
            <a:off x="3987458" y="6373335"/>
            <a:ext cx="5250017" cy="369332"/>
          </a:xfrm>
          <a:prstGeom prst="rect">
            <a:avLst/>
          </a:prstGeom>
          <a:noFill/>
        </p:spPr>
        <p:txBody>
          <a:bodyPr wrap="none" rtlCol="0">
            <a:spAutoFit/>
          </a:bodyPr>
          <a:lstStyle/>
          <a:p>
            <a:r>
              <a:rPr lang="en-US" dirty="0" smtClean="0"/>
              <a:t>Collaboration with Dr. Chen Li and Dr. Nancy Swanson</a:t>
            </a:r>
            <a:endParaRPr lang="en-US" dirty="0"/>
          </a:p>
        </p:txBody>
      </p:sp>
    </p:spTree>
    <p:extLst>
      <p:ext uri="{BB962C8B-B14F-4D97-AF65-F5344CB8AC3E}">
        <p14:creationId xmlns:p14="http://schemas.microsoft.com/office/powerpoint/2010/main" val="27016291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66"/>
            <a:ext cx="8229600" cy="1143000"/>
          </a:xfrm>
        </p:spPr>
        <p:txBody>
          <a:bodyPr/>
          <a:lstStyle/>
          <a:p>
            <a:r>
              <a:rPr lang="en-US" b="1" dirty="0" smtClean="0"/>
              <a:t>Food Sources of Niacin</a:t>
            </a:r>
            <a:endParaRPr lang="en-US" b="1" dirty="0"/>
          </a:p>
        </p:txBody>
      </p:sp>
      <p:sp>
        <p:nvSpPr>
          <p:cNvPr id="3" name="Content Placeholder 2"/>
          <p:cNvSpPr>
            <a:spLocks noGrp="1"/>
          </p:cNvSpPr>
          <p:nvPr>
            <p:ph idx="1"/>
          </p:nvPr>
        </p:nvSpPr>
        <p:spPr>
          <a:xfrm>
            <a:off x="457200" y="1040774"/>
            <a:ext cx="8229600" cy="1118851"/>
          </a:xfrm>
        </p:spPr>
        <p:txBody>
          <a:bodyPr/>
          <a:lstStyle/>
          <a:p>
            <a:pPr marL="0" indent="0">
              <a:buNone/>
            </a:pPr>
            <a:r>
              <a:rPr lang="en-US" dirty="0"/>
              <a:t>E</a:t>
            </a:r>
            <a:r>
              <a:rPr lang="en-US" dirty="0" smtClean="0"/>
              <a:t>ggs</a:t>
            </a:r>
            <a:r>
              <a:rPr lang="en-US" dirty="0"/>
              <a:t>, bran, peanuts, meat, poultry, fish, red meat, legumes and seeds</a:t>
            </a:r>
          </a:p>
        </p:txBody>
      </p:sp>
      <p:pic>
        <p:nvPicPr>
          <p:cNvPr id="4" name="Picture 3" descr="niacin_foo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88" y="2343392"/>
            <a:ext cx="6213249" cy="4147344"/>
          </a:xfrm>
          <a:prstGeom prst="rect">
            <a:avLst/>
          </a:prstGeom>
        </p:spPr>
      </p:pic>
    </p:spTree>
    <p:extLst>
      <p:ext uri="{BB962C8B-B14F-4D97-AF65-F5344CB8AC3E}">
        <p14:creationId xmlns:p14="http://schemas.microsoft.com/office/powerpoint/2010/main" val="186320410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Niacin and Breast 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Niacin is a precursor to NAD+</a:t>
            </a:r>
          </a:p>
          <a:p>
            <a:r>
              <a:rPr lang="en-US" dirty="0" smtClean="0"/>
              <a:t>Cancer cells have low ratio of NAD+ to NADH because they overuse glycolysis for glucose processing, which reduces NAD+ to NADH</a:t>
            </a:r>
          </a:p>
          <a:p>
            <a:r>
              <a:rPr lang="en-US" dirty="0" smtClean="0"/>
              <a:t>Low ratio is indicator of potential for metastasis</a:t>
            </a:r>
          </a:p>
          <a:p>
            <a:r>
              <a:rPr lang="en-US" dirty="0" smtClean="0"/>
              <a:t>High dietary niacin can reverse this trend </a:t>
            </a:r>
            <a:endParaRPr lang="en-US" dirty="0"/>
          </a:p>
        </p:txBody>
      </p:sp>
      <p:sp>
        <p:nvSpPr>
          <p:cNvPr id="4" name="TextBox 3"/>
          <p:cNvSpPr txBox="1"/>
          <p:nvPr/>
        </p:nvSpPr>
        <p:spPr>
          <a:xfrm>
            <a:off x="598714" y="6396335"/>
            <a:ext cx="7699494" cy="461665"/>
          </a:xfrm>
          <a:prstGeom prst="rect">
            <a:avLst/>
          </a:prstGeom>
          <a:noFill/>
        </p:spPr>
        <p:txBody>
          <a:bodyPr wrap="none" rtlCol="0">
            <a:spAutoFit/>
          </a:bodyPr>
          <a:lstStyle/>
          <a:p>
            <a:r>
              <a:rPr lang="en-US" sz="2400" dirty="0">
                <a:solidFill>
                  <a:srgbClr val="FF0000"/>
                </a:solidFill>
              </a:rPr>
              <a:t>*</a:t>
            </a:r>
            <a:r>
              <a:rPr lang="en-US" sz="2400" dirty="0"/>
              <a:t>AF </a:t>
            </a:r>
            <a:r>
              <a:rPr lang="en-US" sz="2400" dirty="0" err="1"/>
              <a:t>Santidrian</a:t>
            </a:r>
            <a:r>
              <a:rPr lang="en-US" sz="2400" dirty="0"/>
              <a:t>, J </a:t>
            </a:r>
            <a:r>
              <a:rPr lang="en-US" sz="2400" dirty="0" err="1"/>
              <a:t>Clin</a:t>
            </a:r>
            <a:r>
              <a:rPr lang="en-US" sz="2400" dirty="0"/>
              <a:t> Invest 123(3), March 2013, 1068-1081.</a:t>
            </a:r>
          </a:p>
        </p:txBody>
      </p:sp>
    </p:spTree>
    <p:extLst>
      <p:ext uri="{BB962C8B-B14F-4D97-AF65-F5344CB8AC3E}">
        <p14:creationId xmlns:p14="http://schemas.microsoft.com/office/powerpoint/2010/main" val="171620735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Niacin and Breast Cancer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Niacin is a precursor to NAD+</a:t>
            </a:r>
          </a:p>
          <a:p>
            <a:r>
              <a:rPr lang="en-US" dirty="0" smtClean="0"/>
              <a:t>Cancer cells have low ratio of NAD+ to NADH because they overuse glycolysis for glucose processing, which reduces NAD+ to NADH</a:t>
            </a:r>
          </a:p>
          <a:p>
            <a:r>
              <a:rPr lang="en-US" dirty="0" smtClean="0"/>
              <a:t>Low ratio is indicator of potential for metastasis</a:t>
            </a:r>
          </a:p>
          <a:p>
            <a:r>
              <a:rPr lang="en-US" dirty="0" smtClean="0"/>
              <a:t>High dietary niacin can reverse this trend </a:t>
            </a:r>
            <a:endParaRPr lang="en-US" dirty="0"/>
          </a:p>
        </p:txBody>
      </p:sp>
      <p:sp>
        <p:nvSpPr>
          <p:cNvPr id="4" name="Content Placeholder 2"/>
          <p:cNvSpPr txBox="1">
            <a:spLocks/>
          </p:cNvSpPr>
          <p:nvPr/>
        </p:nvSpPr>
        <p:spPr>
          <a:xfrm>
            <a:off x="457200" y="1620838"/>
            <a:ext cx="8229600" cy="3556000"/>
          </a:xfrm>
          <a:prstGeom prst="rect">
            <a:avLst/>
          </a:prstGeom>
          <a:solidFill>
            <a:srgbClr val="FFF8A0"/>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 </a:t>
            </a:r>
          </a:p>
          <a:p>
            <a:pPr marL="0" indent="0" algn="ctr">
              <a:buNone/>
            </a:pPr>
            <a:r>
              <a:rPr lang="en-US" dirty="0" smtClean="0"/>
              <a:t>“</a:t>
            </a:r>
            <a:r>
              <a:rPr lang="en-US" dirty="0"/>
              <a:t>S</a:t>
            </a:r>
            <a:r>
              <a:rPr lang="en-US" dirty="0" smtClean="0"/>
              <a:t>trategies </a:t>
            </a:r>
            <a:r>
              <a:rPr lang="en-US" dirty="0"/>
              <a:t>aimed at killing tumor cells by interfering with mitochondrial functions </a:t>
            </a:r>
            <a:r>
              <a:rPr lang="en-US" dirty="0" smtClean="0"/>
              <a:t>or   </a:t>
            </a:r>
            <a:r>
              <a:rPr lang="en-US" dirty="0"/>
              <a:t>NAD+ synthesis could, if not effectively lethal, </a:t>
            </a:r>
            <a:r>
              <a:rPr lang="en-US" dirty="0" smtClean="0"/>
              <a:t>inadvertently </a:t>
            </a:r>
            <a:r>
              <a:rPr lang="en-US" dirty="0"/>
              <a:t>produce even more aggressive tumor cell phenotypes</a:t>
            </a:r>
            <a:r>
              <a:rPr lang="en-US" dirty="0" smtClean="0"/>
              <a:t>.”</a:t>
            </a:r>
            <a:endParaRPr lang="en-US" dirty="0"/>
          </a:p>
          <a:p>
            <a:pPr marL="0" indent="0">
              <a:buFont typeface="Arial"/>
              <a:buNone/>
            </a:pPr>
            <a:endParaRPr lang="en-US" dirty="0"/>
          </a:p>
        </p:txBody>
      </p:sp>
      <p:sp>
        <p:nvSpPr>
          <p:cNvPr id="5" name="TextBox 4"/>
          <p:cNvSpPr txBox="1"/>
          <p:nvPr/>
        </p:nvSpPr>
        <p:spPr>
          <a:xfrm>
            <a:off x="598714" y="6396335"/>
            <a:ext cx="7699494" cy="461665"/>
          </a:xfrm>
          <a:prstGeom prst="rect">
            <a:avLst/>
          </a:prstGeom>
          <a:noFill/>
        </p:spPr>
        <p:txBody>
          <a:bodyPr wrap="none" rtlCol="0">
            <a:spAutoFit/>
          </a:bodyPr>
          <a:lstStyle/>
          <a:p>
            <a:r>
              <a:rPr lang="en-US" sz="2400" dirty="0">
                <a:solidFill>
                  <a:srgbClr val="FF0000"/>
                </a:solidFill>
              </a:rPr>
              <a:t>*</a:t>
            </a:r>
            <a:r>
              <a:rPr lang="en-US" sz="2400" dirty="0"/>
              <a:t>AF </a:t>
            </a:r>
            <a:r>
              <a:rPr lang="en-US" sz="2400" dirty="0" err="1"/>
              <a:t>Santidrian</a:t>
            </a:r>
            <a:r>
              <a:rPr lang="en-US" sz="2400" dirty="0"/>
              <a:t>, J </a:t>
            </a:r>
            <a:r>
              <a:rPr lang="en-US" sz="2400" dirty="0" err="1"/>
              <a:t>Clin</a:t>
            </a:r>
            <a:r>
              <a:rPr lang="en-US" sz="2400" dirty="0"/>
              <a:t> Invest 123(3), March 2013, 1068-1081.</a:t>
            </a:r>
          </a:p>
        </p:txBody>
      </p:sp>
    </p:spTree>
    <p:extLst>
      <p:ext uri="{BB962C8B-B14F-4D97-AF65-F5344CB8AC3E}">
        <p14:creationId xmlns:p14="http://schemas.microsoft.com/office/powerpoint/2010/main" val="1562606160"/>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8229600" cy="1143000"/>
          </a:xfrm>
        </p:spPr>
        <p:txBody>
          <a:bodyPr/>
          <a:lstStyle/>
          <a:p>
            <a:r>
              <a:rPr lang="en-US" b="1" dirty="0" smtClean="0"/>
              <a:t>Food sources of tryptophan</a:t>
            </a:r>
            <a:endParaRPr lang="en-US" b="1" dirty="0"/>
          </a:p>
        </p:txBody>
      </p:sp>
      <p:pic>
        <p:nvPicPr>
          <p:cNvPr id="4" name="Content Placeholder 3" descr="foods-that-enhance-dreams.jpg"/>
          <p:cNvPicPr>
            <a:picLocks noGrp="1" noChangeAspect="1"/>
          </p:cNvPicPr>
          <p:nvPr>
            <p:ph idx="1"/>
          </p:nvPr>
        </p:nvPicPr>
        <p:blipFill>
          <a:blip r:embed="rId3">
            <a:extLst>
              <a:ext uri="{28A0092B-C50C-407E-A947-70E740481C1C}">
                <a14:useLocalDpi xmlns:a14="http://schemas.microsoft.com/office/drawing/2010/main" val="0"/>
              </a:ext>
            </a:extLst>
          </a:blip>
          <a:srcRect l="-25157" r="-25157"/>
          <a:stretch>
            <a:fillRect/>
          </a:stretch>
        </p:blipFill>
        <p:spPr>
          <a:xfrm>
            <a:off x="-711201" y="1100667"/>
            <a:ext cx="10306305" cy="5668071"/>
          </a:xfrm>
        </p:spPr>
      </p:pic>
    </p:spTree>
    <p:extLst>
      <p:ext uri="{BB962C8B-B14F-4D97-AF65-F5344CB8AC3E}">
        <p14:creationId xmlns:p14="http://schemas.microsoft.com/office/powerpoint/2010/main" val="55476907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Chris </a:t>
            </a:r>
            <a:r>
              <a:rPr lang="en-US" b="1" dirty="0" err="1" smtClean="0"/>
              <a:t>Kresser</a:t>
            </a:r>
            <a:r>
              <a:rPr lang="en-US" b="1" dirty="0" smtClean="0"/>
              <a:t> on Vitamin K2</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Vitamin K2 has effects well beyond those of vitamin K1</a:t>
            </a:r>
          </a:p>
          <a:p>
            <a:pPr lvl="1"/>
            <a:r>
              <a:rPr lang="en-US" dirty="0" smtClean="0"/>
              <a:t>Both are involved in blood clotting</a:t>
            </a:r>
          </a:p>
          <a:p>
            <a:pPr lvl="1"/>
            <a:r>
              <a:rPr lang="en-US" dirty="0" smtClean="0"/>
              <a:t>Only K2 protects from prostate cancer and arterial calcification (hardening of the arteries)</a:t>
            </a:r>
          </a:p>
          <a:p>
            <a:r>
              <a:rPr lang="en-US" dirty="0" smtClean="0"/>
              <a:t>Cows fed GM corn/soy feed in feed lots have very low levels of K2</a:t>
            </a:r>
          </a:p>
          <a:p>
            <a:pPr lvl="1"/>
            <a:r>
              <a:rPr lang="en-US" dirty="0" smtClean="0"/>
              <a:t>K2 is a product of the </a:t>
            </a:r>
            <a:r>
              <a:rPr lang="en-US" dirty="0" err="1" smtClean="0"/>
              <a:t>shikimate</a:t>
            </a:r>
            <a:r>
              <a:rPr lang="en-US" dirty="0" smtClean="0"/>
              <a:t> pathway, which glyphosate disrupts</a:t>
            </a:r>
          </a:p>
          <a:p>
            <a:pPr lvl="1"/>
            <a:r>
              <a:rPr lang="en-US" dirty="0" smtClean="0"/>
              <a:t>Butter from grass-fed cows has much more K2 than butter from feed lot cows</a:t>
            </a:r>
            <a:endParaRPr lang="en-US" dirty="0"/>
          </a:p>
        </p:txBody>
      </p:sp>
      <p:sp>
        <p:nvSpPr>
          <p:cNvPr id="4" name="TextBox 3"/>
          <p:cNvSpPr txBox="1"/>
          <p:nvPr/>
        </p:nvSpPr>
        <p:spPr>
          <a:xfrm>
            <a:off x="1032933" y="6385467"/>
            <a:ext cx="6550441" cy="461665"/>
          </a:xfrm>
          <a:prstGeom prst="rect">
            <a:avLst/>
          </a:prstGeom>
          <a:noFill/>
        </p:spPr>
        <p:txBody>
          <a:bodyPr wrap="none" rtlCol="0">
            <a:spAutoFit/>
          </a:bodyPr>
          <a:lstStyle/>
          <a:p>
            <a:r>
              <a:rPr lang="nb-NO" sz="2400" dirty="0">
                <a:solidFill>
                  <a:srgbClr val="FF0000"/>
                </a:solidFill>
              </a:rPr>
              <a:t>*</a:t>
            </a:r>
            <a:r>
              <a:rPr lang="nb-NO" sz="2400" dirty="0" err="1" smtClean="0"/>
              <a:t>chriskresser.com</a:t>
            </a:r>
            <a:r>
              <a:rPr lang="nb-NO" sz="2400" dirty="0"/>
              <a:t>/vitamin-k2-the-missing-nutrient</a:t>
            </a:r>
            <a:endParaRPr lang="en-US" sz="2400" dirty="0"/>
          </a:p>
        </p:txBody>
      </p:sp>
    </p:spTree>
    <p:extLst>
      <p:ext uri="{BB962C8B-B14F-4D97-AF65-F5344CB8AC3E}">
        <p14:creationId xmlns:p14="http://schemas.microsoft.com/office/powerpoint/2010/main" val="615262298"/>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Food Sources of Vitamin K2</a:t>
            </a:r>
            <a:endParaRPr lang="en-US" b="1" dirty="0"/>
          </a:p>
        </p:txBody>
      </p:sp>
      <p:pic>
        <p:nvPicPr>
          <p:cNvPr id="4" name="Picture 3" descr="BlueChee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493" y="1417638"/>
            <a:ext cx="2908300" cy="2997200"/>
          </a:xfrm>
          <a:prstGeom prst="rect">
            <a:avLst/>
          </a:prstGeom>
        </p:spPr>
      </p:pic>
      <p:pic>
        <p:nvPicPr>
          <p:cNvPr id="6" name="Picture 5" descr="egg-yol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4772558"/>
            <a:ext cx="3352800" cy="2085442"/>
          </a:xfrm>
          <a:prstGeom prst="rect">
            <a:avLst/>
          </a:prstGeom>
        </p:spPr>
      </p:pic>
      <p:pic>
        <p:nvPicPr>
          <p:cNvPr id="5" name="Picture 4" descr="organic-chicken-brea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342" y="3522133"/>
            <a:ext cx="4075161" cy="2014293"/>
          </a:xfrm>
          <a:prstGeom prst="rect">
            <a:avLst/>
          </a:prstGeom>
        </p:spPr>
      </p:pic>
      <p:pic>
        <p:nvPicPr>
          <p:cNvPr id="7" name="Picture 6" descr="GROUNDBEE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32" y="1417638"/>
            <a:ext cx="3057483" cy="2293112"/>
          </a:xfrm>
          <a:prstGeom prst="rect">
            <a:avLst/>
          </a:prstGeom>
        </p:spPr>
      </p:pic>
      <p:pic>
        <p:nvPicPr>
          <p:cNvPr id="9" name="Picture 8" descr="OVPastureBut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6367" y="1417638"/>
            <a:ext cx="3378200" cy="1651000"/>
          </a:xfrm>
          <a:prstGeom prst="rect">
            <a:avLst/>
          </a:prstGeom>
        </p:spPr>
      </p:pic>
      <p:pic>
        <p:nvPicPr>
          <p:cNvPr id="8" name="Picture 7" descr="sauerkraut-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3900" y="4607402"/>
            <a:ext cx="3340100" cy="2330302"/>
          </a:xfrm>
          <a:prstGeom prst="rect">
            <a:avLst/>
          </a:prstGeom>
        </p:spPr>
      </p:pic>
    </p:spTree>
    <p:extLst>
      <p:ext uri="{BB962C8B-B14F-4D97-AF65-F5344CB8AC3E}">
        <p14:creationId xmlns:p14="http://schemas.microsoft.com/office/powerpoint/2010/main" val="862286478"/>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Iron Deficiency and Autism</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Low </a:t>
            </a:r>
            <a:r>
              <a:rPr lang="en-US" dirty="0"/>
              <a:t>maternal iron intake is linked with a five-fold greater risk of autism if the mother is 35 or older at the time of her child's birth, or if she has hypertension or </a:t>
            </a:r>
            <a:r>
              <a:rPr lang="en-US" dirty="0" smtClean="0"/>
              <a:t>diabetes</a:t>
            </a:r>
            <a:r>
              <a:rPr lang="en-US" dirty="0" smtClean="0">
                <a:solidFill>
                  <a:srgbClr val="FF0000"/>
                </a:solidFill>
              </a:rPr>
              <a:t>*</a:t>
            </a:r>
          </a:p>
          <a:p>
            <a:r>
              <a:rPr lang="en-US" dirty="0" smtClean="0"/>
              <a:t>Hypertension and diabetes are both going up in frequency in step with glyphosate usage on corn and soy crops</a:t>
            </a:r>
          </a:p>
          <a:p>
            <a:r>
              <a:rPr lang="en-US" dirty="0" smtClean="0"/>
              <a:t>Glyphosate chelates iron and disrupts </a:t>
            </a:r>
            <a:r>
              <a:rPr lang="en-US" dirty="0" err="1" smtClean="0"/>
              <a:t>heme</a:t>
            </a:r>
            <a:r>
              <a:rPr lang="en-US" dirty="0" smtClean="0"/>
              <a:t> synthesis</a:t>
            </a:r>
            <a:endParaRPr lang="en-US" dirty="0"/>
          </a:p>
        </p:txBody>
      </p:sp>
      <p:sp>
        <p:nvSpPr>
          <p:cNvPr id="4" name="TextBox 3"/>
          <p:cNvSpPr txBox="1"/>
          <p:nvPr/>
        </p:nvSpPr>
        <p:spPr>
          <a:xfrm>
            <a:off x="1286933" y="6366933"/>
            <a:ext cx="5683166" cy="369332"/>
          </a:xfrm>
          <a:prstGeom prst="rect">
            <a:avLst/>
          </a:prstGeom>
          <a:noFill/>
        </p:spPr>
        <p:txBody>
          <a:bodyPr wrap="none" rtlCol="0">
            <a:spAutoFit/>
          </a:bodyPr>
          <a:lstStyle/>
          <a:p>
            <a:r>
              <a:rPr lang="en-US" dirty="0" smtClean="0"/>
              <a:t>*http</a:t>
            </a:r>
            <a:r>
              <a:rPr lang="en-US" dirty="0"/>
              <a:t>://</a:t>
            </a:r>
            <a:r>
              <a:rPr lang="en-US" dirty="0" err="1"/>
              <a:t>www.medicalnewstoday.com</a:t>
            </a:r>
            <a:r>
              <a:rPr lang="en-US" dirty="0"/>
              <a:t>/articles/282867.php</a:t>
            </a:r>
          </a:p>
        </p:txBody>
      </p:sp>
    </p:spTree>
    <p:extLst>
      <p:ext uri="{BB962C8B-B14F-4D97-AF65-F5344CB8AC3E}">
        <p14:creationId xmlns:p14="http://schemas.microsoft.com/office/powerpoint/2010/main" val="148435902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“Iodine: What </a:t>
            </a:r>
            <a:r>
              <a:rPr lang="en-US" b="1" dirty="0"/>
              <a:t>Cancer, Your Brain and Thyroid Have In </a:t>
            </a:r>
            <a:r>
              <a:rPr lang="en-US" b="1" dirty="0" smtClean="0"/>
              <a:t>Common”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600200"/>
            <a:ext cx="8229600" cy="5149965"/>
          </a:xfrm>
        </p:spPr>
        <p:txBody>
          <a:bodyPr>
            <a:normAutofit fontScale="77500" lnSpcReduction="20000"/>
          </a:bodyPr>
          <a:lstStyle/>
          <a:p>
            <a:r>
              <a:rPr lang="en-US" dirty="0" smtClean="0"/>
              <a:t>Discovered </a:t>
            </a:r>
            <a:r>
              <a:rPr lang="en-US" dirty="0"/>
              <a:t>in 1811 by Bernard </a:t>
            </a:r>
            <a:r>
              <a:rPr lang="en-US" dirty="0" err="1" smtClean="0"/>
              <a:t>Courtois</a:t>
            </a:r>
            <a:endParaRPr lang="en-US" dirty="0" smtClean="0"/>
          </a:p>
          <a:p>
            <a:r>
              <a:rPr lang="en-US" dirty="0" smtClean="0"/>
              <a:t>Seaweed </a:t>
            </a:r>
            <a:r>
              <a:rPr lang="en-US" dirty="0"/>
              <a:t>is an excellent source</a:t>
            </a:r>
          </a:p>
          <a:p>
            <a:r>
              <a:rPr lang="en-US" dirty="0"/>
              <a:t>Protects from </a:t>
            </a:r>
            <a:r>
              <a:rPr lang="en-US" dirty="0" smtClean="0"/>
              <a:t> breast cancer</a:t>
            </a:r>
            <a:endParaRPr lang="en-US" dirty="0"/>
          </a:p>
          <a:p>
            <a:r>
              <a:rPr lang="en-US" dirty="0"/>
              <a:t>Concentrated in thyroid glands</a:t>
            </a:r>
            <a:r>
              <a:rPr lang="en-US" dirty="0" smtClean="0"/>
              <a:t>,                                           </a:t>
            </a:r>
            <a:r>
              <a:rPr lang="en-US" dirty="0"/>
              <a:t>cerebrospinal fluid, saliva, </a:t>
            </a:r>
            <a:r>
              <a:rPr lang="en-US" dirty="0" smtClean="0"/>
              <a:t>breasts</a:t>
            </a:r>
          </a:p>
          <a:p>
            <a:pPr lvl="1"/>
            <a:r>
              <a:rPr lang="en-US" dirty="0" smtClean="0"/>
              <a:t> </a:t>
            </a:r>
            <a:r>
              <a:rPr lang="en-US" dirty="0"/>
              <a:t>Thyroxin: regulates </a:t>
            </a:r>
            <a:r>
              <a:rPr lang="en-US" dirty="0" smtClean="0"/>
              <a:t>metabolism</a:t>
            </a:r>
          </a:p>
          <a:p>
            <a:pPr lvl="1"/>
            <a:r>
              <a:rPr lang="en-US" dirty="0" smtClean="0"/>
              <a:t>Goiter </a:t>
            </a:r>
            <a:r>
              <a:rPr lang="en-US" dirty="0"/>
              <a:t>– thyroid becomes enlarged due to </a:t>
            </a:r>
            <a:r>
              <a:rPr lang="en-US" dirty="0" smtClean="0"/>
              <a:t>iodine deficiency</a:t>
            </a:r>
            <a:endParaRPr lang="en-US" dirty="0"/>
          </a:p>
          <a:p>
            <a:r>
              <a:rPr lang="en-US" dirty="0"/>
              <a:t>Iodine was added to bread in 1960’s</a:t>
            </a:r>
          </a:p>
          <a:p>
            <a:pPr lvl="1"/>
            <a:r>
              <a:rPr lang="en-US" dirty="0" smtClean="0"/>
              <a:t>Later</a:t>
            </a:r>
            <a:r>
              <a:rPr lang="en-US" dirty="0"/>
              <a:t>, iodine replaced with bromine </a:t>
            </a:r>
            <a:endParaRPr lang="en-US" dirty="0" smtClean="0"/>
          </a:p>
          <a:p>
            <a:pPr lvl="1"/>
            <a:r>
              <a:rPr lang="en-US" dirty="0" smtClean="0"/>
              <a:t>Fluoride </a:t>
            </a:r>
            <a:r>
              <a:rPr lang="en-US" dirty="0"/>
              <a:t>in toothpaste and water makes things </a:t>
            </a:r>
            <a:r>
              <a:rPr lang="en-US" dirty="0" smtClean="0"/>
              <a:t>worse</a:t>
            </a:r>
          </a:p>
          <a:p>
            <a:pPr lvl="1"/>
            <a:r>
              <a:rPr lang="en-US" dirty="0" smtClean="0"/>
              <a:t>Selenium </a:t>
            </a:r>
            <a:r>
              <a:rPr lang="en-US" dirty="0"/>
              <a:t>is needed to metabolize iodine</a:t>
            </a:r>
          </a:p>
          <a:p>
            <a:r>
              <a:rPr lang="en-US" dirty="0"/>
              <a:t>Iodine deficiency single largest cause of mental </a:t>
            </a:r>
            <a:r>
              <a:rPr lang="en-US" dirty="0" smtClean="0"/>
              <a:t>retardation</a:t>
            </a:r>
          </a:p>
          <a:p>
            <a:pPr lvl="1"/>
            <a:r>
              <a:rPr lang="en-US" dirty="0" smtClean="0"/>
              <a:t>ADHD</a:t>
            </a:r>
            <a:r>
              <a:rPr lang="en-US" dirty="0"/>
              <a:t>?</a:t>
            </a:r>
          </a:p>
        </p:txBody>
      </p:sp>
      <p:sp>
        <p:nvSpPr>
          <p:cNvPr id="4" name="TextBox 3"/>
          <p:cNvSpPr txBox="1"/>
          <p:nvPr/>
        </p:nvSpPr>
        <p:spPr>
          <a:xfrm>
            <a:off x="1807286" y="6288500"/>
            <a:ext cx="7336714" cy="461665"/>
          </a:xfrm>
          <a:prstGeom prst="rect">
            <a:avLst/>
          </a:prstGeom>
          <a:noFill/>
        </p:spPr>
        <p:txBody>
          <a:bodyPr wrap="none" rtlCol="0">
            <a:spAutoFit/>
          </a:bodyPr>
          <a:lstStyle/>
          <a:p>
            <a:r>
              <a:rPr lang="en-US" sz="2400" dirty="0">
                <a:solidFill>
                  <a:srgbClr val="FF0000"/>
                </a:solidFill>
              </a:rPr>
              <a:t>*</a:t>
            </a:r>
            <a:r>
              <a:rPr lang="en-US" sz="2400" dirty="0" err="1" smtClean="0"/>
              <a:t>youtube.com</a:t>
            </a:r>
            <a:r>
              <a:rPr lang="en-US" sz="2400" dirty="0"/>
              <a:t>/</a:t>
            </a:r>
            <a:r>
              <a:rPr lang="en-US" sz="2400" dirty="0" err="1"/>
              <a:t>watch?v</a:t>
            </a:r>
            <a:r>
              <a:rPr lang="en-US" sz="2400" dirty="0"/>
              <a:t>=lt_7592f67M&amp;feature=</a:t>
            </a:r>
            <a:r>
              <a:rPr lang="en-US" sz="2400" dirty="0" err="1"/>
              <a:t>youtu.be</a:t>
            </a:r>
            <a:endParaRPr lang="en-US" sz="2400" dirty="0"/>
          </a:p>
        </p:txBody>
      </p:sp>
      <p:pic>
        <p:nvPicPr>
          <p:cNvPr id="5" name="Picture 4" descr="seawe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772" y="1600200"/>
            <a:ext cx="3193242" cy="2144367"/>
          </a:xfrm>
          <a:prstGeom prst="rect">
            <a:avLst/>
          </a:prstGeom>
        </p:spPr>
      </p:pic>
    </p:spTree>
    <p:extLst>
      <p:ext uri="{BB962C8B-B14F-4D97-AF65-F5344CB8AC3E}">
        <p14:creationId xmlns:p14="http://schemas.microsoft.com/office/powerpoint/2010/main" val="3290102012"/>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Selenium and Thyroid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With insufficient selenium, thyroid operates in a state of stress</a:t>
            </a:r>
          </a:p>
          <a:p>
            <a:r>
              <a:rPr lang="en-US" dirty="0" smtClean="0"/>
              <a:t>Highest selenium concentrations are in liver, kidneys and thyroid gland</a:t>
            </a:r>
          </a:p>
          <a:p>
            <a:r>
              <a:rPr lang="en-US" dirty="0" smtClean="0"/>
              <a:t>Activation and deactivation of thyroid hormone depend on selenium</a:t>
            </a:r>
          </a:p>
          <a:p>
            <a:r>
              <a:rPr lang="en-US" dirty="0" smtClean="0"/>
              <a:t>Selenium deficiency leads to inflammation in thyroid gland and autoimmune thyroid disease</a:t>
            </a:r>
            <a:endParaRPr lang="en-US" dirty="0"/>
          </a:p>
        </p:txBody>
      </p:sp>
    </p:spTree>
    <p:extLst>
      <p:ext uri="{BB962C8B-B14F-4D97-AF65-F5344CB8AC3E}">
        <p14:creationId xmlns:p14="http://schemas.microsoft.com/office/powerpoint/2010/main" val="253593934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1800" y="13917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tabLst>
                <a:tab pos="3370263" algn="l"/>
              </a:tabLst>
            </a:pPr>
            <a:r>
              <a:rPr lang="en-US" b="1" dirty="0" smtClean="0"/>
              <a:t>Food Sources of Selenium</a:t>
            </a:r>
            <a:endParaRPr lang="en-US" b="1" dirty="0"/>
          </a:p>
        </p:txBody>
      </p:sp>
      <p:pic>
        <p:nvPicPr>
          <p:cNvPr id="5" name="Picture 4" descr="lobst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600" y="4021666"/>
            <a:ext cx="4292600" cy="3035300"/>
          </a:xfrm>
          <a:prstGeom prst="rect">
            <a:avLst/>
          </a:prstGeom>
        </p:spPr>
      </p:pic>
      <p:pic>
        <p:nvPicPr>
          <p:cNvPr id="6" name="Picture 5" descr="oyst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4" y="4781671"/>
            <a:ext cx="4182533" cy="2076329"/>
          </a:xfrm>
          <a:prstGeom prst="rect">
            <a:avLst/>
          </a:prstGeom>
        </p:spPr>
      </p:pic>
      <p:pic>
        <p:nvPicPr>
          <p:cNvPr id="7" name="Picture 6" descr="nuts_and_see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33" y="1570038"/>
            <a:ext cx="4415367" cy="2693374"/>
          </a:xfrm>
          <a:prstGeom prst="rect">
            <a:avLst/>
          </a:prstGeom>
        </p:spPr>
      </p:pic>
      <p:pic>
        <p:nvPicPr>
          <p:cNvPr id="8" name="Picture 7" descr="beef_lamb_chick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056" y="1570038"/>
            <a:ext cx="3518144" cy="2502074"/>
          </a:xfrm>
          <a:prstGeom prst="rect">
            <a:avLst/>
          </a:prstGeom>
        </p:spPr>
      </p:pic>
    </p:spTree>
    <p:extLst>
      <p:ext uri="{BB962C8B-B14F-4D97-AF65-F5344CB8AC3E}">
        <p14:creationId xmlns:p14="http://schemas.microsoft.com/office/powerpoint/2010/main" val="27651042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happens to us </a:t>
            </a:r>
            <a:br>
              <a:rPr lang="en-US" b="1" dirty="0" smtClean="0"/>
            </a:br>
            <a:r>
              <a:rPr lang="en-US" b="1" dirty="0" smtClean="0"/>
              <a:t>in the modern world</a:t>
            </a:r>
            <a:endParaRPr lang="en-US" b="1" dirty="0"/>
          </a:p>
        </p:txBody>
      </p:sp>
      <p:sp>
        <p:nvSpPr>
          <p:cNvPr id="3" name="Content Placeholder 2"/>
          <p:cNvSpPr>
            <a:spLocks noGrp="1"/>
          </p:cNvSpPr>
          <p:nvPr>
            <p:ph idx="1"/>
          </p:nvPr>
        </p:nvSpPr>
        <p:spPr/>
        <p:txBody>
          <a:bodyPr>
            <a:normAutofit lnSpcReduction="10000"/>
          </a:bodyPr>
          <a:lstStyle/>
          <a:p>
            <a:r>
              <a:rPr lang="en-US" dirty="0" smtClean="0"/>
              <a:t>Toxic chemicals in the food destroy the gut and then the liver and then the kidneys and the heart and the brain</a:t>
            </a:r>
          </a:p>
          <a:p>
            <a:r>
              <a:rPr lang="en-US" dirty="0" smtClean="0"/>
              <a:t>Vaccines work synergistically with pesticides to cause harm to the brain</a:t>
            </a:r>
          </a:p>
          <a:p>
            <a:r>
              <a:rPr lang="en-US" dirty="0" smtClean="0"/>
              <a:t>Drugs make things worse by disrupting essential biological pathways</a:t>
            </a:r>
          </a:p>
          <a:p>
            <a:r>
              <a:rPr lang="en-US" dirty="0" smtClean="0"/>
              <a:t>We develop many painful and debilitating chronic illnesses</a:t>
            </a:r>
          </a:p>
          <a:p>
            <a:endParaRPr lang="en-US" dirty="0"/>
          </a:p>
        </p:txBody>
      </p:sp>
    </p:spTree>
    <p:extLst>
      <p:ext uri="{BB962C8B-B14F-4D97-AF65-F5344CB8AC3E}">
        <p14:creationId xmlns:p14="http://schemas.microsoft.com/office/powerpoint/2010/main" val="1368466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4"/>
            <a:ext cx="8229600" cy="1143000"/>
          </a:xfrm>
        </p:spPr>
        <p:txBody>
          <a:bodyPr/>
          <a:lstStyle/>
          <a:p>
            <a:r>
              <a:rPr lang="en-US" b="1" dirty="0" smtClean="0"/>
              <a:t>Nutrition to </a:t>
            </a:r>
            <a:r>
              <a:rPr lang="en-US" b="1" dirty="0"/>
              <a:t>T</a:t>
            </a:r>
            <a:r>
              <a:rPr lang="en-US" b="1" dirty="0" smtClean="0"/>
              <a:t>reat Alzheimer’s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299104"/>
            <a:ext cx="8568267" cy="4525963"/>
          </a:xfrm>
        </p:spPr>
        <p:txBody>
          <a:bodyPr>
            <a:normAutofit fontScale="92500"/>
          </a:bodyPr>
          <a:lstStyle/>
          <a:p>
            <a:r>
              <a:rPr lang="en-US" dirty="0" smtClean="0"/>
              <a:t>DHA</a:t>
            </a:r>
            <a:r>
              <a:rPr lang="en-US" dirty="0"/>
              <a:t>/EPA, coconut oil, medium chain triglycerides</a:t>
            </a:r>
          </a:p>
          <a:p>
            <a:r>
              <a:rPr lang="en-US" dirty="0"/>
              <a:t>Prebiotics, probiotics</a:t>
            </a:r>
          </a:p>
          <a:p>
            <a:r>
              <a:rPr lang="en-US" dirty="0" err="1"/>
              <a:t>Curcumin</a:t>
            </a:r>
            <a:r>
              <a:rPr lang="en-US" dirty="0"/>
              <a:t> resveratrol, </a:t>
            </a:r>
            <a:r>
              <a:rPr lang="en-US" dirty="0" err="1"/>
              <a:t>ascorbate</a:t>
            </a:r>
            <a:r>
              <a:rPr lang="en-US" dirty="0"/>
              <a:t>, blueberries</a:t>
            </a:r>
          </a:p>
          <a:p>
            <a:r>
              <a:rPr lang="en-US" dirty="0"/>
              <a:t>Selenium, zinc, thiamine, NAC, α-</a:t>
            </a:r>
            <a:r>
              <a:rPr lang="en-US" dirty="0" err="1"/>
              <a:t>lipoic</a:t>
            </a:r>
            <a:r>
              <a:rPr lang="en-US" dirty="0"/>
              <a:t> acid</a:t>
            </a:r>
          </a:p>
          <a:p>
            <a:r>
              <a:rPr lang="en-US" dirty="0" err="1"/>
              <a:t>Homocysteine</a:t>
            </a:r>
            <a:r>
              <a:rPr lang="en-US" dirty="0"/>
              <a:t>, vitamin B12, vitamin K2, vitamin D</a:t>
            </a:r>
          </a:p>
          <a:p>
            <a:r>
              <a:rPr lang="en-US" dirty="0"/>
              <a:t>Low carb diet</a:t>
            </a:r>
          </a:p>
          <a:p>
            <a:r>
              <a:rPr lang="en-US" dirty="0"/>
              <a:t>Yoga, meditation, music, exercise </a:t>
            </a:r>
          </a:p>
        </p:txBody>
      </p:sp>
      <p:sp>
        <p:nvSpPr>
          <p:cNvPr id="4" name="TextBox 3"/>
          <p:cNvSpPr txBox="1"/>
          <p:nvPr/>
        </p:nvSpPr>
        <p:spPr>
          <a:xfrm>
            <a:off x="660400" y="6011333"/>
            <a:ext cx="8212667" cy="707886"/>
          </a:xfrm>
          <a:prstGeom prst="rect">
            <a:avLst/>
          </a:prstGeom>
          <a:noFill/>
        </p:spPr>
        <p:txBody>
          <a:bodyPr wrap="square" rtlCol="0">
            <a:spAutoFit/>
          </a:bodyPr>
          <a:lstStyle/>
          <a:p>
            <a:r>
              <a:rPr lang="en-US" sz="2000" dirty="0" smtClean="0">
                <a:solidFill>
                  <a:srgbClr val="FF0000"/>
                </a:solidFill>
              </a:rPr>
              <a:t>*</a:t>
            </a:r>
            <a:r>
              <a:rPr lang="en-US" sz="2000" dirty="0" smtClean="0"/>
              <a:t>DE </a:t>
            </a:r>
            <a:r>
              <a:rPr lang="en-US" sz="2000" dirty="0" err="1"/>
              <a:t>Bredesen</a:t>
            </a:r>
            <a:r>
              <a:rPr lang="en-US" sz="2000" dirty="0"/>
              <a:t>, Reversal of cognitive decline: A novel therapeutic program.</a:t>
            </a:r>
          </a:p>
          <a:p>
            <a:r>
              <a:rPr lang="en-US" sz="2000" dirty="0"/>
              <a:t>Aging Sep 2014 6(9), 1-11.</a:t>
            </a:r>
          </a:p>
        </p:txBody>
      </p:sp>
    </p:spTree>
    <p:extLst>
      <p:ext uri="{BB962C8B-B14F-4D97-AF65-F5344CB8AC3E}">
        <p14:creationId xmlns:p14="http://schemas.microsoft.com/office/powerpoint/2010/main" val="819760467"/>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7467"/>
            <a:ext cx="8229600" cy="2286000"/>
          </a:xfrm>
          <a:solidFill>
            <a:srgbClr val="FFF8A0"/>
          </a:solidFill>
          <a:ln>
            <a:solidFill>
              <a:schemeClr val="tx1"/>
            </a:solidFill>
          </a:ln>
        </p:spPr>
        <p:txBody>
          <a:bodyPr>
            <a:normAutofit/>
          </a:bodyPr>
          <a:lstStyle/>
          <a:p>
            <a:pPr marL="0" indent="0">
              <a:buNone/>
            </a:pPr>
            <a:r>
              <a:rPr lang="en-US" dirty="0" smtClean="0"/>
              <a:t>“It </a:t>
            </a:r>
            <a:r>
              <a:rPr lang="en-US" dirty="0"/>
              <a:t>is noteworthy that the major side effect of this therapeutic system is improved health and optimal BMI (body mass index), a result in stark contrast to </a:t>
            </a:r>
            <a:r>
              <a:rPr lang="en-US" dirty="0" err="1"/>
              <a:t>monopharmaceutical</a:t>
            </a:r>
            <a:r>
              <a:rPr lang="en-US" dirty="0"/>
              <a:t> treatments</a:t>
            </a:r>
            <a:r>
              <a:rPr lang="en-US" dirty="0" smtClean="0"/>
              <a:t>.”</a:t>
            </a:r>
            <a:endParaRPr lang="en-US" dirty="0"/>
          </a:p>
        </p:txBody>
      </p:sp>
      <p:sp>
        <p:nvSpPr>
          <p:cNvPr id="4" name="TextBox 3"/>
          <p:cNvSpPr txBox="1"/>
          <p:nvPr/>
        </p:nvSpPr>
        <p:spPr>
          <a:xfrm>
            <a:off x="660400" y="6011333"/>
            <a:ext cx="8212667" cy="707886"/>
          </a:xfrm>
          <a:prstGeom prst="rect">
            <a:avLst/>
          </a:prstGeom>
          <a:noFill/>
        </p:spPr>
        <p:txBody>
          <a:bodyPr wrap="square" rtlCol="0">
            <a:spAutoFit/>
          </a:bodyPr>
          <a:lstStyle/>
          <a:p>
            <a:r>
              <a:rPr lang="en-US" sz="2000" dirty="0" smtClean="0">
                <a:solidFill>
                  <a:srgbClr val="FF0000"/>
                </a:solidFill>
              </a:rPr>
              <a:t>*</a:t>
            </a:r>
            <a:r>
              <a:rPr lang="en-US" sz="2000" dirty="0" smtClean="0"/>
              <a:t>DE </a:t>
            </a:r>
            <a:r>
              <a:rPr lang="en-US" sz="2000" dirty="0" err="1"/>
              <a:t>Bredesen</a:t>
            </a:r>
            <a:r>
              <a:rPr lang="en-US" sz="2000" dirty="0"/>
              <a:t>, Reversal of cognitive decline: A novel therapeutic program.</a:t>
            </a:r>
          </a:p>
          <a:p>
            <a:r>
              <a:rPr lang="en-US" sz="2000" dirty="0"/>
              <a:t>Aging Sep 2014 6(9), 1-11.</a:t>
            </a:r>
          </a:p>
        </p:txBody>
      </p:sp>
      <p:sp>
        <p:nvSpPr>
          <p:cNvPr id="5" name="Title 1"/>
          <p:cNvSpPr txBox="1">
            <a:spLocks/>
          </p:cNvSpPr>
          <p:nvPr/>
        </p:nvSpPr>
        <p:spPr>
          <a:xfrm>
            <a:off x="457200" y="15610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smtClean="0"/>
              <a:t>Nutrition to Treat Alzheimer’s</a:t>
            </a:r>
            <a:r>
              <a:rPr lang="en-US" b="1"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737946728"/>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771"/>
            <a:ext cx="8229600" cy="1143000"/>
          </a:xfrm>
        </p:spPr>
        <p:txBody>
          <a:bodyPr/>
          <a:lstStyle/>
          <a:p>
            <a:r>
              <a:rPr lang="en-US" b="1" dirty="0" smtClean="0"/>
              <a:t>Summary</a:t>
            </a:r>
            <a:endParaRPr lang="en-US" b="1" dirty="0"/>
          </a:p>
        </p:txBody>
      </p:sp>
      <p:sp>
        <p:nvSpPr>
          <p:cNvPr id="3" name="Content Placeholder 2"/>
          <p:cNvSpPr>
            <a:spLocks noGrp="1"/>
          </p:cNvSpPr>
          <p:nvPr>
            <p:ph idx="1"/>
          </p:nvPr>
        </p:nvSpPr>
        <p:spPr>
          <a:xfrm>
            <a:off x="457200" y="1510771"/>
            <a:ext cx="8229600" cy="5003800"/>
          </a:xfrm>
        </p:spPr>
        <p:txBody>
          <a:bodyPr>
            <a:normAutofit fontScale="85000" lnSpcReduction="10000"/>
          </a:bodyPr>
          <a:lstStyle/>
          <a:p>
            <a:r>
              <a:rPr lang="en-US" dirty="0" smtClean="0"/>
              <a:t>Good nutrition is essential for good health</a:t>
            </a:r>
          </a:p>
          <a:p>
            <a:r>
              <a:rPr lang="en-US" dirty="0" smtClean="0"/>
              <a:t>Chemical farming methods deplete nutrition in foods</a:t>
            </a:r>
          </a:p>
          <a:p>
            <a:r>
              <a:rPr lang="en-US" dirty="0" smtClean="0"/>
              <a:t>Important foods to consume:</a:t>
            </a:r>
          </a:p>
          <a:p>
            <a:pPr lvl="1"/>
            <a:r>
              <a:rPr lang="en-US" dirty="0" smtClean="0"/>
              <a:t>Sulfur containing foods </a:t>
            </a:r>
          </a:p>
          <a:p>
            <a:pPr lvl="1"/>
            <a:r>
              <a:rPr lang="en-US" dirty="0" smtClean="0"/>
              <a:t>Foods high in saturated fat, omega-3 fats and cholesterol</a:t>
            </a:r>
          </a:p>
          <a:p>
            <a:pPr lvl="1"/>
            <a:r>
              <a:rPr lang="en-US" dirty="0" smtClean="0"/>
              <a:t>Polyphenols</a:t>
            </a:r>
          </a:p>
          <a:p>
            <a:pPr lvl="1"/>
            <a:r>
              <a:rPr lang="en-US" dirty="0" smtClean="0"/>
              <a:t>Foods rich in micronutrients: B-vitamins, minerals, etc.</a:t>
            </a:r>
          </a:p>
          <a:p>
            <a:r>
              <a:rPr lang="en-US" dirty="0" smtClean="0"/>
              <a:t>This basically means a diet full of organic animal-based foods and organic fresh green vegetables and nuts</a:t>
            </a:r>
          </a:p>
          <a:p>
            <a:r>
              <a:rPr lang="en-US" dirty="0" smtClean="0"/>
              <a:t>Getting plenty of sunlight exposure is also important</a:t>
            </a:r>
          </a:p>
          <a:p>
            <a:r>
              <a:rPr lang="en-US" dirty="0" smtClean="0"/>
              <a:t>These changes may even reverse Alzheimer’s disease</a:t>
            </a:r>
            <a:endParaRPr lang="en-US" dirty="0"/>
          </a:p>
        </p:txBody>
      </p:sp>
    </p:spTree>
    <p:extLst>
      <p:ext uri="{BB962C8B-B14F-4D97-AF65-F5344CB8AC3E}">
        <p14:creationId xmlns:p14="http://schemas.microsoft.com/office/powerpoint/2010/main" val="24499295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530430" y="1089151"/>
            <a:ext cx="853369" cy="523220"/>
          </a:xfrm>
          <a:prstGeom prst="rect">
            <a:avLst/>
          </a:prstGeom>
          <a:noFill/>
          <a:ln>
            <a:noFill/>
          </a:ln>
        </p:spPr>
        <p:txBody>
          <a:bodyPr wrap="none" rtlCol="0">
            <a:spAutoFit/>
          </a:bodyPr>
          <a:lstStyle/>
          <a:p>
            <a:r>
              <a:rPr lang="en-US" sz="2800" dirty="0" smtClean="0">
                <a:solidFill>
                  <a:srgbClr val="FF0000"/>
                </a:solidFill>
              </a:rPr>
              <a:t>CELL</a:t>
            </a:r>
            <a:endParaRPr lang="en-US" dirty="0">
              <a:solidFill>
                <a:srgbClr val="FF0000"/>
              </a:solidFill>
            </a:endParaRPr>
          </a:p>
        </p:txBody>
      </p:sp>
      <p:pic>
        <p:nvPicPr>
          <p:cNvPr id="5" name="Picture 4" descr="garb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672" y="1506101"/>
            <a:ext cx="618067" cy="961438"/>
          </a:xfrm>
          <a:prstGeom prst="rect">
            <a:avLst/>
          </a:prstGeom>
        </p:spPr>
      </p:pic>
      <p:pic>
        <p:nvPicPr>
          <p:cNvPr id="10" name="Picture 9" descr="garb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940" y="1183398"/>
            <a:ext cx="855135" cy="1330211"/>
          </a:xfrm>
          <a:prstGeom prst="rect">
            <a:avLst/>
          </a:prstGeom>
        </p:spPr>
      </p:pic>
      <p:pic>
        <p:nvPicPr>
          <p:cNvPr id="6" name="Picture 5" descr="garb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115" y="642501"/>
            <a:ext cx="1465979" cy="2280412"/>
          </a:xfrm>
          <a:prstGeom prst="rect">
            <a:avLst/>
          </a:prstGeom>
        </p:spPr>
      </p:pic>
      <p:sp>
        <p:nvSpPr>
          <p:cNvPr id="11" name="Freeform 10"/>
          <p:cNvSpPr/>
          <p:nvPr/>
        </p:nvSpPr>
        <p:spPr>
          <a:xfrm>
            <a:off x="6280743" y="709292"/>
            <a:ext cx="2615802" cy="2372883"/>
          </a:xfrm>
          <a:custGeom>
            <a:avLst/>
            <a:gdLst>
              <a:gd name="connsiteX0" fmla="*/ 238591 w 2615802"/>
              <a:gd name="connsiteY0" fmla="*/ 272850 h 2372883"/>
              <a:gd name="connsiteX1" fmla="*/ 1524 w 2615802"/>
              <a:gd name="connsiteY1" fmla="*/ 746983 h 2372883"/>
              <a:gd name="connsiteX2" fmla="*/ 340191 w 2615802"/>
              <a:gd name="connsiteY2" fmla="*/ 1204183 h 2372883"/>
              <a:gd name="connsiteX3" fmla="*/ 323257 w 2615802"/>
              <a:gd name="connsiteY3" fmla="*/ 2016983 h 2372883"/>
              <a:gd name="connsiteX4" fmla="*/ 2152057 w 2615802"/>
              <a:gd name="connsiteY4" fmla="*/ 2304850 h 2372883"/>
              <a:gd name="connsiteX5" fmla="*/ 2609257 w 2615802"/>
              <a:gd name="connsiteY5" fmla="*/ 780850 h 2372883"/>
              <a:gd name="connsiteX6" fmla="*/ 1931924 w 2615802"/>
              <a:gd name="connsiteY6" fmla="*/ 35783 h 2372883"/>
              <a:gd name="connsiteX7" fmla="*/ 678857 w 2615802"/>
              <a:gd name="connsiteY7" fmla="*/ 137383 h 2372883"/>
              <a:gd name="connsiteX8" fmla="*/ 187791 w 2615802"/>
              <a:gd name="connsiteY8" fmla="*/ 306716 h 2372883"/>
              <a:gd name="connsiteX9" fmla="*/ 187791 w 2615802"/>
              <a:gd name="connsiteY9" fmla="*/ 306716 h 237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5802" h="2372883">
                <a:moveTo>
                  <a:pt x="238591" y="272850"/>
                </a:moveTo>
                <a:cubicBezTo>
                  <a:pt x="111591" y="432305"/>
                  <a:pt x="-15409" y="591761"/>
                  <a:pt x="1524" y="746983"/>
                </a:cubicBezTo>
                <a:cubicBezTo>
                  <a:pt x="18457" y="902205"/>
                  <a:pt x="286569" y="992516"/>
                  <a:pt x="340191" y="1204183"/>
                </a:cubicBezTo>
                <a:cubicBezTo>
                  <a:pt x="393813" y="1415850"/>
                  <a:pt x="21279" y="1833539"/>
                  <a:pt x="323257" y="2016983"/>
                </a:cubicBezTo>
                <a:cubicBezTo>
                  <a:pt x="625235" y="2200427"/>
                  <a:pt x="1771057" y="2510872"/>
                  <a:pt x="2152057" y="2304850"/>
                </a:cubicBezTo>
                <a:cubicBezTo>
                  <a:pt x="2533057" y="2098828"/>
                  <a:pt x="2645946" y="1159028"/>
                  <a:pt x="2609257" y="780850"/>
                </a:cubicBezTo>
                <a:cubicBezTo>
                  <a:pt x="2572568" y="402672"/>
                  <a:pt x="2253657" y="143027"/>
                  <a:pt x="1931924" y="35783"/>
                </a:cubicBezTo>
                <a:cubicBezTo>
                  <a:pt x="1610191" y="-71462"/>
                  <a:pt x="969546" y="92228"/>
                  <a:pt x="678857" y="137383"/>
                </a:cubicBezTo>
                <a:cubicBezTo>
                  <a:pt x="388168" y="182538"/>
                  <a:pt x="187791" y="306716"/>
                  <a:pt x="187791" y="306716"/>
                </a:cubicBezTo>
                <a:lnTo>
                  <a:pt x="187791" y="306716"/>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descr="garb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213" y="147941"/>
            <a:ext cx="1984261" cy="3086629"/>
          </a:xfrm>
          <a:prstGeom prst="rect">
            <a:avLst/>
          </a:prstGeom>
        </p:spPr>
      </p:pic>
      <p:sp>
        <p:nvSpPr>
          <p:cNvPr id="12" name="Title 1"/>
          <p:cNvSpPr>
            <a:spLocks noGrp="1"/>
          </p:cNvSpPr>
          <p:nvPr>
            <p:ph type="title"/>
          </p:nvPr>
        </p:nvSpPr>
        <p:spPr>
          <a:xfrm>
            <a:off x="457200" y="274638"/>
            <a:ext cx="8229600" cy="1143000"/>
          </a:xfrm>
        </p:spPr>
        <p:txBody>
          <a:bodyPr/>
          <a:lstStyle/>
          <a:p>
            <a:pPr algn="l"/>
            <a:r>
              <a:rPr lang="en-US" b="1" dirty="0" smtClean="0"/>
              <a:t>At the Cellular Level…</a:t>
            </a:r>
            <a:endParaRPr lang="en-US" b="1" dirty="0"/>
          </a:p>
        </p:txBody>
      </p:sp>
      <p:sp>
        <p:nvSpPr>
          <p:cNvPr id="13" name="Content Placeholder 2"/>
          <p:cNvSpPr>
            <a:spLocks noGrp="1"/>
          </p:cNvSpPr>
          <p:nvPr>
            <p:ph idx="1"/>
          </p:nvPr>
        </p:nvSpPr>
        <p:spPr>
          <a:xfrm>
            <a:off x="457200" y="1600200"/>
            <a:ext cx="8229600" cy="4525963"/>
          </a:xfrm>
        </p:spPr>
        <p:txBody>
          <a:bodyPr>
            <a:normAutofit fontScale="92500" lnSpcReduction="10000"/>
          </a:bodyPr>
          <a:lstStyle/>
          <a:p>
            <a:r>
              <a:rPr lang="en-US" dirty="0" smtClean="0"/>
              <a:t>Cells deficient in cholesterol                            sulfate can’t recycle their garbage</a:t>
            </a:r>
          </a:p>
          <a:p>
            <a:r>
              <a:rPr lang="en-US" dirty="0" smtClean="0"/>
              <a:t>They have two options:</a:t>
            </a:r>
          </a:p>
          <a:p>
            <a:pPr marL="971550" lvl="1" indent="-514350">
              <a:buFont typeface="+mj-lt"/>
              <a:buAutoNum type="arabicPeriod"/>
            </a:pPr>
            <a:r>
              <a:rPr lang="en-US" dirty="0" smtClean="0"/>
              <a:t>Proliferate to dilute the garbage</a:t>
            </a:r>
          </a:p>
          <a:p>
            <a:pPr marL="971550" lvl="1" indent="-514350">
              <a:buFont typeface="+mj-lt"/>
              <a:buAutoNum type="arabicPeriod"/>
            </a:pPr>
            <a:r>
              <a:rPr lang="en-US" dirty="0" smtClean="0"/>
              <a:t>Die and let a macrophage clean up the mess</a:t>
            </a:r>
          </a:p>
          <a:p>
            <a:r>
              <a:rPr lang="en-US" dirty="0" smtClean="0"/>
              <a:t>When even the macrophages are sick:</a:t>
            </a:r>
          </a:p>
          <a:p>
            <a:pPr lvl="1"/>
            <a:r>
              <a:rPr lang="en-US" dirty="0" smtClean="0"/>
              <a:t>Proliferation is the only option </a:t>
            </a:r>
            <a:r>
              <a:rPr lang="en-US" dirty="0" smtClean="0">
                <a:sym typeface="Wingdings"/>
              </a:rPr>
              <a:t> cancer</a:t>
            </a:r>
          </a:p>
          <a:p>
            <a:pPr lvl="1"/>
            <a:r>
              <a:rPr lang="en-US" dirty="0" smtClean="0">
                <a:sym typeface="Wingdings"/>
              </a:rPr>
              <a:t>Prostate cancer cells produce cholesterol sulfate</a:t>
            </a:r>
          </a:p>
          <a:p>
            <a:pPr lvl="1"/>
            <a:r>
              <a:rPr lang="en-US" dirty="0" smtClean="0">
                <a:sym typeface="Wingdings"/>
              </a:rPr>
              <a:t>Breast cancer cells produce </a:t>
            </a:r>
            <a:r>
              <a:rPr lang="en-US" dirty="0" err="1" smtClean="0">
                <a:sym typeface="Wingdings"/>
              </a:rPr>
              <a:t>estrone</a:t>
            </a:r>
            <a:r>
              <a:rPr lang="en-US" dirty="0" smtClean="0">
                <a:sym typeface="Wingdings"/>
              </a:rPr>
              <a:t> sulfate        good substitute for cholesterol sulfate</a:t>
            </a:r>
            <a:endParaRPr lang="en-US" dirty="0"/>
          </a:p>
        </p:txBody>
      </p:sp>
    </p:spTree>
    <p:extLst>
      <p:ext uri="{BB962C8B-B14F-4D97-AF65-F5344CB8AC3E}">
        <p14:creationId xmlns:p14="http://schemas.microsoft.com/office/powerpoint/2010/main" val="153680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 presetClass="entr" presetSubtype="0" fill="hold" grpId="0"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3">
                                            <p:txEl>
                                              <p:pRg st="6" end="6"/>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530430" y="1089151"/>
            <a:ext cx="853369" cy="523220"/>
          </a:xfrm>
          <a:prstGeom prst="rect">
            <a:avLst/>
          </a:prstGeom>
          <a:noFill/>
          <a:ln>
            <a:noFill/>
          </a:ln>
        </p:spPr>
        <p:txBody>
          <a:bodyPr wrap="none" rtlCol="0">
            <a:spAutoFit/>
          </a:bodyPr>
          <a:lstStyle/>
          <a:p>
            <a:r>
              <a:rPr lang="en-US" sz="2800" dirty="0" smtClean="0">
                <a:solidFill>
                  <a:srgbClr val="FF0000"/>
                </a:solidFill>
              </a:rPr>
              <a:t>CELL</a:t>
            </a:r>
            <a:endParaRPr lang="en-US" dirty="0">
              <a:solidFill>
                <a:srgbClr val="FF0000"/>
              </a:solidFill>
            </a:endParaRPr>
          </a:p>
        </p:txBody>
      </p:sp>
      <p:pic>
        <p:nvPicPr>
          <p:cNvPr id="5" name="Picture 4" descr="garb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672" y="1506101"/>
            <a:ext cx="618067" cy="961438"/>
          </a:xfrm>
          <a:prstGeom prst="rect">
            <a:avLst/>
          </a:prstGeom>
        </p:spPr>
      </p:pic>
      <p:pic>
        <p:nvPicPr>
          <p:cNvPr id="10" name="Picture 9" descr="garb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5940" y="1183398"/>
            <a:ext cx="855135" cy="1330211"/>
          </a:xfrm>
          <a:prstGeom prst="rect">
            <a:avLst/>
          </a:prstGeom>
        </p:spPr>
      </p:pic>
      <p:pic>
        <p:nvPicPr>
          <p:cNvPr id="6" name="Picture 5" descr="garb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115" y="642501"/>
            <a:ext cx="1465979" cy="2280412"/>
          </a:xfrm>
          <a:prstGeom prst="rect">
            <a:avLst/>
          </a:prstGeom>
        </p:spPr>
      </p:pic>
      <p:sp>
        <p:nvSpPr>
          <p:cNvPr id="11" name="Freeform 10"/>
          <p:cNvSpPr/>
          <p:nvPr/>
        </p:nvSpPr>
        <p:spPr>
          <a:xfrm>
            <a:off x="6280743" y="709292"/>
            <a:ext cx="2615802" cy="2372883"/>
          </a:xfrm>
          <a:custGeom>
            <a:avLst/>
            <a:gdLst>
              <a:gd name="connsiteX0" fmla="*/ 238591 w 2615802"/>
              <a:gd name="connsiteY0" fmla="*/ 272850 h 2372883"/>
              <a:gd name="connsiteX1" fmla="*/ 1524 w 2615802"/>
              <a:gd name="connsiteY1" fmla="*/ 746983 h 2372883"/>
              <a:gd name="connsiteX2" fmla="*/ 340191 w 2615802"/>
              <a:gd name="connsiteY2" fmla="*/ 1204183 h 2372883"/>
              <a:gd name="connsiteX3" fmla="*/ 323257 w 2615802"/>
              <a:gd name="connsiteY3" fmla="*/ 2016983 h 2372883"/>
              <a:gd name="connsiteX4" fmla="*/ 2152057 w 2615802"/>
              <a:gd name="connsiteY4" fmla="*/ 2304850 h 2372883"/>
              <a:gd name="connsiteX5" fmla="*/ 2609257 w 2615802"/>
              <a:gd name="connsiteY5" fmla="*/ 780850 h 2372883"/>
              <a:gd name="connsiteX6" fmla="*/ 1931924 w 2615802"/>
              <a:gd name="connsiteY6" fmla="*/ 35783 h 2372883"/>
              <a:gd name="connsiteX7" fmla="*/ 678857 w 2615802"/>
              <a:gd name="connsiteY7" fmla="*/ 137383 h 2372883"/>
              <a:gd name="connsiteX8" fmla="*/ 187791 w 2615802"/>
              <a:gd name="connsiteY8" fmla="*/ 306716 h 2372883"/>
              <a:gd name="connsiteX9" fmla="*/ 187791 w 2615802"/>
              <a:gd name="connsiteY9" fmla="*/ 306716 h 237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5802" h="2372883">
                <a:moveTo>
                  <a:pt x="238591" y="272850"/>
                </a:moveTo>
                <a:cubicBezTo>
                  <a:pt x="111591" y="432305"/>
                  <a:pt x="-15409" y="591761"/>
                  <a:pt x="1524" y="746983"/>
                </a:cubicBezTo>
                <a:cubicBezTo>
                  <a:pt x="18457" y="902205"/>
                  <a:pt x="286569" y="992516"/>
                  <a:pt x="340191" y="1204183"/>
                </a:cubicBezTo>
                <a:cubicBezTo>
                  <a:pt x="393813" y="1415850"/>
                  <a:pt x="21279" y="1833539"/>
                  <a:pt x="323257" y="2016983"/>
                </a:cubicBezTo>
                <a:cubicBezTo>
                  <a:pt x="625235" y="2200427"/>
                  <a:pt x="1771057" y="2510872"/>
                  <a:pt x="2152057" y="2304850"/>
                </a:cubicBezTo>
                <a:cubicBezTo>
                  <a:pt x="2533057" y="2098828"/>
                  <a:pt x="2645946" y="1159028"/>
                  <a:pt x="2609257" y="780850"/>
                </a:cubicBezTo>
                <a:cubicBezTo>
                  <a:pt x="2572568" y="402672"/>
                  <a:pt x="2253657" y="143027"/>
                  <a:pt x="1931924" y="35783"/>
                </a:cubicBezTo>
                <a:cubicBezTo>
                  <a:pt x="1610191" y="-71462"/>
                  <a:pt x="969546" y="92228"/>
                  <a:pt x="678857" y="137383"/>
                </a:cubicBezTo>
                <a:cubicBezTo>
                  <a:pt x="388168" y="182538"/>
                  <a:pt x="187791" y="306716"/>
                  <a:pt x="187791" y="306716"/>
                </a:cubicBezTo>
                <a:lnTo>
                  <a:pt x="187791" y="306716"/>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descr="garb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213" y="147941"/>
            <a:ext cx="1984261" cy="3086629"/>
          </a:xfrm>
          <a:prstGeom prst="rect">
            <a:avLst/>
          </a:prstGeom>
        </p:spPr>
      </p:pic>
      <p:sp>
        <p:nvSpPr>
          <p:cNvPr id="12" name="Title 1"/>
          <p:cNvSpPr>
            <a:spLocks noGrp="1"/>
          </p:cNvSpPr>
          <p:nvPr>
            <p:ph type="title"/>
          </p:nvPr>
        </p:nvSpPr>
        <p:spPr>
          <a:xfrm>
            <a:off x="457200" y="274638"/>
            <a:ext cx="8229600" cy="1143000"/>
          </a:xfrm>
        </p:spPr>
        <p:txBody>
          <a:bodyPr/>
          <a:lstStyle/>
          <a:p>
            <a:pPr algn="l"/>
            <a:r>
              <a:rPr lang="en-US" b="1" dirty="0" smtClean="0"/>
              <a:t>At the Cellular Level…</a:t>
            </a:r>
            <a:endParaRPr lang="en-US" b="1" dirty="0"/>
          </a:p>
        </p:txBody>
      </p:sp>
      <p:sp>
        <p:nvSpPr>
          <p:cNvPr id="13" name="Content Placeholder 2"/>
          <p:cNvSpPr>
            <a:spLocks noGrp="1"/>
          </p:cNvSpPr>
          <p:nvPr>
            <p:ph idx="1"/>
          </p:nvPr>
        </p:nvSpPr>
        <p:spPr>
          <a:xfrm>
            <a:off x="457200" y="1600200"/>
            <a:ext cx="8229600" cy="4525963"/>
          </a:xfrm>
        </p:spPr>
        <p:txBody>
          <a:bodyPr>
            <a:normAutofit fontScale="92500" lnSpcReduction="10000"/>
          </a:bodyPr>
          <a:lstStyle/>
          <a:p>
            <a:r>
              <a:rPr lang="en-US" dirty="0" smtClean="0"/>
              <a:t>Cells deficient in cholesterol                            sulfate can’t recycle their garbage</a:t>
            </a:r>
          </a:p>
          <a:p>
            <a:r>
              <a:rPr lang="en-US" dirty="0" smtClean="0"/>
              <a:t>They have two options:</a:t>
            </a:r>
          </a:p>
          <a:p>
            <a:pPr marL="971550" lvl="1" indent="-514350">
              <a:buFont typeface="+mj-lt"/>
              <a:buAutoNum type="arabicPeriod"/>
            </a:pPr>
            <a:r>
              <a:rPr lang="en-US" dirty="0" smtClean="0"/>
              <a:t>Proliferate to dilute the garbage</a:t>
            </a:r>
          </a:p>
          <a:p>
            <a:pPr marL="971550" lvl="1" indent="-514350">
              <a:buFont typeface="+mj-lt"/>
              <a:buAutoNum type="arabicPeriod"/>
            </a:pPr>
            <a:r>
              <a:rPr lang="en-US" dirty="0" smtClean="0"/>
              <a:t>Die and let a macrophage clean up the mess</a:t>
            </a:r>
          </a:p>
          <a:p>
            <a:r>
              <a:rPr lang="en-US" dirty="0" smtClean="0"/>
              <a:t>When even the macrophages are sick:</a:t>
            </a:r>
          </a:p>
          <a:p>
            <a:pPr lvl="1"/>
            <a:r>
              <a:rPr lang="en-US" dirty="0" smtClean="0"/>
              <a:t>Proliferation is the only option </a:t>
            </a:r>
            <a:r>
              <a:rPr lang="en-US" dirty="0" smtClean="0">
                <a:sym typeface="Wingdings"/>
              </a:rPr>
              <a:t> cancer</a:t>
            </a:r>
          </a:p>
          <a:p>
            <a:pPr lvl="1"/>
            <a:r>
              <a:rPr lang="en-US" dirty="0" smtClean="0">
                <a:sym typeface="Wingdings"/>
              </a:rPr>
              <a:t>Prostate cancer cells produce cholesterol sulfate</a:t>
            </a:r>
          </a:p>
          <a:p>
            <a:pPr lvl="1"/>
            <a:r>
              <a:rPr lang="en-US" dirty="0" smtClean="0">
                <a:sym typeface="Wingdings"/>
              </a:rPr>
              <a:t>Breast cancer cells produce </a:t>
            </a:r>
            <a:r>
              <a:rPr lang="en-US" dirty="0" err="1" smtClean="0">
                <a:sym typeface="Wingdings"/>
              </a:rPr>
              <a:t>estrone</a:t>
            </a:r>
            <a:r>
              <a:rPr lang="en-US" dirty="0" smtClean="0">
                <a:sym typeface="Wingdings"/>
              </a:rPr>
              <a:t> sulfate        good substitute for cholesterol sulfate</a:t>
            </a:r>
            <a:endParaRPr lang="en-US" dirty="0"/>
          </a:p>
        </p:txBody>
      </p:sp>
      <p:sp>
        <p:nvSpPr>
          <p:cNvPr id="15" name="Content Placeholder 2"/>
          <p:cNvSpPr txBox="1">
            <a:spLocks/>
          </p:cNvSpPr>
          <p:nvPr/>
        </p:nvSpPr>
        <p:spPr>
          <a:xfrm>
            <a:off x="457200" y="1600201"/>
            <a:ext cx="8229600" cy="3191932"/>
          </a:xfrm>
          <a:prstGeom prst="rect">
            <a:avLst/>
          </a:prstGeom>
          <a:solidFill>
            <a:srgbClr val="FFF8A0"/>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smtClean="0"/>
              <a:t> </a:t>
            </a:r>
          </a:p>
          <a:p>
            <a:pPr marL="0" indent="0" algn="ctr">
              <a:buFont typeface="Arial"/>
              <a:buNone/>
            </a:pPr>
            <a:r>
              <a:rPr lang="en-US" sz="3600" b="1" dirty="0" smtClean="0"/>
              <a:t> Neurons in the brain clear their       cellular debris while we sleep, and                     they depend upon sulfate to do this.</a:t>
            </a:r>
            <a:endParaRPr lang="en-US" sz="3600" dirty="0"/>
          </a:p>
        </p:txBody>
      </p:sp>
    </p:spTree>
    <p:extLst>
      <p:ext uri="{BB962C8B-B14F-4D97-AF65-F5344CB8AC3E}">
        <p14:creationId xmlns:p14="http://schemas.microsoft.com/office/powerpoint/2010/main" val="41575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Wake-Sleep Cycle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“Circadian signals are more important than food or exercise for wellness. Wellness is about optimized circadian signal specificity and sensitivity.”</a:t>
            </a:r>
          </a:p>
          <a:p>
            <a:pPr marL="0" indent="0">
              <a:buNone/>
            </a:pPr>
            <a:endParaRPr lang="en-US" dirty="0" smtClean="0"/>
          </a:p>
          <a:p>
            <a:pPr marL="0" indent="0">
              <a:buNone/>
            </a:pPr>
            <a:r>
              <a:rPr lang="en-US" dirty="0" smtClean="0"/>
              <a:t>Jack </a:t>
            </a:r>
            <a:r>
              <a:rPr lang="en-US" dirty="0" err="1" smtClean="0"/>
              <a:t>Kruze</a:t>
            </a:r>
            <a:r>
              <a:rPr lang="en-US" dirty="0" smtClean="0"/>
              <a:t>, MD</a:t>
            </a:r>
            <a:endParaRPr lang="en-US" dirty="0"/>
          </a:p>
        </p:txBody>
      </p:sp>
      <p:sp>
        <p:nvSpPr>
          <p:cNvPr id="4" name="TextBox 3"/>
          <p:cNvSpPr txBox="1"/>
          <p:nvPr/>
        </p:nvSpPr>
        <p:spPr>
          <a:xfrm>
            <a:off x="1540933" y="6126163"/>
            <a:ext cx="6721286" cy="707886"/>
          </a:xfrm>
          <a:prstGeom prst="rect">
            <a:avLst/>
          </a:prstGeom>
          <a:noFill/>
        </p:spPr>
        <p:txBody>
          <a:bodyPr wrap="none" rtlCol="0">
            <a:spAutoFit/>
          </a:bodyPr>
          <a:lstStyle/>
          <a:p>
            <a:pPr algn="r"/>
            <a:r>
              <a:rPr lang="en-US" sz="2000" dirty="0" smtClean="0">
                <a:solidFill>
                  <a:srgbClr val="FF0000"/>
                </a:solidFill>
              </a:rPr>
              <a:t>*</a:t>
            </a:r>
            <a:r>
              <a:rPr lang="en-US" sz="2000" dirty="0" err="1" smtClean="0"/>
              <a:t>jackkruse.com</a:t>
            </a:r>
            <a:r>
              <a:rPr lang="en-US" sz="2000" dirty="0" smtClean="0"/>
              <a:t>/tensegrity-4-magnetism-electrons-sleep/</a:t>
            </a:r>
          </a:p>
          <a:p>
            <a:pPr algn="r"/>
            <a:r>
              <a:rPr lang="en-US" sz="2000" dirty="0" smtClean="0"/>
              <a:t>(Thanks to </a:t>
            </a:r>
            <a:r>
              <a:rPr lang="en-US" sz="2000" dirty="0" err="1" smtClean="0"/>
              <a:t>Lienke</a:t>
            </a:r>
            <a:r>
              <a:rPr lang="en-US" sz="2000" dirty="0" smtClean="0"/>
              <a:t> Katz for pointing me to Jack </a:t>
            </a:r>
            <a:r>
              <a:rPr lang="en-US" sz="2000" dirty="0" err="1" smtClean="0"/>
              <a:t>Kruze’s</a:t>
            </a:r>
            <a:r>
              <a:rPr lang="en-US" sz="2000" dirty="0" smtClean="0"/>
              <a:t> writings)</a:t>
            </a:r>
            <a:endParaRPr lang="en-US" sz="2000" dirty="0"/>
          </a:p>
        </p:txBody>
      </p:sp>
    </p:spTree>
    <p:extLst>
      <p:ext uri="{BB962C8B-B14F-4D97-AF65-F5344CB8AC3E}">
        <p14:creationId xmlns:p14="http://schemas.microsoft.com/office/powerpoint/2010/main" val="24747839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Wake-Sleep Cycle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“Circadian signals are more important than food or exercise for wellness. Wellness is about optimized circadian signal specificity and sensitivity.”</a:t>
            </a:r>
          </a:p>
          <a:p>
            <a:pPr marL="0" indent="0">
              <a:buNone/>
            </a:pPr>
            <a:endParaRPr lang="en-US" dirty="0" smtClean="0"/>
          </a:p>
          <a:p>
            <a:pPr marL="0" indent="0">
              <a:buNone/>
            </a:pPr>
            <a:r>
              <a:rPr lang="en-US" dirty="0" smtClean="0"/>
              <a:t>Jack </a:t>
            </a:r>
            <a:r>
              <a:rPr lang="en-US" dirty="0" err="1" smtClean="0"/>
              <a:t>Kruze</a:t>
            </a:r>
            <a:r>
              <a:rPr lang="en-US" dirty="0" smtClean="0"/>
              <a:t>, MD</a:t>
            </a:r>
            <a:endParaRPr lang="en-US" dirty="0"/>
          </a:p>
        </p:txBody>
      </p:sp>
      <p:sp>
        <p:nvSpPr>
          <p:cNvPr id="4" name="TextBox 3"/>
          <p:cNvSpPr txBox="1"/>
          <p:nvPr/>
        </p:nvSpPr>
        <p:spPr>
          <a:xfrm>
            <a:off x="1540933" y="6126163"/>
            <a:ext cx="6721286" cy="707886"/>
          </a:xfrm>
          <a:prstGeom prst="rect">
            <a:avLst/>
          </a:prstGeom>
          <a:noFill/>
        </p:spPr>
        <p:txBody>
          <a:bodyPr wrap="none" rtlCol="0">
            <a:spAutoFit/>
          </a:bodyPr>
          <a:lstStyle/>
          <a:p>
            <a:pPr algn="r"/>
            <a:r>
              <a:rPr lang="en-US" sz="2000" dirty="0" smtClean="0">
                <a:solidFill>
                  <a:srgbClr val="FF0000"/>
                </a:solidFill>
              </a:rPr>
              <a:t>*</a:t>
            </a:r>
            <a:r>
              <a:rPr lang="en-US" sz="2000" dirty="0" err="1" smtClean="0"/>
              <a:t>jackkruse.com</a:t>
            </a:r>
            <a:r>
              <a:rPr lang="en-US" sz="2000" dirty="0" smtClean="0"/>
              <a:t>/tensegrity-4-magnetism-electrons-sleep/</a:t>
            </a:r>
          </a:p>
          <a:p>
            <a:pPr algn="r"/>
            <a:r>
              <a:rPr lang="en-US" sz="2000" dirty="0" smtClean="0"/>
              <a:t>(Thanks to </a:t>
            </a:r>
            <a:r>
              <a:rPr lang="en-US" sz="2000" dirty="0" err="1" smtClean="0"/>
              <a:t>Lienke</a:t>
            </a:r>
            <a:r>
              <a:rPr lang="en-US" sz="2000" dirty="0" smtClean="0"/>
              <a:t> Katz for pointing me to Jack </a:t>
            </a:r>
            <a:r>
              <a:rPr lang="en-US" sz="2000" dirty="0" err="1" smtClean="0"/>
              <a:t>Kruze’s</a:t>
            </a:r>
            <a:r>
              <a:rPr lang="en-US" sz="2000" dirty="0" smtClean="0"/>
              <a:t> writings)</a:t>
            </a:r>
            <a:endParaRPr lang="en-US" sz="2000" dirty="0"/>
          </a:p>
        </p:txBody>
      </p:sp>
      <p:sp>
        <p:nvSpPr>
          <p:cNvPr id="5" name="Content Placeholder 2"/>
          <p:cNvSpPr txBox="1">
            <a:spLocks/>
          </p:cNvSpPr>
          <p:nvPr/>
        </p:nvSpPr>
        <p:spPr>
          <a:xfrm>
            <a:off x="457200" y="1600201"/>
            <a:ext cx="8229600" cy="2633132"/>
          </a:xfrm>
          <a:prstGeom prst="rect">
            <a:avLst/>
          </a:prstGeom>
          <a:solidFill>
            <a:srgbClr val="FFF8A0"/>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smtClean="0"/>
              <a:t> </a:t>
            </a:r>
          </a:p>
          <a:p>
            <a:pPr marL="0" indent="0" algn="ctr">
              <a:buFont typeface="Arial"/>
              <a:buNone/>
            </a:pPr>
            <a:r>
              <a:rPr lang="en-US" sz="3600" b="1" dirty="0" smtClean="0"/>
              <a:t> Healthy circadian rhythms </a:t>
            </a:r>
          </a:p>
          <a:p>
            <a:pPr marL="0" indent="0" algn="ctr">
              <a:buFont typeface="Arial"/>
              <a:buNone/>
            </a:pPr>
            <a:r>
              <a:rPr lang="en-US" sz="3600" b="1" dirty="0" smtClean="0"/>
              <a:t>depend on sulfate </a:t>
            </a:r>
            <a:endParaRPr lang="en-US" sz="3600" dirty="0"/>
          </a:p>
        </p:txBody>
      </p:sp>
    </p:spTree>
    <p:extLst>
      <p:ext uri="{BB962C8B-B14F-4D97-AF65-F5344CB8AC3E}">
        <p14:creationId xmlns:p14="http://schemas.microsoft.com/office/powerpoint/2010/main" val="21053719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357" y="128730"/>
            <a:ext cx="6626835" cy="6626835"/>
          </a:xfrm>
          <a:prstGeom prst="rect">
            <a:avLst/>
          </a:prstGeom>
        </p:spPr>
      </p:pic>
      <p:sp>
        <p:nvSpPr>
          <p:cNvPr id="5" name="Rectangle 4"/>
          <p:cNvSpPr/>
          <p:nvPr/>
        </p:nvSpPr>
        <p:spPr>
          <a:xfrm>
            <a:off x="2778810" y="1125025"/>
            <a:ext cx="3979876"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GLYPHOSATE</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2" name="Picture 1" descr="Glyphosate-3D-vd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810" y="4754819"/>
            <a:ext cx="3979876" cy="2293856"/>
          </a:xfrm>
          <a:prstGeom prst="rect">
            <a:avLst/>
          </a:prstGeom>
        </p:spPr>
      </p:pic>
    </p:spTree>
    <p:extLst>
      <p:ext uri="{BB962C8B-B14F-4D97-AF65-F5344CB8AC3E}">
        <p14:creationId xmlns:p14="http://schemas.microsoft.com/office/powerpoint/2010/main" val="2283180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eep_disorder.pdf"/>
          <p:cNvPicPr>
            <a:picLocks noGrp="1" noChangeAspect="1"/>
          </p:cNvPicPr>
          <p:nvPr>
            <p:ph idx="1"/>
          </p:nvPr>
        </p:nvPicPr>
        <p:blipFill>
          <a:blip r:embed="rId2">
            <a:extLst>
              <a:ext uri="{28A0092B-C50C-407E-A947-70E740481C1C}">
                <a14:useLocalDpi xmlns:a14="http://schemas.microsoft.com/office/drawing/2010/main" val="0"/>
              </a:ext>
            </a:extLst>
          </a:blip>
          <a:srcRect l="-25763" r="-25763"/>
          <a:stretch>
            <a:fillRect/>
          </a:stretch>
        </p:blipFill>
        <p:spPr>
          <a:xfrm>
            <a:off x="-1692553" y="254000"/>
            <a:ext cx="12008113" cy="6604000"/>
          </a:xfrm>
        </p:spPr>
      </p:pic>
      <p:sp>
        <p:nvSpPr>
          <p:cNvPr id="3" name="TextBox 2"/>
          <p:cNvSpPr txBox="1"/>
          <p:nvPr/>
        </p:nvSpPr>
        <p:spPr>
          <a:xfrm>
            <a:off x="2252133" y="3098802"/>
            <a:ext cx="2257925" cy="523220"/>
          </a:xfrm>
          <a:prstGeom prst="rect">
            <a:avLst/>
          </a:prstGeom>
          <a:noFill/>
        </p:spPr>
        <p:txBody>
          <a:bodyPr wrap="none" rtlCol="0">
            <a:spAutoFit/>
          </a:bodyPr>
          <a:lstStyle/>
          <a:p>
            <a:r>
              <a:rPr lang="en-US" sz="2800" dirty="0" smtClean="0">
                <a:solidFill>
                  <a:srgbClr val="FF0000"/>
                </a:solidFill>
              </a:rPr>
              <a:t>P &lt; 0.0000077</a:t>
            </a:r>
            <a:endParaRPr lang="en-US" sz="2800" dirty="0">
              <a:solidFill>
                <a:srgbClr val="FF0000"/>
              </a:solidFill>
            </a:endParaRPr>
          </a:p>
        </p:txBody>
      </p:sp>
    </p:spTree>
    <p:extLst>
      <p:ext uri="{BB962C8B-B14F-4D97-AF65-F5344CB8AC3E}">
        <p14:creationId xmlns:p14="http://schemas.microsoft.com/office/powerpoint/2010/main" val="3115991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eep_disorder.pdf"/>
          <p:cNvPicPr>
            <a:picLocks noGrp="1" noChangeAspect="1"/>
          </p:cNvPicPr>
          <p:nvPr>
            <p:ph idx="1"/>
          </p:nvPr>
        </p:nvPicPr>
        <p:blipFill>
          <a:blip r:embed="rId2">
            <a:extLst>
              <a:ext uri="{28A0092B-C50C-407E-A947-70E740481C1C}">
                <a14:useLocalDpi xmlns:a14="http://schemas.microsoft.com/office/drawing/2010/main" val="0"/>
              </a:ext>
            </a:extLst>
          </a:blip>
          <a:srcRect l="-25763" r="-25763"/>
          <a:stretch>
            <a:fillRect/>
          </a:stretch>
        </p:blipFill>
        <p:spPr>
          <a:xfrm>
            <a:off x="-1692553" y="254000"/>
            <a:ext cx="12008113" cy="6604000"/>
          </a:xfrm>
        </p:spPr>
      </p:pic>
      <p:sp>
        <p:nvSpPr>
          <p:cNvPr id="5" name="TextBox 4"/>
          <p:cNvSpPr txBox="1"/>
          <p:nvPr/>
        </p:nvSpPr>
        <p:spPr>
          <a:xfrm>
            <a:off x="1960863" y="2498181"/>
            <a:ext cx="4000852" cy="954107"/>
          </a:xfrm>
          <a:prstGeom prst="rect">
            <a:avLst/>
          </a:prstGeom>
          <a:solidFill>
            <a:srgbClr val="FFF9A2"/>
          </a:solidFill>
          <a:ln>
            <a:solidFill>
              <a:srgbClr val="000000"/>
            </a:solidFill>
          </a:ln>
        </p:spPr>
        <p:txBody>
          <a:bodyPr wrap="square" rtlCol="0">
            <a:spAutoFit/>
          </a:bodyPr>
          <a:lstStyle/>
          <a:p>
            <a:r>
              <a:rPr lang="en-US" sz="2800" dirty="0" smtClean="0"/>
              <a:t>U.S. Market is 25% of   World Market of Roundup</a:t>
            </a:r>
            <a:endParaRPr lang="en-US" sz="2800" dirty="0"/>
          </a:p>
        </p:txBody>
      </p:sp>
    </p:spTree>
    <p:extLst>
      <p:ext uri="{BB962C8B-B14F-4D97-AF65-F5344CB8AC3E}">
        <p14:creationId xmlns:p14="http://schemas.microsoft.com/office/powerpoint/2010/main" val="15177669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sticide-spray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65" y="1"/>
            <a:ext cx="9988209" cy="6891864"/>
          </a:xfrm>
          <a:prstGeom prst="rect">
            <a:avLst/>
          </a:prstGeom>
        </p:spPr>
      </p:pic>
      <p:sp>
        <p:nvSpPr>
          <p:cNvPr id="2" name="Title 1"/>
          <p:cNvSpPr>
            <a:spLocks noGrp="1"/>
          </p:cNvSpPr>
          <p:nvPr>
            <p:ph type="ctrTitle"/>
          </p:nvPr>
        </p:nvSpPr>
        <p:spPr>
          <a:xfrm>
            <a:off x="889000" y="64560"/>
            <a:ext cx="7772400" cy="1470025"/>
          </a:xfrm>
        </p:spPr>
        <p:txBody>
          <a:bodyPr>
            <a:normAutofit fontScale="90000"/>
          </a:bodyPr>
          <a:lstStyle/>
          <a:p>
            <a:r>
              <a:rPr lang="en-US" b="1" dirty="0"/>
              <a:t>Pesticides, Antibiotics, Vaccines and Pharmaceuticals: Are They the Cause of our Current Health Crisis?</a:t>
            </a:r>
            <a:endParaRPr lang="en-US" dirty="0"/>
          </a:p>
        </p:txBody>
      </p:sp>
      <p:sp>
        <p:nvSpPr>
          <p:cNvPr id="3" name="Subtitle 2"/>
          <p:cNvSpPr>
            <a:spLocks noGrp="1"/>
          </p:cNvSpPr>
          <p:nvPr>
            <p:ph type="subTitle" idx="1"/>
          </p:nvPr>
        </p:nvSpPr>
        <p:spPr>
          <a:xfrm>
            <a:off x="-1557867" y="1790703"/>
            <a:ext cx="6400800" cy="1752600"/>
          </a:xfrm>
        </p:spPr>
        <p:txBody>
          <a:bodyPr/>
          <a:lstStyle/>
          <a:p>
            <a:r>
              <a:rPr lang="en-US" dirty="0" smtClean="0">
                <a:solidFill>
                  <a:schemeClr val="tx1"/>
                </a:solidFill>
              </a:rPr>
              <a:t>Stephanie Seneff</a:t>
            </a:r>
          </a:p>
          <a:p>
            <a:r>
              <a:rPr lang="en-US" dirty="0" smtClean="0">
                <a:solidFill>
                  <a:schemeClr val="tx1"/>
                </a:solidFill>
              </a:rPr>
              <a:t>MIT CSAIL</a:t>
            </a:r>
          </a:p>
          <a:p>
            <a:r>
              <a:rPr lang="en-US" dirty="0" smtClean="0">
                <a:solidFill>
                  <a:schemeClr val="tx1"/>
                </a:solidFill>
              </a:rPr>
              <a:t>Nov. 7 2014</a:t>
            </a:r>
            <a:endParaRPr lang="en-US" dirty="0">
              <a:solidFill>
                <a:schemeClr val="tx1"/>
              </a:solidFill>
            </a:endParaRPr>
          </a:p>
        </p:txBody>
      </p:sp>
      <p:pic>
        <p:nvPicPr>
          <p:cNvPr id="5" name="Picture 4" descr="dru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623" y="4876801"/>
            <a:ext cx="2974722" cy="1981200"/>
          </a:xfrm>
          <a:prstGeom prst="rect">
            <a:avLst/>
          </a:prstGeom>
        </p:spPr>
      </p:pic>
      <p:pic>
        <p:nvPicPr>
          <p:cNvPr id="6" name="Picture 5" descr="vaccine-need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468" y="4201793"/>
            <a:ext cx="3031067" cy="2690072"/>
          </a:xfrm>
          <a:prstGeom prst="rect">
            <a:avLst/>
          </a:prstGeom>
        </p:spPr>
      </p:pic>
      <p:sp>
        <p:nvSpPr>
          <p:cNvPr id="7" name="TextBox 6"/>
          <p:cNvSpPr txBox="1"/>
          <p:nvPr/>
        </p:nvSpPr>
        <p:spPr>
          <a:xfrm>
            <a:off x="4862223" y="1928967"/>
            <a:ext cx="4305986" cy="830997"/>
          </a:xfrm>
          <a:prstGeom prst="rect">
            <a:avLst/>
          </a:prstGeom>
          <a:noFill/>
        </p:spPr>
        <p:txBody>
          <a:bodyPr wrap="none" rtlCol="0">
            <a:spAutoFit/>
          </a:bodyPr>
          <a:lstStyle/>
          <a:p>
            <a:r>
              <a:rPr lang="en-US" sz="2400" dirty="0" smtClean="0"/>
              <a:t>WAPF Wise Traditions Workshop</a:t>
            </a:r>
          </a:p>
          <a:p>
            <a:r>
              <a:rPr lang="en-US" sz="2400" dirty="0" smtClean="0"/>
              <a:t>Indianapolis, Illinois</a:t>
            </a:r>
            <a:endParaRPr lang="en-US" sz="2400" dirty="0"/>
          </a:p>
        </p:txBody>
      </p:sp>
    </p:spTree>
    <p:extLst>
      <p:ext uri="{BB962C8B-B14F-4D97-AF65-F5344CB8AC3E}">
        <p14:creationId xmlns:p14="http://schemas.microsoft.com/office/powerpoint/2010/main" val="40420200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a:spLocks/>
          </p:cNvSpPr>
          <p:nvPr/>
        </p:nvSpPr>
        <p:spPr>
          <a:xfrm>
            <a:off x="457200" y="1600201"/>
            <a:ext cx="8229600" cy="3649132"/>
          </a:xfrm>
          <a:prstGeom prst="rect">
            <a:avLst/>
          </a:prstGeom>
          <a:solidFill>
            <a:srgbClr val="FFF8A0"/>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smtClean="0"/>
              <a:t> </a:t>
            </a:r>
          </a:p>
          <a:p>
            <a:pPr marL="0" indent="0" algn="ctr">
              <a:buFont typeface="Arial"/>
              <a:buNone/>
            </a:pPr>
            <a:r>
              <a:rPr lang="en-US" sz="3600" b="1" dirty="0" smtClean="0"/>
              <a:t> Sleep disorder is associated </a:t>
            </a:r>
            <a:r>
              <a:rPr lang="pl-PL" sz="3600" b="1" dirty="0" err="1" smtClean="0"/>
              <a:t>wi</a:t>
            </a:r>
            <a:r>
              <a:rPr lang="en-US" sz="3600" b="1" dirty="0" err="1" smtClean="0"/>
              <a:t>th</a:t>
            </a:r>
            <a:r>
              <a:rPr lang="en-US" sz="3600" b="1" dirty="0" smtClean="0"/>
              <a:t> depression, Alzheimer’s disease, dementia, Parkinson’s disease,  ADHD, multiple sclerosis and autism. </a:t>
            </a:r>
          </a:p>
          <a:p>
            <a:pPr marL="0" indent="0" algn="ctr">
              <a:buFont typeface="Arial"/>
              <a:buNone/>
            </a:pPr>
            <a:endParaRPr lang="en-US" sz="3600" dirty="0"/>
          </a:p>
        </p:txBody>
      </p:sp>
    </p:spTree>
    <p:extLst>
      <p:ext uri="{BB962C8B-B14F-4D97-AF65-F5344CB8AC3E}">
        <p14:creationId xmlns:p14="http://schemas.microsoft.com/office/powerpoint/2010/main" val="34126412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yr-old autis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266699"/>
            <a:ext cx="9105900" cy="6413500"/>
          </a:xfrm>
          <a:prstGeom prst="rect">
            <a:avLst/>
          </a:prstGeom>
        </p:spPr>
      </p:pic>
      <p:sp>
        <p:nvSpPr>
          <p:cNvPr id="5" name="TextBox 4"/>
          <p:cNvSpPr txBox="1"/>
          <p:nvPr/>
        </p:nvSpPr>
        <p:spPr>
          <a:xfrm>
            <a:off x="1964267" y="6176962"/>
            <a:ext cx="5503630" cy="400110"/>
          </a:xfrm>
          <a:prstGeom prst="rect">
            <a:avLst/>
          </a:prstGeom>
          <a:noFill/>
        </p:spPr>
        <p:txBody>
          <a:bodyPr wrap="none" rtlCol="0">
            <a:spAutoFit/>
          </a:bodyPr>
          <a:lstStyle/>
          <a:p>
            <a:r>
              <a:rPr lang="en-US" sz="2000" dirty="0" smtClean="0">
                <a:solidFill>
                  <a:srgbClr val="FF0000"/>
                </a:solidFill>
              </a:rPr>
              <a:t>*</a:t>
            </a:r>
            <a:r>
              <a:rPr lang="en-US" sz="2000" dirty="0" smtClean="0"/>
              <a:t>Plot provided by Nancy Swanson, with permission</a:t>
            </a:r>
            <a:endParaRPr lang="en-US" sz="2000" dirty="0"/>
          </a:p>
        </p:txBody>
      </p:sp>
      <p:sp>
        <p:nvSpPr>
          <p:cNvPr id="8" name="Rectangle 7"/>
          <p:cNvSpPr/>
          <p:nvPr/>
        </p:nvSpPr>
        <p:spPr>
          <a:xfrm>
            <a:off x="4419601" y="3318933"/>
            <a:ext cx="1100664" cy="267546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5418663" y="2506136"/>
            <a:ext cx="16934" cy="103293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70933" y="6468537"/>
            <a:ext cx="9016148" cy="369332"/>
          </a:xfrm>
          <a:prstGeom prst="rect">
            <a:avLst/>
          </a:prstGeom>
          <a:noFill/>
        </p:spPr>
        <p:txBody>
          <a:bodyPr wrap="none" rtlCol="0">
            <a:spAutoFit/>
          </a:bodyPr>
          <a:lstStyle/>
          <a:p>
            <a:r>
              <a:rPr lang="en-US" dirty="0" smtClean="0"/>
              <a:t>Data sources: autism: US Department of Education; Glyphosate: US Department of Agriculture</a:t>
            </a:r>
            <a:endParaRPr lang="en-US" dirty="0"/>
          </a:p>
        </p:txBody>
      </p:sp>
      <p:sp>
        <p:nvSpPr>
          <p:cNvPr id="15" name="Rectangle 14"/>
          <p:cNvSpPr/>
          <p:nvPr/>
        </p:nvSpPr>
        <p:spPr>
          <a:xfrm>
            <a:off x="1264121" y="2412536"/>
            <a:ext cx="3172413"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R = 0.9972</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pic>
        <p:nvPicPr>
          <p:cNvPr id="9" name="Picture 8" descr="roundu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2" y="-144396"/>
            <a:ext cx="1828800" cy="1828800"/>
          </a:xfrm>
          <a:prstGeom prst="rect">
            <a:avLst/>
          </a:prstGeom>
        </p:spPr>
      </p:pic>
      <p:sp>
        <p:nvSpPr>
          <p:cNvPr id="11" name="Title 1"/>
          <p:cNvSpPr txBox="1">
            <a:spLocks/>
          </p:cNvSpPr>
          <p:nvPr/>
        </p:nvSpPr>
        <p:spPr>
          <a:xfrm>
            <a:off x="1608667" y="-301084"/>
            <a:ext cx="7078132" cy="11430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smtClean="0"/>
              <a:t>Autism Prevalence: 6 year olds</a:t>
            </a:r>
            <a:endParaRPr lang="en-US" sz="4000" b="1" dirty="0">
              <a:solidFill>
                <a:srgbClr val="FF0000"/>
              </a:solidFill>
            </a:endParaRPr>
          </a:p>
        </p:txBody>
      </p:sp>
    </p:spTree>
    <p:extLst>
      <p:ext uri="{BB962C8B-B14F-4D97-AF65-F5344CB8AC3E}">
        <p14:creationId xmlns:p14="http://schemas.microsoft.com/office/powerpoint/2010/main" val="755291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12" y="287841"/>
            <a:ext cx="8229600" cy="1143000"/>
          </a:xfrm>
        </p:spPr>
        <p:txBody>
          <a:bodyPr/>
          <a:lstStyle/>
          <a:p>
            <a:r>
              <a:rPr lang="en-US" b="1" i="1" dirty="0" smtClean="0"/>
              <a:t>Is Glyphosate </a:t>
            </a:r>
            <a:r>
              <a:rPr lang="en-US" b="1" i="1" dirty="0"/>
              <a:t>T</a:t>
            </a:r>
            <a:r>
              <a:rPr lang="en-US" b="1" i="1" dirty="0" smtClean="0"/>
              <a:t>oxic?</a:t>
            </a:r>
            <a:endParaRPr lang="en-US" b="1" i="1" dirty="0"/>
          </a:p>
        </p:txBody>
      </p:sp>
      <p:sp>
        <p:nvSpPr>
          <p:cNvPr id="3" name="Content Placeholder 2"/>
          <p:cNvSpPr>
            <a:spLocks noGrp="1"/>
          </p:cNvSpPr>
          <p:nvPr>
            <p:ph idx="1"/>
          </p:nvPr>
        </p:nvSpPr>
        <p:spPr>
          <a:xfrm>
            <a:off x="0" y="1417638"/>
            <a:ext cx="8686800" cy="5079501"/>
          </a:xfrm>
        </p:spPr>
        <p:txBody>
          <a:bodyPr>
            <a:normAutofit fontScale="92500"/>
          </a:bodyPr>
          <a:lstStyle/>
          <a:p>
            <a:r>
              <a:rPr lang="en-US" dirty="0" smtClean="0"/>
              <a:t>Monsanto has argued that glyphosate                         is harmless to humans because our cells don’t have the </a:t>
            </a:r>
            <a:r>
              <a:rPr lang="en-US" dirty="0" err="1" smtClean="0"/>
              <a:t>shikimate</a:t>
            </a:r>
            <a:r>
              <a:rPr lang="en-US" dirty="0" smtClean="0"/>
              <a:t> pathway, which it inhibits</a:t>
            </a:r>
          </a:p>
          <a:p>
            <a:r>
              <a:rPr lang="en-US" dirty="0" smtClean="0"/>
              <a:t>However, our gut bacteria DO have this pathway</a:t>
            </a:r>
          </a:p>
          <a:p>
            <a:pPr lvl="1"/>
            <a:r>
              <a:rPr lang="en-US" dirty="0" smtClean="0"/>
              <a:t>We depend upon them to supply us with essential amino acids (among many other things)</a:t>
            </a:r>
          </a:p>
          <a:p>
            <a:r>
              <a:rPr lang="en-US" dirty="0" smtClean="0">
                <a:sym typeface="Wingdings"/>
              </a:rPr>
              <a:t>Other ingredients in Roundup greatly increase glyphosate’s toxic effects</a:t>
            </a:r>
          </a:p>
          <a:p>
            <a:r>
              <a:rPr lang="en-US" dirty="0" smtClean="0">
                <a:sym typeface="Wingdings"/>
              </a:rPr>
              <a:t>Insidious effects of glyphosate accumulate over time</a:t>
            </a:r>
          </a:p>
          <a:p>
            <a:pPr lvl="1"/>
            <a:r>
              <a:rPr lang="en-US" dirty="0" smtClean="0">
                <a:sym typeface="Wingdings"/>
              </a:rPr>
              <a:t> Most studies are too short to detect damage</a:t>
            </a:r>
            <a:endParaRPr lang="en-US" dirty="0"/>
          </a:p>
        </p:txBody>
      </p:sp>
      <p:pic>
        <p:nvPicPr>
          <p:cNvPr id="4" name="Picture 3" descr="Glyphosate-3D-vd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387" y="0"/>
            <a:ext cx="3249222" cy="1872734"/>
          </a:xfrm>
          <a:prstGeom prst="rect">
            <a:avLst/>
          </a:prstGeom>
        </p:spPr>
      </p:pic>
    </p:spTree>
    <p:extLst>
      <p:ext uri="{BB962C8B-B14F-4D97-AF65-F5344CB8AC3E}">
        <p14:creationId xmlns:p14="http://schemas.microsoft.com/office/powerpoint/2010/main" val="23571667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Main Toxic Effects of Glyphosate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r>
              <a:rPr lang="en-US" dirty="0" smtClean="0"/>
              <a:t>Kills beneficial gut bacteria and allows pathogens to overgrow</a:t>
            </a:r>
          </a:p>
          <a:p>
            <a:r>
              <a:rPr lang="en-US" dirty="0" smtClean="0"/>
              <a:t>Interferes with function of cytochrome P450 (CYP) enzymes</a:t>
            </a:r>
          </a:p>
          <a:p>
            <a:r>
              <a:rPr lang="en-US" dirty="0" smtClean="0"/>
              <a:t>Chelates important minerals (iron, cobalt, zinc, manganese, etc.)</a:t>
            </a:r>
          </a:p>
          <a:p>
            <a:r>
              <a:rPr lang="en-US" dirty="0" smtClean="0"/>
              <a:t>Interferes with synthesis of aromatic amino acids and methionine</a:t>
            </a:r>
          </a:p>
          <a:p>
            <a:pPr lvl="1"/>
            <a:r>
              <a:rPr lang="en-US" dirty="0" smtClean="0"/>
              <a:t>Leads to shortages in glutathione, critical neurotransmitters and </a:t>
            </a:r>
            <a:r>
              <a:rPr lang="en-US" dirty="0" err="1" smtClean="0"/>
              <a:t>folate</a:t>
            </a:r>
            <a:endParaRPr lang="en-US" dirty="0" smtClean="0"/>
          </a:p>
          <a:p>
            <a:r>
              <a:rPr lang="en-US" i="1" dirty="0" smtClean="0">
                <a:solidFill>
                  <a:srgbClr val="FF0000"/>
                </a:solidFill>
              </a:rPr>
              <a:t>Disrupts sulfate synthesis and sulfate transport</a:t>
            </a:r>
            <a:endParaRPr lang="en-US" i="1" dirty="0">
              <a:solidFill>
                <a:srgbClr val="FF0000"/>
              </a:solidFill>
            </a:endParaRPr>
          </a:p>
        </p:txBody>
      </p:sp>
      <p:sp>
        <p:nvSpPr>
          <p:cNvPr id="4" name="TextBox 3"/>
          <p:cNvSpPr txBox="1"/>
          <p:nvPr/>
        </p:nvSpPr>
        <p:spPr>
          <a:xfrm>
            <a:off x="3402067" y="6126163"/>
            <a:ext cx="5342641" cy="707886"/>
          </a:xfrm>
          <a:prstGeom prst="rect">
            <a:avLst/>
          </a:prstGeom>
          <a:noFill/>
        </p:spPr>
        <p:txBody>
          <a:bodyPr wrap="none" rtlCol="0">
            <a:spAutoFit/>
          </a:bodyPr>
          <a:lstStyle/>
          <a:p>
            <a:r>
              <a:rPr lang="en-US" sz="2000" i="1" dirty="0" smtClean="0">
                <a:solidFill>
                  <a:srgbClr val="FF0000"/>
                </a:solidFill>
              </a:rPr>
              <a:t>*</a:t>
            </a:r>
            <a:r>
              <a:rPr lang="en-US" sz="2000" i="1" dirty="0" err="1" smtClean="0"/>
              <a:t>Samsel</a:t>
            </a:r>
            <a:r>
              <a:rPr lang="en-US" sz="2000" i="1" dirty="0" smtClean="0"/>
              <a:t> and Seneff, Entropy </a:t>
            </a:r>
            <a:r>
              <a:rPr lang="en-US" sz="2000" b="1" dirty="0"/>
              <a:t>2013</a:t>
            </a:r>
            <a:r>
              <a:rPr lang="en-US" sz="2000" dirty="0"/>
              <a:t>, </a:t>
            </a:r>
            <a:r>
              <a:rPr lang="en-US" sz="2000" i="1" dirty="0"/>
              <a:t>15</a:t>
            </a:r>
            <a:r>
              <a:rPr lang="en-US" sz="2000" dirty="0"/>
              <a:t>, 1416-</a:t>
            </a:r>
            <a:r>
              <a:rPr lang="en-US" sz="2000" dirty="0" smtClean="0"/>
              <a:t>1463</a:t>
            </a:r>
            <a:endParaRPr lang="en-US" sz="2000" dirty="0"/>
          </a:p>
          <a:p>
            <a:endParaRPr lang="en-US" sz="2000" dirty="0"/>
          </a:p>
        </p:txBody>
      </p:sp>
    </p:spTree>
    <p:extLst>
      <p:ext uri="{BB962C8B-B14F-4D97-AF65-F5344CB8AC3E}">
        <p14:creationId xmlns:p14="http://schemas.microsoft.com/office/powerpoint/2010/main" val="17140028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Enhancing Effect of Adjuvants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8229600" cy="3615267"/>
          </a:xfrm>
        </p:spPr>
        <p:txBody>
          <a:bodyPr/>
          <a:lstStyle/>
          <a:p>
            <a:pPr marL="0" indent="0">
              <a:buNone/>
            </a:pPr>
            <a:r>
              <a:rPr lang="en-US" dirty="0" smtClean="0"/>
              <a:t>“Adjuvants </a:t>
            </a:r>
            <a:r>
              <a:rPr lang="en-US" dirty="0"/>
              <a:t>in pesticides are generally declared as </a:t>
            </a:r>
            <a:r>
              <a:rPr lang="en-US" dirty="0" err="1"/>
              <a:t>inerts</a:t>
            </a:r>
            <a:r>
              <a:rPr lang="en-US" dirty="0"/>
              <a:t>, and for this reason they are not tested in long-term regulatory experiments. It is thus very surprising that they amplify </a:t>
            </a:r>
            <a:r>
              <a:rPr lang="en-US" i="1" dirty="0">
                <a:solidFill>
                  <a:srgbClr val="FF0000"/>
                </a:solidFill>
              </a:rPr>
              <a:t>up to 1000 times </a:t>
            </a:r>
            <a:r>
              <a:rPr lang="en-US" dirty="0"/>
              <a:t>the toxicity of their APs </a:t>
            </a:r>
            <a:r>
              <a:rPr lang="en-US" dirty="0" smtClean="0"/>
              <a:t>[Active Principles] in </a:t>
            </a:r>
            <a:r>
              <a:rPr lang="en-US" dirty="0"/>
              <a:t>100% of the cases where they are indicated to be present by the </a:t>
            </a:r>
            <a:r>
              <a:rPr lang="en-US" dirty="0" smtClean="0"/>
              <a:t>manufacturer.” </a:t>
            </a:r>
            <a:endParaRPr lang="en-US" dirty="0"/>
          </a:p>
          <a:p>
            <a:endParaRPr lang="en-US" dirty="0"/>
          </a:p>
        </p:txBody>
      </p:sp>
      <p:sp>
        <p:nvSpPr>
          <p:cNvPr id="4" name="TextBox 3"/>
          <p:cNvSpPr txBox="1"/>
          <p:nvPr/>
        </p:nvSpPr>
        <p:spPr>
          <a:xfrm>
            <a:off x="745067" y="6434667"/>
            <a:ext cx="7255600" cy="369332"/>
          </a:xfrm>
          <a:prstGeom prst="rect">
            <a:avLst/>
          </a:prstGeom>
          <a:noFill/>
        </p:spPr>
        <p:txBody>
          <a:bodyPr wrap="none" rtlCol="0">
            <a:spAutoFit/>
          </a:bodyPr>
          <a:lstStyle/>
          <a:p>
            <a:r>
              <a:rPr lang="en-US" dirty="0" smtClean="0">
                <a:solidFill>
                  <a:srgbClr val="FF0000"/>
                </a:solidFill>
              </a:rPr>
              <a:t>*</a:t>
            </a:r>
            <a:r>
              <a:rPr lang="en-US" dirty="0"/>
              <a:t>R. </a:t>
            </a:r>
            <a:r>
              <a:rPr lang="en-US" dirty="0" err="1"/>
              <a:t>Mesnage</a:t>
            </a:r>
            <a:r>
              <a:rPr lang="en-US" dirty="0"/>
              <a:t> et </a:t>
            </a:r>
            <a:r>
              <a:rPr lang="en-US" dirty="0" err="1"/>
              <a:t>al.BioMed</a:t>
            </a:r>
            <a:r>
              <a:rPr lang="en-US" dirty="0"/>
              <a:t> Research International 2014; Article ID:179691.</a:t>
            </a:r>
          </a:p>
        </p:txBody>
      </p:sp>
    </p:spTree>
    <p:extLst>
      <p:ext uri="{BB962C8B-B14F-4D97-AF65-F5344CB8AC3E}">
        <p14:creationId xmlns:p14="http://schemas.microsoft.com/office/powerpoint/2010/main" val="21125216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Roundup Safety Claims Disputed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417638"/>
            <a:ext cx="8229600" cy="4525963"/>
          </a:xfrm>
        </p:spPr>
        <p:txBody>
          <a:bodyPr>
            <a:normAutofit/>
          </a:bodyPr>
          <a:lstStyle/>
          <a:p>
            <a:pPr marL="0" indent="0">
              <a:buNone/>
            </a:pPr>
            <a:r>
              <a:rPr lang="en-US" dirty="0" smtClean="0"/>
              <a:t>“It </a:t>
            </a:r>
            <a:r>
              <a:rPr lang="en-US" dirty="0"/>
              <a:t>is commonly believed that Roundup is among the safest pesticides.  </a:t>
            </a:r>
            <a:r>
              <a:rPr lang="en-US" dirty="0" smtClean="0"/>
              <a:t>… Despite </a:t>
            </a:r>
            <a:r>
              <a:rPr lang="en-US" dirty="0"/>
              <a:t>its reputation, </a:t>
            </a:r>
            <a:r>
              <a:rPr lang="en-US" i="1" dirty="0">
                <a:solidFill>
                  <a:srgbClr val="FF0000"/>
                </a:solidFill>
              </a:rPr>
              <a:t>Roundup was by far the most toxic among the herbicides and insecticides tested</a:t>
            </a:r>
            <a:r>
              <a:rPr lang="en-US" dirty="0"/>
              <a:t>. This inconsistency between scientific fact and industrial claim may be attributed to huge economic interests, which have been found to falsify health risk assessments and </a:t>
            </a:r>
            <a:r>
              <a:rPr lang="en-US" i="1" dirty="0">
                <a:solidFill>
                  <a:srgbClr val="FF0000"/>
                </a:solidFill>
              </a:rPr>
              <a:t>delay health policy </a:t>
            </a:r>
            <a:r>
              <a:rPr lang="en-US" i="1" dirty="0" smtClean="0">
                <a:solidFill>
                  <a:srgbClr val="FF0000"/>
                </a:solidFill>
              </a:rPr>
              <a:t>decisions</a:t>
            </a:r>
            <a:r>
              <a:rPr lang="en-US" dirty="0" smtClean="0"/>
              <a:t>.”</a:t>
            </a:r>
            <a:endParaRPr lang="en-US" dirty="0"/>
          </a:p>
        </p:txBody>
      </p:sp>
      <p:sp>
        <p:nvSpPr>
          <p:cNvPr id="4" name="TextBox 3"/>
          <p:cNvSpPr txBox="1"/>
          <p:nvPr/>
        </p:nvSpPr>
        <p:spPr>
          <a:xfrm>
            <a:off x="1392534" y="6086899"/>
            <a:ext cx="7751466" cy="707886"/>
          </a:xfrm>
          <a:prstGeom prst="rect">
            <a:avLst/>
          </a:prstGeom>
          <a:noFill/>
        </p:spPr>
        <p:txBody>
          <a:bodyPr wrap="none" rtlCol="0">
            <a:spAutoFit/>
          </a:bodyPr>
          <a:lstStyle/>
          <a:p>
            <a:r>
              <a:rPr lang="en-US" sz="2000" dirty="0" smtClean="0">
                <a:solidFill>
                  <a:srgbClr val="FF0000"/>
                </a:solidFill>
              </a:rPr>
              <a:t>*</a:t>
            </a:r>
            <a:r>
              <a:rPr lang="en-US" sz="2000" dirty="0" smtClean="0"/>
              <a:t>R. </a:t>
            </a:r>
            <a:r>
              <a:rPr lang="en-US" sz="2000" dirty="0" err="1" smtClean="0"/>
              <a:t>Mesnage</a:t>
            </a:r>
            <a:r>
              <a:rPr lang="en-US" sz="2000" dirty="0" smtClean="0"/>
              <a:t> et al., Biomed Research International, </a:t>
            </a:r>
            <a:r>
              <a:rPr lang="fr-FR" sz="2000" dirty="0"/>
              <a:t>Volume 2014 (2014), </a:t>
            </a:r>
            <a:endParaRPr lang="fr-FR" sz="2000" dirty="0" smtClean="0"/>
          </a:p>
          <a:p>
            <a:r>
              <a:rPr lang="fr-FR" sz="2000" dirty="0" smtClean="0"/>
              <a:t>Article </a:t>
            </a:r>
            <a:r>
              <a:rPr lang="fr-FR" sz="2000" dirty="0"/>
              <a:t>ID </a:t>
            </a:r>
            <a:r>
              <a:rPr lang="fr-FR" sz="2000" dirty="0" smtClean="0"/>
              <a:t>179691</a:t>
            </a:r>
            <a:endParaRPr lang="en-US" sz="2000" i="1" dirty="0"/>
          </a:p>
        </p:txBody>
      </p:sp>
    </p:spTree>
    <p:extLst>
      <p:ext uri="{BB962C8B-B14F-4D97-AF65-F5344CB8AC3E}">
        <p14:creationId xmlns:p14="http://schemas.microsoft.com/office/powerpoint/2010/main" val="372475583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6884" y="2090171"/>
            <a:ext cx="7353433"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effectLst>
                  <a:outerShdw blurRad="41275" dist="20320" dir="1800000" algn="tl" rotWithShape="0">
                    <a:srgbClr val="000000">
                      <a:alpha val="40000"/>
                    </a:srgbClr>
                  </a:outerShdw>
                </a:effectLst>
              </a:rPr>
              <a:t>How to protect yourself?</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7758881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82"/>
            <a:ext cx="8229600" cy="1143000"/>
          </a:xfrm>
        </p:spPr>
        <p:txBody>
          <a:bodyPr/>
          <a:lstStyle/>
          <a:p>
            <a:r>
              <a:rPr lang="en-US" b="1" dirty="0" smtClean="0"/>
              <a:t>Go Organic!</a:t>
            </a:r>
            <a:endParaRPr lang="en-US" b="1" dirty="0"/>
          </a:p>
        </p:txBody>
      </p:sp>
      <p:pic>
        <p:nvPicPr>
          <p:cNvPr id="4" name="Content Placeholder 3" descr="organic.jpg"/>
          <p:cNvPicPr>
            <a:picLocks noGrp="1" noChangeAspect="1"/>
          </p:cNvPicPr>
          <p:nvPr>
            <p:ph idx="1"/>
          </p:nvPr>
        </p:nvPicPr>
        <p:blipFill>
          <a:blip r:embed="rId2">
            <a:extLst>
              <a:ext uri="{28A0092B-C50C-407E-A947-70E740481C1C}">
                <a14:useLocalDpi xmlns:a14="http://schemas.microsoft.com/office/drawing/2010/main" val="0"/>
              </a:ext>
            </a:extLst>
          </a:blip>
          <a:srcRect t="-4996" b="-4996"/>
          <a:stretch>
            <a:fillRect/>
          </a:stretch>
        </p:blipFill>
        <p:spPr>
          <a:xfrm>
            <a:off x="2388602" y="3867310"/>
            <a:ext cx="5261779" cy="2893776"/>
          </a:xfrm>
        </p:spPr>
      </p:pic>
      <p:pic>
        <p:nvPicPr>
          <p:cNvPr id="5" name="Picture 4" descr="white-house-farmers-mar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17" y="1111132"/>
            <a:ext cx="3288551" cy="2584801"/>
          </a:xfrm>
          <a:prstGeom prst="rect">
            <a:avLst/>
          </a:prstGeom>
        </p:spPr>
      </p:pic>
      <p:pic>
        <p:nvPicPr>
          <p:cNvPr id="6" name="Picture 5" descr="palo_alto_farmers_marke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668" y="1373507"/>
            <a:ext cx="3175000" cy="2349500"/>
          </a:xfrm>
          <a:prstGeom prst="rect">
            <a:avLst/>
          </a:prstGeom>
        </p:spPr>
      </p:pic>
    </p:spTree>
    <p:extLst>
      <p:ext uri="{BB962C8B-B14F-4D97-AF65-F5344CB8AC3E}">
        <p14:creationId xmlns:p14="http://schemas.microsoft.com/office/powerpoint/2010/main" val="16487582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2844"/>
            <a:ext cx="8229600" cy="1143000"/>
          </a:xfrm>
        </p:spPr>
        <p:txBody>
          <a:bodyPr/>
          <a:lstStyle/>
          <a:p>
            <a:r>
              <a:rPr lang="en-US" b="1" dirty="0" smtClean="0"/>
              <a:t>How Much Does it Cost?</a:t>
            </a:r>
            <a:endParaRPr lang="en-US" b="1" dirty="0"/>
          </a:p>
        </p:txBody>
      </p:sp>
      <p:sp>
        <p:nvSpPr>
          <p:cNvPr id="3" name="Content Placeholder 2"/>
          <p:cNvSpPr>
            <a:spLocks noGrp="1"/>
          </p:cNvSpPr>
          <p:nvPr>
            <p:ph idx="1"/>
          </p:nvPr>
        </p:nvSpPr>
        <p:spPr>
          <a:xfrm>
            <a:off x="457199" y="1287089"/>
            <a:ext cx="8414981" cy="4766390"/>
          </a:xfrm>
        </p:spPr>
        <p:txBody>
          <a:bodyPr>
            <a:noAutofit/>
          </a:bodyPr>
          <a:lstStyle/>
          <a:p>
            <a:pPr marL="0" indent="0" algn="ctr">
              <a:buNone/>
            </a:pPr>
            <a:r>
              <a:rPr lang="en-US" sz="2400" dirty="0" smtClean="0"/>
              <a:t>         </a:t>
            </a:r>
            <a:r>
              <a:rPr lang="en-US" sz="2400" b="1" dirty="0" smtClean="0"/>
              <a:t> Food 			  Organic 	Conventional</a:t>
            </a:r>
          </a:p>
          <a:p>
            <a:pPr marL="0" indent="0" algn="ctr">
              <a:buNone/>
            </a:pPr>
            <a:r>
              <a:rPr lang="en-US" sz="2400" dirty="0" smtClean="0"/>
              <a:t>celery    			2.99   		 </a:t>
            </a:r>
            <a:r>
              <a:rPr lang="en-US" sz="2400" dirty="0"/>
              <a:t>1.99</a:t>
            </a:r>
          </a:p>
          <a:p>
            <a:pPr marL="0" indent="0" algn="ctr">
              <a:buNone/>
            </a:pPr>
            <a:r>
              <a:rPr lang="en-US" sz="2400" dirty="0"/>
              <a:t>cauliflower    </a:t>
            </a:r>
            <a:r>
              <a:rPr lang="en-US" sz="2400" dirty="0" smtClean="0"/>
              <a:t>		4.99   		 </a:t>
            </a:r>
            <a:r>
              <a:rPr lang="en-US" sz="2400" dirty="0"/>
              <a:t>2.99</a:t>
            </a:r>
          </a:p>
          <a:p>
            <a:pPr marL="0" indent="0" algn="ctr">
              <a:buNone/>
            </a:pPr>
            <a:r>
              <a:rPr lang="en-US" sz="2400" dirty="0"/>
              <a:t>Bartlett </a:t>
            </a:r>
            <a:r>
              <a:rPr lang="en-US" sz="2400" dirty="0" smtClean="0"/>
              <a:t>pears   	2.69   		 1.99</a:t>
            </a:r>
          </a:p>
          <a:p>
            <a:pPr marL="0" indent="0" algn="ctr">
              <a:buNone/>
            </a:pPr>
            <a:r>
              <a:rPr lang="en-US" sz="2400" dirty="0"/>
              <a:t>o</a:t>
            </a:r>
            <a:r>
              <a:rPr lang="en-US" sz="2400" dirty="0" smtClean="0"/>
              <a:t>range juice      	3.99   		 </a:t>
            </a:r>
            <a:r>
              <a:rPr lang="en-US" sz="2400" dirty="0"/>
              <a:t>2.99</a:t>
            </a:r>
          </a:p>
          <a:p>
            <a:pPr marL="0" indent="0" algn="ctr">
              <a:buNone/>
            </a:pPr>
            <a:r>
              <a:rPr lang="en-US" sz="2400" dirty="0"/>
              <a:t>eggs    </a:t>
            </a:r>
            <a:r>
              <a:rPr lang="en-US" sz="2400" dirty="0" smtClean="0"/>
              <a:t>				5.69   		 </a:t>
            </a:r>
            <a:r>
              <a:rPr lang="en-US" sz="2400" dirty="0"/>
              <a:t>3.99</a:t>
            </a:r>
          </a:p>
          <a:p>
            <a:pPr marL="0" indent="0" algn="ctr">
              <a:buNone/>
            </a:pPr>
            <a:r>
              <a:rPr lang="en-US" sz="2400" dirty="0"/>
              <a:t>milk   </a:t>
            </a:r>
            <a:r>
              <a:rPr lang="en-US" sz="2400" dirty="0" smtClean="0"/>
              <a:t>				4.69   		 </a:t>
            </a:r>
            <a:r>
              <a:rPr lang="en-US" sz="2400" dirty="0"/>
              <a:t>2.99</a:t>
            </a:r>
          </a:p>
          <a:p>
            <a:pPr marL="0" indent="0" algn="ctr">
              <a:buNone/>
            </a:pPr>
            <a:r>
              <a:rPr lang="en-US" sz="2400" dirty="0"/>
              <a:t>cereal   </a:t>
            </a:r>
            <a:r>
              <a:rPr lang="en-US" sz="2400" dirty="0" smtClean="0"/>
              <a:t>			4.56    		 3.91</a:t>
            </a:r>
            <a:endParaRPr lang="en-US" sz="2400" dirty="0"/>
          </a:p>
          <a:p>
            <a:pPr algn="ctr"/>
            <a:endParaRPr lang="en-US" sz="2400" dirty="0"/>
          </a:p>
          <a:p>
            <a:pPr marL="0" indent="0" algn="ctr">
              <a:buNone/>
            </a:pPr>
            <a:r>
              <a:rPr lang="en-US" sz="2400" dirty="0"/>
              <a:t>TOTAL   </a:t>
            </a:r>
            <a:r>
              <a:rPr lang="en-US" sz="2400" dirty="0" smtClean="0"/>
              <a:t>		     29.60    		20.85</a:t>
            </a:r>
            <a:endParaRPr lang="en-US" sz="2400" dirty="0"/>
          </a:p>
          <a:p>
            <a:pPr algn="ctr"/>
            <a:endParaRPr lang="en-US" sz="2400" dirty="0"/>
          </a:p>
          <a:p>
            <a:pPr marL="0" indent="0" algn="ctr">
              <a:buNone/>
            </a:pPr>
            <a:r>
              <a:rPr lang="en-US" i="1" dirty="0">
                <a:solidFill>
                  <a:srgbClr val="FF0000"/>
                </a:solidFill>
              </a:rPr>
              <a:t>increase bill by ~40%</a:t>
            </a:r>
          </a:p>
          <a:p>
            <a:pPr algn="ctr"/>
            <a:endParaRPr lang="en-US" sz="2400" dirty="0"/>
          </a:p>
        </p:txBody>
      </p:sp>
    </p:spTree>
    <p:extLst>
      <p:ext uri="{BB962C8B-B14F-4D97-AF65-F5344CB8AC3E}">
        <p14:creationId xmlns:p14="http://schemas.microsoft.com/office/powerpoint/2010/main" val="33332192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cheese-saintag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031" y="714905"/>
            <a:ext cx="4457700" cy="3530600"/>
          </a:xfrm>
          <a:prstGeom prst="rect">
            <a:avLst/>
          </a:prstGeom>
        </p:spPr>
      </p:pic>
      <p:sp>
        <p:nvSpPr>
          <p:cNvPr id="2" name="Title 1"/>
          <p:cNvSpPr>
            <a:spLocks noGrp="1"/>
          </p:cNvSpPr>
          <p:nvPr>
            <p:ph type="title"/>
          </p:nvPr>
        </p:nvSpPr>
        <p:spPr/>
        <p:txBody>
          <a:bodyPr>
            <a:normAutofit/>
          </a:bodyPr>
          <a:lstStyle/>
          <a:p>
            <a:r>
              <a:rPr lang="en-US" b="1" dirty="0" smtClean="0"/>
              <a:t>Probiotics! – Maintain Healthy Gut</a:t>
            </a:r>
            <a:endParaRPr lang="en-US" b="1" dirty="0"/>
          </a:p>
        </p:txBody>
      </p:sp>
      <p:pic>
        <p:nvPicPr>
          <p:cNvPr id="4" name="Content Placeholder 3" descr="probiotics.jpg"/>
          <p:cNvPicPr>
            <a:picLocks noGrp="1" noChangeAspect="1"/>
          </p:cNvPicPr>
          <p:nvPr>
            <p:ph idx="1"/>
          </p:nvPr>
        </p:nvPicPr>
        <p:blipFill>
          <a:blip r:embed="rId3">
            <a:extLst>
              <a:ext uri="{28A0092B-C50C-407E-A947-70E740481C1C}">
                <a14:useLocalDpi xmlns:a14="http://schemas.microsoft.com/office/drawing/2010/main" val="0"/>
              </a:ext>
            </a:extLst>
          </a:blip>
          <a:srcRect l="-11053" r="-11053"/>
          <a:stretch>
            <a:fillRect/>
          </a:stretch>
        </p:blipFill>
        <p:spPr>
          <a:xfrm>
            <a:off x="144312" y="3559289"/>
            <a:ext cx="4973154" cy="2735043"/>
          </a:xfrm>
        </p:spPr>
      </p:pic>
      <p:pic>
        <p:nvPicPr>
          <p:cNvPr id="6" name="Picture 5" descr="beer_mu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179" y="3124763"/>
            <a:ext cx="3232437" cy="3733237"/>
          </a:xfrm>
          <a:prstGeom prst="rect">
            <a:avLst/>
          </a:prstGeom>
        </p:spPr>
      </p:pic>
    </p:spTree>
    <p:extLst>
      <p:ext uri="{BB962C8B-B14F-4D97-AF65-F5344CB8AC3E}">
        <p14:creationId xmlns:p14="http://schemas.microsoft.com/office/powerpoint/2010/main" val="6980729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chut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75359" y="3588757"/>
            <a:ext cx="7790414" cy="1569660"/>
          </a:xfrm>
          <a:prstGeom prst="rect">
            <a:avLst/>
          </a:prstGeom>
          <a:noFill/>
        </p:spPr>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mind is like a parachute – </a:t>
            </a:r>
            <a:endPar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ctr"/>
            <a:r>
              <a:rPr lang="en-US" sz="48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it </a:t>
            </a:r>
            <a:r>
              <a:rPr lang="en-US" sz="4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works best when open!</a:t>
            </a:r>
          </a:p>
        </p:txBody>
      </p:sp>
    </p:spTree>
    <p:extLst>
      <p:ext uri="{BB962C8B-B14F-4D97-AF65-F5344CB8AC3E}">
        <p14:creationId xmlns:p14="http://schemas.microsoft.com/office/powerpoint/2010/main" val="41418608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Escape to a sunny place in </a:t>
            </a:r>
            <a:r>
              <a:rPr lang="en-US" b="1" dirty="0"/>
              <a:t>w</a:t>
            </a:r>
            <a:r>
              <a:rPr lang="en-US" b="1" dirty="0" smtClean="0"/>
              <a:t>inter!</a:t>
            </a:r>
            <a:endParaRPr lang="en-US" b="1" dirty="0"/>
          </a:p>
        </p:txBody>
      </p:sp>
      <p:pic>
        <p:nvPicPr>
          <p:cNvPr id="5" name="Picture 4" descr="Flori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11053"/>
            <a:ext cx="5085039" cy="3387907"/>
          </a:xfrm>
          <a:prstGeom prst="rect">
            <a:avLst/>
          </a:prstGeom>
        </p:spPr>
      </p:pic>
      <p:pic>
        <p:nvPicPr>
          <p:cNvPr id="7" name="Picture 6" descr="boating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067" y="1417638"/>
            <a:ext cx="3246027" cy="4329697"/>
          </a:xfrm>
          <a:prstGeom prst="rect">
            <a:avLst/>
          </a:prstGeom>
        </p:spPr>
      </p:pic>
      <p:pic>
        <p:nvPicPr>
          <p:cNvPr id="6" name="Picture 5" descr="mountainbik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600" y="3742274"/>
            <a:ext cx="4277260" cy="3079627"/>
          </a:xfrm>
          <a:prstGeom prst="rect">
            <a:avLst/>
          </a:prstGeom>
        </p:spPr>
      </p:pic>
    </p:spTree>
    <p:extLst>
      <p:ext uri="{BB962C8B-B14F-4D97-AF65-F5344CB8AC3E}">
        <p14:creationId xmlns:p14="http://schemas.microsoft.com/office/powerpoint/2010/main" val="35989450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If you Live in Canada, Use a Sunlamp!</a:t>
            </a:r>
            <a:endParaRPr lang="en-US" b="1" dirty="0"/>
          </a:p>
        </p:txBody>
      </p:sp>
      <p:pic>
        <p:nvPicPr>
          <p:cNvPr id="4" name="Content Placeholder 3" descr="sunlamp.jpg"/>
          <p:cNvPicPr>
            <a:picLocks noGrp="1" noChangeAspect="1"/>
          </p:cNvPicPr>
          <p:nvPr>
            <p:ph idx="1"/>
          </p:nvPr>
        </p:nvPicPr>
        <p:blipFill>
          <a:blip r:embed="rId2"/>
          <a:srcRect l="-49373" r="-49373"/>
          <a:stretch>
            <a:fillRect/>
          </a:stretch>
        </p:blipFill>
        <p:spPr/>
      </p:pic>
    </p:spTree>
    <p:extLst>
      <p:ext uri="{BB962C8B-B14F-4D97-AF65-F5344CB8AC3E}">
        <p14:creationId xmlns:p14="http://schemas.microsoft.com/office/powerpoint/2010/main" val="41474379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Epsom Salts!</a:t>
            </a:r>
            <a:endParaRPr lang="en-US" b="1" dirty="0"/>
          </a:p>
        </p:txBody>
      </p:sp>
      <p:sp>
        <p:nvSpPr>
          <p:cNvPr id="3" name="Content Placeholder 2"/>
          <p:cNvSpPr>
            <a:spLocks noGrp="1"/>
          </p:cNvSpPr>
          <p:nvPr>
            <p:ph idx="1"/>
          </p:nvPr>
        </p:nvSpPr>
        <p:spPr>
          <a:xfrm>
            <a:off x="457200" y="1417638"/>
            <a:ext cx="6447246" cy="2506132"/>
          </a:xfrm>
        </p:spPr>
        <p:txBody>
          <a:bodyPr>
            <a:noAutofit/>
          </a:bodyPr>
          <a:lstStyle/>
          <a:p>
            <a:pPr>
              <a:buNone/>
            </a:pPr>
            <a:r>
              <a:rPr lang="en-US" dirty="0" smtClean="0"/>
              <a:t>   Magnesium Sulfate in hot bath water is a cheap and easy way to get sulfate supply to the skin</a:t>
            </a:r>
          </a:p>
          <a:p>
            <a:pPr>
              <a:buNone/>
            </a:pPr>
            <a:r>
              <a:rPr lang="en-US" dirty="0"/>
              <a:t> </a:t>
            </a:r>
            <a:r>
              <a:rPr lang="en-US" dirty="0" smtClean="0"/>
              <a:t>  Infrared heat also beneficial!</a:t>
            </a:r>
            <a:endParaRPr lang="en-US" dirty="0"/>
          </a:p>
        </p:txBody>
      </p:sp>
      <p:pic>
        <p:nvPicPr>
          <p:cNvPr id="4" name="Picture 3" descr="hot_spring_us.jpg"/>
          <p:cNvPicPr>
            <a:picLocks noChangeAspect="1"/>
          </p:cNvPicPr>
          <p:nvPr/>
        </p:nvPicPr>
        <p:blipFill>
          <a:blip r:embed="rId2"/>
          <a:stretch>
            <a:fillRect/>
          </a:stretch>
        </p:blipFill>
        <p:spPr>
          <a:xfrm>
            <a:off x="5254184" y="3780951"/>
            <a:ext cx="3432616" cy="2574462"/>
          </a:xfrm>
          <a:prstGeom prst="rect">
            <a:avLst/>
          </a:prstGeom>
        </p:spPr>
      </p:pic>
      <p:pic>
        <p:nvPicPr>
          <p:cNvPr id="5" name="Picture 4" descr="sulfur_hot_springs2.jpg"/>
          <p:cNvPicPr>
            <a:picLocks noChangeAspect="1"/>
          </p:cNvPicPr>
          <p:nvPr/>
        </p:nvPicPr>
        <p:blipFill>
          <a:blip r:embed="rId3"/>
          <a:stretch>
            <a:fillRect/>
          </a:stretch>
        </p:blipFill>
        <p:spPr>
          <a:xfrm>
            <a:off x="457200" y="3739225"/>
            <a:ext cx="4251306" cy="2616188"/>
          </a:xfrm>
          <a:prstGeom prst="rect">
            <a:avLst/>
          </a:prstGeom>
        </p:spPr>
      </p:pic>
      <p:pic>
        <p:nvPicPr>
          <p:cNvPr id="6" name="Picture 5" descr="epsom.jpg"/>
          <p:cNvPicPr>
            <a:picLocks noChangeAspect="1"/>
          </p:cNvPicPr>
          <p:nvPr/>
        </p:nvPicPr>
        <p:blipFill>
          <a:blip r:embed="rId4"/>
          <a:stretch>
            <a:fillRect/>
          </a:stretch>
        </p:blipFill>
        <p:spPr>
          <a:xfrm>
            <a:off x="6331871" y="632913"/>
            <a:ext cx="2812129" cy="2812129"/>
          </a:xfrm>
          <a:prstGeom prst="rect">
            <a:avLst/>
          </a:prstGeom>
        </p:spPr>
      </p:pic>
    </p:spTree>
    <p:extLst>
      <p:ext uri="{BB962C8B-B14F-4D97-AF65-F5344CB8AC3E}">
        <p14:creationId xmlns:p14="http://schemas.microsoft.com/office/powerpoint/2010/main" val="3498214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nscreen_on.jpg"/>
          <p:cNvPicPr>
            <a:picLocks noChangeAspect="1"/>
          </p:cNvPicPr>
          <p:nvPr/>
        </p:nvPicPr>
        <p:blipFill>
          <a:blip r:embed="rId2"/>
          <a:stretch>
            <a:fillRect/>
          </a:stretch>
        </p:blipFill>
        <p:spPr>
          <a:xfrm>
            <a:off x="5722507" y="4288476"/>
            <a:ext cx="3378200" cy="2413000"/>
          </a:xfrm>
          <a:prstGeom prst="rect">
            <a:avLst/>
          </a:prstGeom>
        </p:spPr>
      </p:pic>
      <p:pic>
        <p:nvPicPr>
          <p:cNvPr id="4" name="Content Placeholder 3" descr="soda.jpg"/>
          <p:cNvPicPr>
            <a:picLocks noGrp="1" noChangeAspect="1"/>
          </p:cNvPicPr>
          <p:nvPr>
            <p:ph idx="1"/>
          </p:nvPr>
        </p:nvPicPr>
        <p:blipFill>
          <a:blip r:embed="rId3"/>
          <a:srcRect l="-90682" r="-90682"/>
          <a:stretch>
            <a:fillRect/>
          </a:stretch>
        </p:blipFill>
        <p:spPr>
          <a:xfrm>
            <a:off x="5478957" y="-187594"/>
            <a:ext cx="5365545" cy="2950843"/>
          </a:xfrm>
        </p:spPr>
      </p:pic>
      <p:pic>
        <p:nvPicPr>
          <p:cNvPr id="5" name="Picture 4" descr="roundu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856" y="833462"/>
            <a:ext cx="3448907" cy="3448907"/>
          </a:xfrm>
          <a:prstGeom prst="rect">
            <a:avLst/>
          </a:prstGeom>
        </p:spPr>
      </p:pic>
      <p:sp>
        <p:nvSpPr>
          <p:cNvPr id="2" name="Title 1"/>
          <p:cNvSpPr>
            <a:spLocks noGrp="1"/>
          </p:cNvSpPr>
          <p:nvPr>
            <p:ph type="title"/>
          </p:nvPr>
        </p:nvSpPr>
        <p:spPr>
          <a:xfrm>
            <a:off x="1973723" y="240994"/>
            <a:ext cx="8229600" cy="1143000"/>
          </a:xfrm>
        </p:spPr>
        <p:txBody>
          <a:bodyPr>
            <a:normAutofit/>
          </a:bodyPr>
          <a:lstStyle/>
          <a:p>
            <a:r>
              <a:rPr lang="en-US" sz="5400" b="1" dirty="0" smtClean="0"/>
              <a:t>Don’ts!</a:t>
            </a:r>
            <a:endParaRPr lang="en-US" sz="5400" b="1" dirty="0"/>
          </a:p>
        </p:txBody>
      </p:sp>
      <p:pic>
        <p:nvPicPr>
          <p:cNvPr id="9" name="Picture 8" descr="statin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76210"/>
            <a:ext cx="3810000" cy="2603500"/>
          </a:xfrm>
          <a:prstGeom prst="rect">
            <a:avLst/>
          </a:prstGeom>
        </p:spPr>
      </p:pic>
      <p:pic>
        <p:nvPicPr>
          <p:cNvPr id="10" name="Picture 9" descr="Vaccine.jpg"/>
          <p:cNvPicPr>
            <a:picLocks noChangeAspect="1"/>
          </p:cNvPicPr>
          <p:nvPr/>
        </p:nvPicPr>
        <p:blipFill>
          <a:blip r:embed="rId6"/>
          <a:stretch>
            <a:fillRect/>
          </a:stretch>
        </p:blipFill>
        <p:spPr>
          <a:xfrm>
            <a:off x="361752" y="240994"/>
            <a:ext cx="2424594" cy="2147874"/>
          </a:xfrm>
          <a:prstGeom prst="rect">
            <a:avLst/>
          </a:prstGeom>
        </p:spPr>
      </p:pic>
      <p:pic>
        <p:nvPicPr>
          <p:cNvPr id="3" name="Picture 2" descr="High-Fructose-Corn-Syrup-graphi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9615" y="1850076"/>
            <a:ext cx="2438400" cy="2438400"/>
          </a:xfrm>
          <a:prstGeom prst="rect">
            <a:avLst/>
          </a:prstGeom>
        </p:spPr>
      </p:pic>
    </p:spTree>
    <p:extLst>
      <p:ext uri="{BB962C8B-B14F-4D97-AF65-F5344CB8AC3E}">
        <p14:creationId xmlns:p14="http://schemas.microsoft.com/office/powerpoint/2010/main" val="5366983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459" y="0"/>
            <a:ext cx="8229600" cy="1143000"/>
          </a:xfrm>
        </p:spPr>
        <p:txBody>
          <a:bodyPr>
            <a:normAutofit fontScale="90000"/>
          </a:bodyPr>
          <a:lstStyle/>
          <a:p>
            <a:r>
              <a:rPr lang="en-US" b="1" dirty="0" smtClean="0"/>
              <a:t>We are Too Comfortable                          with Aluminum!</a:t>
            </a:r>
            <a:endParaRPr lang="en-US" b="1" dirty="0"/>
          </a:p>
        </p:txBody>
      </p:sp>
      <p:pic>
        <p:nvPicPr>
          <p:cNvPr id="6" name="Picture 5" descr="antacids.jpg"/>
          <p:cNvPicPr>
            <a:picLocks noChangeAspect="1"/>
          </p:cNvPicPr>
          <p:nvPr/>
        </p:nvPicPr>
        <p:blipFill>
          <a:blip r:embed="rId2"/>
          <a:stretch>
            <a:fillRect/>
          </a:stretch>
        </p:blipFill>
        <p:spPr>
          <a:xfrm>
            <a:off x="5134" y="2227250"/>
            <a:ext cx="2922216" cy="1938976"/>
          </a:xfrm>
          <a:prstGeom prst="rect">
            <a:avLst/>
          </a:prstGeom>
        </p:spPr>
      </p:pic>
      <p:pic>
        <p:nvPicPr>
          <p:cNvPr id="8" name="Picture 7" descr="sunscreen_on.jpg"/>
          <p:cNvPicPr>
            <a:picLocks noChangeAspect="1"/>
          </p:cNvPicPr>
          <p:nvPr/>
        </p:nvPicPr>
        <p:blipFill>
          <a:blip r:embed="rId3"/>
          <a:stretch>
            <a:fillRect/>
          </a:stretch>
        </p:blipFill>
        <p:spPr>
          <a:xfrm>
            <a:off x="5765800" y="4632452"/>
            <a:ext cx="3378200" cy="2413000"/>
          </a:xfrm>
          <a:prstGeom prst="rect">
            <a:avLst/>
          </a:prstGeom>
        </p:spPr>
      </p:pic>
      <p:pic>
        <p:nvPicPr>
          <p:cNvPr id="4" name="Content Placeholder 3" descr="soda.jpg"/>
          <p:cNvPicPr>
            <a:picLocks noGrp="1" noChangeAspect="1"/>
          </p:cNvPicPr>
          <p:nvPr>
            <p:ph idx="1"/>
          </p:nvPr>
        </p:nvPicPr>
        <p:blipFill>
          <a:blip r:embed="rId4"/>
          <a:srcRect l="-90682" r="-90682"/>
          <a:stretch>
            <a:fillRect/>
          </a:stretch>
        </p:blipFill>
        <p:spPr>
          <a:xfrm>
            <a:off x="1640121" y="1197838"/>
            <a:ext cx="5365545" cy="2950843"/>
          </a:xfrm>
        </p:spPr>
      </p:pic>
      <p:pic>
        <p:nvPicPr>
          <p:cNvPr id="9" name="Picture 8" descr="aluminum_pan.jpg"/>
          <p:cNvPicPr>
            <a:picLocks noChangeAspect="1"/>
          </p:cNvPicPr>
          <p:nvPr/>
        </p:nvPicPr>
        <p:blipFill>
          <a:blip r:embed="rId5"/>
          <a:stretch>
            <a:fillRect/>
          </a:stretch>
        </p:blipFill>
        <p:spPr>
          <a:xfrm>
            <a:off x="5729021" y="1735700"/>
            <a:ext cx="2977438" cy="2230205"/>
          </a:xfrm>
          <a:prstGeom prst="rect">
            <a:avLst/>
          </a:prstGeom>
        </p:spPr>
      </p:pic>
      <p:pic>
        <p:nvPicPr>
          <p:cNvPr id="10" name="Picture 9" descr="Vaccine.jpg"/>
          <p:cNvPicPr>
            <a:picLocks noChangeAspect="1"/>
          </p:cNvPicPr>
          <p:nvPr/>
        </p:nvPicPr>
        <p:blipFill>
          <a:blip r:embed="rId6"/>
          <a:stretch>
            <a:fillRect/>
          </a:stretch>
        </p:blipFill>
        <p:spPr>
          <a:xfrm>
            <a:off x="0" y="0"/>
            <a:ext cx="2424594" cy="2147874"/>
          </a:xfrm>
          <a:prstGeom prst="rect">
            <a:avLst/>
          </a:prstGeom>
        </p:spPr>
      </p:pic>
      <p:pic>
        <p:nvPicPr>
          <p:cNvPr id="5" name="Picture 4" descr="Aluminum_Foil.jpg"/>
          <p:cNvPicPr>
            <a:picLocks noChangeAspect="1"/>
          </p:cNvPicPr>
          <p:nvPr/>
        </p:nvPicPr>
        <p:blipFill>
          <a:blip r:embed="rId7"/>
          <a:stretch>
            <a:fillRect/>
          </a:stretch>
        </p:blipFill>
        <p:spPr>
          <a:xfrm>
            <a:off x="3155256" y="4337370"/>
            <a:ext cx="2610544" cy="2227250"/>
          </a:xfrm>
          <a:prstGeom prst="rect">
            <a:avLst/>
          </a:prstGeom>
        </p:spPr>
      </p:pic>
      <p:pic>
        <p:nvPicPr>
          <p:cNvPr id="7" name="Picture 6" descr="antiperspirant.jpg"/>
          <p:cNvPicPr>
            <a:picLocks noChangeAspect="1"/>
          </p:cNvPicPr>
          <p:nvPr/>
        </p:nvPicPr>
        <p:blipFill>
          <a:blip r:embed="rId8"/>
          <a:stretch>
            <a:fillRect/>
          </a:stretch>
        </p:blipFill>
        <p:spPr>
          <a:xfrm>
            <a:off x="251148" y="4337370"/>
            <a:ext cx="3505200" cy="2324100"/>
          </a:xfrm>
          <a:prstGeom prst="rect">
            <a:avLst/>
          </a:prstGeom>
        </p:spPr>
      </p:pic>
    </p:spTree>
    <p:extLst>
      <p:ext uri="{BB962C8B-B14F-4D97-AF65-F5344CB8AC3E}">
        <p14:creationId xmlns:p14="http://schemas.microsoft.com/office/powerpoint/2010/main" val="383210161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dirty="0" smtClean="0"/>
              <a:t>Very brief overview</a:t>
            </a:r>
          </a:p>
          <a:p>
            <a:r>
              <a:rPr lang="en-US" dirty="0" smtClean="0">
                <a:solidFill>
                  <a:srgbClr val="FF0000"/>
                </a:solidFill>
              </a:rPr>
              <a:t>Nutrition and health</a:t>
            </a:r>
          </a:p>
          <a:p>
            <a:r>
              <a:rPr lang="en-US" dirty="0" smtClean="0"/>
              <a:t>Pesticides: focus on Roundup</a:t>
            </a:r>
          </a:p>
          <a:p>
            <a:r>
              <a:rPr lang="en-US" dirty="0" smtClean="0"/>
              <a:t>Vaccines, antibiotics and microbes</a:t>
            </a:r>
          </a:p>
          <a:p>
            <a:r>
              <a:rPr lang="en-US" dirty="0" smtClean="0"/>
              <a:t>Pharmaceutical drugs: focus on statins</a:t>
            </a:r>
            <a:endParaRPr lang="en-US" dirty="0"/>
          </a:p>
        </p:txBody>
      </p:sp>
    </p:spTree>
    <p:extLst>
      <p:ext uri="{BB962C8B-B14F-4D97-AF65-F5344CB8AC3E}">
        <p14:creationId xmlns:p14="http://schemas.microsoft.com/office/powerpoint/2010/main" val="20802484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dirty="0"/>
              <a:t>Overview</a:t>
            </a:r>
          </a:p>
          <a:p>
            <a:r>
              <a:rPr lang="en-US" dirty="0"/>
              <a:t>Sulfur Containing Foods and Supplements</a:t>
            </a:r>
          </a:p>
          <a:p>
            <a:r>
              <a:rPr lang="en-US" dirty="0"/>
              <a:t>Flavonoids and Polyphenols</a:t>
            </a:r>
          </a:p>
          <a:p>
            <a:r>
              <a:rPr lang="en-US" dirty="0"/>
              <a:t>Dietary Fats: Myths and Facts</a:t>
            </a:r>
          </a:p>
          <a:p>
            <a:r>
              <a:rPr lang="en-US" dirty="0"/>
              <a:t>Cancer, Sun and Micronutrients</a:t>
            </a:r>
          </a:p>
          <a:p>
            <a:r>
              <a:rPr lang="en-US" dirty="0"/>
              <a:t>Summary</a:t>
            </a:r>
          </a:p>
          <a:p>
            <a:endParaRPr lang="en-US" dirty="0"/>
          </a:p>
          <a:p>
            <a:endParaRPr lang="en-US" dirty="0"/>
          </a:p>
        </p:txBody>
      </p:sp>
    </p:spTree>
    <p:extLst>
      <p:ext uri="{BB962C8B-B14F-4D97-AF65-F5344CB8AC3E}">
        <p14:creationId xmlns:p14="http://schemas.microsoft.com/office/powerpoint/2010/main" val="12579027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2057399"/>
          </a:xfrm>
        </p:spPr>
        <p:txBody>
          <a:bodyPr>
            <a:normAutofit/>
          </a:bodyPr>
          <a:lstStyle/>
          <a:p>
            <a:pPr marL="0" indent="0" algn="ctr">
              <a:buNone/>
            </a:pPr>
            <a:r>
              <a:rPr lang="en-US" sz="4400" b="1" dirty="0" smtClean="0"/>
              <a:t>Overview</a:t>
            </a:r>
            <a:endParaRPr lang="en-US" sz="4400" b="1" dirty="0"/>
          </a:p>
        </p:txBody>
      </p:sp>
    </p:spTree>
    <p:extLst>
      <p:ext uri="{BB962C8B-B14F-4D97-AF65-F5344CB8AC3E}">
        <p14:creationId xmlns:p14="http://schemas.microsoft.com/office/powerpoint/2010/main" val="34197520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ood_spending_worldwide_2.png"/>
          <p:cNvPicPr>
            <a:picLocks noGrp="1" noChangeAspect="1"/>
          </p:cNvPicPr>
          <p:nvPr>
            <p:ph idx="1"/>
          </p:nvPr>
        </p:nvPicPr>
        <p:blipFill>
          <a:blip r:embed="rId3">
            <a:extLst>
              <a:ext uri="{28A0092B-C50C-407E-A947-70E740481C1C}">
                <a14:useLocalDpi xmlns:a14="http://schemas.microsoft.com/office/drawing/2010/main" val="0"/>
              </a:ext>
            </a:extLst>
          </a:blip>
          <a:srcRect l="-25924" r="-25924"/>
          <a:stretch>
            <a:fillRect/>
          </a:stretch>
        </p:blipFill>
        <p:spPr>
          <a:xfrm>
            <a:off x="-917506" y="548351"/>
            <a:ext cx="10848035" cy="5966001"/>
          </a:xfrm>
        </p:spPr>
      </p:pic>
      <p:sp>
        <p:nvSpPr>
          <p:cNvPr id="3" name="Freeform 2"/>
          <p:cNvSpPr/>
          <p:nvPr/>
        </p:nvSpPr>
        <p:spPr>
          <a:xfrm>
            <a:off x="2115623" y="5591225"/>
            <a:ext cx="1070357" cy="667856"/>
          </a:xfrm>
          <a:custGeom>
            <a:avLst/>
            <a:gdLst>
              <a:gd name="connsiteX0" fmla="*/ 339710 w 1070357"/>
              <a:gd name="connsiteY0" fmla="*/ 81442 h 667856"/>
              <a:gd name="connsiteX1" fmla="*/ 17977 w 1070357"/>
              <a:gd name="connsiteY1" fmla="*/ 250775 h 667856"/>
              <a:gd name="connsiteX2" fmla="*/ 17977 w 1070357"/>
              <a:gd name="connsiteY2" fmla="*/ 250775 h 667856"/>
              <a:gd name="connsiteX3" fmla="*/ 51844 w 1070357"/>
              <a:gd name="connsiteY3" fmla="*/ 487842 h 667856"/>
              <a:gd name="connsiteX4" fmla="*/ 593710 w 1070357"/>
              <a:gd name="connsiteY4" fmla="*/ 640242 h 667856"/>
              <a:gd name="connsiteX5" fmla="*/ 1033977 w 1070357"/>
              <a:gd name="connsiteY5" fmla="*/ 606375 h 667856"/>
              <a:gd name="connsiteX6" fmla="*/ 966244 w 1070357"/>
              <a:gd name="connsiteY6" fmla="*/ 47575 h 667856"/>
              <a:gd name="connsiteX7" fmla="*/ 339710 w 1070357"/>
              <a:gd name="connsiteY7" fmla="*/ 81442 h 6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357" h="667856">
                <a:moveTo>
                  <a:pt x="339710" y="81442"/>
                </a:moveTo>
                <a:lnTo>
                  <a:pt x="17977" y="250775"/>
                </a:lnTo>
                <a:lnTo>
                  <a:pt x="17977" y="250775"/>
                </a:lnTo>
                <a:cubicBezTo>
                  <a:pt x="23621" y="290286"/>
                  <a:pt x="-44111" y="422931"/>
                  <a:pt x="51844" y="487842"/>
                </a:cubicBezTo>
                <a:cubicBezTo>
                  <a:pt x="147799" y="552753"/>
                  <a:pt x="430021" y="620487"/>
                  <a:pt x="593710" y="640242"/>
                </a:cubicBezTo>
                <a:cubicBezTo>
                  <a:pt x="757399" y="659997"/>
                  <a:pt x="971888" y="705153"/>
                  <a:pt x="1033977" y="606375"/>
                </a:cubicBezTo>
                <a:cubicBezTo>
                  <a:pt x="1096066" y="507597"/>
                  <a:pt x="1081955" y="137886"/>
                  <a:pt x="966244" y="47575"/>
                </a:cubicBezTo>
                <a:cubicBezTo>
                  <a:pt x="850533" y="-42736"/>
                  <a:pt x="595121" y="10886"/>
                  <a:pt x="339710" y="8144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1591732" y="2064864"/>
            <a:ext cx="1448534" cy="1101671"/>
          </a:xfrm>
          <a:custGeom>
            <a:avLst/>
            <a:gdLst>
              <a:gd name="connsiteX0" fmla="*/ 339710 w 1070357"/>
              <a:gd name="connsiteY0" fmla="*/ 81442 h 667856"/>
              <a:gd name="connsiteX1" fmla="*/ 17977 w 1070357"/>
              <a:gd name="connsiteY1" fmla="*/ 250775 h 667856"/>
              <a:gd name="connsiteX2" fmla="*/ 17977 w 1070357"/>
              <a:gd name="connsiteY2" fmla="*/ 250775 h 667856"/>
              <a:gd name="connsiteX3" fmla="*/ 51844 w 1070357"/>
              <a:gd name="connsiteY3" fmla="*/ 487842 h 667856"/>
              <a:gd name="connsiteX4" fmla="*/ 593710 w 1070357"/>
              <a:gd name="connsiteY4" fmla="*/ 640242 h 667856"/>
              <a:gd name="connsiteX5" fmla="*/ 1033977 w 1070357"/>
              <a:gd name="connsiteY5" fmla="*/ 606375 h 667856"/>
              <a:gd name="connsiteX6" fmla="*/ 966244 w 1070357"/>
              <a:gd name="connsiteY6" fmla="*/ 47575 h 667856"/>
              <a:gd name="connsiteX7" fmla="*/ 339710 w 1070357"/>
              <a:gd name="connsiteY7" fmla="*/ 81442 h 6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357" h="667856">
                <a:moveTo>
                  <a:pt x="339710" y="81442"/>
                </a:moveTo>
                <a:lnTo>
                  <a:pt x="17977" y="250775"/>
                </a:lnTo>
                <a:lnTo>
                  <a:pt x="17977" y="250775"/>
                </a:lnTo>
                <a:cubicBezTo>
                  <a:pt x="23621" y="290286"/>
                  <a:pt x="-44111" y="422931"/>
                  <a:pt x="51844" y="487842"/>
                </a:cubicBezTo>
                <a:cubicBezTo>
                  <a:pt x="147799" y="552753"/>
                  <a:pt x="430021" y="620487"/>
                  <a:pt x="593710" y="640242"/>
                </a:cubicBezTo>
                <a:cubicBezTo>
                  <a:pt x="757399" y="659997"/>
                  <a:pt x="971888" y="705153"/>
                  <a:pt x="1033977" y="606375"/>
                </a:cubicBezTo>
                <a:cubicBezTo>
                  <a:pt x="1096066" y="507597"/>
                  <a:pt x="1081955" y="137886"/>
                  <a:pt x="966244" y="47575"/>
                </a:cubicBezTo>
                <a:cubicBezTo>
                  <a:pt x="850533" y="-42736"/>
                  <a:pt x="595121" y="10886"/>
                  <a:pt x="339710" y="8144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546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ood_spending_worldwide_2.png"/>
          <p:cNvPicPr>
            <a:picLocks noGrp="1" noChangeAspect="1"/>
          </p:cNvPicPr>
          <p:nvPr>
            <p:ph idx="1"/>
          </p:nvPr>
        </p:nvPicPr>
        <p:blipFill>
          <a:blip r:embed="rId3">
            <a:extLst>
              <a:ext uri="{28A0092B-C50C-407E-A947-70E740481C1C}">
                <a14:useLocalDpi xmlns:a14="http://schemas.microsoft.com/office/drawing/2010/main" val="0"/>
              </a:ext>
            </a:extLst>
          </a:blip>
          <a:srcRect l="-25924" r="-25924"/>
          <a:stretch>
            <a:fillRect/>
          </a:stretch>
        </p:blipFill>
        <p:spPr>
          <a:xfrm>
            <a:off x="-917506" y="548351"/>
            <a:ext cx="10848035" cy="5966001"/>
          </a:xfrm>
        </p:spPr>
      </p:pic>
      <p:sp>
        <p:nvSpPr>
          <p:cNvPr id="3" name="Freeform 2"/>
          <p:cNvSpPr/>
          <p:nvPr/>
        </p:nvSpPr>
        <p:spPr>
          <a:xfrm>
            <a:off x="2115623" y="5591225"/>
            <a:ext cx="1070357" cy="667856"/>
          </a:xfrm>
          <a:custGeom>
            <a:avLst/>
            <a:gdLst>
              <a:gd name="connsiteX0" fmla="*/ 339710 w 1070357"/>
              <a:gd name="connsiteY0" fmla="*/ 81442 h 667856"/>
              <a:gd name="connsiteX1" fmla="*/ 17977 w 1070357"/>
              <a:gd name="connsiteY1" fmla="*/ 250775 h 667856"/>
              <a:gd name="connsiteX2" fmla="*/ 17977 w 1070357"/>
              <a:gd name="connsiteY2" fmla="*/ 250775 h 667856"/>
              <a:gd name="connsiteX3" fmla="*/ 51844 w 1070357"/>
              <a:gd name="connsiteY3" fmla="*/ 487842 h 667856"/>
              <a:gd name="connsiteX4" fmla="*/ 593710 w 1070357"/>
              <a:gd name="connsiteY4" fmla="*/ 640242 h 667856"/>
              <a:gd name="connsiteX5" fmla="*/ 1033977 w 1070357"/>
              <a:gd name="connsiteY5" fmla="*/ 606375 h 667856"/>
              <a:gd name="connsiteX6" fmla="*/ 966244 w 1070357"/>
              <a:gd name="connsiteY6" fmla="*/ 47575 h 667856"/>
              <a:gd name="connsiteX7" fmla="*/ 339710 w 1070357"/>
              <a:gd name="connsiteY7" fmla="*/ 81442 h 6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357" h="667856">
                <a:moveTo>
                  <a:pt x="339710" y="81442"/>
                </a:moveTo>
                <a:lnTo>
                  <a:pt x="17977" y="250775"/>
                </a:lnTo>
                <a:lnTo>
                  <a:pt x="17977" y="250775"/>
                </a:lnTo>
                <a:cubicBezTo>
                  <a:pt x="23621" y="290286"/>
                  <a:pt x="-44111" y="422931"/>
                  <a:pt x="51844" y="487842"/>
                </a:cubicBezTo>
                <a:cubicBezTo>
                  <a:pt x="147799" y="552753"/>
                  <a:pt x="430021" y="620487"/>
                  <a:pt x="593710" y="640242"/>
                </a:cubicBezTo>
                <a:cubicBezTo>
                  <a:pt x="757399" y="659997"/>
                  <a:pt x="971888" y="705153"/>
                  <a:pt x="1033977" y="606375"/>
                </a:cubicBezTo>
                <a:cubicBezTo>
                  <a:pt x="1096066" y="507597"/>
                  <a:pt x="1081955" y="137886"/>
                  <a:pt x="966244" y="47575"/>
                </a:cubicBezTo>
                <a:cubicBezTo>
                  <a:pt x="850533" y="-42736"/>
                  <a:pt x="595121" y="10886"/>
                  <a:pt x="339710" y="8144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reeform 4"/>
          <p:cNvSpPr/>
          <p:nvPr/>
        </p:nvSpPr>
        <p:spPr>
          <a:xfrm>
            <a:off x="1591732" y="2064864"/>
            <a:ext cx="1448534" cy="1101671"/>
          </a:xfrm>
          <a:custGeom>
            <a:avLst/>
            <a:gdLst>
              <a:gd name="connsiteX0" fmla="*/ 339710 w 1070357"/>
              <a:gd name="connsiteY0" fmla="*/ 81442 h 667856"/>
              <a:gd name="connsiteX1" fmla="*/ 17977 w 1070357"/>
              <a:gd name="connsiteY1" fmla="*/ 250775 h 667856"/>
              <a:gd name="connsiteX2" fmla="*/ 17977 w 1070357"/>
              <a:gd name="connsiteY2" fmla="*/ 250775 h 667856"/>
              <a:gd name="connsiteX3" fmla="*/ 51844 w 1070357"/>
              <a:gd name="connsiteY3" fmla="*/ 487842 h 667856"/>
              <a:gd name="connsiteX4" fmla="*/ 593710 w 1070357"/>
              <a:gd name="connsiteY4" fmla="*/ 640242 h 667856"/>
              <a:gd name="connsiteX5" fmla="*/ 1033977 w 1070357"/>
              <a:gd name="connsiteY5" fmla="*/ 606375 h 667856"/>
              <a:gd name="connsiteX6" fmla="*/ 966244 w 1070357"/>
              <a:gd name="connsiteY6" fmla="*/ 47575 h 667856"/>
              <a:gd name="connsiteX7" fmla="*/ 339710 w 1070357"/>
              <a:gd name="connsiteY7" fmla="*/ 81442 h 6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357" h="667856">
                <a:moveTo>
                  <a:pt x="339710" y="81442"/>
                </a:moveTo>
                <a:lnTo>
                  <a:pt x="17977" y="250775"/>
                </a:lnTo>
                <a:lnTo>
                  <a:pt x="17977" y="250775"/>
                </a:lnTo>
                <a:cubicBezTo>
                  <a:pt x="23621" y="290286"/>
                  <a:pt x="-44111" y="422931"/>
                  <a:pt x="51844" y="487842"/>
                </a:cubicBezTo>
                <a:cubicBezTo>
                  <a:pt x="147799" y="552753"/>
                  <a:pt x="430021" y="620487"/>
                  <a:pt x="593710" y="640242"/>
                </a:cubicBezTo>
                <a:cubicBezTo>
                  <a:pt x="757399" y="659997"/>
                  <a:pt x="971888" y="705153"/>
                  <a:pt x="1033977" y="606375"/>
                </a:cubicBezTo>
                <a:cubicBezTo>
                  <a:pt x="1096066" y="507597"/>
                  <a:pt x="1081955" y="137886"/>
                  <a:pt x="966244" y="47575"/>
                </a:cubicBezTo>
                <a:cubicBezTo>
                  <a:pt x="850533" y="-42736"/>
                  <a:pt x="595121" y="10886"/>
                  <a:pt x="339710" y="81442"/>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31334" y="2963333"/>
            <a:ext cx="7095066" cy="1200329"/>
          </a:xfrm>
          <a:prstGeom prst="rect">
            <a:avLst/>
          </a:prstGeom>
          <a:solidFill>
            <a:srgbClr val="FFEDAF"/>
          </a:solidFill>
          <a:ln>
            <a:solidFill>
              <a:schemeClr val="tx1"/>
            </a:solidFill>
          </a:ln>
        </p:spPr>
        <p:txBody>
          <a:bodyPr wrap="square" rtlCol="0">
            <a:spAutoFit/>
          </a:bodyPr>
          <a:lstStyle/>
          <a:p>
            <a:pPr algn="ctr"/>
            <a:r>
              <a:rPr lang="en-US" sz="3600" dirty="0" smtClean="0"/>
              <a:t>US households spend the least percentage of their income on food</a:t>
            </a:r>
            <a:endParaRPr lang="en-US" sz="3600" dirty="0"/>
          </a:p>
        </p:txBody>
      </p:sp>
    </p:spTree>
    <p:extLst>
      <p:ext uri="{BB962C8B-B14F-4D97-AF65-F5344CB8AC3E}">
        <p14:creationId xmlns:p14="http://schemas.microsoft.com/office/powerpoint/2010/main" val="246296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3556000"/>
          </a:xfrm>
          <a:solidFill>
            <a:srgbClr val="FFF8A0"/>
          </a:solidFill>
          <a:ln>
            <a:solidFill>
              <a:schemeClr val="tx1"/>
            </a:solidFill>
          </a:ln>
        </p:spPr>
        <p:txBody>
          <a:bodyPr/>
          <a:lstStyle/>
          <a:p>
            <a:pPr marL="0" indent="0">
              <a:buNone/>
            </a:pPr>
            <a:r>
              <a:rPr lang="en-US" dirty="0"/>
              <a:t>"If people let the government decide what foods they eat and what medicines they take, their bodies will soon be in as sorry a state as are the souls who live under tyranny" </a:t>
            </a:r>
            <a:endParaRPr lang="en-US" dirty="0" smtClean="0"/>
          </a:p>
          <a:p>
            <a:pPr marL="0" indent="0">
              <a:buNone/>
            </a:pPr>
            <a:endParaRPr lang="en-US" dirty="0"/>
          </a:p>
          <a:p>
            <a:pPr marL="0" indent="0">
              <a:buNone/>
            </a:pPr>
            <a:r>
              <a:rPr lang="en-US" dirty="0" smtClean="0"/>
              <a:t>Thomas </a:t>
            </a:r>
            <a:r>
              <a:rPr lang="en-US" dirty="0"/>
              <a:t>Jefferson (1743 - 1826)</a:t>
            </a:r>
          </a:p>
        </p:txBody>
      </p:sp>
    </p:spTree>
    <p:extLst>
      <p:ext uri="{BB962C8B-B14F-4D97-AF65-F5344CB8AC3E}">
        <p14:creationId xmlns:p14="http://schemas.microsoft.com/office/powerpoint/2010/main" val="17940665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41"/>
            <a:ext cx="8229600" cy="1143000"/>
          </a:xfrm>
        </p:spPr>
        <p:txBody>
          <a:bodyPr>
            <a:noAutofit/>
          </a:bodyPr>
          <a:lstStyle/>
          <a:p>
            <a:r>
              <a:rPr lang="en-US" sz="3200" b="1" dirty="0" smtClean="0"/>
              <a:t>Ten Food Companies Control What We Eat</a:t>
            </a:r>
            <a:r>
              <a:rPr lang="en-US" sz="3200" b="1" dirty="0" smtClean="0">
                <a:solidFill>
                  <a:srgbClr val="FF0000"/>
                </a:solidFill>
              </a:rPr>
              <a:t>*</a:t>
            </a:r>
            <a:endParaRPr lang="en-US" sz="3200" b="1" dirty="0">
              <a:solidFill>
                <a:srgbClr val="FF0000"/>
              </a:solidFill>
            </a:endParaRPr>
          </a:p>
        </p:txBody>
      </p:sp>
      <p:pic>
        <p:nvPicPr>
          <p:cNvPr id="4" name="Content Placeholder 3" descr="ten_food_companies.png"/>
          <p:cNvPicPr>
            <a:picLocks noGrp="1" noChangeAspect="1"/>
          </p:cNvPicPr>
          <p:nvPr>
            <p:ph idx="1"/>
          </p:nvPr>
        </p:nvPicPr>
        <p:blipFill>
          <a:blip r:embed="rId2">
            <a:extLst>
              <a:ext uri="{28A0092B-C50C-407E-A947-70E740481C1C}">
                <a14:useLocalDpi xmlns:a14="http://schemas.microsoft.com/office/drawing/2010/main" val="0"/>
              </a:ext>
            </a:extLst>
          </a:blip>
          <a:srcRect l="-6822" r="-6822"/>
          <a:stretch>
            <a:fillRect/>
          </a:stretch>
        </p:blipFill>
        <p:spPr>
          <a:xfrm>
            <a:off x="-842735" y="821768"/>
            <a:ext cx="10822196" cy="5951791"/>
          </a:xfrm>
        </p:spPr>
      </p:pic>
      <p:sp>
        <p:nvSpPr>
          <p:cNvPr id="5" name="TextBox 4"/>
          <p:cNvSpPr txBox="1"/>
          <p:nvPr/>
        </p:nvSpPr>
        <p:spPr>
          <a:xfrm>
            <a:off x="1284941" y="6548432"/>
            <a:ext cx="8531412" cy="400110"/>
          </a:xfrm>
          <a:prstGeom prst="rect">
            <a:avLst/>
          </a:prstGeom>
          <a:noFill/>
        </p:spPr>
        <p:txBody>
          <a:bodyPr wrap="square" rtlCol="0">
            <a:spAutoFit/>
          </a:bodyPr>
          <a:lstStyle/>
          <a:p>
            <a:r>
              <a:rPr lang="en-US" sz="2000" dirty="0">
                <a:solidFill>
                  <a:srgbClr val="FF0000"/>
                </a:solidFill>
              </a:rPr>
              <a:t>*</a:t>
            </a:r>
            <a:r>
              <a:rPr lang="en-US" sz="2000" dirty="0" err="1" smtClean="0"/>
              <a:t>businessinsider.com</a:t>
            </a:r>
            <a:r>
              <a:rPr lang="en-US" sz="2000" dirty="0"/>
              <a:t>/10-companies-that-control-what-we-buy-2014-7</a:t>
            </a:r>
          </a:p>
        </p:txBody>
      </p:sp>
    </p:spTree>
    <p:extLst>
      <p:ext uri="{BB962C8B-B14F-4D97-AF65-F5344CB8AC3E}">
        <p14:creationId xmlns:p14="http://schemas.microsoft.com/office/powerpoint/2010/main" val="19073779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832"/>
            <a:ext cx="8229600" cy="1143000"/>
          </a:xfrm>
        </p:spPr>
        <p:txBody>
          <a:bodyPr/>
          <a:lstStyle/>
          <a:p>
            <a:r>
              <a:rPr lang="en-US" b="1" dirty="0" smtClean="0"/>
              <a:t>Sugar-Sweetened Beverages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0" y="1012035"/>
            <a:ext cx="9264862" cy="4143059"/>
          </a:xfrm>
        </p:spPr>
        <p:txBody>
          <a:bodyPr>
            <a:noAutofit/>
          </a:bodyPr>
          <a:lstStyle/>
          <a:p>
            <a:r>
              <a:rPr lang="en-US" sz="2800" dirty="0"/>
              <a:t>Sugar-sweetened </a:t>
            </a:r>
            <a:r>
              <a:rPr lang="en-US" sz="2800" dirty="0" smtClean="0"/>
              <a:t>beverages                                                                  </a:t>
            </a:r>
            <a:r>
              <a:rPr lang="en-US" sz="2800" dirty="0"/>
              <a:t>are the largest source </a:t>
            </a:r>
            <a:r>
              <a:rPr lang="en-US" sz="2800" dirty="0" smtClean="0"/>
              <a:t>of                                                                          </a:t>
            </a:r>
            <a:r>
              <a:rPr lang="en-US" sz="2800" dirty="0"/>
              <a:t>added sugar in </a:t>
            </a:r>
            <a:r>
              <a:rPr lang="en-US" sz="2800" dirty="0" smtClean="0"/>
              <a:t>our diet</a:t>
            </a:r>
            <a:endParaRPr lang="en-US" sz="2800" dirty="0"/>
          </a:p>
          <a:p>
            <a:r>
              <a:rPr lang="en-US" sz="2800" dirty="0"/>
              <a:t>In the US, high-fructose </a:t>
            </a:r>
            <a:r>
              <a:rPr lang="en-US" sz="2800" dirty="0" smtClean="0"/>
              <a:t>                                                              corn </a:t>
            </a:r>
            <a:r>
              <a:rPr lang="en-US" sz="2800" dirty="0"/>
              <a:t>syrup is the </a:t>
            </a:r>
            <a:r>
              <a:rPr lang="en-US" sz="2800" dirty="0" smtClean="0"/>
              <a:t>major                                                                     </a:t>
            </a:r>
            <a:r>
              <a:rPr lang="en-US" sz="2800" dirty="0"/>
              <a:t>source of sweetener</a:t>
            </a:r>
          </a:p>
          <a:p>
            <a:r>
              <a:rPr lang="en-US" sz="2800" dirty="0"/>
              <a:t>40% increase in HFCS </a:t>
            </a:r>
            <a:r>
              <a:rPr lang="en-US" sz="2800" dirty="0" smtClean="0"/>
              <a:t>                                                        consumption </a:t>
            </a:r>
            <a:r>
              <a:rPr lang="en-US" sz="2800" dirty="0"/>
              <a:t>over past 30 </a:t>
            </a:r>
            <a:r>
              <a:rPr lang="en-US" sz="2800" dirty="0" smtClean="0"/>
              <a:t>years</a:t>
            </a:r>
          </a:p>
          <a:p>
            <a:pPr lvl="1"/>
            <a:r>
              <a:rPr lang="en-US" sz="2400" dirty="0"/>
              <a:t>H</a:t>
            </a:r>
            <a:r>
              <a:rPr lang="en-US" sz="2400" dirty="0" smtClean="0"/>
              <a:t>igher </a:t>
            </a:r>
            <a:r>
              <a:rPr lang="en-US" sz="2400" dirty="0"/>
              <a:t>than </a:t>
            </a:r>
            <a:r>
              <a:rPr lang="en-US" sz="2400" dirty="0" smtClean="0"/>
              <a:t>any other </a:t>
            </a:r>
            <a:r>
              <a:rPr lang="en-US" sz="2400" dirty="0"/>
              <a:t>food product</a:t>
            </a:r>
          </a:p>
          <a:p>
            <a:r>
              <a:rPr lang="en-US" sz="2800" dirty="0"/>
              <a:t>American Heart Association meeting report implicated </a:t>
            </a:r>
            <a:r>
              <a:rPr lang="en-US" sz="2800" dirty="0" smtClean="0"/>
              <a:t>180,000 deaths</a:t>
            </a:r>
            <a:r>
              <a:rPr lang="en-US" sz="2800" dirty="0"/>
              <a:t>/year to consumption of sugars in </a:t>
            </a:r>
            <a:r>
              <a:rPr lang="en-US" sz="2800" dirty="0" smtClean="0"/>
              <a:t>beverages</a:t>
            </a:r>
            <a:endParaRPr lang="en-US" sz="2800" dirty="0"/>
          </a:p>
          <a:p>
            <a:endParaRPr lang="en-US" sz="2800" dirty="0"/>
          </a:p>
        </p:txBody>
      </p:sp>
      <p:pic>
        <p:nvPicPr>
          <p:cNvPr id="4" name="Picture 3" descr="Sod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938" y="1215623"/>
            <a:ext cx="4181712" cy="2943648"/>
          </a:xfrm>
          <a:prstGeom prst="rect">
            <a:avLst/>
          </a:prstGeom>
        </p:spPr>
      </p:pic>
      <p:sp>
        <p:nvSpPr>
          <p:cNvPr id="5" name="TextBox 4"/>
          <p:cNvSpPr txBox="1"/>
          <p:nvPr/>
        </p:nvSpPr>
        <p:spPr>
          <a:xfrm>
            <a:off x="1790190" y="6474238"/>
            <a:ext cx="6316903" cy="400110"/>
          </a:xfrm>
          <a:prstGeom prst="rect">
            <a:avLst/>
          </a:prstGeom>
          <a:noFill/>
        </p:spPr>
        <p:txBody>
          <a:bodyPr wrap="none" rtlCol="0">
            <a:spAutoFit/>
          </a:bodyPr>
          <a:lstStyle/>
          <a:p>
            <a:r>
              <a:rPr lang="da-DK" sz="2000" dirty="0" smtClean="0">
                <a:solidFill>
                  <a:srgbClr val="FF0000"/>
                </a:solidFill>
              </a:rPr>
              <a:t>* </a:t>
            </a:r>
            <a:r>
              <a:rPr lang="da-DK" sz="2000" dirty="0" smtClean="0"/>
              <a:t>AH </a:t>
            </a:r>
            <a:r>
              <a:rPr lang="da-DK" sz="2000" dirty="0"/>
              <a:t>Malik et al., Am J </a:t>
            </a:r>
            <a:r>
              <a:rPr lang="da-DK" sz="2000" dirty="0" err="1"/>
              <a:t>Cardiol</a:t>
            </a:r>
            <a:r>
              <a:rPr lang="da-DK" sz="2000" dirty="0"/>
              <a:t>. 2014 May 1;113(9):1574-80</a:t>
            </a:r>
            <a:endParaRPr lang="en-US" sz="2000" dirty="0"/>
          </a:p>
        </p:txBody>
      </p:sp>
    </p:spTree>
    <p:extLst>
      <p:ext uri="{BB962C8B-B14F-4D97-AF65-F5344CB8AC3E}">
        <p14:creationId xmlns:p14="http://schemas.microsoft.com/office/powerpoint/2010/main" val="27427135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But don’t just switch to </a:t>
            </a:r>
            <a:br>
              <a:rPr lang="en-US" b="1" dirty="0" smtClean="0"/>
            </a:br>
            <a:r>
              <a:rPr lang="en-US" b="1" dirty="0" smtClean="0"/>
              <a:t>non-</a:t>
            </a:r>
            <a:r>
              <a:rPr lang="en-US" b="1" dirty="0" err="1" smtClean="0"/>
              <a:t>calory</a:t>
            </a:r>
            <a:r>
              <a:rPr lang="en-US" b="1" dirty="0" smtClean="0"/>
              <a:t> sweeteners!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a:t>"[W]e demonstrate that consumption of commonly used non-caloric artificial sweeteners formulations </a:t>
            </a:r>
            <a:r>
              <a:rPr lang="en-US" i="1" dirty="0">
                <a:solidFill>
                  <a:srgbClr val="FF0000"/>
                </a:solidFill>
              </a:rPr>
              <a:t>drives the development of glucose intolerance</a:t>
            </a:r>
            <a:r>
              <a:rPr lang="en-US" dirty="0"/>
              <a:t> through induction of compositional and functional alterations to the </a:t>
            </a:r>
            <a:r>
              <a:rPr lang="en-US" i="1" dirty="0">
                <a:solidFill>
                  <a:srgbClr val="FF0000"/>
                </a:solidFill>
              </a:rPr>
              <a:t>intestinal </a:t>
            </a:r>
            <a:r>
              <a:rPr lang="en-US" i="1" dirty="0" err="1">
                <a:solidFill>
                  <a:srgbClr val="FF0000"/>
                </a:solidFill>
              </a:rPr>
              <a:t>microbiota</a:t>
            </a:r>
            <a:r>
              <a:rPr lang="en-US" i="1" dirty="0">
                <a:solidFill>
                  <a:srgbClr val="FF0000"/>
                </a:solidFill>
              </a:rPr>
              <a:t>.</a:t>
            </a:r>
            <a:r>
              <a:rPr lang="en-US" dirty="0"/>
              <a:t>" </a:t>
            </a:r>
          </a:p>
        </p:txBody>
      </p:sp>
      <p:sp>
        <p:nvSpPr>
          <p:cNvPr id="4" name="TextBox 3"/>
          <p:cNvSpPr txBox="1"/>
          <p:nvPr/>
        </p:nvSpPr>
        <p:spPr>
          <a:xfrm>
            <a:off x="1303799" y="6254634"/>
            <a:ext cx="7383001" cy="461665"/>
          </a:xfrm>
          <a:prstGeom prst="rect">
            <a:avLst/>
          </a:prstGeom>
          <a:noFill/>
        </p:spPr>
        <p:txBody>
          <a:bodyPr wrap="none" rtlCol="0">
            <a:spAutoFit/>
          </a:bodyPr>
          <a:lstStyle/>
          <a:p>
            <a:r>
              <a:rPr lang="en-US" sz="2400" dirty="0" smtClean="0">
                <a:solidFill>
                  <a:srgbClr val="FF0000"/>
                </a:solidFill>
              </a:rPr>
              <a:t>*</a:t>
            </a:r>
            <a:r>
              <a:rPr lang="en-US" sz="2400" dirty="0" smtClean="0"/>
              <a:t>J Suez et al., Nature 2014, published online Sep 17, 2014 </a:t>
            </a:r>
            <a:endParaRPr lang="en-US" sz="2400" dirty="0"/>
          </a:p>
        </p:txBody>
      </p:sp>
    </p:spTree>
    <p:extLst>
      <p:ext uri="{BB962C8B-B14F-4D97-AF65-F5344CB8AC3E}">
        <p14:creationId xmlns:p14="http://schemas.microsoft.com/office/powerpoint/2010/main" val="34100455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Sugar, fat or protein?</a:t>
            </a:r>
            <a:endParaRPr lang="en-US" b="1" dirty="0"/>
          </a:p>
        </p:txBody>
      </p:sp>
      <p:pic>
        <p:nvPicPr>
          <p:cNvPr id="4" name="Picture 3" descr="su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123" y="4532569"/>
            <a:ext cx="2689656" cy="1793104"/>
          </a:xfrm>
          <a:prstGeom prst="rect">
            <a:avLst/>
          </a:prstGeom>
        </p:spPr>
      </p:pic>
      <p:pic>
        <p:nvPicPr>
          <p:cNvPr id="5" name="Picture 4" descr="o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252" y="3561303"/>
            <a:ext cx="3216931" cy="3216931"/>
          </a:xfrm>
          <a:prstGeom prst="rect">
            <a:avLst/>
          </a:prstGeom>
        </p:spPr>
      </p:pic>
      <p:pic>
        <p:nvPicPr>
          <p:cNvPr id="6" name="Picture 5" descr="protein_b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800" y="4134101"/>
            <a:ext cx="3632200" cy="2235200"/>
          </a:xfrm>
          <a:prstGeom prst="rect">
            <a:avLst/>
          </a:prstGeom>
        </p:spPr>
      </p:pic>
      <p:sp>
        <p:nvSpPr>
          <p:cNvPr id="7" name="Rectangle 6"/>
          <p:cNvSpPr/>
          <p:nvPr/>
        </p:nvSpPr>
        <p:spPr>
          <a:xfrm>
            <a:off x="1953061" y="4884960"/>
            <a:ext cx="5237882" cy="1015663"/>
          </a:xfrm>
          <a:prstGeom prst="rect">
            <a:avLst/>
          </a:prstGeom>
          <a:noFill/>
        </p:spPr>
        <p:txBody>
          <a:bodyPr wrap="none" lIns="91440" tIns="45720" rIns="91440" bIns="45720">
            <a:spAutoFit/>
          </a:bodyPr>
          <a:lstStyle/>
          <a:p>
            <a:pPr algn="ctr"/>
            <a:r>
              <a:rPr lang="en-US" sz="6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Toxic Chemicals</a:t>
            </a:r>
            <a:endParaRPr lang="en-US" sz="6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457200" y="1287217"/>
            <a:ext cx="8229600" cy="2533901"/>
          </a:xfrm>
        </p:spPr>
        <p:txBody>
          <a:bodyPr/>
          <a:lstStyle/>
          <a:p>
            <a:r>
              <a:rPr lang="en-US" dirty="0" smtClean="0"/>
              <a:t>Sugar’s bad</a:t>
            </a:r>
          </a:p>
          <a:p>
            <a:r>
              <a:rPr lang="en-US" dirty="0" smtClean="0"/>
              <a:t>Fat’s bad</a:t>
            </a:r>
          </a:p>
          <a:p>
            <a:r>
              <a:rPr lang="en-US" dirty="0" smtClean="0"/>
              <a:t>Protein’s bad</a:t>
            </a:r>
          </a:p>
          <a:p>
            <a:r>
              <a:rPr lang="en-US" dirty="0" smtClean="0"/>
              <a:t>And it’s all bad for the same reason ….</a:t>
            </a:r>
            <a:endParaRPr lang="en-US" dirty="0"/>
          </a:p>
        </p:txBody>
      </p:sp>
    </p:spTree>
    <p:extLst>
      <p:ext uri="{BB962C8B-B14F-4D97-AF65-F5344CB8AC3E}">
        <p14:creationId xmlns:p14="http://schemas.microsoft.com/office/powerpoint/2010/main" val="1175472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538"/>
            <a:ext cx="8229600" cy="1143000"/>
          </a:xfrm>
        </p:spPr>
        <p:txBody>
          <a:bodyPr/>
          <a:lstStyle/>
          <a:p>
            <a:r>
              <a:rPr lang="en-US" b="1" dirty="0"/>
              <a:t>Organic Food is Better!</a:t>
            </a:r>
            <a:r>
              <a:rPr lang="en-US" b="1" dirty="0">
                <a:solidFill>
                  <a:srgbClr val="FF0000"/>
                </a:solidFill>
              </a:rPr>
              <a:t>*</a:t>
            </a:r>
          </a:p>
        </p:txBody>
      </p:sp>
      <p:sp>
        <p:nvSpPr>
          <p:cNvPr id="3" name="Content Placeholder 2"/>
          <p:cNvSpPr>
            <a:spLocks noGrp="1"/>
          </p:cNvSpPr>
          <p:nvPr>
            <p:ph idx="1"/>
          </p:nvPr>
        </p:nvSpPr>
        <p:spPr>
          <a:xfrm>
            <a:off x="457200" y="853080"/>
            <a:ext cx="8686800" cy="4525963"/>
          </a:xfrm>
        </p:spPr>
        <p:txBody>
          <a:bodyPr/>
          <a:lstStyle/>
          <a:p>
            <a:r>
              <a:rPr lang="en-US" dirty="0"/>
              <a:t>Higher concentrations of polyphenols such as </a:t>
            </a:r>
            <a:r>
              <a:rPr lang="en-US" dirty="0" err="1" smtClean="0"/>
              <a:t>flavanones</a:t>
            </a:r>
            <a:r>
              <a:rPr lang="en-US" dirty="0"/>
              <a:t>, </a:t>
            </a:r>
            <a:r>
              <a:rPr lang="en-US" dirty="0" err="1"/>
              <a:t>stilbenes</a:t>
            </a:r>
            <a:r>
              <a:rPr lang="en-US" dirty="0"/>
              <a:t>, flavones, </a:t>
            </a:r>
            <a:r>
              <a:rPr lang="en-US" dirty="0" err="1" smtClean="0"/>
              <a:t>flavonols</a:t>
            </a:r>
            <a:r>
              <a:rPr lang="en-US" dirty="0" smtClean="0"/>
              <a:t> </a:t>
            </a:r>
            <a:r>
              <a:rPr lang="en-US" dirty="0"/>
              <a:t>and </a:t>
            </a:r>
            <a:r>
              <a:rPr lang="en-US" dirty="0" err="1" smtClean="0"/>
              <a:t>anthocyanins</a:t>
            </a:r>
            <a:endParaRPr lang="en-US" dirty="0"/>
          </a:p>
          <a:p>
            <a:r>
              <a:rPr lang="en-US" dirty="0" smtClean="0"/>
              <a:t>Pesticide </a:t>
            </a:r>
            <a:r>
              <a:rPr lang="en-US" dirty="0"/>
              <a:t>residues four times lower</a:t>
            </a:r>
          </a:p>
          <a:p>
            <a:r>
              <a:rPr lang="en-US" dirty="0"/>
              <a:t>Cadmium (toxic metal) levels significantly lower</a:t>
            </a:r>
          </a:p>
        </p:txBody>
      </p:sp>
      <p:sp>
        <p:nvSpPr>
          <p:cNvPr id="4" name="TextBox 3"/>
          <p:cNvSpPr txBox="1"/>
          <p:nvPr/>
        </p:nvSpPr>
        <p:spPr>
          <a:xfrm>
            <a:off x="0" y="6414953"/>
            <a:ext cx="9166241" cy="461665"/>
          </a:xfrm>
          <a:prstGeom prst="rect">
            <a:avLst/>
          </a:prstGeom>
          <a:noFill/>
        </p:spPr>
        <p:txBody>
          <a:bodyPr wrap="none" rtlCol="0">
            <a:spAutoFit/>
          </a:bodyPr>
          <a:lstStyle/>
          <a:p>
            <a:r>
              <a:rPr lang="pl-PL" sz="2400" dirty="0">
                <a:solidFill>
                  <a:srgbClr val="FF0000"/>
                </a:solidFill>
              </a:rPr>
              <a:t>*</a:t>
            </a:r>
            <a:r>
              <a:rPr lang="pl-PL" sz="2400" dirty="0"/>
              <a:t>M. </a:t>
            </a:r>
            <a:r>
              <a:rPr lang="pl-PL" sz="2400" dirty="0" err="1"/>
              <a:t>Barańskia</a:t>
            </a:r>
            <a:r>
              <a:rPr lang="pl-PL" sz="2400" dirty="0"/>
              <a:t> et al., British </a:t>
            </a:r>
            <a:r>
              <a:rPr lang="pl-PL" sz="2400" dirty="0" err="1"/>
              <a:t>Journal</a:t>
            </a:r>
            <a:r>
              <a:rPr lang="pl-PL" sz="2400" dirty="0"/>
              <a:t> of </a:t>
            </a:r>
            <a:r>
              <a:rPr lang="pl-PL" sz="2400" dirty="0" err="1"/>
              <a:t>Nutrition</a:t>
            </a:r>
            <a:r>
              <a:rPr lang="pl-PL" sz="2400" dirty="0"/>
              <a:t> </a:t>
            </a:r>
            <a:r>
              <a:rPr lang="pl-PL" sz="2400" dirty="0" smtClean="0"/>
              <a:t>2014, 112</a:t>
            </a:r>
            <a:r>
              <a:rPr lang="pl-PL" sz="2400" dirty="0"/>
              <a:t>(05), 794-811.</a:t>
            </a:r>
            <a:endParaRPr lang="en-US" sz="2400" dirty="0"/>
          </a:p>
        </p:txBody>
      </p:sp>
      <p:pic>
        <p:nvPicPr>
          <p:cNvPr id="5" name="Picture 4" descr="organic_produ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300" y="3963853"/>
            <a:ext cx="3314700" cy="2451100"/>
          </a:xfrm>
          <a:prstGeom prst="rect">
            <a:avLst/>
          </a:prstGeom>
        </p:spPr>
      </p:pic>
    </p:spTree>
    <p:extLst>
      <p:ext uri="{BB962C8B-B14F-4D97-AF65-F5344CB8AC3E}">
        <p14:creationId xmlns:p14="http://schemas.microsoft.com/office/powerpoint/2010/main" val="34614848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Industrial Agriculture is Depleting the Soil and Plants of Minerals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The </a:t>
            </a:r>
            <a:r>
              <a:rPr lang="en-US" dirty="0"/>
              <a:t>Earth’s soil is a dynamic mixture of rock particles, water, gases, and </a:t>
            </a:r>
            <a:r>
              <a:rPr lang="en-US" dirty="0" smtClean="0"/>
              <a:t>microorganism</a:t>
            </a:r>
          </a:p>
          <a:p>
            <a:pPr lvl="1"/>
            <a:r>
              <a:rPr lang="en-US" dirty="0" smtClean="0"/>
              <a:t>Just </a:t>
            </a:r>
            <a:r>
              <a:rPr lang="en-US" dirty="0"/>
              <a:t>one cup of soil contains more microorganisms than there are people on the </a:t>
            </a:r>
            <a:r>
              <a:rPr lang="en-US" dirty="0" smtClean="0"/>
              <a:t>planet</a:t>
            </a:r>
          </a:p>
          <a:p>
            <a:r>
              <a:rPr lang="en-US" dirty="0"/>
              <a:t>W</a:t>
            </a:r>
            <a:r>
              <a:rPr lang="en-US" dirty="0" smtClean="0"/>
              <a:t>e’ve </a:t>
            </a:r>
            <a:r>
              <a:rPr lang="en-US" dirty="0"/>
              <a:t>destabilized our soil ecosystems through </a:t>
            </a:r>
            <a:r>
              <a:rPr lang="en-US" dirty="0" smtClean="0"/>
              <a:t>widespread use of </a:t>
            </a:r>
            <a:r>
              <a:rPr lang="en-US" dirty="0" err="1" smtClean="0"/>
              <a:t>monocrops</a:t>
            </a:r>
            <a:r>
              <a:rPr lang="en-US" dirty="0"/>
              <a:t>, fertilizers, pesticides and </a:t>
            </a:r>
            <a:r>
              <a:rPr lang="en-US" dirty="0" smtClean="0"/>
              <a:t>insecticides</a:t>
            </a:r>
          </a:p>
          <a:p>
            <a:r>
              <a:rPr lang="en-US" dirty="0"/>
              <a:t>T</a:t>
            </a:r>
            <a:r>
              <a:rPr lang="en-US" dirty="0" smtClean="0"/>
              <a:t>here’s </a:t>
            </a:r>
            <a:r>
              <a:rPr lang="en-US" dirty="0"/>
              <a:t>a crisis in worldwide soil health that is rapidly becoming a crisis in human health. </a:t>
            </a:r>
          </a:p>
          <a:p>
            <a:endParaRPr lang="en-US" dirty="0"/>
          </a:p>
          <a:p>
            <a:endParaRPr lang="en-US" dirty="0"/>
          </a:p>
        </p:txBody>
      </p:sp>
      <p:sp>
        <p:nvSpPr>
          <p:cNvPr id="4" name="TextBox 3"/>
          <p:cNvSpPr txBox="1"/>
          <p:nvPr/>
        </p:nvSpPr>
        <p:spPr>
          <a:xfrm>
            <a:off x="622300" y="6414294"/>
            <a:ext cx="8204200" cy="461665"/>
          </a:xfrm>
          <a:prstGeom prst="rect">
            <a:avLst/>
          </a:prstGeom>
          <a:noFill/>
        </p:spPr>
        <p:txBody>
          <a:bodyPr wrap="square" rtlCol="0">
            <a:spAutoFit/>
          </a:bodyPr>
          <a:lstStyle/>
          <a:p>
            <a:r>
              <a:rPr lang="en-US" sz="2400" dirty="0" smtClean="0">
                <a:solidFill>
                  <a:srgbClr val="FF0000"/>
                </a:solidFill>
              </a:rPr>
              <a:t>*</a:t>
            </a:r>
            <a:r>
              <a:rPr lang="en-US" sz="2400" dirty="0" err="1" smtClean="0"/>
              <a:t>www.organicconsumers.org</a:t>
            </a:r>
            <a:r>
              <a:rPr lang="en-US" sz="2400" dirty="0"/>
              <a:t>/articles/article_30899.cfm</a:t>
            </a:r>
          </a:p>
        </p:txBody>
      </p:sp>
    </p:spTree>
    <p:extLst>
      <p:ext uri="{BB962C8B-B14F-4D97-AF65-F5344CB8AC3E}">
        <p14:creationId xmlns:p14="http://schemas.microsoft.com/office/powerpoint/2010/main" val="11082620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74638"/>
            <a:ext cx="8509000" cy="1143000"/>
          </a:xfrm>
        </p:spPr>
        <p:txBody>
          <a:bodyPr>
            <a:noAutofit/>
          </a:bodyPr>
          <a:lstStyle/>
          <a:p>
            <a:r>
              <a:rPr lang="en-US" sz="3600" b="1" dirty="0"/>
              <a:t>Making Bone Broth a Staple in Your Diet May Be the Key to Improving Your </a:t>
            </a:r>
            <a:r>
              <a:rPr lang="en-US" sz="3600" b="1" dirty="0" smtClean="0"/>
              <a:t>Health</a:t>
            </a:r>
            <a:r>
              <a:rPr lang="en-US" sz="3600" b="1" dirty="0" smtClean="0">
                <a:solidFill>
                  <a:srgbClr val="FF0000"/>
                </a:solidFill>
              </a:rPr>
              <a:t>*</a:t>
            </a:r>
            <a:r>
              <a:rPr lang="en-US" sz="3600" b="1" dirty="0"/>
              <a:t/>
            </a:r>
            <a:br>
              <a:rPr lang="en-US" sz="3600" b="1" dirty="0"/>
            </a:br>
            <a:endParaRPr lang="en-US" sz="3600" dirty="0"/>
          </a:p>
        </p:txBody>
      </p:sp>
      <p:pic>
        <p:nvPicPr>
          <p:cNvPr id="5" name="Picture 4" descr="turkey_bone_bro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1363254"/>
            <a:ext cx="6414889" cy="4279648"/>
          </a:xfrm>
          <a:prstGeom prst="rect">
            <a:avLst/>
          </a:prstGeom>
        </p:spPr>
      </p:pic>
      <p:sp>
        <p:nvSpPr>
          <p:cNvPr id="6" name="TextBox 5"/>
          <p:cNvSpPr txBox="1"/>
          <p:nvPr/>
        </p:nvSpPr>
        <p:spPr>
          <a:xfrm>
            <a:off x="1295400" y="5960070"/>
            <a:ext cx="6521036" cy="707886"/>
          </a:xfrm>
          <a:prstGeom prst="rect">
            <a:avLst/>
          </a:prstGeom>
          <a:noFill/>
        </p:spPr>
        <p:txBody>
          <a:bodyPr wrap="none" rtlCol="0">
            <a:spAutoFit/>
          </a:bodyPr>
          <a:lstStyle/>
          <a:p>
            <a:r>
              <a:rPr lang="en-US" sz="2000" dirty="0">
                <a:solidFill>
                  <a:srgbClr val="FF0000"/>
                </a:solidFill>
              </a:rPr>
              <a:t>*</a:t>
            </a:r>
            <a:r>
              <a:rPr lang="en-US" sz="2000" dirty="0" err="1" smtClean="0"/>
              <a:t>articles.mercola.com</a:t>
            </a:r>
            <a:r>
              <a:rPr lang="en-US" sz="2000" dirty="0"/>
              <a:t>/sites/articles/archive/2014/09/21</a:t>
            </a:r>
            <a:r>
              <a:rPr lang="en-US" sz="2000" dirty="0" smtClean="0"/>
              <a:t>/</a:t>
            </a:r>
          </a:p>
          <a:p>
            <a:r>
              <a:rPr lang="en-US" sz="2000" dirty="0" err="1" smtClean="0"/>
              <a:t>hilary</a:t>
            </a:r>
            <a:r>
              <a:rPr lang="en-US" sz="2000" dirty="0"/>
              <a:t>-</a:t>
            </a:r>
            <a:r>
              <a:rPr lang="en-US" sz="2000" dirty="0" err="1"/>
              <a:t>boynton</a:t>
            </a:r>
            <a:r>
              <a:rPr lang="en-US" sz="2000" dirty="0"/>
              <a:t>-</a:t>
            </a:r>
            <a:r>
              <a:rPr lang="en-US" sz="2000" dirty="0" err="1"/>
              <a:t>mary</a:t>
            </a:r>
            <a:r>
              <a:rPr lang="en-US" sz="2000" dirty="0"/>
              <a:t>-</a:t>
            </a:r>
            <a:r>
              <a:rPr lang="en-US" sz="2000" dirty="0" err="1"/>
              <a:t>brackett</a:t>
            </a:r>
            <a:r>
              <a:rPr lang="en-US" sz="2000" dirty="0"/>
              <a:t>-gaps-cookbook-</a:t>
            </a:r>
            <a:r>
              <a:rPr lang="en-US" sz="2000" dirty="0" err="1"/>
              <a:t>interview.aspx</a:t>
            </a:r>
            <a:r>
              <a:rPr lang="en-US" sz="2000" dirty="0"/>
              <a:t>  </a:t>
            </a:r>
          </a:p>
        </p:txBody>
      </p:sp>
    </p:spTree>
    <p:extLst>
      <p:ext uri="{BB962C8B-B14F-4D97-AF65-F5344CB8AC3E}">
        <p14:creationId xmlns:p14="http://schemas.microsoft.com/office/powerpoint/2010/main" val="417027509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2057399"/>
          </a:xfrm>
        </p:spPr>
        <p:txBody>
          <a:bodyPr>
            <a:normAutofit/>
          </a:bodyPr>
          <a:lstStyle/>
          <a:p>
            <a:pPr marL="0" indent="0" algn="ctr">
              <a:buNone/>
            </a:pPr>
            <a:r>
              <a:rPr lang="en-US" sz="4400" b="1" dirty="0" smtClean="0"/>
              <a:t>Sulfur-Containing Foods </a:t>
            </a:r>
          </a:p>
          <a:p>
            <a:pPr marL="0" indent="0" algn="ctr">
              <a:buNone/>
            </a:pPr>
            <a:r>
              <a:rPr lang="en-US" sz="4400" b="1" dirty="0" smtClean="0"/>
              <a:t>and Supplements</a:t>
            </a:r>
            <a:endParaRPr lang="en-US" sz="4400" b="1" dirty="0"/>
          </a:p>
        </p:txBody>
      </p:sp>
    </p:spTree>
    <p:extLst>
      <p:ext uri="{BB962C8B-B14F-4D97-AF65-F5344CB8AC3E}">
        <p14:creationId xmlns:p14="http://schemas.microsoft.com/office/powerpoint/2010/main" val="28447368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Are We Getting Enough Sulfur</a:t>
            </a:r>
            <a:br>
              <a:rPr lang="en-US" b="1" dirty="0" smtClean="0"/>
            </a:br>
            <a:r>
              <a:rPr lang="en-US" b="1" dirty="0" smtClean="0"/>
              <a:t> in Our Diet?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Most abundant mineral element behind calcium and phosphorus</a:t>
            </a:r>
          </a:p>
          <a:p>
            <a:r>
              <a:rPr lang="en-US" dirty="0" smtClean="0"/>
              <a:t>Chondroitin sulfate, glucosamine sulfate, etc. used to treat diseases of the joints</a:t>
            </a:r>
          </a:p>
          <a:p>
            <a:pPr marL="0" indent="0">
              <a:buNone/>
            </a:pPr>
            <a:r>
              <a:rPr lang="en-US" dirty="0" smtClean="0"/>
              <a:t>“Out </a:t>
            </a:r>
            <a:r>
              <a:rPr lang="en-US" dirty="0"/>
              <a:t>of this study came information that suggested that a significant proportion of the population that included disproportionally the </a:t>
            </a:r>
            <a:r>
              <a:rPr lang="en-US" i="1" dirty="0">
                <a:solidFill>
                  <a:srgbClr val="FF0000"/>
                </a:solidFill>
              </a:rPr>
              <a:t>aged</a:t>
            </a:r>
            <a:r>
              <a:rPr lang="en-US" dirty="0"/>
              <a:t>, may not be receiving sufficient sulfur and that these dietary supplements, were very likely exhibiting their pharmacological actions by supplying inorganic </a:t>
            </a:r>
            <a:r>
              <a:rPr lang="en-US" i="1" dirty="0">
                <a:solidFill>
                  <a:srgbClr val="FF0000"/>
                </a:solidFill>
              </a:rPr>
              <a:t>sulfur</a:t>
            </a:r>
            <a:r>
              <a:rPr lang="en-US" dirty="0" smtClean="0"/>
              <a:t>.”</a:t>
            </a:r>
            <a:endParaRPr lang="en-US" dirty="0"/>
          </a:p>
          <a:p>
            <a:endParaRPr lang="en-US" dirty="0"/>
          </a:p>
        </p:txBody>
      </p:sp>
      <p:sp>
        <p:nvSpPr>
          <p:cNvPr id="4" name="TextBox 3"/>
          <p:cNvSpPr txBox="1"/>
          <p:nvPr/>
        </p:nvSpPr>
        <p:spPr>
          <a:xfrm>
            <a:off x="2380610" y="6396335"/>
            <a:ext cx="6763390" cy="461665"/>
          </a:xfrm>
          <a:prstGeom prst="rect">
            <a:avLst/>
          </a:prstGeom>
          <a:noFill/>
        </p:spPr>
        <p:txBody>
          <a:bodyPr wrap="none" rtlCol="0">
            <a:spAutoFit/>
          </a:bodyPr>
          <a:lstStyle/>
          <a:p>
            <a:r>
              <a:rPr lang="en-US" sz="2400" dirty="0" smtClean="0">
                <a:solidFill>
                  <a:srgbClr val="FF0000"/>
                </a:solidFill>
              </a:rPr>
              <a:t>*</a:t>
            </a:r>
            <a:r>
              <a:rPr lang="en-US" sz="2400" dirty="0" smtClean="0"/>
              <a:t>ME </a:t>
            </a:r>
            <a:r>
              <a:rPr lang="en-US" sz="2400" dirty="0" err="1"/>
              <a:t>N</a:t>
            </a:r>
            <a:r>
              <a:rPr lang="en-US" sz="2400" dirty="0" err="1" smtClean="0"/>
              <a:t>imni</a:t>
            </a:r>
            <a:r>
              <a:rPr lang="en-US" sz="2400" dirty="0" smtClean="0"/>
              <a:t> et al., </a:t>
            </a:r>
            <a:r>
              <a:rPr lang="en-US" sz="2400" i="1" dirty="0"/>
              <a:t>Nutrition &amp; Metabolism </a:t>
            </a:r>
            <a:r>
              <a:rPr lang="en-US" sz="2400" dirty="0"/>
              <a:t>2007, </a:t>
            </a:r>
            <a:r>
              <a:rPr lang="en-US" sz="2400" b="1" dirty="0"/>
              <a:t>4</a:t>
            </a:r>
            <a:r>
              <a:rPr lang="en-US" sz="2400" dirty="0"/>
              <a:t>:</a:t>
            </a:r>
            <a:r>
              <a:rPr lang="en-US" sz="2400" dirty="0" smtClean="0"/>
              <a:t>24</a:t>
            </a:r>
            <a:endParaRPr lang="en-US" sz="2400" dirty="0"/>
          </a:p>
        </p:txBody>
      </p:sp>
    </p:spTree>
    <p:extLst>
      <p:ext uri="{BB962C8B-B14F-4D97-AF65-F5344CB8AC3E}">
        <p14:creationId xmlns:p14="http://schemas.microsoft.com/office/powerpoint/2010/main" val="406486185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flipH="1">
            <a:off x="5372517" y="2874529"/>
            <a:ext cx="2212800" cy="1977399"/>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1444804" y="5648541"/>
            <a:ext cx="1876484" cy="967562"/>
          </a:xfrm>
          <a:prstGeom prst="rect">
            <a:avLst/>
          </a:prstGeom>
        </p:spPr>
      </p:pic>
      <p:pic>
        <p:nvPicPr>
          <p:cNvPr id="5" name="Picture 4" descr="cabbage.jpg"/>
          <p:cNvPicPr>
            <a:picLocks noChangeAspect="1"/>
          </p:cNvPicPr>
          <p:nvPr/>
        </p:nvPicPr>
        <p:blipFill>
          <a:blip r:embed="rId8"/>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9"/>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0"/>
          <a:stretch>
            <a:fillRect/>
          </a:stretch>
        </p:blipFill>
        <p:spPr>
          <a:xfrm>
            <a:off x="3485311" y="3232385"/>
            <a:ext cx="1719484" cy="1626140"/>
          </a:xfrm>
          <a:prstGeom prst="rect">
            <a:avLst/>
          </a:prstGeom>
        </p:spPr>
      </p:pic>
      <p:pic>
        <p:nvPicPr>
          <p:cNvPr id="15" name="Picture 14" descr="crab.jpg"/>
          <p:cNvPicPr>
            <a:picLocks noChangeAspect="1"/>
          </p:cNvPicPr>
          <p:nvPr/>
        </p:nvPicPr>
        <p:blipFill>
          <a:blip r:embed="rId11"/>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2"/>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3"/>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dirty="0" smtClean="0"/>
              <a:t>Eat Foods </a:t>
            </a:r>
            <a:r>
              <a:rPr lang="en-US" dirty="0"/>
              <a:t>C</a:t>
            </a:r>
            <a:r>
              <a:rPr lang="en-US" dirty="0" smtClean="0"/>
              <a:t>ontaining Sulfur!</a:t>
            </a:r>
            <a:endParaRPr lang="en-US" dirty="0"/>
          </a:p>
        </p:txBody>
      </p:sp>
      <p:pic>
        <p:nvPicPr>
          <p:cNvPr id="3" name="Picture 2" descr="mushrooms.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5204" y="5557012"/>
            <a:ext cx="1512570" cy="1150620"/>
          </a:xfrm>
          <a:prstGeom prst="rect">
            <a:avLst/>
          </a:prstGeom>
        </p:spPr>
      </p:pic>
      <p:pic>
        <p:nvPicPr>
          <p:cNvPr id="17" name="Picture 16" descr="coconut.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04272" y="3232385"/>
            <a:ext cx="1626140" cy="1626140"/>
          </a:xfrm>
          <a:prstGeom prst="rect">
            <a:avLst/>
          </a:prstGeom>
        </p:spPr>
      </p:pic>
      <p:pic>
        <p:nvPicPr>
          <p:cNvPr id="13" name="Picture 12" descr="Cheddar-Cheese.jpg"/>
          <p:cNvPicPr>
            <a:picLocks noChangeAspect="1"/>
          </p:cNvPicPr>
          <p:nvPr/>
        </p:nvPicPr>
        <p:blipFill>
          <a:blip r:embed="rId16"/>
          <a:stretch>
            <a:fillRect/>
          </a:stretch>
        </p:blipFill>
        <p:spPr>
          <a:xfrm>
            <a:off x="1111970" y="4112269"/>
            <a:ext cx="2509149" cy="1492512"/>
          </a:xfrm>
          <a:prstGeom prst="rect">
            <a:avLst/>
          </a:prstGeom>
        </p:spPr>
      </p:pic>
      <p:pic>
        <p:nvPicPr>
          <p:cNvPr id="18" name="Picture 17" descr="broccoli.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1979" y="3195651"/>
            <a:ext cx="1934975" cy="2014133"/>
          </a:xfrm>
          <a:prstGeom prst="rect">
            <a:avLst/>
          </a:prstGeom>
        </p:spPr>
      </p:pic>
      <p:pic>
        <p:nvPicPr>
          <p:cNvPr id="14" name="Picture 13" descr="chicken.jpg"/>
          <p:cNvPicPr>
            <a:picLocks noChangeAspect="1"/>
          </p:cNvPicPr>
          <p:nvPr/>
        </p:nvPicPr>
        <p:blipFill>
          <a:blip r:embed="rId18"/>
          <a:stretch>
            <a:fillRect/>
          </a:stretch>
        </p:blipFill>
        <p:spPr>
          <a:xfrm>
            <a:off x="3321288" y="5025871"/>
            <a:ext cx="2590858" cy="1721302"/>
          </a:xfrm>
          <a:prstGeom prst="rect">
            <a:avLst/>
          </a:prstGeom>
        </p:spPr>
      </p:pic>
    </p:spTree>
    <p:extLst>
      <p:ext uri="{BB962C8B-B14F-4D97-AF65-F5344CB8AC3E}">
        <p14:creationId xmlns:p14="http://schemas.microsoft.com/office/powerpoint/2010/main" val="11323854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dirty="0" smtClean="0"/>
              <a:t>Very brief overview</a:t>
            </a:r>
          </a:p>
          <a:p>
            <a:r>
              <a:rPr lang="en-US" dirty="0" smtClean="0"/>
              <a:t>Nutrition and health</a:t>
            </a:r>
          </a:p>
          <a:p>
            <a:r>
              <a:rPr lang="en-US" dirty="0" smtClean="0"/>
              <a:t>Pesticides: focus on Roundup</a:t>
            </a:r>
          </a:p>
          <a:p>
            <a:r>
              <a:rPr lang="en-US" dirty="0" smtClean="0"/>
              <a:t>Vaccines, antibiotics and microbes</a:t>
            </a:r>
          </a:p>
          <a:p>
            <a:r>
              <a:rPr lang="en-US" dirty="0" smtClean="0"/>
              <a:t>Pharmaceutical drugs: focus on statins</a:t>
            </a:r>
            <a:endParaRPr lang="en-US" dirty="0"/>
          </a:p>
        </p:txBody>
      </p:sp>
    </p:spTree>
    <p:extLst>
      <p:ext uri="{BB962C8B-B14F-4D97-AF65-F5344CB8AC3E}">
        <p14:creationId xmlns:p14="http://schemas.microsoft.com/office/powerpoint/2010/main" val="2541068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Supplemental Sources of Sulfur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fr-FR" dirty="0"/>
              <a:t>glucosamine sulfate</a:t>
            </a:r>
          </a:p>
          <a:p>
            <a:r>
              <a:rPr lang="fr-FR" dirty="0" err="1"/>
              <a:t>chondroitin</a:t>
            </a:r>
            <a:r>
              <a:rPr lang="fr-FR" dirty="0"/>
              <a:t> sulfate</a:t>
            </a:r>
          </a:p>
          <a:p>
            <a:r>
              <a:rPr lang="fr-FR" dirty="0" err="1"/>
              <a:t>glutathione</a:t>
            </a:r>
            <a:endParaRPr lang="fr-FR" dirty="0"/>
          </a:p>
          <a:p>
            <a:r>
              <a:rPr lang="fr-FR" dirty="0"/>
              <a:t>N-</a:t>
            </a:r>
            <a:r>
              <a:rPr lang="fr-FR" dirty="0" err="1"/>
              <a:t>acetylcysteine</a:t>
            </a:r>
            <a:endParaRPr lang="fr-FR" dirty="0"/>
          </a:p>
          <a:p>
            <a:r>
              <a:rPr lang="fr-FR" dirty="0"/>
              <a:t>alpha </a:t>
            </a:r>
            <a:r>
              <a:rPr lang="fr-FR" dirty="0" err="1"/>
              <a:t>lipoic</a:t>
            </a:r>
            <a:r>
              <a:rPr lang="fr-FR" dirty="0"/>
              <a:t> </a:t>
            </a:r>
            <a:r>
              <a:rPr lang="fr-FR" dirty="0" err="1" smtClean="0"/>
              <a:t>acid</a:t>
            </a:r>
            <a:endParaRPr lang="fr-FR" dirty="0" smtClean="0"/>
          </a:p>
          <a:p>
            <a:r>
              <a:rPr lang="en-US" dirty="0"/>
              <a:t>t</a:t>
            </a:r>
            <a:r>
              <a:rPr lang="fr-FR" dirty="0" smtClean="0"/>
              <a:t>aurine</a:t>
            </a:r>
            <a:endParaRPr lang="fr-FR" dirty="0"/>
          </a:p>
          <a:p>
            <a:r>
              <a:rPr lang="fr-FR" dirty="0"/>
              <a:t>DMSO, MSM</a:t>
            </a:r>
          </a:p>
          <a:p>
            <a:r>
              <a:rPr lang="fr-FR" dirty="0"/>
              <a:t>S-</a:t>
            </a:r>
            <a:r>
              <a:rPr lang="fr-FR" dirty="0" err="1"/>
              <a:t>adenosylmethionine</a:t>
            </a:r>
            <a:r>
              <a:rPr lang="fr-FR" dirty="0"/>
              <a:t> (</a:t>
            </a:r>
            <a:r>
              <a:rPr lang="fr-FR" dirty="0" err="1"/>
              <a:t>SAMe</a:t>
            </a:r>
            <a:r>
              <a:rPr lang="fr-FR" dirty="0" smtClean="0"/>
              <a:t>)</a:t>
            </a:r>
          </a:p>
          <a:p>
            <a:r>
              <a:rPr lang="fr-FR" dirty="0" smtClean="0"/>
              <a:t>Epsom </a:t>
            </a:r>
            <a:r>
              <a:rPr lang="fr-FR" dirty="0" err="1" smtClean="0"/>
              <a:t>salts</a:t>
            </a:r>
            <a:r>
              <a:rPr lang="fr-FR" dirty="0" smtClean="0"/>
              <a:t> (Mg-sulfate)</a:t>
            </a:r>
            <a:endParaRPr lang="en-US" dirty="0"/>
          </a:p>
        </p:txBody>
      </p:sp>
      <p:sp>
        <p:nvSpPr>
          <p:cNvPr id="4" name="TextBox 3"/>
          <p:cNvSpPr txBox="1"/>
          <p:nvPr/>
        </p:nvSpPr>
        <p:spPr>
          <a:xfrm>
            <a:off x="1241087" y="6421483"/>
            <a:ext cx="6205437" cy="400110"/>
          </a:xfrm>
          <a:prstGeom prst="rect">
            <a:avLst/>
          </a:prstGeom>
          <a:noFill/>
        </p:spPr>
        <p:txBody>
          <a:bodyPr wrap="square" rtlCol="0">
            <a:spAutoFit/>
          </a:bodyPr>
          <a:lstStyle/>
          <a:p>
            <a:r>
              <a:rPr lang="en-US" sz="2000" dirty="0">
                <a:solidFill>
                  <a:srgbClr val="FF0000"/>
                </a:solidFill>
              </a:rPr>
              <a:t>*</a:t>
            </a:r>
            <a:r>
              <a:rPr lang="en-US" sz="2000" dirty="0"/>
              <a:t>S </a:t>
            </a:r>
            <a:r>
              <a:rPr lang="en-US" sz="2000" dirty="0" err="1"/>
              <a:t>Parcell</a:t>
            </a:r>
            <a:r>
              <a:rPr lang="en-US" sz="2000" dirty="0"/>
              <a:t>, Alternative Medicine Review 7(1), 2002, 22-44</a:t>
            </a:r>
          </a:p>
        </p:txBody>
      </p:sp>
      <p:sp>
        <p:nvSpPr>
          <p:cNvPr id="5" name="TextBox 4"/>
          <p:cNvSpPr txBox="1"/>
          <p:nvPr/>
        </p:nvSpPr>
        <p:spPr>
          <a:xfrm>
            <a:off x="4166386" y="2470156"/>
            <a:ext cx="4198682" cy="830997"/>
          </a:xfrm>
          <a:prstGeom prst="rect">
            <a:avLst/>
          </a:prstGeom>
          <a:solidFill>
            <a:srgbClr val="FFF8A0"/>
          </a:solidFill>
          <a:ln>
            <a:solidFill>
              <a:schemeClr val="tx1"/>
            </a:solidFill>
          </a:ln>
        </p:spPr>
        <p:txBody>
          <a:bodyPr wrap="square" rtlCol="0">
            <a:spAutoFit/>
          </a:bodyPr>
          <a:lstStyle/>
          <a:p>
            <a:r>
              <a:rPr lang="en-US" sz="2400" dirty="0" smtClean="0"/>
              <a:t>These can have many beneficial effects and are nearly nontoxic</a:t>
            </a:r>
            <a:endParaRPr lang="en-US" sz="2400" dirty="0"/>
          </a:p>
        </p:txBody>
      </p:sp>
      <p:sp>
        <p:nvSpPr>
          <p:cNvPr id="6" name="TextBox 5"/>
          <p:cNvSpPr txBox="1"/>
          <p:nvPr/>
        </p:nvSpPr>
        <p:spPr>
          <a:xfrm>
            <a:off x="3183467" y="3878770"/>
            <a:ext cx="5774265" cy="830997"/>
          </a:xfrm>
          <a:prstGeom prst="rect">
            <a:avLst/>
          </a:prstGeom>
          <a:solidFill>
            <a:srgbClr val="FFF8A0"/>
          </a:solidFill>
          <a:ln>
            <a:solidFill>
              <a:srgbClr val="000000"/>
            </a:solidFill>
          </a:ln>
        </p:spPr>
        <p:txBody>
          <a:bodyPr wrap="square" rtlCol="0">
            <a:spAutoFit/>
          </a:bodyPr>
          <a:lstStyle/>
          <a:p>
            <a:r>
              <a:rPr lang="en-US" sz="2400" dirty="0" smtClean="0"/>
              <a:t>My personal favorite is Epsom salt baths:</a:t>
            </a:r>
          </a:p>
          <a:p>
            <a:r>
              <a:rPr lang="en-US" sz="2400" dirty="0" smtClean="0"/>
              <a:t>Magnesium sulfate uptake through the skin</a:t>
            </a:r>
            <a:endParaRPr lang="en-US" sz="2400" dirty="0"/>
          </a:p>
        </p:txBody>
      </p:sp>
    </p:spTree>
    <p:extLst>
      <p:ext uri="{BB962C8B-B14F-4D97-AF65-F5344CB8AC3E}">
        <p14:creationId xmlns:p14="http://schemas.microsoft.com/office/powerpoint/2010/main" val="763147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Supplemental Sources of Sulfur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fr-FR" dirty="0"/>
              <a:t>glucosamine sulfate</a:t>
            </a:r>
          </a:p>
          <a:p>
            <a:r>
              <a:rPr lang="fr-FR" dirty="0" err="1"/>
              <a:t>chondroitin</a:t>
            </a:r>
            <a:r>
              <a:rPr lang="fr-FR" dirty="0"/>
              <a:t> sulfate</a:t>
            </a:r>
          </a:p>
          <a:p>
            <a:r>
              <a:rPr lang="fr-FR" dirty="0" err="1"/>
              <a:t>glutathione</a:t>
            </a:r>
            <a:endParaRPr lang="fr-FR" dirty="0"/>
          </a:p>
          <a:p>
            <a:r>
              <a:rPr lang="fr-FR" dirty="0"/>
              <a:t>N-</a:t>
            </a:r>
            <a:r>
              <a:rPr lang="fr-FR" dirty="0" err="1"/>
              <a:t>acetylcysteine</a:t>
            </a:r>
            <a:endParaRPr lang="fr-FR" dirty="0"/>
          </a:p>
          <a:p>
            <a:r>
              <a:rPr lang="fr-FR" i="1" dirty="0">
                <a:solidFill>
                  <a:srgbClr val="FF0000"/>
                </a:solidFill>
              </a:rPr>
              <a:t>alpha </a:t>
            </a:r>
            <a:r>
              <a:rPr lang="fr-FR" i="1" dirty="0" err="1">
                <a:solidFill>
                  <a:srgbClr val="FF0000"/>
                </a:solidFill>
              </a:rPr>
              <a:t>lipoic</a:t>
            </a:r>
            <a:r>
              <a:rPr lang="fr-FR" i="1" dirty="0">
                <a:solidFill>
                  <a:srgbClr val="FF0000"/>
                </a:solidFill>
              </a:rPr>
              <a:t> </a:t>
            </a:r>
            <a:r>
              <a:rPr lang="fr-FR" i="1" dirty="0" err="1" smtClean="0">
                <a:solidFill>
                  <a:srgbClr val="FF0000"/>
                </a:solidFill>
              </a:rPr>
              <a:t>acid</a:t>
            </a:r>
            <a:endParaRPr lang="fr-FR" i="1" dirty="0" smtClean="0">
              <a:solidFill>
                <a:srgbClr val="FF0000"/>
              </a:solidFill>
            </a:endParaRPr>
          </a:p>
          <a:p>
            <a:r>
              <a:rPr lang="en-US" dirty="0"/>
              <a:t>t</a:t>
            </a:r>
            <a:r>
              <a:rPr lang="fr-FR" dirty="0" smtClean="0"/>
              <a:t>aurine</a:t>
            </a:r>
            <a:endParaRPr lang="fr-FR" dirty="0"/>
          </a:p>
          <a:p>
            <a:r>
              <a:rPr lang="fr-FR" dirty="0"/>
              <a:t>DMSO, MSM</a:t>
            </a:r>
          </a:p>
          <a:p>
            <a:r>
              <a:rPr lang="fr-FR" dirty="0"/>
              <a:t>S-</a:t>
            </a:r>
            <a:r>
              <a:rPr lang="fr-FR" dirty="0" err="1"/>
              <a:t>adenosylmethionine</a:t>
            </a:r>
            <a:r>
              <a:rPr lang="fr-FR" dirty="0"/>
              <a:t> (</a:t>
            </a:r>
            <a:r>
              <a:rPr lang="fr-FR" dirty="0" err="1"/>
              <a:t>SAMe</a:t>
            </a:r>
            <a:r>
              <a:rPr lang="fr-FR" dirty="0" smtClean="0"/>
              <a:t>)</a:t>
            </a:r>
          </a:p>
          <a:p>
            <a:r>
              <a:rPr lang="fr-FR" dirty="0" smtClean="0"/>
              <a:t>Epsom </a:t>
            </a:r>
            <a:r>
              <a:rPr lang="fr-FR" dirty="0" err="1" smtClean="0"/>
              <a:t>salts</a:t>
            </a:r>
            <a:r>
              <a:rPr lang="fr-FR" dirty="0" smtClean="0"/>
              <a:t> (Mg-sulfate)</a:t>
            </a:r>
            <a:endParaRPr lang="en-US" dirty="0"/>
          </a:p>
        </p:txBody>
      </p:sp>
      <p:sp>
        <p:nvSpPr>
          <p:cNvPr id="4" name="TextBox 3"/>
          <p:cNvSpPr txBox="1"/>
          <p:nvPr/>
        </p:nvSpPr>
        <p:spPr>
          <a:xfrm>
            <a:off x="1241087" y="6421483"/>
            <a:ext cx="6205437" cy="400110"/>
          </a:xfrm>
          <a:prstGeom prst="rect">
            <a:avLst/>
          </a:prstGeom>
          <a:noFill/>
        </p:spPr>
        <p:txBody>
          <a:bodyPr wrap="square" rtlCol="0">
            <a:spAutoFit/>
          </a:bodyPr>
          <a:lstStyle/>
          <a:p>
            <a:r>
              <a:rPr lang="en-US" sz="2000" dirty="0">
                <a:solidFill>
                  <a:srgbClr val="FF0000"/>
                </a:solidFill>
              </a:rPr>
              <a:t>*</a:t>
            </a:r>
            <a:r>
              <a:rPr lang="en-US" sz="2000" dirty="0"/>
              <a:t>S </a:t>
            </a:r>
            <a:r>
              <a:rPr lang="en-US" sz="2000" dirty="0" err="1"/>
              <a:t>Parcell</a:t>
            </a:r>
            <a:r>
              <a:rPr lang="en-US" sz="2000" dirty="0"/>
              <a:t>, Alternative Medicine Review 7(1), 2002, 22-44</a:t>
            </a:r>
          </a:p>
        </p:txBody>
      </p:sp>
      <p:sp>
        <p:nvSpPr>
          <p:cNvPr id="5" name="TextBox 4"/>
          <p:cNvSpPr txBox="1"/>
          <p:nvPr/>
        </p:nvSpPr>
        <p:spPr>
          <a:xfrm>
            <a:off x="4166386" y="2470156"/>
            <a:ext cx="4198682" cy="830997"/>
          </a:xfrm>
          <a:prstGeom prst="rect">
            <a:avLst/>
          </a:prstGeom>
          <a:solidFill>
            <a:srgbClr val="FFF8A0"/>
          </a:solidFill>
          <a:ln>
            <a:solidFill>
              <a:schemeClr val="tx1"/>
            </a:solidFill>
          </a:ln>
        </p:spPr>
        <p:txBody>
          <a:bodyPr wrap="square" rtlCol="0">
            <a:spAutoFit/>
          </a:bodyPr>
          <a:lstStyle/>
          <a:p>
            <a:r>
              <a:rPr lang="en-US" sz="2400" dirty="0" smtClean="0"/>
              <a:t>These can have many beneficial effects and are nearly nontoxic</a:t>
            </a:r>
            <a:endParaRPr lang="en-US" sz="2400" dirty="0"/>
          </a:p>
        </p:txBody>
      </p:sp>
      <p:sp>
        <p:nvSpPr>
          <p:cNvPr id="6" name="TextBox 5"/>
          <p:cNvSpPr txBox="1"/>
          <p:nvPr/>
        </p:nvSpPr>
        <p:spPr>
          <a:xfrm>
            <a:off x="3183467" y="3878770"/>
            <a:ext cx="5774265" cy="830997"/>
          </a:xfrm>
          <a:prstGeom prst="rect">
            <a:avLst/>
          </a:prstGeom>
          <a:solidFill>
            <a:srgbClr val="FFF8A0"/>
          </a:solidFill>
          <a:ln>
            <a:solidFill>
              <a:srgbClr val="000000"/>
            </a:solidFill>
          </a:ln>
        </p:spPr>
        <p:txBody>
          <a:bodyPr wrap="square" rtlCol="0">
            <a:spAutoFit/>
          </a:bodyPr>
          <a:lstStyle/>
          <a:p>
            <a:r>
              <a:rPr lang="en-US" sz="2400" dirty="0" smtClean="0"/>
              <a:t>My personal favorite is Epsom salt baths:</a:t>
            </a:r>
          </a:p>
          <a:p>
            <a:r>
              <a:rPr lang="en-US" sz="2400" dirty="0" smtClean="0"/>
              <a:t>Magnesium sulfate uptake through the skin</a:t>
            </a:r>
            <a:endParaRPr lang="en-US" sz="2400" dirty="0"/>
          </a:p>
        </p:txBody>
      </p:sp>
    </p:spTree>
    <p:extLst>
      <p:ext uri="{BB962C8B-B14F-4D97-AF65-F5344CB8AC3E}">
        <p14:creationId xmlns:p14="http://schemas.microsoft.com/office/powerpoint/2010/main" val="220786377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Alpha </a:t>
            </a:r>
            <a:r>
              <a:rPr lang="en-US" b="1" dirty="0" err="1" smtClean="0"/>
              <a:t>Lipoic</a:t>
            </a:r>
            <a:r>
              <a:rPr lang="en-US" b="1" dirty="0" smtClean="0"/>
              <a:t> Acid Has</a:t>
            </a:r>
            <a:br>
              <a:rPr lang="en-US" b="1" dirty="0" smtClean="0"/>
            </a:br>
            <a:r>
              <a:rPr lang="en-US" b="1" dirty="0" smtClean="0"/>
              <a:t> Many Health Benefits</a:t>
            </a:r>
            <a:r>
              <a:rPr lang="en-US" b="1" dirty="0" smtClean="0">
                <a:solidFill>
                  <a:srgbClr val="FF0000"/>
                </a:solidFill>
              </a:rPr>
              <a:t>*</a:t>
            </a:r>
            <a:endParaRPr lang="en-US" b="1" dirty="0">
              <a:solidFill>
                <a:srgbClr val="FF0000"/>
              </a:solidFill>
            </a:endParaRPr>
          </a:p>
        </p:txBody>
      </p:sp>
      <p:pic>
        <p:nvPicPr>
          <p:cNvPr id="4" name="Content Placeholder 3" descr="alpha_lipoic_acid.png"/>
          <p:cNvPicPr>
            <a:picLocks noGrp="1" noChangeAspect="1"/>
          </p:cNvPicPr>
          <p:nvPr>
            <p:ph idx="1"/>
          </p:nvPr>
        </p:nvPicPr>
        <p:blipFill>
          <a:blip r:embed="rId3">
            <a:extLst>
              <a:ext uri="{28A0092B-C50C-407E-A947-70E740481C1C}">
                <a14:useLocalDpi xmlns:a14="http://schemas.microsoft.com/office/drawing/2010/main" val="0"/>
              </a:ext>
            </a:extLst>
          </a:blip>
          <a:srcRect l="-15907" r="-15907"/>
          <a:stretch>
            <a:fillRect/>
          </a:stretch>
        </p:blipFill>
        <p:spPr>
          <a:xfrm>
            <a:off x="457200" y="1600200"/>
            <a:ext cx="8229600" cy="4525963"/>
          </a:xfrm>
        </p:spPr>
      </p:pic>
      <p:sp>
        <p:nvSpPr>
          <p:cNvPr id="6" name="TextBox 5"/>
          <p:cNvSpPr txBox="1"/>
          <p:nvPr/>
        </p:nvSpPr>
        <p:spPr>
          <a:xfrm>
            <a:off x="1551620" y="6515719"/>
            <a:ext cx="7592380" cy="646331"/>
          </a:xfrm>
          <a:prstGeom prst="rect">
            <a:avLst/>
          </a:prstGeom>
          <a:noFill/>
        </p:spPr>
        <p:txBody>
          <a:bodyPr wrap="none" rtlCol="0">
            <a:spAutoFit/>
          </a:bodyPr>
          <a:lstStyle/>
          <a:p>
            <a:r>
              <a:rPr lang="en-US" dirty="0" smtClean="0">
                <a:solidFill>
                  <a:srgbClr val="FF0000"/>
                </a:solidFill>
              </a:rPr>
              <a:t>*</a:t>
            </a:r>
            <a:r>
              <a:rPr lang="en-US" dirty="0" smtClean="0"/>
              <a:t>Figure 5, KP Shay et al., </a:t>
            </a:r>
            <a:r>
              <a:rPr lang="it-IT" dirty="0"/>
              <a:t>Biochimica et </a:t>
            </a:r>
            <a:r>
              <a:rPr lang="it-IT" dirty="0" err="1"/>
              <a:t>Biophysica</a:t>
            </a:r>
            <a:r>
              <a:rPr lang="it-IT" dirty="0"/>
              <a:t> Acta 1790 (2009) 1149–1160 </a:t>
            </a:r>
          </a:p>
          <a:p>
            <a:endParaRPr lang="en-US" dirty="0"/>
          </a:p>
        </p:txBody>
      </p:sp>
      <p:pic>
        <p:nvPicPr>
          <p:cNvPr id="5" name="Picture 4" descr="lipoic_aci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04427"/>
            <a:ext cx="3523892" cy="1680626"/>
          </a:xfrm>
          <a:prstGeom prst="rect">
            <a:avLst/>
          </a:prstGeom>
        </p:spPr>
      </p:pic>
      <p:sp>
        <p:nvSpPr>
          <p:cNvPr id="3" name="Freeform 2"/>
          <p:cNvSpPr/>
          <p:nvPr/>
        </p:nvSpPr>
        <p:spPr>
          <a:xfrm>
            <a:off x="9490" y="5762190"/>
            <a:ext cx="1295559" cy="934634"/>
          </a:xfrm>
          <a:custGeom>
            <a:avLst/>
            <a:gdLst>
              <a:gd name="connsiteX0" fmla="*/ 312243 w 1295559"/>
              <a:gd name="connsiteY0" fmla="*/ 96743 h 934634"/>
              <a:gd name="connsiteX1" fmla="*/ 24377 w 1295559"/>
              <a:gd name="connsiteY1" fmla="*/ 824877 h 934634"/>
              <a:gd name="connsiteX2" fmla="*/ 871043 w 1295559"/>
              <a:gd name="connsiteY2" fmla="*/ 909543 h 934634"/>
              <a:gd name="connsiteX3" fmla="*/ 1294377 w 1295559"/>
              <a:gd name="connsiteY3" fmla="*/ 604743 h 934634"/>
              <a:gd name="connsiteX4" fmla="*/ 752510 w 1295559"/>
              <a:gd name="connsiteY4" fmla="*/ 29010 h 934634"/>
              <a:gd name="connsiteX5" fmla="*/ 363043 w 1295559"/>
              <a:gd name="connsiteY5" fmla="*/ 79810 h 93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5559" h="934634">
                <a:moveTo>
                  <a:pt x="312243" y="96743"/>
                </a:moveTo>
                <a:cubicBezTo>
                  <a:pt x="121743" y="393076"/>
                  <a:pt x="-68756" y="689410"/>
                  <a:pt x="24377" y="824877"/>
                </a:cubicBezTo>
                <a:cubicBezTo>
                  <a:pt x="117510" y="960344"/>
                  <a:pt x="659376" y="946232"/>
                  <a:pt x="871043" y="909543"/>
                </a:cubicBezTo>
                <a:cubicBezTo>
                  <a:pt x="1082710" y="872854"/>
                  <a:pt x="1314133" y="751499"/>
                  <a:pt x="1294377" y="604743"/>
                </a:cubicBezTo>
                <a:cubicBezTo>
                  <a:pt x="1274622" y="457988"/>
                  <a:pt x="907732" y="116499"/>
                  <a:pt x="752510" y="29010"/>
                </a:cubicBezTo>
                <a:cubicBezTo>
                  <a:pt x="597288" y="-58479"/>
                  <a:pt x="363043" y="79810"/>
                  <a:pt x="363043" y="7981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6397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Garlic!</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9033" y="1598637"/>
            <a:ext cx="8686800" cy="4525963"/>
          </a:xfrm>
        </p:spPr>
        <p:txBody>
          <a:bodyPr>
            <a:normAutofit/>
          </a:bodyPr>
          <a:lstStyle/>
          <a:p>
            <a:r>
              <a:rPr lang="en-US" sz="3000" dirty="0" smtClean="0"/>
              <a:t>Garlic </a:t>
            </a:r>
            <a:r>
              <a:rPr lang="en-US" sz="3000" dirty="0"/>
              <a:t>is among the best known medicinal </a:t>
            </a:r>
            <a:r>
              <a:rPr lang="en-US" sz="3000" dirty="0" smtClean="0"/>
              <a:t>plants  </a:t>
            </a:r>
          </a:p>
          <a:p>
            <a:r>
              <a:rPr lang="en-US" sz="3000" dirty="0" err="1"/>
              <a:t>A</a:t>
            </a:r>
            <a:r>
              <a:rPr lang="en-US" sz="3000" dirty="0" err="1" smtClean="0"/>
              <a:t>nticarcinogenic</a:t>
            </a:r>
            <a:r>
              <a:rPr lang="en-US" sz="3000" dirty="0"/>
              <a:t>, antithrombotic, </a:t>
            </a:r>
            <a:r>
              <a:rPr lang="en-US" sz="3000" dirty="0" err="1" smtClean="0"/>
              <a:t>antiatherosclerotic</a:t>
            </a:r>
            <a:r>
              <a:rPr lang="en-US" sz="3000" dirty="0"/>
              <a:t>, </a:t>
            </a:r>
            <a:r>
              <a:rPr lang="en-US" sz="3000" dirty="0" err="1"/>
              <a:t>hypolipidemic</a:t>
            </a:r>
            <a:r>
              <a:rPr lang="en-US" sz="3000" dirty="0"/>
              <a:t>, </a:t>
            </a:r>
            <a:r>
              <a:rPr lang="en-US" sz="3000" dirty="0" smtClean="0"/>
              <a:t> antihypertensive</a:t>
            </a:r>
            <a:r>
              <a:rPr lang="en-US" sz="3000" dirty="0"/>
              <a:t>, and </a:t>
            </a:r>
            <a:r>
              <a:rPr lang="en-US" sz="3000" dirty="0" smtClean="0"/>
              <a:t>antimicrobial</a:t>
            </a:r>
          </a:p>
          <a:p>
            <a:endParaRPr lang="en-US" sz="3000" dirty="0" smtClean="0"/>
          </a:p>
          <a:p>
            <a:pPr marL="0" indent="0" algn="ctr">
              <a:buNone/>
            </a:pPr>
            <a:r>
              <a:rPr lang="en-US" sz="2800" dirty="0" smtClean="0"/>
              <a:t>“Since </a:t>
            </a:r>
            <a:r>
              <a:rPr lang="en-US" sz="2800" dirty="0"/>
              <a:t>early times, it is known that most of </a:t>
            </a:r>
            <a:r>
              <a:rPr lang="en-US" sz="2800" dirty="0" smtClean="0"/>
              <a:t>such properties </a:t>
            </a:r>
            <a:r>
              <a:rPr lang="en-US" sz="2800" dirty="0"/>
              <a:t>are given by </a:t>
            </a:r>
            <a:r>
              <a:rPr lang="en-US" sz="2800" i="1" dirty="0">
                <a:solidFill>
                  <a:srgbClr val="FF0000"/>
                </a:solidFill>
              </a:rPr>
              <a:t>volatile sulfur-containing compounds </a:t>
            </a:r>
            <a:r>
              <a:rPr lang="en-US" sz="2800" dirty="0"/>
              <a:t>that are not present in the intact plant</a:t>
            </a:r>
            <a:r>
              <a:rPr lang="en-US" sz="2800" dirty="0" smtClean="0"/>
              <a:t>,  but are formed after tissue disruption via enzymatic reactions.”</a:t>
            </a:r>
            <a:endParaRPr lang="en-US" sz="2800" dirty="0"/>
          </a:p>
          <a:p>
            <a:endParaRPr lang="en-US" dirty="0"/>
          </a:p>
        </p:txBody>
      </p:sp>
      <p:pic>
        <p:nvPicPr>
          <p:cNvPr id="4" name="Picture 3" descr="garl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880" y="2292367"/>
            <a:ext cx="2926080" cy="1950720"/>
          </a:xfrm>
          <a:prstGeom prst="rect">
            <a:avLst/>
          </a:prstGeom>
        </p:spPr>
      </p:pic>
      <p:sp>
        <p:nvSpPr>
          <p:cNvPr id="5" name="TextBox 4"/>
          <p:cNvSpPr txBox="1"/>
          <p:nvPr/>
        </p:nvSpPr>
        <p:spPr>
          <a:xfrm>
            <a:off x="1933787" y="6350168"/>
            <a:ext cx="7017173" cy="707886"/>
          </a:xfrm>
          <a:prstGeom prst="rect">
            <a:avLst/>
          </a:prstGeom>
          <a:noFill/>
        </p:spPr>
        <p:txBody>
          <a:bodyPr wrap="square" rtlCol="0">
            <a:spAutoFit/>
          </a:bodyPr>
          <a:lstStyle/>
          <a:p>
            <a:r>
              <a:rPr lang="en-US" sz="2000" dirty="0" smtClean="0">
                <a:solidFill>
                  <a:srgbClr val="FF0000"/>
                </a:solidFill>
              </a:rPr>
              <a:t>*</a:t>
            </a:r>
            <a:r>
              <a:rPr lang="fr-FR" sz="2000" i="1" dirty="0"/>
              <a:t>O. Calvo</a:t>
            </a:r>
            <a:r>
              <a:rPr lang="fr-FR" sz="2000" i="1" dirty="0" smtClean="0"/>
              <a:t>-</a:t>
            </a:r>
            <a:r>
              <a:rPr lang="pl-PL" sz="2000" i="1" dirty="0" err="1" smtClean="0"/>
              <a:t>Gómez</a:t>
            </a:r>
            <a:r>
              <a:rPr lang="pl-PL" sz="2000" i="1" dirty="0" smtClean="0"/>
              <a:t> </a:t>
            </a:r>
            <a:r>
              <a:rPr lang="fr-FR" sz="2000" i="1" dirty="0" smtClean="0"/>
              <a:t> </a:t>
            </a:r>
            <a:r>
              <a:rPr lang="fr-FR" sz="2000" i="1" dirty="0"/>
              <a:t>et </a:t>
            </a:r>
            <a:r>
              <a:rPr lang="fr-FR" sz="2000" i="1" dirty="0" smtClean="0"/>
              <a:t>al., J</a:t>
            </a:r>
            <a:r>
              <a:rPr lang="fr-FR" sz="2000" i="1" dirty="0"/>
              <a:t>. </a:t>
            </a:r>
            <a:r>
              <a:rPr lang="fr-FR" sz="2000" i="1" dirty="0" err="1"/>
              <a:t>Chromatogr</a:t>
            </a:r>
            <a:r>
              <a:rPr lang="fr-FR" sz="2000" i="1" dirty="0"/>
              <a:t>. A 1036 (2004) 91–</a:t>
            </a:r>
            <a:r>
              <a:rPr lang="fr-FR" sz="2000" i="1" dirty="0" smtClean="0"/>
              <a:t>93</a:t>
            </a:r>
            <a:endParaRPr lang="fr-FR" sz="2000" dirty="0"/>
          </a:p>
          <a:p>
            <a:endParaRPr lang="en-US" sz="2000" dirty="0"/>
          </a:p>
        </p:txBody>
      </p:sp>
    </p:spTree>
    <p:extLst>
      <p:ext uri="{BB962C8B-B14F-4D97-AF65-F5344CB8AC3E}">
        <p14:creationId xmlns:p14="http://schemas.microsoft.com/office/powerpoint/2010/main" val="7512829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DMSO and </a:t>
            </a:r>
            <a:r>
              <a:rPr lang="en-US" b="1" dirty="0" err="1"/>
              <a:t>A</a:t>
            </a:r>
            <a:r>
              <a:rPr lang="en-US" b="1" dirty="0" err="1" smtClean="0"/>
              <a:t>llicin</a:t>
            </a:r>
            <a:r>
              <a:rPr lang="en-US" b="1" dirty="0" smtClean="0"/>
              <a:t> (in Garlic)</a:t>
            </a:r>
            <a:endParaRPr lang="en-US" b="1" dirty="0"/>
          </a:p>
        </p:txBody>
      </p:sp>
      <p:pic>
        <p:nvPicPr>
          <p:cNvPr id="4" name="Content Placeholder 3" descr="DMSO.jpg"/>
          <p:cNvPicPr>
            <a:picLocks noGrp="1" noChangeAspect="1"/>
          </p:cNvPicPr>
          <p:nvPr>
            <p:ph idx="1"/>
          </p:nvPr>
        </p:nvPicPr>
        <p:blipFill>
          <a:blip r:embed="rId3">
            <a:extLst>
              <a:ext uri="{28A0092B-C50C-407E-A947-70E740481C1C}">
                <a14:useLocalDpi xmlns:a14="http://schemas.microsoft.com/office/drawing/2010/main" val="0"/>
              </a:ext>
            </a:extLst>
          </a:blip>
          <a:srcRect l="-16362" r="-16362"/>
          <a:stretch>
            <a:fillRect/>
          </a:stretch>
        </p:blipFill>
        <p:spPr>
          <a:xfrm>
            <a:off x="2051571" y="1591426"/>
            <a:ext cx="3925702" cy="2158985"/>
          </a:xfrm>
        </p:spPr>
      </p:pic>
      <p:pic>
        <p:nvPicPr>
          <p:cNvPr id="5" name="Picture 4" descr="allic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172" y="4055851"/>
            <a:ext cx="4508500" cy="2540000"/>
          </a:xfrm>
          <a:prstGeom prst="rect">
            <a:avLst/>
          </a:prstGeom>
        </p:spPr>
      </p:pic>
      <p:sp>
        <p:nvSpPr>
          <p:cNvPr id="6" name="TextBox 5"/>
          <p:cNvSpPr txBox="1"/>
          <p:nvPr/>
        </p:nvSpPr>
        <p:spPr>
          <a:xfrm>
            <a:off x="4343143" y="1619166"/>
            <a:ext cx="1115309" cy="523220"/>
          </a:xfrm>
          <a:prstGeom prst="rect">
            <a:avLst/>
          </a:prstGeom>
          <a:noFill/>
        </p:spPr>
        <p:txBody>
          <a:bodyPr wrap="none" rtlCol="0">
            <a:spAutoFit/>
          </a:bodyPr>
          <a:lstStyle/>
          <a:p>
            <a:r>
              <a:rPr lang="en-US" sz="2800" dirty="0" smtClean="0">
                <a:solidFill>
                  <a:schemeClr val="bg1"/>
                </a:solidFill>
              </a:rPr>
              <a:t>DMSO</a:t>
            </a:r>
            <a:endParaRPr lang="en-US" sz="2800" dirty="0">
              <a:solidFill>
                <a:schemeClr val="bg1"/>
              </a:solidFill>
            </a:endParaRPr>
          </a:p>
        </p:txBody>
      </p:sp>
      <p:sp>
        <p:nvSpPr>
          <p:cNvPr id="7" name="TextBox 6"/>
          <p:cNvSpPr txBox="1"/>
          <p:nvPr/>
        </p:nvSpPr>
        <p:spPr>
          <a:xfrm>
            <a:off x="3448260" y="3991551"/>
            <a:ext cx="1147069" cy="584776"/>
          </a:xfrm>
          <a:prstGeom prst="rect">
            <a:avLst/>
          </a:prstGeom>
          <a:noFill/>
        </p:spPr>
        <p:txBody>
          <a:bodyPr wrap="none" rtlCol="0">
            <a:spAutoFit/>
          </a:bodyPr>
          <a:lstStyle/>
          <a:p>
            <a:r>
              <a:rPr lang="en-US" sz="3200" dirty="0" err="1" smtClean="0">
                <a:solidFill>
                  <a:schemeClr val="bg1"/>
                </a:solidFill>
              </a:rPr>
              <a:t>allicin</a:t>
            </a:r>
            <a:endParaRPr lang="en-US" sz="3200" dirty="0">
              <a:solidFill>
                <a:schemeClr val="bg1"/>
              </a:solidFill>
            </a:endParaRPr>
          </a:p>
        </p:txBody>
      </p:sp>
    </p:spTree>
    <p:extLst>
      <p:ext uri="{BB962C8B-B14F-4D97-AF65-F5344CB8AC3E}">
        <p14:creationId xmlns:p14="http://schemas.microsoft.com/office/powerpoint/2010/main" val="41138033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occol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001" y="844550"/>
            <a:ext cx="3162300" cy="2578100"/>
          </a:xfrm>
          <a:prstGeom prst="rect">
            <a:avLst/>
          </a:prstGeom>
        </p:spPr>
      </p:pic>
      <p:sp>
        <p:nvSpPr>
          <p:cNvPr id="2" name="Title 1"/>
          <p:cNvSpPr>
            <a:spLocks noGrp="1"/>
          </p:cNvSpPr>
          <p:nvPr>
            <p:ph type="title"/>
          </p:nvPr>
        </p:nvSpPr>
        <p:spPr>
          <a:xfrm>
            <a:off x="0" y="46716"/>
            <a:ext cx="8947301" cy="1143000"/>
          </a:xfrm>
        </p:spPr>
        <p:txBody>
          <a:bodyPr>
            <a:normAutofit fontScale="90000"/>
          </a:bodyPr>
          <a:lstStyle/>
          <a:p>
            <a:r>
              <a:rPr lang="en-US" b="1" dirty="0" err="1"/>
              <a:t>Antimetastatic</a:t>
            </a:r>
            <a:r>
              <a:rPr lang="en-US" b="1" dirty="0"/>
              <a:t> </a:t>
            </a:r>
            <a:r>
              <a:rPr lang="en-US" b="1" dirty="0" smtClean="0"/>
              <a:t>Activity </a:t>
            </a:r>
            <a:r>
              <a:rPr lang="en-US" b="1" dirty="0"/>
              <a:t>of </a:t>
            </a:r>
            <a:r>
              <a:rPr lang="en-US" b="1" dirty="0" err="1" smtClean="0"/>
              <a:t>Sulforaphane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a:t>Study on mice with </a:t>
            </a:r>
            <a:r>
              <a:rPr lang="en-US" dirty="0" smtClean="0"/>
              <a:t>induced                                  metastatic lung </a:t>
            </a:r>
            <a:r>
              <a:rPr lang="en-US" dirty="0"/>
              <a:t>cancer</a:t>
            </a:r>
          </a:p>
          <a:p>
            <a:r>
              <a:rPr lang="en-US" dirty="0"/>
              <a:t>Simultaneous supplementation </a:t>
            </a:r>
            <a:r>
              <a:rPr lang="en-US" dirty="0" smtClean="0"/>
              <a:t>                                 with </a:t>
            </a:r>
            <a:r>
              <a:rPr lang="en-US" dirty="0" err="1"/>
              <a:t>sulforaphane</a:t>
            </a:r>
            <a:r>
              <a:rPr lang="en-US" dirty="0"/>
              <a:t> reduced </a:t>
            </a:r>
            <a:r>
              <a:rPr lang="en-US" dirty="0" smtClean="0"/>
              <a:t>                               proliferation and </a:t>
            </a:r>
            <a:r>
              <a:rPr lang="en-US" dirty="0"/>
              <a:t>invasion of melanoma cells by inhibiting matrix </a:t>
            </a:r>
            <a:r>
              <a:rPr lang="en-US" dirty="0" err="1" smtClean="0"/>
              <a:t>metalloproteinases</a:t>
            </a:r>
            <a:endParaRPr lang="en-US" dirty="0"/>
          </a:p>
          <a:p>
            <a:pPr lvl="1"/>
            <a:r>
              <a:rPr lang="en-US" dirty="0"/>
              <a:t>95.5% inhibition of lung </a:t>
            </a:r>
            <a:r>
              <a:rPr lang="en-US" dirty="0" smtClean="0"/>
              <a:t>tumor </a:t>
            </a:r>
            <a:r>
              <a:rPr lang="en-US" dirty="0"/>
              <a:t>nodule formation</a:t>
            </a:r>
          </a:p>
          <a:p>
            <a:pPr lvl="1"/>
            <a:r>
              <a:rPr lang="en-US" dirty="0"/>
              <a:t>94% </a:t>
            </a:r>
            <a:r>
              <a:rPr lang="en-US" dirty="0" smtClean="0"/>
              <a:t>increase </a:t>
            </a:r>
            <a:r>
              <a:rPr lang="en-US" dirty="0"/>
              <a:t>in life span of </a:t>
            </a:r>
            <a:r>
              <a:rPr lang="en-US" dirty="0" smtClean="0"/>
              <a:t>tumor</a:t>
            </a:r>
            <a:r>
              <a:rPr lang="en-US" dirty="0"/>
              <a:t>-bearing animals.</a:t>
            </a:r>
          </a:p>
          <a:p>
            <a:pPr lvl="1"/>
            <a:r>
              <a:rPr lang="en-US" dirty="0"/>
              <a:t>GGT levels substantially lowered</a:t>
            </a:r>
          </a:p>
        </p:txBody>
      </p:sp>
      <p:sp>
        <p:nvSpPr>
          <p:cNvPr id="4" name="TextBox 3"/>
          <p:cNvSpPr txBox="1"/>
          <p:nvPr/>
        </p:nvSpPr>
        <p:spPr>
          <a:xfrm>
            <a:off x="1944725" y="6425062"/>
            <a:ext cx="6742075" cy="400110"/>
          </a:xfrm>
          <a:prstGeom prst="rect">
            <a:avLst/>
          </a:prstGeom>
          <a:noFill/>
        </p:spPr>
        <p:txBody>
          <a:bodyPr wrap="none" rtlCol="0">
            <a:spAutoFit/>
          </a:bodyPr>
          <a:lstStyle/>
          <a:p>
            <a:r>
              <a:rPr lang="en-US" sz="2000" dirty="0">
                <a:solidFill>
                  <a:srgbClr val="FF0000"/>
                </a:solidFill>
              </a:rPr>
              <a:t>*</a:t>
            </a:r>
            <a:r>
              <a:rPr lang="en-US" sz="2000" dirty="0"/>
              <a:t>P </a:t>
            </a:r>
            <a:r>
              <a:rPr lang="en-US" sz="2000" dirty="0" err="1"/>
              <a:t>Thejass</a:t>
            </a:r>
            <a:r>
              <a:rPr lang="en-US" sz="2000" dirty="0"/>
              <a:t> and G </a:t>
            </a:r>
            <a:r>
              <a:rPr lang="en-US" sz="2000" dirty="0" err="1"/>
              <a:t>Kuttan</a:t>
            </a:r>
            <a:r>
              <a:rPr lang="en-US" sz="2000" dirty="0"/>
              <a:t>, Life Sci. 2006 May 22;78(26):3043-50.</a:t>
            </a:r>
          </a:p>
        </p:txBody>
      </p:sp>
    </p:spTree>
    <p:extLst>
      <p:ext uri="{BB962C8B-B14F-4D97-AF65-F5344CB8AC3E}">
        <p14:creationId xmlns:p14="http://schemas.microsoft.com/office/powerpoint/2010/main" val="52216638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ugula-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413" y="3750891"/>
            <a:ext cx="3714972" cy="2102814"/>
          </a:xfrm>
          <a:prstGeom prst="rect">
            <a:avLst/>
          </a:prstGeom>
        </p:spPr>
      </p:pic>
      <p:sp>
        <p:nvSpPr>
          <p:cNvPr id="2" name="Title 1"/>
          <p:cNvSpPr>
            <a:spLocks noGrp="1"/>
          </p:cNvSpPr>
          <p:nvPr>
            <p:ph type="title"/>
          </p:nvPr>
        </p:nvSpPr>
        <p:spPr>
          <a:xfrm>
            <a:off x="457200" y="-236707"/>
            <a:ext cx="8229600" cy="1143000"/>
          </a:xfrm>
        </p:spPr>
        <p:txBody>
          <a:bodyPr/>
          <a:lstStyle/>
          <a:p>
            <a:r>
              <a:rPr lang="en-US" b="1" dirty="0"/>
              <a:t>Bitter Taste May Battle </a:t>
            </a:r>
            <a:r>
              <a:rPr lang="en-US" b="1" dirty="0" smtClean="0"/>
              <a:t>Asthma</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88856"/>
            <a:ext cx="8229600" cy="2985546"/>
          </a:xfrm>
        </p:spPr>
        <p:txBody>
          <a:bodyPr/>
          <a:lstStyle/>
          <a:p>
            <a:r>
              <a:rPr lang="en-US" dirty="0" smtClean="0"/>
              <a:t>Bitterness makes the muscles in the bronchial tubes relax and protects against asthma attack</a:t>
            </a:r>
          </a:p>
          <a:p>
            <a:r>
              <a:rPr lang="en-US" dirty="0" smtClean="0"/>
              <a:t>“Bitter </a:t>
            </a:r>
            <a:r>
              <a:rPr lang="en-US" dirty="0"/>
              <a:t>foods contain sulfur-based compounds which support the natural detoxification pathways in the </a:t>
            </a:r>
            <a:r>
              <a:rPr lang="en-US" dirty="0" smtClean="0"/>
              <a:t>liver”</a:t>
            </a:r>
            <a:r>
              <a:rPr lang="en-US" dirty="0" smtClean="0">
                <a:solidFill>
                  <a:srgbClr val="FF0000"/>
                </a:solidFill>
              </a:rPr>
              <a:t>**</a:t>
            </a:r>
            <a:endParaRPr lang="en-US" dirty="0">
              <a:solidFill>
                <a:srgbClr val="FF0000"/>
              </a:solidFill>
            </a:endParaRPr>
          </a:p>
        </p:txBody>
      </p:sp>
      <p:sp>
        <p:nvSpPr>
          <p:cNvPr id="4" name="TextBox 3"/>
          <p:cNvSpPr txBox="1"/>
          <p:nvPr/>
        </p:nvSpPr>
        <p:spPr>
          <a:xfrm>
            <a:off x="0" y="6463017"/>
            <a:ext cx="9212778" cy="369332"/>
          </a:xfrm>
          <a:prstGeom prst="rect">
            <a:avLst/>
          </a:prstGeom>
          <a:noFill/>
        </p:spPr>
        <p:txBody>
          <a:bodyPr wrap="none" rtlCol="0">
            <a:spAutoFit/>
          </a:bodyPr>
          <a:lstStyle/>
          <a:p>
            <a:r>
              <a:rPr lang="en-US" dirty="0" smtClean="0">
                <a:solidFill>
                  <a:srgbClr val="FF0000"/>
                </a:solidFill>
              </a:rPr>
              <a:t>**</a:t>
            </a:r>
            <a:r>
              <a:rPr lang="en-US" dirty="0" err="1" smtClean="0"/>
              <a:t>naturessunshine.com</a:t>
            </a:r>
            <a:r>
              <a:rPr lang="en-US" dirty="0"/>
              <a:t>/Blog/post/5-Reasons-Why-You-Should-Eat-Bitter-Foods-and-Herbs.aspx</a:t>
            </a:r>
          </a:p>
        </p:txBody>
      </p:sp>
      <p:sp>
        <p:nvSpPr>
          <p:cNvPr id="5" name="TextBox 4"/>
          <p:cNvSpPr txBox="1"/>
          <p:nvPr/>
        </p:nvSpPr>
        <p:spPr>
          <a:xfrm>
            <a:off x="263908" y="6126163"/>
            <a:ext cx="8122912" cy="369332"/>
          </a:xfrm>
          <a:prstGeom prst="rect">
            <a:avLst/>
          </a:prstGeom>
          <a:noFill/>
        </p:spPr>
        <p:txBody>
          <a:bodyPr wrap="none" rtlCol="0">
            <a:spAutoFit/>
          </a:bodyPr>
          <a:lstStyle/>
          <a:p>
            <a:r>
              <a:rPr lang="pl-PL" dirty="0">
                <a:solidFill>
                  <a:srgbClr val="FF0000"/>
                </a:solidFill>
              </a:rPr>
              <a:t>*</a:t>
            </a:r>
            <a:r>
              <a:rPr lang="pl-PL" dirty="0" err="1" smtClean="0"/>
              <a:t>scientificamerican.com</a:t>
            </a:r>
            <a:r>
              <a:rPr lang="pl-PL" dirty="0"/>
              <a:t>/</a:t>
            </a:r>
            <a:r>
              <a:rPr lang="pl-PL" dirty="0" err="1"/>
              <a:t>podcast</a:t>
            </a:r>
            <a:r>
              <a:rPr lang="pl-PL" dirty="0"/>
              <a:t>/</a:t>
            </a:r>
            <a:r>
              <a:rPr lang="pl-PL" dirty="0" err="1"/>
              <a:t>episode</a:t>
            </a:r>
            <a:r>
              <a:rPr lang="pl-PL" dirty="0"/>
              <a:t>/bitter-taste-may-battle-asthma-13-04-17/</a:t>
            </a:r>
            <a:endParaRPr lang="en-US" dirty="0"/>
          </a:p>
        </p:txBody>
      </p:sp>
      <p:pic>
        <p:nvPicPr>
          <p:cNvPr id="6" name="Picture 5" descr="bitter_mel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08" y="4074402"/>
            <a:ext cx="2996656" cy="1995773"/>
          </a:xfrm>
          <a:prstGeom prst="rect">
            <a:avLst/>
          </a:prstGeom>
        </p:spPr>
      </p:pic>
      <p:pic>
        <p:nvPicPr>
          <p:cNvPr id="7" name="Picture 6" descr="dandelion greens boil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425" y="3308649"/>
            <a:ext cx="2111375" cy="2817514"/>
          </a:xfrm>
          <a:prstGeom prst="rect">
            <a:avLst/>
          </a:prstGeom>
        </p:spPr>
      </p:pic>
    </p:spTree>
    <p:extLst>
      <p:ext uri="{BB962C8B-B14F-4D97-AF65-F5344CB8AC3E}">
        <p14:creationId xmlns:p14="http://schemas.microsoft.com/office/powerpoint/2010/main" val="43771300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Taurine</a:t>
            </a:r>
            <a:r>
              <a:rPr lang="en-US" b="1" dirty="0" smtClean="0"/>
              <a:t> Protects from Obesity</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99571" y="1600200"/>
            <a:ext cx="8944429" cy="4525963"/>
          </a:xfrm>
        </p:spPr>
        <p:txBody>
          <a:bodyPr>
            <a:normAutofit/>
          </a:bodyPr>
          <a:lstStyle/>
          <a:p>
            <a:r>
              <a:rPr lang="en-US" dirty="0" err="1"/>
              <a:t>Taurine</a:t>
            </a:r>
            <a:r>
              <a:rPr lang="en-US" dirty="0"/>
              <a:t> reduces body fat in C </a:t>
            </a:r>
            <a:r>
              <a:rPr lang="en-US" dirty="0" err="1"/>
              <a:t>elegans</a:t>
            </a:r>
            <a:r>
              <a:rPr lang="en-US" dirty="0"/>
              <a:t> and rodents</a:t>
            </a:r>
          </a:p>
          <a:p>
            <a:r>
              <a:rPr lang="en-US" dirty="0" err="1"/>
              <a:t>Taurine</a:t>
            </a:r>
            <a:r>
              <a:rPr lang="en-US" dirty="0"/>
              <a:t> enhances </a:t>
            </a:r>
            <a:r>
              <a:rPr lang="en-US" dirty="0" err="1"/>
              <a:t>anorexigenic</a:t>
            </a:r>
            <a:r>
              <a:rPr lang="en-US" dirty="0"/>
              <a:t> action of insulin</a:t>
            </a:r>
          </a:p>
          <a:p>
            <a:r>
              <a:rPr lang="en-US" dirty="0" err="1"/>
              <a:t>Intracerebroventricular</a:t>
            </a:r>
            <a:r>
              <a:rPr lang="en-US" dirty="0"/>
              <a:t> injection of </a:t>
            </a:r>
            <a:r>
              <a:rPr lang="en-US" dirty="0" err="1"/>
              <a:t>taurine</a:t>
            </a:r>
            <a:r>
              <a:rPr lang="en-US" dirty="0"/>
              <a:t> </a:t>
            </a:r>
            <a:r>
              <a:rPr lang="en-US" dirty="0" smtClean="0"/>
              <a:t>reduces food intake and </a:t>
            </a:r>
            <a:r>
              <a:rPr lang="en-US" dirty="0" err="1" smtClean="0"/>
              <a:t>locomotor</a:t>
            </a:r>
            <a:r>
              <a:rPr lang="en-US" dirty="0" smtClean="0"/>
              <a:t> activity</a:t>
            </a:r>
          </a:p>
          <a:p>
            <a:pPr lvl="1"/>
            <a:r>
              <a:rPr lang="en-US" dirty="0"/>
              <a:t>L</a:t>
            </a:r>
            <a:r>
              <a:rPr lang="en-US" dirty="0" smtClean="0"/>
              <a:t>ikely through signaling pathways in the hypothalamus</a:t>
            </a:r>
          </a:p>
          <a:p>
            <a:endParaRPr lang="en-US" dirty="0"/>
          </a:p>
        </p:txBody>
      </p:sp>
      <p:sp>
        <p:nvSpPr>
          <p:cNvPr id="4" name="TextBox 3"/>
          <p:cNvSpPr txBox="1"/>
          <p:nvPr/>
        </p:nvSpPr>
        <p:spPr>
          <a:xfrm>
            <a:off x="925286" y="6477000"/>
            <a:ext cx="5286874" cy="369332"/>
          </a:xfrm>
          <a:prstGeom prst="rect">
            <a:avLst/>
          </a:prstGeom>
          <a:noFill/>
        </p:spPr>
        <p:txBody>
          <a:bodyPr wrap="none" rtlCol="0">
            <a:spAutoFit/>
          </a:bodyPr>
          <a:lstStyle/>
          <a:p>
            <a:r>
              <a:rPr lang="fr-FR" dirty="0">
                <a:solidFill>
                  <a:srgbClr val="FF0000"/>
                </a:solidFill>
              </a:rPr>
              <a:t>*</a:t>
            </a:r>
            <a:r>
              <a:rPr lang="fr-FR" dirty="0"/>
              <a:t>CS Solon et al., </a:t>
            </a:r>
            <a:r>
              <a:rPr lang="fr-FR" dirty="0" err="1"/>
              <a:t>Amino</a:t>
            </a:r>
            <a:r>
              <a:rPr lang="fr-FR" dirty="0"/>
              <a:t> </a:t>
            </a:r>
            <a:r>
              <a:rPr lang="fr-FR" dirty="0" err="1"/>
              <a:t>Acids</a:t>
            </a:r>
            <a:r>
              <a:rPr lang="fr-FR" dirty="0"/>
              <a:t>. 2012 Jun;42(6):2403-10.</a:t>
            </a:r>
            <a:endParaRPr lang="en-US" dirty="0"/>
          </a:p>
        </p:txBody>
      </p:sp>
      <p:pic>
        <p:nvPicPr>
          <p:cNvPr id="5" name="Picture 4" descr="taur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073" y="4544930"/>
            <a:ext cx="3577908" cy="1932070"/>
          </a:xfrm>
          <a:prstGeom prst="rect">
            <a:avLst/>
          </a:prstGeom>
        </p:spPr>
      </p:pic>
    </p:spTree>
    <p:extLst>
      <p:ext uri="{BB962C8B-B14F-4D97-AF65-F5344CB8AC3E}">
        <p14:creationId xmlns:p14="http://schemas.microsoft.com/office/powerpoint/2010/main" val="267516218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ur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81" y="5050606"/>
            <a:ext cx="3577908" cy="1932070"/>
          </a:xfrm>
          <a:prstGeom prst="rect">
            <a:avLst/>
          </a:prstGeom>
        </p:spPr>
      </p:pic>
      <p:sp>
        <p:nvSpPr>
          <p:cNvPr id="2" name="Title 1"/>
          <p:cNvSpPr>
            <a:spLocks noGrp="1"/>
          </p:cNvSpPr>
          <p:nvPr>
            <p:ph type="title"/>
          </p:nvPr>
        </p:nvSpPr>
        <p:spPr>
          <a:xfrm>
            <a:off x="457200" y="-71682"/>
            <a:ext cx="8229600" cy="1143000"/>
          </a:xfrm>
        </p:spPr>
        <p:txBody>
          <a:bodyPr/>
          <a:lstStyle/>
          <a:p>
            <a:r>
              <a:rPr lang="en-US" b="1" dirty="0" smtClean="0"/>
              <a:t>Chicks Fed </a:t>
            </a:r>
            <a:r>
              <a:rPr lang="en-US" b="1" dirty="0" err="1" smtClean="0"/>
              <a:t>Taurine</a:t>
            </a:r>
            <a:r>
              <a:rPr lang="en-US" b="1" dirty="0" smtClean="0"/>
              <a:t> Learn Better</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253880"/>
            <a:ext cx="8517466" cy="4525963"/>
          </a:xfrm>
        </p:spPr>
        <p:txBody>
          <a:bodyPr>
            <a:normAutofit/>
          </a:bodyPr>
          <a:lstStyle/>
          <a:p>
            <a:pPr marL="0" indent="0">
              <a:buNone/>
            </a:pPr>
            <a:r>
              <a:rPr lang="en-US" dirty="0"/>
              <a:t>“We found that </a:t>
            </a:r>
            <a:r>
              <a:rPr lang="en-US" dirty="0" err="1" smtClean="0"/>
              <a:t>taurine</a:t>
            </a:r>
            <a:r>
              <a:rPr lang="en-US" dirty="0" smtClean="0"/>
              <a:t>                                              </a:t>
            </a:r>
            <a:r>
              <a:rPr lang="en-US" dirty="0"/>
              <a:t>has a significant impact </a:t>
            </a:r>
            <a:r>
              <a:rPr lang="en-US" dirty="0" smtClean="0"/>
              <a:t>                                            on </a:t>
            </a:r>
            <a:r>
              <a:rPr lang="en-US" dirty="0"/>
              <a:t>the personality and </a:t>
            </a:r>
            <a:r>
              <a:rPr lang="en-US" dirty="0" smtClean="0"/>
              <a:t>                                             memory </a:t>
            </a:r>
            <a:r>
              <a:rPr lang="en-US" dirty="0"/>
              <a:t>of the birds. </a:t>
            </a:r>
            <a:r>
              <a:rPr lang="en-US" dirty="0" smtClean="0"/>
              <a:t>                                                          Those </a:t>
            </a:r>
            <a:r>
              <a:rPr lang="en-US" dirty="0"/>
              <a:t>who were fed </a:t>
            </a:r>
            <a:r>
              <a:rPr lang="en-US" dirty="0" smtClean="0"/>
              <a:t>                                                       </a:t>
            </a:r>
            <a:r>
              <a:rPr lang="en-US" dirty="0" err="1" smtClean="0"/>
              <a:t>taurine</a:t>
            </a:r>
            <a:r>
              <a:rPr lang="en-US" dirty="0" smtClean="0"/>
              <a:t> </a:t>
            </a:r>
            <a:r>
              <a:rPr lang="en-US" dirty="0"/>
              <a:t>as chicks were on average much </a:t>
            </a:r>
            <a:r>
              <a:rPr lang="en-US" i="1" dirty="0">
                <a:solidFill>
                  <a:srgbClr val="FF0000"/>
                </a:solidFill>
              </a:rPr>
              <a:t>bolder</a:t>
            </a:r>
            <a:r>
              <a:rPr lang="en-US" dirty="0">
                <a:solidFill>
                  <a:srgbClr val="FF0000"/>
                </a:solidFill>
              </a:rPr>
              <a:t> </a:t>
            </a:r>
            <a:r>
              <a:rPr lang="en-US" dirty="0"/>
              <a:t>and </a:t>
            </a:r>
            <a:r>
              <a:rPr lang="en-US" i="1" dirty="0">
                <a:solidFill>
                  <a:srgbClr val="FF0000"/>
                </a:solidFill>
              </a:rPr>
              <a:t>better at learning </a:t>
            </a:r>
            <a:r>
              <a:rPr lang="en-US" dirty="0"/>
              <a:t>in adulthood, than their counterparts who were not fed the extra </a:t>
            </a:r>
            <a:r>
              <a:rPr lang="en-US" dirty="0" err="1"/>
              <a:t>taurine</a:t>
            </a:r>
            <a:r>
              <a:rPr lang="en-US" dirty="0" smtClean="0"/>
              <a:t>.”</a:t>
            </a:r>
            <a:endParaRPr lang="en-US" dirty="0"/>
          </a:p>
        </p:txBody>
      </p:sp>
      <p:sp>
        <p:nvSpPr>
          <p:cNvPr id="4" name="TextBox 3"/>
          <p:cNvSpPr txBox="1"/>
          <p:nvPr/>
        </p:nvSpPr>
        <p:spPr>
          <a:xfrm>
            <a:off x="1439333" y="6468533"/>
            <a:ext cx="6164242" cy="400110"/>
          </a:xfrm>
          <a:prstGeom prst="rect">
            <a:avLst/>
          </a:prstGeom>
          <a:noFill/>
        </p:spPr>
        <p:txBody>
          <a:bodyPr wrap="none" rtlCol="0">
            <a:spAutoFit/>
          </a:bodyPr>
          <a:lstStyle/>
          <a:p>
            <a:r>
              <a:rPr lang="en-US" sz="2000" dirty="0">
                <a:solidFill>
                  <a:srgbClr val="FF0000"/>
                </a:solidFill>
              </a:rPr>
              <a:t>*</a:t>
            </a:r>
            <a:r>
              <a:rPr lang="en-US" sz="2000" dirty="0" err="1" smtClean="0"/>
              <a:t>sciencedaily.com</a:t>
            </a:r>
            <a:r>
              <a:rPr lang="en-US" sz="2000" dirty="0"/>
              <a:t>/releases/2007/08/070824220328.htm</a:t>
            </a:r>
          </a:p>
        </p:txBody>
      </p:sp>
      <p:pic>
        <p:nvPicPr>
          <p:cNvPr id="5" name="Picture 4" descr="blue_t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933" y="1071318"/>
            <a:ext cx="3843867" cy="2562578"/>
          </a:xfrm>
          <a:prstGeom prst="rect">
            <a:avLst/>
          </a:prstGeom>
        </p:spPr>
      </p:pic>
    </p:spTree>
    <p:extLst>
      <p:ext uri="{BB962C8B-B14F-4D97-AF65-F5344CB8AC3E}">
        <p14:creationId xmlns:p14="http://schemas.microsoft.com/office/powerpoint/2010/main" val="33573569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ucosamine_sulf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963" y="1039804"/>
            <a:ext cx="2569686" cy="2569686"/>
          </a:xfrm>
          <a:prstGeom prst="rect">
            <a:avLst/>
          </a:prstGeom>
        </p:spPr>
      </p:pic>
      <p:sp>
        <p:nvSpPr>
          <p:cNvPr id="2" name="Title 1"/>
          <p:cNvSpPr>
            <a:spLocks noGrp="1"/>
          </p:cNvSpPr>
          <p:nvPr>
            <p:ph type="title"/>
          </p:nvPr>
        </p:nvSpPr>
        <p:spPr>
          <a:xfrm>
            <a:off x="245331" y="144765"/>
            <a:ext cx="8441469" cy="1143000"/>
          </a:xfrm>
        </p:spPr>
        <p:txBody>
          <a:bodyPr>
            <a:normAutofit fontScale="90000"/>
          </a:bodyPr>
          <a:lstStyle/>
          <a:p>
            <a:r>
              <a:rPr lang="en-US" b="1" dirty="0" smtClean="0"/>
              <a:t>Glucosamine Sulfate: It’s the Sulfate!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139713" y="1417638"/>
            <a:ext cx="8229600" cy="4525963"/>
          </a:xfrm>
        </p:spPr>
        <p:txBody>
          <a:bodyPr/>
          <a:lstStyle/>
          <a:p>
            <a:r>
              <a:rPr lang="en-US" dirty="0"/>
              <a:t>7 subjects</a:t>
            </a:r>
          </a:p>
          <a:p>
            <a:r>
              <a:rPr lang="en-US" dirty="0"/>
              <a:t>1 g glucosamine sulfate ingested</a:t>
            </a:r>
          </a:p>
          <a:p>
            <a:pPr lvl="1"/>
            <a:r>
              <a:rPr lang="en-US" dirty="0"/>
              <a:t>Mean serum sulfate </a:t>
            </a:r>
            <a:r>
              <a:rPr lang="en-US" dirty="0" smtClean="0"/>
              <a:t>increased:                                     331 </a:t>
            </a:r>
            <a:r>
              <a:rPr lang="en-US" dirty="0" smtClean="0">
                <a:sym typeface="Wingdings"/>
              </a:rPr>
              <a:t></a:t>
            </a:r>
            <a:r>
              <a:rPr lang="en-US" dirty="0" smtClean="0"/>
              <a:t> </a:t>
            </a:r>
            <a:r>
              <a:rPr lang="en-US" dirty="0"/>
              <a:t>375 µM/L</a:t>
            </a:r>
          </a:p>
          <a:p>
            <a:r>
              <a:rPr lang="en-US" dirty="0"/>
              <a:t>1 g of </a:t>
            </a:r>
            <a:r>
              <a:rPr lang="en-US" dirty="0" smtClean="0"/>
              <a:t>acetaminophen annihilated </a:t>
            </a:r>
            <a:r>
              <a:rPr lang="en-US" dirty="0"/>
              <a:t>the </a:t>
            </a:r>
            <a:r>
              <a:rPr lang="en-US" dirty="0" smtClean="0"/>
              <a:t>result: </a:t>
            </a:r>
          </a:p>
          <a:p>
            <a:pPr lvl="1"/>
            <a:r>
              <a:rPr lang="en-US" dirty="0" smtClean="0"/>
              <a:t>331 </a:t>
            </a:r>
            <a:r>
              <a:rPr lang="en-US" dirty="0" smtClean="0">
                <a:sym typeface="Wingdings"/>
              </a:rPr>
              <a:t></a:t>
            </a:r>
            <a:r>
              <a:rPr lang="en-US" dirty="0" smtClean="0"/>
              <a:t> </a:t>
            </a:r>
            <a:r>
              <a:rPr lang="en-US" dirty="0"/>
              <a:t>290 µM/</a:t>
            </a:r>
            <a:r>
              <a:rPr lang="en-US" dirty="0" smtClean="0"/>
              <a:t>L</a:t>
            </a:r>
          </a:p>
          <a:p>
            <a:pPr lvl="1"/>
            <a:r>
              <a:rPr lang="en-US" i="1" dirty="0" smtClean="0">
                <a:solidFill>
                  <a:srgbClr val="FF0000"/>
                </a:solidFill>
              </a:rPr>
              <a:t>Chronic acetaminophen </a:t>
            </a:r>
            <a:r>
              <a:rPr lang="en-US" i="1" dirty="0">
                <a:solidFill>
                  <a:srgbClr val="FF0000"/>
                </a:solidFill>
              </a:rPr>
              <a:t>use depletes </a:t>
            </a:r>
            <a:r>
              <a:rPr lang="en-US" i="1" dirty="0" smtClean="0">
                <a:solidFill>
                  <a:srgbClr val="FF0000"/>
                </a:solidFill>
              </a:rPr>
              <a:t>sulfate</a:t>
            </a:r>
            <a:endParaRPr lang="en-US" i="1" dirty="0">
              <a:solidFill>
                <a:srgbClr val="FF0000"/>
              </a:solidFill>
            </a:endParaRPr>
          </a:p>
        </p:txBody>
      </p:sp>
      <p:sp>
        <p:nvSpPr>
          <p:cNvPr id="4" name="TextBox 3"/>
          <p:cNvSpPr txBox="1"/>
          <p:nvPr/>
        </p:nvSpPr>
        <p:spPr>
          <a:xfrm>
            <a:off x="3685079" y="6475248"/>
            <a:ext cx="5458921" cy="400110"/>
          </a:xfrm>
          <a:prstGeom prst="rect">
            <a:avLst/>
          </a:prstGeom>
          <a:noFill/>
        </p:spPr>
        <p:txBody>
          <a:bodyPr wrap="none" rtlCol="0">
            <a:spAutoFit/>
          </a:bodyPr>
          <a:lstStyle/>
          <a:p>
            <a:r>
              <a:rPr lang="da-DK" sz="2000" dirty="0">
                <a:solidFill>
                  <a:srgbClr val="FF0000"/>
                </a:solidFill>
              </a:rPr>
              <a:t>*</a:t>
            </a:r>
            <a:r>
              <a:rPr lang="da-DK" sz="2000" dirty="0"/>
              <a:t>LJ Hoffer et al., </a:t>
            </a:r>
            <a:r>
              <a:rPr lang="da-DK" sz="2000" dirty="0" err="1"/>
              <a:t>Metabolism</a:t>
            </a:r>
            <a:r>
              <a:rPr lang="da-DK" sz="2000" dirty="0"/>
              <a:t> 50(7), 2001, 767-770.</a:t>
            </a:r>
            <a:endParaRPr lang="en-US" sz="2000" dirty="0"/>
          </a:p>
        </p:txBody>
      </p:sp>
      <p:pic>
        <p:nvPicPr>
          <p:cNvPr id="6" name="Picture 5" descr="glucosamine_sulfate_molecu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762" y="5240818"/>
            <a:ext cx="3412357" cy="1252846"/>
          </a:xfrm>
          <a:prstGeom prst="rect">
            <a:avLst/>
          </a:prstGeom>
        </p:spPr>
      </p:pic>
      <p:sp>
        <p:nvSpPr>
          <p:cNvPr id="7" name="Freeform 6"/>
          <p:cNvSpPr/>
          <p:nvPr/>
        </p:nvSpPr>
        <p:spPr>
          <a:xfrm>
            <a:off x="3466054" y="5393765"/>
            <a:ext cx="1424535" cy="1199446"/>
          </a:xfrm>
          <a:custGeom>
            <a:avLst/>
            <a:gdLst>
              <a:gd name="connsiteX0" fmla="*/ 672652 w 1424535"/>
              <a:gd name="connsiteY0" fmla="*/ 44823 h 1199446"/>
              <a:gd name="connsiteX1" fmla="*/ 299 w 1424535"/>
              <a:gd name="connsiteY1" fmla="*/ 597647 h 1199446"/>
              <a:gd name="connsiteX2" fmla="*/ 597946 w 1424535"/>
              <a:gd name="connsiteY2" fmla="*/ 1195294 h 1199446"/>
              <a:gd name="connsiteX3" fmla="*/ 1389828 w 1424535"/>
              <a:gd name="connsiteY3" fmla="*/ 836706 h 1199446"/>
              <a:gd name="connsiteX4" fmla="*/ 1225475 w 1424535"/>
              <a:gd name="connsiteY4" fmla="*/ 343647 h 1199446"/>
              <a:gd name="connsiteX5" fmla="*/ 702534 w 1424535"/>
              <a:gd name="connsiteY5" fmla="*/ 0 h 119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535" h="1199446">
                <a:moveTo>
                  <a:pt x="672652" y="44823"/>
                </a:moveTo>
                <a:cubicBezTo>
                  <a:pt x="342701" y="225362"/>
                  <a:pt x="12750" y="405902"/>
                  <a:pt x="299" y="597647"/>
                </a:cubicBezTo>
                <a:cubicBezTo>
                  <a:pt x="-12152" y="789392"/>
                  <a:pt x="366358" y="1155451"/>
                  <a:pt x="597946" y="1195294"/>
                </a:cubicBezTo>
                <a:cubicBezTo>
                  <a:pt x="829534" y="1235137"/>
                  <a:pt x="1285240" y="978647"/>
                  <a:pt x="1389828" y="836706"/>
                </a:cubicBezTo>
                <a:cubicBezTo>
                  <a:pt x="1494416" y="694765"/>
                  <a:pt x="1340024" y="483098"/>
                  <a:pt x="1225475" y="343647"/>
                </a:cubicBezTo>
                <a:cubicBezTo>
                  <a:pt x="1110926" y="204196"/>
                  <a:pt x="702534" y="0"/>
                  <a:pt x="702534"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64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p:txBody>
          <a:bodyPr/>
          <a:lstStyle/>
          <a:p>
            <a:r>
              <a:rPr lang="en-US" dirty="0" smtClean="0">
                <a:solidFill>
                  <a:srgbClr val="FF0000"/>
                </a:solidFill>
              </a:rPr>
              <a:t>Very brief overview</a:t>
            </a:r>
          </a:p>
          <a:p>
            <a:r>
              <a:rPr lang="en-US" dirty="0" smtClean="0"/>
              <a:t>Nutrition and health</a:t>
            </a:r>
          </a:p>
          <a:p>
            <a:r>
              <a:rPr lang="en-US" dirty="0" smtClean="0"/>
              <a:t>Pesticides: focus on Roundup</a:t>
            </a:r>
          </a:p>
          <a:p>
            <a:r>
              <a:rPr lang="en-US" dirty="0" smtClean="0"/>
              <a:t>Vaccines, antibiotics and microbes</a:t>
            </a:r>
          </a:p>
          <a:p>
            <a:r>
              <a:rPr lang="en-US" dirty="0" smtClean="0"/>
              <a:t>Pharmaceutical drugs: focus on statins</a:t>
            </a:r>
            <a:endParaRPr lang="en-US" dirty="0"/>
          </a:p>
        </p:txBody>
      </p:sp>
    </p:spTree>
    <p:extLst>
      <p:ext uri="{BB962C8B-B14F-4D97-AF65-F5344CB8AC3E}">
        <p14:creationId xmlns:p14="http://schemas.microsoft.com/office/powerpoint/2010/main" val="346774690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Chondroitin Sulfate Prevents </a:t>
            </a:r>
            <a:br>
              <a:rPr lang="en-US" b="1" dirty="0" smtClean="0"/>
            </a:br>
            <a:r>
              <a:rPr lang="en-US" b="1" dirty="0" smtClean="0"/>
              <a:t>Calcium Uptake by Mast Cells</a:t>
            </a:r>
            <a:r>
              <a:rPr lang="en-US" b="1" dirty="0" smtClean="0">
                <a:solidFill>
                  <a:srgbClr val="FF0000"/>
                </a:solidFill>
              </a:rPr>
              <a:t>*</a:t>
            </a:r>
            <a:endParaRPr lang="en-US" b="1" dirty="0">
              <a:solidFill>
                <a:srgbClr val="FF0000"/>
              </a:solidFill>
            </a:endParaRPr>
          </a:p>
        </p:txBody>
      </p:sp>
      <p:pic>
        <p:nvPicPr>
          <p:cNvPr id="4" name="Content Placeholder 3" descr="mast_cells_chondroitin_sulfate.png"/>
          <p:cNvPicPr>
            <a:picLocks noGrp="1" noChangeAspect="1"/>
          </p:cNvPicPr>
          <p:nvPr>
            <p:ph idx="1"/>
          </p:nvPr>
        </p:nvPicPr>
        <p:blipFill>
          <a:blip r:embed="rId3">
            <a:extLst>
              <a:ext uri="{28A0092B-C50C-407E-A947-70E740481C1C}">
                <a14:useLocalDpi xmlns:a14="http://schemas.microsoft.com/office/drawing/2010/main" val="0"/>
              </a:ext>
            </a:extLst>
          </a:blip>
          <a:srcRect t="-80573" b="-80573"/>
          <a:stretch>
            <a:fillRect/>
          </a:stretch>
        </p:blipFill>
        <p:spPr>
          <a:xfrm>
            <a:off x="457200" y="3343495"/>
            <a:ext cx="8229600" cy="4525963"/>
          </a:xfrm>
        </p:spPr>
      </p:pic>
      <p:sp>
        <p:nvSpPr>
          <p:cNvPr id="5" name="Content Placeholder 2"/>
          <p:cNvSpPr txBox="1">
            <a:spLocks/>
          </p:cNvSpPr>
          <p:nvPr/>
        </p:nvSpPr>
        <p:spPr>
          <a:xfrm>
            <a:off x="609600" y="1652985"/>
            <a:ext cx="8229600" cy="287958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Mast cells respond to </a:t>
            </a:r>
            <a:r>
              <a:rPr lang="en-US" dirty="0" err="1"/>
              <a:t>IgE</a:t>
            </a:r>
            <a:r>
              <a:rPr lang="en-US" dirty="0"/>
              <a:t> and cytokines by releasing </a:t>
            </a:r>
            <a:r>
              <a:rPr lang="en-US" dirty="0" smtClean="0"/>
              <a:t>inflammatory mediators </a:t>
            </a:r>
            <a:r>
              <a:rPr lang="en-US" dirty="0"/>
              <a:t>like histamine, </a:t>
            </a:r>
            <a:r>
              <a:rPr lang="en-US" dirty="0" err="1"/>
              <a:t>leukotrienes</a:t>
            </a:r>
            <a:r>
              <a:rPr lang="en-US" dirty="0"/>
              <a:t>, prostaglandins and </a:t>
            </a:r>
            <a:r>
              <a:rPr lang="en-US" dirty="0" err="1"/>
              <a:t>tryptase</a:t>
            </a:r>
            <a:endParaRPr lang="en-US" dirty="0"/>
          </a:p>
          <a:p>
            <a:r>
              <a:rPr lang="en-US" dirty="0"/>
              <a:t>Mast cells also secrete heparin </a:t>
            </a:r>
            <a:r>
              <a:rPr lang="en-US" dirty="0" smtClean="0"/>
              <a:t>-- </a:t>
            </a:r>
            <a:r>
              <a:rPr lang="en-US" dirty="0"/>
              <a:t>the most sulfated molecule known </a:t>
            </a:r>
            <a:r>
              <a:rPr lang="en-US" dirty="0" smtClean="0"/>
              <a:t>to biology</a:t>
            </a:r>
            <a:endParaRPr lang="en-US" dirty="0"/>
          </a:p>
          <a:p>
            <a:r>
              <a:rPr lang="en-US" dirty="0" smtClean="0"/>
              <a:t>Chondroitin </a:t>
            </a:r>
            <a:r>
              <a:rPr lang="en-US" dirty="0"/>
              <a:t>sulfate blocks mast cell </a:t>
            </a:r>
            <a:r>
              <a:rPr lang="en-US" dirty="0" smtClean="0"/>
              <a:t>secretions by suppressing calcium uptake</a:t>
            </a:r>
            <a:endParaRPr lang="en-US" dirty="0"/>
          </a:p>
          <a:p>
            <a:endParaRPr lang="en-US" dirty="0" smtClean="0"/>
          </a:p>
          <a:p>
            <a:endParaRPr lang="en-US" dirty="0"/>
          </a:p>
        </p:txBody>
      </p:sp>
      <p:sp>
        <p:nvSpPr>
          <p:cNvPr id="6" name="TextBox 5"/>
          <p:cNvSpPr txBox="1"/>
          <p:nvPr/>
        </p:nvSpPr>
        <p:spPr>
          <a:xfrm>
            <a:off x="5203801" y="4632185"/>
            <a:ext cx="2778375" cy="461665"/>
          </a:xfrm>
          <a:prstGeom prst="rect">
            <a:avLst/>
          </a:prstGeom>
          <a:noFill/>
        </p:spPr>
        <p:txBody>
          <a:bodyPr wrap="none" rtlCol="0">
            <a:spAutoFit/>
          </a:bodyPr>
          <a:lstStyle/>
          <a:p>
            <a:r>
              <a:rPr lang="en-US" sz="2400" dirty="0" smtClean="0"/>
              <a:t>+ chondroitin sulfate</a:t>
            </a:r>
            <a:endParaRPr lang="en-US" sz="2400" dirty="0"/>
          </a:p>
        </p:txBody>
      </p:sp>
    </p:spTree>
    <p:extLst>
      <p:ext uri="{BB962C8B-B14F-4D97-AF65-F5344CB8AC3E}">
        <p14:creationId xmlns:p14="http://schemas.microsoft.com/office/powerpoint/2010/main" val="364719332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Chondroitin Sulfate Prevents </a:t>
            </a:r>
            <a:br>
              <a:rPr lang="en-US" b="1" dirty="0" smtClean="0"/>
            </a:br>
            <a:r>
              <a:rPr lang="en-US" b="1" dirty="0" smtClean="0"/>
              <a:t>Calcium Uptake by Mast Cells</a:t>
            </a:r>
            <a:r>
              <a:rPr lang="en-US" b="1" dirty="0" smtClean="0">
                <a:solidFill>
                  <a:srgbClr val="FF0000"/>
                </a:solidFill>
              </a:rPr>
              <a:t>*</a:t>
            </a:r>
            <a:endParaRPr lang="en-US" b="1" dirty="0">
              <a:solidFill>
                <a:srgbClr val="FF0000"/>
              </a:solidFill>
            </a:endParaRPr>
          </a:p>
        </p:txBody>
      </p:sp>
      <p:pic>
        <p:nvPicPr>
          <p:cNvPr id="4" name="Content Placeholder 3" descr="mast_cells_chondroitin_sulfate.png"/>
          <p:cNvPicPr>
            <a:picLocks noGrp="1" noChangeAspect="1"/>
          </p:cNvPicPr>
          <p:nvPr>
            <p:ph idx="1"/>
          </p:nvPr>
        </p:nvPicPr>
        <p:blipFill>
          <a:blip r:embed="rId3">
            <a:extLst>
              <a:ext uri="{28A0092B-C50C-407E-A947-70E740481C1C}">
                <a14:useLocalDpi xmlns:a14="http://schemas.microsoft.com/office/drawing/2010/main" val="0"/>
              </a:ext>
            </a:extLst>
          </a:blip>
          <a:srcRect t="-80573" b="-80573"/>
          <a:stretch>
            <a:fillRect/>
          </a:stretch>
        </p:blipFill>
        <p:spPr>
          <a:xfrm>
            <a:off x="457200" y="3343495"/>
            <a:ext cx="8229600" cy="4525963"/>
          </a:xfrm>
        </p:spPr>
      </p:pic>
      <p:sp>
        <p:nvSpPr>
          <p:cNvPr id="5" name="Content Placeholder 2"/>
          <p:cNvSpPr txBox="1">
            <a:spLocks/>
          </p:cNvSpPr>
          <p:nvPr/>
        </p:nvSpPr>
        <p:spPr>
          <a:xfrm>
            <a:off x="609600" y="1652985"/>
            <a:ext cx="8229600" cy="287958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Mast cells respond to </a:t>
            </a:r>
            <a:r>
              <a:rPr lang="en-US" dirty="0" err="1"/>
              <a:t>IgE</a:t>
            </a:r>
            <a:r>
              <a:rPr lang="en-US" dirty="0"/>
              <a:t> and cytokines by releasing </a:t>
            </a:r>
            <a:r>
              <a:rPr lang="en-US" dirty="0" smtClean="0"/>
              <a:t>inflammatory mediators </a:t>
            </a:r>
            <a:r>
              <a:rPr lang="en-US" dirty="0"/>
              <a:t>like histamine, </a:t>
            </a:r>
            <a:r>
              <a:rPr lang="en-US" dirty="0" err="1"/>
              <a:t>leukotrienes</a:t>
            </a:r>
            <a:r>
              <a:rPr lang="en-US" dirty="0"/>
              <a:t>, prostaglandins and </a:t>
            </a:r>
            <a:r>
              <a:rPr lang="en-US" dirty="0" err="1"/>
              <a:t>tryptase</a:t>
            </a:r>
            <a:endParaRPr lang="en-US" dirty="0"/>
          </a:p>
          <a:p>
            <a:r>
              <a:rPr lang="en-US" dirty="0"/>
              <a:t>Mast cells also secrete heparin </a:t>
            </a:r>
            <a:r>
              <a:rPr lang="en-US" dirty="0" smtClean="0"/>
              <a:t>-- </a:t>
            </a:r>
            <a:r>
              <a:rPr lang="en-US" dirty="0"/>
              <a:t>the most sulfated molecule known </a:t>
            </a:r>
            <a:r>
              <a:rPr lang="en-US" dirty="0" smtClean="0"/>
              <a:t>to biology</a:t>
            </a:r>
            <a:endParaRPr lang="en-US" dirty="0"/>
          </a:p>
          <a:p>
            <a:r>
              <a:rPr lang="en-US" dirty="0" smtClean="0"/>
              <a:t>Chondroitin </a:t>
            </a:r>
            <a:r>
              <a:rPr lang="en-US" dirty="0"/>
              <a:t>sulfate blocks mast cell </a:t>
            </a:r>
            <a:r>
              <a:rPr lang="en-US" dirty="0" smtClean="0"/>
              <a:t>secretions by suppressing calcium uptake</a:t>
            </a:r>
            <a:endParaRPr lang="en-US" dirty="0"/>
          </a:p>
          <a:p>
            <a:endParaRPr lang="en-US" dirty="0" smtClean="0"/>
          </a:p>
          <a:p>
            <a:endParaRPr lang="en-US" dirty="0"/>
          </a:p>
        </p:txBody>
      </p:sp>
      <p:sp>
        <p:nvSpPr>
          <p:cNvPr id="6" name="TextBox 5"/>
          <p:cNvSpPr txBox="1"/>
          <p:nvPr/>
        </p:nvSpPr>
        <p:spPr>
          <a:xfrm>
            <a:off x="5203801" y="4632185"/>
            <a:ext cx="2778375" cy="461665"/>
          </a:xfrm>
          <a:prstGeom prst="rect">
            <a:avLst/>
          </a:prstGeom>
          <a:noFill/>
        </p:spPr>
        <p:txBody>
          <a:bodyPr wrap="none" rtlCol="0">
            <a:spAutoFit/>
          </a:bodyPr>
          <a:lstStyle/>
          <a:p>
            <a:r>
              <a:rPr lang="en-US" sz="2400" dirty="0" smtClean="0"/>
              <a:t>+ chondroitin sulfate</a:t>
            </a:r>
            <a:endParaRPr lang="en-US" sz="2400" dirty="0"/>
          </a:p>
        </p:txBody>
      </p:sp>
      <p:sp>
        <p:nvSpPr>
          <p:cNvPr id="7" name="TextBox 6"/>
          <p:cNvSpPr txBox="1"/>
          <p:nvPr/>
        </p:nvSpPr>
        <p:spPr>
          <a:xfrm>
            <a:off x="457200" y="2178650"/>
            <a:ext cx="8348133" cy="1200329"/>
          </a:xfrm>
          <a:prstGeom prst="rect">
            <a:avLst/>
          </a:prstGeom>
          <a:solidFill>
            <a:srgbClr val="FDFFB5"/>
          </a:solidFill>
          <a:ln>
            <a:solidFill>
              <a:schemeClr val="tx1"/>
            </a:solidFill>
          </a:ln>
        </p:spPr>
        <p:txBody>
          <a:bodyPr wrap="square" rtlCol="0">
            <a:spAutoFit/>
          </a:bodyPr>
          <a:lstStyle/>
          <a:p>
            <a:pPr algn="ctr"/>
            <a:r>
              <a:rPr lang="en-US" sz="3600" dirty="0" smtClean="0"/>
              <a:t>I believe it’s the sulfate in             chondroitin sulfate that is protective</a:t>
            </a:r>
            <a:endParaRPr lang="en-US" sz="3200" dirty="0"/>
          </a:p>
        </p:txBody>
      </p:sp>
    </p:spTree>
    <p:extLst>
      <p:ext uri="{BB962C8B-B14F-4D97-AF65-F5344CB8AC3E}">
        <p14:creationId xmlns:p14="http://schemas.microsoft.com/office/powerpoint/2010/main" val="277209074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Hydrogen Sulfide Gas as a Treatment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a:t>I</a:t>
            </a:r>
            <a:r>
              <a:rPr lang="en-US" dirty="0" smtClean="0"/>
              <a:t>f </a:t>
            </a:r>
            <a:r>
              <a:rPr lang="en-US" dirty="0"/>
              <a:t>stressed cells are treated with </a:t>
            </a:r>
            <a:r>
              <a:rPr lang="en-US" dirty="0" smtClean="0"/>
              <a:t>AP39 (slowly releases hydrogen sulfide gas), </a:t>
            </a:r>
            <a:r>
              <a:rPr lang="en-US" dirty="0"/>
              <a:t>mitochondria are protected and cells stay </a:t>
            </a:r>
            <a:r>
              <a:rPr lang="en-US" dirty="0" smtClean="0"/>
              <a:t>alive </a:t>
            </a:r>
            <a:endParaRPr lang="en-US" dirty="0"/>
          </a:p>
          <a:p>
            <a:pPr lvl="1"/>
            <a:r>
              <a:rPr lang="en-US" dirty="0" smtClean="0"/>
              <a:t>Prevents mitochondrial DNA damage</a:t>
            </a:r>
          </a:p>
          <a:p>
            <a:pPr lvl="1"/>
            <a:r>
              <a:rPr lang="en-US" dirty="0" smtClean="0"/>
              <a:t>Reverses blood vessel stiffening and lowers blood pressure</a:t>
            </a:r>
          </a:p>
          <a:p>
            <a:r>
              <a:rPr lang="en-US" dirty="0" smtClean="0"/>
              <a:t>Cells naturally produce small amounts of hydrogen sulfide, which relaxes </a:t>
            </a:r>
            <a:r>
              <a:rPr lang="en-US" smtClean="0"/>
              <a:t>the arteries</a:t>
            </a:r>
            <a:endParaRPr lang="en-US" dirty="0" smtClean="0"/>
          </a:p>
          <a:p>
            <a:endParaRPr lang="en-US" dirty="0"/>
          </a:p>
        </p:txBody>
      </p:sp>
      <p:sp>
        <p:nvSpPr>
          <p:cNvPr id="4" name="TextBox 3"/>
          <p:cNvSpPr txBox="1"/>
          <p:nvPr/>
        </p:nvSpPr>
        <p:spPr>
          <a:xfrm>
            <a:off x="1458032" y="6504057"/>
            <a:ext cx="7685968" cy="707886"/>
          </a:xfrm>
          <a:prstGeom prst="rect">
            <a:avLst/>
          </a:prstGeom>
          <a:noFill/>
        </p:spPr>
        <p:txBody>
          <a:bodyPr wrap="none" rtlCol="0">
            <a:spAutoFit/>
          </a:bodyPr>
          <a:lstStyle/>
          <a:p>
            <a:r>
              <a:rPr lang="en-US" sz="2000" dirty="0">
                <a:solidFill>
                  <a:srgbClr val="FF0000"/>
                </a:solidFill>
              </a:rPr>
              <a:t>*</a:t>
            </a:r>
            <a:r>
              <a:rPr lang="en-US" sz="2000" dirty="0" err="1" smtClean="0"/>
              <a:t>medicalxpress.com</a:t>
            </a:r>
            <a:r>
              <a:rPr lang="en-US" sz="2000" dirty="0"/>
              <a:t>/news/2014-07-rotten-egg-gas-key-healthcare.html </a:t>
            </a:r>
          </a:p>
          <a:p>
            <a:endParaRPr lang="en-US" sz="2000" dirty="0"/>
          </a:p>
        </p:txBody>
      </p:sp>
    </p:spTree>
    <p:extLst>
      <p:ext uri="{BB962C8B-B14F-4D97-AF65-F5344CB8AC3E}">
        <p14:creationId xmlns:p14="http://schemas.microsoft.com/office/powerpoint/2010/main" val="215529303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683" y="709895"/>
            <a:ext cx="8229600" cy="1143000"/>
          </a:xfrm>
        </p:spPr>
        <p:txBody>
          <a:bodyPr/>
          <a:lstStyle/>
          <a:p>
            <a:pPr algn="r"/>
            <a:r>
              <a:rPr lang="en-US" b="1" dirty="0" smtClean="0"/>
              <a:t>Flavonoids and Polyphenols!</a:t>
            </a:r>
            <a:endParaRPr lang="en-US" b="1" dirty="0"/>
          </a:p>
        </p:txBody>
      </p:sp>
      <p:pic>
        <p:nvPicPr>
          <p:cNvPr id="4" name="Picture 3" descr="tea_with_m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333" y="1981200"/>
            <a:ext cx="3386667" cy="2540000"/>
          </a:xfrm>
          <a:prstGeom prst="rect">
            <a:avLst/>
          </a:prstGeom>
        </p:spPr>
      </p:pic>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783" y="5199063"/>
            <a:ext cx="2476500" cy="1854200"/>
          </a:xfrm>
          <a:prstGeom prst="rect">
            <a:avLst/>
          </a:prstGeom>
        </p:spPr>
      </p:pic>
      <p:pic>
        <p:nvPicPr>
          <p:cNvPr id="6" name="Picture 5" descr="curry-seasoning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32333"/>
            <a:ext cx="1623852" cy="1623852"/>
          </a:xfrm>
          <a:prstGeom prst="rect">
            <a:avLst/>
          </a:prstGeom>
        </p:spPr>
      </p:pic>
      <p:pic>
        <p:nvPicPr>
          <p:cNvPr id="8" name="Picture 7" descr="raspberr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86" y="-304800"/>
            <a:ext cx="2536738" cy="2029390"/>
          </a:xfrm>
          <a:prstGeom prst="rect">
            <a:avLst/>
          </a:prstGeom>
        </p:spPr>
      </p:pic>
      <p:pic>
        <p:nvPicPr>
          <p:cNvPr id="9" name="Picture 8" descr="Peca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53996"/>
            <a:ext cx="2369794" cy="2369794"/>
          </a:xfrm>
          <a:prstGeom prst="rect">
            <a:avLst/>
          </a:prstGeom>
        </p:spPr>
      </p:pic>
      <p:pic>
        <p:nvPicPr>
          <p:cNvPr id="7" name="Picture 6" descr="flavonoid-foo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5261" y="2286000"/>
            <a:ext cx="3810000" cy="3810000"/>
          </a:xfrm>
          <a:prstGeom prst="rect">
            <a:avLst/>
          </a:prstGeom>
        </p:spPr>
      </p:pic>
    </p:spTree>
    <p:extLst>
      <p:ext uri="{BB962C8B-B14F-4D97-AF65-F5344CB8AC3E}">
        <p14:creationId xmlns:p14="http://schemas.microsoft.com/office/powerpoint/2010/main" val="83546146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Flavonoids: Three Hexagonal Rings</a:t>
            </a:r>
            <a:endParaRPr lang="en-US" b="1" dirty="0"/>
          </a:p>
        </p:txBody>
      </p:sp>
      <p:pic>
        <p:nvPicPr>
          <p:cNvPr id="4" name="Content Placeholder 3" descr="flavonoids.png"/>
          <p:cNvPicPr>
            <a:picLocks noGrp="1" noChangeAspect="1"/>
          </p:cNvPicPr>
          <p:nvPr>
            <p:ph idx="1"/>
          </p:nvPr>
        </p:nvPicPr>
        <p:blipFill>
          <a:blip r:embed="rId2">
            <a:extLst>
              <a:ext uri="{28A0092B-C50C-407E-A947-70E740481C1C}">
                <a14:useLocalDpi xmlns:a14="http://schemas.microsoft.com/office/drawing/2010/main" val="0"/>
              </a:ext>
            </a:extLst>
          </a:blip>
          <a:srcRect t="-5493" b="-5493"/>
          <a:stretch>
            <a:fillRect/>
          </a:stretch>
        </p:blipFill>
        <p:spPr/>
      </p:pic>
    </p:spTree>
    <p:extLst>
      <p:ext uri="{BB962C8B-B14F-4D97-AF65-F5344CB8AC3E}">
        <p14:creationId xmlns:p14="http://schemas.microsoft.com/office/powerpoint/2010/main" val="384085852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Flavonoids Transport Sulfate!</a:t>
            </a:r>
            <a:endParaRPr lang="en-US" b="1" dirty="0"/>
          </a:p>
        </p:txBody>
      </p:sp>
      <p:sp>
        <p:nvSpPr>
          <p:cNvPr id="3" name="Content Placeholder 2"/>
          <p:cNvSpPr>
            <a:spLocks noGrp="1"/>
          </p:cNvSpPr>
          <p:nvPr>
            <p:ph idx="1"/>
          </p:nvPr>
        </p:nvSpPr>
        <p:spPr/>
        <p:txBody>
          <a:bodyPr/>
          <a:lstStyle/>
          <a:p>
            <a:r>
              <a:rPr lang="en-US" dirty="0"/>
              <a:t>F</a:t>
            </a:r>
            <a:r>
              <a:rPr lang="en-US" dirty="0" smtClean="0"/>
              <a:t>lavonoids </a:t>
            </a:r>
            <a:r>
              <a:rPr lang="en-US" dirty="0"/>
              <a:t>are found in fruits, vegetables, nuts, seeds, herbs, spices, stems, flowers, </a:t>
            </a:r>
            <a:r>
              <a:rPr lang="en-US" dirty="0" smtClean="0"/>
              <a:t>tea </a:t>
            </a:r>
            <a:r>
              <a:rPr lang="en-US" dirty="0"/>
              <a:t>and red wine. </a:t>
            </a:r>
            <a:endParaRPr lang="en-US" dirty="0" smtClean="0"/>
          </a:p>
          <a:p>
            <a:r>
              <a:rPr lang="en-US" dirty="0" smtClean="0"/>
              <a:t>Flavonoids suppress nitric oxide synthesis in macrophages (inflammatory response)</a:t>
            </a:r>
          </a:p>
          <a:p>
            <a:r>
              <a:rPr lang="en-US" dirty="0"/>
              <a:t>In plants, they generally occur as glycosylated and </a:t>
            </a:r>
            <a:r>
              <a:rPr lang="en-US" b="1" dirty="0">
                <a:solidFill>
                  <a:srgbClr val="FF0000"/>
                </a:solidFill>
              </a:rPr>
              <a:t>sulfated</a:t>
            </a:r>
            <a:r>
              <a:rPr lang="en-US" dirty="0">
                <a:solidFill>
                  <a:srgbClr val="FF0000"/>
                </a:solidFill>
              </a:rPr>
              <a:t> </a:t>
            </a:r>
            <a:r>
              <a:rPr lang="en-US" dirty="0" smtClean="0"/>
              <a:t>derivatives</a:t>
            </a:r>
            <a:endParaRPr lang="en-US" dirty="0"/>
          </a:p>
          <a:p>
            <a:endParaRPr lang="en-US" dirty="0" smtClean="0"/>
          </a:p>
          <a:p>
            <a:endParaRPr lang="en-US" dirty="0"/>
          </a:p>
        </p:txBody>
      </p:sp>
    </p:spTree>
    <p:extLst>
      <p:ext uri="{BB962C8B-B14F-4D97-AF65-F5344CB8AC3E}">
        <p14:creationId xmlns:p14="http://schemas.microsoft.com/office/powerpoint/2010/main" val="123390907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Red Wine is Antimicrobial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93914" y="1417638"/>
            <a:ext cx="6509657" cy="4525963"/>
          </a:xfrm>
        </p:spPr>
        <p:txBody>
          <a:bodyPr>
            <a:normAutofit lnSpcReduction="10000"/>
          </a:bodyPr>
          <a:lstStyle/>
          <a:p>
            <a:pPr marL="0" indent="0">
              <a:buNone/>
            </a:pPr>
            <a:r>
              <a:rPr lang="en-US" dirty="0" smtClean="0"/>
              <a:t>“Our </a:t>
            </a:r>
            <a:r>
              <a:rPr lang="en-US" dirty="0"/>
              <a:t>results show that red wine, at moderate concentration, inhibits the growth of some pathogenic species </a:t>
            </a:r>
            <a:r>
              <a:rPr lang="en-US" dirty="0" smtClean="0"/>
              <a:t>  in </a:t>
            </a:r>
            <a:r>
              <a:rPr lang="en-US" dirty="0"/>
              <a:t>an oral biofilm model</a:t>
            </a:r>
            <a:r>
              <a:rPr lang="en-US" dirty="0" smtClean="0"/>
              <a:t>.”</a:t>
            </a:r>
          </a:p>
          <a:p>
            <a:pPr marL="0" indent="0">
              <a:buNone/>
            </a:pPr>
            <a:endParaRPr lang="en-US" dirty="0" smtClean="0"/>
          </a:p>
          <a:p>
            <a:r>
              <a:rPr lang="en-US" dirty="0" smtClean="0"/>
              <a:t>Propose polyphenols in wine are antimicrobial</a:t>
            </a:r>
          </a:p>
          <a:p>
            <a:r>
              <a:rPr lang="en-US" dirty="0" smtClean="0"/>
              <a:t>This is likely protective against dental caries</a:t>
            </a:r>
            <a:endParaRPr lang="en-US" dirty="0"/>
          </a:p>
          <a:p>
            <a:endParaRPr lang="en-US" dirty="0"/>
          </a:p>
        </p:txBody>
      </p:sp>
      <p:sp>
        <p:nvSpPr>
          <p:cNvPr id="4" name="TextBox 3"/>
          <p:cNvSpPr txBox="1"/>
          <p:nvPr/>
        </p:nvSpPr>
        <p:spPr>
          <a:xfrm>
            <a:off x="598714" y="6320526"/>
            <a:ext cx="8021246" cy="461665"/>
          </a:xfrm>
          <a:prstGeom prst="rect">
            <a:avLst/>
          </a:prstGeom>
          <a:noFill/>
        </p:spPr>
        <p:txBody>
          <a:bodyPr wrap="none" rtlCol="0">
            <a:spAutoFit/>
          </a:bodyPr>
          <a:lstStyle/>
          <a:p>
            <a:r>
              <a:rPr lang="en-US" sz="2400" dirty="0" smtClean="0">
                <a:solidFill>
                  <a:srgbClr val="FF0000"/>
                </a:solidFill>
              </a:rPr>
              <a:t>*</a:t>
            </a:r>
            <a:r>
              <a:rPr lang="en-US" sz="2400" dirty="0" smtClean="0"/>
              <a:t>I </a:t>
            </a:r>
            <a:r>
              <a:rPr lang="it-IT" sz="2400" dirty="0" err="1" smtClean="0"/>
              <a:t>Muñoz</a:t>
            </a:r>
            <a:r>
              <a:rPr lang="it-IT" sz="2400" dirty="0" err="1"/>
              <a:t>-Gonzaĺez</a:t>
            </a:r>
            <a:r>
              <a:rPr lang="it-IT" sz="2400" dirty="0"/>
              <a:t>, </a:t>
            </a:r>
            <a:r>
              <a:rPr lang="it-IT" sz="2400" dirty="0" err="1" smtClean="0"/>
              <a:t>J</a:t>
            </a:r>
            <a:r>
              <a:rPr lang="it-IT" sz="2400" dirty="0" smtClean="0"/>
              <a:t>. </a:t>
            </a:r>
            <a:r>
              <a:rPr lang="en-US" sz="2400" dirty="0" smtClean="0"/>
              <a:t> </a:t>
            </a:r>
            <a:r>
              <a:rPr lang="en-US" sz="2400" dirty="0"/>
              <a:t>Agric. Food Chem. 2014, 62, 4731−4737 </a:t>
            </a:r>
          </a:p>
        </p:txBody>
      </p:sp>
      <p:pic>
        <p:nvPicPr>
          <p:cNvPr id="5" name="Picture 4" descr="Red_Wine_Gl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571" y="1904999"/>
            <a:ext cx="2117816" cy="3958534"/>
          </a:xfrm>
          <a:prstGeom prst="rect">
            <a:avLst/>
          </a:prstGeom>
        </p:spPr>
      </p:pic>
    </p:spTree>
    <p:extLst>
      <p:ext uri="{BB962C8B-B14F-4D97-AF65-F5344CB8AC3E}">
        <p14:creationId xmlns:p14="http://schemas.microsoft.com/office/powerpoint/2010/main" val="141594929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876800" cy="4525963"/>
          </a:xfrm>
        </p:spPr>
        <p:txBody>
          <a:bodyPr>
            <a:normAutofit/>
          </a:bodyPr>
          <a:lstStyle/>
          <a:p>
            <a:r>
              <a:rPr lang="en-US" sz="2800" dirty="0"/>
              <a:t>Suppresses carcinogenesis in skin, stomach, colon, breast and liver</a:t>
            </a:r>
          </a:p>
          <a:p>
            <a:r>
              <a:rPr lang="en-US" sz="2800" dirty="0"/>
              <a:t>Induces apoptosis in a wide variety of tumor cells</a:t>
            </a:r>
          </a:p>
          <a:p>
            <a:r>
              <a:rPr lang="en-US" sz="2800" dirty="0" err="1"/>
              <a:t>Downregulates</a:t>
            </a:r>
            <a:r>
              <a:rPr lang="en-US" sz="2800" dirty="0"/>
              <a:t> various </a:t>
            </a:r>
            <a:r>
              <a:rPr lang="en-US" sz="2800" dirty="0" err="1"/>
              <a:t>proinflammatory</a:t>
            </a:r>
            <a:r>
              <a:rPr lang="en-US" sz="2800" dirty="0"/>
              <a:t> cytokines</a:t>
            </a:r>
          </a:p>
        </p:txBody>
      </p:sp>
      <p:sp>
        <p:nvSpPr>
          <p:cNvPr id="4" name="TextBox 3"/>
          <p:cNvSpPr txBox="1"/>
          <p:nvPr/>
        </p:nvSpPr>
        <p:spPr>
          <a:xfrm>
            <a:off x="457200" y="6417734"/>
            <a:ext cx="7628485" cy="707886"/>
          </a:xfrm>
          <a:prstGeom prst="rect">
            <a:avLst/>
          </a:prstGeom>
          <a:noFill/>
        </p:spPr>
        <p:txBody>
          <a:bodyPr wrap="none" rtlCol="0">
            <a:spAutoFit/>
          </a:bodyPr>
          <a:lstStyle/>
          <a:p>
            <a:r>
              <a:rPr lang="en-US" sz="2000" dirty="0" smtClean="0">
                <a:solidFill>
                  <a:srgbClr val="FF0000"/>
                </a:solidFill>
              </a:rPr>
              <a:t>*</a:t>
            </a:r>
            <a:r>
              <a:rPr lang="en-US" sz="2000" dirty="0" smtClean="0"/>
              <a:t> SK </a:t>
            </a:r>
            <a:r>
              <a:rPr lang="en-US" sz="2000" dirty="0" err="1" smtClean="0"/>
              <a:t>Varid</a:t>
            </a:r>
            <a:r>
              <a:rPr lang="en-US" sz="2000" dirty="0" smtClean="0"/>
              <a:t> et al,  </a:t>
            </a:r>
            <a:r>
              <a:rPr lang="da-DK" sz="2000" i="1" dirty="0" smtClean="0"/>
              <a:t>Cancer </a:t>
            </a:r>
            <a:r>
              <a:rPr lang="da-DK" sz="2000" i="1" dirty="0" err="1"/>
              <a:t>Epidemiol</a:t>
            </a:r>
            <a:r>
              <a:rPr lang="da-DK" sz="2000" i="1" dirty="0"/>
              <a:t> Biomarkers </a:t>
            </a:r>
            <a:r>
              <a:rPr lang="da-DK" sz="2000" i="1" dirty="0" err="1"/>
              <a:t>Prev</a:t>
            </a:r>
            <a:r>
              <a:rPr lang="da-DK" sz="2000" i="1" dirty="0"/>
              <a:t> </a:t>
            </a:r>
            <a:r>
              <a:rPr lang="da-DK" sz="2000" dirty="0"/>
              <a:t>2008;17:1411-1417. </a:t>
            </a:r>
          </a:p>
          <a:p>
            <a:r>
              <a:rPr lang="en-US" sz="2000" dirty="0" smtClean="0"/>
              <a:t> </a:t>
            </a:r>
            <a:endParaRPr lang="en-US" sz="2000" dirty="0"/>
          </a:p>
        </p:txBody>
      </p:sp>
      <p:pic>
        <p:nvPicPr>
          <p:cNvPr id="5" name="Picture 4"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696" y="1987549"/>
            <a:ext cx="4028304" cy="2696633"/>
          </a:xfrm>
          <a:prstGeom prst="rect">
            <a:avLst/>
          </a:prstGeom>
        </p:spPr>
      </p:pic>
      <p:sp>
        <p:nvSpPr>
          <p:cNvPr id="6" name="TextBox 5"/>
          <p:cNvSpPr txBox="1"/>
          <p:nvPr/>
        </p:nvSpPr>
        <p:spPr>
          <a:xfrm>
            <a:off x="457200" y="5091041"/>
            <a:ext cx="8348133" cy="1077218"/>
          </a:xfrm>
          <a:prstGeom prst="rect">
            <a:avLst/>
          </a:prstGeom>
          <a:solidFill>
            <a:srgbClr val="FDFFB5"/>
          </a:solidFill>
          <a:ln>
            <a:solidFill>
              <a:schemeClr val="tx1"/>
            </a:solidFill>
          </a:ln>
        </p:spPr>
        <p:txBody>
          <a:bodyPr wrap="square" rtlCol="0">
            <a:spAutoFit/>
          </a:bodyPr>
          <a:lstStyle/>
          <a:p>
            <a:r>
              <a:rPr lang="en-US" sz="3200" dirty="0"/>
              <a:t>There is a low incidence of colorectal cancer in India where </a:t>
            </a:r>
            <a:r>
              <a:rPr lang="en-US" sz="3200" dirty="0" err="1"/>
              <a:t>curcumin</a:t>
            </a:r>
            <a:r>
              <a:rPr lang="en-US" sz="3200" dirty="0"/>
              <a:t> is heavily </a:t>
            </a:r>
            <a:r>
              <a:rPr lang="en-US" sz="3200" dirty="0" smtClean="0"/>
              <a:t>used in curries</a:t>
            </a:r>
            <a:endParaRPr lang="en-US" sz="2800" dirty="0"/>
          </a:p>
        </p:txBody>
      </p:sp>
      <p:sp>
        <p:nvSpPr>
          <p:cNvPr id="7" name="Title 1"/>
          <p:cNvSpPr txBox="1">
            <a:spLocks/>
          </p:cNvSpPr>
          <p:nvPr/>
        </p:nvSpPr>
        <p:spPr>
          <a:xfrm>
            <a:off x="575733" y="27304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Curcumin</a:t>
            </a:r>
            <a:r>
              <a:rPr lang="en-US" b="1" dirty="0" smtClean="0"/>
              <a:t> Has Many Benefits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6181951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Loss of body fat and adipose</a:t>
            </a:r>
            <a:r>
              <a:rPr lang="en-US" dirty="0" smtClean="0"/>
              <a:t>-                    associated </a:t>
            </a:r>
            <a:r>
              <a:rPr lang="en-US" dirty="0"/>
              <a:t>macrophages</a:t>
            </a:r>
          </a:p>
          <a:p>
            <a:r>
              <a:rPr lang="en-US" dirty="0"/>
              <a:t>Reduced </a:t>
            </a:r>
            <a:r>
              <a:rPr lang="en-US" dirty="0" smtClean="0"/>
              <a:t>inflammatory-                                    related </a:t>
            </a:r>
            <a:r>
              <a:rPr lang="en-US" dirty="0" err="1"/>
              <a:t>atherogenesis</a:t>
            </a:r>
            <a:endParaRPr lang="en-US" dirty="0"/>
          </a:p>
          <a:p>
            <a:r>
              <a:rPr lang="en-US" dirty="0" err="1" smtClean="0"/>
              <a:t>Antidiabetic</a:t>
            </a:r>
            <a:r>
              <a:rPr lang="en-US" dirty="0" smtClean="0"/>
              <a:t> effect</a:t>
            </a:r>
            <a:endParaRPr lang="en-US" dirty="0"/>
          </a:p>
          <a:p>
            <a:pPr lvl="1"/>
            <a:r>
              <a:rPr lang="en-US" dirty="0"/>
              <a:t>Lower </a:t>
            </a:r>
            <a:r>
              <a:rPr lang="en-US" dirty="0" smtClean="0"/>
              <a:t>Hemoglobin A1c</a:t>
            </a:r>
            <a:endParaRPr lang="en-US" dirty="0"/>
          </a:p>
          <a:p>
            <a:r>
              <a:rPr lang="en-US" dirty="0"/>
              <a:t>Lower total cholesterol and LDL-</a:t>
            </a:r>
            <a:r>
              <a:rPr lang="en-US" dirty="0" smtClean="0"/>
              <a:t>C</a:t>
            </a:r>
          </a:p>
          <a:p>
            <a:r>
              <a:rPr lang="en-US" dirty="0"/>
              <a:t>H</a:t>
            </a:r>
            <a:r>
              <a:rPr lang="en-US" dirty="0" smtClean="0"/>
              <a:t>igher </a:t>
            </a:r>
            <a:r>
              <a:rPr lang="en-US" dirty="0"/>
              <a:t>HDL-C.</a:t>
            </a:r>
          </a:p>
        </p:txBody>
      </p:sp>
      <p:pic>
        <p:nvPicPr>
          <p:cNvPr id="4" name="Picture 3" descr="turmeric-pow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600" y="2336800"/>
            <a:ext cx="3251200" cy="2438400"/>
          </a:xfrm>
          <a:prstGeom prst="rect">
            <a:avLst/>
          </a:prstGeom>
        </p:spPr>
      </p:pic>
      <p:sp>
        <p:nvSpPr>
          <p:cNvPr id="5" name="TextBox 4"/>
          <p:cNvSpPr txBox="1"/>
          <p:nvPr/>
        </p:nvSpPr>
        <p:spPr>
          <a:xfrm>
            <a:off x="457200" y="6366933"/>
            <a:ext cx="8839200" cy="400110"/>
          </a:xfrm>
          <a:prstGeom prst="rect">
            <a:avLst/>
          </a:prstGeom>
          <a:noFill/>
        </p:spPr>
        <p:txBody>
          <a:bodyPr wrap="square" rtlCol="0">
            <a:spAutoFit/>
          </a:bodyPr>
          <a:lstStyle/>
          <a:p>
            <a:r>
              <a:rPr lang="en-US" sz="2000" dirty="0" smtClean="0">
                <a:solidFill>
                  <a:srgbClr val="FF0000"/>
                </a:solidFill>
              </a:rPr>
              <a:t>*</a:t>
            </a:r>
            <a:r>
              <a:rPr lang="is-IS" sz="2000" dirty="0" smtClean="0"/>
              <a:t>S Cuengsamarna et al., jo</a:t>
            </a:r>
            <a:r>
              <a:rPr lang="en-US" sz="2000" dirty="0" err="1"/>
              <a:t>urnal</a:t>
            </a:r>
            <a:r>
              <a:rPr lang="en-US" sz="2000" dirty="0"/>
              <a:t> of Nutritional Biochemistry 25 (2014) 144–</a:t>
            </a:r>
            <a:r>
              <a:rPr lang="en-US" sz="2000" dirty="0" smtClean="0"/>
              <a:t>150.</a:t>
            </a:r>
            <a:endParaRPr lang="is-IS" sz="2000" dirty="0"/>
          </a:p>
        </p:txBody>
      </p:sp>
      <p:sp>
        <p:nvSpPr>
          <p:cNvPr id="7" name="Title 1"/>
          <p:cNvSpPr txBox="1">
            <a:spLocks/>
          </p:cNvSpPr>
          <p:nvPr/>
        </p:nvSpPr>
        <p:spPr>
          <a:xfrm>
            <a:off x="575733" y="27304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t>Curcumin</a:t>
            </a:r>
            <a:r>
              <a:rPr lang="en-US" b="1" dirty="0" smtClean="0"/>
              <a:t> Has Many Benefits</a:t>
            </a:r>
            <a:r>
              <a:rPr lang="en-US" b="1" dirty="0" smtClean="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7210677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 Forms of </a:t>
            </a:r>
            <a:r>
              <a:rPr lang="en-US" b="1" dirty="0" err="1" smtClean="0"/>
              <a:t>Curcumin</a:t>
            </a:r>
            <a:r>
              <a:rPr lang="en-US" b="1" dirty="0" smtClean="0">
                <a:solidFill>
                  <a:srgbClr val="FF0000"/>
                </a:solidFill>
              </a:rPr>
              <a:t>*</a:t>
            </a:r>
            <a:endParaRPr lang="en-US" b="1" dirty="0">
              <a:solidFill>
                <a:srgbClr val="FF0000"/>
              </a:solidFill>
            </a:endParaRPr>
          </a:p>
        </p:txBody>
      </p:sp>
      <p:pic>
        <p:nvPicPr>
          <p:cNvPr id="4" name="Content Placeholder 3" descr="curcumin_sulfate.png"/>
          <p:cNvPicPr>
            <a:picLocks noGrp="1" noChangeAspect="1"/>
          </p:cNvPicPr>
          <p:nvPr>
            <p:ph idx="1"/>
          </p:nvPr>
        </p:nvPicPr>
        <p:blipFill>
          <a:blip r:embed="rId3">
            <a:extLst>
              <a:ext uri="{28A0092B-C50C-407E-A947-70E740481C1C}">
                <a14:useLocalDpi xmlns:a14="http://schemas.microsoft.com/office/drawing/2010/main" val="0"/>
              </a:ext>
            </a:extLst>
          </a:blip>
          <a:srcRect l="-25330" r="-25330"/>
          <a:stretch>
            <a:fillRect/>
          </a:stretch>
        </p:blipFill>
        <p:spPr>
          <a:xfrm>
            <a:off x="-72965" y="1253068"/>
            <a:ext cx="9390959" cy="5164666"/>
          </a:xfrm>
        </p:spPr>
      </p:pic>
      <p:sp>
        <p:nvSpPr>
          <p:cNvPr id="5" name="TextBox 4"/>
          <p:cNvSpPr txBox="1"/>
          <p:nvPr/>
        </p:nvSpPr>
        <p:spPr>
          <a:xfrm>
            <a:off x="457200" y="6417734"/>
            <a:ext cx="8775259" cy="707886"/>
          </a:xfrm>
          <a:prstGeom prst="rect">
            <a:avLst/>
          </a:prstGeom>
          <a:noFill/>
        </p:spPr>
        <p:txBody>
          <a:bodyPr wrap="none" rtlCol="0">
            <a:spAutoFit/>
          </a:bodyPr>
          <a:lstStyle/>
          <a:p>
            <a:r>
              <a:rPr lang="en-US" sz="2000" dirty="0" smtClean="0">
                <a:solidFill>
                  <a:srgbClr val="FF0000"/>
                </a:solidFill>
              </a:rPr>
              <a:t>*</a:t>
            </a:r>
            <a:r>
              <a:rPr lang="en-US" sz="2000" dirty="0" smtClean="0"/>
              <a:t> Figure 1 in SK </a:t>
            </a:r>
            <a:r>
              <a:rPr lang="en-US" sz="2000" dirty="0" err="1" smtClean="0"/>
              <a:t>Varid</a:t>
            </a:r>
            <a:r>
              <a:rPr lang="en-US" sz="2000" dirty="0" smtClean="0"/>
              <a:t> et al,  </a:t>
            </a:r>
            <a:r>
              <a:rPr lang="da-DK" sz="2000" i="1" dirty="0" smtClean="0"/>
              <a:t>Cancer </a:t>
            </a:r>
            <a:r>
              <a:rPr lang="da-DK" sz="2000" i="1" dirty="0" err="1"/>
              <a:t>Epidemiol</a:t>
            </a:r>
            <a:r>
              <a:rPr lang="da-DK" sz="2000" i="1" dirty="0"/>
              <a:t> Biomarkers </a:t>
            </a:r>
            <a:r>
              <a:rPr lang="da-DK" sz="2000" i="1" dirty="0" err="1"/>
              <a:t>Prev</a:t>
            </a:r>
            <a:r>
              <a:rPr lang="da-DK" sz="2000" i="1" dirty="0"/>
              <a:t> </a:t>
            </a:r>
            <a:r>
              <a:rPr lang="da-DK" sz="2000" dirty="0"/>
              <a:t>2008;17:1411-1417. </a:t>
            </a:r>
          </a:p>
          <a:p>
            <a:r>
              <a:rPr lang="en-US" sz="2000" dirty="0" smtClean="0"/>
              <a:t> </a:t>
            </a:r>
            <a:endParaRPr lang="en-US" sz="2000" dirty="0"/>
          </a:p>
        </p:txBody>
      </p:sp>
      <p:sp>
        <p:nvSpPr>
          <p:cNvPr id="3" name="Freeform 2"/>
          <p:cNvSpPr/>
          <p:nvPr/>
        </p:nvSpPr>
        <p:spPr>
          <a:xfrm>
            <a:off x="2030054" y="5638800"/>
            <a:ext cx="1381880" cy="520287"/>
          </a:xfrm>
          <a:custGeom>
            <a:avLst/>
            <a:gdLst>
              <a:gd name="connsiteX0" fmla="*/ 611546 w 1381880"/>
              <a:gd name="connsiteY0" fmla="*/ 0 h 520287"/>
              <a:gd name="connsiteX1" fmla="*/ 1946 w 1381880"/>
              <a:gd name="connsiteY1" fmla="*/ 135467 h 520287"/>
              <a:gd name="connsiteX2" fmla="*/ 442213 w 1381880"/>
              <a:gd name="connsiteY2" fmla="*/ 491067 h 520287"/>
              <a:gd name="connsiteX3" fmla="*/ 1102613 w 1381880"/>
              <a:gd name="connsiteY3" fmla="*/ 457200 h 520287"/>
              <a:gd name="connsiteX4" fmla="*/ 1356613 w 1381880"/>
              <a:gd name="connsiteY4" fmla="*/ 118533 h 520287"/>
              <a:gd name="connsiteX5" fmla="*/ 526879 w 1381880"/>
              <a:gd name="connsiteY5" fmla="*/ 0 h 520287"/>
              <a:gd name="connsiteX6" fmla="*/ 526879 w 1381880"/>
              <a:gd name="connsiteY6" fmla="*/ 0 h 52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80" h="520287">
                <a:moveTo>
                  <a:pt x="611546" y="0"/>
                </a:moveTo>
                <a:cubicBezTo>
                  <a:pt x="320857" y="26811"/>
                  <a:pt x="30168" y="53623"/>
                  <a:pt x="1946" y="135467"/>
                </a:cubicBezTo>
                <a:cubicBezTo>
                  <a:pt x="-26276" y="217311"/>
                  <a:pt x="258768" y="437445"/>
                  <a:pt x="442213" y="491067"/>
                </a:cubicBezTo>
                <a:cubicBezTo>
                  <a:pt x="625658" y="544689"/>
                  <a:pt x="950213" y="519289"/>
                  <a:pt x="1102613" y="457200"/>
                </a:cubicBezTo>
                <a:cubicBezTo>
                  <a:pt x="1255013" y="395111"/>
                  <a:pt x="1452569" y="194733"/>
                  <a:pt x="1356613" y="118533"/>
                </a:cubicBezTo>
                <a:cubicBezTo>
                  <a:pt x="1260657" y="42333"/>
                  <a:pt x="526879" y="0"/>
                  <a:pt x="526879" y="0"/>
                </a:cubicBezTo>
                <a:lnTo>
                  <a:pt x="526879" y="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604424" y="4372801"/>
            <a:ext cx="3126089" cy="923330"/>
          </a:xfrm>
          <a:prstGeom prst="rect">
            <a:avLst/>
          </a:prstGeom>
          <a:noFill/>
          <a:ln>
            <a:noFill/>
          </a:ln>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SULFATE!!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04248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4513"/>
            <a:ext cx="8229600" cy="4525963"/>
          </a:xfrm>
        </p:spPr>
        <p:txBody>
          <a:bodyPr>
            <a:normAutofit lnSpcReduction="10000"/>
          </a:bodyPr>
          <a:lstStyle/>
          <a:p>
            <a:r>
              <a:rPr lang="en-US" dirty="0" smtClean="0"/>
              <a:t>Cholesterol sulfate supplies                        oxygen, sulfur, cholesterol,                   energy energy and negative charge to                                   all the tissues</a:t>
            </a:r>
          </a:p>
          <a:p>
            <a:r>
              <a:rPr lang="en-US" dirty="0" smtClean="0"/>
              <a:t>Sulfate is synthesized from sulfide in skin and blood stream utilizing energy in sunlight</a:t>
            </a:r>
          </a:p>
          <a:p>
            <a:pPr lvl="1"/>
            <a:r>
              <a:rPr lang="en-US" dirty="0" smtClean="0"/>
              <a:t>Protects from UV damage and keeps microbes out</a:t>
            </a:r>
          </a:p>
          <a:p>
            <a:r>
              <a:rPr lang="en-US" dirty="0" smtClean="0"/>
              <a:t>Endothelial Nitric Oxide </a:t>
            </a:r>
            <a:r>
              <a:rPr lang="en-US" dirty="0" err="1" smtClean="0"/>
              <a:t>Synthase</a:t>
            </a:r>
            <a:r>
              <a:rPr lang="en-US" dirty="0" smtClean="0"/>
              <a:t>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2"/>
          <a:stretch>
            <a:fillRect/>
          </a:stretch>
        </p:blipFill>
        <p:spPr>
          <a:xfrm>
            <a:off x="6031379" y="470000"/>
            <a:ext cx="2655421" cy="2562692"/>
          </a:xfrm>
          <a:prstGeom prst="rect">
            <a:avLst/>
          </a:prstGeom>
        </p:spPr>
      </p:pic>
      <p:pic>
        <p:nvPicPr>
          <p:cNvPr id="5" name="Picture 4" descr="Recombinant_Human_Nitric_Oxide_Synthase_3_Endothelial.jpg"/>
          <p:cNvPicPr>
            <a:picLocks noChangeAspect="1"/>
          </p:cNvPicPr>
          <p:nvPr/>
        </p:nvPicPr>
        <p:blipFill>
          <a:blip r:embed="rId3"/>
          <a:stretch>
            <a:fillRect/>
          </a:stretch>
        </p:blipFill>
        <p:spPr>
          <a:xfrm>
            <a:off x="6666360" y="4587446"/>
            <a:ext cx="2477640" cy="2477640"/>
          </a:xfrm>
          <a:prstGeom prst="rect">
            <a:avLst/>
          </a:prstGeom>
        </p:spPr>
      </p:pic>
      <p:sp>
        <p:nvSpPr>
          <p:cNvPr id="6" name="TextBox 5"/>
          <p:cNvSpPr txBox="1"/>
          <p:nvPr/>
        </p:nvSpPr>
        <p:spPr>
          <a:xfrm>
            <a:off x="457200" y="5738955"/>
            <a:ext cx="6438779" cy="584776"/>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The skin is a solar powered battery!</a:t>
            </a:r>
          </a:p>
        </p:txBody>
      </p:sp>
      <p:sp>
        <p:nvSpPr>
          <p:cNvPr id="2" name="Title 1"/>
          <p:cNvSpPr>
            <a:spLocks noGrp="1"/>
          </p:cNvSpPr>
          <p:nvPr>
            <p:ph type="title"/>
          </p:nvPr>
        </p:nvSpPr>
        <p:spPr>
          <a:xfrm>
            <a:off x="457200" y="27664"/>
            <a:ext cx="8229600" cy="1143000"/>
          </a:xfrm>
        </p:spPr>
        <p:txBody>
          <a:bodyPr/>
          <a:lstStyle/>
          <a:p>
            <a:r>
              <a:rPr lang="en-US" b="1" dirty="0" smtClean="0"/>
              <a:t>A Provocative Proposal</a:t>
            </a:r>
            <a:endParaRPr lang="en-US" b="1" dirty="0"/>
          </a:p>
        </p:txBody>
      </p:sp>
    </p:spTree>
    <p:extLst>
      <p:ext uri="{BB962C8B-B14F-4D97-AF65-F5344CB8AC3E}">
        <p14:creationId xmlns:p14="http://schemas.microsoft.com/office/powerpoint/2010/main" val="593899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Curcumin</a:t>
            </a:r>
            <a:r>
              <a:rPr lang="en-US" b="1" dirty="0" smtClean="0"/>
              <a:t> Goes Around and Around Delivering Sulfate to Liver!</a:t>
            </a:r>
            <a:endParaRPr lang="en-US" b="1" dirty="0"/>
          </a:p>
        </p:txBody>
      </p:sp>
      <p:pic>
        <p:nvPicPr>
          <p:cNvPr id="4" name="Content Placeholder 3" descr="liver_stomach.jpg"/>
          <p:cNvPicPr>
            <a:picLocks noGrp="1" noChangeAspect="1"/>
          </p:cNvPicPr>
          <p:nvPr>
            <p:ph idx="1"/>
          </p:nvPr>
        </p:nvPicPr>
        <p:blipFill>
          <a:blip r:embed="rId2">
            <a:extLst>
              <a:ext uri="{28A0092B-C50C-407E-A947-70E740481C1C}">
                <a14:useLocalDpi xmlns:a14="http://schemas.microsoft.com/office/drawing/2010/main" val="0"/>
              </a:ext>
            </a:extLst>
          </a:blip>
          <a:srcRect l="-22732" r="-22732"/>
          <a:stretch>
            <a:fillRect/>
          </a:stretch>
        </p:blipFill>
        <p:spPr/>
      </p:pic>
      <p:sp>
        <p:nvSpPr>
          <p:cNvPr id="6" name="Freeform 5"/>
          <p:cNvSpPr/>
          <p:nvPr/>
        </p:nvSpPr>
        <p:spPr>
          <a:xfrm>
            <a:off x="1370948" y="3811711"/>
            <a:ext cx="2221404" cy="2600256"/>
          </a:xfrm>
          <a:custGeom>
            <a:avLst/>
            <a:gdLst>
              <a:gd name="connsiteX0" fmla="*/ 745719 w 2221404"/>
              <a:gd name="connsiteY0" fmla="*/ 99889 h 2600256"/>
              <a:gd name="connsiteX1" fmla="*/ 1473852 w 2221404"/>
              <a:gd name="connsiteY1" fmla="*/ 32156 h 2600256"/>
              <a:gd name="connsiteX2" fmla="*/ 1727852 w 2221404"/>
              <a:gd name="connsiteY2" fmla="*/ 540156 h 2600256"/>
              <a:gd name="connsiteX3" fmla="*/ 1964919 w 2221404"/>
              <a:gd name="connsiteY3" fmla="*/ 1776289 h 2600256"/>
              <a:gd name="connsiteX4" fmla="*/ 2100385 w 2221404"/>
              <a:gd name="connsiteY4" fmla="*/ 2555222 h 2600256"/>
              <a:gd name="connsiteX5" fmla="*/ 85319 w 2221404"/>
              <a:gd name="connsiteY5" fmla="*/ 2385889 h 2600256"/>
              <a:gd name="connsiteX6" fmla="*/ 407052 w 2221404"/>
              <a:gd name="connsiteY6" fmla="*/ 1386822 h 2600256"/>
              <a:gd name="connsiteX7" fmla="*/ 711852 w 2221404"/>
              <a:gd name="connsiteY7" fmla="*/ 489356 h 2600256"/>
              <a:gd name="connsiteX8" fmla="*/ 745719 w 2221404"/>
              <a:gd name="connsiteY8" fmla="*/ 99889 h 260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1404" h="2600256">
                <a:moveTo>
                  <a:pt x="745719" y="99889"/>
                </a:moveTo>
                <a:cubicBezTo>
                  <a:pt x="872719" y="23689"/>
                  <a:pt x="1310163" y="-41222"/>
                  <a:pt x="1473852" y="32156"/>
                </a:cubicBezTo>
                <a:cubicBezTo>
                  <a:pt x="1637541" y="105534"/>
                  <a:pt x="1646008" y="249467"/>
                  <a:pt x="1727852" y="540156"/>
                </a:cubicBezTo>
                <a:cubicBezTo>
                  <a:pt x="1809696" y="830845"/>
                  <a:pt x="1902830" y="1440445"/>
                  <a:pt x="1964919" y="1776289"/>
                </a:cubicBezTo>
                <a:cubicBezTo>
                  <a:pt x="2027008" y="2112133"/>
                  <a:pt x="2413652" y="2453622"/>
                  <a:pt x="2100385" y="2555222"/>
                </a:cubicBezTo>
                <a:cubicBezTo>
                  <a:pt x="1787118" y="2656822"/>
                  <a:pt x="367541" y="2580622"/>
                  <a:pt x="85319" y="2385889"/>
                </a:cubicBezTo>
                <a:cubicBezTo>
                  <a:pt x="-196903" y="2191156"/>
                  <a:pt x="302630" y="1702911"/>
                  <a:pt x="407052" y="1386822"/>
                </a:cubicBezTo>
                <a:cubicBezTo>
                  <a:pt x="511474" y="1070733"/>
                  <a:pt x="652585" y="706667"/>
                  <a:pt x="711852" y="489356"/>
                </a:cubicBezTo>
                <a:cubicBezTo>
                  <a:pt x="771119" y="272045"/>
                  <a:pt x="618719" y="176089"/>
                  <a:pt x="745719" y="99889"/>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127101" y="2848375"/>
            <a:ext cx="4250920" cy="3734468"/>
          </a:xfrm>
          <a:custGeom>
            <a:avLst/>
            <a:gdLst>
              <a:gd name="connsiteX0" fmla="*/ 2292502 w 4250920"/>
              <a:gd name="connsiteY0" fmla="*/ 335095 h 3734468"/>
              <a:gd name="connsiteX1" fmla="*/ 2563436 w 4250920"/>
              <a:gd name="connsiteY1" fmla="*/ 809228 h 3734468"/>
              <a:gd name="connsiteX2" fmla="*/ 2648102 w 4250920"/>
              <a:gd name="connsiteY2" fmla="*/ 1181762 h 3734468"/>
              <a:gd name="connsiteX3" fmla="*/ 2749702 w 4250920"/>
              <a:gd name="connsiteY3" fmla="*/ 1435762 h 3734468"/>
              <a:gd name="connsiteX4" fmla="*/ 2631169 w 4250920"/>
              <a:gd name="connsiteY4" fmla="*/ 1554295 h 3734468"/>
              <a:gd name="connsiteX5" fmla="*/ 2275569 w 4250920"/>
              <a:gd name="connsiteY5" fmla="*/ 1791362 h 3734468"/>
              <a:gd name="connsiteX6" fmla="*/ 2461836 w 4250920"/>
              <a:gd name="connsiteY6" fmla="*/ 2299362 h 3734468"/>
              <a:gd name="connsiteX7" fmla="*/ 2648102 w 4250920"/>
              <a:gd name="connsiteY7" fmla="*/ 2621095 h 3734468"/>
              <a:gd name="connsiteX8" fmla="*/ 3240769 w 4250920"/>
              <a:gd name="connsiteY8" fmla="*/ 2604162 h 3734468"/>
              <a:gd name="connsiteX9" fmla="*/ 3613302 w 4250920"/>
              <a:gd name="connsiteY9" fmla="*/ 2316295 h 3734468"/>
              <a:gd name="connsiteX10" fmla="*/ 3731836 w 4250920"/>
              <a:gd name="connsiteY10" fmla="*/ 2180828 h 3734468"/>
              <a:gd name="connsiteX11" fmla="*/ 4087436 w 4250920"/>
              <a:gd name="connsiteY11" fmla="*/ 2587228 h 3734468"/>
              <a:gd name="connsiteX12" fmla="*/ 4104369 w 4250920"/>
              <a:gd name="connsiteY12" fmla="*/ 3383095 h 3734468"/>
              <a:gd name="connsiteX13" fmla="*/ 2241702 w 4250920"/>
              <a:gd name="connsiteY13" fmla="*/ 3670962 h 3734468"/>
              <a:gd name="connsiteX14" fmla="*/ 497569 w 4250920"/>
              <a:gd name="connsiteY14" fmla="*/ 3467762 h 3734468"/>
              <a:gd name="connsiteX15" fmla="*/ 6502 w 4250920"/>
              <a:gd name="connsiteY15" fmla="*/ 1114028 h 3734468"/>
              <a:gd name="connsiteX16" fmla="*/ 294369 w 4250920"/>
              <a:gd name="connsiteY16" fmla="*/ 81095 h 3734468"/>
              <a:gd name="connsiteX17" fmla="*/ 1344236 w 4250920"/>
              <a:gd name="connsiteY17" fmla="*/ 81095 h 3734468"/>
              <a:gd name="connsiteX18" fmla="*/ 2021569 w 4250920"/>
              <a:gd name="connsiteY18" fmla="*/ 199628 h 3734468"/>
              <a:gd name="connsiteX19" fmla="*/ 2377169 w 4250920"/>
              <a:gd name="connsiteY19" fmla="*/ 352028 h 3734468"/>
              <a:gd name="connsiteX20" fmla="*/ 2377169 w 4250920"/>
              <a:gd name="connsiteY20" fmla="*/ 352028 h 3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0920" h="3734468">
                <a:moveTo>
                  <a:pt x="2292502" y="335095"/>
                </a:moveTo>
                <a:cubicBezTo>
                  <a:pt x="2398335" y="501606"/>
                  <a:pt x="2504169" y="668117"/>
                  <a:pt x="2563436" y="809228"/>
                </a:cubicBezTo>
                <a:cubicBezTo>
                  <a:pt x="2622703" y="950339"/>
                  <a:pt x="2617058" y="1077340"/>
                  <a:pt x="2648102" y="1181762"/>
                </a:cubicBezTo>
                <a:cubicBezTo>
                  <a:pt x="2679146" y="1286184"/>
                  <a:pt x="2752524" y="1373673"/>
                  <a:pt x="2749702" y="1435762"/>
                </a:cubicBezTo>
                <a:cubicBezTo>
                  <a:pt x="2746880" y="1497851"/>
                  <a:pt x="2710191" y="1495028"/>
                  <a:pt x="2631169" y="1554295"/>
                </a:cubicBezTo>
                <a:cubicBezTo>
                  <a:pt x="2552147" y="1613562"/>
                  <a:pt x="2303791" y="1667184"/>
                  <a:pt x="2275569" y="1791362"/>
                </a:cubicBezTo>
                <a:cubicBezTo>
                  <a:pt x="2247347" y="1915540"/>
                  <a:pt x="2399747" y="2161073"/>
                  <a:pt x="2461836" y="2299362"/>
                </a:cubicBezTo>
                <a:cubicBezTo>
                  <a:pt x="2523925" y="2437651"/>
                  <a:pt x="2518280" y="2570295"/>
                  <a:pt x="2648102" y="2621095"/>
                </a:cubicBezTo>
                <a:cubicBezTo>
                  <a:pt x="2777924" y="2671895"/>
                  <a:pt x="3079902" y="2654962"/>
                  <a:pt x="3240769" y="2604162"/>
                </a:cubicBezTo>
                <a:cubicBezTo>
                  <a:pt x="3401636" y="2553362"/>
                  <a:pt x="3531458" y="2386851"/>
                  <a:pt x="3613302" y="2316295"/>
                </a:cubicBezTo>
                <a:cubicBezTo>
                  <a:pt x="3695146" y="2245739"/>
                  <a:pt x="3652814" y="2135673"/>
                  <a:pt x="3731836" y="2180828"/>
                </a:cubicBezTo>
                <a:cubicBezTo>
                  <a:pt x="3810858" y="2225983"/>
                  <a:pt x="4025347" y="2386850"/>
                  <a:pt x="4087436" y="2587228"/>
                </a:cubicBezTo>
                <a:cubicBezTo>
                  <a:pt x="4149525" y="2787606"/>
                  <a:pt x="4411991" y="3202473"/>
                  <a:pt x="4104369" y="3383095"/>
                </a:cubicBezTo>
                <a:cubicBezTo>
                  <a:pt x="3796747" y="3563717"/>
                  <a:pt x="2842835" y="3656851"/>
                  <a:pt x="2241702" y="3670962"/>
                </a:cubicBezTo>
                <a:cubicBezTo>
                  <a:pt x="1640569" y="3685073"/>
                  <a:pt x="870102" y="3893918"/>
                  <a:pt x="497569" y="3467762"/>
                </a:cubicBezTo>
                <a:cubicBezTo>
                  <a:pt x="125036" y="3041606"/>
                  <a:pt x="40369" y="1678472"/>
                  <a:pt x="6502" y="1114028"/>
                </a:cubicBezTo>
                <a:cubicBezTo>
                  <a:pt x="-27365" y="549584"/>
                  <a:pt x="71413" y="253250"/>
                  <a:pt x="294369" y="81095"/>
                </a:cubicBezTo>
                <a:cubicBezTo>
                  <a:pt x="517325" y="-91060"/>
                  <a:pt x="1056369" y="61340"/>
                  <a:pt x="1344236" y="81095"/>
                </a:cubicBezTo>
                <a:cubicBezTo>
                  <a:pt x="1632103" y="100850"/>
                  <a:pt x="1849413" y="154472"/>
                  <a:pt x="2021569" y="199628"/>
                </a:cubicBezTo>
                <a:cubicBezTo>
                  <a:pt x="2193724" y="244783"/>
                  <a:pt x="2377169" y="352028"/>
                  <a:pt x="2377169" y="352028"/>
                </a:cubicBezTo>
                <a:lnTo>
                  <a:pt x="2377169" y="352028"/>
                </a:ln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127101" y="2714941"/>
            <a:ext cx="4250920" cy="3734468"/>
          </a:xfrm>
          <a:custGeom>
            <a:avLst/>
            <a:gdLst>
              <a:gd name="connsiteX0" fmla="*/ 2292502 w 4250920"/>
              <a:gd name="connsiteY0" fmla="*/ 335095 h 3734468"/>
              <a:gd name="connsiteX1" fmla="*/ 2563436 w 4250920"/>
              <a:gd name="connsiteY1" fmla="*/ 809228 h 3734468"/>
              <a:gd name="connsiteX2" fmla="*/ 2648102 w 4250920"/>
              <a:gd name="connsiteY2" fmla="*/ 1181762 h 3734468"/>
              <a:gd name="connsiteX3" fmla="*/ 2749702 w 4250920"/>
              <a:gd name="connsiteY3" fmla="*/ 1435762 h 3734468"/>
              <a:gd name="connsiteX4" fmla="*/ 2631169 w 4250920"/>
              <a:gd name="connsiteY4" fmla="*/ 1554295 h 3734468"/>
              <a:gd name="connsiteX5" fmla="*/ 2275569 w 4250920"/>
              <a:gd name="connsiteY5" fmla="*/ 1791362 h 3734468"/>
              <a:gd name="connsiteX6" fmla="*/ 2461836 w 4250920"/>
              <a:gd name="connsiteY6" fmla="*/ 2299362 h 3734468"/>
              <a:gd name="connsiteX7" fmla="*/ 2648102 w 4250920"/>
              <a:gd name="connsiteY7" fmla="*/ 2621095 h 3734468"/>
              <a:gd name="connsiteX8" fmla="*/ 3240769 w 4250920"/>
              <a:gd name="connsiteY8" fmla="*/ 2604162 h 3734468"/>
              <a:gd name="connsiteX9" fmla="*/ 3613302 w 4250920"/>
              <a:gd name="connsiteY9" fmla="*/ 2316295 h 3734468"/>
              <a:gd name="connsiteX10" fmla="*/ 3731836 w 4250920"/>
              <a:gd name="connsiteY10" fmla="*/ 2180828 h 3734468"/>
              <a:gd name="connsiteX11" fmla="*/ 4087436 w 4250920"/>
              <a:gd name="connsiteY11" fmla="*/ 2587228 h 3734468"/>
              <a:gd name="connsiteX12" fmla="*/ 4104369 w 4250920"/>
              <a:gd name="connsiteY12" fmla="*/ 3383095 h 3734468"/>
              <a:gd name="connsiteX13" fmla="*/ 2241702 w 4250920"/>
              <a:gd name="connsiteY13" fmla="*/ 3670962 h 3734468"/>
              <a:gd name="connsiteX14" fmla="*/ 497569 w 4250920"/>
              <a:gd name="connsiteY14" fmla="*/ 3467762 h 3734468"/>
              <a:gd name="connsiteX15" fmla="*/ 6502 w 4250920"/>
              <a:gd name="connsiteY15" fmla="*/ 1114028 h 3734468"/>
              <a:gd name="connsiteX16" fmla="*/ 294369 w 4250920"/>
              <a:gd name="connsiteY16" fmla="*/ 81095 h 3734468"/>
              <a:gd name="connsiteX17" fmla="*/ 1344236 w 4250920"/>
              <a:gd name="connsiteY17" fmla="*/ 81095 h 3734468"/>
              <a:gd name="connsiteX18" fmla="*/ 2021569 w 4250920"/>
              <a:gd name="connsiteY18" fmla="*/ 199628 h 3734468"/>
              <a:gd name="connsiteX19" fmla="*/ 2377169 w 4250920"/>
              <a:gd name="connsiteY19" fmla="*/ 352028 h 3734468"/>
              <a:gd name="connsiteX20" fmla="*/ 2377169 w 4250920"/>
              <a:gd name="connsiteY20" fmla="*/ 352028 h 3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0920" h="3734468">
                <a:moveTo>
                  <a:pt x="2292502" y="335095"/>
                </a:moveTo>
                <a:cubicBezTo>
                  <a:pt x="2398335" y="501606"/>
                  <a:pt x="2504169" y="668117"/>
                  <a:pt x="2563436" y="809228"/>
                </a:cubicBezTo>
                <a:cubicBezTo>
                  <a:pt x="2622703" y="950339"/>
                  <a:pt x="2617058" y="1077340"/>
                  <a:pt x="2648102" y="1181762"/>
                </a:cubicBezTo>
                <a:cubicBezTo>
                  <a:pt x="2679146" y="1286184"/>
                  <a:pt x="2752524" y="1373673"/>
                  <a:pt x="2749702" y="1435762"/>
                </a:cubicBezTo>
                <a:cubicBezTo>
                  <a:pt x="2746880" y="1497851"/>
                  <a:pt x="2710191" y="1495028"/>
                  <a:pt x="2631169" y="1554295"/>
                </a:cubicBezTo>
                <a:cubicBezTo>
                  <a:pt x="2552147" y="1613562"/>
                  <a:pt x="2303791" y="1667184"/>
                  <a:pt x="2275569" y="1791362"/>
                </a:cubicBezTo>
                <a:cubicBezTo>
                  <a:pt x="2247347" y="1915540"/>
                  <a:pt x="2399747" y="2161073"/>
                  <a:pt x="2461836" y="2299362"/>
                </a:cubicBezTo>
                <a:cubicBezTo>
                  <a:pt x="2523925" y="2437651"/>
                  <a:pt x="2518280" y="2570295"/>
                  <a:pt x="2648102" y="2621095"/>
                </a:cubicBezTo>
                <a:cubicBezTo>
                  <a:pt x="2777924" y="2671895"/>
                  <a:pt x="3079902" y="2654962"/>
                  <a:pt x="3240769" y="2604162"/>
                </a:cubicBezTo>
                <a:cubicBezTo>
                  <a:pt x="3401636" y="2553362"/>
                  <a:pt x="3531458" y="2386851"/>
                  <a:pt x="3613302" y="2316295"/>
                </a:cubicBezTo>
                <a:cubicBezTo>
                  <a:pt x="3695146" y="2245739"/>
                  <a:pt x="3652814" y="2135673"/>
                  <a:pt x="3731836" y="2180828"/>
                </a:cubicBezTo>
                <a:cubicBezTo>
                  <a:pt x="3810858" y="2225983"/>
                  <a:pt x="4025347" y="2386850"/>
                  <a:pt x="4087436" y="2587228"/>
                </a:cubicBezTo>
                <a:cubicBezTo>
                  <a:pt x="4149525" y="2787606"/>
                  <a:pt x="4411991" y="3202473"/>
                  <a:pt x="4104369" y="3383095"/>
                </a:cubicBezTo>
                <a:cubicBezTo>
                  <a:pt x="3796747" y="3563717"/>
                  <a:pt x="2842835" y="3656851"/>
                  <a:pt x="2241702" y="3670962"/>
                </a:cubicBezTo>
                <a:cubicBezTo>
                  <a:pt x="1640569" y="3685073"/>
                  <a:pt x="870102" y="3893918"/>
                  <a:pt x="497569" y="3467762"/>
                </a:cubicBezTo>
                <a:cubicBezTo>
                  <a:pt x="125036" y="3041606"/>
                  <a:pt x="40369" y="1678472"/>
                  <a:pt x="6502" y="1114028"/>
                </a:cubicBezTo>
                <a:cubicBezTo>
                  <a:pt x="-27365" y="549584"/>
                  <a:pt x="71413" y="253250"/>
                  <a:pt x="294369" y="81095"/>
                </a:cubicBezTo>
                <a:cubicBezTo>
                  <a:pt x="517325" y="-91060"/>
                  <a:pt x="1056369" y="61340"/>
                  <a:pt x="1344236" y="81095"/>
                </a:cubicBezTo>
                <a:cubicBezTo>
                  <a:pt x="1632103" y="100850"/>
                  <a:pt x="1849413" y="154472"/>
                  <a:pt x="2021569" y="199628"/>
                </a:cubicBezTo>
                <a:cubicBezTo>
                  <a:pt x="2193724" y="244783"/>
                  <a:pt x="2377169" y="352028"/>
                  <a:pt x="2377169" y="352028"/>
                </a:cubicBezTo>
                <a:lnTo>
                  <a:pt x="2377169" y="352028"/>
                </a:ln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279501" y="2867341"/>
            <a:ext cx="4250920" cy="3734468"/>
          </a:xfrm>
          <a:custGeom>
            <a:avLst/>
            <a:gdLst>
              <a:gd name="connsiteX0" fmla="*/ 2292502 w 4250920"/>
              <a:gd name="connsiteY0" fmla="*/ 335095 h 3734468"/>
              <a:gd name="connsiteX1" fmla="*/ 2563436 w 4250920"/>
              <a:gd name="connsiteY1" fmla="*/ 809228 h 3734468"/>
              <a:gd name="connsiteX2" fmla="*/ 2648102 w 4250920"/>
              <a:gd name="connsiteY2" fmla="*/ 1181762 h 3734468"/>
              <a:gd name="connsiteX3" fmla="*/ 2749702 w 4250920"/>
              <a:gd name="connsiteY3" fmla="*/ 1435762 h 3734468"/>
              <a:gd name="connsiteX4" fmla="*/ 2631169 w 4250920"/>
              <a:gd name="connsiteY4" fmla="*/ 1554295 h 3734468"/>
              <a:gd name="connsiteX5" fmla="*/ 2275569 w 4250920"/>
              <a:gd name="connsiteY5" fmla="*/ 1791362 h 3734468"/>
              <a:gd name="connsiteX6" fmla="*/ 2461836 w 4250920"/>
              <a:gd name="connsiteY6" fmla="*/ 2299362 h 3734468"/>
              <a:gd name="connsiteX7" fmla="*/ 2648102 w 4250920"/>
              <a:gd name="connsiteY7" fmla="*/ 2621095 h 3734468"/>
              <a:gd name="connsiteX8" fmla="*/ 3240769 w 4250920"/>
              <a:gd name="connsiteY8" fmla="*/ 2604162 h 3734468"/>
              <a:gd name="connsiteX9" fmla="*/ 3613302 w 4250920"/>
              <a:gd name="connsiteY9" fmla="*/ 2316295 h 3734468"/>
              <a:gd name="connsiteX10" fmla="*/ 3731836 w 4250920"/>
              <a:gd name="connsiteY10" fmla="*/ 2180828 h 3734468"/>
              <a:gd name="connsiteX11" fmla="*/ 4087436 w 4250920"/>
              <a:gd name="connsiteY11" fmla="*/ 2587228 h 3734468"/>
              <a:gd name="connsiteX12" fmla="*/ 4104369 w 4250920"/>
              <a:gd name="connsiteY12" fmla="*/ 3383095 h 3734468"/>
              <a:gd name="connsiteX13" fmla="*/ 2241702 w 4250920"/>
              <a:gd name="connsiteY13" fmla="*/ 3670962 h 3734468"/>
              <a:gd name="connsiteX14" fmla="*/ 497569 w 4250920"/>
              <a:gd name="connsiteY14" fmla="*/ 3467762 h 3734468"/>
              <a:gd name="connsiteX15" fmla="*/ 6502 w 4250920"/>
              <a:gd name="connsiteY15" fmla="*/ 1114028 h 3734468"/>
              <a:gd name="connsiteX16" fmla="*/ 294369 w 4250920"/>
              <a:gd name="connsiteY16" fmla="*/ 81095 h 3734468"/>
              <a:gd name="connsiteX17" fmla="*/ 1344236 w 4250920"/>
              <a:gd name="connsiteY17" fmla="*/ 81095 h 3734468"/>
              <a:gd name="connsiteX18" fmla="*/ 2021569 w 4250920"/>
              <a:gd name="connsiteY18" fmla="*/ 199628 h 3734468"/>
              <a:gd name="connsiteX19" fmla="*/ 2377169 w 4250920"/>
              <a:gd name="connsiteY19" fmla="*/ 352028 h 3734468"/>
              <a:gd name="connsiteX20" fmla="*/ 2377169 w 4250920"/>
              <a:gd name="connsiteY20" fmla="*/ 352028 h 3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0920" h="3734468">
                <a:moveTo>
                  <a:pt x="2292502" y="335095"/>
                </a:moveTo>
                <a:cubicBezTo>
                  <a:pt x="2398335" y="501606"/>
                  <a:pt x="2504169" y="668117"/>
                  <a:pt x="2563436" y="809228"/>
                </a:cubicBezTo>
                <a:cubicBezTo>
                  <a:pt x="2622703" y="950339"/>
                  <a:pt x="2617058" y="1077340"/>
                  <a:pt x="2648102" y="1181762"/>
                </a:cubicBezTo>
                <a:cubicBezTo>
                  <a:pt x="2679146" y="1286184"/>
                  <a:pt x="2752524" y="1373673"/>
                  <a:pt x="2749702" y="1435762"/>
                </a:cubicBezTo>
                <a:cubicBezTo>
                  <a:pt x="2746880" y="1497851"/>
                  <a:pt x="2710191" y="1495028"/>
                  <a:pt x="2631169" y="1554295"/>
                </a:cubicBezTo>
                <a:cubicBezTo>
                  <a:pt x="2552147" y="1613562"/>
                  <a:pt x="2303791" y="1667184"/>
                  <a:pt x="2275569" y="1791362"/>
                </a:cubicBezTo>
                <a:cubicBezTo>
                  <a:pt x="2247347" y="1915540"/>
                  <a:pt x="2399747" y="2161073"/>
                  <a:pt x="2461836" y="2299362"/>
                </a:cubicBezTo>
                <a:cubicBezTo>
                  <a:pt x="2523925" y="2437651"/>
                  <a:pt x="2518280" y="2570295"/>
                  <a:pt x="2648102" y="2621095"/>
                </a:cubicBezTo>
                <a:cubicBezTo>
                  <a:pt x="2777924" y="2671895"/>
                  <a:pt x="3079902" y="2654962"/>
                  <a:pt x="3240769" y="2604162"/>
                </a:cubicBezTo>
                <a:cubicBezTo>
                  <a:pt x="3401636" y="2553362"/>
                  <a:pt x="3531458" y="2386851"/>
                  <a:pt x="3613302" y="2316295"/>
                </a:cubicBezTo>
                <a:cubicBezTo>
                  <a:pt x="3695146" y="2245739"/>
                  <a:pt x="3652814" y="2135673"/>
                  <a:pt x="3731836" y="2180828"/>
                </a:cubicBezTo>
                <a:cubicBezTo>
                  <a:pt x="3810858" y="2225983"/>
                  <a:pt x="4025347" y="2386850"/>
                  <a:pt x="4087436" y="2587228"/>
                </a:cubicBezTo>
                <a:cubicBezTo>
                  <a:pt x="4149525" y="2787606"/>
                  <a:pt x="4411991" y="3202473"/>
                  <a:pt x="4104369" y="3383095"/>
                </a:cubicBezTo>
                <a:cubicBezTo>
                  <a:pt x="3796747" y="3563717"/>
                  <a:pt x="2842835" y="3656851"/>
                  <a:pt x="2241702" y="3670962"/>
                </a:cubicBezTo>
                <a:cubicBezTo>
                  <a:pt x="1640569" y="3685073"/>
                  <a:pt x="870102" y="3893918"/>
                  <a:pt x="497569" y="3467762"/>
                </a:cubicBezTo>
                <a:cubicBezTo>
                  <a:pt x="125036" y="3041606"/>
                  <a:pt x="40369" y="1678472"/>
                  <a:pt x="6502" y="1114028"/>
                </a:cubicBezTo>
                <a:cubicBezTo>
                  <a:pt x="-27365" y="549584"/>
                  <a:pt x="71413" y="253250"/>
                  <a:pt x="294369" y="81095"/>
                </a:cubicBezTo>
                <a:cubicBezTo>
                  <a:pt x="517325" y="-91060"/>
                  <a:pt x="1056369" y="61340"/>
                  <a:pt x="1344236" y="81095"/>
                </a:cubicBezTo>
                <a:cubicBezTo>
                  <a:pt x="1632103" y="100850"/>
                  <a:pt x="1849413" y="154472"/>
                  <a:pt x="2021569" y="199628"/>
                </a:cubicBezTo>
                <a:cubicBezTo>
                  <a:pt x="2193724" y="244783"/>
                  <a:pt x="2377169" y="352028"/>
                  <a:pt x="2377169" y="352028"/>
                </a:cubicBezTo>
                <a:lnTo>
                  <a:pt x="2377169" y="352028"/>
                </a:ln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127107" y="2681081"/>
            <a:ext cx="4250920" cy="3734468"/>
          </a:xfrm>
          <a:custGeom>
            <a:avLst/>
            <a:gdLst>
              <a:gd name="connsiteX0" fmla="*/ 2292502 w 4250920"/>
              <a:gd name="connsiteY0" fmla="*/ 335095 h 3734468"/>
              <a:gd name="connsiteX1" fmla="*/ 2563436 w 4250920"/>
              <a:gd name="connsiteY1" fmla="*/ 809228 h 3734468"/>
              <a:gd name="connsiteX2" fmla="*/ 2648102 w 4250920"/>
              <a:gd name="connsiteY2" fmla="*/ 1181762 h 3734468"/>
              <a:gd name="connsiteX3" fmla="*/ 2749702 w 4250920"/>
              <a:gd name="connsiteY3" fmla="*/ 1435762 h 3734468"/>
              <a:gd name="connsiteX4" fmla="*/ 2631169 w 4250920"/>
              <a:gd name="connsiteY4" fmla="*/ 1554295 h 3734468"/>
              <a:gd name="connsiteX5" fmla="*/ 2275569 w 4250920"/>
              <a:gd name="connsiteY5" fmla="*/ 1791362 h 3734468"/>
              <a:gd name="connsiteX6" fmla="*/ 2461836 w 4250920"/>
              <a:gd name="connsiteY6" fmla="*/ 2299362 h 3734468"/>
              <a:gd name="connsiteX7" fmla="*/ 2648102 w 4250920"/>
              <a:gd name="connsiteY7" fmla="*/ 2621095 h 3734468"/>
              <a:gd name="connsiteX8" fmla="*/ 3240769 w 4250920"/>
              <a:gd name="connsiteY8" fmla="*/ 2604162 h 3734468"/>
              <a:gd name="connsiteX9" fmla="*/ 3613302 w 4250920"/>
              <a:gd name="connsiteY9" fmla="*/ 2316295 h 3734468"/>
              <a:gd name="connsiteX10" fmla="*/ 3731836 w 4250920"/>
              <a:gd name="connsiteY10" fmla="*/ 2180828 h 3734468"/>
              <a:gd name="connsiteX11" fmla="*/ 4087436 w 4250920"/>
              <a:gd name="connsiteY11" fmla="*/ 2587228 h 3734468"/>
              <a:gd name="connsiteX12" fmla="*/ 4104369 w 4250920"/>
              <a:gd name="connsiteY12" fmla="*/ 3383095 h 3734468"/>
              <a:gd name="connsiteX13" fmla="*/ 2241702 w 4250920"/>
              <a:gd name="connsiteY13" fmla="*/ 3670962 h 3734468"/>
              <a:gd name="connsiteX14" fmla="*/ 497569 w 4250920"/>
              <a:gd name="connsiteY14" fmla="*/ 3467762 h 3734468"/>
              <a:gd name="connsiteX15" fmla="*/ 6502 w 4250920"/>
              <a:gd name="connsiteY15" fmla="*/ 1114028 h 3734468"/>
              <a:gd name="connsiteX16" fmla="*/ 294369 w 4250920"/>
              <a:gd name="connsiteY16" fmla="*/ 81095 h 3734468"/>
              <a:gd name="connsiteX17" fmla="*/ 1344236 w 4250920"/>
              <a:gd name="connsiteY17" fmla="*/ 81095 h 3734468"/>
              <a:gd name="connsiteX18" fmla="*/ 2021569 w 4250920"/>
              <a:gd name="connsiteY18" fmla="*/ 199628 h 3734468"/>
              <a:gd name="connsiteX19" fmla="*/ 2377169 w 4250920"/>
              <a:gd name="connsiteY19" fmla="*/ 352028 h 3734468"/>
              <a:gd name="connsiteX20" fmla="*/ 2377169 w 4250920"/>
              <a:gd name="connsiteY20" fmla="*/ 352028 h 3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50920" h="3734468">
                <a:moveTo>
                  <a:pt x="2292502" y="335095"/>
                </a:moveTo>
                <a:cubicBezTo>
                  <a:pt x="2398335" y="501606"/>
                  <a:pt x="2504169" y="668117"/>
                  <a:pt x="2563436" y="809228"/>
                </a:cubicBezTo>
                <a:cubicBezTo>
                  <a:pt x="2622703" y="950339"/>
                  <a:pt x="2617058" y="1077340"/>
                  <a:pt x="2648102" y="1181762"/>
                </a:cubicBezTo>
                <a:cubicBezTo>
                  <a:pt x="2679146" y="1286184"/>
                  <a:pt x="2752524" y="1373673"/>
                  <a:pt x="2749702" y="1435762"/>
                </a:cubicBezTo>
                <a:cubicBezTo>
                  <a:pt x="2746880" y="1497851"/>
                  <a:pt x="2710191" y="1495028"/>
                  <a:pt x="2631169" y="1554295"/>
                </a:cubicBezTo>
                <a:cubicBezTo>
                  <a:pt x="2552147" y="1613562"/>
                  <a:pt x="2303791" y="1667184"/>
                  <a:pt x="2275569" y="1791362"/>
                </a:cubicBezTo>
                <a:cubicBezTo>
                  <a:pt x="2247347" y="1915540"/>
                  <a:pt x="2399747" y="2161073"/>
                  <a:pt x="2461836" y="2299362"/>
                </a:cubicBezTo>
                <a:cubicBezTo>
                  <a:pt x="2523925" y="2437651"/>
                  <a:pt x="2518280" y="2570295"/>
                  <a:pt x="2648102" y="2621095"/>
                </a:cubicBezTo>
                <a:cubicBezTo>
                  <a:pt x="2777924" y="2671895"/>
                  <a:pt x="3079902" y="2654962"/>
                  <a:pt x="3240769" y="2604162"/>
                </a:cubicBezTo>
                <a:cubicBezTo>
                  <a:pt x="3401636" y="2553362"/>
                  <a:pt x="3531458" y="2386851"/>
                  <a:pt x="3613302" y="2316295"/>
                </a:cubicBezTo>
                <a:cubicBezTo>
                  <a:pt x="3695146" y="2245739"/>
                  <a:pt x="3652814" y="2135673"/>
                  <a:pt x="3731836" y="2180828"/>
                </a:cubicBezTo>
                <a:cubicBezTo>
                  <a:pt x="3810858" y="2225983"/>
                  <a:pt x="4025347" y="2386850"/>
                  <a:pt x="4087436" y="2587228"/>
                </a:cubicBezTo>
                <a:cubicBezTo>
                  <a:pt x="4149525" y="2787606"/>
                  <a:pt x="4411991" y="3202473"/>
                  <a:pt x="4104369" y="3383095"/>
                </a:cubicBezTo>
                <a:cubicBezTo>
                  <a:pt x="3796747" y="3563717"/>
                  <a:pt x="2842835" y="3656851"/>
                  <a:pt x="2241702" y="3670962"/>
                </a:cubicBezTo>
                <a:cubicBezTo>
                  <a:pt x="1640569" y="3685073"/>
                  <a:pt x="870102" y="3893918"/>
                  <a:pt x="497569" y="3467762"/>
                </a:cubicBezTo>
                <a:cubicBezTo>
                  <a:pt x="125036" y="3041606"/>
                  <a:pt x="40369" y="1678472"/>
                  <a:pt x="6502" y="1114028"/>
                </a:cubicBezTo>
                <a:cubicBezTo>
                  <a:pt x="-27365" y="549584"/>
                  <a:pt x="71413" y="253250"/>
                  <a:pt x="294369" y="81095"/>
                </a:cubicBezTo>
                <a:cubicBezTo>
                  <a:pt x="517325" y="-91060"/>
                  <a:pt x="1056369" y="61340"/>
                  <a:pt x="1344236" y="81095"/>
                </a:cubicBezTo>
                <a:cubicBezTo>
                  <a:pt x="1632103" y="100850"/>
                  <a:pt x="1849413" y="154472"/>
                  <a:pt x="2021569" y="199628"/>
                </a:cubicBezTo>
                <a:cubicBezTo>
                  <a:pt x="2193724" y="244783"/>
                  <a:pt x="2377169" y="352028"/>
                  <a:pt x="2377169" y="352028"/>
                </a:cubicBezTo>
                <a:lnTo>
                  <a:pt x="2377169" y="352028"/>
                </a:ln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2" name="Picture 11"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933" y="1941006"/>
            <a:ext cx="1200352" cy="1157794"/>
          </a:xfrm>
          <a:prstGeom prst="rect">
            <a:avLst/>
          </a:prstGeom>
        </p:spPr>
      </p:pic>
      <p:pic>
        <p:nvPicPr>
          <p:cNvPr id="14" name="Picture 13"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509" y="1941006"/>
            <a:ext cx="1200352" cy="1157794"/>
          </a:xfrm>
          <a:prstGeom prst="rect">
            <a:avLst/>
          </a:prstGeom>
        </p:spPr>
      </p:pic>
      <p:pic>
        <p:nvPicPr>
          <p:cNvPr id="15" name="Picture 14"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285" y="1709547"/>
            <a:ext cx="1200352" cy="1157794"/>
          </a:xfrm>
          <a:prstGeom prst="rect">
            <a:avLst/>
          </a:prstGeom>
        </p:spPr>
      </p:pic>
      <p:pic>
        <p:nvPicPr>
          <p:cNvPr id="16" name="Picture 15" descr="sulf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33" y="2824703"/>
            <a:ext cx="1200352" cy="1157794"/>
          </a:xfrm>
          <a:prstGeom prst="rect">
            <a:avLst/>
          </a:prstGeom>
        </p:spPr>
      </p:pic>
      <p:sp>
        <p:nvSpPr>
          <p:cNvPr id="17" name="TextBox 16"/>
          <p:cNvSpPr txBox="1"/>
          <p:nvPr/>
        </p:nvSpPr>
        <p:spPr>
          <a:xfrm rot="5400000">
            <a:off x="1144307" y="4594471"/>
            <a:ext cx="1747168" cy="523220"/>
          </a:xfrm>
          <a:prstGeom prst="rect">
            <a:avLst/>
          </a:prstGeom>
          <a:noFill/>
        </p:spPr>
        <p:txBody>
          <a:bodyPr wrap="square" rtlCol="0">
            <a:spAutoFit/>
          </a:bodyPr>
          <a:lstStyle/>
          <a:p>
            <a:r>
              <a:rPr lang="en-US" sz="2800" dirty="0" err="1" smtClean="0"/>
              <a:t>curcumin</a:t>
            </a:r>
            <a:endParaRPr lang="en-US" sz="2800" dirty="0"/>
          </a:p>
        </p:txBody>
      </p:sp>
    </p:spTree>
    <p:extLst>
      <p:ext uri="{BB962C8B-B14F-4D97-AF65-F5344CB8AC3E}">
        <p14:creationId xmlns:p14="http://schemas.microsoft.com/office/powerpoint/2010/main" val="4180688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Curcumin</a:t>
            </a:r>
            <a:r>
              <a:rPr lang="en-US" b="1" dirty="0" smtClean="0"/>
              <a:t> Prevents Diabetes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CONCLUSIONS: </a:t>
            </a:r>
          </a:p>
          <a:p>
            <a:pPr marL="0" indent="0">
              <a:buNone/>
            </a:pPr>
            <a:r>
              <a:rPr lang="en-US" dirty="0" smtClean="0"/>
              <a:t>“A </a:t>
            </a:r>
            <a:r>
              <a:rPr lang="en-US" dirty="0"/>
              <a:t>9-month </a:t>
            </a:r>
            <a:r>
              <a:rPr lang="en-US" dirty="0" err="1"/>
              <a:t>curcumin</a:t>
            </a:r>
            <a:r>
              <a:rPr lang="en-US" dirty="0"/>
              <a:t> intervention in a </a:t>
            </a:r>
            <a:r>
              <a:rPr lang="en-US" dirty="0" err="1"/>
              <a:t>prediabetic</a:t>
            </a:r>
            <a:r>
              <a:rPr lang="en-US" dirty="0"/>
              <a:t> population </a:t>
            </a:r>
            <a:r>
              <a:rPr lang="en-US" dirty="0" smtClean="0"/>
              <a:t>significantly </a:t>
            </a:r>
            <a:r>
              <a:rPr lang="en-US" dirty="0"/>
              <a:t>lowered the number of </a:t>
            </a:r>
            <a:r>
              <a:rPr lang="en-US" dirty="0" err="1"/>
              <a:t>prediabetic</a:t>
            </a:r>
            <a:r>
              <a:rPr lang="en-US" dirty="0"/>
              <a:t> individuals who eventually developed </a:t>
            </a:r>
            <a:r>
              <a:rPr lang="en-US" dirty="0" smtClean="0"/>
              <a:t>type 2 diabetes. </a:t>
            </a:r>
            <a:r>
              <a:rPr lang="en-US" dirty="0"/>
              <a:t>In addition, the </a:t>
            </a:r>
            <a:r>
              <a:rPr lang="en-US" dirty="0" err="1"/>
              <a:t>curcumin</a:t>
            </a:r>
            <a:r>
              <a:rPr lang="en-US" dirty="0"/>
              <a:t> treatment appeared to improve overall function </a:t>
            </a:r>
            <a:r>
              <a:rPr lang="en-US" dirty="0" smtClean="0"/>
              <a:t>of [pancreatic] beta-</a:t>
            </a:r>
            <a:r>
              <a:rPr lang="en-US" dirty="0"/>
              <a:t>cells, with very minor adverse </a:t>
            </a:r>
            <a:r>
              <a:rPr lang="en-US" dirty="0" smtClean="0"/>
              <a:t>effects.” </a:t>
            </a:r>
            <a:endParaRPr lang="en-US" dirty="0"/>
          </a:p>
          <a:p>
            <a:endParaRPr lang="en-US" dirty="0"/>
          </a:p>
        </p:txBody>
      </p:sp>
      <p:sp>
        <p:nvSpPr>
          <p:cNvPr id="4" name="TextBox 3"/>
          <p:cNvSpPr txBox="1"/>
          <p:nvPr/>
        </p:nvSpPr>
        <p:spPr>
          <a:xfrm>
            <a:off x="2482174" y="6332184"/>
            <a:ext cx="6494063" cy="400110"/>
          </a:xfrm>
          <a:prstGeom prst="rect">
            <a:avLst/>
          </a:prstGeom>
          <a:noFill/>
        </p:spPr>
        <p:txBody>
          <a:bodyPr wrap="square" rtlCol="0">
            <a:spAutoFit/>
          </a:bodyPr>
          <a:lstStyle/>
          <a:p>
            <a:r>
              <a:rPr lang="en-US" sz="2000" dirty="0" smtClean="0">
                <a:solidFill>
                  <a:srgbClr val="FF0000"/>
                </a:solidFill>
              </a:rPr>
              <a:t>*</a:t>
            </a:r>
            <a:r>
              <a:rPr lang="en-US" sz="2000" dirty="0" smtClean="0"/>
              <a:t>S </a:t>
            </a:r>
            <a:r>
              <a:rPr lang="en-US" sz="2000" dirty="0" err="1" smtClean="0"/>
              <a:t>Chuengsamarn</a:t>
            </a:r>
            <a:r>
              <a:rPr lang="en-US" sz="2000" dirty="0" smtClean="0"/>
              <a:t> et al.,</a:t>
            </a:r>
            <a:r>
              <a:rPr lang="nb-NO" sz="2000" dirty="0" smtClean="0"/>
              <a:t> Diabetes </a:t>
            </a:r>
            <a:r>
              <a:rPr lang="nb-NO" sz="2000" dirty="0" err="1" smtClean="0"/>
              <a:t>Car</a:t>
            </a:r>
            <a:r>
              <a:rPr lang="nb-NO" sz="2000" dirty="0" smtClean="0"/>
              <a:t> 35, 2012, 2121-2127  </a:t>
            </a:r>
            <a:endParaRPr lang="nb-NO" sz="2000" dirty="0"/>
          </a:p>
        </p:txBody>
      </p:sp>
    </p:spTree>
    <p:extLst>
      <p:ext uri="{BB962C8B-B14F-4D97-AF65-F5344CB8AC3E}">
        <p14:creationId xmlns:p14="http://schemas.microsoft.com/office/powerpoint/2010/main" val="30263047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Glucosinolates</a:t>
            </a:r>
            <a:r>
              <a:rPr lang="en-US" b="1" dirty="0" smtClean="0"/>
              <a:t>!</a:t>
            </a:r>
            <a:endParaRPr lang="en-US" b="1" dirty="0"/>
          </a:p>
        </p:txBody>
      </p:sp>
      <p:pic>
        <p:nvPicPr>
          <p:cNvPr id="4" name="Content Placeholder 3" descr="Glucosinolate-skeletal.png"/>
          <p:cNvPicPr>
            <a:picLocks noGrp="1" noChangeAspect="1"/>
          </p:cNvPicPr>
          <p:nvPr>
            <p:ph idx="1"/>
          </p:nvPr>
        </p:nvPicPr>
        <p:blipFill>
          <a:blip r:embed="rId3">
            <a:extLst>
              <a:ext uri="{28A0092B-C50C-407E-A947-70E740481C1C}">
                <a14:useLocalDpi xmlns:a14="http://schemas.microsoft.com/office/drawing/2010/main" val="0"/>
              </a:ext>
            </a:extLst>
          </a:blip>
          <a:srcRect t="-6928" b="-6928"/>
          <a:stretch>
            <a:fillRect/>
          </a:stretch>
        </p:blipFill>
        <p:spPr>
          <a:xfrm>
            <a:off x="4531540" y="1143266"/>
            <a:ext cx="4155259" cy="2285233"/>
          </a:xfrm>
        </p:spPr>
      </p:pic>
      <p:sp>
        <p:nvSpPr>
          <p:cNvPr id="5" name="Content Placeholder 2"/>
          <p:cNvSpPr txBox="1">
            <a:spLocks/>
          </p:cNvSpPr>
          <p:nvPr/>
        </p:nvSpPr>
        <p:spPr>
          <a:xfrm>
            <a:off x="457200" y="1600200"/>
            <a:ext cx="407434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Natural components of many pungent plants such as mustard, cabbage and horseradish </a:t>
            </a:r>
          </a:p>
          <a:p>
            <a:r>
              <a:rPr lang="en-US" dirty="0"/>
              <a:t>C</a:t>
            </a:r>
            <a:r>
              <a:rPr lang="en-US" dirty="0" smtClean="0"/>
              <a:t>ontribute to plant defense against pests and diseases</a:t>
            </a:r>
            <a:endParaRPr lang="en-US" dirty="0"/>
          </a:p>
        </p:txBody>
      </p:sp>
      <p:pic>
        <p:nvPicPr>
          <p:cNvPr id="6" name="Picture 5" descr="horseradi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299" y="3802063"/>
            <a:ext cx="3492500" cy="2324100"/>
          </a:xfrm>
          <a:prstGeom prst="rect">
            <a:avLst/>
          </a:prstGeom>
        </p:spPr>
      </p:pic>
      <p:sp>
        <p:nvSpPr>
          <p:cNvPr id="7" name="Freeform 6"/>
          <p:cNvSpPr/>
          <p:nvPr/>
        </p:nvSpPr>
        <p:spPr>
          <a:xfrm>
            <a:off x="7380997" y="1168400"/>
            <a:ext cx="1495049" cy="1681194"/>
          </a:xfrm>
          <a:custGeom>
            <a:avLst/>
            <a:gdLst>
              <a:gd name="connsiteX0" fmla="*/ 543803 w 1495049"/>
              <a:gd name="connsiteY0" fmla="*/ 0 h 1681194"/>
              <a:gd name="connsiteX1" fmla="*/ 1936 w 1495049"/>
              <a:gd name="connsiteY1" fmla="*/ 914400 h 1681194"/>
              <a:gd name="connsiteX2" fmla="*/ 713136 w 1495049"/>
              <a:gd name="connsiteY2" fmla="*/ 1676400 h 1681194"/>
              <a:gd name="connsiteX3" fmla="*/ 1475136 w 1495049"/>
              <a:gd name="connsiteY3" fmla="*/ 1185333 h 1681194"/>
              <a:gd name="connsiteX4" fmla="*/ 1204203 w 1495049"/>
              <a:gd name="connsiteY4" fmla="*/ 152400 h 1681194"/>
              <a:gd name="connsiteX5" fmla="*/ 476070 w 1495049"/>
              <a:gd name="connsiteY5" fmla="*/ 33867 h 16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5049" h="1681194">
                <a:moveTo>
                  <a:pt x="543803" y="0"/>
                </a:moveTo>
                <a:cubicBezTo>
                  <a:pt x="258758" y="317500"/>
                  <a:pt x="-26286" y="635000"/>
                  <a:pt x="1936" y="914400"/>
                </a:cubicBezTo>
                <a:cubicBezTo>
                  <a:pt x="30158" y="1193800"/>
                  <a:pt x="467603" y="1631245"/>
                  <a:pt x="713136" y="1676400"/>
                </a:cubicBezTo>
                <a:cubicBezTo>
                  <a:pt x="958669" y="1721555"/>
                  <a:pt x="1393292" y="1439333"/>
                  <a:pt x="1475136" y="1185333"/>
                </a:cubicBezTo>
                <a:cubicBezTo>
                  <a:pt x="1556981" y="931333"/>
                  <a:pt x="1370714" y="344311"/>
                  <a:pt x="1204203" y="152400"/>
                </a:cubicBezTo>
                <a:cubicBezTo>
                  <a:pt x="1037692" y="-39511"/>
                  <a:pt x="476070" y="33867"/>
                  <a:pt x="476070" y="33867"/>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6739216" y="1882957"/>
            <a:ext cx="518406" cy="934656"/>
          </a:xfrm>
          <a:custGeom>
            <a:avLst/>
            <a:gdLst>
              <a:gd name="connsiteX0" fmla="*/ 203451 w 518406"/>
              <a:gd name="connsiteY0" fmla="*/ 13576 h 934656"/>
              <a:gd name="connsiteX1" fmla="*/ 251 w 518406"/>
              <a:gd name="connsiteY1" fmla="*/ 284510 h 934656"/>
              <a:gd name="connsiteX2" fmla="*/ 169584 w 518406"/>
              <a:gd name="connsiteY2" fmla="*/ 927976 h 934656"/>
              <a:gd name="connsiteX3" fmla="*/ 508251 w 518406"/>
              <a:gd name="connsiteY3" fmla="*/ 589310 h 934656"/>
              <a:gd name="connsiteX4" fmla="*/ 406651 w 518406"/>
              <a:gd name="connsiteY4" fmla="*/ 98243 h 934656"/>
              <a:gd name="connsiteX5" fmla="*/ 203451 w 518406"/>
              <a:gd name="connsiteY5" fmla="*/ 13576 h 934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6" h="934656">
                <a:moveTo>
                  <a:pt x="203451" y="13576"/>
                </a:moveTo>
                <a:cubicBezTo>
                  <a:pt x="135718" y="44620"/>
                  <a:pt x="5895" y="132110"/>
                  <a:pt x="251" y="284510"/>
                </a:cubicBezTo>
                <a:cubicBezTo>
                  <a:pt x="-5393" y="436910"/>
                  <a:pt x="84917" y="877176"/>
                  <a:pt x="169584" y="927976"/>
                </a:cubicBezTo>
                <a:cubicBezTo>
                  <a:pt x="254251" y="978776"/>
                  <a:pt x="468740" y="727599"/>
                  <a:pt x="508251" y="589310"/>
                </a:cubicBezTo>
                <a:cubicBezTo>
                  <a:pt x="547762" y="451021"/>
                  <a:pt x="463095" y="194199"/>
                  <a:pt x="406651" y="98243"/>
                </a:cubicBezTo>
                <a:cubicBezTo>
                  <a:pt x="350207" y="2287"/>
                  <a:pt x="271184" y="-17468"/>
                  <a:pt x="203451" y="1357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751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ucoraphan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0605"/>
            <a:ext cx="5434113" cy="2690763"/>
          </a:xfrm>
          <a:prstGeom prst="rect">
            <a:avLst/>
          </a:prstGeom>
        </p:spPr>
      </p:pic>
      <p:sp>
        <p:nvSpPr>
          <p:cNvPr id="2" name="Title 1"/>
          <p:cNvSpPr>
            <a:spLocks noGrp="1"/>
          </p:cNvSpPr>
          <p:nvPr>
            <p:ph type="title"/>
          </p:nvPr>
        </p:nvSpPr>
        <p:spPr/>
        <p:txBody>
          <a:bodyPr/>
          <a:lstStyle/>
          <a:p>
            <a:r>
              <a:rPr lang="en-US" b="1" dirty="0" smtClean="0"/>
              <a:t>Broccoli Sprouts</a:t>
            </a:r>
            <a:r>
              <a:rPr lang="en-US" b="1" dirty="0" smtClean="0">
                <a:solidFill>
                  <a:srgbClr val="FF0000"/>
                </a:solidFill>
              </a:rPr>
              <a:t>*</a:t>
            </a:r>
            <a:endParaRPr lang="en-US" b="1" dirty="0">
              <a:solidFill>
                <a:srgbClr val="FF0000"/>
              </a:solidFill>
            </a:endParaRPr>
          </a:p>
        </p:txBody>
      </p:sp>
      <p:pic>
        <p:nvPicPr>
          <p:cNvPr id="4" name="Content Placeholder 3" descr="broccoli-sprouts-on-plate.jpg"/>
          <p:cNvPicPr>
            <a:picLocks noGrp="1" noChangeAspect="1"/>
          </p:cNvPicPr>
          <p:nvPr>
            <p:ph idx="1"/>
          </p:nvPr>
        </p:nvPicPr>
        <p:blipFill>
          <a:blip r:embed="rId4">
            <a:extLst>
              <a:ext uri="{28A0092B-C50C-407E-A947-70E740481C1C}">
                <a14:useLocalDpi xmlns:a14="http://schemas.microsoft.com/office/drawing/2010/main" val="0"/>
              </a:ext>
            </a:extLst>
          </a:blip>
          <a:srcRect t="8753" b="8753"/>
          <a:stretch>
            <a:fillRect/>
          </a:stretch>
        </p:blipFill>
        <p:spPr>
          <a:xfrm>
            <a:off x="4557044" y="1267046"/>
            <a:ext cx="4586956" cy="2522649"/>
          </a:xfrm>
        </p:spPr>
      </p:pic>
      <p:sp>
        <p:nvSpPr>
          <p:cNvPr id="6" name="TextBox 5"/>
          <p:cNvSpPr txBox="1"/>
          <p:nvPr/>
        </p:nvSpPr>
        <p:spPr>
          <a:xfrm>
            <a:off x="72420" y="6430995"/>
            <a:ext cx="8969247" cy="400110"/>
          </a:xfrm>
          <a:prstGeom prst="rect">
            <a:avLst/>
          </a:prstGeom>
          <a:noFill/>
        </p:spPr>
        <p:txBody>
          <a:bodyPr wrap="none" rtlCol="0">
            <a:spAutoFit/>
          </a:bodyPr>
          <a:lstStyle/>
          <a:p>
            <a:r>
              <a:rPr lang="fr-FR" sz="2000" dirty="0" smtClean="0">
                <a:solidFill>
                  <a:srgbClr val="FF0000"/>
                </a:solidFill>
              </a:rPr>
              <a:t>*</a:t>
            </a:r>
            <a:r>
              <a:rPr lang="fr-FR" sz="2000" dirty="0" err="1" smtClean="0"/>
              <a:t>articles.mercola.com</a:t>
            </a:r>
            <a:r>
              <a:rPr lang="fr-FR" sz="2000" dirty="0"/>
              <a:t>/sites/articles/archive/2014/06/30/</a:t>
            </a:r>
            <a:r>
              <a:rPr lang="fr-FR" sz="2000" dirty="0" err="1"/>
              <a:t>broccoli-sprout-detox.aspx</a:t>
            </a:r>
            <a:r>
              <a:rPr lang="fr-FR" sz="2000" dirty="0"/>
              <a:t> </a:t>
            </a:r>
          </a:p>
        </p:txBody>
      </p:sp>
      <p:sp>
        <p:nvSpPr>
          <p:cNvPr id="7" name="Content Placeholder 2"/>
          <p:cNvSpPr txBox="1">
            <a:spLocks/>
          </p:cNvSpPr>
          <p:nvPr/>
        </p:nvSpPr>
        <p:spPr>
          <a:xfrm>
            <a:off x="457200" y="1392239"/>
            <a:ext cx="3626166" cy="216906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Sprouts contain 30x nutrients of organic vegetables</a:t>
            </a:r>
          </a:p>
          <a:p>
            <a:r>
              <a:rPr lang="en-US" sz="2800" dirty="0" smtClean="0"/>
              <a:t>Grow your own and eat them raw!</a:t>
            </a:r>
            <a:endParaRPr lang="en-US" sz="2400" dirty="0" smtClean="0"/>
          </a:p>
        </p:txBody>
      </p:sp>
      <p:sp>
        <p:nvSpPr>
          <p:cNvPr id="9" name="TextBox 8"/>
          <p:cNvSpPr txBox="1"/>
          <p:nvPr/>
        </p:nvSpPr>
        <p:spPr>
          <a:xfrm>
            <a:off x="258011" y="4982023"/>
            <a:ext cx="2015095" cy="461665"/>
          </a:xfrm>
          <a:prstGeom prst="rect">
            <a:avLst/>
          </a:prstGeom>
          <a:noFill/>
        </p:spPr>
        <p:txBody>
          <a:bodyPr wrap="none" rtlCol="0">
            <a:spAutoFit/>
          </a:bodyPr>
          <a:lstStyle/>
          <a:p>
            <a:r>
              <a:rPr lang="en-US" sz="2400" b="1" dirty="0" err="1" smtClean="0"/>
              <a:t>glucoraphanin</a:t>
            </a:r>
            <a:endParaRPr lang="en-US" sz="2400" b="1" dirty="0"/>
          </a:p>
        </p:txBody>
      </p:sp>
      <p:sp>
        <p:nvSpPr>
          <p:cNvPr id="10" name="Rectangle 9"/>
          <p:cNvSpPr/>
          <p:nvPr/>
        </p:nvSpPr>
        <p:spPr>
          <a:xfrm>
            <a:off x="3037626" y="5269360"/>
            <a:ext cx="1519418" cy="383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3445713" y="4662039"/>
            <a:ext cx="5595954" cy="21690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t>Controlled study in China:</a:t>
            </a:r>
          </a:p>
          <a:p>
            <a:r>
              <a:rPr lang="en-US" sz="2400" dirty="0" smtClean="0"/>
              <a:t>Benzene and </a:t>
            </a:r>
            <a:r>
              <a:rPr lang="en-US" sz="2400" dirty="0" err="1" smtClean="0"/>
              <a:t>acrolein</a:t>
            </a:r>
            <a:r>
              <a:rPr lang="en-US" sz="2400" dirty="0" smtClean="0"/>
              <a:t> detoxed into urine</a:t>
            </a:r>
          </a:p>
          <a:p>
            <a:r>
              <a:rPr lang="en-US" sz="2400" dirty="0" smtClean="0"/>
              <a:t>These are chemicals in dirty air from car exhaust and burning fuels</a:t>
            </a:r>
          </a:p>
          <a:p>
            <a:pPr lvl="1"/>
            <a:endParaRPr lang="en-US" sz="2400" dirty="0" smtClean="0"/>
          </a:p>
          <a:p>
            <a:pPr lvl="1"/>
            <a:endParaRPr lang="en-US" sz="2400" dirty="0" smtClean="0"/>
          </a:p>
          <a:p>
            <a:endParaRPr lang="en-US" sz="2800" dirty="0" smtClean="0"/>
          </a:p>
          <a:p>
            <a:endParaRPr lang="en-US" sz="2800" dirty="0"/>
          </a:p>
        </p:txBody>
      </p:sp>
      <p:sp>
        <p:nvSpPr>
          <p:cNvPr id="11" name="Freeform 10"/>
          <p:cNvSpPr/>
          <p:nvPr/>
        </p:nvSpPr>
        <p:spPr>
          <a:xfrm>
            <a:off x="1969943" y="5457474"/>
            <a:ext cx="1151008" cy="683894"/>
          </a:xfrm>
          <a:custGeom>
            <a:avLst/>
            <a:gdLst>
              <a:gd name="connsiteX0" fmla="*/ 473125 w 1151008"/>
              <a:gd name="connsiteY0" fmla="*/ 24905 h 683894"/>
              <a:gd name="connsiteX1" fmla="*/ 53 w 1151008"/>
              <a:gd name="connsiteY1" fmla="*/ 622606 h 683894"/>
              <a:gd name="connsiteX2" fmla="*/ 498024 w 1151008"/>
              <a:gd name="connsiteY2" fmla="*/ 647510 h 683894"/>
              <a:gd name="connsiteX3" fmla="*/ 1145387 w 1151008"/>
              <a:gd name="connsiteY3" fmla="*/ 473181 h 683894"/>
              <a:gd name="connsiteX4" fmla="*/ 796807 w 1151008"/>
              <a:gd name="connsiteY4" fmla="*/ 99617 h 683894"/>
              <a:gd name="connsiteX5" fmla="*/ 522923 w 1151008"/>
              <a:gd name="connsiteY5" fmla="*/ 0 h 68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008" h="683894">
                <a:moveTo>
                  <a:pt x="473125" y="24905"/>
                </a:moveTo>
                <a:cubicBezTo>
                  <a:pt x="234514" y="271872"/>
                  <a:pt x="-4097" y="518839"/>
                  <a:pt x="53" y="622606"/>
                </a:cubicBezTo>
                <a:cubicBezTo>
                  <a:pt x="4203" y="726373"/>
                  <a:pt x="307135" y="672414"/>
                  <a:pt x="498024" y="647510"/>
                </a:cubicBezTo>
                <a:cubicBezTo>
                  <a:pt x="688913" y="622606"/>
                  <a:pt x="1095590" y="564496"/>
                  <a:pt x="1145387" y="473181"/>
                </a:cubicBezTo>
                <a:cubicBezTo>
                  <a:pt x="1195184" y="381866"/>
                  <a:pt x="900551" y="178481"/>
                  <a:pt x="796807" y="99617"/>
                </a:cubicBezTo>
                <a:cubicBezTo>
                  <a:pt x="693063" y="20753"/>
                  <a:pt x="522923" y="0"/>
                  <a:pt x="522923"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844157" y="4070157"/>
            <a:ext cx="1151008" cy="683894"/>
          </a:xfrm>
          <a:custGeom>
            <a:avLst/>
            <a:gdLst>
              <a:gd name="connsiteX0" fmla="*/ 473125 w 1151008"/>
              <a:gd name="connsiteY0" fmla="*/ 24905 h 683894"/>
              <a:gd name="connsiteX1" fmla="*/ 53 w 1151008"/>
              <a:gd name="connsiteY1" fmla="*/ 622606 h 683894"/>
              <a:gd name="connsiteX2" fmla="*/ 498024 w 1151008"/>
              <a:gd name="connsiteY2" fmla="*/ 647510 h 683894"/>
              <a:gd name="connsiteX3" fmla="*/ 1145387 w 1151008"/>
              <a:gd name="connsiteY3" fmla="*/ 473181 h 683894"/>
              <a:gd name="connsiteX4" fmla="*/ 796807 w 1151008"/>
              <a:gd name="connsiteY4" fmla="*/ 99617 h 683894"/>
              <a:gd name="connsiteX5" fmla="*/ 522923 w 1151008"/>
              <a:gd name="connsiteY5" fmla="*/ 0 h 68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008" h="683894">
                <a:moveTo>
                  <a:pt x="473125" y="24905"/>
                </a:moveTo>
                <a:cubicBezTo>
                  <a:pt x="234514" y="271872"/>
                  <a:pt x="-4097" y="518839"/>
                  <a:pt x="53" y="622606"/>
                </a:cubicBezTo>
                <a:cubicBezTo>
                  <a:pt x="4203" y="726373"/>
                  <a:pt x="307135" y="672414"/>
                  <a:pt x="498024" y="647510"/>
                </a:cubicBezTo>
                <a:cubicBezTo>
                  <a:pt x="688913" y="622606"/>
                  <a:pt x="1095590" y="564496"/>
                  <a:pt x="1145387" y="473181"/>
                </a:cubicBezTo>
                <a:cubicBezTo>
                  <a:pt x="1195184" y="381866"/>
                  <a:pt x="900551" y="178481"/>
                  <a:pt x="796807" y="99617"/>
                </a:cubicBezTo>
                <a:cubicBezTo>
                  <a:pt x="693063" y="20753"/>
                  <a:pt x="522923" y="0"/>
                  <a:pt x="522923"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3574390" y="3986993"/>
            <a:ext cx="1380628" cy="920873"/>
          </a:xfrm>
          <a:custGeom>
            <a:avLst/>
            <a:gdLst>
              <a:gd name="connsiteX0" fmla="*/ 1380426 w 1380628"/>
              <a:gd name="connsiteY0" fmla="*/ 396150 h 920873"/>
              <a:gd name="connsiteX1" fmla="*/ 932251 w 1380628"/>
              <a:gd name="connsiteY1" fmla="*/ 919139 h 920873"/>
              <a:gd name="connsiteX2" fmla="*/ 11004 w 1380628"/>
              <a:gd name="connsiteY2" fmla="*/ 545575 h 920873"/>
              <a:gd name="connsiteX3" fmla="*/ 459178 w 1380628"/>
              <a:gd name="connsiteY3" fmla="*/ 22587 h 920873"/>
              <a:gd name="connsiteX4" fmla="*/ 982048 w 1380628"/>
              <a:gd name="connsiteY4" fmla="*/ 122204 h 920873"/>
              <a:gd name="connsiteX5" fmla="*/ 1380426 w 1380628"/>
              <a:gd name="connsiteY5" fmla="*/ 396150 h 92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0628" h="920873">
                <a:moveTo>
                  <a:pt x="1380426" y="396150"/>
                </a:moveTo>
                <a:cubicBezTo>
                  <a:pt x="1372126" y="528973"/>
                  <a:pt x="1160488" y="894235"/>
                  <a:pt x="932251" y="919139"/>
                </a:cubicBezTo>
                <a:cubicBezTo>
                  <a:pt x="704014" y="944043"/>
                  <a:pt x="89849" y="695000"/>
                  <a:pt x="11004" y="545575"/>
                </a:cubicBezTo>
                <a:cubicBezTo>
                  <a:pt x="-67842" y="396150"/>
                  <a:pt x="297337" y="93149"/>
                  <a:pt x="459178" y="22587"/>
                </a:cubicBezTo>
                <a:cubicBezTo>
                  <a:pt x="621019" y="-47975"/>
                  <a:pt x="824357" y="64094"/>
                  <a:pt x="982048" y="122204"/>
                </a:cubicBezTo>
                <a:cubicBezTo>
                  <a:pt x="1139739" y="180314"/>
                  <a:pt x="1388726" y="263327"/>
                  <a:pt x="1380426" y="396150"/>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673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fruits-vegg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673" y="4287396"/>
            <a:ext cx="3757040" cy="2333565"/>
          </a:xfrm>
          <a:prstGeom prst="rect">
            <a:avLst/>
          </a:prstGeom>
        </p:spPr>
      </p:pic>
      <p:sp>
        <p:nvSpPr>
          <p:cNvPr id="2" name="Title 1"/>
          <p:cNvSpPr>
            <a:spLocks noGrp="1"/>
          </p:cNvSpPr>
          <p:nvPr>
            <p:ph type="title"/>
          </p:nvPr>
        </p:nvSpPr>
        <p:spPr>
          <a:xfrm>
            <a:off x="457200" y="58184"/>
            <a:ext cx="8229600" cy="1143000"/>
          </a:xfrm>
        </p:spPr>
        <p:txBody>
          <a:bodyPr/>
          <a:lstStyle/>
          <a:p>
            <a:r>
              <a:rPr lang="en-US" b="1" dirty="0" err="1" smtClean="0"/>
              <a:t>Quercetin</a:t>
            </a:r>
            <a:r>
              <a:rPr lang="en-US" b="1" dirty="0" smtClean="0"/>
              <a:t>: A Sulfate Transporter</a:t>
            </a:r>
            <a:r>
              <a:rPr lang="en-US" b="1" dirty="0" smtClean="0">
                <a:solidFill>
                  <a:srgbClr val="FF0000"/>
                </a:solidFill>
              </a:rPr>
              <a:t>*</a:t>
            </a:r>
            <a:endParaRPr lang="en-US" b="1" dirty="0">
              <a:solidFill>
                <a:srgbClr val="FF0000"/>
              </a:solidFill>
            </a:endParaRPr>
          </a:p>
        </p:txBody>
      </p:sp>
      <p:pic>
        <p:nvPicPr>
          <p:cNvPr id="4" name="Content Placeholder 3" descr="quercetin_sulfate.svg.png"/>
          <p:cNvPicPr>
            <a:picLocks noGrp="1" noChangeAspect="1"/>
          </p:cNvPicPr>
          <p:nvPr>
            <p:ph idx="1"/>
          </p:nvPr>
        </p:nvPicPr>
        <p:blipFill>
          <a:blip r:embed="rId3">
            <a:extLst>
              <a:ext uri="{28A0092B-C50C-407E-A947-70E740481C1C}">
                <a14:useLocalDpi xmlns:a14="http://schemas.microsoft.com/office/drawing/2010/main" val="0"/>
              </a:ext>
            </a:extLst>
          </a:blip>
          <a:srcRect l="-7959" r="-7959"/>
          <a:stretch>
            <a:fillRect/>
          </a:stretch>
        </p:blipFill>
        <p:spPr>
          <a:xfrm>
            <a:off x="4242786" y="1446312"/>
            <a:ext cx="4616231" cy="2538749"/>
          </a:xfrm>
        </p:spPr>
      </p:pic>
      <p:sp>
        <p:nvSpPr>
          <p:cNvPr id="5" name="Freeform 4"/>
          <p:cNvSpPr/>
          <p:nvPr/>
        </p:nvSpPr>
        <p:spPr>
          <a:xfrm>
            <a:off x="6283231" y="2770738"/>
            <a:ext cx="1601827" cy="1381194"/>
          </a:xfrm>
          <a:custGeom>
            <a:avLst/>
            <a:gdLst>
              <a:gd name="connsiteX0" fmla="*/ 610561 w 1601827"/>
              <a:gd name="connsiteY0" fmla="*/ 0 h 1381194"/>
              <a:gd name="connsiteX1" fmla="*/ 12914 w 1601827"/>
              <a:gd name="connsiteY1" fmla="*/ 448236 h 1381194"/>
              <a:gd name="connsiteX2" fmla="*/ 266914 w 1601827"/>
              <a:gd name="connsiteY2" fmla="*/ 1270000 h 1381194"/>
              <a:gd name="connsiteX3" fmla="*/ 1028914 w 1601827"/>
              <a:gd name="connsiteY3" fmla="*/ 1344706 h 1381194"/>
              <a:gd name="connsiteX4" fmla="*/ 1596679 w 1601827"/>
              <a:gd name="connsiteY4" fmla="*/ 1001059 h 1381194"/>
              <a:gd name="connsiteX5" fmla="*/ 1267973 w 1601827"/>
              <a:gd name="connsiteY5" fmla="*/ 239059 h 1381194"/>
              <a:gd name="connsiteX6" fmla="*/ 580679 w 1601827"/>
              <a:gd name="connsiteY6" fmla="*/ 44824 h 1381194"/>
              <a:gd name="connsiteX7" fmla="*/ 580679 w 1601827"/>
              <a:gd name="connsiteY7" fmla="*/ 44824 h 13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827" h="1381194">
                <a:moveTo>
                  <a:pt x="610561" y="0"/>
                </a:moveTo>
                <a:cubicBezTo>
                  <a:pt x="340374" y="118284"/>
                  <a:pt x="70188" y="236569"/>
                  <a:pt x="12914" y="448236"/>
                </a:cubicBezTo>
                <a:cubicBezTo>
                  <a:pt x="-44360" y="659903"/>
                  <a:pt x="97581" y="1120588"/>
                  <a:pt x="266914" y="1270000"/>
                </a:cubicBezTo>
                <a:cubicBezTo>
                  <a:pt x="436247" y="1419412"/>
                  <a:pt x="807287" y="1389529"/>
                  <a:pt x="1028914" y="1344706"/>
                </a:cubicBezTo>
                <a:cubicBezTo>
                  <a:pt x="1250541" y="1299883"/>
                  <a:pt x="1556836" y="1185334"/>
                  <a:pt x="1596679" y="1001059"/>
                </a:cubicBezTo>
                <a:cubicBezTo>
                  <a:pt x="1636522" y="816785"/>
                  <a:pt x="1437306" y="398431"/>
                  <a:pt x="1267973" y="239059"/>
                </a:cubicBezTo>
                <a:cubicBezTo>
                  <a:pt x="1098640" y="79687"/>
                  <a:pt x="580679" y="44824"/>
                  <a:pt x="580679" y="44824"/>
                </a:cubicBezTo>
                <a:lnTo>
                  <a:pt x="580679" y="44824"/>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descr="quercetin_glucuroni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69" y="1063580"/>
            <a:ext cx="3929217" cy="3675173"/>
          </a:xfrm>
          <a:prstGeom prst="rect">
            <a:avLst/>
          </a:prstGeom>
        </p:spPr>
      </p:pic>
      <p:sp>
        <p:nvSpPr>
          <p:cNvPr id="12" name="TextBox 11"/>
          <p:cNvSpPr txBox="1"/>
          <p:nvPr/>
        </p:nvSpPr>
        <p:spPr>
          <a:xfrm>
            <a:off x="7084145" y="4287396"/>
            <a:ext cx="1055998" cy="461665"/>
          </a:xfrm>
          <a:prstGeom prst="rect">
            <a:avLst/>
          </a:prstGeom>
          <a:noFill/>
        </p:spPr>
        <p:txBody>
          <a:bodyPr wrap="none" rtlCol="0">
            <a:spAutoFit/>
          </a:bodyPr>
          <a:lstStyle/>
          <a:p>
            <a:r>
              <a:rPr lang="en-US" sz="2400" dirty="0" smtClean="0"/>
              <a:t>Sulfate</a:t>
            </a:r>
            <a:endParaRPr lang="en-US" sz="2400" dirty="0"/>
          </a:p>
        </p:txBody>
      </p:sp>
      <p:sp>
        <p:nvSpPr>
          <p:cNvPr id="13" name="TextBox 12"/>
          <p:cNvSpPr txBox="1"/>
          <p:nvPr/>
        </p:nvSpPr>
        <p:spPr>
          <a:xfrm>
            <a:off x="1723808" y="4670628"/>
            <a:ext cx="1719792" cy="461665"/>
          </a:xfrm>
          <a:prstGeom prst="rect">
            <a:avLst/>
          </a:prstGeom>
          <a:noFill/>
        </p:spPr>
        <p:txBody>
          <a:bodyPr wrap="none" rtlCol="0">
            <a:spAutoFit/>
          </a:bodyPr>
          <a:lstStyle/>
          <a:p>
            <a:r>
              <a:rPr lang="en-US" sz="2400" dirty="0" err="1" smtClean="0"/>
              <a:t>Glucuronide</a:t>
            </a:r>
            <a:endParaRPr lang="en-US" sz="2400" dirty="0"/>
          </a:p>
        </p:txBody>
      </p:sp>
      <p:sp>
        <p:nvSpPr>
          <p:cNvPr id="15" name="Freeform 14"/>
          <p:cNvSpPr/>
          <p:nvPr/>
        </p:nvSpPr>
        <p:spPr>
          <a:xfrm>
            <a:off x="1284363" y="2625934"/>
            <a:ext cx="2574343" cy="2194164"/>
          </a:xfrm>
          <a:custGeom>
            <a:avLst/>
            <a:gdLst>
              <a:gd name="connsiteX0" fmla="*/ 1428712 w 2574343"/>
              <a:gd name="connsiteY0" fmla="*/ 29241 h 2194164"/>
              <a:gd name="connsiteX1" fmla="*/ 966912 w 2574343"/>
              <a:gd name="connsiteY1" fmla="*/ 895059 h 2194164"/>
              <a:gd name="connsiteX2" fmla="*/ 389662 w 2574343"/>
              <a:gd name="connsiteY2" fmla="*/ 1125944 h 2194164"/>
              <a:gd name="connsiteX3" fmla="*/ 18 w 2574343"/>
              <a:gd name="connsiteY3" fmla="*/ 1616574 h 2194164"/>
              <a:gd name="connsiteX4" fmla="*/ 404093 w 2574343"/>
              <a:gd name="connsiteY4" fmla="*/ 2035053 h 2194164"/>
              <a:gd name="connsiteX5" fmla="*/ 1370987 w 2574343"/>
              <a:gd name="connsiteY5" fmla="*/ 2193786 h 2194164"/>
              <a:gd name="connsiteX6" fmla="*/ 2020393 w 2574343"/>
              <a:gd name="connsiteY6" fmla="*/ 2063913 h 2194164"/>
              <a:gd name="connsiteX7" fmla="*/ 2511055 w 2574343"/>
              <a:gd name="connsiteY7" fmla="*/ 1631004 h 2194164"/>
              <a:gd name="connsiteX8" fmla="*/ 2539918 w 2574343"/>
              <a:gd name="connsiteY8" fmla="*/ 996071 h 2194164"/>
              <a:gd name="connsiteX9" fmla="*/ 2251293 w 2574343"/>
              <a:gd name="connsiteY9" fmla="*/ 534302 h 2194164"/>
              <a:gd name="connsiteX10" fmla="*/ 1861649 w 2574343"/>
              <a:gd name="connsiteY10" fmla="*/ 231265 h 2194164"/>
              <a:gd name="connsiteX11" fmla="*/ 1428712 w 2574343"/>
              <a:gd name="connsiteY11" fmla="*/ 29241 h 219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4343" h="2194164">
                <a:moveTo>
                  <a:pt x="1428712" y="29241"/>
                </a:moveTo>
                <a:cubicBezTo>
                  <a:pt x="1279589" y="139873"/>
                  <a:pt x="1140087" y="712275"/>
                  <a:pt x="966912" y="895059"/>
                </a:cubicBezTo>
                <a:cubicBezTo>
                  <a:pt x="793737" y="1077843"/>
                  <a:pt x="550811" y="1005692"/>
                  <a:pt x="389662" y="1125944"/>
                </a:cubicBezTo>
                <a:cubicBezTo>
                  <a:pt x="228513" y="1246196"/>
                  <a:pt x="-2387" y="1465056"/>
                  <a:pt x="18" y="1616574"/>
                </a:cubicBezTo>
                <a:cubicBezTo>
                  <a:pt x="2423" y="1768092"/>
                  <a:pt x="175598" y="1938851"/>
                  <a:pt x="404093" y="2035053"/>
                </a:cubicBezTo>
                <a:cubicBezTo>
                  <a:pt x="632588" y="2131255"/>
                  <a:pt x="1101604" y="2188976"/>
                  <a:pt x="1370987" y="2193786"/>
                </a:cubicBezTo>
                <a:cubicBezTo>
                  <a:pt x="1640370" y="2198596"/>
                  <a:pt x="1830382" y="2157710"/>
                  <a:pt x="2020393" y="2063913"/>
                </a:cubicBezTo>
                <a:cubicBezTo>
                  <a:pt x="2210404" y="1970116"/>
                  <a:pt x="2424468" y="1808978"/>
                  <a:pt x="2511055" y="1631004"/>
                </a:cubicBezTo>
                <a:cubicBezTo>
                  <a:pt x="2597642" y="1453030"/>
                  <a:pt x="2583212" y="1178855"/>
                  <a:pt x="2539918" y="996071"/>
                </a:cubicBezTo>
                <a:cubicBezTo>
                  <a:pt x="2496624" y="813287"/>
                  <a:pt x="2364338" y="661770"/>
                  <a:pt x="2251293" y="534302"/>
                </a:cubicBezTo>
                <a:cubicBezTo>
                  <a:pt x="2138248" y="406834"/>
                  <a:pt x="2003556" y="310632"/>
                  <a:pt x="1861649" y="231265"/>
                </a:cubicBezTo>
                <a:cubicBezTo>
                  <a:pt x="1719742" y="151898"/>
                  <a:pt x="1577835" y="-81391"/>
                  <a:pt x="1428712" y="2924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80194" y="5268803"/>
            <a:ext cx="4627138" cy="954107"/>
          </a:xfrm>
          <a:prstGeom prst="rect">
            <a:avLst/>
          </a:prstGeom>
          <a:noFill/>
        </p:spPr>
        <p:txBody>
          <a:bodyPr wrap="none" rtlCol="0">
            <a:spAutoFit/>
          </a:bodyPr>
          <a:lstStyle/>
          <a:p>
            <a:r>
              <a:rPr lang="en-US" sz="2800" dirty="0" smtClean="0"/>
              <a:t>Net effect: </a:t>
            </a:r>
          </a:p>
          <a:p>
            <a:r>
              <a:rPr lang="en-US" sz="2800" dirty="0" smtClean="0"/>
              <a:t>gut delivers sulfate to the liver</a:t>
            </a:r>
            <a:endParaRPr lang="en-US" sz="2800" dirty="0"/>
          </a:p>
        </p:txBody>
      </p:sp>
      <p:sp>
        <p:nvSpPr>
          <p:cNvPr id="18" name="TextBox 17"/>
          <p:cNvSpPr txBox="1"/>
          <p:nvPr/>
        </p:nvSpPr>
        <p:spPr>
          <a:xfrm>
            <a:off x="2905291" y="6456389"/>
            <a:ext cx="6059023" cy="400110"/>
          </a:xfrm>
          <a:prstGeom prst="rect">
            <a:avLst/>
          </a:prstGeom>
          <a:noFill/>
        </p:spPr>
        <p:txBody>
          <a:bodyPr wrap="square" rtlCol="0">
            <a:spAutoFit/>
          </a:bodyPr>
          <a:lstStyle/>
          <a:p>
            <a:r>
              <a:rPr lang="en-US" sz="2000" dirty="0" smtClean="0">
                <a:solidFill>
                  <a:srgbClr val="FF0000"/>
                </a:solidFill>
              </a:rPr>
              <a:t>*</a:t>
            </a:r>
            <a:r>
              <a:rPr lang="en-US" sz="2000" dirty="0" smtClean="0"/>
              <a:t>IR </a:t>
            </a:r>
            <a:r>
              <a:rPr lang="en-US" sz="2000" dirty="0"/>
              <a:t>Rowland, </a:t>
            </a:r>
            <a:r>
              <a:rPr lang="en-US" sz="2000" dirty="0" err="1"/>
              <a:t>Toxicol</a:t>
            </a:r>
            <a:r>
              <a:rPr lang="en-US" sz="2000" dirty="0"/>
              <a:t> </a:t>
            </a:r>
            <a:r>
              <a:rPr lang="en-US" sz="2000" dirty="0" err="1"/>
              <a:t>Pathol</a:t>
            </a:r>
            <a:r>
              <a:rPr lang="en-US" sz="2000" dirty="0"/>
              <a:t> 1988 16:147-153.</a:t>
            </a:r>
          </a:p>
        </p:txBody>
      </p:sp>
    </p:spTree>
    <p:extLst>
      <p:ext uri="{BB962C8B-B14F-4D97-AF65-F5344CB8AC3E}">
        <p14:creationId xmlns:p14="http://schemas.microsoft.com/office/powerpoint/2010/main" val="1731853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Sulfated </a:t>
            </a:r>
            <a:r>
              <a:rPr lang="en-US" b="1" dirty="0" err="1"/>
              <a:t>Flavonol</a:t>
            </a:r>
            <a:r>
              <a:rPr lang="en-US" b="1" dirty="0"/>
              <a:t> Fights HIV</a:t>
            </a:r>
            <a:r>
              <a:rPr lang="en-US" b="1" dirty="0">
                <a:solidFill>
                  <a:srgbClr val="FF0000"/>
                </a:solidFill>
              </a:rPr>
              <a:t>*</a:t>
            </a:r>
          </a:p>
        </p:txBody>
      </p:sp>
      <p:sp>
        <p:nvSpPr>
          <p:cNvPr id="3" name="Content Placeholder 2"/>
          <p:cNvSpPr>
            <a:spLocks noGrp="1"/>
          </p:cNvSpPr>
          <p:nvPr>
            <p:ph idx="1"/>
          </p:nvPr>
        </p:nvSpPr>
        <p:spPr>
          <a:xfrm>
            <a:off x="457200" y="1417638"/>
            <a:ext cx="8229600" cy="4525963"/>
          </a:xfrm>
        </p:spPr>
        <p:txBody>
          <a:bodyPr>
            <a:normAutofit fontScale="92500"/>
          </a:bodyPr>
          <a:lstStyle/>
          <a:p>
            <a:r>
              <a:rPr lang="en-US" dirty="0" err="1"/>
              <a:t>Rutin</a:t>
            </a:r>
            <a:r>
              <a:rPr lang="en-US" dirty="0"/>
              <a:t> is a citrus flavonoid found in buckwheat and asparagus</a:t>
            </a:r>
          </a:p>
          <a:p>
            <a:r>
              <a:rPr lang="en-US" dirty="0"/>
              <a:t>Sulfated </a:t>
            </a:r>
            <a:r>
              <a:rPr lang="en-US" dirty="0" err="1"/>
              <a:t>rutin</a:t>
            </a:r>
            <a:r>
              <a:rPr lang="en-US" dirty="0"/>
              <a:t> exhibited 50% inhibition against HIV viruses </a:t>
            </a:r>
            <a:endParaRPr lang="en-US" dirty="0" smtClean="0"/>
          </a:p>
          <a:p>
            <a:pPr lvl="1"/>
            <a:r>
              <a:rPr lang="en-US" dirty="0" smtClean="0"/>
              <a:t>Blocked </a:t>
            </a:r>
            <a:r>
              <a:rPr lang="en-US" dirty="0"/>
              <a:t>viral entry and virus-cell fusion </a:t>
            </a:r>
            <a:endParaRPr lang="en-US" dirty="0" smtClean="0"/>
          </a:p>
          <a:p>
            <a:pPr lvl="1"/>
            <a:r>
              <a:rPr lang="en-US" dirty="0" smtClean="0"/>
              <a:t>Likely </a:t>
            </a:r>
            <a:r>
              <a:rPr lang="en-US" dirty="0"/>
              <a:t>acts by interacting with envelope glycoproteins</a:t>
            </a:r>
          </a:p>
          <a:p>
            <a:r>
              <a:rPr lang="en-US" dirty="0"/>
              <a:t>Also inhibited Herpes virus</a:t>
            </a:r>
          </a:p>
          <a:p>
            <a:r>
              <a:rPr lang="en-US" i="1" dirty="0" err="1">
                <a:solidFill>
                  <a:srgbClr val="FF0000"/>
                </a:solidFill>
              </a:rPr>
              <a:t>Unsulfated</a:t>
            </a:r>
            <a:r>
              <a:rPr lang="en-US" i="1" dirty="0">
                <a:solidFill>
                  <a:srgbClr val="FF0000"/>
                </a:solidFill>
              </a:rPr>
              <a:t> form </a:t>
            </a:r>
            <a:r>
              <a:rPr lang="en-US" i="1" dirty="0" smtClean="0">
                <a:solidFill>
                  <a:srgbClr val="FF0000"/>
                </a:solidFill>
              </a:rPr>
              <a:t>had no                                   activity against any HIV virus</a:t>
            </a:r>
            <a:endParaRPr lang="en-US" i="1" dirty="0">
              <a:solidFill>
                <a:srgbClr val="FF0000"/>
              </a:solidFill>
            </a:endParaRPr>
          </a:p>
        </p:txBody>
      </p:sp>
      <p:sp>
        <p:nvSpPr>
          <p:cNvPr id="4" name="TextBox 3"/>
          <p:cNvSpPr txBox="1"/>
          <p:nvPr/>
        </p:nvSpPr>
        <p:spPr>
          <a:xfrm>
            <a:off x="1088621" y="6437869"/>
            <a:ext cx="6757529" cy="461665"/>
          </a:xfrm>
          <a:prstGeom prst="rect">
            <a:avLst/>
          </a:prstGeom>
          <a:noFill/>
        </p:spPr>
        <p:txBody>
          <a:bodyPr wrap="none" rtlCol="0">
            <a:spAutoFit/>
          </a:bodyPr>
          <a:lstStyle/>
          <a:p>
            <a:r>
              <a:rPr lang="en-US" sz="2400" dirty="0">
                <a:solidFill>
                  <a:srgbClr val="FF0000"/>
                </a:solidFill>
              </a:rPr>
              <a:t>*</a:t>
            </a:r>
            <a:r>
              <a:rPr lang="en-US" sz="2400" dirty="0"/>
              <a:t>J. Tao et al., Antiviral Research 2007;75(3):227-233.</a:t>
            </a:r>
          </a:p>
        </p:txBody>
      </p:sp>
      <p:pic>
        <p:nvPicPr>
          <p:cNvPr id="5" name="Picture 4" descr="asparagu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481" y="4562385"/>
            <a:ext cx="3173081" cy="1784858"/>
          </a:xfrm>
          <a:prstGeom prst="rect">
            <a:avLst/>
          </a:prstGeom>
        </p:spPr>
      </p:pic>
    </p:spTree>
    <p:extLst>
      <p:ext uri="{BB962C8B-B14F-4D97-AF65-F5344CB8AC3E}">
        <p14:creationId xmlns:p14="http://schemas.microsoft.com/office/powerpoint/2010/main" val="252398974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Coffee Gets Sulfated in the Gut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199" y="1600200"/>
            <a:ext cx="8415867" cy="2700867"/>
          </a:xfrm>
        </p:spPr>
        <p:txBody>
          <a:bodyPr/>
          <a:lstStyle/>
          <a:p>
            <a:pPr marL="0" indent="0">
              <a:buNone/>
            </a:pPr>
            <a:r>
              <a:rPr lang="en-US" dirty="0" smtClean="0"/>
              <a:t>“All </a:t>
            </a:r>
            <a:r>
              <a:rPr lang="en-US" dirty="0"/>
              <a:t>the metabolites released in the digestive tract can be absorbed and further metabolized in the </a:t>
            </a:r>
            <a:r>
              <a:rPr lang="en-US" i="1" dirty="0">
                <a:solidFill>
                  <a:srgbClr val="FF0000"/>
                </a:solidFill>
              </a:rPr>
              <a:t>enterocyte</a:t>
            </a:r>
            <a:r>
              <a:rPr lang="en-US" dirty="0">
                <a:solidFill>
                  <a:srgbClr val="FF0000"/>
                </a:solidFill>
              </a:rPr>
              <a:t> </a:t>
            </a:r>
            <a:r>
              <a:rPr lang="en-US" dirty="0"/>
              <a:t>and the liver by phase-II enzymes into their </a:t>
            </a:r>
            <a:r>
              <a:rPr lang="en-US" i="1" dirty="0">
                <a:solidFill>
                  <a:srgbClr val="FF0000"/>
                </a:solidFill>
              </a:rPr>
              <a:t>sulfated</a:t>
            </a:r>
            <a:r>
              <a:rPr lang="en-US" dirty="0">
                <a:solidFill>
                  <a:srgbClr val="FF0000"/>
                </a:solidFill>
              </a:rPr>
              <a:t> </a:t>
            </a:r>
            <a:r>
              <a:rPr lang="en-US" dirty="0"/>
              <a:t>and/or </a:t>
            </a:r>
            <a:r>
              <a:rPr lang="en-US" dirty="0" err="1"/>
              <a:t>glucuronidated</a:t>
            </a:r>
            <a:r>
              <a:rPr lang="en-US" dirty="0"/>
              <a:t> conjugates</a:t>
            </a:r>
            <a:r>
              <a:rPr lang="en-US" dirty="0" smtClean="0"/>
              <a:t>.” </a:t>
            </a:r>
            <a:endParaRPr lang="en-US" dirty="0"/>
          </a:p>
        </p:txBody>
      </p:sp>
      <p:sp>
        <p:nvSpPr>
          <p:cNvPr id="4" name="TextBox 3"/>
          <p:cNvSpPr txBox="1"/>
          <p:nvPr/>
        </p:nvSpPr>
        <p:spPr>
          <a:xfrm flipH="1">
            <a:off x="502918" y="6417733"/>
            <a:ext cx="6761481" cy="923330"/>
          </a:xfrm>
          <a:prstGeom prst="rect">
            <a:avLst/>
          </a:prstGeom>
          <a:noFill/>
        </p:spPr>
        <p:txBody>
          <a:bodyPr wrap="square" rtlCol="0">
            <a:spAutoFit/>
          </a:bodyPr>
          <a:lstStyle/>
          <a:p>
            <a:r>
              <a:rPr lang="en-US" dirty="0" smtClean="0">
                <a:solidFill>
                  <a:srgbClr val="FF0000"/>
                </a:solidFill>
              </a:rPr>
              <a:t>*</a:t>
            </a:r>
            <a:r>
              <a:rPr lang="fr-FR" dirty="0" smtClean="0">
                <a:latin typeface="TimesNewRomanSF"/>
              </a:rPr>
              <a:t>R </a:t>
            </a:r>
            <a:r>
              <a:rPr lang="fr-FR" dirty="0" err="1" smtClean="0">
                <a:latin typeface="TimesNewRomanSF"/>
              </a:rPr>
              <a:t>Fumeaux</a:t>
            </a:r>
            <a:r>
              <a:rPr lang="fr-FR" dirty="0" smtClean="0">
                <a:latin typeface="TimesNewRomanSF"/>
              </a:rPr>
              <a:t> et al, </a:t>
            </a:r>
            <a:r>
              <a:rPr lang="en-US" i="1" dirty="0"/>
              <a:t>Org. </a:t>
            </a:r>
            <a:r>
              <a:rPr lang="en-US" i="1" dirty="0" err="1"/>
              <a:t>Biomol</a:t>
            </a:r>
            <a:r>
              <a:rPr lang="en-US" i="1" dirty="0"/>
              <a:t>. Chem.</a:t>
            </a:r>
            <a:r>
              <a:rPr lang="en-US" dirty="0"/>
              <a:t>, 2010, </a:t>
            </a:r>
            <a:r>
              <a:rPr lang="en-US" b="1" dirty="0"/>
              <a:t>8</a:t>
            </a:r>
            <a:r>
              <a:rPr lang="en-US" dirty="0"/>
              <a:t>, 5199–</a:t>
            </a:r>
            <a:r>
              <a:rPr lang="en-US" dirty="0" smtClean="0"/>
              <a:t>5211. </a:t>
            </a:r>
            <a:endParaRPr lang="en-US" dirty="0"/>
          </a:p>
          <a:p>
            <a:endParaRPr lang="fr-FR" dirty="0"/>
          </a:p>
          <a:p>
            <a:endParaRPr lang="en-US" dirty="0"/>
          </a:p>
        </p:txBody>
      </p:sp>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433" y="3835400"/>
            <a:ext cx="3632200" cy="2235200"/>
          </a:xfrm>
          <a:prstGeom prst="rect">
            <a:avLst/>
          </a:prstGeom>
        </p:spPr>
      </p:pic>
    </p:spTree>
    <p:extLst>
      <p:ext uri="{BB962C8B-B14F-4D97-AF65-F5344CB8AC3E}">
        <p14:creationId xmlns:p14="http://schemas.microsoft.com/office/powerpoint/2010/main" val="289598723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Coffee Drinking Lowers GGT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smtClean="0"/>
              <a:t>GGT is a liver enzyme that’s                                          a strong marker for liver                                 disease (and also diabetes                                              and heart disease)</a:t>
            </a:r>
          </a:p>
          <a:p>
            <a:r>
              <a:rPr lang="en-US" dirty="0" smtClean="0"/>
              <a:t>Coffee drinkers in Japan had lower GGT levels</a:t>
            </a:r>
          </a:p>
          <a:p>
            <a:r>
              <a:rPr lang="en-US" dirty="0" smtClean="0"/>
              <a:t>GGT breaks down glutathione to release free cysteine</a:t>
            </a:r>
          </a:p>
          <a:p>
            <a:pPr lvl="1"/>
            <a:r>
              <a:rPr lang="en-US" dirty="0" smtClean="0"/>
              <a:t>Cysteine is a source of sulfate</a:t>
            </a:r>
            <a:endParaRPr lang="en-US" dirty="0"/>
          </a:p>
        </p:txBody>
      </p:sp>
      <p:pic>
        <p:nvPicPr>
          <p:cNvPr id="4" name="Picture 3" descr="coffee_jap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981" y="1417638"/>
            <a:ext cx="3143250" cy="2295525"/>
          </a:xfrm>
          <a:prstGeom prst="rect">
            <a:avLst/>
          </a:prstGeom>
        </p:spPr>
      </p:pic>
      <p:sp>
        <p:nvSpPr>
          <p:cNvPr id="5" name="TextBox 4"/>
          <p:cNvSpPr txBox="1"/>
          <p:nvPr/>
        </p:nvSpPr>
        <p:spPr>
          <a:xfrm>
            <a:off x="1020018" y="6467702"/>
            <a:ext cx="6093360" cy="400110"/>
          </a:xfrm>
          <a:prstGeom prst="rect">
            <a:avLst/>
          </a:prstGeom>
          <a:noFill/>
        </p:spPr>
        <p:txBody>
          <a:bodyPr wrap="none" rtlCol="0">
            <a:spAutoFit/>
          </a:bodyPr>
          <a:lstStyle/>
          <a:p>
            <a:r>
              <a:rPr lang="en-US" sz="2000" dirty="0" smtClean="0">
                <a:solidFill>
                  <a:srgbClr val="FF0000"/>
                </a:solidFill>
              </a:rPr>
              <a:t>*</a:t>
            </a:r>
            <a:r>
              <a:rPr lang="en-US" sz="2000" dirty="0" smtClean="0"/>
              <a:t>S </a:t>
            </a:r>
            <a:r>
              <a:rPr lang="en-US" sz="2000" dirty="0" err="1" smtClean="0"/>
              <a:t>kono</a:t>
            </a:r>
            <a:r>
              <a:rPr lang="en-US" sz="2000" dirty="0" smtClean="0"/>
              <a:t>  et al., </a:t>
            </a:r>
            <a:r>
              <a:rPr lang="de-DE" sz="2000" dirty="0"/>
              <a:t>Am J Epidemiol. 1994 Apr 1;139(7):723-7.</a:t>
            </a:r>
            <a:endParaRPr lang="en-US" sz="2000" dirty="0"/>
          </a:p>
        </p:txBody>
      </p:sp>
    </p:spTree>
    <p:extLst>
      <p:ext uri="{BB962C8B-B14F-4D97-AF65-F5344CB8AC3E}">
        <p14:creationId xmlns:p14="http://schemas.microsoft.com/office/powerpoint/2010/main" val="357916475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26223" y="1936184"/>
            <a:ext cx="8229600" cy="4525963"/>
          </a:xfrm>
        </p:spPr>
        <p:txBody>
          <a:bodyPr/>
          <a:lstStyle/>
          <a:p>
            <a:r>
              <a:rPr lang="en-US" dirty="0" smtClean="0"/>
              <a:t>“Intermittent claudication”  is a </a:t>
            </a:r>
            <a:r>
              <a:rPr lang="en-US" dirty="0"/>
              <a:t>clinical diagnosis given for muscle pain (ache, cramp, numbness or sense of fatigue)</a:t>
            </a:r>
            <a:r>
              <a:rPr lang="en-US" dirty="0" smtClean="0"/>
              <a:t>, usually in </a:t>
            </a:r>
            <a:r>
              <a:rPr lang="en-US" dirty="0"/>
              <a:t>the calf muscle, </a:t>
            </a:r>
            <a:r>
              <a:rPr lang="en-US" dirty="0" smtClean="0"/>
              <a:t>occurring </a:t>
            </a:r>
            <a:r>
              <a:rPr lang="en-US" dirty="0"/>
              <a:t>during exercise, such as </a:t>
            </a:r>
            <a:r>
              <a:rPr lang="en-US" dirty="0" smtClean="0"/>
              <a:t>walking</a:t>
            </a:r>
          </a:p>
          <a:p>
            <a:pPr lvl="1"/>
            <a:r>
              <a:rPr lang="en-US" dirty="0" smtClean="0"/>
              <a:t>Often associated with arteriosclerosis</a:t>
            </a:r>
            <a:endParaRPr lang="en-US" dirty="0"/>
          </a:p>
          <a:p>
            <a:r>
              <a:rPr lang="en-US" dirty="0" smtClean="0"/>
              <a:t>Dark chocolate was effective in improving symptoms</a:t>
            </a:r>
            <a:endParaRPr lang="en-US" dirty="0"/>
          </a:p>
        </p:txBody>
      </p:sp>
      <p:sp>
        <p:nvSpPr>
          <p:cNvPr id="2" name="Title 1"/>
          <p:cNvSpPr>
            <a:spLocks noGrp="1"/>
          </p:cNvSpPr>
          <p:nvPr>
            <p:ph type="title"/>
          </p:nvPr>
        </p:nvSpPr>
        <p:spPr>
          <a:xfrm>
            <a:off x="457200" y="-50653"/>
            <a:ext cx="8229600" cy="1986837"/>
          </a:xfrm>
        </p:spPr>
        <p:txBody>
          <a:bodyPr>
            <a:normAutofit fontScale="90000"/>
          </a:bodyPr>
          <a:lstStyle/>
          <a:p>
            <a:r>
              <a:rPr lang="en-US" b="1" dirty="0" smtClean="0"/>
              <a:t>“Dark </a:t>
            </a:r>
            <a:r>
              <a:rPr lang="en-US" b="1" dirty="0"/>
              <a:t>Chocolate Acutely Improves Walking Autonomy in Patients With Peripheral Artery </a:t>
            </a:r>
            <a:r>
              <a:rPr lang="en-US" b="1" dirty="0" smtClean="0"/>
              <a:t>Disease”</a:t>
            </a:r>
            <a:r>
              <a:rPr lang="en-US" b="1" dirty="0" smtClean="0">
                <a:solidFill>
                  <a:srgbClr val="FF0000"/>
                </a:solidFill>
              </a:rPr>
              <a:t>*</a:t>
            </a:r>
            <a:endParaRPr lang="en-US" dirty="0">
              <a:solidFill>
                <a:srgbClr val="FF0000"/>
              </a:solidFill>
            </a:endParaRPr>
          </a:p>
        </p:txBody>
      </p:sp>
      <p:sp>
        <p:nvSpPr>
          <p:cNvPr id="4" name="TextBox 3"/>
          <p:cNvSpPr txBox="1"/>
          <p:nvPr/>
        </p:nvSpPr>
        <p:spPr>
          <a:xfrm>
            <a:off x="1378473" y="6521102"/>
            <a:ext cx="5654788" cy="707886"/>
          </a:xfrm>
          <a:prstGeom prst="rect">
            <a:avLst/>
          </a:prstGeom>
          <a:noFill/>
        </p:spPr>
        <p:txBody>
          <a:bodyPr wrap="none" rtlCol="0">
            <a:spAutoFit/>
          </a:bodyPr>
          <a:lstStyle/>
          <a:p>
            <a:r>
              <a:rPr lang="en-US" sz="2000" dirty="0" smtClean="0">
                <a:solidFill>
                  <a:srgbClr val="FF0000"/>
                </a:solidFill>
              </a:rPr>
              <a:t>*</a:t>
            </a:r>
            <a:r>
              <a:rPr lang="en-US" sz="2000" dirty="0" smtClean="0"/>
              <a:t>L </a:t>
            </a:r>
            <a:r>
              <a:rPr lang="en-US" sz="2000" dirty="0" err="1" smtClean="0"/>
              <a:t>Loffredo</a:t>
            </a:r>
            <a:r>
              <a:rPr lang="en-US" sz="2000" dirty="0" smtClean="0"/>
              <a:t> et al., </a:t>
            </a:r>
            <a:r>
              <a:rPr lang="en-US" sz="2000" i="1" dirty="0" smtClean="0"/>
              <a:t>J </a:t>
            </a:r>
            <a:r>
              <a:rPr lang="en-US" sz="2000" i="1" dirty="0"/>
              <a:t>Am Heart Assoc. </a:t>
            </a:r>
            <a:r>
              <a:rPr lang="en-US" sz="2000" dirty="0"/>
              <a:t>2014;3:</a:t>
            </a:r>
            <a:r>
              <a:rPr lang="en-US" sz="2000" dirty="0" smtClean="0"/>
              <a:t>e001072 </a:t>
            </a:r>
            <a:endParaRPr lang="en-US" sz="2000" dirty="0"/>
          </a:p>
          <a:p>
            <a:endParaRPr lang="en-US" sz="2000" dirty="0"/>
          </a:p>
        </p:txBody>
      </p:sp>
    </p:spTree>
    <p:extLst>
      <p:ext uri="{BB962C8B-B14F-4D97-AF65-F5344CB8AC3E}">
        <p14:creationId xmlns:p14="http://schemas.microsoft.com/office/powerpoint/2010/main" val="306112741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Polyphenols Protect Corn </a:t>
            </a:r>
            <a:br>
              <a:rPr lang="en-US" b="1" dirty="0" smtClean="0"/>
            </a:br>
            <a:r>
              <a:rPr lang="en-US" b="1" dirty="0" smtClean="0"/>
              <a:t>from Fungus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a:t>Resistance to ear rot and common smut (fungal infections) in </a:t>
            </a:r>
            <a:r>
              <a:rPr lang="en-US" dirty="0" smtClean="0"/>
              <a:t>Maize crops </a:t>
            </a:r>
            <a:r>
              <a:rPr lang="en-US" dirty="0"/>
              <a:t>correlated with high content of polyphenols</a:t>
            </a:r>
          </a:p>
          <a:p>
            <a:r>
              <a:rPr lang="en-US" dirty="0"/>
              <a:t>These polyphenols also inhibited </a:t>
            </a:r>
            <a:r>
              <a:rPr lang="en-US" dirty="0" err="1"/>
              <a:t>glycation</a:t>
            </a:r>
            <a:r>
              <a:rPr lang="en-US" dirty="0"/>
              <a:t> and accumulation of </a:t>
            </a:r>
            <a:r>
              <a:rPr lang="en-US" dirty="0" smtClean="0"/>
              <a:t>AGEs</a:t>
            </a:r>
          </a:p>
          <a:p>
            <a:pPr lvl="1"/>
            <a:r>
              <a:rPr lang="en-US" dirty="0" smtClean="0"/>
              <a:t>This </a:t>
            </a:r>
            <a:r>
              <a:rPr lang="en-US" dirty="0"/>
              <a:t>was correlated with resistance to fungal infections</a:t>
            </a:r>
          </a:p>
          <a:p>
            <a:r>
              <a:rPr lang="en-US" dirty="0"/>
              <a:t>Authors propose treating diabetes with these polyphenols</a:t>
            </a:r>
          </a:p>
        </p:txBody>
      </p:sp>
      <p:sp>
        <p:nvSpPr>
          <p:cNvPr id="4" name="TextBox 3"/>
          <p:cNvSpPr txBox="1"/>
          <p:nvPr/>
        </p:nvSpPr>
        <p:spPr>
          <a:xfrm>
            <a:off x="2839526" y="6440956"/>
            <a:ext cx="5847274" cy="400110"/>
          </a:xfrm>
          <a:prstGeom prst="rect">
            <a:avLst/>
          </a:prstGeom>
          <a:noFill/>
        </p:spPr>
        <p:txBody>
          <a:bodyPr wrap="none" rtlCol="0">
            <a:spAutoFit/>
          </a:bodyPr>
          <a:lstStyle/>
          <a:p>
            <a:r>
              <a:rPr lang="en-US" sz="2000" dirty="0">
                <a:solidFill>
                  <a:srgbClr val="FF0000"/>
                </a:solidFill>
              </a:rPr>
              <a:t>*</a:t>
            </a:r>
            <a:r>
              <a:rPr lang="en-US" sz="2000" dirty="0"/>
              <a:t>DA Farsi et al., </a:t>
            </a:r>
            <a:r>
              <a:rPr lang="en-US" sz="2000" dirty="0" err="1"/>
              <a:t>Phytother</a:t>
            </a:r>
            <a:r>
              <a:rPr lang="en-US" sz="2000" dirty="0"/>
              <a:t> Res. 2008 Jan;22(1):108-12.</a:t>
            </a:r>
          </a:p>
        </p:txBody>
      </p:sp>
    </p:spTree>
    <p:extLst>
      <p:ext uri="{BB962C8B-B14F-4D97-AF65-F5344CB8AC3E}">
        <p14:creationId xmlns:p14="http://schemas.microsoft.com/office/powerpoint/2010/main" val="6668462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4513"/>
            <a:ext cx="8229600" cy="4525963"/>
          </a:xfrm>
        </p:spPr>
        <p:txBody>
          <a:bodyPr>
            <a:normAutofit lnSpcReduction="10000"/>
          </a:bodyPr>
          <a:lstStyle/>
          <a:p>
            <a:r>
              <a:rPr lang="en-US" dirty="0" smtClean="0"/>
              <a:t>Cholesterol sulfate supplies                        oxygen, sulfur, cholesterol,                   energy energy and negative charge to                                   all the tissues</a:t>
            </a:r>
          </a:p>
          <a:p>
            <a:r>
              <a:rPr lang="en-US" dirty="0" smtClean="0"/>
              <a:t>Sulfate is synthesized from sulfide in skin and blood stream utilizing energy in sunlight</a:t>
            </a:r>
          </a:p>
          <a:p>
            <a:pPr lvl="1"/>
            <a:r>
              <a:rPr lang="en-US" dirty="0" smtClean="0"/>
              <a:t>Protects from UV damage and keeps microbes out</a:t>
            </a:r>
          </a:p>
          <a:p>
            <a:r>
              <a:rPr lang="en-US" dirty="0" smtClean="0"/>
              <a:t>Endothelial Nitric Oxide </a:t>
            </a:r>
            <a:r>
              <a:rPr lang="en-US" dirty="0" err="1" smtClean="0"/>
              <a:t>Synthase</a:t>
            </a:r>
            <a:r>
              <a:rPr lang="en-US" dirty="0" smtClean="0"/>
              <a:t>               (</a:t>
            </a:r>
            <a:r>
              <a:rPr lang="en-US" dirty="0" err="1" smtClean="0"/>
              <a:t>eNOS</a:t>
            </a:r>
            <a:r>
              <a:rPr lang="en-US" dirty="0" smtClean="0"/>
              <a:t>) performs the magic</a:t>
            </a:r>
            <a:endParaRPr lang="en-US" dirty="0"/>
          </a:p>
        </p:txBody>
      </p:sp>
      <p:pic>
        <p:nvPicPr>
          <p:cNvPr id="4" name="Picture 3" descr="sun.gif"/>
          <p:cNvPicPr>
            <a:picLocks noChangeAspect="1"/>
          </p:cNvPicPr>
          <p:nvPr/>
        </p:nvPicPr>
        <p:blipFill>
          <a:blip r:embed="rId2"/>
          <a:stretch>
            <a:fillRect/>
          </a:stretch>
        </p:blipFill>
        <p:spPr>
          <a:xfrm>
            <a:off x="6031379" y="470000"/>
            <a:ext cx="2655421" cy="2562692"/>
          </a:xfrm>
          <a:prstGeom prst="rect">
            <a:avLst/>
          </a:prstGeom>
        </p:spPr>
      </p:pic>
      <p:pic>
        <p:nvPicPr>
          <p:cNvPr id="5" name="Picture 4" descr="Recombinant_Human_Nitric_Oxide_Synthase_3_Endothelial.jpg"/>
          <p:cNvPicPr>
            <a:picLocks noChangeAspect="1"/>
          </p:cNvPicPr>
          <p:nvPr/>
        </p:nvPicPr>
        <p:blipFill>
          <a:blip r:embed="rId3"/>
          <a:stretch>
            <a:fillRect/>
          </a:stretch>
        </p:blipFill>
        <p:spPr>
          <a:xfrm>
            <a:off x="6666360" y="4587446"/>
            <a:ext cx="2477640" cy="2477640"/>
          </a:xfrm>
          <a:prstGeom prst="rect">
            <a:avLst/>
          </a:prstGeom>
        </p:spPr>
      </p:pic>
      <p:sp>
        <p:nvSpPr>
          <p:cNvPr id="6" name="TextBox 5"/>
          <p:cNvSpPr txBox="1"/>
          <p:nvPr/>
        </p:nvSpPr>
        <p:spPr>
          <a:xfrm>
            <a:off x="457200" y="5738955"/>
            <a:ext cx="6438779" cy="584776"/>
          </a:xfrm>
          <a:prstGeom prst="rect">
            <a:avLst/>
          </a:prstGeom>
          <a:solidFill>
            <a:srgbClr val="FFFFD8"/>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3200" dirty="0" smtClean="0"/>
              <a:t>The skin is a solar powered battery!</a:t>
            </a:r>
          </a:p>
        </p:txBody>
      </p:sp>
      <p:sp>
        <p:nvSpPr>
          <p:cNvPr id="2" name="Title 1"/>
          <p:cNvSpPr>
            <a:spLocks noGrp="1"/>
          </p:cNvSpPr>
          <p:nvPr>
            <p:ph type="title"/>
          </p:nvPr>
        </p:nvSpPr>
        <p:spPr>
          <a:xfrm>
            <a:off x="457200" y="27664"/>
            <a:ext cx="8229600" cy="1143000"/>
          </a:xfrm>
        </p:spPr>
        <p:txBody>
          <a:bodyPr/>
          <a:lstStyle/>
          <a:p>
            <a:r>
              <a:rPr lang="en-US" b="1" dirty="0" smtClean="0"/>
              <a:t>A Provocative Proposal</a:t>
            </a:r>
            <a:endParaRPr lang="en-US" b="1" dirty="0"/>
          </a:p>
        </p:txBody>
      </p:sp>
      <p:sp>
        <p:nvSpPr>
          <p:cNvPr id="7" name="Content Placeholder 2"/>
          <p:cNvSpPr txBox="1">
            <a:spLocks/>
          </p:cNvSpPr>
          <p:nvPr/>
        </p:nvSpPr>
        <p:spPr>
          <a:xfrm>
            <a:off x="457200" y="1600201"/>
            <a:ext cx="8229600" cy="3556000"/>
          </a:xfrm>
          <a:prstGeom prst="rect">
            <a:avLst/>
          </a:prstGeom>
          <a:solidFill>
            <a:srgbClr val="FFF8A0"/>
          </a:solidFill>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 </a:t>
            </a:r>
          </a:p>
          <a:p>
            <a:pPr marL="0" indent="0">
              <a:buFont typeface="Arial"/>
              <a:buNone/>
            </a:pPr>
            <a:r>
              <a:rPr lang="en-US" b="1" dirty="0" smtClean="0"/>
              <a:t>BOLD CLAIM:</a:t>
            </a:r>
            <a:endParaRPr lang="en-US" b="1" dirty="0"/>
          </a:p>
          <a:p>
            <a:pPr marL="0" indent="0">
              <a:buFont typeface="Arial"/>
              <a:buNone/>
            </a:pPr>
            <a:r>
              <a:rPr lang="en-US" dirty="0" smtClean="0"/>
              <a:t>Deficiencies in cholesterol and sulfate supplies to the blood and to the tissues are the most important factor behind modern diseases</a:t>
            </a:r>
            <a:endParaRPr lang="en-US" dirty="0"/>
          </a:p>
        </p:txBody>
      </p:sp>
    </p:spTree>
    <p:extLst>
      <p:ext uri="{BB962C8B-B14F-4D97-AF65-F5344CB8AC3E}">
        <p14:creationId xmlns:p14="http://schemas.microsoft.com/office/powerpoint/2010/main" val="36762333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Do Polyphenols Protect?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“There </a:t>
            </a:r>
            <a:r>
              <a:rPr lang="en-US" dirty="0"/>
              <a:t>is no evidence that the beneficial effects of polyphenol-rich foods can be attributed to the antioxidant properties of these foods</a:t>
            </a:r>
            <a:r>
              <a:rPr lang="en-US" dirty="0" smtClean="0"/>
              <a:t>.”</a:t>
            </a:r>
            <a:r>
              <a:rPr lang="en-US" dirty="0"/>
              <a:t> </a:t>
            </a:r>
            <a:endParaRPr lang="en-US" dirty="0" smtClean="0"/>
          </a:p>
          <a:p>
            <a:pPr marL="0" indent="0">
              <a:buNone/>
            </a:pPr>
            <a:endParaRPr lang="en-US" dirty="0" smtClean="0"/>
          </a:p>
          <a:p>
            <a:r>
              <a:rPr lang="en-US" dirty="0" smtClean="0"/>
              <a:t>Oxygen </a:t>
            </a:r>
            <a:r>
              <a:rPr lang="en-US" dirty="0"/>
              <a:t>Radical Absorbance Capacity (ORAC</a:t>
            </a:r>
            <a:r>
              <a:rPr lang="en-US" dirty="0" smtClean="0"/>
              <a:t>)</a:t>
            </a:r>
          </a:p>
          <a:p>
            <a:pPr lvl="1"/>
            <a:r>
              <a:rPr lang="en-US" dirty="0"/>
              <a:t>USDA has removed ORAC Database from NDL website due to mounting evidence that antioxidant capacity is irrelevant to health benefits</a:t>
            </a:r>
          </a:p>
          <a:p>
            <a:endParaRPr lang="en-US" dirty="0"/>
          </a:p>
          <a:p>
            <a:pPr marL="0" indent="0">
              <a:buNone/>
            </a:pPr>
            <a:r>
              <a:rPr lang="en-US" dirty="0" smtClean="0"/>
              <a:t> </a:t>
            </a:r>
            <a:endParaRPr lang="en-US" dirty="0"/>
          </a:p>
        </p:txBody>
      </p:sp>
      <p:sp>
        <p:nvSpPr>
          <p:cNvPr id="4" name="TextBox 3"/>
          <p:cNvSpPr txBox="1"/>
          <p:nvPr/>
        </p:nvSpPr>
        <p:spPr>
          <a:xfrm>
            <a:off x="1765685" y="6443654"/>
            <a:ext cx="4831621" cy="400110"/>
          </a:xfrm>
          <a:prstGeom prst="rect">
            <a:avLst/>
          </a:prstGeom>
          <a:noFill/>
        </p:spPr>
        <p:txBody>
          <a:bodyPr wrap="none" rtlCol="0">
            <a:spAutoFit/>
          </a:bodyPr>
          <a:lstStyle/>
          <a:p>
            <a:r>
              <a:rPr lang="en-US" sz="2000" dirty="0" smtClean="0">
                <a:solidFill>
                  <a:srgbClr val="FF0000"/>
                </a:solidFill>
              </a:rPr>
              <a:t>*</a:t>
            </a:r>
            <a:r>
              <a:rPr lang="en-US" sz="2000" dirty="0" err="1" smtClean="0"/>
              <a:t>ars.usda.gov</a:t>
            </a:r>
            <a:r>
              <a:rPr lang="en-US" sz="2000" dirty="0"/>
              <a:t>/News/</a:t>
            </a:r>
            <a:r>
              <a:rPr lang="en-US" sz="2000" dirty="0" err="1"/>
              <a:t>docs.htm?docid</a:t>
            </a:r>
            <a:r>
              <a:rPr lang="en-US" sz="2000" dirty="0"/>
              <a:t>=15866</a:t>
            </a:r>
          </a:p>
        </p:txBody>
      </p:sp>
    </p:spTree>
    <p:extLst>
      <p:ext uri="{BB962C8B-B14F-4D97-AF65-F5344CB8AC3E}">
        <p14:creationId xmlns:p14="http://schemas.microsoft.com/office/powerpoint/2010/main" val="388051285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970" y="274638"/>
            <a:ext cx="8983030" cy="1143000"/>
          </a:xfrm>
        </p:spPr>
        <p:txBody>
          <a:bodyPr>
            <a:normAutofit fontScale="90000"/>
          </a:bodyPr>
          <a:lstStyle/>
          <a:p>
            <a:r>
              <a:rPr lang="en-US" b="1" dirty="0" smtClean="0"/>
              <a:t>Ginkgo </a:t>
            </a:r>
            <a:r>
              <a:rPr lang="en-US" b="1" dirty="0" err="1" smtClean="0"/>
              <a:t>biloba</a:t>
            </a:r>
            <a:r>
              <a:rPr lang="en-US" b="1" dirty="0" smtClean="0"/>
              <a:t> protects from glyphosate</a:t>
            </a:r>
            <a:r>
              <a:rPr lang="en-US" b="1" dirty="0" smtClean="0">
                <a:solidFill>
                  <a:srgbClr val="FF0000"/>
                </a:solidFill>
              </a:rPr>
              <a:t>*</a:t>
            </a:r>
            <a:endParaRPr lang="en-US" b="1" dirty="0">
              <a:solidFill>
                <a:srgbClr val="FF0000"/>
              </a:solidFill>
            </a:endParaRPr>
          </a:p>
        </p:txBody>
      </p:sp>
      <p:pic>
        <p:nvPicPr>
          <p:cNvPr id="4" name="Content Placeholder 3" descr="Ginkgo_biloba1.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a:xfrm>
            <a:off x="2557637" y="1589555"/>
            <a:ext cx="4233292" cy="2328148"/>
          </a:xfrm>
        </p:spPr>
      </p:pic>
      <p:sp>
        <p:nvSpPr>
          <p:cNvPr id="5" name="TextBox 4"/>
          <p:cNvSpPr txBox="1"/>
          <p:nvPr/>
        </p:nvSpPr>
        <p:spPr>
          <a:xfrm>
            <a:off x="2192101" y="6396335"/>
            <a:ext cx="6789990" cy="461665"/>
          </a:xfrm>
          <a:prstGeom prst="rect">
            <a:avLst/>
          </a:prstGeom>
          <a:noFill/>
        </p:spPr>
        <p:txBody>
          <a:bodyPr wrap="none" rtlCol="0">
            <a:spAutoFit/>
          </a:bodyPr>
          <a:lstStyle/>
          <a:p>
            <a:r>
              <a:rPr lang="en-US" sz="2400" dirty="0" smtClean="0">
                <a:solidFill>
                  <a:srgbClr val="FF0000"/>
                </a:solidFill>
              </a:rPr>
              <a:t>*</a:t>
            </a:r>
            <a:r>
              <a:rPr lang="tr-TR" sz="2400" dirty="0"/>
              <a:t>K </a:t>
            </a:r>
            <a:r>
              <a:rPr lang="tr-TR" sz="2400" dirty="0" err="1"/>
              <a:t>Cavuşoğlu</a:t>
            </a:r>
            <a:r>
              <a:rPr lang="tr-TR" sz="2400" dirty="0"/>
              <a:t>, J </a:t>
            </a:r>
            <a:r>
              <a:rPr lang="tr-TR" sz="2400" dirty="0" err="1"/>
              <a:t>Med</a:t>
            </a:r>
            <a:r>
              <a:rPr lang="tr-TR" sz="2400" dirty="0"/>
              <a:t> </a:t>
            </a:r>
            <a:r>
              <a:rPr lang="tr-TR" sz="2400" dirty="0" err="1"/>
              <a:t>Food</a:t>
            </a:r>
            <a:r>
              <a:rPr lang="tr-TR" sz="2400" dirty="0"/>
              <a:t>. 2011 Oct;14(10):1263-72. </a:t>
            </a:r>
            <a:endParaRPr lang="en-US" sz="2400" dirty="0"/>
          </a:p>
        </p:txBody>
      </p:sp>
      <p:sp>
        <p:nvSpPr>
          <p:cNvPr id="6" name="Content Placeholder 2"/>
          <p:cNvSpPr txBox="1">
            <a:spLocks/>
          </p:cNvSpPr>
          <p:nvPr/>
        </p:nvSpPr>
        <p:spPr>
          <a:xfrm>
            <a:off x="1096043" y="3917703"/>
            <a:ext cx="7886048" cy="43933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"Treatment with G. </a:t>
            </a:r>
            <a:r>
              <a:rPr lang="en-US" dirty="0" err="1"/>
              <a:t>biloba</a:t>
            </a:r>
            <a:r>
              <a:rPr lang="en-US" dirty="0"/>
              <a:t> produced amelioration in indices of hepatotoxicity, nephrotoxicity, lipid peroxidation, and </a:t>
            </a:r>
            <a:r>
              <a:rPr lang="en-US" dirty="0" err="1"/>
              <a:t>genotoxicity</a:t>
            </a:r>
            <a:r>
              <a:rPr lang="en-US" dirty="0"/>
              <a:t> relative to Group II." </a:t>
            </a:r>
          </a:p>
          <a:p>
            <a:endParaRPr lang="en-US" dirty="0" smtClean="0"/>
          </a:p>
          <a:p>
            <a:endParaRPr lang="en-US" dirty="0"/>
          </a:p>
        </p:txBody>
      </p:sp>
    </p:spTree>
    <p:extLst>
      <p:ext uri="{BB962C8B-B14F-4D97-AF65-F5344CB8AC3E}">
        <p14:creationId xmlns:p14="http://schemas.microsoft.com/office/powerpoint/2010/main" val="173943611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1040544"/>
          </a:xfrm>
        </p:spPr>
        <p:txBody>
          <a:bodyPr>
            <a:normAutofit/>
          </a:bodyPr>
          <a:lstStyle/>
          <a:p>
            <a:pPr marL="0" indent="0" algn="ctr">
              <a:buNone/>
            </a:pPr>
            <a:r>
              <a:rPr lang="en-US" sz="4400" b="1" dirty="0" smtClean="0"/>
              <a:t>Dietary Fats: Myths and Facts</a:t>
            </a:r>
            <a:endParaRPr lang="en-US" sz="4400" b="1" dirty="0"/>
          </a:p>
        </p:txBody>
      </p:sp>
    </p:spTree>
    <p:extLst>
      <p:ext uri="{BB962C8B-B14F-4D97-AF65-F5344CB8AC3E}">
        <p14:creationId xmlns:p14="http://schemas.microsoft.com/office/powerpoint/2010/main" val="151486341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40" y="274638"/>
            <a:ext cx="9787467" cy="1143000"/>
          </a:xfrm>
        </p:spPr>
        <p:txBody>
          <a:bodyPr>
            <a:normAutofit/>
          </a:bodyPr>
          <a:lstStyle/>
          <a:p>
            <a:r>
              <a:rPr lang="en-US" sz="3600" b="1" dirty="0" smtClean="0"/>
              <a:t>What a Difference Three Decades can Make!</a:t>
            </a:r>
            <a:endParaRPr lang="en-US" sz="3600" b="1" dirty="0"/>
          </a:p>
        </p:txBody>
      </p:sp>
      <p:pic>
        <p:nvPicPr>
          <p:cNvPr id="4" name="Content Placeholder 3" descr="eat_butter.jpg"/>
          <p:cNvPicPr>
            <a:picLocks noGrp="1" noChangeAspect="1"/>
          </p:cNvPicPr>
          <p:nvPr>
            <p:ph idx="1"/>
          </p:nvPr>
        </p:nvPicPr>
        <p:blipFill>
          <a:blip r:embed="rId2">
            <a:extLst>
              <a:ext uri="{28A0092B-C50C-407E-A947-70E740481C1C}">
                <a14:useLocalDpi xmlns:a14="http://schemas.microsoft.com/office/drawing/2010/main" val="0"/>
              </a:ext>
            </a:extLst>
          </a:blip>
          <a:srcRect t="-940" b="-940"/>
          <a:stretch>
            <a:fillRect/>
          </a:stretch>
        </p:blipFill>
        <p:spPr/>
      </p:pic>
    </p:spTree>
    <p:extLst>
      <p:ext uri="{BB962C8B-B14F-4D97-AF65-F5344CB8AC3E}">
        <p14:creationId xmlns:p14="http://schemas.microsoft.com/office/powerpoint/2010/main" val="267748011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46374" cy="1143000"/>
          </a:xfrm>
        </p:spPr>
        <p:txBody>
          <a:bodyPr>
            <a:noAutofit/>
          </a:bodyPr>
          <a:lstStyle/>
          <a:p>
            <a:r>
              <a:rPr lang="en-US" sz="3600" b="1" dirty="0"/>
              <a:t>Cover story, Time Magazine, June 23, 2014</a:t>
            </a:r>
            <a:br>
              <a:rPr lang="en-US" sz="3600" b="1" dirty="0"/>
            </a:br>
            <a:endParaRPr lang="en-US" sz="3600" b="1" dirty="0"/>
          </a:p>
        </p:txBody>
      </p:sp>
      <p:pic>
        <p:nvPicPr>
          <p:cNvPr id="4" name="Content Placeholder 3" descr="dont_blame_fat.png"/>
          <p:cNvPicPr>
            <a:picLocks noGrp="1" noChangeAspect="1"/>
          </p:cNvPicPr>
          <p:nvPr>
            <p:ph idx="1"/>
          </p:nvPr>
        </p:nvPicPr>
        <p:blipFill>
          <a:blip r:embed="rId3">
            <a:extLst>
              <a:ext uri="{28A0092B-C50C-407E-A947-70E740481C1C}">
                <a14:useLocalDpi xmlns:a14="http://schemas.microsoft.com/office/drawing/2010/main" val="0"/>
              </a:ext>
            </a:extLst>
          </a:blip>
          <a:srcRect l="-19510" r="-19510"/>
          <a:stretch>
            <a:fillRect/>
          </a:stretch>
        </p:blipFill>
        <p:spPr>
          <a:xfrm>
            <a:off x="-359228" y="1088516"/>
            <a:ext cx="10068870" cy="5537491"/>
          </a:xfrm>
        </p:spPr>
      </p:pic>
    </p:spTree>
    <p:extLst>
      <p:ext uri="{BB962C8B-B14F-4D97-AF65-F5344CB8AC3E}">
        <p14:creationId xmlns:p14="http://schemas.microsoft.com/office/powerpoint/2010/main" val="215818379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Ending the War on Fat</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“We </a:t>
            </a:r>
            <a:r>
              <a:rPr lang="en-US" dirty="0"/>
              <a:t>cut the fat, but by almost every measure, Americans are sicker than ever. The prevalence of Type 2 diabetes increased 166% from 1980 to 2012. Nearly 1 in 10 American adults has the disease, costing the health </a:t>
            </a:r>
            <a:r>
              <a:rPr lang="en-US" dirty="0" smtClean="0"/>
              <a:t>care system $245 billion a year, and an estimated 86 million people are </a:t>
            </a:r>
            <a:r>
              <a:rPr lang="en-US" dirty="0" err="1" smtClean="0"/>
              <a:t>prediabetic</a:t>
            </a:r>
            <a:r>
              <a:rPr lang="en-US" dirty="0" smtClean="0"/>
              <a:t>. …  Cardiovascular disease </a:t>
            </a:r>
            <a:r>
              <a:rPr lang="en-US" dirty="0"/>
              <a:t>remains the country’s No. 1 killer</a:t>
            </a:r>
            <a:r>
              <a:rPr lang="en-US" dirty="0" smtClean="0"/>
              <a:t>.”</a:t>
            </a:r>
            <a:endParaRPr lang="en-US" dirty="0"/>
          </a:p>
          <a:p>
            <a:pPr marL="0" indent="0">
              <a:buNone/>
            </a:pPr>
            <a:endParaRPr lang="en-US" dirty="0"/>
          </a:p>
          <a:p>
            <a:endParaRPr lang="en-US" dirty="0"/>
          </a:p>
        </p:txBody>
      </p:sp>
      <p:sp>
        <p:nvSpPr>
          <p:cNvPr id="5" name="TextBox 4"/>
          <p:cNvSpPr txBox="1"/>
          <p:nvPr/>
        </p:nvSpPr>
        <p:spPr>
          <a:xfrm>
            <a:off x="943428" y="6274191"/>
            <a:ext cx="5758458" cy="461665"/>
          </a:xfrm>
          <a:prstGeom prst="rect">
            <a:avLst/>
          </a:prstGeom>
          <a:noFill/>
        </p:spPr>
        <p:txBody>
          <a:bodyPr wrap="none" rtlCol="0">
            <a:spAutoFit/>
          </a:bodyPr>
          <a:lstStyle/>
          <a:p>
            <a:r>
              <a:rPr lang="en-US" sz="2400" dirty="0" smtClean="0">
                <a:solidFill>
                  <a:srgbClr val="FF0000"/>
                </a:solidFill>
              </a:rPr>
              <a:t>*</a:t>
            </a:r>
            <a:r>
              <a:rPr lang="en-US" sz="2400" dirty="0" smtClean="0"/>
              <a:t>Brian Walsh, TIME magazine, June 12, 2014  </a:t>
            </a:r>
            <a:endParaRPr lang="en-US" sz="2400" dirty="0"/>
          </a:p>
        </p:txBody>
      </p:sp>
    </p:spTree>
    <p:extLst>
      <p:ext uri="{BB962C8B-B14F-4D97-AF65-F5344CB8AC3E}">
        <p14:creationId xmlns:p14="http://schemas.microsoft.com/office/powerpoint/2010/main" val="368273603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dirty="0"/>
              <a:t>“People talk and write about cholesterol as ‘artery-clogging </a:t>
            </a:r>
            <a:r>
              <a:rPr lang="en-US" dirty="0" smtClean="0"/>
              <a:t>fat’.  But </a:t>
            </a:r>
            <a:r>
              <a:rPr lang="en-US" dirty="0"/>
              <a:t>this idea that you eat something, it gets into your bloodstream and it clogs your arteries is just false. Nothing remotely like that is happening.</a:t>
            </a:r>
            <a:r>
              <a:rPr lang="en-US" dirty="0" smtClean="0"/>
              <a:t>”</a:t>
            </a:r>
          </a:p>
          <a:p>
            <a:endParaRPr lang="en-US" dirty="0"/>
          </a:p>
          <a:p>
            <a:pPr marL="0" indent="0">
              <a:buNone/>
            </a:pPr>
            <a:r>
              <a:rPr lang="en-US" dirty="0" smtClean="0"/>
              <a:t>- </a:t>
            </a:r>
            <a:r>
              <a:rPr lang="en-US" dirty="0" err="1" smtClean="0"/>
              <a:t>Dariush</a:t>
            </a:r>
            <a:r>
              <a:rPr lang="en-US" dirty="0" smtClean="0"/>
              <a:t> </a:t>
            </a:r>
            <a:r>
              <a:rPr lang="en-US" dirty="0" err="1" smtClean="0"/>
              <a:t>Mozaffarian</a:t>
            </a:r>
            <a:r>
              <a:rPr lang="en-US" dirty="0" smtClean="0"/>
              <a:t>, cardiologist, Harvard Medical School</a:t>
            </a:r>
            <a:endParaRPr lang="en-US" dirty="0"/>
          </a:p>
        </p:txBody>
      </p:sp>
      <p:sp>
        <p:nvSpPr>
          <p:cNvPr id="4" name="TextBox 3"/>
          <p:cNvSpPr txBox="1"/>
          <p:nvPr/>
        </p:nvSpPr>
        <p:spPr>
          <a:xfrm>
            <a:off x="457200" y="5947139"/>
            <a:ext cx="8686800" cy="923330"/>
          </a:xfrm>
          <a:prstGeom prst="rect">
            <a:avLst/>
          </a:prstGeom>
          <a:noFill/>
        </p:spPr>
        <p:txBody>
          <a:bodyPr wrap="square" rtlCol="0">
            <a:spAutoFit/>
          </a:bodyPr>
          <a:lstStyle/>
          <a:p>
            <a:r>
              <a:rPr lang="en-US" dirty="0" err="1" smtClean="0"/>
              <a:t>washingtonpost.com</a:t>
            </a:r>
            <a:r>
              <a:rPr lang="en-US" dirty="0"/>
              <a:t>/national/health-science/you-probably-know-less-about-cholesterol-than-you-think-you-do-heres-some-help/2014/06/16/d9fa9350-e4fa-11e3-8f90-73e071f3d637_story.html</a:t>
            </a:r>
          </a:p>
        </p:txBody>
      </p:sp>
    </p:spTree>
    <p:extLst>
      <p:ext uri="{BB962C8B-B14F-4D97-AF65-F5344CB8AC3E}">
        <p14:creationId xmlns:p14="http://schemas.microsoft.com/office/powerpoint/2010/main" val="306741262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62" y="274638"/>
            <a:ext cx="8427038" cy="1143000"/>
          </a:xfrm>
        </p:spPr>
        <p:txBody>
          <a:bodyPr>
            <a:normAutofit fontScale="90000"/>
          </a:bodyPr>
          <a:lstStyle/>
          <a:p>
            <a:r>
              <a:rPr lang="en-US" b="1" dirty="0" smtClean="0"/>
              <a:t>Low-Carb Diet Reduces Inflammation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r>
              <a:rPr lang="en-US" dirty="0"/>
              <a:t>A low-carbohydrate diet, but not a low-fat diet, reduces inflammation in patients with type 2 </a:t>
            </a:r>
            <a:r>
              <a:rPr lang="en-US" dirty="0" smtClean="0"/>
              <a:t>diabetes </a:t>
            </a:r>
          </a:p>
          <a:p>
            <a:pPr lvl="1"/>
            <a:r>
              <a:rPr lang="en-US" dirty="0" smtClean="0"/>
              <a:t>Diets had similar effects on weight loss</a:t>
            </a:r>
          </a:p>
          <a:p>
            <a:r>
              <a:rPr lang="en-US" dirty="0"/>
              <a:t>R</a:t>
            </a:r>
            <a:r>
              <a:rPr lang="en-US" dirty="0" smtClean="0"/>
              <a:t>esearch conducted at </a:t>
            </a:r>
            <a:r>
              <a:rPr lang="en-US" dirty="0" err="1" smtClean="0"/>
              <a:t>Linkopping</a:t>
            </a:r>
            <a:r>
              <a:rPr lang="en-US" dirty="0" smtClean="0"/>
              <a:t> </a:t>
            </a:r>
            <a:r>
              <a:rPr lang="en-US" dirty="0"/>
              <a:t>University in Sweden. </a:t>
            </a:r>
          </a:p>
        </p:txBody>
      </p:sp>
      <p:sp>
        <p:nvSpPr>
          <p:cNvPr id="4" name="TextBox 3"/>
          <p:cNvSpPr txBox="1"/>
          <p:nvPr/>
        </p:nvSpPr>
        <p:spPr>
          <a:xfrm>
            <a:off x="1181063" y="6163734"/>
            <a:ext cx="7962937" cy="461665"/>
          </a:xfrm>
          <a:prstGeom prst="rect">
            <a:avLst/>
          </a:prstGeom>
          <a:noFill/>
        </p:spPr>
        <p:txBody>
          <a:bodyPr wrap="none" rtlCol="0">
            <a:spAutoFit/>
          </a:bodyPr>
          <a:lstStyle/>
          <a:p>
            <a:r>
              <a:rPr lang="en-US" sz="2400" dirty="0">
                <a:solidFill>
                  <a:srgbClr val="FF0000"/>
                </a:solidFill>
              </a:rPr>
              <a:t>*</a:t>
            </a:r>
            <a:r>
              <a:rPr lang="en-US" sz="2400" dirty="0"/>
              <a:t>L </a:t>
            </a:r>
            <a:r>
              <a:rPr lang="en-US" sz="2400" dirty="0" err="1"/>
              <a:t>Jonasson</a:t>
            </a:r>
            <a:r>
              <a:rPr lang="en-US" sz="2400" dirty="0"/>
              <a:t> et al.,  Annals of Medicine May 2014 46(3): 182-7.</a:t>
            </a:r>
          </a:p>
        </p:txBody>
      </p:sp>
    </p:spTree>
    <p:extLst>
      <p:ext uri="{BB962C8B-B14F-4D97-AF65-F5344CB8AC3E}">
        <p14:creationId xmlns:p14="http://schemas.microsoft.com/office/powerpoint/2010/main" val="186660446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42029"/>
          </a:xfrm>
        </p:spPr>
        <p:txBody>
          <a:bodyPr>
            <a:noAutofit/>
          </a:bodyPr>
          <a:lstStyle/>
          <a:p>
            <a:r>
              <a:rPr lang="en-US" sz="3200" b="1" dirty="0" smtClean="0"/>
              <a:t>“Dietary </a:t>
            </a:r>
            <a:r>
              <a:rPr lang="en-US" sz="3200" b="1" dirty="0"/>
              <a:t>Carbohydrate restriction as the first approach in diabetes management. </a:t>
            </a:r>
            <a:r>
              <a:rPr lang="en-US" sz="3200" b="1" dirty="0" smtClean="0"/>
              <a:t>         Critical </a:t>
            </a:r>
            <a:r>
              <a:rPr lang="en-US" sz="3200" b="1" dirty="0"/>
              <a:t>review and evidence </a:t>
            </a:r>
            <a:r>
              <a:rPr lang="en-US" sz="3200" b="1" dirty="0" smtClean="0"/>
              <a:t>base”</a:t>
            </a:r>
            <a:r>
              <a:rPr lang="en-US" sz="3200" b="1" dirty="0" smtClean="0">
                <a:solidFill>
                  <a:srgbClr val="FF0000"/>
                </a:solidFill>
              </a:rPr>
              <a:t>*</a:t>
            </a:r>
            <a:r>
              <a:rPr lang="en-US" sz="3200" b="1" dirty="0" smtClean="0"/>
              <a:t> </a:t>
            </a:r>
            <a:r>
              <a:rPr lang="en-US" sz="3200" b="1" dirty="0"/>
              <a:t/>
            </a:r>
            <a:br>
              <a:rPr lang="en-US" sz="3200" b="1" dirty="0"/>
            </a:br>
            <a:endParaRPr lang="en-US" sz="3200" b="1" dirty="0"/>
          </a:p>
        </p:txBody>
      </p:sp>
      <p:sp>
        <p:nvSpPr>
          <p:cNvPr id="3" name="Content Placeholder 2"/>
          <p:cNvSpPr>
            <a:spLocks noGrp="1"/>
          </p:cNvSpPr>
          <p:nvPr>
            <p:ph idx="1"/>
          </p:nvPr>
        </p:nvSpPr>
        <p:spPr>
          <a:xfrm>
            <a:off x="457200" y="2116667"/>
            <a:ext cx="8229600" cy="3725334"/>
          </a:xfrm>
        </p:spPr>
        <p:txBody>
          <a:bodyPr>
            <a:normAutofit/>
          </a:bodyPr>
          <a:lstStyle/>
          <a:p>
            <a:r>
              <a:rPr lang="en-US" dirty="0" smtClean="0"/>
              <a:t>“Here </a:t>
            </a:r>
            <a:r>
              <a:rPr lang="en-US" dirty="0"/>
              <a:t>we present 12 points of evidence supporting the use of low-carbohydrate diets as the first approach to treating type 2 </a:t>
            </a:r>
            <a:r>
              <a:rPr lang="en-US" dirty="0" smtClean="0"/>
              <a:t>diabetes” </a:t>
            </a:r>
          </a:p>
          <a:p>
            <a:r>
              <a:rPr lang="en-US" dirty="0" smtClean="0"/>
              <a:t>“The </a:t>
            </a:r>
            <a:r>
              <a:rPr lang="en-US" dirty="0"/>
              <a:t>12 points are sufficiently compelling that we feel that the burden of proof rests with those who are </a:t>
            </a:r>
            <a:r>
              <a:rPr lang="en-US" dirty="0" smtClean="0"/>
              <a:t>opposed”</a:t>
            </a:r>
            <a:endParaRPr lang="en-US" dirty="0"/>
          </a:p>
        </p:txBody>
      </p:sp>
      <p:sp>
        <p:nvSpPr>
          <p:cNvPr id="4" name="TextBox 3"/>
          <p:cNvSpPr txBox="1"/>
          <p:nvPr/>
        </p:nvSpPr>
        <p:spPr>
          <a:xfrm>
            <a:off x="1676400" y="6299200"/>
            <a:ext cx="6288312" cy="369332"/>
          </a:xfrm>
          <a:prstGeom prst="rect">
            <a:avLst/>
          </a:prstGeom>
          <a:noFill/>
        </p:spPr>
        <p:txBody>
          <a:bodyPr wrap="none" rtlCol="0">
            <a:spAutoFit/>
          </a:bodyPr>
          <a:lstStyle/>
          <a:p>
            <a:r>
              <a:rPr lang="en-US" dirty="0">
                <a:solidFill>
                  <a:srgbClr val="FF0000"/>
                </a:solidFill>
              </a:rPr>
              <a:t>*</a:t>
            </a:r>
            <a:r>
              <a:rPr lang="en-US" dirty="0"/>
              <a:t>RD </a:t>
            </a:r>
            <a:r>
              <a:rPr lang="en-US" dirty="0" err="1"/>
              <a:t>Feinman</a:t>
            </a:r>
            <a:r>
              <a:rPr lang="en-US" dirty="0"/>
              <a:t> et al., Nutrition, July 15, 2014 [</a:t>
            </a:r>
            <a:r>
              <a:rPr lang="en-US" dirty="0" err="1"/>
              <a:t>Epub</a:t>
            </a:r>
            <a:r>
              <a:rPr lang="en-US" dirty="0"/>
              <a:t> ahead of print]</a:t>
            </a:r>
          </a:p>
        </p:txBody>
      </p:sp>
    </p:spTree>
    <p:extLst>
      <p:ext uri="{BB962C8B-B14F-4D97-AF65-F5344CB8AC3E}">
        <p14:creationId xmlns:p14="http://schemas.microsoft.com/office/powerpoint/2010/main" val="44530095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ybean_o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267" y="2438401"/>
            <a:ext cx="3691467" cy="3691467"/>
          </a:xfrm>
          <a:prstGeom prst="rect">
            <a:avLst/>
          </a:prstGeom>
        </p:spPr>
      </p:pic>
      <p:sp>
        <p:nvSpPr>
          <p:cNvPr id="2" name="Title 1"/>
          <p:cNvSpPr>
            <a:spLocks noGrp="1"/>
          </p:cNvSpPr>
          <p:nvPr>
            <p:ph type="title"/>
          </p:nvPr>
        </p:nvSpPr>
        <p:spPr>
          <a:xfrm>
            <a:off x="474134" y="1231371"/>
            <a:ext cx="8229600" cy="1143000"/>
          </a:xfrm>
        </p:spPr>
        <p:txBody>
          <a:bodyPr/>
          <a:lstStyle/>
          <a:p>
            <a:r>
              <a:rPr lang="en-US" b="1" dirty="0" smtClean="0"/>
              <a:t>Saturated </a:t>
            </a:r>
            <a:r>
              <a:rPr lang="en-US" b="1" dirty="0" err="1" smtClean="0"/>
              <a:t>vs</a:t>
            </a:r>
            <a:r>
              <a:rPr lang="en-US" b="1" dirty="0" smtClean="0"/>
              <a:t> Unsaturated Fat??</a:t>
            </a:r>
            <a:endParaRPr lang="en-US" b="1" dirty="0"/>
          </a:p>
        </p:txBody>
      </p:sp>
      <p:pic>
        <p:nvPicPr>
          <p:cNvPr id="5" name="Picture 4" descr="butter_web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0" y="3522133"/>
            <a:ext cx="3313798" cy="2206989"/>
          </a:xfrm>
          <a:prstGeom prst="rect">
            <a:avLst/>
          </a:prstGeom>
        </p:spPr>
      </p:pic>
    </p:spTree>
    <p:extLst>
      <p:ext uri="{BB962C8B-B14F-4D97-AF65-F5344CB8AC3E}">
        <p14:creationId xmlns:p14="http://schemas.microsoft.com/office/powerpoint/2010/main" val="25564314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ombinant_Human_Nitric_Oxide_Synthase_3_Endothelial.jpg"/>
          <p:cNvPicPr>
            <a:picLocks noChangeAspect="1"/>
          </p:cNvPicPr>
          <p:nvPr/>
        </p:nvPicPr>
        <p:blipFill>
          <a:blip r:embed="rId2"/>
          <a:stretch>
            <a:fillRect/>
          </a:stretch>
        </p:blipFill>
        <p:spPr>
          <a:xfrm>
            <a:off x="6248400" y="1116113"/>
            <a:ext cx="2895600" cy="2895600"/>
          </a:xfrm>
          <a:prstGeom prst="rect">
            <a:avLst/>
          </a:prstGeom>
        </p:spPr>
      </p:pic>
      <p:sp>
        <p:nvSpPr>
          <p:cNvPr id="2" name="Title 1"/>
          <p:cNvSpPr>
            <a:spLocks noGrp="1"/>
          </p:cNvSpPr>
          <p:nvPr>
            <p:ph type="title"/>
          </p:nvPr>
        </p:nvSpPr>
        <p:spPr/>
        <p:txBody>
          <a:bodyPr/>
          <a:lstStyle/>
          <a:p>
            <a:r>
              <a:rPr lang="en-US" b="1" dirty="0" err="1" smtClean="0"/>
              <a:t>eNOS</a:t>
            </a:r>
            <a:r>
              <a:rPr lang="en-US" b="1" dirty="0" smtClean="0"/>
              <a:t> is Very Vulnerable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04800" y="1409171"/>
            <a:ext cx="8229600" cy="4525963"/>
          </a:xfrm>
        </p:spPr>
        <p:txBody>
          <a:bodyPr>
            <a:normAutofit fontScale="92500"/>
          </a:bodyPr>
          <a:lstStyle/>
          <a:p>
            <a:r>
              <a:rPr lang="en-US" dirty="0" err="1" smtClean="0"/>
              <a:t>eNOS</a:t>
            </a:r>
            <a:r>
              <a:rPr lang="en-US" dirty="0" smtClean="0"/>
              <a:t> depends on:</a:t>
            </a:r>
          </a:p>
          <a:p>
            <a:pPr lvl="1"/>
            <a:r>
              <a:rPr lang="en-US" dirty="0" err="1" smtClean="0"/>
              <a:t>Cobalamin</a:t>
            </a:r>
            <a:r>
              <a:rPr lang="en-US" dirty="0" smtClean="0"/>
              <a:t> (vitamin B12, cobalt)</a:t>
            </a:r>
          </a:p>
          <a:p>
            <a:pPr lvl="1"/>
            <a:r>
              <a:rPr lang="en-US" dirty="0" err="1" smtClean="0"/>
              <a:t>Heme</a:t>
            </a:r>
            <a:r>
              <a:rPr lang="en-US" dirty="0" smtClean="0"/>
              <a:t> iron, sulfur, zinc, oxygen</a:t>
            </a:r>
          </a:p>
          <a:p>
            <a:pPr lvl="1"/>
            <a:r>
              <a:rPr lang="en-US" dirty="0" smtClean="0"/>
              <a:t>Glutathione</a:t>
            </a:r>
          </a:p>
          <a:p>
            <a:pPr lvl="1"/>
            <a:r>
              <a:rPr lang="en-US" dirty="0" smtClean="0"/>
              <a:t>Sunlight</a:t>
            </a:r>
          </a:p>
          <a:p>
            <a:pPr lvl="1"/>
            <a:r>
              <a:rPr lang="en-US" dirty="0" smtClean="0"/>
              <a:t>Tryptophan: converts UV to blue light; source of NAD</a:t>
            </a:r>
            <a:endParaRPr lang="en-US" dirty="0"/>
          </a:p>
          <a:p>
            <a:r>
              <a:rPr lang="en-US" dirty="0" err="1" smtClean="0"/>
              <a:t>eNOS</a:t>
            </a:r>
            <a:r>
              <a:rPr lang="en-US" dirty="0" smtClean="0"/>
              <a:t> is a cytochrome P450 enzyme:</a:t>
            </a:r>
          </a:p>
          <a:p>
            <a:pPr lvl="1"/>
            <a:r>
              <a:rPr lang="en-US" dirty="0" smtClean="0"/>
              <a:t>Highly vulnerable to various environmental toxicants like mercury, aluminum, glyphosate, etc.</a:t>
            </a:r>
          </a:p>
        </p:txBody>
      </p:sp>
      <p:sp>
        <p:nvSpPr>
          <p:cNvPr id="5" name="TextBox 4"/>
          <p:cNvSpPr txBox="1"/>
          <p:nvPr/>
        </p:nvSpPr>
        <p:spPr>
          <a:xfrm>
            <a:off x="457200" y="6400800"/>
            <a:ext cx="4513901" cy="369332"/>
          </a:xfrm>
          <a:prstGeom prst="rect">
            <a:avLst/>
          </a:prstGeom>
          <a:noFill/>
        </p:spPr>
        <p:txBody>
          <a:bodyPr wrap="none" rtlCol="0">
            <a:spAutoFit/>
          </a:bodyPr>
          <a:lstStyle/>
          <a:p>
            <a:r>
              <a:rPr lang="en-US" dirty="0">
                <a:solidFill>
                  <a:srgbClr val="FF0000"/>
                </a:solidFill>
              </a:rPr>
              <a:t>*</a:t>
            </a:r>
            <a:r>
              <a:rPr lang="en-US" dirty="0"/>
              <a:t>S. Seneff et al., Entropy 2012, 14, 2492-2530.</a:t>
            </a:r>
          </a:p>
        </p:txBody>
      </p:sp>
    </p:spTree>
    <p:extLst>
      <p:ext uri="{BB962C8B-B14F-4D97-AF65-F5344CB8AC3E}">
        <p14:creationId xmlns:p14="http://schemas.microsoft.com/office/powerpoint/2010/main" val="392847701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turated-fat-chart.jpg"/>
          <p:cNvPicPr>
            <a:picLocks noGrp="1" noChangeAspect="1"/>
          </p:cNvPicPr>
          <p:nvPr>
            <p:ph idx="1"/>
          </p:nvPr>
        </p:nvPicPr>
        <p:blipFill>
          <a:blip r:embed="rId3">
            <a:extLst>
              <a:ext uri="{28A0092B-C50C-407E-A947-70E740481C1C}">
                <a14:useLocalDpi xmlns:a14="http://schemas.microsoft.com/office/drawing/2010/main" val="0"/>
              </a:ext>
            </a:extLst>
          </a:blip>
          <a:srcRect l="-29096" r="-29096"/>
          <a:stretch>
            <a:fillRect/>
          </a:stretch>
        </p:blipFill>
        <p:spPr>
          <a:xfrm>
            <a:off x="-254001" y="1202267"/>
            <a:ext cx="9664365" cy="5315029"/>
          </a:xfrm>
        </p:spPr>
      </p:pic>
      <p:sp>
        <p:nvSpPr>
          <p:cNvPr id="2" name="Title 1"/>
          <p:cNvSpPr>
            <a:spLocks noGrp="1"/>
          </p:cNvSpPr>
          <p:nvPr>
            <p:ph type="title"/>
          </p:nvPr>
        </p:nvSpPr>
        <p:spPr>
          <a:xfrm>
            <a:off x="0" y="-25934"/>
            <a:ext cx="9144000" cy="1143000"/>
          </a:xfrm>
        </p:spPr>
        <p:txBody>
          <a:bodyPr>
            <a:normAutofit fontScale="90000"/>
          </a:bodyPr>
          <a:lstStyle/>
          <a:p>
            <a:r>
              <a:rPr lang="en-US" b="1" dirty="0" smtClean="0"/>
              <a:t>Saturated Fat Protects from </a:t>
            </a:r>
            <a:br>
              <a:rPr lang="en-US" b="1" dirty="0" smtClean="0"/>
            </a:br>
            <a:r>
              <a:rPr lang="en-US" b="1" dirty="0" smtClean="0"/>
              <a:t>Heart Disease</a:t>
            </a:r>
            <a:r>
              <a:rPr lang="en-US" b="1" dirty="0" smtClean="0">
                <a:solidFill>
                  <a:srgbClr val="FF0000"/>
                </a:solidFill>
              </a:rPr>
              <a:t>*</a:t>
            </a:r>
            <a:endParaRPr lang="en-US" b="1" dirty="0">
              <a:solidFill>
                <a:srgbClr val="FF0000"/>
              </a:solidFill>
            </a:endParaRPr>
          </a:p>
        </p:txBody>
      </p:sp>
      <p:sp>
        <p:nvSpPr>
          <p:cNvPr id="5" name="TextBox 4"/>
          <p:cNvSpPr txBox="1"/>
          <p:nvPr/>
        </p:nvSpPr>
        <p:spPr>
          <a:xfrm>
            <a:off x="406399" y="6451162"/>
            <a:ext cx="8415868" cy="369332"/>
          </a:xfrm>
          <a:prstGeom prst="rect">
            <a:avLst/>
          </a:prstGeom>
          <a:noFill/>
        </p:spPr>
        <p:txBody>
          <a:bodyPr wrap="square" rtlCol="0">
            <a:spAutoFit/>
          </a:bodyPr>
          <a:lstStyle/>
          <a:p>
            <a:r>
              <a:rPr lang="en-US" dirty="0" smtClean="0">
                <a:solidFill>
                  <a:srgbClr val="FF0000"/>
                </a:solidFill>
              </a:rPr>
              <a:t>*</a:t>
            </a:r>
            <a:r>
              <a:rPr lang="en-US" dirty="0" smtClean="0"/>
              <a:t>Figure from </a:t>
            </a:r>
            <a:r>
              <a:rPr lang="en-US" dirty="0" err="1" smtClean="0"/>
              <a:t>Hoenselaar</a:t>
            </a:r>
            <a:r>
              <a:rPr lang="en-US" dirty="0"/>
              <a:t>, R. </a:t>
            </a:r>
            <a:r>
              <a:rPr lang="en-US" i="1" dirty="0" smtClean="0"/>
              <a:t>British </a:t>
            </a:r>
            <a:r>
              <a:rPr lang="en-US" i="1" dirty="0"/>
              <a:t>Journal of Nutrition, 2012</a:t>
            </a:r>
            <a:r>
              <a:rPr lang="en-US" dirty="0" smtClean="0"/>
              <a:t>. (in article by Dr. </a:t>
            </a:r>
            <a:r>
              <a:rPr lang="en-US" dirty="0" err="1" smtClean="0"/>
              <a:t>Mercola</a:t>
            </a:r>
            <a:r>
              <a:rPr lang="en-US" dirty="0" smtClean="0"/>
              <a:t>)</a:t>
            </a:r>
            <a:endParaRPr lang="en-US" dirty="0"/>
          </a:p>
        </p:txBody>
      </p:sp>
    </p:spTree>
    <p:extLst>
      <p:ext uri="{BB962C8B-B14F-4D97-AF65-F5344CB8AC3E}">
        <p14:creationId xmlns:p14="http://schemas.microsoft.com/office/powerpoint/2010/main" val="426797478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Experiment on Calves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4817950" cy="4895567"/>
          </a:xfrm>
        </p:spPr>
        <p:txBody>
          <a:bodyPr>
            <a:normAutofit fontScale="85000" lnSpcReduction="20000"/>
          </a:bodyPr>
          <a:lstStyle/>
          <a:p>
            <a:r>
              <a:rPr lang="en-US" dirty="0" smtClean="0"/>
              <a:t>Fed three different fats: tallow, lard, soybean oil</a:t>
            </a:r>
          </a:p>
          <a:p>
            <a:r>
              <a:rPr lang="en-US" dirty="0" smtClean="0"/>
              <a:t>Soybean oil group:</a:t>
            </a:r>
            <a:endParaRPr lang="en-US" dirty="0"/>
          </a:p>
          <a:p>
            <a:pPr lvl="1"/>
            <a:r>
              <a:rPr lang="en-US" dirty="0"/>
              <a:t>more cholesterol in aorta, liver, muscle fat and coronary arteries</a:t>
            </a:r>
          </a:p>
          <a:p>
            <a:pPr lvl="1"/>
            <a:r>
              <a:rPr lang="en-US" dirty="0"/>
              <a:t>persistent loose stools and intermittent diarrhea</a:t>
            </a:r>
          </a:p>
          <a:p>
            <a:pPr lvl="1"/>
            <a:r>
              <a:rPr lang="en-US" dirty="0"/>
              <a:t>poor growth</a:t>
            </a:r>
          </a:p>
          <a:p>
            <a:pPr lvl="1"/>
            <a:r>
              <a:rPr lang="en-US" dirty="0" smtClean="0"/>
              <a:t>osteoporosis</a:t>
            </a:r>
            <a:endParaRPr lang="en-US" dirty="0"/>
          </a:p>
          <a:p>
            <a:pPr lvl="1"/>
            <a:r>
              <a:rPr lang="en-US" dirty="0"/>
              <a:t>weight gain improved dramatically following </a:t>
            </a:r>
            <a:r>
              <a:rPr lang="en-US" dirty="0" smtClean="0"/>
              <a:t>cholesterol supplementation</a:t>
            </a:r>
            <a:endParaRPr lang="en-US" dirty="0"/>
          </a:p>
          <a:p>
            <a:endParaRPr lang="en-US" dirty="0"/>
          </a:p>
          <a:p>
            <a:endParaRPr lang="en-US" dirty="0"/>
          </a:p>
        </p:txBody>
      </p:sp>
      <p:sp>
        <p:nvSpPr>
          <p:cNvPr id="4" name="TextBox 3"/>
          <p:cNvSpPr txBox="1"/>
          <p:nvPr/>
        </p:nvSpPr>
        <p:spPr>
          <a:xfrm>
            <a:off x="2389655" y="6424222"/>
            <a:ext cx="6617617" cy="461665"/>
          </a:xfrm>
          <a:prstGeom prst="rect">
            <a:avLst/>
          </a:prstGeom>
          <a:noFill/>
        </p:spPr>
        <p:txBody>
          <a:bodyPr wrap="none" rtlCol="0">
            <a:spAutoFit/>
          </a:bodyPr>
          <a:lstStyle/>
          <a:p>
            <a:r>
              <a:rPr lang="tr-TR" sz="2400" dirty="0" smtClean="0">
                <a:solidFill>
                  <a:srgbClr val="FF0000"/>
                </a:solidFill>
              </a:rPr>
              <a:t>*</a:t>
            </a:r>
            <a:r>
              <a:rPr lang="tr-TR" sz="2400" dirty="0" smtClean="0"/>
              <a:t>NL Jacobson et al., J </a:t>
            </a:r>
            <a:r>
              <a:rPr lang="tr-TR" sz="2400" dirty="0"/>
              <a:t>Nutr. 1974 May;104(5):573-9.</a:t>
            </a:r>
            <a:endParaRPr lang="en-US" sz="2400" dirty="0"/>
          </a:p>
        </p:txBody>
      </p:sp>
      <p:pic>
        <p:nvPicPr>
          <p:cNvPr id="5" name="Picture 4" descr="cal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464" y="1777999"/>
            <a:ext cx="2988336" cy="3989583"/>
          </a:xfrm>
          <a:prstGeom prst="rect">
            <a:avLst/>
          </a:prstGeom>
        </p:spPr>
      </p:pic>
    </p:spTree>
    <p:extLst>
      <p:ext uri="{BB962C8B-B14F-4D97-AF65-F5344CB8AC3E}">
        <p14:creationId xmlns:p14="http://schemas.microsoft.com/office/powerpoint/2010/main" val="367750899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(OLD!) Experiment on Calves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600200"/>
            <a:ext cx="4817950" cy="4895567"/>
          </a:xfrm>
        </p:spPr>
        <p:txBody>
          <a:bodyPr>
            <a:normAutofit fontScale="85000" lnSpcReduction="20000"/>
          </a:bodyPr>
          <a:lstStyle/>
          <a:p>
            <a:r>
              <a:rPr lang="en-US" dirty="0" smtClean="0"/>
              <a:t>Fed three different fats: tallow, lard, soybean oil</a:t>
            </a:r>
          </a:p>
          <a:p>
            <a:r>
              <a:rPr lang="en-US" dirty="0" smtClean="0"/>
              <a:t>Soybean oil group:</a:t>
            </a:r>
            <a:endParaRPr lang="en-US" dirty="0"/>
          </a:p>
          <a:p>
            <a:pPr lvl="1"/>
            <a:r>
              <a:rPr lang="en-US" dirty="0"/>
              <a:t>more cholesterol in aorta, liver, muscle fat and coronary arteries</a:t>
            </a:r>
          </a:p>
          <a:p>
            <a:pPr lvl="1"/>
            <a:r>
              <a:rPr lang="en-US" dirty="0"/>
              <a:t>persistent loose stools and intermittent diarrhea</a:t>
            </a:r>
          </a:p>
          <a:p>
            <a:pPr lvl="1"/>
            <a:r>
              <a:rPr lang="en-US" dirty="0"/>
              <a:t>poor growth</a:t>
            </a:r>
          </a:p>
          <a:p>
            <a:pPr lvl="1"/>
            <a:r>
              <a:rPr lang="en-US" dirty="0" smtClean="0"/>
              <a:t>osteoporosis</a:t>
            </a:r>
            <a:endParaRPr lang="en-US" dirty="0"/>
          </a:p>
          <a:p>
            <a:pPr lvl="1"/>
            <a:r>
              <a:rPr lang="en-US" dirty="0"/>
              <a:t>weight gain improved dramatically following </a:t>
            </a:r>
            <a:r>
              <a:rPr lang="en-US" dirty="0" smtClean="0"/>
              <a:t>cholesterol supplementation</a:t>
            </a:r>
            <a:endParaRPr lang="en-US" dirty="0"/>
          </a:p>
          <a:p>
            <a:endParaRPr lang="en-US" dirty="0"/>
          </a:p>
          <a:p>
            <a:endParaRPr lang="en-US" dirty="0"/>
          </a:p>
        </p:txBody>
      </p:sp>
      <p:sp>
        <p:nvSpPr>
          <p:cNvPr id="4" name="TextBox 3"/>
          <p:cNvSpPr txBox="1"/>
          <p:nvPr/>
        </p:nvSpPr>
        <p:spPr>
          <a:xfrm>
            <a:off x="2526383" y="6479487"/>
            <a:ext cx="6617617" cy="461665"/>
          </a:xfrm>
          <a:prstGeom prst="rect">
            <a:avLst/>
          </a:prstGeom>
          <a:noFill/>
        </p:spPr>
        <p:txBody>
          <a:bodyPr wrap="none" rtlCol="0">
            <a:spAutoFit/>
          </a:bodyPr>
          <a:lstStyle/>
          <a:p>
            <a:r>
              <a:rPr lang="tr-TR" sz="2400" dirty="0" smtClean="0">
                <a:solidFill>
                  <a:srgbClr val="FF0000"/>
                </a:solidFill>
              </a:rPr>
              <a:t>*</a:t>
            </a:r>
            <a:r>
              <a:rPr lang="tr-TR" sz="2400" dirty="0" smtClean="0"/>
              <a:t>NL Jacobson et al., J </a:t>
            </a:r>
            <a:r>
              <a:rPr lang="tr-TR" sz="2400" dirty="0"/>
              <a:t>Nutr. 1974 May;104(5):573-9.</a:t>
            </a:r>
            <a:endParaRPr lang="en-US" sz="2400" dirty="0"/>
          </a:p>
        </p:txBody>
      </p:sp>
      <p:pic>
        <p:nvPicPr>
          <p:cNvPr id="5" name="Picture 4" descr="cal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464" y="1777999"/>
            <a:ext cx="2988336" cy="3989583"/>
          </a:xfrm>
          <a:prstGeom prst="rect">
            <a:avLst/>
          </a:prstGeom>
        </p:spPr>
      </p:pic>
      <p:sp>
        <p:nvSpPr>
          <p:cNvPr id="6" name="Content Placeholder 2"/>
          <p:cNvSpPr txBox="1">
            <a:spLocks/>
          </p:cNvSpPr>
          <p:nvPr/>
        </p:nvSpPr>
        <p:spPr>
          <a:xfrm>
            <a:off x="910771" y="1470500"/>
            <a:ext cx="7235371" cy="3203162"/>
          </a:xfrm>
          <a:prstGeom prst="rect">
            <a:avLst/>
          </a:prstGeom>
          <a:solidFill>
            <a:srgbClr val="FFF8A0"/>
          </a:solidFill>
          <a:ln>
            <a:solidFill>
              <a:srgbClr val="000000"/>
            </a:solidFill>
          </a:ln>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b="1" dirty="0" smtClean="0"/>
          </a:p>
          <a:p>
            <a:pPr marL="0" indent="0" algn="ctr">
              <a:buNone/>
            </a:pPr>
            <a:r>
              <a:rPr lang="en-US" dirty="0" smtClean="0"/>
              <a:t>“</a:t>
            </a:r>
            <a:r>
              <a:rPr lang="en-US" dirty="0"/>
              <a:t>When forced to move about, several of the animals receiving </a:t>
            </a:r>
            <a:r>
              <a:rPr lang="en-US" dirty="0" smtClean="0"/>
              <a:t>the soybean</a:t>
            </a:r>
            <a:r>
              <a:rPr lang="en-US" dirty="0"/>
              <a:t>-oil </a:t>
            </a:r>
            <a:r>
              <a:rPr lang="en-US" dirty="0" smtClean="0"/>
              <a:t> diets </a:t>
            </a:r>
            <a:r>
              <a:rPr lang="en-US" dirty="0"/>
              <a:t>collapsed and seemed incognizant </a:t>
            </a:r>
            <a:r>
              <a:rPr lang="en-US" dirty="0" smtClean="0"/>
              <a:t> of their surroundings </a:t>
            </a:r>
            <a:r>
              <a:rPr lang="en-US" dirty="0"/>
              <a:t>for short periods.</a:t>
            </a:r>
            <a:r>
              <a:rPr lang="en-US" dirty="0" smtClean="0"/>
              <a:t>”</a:t>
            </a:r>
          </a:p>
          <a:p>
            <a:pPr marL="0" indent="0" algn="ctr">
              <a:buNone/>
            </a:pPr>
            <a:r>
              <a:rPr lang="en-US" dirty="0" smtClean="0"/>
              <a:t> </a:t>
            </a:r>
          </a:p>
          <a:p>
            <a:pPr algn="ctr"/>
            <a:endParaRPr lang="en-US" dirty="0"/>
          </a:p>
        </p:txBody>
      </p:sp>
    </p:spTree>
    <p:extLst>
      <p:ext uri="{BB962C8B-B14F-4D97-AF65-F5344CB8AC3E}">
        <p14:creationId xmlns:p14="http://schemas.microsoft.com/office/powerpoint/2010/main" val="89520034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Fat and Oil Consumption: US</a:t>
            </a:r>
            <a:r>
              <a:rPr lang="en-US" b="1" dirty="0" smtClean="0">
                <a:solidFill>
                  <a:srgbClr val="FF0000"/>
                </a:solidFill>
              </a:rPr>
              <a:t>*</a:t>
            </a:r>
            <a:endParaRPr lang="en-US" b="1" dirty="0">
              <a:solidFill>
                <a:srgbClr val="FF0000"/>
              </a:solidFill>
            </a:endParaRPr>
          </a:p>
        </p:txBody>
      </p:sp>
      <p:pic>
        <p:nvPicPr>
          <p:cNvPr id="4" name="Content Placeholder 3" descr="domestic oil consumption.gif"/>
          <p:cNvPicPr>
            <a:picLocks noGrp="1" noChangeAspect="1"/>
          </p:cNvPicPr>
          <p:nvPr>
            <p:ph idx="1"/>
          </p:nvPr>
        </p:nvPicPr>
        <p:blipFill>
          <a:blip r:embed="rId3">
            <a:extLst>
              <a:ext uri="{28A0092B-C50C-407E-A947-70E740481C1C}">
                <a14:useLocalDpi xmlns:a14="http://schemas.microsoft.com/office/drawing/2010/main" val="0"/>
              </a:ext>
            </a:extLst>
          </a:blip>
          <a:srcRect t="8656" b="8656"/>
          <a:stretch>
            <a:fillRect/>
          </a:stretch>
        </p:blipFill>
        <p:spPr/>
      </p:pic>
      <p:sp>
        <p:nvSpPr>
          <p:cNvPr id="5" name="TextBox 4"/>
          <p:cNvSpPr txBox="1"/>
          <p:nvPr/>
        </p:nvSpPr>
        <p:spPr>
          <a:xfrm>
            <a:off x="3541084" y="6488668"/>
            <a:ext cx="5602916" cy="369332"/>
          </a:xfrm>
          <a:prstGeom prst="rect">
            <a:avLst/>
          </a:prstGeom>
          <a:noFill/>
        </p:spPr>
        <p:txBody>
          <a:bodyPr wrap="none" rtlCol="0">
            <a:spAutoFit/>
          </a:bodyPr>
          <a:lstStyle/>
          <a:p>
            <a:r>
              <a:rPr lang="en-US" dirty="0" smtClean="0">
                <a:solidFill>
                  <a:srgbClr val="FF0000"/>
                </a:solidFill>
              </a:rPr>
              <a:t>*</a:t>
            </a:r>
            <a:r>
              <a:rPr lang="en-US" dirty="0" smtClean="0"/>
              <a:t>Graphs provided by Dr. Nancy Swanson, with permission</a:t>
            </a:r>
            <a:endParaRPr lang="en-US" dirty="0"/>
          </a:p>
        </p:txBody>
      </p:sp>
    </p:spTree>
    <p:extLst>
      <p:ext uri="{BB962C8B-B14F-4D97-AF65-F5344CB8AC3E}">
        <p14:creationId xmlns:p14="http://schemas.microsoft.com/office/powerpoint/2010/main" val="422275895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Fat and Oil Consumption: US</a:t>
            </a:r>
            <a:r>
              <a:rPr lang="en-US" b="1" dirty="0" smtClean="0">
                <a:solidFill>
                  <a:srgbClr val="FF0000"/>
                </a:solidFill>
              </a:rPr>
              <a:t>*</a:t>
            </a:r>
            <a:endParaRPr lang="en-US" b="1" dirty="0">
              <a:solidFill>
                <a:srgbClr val="FF0000"/>
              </a:solidFill>
            </a:endParaRPr>
          </a:p>
        </p:txBody>
      </p:sp>
      <p:pic>
        <p:nvPicPr>
          <p:cNvPr id="4" name="Content Placeholder 3" descr="domestic oil consumption.gif"/>
          <p:cNvPicPr>
            <a:picLocks noGrp="1" noChangeAspect="1"/>
          </p:cNvPicPr>
          <p:nvPr>
            <p:ph idx="1"/>
          </p:nvPr>
        </p:nvPicPr>
        <p:blipFill>
          <a:blip r:embed="rId3">
            <a:extLst>
              <a:ext uri="{28A0092B-C50C-407E-A947-70E740481C1C}">
                <a14:useLocalDpi xmlns:a14="http://schemas.microsoft.com/office/drawing/2010/main" val="0"/>
              </a:ext>
            </a:extLst>
          </a:blip>
          <a:srcRect t="8656" b="8656"/>
          <a:stretch>
            <a:fillRect/>
          </a:stretch>
        </p:blipFill>
        <p:spPr/>
      </p:pic>
      <p:sp>
        <p:nvSpPr>
          <p:cNvPr id="5" name="TextBox 4"/>
          <p:cNvSpPr txBox="1"/>
          <p:nvPr/>
        </p:nvSpPr>
        <p:spPr>
          <a:xfrm>
            <a:off x="3541084" y="6488668"/>
            <a:ext cx="5602916" cy="369332"/>
          </a:xfrm>
          <a:prstGeom prst="rect">
            <a:avLst/>
          </a:prstGeom>
          <a:noFill/>
        </p:spPr>
        <p:txBody>
          <a:bodyPr wrap="none" rtlCol="0">
            <a:spAutoFit/>
          </a:bodyPr>
          <a:lstStyle/>
          <a:p>
            <a:r>
              <a:rPr lang="en-US" dirty="0" smtClean="0">
                <a:solidFill>
                  <a:srgbClr val="FF0000"/>
                </a:solidFill>
              </a:rPr>
              <a:t>*</a:t>
            </a:r>
            <a:r>
              <a:rPr lang="en-US" dirty="0" smtClean="0"/>
              <a:t>Graphs provided by Dr. Nancy Swanson, with permission</a:t>
            </a:r>
            <a:endParaRPr lang="en-US" dirty="0"/>
          </a:p>
        </p:txBody>
      </p:sp>
      <p:sp>
        <p:nvSpPr>
          <p:cNvPr id="6" name="TextBox 5"/>
          <p:cNvSpPr txBox="1"/>
          <p:nvPr/>
        </p:nvSpPr>
        <p:spPr>
          <a:xfrm>
            <a:off x="863600" y="2780323"/>
            <a:ext cx="2929467" cy="1569660"/>
          </a:xfrm>
          <a:prstGeom prst="rect">
            <a:avLst/>
          </a:prstGeom>
          <a:solidFill>
            <a:srgbClr val="FFFBA7"/>
          </a:solidFill>
          <a:ln>
            <a:solidFill>
              <a:srgbClr val="000000"/>
            </a:solidFill>
          </a:ln>
        </p:spPr>
        <p:txBody>
          <a:bodyPr wrap="square" rtlCol="0">
            <a:spAutoFit/>
          </a:bodyPr>
          <a:lstStyle/>
          <a:p>
            <a:pPr algn="ctr"/>
            <a:r>
              <a:rPr lang="en-US" sz="3200" dirty="0" smtClean="0"/>
              <a:t>Huge increase in soybean oil around 2000</a:t>
            </a:r>
            <a:endParaRPr lang="en-US" sz="3200" dirty="0"/>
          </a:p>
        </p:txBody>
      </p:sp>
      <p:sp>
        <p:nvSpPr>
          <p:cNvPr id="3" name="Right Arrow 2"/>
          <p:cNvSpPr/>
          <p:nvPr/>
        </p:nvSpPr>
        <p:spPr>
          <a:xfrm>
            <a:off x="3793067" y="3420533"/>
            <a:ext cx="2048933" cy="22013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81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Fat and Oil Consumption: US</a:t>
            </a:r>
            <a:r>
              <a:rPr lang="en-US" b="1" dirty="0" smtClean="0">
                <a:solidFill>
                  <a:srgbClr val="FF0000"/>
                </a:solidFill>
              </a:rPr>
              <a:t>*</a:t>
            </a:r>
            <a:endParaRPr lang="en-US" b="1" dirty="0">
              <a:solidFill>
                <a:srgbClr val="FF0000"/>
              </a:solidFill>
            </a:endParaRPr>
          </a:p>
        </p:txBody>
      </p:sp>
      <p:pic>
        <p:nvPicPr>
          <p:cNvPr id="4" name="Content Placeholder 3" descr="domestic oil consumption.gif"/>
          <p:cNvPicPr>
            <a:picLocks noGrp="1" noChangeAspect="1"/>
          </p:cNvPicPr>
          <p:nvPr>
            <p:ph idx="1"/>
          </p:nvPr>
        </p:nvPicPr>
        <p:blipFill>
          <a:blip r:embed="rId3">
            <a:extLst>
              <a:ext uri="{28A0092B-C50C-407E-A947-70E740481C1C}">
                <a14:useLocalDpi xmlns:a14="http://schemas.microsoft.com/office/drawing/2010/main" val="0"/>
              </a:ext>
            </a:extLst>
          </a:blip>
          <a:srcRect t="8656" b="8656"/>
          <a:stretch>
            <a:fillRect/>
          </a:stretch>
        </p:blipFill>
        <p:spPr/>
      </p:pic>
      <p:sp>
        <p:nvSpPr>
          <p:cNvPr id="5" name="TextBox 4"/>
          <p:cNvSpPr txBox="1"/>
          <p:nvPr/>
        </p:nvSpPr>
        <p:spPr>
          <a:xfrm>
            <a:off x="3541084" y="6488668"/>
            <a:ext cx="5602916" cy="369332"/>
          </a:xfrm>
          <a:prstGeom prst="rect">
            <a:avLst/>
          </a:prstGeom>
          <a:noFill/>
        </p:spPr>
        <p:txBody>
          <a:bodyPr wrap="none" rtlCol="0">
            <a:spAutoFit/>
          </a:bodyPr>
          <a:lstStyle/>
          <a:p>
            <a:r>
              <a:rPr lang="en-US" dirty="0" smtClean="0">
                <a:solidFill>
                  <a:srgbClr val="FF0000"/>
                </a:solidFill>
              </a:rPr>
              <a:t>*</a:t>
            </a:r>
            <a:r>
              <a:rPr lang="en-US" dirty="0" smtClean="0"/>
              <a:t>Graphs provided by Dr. Nancy Swanson, with permission</a:t>
            </a:r>
            <a:endParaRPr lang="en-US" dirty="0"/>
          </a:p>
        </p:txBody>
      </p:sp>
      <p:sp>
        <p:nvSpPr>
          <p:cNvPr id="6" name="TextBox 5"/>
          <p:cNvSpPr txBox="1"/>
          <p:nvPr/>
        </p:nvSpPr>
        <p:spPr>
          <a:xfrm>
            <a:off x="1126067" y="3022600"/>
            <a:ext cx="6383867" cy="1077218"/>
          </a:xfrm>
          <a:prstGeom prst="rect">
            <a:avLst/>
          </a:prstGeom>
          <a:solidFill>
            <a:srgbClr val="FFFBA7"/>
          </a:solidFill>
          <a:ln>
            <a:solidFill>
              <a:srgbClr val="000000"/>
            </a:solidFill>
          </a:ln>
        </p:spPr>
        <p:txBody>
          <a:bodyPr wrap="square" rtlCol="0">
            <a:spAutoFit/>
          </a:bodyPr>
          <a:lstStyle/>
          <a:p>
            <a:pPr algn="ctr"/>
            <a:r>
              <a:rPr lang="en-US" sz="3200" dirty="0" smtClean="0"/>
              <a:t>We will revisit this topic when we discuss toxic chemicals in food</a:t>
            </a:r>
            <a:endParaRPr lang="en-US" sz="3200" dirty="0"/>
          </a:p>
        </p:txBody>
      </p:sp>
    </p:spTree>
    <p:extLst>
      <p:ext uri="{BB962C8B-B14F-4D97-AF65-F5344CB8AC3E}">
        <p14:creationId xmlns:p14="http://schemas.microsoft.com/office/powerpoint/2010/main" val="2303284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rmAutofit fontScale="90000"/>
          </a:bodyPr>
          <a:lstStyle/>
          <a:p>
            <a:r>
              <a:rPr lang="en-US" b="1" dirty="0"/>
              <a:t>Low saturated fat diets don't curb heart disease risk or help you live </a:t>
            </a:r>
            <a:r>
              <a:rPr lang="en-US" b="1" dirty="0" smtClean="0"/>
              <a:t>longer</a:t>
            </a:r>
            <a:r>
              <a:rPr lang="en-US" b="1" dirty="0" smtClean="0">
                <a:solidFill>
                  <a:srgbClr val="FF0000"/>
                </a:solidFill>
              </a:rPr>
              <a:t>*</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smtClean="0"/>
              <a:t>“And </a:t>
            </a:r>
            <a:r>
              <a:rPr lang="en-US" dirty="0"/>
              <a:t>anyone who has had a heart attack should not be thinking of replacing saturated fats with refined carbs or omega 6 fatty acids—particularly those found in processed vegetable oils containing large amounts of corn or safflower </a:t>
            </a:r>
            <a:r>
              <a:rPr lang="en-US" dirty="0" smtClean="0"/>
              <a:t>oil</a:t>
            </a:r>
            <a:r>
              <a:rPr lang="en-US" dirty="0"/>
              <a:t>.</a:t>
            </a:r>
            <a:r>
              <a:rPr lang="en-US" dirty="0" smtClean="0"/>
              <a:t>”</a:t>
            </a:r>
          </a:p>
          <a:p>
            <a:pPr marL="0" indent="0">
              <a:buNone/>
            </a:pPr>
            <a:r>
              <a:rPr lang="it-IT" i="1" dirty="0"/>
              <a:t>Dr James </a:t>
            </a:r>
            <a:r>
              <a:rPr lang="it-IT" i="1" dirty="0" err="1" smtClean="0"/>
              <a:t>DiNicolantonio</a:t>
            </a:r>
            <a:endParaRPr lang="it-IT" i="1" dirty="0"/>
          </a:p>
          <a:p>
            <a:pPr marL="0" indent="0">
              <a:buNone/>
            </a:pPr>
            <a:endParaRPr lang="en-US" dirty="0"/>
          </a:p>
          <a:p>
            <a:endParaRPr lang="en-US" dirty="0"/>
          </a:p>
        </p:txBody>
      </p:sp>
      <p:sp>
        <p:nvSpPr>
          <p:cNvPr id="4" name="TextBox 3"/>
          <p:cNvSpPr txBox="1"/>
          <p:nvPr/>
        </p:nvSpPr>
        <p:spPr>
          <a:xfrm>
            <a:off x="931333" y="6333067"/>
            <a:ext cx="6779019" cy="400110"/>
          </a:xfrm>
          <a:prstGeom prst="rect">
            <a:avLst/>
          </a:prstGeom>
          <a:noFill/>
        </p:spPr>
        <p:txBody>
          <a:bodyPr wrap="none" rtlCol="0">
            <a:spAutoFit/>
          </a:bodyPr>
          <a:lstStyle/>
          <a:p>
            <a:r>
              <a:rPr lang="en-US" sz="2000" dirty="0">
                <a:solidFill>
                  <a:srgbClr val="FF0000"/>
                </a:solidFill>
              </a:rPr>
              <a:t>*</a:t>
            </a:r>
            <a:r>
              <a:rPr lang="en-US" sz="2000" dirty="0" err="1" smtClean="0"/>
              <a:t>www.sciencedaily.com</a:t>
            </a:r>
            <a:r>
              <a:rPr lang="en-US" sz="2000" dirty="0"/>
              <a:t>/releases/2014/03/140305191429.htm</a:t>
            </a:r>
          </a:p>
        </p:txBody>
      </p:sp>
    </p:spTree>
    <p:extLst>
      <p:ext uri="{BB962C8B-B14F-4D97-AF65-F5344CB8AC3E}">
        <p14:creationId xmlns:p14="http://schemas.microsoft.com/office/powerpoint/2010/main" val="312431205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50"/>
            <a:ext cx="8229600" cy="1143000"/>
          </a:xfrm>
        </p:spPr>
        <p:txBody>
          <a:bodyPr/>
          <a:lstStyle/>
          <a:p>
            <a:r>
              <a:rPr lang="en-US" b="1" dirty="0" smtClean="0"/>
              <a:t>Are Polyunsaturated Fats Good?</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910771" y="1127350"/>
            <a:ext cx="7235371" cy="2754086"/>
          </a:xfrm>
          <a:solidFill>
            <a:srgbClr val="FFF8A0"/>
          </a:solidFill>
          <a:ln>
            <a:solidFill>
              <a:srgbClr val="000000"/>
            </a:solidFill>
          </a:ln>
        </p:spPr>
        <p:txBody>
          <a:bodyPr/>
          <a:lstStyle/>
          <a:p>
            <a:pPr marL="0" indent="0" algn="ctr">
              <a:buNone/>
            </a:pPr>
            <a:r>
              <a:rPr lang="en-US" b="1" dirty="0" smtClean="0"/>
              <a:t>“Conclusion</a:t>
            </a:r>
            <a:r>
              <a:rPr lang="en-US" b="1" dirty="0"/>
              <a:t>: </a:t>
            </a:r>
            <a:r>
              <a:rPr lang="en-US" dirty="0"/>
              <a:t>Current evidence does not clearly support </a:t>
            </a:r>
            <a:r>
              <a:rPr lang="en-US" dirty="0" smtClean="0"/>
              <a:t>cardiovascular </a:t>
            </a:r>
            <a:r>
              <a:rPr lang="en-US" dirty="0"/>
              <a:t>guidelines that encourage high consumption of </a:t>
            </a:r>
            <a:r>
              <a:rPr lang="en-US" dirty="0" smtClean="0"/>
              <a:t>polyunsaturated </a:t>
            </a:r>
            <a:r>
              <a:rPr lang="en-US" dirty="0"/>
              <a:t>fatty acids and low consumption of total saturated fats</a:t>
            </a:r>
            <a:r>
              <a:rPr lang="en-US" dirty="0" smtClean="0"/>
              <a:t>.” </a:t>
            </a:r>
            <a:endParaRPr lang="en-US" dirty="0"/>
          </a:p>
          <a:p>
            <a:pPr algn="ctr"/>
            <a:endParaRPr lang="en-US" dirty="0"/>
          </a:p>
        </p:txBody>
      </p:sp>
      <p:sp>
        <p:nvSpPr>
          <p:cNvPr id="4" name="TextBox 3"/>
          <p:cNvSpPr txBox="1"/>
          <p:nvPr/>
        </p:nvSpPr>
        <p:spPr>
          <a:xfrm>
            <a:off x="1164771" y="6134725"/>
            <a:ext cx="7783251" cy="584776"/>
          </a:xfrm>
          <a:prstGeom prst="rect">
            <a:avLst/>
          </a:prstGeom>
          <a:noFill/>
        </p:spPr>
        <p:txBody>
          <a:bodyPr wrap="none" rtlCol="0">
            <a:spAutoFit/>
          </a:bodyPr>
          <a:lstStyle/>
          <a:p>
            <a:r>
              <a:rPr lang="en-US" sz="2400" dirty="0" smtClean="0">
                <a:solidFill>
                  <a:srgbClr val="FF0000"/>
                </a:solidFill>
              </a:rPr>
              <a:t>*</a:t>
            </a:r>
            <a:r>
              <a:rPr lang="en-US" sz="3200" dirty="0" smtClean="0"/>
              <a:t> </a:t>
            </a:r>
            <a:r>
              <a:rPr lang="en-US" sz="2400" dirty="0" smtClean="0"/>
              <a:t>R</a:t>
            </a:r>
            <a:r>
              <a:rPr lang="en-US" sz="2400" dirty="0"/>
              <a:t>. </a:t>
            </a:r>
            <a:r>
              <a:rPr lang="en-US" sz="2400" dirty="0" err="1"/>
              <a:t>Chowdhury</a:t>
            </a:r>
            <a:r>
              <a:rPr lang="en-US" sz="2400" dirty="0"/>
              <a:t> et al. Ann Intern Med. 2014;160(6):398-406.</a:t>
            </a:r>
          </a:p>
        </p:txBody>
      </p:sp>
      <p:pic>
        <p:nvPicPr>
          <p:cNvPr id="5" name="Picture 4" descr="bac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4001125"/>
            <a:ext cx="3810000" cy="2133600"/>
          </a:xfrm>
          <a:prstGeom prst="rect">
            <a:avLst/>
          </a:prstGeom>
        </p:spPr>
      </p:pic>
      <p:sp>
        <p:nvSpPr>
          <p:cNvPr id="6" name="TextBox 5"/>
          <p:cNvSpPr txBox="1"/>
          <p:nvPr/>
        </p:nvSpPr>
        <p:spPr>
          <a:xfrm>
            <a:off x="3674533" y="4861467"/>
            <a:ext cx="1665991" cy="461665"/>
          </a:xfrm>
          <a:prstGeom prst="rect">
            <a:avLst/>
          </a:prstGeom>
          <a:solidFill>
            <a:srgbClr val="FFFF00"/>
          </a:solidFill>
        </p:spPr>
        <p:txBody>
          <a:bodyPr wrap="none" rtlCol="0">
            <a:spAutoFit/>
          </a:bodyPr>
          <a:lstStyle/>
          <a:p>
            <a:r>
              <a:rPr lang="en-US" sz="2400" dirty="0" smtClean="0"/>
              <a:t>Healthy fat!</a:t>
            </a:r>
            <a:endParaRPr lang="en-US" sz="2400" dirty="0"/>
          </a:p>
        </p:txBody>
      </p:sp>
    </p:spTree>
    <p:extLst>
      <p:ext uri="{BB962C8B-B14F-4D97-AF65-F5344CB8AC3E}">
        <p14:creationId xmlns:p14="http://schemas.microsoft.com/office/powerpoint/2010/main" val="1300862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Book by </a:t>
            </a:r>
            <a:r>
              <a:rPr lang="en-US" b="1" dirty="0"/>
              <a:t>Nina </a:t>
            </a:r>
            <a:r>
              <a:rPr lang="en-US" b="1" dirty="0" err="1"/>
              <a:t>Teicholz</a:t>
            </a:r>
            <a:endParaRPr lang="en-US" b="1" dirty="0"/>
          </a:p>
        </p:txBody>
      </p:sp>
      <p:pic>
        <p:nvPicPr>
          <p:cNvPr id="4" name="Content Placeholder 3" descr="big_fat_surprise.jpg"/>
          <p:cNvPicPr>
            <a:picLocks noGrp="1" noChangeAspect="1"/>
          </p:cNvPicPr>
          <p:nvPr>
            <p:ph idx="1"/>
          </p:nvPr>
        </p:nvPicPr>
        <p:blipFill>
          <a:blip r:embed="rId3">
            <a:extLst>
              <a:ext uri="{28A0092B-C50C-407E-A947-70E740481C1C}">
                <a14:useLocalDpi xmlns:a14="http://schemas.microsoft.com/office/drawing/2010/main" val="0"/>
              </a:ext>
            </a:extLst>
          </a:blip>
          <a:srcRect l="-63644" r="-63644"/>
          <a:stretch>
            <a:fillRect/>
          </a:stretch>
        </p:blipFill>
        <p:spPr>
          <a:xfrm>
            <a:off x="1555747" y="1163638"/>
            <a:ext cx="10639882" cy="5851525"/>
          </a:xfrm>
        </p:spPr>
      </p:pic>
      <p:sp>
        <p:nvSpPr>
          <p:cNvPr id="3" name="TextBox 2"/>
          <p:cNvSpPr txBox="1"/>
          <p:nvPr/>
        </p:nvSpPr>
        <p:spPr>
          <a:xfrm>
            <a:off x="457200" y="1998132"/>
            <a:ext cx="4521200" cy="3970318"/>
          </a:xfrm>
          <a:prstGeom prst="rect">
            <a:avLst/>
          </a:prstGeom>
          <a:noFill/>
        </p:spPr>
        <p:txBody>
          <a:bodyPr wrap="square" rtlCol="0">
            <a:spAutoFit/>
          </a:bodyPr>
          <a:lstStyle/>
          <a:p>
            <a:r>
              <a:rPr lang="en-US" sz="2800" dirty="0" smtClean="0"/>
              <a:t>Reducing </a:t>
            </a:r>
            <a:r>
              <a:rPr lang="en-US" sz="2800" dirty="0"/>
              <a:t>the saturated fat in our diets has been disastrous for our health as a nation, and we can, guilt-free, welcome these </a:t>
            </a:r>
            <a:r>
              <a:rPr lang="en-US" sz="2800" dirty="0" smtClean="0"/>
              <a:t>whole fats </a:t>
            </a:r>
            <a:r>
              <a:rPr lang="en-US" sz="2800" dirty="0"/>
              <a:t>back into our lives</a:t>
            </a:r>
            <a:r>
              <a:rPr lang="en-US" sz="2800" dirty="0" smtClean="0"/>
              <a:t>.</a:t>
            </a:r>
          </a:p>
          <a:p>
            <a:r>
              <a:rPr lang="en-US" sz="2800" dirty="0" smtClean="0"/>
              <a:t>Eggs, whole milk, meat, butter …</a:t>
            </a:r>
            <a:endParaRPr lang="en-US" sz="2800" dirty="0"/>
          </a:p>
          <a:p>
            <a:endParaRPr lang="en-US" sz="2800" dirty="0"/>
          </a:p>
        </p:txBody>
      </p:sp>
    </p:spTree>
    <p:extLst>
      <p:ext uri="{BB962C8B-B14F-4D97-AF65-F5344CB8AC3E}">
        <p14:creationId xmlns:p14="http://schemas.microsoft.com/office/powerpoint/2010/main" val="203452483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“Whole </a:t>
            </a:r>
            <a:r>
              <a:rPr lang="en-US" b="1" dirty="0"/>
              <a:t>Kernel Unrefined </a:t>
            </a:r>
            <a:r>
              <a:rPr lang="en-US" b="1" dirty="0" smtClean="0"/>
              <a:t/>
            </a:r>
            <a:br>
              <a:rPr lang="en-US" b="1" dirty="0" smtClean="0"/>
            </a:br>
            <a:r>
              <a:rPr lang="en-US" b="1" dirty="0" smtClean="0"/>
              <a:t>Fresh</a:t>
            </a:r>
            <a:r>
              <a:rPr lang="en-US" b="1" dirty="0"/>
              <a:t>-Pressed Virgin Coconut </a:t>
            </a:r>
            <a:r>
              <a:rPr lang="en-US" b="1" dirty="0" smtClean="0"/>
              <a:t>Oil” </a:t>
            </a:r>
            <a:endParaRPr lang="en-US" b="1" dirty="0"/>
          </a:p>
        </p:txBody>
      </p:sp>
      <p:pic>
        <p:nvPicPr>
          <p:cNvPr id="4" name="Content Placeholder 3" descr="coconut_oil.jpg"/>
          <p:cNvPicPr>
            <a:picLocks noGrp="1" noChangeAspect="1"/>
          </p:cNvPicPr>
          <p:nvPr>
            <p:ph idx="1"/>
          </p:nvPr>
        </p:nvPicPr>
        <p:blipFill>
          <a:blip r:embed="rId3">
            <a:extLst>
              <a:ext uri="{28A0092B-C50C-407E-A947-70E740481C1C}">
                <a14:useLocalDpi xmlns:a14="http://schemas.microsoft.com/office/drawing/2010/main" val="0"/>
              </a:ext>
            </a:extLst>
          </a:blip>
          <a:srcRect l="-108943" r="-108943"/>
          <a:stretch>
            <a:fillRect/>
          </a:stretch>
        </p:blipFill>
        <p:spPr/>
      </p:pic>
    </p:spTree>
    <p:extLst>
      <p:ext uri="{BB962C8B-B14F-4D97-AF65-F5344CB8AC3E}">
        <p14:creationId xmlns:p14="http://schemas.microsoft.com/office/powerpoint/2010/main" val="9032984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124268</TotalTime>
  <Words>6924</Words>
  <Application>Microsoft Macintosh PowerPoint</Application>
  <PresentationFormat>On-screen Show (4:3)</PresentationFormat>
  <Paragraphs>769</Paragraphs>
  <Slides>122</Slides>
  <Notes>66</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Office Theme</vt:lpstr>
      <vt:lpstr>Download these slides!               http://people.csail.mit.edu/seneff</vt:lpstr>
      <vt:lpstr>Pesticides, Antibiotics, Vaccines and Pharmaceuticals: Are They the Cause of our Current Health Crisis?</vt:lpstr>
      <vt:lpstr>PowerPoint Presentation</vt:lpstr>
      <vt:lpstr>PowerPoint Presentation</vt:lpstr>
      <vt:lpstr>Outline</vt:lpstr>
      <vt:lpstr>Outline</vt:lpstr>
      <vt:lpstr>A Provocative Proposal</vt:lpstr>
      <vt:lpstr>A Provocative Proposal</vt:lpstr>
      <vt:lpstr>eNOS is Very Vulnerable*</vt:lpstr>
      <vt:lpstr>High Serum Lipids is Not Correlated with Ischemic Heart Disease!</vt:lpstr>
      <vt:lpstr>High Serum Lipids IS Correlated with Glyphosate Usage</vt:lpstr>
      <vt:lpstr>What happens to us  in the modern world</vt:lpstr>
      <vt:lpstr>At the Cellular Level…</vt:lpstr>
      <vt:lpstr>At the Cellular Level…</vt:lpstr>
      <vt:lpstr>Wake-Sleep Cycle*</vt:lpstr>
      <vt:lpstr>Wake-Sleep Cycle*</vt:lpstr>
      <vt:lpstr>PowerPoint Presentation</vt:lpstr>
      <vt:lpstr>PowerPoint Presentation</vt:lpstr>
      <vt:lpstr>PowerPoint Presentation</vt:lpstr>
      <vt:lpstr>PowerPoint Presentation</vt:lpstr>
      <vt:lpstr>PowerPoint Presentation</vt:lpstr>
      <vt:lpstr>Is Glyphosate Toxic?</vt:lpstr>
      <vt:lpstr>Main Toxic Effects of Glyphosate*</vt:lpstr>
      <vt:lpstr>The Enhancing Effect of Adjuvants*</vt:lpstr>
      <vt:lpstr>Roundup Safety Claims Disputed*</vt:lpstr>
      <vt:lpstr>PowerPoint Presentation</vt:lpstr>
      <vt:lpstr>Go Organic!</vt:lpstr>
      <vt:lpstr>How Much Does it Cost?</vt:lpstr>
      <vt:lpstr>Probiotics! – Maintain Healthy Gut</vt:lpstr>
      <vt:lpstr>Escape to a sunny place in winter!</vt:lpstr>
      <vt:lpstr>If you Live in Canada, Use a Sunlamp!</vt:lpstr>
      <vt:lpstr>Epsom Salts!</vt:lpstr>
      <vt:lpstr>Don’ts!</vt:lpstr>
      <vt:lpstr>We are Too Comfortable                          with Aluminum!</vt:lpstr>
      <vt:lpstr>Outline</vt:lpstr>
      <vt:lpstr>Outline</vt:lpstr>
      <vt:lpstr>PowerPoint Presentation</vt:lpstr>
      <vt:lpstr>PowerPoint Presentation</vt:lpstr>
      <vt:lpstr>PowerPoint Presentation</vt:lpstr>
      <vt:lpstr>Ten Food Companies Control What We Eat*</vt:lpstr>
      <vt:lpstr>Sugar-Sweetened Beverages*</vt:lpstr>
      <vt:lpstr>But don’t just switch to  non-calory sweeteners!*</vt:lpstr>
      <vt:lpstr>Sugar, fat or protein?</vt:lpstr>
      <vt:lpstr>Organic Food is Better!*</vt:lpstr>
      <vt:lpstr>Industrial Agriculture is Depleting the Soil and Plants of Minerals*</vt:lpstr>
      <vt:lpstr>Making Bone Broth a Staple in Your Diet May Be the Key to Improving Your Health* </vt:lpstr>
      <vt:lpstr>PowerPoint Presentation</vt:lpstr>
      <vt:lpstr>Are We Getting Enough Sulfur  in Our Diet?*</vt:lpstr>
      <vt:lpstr>Eat Foods Containing Sulfur!</vt:lpstr>
      <vt:lpstr>Supplemental Sources of Sulfur*</vt:lpstr>
      <vt:lpstr>Supplemental Sources of Sulfur*</vt:lpstr>
      <vt:lpstr>Alpha Lipoic Acid Has  Many Health Benefits*</vt:lpstr>
      <vt:lpstr>Garlic!*</vt:lpstr>
      <vt:lpstr>DMSO and Allicin (in Garlic)</vt:lpstr>
      <vt:lpstr>Antimetastatic Activity of Sulforaphane*</vt:lpstr>
      <vt:lpstr>Bitter Taste May Battle Asthma*</vt:lpstr>
      <vt:lpstr>Taurine Protects from Obesity*</vt:lpstr>
      <vt:lpstr>Chicks Fed Taurine Learn Better*</vt:lpstr>
      <vt:lpstr>Glucosamine Sulfate: It’s the Sulfate!*</vt:lpstr>
      <vt:lpstr>Chondroitin Sulfate Prevents  Calcium Uptake by Mast Cells*</vt:lpstr>
      <vt:lpstr>Chondroitin Sulfate Prevents  Calcium Uptake by Mast Cells*</vt:lpstr>
      <vt:lpstr>Hydrogen Sulfide Gas as a Treatment*</vt:lpstr>
      <vt:lpstr>Flavonoids and Polyphenols!</vt:lpstr>
      <vt:lpstr>Flavonoids: Three Hexagonal Rings</vt:lpstr>
      <vt:lpstr>Flavonoids Transport Sulfate!</vt:lpstr>
      <vt:lpstr>Red Wine is Antimicrobial*</vt:lpstr>
      <vt:lpstr>PowerPoint Presentation</vt:lpstr>
      <vt:lpstr>PowerPoint Presentation</vt:lpstr>
      <vt:lpstr>Three Forms of Curcumin*</vt:lpstr>
      <vt:lpstr>Curcumin Goes Around and Around Delivering Sulfate to Liver!</vt:lpstr>
      <vt:lpstr>Curcumin Prevents Diabetes*</vt:lpstr>
      <vt:lpstr>Glucosinolates!</vt:lpstr>
      <vt:lpstr>Broccoli Sprouts*</vt:lpstr>
      <vt:lpstr>Quercetin: A Sulfate Transporter*</vt:lpstr>
      <vt:lpstr>Sulfated Flavonol Fights HIV*</vt:lpstr>
      <vt:lpstr>Coffee Gets Sulfated in the Gut*</vt:lpstr>
      <vt:lpstr>Coffee Drinking Lowers GGT*</vt:lpstr>
      <vt:lpstr>“Dark Chocolate Acutely Improves Walking Autonomy in Patients With Peripheral Artery Disease”*</vt:lpstr>
      <vt:lpstr>Polyphenols Protect Corn  from Fungus*</vt:lpstr>
      <vt:lpstr>How Do Polyphenols Protect?*</vt:lpstr>
      <vt:lpstr>Ginkgo biloba protects from glyphosate*</vt:lpstr>
      <vt:lpstr>PowerPoint Presentation</vt:lpstr>
      <vt:lpstr>What a Difference Three Decades can Make!</vt:lpstr>
      <vt:lpstr>Cover story, Time Magazine, June 23, 2014 </vt:lpstr>
      <vt:lpstr>Ending the War on Fat*</vt:lpstr>
      <vt:lpstr>PowerPoint Presentation</vt:lpstr>
      <vt:lpstr>Low-Carb Diet Reduces Inflammation*</vt:lpstr>
      <vt:lpstr>“Dietary Carbohydrate restriction as the first approach in diabetes management.          Critical review and evidence base”*  </vt:lpstr>
      <vt:lpstr>Saturated vs Unsaturated Fat??</vt:lpstr>
      <vt:lpstr>Saturated Fat Protects from  Heart Disease*</vt:lpstr>
      <vt:lpstr>(OLD!) Experiment on Calves*</vt:lpstr>
      <vt:lpstr>(OLD!) Experiment on Calves*</vt:lpstr>
      <vt:lpstr>Fat and Oil Consumption: US*</vt:lpstr>
      <vt:lpstr>Fat and Oil Consumption: US*</vt:lpstr>
      <vt:lpstr>Fat and Oil Consumption: US*</vt:lpstr>
      <vt:lpstr>Low saturated fat diets don't curb heart disease risk or help you live longer* </vt:lpstr>
      <vt:lpstr>Are Polyunsaturated Fats Good?*</vt:lpstr>
      <vt:lpstr>Book by Nina Teicholz</vt:lpstr>
      <vt:lpstr>“Whole Kernel Unrefined  Fresh-Pressed Virgin Coconut Oil” </vt:lpstr>
      <vt:lpstr>The Vegetarian Myth*</vt:lpstr>
      <vt:lpstr>Sustainable Agriculture is the Answer*</vt:lpstr>
      <vt:lpstr>Why You Should buy Meat from Small Farms*</vt:lpstr>
      <vt:lpstr>Cancer, Sun and Micronutrients</vt:lpstr>
      <vt:lpstr>Swedish Population Study on  Sun Exposure*</vt:lpstr>
      <vt:lpstr>Top Ten Melanoma States?*</vt:lpstr>
      <vt:lpstr>Top Ten Melanoma States?*</vt:lpstr>
      <vt:lpstr>Skin Cancer and Sunscreen –       What’s Going On?</vt:lpstr>
      <vt:lpstr>Skin Cancer and Sunscreen –       What’s Going On?</vt:lpstr>
      <vt:lpstr>NAD Synthesis Depends on Tryptophan*</vt:lpstr>
      <vt:lpstr>Food Sources of Niacin</vt:lpstr>
      <vt:lpstr>Niacin and Breast Cancer*</vt:lpstr>
      <vt:lpstr>Niacin and Breast Cancer*</vt:lpstr>
      <vt:lpstr>Food sources of tryptophan</vt:lpstr>
      <vt:lpstr>Chris Kresser on Vitamin K2*</vt:lpstr>
      <vt:lpstr>Food Sources of Vitamin K2</vt:lpstr>
      <vt:lpstr>Iron Deficiency and Autism</vt:lpstr>
      <vt:lpstr>“Iodine: What Cancer, Your Brain and Thyroid Have In Common”*</vt:lpstr>
      <vt:lpstr>Selenium and Thyroid*</vt:lpstr>
      <vt:lpstr>PowerPoint Presentation</vt:lpstr>
      <vt:lpstr>Nutrition to Treat Alzheimer’s*</vt:lpstr>
      <vt:lpstr>PowerPoint Presentation</vt:lpstr>
      <vt:lpstr>Summary</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Seneff</dc:creator>
  <cp:lastModifiedBy>Stephanie Seneff</cp:lastModifiedBy>
  <cp:revision>309</cp:revision>
  <cp:lastPrinted>2014-11-06T22:09:53Z</cp:lastPrinted>
  <dcterms:created xsi:type="dcterms:W3CDTF">2014-06-28T22:54:31Z</dcterms:created>
  <dcterms:modified xsi:type="dcterms:W3CDTF">2015-04-18T14:47:27Z</dcterms:modified>
</cp:coreProperties>
</file>