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16.jpg" ContentType="image/p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17.jpg" ContentType="image/pn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4"/>
  </p:notesMasterIdLst>
  <p:handoutMasterIdLst>
    <p:handoutMasterId r:id="rId135"/>
  </p:handoutMasterIdLst>
  <p:sldIdLst>
    <p:sldId id="574" r:id="rId2"/>
    <p:sldId id="478" r:id="rId3"/>
    <p:sldId id="414" r:id="rId4"/>
    <p:sldId id="489" r:id="rId5"/>
    <p:sldId id="490" r:id="rId6"/>
    <p:sldId id="530" r:id="rId7"/>
    <p:sldId id="542" r:id="rId8"/>
    <p:sldId id="460" r:id="rId9"/>
    <p:sldId id="476" r:id="rId10"/>
    <p:sldId id="461" r:id="rId11"/>
    <p:sldId id="551" r:id="rId12"/>
    <p:sldId id="555" r:id="rId13"/>
    <p:sldId id="556" r:id="rId14"/>
    <p:sldId id="557" r:id="rId15"/>
    <p:sldId id="558" r:id="rId16"/>
    <p:sldId id="559" r:id="rId17"/>
    <p:sldId id="565" r:id="rId18"/>
    <p:sldId id="566" r:id="rId19"/>
    <p:sldId id="567" r:id="rId20"/>
    <p:sldId id="560" r:id="rId21"/>
    <p:sldId id="563" r:id="rId22"/>
    <p:sldId id="564" r:id="rId23"/>
    <p:sldId id="550" r:id="rId24"/>
    <p:sldId id="299" r:id="rId25"/>
    <p:sldId id="280" r:id="rId26"/>
    <p:sldId id="417" r:id="rId27"/>
    <p:sldId id="327" r:id="rId28"/>
    <p:sldId id="326" r:id="rId29"/>
    <p:sldId id="418" r:id="rId30"/>
    <p:sldId id="289" r:id="rId31"/>
    <p:sldId id="456" r:id="rId32"/>
    <p:sldId id="435" r:id="rId33"/>
    <p:sldId id="332" r:id="rId34"/>
    <p:sldId id="407" r:id="rId35"/>
    <p:sldId id="543" r:id="rId36"/>
    <p:sldId id="342" r:id="rId37"/>
    <p:sldId id="343" r:id="rId38"/>
    <p:sldId id="344" r:id="rId39"/>
    <p:sldId id="345" r:id="rId40"/>
    <p:sldId id="422" r:id="rId41"/>
    <p:sldId id="455" r:id="rId42"/>
    <p:sldId id="522" r:id="rId43"/>
    <p:sldId id="520" r:id="rId44"/>
    <p:sldId id="521" r:id="rId45"/>
    <p:sldId id="527" r:id="rId46"/>
    <p:sldId id="523" r:id="rId47"/>
    <p:sldId id="544" r:id="rId48"/>
    <p:sldId id="506" r:id="rId49"/>
    <p:sldId id="572" r:id="rId50"/>
    <p:sldId id="573" r:id="rId51"/>
    <p:sldId id="507" r:id="rId52"/>
    <p:sldId id="508" r:id="rId53"/>
    <p:sldId id="509" r:id="rId54"/>
    <p:sldId id="510" r:id="rId55"/>
    <p:sldId id="511" r:id="rId56"/>
    <p:sldId id="512" r:id="rId57"/>
    <p:sldId id="513" r:id="rId58"/>
    <p:sldId id="545" r:id="rId59"/>
    <p:sldId id="424" r:id="rId60"/>
    <p:sldId id="267" r:id="rId61"/>
    <p:sldId id="323" r:id="rId62"/>
    <p:sldId id="271" r:id="rId63"/>
    <p:sldId id="546" r:id="rId64"/>
    <p:sldId id="296" r:id="rId65"/>
    <p:sldId id="297" r:id="rId66"/>
    <p:sldId id="322" r:id="rId67"/>
    <p:sldId id="547" r:id="rId68"/>
    <p:sldId id="532" r:id="rId69"/>
    <p:sldId id="533" r:id="rId70"/>
    <p:sldId id="534" r:id="rId71"/>
    <p:sldId id="535" r:id="rId72"/>
    <p:sldId id="536" r:id="rId73"/>
    <p:sldId id="537" r:id="rId74"/>
    <p:sldId id="538" r:id="rId75"/>
    <p:sldId id="539" r:id="rId76"/>
    <p:sldId id="540" r:id="rId77"/>
    <p:sldId id="541" r:id="rId78"/>
    <p:sldId id="548" r:id="rId79"/>
    <p:sldId id="349" r:id="rId80"/>
    <p:sldId id="350" r:id="rId81"/>
    <p:sldId id="351" r:id="rId82"/>
    <p:sldId id="352" r:id="rId83"/>
    <p:sldId id="353" r:id="rId84"/>
    <p:sldId id="354" r:id="rId85"/>
    <p:sldId id="355" r:id="rId86"/>
    <p:sldId id="356" r:id="rId87"/>
    <p:sldId id="357" r:id="rId88"/>
    <p:sldId id="358" r:id="rId89"/>
    <p:sldId id="359" r:id="rId90"/>
    <p:sldId id="360" r:id="rId91"/>
    <p:sldId id="361" r:id="rId92"/>
    <p:sldId id="362" r:id="rId93"/>
    <p:sldId id="437" r:id="rId94"/>
    <p:sldId id="368" r:id="rId95"/>
    <p:sldId id="369" r:id="rId96"/>
    <p:sldId id="372" r:id="rId97"/>
    <p:sldId id="373" r:id="rId98"/>
    <p:sldId id="568" r:id="rId99"/>
    <p:sldId id="438" r:id="rId100"/>
    <p:sldId id="378" r:id="rId101"/>
    <p:sldId id="379" r:id="rId102"/>
    <p:sldId id="380" r:id="rId103"/>
    <p:sldId id="381" r:id="rId104"/>
    <p:sldId id="382" r:id="rId105"/>
    <p:sldId id="383" r:id="rId106"/>
    <p:sldId id="462" r:id="rId107"/>
    <p:sldId id="450" r:id="rId108"/>
    <p:sldId id="389" r:id="rId109"/>
    <p:sldId id="390" r:id="rId110"/>
    <p:sldId id="391" r:id="rId111"/>
    <p:sldId id="392" r:id="rId112"/>
    <p:sldId id="393" r:id="rId113"/>
    <p:sldId id="394" r:id="rId114"/>
    <p:sldId id="395" r:id="rId115"/>
    <p:sldId id="396" r:id="rId116"/>
    <p:sldId id="549" r:id="rId117"/>
    <p:sldId id="444" r:id="rId118"/>
    <p:sldId id="398" r:id="rId119"/>
    <p:sldId id="399" r:id="rId120"/>
    <p:sldId id="400" r:id="rId121"/>
    <p:sldId id="491" r:id="rId122"/>
    <p:sldId id="401" r:id="rId123"/>
    <p:sldId id="445" r:id="rId124"/>
    <p:sldId id="402" r:id="rId125"/>
    <p:sldId id="571" r:id="rId126"/>
    <p:sldId id="452" r:id="rId127"/>
    <p:sldId id="453" r:id="rId128"/>
    <p:sldId id="488" r:id="rId129"/>
    <p:sldId id="451" r:id="rId130"/>
    <p:sldId id="486" r:id="rId131"/>
    <p:sldId id="526" r:id="rId132"/>
    <p:sldId id="487" r:id="rId1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727272"/>
    <a:srgbClr val="616161"/>
    <a:srgbClr val="2C2C2C"/>
    <a:srgbClr val="FFF8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647" autoAdjust="0"/>
  </p:normalViewPr>
  <p:slideViewPr>
    <p:cSldViewPr snapToGrid="0" snapToObjects="1">
      <p:cViewPr>
        <p:scale>
          <a:sx n="75" d="100"/>
          <a:sy n="75" d="100"/>
        </p:scale>
        <p:origin x="-1184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816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notesMaster" Target="notesMasters/notesMaster1.xml"/><Relationship Id="rId135" Type="http://schemas.openxmlformats.org/officeDocument/2006/relationships/handoutMaster" Target="handoutMasters/handoutMaster1.xml"/><Relationship Id="rId136" Type="http://schemas.openxmlformats.org/officeDocument/2006/relationships/printerSettings" Target="printerSettings/printerSettings1.bin"/><Relationship Id="rId137" Type="http://schemas.openxmlformats.org/officeDocument/2006/relationships/presProps" Target="presProps.xml"/><Relationship Id="rId138" Type="http://schemas.openxmlformats.org/officeDocument/2006/relationships/viewProps" Target="viewProps.xml"/><Relationship Id="rId13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C218E-73FE-6C41-9DB2-3C9FAE7254BF}" type="datetimeFigureOut">
              <a:rPr lang="en-US" smtClean="0"/>
              <a:t>11/5/14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9ED694-9F09-9840-940F-1DF1737D0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01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327C5-1471-194F-A93E-BF06059946EE}" type="datetimeFigureOut">
              <a:rPr lang="en-US" smtClean="0"/>
              <a:t>11/5/14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EC170-001F-0641-A9A4-825556536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49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toxsci.oxfordjournals.org/search?author1=Zolt%C3%A1n+Gregus&amp;sortspec=date&amp;submit=Submit" TargetMode="External"/><Relationship Id="rId4" Type="http://schemas.openxmlformats.org/officeDocument/2006/relationships/hyperlink" Target="http://toxsci.oxfordjournals.org/content/56/1/18.full%23fn-1" TargetMode="External"/><Relationship Id="rId5" Type="http://schemas.openxmlformats.org/officeDocument/2006/relationships/hyperlink" Target="http://toxsci.oxfordjournals.org/search?author1=%C3%81gnes+Gyurasics&amp;sortspec=date&amp;submit=Submit" TargetMode="External"/><Relationship Id="rId6" Type="http://schemas.openxmlformats.org/officeDocument/2006/relationships/hyperlink" Target="http://toxsci.oxfordjournals.org/search?author1=Iv%C3%A1n+Csanaky&amp;sortspec=date&amp;submit=Submit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/?term=From+Manganism+to+Manganese-Induced+Parkinsonism:+A+Conceptual+Model+Based+on+the+Evolution+of+Exposure%23" TargetMode="External"/><Relationship Id="rId4" Type="http://schemas.openxmlformats.org/officeDocument/2006/relationships/hyperlink" Target="http://www.ncbi.nlm.nih.gov/pubmed?term=Lucchini%20RG%5BAuthor%5D&amp;cauthor=true&amp;cauthor_uid=20012385" TargetMode="External"/><Relationship Id="rId5" Type="http://schemas.openxmlformats.org/officeDocument/2006/relationships/hyperlink" Target="http://www.ncbi.nlm.nih.gov/pubmed?term=Martin%20CJ%5BAuthor%5D&amp;cauthor=true&amp;cauthor_uid=20012385" TargetMode="External"/><Relationship Id="rId6" Type="http://schemas.openxmlformats.org/officeDocument/2006/relationships/hyperlink" Target="http://www.ncbi.nlm.nih.gov/pubmed?term=Doney%20BC%5BAuthor%5D&amp;cauthor=true&amp;cauthor_uid=20012385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/?term=From+Manganism+to+Manganese-Induced+Parkinsonism:+A+Conceptual+Model+Based+on+the+Evolution+of+Exposure%23" TargetMode="External"/><Relationship Id="rId4" Type="http://schemas.openxmlformats.org/officeDocument/2006/relationships/hyperlink" Target="http://www.ncbi.nlm.nih.gov/pubmed?term=Lucchini%20RG%5BAuthor%5D&amp;cauthor=true&amp;cauthor_uid=20012385" TargetMode="External"/><Relationship Id="rId5" Type="http://schemas.openxmlformats.org/officeDocument/2006/relationships/hyperlink" Target="http://www.ncbi.nlm.nih.gov/pubmed?term=Martin%20CJ%5BAuthor%5D&amp;cauthor=true&amp;cauthor_uid=20012385" TargetMode="External"/><Relationship Id="rId6" Type="http://schemas.openxmlformats.org/officeDocument/2006/relationships/hyperlink" Target="http://www.ncbi.nlm.nih.gov/pubmed?term=Doney%20BC%5BAuthor%5D&amp;cauthor=true&amp;cauthor_uid=20012385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Drugs.pdf</a:t>
            </a:r>
            <a:r>
              <a:rPr lang="en-US" dirty="0" smtClean="0"/>
              <a:t>   </a:t>
            </a:r>
            <a:r>
              <a:rPr lang="en-US" dirty="0" err="1" smtClean="0"/>
              <a:t>Nutrition.pdf</a:t>
            </a:r>
            <a:r>
              <a:rPr lang="en-US" dirty="0" smtClean="0"/>
              <a:t>   </a:t>
            </a:r>
            <a:r>
              <a:rPr lang="en-US" dirty="0" err="1" smtClean="0"/>
              <a:t>antibiotics_vaccines.pdf</a:t>
            </a:r>
            <a:r>
              <a:rPr lang="en-US" dirty="0" smtClean="0"/>
              <a:t>   </a:t>
            </a:r>
            <a:r>
              <a:rPr lang="en-US" dirty="0" err="1" smtClean="0"/>
              <a:t>glyphosate_new.pdf</a:t>
            </a:r>
            <a:endParaRPr lang="en-US" dirty="0" smtClean="0"/>
          </a:p>
          <a:p>
            <a:r>
              <a:rPr lang="en-US" dirty="0" err="1" smtClean="0"/>
              <a:t>Drugs.pptx</a:t>
            </a:r>
            <a:r>
              <a:rPr lang="en-US" dirty="0" smtClean="0"/>
              <a:t>  </a:t>
            </a:r>
            <a:r>
              <a:rPr lang="en-US" dirty="0" err="1" smtClean="0"/>
              <a:t>Nutrition.pptx</a:t>
            </a:r>
            <a:r>
              <a:rPr lang="en-US" dirty="0" smtClean="0"/>
              <a:t>  </a:t>
            </a:r>
            <a:r>
              <a:rPr lang="en-US" dirty="0" err="1" smtClean="0"/>
              <a:t>antibiotics_vaccines.pptx</a:t>
            </a:r>
            <a:r>
              <a:rPr lang="en-US" dirty="0" smtClean="0"/>
              <a:t>  </a:t>
            </a:r>
            <a:r>
              <a:rPr lang="en-US" dirty="0" err="1" smtClean="0"/>
              <a:t>glyphosate_new.pptx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0C48C9-082D-3F4F-8D89-A4B0922064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39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data.epo.org</a:t>
            </a:r>
            <a:r>
              <a:rPr lang="en-US" dirty="0" smtClean="0"/>
              <a:t>/</a:t>
            </a:r>
            <a:r>
              <a:rPr lang="en-US" dirty="0" err="1" smtClean="0"/>
              <a:t>gpi</a:t>
            </a:r>
            <a:r>
              <a:rPr lang="en-US" dirty="0" smtClean="0"/>
              <a:t>/EP1389912A2-PESTICIDE-COMPOSITIONS-CONTAINING-OXALIC-ACID </a:t>
            </a:r>
            <a:r>
              <a:rPr lang="en-US" smtClean="0"/>
              <a:t>(quote)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90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Csail</a:t>
            </a:r>
            <a:r>
              <a:rPr lang="en-US" dirty="0" smtClean="0"/>
              <a:t>/2014/project/</a:t>
            </a:r>
            <a:r>
              <a:rPr lang="en-US" dirty="0" err="1" smtClean="0"/>
              <a:t>Chenny</a:t>
            </a:r>
            <a:r>
              <a:rPr lang="en-US" dirty="0" smtClean="0"/>
              <a:t>/ChineseArticle_on_GMO_soy_Chenny_2014.pdf</a:t>
            </a:r>
          </a:p>
          <a:p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http://blog.sina.com.cn/s/blog_502041670102em9z.html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58B92-B5BA-6747-B32B-63F71F4D376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27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www.greenmedinfo.com</a:t>
            </a:r>
            <a:r>
              <a:rPr lang="en-US" dirty="0" smtClean="0"/>
              <a:t>/blog/how-extreme-levels-roundup-food-became-industry-normal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58B92-B5BA-6747-B32B-63F71F4D376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48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europepmc.org</a:t>
            </a:r>
            <a:r>
              <a:rPr lang="en-US" dirty="0" smtClean="0"/>
              <a:t>/abstract/MED/7884536</a:t>
            </a:r>
          </a:p>
          <a:p>
            <a:r>
              <a:rPr lang="en-US" dirty="0" err="1" smtClean="0"/>
              <a:t>Chenny</a:t>
            </a:r>
            <a:r>
              <a:rPr lang="en-US" dirty="0" smtClean="0"/>
              <a:t>/</a:t>
            </a:r>
            <a:r>
              <a:rPr lang="en-US" dirty="0" err="1" smtClean="0"/>
              <a:t>soy_protein_products.text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44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de-DE" dirty="0" err="1" smtClean="0"/>
              <a:t>SoyFormulaSeizuresAutism.pdf</a:t>
            </a:r>
            <a:endParaRPr lang="de-DE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90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It’s hard to get a measure of soy protein consumption but a proxy is the measure of vegetable oil consumption – the residue from extraction of oil from soy is used as a protein additive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76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Chenny</a:t>
            </a:r>
            <a:r>
              <a:rPr lang="en-US" dirty="0" smtClean="0"/>
              <a:t>/hexane_microbes_1991.pdf</a:t>
            </a:r>
          </a:p>
          <a:p>
            <a:r>
              <a:rPr lang="en-US" dirty="0" smtClean="0"/>
              <a:t>ADD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70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Chenny</a:t>
            </a:r>
            <a:r>
              <a:rPr lang="en-US" dirty="0" smtClean="0"/>
              <a:t>/hexane_microbes_1991.pdf</a:t>
            </a:r>
          </a:p>
          <a:p>
            <a:r>
              <a:rPr lang="en-US" dirty="0" smtClean="0"/>
              <a:t>ADD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70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Nancy/oils/veg oil domestic </a:t>
            </a:r>
            <a:r>
              <a:rPr lang="en-US" dirty="0" err="1" smtClean="0"/>
              <a:t>disappearance.gif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E031B-ADBB-6449-B9D2-D9362C645AF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0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Nancy/oils/</a:t>
            </a:r>
            <a:r>
              <a:rPr lang="en-US" dirty="0" err="1" smtClean="0"/>
              <a:t>domest</a:t>
            </a:r>
            <a:r>
              <a:rPr lang="en-US" dirty="0" smtClean="0"/>
              <a:t> oil\ </a:t>
            </a:r>
            <a:r>
              <a:rPr lang="en-US" dirty="0" err="1" smtClean="0"/>
              <a:t>consumption.gif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E031B-ADBB-6449-B9D2-D9362C645AF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42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US_children_are_sick.pdf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AD673-965D-8042-AA30-6931640F8A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590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./under\ 6\ ADD\ </a:t>
            </a:r>
            <a:r>
              <a:rPr lang="en-US" dirty="0" err="1" smtClean="0"/>
              <a:t>etc</a:t>
            </a:r>
            <a:r>
              <a:rPr lang="en-US" dirty="0" smtClean="0"/>
              <a:t>\ </a:t>
            </a:r>
            <a:r>
              <a:rPr lang="en-US" dirty="0" err="1" smtClean="0"/>
              <a:t>vs</a:t>
            </a:r>
            <a:r>
              <a:rPr lang="en-US" dirty="0" smtClean="0"/>
              <a:t>\ veg\ </a:t>
            </a:r>
            <a:r>
              <a:rPr lang="en-US" dirty="0" err="1" smtClean="0"/>
              <a:t>oil.gif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194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Individuals with Disabilities Education 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87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Individuals with Disabilities Education 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878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AnthonySamsel</a:t>
            </a:r>
            <a:r>
              <a:rPr lang="en-US" dirty="0" smtClean="0"/>
              <a:t>/swine/</a:t>
            </a:r>
            <a:r>
              <a:rPr lang="en-US" dirty="0" err="1" smtClean="0"/>
              <a:t>aluminum_glyphosate.pdf</a:t>
            </a:r>
            <a:endParaRPr lang="en-US" dirty="0" smtClean="0"/>
          </a:p>
          <a:p>
            <a:r>
              <a:rPr lang="is-IS" dirty="0" smtClean="0"/>
              <a:t>aluminum_citrate_absorbs_well_vinegar_antacids.pdf</a:t>
            </a:r>
            <a:endParaRPr lang="en-US" dirty="0" smtClean="0"/>
          </a:p>
          <a:p>
            <a:r>
              <a:rPr lang="en-US" dirty="0" err="1" smtClean="0"/>
              <a:t>Csail</a:t>
            </a:r>
            <a:r>
              <a:rPr lang="en-US" dirty="0" smtClean="0"/>
              <a:t>/2013/project/Anthony/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895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./under\ 6\ ADD\ </a:t>
            </a:r>
            <a:r>
              <a:rPr lang="en-US" dirty="0" err="1" smtClean="0"/>
              <a:t>etc</a:t>
            </a:r>
            <a:r>
              <a:rPr lang="en-US" dirty="0" smtClean="0"/>
              <a:t>\ </a:t>
            </a:r>
            <a:r>
              <a:rPr lang="en-US" dirty="0" err="1" smtClean="0"/>
              <a:t>vs</a:t>
            </a:r>
            <a:r>
              <a:rPr lang="en-US" dirty="0" smtClean="0"/>
              <a:t>\ veg\ </a:t>
            </a:r>
            <a:r>
              <a:rPr lang="en-US" dirty="0" err="1" smtClean="0"/>
              <a:t>oil.gif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194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./under\ 6\ ADD\ </a:t>
            </a:r>
            <a:r>
              <a:rPr lang="en-US" dirty="0" err="1" smtClean="0"/>
              <a:t>etc</a:t>
            </a:r>
            <a:r>
              <a:rPr lang="en-US" dirty="0" smtClean="0"/>
              <a:t>\ </a:t>
            </a:r>
            <a:r>
              <a:rPr lang="en-US" dirty="0" err="1" smtClean="0"/>
              <a:t>vs</a:t>
            </a:r>
            <a:r>
              <a:rPr lang="en-US" dirty="0" smtClean="0"/>
              <a:t>\ veg\ </a:t>
            </a:r>
            <a:r>
              <a:rPr lang="en-US" dirty="0" err="1" smtClean="0"/>
              <a:t>oil.gif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194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product received its registration certificate in October 2003 after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six years of research and development work and field testing across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various regions in Canada. It was introduced in Western Canada last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season.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127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Glyphosate</a:t>
            </a:r>
            <a:r>
              <a:rPr lang="en-US" dirty="0" smtClean="0"/>
              <a:t>/</a:t>
            </a:r>
            <a:r>
              <a:rPr lang="sv-SE" dirty="0" smtClean="0"/>
              <a:t>seralini_2014_pesticide_toxicity_adjuvants.pdf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EF46-CDE8-734E-B046-8EFCF61323C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188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glyphosate_and_breast_cancer.text</a:t>
            </a:r>
            <a:endParaRPr lang="en-US" dirty="0" smtClean="0"/>
          </a:p>
          <a:p>
            <a:r>
              <a:rPr lang="en-US" dirty="0" smtClean="0"/>
              <a:t>Swine/</a:t>
            </a:r>
            <a:r>
              <a:rPr lang="en-US" dirty="0" err="1" smtClean="0"/>
              <a:t>glyphosate_breast_cancer.pdf</a:t>
            </a:r>
            <a:endParaRPr lang="en-US" dirty="0" smtClean="0"/>
          </a:p>
          <a:p>
            <a:r>
              <a:rPr lang="en-US" dirty="0" smtClean="0"/>
              <a:t>Please make a note that this study shows Glyphosate effects down to parts per trillion (10 to the minus12th).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study, we found that glyphosate at a log interval concentration ranging from 10-12 to 10-6 M increased the cell proliferation of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hormorne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dependent breast cancer T47D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698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Glyphosate/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roundup_inhibits_StAR_protein_expression.pdf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reduction 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expression in the adrenal gland may affect carbohydrate metabolism, immune system function, and water balance.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90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Samantha/autism_environmental_trends_aluminum_glyphosate_Cynthia_2014.pdf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986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Images/</a:t>
            </a:r>
            <a:r>
              <a:rPr lang="en-US" dirty="0" err="1" smtClean="0"/>
              <a:t>seralini_rats.png</a:t>
            </a:r>
            <a:endParaRPr lang="en-US" dirty="0" smtClean="0"/>
          </a:p>
          <a:p>
            <a:r>
              <a:rPr lang="en-US" dirty="0" smtClean="0"/>
              <a:t>./</a:t>
            </a:r>
            <a:r>
              <a:rPr lang="en-US" dirty="0" err="1" smtClean="0"/>
              <a:t>seralini_paper.pdf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1-Seralini&amp;al.ESEU-RepublishedInVivo_June2014.pdf</a:t>
            </a:r>
          </a:p>
          <a:p>
            <a:r>
              <a:rPr lang="en-US" dirty="0" smtClean="0"/>
              <a:t>2-Seralini et al-</a:t>
            </a:r>
            <a:r>
              <a:rPr lang="en-US" dirty="0" err="1" smtClean="0"/>
              <a:t>RetTR</a:t>
            </a:r>
            <a:r>
              <a:rPr lang="en-US" dirty="0" smtClean="0"/>
              <a:t>- 1-s2.0-S0278691512005637-main.pdf</a:t>
            </a:r>
          </a:p>
          <a:p>
            <a:r>
              <a:rPr lang="en-US" dirty="0" smtClean="0"/>
              <a:t>3 Seralini&amp;al.ESEU-Conflicts_June2014.pdf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812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1-Seralini&amp;al.ESEU-RepublishedInVivo_June2014.pdf</a:t>
            </a:r>
          </a:p>
          <a:p>
            <a:r>
              <a:rPr lang="en-US" dirty="0" smtClean="0"/>
              <a:t>2-Seralini et al-</a:t>
            </a:r>
            <a:r>
              <a:rPr lang="en-US" dirty="0" err="1" smtClean="0"/>
              <a:t>RetTR</a:t>
            </a:r>
            <a:r>
              <a:rPr lang="en-US" dirty="0" smtClean="0"/>
              <a:t>- 1-s2.0-S0278691512005637-main.pdf</a:t>
            </a:r>
          </a:p>
          <a:p>
            <a:r>
              <a:rPr lang="en-US" dirty="0" smtClean="0"/>
              <a:t>3 Seralini&amp;al.ESEU-Conflicts_June2014.pdf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14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Spacedoc/mercola/GMOS_mouse_study_2012.pdf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E4978-050D-F641-83DC-E226D6622FF5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</a:t>
            </a:r>
            <a:r>
              <a:rPr lang="en-US" dirty="0" err="1" smtClean="0"/>
              <a:t>biliary_excretion_of_manganese.pdf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256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da-DK" dirty="0" err="1" smtClean="0"/>
              <a:t>carp_glyphosate_bile.pdf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190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da-DK" dirty="0" err="1" smtClean="0"/>
              <a:t>carp_glyphosate_bile.pdf</a:t>
            </a:r>
            <a:endParaRPr lang="da-DK" dirty="0" smtClean="0"/>
          </a:p>
          <a:p>
            <a:endParaRPr lang="da-DK" dirty="0" smtClean="0"/>
          </a:p>
          <a:p>
            <a:r>
              <a:rPr lang="en-US" dirty="0" smtClean="0"/>
              <a:t>G</a:t>
            </a:r>
            <a:r>
              <a:rPr lang="da-DK" dirty="0" err="1" smtClean="0"/>
              <a:t>lyphosate</a:t>
            </a:r>
            <a:r>
              <a:rPr lang="da-DK" dirty="0" smtClean="0"/>
              <a:t>/</a:t>
            </a:r>
            <a:r>
              <a:rPr lang="da-DK" dirty="0" err="1" smtClean="0"/>
              <a:t>bile_epithelial_cells_induce_fibrosis.text</a:t>
            </a:r>
            <a:endParaRPr lang="da-DK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190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G</a:t>
            </a:r>
            <a:r>
              <a:rPr lang="it-IT" b="1" dirty="0" err="1" smtClean="0"/>
              <a:t>lyphosate</a:t>
            </a:r>
            <a:r>
              <a:rPr lang="it-IT" b="1" dirty="0" smtClean="0"/>
              <a:t>/</a:t>
            </a:r>
            <a:r>
              <a:rPr lang="it-IT" b="1" dirty="0" err="1" smtClean="0"/>
              <a:t>biliary_excretion_of_arsenic_glutathione.pdf</a:t>
            </a:r>
            <a:endParaRPr lang="it-IT" b="1" dirty="0" smtClean="0"/>
          </a:p>
          <a:p>
            <a:endParaRPr lang="en-US" b="1" dirty="0" smtClean="0"/>
          </a:p>
          <a:p>
            <a:r>
              <a:rPr lang="it-IT" dirty="0" smtClean="0"/>
              <a:t>Z. Gregus e</a:t>
            </a:r>
            <a:r>
              <a:rPr lang="it-IT" baseline="0" dirty="0" smtClean="0"/>
              <a:t>t al. </a:t>
            </a:r>
            <a:r>
              <a:rPr lang="it-IT" dirty="0" smtClean="0"/>
              <a:t>Toxicol Sci. 2000 Jul;56(1):18-25.</a:t>
            </a:r>
            <a:endParaRPr lang="en-US" b="1" dirty="0" smtClean="0"/>
          </a:p>
          <a:p>
            <a:r>
              <a:rPr lang="en-US" b="1" dirty="0" smtClean="0"/>
              <a:t>Biliary and Urinary Excretion of Inorganic Arsenic: </a:t>
            </a:r>
            <a:r>
              <a:rPr lang="en-US" b="1" dirty="0" err="1" smtClean="0"/>
              <a:t>Monomethylarsonous</a:t>
            </a:r>
            <a:r>
              <a:rPr lang="en-US" b="1" dirty="0" smtClean="0"/>
              <a:t> Acid as a Major Biliary Metabolite in Rats</a:t>
            </a:r>
          </a:p>
          <a:p>
            <a:r>
              <a:rPr lang="en-US" dirty="0" smtClean="0">
                <a:hlinkClick r:id="rId3"/>
              </a:rPr>
              <a:t>Zoltán Gregus</a:t>
            </a:r>
            <a:r>
              <a:rPr lang="en-US" dirty="0" smtClean="0">
                <a:hlinkClick r:id="rId4"/>
              </a:rPr>
              <a:t>1</a:t>
            </a:r>
            <a:r>
              <a:rPr lang="en-US" dirty="0" smtClean="0"/>
              <a:t>, </a:t>
            </a:r>
          </a:p>
          <a:p>
            <a:r>
              <a:rPr lang="en-US" dirty="0" smtClean="0">
                <a:hlinkClick r:id="rId5"/>
              </a:rPr>
              <a:t>Ágnes Gyurasics</a:t>
            </a:r>
            <a:r>
              <a:rPr lang="en-US" dirty="0" smtClean="0"/>
              <a:t> and </a:t>
            </a:r>
          </a:p>
          <a:p>
            <a:r>
              <a:rPr lang="en-US" dirty="0" smtClean="0">
                <a:hlinkClick r:id="rId6"/>
              </a:rPr>
              <a:t>Iván Csanaky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987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Project/Glyphosate/</a:t>
            </a:r>
            <a:r>
              <a:rPr lang="en-US" dirty="0" err="1" smtClean="0"/>
              <a:t>glyphosate_sri_lanka_kidney_failure_epidemiology.pdf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097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</a:t>
            </a:r>
            <a:r>
              <a:rPr lang="en-US" dirty="0" err="1" smtClean="0"/>
              <a:t>manganism.pdf</a:t>
            </a:r>
            <a:endParaRPr lang="en-US" dirty="0" smtClean="0"/>
          </a:p>
          <a:p>
            <a:endParaRPr lang="en-US" dirty="0" smtClean="0"/>
          </a:p>
          <a:p>
            <a:endParaRPr lang="en-US" b="1" dirty="0" smtClean="0"/>
          </a:p>
          <a:p>
            <a:r>
              <a:rPr lang="en-US" dirty="0" smtClean="0">
                <a:hlinkClick r:id="rId3" tooltip="Neuromolecular medicine."/>
              </a:rPr>
              <a:t>Neuromolecular Med.</a:t>
            </a:r>
            <a:r>
              <a:rPr lang="en-US" dirty="0" smtClean="0"/>
              <a:t> 2009;11(4):311-21. </a:t>
            </a:r>
            <a:r>
              <a:rPr lang="en-US" dirty="0" err="1" smtClean="0"/>
              <a:t>doi</a:t>
            </a:r>
            <a:r>
              <a:rPr lang="en-US" dirty="0" smtClean="0"/>
              <a:t>: 10.1007/s12017-009-8108-8. </a:t>
            </a:r>
            <a:r>
              <a:rPr lang="en-US" dirty="0" err="1" smtClean="0"/>
              <a:t>Epub</a:t>
            </a:r>
            <a:r>
              <a:rPr lang="en-US" dirty="0" smtClean="0"/>
              <a:t> 2009 Dec 10.</a:t>
            </a:r>
          </a:p>
          <a:p>
            <a:r>
              <a:rPr lang="en-US" b="1" dirty="0" smtClean="0"/>
              <a:t>From </a:t>
            </a:r>
            <a:r>
              <a:rPr lang="en-US" b="1" dirty="0" err="1" smtClean="0"/>
              <a:t>manganism</a:t>
            </a:r>
            <a:r>
              <a:rPr lang="en-US" b="1" dirty="0" smtClean="0"/>
              <a:t> to manganese-induced parkinsonism: a conceptual model based on the evolution of exposure.</a:t>
            </a:r>
          </a:p>
          <a:p>
            <a:r>
              <a:rPr lang="en-US" dirty="0" smtClean="0">
                <a:hlinkClick r:id="rId4"/>
              </a:rPr>
              <a:t>Lucchini RG</a:t>
            </a:r>
            <a:r>
              <a:rPr lang="en-US" baseline="30000" dirty="0" smtClean="0"/>
              <a:t>1</a:t>
            </a:r>
            <a:r>
              <a:rPr lang="en-US" dirty="0" smtClean="0"/>
              <a:t>, </a:t>
            </a:r>
            <a:r>
              <a:rPr lang="en-US" dirty="0" smtClean="0">
                <a:hlinkClick r:id="rId5"/>
              </a:rPr>
              <a:t>Martin CJ</a:t>
            </a:r>
            <a:r>
              <a:rPr lang="en-US" dirty="0" smtClean="0"/>
              <a:t>, </a:t>
            </a:r>
            <a:r>
              <a:rPr lang="en-US" dirty="0" smtClean="0">
                <a:hlinkClick r:id="rId6"/>
              </a:rPr>
              <a:t>Doney BC</a:t>
            </a:r>
            <a:r>
              <a:rPr lang="en-US" dirty="0" smtClean="0"/>
              <a:t>.</a:t>
            </a:r>
          </a:p>
          <a:p>
            <a:r>
              <a:rPr lang="en-US" b="1" dirty="0" smtClean="0">
                <a:hlinkClick r:id="rId3" tooltip="Open/close author information list"/>
              </a:rPr>
              <a:t>Author information </a:t>
            </a:r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which </a:t>
            </a:r>
            <a:r>
              <a:rPr lang="en-US" dirty="0" err="1" smtClean="0"/>
              <a:t>Mn</a:t>
            </a:r>
            <a:r>
              <a:rPr lang="en-US" dirty="0" smtClean="0"/>
              <a:t> in inspired air can gain access the body to: 1) direct uptake</a:t>
            </a:r>
          </a:p>
          <a:p>
            <a:r>
              <a:rPr lang="en-US" dirty="0" smtClean="0"/>
              <a:t>into the CNS via uptake into the olfactory or trigeminal presynaptic</a:t>
            </a:r>
          </a:p>
          <a:p>
            <a:r>
              <a:rPr lang="en-US" dirty="0" smtClean="0"/>
              <a:t>nerve endings located in the nasal mucosa and the subsequent</a:t>
            </a:r>
          </a:p>
          <a:p>
            <a:r>
              <a:rPr lang="en-US" dirty="0" smtClean="0"/>
              <a:t>retrograde axonal transport directly into the CNS; 2) transport across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021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</a:t>
            </a:r>
            <a:r>
              <a:rPr lang="en-US" dirty="0" err="1" smtClean="0"/>
              <a:t>manganism.pdf</a:t>
            </a:r>
            <a:endParaRPr lang="en-US" dirty="0" smtClean="0"/>
          </a:p>
          <a:p>
            <a:endParaRPr lang="en-US" dirty="0" smtClean="0"/>
          </a:p>
          <a:p>
            <a:endParaRPr lang="en-US" b="1" dirty="0" smtClean="0"/>
          </a:p>
          <a:p>
            <a:r>
              <a:rPr lang="en-US" dirty="0" smtClean="0">
                <a:hlinkClick r:id="rId3" tooltip="Neuromolecular medicine."/>
              </a:rPr>
              <a:t>Neuromolecular Med.</a:t>
            </a:r>
            <a:r>
              <a:rPr lang="en-US" dirty="0" smtClean="0"/>
              <a:t> 2009;11(4):311-21. </a:t>
            </a:r>
            <a:r>
              <a:rPr lang="en-US" dirty="0" err="1" smtClean="0"/>
              <a:t>doi</a:t>
            </a:r>
            <a:r>
              <a:rPr lang="en-US" dirty="0" smtClean="0"/>
              <a:t>: 10.1007/s12017-009-8108-8. </a:t>
            </a:r>
            <a:r>
              <a:rPr lang="en-US" dirty="0" err="1" smtClean="0"/>
              <a:t>Epub</a:t>
            </a:r>
            <a:r>
              <a:rPr lang="en-US" dirty="0" smtClean="0"/>
              <a:t> 2009 Dec 10.</a:t>
            </a:r>
          </a:p>
          <a:p>
            <a:r>
              <a:rPr lang="en-US" b="1" dirty="0" smtClean="0"/>
              <a:t>From </a:t>
            </a:r>
            <a:r>
              <a:rPr lang="en-US" b="1" dirty="0" err="1" smtClean="0"/>
              <a:t>manganism</a:t>
            </a:r>
            <a:r>
              <a:rPr lang="en-US" b="1" dirty="0" smtClean="0"/>
              <a:t> to manganese-induced parkinsonism: a conceptual model based on the evolution of exposure.</a:t>
            </a:r>
          </a:p>
          <a:p>
            <a:r>
              <a:rPr lang="en-US" dirty="0" smtClean="0">
                <a:hlinkClick r:id="rId4"/>
              </a:rPr>
              <a:t>Lucchini RG</a:t>
            </a:r>
            <a:r>
              <a:rPr lang="en-US" baseline="30000" dirty="0" smtClean="0"/>
              <a:t>1</a:t>
            </a:r>
            <a:r>
              <a:rPr lang="en-US" dirty="0" smtClean="0"/>
              <a:t>, </a:t>
            </a:r>
            <a:r>
              <a:rPr lang="en-US" dirty="0" smtClean="0">
                <a:hlinkClick r:id="rId5"/>
              </a:rPr>
              <a:t>Martin CJ</a:t>
            </a:r>
            <a:r>
              <a:rPr lang="en-US" dirty="0" smtClean="0"/>
              <a:t>, </a:t>
            </a:r>
            <a:r>
              <a:rPr lang="en-US" dirty="0" smtClean="0">
                <a:hlinkClick r:id="rId6"/>
              </a:rPr>
              <a:t>Doney BC</a:t>
            </a:r>
            <a:r>
              <a:rPr lang="en-US" dirty="0" smtClean="0"/>
              <a:t>.</a:t>
            </a:r>
          </a:p>
          <a:p>
            <a:r>
              <a:rPr lang="en-US" b="1" dirty="0" smtClean="0">
                <a:hlinkClick r:id="rId3" tooltip="Open/close author information list"/>
              </a:rPr>
              <a:t>Author information </a:t>
            </a:r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which </a:t>
            </a:r>
            <a:r>
              <a:rPr lang="en-US" dirty="0" err="1" smtClean="0"/>
              <a:t>Mn</a:t>
            </a:r>
            <a:r>
              <a:rPr lang="en-US" dirty="0" smtClean="0"/>
              <a:t> in inspired air can gain access the body to: 1) direct uptake</a:t>
            </a:r>
          </a:p>
          <a:p>
            <a:r>
              <a:rPr lang="en-US" dirty="0" smtClean="0"/>
              <a:t>into the CNS via uptake into the olfactory or trigeminal presynaptic</a:t>
            </a:r>
          </a:p>
          <a:p>
            <a:r>
              <a:rPr lang="en-US" dirty="0" smtClean="0"/>
              <a:t>nerve endings located in the nasal mucosa and the subsequent</a:t>
            </a:r>
          </a:p>
          <a:p>
            <a:r>
              <a:rPr lang="en-US" dirty="0" smtClean="0"/>
              <a:t>retrograde axonal transport directly into the CNS; 2) transport across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02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WIKI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19171-4A44-2541-A458-A9CD76DCFBB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</a:t>
            </a:r>
            <a:r>
              <a:rPr lang="en-US" dirty="0" err="1" smtClean="0"/>
              <a:t>glyphosate_parkinsons_worms.pdf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hronic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but perhaps not acute, exposure to TD leads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DAergic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degeneration in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elegans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017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Parkinsonism_glyphosate1.png, parkinsonism_glyphosate2.png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0D14-FC44-2C45-ADC3-FD5ACACF7F6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939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manganese_in_saliva.text</a:t>
            </a:r>
            <a:endParaRPr lang="en-US" dirty="0" smtClean="0"/>
          </a:p>
          <a:p>
            <a:r>
              <a:rPr lang="en-US" dirty="0" smtClean="0"/>
              <a:t>G</a:t>
            </a:r>
            <a:r>
              <a:rPr lang="fi-FI" dirty="0" err="1" smtClean="0"/>
              <a:t>lyphosate/arsenic_salivation_animals.pdf</a:t>
            </a:r>
            <a:endParaRPr lang="fi-FI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042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manganese_in_saliva.text</a:t>
            </a:r>
            <a:endParaRPr lang="en-US" dirty="0" smtClean="0"/>
          </a:p>
          <a:p>
            <a:r>
              <a:rPr lang="en-US" dirty="0" smtClean="0"/>
              <a:t>G</a:t>
            </a:r>
            <a:r>
              <a:rPr lang="fi-FI" dirty="0" err="1" smtClean="0"/>
              <a:t>lyphosate/arsenic_salivation_animals.pdf</a:t>
            </a:r>
            <a:endParaRPr lang="fi-FI" dirty="0" smtClean="0"/>
          </a:p>
          <a:p>
            <a:r>
              <a:rPr lang="en-US" dirty="0" smtClean="0"/>
              <a:t>glyphosate_bile_acids_salivary_glands_toxicity_study_1992.text</a:t>
            </a:r>
          </a:p>
          <a:p>
            <a:endParaRPr lang="fi-FI" dirty="0" smtClean="0"/>
          </a:p>
          <a:p>
            <a:r>
              <a:rPr lang="fi-FI" dirty="0" smtClean="0"/>
              <a:t>Chan and Mahler 1992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042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</a:t>
            </a:r>
          </a:p>
          <a:p>
            <a:r>
              <a:rPr lang="fi-FI" dirty="0" smtClean="0"/>
              <a:t>salivary_gland_result_on_page_24.pdf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854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attached/Huber2/</a:t>
            </a:r>
            <a:r>
              <a:rPr lang="en-US" dirty="0" err="1" smtClean="0"/>
              <a:t>FoodPlaguePrimer.pdf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58B92-B5BA-6747-B32B-63F71F4D3768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938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attached/Huber2/</a:t>
            </a:r>
            <a:r>
              <a:rPr lang="en-US" dirty="0" err="1" smtClean="0"/>
              <a:t>FoodPlaguePrimer.pdf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788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attached/Huber2/</a:t>
            </a:r>
            <a:r>
              <a:rPr lang="en-US" dirty="0" err="1" smtClean="0"/>
              <a:t>FoodPlaguePrimer.pdf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788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</a:t>
            </a:r>
            <a:r>
              <a:rPr lang="en-US" dirty="0" err="1" smtClean="0"/>
              <a:t>glyphosate_induced_manganese_deficiency_plants_Huber.pdf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EF46-CDE8-734E-B046-8EFCF61323C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114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glyphosate</a:t>
            </a:r>
            <a:r>
              <a:rPr lang="pl-PL" dirty="0" smtClean="0"/>
              <a:t>//</a:t>
            </a:r>
            <a:r>
              <a:rPr lang="pl-PL" dirty="0" err="1" smtClean="0"/>
              <a:t>cows_cobalt_deficiency_glyphosate.pdf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33DE-2F22-6E47-9E31-8407BA9180B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36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Nancy/</a:t>
            </a:r>
            <a:r>
              <a:rPr lang="en-US" dirty="0" err="1" smtClean="0"/>
              <a:t>latest_plots</a:t>
            </a:r>
            <a:r>
              <a:rPr lang="en-US" dirty="0" smtClean="0"/>
              <a:t>/6-yr-old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autism.gif</a:t>
            </a:r>
            <a:r>
              <a:rPr lang="en-US" baseline="0" dirty="0" smtClean="0"/>
              <a:t>	</a:t>
            </a:r>
          </a:p>
          <a:p>
            <a:endParaRPr lang="en-US" baseline="0" dirty="0" smtClean="0"/>
          </a:p>
          <a:p>
            <a:r>
              <a:rPr lang="en-US" dirty="0" smtClean="0">
                <a:effectLst/>
              </a:rPr>
              <a:t>autism: USDE</a:t>
            </a:r>
          </a:p>
          <a:p>
            <a:r>
              <a:rPr lang="en-US" dirty="0" smtClean="0">
                <a:effectLst/>
              </a:rPr>
              <a:t>oil consumption: USDA</a:t>
            </a:r>
          </a:p>
          <a:p>
            <a:r>
              <a:rPr lang="en-US" dirty="0" smtClean="0">
                <a:effectLst/>
              </a:rPr>
              <a:t>glyphosate: USDA</a:t>
            </a:r>
          </a:p>
          <a:p>
            <a:r>
              <a:rPr lang="en-US" dirty="0" smtClean="0">
                <a:effectLst/>
              </a:rPr>
              <a:t>GE crops: USDA</a:t>
            </a:r>
          </a:p>
          <a:p>
            <a:r>
              <a:rPr lang="en-US" dirty="0" smtClean="0">
                <a:effectLst/>
              </a:rPr>
              <a:t>Mortality data: CDC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858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glyphosate</a:t>
            </a:r>
            <a:r>
              <a:rPr lang="pl-PL" dirty="0" smtClean="0"/>
              <a:t>//</a:t>
            </a:r>
            <a:r>
              <a:rPr lang="pl-PL" dirty="0" err="1" smtClean="0"/>
              <a:t>cows_cobalt_deficiency_glyphosate.pdf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33DE-2F22-6E47-9E31-8407BA9180B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364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</a:t>
            </a:r>
            <a:r>
              <a:rPr lang="fr-FR" dirty="0" err="1" smtClean="0"/>
              <a:t>lyphosate</a:t>
            </a:r>
            <a:r>
              <a:rPr lang="fr-FR" dirty="0" smtClean="0"/>
              <a:t>/Clair_glyphosate_toxic_to_lactobacillus_2012.pdf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467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Glyphosate/manganese/</a:t>
            </a:r>
            <a:r>
              <a:rPr lang="en-US" dirty="0" err="1" smtClean="0"/>
              <a:t>manganese_acquisition_by_lactobacillus.pdf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62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Glyphosate/manganese/</a:t>
            </a:r>
            <a:r>
              <a:rPr lang="en-US" dirty="0" err="1" smtClean="0"/>
              <a:t>manganese_acquisition_by_lactobacillus.pdf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62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Glyphosate/manganese/</a:t>
            </a:r>
            <a:r>
              <a:rPr lang="en-US" smtClean="0"/>
              <a:t>manganese_alleviates</a:t>
            </a:r>
            <a:r>
              <a:rPr lang="en-US" baseline="0" smtClean="0"/>
              <a:t>_anxiety.text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154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Glyphosate/manganese/</a:t>
            </a:r>
            <a:r>
              <a:rPr lang="en-US" smtClean="0"/>
              <a:t>manganese_alleviates</a:t>
            </a:r>
            <a:r>
              <a:rPr lang="en-US" baseline="0" smtClean="0"/>
              <a:t>_anxiety.text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154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http://</a:t>
            </a:r>
            <a:r>
              <a:rPr lang="pl-PL" dirty="0" err="1" smtClean="0"/>
              <a:t>www.iidc.indiana.edu</a:t>
            </a:r>
            <a:r>
              <a:rPr lang="pl-PL" dirty="0" smtClean="0"/>
              <a:t>/?</a:t>
            </a:r>
            <a:r>
              <a:rPr lang="pl-PL" dirty="0" err="1" smtClean="0"/>
              <a:t>pageId</a:t>
            </a:r>
            <a:r>
              <a:rPr lang="pl-PL" dirty="0" smtClean="0"/>
              <a:t>=3616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823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2014/</a:t>
            </a:r>
            <a:r>
              <a:rPr lang="en-US" dirty="0" err="1" smtClean="0"/>
              <a:t>AutismOne</a:t>
            </a:r>
            <a:r>
              <a:rPr lang="en-US" dirty="0" smtClean="0"/>
              <a:t>/images/</a:t>
            </a:r>
            <a:r>
              <a:rPr lang="en-US" dirty="0" err="1" smtClean="0"/>
              <a:t>anxiety.gif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774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www.greenmedinfo.com</a:t>
            </a:r>
            <a:r>
              <a:rPr lang="en-US" dirty="0" smtClean="0"/>
              <a:t>/blog/roundup-</a:t>
            </a:r>
            <a:r>
              <a:rPr lang="en-US" dirty="0" err="1" smtClean="0"/>
              <a:t>weedkiller</a:t>
            </a:r>
            <a:r>
              <a:rPr lang="en-US" dirty="0" smtClean="0"/>
              <a:t>-brain-damaging-neurotoxin</a:t>
            </a:r>
          </a:p>
          <a:p>
            <a:r>
              <a:rPr lang="en-US" dirty="0" smtClean="0"/>
              <a:t>acute exposure (30 minutes) and chronic (pregnancy and lactation) exposure.</a:t>
            </a:r>
          </a:p>
          <a:p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Why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was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referenced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Bohn et al. Food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Chemistry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153, 15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June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2014, 207-215.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9243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58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smtClean="0"/>
              <a:t>samantha/oxalates_in_autism.text~</a:t>
            </a:r>
          </a:p>
          <a:p>
            <a:r>
              <a:rPr lang="is-IS" dirty="0" smtClean="0"/>
              <a:t>samantha/william_shaw_on_oxalates_autism.text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www.westonaprice.org</a:t>
            </a:r>
            <a:r>
              <a:rPr lang="en-US" dirty="0" smtClean="0"/>
              <a:t>/health-topics/the-role-of-oxalates-in-autism-and-chronic-disorders/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0444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 1. Plasma Levels of Amino Acids and related compounds in Control Subjects and Individuals with HFA. </a:t>
            </a:r>
            <a:endParaRPr lang="en-US" dirty="0" smtClean="0"/>
          </a:p>
          <a:p>
            <a:r>
              <a:rPr lang="en-US" dirty="0" smtClean="0"/>
              <a:t>G</a:t>
            </a:r>
            <a:r>
              <a:rPr lang="fi-FI" dirty="0" smtClean="0"/>
              <a:t>lyphosate/glutamate_glutamine_autism_2011.pdf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5843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./</a:t>
            </a:r>
            <a:r>
              <a:rPr lang="pl-PL" dirty="0" err="1" smtClean="0"/>
              <a:t>glutamate_autism_personal_story.pdf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3935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Samantha/Autism_Varicella_Deisher_2014.</a:t>
            </a:r>
            <a:r>
              <a:rPr lang="en-US" dirty="0" smtClean="0"/>
              <a:t>pdf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United States, Western Australia, United Kingdom and Denmark settings were used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188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onlinelibrary.wiley.com</a:t>
            </a:r>
            <a:r>
              <a:rPr lang="en-US" dirty="0" smtClean="0"/>
              <a:t>/</a:t>
            </a:r>
            <a:r>
              <a:rPr lang="en-US" dirty="0" err="1" smtClean="0"/>
              <a:t>doi</a:t>
            </a:r>
            <a:r>
              <a:rPr lang="en-US" dirty="0" smtClean="0"/>
              <a:t>/10.1111/j.1469-8749.2005.tb01113.x/full</a:t>
            </a:r>
          </a:p>
          <a:p>
            <a:endParaRPr lang="en-US" dirty="0" smtClean="0"/>
          </a:p>
          <a:p>
            <a:r>
              <a:rPr lang="en-US" dirty="0" smtClean="0"/>
              <a:t>69 kids total, they picked the 11 based on them being most likely to have it?</a:t>
            </a:r>
          </a:p>
          <a:p>
            <a:endParaRPr lang="en-US" dirty="0" smtClean="0"/>
          </a:p>
          <a:p>
            <a:r>
              <a:rPr lang="en-US" dirty="0" smtClean="0"/>
              <a:t>7.2% of 69 is still very high.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519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WIKI on </a:t>
            </a:r>
            <a:r>
              <a:rPr lang="en-US" dirty="0" err="1" smtClean="0"/>
              <a:t>aconitase</a:t>
            </a:r>
            <a:r>
              <a:rPr lang="en-US" dirty="0" smtClean="0"/>
              <a:t> – in definitions</a:t>
            </a:r>
            <a:r>
              <a:rPr lang="en-US" baseline="0" dirty="0" smtClean="0"/>
              <a:t> (notes)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EF46-CDE8-734E-B046-8EFCF61323C1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6150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WIKI on </a:t>
            </a:r>
            <a:r>
              <a:rPr lang="en-US" dirty="0" err="1" smtClean="0"/>
              <a:t>aconitase</a:t>
            </a:r>
            <a:r>
              <a:rPr lang="en-US" dirty="0" smtClean="0"/>
              <a:t> – in definitions</a:t>
            </a:r>
            <a:r>
              <a:rPr lang="en-US" baseline="0" dirty="0" smtClean="0"/>
              <a:t> (notes)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EF46-CDE8-734E-B046-8EFCF61323C1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6150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</a:t>
            </a:r>
            <a:r>
              <a:rPr lang="en-US" dirty="0" err="1" smtClean="0"/>
              <a:t>aconitase_autism.text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EF46-CDE8-734E-B046-8EFCF61323C1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0644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Samantha/Evidence_of_oxidative_damage_and_inflammation_associated_with_lowglutathione_redox_status_in_the_Autism_Brain.pdf</a:t>
            </a:r>
          </a:p>
          <a:p>
            <a:r>
              <a:rPr lang="en-US" dirty="0" smtClean="0"/>
              <a:t>From Gerry Koenig!!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6339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Glyphosate/./abnormal_ossification_skeleton_glyphosate_rats_2003.pdf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6207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http://pubs.acs.org/doi/abs/10.1021/bk-1987-0354.ch005</a:t>
            </a:r>
          </a:p>
          <a:p>
            <a:r>
              <a:rPr lang="en-US" dirty="0" smtClean="0"/>
              <a:t>G</a:t>
            </a:r>
            <a:r>
              <a:rPr lang="hu-HU" dirty="0" smtClean="0"/>
              <a:t>lyphosate/manganese_and_bones.text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42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oxalates.text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5966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</a:t>
            </a:r>
            <a:r>
              <a:rPr lang="en-US" dirty="0" err="1" smtClean="0"/>
              <a:t>chondroitin_sulfate_manganese_cartilege.text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888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onlinelibrary.wiley.com</a:t>
            </a:r>
            <a:r>
              <a:rPr lang="en-US" dirty="0" smtClean="0"/>
              <a:t>/</a:t>
            </a:r>
            <a:r>
              <a:rPr lang="en-US" dirty="0" err="1" smtClean="0"/>
              <a:t>doi</a:t>
            </a:r>
            <a:r>
              <a:rPr lang="en-US" dirty="0" smtClean="0"/>
              <a:t>/10.1002/dneu.20361/full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1513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onlinelibrary.wiley.com</a:t>
            </a:r>
            <a:r>
              <a:rPr lang="en-US" dirty="0" smtClean="0"/>
              <a:t>/</a:t>
            </a:r>
            <a:r>
              <a:rPr lang="en-US" dirty="0" err="1" smtClean="0"/>
              <a:t>doi</a:t>
            </a:r>
            <a:r>
              <a:rPr lang="en-US" dirty="0" smtClean="0"/>
              <a:t>/10.1002/dneu.20361/full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E6714-A444-E14A-9A5C-49FBF9DDBDE0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1513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Project/</a:t>
            </a:r>
            <a:r>
              <a:rPr lang="en-US" dirty="0" err="1" smtClean="0"/>
              <a:t>glyphsate</a:t>
            </a:r>
            <a:r>
              <a:rPr lang="en-US" dirty="0" smtClean="0"/>
              <a:t>/</a:t>
            </a:r>
            <a:r>
              <a:rPr lang="en-US" dirty="0" err="1" smtClean="0"/>
              <a:t>chondroitin_sulfate_coral.text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EF46-CDE8-734E-B046-8EFCF61323C1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751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</a:t>
            </a:r>
            <a:r>
              <a:rPr lang="en-US" dirty="0" err="1" smtClean="0"/>
              <a:t>glyphosate_oyster_toxicity.text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EF46-CDE8-734E-B046-8EFCF61323C1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4425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Glyphosate/glyphosate_alters_sperm_aromatase_Seralini_2014.pdf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E031B-ADBB-6449-B9D2-D9362C645AF1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9560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Glyphosate/glyphosate_alters_sperm_aromatase_Seralini_2014.pdf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E031B-ADBB-6449-B9D2-D9362C645AF1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9560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Glyphosate/glyphosate_alters_sperm_aromatase_Seralini_2014.pdf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E031B-ADBB-6449-B9D2-D9362C645AF1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9560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lyphosate_inhibits_CYPS_and_other_issues.pdf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concentration of hepatic cytochrome P-450 in rats exposed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clofibrate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glyphosate, 2,4dichlorophen-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oxyacetic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acid (2,4-D) or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4-chloro-2-methylphenoxyace-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tic acid (MCPA) for 2 weeks. The doses of 2,4-D and MCPA are also shown.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meansfS.E.M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are shown. The statistical significances were analyzed with Student's t-test using controls as a reference group. The following symbol is used: *: P&lt;0.05.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7771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falling_sperm_counts.text</a:t>
            </a:r>
            <a:endParaRPr lang="en-US" dirty="0" smtClean="0"/>
          </a:p>
          <a:p>
            <a:r>
              <a:rPr lang="en-US" dirty="0" err="1" smtClean="0"/>
              <a:t>Falling_sperm_counts.article.text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89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</a:t>
            </a:r>
            <a:r>
              <a:rPr lang="hu-HU" dirty="0" smtClean="0"/>
              <a:t>lyphosate/glyphosate_metabolism_to_glyoxylate.pdf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39439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Don Huber:</a:t>
            </a:r>
          </a:p>
          <a:p>
            <a:r>
              <a:rPr lang="en-US" dirty="0" smtClean="0"/>
              <a:t>Attached/</a:t>
            </a:r>
            <a:r>
              <a:rPr lang="en-US" dirty="0" err="1" smtClean="0"/>
              <a:t>LondonGlyphosate</a:t>
            </a:r>
            <a:r>
              <a:rPr lang="en-US" dirty="0" smtClean="0"/>
              <a:t>/</a:t>
            </a:r>
          </a:p>
          <a:p>
            <a:r>
              <a:rPr lang="sv-SE" dirty="0" smtClean="0"/>
              <a:t>2014-0618_Huber_short.ppt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AD673-965D-8042-AA30-6931640F8AC2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4965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http://healthyeatingclub.com/info/books-phds/books/foodfacts/html/data/data5g.html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F00C-15AF-8D46-8133-3BD028116FCC}" type="slidenum">
              <a:rPr lang="en-US" smtClean="0"/>
              <a:pPr/>
              <a:t>131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data.epo.org</a:t>
            </a:r>
            <a:r>
              <a:rPr lang="en-US" dirty="0" smtClean="0"/>
              <a:t>/</a:t>
            </a:r>
            <a:r>
              <a:rPr lang="en-US" dirty="0" err="1" smtClean="0"/>
              <a:t>gpi</a:t>
            </a:r>
            <a:r>
              <a:rPr lang="en-US" dirty="0" smtClean="0"/>
              <a:t>/EP1389912A2-PESTICIDE-COMPOSITIONS-CONTAINING-OXALIC-ACID </a:t>
            </a:r>
            <a:r>
              <a:rPr lang="en-US" smtClean="0"/>
              <a:t>(quote)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90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1045-C497-324B-88DE-63BDC8F7B025}" type="datetimeFigureOut">
              <a:rPr lang="en-US" smtClean="0"/>
              <a:t>11/5/14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345BB-80DB-CD47-8C4D-2BD09D28D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58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1045-C497-324B-88DE-63BDC8F7B025}" type="datetimeFigureOut">
              <a:rPr lang="en-US" smtClean="0"/>
              <a:t>11/5/14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345BB-80DB-CD47-8C4D-2BD09D28D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64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1045-C497-324B-88DE-63BDC8F7B025}" type="datetimeFigureOut">
              <a:rPr lang="en-US" smtClean="0"/>
              <a:t>11/5/14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345BB-80DB-CD47-8C4D-2BD09D28D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41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1045-C497-324B-88DE-63BDC8F7B025}" type="datetimeFigureOut">
              <a:rPr lang="en-US" smtClean="0"/>
              <a:t>11/5/14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345BB-80DB-CD47-8C4D-2BD09D28D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96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1045-C497-324B-88DE-63BDC8F7B025}" type="datetimeFigureOut">
              <a:rPr lang="en-US" smtClean="0"/>
              <a:t>11/5/14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345BB-80DB-CD47-8C4D-2BD09D28D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96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1045-C497-324B-88DE-63BDC8F7B025}" type="datetimeFigureOut">
              <a:rPr lang="en-US" smtClean="0"/>
              <a:t>11/5/14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345BB-80DB-CD47-8C4D-2BD09D28D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55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1045-C497-324B-88DE-63BDC8F7B025}" type="datetimeFigureOut">
              <a:rPr lang="en-US" smtClean="0"/>
              <a:t>11/5/14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345BB-80DB-CD47-8C4D-2BD09D28D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46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1045-C497-324B-88DE-63BDC8F7B025}" type="datetimeFigureOut">
              <a:rPr lang="en-US" smtClean="0"/>
              <a:t>11/5/14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345BB-80DB-CD47-8C4D-2BD09D28D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28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1045-C497-324B-88DE-63BDC8F7B025}" type="datetimeFigureOut">
              <a:rPr lang="en-US" smtClean="0"/>
              <a:t>11/5/14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345BB-80DB-CD47-8C4D-2BD09D28D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59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1045-C497-324B-88DE-63BDC8F7B025}" type="datetimeFigureOut">
              <a:rPr lang="en-US" smtClean="0"/>
              <a:t>11/5/14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345BB-80DB-CD47-8C4D-2BD09D28D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7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1045-C497-324B-88DE-63BDC8F7B025}" type="datetimeFigureOut">
              <a:rPr lang="en-US" smtClean="0"/>
              <a:t>11/5/14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345BB-80DB-CD47-8C4D-2BD09D28D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23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01045-C497-324B-88DE-63BDC8F7B025}" type="datetimeFigureOut">
              <a:rPr lang="en-US" smtClean="0"/>
              <a:t>11/5/14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345BB-80DB-CD47-8C4D-2BD09D28D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45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gi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3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5.gif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5.gif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6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7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8.jp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0.jp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1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1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2.jp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3.jp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4.jp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4.jp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5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6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5" Type="http://schemas.openxmlformats.org/officeDocument/2006/relationships/image" Target="../media/image82.jpeg"/><Relationship Id="rId6" Type="http://schemas.openxmlformats.org/officeDocument/2006/relationships/image" Target="../media/image83.jpeg"/><Relationship Id="rId7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gif"/><Relationship Id="rId3" Type="http://schemas.openxmlformats.org/officeDocument/2006/relationships/image" Target="../media/image86.jp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4" Type="http://schemas.openxmlformats.org/officeDocument/2006/relationships/image" Target="../media/image90.jpg"/><Relationship Id="rId5" Type="http://schemas.openxmlformats.org/officeDocument/2006/relationships/image" Target="../media/image91.jpg"/><Relationship Id="rId6" Type="http://schemas.openxmlformats.org/officeDocument/2006/relationships/image" Target="../media/image92.jpg"/><Relationship Id="rId7" Type="http://schemas.openxmlformats.org/officeDocument/2006/relationships/image" Target="../media/image93.jpg"/><Relationship Id="rId8" Type="http://schemas.openxmlformats.org/officeDocument/2006/relationships/image" Target="../media/image94.jpg"/><Relationship Id="rId9" Type="http://schemas.openxmlformats.org/officeDocument/2006/relationships/image" Target="../media/image95.jpg"/><Relationship Id="rId10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g"/></Relationships>
</file>

<file path=ppt/slides/_rels/slide1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5.jpeg"/><Relationship Id="rId12" Type="http://schemas.openxmlformats.org/officeDocument/2006/relationships/image" Target="../media/image106.jpeg"/><Relationship Id="rId13" Type="http://schemas.openxmlformats.org/officeDocument/2006/relationships/image" Target="../media/image107.jpeg"/><Relationship Id="rId14" Type="http://schemas.openxmlformats.org/officeDocument/2006/relationships/image" Target="../media/image108.jpeg"/><Relationship Id="rId15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5" Type="http://schemas.openxmlformats.org/officeDocument/2006/relationships/image" Target="../media/image99.jpeg"/><Relationship Id="rId6" Type="http://schemas.openxmlformats.org/officeDocument/2006/relationships/image" Target="../media/image100.gif"/><Relationship Id="rId7" Type="http://schemas.openxmlformats.org/officeDocument/2006/relationships/image" Target="../media/image101.jpeg"/><Relationship Id="rId8" Type="http://schemas.openxmlformats.org/officeDocument/2006/relationships/image" Target="../media/image102.jpeg"/><Relationship Id="rId9" Type="http://schemas.openxmlformats.org/officeDocument/2006/relationships/image" Target="../media/image103.jpeg"/><Relationship Id="rId10" Type="http://schemas.openxmlformats.org/officeDocument/2006/relationships/image" Target="../media/image104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Relationship Id="rId3" Type="http://schemas.openxmlformats.org/officeDocument/2006/relationships/image" Target="../media/image32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9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0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0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4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4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5.gi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6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Download these </a:t>
            </a:r>
            <a:r>
              <a:rPr lang="en-US" b="1" dirty="0" err="1" smtClean="0"/>
              <a:t>slides!people.csail.mit.edu</a:t>
            </a:r>
            <a:r>
              <a:rPr lang="en-US" b="1" dirty="0"/>
              <a:t>/</a:t>
            </a:r>
            <a:r>
              <a:rPr lang="en-US" b="1" dirty="0" err="1" smtClean="0"/>
              <a:t>seneff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4204" y="5080000"/>
            <a:ext cx="8890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Download individual files from these links:</a:t>
            </a:r>
          </a:p>
          <a:p>
            <a:r>
              <a:rPr lang="en-US" sz="2000" dirty="0" err="1"/>
              <a:t>p</a:t>
            </a:r>
            <a:r>
              <a:rPr lang="en-US" sz="2000" dirty="0" err="1" smtClean="0"/>
              <a:t>eople.csail.mit.edu</a:t>
            </a:r>
            <a:r>
              <a:rPr lang="en-US" sz="2000" dirty="0" smtClean="0"/>
              <a:t>/</a:t>
            </a:r>
            <a:r>
              <a:rPr lang="en-US" sz="2000" dirty="0" err="1" smtClean="0"/>
              <a:t>seneff</a:t>
            </a:r>
            <a:r>
              <a:rPr lang="en-US" sz="2000" dirty="0" smtClean="0"/>
              <a:t>/Indianapolis/</a:t>
            </a:r>
          </a:p>
          <a:p>
            <a:pPr lvl="1"/>
            <a:r>
              <a:rPr lang="en-US" sz="2000" dirty="0" err="1" smtClean="0"/>
              <a:t>Drugs.pdf</a:t>
            </a:r>
            <a:r>
              <a:rPr lang="en-US" sz="2000" dirty="0" smtClean="0"/>
              <a:t>   </a:t>
            </a:r>
            <a:r>
              <a:rPr lang="en-US" sz="2000" dirty="0" err="1"/>
              <a:t>Nutrition.pdf</a:t>
            </a:r>
            <a:r>
              <a:rPr lang="en-US" sz="2000" dirty="0"/>
              <a:t>   </a:t>
            </a:r>
            <a:r>
              <a:rPr lang="en-US" sz="2000" dirty="0" err="1"/>
              <a:t>antibiotics_vaccines.pdf</a:t>
            </a:r>
            <a:r>
              <a:rPr lang="en-US" sz="2000" dirty="0"/>
              <a:t>   </a:t>
            </a:r>
            <a:r>
              <a:rPr lang="en-US" sz="2000" dirty="0" err="1"/>
              <a:t>glyphosate_new.pdf</a:t>
            </a:r>
            <a:endParaRPr lang="en-US" sz="2000" dirty="0"/>
          </a:p>
          <a:p>
            <a:pPr lvl="1"/>
            <a:r>
              <a:rPr lang="en-US" sz="2000" dirty="0" err="1"/>
              <a:t>Drugs.pptx</a:t>
            </a:r>
            <a:r>
              <a:rPr lang="en-US" sz="2000" dirty="0"/>
              <a:t>  </a:t>
            </a:r>
            <a:r>
              <a:rPr lang="en-US" sz="2000" dirty="0" err="1"/>
              <a:t>Nutrition.pptx</a:t>
            </a:r>
            <a:r>
              <a:rPr lang="en-US" sz="2000" dirty="0"/>
              <a:t>  </a:t>
            </a:r>
            <a:r>
              <a:rPr lang="en-US" sz="2000" dirty="0" err="1"/>
              <a:t>antibiotics_vaccines.pptx</a:t>
            </a:r>
            <a:r>
              <a:rPr lang="en-US" sz="2000" dirty="0"/>
              <a:t>  </a:t>
            </a:r>
            <a:r>
              <a:rPr lang="en-US" sz="2000" dirty="0" err="1"/>
              <a:t>glyphosate_new.pptx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645735"/>
            <a:ext cx="523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49585" y="4556780"/>
            <a:ext cx="523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….</a:t>
            </a:r>
            <a:endParaRPr lang="en-US" sz="2800" dirty="0"/>
          </a:p>
        </p:txBody>
      </p:sp>
      <p:pic>
        <p:nvPicPr>
          <p:cNvPr id="8" name="Picture 7" descr="Presentation_snapsh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8" y="2400300"/>
            <a:ext cx="9144000" cy="203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36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-yr-old autis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977"/>
            <a:ext cx="8661400" cy="6100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4267" y="6176962"/>
            <a:ext cx="5503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Plot provided by Nancy Swanson, with permission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4605864" y="3132670"/>
            <a:ext cx="1100664" cy="267546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571060" y="2319873"/>
            <a:ext cx="16934" cy="103293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0933" y="6468537"/>
            <a:ext cx="90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sources: autism: US Department of Education; Glyphosate: US Department of Agriculture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264121" y="2412536"/>
            <a:ext cx="3172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 = 0.9972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084"/>
            <a:ext cx="82296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Autism Prevalence in US: 6 year olds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852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772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Autism and Mitochondrial Disorder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6536267"/>
            <a:ext cx="797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G Oliveira et al. Developmental Medicine &amp; Child Neurology 47(3), 185-189, 2005.</a:t>
            </a:r>
          </a:p>
        </p:txBody>
      </p:sp>
      <p:pic>
        <p:nvPicPr>
          <p:cNvPr id="6" name="Picture 5" descr="mitochondr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67" y="4524482"/>
            <a:ext cx="3115733" cy="202522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075277"/>
            <a:ext cx="8229600" cy="41303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dirty="0" smtClean="0"/>
              <a:t>“Five </a:t>
            </a:r>
            <a:r>
              <a:rPr lang="en-US" dirty="0"/>
              <a:t>of 11 patients studied were classified with definite mitochondrial respiratory chain disorder, suggesting that this might be one of the most common disorders associated with </a:t>
            </a:r>
            <a:r>
              <a:rPr lang="en-US" dirty="0" smtClean="0"/>
              <a:t>autism”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</a:rPr>
              <a:t>Manganese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superoxide dismutase plays a critical role in protecting mitochondria from oxidative damage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151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Detoxification of Superoxide (O</a:t>
            </a:r>
            <a:r>
              <a:rPr lang="en-US" b="1" baseline="-25000" dirty="0" smtClean="0"/>
              <a:t>2</a:t>
            </a:r>
            <a:r>
              <a:rPr lang="en-US" b="1" baseline="30000" dirty="0" smtClean="0"/>
              <a:t>-</a:t>
            </a:r>
            <a:r>
              <a:rPr lang="en-US" b="1" dirty="0" smtClean="0"/>
              <a:t>)</a:t>
            </a:r>
            <a:endParaRPr lang="en-US" b="1" dirty="0"/>
          </a:p>
        </p:txBody>
      </p:sp>
      <p:pic>
        <p:nvPicPr>
          <p:cNvPr id="4" name="Content Placeholder 3" descr="mnSO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64" b="-716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6071822" y="4402666"/>
            <a:ext cx="831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IRON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26178" y="1369367"/>
            <a:ext cx="1492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SELENIUM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6178" y="1384067"/>
            <a:ext cx="2005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GLUTATHIONE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6178" y="2366200"/>
            <a:ext cx="1837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MANGANESE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2089" y="3149098"/>
            <a:ext cx="5565546" cy="584776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Glyphosate disrupts all of these!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88279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7732"/>
            <a:ext cx="8229600" cy="1143000"/>
          </a:xfrm>
        </p:spPr>
        <p:txBody>
          <a:bodyPr/>
          <a:lstStyle/>
          <a:p>
            <a:r>
              <a:rPr lang="en-US" b="1" dirty="0" smtClean="0"/>
              <a:t>Citric Acid Cycle in Mitochondria</a:t>
            </a:r>
            <a:endParaRPr lang="en-US" b="1" dirty="0"/>
          </a:p>
        </p:txBody>
      </p:sp>
      <p:pic>
        <p:nvPicPr>
          <p:cNvPr id="4" name="Content Placeholder 3" descr="aconitase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784" r="-44784"/>
          <a:stretch>
            <a:fillRect/>
          </a:stretch>
        </p:blipFill>
        <p:spPr>
          <a:xfrm>
            <a:off x="-440267" y="829731"/>
            <a:ext cx="10457770" cy="5751371"/>
          </a:xfrm>
        </p:spPr>
      </p:pic>
      <p:sp>
        <p:nvSpPr>
          <p:cNvPr id="5" name="TextBox 4"/>
          <p:cNvSpPr txBox="1"/>
          <p:nvPr/>
        </p:nvSpPr>
        <p:spPr>
          <a:xfrm>
            <a:off x="6654800" y="2203043"/>
            <a:ext cx="1580280" cy="523220"/>
          </a:xfrm>
          <a:prstGeom prst="rect">
            <a:avLst/>
          </a:prstGeom>
          <a:solidFill>
            <a:srgbClr val="FFEDA5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aconitase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923525" y="6502400"/>
            <a:ext cx="5220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PR Gardner. Methods in Enzymology 349:9–23.</a:t>
            </a:r>
          </a:p>
        </p:txBody>
      </p:sp>
    </p:spTree>
    <p:extLst>
      <p:ext uri="{BB962C8B-B14F-4D97-AF65-F5344CB8AC3E}">
        <p14:creationId xmlns:p14="http://schemas.microsoft.com/office/powerpoint/2010/main" val="3144138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7732"/>
            <a:ext cx="8229600" cy="1143000"/>
          </a:xfrm>
        </p:spPr>
        <p:txBody>
          <a:bodyPr/>
          <a:lstStyle/>
          <a:p>
            <a:r>
              <a:rPr lang="en-US" b="1" dirty="0" smtClean="0"/>
              <a:t>Citric Acid Cycle in Mitochondria</a:t>
            </a:r>
            <a:endParaRPr lang="en-US" b="1" dirty="0"/>
          </a:p>
        </p:txBody>
      </p:sp>
      <p:pic>
        <p:nvPicPr>
          <p:cNvPr id="4" name="Content Placeholder 3" descr="aconitase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784" r="-44784"/>
          <a:stretch>
            <a:fillRect/>
          </a:stretch>
        </p:blipFill>
        <p:spPr>
          <a:xfrm>
            <a:off x="-440267" y="829731"/>
            <a:ext cx="10457770" cy="5751371"/>
          </a:xfrm>
        </p:spPr>
      </p:pic>
      <p:sp>
        <p:nvSpPr>
          <p:cNvPr id="5" name="TextBox 4"/>
          <p:cNvSpPr txBox="1"/>
          <p:nvPr/>
        </p:nvSpPr>
        <p:spPr>
          <a:xfrm>
            <a:off x="6654800" y="2203043"/>
            <a:ext cx="1580280" cy="523220"/>
          </a:xfrm>
          <a:prstGeom prst="rect">
            <a:avLst/>
          </a:prstGeom>
          <a:solidFill>
            <a:srgbClr val="FFEDA5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aconitase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78933" y="2895599"/>
            <a:ext cx="7179734" cy="1815882"/>
          </a:xfrm>
          <a:prstGeom prst="rect">
            <a:avLst/>
          </a:prstGeom>
          <a:solidFill>
            <a:srgbClr val="FFEDA5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The </a:t>
            </a:r>
            <a:r>
              <a:rPr lang="en-US" sz="2800" dirty="0"/>
              <a:t>iron sulfur cluster in </a:t>
            </a:r>
            <a:r>
              <a:rPr lang="en-US" sz="2800" dirty="0" err="1"/>
              <a:t>aconitase</a:t>
            </a:r>
            <a:r>
              <a:rPr lang="en-US" sz="2800" dirty="0"/>
              <a:t> is highly sensitive to oxidation by </a:t>
            </a:r>
            <a:r>
              <a:rPr lang="en-US" sz="2800" dirty="0" smtClean="0"/>
              <a:t>superoxide</a:t>
            </a:r>
            <a:r>
              <a:rPr lang="en-US" sz="2800" dirty="0" smtClean="0">
                <a:solidFill>
                  <a:srgbClr val="FF0000"/>
                </a:solidFill>
              </a:rPr>
              <a:t>*</a:t>
            </a:r>
          </a:p>
          <a:p>
            <a:pPr algn="ctr"/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923525" y="6502400"/>
            <a:ext cx="5220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PR Gardner. Methods in Enzymology 349:9–23.</a:t>
            </a:r>
          </a:p>
        </p:txBody>
      </p:sp>
    </p:spTree>
    <p:extLst>
      <p:ext uri="{BB962C8B-B14F-4D97-AF65-F5344CB8AC3E}">
        <p14:creationId xmlns:p14="http://schemas.microsoft.com/office/powerpoint/2010/main" val="3676218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Aconitase</a:t>
            </a:r>
            <a:r>
              <a:rPr lang="en-US" b="1" dirty="0" smtClean="0"/>
              <a:t> Dysfunction and Brain Inflammation in Autism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Frozen samples of post-mortem tissues from cerebellum and temporal cortex of </a:t>
            </a:r>
            <a:r>
              <a:rPr lang="en-US" dirty="0" smtClean="0"/>
              <a:t>autism patients </a:t>
            </a:r>
            <a:r>
              <a:rPr lang="en-US" dirty="0"/>
              <a:t>compared with controls.</a:t>
            </a:r>
          </a:p>
          <a:p>
            <a:r>
              <a:rPr lang="en-US" dirty="0"/>
              <a:t>Compared to controls:</a:t>
            </a:r>
          </a:p>
          <a:p>
            <a:pPr lvl="1"/>
            <a:r>
              <a:rPr lang="en-US" dirty="0" err="1"/>
              <a:t>Aconitase</a:t>
            </a:r>
            <a:r>
              <a:rPr lang="en-US" dirty="0"/>
              <a:t> activity was </a:t>
            </a:r>
            <a:r>
              <a:rPr lang="en-US" dirty="0" smtClean="0"/>
              <a:t>                                         significantly </a:t>
            </a:r>
            <a:r>
              <a:rPr lang="en-US" dirty="0"/>
              <a:t>reduced in </a:t>
            </a:r>
            <a:r>
              <a:rPr lang="en-US" dirty="0" smtClean="0"/>
              <a:t>the                                            </a:t>
            </a:r>
            <a:r>
              <a:rPr lang="en-US" dirty="0"/>
              <a:t>cerebellum and </a:t>
            </a:r>
            <a:r>
              <a:rPr lang="en-US" dirty="0" smtClean="0"/>
              <a:t>correlated                                            with low </a:t>
            </a:r>
            <a:r>
              <a:rPr lang="en-US" dirty="0"/>
              <a:t>glutathione levels</a:t>
            </a:r>
          </a:p>
          <a:p>
            <a:pPr lvl="1"/>
            <a:r>
              <a:rPr lang="en-US" dirty="0" err="1"/>
              <a:t>Biomorkers</a:t>
            </a:r>
            <a:r>
              <a:rPr lang="en-US" dirty="0"/>
              <a:t> of inflammation were increased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52133" y="6283868"/>
            <a:ext cx="5982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*</a:t>
            </a:r>
            <a:r>
              <a:rPr lang="fr-FR" sz="2400" dirty="0"/>
              <a:t>S. Rose et al. </a:t>
            </a:r>
            <a:r>
              <a:rPr lang="fr-FR" sz="2400" dirty="0" err="1"/>
              <a:t>Transl</a:t>
            </a:r>
            <a:r>
              <a:rPr lang="fr-FR" sz="2400" dirty="0"/>
              <a:t> </a:t>
            </a:r>
            <a:r>
              <a:rPr lang="fr-FR" sz="2400" dirty="0" err="1"/>
              <a:t>Psychiatry</a:t>
            </a:r>
            <a:r>
              <a:rPr lang="fr-FR" sz="2400" dirty="0"/>
              <a:t> (2012) 2:e134.</a:t>
            </a:r>
            <a:endParaRPr lang="en-US" sz="2400" dirty="0"/>
          </a:p>
        </p:txBody>
      </p:sp>
      <p:pic>
        <p:nvPicPr>
          <p:cNvPr id="5" name="Picture 4" descr="cerebell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32" y="3098800"/>
            <a:ext cx="2472267" cy="252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09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Aconitase</a:t>
            </a:r>
            <a:r>
              <a:rPr lang="en-US" b="1" dirty="0" smtClean="0"/>
              <a:t> &amp; Glutathione in Cerebellum in Autism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aconitase_graph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36" r="-8136"/>
          <a:stretch>
            <a:fillRect/>
          </a:stretch>
        </p:blipFill>
        <p:spPr>
          <a:xfrm>
            <a:off x="287866" y="1600200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2658533" y="6419334"/>
            <a:ext cx="5009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* </a:t>
            </a:r>
            <a:r>
              <a:rPr lang="fr-FR" sz="2000" dirty="0"/>
              <a:t>S Rose et al. </a:t>
            </a:r>
            <a:r>
              <a:rPr lang="fr-FR" sz="2000" dirty="0" err="1"/>
              <a:t>Transl</a:t>
            </a:r>
            <a:r>
              <a:rPr lang="fr-FR" sz="2000" dirty="0"/>
              <a:t> </a:t>
            </a:r>
            <a:r>
              <a:rPr lang="fr-FR" sz="2000" dirty="0" err="1"/>
              <a:t>Psychiatry</a:t>
            </a:r>
            <a:r>
              <a:rPr lang="fr-FR" sz="2000" dirty="0"/>
              <a:t> (2012) 2:e134.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24202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606" y="528636"/>
            <a:ext cx="8658180" cy="644143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Overgrowth of gut </a:t>
            </a:r>
            <a:r>
              <a:rPr lang="en-US" dirty="0" smtClean="0"/>
              <a:t>pathogens		 </a:t>
            </a:r>
            <a:r>
              <a:rPr lang="en-US" dirty="0"/>
              <a:t>Chelation of </a:t>
            </a:r>
            <a:r>
              <a:rPr lang="en-US" dirty="0" smtClean="0"/>
              <a:t>manganese</a:t>
            </a:r>
          </a:p>
          <a:p>
            <a:pPr marL="0" indent="0">
              <a:buNone/>
            </a:pPr>
            <a:r>
              <a:rPr lang="en-US" dirty="0" smtClean="0"/>
              <a:t>Low </a:t>
            </a:r>
            <a:r>
              <a:rPr lang="en-US" dirty="0" err="1" smtClean="0"/>
              <a:t>aconitase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Mitochondrial </a:t>
            </a:r>
            <a:r>
              <a:rPr lang="en-US" dirty="0"/>
              <a:t>damage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Excess </a:t>
            </a:r>
            <a:r>
              <a:rPr lang="en-US" dirty="0"/>
              <a:t>glutamate in </a:t>
            </a:r>
            <a:r>
              <a:rPr lang="en-US" dirty="0" smtClean="0"/>
              <a:t>brain				Chelation of cobalt</a:t>
            </a:r>
          </a:p>
          <a:p>
            <a:pPr marL="0" indent="0">
              <a:buNone/>
            </a:pPr>
            <a:r>
              <a:rPr lang="en-US" dirty="0" smtClean="0"/>
              <a:t>Encephalopathy 						Chelation </a:t>
            </a:r>
            <a:r>
              <a:rPr lang="en-US" dirty="0"/>
              <a:t>of </a:t>
            </a:r>
            <a:r>
              <a:rPr lang="en-US" dirty="0" smtClean="0"/>
              <a:t>aluminum</a:t>
            </a:r>
          </a:p>
          <a:p>
            <a:pPr marL="0" indent="0">
              <a:buNone/>
            </a:pPr>
            <a:r>
              <a:rPr lang="en-US" dirty="0" smtClean="0"/>
              <a:t>Hypersensitivity </a:t>
            </a:r>
            <a:r>
              <a:rPr lang="en-US" dirty="0"/>
              <a:t>to vaccines </a:t>
            </a:r>
            <a:r>
              <a:rPr lang="en-US" dirty="0" smtClean="0"/>
              <a:t> 	 		Chelation </a:t>
            </a:r>
            <a:r>
              <a:rPr lang="en-US" dirty="0"/>
              <a:t>of </a:t>
            </a:r>
            <a:r>
              <a:rPr lang="en-US" dirty="0" smtClean="0"/>
              <a:t>iron</a:t>
            </a:r>
          </a:p>
          <a:p>
            <a:pPr marL="0" indent="0">
              <a:buNone/>
            </a:pPr>
            <a:r>
              <a:rPr lang="en-US" dirty="0" smtClean="0"/>
              <a:t>Anemia									Disruption of</a:t>
            </a:r>
          </a:p>
          <a:p>
            <a:pPr marL="0" indent="0">
              <a:buNone/>
            </a:pPr>
            <a:r>
              <a:rPr lang="en-US" dirty="0" err="1"/>
              <a:t>Cobalamin</a:t>
            </a:r>
            <a:r>
              <a:rPr lang="en-US" dirty="0"/>
              <a:t> deficiency </a:t>
            </a:r>
            <a:r>
              <a:rPr lang="en-US" dirty="0" smtClean="0"/>
              <a:t>						</a:t>
            </a:r>
            <a:r>
              <a:rPr lang="en-US" dirty="0" err="1" smtClean="0"/>
              <a:t>heme</a:t>
            </a:r>
            <a:r>
              <a:rPr lang="en-US" dirty="0" smtClean="0"/>
              <a:t> synthesis</a:t>
            </a:r>
          </a:p>
          <a:p>
            <a:pPr marL="0" indent="0">
              <a:buNone/>
            </a:pPr>
            <a:r>
              <a:rPr lang="en-US" dirty="0"/>
              <a:t>Low serum </a:t>
            </a:r>
            <a:r>
              <a:rPr lang="en-US" dirty="0" smtClean="0"/>
              <a:t>sulfate						Inactivation </a:t>
            </a:r>
            <a:r>
              <a:rPr lang="en-US" dirty="0"/>
              <a:t>of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Low vitamin D</a:t>
            </a:r>
            <a:r>
              <a:rPr lang="en-US" dirty="0" smtClean="0"/>
              <a:t>								CYP enzymes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Low serotonin                  				Suppression of</a:t>
            </a:r>
          </a:p>
          <a:p>
            <a:pPr marL="0" indent="0">
              <a:buNone/>
            </a:pPr>
            <a:r>
              <a:rPr lang="en-US" dirty="0" smtClean="0"/>
              <a:t>Sleep disorder								</a:t>
            </a:r>
            <a:r>
              <a:rPr lang="en-US" dirty="0" err="1" smtClean="0"/>
              <a:t>shikimate</a:t>
            </a:r>
            <a:r>
              <a:rPr lang="en-US" dirty="0" smtClean="0"/>
              <a:t> </a:t>
            </a:r>
            <a:r>
              <a:rPr lang="en-US" dirty="0"/>
              <a:t>pathway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Hypothyroidism </a:t>
            </a:r>
          </a:p>
          <a:p>
            <a:pPr marL="0" indent="0">
              <a:buNone/>
            </a:pPr>
            <a:r>
              <a:rPr lang="en-US" dirty="0" smtClean="0"/>
              <a:t>Low </a:t>
            </a:r>
            <a:r>
              <a:rPr lang="en-US" dirty="0" err="1" smtClean="0"/>
              <a:t>folate</a:t>
            </a:r>
            <a:endParaRPr lang="en-US" dirty="0"/>
          </a:p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392216" y="626864"/>
            <a:ext cx="3554570" cy="5328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71741" y="18979"/>
            <a:ext cx="43180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Comorbidities of Autism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75283" y="18979"/>
            <a:ext cx="37844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Effects of Glyphosate</a:t>
            </a:r>
            <a:endParaRPr lang="en-US" sz="3200" b="1" dirty="0"/>
          </a:p>
        </p:txBody>
      </p:sp>
      <p:grpSp>
        <p:nvGrpSpPr>
          <p:cNvPr id="31" name="Group 30"/>
          <p:cNvGrpSpPr/>
          <p:nvPr/>
        </p:nvGrpSpPr>
        <p:grpSpPr>
          <a:xfrm>
            <a:off x="2501252" y="815417"/>
            <a:ext cx="2924541" cy="1770427"/>
            <a:chOff x="2501252" y="815417"/>
            <a:chExt cx="2924541" cy="1770427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4617696" y="815417"/>
              <a:ext cx="80809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2501252" y="815417"/>
              <a:ext cx="2924541" cy="44260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3617195" y="815417"/>
              <a:ext cx="1808598" cy="82748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3963522" y="815417"/>
              <a:ext cx="1462271" cy="136630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2712896" y="815417"/>
              <a:ext cx="2712897" cy="177042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Arrow Connector 11"/>
          <p:cNvCxnSpPr/>
          <p:nvPr/>
        </p:nvCxnSpPr>
        <p:spPr>
          <a:xfrm flipH="1">
            <a:off x="4309850" y="2585844"/>
            <a:ext cx="981260" cy="44260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481511" y="3028451"/>
            <a:ext cx="3944282" cy="4618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1654675" y="3490302"/>
            <a:ext cx="3636435" cy="423363"/>
            <a:chOff x="1654675" y="3490302"/>
            <a:chExt cx="3636435" cy="423363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1654675" y="3490302"/>
              <a:ext cx="3636435" cy="5773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3424791" y="3490302"/>
              <a:ext cx="1866319" cy="42336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/>
          <p:cNvCxnSpPr/>
          <p:nvPr/>
        </p:nvCxnSpPr>
        <p:spPr>
          <a:xfrm flipH="1">
            <a:off x="3424791" y="2181725"/>
            <a:ext cx="1866319" cy="17319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2501252" y="4375515"/>
            <a:ext cx="2789858" cy="461851"/>
            <a:chOff x="2501252" y="4375515"/>
            <a:chExt cx="2789858" cy="461851"/>
          </a:xfrm>
        </p:grpSpPr>
        <p:cxnSp>
          <p:nvCxnSpPr>
            <p:cNvPr id="17" name="Straight Arrow Connector 16"/>
            <p:cNvCxnSpPr/>
            <p:nvPr/>
          </p:nvCxnSpPr>
          <p:spPr>
            <a:xfrm flipH="1">
              <a:off x="3097704" y="4375515"/>
              <a:ext cx="2193406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2501252" y="4375515"/>
              <a:ext cx="2789858" cy="46185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1924040" y="5299217"/>
            <a:ext cx="3367070" cy="1424039"/>
            <a:chOff x="1924040" y="5299217"/>
            <a:chExt cx="3367070" cy="1424039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2501252" y="5299217"/>
              <a:ext cx="2789858" cy="1924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2501252" y="5318460"/>
              <a:ext cx="2789858" cy="44260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2712896" y="5318460"/>
              <a:ext cx="2578214" cy="92370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1924040" y="5299217"/>
              <a:ext cx="3367070" cy="142403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654675" y="2585844"/>
            <a:ext cx="3636436" cy="1789671"/>
            <a:chOff x="1654675" y="2585844"/>
            <a:chExt cx="3636436" cy="1789671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2712896" y="2585844"/>
              <a:ext cx="2578214" cy="5773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1654675" y="2625528"/>
              <a:ext cx="3636436" cy="74766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3097704" y="2585844"/>
              <a:ext cx="2193406" cy="178967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5341417" y="476833"/>
            <a:ext cx="3712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Chelation of manganese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24980" y="1844768"/>
            <a:ext cx="2941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Chelation of cobalt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24195" y="2307301"/>
            <a:ext cx="3513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Chelation of aluminum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24198" y="2738244"/>
            <a:ext cx="2622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Chelation of iron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24195" y="3218692"/>
            <a:ext cx="2959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Disruption of    </a:t>
            </a:r>
            <a:r>
              <a:rPr lang="en-US" sz="2700" dirty="0" err="1"/>
              <a:t>heme</a:t>
            </a:r>
            <a:r>
              <a:rPr lang="en-US" sz="2700" dirty="0"/>
              <a:t> synthesis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08043" y="4115241"/>
            <a:ext cx="2714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Inactivation of CYP enzymes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24195" y="5001619"/>
            <a:ext cx="3193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Suppression of </a:t>
            </a:r>
            <a:r>
              <a:rPr lang="en-US" sz="2700" dirty="0" err="1"/>
              <a:t>shikimate</a:t>
            </a:r>
            <a:r>
              <a:rPr lang="en-US" sz="2700" dirty="0"/>
              <a:t> pathway</a:t>
            </a:r>
          </a:p>
        </p:txBody>
      </p:sp>
    </p:spTree>
    <p:extLst>
      <p:ext uri="{BB962C8B-B14F-4D97-AF65-F5344CB8AC3E}">
        <p14:creationId xmlns:p14="http://schemas.microsoft.com/office/powerpoint/2010/main" val="371379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b="1" dirty="0" smtClean="0"/>
              <a:t>Sub-Outline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Glyphosate </a:t>
            </a:r>
            <a:r>
              <a:rPr lang="en-US" dirty="0"/>
              <a:t>and </a:t>
            </a:r>
            <a:r>
              <a:rPr lang="en-US" dirty="0" smtClean="0"/>
              <a:t>manganese deficiency</a:t>
            </a:r>
            <a:endParaRPr lang="en-US" dirty="0"/>
          </a:p>
          <a:p>
            <a:pPr lvl="1"/>
            <a:r>
              <a:rPr lang="en-US" dirty="0" smtClean="0"/>
              <a:t>Lactobacillus </a:t>
            </a:r>
            <a:r>
              <a:rPr lang="en-US" dirty="0"/>
              <a:t>and </a:t>
            </a:r>
            <a:r>
              <a:rPr lang="en-US" dirty="0" smtClean="0"/>
              <a:t>anxiety</a:t>
            </a:r>
            <a:endParaRPr lang="en-US" dirty="0"/>
          </a:p>
          <a:p>
            <a:pPr lvl="1"/>
            <a:r>
              <a:rPr lang="en-US" dirty="0" smtClean="0"/>
              <a:t>Glutamate </a:t>
            </a:r>
            <a:r>
              <a:rPr lang="en-US" dirty="0"/>
              <a:t>and ammonia</a:t>
            </a:r>
          </a:p>
          <a:p>
            <a:pPr lvl="1"/>
            <a:r>
              <a:rPr lang="en-US" dirty="0" smtClean="0"/>
              <a:t>Mitochondrial disorder</a:t>
            </a:r>
            <a:endParaRPr lang="en-US" dirty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Impaired </a:t>
            </a:r>
            <a:r>
              <a:rPr lang="en-US" dirty="0">
                <a:solidFill>
                  <a:srgbClr val="FF0000"/>
                </a:solidFill>
              </a:rPr>
              <a:t>bone </a:t>
            </a:r>
            <a:r>
              <a:rPr lang="en-US" dirty="0" smtClean="0">
                <a:solidFill>
                  <a:srgbClr val="FF0000"/>
                </a:solidFill>
              </a:rPr>
              <a:t>development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95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t-skelet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379" y="1913460"/>
            <a:ext cx="2772833" cy="2779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Glyphosate and Bone Development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91733"/>
            <a:ext cx="8940800" cy="480460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Dams treated with glyphosate in water from days 6 to 15 of their pregnancy</a:t>
            </a:r>
          </a:p>
          <a:p>
            <a:r>
              <a:rPr lang="en-US" dirty="0" smtClean="0"/>
              <a:t>Effects on pups:</a:t>
            </a:r>
          </a:p>
          <a:p>
            <a:pPr lvl="1"/>
            <a:r>
              <a:rPr lang="en-US" dirty="0" smtClean="0"/>
              <a:t>Lack </a:t>
            </a:r>
            <a:r>
              <a:rPr lang="en-US" dirty="0"/>
              <a:t>of development of </a:t>
            </a:r>
            <a:r>
              <a:rPr lang="en-US" dirty="0" smtClean="0"/>
              <a:t>                                                                     the </a:t>
            </a:r>
            <a:r>
              <a:rPr lang="en-US" dirty="0"/>
              <a:t>ossification centers of </a:t>
            </a:r>
            <a:r>
              <a:rPr lang="en-US" dirty="0" smtClean="0"/>
              <a:t>                                                                     the </a:t>
            </a:r>
            <a:r>
              <a:rPr lang="en-US" dirty="0"/>
              <a:t>terminal </a:t>
            </a:r>
            <a:r>
              <a:rPr lang="en-US" dirty="0" smtClean="0"/>
              <a:t>phalanges                                                                  </a:t>
            </a:r>
            <a:r>
              <a:rPr lang="en-US" dirty="0"/>
              <a:t>(bones in fingers and toes)</a:t>
            </a:r>
          </a:p>
          <a:p>
            <a:pPr lvl="1"/>
            <a:r>
              <a:rPr lang="en-US" dirty="0"/>
              <a:t>Larger </a:t>
            </a:r>
            <a:r>
              <a:rPr lang="en-US" dirty="0" err="1"/>
              <a:t>fontanelles</a:t>
            </a:r>
            <a:r>
              <a:rPr lang="en-US" dirty="0"/>
              <a:t> ("soft spot") </a:t>
            </a:r>
            <a:r>
              <a:rPr lang="en-US" dirty="0" smtClean="0"/>
              <a:t>                                                              and </a:t>
            </a:r>
            <a:r>
              <a:rPr lang="en-US" dirty="0"/>
              <a:t>incomplete development of skull bones </a:t>
            </a:r>
          </a:p>
          <a:p>
            <a:pPr lvl="1"/>
            <a:r>
              <a:rPr lang="en-US" dirty="0"/>
              <a:t>Absence of important bones or parts of bones, shortenings, </a:t>
            </a:r>
            <a:r>
              <a:rPr lang="en-US" dirty="0" err="1"/>
              <a:t>bendings</a:t>
            </a:r>
            <a:r>
              <a:rPr lang="en-US" dirty="0"/>
              <a:t>, asymmetry, fusions or clefts.</a:t>
            </a:r>
          </a:p>
          <a:p>
            <a:pPr lvl="1"/>
            <a:r>
              <a:rPr lang="en-US" dirty="0"/>
              <a:t>Surfactant </a:t>
            </a:r>
            <a:r>
              <a:rPr lang="en-US" dirty="0" err="1"/>
              <a:t>polyoxyethyleneamine</a:t>
            </a:r>
            <a:r>
              <a:rPr lang="en-US" dirty="0"/>
              <a:t> increased glyphosate's toxicity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0487" y="6396335"/>
            <a:ext cx="7256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E. </a:t>
            </a:r>
            <a:r>
              <a:rPr lang="en-US" sz="2400" dirty="0" err="1"/>
              <a:t>Dallegrave</a:t>
            </a:r>
            <a:r>
              <a:rPr lang="en-US" sz="2400" dirty="0"/>
              <a:t> et al. Toxicology Letters 142 (2003) 45-52.</a:t>
            </a:r>
          </a:p>
        </p:txBody>
      </p:sp>
    </p:spTree>
    <p:extLst>
      <p:ext uri="{BB962C8B-B14F-4D97-AF65-F5344CB8AC3E}">
        <p14:creationId xmlns:p14="http://schemas.microsoft.com/office/powerpoint/2010/main" val="1742065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Manganese and Bones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48133" cy="3479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“The </a:t>
            </a:r>
            <a:r>
              <a:rPr lang="en-US" dirty="0"/>
              <a:t>multiple cellular effects of </a:t>
            </a:r>
            <a:r>
              <a:rPr lang="en-US" dirty="0" err="1"/>
              <a:t>Mn</a:t>
            </a:r>
            <a:r>
              <a:rPr lang="en-US" dirty="0"/>
              <a:t> deficiency include: decreased bone </a:t>
            </a:r>
            <a:r>
              <a:rPr lang="en-US" dirty="0" err="1"/>
              <a:t>resorption</a:t>
            </a:r>
            <a:r>
              <a:rPr lang="en-US" dirty="0"/>
              <a:t>, production of labile bone, and </a:t>
            </a:r>
            <a:r>
              <a:rPr lang="en-US" i="1" dirty="0">
                <a:solidFill>
                  <a:srgbClr val="FF0000"/>
                </a:solidFill>
              </a:rPr>
              <a:t>decreased synthesis of organic matrix.</a:t>
            </a:r>
            <a:r>
              <a:rPr lang="en-US" dirty="0"/>
              <a:t> The serum level of </a:t>
            </a:r>
            <a:r>
              <a:rPr lang="en-US" dirty="0" err="1"/>
              <a:t>Mn</a:t>
            </a:r>
            <a:r>
              <a:rPr lang="en-US" dirty="0"/>
              <a:t> in a group of osteoporotic postmenopausal women was significantly lower than age-matched controls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30445" y="6126163"/>
            <a:ext cx="65789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L</a:t>
            </a:r>
            <a:r>
              <a:rPr lang="en-US" dirty="0"/>
              <a:t>. </a:t>
            </a:r>
            <a:r>
              <a:rPr lang="en-US" dirty="0" err="1"/>
              <a:t>Strause</a:t>
            </a:r>
            <a:r>
              <a:rPr lang="en-US" dirty="0"/>
              <a:t> and P. </a:t>
            </a:r>
            <a:r>
              <a:rPr lang="en-US" dirty="0" err="1"/>
              <a:t>Saltman</a:t>
            </a:r>
            <a:r>
              <a:rPr lang="en-US" dirty="0"/>
              <a:t>. Role of Manganese in Bone Metabolism. </a:t>
            </a:r>
          </a:p>
          <a:p>
            <a:r>
              <a:rPr lang="en-US" dirty="0"/>
              <a:t>Chapter 5, </a:t>
            </a:r>
            <a:r>
              <a:rPr lang="en-US" dirty="0" err="1"/>
              <a:t>pp</a:t>
            </a:r>
            <a:r>
              <a:rPr lang="en-US" dirty="0"/>
              <a:t> 46–55 in Nutritional Bioavailability of Manganese.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649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Autism Linked to Oxalate Crystals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164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Crystals of oxalate form kidney stones and cause great discomfort</a:t>
            </a:r>
          </a:p>
          <a:p>
            <a:r>
              <a:rPr lang="en-US" dirty="0" smtClean="0"/>
              <a:t>Study has shown at least 3-fold higher serum and urinary levels of oxalate in autistic kids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3200" y="6129357"/>
            <a:ext cx="9211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William Shaw, The </a:t>
            </a:r>
            <a:r>
              <a:rPr lang="en-US" dirty="0"/>
              <a:t>Role of Oxalates in Autism and Chronic </a:t>
            </a:r>
            <a:r>
              <a:rPr lang="en-US" dirty="0" smtClean="0"/>
              <a:t>Disorders WAPF, March 26, 2010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3200" y="6498689"/>
            <a:ext cx="8724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**</a:t>
            </a:r>
            <a:r>
              <a:rPr lang="en-US" dirty="0" smtClean="0"/>
              <a:t>J </a:t>
            </a:r>
            <a:r>
              <a:rPr lang="en-US" dirty="0" err="1"/>
              <a:t>Konstantynowicz</a:t>
            </a:r>
            <a:r>
              <a:rPr lang="en-US" dirty="0"/>
              <a:t> et al., European Journal of </a:t>
            </a:r>
            <a:r>
              <a:rPr lang="en-US" dirty="0" err="1"/>
              <a:t>Paediatric</a:t>
            </a:r>
            <a:r>
              <a:rPr lang="en-US" dirty="0"/>
              <a:t> Neurology 16(5), 2012, 485-491.</a:t>
            </a:r>
          </a:p>
        </p:txBody>
      </p:sp>
      <p:pic>
        <p:nvPicPr>
          <p:cNvPr id="7" name="Picture 6" descr="stomach-ache-child-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502" y="2302934"/>
            <a:ext cx="2557431" cy="3823230"/>
          </a:xfrm>
          <a:prstGeom prst="rect">
            <a:avLst/>
          </a:prstGeom>
        </p:spPr>
      </p:pic>
      <p:pic>
        <p:nvPicPr>
          <p:cNvPr id="6" name="Picture 5" descr="OXALATE-CRYSTAL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133" y="1417638"/>
            <a:ext cx="2836334" cy="231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20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274638"/>
            <a:ext cx="8432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Osteoblasts build “Ground Substance” </a:t>
            </a:r>
            <a:endParaRPr lang="en-US" b="1" dirty="0"/>
          </a:p>
        </p:txBody>
      </p:sp>
      <p:pic>
        <p:nvPicPr>
          <p:cNvPr id="4" name="Content Placeholder 3" descr="Active_osteoblas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5" r="-9095"/>
          <a:stretch>
            <a:fillRect/>
          </a:stretch>
        </p:blipFill>
        <p:spPr>
          <a:xfrm>
            <a:off x="3943623" y="1417638"/>
            <a:ext cx="5588388" cy="3073398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54000" y="1417638"/>
            <a:ext cx="4284133" cy="4919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Ground substance is made of chondroitin sulfate and </a:t>
            </a:r>
            <a:r>
              <a:rPr lang="en-US" sz="2800" dirty="0" err="1" smtClean="0"/>
              <a:t>osteocalcin</a:t>
            </a:r>
            <a:r>
              <a:rPr lang="en-US" sz="2800" dirty="0" smtClean="0"/>
              <a:t> – collagen is layered over this</a:t>
            </a:r>
          </a:p>
          <a:p>
            <a:r>
              <a:rPr lang="en-US" sz="2800" dirty="0" smtClean="0"/>
              <a:t>Poor mineralization results from impaired chondroitin sulfate synthesis</a:t>
            </a:r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774267" y="4592135"/>
            <a:ext cx="2661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Osteoblasts in bone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5726667"/>
            <a:ext cx="6705600" cy="954107"/>
          </a:xfrm>
          <a:prstGeom prst="rect">
            <a:avLst/>
          </a:prstGeom>
          <a:solidFill>
            <a:srgbClr val="FFEDA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Childhood osteoarthritis and </a:t>
            </a:r>
            <a:r>
              <a:rPr lang="en-US" sz="2800" dirty="0" err="1" smtClean="0"/>
              <a:t>osteomalacia</a:t>
            </a:r>
            <a:r>
              <a:rPr lang="en-US" sz="2800" dirty="0" smtClean="0"/>
              <a:t>      are an epidemic in the US today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22402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il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3" y="1837267"/>
            <a:ext cx="4497916" cy="3598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Chondroitin Sulfate Synthesis in Cartilage depends on Manganese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67" y="1600200"/>
            <a:ext cx="5317066" cy="4525963"/>
          </a:xfrm>
        </p:spPr>
        <p:txBody>
          <a:bodyPr/>
          <a:lstStyle/>
          <a:p>
            <a:r>
              <a:rPr lang="en-US" dirty="0"/>
              <a:t>Two critical enzymes are </a:t>
            </a:r>
            <a:r>
              <a:rPr lang="en-US" dirty="0" smtClean="0"/>
              <a:t>                                           manganese </a:t>
            </a:r>
            <a:r>
              <a:rPr lang="en-US" dirty="0"/>
              <a:t>dependent:</a:t>
            </a:r>
          </a:p>
          <a:p>
            <a:pPr lvl="1"/>
            <a:r>
              <a:rPr lang="en-US" dirty="0"/>
              <a:t>Polymerase enzyme forms </a:t>
            </a:r>
            <a:r>
              <a:rPr lang="en-US" dirty="0" smtClean="0"/>
              <a:t> the </a:t>
            </a:r>
            <a:r>
              <a:rPr lang="en-US" dirty="0"/>
              <a:t>polysaccharide</a:t>
            </a:r>
          </a:p>
          <a:p>
            <a:pPr lvl="1"/>
            <a:r>
              <a:rPr lang="en-US" dirty="0" err="1"/>
              <a:t>Galactotransferase</a:t>
            </a:r>
            <a:r>
              <a:rPr lang="en-US" dirty="0"/>
              <a:t> incorporates </a:t>
            </a:r>
            <a:r>
              <a:rPr lang="en-US" dirty="0" err="1"/>
              <a:t>galactose</a:t>
            </a:r>
            <a:r>
              <a:rPr lang="en-US" dirty="0"/>
              <a:t> that links the polysaccharide </a:t>
            </a:r>
            <a:r>
              <a:rPr lang="en-US" dirty="0" smtClean="0"/>
              <a:t>to the </a:t>
            </a:r>
            <a:r>
              <a:rPr lang="en-US" dirty="0"/>
              <a:t>protein associated with it.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2667" y="6417733"/>
            <a:ext cx="7789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RM Leach et al.  Archives of Biochemistry and Biophysics 133(1), 1969, 22-28.</a:t>
            </a:r>
          </a:p>
        </p:txBody>
      </p:sp>
    </p:spTree>
    <p:extLst>
      <p:ext uri="{BB962C8B-B14F-4D97-AF65-F5344CB8AC3E}">
        <p14:creationId xmlns:p14="http://schemas.microsoft.com/office/powerpoint/2010/main" val="3282762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Perineuronal</a:t>
            </a:r>
            <a:r>
              <a:rPr lang="en-US" b="1" dirty="0" smtClean="0"/>
              <a:t> Nets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417638"/>
            <a:ext cx="8229600" cy="4525963"/>
          </a:xfrm>
        </p:spPr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erineuronal</a:t>
            </a:r>
            <a:r>
              <a:rPr lang="en-US" dirty="0" smtClean="0"/>
              <a:t> </a:t>
            </a:r>
            <a:r>
              <a:rPr lang="en-US" dirty="0"/>
              <a:t>nets </a:t>
            </a:r>
            <a:r>
              <a:rPr lang="en-US" dirty="0" smtClean="0"/>
              <a:t>(PNs) formed </a:t>
            </a:r>
            <a:r>
              <a:rPr lang="en-US" dirty="0"/>
              <a:t>from </a:t>
            </a:r>
            <a:r>
              <a:rPr lang="en-US" i="1" dirty="0">
                <a:solidFill>
                  <a:srgbClr val="FF0000"/>
                </a:solidFill>
              </a:rPr>
              <a:t>chondroitin </a:t>
            </a:r>
            <a:r>
              <a:rPr lang="en-US" i="1" dirty="0" smtClean="0">
                <a:solidFill>
                  <a:srgbClr val="FF0000"/>
                </a:solidFill>
              </a:rPr>
              <a:t>sulfate </a:t>
            </a:r>
            <a:r>
              <a:rPr lang="en-US" dirty="0" smtClean="0"/>
              <a:t>attached to </a:t>
            </a:r>
            <a:r>
              <a:rPr lang="en-US" dirty="0" err="1" smtClean="0"/>
              <a:t>hyaluronan</a:t>
            </a:r>
            <a:r>
              <a:rPr lang="en-US" dirty="0" smtClean="0"/>
              <a:t>,  </a:t>
            </a:r>
            <a:r>
              <a:rPr lang="en-US" dirty="0"/>
              <a:t>modulate </a:t>
            </a:r>
            <a:r>
              <a:rPr lang="en-US" dirty="0" err="1"/>
              <a:t>GABAergic</a:t>
            </a:r>
            <a:r>
              <a:rPr lang="en-US" dirty="0"/>
              <a:t> inhibitory </a:t>
            </a:r>
            <a:r>
              <a:rPr lang="en-US" dirty="0" smtClean="0"/>
              <a:t>signaling</a:t>
            </a:r>
          </a:p>
          <a:p>
            <a:r>
              <a:rPr lang="en-US" dirty="0" smtClean="0"/>
              <a:t>Removal of PNs increased                        the </a:t>
            </a:r>
            <a:r>
              <a:rPr lang="en-US" dirty="0"/>
              <a:t>excitability of </a:t>
            </a:r>
            <a:r>
              <a:rPr lang="en-US" dirty="0" smtClean="0"/>
              <a:t>interneurons                                    </a:t>
            </a:r>
            <a:r>
              <a:rPr lang="en-US" dirty="0"/>
              <a:t>in </a:t>
            </a:r>
            <a:r>
              <a:rPr lang="en-US" dirty="0" smtClean="0"/>
              <a:t>cultures</a:t>
            </a:r>
          </a:p>
          <a:p>
            <a:r>
              <a:rPr lang="en-US" dirty="0" smtClean="0"/>
              <a:t>They provide an environment                                 rich in anions (negative charge)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perineuronal_n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649" y="3107267"/>
            <a:ext cx="3532085" cy="2548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8133" y="6271567"/>
            <a:ext cx="564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>
                <a:solidFill>
                  <a:srgbClr val="FF0000"/>
                </a:solidFill>
              </a:rPr>
              <a:t>*</a:t>
            </a:r>
            <a:r>
              <a:rPr lang="da-DK" sz="2400" dirty="0"/>
              <a:t>G. Bruckner et al. </a:t>
            </a:r>
            <a:r>
              <a:rPr lang="da-DK" sz="2400" dirty="0" err="1"/>
              <a:t>Glia</a:t>
            </a:r>
            <a:r>
              <a:rPr lang="da-DK" sz="2400" dirty="0"/>
              <a:t> 8(3), 183-200, 1993.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3179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Perineuronal</a:t>
            </a:r>
            <a:r>
              <a:rPr lang="en-US" b="1" dirty="0" smtClean="0"/>
              <a:t> Nets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417638"/>
            <a:ext cx="8229600" cy="4525963"/>
          </a:xfrm>
        </p:spPr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erineuronal</a:t>
            </a:r>
            <a:r>
              <a:rPr lang="en-US" dirty="0" smtClean="0"/>
              <a:t> </a:t>
            </a:r>
            <a:r>
              <a:rPr lang="en-US" dirty="0"/>
              <a:t>nets </a:t>
            </a:r>
            <a:r>
              <a:rPr lang="en-US" dirty="0" smtClean="0"/>
              <a:t>(PNs) formed </a:t>
            </a:r>
            <a:r>
              <a:rPr lang="en-US" dirty="0"/>
              <a:t>from </a:t>
            </a:r>
            <a:r>
              <a:rPr lang="en-US" i="1" dirty="0">
                <a:solidFill>
                  <a:srgbClr val="FF0000"/>
                </a:solidFill>
              </a:rPr>
              <a:t>chondroitin </a:t>
            </a:r>
            <a:r>
              <a:rPr lang="en-US" i="1" dirty="0" smtClean="0">
                <a:solidFill>
                  <a:srgbClr val="FF0000"/>
                </a:solidFill>
              </a:rPr>
              <a:t>sulfate </a:t>
            </a:r>
            <a:r>
              <a:rPr lang="en-US" dirty="0" smtClean="0"/>
              <a:t>attached to </a:t>
            </a:r>
            <a:r>
              <a:rPr lang="en-US" dirty="0" err="1" smtClean="0"/>
              <a:t>hyaluronan</a:t>
            </a:r>
            <a:r>
              <a:rPr lang="en-US" dirty="0" smtClean="0"/>
              <a:t>,  </a:t>
            </a:r>
            <a:r>
              <a:rPr lang="en-US" dirty="0"/>
              <a:t>modulate </a:t>
            </a:r>
            <a:r>
              <a:rPr lang="en-US" dirty="0" err="1"/>
              <a:t>GABAergic</a:t>
            </a:r>
            <a:r>
              <a:rPr lang="en-US" dirty="0"/>
              <a:t> inhibitory </a:t>
            </a:r>
            <a:r>
              <a:rPr lang="en-US" dirty="0" smtClean="0"/>
              <a:t>signaling</a:t>
            </a:r>
          </a:p>
          <a:p>
            <a:r>
              <a:rPr lang="en-US" dirty="0" smtClean="0"/>
              <a:t>Removal of PNs increased                        the </a:t>
            </a:r>
            <a:r>
              <a:rPr lang="en-US" dirty="0"/>
              <a:t>excitability of </a:t>
            </a:r>
            <a:r>
              <a:rPr lang="en-US" dirty="0" smtClean="0"/>
              <a:t>interneurons                                    </a:t>
            </a:r>
            <a:r>
              <a:rPr lang="en-US" dirty="0"/>
              <a:t>in </a:t>
            </a:r>
            <a:r>
              <a:rPr lang="en-US" dirty="0" smtClean="0"/>
              <a:t>cultures</a:t>
            </a:r>
          </a:p>
          <a:p>
            <a:r>
              <a:rPr lang="en-US" dirty="0" smtClean="0"/>
              <a:t>They provide an environment                                 rich in anions (negative charge)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perineuronal_n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649" y="3107267"/>
            <a:ext cx="3532085" cy="2548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8133" y="6271567"/>
            <a:ext cx="564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>
                <a:solidFill>
                  <a:srgbClr val="FF0000"/>
                </a:solidFill>
              </a:rPr>
              <a:t>*</a:t>
            </a:r>
            <a:r>
              <a:rPr lang="da-DK" sz="2400" dirty="0"/>
              <a:t>G. Bruckner et al. </a:t>
            </a:r>
            <a:r>
              <a:rPr lang="da-DK" sz="2400" dirty="0" err="1"/>
              <a:t>Glia</a:t>
            </a:r>
            <a:r>
              <a:rPr lang="da-DK" sz="2400" dirty="0"/>
              <a:t> 8(3), 183-200, 1993.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134533" y="2327747"/>
            <a:ext cx="6304794" cy="3046988"/>
          </a:xfrm>
          <a:prstGeom prst="rect">
            <a:avLst/>
          </a:prstGeom>
          <a:solidFill>
            <a:srgbClr val="FFFA9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Might manganese deficiency lead to impaired synthesis of </a:t>
            </a:r>
            <a:r>
              <a:rPr lang="en-US" sz="3200" dirty="0" err="1" smtClean="0"/>
              <a:t>perineuronal</a:t>
            </a:r>
            <a:r>
              <a:rPr lang="en-US" sz="3200" dirty="0" smtClean="0"/>
              <a:t> nets and increased neuronal excitability leading to cell death??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40859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Coral Die-Off &amp; Chondroitin Sulfate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elkhorncoral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6" b="9216"/>
          <a:stretch>
            <a:fillRect/>
          </a:stretch>
        </p:blipFill>
        <p:spPr>
          <a:xfrm>
            <a:off x="4567670" y="1405466"/>
            <a:ext cx="4464554" cy="245533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54000" y="141763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Large </a:t>
            </a:r>
            <a:r>
              <a:rPr lang="en-US" dirty="0"/>
              <a:t>amounts of </a:t>
            </a:r>
            <a:r>
              <a:rPr lang="en-US" dirty="0" smtClean="0"/>
              <a:t>                                 chondroitin </a:t>
            </a:r>
            <a:r>
              <a:rPr lang="en-US" dirty="0"/>
              <a:t>sulfate </a:t>
            </a:r>
            <a:r>
              <a:rPr lang="en-US" dirty="0" smtClean="0"/>
              <a:t>are                                                      </a:t>
            </a:r>
            <a:r>
              <a:rPr lang="en-US" dirty="0"/>
              <a:t>adsorbed onto coral</a:t>
            </a:r>
          </a:p>
          <a:p>
            <a:r>
              <a:rPr lang="en-US" dirty="0" smtClean="0"/>
              <a:t>Sulfate </a:t>
            </a:r>
            <a:r>
              <a:rPr lang="en-US" dirty="0"/>
              <a:t>groups are of </a:t>
            </a:r>
            <a:r>
              <a:rPr lang="en-US" dirty="0" smtClean="0"/>
              <a:t>                                                  paramount importance                                                          </a:t>
            </a:r>
            <a:r>
              <a:rPr lang="en-US" dirty="0"/>
              <a:t>to the adsorption process</a:t>
            </a:r>
          </a:p>
          <a:p>
            <a:r>
              <a:rPr lang="en-US" dirty="0" smtClean="0"/>
              <a:t>Adsorption </a:t>
            </a:r>
            <a:r>
              <a:rPr lang="en-US" dirty="0"/>
              <a:t>rate is a direct function of the amount of negative charge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27200" y="6485467"/>
            <a:ext cx="6214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rgbClr val="FF0000"/>
                </a:solidFill>
              </a:rPr>
              <a:t>*</a:t>
            </a:r>
            <a:r>
              <a:rPr lang="nl-NL" sz="2400" dirty="0"/>
              <a:t>N. </a:t>
            </a:r>
            <a:r>
              <a:rPr lang="nl-NL" sz="2400" dirty="0" err="1"/>
              <a:t>Volpi</a:t>
            </a:r>
            <a:r>
              <a:rPr lang="nl-NL" sz="2400" dirty="0"/>
              <a:t>. </a:t>
            </a:r>
            <a:r>
              <a:rPr lang="nl-NL" sz="2400" dirty="0" err="1"/>
              <a:t>Biomaterials</a:t>
            </a:r>
            <a:r>
              <a:rPr lang="nl-NL" sz="2400" dirty="0"/>
              <a:t> 2002 Jul;23(14):3015</a:t>
            </a:r>
            <a:r>
              <a:rPr lang="nl-NL" sz="2400"/>
              <a:t>-</a:t>
            </a:r>
            <a:r>
              <a:rPr lang="nl-NL" sz="2400" smtClean="0"/>
              <a:t>22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3" y="274638"/>
            <a:ext cx="8568267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“Disease Causes Starfish to Lose Arms, Dissolve into White Blobs of Goo” 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067" y="1600200"/>
            <a:ext cx="8906933" cy="4525963"/>
          </a:xfrm>
        </p:spPr>
        <p:txBody>
          <a:bodyPr/>
          <a:lstStyle/>
          <a:p>
            <a:r>
              <a:rPr lang="en-US" dirty="0" smtClean="0"/>
              <a:t>Glyphosate is used to kill </a:t>
            </a:r>
            <a:r>
              <a:rPr lang="en-US" dirty="0" err="1" smtClean="0"/>
              <a:t>seagrass</a:t>
            </a:r>
            <a:r>
              <a:rPr lang="en-US" dirty="0" smtClean="0"/>
              <a:t> in oyster beds</a:t>
            </a:r>
          </a:p>
          <a:p>
            <a:r>
              <a:rPr lang="en-US" dirty="0" smtClean="0"/>
              <a:t>"</a:t>
            </a:r>
            <a:r>
              <a:rPr lang="en-US" dirty="0"/>
              <a:t>Glyphosate and </a:t>
            </a:r>
            <a:r>
              <a:rPr lang="en-US" dirty="0" err="1"/>
              <a:t>diuron</a:t>
            </a:r>
            <a:r>
              <a:rPr lang="en-US" dirty="0"/>
              <a:t> are among the most frequently detected herbicides in oyster production areas"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</a:p>
          <a:p>
            <a:r>
              <a:rPr lang="en-US" dirty="0" smtClean="0"/>
              <a:t>Starfish eat oysters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9866" y="5770787"/>
            <a:ext cx="75068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http://natureworldnews.com</a:t>
            </a:r>
            <a:r>
              <a:rPr lang="en-US" sz="2000" dirty="0"/>
              <a:t>/articles/4749/20131104</a:t>
            </a:r>
            <a:r>
              <a:rPr lang="en-US" sz="2000" dirty="0" smtClean="0"/>
              <a:t>/</a:t>
            </a:r>
          </a:p>
          <a:p>
            <a:r>
              <a:rPr lang="en-US" sz="2000" dirty="0" smtClean="0"/>
              <a:t>disease</a:t>
            </a:r>
            <a:r>
              <a:rPr lang="en-US" sz="2000" dirty="0"/>
              <a:t>-causes-starfish-lose-arms-dissolve-white-blobs-goo-</a:t>
            </a:r>
            <a:r>
              <a:rPr lang="en-US" sz="2000" dirty="0" smtClean="0"/>
              <a:t>video.htm</a:t>
            </a:r>
          </a:p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F</a:t>
            </a:r>
            <a:r>
              <a:rPr lang="en-US" sz="2000" dirty="0"/>
              <a:t>. </a:t>
            </a:r>
            <a:r>
              <a:rPr lang="en-US" sz="2000" dirty="0" err="1"/>
              <a:t>Akcha</a:t>
            </a:r>
            <a:r>
              <a:rPr lang="en-US" sz="2000" dirty="0"/>
              <a:t> et al. Aquatic Toxicology. 106-107 (</a:t>
            </a:r>
            <a:r>
              <a:rPr lang="en-US" sz="2000" dirty="0" err="1"/>
              <a:t>pp</a:t>
            </a:r>
            <a:r>
              <a:rPr lang="en-US" sz="2000" dirty="0"/>
              <a:t> 104-113), </a:t>
            </a:r>
            <a:r>
              <a:rPr lang="en-US" sz="2000" dirty="0" smtClean="0"/>
              <a:t>2012 </a:t>
            </a:r>
            <a:endParaRPr lang="en-US" sz="2000" dirty="0"/>
          </a:p>
        </p:txBody>
      </p:sp>
      <p:pic>
        <p:nvPicPr>
          <p:cNvPr id="5" name="Picture 4" descr="Starfis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1" y="3290183"/>
            <a:ext cx="3716866" cy="248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80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Autism &amp; Glyphosate</a:t>
            </a:r>
          </a:p>
          <a:p>
            <a:r>
              <a:rPr lang="en-US" dirty="0" smtClean="0"/>
              <a:t>Soy: Why It’s Dangerous</a:t>
            </a:r>
          </a:p>
          <a:p>
            <a:r>
              <a:rPr lang="en-US" dirty="0" smtClean="0"/>
              <a:t>Glyphosate, Aluminum and Vaccines</a:t>
            </a:r>
          </a:p>
          <a:p>
            <a:r>
              <a:rPr lang="en-US" dirty="0"/>
              <a:t>Glyphosate and breast </a:t>
            </a:r>
            <a:r>
              <a:rPr lang="en-US" dirty="0" smtClean="0"/>
              <a:t>cancer</a:t>
            </a:r>
          </a:p>
          <a:p>
            <a:r>
              <a:rPr lang="en-US" dirty="0" smtClean="0"/>
              <a:t>Bile Acid Disruption by Glyphosate</a:t>
            </a:r>
          </a:p>
          <a:p>
            <a:pPr lvl="1"/>
            <a:r>
              <a:rPr lang="en-US" dirty="0" smtClean="0"/>
              <a:t>Arsenic toxicity </a:t>
            </a:r>
            <a:r>
              <a:rPr lang="en-US" dirty="0" smtClean="0">
                <a:sym typeface="Wingdings"/>
              </a:rPr>
              <a:t> kidney failure</a:t>
            </a:r>
            <a:endParaRPr lang="en-US" dirty="0" smtClean="0"/>
          </a:p>
          <a:p>
            <a:pPr lvl="1"/>
            <a:r>
              <a:rPr lang="en-US" dirty="0" smtClean="0"/>
              <a:t>Manganese </a:t>
            </a:r>
            <a:r>
              <a:rPr lang="en-US" i="1" dirty="0" smtClean="0">
                <a:solidFill>
                  <a:srgbClr val="FF0000"/>
                </a:solidFill>
              </a:rPr>
              <a:t>toxicity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ym typeface="Wingdings"/>
              </a:rPr>
              <a:t> Parkinson’s disease</a:t>
            </a:r>
          </a:p>
          <a:p>
            <a:pPr lvl="1"/>
            <a:r>
              <a:rPr lang="en-US" dirty="0" smtClean="0">
                <a:sym typeface="Wingdings"/>
              </a:rPr>
              <a:t>Manganese </a:t>
            </a:r>
            <a:r>
              <a:rPr lang="en-US" i="1" dirty="0" smtClean="0">
                <a:solidFill>
                  <a:srgbClr val="FF0000"/>
                </a:solidFill>
                <a:sym typeface="Wingdings"/>
              </a:rPr>
              <a:t>deficiency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 Autism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Infertility and Birth Malformations</a:t>
            </a:r>
          </a:p>
          <a:p>
            <a:r>
              <a:rPr lang="en-US" dirty="0" smtClean="0">
                <a:sym typeface="Wingdings"/>
              </a:rPr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215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Latest News in US: 2014 Statistics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16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U.S. </a:t>
            </a:r>
            <a:r>
              <a:rPr lang="en-US" dirty="0" smtClean="0"/>
              <a:t>maternal deaths near all-time high</a:t>
            </a:r>
          </a:p>
          <a:p>
            <a:pPr lvl="1"/>
            <a:r>
              <a:rPr lang="en-US" dirty="0" smtClean="0"/>
              <a:t>18.5 per 100,000 births today compared to 7.2 in 1987</a:t>
            </a:r>
          </a:p>
          <a:p>
            <a:pPr lvl="1"/>
            <a:r>
              <a:rPr lang="en-US" dirty="0" smtClean="0"/>
              <a:t>We now rank lower than China, as #60 on a list of 180 countries</a:t>
            </a:r>
          </a:p>
          <a:p>
            <a:pPr lvl="1"/>
            <a:r>
              <a:rPr lang="en-US" dirty="0" smtClean="0"/>
              <a:t>Our rate is more than 3x that in Great Britain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dirty="0"/>
              <a:t>Teen pregnancy, birth and abortion rates have declined to historic lows over the last 30 </a:t>
            </a:r>
            <a:r>
              <a:rPr lang="en-US" dirty="0" smtClean="0"/>
              <a:t>years</a:t>
            </a:r>
          </a:p>
          <a:p>
            <a:pPr lvl="1"/>
            <a:r>
              <a:rPr lang="en-US" dirty="0" smtClean="0"/>
              <a:t>13% drop in teen pregnancy in the past year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225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Glyphosate, Sperm and Aromatase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80933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</a:t>
            </a:r>
            <a:r>
              <a:rPr lang="en-US" dirty="0" smtClean="0"/>
              <a:t>cute </a:t>
            </a:r>
            <a:r>
              <a:rPr lang="en-US" dirty="0"/>
              <a:t>exposure (0.5%) of </a:t>
            </a:r>
            <a:r>
              <a:rPr lang="en-US" dirty="0" smtClean="0"/>
              <a:t>Roundup in fifteen </a:t>
            </a:r>
            <a:r>
              <a:rPr lang="en-US" dirty="0"/>
              <a:t>60-day-old male rats during an 8-day </a:t>
            </a:r>
            <a:r>
              <a:rPr lang="en-US" dirty="0" smtClean="0"/>
              <a:t>period</a:t>
            </a:r>
          </a:p>
          <a:p>
            <a:r>
              <a:rPr lang="en-US" dirty="0"/>
              <a:t>A</a:t>
            </a:r>
            <a:r>
              <a:rPr lang="en-US" dirty="0" smtClean="0"/>
              <a:t>romatase </a:t>
            </a:r>
            <a:r>
              <a:rPr lang="en-US" dirty="0"/>
              <a:t>mRNA levels </a:t>
            </a:r>
            <a:r>
              <a:rPr lang="en-US" dirty="0" smtClean="0"/>
              <a:t>increased by at </a:t>
            </a:r>
            <a:r>
              <a:rPr lang="en-US" dirty="0"/>
              <a:t>least </a:t>
            </a:r>
            <a:r>
              <a:rPr lang="en-US" dirty="0" smtClean="0"/>
              <a:t>50</a:t>
            </a:r>
            <a:r>
              <a:rPr lang="en-US" dirty="0"/>
              <a:t>% in treated rats at all </a:t>
            </a:r>
            <a:r>
              <a:rPr lang="en-US" dirty="0" smtClean="0"/>
              <a:t>times</a:t>
            </a:r>
            <a:endParaRPr lang="en-US" dirty="0"/>
          </a:p>
          <a:p>
            <a:pPr lvl="1"/>
            <a:r>
              <a:rPr lang="en-US" dirty="0" smtClean="0"/>
              <a:t>Protein expression also increased</a:t>
            </a:r>
          </a:p>
          <a:p>
            <a:r>
              <a:rPr lang="en-US" dirty="0" smtClean="0"/>
              <a:t>Aromatase converts testosterone to estrogen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068" y="6264662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E. </a:t>
            </a:r>
            <a:r>
              <a:rPr lang="tr-TR" dirty="0" err="1"/>
              <a:t>Cassault-Meyer</a:t>
            </a:r>
            <a:r>
              <a:rPr lang="tr-TR" dirty="0"/>
              <a:t> </a:t>
            </a:r>
            <a:r>
              <a:rPr lang="tr-TR" dirty="0" smtClean="0"/>
              <a:t> </a:t>
            </a:r>
            <a:r>
              <a:rPr lang="en-US" dirty="0"/>
              <a:t>e</a:t>
            </a:r>
            <a:r>
              <a:rPr lang="en-US" dirty="0" smtClean="0"/>
              <a:t>t al. </a:t>
            </a:r>
            <a:r>
              <a:rPr lang="en-US" dirty="0"/>
              <a:t>E</a:t>
            </a:r>
            <a:r>
              <a:rPr lang="en-US" dirty="0" smtClean="0"/>
              <a:t>nvironmental </a:t>
            </a:r>
            <a:r>
              <a:rPr lang="en-US" dirty="0"/>
              <a:t>T</a:t>
            </a:r>
            <a:r>
              <a:rPr lang="en-US" dirty="0" smtClean="0"/>
              <a:t>oxicology </a:t>
            </a:r>
            <a:r>
              <a:rPr lang="en-US" dirty="0"/>
              <a:t>and </a:t>
            </a:r>
            <a:r>
              <a:rPr lang="en-US" dirty="0" smtClean="0"/>
              <a:t>Pharmacology </a:t>
            </a:r>
            <a:r>
              <a:rPr lang="en-US" dirty="0"/>
              <a:t>38 (2014) 131–140 </a:t>
            </a:r>
          </a:p>
          <a:p>
            <a:endParaRPr lang="en-US" dirty="0"/>
          </a:p>
        </p:txBody>
      </p:sp>
      <p:pic>
        <p:nvPicPr>
          <p:cNvPr id="5" name="Picture 4" descr="ra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2" y="2175934"/>
            <a:ext cx="4097866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74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Glyphosate, Sperm and Aromatase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80933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</a:t>
            </a:r>
            <a:r>
              <a:rPr lang="en-US" dirty="0" smtClean="0"/>
              <a:t>cute </a:t>
            </a:r>
            <a:r>
              <a:rPr lang="en-US" dirty="0"/>
              <a:t>exposure (0.5%) of </a:t>
            </a:r>
            <a:r>
              <a:rPr lang="en-US" dirty="0" smtClean="0"/>
              <a:t>Roundup in fifteen </a:t>
            </a:r>
            <a:r>
              <a:rPr lang="en-US" dirty="0"/>
              <a:t>60-day-old male rats during an 8-day </a:t>
            </a:r>
            <a:r>
              <a:rPr lang="en-US" dirty="0" smtClean="0"/>
              <a:t>period</a:t>
            </a:r>
          </a:p>
          <a:p>
            <a:r>
              <a:rPr lang="en-US" dirty="0"/>
              <a:t>A</a:t>
            </a:r>
            <a:r>
              <a:rPr lang="en-US" dirty="0" smtClean="0"/>
              <a:t>romatase </a:t>
            </a:r>
            <a:r>
              <a:rPr lang="en-US" dirty="0"/>
              <a:t>mRNA levels </a:t>
            </a:r>
            <a:r>
              <a:rPr lang="en-US" dirty="0" smtClean="0"/>
              <a:t>increased by at </a:t>
            </a:r>
            <a:r>
              <a:rPr lang="en-US" dirty="0"/>
              <a:t>least </a:t>
            </a:r>
            <a:r>
              <a:rPr lang="en-US" dirty="0" smtClean="0"/>
              <a:t>50</a:t>
            </a:r>
            <a:r>
              <a:rPr lang="en-US" dirty="0"/>
              <a:t>% in treated rats at all </a:t>
            </a:r>
            <a:r>
              <a:rPr lang="en-US" dirty="0" smtClean="0"/>
              <a:t>times</a:t>
            </a:r>
            <a:endParaRPr lang="en-US" dirty="0"/>
          </a:p>
          <a:p>
            <a:pPr lvl="1"/>
            <a:r>
              <a:rPr lang="en-US" dirty="0" smtClean="0"/>
              <a:t>Protein expression also increased</a:t>
            </a:r>
          </a:p>
          <a:p>
            <a:r>
              <a:rPr lang="en-US" dirty="0" smtClean="0"/>
              <a:t>Aromatase converts testosterone to estrogen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068" y="6264662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E. </a:t>
            </a:r>
            <a:r>
              <a:rPr lang="tr-TR" dirty="0" err="1"/>
              <a:t>Cassault-Meyer</a:t>
            </a:r>
            <a:r>
              <a:rPr lang="tr-TR" dirty="0"/>
              <a:t> </a:t>
            </a:r>
            <a:r>
              <a:rPr lang="tr-TR" dirty="0" smtClean="0"/>
              <a:t> </a:t>
            </a:r>
            <a:r>
              <a:rPr lang="en-US" dirty="0"/>
              <a:t>e</a:t>
            </a:r>
            <a:r>
              <a:rPr lang="en-US" dirty="0" smtClean="0"/>
              <a:t>t al. </a:t>
            </a:r>
            <a:r>
              <a:rPr lang="en-US" dirty="0"/>
              <a:t>E</a:t>
            </a:r>
            <a:r>
              <a:rPr lang="en-US" dirty="0" smtClean="0"/>
              <a:t>nvironmental </a:t>
            </a:r>
            <a:r>
              <a:rPr lang="en-US" dirty="0"/>
              <a:t>T</a:t>
            </a:r>
            <a:r>
              <a:rPr lang="en-US" dirty="0" smtClean="0"/>
              <a:t>oxicology </a:t>
            </a:r>
            <a:r>
              <a:rPr lang="en-US" dirty="0"/>
              <a:t>and </a:t>
            </a:r>
            <a:r>
              <a:rPr lang="en-US" dirty="0" smtClean="0"/>
              <a:t>Pharmacology </a:t>
            </a:r>
            <a:r>
              <a:rPr lang="en-US" dirty="0"/>
              <a:t>38 (2014) 131–140 </a:t>
            </a:r>
          </a:p>
          <a:p>
            <a:endParaRPr lang="en-US" dirty="0"/>
          </a:p>
        </p:txBody>
      </p:sp>
      <p:pic>
        <p:nvPicPr>
          <p:cNvPr id="5" name="Picture 4" descr="ra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2" y="2175934"/>
            <a:ext cx="4097866" cy="3073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401467"/>
            <a:ext cx="7924799" cy="1384995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pPr algn="ctr"/>
            <a:r>
              <a:rPr lang="en-US" sz="2800" dirty="0" smtClean="0"/>
              <a:t>Aromatase is defective in association with autism</a:t>
            </a:r>
            <a:endParaRPr lang="en-US" sz="2800" dirty="0" smtClean="0">
              <a:solidFill>
                <a:srgbClr val="FF0000"/>
              </a:solidFill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41268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Oxalate </a:t>
            </a:r>
            <a:r>
              <a:rPr lang="en-US" b="1" dirty="0" smtClean="0"/>
              <a:t>Metabolism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oxalate_metabolis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44" r="-14244"/>
          <a:stretch>
            <a:fillRect/>
          </a:stretch>
        </p:blipFill>
        <p:spPr>
          <a:xfrm>
            <a:off x="118533" y="1600200"/>
            <a:ext cx="8568267" cy="4712217"/>
          </a:xfrm>
        </p:spPr>
      </p:pic>
      <p:sp>
        <p:nvSpPr>
          <p:cNvPr id="6" name="Freeform 5"/>
          <p:cNvSpPr/>
          <p:nvPr/>
        </p:nvSpPr>
        <p:spPr>
          <a:xfrm>
            <a:off x="2675295" y="3386637"/>
            <a:ext cx="1505506" cy="620984"/>
          </a:xfrm>
          <a:custGeom>
            <a:avLst/>
            <a:gdLst>
              <a:gd name="connsiteX0" fmla="*/ 542038 w 1505506"/>
              <a:gd name="connsiteY0" fmla="*/ 30 h 620984"/>
              <a:gd name="connsiteX1" fmla="*/ 172 w 1505506"/>
              <a:gd name="connsiteY1" fmla="*/ 304830 h 620984"/>
              <a:gd name="connsiteX2" fmla="*/ 592838 w 1505506"/>
              <a:gd name="connsiteY2" fmla="*/ 592696 h 620984"/>
              <a:gd name="connsiteX3" fmla="*/ 1219372 w 1505506"/>
              <a:gd name="connsiteY3" fmla="*/ 575763 h 620984"/>
              <a:gd name="connsiteX4" fmla="*/ 1473372 w 1505506"/>
              <a:gd name="connsiteY4" fmla="*/ 287896 h 620984"/>
              <a:gd name="connsiteX5" fmla="*/ 542038 w 1505506"/>
              <a:gd name="connsiteY5" fmla="*/ 30 h 620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5506" h="620984">
                <a:moveTo>
                  <a:pt x="542038" y="30"/>
                </a:moveTo>
                <a:cubicBezTo>
                  <a:pt x="296505" y="2852"/>
                  <a:pt x="-8295" y="206052"/>
                  <a:pt x="172" y="304830"/>
                </a:cubicBezTo>
                <a:cubicBezTo>
                  <a:pt x="8639" y="403608"/>
                  <a:pt x="389638" y="547541"/>
                  <a:pt x="592838" y="592696"/>
                </a:cubicBezTo>
                <a:cubicBezTo>
                  <a:pt x="796038" y="637851"/>
                  <a:pt x="1072616" y="626563"/>
                  <a:pt x="1219372" y="575763"/>
                </a:cubicBezTo>
                <a:cubicBezTo>
                  <a:pt x="1366128" y="524963"/>
                  <a:pt x="1589083" y="383852"/>
                  <a:pt x="1473372" y="287896"/>
                </a:cubicBezTo>
                <a:cubicBezTo>
                  <a:pt x="1357661" y="191941"/>
                  <a:pt x="787571" y="-2792"/>
                  <a:pt x="542038" y="30"/>
                </a:cubicBez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827695" y="4978375"/>
            <a:ext cx="1505506" cy="620984"/>
          </a:xfrm>
          <a:custGeom>
            <a:avLst/>
            <a:gdLst>
              <a:gd name="connsiteX0" fmla="*/ 542038 w 1505506"/>
              <a:gd name="connsiteY0" fmla="*/ 30 h 620984"/>
              <a:gd name="connsiteX1" fmla="*/ 172 w 1505506"/>
              <a:gd name="connsiteY1" fmla="*/ 304830 h 620984"/>
              <a:gd name="connsiteX2" fmla="*/ 592838 w 1505506"/>
              <a:gd name="connsiteY2" fmla="*/ 592696 h 620984"/>
              <a:gd name="connsiteX3" fmla="*/ 1219372 w 1505506"/>
              <a:gd name="connsiteY3" fmla="*/ 575763 h 620984"/>
              <a:gd name="connsiteX4" fmla="*/ 1473372 w 1505506"/>
              <a:gd name="connsiteY4" fmla="*/ 287896 h 620984"/>
              <a:gd name="connsiteX5" fmla="*/ 542038 w 1505506"/>
              <a:gd name="connsiteY5" fmla="*/ 30 h 620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5506" h="620984">
                <a:moveTo>
                  <a:pt x="542038" y="30"/>
                </a:moveTo>
                <a:cubicBezTo>
                  <a:pt x="296505" y="2852"/>
                  <a:pt x="-8295" y="206052"/>
                  <a:pt x="172" y="304830"/>
                </a:cubicBezTo>
                <a:cubicBezTo>
                  <a:pt x="8639" y="403608"/>
                  <a:pt x="389638" y="547541"/>
                  <a:pt x="592838" y="592696"/>
                </a:cubicBezTo>
                <a:cubicBezTo>
                  <a:pt x="796038" y="637851"/>
                  <a:pt x="1072616" y="626563"/>
                  <a:pt x="1219372" y="575763"/>
                </a:cubicBezTo>
                <a:cubicBezTo>
                  <a:pt x="1366128" y="524963"/>
                  <a:pt x="1589083" y="383852"/>
                  <a:pt x="1473372" y="287896"/>
                </a:cubicBezTo>
                <a:cubicBezTo>
                  <a:pt x="1357661" y="191941"/>
                  <a:pt x="787571" y="-2792"/>
                  <a:pt x="542038" y="30"/>
                </a:cubicBez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3251200" y="4182533"/>
            <a:ext cx="457200" cy="74504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49867" y="6312417"/>
            <a:ext cx="6957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http</a:t>
            </a:r>
            <a:r>
              <a:rPr lang="en-US" sz="2000" dirty="0"/>
              <a:t>://</a:t>
            </a:r>
            <a:r>
              <a:rPr lang="en-US" sz="2000" dirty="0" err="1"/>
              <a:t>www.greatplainslaboratory.com</a:t>
            </a:r>
            <a:r>
              <a:rPr lang="en-US" sz="2000" dirty="0"/>
              <a:t>/home/</a:t>
            </a:r>
            <a:r>
              <a:rPr lang="en-US" sz="2000" dirty="0" err="1"/>
              <a:t>eng</a:t>
            </a:r>
            <a:r>
              <a:rPr lang="en-US" sz="2000" dirty="0"/>
              <a:t>/</a:t>
            </a:r>
            <a:r>
              <a:rPr lang="en-US" sz="2000" dirty="0" err="1"/>
              <a:t>oxalates.asp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4686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Glyphosate, Sperm and Aromatase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80933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</a:t>
            </a:r>
            <a:r>
              <a:rPr lang="en-US" dirty="0" smtClean="0"/>
              <a:t>cute </a:t>
            </a:r>
            <a:r>
              <a:rPr lang="en-US" dirty="0"/>
              <a:t>exposure (0.5%) of </a:t>
            </a:r>
            <a:r>
              <a:rPr lang="en-US" dirty="0" smtClean="0"/>
              <a:t>Roundup in fifteen </a:t>
            </a:r>
            <a:r>
              <a:rPr lang="en-US" dirty="0"/>
              <a:t>60-day-old male rats during an 8-day </a:t>
            </a:r>
            <a:r>
              <a:rPr lang="en-US" dirty="0" smtClean="0"/>
              <a:t>period</a:t>
            </a:r>
          </a:p>
          <a:p>
            <a:r>
              <a:rPr lang="en-US" dirty="0"/>
              <a:t>A</a:t>
            </a:r>
            <a:r>
              <a:rPr lang="en-US" dirty="0" smtClean="0"/>
              <a:t>romatase </a:t>
            </a:r>
            <a:r>
              <a:rPr lang="en-US" dirty="0"/>
              <a:t>mRNA levels </a:t>
            </a:r>
            <a:r>
              <a:rPr lang="en-US" dirty="0" smtClean="0"/>
              <a:t>increased by at </a:t>
            </a:r>
            <a:r>
              <a:rPr lang="en-US" dirty="0"/>
              <a:t>least </a:t>
            </a:r>
            <a:r>
              <a:rPr lang="en-US" dirty="0" smtClean="0"/>
              <a:t>50</a:t>
            </a:r>
            <a:r>
              <a:rPr lang="en-US" dirty="0"/>
              <a:t>% in treated rats at all </a:t>
            </a:r>
            <a:r>
              <a:rPr lang="en-US" dirty="0" smtClean="0"/>
              <a:t>times</a:t>
            </a:r>
            <a:endParaRPr lang="en-US" dirty="0"/>
          </a:p>
          <a:p>
            <a:pPr lvl="1"/>
            <a:r>
              <a:rPr lang="en-US" dirty="0" smtClean="0"/>
              <a:t>Protein expression also increased</a:t>
            </a:r>
          </a:p>
          <a:p>
            <a:r>
              <a:rPr lang="en-US" dirty="0" smtClean="0"/>
              <a:t>Aromatase converts testosterone to estrogen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068" y="6264662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E. </a:t>
            </a:r>
            <a:r>
              <a:rPr lang="tr-TR" dirty="0" err="1"/>
              <a:t>Cassault-Meyer</a:t>
            </a:r>
            <a:r>
              <a:rPr lang="tr-TR" dirty="0"/>
              <a:t> </a:t>
            </a:r>
            <a:r>
              <a:rPr lang="tr-TR" dirty="0" smtClean="0"/>
              <a:t> </a:t>
            </a:r>
            <a:r>
              <a:rPr lang="en-US" dirty="0"/>
              <a:t>e</a:t>
            </a:r>
            <a:r>
              <a:rPr lang="en-US" dirty="0" smtClean="0"/>
              <a:t>t al. </a:t>
            </a:r>
            <a:r>
              <a:rPr lang="en-US" dirty="0"/>
              <a:t>E</a:t>
            </a:r>
            <a:r>
              <a:rPr lang="en-US" dirty="0" smtClean="0"/>
              <a:t>nvironmental </a:t>
            </a:r>
            <a:r>
              <a:rPr lang="en-US" dirty="0"/>
              <a:t>T</a:t>
            </a:r>
            <a:r>
              <a:rPr lang="en-US" dirty="0" smtClean="0"/>
              <a:t>oxicology </a:t>
            </a:r>
            <a:r>
              <a:rPr lang="en-US" dirty="0"/>
              <a:t>and </a:t>
            </a:r>
            <a:r>
              <a:rPr lang="en-US" dirty="0" smtClean="0"/>
              <a:t>Pharmacology </a:t>
            </a:r>
            <a:r>
              <a:rPr lang="en-US" dirty="0"/>
              <a:t>38 (2014) 131–140 </a:t>
            </a:r>
          </a:p>
          <a:p>
            <a:endParaRPr lang="en-US" dirty="0"/>
          </a:p>
        </p:txBody>
      </p:sp>
      <p:pic>
        <p:nvPicPr>
          <p:cNvPr id="5" name="Picture 4" descr="ra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2" y="2175934"/>
            <a:ext cx="4097866" cy="3073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1" y="2401467"/>
            <a:ext cx="7289800" cy="1384995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pPr algn="ctr"/>
            <a:r>
              <a:rPr lang="en-US" sz="2800" dirty="0" smtClean="0"/>
              <a:t>Aromatase is a Cytochrome P450 Enzyme</a:t>
            </a:r>
            <a:endParaRPr lang="en-US" sz="2800" dirty="0" smtClean="0">
              <a:solidFill>
                <a:srgbClr val="FF0000"/>
              </a:solidFill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73496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Inhibition of Cytochrome P450 Enzymes (CYPs) by Various Pesticides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glypohsate_inhibits_cyp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625" r="-48625"/>
          <a:stretch>
            <a:fillRect/>
          </a:stretch>
        </p:blipFill>
        <p:spPr>
          <a:xfrm>
            <a:off x="-2023536" y="1417638"/>
            <a:ext cx="9969236" cy="5482696"/>
          </a:xfrm>
        </p:spPr>
      </p:pic>
      <p:sp>
        <p:nvSpPr>
          <p:cNvPr id="5" name="TextBox 4"/>
          <p:cNvSpPr txBox="1"/>
          <p:nvPr/>
        </p:nvSpPr>
        <p:spPr>
          <a:xfrm>
            <a:off x="5655732" y="2810933"/>
            <a:ext cx="2624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Study in rats on 2,4-D, </a:t>
            </a:r>
            <a:r>
              <a:rPr lang="en-US" sz="2800" dirty="0" err="1" smtClean="0"/>
              <a:t>clofibrate</a:t>
            </a:r>
            <a:r>
              <a:rPr lang="en-US" sz="2800" dirty="0" smtClean="0"/>
              <a:t>, MCPA, and glyphosate</a:t>
            </a:r>
            <a:endParaRPr lang="en-US" sz="2800" dirty="0"/>
          </a:p>
        </p:txBody>
      </p:sp>
      <p:sp>
        <p:nvSpPr>
          <p:cNvPr id="6" name="Freeform 5"/>
          <p:cNvSpPr/>
          <p:nvPr/>
        </p:nvSpPr>
        <p:spPr>
          <a:xfrm>
            <a:off x="2268955" y="3674533"/>
            <a:ext cx="914578" cy="3169885"/>
          </a:xfrm>
          <a:custGeom>
            <a:avLst/>
            <a:gdLst>
              <a:gd name="connsiteX0" fmla="*/ 355712 w 914578"/>
              <a:gd name="connsiteY0" fmla="*/ 67734 h 3169885"/>
              <a:gd name="connsiteX1" fmla="*/ 112 w 914578"/>
              <a:gd name="connsiteY1" fmla="*/ 812800 h 3169885"/>
              <a:gd name="connsiteX2" fmla="*/ 321845 w 914578"/>
              <a:gd name="connsiteY2" fmla="*/ 2794000 h 3169885"/>
              <a:gd name="connsiteX3" fmla="*/ 711312 w 914578"/>
              <a:gd name="connsiteY3" fmla="*/ 3098800 h 3169885"/>
              <a:gd name="connsiteX4" fmla="*/ 914512 w 914578"/>
              <a:gd name="connsiteY4" fmla="*/ 1913467 h 3169885"/>
              <a:gd name="connsiteX5" fmla="*/ 728245 w 914578"/>
              <a:gd name="connsiteY5" fmla="*/ 508000 h 3169885"/>
              <a:gd name="connsiteX6" fmla="*/ 304912 w 914578"/>
              <a:gd name="connsiteY6" fmla="*/ 0 h 3169885"/>
              <a:gd name="connsiteX7" fmla="*/ 304912 w 914578"/>
              <a:gd name="connsiteY7" fmla="*/ 0 h 3169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578" h="3169885">
                <a:moveTo>
                  <a:pt x="355712" y="67734"/>
                </a:moveTo>
                <a:cubicBezTo>
                  <a:pt x="180734" y="213078"/>
                  <a:pt x="5756" y="358422"/>
                  <a:pt x="112" y="812800"/>
                </a:cubicBezTo>
                <a:cubicBezTo>
                  <a:pt x="-5533" y="1267178"/>
                  <a:pt x="203312" y="2413000"/>
                  <a:pt x="321845" y="2794000"/>
                </a:cubicBezTo>
                <a:cubicBezTo>
                  <a:pt x="440378" y="3175000"/>
                  <a:pt x="612534" y="3245555"/>
                  <a:pt x="711312" y="3098800"/>
                </a:cubicBezTo>
                <a:cubicBezTo>
                  <a:pt x="810090" y="2952045"/>
                  <a:pt x="911690" y="2345267"/>
                  <a:pt x="914512" y="1913467"/>
                </a:cubicBezTo>
                <a:cubicBezTo>
                  <a:pt x="917334" y="1481667"/>
                  <a:pt x="829845" y="826911"/>
                  <a:pt x="728245" y="508000"/>
                </a:cubicBezTo>
                <a:cubicBezTo>
                  <a:pt x="626645" y="189089"/>
                  <a:pt x="304912" y="0"/>
                  <a:pt x="304912" y="0"/>
                </a:cubicBezTo>
                <a:lnTo>
                  <a:pt x="304912" y="0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44532" y="6136532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E </a:t>
            </a:r>
            <a:r>
              <a:rPr lang="en-US" sz="2000" dirty="0" err="1" smtClean="0"/>
              <a:t>Hetanen</a:t>
            </a:r>
            <a:r>
              <a:rPr lang="en-US" sz="2000" dirty="0" smtClean="0"/>
              <a:t> et al., </a:t>
            </a:r>
            <a:r>
              <a:rPr lang="en-US" sz="2000" dirty="0" err="1" smtClean="0"/>
              <a:t>Acta</a:t>
            </a:r>
            <a:r>
              <a:rPr lang="en-US" sz="2000" dirty="0"/>
              <a:t> </a:t>
            </a:r>
            <a:r>
              <a:rPr lang="en-US" sz="2000" dirty="0" err="1" smtClean="0"/>
              <a:t>Ph</a:t>
            </a:r>
            <a:r>
              <a:rPr lang="fr-FR" sz="2000" b="1" dirty="0" err="1" smtClean="0"/>
              <a:t>armacol</a:t>
            </a:r>
            <a:r>
              <a:rPr lang="fr-FR" sz="2000" b="1" dirty="0"/>
              <a:t>. </a:t>
            </a:r>
            <a:r>
              <a:rPr lang="en-US" sz="2000" b="1" dirty="0" smtClean="0"/>
              <a:t>E</a:t>
            </a:r>
            <a:r>
              <a:rPr lang="fr-FR" sz="2000" b="1" dirty="0" err="1" smtClean="0"/>
              <a:t>t</a:t>
            </a:r>
            <a:r>
              <a:rPr lang="fr-FR" sz="2000" b="1" dirty="0" smtClean="0"/>
              <a:t> </a:t>
            </a:r>
            <a:r>
              <a:rPr lang="fr-FR" sz="2000" b="1" dirty="0" err="1"/>
              <a:t>T</a:t>
            </a:r>
            <a:r>
              <a:rPr lang="fr-FR" sz="2000" b="1" dirty="0" err="1" smtClean="0"/>
              <a:t>oxicol</a:t>
            </a:r>
            <a:r>
              <a:rPr lang="fr-FR" sz="2000" b="1" dirty="0" smtClean="0"/>
              <a:t>. </a:t>
            </a:r>
            <a:r>
              <a:rPr lang="fr-FR" sz="2000" dirty="0" smtClean="0"/>
              <a:t>1983, </a:t>
            </a:r>
            <a:r>
              <a:rPr lang="fr-FR" sz="2000" b="1" dirty="0" smtClean="0"/>
              <a:t>53, </a:t>
            </a:r>
            <a:r>
              <a:rPr lang="fr-FR" sz="2000" dirty="0" smtClean="0"/>
              <a:t>103-1 12. </a:t>
            </a:r>
          </a:p>
        </p:txBody>
      </p:sp>
    </p:spTree>
    <p:extLst>
      <p:ext uri="{BB962C8B-B14F-4D97-AF65-F5344CB8AC3E}">
        <p14:creationId xmlns:p14="http://schemas.microsoft.com/office/powerpoint/2010/main" val="1065380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"Male fertility under threat as average sperm counts </a:t>
            </a:r>
            <a:r>
              <a:rPr lang="en-US" b="1" dirty="0" smtClean="0"/>
              <a:t>drop”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Study of 26,600 men in France found sperm concentration had decreased by 32% since the 1990s.</a:t>
            </a:r>
          </a:p>
          <a:p>
            <a:r>
              <a:rPr lang="en-US" dirty="0"/>
              <a:t>Numbers steadily dropped by 2% per year from 1989 to 2005.</a:t>
            </a:r>
          </a:p>
          <a:p>
            <a:r>
              <a:rPr lang="en-US" dirty="0"/>
              <a:t>Proportion of normally formed sperm also declined by about 1/3.</a:t>
            </a:r>
          </a:p>
        </p:txBody>
      </p:sp>
      <p:pic>
        <p:nvPicPr>
          <p:cNvPr id="4" name="Picture 3" descr="sper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10" y="4819201"/>
            <a:ext cx="2059845" cy="1544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333371"/>
            <a:ext cx="6070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*</a:t>
            </a:r>
            <a:r>
              <a:rPr lang="fr-FR" sz="2000" dirty="0"/>
              <a:t> M. Rolland et al., Hum </a:t>
            </a:r>
            <a:r>
              <a:rPr lang="fr-FR" sz="2000" dirty="0" err="1"/>
              <a:t>Reprod</a:t>
            </a:r>
            <a:r>
              <a:rPr lang="fr-FR" sz="2000" dirty="0"/>
              <a:t>. 2013 Feb;28(2):462-70.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0693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139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Sperm Motility and Manganese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74800"/>
            <a:ext cx="8229600" cy="4525963"/>
          </a:xfrm>
        </p:spPr>
        <p:txBody>
          <a:bodyPr/>
          <a:lstStyle/>
          <a:p>
            <a:r>
              <a:rPr lang="en-US" dirty="0" smtClean="0"/>
              <a:t>Sperm have an                                                        unusual form of                                                         </a:t>
            </a:r>
            <a:r>
              <a:rPr lang="en-US" dirty="0" err="1" smtClean="0"/>
              <a:t>adenylate</a:t>
            </a:r>
            <a:r>
              <a:rPr lang="en-US" dirty="0" smtClean="0"/>
              <a:t> </a:t>
            </a:r>
            <a:r>
              <a:rPr lang="en-US" dirty="0" err="1" smtClean="0"/>
              <a:t>cyclase</a:t>
            </a:r>
            <a:r>
              <a:rPr lang="en-US" dirty="0" smtClean="0"/>
              <a:t>                                                         that depends upon                                                           </a:t>
            </a:r>
            <a:r>
              <a:rPr lang="en-US" i="1" dirty="0" smtClean="0">
                <a:solidFill>
                  <a:srgbClr val="FF0000"/>
                </a:solidFill>
              </a:rPr>
              <a:t>manganese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as a cofactor </a:t>
            </a:r>
          </a:p>
          <a:p>
            <a:r>
              <a:rPr lang="en-US" dirty="0" smtClean="0"/>
              <a:t>This enzymes produces </a:t>
            </a:r>
            <a:r>
              <a:rPr lang="en-US" dirty="0" err="1" smtClean="0"/>
              <a:t>cAMP</a:t>
            </a:r>
            <a:r>
              <a:rPr lang="en-US" dirty="0" smtClean="0"/>
              <a:t> which is necessary for flagella formation</a:t>
            </a:r>
          </a:p>
          <a:p>
            <a:r>
              <a:rPr lang="en-US" dirty="0" smtClean="0"/>
              <a:t>Flagella are what make sperm able to swim</a:t>
            </a:r>
            <a:endParaRPr lang="en-US" dirty="0"/>
          </a:p>
        </p:txBody>
      </p:sp>
      <p:pic>
        <p:nvPicPr>
          <p:cNvPr id="4" name="Picture 3" descr="sper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1193800"/>
            <a:ext cx="4013200" cy="2705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5067" y="6333067"/>
            <a:ext cx="6524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 smtClean="0"/>
              <a:t>T </a:t>
            </a:r>
            <a:r>
              <a:rPr lang="en-US" dirty="0"/>
              <a:t>Braun and RF </a:t>
            </a:r>
            <a:r>
              <a:rPr lang="en-US" dirty="0" err="1"/>
              <a:t>Dods,Proc</a:t>
            </a:r>
            <a:r>
              <a:rPr lang="en-US" dirty="0"/>
              <a:t> Nat </a:t>
            </a:r>
            <a:r>
              <a:rPr lang="en-US" dirty="0" err="1"/>
              <a:t>Acad</a:t>
            </a:r>
            <a:r>
              <a:rPr lang="en-US" dirty="0"/>
              <a:t> </a:t>
            </a:r>
            <a:r>
              <a:rPr lang="en-US" dirty="0" err="1"/>
              <a:t>Sci</a:t>
            </a:r>
            <a:r>
              <a:rPr lang="en-US" dirty="0"/>
              <a:t> USA 1975;72(3):1097-1101.</a:t>
            </a:r>
          </a:p>
        </p:txBody>
      </p:sp>
    </p:spTree>
    <p:extLst>
      <p:ext uri="{BB962C8B-B14F-4D97-AF65-F5344CB8AC3E}">
        <p14:creationId xmlns:p14="http://schemas.microsoft.com/office/powerpoint/2010/main" val="195758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Glyphosate’s Effects on                            </a:t>
            </a:r>
            <a:r>
              <a:rPr lang="en-US" b="1" dirty="0" err="1" smtClean="0"/>
              <a:t>Sertoli</a:t>
            </a:r>
            <a:r>
              <a:rPr lang="en-US" b="1" dirty="0" smtClean="0"/>
              <a:t> Cells in Rat Testis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55878"/>
            <a:ext cx="8686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Concentrations 10-fold                                            more diluted  than that                                          recommended for                                                      herbicide action</a:t>
            </a:r>
          </a:p>
          <a:p>
            <a:r>
              <a:rPr lang="en-US" dirty="0" smtClean="0"/>
              <a:t>Several pathologies noted:</a:t>
            </a:r>
          </a:p>
          <a:p>
            <a:pPr lvl="1"/>
            <a:r>
              <a:rPr lang="en-US" dirty="0" smtClean="0"/>
              <a:t>Depletes glutathione (essential antioxidant)</a:t>
            </a:r>
          </a:p>
          <a:p>
            <a:pPr lvl="1"/>
            <a:r>
              <a:rPr lang="en-US" dirty="0"/>
              <a:t>Enhanced lipid and protein </a:t>
            </a:r>
            <a:r>
              <a:rPr lang="en-US" dirty="0" smtClean="0"/>
              <a:t>oxidation</a:t>
            </a:r>
          </a:p>
          <a:p>
            <a:pPr lvl="1"/>
            <a:r>
              <a:rPr lang="en-US" dirty="0" smtClean="0"/>
              <a:t>Activates calcium channels; promotes calcium release from ER (stress response); induces cell death</a:t>
            </a:r>
          </a:p>
          <a:p>
            <a:pPr lvl="1"/>
            <a:r>
              <a:rPr lang="en-US" dirty="0" smtClean="0"/>
              <a:t>Increases mitochondrial membrane permeability to calcium and protons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31577"/>
            <a:ext cx="95058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 smtClean="0">
                <a:solidFill>
                  <a:srgbClr val="FF0000"/>
                </a:solidFill>
              </a:rPr>
              <a:t>*</a:t>
            </a:r>
            <a:r>
              <a:rPr lang="fi-FI" sz="2000" dirty="0" smtClean="0"/>
              <a:t>V.L. </a:t>
            </a:r>
            <a:r>
              <a:rPr lang="fi-FI" sz="2000" dirty="0" err="1" smtClean="0"/>
              <a:t>Oliveira</a:t>
            </a:r>
            <a:r>
              <a:rPr lang="fi-FI" sz="2000" dirty="0" smtClean="0"/>
              <a:t> </a:t>
            </a:r>
            <a:r>
              <a:rPr lang="fi-FI" sz="2000" dirty="0" err="1"/>
              <a:t>Cavalli</a:t>
            </a:r>
            <a:r>
              <a:rPr lang="fi-FI" sz="2000" dirty="0"/>
              <a:t> </a:t>
            </a:r>
            <a:r>
              <a:rPr lang="fi-FI" sz="2000" dirty="0" smtClean="0"/>
              <a:t> et al., </a:t>
            </a:r>
            <a:r>
              <a:rPr lang="en-US" sz="2000" dirty="0"/>
              <a:t>Free Radical Biology and </a:t>
            </a:r>
            <a:r>
              <a:rPr lang="en-US" sz="2000" dirty="0" smtClean="0"/>
              <a:t>Medicine 65, Dec. 2013, 335-346.</a:t>
            </a:r>
            <a:endParaRPr lang="en-US" sz="2000" dirty="0"/>
          </a:p>
          <a:p>
            <a:r>
              <a:rPr lang="en-US" sz="2000" dirty="0" smtClean="0"/>
              <a:t> </a:t>
            </a:r>
            <a:endParaRPr lang="en-US" sz="2000" dirty="0"/>
          </a:p>
          <a:p>
            <a:r>
              <a:rPr lang="fi-FI" sz="2000" dirty="0"/>
              <a:t/>
            </a:r>
            <a:br>
              <a:rPr lang="fi-FI" sz="2000" dirty="0"/>
            </a:br>
            <a:endParaRPr lang="fi-FI" sz="2000" dirty="0"/>
          </a:p>
          <a:p>
            <a:endParaRPr lang="en-US" sz="2000" dirty="0"/>
          </a:p>
        </p:txBody>
      </p:sp>
      <p:pic>
        <p:nvPicPr>
          <p:cNvPr id="5" name="Picture 4" descr="rat_test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575" y="1610750"/>
            <a:ext cx="3181989" cy="19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74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962"/>
            <a:ext cx="8229600" cy="1143000"/>
          </a:xfrm>
        </p:spPr>
        <p:txBody>
          <a:bodyPr/>
          <a:lstStyle/>
          <a:p>
            <a:r>
              <a:rPr lang="en-US" b="1" dirty="0" smtClean="0"/>
              <a:t>Glyphosate and Anencephaly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anencephal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4908304" y="1417637"/>
            <a:ext cx="5093420" cy="2801185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950842"/>
            <a:ext cx="8620867" cy="6018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Yakima</a:t>
            </a:r>
            <a:r>
              <a:rPr lang="en-US" sz="2400" dirty="0"/>
              <a:t>, Benton and Franklin </a:t>
            </a:r>
            <a:r>
              <a:rPr lang="en-US" sz="2400" dirty="0" smtClean="0"/>
              <a:t>counties in Washington State have </a:t>
            </a:r>
            <a:r>
              <a:rPr lang="en-US" sz="2400" dirty="0"/>
              <a:t>an unusually high number </a:t>
            </a:r>
            <a:r>
              <a:rPr lang="en-US" sz="2400" dirty="0" smtClean="0"/>
              <a:t>of pregnancies                             affected by </a:t>
            </a:r>
            <a:r>
              <a:rPr lang="en-US" sz="2400" dirty="0"/>
              <a:t>the birth </a:t>
            </a:r>
            <a:r>
              <a:rPr lang="en-US" sz="2400" dirty="0" smtClean="0"/>
              <a:t>defect, anencephaly</a:t>
            </a:r>
          </a:p>
          <a:p>
            <a:r>
              <a:rPr lang="en-US" sz="2400" dirty="0" smtClean="0"/>
              <a:t>75 pesticides were analyzed in studying                                  contamination due to surrounding agriculture</a:t>
            </a:r>
          </a:p>
          <a:p>
            <a:pPr lvl="1"/>
            <a:r>
              <a:rPr lang="en-US" sz="2400" dirty="0" smtClean="0"/>
              <a:t>47 (63%) of these were detected</a:t>
            </a:r>
          </a:p>
          <a:p>
            <a:pPr lvl="1"/>
            <a:r>
              <a:rPr lang="en-US" sz="2400" dirty="0" smtClean="0"/>
              <a:t>Glyphosate was applied in large amounts,                                         but was not studied</a:t>
            </a:r>
          </a:p>
          <a:p>
            <a:r>
              <a:rPr lang="en-US" sz="2400" dirty="0" smtClean="0"/>
              <a:t>5% solution of glyphosate was also used heavily around irrigation ditches to control weeds</a:t>
            </a:r>
          </a:p>
          <a:p>
            <a:pPr lvl="1"/>
            <a:r>
              <a:rPr lang="en-US" sz="2400" dirty="0" smtClean="0"/>
              <a:t>Main herbicide recommended due to its “low toxicity”</a:t>
            </a:r>
            <a:endParaRPr lang="en-US" sz="2400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800" b="1" i="1" dirty="0" smtClean="0">
                <a:solidFill>
                  <a:srgbClr val="FF0000"/>
                </a:solidFill>
              </a:rPr>
              <a:t>Glyphosate has been linked to anencephaly                                     due to its effect on retinoic acid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7167" y="6369618"/>
            <a:ext cx="7146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sv-SE" sz="2000" b="1" dirty="0"/>
              <a:t>Barbara H. </a:t>
            </a:r>
            <a:r>
              <a:rPr lang="sv-SE" sz="2000" b="1" dirty="0" smtClean="0"/>
              <a:t>Peterson</a:t>
            </a:r>
            <a:r>
              <a:rPr lang="sv-SE" sz="2000" dirty="0" smtClean="0"/>
              <a:t>. </a:t>
            </a:r>
            <a:r>
              <a:rPr lang="sv-SE" sz="2000" b="1" dirty="0" smtClean="0"/>
              <a:t>Farm </a:t>
            </a:r>
            <a:r>
              <a:rPr lang="sv-SE" sz="2000" b="1" dirty="0" err="1" smtClean="0"/>
              <a:t>Wars</a:t>
            </a:r>
            <a:r>
              <a:rPr lang="sv-SE" sz="2000" dirty="0" smtClean="0"/>
              <a:t>, </a:t>
            </a:r>
            <a:r>
              <a:rPr lang="pl-PL" sz="2000" dirty="0" smtClean="0"/>
              <a:t>http</a:t>
            </a:r>
            <a:r>
              <a:rPr lang="pl-PL" sz="2000" dirty="0"/>
              <a:t>://</a:t>
            </a:r>
            <a:r>
              <a:rPr lang="pl-PL" sz="2000" dirty="0" err="1"/>
              <a:t>farmwars.info</a:t>
            </a:r>
            <a:r>
              <a:rPr lang="pl-PL" sz="2000" dirty="0"/>
              <a:t>/?p=11137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88321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26332" y="5577622"/>
            <a:ext cx="8056287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200" i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“</a:t>
            </a:r>
            <a:r>
              <a:rPr lang="en-US" sz="3200" i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Glyphosate, Three Rivers, and Anencephaly</a:t>
            </a:r>
            <a:r>
              <a:rPr lang="ja-JP" altLang="en-US" sz="3200" i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”</a:t>
            </a:r>
            <a:endParaRPr lang="en-US" sz="3200" i="1" dirty="0">
              <a:effectLst>
                <a:outerShdw blurRad="38100" dist="38100" dir="2700000" algn="tl">
                  <a:srgbClr val="000000"/>
                </a:outerShdw>
              </a:effectLst>
              <a:ea typeface="MS PGothic" charset="0"/>
              <a:cs typeface="MS PGothic" charset="0"/>
            </a:endParaRP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Yakima Harold Republic</a:t>
            </a:r>
            <a:endParaRPr lang="en-US" sz="3200" i="1" dirty="0">
              <a:effectLst>
                <a:outerShdw blurRad="38100" dist="38100" dir="2700000" algn="tl">
                  <a:srgbClr val="000000"/>
                </a:outerShdw>
              </a:effectLst>
              <a:ea typeface="MS PGothic" charset="0"/>
              <a:cs typeface="MS PGothic" charset="0"/>
            </a:endParaRPr>
          </a:p>
        </p:txBody>
      </p:sp>
      <p:pic>
        <p:nvPicPr>
          <p:cNvPr id="41987" name="Picture 4" descr="images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88520"/>
            <a:ext cx="18383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5" descr="images-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312708"/>
            <a:ext cx="274320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 descr="images-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03120"/>
            <a:ext cx="18557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7" descr="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3429000"/>
            <a:ext cx="2322512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1" name="Group 8"/>
          <p:cNvGrpSpPr>
            <a:grpSpLocks/>
          </p:cNvGrpSpPr>
          <p:nvPr/>
        </p:nvGrpSpPr>
        <p:grpSpPr bwMode="auto">
          <a:xfrm>
            <a:off x="2084388" y="1821920"/>
            <a:ext cx="4865688" cy="3722688"/>
            <a:chOff x="1313" y="1200"/>
            <a:chExt cx="3065" cy="2345"/>
          </a:xfrm>
        </p:grpSpPr>
        <p:sp>
          <p:nvSpPr>
            <p:cNvPr id="60425" name="Line 9"/>
            <p:cNvSpPr>
              <a:spLocks noChangeShapeType="1"/>
            </p:cNvSpPr>
            <p:nvPr/>
          </p:nvSpPr>
          <p:spPr bwMode="auto">
            <a:xfrm>
              <a:off x="1594" y="1200"/>
              <a:ext cx="0" cy="206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426" name="Text Box 10"/>
            <p:cNvSpPr txBox="1">
              <a:spLocks noChangeArrowheads="1"/>
            </p:cNvSpPr>
            <p:nvPr/>
          </p:nvSpPr>
          <p:spPr bwMode="auto">
            <a:xfrm>
              <a:off x="1594" y="3312"/>
              <a:ext cx="273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ea typeface="MS PGothic" charset="0"/>
                  <a:cs typeface="MS PGothic" charset="0"/>
                </a:rPr>
                <a:t>1980	1990	2000	2010	2020</a:t>
              </a:r>
            </a:p>
          </p:txBody>
        </p:sp>
        <p:sp>
          <p:nvSpPr>
            <p:cNvPr id="60427" name="Text Box 11"/>
            <p:cNvSpPr txBox="1">
              <a:spLocks noChangeArrowheads="1"/>
            </p:cNvSpPr>
            <p:nvPr/>
          </p:nvSpPr>
          <p:spPr bwMode="auto">
            <a:xfrm>
              <a:off x="1313" y="1280"/>
              <a:ext cx="223" cy="2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ea typeface="MS PGothic" charset="0"/>
                  <a:cs typeface="MS PGothic" charset="0"/>
                </a:rPr>
                <a:t>8</a:t>
              </a:r>
            </a:p>
            <a:p>
              <a:pPr>
                <a:defRPr/>
              </a:pPr>
              <a:endParaRPr lang="en-US" dirty="0">
                <a:solidFill>
                  <a:schemeClr val="bg1"/>
                </a:solidFill>
                <a:ea typeface="MS PGothic" charset="0"/>
                <a:cs typeface="MS PGothic" charset="0"/>
              </a:endParaRPr>
            </a:p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ea typeface="MS PGothic" charset="0"/>
                  <a:cs typeface="MS PGothic" charset="0"/>
                </a:rPr>
                <a:t>6</a:t>
              </a:r>
            </a:p>
            <a:p>
              <a:pPr>
                <a:defRPr/>
              </a:pPr>
              <a:endParaRPr lang="en-US" dirty="0">
                <a:solidFill>
                  <a:schemeClr val="bg1"/>
                </a:solidFill>
                <a:ea typeface="MS PGothic" charset="0"/>
                <a:cs typeface="MS PGothic" charset="0"/>
              </a:endParaRPr>
            </a:p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ea typeface="MS PGothic" charset="0"/>
                  <a:cs typeface="MS PGothic" charset="0"/>
                </a:rPr>
                <a:t>4</a:t>
              </a:r>
            </a:p>
            <a:p>
              <a:pPr>
                <a:defRPr/>
              </a:pPr>
              <a:endParaRPr lang="en-US" dirty="0">
                <a:solidFill>
                  <a:schemeClr val="bg1"/>
                </a:solidFill>
                <a:ea typeface="MS PGothic" charset="0"/>
                <a:cs typeface="MS PGothic" charset="0"/>
              </a:endParaRPr>
            </a:p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ea typeface="MS PGothic" charset="0"/>
                  <a:cs typeface="MS PGothic" charset="0"/>
                </a:rPr>
                <a:t>2</a:t>
              </a:r>
            </a:p>
            <a:p>
              <a:pPr>
                <a:defRPr/>
              </a:pPr>
              <a:endParaRPr lang="en-US" dirty="0">
                <a:solidFill>
                  <a:schemeClr val="bg1"/>
                </a:solidFill>
                <a:ea typeface="MS PGothic" charset="0"/>
                <a:cs typeface="MS PGothic" charset="0"/>
              </a:endParaRPr>
            </a:p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ea typeface="MS PGothic" charset="0"/>
                  <a:cs typeface="MS PGothic" charset="0"/>
                </a:rPr>
                <a:t>0</a:t>
              </a:r>
            </a:p>
          </p:txBody>
        </p:sp>
        <p:sp>
          <p:nvSpPr>
            <p:cNvPr id="60428" name="Rectangle 12"/>
            <p:cNvSpPr>
              <a:spLocks noChangeArrowheads="1"/>
            </p:cNvSpPr>
            <p:nvPr/>
          </p:nvSpPr>
          <p:spPr bwMode="auto">
            <a:xfrm>
              <a:off x="2362" y="3120"/>
              <a:ext cx="192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429" name="Rectangle 13"/>
            <p:cNvSpPr>
              <a:spLocks noChangeArrowheads="1"/>
            </p:cNvSpPr>
            <p:nvPr/>
          </p:nvSpPr>
          <p:spPr bwMode="auto">
            <a:xfrm>
              <a:off x="1786" y="3216"/>
              <a:ext cx="192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430" name="Rectangle 14"/>
            <p:cNvSpPr>
              <a:spLocks noChangeArrowheads="1"/>
            </p:cNvSpPr>
            <p:nvPr/>
          </p:nvSpPr>
          <p:spPr bwMode="auto">
            <a:xfrm>
              <a:off x="2938" y="3024"/>
              <a:ext cx="19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431" name="Rectangle 15"/>
            <p:cNvSpPr>
              <a:spLocks noChangeArrowheads="1"/>
            </p:cNvSpPr>
            <p:nvPr/>
          </p:nvSpPr>
          <p:spPr bwMode="auto">
            <a:xfrm>
              <a:off x="3514" y="1344"/>
              <a:ext cx="192" cy="19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432" name="Rectangle 16"/>
            <p:cNvSpPr>
              <a:spLocks noChangeArrowheads="1"/>
            </p:cNvSpPr>
            <p:nvPr/>
          </p:nvSpPr>
          <p:spPr bwMode="auto">
            <a:xfrm>
              <a:off x="3754" y="1344"/>
              <a:ext cx="192" cy="19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433" name="Line 17"/>
            <p:cNvSpPr>
              <a:spLocks noChangeShapeType="1"/>
            </p:cNvSpPr>
            <p:nvPr/>
          </p:nvSpPr>
          <p:spPr bwMode="auto">
            <a:xfrm>
              <a:off x="1594" y="3264"/>
              <a:ext cx="278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434" name="Text Box 18"/>
            <p:cNvSpPr txBox="1">
              <a:spLocks noChangeArrowheads="1"/>
            </p:cNvSpPr>
            <p:nvPr/>
          </p:nvSpPr>
          <p:spPr bwMode="auto">
            <a:xfrm>
              <a:off x="1824" y="2111"/>
              <a:ext cx="1451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Noxious aquatic weed </a:t>
              </a:r>
            </a:p>
            <a:p>
              <a:pPr>
                <a:defRPr/>
              </a:pPr>
              <a:r>
                <a:rPr 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control program with </a:t>
              </a:r>
            </a:p>
            <a:p>
              <a:pPr>
                <a:defRPr/>
              </a:pPr>
              <a:r>
                <a:rPr 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Glyphosate </a:t>
              </a:r>
              <a:r>
                <a:rPr lang="ja-JP" alt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‘</a:t>
              </a:r>
              <a:r>
                <a:rPr 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Rodeo</a:t>
              </a:r>
              <a:r>
                <a:rPr lang="ja-JP" altLang="en-US" sz="18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ea typeface="MS PGothic" charset="0"/>
                  <a:cs typeface="MS PGothic" charset="0"/>
                </a:rPr>
                <a:t>’</a:t>
              </a:r>
              <a:endPara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endParaRPr>
            </a:p>
          </p:txBody>
        </p:sp>
        <p:sp>
          <p:nvSpPr>
            <p:cNvPr id="60435" name="Line 19"/>
            <p:cNvSpPr>
              <a:spLocks noChangeShapeType="1"/>
            </p:cNvSpPr>
            <p:nvPr/>
          </p:nvSpPr>
          <p:spPr bwMode="auto">
            <a:xfrm>
              <a:off x="3168" y="2640"/>
              <a:ext cx="298" cy="52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41992" name="Picture 20" descr="images-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1319769"/>
            <a:ext cx="2322512" cy="15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461963" y="30163"/>
            <a:ext cx="819594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smtClean="0">
                <a:latin typeface="+mj-lt"/>
                <a:ea typeface="+mj-ea"/>
                <a:cs typeface="+mj-cs"/>
              </a:rPr>
              <a:t>“Glyphosate</a:t>
            </a:r>
            <a:r>
              <a:rPr lang="en-US" sz="3600" b="1" dirty="0">
                <a:latin typeface="+mj-lt"/>
                <a:ea typeface="+mj-ea"/>
                <a:cs typeface="+mj-cs"/>
              </a:rPr>
              <a:t>, Brain Damaged Babies, and </a:t>
            </a:r>
          </a:p>
          <a:p>
            <a:pPr>
              <a:defRPr/>
            </a:pPr>
            <a:r>
              <a:rPr lang="en-US" sz="3600" b="1" dirty="0">
                <a:latin typeface="+mj-lt"/>
                <a:ea typeface="+mj-ea"/>
                <a:cs typeface="+mj-cs"/>
              </a:rPr>
              <a:t>Yakima Valley - A River Runs Through It</a:t>
            </a:r>
            <a:r>
              <a:rPr lang="ja-JP" altLang="en-US" sz="3600" b="1" dirty="0" smtClean="0">
                <a:latin typeface="+mj-lt"/>
                <a:ea typeface="+mj-ea"/>
                <a:cs typeface="+mj-cs"/>
              </a:rPr>
              <a:t>”</a:t>
            </a:r>
            <a:r>
              <a:rPr lang="en-US" altLang="ja-JP" sz="3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*</a:t>
            </a:r>
            <a:endParaRPr lang="en-US" sz="36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62407" y="6473570"/>
            <a:ext cx="2681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*</a:t>
            </a:r>
            <a:r>
              <a:rPr lang="en-US" sz="2400" b="1" dirty="0" smtClean="0"/>
              <a:t>Farm </a:t>
            </a:r>
            <a:r>
              <a:rPr lang="en-US" sz="2400" b="1" dirty="0"/>
              <a:t>Wars 3/6/</a:t>
            </a:r>
            <a:r>
              <a:rPr lang="en-US" sz="2400" b="1" dirty="0" smtClean="0"/>
              <a:t>14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4705" y="6457890"/>
            <a:ext cx="5251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Slide thanks to Prof. Don Huber, with permission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6703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4318"/>
            <a:ext cx="8515238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Glyphosate </a:t>
            </a:r>
            <a:r>
              <a:rPr lang="en-US" b="1" dirty="0" err="1" smtClean="0"/>
              <a:t>Upregulates</a:t>
            </a:r>
            <a:r>
              <a:rPr lang="en-US" b="1" dirty="0" smtClean="0"/>
              <a:t> Retinoic Acid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glyphosate_teratoge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55" b="-11655"/>
          <a:stretch>
            <a:fillRect/>
          </a:stretch>
        </p:blipFill>
        <p:spPr>
          <a:xfrm>
            <a:off x="457200" y="932956"/>
            <a:ext cx="8229600" cy="4525963"/>
          </a:xfrm>
        </p:spPr>
      </p:pic>
      <p:sp>
        <p:nvSpPr>
          <p:cNvPr id="5" name="Freeform 4"/>
          <p:cNvSpPr/>
          <p:nvPr/>
        </p:nvSpPr>
        <p:spPr>
          <a:xfrm>
            <a:off x="6532235" y="2924799"/>
            <a:ext cx="2219469" cy="518774"/>
          </a:xfrm>
          <a:custGeom>
            <a:avLst/>
            <a:gdLst>
              <a:gd name="connsiteX0" fmla="*/ 985767 w 2219469"/>
              <a:gd name="connsiteY0" fmla="*/ 54631 h 518774"/>
              <a:gd name="connsiteX1" fmla="*/ 2486 w 2219469"/>
              <a:gd name="connsiteY1" fmla="*/ 54631 h 518774"/>
              <a:gd name="connsiteX2" fmla="*/ 739946 w 2219469"/>
              <a:gd name="connsiteY2" fmla="*/ 505343 h 518774"/>
              <a:gd name="connsiteX3" fmla="*/ 1825652 w 2219469"/>
              <a:gd name="connsiteY3" fmla="*/ 382422 h 518774"/>
              <a:gd name="connsiteX4" fmla="*/ 2194383 w 2219469"/>
              <a:gd name="connsiteY4" fmla="*/ 198039 h 518774"/>
              <a:gd name="connsiteX5" fmla="*/ 1211102 w 2219469"/>
              <a:gd name="connsiteY5" fmla="*/ 13657 h 518774"/>
              <a:gd name="connsiteX6" fmla="*/ 658006 w 2219469"/>
              <a:gd name="connsiteY6" fmla="*/ 13657 h 51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9469" h="518774">
                <a:moveTo>
                  <a:pt x="985767" y="54631"/>
                </a:moveTo>
                <a:cubicBezTo>
                  <a:pt x="514611" y="17071"/>
                  <a:pt x="43456" y="-20488"/>
                  <a:pt x="2486" y="54631"/>
                </a:cubicBezTo>
                <a:cubicBezTo>
                  <a:pt x="-38484" y="129750"/>
                  <a:pt x="436085" y="450711"/>
                  <a:pt x="739946" y="505343"/>
                </a:cubicBezTo>
                <a:cubicBezTo>
                  <a:pt x="1043807" y="559975"/>
                  <a:pt x="1583246" y="433639"/>
                  <a:pt x="1825652" y="382422"/>
                </a:cubicBezTo>
                <a:cubicBezTo>
                  <a:pt x="2068058" y="331205"/>
                  <a:pt x="2296808" y="259500"/>
                  <a:pt x="2194383" y="198039"/>
                </a:cubicBezTo>
                <a:cubicBezTo>
                  <a:pt x="2091958" y="136578"/>
                  <a:pt x="1467165" y="44387"/>
                  <a:pt x="1211102" y="13657"/>
                </a:cubicBezTo>
                <a:cubicBezTo>
                  <a:pt x="955039" y="-17073"/>
                  <a:pt x="658006" y="13657"/>
                  <a:pt x="658006" y="13657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886732" y="2068564"/>
            <a:ext cx="225335" cy="85623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0991" y="5453028"/>
            <a:ext cx="8600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A. Carrasco, </a:t>
            </a:r>
            <a:r>
              <a:rPr lang="en-US" sz="2000" dirty="0" err="1"/>
              <a:t>Teratogenesis</a:t>
            </a:r>
            <a:r>
              <a:rPr lang="en-US" sz="2000" dirty="0"/>
              <a:t> by glyphosate based herbicides and other pesticides. Relationship with the retinoic acid pathway. In  </a:t>
            </a:r>
            <a:r>
              <a:rPr lang="en-US" sz="2000" dirty="0" err="1"/>
              <a:t>Breckling</a:t>
            </a:r>
            <a:r>
              <a:rPr lang="en-US" sz="2000" dirty="0"/>
              <a:t>, B. &amp; </a:t>
            </a:r>
            <a:r>
              <a:rPr lang="en-US" sz="2000" dirty="0" err="1"/>
              <a:t>Verhoeven</a:t>
            </a:r>
            <a:r>
              <a:rPr lang="en-US" sz="2000" dirty="0"/>
              <a:t>, R. (2013) GM-Crop Cultivation – Ecological Effects on a Landscape Scale. </a:t>
            </a:r>
            <a:r>
              <a:rPr lang="en-US" sz="2000" dirty="0" err="1"/>
              <a:t>Theorie</a:t>
            </a:r>
            <a:r>
              <a:rPr lang="en-US" sz="2000" dirty="0"/>
              <a:t> in der </a:t>
            </a:r>
            <a:r>
              <a:rPr lang="en-US" sz="2000" dirty="0" err="1"/>
              <a:t>Ökologie</a:t>
            </a:r>
            <a:r>
              <a:rPr lang="en-US" sz="2000" dirty="0"/>
              <a:t> 17. Frankfurt, Peter Lang.</a:t>
            </a:r>
          </a:p>
        </p:txBody>
      </p:sp>
      <p:pic>
        <p:nvPicPr>
          <p:cNvPr id="3" name="Picture 2" descr="fro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35" y="891771"/>
            <a:ext cx="2318065" cy="15453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6738" y="1806954"/>
            <a:ext cx="3640214" cy="523220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CYP Enzyme Repression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203054" y="1913928"/>
            <a:ext cx="1818026" cy="523220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Small Brain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7004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6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5971"/>
            <a:ext cx="8229600" cy="1143000"/>
          </a:xfrm>
        </p:spPr>
        <p:txBody>
          <a:bodyPr/>
          <a:lstStyle/>
          <a:p>
            <a:r>
              <a:rPr lang="en-US" b="1" dirty="0" smtClean="0"/>
              <a:t>What to Do!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23563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rganic_kaua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2101025" y="-566316"/>
            <a:ext cx="13499701" cy="7424316"/>
          </a:xfrm>
        </p:spPr>
      </p:pic>
      <p:sp>
        <p:nvSpPr>
          <p:cNvPr id="3" name="TextBox 2"/>
          <p:cNvSpPr txBox="1"/>
          <p:nvPr/>
        </p:nvSpPr>
        <p:spPr>
          <a:xfrm>
            <a:off x="2993571" y="222704"/>
            <a:ext cx="391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Go Organic!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369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Glyphosate Metabolism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glyphosate_degradation_pathway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25" r="-7025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57200" y="6316133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Figure 3  in L. </a:t>
            </a:r>
            <a:r>
              <a:rPr lang="en-US" sz="2400" dirty="0" err="1" smtClean="0"/>
              <a:t>Polligioni</a:t>
            </a:r>
            <a:r>
              <a:rPr lang="en-US" sz="2400" dirty="0" smtClean="0"/>
              <a:t> et al., </a:t>
            </a:r>
            <a:r>
              <a:rPr lang="fr-FR" sz="2400" dirty="0"/>
              <a:t>FEBS Journal 278 (2011) 2753–</a:t>
            </a:r>
            <a:r>
              <a:rPr lang="fr-FR" sz="2400" dirty="0" smtClean="0"/>
              <a:t>2766</a:t>
            </a:r>
            <a:endParaRPr lang="en-US" sz="2400" dirty="0"/>
          </a:p>
        </p:txBody>
      </p:sp>
      <p:sp>
        <p:nvSpPr>
          <p:cNvPr id="6" name="Freeform 5"/>
          <p:cNvSpPr/>
          <p:nvPr/>
        </p:nvSpPr>
        <p:spPr>
          <a:xfrm>
            <a:off x="6195448" y="2836647"/>
            <a:ext cx="1904821" cy="1355134"/>
          </a:xfrm>
          <a:custGeom>
            <a:avLst/>
            <a:gdLst>
              <a:gd name="connsiteX0" fmla="*/ 1255219 w 1904821"/>
              <a:gd name="connsiteY0" fmla="*/ 25086 h 1355134"/>
              <a:gd name="connsiteX1" fmla="*/ 36019 w 1904821"/>
              <a:gd name="connsiteY1" fmla="*/ 414553 h 1355134"/>
              <a:gd name="connsiteX2" fmla="*/ 425485 w 1904821"/>
              <a:gd name="connsiteY2" fmla="*/ 1091886 h 1355134"/>
              <a:gd name="connsiteX3" fmla="*/ 1475352 w 1904821"/>
              <a:gd name="connsiteY3" fmla="*/ 1345886 h 1355134"/>
              <a:gd name="connsiteX4" fmla="*/ 1898685 w 1904821"/>
              <a:gd name="connsiteY4" fmla="*/ 804020 h 1355134"/>
              <a:gd name="connsiteX5" fmla="*/ 1695485 w 1904821"/>
              <a:gd name="connsiteY5" fmla="*/ 126686 h 1355134"/>
              <a:gd name="connsiteX6" fmla="*/ 1255219 w 1904821"/>
              <a:gd name="connsiteY6" fmla="*/ 25086 h 1355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4821" h="1355134">
                <a:moveTo>
                  <a:pt x="1255219" y="25086"/>
                </a:moveTo>
                <a:cubicBezTo>
                  <a:pt x="978641" y="73064"/>
                  <a:pt x="174308" y="236753"/>
                  <a:pt x="36019" y="414553"/>
                </a:cubicBezTo>
                <a:cubicBezTo>
                  <a:pt x="-102270" y="592353"/>
                  <a:pt x="185596" y="936664"/>
                  <a:pt x="425485" y="1091886"/>
                </a:cubicBezTo>
                <a:cubicBezTo>
                  <a:pt x="665374" y="1247108"/>
                  <a:pt x="1229819" y="1393864"/>
                  <a:pt x="1475352" y="1345886"/>
                </a:cubicBezTo>
                <a:cubicBezTo>
                  <a:pt x="1720885" y="1297908"/>
                  <a:pt x="1861996" y="1007220"/>
                  <a:pt x="1898685" y="804020"/>
                </a:cubicBezTo>
                <a:cubicBezTo>
                  <a:pt x="1935374" y="600820"/>
                  <a:pt x="1799907" y="262153"/>
                  <a:pt x="1695485" y="126686"/>
                </a:cubicBezTo>
                <a:cubicBezTo>
                  <a:pt x="1591063" y="-8781"/>
                  <a:pt x="1531797" y="-22892"/>
                  <a:pt x="1255219" y="25086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873716" y="4428846"/>
            <a:ext cx="1904821" cy="1355134"/>
          </a:xfrm>
          <a:custGeom>
            <a:avLst/>
            <a:gdLst>
              <a:gd name="connsiteX0" fmla="*/ 1255219 w 1904821"/>
              <a:gd name="connsiteY0" fmla="*/ 25086 h 1355134"/>
              <a:gd name="connsiteX1" fmla="*/ 36019 w 1904821"/>
              <a:gd name="connsiteY1" fmla="*/ 414553 h 1355134"/>
              <a:gd name="connsiteX2" fmla="*/ 425485 w 1904821"/>
              <a:gd name="connsiteY2" fmla="*/ 1091886 h 1355134"/>
              <a:gd name="connsiteX3" fmla="*/ 1475352 w 1904821"/>
              <a:gd name="connsiteY3" fmla="*/ 1345886 h 1355134"/>
              <a:gd name="connsiteX4" fmla="*/ 1898685 w 1904821"/>
              <a:gd name="connsiteY4" fmla="*/ 804020 h 1355134"/>
              <a:gd name="connsiteX5" fmla="*/ 1695485 w 1904821"/>
              <a:gd name="connsiteY5" fmla="*/ 126686 h 1355134"/>
              <a:gd name="connsiteX6" fmla="*/ 1255219 w 1904821"/>
              <a:gd name="connsiteY6" fmla="*/ 25086 h 1355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4821" h="1355134">
                <a:moveTo>
                  <a:pt x="1255219" y="25086"/>
                </a:moveTo>
                <a:cubicBezTo>
                  <a:pt x="978641" y="73064"/>
                  <a:pt x="174308" y="236753"/>
                  <a:pt x="36019" y="414553"/>
                </a:cubicBezTo>
                <a:cubicBezTo>
                  <a:pt x="-102270" y="592353"/>
                  <a:pt x="185596" y="936664"/>
                  <a:pt x="425485" y="1091886"/>
                </a:cubicBezTo>
                <a:cubicBezTo>
                  <a:pt x="665374" y="1247108"/>
                  <a:pt x="1229819" y="1393864"/>
                  <a:pt x="1475352" y="1345886"/>
                </a:cubicBezTo>
                <a:cubicBezTo>
                  <a:pt x="1720885" y="1297908"/>
                  <a:pt x="1861996" y="1007220"/>
                  <a:pt x="1898685" y="804020"/>
                </a:cubicBezTo>
                <a:cubicBezTo>
                  <a:pt x="1935374" y="600820"/>
                  <a:pt x="1799907" y="262153"/>
                  <a:pt x="1695485" y="126686"/>
                </a:cubicBezTo>
                <a:cubicBezTo>
                  <a:pt x="1591063" y="-8781"/>
                  <a:pt x="1531797" y="-22892"/>
                  <a:pt x="1255219" y="25086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15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734" y="-45211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Eat Foods Containing Manganese</a:t>
            </a:r>
            <a:endParaRPr lang="en-US" b="1" dirty="0"/>
          </a:p>
        </p:txBody>
      </p:sp>
      <p:pic>
        <p:nvPicPr>
          <p:cNvPr id="4" name="Picture 3" descr="musse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4" y="3967163"/>
            <a:ext cx="2159000" cy="2159000"/>
          </a:xfrm>
          <a:prstGeom prst="rect">
            <a:avLst/>
          </a:prstGeom>
        </p:spPr>
      </p:pic>
      <p:pic>
        <p:nvPicPr>
          <p:cNvPr id="6" name="Picture 5" descr="ka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5" y="5266690"/>
            <a:ext cx="2742085" cy="1718945"/>
          </a:xfrm>
          <a:prstGeom prst="rect">
            <a:avLst/>
          </a:prstGeom>
        </p:spPr>
      </p:pic>
      <p:pic>
        <p:nvPicPr>
          <p:cNvPr id="7" name="Picture 6" descr="spinac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961466"/>
            <a:ext cx="2138104" cy="2421467"/>
          </a:xfrm>
          <a:prstGeom prst="rect">
            <a:avLst/>
          </a:prstGeom>
        </p:spPr>
      </p:pic>
      <p:pic>
        <p:nvPicPr>
          <p:cNvPr id="8" name="Picture 7" descr="te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677" y="4961466"/>
            <a:ext cx="2540000" cy="1905000"/>
          </a:xfrm>
          <a:prstGeom prst="rect">
            <a:avLst/>
          </a:prstGeom>
        </p:spPr>
      </p:pic>
      <p:pic>
        <p:nvPicPr>
          <p:cNvPr id="10" name="Picture 9" descr="Whole_Wheat_Brea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4" y="889000"/>
            <a:ext cx="2540000" cy="2540000"/>
          </a:xfrm>
          <a:prstGeom prst="rect">
            <a:avLst/>
          </a:prstGeom>
        </p:spPr>
      </p:pic>
      <p:pic>
        <p:nvPicPr>
          <p:cNvPr id="11" name="Picture 10" descr="tofu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719" y="965200"/>
            <a:ext cx="2239433" cy="2239433"/>
          </a:xfrm>
          <a:prstGeom prst="rect">
            <a:avLst/>
          </a:prstGeom>
        </p:spPr>
      </p:pic>
      <p:pic>
        <p:nvPicPr>
          <p:cNvPr id="12" name="Picture 11" descr="bean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735" y="1127951"/>
            <a:ext cx="2133599" cy="1600199"/>
          </a:xfrm>
          <a:prstGeom prst="rect">
            <a:avLst/>
          </a:prstGeom>
        </p:spPr>
      </p:pic>
      <p:pic>
        <p:nvPicPr>
          <p:cNvPr id="5" name="Picture 4" descr="flaxsee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392" y="2728150"/>
            <a:ext cx="2263923" cy="1937918"/>
          </a:xfrm>
          <a:prstGeom prst="rect">
            <a:avLst/>
          </a:prstGeom>
        </p:spPr>
      </p:pic>
      <p:pic>
        <p:nvPicPr>
          <p:cNvPr id="9" name="Picture 8" descr="whole-fish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677" y="2947607"/>
            <a:ext cx="3048000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78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anu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146" y="5215290"/>
            <a:ext cx="1222709" cy="917032"/>
          </a:xfrm>
          <a:prstGeom prst="rect">
            <a:avLst/>
          </a:prstGeom>
        </p:spPr>
      </p:pic>
      <p:pic>
        <p:nvPicPr>
          <p:cNvPr id="9" name="Picture 8" descr="liv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980" y="2874529"/>
            <a:ext cx="3250009" cy="2162732"/>
          </a:xfrm>
          <a:prstGeom prst="rect">
            <a:avLst/>
          </a:prstGeom>
        </p:spPr>
      </p:pic>
      <p:pic>
        <p:nvPicPr>
          <p:cNvPr id="10" name="Picture 9" descr="garli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422" y="5209784"/>
            <a:ext cx="979134" cy="922538"/>
          </a:xfrm>
          <a:prstGeom prst="rect">
            <a:avLst/>
          </a:prstGeom>
        </p:spPr>
      </p:pic>
      <p:pic>
        <p:nvPicPr>
          <p:cNvPr id="11" name="Picture 10" descr="onion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5953" y="5411569"/>
            <a:ext cx="1204387" cy="1335604"/>
          </a:xfrm>
          <a:prstGeom prst="rect">
            <a:avLst/>
          </a:prstGeom>
        </p:spPr>
      </p:pic>
      <p:pic>
        <p:nvPicPr>
          <p:cNvPr id="12" name="Picture 11" descr="dried_apricot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37" y="5488271"/>
            <a:ext cx="2441507" cy="1258902"/>
          </a:xfrm>
          <a:prstGeom prst="rect">
            <a:avLst/>
          </a:prstGeom>
        </p:spPr>
      </p:pic>
      <p:pic>
        <p:nvPicPr>
          <p:cNvPr id="13" name="Picture 12" descr="Cheddar-Chees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512677"/>
            <a:ext cx="3321288" cy="1975594"/>
          </a:xfrm>
          <a:prstGeom prst="rect">
            <a:avLst/>
          </a:prstGeom>
        </p:spPr>
      </p:pic>
      <p:pic>
        <p:nvPicPr>
          <p:cNvPr id="14" name="Picture 13" descr="chicke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288" y="5025871"/>
            <a:ext cx="2590858" cy="1721302"/>
          </a:xfrm>
          <a:prstGeom prst="rect">
            <a:avLst/>
          </a:prstGeom>
        </p:spPr>
      </p:pic>
      <p:pic>
        <p:nvPicPr>
          <p:cNvPr id="5" name="Picture 4" descr="cabbage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451" y="962700"/>
            <a:ext cx="3115574" cy="2438275"/>
          </a:xfrm>
          <a:prstGeom prst="rect">
            <a:avLst/>
          </a:prstGeom>
        </p:spPr>
      </p:pic>
      <p:pic>
        <p:nvPicPr>
          <p:cNvPr id="8" name="Picture 7" descr="egg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1119" y="1007900"/>
            <a:ext cx="2322696" cy="2005965"/>
          </a:xfrm>
          <a:prstGeom prst="rect">
            <a:avLst/>
          </a:prstGeom>
        </p:spPr>
      </p:pic>
      <p:pic>
        <p:nvPicPr>
          <p:cNvPr id="7" name="Picture 6" descr="scallops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1377" y="3232385"/>
            <a:ext cx="1719484" cy="1626140"/>
          </a:xfrm>
          <a:prstGeom prst="rect">
            <a:avLst/>
          </a:prstGeom>
        </p:spPr>
      </p:pic>
      <p:pic>
        <p:nvPicPr>
          <p:cNvPr id="15" name="Picture 14" descr="crab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4652" y="949191"/>
            <a:ext cx="2885753" cy="1925338"/>
          </a:xfrm>
          <a:prstGeom prst="rect">
            <a:avLst/>
          </a:prstGeom>
        </p:spPr>
      </p:pic>
      <p:pic>
        <p:nvPicPr>
          <p:cNvPr id="6" name="Picture 5" descr="shrimp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1848" y="2270183"/>
            <a:ext cx="1341120" cy="1139952"/>
          </a:xfrm>
          <a:prstGeom prst="rect">
            <a:avLst/>
          </a:prstGeom>
        </p:spPr>
      </p:pic>
      <p:pic>
        <p:nvPicPr>
          <p:cNvPr id="16" name="Picture 15" descr="beer_mug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9375" y="148610"/>
            <a:ext cx="1755357" cy="2027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574" y="-135100"/>
            <a:ext cx="8229600" cy="1143000"/>
          </a:xfrm>
        </p:spPr>
        <p:txBody>
          <a:bodyPr/>
          <a:lstStyle/>
          <a:p>
            <a:r>
              <a:rPr lang="en-US" b="1" dirty="0" smtClean="0"/>
              <a:t> Eat Foods </a:t>
            </a:r>
            <a:r>
              <a:rPr lang="en-US" b="1" dirty="0"/>
              <a:t>C</a:t>
            </a:r>
            <a:r>
              <a:rPr lang="en-US" b="1" dirty="0" smtClean="0"/>
              <a:t>ontaining Sulfur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96456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</a:t>
            </a:r>
            <a:r>
              <a:rPr lang="en-US" b="1" dirty="0" smtClean="0"/>
              <a:t>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133" y="1417638"/>
            <a:ext cx="8686801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Glyphosate contamination in our food supply is a serious threat to health</a:t>
            </a:r>
          </a:p>
          <a:p>
            <a:pPr lvl="1"/>
            <a:r>
              <a:rPr lang="en-US" dirty="0" smtClean="0"/>
              <a:t>Compounded by use of hexane in chemical processing</a:t>
            </a:r>
          </a:p>
          <a:p>
            <a:r>
              <a:rPr lang="en-US" dirty="0" smtClean="0"/>
              <a:t>Here, I have focused on autism, breast cancer, Parkinson’s disease, infertility and birth defects</a:t>
            </a:r>
          </a:p>
          <a:p>
            <a:r>
              <a:rPr lang="en-US" dirty="0" smtClean="0"/>
              <a:t>GM “Roundup Ready” soy processed into soy protein and soybean oil using hexane is a toxic food</a:t>
            </a:r>
          </a:p>
          <a:p>
            <a:r>
              <a:rPr lang="en-US" dirty="0" smtClean="0"/>
              <a:t>A key feature of glyphosate’s toxicity is disruption of bile acids, leading to manganese accumulation in the liver and deficiencies elsewhere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367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800" y="88375"/>
            <a:ext cx="91948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Monsanto Patents: 2002-2010:</a:t>
            </a:r>
            <a:br>
              <a:rPr lang="en-US" sz="3600" b="1" dirty="0" smtClean="0"/>
            </a:br>
            <a:r>
              <a:rPr lang="en-US" sz="3600" b="1" dirty="0" smtClean="0"/>
              <a:t>Pesticide Compositions Containing Oxalic Acid</a:t>
            </a:r>
            <a:endParaRPr lang="en-US" sz="3600" b="1" dirty="0"/>
          </a:p>
        </p:txBody>
      </p:sp>
      <p:pic>
        <p:nvPicPr>
          <p:cNvPr id="4" name="Content Placeholder 3" descr="Monsanto_patent_oxalat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75" b="-12875"/>
          <a:stretch>
            <a:fillRect/>
          </a:stretch>
        </p:blipFill>
        <p:spPr>
          <a:xfrm>
            <a:off x="4131732" y="4255556"/>
            <a:ext cx="5317067" cy="2924182"/>
          </a:xfrm>
        </p:spPr>
      </p:pic>
      <p:sp>
        <p:nvSpPr>
          <p:cNvPr id="5" name="TextBox 4"/>
          <p:cNvSpPr txBox="1"/>
          <p:nvPr/>
        </p:nvSpPr>
        <p:spPr>
          <a:xfrm>
            <a:off x="558799" y="1578863"/>
            <a:ext cx="79925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“[</a:t>
            </a:r>
            <a:r>
              <a:rPr lang="en-US" sz="2400" dirty="0"/>
              <a:t>origin: WO02069718A2] </a:t>
            </a:r>
            <a:r>
              <a:rPr lang="en-US" sz="2400" dirty="0" err="1"/>
              <a:t>Pesticidal</a:t>
            </a:r>
            <a:r>
              <a:rPr lang="en-US" sz="2400" dirty="0"/>
              <a:t> concentrate and spray compositions are described which exhibit </a:t>
            </a:r>
            <a:r>
              <a:rPr lang="en-US" sz="2400" i="1" dirty="0">
                <a:solidFill>
                  <a:srgbClr val="FF0000"/>
                </a:solidFill>
              </a:rPr>
              <a:t>enhanced efficacy </a:t>
            </a:r>
            <a:r>
              <a:rPr lang="en-US" sz="2400" dirty="0"/>
              <a:t>due to the addition thereto of a compound which increases cell membrane permeability, suppresses oxidative burst, or increases expression of </a:t>
            </a:r>
            <a:r>
              <a:rPr lang="en-US" sz="2400" dirty="0" err="1"/>
              <a:t>hydroxyproline</a:t>
            </a:r>
            <a:r>
              <a:rPr lang="en-US" sz="2400" dirty="0"/>
              <a:t>-rich glycoproteins. More particularly, the present invention relates to a method of enhancing the herbicidal effectiveness of </a:t>
            </a:r>
            <a:r>
              <a:rPr lang="en-US" sz="2400" i="1" dirty="0">
                <a:solidFill>
                  <a:srgbClr val="FF0000"/>
                </a:solidFill>
              </a:rPr>
              <a:t>glyphosate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concentrate and tank mix formulations containing one or more surfactants through the addition of </a:t>
            </a:r>
            <a:r>
              <a:rPr lang="en-US" sz="2400" i="1" dirty="0">
                <a:solidFill>
                  <a:srgbClr val="FF0000"/>
                </a:solidFill>
              </a:rPr>
              <a:t>oxalic acid</a:t>
            </a:r>
            <a:r>
              <a:rPr lang="en-US" sz="2400" dirty="0" smtClean="0"/>
              <a:t>.”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91065" y="6004009"/>
            <a:ext cx="364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Monsanto Technology, St. Louis, MO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131732" y="6188675"/>
            <a:ext cx="863601" cy="45399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71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800" y="88375"/>
            <a:ext cx="91948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Monsanto Patents: 2002-2010:</a:t>
            </a:r>
            <a:br>
              <a:rPr lang="en-US" sz="3600" b="1" dirty="0" smtClean="0"/>
            </a:br>
            <a:r>
              <a:rPr lang="en-US" sz="3600" b="1" dirty="0" smtClean="0"/>
              <a:t>Pesticide Compositions Containing Oxalic Acid</a:t>
            </a:r>
            <a:endParaRPr lang="en-US" sz="3600" b="1" dirty="0"/>
          </a:p>
        </p:txBody>
      </p:sp>
      <p:pic>
        <p:nvPicPr>
          <p:cNvPr id="4" name="Content Placeholder 3" descr="Monsanto_patent_oxalat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75" b="-12875"/>
          <a:stretch>
            <a:fillRect/>
          </a:stretch>
        </p:blipFill>
        <p:spPr>
          <a:xfrm>
            <a:off x="4131732" y="4255556"/>
            <a:ext cx="5317067" cy="2924182"/>
          </a:xfrm>
        </p:spPr>
      </p:pic>
      <p:sp>
        <p:nvSpPr>
          <p:cNvPr id="5" name="TextBox 4"/>
          <p:cNvSpPr txBox="1"/>
          <p:nvPr/>
        </p:nvSpPr>
        <p:spPr>
          <a:xfrm>
            <a:off x="558799" y="1578863"/>
            <a:ext cx="79925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“[</a:t>
            </a:r>
            <a:r>
              <a:rPr lang="en-US" sz="2400" dirty="0"/>
              <a:t>origin: WO02069718A2] </a:t>
            </a:r>
            <a:r>
              <a:rPr lang="en-US" sz="2400" dirty="0" err="1"/>
              <a:t>Pesticidal</a:t>
            </a:r>
            <a:r>
              <a:rPr lang="en-US" sz="2400" dirty="0"/>
              <a:t> concentrate and spray compositions are described which exhibit </a:t>
            </a:r>
            <a:r>
              <a:rPr lang="en-US" sz="2400" i="1" dirty="0">
                <a:solidFill>
                  <a:srgbClr val="FF0000"/>
                </a:solidFill>
              </a:rPr>
              <a:t>enhanced efficacy </a:t>
            </a:r>
            <a:r>
              <a:rPr lang="en-US" sz="2400" dirty="0"/>
              <a:t>due to the addition thereto of a compound which increases cell membrane permeability, suppresses oxidative burst, or increases expression of </a:t>
            </a:r>
            <a:r>
              <a:rPr lang="en-US" sz="2400" dirty="0" err="1"/>
              <a:t>hydroxyproline</a:t>
            </a:r>
            <a:r>
              <a:rPr lang="en-US" sz="2400" dirty="0"/>
              <a:t>-rich glycoproteins. More particularly, the present invention relates to a method of enhancing the herbicidal effectiveness of </a:t>
            </a:r>
            <a:r>
              <a:rPr lang="en-US" sz="2400" i="1" dirty="0">
                <a:solidFill>
                  <a:srgbClr val="FF0000"/>
                </a:solidFill>
              </a:rPr>
              <a:t>glyphosate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concentrate and tank mix formulations containing one or more surfactants through the addition of </a:t>
            </a:r>
            <a:r>
              <a:rPr lang="en-US" sz="2400" i="1" dirty="0">
                <a:solidFill>
                  <a:srgbClr val="FF0000"/>
                </a:solidFill>
              </a:rPr>
              <a:t>oxalic acid</a:t>
            </a:r>
            <a:r>
              <a:rPr lang="en-US" sz="2400" dirty="0" smtClean="0"/>
              <a:t>.”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91065" y="6004009"/>
            <a:ext cx="364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Monsanto Technology, St. Louis, MO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131732" y="6188675"/>
            <a:ext cx="863601" cy="45399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79499" y="1859971"/>
            <a:ext cx="6929968" cy="1384995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Oxalic acid and oxalate are the same thing!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97261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3499" y="1639838"/>
            <a:ext cx="6371167" cy="2677656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Hypothesis: flooding with oxalate prevents metabolism of </a:t>
            </a:r>
            <a:r>
              <a:rPr lang="en-US" sz="2800" dirty="0" err="1" smtClean="0"/>
              <a:t>glyoxylate</a:t>
            </a:r>
            <a:r>
              <a:rPr lang="en-US" sz="2800" dirty="0" smtClean="0"/>
              <a:t> to oxalate. </a:t>
            </a:r>
            <a:r>
              <a:rPr lang="en-US" sz="2800" dirty="0" err="1" smtClean="0"/>
              <a:t>Glyoxylate</a:t>
            </a:r>
            <a:r>
              <a:rPr lang="en-US" sz="2800" dirty="0" smtClean="0"/>
              <a:t> is a very potent </a:t>
            </a:r>
            <a:r>
              <a:rPr lang="en-US" sz="2800" dirty="0" err="1" smtClean="0"/>
              <a:t>glycating</a:t>
            </a:r>
            <a:r>
              <a:rPr lang="en-US" sz="2800" dirty="0" smtClean="0"/>
              <a:t> agent, leading to widespread damage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69066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xalates_autis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80" r="-57280"/>
          <a:stretch>
            <a:fillRect/>
          </a:stretch>
        </p:blipFill>
        <p:spPr>
          <a:xfrm>
            <a:off x="-20046" y="1016000"/>
            <a:ext cx="9291858" cy="5110164"/>
          </a:xfrm>
        </p:spPr>
      </p:pic>
      <p:sp>
        <p:nvSpPr>
          <p:cNvPr id="5" name="TextBox 4"/>
          <p:cNvSpPr txBox="1"/>
          <p:nvPr/>
        </p:nvSpPr>
        <p:spPr>
          <a:xfrm>
            <a:off x="338667" y="82769"/>
            <a:ext cx="7840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“Oxalate crystals in the bone may crowd out the bone marrow cells, leading to anemia and immunosuppression”</a:t>
            </a:r>
            <a:r>
              <a:rPr lang="en-US" sz="2400" dirty="0" smtClean="0">
                <a:solidFill>
                  <a:srgbClr val="FF0000"/>
                </a:solidFill>
              </a:rPr>
              <a:t>*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667" y="6311671"/>
            <a:ext cx="8443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http://</a:t>
            </a:r>
            <a:r>
              <a:rPr lang="en-US" sz="2400" dirty="0" err="1"/>
              <a:t>www.greatplainslaboratory.com</a:t>
            </a:r>
            <a:r>
              <a:rPr lang="en-US" sz="2400" dirty="0"/>
              <a:t>/home/span/</a:t>
            </a:r>
            <a:r>
              <a:rPr lang="en-US" sz="2400" dirty="0" err="1"/>
              <a:t>oxalates.asp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9522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xalates_autis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80" r="-57280"/>
          <a:stretch>
            <a:fillRect/>
          </a:stretch>
        </p:blipFill>
        <p:spPr>
          <a:xfrm>
            <a:off x="-20046" y="1016000"/>
            <a:ext cx="9291858" cy="5110164"/>
          </a:xfrm>
        </p:spPr>
      </p:pic>
      <p:sp>
        <p:nvSpPr>
          <p:cNvPr id="5" name="TextBox 4"/>
          <p:cNvSpPr txBox="1"/>
          <p:nvPr/>
        </p:nvSpPr>
        <p:spPr>
          <a:xfrm>
            <a:off x="338667" y="82769"/>
            <a:ext cx="7840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“Oxalate crystals in the bone may crowd out the bone marrow cells, leading to </a:t>
            </a:r>
            <a:r>
              <a:rPr lang="en-US" sz="2400" i="1" dirty="0" smtClean="0">
                <a:solidFill>
                  <a:srgbClr val="FF0000"/>
                </a:solidFill>
              </a:rPr>
              <a:t>anemia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and immunosuppression”</a:t>
            </a:r>
            <a:r>
              <a:rPr lang="en-US" sz="2400" dirty="0" smtClean="0">
                <a:solidFill>
                  <a:srgbClr val="FF0000"/>
                </a:solidFill>
              </a:rPr>
              <a:t>*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667" y="6311671"/>
            <a:ext cx="8443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http://</a:t>
            </a:r>
            <a:r>
              <a:rPr lang="en-US" sz="2400" dirty="0" err="1"/>
              <a:t>www.greatplainslaboratory.com</a:t>
            </a:r>
            <a:r>
              <a:rPr lang="en-US" sz="2400" dirty="0"/>
              <a:t>/home/span/</a:t>
            </a:r>
            <a:r>
              <a:rPr lang="en-US" sz="2400" dirty="0" err="1"/>
              <a:t>oxalates.asp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848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nemia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63" r="-25763"/>
          <a:stretch>
            <a:fillRect/>
          </a:stretch>
        </p:blipFill>
        <p:spPr>
          <a:xfrm>
            <a:off x="-1699082" y="274638"/>
            <a:ext cx="11970588" cy="6583362"/>
          </a:xfrm>
        </p:spPr>
      </p:pic>
      <p:sp>
        <p:nvSpPr>
          <p:cNvPr id="5" name="TextBox 4"/>
          <p:cNvSpPr txBox="1"/>
          <p:nvPr/>
        </p:nvSpPr>
        <p:spPr>
          <a:xfrm>
            <a:off x="673100" y="6368534"/>
            <a:ext cx="785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Plot produced in collaboration with Dr. Nancy Swanson from available online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971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Main 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Very brief overview</a:t>
            </a:r>
          </a:p>
          <a:p>
            <a:r>
              <a:rPr lang="en-US" dirty="0" smtClean="0"/>
              <a:t>Nutrition and health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Pesticides: focus on Roundup</a:t>
            </a:r>
          </a:p>
          <a:p>
            <a:r>
              <a:rPr lang="en-US" dirty="0" smtClean="0"/>
              <a:t>Vaccines, antibiotics and microbes</a:t>
            </a:r>
          </a:p>
          <a:p>
            <a:r>
              <a:rPr lang="en-US" dirty="0" smtClean="0"/>
              <a:t>Pharmaceutical drugs: focus on statins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560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This Detoxification Scheme is Essential in </a:t>
            </a:r>
            <a:r>
              <a:rPr lang="en-US" b="1" dirty="0" smtClean="0"/>
              <a:t>Red Blood Cells</a:t>
            </a:r>
            <a:endParaRPr lang="en-US" b="1" dirty="0"/>
          </a:p>
        </p:txBody>
      </p:sp>
      <p:pic>
        <p:nvPicPr>
          <p:cNvPr id="4" name="Content Placeholder 3" descr="G6P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27" r="-36727"/>
          <a:stretch>
            <a:fillRect/>
          </a:stretch>
        </p:blipFill>
        <p:spPr>
          <a:xfrm>
            <a:off x="-198680" y="1290642"/>
            <a:ext cx="9630547" cy="5296430"/>
          </a:xfrm>
        </p:spPr>
      </p:pic>
      <p:sp>
        <p:nvSpPr>
          <p:cNvPr id="5" name="TextBox 4"/>
          <p:cNvSpPr txBox="1"/>
          <p:nvPr/>
        </p:nvSpPr>
        <p:spPr>
          <a:xfrm>
            <a:off x="965199" y="5032401"/>
            <a:ext cx="145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Depends on selenium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17599" y="1561070"/>
            <a:ext cx="145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Inhibited by glyphosate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4000" y="3542268"/>
            <a:ext cx="1659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Depleted by glyphosate</a:t>
            </a:r>
            <a:endParaRPr lang="en-US" sz="2000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794933" y="4047067"/>
            <a:ext cx="626533" cy="59266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73866" y="2015069"/>
            <a:ext cx="1676401" cy="22002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421466" y="5384800"/>
            <a:ext cx="1693334" cy="22013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310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This Detoxification Scheme is Essential in </a:t>
            </a:r>
            <a:r>
              <a:rPr lang="en-US" b="1" dirty="0" smtClean="0"/>
              <a:t>Red Blood Cells</a:t>
            </a:r>
            <a:endParaRPr lang="en-US" b="1" dirty="0"/>
          </a:p>
        </p:txBody>
      </p:sp>
      <p:pic>
        <p:nvPicPr>
          <p:cNvPr id="4" name="Content Placeholder 3" descr="G6P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27" r="-36727"/>
          <a:stretch>
            <a:fillRect/>
          </a:stretch>
        </p:blipFill>
        <p:spPr>
          <a:xfrm>
            <a:off x="-198680" y="1290642"/>
            <a:ext cx="9630547" cy="5296430"/>
          </a:xfrm>
        </p:spPr>
      </p:pic>
      <p:sp>
        <p:nvSpPr>
          <p:cNvPr id="5" name="TextBox 4"/>
          <p:cNvSpPr txBox="1"/>
          <p:nvPr/>
        </p:nvSpPr>
        <p:spPr>
          <a:xfrm>
            <a:off x="965199" y="5032401"/>
            <a:ext cx="145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Depends on selenium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17599" y="1561070"/>
            <a:ext cx="145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Inhibited by glyphosate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4000" y="3542268"/>
            <a:ext cx="1659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Depleted by glyphosate</a:t>
            </a:r>
            <a:endParaRPr lang="en-US" sz="2000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794933" y="4047067"/>
            <a:ext cx="626533" cy="59266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73866" y="2015069"/>
            <a:ext cx="1676401" cy="22002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421466" y="5384800"/>
            <a:ext cx="1693334" cy="22013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2015069"/>
            <a:ext cx="8229600" cy="1629469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G6PD Deficiency Leads to Hemolysis and Anemia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4104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This Detoxification Scheme is Essential in RBCS</a:t>
            </a:r>
            <a:endParaRPr lang="en-US" b="1" dirty="0"/>
          </a:p>
        </p:txBody>
      </p:sp>
      <p:pic>
        <p:nvPicPr>
          <p:cNvPr id="4" name="Content Placeholder 3" descr="G6P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27" r="-36727"/>
          <a:stretch>
            <a:fillRect/>
          </a:stretch>
        </p:blipFill>
        <p:spPr>
          <a:xfrm>
            <a:off x="-198680" y="1290642"/>
            <a:ext cx="9630547" cy="5296430"/>
          </a:xfrm>
        </p:spPr>
      </p:pic>
      <p:sp>
        <p:nvSpPr>
          <p:cNvPr id="5" name="TextBox 4"/>
          <p:cNvSpPr txBox="1"/>
          <p:nvPr/>
        </p:nvSpPr>
        <p:spPr>
          <a:xfrm>
            <a:off x="965199" y="5032401"/>
            <a:ext cx="145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Depends on selenium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17599" y="1561070"/>
            <a:ext cx="145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Inhibited by glyphosate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4000" y="3542268"/>
            <a:ext cx="1659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Depleted by glyphosate</a:t>
            </a:r>
            <a:endParaRPr lang="en-US" sz="2000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794933" y="4047067"/>
            <a:ext cx="626533" cy="59266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73866" y="2015069"/>
            <a:ext cx="1676401" cy="22002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421466" y="5384800"/>
            <a:ext cx="1693334" cy="22013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2015069"/>
            <a:ext cx="8229600" cy="1629469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Anemia leads to low oxygen which induces chronic low grade encephalopathy linked to autism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32075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Autism &amp; Glyphosate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Soy: Why It’s Dangerous</a:t>
            </a:r>
          </a:p>
          <a:p>
            <a:r>
              <a:rPr lang="en-US" dirty="0" smtClean="0"/>
              <a:t>Glyphosate, Aluminum and Vaccines</a:t>
            </a:r>
          </a:p>
          <a:p>
            <a:r>
              <a:rPr lang="en-US" dirty="0"/>
              <a:t>Glyphosate and breast </a:t>
            </a:r>
            <a:r>
              <a:rPr lang="en-US" dirty="0" smtClean="0"/>
              <a:t>cancer</a:t>
            </a:r>
          </a:p>
          <a:p>
            <a:r>
              <a:rPr lang="en-US" dirty="0" smtClean="0"/>
              <a:t>Bile Acid Disruption by Glyphosate</a:t>
            </a:r>
          </a:p>
          <a:p>
            <a:pPr lvl="1"/>
            <a:r>
              <a:rPr lang="en-US" dirty="0" smtClean="0"/>
              <a:t>Arsenic toxicity </a:t>
            </a:r>
            <a:r>
              <a:rPr lang="en-US" dirty="0" smtClean="0">
                <a:sym typeface="Wingdings"/>
              </a:rPr>
              <a:t> kidney failure</a:t>
            </a:r>
            <a:endParaRPr lang="en-US" dirty="0" smtClean="0"/>
          </a:p>
          <a:p>
            <a:pPr lvl="1"/>
            <a:r>
              <a:rPr lang="en-US" dirty="0" smtClean="0"/>
              <a:t>Manganese </a:t>
            </a:r>
            <a:r>
              <a:rPr lang="en-US" i="1" dirty="0" smtClean="0">
                <a:solidFill>
                  <a:srgbClr val="FF0000"/>
                </a:solidFill>
              </a:rPr>
              <a:t>toxicity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ym typeface="Wingdings"/>
              </a:rPr>
              <a:t> Parkinson’s disease</a:t>
            </a:r>
          </a:p>
          <a:p>
            <a:pPr lvl="1"/>
            <a:r>
              <a:rPr lang="en-US" dirty="0" smtClean="0">
                <a:sym typeface="Wingdings"/>
              </a:rPr>
              <a:t>Manganese </a:t>
            </a:r>
            <a:r>
              <a:rPr lang="en-US" i="1" dirty="0" smtClean="0">
                <a:solidFill>
                  <a:srgbClr val="FF0000"/>
                </a:solidFill>
                <a:sym typeface="Wingdings"/>
              </a:rPr>
              <a:t>deficiency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 Autism</a:t>
            </a:r>
          </a:p>
          <a:p>
            <a:r>
              <a:rPr lang="en-US" dirty="0" smtClean="0">
                <a:sym typeface="Wingdings"/>
              </a:rPr>
              <a:t>Infertility and Birth Malformations</a:t>
            </a:r>
          </a:p>
          <a:p>
            <a:r>
              <a:rPr lang="en-US" dirty="0" smtClean="0">
                <a:sym typeface="Wingdings"/>
              </a:rPr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114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GM </a:t>
            </a:r>
            <a:r>
              <a:rPr lang="en-US" b="1" dirty="0"/>
              <a:t>s</a:t>
            </a:r>
            <a:r>
              <a:rPr lang="en-US" b="1" dirty="0" smtClean="0"/>
              <a:t>oy imports implicated in     health issues in China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2105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i="1" dirty="0" smtClean="0">
                <a:solidFill>
                  <a:srgbClr val="FF0000"/>
                </a:solidFill>
              </a:rPr>
              <a:t>Autism rates  </a:t>
            </a:r>
            <a:r>
              <a:rPr lang="en-US" dirty="0" smtClean="0"/>
              <a:t>have increased 100 times during the past 20 years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Parkinson's disease </a:t>
            </a:r>
            <a:r>
              <a:rPr lang="en-US" dirty="0" smtClean="0"/>
              <a:t>in </a:t>
            </a:r>
            <a:r>
              <a:rPr lang="en-US" dirty="0"/>
              <a:t>China has increased over 20 </a:t>
            </a:r>
            <a:r>
              <a:rPr lang="en-US" dirty="0" smtClean="0"/>
              <a:t>fold during </a:t>
            </a:r>
            <a:r>
              <a:rPr lang="en-US" dirty="0"/>
              <a:t>the last 20 </a:t>
            </a:r>
            <a:r>
              <a:rPr lang="en-US" dirty="0" smtClean="0"/>
              <a:t>years</a:t>
            </a:r>
          </a:p>
          <a:p>
            <a:r>
              <a:rPr lang="en-US" i="1" dirty="0">
                <a:solidFill>
                  <a:srgbClr val="FF0000"/>
                </a:solidFill>
              </a:rPr>
              <a:t>Infertility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rates have risen sharply:</a:t>
            </a:r>
          </a:p>
          <a:p>
            <a:pPr lvl="1"/>
            <a:r>
              <a:rPr lang="en-US" dirty="0"/>
              <a:t>2012:  15.6%</a:t>
            </a:r>
          </a:p>
          <a:p>
            <a:pPr lvl="1"/>
            <a:r>
              <a:rPr lang="en-US" dirty="0"/>
              <a:t>2002:    8% </a:t>
            </a:r>
          </a:p>
          <a:p>
            <a:pPr lvl="1"/>
            <a:r>
              <a:rPr lang="en-US" dirty="0"/>
              <a:t>1972:    3%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14739" y="6023299"/>
            <a:ext cx="84292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</a:rPr>
              <a:t>*</a:t>
            </a:r>
            <a:r>
              <a:rPr lang="hr-HR" sz="2400" dirty="0" smtClean="0"/>
              <a:t>http</a:t>
            </a:r>
            <a:r>
              <a:rPr lang="hr-HR" sz="2400" dirty="0"/>
              <a:t>://blog.sina.com.cn/s/</a:t>
            </a:r>
            <a:r>
              <a:rPr lang="hr-HR" sz="2400" dirty="0" smtClean="0"/>
              <a:t>blog_502041670102em9z.html</a:t>
            </a:r>
          </a:p>
          <a:p>
            <a:r>
              <a:rPr lang="en-US" altLang="zh-TW" sz="2400" dirty="0"/>
              <a:t>former Vice President of the Academy of </a:t>
            </a:r>
            <a:r>
              <a:rPr lang="en-US" altLang="zh-TW" sz="2400" dirty="0" smtClean="0"/>
              <a:t>Military </a:t>
            </a:r>
            <a:r>
              <a:rPr lang="en-US" altLang="zh-TW" sz="2400" dirty="0"/>
              <a:t>Science of China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517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oundupLevelsInSoybean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87" r="-28187"/>
          <a:stretch>
            <a:fillRect/>
          </a:stretch>
        </p:blipFill>
        <p:spPr>
          <a:xfrm>
            <a:off x="1158833" y="964068"/>
            <a:ext cx="7264400" cy="3995140"/>
          </a:xfrm>
        </p:spPr>
      </p:pic>
      <p:sp>
        <p:nvSpPr>
          <p:cNvPr id="5" name="TextBox 4"/>
          <p:cNvSpPr txBox="1"/>
          <p:nvPr/>
        </p:nvSpPr>
        <p:spPr>
          <a:xfrm>
            <a:off x="0" y="6385467"/>
            <a:ext cx="897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www.greenmedinfo.com</a:t>
            </a:r>
            <a:r>
              <a:rPr lang="en-US" dirty="0"/>
              <a:t>/blog/how-extreme-levels-roundup-food-became-industry-normal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2400" y="5915004"/>
            <a:ext cx="7381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*</a:t>
            </a:r>
            <a:r>
              <a:rPr lang="fr-FR" sz="2000" dirty="0" smtClean="0"/>
              <a:t>Figure 1,  </a:t>
            </a:r>
            <a:r>
              <a:rPr lang="fr-FR" sz="2000" dirty="0" err="1"/>
              <a:t>T</a:t>
            </a:r>
            <a:r>
              <a:rPr lang="fr-FR" sz="2000" dirty="0"/>
              <a:t>. Bohn et al. Food </a:t>
            </a:r>
            <a:r>
              <a:rPr lang="fr-FR" sz="2000" dirty="0" err="1"/>
              <a:t>Chemistry</a:t>
            </a:r>
            <a:r>
              <a:rPr lang="fr-FR" sz="2000" dirty="0"/>
              <a:t> 153, 15 </a:t>
            </a:r>
            <a:r>
              <a:rPr lang="fr-FR" sz="2000" dirty="0" err="1"/>
              <a:t>June</a:t>
            </a:r>
            <a:r>
              <a:rPr lang="fr-FR" sz="2000" dirty="0"/>
              <a:t> 2014, 207-215.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273425" y="2906760"/>
            <a:ext cx="578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5.6</a:t>
            </a:r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0615"/>
            <a:ext cx="8229600" cy="1629469"/>
          </a:xfrm>
          <a:solidFill>
            <a:srgbClr val="FFFA97"/>
          </a:solidFill>
          <a:ln>
            <a:solidFill>
              <a:srgbClr val="000000"/>
            </a:solidFill>
          </a:ln>
        </p:spPr>
        <p:txBody>
          <a:bodyPr>
            <a:noAutofit/>
          </a:bodyPr>
          <a:lstStyle/>
          <a:p>
            <a:r>
              <a:rPr lang="en-US" sz="2800" dirty="0" smtClean="0"/>
              <a:t>“Another </a:t>
            </a:r>
            <a:r>
              <a:rPr lang="en-US" sz="2800" dirty="0"/>
              <a:t>claim of Monsanto's has been that residue levels of up to </a:t>
            </a:r>
            <a:r>
              <a:rPr lang="en-US" sz="2800" i="1" dirty="0">
                <a:solidFill>
                  <a:srgbClr val="FF0000"/>
                </a:solidFill>
              </a:rPr>
              <a:t>5.6</a:t>
            </a:r>
            <a:r>
              <a:rPr lang="en-US" sz="2800" dirty="0"/>
              <a:t> mg/kg in GM-soy </a:t>
            </a:r>
            <a:r>
              <a:rPr lang="en-US" sz="2800" dirty="0" smtClean="0"/>
              <a:t>represent "</a:t>
            </a:r>
            <a:r>
              <a:rPr lang="en-US" sz="2800" dirty="0"/>
              <a:t>...</a:t>
            </a:r>
            <a:r>
              <a:rPr lang="en-US" sz="2800" i="1" dirty="0">
                <a:solidFill>
                  <a:srgbClr val="FF0000"/>
                </a:solidFill>
              </a:rPr>
              <a:t>extreme levels</a:t>
            </a:r>
            <a:r>
              <a:rPr lang="en-US" sz="2800" dirty="0"/>
              <a:t>, and far higher </a:t>
            </a:r>
            <a:r>
              <a:rPr lang="en-US" sz="2800" dirty="0" smtClean="0"/>
              <a:t>                                                    than </a:t>
            </a:r>
            <a:r>
              <a:rPr lang="en-US" sz="2800" dirty="0"/>
              <a:t>those typically found" (Monsanto 1999)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73947" y="9961"/>
            <a:ext cx="8112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Study of glyphosate and AMPA (breakdown product) residues in soy crops</a:t>
            </a:r>
            <a:r>
              <a:rPr lang="en-US" sz="3200" b="1" dirty="0" smtClean="0">
                <a:solidFill>
                  <a:srgbClr val="FF0000"/>
                </a:solidFill>
              </a:rPr>
              <a:t>*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947165" y="3306215"/>
            <a:ext cx="3929554" cy="239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501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48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Soybean Oil and </a:t>
            </a:r>
            <a:r>
              <a:rPr lang="en-US" b="1" dirty="0"/>
              <a:t>Protein </a:t>
            </a:r>
            <a:r>
              <a:rPr lang="en-US" b="1" dirty="0" smtClean="0"/>
              <a:t>Products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03874"/>
            <a:ext cx="5604528" cy="539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Heavily used </a:t>
            </a:r>
            <a:r>
              <a:rPr lang="en-US" dirty="0"/>
              <a:t>in </a:t>
            </a:r>
            <a:r>
              <a:rPr lang="en-US" dirty="0" smtClean="0"/>
              <a:t>processed foods  </a:t>
            </a:r>
            <a:endParaRPr lang="en-US" dirty="0"/>
          </a:p>
          <a:p>
            <a:pPr lvl="1"/>
            <a:r>
              <a:rPr lang="en-US" dirty="0" smtClean="0"/>
              <a:t>“</a:t>
            </a:r>
            <a:r>
              <a:rPr lang="en-US" dirty="0"/>
              <a:t>W</a:t>
            </a:r>
            <a:r>
              <a:rPr lang="en-US" dirty="0" smtClean="0"/>
              <a:t>hite </a:t>
            </a:r>
            <a:r>
              <a:rPr lang="en-US" dirty="0"/>
              <a:t>flakes" made by defatting soybeans by </a:t>
            </a:r>
            <a:r>
              <a:rPr lang="en-US" i="1" dirty="0" smtClean="0">
                <a:solidFill>
                  <a:srgbClr val="FF0000"/>
                </a:solidFill>
              </a:rPr>
              <a:t>hexane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extraction</a:t>
            </a:r>
          </a:p>
          <a:p>
            <a:pPr marL="457200" lvl="1" indent="0">
              <a:buNone/>
            </a:pPr>
            <a:r>
              <a:rPr lang="en-US" dirty="0" smtClean="0">
                <a:sym typeface="Wingdings"/>
              </a:rPr>
              <a:t> Protein isolate and soy lecithin</a:t>
            </a:r>
            <a:endParaRPr lang="en-US" dirty="0" smtClean="0"/>
          </a:p>
          <a:p>
            <a:pPr lvl="1"/>
            <a:r>
              <a:rPr lang="en-US" dirty="0" smtClean="0"/>
              <a:t>Fat separated into soybean oil and used in soy infant formula (and many other products)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3733" y="6299200"/>
            <a:ext cx="6758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 </a:t>
            </a:r>
            <a:r>
              <a:rPr lang="en-US" sz="2000" dirty="0"/>
              <a:t>EW </a:t>
            </a:r>
            <a:r>
              <a:rPr lang="en-US" sz="2000" dirty="0" err="1"/>
              <a:t>Lusas</a:t>
            </a:r>
            <a:r>
              <a:rPr lang="en-US" sz="2000" dirty="0"/>
              <a:t> and MN </a:t>
            </a:r>
            <a:r>
              <a:rPr lang="en-US" sz="2000" dirty="0" err="1"/>
              <a:t>Riaz</a:t>
            </a:r>
            <a:r>
              <a:rPr lang="en-US" sz="2000" dirty="0"/>
              <a:t>, J </a:t>
            </a:r>
            <a:r>
              <a:rPr lang="en-US" sz="2000" dirty="0" err="1"/>
              <a:t>Nutr</a:t>
            </a:r>
            <a:r>
              <a:rPr lang="en-US" sz="2000" dirty="0"/>
              <a:t> 1995, 125(3 </a:t>
            </a:r>
            <a:r>
              <a:rPr lang="en-US" sz="2000" dirty="0" err="1"/>
              <a:t>Suppl</a:t>
            </a:r>
            <a:r>
              <a:rPr lang="en-US" sz="2000" dirty="0"/>
              <a:t>): 573S-580S.</a:t>
            </a:r>
          </a:p>
        </p:txBody>
      </p:sp>
      <p:pic>
        <p:nvPicPr>
          <p:cNvPr id="5" name="Picture 4" descr="formula-so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94" y="914409"/>
            <a:ext cx="2489606" cy="2472842"/>
          </a:xfrm>
          <a:prstGeom prst="rect">
            <a:avLst/>
          </a:prstGeom>
        </p:spPr>
      </p:pic>
      <p:pic>
        <p:nvPicPr>
          <p:cNvPr id="6" name="Picture 5" descr="baby_bott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106" y="3865439"/>
            <a:ext cx="2196694" cy="219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04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9339" y="274638"/>
            <a:ext cx="9618133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Soy Formula Linked to Seizures in Autism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"There was a 2.6-fold higher rate of febrile seizures, a 2.1-fold higher rate of epilepsy comorbidity and a 4-fold higher rate of simple partial seizures in the autistic children fed soy-based </a:t>
            </a:r>
            <a:r>
              <a:rPr lang="en-US" i="1" dirty="0" smtClean="0"/>
              <a:t>formula"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soy_seizu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66" y="3924830"/>
            <a:ext cx="3886200" cy="218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073" y="6343598"/>
            <a:ext cx="839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CJ </a:t>
            </a:r>
            <a:r>
              <a:rPr lang="en-US" sz="2000" dirty="0" err="1"/>
              <a:t>Westmark</a:t>
            </a:r>
            <a:r>
              <a:rPr lang="en-US" sz="2000" dirty="0"/>
              <a:t>, </a:t>
            </a:r>
            <a:r>
              <a:rPr lang="en-US" sz="2000" dirty="0" err="1"/>
              <a:t>PLOSOne</a:t>
            </a:r>
            <a:r>
              <a:rPr lang="en-US" sz="2000" dirty="0"/>
              <a:t> March 12, 2014, DOI: 10.1371/journal.pone.0080488.</a:t>
            </a:r>
          </a:p>
        </p:txBody>
      </p:sp>
    </p:spTree>
    <p:extLst>
      <p:ext uri="{BB962C8B-B14F-4D97-AF65-F5344CB8AC3E}">
        <p14:creationId xmlns:p14="http://schemas.microsoft.com/office/powerpoint/2010/main" val="134433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Protein Bars!</a:t>
            </a:r>
            <a:endParaRPr lang="en-US" b="1" dirty="0"/>
          </a:p>
        </p:txBody>
      </p:sp>
      <p:pic>
        <p:nvPicPr>
          <p:cNvPr id="4" name="Content Placeholder 3" descr="proteinba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r="3532"/>
          <a:stretch>
            <a:fillRect/>
          </a:stretch>
        </p:blipFill>
        <p:spPr>
          <a:xfrm>
            <a:off x="1507197" y="3356504"/>
            <a:ext cx="6366803" cy="3501496"/>
          </a:xfrm>
        </p:spPr>
      </p:pic>
      <p:sp>
        <p:nvSpPr>
          <p:cNvPr id="3" name="TextBox 2"/>
          <p:cNvSpPr txBox="1"/>
          <p:nvPr/>
        </p:nvSpPr>
        <p:spPr>
          <a:xfrm>
            <a:off x="457200" y="1417638"/>
            <a:ext cx="82295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“Most </a:t>
            </a:r>
            <a:r>
              <a:rPr lang="en-US" sz="2800" dirty="0"/>
              <a:t>soy protein ingredients in meat analogs and nutrition bars, which are listed on labels as soy protein isolate, soy protein concentrate or textured vegetable protein, have undergone </a:t>
            </a:r>
            <a:r>
              <a:rPr lang="en-US" sz="2800" i="1" dirty="0">
                <a:solidFill>
                  <a:srgbClr val="FF0000"/>
                </a:solidFill>
              </a:rPr>
              <a:t>hexane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processing</a:t>
            </a:r>
            <a:r>
              <a:rPr lang="en-US" sz="2800" dirty="0" smtClean="0"/>
              <a:t>.”</a:t>
            </a:r>
            <a:r>
              <a:rPr lang="en-US" sz="2800" dirty="0" smtClean="0">
                <a:solidFill>
                  <a:srgbClr val="FF0000"/>
                </a:solidFill>
              </a:rPr>
              <a:t>*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124" y="6488668"/>
            <a:ext cx="850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http://</a:t>
            </a:r>
            <a:r>
              <a:rPr lang="en-US" dirty="0" err="1"/>
              <a:t>www.berkeleywellness.com</a:t>
            </a:r>
            <a:r>
              <a:rPr lang="en-US" dirty="0"/>
              <a:t>/healthy-eating/food-safety/article/hexane-soy-food</a:t>
            </a:r>
          </a:p>
        </p:txBody>
      </p:sp>
    </p:spTree>
    <p:extLst>
      <p:ext uri="{BB962C8B-B14F-4D97-AF65-F5344CB8AC3E}">
        <p14:creationId xmlns:p14="http://schemas.microsoft.com/office/powerpoint/2010/main" val="3613815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nsure_Muscle_Heal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1244607"/>
            <a:ext cx="2616200" cy="4935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Synthetic Food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4607"/>
            <a:ext cx="5774267" cy="495299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Liquid Vanilla: </a:t>
            </a:r>
          </a:p>
          <a:p>
            <a:pPr marL="0" indent="0">
              <a:buNone/>
            </a:pPr>
            <a:r>
              <a:rPr lang="en-US" dirty="0" smtClean="0"/>
              <a:t>Water</a:t>
            </a:r>
            <a:r>
              <a:rPr lang="en-US" dirty="0"/>
              <a:t>, Sugar</a:t>
            </a:r>
            <a:r>
              <a:rPr lang="en-US" sz="3600" dirty="0"/>
              <a:t>, </a:t>
            </a:r>
            <a:r>
              <a:rPr lang="en-US" sz="4400" dirty="0">
                <a:solidFill>
                  <a:srgbClr val="FF0000"/>
                </a:solidFill>
              </a:rPr>
              <a:t>Corn </a:t>
            </a:r>
            <a:r>
              <a:rPr lang="en-US" sz="4400" dirty="0" err="1">
                <a:solidFill>
                  <a:srgbClr val="FF0000"/>
                </a:solidFill>
              </a:rPr>
              <a:t>Maltodextrin</a:t>
            </a:r>
            <a:r>
              <a:rPr lang="en-US" dirty="0"/>
              <a:t>, Sodium </a:t>
            </a:r>
            <a:r>
              <a:rPr lang="en-US" dirty="0" err="1"/>
              <a:t>Caseinate</a:t>
            </a:r>
            <a:r>
              <a:rPr lang="en-US" dirty="0"/>
              <a:t>, Milk Protein Concentrate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sz="4400" dirty="0">
                <a:solidFill>
                  <a:srgbClr val="FF0000"/>
                </a:solidFill>
              </a:rPr>
              <a:t>Soy Oil, Soy Protein Isolate, Corn Oil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Potassium Citrate, Calcium Beta-</a:t>
            </a:r>
            <a:r>
              <a:rPr lang="en-US" dirty="0" err="1"/>
              <a:t>Hydroxy</a:t>
            </a:r>
            <a:r>
              <a:rPr lang="en-US" dirty="0"/>
              <a:t>-Beta-</a:t>
            </a:r>
            <a:r>
              <a:rPr lang="en-US" dirty="0" err="1"/>
              <a:t>Methylbutyrate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sz="4400" dirty="0">
                <a:solidFill>
                  <a:srgbClr val="FF0000"/>
                </a:solidFill>
              </a:rPr>
              <a:t>Canola Oil</a:t>
            </a:r>
            <a:r>
              <a:rPr lang="en-US" dirty="0"/>
              <a:t>. Less than 0.5% of the Following</a:t>
            </a:r>
            <a:r>
              <a:rPr lang="en-US" sz="3600" dirty="0">
                <a:solidFill>
                  <a:srgbClr val="FF0000"/>
                </a:solidFill>
              </a:rPr>
              <a:t>: </a:t>
            </a:r>
            <a:r>
              <a:rPr lang="en-US" sz="4400" dirty="0">
                <a:solidFill>
                  <a:srgbClr val="FF0000"/>
                </a:solidFill>
              </a:rPr>
              <a:t>Whey Protein Concentrate</a:t>
            </a:r>
            <a:r>
              <a:rPr lang="en-US" dirty="0"/>
              <a:t>, Magnesium Phosphate, Natural &amp; Artificial Flavor, Cellulose Gel, </a:t>
            </a:r>
            <a:r>
              <a:rPr lang="en-US" sz="4400" dirty="0">
                <a:solidFill>
                  <a:srgbClr val="FF0000"/>
                </a:solidFill>
              </a:rPr>
              <a:t>Soy Lecithin</a:t>
            </a:r>
            <a:r>
              <a:rPr lang="en-US" sz="4400" dirty="0"/>
              <a:t>,</a:t>
            </a:r>
            <a:r>
              <a:rPr lang="en-US" dirty="0"/>
              <a:t> Sodium Phosphate, Potassium Phosphate, Potassium Chloride, Choline Chloride, Ascorbic Acid, Calcium Carbonate, Cellulose Gum, Carrageenan, Ferrous Sulfate, Salt, dl- Alpha-</a:t>
            </a:r>
            <a:r>
              <a:rPr lang="en-US" dirty="0" err="1"/>
              <a:t>Tocopheryl</a:t>
            </a:r>
            <a:r>
              <a:rPr lang="en-US" dirty="0"/>
              <a:t> Acetate, </a:t>
            </a:r>
            <a:r>
              <a:rPr lang="en-US" dirty="0" err="1"/>
              <a:t>Gellan</a:t>
            </a:r>
            <a:r>
              <a:rPr lang="en-US" dirty="0"/>
              <a:t> Gum, Zinc Sulfate, </a:t>
            </a:r>
            <a:r>
              <a:rPr lang="en-US" dirty="0" err="1"/>
              <a:t>Niacinamide</a:t>
            </a:r>
            <a:r>
              <a:rPr lang="en-US" dirty="0"/>
              <a:t>, Calcium </a:t>
            </a:r>
            <a:r>
              <a:rPr lang="en-US" dirty="0" err="1"/>
              <a:t>Pantothenate</a:t>
            </a:r>
            <a:r>
              <a:rPr lang="en-US" dirty="0"/>
              <a:t>, Manganese Sulfate, Cupric Sulfate, Vitamin A </a:t>
            </a:r>
            <a:r>
              <a:rPr lang="en-US" dirty="0" err="1"/>
              <a:t>Palmitate</a:t>
            </a:r>
            <a:r>
              <a:rPr lang="en-US" dirty="0"/>
              <a:t>, Thiamine Chloride Hydrochloride, Pyridoxine Hydrochloride, Riboflavin, Folic Acid, Chromium Chloride, Biotin, </a:t>
            </a:r>
            <a:r>
              <a:rPr lang="en-US" dirty="0" smtClean="0"/>
              <a:t>Sodium </a:t>
            </a:r>
            <a:r>
              <a:rPr lang="en-US" dirty="0" err="1" smtClean="0"/>
              <a:t>Molybdate</a:t>
            </a:r>
            <a:r>
              <a:rPr lang="en-US" dirty="0" smtClean="0"/>
              <a:t>, Sodium </a:t>
            </a:r>
            <a:r>
              <a:rPr lang="en-US" dirty="0" err="1" smtClean="0"/>
              <a:t>Selenate</a:t>
            </a:r>
            <a:r>
              <a:rPr lang="en-US" dirty="0" smtClean="0"/>
              <a:t>, Potassium Iodide, </a:t>
            </a:r>
            <a:r>
              <a:rPr lang="en-US" dirty="0" err="1" smtClean="0"/>
              <a:t>Phylloquinone</a:t>
            </a:r>
            <a:r>
              <a:rPr lang="en-US" dirty="0" smtClean="0"/>
              <a:t>, </a:t>
            </a:r>
            <a:r>
              <a:rPr lang="en-US" dirty="0" err="1" smtClean="0"/>
              <a:t>Cyanocobalamin</a:t>
            </a:r>
            <a:r>
              <a:rPr lang="en-US" dirty="0" smtClean="0"/>
              <a:t>, and Vitamin D3. 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95543" y="6396671"/>
            <a:ext cx="6641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 err="1" smtClean="0"/>
              <a:t>abbottnutrition.com</a:t>
            </a:r>
            <a:r>
              <a:rPr lang="en-US" sz="2000" dirty="0"/>
              <a:t>/brands/products/ensure-muscle-health</a:t>
            </a:r>
          </a:p>
        </p:txBody>
      </p:sp>
    </p:spTree>
    <p:extLst>
      <p:ext uri="{BB962C8B-B14F-4D97-AF65-F5344CB8AC3E}">
        <p14:creationId xmlns:p14="http://schemas.microsoft.com/office/powerpoint/2010/main" val="1232571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ybean_o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325" y="3862590"/>
            <a:ext cx="2439675" cy="2995410"/>
          </a:xfrm>
          <a:prstGeom prst="rect">
            <a:avLst/>
          </a:prstGeom>
        </p:spPr>
      </p:pic>
      <p:pic>
        <p:nvPicPr>
          <p:cNvPr id="7" name="Picture 6" descr="round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376" y="1214794"/>
            <a:ext cx="3842080" cy="3842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9338" y="146406"/>
            <a:ext cx="8213662" cy="179810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Roundup, aluminum and hexane: Synergistic partners in the                autism epidemic   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1733" y="2109990"/>
            <a:ext cx="6400800" cy="1752600"/>
          </a:xfrm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Stephanie Seneff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MIT CSAIL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Nov. 7, 2014</a:t>
            </a:r>
          </a:p>
        </p:txBody>
      </p:sp>
      <p:pic>
        <p:nvPicPr>
          <p:cNvPr id="6" name="Picture 5" descr="little-baby-with-bott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72" y="4493029"/>
            <a:ext cx="3221566" cy="2196523"/>
          </a:xfrm>
          <a:prstGeom prst="rect">
            <a:avLst/>
          </a:prstGeom>
        </p:spPr>
      </p:pic>
      <p:pic>
        <p:nvPicPr>
          <p:cNvPr id="8" name="Picture 7" descr="vaccinati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603327"/>
            <a:ext cx="2667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26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41"/>
            <a:ext cx="8229600" cy="1143000"/>
          </a:xfrm>
        </p:spPr>
        <p:txBody>
          <a:bodyPr/>
          <a:lstStyle/>
          <a:p>
            <a:r>
              <a:rPr lang="en-US" b="1" dirty="0"/>
              <a:t>Toxic Effects of Inhaled </a:t>
            </a:r>
            <a:r>
              <a:rPr lang="en-US" b="1" dirty="0" smtClean="0"/>
              <a:t>Hexane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hexan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55" b="-9455"/>
          <a:stretch>
            <a:fillRect/>
          </a:stretch>
        </p:blipFill>
        <p:spPr>
          <a:xfrm>
            <a:off x="2048932" y="3635470"/>
            <a:ext cx="5113867" cy="281243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44607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Low: Dizziness, headache, nausea, vomiting</a:t>
            </a:r>
          </a:p>
          <a:p>
            <a:r>
              <a:rPr lang="en-US" dirty="0"/>
              <a:t>High: Death from asphyxiation</a:t>
            </a:r>
          </a:p>
          <a:p>
            <a:r>
              <a:rPr lang="en-US" dirty="0" smtClean="0"/>
              <a:t>Chronic</a:t>
            </a:r>
            <a:r>
              <a:rPr lang="en-US" dirty="0"/>
              <a:t>: </a:t>
            </a:r>
            <a:r>
              <a:rPr lang="en-US" dirty="0" smtClean="0"/>
              <a:t>Peripheral neuropathy, pain</a:t>
            </a:r>
            <a:r>
              <a:rPr lang="en-US" dirty="0"/>
              <a:t>, weakness, loss of sensation</a:t>
            </a:r>
            <a:r>
              <a:rPr lang="en-US" dirty="0" smtClean="0"/>
              <a:t>, impaired </a:t>
            </a:r>
            <a:r>
              <a:rPr lang="en-US" dirty="0"/>
              <a:t>gait, muscle atrophy, visual </a:t>
            </a:r>
            <a:r>
              <a:rPr lang="en-US" dirty="0" smtClean="0"/>
              <a:t>disturbances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96533" y="6245536"/>
            <a:ext cx="7247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N</a:t>
            </a:r>
            <a:r>
              <a:rPr lang="en-US" dirty="0"/>
              <a:t>-</a:t>
            </a:r>
            <a:r>
              <a:rPr lang="en-US" dirty="0" smtClean="0"/>
              <a:t>HEXANE. </a:t>
            </a:r>
            <a:r>
              <a:rPr lang="en-US" i="1" dirty="0"/>
              <a:t>Toxicology data network Hazardous Substances Data Bank</a:t>
            </a:r>
            <a:r>
              <a:rPr lang="en-US" dirty="0"/>
              <a:t>. </a:t>
            </a:r>
            <a:r>
              <a:rPr lang="en-US" dirty="0" smtClean="0"/>
              <a:t>US National </a:t>
            </a:r>
            <a:r>
              <a:rPr lang="en-US" dirty="0"/>
              <a:t>Library of </a:t>
            </a:r>
            <a:r>
              <a:rPr lang="en-US" dirty="0" smtClean="0"/>
              <a:t>Medicine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676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41"/>
            <a:ext cx="8229600" cy="1143000"/>
          </a:xfrm>
        </p:spPr>
        <p:txBody>
          <a:bodyPr/>
          <a:lstStyle/>
          <a:p>
            <a:r>
              <a:rPr lang="en-US" b="1" dirty="0"/>
              <a:t>Toxic Effects of Inhaled </a:t>
            </a:r>
            <a:r>
              <a:rPr lang="en-US" b="1" dirty="0" smtClean="0"/>
              <a:t>Hexane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hexan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55" b="-9455"/>
          <a:stretch>
            <a:fillRect/>
          </a:stretch>
        </p:blipFill>
        <p:spPr>
          <a:xfrm>
            <a:off x="2048932" y="3635470"/>
            <a:ext cx="5113867" cy="281243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44607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Low: Dizziness, headache, nausea, vomiting</a:t>
            </a:r>
          </a:p>
          <a:p>
            <a:r>
              <a:rPr lang="en-US" dirty="0"/>
              <a:t>High: Death from asphyxiation</a:t>
            </a:r>
          </a:p>
          <a:p>
            <a:r>
              <a:rPr lang="en-US" dirty="0" smtClean="0"/>
              <a:t>Chronic</a:t>
            </a:r>
            <a:r>
              <a:rPr lang="en-US" dirty="0"/>
              <a:t>: </a:t>
            </a:r>
            <a:r>
              <a:rPr lang="en-US" dirty="0" smtClean="0"/>
              <a:t>Peripheral neuropathy, pain</a:t>
            </a:r>
            <a:r>
              <a:rPr lang="en-US" dirty="0"/>
              <a:t>, weakness, loss of sensation</a:t>
            </a:r>
            <a:r>
              <a:rPr lang="en-US" dirty="0" smtClean="0"/>
              <a:t>, impaired </a:t>
            </a:r>
            <a:r>
              <a:rPr lang="en-US" dirty="0"/>
              <a:t>gait, muscle atrophy, visual </a:t>
            </a:r>
            <a:r>
              <a:rPr lang="en-US" dirty="0" smtClean="0"/>
              <a:t>disturbances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96533" y="6245536"/>
            <a:ext cx="7247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N</a:t>
            </a:r>
            <a:r>
              <a:rPr lang="en-US" dirty="0"/>
              <a:t>-</a:t>
            </a:r>
            <a:r>
              <a:rPr lang="en-US" dirty="0" smtClean="0"/>
              <a:t>HEXANE. </a:t>
            </a:r>
            <a:r>
              <a:rPr lang="en-US" i="1" dirty="0"/>
              <a:t>Toxicology data network Hazardous Substances Data Bank</a:t>
            </a:r>
            <a:r>
              <a:rPr lang="en-US" dirty="0"/>
              <a:t>. </a:t>
            </a:r>
            <a:r>
              <a:rPr lang="en-US" dirty="0" smtClean="0"/>
              <a:t>US National </a:t>
            </a:r>
            <a:r>
              <a:rPr lang="en-US" dirty="0"/>
              <a:t>Library of </a:t>
            </a:r>
            <a:r>
              <a:rPr lang="en-US" dirty="0" smtClean="0"/>
              <a:t>Medicine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80532" y="2082800"/>
            <a:ext cx="7315201" cy="2607733"/>
          </a:xfrm>
          <a:prstGeom prst="rect">
            <a:avLst/>
          </a:prstGeom>
          <a:solidFill>
            <a:srgbClr val="FFF8C3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dirty="0" smtClean="0"/>
              <a:t>Hexane allowances in China are much higher than allowances in Europe.</a:t>
            </a:r>
          </a:p>
          <a:p>
            <a:pPr marL="0" indent="0" algn="ctr">
              <a:buFont typeface="Arial"/>
              <a:buNone/>
            </a:pPr>
            <a:r>
              <a:rPr lang="en-US" sz="3600" dirty="0" smtClean="0"/>
              <a:t>The US does not restrict or measure hexane levels in foods.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8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Vegetable Oil Consumption: </a:t>
            </a:r>
            <a:r>
              <a:rPr lang="en-US" b="1" i="1" dirty="0" smtClean="0">
                <a:solidFill>
                  <a:srgbClr val="FF0000"/>
                </a:solidFill>
              </a:rPr>
              <a:t>All Uses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veg oil domestic disappearance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42" r="-14542"/>
          <a:stretch>
            <a:fillRect/>
          </a:stretch>
        </p:blipFill>
        <p:spPr>
          <a:xfrm>
            <a:off x="-657976" y="1117600"/>
            <a:ext cx="10222292" cy="5621867"/>
          </a:xfrm>
        </p:spPr>
      </p:pic>
      <p:sp>
        <p:nvSpPr>
          <p:cNvPr id="5" name="TextBox 4"/>
          <p:cNvSpPr txBox="1"/>
          <p:nvPr/>
        </p:nvSpPr>
        <p:spPr>
          <a:xfrm>
            <a:off x="3420533" y="6488668"/>
            <a:ext cx="560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Graphs provided by Dr. Nancy Swanson, with permission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32087" y="2983468"/>
            <a:ext cx="1656373" cy="461665"/>
          </a:xfrm>
          <a:prstGeom prst="rect">
            <a:avLst/>
          </a:prstGeom>
          <a:solidFill>
            <a:srgbClr val="FFFBA7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Mostly Soy!</a:t>
            </a:r>
            <a:endParaRPr lang="en-US" sz="2400" dirty="0"/>
          </a:p>
        </p:txBody>
      </p:sp>
      <p:sp>
        <p:nvSpPr>
          <p:cNvPr id="7" name="Freeform 6"/>
          <p:cNvSpPr/>
          <p:nvPr/>
        </p:nvSpPr>
        <p:spPr>
          <a:xfrm>
            <a:off x="3793067" y="3226120"/>
            <a:ext cx="762000" cy="92813"/>
          </a:xfrm>
          <a:custGeom>
            <a:avLst/>
            <a:gdLst>
              <a:gd name="connsiteX0" fmla="*/ 0 w 762000"/>
              <a:gd name="connsiteY0" fmla="*/ 8147 h 92813"/>
              <a:gd name="connsiteX1" fmla="*/ 575733 w 762000"/>
              <a:gd name="connsiteY1" fmla="*/ 8147 h 92813"/>
              <a:gd name="connsiteX2" fmla="*/ 762000 w 762000"/>
              <a:gd name="connsiteY2" fmla="*/ 92813 h 92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92813">
                <a:moveTo>
                  <a:pt x="0" y="8147"/>
                </a:moveTo>
                <a:cubicBezTo>
                  <a:pt x="224366" y="1091"/>
                  <a:pt x="448733" y="-5964"/>
                  <a:pt x="575733" y="8147"/>
                </a:cubicBezTo>
                <a:cubicBezTo>
                  <a:pt x="702733" y="22258"/>
                  <a:pt x="762000" y="92813"/>
                  <a:pt x="762000" y="92813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4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Human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Fat and Oil Consumption: US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domestic oil consumption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6" b="865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541084" y="6488668"/>
            <a:ext cx="560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Graphs provided by Dr. Nancy Swanson, with permission</a:t>
            </a:r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3945467" y="2709309"/>
            <a:ext cx="3924143" cy="1659491"/>
          </a:xfrm>
          <a:custGeom>
            <a:avLst/>
            <a:gdLst>
              <a:gd name="connsiteX0" fmla="*/ 0 w 3924143"/>
              <a:gd name="connsiteY0" fmla="*/ 1659491 h 1659491"/>
              <a:gd name="connsiteX1" fmla="*/ 254000 w 3924143"/>
              <a:gd name="connsiteY1" fmla="*/ 1591758 h 1659491"/>
              <a:gd name="connsiteX2" fmla="*/ 474133 w 3924143"/>
              <a:gd name="connsiteY2" fmla="*/ 1405491 h 1659491"/>
              <a:gd name="connsiteX3" fmla="*/ 812800 w 3924143"/>
              <a:gd name="connsiteY3" fmla="*/ 1524024 h 1659491"/>
              <a:gd name="connsiteX4" fmla="*/ 1100666 w 3924143"/>
              <a:gd name="connsiteY4" fmla="*/ 1557891 h 1659491"/>
              <a:gd name="connsiteX5" fmla="*/ 1337733 w 3924143"/>
              <a:gd name="connsiteY5" fmla="*/ 1422424 h 1659491"/>
              <a:gd name="connsiteX6" fmla="*/ 1507066 w 3924143"/>
              <a:gd name="connsiteY6" fmla="*/ 1473224 h 1659491"/>
              <a:gd name="connsiteX7" fmla="*/ 1862666 w 3924143"/>
              <a:gd name="connsiteY7" fmla="*/ 1168424 h 1659491"/>
              <a:gd name="connsiteX8" fmla="*/ 2133600 w 3924143"/>
              <a:gd name="connsiteY8" fmla="*/ 457224 h 1659491"/>
              <a:gd name="connsiteX9" fmla="*/ 2269066 w 3924143"/>
              <a:gd name="connsiteY9" fmla="*/ 220158 h 1659491"/>
              <a:gd name="connsiteX10" fmla="*/ 2861733 w 3924143"/>
              <a:gd name="connsiteY10" fmla="*/ 118558 h 1659491"/>
              <a:gd name="connsiteX11" fmla="*/ 2861733 w 3924143"/>
              <a:gd name="connsiteY11" fmla="*/ 118558 h 1659491"/>
              <a:gd name="connsiteX12" fmla="*/ 3115733 w 3924143"/>
              <a:gd name="connsiteY12" fmla="*/ 254024 h 1659491"/>
              <a:gd name="connsiteX13" fmla="*/ 3505200 w 3924143"/>
              <a:gd name="connsiteY13" fmla="*/ 24 h 1659491"/>
              <a:gd name="connsiteX14" fmla="*/ 3742266 w 3924143"/>
              <a:gd name="connsiteY14" fmla="*/ 270958 h 1659491"/>
              <a:gd name="connsiteX15" fmla="*/ 3911600 w 3924143"/>
              <a:gd name="connsiteY15" fmla="*/ 135491 h 1659491"/>
              <a:gd name="connsiteX16" fmla="*/ 3911600 w 3924143"/>
              <a:gd name="connsiteY16" fmla="*/ 84691 h 1659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24143" h="1659491">
                <a:moveTo>
                  <a:pt x="0" y="1659491"/>
                </a:moveTo>
                <a:cubicBezTo>
                  <a:pt x="87489" y="1646791"/>
                  <a:pt x="174978" y="1634091"/>
                  <a:pt x="254000" y="1591758"/>
                </a:cubicBezTo>
                <a:cubicBezTo>
                  <a:pt x="333022" y="1549425"/>
                  <a:pt x="381000" y="1416780"/>
                  <a:pt x="474133" y="1405491"/>
                </a:cubicBezTo>
                <a:cubicBezTo>
                  <a:pt x="567266" y="1394202"/>
                  <a:pt x="708378" y="1498624"/>
                  <a:pt x="812800" y="1524024"/>
                </a:cubicBezTo>
                <a:cubicBezTo>
                  <a:pt x="917222" y="1549424"/>
                  <a:pt x="1013177" y="1574824"/>
                  <a:pt x="1100666" y="1557891"/>
                </a:cubicBezTo>
                <a:cubicBezTo>
                  <a:pt x="1188155" y="1540958"/>
                  <a:pt x="1270000" y="1436535"/>
                  <a:pt x="1337733" y="1422424"/>
                </a:cubicBezTo>
                <a:cubicBezTo>
                  <a:pt x="1405466" y="1408313"/>
                  <a:pt x="1419577" y="1515557"/>
                  <a:pt x="1507066" y="1473224"/>
                </a:cubicBezTo>
                <a:cubicBezTo>
                  <a:pt x="1594555" y="1430891"/>
                  <a:pt x="1758244" y="1337757"/>
                  <a:pt x="1862666" y="1168424"/>
                </a:cubicBezTo>
                <a:cubicBezTo>
                  <a:pt x="1967088" y="999091"/>
                  <a:pt x="2065867" y="615268"/>
                  <a:pt x="2133600" y="457224"/>
                </a:cubicBezTo>
                <a:cubicBezTo>
                  <a:pt x="2201333" y="299180"/>
                  <a:pt x="2147711" y="276602"/>
                  <a:pt x="2269066" y="220158"/>
                </a:cubicBezTo>
                <a:cubicBezTo>
                  <a:pt x="2390422" y="163714"/>
                  <a:pt x="2861733" y="118558"/>
                  <a:pt x="2861733" y="118558"/>
                </a:cubicBezTo>
                <a:lnTo>
                  <a:pt x="2861733" y="118558"/>
                </a:lnTo>
                <a:cubicBezTo>
                  <a:pt x="2904066" y="141136"/>
                  <a:pt x="3008489" y="273780"/>
                  <a:pt x="3115733" y="254024"/>
                </a:cubicBezTo>
                <a:cubicBezTo>
                  <a:pt x="3222977" y="234268"/>
                  <a:pt x="3400778" y="-2798"/>
                  <a:pt x="3505200" y="24"/>
                </a:cubicBezTo>
                <a:cubicBezTo>
                  <a:pt x="3609622" y="2846"/>
                  <a:pt x="3674533" y="248380"/>
                  <a:pt x="3742266" y="270958"/>
                </a:cubicBezTo>
                <a:cubicBezTo>
                  <a:pt x="3809999" y="293536"/>
                  <a:pt x="3883378" y="166535"/>
                  <a:pt x="3911600" y="135491"/>
                </a:cubicBezTo>
                <a:cubicBezTo>
                  <a:pt x="3939822" y="104447"/>
                  <a:pt x="3911600" y="84691"/>
                  <a:pt x="3911600" y="84691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283207" y="3352800"/>
            <a:ext cx="524926" cy="389468"/>
            <a:chOff x="5283207" y="3352800"/>
            <a:chExt cx="524926" cy="389468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5334000" y="3352800"/>
              <a:ext cx="474133" cy="169333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300137" y="3454401"/>
              <a:ext cx="474133" cy="169333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5283207" y="3572935"/>
              <a:ext cx="474133" cy="169333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6049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ybean_oi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190" y="1600200"/>
            <a:ext cx="2813509" cy="3454400"/>
          </a:xfrm>
          <a:prstGeom prst="rect">
            <a:avLst/>
          </a:prstGeom>
        </p:spPr>
      </p:pic>
      <p:pic>
        <p:nvPicPr>
          <p:cNvPr id="4" name="Content Placeholder 3" descr="under 6 ADD etc vs veg oil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47" r="-27947"/>
          <a:stretch>
            <a:fillRect/>
          </a:stretch>
        </p:blipFill>
        <p:spPr>
          <a:xfrm>
            <a:off x="-1019833" y="1007532"/>
            <a:ext cx="9640960" cy="5302157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1527" y="375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 Baking or Salad + Frying or Cooking Oil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Autism, Developmental Delay or Anxiety disorder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8267" y="6530002"/>
            <a:ext cx="538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 Plots provided by Dr. Nancy Swanson with permission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6146801"/>
            <a:ext cx="802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ounts in VAERS database of adverse reaction reports mentioning these conditions 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616204" y="3767665"/>
            <a:ext cx="524926" cy="389468"/>
            <a:chOff x="5283207" y="3352800"/>
            <a:chExt cx="524926" cy="389468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5334000" y="3352800"/>
              <a:ext cx="474133" cy="169333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5300137" y="3454401"/>
              <a:ext cx="474133" cy="169333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5283207" y="3572935"/>
              <a:ext cx="474133" cy="169333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0407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Autism &amp; Glyphosate</a:t>
            </a:r>
          </a:p>
          <a:p>
            <a:r>
              <a:rPr lang="en-US" dirty="0" smtClean="0"/>
              <a:t>Soy: Why It’s Dangerous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Glyphosate, Aluminum and Vaccines</a:t>
            </a:r>
          </a:p>
          <a:p>
            <a:r>
              <a:rPr lang="en-US" dirty="0"/>
              <a:t>Glyphosate and breast </a:t>
            </a:r>
            <a:r>
              <a:rPr lang="en-US" dirty="0" smtClean="0"/>
              <a:t>cancer</a:t>
            </a:r>
          </a:p>
          <a:p>
            <a:r>
              <a:rPr lang="en-US" dirty="0" smtClean="0"/>
              <a:t>Bile Acid Disruption by Glyphosate</a:t>
            </a:r>
          </a:p>
          <a:p>
            <a:pPr lvl="1"/>
            <a:r>
              <a:rPr lang="en-US" dirty="0" smtClean="0"/>
              <a:t>Arsenic toxicity </a:t>
            </a:r>
            <a:r>
              <a:rPr lang="en-US" dirty="0" smtClean="0">
                <a:sym typeface="Wingdings"/>
              </a:rPr>
              <a:t> kidney failure</a:t>
            </a:r>
            <a:endParaRPr lang="en-US" dirty="0" smtClean="0"/>
          </a:p>
          <a:p>
            <a:pPr lvl="1"/>
            <a:r>
              <a:rPr lang="en-US" dirty="0" smtClean="0"/>
              <a:t>Manganese </a:t>
            </a:r>
            <a:r>
              <a:rPr lang="en-US" i="1" dirty="0" smtClean="0">
                <a:solidFill>
                  <a:srgbClr val="FF0000"/>
                </a:solidFill>
              </a:rPr>
              <a:t>toxicity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ym typeface="Wingdings"/>
              </a:rPr>
              <a:t> Parkinson’s disease</a:t>
            </a:r>
          </a:p>
          <a:p>
            <a:pPr lvl="1"/>
            <a:r>
              <a:rPr lang="en-US" dirty="0" smtClean="0">
                <a:sym typeface="Wingdings"/>
              </a:rPr>
              <a:t>Manganese </a:t>
            </a:r>
            <a:r>
              <a:rPr lang="en-US" i="1" dirty="0" smtClean="0">
                <a:solidFill>
                  <a:srgbClr val="FF0000"/>
                </a:solidFill>
                <a:sym typeface="Wingdings"/>
              </a:rPr>
              <a:t>deficiency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 Autism</a:t>
            </a:r>
          </a:p>
          <a:p>
            <a:r>
              <a:rPr lang="en-US" dirty="0" smtClean="0">
                <a:sym typeface="Wingdings"/>
              </a:rPr>
              <a:t>Infertility and Birth Malformations</a:t>
            </a:r>
          </a:p>
          <a:p>
            <a:r>
              <a:rPr lang="en-US" dirty="0" smtClean="0">
                <a:sym typeface="Wingdings"/>
              </a:rPr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215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Autism, Glyphosate, Vaccine Reactions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VAERS_reports_autism_aluminum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4" r="-997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587500" y="6138863"/>
            <a:ext cx="3558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Collaboration with Nancy Swanson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2815" y="1591733"/>
            <a:ext cx="4198585" cy="369332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Glyphosate application to corn and soy, 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46700" y="4954030"/>
            <a:ext cx="2961080" cy="369332"/>
          </a:xfrm>
          <a:prstGeom prst="rect">
            <a:avLst/>
          </a:prstGeom>
          <a:solidFill>
            <a:srgbClr val="FCFFB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# Adverse Reactions in VAERS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63943" y="3448566"/>
            <a:ext cx="2518638" cy="369332"/>
          </a:xfrm>
          <a:prstGeom prst="rect">
            <a:avLst/>
          </a:prstGeom>
          <a:solidFill>
            <a:srgbClr val="FCFFB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Children with Autism, US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682581" y="1961065"/>
            <a:ext cx="664119" cy="204149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398404" y="4546600"/>
            <a:ext cx="722996" cy="406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149600" y="3817898"/>
            <a:ext cx="1358900" cy="62710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13500"/>
            <a:ext cx="5249327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dirty="0" smtClean="0"/>
              <a:t>MIT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rgbClr val="CA5200"/>
                </a:solidFill>
              </a:rPr>
              <a:t>C</a:t>
            </a:r>
            <a:r>
              <a:rPr lang="en-US" dirty="0" smtClean="0"/>
              <a:t>omputer </a:t>
            </a:r>
            <a:r>
              <a:rPr lang="en-US" dirty="0" smtClean="0">
                <a:solidFill>
                  <a:srgbClr val="CA5200"/>
                </a:solidFill>
              </a:rPr>
              <a:t>S</a:t>
            </a:r>
            <a:r>
              <a:rPr lang="en-US" dirty="0" smtClean="0"/>
              <a:t>cience and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rgbClr val="CA5200"/>
                </a:solidFill>
              </a:rPr>
              <a:t>A</a:t>
            </a:r>
            <a:r>
              <a:rPr lang="en-US" dirty="0" smtClean="0"/>
              <a:t>rtificial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rgbClr val="CA5200"/>
                </a:solidFill>
              </a:rPr>
              <a:t>I</a:t>
            </a:r>
            <a:r>
              <a:rPr lang="en-US" dirty="0" smtClean="0"/>
              <a:t>ntelligence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rgbClr val="CA5200"/>
                </a:solidFill>
              </a:rPr>
              <a:t>L</a:t>
            </a:r>
            <a:r>
              <a:rPr lang="en-US" dirty="0" smtClean="0"/>
              <a:t>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354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Autism, Glyphosate, Vaccine Reactions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VAERS_reports_autism_aluminum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4" r="-997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587500" y="6138863"/>
            <a:ext cx="3558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Collaboration with Nancy Swanson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2815" y="1591733"/>
            <a:ext cx="4198585" cy="369332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Glyphosate application to corn and soy, 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46700" y="4954030"/>
            <a:ext cx="2961080" cy="369332"/>
          </a:xfrm>
          <a:prstGeom prst="rect">
            <a:avLst/>
          </a:prstGeom>
          <a:solidFill>
            <a:srgbClr val="FCFFB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# Adverse Reactions in VAERS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63943" y="3448566"/>
            <a:ext cx="2518638" cy="369332"/>
          </a:xfrm>
          <a:prstGeom prst="rect">
            <a:avLst/>
          </a:prstGeom>
          <a:solidFill>
            <a:srgbClr val="FCFFB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Children with Autism, US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682581" y="1961065"/>
            <a:ext cx="664119" cy="204149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398404" y="4546600"/>
            <a:ext cx="722996" cy="406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149600" y="3817898"/>
            <a:ext cx="1358900" cy="62710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13500"/>
            <a:ext cx="5249327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dirty="0" smtClean="0"/>
              <a:t>MIT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rgbClr val="CA5200"/>
                </a:solidFill>
              </a:rPr>
              <a:t>C</a:t>
            </a:r>
            <a:r>
              <a:rPr lang="en-US" dirty="0" smtClean="0"/>
              <a:t>omputer </a:t>
            </a:r>
            <a:r>
              <a:rPr lang="en-US" dirty="0" smtClean="0">
                <a:solidFill>
                  <a:srgbClr val="CA5200"/>
                </a:solidFill>
              </a:rPr>
              <a:t>S</a:t>
            </a:r>
            <a:r>
              <a:rPr lang="en-US" dirty="0" smtClean="0"/>
              <a:t>cience and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rgbClr val="CA5200"/>
                </a:solidFill>
              </a:rPr>
              <a:t>A</a:t>
            </a:r>
            <a:r>
              <a:rPr lang="en-US" dirty="0" smtClean="0"/>
              <a:t>rtificial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rgbClr val="CA5200"/>
                </a:solidFill>
              </a:rPr>
              <a:t>I</a:t>
            </a:r>
            <a:r>
              <a:rPr lang="en-US" dirty="0" smtClean="0"/>
              <a:t>ntelligence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rgbClr val="CA5200"/>
                </a:solidFill>
              </a:rPr>
              <a:t>L</a:t>
            </a:r>
            <a:r>
              <a:rPr lang="en-US" dirty="0" smtClean="0"/>
              <a:t>aboratory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87500" y="2794000"/>
            <a:ext cx="5981700" cy="1938992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Glyphosate makes the aluminum                  (and mercury?) (and glutamate??)                     in vaccines much more toxic??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8354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luminum_pap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41" b="-19041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1693333" y="323446"/>
            <a:ext cx="6149340" cy="523220"/>
          </a:xfrm>
          <a:prstGeom prst="rect">
            <a:avLst/>
          </a:prstGeom>
          <a:solidFill>
            <a:srgbClr val="FFEDA5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Glyphosate enhances aluminum toxicity 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37727" y="1076980"/>
            <a:ext cx="8440181" cy="523220"/>
          </a:xfrm>
          <a:prstGeom prst="rect">
            <a:avLst/>
          </a:prstGeom>
          <a:solidFill>
            <a:srgbClr val="FFEDA5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Glyphosate interferes with acetaminophen metabolism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61699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b="1" dirty="0" smtClean="0"/>
              <a:t>Aluminum Glyphosate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aluminum_glyphosat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56" r="-10956"/>
          <a:stretch>
            <a:fillRect/>
          </a:stretch>
        </p:blipFill>
        <p:spPr>
          <a:xfrm>
            <a:off x="-1122112" y="1950395"/>
            <a:ext cx="7588428" cy="4173343"/>
          </a:xfrm>
        </p:spPr>
      </p:pic>
      <p:sp>
        <p:nvSpPr>
          <p:cNvPr id="5" name="TextBox 4"/>
          <p:cNvSpPr txBox="1"/>
          <p:nvPr/>
        </p:nvSpPr>
        <p:spPr>
          <a:xfrm>
            <a:off x="259198" y="6030348"/>
            <a:ext cx="852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M. </a:t>
            </a:r>
            <a:r>
              <a:rPr lang="en-US" sz="2000" dirty="0" err="1" smtClean="0"/>
              <a:t>Purgel</a:t>
            </a:r>
            <a:r>
              <a:rPr lang="en-US" sz="2000" dirty="0" smtClean="0"/>
              <a:t> et al., Journal </a:t>
            </a:r>
            <a:r>
              <a:rPr lang="en-US" sz="2000" dirty="0"/>
              <a:t>of Inorganic Biochemistry 103 (2009) 1426–1438 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873177"/>
            <a:ext cx="60091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Six different ways two glyphosate molecules can chelate aluminum</a:t>
            </a:r>
            <a:endParaRPr lang="en-US" sz="3200" dirty="0"/>
          </a:p>
        </p:txBody>
      </p:sp>
      <p:pic>
        <p:nvPicPr>
          <p:cNvPr id="7" name="Picture 6" descr="aluminum_antacid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129" y="2881591"/>
            <a:ext cx="2880898" cy="2080983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6274480" y="3507201"/>
            <a:ext cx="494226" cy="343690"/>
          </a:xfrm>
          <a:custGeom>
            <a:avLst/>
            <a:gdLst>
              <a:gd name="connsiteX0" fmla="*/ 398105 w 494226"/>
              <a:gd name="connsiteY0" fmla="*/ 0 h 343690"/>
              <a:gd name="connsiteX1" fmla="*/ 24 w 494226"/>
              <a:gd name="connsiteY1" fmla="*/ 189579 h 343690"/>
              <a:gd name="connsiteX2" fmla="*/ 379148 w 494226"/>
              <a:gd name="connsiteY2" fmla="*/ 341241 h 343690"/>
              <a:gd name="connsiteX3" fmla="*/ 492886 w 494226"/>
              <a:gd name="connsiteY3" fmla="*/ 265410 h 343690"/>
              <a:gd name="connsiteX4" fmla="*/ 322280 w 494226"/>
              <a:gd name="connsiteY4" fmla="*/ 37916 h 34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226" h="343690">
                <a:moveTo>
                  <a:pt x="398105" y="0"/>
                </a:moveTo>
                <a:cubicBezTo>
                  <a:pt x="200644" y="66353"/>
                  <a:pt x="3183" y="132706"/>
                  <a:pt x="24" y="189579"/>
                </a:cubicBezTo>
                <a:cubicBezTo>
                  <a:pt x="-3135" y="246452"/>
                  <a:pt x="297004" y="328603"/>
                  <a:pt x="379148" y="341241"/>
                </a:cubicBezTo>
                <a:cubicBezTo>
                  <a:pt x="461292" y="353879"/>
                  <a:pt x="502364" y="315964"/>
                  <a:pt x="492886" y="265410"/>
                </a:cubicBezTo>
                <a:cubicBezTo>
                  <a:pt x="483408" y="214856"/>
                  <a:pt x="402844" y="126386"/>
                  <a:pt x="322280" y="37916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08896" y="4884447"/>
            <a:ext cx="1407056" cy="461665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ALUMINA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891955" y="5693343"/>
            <a:ext cx="1484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aluminum</a:t>
            </a:r>
            <a:endParaRPr lang="en-US" sz="24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849388" y="5162524"/>
            <a:ext cx="1232153" cy="6066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luminum_citra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896" y="515672"/>
            <a:ext cx="1578344" cy="16023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68706" y="2118052"/>
            <a:ext cx="205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Aluminum citrate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7255" y="6408052"/>
            <a:ext cx="5616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** </a:t>
            </a:r>
            <a:r>
              <a:rPr lang="fr-FR" sz="2000" dirty="0"/>
              <a:t>P. </a:t>
            </a:r>
            <a:r>
              <a:rPr lang="fr-FR" sz="2000" dirty="0" err="1"/>
              <a:t>Sianina</a:t>
            </a:r>
            <a:r>
              <a:rPr lang="fr-FR" sz="2000" dirty="0"/>
              <a:t> et al., Clin. </a:t>
            </a:r>
            <a:r>
              <a:rPr lang="fr-FR" sz="2000" dirty="0" err="1"/>
              <a:t>Chem</a:t>
            </a:r>
            <a:r>
              <a:rPr lang="fr-FR" sz="2000" dirty="0"/>
              <a:t>. 32/3, 539-541, 1986.</a:t>
            </a:r>
            <a:endParaRPr lang="en-US" sz="2000" dirty="0"/>
          </a:p>
        </p:txBody>
      </p:sp>
      <p:cxnSp>
        <p:nvCxnSpPr>
          <p:cNvPr id="15" name="Straight Arrow Connector 14"/>
          <p:cNvCxnSpPr>
            <a:stCxn id="9" idx="0"/>
          </p:cNvCxnSpPr>
          <p:nvPr/>
        </p:nvCxnSpPr>
        <p:spPr>
          <a:xfrm flipH="1" flipV="1">
            <a:off x="6768706" y="3850891"/>
            <a:ext cx="1143718" cy="1033556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72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“We’ve </a:t>
            </a:r>
            <a:r>
              <a:rPr lang="en-US" dirty="0"/>
              <a:t>pretty much sacrificed an entire generation of children. The longer we go, the more damage that is going to accumulate.</a:t>
            </a:r>
            <a:r>
              <a:rPr lang="en-US" dirty="0" smtClean="0"/>
              <a:t>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Prof. Don Huber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965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7868" y="274638"/>
            <a:ext cx="9281868" cy="1143000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Aluminum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&amp; Mercury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3366FF"/>
                </a:solidFill>
              </a:rPr>
              <a:t>Autism &amp; Developmental Delay &amp; Anxiety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96534" y="5945352"/>
            <a:ext cx="5256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Formula:  Al + 1.5 x (Al  w/ Hg) + 2.0 x Hg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586133" y="1879600"/>
            <a:ext cx="1136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VAERS </a:t>
            </a:r>
          </a:p>
          <a:p>
            <a:r>
              <a:rPr lang="en-US" sz="2000" dirty="0" smtClean="0"/>
              <a:t>database</a:t>
            </a:r>
            <a:endParaRPr lang="en-US" sz="2000" dirty="0"/>
          </a:p>
        </p:txBody>
      </p:sp>
      <p:pic>
        <p:nvPicPr>
          <p:cNvPr id="7" name="Picture 6" descr="Nancy_autism_mercury_aluminum_under6_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10" y="1417638"/>
            <a:ext cx="5643230" cy="4477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3414" y="5593135"/>
            <a:ext cx="7499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Tabulations from US Vaccine Adverse Event Reporting System (VAERS)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488267" y="6377605"/>
            <a:ext cx="538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 Plots provided by Dr. Nancy Swanson with permission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080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ybean_oi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190" y="1600200"/>
            <a:ext cx="2813509" cy="3454400"/>
          </a:xfrm>
          <a:prstGeom prst="rect">
            <a:avLst/>
          </a:prstGeom>
        </p:spPr>
      </p:pic>
      <p:pic>
        <p:nvPicPr>
          <p:cNvPr id="4" name="Content Placeholder 3" descr="under 6 ADD etc vs veg oil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47" r="-27947"/>
          <a:stretch>
            <a:fillRect/>
          </a:stretch>
        </p:blipFill>
        <p:spPr>
          <a:xfrm>
            <a:off x="-1019833" y="1007532"/>
            <a:ext cx="9640960" cy="5302157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1527" y="375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 Baking or Salad + Frying or Cooking Oil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Autism, Developmental Delay or Anxiety disorder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8267" y="6530002"/>
            <a:ext cx="538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 Plots provided by Dr. Nancy Swanson with permission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6146801"/>
            <a:ext cx="802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ounts in VAERS database of adverse reaction reports mentioning these conditions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949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ybean_oi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190" y="1600200"/>
            <a:ext cx="2813509" cy="3454400"/>
          </a:xfrm>
          <a:prstGeom prst="rect">
            <a:avLst/>
          </a:prstGeom>
        </p:spPr>
      </p:pic>
      <p:pic>
        <p:nvPicPr>
          <p:cNvPr id="4" name="Content Placeholder 3" descr="under 6 ADD etc vs veg oil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47" r="-27947"/>
          <a:stretch>
            <a:fillRect/>
          </a:stretch>
        </p:blipFill>
        <p:spPr>
          <a:xfrm>
            <a:off x="-1019833" y="1007532"/>
            <a:ext cx="9640960" cy="5302157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1527" y="375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 Baking or Salad + Frying or Cooking Oil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Autism, Developmental Delay or Anxiety disorder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8267" y="6530002"/>
            <a:ext cx="538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 Plots provided by Dr. Nancy Swanson with permission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6146801"/>
            <a:ext cx="802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ounts in VAERS database of adverse reaction reports mentioning these conditions 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91527" y="1600199"/>
            <a:ext cx="7933417" cy="3581401"/>
          </a:xfrm>
          <a:prstGeom prst="rect">
            <a:avLst/>
          </a:prstGeom>
          <a:solidFill>
            <a:srgbClr val="FFF8C3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sz="3600" dirty="0" smtClean="0"/>
          </a:p>
          <a:p>
            <a:pPr marL="0" indent="0" algn="ctr">
              <a:buFont typeface="Arial"/>
              <a:buNone/>
            </a:pPr>
            <a:r>
              <a:rPr lang="en-US" sz="3600" dirty="0" smtClean="0"/>
              <a:t>Hypothesis: hexane, glutamate and glyphosate work synergistically with aluminum and mercury to sensitize children to vaccines</a:t>
            </a:r>
          </a:p>
          <a:p>
            <a:pPr marL="0" indent="0" algn="ctr">
              <a:buFont typeface="Arial"/>
              <a:buNone/>
            </a:pP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58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Another Possibility: Modifications to the Surfactant Adjuvants!</a:t>
            </a:r>
            <a:endParaRPr lang="en-US" b="1" dirty="0"/>
          </a:p>
        </p:txBody>
      </p:sp>
      <p:pic>
        <p:nvPicPr>
          <p:cNvPr id="4" name="Content Placeholder 3" descr="VAERS_reports_autism_aluminu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4" r="-9974"/>
          <a:stretch>
            <a:fillRect/>
          </a:stretch>
        </p:blipFill>
        <p:spPr>
          <a:xfrm>
            <a:off x="4030133" y="2646238"/>
            <a:ext cx="5232400" cy="2877618"/>
          </a:xfrm>
          <a:prstGeom prst="rect">
            <a:avLst/>
          </a:prstGeom>
        </p:spPr>
      </p:pic>
      <p:pic>
        <p:nvPicPr>
          <p:cNvPr id="5" name="Picture 4" descr="Nancy_autism_mercury_aluminum_under6_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7647"/>
            <a:ext cx="4301067" cy="34124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2582" y="5591737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2000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41067" y="5591737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2005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769533" y="4301067"/>
            <a:ext cx="8467" cy="13585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196667" y="4436537"/>
            <a:ext cx="8467" cy="12735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920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9486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 descr="Roundup_TimeMap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1042839" y="169343"/>
            <a:ext cx="11299942" cy="6214533"/>
          </a:xfrm>
        </p:spPr>
      </p:pic>
      <p:sp>
        <p:nvSpPr>
          <p:cNvPr id="7" name="Freeform 6"/>
          <p:cNvSpPr/>
          <p:nvPr/>
        </p:nvSpPr>
        <p:spPr>
          <a:xfrm>
            <a:off x="6604259" y="909580"/>
            <a:ext cx="998672" cy="928238"/>
          </a:xfrm>
          <a:custGeom>
            <a:avLst/>
            <a:gdLst>
              <a:gd name="connsiteX0" fmla="*/ 279141 w 998672"/>
              <a:gd name="connsiteY0" fmla="*/ 596 h 928238"/>
              <a:gd name="connsiteX1" fmla="*/ 12441 w 998672"/>
              <a:gd name="connsiteY1" fmla="*/ 495896 h 928238"/>
              <a:gd name="connsiteX2" fmla="*/ 634741 w 998672"/>
              <a:gd name="connsiteY2" fmla="*/ 927696 h 928238"/>
              <a:gd name="connsiteX3" fmla="*/ 990341 w 998672"/>
              <a:gd name="connsiteY3" fmla="*/ 406996 h 928238"/>
              <a:gd name="connsiteX4" fmla="*/ 279141 w 998672"/>
              <a:gd name="connsiteY4" fmla="*/ 596 h 928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72" h="928238">
                <a:moveTo>
                  <a:pt x="279141" y="596"/>
                </a:moveTo>
                <a:cubicBezTo>
                  <a:pt x="116158" y="15413"/>
                  <a:pt x="-46826" y="341379"/>
                  <a:pt x="12441" y="495896"/>
                </a:cubicBezTo>
                <a:cubicBezTo>
                  <a:pt x="71708" y="650413"/>
                  <a:pt x="471758" y="942513"/>
                  <a:pt x="634741" y="927696"/>
                </a:cubicBezTo>
                <a:cubicBezTo>
                  <a:pt x="797724" y="912879"/>
                  <a:pt x="1047491" y="563629"/>
                  <a:pt x="990341" y="406996"/>
                </a:cubicBezTo>
                <a:cubicBezTo>
                  <a:pt x="933191" y="250363"/>
                  <a:pt x="442124" y="-14221"/>
                  <a:pt x="279141" y="596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688128" y="909580"/>
            <a:ext cx="998672" cy="928238"/>
          </a:xfrm>
          <a:custGeom>
            <a:avLst/>
            <a:gdLst>
              <a:gd name="connsiteX0" fmla="*/ 279141 w 998672"/>
              <a:gd name="connsiteY0" fmla="*/ 596 h 928238"/>
              <a:gd name="connsiteX1" fmla="*/ 12441 w 998672"/>
              <a:gd name="connsiteY1" fmla="*/ 495896 h 928238"/>
              <a:gd name="connsiteX2" fmla="*/ 634741 w 998672"/>
              <a:gd name="connsiteY2" fmla="*/ 927696 h 928238"/>
              <a:gd name="connsiteX3" fmla="*/ 990341 w 998672"/>
              <a:gd name="connsiteY3" fmla="*/ 406996 h 928238"/>
              <a:gd name="connsiteX4" fmla="*/ 279141 w 998672"/>
              <a:gd name="connsiteY4" fmla="*/ 596 h 928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72" h="928238">
                <a:moveTo>
                  <a:pt x="279141" y="596"/>
                </a:moveTo>
                <a:cubicBezTo>
                  <a:pt x="116158" y="15413"/>
                  <a:pt x="-46826" y="341379"/>
                  <a:pt x="12441" y="495896"/>
                </a:cubicBezTo>
                <a:cubicBezTo>
                  <a:pt x="71708" y="650413"/>
                  <a:pt x="471758" y="942513"/>
                  <a:pt x="634741" y="927696"/>
                </a:cubicBezTo>
                <a:cubicBezTo>
                  <a:pt x="797724" y="912879"/>
                  <a:pt x="1047491" y="563629"/>
                  <a:pt x="990341" y="406996"/>
                </a:cubicBezTo>
                <a:cubicBezTo>
                  <a:pt x="933191" y="250363"/>
                  <a:pt x="442124" y="-14221"/>
                  <a:pt x="279141" y="596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0212" y="6383876"/>
            <a:ext cx="8923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sec.gov</a:t>
            </a:r>
            <a:r>
              <a:rPr lang="pl-PL" sz="2000" dirty="0"/>
              <a:t>/</a:t>
            </a:r>
            <a:r>
              <a:rPr lang="pl-PL" sz="2000" dirty="0" err="1"/>
              <a:t>Archives</a:t>
            </a:r>
            <a:r>
              <a:rPr lang="pl-PL" sz="2000" dirty="0"/>
              <a:t>/</a:t>
            </a:r>
            <a:r>
              <a:rPr lang="pl-PL" sz="2000" dirty="0" err="1"/>
              <a:t>edgar</a:t>
            </a:r>
            <a:r>
              <a:rPr lang="pl-PL" sz="2000" dirty="0"/>
              <a:t>/data/1110783/000103570403000400/c77652exv99w2.htm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7377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364132" cy="1143000"/>
          </a:xfrm>
        </p:spPr>
        <p:txBody>
          <a:bodyPr>
            <a:noAutofit/>
          </a:bodyPr>
          <a:lstStyle/>
          <a:p>
            <a:r>
              <a:rPr lang="en-US" sz="3600" b="1" dirty="0"/>
              <a:t>New Roundup </a:t>
            </a:r>
            <a:r>
              <a:rPr lang="en-US" sz="3600" b="1" dirty="0" err="1"/>
              <a:t>Transorb'R</a:t>
            </a:r>
            <a:r>
              <a:rPr lang="en-US" sz="3600" b="1" dirty="0"/>
              <a:t>' Herbicide </a:t>
            </a:r>
            <a:r>
              <a:rPr lang="en-US" sz="3600" b="1" dirty="0" err="1" smtClean="0"/>
              <a:t>Formu</a:t>
            </a:r>
            <a:r>
              <a:rPr lang="en-US" sz="3600" b="1" dirty="0" smtClean="0"/>
              <a:t>- </a:t>
            </a:r>
            <a:r>
              <a:rPr lang="en-US" sz="3600" b="1" dirty="0" err="1" smtClean="0"/>
              <a:t>lation</a:t>
            </a:r>
            <a:r>
              <a:rPr lang="en-US" sz="3600" b="1" dirty="0" smtClean="0"/>
              <a:t> </a:t>
            </a:r>
            <a:r>
              <a:rPr lang="en-US" sz="3600" b="1" dirty="0"/>
              <a:t>to Hit Retail Shelves in Eastern </a:t>
            </a:r>
            <a:r>
              <a:rPr lang="en-US" sz="3600" b="1" dirty="0" smtClean="0"/>
              <a:t>Canada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“In </a:t>
            </a:r>
            <a:r>
              <a:rPr lang="en-US" dirty="0"/>
              <a:t>2004, this powerful new formulation was chosen by more </a:t>
            </a:r>
            <a:r>
              <a:rPr lang="en-US" dirty="0" smtClean="0"/>
              <a:t>western Canadian </a:t>
            </a:r>
            <a:r>
              <a:rPr lang="en-US" dirty="0"/>
              <a:t>growers than any other non-selective herbicide on the market. Grower satisfaction with the performance in the field has reached new</a:t>
            </a:r>
            <a:br>
              <a:rPr lang="en-US" dirty="0"/>
            </a:br>
            <a:r>
              <a:rPr lang="en-US" dirty="0"/>
              <a:t>heights - 99% of growers who used Roundup </a:t>
            </a:r>
            <a:r>
              <a:rPr lang="en-US" dirty="0" err="1"/>
              <a:t>WeatherMAX</a:t>
            </a:r>
            <a:r>
              <a:rPr lang="en-US" dirty="0"/>
              <a:t> were satisfied with their experience</a:t>
            </a:r>
            <a:r>
              <a:rPr lang="en-US" dirty="0" smtClean="0"/>
              <a:t>.” 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89200" y="6211669"/>
            <a:ext cx="2887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*JANUARY </a:t>
            </a:r>
            <a:r>
              <a:rPr lang="en-US" sz="2800" dirty="0">
                <a:solidFill>
                  <a:srgbClr val="FF0000"/>
                </a:solidFill>
              </a:rPr>
              <a:t>3, 2005 </a:t>
            </a:r>
          </a:p>
        </p:txBody>
      </p:sp>
    </p:spTree>
    <p:extLst>
      <p:ext uri="{BB962C8B-B14F-4D97-AF65-F5344CB8AC3E}">
        <p14:creationId xmlns:p14="http://schemas.microsoft.com/office/powerpoint/2010/main" val="4275548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Enhancing Effect of Adjuvants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1526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“Adjuvants </a:t>
            </a:r>
            <a:r>
              <a:rPr lang="en-US" dirty="0"/>
              <a:t>in pesticides are generally declared as </a:t>
            </a:r>
            <a:r>
              <a:rPr lang="en-US" dirty="0" err="1"/>
              <a:t>inerts</a:t>
            </a:r>
            <a:r>
              <a:rPr lang="en-US" dirty="0"/>
              <a:t>, and for this reason they are not tested in long-term regulatory experiments. It is thus very surprising that they amplify </a:t>
            </a:r>
            <a:r>
              <a:rPr lang="en-US" i="1" dirty="0">
                <a:solidFill>
                  <a:srgbClr val="FF0000"/>
                </a:solidFill>
              </a:rPr>
              <a:t>up to 1000 times </a:t>
            </a:r>
            <a:r>
              <a:rPr lang="en-US" dirty="0"/>
              <a:t>the toxicity of their APs </a:t>
            </a:r>
            <a:r>
              <a:rPr lang="en-US" dirty="0" smtClean="0"/>
              <a:t>[Active Principles] in </a:t>
            </a:r>
            <a:r>
              <a:rPr lang="en-US" dirty="0"/>
              <a:t>100% of the cases where they are indicated to be present by the </a:t>
            </a:r>
            <a:r>
              <a:rPr lang="en-US" dirty="0" smtClean="0"/>
              <a:t>manufacturer.” 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5067" y="6434667"/>
            <a:ext cx="7255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/>
              <a:t>R. </a:t>
            </a:r>
            <a:r>
              <a:rPr lang="en-US" dirty="0" err="1"/>
              <a:t>Mesnage</a:t>
            </a:r>
            <a:r>
              <a:rPr lang="en-US" dirty="0"/>
              <a:t> et </a:t>
            </a:r>
            <a:r>
              <a:rPr lang="en-US" dirty="0" err="1"/>
              <a:t>al.BioMed</a:t>
            </a:r>
            <a:r>
              <a:rPr lang="en-US" dirty="0"/>
              <a:t> Research International 2014; Article ID:179691.</a:t>
            </a:r>
          </a:p>
        </p:txBody>
      </p:sp>
    </p:spTree>
    <p:extLst>
      <p:ext uri="{BB962C8B-B14F-4D97-AF65-F5344CB8AC3E}">
        <p14:creationId xmlns:p14="http://schemas.microsoft.com/office/powerpoint/2010/main" val="2647573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Autism &amp; Glyphosate</a:t>
            </a:r>
          </a:p>
          <a:p>
            <a:r>
              <a:rPr lang="en-US" dirty="0" smtClean="0"/>
              <a:t>Soy: Why It’s Dangerous</a:t>
            </a:r>
          </a:p>
          <a:p>
            <a:r>
              <a:rPr lang="en-US" dirty="0" smtClean="0"/>
              <a:t>Glyphosate, Aluminum and Vaccines</a:t>
            </a:r>
          </a:p>
          <a:p>
            <a:r>
              <a:rPr lang="en-US" dirty="0">
                <a:solidFill>
                  <a:srgbClr val="FF0000"/>
                </a:solidFill>
              </a:rPr>
              <a:t>Glyphosate and breast </a:t>
            </a:r>
            <a:r>
              <a:rPr lang="en-US" dirty="0" smtClean="0">
                <a:solidFill>
                  <a:srgbClr val="FF0000"/>
                </a:solidFill>
              </a:rPr>
              <a:t>cancer</a:t>
            </a:r>
          </a:p>
          <a:p>
            <a:r>
              <a:rPr lang="en-US" dirty="0" smtClean="0"/>
              <a:t>Bile Acid Disruption by Glyphosate</a:t>
            </a:r>
          </a:p>
          <a:p>
            <a:pPr lvl="1"/>
            <a:r>
              <a:rPr lang="en-US" dirty="0" smtClean="0"/>
              <a:t>Arsenic toxicity </a:t>
            </a:r>
            <a:r>
              <a:rPr lang="en-US" dirty="0" smtClean="0">
                <a:sym typeface="Wingdings"/>
              </a:rPr>
              <a:t> kidney failure</a:t>
            </a:r>
            <a:endParaRPr lang="en-US" dirty="0" smtClean="0"/>
          </a:p>
          <a:p>
            <a:pPr lvl="1"/>
            <a:r>
              <a:rPr lang="en-US" dirty="0" smtClean="0"/>
              <a:t>Manganese </a:t>
            </a:r>
            <a:r>
              <a:rPr lang="en-US" i="1" dirty="0" smtClean="0">
                <a:solidFill>
                  <a:srgbClr val="FF0000"/>
                </a:solidFill>
              </a:rPr>
              <a:t>toxicity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ym typeface="Wingdings"/>
              </a:rPr>
              <a:t> Parkinson’s disease</a:t>
            </a:r>
          </a:p>
          <a:p>
            <a:pPr lvl="1"/>
            <a:r>
              <a:rPr lang="en-US" dirty="0" smtClean="0">
                <a:sym typeface="Wingdings"/>
              </a:rPr>
              <a:t>Manganese </a:t>
            </a:r>
            <a:r>
              <a:rPr lang="en-US" i="1" dirty="0" smtClean="0">
                <a:solidFill>
                  <a:srgbClr val="FF0000"/>
                </a:solidFill>
                <a:sym typeface="Wingdings"/>
              </a:rPr>
              <a:t>deficiency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 Autism</a:t>
            </a:r>
          </a:p>
          <a:p>
            <a:r>
              <a:rPr lang="en-US" dirty="0" smtClean="0">
                <a:sym typeface="Wingdings"/>
              </a:rPr>
              <a:t>Infertility and Birth Malformations</a:t>
            </a:r>
          </a:p>
          <a:p>
            <a:r>
              <a:rPr lang="en-US" dirty="0" smtClean="0">
                <a:sym typeface="Wingdings"/>
              </a:rPr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215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3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Glyphosate is an endocrine disruptor that promotes breast </a:t>
            </a:r>
            <a:r>
              <a:rPr lang="en-US" b="1" dirty="0" smtClean="0"/>
              <a:t>cancer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059" y="1625604"/>
            <a:ext cx="8447741" cy="484990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Low </a:t>
            </a:r>
            <a:r>
              <a:rPr lang="en-US" sz="2400" dirty="0"/>
              <a:t>and </a:t>
            </a:r>
            <a:r>
              <a:rPr lang="en-US" sz="2400" dirty="0" smtClean="0"/>
              <a:t>environmentally                                                                  </a:t>
            </a:r>
            <a:r>
              <a:rPr lang="en-US" sz="2400" dirty="0"/>
              <a:t>relevant concentrations </a:t>
            </a:r>
            <a:r>
              <a:rPr lang="en-US" sz="2400" dirty="0" smtClean="0"/>
              <a:t>of                                                                 glyphosate possess                                                                        estrogenic activity</a:t>
            </a:r>
          </a:p>
          <a:p>
            <a:endParaRPr lang="en-US" sz="2000" dirty="0"/>
          </a:p>
          <a:p>
            <a:r>
              <a:rPr lang="en-US" sz="2400" dirty="0" smtClean="0"/>
              <a:t>Glyphosate caused </a:t>
            </a:r>
            <a:r>
              <a:rPr lang="en-US" sz="2400" dirty="0"/>
              <a:t>human </a:t>
            </a:r>
            <a:r>
              <a:rPr lang="en-US" sz="2400" dirty="0" smtClean="0"/>
              <a:t>                                                                            hormone</a:t>
            </a:r>
            <a:r>
              <a:rPr lang="en-US" sz="2400" dirty="0"/>
              <a:t>-dependent </a:t>
            </a:r>
            <a:r>
              <a:rPr lang="en-US" sz="2400" dirty="0" smtClean="0"/>
              <a:t>breast                                                                               </a:t>
            </a:r>
            <a:r>
              <a:rPr lang="en-US" sz="2400" dirty="0"/>
              <a:t>cancer cells </a:t>
            </a:r>
            <a:r>
              <a:rPr lang="en-US" sz="2400" dirty="0" smtClean="0"/>
              <a:t>to proliferate at                                                                                   </a:t>
            </a:r>
            <a:r>
              <a:rPr lang="en-US" sz="2400" dirty="0"/>
              <a:t>concentrations of  </a:t>
            </a:r>
            <a:r>
              <a:rPr lang="en-US" sz="2400" dirty="0" smtClean="0"/>
              <a:t>                                                                                     </a:t>
            </a:r>
            <a:r>
              <a:rPr lang="en-US" sz="2400" i="1" dirty="0" smtClean="0">
                <a:solidFill>
                  <a:srgbClr val="FF0000"/>
                </a:solidFill>
              </a:rPr>
              <a:t>parts </a:t>
            </a:r>
            <a:r>
              <a:rPr lang="en-US" sz="2400" i="1" dirty="0">
                <a:solidFill>
                  <a:srgbClr val="FF0000"/>
                </a:solidFill>
              </a:rPr>
              <a:t>per </a:t>
            </a:r>
            <a:r>
              <a:rPr lang="en-US" sz="2400" i="1" dirty="0" smtClean="0">
                <a:solidFill>
                  <a:srgbClr val="FF0000"/>
                </a:solidFill>
              </a:rPr>
              <a:t>trillion</a:t>
            </a:r>
          </a:p>
          <a:p>
            <a:endParaRPr lang="en-US" sz="2400" i="1" dirty="0">
              <a:solidFill>
                <a:srgbClr val="FF0000"/>
              </a:solidFill>
            </a:endParaRPr>
          </a:p>
          <a:p>
            <a:r>
              <a:rPr lang="en-US" sz="2400" dirty="0" smtClean="0"/>
              <a:t>Additive </a:t>
            </a:r>
            <a:r>
              <a:rPr lang="en-US" sz="2400" dirty="0"/>
              <a:t>effect from </a:t>
            </a:r>
            <a:r>
              <a:rPr lang="en-US" sz="2400" dirty="0" err="1"/>
              <a:t>genistein</a:t>
            </a:r>
            <a:r>
              <a:rPr lang="en-US" sz="2400" dirty="0"/>
              <a:t>, a phytoestrogen in soybeans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6499412"/>
            <a:ext cx="811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*</a:t>
            </a:r>
            <a:r>
              <a:rPr lang="fr-FR" dirty="0"/>
              <a:t> S. </a:t>
            </a:r>
            <a:r>
              <a:rPr lang="fr-FR" dirty="0" err="1"/>
              <a:t>Thongprakaisang</a:t>
            </a:r>
            <a:r>
              <a:rPr lang="fr-FR" dirty="0"/>
              <a:t> et al., Food </a:t>
            </a:r>
            <a:r>
              <a:rPr lang="fr-FR" dirty="0" err="1"/>
              <a:t>Chem</a:t>
            </a:r>
            <a:r>
              <a:rPr lang="fr-FR" dirty="0"/>
              <a:t> </a:t>
            </a:r>
            <a:r>
              <a:rPr lang="fr-FR" dirty="0" err="1"/>
              <a:t>Toxicol</a:t>
            </a:r>
            <a:r>
              <a:rPr lang="fr-FR" dirty="0"/>
              <a:t>. 2013 Jun 8. S0278-6915(13)00363-3.</a:t>
            </a:r>
            <a:endParaRPr lang="en-US" dirty="0"/>
          </a:p>
        </p:txBody>
      </p:sp>
      <p:pic>
        <p:nvPicPr>
          <p:cNvPr id="6" name="Picture 5" descr="three-legged-fro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98" y="1803400"/>
            <a:ext cx="36576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94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8957733" cy="1143000"/>
          </a:xfrm>
        </p:spPr>
        <p:txBody>
          <a:bodyPr>
            <a:noAutofit/>
          </a:bodyPr>
          <a:lstStyle/>
          <a:p>
            <a:r>
              <a:rPr lang="en-US" sz="3600" b="1" dirty="0"/>
              <a:t>Glyphosate Test Report: Findings in American Mother's Breast milk, urine and </a:t>
            </a:r>
            <a:r>
              <a:rPr lang="en-US" sz="3600" b="1" dirty="0" smtClean="0"/>
              <a:t>water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Moms Across America initiative!</a:t>
            </a:r>
          </a:p>
          <a:p>
            <a:r>
              <a:rPr lang="en-US" dirty="0" smtClean="0"/>
              <a:t>Breast milk levels ranging from 76 </a:t>
            </a:r>
            <a:r>
              <a:rPr lang="en-US" dirty="0" err="1"/>
              <a:t>ug</a:t>
            </a:r>
            <a:r>
              <a:rPr lang="en-US" dirty="0"/>
              <a:t>/l to 166 </a:t>
            </a:r>
            <a:r>
              <a:rPr lang="en-US" dirty="0" err="1"/>
              <a:t>ug</a:t>
            </a:r>
            <a:r>
              <a:rPr lang="en-US" dirty="0"/>
              <a:t>/l are 760 to 1600 times higher than the European Drinking Water Directive allows </a:t>
            </a:r>
            <a:endParaRPr lang="en-US" dirty="0" smtClean="0"/>
          </a:p>
          <a:p>
            <a:r>
              <a:rPr lang="en-US" dirty="0"/>
              <a:t>Urine testing shows glyphosate levels over 10 times higher than in Europe</a:t>
            </a:r>
          </a:p>
          <a:p>
            <a:r>
              <a:rPr lang="en-US" dirty="0" smtClean="0"/>
              <a:t>Monsanto is wrong regarding bioaccumulation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28800" y="6400800"/>
            <a:ext cx="5159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Posted </a:t>
            </a:r>
            <a:r>
              <a:rPr lang="en-US" dirty="0"/>
              <a:t>on Apr 6 2014 - 4:19am by Sustainable Pulse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Half of US Children are Chronically Ill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“An </a:t>
            </a:r>
            <a:r>
              <a:rPr lang="en-US" dirty="0"/>
              <a:t>estimated 43% of US children (32 million) currently have at least 1 of 20 chronic health conditions </a:t>
            </a:r>
            <a:r>
              <a:rPr lang="en-US" dirty="0" smtClean="0"/>
              <a:t>assessed</a:t>
            </a:r>
            <a:r>
              <a:rPr lang="en-US" dirty="0"/>
              <a:t>, increasing to 54.1% when overweight, obesity, or being at risk for developmental delays are </a:t>
            </a:r>
            <a:r>
              <a:rPr lang="en-US" dirty="0" smtClean="0"/>
              <a:t>included” 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43066" y="6457890"/>
            <a:ext cx="7400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Christina </a:t>
            </a:r>
            <a:r>
              <a:rPr lang="en-US" sz="2000" dirty="0"/>
              <a:t>D. </a:t>
            </a:r>
            <a:r>
              <a:rPr lang="en-US" sz="2000" dirty="0" err="1" smtClean="0"/>
              <a:t>Bethell</a:t>
            </a:r>
            <a:r>
              <a:rPr lang="en-US" sz="2000" dirty="0"/>
              <a:t> </a:t>
            </a:r>
            <a:r>
              <a:rPr lang="en-US" sz="2000" dirty="0" smtClean="0"/>
              <a:t>et al., Academic Pediatrics 2011, 11(3s); S22-S33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70833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8957733" cy="1143000"/>
          </a:xfrm>
        </p:spPr>
        <p:txBody>
          <a:bodyPr>
            <a:noAutofit/>
          </a:bodyPr>
          <a:lstStyle/>
          <a:p>
            <a:r>
              <a:rPr lang="en-US" sz="3600" b="1" dirty="0"/>
              <a:t>Glyphosate Test Report: Findings in American Mother's Breast milk, urine and </a:t>
            </a:r>
            <a:r>
              <a:rPr lang="en-US" sz="3600" b="1" dirty="0" smtClean="0"/>
              <a:t>water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Moms Across America initiative!</a:t>
            </a:r>
          </a:p>
          <a:p>
            <a:r>
              <a:rPr lang="en-US" dirty="0" smtClean="0"/>
              <a:t>Breast milk levels ranging from 76 </a:t>
            </a:r>
            <a:r>
              <a:rPr lang="en-US" dirty="0" err="1"/>
              <a:t>ug</a:t>
            </a:r>
            <a:r>
              <a:rPr lang="en-US" dirty="0"/>
              <a:t>/l to 166 </a:t>
            </a:r>
            <a:r>
              <a:rPr lang="en-US" dirty="0" err="1"/>
              <a:t>ug</a:t>
            </a:r>
            <a:r>
              <a:rPr lang="en-US" dirty="0"/>
              <a:t>/l are 760 to 1600 times higher than the European Drinking Water Directive allows </a:t>
            </a:r>
            <a:endParaRPr lang="en-US" dirty="0" smtClean="0"/>
          </a:p>
          <a:p>
            <a:r>
              <a:rPr lang="en-US" dirty="0"/>
              <a:t>Urine testing shows glyphosate levels over 10 times higher than in Europe</a:t>
            </a:r>
          </a:p>
          <a:p>
            <a:r>
              <a:rPr lang="en-US" dirty="0" smtClean="0"/>
              <a:t>Monsanto is wrong regarding bioaccumulation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28800" y="6400800"/>
            <a:ext cx="5159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Posted </a:t>
            </a:r>
            <a:r>
              <a:rPr lang="en-US" dirty="0"/>
              <a:t>on Apr 6 2014 - 4:19am by Sustainable Pulse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72610" y="2520013"/>
            <a:ext cx="6011923" cy="1938992"/>
          </a:xfrm>
          <a:prstGeom prst="rect">
            <a:avLst/>
          </a:prstGeom>
          <a:solidFill>
            <a:srgbClr val="FFF8C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r>
              <a:rPr lang="en-US" sz="3200" dirty="0" smtClean="0"/>
              <a:t>If it’s in the breast milk</a:t>
            </a:r>
          </a:p>
          <a:p>
            <a:pPr algn="ctr"/>
            <a:r>
              <a:rPr lang="en-US" sz="3200" dirty="0" smtClean="0"/>
              <a:t> then it is in the breast!</a:t>
            </a:r>
            <a:endParaRPr lang="en-US" sz="3200" dirty="0" smtClean="0">
              <a:solidFill>
                <a:srgbClr val="FF0000"/>
              </a:solidFill>
            </a:endParaRP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9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CDC Hospital Discharge Data on Breast Cancer Trends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463" y="6440610"/>
            <a:ext cx="8990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ICD9 codes 174</a:t>
            </a:r>
            <a:r>
              <a:rPr lang="en-US" sz="2000" dirty="0"/>
              <a:t>-175 </a:t>
            </a:r>
            <a:r>
              <a:rPr lang="en-US" sz="2000" dirty="0" smtClean="0"/>
              <a:t>, ftp</a:t>
            </a:r>
            <a:r>
              <a:rPr lang="en-US" sz="2000" dirty="0"/>
              <a:t>://</a:t>
            </a:r>
            <a:r>
              <a:rPr lang="en-US" sz="2000" dirty="0" err="1"/>
              <a:t>ftp.cdc.gov</a:t>
            </a:r>
            <a:r>
              <a:rPr lang="en-US" sz="2000" dirty="0"/>
              <a:t>/pub/</a:t>
            </a:r>
            <a:r>
              <a:rPr lang="en-US" sz="2000" dirty="0" err="1" smtClean="0"/>
              <a:t>Health_Statistics</a:t>
            </a:r>
            <a:r>
              <a:rPr lang="en-US" sz="2000" dirty="0"/>
              <a:t>/NCHS/Datasets/</a:t>
            </a:r>
            <a:r>
              <a:rPr lang="en-US" sz="2000" dirty="0" smtClean="0"/>
              <a:t>NHDS</a:t>
            </a:r>
            <a:endParaRPr lang="en-US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3" descr="Breast cancer.nor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-1" y="1278466"/>
            <a:ext cx="8974667" cy="49357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96608" y="6029521"/>
            <a:ext cx="5250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Collaboration with Dr. Chen Li and Dr. Nancy Swanson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51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Same Data: Caucasians Only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Content Placeholder 6" descr="Breast cancer.whiteWomen.nor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r="4542"/>
          <a:stretch>
            <a:fillRect/>
          </a:stretch>
        </p:blipFill>
        <p:spPr/>
      </p:pic>
      <p:sp>
        <p:nvSpPr>
          <p:cNvPr id="9" name="Freeform 8"/>
          <p:cNvSpPr/>
          <p:nvPr/>
        </p:nvSpPr>
        <p:spPr>
          <a:xfrm>
            <a:off x="1168400" y="2692400"/>
            <a:ext cx="4537480" cy="2745159"/>
          </a:xfrm>
          <a:custGeom>
            <a:avLst/>
            <a:gdLst>
              <a:gd name="connsiteX0" fmla="*/ 0 w 4537480"/>
              <a:gd name="connsiteY0" fmla="*/ 0 h 2745159"/>
              <a:gd name="connsiteX1" fmla="*/ 1439333 w 4537480"/>
              <a:gd name="connsiteY1" fmla="*/ 1016000 h 2745159"/>
              <a:gd name="connsiteX2" fmla="*/ 2590800 w 4537480"/>
              <a:gd name="connsiteY2" fmla="*/ 1845733 h 2745159"/>
              <a:gd name="connsiteX3" fmla="*/ 3556000 w 4537480"/>
              <a:gd name="connsiteY3" fmla="*/ 2404533 h 2745159"/>
              <a:gd name="connsiteX4" fmla="*/ 4487333 w 4537480"/>
              <a:gd name="connsiteY4" fmla="*/ 2726267 h 2745159"/>
              <a:gd name="connsiteX5" fmla="*/ 4419600 w 4537480"/>
              <a:gd name="connsiteY5" fmla="*/ 2709333 h 2745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37480" h="2745159">
                <a:moveTo>
                  <a:pt x="0" y="0"/>
                </a:moveTo>
                <a:lnTo>
                  <a:pt x="1439333" y="1016000"/>
                </a:lnTo>
                <a:cubicBezTo>
                  <a:pt x="1871133" y="1323622"/>
                  <a:pt x="2238022" y="1614311"/>
                  <a:pt x="2590800" y="1845733"/>
                </a:cubicBezTo>
                <a:cubicBezTo>
                  <a:pt x="2943578" y="2077155"/>
                  <a:pt x="3239911" y="2257777"/>
                  <a:pt x="3556000" y="2404533"/>
                </a:cubicBezTo>
                <a:cubicBezTo>
                  <a:pt x="3872089" y="2551289"/>
                  <a:pt x="4343400" y="2675467"/>
                  <a:pt x="4487333" y="2726267"/>
                </a:cubicBezTo>
                <a:cubicBezTo>
                  <a:pt x="4631266" y="2777067"/>
                  <a:pt x="4419600" y="2709333"/>
                  <a:pt x="4419600" y="2709333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3463" y="6440610"/>
            <a:ext cx="8990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ICD9 codes 174</a:t>
            </a:r>
            <a:r>
              <a:rPr lang="en-US" sz="2000" dirty="0"/>
              <a:t>-175 </a:t>
            </a:r>
            <a:r>
              <a:rPr lang="en-US" sz="2000" dirty="0" smtClean="0"/>
              <a:t>, ftp</a:t>
            </a:r>
            <a:r>
              <a:rPr lang="en-US" sz="2000" dirty="0"/>
              <a:t>://</a:t>
            </a:r>
            <a:r>
              <a:rPr lang="en-US" sz="2000" dirty="0" err="1"/>
              <a:t>ftp.cdc.gov</a:t>
            </a:r>
            <a:r>
              <a:rPr lang="en-US" sz="2000" dirty="0"/>
              <a:t>/pub/</a:t>
            </a:r>
            <a:r>
              <a:rPr lang="en-US" sz="2000" dirty="0" err="1" smtClean="0"/>
              <a:t>Health_Statistics</a:t>
            </a:r>
            <a:r>
              <a:rPr lang="en-US" sz="2000" dirty="0"/>
              <a:t>/NCHS/Datasets/</a:t>
            </a:r>
            <a:r>
              <a:rPr lang="en-US" sz="2000" dirty="0" smtClean="0"/>
              <a:t>NHDS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1267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reast cancer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63" r="-25763"/>
          <a:stretch>
            <a:fillRect/>
          </a:stretch>
        </p:blipFill>
        <p:spPr>
          <a:xfrm>
            <a:off x="-1083733" y="735466"/>
            <a:ext cx="11101239" cy="610525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Once Estrogen Model Is Subtracted …</a:t>
            </a:r>
            <a:endParaRPr lang="en-US" b="1" dirty="0"/>
          </a:p>
        </p:txBody>
      </p:sp>
      <p:sp>
        <p:nvSpPr>
          <p:cNvPr id="5" name="Freeform 4"/>
          <p:cNvSpPr/>
          <p:nvPr/>
        </p:nvSpPr>
        <p:spPr>
          <a:xfrm>
            <a:off x="3138773" y="1354667"/>
            <a:ext cx="3059427" cy="449973"/>
          </a:xfrm>
          <a:custGeom>
            <a:avLst/>
            <a:gdLst>
              <a:gd name="connsiteX0" fmla="*/ 1517894 w 3059427"/>
              <a:gd name="connsiteY0" fmla="*/ 0 h 449973"/>
              <a:gd name="connsiteX1" fmla="*/ 146294 w 3059427"/>
              <a:gd name="connsiteY1" fmla="*/ 101600 h 449973"/>
              <a:gd name="connsiteX2" fmla="*/ 281760 w 3059427"/>
              <a:gd name="connsiteY2" fmla="*/ 423333 h 449973"/>
              <a:gd name="connsiteX3" fmla="*/ 2296827 w 3059427"/>
              <a:gd name="connsiteY3" fmla="*/ 406400 h 449973"/>
              <a:gd name="connsiteX4" fmla="*/ 3008027 w 3059427"/>
              <a:gd name="connsiteY4" fmla="*/ 203200 h 449973"/>
              <a:gd name="connsiteX5" fmla="*/ 1043760 w 3059427"/>
              <a:gd name="connsiteY5" fmla="*/ 0 h 449973"/>
              <a:gd name="connsiteX6" fmla="*/ 1043760 w 3059427"/>
              <a:gd name="connsiteY6" fmla="*/ 0 h 449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9427" h="449973">
                <a:moveTo>
                  <a:pt x="1517894" y="0"/>
                </a:moveTo>
                <a:cubicBezTo>
                  <a:pt x="935105" y="15522"/>
                  <a:pt x="352316" y="31045"/>
                  <a:pt x="146294" y="101600"/>
                </a:cubicBezTo>
                <a:cubicBezTo>
                  <a:pt x="-59728" y="172155"/>
                  <a:pt x="-76662" y="372533"/>
                  <a:pt x="281760" y="423333"/>
                </a:cubicBezTo>
                <a:cubicBezTo>
                  <a:pt x="640182" y="474133"/>
                  <a:pt x="1842449" y="443089"/>
                  <a:pt x="2296827" y="406400"/>
                </a:cubicBezTo>
                <a:cubicBezTo>
                  <a:pt x="2751205" y="369711"/>
                  <a:pt x="3216872" y="270933"/>
                  <a:pt x="3008027" y="203200"/>
                </a:cubicBezTo>
                <a:cubicBezTo>
                  <a:pt x="2799182" y="135467"/>
                  <a:pt x="1043760" y="0"/>
                  <a:pt x="1043760" y="0"/>
                </a:cubicBezTo>
                <a:lnTo>
                  <a:pt x="1043760" y="0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3463" y="6440610"/>
            <a:ext cx="8990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ICD9 codes 174</a:t>
            </a:r>
            <a:r>
              <a:rPr lang="en-US" sz="2000" dirty="0"/>
              <a:t>-175 </a:t>
            </a:r>
            <a:r>
              <a:rPr lang="en-US" sz="2000" dirty="0" smtClean="0"/>
              <a:t>, ftp</a:t>
            </a:r>
            <a:r>
              <a:rPr lang="en-US" sz="2000" dirty="0"/>
              <a:t>://</a:t>
            </a:r>
            <a:r>
              <a:rPr lang="en-US" sz="2000" dirty="0" err="1"/>
              <a:t>ftp.cdc.gov</a:t>
            </a:r>
            <a:r>
              <a:rPr lang="en-US" sz="2000" dirty="0"/>
              <a:t>/pub/</a:t>
            </a:r>
            <a:r>
              <a:rPr lang="en-US" sz="2000" dirty="0" err="1" smtClean="0"/>
              <a:t>Health_Statistics</a:t>
            </a:r>
            <a:r>
              <a:rPr lang="en-US" sz="2000" dirty="0"/>
              <a:t>/NCHS/Datasets/</a:t>
            </a:r>
            <a:r>
              <a:rPr lang="en-US" sz="2000" dirty="0" smtClean="0"/>
              <a:t>NHDS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571067" y="6112689"/>
            <a:ext cx="3361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Plot Drawn by Dr. Nancy Swanson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Roundup Disrupts Steroid Synthesis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StAR</a:t>
            </a:r>
            <a:r>
              <a:rPr lang="en-US" dirty="0" smtClean="0"/>
              <a:t> protein mediates rate-limiting step in steroid synthesis</a:t>
            </a:r>
          </a:p>
          <a:p>
            <a:r>
              <a:rPr lang="en-US" dirty="0" smtClean="0"/>
              <a:t>Roundup suppresses </a:t>
            </a:r>
            <a:r>
              <a:rPr lang="en-US" dirty="0" err="1" smtClean="0"/>
              <a:t>StAR</a:t>
            </a:r>
            <a:r>
              <a:rPr lang="en-US" dirty="0" smtClean="0"/>
              <a:t> protein by 90% and reduces </a:t>
            </a:r>
            <a:r>
              <a:rPr lang="en-US" dirty="0" err="1" smtClean="0"/>
              <a:t>steroidogenesis</a:t>
            </a:r>
            <a:r>
              <a:rPr lang="en-US" dirty="0" smtClean="0"/>
              <a:t> by 94%</a:t>
            </a:r>
          </a:p>
          <a:p>
            <a:r>
              <a:rPr lang="en-US" dirty="0" smtClean="0"/>
              <a:t>This affects both the production of sex hormones in the gonads and the production of cortisol and aldosterone in the adrenal glands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302345"/>
            <a:ext cx="8111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L.P. </a:t>
            </a:r>
            <a:r>
              <a:rPr lang="en-US" sz="2000" dirty="0"/>
              <a:t>Walsh et al., Environmental Health Perspectives 108(8), 2000 769-776.</a:t>
            </a:r>
          </a:p>
        </p:txBody>
      </p:sp>
    </p:spTree>
    <p:extLst>
      <p:ext uri="{BB962C8B-B14F-4D97-AF65-F5344CB8AC3E}">
        <p14:creationId xmlns:p14="http://schemas.microsoft.com/office/powerpoint/2010/main" val="2209760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Mammary Tumors in Rats</a:t>
            </a:r>
            <a:r>
              <a:rPr lang="en-US" b="1" dirty="0" smtClean="0">
                <a:solidFill>
                  <a:srgbClr val="FF0000"/>
                </a:solidFill>
              </a:rPr>
              <a:t>*,**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seralini_rat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9" r="-3769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643530" y="6127394"/>
            <a:ext cx="63584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*</a:t>
            </a:r>
            <a:r>
              <a:rPr lang="fr-FR" sz="2000" dirty="0" smtClean="0"/>
              <a:t>G</a:t>
            </a:r>
            <a:r>
              <a:rPr lang="fr-FR" sz="2000" dirty="0"/>
              <a:t>.-E. </a:t>
            </a:r>
            <a:r>
              <a:rPr lang="fr-FR" sz="2000" dirty="0" err="1"/>
              <a:t>Séralini</a:t>
            </a:r>
            <a:r>
              <a:rPr lang="fr-FR" sz="2000" dirty="0"/>
              <a:t> et al., Food </a:t>
            </a:r>
            <a:r>
              <a:rPr lang="fr-FR" sz="2000" dirty="0" err="1"/>
              <a:t>Chem</a:t>
            </a:r>
            <a:r>
              <a:rPr lang="fr-FR" sz="2000" dirty="0"/>
              <a:t>. </a:t>
            </a:r>
            <a:r>
              <a:rPr lang="fr-FR" sz="2000" dirty="0" err="1"/>
              <a:t>Toxicol</a:t>
            </a:r>
            <a:r>
              <a:rPr lang="fr-FR" sz="2000" dirty="0"/>
              <a:t>. (2012) </a:t>
            </a:r>
            <a:r>
              <a:rPr lang="fr-FR" sz="2000" dirty="0" smtClean="0"/>
              <a:t>[</a:t>
            </a:r>
            <a:r>
              <a:rPr lang="fr-FR" sz="2000" i="1" dirty="0" err="1" smtClean="0">
                <a:solidFill>
                  <a:srgbClr val="FF0000"/>
                </a:solidFill>
              </a:rPr>
              <a:t>retracted</a:t>
            </a:r>
            <a:r>
              <a:rPr lang="fr-FR" sz="2000" dirty="0" smtClean="0"/>
              <a:t>]</a:t>
            </a:r>
            <a:endParaRPr lang="fr-FR" sz="2000" dirty="0"/>
          </a:p>
          <a:p>
            <a:r>
              <a:rPr lang="fr-FR" sz="2000" dirty="0" smtClean="0"/>
              <a:t> </a:t>
            </a:r>
            <a:endParaRPr lang="fr-FR" sz="2000" dirty="0"/>
          </a:p>
          <a:p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780143" y="819834"/>
            <a:ext cx="790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Rats through their entire lifespan exposed to Roundup at levels well below established safety limits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540925" y="6445276"/>
            <a:ext cx="6831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**</a:t>
            </a:r>
            <a:r>
              <a:rPr lang="fr-FR" sz="2000" dirty="0" smtClean="0"/>
              <a:t>G-E </a:t>
            </a:r>
            <a:r>
              <a:rPr lang="fr-FR" sz="2000" dirty="0" err="1" smtClean="0"/>
              <a:t>Séralini</a:t>
            </a:r>
            <a:r>
              <a:rPr lang="fr-FR" sz="2000" dirty="0" smtClean="0"/>
              <a:t> </a:t>
            </a:r>
            <a:r>
              <a:rPr lang="fr-FR" sz="2000" dirty="0"/>
              <a:t>et al. </a:t>
            </a:r>
            <a:r>
              <a:rPr lang="fr-FR" sz="2000" dirty="0" err="1"/>
              <a:t>Environmental</a:t>
            </a:r>
            <a:r>
              <a:rPr lang="fr-FR" sz="2000" dirty="0"/>
              <a:t> Sciences Europe 2014, 26:14 </a:t>
            </a:r>
          </a:p>
          <a:p>
            <a:endParaRPr lang="en-US" sz="2000" dirty="0"/>
          </a:p>
        </p:txBody>
      </p:sp>
      <p:sp>
        <p:nvSpPr>
          <p:cNvPr id="7" name="Freeform 6"/>
          <p:cNvSpPr/>
          <p:nvPr/>
        </p:nvSpPr>
        <p:spPr>
          <a:xfrm>
            <a:off x="6524498" y="5781840"/>
            <a:ext cx="1810609" cy="1016742"/>
          </a:xfrm>
          <a:custGeom>
            <a:avLst/>
            <a:gdLst>
              <a:gd name="connsiteX0" fmla="*/ 638302 w 1810609"/>
              <a:gd name="connsiteY0" fmla="*/ 60160 h 1016742"/>
              <a:gd name="connsiteX1" fmla="*/ 11769 w 1810609"/>
              <a:gd name="connsiteY1" fmla="*/ 398827 h 1016742"/>
              <a:gd name="connsiteX2" fmla="*/ 350435 w 1810609"/>
              <a:gd name="connsiteY2" fmla="*/ 1008427 h 1016742"/>
              <a:gd name="connsiteX3" fmla="*/ 1755902 w 1810609"/>
              <a:gd name="connsiteY3" fmla="*/ 703627 h 1016742"/>
              <a:gd name="connsiteX4" fmla="*/ 1417235 w 1810609"/>
              <a:gd name="connsiteY4" fmla="*/ 26293 h 1016742"/>
              <a:gd name="connsiteX5" fmla="*/ 418169 w 1810609"/>
              <a:gd name="connsiteY5" fmla="*/ 127893 h 1016742"/>
              <a:gd name="connsiteX6" fmla="*/ 418169 w 1810609"/>
              <a:gd name="connsiteY6" fmla="*/ 127893 h 101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0609" h="1016742">
                <a:moveTo>
                  <a:pt x="638302" y="60160"/>
                </a:moveTo>
                <a:cubicBezTo>
                  <a:pt x="349024" y="150471"/>
                  <a:pt x="59747" y="240783"/>
                  <a:pt x="11769" y="398827"/>
                </a:cubicBezTo>
                <a:cubicBezTo>
                  <a:pt x="-36209" y="556871"/>
                  <a:pt x="59746" y="957627"/>
                  <a:pt x="350435" y="1008427"/>
                </a:cubicBezTo>
                <a:cubicBezTo>
                  <a:pt x="641124" y="1059227"/>
                  <a:pt x="1578102" y="867316"/>
                  <a:pt x="1755902" y="703627"/>
                </a:cubicBezTo>
                <a:cubicBezTo>
                  <a:pt x="1933702" y="539938"/>
                  <a:pt x="1640191" y="122249"/>
                  <a:pt x="1417235" y="26293"/>
                </a:cubicBezTo>
                <a:cubicBezTo>
                  <a:pt x="1194280" y="-69663"/>
                  <a:pt x="418169" y="127893"/>
                  <a:pt x="418169" y="127893"/>
                </a:cubicBezTo>
                <a:lnTo>
                  <a:pt x="418169" y="127893"/>
                </a:ln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60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eralini_retraction_paper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550" b="-20550"/>
          <a:stretch>
            <a:fillRect/>
          </a:stretch>
        </p:blipFill>
        <p:spPr>
          <a:xfrm>
            <a:off x="716462" y="2882190"/>
            <a:ext cx="8105018" cy="4457448"/>
          </a:xfrm>
        </p:spPr>
      </p:pic>
      <p:pic>
        <p:nvPicPr>
          <p:cNvPr id="5" name="Picture 4" descr="Seralini_republish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5" y="472523"/>
            <a:ext cx="7181479" cy="305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79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Conclusions from Rat Study 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Female rats had                                                           greatly increased risk of                                               mammary tumors</a:t>
            </a:r>
          </a:p>
          <a:p>
            <a:r>
              <a:rPr lang="en-US" dirty="0" smtClean="0"/>
              <a:t>Males had significantly                                                             increased risk of tumors                                                                        of the liver and kidney</a:t>
            </a:r>
          </a:p>
          <a:p>
            <a:r>
              <a:rPr lang="en-US" dirty="0" smtClean="0"/>
              <a:t>Sex hormone disruption                                                         for both males and females</a:t>
            </a:r>
          </a:p>
          <a:p>
            <a:r>
              <a:rPr lang="en-US" dirty="0" smtClean="0"/>
              <a:t>Enhanced oxidative stress</a:t>
            </a:r>
          </a:p>
          <a:p>
            <a:r>
              <a:rPr lang="en-US" dirty="0" smtClean="0"/>
              <a:t>Very significant kidney dysfunction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Effects didn’t become apparent until after 4 months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6" name="Picture 5" descr="r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55" y="1290638"/>
            <a:ext cx="3091845" cy="3280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2806" y="6174348"/>
            <a:ext cx="6831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*</a:t>
            </a:r>
            <a:r>
              <a:rPr lang="fr-FR" sz="2000" dirty="0" smtClean="0"/>
              <a:t>G-E </a:t>
            </a:r>
            <a:r>
              <a:rPr lang="fr-FR" sz="2000" dirty="0" err="1" smtClean="0"/>
              <a:t>Séralini</a:t>
            </a:r>
            <a:r>
              <a:rPr lang="fr-FR" sz="2000" dirty="0" smtClean="0"/>
              <a:t> </a:t>
            </a:r>
            <a:r>
              <a:rPr lang="fr-FR" sz="2000" dirty="0"/>
              <a:t>et al. </a:t>
            </a:r>
            <a:r>
              <a:rPr lang="fr-FR" sz="2000" dirty="0" err="1"/>
              <a:t>Environmental</a:t>
            </a:r>
            <a:r>
              <a:rPr lang="fr-FR" sz="2000" dirty="0"/>
              <a:t> Sciences Europe 2014, 26:14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67311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Autism &amp; Glyphosate</a:t>
            </a:r>
          </a:p>
          <a:p>
            <a:r>
              <a:rPr lang="en-US" dirty="0" smtClean="0"/>
              <a:t>Soy: Why It’s Dangerous</a:t>
            </a:r>
          </a:p>
          <a:p>
            <a:r>
              <a:rPr lang="en-US" dirty="0" smtClean="0"/>
              <a:t>Glyphosate, Aluminum and Vaccines</a:t>
            </a:r>
          </a:p>
          <a:p>
            <a:r>
              <a:rPr lang="en-US" dirty="0"/>
              <a:t>Glyphosate and breast </a:t>
            </a:r>
            <a:r>
              <a:rPr lang="en-US" dirty="0" smtClean="0"/>
              <a:t>cancer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Bile Acid Disruption by Glyphosate</a:t>
            </a:r>
          </a:p>
          <a:p>
            <a:pPr lvl="1"/>
            <a:r>
              <a:rPr lang="en-US" dirty="0" smtClean="0"/>
              <a:t>Arsenic toxicity </a:t>
            </a:r>
            <a:r>
              <a:rPr lang="en-US" dirty="0" smtClean="0">
                <a:sym typeface="Wingdings"/>
              </a:rPr>
              <a:t> kidney failure</a:t>
            </a:r>
            <a:endParaRPr lang="en-US" dirty="0" smtClean="0"/>
          </a:p>
          <a:p>
            <a:pPr lvl="1"/>
            <a:r>
              <a:rPr lang="en-US" dirty="0" smtClean="0"/>
              <a:t>Manganese </a:t>
            </a:r>
            <a:r>
              <a:rPr lang="en-US" i="1" dirty="0" smtClean="0">
                <a:solidFill>
                  <a:srgbClr val="FF0000"/>
                </a:solidFill>
              </a:rPr>
              <a:t>toxicity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ym typeface="Wingdings"/>
              </a:rPr>
              <a:t> Parkinson’s disease</a:t>
            </a:r>
          </a:p>
          <a:p>
            <a:pPr lvl="1"/>
            <a:r>
              <a:rPr lang="en-US" dirty="0" smtClean="0">
                <a:sym typeface="Wingdings"/>
              </a:rPr>
              <a:t>Manganese </a:t>
            </a:r>
            <a:r>
              <a:rPr lang="en-US" i="1" dirty="0" smtClean="0">
                <a:solidFill>
                  <a:srgbClr val="FF0000"/>
                </a:solidFill>
                <a:sym typeface="Wingdings"/>
              </a:rPr>
              <a:t>deficiency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 Autism</a:t>
            </a:r>
          </a:p>
          <a:p>
            <a:r>
              <a:rPr lang="en-US" dirty="0" smtClean="0">
                <a:sym typeface="Wingdings"/>
              </a:rPr>
              <a:t>Infertility and Birth Malformations</a:t>
            </a:r>
          </a:p>
          <a:p>
            <a:r>
              <a:rPr lang="en-US" dirty="0" smtClean="0">
                <a:sym typeface="Wingdings"/>
              </a:rPr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215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0532" y="2082800"/>
            <a:ext cx="7315201" cy="2607733"/>
          </a:xfrm>
          <a:solidFill>
            <a:srgbClr val="FFF8C3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smtClean="0"/>
              <a:t>“Biliary excretion may </a:t>
            </a:r>
            <a:r>
              <a:rPr lang="en-US" sz="3600" dirty="0"/>
              <a:t>be a major homeostatic mechanism for preventing both </a:t>
            </a:r>
            <a:r>
              <a:rPr lang="en-US" sz="3600" i="1" dirty="0">
                <a:solidFill>
                  <a:srgbClr val="FF0000"/>
                </a:solidFill>
              </a:rPr>
              <a:t>deficiency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and </a:t>
            </a:r>
            <a:r>
              <a:rPr lang="en-US" sz="3600" i="1" dirty="0">
                <a:solidFill>
                  <a:srgbClr val="FF0000"/>
                </a:solidFill>
              </a:rPr>
              <a:t>toxicity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of manganese</a:t>
            </a:r>
            <a:r>
              <a:rPr lang="en-US" sz="3600" dirty="0" smtClean="0"/>
              <a:t>.”</a:t>
            </a:r>
            <a:r>
              <a:rPr lang="en-US" sz="3600" dirty="0" smtClean="0">
                <a:solidFill>
                  <a:srgbClr val="FF0000"/>
                </a:solidFill>
              </a:rPr>
              <a:t>*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6800" y="6316133"/>
            <a:ext cx="4399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*</a:t>
            </a:r>
            <a:r>
              <a:rPr lang="fr-FR" dirty="0" err="1"/>
              <a:t>Malechki</a:t>
            </a:r>
            <a:r>
              <a:rPr lang="fr-FR" dirty="0"/>
              <a:t> et al., J </a:t>
            </a:r>
            <a:r>
              <a:rPr lang="fr-FR" dirty="0" err="1"/>
              <a:t>Nutr</a:t>
            </a:r>
            <a:r>
              <a:rPr lang="fr-FR" dirty="0"/>
              <a:t> 126(2): 489-98, 1996.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74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Autism &amp; Glyphosate</a:t>
            </a:r>
          </a:p>
          <a:p>
            <a:r>
              <a:rPr lang="en-US" dirty="0" smtClean="0"/>
              <a:t>Soy: Why It’s Dangerous</a:t>
            </a:r>
          </a:p>
          <a:p>
            <a:r>
              <a:rPr lang="en-US" dirty="0" smtClean="0"/>
              <a:t>Glyphosate, Aluminum and Vaccines</a:t>
            </a:r>
          </a:p>
          <a:p>
            <a:r>
              <a:rPr lang="en-US" dirty="0"/>
              <a:t>Glyphosate and breast </a:t>
            </a:r>
            <a:r>
              <a:rPr lang="en-US" dirty="0" smtClean="0"/>
              <a:t>cancer</a:t>
            </a:r>
          </a:p>
          <a:p>
            <a:r>
              <a:rPr lang="en-US" dirty="0" smtClean="0"/>
              <a:t>Bile Acid Disruption by Glyphosate</a:t>
            </a:r>
          </a:p>
          <a:p>
            <a:pPr lvl="1"/>
            <a:r>
              <a:rPr lang="en-US" dirty="0" smtClean="0"/>
              <a:t>Arsenic toxicity </a:t>
            </a:r>
            <a:r>
              <a:rPr lang="en-US" dirty="0" smtClean="0">
                <a:sym typeface="Wingdings"/>
              </a:rPr>
              <a:t> kidney failure</a:t>
            </a:r>
            <a:endParaRPr lang="en-US" dirty="0" smtClean="0"/>
          </a:p>
          <a:p>
            <a:pPr lvl="1"/>
            <a:r>
              <a:rPr lang="en-US" dirty="0" smtClean="0"/>
              <a:t>Manganese </a:t>
            </a:r>
            <a:r>
              <a:rPr lang="en-US" i="1" dirty="0" smtClean="0">
                <a:solidFill>
                  <a:srgbClr val="FF0000"/>
                </a:solidFill>
              </a:rPr>
              <a:t>toxicity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ym typeface="Wingdings"/>
              </a:rPr>
              <a:t> Parkinson’s disease</a:t>
            </a:r>
          </a:p>
          <a:p>
            <a:pPr lvl="1"/>
            <a:r>
              <a:rPr lang="en-US" dirty="0" smtClean="0">
                <a:sym typeface="Wingdings"/>
              </a:rPr>
              <a:t>Manganese </a:t>
            </a:r>
            <a:r>
              <a:rPr lang="en-US" i="1" dirty="0" smtClean="0">
                <a:solidFill>
                  <a:srgbClr val="FF0000"/>
                </a:solidFill>
                <a:sym typeface="Wingdings"/>
              </a:rPr>
              <a:t>deficiency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 Autism</a:t>
            </a:r>
          </a:p>
          <a:p>
            <a:r>
              <a:rPr lang="en-US" dirty="0" smtClean="0">
                <a:sym typeface="Wingdings"/>
              </a:rPr>
              <a:t>Infertility and Birth Malformations</a:t>
            </a:r>
          </a:p>
          <a:p>
            <a:r>
              <a:rPr lang="en-US" dirty="0" smtClean="0">
                <a:sym typeface="Wingdings"/>
              </a:rPr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500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94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Studies on Glyphosate Exposure to Karp (Fish) in Africa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527"/>
            <a:ext cx="8229600" cy="162955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“The </a:t>
            </a:r>
            <a:r>
              <a:rPr lang="en-US" dirty="0"/>
              <a:t>changes in liver tissues are congestion of </a:t>
            </a:r>
            <a:r>
              <a:rPr lang="en-US" dirty="0" err="1"/>
              <a:t>sinosoids</a:t>
            </a:r>
            <a:r>
              <a:rPr lang="en-US" dirty="0"/>
              <a:t>, congestion of central vein and proliferation of the </a:t>
            </a:r>
            <a:r>
              <a:rPr lang="en-US" i="1" dirty="0">
                <a:solidFill>
                  <a:srgbClr val="FF0000"/>
                </a:solidFill>
              </a:rPr>
              <a:t>bile </a:t>
            </a:r>
            <a:r>
              <a:rPr lang="en-US" i="1" dirty="0" err="1">
                <a:solidFill>
                  <a:srgbClr val="FF0000"/>
                </a:solidFill>
              </a:rPr>
              <a:t>ductular</a:t>
            </a:r>
            <a:r>
              <a:rPr lang="en-US" i="1" dirty="0">
                <a:solidFill>
                  <a:srgbClr val="FF0000"/>
                </a:solidFill>
              </a:rPr>
              <a:t> epithelium</a:t>
            </a:r>
            <a:r>
              <a:rPr lang="en-US" dirty="0" smtClean="0"/>
              <a:t>.” 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3" descr="gall_blad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7" r="-2087"/>
          <a:stretch>
            <a:fillRect/>
          </a:stretch>
        </p:blipFill>
        <p:spPr>
          <a:xfrm>
            <a:off x="1288536" y="2642287"/>
            <a:ext cx="6611874" cy="36362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2042" y="3575626"/>
            <a:ext cx="1626742" cy="523220"/>
          </a:xfrm>
          <a:prstGeom prst="rect">
            <a:avLst/>
          </a:prstGeom>
          <a:solidFill>
            <a:srgbClr val="FFF8C3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Bile Ducts</a:t>
            </a:r>
            <a:endParaRPr lang="en-US" sz="2800" dirty="0"/>
          </a:p>
        </p:txBody>
      </p:sp>
      <p:sp>
        <p:nvSpPr>
          <p:cNvPr id="7" name="Freeform 6"/>
          <p:cNvSpPr/>
          <p:nvPr/>
        </p:nvSpPr>
        <p:spPr>
          <a:xfrm>
            <a:off x="4284556" y="4088010"/>
            <a:ext cx="1638281" cy="533731"/>
          </a:xfrm>
          <a:custGeom>
            <a:avLst/>
            <a:gdLst>
              <a:gd name="connsiteX0" fmla="*/ 1638281 w 1638281"/>
              <a:gd name="connsiteY0" fmla="*/ 0 h 533731"/>
              <a:gd name="connsiteX1" fmla="*/ 460192 w 1638281"/>
              <a:gd name="connsiteY1" fmla="*/ 496923 h 533731"/>
              <a:gd name="connsiteX2" fmla="*/ 0 w 1638281"/>
              <a:gd name="connsiteY2" fmla="*/ 496923 h 53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8281" h="533731">
                <a:moveTo>
                  <a:pt x="1638281" y="0"/>
                </a:moveTo>
                <a:cubicBezTo>
                  <a:pt x="1185760" y="207051"/>
                  <a:pt x="733239" y="414103"/>
                  <a:pt x="460192" y="496923"/>
                </a:cubicBezTo>
                <a:cubicBezTo>
                  <a:pt x="187145" y="579743"/>
                  <a:pt x="0" y="496923"/>
                  <a:pt x="0" y="496923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46752" y="6078296"/>
            <a:ext cx="8163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K</a:t>
            </a:r>
            <a:r>
              <a:rPr lang="en-US" sz="2000" dirty="0"/>
              <a:t>. Ramah, African Journal of Biotechnology 10(7), 1112-1116, 14 Feb. </a:t>
            </a:r>
            <a:r>
              <a:rPr lang="en-US" sz="2000" dirty="0" smtClean="0"/>
              <a:t>2011</a:t>
            </a:r>
          </a:p>
          <a:p>
            <a:pPr marL="342900" indent="-342900">
              <a:buFontTx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16330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94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Studies on Glyphosate Exposure to Karp (Fish) in Africa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527"/>
            <a:ext cx="8229600" cy="162955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“The </a:t>
            </a:r>
            <a:r>
              <a:rPr lang="en-US" dirty="0"/>
              <a:t>changes in liver tissues are congestion of </a:t>
            </a:r>
            <a:r>
              <a:rPr lang="en-US" dirty="0" err="1"/>
              <a:t>sinosoids</a:t>
            </a:r>
            <a:r>
              <a:rPr lang="en-US" dirty="0"/>
              <a:t>, congestion of central vein and proliferation of the </a:t>
            </a:r>
            <a:r>
              <a:rPr lang="en-US" i="1" dirty="0">
                <a:solidFill>
                  <a:srgbClr val="FF0000"/>
                </a:solidFill>
              </a:rPr>
              <a:t>bile </a:t>
            </a:r>
            <a:r>
              <a:rPr lang="en-US" i="1" dirty="0" err="1">
                <a:solidFill>
                  <a:srgbClr val="FF0000"/>
                </a:solidFill>
              </a:rPr>
              <a:t>ductular</a:t>
            </a:r>
            <a:r>
              <a:rPr lang="en-US" i="1" dirty="0">
                <a:solidFill>
                  <a:srgbClr val="FF0000"/>
                </a:solidFill>
              </a:rPr>
              <a:t> epithelium</a:t>
            </a:r>
            <a:r>
              <a:rPr lang="en-US" dirty="0" smtClean="0"/>
              <a:t>.” 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46752" y="6078296"/>
            <a:ext cx="81639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K</a:t>
            </a:r>
            <a:r>
              <a:rPr lang="en-US" sz="2000" dirty="0"/>
              <a:t>. Ramah, African Journal of Biotechnology 10(7), 1112-1116, 14 Feb. 2011</a:t>
            </a:r>
            <a:r>
              <a:rPr lang="en-US" sz="2000" dirty="0" smtClean="0"/>
              <a:t>.</a:t>
            </a:r>
          </a:p>
          <a:p>
            <a:r>
              <a:rPr lang="pl-PL" sz="2000" dirty="0" smtClean="0">
                <a:solidFill>
                  <a:srgbClr val="FF0000"/>
                </a:solidFill>
              </a:rPr>
              <a:t>**</a:t>
            </a:r>
            <a:r>
              <a:rPr lang="pl-PL" sz="2000" dirty="0" smtClean="0"/>
              <a:t>N </a:t>
            </a:r>
            <a:r>
              <a:rPr lang="pl-PL" sz="2000" dirty="0" err="1"/>
              <a:t>Sedlaczek</a:t>
            </a:r>
            <a:r>
              <a:rPr lang="pl-PL" sz="2000" dirty="0"/>
              <a:t> et al., Am J </a:t>
            </a:r>
            <a:r>
              <a:rPr lang="pl-PL" sz="2000" dirty="0" err="1"/>
              <a:t>Pathol</a:t>
            </a:r>
            <a:r>
              <a:rPr lang="pl-PL" sz="2000" dirty="0"/>
              <a:t> 158(4):1239-44, 2001.</a:t>
            </a:r>
            <a:endParaRPr lang="en-US" sz="2000" dirty="0" smtClean="0"/>
          </a:p>
          <a:p>
            <a:pPr marL="342900" indent="-342900">
              <a:buFontTx/>
              <a:buChar char="•"/>
            </a:pPr>
            <a:endParaRPr lang="en-US" sz="2000" dirty="0"/>
          </a:p>
        </p:txBody>
      </p:sp>
      <p:pic>
        <p:nvPicPr>
          <p:cNvPr id="5" name="Content Placeholder 3" descr="gall_blad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7" r="-2087"/>
          <a:stretch>
            <a:fillRect/>
          </a:stretch>
        </p:blipFill>
        <p:spPr>
          <a:xfrm>
            <a:off x="1288536" y="2642287"/>
            <a:ext cx="6611874" cy="36362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2042" y="3575626"/>
            <a:ext cx="1626742" cy="523220"/>
          </a:xfrm>
          <a:prstGeom prst="rect">
            <a:avLst/>
          </a:prstGeom>
          <a:solidFill>
            <a:srgbClr val="FFF8C3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Bile Ducts</a:t>
            </a:r>
            <a:endParaRPr lang="en-US" sz="2800" dirty="0"/>
          </a:p>
        </p:txBody>
      </p:sp>
      <p:sp>
        <p:nvSpPr>
          <p:cNvPr id="7" name="Freeform 6"/>
          <p:cNvSpPr/>
          <p:nvPr/>
        </p:nvSpPr>
        <p:spPr>
          <a:xfrm>
            <a:off x="4284556" y="4088010"/>
            <a:ext cx="1638281" cy="533731"/>
          </a:xfrm>
          <a:custGeom>
            <a:avLst/>
            <a:gdLst>
              <a:gd name="connsiteX0" fmla="*/ 1638281 w 1638281"/>
              <a:gd name="connsiteY0" fmla="*/ 0 h 533731"/>
              <a:gd name="connsiteX1" fmla="*/ 460192 w 1638281"/>
              <a:gd name="connsiteY1" fmla="*/ 496923 h 533731"/>
              <a:gd name="connsiteX2" fmla="*/ 0 w 1638281"/>
              <a:gd name="connsiteY2" fmla="*/ 496923 h 53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8281" h="533731">
                <a:moveTo>
                  <a:pt x="1638281" y="0"/>
                </a:moveTo>
                <a:cubicBezTo>
                  <a:pt x="1185760" y="207051"/>
                  <a:pt x="733239" y="414103"/>
                  <a:pt x="460192" y="496923"/>
                </a:cubicBezTo>
                <a:cubicBezTo>
                  <a:pt x="187145" y="579743"/>
                  <a:pt x="0" y="496923"/>
                  <a:pt x="0" y="496923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2401467"/>
            <a:ext cx="8187268" cy="1815882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pPr algn="ctr"/>
            <a:r>
              <a:rPr lang="en-US" sz="2800" dirty="0" smtClean="0"/>
              <a:t>Proliferating bile epithelial cells are a major source of growth factors leading to liver fibrosis</a:t>
            </a:r>
            <a:r>
              <a:rPr lang="en-US" sz="2800" dirty="0" smtClean="0">
                <a:solidFill>
                  <a:srgbClr val="FF0000"/>
                </a:solidFill>
              </a:rPr>
              <a:t>**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15657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Does This Mean?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92238"/>
            <a:ext cx="8466667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Hypothesis:  bile flow is impeded because the bile acids are not converted to the more hydrophilic form that allows them to flow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ikely due to inhibition of the many cytochrome P450 enzymes that oxidize bile acids</a:t>
            </a:r>
          </a:p>
          <a:p>
            <a:pPr lvl="1"/>
            <a:r>
              <a:rPr lang="en-US" dirty="0" smtClean="0"/>
              <a:t>This will lead to impaired metabolism of fats</a:t>
            </a:r>
          </a:p>
          <a:p>
            <a:r>
              <a:rPr lang="en-US" dirty="0" err="1" smtClean="0"/>
              <a:t>Unoxidized</a:t>
            </a:r>
            <a:r>
              <a:rPr lang="en-US" dirty="0" smtClean="0"/>
              <a:t> bile acids are toxic to the liver</a:t>
            </a:r>
          </a:p>
          <a:p>
            <a:r>
              <a:rPr lang="en-US" dirty="0" smtClean="0"/>
              <a:t>Both manganese and arsenic are exported through the bile acids</a:t>
            </a:r>
          </a:p>
          <a:p>
            <a:pPr lvl="1"/>
            <a:r>
              <a:rPr lang="en-US" dirty="0" smtClean="0"/>
              <a:t>Impaired export leads to their </a:t>
            </a:r>
            <a:r>
              <a:rPr lang="en-US" dirty="0" smtClean="0"/>
              <a:t>accumulation </a:t>
            </a:r>
            <a:r>
              <a:rPr lang="en-US" dirty="0" smtClean="0"/>
              <a:t>in liver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604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Autism &amp; Glyphosate</a:t>
            </a:r>
          </a:p>
          <a:p>
            <a:r>
              <a:rPr lang="en-US" dirty="0" smtClean="0"/>
              <a:t>Soy: Why It’s Dangerous</a:t>
            </a:r>
          </a:p>
          <a:p>
            <a:r>
              <a:rPr lang="en-US" dirty="0" smtClean="0"/>
              <a:t>Glyphosate, Aluminum and Vaccines</a:t>
            </a:r>
          </a:p>
          <a:p>
            <a:r>
              <a:rPr lang="en-US" dirty="0"/>
              <a:t>Glyphosate and breast </a:t>
            </a:r>
            <a:r>
              <a:rPr lang="en-US" dirty="0" smtClean="0"/>
              <a:t>cancer</a:t>
            </a:r>
          </a:p>
          <a:p>
            <a:r>
              <a:rPr lang="en-US" dirty="0" smtClean="0"/>
              <a:t>Bile Acid Disruption by Glyphosate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Arsenic toxicity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 kidney failure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Manganese </a:t>
            </a:r>
            <a:r>
              <a:rPr lang="en-US" i="1" dirty="0" smtClean="0">
                <a:solidFill>
                  <a:srgbClr val="FF0000"/>
                </a:solidFill>
              </a:rPr>
              <a:t>toxicity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ym typeface="Wingdings"/>
              </a:rPr>
              <a:t> Parkinson’s disease</a:t>
            </a:r>
          </a:p>
          <a:p>
            <a:pPr lvl="1"/>
            <a:r>
              <a:rPr lang="en-US" dirty="0" smtClean="0">
                <a:sym typeface="Wingdings"/>
              </a:rPr>
              <a:t>Manganese </a:t>
            </a:r>
            <a:r>
              <a:rPr lang="en-US" i="1" dirty="0" smtClean="0">
                <a:solidFill>
                  <a:srgbClr val="FF0000"/>
                </a:solidFill>
                <a:sym typeface="Wingdings"/>
              </a:rPr>
              <a:t>deficiency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 Autism</a:t>
            </a:r>
          </a:p>
          <a:p>
            <a:r>
              <a:rPr lang="en-US" dirty="0" smtClean="0">
                <a:sym typeface="Wingdings"/>
              </a:rPr>
              <a:t>Infertility and Birth Malformations</a:t>
            </a:r>
          </a:p>
          <a:p>
            <a:r>
              <a:rPr lang="en-US" dirty="0" smtClean="0">
                <a:sym typeface="Wingdings"/>
              </a:rPr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215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Arsenic Export Through Bile Acids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25578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Arsenic (a toxic metal) is removed from the body through two paths: biliary excretion by the liver and urinary excretion in the kidney</a:t>
            </a:r>
          </a:p>
          <a:p>
            <a:r>
              <a:rPr lang="en-US" dirty="0" smtClean="0"/>
              <a:t>The biliary path depends critically upon glutathione bioavailability</a:t>
            </a:r>
          </a:p>
          <a:p>
            <a:r>
              <a:rPr lang="en-US" dirty="0" smtClean="0"/>
              <a:t>Glutathione is depleted in the liver by glyphosate</a:t>
            </a:r>
          </a:p>
        </p:txBody>
      </p:sp>
      <p:pic>
        <p:nvPicPr>
          <p:cNvPr id="4" name="Picture 3" descr="arsen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778" y="1417638"/>
            <a:ext cx="3048000" cy="22936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7389" y="6404788"/>
            <a:ext cx="6349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it-IT" sz="2400" dirty="0" err="1" smtClean="0"/>
              <a:t>Z</a:t>
            </a:r>
            <a:r>
              <a:rPr lang="it-IT" sz="2400" dirty="0"/>
              <a:t>. </a:t>
            </a:r>
            <a:r>
              <a:rPr lang="it-IT" sz="2400" dirty="0" err="1"/>
              <a:t>Gregus</a:t>
            </a:r>
            <a:r>
              <a:rPr lang="it-IT" sz="2400" dirty="0"/>
              <a:t> et al. </a:t>
            </a:r>
            <a:r>
              <a:rPr lang="it-IT" sz="2400" dirty="0" err="1"/>
              <a:t>Toxicol</a:t>
            </a:r>
            <a:r>
              <a:rPr lang="it-IT" sz="2400" dirty="0"/>
              <a:t> Sci. 2000 Jul;56(1):18-25.</a:t>
            </a:r>
            <a:endParaRPr lang="en-US" sz="2400" b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21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ri_lanka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548" b="-15548"/>
          <a:stretch>
            <a:fillRect/>
          </a:stretch>
        </p:blipFill>
        <p:spPr>
          <a:xfrm>
            <a:off x="-158937" y="-170551"/>
            <a:ext cx="9568967" cy="5262563"/>
          </a:xfrm>
        </p:spPr>
      </p:pic>
      <p:sp>
        <p:nvSpPr>
          <p:cNvPr id="5" name="TextBox 4"/>
          <p:cNvSpPr txBox="1"/>
          <p:nvPr/>
        </p:nvSpPr>
        <p:spPr>
          <a:xfrm>
            <a:off x="1887452" y="1523817"/>
            <a:ext cx="4180617" cy="954107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Sri Lanka is the </a:t>
            </a:r>
            <a:r>
              <a:rPr lang="en-US" sz="2800" smtClean="0"/>
              <a:t>first country </a:t>
            </a:r>
            <a:r>
              <a:rPr lang="en-US" sz="2800" dirty="0" smtClean="0"/>
              <a:t>to ban </a:t>
            </a:r>
            <a:r>
              <a:rPr lang="en-US" sz="2800" dirty="0"/>
              <a:t>g</a:t>
            </a:r>
            <a:r>
              <a:rPr lang="en-US" sz="2800" dirty="0" smtClean="0"/>
              <a:t>lyphosate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089817" y="5092011"/>
            <a:ext cx="7378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This problem did not exist </a:t>
            </a:r>
            <a:r>
              <a:rPr lang="en-US" sz="2400" dirty="0"/>
              <a:t>in Sri Lanka prior to the 1990s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3" name="Freeform 2"/>
          <p:cNvSpPr/>
          <p:nvPr/>
        </p:nvSpPr>
        <p:spPr>
          <a:xfrm>
            <a:off x="4040165" y="2942991"/>
            <a:ext cx="3253010" cy="711728"/>
          </a:xfrm>
          <a:custGeom>
            <a:avLst/>
            <a:gdLst>
              <a:gd name="connsiteX0" fmla="*/ 1395435 w 3253010"/>
              <a:gd name="connsiteY0" fmla="*/ 20342 h 711728"/>
              <a:gd name="connsiteX1" fmla="*/ 91568 w 3253010"/>
              <a:gd name="connsiteY1" fmla="*/ 121942 h 711728"/>
              <a:gd name="connsiteX2" fmla="*/ 243968 w 3253010"/>
              <a:gd name="connsiteY2" fmla="*/ 646876 h 711728"/>
              <a:gd name="connsiteX3" fmla="*/ 1327702 w 3253010"/>
              <a:gd name="connsiteY3" fmla="*/ 697676 h 711728"/>
              <a:gd name="connsiteX4" fmla="*/ 2953302 w 3253010"/>
              <a:gd name="connsiteY4" fmla="*/ 680742 h 711728"/>
              <a:gd name="connsiteX5" fmla="*/ 3241168 w 3253010"/>
              <a:gd name="connsiteY5" fmla="*/ 375942 h 711728"/>
              <a:gd name="connsiteX6" fmla="*/ 2783968 w 3253010"/>
              <a:gd name="connsiteY6" fmla="*/ 37276 h 711728"/>
              <a:gd name="connsiteX7" fmla="*/ 1395435 w 3253010"/>
              <a:gd name="connsiteY7" fmla="*/ 20342 h 71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53010" h="711728">
                <a:moveTo>
                  <a:pt x="1395435" y="20342"/>
                </a:moveTo>
                <a:cubicBezTo>
                  <a:pt x="946702" y="34453"/>
                  <a:pt x="283479" y="17520"/>
                  <a:pt x="91568" y="121942"/>
                </a:cubicBezTo>
                <a:cubicBezTo>
                  <a:pt x="-100343" y="226364"/>
                  <a:pt x="37946" y="550920"/>
                  <a:pt x="243968" y="646876"/>
                </a:cubicBezTo>
                <a:cubicBezTo>
                  <a:pt x="449990" y="742832"/>
                  <a:pt x="1327702" y="697676"/>
                  <a:pt x="1327702" y="697676"/>
                </a:cubicBezTo>
                <a:cubicBezTo>
                  <a:pt x="1779258" y="703320"/>
                  <a:pt x="2634391" y="734364"/>
                  <a:pt x="2953302" y="680742"/>
                </a:cubicBezTo>
                <a:cubicBezTo>
                  <a:pt x="3272213" y="627120"/>
                  <a:pt x="3269390" y="483186"/>
                  <a:pt x="3241168" y="375942"/>
                </a:cubicBezTo>
                <a:cubicBezTo>
                  <a:pt x="3212946" y="268698"/>
                  <a:pt x="3097235" y="99365"/>
                  <a:pt x="2783968" y="37276"/>
                </a:cubicBezTo>
                <a:cubicBezTo>
                  <a:pt x="2470701" y="-24813"/>
                  <a:pt x="1844168" y="6231"/>
                  <a:pt x="1395435" y="20342"/>
                </a:cubicBez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44424" y="3753183"/>
            <a:ext cx="2229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arsenic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7267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3" grpId="0" animBg="1"/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Acute Kidney Disease Death Rate in US</a:t>
            </a:r>
            <a:br>
              <a:rPr lang="en-US" b="1" dirty="0" smtClean="0"/>
            </a:br>
            <a:r>
              <a:rPr lang="en-US" b="1" dirty="0" smtClean="0"/>
              <a:t>Plotted Against Glyphosate and GMOs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3611" y="6362922"/>
            <a:ext cx="786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Plot prepared by Nancy Swanson from available data online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3" descr="renal falure death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46" r="-8446"/>
          <a:stretch>
            <a:fillRect/>
          </a:stretch>
        </p:blipFill>
        <p:spPr>
          <a:xfrm>
            <a:off x="0" y="1600200"/>
            <a:ext cx="8686800" cy="477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5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Autism &amp; Glyphosate</a:t>
            </a:r>
          </a:p>
          <a:p>
            <a:r>
              <a:rPr lang="en-US" dirty="0" smtClean="0"/>
              <a:t>Soy: Why It’s Dangerous</a:t>
            </a:r>
          </a:p>
          <a:p>
            <a:r>
              <a:rPr lang="en-US" dirty="0" smtClean="0"/>
              <a:t>Glyphosate, Aluminum and Vaccines</a:t>
            </a:r>
          </a:p>
          <a:p>
            <a:r>
              <a:rPr lang="en-US" dirty="0"/>
              <a:t>Glyphosate and breast </a:t>
            </a:r>
            <a:r>
              <a:rPr lang="en-US" dirty="0" smtClean="0"/>
              <a:t>cancer</a:t>
            </a:r>
          </a:p>
          <a:p>
            <a:r>
              <a:rPr lang="en-US" dirty="0" smtClean="0"/>
              <a:t>Bile Acid Disruption by Glyphosate</a:t>
            </a:r>
          </a:p>
          <a:p>
            <a:pPr lvl="1"/>
            <a:r>
              <a:rPr lang="en-US" dirty="0" smtClean="0"/>
              <a:t>Arsenic toxicity </a:t>
            </a:r>
            <a:r>
              <a:rPr lang="en-US" dirty="0" smtClean="0">
                <a:sym typeface="Wingdings"/>
              </a:rPr>
              <a:t> kidney failure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Manganese </a:t>
            </a:r>
            <a:r>
              <a:rPr lang="en-US" i="1" dirty="0" smtClean="0">
                <a:solidFill>
                  <a:srgbClr val="FF0000"/>
                </a:solidFill>
              </a:rPr>
              <a:t>toxicity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 Parkinson’s disease</a:t>
            </a:r>
          </a:p>
          <a:p>
            <a:pPr lvl="1"/>
            <a:r>
              <a:rPr lang="en-US" dirty="0" smtClean="0">
                <a:sym typeface="Wingdings"/>
              </a:rPr>
              <a:t>Manganese </a:t>
            </a:r>
            <a:r>
              <a:rPr lang="en-US" i="1" dirty="0" smtClean="0">
                <a:solidFill>
                  <a:srgbClr val="FF0000"/>
                </a:solidFill>
                <a:sym typeface="Wingdings"/>
              </a:rPr>
              <a:t>deficiency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 Autism</a:t>
            </a:r>
          </a:p>
          <a:p>
            <a:r>
              <a:rPr lang="en-US" dirty="0" smtClean="0">
                <a:sym typeface="Wingdings"/>
              </a:rPr>
              <a:t>Infertility and Birth Malformations</a:t>
            </a:r>
          </a:p>
          <a:p>
            <a:r>
              <a:rPr lang="en-US" dirty="0" smtClean="0">
                <a:sym typeface="Wingdings"/>
              </a:rPr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215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Manganese, Bilirubin, and Cholestasis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67" y="1600200"/>
            <a:ext cx="8551333" cy="4525963"/>
          </a:xfrm>
        </p:spPr>
        <p:txBody>
          <a:bodyPr/>
          <a:lstStyle/>
          <a:p>
            <a:r>
              <a:rPr lang="en-US" dirty="0" smtClean="0"/>
              <a:t>A mouse model of cholestasis (blocked bile flow) can be induced by exposure to manganese and bilirubin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dirty="0" smtClean="0"/>
              <a:t>Glyphosate increases the release of bilirubin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</a:p>
          <a:p>
            <a:r>
              <a:rPr lang="en-US" dirty="0" err="1" smtClean="0"/>
              <a:t>Bilirubinemia</a:t>
            </a:r>
            <a:r>
              <a:rPr lang="en-US" dirty="0" smtClean="0"/>
              <a:t> in neonates is a risk factor for autism</a:t>
            </a:r>
            <a:r>
              <a:rPr lang="en-US" dirty="0" smtClean="0">
                <a:solidFill>
                  <a:srgbClr val="FF0000"/>
                </a:solidFill>
              </a:rPr>
              <a:t>***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5842337"/>
            <a:ext cx="88597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*</a:t>
            </a:r>
            <a:r>
              <a:rPr lang="fr-FR" sz="2000" dirty="0"/>
              <a:t>MY </a:t>
            </a:r>
            <a:r>
              <a:rPr lang="fr-FR" sz="2000" dirty="0" err="1"/>
              <a:t>Akoume</a:t>
            </a:r>
            <a:r>
              <a:rPr lang="fr-FR" sz="2000" dirty="0"/>
              <a:t> et al., </a:t>
            </a:r>
            <a:r>
              <a:rPr lang="fr-FR" sz="2000" dirty="0" err="1"/>
              <a:t>Toxicol</a:t>
            </a:r>
            <a:r>
              <a:rPr lang="fr-FR" sz="2000" dirty="0"/>
              <a:t> </a:t>
            </a:r>
            <a:r>
              <a:rPr lang="fr-FR" sz="2000" dirty="0" err="1"/>
              <a:t>Sci</a:t>
            </a:r>
            <a:r>
              <a:rPr lang="fr-FR" sz="2000" dirty="0"/>
              <a:t> 73: 378-385, 2003</a:t>
            </a:r>
            <a:r>
              <a:rPr lang="fr-FR" sz="2000" dirty="0" smtClean="0"/>
              <a:t>.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**</a:t>
            </a:r>
            <a:r>
              <a:rPr lang="en-US" sz="2000" dirty="0" smtClean="0"/>
              <a:t>FO </a:t>
            </a:r>
            <a:r>
              <a:rPr lang="en-US" sz="2000" dirty="0" err="1"/>
              <a:t>Okonkwo</a:t>
            </a:r>
            <a:r>
              <a:rPr lang="en-US" sz="2000" dirty="0"/>
              <a:t> et al., Pakistan Journal of Biological Sciences 16(18): 939-</a:t>
            </a:r>
            <a:r>
              <a:rPr lang="en-US" sz="2000" dirty="0" smtClean="0"/>
              <a:t>944, 2013.</a:t>
            </a:r>
          </a:p>
          <a:p>
            <a:r>
              <a:rPr lang="fr-FR" sz="2000" dirty="0">
                <a:solidFill>
                  <a:srgbClr val="FF0000"/>
                </a:solidFill>
              </a:rPr>
              <a:t>***</a:t>
            </a:r>
            <a:r>
              <a:rPr lang="fr-FR" sz="2000" dirty="0"/>
              <a:t>M Kaplan et al., J </a:t>
            </a:r>
            <a:r>
              <a:rPr lang="fr-FR" sz="2000" dirty="0" err="1"/>
              <a:t>Pediatr</a:t>
            </a:r>
            <a:r>
              <a:rPr lang="fr-FR" sz="2000" dirty="0"/>
              <a:t> 128(5 Pt 1): 695-7 </a:t>
            </a:r>
            <a:r>
              <a:rPr lang="fr-FR" sz="2000" dirty="0" smtClean="0"/>
              <a:t>1996.</a:t>
            </a:r>
          </a:p>
        </p:txBody>
      </p:sp>
    </p:spTree>
    <p:extLst>
      <p:ext uri="{BB962C8B-B14F-4D97-AF65-F5344CB8AC3E}">
        <p14:creationId xmlns:p14="http://schemas.microsoft.com/office/powerpoint/2010/main" val="1333219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89" y="-223242"/>
            <a:ext cx="8229600" cy="1143000"/>
          </a:xfrm>
        </p:spPr>
        <p:txBody>
          <a:bodyPr/>
          <a:lstStyle/>
          <a:p>
            <a:r>
              <a:rPr lang="en-US" b="1" dirty="0" smtClean="0"/>
              <a:t>Where Does the Manganese Go?</a:t>
            </a:r>
            <a:endParaRPr lang="en-US" b="1" dirty="0"/>
          </a:p>
        </p:txBody>
      </p:sp>
      <p:pic>
        <p:nvPicPr>
          <p:cNvPr id="4" name="Content Placeholder 3" descr="vagus_nerv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226" r="-55226"/>
          <a:stretch>
            <a:fillRect/>
          </a:stretch>
        </p:blipFill>
        <p:spPr>
          <a:xfrm>
            <a:off x="-569531" y="1035538"/>
            <a:ext cx="10162915" cy="5589212"/>
          </a:xfrm>
        </p:spPr>
      </p:pic>
      <p:sp>
        <p:nvSpPr>
          <p:cNvPr id="3" name="Freeform 2"/>
          <p:cNvSpPr/>
          <p:nvPr/>
        </p:nvSpPr>
        <p:spPr>
          <a:xfrm>
            <a:off x="3018855" y="1361938"/>
            <a:ext cx="1527834" cy="3699317"/>
          </a:xfrm>
          <a:custGeom>
            <a:avLst/>
            <a:gdLst>
              <a:gd name="connsiteX0" fmla="*/ 0 w 1527834"/>
              <a:gd name="connsiteY0" fmla="*/ 3386439 h 3699317"/>
              <a:gd name="connsiteX1" fmla="*/ 1067643 w 1527834"/>
              <a:gd name="connsiteY1" fmla="*/ 3496866 h 3699317"/>
              <a:gd name="connsiteX2" fmla="*/ 1343758 w 1527834"/>
              <a:gd name="connsiteY2" fmla="*/ 3699317 h 3699317"/>
              <a:gd name="connsiteX3" fmla="*/ 1527834 w 1527834"/>
              <a:gd name="connsiteY3" fmla="*/ 3496866 h 3699317"/>
              <a:gd name="connsiteX4" fmla="*/ 1343758 w 1527834"/>
              <a:gd name="connsiteY4" fmla="*/ 3202393 h 3699317"/>
              <a:gd name="connsiteX5" fmla="*/ 1288535 w 1527834"/>
              <a:gd name="connsiteY5" fmla="*/ 3018348 h 3699317"/>
              <a:gd name="connsiteX6" fmla="*/ 1472612 w 1527834"/>
              <a:gd name="connsiteY6" fmla="*/ 2779089 h 3699317"/>
              <a:gd name="connsiteX7" fmla="*/ 1067643 w 1527834"/>
              <a:gd name="connsiteY7" fmla="*/ 2484616 h 3699317"/>
              <a:gd name="connsiteX8" fmla="*/ 920382 w 1527834"/>
              <a:gd name="connsiteY8" fmla="*/ 1877265 h 3699317"/>
              <a:gd name="connsiteX9" fmla="*/ 1288535 w 1527834"/>
              <a:gd name="connsiteY9" fmla="*/ 1067464 h 3699317"/>
              <a:gd name="connsiteX10" fmla="*/ 1288535 w 1527834"/>
              <a:gd name="connsiteY10" fmla="*/ 460114 h 3699317"/>
              <a:gd name="connsiteX11" fmla="*/ 662675 w 1527834"/>
              <a:gd name="connsiteY11" fmla="*/ 147236 h 3699317"/>
              <a:gd name="connsiteX12" fmla="*/ 423375 w 1527834"/>
              <a:gd name="connsiteY12" fmla="*/ 0 h 369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27834" h="3699317">
                <a:moveTo>
                  <a:pt x="0" y="3386439"/>
                </a:moveTo>
                <a:cubicBezTo>
                  <a:pt x="421841" y="3415579"/>
                  <a:pt x="843683" y="3444720"/>
                  <a:pt x="1067643" y="3496866"/>
                </a:cubicBezTo>
                <a:cubicBezTo>
                  <a:pt x="1291603" y="3549012"/>
                  <a:pt x="1267060" y="3699317"/>
                  <a:pt x="1343758" y="3699317"/>
                </a:cubicBezTo>
                <a:cubicBezTo>
                  <a:pt x="1420456" y="3699317"/>
                  <a:pt x="1527834" y="3579687"/>
                  <a:pt x="1527834" y="3496866"/>
                </a:cubicBezTo>
                <a:cubicBezTo>
                  <a:pt x="1527834" y="3414045"/>
                  <a:pt x="1383641" y="3282146"/>
                  <a:pt x="1343758" y="3202393"/>
                </a:cubicBezTo>
                <a:cubicBezTo>
                  <a:pt x="1303875" y="3122640"/>
                  <a:pt x="1267059" y="3088899"/>
                  <a:pt x="1288535" y="3018348"/>
                </a:cubicBezTo>
                <a:cubicBezTo>
                  <a:pt x="1310011" y="2947797"/>
                  <a:pt x="1509427" y="2868044"/>
                  <a:pt x="1472612" y="2779089"/>
                </a:cubicBezTo>
                <a:cubicBezTo>
                  <a:pt x="1435797" y="2690134"/>
                  <a:pt x="1159681" y="2634920"/>
                  <a:pt x="1067643" y="2484616"/>
                </a:cubicBezTo>
                <a:cubicBezTo>
                  <a:pt x="975605" y="2334312"/>
                  <a:pt x="883567" y="2113457"/>
                  <a:pt x="920382" y="1877265"/>
                </a:cubicBezTo>
                <a:cubicBezTo>
                  <a:pt x="957197" y="1641073"/>
                  <a:pt x="1227176" y="1303656"/>
                  <a:pt x="1288535" y="1067464"/>
                </a:cubicBezTo>
                <a:cubicBezTo>
                  <a:pt x="1349894" y="831272"/>
                  <a:pt x="1392845" y="613485"/>
                  <a:pt x="1288535" y="460114"/>
                </a:cubicBezTo>
                <a:cubicBezTo>
                  <a:pt x="1184225" y="306743"/>
                  <a:pt x="806868" y="223922"/>
                  <a:pt x="662675" y="147236"/>
                </a:cubicBezTo>
                <a:cubicBezTo>
                  <a:pt x="518482" y="70550"/>
                  <a:pt x="423375" y="0"/>
                  <a:pt x="423375" y="0"/>
                </a:cubicBezTo>
              </a:path>
            </a:pathLst>
          </a:custGeom>
          <a:ln w="3810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77581" y="850872"/>
            <a:ext cx="2366453" cy="461665"/>
          </a:xfrm>
          <a:prstGeom prst="rect">
            <a:avLst/>
          </a:prstGeom>
          <a:solidFill>
            <a:srgbClr val="FFF8C3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Brainstem Nuclei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9781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Autism &amp; Glyphosate</a:t>
            </a:r>
          </a:p>
          <a:p>
            <a:r>
              <a:rPr lang="en-US" dirty="0" smtClean="0"/>
              <a:t>Soy: Why It’s Dangerous</a:t>
            </a:r>
          </a:p>
          <a:p>
            <a:r>
              <a:rPr lang="en-US" dirty="0" smtClean="0"/>
              <a:t>Glyphosate, Aluminum and Vaccines</a:t>
            </a:r>
          </a:p>
          <a:p>
            <a:r>
              <a:rPr lang="en-US" dirty="0"/>
              <a:t>Glyphosate and breast </a:t>
            </a:r>
            <a:r>
              <a:rPr lang="en-US" dirty="0" smtClean="0"/>
              <a:t>cancer</a:t>
            </a:r>
          </a:p>
          <a:p>
            <a:r>
              <a:rPr lang="en-US" dirty="0" smtClean="0"/>
              <a:t>Bile Acid Disruption by Glyphosate</a:t>
            </a:r>
          </a:p>
          <a:p>
            <a:pPr lvl="1"/>
            <a:r>
              <a:rPr lang="en-US" dirty="0" smtClean="0"/>
              <a:t>Arsenic toxicity </a:t>
            </a:r>
            <a:r>
              <a:rPr lang="en-US" dirty="0" smtClean="0">
                <a:sym typeface="Wingdings"/>
              </a:rPr>
              <a:t> kidney failure</a:t>
            </a:r>
            <a:endParaRPr lang="en-US" dirty="0" smtClean="0"/>
          </a:p>
          <a:p>
            <a:pPr lvl="1"/>
            <a:r>
              <a:rPr lang="en-US" dirty="0" smtClean="0"/>
              <a:t>Manganese </a:t>
            </a:r>
            <a:r>
              <a:rPr lang="en-US" i="1" dirty="0" smtClean="0">
                <a:solidFill>
                  <a:srgbClr val="FF0000"/>
                </a:solidFill>
              </a:rPr>
              <a:t>toxicity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ym typeface="Wingdings"/>
              </a:rPr>
              <a:t> Parkinson’s disease</a:t>
            </a:r>
          </a:p>
          <a:p>
            <a:pPr lvl="1"/>
            <a:r>
              <a:rPr lang="en-US" dirty="0" smtClean="0">
                <a:sym typeface="Wingdings"/>
              </a:rPr>
              <a:t>Manganese </a:t>
            </a:r>
            <a:r>
              <a:rPr lang="en-US" i="1" dirty="0" smtClean="0">
                <a:solidFill>
                  <a:srgbClr val="FF0000"/>
                </a:solidFill>
                <a:sym typeface="Wingdings"/>
              </a:rPr>
              <a:t>deficiency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 Autism</a:t>
            </a:r>
          </a:p>
          <a:p>
            <a:r>
              <a:rPr lang="en-US" dirty="0" smtClean="0">
                <a:sym typeface="Wingdings"/>
              </a:rPr>
              <a:t>Infertility and Birth Malformations</a:t>
            </a:r>
          </a:p>
          <a:p>
            <a:r>
              <a:rPr lang="en-US" dirty="0" smtClean="0">
                <a:sym typeface="Wingdings"/>
              </a:rPr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215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89" y="-1430"/>
            <a:ext cx="8229600" cy="1143000"/>
          </a:xfrm>
        </p:spPr>
        <p:txBody>
          <a:bodyPr/>
          <a:lstStyle/>
          <a:p>
            <a:r>
              <a:rPr lang="en-US" b="1" dirty="0" smtClean="0"/>
              <a:t>“</a:t>
            </a:r>
            <a:r>
              <a:rPr lang="en-US" b="1" dirty="0" err="1" smtClean="0"/>
              <a:t>Manganism</a:t>
            </a:r>
            <a:r>
              <a:rPr lang="en-US" b="1" dirty="0" smtClean="0"/>
              <a:t>” in Welders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9493" y="1417638"/>
            <a:ext cx="4347196" cy="496031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Manganese-containing nanoparticles breathed in through the nose are taken up into the central nervous system</a:t>
            </a:r>
          </a:p>
          <a:p>
            <a:pPr lvl="1"/>
            <a:r>
              <a:rPr lang="en-US" dirty="0" smtClean="0"/>
              <a:t>A key pathway is via the olfactory tract, directly to the brain stem nuclei</a:t>
            </a:r>
          </a:p>
          <a:p>
            <a:r>
              <a:rPr lang="en-US" dirty="0" smtClean="0"/>
              <a:t>Manganese, unlike most other metals, can travel across synapses and then along connecting axons to spread eventually to distant regions of the brain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6943" y="6377956"/>
            <a:ext cx="7690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RG </a:t>
            </a:r>
            <a:r>
              <a:rPr lang="en-US" sz="2400" dirty="0" err="1" smtClean="0"/>
              <a:t>Lucchini</a:t>
            </a:r>
            <a:r>
              <a:rPr lang="en-US" sz="2400" dirty="0" smtClean="0"/>
              <a:t> et al. </a:t>
            </a:r>
            <a:r>
              <a:rPr lang="en-US" sz="2400" dirty="0"/>
              <a:t>Neuromolecular Med. 2009;11(4):311-</a:t>
            </a:r>
            <a:r>
              <a:rPr lang="en-US" sz="2400" dirty="0" smtClean="0"/>
              <a:t>21 </a:t>
            </a:r>
            <a:endParaRPr lang="en-US" sz="2400" dirty="0"/>
          </a:p>
        </p:txBody>
      </p:sp>
      <p:pic>
        <p:nvPicPr>
          <p:cNvPr id="7" name="Picture 6" descr="olfactory_nerv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68" y="3837353"/>
            <a:ext cx="3128821" cy="2540603"/>
          </a:xfrm>
          <a:prstGeom prst="rect">
            <a:avLst/>
          </a:prstGeom>
        </p:spPr>
      </p:pic>
      <p:pic>
        <p:nvPicPr>
          <p:cNvPr id="4" name="Content Placeholder 3" descr="welding01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35" r="-15835"/>
          <a:stretch>
            <a:fillRect/>
          </a:stretch>
        </p:blipFill>
        <p:spPr>
          <a:xfrm>
            <a:off x="4546688" y="1141570"/>
            <a:ext cx="5060493" cy="2783076"/>
          </a:xfrm>
        </p:spPr>
      </p:pic>
    </p:spTree>
    <p:extLst>
      <p:ext uri="{BB962C8B-B14F-4D97-AF65-F5344CB8AC3E}">
        <p14:creationId xmlns:p14="http://schemas.microsoft.com/office/powerpoint/2010/main" val="45703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89" y="-1430"/>
            <a:ext cx="8229600" cy="1143000"/>
          </a:xfrm>
        </p:spPr>
        <p:txBody>
          <a:bodyPr/>
          <a:lstStyle/>
          <a:p>
            <a:r>
              <a:rPr lang="en-US" b="1" dirty="0" smtClean="0"/>
              <a:t>“</a:t>
            </a:r>
            <a:r>
              <a:rPr lang="en-US" b="1" dirty="0" err="1" smtClean="0"/>
              <a:t>Manganism</a:t>
            </a:r>
            <a:r>
              <a:rPr lang="en-US" b="1" dirty="0" smtClean="0"/>
              <a:t>” in Welders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9493" y="1417638"/>
            <a:ext cx="4347196" cy="496031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Manganese-containing nanoparticles breathed in through the nose are taken up into the central nervous system</a:t>
            </a:r>
          </a:p>
          <a:p>
            <a:pPr lvl="1"/>
            <a:r>
              <a:rPr lang="en-US" dirty="0" smtClean="0"/>
              <a:t>A key pathway is via the olfactory tract, directly to the brain stem nuclei</a:t>
            </a:r>
          </a:p>
          <a:p>
            <a:r>
              <a:rPr lang="en-US" dirty="0" smtClean="0"/>
              <a:t>Manganese, unlike most other metals, can travel across synapses and then along connecting axons to spread eventually to distant regions of the brain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6943" y="6377956"/>
            <a:ext cx="7690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RG </a:t>
            </a:r>
            <a:r>
              <a:rPr lang="en-US" sz="2400" dirty="0" err="1" smtClean="0"/>
              <a:t>Lucchini</a:t>
            </a:r>
            <a:r>
              <a:rPr lang="en-US" sz="2400" dirty="0" smtClean="0"/>
              <a:t> et al. </a:t>
            </a:r>
            <a:r>
              <a:rPr lang="en-US" sz="2400" dirty="0"/>
              <a:t>Neuromolecular Med. 2009;11(4):311-</a:t>
            </a:r>
            <a:r>
              <a:rPr lang="en-US" sz="2400" dirty="0" smtClean="0"/>
              <a:t>21 </a:t>
            </a:r>
            <a:endParaRPr lang="en-US" sz="2400" dirty="0"/>
          </a:p>
        </p:txBody>
      </p:sp>
      <p:pic>
        <p:nvPicPr>
          <p:cNvPr id="7" name="Picture 6" descr="olfactory_nerv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68" y="3837353"/>
            <a:ext cx="3128821" cy="2540603"/>
          </a:xfrm>
          <a:prstGeom prst="rect">
            <a:avLst/>
          </a:prstGeom>
        </p:spPr>
      </p:pic>
      <p:pic>
        <p:nvPicPr>
          <p:cNvPr id="4" name="Content Placeholder 3" descr="welding01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35" r="-15835"/>
          <a:stretch>
            <a:fillRect/>
          </a:stretch>
        </p:blipFill>
        <p:spPr>
          <a:xfrm>
            <a:off x="4546688" y="1141570"/>
            <a:ext cx="5060493" cy="2783076"/>
          </a:xfrm>
        </p:spPr>
      </p:pic>
      <p:sp>
        <p:nvSpPr>
          <p:cNvPr id="8" name="TextBox 7"/>
          <p:cNvSpPr txBox="1"/>
          <p:nvPr/>
        </p:nvSpPr>
        <p:spPr>
          <a:xfrm>
            <a:off x="1472610" y="2520013"/>
            <a:ext cx="6011923" cy="1938992"/>
          </a:xfrm>
          <a:prstGeom prst="rect">
            <a:avLst/>
          </a:prstGeom>
          <a:solidFill>
            <a:srgbClr val="FFF8C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r>
              <a:rPr lang="en-US" sz="3200" dirty="0" smtClean="0"/>
              <a:t>The pathology is very similar to Parkinson’s disease</a:t>
            </a:r>
            <a:endParaRPr lang="en-US" sz="3200" dirty="0" smtClean="0">
              <a:solidFill>
                <a:srgbClr val="FF0000"/>
              </a:solidFill>
            </a:endParaRP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7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C. </a:t>
            </a:r>
            <a:r>
              <a:rPr lang="en-US" b="1" dirty="0" err="1"/>
              <a:t>e</a:t>
            </a:r>
            <a:r>
              <a:rPr lang="en-US" b="1" dirty="0" err="1" smtClean="0"/>
              <a:t>legans</a:t>
            </a:r>
            <a:r>
              <a:rPr lang="en-US" b="1" dirty="0" smtClean="0"/>
              <a:t> Study: </a:t>
            </a:r>
            <a:r>
              <a:rPr lang="en-US" b="1" dirty="0" err="1" smtClean="0"/>
              <a:t>Parkinsons</a:t>
            </a:r>
            <a:r>
              <a:rPr lang="en-US" b="1" dirty="0" smtClean="0"/>
              <a:t> Disease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c_elegan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38" r="-13338"/>
          <a:stretch>
            <a:fillRect/>
          </a:stretch>
        </p:blipFill>
        <p:spPr>
          <a:xfrm>
            <a:off x="4583504" y="1600201"/>
            <a:ext cx="4103295" cy="2256654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4402420" cy="392116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</a:t>
            </a:r>
            <a:r>
              <a:rPr lang="en-US" dirty="0" smtClean="0"/>
              <a:t>hronic exposure to Touchdown (a glyphosate-containing herbicide) led  to degeneration of dopaminergic and </a:t>
            </a:r>
            <a:r>
              <a:rPr lang="en-US" dirty="0" err="1" smtClean="0"/>
              <a:t>GABAergic</a:t>
            </a:r>
            <a:r>
              <a:rPr lang="en-US" dirty="0" smtClean="0"/>
              <a:t> neurons           [in brainstem nuclei] </a:t>
            </a:r>
          </a:p>
          <a:p>
            <a:r>
              <a:rPr lang="en-US" dirty="0" smtClean="0"/>
              <a:t>A manganese-containing fungicide also damaged these neurons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72611" y="6350194"/>
            <a:ext cx="7518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fr-FR" sz="2400" dirty="0"/>
              <a:t>R. </a:t>
            </a:r>
            <a:r>
              <a:rPr lang="fr-FR" sz="2400" dirty="0" err="1"/>
              <a:t>Negga</a:t>
            </a:r>
            <a:r>
              <a:rPr lang="fr-FR" sz="2400" dirty="0"/>
              <a:t> et al. </a:t>
            </a:r>
            <a:r>
              <a:rPr lang="fr-FR" sz="2400" dirty="0" err="1"/>
              <a:t>Neurotox</a:t>
            </a:r>
            <a:r>
              <a:rPr lang="fr-FR" sz="2400" dirty="0"/>
              <a:t> </a:t>
            </a:r>
            <a:r>
              <a:rPr lang="fr-FR" sz="2400" dirty="0" err="1"/>
              <a:t>Res</a:t>
            </a:r>
            <a:r>
              <a:rPr lang="fr-FR" sz="2400" dirty="0"/>
              <a:t>. 2012 April ; 21(3): 281–290.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3158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6105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Parkinson’s Disease Following Glyphosate Accident (Acute Exposure)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52 year old man developed </a:t>
            </a:r>
            <a:r>
              <a:rPr lang="en-US" dirty="0" err="1" smtClean="0"/>
              <a:t>Parkinsonian</a:t>
            </a:r>
            <a:r>
              <a:rPr lang="en-US" dirty="0" smtClean="0"/>
              <a:t> </a:t>
            </a:r>
            <a:r>
              <a:rPr lang="en-US" dirty="0"/>
              <a:t>symptoms just one month following </a:t>
            </a:r>
            <a:r>
              <a:rPr lang="en-US" dirty="0" smtClean="0"/>
              <a:t>accidental spill </a:t>
            </a:r>
            <a:r>
              <a:rPr lang="en-US" dirty="0"/>
              <a:t>of glyphosate product onto </a:t>
            </a:r>
            <a:r>
              <a:rPr lang="en-US" dirty="0" smtClean="0"/>
              <a:t>skin – remained in skin contact for 30 minutes</a:t>
            </a:r>
            <a:endParaRPr lang="en-US" dirty="0"/>
          </a:p>
          <a:p>
            <a:r>
              <a:rPr lang="en-US" dirty="0" err="1"/>
              <a:t>Hyperintense</a:t>
            </a:r>
            <a:r>
              <a:rPr lang="en-US" dirty="0"/>
              <a:t> signal in </a:t>
            </a:r>
            <a:r>
              <a:rPr lang="en-US" dirty="0" err="1" smtClean="0"/>
              <a:t>globus</a:t>
            </a:r>
            <a:r>
              <a:rPr lang="en-US" dirty="0" smtClean="0"/>
              <a:t> </a:t>
            </a:r>
            <a:r>
              <a:rPr lang="en-US" dirty="0" err="1"/>
              <a:t>pallidus</a:t>
            </a:r>
            <a:r>
              <a:rPr lang="en-US" dirty="0"/>
              <a:t> and </a:t>
            </a:r>
            <a:r>
              <a:rPr lang="en-US" dirty="0" err="1"/>
              <a:t>substantia</a:t>
            </a:r>
            <a:r>
              <a:rPr lang="en-US" dirty="0"/>
              <a:t> </a:t>
            </a:r>
            <a:r>
              <a:rPr lang="en-US" dirty="0" err="1" smtClean="0"/>
              <a:t>nigra</a:t>
            </a:r>
            <a:r>
              <a:rPr lang="en-US" dirty="0" smtClean="0"/>
              <a:t> (</a:t>
            </a:r>
            <a:r>
              <a:rPr lang="en-US" dirty="0"/>
              <a:t>indicative of manganese </a:t>
            </a:r>
            <a:r>
              <a:rPr lang="en-US" dirty="0" smtClean="0"/>
              <a:t>accumulation in brainstem nuclei)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13467" y="6333067"/>
            <a:ext cx="5417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*</a:t>
            </a:r>
            <a:r>
              <a:rPr lang="fr-FR" sz="2000" dirty="0"/>
              <a:t>ER </a:t>
            </a:r>
            <a:r>
              <a:rPr lang="fr-FR" sz="2000" dirty="0" err="1"/>
              <a:t>Barbosa</a:t>
            </a:r>
            <a:r>
              <a:rPr lang="fr-FR" sz="2000" dirty="0"/>
              <a:t> et al., </a:t>
            </a:r>
            <a:r>
              <a:rPr lang="fr-FR" sz="2000" dirty="0" err="1" smtClean="0"/>
              <a:t>Mov</a:t>
            </a:r>
            <a:r>
              <a:rPr lang="fr-FR" sz="2000" dirty="0" smtClean="0"/>
              <a:t> </a:t>
            </a:r>
            <a:r>
              <a:rPr lang="fr-FR" sz="2000" dirty="0" err="1"/>
              <a:t>Disord</a:t>
            </a:r>
            <a:r>
              <a:rPr lang="fr-FR" sz="2000" dirty="0"/>
              <a:t> 16(3): 565-</a:t>
            </a:r>
            <a:r>
              <a:rPr lang="fr-FR" sz="2000" dirty="0" smtClean="0"/>
              <a:t>8, 2001.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51870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Parkinsonism after </a:t>
            </a:r>
            <a:br>
              <a:rPr lang="en-US" b="1" dirty="0" smtClean="0"/>
            </a:br>
            <a:r>
              <a:rPr lang="en-US" b="1" i="1" dirty="0" smtClean="0">
                <a:solidFill>
                  <a:srgbClr val="FF0000"/>
                </a:solidFill>
              </a:rPr>
              <a:t>Chronic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Exposure to Glyphosate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8" y="1600200"/>
            <a:ext cx="8619082" cy="2531533"/>
          </a:xfrm>
        </p:spPr>
        <p:txBody>
          <a:bodyPr/>
          <a:lstStyle/>
          <a:p>
            <a:r>
              <a:rPr lang="en-US" dirty="0" smtClean="0"/>
              <a:t>44 year old woman experienced rigidity, slowness and resting tremor</a:t>
            </a:r>
          </a:p>
          <a:p>
            <a:pPr lvl="1"/>
            <a:r>
              <a:rPr lang="en-US" dirty="0" smtClean="0"/>
              <a:t>She worked for previous 3 years in the glyphosate manufacturing section of a chemical factory in China</a:t>
            </a:r>
          </a:p>
          <a:p>
            <a:pPr lvl="1"/>
            <a:r>
              <a:rPr lang="en-US" dirty="0" smtClean="0"/>
              <a:t>MRI showed </a:t>
            </a:r>
            <a:r>
              <a:rPr lang="en-US" dirty="0" err="1" smtClean="0"/>
              <a:t>hyperintense</a:t>
            </a:r>
            <a:r>
              <a:rPr lang="en-US" dirty="0" smtClean="0"/>
              <a:t> signal in </a:t>
            </a:r>
            <a:r>
              <a:rPr lang="en-US" dirty="0" err="1" smtClean="0"/>
              <a:t>substantia</a:t>
            </a:r>
            <a:r>
              <a:rPr lang="en-US" dirty="0" smtClean="0"/>
              <a:t> </a:t>
            </a:r>
            <a:r>
              <a:rPr lang="en-US" dirty="0" err="1" smtClean="0"/>
              <a:t>nigra</a:t>
            </a: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2000" y="6394824"/>
            <a:ext cx="6874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>
                <a:solidFill>
                  <a:srgbClr val="FF0000"/>
                </a:solidFill>
              </a:rPr>
              <a:t>*</a:t>
            </a:r>
            <a:r>
              <a:rPr lang="da-DK" sz="2000" dirty="0"/>
              <a:t>G Wang et al., </a:t>
            </a:r>
            <a:r>
              <a:rPr lang="da-DK" sz="2000" dirty="0" err="1"/>
              <a:t>Parkinsonism</a:t>
            </a:r>
            <a:r>
              <a:rPr lang="da-DK" sz="2000" dirty="0"/>
              <a:t> </a:t>
            </a:r>
            <a:r>
              <a:rPr lang="da-DK" sz="2000" dirty="0" err="1"/>
              <a:t>Relat</a:t>
            </a:r>
            <a:r>
              <a:rPr lang="da-DK" sz="2000" dirty="0"/>
              <a:t> </a:t>
            </a:r>
            <a:r>
              <a:rPr lang="da-DK" sz="2000" dirty="0" err="1"/>
              <a:t>Disord</a:t>
            </a:r>
            <a:r>
              <a:rPr lang="da-DK" sz="2000" dirty="0"/>
              <a:t>. 2011 Jul;17(6):486-7.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09437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Arsenic Poisoning</a:t>
            </a:r>
            <a:r>
              <a:rPr lang="en-US" b="1" dirty="0">
                <a:solidFill>
                  <a:srgbClr val="FF0000"/>
                </a:solidFill>
              </a:rPr>
              <a:t>*</a:t>
            </a:r>
            <a:r>
              <a:rPr lang="en-US" b="1" dirty="0" smtClean="0"/>
              <a:t> and Manganese Poisoning</a:t>
            </a:r>
            <a:r>
              <a:rPr lang="en-US" b="1" dirty="0" smtClean="0">
                <a:solidFill>
                  <a:srgbClr val="FF0000"/>
                </a:solidFill>
              </a:rPr>
              <a:t>**</a:t>
            </a:r>
            <a:r>
              <a:rPr lang="en-US" b="1" dirty="0" smtClean="0"/>
              <a:t> Induce Intense Salivation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5529"/>
            <a:ext cx="4660127" cy="265125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And manganese levels in saliva are a good indicator of manganese toxicity in occupationally exposed individuals (welders)</a:t>
            </a:r>
            <a:r>
              <a:rPr lang="en-US" dirty="0" smtClean="0">
                <a:solidFill>
                  <a:srgbClr val="FF0000"/>
                </a:solidFill>
              </a:rPr>
              <a:t>***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134" y="5263704"/>
            <a:ext cx="67603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LA Selby et al., Environmental Health Perspectives 19,183-189, 1977</a:t>
            </a:r>
            <a:r>
              <a:rPr lang="en-US" dirty="0" smtClean="0"/>
              <a:t>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**</a:t>
            </a:r>
            <a:r>
              <a:rPr lang="en-US" dirty="0" smtClean="0"/>
              <a:t>K </a:t>
            </a:r>
            <a:r>
              <a:rPr lang="en-US" dirty="0" err="1"/>
              <a:t>Shuqin</a:t>
            </a:r>
            <a:r>
              <a:rPr lang="en-US" dirty="0"/>
              <a:t> et al. British Journal of Industrial Medicine 1992 49: 66-69</a:t>
            </a:r>
            <a:r>
              <a:rPr lang="en-US" dirty="0" smtClean="0"/>
              <a:t>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***</a:t>
            </a:r>
            <a:r>
              <a:rPr lang="nb-NO" dirty="0" smtClean="0"/>
              <a:t>Wang </a:t>
            </a:r>
            <a:r>
              <a:rPr lang="nb-NO" dirty="0"/>
              <a:t>et al. </a:t>
            </a:r>
            <a:r>
              <a:rPr lang="nb-NO" dirty="0" err="1"/>
              <a:t>Toxicol</a:t>
            </a:r>
            <a:r>
              <a:rPr lang="nb-NO" dirty="0"/>
              <a:t> Lett. 2008 Jan 4;176(1):40-7. </a:t>
            </a:r>
            <a:endParaRPr lang="en-US" dirty="0"/>
          </a:p>
        </p:txBody>
      </p:sp>
      <p:pic>
        <p:nvPicPr>
          <p:cNvPr id="5" name="Picture 4" descr="gland_saliv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46" y="1790700"/>
            <a:ext cx="3175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24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Arsenic Poisoning</a:t>
            </a:r>
            <a:r>
              <a:rPr lang="en-US" b="1" dirty="0">
                <a:solidFill>
                  <a:srgbClr val="FF0000"/>
                </a:solidFill>
              </a:rPr>
              <a:t>*</a:t>
            </a:r>
            <a:r>
              <a:rPr lang="en-US" b="1" dirty="0" smtClean="0"/>
              <a:t> and Manganese Poisoning</a:t>
            </a:r>
            <a:r>
              <a:rPr lang="en-US" b="1" dirty="0" smtClean="0">
                <a:solidFill>
                  <a:srgbClr val="FF0000"/>
                </a:solidFill>
              </a:rPr>
              <a:t>**</a:t>
            </a:r>
            <a:r>
              <a:rPr lang="en-US" b="1" dirty="0" smtClean="0"/>
              <a:t> Induce Intense Salivation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5529"/>
            <a:ext cx="4660127" cy="265125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And manganese levels in saliva are a good indicator of manganese toxicity in occupationally exposed individuals (welders)</a:t>
            </a:r>
            <a:r>
              <a:rPr lang="en-US" dirty="0" smtClean="0">
                <a:solidFill>
                  <a:srgbClr val="FF0000"/>
                </a:solidFill>
              </a:rPr>
              <a:t>***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134" y="5263704"/>
            <a:ext cx="67603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LA Selby et al., Environmental Health Perspectives 19,183-189, 1977</a:t>
            </a:r>
            <a:r>
              <a:rPr lang="en-US" dirty="0" smtClean="0"/>
              <a:t>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**</a:t>
            </a:r>
            <a:r>
              <a:rPr lang="en-US" dirty="0" smtClean="0"/>
              <a:t>K </a:t>
            </a:r>
            <a:r>
              <a:rPr lang="en-US" dirty="0" err="1"/>
              <a:t>Shuqin</a:t>
            </a:r>
            <a:r>
              <a:rPr lang="en-US" dirty="0"/>
              <a:t> et al. British Journal of Industrial Medicine 1992 49: 66-69</a:t>
            </a:r>
            <a:r>
              <a:rPr lang="en-US" dirty="0" smtClean="0"/>
              <a:t>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***</a:t>
            </a:r>
            <a:r>
              <a:rPr lang="nb-NO" dirty="0" smtClean="0"/>
              <a:t>Wang </a:t>
            </a:r>
            <a:r>
              <a:rPr lang="nb-NO" dirty="0"/>
              <a:t>et al. </a:t>
            </a:r>
            <a:r>
              <a:rPr lang="nb-NO" dirty="0" err="1"/>
              <a:t>Toxicol</a:t>
            </a:r>
            <a:r>
              <a:rPr lang="nb-NO" dirty="0"/>
              <a:t> Lett. 2008 Jan 4;176(1):40-7. </a:t>
            </a:r>
            <a:endParaRPr lang="nb-NO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****</a:t>
            </a:r>
            <a:r>
              <a:rPr lang="en-US" dirty="0" smtClean="0"/>
              <a:t>P </a:t>
            </a:r>
            <a:r>
              <a:rPr lang="en-US" dirty="0"/>
              <a:t>Chan and J Mahler, Toxicity Report Series 16:1-D3, 1992.</a:t>
            </a:r>
          </a:p>
        </p:txBody>
      </p:sp>
      <p:pic>
        <p:nvPicPr>
          <p:cNvPr id="5" name="Picture 4" descr="gland_saliv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46" y="1790700"/>
            <a:ext cx="3175000" cy="327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610" y="2520013"/>
            <a:ext cx="6452190" cy="2923878"/>
          </a:xfrm>
          <a:prstGeom prst="rect">
            <a:avLst/>
          </a:prstGeom>
          <a:solidFill>
            <a:srgbClr val="FFF8C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r>
              <a:rPr lang="en-US" sz="3200" dirty="0" smtClean="0"/>
              <a:t>Glyphosate exposure to rats induced a dramatic increase in the weight of the salivary glands along with impaired liver/bile function</a:t>
            </a:r>
            <a:r>
              <a:rPr lang="en-US" sz="3200" dirty="0" smtClean="0">
                <a:solidFill>
                  <a:srgbClr val="FF0000"/>
                </a:solidFill>
              </a:rPr>
              <a:t>**** </a:t>
            </a: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53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214" y="72183"/>
            <a:ext cx="9202214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Salivary Glands Damaged by Glyphosate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salivary_gland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569" b="-65569"/>
          <a:stretch>
            <a:fillRect/>
          </a:stretch>
        </p:blipFill>
        <p:spPr>
          <a:xfrm>
            <a:off x="312930" y="1600200"/>
            <a:ext cx="8686800" cy="4777405"/>
          </a:xfrm>
        </p:spPr>
      </p:pic>
      <p:sp>
        <p:nvSpPr>
          <p:cNvPr id="5" name="TextBox 4"/>
          <p:cNvSpPr txBox="1"/>
          <p:nvPr/>
        </p:nvSpPr>
        <p:spPr>
          <a:xfrm>
            <a:off x="128854" y="5777441"/>
            <a:ext cx="83754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PC Chan, and JF Mahler, NTP Technical Report on Toxicity Studies of Glyphosate</a:t>
            </a:r>
            <a:r>
              <a:rPr lang="en-US" sz="2000" dirty="0" smtClean="0"/>
              <a:t>, National </a:t>
            </a:r>
            <a:r>
              <a:rPr lang="en-US" sz="2000" dirty="0"/>
              <a:t>Toxicology Program, Toxicity Reports Series Number 16, NIH Publication 92­3135, July 1992</a:t>
            </a:r>
            <a:r>
              <a:rPr lang="en-US" sz="2000" dirty="0" smtClean="0"/>
              <a:t>. Table 6: p. 24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02492" y="1600200"/>
            <a:ext cx="819140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“A </a:t>
            </a:r>
            <a:r>
              <a:rPr lang="en-US" sz="2400" i="1" dirty="0" err="1">
                <a:solidFill>
                  <a:srgbClr val="FF0000"/>
                </a:solidFill>
              </a:rPr>
              <a:t>no­effect</a:t>
            </a:r>
            <a:r>
              <a:rPr lang="en-US" sz="2400" i="1" dirty="0">
                <a:solidFill>
                  <a:srgbClr val="FF0000"/>
                </a:solidFill>
              </a:rPr>
              <a:t> level</a:t>
            </a:r>
            <a:r>
              <a:rPr lang="en-US" sz="2400" dirty="0"/>
              <a:t> for cytoplasmic alteration of the parotid and submandibular salivary glands in this study </a:t>
            </a:r>
            <a:r>
              <a:rPr lang="en-US" sz="2400" i="1" dirty="0">
                <a:solidFill>
                  <a:srgbClr val="FF0000"/>
                </a:solidFill>
              </a:rPr>
              <a:t>was not reached</a:t>
            </a:r>
            <a:r>
              <a:rPr lang="en-US" sz="2400" dirty="0" smtClean="0"/>
              <a:t>.” 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1400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Autism &amp; Glyphosate</a:t>
            </a:r>
          </a:p>
          <a:p>
            <a:r>
              <a:rPr lang="en-US" dirty="0" smtClean="0"/>
              <a:t>Soy: Why It’s Dangerous</a:t>
            </a:r>
          </a:p>
          <a:p>
            <a:r>
              <a:rPr lang="en-US" dirty="0" smtClean="0"/>
              <a:t>Glyphosate, Aluminum and Vaccines</a:t>
            </a:r>
          </a:p>
          <a:p>
            <a:r>
              <a:rPr lang="en-US" dirty="0"/>
              <a:t>Glyphosate and breast </a:t>
            </a:r>
            <a:r>
              <a:rPr lang="en-US" dirty="0" smtClean="0"/>
              <a:t>cancer</a:t>
            </a:r>
          </a:p>
          <a:p>
            <a:r>
              <a:rPr lang="en-US" dirty="0" smtClean="0"/>
              <a:t>Bile Acid Disruption by Glyphosate</a:t>
            </a:r>
          </a:p>
          <a:p>
            <a:pPr lvl="1"/>
            <a:r>
              <a:rPr lang="en-US" dirty="0" smtClean="0"/>
              <a:t>Arsenic toxicity </a:t>
            </a:r>
            <a:r>
              <a:rPr lang="en-US" dirty="0" smtClean="0">
                <a:sym typeface="Wingdings"/>
              </a:rPr>
              <a:t> kidney failure</a:t>
            </a:r>
            <a:endParaRPr lang="en-US" dirty="0" smtClean="0"/>
          </a:p>
          <a:p>
            <a:pPr lvl="1"/>
            <a:r>
              <a:rPr lang="en-US" dirty="0" smtClean="0"/>
              <a:t>Manganese </a:t>
            </a:r>
            <a:r>
              <a:rPr lang="en-US" i="1" dirty="0" smtClean="0">
                <a:solidFill>
                  <a:srgbClr val="FF0000"/>
                </a:solidFill>
              </a:rPr>
              <a:t>toxicity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ym typeface="Wingdings"/>
              </a:rPr>
              <a:t> Parkinson’s disease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sym typeface="Wingdings"/>
              </a:rPr>
              <a:t>Manganese </a:t>
            </a:r>
            <a:r>
              <a:rPr lang="en-US" i="1" dirty="0" smtClean="0">
                <a:solidFill>
                  <a:srgbClr val="FF0000"/>
                </a:solidFill>
                <a:sym typeface="Wingdings"/>
              </a:rPr>
              <a:t>deficiency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 Autism</a:t>
            </a:r>
          </a:p>
          <a:p>
            <a:r>
              <a:rPr lang="en-US" dirty="0" smtClean="0">
                <a:sym typeface="Wingdings"/>
              </a:rPr>
              <a:t>Infertility and Birth Malformations</a:t>
            </a:r>
          </a:p>
          <a:p>
            <a:r>
              <a:rPr lang="en-US" dirty="0" smtClean="0">
                <a:sym typeface="Wingdings"/>
              </a:rPr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215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“The </a:t>
            </a:r>
            <a:r>
              <a:rPr lang="en-US" dirty="0"/>
              <a:t>mechanism by which glyphosate disrupts the EPSPS enzyme in plants and microorganism is by chelating the </a:t>
            </a:r>
            <a:r>
              <a:rPr lang="en-US" i="1" dirty="0">
                <a:solidFill>
                  <a:srgbClr val="FF0000"/>
                </a:solidFill>
              </a:rPr>
              <a:t>manganese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metal co-factor of this enzyme. In other words it steals the </a:t>
            </a:r>
            <a:r>
              <a:rPr lang="en-US" dirty="0" smtClean="0"/>
              <a:t>‘ignition key’ </a:t>
            </a:r>
            <a:r>
              <a:rPr lang="en-US" dirty="0"/>
              <a:t>of the enzyme</a:t>
            </a:r>
            <a:r>
              <a:rPr lang="en-US" dirty="0" smtClean="0"/>
              <a:t>.”</a:t>
            </a:r>
          </a:p>
          <a:p>
            <a:endParaRPr lang="en-US" dirty="0"/>
          </a:p>
          <a:p>
            <a:pPr marL="0" indent="0">
              <a:buNone/>
            </a:pPr>
            <a:r>
              <a:rPr lang="de-DE" dirty="0"/>
              <a:t>Dr. Arden Andersen, D.O., </a:t>
            </a:r>
          </a:p>
          <a:p>
            <a:pPr marL="0" indent="0">
              <a:buNone/>
            </a:pPr>
            <a:r>
              <a:rPr lang="en-US" dirty="0"/>
              <a:t>Food Plague Primer: Glyphosate and Genetically Engineered Crops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406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ynthiaPaper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481" b="-41481"/>
          <a:stretch>
            <a:fillRect/>
          </a:stretch>
        </p:blipFill>
        <p:spPr>
          <a:xfrm>
            <a:off x="321733" y="169330"/>
            <a:ext cx="8229600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9330"/>
            <a:ext cx="8229600" cy="1143000"/>
          </a:xfrm>
        </p:spPr>
        <p:txBody>
          <a:bodyPr/>
          <a:lstStyle/>
          <a:p>
            <a:r>
              <a:rPr lang="en-US" b="1" dirty="0" smtClean="0"/>
              <a:t>Brand New Study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1733" y="3559705"/>
            <a:ext cx="8229600" cy="2841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3633525"/>
            <a:ext cx="8229600" cy="3008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Data suggest ~</a:t>
            </a:r>
            <a:r>
              <a:rPr lang="en-US" sz="2800" dirty="0"/>
              <a:t>75-80% of the tracked increase in autism since 1988 is due to </a:t>
            </a:r>
            <a:r>
              <a:rPr lang="en-US" sz="2800" i="1" dirty="0">
                <a:solidFill>
                  <a:srgbClr val="FF0000"/>
                </a:solidFill>
              </a:rPr>
              <a:t>an actual increase </a:t>
            </a:r>
            <a:r>
              <a:rPr lang="en-US" sz="2800" dirty="0"/>
              <a:t>in the disorder rather than to changing diagnostic </a:t>
            </a:r>
            <a:r>
              <a:rPr lang="en-US" sz="2800" dirty="0" smtClean="0"/>
              <a:t>criteria</a:t>
            </a:r>
            <a:endParaRPr lang="en-US" sz="2800" dirty="0"/>
          </a:p>
          <a:p>
            <a:r>
              <a:rPr lang="en-US" sz="2800" dirty="0" err="1"/>
              <a:t>P</a:t>
            </a:r>
            <a:r>
              <a:rPr lang="en-US" sz="2800" dirty="0" err="1" smtClean="0"/>
              <a:t>olybrominated</a:t>
            </a:r>
            <a:r>
              <a:rPr lang="en-US" sz="2800" dirty="0" smtClean="0"/>
              <a:t> </a:t>
            </a:r>
            <a:r>
              <a:rPr lang="en-US" sz="2800" dirty="0" err="1"/>
              <a:t>diphenyl</a:t>
            </a:r>
            <a:r>
              <a:rPr lang="en-US" sz="2800" dirty="0"/>
              <a:t> </a:t>
            </a:r>
            <a:r>
              <a:rPr lang="en-US" sz="2800" dirty="0" smtClean="0"/>
              <a:t>ethers (fire retardants), </a:t>
            </a:r>
            <a:r>
              <a:rPr lang="en-US" sz="2800" i="1" dirty="0">
                <a:solidFill>
                  <a:srgbClr val="FF0000"/>
                </a:solidFill>
              </a:rPr>
              <a:t>aluminum</a:t>
            </a:r>
            <a:r>
              <a:rPr lang="en-US" sz="2800" dirty="0"/>
              <a:t> adjuvants, and the herbicide </a:t>
            </a:r>
            <a:r>
              <a:rPr lang="en-US" sz="2800" i="1" dirty="0">
                <a:solidFill>
                  <a:srgbClr val="FF0000"/>
                </a:solidFill>
              </a:rPr>
              <a:t>glyphosate</a:t>
            </a:r>
            <a:r>
              <a:rPr lang="en-US" sz="2800" dirty="0"/>
              <a:t> have increasing trends that correlate positively to the rise in autism. </a:t>
            </a:r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233333" y="6435341"/>
            <a:ext cx="4686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*</a:t>
            </a:r>
            <a:r>
              <a:rPr lang="en-US" sz="2400" i="1" dirty="0" smtClean="0"/>
              <a:t>Environmental </a:t>
            </a:r>
            <a:r>
              <a:rPr lang="en-US" sz="2400" i="1" dirty="0"/>
              <a:t>Health</a:t>
            </a:r>
            <a:r>
              <a:rPr lang="en-US" sz="2400" dirty="0"/>
              <a:t> 2014, </a:t>
            </a:r>
            <a:r>
              <a:rPr lang="en-US" sz="2400" b="1" dirty="0"/>
              <a:t>13</a:t>
            </a:r>
            <a:r>
              <a:rPr lang="en-US" sz="2400" dirty="0"/>
              <a:t>:73  </a:t>
            </a:r>
          </a:p>
        </p:txBody>
      </p:sp>
    </p:spTree>
    <p:extLst>
      <p:ext uri="{BB962C8B-B14F-4D97-AF65-F5344CB8AC3E}">
        <p14:creationId xmlns:p14="http://schemas.microsoft.com/office/powerpoint/2010/main" val="2335990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“Fundamentally </a:t>
            </a:r>
            <a:r>
              <a:rPr lang="en-US" b="1" dirty="0"/>
              <a:t>the herbicidal effect of glyphosate is ultimately due to soil pathogens </a:t>
            </a:r>
            <a:r>
              <a:rPr lang="en-US" dirty="0"/>
              <a:t>gaining access to the “weed” thanks to glyphosate’s weakening of the plant and killing of beneficial microbes </a:t>
            </a:r>
            <a:r>
              <a:rPr lang="en-US" i="1" dirty="0">
                <a:solidFill>
                  <a:srgbClr val="FF0000"/>
                </a:solidFill>
              </a:rPr>
              <a:t>by the chelation of manganese </a:t>
            </a:r>
            <a:r>
              <a:rPr lang="en-US" dirty="0"/>
              <a:t>and other trace elements</a:t>
            </a:r>
            <a:r>
              <a:rPr lang="en-US" dirty="0" smtClean="0"/>
              <a:t>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de-DE" dirty="0"/>
              <a:t>Dr. Arden Andersen, D.O., </a:t>
            </a:r>
          </a:p>
          <a:p>
            <a:pPr marL="0" indent="0">
              <a:buNone/>
            </a:pPr>
            <a:r>
              <a:rPr lang="en-US" dirty="0"/>
              <a:t>Food Plague Primer: Glyphosate and Genetically Engineered </a:t>
            </a:r>
            <a:r>
              <a:rPr lang="en-US" dirty="0" smtClean="0"/>
              <a:t>Crops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97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“Fundamentally </a:t>
            </a:r>
            <a:r>
              <a:rPr lang="en-US" b="1" dirty="0"/>
              <a:t>the herbicidal effect of glyphosate is ultimately due to soil pathogens </a:t>
            </a:r>
            <a:r>
              <a:rPr lang="en-US" dirty="0"/>
              <a:t>gaining access to the “weed” thanks to glyphosate’s weakening of the plant and killing of beneficial microbes </a:t>
            </a:r>
            <a:r>
              <a:rPr lang="en-US" i="1" dirty="0">
                <a:solidFill>
                  <a:srgbClr val="FF0000"/>
                </a:solidFill>
              </a:rPr>
              <a:t>by the chelation of manganese </a:t>
            </a:r>
            <a:r>
              <a:rPr lang="en-US" dirty="0"/>
              <a:t>and other trace elements</a:t>
            </a:r>
            <a:r>
              <a:rPr lang="en-US" dirty="0" smtClean="0"/>
              <a:t>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de-DE" dirty="0"/>
              <a:t>Dr. Arden Andersen, D.O., </a:t>
            </a:r>
          </a:p>
          <a:p>
            <a:pPr marL="0" indent="0">
              <a:buNone/>
            </a:pPr>
            <a:r>
              <a:rPr lang="en-US" dirty="0"/>
              <a:t>Food Plague Primer: Glyphosate and Genetically Engineered </a:t>
            </a:r>
            <a:r>
              <a:rPr lang="en-US" dirty="0" smtClean="0"/>
              <a:t>Crops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9868" y="1695801"/>
            <a:ext cx="7382932" cy="2554545"/>
          </a:xfrm>
          <a:prstGeom prst="rect">
            <a:avLst/>
          </a:prstGeom>
          <a:solidFill>
            <a:srgbClr val="FFFA9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This is analogous to glyphosate’s effect on gut bacteria: killing the beneficial bacteria and allowing the pathogens to overgrow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78510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Glyphosate Depletes Iron, Manganese and Zinc in Plants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manganese_plants_glyphoat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24" r="-1512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2038826" y="6126163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D Huber, </a:t>
            </a:r>
            <a:r>
              <a:rPr lang="en-US" b="1" dirty="0"/>
              <a:t>What About Glyphosate-Induced Manganese Deficiency? </a:t>
            </a:r>
            <a:endParaRPr lang="en-US" dirty="0"/>
          </a:p>
          <a:p>
            <a:r>
              <a:rPr lang="en-US" dirty="0" smtClean="0"/>
              <a:t>Fluid Journal, 20-22.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224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nganese_cobalt_depletion_cow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426" r="-57426"/>
          <a:stretch>
            <a:fillRect/>
          </a:stretch>
        </p:blipFill>
        <p:spPr>
          <a:xfrm>
            <a:off x="203200" y="1293743"/>
            <a:ext cx="8940800" cy="491709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Severe Deficiency in Serum Manganese and Cobalt in Cows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2933" y="6451600"/>
            <a:ext cx="6351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*</a:t>
            </a:r>
            <a:r>
              <a:rPr lang="fr-FR" sz="2400" dirty="0" smtClean="0"/>
              <a:t>M</a:t>
            </a:r>
            <a:r>
              <a:rPr lang="fr-FR" sz="2400" dirty="0"/>
              <a:t>. Krüger et al., J Environ Anal </a:t>
            </a:r>
            <a:r>
              <a:rPr lang="fr-FR" sz="2400" dirty="0" err="1"/>
              <a:t>Toxicol</a:t>
            </a:r>
            <a:r>
              <a:rPr lang="fr-FR" sz="2400" dirty="0"/>
              <a:t> 2013, 3:5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5989935"/>
            <a:ext cx="8185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Eight different farms: all cows tested had glyphosate in the urine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9037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nganese_cobalt_depletion_cow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426" r="-57426"/>
          <a:stretch>
            <a:fillRect/>
          </a:stretch>
        </p:blipFill>
        <p:spPr>
          <a:xfrm>
            <a:off x="203200" y="1293743"/>
            <a:ext cx="8940800" cy="491709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Severe Deficiency in Serum Manganese and Cobalt in Cows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2933" y="6451600"/>
            <a:ext cx="6351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*</a:t>
            </a:r>
            <a:r>
              <a:rPr lang="fr-FR" sz="2400" dirty="0" smtClean="0"/>
              <a:t>M</a:t>
            </a:r>
            <a:r>
              <a:rPr lang="fr-FR" sz="2400" dirty="0"/>
              <a:t>. Krüger et al., J Environ Anal </a:t>
            </a:r>
            <a:r>
              <a:rPr lang="fr-FR" sz="2400" dirty="0" err="1"/>
              <a:t>Toxicol</a:t>
            </a:r>
            <a:r>
              <a:rPr lang="fr-FR" sz="2400" dirty="0"/>
              <a:t> 2013, 3:5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5989935"/>
            <a:ext cx="8185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Eight different farms: all cows tested had glyphosate in the urine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3183546" y="1569864"/>
            <a:ext cx="28446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r>
              <a:rPr lang="en-US" sz="4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obalamin</a:t>
            </a:r>
            <a: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deficiency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0741" y="4160671"/>
            <a:ext cx="1147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???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9345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b="1" dirty="0" smtClean="0"/>
              <a:t>Sub-Outline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Glyphosate </a:t>
            </a:r>
            <a:r>
              <a:rPr lang="en-US" dirty="0"/>
              <a:t>and </a:t>
            </a:r>
            <a:r>
              <a:rPr lang="en-US" dirty="0" smtClean="0"/>
              <a:t>manganese deficiency</a:t>
            </a:r>
            <a:endParaRPr lang="en-US" dirty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Lactobacillus </a:t>
            </a:r>
            <a:r>
              <a:rPr lang="en-US" dirty="0">
                <a:solidFill>
                  <a:srgbClr val="FF0000"/>
                </a:solidFill>
              </a:rPr>
              <a:t>and </a:t>
            </a:r>
            <a:r>
              <a:rPr lang="en-US" dirty="0" smtClean="0">
                <a:solidFill>
                  <a:srgbClr val="FF0000"/>
                </a:solidFill>
              </a:rPr>
              <a:t>anxiety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Glutamate </a:t>
            </a:r>
            <a:r>
              <a:rPr lang="en-US" dirty="0"/>
              <a:t>and ammonia</a:t>
            </a:r>
          </a:p>
          <a:p>
            <a:pPr lvl="1"/>
            <a:r>
              <a:rPr lang="en-US" dirty="0" smtClean="0"/>
              <a:t>Mitochondrial disorder</a:t>
            </a:r>
            <a:endParaRPr lang="en-US" dirty="0"/>
          </a:p>
          <a:p>
            <a:pPr lvl="1"/>
            <a:r>
              <a:rPr lang="en-US" dirty="0" smtClean="0"/>
              <a:t>Impaired </a:t>
            </a:r>
            <a:r>
              <a:rPr lang="en-US" dirty="0"/>
              <a:t>bone </a:t>
            </a:r>
            <a:r>
              <a:rPr lang="en-US" dirty="0" smtClean="0"/>
              <a:t>development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063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Glyphosate </a:t>
            </a:r>
            <a:r>
              <a:rPr lang="en-US" b="1" dirty="0"/>
              <a:t>K</a:t>
            </a:r>
            <a:r>
              <a:rPr lang="en-US" b="1" dirty="0" smtClean="0"/>
              <a:t>ills Beneficial Bacteria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Examined effect of glyphosate and Roundup on three food microorganisms </a:t>
            </a:r>
            <a:r>
              <a:rPr lang="en-US" dirty="0" smtClean="0"/>
              <a:t>widely </a:t>
            </a:r>
            <a:r>
              <a:rPr lang="en-US" dirty="0"/>
              <a:t>used as starters in dairy </a:t>
            </a:r>
            <a:r>
              <a:rPr lang="en-US" dirty="0" smtClean="0"/>
              <a:t>technologies</a:t>
            </a:r>
          </a:p>
          <a:p>
            <a:pPr lvl="1"/>
            <a:r>
              <a:rPr lang="en-US" dirty="0" smtClean="0"/>
              <a:t>Two </a:t>
            </a:r>
            <a:r>
              <a:rPr lang="en-US" dirty="0"/>
              <a:t>are species of </a:t>
            </a:r>
            <a:r>
              <a:rPr lang="en-US" i="1" dirty="0" smtClean="0">
                <a:solidFill>
                  <a:srgbClr val="FF0000"/>
                </a:solidFill>
              </a:rPr>
              <a:t>Lactobacillus</a:t>
            </a:r>
          </a:p>
          <a:p>
            <a:r>
              <a:rPr lang="en-US" dirty="0" smtClean="0"/>
              <a:t>Roundup </a:t>
            </a:r>
            <a:r>
              <a:rPr lang="en-US" dirty="0"/>
              <a:t>is always more potent than glyphosate, and in all cases, toxic from levels 10–100 times below the lowest agricultural uses (10,000 ppm</a:t>
            </a:r>
            <a:r>
              <a:rPr lang="en-US" dirty="0" smtClean="0"/>
              <a:t>). </a:t>
            </a:r>
          </a:p>
          <a:p>
            <a:r>
              <a:rPr lang="en-US" dirty="0" smtClean="0"/>
              <a:t>Unpredictable consequences of Roundup on soil microorganisms have to be considered</a:t>
            </a:r>
          </a:p>
          <a:p>
            <a:pPr marL="0" indent="0">
              <a:buNone/>
            </a:pPr>
            <a:endParaRPr lang="sv-SE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82064" y="6511189"/>
            <a:ext cx="5461210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3200" baseline="30000" dirty="0" smtClean="0">
                <a:solidFill>
                  <a:srgbClr val="FF0000"/>
                </a:solidFill>
              </a:rPr>
              <a:t>*</a:t>
            </a:r>
            <a:r>
              <a:rPr lang="sv-SE" sz="3200" baseline="30000" dirty="0" smtClean="0"/>
              <a:t>E </a:t>
            </a:r>
            <a:r>
              <a:rPr lang="sv-SE" sz="3200" baseline="30000" dirty="0" err="1" smtClean="0"/>
              <a:t>Clair</a:t>
            </a:r>
            <a:r>
              <a:rPr lang="sv-SE" sz="3200" baseline="30000" dirty="0" smtClean="0"/>
              <a:t> et al. </a:t>
            </a:r>
            <a:r>
              <a:rPr lang="sv-SE" sz="3200" baseline="30000" dirty="0" err="1" smtClean="0"/>
              <a:t>Curr</a:t>
            </a:r>
            <a:r>
              <a:rPr lang="sv-SE" sz="3200" baseline="30000" dirty="0" smtClean="0"/>
              <a:t> </a:t>
            </a:r>
            <a:r>
              <a:rPr lang="sv-SE" sz="3200" baseline="30000" dirty="0" err="1"/>
              <a:t>Microbiol</a:t>
            </a:r>
            <a:r>
              <a:rPr lang="sv-SE" sz="3200" baseline="30000" dirty="0"/>
              <a:t> (2012) 64:486–491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01657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96" y="291571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Lactobacillus Depends on Manganese!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6699" y="1417638"/>
            <a:ext cx="6705600" cy="506782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Many </a:t>
            </a:r>
            <a:r>
              <a:rPr lang="en-US" dirty="0"/>
              <a:t>lactic acid bacteria contain very </a:t>
            </a:r>
            <a:r>
              <a:rPr lang="en-US" dirty="0" smtClean="0"/>
              <a:t>high intracellular manganese levels</a:t>
            </a:r>
          </a:p>
          <a:p>
            <a:pPr lvl="1"/>
            <a:r>
              <a:rPr lang="en-US" dirty="0" smtClean="0"/>
              <a:t>Scavenges toxic oxygen species, particularly superoxide</a:t>
            </a:r>
          </a:p>
          <a:p>
            <a:r>
              <a:rPr lang="en-US" dirty="0" smtClean="0"/>
              <a:t>Manganese deprivation     suppresses growth</a:t>
            </a:r>
            <a:endParaRPr lang="en-US" dirty="0"/>
          </a:p>
        </p:txBody>
      </p:sp>
      <p:pic>
        <p:nvPicPr>
          <p:cNvPr id="4" name="Picture 3" descr="lactic_aci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68" y="2552171"/>
            <a:ext cx="2733866" cy="3526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5200" y="6300801"/>
            <a:ext cx="7410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 FS Archibald and M-N Duong. Journal of Bacteriology Apr 1084, 1-8.</a:t>
            </a:r>
          </a:p>
        </p:txBody>
      </p:sp>
    </p:spTree>
    <p:extLst>
      <p:ext uri="{BB962C8B-B14F-4D97-AF65-F5344CB8AC3E}">
        <p14:creationId xmlns:p14="http://schemas.microsoft.com/office/powerpoint/2010/main" val="4294115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96" y="291571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Lactobacillus Depends on Manganese!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6699" y="1417638"/>
            <a:ext cx="6705600" cy="506782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Many </a:t>
            </a:r>
            <a:r>
              <a:rPr lang="en-US" dirty="0"/>
              <a:t>lactic acid bacteria contain very </a:t>
            </a:r>
            <a:r>
              <a:rPr lang="en-US" dirty="0" smtClean="0"/>
              <a:t>high intracellular manganese levels</a:t>
            </a:r>
          </a:p>
          <a:p>
            <a:pPr lvl="1"/>
            <a:r>
              <a:rPr lang="en-US" dirty="0" smtClean="0"/>
              <a:t>Scavenges toxic oxygen species, particularly superoxide</a:t>
            </a:r>
          </a:p>
          <a:p>
            <a:r>
              <a:rPr lang="en-US" dirty="0" smtClean="0"/>
              <a:t>Manganese deprivation     suppresses growth</a:t>
            </a:r>
            <a:endParaRPr lang="en-US" dirty="0"/>
          </a:p>
        </p:txBody>
      </p:sp>
      <p:pic>
        <p:nvPicPr>
          <p:cNvPr id="4" name="Picture 3" descr="lactic_aci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68" y="2552171"/>
            <a:ext cx="2733866" cy="3526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5200" y="6300801"/>
            <a:ext cx="7410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 FS Archibald and M-N Duong. Journal of Bacteriology Apr 1084, 1-8.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3870" y="2558628"/>
            <a:ext cx="6564797" cy="2062103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pPr algn="ctr"/>
            <a:r>
              <a:rPr lang="en-US" sz="3200" dirty="0" smtClean="0"/>
              <a:t>Lactobacillus levels are low in the gut       in association with autism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8973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Lactobacillus Alleviate Anxiety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6698" y="1417638"/>
            <a:ext cx="8490101" cy="506782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Patients suffered from chronic fatigue syndrome and associated anxiety</a:t>
            </a:r>
          </a:p>
          <a:p>
            <a:r>
              <a:rPr lang="en-US" dirty="0"/>
              <a:t>Patients were treated with probiotic strain of Lactobacillus (control group got a placebo)</a:t>
            </a:r>
          </a:p>
          <a:p>
            <a:r>
              <a:rPr lang="en-US" dirty="0"/>
              <a:t>Significant rise in both </a:t>
            </a:r>
            <a:r>
              <a:rPr lang="en-US" dirty="0" err="1"/>
              <a:t>Latobacillus</a:t>
            </a:r>
            <a:r>
              <a:rPr lang="en-US" dirty="0"/>
              <a:t> and </a:t>
            </a:r>
            <a:r>
              <a:rPr lang="en-US" dirty="0" err="1"/>
              <a:t>Bifidobacteria</a:t>
            </a:r>
            <a:r>
              <a:rPr lang="en-US" dirty="0"/>
              <a:t> </a:t>
            </a:r>
            <a:r>
              <a:rPr lang="en-US" smtClean="0"/>
              <a:t>in gut</a:t>
            </a:r>
            <a:endParaRPr lang="en-US" dirty="0"/>
          </a:p>
          <a:p>
            <a:r>
              <a:rPr lang="en-US" dirty="0"/>
              <a:t>Significant decrease in anxiety symptoms </a:t>
            </a:r>
            <a:r>
              <a:rPr lang="en-US" dirty="0" smtClean="0"/>
              <a:t>         (</a:t>
            </a:r>
            <a:r>
              <a:rPr lang="en-US" dirty="0"/>
              <a:t>p = 0.01)</a:t>
            </a:r>
          </a:p>
          <a:p>
            <a:r>
              <a:rPr lang="en-US" dirty="0" smtClean="0"/>
              <a:t>Supports </a:t>
            </a:r>
            <a:r>
              <a:rPr lang="en-US" dirty="0"/>
              <a:t>concept of gut-brain axis (communicate with brain via vagal nerve)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3067" y="6470135"/>
            <a:ext cx="7835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*</a:t>
            </a:r>
            <a:r>
              <a:rPr lang="fr-FR" sz="2000" dirty="0" smtClean="0"/>
              <a:t>R Av et al. Gut </a:t>
            </a:r>
            <a:r>
              <a:rPr lang="fr-FR" sz="2000" dirty="0"/>
              <a:t>Pathog. 2009 Mar 19;1(1):6. </a:t>
            </a:r>
            <a:r>
              <a:rPr lang="fr-FR" sz="2000" dirty="0" err="1"/>
              <a:t>doi</a:t>
            </a:r>
            <a:r>
              <a:rPr lang="fr-FR" sz="2000" dirty="0"/>
              <a:t>: 10.1186/1757-4749-1-6</a:t>
            </a:r>
            <a:r>
              <a:rPr lang="fr-FR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90731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und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415" y="84666"/>
            <a:ext cx="2794000" cy="279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371" y="0"/>
            <a:ext cx="6360711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FF0000"/>
                </a:solidFill>
              </a:rPr>
              <a:t>Glyphosate!!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1666"/>
            <a:ext cx="8541140" cy="4817533"/>
          </a:xfrm>
        </p:spPr>
        <p:txBody>
          <a:bodyPr>
            <a:noAutofit/>
          </a:bodyPr>
          <a:lstStyle/>
          <a:p>
            <a:r>
              <a:rPr lang="en-US" sz="2800" dirty="0" smtClean="0"/>
              <a:t>Glyphosate is now the #1 herbicide                                                          in use in the U.S. and is increasingly                                                     used  around the world</a:t>
            </a:r>
          </a:p>
          <a:p>
            <a:pPr lvl="1"/>
            <a:r>
              <a:rPr lang="en-US" sz="2400" dirty="0" smtClean="0"/>
              <a:t>Developed and patented by Monsanto prior to the 1970’s</a:t>
            </a:r>
          </a:p>
          <a:p>
            <a:pPr lvl="1"/>
            <a:r>
              <a:rPr lang="en-US" sz="2400" dirty="0" smtClean="0"/>
              <a:t>Introduced into the US food chain in 1974</a:t>
            </a:r>
          </a:p>
          <a:p>
            <a:pPr lvl="1"/>
            <a:r>
              <a:rPr lang="en-US" sz="2400" dirty="0" smtClean="0"/>
              <a:t>Came out from under patent in 2000 </a:t>
            </a:r>
          </a:p>
          <a:p>
            <a:r>
              <a:rPr lang="en-US" sz="2800" dirty="0" smtClean="0"/>
              <a:t>Huge expansion of GMO “Roundup Ready” corn, soy, cotton, sugar beets, tobacco and canola crops has led to sharp increases in the last decade</a:t>
            </a:r>
          </a:p>
          <a:p>
            <a:pPr lvl="1"/>
            <a:r>
              <a:rPr lang="en-US" sz="2400" dirty="0" smtClean="0"/>
              <a:t>Key issue is glyphosate resistant weeds</a:t>
            </a:r>
          </a:p>
          <a:p>
            <a:r>
              <a:rPr lang="en-US" sz="2800" dirty="0" smtClean="0"/>
              <a:t>Also used as a desiccant on wheat, sugar cane and other crops</a:t>
            </a:r>
          </a:p>
        </p:txBody>
      </p:sp>
      <p:pic>
        <p:nvPicPr>
          <p:cNvPr id="4" name="Content Placeholder 4" descr="glyphosate.png"/>
          <p:cNvPicPr>
            <a:picLocks noChangeAspect="1"/>
          </p:cNvPicPr>
          <p:nvPr/>
        </p:nvPicPr>
        <p:blipFill>
          <a:blip r:embed="rId4"/>
          <a:srcRect t="-14632" b="-14632"/>
          <a:stretch>
            <a:fillRect/>
          </a:stretch>
        </p:blipFill>
        <p:spPr>
          <a:xfrm>
            <a:off x="308499" y="0"/>
            <a:ext cx="2694127" cy="148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51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Lactobacillus Alleviate Anxiety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6698" y="1417638"/>
            <a:ext cx="8490101" cy="506782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Patients suffered from chronic fatigue syndrome and associated anxiety</a:t>
            </a:r>
          </a:p>
          <a:p>
            <a:r>
              <a:rPr lang="en-US" dirty="0"/>
              <a:t>Patients were treated with probiotic strain of Lactobacillus (control group got a placebo)</a:t>
            </a:r>
          </a:p>
          <a:p>
            <a:r>
              <a:rPr lang="en-US" dirty="0"/>
              <a:t>Significant rise in both </a:t>
            </a:r>
            <a:r>
              <a:rPr lang="en-US" dirty="0" err="1"/>
              <a:t>Latobacillus</a:t>
            </a:r>
            <a:r>
              <a:rPr lang="en-US" dirty="0"/>
              <a:t> and </a:t>
            </a:r>
            <a:r>
              <a:rPr lang="en-US" dirty="0" err="1"/>
              <a:t>Bifidobacteria</a:t>
            </a:r>
            <a:r>
              <a:rPr lang="en-US" dirty="0"/>
              <a:t> </a:t>
            </a:r>
            <a:r>
              <a:rPr lang="en-US" smtClean="0"/>
              <a:t>in gut</a:t>
            </a:r>
            <a:endParaRPr lang="en-US" dirty="0"/>
          </a:p>
          <a:p>
            <a:r>
              <a:rPr lang="en-US" dirty="0"/>
              <a:t>Significant decrease in anxiety symptoms </a:t>
            </a:r>
            <a:r>
              <a:rPr lang="en-US" dirty="0" smtClean="0"/>
              <a:t>         (</a:t>
            </a:r>
            <a:r>
              <a:rPr lang="en-US" dirty="0"/>
              <a:t>p = 0.01)</a:t>
            </a:r>
          </a:p>
          <a:p>
            <a:r>
              <a:rPr lang="en-US" dirty="0" smtClean="0"/>
              <a:t>Supports </a:t>
            </a:r>
            <a:r>
              <a:rPr lang="en-US" dirty="0"/>
              <a:t>concept of gut-brain axis (communicate with brain via vagal nerve)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3067" y="6470135"/>
            <a:ext cx="7835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*</a:t>
            </a:r>
            <a:r>
              <a:rPr lang="fr-FR" sz="2000" dirty="0" smtClean="0"/>
              <a:t>R Av et al. Gut </a:t>
            </a:r>
            <a:r>
              <a:rPr lang="fr-FR" sz="2000" dirty="0"/>
              <a:t>Pathog. 2009 Mar 19;1(1):6. </a:t>
            </a:r>
            <a:r>
              <a:rPr lang="fr-FR" sz="2000" dirty="0" err="1"/>
              <a:t>doi</a:t>
            </a:r>
            <a:r>
              <a:rPr lang="fr-FR" sz="2000" dirty="0"/>
              <a:t>: 10.1186/1757-4749-1-6</a:t>
            </a:r>
            <a:r>
              <a:rPr lang="fr-FR" sz="2000" dirty="0" smtClean="0"/>
              <a:t>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1" y="2558628"/>
            <a:ext cx="8229600" cy="1569660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pPr algn="ctr"/>
            <a:r>
              <a:rPr lang="en-US" sz="3200" dirty="0" smtClean="0"/>
              <a:t>Increased anxiety is a comorbidity of  autism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46900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Anxiety and Autism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6698" y="1417638"/>
            <a:ext cx="8490101" cy="389942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Specific </a:t>
            </a:r>
            <a:r>
              <a:rPr lang="en-US" dirty="0"/>
              <a:t>Phobia: 30</a:t>
            </a:r>
            <a:r>
              <a:rPr lang="en-US" dirty="0" smtClean="0"/>
              <a:t>%</a:t>
            </a:r>
          </a:p>
          <a:p>
            <a:r>
              <a:rPr lang="en-US" dirty="0" smtClean="0"/>
              <a:t>Obsessive</a:t>
            </a:r>
            <a:r>
              <a:rPr lang="en-US" dirty="0"/>
              <a:t>-Compulsive Disorder: 17</a:t>
            </a:r>
            <a:r>
              <a:rPr lang="en-US" dirty="0" smtClean="0"/>
              <a:t>%</a:t>
            </a:r>
          </a:p>
          <a:p>
            <a:r>
              <a:rPr lang="en-US" dirty="0" smtClean="0"/>
              <a:t>Social </a:t>
            </a:r>
            <a:r>
              <a:rPr lang="en-US" dirty="0"/>
              <a:t>Anxiety Disorder/Agoraphobia: 17</a:t>
            </a:r>
            <a:r>
              <a:rPr lang="en-US" dirty="0" smtClean="0"/>
              <a:t>%</a:t>
            </a:r>
            <a:endParaRPr lang="en-US" dirty="0"/>
          </a:p>
          <a:p>
            <a:r>
              <a:rPr lang="en-US" dirty="0" smtClean="0"/>
              <a:t>Generalized </a:t>
            </a:r>
            <a:r>
              <a:rPr lang="en-US" dirty="0"/>
              <a:t>Anxiety Disorder: 15</a:t>
            </a:r>
            <a:r>
              <a:rPr lang="en-US" dirty="0" smtClean="0"/>
              <a:t>%</a:t>
            </a:r>
          </a:p>
          <a:p>
            <a:r>
              <a:rPr lang="en-US" dirty="0" smtClean="0"/>
              <a:t>Separation </a:t>
            </a:r>
            <a:r>
              <a:rPr lang="en-US" dirty="0"/>
              <a:t>Anxiety Disorder: 9 </a:t>
            </a:r>
            <a:r>
              <a:rPr lang="en-US" dirty="0" smtClean="0"/>
              <a:t>%</a:t>
            </a:r>
          </a:p>
          <a:p>
            <a:r>
              <a:rPr lang="en-US" dirty="0" smtClean="0"/>
              <a:t>Panic </a:t>
            </a:r>
            <a:r>
              <a:rPr lang="en-US" dirty="0"/>
              <a:t>Disorder: 2</a:t>
            </a:r>
            <a:r>
              <a:rPr lang="en-US" dirty="0" smtClean="0"/>
              <a:t>%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6699" y="5934670"/>
            <a:ext cx="8686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Van </a:t>
            </a:r>
            <a:r>
              <a:rPr lang="en-US" dirty="0" err="1"/>
              <a:t>Steensel</a:t>
            </a:r>
            <a:r>
              <a:rPr lang="en-US" dirty="0"/>
              <a:t>, F.J.A., </a:t>
            </a:r>
            <a:r>
              <a:rPr lang="en-US" dirty="0" err="1"/>
              <a:t>Bogels</a:t>
            </a:r>
            <a:r>
              <a:rPr lang="en-US" dirty="0"/>
              <a:t>, S.M., &amp; Perrin, S.  (2011).  Anxiety disorders in children and adolescents with autistic spectrum disorders: A meta-analysis.  Clinical Child and Family Psychology Review, 14, 302-317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199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274638"/>
            <a:ext cx="8839200" cy="1143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Glyphosate Application on Corn and Soy Plotted against Anxiety, Panic Disorder and Phobias</a:t>
            </a:r>
            <a:r>
              <a:rPr lang="en-US" sz="3200" b="1" dirty="0" smtClean="0">
                <a:solidFill>
                  <a:srgbClr val="FF0000"/>
                </a:solidFill>
              </a:rPr>
              <a:t>*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anxiet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3" y="1417638"/>
            <a:ext cx="7612513" cy="5308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13867" y="6488668"/>
            <a:ext cx="3785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Plots provided by Dr. Nancy Swanson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543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b="1" dirty="0" smtClean="0"/>
              <a:t>Sub-Outline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Glyphosate </a:t>
            </a:r>
            <a:r>
              <a:rPr lang="en-US" dirty="0"/>
              <a:t>and </a:t>
            </a:r>
            <a:r>
              <a:rPr lang="en-US" dirty="0" smtClean="0"/>
              <a:t>manganese deficiency</a:t>
            </a:r>
            <a:endParaRPr lang="en-US" dirty="0"/>
          </a:p>
          <a:p>
            <a:pPr lvl="1"/>
            <a:r>
              <a:rPr lang="en-US" dirty="0" smtClean="0"/>
              <a:t>Lactobacillus </a:t>
            </a:r>
            <a:r>
              <a:rPr lang="en-US" dirty="0"/>
              <a:t>and </a:t>
            </a:r>
            <a:r>
              <a:rPr lang="en-US" dirty="0" smtClean="0"/>
              <a:t>anxiety</a:t>
            </a:r>
            <a:endParaRPr lang="en-US" dirty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Glutamate </a:t>
            </a:r>
            <a:r>
              <a:rPr lang="en-US" dirty="0">
                <a:solidFill>
                  <a:srgbClr val="FF0000"/>
                </a:solidFill>
              </a:rPr>
              <a:t>and ammonia</a:t>
            </a:r>
          </a:p>
          <a:p>
            <a:pPr lvl="1"/>
            <a:r>
              <a:rPr lang="en-US" dirty="0" smtClean="0"/>
              <a:t>Mitochondrial disorder</a:t>
            </a:r>
            <a:endParaRPr lang="en-US" dirty="0"/>
          </a:p>
          <a:p>
            <a:pPr lvl="1"/>
            <a:r>
              <a:rPr lang="en-US" dirty="0" smtClean="0"/>
              <a:t>Impaired </a:t>
            </a:r>
            <a:r>
              <a:rPr lang="en-US" dirty="0"/>
              <a:t>bone </a:t>
            </a:r>
            <a:r>
              <a:rPr lang="en-US" dirty="0" smtClean="0"/>
              <a:t>development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356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ain_damage_round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350" y="1417638"/>
            <a:ext cx="3146650" cy="3248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Glyphosate and Glutamate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699" y="1417638"/>
            <a:ext cx="6705600" cy="506782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Acute </a:t>
            </a:r>
            <a:r>
              <a:rPr lang="en-US" dirty="0"/>
              <a:t>exposure activates </a:t>
            </a:r>
            <a:r>
              <a:rPr lang="en-US" dirty="0" smtClean="0"/>
              <a:t>NMDA </a:t>
            </a:r>
            <a:r>
              <a:rPr lang="en-US" dirty="0"/>
              <a:t>receptors and voltage-dependent </a:t>
            </a:r>
            <a:r>
              <a:rPr lang="en-US" dirty="0" smtClean="0"/>
              <a:t>calcium channels</a:t>
            </a:r>
          </a:p>
          <a:p>
            <a:pPr lvl="1"/>
            <a:r>
              <a:rPr lang="en-US" dirty="0" smtClean="0"/>
              <a:t>Oxidative </a:t>
            </a:r>
            <a:r>
              <a:rPr lang="en-US" dirty="0"/>
              <a:t>stress and neural cell </a:t>
            </a:r>
            <a:r>
              <a:rPr lang="en-US" dirty="0" smtClean="0"/>
              <a:t>death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ncreased </a:t>
            </a:r>
            <a:r>
              <a:rPr lang="en-US" dirty="0"/>
              <a:t>glutamate </a:t>
            </a:r>
            <a:r>
              <a:rPr lang="en-US" dirty="0" smtClean="0"/>
              <a:t>release </a:t>
            </a:r>
            <a:r>
              <a:rPr lang="en-US" dirty="0"/>
              <a:t>into </a:t>
            </a:r>
            <a:r>
              <a:rPr lang="en-US" dirty="0" smtClean="0"/>
              <a:t>the    </a:t>
            </a:r>
            <a:r>
              <a:rPr lang="en-US" dirty="0"/>
              <a:t>synaptic </a:t>
            </a:r>
            <a:r>
              <a:rPr lang="en-US" dirty="0" smtClean="0"/>
              <a:t>cleft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 </a:t>
            </a:r>
            <a:r>
              <a:rPr lang="en-US" i="1" dirty="0">
                <a:solidFill>
                  <a:srgbClr val="FF0000"/>
                </a:solidFill>
              </a:rPr>
              <a:t>excessive extracellular glutamate </a:t>
            </a:r>
            <a:r>
              <a:rPr lang="en-US" i="1" dirty="0" smtClean="0">
                <a:solidFill>
                  <a:srgbClr val="FF0000"/>
                </a:solidFill>
              </a:rPr>
              <a:t>levels</a:t>
            </a:r>
          </a:p>
          <a:p>
            <a:pPr lvl="1"/>
            <a:r>
              <a:rPr lang="en-US" dirty="0" smtClean="0"/>
              <a:t>Decreased </a:t>
            </a:r>
            <a:r>
              <a:rPr lang="en-US" dirty="0"/>
              <a:t>glutathione </a:t>
            </a:r>
            <a:r>
              <a:rPr lang="en-US" dirty="0" smtClean="0"/>
              <a:t>content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ncreased </a:t>
            </a:r>
            <a:r>
              <a:rPr lang="en-US" dirty="0"/>
              <a:t>peroxidation of lipids (fats)</a:t>
            </a:r>
          </a:p>
          <a:p>
            <a:endParaRPr lang="en-US" dirty="0"/>
          </a:p>
          <a:p>
            <a:r>
              <a:rPr lang="en-US" dirty="0"/>
              <a:t>Chronic </a:t>
            </a:r>
            <a:r>
              <a:rPr lang="en-US" dirty="0" smtClean="0"/>
              <a:t>exposure:</a:t>
            </a:r>
          </a:p>
          <a:p>
            <a:pPr lvl="1"/>
            <a:r>
              <a:rPr lang="en-US" dirty="0" smtClean="0"/>
              <a:t>Decreased </a:t>
            </a:r>
            <a:r>
              <a:rPr lang="en-US" dirty="0"/>
              <a:t>glutamate uptake and </a:t>
            </a:r>
            <a:r>
              <a:rPr lang="en-US" dirty="0" smtClean="0"/>
              <a:t>metabolism</a:t>
            </a:r>
          </a:p>
          <a:p>
            <a:pPr lvl="1"/>
            <a:r>
              <a:rPr lang="en-US" dirty="0" smtClean="0"/>
              <a:t>Induced </a:t>
            </a:r>
            <a:r>
              <a:rPr lang="en-US" dirty="0"/>
              <a:t>calcium </a:t>
            </a:r>
            <a:r>
              <a:rPr lang="en-US" dirty="0" smtClean="0"/>
              <a:t>uptake</a:t>
            </a:r>
          </a:p>
          <a:p>
            <a:pPr lvl="1"/>
            <a:r>
              <a:rPr lang="en-US" dirty="0" smtClean="0"/>
              <a:t>Induced </a:t>
            </a:r>
            <a:r>
              <a:rPr lang="en-US" dirty="0"/>
              <a:t>oxidative stress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5747" y="6485467"/>
            <a:ext cx="8358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www.greenmedinfo.com</a:t>
            </a:r>
            <a:r>
              <a:rPr lang="en-US" dirty="0"/>
              <a:t>/blog/roundup-</a:t>
            </a:r>
            <a:r>
              <a:rPr lang="en-US" dirty="0" err="1"/>
              <a:t>weedkiller</a:t>
            </a:r>
            <a:r>
              <a:rPr lang="en-US" dirty="0"/>
              <a:t>-brain-damaging-neurotoxin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783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lutamine_synthetas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437" b="-90437"/>
          <a:stretch>
            <a:fillRect/>
          </a:stretch>
        </p:blipFill>
        <p:spPr>
          <a:xfrm>
            <a:off x="0" y="1315198"/>
            <a:ext cx="8747821" cy="4810965"/>
          </a:xfrm>
        </p:spPr>
      </p:pic>
      <p:pic>
        <p:nvPicPr>
          <p:cNvPr id="9" name="Picture 8" descr="mangane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426" y="1699751"/>
            <a:ext cx="1552215" cy="1507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Glutamine Synthesis Depends                on Manganese!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60401" y="4221203"/>
            <a:ext cx="114259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glutamate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95067" y="4168802"/>
            <a:ext cx="11289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glutamine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70376" y="1665897"/>
            <a:ext cx="3382832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Glutamine </a:t>
            </a:r>
            <a:r>
              <a:rPr lang="en-US" sz="2800" dirty="0" err="1" smtClean="0"/>
              <a:t>synthetase</a:t>
            </a:r>
            <a:endParaRPr lang="en-US" sz="2800" dirty="0"/>
          </a:p>
        </p:txBody>
      </p:sp>
      <p:sp>
        <p:nvSpPr>
          <p:cNvPr id="8" name="Down Arrow 7"/>
          <p:cNvSpPr/>
          <p:nvPr/>
        </p:nvSpPr>
        <p:spPr>
          <a:xfrm>
            <a:off x="5892776" y="2545334"/>
            <a:ext cx="575733" cy="42962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17065" y="4436541"/>
            <a:ext cx="1626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ammonium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104506" y="4436541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water</a:t>
            </a:r>
            <a:endParaRPr lang="en-US" dirty="0"/>
          </a:p>
        </p:txBody>
      </p:sp>
      <p:sp>
        <p:nvSpPr>
          <p:cNvPr id="12" name="Up Arrow 11"/>
          <p:cNvSpPr/>
          <p:nvPr/>
        </p:nvSpPr>
        <p:spPr>
          <a:xfrm>
            <a:off x="2336813" y="3737812"/>
            <a:ext cx="500586" cy="57253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5892791" y="3737812"/>
            <a:ext cx="500586" cy="57253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10390" y="5295166"/>
            <a:ext cx="7008624" cy="954107"/>
          </a:xfrm>
          <a:prstGeom prst="rect">
            <a:avLst/>
          </a:prstGeom>
          <a:solidFill>
            <a:srgbClr val="FFFA9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Ammonium and glutamate toxicity in the brain</a:t>
            </a:r>
          </a:p>
          <a:p>
            <a:r>
              <a:rPr lang="en-US" sz="2800" dirty="0" smtClean="0"/>
              <a:t>can arise because of insufficient manganese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49416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097"/>
            <a:ext cx="8229600" cy="177429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“</a:t>
            </a:r>
            <a:r>
              <a:rPr lang="en-US" sz="3600" b="1" dirty="0"/>
              <a:t>Alteration of Plasma Glutamate and Glutamine Levels in Children </a:t>
            </a:r>
            <a:r>
              <a:rPr lang="en-US" sz="3600" b="1" dirty="0" smtClean="0"/>
              <a:t>with          </a:t>
            </a:r>
            <a:r>
              <a:rPr lang="en-US" sz="3600" b="1" dirty="0"/>
              <a:t>High-Functioning </a:t>
            </a:r>
            <a:r>
              <a:rPr lang="en-US" sz="3600" b="1" dirty="0" smtClean="0"/>
              <a:t>Autism”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glutamate_glutamin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208" r="-78208"/>
          <a:stretch>
            <a:fillRect/>
          </a:stretch>
        </p:blipFill>
        <p:spPr>
          <a:xfrm>
            <a:off x="160044" y="1727198"/>
            <a:ext cx="8983956" cy="4940830"/>
          </a:xfrm>
        </p:spPr>
      </p:pic>
      <p:sp>
        <p:nvSpPr>
          <p:cNvPr id="6" name="Freeform 5"/>
          <p:cNvSpPr/>
          <p:nvPr/>
        </p:nvSpPr>
        <p:spPr>
          <a:xfrm>
            <a:off x="2540000" y="2971800"/>
            <a:ext cx="4316358" cy="556353"/>
          </a:xfrm>
          <a:custGeom>
            <a:avLst/>
            <a:gdLst>
              <a:gd name="connsiteX0" fmla="*/ 0 w 4316358"/>
              <a:gd name="connsiteY0" fmla="*/ 254000 h 556353"/>
              <a:gd name="connsiteX1" fmla="*/ 1490133 w 4316358"/>
              <a:gd name="connsiteY1" fmla="*/ 0 h 556353"/>
              <a:gd name="connsiteX2" fmla="*/ 3437467 w 4316358"/>
              <a:gd name="connsiteY2" fmla="*/ 84667 h 556353"/>
              <a:gd name="connsiteX3" fmla="*/ 4309533 w 4316358"/>
              <a:gd name="connsiteY3" fmla="*/ 160867 h 556353"/>
              <a:gd name="connsiteX4" fmla="*/ 3725333 w 4316358"/>
              <a:gd name="connsiteY4" fmla="*/ 516467 h 556353"/>
              <a:gd name="connsiteX5" fmla="*/ 1752600 w 4316358"/>
              <a:gd name="connsiteY5" fmla="*/ 516467 h 556353"/>
              <a:gd name="connsiteX6" fmla="*/ 491067 w 4316358"/>
              <a:gd name="connsiteY6" fmla="*/ 541867 h 556353"/>
              <a:gd name="connsiteX7" fmla="*/ 0 w 4316358"/>
              <a:gd name="connsiteY7" fmla="*/ 254000 h 55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6358" h="556353">
                <a:moveTo>
                  <a:pt x="0" y="254000"/>
                </a:moveTo>
                <a:cubicBezTo>
                  <a:pt x="458611" y="141111"/>
                  <a:pt x="917222" y="28222"/>
                  <a:pt x="1490133" y="0"/>
                </a:cubicBezTo>
                <a:lnTo>
                  <a:pt x="3437467" y="84667"/>
                </a:lnTo>
                <a:cubicBezTo>
                  <a:pt x="3907367" y="111478"/>
                  <a:pt x="4261555" y="88900"/>
                  <a:pt x="4309533" y="160867"/>
                </a:cubicBezTo>
                <a:cubicBezTo>
                  <a:pt x="4357511" y="232834"/>
                  <a:pt x="4151488" y="457200"/>
                  <a:pt x="3725333" y="516467"/>
                </a:cubicBezTo>
                <a:cubicBezTo>
                  <a:pt x="3299178" y="575734"/>
                  <a:pt x="2291644" y="512234"/>
                  <a:pt x="1752600" y="516467"/>
                </a:cubicBezTo>
                <a:cubicBezTo>
                  <a:pt x="1213556" y="520700"/>
                  <a:pt x="781756" y="584200"/>
                  <a:pt x="491067" y="541867"/>
                </a:cubicBezTo>
                <a:cubicBezTo>
                  <a:pt x="200378" y="499534"/>
                  <a:pt x="104422" y="381000"/>
                  <a:pt x="0" y="254000"/>
                </a:cubicBez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lutamate_glutamin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42" y="2743201"/>
            <a:ext cx="7765658" cy="13196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6358" y="5737198"/>
            <a:ext cx="2099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fr-FR" dirty="0"/>
              <a:t>C. </a:t>
            </a:r>
            <a:r>
              <a:rPr lang="fr-FR" dirty="0" err="1"/>
              <a:t>Shimmura</a:t>
            </a:r>
            <a:r>
              <a:rPr lang="fr-FR" dirty="0"/>
              <a:t> et al. </a:t>
            </a:r>
            <a:r>
              <a:rPr lang="fr-FR" dirty="0" err="1"/>
              <a:t>PLoSone</a:t>
            </a:r>
            <a:r>
              <a:rPr lang="fr-FR" dirty="0"/>
              <a:t> </a:t>
            </a:r>
            <a:r>
              <a:rPr lang="fr-FR" dirty="0" err="1"/>
              <a:t>October</a:t>
            </a:r>
            <a:r>
              <a:rPr lang="fr-FR" dirty="0"/>
              <a:t> 2011 6(1):e25340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492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638829"/>
          </a:xfrm>
        </p:spPr>
        <p:txBody>
          <a:bodyPr>
            <a:noAutofit/>
          </a:bodyPr>
          <a:lstStyle/>
          <a:p>
            <a:r>
              <a:rPr lang="en-US" sz="3200" b="1" dirty="0"/>
              <a:t>Journal of Personal Science: One Child’s Autism Eliminated by </a:t>
            </a:r>
            <a:r>
              <a:rPr lang="en-US" sz="3200" b="1" dirty="0" smtClean="0"/>
              <a:t>Removal of </a:t>
            </a:r>
            <a:r>
              <a:rPr lang="en-US" sz="3200" b="1" dirty="0"/>
              <a:t>Glutamate From Her Diet</a:t>
            </a:r>
            <a:r>
              <a:rPr lang="en-US" sz="3200" b="1" dirty="0">
                <a:solidFill>
                  <a:srgbClr val="FF0000"/>
                </a:solidFill>
              </a:rPr>
              <a:t>*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>By Katherine Reid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067" y="1735664"/>
            <a:ext cx="86868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First </a:t>
            </a:r>
            <a:r>
              <a:rPr lang="en-US" sz="2800" dirty="0" smtClean="0"/>
              <a:t>Round:</a:t>
            </a:r>
          </a:p>
          <a:p>
            <a:pPr lvl="1"/>
            <a:r>
              <a:rPr lang="en-US" sz="2400" dirty="0" smtClean="0"/>
              <a:t>Kale</a:t>
            </a:r>
            <a:r>
              <a:rPr lang="en-US" sz="2400" dirty="0"/>
              <a:t>, cucumber, cilantro, nuts, </a:t>
            </a:r>
            <a:r>
              <a:rPr lang="en-US" sz="2400" dirty="0" smtClean="0"/>
              <a:t>seeds, fruits</a:t>
            </a:r>
          </a:p>
          <a:p>
            <a:pPr lvl="1"/>
            <a:r>
              <a:rPr lang="en-US" sz="2400" dirty="0" smtClean="0"/>
              <a:t>Magnesium </a:t>
            </a:r>
            <a:r>
              <a:rPr lang="en-US" sz="2400" dirty="0"/>
              <a:t>B-complex, vitamin D3, omega 3 fats (EPA, DHA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Probiotics</a:t>
            </a:r>
          </a:p>
          <a:p>
            <a:pPr lvl="1"/>
            <a:r>
              <a:rPr lang="en-US" sz="2400" dirty="0" smtClean="0"/>
              <a:t>Gluten </a:t>
            </a:r>
            <a:r>
              <a:rPr lang="en-US" sz="2400" dirty="0"/>
              <a:t>free and casein free (no wheat, no milk)</a:t>
            </a:r>
          </a:p>
          <a:p>
            <a:pPr marL="0" indent="0">
              <a:buNone/>
            </a:pPr>
            <a:r>
              <a:rPr lang="en-US" sz="2800" i="1" dirty="0" smtClean="0">
                <a:solidFill>
                  <a:srgbClr val="FF0000"/>
                </a:solidFill>
              </a:rPr>
              <a:t>Child </a:t>
            </a:r>
            <a:r>
              <a:rPr lang="en-US" sz="2800" i="1" dirty="0">
                <a:solidFill>
                  <a:srgbClr val="FF0000"/>
                </a:solidFill>
              </a:rPr>
              <a:t>improved significantly but still had autistic behaviors</a:t>
            </a:r>
          </a:p>
          <a:p>
            <a:pPr marL="0" indent="0">
              <a:buNone/>
            </a:pPr>
            <a:r>
              <a:rPr lang="en-US" sz="2800" dirty="0" smtClean="0"/>
              <a:t>Second Round:</a:t>
            </a:r>
          </a:p>
          <a:p>
            <a:pPr lvl="1"/>
            <a:r>
              <a:rPr lang="en-US" sz="2400" dirty="0" smtClean="0"/>
              <a:t>ADD</a:t>
            </a:r>
            <a:r>
              <a:rPr lang="en-US" sz="2400" dirty="0"/>
              <a:t>: ELIMINATE FREE GLUTAMATE </a:t>
            </a:r>
          </a:p>
          <a:p>
            <a:pPr marL="0" indent="0" algn="ctr">
              <a:buNone/>
            </a:pPr>
            <a:r>
              <a:rPr lang="en-US" sz="2800" i="1" dirty="0" smtClean="0">
                <a:solidFill>
                  <a:srgbClr val="FF0000"/>
                </a:solidFill>
              </a:rPr>
              <a:t>Child </a:t>
            </a:r>
            <a:r>
              <a:rPr lang="en-US" sz="2800" i="1" dirty="0">
                <a:solidFill>
                  <a:srgbClr val="FF0000"/>
                </a:solidFill>
              </a:rPr>
              <a:t>lost the "autism" label!</a:t>
            </a:r>
          </a:p>
          <a:p>
            <a:pPr algn="ctr"/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78933" y="6248403"/>
            <a:ext cx="6712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 err="1"/>
              <a:t>blog.sethroberts.net</a:t>
            </a:r>
            <a:r>
              <a:rPr lang="en-US" dirty="0"/>
              <a:t>/2013/05/17/journal-of-personal-science-</a:t>
            </a:r>
          </a:p>
          <a:p>
            <a:r>
              <a:rPr lang="en-US" dirty="0"/>
              <a:t>one-childs-autism-eliminated-by-removal-of-glutamate-from-her-diet</a:t>
            </a:r>
          </a:p>
        </p:txBody>
      </p:sp>
    </p:spTree>
    <p:extLst>
      <p:ext uri="{BB962C8B-B14F-4D97-AF65-F5344CB8AC3E}">
        <p14:creationId xmlns:p14="http://schemas.microsoft.com/office/powerpoint/2010/main" val="2684300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ep-A_autism_U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48" b="-10648"/>
          <a:stretch>
            <a:fillRect/>
          </a:stretch>
        </p:blipFill>
        <p:spPr>
          <a:xfrm>
            <a:off x="287883" y="3590109"/>
            <a:ext cx="6282267" cy="3455005"/>
          </a:xfrm>
        </p:spPr>
      </p:pic>
      <p:pic>
        <p:nvPicPr>
          <p:cNvPr id="5" name="Picture 4" descr="varivax_autism_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3" y="1045628"/>
            <a:ext cx="6066988" cy="28352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Varivax</a:t>
            </a:r>
            <a:r>
              <a:rPr lang="en-US" b="1" dirty="0" smtClean="0"/>
              <a:t> and </a:t>
            </a:r>
            <a:r>
              <a:rPr lang="en-US" b="1" dirty="0" err="1" smtClean="0"/>
              <a:t>Hepatitus</a:t>
            </a:r>
            <a:r>
              <a:rPr lang="en-US" b="1" dirty="0" smtClean="0"/>
              <a:t> A Vaccines: Linked to Autism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9467" y="1811867"/>
            <a:ext cx="321733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Contains Glutamate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947334" y="4707467"/>
            <a:ext cx="321733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Contains Aluminum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451617" y="5230687"/>
            <a:ext cx="26923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TA </a:t>
            </a:r>
            <a:r>
              <a:rPr lang="en-US" sz="2000" dirty="0" err="1" smtClean="0"/>
              <a:t>Deisher</a:t>
            </a:r>
            <a:r>
              <a:rPr lang="en-US" sz="2000" dirty="0" smtClean="0"/>
              <a:t> et al., Journal </a:t>
            </a:r>
            <a:r>
              <a:rPr lang="en-US" sz="2000" dirty="0"/>
              <a:t>of Public Health and Epidemiology  6(9), 271-284, 2014.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39763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b="1" dirty="0" smtClean="0"/>
              <a:t>Sub-Outline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Glyphosate </a:t>
            </a:r>
            <a:r>
              <a:rPr lang="en-US" dirty="0"/>
              <a:t>and </a:t>
            </a:r>
            <a:r>
              <a:rPr lang="en-US" dirty="0" smtClean="0"/>
              <a:t>manganese deficiency</a:t>
            </a:r>
            <a:endParaRPr lang="en-US" dirty="0"/>
          </a:p>
          <a:p>
            <a:pPr lvl="1"/>
            <a:r>
              <a:rPr lang="en-US" dirty="0" smtClean="0"/>
              <a:t>Lactobacillus </a:t>
            </a:r>
            <a:r>
              <a:rPr lang="en-US" dirty="0"/>
              <a:t>and </a:t>
            </a:r>
            <a:r>
              <a:rPr lang="en-US" dirty="0" smtClean="0"/>
              <a:t>anxiety</a:t>
            </a:r>
            <a:endParaRPr lang="en-US" dirty="0"/>
          </a:p>
          <a:p>
            <a:pPr lvl="1"/>
            <a:r>
              <a:rPr lang="en-US" dirty="0" smtClean="0"/>
              <a:t>Glutamate </a:t>
            </a:r>
            <a:r>
              <a:rPr lang="en-US" dirty="0"/>
              <a:t>and ammonia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Mitochondrial disorder</a:t>
            </a:r>
          </a:p>
          <a:p>
            <a:pPr lvl="1"/>
            <a:r>
              <a:rPr lang="en-US" dirty="0" smtClean="0"/>
              <a:t>Impaired </a:t>
            </a:r>
            <a:r>
              <a:rPr lang="en-US" dirty="0"/>
              <a:t>bone </a:t>
            </a:r>
            <a:r>
              <a:rPr lang="en-US" dirty="0" smtClean="0"/>
              <a:t>development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506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91384</TotalTime>
  <Words>8490</Words>
  <Application>Microsoft Macintosh PowerPoint</Application>
  <PresentationFormat>On-screen Show (4:3)</PresentationFormat>
  <Paragraphs>991</Paragraphs>
  <Slides>132</Slides>
  <Notes>81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3" baseType="lpstr">
      <vt:lpstr>Office Theme</vt:lpstr>
      <vt:lpstr>Download these slides!people.csail.mit.edu/seneff</vt:lpstr>
      <vt:lpstr>Main Outline</vt:lpstr>
      <vt:lpstr>Roundup, aluminum and hexane: Synergistic partners in the                autism epidemic    </vt:lpstr>
      <vt:lpstr>PowerPoint Presentation</vt:lpstr>
      <vt:lpstr>Half of US Children are Chronically Ill* </vt:lpstr>
      <vt:lpstr>Outline</vt:lpstr>
      <vt:lpstr>Outline</vt:lpstr>
      <vt:lpstr>Brand New Study*</vt:lpstr>
      <vt:lpstr>Glyphosate!!</vt:lpstr>
      <vt:lpstr>Autism Prevalence in US: 6 year olds</vt:lpstr>
      <vt:lpstr>Autism Linked to Oxalate Crystals*</vt:lpstr>
      <vt:lpstr>Oxalate Metabolism*</vt:lpstr>
      <vt:lpstr>Glyphosate Metabolism*</vt:lpstr>
      <vt:lpstr>Monsanto Patents: 2002-2010: Pesticide Compositions Containing Oxalic Acid</vt:lpstr>
      <vt:lpstr>Monsanto Patents: 2002-2010: Pesticide Compositions Containing Oxalic Acid</vt:lpstr>
      <vt:lpstr>PowerPoint Presentation</vt:lpstr>
      <vt:lpstr>PowerPoint Presentation</vt:lpstr>
      <vt:lpstr>PowerPoint Presentation</vt:lpstr>
      <vt:lpstr>PowerPoint Presentation</vt:lpstr>
      <vt:lpstr>This Detoxification Scheme is Essential in Red Blood Cells</vt:lpstr>
      <vt:lpstr>This Detoxification Scheme is Essential in Red Blood Cells</vt:lpstr>
      <vt:lpstr>This Detoxification Scheme is Essential in RBCS</vt:lpstr>
      <vt:lpstr>Outline</vt:lpstr>
      <vt:lpstr>GM soy imports implicated in     health issues in China*</vt:lpstr>
      <vt:lpstr>“Another claim of Monsanto's has been that residue levels of up to 5.6 mg/kg in GM-soy represent "...extreme levels, and far higher                                                     than those typically found" (Monsanto 1999).</vt:lpstr>
      <vt:lpstr>Soybean Oil and Protein Products*</vt:lpstr>
      <vt:lpstr>Soy Formula Linked to Seizures in Autism*</vt:lpstr>
      <vt:lpstr>Protein Bars!</vt:lpstr>
      <vt:lpstr>Synthetic Food</vt:lpstr>
      <vt:lpstr>Toxic Effects of Inhaled Hexane*</vt:lpstr>
      <vt:lpstr>Toxic Effects of Inhaled Hexane*</vt:lpstr>
      <vt:lpstr>Vegetable Oil Consumption: All Uses*</vt:lpstr>
      <vt:lpstr>Human Fat and Oil Consumption: US*</vt:lpstr>
      <vt:lpstr>PowerPoint Presentation</vt:lpstr>
      <vt:lpstr>Outline</vt:lpstr>
      <vt:lpstr>Autism, Glyphosate, Vaccine Reactions*</vt:lpstr>
      <vt:lpstr>Autism, Glyphosate, Vaccine Reactions*</vt:lpstr>
      <vt:lpstr>PowerPoint Presentation</vt:lpstr>
      <vt:lpstr>Aluminum Glyphosate*</vt:lpstr>
      <vt:lpstr>Aluminum &amp; Mercury  Autism &amp; Developmental Delay &amp; Anxiety</vt:lpstr>
      <vt:lpstr>PowerPoint Presentation</vt:lpstr>
      <vt:lpstr>PowerPoint Presentation</vt:lpstr>
      <vt:lpstr>Another Possibility: Modifications to the Surfactant Adjuvants!</vt:lpstr>
      <vt:lpstr>PowerPoint Presentation</vt:lpstr>
      <vt:lpstr>New Roundup Transorb'R' Herbicide Formu- lation to Hit Retail Shelves in Eastern Canada* </vt:lpstr>
      <vt:lpstr>The Enhancing Effect of Adjuvants*</vt:lpstr>
      <vt:lpstr>Outline</vt:lpstr>
      <vt:lpstr>Glyphosate is an endocrine disruptor that promotes breast cancer*</vt:lpstr>
      <vt:lpstr>Glyphosate Test Report: Findings in American Mother's Breast milk, urine and water*</vt:lpstr>
      <vt:lpstr>Glyphosate Test Report: Findings in American Mother's Breast milk, urine and water*</vt:lpstr>
      <vt:lpstr>CDC Hospital Discharge Data on Breast Cancer Trends*</vt:lpstr>
      <vt:lpstr>Same Data: Caucasians Only*</vt:lpstr>
      <vt:lpstr>Once Estrogen Model Is Subtracted …</vt:lpstr>
      <vt:lpstr>Roundup Disrupts Steroid Synthesis*</vt:lpstr>
      <vt:lpstr>Mammary Tumors in Rats*,**</vt:lpstr>
      <vt:lpstr>PowerPoint Presentation</vt:lpstr>
      <vt:lpstr>Conclusions from Rat Study *</vt:lpstr>
      <vt:lpstr>Outline</vt:lpstr>
      <vt:lpstr>PowerPoint Presentation</vt:lpstr>
      <vt:lpstr>Studies on Glyphosate Exposure to Karp (Fish) in Africa*</vt:lpstr>
      <vt:lpstr>Studies on Glyphosate Exposure to Karp (Fish) in Africa*</vt:lpstr>
      <vt:lpstr>What Does This Mean?</vt:lpstr>
      <vt:lpstr>Outline</vt:lpstr>
      <vt:lpstr>Arsenic Export Through Bile Acids*</vt:lpstr>
      <vt:lpstr>PowerPoint Presentation</vt:lpstr>
      <vt:lpstr>Acute Kidney Disease Death Rate in US Plotted Against Glyphosate and GMOs*</vt:lpstr>
      <vt:lpstr>Outline</vt:lpstr>
      <vt:lpstr>Manganese, Bilirubin, and Cholestasis</vt:lpstr>
      <vt:lpstr>Where Does the Manganese Go?</vt:lpstr>
      <vt:lpstr>“Manganism” in Welders*</vt:lpstr>
      <vt:lpstr>“Manganism” in Welders*</vt:lpstr>
      <vt:lpstr>C. elegans Study: Parkinsons Disease*</vt:lpstr>
      <vt:lpstr>Parkinson’s Disease Following Glyphosate Accident (Acute Exposure)*</vt:lpstr>
      <vt:lpstr>Parkinsonism after  Chronic Exposure to Glyphosate*</vt:lpstr>
      <vt:lpstr>Arsenic Poisoning* and Manganese Poisoning** Induce Intense Salivation</vt:lpstr>
      <vt:lpstr>Arsenic Poisoning* and Manganese Poisoning** Induce Intense Salivation</vt:lpstr>
      <vt:lpstr>Salivary Glands Damaged by Glyphosate*</vt:lpstr>
      <vt:lpstr>Outline</vt:lpstr>
      <vt:lpstr>PowerPoint Presentation</vt:lpstr>
      <vt:lpstr>PowerPoint Presentation</vt:lpstr>
      <vt:lpstr>PowerPoint Presentation</vt:lpstr>
      <vt:lpstr>Glyphosate Depletes Iron, Manganese and Zinc in Plants*</vt:lpstr>
      <vt:lpstr>Severe Deficiency in Serum Manganese and Cobalt in Cows*</vt:lpstr>
      <vt:lpstr>Severe Deficiency in Serum Manganese and Cobalt in Cows*</vt:lpstr>
      <vt:lpstr>Sub-Outline</vt:lpstr>
      <vt:lpstr>Glyphosate Kills Beneficial Bacteria*</vt:lpstr>
      <vt:lpstr>Lactobacillus Depends on Manganese!*</vt:lpstr>
      <vt:lpstr>Lactobacillus Depends on Manganese!*</vt:lpstr>
      <vt:lpstr>Lactobacillus Alleviate Anxiety*</vt:lpstr>
      <vt:lpstr>Lactobacillus Alleviate Anxiety*</vt:lpstr>
      <vt:lpstr>Anxiety and Autism*</vt:lpstr>
      <vt:lpstr>Glyphosate Application on Corn and Soy Plotted against Anxiety, Panic Disorder and Phobias*</vt:lpstr>
      <vt:lpstr>Sub-Outline</vt:lpstr>
      <vt:lpstr>Glyphosate and Glutamate*</vt:lpstr>
      <vt:lpstr>Glutamine Synthesis Depends                on Manganese!</vt:lpstr>
      <vt:lpstr>“Alteration of Plasma Glutamate and Glutamine Levels in Children with          High-Functioning Autism”*</vt:lpstr>
      <vt:lpstr>Journal of Personal Science: One Child’s Autism Eliminated by Removal of Glutamate From Her Diet* By Katherine Reid</vt:lpstr>
      <vt:lpstr>Varivax and Hepatitus A Vaccines: Linked to Autism*</vt:lpstr>
      <vt:lpstr>Sub-Outline</vt:lpstr>
      <vt:lpstr>Autism and Mitochondrial Disorder*</vt:lpstr>
      <vt:lpstr>Detoxification of Superoxide (O2-)</vt:lpstr>
      <vt:lpstr>Citric Acid Cycle in Mitochondria</vt:lpstr>
      <vt:lpstr>Citric Acid Cycle in Mitochondria</vt:lpstr>
      <vt:lpstr>Aconitase Dysfunction and Brain Inflammation in Autism*</vt:lpstr>
      <vt:lpstr>Aconitase &amp; Glutathione in Cerebellum in Autism*</vt:lpstr>
      <vt:lpstr>PowerPoint Presentation</vt:lpstr>
      <vt:lpstr>Sub-Outline</vt:lpstr>
      <vt:lpstr>Glyphosate and Bone Development*</vt:lpstr>
      <vt:lpstr>Manganese and Bones*</vt:lpstr>
      <vt:lpstr>Osteoblasts build “Ground Substance” </vt:lpstr>
      <vt:lpstr>Chondroitin Sulfate Synthesis in Cartilage depends on Manganese*</vt:lpstr>
      <vt:lpstr>Perineuronal Nets*</vt:lpstr>
      <vt:lpstr>Perineuronal Nets*</vt:lpstr>
      <vt:lpstr>Coral Die-Off &amp; Chondroitin Sulfate*</vt:lpstr>
      <vt:lpstr>“Disease Causes Starfish to Lose Arms, Dissolve into White Blobs of Goo” * </vt:lpstr>
      <vt:lpstr>Outline</vt:lpstr>
      <vt:lpstr>Latest News in US: 2014 Statistics</vt:lpstr>
      <vt:lpstr>Glyphosate, Sperm and Aromatase*</vt:lpstr>
      <vt:lpstr>Glyphosate, Sperm and Aromatase*</vt:lpstr>
      <vt:lpstr>Glyphosate, Sperm and Aromatase*</vt:lpstr>
      <vt:lpstr>Inhibition of Cytochrome P450 Enzymes (CYPs) by Various Pesticides*</vt:lpstr>
      <vt:lpstr>"Male fertility under threat as average sperm counts drop”*</vt:lpstr>
      <vt:lpstr>Sperm Motility and Manganese*</vt:lpstr>
      <vt:lpstr>Glyphosate’s Effects on                            Sertoli Cells in Rat Testis*</vt:lpstr>
      <vt:lpstr>Glyphosate and Anencephaly*</vt:lpstr>
      <vt:lpstr>PowerPoint Presentation</vt:lpstr>
      <vt:lpstr>Glyphosate Upregulates Retinoic Acid*</vt:lpstr>
      <vt:lpstr>What to Do!</vt:lpstr>
      <vt:lpstr>PowerPoint Presentation</vt:lpstr>
      <vt:lpstr>Eat Foods Containing Manganese</vt:lpstr>
      <vt:lpstr> Eat Foods Containing Sulfur</vt:lpstr>
      <vt:lpstr>Summary</vt:lpstr>
    </vt:vector>
  </TitlesOfParts>
  <Company>MIT CSAIL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Seneff</dc:creator>
  <cp:lastModifiedBy>Stephanie Seneff</cp:lastModifiedBy>
  <cp:revision>298</cp:revision>
  <cp:lastPrinted>2014-11-06T16:45:51Z</cp:lastPrinted>
  <dcterms:created xsi:type="dcterms:W3CDTF">2014-05-25T12:22:43Z</dcterms:created>
  <dcterms:modified xsi:type="dcterms:W3CDTF">2014-11-06T22:09:06Z</dcterms:modified>
</cp:coreProperties>
</file>