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pn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media/image3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0.jpg" ContentType="image/jpeg"/>
  <Override PartName="/ppt/media/image16.jpg" ContentType="image/jpeg"/>
  <Override PartName="/ppt/media/image17.jpg" ContentType="image/jpeg"/>
  <Override PartName="/ppt/media/image18.jpg" ContentType="image/jpeg"/>
  <Override PartName="/ppt/notesSlides/notesSlide7.xml" ContentType="application/vnd.openxmlformats-officedocument.presentationml.notesSlide+xml"/>
  <Override PartName="/ppt/media/image20.jp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24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26.jpg" ContentType="image/jpe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27.jpg" ContentType="image/jpe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33.jpg" ContentType="image/jpeg"/>
  <Override PartName="/ppt/notesSlides/notesSlide22.xml" ContentType="application/vnd.openxmlformats-officedocument.presentationml.notesSlide+xml"/>
  <Override PartName="/ppt/media/image35.jpg" ContentType="image/jpeg"/>
  <Override PartName="/ppt/notesSlides/notesSlide23.xml" ContentType="application/vnd.openxmlformats-officedocument.presentationml.notesSlide+xml"/>
  <Override PartName="/ppt/media/image37.jpg" ContentType="image/jpe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image44.jpg" ContentType="image/jpeg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47.jpg" ContentType="image/jpeg"/>
  <Override PartName="/ppt/notesSlides/notesSlide30.xml" ContentType="application/vnd.openxmlformats-officedocument.presentationml.notesSlide+xml"/>
  <Override PartName="/ppt/media/image48.jpg" ContentType="image/jpeg"/>
  <Override PartName="/ppt/notesSlides/notesSlide31.xml" ContentType="application/vnd.openxmlformats-officedocument.presentationml.notesSlide+xml"/>
  <Override PartName="/ppt/media/image49.jpg" ContentType="image/jpeg"/>
  <Override PartName="/ppt/notesSlides/notesSlide32.xml" ContentType="application/vnd.openxmlformats-officedocument.presentationml.notesSlide+xml"/>
  <Override PartName="/ppt/media/image50.jpg" ContentType="image/jpeg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media/image52.jpg" ContentType="image/jpeg"/>
  <Override PartName="/ppt/notesSlides/notesSlide36.xml" ContentType="application/vnd.openxmlformats-officedocument.presentationml.notesSlide+xml"/>
  <Override PartName="/ppt/media/image53.jpg" ContentType="image/jpeg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media/image58.jpg" ContentType="image/jpeg"/>
  <Override PartName="/ppt/media/image59.jpg" ContentType="image/jpeg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0"/>
  </p:notesMasterIdLst>
  <p:handoutMasterIdLst>
    <p:handoutMasterId r:id="rId121"/>
  </p:handoutMasterIdLst>
  <p:sldIdLst>
    <p:sldId id="547" r:id="rId2"/>
    <p:sldId id="266" r:id="rId3"/>
    <p:sldId id="529" r:id="rId4"/>
    <p:sldId id="437" r:id="rId5"/>
    <p:sldId id="544" r:id="rId6"/>
    <p:sldId id="532" r:id="rId7"/>
    <p:sldId id="540" r:id="rId8"/>
    <p:sldId id="444" r:id="rId9"/>
    <p:sldId id="445" r:id="rId10"/>
    <p:sldId id="478" r:id="rId11"/>
    <p:sldId id="511" r:id="rId12"/>
    <p:sldId id="502" r:id="rId13"/>
    <p:sldId id="503" r:id="rId14"/>
    <p:sldId id="504" r:id="rId15"/>
    <p:sldId id="521" r:id="rId16"/>
    <p:sldId id="505" r:id="rId17"/>
    <p:sldId id="522" r:id="rId18"/>
    <p:sldId id="523" r:id="rId19"/>
    <p:sldId id="506" r:id="rId20"/>
    <p:sldId id="507" r:id="rId21"/>
    <p:sldId id="508" r:id="rId22"/>
    <p:sldId id="509" r:id="rId23"/>
    <p:sldId id="512" r:id="rId24"/>
    <p:sldId id="513" r:id="rId25"/>
    <p:sldId id="514" r:id="rId26"/>
    <p:sldId id="510" r:id="rId27"/>
    <p:sldId id="516" r:id="rId28"/>
    <p:sldId id="517" r:id="rId29"/>
    <p:sldId id="518" r:id="rId30"/>
    <p:sldId id="519" r:id="rId31"/>
    <p:sldId id="446" r:id="rId32"/>
    <p:sldId id="515" r:id="rId33"/>
    <p:sldId id="447" r:id="rId34"/>
    <p:sldId id="448" r:id="rId35"/>
    <p:sldId id="454" r:id="rId36"/>
    <p:sldId id="455" r:id="rId37"/>
    <p:sldId id="456" r:id="rId38"/>
    <p:sldId id="457" r:id="rId39"/>
    <p:sldId id="458" r:id="rId40"/>
    <p:sldId id="459" r:id="rId41"/>
    <p:sldId id="460" r:id="rId42"/>
    <p:sldId id="461" r:id="rId43"/>
    <p:sldId id="462" r:id="rId44"/>
    <p:sldId id="463" r:id="rId45"/>
    <p:sldId id="464" r:id="rId46"/>
    <p:sldId id="465" r:id="rId47"/>
    <p:sldId id="466" r:id="rId48"/>
    <p:sldId id="467" r:id="rId49"/>
    <p:sldId id="468" r:id="rId50"/>
    <p:sldId id="469" r:id="rId51"/>
    <p:sldId id="470" r:id="rId52"/>
    <p:sldId id="471" r:id="rId53"/>
    <p:sldId id="472" r:id="rId54"/>
    <p:sldId id="545" r:id="rId55"/>
    <p:sldId id="524" r:id="rId56"/>
    <p:sldId id="525" r:id="rId57"/>
    <p:sldId id="473" r:id="rId58"/>
    <p:sldId id="474" r:id="rId59"/>
    <p:sldId id="476" r:id="rId60"/>
    <p:sldId id="477" r:id="rId61"/>
    <p:sldId id="479" r:id="rId62"/>
    <p:sldId id="480" r:id="rId63"/>
    <p:sldId id="533" r:id="rId64"/>
    <p:sldId id="481" r:id="rId65"/>
    <p:sldId id="482" r:id="rId66"/>
    <p:sldId id="483" r:id="rId67"/>
    <p:sldId id="484" r:id="rId68"/>
    <p:sldId id="485" r:id="rId69"/>
    <p:sldId id="486" r:id="rId70"/>
    <p:sldId id="487" r:id="rId71"/>
    <p:sldId id="488" r:id="rId72"/>
    <p:sldId id="489" r:id="rId73"/>
    <p:sldId id="490" r:id="rId74"/>
    <p:sldId id="491" r:id="rId75"/>
    <p:sldId id="492" r:id="rId76"/>
    <p:sldId id="493" r:id="rId77"/>
    <p:sldId id="494" r:id="rId78"/>
    <p:sldId id="495" r:id="rId79"/>
    <p:sldId id="496" r:id="rId80"/>
    <p:sldId id="538" r:id="rId81"/>
    <p:sldId id="537" r:id="rId82"/>
    <p:sldId id="497" r:id="rId83"/>
    <p:sldId id="527" r:id="rId84"/>
    <p:sldId id="535" r:id="rId85"/>
    <p:sldId id="536" r:id="rId86"/>
    <p:sldId id="530" r:id="rId87"/>
    <p:sldId id="531" r:id="rId88"/>
    <p:sldId id="534" r:id="rId89"/>
    <p:sldId id="543" r:id="rId90"/>
    <p:sldId id="520" r:id="rId91"/>
    <p:sldId id="317" r:id="rId92"/>
    <p:sldId id="318" r:id="rId93"/>
    <p:sldId id="319" r:id="rId94"/>
    <p:sldId id="320" r:id="rId95"/>
    <p:sldId id="321" r:id="rId96"/>
    <p:sldId id="546" r:id="rId97"/>
    <p:sldId id="322" r:id="rId98"/>
    <p:sldId id="323" r:id="rId99"/>
    <p:sldId id="440" r:id="rId100"/>
    <p:sldId id="324" r:id="rId101"/>
    <p:sldId id="325" r:id="rId102"/>
    <p:sldId id="326" r:id="rId103"/>
    <p:sldId id="328" r:id="rId104"/>
    <p:sldId id="439" r:id="rId105"/>
    <p:sldId id="330" r:id="rId106"/>
    <p:sldId id="331" r:id="rId107"/>
    <p:sldId id="541" r:id="rId108"/>
    <p:sldId id="333" r:id="rId109"/>
    <p:sldId id="334" r:id="rId110"/>
    <p:sldId id="335" r:id="rId111"/>
    <p:sldId id="336" r:id="rId112"/>
    <p:sldId id="337" r:id="rId113"/>
    <p:sldId id="338" r:id="rId114"/>
    <p:sldId id="436" r:id="rId115"/>
    <p:sldId id="339" r:id="rId116"/>
    <p:sldId id="434" r:id="rId117"/>
    <p:sldId id="526" r:id="rId118"/>
    <p:sldId id="542" r:id="rId1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247" autoAdjust="0"/>
  </p:normalViewPr>
  <p:slideViewPr>
    <p:cSldViewPr snapToGrid="0" snapToObjects="1">
      <p:cViewPr>
        <p:scale>
          <a:sx n="75" d="100"/>
          <a:sy n="75" d="100"/>
        </p:scale>
        <p:origin x="-56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notesMaster" Target="notesMasters/notesMaster1.xml"/><Relationship Id="rId121" Type="http://schemas.openxmlformats.org/officeDocument/2006/relationships/handoutMaster" Target="handoutMasters/handoutMaster1.xml"/><Relationship Id="rId122" Type="http://schemas.openxmlformats.org/officeDocument/2006/relationships/printerSettings" Target="printerSettings/printerSettings1.bin"/><Relationship Id="rId123" Type="http://schemas.openxmlformats.org/officeDocument/2006/relationships/presProps" Target="presProps.xml"/><Relationship Id="rId124" Type="http://schemas.openxmlformats.org/officeDocument/2006/relationships/viewProps" Target="viewProps.xml"/><Relationship Id="rId125" Type="http://schemas.openxmlformats.org/officeDocument/2006/relationships/theme" Target="theme/theme1.xml"/><Relationship Id="rId12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zue:Desktop:autism%20childre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zue:Desktop:autism%20childre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Workbook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Percentage</a:t>
            </a:r>
            <a:r>
              <a:rPr lang="en-US" baseline="0"/>
              <a:t> of Children with Autism in US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719587883006337"/>
          <c:y val="0.109352517985611"/>
          <c:w val="0.857291802613071"/>
          <c:h val="0.8594724220623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Percentage of Children with Autism in US</c:v>
                </c:pt>
              </c:strCache>
            </c:strRef>
          </c:tx>
          <c:spPr>
            <a:ln w="47625">
              <a:noFill/>
            </a:ln>
          </c:spPr>
          <c:trendline>
            <c:trendlineType val="exp"/>
            <c:dispRSqr val="0"/>
            <c:dispEq val="0"/>
          </c:trendline>
          <c:trendline>
            <c:trendlineType val="exp"/>
            <c:dispRSqr val="0"/>
            <c:dispEq val="0"/>
          </c:trendline>
          <c:trendline>
            <c:trendlineType val="exp"/>
            <c:dispRSqr val="0"/>
            <c:dispEq val="0"/>
          </c:trendline>
          <c:xVal>
            <c:numRef>
              <c:f>Sheet1!$A$2:$A$15</c:f>
              <c:numCache>
                <c:formatCode>0</c:formatCode>
                <c:ptCount val="14"/>
                <c:pt idx="0">
                  <c:v>1975.0</c:v>
                </c:pt>
                <c:pt idx="1">
                  <c:v>1985.0</c:v>
                </c:pt>
                <c:pt idx="2">
                  <c:v>1995.0</c:v>
                </c:pt>
                <c:pt idx="3">
                  <c:v>2004.0</c:v>
                </c:pt>
                <c:pt idx="4">
                  <c:v>2007.0</c:v>
                </c:pt>
                <c:pt idx="5">
                  <c:v>2009.0</c:v>
                </c:pt>
                <c:pt idx="6">
                  <c:v>2014.0</c:v>
                </c:pt>
                <c:pt idx="7">
                  <c:v>2020.0</c:v>
                </c:pt>
                <c:pt idx="8">
                  <c:v>2025.0</c:v>
                </c:pt>
                <c:pt idx="9">
                  <c:v>2030.0</c:v>
                </c:pt>
                <c:pt idx="10">
                  <c:v>2035.0</c:v>
                </c:pt>
                <c:pt idx="11">
                  <c:v>2040.0</c:v>
                </c:pt>
                <c:pt idx="12">
                  <c:v>2045.0</c:v>
                </c:pt>
                <c:pt idx="13">
                  <c:v>2050.0</c:v>
                </c:pt>
              </c:numCache>
            </c:numRef>
          </c:xVal>
          <c:yVal>
            <c:numRef>
              <c:f>Sheet1!$D$2:$D$15</c:f>
              <c:numCache>
                <c:formatCode>General</c:formatCode>
                <c:ptCount val="14"/>
                <c:pt idx="0">
                  <c:v>0.02</c:v>
                </c:pt>
                <c:pt idx="1">
                  <c:v>0.04</c:v>
                </c:pt>
                <c:pt idx="2">
                  <c:v>0.2</c:v>
                </c:pt>
                <c:pt idx="3">
                  <c:v>0.6</c:v>
                </c:pt>
                <c:pt idx="4">
                  <c:v>0.667</c:v>
                </c:pt>
                <c:pt idx="5">
                  <c:v>0.909</c:v>
                </c:pt>
                <c:pt idx="6">
                  <c:v>1.471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3152824"/>
        <c:axId val="2123155784"/>
      </c:scatterChart>
      <c:valAx>
        <c:axId val="2123152824"/>
        <c:scaling>
          <c:orientation val="minMax"/>
        </c:scaling>
        <c:delete val="0"/>
        <c:axPos val="b"/>
        <c:minorGridlines/>
        <c:numFmt formatCode="0" sourceLinked="1"/>
        <c:majorTickMark val="out"/>
        <c:minorTickMark val="none"/>
        <c:tickLblPos val="nextTo"/>
        <c:crossAx val="2123155784"/>
        <c:crosses val="autoZero"/>
        <c:crossBetween val="midCat"/>
      </c:valAx>
      <c:valAx>
        <c:axId val="2123155784"/>
        <c:scaling>
          <c:logBase val="10.0"/>
          <c:orientation val="minMax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crossAx val="2123152824"/>
        <c:crosses val="autoZero"/>
        <c:crossBetween val="midCat"/>
      </c:valAx>
    </c:plotArea>
    <c:legend>
      <c:legendPos val="r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125728455213816"/>
          <c:y val="0.191168073415284"/>
          <c:w val="0.447015559519149"/>
          <c:h val="0.154272550463566"/>
        </c:manualLayout>
      </c:layout>
      <c:overlay val="0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</c:sp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Percentage</a:t>
            </a:r>
            <a:r>
              <a:rPr lang="en-US" baseline="0"/>
              <a:t> of Children with Autism in US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719587883006337"/>
          <c:y val="0.109352517985611"/>
          <c:w val="0.857291802613071"/>
          <c:h val="0.8594724220623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Percentage of Children with Autism in US</c:v>
                </c:pt>
              </c:strCache>
            </c:strRef>
          </c:tx>
          <c:spPr>
            <a:ln w="47625">
              <a:noFill/>
            </a:ln>
          </c:spPr>
          <c:trendline>
            <c:trendlineType val="exp"/>
            <c:dispRSqr val="0"/>
            <c:dispEq val="0"/>
          </c:trendline>
          <c:trendline>
            <c:trendlineType val="exp"/>
            <c:dispRSqr val="0"/>
            <c:dispEq val="0"/>
          </c:trendline>
          <c:trendline>
            <c:trendlineType val="exp"/>
            <c:dispRSqr val="0"/>
            <c:dispEq val="0"/>
          </c:trendline>
          <c:xVal>
            <c:numRef>
              <c:f>Sheet1!$A$2:$A$15</c:f>
              <c:numCache>
                <c:formatCode>0</c:formatCode>
                <c:ptCount val="14"/>
                <c:pt idx="0">
                  <c:v>1975.0</c:v>
                </c:pt>
                <c:pt idx="1">
                  <c:v>1985.0</c:v>
                </c:pt>
                <c:pt idx="2">
                  <c:v>1995.0</c:v>
                </c:pt>
                <c:pt idx="3">
                  <c:v>2004.0</c:v>
                </c:pt>
                <c:pt idx="4">
                  <c:v>2007.0</c:v>
                </c:pt>
                <c:pt idx="5">
                  <c:v>2009.0</c:v>
                </c:pt>
                <c:pt idx="6">
                  <c:v>2014.0</c:v>
                </c:pt>
                <c:pt idx="7">
                  <c:v>2020.0</c:v>
                </c:pt>
                <c:pt idx="8">
                  <c:v>2025.0</c:v>
                </c:pt>
                <c:pt idx="9">
                  <c:v>2030.0</c:v>
                </c:pt>
                <c:pt idx="10">
                  <c:v>2035.0</c:v>
                </c:pt>
                <c:pt idx="11">
                  <c:v>2040.0</c:v>
                </c:pt>
                <c:pt idx="12">
                  <c:v>2045.0</c:v>
                </c:pt>
                <c:pt idx="13">
                  <c:v>2050.0</c:v>
                </c:pt>
              </c:numCache>
            </c:numRef>
          </c:xVal>
          <c:yVal>
            <c:numRef>
              <c:f>Sheet1!$D$2:$D$15</c:f>
              <c:numCache>
                <c:formatCode>General</c:formatCode>
                <c:ptCount val="14"/>
                <c:pt idx="0">
                  <c:v>0.02</c:v>
                </c:pt>
                <c:pt idx="1">
                  <c:v>0.04</c:v>
                </c:pt>
                <c:pt idx="2">
                  <c:v>0.2</c:v>
                </c:pt>
                <c:pt idx="3">
                  <c:v>0.6</c:v>
                </c:pt>
                <c:pt idx="4">
                  <c:v>0.667</c:v>
                </c:pt>
                <c:pt idx="5">
                  <c:v>0.909</c:v>
                </c:pt>
                <c:pt idx="6">
                  <c:v>1.471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3241160"/>
        <c:axId val="2123244040"/>
      </c:scatterChart>
      <c:valAx>
        <c:axId val="2123241160"/>
        <c:scaling>
          <c:orientation val="minMax"/>
        </c:scaling>
        <c:delete val="0"/>
        <c:axPos val="b"/>
        <c:minorGridlines/>
        <c:numFmt formatCode="0" sourceLinked="1"/>
        <c:majorTickMark val="out"/>
        <c:minorTickMark val="none"/>
        <c:tickLblPos val="nextTo"/>
        <c:crossAx val="2123244040"/>
        <c:crosses val="autoZero"/>
        <c:crossBetween val="midCat"/>
      </c:valAx>
      <c:valAx>
        <c:axId val="2123244040"/>
        <c:scaling>
          <c:logBase val="10.0"/>
          <c:orientation val="minMax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crossAx val="2123241160"/>
        <c:crosses val="autoZero"/>
        <c:crossBetween val="midCat"/>
      </c:valAx>
    </c:plotArea>
    <c:legend>
      <c:legendPos val="r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125728455213816"/>
          <c:y val="0.191168073415284"/>
          <c:w val="0.447015559519149"/>
          <c:h val="0.154272550463566"/>
        </c:manualLayout>
      </c:layout>
      <c:overlay val="0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</c:sp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Sheet1!$A$1:$M$1</c:f>
              <c:numCache>
                <c:formatCode>General</c:formatCode>
                <c:ptCount val="13"/>
                <c:pt idx="0">
                  <c:v>167377.0</c:v>
                </c:pt>
                <c:pt idx="1">
                  <c:v>160735.0</c:v>
                </c:pt>
                <c:pt idx="2">
                  <c:v>159411.0</c:v>
                </c:pt>
                <c:pt idx="3">
                  <c:v>157920.0</c:v>
                </c:pt>
                <c:pt idx="4">
                  <c:v>150984.0</c:v>
                </c:pt>
                <c:pt idx="5">
                  <c:v>145788.0</c:v>
                </c:pt>
                <c:pt idx="6">
                  <c:v>139819.0</c:v>
                </c:pt>
                <c:pt idx="7">
                  <c:v>141486.0</c:v>
                </c:pt>
                <c:pt idx="8">
                  <c:v>134942.0</c:v>
                </c:pt>
                <c:pt idx="9">
                  <c:v>143906.0</c:v>
                </c:pt>
                <c:pt idx="10">
                  <c:v>157978.0</c:v>
                </c:pt>
                <c:pt idx="11">
                  <c:v>163948.0</c:v>
                </c:pt>
                <c:pt idx="12">
                  <c:v>167582.0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4102200"/>
        <c:axId val="2124105208"/>
      </c:barChart>
      <c:catAx>
        <c:axId val="2124102200"/>
        <c:scaling>
          <c:orientation val="minMax"/>
        </c:scaling>
        <c:delete val="0"/>
        <c:axPos val="b"/>
        <c:majorTickMark val="out"/>
        <c:minorTickMark val="none"/>
        <c:tickLblPos val="nextTo"/>
        <c:crossAx val="2124105208"/>
        <c:crosses val="autoZero"/>
        <c:auto val="1"/>
        <c:lblAlgn val="ctr"/>
        <c:lblOffset val="100"/>
        <c:noMultiLvlLbl val="0"/>
      </c:catAx>
      <c:valAx>
        <c:axId val="2124105208"/>
        <c:scaling>
          <c:orientation val="minMax"/>
          <c:max val="170000.0"/>
          <c:min val="130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4102200"/>
        <c:crosses val="autoZero"/>
        <c:crossBetween val="between"/>
        <c:majorUnit val="10000.0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Sheet1!$A$1:$M$1</c:f>
              <c:numCache>
                <c:formatCode>General</c:formatCode>
                <c:ptCount val="13"/>
                <c:pt idx="0">
                  <c:v>167377.0</c:v>
                </c:pt>
                <c:pt idx="1">
                  <c:v>160735.0</c:v>
                </c:pt>
                <c:pt idx="2">
                  <c:v>159411.0</c:v>
                </c:pt>
                <c:pt idx="3">
                  <c:v>157920.0</c:v>
                </c:pt>
                <c:pt idx="4">
                  <c:v>150984.0</c:v>
                </c:pt>
                <c:pt idx="5">
                  <c:v>145788.0</c:v>
                </c:pt>
                <c:pt idx="6">
                  <c:v>139819.0</c:v>
                </c:pt>
                <c:pt idx="7">
                  <c:v>141486.0</c:v>
                </c:pt>
                <c:pt idx="8">
                  <c:v>134942.0</c:v>
                </c:pt>
                <c:pt idx="9">
                  <c:v>143906.0</c:v>
                </c:pt>
                <c:pt idx="10">
                  <c:v>157978.0</c:v>
                </c:pt>
                <c:pt idx="11">
                  <c:v>163948.0</c:v>
                </c:pt>
                <c:pt idx="12">
                  <c:v>167582.0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6844728"/>
        <c:axId val="2126847736"/>
      </c:barChart>
      <c:catAx>
        <c:axId val="2126844728"/>
        <c:scaling>
          <c:orientation val="minMax"/>
        </c:scaling>
        <c:delete val="0"/>
        <c:axPos val="b"/>
        <c:majorTickMark val="out"/>
        <c:minorTickMark val="none"/>
        <c:tickLblPos val="nextTo"/>
        <c:crossAx val="2126847736"/>
        <c:crosses val="autoZero"/>
        <c:auto val="1"/>
        <c:lblAlgn val="ctr"/>
        <c:lblOffset val="100"/>
        <c:noMultiLvlLbl val="0"/>
      </c:catAx>
      <c:valAx>
        <c:axId val="2126847736"/>
        <c:scaling>
          <c:orientation val="minMax"/>
          <c:max val="170000.0"/>
          <c:min val="130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6844728"/>
        <c:crosses val="autoZero"/>
        <c:crossBetween val="between"/>
        <c:majorUnit val="10000.0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Sheet1!$A$2:$M$2</c:f>
              <c:numCache>
                <c:formatCode>General</c:formatCode>
                <c:ptCount val="13"/>
                <c:pt idx="0">
                  <c:v>103589.0</c:v>
                </c:pt>
                <c:pt idx="1">
                  <c:v>96270.0</c:v>
                </c:pt>
                <c:pt idx="2">
                  <c:v>96771.0</c:v>
                </c:pt>
                <c:pt idx="3">
                  <c:v>88082.0</c:v>
                </c:pt>
                <c:pt idx="4">
                  <c:v>85668.0</c:v>
                </c:pt>
                <c:pt idx="5">
                  <c:v>80802.0</c:v>
                </c:pt>
                <c:pt idx="6">
                  <c:v>77973.0</c:v>
                </c:pt>
                <c:pt idx="7">
                  <c:v>74763.0</c:v>
                </c:pt>
                <c:pt idx="8">
                  <c:v>73986.0</c:v>
                </c:pt>
                <c:pt idx="9">
                  <c:v>78090.0</c:v>
                </c:pt>
                <c:pt idx="10">
                  <c:v>79161.0</c:v>
                </c:pt>
                <c:pt idx="11">
                  <c:v>105987.0</c:v>
                </c:pt>
                <c:pt idx="12">
                  <c:v>111816.0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4682696"/>
        <c:axId val="2119457960"/>
      </c:barChart>
      <c:catAx>
        <c:axId val="2114682696"/>
        <c:scaling>
          <c:orientation val="minMax"/>
        </c:scaling>
        <c:delete val="0"/>
        <c:axPos val="b"/>
        <c:majorTickMark val="out"/>
        <c:minorTickMark val="none"/>
        <c:tickLblPos val="nextTo"/>
        <c:crossAx val="2119457960"/>
        <c:crosses val="autoZero"/>
        <c:auto val="1"/>
        <c:lblAlgn val="ctr"/>
        <c:lblOffset val="100"/>
        <c:noMultiLvlLbl val="0"/>
      </c:catAx>
      <c:valAx>
        <c:axId val="2119457960"/>
        <c:scaling>
          <c:orientation val="minMax"/>
          <c:max val="115000.0"/>
          <c:min val="70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46826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E6E15-1250-2145-9849-BDE19E4B10D4}" type="datetimeFigureOut">
              <a:rPr lang="en-US" smtClean="0"/>
              <a:t>1/24/15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C436D-6E68-4F4C-8662-3578F94E9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39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4C6F6-41AD-A44A-9E43-A7342FFCA2A4}" type="datetimeFigureOut">
              <a:rPr lang="en-US" smtClean="0"/>
              <a:t>1/24/15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1D5CD-9B65-F341-A70F-F4E3B34AA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9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NatureAutismRising.pdf</a:t>
            </a:r>
            <a:endParaRPr lang="en-US" dirty="0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32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Nancy/</a:t>
            </a:r>
            <a:r>
              <a:rPr lang="en-US" dirty="0" err="1" smtClean="0"/>
              <a:t>latest_plots</a:t>
            </a:r>
            <a:r>
              <a:rPr lang="en-US" dirty="0" smtClean="0"/>
              <a:t>/6-yr-old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autism.gif</a:t>
            </a:r>
            <a:r>
              <a:rPr lang="en-US" baseline="0" dirty="0" smtClean="0"/>
              <a:t>	</a:t>
            </a:r>
          </a:p>
          <a:p>
            <a:endParaRPr lang="en-US" baseline="0" dirty="0" smtClean="0"/>
          </a:p>
          <a:p>
            <a:r>
              <a:rPr lang="en-US" dirty="0" smtClean="0">
                <a:effectLst/>
              </a:rPr>
              <a:t>autism: USDE</a:t>
            </a:r>
          </a:p>
          <a:p>
            <a:r>
              <a:rPr lang="en-US" dirty="0" smtClean="0">
                <a:effectLst/>
              </a:rPr>
              <a:t>oil consumption: USDA</a:t>
            </a:r>
          </a:p>
          <a:p>
            <a:r>
              <a:rPr lang="en-US" dirty="0" smtClean="0">
                <a:effectLst/>
              </a:rPr>
              <a:t>glyphosate: USDA</a:t>
            </a:r>
          </a:p>
          <a:p>
            <a:r>
              <a:rPr lang="en-US" dirty="0" smtClean="0">
                <a:effectLst/>
              </a:rPr>
              <a:t>GE crops: USDA</a:t>
            </a:r>
          </a:p>
          <a:p>
            <a:r>
              <a:rPr lang="en-US" dirty="0" smtClean="0">
                <a:effectLst/>
              </a:rPr>
              <a:t>Mortality data: CDC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85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www.greenmedinfo.com</a:t>
            </a:r>
            <a:r>
              <a:rPr lang="en-US" dirty="0" smtClean="0"/>
              <a:t>/blog/how-extreme-levels-roundup-food-became-industry-normal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8B92-B5BA-6747-B32B-63F71F4D376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48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de-DE" dirty="0" err="1" smtClean="0"/>
              <a:t>SoyFormulaSeizuresAutism.pdf</a:t>
            </a:r>
            <a:endParaRPr lang="de-D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90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Samantha/</a:t>
            </a:r>
            <a:r>
              <a:rPr lang="en-US" dirty="0" err="1" smtClean="0"/>
              <a:t>zinc_deficiency_autism.text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4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Samantha/</a:t>
            </a:r>
            <a:r>
              <a:rPr lang="en-US" dirty="0" err="1" smtClean="0"/>
              <a:t>zinc_deficiency_autism.text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4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Glyphosate/glyphosate_IL_6_meningitis_2011.pdf</a:t>
            </a:r>
          </a:p>
          <a:p>
            <a:endParaRPr lang="en-US" dirty="0" smtClean="0"/>
          </a:p>
          <a:p>
            <a:r>
              <a:rPr lang="en-US" dirty="0" smtClean="0"/>
              <a:t>DIC = widespread clotting</a:t>
            </a:r>
            <a:r>
              <a:rPr lang="en-US" baseline="0" dirty="0" smtClean="0"/>
              <a:t> and bleeding.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5CF29-C2A4-F242-A551-A2145343006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2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ChrisNice</a:t>
            </a:r>
            <a:r>
              <a:rPr lang="en-US" dirty="0" smtClean="0"/>
              <a:t>/Melatonin_binds_toxic_metals_1999.pdf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76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Csail</a:t>
            </a:r>
            <a:r>
              <a:rPr lang="en-US" dirty="0" smtClean="0"/>
              <a:t>/2013/</a:t>
            </a:r>
            <a:r>
              <a:rPr lang="en-US" dirty="0" err="1" smtClean="0"/>
              <a:t>ChrisShaw</a:t>
            </a:r>
            <a:r>
              <a:rPr lang="en-US" dirty="0" smtClean="0"/>
              <a:t>/</a:t>
            </a:r>
            <a:r>
              <a:rPr lang="nl-NL" dirty="0" err="1" smtClean="0"/>
              <a:t>piezoelectricity_aluminum_pineal_gland.pdf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1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Individuals with Disabilities Education 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87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Individuals with Disabilities Education 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87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glyphosate_inhibits_CYPS_and_other_issues.pdf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concentration of hepatic cytochrome P-450 in rats exposed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clofibrate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glyphosate, 2,4dichlorophen-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oxyacetic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acid (2,4-D) 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4-chloro-2-methylphenoxyace-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tic acid (MCPA) for 2 weeks. The doses of 2,4-D and MCPA are also shown.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meansfS.E.M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are shown. The statistical significances were analyzed with Student's t-test using controls as a reference group. The following symbol is used: *: P&lt;0.05.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77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Individuals with Disabilities Education 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87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AnthonySamsel</a:t>
            </a:r>
            <a:r>
              <a:rPr lang="en-US" dirty="0" smtClean="0"/>
              <a:t>/swine/</a:t>
            </a:r>
            <a:r>
              <a:rPr lang="en-US" dirty="0" err="1" smtClean="0"/>
              <a:t>aluminum_glyphosate.pdf</a:t>
            </a:r>
            <a:endParaRPr lang="en-US" dirty="0" smtClean="0"/>
          </a:p>
          <a:p>
            <a:r>
              <a:rPr lang="is-IS" dirty="0" smtClean="0"/>
              <a:t>aluminum_citrate_absorbs_well_vinegar_antacids.pdf</a:t>
            </a:r>
            <a:endParaRPr lang="en-US" dirty="0" smtClean="0"/>
          </a:p>
          <a:p>
            <a:r>
              <a:rPr lang="en-US" dirty="0" err="1" smtClean="0"/>
              <a:t>Csail</a:t>
            </a:r>
            <a:r>
              <a:rPr lang="en-US" dirty="0" smtClean="0"/>
              <a:t>/2013/project/Anthony/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89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Seizures</a:t>
            </a:r>
            <a:r>
              <a:rPr lang="en-US" baseline="0" dirty="0" smtClean="0"/>
              <a:t> facial swelling anaphylactic shock</a:t>
            </a:r>
          </a:p>
          <a:p>
            <a:r>
              <a:rPr lang="en-US" baseline="0" dirty="0" smtClean="0"/>
              <a:t>Joint pain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C7CE-2177-4142-96B3-21BF15F0A7A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47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589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1. Plasma Levels of Amino Acids and related compounds in Control Subjects and Individuals with HFA. </a:t>
            </a:r>
            <a:endParaRPr lang="en-US" dirty="0" smtClean="0"/>
          </a:p>
          <a:p>
            <a:r>
              <a:rPr lang="en-US" dirty="0" smtClean="0"/>
              <a:t>G</a:t>
            </a:r>
            <a:r>
              <a:rPr lang="fi-FI" dirty="0" smtClean="0"/>
              <a:t>lyphosate/glutamate_glutamine_autism_2011.pdf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58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Samantha/Autism_Varicella_Deisher_2014.pdf</a:t>
            </a:r>
          </a:p>
          <a:p>
            <a:endParaRPr lang="en-US" dirty="0" smtClean="0"/>
          </a:p>
          <a:p>
            <a:r>
              <a:rPr lang="en-US" dirty="0" smtClean="0"/>
              <a:t>Chicken</a:t>
            </a:r>
            <a:r>
              <a:rPr lang="en-US" baseline="0" dirty="0" smtClean="0"/>
              <a:t> pox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1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glyphosate_and_breast_cancer.text</a:t>
            </a:r>
            <a:endParaRPr lang="en-US" dirty="0" smtClean="0"/>
          </a:p>
          <a:p>
            <a:r>
              <a:rPr lang="en-US" dirty="0" smtClean="0"/>
              <a:t>Swine/</a:t>
            </a:r>
            <a:r>
              <a:rPr lang="en-US" dirty="0" err="1" smtClean="0"/>
              <a:t>glyphosate_breast_cancer.pdf</a:t>
            </a:r>
            <a:endParaRPr lang="en-US" dirty="0" smtClean="0"/>
          </a:p>
          <a:p>
            <a:r>
              <a:rPr lang="en-US" dirty="0" smtClean="0"/>
              <a:t>Please make a note that this study shows Glyphosate effects down to parts per trillion (10 to the minus12th).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study, we found that glyphosate at a log interval concentration ranging from 10-12 to 10-6 M increased the cell proliferation of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hormorne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dependent breast cancer T47D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69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Glyphosate/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roundup_inhibits_StAR_protein_expression.pdf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reduction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expression in the adrenal gland may affect carbohydrate metabolism, immune system function, and water balance.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901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Images/</a:t>
            </a:r>
            <a:r>
              <a:rPr lang="en-US" dirty="0" err="1" smtClean="0"/>
              <a:t>seralini_rats.png</a:t>
            </a:r>
            <a:endParaRPr lang="en-US" dirty="0" smtClean="0"/>
          </a:p>
          <a:p>
            <a:r>
              <a:rPr lang="en-US" dirty="0" smtClean="0"/>
              <a:t>./</a:t>
            </a:r>
            <a:r>
              <a:rPr lang="en-US" dirty="0" err="1" smtClean="0"/>
              <a:t>seralini_paper.pdf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1-Seralini&amp;al.ESEU-RepublishedInVivo_June2014.pdf</a:t>
            </a:r>
          </a:p>
          <a:p>
            <a:r>
              <a:rPr lang="en-US" dirty="0" smtClean="0"/>
              <a:t>2-Seralini et al-</a:t>
            </a:r>
            <a:r>
              <a:rPr lang="en-US" dirty="0" err="1" smtClean="0"/>
              <a:t>RetTR</a:t>
            </a:r>
            <a:r>
              <a:rPr lang="en-US" dirty="0" smtClean="0"/>
              <a:t>- 1-s2.0-S0278691512005637-main.pdf</a:t>
            </a:r>
          </a:p>
          <a:p>
            <a:r>
              <a:rPr lang="en-US" dirty="0" smtClean="0"/>
              <a:t>3 Seralini&amp;al.ESEU-Conflicts_June2014.pdf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812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Spacedoc/mercola/GMOS_mouse_study_2012.pdf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E4978-050D-F641-83DC-E226D6622FF5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glyphosate_induced_manganese_deficiency_plants_Huber.pdf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114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Glyphosate/./abnormal_ossification_skeleton_glyphosate_rats_2003.pdf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620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http://pubs.acs.org/doi/abs/10.1021/bk-1987-0354.ch005</a:t>
            </a:r>
          </a:p>
          <a:p>
            <a:r>
              <a:rPr lang="en-US" dirty="0" smtClean="0"/>
              <a:t>G</a:t>
            </a:r>
            <a:r>
              <a:rPr lang="hu-HU" dirty="0" smtClean="0"/>
              <a:t>lyphosate/manganese_and_bones.text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2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chondroitin_sulfate_manganese_cartilege.text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888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onlinelibrary.wiley.com</a:t>
            </a:r>
            <a:r>
              <a:rPr lang="en-US" dirty="0" smtClean="0"/>
              <a:t>/</a:t>
            </a:r>
            <a:r>
              <a:rPr lang="en-US" dirty="0" err="1" smtClean="0"/>
              <a:t>doi</a:t>
            </a:r>
            <a:r>
              <a:rPr lang="en-US" dirty="0" smtClean="0"/>
              <a:t>/10.1002/dneu.20361/full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151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onlinelibrary.wiley.com</a:t>
            </a:r>
            <a:r>
              <a:rPr lang="en-US" dirty="0" smtClean="0"/>
              <a:t>/</a:t>
            </a:r>
            <a:r>
              <a:rPr lang="en-US" dirty="0" err="1" smtClean="0"/>
              <a:t>doi</a:t>
            </a:r>
            <a:r>
              <a:rPr lang="en-US" dirty="0" smtClean="0"/>
              <a:t>/10.1002/dneu.20361/full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151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Project/</a:t>
            </a:r>
            <a:r>
              <a:rPr lang="en-US" dirty="0" err="1" smtClean="0"/>
              <a:t>glyphsate</a:t>
            </a:r>
            <a:r>
              <a:rPr lang="en-US" dirty="0" smtClean="0"/>
              <a:t>/</a:t>
            </a:r>
            <a:r>
              <a:rPr lang="en-US" dirty="0" err="1" smtClean="0"/>
              <a:t>chondroitin_sulfate_coral.text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751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glyphosate_oyster_toxicity.text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442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nitrogen_cycle_archaea.pdf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Glutamine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synthetase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(GS) is a ubiquitous enzyme with a central role in nitrogen metabolism.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D5CD-9B65-F341-A70F-F4E3B34AADB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131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AntibioticsInGroundwater.pdf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D5CD-9B65-F341-A70F-F4E3B34AADB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07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smtClean="0"/>
              <a:t>AntibioticsInGroundwater.pdf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D5CD-9B65-F341-A70F-F4E3B34AADB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0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glyphosate</a:t>
            </a:r>
            <a:r>
              <a:rPr lang="pl-PL" dirty="0" smtClean="0"/>
              <a:t>//</a:t>
            </a:r>
            <a:r>
              <a:rPr lang="pl-PL" dirty="0" err="1" smtClean="0"/>
              <a:t>cows_cobalt_deficiency_glyphosate.pdf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33DE-2F22-6E47-9E31-8407BA9180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364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./nitrous_oxide_levels_over_time_2012.pdf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D5CD-9B65-F341-A70F-F4E3B34AADB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742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./nitrous_oxide_levels_over_time_2012.pdf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D5CD-9B65-F341-A70F-F4E3B34AADB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334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nitrogen_cycle_archaea.pdf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D5CD-9B65-F341-A70F-F4E3B34AADB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131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JudyHoy</a:t>
            </a:r>
            <a:r>
              <a:rPr lang="en-US" dirty="0" smtClean="0"/>
              <a:t>/Reexamining_the_Risks_of_Drinking-Water_Nitrates_on_drinking_Water.pdf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D5CD-9B65-F341-A70F-F4E3B34AADB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160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D5CD-9B65-F341-A70F-F4E3B34AADB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632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samantha/oxalates_in_autism.text~</a:t>
            </a:r>
          </a:p>
          <a:p>
            <a:r>
              <a:rPr lang="is-IS" dirty="0" smtClean="0"/>
              <a:t>samantha/william_shaw_on_oxalates_autism.text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www.westonaprice.org</a:t>
            </a:r>
            <a:r>
              <a:rPr lang="en-US" dirty="0" smtClean="0"/>
              <a:t>/health-topics/the-role-of-oxalates-in-autism-and-chronic-disorders/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044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2015’Anthony/</a:t>
            </a:r>
            <a:r>
              <a:rPr lang="en-US" dirty="0" err="1" smtClean="0"/>
              <a:t>oxalate_crystals_brain.text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5CF29-C2A4-F242-A551-A2145343006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379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</a:t>
            </a:r>
            <a:r>
              <a:rPr lang="hu-HU" dirty="0" smtClean="0"/>
              <a:t>lyphosate/glyphosate_metabolism_to_glyoxylate.pdf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943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oxalates.text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596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2015/Anthony/oxalate_inhibits_glyoxylate_metabolism_1969.pdf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5CF29-C2A4-F242-A551-A2145343006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37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sv-SE" dirty="0" smtClean="0"/>
              <a:t>seralini_2014_pesticide_toxicity_adjuvants.pdf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188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data.epo.org</a:t>
            </a:r>
            <a:r>
              <a:rPr lang="en-US" dirty="0" smtClean="0"/>
              <a:t>/</a:t>
            </a:r>
            <a:r>
              <a:rPr lang="en-US" dirty="0" err="1" smtClean="0"/>
              <a:t>gpi</a:t>
            </a:r>
            <a:r>
              <a:rPr lang="en-US" dirty="0" smtClean="0"/>
              <a:t>/EP1389912A2-PESTICIDE-COMPOSITIONS-CONTAINING-OXALIC-ACID (quote)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“[origin: WO02069718A2] </a:t>
            </a:r>
            <a:r>
              <a:rPr lang="en-US" sz="1200" dirty="0" err="1" smtClean="0"/>
              <a:t>Pesticidal</a:t>
            </a:r>
            <a:r>
              <a:rPr lang="en-US" sz="1200" dirty="0" smtClean="0"/>
              <a:t> concentrate and spray compositions are described which exhibit </a:t>
            </a:r>
            <a:r>
              <a:rPr lang="en-US" sz="1200" i="1" dirty="0" smtClean="0">
                <a:solidFill>
                  <a:srgbClr val="FF0000"/>
                </a:solidFill>
              </a:rPr>
              <a:t>enhanced efficacy </a:t>
            </a:r>
            <a:r>
              <a:rPr lang="en-US" sz="1200" dirty="0" smtClean="0"/>
              <a:t>due to the addition thereto of a compound which increases cell membrane permeability, suppresses oxidative burst, or increases expression of </a:t>
            </a:r>
            <a:r>
              <a:rPr lang="en-US" sz="1200" dirty="0" err="1" smtClean="0"/>
              <a:t>hydroxyproline</a:t>
            </a:r>
            <a:r>
              <a:rPr lang="en-US" sz="1200" dirty="0" smtClean="0"/>
              <a:t>-rich glycoproteins. More particularly, the present invention relates to a method of enhancing the herbicidal effectiveness of </a:t>
            </a:r>
            <a:r>
              <a:rPr lang="en-US" sz="1200" i="1" dirty="0" smtClean="0">
                <a:solidFill>
                  <a:srgbClr val="FF0000"/>
                </a:solidFill>
              </a:rPr>
              <a:t>glyphosate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/>
              <a:t>concentrate and tank mix formulations containing one or more surfactants through the addition of </a:t>
            </a:r>
            <a:r>
              <a:rPr lang="en-US" sz="1200" i="1" dirty="0" smtClean="0">
                <a:solidFill>
                  <a:srgbClr val="FF0000"/>
                </a:solidFill>
              </a:rPr>
              <a:t>oxalic acid</a:t>
            </a:r>
            <a:r>
              <a:rPr lang="en-US" sz="1200" dirty="0" smtClean="0"/>
              <a:t>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909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data.epo.org</a:t>
            </a:r>
            <a:r>
              <a:rPr lang="en-US" dirty="0" smtClean="0"/>
              <a:t>/</a:t>
            </a:r>
            <a:r>
              <a:rPr lang="en-US" dirty="0" err="1" smtClean="0"/>
              <a:t>gpi</a:t>
            </a:r>
            <a:r>
              <a:rPr lang="en-US" dirty="0" smtClean="0"/>
              <a:t>/EP1389912A2-PESTICIDE-COMPOSITIONS-CONTAINING-OXALIC-ACID (quote)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“[origin: WO02069718A2] </a:t>
            </a:r>
            <a:r>
              <a:rPr lang="en-US" sz="1200" dirty="0" err="1" smtClean="0"/>
              <a:t>Pesticidal</a:t>
            </a:r>
            <a:r>
              <a:rPr lang="en-US" sz="1200" dirty="0" smtClean="0"/>
              <a:t> concentrate and spray compositions are described which exhibit </a:t>
            </a:r>
            <a:r>
              <a:rPr lang="en-US" sz="1200" i="1" dirty="0" smtClean="0">
                <a:solidFill>
                  <a:srgbClr val="FF0000"/>
                </a:solidFill>
              </a:rPr>
              <a:t>enhanced efficacy </a:t>
            </a:r>
            <a:r>
              <a:rPr lang="en-US" sz="1200" dirty="0" smtClean="0"/>
              <a:t>due to the addition thereto of a compound which increases cell membrane permeability, suppresses oxidative burst, or increases expression of </a:t>
            </a:r>
            <a:r>
              <a:rPr lang="en-US" sz="1200" dirty="0" err="1" smtClean="0"/>
              <a:t>hydroxyproline</a:t>
            </a:r>
            <a:r>
              <a:rPr lang="en-US" sz="1200" dirty="0" smtClean="0"/>
              <a:t>-rich glycoproteins. More particularly, the present invention relates to a method of enhancing the herbicidal effectiveness of </a:t>
            </a:r>
            <a:r>
              <a:rPr lang="en-US" sz="1200" i="1" dirty="0" smtClean="0">
                <a:solidFill>
                  <a:srgbClr val="FF0000"/>
                </a:solidFill>
              </a:rPr>
              <a:t>glyphosate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/>
              <a:t>concentrate and tank mix formulations containing one or more surfactants through the addition of </a:t>
            </a:r>
            <a:r>
              <a:rPr lang="en-US" sz="1200" i="1" dirty="0" smtClean="0">
                <a:solidFill>
                  <a:srgbClr val="FF0000"/>
                </a:solidFill>
              </a:rPr>
              <a:t>oxalic acid</a:t>
            </a:r>
            <a:r>
              <a:rPr lang="en-US" sz="1200" dirty="0" smtClean="0"/>
              <a:t>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909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product received its registration certificate in October 2003 after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six years of research and development work and field testing across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 regions in Canada. It was introduced in Western Canada last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season.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127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Samantha/</a:t>
            </a:r>
            <a:r>
              <a:rPr lang="pl-PL" dirty="0" err="1" smtClean="0"/>
              <a:t>autism_vitamin_D_deficiency_Chinese_study.pdf</a:t>
            </a:r>
            <a:endParaRPr lang="pl-P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Boxplot of serum 25(OH) D levels between ASD patients and normal cases. The mean serum 25(OH) D levels were significantly (P = 0.002) lower in children with ASD as compared with normal cases. 25(OH) D, 25-hydroxyvitamin </a:t>
            </a:r>
            <a:endParaRPr lang="en-US" dirty="0" smtClean="0"/>
          </a:p>
          <a:p>
            <a:r>
              <a:rPr lang="en-US" smtClean="0"/>
              <a:t> 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D5CD-9B65-F341-A70F-F4E3B34AADB8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23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 </a:t>
            </a:r>
            <a:r>
              <a:rPr lang="hr-HR" dirty="0" smtClean="0"/>
              <a:t>Mesnage_Seralini_2014_glyphosate_toxicity_proven.pdf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first time that all these formulated pesticides have been tested on human cells well below agricultural dilutions.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adjuvants were also more cytotoxic through the disruption of membrane and mitochondrial respiration,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1000-fold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enhancement w/ adjuvants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68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Csail</a:t>
            </a:r>
            <a:r>
              <a:rPr lang="en-US" dirty="0" smtClean="0"/>
              <a:t>/2014/Anthony/</a:t>
            </a:r>
            <a:r>
              <a:rPr lang="en-US" smtClean="0"/>
              <a:t>ancient_wheat_not_allergenic.text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8B92-B5BA-6747-B32B-63F71F4D376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16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Samantha/autism_environmental_trends_aluminum_glyphosate_Cynthia_2014.pdf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98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Nancy/</a:t>
            </a:r>
            <a:r>
              <a:rPr lang="en-US" dirty="0" err="1" smtClean="0"/>
              <a:t>latest_plots</a:t>
            </a:r>
            <a:r>
              <a:rPr lang="en-US" dirty="0" smtClean="0"/>
              <a:t>/6-yr-old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autism.gif</a:t>
            </a:r>
            <a:r>
              <a:rPr lang="en-US" baseline="0" dirty="0" smtClean="0"/>
              <a:t>	</a:t>
            </a:r>
          </a:p>
          <a:p>
            <a:endParaRPr lang="en-US" baseline="0" dirty="0" smtClean="0"/>
          </a:p>
          <a:p>
            <a:r>
              <a:rPr lang="en-US" dirty="0" smtClean="0">
                <a:effectLst/>
              </a:rPr>
              <a:t>autism: USDE</a:t>
            </a:r>
          </a:p>
          <a:p>
            <a:r>
              <a:rPr lang="en-US" dirty="0" smtClean="0">
                <a:effectLst/>
              </a:rPr>
              <a:t>oil consumption: USDA</a:t>
            </a:r>
          </a:p>
          <a:p>
            <a:r>
              <a:rPr lang="en-US" dirty="0" smtClean="0">
                <a:effectLst/>
              </a:rPr>
              <a:t>glyphosate: USDA</a:t>
            </a:r>
          </a:p>
          <a:p>
            <a:r>
              <a:rPr lang="en-US" dirty="0" smtClean="0">
                <a:effectLst/>
              </a:rPr>
              <a:t>GE crops: USDA</a:t>
            </a:r>
          </a:p>
          <a:p>
            <a:r>
              <a:rPr lang="en-US" dirty="0" smtClean="0">
                <a:effectLst/>
              </a:rPr>
              <a:t>Mortality data: CDC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85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A9D-C583-F040-BC5C-41D04B53ADF1}" type="datetimeFigureOut">
              <a:rPr lang="en-US" smtClean="0"/>
              <a:t>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7EB2-7EEF-D94B-BC31-02374AEA0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0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A9D-C583-F040-BC5C-41D04B53ADF1}" type="datetimeFigureOut">
              <a:rPr lang="en-US" smtClean="0"/>
              <a:t>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7EB2-7EEF-D94B-BC31-02374AEA0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2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A9D-C583-F040-BC5C-41D04B53ADF1}" type="datetimeFigureOut">
              <a:rPr lang="en-US" smtClean="0"/>
              <a:t>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7EB2-7EEF-D94B-BC31-02374AEA0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80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A9D-C583-F040-BC5C-41D04B53ADF1}" type="datetimeFigureOut">
              <a:rPr lang="en-US" smtClean="0"/>
              <a:t>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7EB2-7EEF-D94B-BC31-02374AEA0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1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A9D-C583-F040-BC5C-41D04B53ADF1}" type="datetimeFigureOut">
              <a:rPr lang="en-US" smtClean="0"/>
              <a:t>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7EB2-7EEF-D94B-BC31-02374AEA0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94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A9D-C583-F040-BC5C-41D04B53ADF1}" type="datetimeFigureOut">
              <a:rPr lang="en-US" smtClean="0"/>
              <a:t>1/24/15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7EB2-7EEF-D94B-BC31-02374AEA0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38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A9D-C583-F040-BC5C-41D04B53ADF1}" type="datetimeFigureOut">
              <a:rPr lang="en-US" smtClean="0"/>
              <a:t>1/24/15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7EB2-7EEF-D94B-BC31-02374AEA0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14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A9D-C583-F040-BC5C-41D04B53ADF1}" type="datetimeFigureOut">
              <a:rPr lang="en-US" smtClean="0"/>
              <a:t>1/24/15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7EB2-7EEF-D94B-BC31-02374AEA0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69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A9D-C583-F040-BC5C-41D04B53ADF1}" type="datetimeFigureOut">
              <a:rPr lang="en-US" smtClean="0"/>
              <a:t>1/24/15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7EB2-7EEF-D94B-BC31-02374AEA0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A9D-C583-F040-BC5C-41D04B53ADF1}" type="datetimeFigureOut">
              <a:rPr lang="en-US" smtClean="0"/>
              <a:t>1/24/15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7EB2-7EEF-D94B-BC31-02374AEA0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90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A9D-C583-F040-BC5C-41D04B53ADF1}" type="datetimeFigureOut">
              <a:rPr lang="en-US" smtClean="0"/>
              <a:t>1/24/15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7EB2-7EEF-D94B-BC31-02374AEA0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29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EEA9D-C583-F040-BC5C-41D04B53ADF1}" type="datetimeFigureOut">
              <a:rPr lang="en-US" smtClean="0"/>
              <a:t>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87EB2-7EEF-D94B-BC31-02374AEA0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3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eople.csail.mit.edu/seneff/Hawaii_2015.pdf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gi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gi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0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gi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7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1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2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2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Download These Slides!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34" y="1600201"/>
            <a:ext cx="8686800" cy="889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http://people.csail.mit.edu/seneff</a:t>
            </a:r>
            <a:r>
              <a:rPr lang="en-US" smtClean="0">
                <a:hlinkClick r:id="rId2"/>
              </a:rPr>
              <a:t>/Oahu2015</a:t>
            </a:r>
            <a:r>
              <a:rPr lang="en-US" dirty="0" smtClean="0">
                <a:hlinkClick r:id="rId2"/>
              </a:rPr>
              <a:t>.pdf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73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686800" cy="5435600"/>
          </a:xfrm>
        </p:spPr>
        <p:txBody>
          <a:bodyPr>
            <a:normAutofit/>
          </a:bodyPr>
          <a:lstStyle/>
          <a:p>
            <a:r>
              <a:rPr lang="en-US" dirty="0" smtClean="0"/>
              <a:t>History of Glyphosate &amp; GMOs</a:t>
            </a:r>
          </a:p>
          <a:p>
            <a:r>
              <a:rPr lang="en-US" dirty="0" smtClean="0"/>
              <a:t>Glyphosate and Autism</a:t>
            </a:r>
          </a:p>
          <a:p>
            <a:r>
              <a:rPr lang="en-US" dirty="0"/>
              <a:t>Glyphosate and </a:t>
            </a:r>
            <a:r>
              <a:rPr lang="en-US" dirty="0" smtClean="0"/>
              <a:t>Vaccines</a:t>
            </a:r>
          </a:p>
          <a:p>
            <a:r>
              <a:rPr lang="en-US" dirty="0"/>
              <a:t>Breast </a:t>
            </a:r>
            <a:r>
              <a:rPr lang="en-US" dirty="0" smtClean="0"/>
              <a:t>Cancer</a:t>
            </a:r>
            <a:endParaRPr lang="en-US" dirty="0"/>
          </a:p>
          <a:p>
            <a:r>
              <a:rPr lang="en-US" dirty="0"/>
              <a:t>Glyphosate, Oxalate and </a:t>
            </a:r>
            <a:r>
              <a:rPr lang="en-US" dirty="0" smtClean="0"/>
              <a:t>Anemia</a:t>
            </a:r>
            <a:endParaRPr lang="en-US" dirty="0"/>
          </a:p>
          <a:p>
            <a:r>
              <a:rPr lang="en-US" dirty="0" smtClean="0"/>
              <a:t>Chondroitin Sulfate and the Skeleton</a:t>
            </a:r>
          </a:p>
          <a:p>
            <a:r>
              <a:rPr lang="en-US" dirty="0" smtClean="0"/>
              <a:t>Glyphosate and Climate Change</a:t>
            </a:r>
            <a:endParaRPr lang="en-US" dirty="0"/>
          </a:p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26837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9486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 descr="Roundup_TimeMap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1042839" y="186738"/>
            <a:ext cx="11299942" cy="6214533"/>
          </a:xfrm>
        </p:spPr>
      </p:pic>
      <p:sp>
        <p:nvSpPr>
          <p:cNvPr id="8" name="Freeform 7"/>
          <p:cNvSpPr/>
          <p:nvPr/>
        </p:nvSpPr>
        <p:spPr>
          <a:xfrm>
            <a:off x="7688128" y="909580"/>
            <a:ext cx="998672" cy="928238"/>
          </a:xfrm>
          <a:custGeom>
            <a:avLst/>
            <a:gdLst>
              <a:gd name="connsiteX0" fmla="*/ 279141 w 998672"/>
              <a:gd name="connsiteY0" fmla="*/ 596 h 928238"/>
              <a:gd name="connsiteX1" fmla="*/ 12441 w 998672"/>
              <a:gd name="connsiteY1" fmla="*/ 495896 h 928238"/>
              <a:gd name="connsiteX2" fmla="*/ 634741 w 998672"/>
              <a:gd name="connsiteY2" fmla="*/ 927696 h 928238"/>
              <a:gd name="connsiteX3" fmla="*/ 990341 w 998672"/>
              <a:gd name="connsiteY3" fmla="*/ 406996 h 928238"/>
              <a:gd name="connsiteX4" fmla="*/ 279141 w 998672"/>
              <a:gd name="connsiteY4" fmla="*/ 596 h 92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72" h="928238">
                <a:moveTo>
                  <a:pt x="279141" y="596"/>
                </a:moveTo>
                <a:cubicBezTo>
                  <a:pt x="116158" y="15413"/>
                  <a:pt x="-46826" y="341379"/>
                  <a:pt x="12441" y="495896"/>
                </a:cubicBezTo>
                <a:cubicBezTo>
                  <a:pt x="71708" y="650413"/>
                  <a:pt x="471758" y="942513"/>
                  <a:pt x="634741" y="927696"/>
                </a:cubicBezTo>
                <a:cubicBezTo>
                  <a:pt x="797724" y="912879"/>
                  <a:pt x="1047491" y="563629"/>
                  <a:pt x="990341" y="406996"/>
                </a:cubicBezTo>
                <a:cubicBezTo>
                  <a:pt x="933191" y="250363"/>
                  <a:pt x="442124" y="-14221"/>
                  <a:pt x="279141" y="596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0212" y="6102769"/>
            <a:ext cx="892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sec.gov</a:t>
            </a:r>
            <a:r>
              <a:rPr lang="pl-PL" sz="2000" dirty="0"/>
              <a:t>/</a:t>
            </a:r>
            <a:r>
              <a:rPr lang="pl-PL" sz="2000" dirty="0" err="1"/>
              <a:t>Archives</a:t>
            </a:r>
            <a:r>
              <a:rPr lang="pl-PL" sz="2000" dirty="0"/>
              <a:t>/</a:t>
            </a:r>
            <a:r>
              <a:rPr lang="pl-PL" sz="2000" dirty="0" err="1"/>
              <a:t>edgar</a:t>
            </a:r>
            <a:r>
              <a:rPr lang="pl-PL" sz="2000" dirty="0"/>
              <a:t>/data/1110783/000103570403000400/c77652exv99w2.htm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4081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9486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 descr="Roundup_TimeMap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1042839" y="186738"/>
            <a:ext cx="11299942" cy="6214533"/>
          </a:xfrm>
        </p:spPr>
      </p:pic>
      <p:sp>
        <p:nvSpPr>
          <p:cNvPr id="8" name="Freeform 7"/>
          <p:cNvSpPr/>
          <p:nvPr/>
        </p:nvSpPr>
        <p:spPr>
          <a:xfrm>
            <a:off x="7688128" y="909580"/>
            <a:ext cx="998672" cy="928238"/>
          </a:xfrm>
          <a:custGeom>
            <a:avLst/>
            <a:gdLst>
              <a:gd name="connsiteX0" fmla="*/ 279141 w 998672"/>
              <a:gd name="connsiteY0" fmla="*/ 596 h 928238"/>
              <a:gd name="connsiteX1" fmla="*/ 12441 w 998672"/>
              <a:gd name="connsiteY1" fmla="*/ 495896 h 928238"/>
              <a:gd name="connsiteX2" fmla="*/ 634741 w 998672"/>
              <a:gd name="connsiteY2" fmla="*/ 927696 h 928238"/>
              <a:gd name="connsiteX3" fmla="*/ 990341 w 998672"/>
              <a:gd name="connsiteY3" fmla="*/ 406996 h 928238"/>
              <a:gd name="connsiteX4" fmla="*/ 279141 w 998672"/>
              <a:gd name="connsiteY4" fmla="*/ 596 h 92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72" h="928238">
                <a:moveTo>
                  <a:pt x="279141" y="596"/>
                </a:moveTo>
                <a:cubicBezTo>
                  <a:pt x="116158" y="15413"/>
                  <a:pt x="-46826" y="341379"/>
                  <a:pt x="12441" y="495896"/>
                </a:cubicBezTo>
                <a:cubicBezTo>
                  <a:pt x="71708" y="650413"/>
                  <a:pt x="471758" y="942513"/>
                  <a:pt x="634741" y="927696"/>
                </a:cubicBezTo>
                <a:cubicBezTo>
                  <a:pt x="797724" y="912879"/>
                  <a:pt x="1047491" y="563629"/>
                  <a:pt x="990341" y="406996"/>
                </a:cubicBezTo>
                <a:cubicBezTo>
                  <a:pt x="933191" y="250363"/>
                  <a:pt x="442124" y="-14221"/>
                  <a:pt x="279141" y="596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0212" y="6102769"/>
            <a:ext cx="892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sec.gov</a:t>
            </a:r>
            <a:r>
              <a:rPr lang="pl-PL" sz="2000" dirty="0"/>
              <a:t>/</a:t>
            </a:r>
            <a:r>
              <a:rPr lang="pl-PL" sz="2000" dirty="0" err="1"/>
              <a:t>Archives</a:t>
            </a:r>
            <a:r>
              <a:rPr lang="pl-PL" sz="2000" dirty="0"/>
              <a:t>/</a:t>
            </a:r>
            <a:r>
              <a:rPr lang="pl-PL" sz="2000" dirty="0" err="1"/>
              <a:t>edgar</a:t>
            </a:r>
            <a:r>
              <a:rPr lang="pl-PL" sz="2000" dirty="0"/>
              <a:t>/data/1110783/000103570403000400/c77652exv99w2.htm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197053" y="2215571"/>
            <a:ext cx="6491075" cy="1508105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WEATHERMAX!!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1541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364132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New Roundup </a:t>
            </a:r>
            <a:r>
              <a:rPr lang="en-US" sz="3600" b="1" dirty="0" err="1"/>
              <a:t>Transorb'R</a:t>
            </a:r>
            <a:r>
              <a:rPr lang="en-US" sz="3600" b="1" dirty="0"/>
              <a:t>' Herbicide </a:t>
            </a:r>
            <a:r>
              <a:rPr lang="en-US" sz="3600" b="1" dirty="0" err="1" smtClean="0"/>
              <a:t>Formu</a:t>
            </a:r>
            <a:r>
              <a:rPr lang="en-US" sz="3600" b="1" dirty="0" smtClean="0"/>
              <a:t>- </a:t>
            </a:r>
            <a:r>
              <a:rPr lang="en-US" sz="3600" b="1" dirty="0" err="1" smtClean="0"/>
              <a:t>lation</a:t>
            </a:r>
            <a:r>
              <a:rPr lang="en-US" sz="3600" b="1" dirty="0" smtClean="0"/>
              <a:t> </a:t>
            </a:r>
            <a:r>
              <a:rPr lang="en-US" sz="3600" b="1" dirty="0"/>
              <a:t>to Hit Retail Shelves in Eastern </a:t>
            </a:r>
            <a:r>
              <a:rPr lang="en-US" sz="3600" b="1" dirty="0" smtClean="0"/>
              <a:t>Canada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“In </a:t>
            </a:r>
            <a:r>
              <a:rPr lang="en-US" dirty="0"/>
              <a:t>2004, this powerful new formulation was chosen by more </a:t>
            </a:r>
            <a:r>
              <a:rPr lang="en-US" dirty="0" smtClean="0"/>
              <a:t>western Canadian </a:t>
            </a:r>
            <a:r>
              <a:rPr lang="en-US" dirty="0"/>
              <a:t>growers than any other non-selective herbicide on the market. Grower satisfaction with the performance in the field has reached new</a:t>
            </a:r>
            <a:br>
              <a:rPr lang="en-US" dirty="0"/>
            </a:br>
            <a:r>
              <a:rPr lang="en-US" dirty="0"/>
              <a:t>heights - 99% of growers who used Roundup </a:t>
            </a:r>
            <a:r>
              <a:rPr lang="en-US" i="1" dirty="0" err="1">
                <a:solidFill>
                  <a:srgbClr val="FF0000"/>
                </a:solidFill>
              </a:rPr>
              <a:t>WeatherMAX</a:t>
            </a:r>
            <a:r>
              <a:rPr lang="en-US" dirty="0"/>
              <a:t> were satisfied with their experience</a:t>
            </a:r>
            <a:r>
              <a:rPr lang="en-US" dirty="0" smtClean="0"/>
              <a:t>.” 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15067" y="5531569"/>
            <a:ext cx="70891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r>
              <a:rPr lang="en-US" sz="2800" dirty="0" err="1" smtClean="0"/>
              <a:t>www.highbeam.com</a:t>
            </a:r>
            <a:r>
              <a:rPr lang="en-US" sz="2800" dirty="0"/>
              <a:t>/doc/1P2-13686824.</a:t>
            </a:r>
            <a:r>
              <a:rPr lang="en-US" sz="2800" dirty="0" smtClean="0"/>
              <a:t>html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JANUARY </a:t>
            </a:r>
            <a:r>
              <a:rPr lang="en-US" sz="2800" dirty="0">
                <a:solidFill>
                  <a:srgbClr val="FF0000"/>
                </a:solidFill>
              </a:rPr>
              <a:t>3, 2005 </a:t>
            </a:r>
          </a:p>
        </p:txBody>
      </p:sp>
    </p:spTree>
    <p:extLst>
      <p:ext uri="{BB962C8B-B14F-4D97-AF65-F5344CB8AC3E}">
        <p14:creationId xmlns:p14="http://schemas.microsoft.com/office/powerpoint/2010/main" val="388730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xalates_autis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80" r="-57280"/>
          <a:stretch>
            <a:fillRect/>
          </a:stretch>
        </p:blipFill>
        <p:spPr>
          <a:xfrm>
            <a:off x="-20046" y="1016000"/>
            <a:ext cx="9291858" cy="5110164"/>
          </a:xfrm>
        </p:spPr>
      </p:pic>
      <p:sp>
        <p:nvSpPr>
          <p:cNvPr id="6" name="TextBox 5"/>
          <p:cNvSpPr txBox="1"/>
          <p:nvPr/>
        </p:nvSpPr>
        <p:spPr>
          <a:xfrm>
            <a:off x="338667" y="6155568"/>
            <a:ext cx="844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http://</a:t>
            </a:r>
            <a:r>
              <a:rPr lang="en-US" sz="2400" dirty="0" err="1"/>
              <a:t>www.greatplainslaboratory.com</a:t>
            </a:r>
            <a:r>
              <a:rPr lang="en-US" sz="2400" dirty="0"/>
              <a:t>/home/span/</a:t>
            </a:r>
            <a:r>
              <a:rPr lang="en-US" sz="2400" dirty="0" err="1"/>
              <a:t>oxalates.asp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-281776" y="82769"/>
            <a:ext cx="9689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“Oxalate crystals in the bone may crowd out the bone     marrow cells, leading to anemia and immunosuppression”</a:t>
            </a:r>
            <a:r>
              <a:rPr lang="en-US" sz="2800" b="1" dirty="0" smtClean="0">
                <a:solidFill>
                  <a:srgbClr val="FF0000"/>
                </a:solidFill>
              </a:rPr>
              <a:t>*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35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xalates_autis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80" r="-57280"/>
          <a:stretch>
            <a:fillRect/>
          </a:stretch>
        </p:blipFill>
        <p:spPr>
          <a:xfrm>
            <a:off x="-20046" y="1016000"/>
            <a:ext cx="9291858" cy="5110164"/>
          </a:xfrm>
        </p:spPr>
      </p:pic>
      <p:sp>
        <p:nvSpPr>
          <p:cNvPr id="6" name="TextBox 5"/>
          <p:cNvSpPr txBox="1"/>
          <p:nvPr/>
        </p:nvSpPr>
        <p:spPr>
          <a:xfrm>
            <a:off x="338667" y="6155568"/>
            <a:ext cx="844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http://</a:t>
            </a:r>
            <a:r>
              <a:rPr lang="en-US" sz="2400" dirty="0" err="1"/>
              <a:t>www.greatplainslaboratory.com</a:t>
            </a:r>
            <a:r>
              <a:rPr lang="en-US" sz="2400" dirty="0"/>
              <a:t>/home/span/</a:t>
            </a:r>
            <a:r>
              <a:rPr lang="en-US" sz="2400" dirty="0" err="1"/>
              <a:t>oxalates.asp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-281776" y="82769"/>
            <a:ext cx="9689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“Oxalate crystals in the bone may crowd out the bone     marrow cells, leading to </a:t>
            </a:r>
            <a:r>
              <a:rPr lang="en-US" sz="2800" b="1" dirty="0" smtClean="0">
                <a:solidFill>
                  <a:srgbClr val="FF0000"/>
                </a:solidFill>
              </a:rPr>
              <a:t>anemia</a:t>
            </a:r>
            <a:r>
              <a:rPr lang="en-US" sz="2800" b="1" dirty="0" smtClean="0"/>
              <a:t> and immunosuppression”</a:t>
            </a:r>
            <a:r>
              <a:rPr lang="en-US" sz="2800" b="1" dirty="0" smtClean="0">
                <a:solidFill>
                  <a:srgbClr val="FF0000"/>
                </a:solidFill>
              </a:rPr>
              <a:t>*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25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nemia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63" r="-25763"/>
          <a:stretch>
            <a:fillRect/>
          </a:stretch>
        </p:blipFill>
        <p:spPr>
          <a:xfrm>
            <a:off x="-1699082" y="-30156"/>
            <a:ext cx="11970588" cy="6583362"/>
          </a:xfrm>
        </p:spPr>
      </p:pic>
      <p:sp>
        <p:nvSpPr>
          <p:cNvPr id="5" name="TextBox 4"/>
          <p:cNvSpPr txBox="1"/>
          <p:nvPr/>
        </p:nvSpPr>
        <p:spPr>
          <a:xfrm>
            <a:off x="673100" y="6063740"/>
            <a:ext cx="817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Plot produced in collaboration with Dr. Nancy Swanson from US Government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09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This Detoxification Scheme is Essential in Red Blood Cells</a:t>
            </a:r>
            <a:endParaRPr lang="en-US" b="1" dirty="0"/>
          </a:p>
        </p:txBody>
      </p:sp>
      <p:pic>
        <p:nvPicPr>
          <p:cNvPr id="4" name="Content Placeholder 3" descr="G6P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27" r="-36727"/>
          <a:stretch>
            <a:fillRect/>
          </a:stretch>
        </p:blipFill>
        <p:spPr>
          <a:xfrm>
            <a:off x="-198680" y="1290642"/>
            <a:ext cx="9630547" cy="5296430"/>
          </a:xfrm>
        </p:spPr>
      </p:pic>
      <p:sp>
        <p:nvSpPr>
          <p:cNvPr id="5" name="TextBox 4"/>
          <p:cNvSpPr txBox="1"/>
          <p:nvPr/>
        </p:nvSpPr>
        <p:spPr>
          <a:xfrm>
            <a:off x="965199" y="5032401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Depends on selenium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17599" y="1561070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Inhibited by glyphosate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4000" y="3542268"/>
            <a:ext cx="1659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Depleted by glyphosate</a:t>
            </a:r>
            <a:endParaRPr lang="en-US" sz="20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94933" y="4047067"/>
            <a:ext cx="626533" cy="59266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73866" y="2015069"/>
            <a:ext cx="1676401" cy="22002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421466" y="5384800"/>
            <a:ext cx="1693334" cy="22013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46335" y="1881147"/>
            <a:ext cx="248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Product of    </a:t>
            </a:r>
            <a:r>
              <a:rPr lang="en-US" sz="2000" b="1" dirty="0" err="1" smtClean="0"/>
              <a:t>shikimate</a:t>
            </a:r>
            <a:r>
              <a:rPr lang="en-US" sz="2000" b="1" dirty="0" smtClean="0"/>
              <a:t> pathway</a:t>
            </a:r>
            <a:endParaRPr lang="en-US" sz="20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925735" y="2589033"/>
            <a:ext cx="762000" cy="4759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2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This Detoxification Scheme is Essential in Red Blood Cells</a:t>
            </a:r>
            <a:endParaRPr lang="en-US" b="1" dirty="0"/>
          </a:p>
        </p:txBody>
      </p:sp>
      <p:pic>
        <p:nvPicPr>
          <p:cNvPr id="4" name="Content Placeholder 3" descr="G6P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27" r="-36727"/>
          <a:stretch>
            <a:fillRect/>
          </a:stretch>
        </p:blipFill>
        <p:spPr>
          <a:xfrm>
            <a:off x="-198680" y="1290642"/>
            <a:ext cx="9630547" cy="5296430"/>
          </a:xfrm>
        </p:spPr>
      </p:pic>
      <p:sp>
        <p:nvSpPr>
          <p:cNvPr id="5" name="TextBox 4"/>
          <p:cNvSpPr txBox="1"/>
          <p:nvPr/>
        </p:nvSpPr>
        <p:spPr>
          <a:xfrm>
            <a:off x="965199" y="5032401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Depends on selenium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17599" y="1561070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Inhibited by glyphosate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4000" y="3542268"/>
            <a:ext cx="1659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Depleted by glyphosate</a:t>
            </a:r>
            <a:endParaRPr lang="en-US" sz="20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94933" y="4047067"/>
            <a:ext cx="626533" cy="59266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73866" y="2015069"/>
            <a:ext cx="1676401" cy="22002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421466" y="5384800"/>
            <a:ext cx="1693334" cy="22013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46335" y="1881147"/>
            <a:ext cx="248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Product of    </a:t>
            </a:r>
            <a:r>
              <a:rPr lang="en-US" sz="2000" b="1" dirty="0" err="1" smtClean="0"/>
              <a:t>shikimate</a:t>
            </a:r>
            <a:r>
              <a:rPr lang="en-US" sz="2000" b="1" dirty="0" smtClean="0"/>
              <a:t> pathway</a:t>
            </a:r>
            <a:endParaRPr lang="en-US" sz="20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925735" y="2589033"/>
            <a:ext cx="762000" cy="4759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457200" y="2015069"/>
            <a:ext cx="8229600" cy="1629469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G6PD Deficiency Leads to Hemolysis and Anemia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693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015069"/>
            <a:ext cx="8229600" cy="1629469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Anemia leads to low oxygen which induces chronic low grade encephalopathy linked to autism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78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encephalopath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251" b="-19251"/>
          <a:stretch>
            <a:fillRect/>
          </a:stretch>
        </p:blipFill>
        <p:spPr>
          <a:xfrm>
            <a:off x="457200" y="864892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862310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5977" y="2232027"/>
            <a:ext cx="6792131" cy="175432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History of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Glyphosate and GMOs</a:t>
            </a:r>
          </a:p>
        </p:txBody>
      </p:sp>
    </p:spTree>
    <p:extLst>
      <p:ext uri="{BB962C8B-B14F-4D97-AF65-F5344CB8AC3E}">
        <p14:creationId xmlns:p14="http://schemas.microsoft.com/office/powerpoint/2010/main" val="108038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t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Vitamin D Deficiency Epidemic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42739" y="596794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4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t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Vitamin D Deficiency Epidemic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42739" y="596794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015069"/>
            <a:ext cx="8229600" cy="1629469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Vitamin D depends on CYP enzymes for activation in the liver and the kidney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2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t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Vitamin D Deficiency Epidemic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42739" y="596794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015069"/>
            <a:ext cx="8229600" cy="1629469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Vitamin D protects from sulfate wasting</a:t>
            </a:r>
          </a:p>
          <a:p>
            <a:r>
              <a:rPr lang="en-US" sz="2800" dirty="0" smtClean="0"/>
              <a:t> from the kidneys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981429"/>
            <a:ext cx="779345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MJG Bolt et al., American Journal of Physiology - Endocrinology and Metabolism</a:t>
            </a:r>
          </a:p>
          <a:p>
            <a:r>
              <a:rPr lang="en-US" dirty="0"/>
              <a:t>2004;287(4):E744-E749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61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t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Vitamin D Deficiency Epidemic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42739" y="596794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2167469"/>
            <a:ext cx="8229600" cy="1629469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Autism is associated with vitamin D deficiency,          low serum sulfate and high urinary sulfate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6173508"/>
            <a:ext cx="841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RH </a:t>
            </a:r>
            <a:r>
              <a:rPr lang="en-US" dirty="0" err="1"/>
              <a:t>Waring</a:t>
            </a:r>
            <a:r>
              <a:rPr lang="en-US" dirty="0"/>
              <a:t> et al., Journal of Nutritional and Environmental Medicine 2000;10(1):25-32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Recent Study from China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utism_vitamin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14" r="-20314"/>
          <a:stretch>
            <a:fillRect/>
          </a:stretch>
        </p:blipFill>
        <p:spPr>
          <a:xfrm>
            <a:off x="-143349" y="1269922"/>
            <a:ext cx="8830149" cy="4856242"/>
          </a:xfrm>
        </p:spPr>
      </p:pic>
      <p:sp>
        <p:nvSpPr>
          <p:cNvPr id="5" name="TextBox 4"/>
          <p:cNvSpPr txBox="1"/>
          <p:nvPr/>
        </p:nvSpPr>
        <p:spPr>
          <a:xfrm>
            <a:off x="3158134" y="6422353"/>
            <a:ext cx="5925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Z-L Gong et al., </a:t>
            </a:r>
            <a:r>
              <a:rPr lang="en-US" sz="2400" dirty="0" err="1" smtClean="0"/>
              <a:t>NeuroReport</a:t>
            </a:r>
            <a:r>
              <a:rPr lang="en-US" sz="2400" dirty="0" smtClean="0"/>
              <a:t> </a:t>
            </a:r>
            <a:r>
              <a:rPr lang="en-US" sz="2400" dirty="0"/>
              <a:t>2014, 25:23–</a:t>
            </a:r>
            <a:r>
              <a:rPr lang="en-US" sz="2400" dirty="0" smtClean="0"/>
              <a:t>27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178249" y="3527911"/>
            <a:ext cx="1944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Serum Vitamin 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4645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Recapitulation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3038"/>
            <a:ext cx="8517466" cy="504983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Glyphosate induces anemia and iron toxicity  by disrupting red blood cells </a:t>
            </a:r>
          </a:p>
          <a:p>
            <a:pPr lvl="1"/>
            <a:r>
              <a:rPr lang="en-US" dirty="0" smtClean="0"/>
              <a:t>Anemia induces hypoxia and low grade encephalopathy</a:t>
            </a:r>
          </a:p>
          <a:p>
            <a:r>
              <a:rPr lang="en-US" dirty="0" smtClean="0"/>
              <a:t>New formulation, </a:t>
            </a:r>
            <a:r>
              <a:rPr lang="en-US" dirty="0" err="1" smtClean="0"/>
              <a:t>WeatherMax</a:t>
            </a:r>
            <a:r>
              <a:rPr lang="en-US" dirty="0" smtClean="0"/>
              <a:t>, introduced in 2005, is more toxic to both plants and animals</a:t>
            </a:r>
          </a:p>
          <a:p>
            <a:pPr lvl="1"/>
            <a:r>
              <a:rPr lang="en-US" dirty="0" smtClean="0"/>
              <a:t>Likely contains oxalate that suppresses glyphosate detoxification</a:t>
            </a:r>
          </a:p>
          <a:p>
            <a:pPr lvl="1"/>
            <a:r>
              <a:rPr lang="en-US" dirty="0" smtClean="0"/>
              <a:t>High serum oxalate is linked to autism</a:t>
            </a:r>
          </a:p>
          <a:p>
            <a:r>
              <a:rPr lang="en-US" dirty="0" smtClean="0"/>
              <a:t>Vitamin D deficiency epidemic post 2005 may be caused by disruption of liver CYP enzymes</a:t>
            </a:r>
          </a:p>
          <a:p>
            <a:pPr lvl="1"/>
            <a:r>
              <a:rPr lang="en-US" dirty="0" smtClean="0"/>
              <a:t>This will lead to sulfate deficiency due to wasting at kidneys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92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5517"/>
            <a:ext cx="8229600" cy="1143000"/>
          </a:xfrm>
        </p:spPr>
        <p:txBody>
          <a:bodyPr/>
          <a:lstStyle/>
          <a:p>
            <a:r>
              <a:rPr lang="en-US" b="1" dirty="0"/>
              <a:t>S</a:t>
            </a:r>
            <a:r>
              <a:rPr lang="en-US" b="1" dirty="0" smtClean="0"/>
              <a:t>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568" y="1037483"/>
            <a:ext cx="8686801" cy="547232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Glyphosate contamination in our food supply is a serious threat to human health</a:t>
            </a:r>
          </a:p>
          <a:p>
            <a:r>
              <a:rPr lang="en-US" dirty="0" smtClean="0"/>
              <a:t>Glyphosate is implicated in autism, breast cancer, Celiac disease, vitamin D deficiency, sleep disorders, osteoarthritis and many other health issues</a:t>
            </a:r>
          </a:p>
          <a:p>
            <a:r>
              <a:rPr lang="en-US" dirty="0" smtClean="0"/>
              <a:t>Suspected addition of oxalate to the formulation in 2005 led to significant increases in toxicity to both plants and animals</a:t>
            </a:r>
          </a:p>
          <a:p>
            <a:r>
              <a:rPr lang="en-US" dirty="0" smtClean="0"/>
              <a:t>Iron </a:t>
            </a:r>
            <a:r>
              <a:rPr lang="en-US" dirty="0" err="1" smtClean="0"/>
              <a:t>dysbiosis</a:t>
            </a:r>
            <a:r>
              <a:rPr lang="en-US" dirty="0" smtClean="0"/>
              <a:t> and anemia are important factors</a:t>
            </a:r>
          </a:p>
          <a:p>
            <a:r>
              <a:rPr lang="en-US" dirty="0" smtClean="0"/>
              <a:t>Glyphosate may be working synergistically with vaccine ingredients to cause increased harm</a:t>
            </a:r>
          </a:p>
          <a:p>
            <a:r>
              <a:rPr lang="en-US" dirty="0" smtClean="0"/>
              <a:t>Glyphosate may play a significant role in climate change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73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rganic_kaua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2101025" y="-566316"/>
            <a:ext cx="13499701" cy="7424316"/>
          </a:xfrm>
        </p:spPr>
      </p:pic>
      <p:sp>
        <p:nvSpPr>
          <p:cNvPr id="3" name="TextBox 2"/>
          <p:cNvSpPr txBox="1"/>
          <p:nvPr/>
        </p:nvSpPr>
        <p:spPr>
          <a:xfrm>
            <a:off x="1774366" y="0"/>
            <a:ext cx="62706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One Final Message: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Go Organic!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0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56631" y="2967335"/>
            <a:ext cx="3430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913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6112" y="287841"/>
            <a:ext cx="8229600" cy="1143000"/>
          </a:xfrm>
        </p:spPr>
        <p:txBody>
          <a:bodyPr/>
          <a:lstStyle/>
          <a:p>
            <a:r>
              <a:rPr lang="en-US" b="1" i="1" dirty="0" smtClean="0"/>
              <a:t>Is Glyphosate </a:t>
            </a:r>
            <a:r>
              <a:rPr lang="en-US" b="1" i="1" dirty="0"/>
              <a:t>T</a:t>
            </a:r>
            <a:r>
              <a:rPr lang="en-US" b="1" i="1" dirty="0" smtClean="0"/>
              <a:t>oxic?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8686800" cy="507950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Monsanto has argued that glyphosate                         is harmless to humans because our cells don’t have the </a:t>
            </a:r>
            <a:r>
              <a:rPr lang="en-US" dirty="0" err="1" smtClean="0"/>
              <a:t>shikimate</a:t>
            </a:r>
            <a:r>
              <a:rPr lang="en-US" dirty="0" smtClean="0"/>
              <a:t> pathway, which it inhibits</a:t>
            </a:r>
          </a:p>
          <a:p>
            <a:r>
              <a:rPr lang="en-US" dirty="0" smtClean="0"/>
              <a:t>However, our gut bacteria DO have this pathway</a:t>
            </a:r>
          </a:p>
          <a:p>
            <a:pPr lvl="1"/>
            <a:r>
              <a:rPr lang="en-US" dirty="0" smtClean="0"/>
              <a:t>We depend upon them to supply us with essential amino acids (among many other things)</a:t>
            </a:r>
          </a:p>
          <a:p>
            <a:r>
              <a:rPr lang="en-US" dirty="0" smtClean="0">
                <a:sym typeface="Wingdings"/>
              </a:rPr>
              <a:t>Other ingredients in Roundup greatly increase glyphosate’s toxic effects</a:t>
            </a:r>
          </a:p>
          <a:p>
            <a:r>
              <a:rPr lang="en-US" dirty="0" smtClean="0">
                <a:sym typeface="Wingdings"/>
              </a:rPr>
              <a:t>Insidious effects of glyphosate accumulate over time</a:t>
            </a:r>
          </a:p>
          <a:p>
            <a:pPr lvl="1"/>
            <a:r>
              <a:rPr lang="en-US" dirty="0" smtClean="0">
                <a:sym typeface="Wingdings"/>
              </a:rPr>
              <a:t> Most studies are too short to detect damage</a:t>
            </a:r>
            <a:endParaRPr lang="en-US" dirty="0"/>
          </a:p>
        </p:txBody>
      </p:sp>
      <p:pic>
        <p:nvPicPr>
          <p:cNvPr id="4" name="Picture 3" descr="Glyphosate-3D-vd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87" y="0"/>
            <a:ext cx="3249222" cy="187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Paper Published in 2013</a:t>
            </a:r>
            <a:endParaRPr lang="en-US" b="1" dirty="0"/>
          </a:p>
        </p:txBody>
      </p:sp>
      <p:pic>
        <p:nvPicPr>
          <p:cNvPr id="7" name="Picture 6" descr="SamselSenef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200"/>
            <a:ext cx="9144000" cy="415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51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Main Chemical Effects of Glyphosate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 Interferes with function of cytochrome P450 (CYP) enzymes</a:t>
            </a:r>
          </a:p>
          <a:p>
            <a:r>
              <a:rPr lang="en-US" dirty="0" smtClean="0"/>
              <a:t>Chelates important minerals (iron, cobalt, manganese, etc.)</a:t>
            </a:r>
          </a:p>
          <a:p>
            <a:r>
              <a:rPr lang="en-US" dirty="0" smtClean="0"/>
              <a:t>Interferes with synthesis of aromatic amino acids and methionine</a:t>
            </a:r>
          </a:p>
          <a:p>
            <a:pPr lvl="1"/>
            <a:r>
              <a:rPr lang="en-US" dirty="0" smtClean="0"/>
              <a:t>Leads to shortages in critical neurotransmitters and </a:t>
            </a:r>
            <a:r>
              <a:rPr lang="en-US" dirty="0" err="1" smtClean="0"/>
              <a:t>folate</a:t>
            </a:r>
            <a:endParaRPr lang="en-US" dirty="0" smtClean="0"/>
          </a:p>
          <a:p>
            <a:r>
              <a:rPr lang="en-US" dirty="0" smtClean="0"/>
              <a:t>Disrupts sulfate synthesis and sulfate transport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02067" y="6126163"/>
            <a:ext cx="53426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*</a:t>
            </a:r>
            <a:r>
              <a:rPr lang="en-US" sz="2000" i="1" dirty="0" err="1" smtClean="0"/>
              <a:t>Samsel</a:t>
            </a:r>
            <a:r>
              <a:rPr lang="en-US" sz="2000" i="1" dirty="0" smtClean="0"/>
              <a:t> and Seneff, Entropy </a:t>
            </a:r>
            <a:r>
              <a:rPr lang="en-US" sz="2000" b="1" dirty="0"/>
              <a:t>2013</a:t>
            </a:r>
            <a:r>
              <a:rPr lang="en-US" sz="2000" dirty="0"/>
              <a:t>, </a:t>
            </a:r>
            <a:r>
              <a:rPr lang="en-US" sz="2000" i="1" dirty="0"/>
              <a:t>15</a:t>
            </a:r>
            <a:r>
              <a:rPr lang="en-US" sz="2000" dirty="0"/>
              <a:t>, 1416-</a:t>
            </a:r>
            <a:r>
              <a:rPr lang="en-US" sz="2000" dirty="0" smtClean="0"/>
              <a:t>1463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4282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 smtClean="0"/>
              <a:t>Glyphosate</a:t>
            </a:r>
            <a:r>
              <a:rPr lang="en-US" b="1" dirty="0" smtClean="0"/>
              <a:t>: </a:t>
            </a:r>
            <a:br>
              <a:rPr lang="en-US" b="1" dirty="0" smtClean="0"/>
            </a:br>
            <a:r>
              <a:rPr lang="en-US" b="1" dirty="0" smtClean="0"/>
              <a:t>The Central Mechanisms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Glyphosate acts as an antibiotic to disrupt gut bacteria, leading to overgrowth of pathogens</a:t>
            </a:r>
          </a:p>
          <a:p>
            <a:r>
              <a:rPr lang="en-US" dirty="0" smtClean="0"/>
              <a:t>Disruption of liver CYP enzymes leads to impaired bile flow and low vitamin D</a:t>
            </a:r>
          </a:p>
          <a:p>
            <a:pPr lvl="1"/>
            <a:r>
              <a:rPr lang="en-US" dirty="0" smtClean="0"/>
              <a:t>This disrupts sulfate synthesis and transport</a:t>
            </a:r>
          </a:p>
          <a:p>
            <a:pPr lvl="1"/>
            <a:r>
              <a:rPr lang="en-US" dirty="0" smtClean="0"/>
              <a:t>Also impairs detoxification of other toxic chemicals</a:t>
            </a:r>
          </a:p>
          <a:p>
            <a:r>
              <a:rPr lang="en-US" dirty="0" smtClean="0"/>
              <a:t>Damage to red blood cells leads to anemia and toxicity due to free iron</a:t>
            </a:r>
          </a:p>
          <a:p>
            <a:pPr lvl="1"/>
            <a:r>
              <a:rPr lang="en-US" dirty="0" smtClean="0"/>
              <a:t>Hypoxia ensues </a:t>
            </a:r>
            <a:r>
              <a:rPr lang="en-US" dirty="0" smtClean="0">
                <a:sym typeface="Wingdings"/>
              </a:rPr>
              <a:t> low grade encephalopathy</a:t>
            </a:r>
          </a:p>
          <a:p>
            <a:r>
              <a:rPr lang="en-US" dirty="0" smtClean="0">
                <a:sym typeface="Wingdings"/>
              </a:rPr>
              <a:t>Leaky gut and leaky brain barrier lead to neuronal exposure to dangerous metals and neurotoxins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06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28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Inhibition of Cytochrome P450 Enzymes (CYPs) by Various Pesticides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ypohsate_inhibits_cyp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625" r="-48625"/>
          <a:stretch>
            <a:fillRect/>
          </a:stretch>
        </p:blipFill>
        <p:spPr>
          <a:xfrm>
            <a:off x="-2023536" y="1265241"/>
            <a:ext cx="9969236" cy="5482696"/>
          </a:xfrm>
        </p:spPr>
      </p:pic>
      <p:sp>
        <p:nvSpPr>
          <p:cNvPr id="5" name="TextBox 4"/>
          <p:cNvSpPr txBox="1"/>
          <p:nvPr/>
        </p:nvSpPr>
        <p:spPr>
          <a:xfrm>
            <a:off x="5655732" y="2810933"/>
            <a:ext cx="2624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Study in rats on 2,4-D, </a:t>
            </a:r>
            <a:r>
              <a:rPr lang="en-US" sz="2800" dirty="0" err="1" smtClean="0"/>
              <a:t>clofibrate</a:t>
            </a:r>
            <a:r>
              <a:rPr lang="en-US" sz="2800" dirty="0" smtClean="0"/>
              <a:t>, MCPA, and glyphosate</a:t>
            </a:r>
            <a:endParaRPr lang="en-US" sz="2800" dirty="0"/>
          </a:p>
        </p:txBody>
      </p:sp>
      <p:sp>
        <p:nvSpPr>
          <p:cNvPr id="6" name="Freeform 5"/>
          <p:cNvSpPr/>
          <p:nvPr/>
        </p:nvSpPr>
        <p:spPr>
          <a:xfrm>
            <a:off x="2268955" y="3420538"/>
            <a:ext cx="914578" cy="3169885"/>
          </a:xfrm>
          <a:custGeom>
            <a:avLst/>
            <a:gdLst>
              <a:gd name="connsiteX0" fmla="*/ 355712 w 914578"/>
              <a:gd name="connsiteY0" fmla="*/ 67734 h 3169885"/>
              <a:gd name="connsiteX1" fmla="*/ 112 w 914578"/>
              <a:gd name="connsiteY1" fmla="*/ 812800 h 3169885"/>
              <a:gd name="connsiteX2" fmla="*/ 321845 w 914578"/>
              <a:gd name="connsiteY2" fmla="*/ 2794000 h 3169885"/>
              <a:gd name="connsiteX3" fmla="*/ 711312 w 914578"/>
              <a:gd name="connsiteY3" fmla="*/ 3098800 h 3169885"/>
              <a:gd name="connsiteX4" fmla="*/ 914512 w 914578"/>
              <a:gd name="connsiteY4" fmla="*/ 1913467 h 3169885"/>
              <a:gd name="connsiteX5" fmla="*/ 728245 w 914578"/>
              <a:gd name="connsiteY5" fmla="*/ 508000 h 3169885"/>
              <a:gd name="connsiteX6" fmla="*/ 304912 w 914578"/>
              <a:gd name="connsiteY6" fmla="*/ 0 h 3169885"/>
              <a:gd name="connsiteX7" fmla="*/ 304912 w 914578"/>
              <a:gd name="connsiteY7" fmla="*/ 0 h 3169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578" h="3169885">
                <a:moveTo>
                  <a:pt x="355712" y="67734"/>
                </a:moveTo>
                <a:cubicBezTo>
                  <a:pt x="180734" y="213078"/>
                  <a:pt x="5756" y="358422"/>
                  <a:pt x="112" y="812800"/>
                </a:cubicBezTo>
                <a:cubicBezTo>
                  <a:pt x="-5533" y="1267178"/>
                  <a:pt x="203312" y="2413000"/>
                  <a:pt x="321845" y="2794000"/>
                </a:cubicBezTo>
                <a:cubicBezTo>
                  <a:pt x="440378" y="3175000"/>
                  <a:pt x="612534" y="3245555"/>
                  <a:pt x="711312" y="3098800"/>
                </a:cubicBezTo>
                <a:cubicBezTo>
                  <a:pt x="810090" y="2952045"/>
                  <a:pt x="911690" y="2345267"/>
                  <a:pt x="914512" y="1913467"/>
                </a:cubicBezTo>
                <a:cubicBezTo>
                  <a:pt x="917334" y="1481667"/>
                  <a:pt x="829845" y="826911"/>
                  <a:pt x="728245" y="508000"/>
                </a:cubicBezTo>
                <a:cubicBezTo>
                  <a:pt x="626645" y="189089"/>
                  <a:pt x="304912" y="0"/>
                  <a:pt x="304912" y="0"/>
                </a:cubicBezTo>
                <a:lnTo>
                  <a:pt x="304912" y="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44532" y="5645465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E </a:t>
            </a:r>
            <a:r>
              <a:rPr lang="en-US" sz="2000" dirty="0" err="1" smtClean="0"/>
              <a:t>Hetanen</a:t>
            </a:r>
            <a:r>
              <a:rPr lang="en-US" sz="2000" dirty="0" smtClean="0"/>
              <a:t> et al., </a:t>
            </a:r>
            <a:r>
              <a:rPr lang="en-US" sz="2000" dirty="0" err="1" smtClean="0"/>
              <a:t>Acta</a:t>
            </a:r>
            <a:r>
              <a:rPr lang="en-US" sz="2000" dirty="0"/>
              <a:t> </a:t>
            </a:r>
            <a:r>
              <a:rPr lang="en-US" sz="2000" dirty="0" err="1" smtClean="0"/>
              <a:t>Ph</a:t>
            </a:r>
            <a:r>
              <a:rPr lang="fr-FR" sz="2000" b="1" dirty="0" err="1" smtClean="0"/>
              <a:t>armacol</a:t>
            </a:r>
            <a:r>
              <a:rPr lang="fr-FR" sz="2000" b="1" dirty="0"/>
              <a:t>. </a:t>
            </a:r>
            <a:r>
              <a:rPr lang="en-US" sz="2000" b="1" dirty="0" smtClean="0"/>
              <a:t>E</a:t>
            </a:r>
            <a:r>
              <a:rPr lang="fr-FR" sz="2000" b="1" dirty="0" err="1" smtClean="0"/>
              <a:t>t</a:t>
            </a:r>
            <a:r>
              <a:rPr lang="fr-FR" sz="2000" b="1" dirty="0" smtClean="0"/>
              <a:t> </a:t>
            </a:r>
            <a:r>
              <a:rPr lang="fr-FR" sz="2000" b="1" dirty="0" err="1"/>
              <a:t>T</a:t>
            </a:r>
            <a:r>
              <a:rPr lang="fr-FR" sz="2000" b="1" dirty="0" err="1" smtClean="0"/>
              <a:t>oxicol</a:t>
            </a:r>
            <a:r>
              <a:rPr lang="fr-FR" sz="2000" b="1" dirty="0" smtClean="0"/>
              <a:t>. </a:t>
            </a:r>
            <a:r>
              <a:rPr lang="fr-FR" sz="2000" dirty="0" smtClean="0"/>
              <a:t>1983, </a:t>
            </a:r>
            <a:r>
              <a:rPr lang="fr-FR" sz="2000" b="1" dirty="0" smtClean="0"/>
              <a:t>53, </a:t>
            </a:r>
            <a:r>
              <a:rPr lang="fr-FR" sz="2000" dirty="0" smtClean="0"/>
              <a:t>103-1 12. </a:t>
            </a:r>
          </a:p>
        </p:txBody>
      </p:sp>
    </p:spTree>
    <p:extLst>
      <p:ext uri="{BB962C8B-B14F-4D97-AF65-F5344CB8AC3E}">
        <p14:creationId xmlns:p14="http://schemas.microsoft.com/office/powerpoint/2010/main" val="1134426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 Depletes Iron, Manganese and Zinc in Plants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manganese_plants_glypho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24" r="-1512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57200" y="6126163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D Huber, </a:t>
            </a:r>
            <a:r>
              <a:rPr lang="en-US" b="1" dirty="0"/>
              <a:t>What About Glyphosate-Induced Manganese Deficiency? </a:t>
            </a:r>
            <a:r>
              <a:rPr lang="en-US" dirty="0"/>
              <a:t> </a:t>
            </a:r>
            <a:r>
              <a:rPr lang="en-US" dirty="0" smtClean="0"/>
              <a:t>Fluid Journal, 20-22.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9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nganese_cobalt_depletion_cow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426" r="-57426"/>
          <a:stretch>
            <a:fillRect/>
          </a:stretch>
        </p:blipFill>
        <p:spPr>
          <a:xfrm>
            <a:off x="0" y="1005875"/>
            <a:ext cx="8940800" cy="491709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04" y="375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Severe Deficiency in Serum Manganese and Cobalt in Cows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6220767"/>
            <a:ext cx="6351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*</a:t>
            </a:r>
            <a:r>
              <a:rPr lang="fr-FR" sz="2400" dirty="0" smtClean="0"/>
              <a:t>M</a:t>
            </a:r>
            <a:r>
              <a:rPr lang="fr-FR" sz="2400" dirty="0"/>
              <a:t>. Krüger et al., J Environ Anal </a:t>
            </a:r>
            <a:r>
              <a:rPr lang="fr-FR" sz="2400" dirty="0" err="1"/>
              <a:t>Toxicol</a:t>
            </a:r>
            <a:r>
              <a:rPr lang="fr-FR" sz="2400" dirty="0"/>
              <a:t> 2013, 3:5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5759102"/>
            <a:ext cx="8185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Eight different farms: all cows tested had glyphosate in the urine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1964271" y="1845734"/>
            <a:ext cx="99393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Cobalt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642444" y="4210933"/>
            <a:ext cx="163758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Manganese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9039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Enhancing Effect of Adjuvants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1526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“Adjuvants </a:t>
            </a:r>
            <a:r>
              <a:rPr lang="en-US" dirty="0"/>
              <a:t>in pesticides are generally declared as </a:t>
            </a:r>
            <a:r>
              <a:rPr lang="en-US" dirty="0" err="1"/>
              <a:t>inerts</a:t>
            </a:r>
            <a:r>
              <a:rPr lang="en-US" dirty="0"/>
              <a:t>, and for this reason they are not tested in long-term regulatory experiments. It is thus very surprising that they amplify </a:t>
            </a:r>
            <a:r>
              <a:rPr lang="en-US" i="1" dirty="0">
                <a:solidFill>
                  <a:srgbClr val="FF0000"/>
                </a:solidFill>
              </a:rPr>
              <a:t>up to 1000 times </a:t>
            </a:r>
            <a:r>
              <a:rPr lang="en-US" dirty="0"/>
              <a:t>the toxicity of their APs </a:t>
            </a:r>
            <a:r>
              <a:rPr lang="en-US" dirty="0" smtClean="0"/>
              <a:t>[Active Principles] in </a:t>
            </a:r>
            <a:r>
              <a:rPr lang="en-US" dirty="0"/>
              <a:t>100% of the cases where they are indicated to be present by the </a:t>
            </a:r>
            <a:r>
              <a:rPr lang="en-US" dirty="0" smtClean="0"/>
              <a:t>manufacturer.” 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5067" y="5825067"/>
            <a:ext cx="7255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/>
              <a:t>R. </a:t>
            </a:r>
            <a:r>
              <a:rPr lang="en-US" dirty="0" err="1"/>
              <a:t>Mesnage</a:t>
            </a:r>
            <a:r>
              <a:rPr lang="en-US" dirty="0"/>
              <a:t> et </a:t>
            </a:r>
            <a:r>
              <a:rPr lang="en-US" dirty="0" err="1"/>
              <a:t>al.BioMed</a:t>
            </a:r>
            <a:r>
              <a:rPr lang="en-US" dirty="0"/>
              <a:t> Research International 2014; Article ID:179691.</a:t>
            </a:r>
          </a:p>
        </p:txBody>
      </p:sp>
    </p:spTree>
    <p:extLst>
      <p:ext uri="{BB962C8B-B14F-4D97-AF65-F5344CB8AC3E}">
        <p14:creationId xmlns:p14="http://schemas.microsoft.com/office/powerpoint/2010/main" val="1634607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raying_glyphosa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201" y="-149441"/>
            <a:ext cx="16584277" cy="70074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0" y="3914559"/>
            <a:ext cx="7772400" cy="1470025"/>
          </a:xfrm>
        </p:spPr>
        <p:txBody>
          <a:bodyPr>
            <a:noAutofit/>
          </a:bodyPr>
          <a:lstStyle/>
          <a:p>
            <a:r>
              <a:rPr lang="pt-BR" sz="3600" dirty="0" err="1" smtClean="0">
                <a:solidFill>
                  <a:srgbClr val="FFFF00"/>
                </a:solidFill>
              </a:rPr>
              <a:t>Roundup</a:t>
            </a:r>
            <a:r>
              <a:rPr lang="pt-BR" sz="3600" dirty="0" smtClean="0">
                <a:solidFill>
                  <a:srgbClr val="FFFF00"/>
                </a:solidFill>
              </a:rPr>
              <a:t> </a:t>
            </a:r>
            <a:r>
              <a:rPr lang="pt-BR" sz="3600" dirty="0" err="1" smtClean="0">
                <a:solidFill>
                  <a:srgbClr val="FFFF00"/>
                </a:solidFill>
              </a:rPr>
              <a:t>and</a:t>
            </a:r>
            <a:r>
              <a:rPr lang="pt-BR" sz="3600" dirty="0" smtClean="0">
                <a:solidFill>
                  <a:srgbClr val="FFFF00"/>
                </a:solidFill>
              </a:rPr>
              <a:t> GMO </a:t>
            </a:r>
            <a:r>
              <a:rPr lang="pt-BR" sz="3600" dirty="0" err="1" smtClean="0">
                <a:solidFill>
                  <a:srgbClr val="FFFF00"/>
                </a:solidFill>
              </a:rPr>
              <a:t>and</a:t>
            </a:r>
            <a:r>
              <a:rPr lang="pt-BR" sz="3600" dirty="0" smtClean="0">
                <a:solidFill>
                  <a:srgbClr val="FFFF00"/>
                </a:solidFill>
              </a:rPr>
              <a:t/>
            </a:r>
            <a:br>
              <a:rPr lang="pt-BR" sz="3600" dirty="0" smtClean="0">
                <a:solidFill>
                  <a:srgbClr val="FFFF00"/>
                </a:solidFill>
              </a:rPr>
            </a:br>
            <a:r>
              <a:rPr lang="pt-BR" sz="3600" dirty="0" smtClean="0">
                <a:solidFill>
                  <a:srgbClr val="FFFF00"/>
                </a:solidFill>
              </a:rPr>
              <a:t> </a:t>
            </a:r>
            <a:r>
              <a:rPr lang="pt-BR" sz="3600" dirty="0" err="1" smtClean="0">
                <a:solidFill>
                  <a:srgbClr val="FFFF00"/>
                </a:solidFill>
              </a:rPr>
              <a:t>the</a:t>
            </a:r>
            <a:r>
              <a:rPr lang="pt-BR" sz="3600" dirty="0" smtClean="0">
                <a:solidFill>
                  <a:srgbClr val="FFFF00"/>
                </a:solidFill>
              </a:rPr>
              <a:t> </a:t>
            </a:r>
            <a:r>
              <a:rPr lang="pt-BR" sz="3600" dirty="0" err="1" smtClean="0">
                <a:solidFill>
                  <a:srgbClr val="FFFF00"/>
                </a:solidFill>
              </a:rPr>
              <a:t>Rise</a:t>
            </a:r>
            <a:r>
              <a:rPr lang="pt-BR" sz="3600" dirty="0" smtClean="0">
                <a:solidFill>
                  <a:srgbClr val="FFFF00"/>
                </a:solidFill>
              </a:rPr>
              <a:t> </a:t>
            </a:r>
            <a:r>
              <a:rPr lang="pt-BR" sz="3600" dirty="0" err="1" smtClean="0">
                <a:solidFill>
                  <a:srgbClr val="FFFF00"/>
                </a:solidFill>
              </a:rPr>
              <a:t>of</a:t>
            </a:r>
            <a:r>
              <a:rPr lang="pt-BR" sz="3600" dirty="0" smtClean="0">
                <a:solidFill>
                  <a:srgbClr val="FFFF00"/>
                </a:solidFill>
              </a:rPr>
              <a:t> </a:t>
            </a:r>
            <a:r>
              <a:rPr lang="pt-BR" sz="3600" dirty="0" err="1" smtClean="0">
                <a:solidFill>
                  <a:srgbClr val="FFFF00"/>
                </a:solidFill>
              </a:rPr>
              <a:t>Modern</a:t>
            </a:r>
            <a:r>
              <a:rPr lang="pt-BR" sz="3600" dirty="0" smtClean="0">
                <a:solidFill>
                  <a:srgbClr val="FFFF00"/>
                </a:solidFill>
              </a:rPr>
              <a:t> </a:t>
            </a:r>
            <a:r>
              <a:rPr lang="pt-BR" sz="3600" dirty="0" err="1" smtClean="0">
                <a:solidFill>
                  <a:srgbClr val="FFFF00"/>
                </a:solidFill>
              </a:rPr>
              <a:t>Disease</a:t>
            </a:r>
            <a:r>
              <a:rPr lang="pt-BR" sz="3600" dirty="0" smtClean="0">
                <a:solidFill>
                  <a:srgbClr val="FFFF00"/>
                </a:solidFill>
              </a:rPr>
              <a:t>  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5039262"/>
            <a:ext cx="7442200" cy="1656276"/>
          </a:xfrm>
        </p:spPr>
        <p:txBody>
          <a:bodyPr>
            <a:normAutofit fontScale="92500" lnSpcReduction="20000"/>
          </a:bodyPr>
          <a:lstStyle/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sz="4000" dirty="0" smtClean="0">
                <a:solidFill>
                  <a:srgbClr val="FFFF00"/>
                </a:solidFill>
              </a:rPr>
              <a:t>Stephanie Seneff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MIT CSAIL</a:t>
            </a:r>
          </a:p>
        </p:txBody>
      </p:sp>
    </p:spTree>
    <p:extLst>
      <p:ext uri="{BB962C8B-B14F-4D97-AF65-F5344CB8AC3E}">
        <p14:creationId xmlns:p14="http://schemas.microsoft.com/office/powerpoint/2010/main" val="3686528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Roundup Safety Claims Disputed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“It </a:t>
            </a:r>
            <a:r>
              <a:rPr lang="en-US" dirty="0"/>
              <a:t>is commonly believed that Roundup is among the safest pesticides.  </a:t>
            </a:r>
            <a:r>
              <a:rPr lang="en-US" dirty="0" smtClean="0"/>
              <a:t>… Despite </a:t>
            </a:r>
            <a:r>
              <a:rPr lang="en-US" dirty="0"/>
              <a:t>its reputation, </a:t>
            </a:r>
            <a:r>
              <a:rPr lang="en-US" i="1" dirty="0">
                <a:solidFill>
                  <a:srgbClr val="FF0000"/>
                </a:solidFill>
              </a:rPr>
              <a:t>Roundup was by far the most toxic among the herbicides and insecticides tested</a:t>
            </a:r>
            <a:r>
              <a:rPr lang="en-US" dirty="0"/>
              <a:t>. This inconsistency between scientific fact and industrial claim may be attributed to huge economic interests, which have been found to falsify health risk assessments and </a:t>
            </a:r>
            <a:r>
              <a:rPr lang="en-US" i="1" dirty="0">
                <a:solidFill>
                  <a:srgbClr val="FF0000"/>
                </a:solidFill>
              </a:rPr>
              <a:t>delay health policy </a:t>
            </a:r>
            <a:r>
              <a:rPr lang="en-US" i="1" dirty="0" smtClean="0">
                <a:solidFill>
                  <a:srgbClr val="FF0000"/>
                </a:solidFill>
              </a:rPr>
              <a:t>decisions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8533" y="6144263"/>
            <a:ext cx="1021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R. </a:t>
            </a:r>
            <a:r>
              <a:rPr lang="en-US" sz="2000" dirty="0" err="1" smtClean="0"/>
              <a:t>Mesnage</a:t>
            </a:r>
            <a:r>
              <a:rPr lang="en-US" sz="2000" dirty="0" smtClean="0"/>
              <a:t> et al., Biomed Research International, </a:t>
            </a:r>
            <a:r>
              <a:rPr lang="fr-FR" sz="2000" dirty="0"/>
              <a:t>Volume 2014 (2014),  </a:t>
            </a:r>
            <a:endParaRPr lang="fr-FR" sz="2000" dirty="0" smtClean="0"/>
          </a:p>
          <a:p>
            <a:r>
              <a:rPr lang="fr-FR" sz="2000" dirty="0" smtClean="0"/>
              <a:t>Article </a:t>
            </a:r>
            <a:r>
              <a:rPr lang="fr-FR" sz="2000" dirty="0"/>
              <a:t>ID </a:t>
            </a:r>
            <a:r>
              <a:rPr lang="fr-FR" sz="2000" dirty="0" smtClean="0"/>
              <a:t>179691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62647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77333" y="1911281"/>
            <a:ext cx="8229600" cy="2338985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While it was claimed that the GMO Roundup-Ready Crops (corn, soy, canola, sugar </a:t>
            </a:r>
            <a:r>
              <a:rPr lang="en-US" sz="2800" dirty="0" smtClean="0"/>
              <a:t>beets</a:t>
            </a:r>
            <a:r>
              <a:rPr lang="en-US" sz="2800" dirty="0" smtClean="0"/>
              <a:t>, cotton, tobacco and alfalfa) would lead to </a:t>
            </a:r>
            <a:r>
              <a:rPr lang="en-US" sz="2800" i="1" dirty="0" smtClean="0">
                <a:solidFill>
                  <a:srgbClr val="FF0000"/>
                </a:solidFill>
              </a:rPr>
              <a:t>less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glyphosate usage, the exact opposite has happened, due to the appearance of multiple “Roundup-Ready” weeds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1416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PA-glyphosate-limi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461910" y="880534"/>
            <a:ext cx="9842977" cy="5413258"/>
          </a:xfrm>
        </p:spPr>
      </p:pic>
    </p:spTree>
    <p:extLst>
      <p:ext uri="{BB962C8B-B14F-4D97-AF65-F5344CB8AC3E}">
        <p14:creationId xmlns:p14="http://schemas.microsoft.com/office/powerpoint/2010/main" val="4198604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Paper Recently Published</a:t>
            </a:r>
            <a:endParaRPr lang="en-US" b="1" dirty="0"/>
          </a:p>
        </p:txBody>
      </p:sp>
      <p:pic>
        <p:nvPicPr>
          <p:cNvPr id="7" name="Picture 6" descr="Nancys_pap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7200"/>
            <a:ext cx="9144000" cy="338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85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13588"/>
            <a:ext cx="82296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Environmental Medicine Training || Copyright © 2014 Progressive Medical Education. All Rights Reserved.</a:t>
            </a:r>
            <a:endParaRPr lang="en-US" dirty="0"/>
          </a:p>
        </p:txBody>
      </p:sp>
      <p:pic>
        <p:nvPicPr>
          <p:cNvPr id="5" name="Picture 4" descr="diabe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36" y="254005"/>
            <a:ext cx="4102144" cy="3132666"/>
          </a:xfrm>
          <a:prstGeom prst="rect">
            <a:avLst/>
          </a:prstGeom>
        </p:spPr>
      </p:pic>
      <p:pic>
        <p:nvPicPr>
          <p:cNvPr id="6" name="Picture 5" descr="bladder_canc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93" y="3738980"/>
            <a:ext cx="4300887" cy="2908467"/>
          </a:xfrm>
          <a:prstGeom prst="rect">
            <a:avLst/>
          </a:prstGeom>
        </p:spPr>
      </p:pic>
      <p:pic>
        <p:nvPicPr>
          <p:cNvPr id="7" name="Picture 6" descr="thyroid_canc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475"/>
            <a:ext cx="4412606" cy="3036196"/>
          </a:xfrm>
          <a:prstGeom prst="rect">
            <a:avLst/>
          </a:prstGeom>
        </p:spPr>
      </p:pic>
      <p:pic>
        <p:nvPicPr>
          <p:cNvPr id="8" name="Picture 7" descr="renal_disea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4" y="3722048"/>
            <a:ext cx="3955019" cy="2956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446" y="1606034"/>
            <a:ext cx="1573944" cy="369332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Thyroid cancer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1580634"/>
            <a:ext cx="1008810" cy="369332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Diabetes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84800" y="4742934"/>
            <a:ext cx="1694883" cy="646331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Urinary/bladder </a:t>
            </a:r>
          </a:p>
          <a:p>
            <a:r>
              <a:rPr lang="en-US" dirty="0" smtClean="0"/>
              <a:t>cancer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6300" y="4768502"/>
            <a:ext cx="1412090" cy="646331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End stage </a:t>
            </a:r>
          </a:p>
          <a:p>
            <a:r>
              <a:rPr lang="en-US" dirty="0" smtClean="0"/>
              <a:t>renal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308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Quote from the Conclusion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“Although </a:t>
            </a:r>
            <a:r>
              <a:rPr lang="en-US" dirty="0"/>
              <a:t>correlation does not necessarily mean causation, when correlation coefficients of over 0.95 (with </a:t>
            </a:r>
            <a:r>
              <a:rPr lang="en-US" i="1" dirty="0"/>
              <a:t>p</a:t>
            </a:r>
            <a:r>
              <a:rPr lang="en-US" dirty="0"/>
              <a:t>-value significance levels less than 0.00001) are calculated for a list of diseases that can be directly linked to glyphosate, via its known biological effects, it would be imprudent not to consider causation as a plausible explanation</a:t>
            </a:r>
            <a:r>
              <a:rPr lang="en-US" dirty="0" smtClean="0"/>
              <a:t>.”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6267" y="5977467"/>
            <a:ext cx="6828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NL Swanson et al. Journal of Organic Systems 9(2), 2014, p. 32,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9011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erbicid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" r="2150"/>
          <a:stretch>
            <a:fillRect/>
          </a:stretch>
        </p:blipFill>
        <p:spPr>
          <a:xfrm>
            <a:off x="-1219893" y="-215900"/>
            <a:ext cx="11961928" cy="72643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7162"/>
            <a:ext cx="8229600" cy="1143000"/>
          </a:xfrm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Enlist Duo!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13588"/>
            <a:ext cx="82296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Environmental Medicine Training || Copyright © 2014 Progressive Medical Education. All Rights Reserved.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800" y="854076"/>
            <a:ext cx="8813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The answer to glyphosate resistance in weeds!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Corn and soybean crops will soon be engineered to resist both glyphosate and 2,4 D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Enlist Duo contains a mixture of both of these herbicides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The synergistic effects can only be imagined at this time</a:t>
            </a:r>
          </a:p>
          <a:p>
            <a:pPr marL="342900" indent="-342900">
              <a:buFont typeface="Arial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3873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heat-and-glyphosate-me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643467" y="677333"/>
            <a:ext cx="10872857" cy="5979653"/>
          </a:xfrm>
        </p:spPr>
      </p:pic>
    </p:spTree>
    <p:extLst>
      <p:ext uri="{BB962C8B-B14F-4D97-AF65-F5344CB8AC3E}">
        <p14:creationId xmlns:p14="http://schemas.microsoft.com/office/powerpoint/2010/main" val="2231034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eliac &amp; whea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3" r="-9663"/>
          <a:stretch>
            <a:fillRect/>
          </a:stretch>
        </p:blipFill>
        <p:spPr>
          <a:xfrm>
            <a:off x="-593581" y="511155"/>
            <a:ext cx="10209822" cy="5615009"/>
          </a:xfrm>
        </p:spPr>
      </p:pic>
      <p:sp>
        <p:nvSpPr>
          <p:cNvPr id="5" name="TextBox 4"/>
          <p:cNvSpPr txBox="1"/>
          <p:nvPr/>
        </p:nvSpPr>
        <p:spPr>
          <a:xfrm>
            <a:off x="4422300" y="5986993"/>
            <a:ext cx="3846198" cy="369330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pPr algn="ctr"/>
            <a:r>
              <a:rPr lang="en-US" dirty="0" smtClean="0"/>
              <a:t>Graph provided by Dr. Nancy Swanson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87899" y="2531987"/>
            <a:ext cx="404154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Wheat! Not corn and soy!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00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glyphosate_teste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9" r="-9119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2142051" y="6483583"/>
            <a:ext cx="6098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Source: http</a:t>
            </a:r>
            <a:r>
              <a:rPr lang="en-US" sz="2000" dirty="0"/>
              <a:t>://</a:t>
            </a:r>
            <a:r>
              <a:rPr lang="en-US" sz="2000" dirty="0" err="1"/>
              <a:t>healthytraditions.com</a:t>
            </a:r>
            <a:r>
              <a:rPr lang="en-US" sz="2000" dirty="0"/>
              <a:t>/glyphosate-tested/</a:t>
            </a:r>
          </a:p>
        </p:txBody>
      </p:sp>
    </p:spTree>
    <p:extLst>
      <p:ext uri="{BB962C8B-B14F-4D97-AF65-F5344CB8AC3E}">
        <p14:creationId xmlns:p14="http://schemas.microsoft.com/office/powerpoint/2010/main" val="3691904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73566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latin typeface="Apple Casual"/>
              </a:rPr>
              <a:t>I</a:t>
            </a:r>
            <a:r>
              <a:rPr lang="en-US" dirty="0" smtClean="0">
                <a:latin typeface="Apple Casual"/>
              </a:rPr>
              <a:t>n a time of universal deceit,</a:t>
            </a:r>
          </a:p>
          <a:p>
            <a:pPr marL="0" indent="0">
              <a:buNone/>
            </a:pPr>
            <a:r>
              <a:rPr lang="en-US" dirty="0" smtClean="0">
                <a:latin typeface="Apple Casual"/>
              </a:rPr>
              <a:t> telling the truth is a revolutionary act.</a:t>
            </a:r>
          </a:p>
          <a:p>
            <a:pPr marL="0" indent="0">
              <a:buNone/>
            </a:pPr>
            <a:endParaRPr lang="en-US" dirty="0">
              <a:latin typeface="Apple Casual"/>
            </a:endParaRPr>
          </a:p>
          <a:p>
            <a:pPr marL="0" indent="0">
              <a:buNone/>
            </a:pPr>
            <a:endParaRPr lang="en-US" dirty="0" smtClean="0">
              <a:latin typeface="Apple Casual"/>
            </a:endParaRPr>
          </a:p>
          <a:p>
            <a:pPr marL="0" indent="0">
              <a:buNone/>
            </a:pPr>
            <a:r>
              <a:rPr lang="en-US" dirty="0" smtClean="0"/>
              <a:t> — George Orwell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140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757" y="87898"/>
            <a:ext cx="8478043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Human Dietary </a:t>
            </a:r>
            <a:r>
              <a:rPr lang="en-US" b="1" dirty="0" smtClean="0"/>
              <a:t>Experiment </a:t>
            </a:r>
            <a:r>
              <a:rPr lang="en-US" b="1" dirty="0"/>
              <a:t>on </a:t>
            </a:r>
            <a:r>
              <a:rPr lang="en-US" b="1" dirty="0" smtClean="0"/>
              <a:t>Wheat &amp; Inflammatory Bowel Syndrome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3488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Significant improvement in symptoms with dietary organic </a:t>
            </a:r>
            <a:r>
              <a:rPr lang="en-US" dirty="0" smtClean="0"/>
              <a:t>wheat from ancient source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Abdominal </a:t>
            </a:r>
            <a:r>
              <a:rPr lang="en-US" dirty="0"/>
              <a:t>pain (P&lt; 0.0001)</a:t>
            </a:r>
          </a:p>
          <a:p>
            <a:pPr lvl="1"/>
            <a:r>
              <a:rPr lang="en-US" dirty="0" smtClean="0"/>
              <a:t>Bloating </a:t>
            </a:r>
            <a:r>
              <a:rPr lang="en-US" dirty="0"/>
              <a:t>(P=0.004)</a:t>
            </a:r>
          </a:p>
          <a:p>
            <a:pPr lvl="1"/>
            <a:r>
              <a:rPr lang="en-US" dirty="0" smtClean="0"/>
              <a:t>Stool </a:t>
            </a:r>
            <a:r>
              <a:rPr lang="en-US" dirty="0"/>
              <a:t>consistency (P&lt;0.001)</a:t>
            </a:r>
          </a:p>
          <a:p>
            <a:pPr lvl="1"/>
            <a:r>
              <a:rPr lang="en-US" dirty="0" smtClean="0"/>
              <a:t>Tiredness </a:t>
            </a:r>
            <a:r>
              <a:rPr lang="en-US" dirty="0"/>
              <a:t>(P&lt; 0.0001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dirty="0" smtClean="0"/>
              <a:t>Reduced </a:t>
            </a:r>
            <a:r>
              <a:rPr lang="en-US" dirty="0"/>
              <a:t>pro-inflammatory cytokines: IL-6, IL-17, interferon-gamma</a:t>
            </a:r>
            <a:r>
              <a:rPr lang="en-US" dirty="0" smtClean="0"/>
              <a:t>, VEGF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1744" y="6007186"/>
            <a:ext cx="7992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F. </a:t>
            </a:r>
            <a:r>
              <a:rPr lang="en-US" sz="2400" dirty="0" err="1"/>
              <a:t>Sofi</a:t>
            </a:r>
            <a:r>
              <a:rPr lang="en-US" sz="2400" dirty="0"/>
              <a:t> et al., Br J </a:t>
            </a:r>
            <a:r>
              <a:rPr lang="en-US" sz="2400" dirty="0" err="1"/>
              <a:t>Nutr</a:t>
            </a:r>
            <a:r>
              <a:rPr lang="en-US" sz="2400" dirty="0"/>
              <a:t>. 2014 Feb 13:1-8. [</a:t>
            </a:r>
            <a:r>
              <a:rPr lang="en-US" sz="2400" dirty="0" err="1"/>
              <a:t>Epub</a:t>
            </a:r>
            <a:r>
              <a:rPr lang="en-US" sz="2400" dirty="0"/>
              <a:t> ahead of print]</a:t>
            </a:r>
          </a:p>
        </p:txBody>
      </p:sp>
      <p:pic>
        <p:nvPicPr>
          <p:cNvPr id="5" name="Picture 4" descr="whe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32" y="2479049"/>
            <a:ext cx="3931514" cy="245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7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1659" y="2044005"/>
            <a:ext cx="68807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Glyphosate and Autism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042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40491" y="3846328"/>
            <a:ext cx="8229600" cy="2556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 </a:t>
            </a:r>
          </a:p>
        </p:txBody>
      </p:sp>
      <p:pic>
        <p:nvPicPr>
          <p:cNvPr id="8" name="Picture 7" descr="Nevi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238"/>
            <a:ext cx="8382000" cy="33322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54" y="-231749"/>
            <a:ext cx="8229600" cy="1143000"/>
          </a:xfrm>
        </p:spPr>
        <p:txBody>
          <a:bodyPr/>
          <a:lstStyle/>
          <a:p>
            <a:r>
              <a:rPr lang="en-US" b="1" dirty="0" smtClean="0"/>
              <a:t>New Study</a:t>
            </a:r>
            <a:r>
              <a:rPr lang="en-US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3633525"/>
            <a:ext cx="8229600" cy="3008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Data suggest ~</a:t>
            </a:r>
            <a:r>
              <a:rPr lang="en-US" sz="2400" dirty="0"/>
              <a:t>75-80% of the tracked increase in autism since 1988 is due to </a:t>
            </a:r>
            <a:r>
              <a:rPr lang="en-US" sz="2400" i="1" dirty="0">
                <a:solidFill>
                  <a:srgbClr val="FF0000"/>
                </a:solidFill>
              </a:rPr>
              <a:t>an actual increase </a:t>
            </a:r>
            <a:r>
              <a:rPr lang="en-US" sz="2400" dirty="0"/>
              <a:t>in the disorder rather than to changing diagnostic </a:t>
            </a:r>
            <a:r>
              <a:rPr lang="en-US" sz="2400" dirty="0" smtClean="0"/>
              <a:t>criteria</a:t>
            </a:r>
            <a:endParaRPr lang="en-US" sz="2400" dirty="0"/>
          </a:p>
          <a:p>
            <a:r>
              <a:rPr lang="en-US" sz="2400" dirty="0" err="1"/>
              <a:t>P</a:t>
            </a:r>
            <a:r>
              <a:rPr lang="en-US" sz="2400" dirty="0" err="1" smtClean="0"/>
              <a:t>olybrominated</a:t>
            </a:r>
            <a:r>
              <a:rPr lang="en-US" sz="2400" dirty="0" smtClean="0"/>
              <a:t> </a:t>
            </a:r>
            <a:r>
              <a:rPr lang="en-US" sz="2400" dirty="0" err="1"/>
              <a:t>diphenyl</a:t>
            </a:r>
            <a:r>
              <a:rPr lang="en-US" sz="2400" dirty="0"/>
              <a:t> </a:t>
            </a:r>
            <a:r>
              <a:rPr lang="en-US" sz="2400" dirty="0" smtClean="0"/>
              <a:t>ethers (fire retardants), </a:t>
            </a:r>
            <a:r>
              <a:rPr lang="en-US" sz="2400" i="1" dirty="0">
                <a:solidFill>
                  <a:srgbClr val="FF0000"/>
                </a:solidFill>
              </a:rPr>
              <a:t>aluminum</a:t>
            </a:r>
            <a:r>
              <a:rPr lang="en-US" sz="2400" dirty="0"/>
              <a:t> adjuvants, and the herbicide </a:t>
            </a:r>
            <a:r>
              <a:rPr lang="en-US" sz="2400" i="1" dirty="0">
                <a:solidFill>
                  <a:srgbClr val="FF0000"/>
                </a:solidFill>
              </a:rPr>
              <a:t>glyphosate</a:t>
            </a:r>
            <a:r>
              <a:rPr lang="en-US" sz="2400" dirty="0"/>
              <a:t> have increasing trends that correlate positively to the rise in autism.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73868" y="6123543"/>
            <a:ext cx="455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C. </a:t>
            </a:r>
            <a:r>
              <a:rPr lang="en-US" dirty="0" err="1"/>
              <a:t>Nevison</a:t>
            </a:r>
            <a:r>
              <a:rPr lang="en-US" dirty="0"/>
              <a:t> Environmental Health 2014;13:73.</a:t>
            </a:r>
          </a:p>
        </p:txBody>
      </p:sp>
    </p:spTree>
    <p:extLst>
      <p:ext uri="{BB962C8B-B14F-4D97-AF65-F5344CB8AC3E}">
        <p14:creationId xmlns:p14="http://schemas.microsoft.com/office/powerpoint/2010/main" val="420400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-yr-old autis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66699"/>
            <a:ext cx="9105900" cy="641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4267" y="6176962"/>
            <a:ext cx="550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Plot provided by Nancy Swanson, with permission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4419601" y="3318933"/>
            <a:ext cx="1100664" cy="267546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418663" y="2506136"/>
            <a:ext cx="16934" cy="103293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0933" y="6468537"/>
            <a:ext cx="90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sources: autism: US Department of Education; Glyphosate: US Department of Agriculture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264121" y="2412536"/>
            <a:ext cx="3172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 = 0.9972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084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 b="1" dirty="0" smtClean="0"/>
              <a:t>Autism Prevalence: 6 year olds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14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-yr-old autis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66699"/>
            <a:ext cx="9105900" cy="641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4267" y="6176962"/>
            <a:ext cx="550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Plot provided by Nancy Swanson, with permission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4419601" y="3318933"/>
            <a:ext cx="1100664" cy="267546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418663" y="2506136"/>
            <a:ext cx="16934" cy="103293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0933" y="6468537"/>
            <a:ext cx="90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sources: autism: US Department of Education; Glyphosate: US Department of Agriculture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264121" y="2412536"/>
            <a:ext cx="3172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 = 0.9972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084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 b="1" dirty="0" smtClean="0"/>
              <a:t>Autism Prevalence: 6 year olds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1930" y="2021128"/>
            <a:ext cx="4000852" cy="954107"/>
          </a:xfrm>
          <a:prstGeom prst="rect">
            <a:avLst/>
          </a:prstGeom>
          <a:solidFill>
            <a:srgbClr val="FFF9A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U.S. Market is 25% of   World Market of Roundup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7699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8957733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Glyphosate Test Report: Findings in American Mother's Breast milk, urine and </a:t>
            </a:r>
            <a:r>
              <a:rPr lang="en-US" sz="3600" b="1" dirty="0" smtClean="0"/>
              <a:t>water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Moms Across America initiative!</a:t>
            </a:r>
          </a:p>
          <a:p>
            <a:r>
              <a:rPr lang="en-US" dirty="0" smtClean="0"/>
              <a:t>Breast milk levels ranging from 76 </a:t>
            </a:r>
            <a:r>
              <a:rPr lang="en-US" dirty="0" err="1"/>
              <a:t>ug</a:t>
            </a:r>
            <a:r>
              <a:rPr lang="en-US" dirty="0"/>
              <a:t>/l to 166 </a:t>
            </a:r>
            <a:r>
              <a:rPr lang="en-US" dirty="0" err="1"/>
              <a:t>ug</a:t>
            </a:r>
            <a:r>
              <a:rPr lang="en-US" dirty="0"/>
              <a:t>/l are 760 to 1600 times higher than the European Drinking Water Directive allows </a:t>
            </a:r>
            <a:endParaRPr lang="en-US" dirty="0" smtClean="0"/>
          </a:p>
          <a:p>
            <a:r>
              <a:rPr lang="en-US" dirty="0"/>
              <a:t>Urine testing shows glyphosate levels over 10 times higher than in Europe</a:t>
            </a:r>
          </a:p>
          <a:p>
            <a:r>
              <a:rPr lang="en-US" dirty="0" smtClean="0"/>
              <a:t>Monsanto is wrong regarding bioaccumulation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6400800"/>
            <a:ext cx="5159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Posted </a:t>
            </a:r>
            <a:r>
              <a:rPr lang="en-US" dirty="0"/>
              <a:t>on Apr 6 2014 - 4:19am by Sustainable Pulse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9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oundupLevelsInSoybean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87" r="-28187"/>
          <a:stretch>
            <a:fillRect/>
          </a:stretch>
        </p:blipFill>
        <p:spPr>
          <a:xfrm>
            <a:off x="1158833" y="964068"/>
            <a:ext cx="7264400" cy="3995140"/>
          </a:xfrm>
        </p:spPr>
      </p:pic>
      <p:sp>
        <p:nvSpPr>
          <p:cNvPr id="5" name="TextBox 4"/>
          <p:cNvSpPr txBox="1"/>
          <p:nvPr/>
        </p:nvSpPr>
        <p:spPr>
          <a:xfrm>
            <a:off x="0" y="6385467"/>
            <a:ext cx="897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www.greenmedinfo.com</a:t>
            </a:r>
            <a:r>
              <a:rPr lang="en-US" dirty="0"/>
              <a:t>/blog/how-extreme-levels-roundup-food-became-industry-normal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2400" y="5915004"/>
            <a:ext cx="7381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</a:t>
            </a:r>
            <a:r>
              <a:rPr lang="fr-FR" sz="2000" dirty="0" smtClean="0"/>
              <a:t>Figure 1,  </a:t>
            </a:r>
            <a:r>
              <a:rPr lang="fr-FR" sz="2000" dirty="0" err="1"/>
              <a:t>T</a:t>
            </a:r>
            <a:r>
              <a:rPr lang="fr-FR" sz="2000" dirty="0"/>
              <a:t>. Bohn et al. Food </a:t>
            </a:r>
            <a:r>
              <a:rPr lang="fr-FR" sz="2000" dirty="0" err="1"/>
              <a:t>Chemistry</a:t>
            </a:r>
            <a:r>
              <a:rPr lang="fr-FR" sz="2000" dirty="0"/>
              <a:t> 153, 15 </a:t>
            </a:r>
            <a:r>
              <a:rPr lang="fr-FR" sz="2000" dirty="0" err="1"/>
              <a:t>June</a:t>
            </a:r>
            <a:r>
              <a:rPr lang="fr-FR" sz="2000" dirty="0"/>
              <a:t> 2014, 207-215.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273425" y="2906760"/>
            <a:ext cx="578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5.6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0615"/>
            <a:ext cx="8229600" cy="1629469"/>
          </a:xfrm>
          <a:solidFill>
            <a:srgbClr val="FFFA97"/>
          </a:solidFill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r>
              <a:rPr lang="en-US" sz="2800" dirty="0" smtClean="0"/>
              <a:t>“Another </a:t>
            </a:r>
            <a:r>
              <a:rPr lang="en-US" sz="2800" dirty="0"/>
              <a:t>claim of Monsanto's has been that residue levels of up to </a:t>
            </a:r>
            <a:r>
              <a:rPr lang="en-US" sz="2800" i="1" dirty="0">
                <a:solidFill>
                  <a:srgbClr val="FF0000"/>
                </a:solidFill>
              </a:rPr>
              <a:t>5.6</a:t>
            </a:r>
            <a:r>
              <a:rPr lang="en-US" sz="2800" dirty="0"/>
              <a:t> mg/kg in GM-soy </a:t>
            </a:r>
            <a:r>
              <a:rPr lang="en-US" sz="2800" dirty="0" smtClean="0"/>
              <a:t>represent "</a:t>
            </a:r>
            <a:r>
              <a:rPr lang="en-US" sz="2800" dirty="0"/>
              <a:t>...</a:t>
            </a:r>
            <a:r>
              <a:rPr lang="en-US" sz="2800" i="1" dirty="0">
                <a:solidFill>
                  <a:srgbClr val="FF0000"/>
                </a:solidFill>
              </a:rPr>
              <a:t>extreme levels</a:t>
            </a:r>
            <a:r>
              <a:rPr lang="en-US" sz="2800" dirty="0"/>
              <a:t>, and far higher </a:t>
            </a:r>
            <a:r>
              <a:rPr lang="en-US" sz="2800" dirty="0" smtClean="0"/>
              <a:t>                                                    than </a:t>
            </a:r>
            <a:r>
              <a:rPr lang="en-US" sz="2800" dirty="0"/>
              <a:t>those typically found" (Monsanto 1999)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73947" y="9961"/>
            <a:ext cx="8112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Study of glyphosate and AMPA (breakdown product) residues in soy crops</a:t>
            </a:r>
            <a:r>
              <a:rPr lang="en-US" sz="3200" b="1" dirty="0" smtClean="0">
                <a:solidFill>
                  <a:srgbClr val="FF0000"/>
                </a:solidFill>
              </a:rPr>
              <a:t>*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947165" y="3306215"/>
            <a:ext cx="3929554" cy="239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889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9339" y="274638"/>
            <a:ext cx="9618133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Soy Formula Linked to Seizures in Autism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"There was a 2.6-fold higher rate of febrile seizures, a 2.1-fold higher rate of epilepsy comorbidity and a 4-fold higher rate of simple partial seizures in the autistic children fed soy-based </a:t>
            </a:r>
            <a:r>
              <a:rPr lang="en-US" i="1" dirty="0" smtClean="0"/>
              <a:t>formula"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soy_seizu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66" y="3924830"/>
            <a:ext cx="3886200" cy="218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073" y="6343598"/>
            <a:ext cx="839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CJ </a:t>
            </a:r>
            <a:r>
              <a:rPr lang="en-US" sz="2000" dirty="0" err="1"/>
              <a:t>Westmark</a:t>
            </a:r>
            <a:r>
              <a:rPr lang="en-US" sz="2000" dirty="0"/>
              <a:t>, </a:t>
            </a:r>
            <a:r>
              <a:rPr lang="en-US" sz="2000" dirty="0" err="1"/>
              <a:t>PLOSOne</a:t>
            </a:r>
            <a:r>
              <a:rPr lang="en-US" sz="2000" dirty="0"/>
              <a:t> March 12, 2014, DOI: 10.1371/journal.pone.0080488.</a:t>
            </a:r>
          </a:p>
        </p:txBody>
      </p:sp>
    </p:spTree>
    <p:extLst>
      <p:ext uri="{BB962C8B-B14F-4D97-AF65-F5344CB8AC3E}">
        <p14:creationId xmlns:p14="http://schemas.microsoft.com/office/powerpoint/2010/main" val="3343107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tismribb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06" y="1741752"/>
            <a:ext cx="1434662" cy="2514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0"/>
            <a:ext cx="8229600" cy="1143000"/>
          </a:xfrm>
        </p:spPr>
        <p:txBody>
          <a:bodyPr/>
          <a:lstStyle/>
          <a:p>
            <a:r>
              <a:rPr lang="en-US" b="1" dirty="0" smtClean="0"/>
              <a:t>Some Biomarkers for Autism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718"/>
            <a:ext cx="8386168" cy="5257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Disrupted gut bacteria; inflammatory bowel</a:t>
            </a:r>
          </a:p>
          <a:p>
            <a:r>
              <a:rPr lang="en-US" dirty="0" smtClean="0"/>
              <a:t>Low serum sulfate</a:t>
            </a:r>
          </a:p>
          <a:p>
            <a:r>
              <a:rPr lang="en-US" dirty="0"/>
              <a:t>Methionine deficiency</a:t>
            </a:r>
          </a:p>
          <a:p>
            <a:r>
              <a:rPr lang="en-US" dirty="0"/>
              <a:t>Serotonin and melatonin </a:t>
            </a:r>
            <a:r>
              <a:rPr lang="en-US" dirty="0" smtClean="0"/>
              <a:t>deficiency</a:t>
            </a:r>
          </a:p>
          <a:p>
            <a:r>
              <a:rPr lang="en-US" dirty="0"/>
              <a:t>Defective </a:t>
            </a:r>
            <a:r>
              <a:rPr lang="en-US" dirty="0" smtClean="0"/>
              <a:t>aromatase</a:t>
            </a:r>
          </a:p>
          <a:p>
            <a:r>
              <a:rPr lang="en-US" dirty="0" smtClean="0"/>
              <a:t>Zinc and </a:t>
            </a:r>
            <a:r>
              <a:rPr lang="en-US" dirty="0" err="1" smtClean="0"/>
              <a:t>cobalamin</a:t>
            </a:r>
            <a:r>
              <a:rPr lang="en-US" dirty="0" smtClean="0"/>
              <a:t> deficiency</a:t>
            </a:r>
          </a:p>
          <a:p>
            <a:r>
              <a:rPr lang="en-US" dirty="0" smtClean="0"/>
              <a:t>Urinary p-cresol</a:t>
            </a:r>
          </a:p>
          <a:p>
            <a:r>
              <a:rPr lang="en-US" dirty="0" smtClean="0"/>
              <a:t>Mitochondrial disorder</a:t>
            </a:r>
          </a:p>
          <a:p>
            <a:r>
              <a:rPr lang="en-US" dirty="0" smtClean="0"/>
              <a:t>Seizures; Glutamate toxicity in the brain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7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tismribb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06" y="1741752"/>
            <a:ext cx="1434662" cy="2514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0"/>
            <a:ext cx="8229600" cy="1143000"/>
          </a:xfrm>
        </p:spPr>
        <p:txBody>
          <a:bodyPr/>
          <a:lstStyle/>
          <a:p>
            <a:r>
              <a:rPr lang="en-US" b="1" dirty="0" smtClean="0"/>
              <a:t>Some Biomarkers for Autism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718"/>
            <a:ext cx="8386168" cy="5257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Disrupted gut bacteria; inflammatory bowel</a:t>
            </a:r>
          </a:p>
          <a:p>
            <a:r>
              <a:rPr lang="en-US" dirty="0" smtClean="0"/>
              <a:t>Low serum sulfate</a:t>
            </a:r>
          </a:p>
          <a:p>
            <a:r>
              <a:rPr lang="en-US" dirty="0"/>
              <a:t>Methionine deficiency</a:t>
            </a:r>
          </a:p>
          <a:p>
            <a:r>
              <a:rPr lang="en-US" dirty="0"/>
              <a:t>Serotonin and melatonin </a:t>
            </a:r>
            <a:r>
              <a:rPr lang="en-US" dirty="0" smtClean="0"/>
              <a:t>deficiency</a:t>
            </a:r>
          </a:p>
          <a:p>
            <a:r>
              <a:rPr lang="en-US" dirty="0"/>
              <a:t>Defective </a:t>
            </a:r>
            <a:r>
              <a:rPr lang="en-US" dirty="0" smtClean="0"/>
              <a:t>aromatase</a:t>
            </a:r>
          </a:p>
          <a:p>
            <a:r>
              <a:rPr lang="en-US" dirty="0" smtClean="0"/>
              <a:t>Zinc and iron deficiency</a:t>
            </a:r>
          </a:p>
          <a:p>
            <a:r>
              <a:rPr lang="en-US" dirty="0" smtClean="0"/>
              <a:t>Urinary p-cresol</a:t>
            </a:r>
          </a:p>
          <a:p>
            <a:r>
              <a:rPr lang="en-US" dirty="0" smtClean="0"/>
              <a:t>Mitochondrial disorder</a:t>
            </a:r>
          </a:p>
          <a:p>
            <a:r>
              <a:rPr lang="en-US" dirty="0" smtClean="0"/>
              <a:t>Seizures; Glutamate toxicity in the brain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1" y="2401467"/>
            <a:ext cx="7289800" cy="1815882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 algn="ctr"/>
            <a:r>
              <a:rPr lang="en-US" sz="2800" dirty="0" smtClean="0"/>
              <a:t>These can all be explained as potential         effects of glyphosate on biological systems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350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>
                <a:latin typeface="Apple Casual"/>
              </a:rPr>
              <a:t>You never change </a:t>
            </a:r>
            <a:r>
              <a:rPr lang="en-US" dirty="0" smtClean="0">
                <a:latin typeface="Apple Casual"/>
              </a:rPr>
              <a:t>things by </a:t>
            </a:r>
            <a:r>
              <a:rPr lang="en-US" dirty="0">
                <a:latin typeface="Apple Casual"/>
              </a:rPr>
              <a:t>fighting the existing reality. </a:t>
            </a:r>
            <a:br>
              <a:rPr lang="en-US" dirty="0">
                <a:latin typeface="Apple Casual"/>
              </a:rPr>
            </a:br>
            <a:r>
              <a:rPr lang="en-US" dirty="0">
                <a:latin typeface="Apple Casual"/>
              </a:rPr>
              <a:t/>
            </a:r>
            <a:br>
              <a:rPr lang="en-US" dirty="0">
                <a:latin typeface="Apple Casual"/>
              </a:rPr>
            </a:br>
            <a:r>
              <a:rPr lang="en-US" dirty="0">
                <a:latin typeface="Apple Casual"/>
              </a:rPr>
              <a:t>You change something by building a new world that makes the existing model obsolete.</a:t>
            </a:r>
            <a:br>
              <a:rPr lang="en-US" dirty="0">
                <a:latin typeface="Apple Casual"/>
              </a:rPr>
            </a:br>
            <a:r>
              <a:rPr lang="en-US" dirty="0">
                <a:latin typeface="Apple Casual"/>
              </a:rPr>
              <a:t/>
            </a:r>
            <a:br>
              <a:rPr lang="en-US" dirty="0">
                <a:latin typeface="Apple Casual"/>
              </a:rPr>
            </a:br>
            <a:r>
              <a:rPr lang="en-US" dirty="0"/>
              <a:t>— Buckminster Fuller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88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0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Dementia and Autism Have                  Much in Common</a:t>
            </a:r>
            <a:endParaRPr lang="en-US" b="1" dirty="0"/>
          </a:p>
        </p:txBody>
      </p:sp>
      <p:pic>
        <p:nvPicPr>
          <p:cNvPr id="4" name="Picture 3" descr="dementia death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53755"/>
            <a:ext cx="8077200" cy="5346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6191" y="6415789"/>
            <a:ext cx="385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Plot kindly provided by Nancy Swanson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745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1067" y="2232027"/>
            <a:ext cx="7341936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Glyphosate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Vaccines</a:t>
            </a:r>
          </a:p>
        </p:txBody>
      </p:sp>
    </p:spTree>
    <p:extLst>
      <p:ext uri="{BB962C8B-B14F-4D97-AF65-F5344CB8AC3E}">
        <p14:creationId xmlns:p14="http://schemas.microsoft.com/office/powerpoint/2010/main" val="2029235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Case Study: Evidence that Glyphosate Penetrates the Brain Barrier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8824" cy="4525963"/>
          </a:xfrm>
        </p:spPr>
        <p:txBody>
          <a:bodyPr/>
          <a:lstStyle/>
          <a:p>
            <a:r>
              <a:rPr lang="en-US" dirty="0" smtClean="0"/>
              <a:t>58 year old woman ingested glyphosate (suicide attempt)</a:t>
            </a:r>
          </a:p>
          <a:p>
            <a:r>
              <a:rPr lang="en-US" dirty="0" smtClean="0"/>
              <a:t>Glyphosate showed up in blood (1294 μg/mL) and cerebrospinal fluid (122 </a:t>
            </a:r>
            <a:r>
              <a:rPr lang="en-US" dirty="0"/>
              <a:t>μg/</a:t>
            </a:r>
            <a:r>
              <a:rPr lang="en-US" dirty="0" smtClean="0"/>
              <a:t>mL)</a:t>
            </a:r>
          </a:p>
          <a:p>
            <a:r>
              <a:rPr lang="en-US" dirty="0" smtClean="0"/>
              <a:t>Associated with both disseminated intravascular coagulation (DIC) and aseptic meningitis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06872" y="5920030"/>
            <a:ext cx="5649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C Sato et al., </a:t>
            </a:r>
            <a:r>
              <a:rPr lang="en-US" sz="2000" dirty="0"/>
              <a:t>Clinical Toxicology (2011) 49, 118–</a:t>
            </a:r>
            <a:r>
              <a:rPr lang="en-US" sz="2000" dirty="0" smtClean="0"/>
              <a:t>120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062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 Suppresses </a:t>
            </a:r>
            <a:br>
              <a:rPr lang="en-US" b="1" dirty="0" smtClean="0"/>
            </a:br>
            <a:r>
              <a:rPr lang="en-US" b="1" dirty="0" smtClean="0"/>
              <a:t>Melatonin Synthesis!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71067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Glyphosate interferes with </a:t>
            </a:r>
            <a:r>
              <a:rPr lang="en-US" dirty="0" err="1" smtClean="0"/>
              <a:t>shikimate</a:t>
            </a:r>
            <a:r>
              <a:rPr lang="en-US" dirty="0" smtClean="0"/>
              <a:t> pathway in plants and microbes </a:t>
            </a:r>
            <a:r>
              <a:rPr lang="en-US" dirty="0" smtClean="0">
                <a:sym typeface="Wingdings"/>
              </a:rPr>
              <a:t> tryptophan depletion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*</a:t>
            </a:r>
          </a:p>
          <a:p>
            <a:r>
              <a:rPr lang="en-US" dirty="0" smtClean="0">
                <a:sym typeface="Wingdings"/>
              </a:rPr>
              <a:t>Tryptophan is sole precursor to melatonin</a:t>
            </a:r>
          </a:p>
          <a:p>
            <a:r>
              <a:rPr lang="en-US" dirty="0" smtClean="0">
                <a:sym typeface="Wingdings"/>
              </a:rPr>
              <a:t>Melatonin binds to </a:t>
            </a:r>
            <a:r>
              <a:rPr lang="en-US" dirty="0" smtClean="0"/>
              <a:t>aluminum</a:t>
            </a:r>
            <a:r>
              <a:rPr lang="en-US" dirty="0"/>
              <a:t>, cadmium, copper, </a:t>
            </a:r>
            <a:r>
              <a:rPr lang="en-US" dirty="0" smtClean="0"/>
              <a:t>iron and </a:t>
            </a:r>
            <a:r>
              <a:rPr lang="en-US" dirty="0"/>
              <a:t>lead, </a:t>
            </a:r>
            <a:r>
              <a:rPr lang="en-US" dirty="0" smtClean="0"/>
              <a:t>reducing their toxicity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</a:p>
          <a:p>
            <a:r>
              <a:rPr lang="en-US" dirty="0" smtClean="0"/>
              <a:t>Melatonin is produced by the pineal gland and regulates the wake/sleep cycle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94667" y="5943609"/>
            <a:ext cx="5095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**</a:t>
            </a:r>
            <a:r>
              <a:rPr lang="fr-FR" sz="2000" dirty="0" smtClean="0"/>
              <a:t>J</a:t>
            </a:r>
            <a:r>
              <a:rPr lang="fr-FR" sz="2000" dirty="0"/>
              <a:t>. </a:t>
            </a:r>
            <a:r>
              <a:rPr lang="fr-FR" sz="2000" dirty="0" err="1"/>
              <a:t>Limson</a:t>
            </a:r>
            <a:r>
              <a:rPr lang="fr-FR" sz="2000" dirty="0"/>
              <a:t> et al. J. </a:t>
            </a:r>
            <a:r>
              <a:rPr lang="fr-FR" sz="2000" dirty="0" err="1"/>
              <a:t>Pineal</a:t>
            </a:r>
            <a:r>
              <a:rPr lang="fr-FR" sz="2000" dirty="0"/>
              <a:t> </a:t>
            </a:r>
            <a:r>
              <a:rPr lang="fr-FR" sz="2000" dirty="0" err="1"/>
              <a:t>Res</a:t>
            </a:r>
            <a:r>
              <a:rPr lang="fr-FR" sz="2000" dirty="0"/>
              <a:t>. 1998; 24:15–21.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641600" y="5648335"/>
            <a:ext cx="6406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>
                <a:solidFill>
                  <a:srgbClr val="FF0000"/>
                </a:solidFill>
              </a:rPr>
              <a:t>*</a:t>
            </a:r>
            <a:r>
              <a:rPr lang="es-ES_tradnl" sz="2000" dirty="0"/>
              <a:t>N. de María et al., J </a:t>
            </a:r>
            <a:r>
              <a:rPr lang="es-ES_tradnl" sz="2000" dirty="0" err="1"/>
              <a:t>Agric</a:t>
            </a:r>
            <a:r>
              <a:rPr lang="es-ES_tradnl" sz="2000" dirty="0"/>
              <a:t> </a:t>
            </a:r>
            <a:r>
              <a:rPr lang="es-ES_tradnl" sz="2000" dirty="0" err="1"/>
              <a:t>Food</a:t>
            </a:r>
            <a:r>
              <a:rPr lang="es-ES_tradnl" sz="2000" dirty="0"/>
              <a:t> </a:t>
            </a:r>
            <a:r>
              <a:rPr lang="es-ES_tradnl" sz="2000" dirty="0" err="1"/>
              <a:t>Chem</a:t>
            </a:r>
            <a:r>
              <a:rPr lang="es-ES_tradnl" sz="2000" dirty="0"/>
              <a:t> 2006, 54, 2621-2628.</a:t>
            </a:r>
            <a:endParaRPr lang="en-US" sz="2000" dirty="0"/>
          </a:p>
        </p:txBody>
      </p:sp>
      <p:pic>
        <p:nvPicPr>
          <p:cNvPr id="6" name="Picture 5" descr="sleep_disord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93" y="1778000"/>
            <a:ext cx="2485015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79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3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Sleep Disorder, Aluminum, </a:t>
            </a:r>
            <a:br>
              <a:rPr lang="en-US" b="1" dirty="0" smtClean="0"/>
            </a:br>
            <a:r>
              <a:rPr lang="en-US" b="1" dirty="0" smtClean="0"/>
              <a:t>and the Pineal Gland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3937"/>
            <a:ext cx="8365067" cy="502073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Sleep disorder is linked to many neurological diseases: </a:t>
            </a:r>
          </a:p>
          <a:p>
            <a:pPr lvl="1"/>
            <a:r>
              <a:rPr lang="en-US" dirty="0" smtClean="0"/>
              <a:t>Autism, Alzheimer’s, ADHD, depression, schizophrenia, ALS, Parkinson’s disease, etc.</a:t>
            </a:r>
          </a:p>
          <a:p>
            <a:r>
              <a:rPr lang="en-US" dirty="0" smtClean="0"/>
              <a:t>Insomnia occurs much more frequently as an adverse reaction to vaccines containing aluminum than to those not containing aluminum (</a:t>
            </a:r>
            <a:r>
              <a:rPr lang="en-US" i="1" dirty="0" smtClean="0"/>
              <a:t>p</a:t>
            </a:r>
            <a:r>
              <a:rPr lang="en-US" dirty="0" smtClean="0"/>
              <a:t> &lt; 0.0025)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Insomnia also occurs much more frequently in ALL adverse reactions after the year 2000 compared to before 2000 (</a:t>
            </a:r>
            <a:r>
              <a:rPr lang="en-US" i="1" dirty="0" smtClean="0"/>
              <a:t>p</a:t>
            </a:r>
            <a:r>
              <a:rPr lang="en-US" dirty="0" smtClean="0"/>
              <a:t> &lt; 0.009)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Pineal gland is heavily perfused and outside of the blood brain barrier</a:t>
            </a:r>
          </a:p>
          <a:p>
            <a:pPr lvl="1"/>
            <a:r>
              <a:rPr lang="en-US" dirty="0" smtClean="0"/>
              <a:t>Susceptible to aluminum toxicity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44722" y="6234615"/>
            <a:ext cx="4742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Seneff et al., </a:t>
            </a:r>
            <a:r>
              <a:rPr lang="en-US" sz="2000" i="1" dirty="0"/>
              <a:t>Entropy </a:t>
            </a:r>
            <a:r>
              <a:rPr lang="en-US" sz="2000" b="1" dirty="0"/>
              <a:t>2012</a:t>
            </a:r>
            <a:r>
              <a:rPr lang="en-US" sz="2000" dirty="0"/>
              <a:t>, </a:t>
            </a:r>
            <a:r>
              <a:rPr lang="en-US" sz="2000" i="1" dirty="0"/>
              <a:t>14</a:t>
            </a:r>
            <a:r>
              <a:rPr lang="en-US" sz="2000" dirty="0"/>
              <a:t>, 2227-</a:t>
            </a:r>
            <a:r>
              <a:rPr lang="en-US" sz="2000" dirty="0" smtClean="0"/>
              <a:t>2253.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31743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Insomnia is Strongly Correlated with Glyphosate Usage</a:t>
            </a:r>
            <a:endParaRPr lang="en-US" b="1" dirty="0"/>
          </a:p>
        </p:txBody>
      </p:sp>
      <p:pic>
        <p:nvPicPr>
          <p:cNvPr id="5" name="Content Placeholder 4" descr="insomnia rat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0" b="8190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0" y="6191351"/>
            <a:ext cx="7787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Plot provided by Dr. Nancy Swanson; Data from CDC Hospital Discharge database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87600" y="2963334"/>
            <a:ext cx="118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 = 0.98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090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4666"/>
            <a:ext cx="8229600" cy="1143000"/>
          </a:xfrm>
        </p:spPr>
        <p:txBody>
          <a:bodyPr/>
          <a:lstStyle/>
          <a:p>
            <a:r>
              <a:rPr lang="en-US" b="1" dirty="0" smtClean="0"/>
              <a:t>Aluminum in the Pineal Gland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luminum_in_pineal_glan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" b="8937"/>
          <a:stretch>
            <a:fillRect/>
          </a:stretch>
        </p:blipFill>
        <p:spPr>
          <a:xfrm>
            <a:off x="254000" y="1058334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303054" y="6060701"/>
            <a:ext cx="7180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S.B</a:t>
            </a:r>
            <a:r>
              <a:rPr lang="en-US" dirty="0"/>
              <a:t>. Lang et al./</a:t>
            </a:r>
            <a:r>
              <a:rPr lang="en-US" dirty="0" err="1"/>
              <a:t>Bioclectrochemistry</a:t>
            </a:r>
            <a:r>
              <a:rPr lang="en-US" dirty="0"/>
              <a:t> and Bioenergetics 41(1996)191—195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23738" y="1227664"/>
            <a:ext cx="999066" cy="1024466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11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 and Aluminum:                 Partners in Crime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66667" cy="503766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Glyphosate induces pathogens like C. </a:t>
            </a:r>
            <a:r>
              <a:rPr lang="en-US" dirty="0" err="1" smtClean="0"/>
              <a:t>difficile</a:t>
            </a:r>
            <a:r>
              <a:rPr lang="en-US" dirty="0" smtClean="0"/>
              <a:t>                           in gut, leading to </a:t>
            </a:r>
            <a:r>
              <a:rPr lang="en-US" i="1" dirty="0" smtClean="0">
                <a:solidFill>
                  <a:srgbClr val="FF0000"/>
                </a:solidFill>
              </a:rPr>
              <a:t>leaky gut syndrome</a:t>
            </a:r>
          </a:p>
          <a:p>
            <a:pPr lvl="1"/>
            <a:r>
              <a:rPr lang="en-US" dirty="0" smtClean="0"/>
              <a:t>C. diff produces </a:t>
            </a:r>
            <a:r>
              <a:rPr lang="en-US" i="1" dirty="0" smtClean="0">
                <a:solidFill>
                  <a:srgbClr val="FF0000"/>
                </a:solidFill>
              </a:rPr>
              <a:t>p-cresol </a:t>
            </a:r>
            <a:r>
              <a:rPr lang="en-US" dirty="0" smtClean="0"/>
              <a:t>which promotes                                       aluminum uptake by cells</a:t>
            </a:r>
          </a:p>
          <a:p>
            <a:pPr lvl="1"/>
            <a:r>
              <a:rPr lang="en-US" dirty="0" smtClean="0"/>
              <a:t>p-Cresol is a known biomarker for autism</a:t>
            </a:r>
          </a:p>
          <a:p>
            <a:pPr lvl="1"/>
            <a:r>
              <a:rPr lang="en-US" dirty="0" smtClean="0"/>
              <a:t>p-Cresol is an important factor in </a:t>
            </a:r>
            <a:r>
              <a:rPr lang="en-US" i="1" dirty="0" smtClean="0">
                <a:solidFill>
                  <a:srgbClr val="FF0000"/>
                </a:solidFill>
              </a:rPr>
              <a:t>kidney failure </a:t>
            </a:r>
            <a:r>
              <a:rPr lang="en-US" dirty="0" smtClean="0"/>
              <a:t>which leads to aluminum retention in tissues </a:t>
            </a:r>
            <a:r>
              <a:rPr lang="en-US" dirty="0" smtClean="0">
                <a:sym typeface="Wingdings"/>
              </a:rPr>
              <a:t> dementia</a:t>
            </a:r>
            <a:endParaRPr lang="en-US" dirty="0" smtClean="0"/>
          </a:p>
          <a:p>
            <a:r>
              <a:rPr lang="en-US" dirty="0" smtClean="0"/>
              <a:t>Glyphosate </a:t>
            </a:r>
            <a:r>
              <a:rPr lang="en-US" i="1" dirty="0" smtClean="0">
                <a:solidFill>
                  <a:srgbClr val="FF0000"/>
                </a:solidFill>
              </a:rPr>
              <a:t>cages</a:t>
            </a:r>
            <a:r>
              <a:rPr lang="en-US" dirty="0" smtClean="0"/>
              <a:t> aluminum to promote entry</a:t>
            </a:r>
          </a:p>
          <a:p>
            <a:r>
              <a:rPr lang="en-US" dirty="0" smtClean="0"/>
              <a:t>Glyphosate promotes </a:t>
            </a:r>
            <a:r>
              <a:rPr lang="en-US" i="1" dirty="0" smtClean="0">
                <a:solidFill>
                  <a:srgbClr val="FF0000"/>
                </a:solidFill>
              </a:rPr>
              <a:t>calcium uptake </a:t>
            </a:r>
            <a:r>
              <a:rPr lang="en-US" dirty="0" smtClean="0"/>
              <a:t>by voltage-activated channels</a:t>
            </a:r>
          </a:p>
          <a:p>
            <a:pPr lvl="1"/>
            <a:r>
              <a:rPr lang="en-US" dirty="0" smtClean="0"/>
              <a:t>Aluminum gains entry as calcium mimetic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1533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Autism, Glyphosate, Vaccine Reactions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VAERS_reports_autism_aluminum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4" r="-997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587500" y="6138863"/>
            <a:ext cx="4303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Collaboration with Dr. Nancy Swanson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922815" y="1591733"/>
            <a:ext cx="4198585" cy="369332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 application to corn and soy, 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46700" y="4954030"/>
            <a:ext cx="2961080" cy="369332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# Adverse Reactions in VAERS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63943" y="3448566"/>
            <a:ext cx="2518638" cy="369332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Children with Autism, US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82581" y="1961065"/>
            <a:ext cx="664119" cy="204149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398404" y="4546600"/>
            <a:ext cx="722996" cy="406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149600" y="3817898"/>
            <a:ext cx="1358900" cy="62710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153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Autism, Glyphosate, Vaccine Reactions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VAERS_reports_autism_aluminum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4" r="-997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587500" y="6138863"/>
            <a:ext cx="4303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Collaboration with Dr. Nancy Swanson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922815" y="1591733"/>
            <a:ext cx="4198585" cy="369332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 application to corn and soy, 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46700" y="4954030"/>
            <a:ext cx="2961080" cy="369332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# Adverse Reactions in VAERS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63943" y="3448566"/>
            <a:ext cx="2518638" cy="369332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Children with Autism, US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82581" y="1961065"/>
            <a:ext cx="664119" cy="204149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398404" y="4546600"/>
            <a:ext cx="722996" cy="406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149600" y="3817898"/>
            <a:ext cx="1358900" cy="62710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675753" y="2248237"/>
            <a:ext cx="1875584" cy="1938992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Is this steep rise linked to the</a:t>
            </a:r>
          </a:p>
          <a:p>
            <a:r>
              <a:rPr lang="en-US" sz="2000" dirty="0" smtClean="0"/>
              <a:t>Introduction of </a:t>
            </a:r>
            <a:r>
              <a:rPr lang="en-US" sz="2000" dirty="0" err="1" smtClean="0"/>
              <a:t>WeatherMax</a:t>
            </a:r>
            <a:r>
              <a:rPr lang="en-US" sz="2000" dirty="0" smtClean="0"/>
              <a:t>?</a:t>
            </a:r>
          </a:p>
          <a:p>
            <a:endParaRPr lang="en-US" sz="2000" dirty="0"/>
          </a:p>
          <a:p>
            <a:r>
              <a:rPr lang="en-US" sz="2000" dirty="0" smtClean="0"/>
              <a:t>Stay tuned…</a:t>
            </a:r>
            <a:endParaRPr lang="en-US" sz="2000" dirty="0"/>
          </a:p>
        </p:txBody>
      </p:sp>
      <p:sp>
        <p:nvSpPr>
          <p:cNvPr id="9" name="Freeform 8"/>
          <p:cNvSpPr/>
          <p:nvPr/>
        </p:nvSpPr>
        <p:spPr>
          <a:xfrm>
            <a:off x="5621869" y="3589867"/>
            <a:ext cx="1881911" cy="731450"/>
          </a:xfrm>
          <a:custGeom>
            <a:avLst/>
            <a:gdLst>
              <a:gd name="connsiteX0" fmla="*/ 1794934 w 1881911"/>
              <a:gd name="connsiteY0" fmla="*/ 0 h 731450"/>
              <a:gd name="connsiteX1" fmla="*/ 1676400 w 1881911"/>
              <a:gd name="connsiteY1" fmla="*/ 728133 h 731450"/>
              <a:gd name="connsiteX2" fmla="*/ 0 w 1881911"/>
              <a:gd name="connsiteY2" fmla="*/ 287866 h 73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1911" h="731450">
                <a:moveTo>
                  <a:pt x="1794934" y="0"/>
                </a:moveTo>
                <a:cubicBezTo>
                  <a:pt x="1885245" y="340077"/>
                  <a:pt x="1975556" y="680155"/>
                  <a:pt x="1676400" y="728133"/>
                </a:cubicBezTo>
                <a:cubicBezTo>
                  <a:pt x="1377244" y="776111"/>
                  <a:pt x="0" y="287866"/>
                  <a:pt x="0" y="287866"/>
                </a:cubicBezTo>
              </a:path>
            </a:pathLst>
          </a:custGeom>
          <a:ln w="381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7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Frightening Trend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733" y="6169966"/>
            <a:ext cx="612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>
                <a:solidFill>
                  <a:srgbClr val="FF0000"/>
                </a:solidFill>
              </a:rPr>
              <a:t>*</a:t>
            </a:r>
            <a:r>
              <a:rPr lang="sv-SE" sz="2400" dirty="0"/>
              <a:t>K. </a:t>
            </a:r>
            <a:r>
              <a:rPr lang="sv-SE" sz="2400" dirty="0" err="1"/>
              <a:t>Weintraub</a:t>
            </a:r>
            <a:r>
              <a:rPr lang="sv-SE" sz="2400" dirty="0"/>
              <a:t>, Nature 479, Nov. 3 2011, 22-24.</a:t>
            </a:r>
            <a:endParaRPr lang="en-US" sz="2400" dirty="0"/>
          </a:p>
        </p:txBody>
      </p:sp>
      <p:pic>
        <p:nvPicPr>
          <p:cNvPr id="6" name="Picture 5" descr="autism_rising_n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1402870"/>
            <a:ext cx="5735245" cy="48397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74667" y="1417638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685721" y="-531657"/>
            <a:ext cx="1583380" cy="3291790"/>
            <a:chOff x="6759551" y="220133"/>
            <a:chExt cx="1351516" cy="2540000"/>
          </a:xfrm>
        </p:grpSpPr>
        <p:sp>
          <p:nvSpPr>
            <p:cNvPr id="7" name="Freeform 6"/>
            <p:cNvSpPr/>
            <p:nvPr/>
          </p:nvSpPr>
          <p:spPr>
            <a:xfrm>
              <a:off x="7281333" y="220133"/>
              <a:ext cx="829734" cy="2540000"/>
            </a:xfrm>
            <a:custGeom>
              <a:avLst/>
              <a:gdLst>
                <a:gd name="connsiteX0" fmla="*/ 0 w 829734"/>
                <a:gd name="connsiteY0" fmla="*/ 2540000 h 2540000"/>
                <a:gd name="connsiteX1" fmla="*/ 338667 w 829734"/>
                <a:gd name="connsiteY1" fmla="*/ 1456267 h 2540000"/>
                <a:gd name="connsiteX2" fmla="*/ 829734 w 829734"/>
                <a:gd name="connsiteY2" fmla="*/ 0 h 2540000"/>
                <a:gd name="connsiteX3" fmla="*/ 829734 w 829734"/>
                <a:gd name="connsiteY3" fmla="*/ 0 h 2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9734" h="2540000">
                  <a:moveTo>
                    <a:pt x="0" y="2540000"/>
                  </a:moveTo>
                  <a:lnTo>
                    <a:pt x="338667" y="1456267"/>
                  </a:lnTo>
                  <a:lnTo>
                    <a:pt x="829734" y="0"/>
                  </a:lnTo>
                  <a:lnTo>
                    <a:pt x="829734" y="0"/>
                  </a:ln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6759551" y="1092703"/>
              <a:ext cx="135151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?</a:t>
              </a:r>
              <a:endPara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 flipH="1">
            <a:off x="7272534" y="5656235"/>
            <a:ext cx="14112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8627736" y="-88611"/>
            <a:ext cx="56075" cy="573007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437045" y="5255200"/>
            <a:ext cx="9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695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Autism, Glyphosate, Vaccine Reactions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VAERS_reports_autism_aluminum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4" r="-997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587500" y="6138863"/>
            <a:ext cx="4303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Collaboration with Dr. Nancy Swanson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922815" y="1591733"/>
            <a:ext cx="4198585" cy="369332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 application to corn and soy, 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46700" y="4954030"/>
            <a:ext cx="2961080" cy="369332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# Adverse Reactions in VAERS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63943" y="3448566"/>
            <a:ext cx="2518638" cy="369332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Children with Autism, US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82581" y="1961065"/>
            <a:ext cx="664119" cy="204149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398404" y="4546600"/>
            <a:ext cx="722996" cy="406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149600" y="3817898"/>
            <a:ext cx="1358900" cy="62710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87500" y="2794000"/>
            <a:ext cx="5981700" cy="1938992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Glyphosate makes the aluminum                  (and mercury?) (and glutamate??)                     in vaccines much more toxic??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8696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luminum_pap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41" b="-19041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1693333" y="323446"/>
            <a:ext cx="6149340" cy="523220"/>
          </a:xfrm>
          <a:prstGeom prst="rect">
            <a:avLst/>
          </a:prstGeom>
          <a:solidFill>
            <a:srgbClr val="FFEDA5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Glyphosate enhances aluminum toxicity 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7727" y="1076980"/>
            <a:ext cx="8440181" cy="523220"/>
          </a:xfrm>
          <a:prstGeom prst="rect">
            <a:avLst/>
          </a:prstGeom>
          <a:solidFill>
            <a:srgbClr val="FFEDA5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Glyphosate interferes with acetaminophen metabolism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60864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5957"/>
            <a:ext cx="8229600" cy="1143000"/>
          </a:xfrm>
        </p:spPr>
        <p:txBody>
          <a:bodyPr/>
          <a:lstStyle/>
          <a:p>
            <a:r>
              <a:rPr lang="en-US" b="1" dirty="0" smtClean="0"/>
              <a:t>Aluminum Glyphosate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luminum_glyphos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56" r="-10956"/>
          <a:stretch>
            <a:fillRect/>
          </a:stretch>
        </p:blipFill>
        <p:spPr>
          <a:xfrm>
            <a:off x="-1122112" y="1730266"/>
            <a:ext cx="7588428" cy="4173343"/>
          </a:xfrm>
        </p:spPr>
      </p:pic>
      <p:sp>
        <p:nvSpPr>
          <p:cNvPr id="5" name="TextBox 4"/>
          <p:cNvSpPr txBox="1"/>
          <p:nvPr/>
        </p:nvSpPr>
        <p:spPr>
          <a:xfrm>
            <a:off x="259198" y="5810219"/>
            <a:ext cx="852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M. </a:t>
            </a:r>
            <a:r>
              <a:rPr lang="en-US" sz="2000" dirty="0" err="1" smtClean="0"/>
              <a:t>Purgel</a:t>
            </a:r>
            <a:r>
              <a:rPr lang="en-US" sz="2000" dirty="0" smtClean="0"/>
              <a:t> et al., Journal </a:t>
            </a:r>
            <a:r>
              <a:rPr lang="en-US" sz="2000" dirty="0"/>
              <a:t>of Inorganic Biochemistry 103 (2009) 1426–1438 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653048"/>
            <a:ext cx="6009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Six different ways two glyphosate molecules can chelate aluminum</a:t>
            </a:r>
            <a:endParaRPr lang="en-US" sz="3200" dirty="0"/>
          </a:p>
        </p:txBody>
      </p:sp>
      <p:pic>
        <p:nvPicPr>
          <p:cNvPr id="7" name="Picture 6" descr="aluminum_antaci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29" y="2661462"/>
            <a:ext cx="2880898" cy="2080983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274480" y="3287072"/>
            <a:ext cx="494226" cy="343690"/>
          </a:xfrm>
          <a:custGeom>
            <a:avLst/>
            <a:gdLst>
              <a:gd name="connsiteX0" fmla="*/ 398105 w 494226"/>
              <a:gd name="connsiteY0" fmla="*/ 0 h 343690"/>
              <a:gd name="connsiteX1" fmla="*/ 24 w 494226"/>
              <a:gd name="connsiteY1" fmla="*/ 189579 h 343690"/>
              <a:gd name="connsiteX2" fmla="*/ 379148 w 494226"/>
              <a:gd name="connsiteY2" fmla="*/ 341241 h 343690"/>
              <a:gd name="connsiteX3" fmla="*/ 492886 w 494226"/>
              <a:gd name="connsiteY3" fmla="*/ 265410 h 343690"/>
              <a:gd name="connsiteX4" fmla="*/ 322280 w 494226"/>
              <a:gd name="connsiteY4" fmla="*/ 37916 h 34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226" h="343690">
                <a:moveTo>
                  <a:pt x="398105" y="0"/>
                </a:moveTo>
                <a:cubicBezTo>
                  <a:pt x="200644" y="66353"/>
                  <a:pt x="3183" y="132706"/>
                  <a:pt x="24" y="189579"/>
                </a:cubicBezTo>
                <a:cubicBezTo>
                  <a:pt x="-3135" y="246452"/>
                  <a:pt x="297004" y="328603"/>
                  <a:pt x="379148" y="341241"/>
                </a:cubicBezTo>
                <a:cubicBezTo>
                  <a:pt x="461292" y="353879"/>
                  <a:pt x="502364" y="315964"/>
                  <a:pt x="492886" y="265410"/>
                </a:cubicBezTo>
                <a:cubicBezTo>
                  <a:pt x="483408" y="214856"/>
                  <a:pt x="402844" y="126386"/>
                  <a:pt x="322280" y="37916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08896" y="4664318"/>
            <a:ext cx="1407056" cy="461665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ALUMINA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891955" y="5473214"/>
            <a:ext cx="1484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aluminum</a:t>
            </a:r>
            <a:endParaRPr lang="en-US" sz="24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849388" y="4942395"/>
            <a:ext cx="1232153" cy="6066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luminum_citra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896" y="295543"/>
            <a:ext cx="1578344" cy="16023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68706" y="1897923"/>
            <a:ext cx="205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Aluminum citrate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255" y="6187923"/>
            <a:ext cx="5616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** </a:t>
            </a:r>
            <a:r>
              <a:rPr lang="fr-FR" sz="2000" dirty="0"/>
              <a:t>P. </a:t>
            </a:r>
            <a:r>
              <a:rPr lang="fr-FR" sz="2000" dirty="0" err="1"/>
              <a:t>Sianina</a:t>
            </a:r>
            <a:r>
              <a:rPr lang="fr-FR" sz="2000" dirty="0"/>
              <a:t> et al., Clin. </a:t>
            </a:r>
            <a:r>
              <a:rPr lang="fr-FR" sz="2000" dirty="0" err="1"/>
              <a:t>Chem</a:t>
            </a:r>
            <a:r>
              <a:rPr lang="fr-FR" sz="2000" dirty="0"/>
              <a:t>. 32/3, 539-541, 1986.</a:t>
            </a:r>
            <a:endParaRPr lang="en-US" sz="2000" dirty="0"/>
          </a:p>
        </p:txBody>
      </p:sp>
      <p:cxnSp>
        <p:nvCxnSpPr>
          <p:cNvPr id="15" name="Straight Arrow Connector 14"/>
          <p:cNvCxnSpPr>
            <a:stCxn id="9" idx="0"/>
          </p:cNvCxnSpPr>
          <p:nvPr/>
        </p:nvCxnSpPr>
        <p:spPr>
          <a:xfrm flipH="1" flipV="1">
            <a:off x="6768706" y="3630762"/>
            <a:ext cx="1143718" cy="1033556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369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MMR and Autism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573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Andrew Wakefield found a connection in 1998 in a now retracted publication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CDC claimed proof of no link in 2004 paper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</a:p>
          <a:p>
            <a:r>
              <a:rPr lang="en-US" dirty="0" smtClean="0"/>
              <a:t>Whistleblower, Dr. William Thompson, has just come forward: </a:t>
            </a:r>
          </a:p>
          <a:p>
            <a:pPr lvl="1"/>
            <a:r>
              <a:rPr lang="en-US" dirty="0" smtClean="0"/>
              <a:t>Data supported significant increased risk for autism in black males with early vaccine</a:t>
            </a:r>
          </a:p>
          <a:p>
            <a:pPr lvl="1"/>
            <a:r>
              <a:rPr lang="en-US" dirty="0" smtClean="0"/>
              <a:t>Demand for birth certificate hid this finding</a:t>
            </a:r>
          </a:p>
          <a:p>
            <a:r>
              <a:rPr lang="en-US" dirty="0" smtClean="0"/>
              <a:t>I believe it has to do with glutamate!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3100" y="5782231"/>
            <a:ext cx="6894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A Wakefield et al.</a:t>
            </a:r>
            <a:r>
              <a:rPr lang="en-US" i="1" dirty="0" smtClean="0"/>
              <a:t>, The </a:t>
            </a:r>
            <a:r>
              <a:rPr lang="en-US" i="1" dirty="0"/>
              <a:t>Lancet</a:t>
            </a:r>
            <a:r>
              <a:rPr lang="en-US" dirty="0"/>
              <a:t> </a:t>
            </a:r>
            <a:r>
              <a:rPr lang="en-US" dirty="0" smtClean="0"/>
              <a:t>1998; </a:t>
            </a:r>
            <a:r>
              <a:rPr lang="en-US" b="1" dirty="0" smtClean="0"/>
              <a:t>351</a:t>
            </a:r>
            <a:r>
              <a:rPr lang="en-US" dirty="0" smtClean="0"/>
              <a:t> </a:t>
            </a:r>
            <a:r>
              <a:rPr lang="en-US" dirty="0"/>
              <a:t>(9103): 637–41</a:t>
            </a:r>
            <a:r>
              <a:rPr lang="en-US" dirty="0" smtClean="0"/>
              <a:t>. (RETRACTED)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3100" y="6119336"/>
            <a:ext cx="704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**</a:t>
            </a:r>
            <a:r>
              <a:rPr lang="en-US" dirty="0" smtClean="0"/>
              <a:t>F </a:t>
            </a:r>
            <a:r>
              <a:rPr lang="en-US" dirty="0" err="1" smtClean="0"/>
              <a:t>DeStefano</a:t>
            </a:r>
            <a:r>
              <a:rPr lang="en-US" dirty="0" smtClean="0"/>
              <a:t> et al., </a:t>
            </a:r>
            <a:r>
              <a:rPr lang="en-US" i="1" dirty="0"/>
              <a:t>Pediatrics </a:t>
            </a:r>
            <a:r>
              <a:rPr lang="en-US" dirty="0"/>
              <a:t>2004;113;259-266 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365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79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Glutamate is an Additive in Vaccines!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72758"/>
            <a:ext cx="8382000" cy="5592744"/>
          </a:xfrm>
        </p:spPr>
        <p:txBody>
          <a:bodyPr>
            <a:noAutofit/>
          </a:bodyPr>
          <a:lstStyle/>
          <a:p>
            <a:pPr>
              <a:spcBef>
                <a:spcPts val="160"/>
              </a:spcBef>
            </a:pPr>
            <a:r>
              <a:rPr lang="en-US" dirty="0" smtClean="0"/>
              <a:t>Flu vaccines (</a:t>
            </a:r>
            <a:r>
              <a:rPr lang="en-US" dirty="0" err="1" smtClean="0"/>
              <a:t>FluMist</a:t>
            </a:r>
            <a:r>
              <a:rPr lang="en-US" dirty="0" smtClean="0"/>
              <a:t>), MMR                  (measles, mumps and rubella),                        Rabies vaccine and Varicella                           vaccine (chicken pox) all contain                     glutamate</a:t>
            </a:r>
          </a:p>
          <a:p>
            <a:pPr>
              <a:spcBef>
                <a:spcPts val="160"/>
              </a:spcBef>
            </a:pPr>
            <a:r>
              <a:rPr lang="en-US" dirty="0" smtClean="0"/>
              <a:t>Anecdotal evidence links                                 these vaccines with autism</a:t>
            </a:r>
          </a:p>
          <a:p>
            <a:pPr>
              <a:spcBef>
                <a:spcPts val="160"/>
              </a:spcBef>
            </a:pPr>
            <a:r>
              <a:rPr lang="en-US" dirty="0" smtClean="0"/>
              <a:t>My own studies on VAERS revealed a correlation between autism and MMR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pPr>
              <a:spcBef>
                <a:spcPts val="160"/>
              </a:spcBef>
            </a:pPr>
            <a:r>
              <a:rPr lang="en-US" dirty="0" smtClean="0">
                <a:solidFill>
                  <a:srgbClr val="FF0000"/>
                </a:solidFill>
              </a:rPr>
              <a:t>Glyphosate’s depletion of manganese prevents glutamate breakdown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6165502"/>
            <a:ext cx="595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S. Seneff et al., Entropy 2012, 14, 2227-2253.</a:t>
            </a:r>
          </a:p>
        </p:txBody>
      </p:sp>
      <p:pic>
        <p:nvPicPr>
          <p:cNvPr id="5" name="Picture 4" descr="vaccin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28" y="875038"/>
            <a:ext cx="2304839" cy="305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1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lutamine_synthetas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437" b="-90437"/>
          <a:stretch>
            <a:fillRect/>
          </a:stretch>
        </p:blipFill>
        <p:spPr>
          <a:xfrm>
            <a:off x="0" y="1315198"/>
            <a:ext cx="8747821" cy="4810965"/>
          </a:xfrm>
        </p:spPr>
      </p:pic>
      <p:pic>
        <p:nvPicPr>
          <p:cNvPr id="9" name="Picture 8" descr="mangane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26" y="1699751"/>
            <a:ext cx="1552215" cy="1507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Glutamate Detoxification Depends                on Manganese!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60401" y="4221203"/>
            <a:ext cx="114259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glutamate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95067" y="4168802"/>
            <a:ext cx="11289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glutamine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70376" y="1665897"/>
            <a:ext cx="338283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Glutamine </a:t>
            </a:r>
            <a:r>
              <a:rPr lang="en-US" sz="2800" dirty="0" err="1" smtClean="0"/>
              <a:t>synthetase</a:t>
            </a:r>
            <a:endParaRPr lang="en-US" sz="2800" dirty="0"/>
          </a:p>
        </p:txBody>
      </p:sp>
      <p:sp>
        <p:nvSpPr>
          <p:cNvPr id="8" name="Down Arrow 7"/>
          <p:cNvSpPr/>
          <p:nvPr/>
        </p:nvSpPr>
        <p:spPr>
          <a:xfrm>
            <a:off x="5892776" y="2545334"/>
            <a:ext cx="575733" cy="42962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17065" y="4436541"/>
            <a:ext cx="1626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ammonium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104506" y="4436541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water</a:t>
            </a:r>
            <a:endParaRPr lang="en-US" dirty="0"/>
          </a:p>
        </p:txBody>
      </p:sp>
      <p:sp>
        <p:nvSpPr>
          <p:cNvPr id="12" name="Up Arrow 11"/>
          <p:cNvSpPr/>
          <p:nvPr/>
        </p:nvSpPr>
        <p:spPr>
          <a:xfrm>
            <a:off x="2336813" y="3737812"/>
            <a:ext cx="500586" cy="57253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5892791" y="3737812"/>
            <a:ext cx="500586" cy="57253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10390" y="5295166"/>
            <a:ext cx="7008624" cy="954107"/>
          </a:xfrm>
          <a:prstGeom prst="rect">
            <a:avLst/>
          </a:prstGeom>
          <a:solidFill>
            <a:srgbClr val="FFFA9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Ammonium and glutamate toxicity in the brain</a:t>
            </a:r>
          </a:p>
          <a:p>
            <a:r>
              <a:rPr lang="en-US" sz="2800" dirty="0" smtClean="0"/>
              <a:t>can arise because of insufficient manganese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344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097"/>
            <a:ext cx="8229600" cy="177429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“</a:t>
            </a:r>
            <a:r>
              <a:rPr lang="en-US" sz="3600" b="1" dirty="0"/>
              <a:t>Alteration of Plasma Glutamate and Glutamine Levels in Children </a:t>
            </a:r>
            <a:r>
              <a:rPr lang="en-US" sz="3600" b="1" dirty="0" smtClean="0"/>
              <a:t>with          </a:t>
            </a:r>
            <a:r>
              <a:rPr lang="en-US" sz="3600" b="1" dirty="0"/>
              <a:t>High-Functioning </a:t>
            </a:r>
            <a:r>
              <a:rPr lang="en-US" sz="3600" b="1" dirty="0" smtClean="0"/>
              <a:t>Autism”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utamate_glutamin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208" r="-78208"/>
          <a:stretch>
            <a:fillRect/>
          </a:stretch>
        </p:blipFill>
        <p:spPr>
          <a:xfrm>
            <a:off x="160044" y="1727198"/>
            <a:ext cx="8983956" cy="4940830"/>
          </a:xfrm>
        </p:spPr>
      </p:pic>
      <p:sp>
        <p:nvSpPr>
          <p:cNvPr id="6" name="Freeform 5"/>
          <p:cNvSpPr/>
          <p:nvPr/>
        </p:nvSpPr>
        <p:spPr>
          <a:xfrm>
            <a:off x="2540000" y="2971800"/>
            <a:ext cx="4316358" cy="556353"/>
          </a:xfrm>
          <a:custGeom>
            <a:avLst/>
            <a:gdLst>
              <a:gd name="connsiteX0" fmla="*/ 0 w 4316358"/>
              <a:gd name="connsiteY0" fmla="*/ 254000 h 556353"/>
              <a:gd name="connsiteX1" fmla="*/ 1490133 w 4316358"/>
              <a:gd name="connsiteY1" fmla="*/ 0 h 556353"/>
              <a:gd name="connsiteX2" fmla="*/ 3437467 w 4316358"/>
              <a:gd name="connsiteY2" fmla="*/ 84667 h 556353"/>
              <a:gd name="connsiteX3" fmla="*/ 4309533 w 4316358"/>
              <a:gd name="connsiteY3" fmla="*/ 160867 h 556353"/>
              <a:gd name="connsiteX4" fmla="*/ 3725333 w 4316358"/>
              <a:gd name="connsiteY4" fmla="*/ 516467 h 556353"/>
              <a:gd name="connsiteX5" fmla="*/ 1752600 w 4316358"/>
              <a:gd name="connsiteY5" fmla="*/ 516467 h 556353"/>
              <a:gd name="connsiteX6" fmla="*/ 491067 w 4316358"/>
              <a:gd name="connsiteY6" fmla="*/ 541867 h 556353"/>
              <a:gd name="connsiteX7" fmla="*/ 0 w 4316358"/>
              <a:gd name="connsiteY7" fmla="*/ 254000 h 55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6358" h="556353">
                <a:moveTo>
                  <a:pt x="0" y="254000"/>
                </a:moveTo>
                <a:cubicBezTo>
                  <a:pt x="458611" y="141111"/>
                  <a:pt x="917222" y="28222"/>
                  <a:pt x="1490133" y="0"/>
                </a:cubicBezTo>
                <a:lnTo>
                  <a:pt x="3437467" y="84667"/>
                </a:lnTo>
                <a:cubicBezTo>
                  <a:pt x="3907367" y="111478"/>
                  <a:pt x="4261555" y="88900"/>
                  <a:pt x="4309533" y="160867"/>
                </a:cubicBezTo>
                <a:cubicBezTo>
                  <a:pt x="4357511" y="232834"/>
                  <a:pt x="4151488" y="457200"/>
                  <a:pt x="3725333" y="516467"/>
                </a:cubicBezTo>
                <a:cubicBezTo>
                  <a:pt x="3299178" y="575734"/>
                  <a:pt x="2291644" y="512234"/>
                  <a:pt x="1752600" y="516467"/>
                </a:cubicBezTo>
                <a:cubicBezTo>
                  <a:pt x="1213556" y="520700"/>
                  <a:pt x="781756" y="584200"/>
                  <a:pt x="491067" y="541867"/>
                </a:cubicBezTo>
                <a:cubicBezTo>
                  <a:pt x="200378" y="499534"/>
                  <a:pt x="104422" y="381000"/>
                  <a:pt x="0" y="254000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lutamate_glutamin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2" y="2743201"/>
            <a:ext cx="7765658" cy="13196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87068" y="5275533"/>
            <a:ext cx="2099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fr-FR" dirty="0"/>
              <a:t>C. </a:t>
            </a:r>
            <a:r>
              <a:rPr lang="fr-FR" dirty="0" err="1"/>
              <a:t>Shimmura</a:t>
            </a:r>
            <a:r>
              <a:rPr lang="fr-FR" dirty="0"/>
              <a:t> et al. </a:t>
            </a:r>
            <a:r>
              <a:rPr lang="fr-FR" dirty="0" err="1"/>
              <a:t>PLoSone</a:t>
            </a:r>
            <a:r>
              <a:rPr lang="fr-FR" dirty="0"/>
              <a:t> </a:t>
            </a:r>
            <a:r>
              <a:rPr lang="fr-FR" dirty="0" err="1"/>
              <a:t>October</a:t>
            </a:r>
            <a:r>
              <a:rPr lang="fr-FR" dirty="0"/>
              <a:t> 2011 6(1):e25340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278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M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76" r="-12376"/>
          <a:stretch>
            <a:fillRect/>
          </a:stretch>
        </p:blipFill>
        <p:spPr>
          <a:xfrm>
            <a:off x="-748047" y="953624"/>
            <a:ext cx="9746072" cy="535996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Symptoms of Adverse Reactions to MMR before and after 2002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6128922"/>
            <a:ext cx="5357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Data analyzed from the VAERS database</a:t>
            </a:r>
            <a:endParaRPr lang="en-US" sz="2400" dirty="0"/>
          </a:p>
        </p:txBody>
      </p:sp>
      <p:sp>
        <p:nvSpPr>
          <p:cNvPr id="3" name="Freeform 2"/>
          <p:cNvSpPr/>
          <p:nvPr/>
        </p:nvSpPr>
        <p:spPr>
          <a:xfrm>
            <a:off x="423318" y="4296677"/>
            <a:ext cx="1338342" cy="530624"/>
          </a:xfrm>
          <a:custGeom>
            <a:avLst/>
            <a:gdLst>
              <a:gd name="connsiteX0" fmla="*/ 778949 w 1338342"/>
              <a:gd name="connsiteY0" fmla="*/ 38256 h 530624"/>
              <a:gd name="connsiteX1" fmla="*/ 15 w 1338342"/>
              <a:gd name="connsiteY1" fmla="*/ 207590 h 530624"/>
              <a:gd name="connsiteX2" fmla="*/ 795882 w 1338342"/>
              <a:gd name="connsiteY2" fmla="*/ 529323 h 530624"/>
              <a:gd name="connsiteX3" fmla="*/ 1337749 w 1338342"/>
              <a:gd name="connsiteY3" fmla="*/ 309190 h 530624"/>
              <a:gd name="connsiteX4" fmla="*/ 897482 w 1338342"/>
              <a:gd name="connsiteY4" fmla="*/ 21323 h 530624"/>
              <a:gd name="connsiteX5" fmla="*/ 694282 w 1338342"/>
              <a:gd name="connsiteY5" fmla="*/ 21323 h 53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8342" h="530624">
                <a:moveTo>
                  <a:pt x="778949" y="38256"/>
                </a:moveTo>
                <a:cubicBezTo>
                  <a:pt x="388071" y="82001"/>
                  <a:pt x="-2807" y="125746"/>
                  <a:pt x="15" y="207590"/>
                </a:cubicBezTo>
                <a:cubicBezTo>
                  <a:pt x="2837" y="289434"/>
                  <a:pt x="572926" y="512390"/>
                  <a:pt x="795882" y="529323"/>
                </a:cubicBezTo>
                <a:cubicBezTo>
                  <a:pt x="1018838" y="546256"/>
                  <a:pt x="1320816" y="393857"/>
                  <a:pt x="1337749" y="309190"/>
                </a:cubicBezTo>
                <a:cubicBezTo>
                  <a:pt x="1354682" y="224523"/>
                  <a:pt x="1004726" y="69301"/>
                  <a:pt x="897482" y="21323"/>
                </a:cubicBezTo>
                <a:cubicBezTo>
                  <a:pt x="790238" y="-26655"/>
                  <a:pt x="694282" y="21323"/>
                  <a:pt x="694282" y="21323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4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M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76" r="-12376"/>
          <a:stretch>
            <a:fillRect/>
          </a:stretch>
        </p:blipFill>
        <p:spPr>
          <a:xfrm>
            <a:off x="-748047" y="953624"/>
            <a:ext cx="9746072" cy="535996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Symptoms of Adverse Reactions to MMR before and after 2002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6128922"/>
            <a:ext cx="5357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Data analyzed from the VAERS database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078765"/>
            <a:ext cx="8084917" cy="461665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These are all characteristic symptoms of allergies to MSG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53533" y="3042735"/>
            <a:ext cx="85682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seizures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533" y="3575051"/>
            <a:ext cx="61457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hives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066" y="5699101"/>
            <a:ext cx="859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swelling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70467" y="5673700"/>
            <a:ext cx="94366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swelling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4857" y="1688068"/>
            <a:ext cx="98927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Joint pain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5066" y="5421298"/>
            <a:ext cx="137750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Facial swelling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5066" y="5168902"/>
            <a:ext cx="1955801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anaphylactic shock   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5066" y="3305143"/>
            <a:ext cx="1955801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</a:t>
            </a:r>
            <a:r>
              <a:rPr lang="en-US" sz="1600" dirty="0" smtClean="0">
                <a:solidFill>
                  <a:srgbClr val="FF0000"/>
                </a:solidFill>
              </a:rPr>
              <a:t>hortness of breath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665" y="4619834"/>
            <a:ext cx="818854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eczema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36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p-A_autism_U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48" b="-10648"/>
          <a:stretch>
            <a:fillRect/>
          </a:stretch>
        </p:blipFill>
        <p:spPr>
          <a:xfrm>
            <a:off x="287883" y="3590109"/>
            <a:ext cx="6282267" cy="3455005"/>
          </a:xfrm>
        </p:spPr>
      </p:pic>
      <p:pic>
        <p:nvPicPr>
          <p:cNvPr id="5" name="Picture 4" descr="varivax_autism_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3" y="1045628"/>
            <a:ext cx="6066988" cy="28352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Varivax</a:t>
            </a:r>
            <a:r>
              <a:rPr lang="en-US" b="1" dirty="0" smtClean="0"/>
              <a:t> and Hepatitis A Vaccines: Linked to Autism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9467" y="1811867"/>
            <a:ext cx="321733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Contains Glutamate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47334" y="4707467"/>
            <a:ext cx="321733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Contains Aluminum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451617" y="5230687"/>
            <a:ext cx="26923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TA </a:t>
            </a:r>
            <a:r>
              <a:rPr lang="en-US" sz="2000" dirty="0" err="1" smtClean="0"/>
              <a:t>Deisher</a:t>
            </a:r>
            <a:r>
              <a:rPr lang="en-US" sz="2000" dirty="0" smtClean="0"/>
              <a:t> et al., Journal </a:t>
            </a:r>
            <a:r>
              <a:rPr lang="en-US" sz="2000" dirty="0"/>
              <a:t>of Public Health and Epidemiology  6(9), 271-284, 2014.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2027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123950" y="781050"/>
          <a:ext cx="6896100" cy="529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99" y="84665"/>
            <a:ext cx="9076267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b="1" dirty="0" smtClean="0"/>
              <a:t>Percentage of children with Autism in the US</a:t>
            </a:r>
            <a:endParaRPr lang="en-US" sz="36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625600" y="2527300"/>
            <a:ext cx="5943600" cy="127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64300" y="2540000"/>
            <a:ext cx="25400" cy="19431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689600" y="4097867"/>
            <a:ext cx="774700" cy="846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85850" y="233680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50%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63278" y="370153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85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Recapitulation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76905"/>
            <a:ext cx="8449733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Glyphosate’s inhibition of the </a:t>
            </a:r>
            <a:r>
              <a:rPr lang="en-US" dirty="0" err="1" smtClean="0"/>
              <a:t>shikimate</a:t>
            </a:r>
            <a:r>
              <a:rPr lang="en-US" dirty="0" smtClean="0"/>
              <a:t> pathway likely impairs melatonin synthesis</a:t>
            </a:r>
          </a:p>
          <a:p>
            <a:pPr lvl="1"/>
            <a:r>
              <a:rPr lang="en-US" dirty="0" smtClean="0"/>
              <a:t>Leads to sleep disorder, associated with many diseases</a:t>
            </a:r>
          </a:p>
          <a:p>
            <a:r>
              <a:rPr lang="en-US" dirty="0" smtClean="0"/>
              <a:t>Pineal gland is highly susceptible to aluminum</a:t>
            </a:r>
          </a:p>
          <a:p>
            <a:r>
              <a:rPr lang="en-US" dirty="0" smtClean="0"/>
              <a:t>Glyphosate promotes aluminum entry past the gut and brain barriers and uptake by the cells</a:t>
            </a:r>
          </a:p>
          <a:p>
            <a:r>
              <a:rPr lang="en-US" dirty="0" smtClean="0"/>
              <a:t>Glyphosate also promotes glutamate toxicity due to manganese deficiency, leading to acute reaction to glutamate in MMR vaccine and other vaccines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509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8566" y="2232027"/>
            <a:ext cx="414691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Breast Cancer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7919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9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Glyphosate is an endocrine disruptor that promotes breast </a:t>
            </a:r>
            <a:r>
              <a:rPr lang="en-US" b="1" dirty="0" smtClean="0"/>
              <a:t>cancer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059" y="1490140"/>
            <a:ext cx="8447741" cy="484990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Low </a:t>
            </a:r>
            <a:r>
              <a:rPr lang="en-US" sz="2400" dirty="0"/>
              <a:t>and </a:t>
            </a:r>
            <a:r>
              <a:rPr lang="en-US" sz="2400" dirty="0" smtClean="0"/>
              <a:t>environmentally                                                                  </a:t>
            </a:r>
            <a:r>
              <a:rPr lang="en-US" sz="2400" dirty="0"/>
              <a:t>relevant concentrations </a:t>
            </a:r>
            <a:r>
              <a:rPr lang="en-US" sz="2400" dirty="0" smtClean="0"/>
              <a:t>of                                                                 glyphosate possess                                                                        estrogenic activity</a:t>
            </a:r>
          </a:p>
          <a:p>
            <a:endParaRPr lang="en-US" sz="2000" dirty="0"/>
          </a:p>
          <a:p>
            <a:r>
              <a:rPr lang="en-US" sz="2400" dirty="0" smtClean="0"/>
              <a:t>Glyphosate caused </a:t>
            </a:r>
            <a:r>
              <a:rPr lang="en-US" sz="2400" dirty="0"/>
              <a:t>human </a:t>
            </a:r>
            <a:r>
              <a:rPr lang="en-US" sz="2400" dirty="0" smtClean="0"/>
              <a:t>                                                                            hormone</a:t>
            </a:r>
            <a:r>
              <a:rPr lang="en-US" sz="2400" dirty="0"/>
              <a:t>-dependent </a:t>
            </a:r>
            <a:r>
              <a:rPr lang="en-US" sz="2400" dirty="0" smtClean="0"/>
              <a:t>breast                                                                               </a:t>
            </a:r>
            <a:r>
              <a:rPr lang="en-US" sz="2400" dirty="0"/>
              <a:t>cancer cells </a:t>
            </a:r>
            <a:r>
              <a:rPr lang="en-US" sz="2400" dirty="0" smtClean="0"/>
              <a:t>to proliferate at                                                                                   </a:t>
            </a:r>
            <a:r>
              <a:rPr lang="en-US" sz="2400" dirty="0"/>
              <a:t>concentrations of  </a:t>
            </a:r>
            <a:r>
              <a:rPr lang="en-US" sz="2400" dirty="0" smtClean="0"/>
              <a:t>                                                                                     </a:t>
            </a:r>
            <a:r>
              <a:rPr lang="en-US" sz="2400" i="1" dirty="0" smtClean="0">
                <a:solidFill>
                  <a:srgbClr val="FF0000"/>
                </a:solidFill>
              </a:rPr>
              <a:t>parts </a:t>
            </a:r>
            <a:r>
              <a:rPr lang="en-US" sz="2400" i="1" dirty="0">
                <a:solidFill>
                  <a:srgbClr val="FF0000"/>
                </a:solidFill>
              </a:rPr>
              <a:t>per </a:t>
            </a:r>
            <a:r>
              <a:rPr lang="en-US" sz="2400" i="1" dirty="0" smtClean="0">
                <a:solidFill>
                  <a:srgbClr val="FF0000"/>
                </a:solidFill>
              </a:rPr>
              <a:t>trillion</a:t>
            </a:r>
          </a:p>
          <a:p>
            <a:endParaRPr lang="en-US" sz="2400" i="1" dirty="0">
              <a:solidFill>
                <a:srgbClr val="FF0000"/>
              </a:solidFill>
            </a:endParaRPr>
          </a:p>
          <a:p>
            <a:r>
              <a:rPr lang="en-US" sz="2400" dirty="0" smtClean="0"/>
              <a:t>Additive </a:t>
            </a:r>
            <a:r>
              <a:rPr lang="en-US" sz="2400" dirty="0"/>
              <a:t>effect from </a:t>
            </a:r>
            <a:r>
              <a:rPr lang="en-US" sz="2400" dirty="0" err="1"/>
              <a:t>genistein</a:t>
            </a:r>
            <a:r>
              <a:rPr lang="en-US" sz="2400" dirty="0"/>
              <a:t>, a phytoestrogen in soybeans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263947"/>
            <a:ext cx="811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*</a:t>
            </a:r>
            <a:r>
              <a:rPr lang="fr-FR" dirty="0"/>
              <a:t> S. </a:t>
            </a:r>
            <a:r>
              <a:rPr lang="fr-FR" dirty="0" err="1"/>
              <a:t>Thongprakaisang</a:t>
            </a:r>
            <a:r>
              <a:rPr lang="fr-FR" dirty="0"/>
              <a:t> et al., Food </a:t>
            </a:r>
            <a:r>
              <a:rPr lang="fr-FR" dirty="0" err="1"/>
              <a:t>Chem</a:t>
            </a:r>
            <a:r>
              <a:rPr lang="fr-FR" dirty="0"/>
              <a:t> </a:t>
            </a:r>
            <a:r>
              <a:rPr lang="fr-FR" dirty="0" err="1"/>
              <a:t>Toxicol</a:t>
            </a:r>
            <a:r>
              <a:rPr lang="fr-FR" dirty="0"/>
              <a:t>. 2013 Jun 8. S0278-6915(13)00363-3.</a:t>
            </a:r>
            <a:endParaRPr lang="en-US" dirty="0"/>
          </a:p>
        </p:txBody>
      </p:sp>
      <p:pic>
        <p:nvPicPr>
          <p:cNvPr id="6" name="Picture 5" descr="three-legged-fro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98" y="1803400"/>
            <a:ext cx="36576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7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lyphosate_DNAdamageandcelldeat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141726" y="609602"/>
            <a:ext cx="9692126" cy="5330296"/>
          </a:xfrm>
        </p:spPr>
      </p:pic>
      <p:sp>
        <p:nvSpPr>
          <p:cNvPr id="5" name="Freeform 4"/>
          <p:cNvSpPr/>
          <p:nvPr/>
        </p:nvSpPr>
        <p:spPr>
          <a:xfrm>
            <a:off x="3913934" y="3756351"/>
            <a:ext cx="4033914" cy="599749"/>
          </a:xfrm>
          <a:custGeom>
            <a:avLst/>
            <a:gdLst>
              <a:gd name="connsiteX0" fmla="*/ 1089866 w 4033914"/>
              <a:gd name="connsiteY0" fmla="*/ 40949 h 599749"/>
              <a:gd name="connsiteX1" fmla="*/ 124666 w 4033914"/>
              <a:gd name="connsiteY1" fmla="*/ 40949 h 599749"/>
              <a:gd name="connsiteX2" fmla="*/ 200866 w 4033914"/>
              <a:gd name="connsiteY2" fmla="*/ 460049 h 599749"/>
              <a:gd name="connsiteX3" fmla="*/ 1839166 w 4033914"/>
              <a:gd name="connsiteY3" fmla="*/ 599749 h 599749"/>
              <a:gd name="connsiteX4" fmla="*/ 3731466 w 4033914"/>
              <a:gd name="connsiteY4" fmla="*/ 460049 h 599749"/>
              <a:gd name="connsiteX5" fmla="*/ 4023566 w 4033914"/>
              <a:gd name="connsiteY5" fmla="*/ 345749 h 599749"/>
              <a:gd name="connsiteX6" fmla="*/ 3718766 w 4033914"/>
              <a:gd name="connsiteY6" fmla="*/ 28249 h 599749"/>
              <a:gd name="connsiteX7" fmla="*/ 1585166 w 4033914"/>
              <a:gd name="connsiteY7" fmla="*/ 15549 h 599749"/>
              <a:gd name="connsiteX8" fmla="*/ 1089866 w 4033914"/>
              <a:gd name="connsiteY8" fmla="*/ 40949 h 59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3914" h="599749">
                <a:moveTo>
                  <a:pt x="1089866" y="40949"/>
                </a:moveTo>
                <a:cubicBezTo>
                  <a:pt x="681349" y="6024"/>
                  <a:pt x="272833" y="-28901"/>
                  <a:pt x="124666" y="40949"/>
                </a:cubicBezTo>
                <a:cubicBezTo>
                  <a:pt x="-23501" y="110799"/>
                  <a:pt x="-84884" y="366916"/>
                  <a:pt x="200866" y="460049"/>
                </a:cubicBezTo>
                <a:cubicBezTo>
                  <a:pt x="486616" y="553182"/>
                  <a:pt x="1250733" y="599749"/>
                  <a:pt x="1839166" y="599749"/>
                </a:cubicBezTo>
                <a:cubicBezTo>
                  <a:pt x="2427599" y="599749"/>
                  <a:pt x="3367399" y="502382"/>
                  <a:pt x="3731466" y="460049"/>
                </a:cubicBezTo>
                <a:cubicBezTo>
                  <a:pt x="4095533" y="417716"/>
                  <a:pt x="4025683" y="417716"/>
                  <a:pt x="4023566" y="345749"/>
                </a:cubicBezTo>
                <a:cubicBezTo>
                  <a:pt x="4021449" y="273782"/>
                  <a:pt x="4125166" y="83282"/>
                  <a:pt x="3718766" y="28249"/>
                </a:cubicBezTo>
                <a:cubicBezTo>
                  <a:pt x="3312366" y="-26784"/>
                  <a:pt x="1585166" y="15549"/>
                  <a:pt x="1585166" y="15549"/>
                </a:cubicBezTo>
                <a:lnTo>
                  <a:pt x="1089866" y="40949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667"/>
            <a:ext cx="8229600" cy="14986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Glyphosate Causes DNA Damage and Cell Death at Extreme Dilutions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95407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6156240"/>
              </p:ext>
            </p:extLst>
          </p:nvPr>
        </p:nvGraphicFramePr>
        <p:xfrm>
          <a:off x="711200" y="1163638"/>
          <a:ext cx="8178800" cy="4621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57200" y="20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CDC Hospital Discharge Data on Breast Cancer Trends</a:t>
            </a:r>
            <a:r>
              <a:rPr lang="en-US" b="1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463" y="6113533"/>
            <a:ext cx="8990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ICD9 codes 174</a:t>
            </a:r>
            <a:r>
              <a:rPr lang="en-US" sz="2000" dirty="0"/>
              <a:t>-175 </a:t>
            </a:r>
            <a:r>
              <a:rPr lang="en-US" sz="2000" dirty="0" smtClean="0"/>
              <a:t>, ftp</a:t>
            </a:r>
            <a:r>
              <a:rPr lang="en-US" sz="2000" dirty="0"/>
              <a:t>://</a:t>
            </a:r>
            <a:r>
              <a:rPr lang="en-US" sz="2000" dirty="0" err="1"/>
              <a:t>ftp.cdc.gov</a:t>
            </a:r>
            <a:r>
              <a:rPr lang="en-US" sz="2000" dirty="0"/>
              <a:t>/pub/</a:t>
            </a:r>
            <a:r>
              <a:rPr lang="en-US" sz="2000" dirty="0" err="1" smtClean="0"/>
              <a:t>Health_Statistics</a:t>
            </a:r>
            <a:r>
              <a:rPr lang="en-US" sz="2000" dirty="0"/>
              <a:t>/NCHS/Datasets/</a:t>
            </a:r>
            <a:r>
              <a:rPr lang="en-US" sz="2000" dirty="0" smtClean="0"/>
              <a:t>NHDS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893983" y="5829466"/>
            <a:ext cx="5250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Collaboration with Dr. Chen Li and Dr. Nancy Swanson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33414" y="5460134"/>
            <a:ext cx="689458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1998 1999 2000 2001 2002 2003 2004 2005 2006 2007 2008 2009 2010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59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074359"/>
              </p:ext>
            </p:extLst>
          </p:nvPr>
        </p:nvGraphicFramePr>
        <p:xfrm>
          <a:off x="711200" y="1163638"/>
          <a:ext cx="8178800" cy="4621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57200" y="20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CDC Hospital Discharge Data on Breast Cancer Trends</a:t>
            </a:r>
            <a:r>
              <a:rPr lang="en-US" b="1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463" y="6113533"/>
            <a:ext cx="8990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ICD9 codes 174</a:t>
            </a:r>
            <a:r>
              <a:rPr lang="en-US" sz="2000" dirty="0"/>
              <a:t>-175 </a:t>
            </a:r>
            <a:r>
              <a:rPr lang="en-US" sz="2000" dirty="0" smtClean="0"/>
              <a:t>, ftp</a:t>
            </a:r>
            <a:r>
              <a:rPr lang="en-US" sz="2000" dirty="0"/>
              <a:t>://</a:t>
            </a:r>
            <a:r>
              <a:rPr lang="en-US" sz="2000" dirty="0" err="1"/>
              <a:t>ftp.cdc.gov</a:t>
            </a:r>
            <a:r>
              <a:rPr lang="en-US" sz="2000" dirty="0"/>
              <a:t>/pub/</a:t>
            </a:r>
            <a:r>
              <a:rPr lang="en-US" sz="2000" dirty="0" err="1" smtClean="0"/>
              <a:t>Health_Statistics</a:t>
            </a:r>
            <a:r>
              <a:rPr lang="en-US" sz="2000" dirty="0"/>
              <a:t>/NCHS/Datasets/</a:t>
            </a:r>
            <a:r>
              <a:rPr lang="en-US" sz="2000" dirty="0" smtClean="0"/>
              <a:t>NHDS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893983" y="5829466"/>
            <a:ext cx="5250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Collaboration with Dr. Chen Li and Dr. Nancy Swanson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33414" y="5460134"/>
            <a:ext cx="689458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1998 1999 2000 2001 2002 2003 2004 2005 2006 2007 2008 2009 2010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890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0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Same Data: Caucasians Only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463" y="6113533"/>
            <a:ext cx="8990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ICD9 codes 174</a:t>
            </a:r>
            <a:r>
              <a:rPr lang="en-US" sz="2000" dirty="0"/>
              <a:t>-175 </a:t>
            </a:r>
            <a:r>
              <a:rPr lang="en-US" sz="2000" dirty="0" smtClean="0"/>
              <a:t>, ftp</a:t>
            </a:r>
            <a:r>
              <a:rPr lang="en-US" sz="2000" dirty="0"/>
              <a:t>://</a:t>
            </a:r>
            <a:r>
              <a:rPr lang="en-US" sz="2000" dirty="0" err="1"/>
              <a:t>ftp.cdc.gov</a:t>
            </a:r>
            <a:r>
              <a:rPr lang="en-US" sz="2000" dirty="0"/>
              <a:t>/pub/</a:t>
            </a:r>
            <a:r>
              <a:rPr lang="en-US" sz="2000" dirty="0" err="1" smtClean="0"/>
              <a:t>Health_Statistics</a:t>
            </a:r>
            <a:r>
              <a:rPr lang="en-US" sz="2000" dirty="0"/>
              <a:t>/NCHS/Datasets/</a:t>
            </a:r>
            <a:r>
              <a:rPr lang="en-US" sz="2000" dirty="0" smtClean="0"/>
              <a:t>NHDS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893983" y="5829466"/>
            <a:ext cx="5250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Collaboration with Dr. Chen Li and Dr. Nancy Swanson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33414" y="5460134"/>
            <a:ext cx="689458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1998 1999 2000 2001 2002 2003 2004 2005 2006 2007 2008 2009 2010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7814738"/>
              </p:ext>
            </p:extLst>
          </p:nvPr>
        </p:nvGraphicFramePr>
        <p:xfrm>
          <a:off x="677333" y="1265238"/>
          <a:ext cx="8195734" cy="456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53734" y="1373369"/>
            <a:ext cx="4470400" cy="1384995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/>
            </a:lvl1pPr>
          </a:lstStyle>
          <a:p>
            <a:r>
              <a:rPr lang="en-US" dirty="0"/>
              <a:t>Use simple exponential model to account for impact of reduced estrogen therapy</a:t>
            </a:r>
          </a:p>
        </p:txBody>
      </p:sp>
      <p:sp>
        <p:nvSpPr>
          <p:cNvPr id="14" name="Freeform 13"/>
          <p:cNvSpPr/>
          <p:nvPr/>
        </p:nvSpPr>
        <p:spPr>
          <a:xfrm>
            <a:off x="1456267" y="2556933"/>
            <a:ext cx="4284133" cy="2506134"/>
          </a:xfrm>
          <a:custGeom>
            <a:avLst/>
            <a:gdLst>
              <a:gd name="connsiteX0" fmla="*/ 0 w 4284133"/>
              <a:gd name="connsiteY0" fmla="*/ 0 h 2506134"/>
              <a:gd name="connsiteX1" fmla="*/ 897466 w 4284133"/>
              <a:gd name="connsiteY1" fmla="*/ 660400 h 2506134"/>
              <a:gd name="connsiteX2" fmla="*/ 1761066 w 4284133"/>
              <a:gd name="connsiteY2" fmla="*/ 1320800 h 2506134"/>
              <a:gd name="connsiteX3" fmla="*/ 2692400 w 4284133"/>
              <a:gd name="connsiteY3" fmla="*/ 1930400 h 2506134"/>
              <a:gd name="connsiteX4" fmla="*/ 3657600 w 4284133"/>
              <a:gd name="connsiteY4" fmla="*/ 2353734 h 2506134"/>
              <a:gd name="connsiteX5" fmla="*/ 4284133 w 4284133"/>
              <a:gd name="connsiteY5" fmla="*/ 2506134 h 25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4133" h="2506134">
                <a:moveTo>
                  <a:pt x="0" y="0"/>
                </a:moveTo>
                <a:lnTo>
                  <a:pt x="897466" y="660400"/>
                </a:lnTo>
                <a:cubicBezTo>
                  <a:pt x="1190977" y="880533"/>
                  <a:pt x="1461910" y="1109133"/>
                  <a:pt x="1761066" y="1320800"/>
                </a:cubicBezTo>
                <a:cubicBezTo>
                  <a:pt x="2060222" y="1532467"/>
                  <a:pt x="2376311" y="1758244"/>
                  <a:pt x="2692400" y="1930400"/>
                </a:cubicBezTo>
                <a:cubicBezTo>
                  <a:pt x="3008489" y="2102556"/>
                  <a:pt x="3392311" y="2257778"/>
                  <a:pt x="3657600" y="2353734"/>
                </a:cubicBezTo>
                <a:cubicBezTo>
                  <a:pt x="3922889" y="2449690"/>
                  <a:pt x="4284133" y="2506134"/>
                  <a:pt x="4284133" y="2506134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84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reast cancer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63" r="-25763"/>
          <a:stretch>
            <a:fillRect/>
          </a:stretch>
        </p:blipFill>
        <p:spPr>
          <a:xfrm>
            <a:off x="-1083733" y="481471"/>
            <a:ext cx="11101239" cy="610525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39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Once Estrogen Model Is Subtracted …</a:t>
            </a:r>
            <a:endParaRPr lang="en-US" b="1" dirty="0"/>
          </a:p>
        </p:txBody>
      </p:sp>
      <p:sp>
        <p:nvSpPr>
          <p:cNvPr id="5" name="Freeform 4"/>
          <p:cNvSpPr/>
          <p:nvPr/>
        </p:nvSpPr>
        <p:spPr>
          <a:xfrm>
            <a:off x="3138773" y="1100672"/>
            <a:ext cx="3059427" cy="449973"/>
          </a:xfrm>
          <a:custGeom>
            <a:avLst/>
            <a:gdLst>
              <a:gd name="connsiteX0" fmla="*/ 1517894 w 3059427"/>
              <a:gd name="connsiteY0" fmla="*/ 0 h 449973"/>
              <a:gd name="connsiteX1" fmla="*/ 146294 w 3059427"/>
              <a:gd name="connsiteY1" fmla="*/ 101600 h 449973"/>
              <a:gd name="connsiteX2" fmla="*/ 281760 w 3059427"/>
              <a:gd name="connsiteY2" fmla="*/ 423333 h 449973"/>
              <a:gd name="connsiteX3" fmla="*/ 2296827 w 3059427"/>
              <a:gd name="connsiteY3" fmla="*/ 406400 h 449973"/>
              <a:gd name="connsiteX4" fmla="*/ 3008027 w 3059427"/>
              <a:gd name="connsiteY4" fmla="*/ 203200 h 449973"/>
              <a:gd name="connsiteX5" fmla="*/ 1043760 w 3059427"/>
              <a:gd name="connsiteY5" fmla="*/ 0 h 449973"/>
              <a:gd name="connsiteX6" fmla="*/ 1043760 w 3059427"/>
              <a:gd name="connsiteY6" fmla="*/ 0 h 449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9427" h="449973">
                <a:moveTo>
                  <a:pt x="1517894" y="0"/>
                </a:moveTo>
                <a:cubicBezTo>
                  <a:pt x="935105" y="15522"/>
                  <a:pt x="352316" y="31045"/>
                  <a:pt x="146294" y="101600"/>
                </a:cubicBezTo>
                <a:cubicBezTo>
                  <a:pt x="-59728" y="172155"/>
                  <a:pt x="-76662" y="372533"/>
                  <a:pt x="281760" y="423333"/>
                </a:cubicBezTo>
                <a:cubicBezTo>
                  <a:pt x="640182" y="474133"/>
                  <a:pt x="1842449" y="443089"/>
                  <a:pt x="2296827" y="406400"/>
                </a:cubicBezTo>
                <a:cubicBezTo>
                  <a:pt x="2751205" y="369711"/>
                  <a:pt x="3216872" y="270933"/>
                  <a:pt x="3008027" y="203200"/>
                </a:cubicBezTo>
                <a:cubicBezTo>
                  <a:pt x="2799182" y="135467"/>
                  <a:pt x="1043760" y="0"/>
                  <a:pt x="1043760" y="0"/>
                </a:cubicBezTo>
                <a:lnTo>
                  <a:pt x="1043760" y="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463" y="6186615"/>
            <a:ext cx="8990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ICD9 codes 174</a:t>
            </a:r>
            <a:r>
              <a:rPr lang="en-US" sz="2000" dirty="0"/>
              <a:t>-175 </a:t>
            </a:r>
            <a:r>
              <a:rPr lang="en-US" sz="2000" dirty="0" smtClean="0"/>
              <a:t>, ftp</a:t>
            </a:r>
            <a:r>
              <a:rPr lang="en-US" sz="2000" dirty="0"/>
              <a:t>://</a:t>
            </a:r>
            <a:r>
              <a:rPr lang="en-US" sz="2000" dirty="0" err="1"/>
              <a:t>ftp.cdc.gov</a:t>
            </a:r>
            <a:r>
              <a:rPr lang="en-US" sz="2000" dirty="0"/>
              <a:t>/pub/</a:t>
            </a:r>
            <a:r>
              <a:rPr lang="en-US" sz="2000" dirty="0" err="1" smtClean="0"/>
              <a:t>Health_Statistics</a:t>
            </a:r>
            <a:r>
              <a:rPr lang="en-US" sz="2000" dirty="0"/>
              <a:t>/NCHS/Datasets/</a:t>
            </a:r>
            <a:r>
              <a:rPr lang="en-US" sz="2000" dirty="0" smtClean="0"/>
              <a:t>NHDS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571067" y="5858694"/>
            <a:ext cx="336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Plot Drawn by Dr. Nancy Swanson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8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154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Roundup Disrupts Steroid Synthesis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StAR</a:t>
            </a:r>
            <a:r>
              <a:rPr lang="en-US" dirty="0" smtClean="0"/>
              <a:t> protein mediates rate-limiting step in steroid synthesis</a:t>
            </a:r>
          </a:p>
          <a:p>
            <a:r>
              <a:rPr lang="en-US" dirty="0" smtClean="0"/>
              <a:t>Roundup suppresses </a:t>
            </a:r>
            <a:r>
              <a:rPr lang="en-US" dirty="0" err="1" smtClean="0"/>
              <a:t>StAR</a:t>
            </a:r>
            <a:r>
              <a:rPr lang="en-US" dirty="0" smtClean="0"/>
              <a:t> protein by 90% and reduces </a:t>
            </a:r>
            <a:r>
              <a:rPr lang="en-US" dirty="0" err="1" smtClean="0"/>
              <a:t>steroidogenesis</a:t>
            </a:r>
            <a:r>
              <a:rPr lang="en-US" dirty="0" smtClean="0"/>
              <a:t> by 94%</a:t>
            </a:r>
          </a:p>
          <a:p>
            <a:r>
              <a:rPr lang="en-US" dirty="0" smtClean="0"/>
              <a:t>This affects both the production of sex hormones in the gonads and the production of cortisol and aldosterone in the adrenal glands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5600" y="5888447"/>
            <a:ext cx="811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L.P. </a:t>
            </a:r>
            <a:r>
              <a:rPr lang="en-US" sz="2000" dirty="0"/>
              <a:t>Walsh et al., Environmental Health Perspectives 108(8), 2000 769-776.</a:t>
            </a:r>
          </a:p>
        </p:txBody>
      </p:sp>
    </p:spTree>
    <p:extLst>
      <p:ext uri="{BB962C8B-B14F-4D97-AF65-F5344CB8AC3E}">
        <p14:creationId xmlns:p14="http://schemas.microsoft.com/office/powerpoint/2010/main" val="995894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Mammary Tumors in Rats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seralini_rat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9" r="-3769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780143" y="819834"/>
            <a:ext cx="790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Rats through their entire lifespan exposed to Roundup at levels well below established safety limits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405458" y="6126163"/>
            <a:ext cx="6703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</a:t>
            </a:r>
            <a:r>
              <a:rPr lang="fr-FR" sz="2000" dirty="0" smtClean="0"/>
              <a:t>G-E </a:t>
            </a:r>
            <a:r>
              <a:rPr lang="fr-FR" sz="2000" dirty="0" err="1" smtClean="0"/>
              <a:t>Séralini</a:t>
            </a:r>
            <a:r>
              <a:rPr lang="fr-FR" sz="2000" dirty="0" smtClean="0"/>
              <a:t> </a:t>
            </a:r>
            <a:r>
              <a:rPr lang="fr-FR" sz="2000" dirty="0"/>
              <a:t>et al. </a:t>
            </a:r>
            <a:r>
              <a:rPr lang="fr-FR" sz="2000" dirty="0" err="1"/>
              <a:t>Environmental</a:t>
            </a:r>
            <a:r>
              <a:rPr lang="fr-FR" sz="2000" dirty="0"/>
              <a:t> Sciences Europe 2014, 26:14 </a:t>
            </a:r>
          </a:p>
        </p:txBody>
      </p:sp>
    </p:spTree>
    <p:extLst>
      <p:ext uri="{BB962C8B-B14F-4D97-AF65-F5344CB8AC3E}">
        <p14:creationId xmlns:p14="http://schemas.microsoft.com/office/powerpoint/2010/main" val="2725888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123950" y="781050"/>
          <a:ext cx="6896100" cy="529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99" y="84665"/>
            <a:ext cx="9076267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b="1" dirty="0" smtClean="0"/>
              <a:t>Percentage of children with Autism in the US</a:t>
            </a:r>
            <a:endParaRPr lang="en-US" sz="36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625600" y="2527300"/>
            <a:ext cx="5943600" cy="127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64300" y="2540000"/>
            <a:ext cx="25400" cy="19431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689600" y="4097867"/>
            <a:ext cx="774700" cy="846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85850" y="233680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50%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63278" y="370153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2032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00300" y="2548685"/>
            <a:ext cx="4565650" cy="1307882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Half the children born in 2032 will be diagnosed with autism</a:t>
            </a:r>
          </a:p>
        </p:txBody>
      </p:sp>
    </p:spTree>
    <p:extLst>
      <p:ext uri="{BB962C8B-B14F-4D97-AF65-F5344CB8AC3E}">
        <p14:creationId xmlns:p14="http://schemas.microsoft.com/office/powerpoint/2010/main" val="4257084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Conclusions from Rat Study 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2133"/>
            <a:ext cx="8686800" cy="5192215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Female rats had                                                           greatly increased risk of                                               mammary tumors</a:t>
            </a:r>
          </a:p>
          <a:p>
            <a:r>
              <a:rPr lang="en-US" dirty="0" smtClean="0"/>
              <a:t>Males had significantly                                                             increased risk of liver and                                                    kidney disease</a:t>
            </a:r>
          </a:p>
          <a:p>
            <a:r>
              <a:rPr lang="en-US" dirty="0" smtClean="0"/>
              <a:t>Sex hormone disruption                                                         for both males and females</a:t>
            </a:r>
          </a:p>
          <a:p>
            <a:r>
              <a:rPr lang="en-US" dirty="0" smtClean="0"/>
              <a:t>Enhanced oxidative stress</a:t>
            </a:r>
          </a:p>
          <a:p>
            <a:r>
              <a:rPr lang="en-US" dirty="0" smtClean="0"/>
              <a:t>Shorter life span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Effects didn’t become apparent until after 4 months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6" name="Picture 5" descr="r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55" y="1290638"/>
            <a:ext cx="3091845" cy="3280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2806" y="6174348"/>
            <a:ext cx="6831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</a:t>
            </a:r>
            <a:r>
              <a:rPr lang="fr-FR" sz="2000" dirty="0" smtClean="0"/>
              <a:t>G-E </a:t>
            </a:r>
            <a:r>
              <a:rPr lang="fr-FR" sz="2000" dirty="0" err="1" smtClean="0"/>
              <a:t>Séralini</a:t>
            </a:r>
            <a:r>
              <a:rPr lang="fr-FR" sz="2000" dirty="0" smtClean="0"/>
              <a:t> </a:t>
            </a:r>
            <a:r>
              <a:rPr lang="fr-FR" sz="2000" dirty="0"/>
              <a:t>et al. </a:t>
            </a:r>
            <a:r>
              <a:rPr lang="fr-FR" sz="2000" dirty="0" err="1"/>
              <a:t>Environmental</a:t>
            </a:r>
            <a:r>
              <a:rPr lang="fr-FR" sz="2000" dirty="0"/>
              <a:t> Sciences Europe 2014, 26:14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411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2498" y="2232027"/>
            <a:ext cx="5779084" cy="175432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Chondroitin Sulfate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 the Skeleton</a:t>
            </a:r>
            <a:endParaRPr lang="en-US" sz="54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206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t-skelet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79" y="1913460"/>
            <a:ext cx="2772833" cy="2779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 and Bone Development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91733"/>
            <a:ext cx="8940800" cy="480460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Dams treated with glyphosate in water from days 6 to 15 of their pregnancy</a:t>
            </a:r>
          </a:p>
          <a:p>
            <a:r>
              <a:rPr lang="en-US" dirty="0" smtClean="0"/>
              <a:t>Effects on pups:</a:t>
            </a:r>
          </a:p>
          <a:p>
            <a:pPr lvl="1"/>
            <a:r>
              <a:rPr lang="en-US" dirty="0" smtClean="0"/>
              <a:t>Lack </a:t>
            </a:r>
            <a:r>
              <a:rPr lang="en-US" dirty="0"/>
              <a:t>of development of </a:t>
            </a:r>
            <a:r>
              <a:rPr lang="en-US" dirty="0" smtClean="0"/>
              <a:t>                                                                     the </a:t>
            </a:r>
            <a:r>
              <a:rPr lang="en-US" dirty="0"/>
              <a:t>ossification centers of </a:t>
            </a:r>
            <a:r>
              <a:rPr lang="en-US" dirty="0" smtClean="0"/>
              <a:t>                                                                     the </a:t>
            </a:r>
            <a:r>
              <a:rPr lang="en-US" dirty="0"/>
              <a:t>terminal </a:t>
            </a:r>
            <a:r>
              <a:rPr lang="en-US" dirty="0" smtClean="0"/>
              <a:t>phalanges                                                                  </a:t>
            </a:r>
            <a:r>
              <a:rPr lang="en-US" dirty="0"/>
              <a:t>(bones in fingers and toes)</a:t>
            </a:r>
          </a:p>
          <a:p>
            <a:pPr lvl="1"/>
            <a:r>
              <a:rPr lang="en-US" dirty="0"/>
              <a:t>Larger </a:t>
            </a:r>
            <a:r>
              <a:rPr lang="en-US" dirty="0" err="1"/>
              <a:t>fontanelles</a:t>
            </a:r>
            <a:r>
              <a:rPr lang="en-US" dirty="0"/>
              <a:t> ("soft spot") </a:t>
            </a:r>
            <a:r>
              <a:rPr lang="en-US" dirty="0" smtClean="0"/>
              <a:t>                                                              and </a:t>
            </a:r>
            <a:r>
              <a:rPr lang="en-US" dirty="0"/>
              <a:t>incomplete development of skull bones </a:t>
            </a:r>
          </a:p>
          <a:p>
            <a:pPr lvl="1"/>
            <a:r>
              <a:rPr lang="en-US" dirty="0"/>
              <a:t>Absence of important bones or parts of bones, shortenings, </a:t>
            </a:r>
            <a:r>
              <a:rPr lang="en-US" dirty="0" err="1"/>
              <a:t>bendings</a:t>
            </a:r>
            <a:r>
              <a:rPr lang="en-US" dirty="0"/>
              <a:t>, asymmetry, fusions or clefts.</a:t>
            </a:r>
          </a:p>
          <a:p>
            <a:pPr lvl="1"/>
            <a:r>
              <a:rPr lang="en-US" dirty="0"/>
              <a:t>Surfactant </a:t>
            </a:r>
            <a:r>
              <a:rPr lang="en-US" dirty="0" err="1"/>
              <a:t>polyoxyethyleneamine</a:t>
            </a:r>
            <a:r>
              <a:rPr lang="en-US" dirty="0"/>
              <a:t> increased glyphosate's toxicity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7687" y="6165502"/>
            <a:ext cx="7256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E. </a:t>
            </a:r>
            <a:r>
              <a:rPr lang="en-US" sz="2400" dirty="0" err="1"/>
              <a:t>Dallegrave</a:t>
            </a:r>
            <a:r>
              <a:rPr lang="en-US" sz="2400" dirty="0"/>
              <a:t> et al. Toxicology Letters 142 (2003) 45-52.</a:t>
            </a:r>
          </a:p>
        </p:txBody>
      </p:sp>
    </p:spTree>
    <p:extLst>
      <p:ext uri="{BB962C8B-B14F-4D97-AF65-F5344CB8AC3E}">
        <p14:creationId xmlns:p14="http://schemas.microsoft.com/office/powerpoint/2010/main" val="47740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Manganese and Bones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48133" cy="347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“The </a:t>
            </a:r>
            <a:r>
              <a:rPr lang="en-US" dirty="0"/>
              <a:t>multiple cellular effects of </a:t>
            </a:r>
            <a:r>
              <a:rPr lang="en-US" dirty="0" err="1"/>
              <a:t>Mn</a:t>
            </a:r>
            <a:r>
              <a:rPr lang="en-US" dirty="0"/>
              <a:t> deficiency include: decreased bone </a:t>
            </a:r>
            <a:r>
              <a:rPr lang="en-US" dirty="0" err="1"/>
              <a:t>resorption</a:t>
            </a:r>
            <a:r>
              <a:rPr lang="en-US" dirty="0"/>
              <a:t>, production of labile bone, and </a:t>
            </a:r>
            <a:r>
              <a:rPr lang="en-US" i="1" dirty="0">
                <a:solidFill>
                  <a:srgbClr val="FF0000"/>
                </a:solidFill>
              </a:rPr>
              <a:t>decreased synthesis of organic matrix.</a:t>
            </a:r>
            <a:r>
              <a:rPr lang="en-US" dirty="0"/>
              <a:t> The serum level of </a:t>
            </a:r>
            <a:r>
              <a:rPr lang="en-US" dirty="0" err="1"/>
              <a:t>Mn</a:t>
            </a:r>
            <a:r>
              <a:rPr lang="en-US" dirty="0"/>
              <a:t> in a group of osteoporotic postmenopausal women was significantly lower than age-matched controls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30445" y="5649109"/>
            <a:ext cx="65789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L</a:t>
            </a:r>
            <a:r>
              <a:rPr lang="en-US" dirty="0"/>
              <a:t>. </a:t>
            </a:r>
            <a:r>
              <a:rPr lang="en-US" dirty="0" err="1"/>
              <a:t>Strause</a:t>
            </a:r>
            <a:r>
              <a:rPr lang="en-US" dirty="0"/>
              <a:t> and P. </a:t>
            </a:r>
            <a:r>
              <a:rPr lang="en-US" dirty="0" err="1"/>
              <a:t>Saltman</a:t>
            </a:r>
            <a:r>
              <a:rPr lang="en-US" dirty="0"/>
              <a:t>. Role of Manganese in Bone Metabolism. </a:t>
            </a:r>
          </a:p>
          <a:p>
            <a:r>
              <a:rPr lang="en-US" dirty="0"/>
              <a:t>Chapter 5, </a:t>
            </a:r>
            <a:r>
              <a:rPr lang="en-US" dirty="0" err="1"/>
              <a:t>pp</a:t>
            </a:r>
            <a:r>
              <a:rPr lang="en-US" dirty="0"/>
              <a:t> 46–55 in Nutritional Bioavailability of Manganese.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01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74638"/>
            <a:ext cx="8432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Osteoblasts build “Ground Substance” </a:t>
            </a:r>
            <a:endParaRPr lang="en-US" b="1" dirty="0"/>
          </a:p>
        </p:txBody>
      </p:sp>
      <p:pic>
        <p:nvPicPr>
          <p:cNvPr id="4" name="Content Placeholder 3" descr="Active_osteoblas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5" r="-9095"/>
          <a:stretch>
            <a:fillRect/>
          </a:stretch>
        </p:blipFill>
        <p:spPr>
          <a:xfrm>
            <a:off x="3943623" y="1417638"/>
            <a:ext cx="5588388" cy="3073398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4000" y="1417638"/>
            <a:ext cx="4284133" cy="4919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Ground substance is made of chondroitin sulfate and </a:t>
            </a:r>
            <a:r>
              <a:rPr lang="en-US" sz="2800" dirty="0" err="1" smtClean="0"/>
              <a:t>osteocalcin</a:t>
            </a:r>
            <a:r>
              <a:rPr lang="en-US" sz="2800" dirty="0" smtClean="0"/>
              <a:t> – collagen is layered over this</a:t>
            </a:r>
          </a:p>
          <a:p>
            <a:r>
              <a:rPr lang="en-US" sz="2800" dirty="0" smtClean="0"/>
              <a:t>Poor mineralization results from impaired chondroitin sulfate synthesis</a:t>
            </a:r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774267" y="4592135"/>
            <a:ext cx="2661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Osteoblasts in bone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85333" y="5591200"/>
            <a:ext cx="6705600" cy="954107"/>
          </a:xfrm>
          <a:prstGeom prst="rect">
            <a:avLst/>
          </a:prstGeom>
          <a:solidFill>
            <a:srgbClr val="FFEDA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Childhood osteoarthritis and </a:t>
            </a:r>
            <a:r>
              <a:rPr lang="en-US" sz="2800" dirty="0" err="1" smtClean="0"/>
              <a:t>osteomalacia</a:t>
            </a:r>
            <a:r>
              <a:rPr lang="en-US" sz="2800" dirty="0" smtClean="0"/>
              <a:t>      are an epidemic in the US today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51400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il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3" y="1837267"/>
            <a:ext cx="4497916" cy="3598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Chondroitin Sulfate Synthesis in Cartilage depends on Manganese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7" y="1600200"/>
            <a:ext cx="5317066" cy="4525963"/>
          </a:xfrm>
        </p:spPr>
        <p:txBody>
          <a:bodyPr/>
          <a:lstStyle/>
          <a:p>
            <a:r>
              <a:rPr lang="en-US" dirty="0"/>
              <a:t>Two critical enzymes are </a:t>
            </a:r>
            <a:r>
              <a:rPr lang="en-US" dirty="0" smtClean="0"/>
              <a:t>                                           manganese </a:t>
            </a:r>
            <a:r>
              <a:rPr lang="en-US" dirty="0"/>
              <a:t>dependent:</a:t>
            </a:r>
          </a:p>
          <a:p>
            <a:pPr lvl="1"/>
            <a:r>
              <a:rPr lang="en-US" dirty="0"/>
              <a:t>Polymerase enzyme forms </a:t>
            </a:r>
            <a:r>
              <a:rPr lang="en-US" dirty="0" smtClean="0"/>
              <a:t> the </a:t>
            </a:r>
            <a:r>
              <a:rPr lang="en-US" dirty="0"/>
              <a:t>polysaccharide</a:t>
            </a:r>
          </a:p>
          <a:p>
            <a:pPr lvl="1"/>
            <a:r>
              <a:rPr lang="en-US" dirty="0" err="1"/>
              <a:t>Galactotransferase</a:t>
            </a:r>
            <a:r>
              <a:rPr lang="en-US" dirty="0"/>
              <a:t> incorporates </a:t>
            </a:r>
            <a:r>
              <a:rPr lang="en-US" dirty="0" err="1"/>
              <a:t>galactose</a:t>
            </a:r>
            <a:r>
              <a:rPr lang="en-US" dirty="0"/>
              <a:t> that links the polysaccharide </a:t>
            </a:r>
            <a:r>
              <a:rPr lang="en-US" dirty="0" smtClean="0"/>
              <a:t>to the </a:t>
            </a:r>
            <a:r>
              <a:rPr lang="en-US" dirty="0"/>
              <a:t>protein associated with it.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667" y="5790697"/>
            <a:ext cx="778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RM Leach et al.  Archives of Biochemistry and Biophysics 133(1), 1969, 22-28.</a:t>
            </a:r>
          </a:p>
        </p:txBody>
      </p:sp>
    </p:spTree>
    <p:extLst>
      <p:ext uri="{BB962C8B-B14F-4D97-AF65-F5344CB8AC3E}">
        <p14:creationId xmlns:p14="http://schemas.microsoft.com/office/powerpoint/2010/main" val="181588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Perineuronal</a:t>
            </a:r>
            <a:r>
              <a:rPr lang="en-US" b="1" dirty="0" smtClean="0"/>
              <a:t> Nets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417638"/>
            <a:ext cx="8229600" cy="4525963"/>
          </a:xfrm>
        </p:spPr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erineuronal</a:t>
            </a:r>
            <a:r>
              <a:rPr lang="en-US" dirty="0" smtClean="0"/>
              <a:t> </a:t>
            </a:r>
            <a:r>
              <a:rPr lang="en-US" dirty="0"/>
              <a:t>nets </a:t>
            </a:r>
            <a:r>
              <a:rPr lang="en-US" dirty="0" smtClean="0"/>
              <a:t>(PNs) formed </a:t>
            </a:r>
            <a:r>
              <a:rPr lang="en-US" dirty="0"/>
              <a:t>from </a:t>
            </a:r>
            <a:r>
              <a:rPr lang="en-US" i="1" dirty="0">
                <a:solidFill>
                  <a:srgbClr val="FF0000"/>
                </a:solidFill>
              </a:rPr>
              <a:t>chondroitin </a:t>
            </a:r>
            <a:r>
              <a:rPr lang="en-US" i="1" dirty="0" smtClean="0">
                <a:solidFill>
                  <a:srgbClr val="FF0000"/>
                </a:solidFill>
              </a:rPr>
              <a:t>sulfate </a:t>
            </a:r>
            <a:r>
              <a:rPr lang="en-US" dirty="0" smtClean="0"/>
              <a:t>attached to </a:t>
            </a:r>
            <a:r>
              <a:rPr lang="en-US" dirty="0" err="1" smtClean="0"/>
              <a:t>hyaluronan</a:t>
            </a:r>
            <a:r>
              <a:rPr lang="en-US" dirty="0" smtClean="0"/>
              <a:t>,  </a:t>
            </a:r>
            <a:r>
              <a:rPr lang="en-US" dirty="0"/>
              <a:t>modulate </a:t>
            </a:r>
            <a:r>
              <a:rPr lang="en-US" dirty="0" err="1"/>
              <a:t>GABAergic</a:t>
            </a:r>
            <a:r>
              <a:rPr lang="en-US" dirty="0"/>
              <a:t> inhibitory </a:t>
            </a:r>
            <a:r>
              <a:rPr lang="en-US" dirty="0" smtClean="0"/>
              <a:t>signaling</a:t>
            </a:r>
          </a:p>
          <a:p>
            <a:r>
              <a:rPr lang="en-US" dirty="0" smtClean="0"/>
              <a:t>Removal of PNs increased                        the </a:t>
            </a:r>
            <a:r>
              <a:rPr lang="en-US" dirty="0"/>
              <a:t>excitability of </a:t>
            </a:r>
            <a:r>
              <a:rPr lang="en-US" dirty="0" smtClean="0"/>
              <a:t>interneurons                                    </a:t>
            </a:r>
            <a:r>
              <a:rPr lang="en-US" dirty="0"/>
              <a:t>in </a:t>
            </a:r>
            <a:r>
              <a:rPr lang="en-US" dirty="0" smtClean="0"/>
              <a:t>cultures</a:t>
            </a:r>
          </a:p>
          <a:p>
            <a:r>
              <a:rPr lang="en-US" dirty="0" smtClean="0"/>
              <a:t>They provide an environment                                 rich in anions (negative charge)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perineuronal_n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49" y="3107267"/>
            <a:ext cx="3532085" cy="2548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200" y="5943601"/>
            <a:ext cx="564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rgbClr val="FF0000"/>
                </a:solidFill>
              </a:rPr>
              <a:t>*</a:t>
            </a:r>
            <a:r>
              <a:rPr lang="da-DK" sz="2400" dirty="0"/>
              <a:t>G. Bruckner et al. </a:t>
            </a:r>
            <a:r>
              <a:rPr lang="da-DK" sz="2400" dirty="0" err="1"/>
              <a:t>Glia</a:t>
            </a:r>
            <a:r>
              <a:rPr lang="da-DK" sz="2400" dirty="0"/>
              <a:t> 8(3), 183-200, 1993.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705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Perineuronal</a:t>
            </a:r>
            <a:r>
              <a:rPr lang="en-US" b="1" dirty="0" smtClean="0"/>
              <a:t> Nets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417638"/>
            <a:ext cx="8229600" cy="4525963"/>
          </a:xfrm>
        </p:spPr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erineuronal</a:t>
            </a:r>
            <a:r>
              <a:rPr lang="en-US" dirty="0" smtClean="0"/>
              <a:t> </a:t>
            </a:r>
            <a:r>
              <a:rPr lang="en-US" dirty="0"/>
              <a:t>nets </a:t>
            </a:r>
            <a:r>
              <a:rPr lang="en-US" dirty="0" smtClean="0"/>
              <a:t>(PNs) formed </a:t>
            </a:r>
            <a:r>
              <a:rPr lang="en-US" dirty="0"/>
              <a:t>from </a:t>
            </a:r>
            <a:r>
              <a:rPr lang="en-US" i="1" dirty="0">
                <a:solidFill>
                  <a:srgbClr val="FF0000"/>
                </a:solidFill>
              </a:rPr>
              <a:t>chondroitin </a:t>
            </a:r>
            <a:r>
              <a:rPr lang="en-US" i="1" dirty="0" smtClean="0">
                <a:solidFill>
                  <a:srgbClr val="FF0000"/>
                </a:solidFill>
              </a:rPr>
              <a:t>sulfate </a:t>
            </a:r>
            <a:r>
              <a:rPr lang="en-US" dirty="0" smtClean="0"/>
              <a:t>attached to </a:t>
            </a:r>
            <a:r>
              <a:rPr lang="en-US" dirty="0" err="1" smtClean="0"/>
              <a:t>hyaluronan</a:t>
            </a:r>
            <a:r>
              <a:rPr lang="en-US" dirty="0" smtClean="0"/>
              <a:t>,  </a:t>
            </a:r>
            <a:r>
              <a:rPr lang="en-US" dirty="0"/>
              <a:t>modulate </a:t>
            </a:r>
            <a:r>
              <a:rPr lang="en-US" dirty="0" err="1"/>
              <a:t>GABAergic</a:t>
            </a:r>
            <a:r>
              <a:rPr lang="en-US" dirty="0"/>
              <a:t> inhibitory </a:t>
            </a:r>
            <a:r>
              <a:rPr lang="en-US" dirty="0" smtClean="0"/>
              <a:t>signaling</a:t>
            </a:r>
          </a:p>
          <a:p>
            <a:r>
              <a:rPr lang="en-US" dirty="0" smtClean="0"/>
              <a:t>Removal of PNs increased                        the </a:t>
            </a:r>
            <a:r>
              <a:rPr lang="en-US" dirty="0"/>
              <a:t>excitability of </a:t>
            </a:r>
            <a:r>
              <a:rPr lang="en-US" dirty="0" smtClean="0"/>
              <a:t>interneurons                                    </a:t>
            </a:r>
            <a:r>
              <a:rPr lang="en-US" dirty="0"/>
              <a:t>in </a:t>
            </a:r>
            <a:r>
              <a:rPr lang="en-US" dirty="0" smtClean="0"/>
              <a:t>cultures</a:t>
            </a:r>
          </a:p>
          <a:p>
            <a:r>
              <a:rPr lang="en-US" dirty="0" smtClean="0"/>
              <a:t>They provide an environment                                 rich in anions (negative charge)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perineuronal_n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49" y="3107267"/>
            <a:ext cx="3532085" cy="2548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200" y="5943601"/>
            <a:ext cx="564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rgbClr val="FF0000"/>
                </a:solidFill>
              </a:rPr>
              <a:t>*</a:t>
            </a:r>
            <a:r>
              <a:rPr lang="da-DK" sz="2400" dirty="0"/>
              <a:t>G. Bruckner et al. </a:t>
            </a:r>
            <a:r>
              <a:rPr lang="da-DK" sz="2400" dirty="0" err="1"/>
              <a:t>Glia</a:t>
            </a:r>
            <a:r>
              <a:rPr lang="da-DK" sz="2400" dirty="0"/>
              <a:t> 8(3), 183-200, 1993.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34533" y="2327747"/>
            <a:ext cx="6304794" cy="3046988"/>
          </a:xfrm>
          <a:prstGeom prst="rect">
            <a:avLst/>
          </a:prstGeom>
          <a:solidFill>
            <a:srgbClr val="FFFA9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Might manganese deficiency lead to impaired synthesis of </a:t>
            </a:r>
            <a:r>
              <a:rPr lang="en-US" sz="3200" dirty="0" err="1" smtClean="0"/>
              <a:t>perineuronal</a:t>
            </a:r>
            <a:r>
              <a:rPr lang="en-US" sz="3200" dirty="0" smtClean="0"/>
              <a:t> nets and increased neuronal excitability leading to cell death??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84738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Coral Die-Off &amp; Chondroitin Sulfate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elkhorncoral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" b="9216"/>
          <a:stretch>
            <a:fillRect/>
          </a:stretch>
        </p:blipFill>
        <p:spPr>
          <a:xfrm>
            <a:off x="4567670" y="1405466"/>
            <a:ext cx="4464554" cy="245533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4000" y="141763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Large </a:t>
            </a:r>
            <a:r>
              <a:rPr lang="en-US" dirty="0"/>
              <a:t>amounts of </a:t>
            </a:r>
            <a:r>
              <a:rPr lang="en-US" dirty="0" smtClean="0"/>
              <a:t>                                 chondroitin </a:t>
            </a:r>
            <a:r>
              <a:rPr lang="en-US" dirty="0"/>
              <a:t>sulfate </a:t>
            </a:r>
            <a:r>
              <a:rPr lang="en-US" dirty="0" smtClean="0"/>
              <a:t>are                                                      </a:t>
            </a:r>
            <a:r>
              <a:rPr lang="en-US" dirty="0"/>
              <a:t>adsorbed onto coral</a:t>
            </a:r>
          </a:p>
          <a:p>
            <a:r>
              <a:rPr lang="en-US" dirty="0" smtClean="0"/>
              <a:t>Sulfate </a:t>
            </a:r>
            <a:r>
              <a:rPr lang="en-US" dirty="0"/>
              <a:t>groups are of </a:t>
            </a:r>
            <a:r>
              <a:rPr lang="en-US" dirty="0" smtClean="0"/>
              <a:t>                                                  paramount importance                                                          </a:t>
            </a:r>
            <a:r>
              <a:rPr lang="en-US" dirty="0"/>
              <a:t>to the adsorption process</a:t>
            </a:r>
          </a:p>
          <a:p>
            <a:r>
              <a:rPr lang="en-US" dirty="0" smtClean="0"/>
              <a:t>Adsorption </a:t>
            </a:r>
            <a:r>
              <a:rPr lang="en-US" dirty="0"/>
              <a:t>rate is a direct function of the amount of negative charge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9867" y="5712768"/>
            <a:ext cx="6214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</a:rPr>
              <a:t>*</a:t>
            </a:r>
            <a:r>
              <a:rPr lang="nl-NL" sz="2400" dirty="0"/>
              <a:t>N. </a:t>
            </a:r>
            <a:r>
              <a:rPr lang="nl-NL" sz="2400" dirty="0" err="1"/>
              <a:t>Volpi</a:t>
            </a:r>
            <a:r>
              <a:rPr lang="nl-NL" sz="2400" dirty="0"/>
              <a:t>. </a:t>
            </a:r>
            <a:r>
              <a:rPr lang="nl-NL" sz="2400" dirty="0" err="1"/>
              <a:t>Biomaterials</a:t>
            </a:r>
            <a:r>
              <a:rPr lang="nl-NL" sz="2400" dirty="0"/>
              <a:t> 2002 Jul;23(14):3015-</a:t>
            </a:r>
            <a:r>
              <a:rPr lang="nl-NL" sz="2400" dirty="0" smtClean="0"/>
              <a:t>22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04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" y="274638"/>
            <a:ext cx="8568267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“Disease Causes Starfish to Lose Arms, Dissolve into White Blobs of Goo” 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67" y="1261540"/>
            <a:ext cx="8906933" cy="4525963"/>
          </a:xfrm>
        </p:spPr>
        <p:txBody>
          <a:bodyPr/>
          <a:lstStyle/>
          <a:p>
            <a:r>
              <a:rPr lang="en-US" dirty="0" smtClean="0"/>
              <a:t>Glyphosate is used to kill </a:t>
            </a:r>
            <a:r>
              <a:rPr lang="en-US" dirty="0" err="1" smtClean="0"/>
              <a:t>seagrass</a:t>
            </a:r>
            <a:r>
              <a:rPr lang="en-US" dirty="0" smtClean="0"/>
              <a:t> in oyster beds</a:t>
            </a:r>
          </a:p>
          <a:p>
            <a:r>
              <a:rPr lang="en-US" dirty="0" smtClean="0"/>
              <a:t>"</a:t>
            </a:r>
            <a:r>
              <a:rPr lang="en-US" dirty="0"/>
              <a:t>Glyphosate and </a:t>
            </a:r>
            <a:r>
              <a:rPr lang="en-US" dirty="0" err="1"/>
              <a:t>diuron</a:t>
            </a:r>
            <a:r>
              <a:rPr lang="en-US" dirty="0"/>
              <a:t> are among the most frequently detected herbicides in oyster production areas"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</a:p>
          <a:p>
            <a:r>
              <a:rPr lang="en-US" dirty="0" smtClean="0"/>
              <a:t>Starfish eat oysters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9866" y="5432127"/>
            <a:ext cx="75068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http://natureworldnews.com</a:t>
            </a:r>
            <a:r>
              <a:rPr lang="en-US" sz="2000" dirty="0"/>
              <a:t>/articles/4749/20131104</a:t>
            </a:r>
            <a:r>
              <a:rPr lang="en-US" sz="2000" dirty="0" smtClean="0"/>
              <a:t>/</a:t>
            </a:r>
          </a:p>
          <a:p>
            <a:r>
              <a:rPr lang="en-US" sz="2000" dirty="0" smtClean="0"/>
              <a:t>disease</a:t>
            </a:r>
            <a:r>
              <a:rPr lang="en-US" sz="2000" dirty="0"/>
              <a:t>-causes-starfish-lose-arms-dissolve-white-blobs-goo-</a:t>
            </a:r>
            <a:r>
              <a:rPr lang="en-US" sz="2000" dirty="0" smtClean="0"/>
              <a:t>video.htm</a:t>
            </a:r>
          </a:p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F</a:t>
            </a:r>
            <a:r>
              <a:rPr lang="en-US" sz="2000" dirty="0"/>
              <a:t>. </a:t>
            </a:r>
            <a:r>
              <a:rPr lang="en-US" sz="2000" dirty="0" err="1"/>
              <a:t>Akcha</a:t>
            </a:r>
            <a:r>
              <a:rPr lang="en-US" sz="2000" dirty="0"/>
              <a:t> et al. Aquatic Toxicology. 106-107 (</a:t>
            </a:r>
            <a:r>
              <a:rPr lang="en-US" sz="2000" dirty="0" err="1"/>
              <a:t>pp</a:t>
            </a:r>
            <a:r>
              <a:rPr lang="en-US" sz="2000" dirty="0"/>
              <a:t> 104-113), </a:t>
            </a:r>
            <a:r>
              <a:rPr lang="en-US" sz="2000" dirty="0" smtClean="0"/>
              <a:t>2012 </a:t>
            </a:r>
            <a:endParaRPr lang="en-US" sz="2000" dirty="0"/>
          </a:p>
        </p:txBody>
      </p:sp>
      <p:pic>
        <p:nvPicPr>
          <p:cNvPr id="5" name="Picture 4" descr="Starfi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1" y="2951523"/>
            <a:ext cx="3716866" cy="248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4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i="1" dirty="0" smtClean="0"/>
              <a:t>“If </a:t>
            </a:r>
            <a:r>
              <a:rPr lang="en-US" sz="3200" b="1" i="1" dirty="0"/>
              <a:t>it is an environmental cause contributing to an increase, we certainly want to find it</a:t>
            </a:r>
            <a:r>
              <a:rPr lang="en-US" sz="3200" b="1" i="1" dirty="0" smtClean="0"/>
              <a:t>.”</a:t>
            </a:r>
            <a:r>
              <a:rPr lang="en-US" sz="3200" b="1" i="1" dirty="0" smtClean="0">
                <a:solidFill>
                  <a:srgbClr val="FF0000"/>
                </a:solidFill>
              </a:rPr>
              <a:t>*</a:t>
            </a:r>
            <a:r>
              <a:rPr lang="en-US" sz="3200" b="1" i="1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Content Placeholder 3" descr="Reasons85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06" r="-3000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117600" y="6485467"/>
            <a:ext cx="5136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rgbClr val="FF0000"/>
                </a:solidFill>
              </a:rPr>
              <a:t>*</a:t>
            </a:r>
            <a:r>
              <a:rPr lang="sv-SE" sz="2000" dirty="0"/>
              <a:t>K. </a:t>
            </a:r>
            <a:r>
              <a:rPr lang="sv-SE" sz="2000" dirty="0" err="1"/>
              <a:t>Weintraub</a:t>
            </a:r>
            <a:r>
              <a:rPr lang="sv-SE" sz="2000" dirty="0"/>
              <a:t>, Nature 479, Nov. 3 2011, 22-24.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671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Recapitulation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16471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Manganese deficiency due to defects in chondroitin sulfate causes impaired bone development  and defective </a:t>
            </a:r>
            <a:r>
              <a:rPr lang="en-US" dirty="0" err="1" smtClean="0"/>
              <a:t>perineuronal</a:t>
            </a:r>
            <a:r>
              <a:rPr lang="en-US" dirty="0" smtClean="0"/>
              <a:t> nets</a:t>
            </a:r>
          </a:p>
          <a:p>
            <a:pPr lvl="1"/>
            <a:r>
              <a:rPr lang="en-US" dirty="0" smtClean="0"/>
              <a:t>Explains epidemic in </a:t>
            </a:r>
            <a:r>
              <a:rPr lang="en-US" dirty="0" err="1" smtClean="0"/>
              <a:t>osteomalacia</a:t>
            </a:r>
            <a:r>
              <a:rPr lang="en-US" dirty="0" smtClean="0"/>
              <a:t> and osteoporosis</a:t>
            </a:r>
          </a:p>
          <a:p>
            <a:pPr lvl="1"/>
            <a:r>
              <a:rPr lang="en-US" dirty="0" smtClean="0"/>
              <a:t>Offers hypothesis for neuronal cell death</a:t>
            </a:r>
          </a:p>
          <a:p>
            <a:pPr lvl="1"/>
            <a:r>
              <a:rPr lang="en-US" dirty="0" smtClean="0"/>
              <a:t>Explains joint issues related to defective cartilage</a:t>
            </a:r>
          </a:p>
          <a:p>
            <a:r>
              <a:rPr lang="en-US" dirty="0" smtClean="0"/>
              <a:t>Manganese deficiency due to glyphosate exposure may explain the recent diseases in coral and starfish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53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1408" y="2232027"/>
            <a:ext cx="4801277" cy="175432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Glyphosate and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Climate Change</a:t>
            </a:r>
            <a:endParaRPr lang="en-US" sz="54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137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limate_Change_Attributi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189" r="-54189"/>
          <a:stretch>
            <a:fillRect/>
          </a:stretch>
        </p:blipFill>
        <p:spPr>
          <a:xfrm>
            <a:off x="-1080960" y="113380"/>
            <a:ext cx="12263805" cy="6744620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2385764" y="5800448"/>
            <a:ext cx="272638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01977" y="5384949"/>
            <a:ext cx="1583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Sulfate</a:t>
            </a:r>
          </a:p>
          <a:p>
            <a:pPr algn="r"/>
            <a:r>
              <a:rPr lang="en-US" sz="2400" dirty="0" smtClean="0"/>
              <a:t> reduced!!!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73200" y="3514448"/>
            <a:ext cx="4384011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4453" y="3098949"/>
            <a:ext cx="1108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Nitrous </a:t>
            </a:r>
          </a:p>
          <a:p>
            <a:pPr algn="r"/>
            <a:r>
              <a:rPr lang="en-US" sz="2400" dirty="0" smtClean="0"/>
              <a:t>oxide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8622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itrification_cycl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12" r="-13112"/>
          <a:stretch>
            <a:fillRect/>
          </a:stretch>
        </p:blipFill>
        <p:spPr>
          <a:xfrm>
            <a:off x="-917606" y="879660"/>
            <a:ext cx="10061606" cy="5533496"/>
          </a:xfrm>
        </p:spPr>
      </p:pic>
      <p:sp>
        <p:nvSpPr>
          <p:cNvPr id="5" name="TextBox 4"/>
          <p:cNvSpPr txBox="1"/>
          <p:nvPr/>
        </p:nvSpPr>
        <p:spPr>
          <a:xfrm>
            <a:off x="2943890" y="6413156"/>
            <a:ext cx="592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P Cabello et al., </a:t>
            </a:r>
            <a:r>
              <a:rPr lang="en-US" sz="2000" dirty="0"/>
              <a:t>Microbiology (2004), 150, 3527–</a:t>
            </a:r>
            <a:r>
              <a:rPr lang="en-US" sz="2000" dirty="0" smtClean="0"/>
              <a:t>3546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023" y="-179417"/>
            <a:ext cx="8229600" cy="1143000"/>
          </a:xfrm>
        </p:spPr>
        <p:txBody>
          <a:bodyPr/>
          <a:lstStyle/>
          <a:p>
            <a:r>
              <a:rPr lang="en-US" dirty="0" smtClean="0"/>
              <a:t>The Nitrogen Cycle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343090"/>
            <a:ext cx="2366002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Requires Manganese</a:t>
            </a:r>
            <a:endParaRPr lang="en-US" sz="2000" dirty="0"/>
          </a:p>
        </p:txBody>
      </p:sp>
      <p:sp>
        <p:nvSpPr>
          <p:cNvPr id="8" name="Freeform 7"/>
          <p:cNvSpPr/>
          <p:nvPr/>
        </p:nvSpPr>
        <p:spPr>
          <a:xfrm>
            <a:off x="707256" y="2760133"/>
            <a:ext cx="782877" cy="491067"/>
          </a:xfrm>
          <a:custGeom>
            <a:avLst/>
            <a:gdLst>
              <a:gd name="connsiteX0" fmla="*/ 782877 w 782877"/>
              <a:gd name="connsiteY0" fmla="*/ 0 h 491067"/>
              <a:gd name="connsiteX1" fmla="*/ 3944 w 782877"/>
              <a:gd name="connsiteY1" fmla="*/ 220134 h 491067"/>
              <a:gd name="connsiteX2" fmla="*/ 461144 w 782877"/>
              <a:gd name="connsiteY2" fmla="*/ 491067 h 49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2877" h="491067">
                <a:moveTo>
                  <a:pt x="782877" y="0"/>
                </a:moveTo>
                <a:cubicBezTo>
                  <a:pt x="420221" y="69145"/>
                  <a:pt x="57566" y="138290"/>
                  <a:pt x="3944" y="220134"/>
                </a:cubicBezTo>
                <a:cubicBezTo>
                  <a:pt x="-49678" y="301979"/>
                  <a:pt x="461144" y="491067"/>
                  <a:pt x="461144" y="491067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38800" y="946650"/>
            <a:ext cx="1614845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Nitrous Oxide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063067" y="1146705"/>
            <a:ext cx="575733" cy="36036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813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Nitrogen Cycle and Antibiotics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NitrogenCycleDiagram_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94" b="-339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710267" y="6417733"/>
            <a:ext cx="5391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http://</a:t>
            </a:r>
            <a:r>
              <a:rPr lang="en-US" sz="2000" dirty="0" err="1"/>
              <a:t>toxics.usgs.gov</a:t>
            </a:r>
            <a:r>
              <a:rPr lang="en-US" sz="2000" dirty="0"/>
              <a:t>/highlights/</a:t>
            </a:r>
            <a:r>
              <a:rPr lang="en-US" sz="2000" dirty="0" err="1"/>
              <a:t>antibiotics_gw</a:t>
            </a:r>
            <a:r>
              <a:rPr lang="en-US" sz="2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6397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Nitrogen Cycle and Antibiotics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NitrogenCycleDiagram_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94" b="-339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710267" y="6417733"/>
            <a:ext cx="5391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http://</a:t>
            </a:r>
            <a:r>
              <a:rPr lang="en-US" sz="2000" dirty="0" err="1"/>
              <a:t>toxics.usgs.gov</a:t>
            </a:r>
            <a:r>
              <a:rPr lang="en-US" sz="2000" dirty="0"/>
              <a:t>/highlights/</a:t>
            </a:r>
            <a:r>
              <a:rPr lang="en-US" sz="2000" dirty="0" err="1"/>
              <a:t>antibiotics_gw</a:t>
            </a:r>
            <a:r>
              <a:rPr lang="en-US" sz="2000" dirty="0"/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204760"/>
            <a:ext cx="8111066" cy="584776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/>
            </a:lvl1pPr>
          </a:lstStyle>
          <a:p>
            <a:r>
              <a:rPr lang="en-US" sz="3200" dirty="0" smtClean="0"/>
              <a:t>Glyphosate is a patented antimicrobial agent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2085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516"/>
            <a:ext cx="8229600" cy="1143000"/>
          </a:xfrm>
        </p:spPr>
        <p:txBody>
          <a:bodyPr/>
          <a:lstStyle/>
          <a:p>
            <a:r>
              <a:rPr lang="en-US" b="1" dirty="0" smtClean="0"/>
              <a:t>Nitrous Oxide Levels Over Time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N2O_over_tim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88" r="-28488"/>
          <a:stretch>
            <a:fillRect/>
          </a:stretch>
        </p:blipFill>
        <p:spPr>
          <a:xfrm>
            <a:off x="-557754" y="1195011"/>
            <a:ext cx="9465733" cy="5205789"/>
          </a:xfrm>
        </p:spPr>
      </p:pic>
      <p:sp>
        <p:nvSpPr>
          <p:cNvPr id="5" name="TextBox 4"/>
          <p:cNvSpPr txBox="1"/>
          <p:nvPr/>
        </p:nvSpPr>
        <p:spPr>
          <a:xfrm>
            <a:off x="2336799" y="6400800"/>
            <a:ext cx="6571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*S Park et al., Nature Geoscience 2012; 5: 261-265.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766733" y="4207933"/>
            <a:ext cx="16934" cy="132926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03206" y="4207933"/>
            <a:ext cx="3604773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Glyphosate first introduced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201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Two Quotes from the Paper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"This result confirms that the increase in the atmospheric N</a:t>
            </a:r>
            <a:r>
              <a:rPr lang="en-US" baseline="-25000" dirty="0"/>
              <a:t>2</a:t>
            </a:r>
            <a:r>
              <a:rPr lang="en-US" dirty="0"/>
              <a:t>O burden is largely due to </a:t>
            </a:r>
            <a:r>
              <a:rPr lang="en-US" i="1" dirty="0">
                <a:solidFill>
                  <a:srgbClr val="FF0000"/>
                </a:solidFill>
              </a:rPr>
              <a:t>nitrogen-based agricultural fertilizer </a:t>
            </a:r>
            <a:r>
              <a:rPr lang="en-US" i="1" dirty="0" smtClean="0">
                <a:solidFill>
                  <a:srgbClr val="FF0000"/>
                </a:solidFill>
              </a:rPr>
              <a:t>use</a:t>
            </a:r>
            <a:r>
              <a:rPr lang="en-US" dirty="0"/>
              <a:t>.</a:t>
            </a:r>
            <a:r>
              <a:rPr lang="en-US" dirty="0" smtClean="0"/>
              <a:t>”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"</a:t>
            </a:r>
            <a:r>
              <a:rPr lang="en-US" dirty="0"/>
              <a:t>Given that nitrous oxide is both a long-lived greenhouse gas and a stratospheric ozone-depleting substance, this increase is of global concern</a:t>
            </a:r>
            <a:r>
              <a:rPr lang="en-US" dirty="0" smtClean="0"/>
              <a:t>.”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36799" y="6400800"/>
            <a:ext cx="6571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S Park et al., Nature Geoscience 2012; 5: 261-265.</a:t>
            </a:r>
          </a:p>
        </p:txBody>
      </p:sp>
    </p:spTree>
    <p:extLst>
      <p:ext uri="{BB962C8B-B14F-4D97-AF65-F5344CB8AC3E}">
        <p14:creationId xmlns:p14="http://schemas.microsoft.com/office/powerpoint/2010/main" val="6447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43890" y="6413156"/>
            <a:ext cx="592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P Cabello et al., </a:t>
            </a:r>
            <a:r>
              <a:rPr lang="en-US" sz="2000" dirty="0"/>
              <a:t>Microbiology (2004), 150, 3527–</a:t>
            </a:r>
            <a:r>
              <a:rPr lang="en-US" sz="2000" dirty="0" smtClean="0"/>
              <a:t>3546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023" y="-179417"/>
            <a:ext cx="8229600" cy="1143000"/>
          </a:xfrm>
        </p:spPr>
        <p:txBody>
          <a:bodyPr/>
          <a:lstStyle/>
          <a:p>
            <a:r>
              <a:rPr lang="en-US" b="1" dirty="0" smtClean="0"/>
              <a:t>Algal blooms and Dead Zones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668" y="1912372"/>
            <a:ext cx="6997134" cy="1815882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/>
            </a:lvl1pPr>
          </a:lstStyle>
          <a:p>
            <a:r>
              <a:rPr lang="en-US" dirty="0" smtClean="0"/>
              <a:t>Algal blooms in lakes due to runoff from farmlands with excess phosphate fertilizers lead to anaerobic “dead zone” at depth where nitrous oxide is produced in abundance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911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Nitrates and Public Health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9172"/>
            <a:ext cx="8538636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Excess nitrogen oxides in drinking water can cause </a:t>
            </a:r>
            <a:r>
              <a:rPr lang="en-US" dirty="0" err="1" smtClean="0"/>
              <a:t>methemoglobinemia</a:t>
            </a:r>
            <a:r>
              <a:rPr lang="en-US" dirty="0" smtClean="0"/>
              <a:t>, leading to </a:t>
            </a:r>
            <a:r>
              <a:rPr lang="en-US" dirty="0" err="1" smtClean="0"/>
              <a:t>lysis</a:t>
            </a:r>
            <a:r>
              <a:rPr lang="en-US" dirty="0" smtClean="0"/>
              <a:t> of red blood cells and oxygen deprivation in infants</a:t>
            </a:r>
          </a:p>
          <a:p>
            <a:r>
              <a:rPr lang="en-US" dirty="0" smtClean="0"/>
              <a:t>If left untreated, it can result in “confusion, cyanosis, imbalance, hemodynamic instability, coma, and death.”</a:t>
            </a:r>
          </a:p>
          <a:p>
            <a:r>
              <a:rPr lang="en-US" dirty="0" smtClean="0"/>
              <a:t>Important newly recognized source is </a:t>
            </a:r>
            <a:r>
              <a:rPr lang="en-US" i="1" dirty="0" smtClean="0">
                <a:solidFill>
                  <a:srgbClr val="FF0000"/>
                </a:solidFill>
              </a:rPr>
              <a:t>nitrogen- reducing gut microbes</a:t>
            </a:r>
            <a:r>
              <a:rPr lang="en-US" dirty="0" smtClean="0"/>
              <a:t> that proliferate during acute gastrointestinal infection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7999" y="6045200"/>
            <a:ext cx="5947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Richard et al., The </a:t>
            </a:r>
            <a:r>
              <a:rPr lang="en-US" sz="2000" dirty="0" err="1" smtClean="0"/>
              <a:t>Ochsner</a:t>
            </a:r>
            <a:r>
              <a:rPr lang="en-US" sz="2000" dirty="0" smtClean="0"/>
              <a:t> Journal, 14:2392-398,2014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5735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und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57" y="231165"/>
            <a:ext cx="6626835" cy="66268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78810" y="1586690"/>
            <a:ext cx="3979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GLYPHOSATE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" name="Picture 1" descr="Glyphosate-3D-vd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67" y="3581401"/>
            <a:ext cx="4487333" cy="25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25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6836" y="2232027"/>
            <a:ext cx="6010367" cy="175432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phosate, Oxalate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 Anemia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58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Autism Linked to Oxalate Crystals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04"/>
            <a:ext cx="42164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Crystals of oxalate form kidney stones and cause great discomfort</a:t>
            </a:r>
          </a:p>
          <a:p>
            <a:r>
              <a:rPr lang="en-US" dirty="0" smtClean="0"/>
              <a:t>Study has shown at least 3-fold higher serum and urinary levels of oxalate in autistic kids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3200" y="5502827"/>
            <a:ext cx="6333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William Shaw, The </a:t>
            </a:r>
            <a:r>
              <a:rPr lang="en-US" dirty="0"/>
              <a:t>Role of Oxalates in Autism and Chronic </a:t>
            </a:r>
            <a:r>
              <a:rPr lang="en-US" dirty="0" smtClean="0"/>
              <a:t>Disorders WAPF, March 26, 2010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3200" y="6133822"/>
            <a:ext cx="872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**</a:t>
            </a:r>
            <a:r>
              <a:rPr lang="en-US" dirty="0" smtClean="0"/>
              <a:t>J </a:t>
            </a:r>
            <a:r>
              <a:rPr lang="en-US" dirty="0" err="1"/>
              <a:t>Konstantynowicz</a:t>
            </a:r>
            <a:r>
              <a:rPr lang="en-US" dirty="0"/>
              <a:t> et al., European Journal of </a:t>
            </a:r>
            <a:r>
              <a:rPr lang="en-US" dirty="0" err="1"/>
              <a:t>Paediatric</a:t>
            </a:r>
            <a:r>
              <a:rPr lang="en-US" dirty="0"/>
              <a:t> Neurology 16(5), 2012, 485-491.</a:t>
            </a:r>
          </a:p>
        </p:txBody>
      </p:sp>
      <p:pic>
        <p:nvPicPr>
          <p:cNvPr id="7" name="Picture 6" descr="stomach-ache-child-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02" y="2302934"/>
            <a:ext cx="2557431" cy="3823230"/>
          </a:xfrm>
          <a:prstGeom prst="rect">
            <a:avLst/>
          </a:prstGeom>
        </p:spPr>
      </p:pic>
      <p:pic>
        <p:nvPicPr>
          <p:cNvPr id="6" name="Picture 5" descr="OXALATE-CRYSTAL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33" y="1417638"/>
            <a:ext cx="2836334" cy="231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28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4572" y="5681925"/>
            <a:ext cx="7051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*</a:t>
            </a:r>
            <a:r>
              <a:rPr lang="fr-FR" sz="2400" dirty="0"/>
              <a:t>K </a:t>
            </a:r>
            <a:r>
              <a:rPr lang="fr-FR" sz="2400" dirty="0" err="1"/>
              <a:t>Froberg</a:t>
            </a:r>
            <a:r>
              <a:rPr lang="fr-FR" sz="2400" dirty="0"/>
              <a:t> et al., Clin </a:t>
            </a:r>
            <a:r>
              <a:rPr lang="fr-FR" sz="2400" dirty="0" err="1"/>
              <a:t>Toxicol</a:t>
            </a:r>
            <a:r>
              <a:rPr lang="fr-FR" sz="2400" dirty="0"/>
              <a:t> (</a:t>
            </a:r>
            <a:r>
              <a:rPr lang="fr-FR" sz="2400" dirty="0" err="1"/>
              <a:t>Phila</a:t>
            </a:r>
            <a:r>
              <a:rPr lang="fr-FR" sz="2400" dirty="0"/>
              <a:t>). 2006;44(3):315-8.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194972" y="1743948"/>
            <a:ext cx="7271695" cy="1815882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“Cerebral edema, and perhaps injury to other organs, could result from oxalate crystal deposition in small blood vessels in the brain </a:t>
            </a:r>
            <a:r>
              <a:rPr lang="en-US" sz="2800" dirty="0" smtClean="0"/>
              <a:t> and </a:t>
            </a:r>
            <a:r>
              <a:rPr lang="en-US" sz="2800" dirty="0"/>
              <a:t>other organs.”</a:t>
            </a:r>
            <a:r>
              <a:rPr lang="en-US" sz="2800" dirty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77008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Glyphosate Metabolism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yphosate_degradation_pathway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25" r="-7025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57200" y="60853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Figure 3  in L. </a:t>
            </a:r>
            <a:r>
              <a:rPr lang="en-US" sz="2400" dirty="0" err="1" smtClean="0"/>
              <a:t>Polligioni</a:t>
            </a:r>
            <a:r>
              <a:rPr lang="en-US" sz="2400" dirty="0" smtClean="0"/>
              <a:t> et al., </a:t>
            </a:r>
            <a:r>
              <a:rPr lang="fr-FR" sz="2400" dirty="0"/>
              <a:t>FEBS Journal 278 (2011) 2753–</a:t>
            </a:r>
            <a:r>
              <a:rPr lang="fr-FR" sz="2400" dirty="0" smtClean="0"/>
              <a:t>2766</a:t>
            </a:r>
            <a:endParaRPr lang="en-US" sz="2400" dirty="0"/>
          </a:p>
        </p:txBody>
      </p:sp>
      <p:sp>
        <p:nvSpPr>
          <p:cNvPr id="6" name="Freeform 5"/>
          <p:cNvSpPr/>
          <p:nvPr/>
        </p:nvSpPr>
        <p:spPr>
          <a:xfrm>
            <a:off x="6195448" y="2836647"/>
            <a:ext cx="1904821" cy="1355134"/>
          </a:xfrm>
          <a:custGeom>
            <a:avLst/>
            <a:gdLst>
              <a:gd name="connsiteX0" fmla="*/ 1255219 w 1904821"/>
              <a:gd name="connsiteY0" fmla="*/ 25086 h 1355134"/>
              <a:gd name="connsiteX1" fmla="*/ 36019 w 1904821"/>
              <a:gd name="connsiteY1" fmla="*/ 414553 h 1355134"/>
              <a:gd name="connsiteX2" fmla="*/ 425485 w 1904821"/>
              <a:gd name="connsiteY2" fmla="*/ 1091886 h 1355134"/>
              <a:gd name="connsiteX3" fmla="*/ 1475352 w 1904821"/>
              <a:gd name="connsiteY3" fmla="*/ 1345886 h 1355134"/>
              <a:gd name="connsiteX4" fmla="*/ 1898685 w 1904821"/>
              <a:gd name="connsiteY4" fmla="*/ 804020 h 1355134"/>
              <a:gd name="connsiteX5" fmla="*/ 1695485 w 1904821"/>
              <a:gd name="connsiteY5" fmla="*/ 126686 h 1355134"/>
              <a:gd name="connsiteX6" fmla="*/ 1255219 w 1904821"/>
              <a:gd name="connsiteY6" fmla="*/ 25086 h 1355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4821" h="1355134">
                <a:moveTo>
                  <a:pt x="1255219" y="25086"/>
                </a:moveTo>
                <a:cubicBezTo>
                  <a:pt x="978641" y="73064"/>
                  <a:pt x="174308" y="236753"/>
                  <a:pt x="36019" y="414553"/>
                </a:cubicBezTo>
                <a:cubicBezTo>
                  <a:pt x="-102270" y="592353"/>
                  <a:pt x="185596" y="936664"/>
                  <a:pt x="425485" y="1091886"/>
                </a:cubicBezTo>
                <a:cubicBezTo>
                  <a:pt x="665374" y="1247108"/>
                  <a:pt x="1229819" y="1393864"/>
                  <a:pt x="1475352" y="1345886"/>
                </a:cubicBezTo>
                <a:cubicBezTo>
                  <a:pt x="1720885" y="1297908"/>
                  <a:pt x="1861996" y="1007220"/>
                  <a:pt x="1898685" y="804020"/>
                </a:cubicBezTo>
                <a:cubicBezTo>
                  <a:pt x="1935374" y="600820"/>
                  <a:pt x="1799907" y="262153"/>
                  <a:pt x="1695485" y="126686"/>
                </a:cubicBezTo>
                <a:cubicBezTo>
                  <a:pt x="1591063" y="-8781"/>
                  <a:pt x="1531797" y="-22892"/>
                  <a:pt x="1255219" y="25086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873716" y="4428846"/>
            <a:ext cx="1904821" cy="1355134"/>
          </a:xfrm>
          <a:custGeom>
            <a:avLst/>
            <a:gdLst>
              <a:gd name="connsiteX0" fmla="*/ 1255219 w 1904821"/>
              <a:gd name="connsiteY0" fmla="*/ 25086 h 1355134"/>
              <a:gd name="connsiteX1" fmla="*/ 36019 w 1904821"/>
              <a:gd name="connsiteY1" fmla="*/ 414553 h 1355134"/>
              <a:gd name="connsiteX2" fmla="*/ 425485 w 1904821"/>
              <a:gd name="connsiteY2" fmla="*/ 1091886 h 1355134"/>
              <a:gd name="connsiteX3" fmla="*/ 1475352 w 1904821"/>
              <a:gd name="connsiteY3" fmla="*/ 1345886 h 1355134"/>
              <a:gd name="connsiteX4" fmla="*/ 1898685 w 1904821"/>
              <a:gd name="connsiteY4" fmla="*/ 804020 h 1355134"/>
              <a:gd name="connsiteX5" fmla="*/ 1695485 w 1904821"/>
              <a:gd name="connsiteY5" fmla="*/ 126686 h 1355134"/>
              <a:gd name="connsiteX6" fmla="*/ 1255219 w 1904821"/>
              <a:gd name="connsiteY6" fmla="*/ 25086 h 1355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4821" h="1355134">
                <a:moveTo>
                  <a:pt x="1255219" y="25086"/>
                </a:moveTo>
                <a:cubicBezTo>
                  <a:pt x="978641" y="73064"/>
                  <a:pt x="174308" y="236753"/>
                  <a:pt x="36019" y="414553"/>
                </a:cubicBezTo>
                <a:cubicBezTo>
                  <a:pt x="-102270" y="592353"/>
                  <a:pt x="185596" y="936664"/>
                  <a:pt x="425485" y="1091886"/>
                </a:cubicBezTo>
                <a:cubicBezTo>
                  <a:pt x="665374" y="1247108"/>
                  <a:pt x="1229819" y="1393864"/>
                  <a:pt x="1475352" y="1345886"/>
                </a:cubicBezTo>
                <a:cubicBezTo>
                  <a:pt x="1720885" y="1297908"/>
                  <a:pt x="1861996" y="1007220"/>
                  <a:pt x="1898685" y="804020"/>
                </a:cubicBezTo>
                <a:cubicBezTo>
                  <a:pt x="1935374" y="600820"/>
                  <a:pt x="1799907" y="262153"/>
                  <a:pt x="1695485" y="126686"/>
                </a:cubicBezTo>
                <a:cubicBezTo>
                  <a:pt x="1591063" y="-8781"/>
                  <a:pt x="1531797" y="-22892"/>
                  <a:pt x="1255219" y="25086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Oxalate Metabolism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oxalate_metabolis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4" r="-14244"/>
          <a:stretch>
            <a:fillRect/>
          </a:stretch>
        </p:blipFill>
        <p:spPr>
          <a:xfrm>
            <a:off x="118533" y="1600200"/>
            <a:ext cx="8568267" cy="4712217"/>
          </a:xfrm>
        </p:spPr>
      </p:pic>
      <p:sp>
        <p:nvSpPr>
          <p:cNvPr id="6" name="Freeform 5"/>
          <p:cNvSpPr/>
          <p:nvPr/>
        </p:nvSpPr>
        <p:spPr>
          <a:xfrm>
            <a:off x="2675295" y="3386637"/>
            <a:ext cx="1505506" cy="620984"/>
          </a:xfrm>
          <a:custGeom>
            <a:avLst/>
            <a:gdLst>
              <a:gd name="connsiteX0" fmla="*/ 542038 w 1505506"/>
              <a:gd name="connsiteY0" fmla="*/ 30 h 620984"/>
              <a:gd name="connsiteX1" fmla="*/ 172 w 1505506"/>
              <a:gd name="connsiteY1" fmla="*/ 304830 h 620984"/>
              <a:gd name="connsiteX2" fmla="*/ 592838 w 1505506"/>
              <a:gd name="connsiteY2" fmla="*/ 592696 h 620984"/>
              <a:gd name="connsiteX3" fmla="*/ 1219372 w 1505506"/>
              <a:gd name="connsiteY3" fmla="*/ 575763 h 620984"/>
              <a:gd name="connsiteX4" fmla="*/ 1473372 w 1505506"/>
              <a:gd name="connsiteY4" fmla="*/ 287896 h 620984"/>
              <a:gd name="connsiteX5" fmla="*/ 542038 w 1505506"/>
              <a:gd name="connsiteY5" fmla="*/ 30 h 62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5506" h="620984">
                <a:moveTo>
                  <a:pt x="542038" y="30"/>
                </a:moveTo>
                <a:cubicBezTo>
                  <a:pt x="296505" y="2852"/>
                  <a:pt x="-8295" y="206052"/>
                  <a:pt x="172" y="304830"/>
                </a:cubicBezTo>
                <a:cubicBezTo>
                  <a:pt x="8639" y="403608"/>
                  <a:pt x="389638" y="547541"/>
                  <a:pt x="592838" y="592696"/>
                </a:cubicBezTo>
                <a:cubicBezTo>
                  <a:pt x="796038" y="637851"/>
                  <a:pt x="1072616" y="626563"/>
                  <a:pt x="1219372" y="575763"/>
                </a:cubicBezTo>
                <a:cubicBezTo>
                  <a:pt x="1366128" y="524963"/>
                  <a:pt x="1589083" y="383852"/>
                  <a:pt x="1473372" y="287896"/>
                </a:cubicBezTo>
                <a:cubicBezTo>
                  <a:pt x="1357661" y="191941"/>
                  <a:pt x="787571" y="-2792"/>
                  <a:pt x="542038" y="30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827695" y="4978375"/>
            <a:ext cx="1505506" cy="620984"/>
          </a:xfrm>
          <a:custGeom>
            <a:avLst/>
            <a:gdLst>
              <a:gd name="connsiteX0" fmla="*/ 542038 w 1505506"/>
              <a:gd name="connsiteY0" fmla="*/ 30 h 620984"/>
              <a:gd name="connsiteX1" fmla="*/ 172 w 1505506"/>
              <a:gd name="connsiteY1" fmla="*/ 304830 h 620984"/>
              <a:gd name="connsiteX2" fmla="*/ 592838 w 1505506"/>
              <a:gd name="connsiteY2" fmla="*/ 592696 h 620984"/>
              <a:gd name="connsiteX3" fmla="*/ 1219372 w 1505506"/>
              <a:gd name="connsiteY3" fmla="*/ 575763 h 620984"/>
              <a:gd name="connsiteX4" fmla="*/ 1473372 w 1505506"/>
              <a:gd name="connsiteY4" fmla="*/ 287896 h 620984"/>
              <a:gd name="connsiteX5" fmla="*/ 542038 w 1505506"/>
              <a:gd name="connsiteY5" fmla="*/ 30 h 62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5506" h="620984">
                <a:moveTo>
                  <a:pt x="542038" y="30"/>
                </a:moveTo>
                <a:cubicBezTo>
                  <a:pt x="296505" y="2852"/>
                  <a:pt x="-8295" y="206052"/>
                  <a:pt x="172" y="304830"/>
                </a:cubicBezTo>
                <a:cubicBezTo>
                  <a:pt x="8639" y="403608"/>
                  <a:pt x="389638" y="547541"/>
                  <a:pt x="592838" y="592696"/>
                </a:cubicBezTo>
                <a:cubicBezTo>
                  <a:pt x="796038" y="637851"/>
                  <a:pt x="1072616" y="626563"/>
                  <a:pt x="1219372" y="575763"/>
                </a:cubicBezTo>
                <a:cubicBezTo>
                  <a:pt x="1366128" y="524963"/>
                  <a:pt x="1589083" y="383852"/>
                  <a:pt x="1473372" y="287896"/>
                </a:cubicBezTo>
                <a:cubicBezTo>
                  <a:pt x="1357661" y="191941"/>
                  <a:pt x="787571" y="-2792"/>
                  <a:pt x="542038" y="30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3251200" y="4182533"/>
            <a:ext cx="457200" cy="74504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9867" y="6312417"/>
            <a:ext cx="695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http</a:t>
            </a:r>
            <a:r>
              <a:rPr lang="en-US" sz="2000" dirty="0"/>
              <a:t>://</a:t>
            </a:r>
            <a:r>
              <a:rPr lang="en-US" sz="2000" dirty="0" err="1"/>
              <a:t>www.greatplainslaboratory.com</a:t>
            </a:r>
            <a:r>
              <a:rPr lang="en-US" sz="2000" dirty="0"/>
              <a:t>/home/</a:t>
            </a:r>
            <a:r>
              <a:rPr lang="en-US" sz="2000" dirty="0" err="1"/>
              <a:t>eng</a:t>
            </a:r>
            <a:r>
              <a:rPr lang="en-US" sz="2000" dirty="0"/>
              <a:t>/</a:t>
            </a:r>
            <a:r>
              <a:rPr lang="en-US" sz="2000" dirty="0" err="1"/>
              <a:t>oxalates.asp</a:t>
            </a:r>
            <a:endParaRPr lang="en-US" sz="2000" dirty="0"/>
          </a:p>
        </p:txBody>
      </p:sp>
      <p:sp>
        <p:nvSpPr>
          <p:cNvPr id="5" name="Left Arrow 4"/>
          <p:cNvSpPr/>
          <p:nvPr/>
        </p:nvSpPr>
        <p:spPr>
          <a:xfrm>
            <a:off x="4369403" y="4082261"/>
            <a:ext cx="484561" cy="346295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3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3673" y="274638"/>
            <a:ext cx="9407167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Oxalate Suppresses Lactate Dehydrogenase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Lactate dehydrogenase converts pyruvate to lactate, but also converts </a:t>
            </a:r>
            <a:r>
              <a:rPr lang="en-US" dirty="0" err="1" smtClean="0"/>
              <a:t>glyoxylate</a:t>
            </a:r>
            <a:r>
              <a:rPr lang="en-US" dirty="0" smtClean="0"/>
              <a:t> to oxalate</a:t>
            </a:r>
          </a:p>
          <a:p>
            <a:r>
              <a:rPr lang="en-US" dirty="0" smtClean="0"/>
              <a:t>Oxalate suppresses its activity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Glyphosate was also shown to suppress its activity by 3-fold in studies on E coli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96052" y="5718240"/>
            <a:ext cx="6214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RJS Duncan et la., </a:t>
            </a:r>
            <a:r>
              <a:rPr lang="en-US" sz="2000" dirty="0" err="1" smtClean="0"/>
              <a:t>Europ</a:t>
            </a:r>
            <a:r>
              <a:rPr lang="de-DE" sz="2000" dirty="0" err="1" smtClean="0"/>
              <a:t>ean</a:t>
            </a:r>
            <a:r>
              <a:rPr lang="de-DE" sz="2000" dirty="0" smtClean="0"/>
              <a:t> </a:t>
            </a:r>
            <a:r>
              <a:rPr lang="de-DE" sz="2000" dirty="0"/>
              <a:t>J. </a:t>
            </a:r>
            <a:r>
              <a:rPr lang="de-DE" sz="2000" dirty="0" err="1"/>
              <a:t>Biochem</a:t>
            </a:r>
            <a:r>
              <a:rPr lang="de-DE" sz="2000" dirty="0"/>
              <a:t>. 11 (1969) 58-</a:t>
            </a:r>
            <a:r>
              <a:rPr lang="de-DE" sz="2000" dirty="0" smtClean="0"/>
              <a:t>61</a:t>
            </a:r>
            <a:r>
              <a:rPr lang="en-US" sz="2000" dirty="0" smtClean="0"/>
              <a:t>.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**</a:t>
            </a:r>
            <a:r>
              <a:rPr lang="da-DK" sz="2000" dirty="0" smtClean="0"/>
              <a:t>W </a:t>
            </a:r>
            <a:r>
              <a:rPr lang="da-DK" sz="2000" dirty="0"/>
              <a:t>Lu et al., Mol. </a:t>
            </a:r>
            <a:r>
              <a:rPr lang="da-DK" sz="2000" dirty="0" err="1"/>
              <a:t>BioSyst</a:t>
            </a:r>
            <a:r>
              <a:rPr lang="da-DK" sz="2000" dirty="0"/>
              <a:t> 2012;9:522-530.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519145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7725" y="1639838"/>
            <a:ext cx="8387918" cy="2677656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2800" b="1" i="1" dirty="0" smtClean="0"/>
              <a:t>Hypothesis</a:t>
            </a:r>
            <a:r>
              <a:rPr lang="en-US" sz="2800" dirty="0" smtClean="0"/>
              <a:t>: flooding with oxalate prevents metabolism of </a:t>
            </a:r>
            <a:r>
              <a:rPr lang="en-US" sz="2800" dirty="0" err="1" smtClean="0"/>
              <a:t>glyoxylate</a:t>
            </a:r>
            <a:r>
              <a:rPr lang="en-US" sz="2800" dirty="0" smtClean="0"/>
              <a:t> to oxalate. </a:t>
            </a:r>
            <a:r>
              <a:rPr lang="en-US" sz="2800" dirty="0" err="1" smtClean="0"/>
              <a:t>Glyoxylate</a:t>
            </a:r>
            <a:r>
              <a:rPr lang="en-US" sz="2800" dirty="0" smtClean="0"/>
              <a:t> is a very potent </a:t>
            </a:r>
            <a:r>
              <a:rPr lang="en-US" sz="2800" dirty="0" err="1" smtClean="0"/>
              <a:t>glycating</a:t>
            </a:r>
            <a:r>
              <a:rPr lang="en-US" sz="2800" dirty="0" smtClean="0"/>
              <a:t> agent, leading to widespread damage.</a:t>
            </a:r>
          </a:p>
          <a:p>
            <a:pPr algn="ctr"/>
            <a:r>
              <a:rPr lang="en-US" sz="2800" dirty="0" smtClean="0"/>
              <a:t>This also inhibits glyphosate breakdown to </a:t>
            </a:r>
            <a:r>
              <a:rPr lang="en-US" sz="2800" dirty="0" err="1" smtClean="0"/>
              <a:t>glyoxylate</a:t>
            </a:r>
            <a:r>
              <a:rPr lang="en-US" sz="2800" dirty="0" smtClean="0"/>
              <a:t>.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957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800" y="0"/>
            <a:ext cx="91948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Monsanto Patents: 2002-2010:</a:t>
            </a:r>
            <a:br>
              <a:rPr lang="en-US" sz="3600" b="1" dirty="0" smtClean="0"/>
            </a:br>
            <a:r>
              <a:rPr lang="en-US" sz="3600" b="1" dirty="0" smtClean="0"/>
              <a:t>Pesticide Compositions Containing Oxalic Acid</a:t>
            </a:r>
            <a:endParaRPr lang="en-US" sz="3600" b="1" dirty="0"/>
          </a:p>
        </p:txBody>
      </p:sp>
      <p:pic>
        <p:nvPicPr>
          <p:cNvPr id="4" name="Content Placeholder 3" descr="Monsanto_patent_oxal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75" b="-12875"/>
          <a:stretch>
            <a:fillRect/>
          </a:stretch>
        </p:blipFill>
        <p:spPr>
          <a:xfrm>
            <a:off x="4131732" y="3527437"/>
            <a:ext cx="5317067" cy="2924182"/>
          </a:xfrm>
        </p:spPr>
      </p:pic>
      <p:sp>
        <p:nvSpPr>
          <p:cNvPr id="5" name="TextBox 4"/>
          <p:cNvSpPr txBox="1"/>
          <p:nvPr/>
        </p:nvSpPr>
        <p:spPr>
          <a:xfrm>
            <a:off x="558799" y="1324868"/>
            <a:ext cx="79925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“[</a:t>
            </a:r>
            <a:r>
              <a:rPr lang="en-US" sz="2400" dirty="0"/>
              <a:t>origin: WO02069718A2] </a:t>
            </a:r>
            <a:r>
              <a:rPr lang="en-US" sz="2400" dirty="0" err="1"/>
              <a:t>Pesticidal</a:t>
            </a:r>
            <a:r>
              <a:rPr lang="en-US" sz="2400" dirty="0"/>
              <a:t> concentrate and spray compositions are described which exhibit </a:t>
            </a:r>
            <a:r>
              <a:rPr lang="en-US" sz="2400" i="1" dirty="0">
                <a:solidFill>
                  <a:srgbClr val="FF0000"/>
                </a:solidFill>
              </a:rPr>
              <a:t>enhanced </a:t>
            </a:r>
            <a:r>
              <a:rPr lang="en-US" sz="2400" i="1" dirty="0" smtClean="0">
                <a:solidFill>
                  <a:srgbClr val="FF0000"/>
                </a:solidFill>
              </a:rPr>
              <a:t>efficacy …</a:t>
            </a:r>
            <a:r>
              <a:rPr lang="en-US" sz="2400" dirty="0" smtClean="0"/>
              <a:t> </a:t>
            </a:r>
            <a:r>
              <a:rPr lang="en-US" sz="2400" dirty="0"/>
              <a:t>More particularly, the present invention relates to a method of enhancing the herbicidal effectiveness of </a:t>
            </a:r>
            <a:r>
              <a:rPr lang="en-US" sz="2400" i="1" dirty="0">
                <a:solidFill>
                  <a:srgbClr val="FF0000"/>
                </a:solidFill>
              </a:rPr>
              <a:t>glyphosate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concentrate and tank mix formulations containing one or more surfactants through the addition of </a:t>
            </a:r>
            <a:r>
              <a:rPr lang="en-US" sz="2400" i="1" dirty="0">
                <a:solidFill>
                  <a:srgbClr val="FF0000"/>
                </a:solidFill>
              </a:rPr>
              <a:t>oxalic acid</a:t>
            </a:r>
            <a:r>
              <a:rPr lang="en-US" sz="2400" dirty="0" smtClean="0"/>
              <a:t>.”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91065" y="5106613"/>
            <a:ext cx="3640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Monsanto Technology, </a:t>
            </a:r>
          </a:p>
          <a:p>
            <a:pPr algn="r"/>
            <a:r>
              <a:rPr lang="en-US" sz="2000" b="1" dirty="0" smtClean="0"/>
              <a:t>St. Louis, MO</a:t>
            </a:r>
            <a:endParaRPr lang="en-US" sz="20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131732" y="5460556"/>
            <a:ext cx="863601" cy="45399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51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800" y="0"/>
            <a:ext cx="91948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Monsanto Patents: 2002-2010:</a:t>
            </a:r>
            <a:br>
              <a:rPr lang="en-US" sz="3600" b="1" dirty="0" smtClean="0"/>
            </a:br>
            <a:r>
              <a:rPr lang="en-US" sz="3600" b="1" dirty="0" smtClean="0"/>
              <a:t>Pesticide Compositions Containing Oxalic Acid</a:t>
            </a:r>
            <a:endParaRPr lang="en-US" sz="3600" b="1" dirty="0"/>
          </a:p>
        </p:txBody>
      </p:sp>
      <p:pic>
        <p:nvPicPr>
          <p:cNvPr id="4" name="Content Placeholder 3" descr="Monsanto_patent_oxal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75" b="-12875"/>
          <a:stretch>
            <a:fillRect/>
          </a:stretch>
        </p:blipFill>
        <p:spPr>
          <a:xfrm>
            <a:off x="4131732" y="3527437"/>
            <a:ext cx="5317067" cy="2924182"/>
          </a:xfrm>
        </p:spPr>
      </p:pic>
      <p:sp>
        <p:nvSpPr>
          <p:cNvPr id="5" name="TextBox 4"/>
          <p:cNvSpPr txBox="1"/>
          <p:nvPr/>
        </p:nvSpPr>
        <p:spPr>
          <a:xfrm>
            <a:off x="558799" y="1324868"/>
            <a:ext cx="79925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“[</a:t>
            </a:r>
            <a:r>
              <a:rPr lang="en-US" sz="2400" dirty="0"/>
              <a:t>origin: WO02069718A2] </a:t>
            </a:r>
            <a:r>
              <a:rPr lang="en-US" sz="2400" dirty="0" err="1"/>
              <a:t>Pesticidal</a:t>
            </a:r>
            <a:r>
              <a:rPr lang="en-US" sz="2400" dirty="0"/>
              <a:t> concentrate and spray compositions are described which exhibit </a:t>
            </a:r>
            <a:r>
              <a:rPr lang="en-US" sz="2400" i="1" dirty="0">
                <a:solidFill>
                  <a:srgbClr val="FF0000"/>
                </a:solidFill>
              </a:rPr>
              <a:t>enhanced </a:t>
            </a:r>
            <a:r>
              <a:rPr lang="en-US" sz="2400" i="1" dirty="0" smtClean="0">
                <a:solidFill>
                  <a:srgbClr val="FF0000"/>
                </a:solidFill>
              </a:rPr>
              <a:t>efficacy …</a:t>
            </a:r>
            <a:r>
              <a:rPr lang="en-US" sz="2400" dirty="0" smtClean="0"/>
              <a:t> </a:t>
            </a:r>
            <a:r>
              <a:rPr lang="en-US" sz="2400" dirty="0"/>
              <a:t>More particularly, the present invention relates to a method of enhancing the herbicidal effectiveness of </a:t>
            </a:r>
            <a:r>
              <a:rPr lang="en-US" sz="2400" i="1" dirty="0">
                <a:solidFill>
                  <a:srgbClr val="FF0000"/>
                </a:solidFill>
              </a:rPr>
              <a:t>glyphosate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concentrate and tank mix formulations containing one or more surfactants through the addition of </a:t>
            </a:r>
            <a:r>
              <a:rPr lang="en-US" sz="2400" i="1" dirty="0">
                <a:solidFill>
                  <a:srgbClr val="FF0000"/>
                </a:solidFill>
              </a:rPr>
              <a:t>oxalic acid</a:t>
            </a:r>
            <a:r>
              <a:rPr lang="en-US" sz="2400" dirty="0" smtClean="0"/>
              <a:t>.”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91065" y="5106613"/>
            <a:ext cx="3640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Monsanto Technology, </a:t>
            </a:r>
          </a:p>
          <a:p>
            <a:pPr algn="r"/>
            <a:r>
              <a:rPr lang="en-US" sz="2000" b="1" dirty="0" smtClean="0"/>
              <a:t>St. Louis, MO</a:t>
            </a:r>
            <a:endParaRPr lang="en-US" sz="20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131732" y="5460556"/>
            <a:ext cx="863601" cy="45399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79499" y="1859971"/>
            <a:ext cx="6929968" cy="1384995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Oxalic acid and oxalate are the same thing!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762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xalate_inhibits_EPSPS_Patent_monsanto_200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305" r="-78305"/>
          <a:stretch>
            <a:fillRect/>
          </a:stretch>
        </p:blipFill>
        <p:spPr>
          <a:xfrm rot="5400000">
            <a:off x="-1722658" y="-1221535"/>
            <a:ext cx="12496974" cy="90516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68" y="274638"/>
            <a:ext cx="82296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b="1" dirty="0" smtClean="0"/>
              <a:t>Oxalate Enhances Glyphosate’s Toxicity   to Plants at Small Concentrations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8266" y="6163732"/>
            <a:ext cx="850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Figure 1, Monsanto Patent #</a:t>
            </a:r>
            <a:r>
              <a:rPr lang="en-US" sz="2400" dirty="0"/>
              <a:t>US 7,771,736 </a:t>
            </a:r>
            <a:r>
              <a:rPr lang="en-US" sz="2400" dirty="0" smtClean="0"/>
              <a:t>B2, Aug. 10, 2010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128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31731</TotalTime>
  <Words>5886</Words>
  <Application>Microsoft Macintosh PowerPoint</Application>
  <PresentationFormat>On-screen Show (4:3)</PresentationFormat>
  <Paragraphs>651</Paragraphs>
  <Slides>118</Slides>
  <Notes>53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19" baseType="lpstr">
      <vt:lpstr>Office Theme</vt:lpstr>
      <vt:lpstr>Download These Slides!</vt:lpstr>
      <vt:lpstr>Roundup and GMO and  the Rise of Modern Disease  </vt:lpstr>
      <vt:lpstr>PowerPoint Presentation</vt:lpstr>
      <vt:lpstr>PowerPoint Presentation</vt:lpstr>
      <vt:lpstr>A Frightening Trend*</vt:lpstr>
      <vt:lpstr>Percentage of children with Autism in the US</vt:lpstr>
      <vt:lpstr>Percentage of children with Autism in the US</vt:lpstr>
      <vt:lpstr>“If it is an environmental cause contributing to an increase, we certainly want to find it.”*  </vt:lpstr>
      <vt:lpstr>PowerPoint Presentation</vt:lpstr>
      <vt:lpstr>Outline</vt:lpstr>
      <vt:lpstr>PowerPoint Presentation</vt:lpstr>
      <vt:lpstr>Is Glyphosate Toxic?</vt:lpstr>
      <vt:lpstr>Paper Published in 2013</vt:lpstr>
      <vt:lpstr>Main Chemical Effects of Glyphosate*</vt:lpstr>
      <vt:lpstr>Glyphosate:  The Central Mechanisms</vt:lpstr>
      <vt:lpstr>Inhibition of Cytochrome P450 Enzymes (CYPs) by Various Pesticides*</vt:lpstr>
      <vt:lpstr>Glyphosate Depletes Iron, Manganese and Zinc in Plants*</vt:lpstr>
      <vt:lpstr>Severe Deficiency in Serum Manganese and Cobalt in Cows*</vt:lpstr>
      <vt:lpstr>The Enhancing Effect of Adjuvants*</vt:lpstr>
      <vt:lpstr>Roundup Safety Claims Disputed*</vt:lpstr>
      <vt:lpstr>PowerPoint Presentation</vt:lpstr>
      <vt:lpstr>PowerPoint Presentation</vt:lpstr>
      <vt:lpstr>Paper Recently Published</vt:lpstr>
      <vt:lpstr>PowerPoint Presentation</vt:lpstr>
      <vt:lpstr>Quote from the Conclusion*</vt:lpstr>
      <vt:lpstr>Enlist Duo!</vt:lpstr>
      <vt:lpstr>PowerPoint Presentation</vt:lpstr>
      <vt:lpstr>PowerPoint Presentation</vt:lpstr>
      <vt:lpstr>PowerPoint Presentation</vt:lpstr>
      <vt:lpstr>Human Dietary Experiment on Wheat &amp; Inflammatory Bowel Syndrome*</vt:lpstr>
      <vt:lpstr>PowerPoint Presentation</vt:lpstr>
      <vt:lpstr>New Study*</vt:lpstr>
      <vt:lpstr>Autism Prevalence: 6 year olds</vt:lpstr>
      <vt:lpstr>Autism Prevalence: 6 year olds</vt:lpstr>
      <vt:lpstr>Glyphosate Test Report: Findings in American Mother's Breast milk, urine and water*</vt:lpstr>
      <vt:lpstr>“Another claim of Monsanto's has been that residue levels of up to 5.6 mg/kg in GM-soy represent "...extreme levels, and far higher                                                     than those typically found" (Monsanto 1999).</vt:lpstr>
      <vt:lpstr>Soy Formula Linked to Seizures in Autism*</vt:lpstr>
      <vt:lpstr>Some Biomarkers for Autism</vt:lpstr>
      <vt:lpstr>Some Biomarkers for Autism</vt:lpstr>
      <vt:lpstr>Dementia and Autism Have                  Much in Common</vt:lpstr>
      <vt:lpstr>PowerPoint Presentation</vt:lpstr>
      <vt:lpstr>Case Study: Evidence that Glyphosate Penetrates the Brain Barrier*</vt:lpstr>
      <vt:lpstr>Glyphosate Suppresses  Melatonin Synthesis!</vt:lpstr>
      <vt:lpstr>Sleep Disorder, Aluminum,  and the Pineal Gland</vt:lpstr>
      <vt:lpstr>Insomnia is Strongly Correlated with Glyphosate Usage</vt:lpstr>
      <vt:lpstr>Aluminum in the Pineal Gland*</vt:lpstr>
      <vt:lpstr>Glyphosate and Aluminum:                 Partners in Crime</vt:lpstr>
      <vt:lpstr>Autism, Glyphosate, Vaccine Reactions*</vt:lpstr>
      <vt:lpstr>Autism, Glyphosate, Vaccine Reactions*</vt:lpstr>
      <vt:lpstr>Autism, Glyphosate, Vaccine Reactions*</vt:lpstr>
      <vt:lpstr>PowerPoint Presentation</vt:lpstr>
      <vt:lpstr>Aluminum Glyphosate*</vt:lpstr>
      <vt:lpstr>MMR and Autism</vt:lpstr>
      <vt:lpstr>Glutamate is an Additive in Vaccines!</vt:lpstr>
      <vt:lpstr>Glutamate Detoxification Depends                on Manganese!</vt:lpstr>
      <vt:lpstr>“Alteration of Plasma Glutamate and Glutamine Levels in Children with          High-Functioning Autism”*</vt:lpstr>
      <vt:lpstr>Symptoms of Adverse Reactions to MMR before and after 2002*</vt:lpstr>
      <vt:lpstr>Symptoms of Adverse Reactions to MMR before and after 2002*</vt:lpstr>
      <vt:lpstr>Varivax and Hepatitis A Vaccines: Linked to Autism*</vt:lpstr>
      <vt:lpstr>Recapitulation</vt:lpstr>
      <vt:lpstr>PowerPoint Presentation</vt:lpstr>
      <vt:lpstr>Glyphosate is an endocrine disruptor that promotes breast cancer*</vt:lpstr>
      <vt:lpstr>Glyphosate Causes DNA Damage and Cell Death at Extreme Dilutions</vt:lpstr>
      <vt:lpstr>PowerPoint Presentation</vt:lpstr>
      <vt:lpstr>PowerPoint Presentation</vt:lpstr>
      <vt:lpstr>PowerPoint Presentation</vt:lpstr>
      <vt:lpstr>Once Estrogen Model Is Subtracted …</vt:lpstr>
      <vt:lpstr>Roundup Disrupts Steroid Synthesis*</vt:lpstr>
      <vt:lpstr>Mammary Tumors in Rats*</vt:lpstr>
      <vt:lpstr>Conclusions from Rat Study *</vt:lpstr>
      <vt:lpstr>PowerPoint Presentation</vt:lpstr>
      <vt:lpstr>Glyphosate and Bone Development*</vt:lpstr>
      <vt:lpstr>Manganese and Bones*</vt:lpstr>
      <vt:lpstr>Osteoblasts build “Ground Substance” </vt:lpstr>
      <vt:lpstr>Chondroitin Sulfate Synthesis in Cartilage depends on Manganese*</vt:lpstr>
      <vt:lpstr>Perineuronal Nets*</vt:lpstr>
      <vt:lpstr>Perineuronal Nets*</vt:lpstr>
      <vt:lpstr>Coral Die-Off &amp; Chondroitin Sulfate*</vt:lpstr>
      <vt:lpstr>“Disease Causes Starfish to Lose Arms, Dissolve into White Blobs of Goo” * </vt:lpstr>
      <vt:lpstr>Recapitulation</vt:lpstr>
      <vt:lpstr>PowerPoint Presentation</vt:lpstr>
      <vt:lpstr>PowerPoint Presentation</vt:lpstr>
      <vt:lpstr>The Nitrogen Cycle*</vt:lpstr>
      <vt:lpstr>The Nitrogen Cycle and Antibiotics*</vt:lpstr>
      <vt:lpstr>The Nitrogen Cycle and Antibiotics*</vt:lpstr>
      <vt:lpstr>Nitrous Oxide Levels Over Time*</vt:lpstr>
      <vt:lpstr>Two Quotes from the Paper*</vt:lpstr>
      <vt:lpstr>Algal blooms and Dead Zones</vt:lpstr>
      <vt:lpstr>Nitrates and Public Health*</vt:lpstr>
      <vt:lpstr>PowerPoint Presentation</vt:lpstr>
      <vt:lpstr>Autism Linked to Oxalate Crystals*</vt:lpstr>
      <vt:lpstr>PowerPoint Presentation</vt:lpstr>
      <vt:lpstr>Glyphosate Metabolism*</vt:lpstr>
      <vt:lpstr>Oxalate Metabolism*</vt:lpstr>
      <vt:lpstr>Oxalate Suppresses Lactate Dehydrogenase</vt:lpstr>
      <vt:lpstr>PowerPoint Presentation</vt:lpstr>
      <vt:lpstr>Monsanto Patents: 2002-2010: Pesticide Compositions Containing Oxalic Acid</vt:lpstr>
      <vt:lpstr>Monsanto Patents: 2002-2010: Pesticide Compositions Containing Oxalic Acid</vt:lpstr>
      <vt:lpstr>Oxalate Enhances Glyphosate’s Toxicity   to Plants at Small Concentrations*</vt:lpstr>
      <vt:lpstr>PowerPoint Presentation</vt:lpstr>
      <vt:lpstr>PowerPoint Presentation</vt:lpstr>
      <vt:lpstr>New Roundup Transorb'R' Herbicide Formu- lation to Hit Retail Shelves in Eastern Canada* </vt:lpstr>
      <vt:lpstr>PowerPoint Presentation</vt:lpstr>
      <vt:lpstr>PowerPoint Presentation</vt:lpstr>
      <vt:lpstr>PowerPoint Presentation</vt:lpstr>
      <vt:lpstr>This Detoxification Scheme is Essential in Red Blood Cells</vt:lpstr>
      <vt:lpstr>This Detoxification Scheme is Essential in Red Blood Cells</vt:lpstr>
      <vt:lpstr>PowerPoint Presentation</vt:lpstr>
      <vt:lpstr>PowerPoint Presentation</vt:lpstr>
      <vt:lpstr>Vitamin D Deficiency Epidemic</vt:lpstr>
      <vt:lpstr>Vitamin D Deficiency Epidemic</vt:lpstr>
      <vt:lpstr>Vitamin D Deficiency Epidemic</vt:lpstr>
      <vt:lpstr>Vitamin D Deficiency Epidemic</vt:lpstr>
      <vt:lpstr>Recent Study from China*</vt:lpstr>
      <vt:lpstr>Recapitulation</vt:lpstr>
      <vt:lpstr>Summary</vt:lpstr>
      <vt:lpstr>PowerPoint Presentation</vt:lpstr>
      <vt:lpstr>PowerPoint Presentation</vt:lpstr>
    </vt:vector>
  </TitlesOfParts>
  <Company>MIT CSAIL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Seneff</dc:creator>
  <cp:lastModifiedBy>Stephanie Seneff</cp:lastModifiedBy>
  <cp:revision>76</cp:revision>
  <cp:lastPrinted>2014-11-30T17:56:53Z</cp:lastPrinted>
  <dcterms:created xsi:type="dcterms:W3CDTF">2014-11-30T17:50:58Z</dcterms:created>
  <dcterms:modified xsi:type="dcterms:W3CDTF">2015-01-24T19:36:28Z</dcterms:modified>
</cp:coreProperties>
</file>