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2.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675" r:id="rId2"/>
    <p:sldId id="690" r:id="rId3"/>
    <p:sldId id="666" r:id="rId4"/>
    <p:sldId id="571" r:id="rId5"/>
    <p:sldId id="575" r:id="rId6"/>
    <p:sldId id="676" r:id="rId7"/>
    <p:sldId id="576" r:id="rId8"/>
    <p:sldId id="577" r:id="rId9"/>
    <p:sldId id="578" r:id="rId10"/>
    <p:sldId id="579" r:id="rId11"/>
    <p:sldId id="580" r:id="rId12"/>
    <p:sldId id="581" r:id="rId13"/>
    <p:sldId id="583" r:id="rId14"/>
    <p:sldId id="677" r:id="rId15"/>
    <p:sldId id="584" r:id="rId16"/>
    <p:sldId id="585" r:id="rId17"/>
    <p:sldId id="678" r:id="rId18"/>
    <p:sldId id="596" r:id="rId19"/>
    <p:sldId id="598" r:id="rId20"/>
    <p:sldId id="680" r:id="rId21"/>
    <p:sldId id="600" r:id="rId22"/>
    <p:sldId id="601" r:id="rId23"/>
    <p:sldId id="605" r:id="rId24"/>
    <p:sldId id="671" r:id="rId25"/>
    <p:sldId id="608" r:id="rId26"/>
    <p:sldId id="610" r:id="rId27"/>
    <p:sldId id="611" r:id="rId28"/>
    <p:sldId id="691" r:id="rId29"/>
    <p:sldId id="681" r:id="rId30"/>
    <p:sldId id="682" r:id="rId31"/>
    <p:sldId id="612" r:id="rId32"/>
    <p:sldId id="621" r:id="rId33"/>
    <p:sldId id="683" r:id="rId34"/>
    <p:sldId id="692" r:id="rId35"/>
    <p:sldId id="651" r:id="rId36"/>
    <p:sldId id="668" r:id="rId37"/>
    <p:sldId id="652" r:id="rId38"/>
    <p:sldId id="685" r:id="rId39"/>
    <p:sldId id="673" r:id="rId40"/>
    <p:sldId id="672" r:id="rId41"/>
    <p:sldId id="689" r:id="rId42"/>
    <p:sldId id="661" r:id="rId43"/>
    <p:sldId id="687" r:id="rId44"/>
    <p:sldId id="684" r:id="rId45"/>
    <p:sldId id="686" r:id="rId46"/>
    <p:sldId id="693" r:id="rId47"/>
    <p:sldId id="648"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9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06" autoAdjust="0"/>
  </p:normalViewPr>
  <p:slideViewPr>
    <p:cSldViewPr snapToGrid="0" snapToObjects="1">
      <p:cViewPr varScale="1">
        <p:scale>
          <a:sx n="61" d="100"/>
          <a:sy n="61" d="100"/>
        </p:scale>
        <p:origin x="-888"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408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A97CFD-E95C-D145-977F-1D2E18D6C518}" type="datetimeFigureOut">
              <a:rPr lang="en-US" smtClean="0"/>
              <a:pPr/>
              <a:t>2/25/14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6455F6-55A0-2F4A-8492-C3E17BBBDC88}" type="slidenum">
              <a:rPr lang="en-US" smtClean="0"/>
              <a:pPr/>
              <a:t>‹#›</a:t>
            </a:fld>
            <a:endParaRPr lang="en-US"/>
          </a:p>
        </p:txBody>
      </p:sp>
    </p:spTree>
    <p:extLst>
      <p:ext uri="{BB962C8B-B14F-4D97-AF65-F5344CB8AC3E}">
        <p14:creationId xmlns:p14="http://schemas.microsoft.com/office/powerpoint/2010/main" val="3162789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3058C7-DC31-A54A-BBCA-256ECB8466A3}" type="datetimeFigureOut">
              <a:rPr lang="en-US" smtClean="0"/>
              <a:pPr/>
              <a:t>2/25/14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951A16-258A-AD48-A949-5046997759BB}" type="slidenum">
              <a:rPr lang="en-US" smtClean="0"/>
              <a:pPr/>
              <a:t>‹#›</a:t>
            </a:fld>
            <a:endParaRPr lang="en-US"/>
          </a:p>
        </p:txBody>
      </p:sp>
    </p:spTree>
    <p:extLst>
      <p:ext uri="{BB962C8B-B14F-4D97-AF65-F5344CB8AC3E}">
        <p14:creationId xmlns:p14="http://schemas.microsoft.com/office/powerpoint/2010/main" val="4051991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Rosemary:</a:t>
            </a:r>
          </a:p>
          <a:p>
            <a:r>
              <a:rPr lang="en-US" dirty="0" smtClean="0"/>
              <a:t>http://gmandchemicalindustry9.wordpress.com/european-food-safety-authority-and-the-seralini-paper-on-rat-tumours/</a:t>
            </a:r>
          </a:p>
          <a:p>
            <a:endParaRPr lang="en-US" dirty="0" smtClean="0"/>
          </a:p>
          <a:p>
            <a:r>
              <a:rPr lang="en-US" dirty="0" smtClean="0"/>
              <a:t>http://</a:t>
            </a:r>
            <a:r>
              <a:rPr lang="en-US" dirty="0" err="1" smtClean="0"/>
              <a:t>www.emagazine.com</a:t>
            </a:r>
            <a:r>
              <a:rPr lang="en-US" dirty="0" smtClean="0"/>
              <a:t>/earth-talk/pesticides-and-</a:t>
            </a:r>
            <a:r>
              <a:rPr lang="en-US" dirty="0" err="1" smtClean="0"/>
              <a:t>childrens</a:t>
            </a:r>
            <a:r>
              <a:rPr lang="en-US" dirty="0" smtClean="0"/>
              <a:t>-health</a:t>
            </a:r>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pPr/>
              <a:t>6</a:t>
            </a:fld>
            <a:endParaRPr lang="en-US"/>
          </a:p>
        </p:txBody>
      </p:sp>
    </p:spTree>
    <p:extLst>
      <p:ext uri="{BB962C8B-B14F-4D97-AF65-F5344CB8AC3E}">
        <p14:creationId xmlns:p14="http://schemas.microsoft.com/office/powerpoint/2010/main" val="203554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glyphosate_and_breast_cancer.text</a:t>
            </a:r>
            <a:endParaRPr lang="en-US" dirty="0" smtClean="0"/>
          </a:p>
          <a:p>
            <a:r>
              <a:rPr lang="en-US" dirty="0" smtClean="0"/>
              <a:t>Swine/</a:t>
            </a:r>
            <a:r>
              <a:rPr lang="en-US" dirty="0" err="1" smtClean="0"/>
              <a:t>glyphosate_breast_cancer.pdf</a:t>
            </a:r>
            <a:endParaRPr lang="en-US" dirty="0" smtClean="0"/>
          </a:p>
          <a:p>
            <a:r>
              <a:rPr lang="en-US" dirty="0" smtClean="0"/>
              <a:t>Please make a note that this study shows Glyphosate effects down to parts per trillion (10 to the minus12th).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study, we found that glyphosate at a log interval concentration ranging from 10-12 to 10-6 M increased the cell proliferation of a </a:t>
            </a:r>
            <a:r>
              <a:rPr lang="en-US" sz="1200" kern="1200" dirty="0" err="1" smtClean="0">
                <a:solidFill>
                  <a:schemeClr val="tx1"/>
                </a:solidFill>
                <a:effectLst/>
                <a:latin typeface="+mn-lt"/>
                <a:ea typeface="+mn-ea"/>
                <a:cs typeface="+mn-cs"/>
              </a:rPr>
              <a:t>hormorne</a:t>
            </a:r>
            <a:r>
              <a:rPr lang="en-US" sz="1200" kern="1200" dirty="0" smtClean="0">
                <a:solidFill>
                  <a:schemeClr val="tx1"/>
                </a:solidFill>
                <a:effectLst/>
                <a:latin typeface="+mn-lt"/>
                <a:ea typeface="+mn-ea"/>
                <a:cs typeface="+mn-cs"/>
              </a:rPr>
              <a:t> dependent breast cancer T47D </a:t>
            </a:r>
            <a:r>
              <a:rPr lang="en-US" sz="1200" kern="1200" dirty="0" err="1" smtClean="0">
                <a:solidFill>
                  <a:schemeClr val="tx1"/>
                </a:solidFill>
                <a:effectLst/>
                <a:latin typeface="+mn-lt"/>
                <a:ea typeface="+mn-ea"/>
                <a:cs typeface="+mn-cs"/>
              </a:rPr>
              <a:t>ce</a:t>
            </a:r>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pPr/>
              <a:t>37</a:t>
            </a:fld>
            <a:endParaRPr lang="en-US"/>
          </a:p>
        </p:txBody>
      </p:sp>
    </p:spTree>
    <p:extLst>
      <p:ext uri="{BB962C8B-B14F-4D97-AF65-F5344CB8AC3E}">
        <p14:creationId xmlns:p14="http://schemas.microsoft.com/office/powerpoint/2010/main" val="1601069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a:t>
            </a:r>
            <a:r>
              <a:rPr lang="en-US" dirty="0" err="1" smtClean="0"/>
              <a:t>seralini_rats.png</a:t>
            </a:r>
            <a:endParaRPr lang="en-US" dirty="0" smtClean="0"/>
          </a:p>
          <a:p>
            <a:r>
              <a:rPr lang="en-US" dirty="0" smtClean="0"/>
              <a:t>./</a:t>
            </a:r>
            <a:r>
              <a:rPr lang="en-US" dirty="0" err="1" smtClean="0"/>
              <a:t>seralini_paper.pdf</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pPr/>
              <a:t>38</a:t>
            </a:fld>
            <a:endParaRPr lang="en-US"/>
          </a:p>
        </p:txBody>
      </p:sp>
    </p:spTree>
    <p:extLst>
      <p:ext uri="{BB962C8B-B14F-4D97-AF65-F5344CB8AC3E}">
        <p14:creationId xmlns:p14="http://schemas.microsoft.com/office/powerpoint/2010/main" val="3283381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Anthony/</a:t>
            </a:r>
            <a:r>
              <a:rPr lang="fr-FR" dirty="0" err="1" smtClean="0"/>
              <a:t>Claires_article_glyphosate_dangerous.pdf</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pPr/>
              <a:t>41</a:t>
            </a:fld>
            <a:endParaRPr lang="en-US"/>
          </a:p>
        </p:txBody>
      </p:sp>
    </p:spTree>
    <p:extLst>
      <p:ext uri="{BB962C8B-B14F-4D97-AF65-F5344CB8AC3E}">
        <p14:creationId xmlns:p14="http://schemas.microsoft.com/office/powerpoint/2010/main" val="3267118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Frogs -- drop 3.7% every year, meaning they could disappear in half of the habitats they now occupy nationwide in 26 years</a:t>
            </a:r>
          </a:p>
          <a:p>
            <a:r>
              <a:rPr lang="en-US" dirty="0" smtClean="0"/>
              <a:t>Monarch butterflies – milkweed</a:t>
            </a:r>
            <a:r>
              <a:rPr lang="en-US" baseline="0" dirty="0" smtClean="0"/>
              <a:t> being killed by glyphosate</a:t>
            </a:r>
          </a:p>
          <a:p>
            <a:r>
              <a:rPr lang="en-US" dirty="0" smtClean="0"/>
              <a:t>http://salsa3.salsalabs.com/o/1881/p/</a:t>
            </a:r>
            <a:r>
              <a:rPr lang="en-US" dirty="0" err="1" smtClean="0"/>
              <a:t>dia</a:t>
            </a:r>
            <a:r>
              <a:rPr lang="en-US" dirty="0" smtClean="0"/>
              <a:t>/action3/common/public/?</a:t>
            </a:r>
            <a:r>
              <a:rPr lang="en-US" dirty="0" err="1" smtClean="0"/>
              <a:t>action_KEY</a:t>
            </a:r>
            <a:r>
              <a:rPr lang="en-US" dirty="0" smtClean="0"/>
              <a:t>=12506</a:t>
            </a:r>
            <a:endParaRPr lang="en-US" dirty="0"/>
          </a:p>
        </p:txBody>
      </p:sp>
      <p:sp>
        <p:nvSpPr>
          <p:cNvPr id="4" name="Slide Number Placeholder 3"/>
          <p:cNvSpPr>
            <a:spLocks noGrp="1"/>
          </p:cNvSpPr>
          <p:nvPr>
            <p:ph type="sldNum" sz="quarter" idx="10"/>
          </p:nvPr>
        </p:nvSpPr>
        <p:spPr/>
        <p:txBody>
          <a:bodyPr/>
          <a:lstStyle/>
          <a:p>
            <a:fld id="{7D1833DE-2F22-6E47-9E31-8407BA9180BF}" type="slidenum">
              <a:rPr lang="en-US" smtClean="0"/>
              <a:t>44</a:t>
            </a:fld>
            <a:endParaRPr lang="en-US"/>
          </a:p>
        </p:txBody>
      </p:sp>
    </p:spTree>
    <p:extLst>
      <p:ext uri="{BB962C8B-B14F-4D97-AF65-F5344CB8AC3E}">
        <p14:creationId xmlns:p14="http://schemas.microsoft.com/office/powerpoint/2010/main" val="3655812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glyphosate/glyphosate_promotes_fungus_growth_2014.pdf</a:t>
            </a:r>
          </a:p>
          <a:p>
            <a:r>
              <a:rPr lang="en-US" dirty="0" err="1" smtClean="0"/>
              <a:t>Aflatoxins</a:t>
            </a:r>
            <a:r>
              <a:rPr lang="en-US" dirty="0" smtClean="0"/>
              <a:t> (AFs) are extensively known to be potent mutagenic,</a:t>
            </a:r>
          </a:p>
          <a:p>
            <a:r>
              <a:rPr lang="en-US" dirty="0" smtClean="0"/>
              <a:t>carcinogenic, </a:t>
            </a:r>
            <a:r>
              <a:rPr lang="en-US" dirty="0" err="1" smtClean="0"/>
              <a:t>teratogenic</a:t>
            </a:r>
            <a:r>
              <a:rPr lang="en-US" dirty="0" smtClean="0"/>
              <a:t>, hepatotoxic, immunosuppressive, and they</a:t>
            </a:r>
          </a:p>
          <a:p>
            <a:r>
              <a:rPr lang="en-US" dirty="0" smtClean="0"/>
              <a:t>also inhibit several metabolic systems.[13,14] </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46</a:t>
            </a:fld>
            <a:endParaRPr lang="en-US"/>
          </a:p>
        </p:txBody>
      </p:sp>
    </p:spTree>
    <p:extLst>
      <p:ext uri="{BB962C8B-B14F-4D97-AF65-F5344CB8AC3E}">
        <p14:creationId xmlns:p14="http://schemas.microsoft.com/office/powerpoint/2010/main" val="457724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paper has a lot more</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pPr/>
              <a:t>47</a:t>
            </a:fld>
            <a:endParaRPr lang="en-US"/>
          </a:p>
        </p:txBody>
      </p:sp>
    </p:spTree>
    <p:extLst>
      <p:ext uri="{BB962C8B-B14F-4D97-AF65-F5344CB8AC3E}">
        <p14:creationId xmlns:p14="http://schemas.microsoft.com/office/powerpoint/2010/main" val="1481166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a:t>
            </a:r>
            <a:r>
              <a:rPr lang="en-US" dirty="0" err="1" smtClean="0"/>
              <a:t>zinc_deficiency_autism.text</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pPr/>
              <a:t>15</a:t>
            </a:fld>
            <a:endParaRPr lang="en-US"/>
          </a:p>
        </p:txBody>
      </p:sp>
    </p:spTree>
    <p:extLst>
      <p:ext uri="{BB962C8B-B14F-4D97-AF65-F5344CB8AC3E}">
        <p14:creationId xmlns:p14="http://schemas.microsoft.com/office/powerpoint/2010/main" val="428034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a:t>
            </a:r>
            <a:r>
              <a:rPr lang="en-US" dirty="0" err="1" smtClean="0"/>
              <a:t>zinc_deficiency_autism.text</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pPr/>
              <a:t>16</a:t>
            </a:fld>
            <a:endParaRPr lang="en-US"/>
          </a:p>
        </p:txBody>
      </p:sp>
    </p:spTree>
    <p:extLst>
      <p:ext uri="{BB962C8B-B14F-4D97-AF65-F5344CB8AC3E}">
        <p14:creationId xmlns:p14="http://schemas.microsoft.com/office/powerpoint/2010/main" val="428034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Sugar intake per capita in the United Kingdom from 1700 to 1978 (30, 31; E) and in the United States from 1975 to 2000 (32; 􏰏) is compared with obesity rates in the United States in non-Hispanic white men aged60–69y(17;F).Valuesfor1880-1910arebasedonstudiesconducted in male Civil War veterans aged 50–59 y (18). </a:t>
            </a:r>
            <a:endParaRPr lang="en-US" dirty="0" smtClean="0"/>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pPr/>
              <a:t>20</a:t>
            </a:fld>
            <a:endParaRPr lang="en-US"/>
          </a:p>
        </p:txBody>
      </p:sp>
    </p:spTree>
    <p:extLst>
      <p:ext uri="{BB962C8B-B14F-4D97-AF65-F5344CB8AC3E}">
        <p14:creationId xmlns:p14="http://schemas.microsoft.com/office/powerpoint/2010/main" val="3777708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*See: http://</a:t>
            </a:r>
            <a:r>
              <a:rPr lang="en-US" dirty="0" err="1" smtClean="0"/>
              <a:t>www.usaprepares.com</a:t>
            </a:r>
            <a:r>
              <a:rPr lang="en-US" dirty="0" smtClean="0"/>
              <a:t>/health/scientists-link-obesity-to-gut-bacteria</a:t>
            </a:r>
          </a:p>
          <a:p>
            <a:endParaRPr lang="en-US" dirty="0"/>
          </a:p>
        </p:txBody>
      </p:sp>
      <p:sp>
        <p:nvSpPr>
          <p:cNvPr id="4" name="Slide Number Placeholder 3"/>
          <p:cNvSpPr>
            <a:spLocks noGrp="1"/>
          </p:cNvSpPr>
          <p:nvPr>
            <p:ph type="sldNum" sz="quarter" idx="10"/>
          </p:nvPr>
        </p:nvSpPr>
        <p:spPr/>
        <p:txBody>
          <a:bodyPr/>
          <a:lstStyle/>
          <a:p>
            <a:fld id="{5217B3BF-44F7-9147-85FA-CE6DB64F1243}" type="slidenum">
              <a:rPr lang="en-US" smtClean="0"/>
              <a:pPr/>
              <a:t>22</a:t>
            </a:fld>
            <a:endParaRPr lang="en-US"/>
          </a:p>
        </p:txBody>
      </p:sp>
    </p:spTree>
    <p:extLst>
      <p:ext uri="{BB962C8B-B14F-4D97-AF65-F5344CB8AC3E}">
        <p14:creationId xmlns:p14="http://schemas.microsoft.com/office/powerpoint/2010/main" val="2775872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Swine/</a:t>
            </a:r>
            <a:r>
              <a:rPr lang="en-US" dirty="0" err="1" smtClean="0"/>
              <a:t>pigs_fed_GMOs_inflamed_gut.pdf</a:t>
            </a:r>
            <a:endParaRPr lang="en-US" dirty="0" smtClean="0"/>
          </a:p>
          <a:p>
            <a:r>
              <a:rPr lang="en-US" dirty="0" smtClean="0"/>
              <a:t>Also </a:t>
            </a:r>
            <a:r>
              <a:rPr lang="sv-SE" dirty="0" err="1" smtClean="0"/>
              <a:t>pigs_GMOs_summary.pdf</a:t>
            </a:r>
            <a:endParaRPr lang="sv-SE" dirty="0" smtClean="0"/>
          </a:p>
          <a:p>
            <a:r>
              <a:rPr lang="pl-PL" dirty="0" smtClean="0"/>
              <a:t>./</a:t>
            </a:r>
            <a:r>
              <a:rPr lang="pl-PL" dirty="0" err="1" smtClean="0"/>
              <a:t>Pigs_Study_NaturalNews.pdf</a:t>
            </a:r>
            <a:endParaRPr lang="pl-PL" dirty="0" smtClean="0"/>
          </a:p>
          <a:p>
            <a:endParaRPr lang="pl-PL" dirty="0" smtClean="0"/>
          </a:p>
          <a:p>
            <a:r>
              <a:rPr lang="en-US" dirty="0" smtClean="0"/>
              <a:t>http://</a:t>
            </a:r>
            <a:r>
              <a:rPr lang="en-US" dirty="0" err="1" smtClean="0"/>
              <a:t>www.beyondpesticides.org</a:t>
            </a:r>
            <a:r>
              <a:rPr lang="en-US" dirty="0" smtClean="0"/>
              <a:t>/</a:t>
            </a:r>
            <a:r>
              <a:rPr lang="en-US" dirty="0" err="1" smtClean="0"/>
              <a:t>dailynewsblog</a:t>
            </a:r>
            <a:r>
              <a:rPr lang="en-US" dirty="0" smtClean="0"/>
              <a:t>/?p=10823</a:t>
            </a:r>
            <a:endParaRPr lang="en-US" dirty="0"/>
          </a:p>
        </p:txBody>
      </p:sp>
      <p:sp>
        <p:nvSpPr>
          <p:cNvPr id="4" name="Slide Number Placeholder 3"/>
          <p:cNvSpPr>
            <a:spLocks noGrp="1"/>
          </p:cNvSpPr>
          <p:nvPr>
            <p:ph type="sldNum" sz="quarter" idx="10"/>
          </p:nvPr>
        </p:nvSpPr>
        <p:spPr/>
        <p:txBody>
          <a:bodyPr/>
          <a:lstStyle/>
          <a:p>
            <a:fld id="{FC46DD34-02D7-3B47-B066-80BA7DEE6CDF}" type="slidenum">
              <a:rPr lang="en-US" smtClean="0"/>
              <a:pPr/>
              <a:t>23</a:t>
            </a:fld>
            <a:endParaRPr lang="en-US"/>
          </a:p>
        </p:txBody>
      </p:sp>
    </p:spTree>
    <p:extLst>
      <p:ext uri="{BB962C8B-B14F-4D97-AF65-F5344CB8AC3E}">
        <p14:creationId xmlns:p14="http://schemas.microsoft.com/office/powerpoint/2010/main" val="240308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Swine/</a:t>
            </a:r>
            <a:r>
              <a:rPr lang="en-US" dirty="0" err="1" smtClean="0"/>
              <a:t>pigs_fed_GMOs_inflamed_gut.pdf</a:t>
            </a:r>
            <a:endParaRPr lang="en-US" dirty="0" smtClean="0"/>
          </a:p>
          <a:p>
            <a:r>
              <a:rPr lang="en-US" dirty="0" smtClean="0"/>
              <a:t>Also </a:t>
            </a:r>
            <a:r>
              <a:rPr lang="sv-SE" dirty="0" err="1" smtClean="0"/>
              <a:t>pigs_GMOs_summary.pdf</a:t>
            </a:r>
            <a:endParaRPr lang="sv-SE" dirty="0" smtClean="0"/>
          </a:p>
          <a:p>
            <a:r>
              <a:rPr lang="pl-PL" dirty="0" smtClean="0"/>
              <a:t>./</a:t>
            </a:r>
            <a:r>
              <a:rPr lang="pl-PL" dirty="0" err="1" smtClean="0"/>
              <a:t>Pigs_Study_NaturalNews.pdf</a:t>
            </a:r>
            <a:endParaRPr lang="en-US" dirty="0"/>
          </a:p>
        </p:txBody>
      </p:sp>
      <p:sp>
        <p:nvSpPr>
          <p:cNvPr id="4" name="Slide Number Placeholder 3"/>
          <p:cNvSpPr>
            <a:spLocks noGrp="1"/>
          </p:cNvSpPr>
          <p:nvPr>
            <p:ph type="sldNum" sz="quarter" idx="10"/>
          </p:nvPr>
        </p:nvSpPr>
        <p:spPr/>
        <p:txBody>
          <a:bodyPr/>
          <a:lstStyle/>
          <a:p>
            <a:fld id="{FC46DD34-02D7-3B47-B066-80BA7DEE6CDF}" type="slidenum">
              <a:rPr lang="en-US" smtClean="0"/>
              <a:pPr/>
              <a:t>24</a:t>
            </a:fld>
            <a:endParaRPr lang="en-US"/>
          </a:p>
        </p:txBody>
      </p:sp>
    </p:spTree>
    <p:extLst>
      <p:ext uri="{BB962C8B-B14F-4D97-AF65-F5344CB8AC3E}">
        <p14:creationId xmlns:p14="http://schemas.microsoft.com/office/powerpoint/2010/main" val="240308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bifidobacteria_celiac_disease.text</a:t>
            </a:r>
            <a:endParaRPr lang="en-US" dirty="0" smtClean="0"/>
          </a:p>
          <a:p>
            <a:r>
              <a:rPr lang="en-US" dirty="0" smtClean="0"/>
              <a:t>Cancer/</a:t>
            </a:r>
            <a:r>
              <a:rPr lang="en-US" dirty="0" err="1" smtClean="0"/>
              <a:t>Celiac_disease_increases_hodgkins_lymphoma.text</a:t>
            </a:r>
            <a:endParaRPr lang="en-US" dirty="0" smtClean="0"/>
          </a:p>
          <a:p>
            <a:endParaRPr lang="en-US" dirty="0" smtClean="0"/>
          </a:p>
          <a:p>
            <a:r>
              <a:rPr lang="en-US" dirty="0" smtClean="0"/>
              <a:t>./</a:t>
            </a:r>
            <a:r>
              <a:rPr lang="en-US" dirty="0" err="1" smtClean="0"/>
              <a:t>Celiac_and_bacteria.text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pPr/>
              <a:t>31</a:t>
            </a:fld>
            <a:endParaRPr lang="en-US"/>
          </a:p>
        </p:txBody>
      </p:sp>
    </p:spTree>
    <p:extLst>
      <p:ext uri="{BB962C8B-B14F-4D97-AF65-F5344CB8AC3E}">
        <p14:creationId xmlns:p14="http://schemas.microsoft.com/office/powerpoint/2010/main" val="1794094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Glypohsate</a:t>
            </a:r>
            <a:r>
              <a:rPr lang="en-US" dirty="0" smtClean="0"/>
              <a:t>/ </a:t>
            </a:r>
            <a:r>
              <a:rPr lang="hr-HR" dirty="0" smtClean="0"/>
              <a:t>Mesnage_Seralini_2014_glyphosate_toxicity_proven.pdf</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pPr/>
              <a:t>36</a:t>
            </a:fld>
            <a:endParaRPr lang="en-US"/>
          </a:p>
        </p:txBody>
      </p:sp>
    </p:spTree>
    <p:extLst>
      <p:ext uri="{BB962C8B-B14F-4D97-AF65-F5344CB8AC3E}">
        <p14:creationId xmlns:p14="http://schemas.microsoft.com/office/powerpoint/2010/main" val="3900868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53274D-993D-814D-9E16-E42C05396A62}" type="datetimeFigureOut">
              <a:rPr lang="en-US" smtClean="0"/>
              <a:pPr/>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622E4-D29C-1F4B-9750-3805559C518E}" type="slidenum">
              <a:rPr lang="en-US" smtClean="0"/>
              <a:pPr/>
              <a:t>‹#›</a:t>
            </a:fld>
            <a:endParaRPr lang="en-US"/>
          </a:p>
        </p:txBody>
      </p:sp>
    </p:spTree>
    <p:extLst>
      <p:ext uri="{BB962C8B-B14F-4D97-AF65-F5344CB8AC3E}">
        <p14:creationId xmlns:p14="http://schemas.microsoft.com/office/powerpoint/2010/main" val="105200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3274D-993D-814D-9E16-E42C05396A62}" type="datetimeFigureOut">
              <a:rPr lang="en-US" smtClean="0"/>
              <a:pPr/>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622E4-D29C-1F4B-9750-3805559C518E}" type="slidenum">
              <a:rPr lang="en-US" smtClean="0"/>
              <a:pPr/>
              <a:t>‹#›</a:t>
            </a:fld>
            <a:endParaRPr lang="en-US"/>
          </a:p>
        </p:txBody>
      </p:sp>
    </p:spTree>
    <p:extLst>
      <p:ext uri="{BB962C8B-B14F-4D97-AF65-F5344CB8AC3E}">
        <p14:creationId xmlns:p14="http://schemas.microsoft.com/office/powerpoint/2010/main" val="280146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3274D-993D-814D-9E16-E42C05396A62}" type="datetimeFigureOut">
              <a:rPr lang="en-US" smtClean="0"/>
              <a:pPr/>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622E4-D29C-1F4B-9750-3805559C518E}" type="slidenum">
              <a:rPr lang="en-US" smtClean="0"/>
              <a:pPr/>
              <a:t>‹#›</a:t>
            </a:fld>
            <a:endParaRPr lang="en-US"/>
          </a:p>
        </p:txBody>
      </p:sp>
    </p:spTree>
    <p:extLst>
      <p:ext uri="{BB962C8B-B14F-4D97-AF65-F5344CB8AC3E}">
        <p14:creationId xmlns:p14="http://schemas.microsoft.com/office/powerpoint/2010/main" val="253670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3274D-993D-814D-9E16-E42C05396A62}" type="datetimeFigureOut">
              <a:rPr lang="en-US" smtClean="0"/>
              <a:pPr/>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622E4-D29C-1F4B-9750-3805559C518E}" type="slidenum">
              <a:rPr lang="en-US" smtClean="0"/>
              <a:pPr/>
              <a:t>‹#›</a:t>
            </a:fld>
            <a:endParaRPr lang="en-US"/>
          </a:p>
        </p:txBody>
      </p:sp>
    </p:spTree>
    <p:extLst>
      <p:ext uri="{BB962C8B-B14F-4D97-AF65-F5344CB8AC3E}">
        <p14:creationId xmlns:p14="http://schemas.microsoft.com/office/powerpoint/2010/main" val="233801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3274D-993D-814D-9E16-E42C05396A62}" type="datetimeFigureOut">
              <a:rPr lang="en-US" smtClean="0"/>
              <a:pPr/>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622E4-D29C-1F4B-9750-3805559C518E}" type="slidenum">
              <a:rPr lang="en-US" smtClean="0"/>
              <a:pPr/>
              <a:t>‹#›</a:t>
            </a:fld>
            <a:endParaRPr lang="en-US"/>
          </a:p>
        </p:txBody>
      </p:sp>
    </p:spTree>
    <p:extLst>
      <p:ext uri="{BB962C8B-B14F-4D97-AF65-F5344CB8AC3E}">
        <p14:creationId xmlns:p14="http://schemas.microsoft.com/office/powerpoint/2010/main" val="325141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53274D-993D-814D-9E16-E42C05396A62}" type="datetimeFigureOut">
              <a:rPr lang="en-US" smtClean="0"/>
              <a:pPr/>
              <a:t>2/25/14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622E4-D29C-1F4B-9750-3805559C518E}" type="slidenum">
              <a:rPr lang="en-US" smtClean="0"/>
              <a:pPr/>
              <a:t>‹#›</a:t>
            </a:fld>
            <a:endParaRPr lang="en-US"/>
          </a:p>
        </p:txBody>
      </p:sp>
    </p:spTree>
    <p:extLst>
      <p:ext uri="{BB962C8B-B14F-4D97-AF65-F5344CB8AC3E}">
        <p14:creationId xmlns:p14="http://schemas.microsoft.com/office/powerpoint/2010/main" val="331915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53274D-993D-814D-9E16-E42C05396A62}" type="datetimeFigureOut">
              <a:rPr lang="en-US" smtClean="0"/>
              <a:pPr/>
              <a:t>2/25/14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622E4-D29C-1F4B-9750-3805559C518E}" type="slidenum">
              <a:rPr lang="en-US" smtClean="0"/>
              <a:pPr/>
              <a:t>‹#›</a:t>
            </a:fld>
            <a:endParaRPr lang="en-US"/>
          </a:p>
        </p:txBody>
      </p:sp>
    </p:spTree>
    <p:extLst>
      <p:ext uri="{BB962C8B-B14F-4D97-AF65-F5344CB8AC3E}">
        <p14:creationId xmlns:p14="http://schemas.microsoft.com/office/powerpoint/2010/main" val="5950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53274D-993D-814D-9E16-E42C05396A62}" type="datetimeFigureOut">
              <a:rPr lang="en-US" smtClean="0"/>
              <a:pPr/>
              <a:t>2/25/14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622E4-D29C-1F4B-9750-3805559C518E}" type="slidenum">
              <a:rPr lang="en-US" smtClean="0"/>
              <a:pPr/>
              <a:t>‹#›</a:t>
            </a:fld>
            <a:endParaRPr lang="en-US"/>
          </a:p>
        </p:txBody>
      </p:sp>
    </p:spTree>
    <p:extLst>
      <p:ext uri="{BB962C8B-B14F-4D97-AF65-F5344CB8AC3E}">
        <p14:creationId xmlns:p14="http://schemas.microsoft.com/office/powerpoint/2010/main" val="4088752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3274D-993D-814D-9E16-E42C05396A62}" type="datetimeFigureOut">
              <a:rPr lang="en-US" smtClean="0"/>
              <a:pPr/>
              <a:t>2/25/14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622E4-D29C-1F4B-9750-3805559C518E}" type="slidenum">
              <a:rPr lang="en-US" smtClean="0"/>
              <a:pPr/>
              <a:t>‹#›</a:t>
            </a:fld>
            <a:endParaRPr lang="en-US"/>
          </a:p>
        </p:txBody>
      </p:sp>
    </p:spTree>
    <p:extLst>
      <p:ext uri="{BB962C8B-B14F-4D97-AF65-F5344CB8AC3E}">
        <p14:creationId xmlns:p14="http://schemas.microsoft.com/office/powerpoint/2010/main" val="1588470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3274D-993D-814D-9E16-E42C05396A62}" type="datetimeFigureOut">
              <a:rPr lang="en-US" smtClean="0"/>
              <a:pPr/>
              <a:t>2/25/14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622E4-D29C-1F4B-9750-3805559C518E}" type="slidenum">
              <a:rPr lang="en-US" smtClean="0"/>
              <a:pPr/>
              <a:t>‹#›</a:t>
            </a:fld>
            <a:endParaRPr lang="en-US"/>
          </a:p>
        </p:txBody>
      </p:sp>
    </p:spTree>
    <p:extLst>
      <p:ext uri="{BB962C8B-B14F-4D97-AF65-F5344CB8AC3E}">
        <p14:creationId xmlns:p14="http://schemas.microsoft.com/office/powerpoint/2010/main" val="387989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3274D-993D-814D-9E16-E42C05396A62}" type="datetimeFigureOut">
              <a:rPr lang="en-US" smtClean="0"/>
              <a:pPr/>
              <a:t>2/25/14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622E4-D29C-1F4B-9750-3805559C518E}" type="slidenum">
              <a:rPr lang="en-US" smtClean="0"/>
              <a:pPr/>
              <a:t>‹#›</a:t>
            </a:fld>
            <a:endParaRPr lang="en-US"/>
          </a:p>
        </p:txBody>
      </p:sp>
    </p:spTree>
    <p:extLst>
      <p:ext uri="{BB962C8B-B14F-4D97-AF65-F5344CB8AC3E}">
        <p14:creationId xmlns:p14="http://schemas.microsoft.com/office/powerpoint/2010/main" val="37832148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3274D-993D-814D-9E16-E42C05396A62}" type="datetimeFigureOut">
              <a:rPr lang="en-US" smtClean="0"/>
              <a:pPr/>
              <a:t>2/25/14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622E4-D29C-1F4B-9750-3805559C518E}" type="slidenum">
              <a:rPr lang="en-US" smtClean="0"/>
              <a:pPr/>
              <a:t>‹#›</a:t>
            </a:fld>
            <a:endParaRPr lang="en-US"/>
          </a:p>
        </p:txBody>
      </p:sp>
    </p:spTree>
    <p:extLst>
      <p:ext uri="{BB962C8B-B14F-4D97-AF65-F5344CB8AC3E}">
        <p14:creationId xmlns:p14="http://schemas.microsoft.com/office/powerpoint/2010/main" val="2699210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emf"/><Relationship Id="rId5" Type="http://schemas.openxmlformats.org/officeDocument/2006/relationships/hyperlink" Target="http://www.examiner.com/article/" TargetMode="External"/><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9.emf"/><Relationship Id="rId5" Type="http://schemas.openxmlformats.org/officeDocument/2006/relationships/hyperlink" Target="http://www.examiner.com/article/" TargetMode="External"/><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jpg"/><Relationship Id="rId5" Type="http://schemas.openxmlformats.org/officeDocument/2006/relationships/image" Target="../media/image27.jpg"/><Relationship Id="rId6" Type="http://schemas.openxmlformats.org/officeDocument/2006/relationships/image" Target="../media/image28.jpg"/><Relationship Id="rId7" Type="http://schemas.openxmlformats.org/officeDocument/2006/relationships/image" Target="../media/image29.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0.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2451" y="-133998"/>
            <a:ext cx="9216451" cy="7019865"/>
          </a:xfrm>
          <a:prstGeom prst="rect">
            <a:avLst/>
          </a:prstGeom>
        </p:spPr>
      </p:pic>
      <p:sp>
        <p:nvSpPr>
          <p:cNvPr id="7" name="Title 1"/>
          <p:cNvSpPr txBox="1">
            <a:spLocks/>
          </p:cNvSpPr>
          <p:nvPr/>
        </p:nvSpPr>
        <p:spPr>
          <a:xfrm>
            <a:off x="685800" y="3678467"/>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Glyphosate: </a:t>
            </a:r>
            <a:br>
              <a:rPr lang="en-US" dirty="0" smtClean="0">
                <a:solidFill>
                  <a:schemeClr val="bg1"/>
                </a:solidFill>
              </a:rPr>
            </a:br>
            <a:r>
              <a:rPr lang="en-US" dirty="0" smtClean="0">
                <a:solidFill>
                  <a:schemeClr val="bg1"/>
                </a:solidFill>
              </a:rPr>
              <a:t>The Elephant in the Room</a:t>
            </a:r>
            <a:endParaRPr lang="en-US" dirty="0">
              <a:solidFill>
                <a:schemeClr val="bg1"/>
              </a:solidFill>
            </a:endParaRPr>
          </a:p>
        </p:txBody>
      </p:sp>
      <p:sp>
        <p:nvSpPr>
          <p:cNvPr id="9" name="Subtitle 2"/>
          <p:cNvSpPr txBox="1">
            <a:spLocks/>
          </p:cNvSpPr>
          <p:nvPr/>
        </p:nvSpPr>
        <p:spPr>
          <a:xfrm>
            <a:off x="1244600" y="5382986"/>
            <a:ext cx="640080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sz="2800" dirty="0" smtClean="0">
                <a:solidFill>
                  <a:srgbClr val="FFFFFF"/>
                </a:solidFill>
              </a:rPr>
              <a:t>Stephanie Seneff</a:t>
            </a:r>
          </a:p>
          <a:p>
            <a:pPr>
              <a:spcBef>
                <a:spcPts val="0"/>
              </a:spcBef>
            </a:pPr>
            <a:r>
              <a:rPr lang="en-US" sz="2800" dirty="0" smtClean="0">
                <a:solidFill>
                  <a:srgbClr val="FFFFFF"/>
                </a:solidFill>
              </a:rPr>
              <a:t>MIT</a:t>
            </a:r>
          </a:p>
          <a:p>
            <a:pPr>
              <a:spcBef>
                <a:spcPts val="0"/>
              </a:spcBef>
            </a:pPr>
            <a:r>
              <a:rPr lang="en-US" sz="2800" dirty="0" smtClean="0">
                <a:solidFill>
                  <a:srgbClr val="FFFFFF"/>
                </a:solidFill>
              </a:rPr>
              <a:t>April 12, 2014</a:t>
            </a:r>
            <a:endParaRPr lang="en-US" sz="2800" dirty="0">
              <a:solidFill>
                <a:srgbClr val="FFFFFF"/>
              </a:solidFill>
            </a:endParaRPr>
          </a:p>
        </p:txBody>
      </p:sp>
    </p:spTree>
    <p:extLst>
      <p:ext uri="{BB962C8B-B14F-4D97-AF65-F5344CB8AC3E}">
        <p14:creationId xmlns:p14="http://schemas.microsoft.com/office/powerpoint/2010/main" val="36071249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736" y="6027003"/>
            <a:ext cx="8244264" cy="830997"/>
          </a:xfrm>
          <a:prstGeom prst="rect">
            <a:avLst/>
          </a:prstGeom>
          <a:noFill/>
        </p:spPr>
        <p:txBody>
          <a:bodyPr wrap="none" rtlCol="0">
            <a:spAutoFit/>
          </a:bodyPr>
          <a:lstStyle/>
          <a:p>
            <a:r>
              <a:rPr lang="en-US" sz="2400" dirty="0" smtClean="0">
                <a:solidFill>
                  <a:srgbClr val="FF0000"/>
                </a:solidFill>
              </a:rPr>
              <a:t>*</a:t>
            </a:r>
            <a:r>
              <a:rPr lang="en-US" sz="2400" dirty="0" smtClean="0"/>
              <a:t>Cherry </a:t>
            </a:r>
            <a:r>
              <a:rPr lang="en-US" sz="2400" dirty="0"/>
              <a:t>B. GM crops increase herbicide use in the United States. </a:t>
            </a:r>
            <a:endParaRPr lang="en-US" sz="2400" dirty="0" smtClean="0"/>
          </a:p>
          <a:p>
            <a:r>
              <a:rPr lang="en-US" sz="2400" dirty="0" smtClean="0"/>
              <a:t>Science </a:t>
            </a:r>
            <a:r>
              <a:rPr lang="en-US" sz="2400" dirty="0"/>
              <a:t>in Society 45, 44-46, 2010 </a:t>
            </a:r>
          </a:p>
        </p:txBody>
      </p:sp>
      <p:sp>
        <p:nvSpPr>
          <p:cNvPr id="5" name="TextBox 4"/>
          <p:cNvSpPr txBox="1"/>
          <p:nvPr/>
        </p:nvSpPr>
        <p:spPr>
          <a:xfrm>
            <a:off x="524130" y="172333"/>
            <a:ext cx="7971509" cy="1384995"/>
          </a:xfrm>
          <a:prstGeom prst="rect">
            <a:avLst/>
          </a:prstGeom>
          <a:solidFill>
            <a:srgbClr val="FCFFBC"/>
          </a:solidFill>
          <a:ln>
            <a:solidFill>
              <a:srgbClr val="000000"/>
            </a:solidFill>
          </a:ln>
        </p:spPr>
        <p:txBody>
          <a:bodyPr wrap="square" rtlCol="0">
            <a:spAutoFit/>
          </a:bodyPr>
          <a:lstStyle/>
          <a:p>
            <a:pPr algn="ctr"/>
            <a:endParaRPr lang="en-US" sz="2800" dirty="0" smtClean="0"/>
          </a:p>
          <a:p>
            <a:pPr algn="ctr"/>
            <a:r>
              <a:rPr lang="en-US" sz="2800" dirty="0" smtClean="0"/>
              <a:t>Glyphosate </a:t>
            </a:r>
            <a:r>
              <a:rPr lang="en-US" sz="2800" dirty="0"/>
              <a:t>use rose 1500% from 1994 to 2005</a:t>
            </a:r>
            <a:r>
              <a:rPr lang="en-US" sz="2800" dirty="0" smtClean="0"/>
              <a:t>.</a:t>
            </a:r>
            <a:r>
              <a:rPr lang="en-US" sz="2800" dirty="0" smtClean="0">
                <a:solidFill>
                  <a:srgbClr val="FF0000"/>
                </a:solidFill>
              </a:rPr>
              <a:t>*</a:t>
            </a:r>
            <a:r>
              <a:rPr lang="en-US" sz="2800" dirty="0" smtClean="0"/>
              <a:t> </a:t>
            </a:r>
            <a:endParaRPr lang="en-US" sz="2800" dirty="0"/>
          </a:p>
          <a:p>
            <a:pPr algn="ctr"/>
            <a:endParaRPr lang="en-US" sz="2800" dirty="0"/>
          </a:p>
        </p:txBody>
      </p:sp>
      <p:sp>
        <p:nvSpPr>
          <p:cNvPr id="6" name="TextBox 5"/>
          <p:cNvSpPr txBox="1"/>
          <p:nvPr/>
        </p:nvSpPr>
        <p:spPr>
          <a:xfrm>
            <a:off x="524130" y="1740379"/>
            <a:ext cx="7971509" cy="1815882"/>
          </a:xfrm>
          <a:prstGeom prst="rect">
            <a:avLst/>
          </a:prstGeom>
          <a:solidFill>
            <a:srgbClr val="FCFFBC"/>
          </a:solidFill>
          <a:ln>
            <a:solidFill>
              <a:srgbClr val="000000"/>
            </a:solidFill>
          </a:ln>
        </p:spPr>
        <p:txBody>
          <a:bodyPr wrap="square" rtlCol="0">
            <a:spAutoFit/>
          </a:bodyPr>
          <a:lstStyle/>
          <a:p>
            <a:pPr algn="ctr"/>
            <a:endParaRPr lang="en-US" sz="2800" dirty="0" smtClean="0"/>
          </a:p>
          <a:p>
            <a:pPr algn="ctr"/>
            <a:r>
              <a:rPr lang="en-US" sz="2800" dirty="0" smtClean="0"/>
              <a:t>100 </a:t>
            </a:r>
            <a:r>
              <a:rPr lang="en-US" sz="2800" dirty="0"/>
              <a:t>million pounds of glyphosate is </a:t>
            </a:r>
            <a:r>
              <a:rPr lang="en-US" sz="2800" dirty="0" smtClean="0"/>
              <a:t>used                    </a:t>
            </a:r>
            <a:r>
              <a:rPr lang="en-US" sz="2800" dirty="0"/>
              <a:t>every year on more than a billion acres. </a:t>
            </a:r>
          </a:p>
          <a:p>
            <a:pPr algn="ctr"/>
            <a:endParaRPr lang="en-US" sz="2800" dirty="0"/>
          </a:p>
        </p:txBody>
      </p:sp>
      <p:sp>
        <p:nvSpPr>
          <p:cNvPr id="7" name="TextBox 6"/>
          <p:cNvSpPr txBox="1"/>
          <p:nvPr/>
        </p:nvSpPr>
        <p:spPr>
          <a:xfrm>
            <a:off x="524130" y="3739312"/>
            <a:ext cx="7971509" cy="2246769"/>
          </a:xfrm>
          <a:prstGeom prst="rect">
            <a:avLst/>
          </a:prstGeom>
          <a:solidFill>
            <a:srgbClr val="FCFFBC"/>
          </a:solidFill>
          <a:ln>
            <a:solidFill>
              <a:srgbClr val="000000"/>
            </a:solidFill>
          </a:ln>
        </p:spPr>
        <p:txBody>
          <a:bodyPr wrap="square" rtlCol="0">
            <a:spAutoFit/>
          </a:bodyPr>
          <a:lstStyle/>
          <a:p>
            <a:pPr algn="ctr"/>
            <a:endParaRPr lang="en-US" sz="2800" dirty="0" smtClean="0"/>
          </a:p>
          <a:p>
            <a:pPr algn="ctr"/>
            <a:r>
              <a:rPr lang="en-US" sz="2800" dirty="0" smtClean="0"/>
              <a:t>Huge </a:t>
            </a:r>
            <a:r>
              <a:rPr lang="en-US" sz="2800" dirty="0"/>
              <a:t>expansion of GMO </a:t>
            </a:r>
            <a:r>
              <a:rPr lang="en-US" sz="2800" dirty="0" smtClean="0"/>
              <a:t>“Roundup-Ready”                   corn</a:t>
            </a:r>
            <a:r>
              <a:rPr lang="en-US" sz="2800" dirty="0"/>
              <a:t>, soy, cotton and canola crops has led </a:t>
            </a:r>
            <a:r>
              <a:rPr lang="en-US" sz="2800" dirty="0" smtClean="0"/>
              <a:t>to                 </a:t>
            </a:r>
            <a:r>
              <a:rPr lang="en-US" sz="2800" dirty="0"/>
              <a:t>sharp increases in the last </a:t>
            </a:r>
            <a:r>
              <a:rPr lang="en-US" sz="2800" dirty="0" smtClean="0"/>
              <a:t>decade</a:t>
            </a:r>
          </a:p>
          <a:p>
            <a:pPr algn="ctr"/>
            <a:endParaRPr lang="en-US" sz="2800" dirty="0"/>
          </a:p>
        </p:txBody>
      </p:sp>
    </p:spTree>
    <p:extLst>
      <p:ext uri="{BB962C8B-B14F-4D97-AF65-F5344CB8AC3E}">
        <p14:creationId xmlns:p14="http://schemas.microsoft.com/office/powerpoint/2010/main" val="1234014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2"/>
          <p:cNvGraphicFramePr>
            <a:graphicFrameLocks noChangeAspect="1"/>
          </p:cNvGraphicFramePr>
          <p:nvPr>
            <p:extLst>
              <p:ext uri="{D42A27DB-BD31-4B8C-83A1-F6EECF244321}">
                <p14:modId xmlns:p14="http://schemas.microsoft.com/office/powerpoint/2010/main" val="537233086"/>
              </p:ext>
            </p:extLst>
          </p:nvPr>
        </p:nvGraphicFramePr>
        <p:xfrm>
          <a:off x="143574" y="75586"/>
          <a:ext cx="8803862" cy="6132882"/>
        </p:xfrm>
        <a:graphic>
          <a:graphicData uri="http://schemas.openxmlformats.org/presentationml/2006/ole">
            <mc:AlternateContent xmlns:mc="http://schemas.openxmlformats.org/markup-compatibility/2006">
              <mc:Choice xmlns:v="urn:schemas-microsoft-com:vml" Requires="v">
                <p:oleObj spid="_x0000_s1100" r:id="rId3" imgW="7546320" imgH="5256720" progId="">
                  <p:embed/>
                </p:oleObj>
              </mc:Choice>
              <mc:Fallback>
                <p:oleObj r:id="rId3" imgW="7546320" imgH="52567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74" y="75586"/>
                        <a:ext cx="8803862" cy="6132882"/>
                      </a:xfrm>
                      <a:prstGeom prst="rect">
                        <a:avLst/>
                      </a:prstGeom>
                      <a:noFill/>
                      <a:effectLst/>
                    </p:spPr>
                  </p:pic>
                </p:oleObj>
              </mc:Fallback>
            </mc:AlternateContent>
          </a:graphicData>
        </a:graphic>
      </p:graphicFrame>
      <p:sp>
        <p:nvSpPr>
          <p:cNvPr id="6" name="TextBox 5"/>
          <p:cNvSpPr txBox="1"/>
          <p:nvPr/>
        </p:nvSpPr>
        <p:spPr>
          <a:xfrm>
            <a:off x="1284299" y="6126163"/>
            <a:ext cx="7201609" cy="646329"/>
          </a:xfrm>
          <a:prstGeom prst="rect">
            <a:avLst/>
          </a:prstGeom>
          <a:noFill/>
        </p:spPr>
        <p:txBody>
          <a:bodyPr wrap="none" lIns="91439" tIns="45719" rIns="91439" bIns="45719" rtlCol="0">
            <a:spAutoFit/>
          </a:bodyPr>
          <a:lstStyle/>
          <a:p>
            <a:pPr algn="ctr"/>
            <a:r>
              <a:rPr lang="en-US" dirty="0" smtClean="0"/>
              <a:t>Nancy Swanson, </a:t>
            </a:r>
            <a:r>
              <a:rPr lang="en-US" dirty="0" smtClean="0">
                <a:hlinkClick r:id="rId5"/>
              </a:rPr>
              <a:t>http</a:t>
            </a:r>
            <a:r>
              <a:rPr lang="en-US" dirty="0">
                <a:hlinkClick r:id="rId5"/>
              </a:rPr>
              <a:t>://www.examiner.com/article</a:t>
            </a:r>
            <a:r>
              <a:rPr lang="en-US" dirty="0" smtClean="0">
                <a:hlinkClick r:id="rId5"/>
              </a:rPr>
              <a:t>/</a:t>
            </a:r>
            <a:endParaRPr lang="en-US" dirty="0" smtClean="0"/>
          </a:p>
          <a:p>
            <a:pPr algn="ctr"/>
            <a:r>
              <a:rPr lang="en-US" dirty="0" smtClean="0"/>
              <a:t>data</a:t>
            </a:r>
            <a:r>
              <a:rPr lang="en-US" dirty="0"/>
              <a:t>-show-correlations-between-increase-neurological-diseases-and-gmos</a:t>
            </a:r>
          </a:p>
        </p:txBody>
      </p:sp>
    </p:spTree>
    <p:extLst>
      <p:ext uri="{BB962C8B-B14F-4D97-AF65-F5344CB8AC3E}">
        <p14:creationId xmlns:p14="http://schemas.microsoft.com/office/powerpoint/2010/main" val="176831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029"/>
            <a:ext cx="8229600" cy="1143000"/>
          </a:xfrm>
        </p:spPr>
        <p:txBody>
          <a:bodyPr/>
          <a:lstStyle/>
          <a:p>
            <a:r>
              <a:rPr lang="en-US" b="1" dirty="0" smtClean="0"/>
              <a:t>Recent Publication</a:t>
            </a:r>
            <a:endParaRPr lang="en-US" b="1" dirty="0"/>
          </a:p>
        </p:txBody>
      </p:sp>
      <p:pic>
        <p:nvPicPr>
          <p:cNvPr id="6" name="Picture 5"/>
          <p:cNvPicPr>
            <a:picLocks noChangeAspect="1"/>
          </p:cNvPicPr>
          <p:nvPr/>
        </p:nvPicPr>
        <p:blipFill>
          <a:blip r:embed="rId2"/>
          <a:stretch>
            <a:fillRect/>
          </a:stretch>
        </p:blipFill>
        <p:spPr>
          <a:xfrm>
            <a:off x="1372178" y="1048939"/>
            <a:ext cx="6182315" cy="5294422"/>
          </a:xfrm>
          <a:prstGeom prst="rect">
            <a:avLst/>
          </a:prstGeom>
          <a:ln w="19050">
            <a:solidFill>
              <a:srgbClr val="000000"/>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9044189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Is Glyphosate Nontoxic?</a:t>
            </a:r>
            <a:endParaRPr lang="en-US" b="1" i="1" dirty="0"/>
          </a:p>
        </p:txBody>
      </p:sp>
      <p:sp>
        <p:nvSpPr>
          <p:cNvPr id="3" name="Content Placeholder 2"/>
          <p:cNvSpPr>
            <a:spLocks noGrp="1"/>
          </p:cNvSpPr>
          <p:nvPr>
            <p:ph idx="1"/>
          </p:nvPr>
        </p:nvSpPr>
        <p:spPr>
          <a:xfrm>
            <a:off x="0" y="1417638"/>
            <a:ext cx="8686800" cy="5079501"/>
          </a:xfrm>
        </p:spPr>
        <p:txBody>
          <a:bodyPr>
            <a:normAutofit fontScale="92500"/>
          </a:bodyPr>
          <a:lstStyle/>
          <a:p>
            <a:r>
              <a:rPr lang="en-US" dirty="0" smtClean="0"/>
              <a:t>Monsanto has argued that glyphosate is harmless to humans because our cells don’t have the </a:t>
            </a:r>
            <a:r>
              <a:rPr lang="en-US" dirty="0" err="1" smtClean="0"/>
              <a:t>shikimate</a:t>
            </a:r>
            <a:r>
              <a:rPr lang="en-US" dirty="0" smtClean="0"/>
              <a:t> pathway, which it inhibits</a:t>
            </a:r>
          </a:p>
          <a:p>
            <a:r>
              <a:rPr lang="en-US" dirty="0" smtClean="0"/>
              <a:t>However, our gut bacteria DO have this pathway</a:t>
            </a:r>
          </a:p>
          <a:p>
            <a:pPr lvl="1"/>
            <a:r>
              <a:rPr lang="en-US" dirty="0" smtClean="0"/>
              <a:t>We depend upon them to supply us with essential amino acids (among many other things)</a:t>
            </a:r>
          </a:p>
          <a:p>
            <a:r>
              <a:rPr lang="en-US" dirty="0" smtClean="0">
                <a:sym typeface="Wingdings"/>
              </a:rPr>
              <a:t>Other ingredients in Roundup greatly increase glyphosate’s toxic effects</a:t>
            </a:r>
          </a:p>
          <a:p>
            <a:r>
              <a:rPr lang="en-US" dirty="0" smtClean="0">
                <a:sym typeface="Wingdings"/>
              </a:rPr>
              <a:t>Insidious effects of glyphosate accumulate over time</a:t>
            </a:r>
          </a:p>
          <a:p>
            <a:pPr lvl="1"/>
            <a:r>
              <a:rPr lang="en-US" dirty="0" smtClean="0">
                <a:sym typeface="Wingdings"/>
              </a:rPr>
              <a:t> Most studies are too short to detect damage</a:t>
            </a:r>
            <a:endParaRPr lang="en-US" dirty="0"/>
          </a:p>
        </p:txBody>
      </p:sp>
    </p:spTree>
    <p:extLst>
      <p:ext uri="{BB962C8B-B14F-4D97-AF65-F5344CB8AC3E}">
        <p14:creationId xmlns:p14="http://schemas.microsoft.com/office/powerpoint/2010/main" val="10421849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Main Toxic Effects of Glyphosate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Kills beneficial gut bacteria and allows pathogens to overgrow</a:t>
            </a:r>
          </a:p>
          <a:p>
            <a:r>
              <a:rPr lang="en-US" dirty="0" smtClean="0"/>
              <a:t>Interferes with function of cytochrome P450 (CYP) enzymes</a:t>
            </a:r>
          </a:p>
          <a:p>
            <a:r>
              <a:rPr lang="en-US" dirty="0" smtClean="0"/>
              <a:t>Chelates important minerals (iron, zinc, manganese, etc.)</a:t>
            </a:r>
          </a:p>
          <a:p>
            <a:r>
              <a:rPr lang="en-US" dirty="0" smtClean="0"/>
              <a:t>Interferes with synthesis of aromatic amino acids and methionine</a:t>
            </a:r>
          </a:p>
          <a:p>
            <a:pPr lvl="1"/>
            <a:r>
              <a:rPr lang="en-US" dirty="0" smtClean="0"/>
              <a:t>Leads to shortages in critical neurotransmitters</a:t>
            </a:r>
          </a:p>
          <a:p>
            <a:r>
              <a:rPr lang="en-US" dirty="0" smtClean="0"/>
              <a:t>Disrupts sulfate synthesis and sulfate transport</a:t>
            </a:r>
            <a:endParaRPr lang="en-US" dirty="0"/>
          </a:p>
        </p:txBody>
      </p:sp>
      <p:sp>
        <p:nvSpPr>
          <p:cNvPr id="4" name="TextBox 3"/>
          <p:cNvSpPr txBox="1"/>
          <p:nvPr/>
        </p:nvSpPr>
        <p:spPr>
          <a:xfrm>
            <a:off x="3402067" y="6126163"/>
            <a:ext cx="5342641" cy="707886"/>
          </a:xfrm>
          <a:prstGeom prst="rect">
            <a:avLst/>
          </a:prstGeom>
          <a:noFill/>
        </p:spPr>
        <p:txBody>
          <a:bodyPr wrap="none" rtlCol="0">
            <a:spAutoFit/>
          </a:bodyPr>
          <a:lstStyle/>
          <a:p>
            <a:r>
              <a:rPr lang="en-US" sz="2000" i="1" dirty="0" smtClean="0">
                <a:solidFill>
                  <a:srgbClr val="FF0000"/>
                </a:solidFill>
              </a:rPr>
              <a:t>*</a:t>
            </a:r>
            <a:r>
              <a:rPr lang="en-US" sz="2000" i="1" dirty="0" err="1" smtClean="0"/>
              <a:t>Samsel</a:t>
            </a:r>
            <a:r>
              <a:rPr lang="en-US" sz="2000" i="1" dirty="0" smtClean="0"/>
              <a:t> and Seneff, Entropy </a:t>
            </a:r>
            <a:r>
              <a:rPr lang="en-US" sz="2000" b="1" dirty="0"/>
              <a:t>2013</a:t>
            </a:r>
            <a:r>
              <a:rPr lang="en-US" sz="2000" dirty="0"/>
              <a:t>, </a:t>
            </a:r>
            <a:r>
              <a:rPr lang="en-US" sz="2000" i="1" dirty="0"/>
              <a:t>15</a:t>
            </a:r>
            <a:r>
              <a:rPr lang="en-US" sz="2000" dirty="0"/>
              <a:t>, 1416-</a:t>
            </a:r>
            <a:r>
              <a:rPr lang="en-US" sz="2000" dirty="0" smtClean="0"/>
              <a:t>1463</a:t>
            </a:r>
            <a:endParaRPr lang="en-US" sz="2000" dirty="0"/>
          </a:p>
          <a:p>
            <a:endParaRPr lang="en-US" sz="2000" dirty="0"/>
          </a:p>
        </p:txBody>
      </p:sp>
    </p:spTree>
    <p:extLst>
      <p:ext uri="{BB962C8B-B14F-4D97-AF65-F5344CB8AC3E}">
        <p14:creationId xmlns:p14="http://schemas.microsoft.com/office/powerpoint/2010/main" val="26160312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utismribb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8706" y="1741752"/>
            <a:ext cx="1434662" cy="2514306"/>
          </a:xfrm>
          <a:prstGeom prst="rect">
            <a:avLst/>
          </a:prstGeom>
        </p:spPr>
      </p:pic>
      <p:sp>
        <p:nvSpPr>
          <p:cNvPr id="2" name="Title 1"/>
          <p:cNvSpPr>
            <a:spLocks noGrp="1"/>
          </p:cNvSpPr>
          <p:nvPr>
            <p:ph type="title"/>
          </p:nvPr>
        </p:nvSpPr>
        <p:spPr>
          <a:xfrm>
            <a:off x="457200" y="2510"/>
            <a:ext cx="8229600" cy="1143000"/>
          </a:xfrm>
        </p:spPr>
        <p:txBody>
          <a:bodyPr/>
          <a:lstStyle/>
          <a:p>
            <a:r>
              <a:rPr lang="en-US" b="1" dirty="0" smtClean="0"/>
              <a:t>Some Biomarkers for Autism</a:t>
            </a:r>
            <a:endParaRPr lang="en-US" b="1" dirty="0"/>
          </a:p>
        </p:txBody>
      </p:sp>
      <p:sp>
        <p:nvSpPr>
          <p:cNvPr id="3" name="Content Placeholder 2"/>
          <p:cNvSpPr>
            <a:spLocks noGrp="1"/>
          </p:cNvSpPr>
          <p:nvPr>
            <p:ph idx="1"/>
          </p:nvPr>
        </p:nvSpPr>
        <p:spPr>
          <a:xfrm>
            <a:off x="457200" y="1282718"/>
            <a:ext cx="8386168" cy="5257800"/>
          </a:xfrm>
        </p:spPr>
        <p:txBody>
          <a:bodyPr>
            <a:normAutofit fontScale="92500" lnSpcReduction="10000"/>
          </a:bodyPr>
          <a:lstStyle/>
          <a:p>
            <a:r>
              <a:rPr lang="en-US" dirty="0"/>
              <a:t>Disrupted gut bacteria; inflammatory bowel</a:t>
            </a:r>
          </a:p>
          <a:p>
            <a:r>
              <a:rPr lang="en-US" dirty="0" smtClean="0"/>
              <a:t>Low serum sulfate</a:t>
            </a:r>
          </a:p>
          <a:p>
            <a:r>
              <a:rPr lang="en-US" dirty="0"/>
              <a:t>Methionine deficiency</a:t>
            </a:r>
          </a:p>
          <a:p>
            <a:r>
              <a:rPr lang="en-US" dirty="0"/>
              <a:t>Serotonin and melatonin </a:t>
            </a:r>
            <a:r>
              <a:rPr lang="en-US" dirty="0" smtClean="0"/>
              <a:t>deficiency</a:t>
            </a:r>
          </a:p>
          <a:p>
            <a:r>
              <a:rPr lang="en-US" dirty="0"/>
              <a:t>Defective </a:t>
            </a:r>
            <a:r>
              <a:rPr lang="en-US" dirty="0" smtClean="0"/>
              <a:t>aromatase</a:t>
            </a:r>
          </a:p>
          <a:p>
            <a:r>
              <a:rPr lang="en-US" dirty="0" smtClean="0"/>
              <a:t>Zinc, iron and vitamin D deficiency</a:t>
            </a:r>
          </a:p>
          <a:p>
            <a:r>
              <a:rPr lang="en-US" dirty="0" smtClean="0"/>
              <a:t>Urinary p-cresol</a:t>
            </a:r>
          </a:p>
          <a:p>
            <a:r>
              <a:rPr lang="en-US" dirty="0" smtClean="0"/>
              <a:t>High serum nitrate and ammonia</a:t>
            </a:r>
          </a:p>
          <a:p>
            <a:r>
              <a:rPr lang="en-US" dirty="0" smtClean="0"/>
              <a:t>Impaired immune function</a:t>
            </a:r>
          </a:p>
          <a:p>
            <a:r>
              <a:rPr lang="en-US" dirty="0" smtClean="0"/>
              <a:t>Chronic low-grade inflammation in the brain</a:t>
            </a:r>
          </a:p>
          <a:p>
            <a:endParaRPr lang="en-US" dirty="0"/>
          </a:p>
        </p:txBody>
      </p:sp>
    </p:spTree>
    <p:extLst>
      <p:ext uri="{BB962C8B-B14F-4D97-AF65-F5344CB8AC3E}">
        <p14:creationId xmlns:p14="http://schemas.microsoft.com/office/powerpoint/2010/main" val="19437460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utismribb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8706" y="1741752"/>
            <a:ext cx="1434662" cy="2514306"/>
          </a:xfrm>
          <a:prstGeom prst="rect">
            <a:avLst/>
          </a:prstGeom>
        </p:spPr>
      </p:pic>
      <p:sp>
        <p:nvSpPr>
          <p:cNvPr id="2" name="Title 1"/>
          <p:cNvSpPr>
            <a:spLocks noGrp="1"/>
          </p:cNvSpPr>
          <p:nvPr>
            <p:ph type="title"/>
          </p:nvPr>
        </p:nvSpPr>
        <p:spPr>
          <a:xfrm>
            <a:off x="457200" y="2510"/>
            <a:ext cx="8229600" cy="1143000"/>
          </a:xfrm>
        </p:spPr>
        <p:txBody>
          <a:bodyPr/>
          <a:lstStyle/>
          <a:p>
            <a:r>
              <a:rPr lang="en-US" b="1" dirty="0" smtClean="0"/>
              <a:t>Some Biomarkers for Autism</a:t>
            </a:r>
            <a:endParaRPr lang="en-US" b="1" dirty="0"/>
          </a:p>
        </p:txBody>
      </p:sp>
      <p:sp>
        <p:nvSpPr>
          <p:cNvPr id="3" name="Content Placeholder 2"/>
          <p:cNvSpPr>
            <a:spLocks noGrp="1"/>
          </p:cNvSpPr>
          <p:nvPr>
            <p:ph idx="1"/>
          </p:nvPr>
        </p:nvSpPr>
        <p:spPr>
          <a:xfrm>
            <a:off x="457200" y="1282718"/>
            <a:ext cx="8386168" cy="5257800"/>
          </a:xfrm>
        </p:spPr>
        <p:txBody>
          <a:bodyPr>
            <a:normAutofit fontScale="92500" lnSpcReduction="10000"/>
          </a:bodyPr>
          <a:lstStyle/>
          <a:p>
            <a:r>
              <a:rPr lang="en-US" dirty="0"/>
              <a:t>Disrupted gut bacteria; inflammatory bowel</a:t>
            </a:r>
          </a:p>
          <a:p>
            <a:r>
              <a:rPr lang="en-US" dirty="0" smtClean="0"/>
              <a:t>Low serum sulfate</a:t>
            </a:r>
          </a:p>
          <a:p>
            <a:r>
              <a:rPr lang="en-US" dirty="0"/>
              <a:t>Methionine deficiency</a:t>
            </a:r>
          </a:p>
          <a:p>
            <a:r>
              <a:rPr lang="en-US" dirty="0"/>
              <a:t>Serotonin and melatonin </a:t>
            </a:r>
            <a:r>
              <a:rPr lang="en-US" dirty="0" smtClean="0"/>
              <a:t>deficiency</a:t>
            </a:r>
          </a:p>
          <a:p>
            <a:r>
              <a:rPr lang="en-US" dirty="0"/>
              <a:t>Defective </a:t>
            </a:r>
            <a:r>
              <a:rPr lang="en-US" dirty="0" smtClean="0"/>
              <a:t>aromatase</a:t>
            </a:r>
          </a:p>
          <a:p>
            <a:r>
              <a:rPr lang="en-US" dirty="0" smtClean="0"/>
              <a:t>Zinc and iron deficiency</a:t>
            </a:r>
          </a:p>
          <a:p>
            <a:r>
              <a:rPr lang="en-US" dirty="0" smtClean="0"/>
              <a:t>Urinary p-cresol</a:t>
            </a:r>
          </a:p>
          <a:p>
            <a:r>
              <a:rPr lang="en-US" dirty="0" smtClean="0"/>
              <a:t>High serum nitrate and ammonia</a:t>
            </a:r>
          </a:p>
          <a:p>
            <a:r>
              <a:rPr lang="en-US" dirty="0" smtClean="0"/>
              <a:t>Impaired immune function</a:t>
            </a:r>
          </a:p>
          <a:p>
            <a:r>
              <a:rPr lang="en-US" dirty="0" smtClean="0"/>
              <a:t>Chronic low-grade inflammation in the brain</a:t>
            </a:r>
          </a:p>
          <a:p>
            <a:endParaRPr lang="en-US" dirty="0"/>
          </a:p>
        </p:txBody>
      </p:sp>
      <p:sp>
        <p:nvSpPr>
          <p:cNvPr id="5" name="TextBox 4"/>
          <p:cNvSpPr txBox="1"/>
          <p:nvPr/>
        </p:nvSpPr>
        <p:spPr>
          <a:xfrm>
            <a:off x="457201" y="2401467"/>
            <a:ext cx="7289800" cy="1815882"/>
          </a:xfrm>
          <a:prstGeom prst="rect">
            <a:avLst/>
          </a:prstGeom>
          <a:solidFill>
            <a:srgbClr val="FFF9A2"/>
          </a:solidFill>
          <a:ln>
            <a:solidFill>
              <a:schemeClr val="tx1"/>
            </a:solidFill>
          </a:ln>
        </p:spPr>
        <p:txBody>
          <a:bodyPr wrap="square" rtlCol="0">
            <a:spAutoFit/>
          </a:bodyPr>
          <a:lstStyle/>
          <a:p>
            <a:endParaRPr lang="en-US" sz="2800" dirty="0" smtClean="0"/>
          </a:p>
          <a:p>
            <a:pPr algn="ctr"/>
            <a:r>
              <a:rPr lang="en-US" sz="2800" dirty="0" smtClean="0"/>
              <a:t>These can all be explained as potential         effects of glyphosate on biological systems</a:t>
            </a:r>
          </a:p>
          <a:p>
            <a:endParaRPr lang="en-US" sz="2800" dirty="0"/>
          </a:p>
        </p:txBody>
      </p:sp>
    </p:spTree>
    <p:extLst>
      <p:ext uri="{BB962C8B-B14F-4D97-AF65-F5344CB8AC3E}">
        <p14:creationId xmlns:p14="http://schemas.microsoft.com/office/powerpoint/2010/main" val="9580622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77"/>
            <a:ext cx="8229600" cy="1143000"/>
          </a:xfrm>
        </p:spPr>
        <p:txBody>
          <a:bodyPr>
            <a:normAutofit fontScale="90000"/>
          </a:bodyPr>
          <a:lstStyle/>
          <a:p>
            <a:r>
              <a:rPr lang="en-US" dirty="0" smtClean="0"/>
              <a:t>Dementia and Autism Have                  Much in Common</a:t>
            </a:r>
            <a:endParaRPr lang="en-US" dirty="0"/>
          </a:p>
        </p:txBody>
      </p:sp>
      <p:pic>
        <p:nvPicPr>
          <p:cNvPr id="4" name="Picture 3" descr="dementia death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253755"/>
            <a:ext cx="8077200" cy="5346700"/>
          </a:xfrm>
          <a:prstGeom prst="rect">
            <a:avLst/>
          </a:prstGeom>
        </p:spPr>
      </p:pic>
      <p:sp>
        <p:nvSpPr>
          <p:cNvPr id="5" name="TextBox 4"/>
          <p:cNvSpPr txBox="1"/>
          <p:nvPr/>
        </p:nvSpPr>
        <p:spPr>
          <a:xfrm>
            <a:off x="5286191" y="6415789"/>
            <a:ext cx="3857809" cy="369332"/>
          </a:xfrm>
          <a:prstGeom prst="rect">
            <a:avLst/>
          </a:prstGeom>
          <a:noFill/>
        </p:spPr>
        <p:txBody>
          <a:bodyPr wrap="none" rtlCol="0">
            <a:spAutoFit/>
          </a:bodyPr>
          <a:lstStyle/>
          <a:p>
            <a:r>
              <a:rPr lang="en-US" dirty="0" smtClean="0"/>
              <a:t>Plot kindly provided by Nancy Swanson</a:t>
            </a:r>
            <a:endParaRPr lang="en-US" dirty="0"/>
          </a:p>
        </p:txBody>
      </p:sp>
    </p:spTree>
    <p:extLst>
      <p:ext uri="{BB962C8B-B14F-4D97-AF65-F5344CB8AC3E}">
        <p14:creationId xmlns:p14="http://schemas.microsoft.com/office/powerpoint/2010/main" val="4327522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457200" y="2841999"/>
            <a:ext cx="8157492" cy="769441"/>
          </a:xfrm>
          <a:prstGeom prst="rect">
            <a:avLst/>
          </a:prstGeom>
          <a:noFill/>
        </p:spPr>
        <p:txBody>
          <a:bodyPr wrap="none" rtlCol="0">
            <a:spAutoFit/>
          </a:bodyPr>
          <a:lstStyle/>
          <a:p>
            <a:r>
              <a:rPr lang="en-US" sz="4400" dirty="0" smtClean="0">
                <a:latin typeface="Apple Casual"/>
              </a:rPr>
              <a:t>Obesity and Digestive Disorders</a:t>
            </a:r>
            <a:endParaRPr lang="en-US" sz="4400" dirty="0">
              <a:latin typeface="Apple Casual"/>
            </a:endParaRPr>
          </a:p>
        </p:txBody>
      </p:sp>
    </p:spTree>
    <p:extLst>
      <p:ext uri="{BB962C8B-B14F-4D97-AF65-F5344CB8AC3E}">
        <p14:creationId xmlns:p14="http://schemas.microsoft.com/office/powerpoint/2010/main" val="11699723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Glyphosate Making Us Obese?</a:t>
            </a:r>
            <a:endParaRPr lang="en-US" dirty="0"/>
          </a:p>
        </p:txBody>
      </p:sp>
      <p:pic>
        <p:nvPicPr>
          <p:cNvPr id="4" name="Content Placeholder 3" descr="Obesity.jpg"/>
          <p:cNvPicPr>
            <a:picLocks noGrp="1" noChangeAspect="1"/>
          </p:cNvPicPr>
          <p:nvPr>
            <p:ph idx="1"/>
          </p:nvPr>
        </p:nvPicPr>
        <p:blipFill>
          <a:blip r:embed="rId2">
            <a:extLst>
              <a:ext uri="{28A0092B-C50C-407E-A947-70E740481C1C}">
                <a14:useLocalDpi xmlns:a14="http://schemas.microsoft.com/office/drawing/2010/main" val="0"/>
              </a:ext>
            </a:extLst>
          </a:blip>
          <a:srcRect l="-15776" r="-15776"/>
          <a:stretch>
            <a:fillRect/>
          </a:stretch>
        </p:blipFill>
        <p:spPr/>
      </p:pic>
    </p:spTree>
    <p:extLst>
      <p:ext uri="{BB962C8B-B14F-4D97-AF65-F5344CB8AC3E}">
        <p14:creationId xmlns:p14="http://schemas.microsoft.com/office/powerpoint/2010/main" val="9463742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199" y="1600200"/>
            <a:ext cx="9137349" cy="4525963"/>
          </a:xfrm>
        </p:spPr>
        <p:txBody>
          <a:bodyPr/>
          <a:lstStyle/>
          <a:p>
            <a:pPr marL="0" indent="0">
              <a:buNone/>
            </a:pPr>
            <a:r>
              <a:rPr lang="en-US" dirty="0"/>
              <a:t>"If we do not save the </a:t>
            </a:r>
            <a:r>
              <a:rPr lang="en-US" dirty="0" smtClean="0"/>
              <a:t>environment then whatever  </a:t>
            </a:r>
            <a:r>
              <a:rPr lang="en-US" dirty="0"/>
              <a:t>we do in civil rights will be of no </a:t>
            </a:r>
            <a:r>
              <a:rPr lang="en-US" dirty="0" smtClean="0"/>
              <a:t>meaning because </a:t>
            </a:r>
            <a:r>
              <a:rPr lang="en-US" dirty="0"/>
              <a:t>then we will have the equality of extinction."</a:t>
            </a:r>
          </a:p>
          <a:p>
            <a:endParaRPr lang="en-US" dirty="0"/>
          </a:p>
          <a:p>
            <a:pPr marL="0" indent="0">
              <a:buNone/>
            </a:pPr>
            <a:r>
              <a:rPr lang="en-US" dirty="0" smtClean="0"/>
              <a:t>-- Martin </a:t>
            </a:r>
            <a:r>
              <a:rPr lang="en-US" dirty="0"/>
              <a:t>Luther King</a:t>
            </a:r>
          </a:p>
          <a:p>
            <a:endParaRPr lang="en-US" dirty="0"/>
          </a:p>
        </p:txBody>
      </p:sp>
    </p:spTree>
    <p:extLst>
      <p:ext uri="{BB962C8B-B14F-4D97-AF65-F5344CB8AC3E}">
        <p14:creationId xmlns:p14="http://schemas.microsoft.com/office/powerpoint/2010/main" val="7335634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gar_obesity_plot.png"/>
          <p:cNvPicPr>
            <a:picLocks noGrp="1" noChangeAspect="1"/>
          </p:cNvPicPr>
          <p:nvPr>
            <p:ph idx="1"/>
          </p:nvPr>
        </p:nvPicPr>
        <p:blipFill>
          <a:blip r:embed="rId3">
            <a:extLst>
              <a:ext uri="{28A0092B-C50C-407E-A947-70E740481C1C}">
                <a14:useLocalDpi xmlns:a14="http://schemas.microsoft.com/office/drawing/2010/main" val="0"/>
              </a:ext>
            </a:extLst>
          </a:blip>
          <a:srcRect l="-11629" r="-11629"/>
          <a:stretch>
            <a:fillRect/>
          </a:stretch>
        </p:blipFill>
        <p:spPr>
          <a:xfrm>
            <a:off x="-870978" y="884695"/>
            <a:ext cx="9557778" cy="5256410"/>
          </a:xfrm>
        </p:spPr>
      </p:pic>
      <p:sp>
        <p:nvSpPr>
          <p:cNvPr id="5" name="TextBox 4"/>
          <p:cNvSpPr txBox="1"/>
          <p:nvPr/>
        </p:nvSpPr>
        <p:spPr>
          <a:xfrm>
            <a:off x="2056411" y="6366590"/>
            <a:ext cx="6844016" cy="400110"/>
          </a:xfrm>
          <a:prstGeom prst="rect">
            <a:avLst/>
          </a:prstGeom>
          <a:noFill/>
        </p:spPr>
        <p:txBody>
          <a:bodyPr wrap="none" rtlCol="0">
            <a:spAutoFit/>
          </a:bodyPr>
          <a:lstStyle/>
          <a:p>
            <a:r>
              <a:rPr lang="en-US" sz="2000" dirty="0" smtClean="0">
                <a:solidFill>
                  <a:srgbClr val="FF0000"/>
                </a:solidFill>
              </a:rPr>
              <a:t>*</a:t>
            </a:r>
            <a:r>
              <a:rPr lang="fr-FR" sz="2000" dirty="0"/>
              <a:t>Figure 1 in R.J. Johnson et al., Am J Clin </a:t>
            </a:r>
            <a:r>
              <a:rPr lang="fr-FR" sz="2000" dirty="0" err="1"/>
              <a:t>Nutr</a:t>
            </a:r>
            <a:r>
              <a:rPr lang="fr-FR" sz="2000" dirty="0"/>
              <a:t> 2007;86:899–906.</a:t>
            </a:r>
            <a:endParaRPr lang="en-US" sz="2000" dirty="0"/>
          </a:p>
        </p:txBody>
      </p:sp>
      <p:sp>
        <p:nvSpPr>
          <p:cNvPr id="2" name="Title 1"/>
          <p:cNvSpPr>
            <a:spLocks noGrp="1"/>
          </p:cNvSpPr>
          <p:nvPr>
            <p:ph type="title"/>
          </p:nvPr>
        </p:nvSpPr>
        <p:spPr>
          <a:xfrm>
            <a:off x="457200" y="-85584"/>
            <a:ext cx="8229600" cy="1143000"/>
          </a:xfrm>
          <a:solidFill>
            <a:srgbClr val="FFFFFF"/>
          </a:solidFill>
        </p:spPr>
        <p:txBody>
          <a:bodyPr/>
          <a:lstStyle/>
          <a:p>
            <a:r>
              <a:rPr lang="en-US" b="1" dirty="0" smtClean="0"/>
              <a:t>Obesity in US over Time</a:t>
            </a:r>
            <a:r>
              <a:rPr lang="en-US" b="1" dirty="0" smtClean="0">
                <a:solidFill>
                  <a:srgbClr val="FF0000"/>
                </a:solidFill>
              </a:rPr>
              <a:t>*</a:t>
            </a:r>
            <a:endParaRPr lang="en-US" b="1" dirty="0">
              <a:solidFill>
                <a:srgbClr val="FF0000"/>
              </a:solidFill>
            </a:endParaRPr>
          </a:p>
        </p:txBody>
      </p:sp>
      <p:sp>
        <p:nvSpPr>
          <p:cNvPr id="6" name="TextBox 5"/>
          <p:cNvSpPr txBox="1"/>
          <p:nvPr/>
        </p:nvSpPr>
        <p:spPr>
          <a:xfrm>
            <a:off x="1535774" y="1531714"/>
            <a:ext cx="4483386" cy="954107"/>
          </a:xfrm>
          <a:prstGeom prst="rect">
            <a:avLst/>
          </a:prstGeom>
          <a:solidFill>
            <a:srgbClr val="FFF9A2"/>
          </a:solidFill>
          <a:ln>
            <a:solidFill>
              <a:schemeClr val="tx1"/>
            </a:solidFill>
          </a:ln>
        </p:spPr>
        <p:txBody>
          <a:bodyPr wrap="square" rtlCol="0">
            <a:spAutoFit/>
          </a:bodyPr>
          <a:lstStyle/>
          <a:p>
            <a:pPr algn="ctr"/>
            <a:r>
              <a:rPr lang="en-US" sz="2800" dirty="0" smtClean="0"/>
              <a:t>Glyphosate was introduced into the food chain in 1975</a:t>
            </a:r>
            <a:endParaRPr lang="en-US" sz="2800" dirty="0"/>
          </a:p>
        </p:txBody>
      </p:sp>
      <p:cxnSp>
        <p:nvCxnSpPr>
          <p:cNvPr id="8" name="Straight Arrow Connector 7"/>
          <p:cNvCxnSpPr/>
          <p:nvPr/>
        </p:nvCxnSpPr>
        <p:spPr>
          <a:xfrm flipV="1">
            <a:off x="6140941" y="4331368"/>
            <a:ext cx="0" cy="71319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47405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2"/>
          <p:cNvGraphicFramePr>
            <a:graphicFrameLocks noChangeAspect="1"/>
          </p:cNvGraphicFramePr>
          <p:nvPr>
            <p:extLst>
              <p:ext uri="{D42A27DB-BD31-4B8C-83A1-F6EECF244321}">
                <p14:modId xmlns:p14="http://schemas.microsoft.com/office/powerpoint/2010/main" val="2152775559"/>
              </p:ext>
            </p:extLst>
          </p:nvPr>
        </p:nvGraphicFramePr>
        <p:xfrm>
          <a:off x="848719" y="641350"/>
          <a:ext cx="7545388" cy="5484813"/>
        </p:xfrm>
        <a:graphic>
          <a:graphicData uri="http://schemas.openxmlformats.org/presentationml/2006/ole">
            <mc:AlternateContent xmlns:mc="http://schemas.openxmlformats.org/markup-compatibility/2006">
              <mc:Choice xmlns:v="urn:schemas-microsoft-com:vml" Requires="v">
                <p:oleObj spid="_x0000_s2124" r:id="rId3" imgW="7546320" imgH="5485320" progId="">
                  <p:embed/>
                </p:oleObj>
              </mc:Choice>
              <mc:Fallback>
                <p:oleObj r:id="rId3" imgW="7546320" imgH="54853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719" y="641350"/>
                        <a:ext cx="7545388" cy="548481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 name="TextBox 4"/>
          <p:cNvSpPr txBox="1"/>
          <p:nvPr/>
        </p:nvSpPr>
        <p:spPr>
          <a:xfrm>
            <a:off x="1284299" y="6126163"/>
            <a:ext cx="7201609" cy="646329"/>
          </a:xfrm>
          <a:prstGeom prst="rect">
            <a:avLst/>
          </a:prstGeom>
          <a:noFill/>
        </p:spPr>
        <p:txBody>
          <a:bodyPr wrap="none" lIns="91439" tIns="45719" rIns="91439" bIns="45719" rtlCol="0">
            <a:spAutoFit/>
          </a:bodyPr>
          <a:lstStyle/>
          <a:p>
            <a:pPr algn="ctr"/>
            <a:r>
              <a:rPr lang="en-US" dirty="0" smtClean="0"/>
              <a:t>Nancy Swanson, </a:t>
            </a:r>
            <a:r>
              <a:rPr lang="en-US" dirty="0" smtClean="0">
                <a:hlinkClick r:id="rId5"/>
              </a:rPr>
              <a:t>http</a:t>
            </a:r>
            <a:r>
              <a:rPr lang="en-US" dirty="0">
                <a:hlinkClick r:id="rId5"/>
              </a:rPr>
              <a:t>://www.examiner.com/article</a:t>
            </a:r>
            <a:r>
              <a:rPr lang="en-US" dirty="0" smtClean="0">
                <a:hlinkClick r:id="rId5"/>
              </a:rPr>
              <a:t>/</a:t>
            </a:r>
            <a:endParaRPr lang="en-US" dirty="0" smtClean="0"/>
          </a:p>
          <a:p>
            <a:pPr algn="ctr"/>
            <a:r>
              <a:rPr lang="en-US" dirty="0" smtClean="0"/>
              <a:t>data</a:t>
            </a:r>
            <a:r>
              <a:rPr lang="en-US" dirty="0"/>
              <a:t>-show-correlations-between-increase-neurological-diseases-and-gmos</a:t>
            </a:r>
          </a:p>
        </p:txBody>
      </p:sp>
    </p:spTree>
    <p:extLst>
      <p:ext uri="{BB962C8B-B14F-4D97-AF65-F5344CB8AC3E}">
        <p14:creationId xmlns:p14="http://schemas.microsoft.com/office/powerpoint/2010/main" val="25097878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crob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rgbClr val="FFFF00"/>
                </a:solidFill>
              </a:rPr>
              <a:t>Gut Microbes and Obesity</a:t>
            </a:r>
            <a:endParaRPr lang="en-US" dirty="0">
              <a:solidFill>
                <a:srgbClr val="FFFF00"/>
              </a:solidFill>
            </a:endParaRPr>
          </a:p>
        </p:txBody>
      </p:sp>
      <p:sp>
        <p:nvSpPr>
          <p:cNvPr id="3" name="Content Placeholder 2"/>
          <p:cNvSpPr>
            <a:spLocks noGrp="1"/>
          </p:cNvSpPr>
          <p:nvPr>
            <p:ph idx="1"/>
          </p:nvPr>
        </p:nvSpPr>
        <p:spPr>
          <a:xfrm>
            <a:off x="268782" y="1417638"/>
            <a:ext cx="8418018" cy="4525963"/>
          </a:xfrm>
        </p:spPr>
        <p:txBody>
          <a:bodyPr>
            <a:normAutofit fontScale="92500" lnSpcReduction="10000"/>
          </a:bodyPr>
          <a:lstStyle/>
          <a:p>
            <a:r>
              <a:rPr lang="en-US" dirty="0" smtClean="0">
                <a:solidFill>
                  <a:srgbClr val="FFFF00"/>
                </a:solidFill>
              </a:rPr>
              <a:t>Our microbes outnumber our own cells 10 to 1</a:t>
            </a:r>
          </a:p>
          <a:p>
            <a:r>
              <a:rPr lang="en-US" dirty="0" smtClean="0">
                <a:solidFill>
                  <a:srgbClr val="FFFF00"/>
                </a:solidFill>
              </a:rPr>
              <a:t>There </a:t>
            </a:r>
            <a:r>
              <a:rPr lang="en-US" dirty="0">
                <a:solidFill>
                  <a:srgbClr val="FFFF00"/>
                </a:solidFill>
              </a:rPr>
              <a:t>are between 200 and 300 different species in a typical person</a:t>
            </a:r>
            <a:r>
              <a:rPr lang="en-US" dirty="0" smtClean="0">
                <a:solidFill>
                  <a:srgbClr val="FFFF00"/>
                </a:solidFill>
              </a:rPr>
              <a:t>.</a:t>
            </a:r>
          </a:p>
          <a:p>
            <a:r>
              <a:rPr lang="en-US" dirty="0" smtClean="0">
                <a:solidFill>
                  <a:srgbClr val="FFFF00"/>
                </a:solidFill>
              </a:rPr>
              <a:t>Environmental toxins like glyphosate can cause an overgrowth of pathogens in the gut</a:t>
            </a:r>
          </a:p>
          <a:p>
            <a:pPr lvl="1"/>
            <a:r>
              <a:rPr lang="en-US" dirty="0" smtClean="0">
                <a:solidFill>
                  <a:srgbClr val="FFFF00"/>
                </a:solidFill>
              </a:rPr>
              <a:t>They release toxic phenols</a:t>
            </a:r>
          </a:p>
          <a:p>
            <a:pPr lvl="1"/>
            <a:r>
              <a:rPr lang="en-US" dirty="0" smtClean="0">
                <a:solidFill>
                  <a:srgbClr val="FFFF00"/>
                </a:solidFill>
              </a:rPr>
              <a:t>This can lead to inflammatory bowel disease</a:t>
            </a:r>
          </a:p>
          <a:p>
            <a:pPr lvl="2"/>
            <a:r>
              <a:rPr lang="en-US" dirty="0" smtClean="0">
                <a:solidFill>
                  <a:srgbClr val="FFFF00"/>
                </a:solidFill>
              </a:rPr>
              <a:t> And a direct path to obesity!</a:t>
            </a:r>
          </a:p>
          <a:p>
            <a:r>
              <a:rPr lang="en-US" dirty="0" smtClean="0">
                <a:solidFill>
                  <a:srgbClr val="FFFF00"/>
                </a:solidFill>
              </a:rPr>
              <a:t>Gut microbes from an obese person induced obesity in mice*</a:t>
            </a:r>
            <a:endParaRPr lang="en-US" dirty="0">
              <a:solidFill>
                <a:srgbClr val="FFFF00"/>
              </a:solidFill>
            </a:endParaRPr>
          </a:p>
        </p:txBody>
      </p:sp>
      <p:sp>
        <p:nvSpPr>
          <p:cNvPr id="5" name="TextBox 4"/>
          <p:cNvSpPr txBox="1"/>
          <p:nvPr/>
        </p:nvSpPr>
        <p:spPr>
          <a:xfrm>
            <a:off x="803036" y="6387491"/>
            <a:ext cx="7247898" cy="400110"/>
          </a:xfrm>
          <a:prstGeom prst="rect">
            <a:avLst/>
          </a:prstGeom>
          <a:noFill/>
        </p:spPr>
        <p:txBody>
          <a:bodyPr wrap="none" rtlCol="0">
            <a:spAutoFit/>
          </a:bodyPr>
          <a:lstStyle/>
          <a:p>
            <a:r>
              <a:rPr lang="en-US" sz="2000" dirty="0" smtClean="0">
                <a:solidFill>
                  <a:srgbClr val="FFFF00"/>
                </a:solidFill>
              </a:rPr>
              <a:t>*N.  </a:t>
            </a:r>
            <a:r>
              <a:rPr lang="en-US" sz="2000" dirty="0" err="1" smtClean="0">
                <a:solidFill>
                  <a:srgbClr val="FFFF00"/>
                </a:solidFill>
              </a:rPr>
              <a:t>Fei</a:t>
            </a:r>
            <a:r>
              <a:rPr lang="en-US" sz="2000" dirty="0" smtClean="0">
                <a:solidFill>
                  <a:srgbClr val="FFFF00"/>
                </a:solidFill>
              </a:rPr>
              <a:t> and L.  Zhao, The ISME Journal, Online Publication Dec. 2012 </a:t>
            </a:r>
            <a:endParaRPr lang="en-US" sz="2000" dirty="0">
              <a:solidFill>
                <a:srgbClr val="FFFF00"/>
              </a:solidFill>
            </a:endParaRPr>
          </a:p>
        </p:txBody>
      </p:sp>
    </p:spTree>
    <p:extLst>
      <p:ext uri="{BB962C8B-B14F-4D97-AF65-F5344CB8AC3E}">
        <p14:creationId xmlns:p14="http://schemas.microsoft.com/office/powerpoint/2010/main" val="320102447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28" y="-54701"/>
            <a:ext cx="9278815" cy="1143000"/>
          </a:xfrm>
        </p:spPr>
        <p:txBody>
          <a:bodyPr/>
          <a:lstStyle/>
          <a:p>
            <a:r>
              <a:rPr lang="en-US" sz="4000" b="1" dirty="0" smtClean="0"/>
              <a:t>Pigs Fed GMOs Develop Inflamed Gut</a:t>
            </a:r>
            <a:r>
              <a:rPr lang="en-US" sz="4000" b="1" dirty="0" smtClean="0">
                <a:solidFill>
                  <a:srgbClr val="FF0000"/>
                </a:solidFill>
              </a:rPr>
              <a:t>*</a:t>
            </a:r>
            <a:endParaRPr lang="en-US" sz="4000" b="1" dirty="0">
              <a:solidFill>
                <a:srgbClr val="FF0000"/>
              </a:solidFill>
            </a:endParaRPr>
          </a:p>
        </p:txBody>
      </p:sp>
      <p:sp>
        <p:nvSpPr>
          <p:cNvPr id="5" name="TextBox 4"/>
          <p:cNvSpPr txBox="1"/>
          <p:nvPr/>
        </p:nvSpPr>
        <p:spPr>
          <a:xfrm>
            <a:off x="605692" y="6408615"/>
            <a:ext cx="8378466" cy="461665"/>
          </a:xfrm>
          <a:prstGeom prst="rect">
            <a:avLst/>
          </a:prstGeom>
          <a:noFill/>
        </p:spPr>
        <p:txBody>
          <a:bodyPr wrap="none" rtlCol="0">
            <a:spAutoFit/>
          </a:bodyPr>
          <a:lstStyle/>
          <a:p>
            <a:r>
              <a:rPr lang="en-US" sz="2400" dirty="0" smtClean="0">
                <a:solidFill>
                  <a:srgbClr val="FF0000"/>
                </a:solidFill>
              </a:rPr>
              <a:t>*</a:t>
            </a:r>
            <a:r>
              <a:rPr lang="en-US" sz="2400" dirty="0" smtClean="0"/>
              <a:t>J.A</a:t>
            </a:r>
            <a:r>
              <a:rPr lang="en-US" sz="2400" dirty="0"/>
              <a:t>. Carman et al., Journal of Organic Systems, 8(1), 2013.</a:t>
            </a:r>
          </a:p>
        </p:txBody>
      </p:sp>
      <p:sp>
        <p:nvSpPr>
          <p:cNvPr id="3" name="Content Placeholder 2"/>
          <p:cNvSpPr>
            <a:spLocks noGrp="1"/>
          </p:cNvSpPr>
          <p:nvPr>
            <p:ph idx="1"/>
          </p:nvPr>
        </p:nvSpPr>
        <p:spPr>
          <a:xfrm>
            <a:off x="234462" y="941195"/>
            <a:ext cx="8538305" cy="5115727"/>
          </a:xfrm>
        </p:spPr>
        <p:txBody>
          <a:bodyPr>
            <a:normAutofit lnSpcReduction="10000"/>
          </a:bodyPr>
          <a:lstStyle/>
          <a:p>
            <a:r>
              <a:rPr lang="en-US" sz="2800" dirty="0" smtClean="0"/>
              <a:t>Pigs </a:t>
            </a:r>
            <a:r>
              <a:rPr lang="en-US" sz="2800" dirty="0"/>
              <a:t>have a similar digestive system to humans</a:t>
            </a:r>
          </a:p>
          <a:p>
            <a:r>
              <a:rPr lang="en-US" sz="2800" dirty="0" smtClean="0"/>
              <a:t>Digestive </a:t>
            </a:r>
            <a:r>
              <a:rPr lang="en-US" sz="2800" dirty="0"/>
              <a:t>problems observed anecdotally in </a:t>
            </a:r>
            <a:r>
              <a:rPr lang="en-US" sz="2800" dirty="0" smtClean="0"/>
              <a:t> GMO</a:t>
            </a:r>
            <a:r>
              <a:rPr lang="en-US" sz="2800" dirty="0"/>
              <a:t>-fed </a:t>
            </a:r>
            <a:r>
              <a:rPr lang="en-US" sz="2800" dirty="0" smtClean="0"/>
              <a:t>pigs</a:t>
            </a:r>
          </a:p>
          <a:p>
            <a:pPr lvl="1"/>
            <a:r>
              <a:rPr lang="en-US" sz="2400" dirty="0" smtClean="0"/>
              <a:t>inflammation </a:t>
            </a:r>
            <a:r>
              <a:rPr lang="en-US" sz="2400" dirty="0"/>
              <a:t>in stomach </a:t>
            </a:r>
            <a:r>
              <a:rPr lang="en-US" sz="2400" dirty="0" smtClean="0"/>
              <a:t>and                                          </a:t>
            </a:r>
            <a:r>
              <a:rPr lang="en-US" sz="2400" dirty="0"/>
              <a:t>intestine, </a:t>
            </a:r>
            <a:r>
              <a:rPr lang="en-US" sz="2400" dirty="0" smtClean="0"/>
              <a:t> stomach </a:t>
            </a:r>
            <a:r>
              <a:rPr lang="en-US" sz="2400" dirty="0"/>
              <a:t>ulcers</a:t>
            </a:r>
            <a:r>
              <a:rPr lang="en-US" sz="2400" dirty="0" smtClean="0"/>
              <a:t>,                                                     </a:t>
            </a:r>
            <a:r>
              <a:rPr lang="en-US" sz="2400" dirty="0"/>
              <a:t>thinning </a:t>
            </a:r>
            <a:r>
              <a:rPr lang="en-US" sz="2400" dirty="0" smtClean="0"/>
              <a:t>of intestinal walls,                                                       increase </a:t>
            </a:r>
            <a:r>
              <a:rPr lang="en-US" sz="2400" dirty="0"/>
              <a:t>in </a:t>
            </a:r>
            <a:r>
              <a:rPr lang="en-US" sz="2400" dirty="0" smtClean="0"/>
              <a:t>haemorrhagic                                                       </a:t>
            </a:r>
            <a:r>
              <a:rPr lang="en-US" sz="2400" dirty="0"/>
              <a:t>bowel </a:t>
            </a:r>
            <a:r>
              <a:rPr lang="en-US" sz="2400" dirty="0" smtClean="0"/>
              <a:t>disease</a:t>
            </a:r>
            <a:endParaRPr lang="en-US" sz="2800" dirty="0"/>
          </a:p>
          <a:p>
            <a:pPr marL="0" indent="0">
              <a:buNone/>
            </a:pPr>
            <a:r>
              <a:rPr lang="en-US" sz="2800" dirty="0" smtClean="0"/>
              <a:t>Follow-on Experiment</a:t>
            </a:r>
            <a:r>
              <a:rPr lang="en-US" sz="2800" dirty="0"/>
              <a:t>:</a:t>
            </a:r>
          </a:p>
          <a:p>
            <a:r>
              <a:rPr lang="en-US" sz="2800" dirty="0" smtClean="0"/>
              <a:t>168 </a:t>
            </a:r>
            <a:r>
              <a:rPr lang="en-US" sz="2800" dirty="0"/>
              <a:t>just-weaned pigs fed </a:t>
            </a:r>
            <a:r>
              <a:rPr lang="en-US" sz="2800" dirty="0" smtClean="0"/>
              <a:t>                                          "typical diet,”  soy </a:t>
            </a:r>
            <a:r>
              <a:rPr lang="en-US" sz="2800" dirty="0"/>
              <a:t>and </a:t>
            </a:r>
            <a:r>
              <a:rPr lang="en-US" sz="2800" dirty="0" smtClean="0"/>
              <a:t>corn, until slaughtered</a:t>
            </a:r>
          </a:p>
          <a:p>
            <a:pPr lvl="1"/>
            <a:r>
              <a:rPr lang="en-US" sz="2400" dirty="0" smtClean="0"/>
              <a:t>Half </a:t>
            </a:r>
            <a:r>
              <a:rPr lang="en-US" sz="2400" dirty="0"/>
              <a:t>fed GMO versions, half organic.</a:t>
            </a:r>
          </a:p>
          <a:p>
            <a:endParaRPr lang="en-US" sz="2800" dirty="0"/>
          </a:p>
        </p:txBody>
      </p:sp>
      <p:pic>
        <p:nvPicPr>
          <p:cNvPr id="7" name="Picture 6" descr="pig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189" y="2123946"/>
            <a:ext cx="3497385" cy="2623039"/>
          </a:xfrm>
          <a:prstGeom prst="rect">
            <a:avLst/>
          </a:prstGeom>
        </p:spPr>
      </p:pic>
    </p:spTree>
    <p:extLst>
      <p:ext uri="{BB962C8B-B14F-4D97-AF65-F5344CB8AC3E}">
        <p14:creationId xmlns:p14="http://schemas.microsoft.com/office/powerpoint/2010/main" val="13715275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28" y="-54701"/>
            <a:ext cx="9278815" cy="1143000"/>
          </a:xfrm>
        </p:spPr>
        <p:txBody>
          <a:bodyPr/>
          <a:lstStyle/>
          <a:p>
            <a:r>
              <a:rPr lang="en-US" sz="4000" b="1" dirty="0" smtClean="0"/>
              <a:t>Pigs Fed GMOs Develop Inflamed Gut</a:t>
            </a:r>
            <a:r>
              <a:rPr lang="en-US" sz="4000" b="1" dirty="0" smtClean="0">
                <a:solidFill>
                  <a:srgbClr val="FF0000"/>
                </a:solidFill>
              </a:rPr>
              <a:t>*</a:t>
            </a:r>
            <a:endParaRPr lang="en-US" sz="4000" b="1" dirty="0">
              <a:solidFill>
                <a:srgbClr val="FF0000"/>
              </a:solidFill>
            </a:endParaRPr>
          </a:p>
        </p:txBody>
      </p:sp>
      <p:sp>
        <p:nvSpPr>
          <p:cNvPr id="5" name="TextBox 4"/>
          <p:cNvSpPr txBox="1"/>
          <p:nvPr/>
        </p:nvSpPr>
        <p:spPr>
          <a:xfrm>
            <a:off x="605692" y="6408615"/>
            <a:ext cx="7501272" cy="461665"/>
          </a:xfrm>
          <a:prstGeom prst="rect">
            <a:avLst/>
          </a:prstGeom>
          <a:noFill/>
        </p:spPr>
        <p:txBody>
          <a:bodyPr wrap="none" rtlCol="0">
            <a:spAutoFit/>
          </a:bodyPr>
          <a:lstStyle/>
          <a:p>
            <a:r>
              <a:rPr lang="en-US" sz="2400" dirty="0" smtClean="0">
                <a:solidFill>
                  <a:srgbClr val="FF0000"/>
                </a:solidFill>
              </a:rPr>
              <a:t>*</a:t>
            </a:r>
            <a:r>
              <a:rPr lang="en-US" sz="2400" dirty="0" smtClean="0"/>
              <a:t>J.A</a:t>
            </a:r>
            <a:r>
              <a:rPr lang="en-US" sz="2400" dirty="0"/>
              <a:t>. Carman et al., </a:t>
            </a:r>
            <a:r>
              <a:rPr lang="en-US" sz="2400" i="1" dirty="0"/>
              <a:t>Journal of Organic Systems</a:t>
            </a:r>
            <a:r>
              <a:rPr lang="en-US" sz="2400" dirty="0"/>
              <a:t>, 8(1), 2013.</a:t>
            </a:r>
          </a:p>
        </p:txBody>
      </p:sp>
      <p:sp>
        <p:nvSpPr>
          <p:cNvPr id="6" name="Content Placeholder 2"/>
          <p:cNvSpPr txBox="1">
            <a:spLocks/>
          </p:cNvSpPr>
          <p:nvPr/>
        </p:nvSpPr>
        <p:spPr bwMode="auto">
          <a:xfrm>
            <a:off x="274939" y="1256548"/>
            <a:ext cx="4707369"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800" dirty="0" smtClean="0"/>
              <a:t>Blind </a:t>
            </a:r>
            <a:r>
              <a:rPr lang="en-US" sz="2800" dirty="0"/>
              <a:t>autopsies </a:t>
            </a:r>
            <a:r>
              <a:rPr lang="en-US" sz="2800" dirty="0" smtClean="0"/>
              <a:t>conducted</a:t>
            </a:r>
          </a:p>
          <a:p>
            <a:pPr lvl="1"/>
            <a:r>
              <a:rPr lang="en-US" sz="2400" dirty="0" smtClean="0"/>
              <a:t>Female </a:t>
            </a:r>
            <a:r>
              <a:rPr lang="en-US" sz="2400" dirty="0"/>
              <a:t>pigs' uterus 25% larger in GMO-fed </a:t>
            </a:r>
            <a:r>
              <a:rPr lang="en-US" sz="2400" dirty="0" smtClean="0"/>
              <a:t>pigs</a:t>
            </a:r>
          </a:p>
          <a:p>
            <a:pPr lvl="1"/>
            <a:r>
              <a:rPr lang="en-US" sz="2400" dirty="0"/>
              <a:t>Female pigs 2.2x more likely to get severe stomach </a:t>
            </a:r>
            <a:r>
              <a:rPr lang="en-US" sz="2400" dirty="0" smtClean="0"/>
              <a:t>inflammation on GMO diet</a:t>
            </a:r>
            <a:endParaRPr lang="en-US" sz="2400" dirty="0"/>
          </a:p>
          <a:p>
            <a:pPr lvl="1"/>
            <a:r>
              <a:rPr lang="en-US" sz="2400" dirty="0"/>
              <a:t>Males were 4x more </a:t>
            </a:r>
            <a:r>
              <a:rPr lang="en-US" sz="2400" dirty="0" smtClean="0"/>
              <a:t>likely</a:t>
            </a:r>
            <a:endParaRPr lang="en-US" sz="2400" dirty="0"/>
          </a:p>
          <a:p>
            <a:endParaRPr lang="en-US" sz="2800" dirty="0" smtClean="0"/>
          </a:p>
          <a:p>
            <a:endParaRPr lang="en-US" sz="2800" dirty="0"/>
          </a:p>
        </p:txBody>
      </p:sp>
      <p:sp>
        <p:nvSpPr>
          <p:cNvPr id="11" name="TextBox 10"/>
          <p:cNvSpPr txBox="1"/>
          <p:nvPr/>
        </p:nvSpPr>
        <p:spPr>
          <a:xfrm>
            <a:off x="274939" y="5916107"/>
            <a:ext cx="4081637" cy="369332"/>
          </a:xfrm>
          <a:prstGeom prst="rect">
            <a:avLst/>
          </a:prstGeom>
          <a:noFill/>
        </p:spPr>
        <p:txBody>
          <a:bodyPr wrap="square" rtlCol="0">
            <a:spAutoFit/>
          </a:bodyPr>
          <a:lstStyle/>
          <a:p>
            <a:r>
              <a:rPr lang="en-US" dirty="0" smtClean="0"/>
              <a:t>Photos kindly provided by Howard </a:t>
            </a:r>
            <a:r>
              <a:rPr lang="en-US" dirty="0" err="1" smtClean="0"/>
              <a:t>Vlieger</a:t>
            </a:r>
            <a:endParaRPr lang="en-US" dirty="0"/>
          </a:p>
        </p:txBody>
      </p:sp>
      <p:pic>
        <p:nvPicPr>
          <p:cNvPr id="12"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125173" y="931038"/>
            <a:ext cx="4703377" cy="2782831"/>
          </a:xfrm>
          <a:prstGeom prst="rect">
            <a:avLst/>
          </a:prstGeom>
        </p:spPr>
      </p:pic>
      <p:pic>
        <p:nvPicPr>
          <p:cNvPr id="13"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5066348" y="3886355"/>
            <a:ext cx="4140009" cy="2553006"/>
          </a:xfrm>
        </p:spPr>
      </p:pic>
      <p:sp>
        <p:nvSpPr>
          <p:cNvPr id="9" name="TextBox 8"/>
          <p:cNvSpPr txBox="1"/>
          <p:nvPr/>
        </p:nvSpPr>
        <p:spPr>
          <a:xfrm>
            <a:off x="5418705" y="5977695"/>
            <a:ext cx="1204026" cy="369332"/>
          </a:xfrm>
          <a:prstGeom prst="rect">
            <a:avLst/>
          </a:prstGeom>
          <a:noFill/>
          <a:effectLst/>
        </p:spPr>
        <p:txBody>
          <a:bodyPr wrap="none" rtlCol="0">
            <a:spAutoFit/>
          </a:bodyPr>
          <a:lstStyle/>
          <a:p>
            <a:r>
              <a:rPr lang="en-US" b="1" dirty="0">
                <a:solidFill>
                  <a:schemeClr val="bg1"/>
                </a:solidFill>
              </a:rPr>
              <a:t>G</a:t>
            </a:r>
            <a:r>
              <a:rPr lang="en-US" b="1" dirty="0" smtClean="0">
                <a:solidFill>
                  <a:schemeClr val="bg1"/>
                </a:solidFill>
              </a:rPr>
              <a:t>MO Feed</a:t>
            </a:r>
            <a:endParaRPr lang="en-US" b="1" dirty="0">
              <a:solidFill>
                <a:schemeClr val="bg1"/>
              </a:solidFill>
            </a:endParaRPr>
          </a:p>
        </p:txBody>
      </p:sp>
      <p:sp>
        <p:nvSpPr>
          <p:cNvPr id="10" name="TextBox 9"/>
          <p:cNvSpPr txBox="1"/>
          <p:nvPr/>
        </p:nvSpPr>
        <p:spPr>
          <a:xfrm>
            <a:off x="5202404" y="4258209"/>
            <a:ext cx="1189711" cy="369332"/>
          </a:xfrm>
          <a:prstGeom prst="rect">
            <a:avLst/>
          </a:prstGeom>
          <a:noFill/>
        </p:spPr>
        <p:txBody>
          <a:bodyPr wrap="none" rtlCol="0">
            <a:spAutoFit/>
          </a:bodyPr>
          <a:lstStyle/>
          <a:p>
            <a:r>
              <a:rPr lang="en-US" dirty="0" smtClean="0"/>
              <a:t>GMO Feed</a:t>
            </a:r>
            <a:endParaRPr lang="en-US" dirty="0"/>
          </a:p>
        </p:txBody>
      </p:sp>
      <p:sp>
        <p:nvSpPr>
          <p:cNvPr id="16" name="TextBox 15"/>
          <p:cNvSpPr txBox="1"/>
          <p:nvPr/>
        </p:nvSpPr>
        <p:spPr>
          <a:xfrm>
            <a:off x="5418705" y="3158957"/>
            <a:ext cx="1674707" cy="369332"/>
          </a:xfrm>
          <a:prstGeom prst="rect">
            <a:avLst/>
          </a:prstGeom>
          <a:noFill/>
          <a:effectLst/>
        </p:spPr>
        <p:txBody>
          <a:bodyPr wrap="none" rtlCol="0">
            <a:spAutoFit/>
          </a:bodyPr>
          <a:lstStyle/>
          <a:p>
            <a:r>
              <a:rPr lang="en-US" b="1" dirty="0" smtClean="0">
                <a:solidFill>
                  <a:schemeClr val="bg1"/>
                </a:solidFill>
              </a:rPr>
              <a:t>Non-GMO Feed</a:t>
            </a:r>
            <a:endParaRPr lang="en-US" b="1" dirty="0">
              <a:solidFill>
                <a:schemeClr val="bg1"/>
              </a:solidFill>
            </a:endParaRPr>
          </a:p>
        </p:txBody>
      </p:sp>
    </p:spTree>
    <p:extLst>
      <p:ext uri="{BB962C8B-B14F-4D97-AF65-F5344CB8AC3E}">
        <p14:creationId xmlns:p14="http://schemas.microsoft.com/office/powerpoint/2010/main" val="304574236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Human Digestive System Disorders</a:t>
            </a:r>
            <a:endParaRPr lang="en-US" b="1" dirty="0"/>
          </a:p>
        </p:txBody>
      </p:sp>
      <p:sp>
        <p:nvSpPr>
          <p:cNvPr id="3" name="Content Placeholder 2"/>
          <p:cNvSpPr>
            <a:spLocks noGrp="1"/>
          </p:cNvSpPr>
          <p:nvPr>
            <p:ph idx="1"/>
          </p:nvPr>
        </p:nvSpPr>
        <p:spPr/>
        <p:txBody>
          <a:bodyPr/>
          <a:lstStyle/>
          <a:p>
            <a:r>
              <a:rPr lang="en-US" dirty="0" smtClean="0"/>
              <a:t>We are seeing an alarming increase in the US in many diseases related to the gut</a:t>
            </a:r>
          </a:p>
          <a:p>
            <a:pPr lvl="1"/>
            <a:r>
              <a:rPr lang="en-US" dirty="0" err="1" smtClean="0"/>
              <a:t>Crohn’s</a:t>
            </a:r>
            <a:r>
              <a:rPr lang="en-US" dirty="0" smtClean="0"/>
              <a:t> disease, inflammatory bowel disease, colitis, acid reflux disease, gluten and casein intolerance, celiac disease, leaky gut</a:t>
            </a:r>
          </a:p>
          <a:p>
            <a:r>
              <a:rPr lang="en-US" dirty="0" smtClean="0"/>
              <a:t>The gut-brain axis links neurological disorders with gut disorders</a:t>
            </a:r>
          </a:p>
          <a:p>
            <a:r>
              <a:rPr lang="en-US" dirty="0" smtClean="0"/>
              <a:t>I believe that glyphosate is a major cause</a:t>
            </a:r>
            <a:endParaRPr lang="en-US" dirty="0"/>
          </a:p>
        </p:txBody>
      </p:sp>
    </p:spTree>
    <p:extLst>
      <p:ext uri="{BB962C8B-B14F-4D97-AF65-F5344CB8AC3E}">
        <p14:creationId xmlns:p14="http://schemas.microsoft.com/office/powerpoint/2010/main" val="48456577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gluten_free.jp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a:xfrm>
            <a:off x="0" y="1026566"/>
            <a:ext cx="9342321" cy="5137917"/>
          </a:xfrm>
        </p:spPr>
      </p:pic>
    </p:spTree>
    <p:extLst>
      <p:ext uri="{BB962C8B-B14F-4D97-AF65-F5344CB8AC3E}">
        <p14:creationId xmlns:p14="http://schemas.microsoft.com/office/powerpoint/2010/main" val="110216158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eliac.jpg"/>
          <p:cNvPicPr>
            <a:picLocks noGrp="1" noChangeAspect="1"/>
          </p:cNvPicPr>
          <p:nvPr>
            <p:ph idx="1"/>
          </p:nvPr>
        </p:nvPicPr>
        <p:blipFill>
          <a:blip r:embed="rId2">
            <a:extLst>
              <a:ext uri="{28A0092B-C50C-407E-A947-70E740481C1C}">
                <a14:useLocalDpi xmlns:a14="http://schemas.microsoft.com/office/drawing/2010/main" val="0"/>
              </a:ext>
            </a:extLst>
          </a:blip>
          <a:srcRect l="-87422" r="-87422"/>
          <a:stretch>
            <a:fillRect/>
          </a:stretch>
        </p:blipFill>
        <p:spPr>
          <a:xfrm>
            <a:off x="-765956" y="577674"/>
            <a:ext cx="9909956" cy="5450094"/>
          </a:xfrm>
        </p:spPr>
      </p:pic>
    </p:spTree>
    <p:extLst>
      <p:ext uri="{BB962C8B-B14F-4D97-AF65-F5344CB8AC3E}">
        <p14:creationId xmlns:p14="http://schemas.microsoft.com/office/powerpoint/2010/main" val="42165280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Recent Publication (Dec. 2013)</a:t>
            </a:r>
            <a:endParaRPr lang="en-US" b="1" dirty="0"/>
          </a:p>
        </p:txBody>
      </p:sp>
      <p:pic>
        <p:nvPicPr>
          <p:cNvPr id="6" name="Picture 5" descr="samsel_celia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9400"/>
            <a:ext cx="9144000" cy="3743437"/>
          </a:xfrm>
          <a:prstGeom prst="rect">
            <a:avLst/>
          </a:prstGeom>
        </p:spPr>
      </p:pic>
    </p:spTree>
    <p:extLst>
      <p:ext uri="{BB962C8B-B14F-4D97-AF65-F5344CB8AC3E}">
        <p14:creationId xmlns:p14="http://schemas.microsoft.com/office/powerpoint/2010/main" val="75827798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eliac &amp; wheat.jpg"/>
          <p:cNvPicPr>
            <a:picLocks noGrp="1" noChangeAspect="1"/>
          </p:cNvPicPr>
          <p:nvPr>
            <p:ph idx="1"/>
          </p:nvPr>
        </p:nvPicPr>
        <p:blipFill>
          <a:blip r:embed="rId2">
            <a:extLst>
              <a:ext uri="{28A0092B-C50C-407E-A947-70E740481C1C}">
                <a14:useLocalDpi xmlns:a14="http://schemas.microsoft.com/office/drawing/2010/main" val="0"/>
              </a:ext>
            </a:extLst>
          </a:blip>
          <a:srcRect l="-9663" r="-9663"/>
          <a:stretch>
            <a:fillRect/>
          </a:stretch>
        </p:blipFill>
        <p:spPr>
          <a:xfrm>
            <a:off x="-593581" y="511155"/>
            <a:ext cx="10209822" cy="5615009"/>
          </a:xfrm>
        </p:spPr>
      </p:pic>
      <p:sp>
        <p:nvSpPr>
          <p:cNvPr id="5" name="TextBox 4"/>
          <p:cNvSpPr txBox="1"/>
          <p:nvPr/>
        </p:nvSpPr>
        <p:spPr>
          <a:xfrm>
            <a:off x="3808670" y="6310828"/>
            <a:ext cx="5064718" cy="369330"/>
          </a:xfrm>
          <a:prstGeom prst="rect">
            <a:avLst/>
          </a:prstGeom>
          <a:noFill/>
        </p:spPr>
        <p:txBody>
          <a:bodyPr wrap="none" lIns="91439" tIns="45719" rIns="91439" bIns="45719" rtlCol="0">
            <a:spAutoFit/>
          </a:bodyPr>
          <a:lstStyle/>
          <a:p>
            <a:pPr algn="ctr"/>
            <a:r>
              <a:rPr lang="en-US" dirty="0" smtClean="0"/>
              <a:t>Graph provided by Nancy Swanson, with permission</a:t>
            </a:r>
            <a:endParaRPr lang="en-US" dirty="0"/>
          </a:p>
        </p:txBody>
      </p:sp>
      <p:sp>
        <p:nvSpPr>
          <p:cNvPr id="3" name="TextBox 2"/>
          <p:cNvSpPr txBox="1"/>
          <p:nvPr/>
        </p:nvSpPr>
        <p:spPr>
          <a:xfrm>
            <a:off x="1882501" y="2538933"/>
            <a:ext cx="3852337" cy="523220"/>
          </a:xfrm>
          <a:prstGeom prst="rect">
            <a:avLst/>
          </a:prstGeom>
          <a:solidFill>
            <a:schemeClr val="bg1"/>
          </a:solidFill>
        </p:spPr>
        <p:txBody>
          <a:bodyPr wrap="none" rtlCol="0">
            <a:spAutoFit/>
          </a:bodyPr>
          <a:lstStyle/>
          <a:p>
            <a:r>
              <a:rPr lang="en-US" sz="2800" dirty="0">
                <a:solidFill>
                  <a:srgbClr val="FF0000"/>
                </a:solidFill>
              </a:rPr>
              <a:t>W</a:t>
            </a:r>
            <a:r>
              <a:rPr lang="en-US" sz="2800" dirty="0" smtClean="0">
                <a:solidFill>
                  <a:srgbClr val="FF0000"/>
                </a:solidFill>
              </a:rPr>
              <a:t>heat! Not corn and soy</a:t>
            </a:r>
            <a:endParaRPr lang="en-US" sz="2800" dirty="0">
              <a:solidFill>
                <a:srgbClr val="FF0000"/>
              </a:solidFill>
            </a:endParaRPr>
          </a:p>
        </p:txBody>
      </p:sp>
    </p:spTree>
    <p:extLst>
      <p:ext uri="{BB962C8B-B14F-4D97-AF65-F5344CB8AC3E}">
        <p14:creationId xmlns:p14="http://schemas.microsoft.com/office/powerpoint/2010/main" val="12397506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Download These Slides</a:t>
            </a:r>
            <a:endParaRPr lang="en-US" b="1" dirty="0"/>
          </a:p>
        </p:txBody>
      </p:sp>
      <p:sp>
        <p:nvSpPr>
          <p:cNvPr id="3" name="Content Placeholder 2"/>
          <p:cNvSpPr>
            <a:spLocks noGrp="1"/>
          </p:cNvSpPr>
          <p:nvPr>
            <p:ph idx="1"/>
          </p:nvPr>
        </p:nvSpPr>
        <p:spPr/>
        <p:txBody>
          <a:bodyPr/>
          <a:lstStyle/>
          <a:p>
            <a:pPr marL="0" indent="0">
              <a:buNone/>
            </a:pPr>
            <a:r>
              <a:rPr lang="en-US" dirty="0" smtClean="0"/>
              <a:t>http://people.csail.mit.edu/seneff/</a:t>
            </a:r>
            <a:r>
              <a:rPr lang="en-US" dirty="0" err="1" smtClean="0"/>
              <a:t>SeneffGlyphosateYale.pptx</a:t>
            </a:r>
            <a:r>
              <a:rPr lang="en-US" dirty="0" smtClean="0"/>
              <a:t> (or .</a:t>
            </a:r>
            <a:r>
              <a:rPr lang="en-US" dirty="0" err="1" smtClean="0"/>
              <a:t>pdf</a:t>
            </a:r>
            <a:r>
              <a:rPr lang="en-US" dirty="0" smtClean="0"/>
              <a:t>)</a:t>
            </a:r>
          </a:p>
          <a:p>
            <a:endParaRPr lang="en-US" dirty="0"/>
          </a:p>
        </p:txBody>
      </p:sp>
    </p:spTree>
    <p:extLst>
      <p:ext uri="{BB962C8B-B14F-4D97-AF65-F5344CB8AC3E}">
        <p14:creationId xmlns:p14="http://schemas.microsoft.com/office/powerpoint/2010/main" val="311844665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67330"/>
            <a:ext cx="8611234" cy="1287995"/>
          </a:xfrm>
        </p:spPr>
        <p:txBody>
          <a:bodyPr>
            <a:noAutofit/>
          </a:bodyPr>
          <a:lstStyle/>
          <a:p>
            <a:r>
              <a:rPr lang="en-US" sz="2800" i="1" dirty="0" smtClean="0">
                <a:solidFill>
                  <a:srgbClr val="FF0000"/>
                </a:solidFill>
              </a:rPr>
              <a:t>“We </a:t>
            </a:r>
            <a:r>
              <a:rPr lang="en-US" sz="2800" i="1" dirty="0">
                <a:solidFill>
                  <a:srgbClr val="FF0000"/>
                </a:solidFill>
              </a:rPr>
              <a:t>may be able to knock out 80% to 90</a:t>
            </a:r>
            <a:r>
              <a:rPr lang="en-US" sz="2800" i="1" dirty="0" smtClean="0">
                <a:solidFill>
                  <a:srgbClr val="FF0000"/>
                </a:solidFill>
              </a:rPr>
              <a:t>%                          of </a:t>
            </a:r>
            <a:r>
              <a:rPr lang="en-US" sz="2800" i="1" dirty="0">
                <a:solidFill>
                  <a:srgbClr val="FF0000"/>
                </a:solidFill>
              </a:rPr>
              <a:t>the resistant ryegrass with glyphosate</a:t>
            </a:r>
            <a:r>
              <a:rPr lang="en-US" sz="2800" i="1" dirty="0" smtClean="0">
                <a:solidFill>
                  <a:srgbClr val="FF0000"/>
                </a:solidFill>
              </a:rPr>
              <a:t>. ”</a:t>
            </a:r>
            <a:endParaRPr lang="en-US" sz="2800" b="1" dirty="0"/>
          </a:p>
        </p:txBody>
      </p:sp>
      <p:pic>
        <p:nvPicPr>
          <p:cNvPr id="4" name="Content Placeholder 3" descr="dessicated_potatoes.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4790706" y="900449"/>
            <a:ext cx="4048494" cy="2226516"/>
          </a:xfrm>
        </p:spPr>
      </p:pic>
      <p:sp>
        <p:nvSpPr>
          <p:cNvPr id="5" name="Content Placeholder 2"/>
          <p:cNvSpPr txBox="1">
            <a:spLocks/>
          </p:cNvSpPr>
          <p:nvPr/>
        </p:nvSpPr>
        <p:spPr>
          <a:xfrm>
            <a:off x="246784" y="1095887"/>
            <a:ext cx="8897216" cy="426178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Advantages:</a:t>
            </a:r>
          </a:p>
          <a:p>
            <a:pPr lvl="1"/>
            <a:r>
              <a:rPr lang="en-US" sz="2000" dirty="0" smtClean="0"/>
              <a:t>Hastens </a:t>
            </a:r>
            <a:r>
              <a:rPr lang="en-US" sz="2000" dirty="0"/>
              <a:t>maturity to harvest </a:t>
            </a:r>
          </a:p>
          <a:p>
            <a:pPr lvl="1"/>
            <a:r>
              <a:rPr lang="en-US" sz="2000" dirty="0" smtClean="0"/>
              <a:t>Weed control for next year's crop</a:t>
            </a:r>
          </a:p>
          <a:p>
            <a:pPr lvl="1"/>
            <a:r>
              <a:rPr lang="en-US" sz="2000" dirty="0" smtClean="0"/>
              <a:t>Reduces green material and                                                                                    therefore strain on harvesting                                                               machinery</a:t>
            </a:r>
          </a:p>
          <a:p>
            <a:r>
              <a:rPr lang="en-US" sz="2400" dirty="0" smtClean="0"/>
              <a:t>Disadvantages</a:t>
            </a:r>
          </a:p>
          <a:p>
            <a:pPr lvl="1"/>
            <a:r>
              <a:rPr lang="en-US" sz="2000" dirty="0" smtClean="0"/>
              <a:t>Herbicide cannot be washed out prior to human use. </a:t>
            </a:r>
          </a:p>
          <a:p>
            <a:pPr lvl="1"/>
            <a:r>
              <a:rPr lang="en-US" sz="2000" dirty="0" smtClean="0"/>
              <a:t>Animals </a:t>
            </a:r>
            <a:r>
              <a:rPr lang="en-US" sz="2000" dirty="0"/>
              <a:t>fed </a:t>
            </a:r>
            <a:r>
              <a:rPr lang="en-US" sz="2000" dirty="0" smtClean="0"/>
              <a:t>herbicide-treated </a:t>
            </a:r>
            <a:r>
              <a:rPr lang="en-US" sz="2000" dirty="0"/>
              <a:t>crops --&gt; contamination in </a:t>
            </a:r>
            <a:r>
              <a:rPr lang="en-US" sz="2000" dirty="0" smtClean="0"/>
              <a:t>animal products</a:t>
            </a:r>
            <a:endParaRPr lang="en-US" sz="2400" dirty="0"/>
          </a:p>
          <a:p>
            <a:r>
              <a:rPr lang="en-US" sz="2400" dirty="0" smtClean="0"/>
              <a:t>Crops </a:t>
            </a:r>
            <a:r>
              <a:rPr lang="en-US" sz="2400" dirty="0"/>
              <a:t>include wheat, barley, legumes, corn, sunflower, kiwi, grapes (wine)</a:t>
            </a:r>
            <a:r>
              <a:rPr lang="en-US" sz="2400" dirty="0" smtClean="0"/>
              <a:t>, raspberries</a:t>
            </a:r>
            <a:r>
              <a:rPr lang="en-US" sz="2400" dirty="0"/>
              <a:t>, apples, soybeans, alfalfa, sugar cane</a:t>
            </a:r>
          </a:p>
        </p:txBody>
      </p:sp>
      <p:sp>
        <p:nvSpPr>
          <p:cNvPr id="7" name="Title 1"/>
          <p:cNvSpPr txBox="1">
            <a:spLocks/>
          </p:cNvSpPr>
          <p:nvPr/>
        </p:nvSpPr>
        <p:spPr>
          <a:xfrm>
            <a:off x="609600" y="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Desiccation with Glyphosate</a:t>
            </a:r>
            <a:r>
              <a:rPr lang="en-US" b="1" dirty="0" smtClean="0">
                <a:solidFill>
                  <a:srgbClr val="FF0000"/>
                </a:solidFill>
              </a:rPr>
              <a:t>*</a:t>
            </a:r>
            <a:endParaRPr lang="en-US" dirty="0">
              <a:solidFill>
                <a:srgbClr val="FF0000"/>
              </a:solidFill>
            </a:endParaRPr>
          </a:p>
        </p:txBody>
      </p:sp>
      <p:sp>
        <p:nvSpPr>
          <p:cNvPr id="8" name="TextBox 7"/>
          <p:cNvSpPr txBox="1"/>
          <p:nvPr/>
        </p:nvSpPr>
        <p:spPr>
          <a:xfrm>
            <a:off x="2663711" y="6391639"/>
            <a:ext cx="6175489" cy="461665"/>
          </a:xfrm>
          <a:prstGeom prst="rect">
            <a:avLst/>
          </a:prstGeom>
          <a:noFill/>
        </p:spPr>
        <p:txBody>
          <a:bodyPr wrap="none" rtlCol="0">
            <a:spAutoFit/>
          </a:bodyPr>
          <a:lstStyle/>
          <a:p>
            <a:r>
              <a:rPr lang="en-US" sz="2400" dirty="0" smtClean="0">
                <a:solidFill>
                  <a:srgbClr val="FF0000"/>
                </a:solidFill>
              </a:rPr>
              <a:t>*</a:t>
            </a:r>
            <a:r>
              <a:rPr lang="en-US" sz="2400" dirty="0" smtClean="0"/>
              <a:t>Ron Smith, Western Farm Press, Mar. 23, 2013</a:t>
            </a:r>
            <a:endParaRPr lang="en-US" sz="2400" dirty="0"/>
          </a:p>
        </p:txBody>
      </p:sp>
    </p:spTree>
    <p:extLst>
      <p:ext uri="{BB962C8B-B14F-4D97-AF65-F5344CB8AC3E}">
        <p14:creationId xmlns:p14="http://schemas.microsoft.com/office/powerpoint/2010/main" val="358155086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Celiac Disease, Glyphosate and Non Hodgkin’s Lymphoma</a:t>
            </a:r>
            <a:endParaRPr lang="en-US" b="1" dirty="0"/>
          </a:p>
        </p:txBody>
      </p:sp>
      <p:sp>
        <p:nvSpPr>
          <p:cNvPr id="3" name="Content Placeholder 2"/>
          <p:cNvSpPr>
            <a:spLocks noGrp="1"/>
          </p:cNvSpPr>
          <p:nvPr>
            <p:ph idx="1"/>
          </p:nvPr>
        </p:nvSpPr>
        <p:spPr/>
        <p:txBody>
          <a:bodyPr/>
          <a:lstStyle/>
          <a:p>
            <a:r>
              <a:rPr lang="en-US" dirty="0" smtClean="0"/>
              <a:t>Glyphosate preferentially kills </a:t>
            </a:r>
            <a:r>
              <a:rPr lang="en-US" dirty="0" err="1" smtClean="0"/>
              <a:t>bifidobacteria</a:t>
            </a:r>
            <a:r>
              <a:rPr lang="en-US" dirty="0" smtClean="0">
                <a:solidFill>
                  <a:srgbClr val="FF0000"/>
                </a:solidFill>
              </a:rPr>
              <a:t>*</a:t>
            </a:r>
          </a:p>
          <a:p>
            <a:r>
              <a:rPr lang="en-US" dirty="0" err="1" smtClean="0"/>
              <a:t>Bifidobacteria</a:t>
            </a:r>
            <a:r>
              <a:rPr lang="en-US" dirty="0" smtClean="0"/>
              <a:t> are depleted in </a:t>
            </a:r>
            <a:r>
              <a:rPr lang="en-US" dirty="0"/>
              <a:t>c</a:t>
            </a:r>
            <a:r>
              <a:rPr lang="en-US" dirty="0" smtClean="0"/>
              <a:t>eliac disease</a:t>
            </a:r>
            <a:r>
              <a:rPr lang="en-US" dirty="0" smtClean="0">
                <a:solidFill>
                  <a:srgbClr val="FF0000"/>
                </a:solidFill>
              </a:rPr>
              <a:t>**</a:t>
            </a:r>
          </a:p>
          <a:p>
            <a:r>
              <a:rPr lang="en-US" dirty="0" smtClean="0"/>
              <a:t>Celiac disease is associated with increased risk to non Hodgkin’s lymphoma</a:t>
            </a:r>
            <a:r>
              <a:rPr lang="en-US" dirty="0" smtClean="0">
                <a:solidFill>
                  <a:srgbClr val="FF0000"/>
                </a:solidFill>
              </a:rPr>
              <a:t>***</a:t>
            </a:r>
          </a:p>
          <a:p>
            <a:r>
              <a:rPr lang="en-US" dirty="0" smtClean="0"/>
              <a:t>Glyphosate itself  is also linked directly to non Hodgkin’s lymphoma</a:t>
            </a:r>
            <a:r>
              <a:rPr lang="en-US" dirty="0" smtClean="0">
                <a:solidFill>
                  <a:srgbClr val="FF0000"/>
                </a:solidFill>
              </a:rPr>
              <a:t>****</a:t>
            </a:r>
            <a:endParaRPr lang="en-US" dirty="0">
              <a:solidFill>
                <a:srgbClr val="FF0000"/>
              </a:solidFill>
            </a:endParaRPr>
          </a:p>
        </p:txBody>
      </p:sp>
      <p:sp>
        <p:nvSpPr>
          <p:cNvPr id="4" name="TextBox 3"/>
          <p:cNvSpPr txBox="1"/>
          <p:nvPr/>
        </p:nvSpPr>
        <p:spPr>
          <a:xfrm>
            <a:off x="457200" y="5121733"/>
            <a:ext cx="8413932" cy="1569660"/>
          </a:xfrm>
          <a:prstGeom prst="rect">
            <a:avLst/>
          </a:prstGeom>
          <a:noFill/>
        </p:spPr>
        <p:txBody>
          <a:bodyPr wrap="none" rtlCol="0">
            <a:spAutoFit/>
          </a:bodyPr>
          <a:lstStyle/>
          <a:p>
            <a:r>
              <a:rPr lang="fr-FR" sz="2400" dirty="0">
                <a:solidFill>
                  <a:srgbClr val="FF0000"/>
                </a:solidFill>
              </a:rPr>
              <a:t>*</a:t>
            </a:r>
            <a:r>
              <a:rPr lang="fr-FR" sz="2400" dirty="0"/>
              <a:t>A.A. </a:t>
            </a:r>
            <a:r>
              <a:rPr lang="fr-FR" sz="2400" dirty="0" err="1"/>
              <a:t>Shehata</a:t>
            </a:r>
            <a:r>
              <a:rPr lang="fr-FR" sz="2400" dirty="0"/>
              <a:t> et al., </a:t>
            </a:r>
            <a:r>
              <a:rPr lang="fr-FR" sz="2400" dirty="0" err="1"/>
              <a:t>Curr</a:t>
            </a:r>
            <a:r>
              <a:rPr lang="fr-FR" sz="2400" dirty="0"/>
              <a:t> </a:t>
            </a:r>
            <a:r>
              <a:rPr lang="fr-FR" sz="2400" dirty="0" err="1"/>
              <a:t>Microbiol</a:t>
            </a:r>
            <a:r>
              <a:rPr lang="fr-FR" sz="2400" dirty="0"/>
              <a:t>. 2013 Apr;66(4):350-8.</a:t>
            </a:r>
          </a:p>
          <a:p>
            <a:r>
              <a:rPr lang="fr-FR" sz="2400" dirty="0">
                <a:solidFill>
                  <a:srgbClr val="FF0000"/>
                </a:solidFill>
              </a:rPr>
              <a:t>** </a:t>
            </a:r>
            <a:r>
              <a:rPr lang="fr-FR" sz="2400" dirty="0"/>
              <a:t>M. Velasquez-</a:t>
            </a:r>
            <a:r>
              <a:rPr lang="fr-FR" sz="2400" dirty="0" err="1"/>
              <a:t>Manoff</a:t>
            </a:r>
            <a:r>
              <a:rPr lang="fr-FR" sz="2400" dirty="0"/>
              <a:t>, NY Times </a:t>
            </a:r>
            <a:r>
              <a:rPr lang="fr-FR" sz="2400" dirty="0" err="1"/>
              <a:t>Sunday</a:t>
            </a:r>
            <a:r>
              <a:rPr lang="fr-FR" sz="2400" dirty="0"/>
              <a:t> </a:t>
            </a:r>
            <a:r>
              <a:rPr lang="fr-FR" sz="2400" dirty="0" err="1"/>
              <a:t>Review</a:t>
            </a:r>
            <a:r>
              <a:rPr lang="fr-FR" sz="2400" dirty="0"/>
              <a:t>, </a:t>
            </a:r>
            <a:r>
              <a:rPr lang="fr-FR" sz="2400" dirty="0" err="1"/>
              <a:t>Feb</a:t>
            </a:r>
            <a:r>
              <a:rPr lang="fr-FR" sz="2400" dirty="0"/>
              <a:t>. 23, 2013.</a:t>
            </a:r>
          </a:p>
          <a:p>
            <a:r>
              <a:rPr lang="fr-FR" sz="2400" dirty="0">
                <a:solidFill>
                  <a:srgbClr val="FF0000"/>
                </a:solidFill>
              </a:rPr>
              <a:t>*** </a:t>
            </a:r>
            <a:r>
              <a:rPr lang="fr-FR" sz="2400" dirty="0"/>
              <a:t>C. </a:t>
            </a:r>
            <a:r>
              <a:rPr lang="fr-FR" sz="2400" dirty="0" err="1"/>
              <a:t>Catassi</a:t>
            </a:r>
            <a:r>
              <a:rPr lang="fr-FR" sz="2400" dirty="0"/>
              <a:t> et all, JAMA. 2002 Mar 20;287(11):1413-9.</a:t>
            </a:r>
          </a:p>
          <a:p>
            <a:r>
              <a:rPr lang="fr-FR" sz="2400" dirty="0">
                <a:solidFill>
                  <a:srgbClr val="FF0000"/>
                </a:solidFill>
              </a:rPr>
              <a:t>****</a:t>
            </a:r>
            <a:r>
              <a:rPr lang="fr-FR" sz="2400" dirty="0"/>
              <a:t>M. Eriksson et al., Int J Cancer. 2008 </a:t>
            </a:r>
            <a:r>
              <a:rPr lang="fr-FR" sz="2400" dirty="0" err="1"/>
              <a:t>Oct</a:t>
            </a:r>
            <a:r>
              <a:rPr lang="fr-FR" sz="2400" dirty="0"/>
              <a:t> 1;123(7):1657-63. </a:t>
            </a:r>
          </a:p>
        </p:txBody>
      </p:sp>
    </p:spTree>
    <p:extLst>
      <p:ext uri="{BB962C8B-B14F-4D97-AF65-F5344CB8AC3E}">
        <p14:creationId xmlns:p14="http://schemas.microsoft.com/office/powerpoint/2010/main" val="54178426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b="1" dirty="0" smtClean="0"/>
              <a:t>Acute Kidney Disease Death Rate</a:t>
            </a:r>
            <a:br>
              <a:rPr lang="en-US" b="1" dirty="0" smtClean="0"/>
            </a:br>
            <a:r>
              <a:rPr lang="en-US" b="1" dirty="0" smtClean="0"/>
              <a:t>Plotted Against Glyphosate and GMOs</a:t>
            </a:r>
            <a:r>
              <a:rPr lang="en-US" b="1" dirty="0" smtClean="0">
                <a:solidFill>
                  <a:srgbClr val="FF0000"/>
                </a:solidFill>
              </a:rPr>
              <a:t>*</a:t>
            </a:r>
            <a:endParaRPr lang="en-US" b="1" dirty="0">
              <a:solidFill>
                <a:srgbClr val="FF0000"/>
              </a:solidFill>
            </a:endParaRPr>
          </a:p>
        </p:txBody>
      </p:sp>
      <p:sp>
        <p:nvSpPr>
          <p:cNvPr id="5" name="TextBox 4"/>
          <p:cNvSpPr txBox="1"/>
          <p:nvPr/>
        </p:nvSpPr>
        <p:spPr>
          <a:xfrm>
            <a:off x="823611" y="6396335"/>
            <a:ext cx="7863189" cy="461665"/>
          </a:xfrm>
          <a:prstGeom prst="rect">
            <a:avLst/>
          </a:prstGeom>
          <a:noFill/>
        </p:spPr>
        <p:txBody>
          <a:bodyPr wrap="square" rtlCol="0">
            <a:spAutoFit/>
          </a:bodyPr>
          <a:lstStyle/>
          <a:p>
            <a:r>
              <a:rPr lang="en-US" sz="2400" dirty="0" smtClean="0">
                <a:solidFill>
                  <a:srgbClr val="FF0000"/>
                </a:solidFill>
              </a:rPr>
              <a:t>*</a:t>
            </a:r>
            <a:r>
              <a:rPr lang="en-US" sz="2400" dirty="0" smtClean="0"/>
              <a:t>Plot prepared by Nancy Swanson from available data online</a:t>
            </a:r>
            <a:endParaRPr lang="en-US" sz="2400" dirty="0"/>
          </a:p>
        </p:txBody>
      </p:sp>
      <p:sp>
        <p:nvSpPr>
          <p:cNvPr id="6" name="Content Placeholder 5"/>
          <p:cNvSpPr>
            <a:spLocks noGrp="1"/>
          </p:cNvSpPr>
          <p:nvPr>
            <p:ph idx="1"/>
          </p:nvPr>
        </p:nvSpPr>
        <p:spPr/>
        <p:txBody>
          <a:bodyPr/>
          <a:lstStyle/>
          <a:p>
            <a:endParaRPr lang="en-US"/>
          </a:p>
        </p:txBody>
      </p:sp>
      <p:pic>
        <p:nvPicPr>
          <p:cNvPr id="7" name="Content Placeholder 3" descr="renal falure deaths.jpg"/>
          <p:cNvPicPr>
            <a:picLocks noChangeAspect="1"/>
          </p:cNvPicPr>
          <p:nvPr/>
        </p:nvPicPr>
        <p:blipFill>
          <a:blip r:embed="rId2">
            <a:extLst>
              <a:ext uri="{28A0092B-C50C-407E-A947-70E740481C1C}">
                <a14:useLocalDpi xmlns:a14="http://schemas.microsoft.com/office/drawing/2010/main" val="0"/>
              </a:ext>
            </a:extLst>
          </a:blip>
          <a:srcRect l="-8446" r="-8446"/>
          <a:stretch>
            <a:fillRect/>
          </a:stretch>
        </p:blipFill>
        <p:spPr>
          <a:xfrm>
            <a:off x="0" y="1600200"/>
            <a:ext cx="8686800" cy="4777405"/>
          </a:xfrm>
          <a:prstGeom prst="rect">
            <a:avLst/>
          </a:prstGeom>
        </p:spPr>
      </p:pic>
    </p:spTree>
    <p:extLst>
      <p:ext uri="{BB962C8B-B14F-4D97-AF65-F5344CB8AC3E}">
        <p14:creationId xmlns:p14="http://schemas.microsoft.com/office/powerpoint/2010/main" val="169271808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b="1" dirty="0" smtClean="0"/>
              <a:t>Acute Kidney Disease Death Rate</a:t>
            </a:r>
            <a:br>
              <a:rPr lang="en-US" b="1" dirty="0" smtClean="0"/>
            </a:br>
            <a:r>
              <a:rPr lang="en-US" b="1" dirty="0" smtClean="0"/>
              <a:t>Plotted Against Glyphosate and GMOs</a:t>
            </a:r>
            <a:r>
              <a:rPr lang="en-US" b="1" dirty="0" smtClean="0">
                <a:solidFill>
                  <a:srgbClr val="FF0000"/>
                </a:solidFill>
              </a:rPr>
              <a:t>*</a:t>
            </a:r>
            <a:endParaRPr lang="en-US" b="1" dirty="0">
              <a:solidFill>
                <a:srgbClr val="FF0000"/>
              </a:solidFill>
            </a:endParaRPr>
          </a:p>
        </p:txBody>
      </p:sp>
      <p:sp>
        <p:nvSpPr>
          <p:cNvPr id="5" name="TextBox 4"/>
          <p:cNvSpPr txBox="1"/>
          <p:nvPr/>
        </p:nvSpPr>
        <p:spPr>
          <a:xfrm>
            <a:off x="823611" y="6396335"/>
            <a:ext cx="7863189" cy="461665"/>
          </a:xfrm>
          <a:prstGeom prst="rect">
            <a:avLst/>
          </a:prstGeom>
          <a:noFill/>
        </p:spPr>
        <p:txBody>
          <a:bodyPr wrap="square" rtlCol="0">
            <a:spAutoFit/>
          </a:bodyPr>
          <a:lstStyle/>
          <a:p>
            <a:r>
              <a:rPr lang="en-US" sz="2400" dirty="0" smtClean="0">
                <a:solidFill>
                  <a:srgbClr val="FF0000"/>
                </a:solidFill>
              </a:rPr>
              <a:t>*</a:t>
            </a:r>
            <a:r>
              <a:rPr lang="en-US" sz="2400" dirty="0" smtClean="0"/>
              <a:t>Plot prepared by Nancy Swanson from available data online</a:t>
            </a:r>
            <a:endParaRPr lang="en-US" sz="2400" dirty="0"/>
          </a:p>
        </p:txBody>
      </p:sp>
      <p:sp>
        <p:nvSpPr>
          <p:cNvPr id="6" name="Content Placeholder 5"/>
          <p:cNvSpPr>
            <a:spLocks noGrp="1"/>
          </p:cNvSpPr>
          <p:nvPr>
            <p:ph idx="1"/>
          </p:nvPr>
        </p:nvSpPr>
        <p:spPr/>
        <p:txBody>
          <a:bodyPr/>
          <a:lstStyle/>
          <a:p>
            <a:endParaRPr lang="en-US"/>
          </a:p>
        </p:txBody>
      </p:sp>
      <p:pic>
        <p:nvPicPr>
          <p:cNvPr id="7" name="Content Placeholder 3" descr="renal falure deaths.jpg"/>
          <p:cNvPicPr>
            <a:picLocks noChangeAspect="1"/>
          </p:cNvPicPr>
          <p:nvPr/>
        </p:nvPicPr>
        <p:blipFill>
          <a:blip r:embed="rId2">
            <a:extLst>
              <a:ext uri="{28A0092B-C50C-407E-A947-70E740481C1C}">
                <a14:useLocalDpi xmlns:a14="http://schemas.microsoft.com/office/drawing/2010/main" val="0"/>
              </a:ext>
            </a:extLst>
          </a:blip>
          <a:srcRect l="-8446" r="-8446"/>
          <a:stretch>
            <a:fillRect/>
          </a:stretch>
        </p:blipFill>
        <p:spPr>
          <a:xfrm>
            <a:off x="0" y="1600200"/>
            <a:ext cx="8686800" cy="4777405"/>
          </a:xfrm>
          <a:prstGeom prst="rect">
            <a:avLst/>
          </a:prstGeom>
        </p:spPr>
      </p:pic>
      <p:sp>
        <p:nvSpPr>
          <p:cNvPr id="3" name="TextBox 2"/>
          <p:cNvSpPr txBox="1"/>
          <p:nvPr/>
        </p:nvSpPr>
        <p:spPr>
          <a:xfrm>
            <a:off x="1432377" y="2864756"/>
            <a:ext cx="5305911" cy="2062103"/>
          </a:xfrm>
          <a:prstGeom prst="rect">
            <a:avLst/>
          </a:prstGeom>
          <a:solidFill>
            <a:srgbClr val="FFF9A2"/>
          </a:solidFill>
          <a:ln>
            <a:solidFill>
              <a:schemeClr val="tx1"/>
            </a:solidFill>
          </a:ln>
        </p:spPr>
        <p:txBody>
          <a:bodyPr wrap="square" rtlCol="0">
            <a:spAutoFit/>
          </a:bodyPr>
          <a:lstStyle/>
          <a:p>
            <a:pPr algn="ctr"/>
            <a:r>
              <a:rPr lang="en-US" sz="3200" dirty="0" smtClean="0"/>
              <a:t>Young male agricultural works in sugarcane fields desiccated with glyphosate are dying from kidney disease</a:t>
            </a:r>
            <a:endParaRPr lang="en-US" sz="3200" dirty="0"/>
          </a:p>
        </p:txBody>
      </p:sp>
    </p:spTree>
    <p:extLst>
      <p:ext uri="{BB962C8B-B14F-4D97-AF65-F5344CB8AC3E}">
        <p14:creationId xmlns:p14="http://schemas.microsoft.com/office/powerpoint/2010/main" val="291506429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b="1" dirty="0" smtClean="0"/>
              <a:t>Acute Kidney Disease Death Rate</a:t>
            </a:r>
            <a:br>
              <a:rPr lang="en-US" b="1" dirty="0" smtClean="0"/>
            </a:br>
            <a:r>
              <a:rPr lang="en-US" b="1" dirty="0" smtClean="0"/>
              <a:t>Plotted Against Glyphosate and GMOs</a:t>
            </a:r>
            <a:r>
              <a:rPr lang="en-US" b="1" dirty="0" smtClean="0">
                <a:solidFill>
                  <a:srgbClr val="FF0000"/>
                </a:solidFill>
              </a:rPr>
              <a:t>*</a:t>
            </a:r>
            <a:endParaRPr lang="en-US" b="1" dirty="0">
              <a:solidFill>
                <a:srgbClr val="FF0000"/>
              </a:solidFill>
            </a:endParaRPr>
          </a:p>
        </p:txBody>
      </p:sp>
      <p:sp>
        <p:nvSpPr>
          <p:cNvPr id="5" name="TextBox 4"/>
          <p:cNvSpPr txBox="1"/>
          <p:nvPr/>
        </p:nvSpPr>
        <p:spPr>
          <a:xfrm>
            <a:off x="823611" y="6396335"/>
            <a:ext cx="7863189" cy="461665"/>
          </a:xfrm>
          <a:prstGeom prst="rect">
            <a:avLst/>
          </a:prstGeom>
          <a:noFill/>
        </p:spPr>
        <p:txBody>
          <a:bodyPr wrap="square" rtlCol="0">
            <a:spAutoFit/>
          </a:bodyPr>
          <a:lstStyle/>
          <a:p>
            <a:r>
              <a:rPr lang="en-US" sz="2400" dirty="0" smtClean="0">
                <a:solidFill>
                  <a:srgbClr val="FF0000"/>
                </a:solidFill>
              </a:rPr>
              <a:t>*</a:t>
            </a:r>
            <a:r>
              <a:rPr lang="en-US" sz="2400" dirty="0" smtClean="0"/>
              <a:t>Plot prepared by Nancy Swanson from available data online</a:t>
            </a:r>
            <a:endParaRPr lang="en-US" sz="2400" dirty="0"/>
          </a:p>
        </p:txBody>
      </p:sp>
      <p:sp>
        <p:nvSpPr>
          <p:cNvPr id="6" name="Content Placeholder 5"/>
          <p:cNvSpPr>
            <a:spLocks noGrp="1"/>
          </p:cNvSpPr>
          <p:nvPr>
            <p:ph idx="1"/>
          </p:nvPr>
        </p:nvSpPr>
        <p:spPr/>
        <p:txBody>
          <a:bodyPr/>
          <a:lstStyle/>
          <a:p>
            <a:endParaRPr lang="en-US"/>
          </a:p>
        </p:txBody>
      </p:sp>
      <p:pic>
        <p:nvPicPr>
          <p:cNvPr id="7" name="Content Placeholder 3" descr="renal falure deaths.jpg"/>
          <p:cNvPicPr>
            <a:picLocks noChangeAspect="1"/>
          </p:cNvPicPr>
          <p:nvPr/>
        </p:nvPicPr>
        <p:blipFill>
          <a:blip r:embed="rId2">
            <a:extLst>
              <a:ext uri="{28A0092B-C50C-407E-A947-70E740481C1C}">
                <a14:useLocalDpi xmlns:a14="http://schemas.microsoft.com/office/drawing/2010/main" val="0"/>
              </a:ext>
            </a:extLst>
          </a:blip>
          <a:srcRect l="-8446" r="-8446"/>
          <a:stretch>
            <a:fillRect/>
          </a:stretch>
        </p:blipFill>
        <p:spPr>
          <a:xfrm>
            <a:off x="0" y="1600200"/>
            <a:ext cx="8686800" cy="4777405"/>
          </a:xfrm>
          <a:prstGeom prst="rect">
            <a:avLst/>
          </a:prstGeom>
        </p:spPr>
      </p:pic>
      <p:sp>
        <p:nvSpPr>
          <p:cNvPr id="3" name="TextBox 2"/>
          <p:cNvSpPr txBox="1"/>
          <p:nvPr/>
        </p:nvSpPr>
        <p:spPr>
          <a:xfrm>
            <a:off x="1432377" y="2864756"/>
            <a:ext cx="5467460" cy="1569660"/>
          </a:xfrm>
          <a:prstGeom prst="rect">
            <a:avLst/>
          </a:prstGeom>
          <a:solidFill>
            <a:srgbClr val="FFF9A2"/>
          </a:solidFill>
          <a:ln>
            <a:solidFill>
              <a:schemeClr val="tx1"/>
            </a:solidFill>
          </a:ln>
        </p:spPr>
        <p:txBody>
          <a:bodyPr wrap="square" rtlCol="0">
            <a:spAutoFit/>
          </a:bodyPr>
          <a:lstStyle/>
          <a:p>
            <a:pPr algn="ctr"/>
            <a:r>
              <a:rPr lang="en-US" sz="3200" dirty="0" smtClean="0"/>
              <a:t>Sri Lanka and El Salvador      have now banned                glyphosate usage in agriculture</a:t>
            </a:r>
            <a:endParaRPr lang="en-US" sz="3200" dirty="0"/>
          </a:p>
        </p:txBody>
      </p:sp>
    </p:spTree>
    <p:extLst>
      <p:ext uri="{BB962C8B-B14F-4D97-AF65-F5344CB8AC3E}">
        <p14:creationId xmlns:p14="http://schemas.microsoft.com/office/powerpoint/2010/main" val="18821947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437800" y="2911407"/>
            <a:ext cx="8355019" cy="769441"/>
          </a:xfrm>
          <a:prstGeom prst="rect">
            <a:avLst/>
          </a:prstGeom>
          <a:noFill/>
        </p:spPr>
        <p:txBody>
          <a:bodyPr wrap="none" rtlCol="0">
            <a:spAutoFit/>
          </a:bodyPr>
          <a:lstStyle/>
          <a:p>
            <a:r>
              <a:rPr lang="en-US" sz="4400" dirty="0" smtClean="0">
                <a:latin typeface="Apple Casual"/>
              </a:rPr>
              <a:t>Endocrine Disruption and Cancer</a:t>
            </a:r>
            <a:endParaRPr lang="en-US" sz="4400" dirty="0">
              <a:latin typeface="Apple Casual"/>
            </a:endParaRPr>
          </a:p>
        </p:txBody>
      </p:sp>
    </p:spTree>
    <p:extLst>
      <p:ext uri="{BB962C8B-B14F-4D97-AF65-F5344CB8AC3E}">
        <p14:creationId xmlns:p14="http://schemas.microsoft.com/office/powerpoint/2010/main" val="304419147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Roundup Safety Claims Disputed</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643247"/>
            <a:ext cx="8229600" cy="4525963"/>
          </a:xfrm>
        </p:spPr>
        <p:txBody>
          <a:bodyPr>
            <a:normAutofit/>
          </a:bodyPr>
          <a:lstStyle/>
          <a:p>
            <a:pPr marL="0" indent="0">
              <a:buNone/>
            </a:pPr>
            <a:r>
              <a:rPr lang="en-US" dirty="0" smtClean="0"/>
              <a:t>“It </a:t>
            </a:r>
            <a:r>
              <a:rPr lang="en-US" dirty="0"/>
              <a:t>is commonly believed that Roundup is among the safest pesticides.  </a:t>
            </a:r>
            <a:r>
              <a:rPr lang="en-US" dirty="0" smtClean="0"/>
              <a:t>… Despite </a:t>
            </a:r>
            <a:r>
              <a:rPr lang="en-US" dirty="0"/>
              <a:t>its reputation, Roundup was by far the most toxic among the herbicides and insecticides tested. This inconsistency between scientific fact and industrial claim may be attributed to huge economic interests, which have been found to falsify health risk assessments and delay health policy </a:t>
            </a:r>
            <a:r>
              <a:rPr lang="en-US" dirty="0" smtClean="0"/>
              <a:t>decisions.”</a:t>
            </a:r>
            <a:endParaRPr lang="en-US" dirty="0"/>
          </a:p>
        </p:txBody>
      </p:sp>
      <p:sp>
        <p:nvSpPr>
          <p:cNvPr id="4" name="TextBox 3"/>
          <p:cNvSpPr txBox="1"/>
          <p:nvPr/>
        </p:nvSpPr>
        <p:spPr>
          <a:xfrm>
            <a:off x="1356262" y="6423121"/>
            <a:ext cx="7050841" cy="400110"/>
          </a:xfrm>
          <a:prstGeom prst="rect">
            <a:avLst/>
          </a:prstGeom>
          <a:noFill/>
        </p:spPr>
        <p:txBody>
          <a:bodyPr wrap="none" rtlCol="0">
            <a:spAutoFit/>
          </a:bodyPr>
          <a:lstStyle/>
          <a:p>
            <a:r>
              <a:rPr lang="en-US" sz="2000" dirty="0" smtClean="0">
                <a:solidFill>
                  <a:srgbClr val="FF0000"/>
                </a:solidFill>
              </a:rPr>
              <a:t>*</a:t>
            </a:r>
            <a:r>
              <a:rPr lang="en-US" sz="2000" dirty="0" smtClean="0"/>
              <a:t>R. </a:t>
            </a:r>
            <a:r>
              <a:rPr lang="en-US" sz="2000" dirty="0" err="1" smtClean="0"/>
              <a:t>Mesnage</a:t>
            </a:r>
            <a:r>
              <a:rPr lang="en-US" sz="2000" dirty="0" smtClean="0"/>
              <a:t> et al., Biomed Research International, 2014  </a:t>
            </a:r>
            <a:r>
              <a:rPr lang="en-US" sz="2000" i="1" dirty="0" smtClean="0"/>
              <a:t>In Press</a:t>
            </a:r>
            <a:endParaRPr lang="en-US" sz="2000" i="1" dirty="0"/>
          </a:p>
        </p:txBody>
      </p:sp>
    </p:spTree>
    <p:extLst>
      <p:ext uri="{BB962C8B-B14F-4D97-AF65-F5344CB8AC3E}">
        <p14:creationId xmlns:p14="http://schemas.microsoft.com/office/powerpoint/2010/main" val="106165490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eastcancerribb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798" y="1676400"/>
            <a:ext cx="2324100" cy="3492500"/>
          </a:xfrm>
          <a:prstGeom prst="rect">
            <a:avLst/>
          </a:prstGeom>
        </p:spPr>
      </p:pic>
      <p:sp>
        <p:nvSpPr>
          <p:cNvPr id="2" name="Title 1"/>
          <p:cNvSpPr>
            <a:spLocks noGrp="1"/>
          </p:cNvSpPr>
          <p:nvPr>
            <p:ph type="title"/>
          </p:nvPr>
        </p:nvSpPr>
        <p:spPr>
          <a:xfrm>
            <a:off x="457200" y="265394"/>
            <a:ext cx="8229600" cy="1143000"/>
          </a:xfrm>
        </p:spPr>
        <p:txBody>
          <a:bodyPr>
            <a:normAutofit fontScale="90000"/>
          </a:bodyPr>
          <a:lstStyle/>
          <a:p>
            <a:r>
              <a:rPr lang="en-US" b="1" dirty="0"/>
              <a:t>Glyphosate is an endocrine disruptor that promotes breast </a:t>
            </a:r>
            <a:r>
              <a:rPr lang="en-US" b="1" dirty="0" smtClean="0"/>
              <a:t>cancer</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39060" y="1963973"/>
            <a:ext cx="5568967" cy="3204927"/>
          </a:xfrm>
        </p:spPr>
        <p:txBody>
          <a:bodyPr>
            <a:noAutofit/>
          </a:bodyPr>
          <a:lstStyle/>
          <a:p>
            <a:r>
              <a:rPr lang="en-US" sz="2800" dirty="0" smtClean="0"/>
              <a:t>Low </a:t>
            </a:r>
            <a:r>
              <a:rPr lang="en-US" sz="2800" dirty="0"/>
              <a:t>and </a:t>
            </a:r>
            <a:r>
              <a:rPr lang="en-US" sz="2800" dirty="0" smtClean="0"/>
              <a:t>environmentally </a:t>
            </a:r>
            <a:r>
              <a:rPr lang="en-US" sz="2800" dirty="0" smtClean="0"/>
              <a:t>relevant </a:t>
            </a:r>
            <a:r>
              <a:rPr lang="en-US" sz="2800" dirty="0"/>
              <a:t>concentrations </a:t>
            </a:r>
            <a:r>
              <a:rPr lang="en-US" sz="2800" dirty="0" smtClean="0"/>
              <a:t>of  </a:t>
            </a:r>
            <a:r>
              <a:rPr lang="en-US" sz="2800" dirty="0" smtClean="0"/>
              <a:t>glyphosate </a:t>
            </a:r>
            <a:r>
              <a:rPr lang="en-US" sz="2800" dirty="0" smtClean="0"/>
              <a:t>possess  </a:t>
            </a:r>
            <a:r>
              <a:rPr lang="en-US" sz="2800" dirty="0" smtClean="0"/>
              <a:t>estrogenic </a:t>
            </a:r>
            <a:r>
              <a:rPr lang="en-US" sz="2800" dirty="0"/>
              <a:t>activity</a:t>
            </a:r>
          </a:p>
          <a:p>
            <a:r>
              <a:rPr lang="en-US" sz="2800" dirty="0" smtClean="0"/>
              <a:t>Glyphosate caused </a:t>
            </a:r>
            <a:r>
              <a:rPr lang="en-US" sz="2800" dirty="0"/>
              <a:t>human </a:t>
            </a:r>
            <a:r>
              <a:rPr lang="en-US" sz="2800" dirty="0" smtClean="0"/>
              <a:t> </a:t>
            </a:r>
            <a:r>
              <a:rPr lang="en-US" sz="2800" dirty="0" smtClean="0"/>
              <a:t>hormone</a:t>
            </a:r>
            <a:r>
              <a:rPr lang="en-US" sz="2800" dirty="0"/>
              <a:t>-dependent </a:t>
            </a:r>
            <a:r>
              <a:rPr lang="en-US" sz="2800" dirty="0" smtClean="0"/>
              <a:t>breast  </a:t>
            </a:r>
            <a:r>
              <a:rPr lang="en-US" sz="2800" dirty="0" smtClean="0"/>
              <a:t>cancer </a:t>
            </a:r>
            <a:r>
              <a:rPr lang="en-US" sz="2800" dirty="0"/>
              <a:t>cells </a:t>
            </a:r>
            <a:r>
              <a:rPr lang="en-US" sz="2800" dirty="0" smtClean="0"/>
              <a:t>to proliferate at </a:t>
            </a:r>
            <a:r>
              <a:rPr lang="en-US" sz="2800" dirty="0" smtClean="0"/>
              <a:t> </a:t>
            </a:r>
            <a:r>
              <a:rPr lang="en-US" sz="2800" dirty="0"/>
              <a:t>concentrations of </a:t>
            </a:r>
            <a:r>
              <a:rPr lang="en-US" sz="2800" i="1" dirty="0" smtClean="0">
                <a:solidFill>
                  <a:srgbClr val="FF0000"/>
                </a:solidFill>
              </a:rPr>
              <a:t>parts </a:t>
            </a:r>
            <a:r>
              <a:rPr lang="en-US" sz="2800" i="1" dirty="0">
                <a:solidFill>
                  <a:srgbClr val="FF0000"/>
                </a:solidFill>
              </a:rPr>
              <a:t>per </a:t>
            </a:r>
            <a:r>
              <a:rPr lang="en-US" sz="2800" i="1" dirty="0" smtClean="0">
                <a:solidFill>
                  <a:srgbClr val="FF0000"/>
                </a:solidFill>
              </a:rPr>
              <a:t>trillion</a:t>
            </a:r>
            <a:endParaRPr lang="en-US" sz="2800" i="1" dirty="0">
              <a:solidFill>
                <a:srgbClr val="FF0000"/>
              </a:solidFill>
            </a:endParaRPr>
          </a:p>
        </p:txBody>
      </p:sp>
      <p:sp>
        <p:nvSpPr>
          <p:cNvPr id="4" name="TextBox 3"/>
          <p:cNvSpPr txBox="1"/>
          <p:nvPr/>
        </p:nvSpPr>
        <p:spPr>
          <a:xfrm>
            <a:off x="457200" y="6499412"/>
            <a:ext cx="8115698" cy="369332"/>
          </a:xfrm>
          <a:prstGeom prst="rect">
            <a:avLst/>
          </a:prstGeom>
          <a:noFill/>
        </p:spPr>
        <p:txBody>
          <a:bodyPr wrap="none" rtlCol="0">
            <a:spAutoFit/>
          </a:bodyPr>
          <a:lstStyle/>
          <a:p>
            <a:r>
              <a:rPr lang="fr-FR" dirty="0">
                <a:solidFill>
                  <a:srgbClr val="FF0000"/>
                </a:solidFill>
              </a:rPr>
              <a:t>*</a:t>
            </a:r>
            <a:r>
              <a:rPr lang="fr-FR" dirty="0"/>
              <a:t> S. </a:t>
            </a:r>
            <a:r>
              <a:rPr lang="fr-FR" dirty="0" err="1"/>
              <a:t>Thongprakaisang</a:t>
            </a:r>
            <a:r>
              <a:rPr lang="fr-FR" dirty="0"/>
              <a:t> et al., Food </a:t>
            </a:r>
            <a:r>
              <a:rPr lang="fr-FR" dirty="0" err="1"/>
              <a:t>Chem</a:t>
            </a:r>
            <a:r>
              <a:rPr lang="fr-FR" dirty="0"/>
              <a:t> </a:t>
            </a:r>
            <a:r>
              <a:rPr lang="fr-FR" dirty="0" err="1"/>
              <a:t>Toxicol</a:t>
            </a:r>
            <a:r>
              <a:rPr lang="fr-FR" dirty="0"/>
              <a:t>. 2013 Jun 8. S0278-6915(13)00363-3.</a:t>
            </a:r>
            <a:endParaRPr lang="en-US" dirty="0"/>
          </a:p>
        </p:txBody>
      </p:sp>
    </p:spTree>
    <p:extLst>
      <p:ext uri="{BB962C8B-B14F-4D97-AF65-F5344CB8AC3E}">
        <p14:creationId xmlns:p14="http://schemas.microsoft.com/office/powerpoint/2010/main" val="24722519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Mammary Tumors in Rats</a:t>
            </a:r>
            <a:r>
              <a:rPr lang="en-US" b="1" dirty="0" smtClean="0">
                <a:solidFill>
                  <a:srgbClr val="FF0000"/>
                </a:solidFill>
              </a:rPr>
              <a:t>*</a:t>
            </a:r>
            <a:endParaRPr lang="en-US" b="1" dirty="0">
              <a:solidFill>
                <a:srgbClr val="FF0000"/>
              </a:solidFill>
            </a:endParaRPr>
          </a:p>
        </p:txBody>
      </p:sp>
      <p:pic>
        <p:nvPicPr>
          <p:cNvPr id="4" name="Content Placeholder 3" descr="seralini_rats.png"/>
          <p:cNvPicPr>
            <a:picLocks noGrp="1" noChangeAspect="1"/>
          </p:cNvPicPr>
          <p:nvPr>
            <p:ph idx="1"/>
          </p:nvPr>
        </p:nvPicPr>
        <p:blipFill>
          <a:blip r:embed="rId3">
            <a:extLst>
              <a:ext uri="{28A0092B-C50C-407E-A947-70E740481C1C}">
                <a14:useLocalDpi xmlns:a14="http://schemas.microsoft.com/office/drawing/2010/main" val="0"/>
              </a:ext>
            </a:extLst>
          </a:blip>
          <a:srcRect l="-3769" r="-3769"/>
          <a:stretch>
            <a:fillRect/>
          </a:stretch>
        </p:blipFill>
        <p:spPr/>
      </p:pic>
      <p:sp>
        <p:nvSpPr>
          <p:cNvPr id="5" name="TextBox 4"/>
          <p:cNvSpPr txBox="1"/>
          <p:nvPr/>
        </p:nvSpPr>
        <p:spPr>
          <a:xfrm>
            <a:off x="1643530" y="6127394"/>
            <a:ext cx="6358482" cy="1015663"/>
          </a:xfrm>
          <a:prstGeom prst="rect">
            <a:avLst/>
          </a:prstGeom>
          <a:noFill/>
        </p:spPr>
        <p:txBody>
          <a:bodyPr wrap="none" rtlCol="0">
            <a:spAutoFit/>
          </a:bodyPr>
          <a:lstStyle/>
          <a:p>
            <a:r>
              <a:rPr lang="fr-FR" sz="2000" dirty="0" smtClean="0">
                <a:solidFill>
                  <a:srgbClr val="FF0000"/>
                </a:solidFill>
              </a:rPr>
              <a:t>*</a:t>
            </a:r>
            <a:r>
              <a:rPr lang="fr-FR" sz="2000" dirty="0" smtClean="0"/>
              <a:t>G</a:t>
            </a:r>
            <a:r>
              <a:rPr lang="fr-FR" sz="2000" dirty="0"/>
              <a:t>.-E. </a:t>
            </a:r>
            <a:r>
              <a:rPr lang="fr-FR" sz="2000" dirty="0" err="1"/>
              <a:t>Séralini</a:t>
            </a:r>
            <a:r>
              <a:rPr lang="fr-FR" sz="2000" dirty="0"/>
              <a:t> et al., Food </a:t>
            </a:r>
            <a:r>
              <a:rPr lang="fr-FR" sz="2000" dirty="0" err="1"/>
              <a:t>Chem</a:t>
            </a:r>
            <a:r>
              <a:rPr lang="fr-FR" sz="2000" dirty="0"/>
              <a:t>. </a:t>
            </a:r>
            <a:r>
              <a:rPr lang="fr-FR" sz="2000" dirty="0" err="1"/>
              <a:t>Toxicol</a:t>
            </a:r>
            <a:r>
              <a:rPr lang="fr-FR" sz="2000" dirty="0"/>
              <a:t>. (2012) </a:t>
            </a:r>
            <a:r>
              <a:rPr lang="fr-FR" sz="2000" dirty="0" smtClean="0"/>
              <a:t>[</a:t>
            </a:r>
            <a:r>
              <a:rPr lang="fr-FR" sz="2000" dirty="0" err="1" smtClean="0"/>
              <a:t>retracted</a:t>
            </a:r>
            <a:r>
              <a:rPr lang="fr-FR" sz="2000" dirty="0" smtClean="0"/>
              <a:t>]</a:t>
            </a:r>
            <a:endParaRPr lang="fr-FR" sz="2000" dirty="0"/>
          </a:p>
          <a:p>
            <a:r>
              <a:rPr lang="fr-FR" sz="2000" dirty="0"/>
              <a:t>http://</a:t>
            </a:r>
            <a:r>
              <a:rPr lang="fr-FR" sz="2000" dirty="0" err="1"/>
              <a:t>dx.doi.org</a:t>
            </a:r>
            <a:r>
              <a:rPr lang="fr-FR" sz="2000" dirty="0"/>
              <a:t>/10.1016/j.fct.2012.08.005</a:t>
            </a:r>
          </a:p>
          <a:p>
            <a:endParaRPr lang="en-US" sz="2000" dirty="0"/>
          </a:p>
        </p:txBody>
      </p:sp>
      <p:sp>
        <p:nvSpPr>
          <p:cNvPr id="3" name="TextBox 2"/>
          <p:cNvSpPr txBox="1"/>
          <p:nvPr/>
        </p:nvSpPr>
        <p:spPr>
          <a:xfrm>
            <a:off x="780143" y="819834"/>
            <a:ext cx="7906657" cy="830997"/>
          </a:xfrm>
          <a:prstGeom prst="rect">
            <a:avLst/>
          </a:prstGeom>
          <a:noFill/>
        </p:spPr>
        <p:txBody>
          <a:bodyPr wrap="square" rtlCol="0">
            <a:spAutoFit/>
          </a:bodyPr>
          <a:lstStyle/>
          <a:p>
            <a:r>
              <a:rPr lang="en-US" sz="2400" dirty="0" smtClean="0"/>
              <a:t>Rats through their entire lifespan exposed to Roundup at levels well below established safety limits</a:t>
            </a:r>
            <a:endParaRPr lang="en-US" sz="2400" dirty="0"/>
          </a:p>
        </p:txBody>
      </p:sp>
    </p:spTree>
    <p:extLst>
      <p:ext uri="{BB962C8B-B14F-4D97-AF65-F5344CB8AC3E}">
        <p14:creationId xmlns:p14="http://schemas.microsoft.com/office/powerpoint/2010/main" val="168035271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2"/>
            <a:ext cx="8229600" cy="1143000"/>
          </a:xfrm>
        </p:spPr>
        <p:txBody>
          <a:bodyPr/>
          <a:lstStyle/>
          <a:p>
            <a:r>
              <a:rPr lang="en-US" b="1" dirty="0" smtClean="0"/>
              <a:t>Glyphosate and Anencephaly</a:t>
            </a:r>
            <a:r>
              <a:rPr lang="en-US" b="1" dirty="0" smtClean="0">
                <a:solidFill>
                  <a:srgbClr val="FF0000"/>
                </a:solidFill>
              </a:rPr>
              <a:t>*</a:t>
            </a:r>
            <a:endParaRPr lang="en-US" b="1" dirty="0">
              <a:solidFill>
                <a:srgbClr val="FF0000"/>
              </a:solidFill>
            </a:endParaRPr>
          </a:p>
        </p:txBody>
      </p:sp>
      <p:pic>
        <p:nvPicPr>
          <p:cNvPr id="4" name="Content Placeholder 3" descr="anencephaly.jpg"/>
          <p:cNvPicPr>
            <a:picLocks noGrp="1" noChangeAspect="1"/>
          </p:cNvPicPr>
          <p:nvPr>
            <p:ph idx="1"/>
          </p:nvPr>
        </p:nvPicPr>
        <p:blipFill>
          <a:blip r:embed="rId2">
            <a:extLst>
              <a:ext uri="{28A0092B-C50C-407E-A947-70E740481C1C}">
                <a14:useLocalDpi xmlns:a14="http://schemas.microsoft.com/office/drawing/2010/main" val="0"/>
              </a:ext>
            </a:extLst>
          </a:blip>
          <a:srcRect l="-71221" r="-71221"/>
          <a:stretch>
            <a:fillRect/>
          </a:stretch>
        </p:blipFill>
        <p:spPr>
          <a:xfrm>
            <a:off x="4908304" y="1417637"/>
            <a:ext cx="5093420" cy="2801185"/>
          </a:xfrm>
        </p:spPr>
      </p:pic>
      <p:sp>
        <p:nvSpPr>
          <p:cNvPr id="5" name="Content Placeholder 2"/>
          <p:cNvSpPr txBox="1">
            <a:spLocks/>
          </p:cNvSpPr>
          <p:nvPr/>
        </p:nvSpPr>
        <p:spPr>
          <a:xfrm>
            <a:off x="0" y="950842"/>
            <a:ext cx="8620867" cy="601899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Yakima</a:t>
            </a:r>
            <a:r>
              <a:rPr lang="en-US" sz="2400" dirty="0"/>
              <a:t>, Benton and Franklin </a:t>
            </a:r>
            <a:r>
              <a:rPr lang="en-US" sz="2400" dirty="0" smtClean="0"/>
              <a:t>counties in Washington State have </a:t>
            </a:r>
            <a:r>
              <a:rPr lang="en-US" sz="2400" dirty="0"/>
              <a:t>an unusually high number </a:t>
            </a:r>
            <a:r>
              <a:rPr lang="en-US" sz="2400" dirty="0" smtClean="0"/>
              <a:t>of pregnancies                             affected by </a:t>
            </a:r>
            <a:r>
              <a:rPr lang="en-US" sz="2400" dirty="0"/>
              <a:t>the birth </a:t>
            </a:r>
            <a:r>
              <a:rPr lang="en-US" sz="2400" dirty="0" smtClean="0"/>
              <a:t>defect, anencephaly</a:t>
            </a:r>
          </a:p>
          <a:p>
            <a:r>
              <a:rPr lang="en-US" sz="2400" dirty="0" smtClean="0"/>
              <a:t>75 pesticides were analyzed in studying                                  contamination due to surrounding agriculture</a:t>
            </a:r>
          </a:p>
          <a:p>
            <a:pPr lvl="1"/>
            <a:r>
              <a:rPr lang="en-US" sz="2400" dirty="0" smtClean="0"/>
              <a:t>47 (63%) of these were detected</a:t>
            </a:r>
          </a:p>
          <a:p>
            <a:pPr lvl="1"/>
            <a:r>
              <a:rPr lang="en-US" sz="2400" dirty="0" smtClean="0"/>
              <a:t>Glyphosate was applied in large amounts,                                         but was not studied</a:t>
            </a:r>
          </a:p>
          <a:p>
            <a:r>
              <a:rPr lang="en-US" sz="2400" dirty="0" smtClean="0"/>
              <a:t>5% solution of glyphosate was also used heavily around irrigation ditches to control weeds</a:t>
            </a:r>
          </a:p>
          <a:p>
            <a:pPr lvl="1"/>
            <a:r>
              <a:rPr lang="en-US" sz="2400" dirty="0" smtClean="0"/>
              <a:t>Main herbicide recommended due to its “low toxicity”</a:t>
            </a:r>
            <a:endParaRPr lang="en-US" sz="2400" b="1" i="1" dirty="0" smtClean="0">
              <a:solidFill>
                <a:srgbClr val="FF0000"/>
              </a:solidFill>
            </a:endParaRPr>
          </a:p>
          <a:p>
            <a:pPr marL="0" indent="0" algn="ctr">
              <a:buNone/>
            </a:pPr>
            <a:r>
              <a:rPr lang="en-US" sz="2800" b="1" i="1" dirty="0" smtClean="0">
                <a:solidFill>
                  <a:srgbClr val="FF0000"/>
                </a:solidFill>
              </a:rPr>
              <a:t>Glyphosate has been linked to anencephaly                                     due to its effect on retinoic acid</a:t>
            </a:r>
            <a:endParaRPr lang="en-US" sz="2800" dirty="0">
              <a:solidFill>
                <a:srgbClr val="FF0000"/>
              </a:solidFill>
            </a:endParaRPr>
          </a:p>
        </p:txBody>
      </p:sp>
      <p:sp>
        <p:nvSpPr>
          <p:cNvPr id="6" name="TextBox 5"/>
          <p:cNvSpPr txBox="1"/>
          <p:nvPr/>
        </p:nvSpPr>
        <p:spPr>
          <a:xfrm>
            <a:off x="1997167" y="6369618"/>
            <a:ext cx="7146833" cy="400110"/>
          </a:xfrm>
          <a:prstGeom prst="rect">
            <a:avLst/>
          </a:prstGeom>
          <a:noFill/>
        </p:spPr>
        <p:txBody>
          <a:bodyPr wrap="none" rtlCol="0">
            <a:spAutoFit/>
          </a:bodyPr>
          <a:lstStyle/>
          <a:p>
            <a:r>
              <a:rPr lang="en-US" sz="2000" dirty="0" smtClean="0">
                <a:solidFill>
                  <a:srgbClr val="FF0000"/>
                </a:solidFill>
              </a:rPr>
              <a:t>*</a:t>
            </a:r>
            <a:r>
              <a:rPr lang="sv-SE" sz="2000" b="1" dirty="0"/>
              <a:t>Barbara H. </a:t>
            </a:r>
            <a:r>
              <a:rPr lang="sv-SE" sz="2000" b="1" dirty="0" smtClean="0"/>
              <a:t>Peterson</a:t>
            </a:r>
            <a:r>
              <a:rPr lang="sv-SE" sz="2000" dirty="0" smtClean="0"/>
              <a:t>. </a:t>
            </a:r>
            <a:r>
              <a:rPr lang="sv-SE" sz="2000" b="1" dirty="0" smtClean="0"/>
              <a:t>Farm </a:t>
            </a:r>
            <a:r>
              <a:rPr lang="sv-SE" sz="2000" b="1" dirty="0" err="1" smtClean="0"/>
              <a:t>Wars</a:t>
            </a:r>
            <a:r>
              <a:rPr lang="sv-SE" sz="2000" dirty="0" smtClean="0"/>
              <a:t>, </a:t>
            </a:r>
            <a:r>
              <a:rPr lang="pl-PL" sz="2000" dirty="0" smtClean="0"/>
              <a:t>http</a:t>
            </a:r>
            <a:r>
              <a:rPr lang="pl-PL" sz="2000" dirty="0"/>
              <a:t>://</a:t>
            </a:r>
            <a:r>
              <a:rPr lang="pl-PL" sz="2000" dirty="0" err="1"/>
              <a:t>farmwars.info</a:t>
            </a:r>
            <a:r>
              <a:rPr lang="pl-PL" sz="2000" dirty="0"/>
              <a:t>/?p=11137</a:t>
            </a:r>
            <a:endParaRPr lang="en-US" sz="2000" dirty="0"/>
          </a:p>
        </p:txBody>
      </p:sp>
    </p:spTree>
    <p:extLst>
      <p:ext uri="{BB962C8B-B14F-4D97-AF65-F5344CB8AC3E}">
        <p14:creationId xmlns:p14="http://schemas.microsoft.com/office/powerpoint/2010/main" val="5552255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normAutofit/>
          </a:bodyPr>
          <a:lstStyle/>
          <a:p>
            <a:r>
              <a:rPr lang="en-US" dirty="0" smtClean="0"/>
              <a:t>Introduction</a:t>
            </a:r>
          </a:p>
          <a:p>
            <a:r>
              <a:rPr lang="en-US" dirty="0" smtClean="0"/>
              <a:t>Autism and Dementia</a:t>
            </a:r>
          </a:p>
          <a:p>
            <a:r>
              <a:rPr lang="en-US" dirty="0" smtClean="0"/>
              <a:t>Obesity and Digestive Disorders</a:t>
            </a:r>
          </a:p>
          <a:p>
            <a:r>
              <a:rPr lang="en-US" dirty="0" smtClean="0"/>
              <a:t>Endocrine Disruption and Cancer</a:t>
            </a:r>
          </a:p>
          <a:p>
            <a:r>
              <a:rPr lang="en-US" dirty="0" smtClean="0"/>
              <a:t>Species in Stress (two slides)</a:t>
            </a:r>
          </a:p>
          <a:p>
            <a:r>
              <a:rPr lang="en-US" dirty="0" smtClean="0"/>
              <a:t>Summary</a:t>
            </a:r>
          </a:p>
        </p:txBody>
      </p:sp>
    </p:spTree>
    <p:extLst>
      <p:ext uri="{BB962C8B-B14F-4D97-AF65-F5344CB8AC3E}">
        <p14:creationId xmlns:p14="http://schemas.microsoft.com/office/powerpoint/2010/main" val="403488187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318"/>
            <a:ext cx="8515238" cy="1143000"/>
          </a:xfrm>
        </p:spPr>
        <p:txBody>
          <a:bodyPr>
            <a:normAutofit fontScale="90000"/>
          </a:bodyPr>
          <a:lstStyle/>
          <a:p>
            <a:r>
              <a:rPr lang="en-US" b="1" dirty="0" smtClean="0"/>
              <a:t>Glyphosate </a:t>
            </a:r>
            <a:r>
              <a:rPr lang="en-US" b="1" dirty="0" err="1" smtClean="0"/>
              <a:t>Upregulates</a:t>
            </a:r>
            <a:r>
              <a:rPr lang="en-US" b="1" dirty="0" smtClean="0"/>
              <a:t> Retinoic Acid</a:t>
            </a:r>
            <a:r>
              <a:rPr lang="en-US" b="1" dirty="0" smtClean="0">
                <a:solidFill>
                  <a:srgbClr val="FF0000"/>
                </a:solidFill>
              </a:rPr>
              <a:t>*</a:t>
            </a:r>
            <a:endParaRPr lang="en-US" b="1" dirty="0">
              <a:solidFill>
                <a:srgbClr val="FF0000"/>
              </a:solidFill>
            </a:endParaRPr>
          </a:p>
        </p:txBody>
      </p:sp>
      <p:pic>
        <p:nvPicPr>
          <p:cNvPr id="4" name="Content Placeholder 3" descr="glyphosate_teratogen.gif"/>
          <p:cNvPicPr>
            <a:picLocks noGrp="1" noChangeAspect="1"/>
          </p:cNvPicPr>
          <p:nvPr>
            <p:ph idx="1"/>
          </p:nvPr>
        </p:nvPicPr>
        <p:blipFill>
          <a:blip r:embed="rId2">
            <a:extLst>
              <a:ext uri="{28A0092B-C50C-407E-A947-70E740481C1C}">
                <a14:useLocalDpi xmlns:a14="http://schemas.microsoft.com/office/drawing/2010/main" val="0"/>
              </a:ext>
            </a:extLst>
          </a:blip>
          <a:srcRect t="-11655" b="-11655"/>
          <a:stretch>
            <a:fillRect/>
          </a:stretch>
        </p:blipFill>
        <p:spPr>
          <a:xfrm>
            <a:off x="457200" y="932956"/>
            <a:ext cx="8229600" cy="4525963"/>
          </a:xfrm>
        </p:spPr>
      </p:pic>
      <p:sp>
        <p:nvSpPr>
          <p:cNvPr id="5" name="Freeform 4"/>
          <p:cNvSpPr/>
          <p:nvPr/>
        </p:nvSpPr>
        <p:spPr>
          <a:xfrm>
            <a:off x="6532235" y="2924799"/>
            <a:ext cx="2219469" cy="518774"/>
          </a:xfrm>
          <a:custGeom>
            <a:avLst/>
            <a:gdLst>
              <a:gd name="connsiteX0" fmla="*/ 985767 w 2219469"/>
              <a:gd name="connsiteY0" fmla="*/ 54631 h 518774"/>
              <a:gd name="connsiteX1" fmla="*/ 2486 w 2219469"/>
              <a:gd name="connsiteY1" fmla="*/ 54631 h 518774"/>
              <a:gd name="connsiteX2" fmla="*/ 739946 w 2219469"/>
              <a:gd name="connsiteY2" fmla="*/ 505343 h 518774"/>
              <a:gd name="connsiteX3" fmla="*/ 1825652 w 2219469"/>
              <a:gd name="connsiteY3" fmla="*/ 382422 h 518774"/>
              <a:gd name="connsiteX4" fmla="*/ 2194383 w 2219469"/>
              <a:gd name="connsiteY4" fmla="*/ 198039 h 518774"/>
              <a:gd name="connsiteX5" fmla="*/ 1211102 w 2219469"/>
              <a:gd name="connsiteY5" fmla="*/ 13657 h 518774"/>
              <a:gd name="connsiteX6" fmla="*/ 658006 w 2219469"/>
              <a:gd name="connsiteY6" fmla="*/ 13657 h 51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9469" h="518774">
                <a:moveTo>
                  <a:pt x="985767" y="54631"/>
                </a:moveTo>
                <a:cubicBezTo>
                  <a:pt x="514611" y="17071"/>
                  <a:pt x="43456" y="-20488"/>
                  <a:pt x="2486" y="54631"/>
                </a:cubicBezTo>
                <a:cubicBezTo>
                  <a:pt x="-38484" y="129750"/>
                  <a:pt x="436085" y="450711"/>
                  <a:pt x="739946" y="505343"/>
                </a:cubicBezTo>
                <a:cubicBezTo>
                  <a:pt x="1043807" y="559975"/>
                  <a:pt x="1583246" y="433639"/>
                  <a:pt x="1825652" y="382422"/>
                </a:cubicBezTo>
                <a:cubicBezTo>
                  <a:pt x="2068058" y="331205"/>
                  <a:pt x="2296808" y="259500"/>
                  <a:pt x="2194383" y="198039"/>
                </a:cubicBezTo>
                <a:cubicBezTo>
                  <a:pt x="2091958" y="136578"/>
                  <a:pt x="1467165" y="44387"/>
                  <a:pt x="1211102" y="13657"/>
                </a:cubicBezTo>
                <a:cubicBezTo>
                  <a:pt x="955039" y="-17073"/>
                  <a:pt x="658006" y="13657"/>
                  <a:pt x="658006" y="13657"/>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6985391" y="1545344"/>
            <a:ext cx="1818026" cy="523220"/>
          </a:xfrm>
          <a:prstGeom prst="rect">
            <a:avLst/>
          </a:prstGeom>
          <a:solidFill>
            <a:srgbClr val="FFF9A2"/>
          </a:solidFill>
          <a:ln>
            <a:solidFill>
              <a:schemeClr val="tx1"/>
            </a:solidFill>
          </a:ln>
        </p:spPr>
        <p:txBody>
          <a:bodyPr wrap="none" rtlCol="0">
            <a:spAutoFit/>
          </a:bodyPr>
          <a:lstStyle/>
          <a:p>
            <a:r>
              <a:rPr lang="en-US" sz="2800" dirty="0" smtClean="0"/>
              <a:t>Small Brain</a:t>
            </a:r>
            <a:endParaRPr lang="en-US" sz="2800" dirty="0"/>
          </a:p>
        </p:txBody>
      </p:sp>
      <p:cxnSp>
        <p:nvCxnSpPr>
          <p:cNvPr id="8" name="Straight Arrow Connector 7"/>
          <p:cNvCxnSpPr/>
          <p:nvPr/>
        </p:nvCxnSpPr>
        <p:spPr>
          <a:xfrm flipH="1">
            <a:off x="7886732" y="2068564"/>
            <a:ext cx="225335" cy="85623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50991" y="5453028"/>
            <a:ext cx="8600713" cy="1323439"/>
          </a:xfrm>
          <a:prstGeom prst="rect">
            <a:avLst/>
          </a:prstGeom>
          <a:noFill/>
        </p:spPr>
        <p:txBody>
          <a:bodyPr wrap="square" rtlCol="0">
            <a:spAutoFit/>
          </a:bodyPr>
          <a:lstStyle/>
          <a:p>
            <a:r>
              <a:rPr lang="en-US" sz="2000" dirty="0">
                <a:solidFill>
                  <a:srgbClr val="FF0000"/>
                </a:solidFill>
              </a:rPr>
              <a:t>*</a:t>
            </a:r>
            <a:r>
              <a:rPr lang="en-US" sz="2000" dirty="0"/>
              <a:t>A. Carrasco, </a:t>
            </a:r>
            <a:r>
              <a:rPr lang="en-US" sz="2000" dirty="0" err="1"/>
              <a:t>Teratogenesis</a:t>
            </a:r>
            <a:r>
              <a:rPr lang="en-US" sz="2000" dirty="0"/>
              <a:t> by glyphosate based herbicides and other pesticides. Relationship with the retinoic acid pathway. In  </a:t>
            </a:r>
            <a:r>
              <a:rPr lang="en-US" sz="2000" dirty="0" err="1"/>
              <a:t>Breckling</a:t>
            </a:r>
            <a:r>
              <a:rPr lang="en-US" sz="2000" dirty="0"/>
              <a:t>, B. &amp; </a:t>
            </a:r>
            <a:r>
              <a:rPr lang="en-US" sz="2000" dirty="0" err="1"/>
              <a:t>Verhoeven</a:t>
            </a:r>
            <a:r>
              <a:rPr lang="en-US" sz="2000" dirty="0"/>
              <a:t>, R. (2013) GM-Crop Cultivation – Ecological Effects on a Landscape Scale. </a:t>
            </a:r>
            <a:r>
              <a:rPr lang="en-US" sz="2000" dirty="0" err="1"/>
              <a:t>Theorie</a:t>
            </a:r>
            <a:r>
              <a:rPr lang="en-US" sz="2000" dirty="0"/>
              <a:t> in der </a:t>
            </a:r>
            <a:r>
              <a:rPr lang="en-US" sz="2000" dirty="0" err="1"/>
              <a:t>Ökologie</a:t>
            </a:r>
            <a:r>
              <a:rPr lang="en-US" sz="2000" dirty="0"/>
              <a:t> 17. Frankfurt, Peter Lang.</a:t>
            </a:r>
          </a:p>
        </p:txBody>
      </p:sp>
    </p:spTree>
    <p:extLst>
      <p:ext uri="{BB962C8B-B14F-4D97-AF65-F5344CB8AC3E}">
        <p14:creationId xmlns:p14="http://schemas.microsoft.com/office/powerpoint/2010/main" val="2375656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 Important </a:t>
            </a:r>
            <a:r>
              <a:rPr lang="en-US" b="1" dirty="0" smtClean="0"/>
              <a:t>Paper (2012)</a:t>
            </a:r>
            <a:endParaRPr lang="en-US" b="1" dirty="0"/>
          </a:p>
        </p:txBody>
      </p:sp>
      <p:pic>
        <p:nvPicPr>
          <p:cNvPr id="4" name="Content Placeholder 3" descr="teratogenic_effects_paper.png"/>
          <p:cNvPicPr>
            <a:picLocks noGrp="1" noChangeAspect="1"/>
          </p:cNvPicPr>
          <p:nvPr>
            <p:ph idx="1"/>
          </p:nvPr>
        </p:nvPicPr>
        <p:blipFill>
          <a:blip r:embed="rId3">
            <a:extLst>
              <a:ext uri="{28A0092B-C50C-407E-A947-70E740481C1C}">
                <a14:useLocalDpi xmlns:a14="http://schemas.microsoft.com/office/drawing/2010/main" val="0"/>
              </a:ext>
            </a:extLst>
          </a:blip>
          <a:srcRect t="-53950" b="-53950"/>
          <a:stretch>
            <a:fillRect/>
          </a:stretch>
        </p:blipFill>
        <p:spPr>
          <a:xfrm>
            <a:off x="337054" y="44751"/>
            <a:ext cx="8229600" cy="4525963"/>
          </a:xfrm>
        </p:spPr>
      </p:pic>
      <p:sp>
        <p:nvSpPr>
          <p:cNvPr id="5" name="TextBox 4"/>
          <p:cNvSpPr txBox="1"/>
          <p:nvPr/>
        </p:nvSpPr>
        <p:spPr>
          <a:xfrm>
            <a:off x="457200" y="3714087"/>
            <a:ext cx="7690794" cy="2554545"/>
          </a:xfrm>
          <a:prstGeom prst="rect">
            <a:avLst/>
          </a:prstGeom>
          <a:solidFill>
            <a:srgbClr val="FFF9A2"/>
          </a:solidFill>
          <a:ln>
            <a:solidFill>
              <a:srgbClr val="000000"/>
            </a:solidFill>
          </a:ln>
        </p:spPr>
        <p:txBody>
          <a:bodyPr wrap="square" rtlCol="0">
            <a:spAutoFit/>
          </a:bodyPr>
          <a:lstStyle/>
          <a:p>
            <a:r>
              <a:rPr lang="en-US" sz="2000" dirty="0" smtClean="0"/>
              <a:t>“A substantial </a:t>
            </a:r>
            <a:r>
              <a:rPr lang="en-US" sz="2000" dirty="0"/>
              <a:t>body of evidence demonstrates that glyphosate and Roundup cause </a:t>
            </a:r>
            <a:r>
              <a:rPr lang="en-US" sz="2000" i="1" dirty="0" err="1">
                <a:solidFill>
                  <a:srgbClr val="FF0000"/>
                </a:solidFill>
              </a:rPr>
              <a:t>teratogenic</a:t>
            </a:r>
            <a:r>
              <a:rPr lang="en-US" sz="2000" dirty="0">
                <a:solidFill>
                  <a:srgbClr val="FF0000"/>
                </a:solidFill>
              </a:rPr>
              <a:t> </a:t>
            </a:r>
            <a:r>
              <a:rPr lang="en-US" sz="2000" dirty="0"/>
              <a:t>effects and other toxic effects on reproduction, as well as </a:t>
            </a:r>
            <a:r>
              <a:rPr lang="en-US" sz="2000" i="1" dirty="0" err="1">
                <a:solidFill>
                  <a:srgbClr val="FF0000"/>
                </a:solidFill>
              </a:rPr>
              <a:t>genotoxic</a:t>
            </a:r>
            <a:r>
              <a:rPr lang="en-US" sz="2000" dirty="0">
                <a:solidFill>
                  <a:srgbClr val="FF0000"/>
                </a:solidFill>
              </a:rPr>
              <a:t> </a:t>
            </a:r>
            <a:r>
              <a:rPr lang="en-US" sz="2000" dirty="0"/>
              <a:t>effects. From an objective scientific standpoint, attempts by industry and government regulatory bodies to dismiss this research are unconvincing and work against the principle that it is </a:t>
            </a:r>
            <a:r>
              <a:rPr lang="en-US" sz="2000" i="1" dirty="0">
                <a:solidFill>
                  <a:srgbClr val="FF0000"/>
                </a:solidFill>
              </a:rPr>
              <a:t>the responsibility of industry to prove that its products are safe </a:t>
            </a:r>
            <a:r>
              <a:rPr lang="en-US" sz="2000" dirty="0"/>
              <a:t>and not the responsibility of the public to prove that they are unsafe</a:t>
            </a:r>
            <a:r>
              <a:rPr lang="en-US" sz="2000" dirty="0" smtClean="0"/>
              <a:t>.” </a:t>
            </a:r>
            <a:endParaRPr lang="en-US" sz="2000" dirty="0"/>
          </a:p>
          <a:p>
            <a:endParaRPr lang="en-US" sz="2000" dirty="0"/>
          </a:p>
        </p:txBody>
      </p:sp>
    </p:spTree>
    <p:extLst>
      <p:ext uri="{BB962C8B-B14F-4D97-AF65-F5344CB8AC3E}">
        <p14:creationId xmlns:p14="http://schemas.microsoft.com/office/powerpoint/2010/main" val="36406471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Glyphosate </a:t>
            </a:r>
            <a:r>
              <a:rPr lang="en-US" b="1" dirty="0" smtClean="0"/>
              <a:t>Kills </a:t>
            </a:r>
            <a:r>
              <a:rPr lang="en-US" b="1" dirty="0" smtClean="0"/>
              <a:t>Liver Cells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Doses </a:t>
            </a:r>
            <a:r>
              <a:rPr lang="en-US" dirty="0"/>
              <a:t>far below those used in agriculture kill liver cells in vitro</a:t>
            </a:r>
          </a:p>
          <a:p>
            <a:r>
              <a:rPr lang="en-US" dirty="0" err="1" smtClean="0"/>
              <a:t>Downregulated</a:t>
            </a:r>
            <a:r>
              <a:rPr lang="en-US" dirty="0" smtClean="0"/>
              <a:t> </a:t>
            </a:r>
            <a:r>
              <a:rPr lang="en-US" dirty="0"/>
              <a:t>synthesis of glutathione, critical for detox of environmental chemicals</a:t>
            </a:r>
          </a:p>
          <a:p>
            <a:r>
              <a:rPr lang="en-US" dirty="0" err="1" smtClean="0"/>
              <a:t>Upregulated</a:t>
            </a:r>
            <a:r>
              <a:rPr lang="en-US" dirty="0" smtClean="0"/>
              <a:t> </a:t>
            </a:r>
            <a:r>
              <a:rPr lang="en-US" dirty="0"/>
              <a:t>synthesis of CYP </a:t>
            </a:r>
            <a:r>
              <a:rPr lang="en-US" dirty="0" smtClean="0"/>
              <a:t>enzymes</a:t>
            </a:r>
          </a:p>
          <a:p>
            <a:pPr lvl="1"/>
            <a:r>
              <a:rPr lang="en-US" dirty="0" smtClean="0"/>
              <a:t> Likely </a:t>
            </a:r>
            <a:r>
              <a:rPr lang="en-US" dirty="0"/>
              <a:t>due to interference with their </a:t>
            </a:r>
            <a:r>
              <a:rPr lang="en-US" dirty="0" smtClean="0"/>
              <a:t>function</a:t>
            </a:r>
            <a:endParaRPr lang="en-US" dirty="0"/>
          </a:p>
        </p:txBody>
      </p:sp>
      <p:sp>
        <p:nvSpPr>
          <p:cNvPr id="4" name="TextBox 3"/>
          <p:cNvSpPr txBox="1"/>
          <p:nvPr/>
        </p:nvSpPr>
        <p:spPr>
          <a:xfrm>
            <a:off x="762000" y="6305176"/>
            <a:ext cx="7570289" cy="369332"/>
          </a:xfrm>
          <a:prstGeom prst="rect">
            <a:avLst/>
          </a:prstGeom>
          <a:noFill/>
        </p:spPr>
        <p:txBody>
          <a:bodyPr wrap="none" rtlCol="0">
            <a:spAutoFit/>
          </a:bodyPr>
          <a:lstStyle/>
          <a:p>
            <a:r>
              <a:rPr lang="en-US" dirty="0">
                <a:solidFill>
                  <a:srgbClr val="FF0000"/>
                </a:solidFill>
              </a:rPr>
              <a:t>*</a:t>
            </a:r>
            <a:r>
              <a:rPr lang="en-US" dirty="0"/>
              <a:t>C. </a:t>
            </a:r>
            <a:r>
              <a:rPr lang="en-US" dirty="0" err="1"/>
              <a:t>Gasnier</a:t>
            </a:r>
            <a:r>
              <a:rPr lang="en-US" dirty="0"/>
              <a:t> et al., Journal of Occupational Medicine and Toxicology 2010, 5:29.</a:t>
            </a:r>
          </a:p>
        </p:txBody>
      </p:sp>
    </p:spTree>
    <p:extLst>
      <p:ext uri="{BB962C8B-B14F-4D97-AF65-F5344CB8AC3E}">
        <p14:creationId xmlns:p14="http://schemas.microsoft.com/office/powerpoint/2010/main" val="338744856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3245" y="2857617"/>
            <a:ext cx="4493824" cy="769441"/>
          </a:xfrm>
          <a:prstGeom prst="rect">
            <a:avLst/>
          </a:prstGeom>
          <a:noFill/>
        </p:spPr>
        <p:txBody>
          <a:bodyPr wrap="none" rtlCol="0">
            <a:spAutoFit/>
          </a:bodyPr>
          <a:lstStyle/>
          <a:p>
            <a:r>
              <a:rPr lang="en-US" sz="4400" dirty="0" smtClean="0">
                <a:latin typeface="Apple Casual"/>
              </a:rPr>
              <a:t>Species in Stress</a:t>
            </a:r>
            <a:endParaRPr lang="en-US" sz="4400" dirty="0">
              <a:latin typeface="Apple Casual"/>
            </a:endParaRPr>
          </a:p>
        </p:txBody>
      </p:sp>
    </p:spTree>
    <p:extLst>
      <p:ext uri="{BB962C8B-B14F-4D97-AF65-F5344CB8AC3E}">
        <p14:creationId xmlns:p14="http://schemas.microsoft.com/office/powerpoint/2010/main" val="22906172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ying_seastar.jpg"/>
          <p:cNvPicPr>
            <a:picLocks noGrp="1" noChangeAspect="1"/>
          </p:cNvPicPr>
          <p:nvPr>
            <p:ph idx="1"/>
          </p:nvPr>
        </p:nvPicPr>
        <p:blipFill>
          <a:blip r:embed="rId3">
            <a:extLst>
              <a:ext uri="{28A0092B-C50C-407E-A947-70E740481C1C}">
                <a14:useLocalDpi xmlns:a14="http://schemas.microsoft.com/office/drawing/2010/main" val="0"/>
              </a:ext>
            </a:extLst>
          </a:blip>
          <a:srcRect t="26666" b="26666"/>
          <a:stretch>
            <a:fillRect/>
          </a:stretch>
        </p:blipFill>
        <p:spPr>
          <a:xfrm>
            <a:off x="4775200" y="1138397"/>
            <a:ext cx="4127500" cy="2269966"/>
          </a:xfrm>
        </p:spPr>
      </p:pic>
      <p:pic>
        <p:nvPicPr>
          <p:cNvPr id="5" name="Picture 4" descr="monarch_butterfl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3013" y="1684497"/>
            <a:ext cx="3203786" cy="2402840"/>
          </a:xfrm>
          <a:prstGeom prst="rect">
            <a:avLst/>
          </a:prstGeom>
        </p:spPr>
      </p:pic>
      <p:pic>
        <p:nvPicPr>
          <p:cNvPr id="7" name="Picture 6" descr="batsWN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855" y="3848100"/>
            <a:ext cx="4097545" cy="2171699"/>
          </a:xfrm>
          <a:prstGeom prst="rect">
            <a:avLst/>
          </a:prstGeom>
        </p:spPr>
      </p:pic>
      <p:pic>
        <p:nvPicPr>
          <p:cNvPr id="9" name="Picture 8" descr="bumblebe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313" y="876300"/>
            <a:ext cx="1803400" cy="1803400"/>
          </a:xfrm>
          <a:prstGeom prst="rect">
            <a:avLst/>
          </a:prstGeom>
        </p:spPr>
      </p:pic>
      <p:sp>
        <p:nvSpPr>
          <p:cNvPr id="2" name="Title 1"/>
          <p:cNvSpPr>
            <a:spLocks noGrp="1"/>
          </p:cNvSpPr>
          <p:nvPr>
            <p:ph type="title"/>
          </p:nvPr>
        </p:nvSpPr>
        <p:spPr>
          <a:xfrm>
            <a:off x="457200" y="-91038"/>
            <a:ext cx="8229600" cy="1143000"/>
          </a:xfrm>
        </p:spPr>
        <p:txBody>
          <a:bodyPr/>
          <a:lstStyle/>
          <a:p>
            <a:r>
              <a:rPr lang="en-US" b="1" dirty="0" smtClean="0"/>
              <a:t>Species in Stress</a:t>
            </a:r>
            <a:endParaRPr lang="en-US" b="1" dirty="0">
              <a:solidFill>
                <a:srgbClr val="FF0000"/>
              </a:solidFill>
            </a:endParaRPr>
          </a:p>
        </p:txBody>
      </p:sp>
      <p:sp>
        <p:nvSpPr>
          <p:cNvPr id="3" name="TextBox 2"/>
          <p:cNvSpPr txBox="1"/>
          <p:nvPr/>
        </p:nvSpPr>
        <p:spPr>
          <a:xfrm>
            <a:off x="59492" y="6344633"/>
            <a:ext cx="9270561" cy="400110"/>
          </a:xfrm>
          <a:prstGeom prst="rect">
            <a:avLst/>
          </a:prstGeom>
          <a:noFill/>
        </p:spPr>
        <p:txBody>
          <a:bodyPr wrap="none" rtlCol="0">
            <a:spAutoFit/>
          </a:bodyPr>
          <a:lstStyle/>
          <a:p>
            <a:r>
              <a:rPr lang="en-US" sz="2000" dirty="0" smtClean="0">
                <a:solidFill>
                  <a:srgbClr val="FF0000"/>
                </a:solidFill>
              </a:rPr>
              <a:t>*</a:t>
            </a:r>
            <a:r>
              <a:rPr lang="en-US" sz="2000" dirty="0" smtClean="0"/>
              <a:t>R</a:t>
            </a:r>
            <a:r>
              <a:rPr lang="en-US" sz="2000" dirty="0"/>
              <a:t>. Mason et al., Journal of Environmental Immunology and Toxicology 1:1, 3-12; </a:t>
            </a:r>
            <a:r>
              <a:rPr lang="en-US" sz="2000" dirty="0" smtClean="0"/>
              <a:t>2013</a:t>
            </a:r>
            <a:endParaRPr lang="en-US" sz="2000" dirty="0"/>
          </a:p>
        </p:txBody>
      </p:sp>
      <p:pic>
        <p:nvPicPr>
          <p:cNvPr id="19" name="Picture 18" descr="sick_frog.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2261" y="3408363"/>
            <a:ext cx="3685577" cy="2444766"/>
          </a:xfrm>
          <a:prstGeom prst="rect">
            <a:avLst/>
          </a:prstGeom>
        </p:spPr>
      </p:pic>
      <p:grpSp>
        <p:nvGrpSpPr>
          <p:cNvPr id="6" name="Group 5"/>
          <p:cNvGrpSpPr/>
          <p:nvPr/>
        </p:nvGrpSpPr>
        <p:grpSpPr>
          <a:xfrm>
            <a:off x="780626" y="908765"/>
            <a:ext cx="7207674" cy="5418787"/>
            <a:chOff x="780626" y="908765"/>
            <a:chExt cx="7207674" cy="5418787"/>
          </a:xfrm>
        </p:grpSpPr>
        <p:sp>
          <p:nvSpPr>
            <p:cNvPr id="12" name="TextBox 11"/>
            <p:cNvSpPr txBox="1"/>
            <p:nvPr/>
          </p:nvSpPr>
          <p:spPr>
            <a:xfrm>
              <a:off x="6194213" y="5924540"/>
              <a:ext cx="1794087" cy="369332"/>
            </a:xfrm>
            <a:prstGeom prst="rect">
              <a:avLst/>
            </a:prstGeom>
            <a:solidFill>
              <a:srgbClr val="FF988B"/>
            </a:solidFill>
            <a:ln>
              <a:solidFill>
                <a:schemeClr val="tx1"/>
              </a:solidFill>
            </a:ln>
          </p:spPr>
          <p:txBody>
            <a:bodyPr wrap="square" rtlCol="0">
              <a:spAutoFit/>
            </a:bodyPr>
            <a:lstStyle/>
            <a:p>
              <a:r>
                <a:rPr lang="en-US" dirty="0" smtClean="0"/>
                <a:t>Fungus Infection</a:t>
              </a:r>
              <a:endParaRPr lang="en-US" dirty="0"/>
            </a:p>
          </p:txBody>
        </p:sp>
        <p:sp>
          <p:nvSpPr>
            <p:cNvPr id="13" name="TextBox 12"/>
            <p:cNvSpPr txBox="1"/>
            <p:nvPr/>
          </p:nvSpPr>
          <p:spPr>
            <a:xfrm>
              <a:off x="1354652" y="5958220"/>
              <a:ext cx="1794087" cy="369332"/>
            </a:xfrm>
            <a:prstGeom prst="rect">
              <a:avLst/>
            </a:prstGeom>
            <a:solidFill>
              <a:srgbClr val="FF988B"/>
            </a:solidFill>
            <a:ln>
              <a:solidFill>
                <a:schemeClr val="tx1"/>
              </a:solidFill>
            </a:ln>
          </p:spPr>
          <p:txBody>
            <a:bodyPr wrap="square" rtlCol="0">
              <a:spAutoFit/>
            </a:bodyPr>
            <a:lstStyle/>
            <a:p>
              <a:r>
                <a:rPr lang="en-US" dirty="0" smtClean="0"/>
                <a:t>Fungus Infection</a:t>
              </a:r>
              <a:endParaRPr lang="en-US" dirty="0"/>
            </a:p>
          </p:txBody>
        </p:sp>
        <p:sp>
          <p:nvSpPr>
            <p:cNvPr id="18" name="TextBox 17"/>
            <p:cNvSpPr txBox="1"/>
            <p:nvPr/>
          </p:nvSpPr>
          <p:spPr>
            <a:xfrm>
              <a:off x="780626" y="908765"/>
              <a:ext cx="1794087" cy="369332"/>
            </a:xfrm>
            <a:prstGeom prst="rect">
              <a:avLst/>
            </a:prstGeom>
            <a:solidFill>
              <a:srgbClr val="FF988B"/>
            </a:solidFill>
            <a:ln>
              <a:solidFill>
                <a:schemeClr val="tx1"/>
              </a:solidFill>
            </a:ln>
          </p:spPr>
          <p:txBody>
            <a:bodyPr wrap="square" rtlCol="0">
              <a:spAutoFit/>
            </a:bodyPr>
            <a:lstStyle/>
            <a:p>
              <a:r>
                <a:rPr lang="en-US" dirty="0" smtClean="0"/>
                <a:t>Fungus Infection</a:t>
              </a:r>
              <a:endParaRPr lang="en-US" dirty="0"/>
            </a:p>
          </p:txBody>
        </p:sp>
        <p:sp>
          <p:nvSpPr>
            <p:cNvPr id="11" name="TextBox 10"/>
            <p:cNvSpPr txBox="1"/>
            <p:nvPr/>
          </p:nvSpPr>
          <p:spPr>
            <a:xfrm>
              <a:off x="5940213" y="3223697"/>
              <a:ext cx="1794087" cy="369332"/>
            </a:xfrm>
            <a:prstGeom prst="rect">
              <a:avLst/>
            </a:prstGeom>
            <a:solidFill>
              <a:srgbClr val="FF988B"/>
            </a:solidFill>
            <a:ln>
              <a:solidFill>
                <a:schemeClr val="tx1"/>
              </a:solidFill>
            </a:ln>
          </p:spPr>
          <p:txBody>
            <a:bodyPr wrap="square" rtlCol="0">
              <a:spAutoFit/>
            </a:bodyPr>
            <a:lstStyle/>
            <a:p>
              <a:r>
                <a:rPr lang="en-US" dirty="0" smtClean="0"/>
                <a:t>Fungus Infection</a:t>
              </a:r>
              <a:endParaRPr lang="en-US" dirty="0"/>
            </a:p>
          </p:txBody>
        </p:sp>
      </p:grpSp>
    </p:spTree>
    <p:extLst>
      <p:ext uri="{BB962C8B-B14F-4D97-AF65-F5344CB8AC3E}">
        <p14:creationId xmlns:p14="http://schemas.microsoft.com/office/powerpoint/2010/main" val="931285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5400000">
            <a:off x="2718592" y="2213537"/>
            <a:ext cx="4382401" cy="2790604"/>
            <a:chOff x="3009900" y="2146300"/>
            <a:chExt cx="4787900" cy="3289300"/>
          </a:xfrm>
        </p:grpSpPr>
        <p:pic>
          <p:nvPicPr>
            <p:cNvPr id="7" name="Picture 6" descr="corn_fungu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500" y="2146301"/>
              <a:ext cx="4686300" cy="3274552"/>
            </a:xfrm>
            <a:prstGeom prst="rect">
              <a:avLst/>
            </a:prstGeom>
          </p:spPr>
        </p:pic>
        <p:sp>
          <p:nvSpPr>
            <p:cNvPr id="8" name="Rectangle 7"/>
            <p:cNvSpPr/>
            <p:nvPr/>
          </p:nvSpPr>
          <p:spPr>
            <a:xfrm>
              <a:off x="3009900" y="2146300"/>
              <a:ext cx="1816100" cy="3289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endParaRPr lang="en-US"/>
          </a:p>
        </p:txBody>
      </p:sp>
      <p:sp>
        <p:nvSpPr>
          <p:cNvPr id="4" name="Title 1"/>
          <p:cNvSpPr txBox="1">
            <a:spLocks/>
          </p:cNvSpPr>
          <p:nvPr/>
        </p:nvSpPr>
        <p:spPr>
          <a:xfrm>
            <a:off x="457200" y="509002"/>
            <a:ext cx="8229600" cy="2335268"/>
          </a:xfrm>
          <a:prstGeom prst="rect">
            <a:avLst/>
          </a:prstGeom>
          <a:solidFill>
            <a:srgbClr val="FFF9A2"/>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000" b="1" i="1" dirty="0" smtClean="0"/>
          </a:p>
          <a:p>
            <a:r>
              <a:rPr lang="en-US" sz="3600" b="1" i="1" dirty="0" smtClean="0"/>
              <a:t>Roundup herbicide enhances the     growth of </a:t>
            </a:r>
            <a:r>
              <a:rPr lang="en-US" sz="3600" b="1" i="1" dirty="0" err="1" smtClean="0"/>
              <a:t>aflatoxin</a:t>
            </a:r>
            <a:r>
              <a:rPr lang="en-US" sz="3600" b="1" i="1" dirty="0" smtClean="0"/>
              <a:t>-producing fungi</a:t>
            </a:r>
            <a:r>
              <a:rPr lang="en-US" sz="3600" b="1" i="1" dirty="0" smtClean="0">
                <a:solidFill>
                  <a:srgbClr val="FF0000"/>
                </a:solidFill>
              </a:rPr>
              <a:t>*</a:t>
            </a:r>
          </a:p>
          <a:p>
            <a:endParaRPr lang="en-US" sz="4000" dirty="0">
              <a:solidFill>
                <a:srgbClr val="FF0000"/>
              </a:solidFill>
            </a:endParaRPr>
          </a:p>
        </p:txBody>
      </p:sp>
      <p:sp>
        <p:nvSpPr>
          <p:cNvPr id="5" name="TextBox 4"/>
          <p:cNvSpPr txBox="1"/>
          <p:nvPr/>
        </p:nvSpPr>
        <p:spPr>
          <a:xfrm>
            <a:off x="622301" y="6094968"/>
            <a:ext cx="8064500" cy="923330"/>
          </a:xfrm>
          <a:prstGeom prst="rect">
            <a:avLst/>
          </a:prstGeom>
          <a:noFill/>
        </p:spPr>
        <p:txBody>
          <a:bodyPr wrap="square" rtlCol="0">
            <a:spAutoFit/>
          </a:bodyPr>
          <a:lstStyle/>
          <a:p>
            <a:r>
              <a:rPr lang="en-US" dirty="0" smtClean="0">
                <a:solidFill>
                  <a:srgbClr val="FF0000"/>
                </a:solidFill>
              </a:rPr>
              <a:t>*</a:t>
            </a:r>
            <a:r>
              <a:rPr lang="en-US" dirty="0" err="1" smtClean="0"/>
              <a:t>Barberis</a:t>
            </a:r>
            <a:r>
              <a:rPr lang="en-US" dirty="0" smtClean="0"/>
              <a:t> et al., Journal of Environmental Science and Health, Part B: Pesticides, Food Contaminants, and Agricultural Wastes. </a:t>
            </a:r>
            <a:r>
              <a:rPr lang="en-US" dirty="0"/>
              <a:t>2013, 48(12), 1070-1079.</a:t>
            </a:r>
          </a:p>
          <a:p>
            <a:endParaRPr lang="en-US" dirty="0"/>
          </a:p>
        </p:txBody>
      </p:sp>
    </p:spTree>
    <p:extLst>
      <p:ext uri="{BB962C8B-B14F-4D97-AF65-F5344CB8AC3E}">
        <p14:creationId xmlns:p14="http://schemas.microsoft.com/office/powerpoint/2010/main" val="54048054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5400000">
            <a:off x="2718592" y="2213537"/>
            <a:ext cx="4382401" cy="2790604"/>
            <a:chOff x="3009900" y="2146300"/>
            <a:chExt cx="4787900" cy="3289300"/>
          </a:xfrm>
        </p:grpSpPr>
        <p:pic>
          <p:nvPicPr>
            <p:cNvPr id="7" name="Picture 6" descr="corn_fung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1500" y="2146301"/>
              <a:ext cx="4686300" cy="3274552"/>
            </a:xfrm>
            <a:prstGeom prst="rect">
              <a:avLst/>
            </a:prstGeom>
          </p:spPr>
        </p:pic>
        <p:sp>
          <p:nvSpPr>
            <p:cNvPr id="8" name="Rectangle 7"/>
            <p:cNvSpPr/>
            <p:nvPr/>
          </p:nvSpPr>
          <p:spPr>
            <a:xfrm>
              <a:off x="3009900" y="2146300"/>
              <a:ext cx="1816100" cy="3289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endParaRPr lang="en-US"/>
          </a:p>
        </p:txBody>
      </p:sp>
      <p:sp>
        <p:nvSpPr>
          <p:cNvPr id="4" name="Title 1"/>
          <p:cNvSpPr txBox="1">
            <a:spLocks/>
          </p:cNvSpPr>
          <p:nvPr/>
        </p:nvSpPr>
        <p:spPr>
          <a:xfrm>
            <a:off x="457200" y="509002"/>
            <a:ext cx="8229600" cy="2335268"/>
          </a:xfrm>
          <a:prstGeom prst="rect">
            <a:avLst/>
          </a:prstGeom>
          <a:solidFill>
            <a:srgbClr val="FFF9A2"/>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i="1" dirty="0" smtClean="0"/>
              <a:t>“</a:t>
            </a:r>
            <a:r>
              <a:rPr lang="en-US" sz="3600" b="1" i="1" dirty="0" err="1" smtClean="0"/>
              <a:t>Aflatoxins</a:t>
            </a:r>
            <a:r>
              <a:rPr lang="en-US" sz="3600" b="1" i="1" dirty="0" smtClean="0"/>
              <a:t> are mutagenic, carcinogenic, </a:t>
            </a:r>
            <a:r>
              <a:rPr lang="en-US" sz="3600" b="1" i="1" dirty="0" err="1" smtClean="0"/>
              <a:t>teratogenic</a:t>
            </a:r>
            <a:r>
              <a:rPr lang="en-US" sz="3600" b="1" i="1" dirty="0" smtClean="0"/>
              <a:t>, hepatotoxic, immunosuppressive, and they also inhibit several metabolic systems”</a:t>
            </a:r>
            <a:r>
              <a:rPr lang="en-US" sz="3600" b="1" i="1" dirty="0" smtClean="0">
                <a:solidFill>
                  <a:srgbClr val="FF0000"/>
                </a:solidFill>
              </a:rPr>
              <a:t>*</a:t>
            </a:r>
            <a:endParaRPr lang="en-US" sz="4000" dirty="0">
              <a:solidFill>
                <a:srgbClr val="FF0000"/>
              </a:solidFill>
            </a:endParaRPr>
          </a:p>
        </p:txBody>
      </p:sp>
      <p:sp>
        <p:nvSpPr>
          <p:cNvPr id="5" name="TextBox 4"/>
          <p:cNvSpPr txBox="1"/>
          <p:nvPr/>
        </p:nvSpPr>
        <p:spPr>
          <a:xfrm>
            <a:off x="622301" y="6094968"/>
            <a:ext cx="8064500" cy="923330"/>
          </a:xfrm>
          <a:prstGeom prst="rect">
            <a:avLst/>
          </a:prstGeom>
          <a:noFill/>
        </p:spPr>
        <p:txBody>
          <a:bodyPr wrap="square" rtlCol="0">
            <a:spAutoFit/>
          </a:bodyPr>
          <a:lstStyle/>
          <a:p>
            <a:r>
              <a:rPr lang="en-US" dirty="0" smtClean="0">
                <a:solidFill>
                  <a:srgbClr val="FF0000"/>
                </a:solidFill>
              </a:rPr>
              <a:t>*</a:t>
            </a:r>
            <a:r>
              <a:rPr lang="en-US" dirty="0" err="1" smtClean="0"/>
              <a:t>Barberis</a:t>
            </a:r>
            <a:r>
              <a:rPr lang="en-US" dirty="0" smtClean="0"/>
              <a:t> et al., Journal of Environmental Science and Health, Part B: Pesticides, Food Contaminants, and Agricultural Wastes. </a:t>
            </a:r>
            <a:r>
              <a:rPr lang="en-US" dirty="0"/>
              <a:t>2013, 48(12), 1070-1079.</a:t>
            </a:r>
          </a:p>
          <a:p>
            <a:endParaRPr lang="en-US" dirty="0"/>
          </a:p>
        </p:txBody>
      </p:sp>
    </p:spTree>
    <p:extLst>
      <p:ext uri="{BB962C8B-B14F-4D97-AF65-F5344CB8AC3E}">
        <p14:creationId xmlns:p14="http://schemas.microsoft.com/office/powerpoint/2010/main" val="70922499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85"/>
            <a:ext cx="8229600" cy="1143000"/>
          </a:xfrm>
        </p:spPr>
        <p:txBody>
          <a:bodyPr/>
          <a:lstStyle/>
          <a:p>
            <a:r>
              <a:rPr lang="en-US" b="1" dirty="0" smtClean="0"/>
              <a:t>Summary</a:t>
            </a:r>
            <a:endParaRPr lang="en-US" b="1" dirty="0"/>
          </a:p>
        </p:txBody>
      </p:sp>
      <p:sp>
        <p:nvSpPr>
          <p:cNvPr id="3" name="Content Placeholder 2"/>
          <p:cNvSpPr>
            <a:spLocks noGrp="1"/>
          </p:cNvSpPr>
          <p:nvPr>
            <p:ph idx="1"/>
          </p:nvPr>
        </p:nvSpPr>
        <p:spPr>
          <a:xfrm>
            <a:off x="457200" y="1417638"/>
            <a:ext cx="8229600" cy="5033962"/>
          </a:xfrm>
        </p:spPr>
        <p:txBody>
          <a:bodyPr>
            <a:normAutofit fontScale="92500" lnSpcReduction="10000"/>
          </a:bodyPr>
          <a:lstStyle/>
          <a:p>
            <a:r>
              <a:rPr lang="en-US" dirty="0" smtClean="0"/>
              <a:t>I believe we need to be very worried about glyphosate in the food and water supplies</a:t>
            </a:r>
          </a:p>
          <a:p>
            <a:r>
              <a:rPr lang="en-US" dirty="0" smtClean="0"/>
              <a:t>Glyphosate’s disruption of gut bacteria, depletion of essential amino acids and minerals, and interference with cytochrome P450 enzymes have widespread consequences</a:t>
            </a:r>
          </a:p>
          <a:p>
            <a:r>
              <a:rPr lang="en-US" dirty="0" smtClean="0"/>
              <a:t>Glyphosate may be the most important factor in </a:t>
            </a:r>
            <a:r>
              <a:rPr lang="en-US" smtClean="0"/>
              <a:t>the </a:t>
            </a:r>
            <a:r>
              <a:rPr lang="en-US" smtClean="0"/>
              <a:t>recent </a:t>
            </a:r>
            <a:r>
              <a:rPr lang="en-US" dirty="0" smtClean="0"/>
              <a:t>die-off of many species</a:t>
            </a:r>
          </a:p>
          <a:p>
            <a:r>
              <a:rPr lang="en-US" dirty="0" smtClean="0"/>
              <a:t>Glyphosate may be the most important factor in the U.S. health crisis related to obesity, autism, dementia, celiac disease, kidney failure,  etc.</a:t>
            </a:r>
          </a:p>
          <a:p>
            <a:endParaRPr lang="en-US" dirty="0"/>
          </a:p>
        </p:txBody>
      </p:sp>
    </p:spTree>
    <p:extLst>
      <p:ext uri="{BB962C8B-B14F-4D97-AF65-F5344CB8AC3E}">
        <p14:creationId xmlns:p14="http://schemas.microsoft.com/office/powerpoint/2010/main" val="34895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1661250" y="1959687"/>
            <a:ext cx="5481834" cy="769441"/>
          </a:xfrm>
          <a:prstGeom prst="rect">
            <a:avLst/>
          </a:prstGeom>
          <a:noFill/>
        </p:spPr>
        <p:txBody>
          <a:bodyPr wrap="none" rtlCol="0">
            <a:spAutoFit/>
          </a:bodyPr>
          <a:lstStyle/>
          <a:p>
            <a:r>
              <a:rPr lang="en-US" sz="4400" dirty="0" smtClean="0">
                <a:latin typeface="Apple Casual"/>
              </a:rPr>
              <a:t>Autism and Dementia</a:t>
            </a:r>
            <a:endParaRPr lang="en-US" sz="4400" dirty="0">
              <a:latin typeface="Apple Casual"/>
            </a:endParaRPr>
          </a:p>
        </p:txBody>
      </p:sp>
    </p:spTree>
    <p:extLst>
      <p:ext uri="{BB962C8B-B14F-4D97-AF65-F5344CB8AC3E}">
        <p14:creationId xmlns:p14="http://schemas.microsoft.com/office/powerpoint/2010/main" val="8015765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a:t>“</a:t>
            </a:r>
            <a:r>
              <a:rPr lang="en-US" i="1" dirty="0"/>
              <a:t>Children today are sicker than they were a generation ago. From childhood cancers to autism, birth defects and asthma, a wide range of childhood diseases and disorders are on the rise. Our assessment of the latest science leaves little room for doubt</a:t>
            </a:r>
            <a:r>
              <a:rPr lang="en-US" i="1" dirty="0">
                <a:solidFill>
                  <a:srgbClr val="FF0000"/>
                </a:solidFill>
              </a:rPr>
              <a:t>: </a:t>
            </a:r>
            <a:r>
              <a:rPr lang="en-US" i="1" dirty="0" smtClean="0">
                <a:solidFill>
                  <a:srgbClr val="FF0000"/>
                </a:solidFill>
              </a:rPr>
              <a:t>pesticides </a:t>
            </a:r>
            <a:r>
              <a:rPr lang="en-US" i="1" dirty="0">
                <a:solidFill>
                  <a:srgbClr val="FF0000"/>
                </a:solidFill>
              </a:rPr>
              <a:t>are one key driver of this sobering trend</a:t>
            </a:r>
            <a:r>
              <a:rPr lang="en-US" i="1" dirty="0" smtClean="0"/>
              <a:t>.”</a:t>
            </a:r>
            <a:r>
              <a:rPr lang="en-US" i="1" dirty="0" smtClean="0">
                <a:solidFill>
                  <a:srgbClr val="FF0000"/>
                </a:solidFill>
              </a:rPr>
              <a:t>*</a:t>
            </a:r>
            <a:endParaRPr lang="en-US" dirty="0">
              <a:solidFill>
                <a:srgbClr val="FF0000"/>
              </a:solidFill>
            </a:endParaRPr>
          </a:p>
        </p:txBody>
      </p:sp>
      <p:sp>
        <p:nvSpPr>
          <p:cNvPr id="4" name="TextBox 3"/>
          <p:cNvSpPr txBox="1"/>
          <p:nvPr/>
        </p:nvSpPr>
        <p:spPr>
          <a:xfrm>
            <a:off x="781538" y="6467231"/>
            <a:ext cx="7758354" cy="400110"/>
          </a:xfrm>
          <a:prstGeom prst="rect">
            <a:avLst/>
          </a:prstGeom>
          <a:noFill/>
        </p:spPr>
        <p:txBody>
          <a:bodyPr wrap="none" rtlCol="0">
            <a:spAutoFit/>
          </a:bodyPr>
          <a:lstStyle/>
          <a:p>
            <a:r>
              <a:rPr lang="en-US" sz="2000" dirty="0" smtClean="0">
                <a:solidFill>
                  <a:srgbClr val="FF0000"/>
                </a:solidFill>
              </a:rPr>
              <a:t>*</a:t>
            </a:r>
            <a:r>
              <a:rPr lang="en-US" sz="2000" dirty="0" smtClean="0"/>
              <a:t>http</a:t>
            </a:r>
            <a:r>
              <a:rPr lang="en-US" sz="2000" dirty="0"/>
              <a:t>://</a:t>
            </a:r>
            <a:r>
              <a:rPr lang="en-US" sz="2000" dirty="0" err="1"/>
              <a:t>www.emagazine.com</a:t>
            </a:r>
            <a:r>
              <a:rPr lang="en-US" sz="2000" dirty="0"/>
              <a:t>/earth-talk/pesticides-and-</a:t>
            </a:r>
            <a:r>
              <a:rPr lang="en-US" sz="2000" dirty="0" err="1"/>
              <a:t>childrens</a:t>
            </a:r>
            <a:r>
              <a:rPr lang="en-US" sz="2000" dirty="0"/>
              <a:t>-health</a:t>
            </a:r>
          </a:p>
        </p:txBody>
      </p:sp>
    </p:spTree>
    <p:extLst>
      <p:ext uri="{BB962C8B-B14F-4D97-AF65-F5344CB8AC3E}">
        <p14:creationId xmlns:p14="http://schemas.microsoft.com/office/powerpoint/2010/main" val="27354289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18" y="750939"/>
            <a:ext cx="7742220" cy="3464410"/>
          </a:xfrm>
          <a:solidFill>
            <a:srgbClr val="FFF9A2"/>
          </a:solidFill>
          <a:ln>
            <a:solidFill>
              <a:srgbClr val="000000"/>
            </a:solidFill>
          </a:ln>
        </p:spPr>
        <p:txBody>
          <a:bodyPr>
            <a:normAutofit lnSpcReduction="10000"/>
          </a:bodyPr>
          <a:lstStyle/>
          <a:p>
            <a:pPr marL="0" indent="0">
              <a:buNone/>
            </a:pPr>
            <a:r>
              <a:rPr lang="en-US" dirty="0" smtClean="0"/>
              <a:t>“One </a:t>
            </a:r>
            <a:r>
              <a:rPr lang="en-US" dirty="0"/>
              <a:t>of the puzzling aspects of autism is the marked increase in the incidence of autism that began in the United States in the early 1980s and has appeared to increase continuously since </a:t>
            </a:r>
            <a:r>
              <a:rPr lang="en-US" dirty="0" smtClean="0"/>
              <a:t>then.”</a:t>
            </a:r>
          </a:p>
          <a:p>
            <a:pPr marL="0" indent="0">
              <a:buNone/>
            </a:pPr>
            <a:r>
              <a:rPr lang="en-US" b="1" dirty="0" smtClean="0"/>
              <a:t>-</a:t>
            </a:r>
            <a:r>
              <a:rPr lang="en-US" dirty="0" smtClean="0"/>
              <a:t>William Shaw, Journal </a:t>
            </a:r>
            <a:r>
              <a:rPr lang="en-US" dirty="0"/>
              <a:t>of Restorative Medicine 2013; 2: </a:t>
            </a:r>
            <a:r>
              <a:rPr lang="en-US" dirty="0" smtClean="0"/>
              <a:t>First line of Introduction. </a:t>
            </a:r>
            <a:endParaRPr lang="en-US" dirty="0"/>
          </a:p>
        </p:txBody>
      </p:sp>
      <p:sp>
        <p:nvSpPr>
          <p:cNvPr id="4" name="Rectangle 3"/>
          <p:cNvSpPr/>
          <p:nvPr/>
        </p:nvSpPr>
        <p:spPr>
          <a:xfrm>
            <a:off x="4479667" y="2967335"/>
            <a:ext cx="184666" cy="923330"/>
          </a:xfrm>
          <a:prstGeom prst="rect">
            <a:avLst/>
          </a:prstGeom>
          <a:noFill/>
        </p:spPr>
        <p:txBody>
          <a:bodyPr wrap="none" lIns="91440" tIns="45720" rIns="91440" bIns="45720">
            <a:spAutoFit/>
          </a:bodyPr>
          <a:lstStyle/>
          <a:p>
            <a:pPr algn="ct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659206" y="4601348"/>
            <a:ext cx="10277746" cy="1569660"/>
          </a:xfrm>
          <a:prstGeom prst="rect">
            <a:avLst/>
          </a:prstGeom>
          <a:noFill/>
        </p:spPr>
        <p:txBody>
          <a:bodyPr wrap="square" lIns="91440" tIns="45720" rIns="91440" bIns="45720">
            <a:spAutoFit/>
          </a:bodyPr>
          <a:lstStyle/>
          <a:p>
            <a:pPr algn="ctr"/>
            <a: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rate was one in fifty in the         most recent estimate last year</a:t>
            </a:r>
            <a:endParaRPr 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7372507" y="4011794"/>
            <a:ext cx="4940819"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675893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Conditions Associated with Autism</a:t>
            </a:r>
            <a:endParaRPr lang="en-US" sz="3600" b="1" dirty="0"/>
          </a:p>
        </p:txBody>
      </p:sp>
      <p:sp>
        <p:nvSpPr>
          <p:cNvPr id="3" name="Content Placeholder 2"/>
          <p:cNvSpPr>
            <a:spLocks noGrp="1"/>
          </p:cNvSpPr>
          <p:nvPr>
            <p:ph idx="1"/>
          </p:nvPr>
        </p:nvSpPr>
        <p:spPr/>
        <p:txBody>
          <a:bodyPr/>
          <a:lstStyle/>
          <a:p>
            <a:r>
              <a:rPr lang="en-US" dirty="0" smtClean="0"/>
              <a:t>Disrupted gut bacteria</a:t>
            </a:r>
          </a:p>
          <a:p>
            <a:r>
              <a:rPr lang="en-US" dirty="0" smtClean="0"/>
              <a:t>Deficiencies in  serotonin and melatonin</a:t>
            </a:r>
          </a:p>
          <a:p>
            <a:r>
              <a:rPr lang="en-US" dirty="0" smtClean="0"/>
              <a:t>Impaired sulfur metabolism</a:t>
            </a:r>
            <a:endParaRPr lang="en-US" dirty="0"/>
          </a:p>
        </p:txBody>
      </p:sp>
      <p:sp>
        <p:nvSpPr>
          <p:cNvPr id="4" name="TextBox 3"/>
          <p:cNvSpPr txBox="1"/>
          <p:nvPr/>
        </p:nvSpPr>
        <p:spPr>
          <a:xfrm>
            <a:off x="1792660" y="3791656"/>
            <a:ext cx="6040599" cy="2677656"/>
          </a:xfrm>
          <a:prstGeom prst="rect">
            <a:avLst/>
          </a:prstGeom>
          <a:solidFill>
            <a:srgbClr val="FFF9A2"/>
          </a:solidFill>
          <a:ln>
            <a:solidFill>
              <a:srgbClr val="000000"/>
            </a:solidFill>
          </a:ln>
        </p:spPr>
        <p:txBody>
          <a:bodyPr wrap="square" rtlCol="0">
            <a:spAutoFit/>
          </a:bodyPr>
          <a:lstStyle/>
          <a:p>
            <a:endParaRPr lang="en-US" sz="2800" dirty="0" smtClean="0"/>
          </a:p>
          <a:p>
            <a:pPr algn="ctr"/>
            <a:r>
              <a:rPr lang="en-US" sz="2800" i="1" dirty="0" smtClean="0"/>
              <a:t>Is there a toxic environmental   substance that has been on the rise since 1980 and  that could account       for these comorbidities?</a:t>
            </a:r>
          </a:p>
          <a:p>
            <a:endParaRPr lang="en-US" sz="2800" dirty="0"/>
          </a:p>
        </p:txBody>
      </p:sp>
    </p:spTree>
    <p:extLst>
      <p:ext uri="{BB962C8B-B14F-4D97-AF65-F5344CB8AC3E}">
        <p14:creationId xmlns:p14="http://schemas.microsoft.com/office/powerpoint/2010/main" val="2595766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und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357" y="231165"/>
            <a:ext cx="6626835" cy="6626835"/>
          </a:xfrm>
          <a:prstGeom prst="rect">
            <a:avLst/>
          </a:prstGeom>
        </p:spPr>
      </p:pic>
      <p:sp>
        <p:nvSpPr>
          <p:cNvPr id="5" name="Rectangle 4"/>
          <p:cNvSpPr/>
          <p:nvPr/>
        </p:nvSpPr>
        <p:spPr>
          <a:xfrm>
            <a:off x="2778810" y="1600200"/>
            <a:ext cx="3979876"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GLYPHOSATE</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1406921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166751</TotalTime>
  <Words>2515</Words>
  <Application>Microsoft Macintosh PowerPoint</Application>
  <PresentationFormat>On-screen Show (4:3)</PresentationFormat>
  <Paragraphs>252</Paragraphs>
  <Slides>47</Slides>
  <Notes>15</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47</vt:i4>
      </vt:variant>
    </vt:vector>
  </HeadingPairs>
  <TitlesOfParts>
    <vt:vector size="48" baseType="lpstr">
      <vt:lpstr>Office Theme</vt:lpstr>
      <vt:lpstr>PowerPoint Presentation</vt:lpstr>
      <vt:lpstr>PowerPoint Presentation</vt:lpstr>
      <vt:lpstr>Download These Slides</vt:lpstr>
      <vt:lpstr>Outline</vt:lpstr>
      <vt:lpstr>PowerPoint Presentation</vt:lpstr>
      <vt:lpstr>PowerPoint Presentation</vt:lpstr>
      <vt:lpstr>PowerPoint Presentation</vt:lpstr>
      <vt:lpstr>Conditions Associated with Autism</vt:lpstr>
      <vt:lpstr>PowerPoint Presentation</vt:lpstr>
      <vt:lpstr>PowerPoint Presentation</vt:lpstr>
      <vt:lpstr>PowerPoint Presentation</vt:lpstr>
      <vt:lpstr>Recent Publication</vt:lpstr>
      <vt:lpstr>Is Glyphosate Nontoxic?</vt:lpstr>
      <vt:lpstr>Main Toxic Effects of Glyphosate*</vt:lpstr>
      <vt:lpstr>Some Biomarkers for Autism</vt:lpstr>
      <vt:lpstr>Some Biomarkers for Autism</vt:lpstr>
      <vt:lpstr>Dementia and Autism Have                  Much in Common</vt:lpstr>
      <vt:lpstr>PowerPoint Presentation</vt:lpstr>
      <vt:lpstr>Is Glyphosate Making Us Obese?</vt:lpstr>
      <vt:lpstr>Obesity in US over Time*</vt:lpstr>
      <vt:lpstr>PowerPoint Presentation</vt:lpstr>
      <vt:lpstr>Gut Microbes and Obesity</vt:lpstr>
      <vt:lpstr>Pigs Fed GMOs Develop Inflamed Gut*</vt:lpstr>
      <vt:lpstr>Pigs Fed GMOs Develop Inflamed Gut*</vt:lpstr>
      <vt:lpstr>Human Digestive System Disorders</vt:lpstr>
      <vt:lpstr>PowerPoint Presentation</vt:lpstr>
      <vt:lpstr>PowerPoint Presentation</vt:lpstr>
      <vt:lpstr>Recent Publication (Dec. 2013)</vt:lpstr>
      <vt:lpstr>PowerPoint Presentation</vt:lpstr>
      <vt:lpstr>“We may be able to knock out 80% to 90%                          of the resistant ryegrass with glyphosate. ”</vt:lpstr>
      <vt:lpstr>Celiac Disease, Glyphosate and Non Hodgkin’s Lymphoma</vt:lpstr>
      <vt:lpstr>Acute Kidney Disease Death Rate Plotted Against Glyphosate and GMOs*</vt:lpstr>
      <vt:lpstr>Acute Kidney Disease Death Rate Plotted Against Glyphosate and GMOs*</vt:lpstr>
      <vt:lpstr>Acute Kidney Disease Death Rate Plotted Against Glyphosate and GMOs*</vt:lpstr>
      <vt:lpstr>PowerPoint Presentation</vt:lpstr>
      <vt:lpstr>Roundup Safety Claims Disputed*</vt:lpstr>
      <vt:lpstr>Glyphosate is an endocrine disruptor that promotes breast cancer*</vt:lpstr>
      <vt:lpstr>Mammary Tumors in Rats*</vt:lpstr>
      <vt:lpstr>Glyphosate and Anencephaly*</vt:lpstr>
      <vt:lpstr>Glyphosate Upregulates Retinoic Acid*</vt:lpstr>
      <vt:lpstr>An Important Paper (2012)</vt:lpstr>
      <vt:lpstr>Glyphosate Kills Liver Cells*</vt:lpstr>
      <vt:lpstr>PowerPoint Presentation</vt:lpstr>
      <vt:lpstr>Species in Stress</vt:lpstr>
      <vt:lpstr>PowerPoint Presentation</vt:lpstr>
      <vt:lpstr>PowerPoint Presentation</vt:lpstr>
      <vt:lpstr>Summary</vt:lpstr>
    </vt:vector>
  </TitlesOfParts>
  <Company>MIT CSAIL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Glyphosate:  The Elephant in the Room</dc:title>
  <dc:creator>Stephanie Seneff</dc:creator>
  <cp:lastModifiedBy>Stephanie Seneff</cp:lastModifiedBy>
  <cp:revision>523</cp:revision>
  <cp:lastPrinted>2014-02-27T15:41:44Z</cp:lastPrinted>
  <dcterms:created xsi:type="dcterms:W3CDTF">2013-11-20T18:33:51Z</dcterms:created>
  <dcterms:modified xsi:type="dcterms:W3CDTF">2014-03-11T22:04:10Z</dcterms:modified>
</cp:coreProperties>
</file>