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Default Extension="bin" ContentType="application/vnd.openxmlformats-officedocument.presentationml.printerSettings"/>
  <Override PartName="/ppt/notesSlides/notesSlide30.xml" ContentType="application/vnd.openxmlformats-officedocument.presentationml.notesSlide+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Default Extension="gif" ContentType="image/gif"/>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slides/slide70.xml" ContentType="application/vnd.openxmlformats-officedocument.presentationml.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72.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47.xml" ContentType="application/vnd.openxmlformats-officedocument.presentationml.slide+xml"/>
  <Override PartName="/ppt/slideLayouts/slideLayout6.xml" ContentType="application/vnd.openxmlformats-officedocument.presentationml.slideLayout+xml"/>
  <Override PartName="/ppt/notesSlides/notesSlide9.xml" ContentType="application/vnd.openxmlformats-officedocument.presentationml.notesSlide+xml"/>
  <Override PartName="/ppt/slides/slide71.xml" ContentType="application/vnd.openxmlformats-officedocument.presentationml.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slides/slide63.xml" ContentType="application/vnd.openxmlformats-officedocument.presentationml.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s/slide32.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59.xml" ContentType="application/vnd.openxmlformats-officedocument.presentationml.slide+xml"/>
  <Override PartName="/ppt/slides/slide78.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notesSlides/notesSlide21.xml" ContentType="application/vnd.openxmlformats-officedocument.presentationml.notes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80"/>
  </p:notesMasterIdLst>
  <p:sldIdLst>
    <p:sldId id="257" r:id="rId2"/>
    <p:sldId id="289" r:id="rId3"/>
    <p:sldId id="331" r:id="rId4"/>
    <p:sldId id="329" r:id="rId5"/>
    <p:sldId id="315" r:id="rId6"/>
    <p:sldId id="313" r:id="rId7"/>
    <p:sldId id="312" r:id="rId8"/>
    <p:sldId id="314" r:id="rId9"/>
    <p:sldId id="325" r:id="rId10"/>
    <p:sldId id="330" r:id="rId11"/>
    <p:sldId id="277" r:id="rId12"/>
    <p:sldId id="283" r:id="rId13"/>
    <p:sldId id="278" r:id="rId14"/>
    <p:sldId id="357" r:id="rId15"/>
    <p:sldId id="354" r:id="rId16"/>
    <p:sldId id="371" r:id="rId17"/>
    <p:sldId id="372" r:id="rId18"/>
    <p:sldId id="287" r:id="rId19"/>
    <p:sldId id="305" r:id="rId20"/>
    <p:sldId id="279" r:id="rId21"/>
    <p:sldId id="280" r:id="rId22"/>
    <p:sldId id="281" r:id="rId23"/>
    <p:sldId id="365" r:id="rId24"/>
    <p:sldId id="284" r:id="rId25"/>
    <p:sldId id="332" r:id="rId26"/>
    <p:sldId id="356" r:id="rId27"/>
    <p:sldId id="333" r:id="rId28"/>
    <p:sldId id="334" r:id="rId29"/>
    <p:sldId id="366" r:id="rId30"/>
    <p:sldId id="328" r:id="rId31"/>
    <p:sldId id="293" r:id="rId32"/>
    <p:sldId id="294" r:id="rId33"/>
    <p:sldId id="301" r:id="rId34"/>
    <p:sldId id="304" r:id="rId35"/>
    <p:sldId id="296" r:id="rId36"/>
    <p:sldId id="295" r:id="rId37"/>
    <p:sldId id="297" r:id="rId38"/>
    <p:sldId id="298" r:id="rId39"/>
    <p:sldId id="302" r:id="rId40"/>
    <p:sldId id="300" r:id="rId41"/>
    <p:sldId id="291" r:id="rId42"/>
    <p:sldId id="358" r:id="rId43"/>
    <p:sldId id="292" r:id="rId44"/>
    <p:sldId id="369" r:id="rId45"/>
    <p:sldId id="370" r:id="rId46"/>
    <p:sldId id="337" r:id="rId47"/>
    <p:sldId id="343" r:id="rId48"/>
    <p:sldId id="344" r:id="rId49"/>
    <p:sldId id="345" r:id="rId50"/>
    <p:sldId id="347" r:id="rId51"/>
    <p:sldId id="348" r:id="rId52"/>
    <p:sldId id="349" r:id="rId53"/>
    <p:sldId id="350" r:id="rId54"/>
    <p:sldId id="367" r:id="rId55"/>
    <p:sldId id="368" r:id="rId56"/>
    <p:sldId id="326" r:id="rId57"/>
    <p:sldId id="275" r:id="rId58"/>
    <p:sldId id="373" r:id="rId59"/>
    <p:sldId id="374" r:id="rId60"/>
    <p:sldId id="375" r:id="rId61"/>
    <p:sldId id="306" r:id="rId62"/>
    <p:sldId id="310" r:id="rId63"/>
    <p:sldId id="338" r:id="rId64"/>
    <p:sldId id="340" r:id="rId65"/>
    <p:sldId id="260" r:id="rId66"/>
    <p:sldId id="268" r:id="rId67"/>
    <p:sldId id="273" r:id="rId68"/>
    <p:sldId id="274" r:id="rId69"/>
    <p:sldId id="272" r:id="rId70"/>
    <p:sldId id="271" r:id="rId71"/>
    <p:sldId id="270" r:id="rId72"/>
    <p:sldId id="317" r:id="rId73"/>
    <p:sldId id="318" r:id="rId74"/>
    <p:sldId id="319" r:id="rId75"/>
    <p:sldId id="352" r:id="rId76"/>
    <p:sldId id="376" r:id="rId77"/>
    <p:sldId id="353" r:id="rId78"/>
    <p:sldId id="363"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EC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6110" autoAdjust="0"/>
  </p:normalViewPr>
  <p:slideViewPr>
    <p:cSldViewPr snapToGrid="0" snapToObjects="1">
      <p:cViewPr>
        <p:scale>
          <a:sx n="100" d="100"/>
          <a:sy n="100" d="100"/>
        </p:scale>
        <p:origin x="-48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1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notesMaster" Target="notesMasters/notes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0532F6-BF65-984C-80F7-8E94228DC2E3}" type="datetimeFigureOut">
              <a:rPr lang="en-US" smtClean="0"/>
              <a:pPr/>
              <a:t>3/14/12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59FBB9-35DB-0148-8A54-482910B8CD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 Id="rId3" Type="http://schemas.openxmlformats.org/officeDocument/2006/relationships/hyperlink" Target="http://dx.doi.org/10.1007/BF01531665"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59FBB9-35DB-0148-8A54-482910B8CD0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err="1" smtClean="0">
                <a:solidFill>
                  <a:schemeClr val="tx1"/>
                </a:solidFill>
                <a:latin typeface="+mn-lt"/>
                <a:ea typeface="+mn-ea"/>
                <a:cs typeface="+mn-cs"/>
              </a:rPr>
              <a:t>Palinski</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Circ. Res. 2009;104;569-571</a:t>
            </a:r>
          </a:p>
          <a:p>
            <a:r>
              <a:rPr lang="en-US" sz="1200" i="1" kern="1200" dirty="0" err="1" smtClean="0">
                <a:solidFill>
                  <a:schemeClr val="tx1"/>
                </a:solidFill>
                <a:latin typeface="+mn-lt"/>
                <a:ea typeface="+mn-ea"/>
                <a:cs typeface="+mn-cs"/>
              </a:rPr>
              <a:t>Maternal_cholesterol_placenta.pdf</a:t>
            </a:r>
            <a:endParaRPr lang="en-US" sz="1200" i="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Cancer/</a:t>
            </a:r>
            <a:r>
              <a:rPr lang="en-US" dirty="0" err="1" smtClean="0"/>
              <a:t>dhea_sulfate_reduced_autism.text</a:t>
            </a:r>
            <a:endParaRPr lang="en-US" dirty="0" smtClean="0"/>
          </a:p>
          <a:p>
            <a:r>
              <a:rPr lang="en-US" dirty="0" smtClean="0"/>
              <a:t>Cancer/</a:t>
            </a:r>
            <a:r>
              <a:rPr lang="en-US" dirty="0" err="1" smtClean="0"/>
              <a:t>DHEA_deficiency_lethal</a:t>
            </a:r>
            <a:r>
              <a:rPr lang="en-US" baseline="0" dirty="0" err="1" smtClean="0"/>
              <a:t>_mouse_embryos.pdf</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DHEA_sulfate_depression.pdf</a:t>
            </a:r>
            <a:endParaRPr lang="en-US" dirty="0" smtClean="0"/>
          </a:p>
          <a:p>
            <a:r>
              <a:rPr lang="en-US" dirty="0" err="1" smtClean="0"/>
              <a:t>DHEAS_crosses_BBB.pdf</a:t>
            </a:r>
            <a:endParaRPr lang="en-US" dirty="0" smtClean="0"/>
          </a:p>
          <a:p>
            <a:endParaRPr lang="en-US" dirty="0"/>
          </a:p>
        </p:txBody>
      </p:sp>
      <p:sp>
        <p:nvSpPr>
          <p:cNvPr id="4" name="Slide Number Placeholder 3"/>
          <p:cNvSpPr>
            <a:spLocks noGrp="1"/>
          </p:cNvSpPr>
          <p:nvPr>
            <p:ph type="sldNum" sz="quarter" idx="10"/>
          </p:nvPr>
        </p:nvSpPr>
        <p:spPr/>
        <p:txBody>
          <a:bodyPr/>
          <a:lstStyle/>
          <a:p>
            <a:fld id="{7759FBB9-35DB-0148-8A54-482910B8CD0E}"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38B2B8-0646-6C4D-B427-8B19CBBE891F}"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vitaminK/homocysteine_and_alzheimers.pdf</a:t>
            </a:r>
            <a:endParaRPr lang="en-US" dirty="0" smtClean="0"/>
          </a:p>
          <a:p>
            <a:endParaRPr lang="en-US" dirty="0"/>
          </a:p>
        </p:txBody>
      </p:sp>
      <p:sp>
        <p:nvSpPr>
          <p:cNvPr id="4" name="Slide Number Placeholder 3"/>
          <p:cNvSpPr>
            <a:spLocks noGrp="1"/>
          </p:cNvSpPr>
          <p:nvPr>
            <p:ph type="sldNum" sz="quarter" idx="10"/>
          </p:nvPr>
        </p:nvSpPr>
        <p:spPr/>
        <p:txBody>
          <a:bodyPr/>
          <a:lstStyle/>
          <a:p>
            <a:fld id="{7759FBB9-35DB-0148-8A54-482910B8CD0E}" type="slidenum">
              <a:rPr lang="en-US" smtClean="0"/>
              <a:pPr/>
              <a:t>27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Slide 23 in </a:t>
            </a:r>
            <a:r>
              <a:rPr lang="en-US" dirty="0" err="1" smtClean="0"/>
              <a:t>Shaw_PPT.pdf</a:t>
            </a:r>
            <a:endParaRPr lang="en-US" dirty="0" smtClean="0"/>
          </a:p>
          <a:p>
            <a:endParaRPr lang="en-US" dirty="0" smtClean="0"/>
          </a:p>
          <a:p>
            <a:r>
              <a:rPr lang="en-US" sz="1200" kern="1200" dirty="0" err="1" smtClean="0">
                <a:solidFill>
                  <a:schemeClr val="tx1"/>
                </a:solidFill>
                <a:latin typeface="+mn-lt"/>
                <a:ea typeface="+mn-ea"/>
                <a:cs typeface="+mn-cs"/>
              </a:rPr>
              <a:t>DTaP</a:t>
            </a:r>
            <a:r>
              <a:rPr lang="en-US" sz="1200" kern="1200" dirty="0" smtClean="0">
                <a:solidFill>
                  <a:schemeClr val="tx1"/>
                </a:solidFill>
                <a:latin typeface="+mn-lt"/>
                <a:ea typeface="+mn-ea"/>
                <a:cs typeface="+mn-cs"/>
              </a:rPr>
              <a:t>=Diphtheria, Tetanus, and </a:t>
            </a:r>
            <a:r>
              <a:rPr lang="en-US" sz="1200" kern="1200" dirty="0" err="1" smtClean="0">
                <a:solidFill>
                  <a:schemeClr val="tx1"/>
                </a:solidFill>
                <a:latin typeface="+mn-lt"/>
                <a:ea typeface="+mn-ea"/>
                <a:cs typeface="+mn-cs"/>
              </a:rPr>
              <a:t>acellular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Persussis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HepA</a:t>
            </a:r>
            <a:r>
              <a:rPr lang="en-US" sz="1200" kern="1200" dirty="0" smtClean="0">
                <a:solidFill>
                  <a:schemeClr val="tx1"/>
                </a:solidFill>
                <a:latin typeface="+mn-lt"/>
                <a:ea typeface="+mn-ea"/>
                <a:cs typeface="+mn-cs"/>
              </a:rPr>
              <a:t>=Hepatitis A; </a:t>
            </a:r>
            <a:r>
              <a:rPr lang="en-US" sz="1200" kern="1200" dirty="0" err="1" smtClean="0">
                <a:solidFill>
                  <a:schemeClr val="tx1"/>
                </a:solidFill>
                <a:latin typeface="+mn-lt"/>
                <a:ea typeface="+mn-ea"/>
                <a:cs typeface="+mn-cs"/>
              </a:rPr>
              <a:t>HepB</a:t>
            </a:r>
            <a:r>
              <a:rPr lang="en-US" sz="1200" kern="1200" dirty="0" smtClean="0">
                <a:solidFill>
                  <a:schemeClr val="tx1"/>
                </a:solidFill>
                <a:latin typeface="+mn-lt"/>
                <a:ea typeface="+mn-ea"/>
                <a:cs typeface="+mn-cs"/>
              </a:rPr>
              <a:t>=Hepatitis B </a:t>
            </a:r>
            <a:r>
              <a:rPr lang="en-US" sz="1200" kern="1200" dirty="0" err="1" smtClean="0">
                <a:solidFill>
                  <a:schemeClr val="tx1"/>
                </a:solidFill>
                <a:latin typeface="+mn-lt"/>
                <a:ea typeface="+mn-ea"/>
                <a:cs typeface="+mn-cs"/>
              </a:rPr>
              <a:t>Hib</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Haemophilus</a:t>
            </a:r>
            <a:r>
              <a:rPr lang="en-US" sz="1200" kern="1200" dirty="0" smtClean="0">
                <a:solidFill>
                  <a:schemeClr val="tx1"/>
                </a:solidFill>
                <a:latin typeface="+mn-lt"/>
                <a:ea typeface="+mn-ea"/>
                <a:cs typeface="+mn-cs"/>
              </a:rPr>
              <a:t> influenza type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PCV=Pneumococcal; </a:t>
            </a:r>
            <a:r>
              <a:rPr lang="en-US" sz="1200" kern="1200" dirty="0" err="1" smtClean="0">
                <a:solidFill>
                  <a:schemeClr val="tx1"/>
                </a:solidFill>
                <a:latin typeface="+mn-lt"/>
                <a:ea typeface="+mn-ea"/>
                <a:cs typeface="+mn-cs"/>
              </a:rPr>
              <a:t>MenC</a:t>
            </a:r>
            <a:r>
              <a:rPr lang="en-US" sz="1200" kern="1200" dirty="0" smtClean="0">
                <a:solidFill>
                  <a:schemeClr val="tx1"/>
                </a:solidFill>
                <a:latin typeface="+mn-lt"/>
                <a:ea typeface="+mn-ea"/>
                <a:cs typeface="+mn-cs"/>
              </a:rPr>
              <a:t>=Meningococcal group C</a:t>
            </a:r>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33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robert_davidson</a:t>
            </a:r>
            <a:r>
              <a:rPr lang="en-US" dirty="0" smtClean="0"/>
              <a:t>/Miller on Alum in </a:t>
            </a:r>
            <a:r>
              <a:rPr lang="en-US" dirty="0" err="1" smtClean="0"/>
              <a:t>vaccines.pdf</a:t>
            </a:r>
            <a:endParaRPr lang="en-US" dirty="0" smtClean="0"/>
          </a:p>
          <a:p>
            <a:r>
              <a:rPr lang="en-US" dirty="0" smtClean="0"/>
              <a:t>--&gt; images/</a:t>
            </a:r>
            <a:r>
              <a:rPr lang="en-US" dirty="0" err="1" smtClean="0"/>
              <a:t>aluminum_in_vaccines.png</a:t>
            </a:r>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Robert_davidson/vaccinationcouncil.org-Vaccines_and_Brain_Inflammation__International_Medical_Council_on_Vaccination.pdf</a:t>
            </a:r>
            <a:endParaRPr lang="en-US" dirty="0" smtClean="0"/>
          </a:p>
          <a:p>
            <a:r>
              <a:rPr lang="en-US" dirty="0" smtClean="0"/>
              <a:t>Cancer/</a:t>
            </a:r>
            <a:r>
              <a:rPr lang="en-US" dirty="0" err="1" smtClean="0"/>
              <a:t>Sugar_neutrophils_infection.pdf</a:t>
            </a:r>
            <a:endParaRPr lang="en-US" dirty="0" smtClean="0"/>
          </a:p>
          <a:p>
            <a:endParaRPr lang="en-US" dirty="0" smtClean="0"/>
          </a:p>
          <a:p>
            <a:r>
              <a:rPr lang="en-US" dirty="0" err="1" smtClean="0"/>
              <a:t>Robert_davidson/aluminum_vaccine_adjuvants_unsafe.pdf</a:t>
            </a:r>
            <a:endParaRPr lang="en-US" dirty="0" smtClean="0"/>
          </a:p>
          <a:p>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38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vitaminK/aluminum_alzheimers_amyloid.pdf</a:t>
            </a:r>
            <a:endParaRPr lang="en-US" dirty="0" smtClean="0"/>
          </a:p>
          <a:p>
            <a:endParaRPr lang="en-US" dirty="0"/>
          </a:p>
        </p:txBody>
      </p:sp>
      <p:sp>
        <p:nvSpPr>
          <p:cNvPr id="4" name="Slide Number Placeholder 3"/>
          <p:cNvSpPr>
            <a:spLocks noGrp="1"/>
          </p:cNvSpPr>
          <p:nvPr>
            <p:ph type="sldNum" sz="quarter" idx="10"/>
          </p:nvPr>
        </p:nvSpPr>
        <p:spPr/>
        <p:txBody>
          <a:bodyPr/>
          <a:lstStyle/>
          <a:p>
            <a:fld id="{7759FBB9-35DB-0148-8A54-482910B8CD0E}" type="slidenum">
              <a:rPr lang="en-US" smtClean="0"/>
              <a:pPr/>
              <a:t>39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http://www.hindawi.com/journals/ijad/2011/276393/cta/</a:t>
            </a:r>
            <a:endParaRPr lang="en-US" dirty="0"/>
          </a:p>
        </p:txBody>
      </p:sp>
      <p:sp>
        <p:nvSpPr>
          <p:cNvPr id="4" name="Slide Number Placeholder 3"/>
          <p:cNvSpPr>
            <a:spLocks noGrp="1"/>
          </p:cNvSpPr>
          <p:nvPr>
            <p:ph type="sldNum" sz="quarter" idx="10"/>
          </p:nvPr>
        </p:nvSpPr>
        <p:spPr/>
        <p:txBody>
          <a:bodyPr/>
          <a:lstStyle/>
          <a:p>
            <a:fld id="{0748B0B9-25BC-F34B-9F6D-D8315F2AA1CA}"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Cancer/</a:t>
            </a:r>
            <a:r>
              <a:rPr lang="en-US" dirty="0" err="1" smtClean="0"/>
              <a:t>serum_cholesterol_prognosis_elderly.pdf</a:t>
            </a:r>
            <a:endParaRPr lang="en-US" dirty="0" smtClean="0"/>
          </a:p>
          <a:p>
            <a:endParaRPr lang="en-US" dirty="0"/>
          </a:p>
        </p:txBody>
      </p:sp>
      <p:sp>
        <p:nvSpPr>
          <p:cNvPr id="4" name="Slide Number Placeholder 3"/>
          <p:cNvSpPr>
            <a:spLocks noGrp="1"/>
          </p:cNvSpPr>
          <p:nvPr>
            <p:ph type="sldNum" sz="quarter" idx="10"/>
          </p:nvPr>
        </p:nvSpPr>
        <p:spPr/>
        <p:txBody>
          <a:bodyPr/>
          <a:lstStyle/>
          <a:p>
            <a:fld id="{AC691142-9574-BC4E-A752-5135867D3813}" type="slidenum">
              <a:rPr lang="en-US" smtClean="0"/>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vitaminK/aluminum_fluoride_effects_on_rat_brain.pdf</a:t>
            </a:r>
            <a:endParaRPr lang="en-US" dirty="0"/>
          </a:p>
        </p:txBody>
      </p:sp>
      <p:sp>
        <p:nvSpPr>
          <p:cNvPr id="4" name="Slide Number Placeholder 3"/>
          <p:cNvSpPr>
            <a:spLocks noGrp="1"/>
          </p:cNvSpPr>
          <p:nvPr>
            <p:ph type="sldNum" sz="quarter" idx="10"/>
          </p:nvPr>
        </p:nvSpPr>
        <p:spPr/>
        <p:txBody>
          <a:bodyPr/>
          <a:lstStyle/>
          <a:p>
            <a:fld id="{7759FBB9-35DB-0148-8A54-482910B8CD0E}" type="slidenum">
              <a:rPr lang="en-US" smtClean="0"/>
              <a:pPr/>
              <a:t>44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vitaminK/Abeta_clinical_trial_failed.pdf</a:t>
            </a:r>
            <a:endParaRPr lang="en-US" dirty="0"/>
          </a:p>
        </p:txBody>
      </p:sp>
      <p:sp>
        <p:nvSpPr>
          <p:cNvPr id="4" name="Slide Number Placeholder 3"/>
          <p:cNvSpPr>
            <a:spLocks noGrp="1"/>
          </p:cNvSpPr>
          <p:nvPr>
            <p:ph type="sldNum" sz="quarter" idx="10"/>
          </p:nvPr>
        </p:nvSpPr>
        <p:spPr/>
        <p:txBody>
          <a:bodyPr/>
          <a:lstStyle/>
          <a:p>
            <a:fld id="{7759FBB9-35DB-0148-8A54-482910B8CD0E}" type="slidenum">
              <a:rPr lang="en-US" smtClean="0"/>
              <a:pPr/>
              <a:t>50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 from alzhiemers_inflammation_2008.pdf</a:t>
            </a:r>
          </a:p>
          <a:p>
            <a:endParaRPr lang="en-US" dirty="0"/>
          </a:p>
        </p:txBody>
      </p:sp>
      <p:sp>
        <p:nvSpPr>
          <p:cNvPr id="4" name="Slide Number Placeholder 3"/>
          <p:cNvSpPr>
            <a:spLocks noGrp="1"/>
          </p:cNvSpPr>
          <p:nvPr>
            <p:ph type="sldNum" sz="quarter" idx="10"/>
          </p:nvPr>
        </p:nvSpPr>
        <p:spPr/>
        <p:txBody>
          <a:bodyPr/>
          <a:lstStyle/>
          <a:p>
            <a:fld id="{7759FBB9-35DB-0148-8A54-482910B8CD0E}" type="slidenum">
              <a:rPr lang="en-US" smtClean="0"/>
              <a:pPr/>
              <a:t>51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vitaminK/immune_dysfunction_autism.pdf</a:t>
            </a:r>
            <a:endParaRPr lang="en-US" dirty="0" smtClean="0"/>
          </a:p>
          <a:p>
            <a:endParaRPr lang="en-US" dirty="0"/>
          </a:p>
        </p:txBody>
      </p:sp>
      <p:sp>
        <p:nvSpPr>
          <p:cNvPr id="4" name="Slide Number Placeholder 3"/>
          <p:cNvSpPr>
            <a:spLocks noGrp="1"/>
          </p:cNvSpPr>
          <p:nvPr>
            <p:ph type="sldNum" sz="quarter" idx="10"/>
          </p:nvPr>
        </p:nvSpPr>
        <p:spPr/>
        <p:txBody>
          <a:bodyPr/>
          <a:lstStyle/>
          <a:p>
            <a:fld id="{7759FBB9-35DB-0148-8A54-482910B8CD0E}" type="slidenum">
              <a:rPr lang="en-US" smtClean="0"/>
              <a:pPr/>
              <a:t>52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vitaminK/case_study_autism_14years.pdf</a:t>
            </a:r>
          </a:p>
          <a:p>
            <a:r>
              <a:rPr lang="en-US" dirty="0" smtClean="0"/>
              <a:t>http://neuroskeptic.blogspot.com/2010/11/autism-following-viral-infection.html</a:t>
            </a:r>
          </a:p>
          <a:p>
            <a:endParaRPr lang="en-US" dirty="0" smtClean="0"/>
          </a:p>
          <a:p>
            <a:r>
              <a:rPr lang="en-US" dirty="0" err="1" smtClean="0"/>
              <a:t>Gillberg</a:t>
            </a:r>
            <a:r>
              <a:rPr lang="en-US" dirty="0" smtClean="0"/>
              <a:t>, C. (1986). Brief report: Onset at age 14 of a typical autistic syndrome. A case report of a girl with herpes simplex encephalitis </a:t>
            </a:r>
            <a:r>
              <a:rPr lang="en-US" i="1" dirty="0" smtClean="0"/>
              <a:t>Journal of Autism and Developmental Disorders, 16</a:t>
            </a:r>
            <a:r>
              <a:rPr lang="en-US" dirty="0" smtClean="0"/>
              <a:t> (3), 369-375 DOI: </a:t>
            </a:r>
            <a:r>
              <a:rPr lang="en-US" dirty="0" smtClean="0">
                <a:hlinkClick r:id="rId3"/>
              </a:rPr>
              <a:t>10.1007/BF01531665</a:t>
            </a:r>
            <a:endParaRPr lang="en-US" dirty="0"/>
          </a:p>
        </p:txBody>
      </p:sp>
      <p:sp>
        <p:nvSpPr>
          <p:cNvPr id="4" name="Slide Number Placeholder 3"/>
          <p:cNvSpPr>
            <a:spLocks noGrp="1"/>
          </p:cNvSpPr>
          <p:nvPr>
            <p:ph type="sldNum" sz="quarter" idx="10"/>
          </p:nvPr>
        </p:nvSpPr>
        <p:spPr/>
        <p:txBody>
          <a:bodyPr/>
          <a:lstStyle/>
          <a:p>
            <a:fld id="{7759FBB9-35DB-0148-8A54-482910B8CD0E}" type="slidenum">
              <a:rPr lang="en-US" smtClean="0"/>
              <a:pPr/>
              <a:t>53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vitaminK/depression_il-6.text</a:t>
            </a:r>
            <a:endParaRPr lang="en-US" dirty="0"/>
          </a:p>
        </p:txBody>
      </p:sp>
      <p:sp>
        <p:nvSpPr>
          <p:cNvPr id="4" name="Slide Number Placeholder 3"/>
          <p:cNvSpPr>
            <a:spLocks noGrp="1"/>
          </p:cNvSpPr>
          <p:nvPr>
            <p:ph type="sldNum" sz="quarter" idx="10"/>
          </p:nvPr>
        </p:nvSpPr>
        <p:spPr/>
        <p:txBody>
          <a:bodyPr/>
          <a:lstStyle/>
          <a:p>
            <a:fld id="{7759FBB9-35DB-0148-8A54-482910B8CD0E}" type="slidenum">
              <a:rPr lang="en-US" smtClean="0"/>
              <a:pPr/>
              <a:t>54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vitaminK/energy_metabolism_in_cells_THESIS_chapter1.pdf</a:t>
            </a:r>
          </a:p>
          <a:p>
            <a:endParaRPr lang="en-US" dirty="0" smtClean="0"/>
          </a:p>
          <a:p>
            <a:r>
              <a:rPr lang="en-US" dirty="0" smtClean="0"/>
              <a:t>http://ir.inflibnet.ac.in:8080/jspui/handle/10603/2611</a:t>
            </a:r>
          </a:p>
          <a:p>
            <a:r>
              <a:rPr lang="en-US" dirty="0" smtClean="0"/>
              <a:t>Chapter</a:t>
            </a:r>
            <a:r>
              <a:rPr lang="en-US" baseline="0" dirty="0" smtClean="0"/>
              <a:t> 1 figure 1.1</a:t>
            </a:r>
          </a:p>
          <a:p>
            <a:r>
              <a:rPr lang="en-US" sz="1200" kern="1200" dirty="0" smtClean="0">
                <a:solidFill>
                  <a:schemeClr val="tx1"/>
                </a:solidFill>
                <a:latin typeface="+mn-lt"/>
                <a:ea typeface="+mn-ea"/>
                <a:cs typeface="+mn-cs"/>
              </a:rPr>
              <a:t>Figure 1.1: Energy metabolism in eukaryotic cells. Oxidation of nutrients in the </a:t>
            </a:r>
            <a:r>
              <a:rPr lang="en-US" sz="1200" kern="1200" dirty="0" err="1" smtClean="0">
                <a:solidFill>
                  <a:schemeClr val="tx1"/>
                </a:solidFill>
                <a:latin typeface="+mn-lt"/>
                <a:ea typeface="+mn-ea"/>
                <a:cs typeface="+mn-cs"/>
              </a:rPr>
              <a:t>cytosol</a:t>
            </a:r>
            <a:r>
              <a:rPr lang="en-US" sz="1200" kern="1200" dirty="0" smtClean="0">
                <a:solidFill>
                  <a:schemeClr val="tx1"/>
                </a:solidFill>
                <a:latin typeface="+mn-lt"/>
                <a:ea typeface="+mn-ea"/>
                <a:cs typeface="+mn-cs"/>
              </a:rPr>
              <a:t> and in the mitochondria leads to adenosine </a:t>
            </a:r>
            <a:r>
              <a:rPr lang="en-US" sz="1200" kern="1200" dirty="0" err="1" smtClean="0">
                <a:solidFill>
                  <a:schemeClr val="tx1"/>
                </a:solidFill>
                <a:latin typeface="+mn-lt"/>
                <a:ea typeface="+mn-ea"/>
                <a:cs typeface="+mn-cs"/>
              </a:rPr>
              <a:t>triphosphate</a:t>
            </a:r>
            <a:r>
              <a:rPr lang="en-US" sz="1200" kern="1200" dirty="0" smtClean="0">
                <a:solidFill>
                  <a:schemeClr val="tx1"/>
                </a:solidFill>
                <a:latin typeface="+mn-lt"/>
                <a:ea typeface="+mn-ea"/>
                <a:cs typeface="+mn-cs"/>
              </a:rPr>
              <a:t> (ATP) synthesis by the oxidative </a:t>
            </a:r>
            <a:r>
              <a:rPr lang="en-US" sz="1200" kern="1200" dirty="0" err="1" smtClean="0">
                <a:solidFill>
                  <a:schemeClr val="tx1"/>
                </a:solidFill>
                <a:latin typeface="+mn-lt"/>
                <a:ea typeface="+mn-ea"/>
                <a:cs typeface="+mn-cs"/>
              </a:rPr>
              <a:t>phorphorylation</a:t>
            </a:r>
            <a:r>
              <a:rPr lang="en-US" sz="1200" kern="1200" dirty="0" smtClean="0">
                <a:solidFill>
                  <a:schemeClr val="tx1"/>
                </a:solidFill>
                <a:latin typeface="+mn-lt"/>
                <a:ea typeface="+mn-ea"/>
                <a:cs typeface="+mn-cs"/>
              </a:rPr>
              <a:t> system. The ATP generated by this process is then used to drive biosynthetic reactions and other processes in the cell that require energy.</a:t>
            </a:r>
            <a:endParaRPr lang="en-US" dirty="0"/>
          </a:p>
        </p:txBody>
      </p:sp>
      <p:sp>
        <p:nvSpPr>
          <p:cNvPr id="4" name="Slide Number Placeholder 3"/>
          <p:cNvSpPr>
            <a:spLocks noGrp="1"/>
          </p:cNvSpPr>
          <p:nvPr>
            <p:ph type="sldNum" sz="quarter" idx="10"/>
          </p:nvPr>
        </p:nvSpPr>
        <p:spPr/>
        <p:txBody>
          <a:bodyPr/>
          <a:lstStyle/>
          <a:p>
            <a:fld id="{7759FBB9-35DB-0148-8A54-482910B8CD0E}" type="slidenum">
              <a:rPr lang="en-US" smtClean="0"/>
              <a:pPr/>
              <a:t>57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vitaminK/mitochondrial_disease_autism.pdf</a:t>
            </a:r>
            <a:endParaRPr lang="en-US" dirty="0" smtClean="0"/>
          </a:p>
          <a:p>
            <a:endParaRPr lang="en-US" dirty="0"/>
          </a:p>
        </p:txBody>
      </p:sp>
      <p:sp>
        <p:nvSpPr>
          <p:cNvPr id="4" name="Slide Number Placeholder 3"/>
          <p:cNvSpPr>
            <a:spLocks noGrp="1"/>
          </p:cNvSpPr>
          <p:nvPr>
            <p:ph type="sldNum" sz="quarter" idx="10"/>
          </p:nvPr>
        </p:nvSpPr>
        <p:spPr/>
        <p:txBody>
          <a:bodyPr/>
          <a:lstStyle/>
          <a:p>
            <a:fld id="{7759FBB9-35DB-0148-8A54-482910B8CD0E}" type="slidenum">
              <a:rPr lang="en-US" smtClean="0"/>
              <a:pPr/>
              <a:t>58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M.D. </a:t>
            </a:r>
            <a:r>
              <a:rPr lang="en-US" dirty="0" err="1" smtClean="0"/>
              <a:t>Offit</a:t>
            </a:r>
            <a:r>
              <a:rPr lang="en-US" dirty="0" smtClean="0"/>
              <a:t>, N </a:t>
            </a:r>
            <a:r>
              <a:rPr lang="en-US" dirty="0" err="1" smtClean="0"/>
              <a:t>Engl</a:t>
            </a:r>
            <a:r>
              <a:rPr lang="en-US" dirty="0" smtClean="0"/>
              <a:t> J Med 358:2089-209, May 15, 2008. – he defends industry in this article.</a:t>
            </a:r>
          </a:p>
          <a:p>
            <a:r>
              <a:rPr lang="en-US" dirty="0" smtClean="0"/>
              <a:t>http://www.nejm.org/doi/full/10.1056/NEJMp0802904</a:t>
            </a:r>
            <a:endParaRPr lang="en-US" dirty="0"/>
          </a:p>
        </p:txBody>
      </p:sp>
      <p:sp>
        <p:nvSpPr>
          <p:cNvPr id="4" name="Slide Number Placeholder 3"/>
          <p:cNvSpPr>
            <a:spLocks noGrp="1"/>
          </p:cNvSpPr>
          <p:nvPr>
            <p:ph type="sldNum" sz="quarter" idx="10"/>
          </p:nvPr>
        </p:nvSpPr>
        <p:spPr/>
        <p:txBody>
          <a:bodyPr/>
          <a:lstStyle/>
          <a:p>
            <a:fld id="{7759FBB9-35DB-0148-8A54-482910B8CD0E}" type="slidenum">
              <a:rPr lang="en-US" smtClean="0"/>
              <a:pPr/>
              <a:t>59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vitaminK/mitochondrial_dysfunction_depression.pdf</a:t>
            </a:r>
            <a:endParaRPr lang="en-US" dirty="0"/>
          </a:p>
        </p:txBody>
      </p:sp>
      <p:sp>
        <p:nvSpPr>
          <p:cNvPr id="4" name="Slide Number Placeholder 3"/>
          <p:cNvSpPr>
            <a:spLocks noGrp="1"/>
          </p:cNvSpPr>
          <p:nvPr>
            <p:ph type="sldNum" sz="quarter" idx="10"/>
          </p:nvPr>
        </p:nvSpPr>
        <p:spPr/>
        <p:txBody>
          <a:bodyPr/>
          <a:lstStyle/>
          <a:p>
            <a:fld id="{7759FBB9-35DB-0148-8A54-482910B8CD0E}" type="slidenum">
              <a:rPr lang="en-US" smtClean="0"/>
              <a:pPr/>
              <a:t>60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For_vic/alzheimers_low_cholesterol</a:t>
            </a:r>
            <a:r>
              <a:rPr lang="en-US" baseline="0" dirty="0" err="1" smtClean="0"/>
              <a:t>.pdf</a:t>
            </a:r>
            <a:endParaRPr lang="en-US" baseline="0" smtClean="0"/>
          </a:p>
          <a:p>
            <a:endParaRPr lang="en-US" dirty="0"/>
          </a:p>
        </p:txBody>
      </p:sp>
      <p:sp>
        <p:nvSpPr>
          <p:cNvPr id="4" name="Slide Number Placeholder 3"/>
          <p:cNvSpPr>
            <a:spLocks noGrp="1"/>
          </p:cNvSpPr>
          <p:nvPr>
            <p:ph type="sldNum" sz="quarter" idx="10"/>
          </p:nvPr>
        </p:nvSpPr>
        <p:spPr/>
        <p:txBody>
          <a:bodyPr/>
          <a:lstStyle/>
          <a:p>
            <a:fld id="{7C5C3827-66C2-B546-A247-BA9019B8149A}" type="slidenum">
              <a:rPr lang="en-US" smtClean="0"/>
              <a:pPr/>
              <a:t>9</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vitaminK/lysosomal_disorders_brain.pdf</a:t>
            </a:r>
            <a:endParaRPr lang="en-US" dirty="0" smtClean="0"/>
          </a:p>
          <a:p>
            <a:endParaRPr lang="en-US" dirty="0" smtClean="0"/>
          </a:p>
          <a:p>
            <a:r>
              <a:rPr lang="en-US" sz="1200" kern="1200" dirty="0" smtClean="0">
                <a:solidFill>
                  <a:schemeClr val="tx1"/>
                </a:solidFill>
                <a:latin typeface="+mn-lt"/>
                <a:ea typeface="+mn-ea"/>
                <a:cs typeface="+mn-cs"/>
              </a:rPr>
              <a:t>Figure 2 | </a:t>
            </a:r>
            <a:r>
              <a:rPr lang="en-US" sz="1200" b="1" kern="1200" dirty="0" err="1" smtClean="0">
                <a:solidFill>
                  <a:schemeClr val="tx1"/>
                </a:solidFill>
                <a:latin typeface="+mn-lt"/>
                <a:ea typeface="+mn-ea"/>
                <a:cs typeface="+mn-cs"/>
              </a:rPr>
              <a:t>Neuroinflammation</a:t>
            </a:r>
            <a:r>
              <a:rPr lang="en-US" sz="1200" b="1" kern="1200" dirty="0" smtClean="0">
                <a:solidFill>
                  <a:schemeClr val="tx1"/>
                </a:solidFill>
                <a:latin typeface="+mn-lt"/>
                <a:ea typeface="+mn-ea"/>
                <a:cs typeface="+mn-cs"/>
              </a:rPr>
              <a:t> — the point of convergence for distinct neurodegenerative disorders. Chronic </a:t>
            </a:r>
            <a:r>
              <a:rPr lang="en-US" sz="1200" b="1" kern="1200" dirty="0" err="1" smtClean="0">
                <a:solidFill>
                  <a:schemeClr val="tx1"/>
                </a:solidFill>
                <a:latin typeface="+mn-lt"/>
                <a:ea typeface="+mn-ea"/>
                <a:cs typeface="+mn-cs"/>
              </a:rPr>
              <a:t>microglial</a:t>
            </a:r>
            <a:r>
              <a:rPr lang="en-US" sz="1200" b="1" kern="1200" dirty="0" smtClean="0">
                <a:solidFill>
                  <a:schemeClr val="tx1"/>
                </a:solidFill>
                <a:latin typeface="+mn-lt"/>
                <a:ea typeface="+mn-ea"/>
                <a:cs typeface="+mn-cs"/>
              </a:rPr>
              <a:t> activation and macrophage infiltration are prominent features in the CNS of patients and mouse models with the </a:t>
            </a:r>
            <a:r>
              <a:rPr lang="en-US" sz="1200" b="1" kern="1200" dirty="0" err="1" smtClean="0">
                <a:solidFill>
                  <a:schemeClr val="tx1"/>
                </a:solidFill>
                <a:latin typeface="+mn-lt"/>
                <a:ea typeface="+mn-ea"/>
                <a:cs typeface="+mn-cs"/>
              </a:rPr>
              <a:t>gangliosidoses</a:t>
            </a:r>
            <a:r>
              <a:rPr lang="en-US" sz="1200" b="1" kern="1200" dirty="0" smtClean="0">
                <a:solidFill>
                  <a:schemeClr val="tx1"/>
                </a:solidFill>
                <a:latin typeface="+mn-lt"/>
                <a:ea typeface="+mn-ea"/>
                <a:cs typeface="+mn-cs"/>
              </a:rPr>
              <a:t> and non-</a:t>
            </a:r>
            <a:r>
              <a:rPr lang="en-US" sz="1200" b="1" kern="1200" dirty="0" err="1" smtClean="0">
                <a:solidFill>
                  <a:schemeClr val="tx1"/>
                </a:solidFill>
                <a:latin typeface="+mn-lt"/>
                <a:ea typeface="+mn-ea"/>
                <a:cs typeface="+mn-cs"/>
              </a:rPr>
              <a:t>lysosomal</a:t>
            </a:r>
            <a:r>
              <a:rPr lang="en-US" sz="1200" b="1" kern="1200" dirty="0" smtClean="0">
                <a:solidFill>
                  <a:schemeClr val="tx1"/>
                </a:solidFill>
                <a:latin typeface="+mn-lt"/>
                <a:ea typeface="+mn-ea"/>
                <a:cs typeface="+mn-cs"/>
              </a:rPr>
              <a:t> storage disorders — namely, Alzheimer’s disease, Parkinson’s disease, amyotrophic lateral sclerosis, Huntington’s disease and </a:t>
            </a:r>
            <a:r>
              <a:rPr lang="en-US" sz="1200" b="1" kern="1200" dirty="0" err="1" smtClean="0">
                <a:solidFill>
                  <a:schemeClr val="tx1"/>
                </a:solidFill>
                <a:latin typeface="+mn-lt"/>
                <a:ea typeface="+mn-ea"/>
                <a:cs typeface="+mn-cs"/>
              </a:rPr>
              <a:t>prion</a:t>
            </a:r>
            <a:r>
              <a:rPr lang="en-US" sz="1200" b="1" kern="1200" dirty="0" smtClean="0">
                <a:solidFill>
                  <a:schemeClr val="tx1"/>
                </a:solidFill>
                <a:latin typeface="+mn-lt"/>
                <a:ea typeface="+mn-ea"/>
                <a:cs typeface="+mn-cs"/>
              </a:rPr>
              <a:t> diseases (see also BOX 3). Activated resident </a:t>
            </a:r>
            <a:r>
              <a:rPr lang="en-US" sz="1200" b="1" kern="1200" dirty="0" err="1" smtClean="0">
                <a:solidFill>
                  <a:schemeClr val="tx1"/>
                </a:solidFill>
                <a:latin typeface="+mn-lt"/>
                <a:ea typeface="+mn-ea"/>
                <a:cs typeface="+mn-cs"/>
              </a:rPr>
              <a:t>microglial</a:t>
            </a:r>
            <a:r>
              <a:rPr lang="en-US" sz="1200" b="1" kern="1200" dirty="0" smtClean="0">
                <a:solidFill>
                  <a:schemeClr val="tx1"/>
                </a:solidFill>
                <a:latin typeface="+mn-lt"/>
                <a:ea typeface="+mn-ea"/>
                <a:cs typeface="+mn-cs"/>
              </a:rPr>
              <a:t> cells and recruited macrophages that cross the blood–brain barrier (BBB) generate oxygen-free radicals, nitric oxide and other potentially toxic products, such as cytokines. This leads to chronic inflammation, which is accompanied by oxidative stress — a process that parallels disease progression in animal models of both </a:t>
            </a:r>
            <a:r>
              <a:rPr lang="en-US" sz="1200" b="1" kern="1200" dirty="0" err="1" smtClean="0">
                <a:solidFill>
                  <a:schemeClr val="tx1"/>
                </a:solidFill>
                <a:latin typeface="+mn-lt"/>
                <a:ea typeface="+mn-ea"/>
                <a:cs typeface="+mn-cs"/>
              </a:rPr>
              <a:t>lysosomal</a:t>
            </a:r>
            <a:r>
              <a:rPr lang="en-US" sz="1200" b="1" kern="1200" dirty="0" smtClean="0">
                <a:solidFill>
                  <a:schemeClr val="tx1"/>
                </a:solidFill>
                <a:latin typeface="+mn-lt"/>
                <a:ea typeface="+mn-ea"/>
                <a:cs typeface="+mn-cs"/>
              </a:rPr>
              <a:t> storage disorders and more common neurodegenerative diseases. Although these diseases have distinct pathogenic causes that lead to </a:t>
            </a:r>
            <a:r>
              <a:rPr lang="en-US" sz="1200" b="1" kern="1200" dirty="0" err="1" smtClean="0">
                <a:solidFill>
                  <a:schemeClr val="tx1"/>
                </a:solidFill>
                <a:latin typeface="+mn-lt"/>
                <a:ea typeface="+mn-ea"/>
                <a:cs typeface="+mn-cs"/>
              </a:rPr>
              <a:t>microglial</a:t>
            </a:r>
            <a:r>
              <a:rPr lang="en-US" sz="1200" b="1" kern="1200" dirty="0" smtClean="0">
                <a:solidFill>
                  <a:schemeClr val="tx1"/>
                </a:solidFill>
                <a:latin typeface="+mn-lt"/>
                <a:ea typeface="+mn-ea"/>
                <a:cs typeface="+mn-cs"/>
              </a:rPr>
              <a:t> activation, the mechanisms that contribute to neurodegenerative processes, such as neuronal dysfunction and apoptosis, are not exclusive to each disorder; for example, altered calcium homeostasis is another common feature of many </a:t>
            </a:r>
            <a:r>
              <a:rPr lang="en-US" sz="1200" b="1" kern="1200" dirty="0" err="1" smtClean="0">
                <a:solidFill>
                  <a:schemeClr val="tx1"/>
                </a:solidFill>
                <a:latin typeface="+mn-lt"/>
                <a:ea typeface="+mn-ea"/>
                <a:cs typeface="+mn-cs"/>
              </a:rPr>
              <a:t>lysosomal</a:t>
            </a:r>
            <a:r>
              <a:rPr lang="en-US" sz="1200" b="1" kern="1200" dirty="0" smtClean="0">
                <a:solidFill>
                  <a:schemeClr val="tx1"/>
                </a:solidFill>
                <a:latin typeface="+mn-lt"/>
                <a:ea typeface="+mn-ea"/>
                <a:cs typeface="+mn-cs"/>
              </a:rPr>
              <a:t> storage disorders and more common neurodegenerative diseases.</a:t>
            </a:r>
            <a:endParaRPr lang="en-US" dirty="0"/>
          </a:p>
        </p:txBody>
      </p:sp>
      <p:sp>
        <p:nvSpPr>
          <p:cNvPr id="4" name="Slide Number Placeholder 3"/>
          <p:cNvSpPr>
            <a:spLocks noGrp="1"/>
          </p:cNvSpPr>
          <p:nvPr>
            <p:ph type="sldNum" sz="quarter" idx="10"/>
          </p:nvPr>
        </p:nvSpPr>
        <p:spPr/>
        <p:txBody>
          <a:bodyPr/>
          <a:lstStyle/>
          <a:p>
            <a:fld id="{DEF50DB7-0C5F-D849-B56F-B7E72C0E795C}" type="slidenum">
              <a:rPr lang="en-US" smtClean="0"/>
              <a:pPr/>
              <a:t>62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t>
            </a:r>
            <a:r>
              <a:rPr lang="en-US" dirty="0" err="1" smtClean="0"/>
              <a:t>vitaminK/NO_review_LONG.pdf</a:t>
            </a:r>
            <a:endParaRPr lang="en-US" dirty="0" smtClean="0"/>
          </a:p>
          <a:p>
            <a:endParaRPr lang="en-US" dirty="0"/>
          </a:p>
        </p:txBody>
      </p:sp>
      <p:sp>
        <p:nvSpPr>
          <p:cNvPr id="4" name="Slide Number Placeholder 3"/>
          <p:cNvSpPr>
            <a:spLocks noGrp="1"/>
          </p:cNvSpPr>
          <p:nvPr>
            <p:ph type="sldNum" sz="quarter" idx="10"/>
          </p:nvPr>
        </p:nvSpPr>
        <p:spPr/>
        <p:txBody>
          <a:bodyPr/>
          <a:lstStyle/>
          <a:p>
            <a:fld id="{DEF50DB7-0C5F-D849-B56F-B7E72C0E795C}" type="slidenum">
              <a:rPr lang="en-US" smtClean="0"/>
              <a:pPr/>
              <a:t>64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Csail/2011/Tufts/Tufts_adiponectin.email</a:t>
            </a:r>
          </a:p>
          <a:p>
            <a:endParaRPr lang="en-US" dirty="0"/>
          </a:p>
        </p:txBody>
      </p:sp>
      <p:sp>
        <p:nvSpPr>
          <p:cNvPr id="4" name="Slide Number Placeholder 3"/>
          <p:cNvSpPr>
            <a:spLocks noGrp="1"/>
          </p:cNvSpPr>
          <p:nvPr>
            <p:ph type="sldNum" sz="quarter" idx="10"/>
          </p:nvPr>
        </p:nvSpPr>
        <p:spPr/>
        <p:txBody>
          <a:bodyPr/>
          <a:lstStyle/>
          <a:p>
            <a:fld id="{7759FBB9-35DB-0148-8A54-482910B8CD0E}" type="slidenum">
              <a:rPr lang="en-US" smtClean="0"/>
              <a:pPr/>
              <a:t>65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Goes with </a:t>
            </a:r>
            <a:r>
              <a:rPr lang="en-US" dirty="0" err="1" smtClean="0"/>
              <a:t>adiponectin</a:t>
            </a:r>
            <a:r>
              <a:rPr lang="en-US" baseline="0" dirty="0" smtClean="0"/>
              <a:t> slide.</a:t>
            </a:r>
          </a:p>
          <a:p>
            <a:r>
              <a:rPr lang="en-US" baseline="0" dirty="0" smtClean="0"/>
              <a:t>See WIKI: </a:t>
            </a:r>
            <a:r>
              <a:rPr lang="en-US" baseline="0" dirty="0" err="1" smtClean="0"/>
              <a:t>adiponectin</a:t>
            </a:r>
            <a:r>
              <a:rPr lang="en-US" baseline="0" dirty="0" smtClean="0"/>
              <a:t> </a:t>
            </a:r>
            <a:r>
              <a:rPr lang="en-US" baseline="0" dirty="0" err="1" smtClean="0">
                <a:sym typeface="Wingdings"/>
              </a:rPr>
              <a:t></a:t>
            </a:r>
            <a:r>
              <a:rPr lang="en-US" baseline="0" dirty="0" smtClean="0">
                <a:sym typeface="Wingdings"/>
              </a:rPr>
              <a:t> uncoupling proteins.</a:t>
            </a:r>
          </a:p>
          <a:p>
            <a:r>
              <a:rPr lang="en-US" baseline="0" dirty="0" err="1" smtClean="0">
                <a:sym typeface="Wingdings"/>
              </a:rPr>
              <a:t>vitaminK/adiponectin_effect_on_mice_brain.pdf</a:t>
            </a:r>
            <a:r>
              <a:rPr lang="en-US" baseline="0" dirty="0" smtClean="0">
                <a:sym typeface="Wingdings"/>
              </a:rPr>
              <a:t> </a:t>
            </a:r>
            <a:r>
              <a:rPr lang="en-US" baseline="0" dirty="0" err="1" smtClean="0">
                <a:sym typeface="Wingdings"/>
              </a:rPr>
              <a:t></a:t>
            </a:r>
            <a:r>
              <a:rPr lang="en-US" baseline="0" dirty="0" smtClean="0">
                <a:sym typeface="Wingdings"/>
              </a:rPr>
              <a:t> excite UCP1 </a:t>
            </a:r>
            <a:r>
              <a:rPr lang="en-US" baseline="0" dirty="0" err="1" smtClean="0">
                <a:sym typeface="Wingdings"/>
              </a:rPr>
              <a:t></a:t>
            </a:r>
            <a:r>
              <a:rPr lang="en-US" baseline="0" dirty="0" smtClean="0">
                <a:sym typeface="Wingdings"/>
              </a:rPr>
              <a:t> thermal energy loss </a:t>
            </a:r>
            <a:r>
              <a:rPr lang="en-US" baseline="0" dirty="0" err="1" smtClean="0">
                <a:sym typeface="Wingdings"/>
              </a:rPr>
              <a:t></a:t>
            </a:r>
            <a:r>
              <a:rPr lang="en-US" baseline="0" dirty="0" smtClean="0">
                <a:sym typeface="Wingdings"/>
              </a:rPr>
              <a:t> protect from mitochondrial damage???</a:t>
            </a:r>
          </a:p>
          <a:p>
            <a:endParaRPr lang="en-US" dirty="0"/>
          </a:p>
        </p:txBody>
      </p:sp>
      <p:sp>
        <p:nvSpPr>
          <p:cNvPr id="4" name="Slide Number Placeholder 3"/>
          <p:cNvSpPr>
            <a:spLocks noGrp="1"/>
          </p:cNvSpPr>
          <p:nvPr>
            <p:ph type="sldNum" sz="quarter" idx="10"/>
          </p:nvPr>
        </p:nvSpPr>
        <p:spPr/>
        <p:txBody>
          <a:bodyPr/>
          <a:lstStyle/>
          <a:p>
            <a:fld id="{7759FBB9-35DB-0148-8A54-482910B8CD0E}" type="slidenum">
              <a:rPr lang="en-US" smtClean="0"/>
              <a:pPr/>
              <a:t>66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vitaminK/nitric_oxide_bacteria_iron_sulfur_clusters_thesis_2009.pdf </a:t>
            </a:r>
          </a:p>
          <a:p>
            <a:endParaRPr lang="en-US" dirty="0"/>
          </a:p>
        </p:txBody>
      </p:sp>
      <p:sp>
        <p:nvSpPr>
          <p:cNvPr id="4" name="Slide Number Placeholder 3"/>
          <p:cNvSpPr>
            <a:spLocks noGrp="1"/>
          </p:cNvSpPr>
          <p:nvPr>
            <p:ph type="sldNum" sz="quarter" idx="10"/>
          </p:nvPr>
        </p:nvSpPr>
        <p:spPr/>
        <p:txBody>
          <a:bodyPr/>
          <a:lstStyle/>
          <a:p>
            <a:fld id="{7759FBB9-35DB-0148-8A54-482910B8CD0E}" type="slidenum">
              <a:rPr lang="en-US" smtClean="0"/>
              <a:pPr/>
              <a:t>69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vitaminK/plant_uncoupling_systems_mitochondria.pdf</a:t>
            </a:r>
            <a:endParaRPr lang="en-US" dirty="0" smtClean="0"/>
          </a:p>
          <a:p>
            <a:endParaRPr lang="en-US" dirty="0"/>
          </a:p>
        </p:txBody>
      </p:sp>
      <p:sp>
        <p:nvSpPr>
          <p:cNvPr id="4" name="Slide Number Placeholder 3"/>
          <p:cNvSpPr>
            <a:spLocks noGrp="1"/>
          </p:cNvSpPr>
          <p:nvPr>
            <p:ph type="sldNum" sz="quarter" idx="10"/>
          </p:nvPr>
        </p:nvSpPr>
        <p:spPr/>
        <p:txBody>
          <a:bodyPr/>
          <a:lstStyle/>
          <a:p>
            <a:fld id="{7759FBB9-35DB-0148-8A54-482910B8CD0E}" type="slidenum">
              <a:rPr lang="en-US" smtClean="0"/>
              <a:pPr/>
              <a:t>70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vitaminK/energy_metabolism_in_cells_THESIS_chapter1.pdf</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Figure 1.4: A schematic representation of ROS generation through respiratory chain and other sources, its consequences upon cell function. A fraction of oxygen is incompletely reduced by </a:t>
            </a:r>
            <a:r>
              <a:rPr lang="en-US" sz="1200" kern="1200" dirty="0" err="1" smtClean="0">
                <a:solidFill>
                  <a:schemeClr val="tx1"/>
                </a:solidFill>
                <a:latin typeface="+mn-lt"/>
                <a:ea typeface="+mn-ea"/>
                <a:cs typeface="+mn-cs"/>
              </a:rPr>
              <a:t>oneelectron</a:t>
            </a:r>
            <a:r>
              <a:rPr lang="en-US" sz="1200" kern="1200" dirty="0" smtClean="0">
                <a:solidFill>
                  <a:schemeClr val="tx1"/>
                </a:solidFill>
                <a:latin typeface="+mn-lt"/>
                <a:ea typeface="+mn-ea"/>
                <a:cs typeface="+mn-cs"/>
              </a:rPr>
              <a:t>-transfer to generate ROS and organic free radicals, which are disposed by coordinated action of antioxidant enzymes. If ROS escapes the antioxidant defense, they may cause oxidative damage and mutate the </a:t>
            </a:r>
            <a:r>
              <a:rPr lang="en-US" sz="1200" kern="1200" dirty="0" err="1" smtClean="0">
                <a:solidFill>
                  <a:schemeClr val="tx1"/>
                </a:solidFill>
                <a:latin typeface="+mn-lt"/>
                <a:ea typeface="+mn-ea"/>
                <a:cs typeface="+mn-cs"/>
              </a:rPr>
              <a:t>mtDNA</a:t>
            </a:r>
            <a:r>
              <a:rPr lang="en-US" sz="1200" kern="1200" dirty="0" smtClean="0">
                <a:solidFill>
                  <a:schemeClr val="tx1"/>
                </a:solidFill>
                <a:latin typeface="+mn-lt"/>
                <a:ea typeface="+mn-ea"/>
                <a:cs typeface="+mn-cs"/>
              </a:rPr>
              <a:t>. This may finally result in defective electron transport chain (ETC). The defective ETC not only works less efficiently in ATP synthesis but also generates more ROS, which will further enhance the oxidative damage to various </a:t>
            </a:r>
            <a:r>
              <a:rPr lang="en-US" sz="1200" kern="1200" dirty="0" err="1" smtClean="0">
                <a:solidFill>
                  <a:schemeClr val="tx1"/>
                </a:solidFill>
                <a:latin typeface="+mn-lt"/>
                <a:ea typeface="+mn-ea"/>
                <a:cs typeface="+mn-cs"/>
              </a:rPr>
              <a:t>biomolecules</a:t>
            </a:r>
            <a:r>
              <a:rPr lang="en-US" sz="1200" kern="1200" dirty="0" smtClean="0">
                <a:solidFill>
                  <a:schemeClr val="tx1"/>
                </a:solidFill>
                <a:latin typeface="+mn-lt"/>
                <a:ea typeface="+mn-ea"/>
                <a:cs typeface="+mn-cs"/>
              </a:rPr>
              <a:t> in mitochondria or the whole cell.</a:t>
            </a:r>
            <a:endParaRPr lang="en-US" dirty="0"/>
          </a:p>
        </p:txBody>
      </p:sp>
      <p:sp>
        <p:nvSpPr>
          <p:cNvPr id="4" name="Slide Number Placeholder 3"/>
          <p:cNvSpPr>
            <a:spLocks noGrp="1"/>
          </p:cNvSpPr>
          <p:nvPr>
            <p:ph type="sldNum" sz="quarter" idx="10"/>
          </p:nvPr>
        </p:nvSpPr>
        <p:spPr/>
        <p:txBody>
          <a:bodyPr/>
          <a:lstStyle/>
          <a:p>
            <a:fld id="{7759FBB9-35DB-0148-8A54-482910B8CD0E}" type="slidenum">
              <a:rPr lang="en-US" smtClean="0"/>
              <a:pPr/>
              <a:t>71</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vitaminK/Downs_sympathetic_response_defect.pdf</a:t>
            </a:r>
            <a:endParaRPr lang="en-US" dirty="0"/>
          </a:p>
        </p:txBody>
      </p:sp>
      <p:sp>
        <p:nvSpPr>
          <p:cNvPr id="4" name="Slide Number Placeholder 3"/>
          <p:cNvSpPr>
            <a:spLocks noGrp="1"/>
          </p:cNvSpPr>
          <p:nvPr>
            <p:ph type="sldNum" sz="quarter" idx="10"/>
          </p:nvPr>
        </p:nvSpPr>
        <p:spPr/>
        <p:txBody>
          <a:bodyPr/>
          <a:lstStyle/>
          <a:p>
            <a:fld id="{DEF50DB7-0C5F-D849-B56F-B7E72C0E795C}" type="slidenum">
              <a:rPr lang="en-US" smtClean="0"/>
              <a:pPr/>
              <a:t>72</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vitaminK/VEGF_NO_amniotic_fluid_Downs.pdf</a:t>
            </a:r>
            <a:endParaRPr lang="en-US" dirty="0" smtClean="0"/>
          </a:p>
          <a:p>
            <a:endParaRPr lang="en-US" dirty="0"/>
          </a:p>
        </p:txBody>
      </p:sp>
      <p:sp>
        <p:nvSpPr>
          <p:cNvPr id="4" name="Slide Number Placeholder 3"/>
          <p:cNvSpPr>
            <a:spLocks noGrp="1"/>
          </p:cNvSpPr>
          <p:nvPr>
            <p:ph type="sldNum" sz="quarter" idx="10"/>
          </p:nvPr>
        </p:nvSpPr>
        <p:spPr/>
        <p:txBody>
          <a:bodyPr/>
          <a:lstStyle/>
          <a:p>
            <a:fld id="{DEF50DB7-0C5F-D849-B56F-B7E72C0E795C}" type="slidenum">
              <a:rPr lang="en-US" smtClean="0"/>
              <a:pPr/>
              <a:t>73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Cancer/</a:t>
            </a:r>
            <a:r>
              <a:rPr lang="en-US" dirty="0" err="1" smtClean="0"/>
              <a:t>sulfate_in_fetal_development.pdf</a:t>
            </a:r>
            <a:endParaRPr lang="en-US" dirty="0" smtClean="0"/>
          </a:p>
          <a:p>
            <a:r>
              <a:rPr lang="en-US" sz="1200" kern="1200" dirty="0" smtClean="0">
                <a:solidFill>
                  <a:schemeClr val="tx1"/>
                </a:solidFill>
                <a:latin typeface="+mn-lt"/>
                <a:ea typeface="+mn-ea"/>
                <a:cs typeface="+mn-cs"/>
              </a:rPr>
              <a:t> Dawson PA. Sulfate in fetal development. </a:t>
            </a:r>
            <a:r>
              <a:rPr lang="en-US" sz="1200" kern="1200" dirty="0" err="1" smtClean="0">
                <a:solidFill>
                  <a:schemeClr val="tx1"/>
                </a:solidFill>
                <a:latin typeface="+mn-lt"/>
                <a:ea typeface="+mn-ea"/>
                <a:cs typeface="+mn-cs"/>
              </a:rPr>
              <a:t>Semin</a:t>
            </a:r>
            <a:r>
              <a:rPr lang="en-US" sz="1200" kern="1200" dirty="0" smtClean="0">
                <a:solidFill>
                  <a:schemeClr val="tx1"/>
                </a:solidFill>
                <a:latin typeface="+mn-lt"/>
                <a:ea typeface="+mn-ea"/>
                <a:cs typeface="+mn-cs"/>
              </a:rPr>
              <a:t> Cell Dev </a:t>
            </a:r>
            <a:r>
              <a:rPr lang="en-US" sz="1200" kern="1200" dirty="0" err="1" smtClean="0">
                <a:solidFill>
                  <a:schemeClr val="tx1"/>
                </a:solidFill>
                <a:latin typeface="+mn-lt"/>
                <a:ea typeface="+mn-ea"/>
                <a:cs typeface="+mn-cs"/>
              </a:rPr>
              <a:t>Biol</a:t>
            </a:r>
            <a:r>
              <a:rPr lang="en-US" sz="1200" kern="1200" dirty="0" smtClean="0">
                <a:solidFill>
                  <a:schemeClr val="tx1"/>
                </a:solidFill>
                <a:latin typeface="+mn-lt"/>
                <a:ea typeface="+mn-ea"/>
                <a:cs typeface="+mn-cs"/>
              </a:rPr>
              <a:t> (2011), doi:10.1016/j.semcdb.2011.03.004</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Horvath: http://www.ncbi.nlm.nih.gov/pubmed/12010627</a:t>
            </a:r>
          </a:p>
          <a:p>
            <a:endParaRPr lang="en-US" dirty="0"/>
          </a:p>
        </p:txBody>
      </p:sp>
      <p:sp>
        <p:nvSpPr>
          <p:cNvPr id="4" name="Slide Number Placeholder 3"/>
          <p:cNvSpPr>
            <a:spLocks noGrp="1"/>
          </p:cNvSpPr>
          <p:nvPr>
            <p:ph type="sldNum" sz="quarter" idx="10"/>
          </p:nvPr>
        </p:nvSpPr>
        <p:spPr/>
        <p:txBody>
          <a:bodyPr/>
          <a:lstStyle/>
          <a:p>
            <a:fld id="{83BC2E42-A423-7645-BE7A-1573FF55B047}"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RH WARING PAPER 2000.pdf in </a:t>
            </a:r>
            <a:r>
              <a:rPr lang="en-US" sz="1200" kern="1200" dirty="0" err="1" smtClean="0">
                <a:solidFill>
                  <a:schemeClr val="tx1"/>
                </a:solidFill>
                <a:latin typeface="+mn-lt"/>
                <a:ea typeface="+mn-ea"/>
                <a:cs typeface="+mn-cs"/>
              </a:rPr>
              <a:t>robert_davidson/ThePaper</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Gastrointestinal </a:t>
            </a:r>
            <a:r>
              <a:rPr lang="en-US" sz="1200" kern="1200" dirty="0" err="1" smtClean="0">
                <a:solidFill>
                  <a:schemeClr val="tx1"/>
                </a:solidFill>
                <a:latin typeface="+mn-lt"/>
                <a:ea typeface="+mn-ea"/>
                <a:cs typeface="+mn-cs"/>
              </a:rPr>
              <a:t>FunctionSulphation</a:t>
            </a:r>
            <a:r>
              <a:rPr lang="en-US" sz="1200" kern="1200" dirty="0" smtClean="0">
                <a:solidFill>
                  <a:schemeClr val="tx1"/>
                </a:solidFill>
                <a:latin typeface="+mn-lt"/>
                <a:ea typeface="+mn-ea"/>
                <a:cs typeface="+mn-cs"/>
              </a:rPr>
              <a:t> capacity also affects the gastrointestinal tract. The </a:t>
            </a:r>
            <a:r>
              <a:rPr lang="en-US" sz="1200" kern="1200" dirty="0" err="1" smtClean="0">
                <a:solidFill>
                  <a:schemeClr val="tx1"/>
                </a:solidFill>
                <a:latin typeface="+mn-lt"/>
                <a:ea typeface="+mn-ea"/>
                <a:cs typeface="+mn-cs"/>
              </a:rPr>
              <a:t>mucins</a:t>
            </a:r>
            <a:r>
              <a:rPr lang="en-US" sz="1200" kern="1200" dirty="0" smtClean="0">
                <a:solidFill>
                  <a:schemeClr val="tx1"/>
                </a:solidFill>
                <a:latin typeface="+mn-lt"/>
                <a:ea typeface="+mn-ea"/>
                <a:cs typeface="+mn-cs"/>
              </a:rPr>
              <a:t> which line the gut, providing both protective and adhesive properties, are </a:t>
            </a:r>
            <a:r>
              <a:rPr lang="en-US" sz="1200" kern="1200" dirty="0" err="1" smtClean="0">
                <a:solidFill>
                  <a:schemeClr val="tx1"/>
                </a:solidFill>
                <a:latin typeface="+mn-lt"/>
                <a:ea typeface="+mn-ea"/>
                <a:cs typeface="+mn-cs"/>
              </a:rPr>
              <a:t>sulphated</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glycoproteins</a:t>
            </a:r>
            <a:r>
              <a:rPr lang="en-US" sz="1200" kern="1200" dirty="0" smtClean="0">
                <a:solidFill>
                  <a:schemeClr val="tx1"/>
                </a:solidFill>
                <a:latin typeface="+mn-lt"/>
                <a:ea typeface="+mn-ea"/>
                <a:cs typeface="+mn-cs"/>
              </a:rPr>
              <a:t> which rely on the degree of </a:t>
            </a:r>
            <a:r>
              <a:rPr lang="en-US" sz="1200" kern="1200" dirty="0" err="1" smtClean="0">
                <a:solidFill>
                  <a:schemeClr val="tx1"/>
                </a:solidFill>
                <a:latin typeface="+mn-lt"/>
                <a:ea typeface="+mn-ea"/>
                <a:cs typeface="+mn-cs"/>
              </a:rPr>
              <a:t>sulphation</a:t>
            </a:r>
            <a:r>
              <a:rPr lang="en-US" sz="1200" kern="1200" dirty="0" smtClean="0">
                <a:solidFill>
                  <a:schemeClr val="tx1"/>
                </a:solidFill>
                <a:latin typeface="+mn-lt"/>
                <a:ea typeface="+mn-ea"/>
                <a:cs typeface="+mn-cs"/>
              </a:rPr>
              <a:t> and the addition of negative charges to maintain their structures in an extended </a:t>
            </a:r>
            <a:r>
              <a:rPr lang="en-US" sz="1200" kern="1200" dirty="0" err="1" smtClean="0">
                <a:solidFill>
                  <a:schemeClr val="tx1"/>
                </a:solidFill>
                <a:latin typeface="+mn-lt"/>
                <a:ea typeface="+mn-ea"/>
                <a:cs typeface="+mn-cs"/>
              </a:rPr>
              <a:t>con􏲵guration</a:t>
            </a:r>
            <a:r>
              <a:rPr lang="en-US" sz="1200" kern="1200" dirty="0" smtClean="0">
                <a:solidFill>
                  <a:schemeClr val="tx1"/>
                </a:solidFill>
                <a:latin typeface="+mn-lt"/>
                <a:ea typeface="+mn-ea"/>
                <a:cs typeface="+mn-cs"/>
              </a:rPr>
              <a:t> [30]. Reduced </a:t>
            </a:r>
            <a:r>
              <a:rPr lang="en-US" sz="1200" kern="1200" dirty="0" err="1" smtClean="0">
                <a:solidFill>
                  <a:schemeClr val="tx1"/>
                </a:solidFill>
                <a:latin typeface="+mn-lt"/>
                <a:ea typeface="+mn-ea"/>
                <a:cs typeface="+mn-cs"/>
              </a:rPr>
              <a:t>sulphation</a:t>
            </a:r>
            <a:r>
              <a:rPr lang="en-US" sz="1200" kern="1200" dirty="0" smtClean="0">
                <a:solidFill>
                  <a:schemeClr val="tx1"/>
                </a:solidFill>
                <a:latin typeface="+mn-lt"/>
                <a:ea typeface="+mn-ea"/>
                <a:cs typeface="+mn-cs"/>
              </a:rPr>
              <a:t> has been associated with </a:t>
            </a:r>
            <a:r>
              <a:rPr lang="en-US" sz="1200" kern="1200" dirty="0" err="1" smtClean="0">
                <a:solidFill>
                  <a:schemeClr val="tx1"/>
                </a:solidFill>
                <a:latin typeface="+mn-lt"/>
                <a:ea typeface="+mn-ea"/>
                <a:cs typeface="+mn-cs"/>
              </a:rPr>
              <a:t>in􏲶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ammation</a:t>
            </a:r>
            <a:r>
              <a:rPr lang="en-US" sz="1200" kern="1200" dirty="0" smtClean="0">
                <a:solidFill>
                  <a:schemeClr val="tx1"/>
                </a:solidFill>
                <a:latin typeface="+mn-lt"/>
                <a:ea typeface="+mn-ea"/>
                <a:cs typeface="+mn-cs"/>
              </a:rPr>
              <a:t> and gut dysfunction, coupled with a breakdown in the protective properties of the </a:t>
            </a:r>
            <a:r>
              <a:rPr lang="en-US" sz="1200" kern="1200" dirty="0" err="1" smtClean="0">
                <a:solidFill>
                  <a:schemeClr val="tx1"/>
                </a:solidFill>
                <a:latin typeface="+mn-lt"/>
                <a:ea typeface="+mn-ea"/>
                <a:cs typeface="+mn-cs"/>
              </a:rPr>
              <a:t>mucins</a:t>
            </a:r>
            <a:r>
              <a:rPr lang="en-US" sz="1200" kern="1200" dirty="0" smtClean="0">
                <a:solidFill>
                  <a:schemeClr val="tx1"/>
                </a:solidFill>
                <a:latin typeface="+mn-lt"/>
                <a:ea typeface="+mn-ea"/>
                <a:cs typeface="+mn-cs"/>
              </a:rPr>
              <a:t> and an increase in permeability [31]. Many children with autism also have digestive problems and 9 out of 20 (42%) in one survey had increased gut permeability when challenged by the </a:t>
            </a:r>
            <a:r>
              <a:rPr lang="en-US" sz="1200" kern="1200" dirty="0" err="1" smtClean="0">
                <a:solidFill>
                  <a:schemeClr val="tx1"/>
                </a:solidFill>
                <a:latin typeface="+mn-lt"/>
                <a:ea typeface="+mn-ea"/>
                <a:cs typeface="+mn-cs"/>
              </a:rPr>
              <a:t>mannitol/lactulose</a:t>
            </a:r>
            <a:r>
              <a:rPr lang="en-US" sz="1200" kern="1200" dirty="0" smtClean="0">
                <a:solidFill>
                  <a:schemeClr val="tx1"/>
                </a:solidFill>
                <a:latin typeface="+mn-lt"/>
                <a:ea typeface="+mn-ea"/>
                <a:cs typeface="+mn-cs"/>
              </a:rPr>
              <a:t> test [32]. This </a:t>
            </a:r>
            <a:r>
              <a:rPr lang="en-US" sz="1200" kern="1200" dirty="0" err="1" smtClean="0">
                <a:solidFill>
                  <a:schemeClr val="tx1"/>
                </a:solidFill>
                <a:latin typeface="+mn-lt"/>
                <a:ea typeface="+mn-ea"/>
                <a:cs typeface="+mn-cs"/>
              </a:rPr>
              <a: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nding</a:t>
            </a:r>
            <a:r>
              <a:rPr lang="en-US" sz="1200" kern="1200" dirty="0" smtClean="0">
                <a:solidFill>
                  <a:schemeClr val="tx1"/>
                </a:solidFill>
                <a:latin typeface="+mn-lt"/>
                <a:ea typeface="+mn-ea"/>
                <a:cs typeface="+mn-cs"/>
              </a:rPr>
              <a:t> has led to the idea that a “leaky” gut may be more permeable to dietary proteins and peptides. Groups working in two separate laboratories have found diet-derived peptides in urine from children with autism [33,34] which were attributed to incomplete hydrolysis of casein and gluten proteins from milk and wheat respectively [35]. Peptides of this type can show “</a:t>
            </a:r>
            <a:r>
              <a:rPr lang="en-US" sz="1200" kern="1200" dirty="0" err="1" smtClean="0">
                <a:solidFill>
                  <a:schemeClr val="tx1"/>
                </a:solidFill>
                <a:latin typeface="+mn-lt"/>
                <a:ea typeface="+mn-ea"/>
                <a:cs typeface="+mn-cs"/>
              </a:rPr>
              <a:t>opioid</a:t>
            </a:r>
            <a:r>
              <a:rPr lang="en-US" sz="1200" kern="1200" dirty="0" smtClean="0">
                <a:solidFill>
                  <a:schemeClr val="tx1"/>
                </a:solidFill>
                <a:latin typeface="+mn-lt"/>
                <a:ea typeface="+mn-ea"/>
                <a:cs typeface="+mn-cs"/>
              </a:rPr>
              <a:t>” activity, crossing the gut wall and penetrating the blood–brain barrier to act on the central nervous system [36]. They may be responsible for the social withdrawal, insensitivity to pain and altered responses to sensory stimuli which are commonly described in autism. Use of </a:t>
            </a:r>
            <a:r>
              <a:rPr lang="en-US" sz="1200" kern="1200" dirty="0" err="1" smtClean="0">
                <a:solidFill>
                  <a:schemeClr val="tx1"/>
                </a:solidFill>
                <a:latin typeface="+mn-lt"/>
                <a:ea typeface="+mn-ea"/>
                <a:cs typeface="+mn-cs"/>
              </a:rPr>
              <a:t>naloxone</a:t>
            </a:r>
            <a:r>
              <a:rPr lang="en-US" sz="1200" kern="1200" dirty="0" smtClean="0">
                <a:solidFill>
                  <a:schemeClr val="tx1"/>
                </a:solidFill>
                <a:latin typeface="+mn-lt"/>
                <a:ea typeface="+mn-ea"/>
                <a:cs typeface="+mn-cs"/>
              </a:rPr>
              <a:t> and other opiate antagonists has been reported to reduce the levels of self-injury, again suggesting that “</a:t>
            </a:r>
            <a:r>
              <a:rPr lang="en-US" sz="1200" kern="1200" dirty="0" err="1" smtClean="0">
                <a:solidFill>
                  <a:schemeClr val="tx1"/>
                </a:solidFill>
                <a:latin typeface="+mn-lt"/>
                <a:ea typeface="+mn-ea"/>
                <a:cs typeface="+mn-cs"/>
              </a:rPr>
              <a:t>opioid</a:t>
            </a:r>
            <a:r>
              <a:rPr lang="en-US" sz="1200" kern="1200" dirty="0" smtClean="0">
                <a:solidFill>
                  <a:schemeClr val="tx1"/>
                </a:solidFill>
                <a:latin typeface="+mn-lt"/>
                <a:ea typeface="+mn-ea"/>
                <a:cs typeface="+mn-cs"/>
              </a:rPr>
              <a:t> excess” may be a factor in autistic </a:t>
            </a:r>
            <a:r>
              <a:rPr lang="en-US" sz="1200" kern="1200" dirty="0" err="1" smtClean="0">
                <a:solidFill>
                  <a:schemeClr val="tx1"/>
                </a:solidFill>
                <a:latin typeface="+mn-lt"/>
                <a:ea typeface="+mn-ea"/>
                <a:cs typeface="+mn-cs"/>
              </a:rPr>
              <a:t>behaviour</a:t>
            </a:r>
            <a:r>
              <a:rPr lang="en-US" sz="1200" kern="1200" dirty="0" smtClean="0">
                <a:solidFill>
                  <a:schemeClr val="tx1"/>
                </a:solidFill>
                <a:latin typeface="+mn-lt"/>
                <a:ea typeface="+mn-ea"/>
                <a:cs typeface="+mn-cs"/>
              </a:rPr>
              <a:t> [37]. </a:t>
            </a:r>
            <a:endParaRPr lang="en-US" dirty="0"/>
          </a:p>
        </p:txBody>
      </p:sp>
      <p:sp>
        <p:nvSpPr>
          <p:cNvPr id="4" name="Slide Number Placeholder 3"/>
          <p:cNvSpPr>
            <a:spLocks noGrp="1"/>
          </p:cNvSpPr>
          <p:nvPr>
            <p:ph type="sldNum" sz="quarter" idx="10"/>
          </p:nvPr>
        </p:nvSpPr>
        <p:spPr/>
        <p:txBody>
          <a:bodyPr/>
          <a:lstStyle/>
          <a:p>
            <a:fld id="{0748B0B9-25BC-F34B-9F6D-D8315F2AA1CA}"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vitaminK/microbiology_of_regressive_autism.pdf</a:t>
            </a:r>
            <a:r>
              <a:rPr lang="en-US" dirty="0" smtClean="0"/>
              <a:t> (from Sue </a:t>
            </a:r>
            <a:r>
              <a:rPr lang="en-US" dirty="0" err="1" smtClean="0"/>
              <a:t>Dieffenbach</a:t>
            </a:r>
            <a:r>
              <a:rPr lang="en-US" dirty="0" smtClean="0"/>
              <a:t>)</a:t>
            </a:r>
          </a:p>
          <a:p>
            <a:r>
              <a:rPr lang="en-US" dirty="0" err="1" smtClean="0"/>
              <a:t>vitaminK/nitric_oxide_impairs_intestinal_barrier_function.pdf</a:t>
            </a:r>
            <a:endParaRPr lang="en-US" dirty="0" smtClean="0"/>
          </a:p>
          <a:p>
            <a:r>
              <a:rPr lang="en-US" dirty="0" smtClean="0"/>
              <a:t>vitaminK/sulfovibrio_autism_nitrates_1988.pdf</a:t>
            </a:r>
          </a:p>
          <a:p>
            <a:r>
              <a:rPr lang="en-US" dirty="0" err="1" smtClean="0"/>
              <a:t>vitaminK/oxidative_stress_in_autism.pdf</a:t>
            </a:r>
            <a:endParaRPr lang="en-US" dirty="0" smtClean="0"/>
          </a:p>
          <a:p>
            <a:r>
              <a:rPr lang="en-US" dirty="0" err="1" smtClean="0"/>
              <a:t>vitaminK/serum_nitrates_elevated_autism.text</a:t>
            </a:r>
            <a:endParaRPr lang="en-US" dirty="0" smtClean="0"/>
          </a:p>
          <a:p>
            <a:endParaRPr lang="en-US" dirty="0"/>
          </a:p>
        </p:txBody>
      </p:sp>
      <p:sp>
        <p:nvSpPr>
          <p:cNvPr id="4" name="Slide Number Placeholder 3"/>
          <p:cNvSpPr>
            <a:spLocks noGrp="1"/>
          </p:cNvSpPr>
          <p:nvPr>
            <p:ph type="sldNum" sz="quarter" idx="10"/>
          </p:nvPr>
        </p:nvSpPr>
        <p:spPr/>
        <p:txBody>
          <a:bodyPr/>
          <a:lstStyle/>
          <a:p>
            <a:fld id="{7759FBB9-35DB-0148-8A54-482910B8CD0E}"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59FBB9-35DB-0148-8A54-482910B8CD0E}" type="slidenum">
              <a:rPr lang="en-US" smtClean="0"/>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vitaminK/autism_sulfation_deficit.pdf</a:t>
            </a:r>
            <a:endParaRPr lang="en-US" dirty="0" smtClean="0"/>
          </a:p>
          <a:p>
            <a:r>
              <a:rPr lang="en-US" dirty="0" err="1" smtClean="0"/>
              <a:t>vitaminK/sulfur_metabolism_in_autism.pdf</a:t>
            </a:r>
            <a:endParaRPr lang="en-US" dirty="0" smtClean="0"/>
          </a:p>
          <a:p>
            <a:endParaRPr lang="en-US" dirty="0"/>
          </a:p>
        </p:txBody>
      </p:sp>
      <p:sp>
        <p:nvSpPr>
          <p:cNvPr id="4" name="Slide Number Placeholder 3"/>
          <p:cNvSpPr>
            <a:spLocks noGrp="1"/>
          </p:cNvSpPr>
          <p:nvPr>
            <p:ph type="sldNum" sz="quarter" idx="10"/>
          </p:nvPr>
        </p:nvSpPr>
        <p:spPr/>
        <p:txBody>
          <a:bodyPr/>
          <a:lstStyle/>
          <a:p>
            <a:fld id="{7759FBB9-35DB-0148-8A54-482910B8CD0E}" type="slidenum">
              <a:rPr lang="en-US" smtClean="0"/>
              <a:pPr/>
              <a:t>18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t>
            </a:r>
            <a:r>
              <a:rPr lang="en-US" dirty="0" err="1" smtClean="0"/>
              <a:t>NYTimes_asthma_and_acetaminophine.text</a:t>
            </a:r>
            <a:endParaRPr lang="en-US" dirty="0" smtClean="0"/>
          </a:p>
          <a:p>
            <a:endParaRPr lang="en-US" dirty="0"/>
          </a:p>
        </p:txBody>
      </p:sp>
      <p:sp>
        <p:nvSpPr>
          <p:cNvPr id="4" name="Slide Number Placeholder 3"/>
          <p:cNvSpPr>
            <a:spLocks noGrp="1"/>
          </p:cNvSpPr>
          <p:nvPr>
            <p:ph type="sldNum" sz="quarter" idx="10"/>
          </p:nvPr>
        </p:nvSpPr>
        <p:spPr/>
        <p:txBody>
          <a:bodyPr/>
          <a:lstStyle/>
          <a:p>
            <a:fld id="{DEF50DB7-0C5F-D849-B56F-B7E72C0E795C}"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16C4C3-C48D-B840-B70A-854A0D1E1D10}" type="datetimeFigureOut">
              <a:rPr lang="en-US" smtClean="0"/>
              <a:pPr/>
              <a:t>3/14/12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406D6-1748-664D-BB5D-DB158321D6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6C4C3-C48D-B840-B70A-854A0D1E1D10}" type="datetimeFigureOut">
              <a:rPr lang="en-US" smtClean="0"/>
              <a:pPr/>
              <a:t>3/14/12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406D6-1748-664D-BB5D-DB158321D6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6C4C3-C48D-B840-B70A-854A0D1E1D10}" type="datetimeFigureOut">
              <a:rPr lang="en-US" smtClean="0"/>
              <a:pPr/>
              <a:t>3/14/12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406D6-1748-664D-BB5D-DB158321D6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6C4C3-C48D-B840-B70A-854A0D1E1D10}" type="datetimeFigureOut">
              <a:rPr lang="en-US" smtClean="0"/>
              <a:pPr/>
              <a:t>3/14/12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406D6-1748-664D-BB5D-DB158321D6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16C4C3-C48D-B840-B70A-854A0D1E1D10}" type="datetimeFigureOut">
              <a:rPr lang="en-US" smtClean="0"/>
              <a:pPr/>
              <a:t>3/14/12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6406D6-1748-664D-BB5D-DB158321D6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16C4C3-C48D-B840-B70A-854A0D1E1D10}" type="datetimeFigureOut">
              <a:rPr lang="en-US" smtClean="0"/>
              <a:pPr/>
              <a:t>3/14/12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406D6-1748-664D-BB5D-DB158321D6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16C4C3-C48D-B840-B70A-854A0D1E1D10}" type="datetimeFigureOut">
              <a:rPr lang="en-US" smtClean="0"/>
              <a:pPr/>
              <a:t>3/14/12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6406D6-1748-664D-BB5D-DB158321D6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16C4C3-C48D-B840-B70A-854A0D1E1D10}" type="datetimeFigureOut">
              <a:rPr lang="en-US" smtClean="0"/>
              <a:pPr/>
              <a:t>3/14/12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6406D6-1748-664D-BB5D-DB158321D6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6C4C3-C48D-B840-B70A-854A0D1E1D10}" type="datetimeFigureOut">
              <a:rPr lang="en-US" smtClean="0"/>
              <a:pPr/>
              <a:t>3/14/12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6406D6-1748-664D-BB5D-DB158321D6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6C4C3-C48D-B840-B70A-854A0D1E1D10}" type="datetimeFigureOut">
              <a:rPr lang="en-US" smtClean="0"/>
              <a:pPr/>
              <a:t>3/14/12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406D6-1748-664D-BB5D-DB158321D6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16C4C3-C48D-B840-B70A-854A0D1E1D10}" type="datetimeFigureOut">
              <a:rPr lang="en-US" smtClean="0"/>
              <a:pPr/>
              <a:t>3/14/12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6406D6-1748-664D-BB5D-DB158321D6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6C4C3-C48D-B840-B70A-854A0D1E1D10}" type="datetimeFigureOut">
              <a:rPr lang="en-US" smtClean="0"/>
              <a:pPr/>
              <a:t>3/14/12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406D6-1748-664D-BB5D-DB158321D6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oyalrife.com/flu_shots.html"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hyperlink" Target="http://neuroskeptic.blogspot.com/2010/11/autism-following-viral-infection.html"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9.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2.gi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4.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gif"/></Relationships>
</file>

<file path=ppt/slides/_rels/slide76.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Vitamin-D_Sun.jpg"/>
          <p:cNvPicPr>
            <a:picLocks noChangeAspect="1"/>
          </p:cNvPicPr>
          <p:nvPr/>
        </p:nvPicPr>
        <p:blipFill>
          <a:blip r:embed="rId3"/>
          <a:stretch>
            <a:fillRect/>
          </a:stretch>
        </p:blipFill>
        <p:spPr>
          <a:xfrm>
            <a:off x="0" y="-1142999"/>
            <a:ext cx="9143999" cy="8822178"/>
          </a:xfrm>
          <a:prstGeom prst="rect">
            <a:avLst/>
          </a:prstGeom>
        </p:spPr>
      </p:pic>
      <p:sp>
        <p:nvSpPr>
          <p:cNvPr id="2" name="Title 1"/>
          <p:cNvSpPr>
            <a:spLocks noGrp="1"/>
          </p:cNvSpPr>
          <p:nvPr>
            <p:ph type="ctrTitle"/>
          </p:nvPr>
        </p:nvSpPr>
        <p:spPr>
          <a:xfrm>
            <a:off x="685800" y="685799"/>
            <a:ext cx="7772400" cy="1913467"/>
          </a:xfrm>
        </p:spPr>
        <p:txBody>
          <a:bodyPr>
            <a:normAutofit fontScale="90000"/>
          </a:bodyPr>
          <a:lstStyle/>
          <a:p>
            <a:r>
              <a:rPr lang="en-US" dirty="0" smtClean="0"/>
              <a:t>Autism, Depression and Alzheimer’s:</a:t>
            </a:r>
            <a:br>
              <a:rPr lang="en-US" dirty="0" smtClean="0"/>
            </a:br>
            <a:r>
              <a:rPr lang="en-US" dirty="0" smtClean="0"/>
              <a:t>A Shared Underlying                    Pathology and Treatment</a:t>
            </a:r>
            <a:endParaRPr lang="en-US" dirty="0"/>
          </a:p>
        </p:txBody>
      </p:sp>
      <p:sp>
        <p:nvSpPr>
          <p:cNvPr id="3" name="Subtitle 2"/>
          <p:cNvSpPr>
            <a:spLocks noGrp="1"/>
          </p:cNvSpPr>
          <p:nvPr>
            <p:ph type="subTitle" idx="1"/>
          </p:nvPr>
        </p:nvSpPr>
        <p:spPr>
          <a:xfrm>
            <a:off x="1371600" y="3886199"/>
            <a:ext cx="6798356" cy="2617853"/>
          </a:xfrm>
        </p:spPr>
        <p:txBody>
          <a:bodyPr>
            <a:normAutofit fontScale="92500" lnSpcReduction="20000"/>
          </a:bodyPr>
          <a:lstStyle/>
          <a:p>
            <a:r>
              <a:rPr lang="en-US" sz="4571" dirty="0" smtClean="0">
                <a:ln>
                  <a:solidFill>
                    <a:schemeClr val="tx1"/>
                  </a:solidFill>
                </a:ln>
              </a:rPr>
              <a:t>Wise Traditions London</a:t>
            </a:r>
          </a:p>
          <a:p>
            <a:r>
              <a:rPr lang="en-US" sz="4571" dirty="0" smtClean="0">
                <a:ln>
                  <a:solidFill>
                    <a:schemeClr val="tx1"/>
                  </a:solidFill>
                </a:ln>
              </a:rPr>
              <a:t>March 18, 2012</a:t>
            </a:r>
          </a:p>
          <a:p>
            <a:r>
              <a:rPr lang="en-US" sz="4571" dirty="0" smtClean="0">
                <a:ln>
                  <a:solidFill>
                    <a:schemeClr val="tx1"/>
                  </a:solidFill>
                </a:ln>
              </a:rPr>
              <a:t>Stephanie Seneff</a:t>
            </a:r>
          </a:p>
          <a:p>
            <a:r>
              <a:rPr lang="en-US" sz="4571" dirty="0" smtClean="0">
                <a:ln>
                  <a:solidFill>
                    <a:schemeClr val="tx1"/>
                  </a:solidFill>
                </a:ln>
              </a:rPr>
              <a:t>MIT</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Recapitulation</a:t>
            </a:r>
            <a:endParaRPr lang="en-US" dirty="0"/>
          </a:p>
        </p:txBody>
      </p:sp>
      <p:sp>
        <p:nvSpPr>
          <p:cNvPr id="3" name="Content Placeholder 2"/>
          <p:cNvSpPr>
            <a:spLocks noGrp="1"/>
          </p:cNvSpPr>
          <p:nvPr>
            <p:ph idx="1"/>
          </p:nvPr>
        </p:nvSpPr>
        <p:spPr/>
        <p:txBody>
          <a:bodyPr/>
          <a:lstStyle/>
          <a:p>
            <a:r>
              <a:rPr lang="en-US" dirty="0" smtClean="0"/>
              <a:t>Low cholesterol is associated with depression</a:t>
            </a:r>
          </a:p>
          <a:p>
            <a:r>
              <a:rPr lang="en-US" dirty="0" smtClean="0"/>
              <a:t>Low cholesterol is associated with a rare genetic disease, SLOS: 75% of cases have autism</a:t>
            </a:r>
          </a:p>
          <a:p>
            <a:r>
              <a:rPr lang="en-US" dirty="0" smtClean="0"/>
              <a:t>Low cholesterol is associated with increased mental decline in elderly</a:t>
            </a:r>
          </a:p>
          <a:p>
            <a:r>
              <a:rPr lang="en-US" dirty="0" smtClean="0"/>
              <a:t>Degree of severity in Alzheimer’s inversely proportional to cholesterol levels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421467"/>
            <a:ext cx="8229600" cy="618067"/>
          </a:xfrm>
        </p:spPr>
        <p:txBody>
          <a:bodyPr>
            <a:noAutofit/>
          </a:bodyPr>
          <a:lstStyle/>
          <a:p>
            <a:pPr algn="ctr">
              <a:buNone/>
            </a:pPr>
            <a:r>
              <a:rPr lang="en-US" sz="5400" dirty="0" smtClean="0">
                <a:solidFill>
                  <a:srgbClr val="FF0000"/>
                </a:solidFill>
              </a:rPr>
              <a:t>Sulfate </a:t>
            </a:r>
            <a:endParaRPr lang="en-US" sz="54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on Autism</a:t>
            </a:r>
            <a:endParaRPr lang="en-US" dirty="0"/>
          </a:p>
        </p:txBody>
      </p:sp>
      <p:sp>
        <p:nvSpPr>
          <p:cNvPr id="3" name="Content Placeholder 2"/>
          <p:cNvSpPr>
            <a:spLocks noGrp="1"/>
          </p:cNvSpPr>
          <p:nvPr>
            <p:ph idx="1"/>
          </p:nvPr>
        </p:nvSpPr>
        <p:spPr>
          <a:xfrm>
            <a:off x="457200" y="1600201"/>
            <a:ext cx="8229600" cy="4128028"/>
          </a:xfrm>
          <a:solidFill>
            <a:srgbClr val="FCFFE0"/>
          </a:solidFill>
          <a:effectLst>
            <a:outerShdw blurRad="50800" dist="38100" dir="2700000">
              <a:srgbClr val="000000">
                <a:alpha val="43000"/>
              </a:srgbClr>
            </a:outerShdw>
          </a:effectLst>
        </p:spPr>
        <p:txBody>
          <a:bodyPr>
            <a:normAutofit/>
          </a:bodyPr>
          <a:lstStyle/>
          <a:p>
            <a:pPr algn="ctr">
              <a:buNone/>
            </a:pPr>
            <a:r>
              <a:rPr lang="en-US" b="1" dirty="0" smtClean="0"/>
              <a:t>“ Might cholesterol sulfate deficiency contribute to the development of </a:t>
            </a:r>
            <a:r>
              <a:rPr lang="en-US" b="1" dirty="0" smtClean="0"/>
              <a:t>autism </a:t>
            </a:r>
            <a:r>
              <a:rPr lang="en-US" b="1" dirty="0" smtClean="0"/>
              <a:t>spectrum disorder?”</a:t>
            </a:r>
          </a:p>
          <a:p>
            <a:pPr algn="ctr">
              <a:buNone/>
            </a:pPr>
            <a:endParaRPr lang="en-US" b="1" dirty="0" smtClean="0"/>
          </a:p>
          <a:p>
            <a:pPr algn="ctr">
              <a:buNone/>
            </a:pPr>
            <a:r>
              <a:rPr lang="en-US" b="1" dirty="0" smtClean="0"/>
              <a:t>Stephanie Seneff, Robert Davidson                   and Luca </a:t>
            </a:r>
            <a:r>
              <a:rPr lang="en-US" b="1" dirty="0" err="1" smtClean="0"/>
              <a:t>Mascitelli</a:t>
            </a:r>
            <a:r>
              <a:rPr lang="en-US" b="1" dirty="0" smtClean="0"/>
              <a:t>,                                     Medical Hypotheses 8, 213–217, 2012.</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498"/>
            <a:ext cx="8229600" cy="1143000"/>
          </a:xfrm>
        </p:spPr>
        <p:txBody>
          <a:bodyPr/>
          <a:lstStyle/>
          <a:p>
            <a:r>
              <a:rPr lang="en-US" dirty="0" smtClean="0"/>
              <a:t>Sulfate in Fetal Development</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289470"/>
            <a:ext cx="8229600" cy="4525963"/>
          </a:xfrm>
        </p:spPr>
        <p:txBody>
          <a:bodyPr>
            <a:normAutofit fontScale="92500" lnSpcReduction="20000"/>
          </a:bodyPr>
          <a:lstStyle/>
          <a:p>
            <a:r>
              <a:rPr lang="en-US" dirty="0" smtClean="0"/>
              <a:t>Fetus depends on mother for sulfate supply</a:t>
            </a:r>
          </a:p>
          <a:p>
            <a:r>
              <a:rPr lang="en-US" dirty="0" smtClean="0"/>
              <a:t>Sulfate is essential for transporting sterols (like estrogen and DHEA) and supplying extracellular matrix proteins everywhere with sufficient negative charge</a:t>
            </a:r>
          </a:p>
          <a:p>
            <a:r>
              <a:rPr lang="en-US" dirty="0" smtClean="0"/>
              <a:t>Sulfate detoxifies </a:t>
            </a:r>
            <a:r>
              <a:rPr lang="en-US" dirty="0" err="1" smtClean="0"/>
              <a:t>xenobiotics</a:t>
            </a:r>
            <a:r>
              <a:rPr lang="en-US" dirty="0" smtClean="0"/>
              <a:t> like </a:t>
            </a:r>
            <a:r>
              <a:rPr lang="en-US" dirty="0" smtClean="0">
                <a:solidFill>
                  <a:srgbClr val="FF0000"/>
                </a:solidFill>
              </a:rPr>
              <a:t>acetaminophen (</a:t>
            </a:r>
            <a:r>
              <a:rPr lang="en-US" dirty="0" err="1" smtClean="0">
                <a:solidFill>
                  <a:srgbClr val="FF0000"/>
                </a:solidFill>
              </a:rPr>
              <a:t>tylenol</a:t>
            </a:r>
            <a:r>
              <a:rPr lang="en-US" dirty="0" smtClean="0">
                <a:solidFill>
                  <a:srgbClr val="FF0000"/>
                </a:solidFill>
              </a:rPr>
              <a:t>) </a:t>
            </a:r>
            <a:r>
              <a:rPr lang="en-US" dirty="0" smtClean="0"/>
              <a:t>and is essential for disposing of toxins like </a:t>
            </a:r>
            <a:r>
              <a:rPr lang="en-US" dirty="0" smtClean="0">
                <a:solidFill>
                  <a:srgbClr val="FF0000"/>
                </a:solidFill>
              </a:rPr>
              <a:t>aluminum </a:t>
            </a:r>
            <a:r>
              <a:rPr lang="en-US" dirty="0" smtClean="0"/>
              <a:t>and </a:t>
            </a:r>
            <a:r>
              <a:rPr lang="en-US" dirty="0" smtClean="0">
                <a:solidFill>
                  <a:srgbClr val="FF0000"/>
                </a:solidFill>
              </a:rPr>
              <a:t>mercury</a:t>
            </a:r>
          </a:p>
          <a:p>
            <a:r>
              <a:rPr lang="en-US" dirty="0" smtClean="0"/>
              <a:t>Sulfate is severely deficient in autistic children                   (1/5 the normal level of free sulfate in blood stream)</a:t>
            </a:r>
            <a:r>
              <a:rPr lang="en-US" dirty="0" smtClean="0">
                <a:solidFill>
                  <a:srgbClr val="FF0000"/>
                </a:solidFill>
              </a:rPr>
              <a:t>**</a:t>
            </a:r>
          </a:p>
        </p:txBody>
      </p:sp>
      <p:sp>
        <p:nvSpPr>
          <p:cNvPr id="4" name="TextBox 3"/>
          <p:cNvSpPr txBox="1"/>
          <p:nvPr/>
        </p:nvSpPr>
        <p:spPr>
          <a:xfrm>
            <a:off x="382146" y="5893434"/>
            <a:ext cx="7205318" cy="400110"/>
          </a:xfrm>
          <a:prstGeom prst="rect">
            <a:avLst/>
          </a:prstGeom>
          <a:noFill/>
        </p:spPr>
        <p:txBody>
          <a:bodyPr wrap="none" rtlCol="0">
            <a:spAutoFit/>
          </a:bodyPr>
          <a:lstStyle/>
          <a:p>
            <a:r>
              <a:rPr lang="en-US" sz="2000" dirty="0" smtClean="0">
                <a:solidFill>
                  <a:srgbClr val="FF0000"/>
                </a:solidFill>
              </a:rPr>
              <a:t>*</a:t>
            </a:r>
            <a:r>
              <a:rPr lang="en-US" sz="2000" dirty="0" smtClean="0"/>
              <a:t> Dawson, “Sulfate in Fetal Development,” </a:t>
            </a:r>
            <a:r>
              <a:rPr lang="en-US" sz="2000" dirty="0" err="1" smtClean="0"/>
              <a:t>Semin</a:t>
            </a:r>
            <a:r>
              <a:rPr lang="en-US" sz="2000" dirty="0" smtClean="0"/>
              <a:t> Cell Dev </a:t>
            </a:r>
            <a:r>
              <a:rPr lang="en-US" sz="2000" dirty="0" err="1" smtClean="0"/>
              <a:t>Biol</a:t>
            </a:r>
            <a:r>
              <a:rPr lang="en-US" sz="2000" dirty="0" smtClean="0"/>
              <a:t> 2011</a:t>
            </a:r>
            <a:endParaRPr lang="en-US" sz="2000" dirty="0"/>
          </a:p>
        </p:txBody>
      </p:sp>
      <p:sp>
        <p:nvSpPr>
          <p:cNvPr id="5" name="TextBox 4"/>
          <p:cNvSpPr txBox="1"/>
          <p:nvPr/>
        </p:nvSpPr>
        <p:spPr>
          <a:xfrm>
            <a:off x="216192" y="6353568"/>
            <a:ext cx="8786029" cy="400110"/>
          </a:xfrm>
          <a:prstGeom prst="rect">
            <a:avLst/>
          </a:prstGeom>
          <a:noFill/>
        </p:spPr>
        <p:txBody>
          <a:bodyPr wrap="none" rtlCol="0">
            <a:spAutoFit/>
          </a:bodyPr>
          <a:lstStyle/>
          <a:p>
            <a:r>
              <a:rPr lang="en-US" sz="2000" dirty="0" smtClean="0">
                <a:solidFill>
                  <a:srgbClr val="FF0000"/>
                </a:solidFill>
              </a:rPr>
              <a:t>** </a:t>
            </a:r>
            <a:r>
              <a:rPr lang="en-US" sz="2000" dirty="0" smtClean="0"/>
              <a:t>Horvath and </a:t>
            </a:r>
            <a:r>
              <a:rPr lang="en-US" sz="2000" dirty="0" err="1" smtClean="0"/>
              <a:t>Perman</a:t>
            </a:r>
            <a:r>
              <a:rPr lang="en-US" sz="2000" dirty="0" smtClean="0"/>
              <a:t>, Current Gastroenterology Reports 4:3, 251-258, Jun 2002.</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21"/>
            <a:ext cx="8229600" cy="1143000"/>
          </a:xfrm>
        </p:spPr>
        <p:txBody>
          <a:bodyPr>
            <a:normAutofit/>
          </a:bodyPr>
          <a:lstStyle/>
          <a:p>
            <a:r>
              <a:rPr lang="en-US" dirty="0" smtClean="0"/>
              <a:t>Sulfate and Autistic Correlates</a:t>
            </a:r>
            <a:endParaRPr lang="en-US" dirty="0"/>
          </a:p>
        </p:txBody>
      </p:sp>
      <p:sp>
        <p:nvSpPr>
          <p:cNvPr id="3" name="Content Placeholder 2"/>
          <p:cNvSpPr>
            <a:spLocks noGrp="1"/>
          </p:cNvSpPr>
          <p:nvPr>
            <p:ph idx="1"/>
          </p:nvPr>
        </p:nvSpPr>
        <p:spPr>
          <a:xfrm>
            <a:off x="457200" y="954291"/>
            <a:ext cx="8860248" cy="5460687"/>
          </a:xfrm>
        </p:spPr>
        <p:txBody>
          <a:bodyPr>
            <a:noAutofit/>
          </a:bodyPr>
          <a:lstStyle/>
          <a:p>
            <a:pPr>
              <a:spcBef>
                <a:spcPts val="500"/>
              </a:spcBef>
            </a:pPr>
            <a:r>
              <a:rPr lang="en-US" sz="2800" dirty="0" smtClean="0"/>
              <a:t>Autism is associated with several health issues:</a:t>
            </a:r>
            <a:endParaRPr lang="en-US" sz="2400" dirty="0" smtClean="0"/>
          </a:p>
          <a:p>
            <a:pPr lvl="1">
              <a:spcBef>
                <a:spcPts val="500"/>
              </a:spcBef>
            </a:pPr>
            <a:r>
              <a:rPr lang="en-US" sz="2400" dirty="0" smtClean="0"/>
              <a:t>Eczema, asthma </a:t>
            </a:r>
          </a:p>
          <a:p>
            <a:pPr lvl="1">
              <a:spcBef>
                <a:spcPts val="500"/>
              </a:spcBef>
            </a:pPr>
            <a:r>
              <a:rPr lang="en-US" sz="2400" dirty="0" smtClean="0"/>
              <a:t>Susceptibility to infection</a:t>
            </a:r>
          </a:p>
          <a:p>
            <a:pPr lvl="1">
              <a:spcBef>
                <a:spcPts val="500"/>
              </a:spcBef>
            </a:pPr>
            <a:r>
              <a:rPr lang="en-US" sz="2400" dirty="0" smtClean="0"/>
              <a:t>digestive problems</a:t>
            </a:r>
          </a:p>
          <a:p>
            <a:pPr>
              <a:spcBef>
                <a:spcPts val="500"/>
              </a:spcBef>
            </a:pPr>
            <a:r>
              <a:rPr lang="en-US" sz="2800" dirty="0" smtClean="0"/>
              <a:t>Eczema and asthma:</a:t>
            </a:r>
            <a:r>
              <a:rPr lang="en-US" sz="2800" dirty="0" smtClean="0">
                <a:solidFill>
                  <a:srgbClr val="FF0000"/>
                </a:solidFill>
              </a:rPr>
              <a:t>*</a:t>
            </a:r>
          </a:p>
          <a:p>
            <a:pPr lvl="1">
              <a:spcBef>
                <a:spcPts val="500"/>
              </a:spcBef>
            </a:pPr>
            <a:r>
              <a:rPr lang="en-US" sz="2400" dirty="0" smtClean="0"/>
              <a:t>Caused by </a:t>
            </a:r>
            <a:r>
              <a:rPr lang="en-US" sz="2400" dirty="0" err="1" smtClean="0"/>
              <a:t>filaggrin</a:t>
            </a:r>
            <a:r>
              <a:rPr lang="en-US" sz="2400" dirty="0" smtClean="0"/>
              <a:t> deficiency</a:t>
            </a:r>
          </a:p>
          <a:p>
            <a:pPr lvl="1">
              <a:spcBef>
                <a:spcPts val="500"/>
              </a:spcBef>
            </a:pPr>
            <a:r>
              <a:rPr lang="en-US" sz="2400" dirty="0" smtClean="0"/>
              <a:t>Cholesterol sulfate in skin stimulates </a:t>
            </a:r>
            <a:r>
              <a:rPr lang="en-US" sz="2400" dirty="0" err="1" smtClean="0"/>
              <a:t>filaggrin</a:t>
            </a:r>
            <a:r>
              <a:rPr lang="en-US" sz="2400" dirty="0" smtClean="0"/>
              <a:t> synthesis</a:t>
            </a:r>
            <a:endParaRPr lang="en-US" sz="2400" dirty="0" smtClean="0">
              <a:ln>
                <a:solidFill>
                  <a:srgbClr val="FF0000"/>
                </a:solidFill>
              </a:ln>
            </a:endParaRPr>
          </a:p>
          <a:p>
            <a:pPr>
              <a:spcBef>
                <a:spcPts val="500"/>
              </a:spcBef>
            </a:pPr>
            <a:r>
              <a:rPr lang="en-US" sz="2800" dirty="0" smtClean="0"/>
              <a:t>Susceptibility to infection:</a:t>
            </a:r>
          </a:p>
          <a:p>
            <a:pPr lvl="1">
              <a:spcBef>
                <a:spcPts val="500"/>
              </a:spcBef>
            </a:pPr>
            <a:r>
              <a:rPr lang="en-US" sz="2400" dirty="0" smtClean="0"/>
              <a:t>Sulfate protects cells in blood from bacteria</a:t>
            </a:r>
          </a:p>
          <a:p>
            <a:pPr>
              <a:spcBef>
                <a:spcPts val="500"/>
              </a:spcBef>
            </a:pPr>
            <a:r>
              <a:rPr lang="en-US" sz="2800" dirty="0" smtClean="0"/>
              <a:t>Digestive problems:</a:t>
            </a:r>
            <a:r>
              <a:rPr lang="en-US" sz="2800" dirty="0" smtClean="0">
                <a:solidFill>
                  <a:srgbClr val="FF0000"/>
                </a:solidFill>
              </a:rPr>
              <a:t>**</a:t>
            </a:r>
            <a:endParaRPr lang="en-US" sz="2800" dirty="0" smtClean="0"/>
          </a:p>
          <a:p>
            <a:pPr lvl="1">
              <a:spcBef>
                <a:spcPts val="500"/>
              </a:spcBef>
            </a:pPr>
            <a:r>
              <a:rPr lang="en-US" sz="2400" dirty="0" smtClean="0"/>
              <a:t>Sulfate deficiency leads to leaky gut syndrome</a:t>
            </a:r>
            <a:endParaRPr lang="en-US" dirty="0" smtClean="0">
              <a:ln>
                <a:solidFill>
                  <a:srgbClr val="FF0000"/>
                </a:solidFill>
              </a:ln>
            </a:endParaRPr>
          </a:p>
        </p:txBody>
      </p:sp>
      <p:sp>
        <p:nvSpPr>
          <p:cNvPr id="4" name="TextBox 3"/>
          <p:cNvSpPr txBox="1"/>
          <p:nvPr/>
        </p:nvSpPr>
        <p:spPr>
          <a:xfrm>
            <a:off x="214408" y="6027004"/>
            <a:ext cx="6616774" cy="461665"/>
          </a:xfrm>
          <a:prstGeom prst="rect">
            <a:avLst/>
          </a:prstGeom>
          <a:noFill/>
        </p:spPr>
        <p:txBody>
          <a:bodyPr wrap="square" rtlCol="0">
            <a:spAutoFit/>
          </a:bodyPr>
          <a:lstStyle/>
          <a:p>
            <a:r>
              <a:rPr lang="en-US" sz="2400" dirty="0" smtClean="0"/>
              <a:t>  </a:t>
            </a:r>
            <a:r>
              <a:rPr lang="en-US" sz="2400" dirty="0" smtClean="0">
                <a:ln>
                  <a:solidFill>
                    <a:srgbClr val="FF0000"/>
                  </a:solidFill>
                </a:ln>
              </a:rPr>
              <a:t> * </a:t>
            </a:r>
            <a:r>
              <a:rPr lang="en-US" sz="2400" dirty="0" err="1" smtClean="0"/>
              <a:t>Nakae</a:t>
            </a:r>
            <a:r>
              <a:rPr lang="en-US" sz="2400" dirty="0" smtClean="0"/>
              <a:t> et al., The FASEB Journal 22:782.2, 2008</a:t>
            </a:r>
            <a:r>
              <a:rPr lang="en-US" sz="2400" dirty="0" smtClean="0">
                <a:ln>
                  <a:solidFill>
                    <a:srgbClr val="FF0000"/>
                  </a:solidFill>
                </a:ln>
              </a:rPr>
              <a:t> </a:t>
            </a:r>
            <a:endParaRPr lang="en-US" sz="2400" dirty="0"/>
          </a:p>
        </p:txBody>
      </p:sp>
      <p:sp>
        <p:nvSpPr>
          <p:cNvPr id="5" name="TextBox 4"/>
          <p:cNvSpPr txBox="1"/>
          <p:nvPr/>
        </p:nvSpPr>
        <p:spPr>
          <a:xfrm>
            <a:off x="77752" y="6369752"/>
            <a:ext cx="9443856" cy="461665"/>
          </a:xfrm>
          <a:prstGeom prst="rect">
            <a:avLst/>
          </a:prstGeom>
          <a:noFill/>
        </p:spPr>
        <p:txBody>
          <a:bodyPr wrap="square" rtlCol="0">
            <a:spAutoFit/>
          </a:bodyPr>
          <a:lstStyle/>
          <a:p>
            <a:r>
              <a:rPr lang="en-US" sz="2400" dirty="0" smtClean="0"/>
              <a:t>  </a:t>
            </a:r>
            <a:r>
              <a:rPr lang="en-US" sz="2400" dirty="0" smtClean="0">
                <a:ln>
                  <a:solidFill>
                    <a:srgbClr val="FF0000"/>
                  </a:solidFill>
                </a:ln>
              </a:rPr>
              <a:t>** </a:t>
            </a:r>
            <a:r>
              <a:rPr lang="en-US" sz="2400" dirty="0" err="1" smtClean="0"/>
              <a:t>Waring</a:t>
            </a:r>
            <a:r>
              <a:rPr lang="en-US" sz="2400" dirty="0" smtClean="0"/>
              <a:t> and </a:t>
            </a:r>
            <a:r>
              <a:rPr lang="en-US" sz="2400" dirty="0" err="1" smtClean="0"/>
              <a:t>Klovrza</a:t>
            </a:r>
            <a:r>
              <a:rPr lang="en-US" sz="2400" dirty="0" smtClean="0"/>
              <a:t>, J </a:t>
            </a:r>
            <a:r>
              <a:rPr lang="en-US" sz="2400" dirty="0" err="1" smtClean="0"/>
              <a:t>Nutr</a:t>
            </a:r>
            <a:r>
              <a:rPr lang="en-US" sz="2400" dirty="0" smtClean="0"/>
              <a:t> &amp; Environ Medicine 10:25-32, 2000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with GAPS</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err="1" smtClean="0"/>
              <a:t>Mucins</a:t>
            </a:r>
            <a:r>
              <a:rPr lang="en-US" dirty="0" smtClean="0"/>
              <a:t> lining the gut are </a:t>
            </a:r>
            <a:r>
              <a:rPr lang="en-US" dirty="0" err="1" smtClean="0"/>
              <a:t>sulphated</a:t>
            </a:r>
            <a:r>
              <a:rPr lang="en-US" dirty="0" smtClean="0"/>
              <a:t> </a:t>
            </a:r>
            <a:r>
              <a:rPr lang="en-US" dirty="0" err="1" smtClean="0"/>
              <a:t>glycoproteins</a:t>
            </a:r>
            <a:endParaRPr lang="en-US" dirty="0" smtClean="0"/>
          </a:p>
          <a:p>
            <a:pPr lvl="1"/>
            <a:r>
              <a:rPr lang="en-US" dirty="0" smtClean="0"/>
              <a:t>Rely on </a:t>
            </a:r>
            <a:r>
              <a:rPr lang="en-US" dirty="0" err="1" smtClean="0"/>
              <a:t>sulphation</a:t>
            </a:r>
            <a:r>
              <a:rPr lang="en-US" dirty="0" smtClean="0"/>
              <a:t> to maintain negative charge</a:t>
            </a:r>
          </a:p>
          <a:p>
            <a:pPr lvl="1"/>
            <a:r>
              <a:rPr lang="en-US" dirty="0" smtClean="0"/>
              <a:t>Reduced </a:t>
            </a:r>
            <a:r>
              <a:rPr lang="en-US" dirty="0" err="1" smtClean="0"/>
              <a:t>sulphation</a:t>
            </a:r>
            <a:r>
              <a:rPr lang="en-US" dirty="0" smtClean="0"/>
              <a:t> is associated with leaky gut syndrome</a:t>
            </a:r>
          </a:p>
          <a:p>
            <a:r>
              <a:rPr lang="en-US" dirty="0" smtClean="0"/>
              <a:t>Gut is more permeable to peptides such as casein and gluten proteins</a:t>
            </a:r>
          </a:p>
          <a:p>
            <a:pPr lvl="1"/>
            <a:r>
              <a:rPr lang="en-US" dirty="0" smtClean="0"/>
              <a:t>Results in gluten intolerance</a:t>
            </a:r>
          </a:p>
          <a:p>
            <a:pPr lvl="1"/>
            <a:r>
              <a:rPr lang="en-US" dirty="0" smtClean="0"/>
              <a:t>Peptides act as </a:t>
            </a:r>
            <a:r>
              <a:rPr lang="en-US" dirty="0" err="1" smtClean="0"/>
              <a:t>opioids</a:t>
            </a:r>
            <a:r>
              <a:rPr lang="en-US" dirty="0" smtClean="0"/>
              <a:t> by penetrating blood brain barrier</a:t>
            </a:r>
            <a:endParaRPr lang="en-US" dirty="0" smtClean="0"/>
          </a:p>
          <a:p>
            <a:pPr lvl="1"/>
            <a:r>
              <a:rPr lang="en-US" dirty="0" smtClean="0"/>
              <a:t>Peptides could </a:t>
            </a:r>
            <a:r>
              <a:rPr lang="en-US" dirty="0" smtClean="0"/>
              <a:t>be responsible for social withdrawal, insensitivity to pain, and impaired sensory response</a:t>
            </a:r>
          </a:p>
          <a:p>
            <a:endParaRPr lang="en-US" dirty="0"/>
          </a:p>
        </p:txBody>
      </p:sp>
      <p:sp>
        <p:nvSpPr>
          <p:cNvPr id="4" name="Rectangle 3"/>
          <p:cNvSpPr/>
          <p:nvPr/>
        </p:nvSpPr>
        <p:spPr>
          <a:xfrm>
            <a:off x="914400" y="6356995"/>
            <a:ext cx="8229600" cy="461665"/>
          </a:xfrm>
          <a:prstGeom prst="rect">
            <a:avLst/>
          </a:prstGeom>
        </p:spPr>
        <p:txBody>
          <a:bodyPr wrap="square">
            <a:spAutoFit/>
          </a:bodyPr>
          <a:lstStyle/>
          <a:p>
            <a:r>
              <a:rPr lang="en-US" sz="2400" dirty="0" smtClean="0">
                <a:solidFill>
                  <a:srgbClr val="FF0000"/>
                </a:solidFill>
              </a:rPr>
              <a:t>*</a:t>
            </a:r>
            <a:r>
              <a:rPr lang="en-US" sz="2400" dirty="0" smtClean="0"/>
              <a:t> </a:t>
            </a:r>
            <a:r>
              <a:rPr lang="en-US" sz="2400" dirty="0" err="1" smtClean="0"/>
              <a:t>Waring</a:t>
            </a:r>
            <a:r>
              <a:rPr lang="en-US" sz="2400" dirty="0" smtClean="0"/>
              <a:t> and </a:t>
            </a:r>
            <a:r>
              <a:rPr lang="en-US" sz="2400" dirty="0" err="1" smtClean="0"/>
              <a:t>Klovrza</a:t>
            </a:r>
            <a:r>
              <a:rPr lang="en-US" sz="2400" dirty="0" smtClean="0"/>
              <a:t>, J </a:t>
            </a:r>
            <a:r>
              <a:rPr lang="en-US" sz="2400" dirty="0" err="1" smtClean="0"/>
              <a:t>Nutr</a:t>
            </a:r>
            <a:r>
              <a:rPr lang="en-US" sz="2400" dirty="0" smtClean="0"/>
              <a:t> &amp; Environ Medicine 10, 25-32, 2000</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Imbalance in Gut Biota</a:t>
            </a:r>
            <a:endParaRPr lang="en-US" dirty="0"/>
          </a:p>
        </p:txBody>
      </p:sp>
      <p:sp>
        <p:nvSpPr>
          <p:cNvPr id="3" name="Content Placeholder 2"/>
          <p:cNvSpPr>
            <a:spLocks noGrp="1"/>
          </p:cNvSpPr>
          <p:nvPr>
            <p:ph idx="1"/>
          </p:nvPr>
        </p:nvSpPr>
        <p:spPr>
          <a:xfrm>
            <a:off x="457200" y="1062038"/>
            <a:ext cx="8229600" cy="4525963"/>
          </a:xfrm>
        </p:spPr>
        <p:txBody>
          <a:bodyPr>
            <a:normAutofit lnSpcReduction="10000"/>
          </a:bodyPr>
          <a:lstStyle/>
          <a:p>
            <a:r>
              <a:rPr lang="en-US" dirty="0" smtClean="0"/>
              <a:t>Autistic kids have an excess of             bacterium named “</a:t>
            </a:r>
            <a:r>
              <a:rPr lang="en-US" dirty="0" err="1" smtClean="0"/>
              <a:t>Desulfovibrio</a:t>
            </a:r>
            <a:r>
              <a:rPr lang="en-US" dirty="0" smtClean="0"/>
              <a:t>”                      in their guts</a:t>
            </a:r>
            <a:r>
              <a:rPr lang="en-US" dirty="0" smtClean="0">
                <a:solidFill>
                  <a:srgbClr val="FF0000"/>
                </a:solidFill>
              </a:rPr>
              <a:t>*</a:t>
            </a:r>
          </a:p>
          <a:p>
            <a:r>
              <a:rPr lang="en-US" dirty="0" smtClean="0"/>
              <a:t>This bacterium can thrive on both              sulfate and nitrate</a:t>
            </a:r>
            <a:r>
              <a:rPr lang="en-US" dirty="0" smtClean="0">
                <a:solidFill>
                  <a:srgbClr val="FF0000"/>
                </a:solidFill>
              </a:rPr>
              <a:t>**</a:t>
            </a:r>
          </a:p>
          <a:p>
            <a:pPr lvl="1"/>
            <a:r>
              <a:rPr lang="en-US" dirty="0" smtClean="0"/>
              <a:t>Nitrate is toxic to other bacteria and kills them off</a:t>
            </a:r>
          </a:p>
          <a:p>
            <a:pPr lvl="1"/>
            <a:r>
              <a:rPr lang="en-US" dirty="0" smtClean="0"/>
              <a:t>Sulfate gets depleted from </a:t>
            </a:r>
            <a:r>
              <a:rPr lang="en-US" dirty="0" err="1" smtClean="0"/>
              <a:t>mucoproteins</a:t>
            </a:r>
            <a:endParaRPr lang="en-US" dirty="0" smtClean="0"/>
          </a:p>
          <a:p>
            <a:r>
              <a:rPr lang="en-US" dirty="0" smtClean="0"/>
              <a:t>Autism is associated with excess nitrate in the blood (derived from nitric oxide)</a:t>
            </a:r>
            <a:r>
              <a:rPr lang="en-US" dirty="0" smtClean="0">
                <a:solidFill>
                  <a:srgbClr val="FF0000"/>
                </a:solidFill>
              </a:rPr>
              <a:t>***</a:t>
            </a:r>
          </a:p>
          <a:p>
            <a:endParaRPr lang="en-US" dirty="0" smtClean="0"/>
          </a:p>
          <a:p>
            <a:endParaRPr lang="en-US" dirty="0"/>
          </a:p>
        </p:txBody>
      </p:sp>
      <p:sp>
        <p:nvSpPr>
          <p:cNvPr id="4" name="TextBox 3"/>
          <p:cNvSpPr txBox="1"/>
          <p:nvPr/>
        </p:nvSpPr>
        <p:spPr>
          <a:xfrm>
            <a:off x="101600" y="5939135"/>
            <a:ext cx="8556699" cy="461665"/>
          </a:xfrm>
          <a:prstGeom prst="rect">
            <a:avLst/>
          </a:prstGeom>
          <a:noFill/>
        </p:spPr>
        <p:txBody>
          <a:bodyPr wrap="none" rtlCol="0">
            <a:spAutoFit/>
          </a:bodyPr>
          <a:lstStyle/>
          <a:p>
            <a:r>
              <a:rPr lang="en-US" sz="2400" dirty="0" smtClean="0">
                <a:solidFill>
                  <a:srgbClr val="FF0000"/>
                </a:solidFill>
              </a:rPr>
              <a:t>**   </a:t>
            </a:r>
            <a:r>
              <a:rPr lang="en-US" sz="2400" dirty="0" smtClean="0"/>
              <a:t>Gibson et al., Journal of Applied Bacteriology 65:241-247, 1988</a:t>
            </a:r>
            <a:endParaRPr lang="en-US" sz="2400" dirty="0"/>
          </a:p>
        </p:txBody>
      </p:sp>
      <p:sp>
        <p:nvSpPr>
          <p:cNvPr id="5" name="TextBox 4"/>
          <p:cNvSpPr txBox="1"/>
          <p:nvPr/>
        </p:nvSpPr>
        <p:spPr>
          <a:xfrm>
            <a:off x="101600" y="6298168"/>
            <a:ext cx="9250098" cy="461665"/>
          </a:xfrm>
          <a:prstGeom prst="rect">
            <a:avLst/>
          </a:prstGeom>
          <a:noFill/>
        </p:spPr>
        <p:txBody>
          <a:bodyPr wrap="none" rtlCol="0">
            <a:spAutoFit/>
          </a:bodyPr>
          <a:lstStyle/>
          <a:p>
            <a:r>
              <a:rPr lang="en-US" sz="2400" dirty="0" smtClean="0">
                <a:solidFill>
                  <a:srgbClr val="FF0000"/>
                </a:solidFill>
              </a:rPr>
              <a:t>*** </a:t>
            </a:r>
            <a:r>
              <a:rPr lang="en-US" sz="2400" dirty="0" smtClean="0"/>
              <a:t>T.L. Sweeten et al., Biological Psychiatry 55:4, 434-437, Feb 15, 2004</a:t>
            </a:r>
            <a:endParaRPr lang="en-US" sz="2400" dirty="0"/>
          </a:p>
        </p:txBody>
      </p:sp>
      <p:sp>
        <p:nvSpPr>
          <p:cNvPr id="6" name="TextBox 5"/>
          <p:cNvSpPr txBox="1"/>
          <p:nvPr/>
        </p:nvSpPr>
        <p:spPr>
          <a:xfrm>
            <a:off x="101600" y="5592802"/>
            <a:ext cx="5681513" cy="461665"/>
          </a:xfrm>
          <a:prstGeom prst="rect">
            <a:avLst/>
          </a:prstGeom>
          <a:noFill/>
        </p:spPr>
        <p:txBody>
          <a:bodyPr wrap="none" rtlCol="0">
            <a:spAutoFit/>
          </a:bodyPr>
          <a:lstStyle/>
          <a:p>
            <a:r>
              <a:rPr lang="en-US" sz="2400" dirty="0" smtClean="0">
                <a:solidFill>
                  <a:srgbClr val="FF0000"/>
                </a:solidFill>
              </a:rPr>
              <a:t>* </a:t>
            </a:r>
            <a:r>
              <a:rPr lang="en-US" sz="2400" dirty="0" smtClean="0"/>
              <a:t>    S.M. </a:t>
            </a:r>
            <a:r>
              <a:rPr lang="en-US" sz="2400" dirty="0" err="1" smtClean="0"/>
              <a:t>Finegold</a:t>
            </a:r>
            <a:r>
              <a:rPr lang="en-US" sz="2400" dirty="0" smtClean="0"/>
              <a:t> et al., Anaerobe 1-3, 2012</a:t>
            </a:r>
            <a:endParaRPr lang="en-US" sz="2400" dirty="0"/>
          </a:p>
        </p:txBody>
      </p:sp>
      <p:pic>
        <p:nvPicPr>
          <p:cNvPr id="7" name="Picture 6" descr="desulfovibrio.jpg"/>
          <p:cNvPicPr>
            <a:picLocks noChangeAspect="1"/>
          </p:cNvPicPr>
          <p:nvPr/>
        </p:nvPicPr>
        <p:blipFill>
          <a:blip r:embed="rId3"/>
          <a:stretch>
            <a:fillRect/>
          </a:stretch>
        </p:blipFill>
        <p:spPr>
          <a:xfrm>
            <a:off x="6489700" y="889000"/>
            <a:ext cx="2540000" cy="254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“Microbiology of Regressive Autism”</a:t>
            </a:r>
            <a:r>
              <a:rPr lang="en-US" dirty="0" smtClean="0">
                <a:solidFill>
                  <a:srgbClr val="FF0000"/>
                </a:solidFill>
              </a:rPr>
              <a:t>*</a:t>
            </a:r>
            <a:endParaRPr lang="en-US" dirty="0">
              <a:solidFill>
                <a:srgbClr val="FF0000"/>
              </a:solidFill>
            </a:endParaRPr>
          </a:p>
        </p:txBody>
      </p:sp>
      <p:pic>
        <p:nvPicPr>
          <p:cNvPr id="4" name="Content Placeholder 3" descr="figure1_microbiology_of_regressive_autism.png"/>
          <p:cNvPicPr>
            <a:picLocks noGrp="1" noChangeAspect="1"/>
          </p:cNvPicPr>
          <p:nvPr>
            <p:ph idx="1"/>
          </p:nvPr>
        </p:nvPicPr>
        <p:blipFill>
          <a:blip r:embed="rId3"/>
          <a:srcRect l="-28148" r="-28148"/>
          <a:stretch>
            <a:fillRect/>
          </a:stretch>
        </p:blipFill>
        <p:spPr>
          <a:xfrm>
            <a:off x="189302" y="1257300"/>
            <a:ext cx="9310298" cy="5120305"/>
          </a:xfrm>
        </p:spPr>
      </p:pic>
      <p:sp>
        <p:nvSpPr>
          <p:cNvPr id="5" name="TextBox 4"/>
          <p:cNvSpPr txBox="1"/>
          <p:nvPr/>
        </p:nvSpPr>
        <p:spPr>
          <a:xfrm>
            <a:off x="3817602" y="6396335"/>
            <a:ext cx="5403192" cy="461665"/>
          </a:xfrm>
          <a:prstGeom prst="rect">
            <a:avLst/>
          </a:prstGeom>
          <a:noFill/>
        </p:spPr>
        <p:txBody>
          <a:bodyPr wrap="none" rtlCol="0">
            <a:spAutoFit/>
          </a:bodyPr>
          <a:lstStyle/>
          <a:p>
            <a:r>
              <a:rPr lang="en-US" sz="2400" dirty="0" smtClean="0">
                <a:solidFill>
                  <a:srgbClr val="FF0000"/>
                </a:solidFill>
              </a:rPr>
              <a:t>* </a:t>
            </a:r>
            <a:r>
              <a:rPr lang="en-US" sz="2400" dirty="0" smtClean="0"/>
              <a:t>S.M. </a:t>
            </a:r>
            <a:r>
              <a:rPr lang="en-US" sz="2400" dirty="0" err="1" smtClean="0"/>
              <a:t>Finegold</a:t>
            </a:r>
            <a:r>
              <a:rPr lang="en-US" sz="2400" dirty="0" smtClean="0"/>
              <a:t> et al., Anaerobe 1-3, 2012</a:t>
            </a:r>
            <a:endParaRPr lang="en-US" sz="2400" dirty="0"/>
          </a:p>
        </p:txBody>
      </p:sp>
      <p:sp>
        <p:nvSpPr>
          <p:cNvPr id="6" name="TextBox 5"/>
          <p:cNvSpPr txBox="1"/>
          <p:nvPr/>
        </p:nvSpPr>
        <p:spPr>
          <a:xfrm>
            <a:off x="3096265" y="3797300"/>
            <a:ext cx="1442673" cy="461665"/>
          </a:xfrm>
          <a:prstGeom prst="rect">
            <a:avLst/>
          </a:prstGeom>
          <a:solidFill>
            <a:schemeClr val="bg1"/>
          </a:solidFill>
        </p:spPr>
        <p:txBody>
          <a:bodyPr wrap="none" rtlCol="0">
            <a:spAutoFit/>
          </a:bodyPr>
          <a:lstStyle/>
          <a:p>
            <a:r>
              <a:rPr lang="en-US" sz="2400" dirty="0" err="1" smtClean="0">
                <a:solidFill>
                  <a:srgbClr val="FF0000"/>
                </a:solidFill>
              </a:rPr>
              <a:t>Endotoxin</a:t>
            </a:r>
            <a:endParaRPr lang="en-US" sz="2400" dirty="0">
              <a:solidFill>
                <a:srgbClr val="FF0000"/>
              </a:solidFill>
            </a:endParaRPr>
          </a:p>
        </p:txBody>
      </p:sp>
      <p:sp>
        <p:nvSpPr>
          <p:cNvPr id="7" name="TextBox 6"/>
          <p:cNvSpPr txBox="1"/>
          <p:nvPr/>
        </p:nvSpPr>
        <p:spPr>
          <a:xfrm>
            <a:off x="2600965" y="4747567"/>
            <a:ext cx="2890184" cy="461665"/>
          </a:xfrm>
          <a:prstGeom prst="rect">
            <a:avLst/>
          </a:prstGeom>
          <a:solidFill>
            <a:schemeClr val="bg1"/>
          </a:solidFill>
        </p:spPr>
        <p:txBody>
          <a:bodyPr wrap="none" rtlCol="0">
            <a:spAutoFit/>
          </a:bodyPr>
          <a:lstStyle/>
          <a:p>
            <a:r>
              <a:rPr lang="en-US" sz="2400" dirty="0" smtClean="0">
                <a:solidFill>
                  <a:srgbClr val="FF0000"/>
                </a:solidFill>
              </a:rPr>
              <a:t>Nitric Oxide Synthesis</a:t>
            </a:r>
            <a:endParaRPr lang="en-US" sz="2400" dirty="0">
              <a:solidFill>
                <a:srgbClr val="FF0000"/>
              </a:solidFill>
            </a:endParaRPr>
          </a:p>
        </p:txBody>
      </p:sp>
      <p:sp>
        <p:nvSpPr>
          <p:cNvPr id="8" name="Freeform 7"/>
          <p:cNvSpPr/>
          <p:nvPr/>
        </p:nvSpPr>
        <p:spPr>
          <a:xfrm>
            <a:off x="1176867" y="3014133"/>
            <a:ext cx="1502833" cy="2015067"/>
          </a:xfrm>
          <a:custGeom>
            <a:avLst/>
            <a:gdLst>
              <a:gd name="connsiteX0" fmla="*/ 1363133 w 1502833"/>
              <a:gd name="connsiteY0" fmla="*/ 2015067 h 2015067"/>
              <a:gd name="connsiteX1" fmla="*/ 436033 w 1502833"/>
              <a:gd name="connsiteY1" fmla="*/ 1672167 h 2015067"/>
              <a:gd name="connsiteX2" fmla="*/ 16933 w 1502833"/>
              <a:gd name="connsiteY2" fmla="*/ 910167 h 2015067"/>
              <a:gd name="connsiteX3" fmla="*/ 334433 w 1502833"/>
              <a:gd name="connsiteY3" fmla="*/ 148167 h 2015067"/>
              <a:gd name="connsiteX4" fmla="*/ 1502833 w 1502833"/>
              <a:gd name="connsiteY4" fmla="*/ 21167 h 2015067"/>
              <a:gd name="connsiteX5" fmla="*/ 1502833 w 1502833"/>
              <a:gd name="connsiteY5" fmla="*/ 21167 h 201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2833" h="2015067">
                <a:moveTo>
                  <a:pt x="1363133" y="2015067"/>
                </a:moveTo>
                <a:cubicBezTo>
                  <a:pt x="1011766" y="1935692"/>
                  <a:pt x="660400" y="1856317"/>
                  <a:pt x="436033" y="1672167"/>
                </a:cubicBezTo>
                <a:cubicBezTo>
                  <a:pt x="211666" y="1488017"/>
                  <a:pt x="33866" y="1164167"/>
                  <a:pt x="16933" y="910167"/>
                </a:cubicBezTo>
                <a:cubicBezTo>
                  <a:pt x="0" y="656167"/>
                  <a:pt x="86783" y="296334"/>
                  <a:pt x="334433" y="148167"/>
                </a:cubicBezTo>
                <a:cubicBezTo>
                  <a:pt x="582083" y="0"/>
                  <a:pt x="1502833" y="21167"/>
                  <a:pt x="1502833" y="21167"/>
                </a:cubicBezTo>
                <a:lnTo>
                  <a:pt x="1502833" y="21167"/>
                </a:lnTo>
              </a:path>
            </a:pathLst>
          </a:custGeom>
          <a:ln w="38100" cap="flat" cmpd="sng" algn="ctr">
            <a:solidFill>
              <a:srgbClr val="FF0000"/>
            </a:solidFill>
            <a:prstDash val="solid"/>
            <a:round/>
            <a:headEnd type="none" w="med" len="med"/>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189302" y="4390935"/>
            <a:ext cx="1372798" cy="830997"/>
          </a:xfrm>
          <a:prstGeom prst="rect">
            <a:avLst/>
          </a:prstGeom>
          <a:noFill/>
        </p:spPr>
        <p:txBody>
          <a:bodyPr wrap="square" rtlCol="0">
            <a:spAutoFit/>
          </a:bodyPr>
          <a:lstStyle/>
          <a:p>
            <a:pPr algn="r"/>
            <a:r>
              <a:rPr lang="en-US" sz="2400" dirty="0" smtClean="0">
                <a:solidFill>
                  <a:srgbClr val="FF0000"/>
                </a:solidFill>
              </a:rPr>
              <a:t>Feedback Loop</a:t>
            </a:r>
            <a:endParaRPr lang="en-US" sz="2400" dirty="0">
              <a:solidFill>
                <a:srgbClr val="FF0000"/>
              </a:solidFill>
            </a:endParaRPr>
          </a:p>
        </p:txBody>
      </p:sp>
      <p:sp>
        <p:nvSpPr>
          <p:cNvPr id="10" name="TextBox 9"/>
          <p:cNvSpPr txBox="1"/>
          <p:nvPr/>
        </p:nvSpPr>
        <p:spPr>
          <a:xfrm>
            <a:off x="927418" y="2542000"/>
            <a:ext cx="1055547" cy="461665"/>
          </a:xfrm>
          <a:prstGeom prst="rect">
            <a:avLst/>
          </a:prstGeom>
          <a:solidFill>
            <a:schemeClr val="bg1"/>
          </a:solidFill>
        </p:spPr>
        <p:txBody>
          <a:bodyPr wrap="none" rtlCol="0">
            <a:spAutoFit/>
          </a:bodyPr>
          <a:lstStyle/>
          <a:p>
            <a:r>
              <a:rPr lang="en-US" sz="2400" dirty="0" smtClean="0">
                <a:solidFill>
                  <a:srgbClr val="FF0000"/>
                </a:solidFill>
              </a:rPr>
              <a:t>Nitrate</a:t>
            </a: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p:bldP spid="10" grpId="0" animBg="1"/>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tylenol.jpg"/>
          <p:cNvPicPr>
            <a:picLocks noChangeAspect="1"/>
          </p:cNvPicPr>
          <p:nvPr/>
        </p:nvPicPr>
        <p:blipFill>
          <a:blip r:embed="rId3"/>
          <a:stretch>
            <a:fillRect/>
          </a:stretch>
        </p:blipFill>
        <p:spPr>
          <a:xfrm>
            <a:off x="6176432" y="2616200"/>
            <a:ext cx="2319867" cy="1739900"/>
          </a:xfrm>
          <a:prstGeom prst="rect">
            <a:avLst/>
          </a:prstGeom>
        </p:spPr>
      </p:pic>
      <p:sp>
        <p:nvSpPr>
          <p:cNvPr id="2" name="Title 1"/>
          <p:cNvSpPr>
            <a:spLocks noGrp="1"/>
          </p:cNvSpPr>
          <p:nvPr>
            <p:ph type="title"/>
          </p:nvPr>
        </p:nvSpPr>
        <p:spPr>
          <a:xfrm>
            <a:off x="457200" y="85498"/>
            <a:ext cx="8229600" cy="1630268"/>
          </a:xfrm>
        </p:spPr>
        <p:txBody>
          <a:bodyPr>
            <a:normAutofit/>
          </a:bodyPr>
          <a:lstStyle/>
          <a:p>
            <a:r>
              <a:rPr lang="en-US" dirty="0" smtClean="0"/>
              <a:t>Tylenol and Autism</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593847"/>
            <a:ext cx="8229600" cy="4525963"/>
          </a:xfrm>
        </p:spPr>
        <p:txBody>
          <a:bodyPr>
            <a:normAutofit fontScale="92500"/>
          </a:bodyPr>
          <a:lstStyle/>
          <a:p>
            <a:r>
              <a:rPr lang="en-US" dirty="0" smtClean="0"/>
              <a:t>Tylenol is detoxified and eliminated via </a:t>
            </a:r>
            <a:r>
              <a:rPr lang="en-US" dirty="0" err="1" smtClean="0"/>
              <a:t>sulfation</a:t>
            </a:r>
            <a:endParaRPr lang="en-US" dirty="0" smtClean="0"/>
          </a:p>
          <a:p>
            <a:r>
              <a:rPr lang="en-US" dirty="0" smtClean="0"/>
              <a:t>Autistic kids are severely impaired in this process</a:t>
            </a:r>
          </a:p>
          <a:p>
            <a:pPr lvl="1"/>
            <a:r>
              <a:rPr lang="en-US" dirty="0" smtClean="0"/>
              <a:t>Reflects reduced supply of sulfate </a:t>
            </a:r>
          </a:p>
          <a:p>
            <a:r>
              <a:rPr lang="en-US" dirty="0" smtClean="0"/>
              <a:t>Tylenol therapy could result in                                   further depletion of sulfate stores</a:t>
            </a:r>
          </a:p>
          <a:p>
            <a:r>
              <a:rPr lang="en-US" dirty="0" smtClean="0"/>
              <a:t>This same pathway is necessary to eliminate excess adrenalin and dopamine from the brain</a:t>
            </a:r>
          </a:p>
          <a:p>
            <a:pPr lvl="1"/>
            <a:r>
              <a:rPr lang="en-US" dirty="0" smtClean="0"/>
              <a:t>Impairment could lead to the formation of </a:t>
            </a:r>
            <a:r>
              <a:rPr lang="en-US" dirty="0" err="1" smtClean="0"/>
              <a:t>neurotoxic</a:t>
            </a:r>
            <a:r>
              <a:rPr lang="en-US" dirty="0" smtClean="0"/>
              <a:t> substances with psychedelic effects</a:t>
            </a:r>
          </a:p>
          <a:p>
            <a:pPr>
              <a:buNone/>
            </a:pPr>
            <a:endParaRPr lang="en-US" dirty="0"/>
          </a:p>
        </p:txBody>
      </p:sp>
      <p:sp>
        <p:nvSpPr>
          <p:cNvPr id="4" name="TextBox 3"/>
          <p:cNvSpPr txBox="1"/>
          <p:nvPr/>
        </p:nvSpPr>
        <p:spPr>
          <a:xfrm>
            <a:off x="2534434" y="6297203"/>
            <a:ext cx="6609566" cy="461665"/>
          </a:xfrm>
          <a:prstGeom prst="rect">
            <a:avLst/>
          </a:prstGeom>
          <a:noFill/>
        </p:spPr>
        <p:txBody>
          <a:bodyPr wrap="square" rtlCol="0">
            <a:spAutoFit/>
          </a:bodyPr>
          <a:lstStyle/>
          <a:p>
            <a:r>
              <a:rPr lang="en-US" sz="2400" dirty="0" smtClean="0">
                <a:solidFill>
                  <a:srgbClr val="FF0000"/>
                </a:solidFill>
              </a:rPr>
              <a:t>*</a:t>
            </a:r>
            <a:r>
              <a:rPr lang="en-US" sz="2400" dirty="0" smtClean="0"/>
              <a:t> </a:t>
            </a:r>
            <a:r>
              <a:rPr lang="en-US" sz="2400" dirty="0" err="1" smtClean="0"/>
              <a:t>Alberti</a:t>
            </a:r>
            <a:r>
              <a:rPr lang="en-US" sz="2400" dirty="0" smtClean="0"/>
              <a:t> et al., </a:t>
            </a:r>
            <a:r>
              <a:rPr lang="en-US" sz="2400" dirty="0" err="1" smtClean="0"/>
              <a:t>Biol</a:t>
            </a:r>
            <a:r>
              <a:rPr lang="en-US" sz="2400" dirty="0" smtClean="0"/>
              <a:t> Psychiatry 46, 420–424, 1999.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broncial_tubes.png"/>
          <p:cNvPicPr>
            <a:picLocks noChangeAspect="1"/>
          </p:cNvPicPr>
          <p:nvPr/>
        </p:nvPicPr>
        <p:blipFill>
          <a:blip r:embed="rId3"/>
          <a:stretch>
            <a:fillRect/>
          </a:stretch>
        </p:blipFill>
        <p:spPr>
          <a:xfrm>
            <a:off x="5969000" y="2231753"/>
            <a:ext cx="3175000" cy="4076700"/>
          </a:xfrm>
          <a:prstGeom prst="rect">
            <a:avLst/>
          </a:prstGeom>
        </p:spPr>
      </p:pic>
      <p:sp>
        <p:nvSpPr>
          <p:cNvPr id="2" name="Title 1"/>
          <p:cNvSpPr>
            <a:spLocks noGrp="1"/>
          </p:cNvSpPr>
          <p:nvPr>
            <p:ph type="title"/>
          </p:nvPr>
        </p:nvSpPr>
        <p:spPr>
          <a:xfrm>
            <a:off x="457200" y="173040"/>
            <a:ext cx="8229600" cy="1143000"/>
          </a:xfrm>
        </p:spPr>
        <p:txBody>
          <a:bodyPr>
            <a:normAutofit/>
          </a:bodyPr>
          <a:lstStyle/>
          <a:p>
            <a:r>
              <a:rPr lang="en-US" dirty="0" smtClean="0"/>
              <a:t>Sulfur, Asthma and Tylenol</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363138"/>
            <a:ext cx="8229600" cy="4945315"/>
          </a:xfrm>
        </p:spPr>
        <p:txBody>
          <a:bodyPr>
            <a:normAutofit fontScale="85000" lnSpcReduction="20000"/>
          </a:bodyPr>
          <a:lstStyle/>
          <a:p>
            <a:r>
              <a:rPr lang="en-US" dirty="0" smtClean="0"/>
              <a:t>Autistic kids are especially susceptible to asthma</a:t>
            </a:r>
          </a:p>
          <a:p>
            <a:r>
              <a:rPr lang="en-US" dirty="0" smtClean="0"/>
              <a:t>There has been a sharp increase in childhood asthma over the past 30 years</a:t>
            </a:r>
          </a:p>
          <a:p>
            <a:r>
              <a:rPr lang="en-US" dirty="0" smtClean="0"/>
              <a:t>Timing corresponds with aspirin scare                                 in 1980’s</a:t>
            </a:r>
          </a:p>
          <a:p>
            <a:r>
              <a:rPr lang="en-US" dirty="0" smtClean="0"/>
              <a:t>Bronchial tube epithelial cells produce                 cholesterol sulfate</a:t>
            </a:r>
          </a:p>
          <a:p>
            <a:r>
              <a:rPr lang="en-US" dirty="0" smtClean="0"/>
              <a:t>Cholesterol sulfate protects from asthma                  through its effect on </a:t>
            </a:r>
            <a:r>
              <a:rPr lang="en-US" dirty="0" err="1" smtClean="0"/>
              <a:t>profilaggrin</a:t>
            </a:r>
            <a:endParaRPr lang="en-US" dirty="0" smtClean="0"/>
          </a:p>
          <a:p>
            <a:r>
              <a:rPr lang="en-US" dirty="0" smtClean="0"/>
              <a:t>Tylenol causes increased bronchial                                         constriction and wheezing</a:t>
            </a:r>
          </a:p>
          <a:p>
            <a:r>
              <a:rPr lang="en-US" dirty="0" smtClean="0"/>
              <a:t>Tylenol depletes sulfur stores                                              through  its elimination process</a:t>
            </a:r>
          </a:p>
        </p:txBody>
      </p:sp>
      <p:sp>
        <p:nvSpPr>
          <p:cNvPr id="5" name="TextBox 4"/>
          <p:cNvSpPr txBox="1"/>
          <p:nvPr/>
        </p:nvSpPr>
        <p:spPr>
          <a:xfrm>
            <a:off x="0" y="6422353"/>
            <a:ext cx="8999241" cy="369332"/>
          </a:xfrm>
          <a:prstGeom prst="rect">
            <a:avLst/>
          </a:prstGeom>
          <a:noFill/>
        </p:spPr>
        <p:txBody>
          <a:bodyPr wrap="none" rtlCol="0">
            <a:spAutoFit/>
          </a:bodyPr>
          <a:lstStyle/>
          <a:p>
            <a:r>
              <a:rPr lang="en-US" dirty="0" smtClean="0">
                <a:solidFill>
                  <a:srgbClr val="FF0000"/>
                </a:solidFill>
              </a:rPr>
              <a:t>*</a:t>
            </a:r>
            <a:r>
              <a:rPr lang="en-US" dirty="0" smtClean="0"/>
              <a:t> C. </a:t>
            </a:r>
            <a:r>
              <a:rPr lang="en-US" dirty="0" err="1" smtClean="0"/>
              <a:t>Aschwanden</a:t>
            </a:r>
            <a:r>
              <a:rPr lang="en-US" dirty="0" smtClean="0"/>
              <a:t>, "Studies suggest an acetaminophen-asthma link," Dec. 19, 2011, NY Times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brain.png"/>
          <p:cNvPicPr>
            <a:picLocks noChangeAspect="1"/>
          </p:cNvPicPr>
          <p:nvPr/>
        </p:nvPicPr>
        <p:blipFill>
          <a:blip r:embed="rId2"/>
          <a:stretch>
            <a:fillRect/>
          </a:stretch>
        </p:blipFill>
        <p:spPr>
          <a:xfrm flipH="1">
            <a:off x="5621204" y="4015694"/>
            <a:ext cx="3522795" cy="3096352"/>
          </a:xfrm>
          <a:prstGeom prst="rect">
            <a:avLst/>
          </a:prstGeom>
        </p:spPr>
      </p:pic>
      <p:sp>
        <p:nvSpPr>
          <p:cNvPr id="2" name="Title 1"/>
          <p:cNvSpPr>
            <a:spLocks noGrp="1"/>
          </p:cNvSpPr>
          <p:nvPr>
            <p:ph type="title"/>
          </p:nvPr>
        </p:nvSpPr>
        <p:spPr>
          <a:xfrm>
            <a:off x="457200" y="-51421"/>
            <a:ext cx="8229600" cy="1143000"/>
          </a:xfrm>
        </p:spPr>
        <p:txBody>
          <a:bodyPr/>
          <a:lstStyle/>
          <a:p>
            <a:r>
              <a:rPr lang="en-US" dirty="0" smtClean="0"/>
              <a:t>A Hypothesis</a:t>
            </a:r>
            <a:endParaRPr lang="en-US" dirty="0"/>
          </a:p>
        </p:txBody>
      </p:sp>
      <p:sp>
        <p:nvSpPr>
          <p:cNvPr id="3" name="Content Placeholder 2"/>
          <p:cNvSpPr>
            <a:spLocks noGrp="1"/>
          </p:cNvSpPr>
          <p:nvPr>
            <p:ph idx="1"/>
          </p:nvPr>
        </p:nvSpPr>
        <p:spPr>
          <a:xfrm>
            <a:off x="81072" y="895136"/>
            <a:ext cx="8229600" cy="4525963"/>
          </a:xfrm>
        </p:spPr>
        <p:txBody>
          <a:bodyPr>
            <a:normAutofit/>
          </a:bodyPr>
          <a:lstStyle/>
          <a:p>
            <a:r>
              <a:rPr lang="en-US" sz="3600" dirty="0" smtClean="0"/>
              <a:t>Many neurological diseases of the brain have a common origin:</a:t>
            </a:r>
          </a:p>
          <a:p>
            <a:pPr lvl="1"/>
            <a:r>
              <a:rPr lang="en-US" sz="3200" dirty="0" smtClean="0"/>
              <a:t>Insufficient supply of cholesterol and sulfate to the brain (cholesterol sulfate deficiency)</a:t>
            </a:r>
          </a:p>
          <a:p>
            <a:pPr lvl="1"/>
            <a:r>
              <a:rPr lang="en-US" sz="3200" dirty="0" smtClean="0"/>
              <a:t>Powerful additional burden of toxic metal exposure (e.g., aluminum, mercury)              due to impaired ability to                                detoxify and eliminate them</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939"/>
            <a:ext cx="8229600" cy="1143000"/>
          </a:xfrm>
        </p:spPr>
        <p:txBody>
          <a:bodyPr>
            <a:normAutofit fontScale="90000"/>
          </a:bodyPr>
          <a:lstStyle/>
          <a:p>
            <a:r>
              <a:rPr lang="en-US" dirty="0" smtClean="0"/>
              <a:t>Cholesterol Sulfate in Placental </a:t>
            </a:r>
            <a:r>
              <a:rPr lang="en-US" dirty="0" err="1" smtClean="0"/>
              <a:t>Villi</a:t>
            </a:r>
            <a:r>
              <a:rPr lang="en-US" dirty="0" smtClean="0">
                <a:ln>
                  <a:solidFill>
                    <a:srgbClr val="FF0000"/>
                  </a:solidFill>
                </a:ln>
              </a:rPr>
              <a:t>*</a:t>
            </a:r>
            <a:endParaRPr lang="en-US" dirty="0">
              <a:ln>
                <a:solidFill>
                  <a:srgbClr val="FF0000"/>
                </a:solidFill>
              </a:ln>
            </a:endParaRPr>
          </a:p>
        </p:txBody>
      </p:sp>
      <p:pic>
        <p:nvPicPr>
          <p:cNvPr id="4" name="Content Placeholder 3" descr="placental_villi.gif"/>
          <p:cNvPicPr>
            <a:picLocks noGrp="1" noChangeAspect="1"/>
          </p:cNvPicPr>
          <p:nvPr>
            <p:ph idx="1"/>
          </p:nvPr>
        </p:nvPicPr>
        <p:blipFill>
          <a:blip r:embed="rId2"/>
          <a:srcRect l="-18530" r="-18530"/>
          <a:stretch>
            <a:fillRect/>
          </a:stretch>
        </p:blipFill>
        <p:spPr>
          <a:xfrm>
            <a:off x="5243089" y="1307104"/>
            <a:ext cx="3764675" cy="2070426"/>
          </a:xfrm>
        </p:spPr>
      </p:pic>
      <p:sp>
        <p:nvSpPr>
          <p:cNvPr id="5" name="Content Placeholder 2"/>
          <p:cNvSpPr txBox="1">
            <a:spLocks/>
          </p:cNvSpPr>
          <p:nvPr/>
        </p:nvSpPr>
        <p:spPr>
          <a:xfrm>
            <a:off x="457200" y="1417638"/>
            <a:ext cx="7832058" cy="544036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Placental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villi</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are highly                         enriched in cholesterol                                sulfate, especially</a:t>
            </a:r>
            <a:r>
              <a:rPr kumimoji="0" lang="en-US" sz="3200" b="0" i="0" u="none" strike="noStrike" kern="1200" cap="none" spc="0" normalizeH="0" noProof="0" dirty="0" smtClean="0">
                <a:ln>
                  <a:noFill/>
                </a:ln>
                <a:solidFill>
                  <a:schemeClr val="tx1"/>
                </a:solidFill>
                <a:effectLst/>
                <a:uLnTx/>
                <a:uFillTx/>
                <a:latin typeface="+mn-lt"/>
                <a:ea typeface="+mn-ea"/>
                <a:cs typeface="+mn-cs"/>
              </a:rPr>
              <a:t> in third                        trimester of pregnancy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baseline="0" dirty="0" smtClean="0"/>
              <a:t>Mother’s serum cholesterol sulfate steadily rises through pregnancy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In third trimester, </a:t>
            </a:r>
            <a:r>
              <a:rPr lang="en-US" sz="3200" dirty="0" err="1" smtClean="0"/>
              <a:t>villi</a:t>
            </a:r>
            <a:r>
              <a:rPr lang="en-US" sz="3200" dirty="0" smtClean="0"/>
              <a:t> contain 24 </a:t>
            </a:r>
            <a:r>
              <a:rPr lang="en-US" sz="3200" dirty="0" err="1" smtClean="0"/>
              <a:t>pmol</a:t>
            </a:r>
            <a:r>
              <a:rPr lang="en-US" sz="3200" dirty="0" smtClean="0"/>
              <a:t>/mg of cholesterol sulfate, compared to only 1.5 in blood serum of a non-pregnant woman</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1451809" y="6260129"/>
            <a:ext cx="7663877" cy="830997"/>
          </a:xfrm>
          <a:prstGeom prst="rect">
            <a:avLst/>
          </a:prstGeom>
          <a:noFill/>
        </p:spPr>
        <p:txBody>
          <a:bodyPr wrap="none" rtlCol="0">
            <a:spAutoFit/>
          </a:bodyPr>
          <a:lstStyle/>
          <a:p>
            <a:r>
              <a:rPr lang="en-US" sz="2400" dirty="0" smtClean="0">
                <a:ln>
                  <a:solidFill>
                    <a:srgbClr val="FF0000"/>
                  </a:solidFill>
                </a:ln>
              </a:rPr>
              <a:t>*</a:t>
            </a:r>
            <a:r>
              <a:rPr lang="en-US" sz="2400" dirty="0" smtClean="0"/>
              <a:t> Lin et al., Journal </a:t>
            </a:r>
            <a:r>
              <a:rPr lang="en-US" sz="2400" dirty="0"/>
              <a:t>of Chromatography B, 704 (1997) 99–</a:t>
            </a:r>
            <a:r>
              <a:rPr lang="en-US" sz="2400" dirty="0" smtClean="0"/>
              <a:t>104</a:t>
            </a:r>
          </a:p>
          <a:p>
            <a:r>
              <a:rPr lang="en-US" sz="2400" dirty="0" smtClean="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Paradoxical Effect of                              Mother’s High Cholesterol</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Women with high serum cholesterol paradoxically give birth to children with </a:t>
            </a:r>
            <a:r>
              <a:rPr lang="en-US" i="1" dirty="0" smtClean="0">
                <a:solidFill>
                  <a:srgbClr val="FF0000"/>
                </a:solidFill>
              </a:rPr>
              <a:t>low </a:t>
            </a:r>
            <a:r>
              <a:rPr lang="en-US" dirty="0" smtClean="0"/>
              <a:t>serum cholesterol</a:t>
            </a:r>
          </a:p>
          <a:p>
            <a:r>
              <a:rPr lang="en-US" dirty="0" smtClean="0"/>
              <a:t>These children already have fatty streaks in their arteries (beginnings of atherosclerosis)</a:t>
            </a:r>
          </a:p>
          <a:p>
            <a:r>
              <a:rPr lang="en-US" dirty="0" smtClean="0"/>
              <a:t>Hypothesis: cholesterol sulfate is mode of transport of cholesterol across placenta</a:t>
            </a:r>
          </a:p>
          <a:p>
            <a:r>
              <a:rPr lang="en-US" dirty="0" smtClean="0"/>
              <a:t>Corollary: high serum cholesterol (LDL) is associated with low serum cholesterol sulfate</a:t>
            </a:r>
            <a:endParaRPr lang="en-US" dirty="0"/>
          </a:p>
        </p:txBody>
      </p:sp>
      <p:sp>
        <p:nvSpPr>
          <p:cNvPr id="4" name="TextBox 3"/>
          <p:cNvSpPr txBox="1"/>
          <p:nvPr/>
        </p:nvSpPr>
        <p:spPr>
          <a:xfrm>
            <a:off x="3420537" y="6211669"/>
            <a:ext cx="5828025" cy="954107"/>
          </a:xfrm>
          <a:prstGeom prst="rect">
            <a:avLst/>
          </a:prstGeom>
          <a:noFill/>
        </p:spPr>
        <p:txBody>
          <a:bodyPr wrap="none" rtlCol="0">
            <a:spAutoFit/>
          </a:bodyPr>
          <a:lstStyle/>
          <a:p>
            <a:r>
              <a:rPr lang="en-US" sz="2800" dirty="0" smtClean="0">
                <a:solidFill>
                  <a:srgbClr val="FF0000"/>
                </a:solidFill>
              </a:rPr>
              <a:t>*</a:t>
            </a:r>
            <a:r>
              <a:rPr lang="en-US" sz="2800" dirty="0" smtClean="0"/>
              <a:t> </a:t>
            </a:r>
            <a:r>
              <a:rPr lang="en-US" sz="2800" dirty="0" err="1" smtClean="0"/>
              <a:t>Palinski</a:t>
            </a:r>
            <a:r>
              <a:rPr lang="en-US" sz="2800" dirty="0" smtClean="0"/>
              <a:t>, Circ. Res. 2009;104;569-571</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369"/>
            <a:ext cx="8229600" cy="1143000"/>
          </a:xfrm>
        </p:spPr>
        <p:txBody>
          <a:bodyPr/>
          <a:lstStyle/>
          <a:p>
            <a:r>
              <a:rPr lang="en-US" dirty="0" smtClean="0"/>
              <a:t>DHEA Sulfate</a:t>
            </a:r>
            <a:endParaRPr lang="en-US" dirty="0"/>
          </a:p>
        </p:txBody>
      </p:sp>
      <p:sp>
        <p:nvSpPr>
          <p:cNvPr id="3" name="Content Placeholder 2"/>
          <p:cNvSpPr>
            <a:spLocks noGrp="1"/>
          </p:cNvSpPr>
          <p:nvPr>
            <p:ph idx="1"/>
          </p:nvPr>
        </p:nvSpPr>
        <p:spPr>
          <a:xfrm>
            <a:off x="457200" y="1152455"/>
            <a:ext cx="8229600" cy="4356629"/>
          </a:xfrm>
        </p:spPr>
        <p:txBody>
          <a:bodyPr>
            <a:normAutofit fontScale="92500" lnSpcReduction="10000"/>
          </a:bodyPr>
          <a:lstStyle/>
          <a:p>
            <a:r>
              <a:rPr lang="en-US" dirty="0" smtClean="0"/>
              <a:t>DHEA is a sterol synthesized from cholesterol</a:t>
            </a:r>
          </a:p>
          <a:p>
            <a:pPr lvl="1"/>
            <a:r>
              <a:rPr lang="en-US" dirty="0" smtClean="0"/>
              <a:t>Most common steroid in the blood stream</a:t>
            </a:r>
          </a:p>
          <a:p>
            <a:r>
              <a:rPr lang="en-US" dirty="0" smtClean="0"/>
              <a:t>DHEA transport depends on </a:t>
            </a:r>
            <a:r>
              <a:rPr lang="en-US" dirty="0" err="1" smtClean="0"/>
              <a:t>sulfation</a:t>
            </a:r>
            <a:endParaRPr lang="en-US" dirty="0" smtClean="0"/>
          </a:p>
          <a:p>
            <a:r>
              <a:rPr lang="en-US" dirty="0" smtClean="0"/>
              <a:t>Autistic adults had significantly lower serum levels of DHEA sulfate</a:t>
            </a:r>
            <a:r>
              <a:rPr lang="en-US" dirty="0" smtClean="0">
                <a:ln>
                  <a:solidFill>
                    <a:srgbClr val="FF0000"/>
                  </a:solidFill>
                </a:ln>
              </a:rPr>
              <a:t>*</a:t>
            </a:r>
            <a:endParaRPr lang="en-US" dirty="0" smtClean="0"/>
          </a:p>
          <a:p>
            <a:r>
              <a:rPr lang="en-US" dirty="0" smtClean="0"/>
              <a:t>DHEA sulfate stimulates </a:t>
            </a:r>
            <a:r>
              <a:rPr lang="en-US" dirty="0" err="1" smtClean="0"/>
              <a:t>dendritic</a:t>
            </a:r>
            <a:r>
              <a:rPr lang="en-US" dirty="0" smtClean="0"/>
              <a:t> growth in mouse neurons</a:t>
            </a:r>
            <a:r>
              <a:rPr lang="en-US" dirty="0" smtClean="0">
                <a:ln>
                  <a:solidFill>
                    <a:srgbClr val="FF0000"/>
                  </a:solidFill>
                </a:ln>
              </a:rPr>
              <a:t>**</a:t>
            </a:r>
          </a:p>
          <a:p>
            <a:pPr lvl="1"/>
            <a:r>
              <a:rPr lang="en-US" dirty="0" smtClean="0"/>
              <a:t>Genetically engineered mice with defective DHEA synthesis die as 8 day-old embryos</a:t>
            </a:r>
            <a:endParaRPr lang="en-US" dirty="0" smtClean="0">
              <a:ln>
                <a:solidFill>
                  <a:srgbClr val="FF0000"/>
                </a:solidFill>
              </a:ln>
            </a:endParaRPr>
          </a:p>
          <a:p>
            <a:endParaRPr lang="en-US" dirty="0"/>
          </a:p>
        </p:txBody>
      </p:sp>
      <p:sp>
        <p:nvSpPr>
          <p:cNvPr id="4" name="TextBox 3"/>
          <p:cNvSpPr txBox="1"/>
          <p:nvPr/>
        </p:nvSpPr>
        <p:spPr>
          <a:xfrm>
            <a:off x="783675" y="5257800"/>
            <a:ext cx="7305305" cy="461665"/>
          </a:xfrm>
          <a:prstGeom prst="rect">
            <a:avLst/>
          </a:prstGeom>
          <a:noFill/>
        </p:spPr>
        <p:txBody>
          <a:bodyPr wrap="none" rtlCol="0">
            <a:spAutoFit/>
          </a:bodyPr>
          <a:lstStyle/>
          <a:p>
            <a:r>
              <a:rPr lang="en-US" sz="2400" dirty="0" smtClean="0">
                <a:ln>
                  <a:solidFill>
                    <a:srgbClr val="FF0000"/>
                  </a:solidFill>
                </a:ln>
              </a:rPr>
              <a:t>* </a:t>
            </a:r>
            <a:r>
              <a:rPr lang="en-US" sz="2400" dirty="0" err="1" smtClean="0"/>
              <a:t>Strous</a:t>
            </a:r>
            <a:r>
              <a:rPr lang="en-US" sz="2400" dirty="0" smtClean="0"/>
              <a:t> et al. </a:t>
            </a:r>
            <a:r>
              <a:rPr lang="en-US" sz="2400" dirty="0" err="1" smtClean="0"/>
              <a:t>Neuropsychopharmacol</a:t>
            </a:r>
            <a:r>
              <a:rPr lang="en-US" sz="2400" dirty="0" smtClean="0"/>
              <a:t>, 15(3):305-9, 2005</a:t>
            </a:r>
          </a:p>
        </p:txBody>
      </p:sp>
      <p:sp>
        <p:nvSpPr>
          <p:cNvPr id="5" name="TextBox 4"/>
          <p:cNvSpPr txBox="1"/>
          <p:nvPr/>
        </p:nvSpPr>
        <p:spPr>
          <a:xfrm>
            <a:off x="609600" y="5340172"/>
            <a:ext cx="7364967" cy="1200328"/>
          </a:xfrm>
          <a:prstGeom prst="rect">
            <a:avLst/>
          </a:prstGeom>
          <a:noFill/>
        </p:spPr>
        <p:txBody>
          <a:bodyPr wrap="square" rtlCol="0">
            <a:spAutoFit/>
          </a:bodyPr>
          <a:lstStyle/>
          <a:p>
            <a:endParaRPr lang="en-US" sz="2400" dirty="0" smtClean="0"/>
          </a:p>
          <a:p>
            <a:r>
              <a:rPr lang="en-US" sz="2400" dirty="0" smtClean="0">
                <a:ln>
                  <a:solidFill>
                    <a:srgbClr val="FF0000"/>
                  </a:solidFill>
                </a:ln>
              </a:rPr>
              <a:t>** </a:t>
            </a:r>
            <a:r>
              <a:rPr lang="en-US" sz="2400" dirty="0" smtClean="0"/>
              <a:t>Bair and Melon, Molecular and Cellular Biology           24(12):5383–5390, 2004</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DHEA Sulfate and                     Childhood Depression</a:t>
            </a:r>
            <a:r>
              <a:rPr lang="en-US" dirty="0" smtClean="0">
                <a:solidFill>
                  <a:srgbClr val="FF0000"/>
                </a:solidFill>
              </a:rPr>
              <a:t>*</a:t>
            </a:r>
            <a:r>
              <a:rPr lang="en-US" dirty="0" smtClean="0"/>
              <a:t> </a:t>
            </a:r>
            <a:endParaRPr lang="en-US" dirty="0"/>
          </a:p>
        </p:txBody>
      </p:sp>
      <p:sp>
        <p:nvSpPr>
          <p:cNvPr id="4" name="TextBox 3"/>
          <p:cNvSpPr txBox="1"/>
          <p:nvPr/>
        </p:nvSpPr>
        <p:spPr>
          <a:xfrm>
            <a:off x="189163" y="6484787"/>
            <a:ext cx="8686129" cy="369332"/>
          </a:xfrm>
          <a:prstGeom prst="rect">
            <a:avLst/>
          </a:prstGeom>
          <a:noFill/>
        </p:spPr>
        <p:txBody>
          <a:bodyPr wrap="none" rtlCol="0">
            <a:spAutoFit/>
          </a:bodyPr>
          <a:lstStyle/>
          <a:p>
            <a:r>
              <a:rPr lang="en-US" dirty="0" smtClean="0">
                <a:solidFill>
                  <a:srgbClr val="FF0000"/>
                </a:solidFill>
              </a:rPr>
              <a:t>*</a:t>
            </a:r>
            <a:r>
              <a:rPr lang="en-US" dirty="0" smtClean="0"/>
              <a:t> </a:t>
            </a:r>
            <a:r>
              <a:rPr lang="en-US" dirty="0" err="1" smtClean="0"/>
              <a:t>Malkesman</a:t>
            </a:r>
            <a:r>
              <a:rPr lang="en-US" dirty="0" smtClean="0"/>
              <a:t> et al., Advances in Pharmacological Sciences Volume 2009, Article ID 405107.</a:t>
            </a:r>
            <a:endParaRPr lang="en-US" dirty="0"/>
          </a:p>
        </p:txBody>
      </p:sp>
      <p:sp>
        <p:nvSpPr>
          <p:cNvPr id="5" name="Content Placeholder 2"/>
          <p:cNvSpPr txBox="1">
            <a:spLocks/>
          </p:cNvSpPr>
          <p:nvPr/>
        </p:nvSpPr>
        <p:spPr>
          <a:xfrm>
            <a:off x="189162" y="1417638"/>
            <a:ext cx="8497638" cy="4584699"/>
          </a:xfrm>
          <a:prstGeom prst="rect">
            <a:avLst/>
          </a:prstGeom>
        </p:spPr>
        <p:txBody>
          <a:bodyPr vert="horz" lIns="91440" tIns="45720" rIns="91440" bIns="45720" rtlCol="0">
            <a:normAutofit fontScale="85000" lnSpcReduction="10000"/>
          </a:bodyPr>
          <a:lstStyle/>
          <a:p>
            <a:pPr marL="342900" lvl="0" indent="-342900">
              <a:spcBef>
                <a:spcPct val="20000"/>
              </a:spcBef>
              <a:buFont typeface="Arial"/>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lang="en-US" sz="3200" dirty="0" smtClean="0"/>
              <a:t>Childhood depression is common</a:t>
            </a:r>
          </a:p>
          <a:p>
            <a:pPr marL="800100" lvl="1" indent="-342900">
              <a:spcBef>
                <a:spcPct val="20000"/>
              </a:spcBef>
              <a:buFont typeface="Lucida Grande"/>
              <a:buChar char="-"/>
            </a:pPr>
            <a:r>
              <a:rPr lang="en-US" sz="2800" dirty="0" smtClean="0"/>
              <a:t>1%–2% of </a:t>
            </a:r>
            <a:r>
              <a:rPr lang="en-US" sz="2800" dirty="0" err="1" smtClean="0"/>
              <a:t>prepubertal</a:t>
            </a:r>
            <a:r>
              <a:rPr lang="en-US" sz="2800" dirty="0" smtClean="0"/>
              <a:t> children </a:t>
            </a:r>
          </a:p>
          <a:p>
            <a:pPr marL="800100" lvl="1" indent="-342900">
              <a:spcBef>
                <a:spcPct val="20000"/>
              </a:spcBef>
              <a:buFont typeface="Lucida Grande"/>
              <a:buChar char="-"/>
            </a:pPr>
            <a:r>
              <a:rPr lang="en-US" sz="2800" dirty="0" smtClean="0"/>
              <a:t>3%–8% of adolescents</a:t>
            </a:r>
          </a:p>
          <a:p>
            <a:pPr marL="800100" lvl="1" indent="-342900">
              <a:spcBef>
                <a:spcPct val="20000"/>
              </a:spcBef>
              <a:buFont typeface="Lucida Grande"/>
              <a:buChar char="-"/>
            </a:pPr>
            <a:r>
              <a:rPr lang="en-US" sz="2800" dirty="0" smtClean="0"/>
              <a:t>20% will experience depression at some point before age 20</a:t>
            </a:r>
          </a:p>
          <a:p>
            <a:pPr marL="342900" indent="-342900">
              <a:spcBef>
                <a:spcPct val="20000"/>
              </a:spcBef>
              <a:buFont typeface="Lucida Grande"/>
              <a:buChar char="-"/>
            </a:pPr>
            <a:r>
              <a:rPr lang="en-US" sz="2800" dirty="0" smtClean="0"/>
              <a:t>Experiments with depressed rats:</a:t>
            </a:r>
          </a:p>
          <a:p>
            <a:pPr marL="800100" lvl="1" indent="-342900">
              <a:spcBef>
                <a:spcPct val="20000"/>
              </a:spcBef>
              <a:buFont typeface="Lucida Grande"/>
              <a:buChar char="-"/>
            </a:pPr>
            <a:r>
              <a:rPr lang="en-US" sz="2800" dirty="0" smtClean="0"/>
              <a:t>Only treatment with DHEAS produced a significant decrease in immobility, compared to saline-administered controls.</a:t>
            </a:r>
          </a:p>
          <a:p>
            <a:pPr marL="342900" lvl="0" indent="-342900">
              <a:spcBef>
                <a:spcPct val="20000"/>
              </a:spcBef>
              <a:buFont typeface="Arial"/>
              <a:buChar char="•"/>
            </a:pPr>
            <a:r>
              <a:rPr lang="en-US" sz="3200" dirty="0" smtClean="0"/>
              <a:t>“Explores the possibility that DHEA(S), at low doses and/or in conjunction with clinically used antidepressants may have therapeutic potential in some cases.”</a:t>
            </a:r>
          </a:p>
          <a:p>
            <a:pPr marL="342900" lvl="0" indent="-342900">
              <a:spcBef>
                <a:spcPct val="20000"/>
              </a:spcBef>
              <a:buFont typeface="Arial"/>
              <a:buChar char="•"/>
            </a:pPr>
            <a:endParaRPr lang="en-US" sz="3200" dirty="0" smtClean="0"/>
          </a:p>
          <a:p>
            <a:pPr marL="342900" indent="-342900">
              <a:spcBef>
                <a:spcPct val="20000"/>
              </a:spcBef>
              <a:buFont typeface="Lucida Grande"/>
              <a:buChar char="-"/>
            </a:pPr>
            <a:endParaRPr lang="en-US" sz="2800" dirty="0" smtClean="0"/>
          </a:p>
          <a:p>
            <a:pPr marL="342900" indent="-342900">
              <a:spcBef>
                <a:spcPct val="20000"/>
              </a:spcBef>
              <a:buFont typeface="Arial"/>
              <a:buChar cha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Recapitulation</a:t>
            </a:r>
            <a:endParaRPr lang="en-US" dirty="0"/>
          </a:p>
        </p:txBody>
      </p:sp>
      <p:sp>
        <p:nvSpPr>
          <p:cNvPr id="3" name="Content Placeholder 2"/>
          <p:cNvSpPr>
            <a:spLocks noGrp="1"/>
          </p:cNvSpPr>
          <p:nvPr>
            <p:ph idx="1"/>
          </p:nvPr>
        </p:nvSpPr>
        <p:spPr>
          <a:xfrm>
            <a:off x="457200" y="1417638"/>
            <a:ext cx="8064500" cy="5122862"/>
          </a:xfrm>
        </p:spPr>
        <p:txBody>
          <a:bodyPr>
            <a:normAutofit fontScale="92500" lnSpcReduction="20000"/>
          </a:bodyPr>
          <a:lstStyle/>
          <a:p>
            <a:r>
              <a:rPr lang="en-US" dirty="0" smtClean="0"/>
              <a:t>Sulfate deficiency is a strong feature of autism </a:t>
            </a:r>
          </a:p>
          <a:p>
            <a:pPr lvl="1"/>
            <a:r>
              <a:rPr lang="en-US" dirty="0" smtClean="0"/>
              <a:t>Autistic kids have 1/5 the free sulfate in blood serum as controls</a:t>
            </a:r>
          </a:p>
          <a:p>
            <a:r>
              <a:rPr lang="en-US" dirty="0" smtClean="0"/>
              <a:t>Eczema, asthma, leaky gut, susceptibility to infection are all explained by sulfate deficiency</a:t>
            </a:r>
          </a:p>
          <a:p>
            <a:r>
              <a:rPr lang="en-US" dirty="0" smtClean="0"/>
              <a:t>Sulfate plays an important role in detoxifying and eliminating toxins like aluminum and Tylenol</a:t>
            </a:r>
          </a:p>
          <a:p>
            <a:r>
              <a:rPr lang="en-US" dirty="0" smtClean="0"/>
              <a:t>Sulfate deficiency interferes with supply of essential sterols to the fetus:</a:t>
            </a:r>
          </a:p>
          <a:p>
            <a:pPr lvl="1"/>
            <a:r>
              <a:rPr lang="en-US" dirty="0" smtClean="0"/>
              <a:t>Cholesterol, vitamin D3, estrogen, …</a:t>
            </a:r>
          </a:p>
          <a:p>
            <a:r>
              <a:rPr lang="en-US" dirty="0" smtClean="0"/>
              <a:t>DHEA sulfate deficiency associated with both autism and depression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Sulfur Deficiency in Alzheimer’s</a:t>
            </a:r>
            <a:endParaRPr lang="en-US" dirty="0"/>
          </a:p>
        </p:txBody>
      </p:sp>
      <p:pic>
        <p:nvPicPr>
          <p:cNvPr id="4" name="Content Placeholder 3" descr="sulfur_alzheimers.gif"/>
          <p:cNvPicPr>
            <a:picLocks noGrp="1" noChangeAspect="1"/>
          </p:cNvPicPr>
          <p:nvPr>
            <p:ph idx="1"/>
          </p:nvPr>
        </p:nvPicPr>
        <p:blipFill>
          <a:blip r:embed="rId3"/>
          <a:srcRect t="-71286" b="-71286"/>
          <a:stretch>
            <a:fillRect/>
          </a:stretch>
        </p:blipFill>
        <p:spPr>
          <a:xfrm>
            <a:off x="865562" y="235690"/>
            <a:ext cx="7727474" cy="4249813"/>
          </a:xfrm>
        </p:spPr>
      </p:pic>
      <p:sp>
        <p:nvSpPr>
          <p:cNvPr id="5" name="TextBox 4"/>
          <p:cNvSpPr txBox="1"/>
          <p:nvPr/>
        </p:nvSpPr>
        <p:spPr>
          <a:xfrm>
            <a:off x="238477" y="2026492"/>
            <a:ext cx="883813" cy="369332"/>
          </a:xfrm>
          <a:prstGeom prst="rect">
            <a:avLst/>
          </a:prstGeom>
          <a:solidFill>
            <a:schemeClr val="bg1"/>
          </a:solidFill>
        </p:spPr>
        <p:txBody>
          <a:bodyPr wrap="none" rtlCol="0">
            <a:spAutoFit/>
          </a:bodyPr>
          <a:lstStyle/>
          <a:p>
            <a:r>
              <a:rPr lang="en-US" dirty="0" smtClean="0"/>
              <a:t>Normal</a:t>
            </a:r>
            <a:endParaRPr lang="en-US" dirty="0"/>
          </a:p>
        </p:txBody>
      </p:sp>
      <p:sp>
        <p:nvSpPr>
          <p:cNvPr id="6" name="TextBox 5"/>
          <p:cNvSpPr txBox="1"/>
          <p:nvPr/>
        </p:nvSpPr>
        <p:spPr>
          <a:xfrm>
            <a:off x="6565705" y="3377490"/>
            <a:ext cx="1203486" cy="461665"/>
          </a:xfrm>
          <a:prstGeom prst="rect">
            <a:avLst/>
          </a:prstGeom>
          <a:noFill/>
        </p:spPr>
        <p:txBody>
          <a:bodyPr wrap="square" rtlCol="0">
            <a:spAutoFit/>
          </a:bodyPr>
          <a:lstStyle/>
          <a:p>
            <a:r>
              <a:rPr lang="en-US" sz="2400" dirty="0" smtClean="0">
                <a:solidFill>
                  <a:srgbClr val="FF0000"/>
                </a:solidFill>
              </a:rPr>
              <a:t>Sulfur</a:t>
            </a:r>
            <a:endParaRPr lang="en-US" sz="2400" dirty="0">
              <a:solidFill>
                <a:srgbClr val="FF0000"/>
              </a:solidFill>
            </a:endParaRPr>
          </a:p>
        </p:txBody>
      </p:sp>
      <p:cxnSp>
        <p:nvCxnSpPr>
          <p:cNvPr id="10" name="Straight Arrow Connector 9"/>
          <p:cNvCxnSpPr/>
          <p:nvPr/>
        </p:nvCxnSpPr>
        <p:spPr>
          <a:xfrm rot="16200000" flipV="1">
            <a:off x="6770057" y="3323545"/>
            <a:ext cx="229864" cy="1351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Content Placeholder 2"/>
          <p:cNvSpPr txBox="1">
            <a:spLocks/>
          </p:cNvSpPr>
          <p:nvPr/>
        </p:nvSpPr>
        <p:spPr>
          <a:xfrm>
            <a:off x="50664" y="3715433"/>
            <a:ext cx="8853505" cy="2728825"/>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Alzheimer’s is associated with a severe sulfur deficiency in the brain</a:t>
            </a:r>
          </a:p>
          <a:p>
            <a:pPr marL="800100" lvl="1" indent="-342900">
              <a:spcBef>
                <a:spcPct val="20000"/>
              </a:spcBef>
              <a:buFont typeface="Lucida Grande"/>
              <a:buChar char="-"/>
            </a:pPr>
            <a:r>
              <a:rPr lang="en-US" sz="2800" dirty="0" smtClean="0"/>
              <a:t>Ratio of </a:t>
            </a:r>
            <a:r>
              <a:rPr lang="en-US" sz="2800" dirty="0" err="1" smtClean="0"/>
              <a:t>sulfatide</a:t>
            </a:r>
            <a:r>
              <a:rPr lang="en-US" sz="2800" dirty="0" smtClean="0"/>
              <a:t> to </a:t>
            </a:r>
            <a:r>
              <a:rPr lang="en-US" sz="2800" dirty="0" err="1" smtClean="0"/>
              <a:t>ceramide</a:t>
            </a:r>
            <a:r>
              <a:rPr lang="en-US" sz="2800" dirty="0" smtClean="0"/>
              <a:t> in both gray and white matter is extremely low</a:t>
            </a:r>
            <a:r>
              <a:rPr lang="en-US" sz="2800" dirty="0" smtClean="0">
                <a:solidFill>
                  <a:srgbClr val="FF0000"/>
                </a:solidFill>
              </a:rPr>
              <a:t>*</a:t>
            </a:r>
            <a:endParaRPr kumimoji="0" lang="en-US" sz="2800" b="0" i="0" u="none" strike="noStrike" kern="1200" cap="none" spc="0" normalizeH="0" baseline="0" noProof="0" dirty="0" smtClean="0">
              <a:ln>
                <a:noFill/>
              </a:ln>
              <a:solidFill>
                <a:srgbClr val="FF000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I hypothesize that this is because of insufficient cholesterol sulfate supply </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Box 11"/>
          <p:cNvSpPr txBox="1"/>
          <p:nvPr/>
        </p:nvSpPr>
        <p:spPr>
          <a:xfrm>
            <a:off x="2471548" y="6279802"/>
            <a:ext cx="6432621" cy="461665"/>
          </a:xfrm>
          <a:prstGeom prst="rect">
            <a:avLst/>
          </a:prstGeom>
          <a:noFill/>
        </p:spPr>
        <p:txBody>
          <a:bodyPr wrap="none" rtlCol="0">
            <a:spAutoFit/>
          </a:bodyPr>
          <a:lstStyle/>
          <a:p>
            <a:r>
              <a:rPr lang="en-US" sz="2400" dirty="0" smtClean="0">
                <a:solidFill>
                  <a:srgbClr val="FF0000"/>
                </a:solidFill>
              </a:rPr>
              <a:t>*</a:t>
            </a:r>
            <a:r>
              <a:rPr lang="en-US" sz="2400" dirty="0" smtClean="0"/>
              <a:t> X. Han et al., J. </a:t>
            </a:r>
            <a:r>
              <a:rPr lang="en-US" sz="2400" dirty="0" err="1" smtClean="0"/>
              <a:t>Neurochem</a:t>
            </a:r>
            <a:r>
              <a:rPr lang="en-US" sz="2400" dirty="0" smtClean="0"/>
              <a:t>, 82(4), 809-18, 2002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build="p"/>
      <p:bldP spid="12"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Sulfate and Alzheimer’s</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417638"/>
            <a:ext cx="8229600" cy="4525963"/>
          </a:xfrm>
        </p:spPr>
        <p:txBody>
          <a:bodyPr>
            <a:normAutofit lnSpcReduction="10000"/>
          </a:bodyPr>
          <a:lstStyle/>
          <a:p>
            <a:r>
              <a:rPr lang="en-US" dirty="0" smtClean="0"/>
              <a:t>As in autism, Alzheimer’s patients have extremely low sulfate levels in the blood</a:t>
            </a:r>
          </a:p>
          <a:p>
            <a:pPr lvl="1"/>
            <a:r>
              <a:rPr lang="en-US" dirty="0" smtClean="0"/>
              <a:t>Similar reduction to 20% of normal value</a:t>
            </a:r>
          </a:p>
          <a:p>
            <a:r>
              <a:rPr lang="en-US" dirty="0" smtClean="0"/>
              <a:t>Serum </a:t>
            </a:r>
            <a:r>
              <a:rPr lang="en-US" dirty="0" err="1" smtClean="0"/>
              <a:t>cysteine</a:t>
            </a:r>
            <a:r>
              <a:rPr lang="en-US" dirty="0" smtClean="0"/>
              <a:t>/sulfate ratio:</a:t>
            </a:r>
          </a:p>
          <a:p>
            <a:pPr lvl="1"/>
            <a:r>
              <a:rPr lang="en-US" dirty="0" smtClean="0"/>
              <a:t>Alzheimer’s	477</a:t>
            </a:r>
          </a:p>
          <a:p>
            <a:pPr lvl="1"/>
            <a:r>
              <a:rPr lang="en-US" dirty="0" smtClean="0"/>
              <a:t>Parkinson’s	521</a:t>
            </a:r>
          </a:p>
          <a:p>
            <a:pPr lvl="1"/>
            <a:r>
              <a:rPr lang="en-US" dirty="0" smtClean="0"/>
              <a:t>ALS				506</a:t>
            </a:r>
          </a:p>
          <a:p>
            <a:pPr lvl="1"/>
            <a:r>
              <a:rPr lang="en-US" dirty="0" smtClean="0"/>
              <a:t>Controls		  96</a:t>
            </a:r>
          </a:p>
          <a:p>
            <a:r>
              <a:rPr lang="en-US" dirty="0" err="1" smtClean="0"/>
              <a:t>Cysteine</a:t>
            </a:r>
            <a:r>
              <a:rPr lang="en-US" dirty="0" smtClean="0"/>
              <a:t> levels were not significantly different</a:t>
            </a:r>
            <a:endParaRPr lang="en-US" dirty="0"/>
          </a:p>
        </p:txBody>
      </p:sp>
      <p:pic>
        <p:nvPicPr>
          <p:cNvPr id="4" name="Picture 3" descr="sulfate.jpg"/>
          <p:cNvPicPr>
            <a:picLocks noChangeAspect="1"/>
          </p:cNvPicPr>
          <p:nvPr/>
        </p:nvPicPr>
        <p:blipFill>
          <a:blip r:embed="rId2"/>
          <a:stretch>
            <a:fillRect/>
          </a:stretch>
        </p:blipFill>
        <p:spPr>
          <a:xfrm>
            <a:off x="6399560" y="3119628"/>
            <a:ext cx="1755760" cy="1791052"/>
          </a:xfrm>
          <a:prstGeom prst="rect">
            <a:avLst/>
          </a:prstGeom>
        </p:spPr>
      </p:pic>
      <p:sp>
        <p:nvSpPr>
          <p:cNvPr id="5" name="TextBox 4"/>
          <p:cNvSpPr txBox="1"/>
          <p:nvPr/>
        </p:nvSpPr>
        <p:spPr>
          <a:xfrm>
            <a:off x="457200" y="6298121"/>
            <a:ext cx="8587457" cy="523220"/>
          </a:xfrm>
          <a:prstGeom prst="rect">
            <a:avLst/>
          </a:prstGeom>
          <a:noFill/>
        </p:spPr>
        <p:txBody>
          <a:bodyPr wrap="none" rtlCol="0">
            <a:spAutoFit/>
          </a:bodyPr>
          <a:lstStyle/>
          <a:p>
            <a:r>
              <a:rPr lang="en-US" sz="2800" dirty="0" smtClean="0">
                <a:solidFill>
                  <a:srgbClr val="FF0000"/>
                </a:solidFill>
              </a:rPr>
              <a:t>*</a:t>
            </a:r>
            <a:r>
              <a:rPr lang="en-US" sz="2800" dirty="0" smtClean="0"/>
              <a:t> </a:t>
            </a:r>
            <a:r>
              <a:rPr lang="en-US" sz="2800" dirty="0" err="1" smtClean="0"/>
              <a:t>Heafield</a:t>
            </a:r>
            <a:r>
              <a:rPr lang="en-US" sz="2800" dirty="0" smtClean="0"/>
              <a:t> et al., Neuroscience Letters 110:216-220, 1990</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2548" y="85498"/>
            <a:ext cx="8686800" cy="1143000"/>
          </a:xfrm>
        </p:spPr>
        <p:txBody>
          <a:bodyPr>
            <a:normAutofit fontScale="90000"/>
          </a:bodyPr>
          <a:lstStyle/>
          <a:p>
            <a:r>
              <a:rPr lang="en-US" dirty="0" smtClean="0"/>
              <a:t>Elevated </a:t>
            </a:r>
            <a:r>
              <a:rPr lang="en-US" dirty="0" err="1" smtClean="0"/>
              <a:t>Homocysteine</a:t>
            </a:r>
            <a:r>
              <a:rPr lang="en-US" dirty="0" smtClean="0"/>
              <a:t> and Dementia</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282548" y="1228498"/>
            <a:ext cx="8229600" cy="4525963"/>
          </a:xfrm>
        </p:spPr>
        <p:txBody>
          <a:bodyPr>
            <a:normAutofit lnSpcReduction="10000"/>
          </a:bodyPr>
          <a:lstStyle/>
          <a:p>
            <a:r>
              <a:rPr lang="en-US" dirty="0" smtClean="0"/>
              <a:t>40% increased risk to dementia with each 5μmol/l increment in serum </a:t>
            </a:r>
            <a:r>
              <a:rPr lang="en-US" dirty="0" err="1" smtClean="0"/>
              <a:t>homocysteine</a:t>
            </a:r>
            <a:endParaRPr lang="en-US" dirty="0" smtClean="0"/>
          </a:p>
          <a:p>
            <a:r>
              <a:rPr lang="en-US" dirty="0" smtClean="0"/>
              <a:t>Highest quartile had double the risk</a:t>
            </a:r>
          </a:p>
          <a:p>
            <a:r>
              <a:rPr lang="en-US" dirty="0" smtClean="0"/>
              <a:t>Elevation in </a:t>
            </a:r>
            <a:r>
              <a:rPr lang="en-US" dirty="0" err="1" smtClean="0"/>
              <a:t>homocysteine</a:t>
            </a:r>
            <a:r>
              <a:rPr lang="en-US" dirty="0" smtClean="0"/>
              <a:t>                              preceded onset of dementia</a:t>
            </a:r>
          </a:p>
          <a:p>
            <a:r>
              <a:rPr lang="en-US" dirty="0" smtClean="0"/>
              <a:t>Two other studies showed                           significant increase in </a:t>
            </a:r>
            <a:r>
              <a:rPr lang="en-US" dirty="0" err="1" smtClean="0"/>
              <a:t>homocysteine</a:t>
            </a:r>
            <a:r>
              <a:rPr lang="en-US" dirty="0" smtClean="0"/>
              <a:t> in Alzheimer’s patients compared to age-matched controls</a:t>
            </a:r>
          </a:p>
          <a:p>
            <a:endParaRPr lang="en-US" dirty="0"/>
          </a:p>
        </p:txBody>
      </p:sp>
      <p:sp>
        <p:nvSpPr>
          <p:cNvPr id="4" name="TextBox 3"/>
          <p:cNvSpPr txBox="1"/>
          <p:nvPr/>
        </p:nvSpPr>
        <p:spPr>
          <a:xfrm>
            <a:off x="1606885" y="6301794"/>
            <a:ext cx="7874915" cy="461665"/>
          </a:xfrm>
          <a:prstGeom prst="rect">
            <a:avLst/>
          </a:prstGeom>
          <a:noFill/>
        </p:spPr>
        <p:txBody>
          <a:bodyPr wrap="square" rtlCol="0">
            <a:spAutoFit/>
          </a:bodyPr>
          <a:lstStyle/>
          <a:p>
            <a:r>
              <a:rPr lang="en-US" sz="2400" dirty="0" smtClean="0">
                <a:solidFill>
                  <a:srgbClr val="FF0000"/>
                </a:solidFill>
              </a:rPr>
              <a:t>*</a:t>
            </a:r>
            <a:r>
              <a:rPr lang="en-US" sz="2400" dirty="0" err="1" smtClean="0"/>
              <a:t>Seshadri</a:t>
            </a:r>
            <a:r>
              <a:rPr lang="en-US" sz="2400" dirty="0" smtClean="0"/>
              <a:t> et al., N </a:t>
            </a:r>
            <a:r>
              <a:rPr lang="en-US" sz="2400" dirty="0" err="1" smtClean="0"/>
              <a:t>Engl</a:t>
            </a:r>
            <a:r>
              <a:rPr lang="en-US" sz="2400" dirty="0" smtClean="0"/>
              <a:t> J Med 346:7, 476-483, Feb 14, 2002</a:t>
            </a:r>
            <a:endParaRPr lang="en-US" sz="2400" dirty="0"/>
          </a:p>
        </p:txBody>
      </p:sp>
      <p:pic>
        <p:nvPicPr>
          <p:cNvPr id="5" name="Picture 4" descr="homocysteine.png"/>
          <p:cNvPicPr>
            <a:picLocks noChangeAspect="1"/>
          </p:cNvPicPr>
          <p:nvPr/>
        </p:nvPicPr>
        <p:blipFill>
          <a:blip r:embed="rId3"/>
          <a:stretch>
            <a:fillRect/>
          </a:stretch>
        </p:blipFill>
        <p:spPr>
          <a:xfrm>
            <a:off x="5744641" y="2752941"/>
            <a:ext cx="2942159" cy="16180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984154" y="1810336"/>
            <a:ext cx="6744502" cy="3046988"/>
          </a:xfrm>
          <a:prstGeom prst="rect">
            <a:avLst/>
          </a:prstGeom>
          <a:solidFill>
            <a:srgbClr val="FCFFE0"/>
          </a:solidFill>
          <a:ln>
            <a:solidFill>
              <a:srgbClr val="000000"/>
            </a:solidFill>
          </a:ln>
          <a:effectLst>
            <a:outerShdw blurRad="50800" dist="38100" dir="2700000">
              <a:srgbClr val="000000">
                <a:alpha val="43000"/>
              </a:srgbClr>
            </a:outerShdw>
          </a:effectLst>
        </p:spPr>
        <p:txBody>
          <a:bodyPr wrap="square" rtlCol="0">
            <a:spAutoFit/>
          </a:bodyPr>
          <a:lstStyle/>
          <a:p>
            <a:pPr algn="ctr"/>
            <a:r>
              <a:rPr lang="en-US" sz="3200" dirty="0" smtClean="0"/>
              <a:t>I explain this the same way I explain elevated </a:t>
            </a:r>
            <a:r>
              <a:rPr lang="en-US" sz="3200" dirty="0" err="1" smtClean="0"/>
              <a:t>homocysteine</a:t>
            </a:r>
            <a:r>
              <a:rPr lang="en-US" sz="3200" dirty="0" smtClean="0"/>
              <a:t> and cardiovascular disease:        </a:t>
            </a:r>
            <a:r>
              <a:rPr lang="en-US" sz="3200" dirty="0" err="1" smtClean="0"/>
              <a:t>homocysteine</a:t>
            </a:r>
            <a:r>
              <a:rPr lang="en-US" sz="3200" dirty="0" smtClean="0"/>
              <a:t> is needed to produce sulfate in the artery wall, resulting in oxidative damage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Recapitulation</a:t>
            </a:r>
            <a:endParaRPr lang="en-US" dirty="0"/>
          </a:p>
        </p:txBody>
      </p:sp>
      <p:sp>
        <p:nvSpPr>
          <p:cNvPr id="3" name="Content Placeholder 2"/>
          <p:cNvSpPr>
            <a:spLocks noGrp="1"/>
          </p:cNvSpPr>
          <p:nvPr>
            <p:ph idx="1"/>
          </p:nvPr>
        </p:nvSpPr>
        <p:spPr/>
        <p:txBody>
          <a:bodyPr/>
          <a:lstStyle/>
          <a:p>
            <a:r>
              <a:rPr lang="en-US" dirty="0" smtClean="0"/>
              <a:t>Sulfur deficiency in brain associated with dementia</a:t>
            </a:r>
          </a:p>
          <a:p>
            <a:pPr lvl="1"/>
            <a:r>
              <a:rPr lang="en-US" dirty="0" smtClean="0"/>
              <a:t>Extremely low ratio of </a:t>
            </a:r>
            <a:r>
              <a:rPr lang="en-US" dirty="0" err="1" smtClean="0"/>
              <a:t>sulfatide</a:t>
            </a:r>
            <a:r>
              <a:rPr lang="en-US" dirty="0" smtClean="0"/>
              <a:t> to </a:t>
            </a:r>
            <a:r>
              <a:rPr lang="en-US" dirty="0" err="1" smtClean="0"/>
              <a:t>ceramide</a:t>
            </a:r>
            <a:endParaRPr lang="en-US" dirty="0" smtClean="0"/>
          </a:p>
          <a:p>
            <a:r>
              <a:rPr lang="en-US" dirty="0" smtClean="0"/>
              <a:t>Serum </a:t>
            </a:r>
            <a:r>
              <a:rPr lang="en-US" dirty="0" err="1" smtClean="0"/>
              <a:t>cysteine</a:t>
            </a:r>
            <a:r>
              <a:rPr lang="en-US" dirty="0" smtClean="0"/>
              <a:t>/sulfate ratio is abnormally high (5x normal) in Alzheimer’s, Parkinson’s and ALS</a:t>
            </a:r>
          </a:p>
          <a:p>
            <a:r>
              <a:rPr lang="en-US" dirty="0" smtClean="0"/>
              <a:t>Elevated serum </a:t>
            </a:r>
            <a:r>
              <a:rPr lang="en-US" dirty="0" err="1" smtClean="0"/>
              <a:t>homocysteine</a:t>
            </a:r>
            <a:r>
              <a:rPr lang="en-US" dirty="0" smtClean="0"/>
              <a:t> in dementia</a:t>
            </a:r>
          </a:p>
          <a:p>
            <a:pPr lvl="1"/>
            <a:r>
              <a:rPr lang="en-US" dirty="0" smtClean="0"/>
              <a:t>Due to need to produce sulfate in artery wall?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Prelude</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normAutofit/>
          </a:bodyPr>
          <a:lstStyle/>
          <a:p>
            <a:pPr>
              <a:buNone/>
            </a:pPr>
            <a:r>
              <a:rPr lang="en-US" dirty="0" smtClean="0"/>
              <a:t>  </a:t>
            </a:r>
            <a:r>
              <a:rPr lang="en-US" i="1" dirty="0" smtClean="0"/>
              <a:t>“Nutrition and Alzheimer's disease: The detrimental role of a high carbohydrate diet”</a:t>
            </a:r>
          </a:p>
          <a:p>
            <a:r>
              <a:rPr lang="en-US" dirty="0" smtClean="0"/>
              <a:t>Too much dietary sugar (especially fructose) leads to impaired cholesterol supply to brain</a:t>
            </a:r>
          </a:p>
          <a:p>
            <a:r>
              <a:rPr lang="en-US" dirty="0" smtClean="0"/>
              <a:t>This results in impaired glucose metabolism in the brain (type III diabetes)</a:t>
            </a:r>
          </a:p>
          <a:p>
            <a:r>
              <a:rPr lang="en-US" dirty="0" smtClean="0"/>
              <a:t>This leads to mitochondrial damage, unfolded protein response, and neuron death </a:t>
            </a:r>
          </a:p>
        </p:txBody>
      </p:sp>
      <p:sp>
        <p:nvSpPr>
          <p:cNvPr id="4" name="TextBox 3"/>
          <p:cNvSpPr txBox="1"/>
          <p:nvPr/>
        </p:nvSpPr>
        <p:spPr>
          <a:xfrm>
            <a:off x="780297" y="6444257"/>
            <a:ext cx="8363703" cy="400110"/>
          </a:xfrm>
          <a:prstGeom prst="rect">
            <a:avLst/>
          </a:prstGeom>
          <a:noFill/>
        </p:spPr>
        <p:txBody>
          <a:bodyPr wrap="square" rtlCol="0">
            <a:spAutoFit/>
          </a:bodyPr>
          <a:lstStyle/>
          <a:p>
            <a:r>
              <a:rPr lang="en-US" sz="2000" dirty="0" smtClean="0">
                <a:solidFill>
                  <a:srgbClr val="FF0000"/>
                </a:solidFill>
              </a:rPr>
              <a:t>*</a:t>
            </a:r>
            <a:r>
              <a:rPr lang="en-US" sz="2000" dirty="0" smtClean="0"/>
              <a:t> Seneff et al., European Journal of Internal Medicine 22:2, 134-40, Apr. 2011</a:t>
            </a:r>
            <a:endParaRPr lang="en-US" sz="2000" dirty="0"/>
          </a:p>
        </p:txBody>
      </p:sp>
      <p:sp>
        <p:nvSpPr>
          <p:cNvPr id="5" name="Content Placeholder 2"/>
          <p:cNvSpPr txBox="1">
            <a:spLocks/>
          </p:cNvSpPr>
          <p:nvPr/>
        </p:nvSpPr>
        <p:spPr>
          <a:xfrm>
            <a:off x="237235" y="2701995"/>
            <a:ext cx="8686800" cy="2036310"/>
          </a:xfrm>
          <a:prstGeom prst="rect">
            <a:avLst/>
          </a:prstGeom>
          <a:solidFill>
            <a:srgbClr val="FCFFE0"/>
          </a:solidFill>
          <a:effectLst>
            <a:outerShdw blurRad="50800" dist="38100" dir="2700000">
              <a:srgbClr val="000000">
                <a:alpha val="43000"/>
              </a:srgbClr>
            </a:outerShdw>
          </a:effectLst>
        </p:spPr>
        <p:txBody>
          <a:bodyPr vert="horz" lIns="91440" tIns="45720" rIns="91440" bIns="45720" rtlCol="0">
            <a:normAutofit/>
          </a:bodyPr>
          <a:lstStyle/>
          <a:p>
            <a:pPr algn="ctr"/>
            <a:endParaRPr lang="en-US" sz="3200" dirty="0" smtClean="0"/>
          </a:p>
          <a:p>
            <a:pPr algn="ctr"/>
            <a:r>
              <a:rPr lang="en-US" sz="3200" dirty="0" smtClean="0"/>
              <a:t> I still believe what we wrote in that article,          but it was only part of the 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txBox="1">
            <a:spLocks/>
          </p:cNvSpPr>
          <p:nvPr/>
        </p:nvSpPr>
        <p:spPr>
          <a:xfrm>
            <a:off x="457200" y="2421467"/>
            <a:ext cx="8229600" cy="618067"/>
          </a:xfrm>
          <a:prstGeom prst="rect">
            <a:avLst/>
          </a:prstGeom>
        </p:spPr>
        <p:txBody>
          <a:bodyPr vert="horz" lIns="91440" tIns="45720" rIns="91440" bIns="45720" rtlCol="0">
            <a:no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lang="en-US" sz="5400" noProof="0" dirty="0" smtClean="0">
                <a:solidFill>
                  <a:srgbClr val="FF0000"/>
                </a:solidFill>
              </a:rPr>
              <a:t>Aluminum</a:t>
            </a:r>
            <a:endParaRPr kumimoji="0" lang="en-US" sz="54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1143000"/>
          </a:xfrm>
        </p:spPr>
        <p:txBody>
          <a:bodyPr>
            <a:normAutofit fontScale="90000"/>
          </a:bodyPr>
          <a:lstStyle/>
          <a:p>
            <a:r>
              <a:rPr lang="en-US" dirty="0" smtClean="0"/>
              <a:t>Aluminum in Autism and Alzheimer’s</a:t>
            </a:r>
            <a:endParaRPr lang="en-US" dirty="0"/>
          </a:p>
        </p:txBody>
      </p:sp>
      <p:sp>
        <p:nvSpPr>
          <p:cNvPr id="3" name="Content Placeholder 2"/>
          <p:cNvSpPr>
            <a:spLocks noGrp="1"/>
          </p:cNvSpPr>
          <p:nvPr>
            <p:ph idx="1"/>
          </p:nvPr>
        </p:nvSpPr>
        <p:spPr>
          <a:xfrm>
            <a:off x="457199" y="1417638"/>
            <a:ext cx="8501015" cy="4525963"/>
          </a:xfrm>
        </p:spPr>
        <p:txBody>
          <a:bodyPr>
            <a:normAutofit fontScale="92500" lnSpcReduction="20000"/>
          </a:bodyPr>
          <a:lstStyle/>
          <a:p>
            <a:r>
              <a:rPr lang="en-US" dirty="0" smtClean="0"/>
              <a:t>Autism and Alzheimer's may be manifestations of the same problem</a:t>
            </a:r>
          </a:p>
          <a:p>
            <a:pPr lvl="1"/>
            <a:r>
              <a:rPr lang="en-US" dirty="0" smtClean="0"/>
              <a:t>Flu shots increase risk to Alzheimer’s</a:t>
            </a:r>
          </a:p>
          <a:p>
            <a:pPr lvl="1"/>
            <a:r>
              <a:rPr lang="en-US" dirty="0" smtClean="0"/>
              <a:t>Aluminum in dialysis fluid (kidney failure) causes dementia</a:t>
            </a:r>
          </a:p>
          <a:p>
            <a:r>
              <a:rPr lang="en-US" dirty="0" smtClean="0"/>
              <a:t>Aluminum adjuvant is present in many vaccines </a:t>
            </a:r>
          </a:p>
          <a:p>
            <a:r>
              <a:rPr lang="en-US" dirty="0" smtClean="0"/>
              <a:t>Sulfate is needed to safely eliminate aluminum from the body</a:t>
            </a:r>
          </a:p>
          <a:p>
            <a:r>
              <a:rPr lang="en-US" dirty="0" smtClean="0"/>
              <a:t>Aluminum accumulation in brain causes many problems that could explain autism symptoms and Alzheimer’s symptoms</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8229600" cy="2667000"/>
          </a:xfrm>
          <a:solidFill>
            <a:srgbClr val="FFF9C5"/>
          </a:solidFill>
          <a:effectLst>
            <a:outerShdw blurRad="50800" dist="38100" dir="2700000">
              <a:srgbClr val="000000">
                <a:alpha val="43000"/>
              </a:srgbClr>
            </a:outerShdw>
          </a:effectLst>
        </p:spPr>
        <p:txBody>
          <a:bodyPr/>
          <a:lstStyle/>
          <a:p>
            <a:pPr>
              <a:buNone/>
            </a:pPr>
            <a:r>
              <a:rPr lang="en-US" b="1" i="1" dirty="0" smtClean="0"/>
              <a:t>  “Aluminum is not perceived, I believe, by the public as a dangerous metal. Therefore, we are in a much more comfortable wicket in terms of defending its presence in vaccines.” —Dr. John Clements, WHO vaccine advisor</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705"/>
            <a:ext cx="8229600" cy="1143000"/>
          </a:xfrm>
        </p:spPr>
        <p:txBody>
          <a:bodyPr/>
          <a:lstStyle/>
          <a:p>
            <a:r>
              <a:rPr lang="en-US" dirty="0" smtClean="0"/>
              <a:t>Aluminum in Vaccines</a:t>
            </a:r>
            <a:r>
              <a:rPr lang="en-US" dirty="0" smtClean="0">
                <a:ln>
                  <a:solidFill>
                    <a:srgbClr val="FF0000"/>
                  </a:solidFill>
                </a:ln>
              </a:rPr>
              <a:t>*</a:t>
            </a:r>
            <a:endParaRPr lang="en-US" dirty="0">
              <a:ln>
                <a:solidFill>
                  <a:srgbClr val="FF0000"/>
                </a:solidFill>
              </a:ln>
            </a:endParaRPr>
          </a:p>
        </p:txBody>
      </p:sp>
      <p:pic>
        <p:nvPicPr>
          <p:cNvPr id="6" name="Content Placeholder 5" descr="aluminum_content_in_vaccines.png"/>
          <p:cNvPicPr>
            <a:picLocks noGrp="1" noChangeAspect="1"/>
          </p:cNvPicPr>
          <p:nvPr>
            <p:ph idx="1"/>
          </p:nvPr>
        </p:nvPicPr>
        <p:blipFill>
          <a:blip r:embed="rId3"/>
          <a:srcRect l="-7622" r="-7622"/>
          <a:stretch>
            <a:fillRect/>
          </a:stretch>
        </p:blipFill>
        <p:spPr>
          <a:xfrm>
            <a:off x="457200" y="1363138"/>
            <a:ext cx="8229600" cy="4525963"/>
          </a:xfrm>
        </p:spPr>
      </p:pic>
      <p:sp>
        <p:nvSpPr>
          <p:cNvPr id="7" name="TextBox 6"/>
          <p:cNvSpPr txBox="1"/>
          <p:nvPr/>
        </p:nvSpPr>
        <p:spPr>
          <a:xfrm>
            <a:off x="237067" y="5974602"/>
            <a:ext cx="8449733" cy="830997"/>
          </a:xfrm>
          <a:prstGeom prst="rect">
            <a:avLst/>
          </a:prstGeom>
          <a:noFill/>
        </p:spPr>
        <p:txBody>
          <a:bodyPr wrap="square" rtlCol="0">
            <a:spAutoFit/>
          </a:bodyPr>
          <a:lstStyle/>
          <a:p>
            <a:r>
              <a:rPr lang="en-US" sz="2400" dirty="0" smtClean="0">
                <a:ln>
                  <a:solidFill>
                    <a:srgbClr val="FF0000"/>
                  </a:solidFill>
                </a:ln>
              </a:rPr>
              <a:t>*</a:t>
            </a:r>
            <a:r>
              <a:rPr lang="en-US" sz="2400" dirty="0" smtClean="0"/>
              <a:t>from presentation by Dr. Christopher Shaw, in Workshop on Vaccine Safety: Evaluating the Science, Jamaica, Jan. 3-7, 2011.</a:t>
            </a:r>
            <a:endParaRPr 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flu_shot_poster1.jpg"/>
          <p:cNvPicPr>
            <a:picLocks noChangeAspect="1"/>
          </p:cNvPicPr>
          <p:nvPr/>
        </p:nvPicPr>
        <p:blipFill>
          <a:blip r:embed="rId2"/>
          <a:stretch>
            <a:fillRect/>
          </a:stretch>
        </p:blipFill>
        <p:spPr>
          <a:xfrm>
            <a:off x="457200" y="1065313"/>
            <a:ext cx="3191012" cy="3191012"/>
          </a:xfrm>
          <a:prstGeom prst="rect">
            <a:avLst/>
          </a:prstGeom>
        </p:spPr>
      </p:pic>
      <p:pic>
        <p:nvPicPr>
          <p:cNvPr id="5" name="Picture 4" descr="flu_shot_poster2.jpg"/>
          <p:cNvPicPr>
            <a:picLocks noChangeAspect="1"/>
          </p:cNvPicPr>
          <p:nvPr/>
        </p:nvPicPr>
        <p:blipFill>
          <a:blip r:embed="rId3"/>
          <a:stretch>
            <a:fillRect/>
          </a:stretch>
        </p:blipFill>
        <p:spPr>
          <a:xfrm>
            <a:off x="5454513" y="863730"/>
            <a:ext cx="3232287" cy="2838687"/>
          </a:xfrm>
          <a:prstGeom prst="rect">
            <a:avLst/>
          </a:prstGeom>
        </p:spPr>
      </p:pic>
      <p:pic>
        <p:nvPicPr>
          <p:cNvPr id="6" name="Picture 5" descr="flu_shot_poster3.jpg"/>
          <p:cNvPicPr>
            <a:picLocks noChangeAspect="1"/>
          </p:cNvPicPr>
          <p:nvPr/>
        </p:nvPicPr>
        <p:blipFill>
          <a:blip r:embed="rId4"/>
          <a:stretch>
            <a:fillRect/>
          </a:stretch>
        </p:blipFill>
        <p:spPr>
          <a:xfrm>
            <a:off x="1997947" y="4256325"/>
            <a:ext cx="5666659" cy="251851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 Shots and Alzheimer’s</a:t>
            </a:r>
            <a:r>
              <a:rPr lang="en-US" dirty="0" smtClean="0">
                <a:ln>
                  <a:solidFill>
                    <a:srgbClr val="FF0000"/>
                  </a:solidFill>
                </a:ln>
              </a:rPr>
              <a:t>*</a:t>
            </a:r>
            <a:endParaRPr lang="en-US" dirty="0">
              <a:ln>
                <a:solidFill>
                  <a:srgbClr val="FF0000"/>
                </a:solidFill>
              </a:ln>
            </a:endParaRPr>
          </a:p>
        </p:txBody>
      </p:sp>
      <p:sp>
        <p:nvSpPr>
          <p:cNvPr id="3" name="Content Placeholder 2"/>
          <p:cNvSpPr>
            <a:spLocks noGrp="1"/>
          </p:cNvSpPr>
          <p:nvPr>
            <p:ph idx="1"/>
          </p:nvPr>
        </p:nvSpPr>
        <p:spPr>
          <a:xfrm>
            <a:off x="457200" y="1462140"/>
            <a:ext cx="8229600" cy="4525963"/>
          </a:xfrm>
        </p:spPr>
        <p:txBody>
          <a:bodyPr>
            <a:normAutofit fontScale="92500" lnSpcReduction="20000"/>
          </a:bodyPr>
          <a:lstStyle/>
          <a:p>
            <a:pPr>
              <a:buNone/>
            </a:pPr>
            <a:r>
              <a:rPr lang="en-US" dirty="0" smtClean="0"/>
              <a:t>   “According to Hugh </a:t>
            </a:r>
            <a:r>
              <a:rPr lang="en-US" dirty="0" err="1" smtClean="0"/>
              <a:t>Fudenberg</a:t>
            </a:r>
            <a:r>
              <a:rPr lang="en-US" dirty="0" smtClean="0"/>
              <a:t>, MD, the world's leading </a:t>
            </a:r>
            <a:r>
              <a:rPr lang="en-US" dirty="0" err="1" smtClean="0"/>
              <a:t>immunogeneticist</a:t>
            </a:r>
            <a:r>
              <a:rPr lang="en-US" dirty="0" smtClean="0"/>
              <a:t> and 13th most quoted biologist of our times: If an individual has had 5 consecutive flu shots between 1970 and 1980 (the years studied) </a:t>
            </a:r>
            <a:r>
              <a:rPr lang="en-US" b="1" dirty="0" smtClean="0"/>
              <a:t>his/her chances of getting Alzheimer's Disease is 10 times higher</a:t>
            </a:r>
            <a:r>
              <a:rPr lang="en-US" dirty="0" smtClean="0"/>
              <a:t> than if he/she had one, 2 or no shots. Dr. </a:t>
            </a:r>
            <a:r>
              <a:rPr lang="en-US" dirty="0" err="1" smtClean="0"/>
              <a:t>Fudenberg</a:t>
            </a:r>
            <a:r>
              <a:rPr lang="en-US" dirty="0" smtClean="0"/>
              <a:t> said it … was due to mercury and aluminum that is in every flu shot. The gradual mercury and aluminum buildup in the brain causes cognitive dysfunction”</a:t>
            </a:r>
            <a:endParaRPr lang="en-US" dirty="0"/>
          </a:p>
        </p:txBody>
      </p:sp>
      <p:sp>
        <p:nvSpPr>
          <p:cNvPr id="4" name="TextBox 3"/>
          <p:cNvSpPr txBox="1"/>
          <p:nvPr/>
        </p:nvSpPr>
        <p:spPr>
          <a:xfrm>
            <a:off x="2823189" y="6098551"/>
            <a:ext cx="6378669" cy="830997"/>
          </a:xfrm>
          <a:prstGeom prst="rect">
            <a:avLst/>
          </a:prstGeom>
          <a:noFill/>
        </p:spPr>
        <p:txBody>
          <a:bodyPr wrap="none" rtlCol="0">
            <a:spAutoFit/>
          </a:bodyPr>
          <a:lstStyle/>
          <a:p>
            <a:r>
              <a:rPr lang="en-US" sz="2400" dirty="0" smtClean="0">
                <a:ln>
                  <a:solidFill>
                    <a:srgbClr val="FF0000"/>
                  </a:solidFill>
                </a:ln>
                <a:hlinkClick r:id="rId2"/>
              </a:rPr>
              <a:t>*</a:t>
            </a:r>
            <a:r>
              <a:rPr lang="en-US" sz="2400" dirty="0" smtClean="0">
                <a:hlinkClick r:id="rId2"/>
              </a:rPr>
              <a:t> http://www.royalrife.com/flu_shots.html</a:t>
            </a:r>
            <a:endParaRPr lang="en-US" sz="2400" dirty="0" smtClean="0"/>
          </a:p>
          <a:p>
            <a:r>
              <a:rPr lang="en-US" sz="2400" dirty="0" smtClean="0"/>
              <a:t>Dr. Hugh </a:t>
            </a:r>
            <a:r>
              <a:rPr lang="en-US" sz="2400" dirty="0" err="1" smtClean="0"/>
              <a:t>Fudenberg</a:t>
            </a:r>
            <a:r>
              <a:rPr lang="en-US" sz="2400" dirty="0" smtClean="0"/>
              <a:t>, J. </a:t>
            </a:r>
            <a:r>
              <a:rPr lang="en-US" sz="2400" dirty="0" err="1" smtClean="0"/>
              <a:t>Clin</a:t>
            </a:r>
            <a:r>
              <a:rPr lang="en-US" sz="2400" dirty="0" smtClean="0"/>
              <a:t>. Invest, 2000 &amp; 2004.</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Aluminum in Vaccines: </a:t>
            </a:r>
            <a:br>
              <a:rPr lang="en-US" dirty="0" smtClean="0"/>
            </a:br>
            <a:r>
              <a:rPr lang="en-US" dirty="0" smtClean="0"/>
              <a:t>A Neurological Gamble</a:t>
            </a:r>
            <a:r>
              <a:rPr lang="en-US" dirty="0" smtClean="0">
                <a:solidFill>
                  <a:srgbClr val="FF0000"/>
                </a:solidFill>
              </a:rPr>
              <a:t>*</a:t>
            </a:r>
            <a:endParaRPr lang="en-US" dirty="0">
              <a:solidFill>
                <a:srgbClr val="FF0000"/>
              </a:solidFill>
            </a:endParaRPr>
          </a:p>
        </p:txBody>
      </p:sp>
      <p:pic>
        <p:nvPicPr>
          <p:cNvPr id="4" name="Content Placeholder 3" descr="aluminum_in_vaccines.png"/>
          <p:cNvPicPr>
            <a:picLocks noGrp="1" noChangeAspect="1"/>
          </p:cNvPicPr>
          <p:nvPr>
            <p:ph idx="1"/>
          </p:nvPr>
        </p:nvPicPr>
        <p:blipFill>
          <a:blip r:embed="rId3"/>
          <a:srcRect l="-27359" r="-27359"/>
          <a:stretch>
            <a:fillRect/>
          </a:stretch>
        </p:blipFill>
        <p:spPr/>
      </p:pic>
      <p:sp>
        <p:nvSpPr>
          <p:cNvPr id="5" name="TextBox 4"/>
          <p:cNvSpPr txBox="1"/>
          <p:nvPr/>
        </p:nvSpPr>
        <p:spPr>
          <a:xfrm>
            <a:off x="-16924" y="6244694"/>
            <a:ext cx="9277750" cy="461665"/>
          </a:xfrm>
          <a:prstGeom prst="rect">
            <a:avLst/>
          </a:prstGeom>
          <a:noFill/>
        </p:spPr>
        <p:txBody>
          <a:bodyPr wrap="none" rtlCol="0">
            <a:spAutoFit/>
          </a:bodyPr>
          <a:lstStyle/>
          <a:p>
            <a:r>
              <a:rPr lang="en-US" sz="2400" dirty="0" smtClean="0">
                <a:solidFill>
                  <a:srgbClr val="FF0000"/>
                </a:solidFill>
              </a:rPr>
              <a:t>*</a:t>
            </a:r>
            <a:r>
              <a:rPr lang="en-US" sz="2400" dirty="0" smtClean="0"/>
              <a:t> Neil Z. Miller, </a:t>
            </a:r>
            <a:r>
              <a:rPr lang="en-US" sz="2400" dirty="0" err="1" smtClean="0"/>
              <a:t>Thinktwice</a:t>
            </a:r>
            <a:r>
              <a:rPr lang="en-US" sz="2400" dirty="0" smtClean="0"/>
              <a:t> Global Vaccine Institute, </a:t>
            </a:r>
            <a:r>
              <a:rPr lang="en-US" sz="2400" dirty="0" err="1" smtClean="0"/>
              <a:t>www.thinktwice.com</a:t>
            </a:r>
            <a:endParaRPr lang="en-US" sz="2400" dirty="0"/>
          </a:p>
        </p:txBody>
      </p:sp>
      <p:sp>
        <p:nvSpPr>
          <p:cNvPr id="8" name="TextBox 7"/>
          <p:cNvSpPr txBox="1"/>
          <p:nvPr/>
        </p:nvSpPr>
        <p:spPr>
          <a:xfrm>
            <a:off x="457200" y="322927"/>
            <a:ext cx="5568989" cy="2554545"/>
          </a:xfrm>
          <a:prstGeom prst="rect">
            <a:avLst/>
          </a:prstGeom>
          <a:solidFill>
            <a:srgbClr val="FCFFE0"/>
          </a:solidFill>
          <a:ln>
            <a:solidFill>
              <a:srgbClr val="000000"/>
            </a:solidFill>
          </a:ln>
          <a:effectLst>
            <a:outerShdw blurRad="50800" dist="38100" dir="2700000">
              <a:srgbClr val="000000">
                <a:alpha val="43000"/>
              </a:srgbClr>
            </a:outerShdw>
          </a:effectLst>
        </p:spPr>
        <p:txBody>
          <a:bodyPr wrap="square" rtlCol="0">
            <a:spAutoFit/>
          </a:bodyPr>
          <a:lstStyle/>
          <a:p>
            <a:pPr algn="ctr"/>
            <a:r>
              <a:rPr lang="en-US" sz="3200" dirty="0" smtClean="0"/>
              <a:t>In 1999, vaccine industry responded to autism parents’ concerns about mercury, but simultaneously began increasing aluminum exposure</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Safety Trials are Rigged</a:t>
            </a:r>
            <a:r>
              <a:rPr lang="en-US" dirty="0" smtClean="0">
                <a:ln>
                  <a:solidFill>
                    <a:srgbClr val="FF0000"/>
                  </a:solidFill>
                </a:ln>
              </a:rPr>
              <a:t>*</a:t>
            </a:r>
            <a:endParaRPr lang="en-US" dirty="0">
              <a:ln>
                <a:solidFill>
                  <a:srgbClr val="FF0000"/>
                </a:solidFill>
              </a:ln>
            </a:endParaRPr>
          </a:p>
        </p:txBody>
      </p:sp>
      <p:sp>
        <p:nvSpPr>
          <p:cNvPr id="3" name="Content Placeholder 2"/>
          <p:cNvSpPr>
            <a:spLocks noGrp="1"/>
          </p:cNvSpPr>
          <p:nvPr>
            <p:ph idx="1"/>
          </p:nvPr>
        </p:nvSpPr>
        <p:spPr/>
        <p:txBody>
          <a:bodyPr/>
          <a:lstStyle/>
          <a:p>
            <a:r>
              <a:rPr lang="en-US" dirty="0" smtClean="0"/>
              <a:t>The industry has gotten by with putting aluminum into the so-called “placebo”</a:t>
            </a:r>
          </a:p>
          <a:p>
            <a:r>
              <a:rPr lang="en-US" dirty="0" smtClean="0"/>
              <a:t>They can titrate it so that the vaccine has just enough extra adverse reactions to be believable</a:t>
            </a:r>
          </a:p>
          <a:p>
            <a:r>
              <a:rPr lang="en-US" dirty="0" smtClean="0"/>
              <a:t>The placebo itself is unsafe</a:t>
            </a:r>
          </a:p>
        </p:txBody>
      </p:sp>
      <p:sp>
        <p:nvSpPr>
          <p:cNvPr id="4" name="TextBox 3"/>
          <p:cNvSpPr txBox="1"/>
          <p:nvPr/>
        </p:nvSpPr>
        <p:spPr>
          <a:xfrm>
            <a:off x="689093" y="5802997"/>
            <a:ext cx="7997707" cy="892552"/>
          </a:xfrm>
          <a:prstGeom prst="rect">
            <a:avLst/>
          </a:prstGeom>
          <a:noFill/>
        </p:spPr>
        <p:txBody>
          <a:bodyPr wrap="square" rtlCol="0">
            <a:spAutoFit/>
          </a:bodyPr>
          <a:lstStyle/>
          <a:p>
            <a:r>
              <a:rPr lang="en-US" sz="2800" dirty="0" smtClean="0">
                <a:ln>
                  <a:solidFill>
                    <a:srgbClr val="FF0000"/>
                  </a:solidFill>
                </a:ln>
              </a:rPr>
              <a:t>* </a:t>
            </a:r>
            <a:r>
              <a:rPr lang="en-US" sz="2400" dirty="0" err="1" smtClean="0"/>
              <a:t>Tomljenovic</a:t>
            </a:r>
            <a:r>
              <a:rPr lang="en-US" sz="2400" dirty="0" smtClean="0"/>
              <a:t> and Shaw,  “</a:t>
            </a:r>
            <a:r>
              <a:rPr lang="en-US" sz="2400" dirty="0"/>
              <a:t>Aluminum Vaccine </a:t>
            </a:r>
            <a:r>
              <a:rPr lang="en-US" sz="2400" dirty="0" err="1"/>
              <a:t>Adjuvants</a:t>
            </a:r>
            <a:r>
              <a:rPr lang="en-US" sz="2400" dirty="0"/>
              <a:t>: Are they Safe</a:t>
            </a:r>
            <a:r>
              <a:rPr lang="en-US" sz="2400" dirty="0" smtClean="0"/>
              <a:t>?” </a:t>
            </a:r>
            <a:r>
              <a:rPr lang="en-US" sz="2400" i="1" dirty="0" smtClean="0"/>
              <a:t>Current </a:t>
            </a:r>
            <a:r>
              <a:rPr lang="en-US" sz="2400" i="1" dirty="0"/>
              <a:t>Medicinal Chemistry, 2011, 18, 2630-2637</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1143000"/>
          </a:xfrm>
        </p:spPr>
        <p:txBody>
          <a:bodyPr/>
          <a:lstStyle/>
          <a:p>
            <a:r>
              <a:rPr lang="en-US" dirty="0" smtClean="0"/>
              <a:t>The Amish are Protected</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0" y="973138"/>
            <a:ext cx="9144000" cy="2646361"/>
          </a:xfrm>
        </p:spPr>
        <p:txBody>
          <a:bodyPr>
            <a:normAutofit fontScale="92500" lnSpcReduction="10000"/>
          </a:bodyPr>
          <a:lstStyle/>
          <a:p>
            <a:pPr>
              <a:buNone/>
            </a:pPr>
            <a:r>
              <a:rPr lang="en-US" dirty="0" smtClean="0"/>
              <a:t>  “Several autism-free zones exist in the United States in what is otherwise a sea of childhood autism. Most prominent among these are Amish communities in Pennsylvania and Ohio where parents rarely vaccinate their children. The only exceptions were several vaccinated children that were adopted. [61]”</a:t>
            </a:r>
            <a:endParaRPr lang="en-US" dirty="0" smtClean="0">
              <a:ln>
                <a:solidFill>
                  <a:srgbClr val="FF0000"/>
                </a:solidFill>
              </a:ln>
            </a:endParaRPr>
          </a:p>
        </p:txBody>
      </p:sp>
      <p:sp>
        <p:nvSpPr>
          <p:cNvPr id="4" name="TextBox 3"/>
          <p:cNvSpPr txBox="1"/>
          <p:nvPr/>
        </p:nvSpPr>
        <p:spPr>
          <a:xfrm>
            <a:off x="820212" y="6281927"/>
            <a:ext cx="8323788" cy="523220"/>
          </a:xfrm>
          <a:prstGeom prst="rect">
            <a:avLst/>
          </a:prstGeom>
          <a:noFill/>
        </p:spPr>
        <p:txBody>
          <a:bodyPr wrap="none" rtlCol="0">
            <a:spAutoFit/>
          </a:bodyPr>
          <a:lstStyle/>
          <a:p>
            <a:r>
              <a:rPr lang="en-US" sz="2800" dirty="0" smtClean="0">
                <a:ln>
                  <a:solidFill>
                    <a:srgbClr val="FF0000"/>
                  </a:solidFill>
                </a:ln>
              </a:rPr>
              <a:t>*</a:t>
            </a:r>
            <a:r>
              <a:rPr lang="en-US" sz="2000" dirty="0" smtClean="0"/>
              <a:t> http://vaccinationcouncil.org/2011/06/01/vaccines-and-brain-inflammation</a:t>
            </a:r>
            <a:endParaRPr lang="en-US" sz="2000" dirty="0"/>
          </a:p>
        </p:txBody>
      </p:sp>
      <p:pic>
        <p:nvPicPr>
          <p:cNvPr id="5" name="Picture 4" descr="amish131.jpg"/>
          <p:cNvPicPr>
            <a:picLocks noChangeAspect="1"/>
          </p:cNvPicPr>
          <p:nvPr/>
        </p:nvPicPr>
        <p:blipFill>
          <a:blip r:embed="rId3"/>
          <a:stretch>
            <a:fillRect/>
          </a:stretch>
        </p:blipFill>
        <p:spPr>
          <a:xfrm>
            <a:off x="2476499" y="3682999"/>
            <a:ext cx="3911601" cy="27772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Aluminum and Alzheimer’s Disease </a:t>
            </a:r>
            <a:r>
              <a:rPr lang="en-US" dirty="0" smtClean="0">
                <a:ln>
                  <a:solidFill>
                    <a:srgbClr val="FF0000"/>
                  </a:solidFill>
                </a:ln>
              </a:rPr>
              <a:t>*</a:t>
            </a:r>
            <a:endParaRPr lang="en-US" dirty="0">
              <a:ln>
                <a:solidFill>
                  <a:srgbClr val="FF0000"/>
                </a:solidFill>
              </a:ln>
            </a:endParaRPr>
          </a:p>
        </p:txBody>
      </p:sp>
      <p:sp>
        <p:nvSpPr>
          <p:cNvPr id="3" name="Content Placeholder 2"/>
          <p:cNvSpPr>
            <a:spLocks noGrp="1"/>
          </p:cNvSpPr>
          <p:nvPr>
            <p:ph idx="1"/>
          </p:nvPr>
        </p:nvSpPr>
        <p:spPr>
          <a:xfrm>
            <a:off x="457200" y="1438080"/>
            <a:ext cx="8229600" cy="4525963"/>
          </a:xfrm>
        </p:spPr>
        <p:txBody>
          <a:bodyPr>
            <a:normAutofit fontScale="92500" lnSpcReduction="10000"/>
          </a:bodyPr>
          <a:lstStyle/>
          <a:p>
            <a:r>
              <a:rPr lang="en-US" dirty="0" smtClean="0"/>
              <a:t>Aluminum is a neurotoxin that inhibits more than 200 biologically important functions</a:t>
            </a:r>
          </a:p>
          <a:p>
            <a:r>
              <a:rPr lang="en-US" dirty="0" smtClean="0"/>
              <a:t>Aluminum has been associated with multiple diseases affecting the nervous system:</a:t>
            </a:r>
          </a:p>
          <a:p>
            <a:pPr lvl="1"/>
            <a:r>
              <a:rPr lang="en-US" dirty="0"/>
              <a:t>D</a:t>
            </a:r>
            <a:r>
              <a:rPr lang="en-US" dirty="0" smtClean="0"/>
              <a:t>ialysis encephalopathy</a:t>
            </a:r>
          </a:p>
          <a:p>
            <a:pPr lvl="1"/>
            <a:r>
              <a:rPr lang="en-US" dirty="0" smtClean="0"/>
              <a:t>ALS (Lou Gehrig's disease)</a:t>
            </a:r>
          </a:p>
          <a:p>
            <a:pPr lvl="1"/>
            <a:r>
              <a:rPr lang="en-US" dirty="0" smtClean="0"/>
              <a:t>Parkinsonism dementia in Guam</a:t>
            </a:r>
          </a:p>
          <a:p>
            <a:pPr lvl="1"/>
            <a:r>
              <a:rPr lang="en-US" dirty="0" smtClean="0"/>
              <a:t>Alzheimer's disease</a:t>
            </a:r>
          </a:p>
          <a:p>
            <a:r>
              <a:rPr lang="en-US" dirty="0" smtClean="0"/>
              <a:t>Aluminum may play crucial role as a cross-linker in </a:t>
            </a:r>
            <a:r>
              <a:rPr lang="en-US" dirty="0" err="1" smtClean="0"/>
              <a:t>amyloid</a:t>
            </a:r>
            <a:r>
              <a:rPr lang="en-US" dirty="0" smtClean="0"/>
              <a:t> beta </a:t>
            </a:r>
            <a:r>
              <a:rPr lang="en-US" dirty="0" err="1" smtClean="0"/>
              <a:t>oligomerization</a:t>
            </a:r>
            <a:endParaRPr lang="en-US" dirty="0" smtClean="0"/>
          </a:p>
          <a:p>
            <a:endParaRPr lang="en-US" dirty="0"/>
          </a:p>
        </p:txBody>
      </p:sp>
      <p:sp>
        <p:nvSpPr>
          <p:cNvPr id="4" name="TextBox 3"/>
          <p:cNvSpPr txBox="1"/>
          <p:nvPr/>
        </p:nvSpPr>
        <p:spPr>
          <a:xfrm>
            <a:off x="457200" y="6430747"/>
            <a:ext cx="8681508" cy="369332"/>
          </a:xfrm>
          <a:prstGeom prst="rect">
            <a:avLst/>
          </a:prstGeom>
          <a:noFill/>
        </p:spPr>
        <p:txBody>
          <a:bodyPr wrap="none" rtlCol="0">
            <a:spAutoFit/>
          </a:bodyPr>
          <a:lstStyle/>
          <a:p>
            <a:r>
              <a:rPr lang="en-US" dirty="0" smtClean="0">
                <a:ln>
                  <a:solidFill>
                    <a:srgbClr val="FF0000"/>
                  </a:solidFill>
                </a:ln>
              </a:rPr>
              <a:t>*</a:t>
            </a:r>
            <a:r>
              <a:rPr lang="en-US" dirty="0" smtClean="0"/>
              <a:t> Kawahara and Kato-</a:t>
            </a:r>
            <a:r>
              <a:rPr lang="en-US" dirty="0" err="1" smtClean="0"/>
              <a:t>Negishi</a:t>
            </a:r>
            <a:r>
              <a:rPr lang="en-US" dirty="0" smtClean="0"/>
              <a:t>, International J. Alzheimer's Disease,  Article ID 276393,2011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Cholesterol</a:t>
            </a:r>
          </a:p>
          <a:p>
            <a:r>
              <a:rPr lang="en-US" dirty="0" smtClean="0"/>
              <a:t>Sulfate</a:t>
            </a:r>
          </a:p>
          <a:p>
            <a:r>
              <a:rPr lang="en-US" dirty="0" smtClean="0"/>
              <a:t>Aluminum</a:t>
            </a:r>
          </a:p>
          <a:p>
            <a:r>
              <a:rPr lang="en-US" dirty="0" smtClean="0"/>
              <a:t>Infection</a:t>
            </a:r>
          </a:p>
          <a:p>
            <a:r>
              <a:rPr lang="en-US" dirty="0" smtClean="0"/>
              <a:t>Mitochondrial Dysfunction</a:t>
            </a:r>
          </a:p>
          <a:p>
            <a:r>
              <a:rPr lang="en-US" dirty="0" smtClean="0"/>
              <a:t>Summary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Aluminum, Dialysis, and Dementia</a:t>
            </a:r>
            <a:r>
              <a:rPr lang="en-US" dirty="0" smtClean="0">
                <a:solidFill>
                  <a:srgbClr val="FF0000"/>
                </a:solidFill>
              </a:rPr>
              <a:t>*</a:t>
            </a:r>
            <a:endParaRPr lang="en-US" dirty="0">
              <a:solidFill>
                <a:srgbClr val="FF0000"/>
              </a:solidFill>
            </a:endParaRPr>
          </a:p>
        </p:txBody>
      </p:sp>
      <p:pic>
        <p:nvPicPr>
          <p:cNvPr id="5" name="Content Placeholder 4" descr="brain.jpg"/>
          <p:cNvPicPr>
            <a:picLocks noGrp="1" noChangeAspect="1"/>
          </p:cNvPicPr>
          <p:nvPr>
            <p:ph idx="1"/>
          </p:nvPr>
        </p:nvPicPr>
        <p:blipFill>
          <a:blip r:embed="rId2"/>
          <a:srcRect l="-19702" r="-19702"/>
          <a:stretch>
            <a:fillRect/>
          </a:stretch>
        </p:blipFill>
        <p:spPr>
          <a:xfrm>
            <a:off x="4435469" y="1417638"/>
            <a:ext cx="5226255" cy="2874239"/>
          </a:xfrm>
        </p:spPr>
      </p:pic>
      <p:sp>
        <p:nvSpPr>
          <p:cNvPr id="4" name="TextBox 3"/>
          <p:cNvSpPr txBox="1"/>
          <p:nvPr/>
        </p:nvSpPr>
        <p:spPr>
          <a:xfrm>
            <a:off x="-17072" y="6288613"/>
            <a:ext cx="9246191" cy="461665"/>
          </a:xfrm>
          <a:prstGeom prst="rect">
            <a:avLst/>
          </a:prstGeom>
          <a:noFill/>
        </p:spPr>
        <p:txBody>
          <a:bodyPr wrap="none" rtlCol="0">
            <a:spAutoFit/>
          </a:bodyPr>
          <a:lstStyle/>
          <a:p>
            <a:r>
              <a:rPr lang="en-US" sz="2400" dirty="0" smtClean="0">
                <a:solidFill>
                  <a:srgbClr val="FF0000"/>
                </a:solidFill>
              </a:rPr>
              <a:t>*</a:t>
            </a:r>
            <a:r>
              <a:rPr lang="en-US" sz="2400" dirty="0" smtClean="0"/>
              <a:t> Wills and Savory, Environmental Health Perspectives </a:t>
            </a:r>
            <a:r>
              <a:rPr lang="en-US" sz="2400" dirty="0"/>
              <a:t>63</a:t>
            </a:r>
            <a:r>
              <a:rPr lang="en-US" sz="2400" dirty="0" smtClean="0"/>
              <a:t>, </a:t>
            </a:r>
            <a:r>
              <a:rPr lang="en-US" sz="2400" dirty="0"/>
              <a:t>141-147, 1985</a:t>
            </a:r>
          </a:p>
        </p:txBody>
      </p:sp>
      <p:sp>
        <p:nvSpPr>
          <p:cNvPr id="6" name="Content Placeholder 2"/>
          <p:cNvSpPr txBox="1">
            <a:spLocks/>
          </p:cNvSpPr>
          <p:nvPr/>
        </p:nvSpPr>
        <p:spPr>
          <a:xfrm>
            <a:off x="457200" y="1417638"/>
            <a:ext cx="8686800" cy="4174067"/>
          </a:xfrm>
          <a:prstGeom prst="rect">
            <a:avLst/>
          </a:prstGeom>
        </p:spPr>
        <p:txBody>
          <a:bodyPr vert="horz" lIns="91440" tIns="45720" rIns="91440" bIns="45720" rtlCol="0">
            <a:normAutofit fontScale="925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Patients with end-stage                                          kidney disease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Aluminum in water                                                            in the</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noProof="0" dirty="0" err="1" smtClean="0">
                <a:ln>
                  <a:noFill/>
                </a:ln>
                <a:solidFill>
                  <a:schemeClr val="tx1"/>
                </a:solidFill>
                <a:effectLst/>
                <a:uLnTx/>
                <a:uFillTx/>
                <a:latin typeface="+mn-lt"/>
                <a:ea typeface="+mn-ea"/>
                <a:cs typeface="+mn-cs"/>
              </a:rPr>
              <a:t>dialysate</a:t>
            </a: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baseline="0" dirty="0" smtClean="0"/>
              <a:t>Leads</a:t>
            </a:r>
            <a:r>
              <a:rPr lang="en-US" sz="3200" dirty="0" smtClean="0"/>
              <a:t> to severe dementia</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smtClean="0"/>
              <a:t>Occurs after three to five                                          years of dialysis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noProof="0" dirty="0" smtClean="0"/>
              <a:t>Can be avoided by careful filtering of water supply</a:t>
            </a:r>
            <a:endParaRPr kumimoji="0" lang="en-US" sz="3200" b="0" i="0" u="none" strike="noStrike" kern="1200" cap="none" spc="0" normalizeH="0" baseline="0" noProof="0" dirty="0" smtClean="0">
              <a:ln>
                <a:solidFill>
                  <a:srgbClr val="1F497D"/>
                </a:solidFill>
              </a:ln>
              <a:solidFill>
                <a:srgbClr val="FF0000"/>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Aluminum Exposure and           Memory, Depression*</a:t>
            </a:r>
            <a:endParaRPr lang="en-US" dirty="0"/>
          </a:p>
        </p:txBody>
      </p:sp>
      <p:sp>
        <p:nvSpPr>
          <p:cNvPr id="3" name="Content Placeholder 2"/>
          <p:cNvSpPr>
            <a:spLocks noGrp="1"/>
          </p:cNvSpPr>
          <p:nvPr>
            <p:ph idx="1"/>
          </p:nvPr>
        </p:nvSpPr>
        <p:spPr/>
        <p:txBody>
          <a:bodyPr>
            <a:normAutofit/>
          </a:bodyPr>
          <a:lstStyle/>
          <a:p>
            <a:r>
              <a:rPr lang="en-US" dirty="0" smtClean="0"/>
              <a:t>25 symptomatic workers from the same aluminum smelting plant</a:t>
            </a:r>
          </a:p>
          <a:p>
            <a:pPr lvl="1"/>
            <a:r>
              <a:rPr lang="en-US" dirty="0" smtClean="0"/>
              <a:t>22 (88%) reported frequent loss of balance</a:t>
            </a:r>
          </a:p>
          <a:p>
            <a:pPr lvl="1"/>
            <a:r>
              <a:rPr lang="en-US" dirty="0" smtClean="0"/>
              <a:t>21 (84%) reported memory loss</a:t>
            </a:r>
          </a:p>
          <a:p>
            <a:pPr lvl="1"/>
            <a:r>
              <a:rPr lang="en-US" dirty="0" smtClean="0"/>
              <a:t>21 (84%) showed physical signs of </a:t>
            </a:r>
            <a:r>
              <a:rPr lang="en-US" dirty="0" err="1" smtClean="0"/>
              <a:t>incoordination</a:t>
            </a:r>
            <a:endParaRPr lang="en-US" dirty="0" smtClean="0"/>
          </a:p>
          <a:p>
            <a:r>
              <a:rPr lang="en-US" dirty="0" smtClean="0"/>
              <a:t>19 were tested for depression on the Minnesota </a:t>
            </a:r>
            <a:r>
              <a:rPr lang="en-US" dirty="0" err="1" smtClean="0"/>
              <a:t>Multiphasic</a:t>
            </a:r>
            <a:r>
              <a:rPr lang="en-US" dirty="0" smtClean="0"/>
              <a:t> Personality Inventory</a:t>
            </a:r>
          </a:p>
          <a:p>
            <a:pPr lvl="1"/>
            <a:r>
              <a:rPr lang="en-US" dirty="0" smtClean="0"/>
              <a:t>17 (89%) tested positive for depression</a:t>
            </a:r>
          </a:p>
          <a:p>
            <a:endParaRPr lang="en-US" dirty="0"/>
          </a:p>
        </p:txBody>
      </p:sp>
      <p:sp>
        <p:nvSpPr>
          <p:cNvPr id="4" name="TextBox 3"/>
          <p:cNvSpPr txBox="1"/>
          <p:nvPr/>
        </p:nvSpPr>
        <p:spPr>
          <a:xfrm>
            <a:off x="1851121" y="6349687"/>
            <a:ext cx="7211529" cy="461665"/>
          </a:xfrm>
          <a:prstGeom prst="rect">
            <a:avLst/>
          </a:prstGeom>
          <a:noFill/>
        </p:spPr>
        <p:txBody>
          <a:bodyPr wrap="none" rtlCol="0">
            <a:spAutoFit/>
          </a:bodyPr>
          <a:lstStyle/>
          <a:p>
            <a:r>
              <a:rPr lang="en-US" sz="2400" dirty="0" smtClean="0"/>
              <a:t>*White et al., Arch Intern Med. 152(7):1443-1448, 1992.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Studies with VAERS Database on Aluminum &amp; Depression </a:t>
            </a:r>
            <a:endParaRPr lang="en-US" dirty="0"/>
          </a:p>
        </p:txBody>
      </p:sp>
      <p:sp>
        <p:nvSpPr>
          <p:cNvPr id="3" name="Content Placeholder 2"/>
          <p:cNvSpPr>
            <a:spLocks noGrp="1"/>
          </p:cNvSpPr>
          <p:nvPr>
            <p:ph idx="1"/>
          </p:nvPr>
        </p:nvSpPr>
        <p:spPr/>
        <p:txBody>
          <a:bodyPr>
            <a:normAutofit lnSpcReduction="10000"/>
          </a:bodyPr>
          <a:lstStyle/>
          <a:p>
            <a:r>
              <a:rPr lang="en-US" dirty="0" smtClean="0"/>
              <a:t>VAERS: Vaccine Adverse Event Reporting System, maintained by CDC</a:t>
            </a:r>
          </a:p>
          <a:p>
            <a:r>
              <a:rPr lang="en-US" dirty="0" smtClean="0"/>
              <a:t>Tabulate word frequencies for mentions of "depression" in adverse reactions to aluminum-containing vaccines versus          non-aluminum-containing vaccines.</a:t>
            </a:r>
          </a:p>
          <a:p>
            <a:pPr lvl="1"/>
            <a:r>
              <a:rPr lang="en-US" dirty="0" smtClean="0"/>
              <a:t>231 mentions in aluminum-containing vaccines versus 85 in age-matched controls</a:t>
            </a:r>
          </a:p>
          <a:p>
            <a:pPr lvl="1"/>
            <a:r>
              <a:rPr lang="en-US" dirty="0" smtClean="0"/>
              <a:t>Highly significant result (</a:t>
            </a:r>
            <a:r>
              <a:rPr lang="en-US" dirty="0" err="1" smtClean="0"/>
              <a:t>p</a:t>
            </a:r>
            <a:r>
              <a:rPr lang="en-US" dirty="0" smtClean="0"/>
              <a:t> = 0.005)</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Aluminum’s Many Effects in the Brain</a:t>
            </a:r>
            <a:endParaRPr lang="en-US" dirty="0"/>
          </a:p>
        </p:txBody>
      </p:sp>
      <p:pic>
        <p:nvPicPr>
          <p:cNvPr id="4" name="Content Placeholder 3" descr="aluminum_toxicity.png"/>
          <p:cNvPicPr>
            <a:picLocks noGrp="1" noChangeAspect="1"/>
          </p:cNvPicPr>
          <p:nvPr>
            <p:ph idx="1"/>
          </p:nvPr>
        </p:nvPicPr>
        <p:blipFill>
          <a:blip r:embed="rId3"/>
          <a:srcRect l="-6210" r="-6210"/>
          <a:stretch>
            <a:fillRect/>
          </a:stretch>
        </p:blipFill>
        <p:spPr>
          <a:xfrm>
            <a:off x="0" y="1348758"/>
            <a:ext cx="8686800" cy="4777405"/>
          </a:xfrm>
        </p:spPr>
      </p:pic>
      <p:sp>
        <p:nvSpPr>
          <p:cNvPr id="5" name="TextBox 4"/>
          <p:cNvSpPr txBox="1"/>
          <p:nvPr/>
        </p:nvSpPr>
        <p:spPr>
          <a:xfrm>
            <a:off x="9" y="6380158"/>
            <a:ext cx="9315020" cy="400110"/>
          </a:xfrm>
          <a:prstGeom prst="rect">
            <a:avLst/>
          </a:prstGeom>
          <a:noFill/>
        </p:spPr>
        <p:txBody>
          <a:bodyPr wrap="none" rtlCol="0">
            <a:spAutoFit/>
          </a:bodyPr>
          <a:lstStyle/>
          <a:p>
            <a:r>
              <a:rPr lang="en-US" sz="2000" dirty="0" smtClean="0"/>
              <a:t>Kawahara and Kato-</a:t>
            </a:r>
            <a:r>
              <a:rPr lang="en-US" sz="2000" dirty="0" err="1" smtClean="0"/>
              <a:t>Negishi</a:t>
            </a:r>
            <a:r>
              <a:rPr lang="en-US" sz="2000" dirty="0" smtClean="0"/>
              <a:t>, International J. Alzheimer’s Disease 2011, Article ID 276393</a:t>
            </a:r>
            <a:endParaRPr lang="en-US"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638"/>
            <a:ext cx="8229600" cy="1143000"/>
          </a:xfrm>
        </p:spPr>
        <p:txBody>
          <a:bodyPr/>
          <a:lstStyle/>
          <a:p>
            <a:r>
              <a:rPr lang="en-US" dirty="0" smtClean="0"/>
              <a:t>A Role for Fluoride?</a:t>
            </a:r>
            <a:r>
              <a:rPr lang="en-US" dirty="0" smtClean="0">
                <a:ln>
                  <a:solidFill>
                    <a:srgbClr val="FF0000"/>
                  </a:solidFill>
                </a:ln>
              </a:rPr>
              <a:t>*</a:t>
            </a:r>
            <a:endParaRPr lang="en-US" dirty="0">
              <a:ln>
                <a:solidFill>
                  <a:srgbClr val="FF0000"/>
                </a:solidFill>
              </a:ln>
            </a:endParaRPr>
          </a:p>
        </p:txBody>
      </p:sp>
      <p:sp>
        <p:nvSpPr>
          <p:cNvPr id="3" name="Content Placeholder 2"/>
          <p:cNvSpPr>
            <a:spLocks noGrp="1"/>
          </p:cNvSpPr>
          <p:nvPr>
            <p:ph idx="1"/>
          </p:nvPr>
        </p:nvSpPr>
        <p:spPr>
          <a:xfrm>
            <a:off x="457200" y="1409700"/>
            <a:ext cx="8229600" cy="4525963"/>
          </a:xfrm>
        </p:spPr>
        <p:txBody>
          <a:bodyPr>
            <a:normAutofit lnSpcReduction="10000"/>
          </a:bodyPr>
          <a:lstStyle/>
          <a:p>
            <a:r>
              <a:rPr lang="en-US" dirty="0" smtClean="0"/>
              <a:t>Aluminum fluoride administered to rats in drinking water</a:t>
            </a:r>
          </a:p>
          <a:p>
            <a:pPr lvl="1"/>
            <a:r>
              <a:rPr lang="en-US" dirty="0" smtClean="0"/>
              <a:t>Fluoride promotes uptake of aluminum in gut and crossing of blood brain barrier</a:t>
            </a:r>
          </a:p>
          <a:p>
            <a:r>
              <a:rPr lang="en-US" dirty="0" smtClean="0"/>
              <a:t>Al-F administered rats developed copper-colored skin and sparse fur</a:t>
            </a:r>
          </a:p>
          <a:p>
            <a:r>
              <a:rPr lang="en-US" dirty="0" smtClean="0"/>
              <a:t>They were unhealthy and many died</a:t>
            </a:r>
          </a:p>
          <a:p>
            <a:r>
              <a:rPr lang="en-US" dirty="0" smtClean="0"/>
              <a:t>Striking brain abnormalities were detected</a:t>
            </a:r>
          </a:p>
          <a:p>
            <a:r>
              <a:rPr lang="en-US" dirty="0" smtClean="0"/>
              <a:t>Aluminum was clearly present in the brain</a:t>
            </a:r>
          </a:p>
          <a:p>
            <a:pPr lvl="1"/>
            <a:endParaRPr lang="en-US" dirty="0"/>
          </a:p>
        </p:txBody>
      </p:sp>
      <p:sp>
        <p:nvSpPr>
          <p:cNvPr id="4" name="TextBox 3"/>
          <p:cNvSpPr txBox="1"/>
          <p:nvPr/>
        </p:nvSpPr>
        <p:spPr>
          <a:xfrm>
            <a:off x="1117600" y="6337300"/>
            <a:ext cx="6926145" cy="461665"/>
          </a:xfrm>
          <a:prstGeom prst="rect">
            <a:avLst/>
          </a:prstGeom>
          <a:noFill/>
        </p:spPr>
        <p:txBody>
          <a:bodyPr wrap="none" rtlCol="0">
            <a:spAutoFit/>
          </a:bodyPr>
          <a:lstStyle/>
          <a:p>
            <a:r>
              <a:rPr lang="en-US" sz="2400" dirty="0" smtClean="0">
                <a:ln>
                  <a:solidFill>
                    <a:srgbClr val="FF0000"/>
                  </a:solidFill>
                </a:ln>
              </a:rPr>
              <a:t>*</a:t>
            </a:r>
            <a:r>
              <a:rPr lang="en-US" sz="2400" dirty="0" smtClean="0"/>
              <a:t> J.A. Varner et al., Brain Research 784:284-298, 1998.</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descr="aluminum_fluoride_deaths.png"/>
          <p:cNvPicPr>
            <a:picLocks noChangeAspect="1"/>
          </p:cNvPicPr>
          <p:nvPr/>
        </p:nvPicPr>
        <p:blipFill>
          <a:blip r:embed="rId2"/>
          <a:stretch>
            <a:fillRect/>
          </a:stretch>
        </p:blipFill>
        <p:spPr>
          <a:xfrm>
            <a:off x="2400300" y="1473200"/>
            <a:ext cx="4343400" cy="3911600"/>
          </a:xfrm>
          <a:prstGeom prst="rect">
            <a:avLst/>
          </a:prstGeom>
        </p:spPr>
      </p:pic>
      <p:sp>
        <p:nvSpPr>
          <p:cNvPr id="7" name="TextBox 6"/>
          <p:cNvSpPr txBox="1"/>
          <p:nvPr/>
        </p:nvSpPr>
        <p:spPr>
          <a:xfrm>
            <a:off x="5991472" y="4121666"/>
            <a:ext cx="1513255" cy="338554"/>
          </a:xfrm>
          <a:prstGeom prst="rect">
            <a:avLst/>
          </a:prstGeom>
          <a:solidFill>
            <a:srgbClr val="FFFFFF"/>
          </a:solidFill>
        </p:spPr>
        <p:txBody>
          <a:bodyPr wrap="none" rtlCol="0">
            <a:spAutoFit/>
          </a:bodyPr>
          <a:lstStyle/>
          <a:p>
            <a:r>
              <a:rPr lang="en-US" sz="1600" dirty="0" smtClean="0"/>
              <a:t>Sodium fluoride</a:t>
            </a:r>
            <a:endParaRPr lang="en-US" sz="1600" dirty="0"/>
          </a:p>
        </p:txBody>
      </p:sp>
      <p:sp>
        <p:nvSpPr>
          <p:cNvPr id="8" name="TextBox 7"/>
          <p:cNvSpPr txBox="1"/>
          <p:nvPr/>
        </p:nvSpPr>
        <p:spPr>
          <a:xfrm>
            <a:off x="5988814" y="4395232"/>
            <a:ext cx="1748295" cy="338554"/>
          </a:xfrm>
          <a:prstGeom prst="rect">
            <a:avLst/>
          </a:prstGeom>
          <a:solidFill>
            <a:srgbClr val="FFFFFF"/>
          </a:solidFill>
        </p:spPr>
        <p:txBody>
          <a:bodyPr wrap="none" rtlCol="0">
            <a:spAutoFit/>
          </a:bodyPr>
          <a:lstStyle/>
          <a:p>
            <a:r>
              <a:rPr lang="en-US" sz="1600" dirty="0" smtClean="0"/>
              <a:t>Aluminum fluoride </a:t>
            </a:r>
            <a:endParaRPr lang="en-US" sz="1600" dirty="0"/>
          </a:p>
        </p:txBody>
      </p:sp>
      <p:sp>
        <p:nvSpPr>
          <p:cNvPr id="6" name="TextBox 5"/>
          <p:cNvSpPr txBox="1"/>
          <p:nvPr/>
        </p:nvSpPr>
        <p:spPr>
          <a:xfrm>
            <a:off x="6070600" y="3866634"/>
            <a:ext cx="800419" cy="338554"/>
          </a:xfrm>
          <a:prstGeom prst="rect">
            <a:avLst/>
          </a:prstGeom>
          <a:solidFill>
            <a:srgbClr val="FFFFFF"/>
          </a:solidFill>
        </p:spPr>
        <p:txBody>
          <a:bodyPr wrap="none" rtlCol="0">
            <a:spAutoFit/>
          </a:bodyPr>
          <a:lstStyle/>
          <a:p>
            <a:r>
              <a:rPr lang="en-US" sz="1600" dirty="0" smtClean="0"/>
              <a:t>Control</a:t>
            </a:r>
            <a:endParaRPr lang="en-US" sz="1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Recapitulation</a:t>
            </a:r>
            <a:endParaRPr lang="en-US" dirty="0"/>
          </a:p>
        </p:txBody>
      </p:sp>
      <p:sp>
        <p:nvSpPr>
          <p:cNvPr id="3" name="Content Placeholder 2"/>
          <p:cNvSpPr>
            <a:spLocks noGrp="1"/>
          </p:cNvSpPr>
          <p:nvPr>
            <p:ph idx="1"/>
          </p:nvPr>
        </p:nvSpPr>
        <p:spPr/>
        <p:txBody>
          <a:bodyPr>
            <a:normAutofit lnSpcReduction="10000"/>
          </a:bodyPr>
          <a:lstStyle/>
          <a:p>
            <a:r>
              <a:rPr lang="en-US" dirty="0" smtClean="0"/>
              <a:t>Strong evidence exists for an association between aluminum exposure and:</a:t>
            </a:r>
          </a:p>
          <a:p>
            <a:pPr lvl="1"/>
            <a:r>
              <a:rPr lang="en-US" dirty="0" smtClean="0"/>
              <a:t>Alzheimer’s/dementia</a:t>
            </a:r>
          </a:p>
          <a:p>
            <a:pPr lvl="1"/>
            <a:r>
              <a:rPr lang="en-US" dirty="0" smtClean="0"/>
              <a:t>Autism</a:t>
            </a:r>
          </a:p>
          <a:p>
            <a:pPr lvl="1"/>
            <a:r>
              <a:rPr lang="en-US" dirty="0" smtClean="0"/>
              <a:t>Depression</a:t>
            </a:r>
          </a:p>
          <a:p>
            <a:r>
              <a:rPr lang="en-US" dirty="0" smtClean="0"/>
              <a:t>Aluminum is highly toxic and has well-known adverse effects in multiple areas of brain function</a:t>
            </a:r>
          </a:p>
          <a:p>
            <a:r>
              <a:rPr lang="en-US" dirty="0" smtClean="0"/>
              <a:t>These effects are enhanced by fluoride</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2"/>
          <p:cNvSpPr txBox="1">
            <a:spLocks/>
          </p:cNvSpPr>
          <p:nvPr/>
        </p:nvSpPr>
        <p:spPr>
          <a:xfrm>
            <a:off x="457200" y="2421467"/>
            <a:ext cx="8229600" cy="618067"/>
          </a:xfrm>
          <a:prstGeom prst="rect">
            <a:avLst/>
          </a:prstGeom>
        </p:spPr>
        <p:txBody>
          <a:bodyPr vert="horz" lIns="91440" tIns="45720" rIns="91440" bIns="45720" rtlCol="0">
            <a:no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lang="en-US" sz="5400" noProof="0" dirty="0" smtClean="0">
                <a:solidFill>
                  <a:srgbClr val="FF0000"/>
                </a:solidFill>
              </a:rPr>
              <a:t>Infection</a:t>
            </a:r>
            <a:endParaRPr kumimoji="0" lang="en-US" sz="44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Alzheimer’s and Infection</a:t>
            </a:r>
            <a:endParaRPr lang="en-US" dirty="0"/>
          </a:p>
        </p:txBody>
      </p:sp>
      <p:sp>
        <p:nvSpPr>
          <p:cNvPr id="3" name="Content Placeholder 2"/>
          <p:cNvSpPr>
            <a:spLocks noGrp="1"/>
          </p:cNvSpPr>
          <p:nvPr>
            <p:ph idx="1"/>
          </p:nvPr>
        </p:nvSpPr>
        <p:spPr/>
        <p:txBody>
          <a:bodyPr/>
          <a:lstStyle/>
          <a:p>
            <a:r>
              <a:rPr lang="en-US" dirty="0" smtClean="0"/>
              <a:t>Chronic Inflammation and </a:t>
            </a:r>
            <a:r>
              <a:rPr lang="en-US" dirty="0" err="1" smtClean="0"/>
              <a:t>Amyloidogenesis</a:t>
            </a:r>
            <a:r>
              <a:rPr lang="en-US" dirty="0" smtClean="0"/>
              <a:t> in Alzheimer's Disease: The Emerging Role of Infection:</a:t>
            </a:r>
          </a:p>
          <a:p>
            <a:pPr lvl="1"/>
            <a:r>
              <a:rPr lang="en-US" dirty="0" smtClean="0"/>
              <a:t>Ten review articles by experts in the field on this subject in a Special Issue of the Journal of Alzheimer’s Disease (2008)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Issue Devoted to Alzheimer's and Infection: Key Points</a:t>
            </a:r>
            <a:endParaRPr lang="en-US" dirty="0"/>
          </a:p>
        </p:txBody>
      </p:sp>
      <p:sp>
        <p:nvSpPr>
          <p:cNvPr id="3" name="Content Placeholder 2"/>
          <p:cNvSpPr>
            <a:spLocks noGrp="1"/>
          </p:cNvSpPr>
          <p:nvPr>
            <p:ph idx="1"/>
          </p:nvPr>
        </p:nvSpPr>
        <p:spPr>
          <a:xfrm>
            <a:off x="293878" y="1600201"/>
            <a:ext cx="8191430" cy="4938626"/>
          </a:xfrm>
        </p:spPr>
        <p:txBody>
          <a:bodyPr>
            <a:normAutofit fontScale="85000" lnSpcReduction="20000"/>
          </a:bodyPr>
          <a:lstStyle/>
          <a:p>
            <a:r>
              <a:rPr lang="en-US" dirty="0" smtClean="0"/>
              <a:t>Pathogens can produce progressive chronic diseases like Alzheimer’s, asthma, and heart disease</a:t>
            </a:r>
          </a:p>
          <a:p>
            <a:r>
              <a:rPr lang="en-US" dirty="0" smtClean="0"/>
              <a:t>Alzheimer himself proposed involvement of infective agents in Alzheimer's 100 years ago</a:t>
            </a:r>
          </a:p>
          <a:p>
            <a:r>
              <a:rPr lang="en-US" dirty="0" smtClean="0"/>
              <a:t>Pathogens stimulate inflammation</a:t>
            </a:r>
          </a:p>
          <a:p>
            <a:r>
              <a:rPr lang="en-US" dirty="0" smtClean="0"/>
              <a:t>Pathogens evade host defenses and establish chronic latent infections</a:t>
            </a:r>
          </a:p>
          <a:p>
            <a:r>
              <a:rPr lang="en-US" dirty="0" smtClean="0"/>
              <a:t>Persistent superoxide, nitric oxide and </a:t>
            </a:r>
            <a:r>
              <a:rPr lang="en-US" dirty="0" err="1" smtClean="0"/>
              <a:t>peroxynitrite</a:t>
            </a:r>
            <a:r>
              <a:rPr lang="en-US" dirty="0" smtClean="0"/>
              <a:t> (ROS) cause DNA damage and apoptosis and alter gene expression</a:t>
            </a:r>
          </a:p>
          <a:p>
            <a:r>
              <a:rPr lang="en-US" dirty="0" smtClean="0">
                <a:solidFill>
                  <a:srgbClr val="FF0000"/>
                </a:solidFill>
              </a:rPr>
              <a:t>Environmental toxins and poor nutrition weaken immune system and provide opportunity to bacteria and viruses</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Content Placeholder 2"/>
          <p:cNvSpPr txBox="1">
            <a:spLocks/>
          </p:cNvSpPr>
          <p:nvPr/>
        </p:nvSpPr>
        <p:spPr>
          <a:xfrm>
            <a:off x="457200" y="2421467"/>
            <a:ext cx="8229600" cy="618067"/>
          </a:xfrm>
          <a:prstGeom prst="rect">
            <a:avLst/>
          </a:prstGeom>
        </p:spPr>
        <p:txBody>
          <a:bodyPr vert="horz" lIns="91440" tIns="45720" rIns="91440" bIns="45720" rtlCol="0">
            <a:no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lang="en-US" sz="5400" noProof="0" dirty="0" smtClean="0">
                <a:solidFill>
                  <a:srgbClr val="FF0000"/>
                </a:solidFill>
              </a:rPr>
              <a:t>Cholesterol</a:t>
            </a:r>
            <a:endParaRPr kumimoji="0" lang="en-US" sz="54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Amyloid</a:t>
            </a:r>
            <a:r>
              <a:rPr lang="en-US" dirty="0" smtClean="0"/>
              <a:t> Beta Immunization Trials</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600200"/>
            <a:ext cx="5136618" cy="4525963"/>
          </a:xfrm>
        </p:spPr>
        <p:txBody>
          <a:bodyPr>
            <a:normAutofit fontScale="92500" lnSpcReduction="10000"/>
          </a:bodyPr>
          <a:lstStyle/>
          <a:p>
            <a:r>
              <a:rPr lang="en-US" dirty="0" smtClean="0"/>
              <a:t>Phase II trials:                      immunize Alzheimer’s patients against </a:t>
            </a:r>
            <a:r>
              <a:rPr lang="en-US" dirty="0" err="1" smtClean="0"/>
              <a:t>amyloid</a:t>
            </a:r>
            <a:r>
              <a:rPr lang="en-US" dirty="0" smtClean="0"/>
              <a:t>      beta</a:t>
            </a:r>
          </a:p>
          <a:p>
            <a:r>
              <a:rPr lang="en-US" dirty="0" smtClean="0"/>
              <a:t>Trial halted early due to increased risk to </a:t>
            </a:r>
            <a:r>
              <a:rPr lang="en-US" dirty="0" err="1" smtClean="0"/>
              <a:t>meningoencephalitis</a:t>
            </a:r>
            <a:endParaRPr lang="en-US" dirty="0" smtClean="0"/>
          </a:p>
          <a:p>
            <a:r>
              <a:rPr lang="en-US" dirty="0" smtClean="0"/>
              <a:t>Addition of </a:t>
            </a:r>
            <a:r>
              <a:rPr lang="en-US" dirty="0" err="1" smtClean="0"/>
              <a:t>Tween</a:t>
            </a:r>
            <a:r>
              <a:rPr lang="en-US" dirty="0" smtClean="0"/>
              <a:t> 80 (</a:t>
            </a:r>
            <a:r>
              <a:rPr lang="en-US" dirty="0" err="1" smtClean="0"/>
              <a:t>polysorbate</a:t>
            </a:r>
            <a:r>
              <a:rPr lang="en-US" dirty="0" smtClean="0"/>
              <a:t> 80) in phase II suspected to increase risk</a:t>
            </a:r>
            <a:endParaRPr lang="en-US" dirty="0"/>
          </a:p>
        </p:txBody>
      </p:sp>
      <p:sp>
        <p:nvSpPr>
          <p:cNvPr id="4" name="TextBox 3"/>
          <p:cNvSpPr txBox="1"/>
          <p:nvPr/>
        </p:nvSpPr>
        <p:spPr>
          <a:xfrm>
            <a:off x="2539564" y="6213424"/>
            <a:ext cx="6147236" cy="461665"/>
          </a:xfrm>
          <a:prstGeom prst="rect">
            <a:avLst/>
          </a:prstGeom>
          <a:noFill/>
        </p:spPr>
        <p:txBody>
          <a:bodyPr wrap="none" rtlCol="0">
            <a:spAutoFit/>
          </a:bodyPr>
          <a:lstStyle/>
          <a:p>
            <a:r>
              <a:rPr lang="en-US" sz="2400" dirty="0" smtClean="0">
                <a:solidFill>
                  <a:srgbClr val="FF0000"/>
                </a:solidFill>
              </a:rPr>
              <a:t>*</a:t>
            </a:r>
            <a:r>
              <a:rPr lang="en-US" sz="2400" dirty="0" smtClean="0"/>
              <a:t> Gilman et al., Neurology 64, 1553-1562, 2005.</a:t>
            </a:r>
            <a:endParaRPr lang="en-US" sz="2400" dirty="0"/>
          </a:p>
        </p:txBody>
      </p:sp>
      <p:pic>
        <p:nvPicPr>
          <p:cNvPr id="5" name="Picture 4" descr="vaccine.jpg"/>
          <p:cNvPicPr>
            <a:picLocks noChangeAspect="1"/>
          </p:cNvPicPr>
          <p:nvPr/>
        </p:nvPicPr>
        <p:blipFill>
          <a:blip r:embed="rId3"/>
          <a:stretch>
            <a:fillRect/>
          </a:stretch>
        </p:blipFill>
        <p:spPr>
          <a:xfrm>
            <a:off x="4868130" y="1600200"/>
            <a:ext cx="4078636" cy="3058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Amyloid</a:t>
            </a:r>
            <a:r>
              <a:rPr lang="en-US" dirty="0" smtClean="0"/>
              <a:t> Plaque Structure,                  and a Theory</a:t>
            </a:r>
            <a:endParaRPr lang="en-US" dirty="0"/>
          </a:p>
        </p:txBody>
      </p:sp>
      <p:pic>
        <p:nvPicPr>
          <p:cNvPr id="4" name="Content Placeholder 3" descr="alzhimers_plaque.png"/>
          <p:cNvPicPr>
            <a:picLocks noGrp="1" noChangeAspect="1"/>
          </p:cNvPicPr>
          <p:nvPr>
            <p:ph idx="1"/>
          </p:nvPr>
        </p:nvPicPr>
        <p:blipFill>
          <a:blip r:embed="rId3"/>
          <a:srcRect l="-48985" r="-48985"/>
          <a:stretch>
            <a:fillRect/>
          </a:stretch>
        </p:blipFill>
        <p:spPr>
          <a:xfrm>
            <a:off x="4229141" y="1600200"/>
            <a:ext cx="5957449" cy="3276367"/>
          </a:xfrm>
        </p:spPr>
      </p:pic>
      <p:sp>
        <p:nvSpPr>
          <p:cNvPr id="5" name="Content Placeholder 2"/>
          <p:cNvSpPr txBox="1">
            <a:spLocks/>
          </p:cNvSpPr>
          <p:nvPr/>
        </p:nvSpPr>
        <p:spPr>
          <a:xfrm>
            <a:off x="457200" y="1600200"/>
            <a:ext cx="4812338" cy="4525963"/>
          </a:xfrm>
          <a:prstGeom prst="rect">
            <a:avLst/>
          </a:prstGeom>
        </p:spPr>
        <p:txBody>
          <a:bodyPr vert="horz" lIns="91440" tIns="45720" rIns="91440" bIns="45720" rtlCol="0">
            <a:normAutofit fontScale="8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Microglia and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amyloid</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plaque </a:t>
            </a:r>
            <a:r>
              <a:rPr kumimoji="0" lang="en-US" sz="3200" b="0" i="0" u="none" strike="noStrike" kern="1200" cap="none" spc="0" normalizeH="0" noProof="0" dirty="0" smtClean="0">
                <a:ln>
                  <a:noFill/>
                </a:ln>
                <a:solidFill>
                  <a:schemeClr val="tx1"/>
                </a:solidFill>
                <a:effectLst/>
                <a:uLnTx/>
                <a:uFillTx/>
                <a:latin typeface="+mn-lt"/>
                <a:ea typeface="+mn-ea"/>
                <a:cs typeface="+mn-cs"/>
              </a:rPr>
              <a:t>accumulate side-by-side in a central region surrounded by </a:t>
            </a:r>
            <a:r>
              <a:rPr kumimoji="0" lang="en-US" sz="3200" b="0" i="0" u="none" strike="noStrike" kern="1200" cap="none" spc="0" normalizeH="0" noProof="0" dirty="0" err="1" smtClean="0">
                <a:ln>
                  <a:noFill/>
                </a:ln>
                <a:solidFill>
                  <a:schemeClr val="tx1"/>
                </a:solidFill>
                <a:effectLst/>
                <a:uLnTx/>
                <a:uFillTx/>
                <a:latin typeface="+mn-lt"/>
                <a:ea typeface="+mn-ea"/>
                <a:cs typeface="+mn-cs"/>
              </a:rPr>
              <a:t>astrocytes</a:t>
            </a: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baseline="0" dirty="0" smtClean="0"/>
              <a:t>Microglia</a:t>
            </a:r>
            <a:r>
              <a:rPr lang="en-US" sz="3200" dirty="0" smtClean="0"/>
              <a:t> harbor dormant bacteria</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Should</a:t>
            </a:r>
            <a:r>
              <a:rPr kumimoji="0" lang="en-US" sz="3200" b="0" i="0" u="none" strike="noStrike" kern="1200" cap="none" spc="0" normalizeH="0" noProof="0" dirty="0" smtClean="0">
                <a:ln>
                  <a:noFill/>
                </a:ln>
                <a:solidFill>
                  <a:schemeClr val="tx1"/>
                </a:solidFill>
                <a:effectLst/>
                <a:uLnTx/>
                <a:uFillTx/>
                <a:latin typeface="+mn-lt"/>
                <a:ea typeface="+mn-ea"/>
                <a:cs typeface="+mn-cs"/>
              </a:rPr>
              <a:t> the bacteria leave, they will </a:t>
            </a:r>
            <a:r>
              <a:rPr lang="en-US" sz="3200" dirty="0" smtClean="0"/>
              <a:t>encounter the plaque, which will kill them</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noProof="0" dirty="0" err="1" smtClean="0">
                <a:ln>
                  <a:noFill/>
                </a:ln>
                <a:solidFill>
                  <a:schemeClr val="tx1"/>
                </a:solidFill>
                <a:effectLst/>
                <a:uLnTx/>
                <a:uFillTx/>
                <a:latin typeface="+mn-lt"/>
                <a:ea typeface="+mn-ea"/>
                <a:cs typeface="+mn-cs"/>
              </a:rPr>
              <a:t>astrocytes</a:t>
            </a:r>
            <a:r>
              <a:rPr kumimoji="0" lang="en-US" sz="3200" b="0" i="0" u="none" strike="noStrike" kern="1200" cap="none" spc="0" normalizeH="0" noProof="0" dirty="0" smtClean="0">
                <a:ln>
                  <a:noFill/>
                </a:ln>
                <a:solidFill>
                  <a:schemeClr val="tx1"/>
                </a:solidFill>
                <a:effectLst/>
                <a:uLnTx/>
                <a:uFillTx/>
                <a:latin typeface="+mn-lt"/>
                <a:ea typeface="+mn-ea"/>
                <a:cs typeface="+mn-cs"/>
              </a:rPr>
              <a:t> guard the gates </a:t>
            </a:r>
            <a:r>
              <a:rPr lang="en-US" sz="3200" dirty="0" smtClean="0"/>
              <a:t>and shield the neurons from the damaging plaque</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4788797" y="5664498"/>
            <a:ext cx="4170299" cy="1015663"/>
          </a:xfrm>
          <a:prstGeom prst="rect">
            <a:avLst/>
          </a:prstGeom>
          <a:noFill/>
        </p:spPr>
        <p:txBody>
          <a:bodyPr wrap="square" rtlCol="0">
            <a:spAutoFit/>
          </a:bodyPr>
          <a:lstStyle/>
          <a:p>
            <a:r>
              <a:rPr lang="en-US" sz="2000" dirty="0" smtClean="0"/>
              <a:t>Microphotograph from Schwab et al., Journal of Alzheimer’s Disease 13 359–369, 2008. </a:t>
            </a:r>
            <a:endParaRPr lang="en-US" sz="2000" dirty="0"/>
          </a:p>
        </p:txBody>
      </p:sp>
      <p:sp>
        <p:nvSpPr>
          <p:cNvPr id="7" name="Freeform 6"/>
          <p:cNvSpPr/>
          <p:nvPr/>
        </p:nvSpPr>
        <p:spPr>
          <a:xfrm>
            <a:off x="6470459" y="2626196"/>
            <a:ext cx="1553654" cy="1463133"/>
          </a:xfrm>
          <a:custGeom>
            <a:avLst/>
            <a:gdLst>
              <a:gd name="connsiteX0" fmla="*/ 1553654 w 1553654"/>
              <a:gd name="connsiteY0" fmla="*/ 611771 h 1463133"/>
              <a:gd name="connsiteX1" fmla="*/ 1176870 w 1553654"/>
              <a:gd name="connsiteY1" fmla="*/ 95371 h 1463133"/>
              <a:gd name="connsiteX2" fmla="*/ 590760 w 1553654"/>
              <a:gd name="connsiteY2" fmla="*/ 53501 h 1463133"/>
              <a:gd name="connsiteX3" fmla="*/ 102336 w 1553654"/>
              <a:gd name="connsiteY3" fmla="*/ 416376 h 1463133"/>
              <a:gd name="connsiteX4" fmla="*/ 116291 w 1553654"/>
              <a:gd name="connsiteY4" fmla="*/ 1197955 h 1463133"/>
              <a:gd name="connsiteX5" fmla="*/ 800085 w 1553654"/>
              <a:gd name="connsiteY5" fmla="*/ 1449176 h 1463133"/>
              <a:gd name="connsiteX6" fmla="*/ 1121050 w 1553654"/>
              <a:gd name="connsiteY6" fmla="*/ 1114214 h 1463133"/>
              <a:gd name="connsiteX7" fmla="*/ 1302464 w 1553654"/>
              <a:gd name="connsiteY7" fmla="*/ 583857 h 1463133"/>
              <a:gd name="connsiteX8" fmla="*/ 1302464 w 1553654"/>
              <a:gd name="connsiteY8" fmla="*/ 569901 h 146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3654" h="1463133">
                <a:moveTo>
                  <a:pt x="1553654" y="611771"/>
                </a:moveTo>
                <a:cubicBezTo>
                  <a:pt x="1445503" y="400093"/>
                  <a:pt x="1337352" y="188416"/>
                  <a:pt x="1176870" y="95371"/>
                </a:cubicBezTo>
                <a:cubicBezTo>
                  <a:pt x="1016388" y="2326"/>
                  <a:pt x="769849" y="0"/>
                  <a:pt x="590760" y="53501"/>
                </a:cubicBezTo>
                <a:cubicBezTo>
                  <a:pt x="411671" y="107002"/>
                  <a:pt x="181414" y="225634"/>
                  <a:pt x="102336" y="416376"/>
                </a:cubicBezTo>
                <a:cubicBezTo>
                  <a:pt x="23258" y="607118"/>
                  <a:pt x="0" y="1025822"/>
                  <a:pt x="116291" y="1197955"/>
                </a:cubicBezTo>
                <a:cubicBezTo>
                  <a:pt x="232583" y="1370088"/>
                  <a:pt x="632625" y="1463133"/>
                  <a:pt x="800085" y="1449176"/>
                </a:cubicBezTo>
                <a:cubicBezTo>
                  <a:pt x="967545" y="1435219"/>
                  <a:pt x="1037320" y="1258434"/>
                  <a:pt x="1121050" y="1114214"/>
                </a:cubicBezTo>
                <a:cubicBezTo>
                  <a:pt x="1204780" y="969994"/>
                  <a:pt x="1272228" y="674576"/>
                  <a:pt x="1302464" y="583857"/>
                </a:cubicBezTo>
                <a:cubicBezTo>
                  <a:pt x="1332700" y="493138"/>
                  <a:pt x="1302464" y="569901"/>
                  <a:pt x="1302464" y="569901"/>
                </a:cubicBez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Dysfunction in Autism</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485900"/>
            <a:ext cx="8229600" cy="4525963"/>
          </a:xfrm>
        </p:spPr>
        <p:txBody>
          <a:bodyPr>
            <a:normAutofit fontScale="92500"/>
          </a:bodyPr>
          <a:lstStyle/>
          <a:p>
            <a:r>
              <a:rPr lang="en-US" dirty="0" smtClean="0"/>
              <a:t>Autistic children often demonstrate an inappropriate or ineffective immune response to pathogen challenge</a:t>
            </a:r>
          </a:p>
          <a:p>
            <a:r>
              <a:rPr lang="en-US" dirty="0" smtClean="0"/>
              <a:t>Products of immune activation such as cytokines may be responsible for many common features of autism, such as mood and sleep disturbances. </a:t>
            </a:r>
          </a:p>
          <a:p>
            <a:r>
              <a:rPr lang="en-US" dirty="0" smtClean="0"/>
              <a:t>Studies with mice on maternal influenza virus infection at mid-gestation resulted in autistic-like behaviors in offspring</a:t>
            </a:r>
            <a:endParaRPr lang="en-US" dirty="0"/>
          </a:p>
        </p:txBody>
      </p:sp>
      <p:sp>
        <p:nvSpPr>
          <p:cNvPr id="4" name="TextBox 3"/>
          <p:cNvSpPr txBox="1"/>
          <p:nvPr/>
        </p:nvSpPr>
        <p:spPr>
          <a:xfrm>
            <a:off x="675582" y="6408201"/>
            <a:ext cx="8300319" cy="461665"/>
          </a:xfrm>
          <a:prstGeom prst="rect">
            <a:avLst/>
          </a:prstGeom>
          <a:noFill/>
        </p:spPr>
        <p:txBody>
          <a:bodyPr wrap="none" rtlCol="0">
            <a:spAutoFit/>
          </a:bodyPr>
          <a:lstStyle/>
          <a:p>
            <a:r>
              <a:rPr lang="en-US" sz="2400" dirty="0" smtClean="0">
                <a:solidFill>
                  <a:srgbClr val="FF0000"/>
                </a:solidFill>
              </a:rPr>
              <a:t>*</a:t>
            </a:r>
            <a:r>
              <a:rPr lang="en-US" sz="2400" dirty="0" smtClean="0"/>
              <a:t> </a:t>
            </a:r>
            <a:r>
              <a:rPr lang="en-US" sz="2400" dirty="0" err="1" smtClean="0"/>
              <a:t>Ashwood</a:t>
            </a:r>
            <a:r>
              <a:rPr lang="en-US" sz="2400" dirty="0" smtClean="0"/>
              <a:t> et al., Journal of Leukocyte Biology 80: 1-15, Jul 2006.</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3" descr="autismvirus.jpg"/>
          <p:cNvPicPr>
            <a:picLocks noGrp="1" noChangeAspect="1"/>
          </p:cNvPicPr>
          <p:nvPr>
            <p:ph idx="1"/>
          </p:nvPr>
        </p:nvPicPr>
        <p:blipFill>
          <a:blip r:embed="rId3"/>
          <a:srcRect l="-83699" r="-83699"/>
          <a:stretch>
            <a:fillRect/>
          </a:stretch>
        </p:blipFill>
        <p:spPr>
          <a:xfrm>
            <a:off x="-4587422" y="35776"/>
            <a:ext cx="12447713" cy="6671319"/>
          </a:xfrm>
        </p:spPr>
      </p:pic>
      <p:sp>
        <p:nvSpPr>
          <p:cNvPr id="5" name="TextBox 4"/>
          <p:cNvSpPr txBox="1"/>
          <p:nvPr/>
        </p:nvSpPr>
        <p:spPr>
          <a:xfrm>
            <a:off x="785704" y="6024987"/>
            <a:ext cx="7901096" cy="923330"/>
          </a:xfrm>
          <a:prstGeom prst="rect">
            <a:avLst/>
          </a:prstGeom>
          <a:noFill/>
        </p:spPr>
        <p:txBody>
          <a:bodyPr wrap="none" rtlCol="0">
            <a:spAutoFit/>
          </a:bodyPr>
          <a:lstStyle/>
          <a:p>
            <a:r>
              <a:rPr lang="en-US" dirty="0" smtClean="0">
                <a:ln>
                  <a:solidFill>
                    <a:srgbClr val="FF0000"/>
                  </a:solidFill>
                </a:ln>
                <a:hlinkClick r:id="rId4"/>
              </a:rPr>
              <a:t>*</a:t>
            </a:r>
            <a:r>
              <a:rPr lang="en-US" dirty="0" smtClean="0">
                <a:hlinkClick r:id="rId4"/>
              </a:rPr>
              <a:t> http://neuroskeptic.blogspot.com/2010/11/autism-following-viral-infection.html</a:t>
            </a:r>
            <a:endParaRPr lang="en-US" dirty="0" smtClean="0"/>
          </a:p>
          <a:p>
            <a:r>
              <a:rPr lang="en-US" dirty="0" err="1" smtClean="0"/>
              <a:t>Gilberg</a:t>
            </a:r>
            <a:r>
              <a:rPr lang="en-US" dirty="0" smtClean="0"/>
              <a:t>, Journal of Autism and Developmental Disorders 16:3, 369-375, 1986</a:t>
            </a:r>
          </a:p>
          <a:p>
            <a:endParaRPr lang="en-US" dirty="0"/>
          </a:p>
        </p:txBody>
      </p:sp>
      <p:sp>
        <p:nvSpPr>
          <p:cNvPr id="6" name="Content Placeholder 2"/>
          <p:cNvSpPr txBox="1">
            <a:spLocks/>
          </p:cNvSpPr>
          <p:nvPr/>
        </p:nvSpPr>
        <p:spPr>
          <a:xfrm>
            <a:off x="3778486" y="1417638"/>
            <a:ext cx="5585304" cy="4525963"/>
          </a:xfrm>
          <a:prstGeom prst="rect">
            <a:avLst/>
          </a:prstGeom>
        </p:spPr>
        <p:txBody>
          <a:bodyPr vert="horz" lIns="91440" tIns="45720" rIns="91440" bIns="45720" rtlCol="0">
            <a:normAutofit fontScale="92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girl, completely normal      </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unti</a:t>
            </a:r>
            <a:r>
              <a:rPr lang="en-US" sz="3200" dirty="0" err="1" smtClean="0"/>
              <a:t>l</a:t>
            </a:r>
            <a:r>
              <a:rPr lang="en-US" sz="3200" dirty="0" smtClean="0"/>
              <a:t> age 14</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She</a:t>
            </a:r>
            <a:r>
              <a:rPr kumimoji="0" lang="en-US" sz="3200" b="0" i="0" u="none" strike="noStrike" kern="1200" cap="none" spc="0" normalizeH="0" noProof="0" dirty="0" smtClean="0">
                <a:ln>
                  <a:noFill/>
                </a:ln>
                <a:solidFill>
                  <a:schemeClr val="tx1"/>
                </a:solidFill>
                <a:effectLst/>
                <a:uLnTx/>
                <a:uFillTx/>
                <a:latin typeface="+mn-lt"/>
                <a:ea typeface="+mn-ea"/>
                <a:cs typeface="+mn-cs"/>
              </a:rPr>
              <a:t> became ill </a:t>
            </a:r>
            <a:r>
              <a:rPr lang="en-US" sz="3200" noProof="0" dirty="0" smtClean="0"/>
              <a:t>with fever and slight headache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dirty="0" smtClean="0">
                <a:ln>
                  <a:noFill/>
                </a:ln>
                <a:solidFill>
                  <a:schemeClr val="tx1"/>
                </a:solidFill>
                <a:effectLst/>
                <a:uLnTx/>
                <a:uFillTx/>
                <a:latin typeface="+mn-lt"/>
                <a:ea typeface="+mn-ea"/>
                <a:cs typeface="+mn-cs"/>
              </a:rPr>
              <a:t>One</a:t>
            </a:r>
            <a:r>
              <a:rPr kumimoji="0" lang="en-US" sz="3200" b="0" i="0" u="none" strike="noStrike" kern="1200" cap="none" spc="0" normalizeH="0" dirty="0" smtClean="0">
                <a:ln>
                  <a:noFill/>
                </a:ln>
                <a:solidFill>
                  <a:schemeClr val="tx1"/>
                </a:solidFill>
                <a:effectLst/>
                <a:uLnTx/>
                <a:uFillTx/>
                <a:latin typeface="+mn-lt"/>
                <a:ea typeface="+mn-ea"/>
                <a:cs typeface="+mn-cs"/>
              </a:rPr>
              <a:t> week later she developed severe headache and </a:t>
            </a:r>
            <a:r>
              <a:rPr lang="en-US" sz="3200" dirty="0" smtClean="0"/>
              <a:t>seizures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Over</a:t>
            </a:r>
            <a:r>
              <a:rPr kumimoji="0" lang="en-US" sz="3200" b="0" i="0" u="none" strike="noStrike" kern="1200" cap="none" spc="0" normalizeH="0" noProof="0" dirty="0" smtClean="0">
                <a:ln>
                  <a:noFill/>
                </a:ln>
                <a:solidFill>
                  <a:schemeClr val="tx1"/>
                </a:solidFill>
                <a:effectLst/>
                <a:uLnTx/>
                <a:uFillTx/>
                <a:latin typeface="+mn-lt"/>
                <a:ea typeface="+mn-ea"/>
                <a:cs typeface="+mn-cs"/>
              </a:rPr>
              <a:t> the next month or two   she developed classic   symptoms of autism</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baseline="0" dirty="0" smtClean="0"/>
              <a:t>She never recovered</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Freeform 6"/>
          <p:cNvSpPr/>
          <p:nvPr/>
        </p:nvSpPr>
        <p:spPr>
          <a:xfrm>
            <a:off x="972197" y="83740"/>
            <a:ext cx="1451318" cy="783904"/>
          </a:xfrm>
          <a:custGeom>
            <a:avLst/>
            <a:gdLst>
              <a:gd name="connsiteX0" fmla="*/ 130246 w 1451318"/>
              <a:gd name="connsiteY0" fmla="*/ 237265 h 783904"/>
              <a:gd name="connsiteX1" fmla="*/ 158156 w 1451318"/>
              <a:gd name="connsiteY1" fmla="*/ 655968 h 783904"/>
              <a:gd name="connsiteX2" fmla="*/ 1079185 w 1451318"/>
              <a:gd name="connsiteY2" fmla="*/ 739708 h 783904"/>
              <a:gd name="connsiteX3" fmla="*/ 1344330 w 1451318"/>
              <a:gd name="connsiteY3" fmla="*/ 390790 h 783904"/>
              <a:gd name="connsiteX4" fmla="*/ 437256 w 1451318"/>
              <a:gd name="connsiteY4" fmla="*/ 13957 h 783904"/>
              <a:gd name="connsiteX5" fmla="*/ 116291 w 1451318"/>
              <a:gd name="connsiteY5" fmla="*/ 307049 h 78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318" h="783904">
                <a:moveTo>
                  <a:pt x="130246" y="237265"/>
                </a:moveTo>
                <a:cubicBezTo>
                  <a:pt x="65123" y="404746"/>
                  <a:pt x="0" y="572228"/>
                  <a:pt x="158156" y="655968"/>
                </a:cubicBezTo>
                <a:cubicBezTo>
                  <a:pt x="316313" y="739709"/>
                  <a:pt x="881489" y="783904"/>
                  <a:pt x="1079185" y="739708"/>
                </a:cubicBezTo>
                <a:cubicBezTo>
                  <a:pt x="1276881" y="695512"/>
                  <a:pt x="1451318" y="511748"/>
                  <a:pt x="1344330" y="390790"/>
                </a:cubicBezTo>
                <a:cubicBezTo>
                  <a:pt x="1237342" y="269832"/>
                  <a:pt x="641929" y="27914"/>
                  <a:pt x="437256" y="13957"/>
                </a:cubicBezTo>
                <a:cubicBezTo>
                  <a:pt x="232583" y="0"/>
                  <a:pt x="116291" y="307049"/>
                  <a:pt x="116291" y="307049"/>
                </a:cubicBezTo>
              </a:path>
            </a:pathLst>
          </a:custGeom>
          <a:solidFill>
            <a:srgbClr val="FFFFFF"/>
          </a:solidFill>
          <a:ln>
            <a:solidFill>
              <a:srgbClr val="FFFF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itle 1"/>
          <p:cNvSpPr>
            <a:spLocks noGrp="1"/>
          </p:cNvSpPr>
          <p:nvPr>
            <p:ph type="title"/>
          </p:nvPr>
        </p:nvSpPr>
        <p:spPr>
          <a:xfrm>
            <a:off x="471155" y="0"/>
            <a:ext cx="8229600" cy="1143000"/>
          </a:xfrm>
        </p:spPr>
        <p:txBody>
          <a:bodyPr/>
          <a:lstStyle/>
          <a:p>
            <a:r>
              <a:rPr lang="en-US" dirty="0" smtClean="0"/>
              <a:t>A Remarkable Case Example</a:t>
            </a:r>
            <a:r>
              <a:rPr lang="en-US" dirty="0" smtClean="0">
                <a:ln>
                  <a:solidFill>
                    <a:srgbClr val="FF0000"/>
                  </a:solidFill>
                </a:ln>
              </a:rPr>
              <a:t>*</a:t>
            </a:r>
            <a:endParaRPr lang="en-US" dirty="0">
              <a:ln>
                <a:solidFill>
                  <a:srgbClr val="FF0000"/>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System and Depression</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Major depression is associated with  an increased production of pro-inflammatory cytokines, such as interleukin 1(IL-1), IL-6 and interferon </a:t>
            </a:r>
            <a:r>
              <a:rPr lang="en-US" dirty="0" err="1" smtClean="0"/>
              <a:t>γ</a:t>
            </a:r>
            <a:r>
              <a:rPr lang="en-US" dirty="0" smtClean="0"/>
              <a:t> (IFN-γ)</a:t>
            </a:r>
          </a:p>
          <a:p>
            <a:r>
              <a:rPr lang="en-US" dirty="0" smtClean="0"/>
              <a:t>Antidepressant therapy does not correct this problem</a:t>
            </a:r>
            <a:endParaRPr lang="en-US" dirty="0"/>
          </a:p>
        </p:txBody>
      </p:sp>
      <p:sp>
        <p:nvSpPr>
          <p:cNvPr id="4" name="TextBox 3"/>
          <p:cNvSpPr txBox="1"/>
          <p:nvPr/>
        </p:nvSpPr>
        <p:spPr>
          <a:xfrm>
            <a:off x="2044700" y="6258867"/>
            <a:ext cx="6636252" cy="461665"/>
          </a:xfrm>
          <a:prstGeom prst="rect">
            <a:avLst/>
          </a:prstGeom>
          <a:noFill/>
        </p:spPr>
        <p:txBody>
          <a:bodyPr wrap="none" rtlCol="0">
            <a:spAutoFit/>
          </a:bodyPr>
          <a:lstStyle/>
          <a:p>
            <a:r>
              <a:rPr lang="en-US" sz="2400" dirty="0" smtClean="0">
                <a:solidFill>
                  <a:srgbClr val="FF0000"/>
                </a:solidFill>
              </a:rPr>
              <a:t>*</a:t>
            </a:r>
            <a:r>
              <a:rPr lang="en-US" sz="2400" dirty="0" smtClean="0"/>
              <a:t> M. </a:t>
            </a:r>
            <a:r>
              <a:rPr lang="en-US" sz="2400" dirty="0" err="1" smtClean="0"/>
              <a:t>Maesa</a:t>
            </a:r>
            <a:r>
              <a:rPr lang="en-US" sz="2400" dirty="0" smtClean="0"/>
              <a:t> et al., Cytokine 9:11 853-858, Nov 1997</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Recapitulation</a:t>
            </a:r>
            <a:endParaRPr lang="en-US" dirty="0"/>
          </a:p>
        </p:txBody>
      </p:sp>
      <p:sp>
        <p:nvSpPr>
          <p:cNvPr id="3" name="Content Placeholder 2"/>
          <p:cNvSpPr>
            <a:spLocks noGrp="1"/>
          </p:cNvSpPr>
          <p:nvPr>
            <p:ph idx="1"/>
          </p:nvPr>
        </p:nvSpPr>
        <p:spPr/>
        <p:txBody>
          <a:bodyPr>
            <a:normAutofit lnSpcReduction="10000"/>
          </a:bodyPr>
          <a:lstStyle/>
          <a:p>
            <a:r>
              <a:rPr lang="en-US" dirty="0" smtClean="0"/>
              <a:t>Impaired immunity is associated with dementia, autism, and depression</a:t>
            </a:r>
          </a:p>
          <a:p>
            <a:r>
              <a:rPr lang="en-US" dirty="0" smtClean="0"/>
              <a:t>Alzheimer’s plaque can be viewed as shielded region where pathogens are trapped and destroyed</a:t>
            </a:r>
          </a:p>
          <a:p>
            <a:r>
              <a:rPr lang="en-US" dirty="0" smtClean="0"/>
              <a:t>A case study showed autism can develop in a 14-year old child post-infection</a:t>
            </a:r>
          </a:p>
          <a:p>
            <a:r>
              <a:rPr lang="en-US" dirty="0" smtClean="0"/>
              <a:t>Excess production of inflammatory cytokines is a common feature of these diseases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Content Placeholder 2"/>
          <p:cNvSpPr txBox="1">
            <a:spLocks/>
          </p:cNvSpPr>
          <p:nvPr/>
        </p:nvSpPr>
        <p:spPr>
          <a:xfrm>
            <a:off x="457200" y="2421467"/>
            <a:ext cx="8229600" cy="618067"/>
          </a:xfrm>
          <a:prstGeom prst="rect">
            <a:avLst/>
          </a:prstGeom>
        </p:spPr>
        <p:txBody>
          <a:bodyPr vert="horz" lIns="91440" tIns="45720" rIns="91440" bIns="45720" rtlCol="0">
            <a:noAutofit/>
          </a:body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lang="en-US" sz="5400" noProof="0" dirty="0" smtClean="0">
                <a:solidFill>
                  <a:srgbClr val="FF0000"/>
                </a:solidFill>
              </a:rPr>
              <a:t>Mitochondrial</a:t>
            </a:r>
            <a:r>
              <a:rPr lang="en-US" sz="4400" noProof="0" dirty="0" smtClean="0">
                <a:solidFill>
                  <a:srgbClr val="FF0000"/>
                </a:solidFill>
              </a:rPr>
              <a:t> </a:t>
            </a:r>
            <a:r>
              <a:rPr lang="en-US" sz="5400" noProof="0" dirty="0" smtClean="0">
                <a:solidFill>
                  <a:srgbClr val="FF0000"/>
                </a:solidFill>
              </a:rPr>
              <a:t>Dysfunction</a:t>
            </a:r>
            <a:endParaRPr kumimoji="0" lang="en-US" sz="54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Metabolism in the Cell</a:t>
            </a:r>
            <a:endParaRPr lang="en-US" dirty="0"/>
          </a:p>
        </p:txBody>
      </p:sp>
      <p:pic>
        <p:nvPicPr>
          <p:cNvPr id="4" name="Content Placeholder 3" descr="energy_metabolism_cell.png"/>
          <p:cNvPicPr>
            <a:picLocks noGrp="1" noChangeAspect="1"/>
          </p:cNvPicPr>
          <p:nvPr>
            <p:ph idx="1"/>
          </p:nvPr>
        </p:nvPicPr>
        <p:blipFill>
          <a:blip r:embed="rId3"/>
          <a:srcRect l="-16811" r="-16811"/>
          <a:stretch>
            <a:fillRect/>
          </a:stretch>
        </p:blipFill>
        <p:spPr>
          <a:xfrm>
            <a:off x="914400" y="1600200"/>
            <a:ext cx="8229600" cy="4525963"/>
          </a:xfrm>
        </p:spPr>
      </p:pic>
      <p:sp>
        <p:nvSpPr>
          <p:cNvPr id="5" name="TextBox 4"/>
          <p:cNvSpPr txBox="1"/>
          <p:nvPr/>
        </p:nvSpPr>
        <p:spPr>
          <a:xfrm>
            <a:off x="1283605" y="6430747"/>
            <a:ext cx="4043107" cy="369332"/>
          </a:xfrm>
          <a:prstGeom prst="rect">
            <a:avLst/>
          </a:prstGeom>
          <a:noFill/>
        </p:spPr>
        <p:txBody>
          <a:bodyPr wrap="none" rtlCol="0">
            <a:spAutoFit/>
          </a:bodyPr>
          <a:lstStyle/>
          <a:p>
            <a:r>
              <a:rPr lang="en-US" dirty="0" smtClean="0"/>
              <a:t>From </a:t>
            </a:r>
            <a:r>
              <a:rPr lang="en-US" b="1" dirty="0" smtClean="0"/>
              <a:t>http://hdl.handle.net/10603/2611</a:t>
            </a:r>
            <a:endParaRPr lang="en-US" dirty="0"/>
          </a:p>
        </p:txBody>
      </p:sp>
      <p:sp>
        <p:nvSpPr>
          <p:cNvPr id="6" name="TextBox 5"/>
          <p:cNvSpPr txBox="1"/>
          <p:nvPr/>
        </p:nvSpPr>
        <p:spPr>
          <a:xfrm>
            <a:off x="3821598" y="4865916"/>
            <a:ext cx="2465188" cy="461665"/>
          </a:xfrm>
          <a:prstGeom prst="rect">
            <a:avLst/>
          </a:prstGeom>
          <a:solidFill>
            <a:srgbClr val="FFFF00"/>
          </a:solidFill>
        </p:spPr>
        <p:txBody>
          <a:bodyPr wrap="none" rtlCol="0">
            <a:spAutoFit/>
          </a:bodyPr>
          <a:lstStyle/>
          <a:p>
            <a:r>
              <a:rPr lang="en-US" sz="2400" dirty="0" smtClean="0"/>
              <a:t>MITOCHONDRION</a:t>
            </a:r>
            <a:endParaRPr lang="en-US" sz="2400" dirty="0"/>
          </a:p>
        </p:txBody>
      </p:sp>
      <p:sp>
        <p:nvSpPr>
          <p:cNvPr id="7" name="TextBox 6"/>
          <p:cNvSpPr txBox="1"/>
          <p:nvPr/>
        </p:nvSpPr>
        <p:spPr>
          <a:xfrm>
            <a:off x="229697" y="2067026"/>
            <a:ext cx="5362937" cy="830997"/>
          </a:xfrm>
          <a:prstGeom prst="rect">
            <a:avLst/>
          </a:prstGeom>
          <a:solidFill>
            <a:srgbClr val="FFFEBD"/>
          </a:solidFill>
          <a:ln>
            <a:solidFill>
              <a:schemeClr val="tx1"/>
            </a:solidFill>
          </a:ln>
          <a:effectLst>
            <a:outerShdw blurRad="50800" dist="38100" dir="2700000">
              <a:srgbClr val="000000">
                <a:alpha val="43000"/>
              </a:srgbClr>
            </a:outerShdw>
          </a:effectLst>
        </p:spPr>
        <p:txBody>
          <a:bodyPr wrap="square" rtlCol="0">
            <a:spAutoFit/>
          </a:bodyPr>
          <a:lstStyle/>
          <a:p>
            <a:pPr algn="ctr"/>
            <a:r>
              <a:rPr lang="en-US" sz="2400" dirty="0" smtClean="0"/>
              <a:t>Many proteins in the mitochondria are susceptible to oxidative damage</a:t>
            </a:r>
            <a:endParaRPr lang="en-US" sz="2400" dirty="0"/>
          </a:p>
        </p:txBody>
      </p:sp>
      <p:cxnSp>
        <p:nvCxnSpPr>
          <p:cNvPr id="9" name="Straight Arrow Connector 8"/>
          <p:cNvCxnSpPr/>
          <p:nvPr/>
        </p:nvCxnSpPr>
        <p:spPr>
          <a:xfrm>
            <a:off x="1797048" y="2898023"/>
            <a:ext cx="2459117" cy="19678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rmAutofit fontScale="90000"/>
          </a:bodyPr>
          <a:lstStyle/>
          <a:p>
            <a:r>
              <a:rPr lang="en-US" dirty="0" smtClean="0"/>
              <a:t>Autism and Mitochondrial Dysfunction</a:t>
            </a:r>
            <a:r>
              <a:rPr lang="en-US" dirty="0" smtClean="0">
                <a:ln>
                  <a:solidFill>
                    <a:srgbClr val="FF0000"/>
                  </a:solidFill>
                </a:ln>
              </a:rPr>
              <a:t>*</a:t>
            </a:r>
            <a:endParaRPr lang="en-US" dirty="0">
              <a:ln>
                <a:solidFill>
                  <a:srgbClr val="FF0000"/>
                </a:solidFill>
              </a:ln>
            </a:endParaRPr>
          </a:p>
        </p:txBody>
      </p:sp>
      <p:sp>
        <p:nvSpPr>
          <p:cNvPr id="3" name="Content Placeholder 2"/>
          <p:cNvSpPr>
            <a:spLocks noGrp="1"/>
          </p:cNvSpPr>
          <p:nvPr>
            <p:ph idx="1"/>
          </p:nvPr>
        </p:nvSpPr>
        <p:spPr/>
        <p:txBody>
          <a:bodyPr/>
          <a:lstStyle/>
          <a:p>
            <a:r>
              <a:rPr lang="en-US" dirty="0" smtClean="0"/>
              <a:t>Autism patients have an increased incidence of impaired mitochondrial function </a:t>
            </a:r>
          </a:p>
          <a:p>
            <a:r>
              <a:rPr lang="en-US" dirty="0" smtClean="0"/>
              <a:t>I propose this is due to the same mechanisms that lead to Alzheimer’s disease</a:t>
            </a:r>
          </a:p>
          <a:p>
            <a:pPr lvl="1"/>
            <a:r>
              <a:rPr lang="en-US" dirty="0" smtClean="0"/>
              <a:t>Excess synthesis of nitric oxide in artery wall causes damage to mitochondria over time</a:t>
            </a:r>
            <a:endParaRPr lang="en-US" dirty="0"/>
          </a:p>
        </p:txBody>
      </p:sp>
      <p:sp>
        <p:nvSpPr>
          <p:cNvPr id="4" name="TextBox 3"/>
          <p:cNvSpPr txBox="1"/>
          <p:nvPr/>
        </p:nvSpPr>
        <p:spPr>
          <a:xfrm>
            <a:off x="457200" y="5772220"/>
            <a:ext cx="8586656" cy="707886"/>
          </a:xfrm>
          <a:prstGeom prst="rect">
            <a:avLst/>
          </a:prstGeom>
          <a:noFill/>
        </p:spPr>
        <p:txBody>
          <a:bodyPr wrap="none" rtlCol="0">
            <a:spAutoFit/>
          </a:bodyPr>
          <a:lstStyle/>
          <a:p>
            <a:r>
              <a:rPr lang="en-US" sz="2000" dirty="0" smtClean="0">
                <a:ln>
                  <a:solidFill>
                    <a:srgbClr val="FF0000"/>
                  </a:solidFill>
                </a:ln>
              </a:rPr>
              <a:t>*</a:t>
            </a:r>
            <a:r>
              <a:rPr lang="en-US" sz="2000" dirty="0" smtClean="0"/>
              <a:t> </a:t>
            </a:r>
            <a:r>
              <a:rPr lang="en-US" sz="2000" dirty="0" err="1" smtClean="0"/>
              <a:t>Weissman</a:t>
            </a:r>
            <a:r>
              <a:rPr lang="en-US" sz="2000" dirty="0" smtClean="0"/>
              <a:t> et al., “Mitochondrial Disease in Autism Spectrum Disorder Patients:</a:t>
            </a:r>
          </a:p>
          <a:p>
            <a:r>
              <a:rPr lang="en-US" sz="2000" dirty="0" smtClean="0"/>
              <a:t> A Cohort Analysis,” </a:t>
            </a:r>
            <a:r>
              <a:rPr lang="en-US" sz="2000" dirty="0" err="1" smtClean="0"/>
              <a:t>PLoS</a:t>
            </a:r>
            <a:r>
              <a:rPr lang="en-US" sz="2000" dirty="0" smtClean="0"/>
              <a:t> ONE 3:11, e3815, 1-6, 2008.</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Hannah Poling and Mitochondria</a:t>
            </a:r>
            <a:r>
              <a:rPr lang="en-US" dirty="0" smtClean="0">
                <a:solidFill>
                  <a:srgbClr val="FF0000"/>
                </a:solidFill>
              </a:rPr>
              <a:t>*</a:t>
            </a:r>
            <a:endParaRPr lang="en-US" dirty="0">
              <a:solidFill>
                <a:srgbClr val="FF0000"/>
              </a:solidFill>
            </a:endParaRPr>
          </a:p>
        </p:txBody>
      </p:sp>
      <p:pic>
        <p:nvPicPr>
          <p:cNvPr id="4" name="Content Placeholder 3" descr="hannahpoling.gif"/>
          <p:cNvPicPr>
            <a:picLocks noGrp="1" noChangeAspect="1"/>
          </p:cNvPicPr>
          <p:nvPr>
            <p:ph idx="1"/>
          </p:nvPr>
        </p:nvPicPr>
        <p:blipFill>
          <a:blip r:embed="rId3"/>
          <a:srcRect l="-18187" r="-18187"/>
          <a:stretch>
            <a:fillRect/>
          </a:stretch>
        </p:blipFill>
        <p:spPr>
          <a:xfrm>
            <a:off x="5580306" y="1417638"/>
            <a:ext cx="4146890" cy="2280630"/>
          </a:xfrm>
        </p:spPr>
      </p:pic>
      <p:sp>
        <p:nvSpPr>
          <p:cNvPr id="5" name="Content Placeholder 2"/>
          <p:cNvSpPr txBox="1">
            <a:spLocks/>
          </p:cNvSpPr>
          <p:nvPr/>
        </p:nvSpPr>
        <p:spPr>
          <a:xfrm>
            <a:off x="457200" y="1600200"/>
            <a:ext cx="8229600" cy="4525963"/>
          </a:xfrm>
          <a:prstGeom prst="rect">
            <a:avLst/>
          </a:prstGeom>
        </p:spPr>
        <p:txBody>
          <a:bodyPr vert="horz" lIns="91440" tIns="45720" rIns="91440" bIns="45720" rtlCol="0">
            <a:normAutofit fontScale="77500" lnSpcReduction="20000"/>
          </a:bodyPr>
          <a:lstStyle/>
          <a:p>
            <a:pPr marL="342900" lvl="0" indent="-342900">
              <a:spcBef>
                <a:spcPct val="20000"/>
              </a:spcBef>
              <a:buFont typeface="Arial"/>
              <a:buChar char="•"/>
            </a:pPr>
            <a:r>
              <a:rPr lang="en-US" sz="3200" dirty="0" smtClean="0"/>
              <a:t>Received 5 vaccines at age of 19 months</a:t>
            </a:r>
          </a:p>
          <a:p>
            <a:pPr marL="342900" lvl="0" indent="-342900">
              <a:spcBef>
                <a:spcPct val="20000"/>
              </a:spcBef>
              <a:buFont typeface="Arial"/>
              <a:buChar char="•"/>
            </a:pPr>
            <a:r>
              <a:rPr lang="en-US" sz="3200" dirty="0" smtClean="0"/>
              <a:t> </a:t>
            </a:r>
            <a:r>
              <a:rPr lang="en-US" sz="3200" dirty="0" err="1" smtClean="0"/>
              <a:t>DTaP</a:t>
            </a:r>
            <a:r>
              <a:rPr lang="en-US" sz="3200" dirty="0" smtClean="0"/>
              <a:t>, </a:t>
            </a:r>
            <a:r>
              <a:rPr lang="en-US" sz="3200" dirty="0" err="1" smtClean="0"/>
              <a:t>Hib</a:t>
            </a:r>
            <a:r>
              <a:rPr lang="en-US" sz="3200" dirty="0" smtClean="0"/>
              <a:t>-titer, MMR, </a:t>
            </a:r>
            <a:r>
              <a:rPr lang="en-US" sz="3200" dirty="0" err="1" smtClean="0"/>
              <a:t>varicella</a:t>
            </a:r>
            <a:r>
              <a:rPr lang="en-US" sz="3200" dirty="0" smtClean="0"/>
              <a:t>, polio</a:t>
            </a:r>
          </a:p>
          <a:p>
            <a:pPr marL="342900" lvl="0" indent="-342900">
              <a:spcBef>
                <a:spcPct val="20000"/>
              </a:spcBef>
              <a:buFont typeface="Arial"/>
              <a:buChar char="•"/>
            </a:pPr>
            <a:r>
              <a:rPr lang="en-US" sz="3200" dirty="0" smtClean="0"/>
              <a:t>Two days later, lethargic, irritable,                                                  febrile</a:t>
            </a:r>
          </a:p>
          <a:p>
            <a:pPr marL="342900" lvl="0" indent="-342900">
              <a:spcBef>
                <a:spcPct val="20000"/>
              </a:spcBef>
              <a:buFont typeface="Arial"/>
              <a:buChar char="•"/>
            </a:pPr>
            <a:r>
              <a:rPr lang="en-US" sz="3200" dirty="0" smtClean="0"/>
              <a:t>Ten days later developed chicken pox                                  [vaccine-induced].</a:t>
            </a:r>
          </a:p>
          <a:p>
            <a:pPr marL="342900" lvl="0" indent="-342900">
              <a:spcBef>
                <a:spcPct val="20000"/>
              </a:spcBef>
              <a:buFont typeface="Arial"/>
              <a:buChar char="•"/>
            </a:pPr>
            <a:r>
              <a:rPr lang="en-US" sz="3200" dirty="0" smtClean="0"/>
              <a:t>Delays in neurologic and psychological development ensued</a:t>
            </a:r>
          </a:p>
          <a:p>
            <a:pPr marL="342900" lvl="0" indent="-342900">
              <a:spcBef>
                <a:spcPct val="20000"/>
              </a:spcBef>
              <a:buFont typeface="Arial"/>
              <a:buChar char="•"/>
            </a:pPr>
            <a:r>
              <a:rPr lang="en-US" sz="3200" dirty="0" smtClean="0"/>
              <a:t>Months later, diagnosed with encephalopathy caused by  mitochondrial enzyme deficit.</a:t>
            </a:r>
          </a:p>
          <a:p>
            <a:pPr marL="342900" lvl="0" indent="-342900">
              <a:spcBef>
                <a:spcPct val="20000"/>
              </a:spcBef>
              <a:buFont typeface="Arial"/>
              <a:buChar char="•"/>
            </a:pPr>
            <a:r>
              <a:rPr lang="en-US" sz="3200" dirty="0" smtClean="0"/>
              <a:t>Her family successfully sued Department of Health and Human Services and received $1.5 Million compensation under the Vaccine Injury Compensation Program (VICP). </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2136360" y="6344852"/>
            <a:ext cx="7116852" cy="461665"/>
          </a:xfrm>
          <a:prstGeom prst="rect">
            <a:avLst/>
          </a:prstGeom>
          <a:noFill/>
        </p:spPr>
        <p:txBody>
          <a:bodyPr wrap="none" rtlCol="0">
            <a:spAutoFit/>
          </a:bodyPr>
          <a:lstStyle/>
          <a:p>
            <a:r>
              <a:rPr lang="en-US" sz="2400" dirty="0" smtClean="0">
                <a:solidFill>
                  <a:srgbClr val="FF0000"/>
                </a:solidFill>
              </a:rPr>
              <a:t>*</a:t>
            </a:r>
            <a:r>
              <a:rPr lang="en-US" sz="2400" dirty="0" smtClean="0"/>
              <a:t> M.D. </a:t>
            </a:r>
            <a:r>
              <a:rPr lang="en-US" sz="2400" dirty="0" err="1" smtClean="0"/>
              <a:t>Offit</a:t>
            </a:r>
            <a:r>
              <a:rPr lang="en-US" sz="2400" dirty="0" smtClean="0"/>
              <a:t>, N </a:t>
            </a:r>
            <a:r>
              <a:rPr lang="en-US" sz="2400" dirty="0" err="1" smtClean="0"/>
              <a:t>Engl</a:t>
            </a:r>
            <a:r>
              <a:rPr lang="en-US" sz="2400" dirty="0" smtClean="0"/>
              <a:t> J Med 358:2089-209, May 15, 2008.</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143000"/>
          </a:xfrm>
        </p:spPr>
        <p:txBody>
          <a:bodyPr/>
          <a:lstStyle/>
          <a:p>
            <a:r>
              <a:rPr lang="en-US" dirty="0" smtClean="0"/>
              <a:t>Low Cholesterol and Depression</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172367"/>
            <a:ext cx="8229600" cy="3312577"/>
          </a:xfrm>
        </p:spPr>
        <p:txBody>
          <a:bodyPr>
            <a:normAutofit/>
          </a:bodyPr>
          <a:lstStyle/>
          <a:p>
            <a:pPr>
              <a:spcBef>
                <a:spcPts val="0"/>
              </a:spcBef>
            </a:pPr>
            <a:r>
              <a:rPr lang="en-US" dirty="0" smtClean="0"/>
              <a:t>29,133 men were followed for 5-8 years.</a:t>
            </a:r>
            <a:endParaRPr lang="en-US" dirty="0"/>
          </a:p>
          <a:p>
            <a:pPr lvl="1">
              <a:spcBef>
                <a:spcPts val="0"/>
              </a:spcBef>
            </a:pPr>
            <a:r>
              <a:rPr lang="en-US" dirty="0" smtClean="0"/>
              <a:t>Baseline cholesterol levels were recorded</a:t>
            </a:r>
          </a:p>
          <a:p>
            <a:pPr lvl="1">
              <a:spcBef>
                <a:spcPts val="0"/>
              </a:spcBef>
            </a:pPr>
            <a:r>
              <a:rPr lang="en-US" dirty="0" smtClean="0"/>
              <a:t>Self-reported depression</a:t>
            </a:r>
          </a:p>
          <a:p>
            <a:pPr lvl="1">
              <a:spcBef>
                <a:spcPts val="0"/>
              </a:spcBef>
            </a:pPr>
            <a:r>
              <a:rPr lang="en-US" dirty="0" smtClean="0"/>
              <a:t>Data on hospital treatments due to depressive disorders</a:t>
            </a:r>
          </a:p>
          <a:p>
            <a:pPr lvl="1">
              <a:spcBef>
                <a:spcPts val="0"/>
              </a:spcBef>
            </a:pPr>
            <a:r>
              <a:rPr lang="en-US" dirty="0" smtClean="0"/>
              <a:t>Deaths from suicide tabulated</a:t>
            </a:r>
          </a:p>
          <a:p>
            <a:endParaRPr lang="en-US" dirty="0" smtClean="0"/>
          </a:p>
          <a:p>
            <a:endParaRPr lang="en-US" dirty="0"/>
          </a:p>
        </p:txBody>
      </p:sp>
      <p:sp>
        <p:nvSpPr>
          <p:cNvPr id="4" name="Content Placeholder 2"/>
          <p:cNvSpPr txBox="1">
            <a:spLocks/>
          </p:cNvSpPr>
          <p:nvPr/>
        </p:nvSpPr>
        <p:spPr>
          <a:xfrm>
            <a:off x="237235" y="4117242"/>
            <a:ext cx="8686800" cy="2036310"/>
          </a:xfrm>
          <a:prstGeom prst="rect">
            <a:avLst/>
          </a:prstGeom>
          <a:solidFill>
            <a:srgbClr val="FCFFE0"/>
          </a:solidFill>
          <a:effectLst>
            <a:outerShdw blurRad="50800" dist="38100" dir="2700000">
              <a:srgbClr val="000000">
                <a:alpha val="43000"/>
              </a:srgbClr>
            </a:outerShdw>
          </a:effectLst>
        </p:spPr>
        <p:txBody>
          <a:bodyPr vert="horz" lIns="91440" tIns="45720" rIns="91440" bIns="45720" rtlCol="0">
            <a:normAutofit lnSpcReduction="10000"/>
          </a:bodyPr>
          <a:lstStyle/>
          <a:p>
            <a:pPr algn="ctr"/>
            <a:r>
              <a:rPr lang="en-US" sz="3200" dirty="0" smtClean="0"/>
              <a:t>"Low serum total cholesterol was associated with low mood and subsequently a heightened risk of hospital treatment due to major depressive disorder and of death from suicide.”</a:t>
            </a:r>
          </a:p>
        </p:txBody>
      </p:sp>
      <p:sp>
        <p:nvSpPr>
          <p:cNvPr id="5" name="TextBox 4"/>
          <p:cNvSpPr txBox="1"/>
          <p:nvPr/>
        </p:nvSpPr>
        <p:spPr>
          <a:xfrm>
            <a:off x="317511" y="6378237"/>
            <a:ext cx="8857714" cy="461665"/>
          </a:xfrm>
          <a:prstGeom prst="rect">
            <a:avLst/>
          </a:prstGeom>
          <a:noFill/>
        </p:spPr>
        <p:txBody>
          <a:bodyPr wrap="none" rtlCol="0">
            <a:spAutoFit/>
          </a:bodyPr>
          <a:lstStyle/>
          <a:p>
            <a:r>
              <a:rPr lang="en-US" sz="2400" dirty="0" smtClean="0">
                <a:solidFill>
                  <a:srgbClr val="FF0000"/>
                </a:solidFill>
              </a:rPr>
              <a:t>*</a:t>
            </a:r>
            <a:r>
              <a:rPr lang="en-US" sz="2400" dirty="0" smtClean="0"/>
              <a:t> </a:t>
            </a:r>
            <a:r>
              <a:rPr lang="en-US" sz="2400" dirty="0" err="1" smtClean="0"/>
              <a:t>Partonen</a:t>
            </a:r>
            <a:r>
              <a:rPr lang="en-US" sz="2400" dirty="0" smtClean="0"/>
              <a:t> et al., The British Journal of Psychiatry 175:259-262, 1999.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Depression and                      Mitochondrial Dysfunction</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2800" dirty="0" smtClean="0"/>
              <a:t>Depressed patients often complain of other symptoms such as fatigue, impaired memory, and anxiety</a:t>
            </a:r>
          </a:p>
          <a:p>
            <a:r>
              <a:rPr lang="en-US" sz="2800" dirty="0" smtClean="0"/>
              <a:t>“</a:t>
            </a:r>
            <a:r>
              <a:rPr lang="en-US" sz="2800" dirty="0" err="1" smtClean="0"/>
              <a:t>Somatization</a:t>
            </a:r>
            <a:r>
              <a:rPr lang="en-US" sz="2800" dirty="0" smtClean="0"/>
              <a:t>” is a term used to dismiss these symptoms</a:t>
            </a:r>
          </a:p>
          <a:p>
            <a:r>
              <a:rPr lang="en-US" sz="2800" dirty="0" smtClean="0"/>
              <a:t>In the study, depressed patients exhibited:</a:t>
            </a:r>
          </a:p>
          <a:p>
            <a:pPr lvl="1"/>
            <a:r>
              <a:rPr lang="en-US" sz="2400" dirty="0" smtClean="0"/>
              <a:t>Significantly lower ATP production and respiratory chain enzyme ratios</a:t>
            </a:r>
          </a:p>
          <a:p>
            <a:pPr lvl="1"/>
            <a:r>
              <a:rPr lang="en-US" sz="2400" dirty="0" smtClean="0"/>
              <a:t>Clear evidence of mitochondrial DNA damage</a:t>
            </a:r>
          </a:p>
          <a:p>
            <a:pPr lvl="1"/>
            <a:endParaRPr lang="en-US" sz="2400" dirty="0"/>
          </a:p>
        </p:txBody>
      </p:sp>
      <p:sp>
        <p:nvSpPr>
          <p:cNvPr id="4" name="TextBox 3"/>
          <p:cNvSpPr txBox="1"/>
          <p:nvPr/>
        </p:nvSpPr>
        <p:spPr>
          <a:xfrm>
            <a:off x="457200" y="5692083"/>
            <a:ext cx="8074784" cy="1477328"/>
          </a:xfrm>
          <a:prstGeom prst="rect">
            <a:avLst/>
          </a:prstGeom>
          <a:noFill/>
        </p:spPr>
        <p:txBody>
          <a:bodyPr wrap="none" rtlCol="0">
            <a:spAutoFit/>
          </a:bodyPr>
          <a:lstStyle/>
          <a:p>
            <a:r>
              <a:rPr lang="en-US" dirty="0" smtClean="0">
                <a:solidFill>
                  <a:srgbClr val="FF0000"/>
                </a:solidFill>
              </a:rPr>
              <a:t>*</a:t>
            </a:r>
            <a:r>
              <a:rPr lang="en-US" dirty="0" smtClean="0"/>
              <a:t> Ann Gardner, "Mitochondrial dysfunction and alterations of brain HMPAO SPECT in</a:t>
            </a:r>
          </a:p>
          <a:p>
            <a:r>
              <a:rPr lang="en-US" dirty="0" smtClean="0"/>
              <a:t>depressive disorder - perspectives on origins of </a:t>
            </a:r>
            <a:r>
              <a:rPr lang="en-US" dirty="0" err="1" smtClean="0"/>
              <a:t>somatization</a:t>
            </a:r>
            <a:r>
              <a:rPr lang="en-US" dirty="0" smtClean="0"/>
              <a:t>," </a:t>
            </a:r>
          </a:p>
          <a:p>
            <a:r>
              <a:rPr lang="en-US" dirty="0" smtClean="0"/>
              <a:t>PhD Thesis, </a:t>
            </a:r>
            <a:r>
              <a:rPr lang="en-US" dirty="0" err="1" smtClean="0"/>
              <a:t>Karolinska</a:t>
            </a:r>
            <a:r>
              <a:rPr lang="en-US" dirty="0" smtClean="0"/>
              <a:t> </a:t>
            </a:r>
            <a:r>
              <a:rPr lang="en-US" dirty="0" err="1" smtClean="0"/>
              <a:t>Institutet</a:t>
            </a:r>
            <a:r>
              <a:rPr lang="en-US" dirty="0" smtClean="0"/>
              <a:t> at </a:t>
            </a:r>
            <a:r>
              <a:rPr lang="en-US" dirty="0" err="1" smtClean="0"/>
              <a:t>Karolinska</a:t>
            </a:r>
            <a:r>
              <a:rPr lang="en-US" dirty="0" smtClean="0"/>
              <a:t> University Hospital in</a:t>
            </a:r>
          </a:p>
          <a:p>
            <a:r>
              <a:rPr lang="en-US" dirty="0" err="1" smtClean="0"/>
              <a:t>Huddinge,Neurotec</a:t>
            </a:r>
            <a:r>
              <a:rPr lang="en-US" dirty="0" smtClean="0"/>
              <a:t> Institution, Division of Psychiatry, Stockholm, Sweden.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Theory</a:t>
            </a:r>
            <a:endParaRPr lang="en-US" dirty="0"/>
          </a:p>
        </p:txBody>
      </p:sp>
      <p:sp>
        <p:nvSpPr>
          <p:cNvPr id="3" name="Content Placeholder 2"/>
          <p:cNvSpPr>
            <a:spLocks noGrp="1"/>
          </p:cNvSpPr>
          <p:nvPr>
            <p:ph idx="1"/>
          </p:nvPr>
        </p:nvSpPr>
        <p:spPr>
          <a:xfrm>
            <a:off x="457200" y="1465100"/>
            <a:ext cx="8229600" cy="4525963"/>
          </a:xfrm>
        </p:spPr>
        <p:txBody>
          <a:bodyPr>
            <a:normAutofit fontScale="92500" lnSpcReduction="20000"/>
          </a:bodyPr>
          <a:lstStyle/>
          <a:p>
            <a:r>
              <a:rPr lang="en-US" dirty="0" smtClean="0"/>
              <a:t>Cholesterol-sulfate depletion in the skin and blood leads to huge increase in microbial burden</a:t>
            </a:r>
          </a:p>
          <a:p>
            <a:pPr lvl="1"/>
            <a:r>
              <a:rPr lang="en-US" dirty="0" smtClean="0"/>
              <a:t>Depletion aggravated by cumulative toxic metal exposures</a:t>
            </a:r>
          </a:p>
          <a:p>
            <a:pPr lvl="1"/>
            <a:r>
              <a:rPr lang="en-US" dirty="0" smtClean="0"/>
              <a:t>Results in increased susceptibility to disease</a:t>
            </a:r>
          </a:p>
          <a:p>
            <a:r>
              <a:rPr lang="en-US" dirty="0" smtClean="0"/>
              <a:t>Immune system responds by producing excess of ROS such as nitric oxide and hypochlorite</a:t>
            </a:r>
          </a:p>
          <a:p>
            <a:r>
              <a:rPr lang="en-US" dirty="0" smtClean="0"/>
              <a:t>Chronic exposure to ROS leads to mitochondrial damage to neurons</a:t>
            </a:r>
          </a:p>
          <a:p>
            <a:r>
              <a:rPr lang="en-US" dirty="0" smtClean="0"/>
              <a:t>Impairment eventually manifested as neurological disease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Underlying Pathology* </a:t>
            </a:r>
            <a:endParaRPr lang="en-US" dirty="0"/>
          </a:p>
        </p:txBody>
      </p:sp>
      <p:pic>
        <p:nvPicPr>
          <p:cNvPr id="4" name="Picture 3" descr="inflammation_brain.png"/>
          <p:cNvPicPr>
            <a:picLocks noChangeAspect="1"/>
          </p:cNvPicPr>
          <p:nvPr/>
        </p:nvPicPr>
        <p:blipFill>
          <a:blip r:embed="rId3"/>
          <a:stretch>
            <a:fillRect/>
          </a:stretch>
        </p:blipFill>
        <p:spPr>
          <a:xfrm>
            <a:off x="877694" y="1439984"/>
            <a:ext cx="4089400" cy="3060700"/>
          </a:xfrm>
          <a:prstGeom prst="rect">
            <a:avLst/>
          </a:prstGeom>
        </p:spPr>
      </p:pic>
      <p:pic>
        <p:nvPicPr>
          <p:cNvPr id="5" name="Picture 4" descr="inflammation_brain2.png"/>
          <p:cNvPicPr>
            <a:picLocks noChangeAspect="1"/>
          </p:cNvPicPr>
          <p:nvPr/>
        </p:nvPicPr>
        <p:blipFill>
          <a:blip r:embed="rId4"/>
          <a:stretch>
            <a:fillRect/>
          </a:stretch>
        </p:blipFill>
        <p:spPr>
          <a:xfrm>
            <a:off x="5834356" y="1439984"/>
            <a:ext cx="1981200" cy="3060700"/>
          </a:xfrm>
          <a:prstGeom prst="rect">
            <a:avLst/>
          </a:prstGeom>
        </p:spPr>
      </p:pic>
      <p:sp>
        <p:nvSpPr>
          <p:cNvPr id="6" name="TextBox 5"/>
          <p:cNvSpPr txBox="1"/>
          <p:nvPr/>
        </p:nvSpPr>
        <p:spPr>
          <a:xfrm>
            <a:off x="457200" y="4966185"/>
            <a:ext cx="8229600" cy="1200328"/>
          </a:xfrm>
          <a:prstGeom prst="rect">
            <a:avLst/>
          </a:prstGeom>
          <a:solidFill>
            <a:srgbClr val="FFFEBD"/>
          </a:solidFill>
          <a:ln>
            <a:solidFill>
              <a:schemeClr val="tx1"/>
            </a:solidFill>
          </a:ln>
          <a:effectLst>
            <a:outerShdw blurRad="50800" dist="38100" dir="2700000">
              <a:srgbClr val="000000">
                <a:alpha val="43000"/>
              </a:srgbClr>
            </a:outerShdw>
          </a:effectLst>
        </p:spPr>
        <p:txBody>
          <a:bodyPr wrap="square" rtlCol="0">
            <a:spAutoFit/>
          </a:bodyPr>
          <a:lstStyle/>
          <a:p>
            <a:pPr algn="ctr"/>
            <a:r>
              <a:rPr lang="en-US" sz="2400" dirty="0" smtClean="0"/>
              <a:t>Applies to autism, Alzheimer’s disease, Parkinson’s disease,     ALS, depression and seizures,</a:t>
            </a:r>
          </a:p>
          <a:p>
            <a:pPr algn="ctr"/>
            <a:r>
              <a:rPr lang="en-US" sz="2400" dirty="0" smtClean="0"/>
              <a:t>as well as </a:t>
            </a:r>
            <a:r>
              <a:rPr lang="en-US" sz="2400" dirty="0" err="1" smtClean="0"/>
              <a:t>lysosomal</a:t>
            </a:r>
            <a:r>
              <a:rPr lang="en-US" sz="2400" dirty="0" smtClean="0"/>
              <a:t> storage disorders (rare genetic diseases)</a:t>
            </a:r>
            <a:endParaRPr lang="en-US" sz="2400" dirty="0"/>
          </a:p>
        </p:txBody>
      </p:sp>
      <p:sp>
        <p:nvSpPr>
          <p:cNvPr id="7" name="TextBox 6"/>
          <p:cNvSpPr txBox="1"/>
          <p:nvPr/>
        </p:nvSpPr>
        <p:spPr>
          <a:xfrm>
            <a:off x="877694" y="6351179"/>
            <a:ext cx="7976312" cy="461665"/>
          </a:xfrm>
          <a:prstGeom prst="rect">
            <a:avLst/>
          </a:prstGeom>
          <a:noFill/>
        </p:spPr>
        <p:txBody>
          <a:bodyPr wrap="none" rtlCol="0">
            <a:spAutoFit/>
          </a:bodyPr>
          <a:lstStyle/>
          <a:p>
            <a:r>
              <a:rPr lang="en-US" sz="2400" dirty="0" smtClean="0"/>
              <a:t>* </a:t>
            </a:r>
            <a:r>
              <a:rPr lang="en-US" sz="2400" dirty="0" err="1" smtClean="0"/>
              <a:t>Jeyakumar</a:t>
            </a:r>
            <a:r>
              <a:rPr lang="en-US" sz="2400" dirty="0" smtClean="0"/>
              <a:t> et al., Nature </a:t>
            </a:r>
            <a:r>
              <a:rPr lang="en-US" sz="2400" dirty="0" err="1" smtClean="0"/>
              <a:t>Reviews:Neuroscience</a:t>
            </a:r>
            <a:r>
              <a:rPr lang="en-US" sz="2400" dirty="0" smtClean="0"/>
              <a:t> 6, Sep. 2005. </a:t>
            </a:r>
            <a:endParaRPr lang="en-US" sz="2400" dirty="0"/>
          </a:p>
        </p:txBody>
      </p:sp>
      <p:sp>
        <p:nvSpPr>
          <p:cNvPr id="8" name="Freeform 7"/>
          <p:cNvSpPr/>
          <p:nvPr/>
        </p:nvSpPr>
        <p:spPr>
          <a:xfrm>
            <a:off x="6275917" y="2603500"/>
            <a:ext cx="914400" cy="510117"/>
          </a:xfrm>
          <a:custGeom>
            <a:avLst/>
            <a:gdLst>
              <a:gd name="connsiteX0" fmla="*/ 404283 w 914400"/>
              <a:gd name="connsiteY0" fmla="*/ 0 h 510117"/>
              <a:gd name="connsiteX1" fmla="*/ 23283 w 914400"/>
              <a:gd name="connsiteY1" fmla="*/ 127000 h 510117"/>
              <a:gd name="connsiteX2" fmla="*/ 264583 w 914400"/>
              <a:gd name="connsiteY2" fmla="*/ 469900 h 510117"/>
              <a:gd name="connsiteX3" fmla="*/ 861483 w 914400"/>
              <a:gd name="connsiteY3" fmla="*/ 368300 h 510117"/>
              <a:gd name="connsiteX4" fmla="*/ 582083 w 914400"/>
              <a:gd name="connsiteY4" fmla="*/ 88900 h 510117"/>
              <a:gd name="connsiteX5" fmla="*/ 315383 w 914400"/>
              <a:gd name="connsiteY5" fmla="*/ 25400 h 51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510117">
                <a:moveTo>
                  <a:pt x="404283" y="0"/>
                </a:moveTo>
                <a:cubicBezTo>
                  <a:pt x="225424" y="24341"/>
                  <a:pt x="46566" y="48683"/>
                  <a:pt x="23283" y="127000"/>
                </a:cubicBezTo>
                <a:cubicBezTo>
                  <a:pt x="0" y="205317"/>
                  <a:pt x="124883" y="429683"/>
                  <a:pt x="264583" y="469900"/>
                </a:cubicBezTo>
                <a:cubicBezTo>
                  <a:pt x="404283" y="510117"/>
                  <a:pt x="808566" y="431800"/>
                  <a:pt x="861483" y="368300"/>
                </a:cubicBezTo>
                <a:cubicBezTo>
                  <a:pt x="914400" y="304800"/>
                  <a:pt x="673100" y="146050"/>
                  <a:pt x="582083" y="88900"/>
                </a:cubicBezTo>
                <a:cubicBezTo>
                  <a:pt x="491066" y="31750"/>
                  <a:pt x="315383" y="25400"/>
                  <a:pt x="315383" y="25400"/>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p:cNvSpPr txBox="1"/>
          <p:nvPr/>
        </p:nvSpPr>
        <p:spPr>
          <a:xfrm>
            <a:off x="7607300" y="2844800"/>
            <a:ext cx="1062573" cy="369332"/>
          </a:xfrm>
          <a:prstGeom prst="rect">
            <a:avLst/>
          </a:prstGeom>
          <a:noFill/>
        </p:spPr>
        <p:txBody>
          <a:bodyPr wrap="none" rtlCol="0">
            <a:spAutoFit/>
          </a:bodyPr>
          <a:lstStyle/>
          <a:p>
            <a:r>
              <a:rPr lang="en-US" dirty="0" smtClean="0">
                <a:solidFill>
                  <a:srgbClr val="FF0000"/>
                </a:solidFill>
              </a:rPr>
              <a:t>CALCIUM</a:t>
            </a:r>
            <a:endParaRPr lang="en-US" dirty="0">
              <a:solidFill>
                <a:srgbClr val="FF0000"/>
              </a:solidFill>
            </a:endParaRPr>
          </a:p>
        </p:txBody>
      </p:sp>
      <p:sp>
        <p:nvSpPr>
          <p:cNvPr id="10" name="Freeform 9"/>
          <p:cNvSpPr/>
          <p:nvPr/>
        </p:nvSpPr>
        <p:spPr>
          <a:xfrm>
            <a:off x="2326217" y="2865967"/>
            <a:ext cx="1126066" cy="402166"/>
          </a:xfrm>
          <a:custGeom>
            <a:avLst/>
            <a:gdLst>
              <a:gd name="connsiteX0" fmla="*/ 429683 w 1126066"/>
              <a:gd name="connsiteY0" fmla="*/ 4233 h 402166"/>
              <a:gd name="connsiteX1" fmla="*/ 10583 w 1126066"/>
              <a:gd name="connsiteY1" fmla="*/ 67733 h 402166"/>
              <a:gd name="connsiteX2" fmla="*/ 366183 w 1126066"/>
              <a:gd name="connsiteY2" fmla="*/ 359833 h 402166"/>
              <a:gd name="connsiteX3" fmla="*/ 912283 w 1126066"/>
              <a:gd name="connsiteY3" fmla="*/ 321733 h 402166"/>
              <a:gd name="connsiteX4" fmla="*/ 1039283 w 1126066"/>
              <a:gd name="connsiteY4" fmla="*/ 93133 h 402166"/>
              <a:gd name="connsiteX5" fmla="*/ 429683 w 1126066"/>
              <a:gd name="connsiteY5" fmla="*/ 4233 h 402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6066" h="402166">
                <a:moveTo>
                  <a:pt x="429683" y="4233"/>
                </a:moveTo>
                <a:cubicBezTo>
                  <a:pt x="258233" y="0"/>
                  <a:pt x="21166" y="8466"/>
                  <a:pt x="10583" y="67733"/>
                </a:cubicBezTo>
                <a:cubicBezTo>
                  <a:pt x="0" y="127000"/>
                  <a:pt x="215900" y="317500"/>
                  <a:pt x="366183" y="359833"/>
                </a:cubicBezTo>
                <a:cubicBezTo>
                  <a:pt x="516466" y="402166"/>
                  <a:pt x="800100" y="366183"/>
                  <a:pt x="912283" y="321733"/>
                </a:cubicBezTo>
                <a:cubicBezTo>
                  <a:pt x="1024466" y="277283"/>
                  <a:pt x="1126066" y="143933"/>
                  <a:pt x="1039283" y="93133"/>
                </a:cubicBezTo>
                <a:cubicBezTo>
                  <a:pt x="952500" y="42333"/>
                  <a:pt x="601133" y="8466"/>
                  <a:pt x="429683" y="4233"/>
                </a:cubicBezTo>
                <a:close/>
              </a:path>
            </a:pathLst>
          </a:cu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326217" y="2744285"/>
            <a:ext cx="1441395" cy="369332"/>
          </a:xfrm>
          <a:prstGeom prst="rect">
            <a:avLst/>
          </a:prstGeom>
          <a:solidFill>
            <a:schemeClr val="bg1"/>
          </a:solidFill>
        </p:spPr>
        <p:txBody>
          <a:bodyPr wrap="none" rtlCol="0">
            <a:spAutoFit/>
          </a:bodyPr>
          <a:lstStyle/>
          <a:p>
            <a:r>
              <a:rPr lang="en-US" dirty="0" smtClean="0">
                <a:solidFill>
                  <a:srgbClr val="FF0000"/>
                </a:solidFill>
              </a:rPr>
              <a:t>NITRIC OXIDE</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Bottom)">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lide(fromBottom)">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p:bldP spid="10" grpId="0" animBg="1"/>
      <p:bldP spid="11" grpId="0" animBg="1"/>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Reactive Oxygen and Nitrogen Species Cause Oxidative Damage</a:t>
            </a:r>
            <a:endParaRPr lang="en-US" dirty="0"/>
          </a:p>
        </p:txBody>
      </p:sp>
      <p:sp>
        <p:nvSpPr>
          <p:cNvPr id="4" name="TextBox 3"/>
          <p:cNvSpPr txBox="1"/>
          <p:nvPr/>
        </p:nvSpPr>
        <p:spPr>
          <a:xfrm>
            <a:off x="457200" y="3215374"/>
            <a:ext cx="2209860" cy="461665"/>
          </a:xfrm>
          <a:prstGeom prst="rect">
            <a:avLst/>
          </a:prstGeom>
          <a:solidFill>
            <a:srgbClr val="FFFECF"/>
          </a:solidFill>
          <a:ln>
            <a:solidFill>
              <a:schemeClr val="tx1"/>
            </a:solidFill>
          </a:ln>
          <a:effectLst>
            <a:outerShdw blurRad="50800" dist="38100" dir="2700000">
              <a:srgbClr val="000000">
                <a:alpha val="43000"/>
              </a:srgbClr>
            </a:outerShdw>
          </a:effectLst>
        </p:spPr>
        <p:txBody>
          <a:bodyPr wrap="none" rtlCol="0">
            <a:spAutoFit/>
          </a:bodyPr>
          <a:lstStyle/>
          <a:p>
            <a:r>
              <a:rPr lang="en-US" sz="2400" dirty="0" smtClean="0"/>
              <a:t>Nitric Oxide: NO</a:t>
            </a:r>
            <a:endParaRPr lang="en-US" sz="2400" dirty="0"/>
          </a:p>
        </p:txBody>
      </p:sp>
      <p:sp>
        <p:nvSpPr>
          <p:cNvPr id="5" name="TextBox 4"/>
          <p:cNvSpPr txBox="1"/>
          <p:nvPr/>
        </p:nvSpPr>
        <p:spPr>
          <a:xfrm>
            <a:off x="3163299" y="2175106"/>
            <a:ext cx="2813591" cy="461665"/>
          </a:xfrm>
          <a:prstGeom prst="rect">
            <a:avLst/>
          </a:prstGeom>
          <a:solidFill>
            <a:srgbClr val="FFFECF"/>
          </a:solidFill>
          <a:ln>
            <a:solidFill>
              <a:schemeClr val="tx1"/>
            </a:solidFill>
          </a:ln>
          <a:effectLst>
            <a:outerShdw blurRad="50800" dist="38100" dir="2700000">
              <a:srgbClr val="000000">
                <a:alpha val="43000"/>
              </a:srgbClr>
            </a:outerShdw>
          </a:effectLst>
        </p:spPr>
        <p:txBody>
          <a:bodyPr wrap="none" rtlCol="0">
            <a:spAutoFit/>
          </a:bodyPr>
          <a:lstStyle/>
          <a:p>
            <a:r>
              <a:rPr lang="en-US" sz="2400" dirty="0" err="1" smtClean="0"/>
              <a:t>Peroxynitrite</a:t>
            </a:r>
            <a:r>
              <a:rPr lang="en-US" sz="2400" dirty="0" smtClean="0"/>
              <a:t>: ONOO</a:t>
            </a:r>
            <a:r>
              <a:rPr lang="en-US" sz="2400" baseline="30000" dirty="0" smtClean="0"/>
              <a:t>-</a:t>
            </a:r>
            <a:endParaRPr lang="en-US" sz="2400" baseline="30000" dirty="0"/>
          </a:p>
        </p:txBody>
      </p:sp>
      <p:sp>
        <p:nvSpPr>
          <p:cNvPr id="6" name="TextBox 5"/>
          <p:cNvSpPr txBox="1"/>
          <p:nvPr/>
        </p:nvSpPr>
        <p:spPr>
          <a:xfrm>
            <a:off x="6206587" y="3446206"/>
            <a:ext cx="2108269" cy="461665"/>
          </a:xfrm>
          <a:prstGeom prst="rect">
            <a:avLst/>
          </a:prstGeom>
          <a:solidFill>
            <a:srgbClr val="FFFECF"/>
          </a:solidFill>
          <a:ln>
            <a:solidFill>
              <a:schemeClr val="tx1"/>
            </a:solidFill>
          </a:ln>
          <a:effectLst>
            <a:outerShdw blurRad="50800" dist="38100" dir="2700000">
              <a:srgbClr val="000000">
                <a:alpha val="43000"/>
              </a:srgbClr>
            </a:outerShdw>
          </a:effectLst>
        </p:spPr>
        <p:txBody>
          <a:bodyPr wrap="none" rtlCol="0">
            <a:spAutoFit/>
          </a:bodyPr>
          <a:lstStyle/>
          <a:p>
            <a:r>
              <a:rPr lang="en-US" sz="2400" dirty="0" smtClean="0"/>
              <a:t>Superoxide: O</a:t>
            </a:r>
            <a:r>
              <a:rPr lang="en-US" sz="2400" baseline="-25000" dirty="0" smtClean="0"/>
              <a:t>2</a:t>
            </a:r>
            <a:r>
              <a:rPr lang="en-US" sz="2400" baseline="30000" dirty="0" smtClean="0"/>
              <a:t>-</a:t>
            </a:r>
            <a:endParaRPr lang="en-US" sz="2400" dirty="0"/>
          </a:p>
        </p:txBody>
      </p:sp>
      <p:sp>
        <p:nvSpPr>
          <p:cNvPr id="7" name="TextBox 6"/>
          <p:cNvSpPr txBox="1"/>
          <p:nvPr/>
        </p:nvSpPr>
        <p:spPr>
          <a:xfrm>
            <a:off x="983621" y="5322929"/>
            <a:ext cx="3366877" cy="461665"/>
          </a:xfrm>
          <a:prstGeom prst="rect">
            <a:avLst/>
          </a:prstGeom>
          <a:solidFill>
            <a:srgbClr val="FFFECF"/>
          </a:solidFill>
          <a:ln>
            <a:solidFill>
              <a:schemeClr val="tx1"/>
            </a:solidFill>
          </a:ln>
          <a:effectLst>
            <a:outerShdw blurRad="50800" dist="38100" dir="2700000">
              <a:srgbClr val="000000">
                <a:alpha val="43000"/>
              </a:srgbClr>
            </a:outerShdw>
          </a:effectLst>
        </p:spPr>
        <p:txBody>
          <a:bodyPr wrap="none" rtlCol="0">
            <a:spAutoFit/>
          </a:bodyPr>
          <a:lstStyle/>
          <a:p>
            <a:r>
              <a:rPr lang="en-US" sz="2400" dirty="0" smtClean="0"/>
              <a:t>Hydrogen Peroxide: H</a:t>
            </a:r>
            <a:r>
              <a:rPr lang="en-US" sz="2400" baseline="-25000" dirty="0" smtClean="0"/>
              <a:t>2</a:t>
            </a:r>
            <a:r>
              <a:rPr lang="en-US" sz="2400" dirty="0" smtClean="0"/>
              <a:t>O</a:t>
            </a:r>
            <a:r>
              <a:rPr lang="en-US" sz="2400" baseline="-25000" dirty="0" smtClean="0"/>
              <a:t>2</a:t>
            </a:r>
            <a:endParaRPr lang="en-US" sz="2400" dirty="0"/>
          </a:p>
        </p:txBody>
      </p:sp>
      <p:sp>
        <p:nvSpPr>
          <p:cNvPr id="8" name="TextBox 7"/>
          <p:cNvSpPr txBox="1"/>
          <p:nvPr/>
        </p:nvSpPr>
        <p:spPr>
          <a:xfrm>
            <a:off x="5889941" y="5092096"/>
            <a:ext cx="2796859" cy="461665"/>
          </a:xfrm>
          <a:prstGeom prst="rect">
            <a:avLst/>
          </a:prstGeom>
          <a:solidFill>
            <a:srgbClr val="FFFECF"/>
          </a:solidFill>
          <a:ln>
            <a:solidFill>
              <a:schemeClr val="tx1"/>
            </a:solidFill>
          </a:ln>
          <a:effectLst>
            <a:outerShdw blurRad="50800" dist="38100" dir="2700000">
              <a:srgbClr val="000000">
                <a:alpha val="43000"/>
              </a:srgbClr>
            </a:outerShdw>
          </a:effectLst>
        </p:spPr>
        <p:txBody>
          <a:bodyPr wrap="none" rtlCol="0">
            <a:spAutoFit/>
          </a:bodyPr>
          <a:lstStyle/>
          <a:p>
            <a:r>
              <a:rPr lang="en-US" sz="2400" dirty="0" smtClean="0"/>
              <a:t>Hydroxyl radical: OH</a:t>
            </a:r>
            <a:r>
              <a:rPr lang="en-US" sz="3200" baseline="30000" dirty="0" smtClean="0"/>
              <a:t>.</a:t>
            </a:r>
            <a:endParaRPr lang="en-US" sz="2400" baseline="30000" dirty="0"/>
          </a:p>
        </p:txBody>
      </p:sp>
      <p:sp>
        <p:nvSpPr>
          <p:cNvPr id="9" name="TextBox 8"/>
          <p:cNvSpPr txBox="1"/>
          <p:nvPr/>
        </p:nvSpPr>
        <p:spPr>
          <a:xfrm>
            <a:off x="3163299" y="4060272"/>
            <a:ext cx="2448271" cy="461665"/>
          </a:xfrm>
          <a:prstGeom prst="rect">
            <a:avLst/>
          </a:prstGeom>
          <a:solidFill>
            <a:srgbClr val="FFFECF"/>
          </a:solidFill>
          <a:ln>
            <a:solidFill>
              <a:schemeClr val="tx1"/>
            </a:solidFill>
          </a:ln>
          <a:effectLst>
            <a:outerShdw blurRad="50800" dist="38100" dir="2700000">
              <a:srgbClr val="000000">
                <a:alpha val="43000"/>
              </a:srgbClr>
            </a:outerShdw>
          </a:effectLst>
        </p:spPr>
        <p:txBody>
          <a:bodyPr wrap="square" rtlCol="0">
            <a:spAutoFit/>
          </a:bodyPr>
          <a:lstStyle/>
          <a:p>
            <a:r>
              <a:rPr lang="en-US" sz="2400" dirty="0" err="1" smtClean="0"/>
              <a:t>Hypochorite</a:t>
            </a:r>
            <a:r>
              <a:rPr lang="en-US" sz="2400" dirty="0" smtClean="0"/>
              <a:t>: </a:t>
            </a:r>
            <a:r>
              <a:rPr lang="en-US" sz="2400" dirty="0" err="1" smtClean="0"/>
              <a:t>ClO</a:t>
            </a:r>
            <a:r>
              <a:rPr lang="en-US" sz="2400" baseline="30000" dirty="0" smtClean="0"/>
              <a:t>-</a:t>
            </a:r>
            <a:endParaRPr lang="en-US" sz="2400" dirty="0" smtClean="0"/>
          </a:p>
        </p:txBody>
      </p:sp>
      <p:sp>
        <p:nvSpPr>
          <p:cNvPr id="10" name="Title 1"/>
          <p:cNvSpPr txBox="1">
            <a:spLocks/>
          </p:cNvSpPr>
          <p:nvPr/>
        </p:nvSpPr>
        <p:spPr>
          <a:xfrm>
            <a:off x="609600" y="2636771"/>
            <a:ext cx="8229600" cy="1820289"/>
          </a:xfrm>
          <a:prstGeom prst="rect">
            <a:avLst/>
          </a:prstGeom>
          <a:solidFill>
            <a:srgbClr val="FFFEBD"/>
          </a:solidFill>
          <a:ln>
            <a:solidFill>
              <a:srgbClr val="000000"/>
            </a:solidFill>
          </a:ln>
        </p:spPr>
        <p:txBody>
          <a:bodyPr vert="horz" lIns="91440" tIns="45720" rIns="91440" bIns="45720" rtlCol="0" anchor="ct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These can kill microbes, but they can also harm the host cells over time</a:t>
            </a:r>
            <a:endParaRPr kumimoji="0" lang="en-US" sz="4400" b="0" i="0" u="none" strike="noStrike" kern="1200" cap="none" spc="0" normalizeH="0" baseline="0" noProof="0" dirty="0">
              <a:ln>
                <a:solidFill>
                  <a:srgbClr val="FF0000"/>
                </a:solid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Diffusion Rates of Various           Ionizing Gases</a:t>
            </a:r>
            <a:r>
              <a:rPr lang="en-US" dirty="0" smtClean="0">
                <a:solidFill>
                  <a:srgbClr val="FF0000"/>
                </a:solidFill>
              </a:rPr>
              <a:t>*</a:t>
            </a:r>
            <a:endParaRPr lang="en-US" dirty="0">
              <a:solidFill>
                <a:srgbClr val="FF0000"/>
              </a:solidFill>
            </a:endParaRPr>
          </a:p>
        </p:txBody>
      </p:sp>
      <p:pic>
        <p:nvPicPr>
          <p:cNvPr id="4" name="Content Placeholder 3" descr="NO_diffusion.png"/>
          <p:cNvPicPr>
            <a:picLocks noGrp="1" noChangeAspect="1"/>
          </p:cNvPicPr>
          <p:nvPr>
            <p:ph idx="1"/>
          </p:nvPr>
        </p:nvPicPr>
        <p:blipFill>
          <a:blip r:embed="rId3"/>
          <a:srcRect l="-20712" r="-20712"/>
          <a:stretch>
            <a:fillRect/>
          </a:stretch>
        </p:blipFill>
        <p:spPr/>
      </p:pic>
      <p:sp>
        <p:nvSpPr>
          <p:cNvPr id="5" name="TextBox 4"/>
          <p:cNvSpPr txBox="1"/>
          <p:nvPr/>
        </p:nvSpPr>
        <p:spPr>
          <a:xfrm>
            <a:off x="2001707" y="6396335"/>
            <a:ext cx="6685093" cy="461665"/>
          </a:xfrm>
          <a:prstGeom prst="rect">
            <a:avLst/>
          </a:prstGeom>
          <a:noFill/>
        </p:spPr>
        <p:txBody>
          <a:bodyPr wrap="none" rtlCol="0">
            <a:spAutoFit/>
          </a:bodyPr>
          <a:lstStyle/>
          <a:p>
            <a:r>
              <a:rPr lang="en-US" sz="2400" dirty="0" smtClean="0">
                <a:solidFill>
                  <a:srgbClr val="FF0000"/>
                </a:solidFill>
              </a:rPr>
              <a:t>*</a:t>
            </a:r>
            <a:r>
              <a:rPr lang="en-US" sz="2400" dirty="0" smtClean="0"/>
              <a:t> From </a:t>
            </a:r>
            <a:r>
              <a:rPr lang="en-US" sz="2400" dirty="0" err="1" smtClean="0"/>
              <a:t>Pacher</a:t>
            </a:r>
            <a:r>
              <a:rPr lang="en-US" sz="2400" dirty="0" smtClean="0"/>
              <a:t> et al., </a:t>
            </a:r>
            <a:r>
              <a:rPr lang="en-US" sz="2400" dirty="0" err="1" smtClean="0"/>
              <a:t>Physiol</a:t>
            </a:r>
            <a:r>
              <a:rPr lang="en-US" sz="2400" dirty="0" smtClean="0"/>
              <a:t> Rev 87: 315–424, 2007.</a:t>
            </a:r>
            <a:endParaRPr lang="en-US"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Alzheimer’s and </a:t>
            </a:r>
            <a:r>
              <a:rPr lang="en-US" dirty="0" err="1" smtClean="0"/>
              <a:t>Adiponectin</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lstStyle/>
          <a:p>
            <a:r>
              <a:rPr lang="en-US" dirty="0"/>
              <a:t>E</a:t>
            </a:r>
            <a:r>
              <a:rPr lang="en-US" dirty="0" smtClean="0"/>
              <a:t>levated serum </a:t>
            </a:r>
            <a:r>
              <a:rPr lang="en-US" dirty="0" err="1" smtClean="0"/>
              <a:t>adiponectin</a:t>
            </a:r>
            <a:r>
              <a:rPr lang="en-US" dirty="0" smtClean="0"/>
              <a:t> level was associated with an increased risk of dementia and AD in women</a:t>
            </a:r>
          </a:p>
          <a:p>
            <a:r>
              <a:rPr lang="en-US" dirty="0" err="1" smtClean="0"/>
              <a:t>Adiponectin</a:t>
            </a:r>
            <a:r>
              <a:rPr lang="en-US" dirty="0" smtClean="0"/>
              <a:t> increases insulin sensitivity and suppresses inflammation</a:t>
            </a:r>
          </a:p>
          <a:p>
            <a:r>
              <a:rPr lang="en-US" dirty="0" smtClean="0"/>
              <a:t>Insulin resistance and inflammation are hallmarks of Alzheimer’s disease</a:t>
            </a:r>
          </a:p>
          <a:p>
            <a:r>
              <a:rPr lang="en-US" dirty="0" smtClean="0"/>
              <a:t>WHAT is going ON?</a:t>
            </a:r>
            <a:endParaRPr lang="en-US" dirty="0"/>
          </a:p>
        </p:txBody>
      </p:sp>
      <p:sp>
        <p:nvSpPr>
          <p:cNvPr id="4" name="TextBox 3"/>
          <p:cNvSpPr txBox="1"/>
          <p:nvPr/>
        </p:nvSpPr>
        <p:spPr>
          <a:xfrm>
            <a:off x="1540327" y="6326218"/>
            <a:ext cx="7270565" cy="461665"/>
          </a:xfrm>
          <a:prstGeom prst="rect">
            <a:avLst/>
          </a:prstGeom>
          <a:noFill/>
        </p:spPr>
        <p:txBody>
          <a:bodyPr wrap="none" rtlCol="0">
            <a:spAutoFit/>
          </a:bodyPr>
          <a:lstStyle/>
          <a:p>
            <a:r>
              <a:rPr lang="en-US" sz="2400" dirty="0" smtClean="0">
                <a:solidFill>
                  <a:srgbClr val="FF0000"/>
                </a:solidFill>
              </a:rPr>
              <a:t>*</a:t>
            </a:r>
            <a:r>
              <a:rPr lang="en-US" sz="2000" dirty="0" smtClean="0"/>
              <a:t> </a:t>
            </a:r>
            <a:r>
              <a:rPr lang="en-US" sz="2000" dirty="0" err="1" smtClean="0"/>
              <a:t>Himbergen</a:t>
            </a:r>
            <a:r>
              <a:rPr lang="en-US" sz="2000" dirty="0" smtClean="0"/>
              <a:t> et al., Arch Neurol. 2012. Published online Jan 2, 2012.</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Mitochondrial Uncoupling Protein: </a:t>
            </a:r>
            <a:r>
              <a:rPr lang="en-US" dirty="0" smtClean="0">
                <a:solidFill>
                  <a:srgbClr val="FF0000"/>
                </a:solidFill>
              </a:rPr>
              <a:t>Stimulated by </a:t>
            </a:r>
            <a:r>
              <a:rPr lang="en-US" dirty="0" err="1" smtClean="0">
                <a:solidFill>
                  <a:srgbClr val="FF0000"/>
                </a:solidFill>
              </a:rPr>
              <a:t>Adiponectin</a:t>
            </a:r>
            <a:endParaRPr lang="en-US" dirty="0">
              <a:solidFill>
                <a:srgbClr val="FF0000"/>
              </a:solidFill>
            </a:endParaRPr>
          </a:p>
        </p:txBody>
      </p:sp>
      <p:pic>
        <p:nvPicPr>
          <p:cNvPr id="4" name="Content Placeholder 3" descr="mitochondrial_uncoupling_protein.png"/>
          <p:cNvPicPr>
            <a:picLocks noGrp="1" noChangeAspect="1"/>
          </p:cNvPicPr>
          <p:nvPr>
            <p:ph idx="1"/>
          </p:nvPr>
        </p:nvPicPr>
        <p:blipFill>
          <a:blip r:embed="rId3"/>
          <a:srcRect l="-29518" r="-29518"/>
          <a:stretch>
            <a:fillRect/>
          </a:stretch>
        </p:blipFill>
        <p:spPr>
          <a:xfrm>
            <a:off x="-1552317" y="1617361"/>
            <a:ext cx="8229600" cy="4525963"/>
          </a:xfrm>
        </p:spPr>
      </p:pic>
      <p:sp>
        <p:nvSpPr>
          <p:cNvPr id="5" name="TextBox 4"/>
          <p:cNvSpPr txBox="1"/>
          <p:nvPr/>
        </p:nvSpPr>
        <p:spPr>
          <a:xfrm>
            <a:off x="5700434" y="2330777"/>
            <a:ext cx="3224728" cy="3539430"/>
          </a:xfrm>
          <a:prstGeom prst="rect">
            <a:avLst/>
          </a:prstGeom>
          <a:noFill/>
        </p:spPr>
        <p:txBody>
          <a:bodyPr wrap="square" rtlCol="0">
            <a:spAutoFit/>
          </a:bodyPr>
          <a:lstStyle/>
          <a:p>
            <a:r>
              <a:rPr lang="en-US" sz="3200" dirty="0"/>
              <a:t>D</a:t>
            </a:r>
            <a:r>
              <a:rPr lang="en-US" sz="3200" dirty="0" smtClean="0"/>
              <a:t>issipates the proton gradient before it can be used to provide the energy for </a:t>
            </a:r>
            <a:r>
              <a:rPr lang="en-US" sz="3200" dirty="0" smtClean="0">
                <a:solidFill>
                  <a:srgbClr val="FF0000"/>
                </a:solidFill>
              </a:rPr>
              <a:t>oxidative </a:t>
            </a:r>
            <a:r>
              <a:rPr lang="en-US" sz="3200" dirty="0" err="1" smtClean="0">
                <a:solidFill>
                  <a:srgbClr val="FF0000"/>
                </a:solidFill>
              </a:rPr>
              <a:t>phosphorylation</a:t>
            </a:r>
            <a:endParaRPr 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Oxidative </a:t>
            </a:r>
            <a:r>
              <a:rPr lang="en-US" dirty="0" err="1" smtClean="0"/>
              <a:t>Phosphorylation</a:t>
            </a:r>
            <a:r>
              <a:rPr lang="en-US" dirty="0" smtClean="0"/>
              <a:t> is Derailed in Alzheimer’s Disease!!</a:t>
            </a:r>
            <a:endParaRPr lang="en-US" dirty="0"/>
          </a:p>
        </p:txBody>
      </p:sp>
      <p:sp>
        <p:nvSpPr>
          <p:cNvPr id="3" name="Content Placeholder 2"/>
          <p:cNvSpPr>
            <a:spLocks noGrp="1"/>
          </p:cNvSpPr>
          <p:nvPr>
            <p:ph idx="1"/>
          </p:nvPr>
        </p:nvSpPr>
        <p:spPr/>
        <p:txBody>
          <a:bodyPr/>
          <a:lstStyle/>
          <a:p>
            <a:r>
              <a:rPr lang="en-US" dirty="0" smtClean="0"/>
              <a:t>Mitochondrial Complex I is impaired, so glucose can’t be metabolized</a:t>
            </a:r>
          </a:p>
          <a:p>
            <a:r>
              <a:rPr lang="en-US" dirty="0" smtClean="0"/>
              <a:t>Skip Complex I and then insulin sensitivity can be restored!!</a:t>
            </a:r>
          </a:p>
          <a:p>
            <a:r>
              <a:rPr lang="en-US" dirty="0" smtClean="0"/>
              <a:t>Problems:</a:t>
            </a:r>
          </a:p>
          <a:p>
            <a:pPr lvl="1"/>
            <a:r>
              <a:rPr lang="en-US" dirty="0" smtClean="0"/>
              <a:t>Generate heat</a:t>
            </a:r>
          </a:p>
          <a:p>
            <a:pPr lvl="1"/>
            <a:r>
              <a:rPr lang="en-US" dirty="0" smtClean="0"/>
              <a:t>Lose ATP (energy)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I</a:t>
            </a:r>
            <a:endParaRPr lang="en-US" dirty="0"/>
          </a:p>
        </p:txBody>
      </p:sp>
      <p:pic>
        <p:nvPicPr>
          <p:cNvPr id="4" name="Content Placeholder 3" descr="complex_I.png"/>
          <p:cNvPicPr>
            <a:picLocks noGrp="1" noChangeAspect="1"/>
          </p:cNvPicPr>
          <p:nvPr>
            <p:ph idx="1"/>
          </p:nvPr>
        </p:nvPicPr>
        <p:blipFill>
          <a:blip r:embed="rId2"/>
          <a:srcRect l="-27408" r="-27408"/>
          <a:stretch>
            <a:fillRect/>
          </a:stretch>
        </p:blipFill>
        <p:spPr/>
      </p:pic>
      <p:sp>
        <p:nvSpPr>
          <p:cNvPr id="5" name="TextBox 4"/>
          <p:cNvSpPr txBox="1"/>
          <p:nvPr/>
        </p:nvSpPr>
        <p:spPr>
          <a:xfrm>
            <a:off x="6282911" y="5638132"/>
            <a:ext cx="724853" cy="523220"/>
          </a:xfrm>
          <a:prstGeom prst="rect">
            <a:avLst/>
          </a:prstGeom>
          <a:noFill/>
        </p:spPr>
        <p:txBody>
          <a:bodyPr wrap="none" rtlCol="0">
            <a:spAutoFit/>
          </a:bodyPr>
          <a:lstStyle/>
          <a:p>
            <a:r>
              <a:rPr lang="en-US" sz="2800" dirty="0" smtClean="0"/>
              <a:t>ATP</a:t>
            </a:r>
            <a:endParaRPr lang="en-US" sz="2800" dirty="0"/>
          </a:p>
        </p:txBody>
      </p:sp>
      <p:sp>
        <p:nvSpPr>
          <p:cNvPr id="6" name="Right Arrow 5"/>
          <p:cNvSpPr/>
          <p:nvPr/>
        </p:nvSpPr>
        <p:spPr>
          <a:xfrm>
            <a:off x="5215500" y="5638132"/>
            <a:ext cx="689093" cy="56741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6"/>
          <p:cNvSpPr/>
          <p:nvPr/>
        </p:nvSpPr>
        <p:spPr>
          <a:xfrm>
            <a:off x="3143707" y="1594177"/>
            <a:ext cx="1731742" cy="1407288"/>
          </a:xfrm>
          <a:custGeom>
            <a:avLst/>
            <a:gdLst>
              <a:gd name="connsiteX0" fmla="*/ 855737 w 1731742"/>
              <a:gd name="connsiteY0" fmla="*/ 94570 h 1407288"/>
              <a:gd name="connsiteX1" fmla="*/ 18016 w 1731742"/>
              <a:gd name="connsiteY1" fmla="*/ 648479 h 1407288"/>
              <a:gd name="connsiteX2" fmla="*/ 747644 w 1731742"/>
              <a:gd name="connsiteY2" fmla="*/ 1310467 h 1407288"/>
              <a:gd name="connsiteX3" fmla="*/ 1504296 w 1731742"/>
              <a:gd name="connsiteY3" fmla="*/ 1229407 h 1407288"/>
              <a:gd name="connsiteX4" fmla="*/ 1666436 w 1731742"/>
              <a:gd name="connsiteY4" fmla="*/ 567419 h 1407288"/>
              <a:gd name="connsiteX5" fmla="*/ 1112458 w 1731742"/>
              <a:gd name="connsiteY5" fmla="*/ 81060 h 1407288"/>
              <a:gd name="connsiteX6" fmla="*/ 855737 w 1731742"/>
              <a:gd name="connsiteY6" fmla="*/ 94570 h 140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1742" h="1407288">
                <a:moveTo>
                  <a:pt x="855737" y="94570"/>
                </a:moveTo>
                <a:cubicBezTo>
                  <a:pt x="673330" y="189140"/>
                  <a:pt x="36032" y="445829"/>
                  <a:pt x="18016" y="648479"/>
                </a:cubicBezTo>
                <a:cubicBezTo>
                  <a:pt x="0" y="851129"/>
                  <a:pt x="499931" y="1213646"/>
                  <a:pt x="747644" y="1310467"/>
                </a:cubicBezTo>
                <a:cubicBezTo>
                  <a:pt x="995357" y="1407288"/>
                  <a:pt x="1351164" y="1353248"/>
                  <a:pt x="1504296" y="1229407"/>
                </a:cubicBezTo>
                <a:cubicBezTo>
                  <a:pt x="1657428" y="1105566"/>
                  <a:pt x="1731742" y="758810"/>
                  <a:pt x="1666436" y="567419"/>
                </a:cubicBezTo>
                <a:cubicBezTo>
                  <a:pt x="1601130" y="376028"/>
                  <a:pt x="1252078" y="155365"/>
                  <a:pt x="1112458" y="81060"/>
                </a:cubicBezTo>
                <a:cubicBezTo>
                  <a:pt x="972838" y="6755"/>
                  <a:pt x="1038144" y="0"/>
                  <a:pt x="855737" y="94570"/>
                </a:cubicBezTo>
                <a:close/>
              </a:path>
            </a:pathLst>
          </a:custGeom>
          <a:noFill/>
          <a:ln w="381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Iron-</a:t>
            </a:r>
            <a:r>
              <a:rPr lang="en-US" dirty="0"/>
              <a:t>S</a:t>
            </a:r>
            <a:r>
              <a:rPr lang="en-US" dirty="0" smtClean="0"/>
              <a:t>ulfur Clusters</a:t>
            </a:r>
            <a:r>
              <a:rPr lang="en-US" dirty="0" smtClean="0">
                <a:ln>
                  <a:solidFill>
                    <a:srgbClr val="FF0000"/>
                  </a:solidFill>
                </a:ln>
              </a:rPr>
              <a:t>*</a:t>
            </a:r>
            <a:endParaRPr lang="en-US" dirty="0">
              <a:ln>
                <a:solidFill>
                  <a:srgbClr val="FF0000"/>
                </a:solidFill>
              </a:ln>
            </a:endParaRPr>
          </a:p>
        </p:txBody>
      </p:sp>
      <p:pic>
        <p:nvPicPr>
          <p:cNvPr id="4" name="Content Placeholder 3" descr="iron_sulfur_clusters.png"/>
          <p:cNvPicPr>
            <a:picLocks noGrp="1" noChangeAspect="1"/>
          </p:cNvPicPr>
          <p:nvPr>
            <p:ph idx="1"/>
          </p:nvPr>
        </p:nvPicPr>
        <p:blipFill>
          <a:blip r:embed="rId3"/>
          <a:srcRect l="-8836" r="-8836"/>
          <a:stretch>
            <a:fillRect/>
          </a:stretch>
        </p:blipFill>
        <p:spPr>
          <a:xfrm>
            <a:off x="457200" y="1321060"/>
            <a:ext cx="8229600" cy="4525963"/>
          </a:xfrm>
        </p:spPr>
      </p:pic>
      <p:sp>
        <p:nvSpPr>
          <p:cNvPr id="5" name="TextBox 4"/>
          <p:cNvSpPr txBox="1"/>
          <p:nvPr/>
        </p:nvSpPr>
        <p:spPr>
          <a:xfrm>
            <a:off x="457200" y="6011282"/>
            <a:ext cx="8581759" cy="646331"/>
          </a:xfrm>
          <a:prstGeom prst="rect">
            <a:avLst/>
          </a:prstGeom>
          <a:noFill/>
        </p:spPr>
        <p:txBody>
          <a:bodyPr wrap="none" rtlCol="0">
            <a:spAutoFit/>
          </a:bodyPr>
          <a:lstStyle/>
          <a:p>
            <a:r>
              <a:rPr lang="en-US" dirty="0" smtClean="0">
                <a:ln>
                  <a:solidFill>
                    <a:srgbClr val="FF0000"/>
                  </a:solidFill>
                </a:ln>
              </a:rPr>
              <a:t>*</a:t>
            </a:r>
            <a:r>
              <a:rPr lang="en-US" dirty="0" smtClean="0"/>
              <a:t> From “Nitric Oxide </a:t>
            </a:r>
            <a:r>
              <a:rPr lang="en-US" dirty="0" err="1" smtClean="0"/>
              <a:t>cytotoxicity</a:t>
            </a:r>
            <a:r>
              <a:rPr lang="en-US" dirty="0" smtClean="0"/>
              <a:t> and Functions of Iron-Sulfur Enzymes in Escherichia Coli”</a:t>
            </a:r>
          </a:p>
          <a:p>
            <a:r>
              <a:rPr lang="en-US" dirty="0" smtClean="0"/>
              <a:t>Ph.D. Thesis, B. </a:t>
            </a:r>
            <a:r>
              <a:rPr lang="en-US" dirty="0" err="1" smtClean="0"/>
              <a:t>Ren</a:t>
            </a:r>
            <a:r>
              <a:rPr lang="en-US" dirty="0" smtClean="0"/>
              <a:t>, Louisiana State University,  Aug 2009.</a:t>
            </a:r>
          </a:p>
        </p:txBody>
      </p:sp>
      <p:sp>
        <p:nvSpPr>
          <p:cNvPr id="6" name="Title 1"/>
          <p:cNvSpPr txBox="1">
            <a:spLocks/>
          </p:cNvSpPr>
          <p:nvPr/>
        </p:nvSpPr>
        <p:spPr>
          <a:xfrm>
            <a:off x="609600" y="2256165"/>
            <a:ext cx="8229600" cy="1820289"/>
          </a:xfrm>
          <a:prstGeom prst="rect">
            <a:avLst/>
          </a:prstGeom>
          <a:solidFill>
            <a:srgbClr val="FFFEBD"/>
          </a:solidFill>
          <a:ln>
            <a:solidFill>
              <a:srgbClr val="000000"/>
            </a:solidFill>
          </a:ln>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Iron sulfur clusters are highly susceptible</a:t>
            </a:r>
            <a:r>
              <a:rPr kumimoji="0" lang="en-US" sz="4400" b="0" i="0" u="none" strike="noStrike" kern="1200" cap="none" spc="0" normalizeH="0" noProof="0" dirty="0" smtClean="0">
                <a:ln>
                  <a:noFill/>
                </a:ln>
                <a:solidFill>
                  <a:schemeClr val="tx1"/>
                </a:solidFill>
                <a:effectLst/>
                <a:uLnTx/>
                <a:uFillTx/>
                <a:latin typeface="+mj-lt"/>
                <a:ea typeface="+mj-ea"/>
                <a:cs typeface="+mj-cs"/>
              </a:rPr>
              <a:t> to oxidative damage</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a:t>
            </a:r>
            <a:endParaRPr kumimoji="0" lang="en-US" sz="4400" b="0" i="0" u="none" strike="noStrike" kern="1200" cap="none" spc="0" normalizeH="0" baseline="0" noProof="0" dirty="0">
              <a:ln>
                <a:solidFill>
                  <a:srgbClr val="FF0000"/>
                </a:solid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Smith-</a:t>
            </a:r>
            <a:r>
              <a:rPr lang="en-US" dirty="0" err="1" smtClean="0"/>
              <a:t>Lemli-Opitz</a:t>
            </a:r>
            <a:r>
              <a:rPr lang="en-US" dirty="0" smtClean="0"/>
              <a:t> Syndrome (SLOS) </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t>Extremely low cholesterol</a:t>
            </a:r>
          </a:p>
          <a:p>
            <a:r>
              <a:rPr lang="en-US" dirty="0" smtClean="0"/>
              <a:t>High 7-dehydrocholesterol (enzyme impaired)</a:t>
            </a:r>
          </a:p>
          <a:p>
            <a:r>
              <a:rPr lang="en-US" dirty="0" smtClean="0"/>
              <a:t>75% on </a:t>
            </a:r>
            <a:r>
              <a:rPr lang="en-US" dirty="0" smtClean="0">
                <a:solidFill>
                  <a:srgbClr val="FF0000"/>
                </a:solidFill>
              </a:rPr>
              <a:t>autistic spectrum </a:t>
            </a:r>
          </a:p>
          <a:p>
            <a:r>
              <a:rPr lang="en-US" dirty="0" smtClean="0"/>
              <a:t>Lack of speech</a:t>
            </a:r>
          </a:p>
          <a:p>
            <a:r>
              <a:rPr lang="en-US" dirty="0" smtClean="0"/>
              <a:t>Severe behavior abnormalities: frequent temper tantrums, hyperactivity, violent outbursts, destruction of property, self-mutilation</a:t>
            </a:r>
          </a:p>
          <a:p>
            <a:r>
              <a:rPr lang="en-US" dirty="0" smtClean="0">
                <a:solidFill>
                  <a:srgbClr val="FF0000"/>
                </a:solidFill>
              </a:rPr>
              <a:t>UV-light sensitivity</a:t>
            </a:r>
          </a:p>
          <a:p>
            <a:endParaRPr lang="en-US" dirty="0"/>
          </a:p>
        </p:txBody>
      </p:sp>
      <p:sp>
        <p:nvSpPr>
          <p:cNvPr id="4" name="TextBox 3"/>
          <p:cNvSpPr txBox="1"/>
          <p:nvPr/>
        </p:nvSpPr>
        <p:spPr>
          <a:xfrm>
            <a:off x="3040108" y="6027003"/>
            <a:ext cx="5844569" cy="830997"/>
          </a:xfrm>
          <a:prstGeom prst="rect">
            <a:avLst/>
          </a:prstGeom>
          <a:noFill/>
        </p:spPr>
        <p:txBody>
          <a:bodyPr wrap="none" rtlCol="0">
            <a:spAutoFit/>
          </a:bodyPr>
          <a:lstStyle/>
          <a:p>
            <a:r>
              <a:rPr lang="en-US" sz="2400" dirty="0" smtClean="0">
                <a:solidFill>
                  <a:srgbClr val="FF0000"/>
                </a:solidFill>
              </a:rPr>
              <a:t>*</a:t>
            </a:r>
            <a:r>
              <a:rPr lang="en-US" sz="2400" dirty="0" smtClean="0"/>
              <a:t> Autism and Cholesterol, William Shaw, PhD,</a:t>
            </a:r>
          </a:p>
          <a:p>
            <a:r>
              <a:rPr lang="en-US" sz="2400" dirty="0" smtClean="0"/>
              <a:t>   http://vimeo.com/12616011</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from Plants!</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1600201"/>
            <a:ext cx="4829242" cy="4440502"/>
          </a:xfrm>
        </p:spPr>
        <p:txBody>
          <a:bodyPr>
            <a:normAutofit/>
          </a:bodyPr>
          <a:lstStyle/>
          <a:p>
            <a:r>
              <a:rPr lang="en-US" dirty="0"/>
              <a:t>M</a:t>
            </a:r>
            <a:r>
              <a:rPr lang="en-US" dirty="0" smtClean="0"/>
              <a:t>itochondrial </a:t>
            </a:r>
            <a:r>
              <a:rPr lang="en-US" dirty="0"/>
              <a:t>energy-dissipating </a:t>
            </a:r>
            <a:r>
              <a:rPr lang="en-US" dirty="0" smtClean="0"/>
              <a:t>system</a:t>
            </a:r>
          </a:p>
          <a:p>
            <a:r>
              <a:rPr lang="en-US" dirty="0" smtClean="0"/>
              <a:t>Generate heat instead of ATP at Complex I</a:t>
            </a:r>
          </a:p>
          <a:p>
            <a:r>
              <a:rPr lang="en-US" dirty="0" smtClean="0"/>
              <a:t>Plant </a:t>
            </a:r>
            <a:r>
              <a:rPr lang="en-US" dirty="0"/>
              <a:t>Uncoupling Mitochondrial Protein </a:t>
            </a:r>
            <a:r>
              <a:rPr lang="en-US" dirty="0" smtClean="0"/>
              <a:t>is activated </a:t>
            </a:r>
            <a:r>
              <a:rPr lang="en-US" dirty="0"/>
              <a:t>by</a:t>
            </a:r>
            <a:r>
              <a:rPr lang="en-US" dirty="0" smtClean="0"/>
              <a:t> </a:t>
            </a:r>
            <a:r>
              <a:rPr lang="en-US" dirty="0" smtClean="0">
                <a:solidFill>
                  <a:srgbClr val="FF0000"/>
                </a:solidFill>
              </a:rPr>
              <a:t>reactive oxygen species</a:t>
            </a:r>
          </a:p>
        </p:txBody>
      </p:sp>
      <p:sp>
        <p:nvSpPr>
          <p:cNvPr id="4" name="TextBox 3"/>
          <p:cNvSpPr txBox="1"/>
          <p:nvPr/>
        </p:nvSpPr>
        <p:spPr>
          <a:xfrm>
            <a:off x="1944991" y="6328785"/>
            <a:ext cx="7106633" cy="461665"/>
          </a:xfrm>
          <a:prstGeom prst="rect">
            <a:avLst/>
          </a:prstGeom>
          <a:noFill/>
        </p:spPr>
        <p:txBody>
          <a:bodyPr wrap="none" rtlCol="0">
            <a:spAutoFit/>
          </a:bodyPr>
          <a:lstStyle/>
          <a:p>
            <a:r>
              <a:rPr lang="en-US" sz="2400" dirty="0" smtClean="0">
                <a:solidFill>
                  <a:srgbClr val="FF0000"/>
                </a:solidFill>
              </a:rPr>
              <a:t>*</a:t>
            </a:r>
            <a:r>
              <a:rPr lang="en-US" sz="2400" dirty="0" err="1" smtClean="0"/>
              <a:t>Vercesi</a:t>
            </a:r>
            <a:r>
              <a:rPr lang="en-US" sz="2400" dirty="0" smtClean="0"/>
              <a:t> et al., </a:t>
            </a:r>
            <a:r>
              <a:rPr lang="en-US" sz="2400" dirty="0" err="1" smtClean="0"/>
              <a:t>Annu</a:t>
            </a:r>
            <a:r>
              <a:rPr lang="en-US" sz="2400" dirty="0" smtClean="0"/>
              <a:t>. Rev. Plant Biol. 57:383–404, 2006. </a:t>
            </a:r>
            <a:endParaRPr lang="en-US" sz="2400" dirty="0"/>
          </a:p>
        </p:txBody>
      </p:sp>
      <p:pic>
        <p:nvPicPr>
          <p:cNvPr id="5" name="Content Placeholder 3" descr="complexI.gif"/>
          <p:cNvPicPr>
            <a:picLocks noChangeAspect="1"/>
          </p:cNvPicPr>
          <p:nvPr/>
        </p:nvPicPr>
        <p:blipFill>
          <a:blip r:embed="rId3"/>
          <a:srcRect l="-31552" r="-31552"/>
          <a:stretch>
            <a:fillRect/>
          </a:stretch>
        </p:blipFill>
        <p:spPr>
          <a:xfrm>
            <a:off x="2882132" y="1527334"/>
            <a:ext cx="7484644" cy="4116266"/>
          </a:xfrm>
          <a:prstGeom prst="rect">
            <a:avLst/>
          </a:prstGeom>
        </p:spPr>
      </p:pic>
      <p:grpSp>
        <p:nvGrpSpPr>
          <p:cNvPr id="8" name="Group 7"/>
          <p:cNvGrpSpPr/>
          <p:nvPr/>
        </p:nvGrpSpPr>
        <p:grpSpPr>
          <a:xfrm>
            <a:off x="6745363" y="3174801"/>
            <a:ext cx="646503" cy="1201276"/>
            <a:chOff x="7918220" y="720766"/>
            <a:chExt cx="646503" cy="1201276"/>
          </a:xfrm>
        </p:grpSpPr>
        <p:sp>
          <p:nvSpPr>
            <p:cNvPr id="6" name="Freeform 5"/>
            <p:cNvSpPr/>
            <p:nvPr/>
          </p:nvSpPr>
          <p:spPr>
            <a:xfrm>
              <a:off x="7918220" y="720766"/>
              <a:ext cx="440537" cy="1201276"/>
            </a:xfrm>
            <a:custGeom>
              <a:avLst/>
              <a:gdLst>
                <a:gd name="connsiteX0" fmla="*/ 440537 w 440537"/>
                <a:gd name="connsiteY0" fmla="*/ 0 h 923838"/>
                <a:gd name="connsiteX1" fmla="*/ 62934 w 440537"/>
                <a:gd name="connsiteY1" fmla="*/ 789410 h 923838"/>
                <a:gd name="connsiteX2" fmla="*/ 62934 w 440537"/>
                <a:gd name="connsiteY2" fmla="*/ 806571 h 923838"/>
              </a:gdLst>
              <a:ahLst/>
              <a:cxnLst>
                <a:cxn ang="0">
                  <a:pos x="connsiteX0" y="connsiteY0"/>
                </a:cxn>
                <a:cxn ang="0">
                  <a:pos x="connsiteX1" y="connsiteY1"/>
                </a:cxn>
                <a:cxn ang="0">
                  <a:pos x="connsiteX2" y="connsiteY2"/>
                </a:cxn>
              </a:cxnLst>
              <a:rect l="l" t="t" r="r" b="b"/>
              <a:pathLst>
                <a:path w="440537" h="923838">
                  <a:moveTo>
                    <a:pt x="440537" y="0"/>
                  </a:moveTo>
                  <a:lnTo>
                    <a:pt x="62934" y="789410"/>
                  </a:lnTo>
                  <a:cubicBezTo>
                    <a:pt x="0" y="923838"/>
                    <a:pt x="62934" y="806571"/>
                    <a:pt x="62934" y="806571"/>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7918220" y="823732"/>
              <a:ext cx="646503" cy="1098310"/>
            </a:xfrm>
            <a:custGeom>
              <a:avLst/>
              <a:gdLst>
                <a:gd name="connsiteX0" fmla="*/ 0 w 738043"/>
                <a:gd name="connsiteY0" fmla="*/ 0 h 840894"/>
                <a:gd name="connsiteX1" fmla="*/ 738043 w 738043"/>
                <a:gd name="connsiteY1" fmla="*/ 840894 h 840894"/>
              </a:gdLst>
              <a:ahLst/>
              <a:cxnLst>
                <a:cxn ang="0">
                  <a:pos x="connsiteX0" y="connsiteY0"/>
                </a:cxn>
                <a:cxn ang="0">
                  <a:pos x="connsiteX1" y="connsiteY1"/>
                </a:cxn>
              </a:cxnLst>
              <a:rect l="l" t="t" r="r" b="b"/>
              <a:pathLst>
                <a:path w="738043" h="840894">
                  <a:moveTo>
                    <a:pt x="0" y="0"/>
                  </a:moveTo>
                  <a:lnTo>
                    <a:pt x="738043" y="840894"/>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OS_mitochondrial_damage.png"/>
          <p:cNvPicPr>
            <a:picLocks noGrp="1" noChangeAspect="1"/>
          </p:cNvPicPr>
          <p:nvPr>
            <p:ph idx="1"/>
          </p:nvPr>
        </p:nvPicPr>
        <p:blipFill>
          <a:blip r:embed="rId3"/>
          <a:srcRect l="-18493" r="-18493"/>
          <a:stretch>
            <a:fillRect/>
          </a:stretch>
        </p:blipFill>
        <p:spPr>
          <a:xfrm>
            <a:off x="-965556" y="291799"/>
            <a:ext cx="11192568" cy="6155481"/>
          </a:xfrm>
        </p:spPr>
      </p:pic>
      <p:sp>
        <p:nvSpPr>
          <p:cNvPr id="5" name="TextBox 4"/>
          <p:cNvSpPr txBox="1"/>
          <p:nvPr/>
        </p:nvSpPr>
        <p:spPr>
          <a:xfrm>
            <a:off x="1283605" y="6430747"/>
            <a:ext cx="4043107" cy="369332"/>
          </a:xfrm>
          <a:prstGeom prst="rect">
            <a:avLst/>
          </a:prstGeom>
          <a:noFill/>
        </p:spPr>
        <p:txBody>
          <a:bodyPr wrap="none" rtlCol="0">
            <a:spAutoFit/>
          </a:bodyPr>
          <a:lstStyle/>
          <a:p>
            <a:r>
              <a:rPr lang="en-US" dirty="0" smtClean="0"/>
              <a:t>From </a:t>
            </a:r>
            <a:r>
              <a:rPr lang="en-US" b="1" dirty="0" smtClean="0"/>
              <a:t>http://hdl.handle.net/10603/2611</a:t>
            </a:r>
            <a:endParaRPr lang="en-US" dirty="0"/>
          </a:p>
        </p:txBody>
      </p:sp>
      <p:sp>
        <p:nvSpPr>
          <p:cNvPr id="6" name="Freeform 5"/>
          <p:cNvSpPr/>
          <p:nvPr/>
        </p:nvSpPr>
        <p:spPr>
          <a:xfrm>
            <a:off x="4630728" y="3931152"/>
            <a:ext cx="3470137" cy="1000235"/>
          </a:xfrm>
          <a:custGeom>
            <a:avLst/>
            <a:gdLst>
              <a:gd name="connsiteX0" fmla="*/ 1383868 w 3470137"/>
              <a:gd name="connsiteY0" fmla="*/ 32566 h 1000235"/>
              <a:gd name="connsiteX1" fmla="*/ 183740 w 3470137"/>
              <a:gd name="connsiteY1" fmla="*/ 158177 h 1000235"/>
              <a:gd name="connsiteX2" fmla="*/ 281425 w 3470137"/>
              <a:gd name="connsiteY2" fmla="*/ 786231 h 1000235"/>
              <a:gd name="connsiteX3" fmla="*/ 1369913 w 3470137"/>
              <a:gd name="connsiteY3" fmla="*/ 939755 h 1000235"/>
              <a:gd name="connsiteX4" fmla="*/ 2597951 w 3470137"/>
              <a:gd name="connsiteY4" fmla="*/ 953712 h 1000235"/>
              <a:gd name="connsiteX5" fmla="*/ 3365475 w 3470137"/>
              <a:gd name="connsiteY5" fmla="*/ 660620 h 1000235"/>
              <a:gd name="connsiteX6" fmla="*/ 3225925 w 3470137"/>
              <a:gd name="connsiteY6" fmla="*/ 227961 h 1000235"/>
              <a:gd name="connsiteX7" fmla="*/ 2039752 w 3470137"/>
              <a:gd name="connsiteY7" fmla="*/ 32566 h 1000235"/>
              <a:gd name="connsiteX8" fmla="*/ 1286183 w 3470137"/>
              <a:gd name="connsiteY8" fmla="*/ 32566 h 100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0137" h="1000235">
                <a:moveTo>
                  <a:pt x="1383868" y="32566"/>
                </a:moveTo>
                <a:cubicBezTo>
                  <a:pt x="875674" y="32566"/>
                  <a:pt x="367481" y="32566"/>
                  <a:pt x="183740" y="158177"/>
                </a:cubicBezTo>
                <a:cubicBezTo>
                  <a:pt x="0" y="283788"/>
                  <a:pt x="83730" y="655968"/>
                  <a:pt x="281425" y="786231"/>
                </a:cubicBezTo>
                <a:cubicBezTo>
                  <a:pt x="479120" y="916494"/>
                  <a:pt x="983825" y="911842"/>
                  <a:pt x="1369913" y="939755"/>
                </a:cubicBezTo>
                <a:cubicBezTo>
                  <a:pt x="1756001" y="967668"/>
                  <a:pt x="2265357" y="1000235"/>
                  <a:pt x="2597951" y="953712"/>
                </a:cubicBezTo>
                <a:cubicBezTo>
                  <a:pt x="2930545" y="907190"/>
                  <a:pt x="3260813" y="781578"/>
                  <a:pt x="3365475" y="660620"/>
                </a:cubicBezTo>
                <a:cubicBezTo>
                  <a:pt x="3470137" y="539662"/>
                  <a:pt x="3446879" y="332637"/>
                  <a:pt x="3225925" y="227961"/>
                </a:cubicBezTo>
                <a:cubicBezTo>
                  <a:pt x="3004971" y="123285"/>
                  <a:pt x="2363042" y="65132"/>
                  <a:pt x="2039752" y="32566"/>
                </a:cubicBezTo>
                <a:cubicBezTo>
                  <a:pt x="1716462" y="0"/>
                  <a:pt x="1286183" y="32566"/>
                  <a:pt x="1286183" y="32566"/>
                </a:cubicBezTo>
              </a:path>
            </a:pathLst>
          </a:cu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itle 1"/>
          <p:cNvSpPr txBox="1">
            <a:spLocks/>
          </p:cNvSpPr>
          <p:nvPr/>
        </p:nvSpPr>
        <p:spPr>
          <a:xfrm>
            <a:off x="457200" y="2023732"/>
            <a:ext cx="4717112" cy="1674987"/>
          </a:xfrm>
          <a:prstGeom prst="rect">
            <a:avLst/>
          </a:prstGeom>
          <a:solidFill>
            <a:srgbClr val="FFFEBD"/>
          </a:solidFill>
          <a:ln>
            <a:solidFill>
              <a:srgbClr val="000000"/>
            </a:solidFill>
          </a:ln>
        </p:spPr>
        <p:txBody>
          <a:bodyPr vert="horz" lIns="91440" tIns="45720" rIns="91440" bIns="45720" rtlCol="0" anchor="ctr">
            <a:normAutofit fontScale="75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Defective electron transport chain </a:t>
            </a:r>
            <a:r>
              <a:rPr lang="en-US" sz="4400" dirty="0" smtClean="0">
                <a:latin typeface="+mj-lt"/>
                <a:ea typeface="+mj-ea"/>
                <a:cs typeface="+mj-cs"/>
              </a:rPr>
              <a:t>generates more ROS in vicious cycle</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a:t>
            </a:r>
            <a:endParaRPr kumimoji="0" lang="en-US" sz="4400" b="0" i="0" u="none" strike="noStrike" kern="1200" cap="none" spc="0" normalizeH="0" baseline="0" noProof="0" dirty="0">
              <a:ln>
                <a:solidFill>
                  <a:srgbClr val="FF0000"/>
                </a:solidFill>
              </a:ln>
              <a:solidFill>
                <a:schemeClr val="tx1"/>
              </a:solidFill>
              <a:effectLst/>
              <a:uLnTx/>
              <a:uFillTx/>
              <a:latin typeface="+mj-lt"/>
              <a:ea typeface="+mj-ea"/>
              <a:cs typeface="+mj-cs"/>
            </a:endParaRPr>
          </a:p>
        </p:txBody>
      </p:sp>
      <p:cxnSp>
        <p:nvCxnSpPr>
          <p:cNvPr id="9" name="Straight Arrow Connector 8"/>
          <p:cNvCxnSpPr/>
          <p:nvPr/>
        </p:nvCxnSpPr>
        <p:spPr>
          <a:xfrm>
            <a:off x="2665401" y="3698719"/>
            <a:ext cx="2958456" cy="5999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Freeform 10"/>
          <p:cNvSpPr/>
          <p:nvPr/>
        </p:nvSpPr>
        <p:spPr>
          <a:xfrm>
            <a:off x="6154146" y="1264111"/>
            <a:ext cx="3011950" cy="3242620"/>
          </a:xfrm>
          <a:custGeom>
            <a:avLst/>
            <a:gdLst>
              <a:gd name="connsiteX0" fmla="*/ 1241993 w 3011950"/>
              <a:gd name="connsiteY0" fmla="*/ 3242620 h 3242620"/>
              <a:gd name="connsiteX1" fmla="*/ 2749131 w 3011950"/>
              <a:gd name="connsiteY1" fmla="*/ 2600609 h 3242620"/>
              <a:gd name="connsiteX2" fmla="*/ 2553761 w 3011950"/>
              <a:gd name="connsiteY2" fmla="*/ 367528 h 3242620"/>
              <a:gd name="connsiteX3" fmla="*/ 0 w 3011950"/>
              <a:gd name="connsiteY3" fmla="*/ 395442 h 3242620"/>
            </a:gdLst>
            <a:ahLst/>
            <a:cxnLst>
              <a:cxn ang="0">
                <a:pos x="connsiteX0" y="connsiteY0"/>
              </a:cxn>
              <a:cxn ang="0">
                <a:pos x="connsiteX1" y="connsiteY1"/>
              </a:cxn>
              <a:cxn ang="0">
                <a:pos x="connsiteX2" y="connsiteY2"/>
              </a:cxn>
              <a:cxn ang="0">
                <a:pos x="connsiteX3" y="connsiteY3"/>
              </a:cxn>
            </a:cxnLst>
            <a:rect l="l" t="t" r="r" b="b"/>
            <a:pathLst>
              <a:path w="3011950" h="3242620">
                <a:moveTo>
                  <a:pt x="1241993" y="3242620"/>
                </a:moveTo>
                <a:cubicBezTo>
                  <a:pt x="1886248" y="3161205"/>
                  <a:pt x="2530503" y="3079791"/>
                  <a:pt x="2749131" y="2600609"/>
                </a:cubicBezTo>
                <a:cubicBezTo>
                  <a:pt x="2967759" y="2121427"/>
                  <a:pt x="3011950" y="735056"/>
                  <a:pt x="2553761" y="367528"/>
                </a:cubicBezTo>
                <a:cubicBezTo>
                  <a:pt x="2095572" y="0"/>
                  <a:pt x="0" y="395442"/>
                  <a:pt x="0" y="395442"/>
                </a:cubicBezTo>
              </a:path>
            </a:pathLst>
          </a:custGeom>
          <a:ln w="57150" cap="flat" cmpd="sng" algn="ctr">
            <a:solidFill>
              <a:srgbClr val="FF0000"/>
            </a:solidFill>
            <a:prstDash val="solid"/>
            <a:round/>
            <a:headEnd type="none" w="med" len="med"/>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uperoxide_dismutase.jpg"/>
          <p:cNvPicPr>
            <a:picLocks noChangeAspect="1"/>
          </p:cNvPicPr>
          <p:nvPr/>
        </p:nvPicPr>
        <p:blipFill>
          <a:blip r:embed="rId3"/>
          <a:stretch>
            <a:fillRect/>
          </a:stretch>
        </p:blipFill>
        <p:spPr>
          <a:xfrm>
            <a:off x="5956299" y="1803400"/>
            <a:ext cx="3401259" cy="3181350"/>
          </a:xfrm>
          <a:prstGeom prst="rect">
            <a:avLst/>
          </a:prstGeom>
        </p:spPr>
      </p:pic>
      <p:sp>
        <p:nvSpPr>
          <p:cNvPr id="5" name="Content Placeholder 2"/>
          <p:cNvSpPr>
            <a:spLocks noGrp="1"/>
          </p:cNvSpPr>
          <p:nvPr>
            <p:ph idx="1"/>
          </p:nvPr>
        </p:nvSpPr>
        <p:spPr>
          <a:xfrm>
            <a:off x="0" y="850900"/>
            <a:ext cx="8229600" cy="4978697"/>
          </a:xfrm>
        </p:spPr>
        <p:txBody>
          <a:bodyPr>
            <a:noAutofit/>
          </a:bodyPr>
          <a:lstStyle/>
          <a:p>
            <a:r>
              <a:rPr lang="en-US" sz="2800" dirty="0" smtClean="0"/>
              <a:t>Down syndrome associated with over-expression of superoxide  dismutase (generates H</a:t>
            </a:r>
            <a:r>
              <a:rPr lang="en-US" sz="2800" baseline="-25000" dirty="0" smtClean="0"/>
              <a:t>2</a:t>
            </a:r>
            <a:r>
              <a:rPr lang="en-US" sz="2800" dirty="0" smtClean="0"/>
              <a:t>O</a:t>
            </a:r>
            <a:r>
              <a:rPr lang="en-US" sz="2800" baseline="-25000" dirty="0" smtClean="0"/>
              <a:t>2</a:t>
            </a:r>
            <a:r>
              <a:rPr lang="en-US" sz="2800" dirty="0" smtClean="0"/>
              <a:t>) </a:t>
            </a:r>
          </a:p>
          <a:p>
            <a:pPr lvl="1"/>
            <a:r>
              <a:rPr lang="en-US" dirty="0" smtClean="0"/>
              <a:t>This enzyme resides on chromosome 21 </a:t>
            </a:r>
          </a:p>
          <a:p>
            <a:pPr lvl="1"/>
            <a:r>
              <a:rPr lang="en-US" dirty="0" smtClean="0"/>
              <a:t>Extra copy characteristic of Downs</a:t>
            </a:r>
          </a:p>
          <a:p>
            <a:r>
              <a:rPr lang="en-US" sz="2800" dirty="0" smtClean="0"/>
              <a:t>Many consequences:</a:t>
            </a:r>
          </a:p>
          <a:p>
            <a:pPr lvl="1">
              <a:spcBef>
                <a:spcPts val="500"/>
              </a:spcBef>
            </a:pPr>
            <a:r>
              <a:rPr lang="en-US" sz="2400" dirty="0" smtClean="0"/>
              <a:t>Reduced physical work capacity</a:t>
            </a:r>
          </a:p>
          <a:p>
            <a:pPr lvl="1">
              <a:spcBef>
                <a:spcPts val="500"/>
              </a:spcBef>
            </a:pPr>
            <a:r>
              <a:rPr lang="en-US" sz="2400" dirty="0" smtClean="0"/>
              <a:t>Obesity</a:t>
            </a:r>
          </a:p>
          <a:p>
            <a:pPr lvl="1">
              <a:spcBef>
                <a:spcPts val="500"/>
              </a:spcBef>
            </a:pPr>
            <a:r>
              <a:rPr lang="en-US" sz="2400" dirty="0" smtClean="0"/>
              <a:t>Reduced sympathetic response</a:t>
            </a:r>
          </a:p>
          <a:p>
            <a:pPr lvl="1">
              <a:spcBef>
                <a:spcPts val="500"/>
              </a:spcBef>
            </a:pPr>
            <a:r>
              <a:rPr lang="en-US" sz="2400" dirty="0" smtClean="0">
                <a:solidFill>
                  <a:srgbClr val="FF0000"/>
                </a:solidFill>
              </a:rPr>
              <a:t>Increased oxidative stress and free radicals</a:t>
            </a:r>
          </a:p>
          <a:p>
            <a:pPr lvl="1">
              <a:spcBef>
                <a:spcPts val="500"/>
              </a:spcBef>
            </a:pPr>
            <a:r>
              <a:rPr lang="en-US" sz="2400" dirty="0" smtClean="0"/>
              <a:t>Premature aging</a:t>
            </a:r>
          </a:p>
          <a:p>
            <a:pPr lvl="1">
              <a:spcBef>
                <a:spcPts val="500"/>
              </a:spcBef>
            </a:pPr>
            <a:r>
              <a:rPr lang="en-US" sz="2400" dirty="0" smtClean="0"/>
              <a:t>Early onset of cataracts and </a:t>
            </a:r>
            <a:r>
              <a:rPr lang="en-US" sz="2400" dirty="0" smtClean="0">
                <a:solidFill>
                  <a:srgbClr val="FF0000"/>
                </a:solidFill>
              </a:rPr>
              <a:t>Alzheimer’s disease</a:t>
            </a:r>
          </a:p>
        </p:txBody>
      </p:sp>
      <p:sp>
        <p:nvSpPr>
          <p:cNvPr id="6" name="Title 5"/>
          <p:cNvSpPr>
            <a:spLocks noGrp="1"/>
          </p:cNvSpPr>
          <p:nvPr>
            <p:ph type="title"/>
          </p:nvPr>
        </p:nvSpPr>
        <p:spPr>
          <a:xfrm>
            <a:off x="457200" y="-174172"/>
            <a:ext cx="8229600" cy="1143000"/>
          </a:xfrm>
        </p:spPr>
        <p:txBody>
          <a:bodyPr>
            <a:noAutofit/>
          </a:bodyPr>
          <a:lstStyle/>
          <a:p>
            <a:r>
              <a:rPr lang="en-US" sz="3600" dirty="0" smtClean="0"/>
              <a:t>Down Syndrome and Hydrogen Peroxide </a:t>
            </a:r>
            <a:r>
              <a:rPr lang="en-US" sz="3600" dirty="0" smtClean="0">
                <a:solidFill>
                  <a:srgbClr val="FF0000"/>
                </a:solidFill>
              </a:rPr>
              <a:t>*</a:t>
            </a:r>
            <a:endParaRPr lang="en-US" sz="3600" dirty="0">
              <a:solidFill>
                <a:srgbClr val="FF0000"/>
              </a:solidFill>
            </a:endParaRPr>
          </a:p>
        </p:txBody>
      </p:sp>
      <p:sp>
        <p:nvSpPr>
          <p:cNvPr id="7" name="TextBox 6"/>
          <p:cNvSpPr txBox="1"/>
          <p:nvPr/>
        </p:nvSpPr>
        <p:spPr>
          <a:xfrm>
            <a:off x="1189567" y="6396335"/>
            <a:ext cx="8094133" cy="461665"/>
          </a:xfrm>
          <a:prstGeom prst="rect">
            <a:avLst/>
          </a:prstGeom>
          <a:noFill/>
        </p:spPr>
        <p:txBody>
          <a:bodyPr wrap="none" rtlCol="0">
            <a:spAutoFit/>
          </a:bodyPr>
          <a:lstStyle/>
          <a:p>
            <a:r>
              <a:rPr lang="en-US" sz="2400" dirty="0" smtClean="0">
                <a:solidFill>
                  <a:srgbClr val="FF0000"/>
                </a:solidFill>
              </a:rPr>
              <a:t>*</a:t>
            </a:r>
            <a:r>
              <a:rPr lang="en-US" sz="2400" dirty="0" smtClean="0"/>
              <a:t> </a:t>
            </a:r>
            <a:r>
              <a:rPr lang="en-US" sz="2400" dirty="0" err="1" smtClean="0"/>
              <a:t>Fernhall</a:t>
            </a:r>
            <a:r>
              <a:rPr lang="en-US" sz="2400" dirty="0" smtClean="0"/>
              <a:t> and </a:t>
            </a:r>
            <a:r>
              <a:rPr lang="en-US" sz="2400" dirty="0" err="1" smtClean="0"/>
              <a:t>Otterstetter</a:t>
            </a:r>
            <a:r>
              <a:rPr lang="en-US" sz="2400" dirty="0" smtClean="0"/>
              <a:t>, J </a:t>
            </a:r>
            <a:r>
              <a:rPr lang="en-US" sz="2400" dirty="0" err="1" smtClean="0"/>
              <a:t>Appl</a:t>
            </a:r>
            <a:r>
              <a:rPr lang="en-US" sz="2400" dirty="0" smtClean="0"/>
              <a:t> </a:t>
            </a:r>
            <a:r>
              <a:rPr lang="en-US" sz="2400" dirty="0" err="1" smtClean="0"/>
              <a:t>Physiol</a:t>
            </a:r>
            <a:r>
              <a:rPr lang="en-US" sz="2400" dirty="0" smtClean="0"/>
              <a:t> 94: 2158–2165, 2003</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2"/>
            <a:ext cx="8229600" cy="1143000"/>
          </a:xfrm>
        </p:spPr>
        <p:txBody>
          <a:bodyPr>
            <a:normAutofit/>
          </a:bodyPr>
          <a:lstStyle/>
          <a:p>
            <a:r>
              <a:rPr lang="en-US" dirty="0" err="1" smtClean="0"/>
              <a:t>eNOS</a:t>
            </a:r>
            <a:r>
              <a:rPr lang="en-US" dirty="0" smtClean="0"/>
              <a:t> in Down Syndrome Placenta*</a:t>
            </a:r>
            <a:endParaRPr lang="en-US" dirty="0"/>
          </a:p>
        </p:txBody>
      </p:sp>
      <p:pic>
        <p:nvPicPr>
          <p:cNvPr id="4" name="Content Placeholder 3" descr="eNOS_Downs.png"/>
          <p:cNvPicPr>
            <a:picLocks noGrp="1" noChangeAspect="1"/>
          </p:cNvPicPr>
          <p:nvPr>
            <p:ph idx="1"/>
          </p:nvPr>
        </p:nvPicPr>
        <p:blipFill>
          <a:blip r:embed="rId3"/>
          <a:srcRect t="-125257" b="-125257"/>
          <a:stretch>
            <a:fillRect/>
          </a:stretch>
        </p:blipFill>
        <p:spPr>
          <a:xfrm>
            <a:off x="1349291" y="-1277990"/>
            <a:ext cx="5911127" cy="7602100"/>
          </a:xfrm>
        </p:spPr>
      </p:pic>
      <p:sp>
        <p:nvSpPr>
          <p:cNvPr id="5" name="TextBox 4"/>
          <p:cNvSpPr txBox="1"/>
          <p:nvPr/>
        </p:nvSpPr>
        <p:spPr>
          <a:xfrm>
            <a:off x="1900567" y="6324109"/>
            <a:ext cx="6786233" cy="461665"/>
          </a:xfrm>
          <a:prstGeom prst="rect">
            <a:avLst/>
          </a:prstGeom>
          <a:noFill/>
        </p:spPr>
        <p:txBody>
          <a:bodyPr wrap="none" rtlCol="0">
            <a:spAutoFit/>
          </a:bodyPr>
          <a:lstStyle/>
          <a:p>
            <a:r>
              <a:rPr lang="en-US" sz="2400" dirty="0" smtClean="0"/>
              <a:t>* </a:t>
            </a:r>
            <a:r>
              <a:rPr lang="en-US" sz="2400" dirty="0" err="1" smtClean="0"/>
              <a:t>Salvolini</a:t>
            </a:r>
            <a:r>
              <a:rPr lang="en-US" sz="2400" dirty="0" smtClean="0"/>
              <a:t> et al. </a:t>
            </a:r>
            <a:r>
              <a:rPr lang="en-US" sz="2400" dirty="0" err="1" smtClean="0"/>
              <a:t>Europ</a:t>
            </a:r>
            <a:r>
              <a:rPr lang="en-US" sz="2400" dirty="0" smtClean="0"/>
              <a:t> J </a:t>
            </a:r>
            <a:r>
              <a:rPr lang="en-US" sz="2400" dirty="0" err="1" smtClean="0"/>
              <a:t>Clin</a:t>
            </a:r>
            <a:r>
              <a:rPr lang="en-US" sz="2400" dirty="0" smtClean="0"/>
              <a:t> Invest 41:1, 23-29, 2011.</a:t>
            </a:r>
            <a:endParaRPr lang="en-US" sz="2400" dirty="0"/>
          </a:p>
        </p:txBody>
      </p:sp>
      <p:sp>
        <p:nvSpPr>
          <p:cNvPr id="6" name="Content Placeholder 2"/>
          <p:cNvSpPr txBox="1">
            <a:spLocks/>
          </p:cNvSpPr>
          <p:nvPr/>
        </p:nvSpPr>
        <p:spPr>
          <a:xfrm>
            <a:off x="457200" y="3645493"/>
            <a:ext cx="8229600" cy="2724647"/>
          </a:xfrm>
          <a:prstGeom prst="rect">
            <a:avLst/>
          </a:prstGeom>
        </p:spPr>
        <p:txBody>
          <a:bodyPr vert="horz" lIns="91440" tIns="45720" rIns="91440" bIns="45720" rtlCol="0">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dirty="0" err="1" smtClean="0"/>
              <a:t>eNOS</a:t>
            </a:r>
            <a:r>
              <a:rPr lang="en-US" sz="3200" dirty="0" smtClean="0"/>
              <a:t> synthesis was reduced in amniotic fluid of Downs infants</a:t>
            </a:r>
          </a:p>
          <a:p>
            <a:pPr marL="800100" lvl="1" indent="-342900">
              <a:spcBef>
                <a:spcPct val="20000"/>
              </a:spcBef>
              <a:buFont typeface="Lucida Grande"/>
              <a:buChar char="-"/>
            </a:pPr>
            <a:r>
              <a:rPr lang="en-US" sz="3200" dirty="0" err="1" smtClean="0"/>
              <a:t>eNOS</a:t>
            </a:r>
            <a:r>
              <a:rPr lang="en-US" sz="3200" dirty="0" smtClean="0"/>
              <a:t> was concentrated around the nucleus of cells</a:t>
            </a:r>
          </a:p>
          <a:p>
            <a:pPr marL="800100" lvl="1" indent="-342900">
              <a:spcBef>
                <a:spcPct val="20000"/>
              </a:spcBef>
              <a:buFont typeface="Lucida Grande"/>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Nitric</a:t>
            </a:r>
            <a:r>
              <a:rPr kumimoji="0" lang="en-US" sz="3200" b="0" i="0" u="none" strike="noStrike" kern="1200" cap="none" spc="0" normalizeH="0" noProof="0" dirty="0" smtClean="0">
                <a:ln>
                  <a:noFill/>
                </a:ln>
                <a:solidFill>
                  <a:schemeClr val="tx1"/>
                </a:solidFill>
                <a:effectLst/>
                <a:uLnTx/>
                <a:uFillTx/>
                <a:latin typeface="+mn-lt"/>
                <a:ea typeface="+mn-ea"/>
                <a:cs typeface="+mn-cs"/>
              </a:rPr>
              <a:t> oxide production was enhanced</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TextBox 6"/>
          <p:cNvSpPr txBox="1"/>
          <p:nvPr/>
        </p:nvSpPr>
        <p:spPr>
          <a:xfrm>
            <a:off x="232429" y="2091712"/>
            <a:ext cx="1116862" cy="461665"/>
          </a:xfrm>
          <a:prstGeom prst="rect">
            <a:avLst/>
          </a:prstGeom>
          <a:noFill/>
        </p:spPr>
        <p:txBody>
          <a:bodyPr wrap="none" rtlCol="0">
            <a:spAutoFit/>
          </a:bodyPr>
          <a:lstStyle/>
          <a:p>
            <a:r>
              <a:rPr lang="en-US" sz="2400" dirty="0" smtClean="0"/>
              <a:t>Normal</a:t>
            </a:r>
            <a:endParaRPr lang="en-US" sz="2400" dirty="0"/>
          </a:p>
        </p:txBody>
      </p:sp>
      <p:sp>
        <p:nvSpPr>
          <p:cNvPr id="8" name="TextBox 7"/>
          <p:cNvSpPr txBox="1"/>
          <p:nvPr/>
        </p:nvSpPr>
        <p:spPr>
          <a:xfrm>
            <a:off x="7260418" y="2091712"/>
            <a:ext cx="916838" cy="461665"/>
          </a:xfrm>
          <a:prstGeom prst="rect">
            <a:avLst/>
          </a:prstGeom>
          <a:noFill/>
        </p:spPr>
        <p:txBody>
          <a:bodyPr wrap="none" rtlCol="0">
            <a:spAutoFit/>
          </a:bodyPr>
          <a:lstStyle/>
          <a:p>
            <a:r>
              <a:rPr lang="en-US" sz="2400" dirty="0" smtClean="0"/>
              <a:t>Down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itle 1"/>
          <p:cNvSpPr txBox="1">
            <a:spLocks/>
          </p:cNvSpPr>
          <p:nvPr/>
        </p:nvSpPr>
        <p:spPr>
          <a:xfrm>
            <a:off x="457200" y="1682540"/>
            <a:ext cx="8229600" cy="1820289"/>
          </a:xfrm>
          <a:prstGeom prst="rect">
            <a:avLst/>
          </a:prstGeom>
          <a:solidFill>
            <a:srgbClr val="FFFEBD"/>
          </a:solidFill>
          <a:ln>
            <a:solidFill>
              <a:srgbClr val="000000"/>
            </a:solidFill>
          </a:ln>
        </p:spPr>
        <p:txBody>
          <a:bodyPr vert="horz" lIns="91440" tIns="45720" rIns="91440" bIns="45720" rtlCol="0" anchor="ct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chemeClr val="tx1"/>
                </a:solidFill>
                <a:effectLst/>
                <a:uLnTx/>
                <a:uFillTx/>
                <a:latin typeface="+mj-lt"/>
                <a:ea typeface="+mj-ea"/>
                <a:cs typeface="+mj-cs"/>
              </a:rPr>
              <a:t>eNOS</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in Down Syndrome placenta cells is not attached to the membrane</a:t>
            </a:r>
            <a:endParaRPr kumimoji="0" lang="en-US" sz="4400" b="0" i="0" u="none" strike="noStrike" kern="1200" cap="none" spc="0" normalizeH="0" baseline="0" noProof="0" dirty="0">
              <a:ln>
                <a:solidFill>
                  <a:srgbClr val="FF0000"/>
                </a:solidFill>
              </a:ln>
              <a:solidFill>
                <a:schemeClr val="tx1"/>
              </a:solidFill>
              <a:effectLst/>
              <a:uLnTx/>
              <a:uFillTx/>
              <a:latin typeface="+mj-lt"/>
              <a:ea typeface="+mj-ea"/>
              <a:cs typeface="+mj-cs"/>
            </a:endParaRPr>
          </a:p>
        </p:txBody>
      </p:sp>
      <p:sp>
        <p:nvSpPr>
          <p:cNvPr id="5" name="Title 1"/>
          <p:cNvSpPr txBox="1">
            <a:spLocks/>
          </p:cNvSpPr>
          <p:nvPr/>
        </p:nvSpPr>
        <p:spPr>
          <a:xfrm>
            <a:off x="469900" y="1674029"/>
            <a:ext cx="8229600" cy="1820289"/>
          </a:xfrm>
          <a:prstGeom prst="rect">
            <a:avLst/>
          </a:prstGeom>
          <a:solidFill>
            <a:srgbClr val="FFFEBD"/>
          </a:solidFill>
          <a:ln>
            <a:solidFill>
              <a:srgbClr val="000000"/>
            </a:solidFill>
          </a:ln>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Sulfate production is impaired!</a:t>
            </a:r>
            <a:endParaRPr kumimoji="0" lang="en-US" sz="4400" b="0" i="0" u="none" strike="noStrike" kern="1200" cap="none" spc="0" normalizeH="0" baseline="0" noProof="0" dirty="0">
              <a:ln>
                <a:solidFill>
                  <a:srgbClr val="FF0000"/>
                </a:solid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462"/>
            <a:ext cx="8229600" cy="1143000"/>
          </a:xfrm>
        </p:spPr>
        <p:txBody>
          <a:bodyPr/>
          <a:lstStyle/>
          <a:p>
            <a:r>
              <a:rPr lang="en-US" dirty="0" smtClean="0"/>
              <a:t>Recapitulation</a:t>
            </a:r>
            <a:endParaRPr lang="en-US" dirty="0"/>
          </a:p>
        </p:txBody>
      </p:sp>
      <p:sp>
        <p:nvSpPr>
          <p:cNvPr id="3" name="Content Placeholder 2"/>
          <p:cNvSpPr>
            <a:spLocks noGrp="1"/>
          </p:cNvSpPr>
          <p:nvPr>
            <p:ph idx="1"/>
          </p:nvPr>
        </p:nvSpPr>
        <p:spPr>
          <a:xfrm>
            <a:off x="-12660" y="947055"/>
            <a:ext cx="8229600" cy="5120737"/>
          </a:xfrm>
        </p:spPr>
        <p:txBody>
          <a:bodyPr>
            <a:noAutofit/>
          </a:bodyPr>
          <a:lstStyle/>
          <a:p>
            <a:r>
              <a:rPr lang="en-US" dirty="0" smtClean="0"/>
              <a:t>Mitochondrial dysfunction is a common pathology in autism, depression and Alzheimer’s disease</a:t>
            </a:r>
          </a:p>
          <a:p>
            <a:pPr lvl="1"/>
            <a:r>
              <a:rPr lang="en-US" dirty="0" smtClean="0"/>
              <a:t>Caused by excessive generation of reactive species like </a:t>
            </a:r>
            <a:r>
              <a:rPr lang="en-US" dirty="0" err="1" smtClean="0"/>
              <a:t>peroxynitrite</a:t>
            </a:r>
            <a:r>
              <a:rPr lang="en-US" dirty="0" smtClean="0"/>
              <a:t> and hydrogen peroxide</a:t>
            </a:r>
          </a:p>
          <a:p>
            <a:pPr lvl="1"/>
            <a:r>
              <a:rPr lang="en-US" dirty="0" smtClean="0"/>
              <a:t>Feedback loop accelerates downward spiral</a:t>
            </a:r>
          </a:p>
          <a:p>
            <a:pPr lvl="1"/>
            <a:endParaRPr lang="en-US" dirty="0" smtClean="0"/>
          </a:p>
          <a:p>
            <a:r>
              <a:rPr lang="en-US" dirty="0" smtClean="0"/>
              <a:t>Important contribution is                                     excess pathogen exposure</a:t>
            </a:r>
          </a:p>
          <a:p>
            <a:r>
              <a:rPr lang="en-US" dirty="0" err="1" smtClean="0"/>
              <a:t>Adiponectin</a:t>
            </a:r>
            <a:r>
              <a:rPr lang="en-US" dirty="0" smtClean="0"/>
              <a:t> helps rescue cells                          by allowing bypass of mitochondrial complex I</a:t>
            </a:r>
            <a:endParaRPr lang="en-US" dirty="0"/>
          </a:p>
        </p:txBody>
      </p:sp>
      <p:pic>
        <p:nvPicPr>
          <p:cNvPr id="4" name="Content Placeholder 3" descr="complexI.gif"/>
          <p:cNvPicPr>
            <a:picLocks noChangeAspect="1"/>
          </p:cNvPicPr>
          <p:nvPr/>
        </p:nvPicPr>
        <p:blipFill>
          <a:blip r:embed="rId2"/>
          <a:srcRect l="-31552" r="-31552"/>
          <a:stretch>
            <a:fillRect/>
          </a:stretch>
        </p:blipFill>
        <p:spPr>
          <a:xfrm>
            <a:off x="5013264" y="3603043"/>
            <a:ext cx="4481676" cy="24647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262"/>
            <a:ext cx="8229600" cy="1143000"/>
          </a:xfrm>
        </p:spPr>
        <p:txBody>
          <a:bodyPr/>
          <a:lstStyle/>
          <a:p>
            <a:r>
              <a:rPr lang="en-US" dirty="0" smtClean="0"/>
              <a:t>Treatment!</a:t>
            </a:r>
            <a:endParaRPr lang="en-US" dirty="0"/>
          </a:p>
        </p:txBody>
      </p:sp>
      <p:pic>
        <p:nvPicPr>
          <p:cNvPr id="4" name="Picture 3" descr="sulfur_hot_springs.jpg"/>
          <p:cNvPicPr>
            <a:picLocks noChangeAspect="1"/>
          </p:cNvPicPr>
          <p:nvPr/>
        </p:nvPicPr>
        <p:blipFill>
          <a:blip r:embed="rId2"/>
          <a:stretch>
            <a:fillRect/>
          </a:stretch>
        </p:blipFill>
        <p:spPr>
          <a:xfrm>
            <a:off x="4972050" y="3775267"/>
            <a:ext cx="3905250" cy="2940246"/>
          </a:xfrm>
          <a:prstGeom prst="rect">
            <a:avLst/>
          </a:prstGeom>
        </p:spPr>
      </p:pic>
      <p:pic>
        <p:nvPicPr>
          <p:cNvPr id="5" name="Picture 4" descr="egg2.jpg"/>
          <p:cNvPicPr>
            <a:picLocks noChangeAspect="1"/>
          </p:cNvPicPr>
          <p:nvPr/>
        </p:nvPicPr>
        <p:blipFill>
          <a:blip r:embed="rId3"/>
          <a:stretch>
            <a:fillRect/>
          </a:stretch>
        </p:blipFill>
        <p:spPr>
          <a:xfrm>
            <a:off x="5713317" y="642306"/>
            <a:ext cx="3163983" cy="2372988"/>
          </a:xfrm>
          <a:prstGeom prst="rect">
            <a:avLst/>
          </a:prstGeom>
        </p:spPr>
      </p:pic>
      <p:pic>
        <p:nvPicPr>
          <p:cNvPr id="6" name="Picture 5" descr="sunny_day.jpg"/>
          <p:cNvPicPr>
            <a:picLocks noChangeAspect="1"/>
          </p:cNvPicPr>
          <p:nvPr/>
        </p:nvPicPr>
        <p:blipFill>
          <a:blip r:embed="rId4"/>
          <a:stretch>
            <a:fillRect/>
          </a:stretch>
        </p:blipFill>
        <p:spPr>
          <a:xfrm>
            <a:off x="266700" y="642306"/>
            <a:ext cx="3625850" cy="2715888"/>
          </a:xfrm>
          <a:prstGeom prst="rect">
            <a:avLst/>
          </a:prstGeom>
        </p:spPr>
      </p:pic>
      <p:pic>
        <p:nvPicPr>
          <p:cNvPr id="8" name="Picture 7" descr="sunlamp2.jpg"/>
          <p:cNvPicPr>
            <a:picLocks noChangeAspect="1"/>
          </p:cNvPicPr>
          <p:nvPr/>
        </p:nvPicPr>
        <p:blipFill>
          <a:blip r:embed="rId5"/>
          <a:stretch>
            <a:fillRect/>
          </a:stretch>
        </p:blipFill>
        <p:spPr>
          <a:xfrm>
            <a:off x="457200" y="3903663"/>
            <a:ext cx="3105150" cy="2811850"/>
          </a:xfrm>
          <a:prstGeom prst="rect">
            <a:avLst/>
          </a:prstGeom>
        </p:spPr>
      </p:pic>
      <p:pic>
        <p:nvPicPr>
          <p:cNvPr id="10" name="Picture 9" descr="NoVaccines.jpg"/>
          <p:cNvPicPr>
            <a:picLocks noChangeAspect="1"/>
          </p:cNvPicPr>
          <p:nvPr/>
        </p:nvPicPr>
        <p:blipFill>
          <a:blip r:embed="rId6"/>
          <a:stretch>
            <a:fillRect/>
          </a:stretch>
        </p:blipFill>
        <p:spPr>
          <a:xfrm>
            <a:off x="3492500" y="2349500"/>
            <a:ext cx="2508250" cy="2508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900" decel="100000" fill="hold"/>
                                        <p:tgtEl>
                                          <p:spTgt spid="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900" decel="100000" fill="hold"/>
                                        <p:tgtEl>
                                          <p:spTgt spid="1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342785"/>
            <a:ext cx="7747000" cy="4525963"/>
          </a:xfrm>
        </p:spPr>
        <p:txBody>
          <a:bodyPr>
            <a:normAutofit fontScale="92500" lnSpcReduction="10000"/>
          </a:bodyPr>
          <a:lstStyle/>
          <a:p>
            <a:r>
              <a:rPr lang="en-US" dirty="0" smtClean="0"/>
              <a:t>Autism, Alzheimer’s and depression have much in common</a:t>
            </a:r>
          </a:p>
          <a:p>
            <a:r>
              <a:rPr lang="en-US" dirty="0" smtClean="0"/>
              <a:t>All could be caused by insufficient cholesterol sulfate synthesis in the skin</a:t>
            </a:r>
          </a:p>
          <a:p>
            <a:pPr lvl="1"/>
            <a:r>
              <a:rPr lang="en-US" dirty="0" smtClean="0"/>
              <a:t>Inability to detoxify aluminum and mercury</a:t>
            </a:r>
          </a:p>
          <a:p>
            <a:pPr lvl="1"/>
            <a:r>
              <a:rPr lang="en-US" dirty="0" smtClean="0"/>
              <a:t>Increased susceptibility to infections</a:t>
            </a:r>
          </a:p>
          <a:p>
            <a:pPr lvl="1"/>
            <a:r>
              <a:rPr lang="en-US" dirty="0" smtClean="0"/>
              <a:t>Increased generation of reactive oxygen species</a:t>
            </a:r>
          </a:p>
          <a:p>
            <a:pPr lvl="1"/>
            <a:r>
              <a:rPr lang="en-US" dirty="0" smtClean="0"/>
              <a:t>Damage to mitochondria</a:t>
            </a:r>
          </a:p>
          <a:p>
            <a:r>
              <a:rPr lang="en-US" dirty="0" smtClean="0"/>
              <a:t>Ultimate consequence is impaired neuron functioning in the brain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6000" dirty="0" smtClean="0">
                <a:solidFill>
                  <a:srgbClr val="FF0000"/>
                </a:solidFill>
                <a:latin typeface="Matura MT Script Capitals"/>
              </a:rPr>
              <a:t>Thank you!</a:t>
            </a:r>
            <a:endParaRPr lang="en-US" sz="6000" dirty="0">
              <a:solidFill>
                <a:srgbClr val="FF0000"/>
              </a:solidFill>
              <a:latin typeface="Matura MT Script Capital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Year Study on Elderly</a:t>
            </a:r>
            <a:r>
              <a:rPr lang="en-US" dirty="0" smtClean="0">
                <a:solidFill>
                  <a:srgbClr val="C0504D"/>
                </a:solidFill>
              </a:rPr>
              <a:t>*</a:t>
            </a:r>
            <a:endParaRPr lang="en-US" dirty="0">
              <a:solidFill>
                <a:srgbClr val="C0504D"/>
              </a:solidFill>
            </a:endParaRPr>
          </a:p>
        </p:txBody>
      </p:sp>
      <p:sp>
        <p:nvSpPr>
          <p:cNvPr id="3" name="Content Placeholder 2"/>
          <p:cNvSpPr>
            <a:spLocks noGrp="1"/>
          </p:cNvSpPr>
          <p:nvPr>
            <p:ph idx="1"/>
          </p:nvPr>
        </p:nvSpPr>
        <p:spPr/>
        <p:txBody>
          <a:bodyPr>
            <a:normAutofit fontScale="92500" lnSpcReduction="20000"/>
          </a:bodyPr>
          <a:lstStyle/>
          <a:p>
            <a:r>
              <a:rPr lang="en-US" dirty="0" smtClean="0"/>
              <a:t>Begun in 1990: all subjects                                  were at least 70 years old</a:t>
            </a:r>
          </a:p>
          <a:p>
            <a:r>
              <a:rPr lang="en-US" dirty="0" smtClean="0"/>
              <a:t>Measured serum cholesterol,                            ability to synthesize cholesterol,                            and ability to absorb cholesterol                           through the intestines</a:t>
            </a:r>
          </a:p>
          <a:p>
            <a:r>
              <a:rPr lang="en-US" dirty="0" smtClean="0"/>
              <a:t>Low values of all three parameters                     were associated with accelerated                    mental decline and increased physical frailty</a:t>
            </a:r>
          </a:p>
          <a:p>
            <a:r>
              <a:rPr lang="en-US" dirty="0" smtClean="0"/>
              <a:t>Subjects with low values on all three had 4 ½ years decreased life span</a:t>
            </a:r>
          </a:p>
        </p:txBody>
      </p:sp>
      <p:pic>
        <p:nvPicPr>
          <p:cNvPr id="4" name="Picture 3" descr="old_person.jpg"/>
          <p:cNvPicPr>
            <a:picLocks noChangeAspect="1"/>
          </p:cNvPicPr>
          <p:nvPr/>
        </p:nvPicPr>
        <p:blipFill>
          <a:blip r:embed="rId3"/>
          <a:stretch>
            <a:fillRect/>
          </a:stretch>
        </p:blipFill>
        <p:spPr>
          <a:xfrm>
            <a:off x="6654797" y="1454140"/>
            <a:ext cx="1697566" cy="3098569"/>
          </a:xfrm>
          <a:prstGeom prst="rect">
            <a:avLst/>
          </a:prstGeom>
        </p:spPr>
      </p:pic>
      <p:sp>
        <p:nvSpPr>
          <p:cNvPr id="5" name="TextBox 4"/>
          <p:cNvSpPr txBox="1"/>
          <p:nvPr/>
        </p:nvSpPr>
        <p:spPr>
          <a:xfrm>
            <a:off x="2184371" y="6282268"/>
            <a:ext cx="6681937" cy="461665"/>
          </a:xfrm>
          <a:prstGeom prst="rect">
            <a:avLst/>
          </a:prstGeom>
          <a:noFill/>
        </p:spPr>
        <p:txBody>
          <a:bodyPr wrap="none" rtlCol="0">
            <a:spAutoFit/>
          </a:bodyPr>
          <a:lstStyle/>
          <a:p>
            <a:r>
              <a:rPr lang="en-US" sz="2400" dirty="0" smtClean="0">
                <a:solidFill>
                  <a:srgbClr val="C0504D"/>
                </a:solidFill>
              </a:rPr>
              <a:t>*</a:t>
            </a:r>
            <a:r>
              <a:rPr lang="en-US" sz="2400" dirty="0" smtClean="0"/>
              <a:t> </a:t>
            </a:r>
            <a:r>
              <a:rPr lang="en-US" sz="2400" dirty="0" err="1" smtClean="0"/>
              <a:t>Tilvis</a:t>
            </a:r>
            <a:r>
              <a:rPr lang="en-US" sz="2400" dirty="0" smtClean="0"/>
              <a:t> et al., Annals of Medicine, Early Online, 2011</a:t>
            </a:r>
            <a:endParaRPr lang="en-US" sz="2400" dirty="0"/>
          </a:p>
        </p:txBody>
      </p:sp>
      <p:sp>
        <p:nvSpPr>
          <p:cNvPr id="6" name="TextBox 5"/>
          <p:cNvSpPr txBox="1"/>
          <p:nvPr/>
        </p:nvSpPr>
        <p:spPr>
          <a:xfrm>
            <a:off x="880307" y="2397011"/>
            <a:ext cx="7250008" cy="2554545"/>
          </a:xfrm>
          <a:prstGeom prst="rect">
            <a:avLst/>
          </a:prstGeom>
          <a:solidFill>
            <a:srgbClr val="FCFADF"/>
          </a:solidFill>
          <a:ln>
            <a:solidFill>
              <a:schemeClr val="tx1"/>
            </a:solidFill>
          </a:ln>
          <a:effectLst>
            <a:outerShdw blurRad="50800" dist="38100" dir="2700000">
              <a:srgbClr val="000000">
                <a:alpha val="43000"/>
              </a:srgbClr>
            </a:outerShdw>
          </a:effectLst>
        </p:spPr>
        <p:txBody>
          <a:bodyPr wrap="square" rtlCol="0" anchor="ctr">
            <a:spAutoFit/>
          </a:bodyPr>
          <a:lstStyle/>
          <a:p>
            <a:pPr algn="ctr"/>
            <a:endParaRPr lang="en-US" sz="3200" dirty="0" smtClean="0"/>
          </a:p>
          <a:p>
            <a:pPr algn="ctr"/>
            <a:r>
              <a:rPr lang="en-US" sz="3200" dirty="0" smtClean="0"/>
              <a:t>Low cholesterol is associated with increased frailty and accelerated mental decline, as well as early death</a:t>
            </a:r>
          </a:p>
          <a:p>
            <a:pPr algn="ct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Alzheimer’s and Serum Cholesterol</a:t>
            </a:r>
            <a:endParaRPr lang="en-US" dirty="0"/>
          </a:p>
        </p:txBody>
      </p:sp>
      <p:sp>
        <p:nvSpPr>
          <p:cNvPr id="3" name="Content Placeholder 2"/>
          <p:cNvSpPr>
            <a:spLocks noGrp="1"/>
          </p:cNvSpPr>
          <p:nvPr>
            <p:ph idx="1"/>
          </p:nvPr>
        </p:nvSpPr>
        <p:spPr>
          <a:xfrm>
            <a:off x="457200" y="1600200"/>
            <a:ext cx="8229600" cy="3190391"/>
          </a:xfrm>
          <a:solidFill>
            <a:srgbClr val="FCFBE6"/>
          </a:solidFill>
          <a:effectLst>
            <a:outerShdw blurRad="50800" dist="38100" dir="2700000">
              <a:srgbClr val="000000">
                <a:alpha val="43000"/>
              </a:srgbClr>
            </a:outerShdw>
          </a:effectLst>
        </p:spPr>
        <p:txBody>
          <a:bodyPr/>
          <a:lstStyle/>
          <a:p>
            <a:pPr>
              <a:buNone/>
            </a:pPr>
            <a:r>
              <a:rPr lang="en-US" dirty="0" smtClean="0"/>
              <a:t>  "Significantly lower lipid levels were found in patients with AD, than in controls. Patients in the late phase of AD had significantly lower entire lipid profile than controls and significantly lower cholesterol and LDL-C levels than patients in the middle stage of AD.”</a:t>
            </a:r>
            <a:r>
              <a:rPr lang="en-US" dirty="0" smtClean="0">
                <a:solidFill>
                  <a:srgbClr val="FF0000"/>
                </a:solidFill>
              </a:rPr>
              <a:t>*</a:t>
            </a:r>
          </a:p>
          <a:p>
            <a:endParaRPr lang="en-US" dirty="0"/>
          </a:p>
        </p:txBody>
      </p:sp>
      <p:sp>
        <p:nvSpPr>
          <p:cNvPr id="4" name="TextBox 3"/>
          <p:cNvSpPr txBox="1"/>
          <p:nvPr/>
        </p:nvSpPr>
        <p:spPr>
          <a:xfrm>
            <a:off x="1461488" y="6244058"/>
            <a:ext cx="7682512" cy="461665"/>
          </a:xfrm>
          <a:prstGeom prst="rect">
            <a:avLst/>
          </a:prstGeom>
          <a:noFill/>
        </p:spPr>
        <p:txBody>
          <a:bodyPr wrap="none" rtlCol="0">
            <a:spAutoFit/>
          </a:bodyPr>
          <a:lstStyle/>
          <a:p>
            <a:r>
              <a:rPr lang="en-US" sz="2400" dirty="0" smtClean="0">
                <a:solidFill>
                  <a:srgbClr val="FF0000"/>
                </a:solidFill>
              </a:rPr>
              <a:t>*</a:t>
            </a:r>
            <a:r>
              <a:rPr lang="en-US" sz="2400" dirty="0" err="1" smtClean="0"/>
              <a:t>Presečki</a:t>
            </a:r>
            <a:r>
              <a:rPr lang="en-US" sz="2400" dirty="0" smtClean="0"/>
              <a:t> et al.,  Coll. </a:t>
            </a:r>
            <a:r>
              <a:rPr lang="en-US" sz="2400" dirty="0" err="1" smtClean="0"/>
              <a:t>Antropol</a:t>
            </a:r>
            <a:r>
              <a:rPr lang="en-US" sz="2400" dirty="0" smtClean="0"/>
              <a:t>. 35, Suppl. 1: 115–120, 2011.</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73957</TotalTime>
  <Words>5413</Words>
  <Application>Microsoft Macintosh PowerPoint</Application>
  <PresentationFormat>On-screen Show (4:3)</PresentationFormat>
  <Paragraphs>540</Paragraphs>
  <Slides>78</Slides>
  <Notes>38</Notes>
  <HiddenSlides>0</HiddenSlides>
  <MMClips>0</MMClips>
  <ScaleCrop>false</ScaleCrop>
  <HeadingPairs>
    <vt:vector size="4" baseType="variant">
      <vt:variant>
        <vt:lpstr>Design Template</vt:lpstr>
      </vt:variant>
      <vt:variant>
        <vt:i4>1</vt:i4>
      </vt:variant>
      <vt:variant>
        <vt:lpstr>Slide Titles</vt:lpstr>
      </vt:variant>
      <vt:variant>
        <vt:i4>78</vt:i4>
      </vt:variant>
    </vt:vector>
  </HeadingPairs>
  <TitlesOfParts>
    <vt:vector size="79" baseType="lpstr">
      <vt:lpstr>Office Theme</vt:lpstr>
      <vt:lpstr>Autism, Depression and Alzheimer’s: A Shared Underlying                    Pathology and Treatment</vt:lpstr>
      <vt:lpstr>A Hypothesis</vt:lpstr>
      <vt:lpstr>A Prelude*</vt:lpstr>
      <vt:lpstr>Outline</vt:lpstr>
      <vt:lpstr>Slide 5</vt:lpstr>
      <vt:lpstr>Low Cholesterol and Depression*</vt:lpstr>
      <vt:lpstr>Smith-Lemli-Opitz Syndrome (SLOS) *</vt:lpstr>
      <vt:lpstr>17 Year Study on Elderly*</vt:lpstr>
      <vt:lpstr>Alzheimer’s and Serum Cholesterol</vt:lpstr>
      <vt:lpstr>Recapitulation</vt:lpstr>
      <vt:lpstr>Slide 11</vt:lpstr>
      <vt:lpstr>Article on Autism</vt:lpstr>
      <vt:lpstr>Sulfate in Fetal Development*</vt:lpstr>
      <vt:lpstr>Sulfate and Autistic Correlates</vt:lpstr>
      <vt:lpstr>Relationship with GAPS*</vt:lpstr>
      <vt:lpstr>Imbalance in Gut Biota</vt:lpstr>
      <vt:lpstr>“Microbiology of Regressive Autism”*</vt:lpstr>
      <vt:lpstr>Tylenol and Autism*</vt:lpstr>
      <vt:lpstr>Sulfur, Asthma and Tylenol*</vt:lpstr>
      <vt:lpstr>Cholesterol Sulfate in Placental Villi*</vt:lpstr>
      <vt:lpstr>Paradoxical Effect of                              Mother’s High Cholesterol*</vt:lpstr>
      <vt:lpstr>DHEA Sulfate</vt:lpstr>
      <vt:lpstr>DHEA Sulfate and                     Childhood Depression* </vt:lpstr>
      <vt:lpstr>Recapitulation</vt:lpstr>
      <vt:lpstr>Sulfur Deficiency in Alzheimer’s</vt:lpstr>
      <vt:lpstr>Sulfate and Alzheimer’s*</vt:lpstr>
      <vt:lpstr>Elevated Homocysteine and Dementia*</vt:lpstr>
      <vt:lpstr>Slide 28</vt:lpstr>
      <vt:lpstr>Recapitulation</vt:lpstr>
      <vt:lpstr>Slide 30</vt:lpstr>
      <vt:lpstr>Aluminum in Autism and Alzheimer’s</vt:lpstr>
      <vt:lpstr>Slide 32</vt:lpstr>
      <vt:lpstr>Aluminum in Vaccines*</vt:lpstr>
      <vt:lpstr>Slide 34</vt:lpstr>
      <vt:lpstr>Flu Shots and Alzheimer’s*</vt:lpstr>
      <vt:lpstr>Aluminum in Vaccines:  A Neurological Gamble*</vt:lpstr>
      <vt:lpstr>The Safety Trials are Rigged*</vt:lpstr>
      <vt:lpstr>The Amish are Protected*</vt:lpstr>
      <vt:lpstr>Aluminum and Alzheimer’s Disease *</vt:lpstr>
      <vt:lpstr>Aluminum, Dialysis, and Dementia*</vt:lpstr>
      <vt:lpstr>Aluminum Exposure and           Memory, Depression*</vt:lpstr>
      <vt:lpstr>Studies with VAERS Database on Aluminum &amp; Depression </vt:lpstr>
      <vt:lpstr>Aluminum’s Many Effects in the Brain</vt:lpstr>
      <vt:lpstr>A Role for Fluoride?*</vt:lpstr>
      <vt:lpstr>Slide 45</vt:lpstr>
      <vt:lpstr>Recapitulation</vt:lpstr>
      <vt:lpstr>Slide 47</vt:lpstr>
      <vt:lpstr>Alzheimer’s and Infection</vt:lpstr>
      <vt:lpstr>Special Issue Devoted to Alzheimer's and Infection: Key Points</vt:lpstr>
      <vt:lpstr>Amyloid Beta Immunization Trials*</vt:lpstr>
      <vt:lpstr>Amyloid Plaque Structure,                  and a Theory</vt:lpstr>
      <vt:lpstr>Immune Dysfunction in Autism*</vt:lpstr>
      <vt:lpstr>A Remarkable Case Example*</vt:lpstr>
      <vt:lpstr>Immune System and Depression*</vt:lpstr>
      <vt:lpstr>Recapitulation</vt:lpstr>
      <vt:lpstr>Slide 56</vt:lpstr>
      <vt:lpstr>Energy Metabolism in the Cell</vt:lpstr>
      <vt:lpstr>Autism and Mitochondrial Dysfunction*</vt:lpstr>
      <vt:lpstr>Hannah Poling and Mitochondria*</vt:lpstr>
      <vt:lpstr>Depression and                      Mitochondrial Dysfunction*</vt:lpstr>
      <vt:lpstr>A Simple Theory</vt:lpstr>
      <vt:lpstr>Common Underlying Pathology* </vt:lpstr>
      <vt:lpstr>Reactive Oxygen and Nitrogen Species Cause Oxidative Damage</vt:lpstr>
      <vt:lpstr>Diffusion Rates of Various           Ionizing Gases*</vt:lpstr>
      <vt:lpstr>Alzheimer’s and Adiponectin*</vt:lpstr>
      <vt:lpstr>Mitochondrial Uncoupling Protein: Stimulated by Adiponectin</vt:lpstr>
      <vt:lpstr>Oxidative Phosphorylation is Derailed in Alzheimer’s Disease!!</vt:lpstr>
      <vt:lpstr>Complex I</vt:lpstr>
      <vt:lpstr>Some Iron-Sulfur Clusters*</vt:lpstr>
      <vt:lpstr>Learning from Plants!*</vt:lpstr>
      <vt:lpstr>Slide 71</vt:lpstr>
      <vt:lpstr>Down Syndrome and Hydrogen Peroxide *</vt:lpstr>
      <vt:lpstr>eNOS in Down Syndrome Placenta*</vt:lpstr>
      <vt:lpstr>Slide 74</vt:lpstr>
      <vt:lpstr>Recapitulation</vt:lpstr>
      <vt:lpstr>Treatment!</vt:lpstr>
      <vt:lpstr>Summary</vt:lpstr>
      <vt:lpstr>Slide 78</vt:lpstr>
    </vt:vector>
  </TitlesOfParts>
  <Company>MIT CSAIL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Autism, Depression and Alzheimer’s: A Shared Underlying                    Pathology and Treatment</dc:title>
  <dc:creator>Stephanie Seneff</dc:creator>
  <cp:lastModifiedBy>Stephanie Seneff</cp:lastModifiedBy>
  <cp:revision>142</cp:revision>
  <dcterms:created xsi:type="dcterms:W3CDTF">2012-03-14T14:44:27Z</dcterms:created>
  <dcterms:modified xsi:type="dcterms:W3CDTF">2012-03-16T19:24:14Z</dcterms:modified>
</cp:coreProperties>
</file>