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84.xml" ContentType="application/vnd.openxmlformats-officedocument.presentationml.slide+xml"/>
  <Override PartName="/ppt/slides/slide65.xml" ContentType="application/vnd.openxmlformats-officedocument.presentationml.slide+xml"/>
  <Override PartName="/ppt/notesSlides/notesSlide8.xml" ContentType="application/vnd.openxmlformats-officedocument.presentationml.notesSlide+xml"/>
  <Override PartName="/ppt/slides/slide46.xml" ContentType="application/vnd.openxmlformats-officedocument.presentationml.slide+xml"/>
  <Override PartName="/ppt/notesSlides/notesSlide22.xml" ContentType="application/vnd.openxmlformats-officedocument.presentationml.notesSlide+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charts/chart1.xml" ContentType="application/vnd.openxmlformats-officedocument.drawingml.chart+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ppt/notesSlides/notesSlide10.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notesSlides/notesSlide21.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8"/>
  </p:notesMasterIdLst>
  <p:sldIdLst>
    <p:sldId id="257" r:id="rId2"/>
    <p:sldId id="366" r:id="rId3"/>
    <p:sldId id="360" r:id="rId4"/>
    <p:sldId id="318" r:id="rId5"/>
    <p:sldId id="361" r:id="rId6"/>
    <p:sldId id="335" r:id="rId7"/>
    <p:sldId id="258" r:id="rId8"/>
    <p:sldId id="325" r:id="rId9"/>
    <p:sldId id="343" r:id="rId10"/>
    <p:sldId id="336" r:id="rId11"/>
    <p:sldId id="261" r:id="rId12"/>
    <p:sldId id="355" r:id="rId13"/>
    <p:sldId id="337" r:id="rId14"/>
    <p:sldId id="356" r:id="rId15"/>
    <p:sldId id="338" r:id="rId16"/>
    <p:sldId id="339" r:id="rId17"/>
    <p:sldId id="340" r:id="rId18"/>
    <p:sldId id="341" r:id="rId19"/>
    <p:sldId id="358" r:id="rId20"/>
    <p:sldId id="344" r:id="rId21"/>
    <p:sldId id="259" r:id="rId22"/>
    <p:sldId id="263" r:id="rId23"/>
    <p:sldId id="308" r:id="rId24"/>
    <p:sldId id="264" r:id="rId25"/>
    <p:sldId id="286" r:id="rId26"/>
    <p:sldId id="309" r:id="rId27"/>
    <p:sldId id="310" r:id="rId28"/>
    <p:sldId id="321" r:id="rId29"/>
    <p:sldId id="320" r:id="rId30"/>
    <p:sldId id="324" r:id="rId31"/>
    <p:sldId id="323" r:id="rId32"/>
    <p:sldId id="322" r:id="rId33"/>
    <p:sldId id="328" r:id="rId34"/>
    <p:sldId id="294" r:id="rId35"/>
    <p:sldId id="295" r:id="rId36"/>
    <p:sldId id="296" r:id="rId37"/>
    <p:sldId id="297" r:id="rId38"/>
    <p:sldId id="298" r:id="rId39"/>
    <p:sldId id="329" r:id="rId40"/>
    <p:sldId id="299" r:id="rId41"/>
    <p:sldId id="303" r:id="rId42"/>
    <p:sldId id="304" r:id="rId43"/>
    <p:sldId id="306" r:id="rId44"/>
    <p:sldId id="327" r:id="rId45"/>
    <p:sldId id="345" r:id="rId46"/>
    <p:sldId id="346" r:id="rId47"/>
    <p:sldId id="347" r:id="rId48"/>
    <p:sldId id="348" r:id="rId49"/>
    <p:sldId id="349" r:id="rId50"/>
    <p:sldId id="363" r:id="rId51"/>
    <p:sldId id="364" r:id="rId52"/>
    <p:sldId id="362" r:id="rId53"/>
    <p:sldId id="351" r:id="rId54"/>
    <p:sldId id="352" r:id="rId55"/>
    <p:sldId id="350" r:id="rId56"/>
    <p:sldId id="353" r:id="rId57"/>
    <p:sldId id="357" r:id="rId58"/>
    <p:sldId id="275" r:id="rId59"/>
    <p:sldId id="288" r:id="rId60"/>
    <p:sldId id="307" r:id="rId61"/>
    <p:sldId id="289" r:id="rId62"/>
    <p:sldId id="290" r:id="rId63"/>
    <p:sldId id="293" r:id="rId64"/>
    <p:sldId id="287" r:id="rId65"/>
    <p:sldId id="291" r:id="rId66"/>
    <p:sldId id="317" r:id="rId67"/>
    <p:sldId id="266" r:id="rId68"/>
    <p:sldId id="316" r:id="rId69"/>
    <p:sldId id="267" r:id="rId70"/>
    <p:sldId id="268" r:id="rId71"/>
    <p:sldId id="269" r:id="rId72"/>
    <p:sldId id="326" r:id="rId73"/>
    <p:sldId id="331" r:id="rId74"/>
    <p:sldId id="311" r:id="rId75"/>
    <p:sldId id="333" r:id="rId76"/>
    <p:sldId id="365" r:id="rId77"/>
    <p:sldId id="314" r:id="rId78"/>
    <p:sldId id="313" r:id="rId79"/>
    <p:sldId id="315" r:id="rId80"/>
    <p:sldId id="332" r:id="rId81"/>
    <p:sldId id="334" r:id="rId82"/>
    <p:sldId id="312" r:id="rId83"/>
    <p:sldId id="284" r:id="rId84"/>
    <p:sldId id="285" r:id="rId85"/>
    <p:sldId id="330" r:id="rId86"/>
    <p:sldId id="359"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02" autoAdjust="0"/>
    <p:restoredTop sz="94660"/>
  </p:normalViewPr>
  <p:slideViewPr>
    <p:cSldViewPr snapToGrid="0" snapToObjects="1">
      <p:cViewPr varScale="1">
        <p:scale>
          <a:sx n="92" d="100"/>
          <a:sy n="92" d="100"/>
        </p:scale>
        <p:origin x="-61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layout/>
    </c:title>
    <c:plotArea>
      <c:layout/>
      <c:scatterChart>
        <c:scatterStyle val="smoothMarker"/>
        <c:ser>
          <c:idx val="0"/>
          <c:order val="0"/>
          <c:tx>
            <c:strRef>
              <c:f>Sheet1!$B$1</c:f>
              <c:strCache>
                <c:ptCount val="1"/>
                <c:pt idx="0">
                  <c:v>activity</c:v>
                </c:pt>
              </c:strCache>
            </c:strRef>
          </c:tx>
          <c:xVal>
            <c:numRef>
              <c:f>Sheet1!$A$2:$A$8</c:f>
              <c:numCache>
                <c:formatCode>General</c:formatCode>
                <c:ptCount val="7"/>
                <c:pt idx="0">
                  <c:v>4.0</c:v>
                </c:pt>
                <c:pt idx="1">
                  <c:v>8.0</c:v>
                </c:pt>
                <c:pt idx="2">
                  <c:v>13.0</c:v>
                </c:pt>
                <c:pt idx="3">
                  <c:v>27.0</c:v>
                </c:pt>
                <c:pt idx="4">
                  <c:v>32.0</c:v>
                </c:pt>
                <c:pt idx="5">
                  <c:v>42.0</c:v>
                </c:pt>
                <c:pt idx="6">
                  <c:v>50.0</c:v>
                </c:pt>
              </c:numCache>
            </c:numRef>
          </c:xVal>
          <c:yVal>
            <c:numRef>
              <c:f>Sheet1!$B$2:$B$8</c:f>
              <c:numCache>
                <c:formatCode>General</c:formatCode>
                <c:ptCount val="7"/>
                <c:pt idx="0">
                  <c:v>22.0</c:v>
                </c:pt>
                <c:pt idx="1">
                  <c:v>48.0</c:v>
                </c:pt>
                <c:pt idx="2">
                  <c:v>69.0</c:v>
                </c:pt>
                <c:pt idx="3">
                  <c:v>88.0</c:v>
                </c:pt>
                <c:pt idx="4">
                  <c:v>102.0</c:v>
                </c:pt>
                <c:pt idx="5">
                  <c:v>86.0</c:v>
                </c:pt>
                <c:pt idx="6">
                  <c:v>52.0</c:v>
                </c:pt>
              </c:numCache>
            </c:numRef>
          </c:yVal>
          <c:smooth val="1"/>
        </c:ser>
        <c:axId val="551359576"/>
        <c:axId val="551362728"/>
      </c:scatterChart>
      <c:valAx>
        <c:axId val="551359576"/>
        <c:scaling>
          <c:orientation val="minMax"/>
        </c:scaling>
        <c:axPos val="b"/>
        <c:numFmt formatCode="General" sourceLinked="1"/>
        <c:tickLblPos val="nextTo"/>
        <c:crossAx val="551362728"/>
        <c:crosses val="autoZero"/>
        <c:crossBetween val="midCat"/>
      </c:valAx>
      <c:valAx>
        <c:axId val="551362728"/>
        <c:scaling>
          <c:orientation val="minMax"/>
        </c:scaling>
        <c:axPos val="l"/>
        <c:majorGridlines/>
        <c:numFmt formatCode="General" sourceLinked="1"/>
        <c:tickLblPos val="nextTo"/>
        <c:crossAx val="551359576"/>
        <c:crosses val="autoZero"/>
        <c:crossBetween val="midCat"/>
      </c:valAx>
    </c:plotArea>
    <c:legend>
      <c:legendPos val="r"/>
      <c:layout/>
      <c:txPr>
        <a:bodyPr/>
        <a:lstStyle/>
        <a:p>
          <a:pPr>
            <a:defRPr sz="1800"/>
          </a:pPr>
          <a:endParaRPr lang="en-US"/>
        </a:p>
      </c:txPr>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4CEFDD-EAEB-904B-8519-A18B4B7E9C81}" type="datetimeFigureOut">
              <a:rPr lang="en-US" smtClean="0"/>
              <a:pPr/>
              <a:t>3/16/12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36F00C-15AF-8D46-8133-3BD028116FC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eosinophil" TargetMode="External"/><Relationship Id="rId4" Type="http://schemas.openxmlformats.org/officeDocument/2006/relationships/hyperlink" Target="http://en.wikipedia.org/wiki/spongiosis"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cholesterol_sulfate_agile.pdf</a:t>
            </a:r>
            <a:r>
              <a:rPr lang="en-US" dirty="0" smtClean="0"/>
              <a:t> – this was the original article on that topic.</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vitaminK/cholesterol_sulfate_inhibits_pancreatic_enzymes.pdf</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vitaminK/cholesterol_sulfate_inhibits_trypsin.pdf</a:t>
            </a:r>
            <a:endParaRPr lang="en-US" dirty="0" smtClean="0"/>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vitaminK/heparan_sulfate_diabetes.pdf</a:t>
            </a:r>
            <a:endParaRPr lang="en-US"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NOS_review.pdf</a:t>
            </a:r>
            <a:endParaRPr lang="en-US" dirty="0" smtClean="0"/>
          </a:p>
          <a:p>
            <a:endParaRPr lang="en-US" dirty="0" smtClean="0"/>
          </a:p>
          <a:p>
            <a:r>
              <a:rPr lang="en-US" sz="1200" b="1" kern="1200" dirty="0" smtClean="0">
                <a:solidFill>
                  <a:schemeClr val="tx1"/>
                </a:solidFill>
                <a:latin typeface="+mn-lt"/>
                <a:ea typeface="+mn-ea"/>
                <a:cs typeface="+mn-cs"/>
              </a:rPr>
              <a:t>Michel (Series Editor) and Olivier </a:t>
            </a:r>
            <a:r>
              <a:rPr lang="en-US" sz="1200" b="1" kern="1200" dirty="0" err="1" smtClean="0">
                <a:solidFill>
                  <a:schemeClr val="tx1"/>
                </a:solidFill>
                <a:latin typeface="+mn-lt"/>
                <a:ea typeface="+mn-ea"/>
                <a:cs typeface="+mn-cs"/>
              </a:rPr>
              <a:t>Feron</a:t>
            </a:r>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 </a:t>
            </a:r>
            <a:r>
              <a:rPr lang="en-US" sz="1200" kern="1200" dirty="0" err="1" smtClean="0">
                <a:solidFill>
                  <a:schemeClr val="tx1"/>
                </a:solidFill>
                <a:latin typeface="+mn-lt"/>
                <a:ea typeface="+mn-ea"/>
                <a:cs typeface="+mn-cs"/>
              </a:rPr>
              <a:t>Clin</a:t>
            </a:r>
            <a:r>
              <a:rPr lang="en-US" sz="1200" kern="1200" dirty="0" smtClean="0">
                <a:solidFill>
                  <a:schemeClr val="tx1"/>
                </a:solidFill>
                <a:latin typeface="+mn-lt"/>
                <a:ea typeface="+mn-ea"/>
                <a:cs typeface="+mn-cs"/>
              </a:rPr>
              <a:t>. Invest. © The American Society for Clinical Investigation, Inc. 0021-9738/97/11/2146/07 $2.00 Volume 100, Number 9, November 1997, 2146–2152 http://</a:t>
            </a:r>
            <a:r>
              <a:rPr lang="en-US" sz="1200" kern="1200" dirty="0" err="1" smtClean="0">
                <a:solidFill>
                  <a:schemeClr val="tx1"/>
                </a:solidFill>
                <a:latin typeface="+mn-lt"/>
                <a:ea typeface="+mn-ea"/>
                <a:cs typeface="+mn-cs"/>
              </a:rPr>
              <a:t>www.jci.org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Michel</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Feron</a:t>
            </a:r>
            <a:r>
              <a:rPr lang="en-US" sz="1200" kern="1200" baseline="0" dirty="0" smtClean="0">
                <a:solidFill>
                  <a:schemeClr val="tx1"/>
                </a:solidFill>
                <a:latin typeface="+mn-lt"/>
                <a:ea typeface="+mn-ea"/>
                <a:cs typeface="+mn-cs"/>
              </a:rPr>
              <a:t>, J. </a:t>
            </a:r>
            <a:r>
              <a:rPr lang="en-US" sz="1200" kern="1200" baseline="0" dirty="0" err="1" smtClean="0">
                <a:solidFill>
                  <a:schemeClr val="tx1"/>
                </a:solidFill>
                <a:latin typeface="+mn-lt"/>
                <a:ea typeface="+mn-ea"/>
                <a:cs typeface="+mn-cs"/>
              </a:rPr>
              <a:t>Clin</a:t>
            </a:r>
            <a:r>
              <a:rPr lang="en-US" sz="1200" kern="1200" baseline="0" dirty="0" smtClean="0">
                <a:solidFill>
                  <a:schemeClr val="tx1"/>
                </a:solidFill>
                <a:latin typeface="+mn-lt"/>
                <a:ea typeface="+mn-ea"/>
                <a:cs typeface="+mn-cs"/>
              </a:rPr>
              <a:t>. Invest. 100(9) 2146-2152, 1997</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Palmitoylation</a:t>
            </a:r>
            <a:r>
              <a:rPr lang="en-US" sz="1200" kern="1200" baseline="0" dirty="0" smtClean="0">
                <a:solidFill>
                  <a:schemeClr val="tx1"/>
                </a:solidFill>
                <a:latin typeface="+mn-lt"/>
                <a:ea typeface="+mn-ea"/>
                <a:cs typeface="+mn-cs"/>
              </a:rPr>
              <a:t> contributes to membrane association.</a:t>
            </a:r>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Sulfur/tetrahydrobiopterin/tetrahydrobiopterin_endothelial_dysfunction.pdf</a:t>
            </a:r>
            <a:endParaRPr lang="en-US" dirty="0"/>
          </a:p>
        </p:txBody>
      </p:sp>
      <p:sp>
        <p:nvSpPr>
          <p:cNvPr id="4" name="Slide Number Placeholder 3"/>
          <p:cNvSpPr>
            <a:spLocks noGrp="1"/>
          </p:cNvSpPr>
          <p:nvPr>
            <p:ph type="sldNum" sz="quarter" idx="10"/>
          </p:nvPr>
        </p:nvSpPr>
        <p:spPr/>
        <p:txBody>
          <a:bodyPr/>
          <a:lstStyle/>
          <a:p>
            <a:fld id="{BDBBEDE5-A2AB-BF4A-B449-71171C343C35}" type="slidenum">
              <a:rPr lang="en-US" smtClean="0"/>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vitaminK/cobalamin_NOS_interaction_Ann.pdf</a:t>
            </a:r>
            <a:endParaRPr lang="en-US" dirty="0" smtClean="0"/>
          </a:p>
          <a:p>
            <a:endParaRPr lang="en-US" dirty="0" smtClean="0"/>
          </a:p>
          <a:p>
            <a:endParaRPr lang="en-US" dirty="0" smtClean="0"/>
          </a:p>
          <a:p>
            <a:r>
              <a:rPr lang="en-US" sz="1200" kern="1200" dirty="0" smtClean="0">
                <a:solidFill>
                  <a:schemeClr val="tx1"/>
                </a:solidFill>
                <a:latin typeface="+mn-lt"/>
                <a:ea typeface="+mn-ea"/>
                <a:cs typeface="+mn-cs"/>
              </a:rPr>
              <a:t>Docking of the “base-off” form of </a:t>
            </a:r>
            <a:r>
              <a:rPr lang="en-US" sz="1200" kern="1200" dirty="0" err="1" smtClean="0">
                <a:solidFill>
                  <a:schemeClr val="tx1"/>
                </a:solidFill>
                <a:latin typeface="+mn-lt"/>
                <a:ea typeface="+mn-ea"/>
                <a:cs typeface="+mn-cs"/>
              </a:rPr>
              <a:t>cobalamin</a:t>
            </a:r>
            <a:r>
              <a:rPr lang="en-US" sz="1200" kern="1200" dirty="0" smtClean="0">
                <a:solidFill>
                  <a:schemeClr val="tx1"/>
                </a:solidFill>
                <a:latin typeface="+mn-lt"/>
                <a:ea typeface="+mn-ea"/>
                <a:cs typeface="+mn-cs"/>
              </a:rPr>
              <a:t> (as in Figure 5A) in the </a:t>
            </a:r>
            <a:r>
              <a:rPr lang="en-US" sz="1200" kern="1200" dirty="0" err="1" smtClean="0">
                <a:solidFill>
                  <a:schemeClr val="tx1"/>
                </a:solidFill>
                <a:latin typeface="+mn-lt"/>
                <a:ea typeface="+mn-ea"/>
                <a:cs typeface="+mn-cs"/>
              </a:rPr>
              <a:t>heme</a:t>
            </a:r>
            <a:r>
              <a:rPr lang="en-US" sz="1200" kern="1200" dirty="0" smtClean="0">
                <a:solidFill>
                  <a:schemeClr val="tx1"/>
                </a:solidFill>
                <a:latin typeface="+mn-lt"/>
                <a:ea typeface="+mn-ea"/>
                <a:cs typeface="+mn-cs"/>
              </a:rPr>
              <a:t> pockets of NOS2 (dark blue) and NOS1 (cyan), illustrating the extent of the </a:t>
            </a:r>
            <a:r>
              <a:rPr lang="en-US" sz="1200" kern="1200" dirty="0" err="1" smtClean="0">
                <a:solidFill>
                  <a:schemeClr val="tx1"/>
                </a:solidFill>
                <a:latin typeface="+mn-lt"/>
                <a:ea typeface="+mn-ea"/>
                <a:cs typeface="+mn-cs"/>
              </a:rPr>
              <a:t>ligand</a:t>
            </a:r>
            <a:r>
              <a:rPr lang="en-US" sz="1200" kern="1200" dirty="0" smtClean="0">
                <a:solidFill>
                  <a:schemeClr val="tx1"/>
                </a:solidFill>
                <a:latin typeface="+mn-lt"/>
                <a:ea typeface="+mn-ea"/>
                <a:cs typeface="+mn-cs"/>
              </a:rPr>
              <a:t>-binding cavity relative to the size of </a:t>
            </a:r>
            <a:r>
              <a:rPr lang="en-US" sz="1200" kern="1200" dirty="0" err="1" smtClean="0">
                <a:solidFill>
                  <a:schemeClr val="tx1"/>
                </a:solidFill>
                <a:latin typeface="+mn-lt"/>
                <a:ea typeface="+mn-ea"/>
                <a:cs typeface="+mn-cs"/>
              </a:rPr>
              <a:t>cobalamin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Heme</a:t>
            </a:r>
            <a:r>
              <a:rPr lang="en-US" sz="1200" kern="1200" dirty="0" smtClean="0">
                <a:solidFill>
                  <a:schemeClr val="tx1"/>
                </a:solidFill>
                <a:latin typeface="+mn-lt"/>
                <a:ea typeface="+mn-ea"/>
                <a:cs typeface="+mn-cs"/>
              </a:rPr>
              <a:t> is shown in red and </a:t>
            </a:r>
            <a:r>
              <a:rPr lang="en-US" sz="1200" kern="1200" dirty="0" err="1" smtClean="0">
                <a:solidFill>
                  <a:schemeClr val="tx1"/>
                </a:solidFill>
                <a:latin typeface="+mn-lt"/>
                <a:ea typeface="+mn-ea"/>
                <a:cs typeface="+mn-cs"/>
              </a:rPr>
              <a:t>cobalamin</a:t>
            </a:r>
            <a:r>
              <a:rPr lang="en-US" sz="1200" kern="1200" dirty="0" smtClean="0">
                <a:solidFill>
                  <a:schemeClr val="tx1"/>
                </a:solidFill>
                <a:latin typeface="+mn-lt"/>
                <a:ea typeface="+mn-ea"/>
                <a:cs typeface="+mn-cs"/>
              </a:rPr>
              <a:t> in purple. The very large substrate-binding pocket accommodates surprisingly large </a:t>
            </a:r>
            <a:r>
              <a:rPr lang="en-US" sz="1200" kern="1200" dirty="0" err="1" smtClean="0">
                <a:solidFill>
                  <a:schemeClr val="tx1"/>
                </a:solidFill>
                <a:latin typeface="+mn-lt"/>
                <a:ea typeface="+mn-ea"/>
                <a:cs typeface="+mn-cs"/>
              </a:rPr>
              <a:t>ligands</a:t>
            </a:r>
            <a:r>
              <a:rPr lang="en-US" sz="1200" kern="1200" dirty="0" smtClean="0">
                <a:solidFill>
                  <a:schemeClr val="tx1"/>
                </a:solidFill>
                <a:latin typeface="+mn-lt"/>
                <a:ea typeface="+mn-ea"/>
                <a:cs typeface="+mn-cs"/>
              </a:rPr>
              <a:t>, including </a:t>
            </a:r>
            <a:r>
              <a:rPr lang="en-US" sz="1200" kern="1200" dirty="0" err="1" smtClean="0">
                <a:solidFill>
                  <a:schemeClr val="tx1"/>
                </a:solidFill>
                <a:latin typeface="+mn-lt"/>
                <a:ea typeface="+mn-ea"/>
                <a:cs typeface="+mn-cs"/>
              </a:rPr>
              <a:t>porphyrins</a:t>
            </a:r>
            <a:r>
              <a:rPr lang="en-US" sz="1200" kern="1200" dirty="0" smtClean="0">
                <a:solidFill>
                  <a:schemeClr val="tx1"/>
                </a:solidFill>
                <a:latin typeface="+mn-lt"/>
                <a:ea typeface="+mn-ea"/>
                <a:cs typeface="+mn-cs"/>
              </a:rPr>
              <a:t> (similar in size and shape to the </a:t>
            </a:r>
            <a:r>
              <a:rPr lang="en-US" sz="1200" kern="1200" dirty="0" err="1" smtClean="0">
                <a:solidFill>
                  <a:schemeClr val="tx1"/>
                </a:solidFill>
                <a:latin typeface="+mn-lt"/>
                <a:ea typeface="+mn-ea"/>
                <a:cs typeface="+mn-cs"/>
              </a:rPr>
              <a:t>corrin</a:t>
            </a:r>
            <a:r>
              <a:rPr lang="en-US" sz="1200" kern="1200" dirty="0" smtClean="0">
                <a:solidFill>
                  <a:schemeClr val="tx1"/>
                </a:solidFill>
                <a:latin typeface="+mn-lt"/>
                <a:ea typeface="+mn-ea"/>
                <a:cs typeface="+mn-cs"/>
              </a:rPr>
              <a:t> shown here). The insertion of </a:t>
            </a:r>
            <a:r>
              <a:rPr lang="en-US" sz="1200" kern="1200" dirty="0" err="1" smtClean="0">
                <a:solidFill>
                  <a:schemeClr val="tx1"/>
                </a:solidFill>
                <a:latin typeface="+mn-lt"/>
                <a:ea typeface="+mn-ea"/>
                <a:cs typeface="+mn-cs"/>
              </a:rPr>
              <a:t>cobalamin</a:t>
            </a:r>
            <a:r>
              <a:rPr lang="en-US" sz="1200" kern="1200" dirty="0" smtClean="0">
                <a:solidFill>
                  <a:schemeClr val="tx1"/>
                </a:solidFill>
                <a:latin typeface="+mn-lt"/>
                <a:ea typeface="+mn-ea"/>
                <a:cs typeface="+mn-cs"/>
              </a:rPr>
              <a:t> into the </a:t>
            </a:r>
            <a:r>
              <a:rPr lang="en-US" sz="1200" kern="1200" dirty="0" err="1" smtClean="0">
                <a:solidFill>
                  <a:schemeClr val="tx1"/>
                </a:solidFill>
                <a:latin typeface="+mn-lt"/>
                <a:ea typeface="+mn-ea"/>
                <a:cs typeface="+mn-cs"/>
              </a:rPr>
              <a:t>heme</a:t>
            </a:r>
            <a:r>
              <a:rPr lang="en-US" sz="1200" kern="1200" dirty="0" smtClean="0">
                <a:solidFill>
                  <a:schemeClr val="tx1"/>
                </a:solidFill>
                <a:latin typeface="+mn-lt"/>
                <a:ea typeface="+mn-ea"/>
                <a:cs typeface="+mn-cs"/>
              </a:rPr>
              <a:t> pocket is ultimately limited by a beta sheet near V567 (NOS1). The configuration shown generates a 0.4Angstrom clash with the </a:t>
            </a:r>
            <a:r>
              <a:rPr lang="en-US" sz="1200" kern="1200" dirty="0" err="1" smtClean="0">
                <a:solidFill>
                  <a:schemeClr val="tx1"/>
                </a:solidFill>
                <a:latin typeface="+mn-lt"/>
                <a:ea typeface="+mn-ea"/>
                <a:cs typeface="+mn-cs"/>
              </a:rPr>
              <a:t>valine</a:t>
            </a:r>
            <a:r>
              <a:rPr lang="en-US" sz="1200" kern="1200" dirty="0" smtClean="0">
                <a:solidFill>
                  <a:schemeClr val="tx1"/>
                </a:solidFill>
                <a:latin typeface="+mn-lt"/>
                <a:ea typeface="+mn-ea"/>
                <a:cs typeface="+mn-cs"/>
              </a:rPr>
              <a:t> side chain in the crystal structure from PDB P_1ZVL, and represents the approximate limit of insertion of </a:t>
            </a:r>
            <a:r>
              <a:rPr lang="en-US" sz="1200" kern="1200" dirty="0" err="1" smtClean="0">
                <a:solidFill>
                  <a:schemeClr val="tx1"/>
                </a:solidFill>
                <a:latin typeface="+mn-lt"/>
                <a:ea typeface="+mn-ea"/>
                <a:cs typeface="+mn-cs"/>
              </a:rPr>
              <a:t>cobalamin</a:t>
            </a:r>
            <a:r>
              <a:rPr lang="en-US" sz="1200" kern="1200" dirty="0" smtClean="0">
                <a:solidFill>
                  <a:schemeClr val="tx1"/>
                </a:solidFill>
                <a:latin typeface="+mn-lt"/>
                <a:ea typeface="+mn-ea"/>
                <a:cs typeface="+mn-cs"/>
              </a:rPr>
              <a:t>, assuming slight rearrangements in the backbone are possible. A similar configuration with approximately 80% overlap of the </a:t>
            </a:r>
            <a:r>
              <a:rPr lang="en-US" sz="1200" kern="1200" dirty="0" err="1" smtClean="0">
                <a:solidFill>
                  <a:schemeClr val="tx1"/>
                </a:solidFill>
                <a:latin typeface="+mn-lt"/>
                <a:ea typeface="+mn-ea"/>
                <a:cs typeface="+mn-cs"/>
              </a:rPr>
              <a:t>corrin</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heme</a:t>
            </a:r>
            <a:r>
              <a:rPr lang="en-US" sz="1200" kern="1200" dirty="0" smtClean="0">
                <a:solidFill>
                  <a:schemeClr val="tx1"/>
                </a:solidFill>
                <a:latin typeface="+mn-lt"/>
                <a:ea typeface="+mn-ea"/>
                <a:cs typeface="+mn-cs"/>
              </a:rPr>
              <a:t> can be obtained without backbone or </a:t>
            </a:r>
            <a:r>
              <a:rPr lang="en-US" sz="1200" kern="1200" dirty="0" err="1" smtClean="0">
                <a:solidFill>
                  <a:schemeClr val="tx1"/>
                </a:solidFill>
                <a:latin typeface="+mn-lt"/>
                <a:ea typeface="+mn-ea"/>
                <a:cs typeface="+mn-cs"/>
              </a:rPr>
              <a:t>unrelaxable</a:t>
            </a:r>
            <a:r>
              <a:rPr lang="en-US" sz="1200" kern="1200" dirty="0" smtClean="0">
                <a:solidFill>
                  <a:schemeClr val="tx1"/>
                </a:solidFill>
                <a:latin typeface="+mn-lt"/>
                <a:ea typeface="+mn-ea"/>
                <a:cs typeface="+mn-cs"/>
              </a:rPr>
              <a:t> side chain clashes. Slight </a:t>
            </a:r>
            <a:r>
              <a:rPr lang="en-US" sz="1200" kern="1200" dirty="0" err="1" smtClean="0">
                <a:solidFill>
                  <a:schemeClr val="tx1"/>
                </a:solidFill>
                <a:latin typeface="+mn-lt"/>
                <a:ea typeface="+mn-ea"/>
                <a:cs typeface="+mn-cs"/>
              </a:rPr>
              <a:t>torsioning</a:t>
            </a:r>
            <a:r>
              <a:rPr lang="en-US" sz="1200" kern="1200" dirty="0" smtClean="0">
                <a:solidFill>
                  <a:schemeClr val="tx1"/>
                </a:solidFill>
                <a:latin typeface="+mn-lt"/>
                <a:ea typeface="+mn-ea"/>
                <a:cs typeface="+mn-cs"/>
              </a:rPr>
              <a:t> of some active site residue side chains and repositioning of the </a:t>
            </a:r>
            <a:r>
              <a:rPr lang="en-US" sz="1200" kern="1200" dirty="0" err="1" smtClean="0">
                <a:solidFill>
                  <a:schemeClr val="tx1"/>
                </a:solidFill>
                <a:latin typeface="+mn-lt"/>
                <a:ea typeface="+mn-ea"/>
                <a:cs typeface="+mn-cs"/>
              </a:rPr>
              <a:t>DMBzI</a:t>
            </a:r>
            <a:r>
              <a:rPr lang="en-US" sz="1200" kern="1200" dirty="0" smtClean="0">
                <a:solidFill>
                  <a:schemeClr val="tx1"/>
                </a:solidFill>
                <a:latin typeface="+mn-lt"/>
                <a:ea typeface="+mn-ea"/>
                <a:cs typeface="+mn-cs"/>
              </a:rPr>
              <a:t> moiety of the </a:t>
            </a:r>
            <a:r>
              <a:rPr lang="en-US" sz="1200" kern="1200" dirty="0" err="1" smtClean="0">
                <a:solidFill>
                  <a:schemeClr val="tx1"/>
                </a:solidFill>
                <a:latin typeface="+mn-lt"/>
                <a:ea typeface="+mn-ea"/>
                <a:cs typeface="+mn-cs"/>
              </a:rPr>
              <a:t>cobalamin</a:t>
            </a:r>
            <a:r>
              <a:rPr lang="en-US" sz="1200" kern="1200" dirty="0" smtClean="0">
                <a:solidFill>
                  <a:schemeClr val="tx1"/>
                </a:solidFill>
                <a:latin typeface="+mn-lt"/>
                <a:ea typeface="+mn-ea"/>
                <a:cs typeface="+mn-cs"/>
              </a:rPr>
              <a:t> (visible as rings in solid rendering at the upper right) was necessary. The aromatic side chains visible at the bottom of the figure at the edge of the access channel are W306 and Y706 in NOS1.</a:t>
            </a:r>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42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Got a hot date and forgot to light the </a:t>
            </a:r>
            <a:r>
              <a:rPr lang="en-US" dirty="0" err="1" smtClean="0"/>
              <a:t>barby</a:t>
            </a:r>
            <a:r>
              <a:rPr lang="en-US" dirty="0" smtClean="0"/>
              <a:t>? No Worries mate, 3-5 gallons of liquid oxygen is guaranteed to have a perfect fire in 3 seconds!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Photo credit: http://</a:t>
            </a:r>
            <a:r>
              <a:rPr lang="en-US" dirty="0" err="1" smtClean="0"/>
              <a:t>www.doeblitz.net/ghg</a:t>
            </a:r>
            <a:r>
              <a:rPr lang="en-US" dirty="0" smtClean="0"/>
              <a:t>/</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46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haines_sodium_leaks.pdf</a:t>
            </a:r>
            <a:endParaRPr lang="en-US" dirty="0" smtClean="0"/>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50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Taiwan</a:t>
            </a:r>
          </a:p>
          <a:p>
            <a:r>
              <a:rPr lang="en-US" dirty="0" err="1" smtClean="0"/>
              <a:t>http://www.lbl.gov/Science-Articles/Archive/CSD-protein-clues.html</a:t>
            </a:r>
            <a:endParaRPr lang="en-US" dirty="0" smtClean="0"/>
          </a:p>
          <a:p>
            <a:r>
              <a:rPr lang="en-US" dirty="0" err="1" smtClean="0"/>
              <a:t>Carboxylates</a:t>
            </a:r>
            <a:r>
              <a:rPr lang="en-US" baseline="0" dirty="0" smtClean="0"/>
              <a:t> are </a:t>
            </a:r>
            <a:r>
              <a:rPr lang="en-US" baseline="0" dirty="0" err="1" smtClean="0"/>
              <a:t>kosmotropes</a:t>
            </a:r>
            <a:endParaRPr lang="en-US" dirty="0" smtClean="0"/>
          </a:p>
          <a:p>
            <a:endParaRPr lang="en-US" dirty="0" smtClean="0"/>
          </a:p>
          <a:p>
            <a:r>
              <a:rPr lang="en-US" dirty="0" smtClean="0"/>
              <a:t>CH3CO2- = acetate</a:t>
            </a:r>
          </a:p>
          <a:p>
            <a:r>
              <a:rPr lang="en-US" dirty="0" smtClean="0"/>
              <a:t>CH3COHCOOH = Lactic acid</a:t>
            </a:r>
          </a:p>
          <a:p>
            <a:endParaRPr lang="en-US" dirty="0" smtClean="0"/>
          </a:p>
          <a:p>
            <a:r>
              <a:rPr lang="en-US" dirty="0" smtClean="0"/>
              <a:t>http://</a:t>
            </a:r>
            <a:r>
              <a:rPr lang="en-US" dirty="0" err="1" smtClean="0"/>
              <a:t>www.lsbu.ac.uk/water/hofmeist.html</a:t>
            </a:r>
            <a:endParaRPr lang="en-US" dirty="0" smtClean="0"/>
          </a:p>
          <a:p>
            <a:endParaRPr lang="en-US" dirty="0" smtClean="0"/>
          </a:p>
          <a:p>
            <a:endParaRPr lang="en-US" dirty="0" smtClean="0"/>
          </a:p>
          <a:p>
            <a:r>
              <a:rPr lang="en-US" dirty="0" smtClean="0"/>
              <a:t>./</a:t>
            </a:r>
            <a:r>
              <a:rPr lang="en-US" dirty="0" err="1" smtClean="0"/>
              <a:t>chaotropic_protein_interactions_HARD.pdf</a:t>
            </a:r>
            <a:endParaRPr lang="en-US" dirty="0" smtClean="0"/>
          </a:p>
          <a:p>
            <a:r>
              <a:rPr lang="en-US" dirty="0" smtClean="0"/>
              <a:t>To circumvent these problems, we have investigated the use of</a:t>
            </a:r>
          </a:p>
          <a:p>
            <a:r>
              <a:rPr lang="en-US" dirty="0" err="1" smtClean="0"/>
              <a:t>chaotropic</a:t>
            </a:r>
            <a:r>
              <a:rPr lang="en-US" dirty="0" smtClean="0"/>
              <a:t> salts (i.e. salts whose anions favor the transfer of </a:t>
            </a:r>
            <a:r>
              <a:rPr lang="en-US" dirty="0" err="1" smtClean="0"/>
              <a:t>apolar</a:t>
            </a:r>
            <a:endParaRPr lang="en-US" dirty="0" smtClean="0"/>
          </a:p>
          <a:p>
            <a:r>
              <a:rPr lang="en-US" dirty="0" smtClean="0"/>
              <a:t>groups to water (5)) for dissociating proteins.</a:t>
            </a:r>
          </a:p>
          <a:p>
            <a:endParaRPr lang="en-US" dirty="0" smtClean="0"/>
          </a:p>
          <a:p>
            <a:endParaRPr lang="en-US" dirty="0" smtClean="0"/>
          </a:p>
          <a:p>
            <a:r>
              <a:rPr lang="en-US" dirty="0" smtClean="0"/>
              <a:t>Such salts are known to increase the solubility of non-polar</a:t>
            </a:r>
          </a:p>
          <a:p>
            <a:r>
              <a:rPr lang="en-US" dirty="0" smtClean="0"/>
              <a:t>molecules in water, and thermodynamic evidence suggests that they act</a:t>
            </a:r>
          </a:p>
          <a:p>
            <a:r>
              <a:rPr lang="en-US" dirty="0" smtClean="0"/>
              <a:t>by making water more “disordered” or </a:t>
            </a:r>
            <a:r>
              <a:rPr lang="en-US" dirty="0" err="1" smtClean="0"/>
              <a:t>lipophilic</a:t>
            </a:r>
            <a:r>
              <a:rPr lang="en-US" dirty="0" smtClean="0"/>
              <a:t> (5, 6). Previous</a:t>
            </a:r>
          </a:p>
          <a:p>
            <a:r>
              <a:rPr lang="en-US" dirty="0" smtClean="0"/>
              <a:t>studies have shown that relatively low concentrations of </a:t>
            </a:r>
            <a:r>
              <a:rPr lang="en-US" dirty="0" err="1" smtClean="0"/>
              <a:t>chaotropic</a:t>
            </a:r>
            <a:endParaRPr lang="en-US" dirty="0" smtClean="0"/>
          </a:p>
          <a:p>
            <a:r>
              <a:rPr lang="en-US" dirty="0" smtClean="0"/>
              <a:t>salts cause the dissociation of </a:t>
            </a:r>
            <a:r>
              <a:rPr lang="en-US" dirty="0" err="1" smtClean="0"/>
              <a:t>actin</a:t>
            </a:r>
            <a:r>
              <a:rPr lang="en-US" dirty="0" smtClean="0"/>
              <a:t>, hemoglobin, and</a:t>
            </a:r>
          </a:p>
          <a:p>
            <a:r>
              <a:rPr lang="en-US" dirty="0" smtClean="0"/>
              <a:t>antigen-antibody complexes (7-9).</a:t>
            </a:r>
          </a:p>
          <a:p>
            <a:endParaRPr lang="en-US" dirty="0"/>
          </a:p>
        </p:txBody>
      </p:sp>
      <p:sp>
        <p:nvSpPr>
          <p:cNvPr id="4" name="Slide Number Placeholder 3"/>
          <p:cNvSpPr>
            <a:spLocks noGrp="1"/>
          </p:cNvSpPr>
          <p:nvPr>
            <p:ph type="sldNum" sz="quarter" idx="10"/>
          </p:nvPr>
        </p:nvSpPr>
        <p:spPr/>
        <p:txBody>
          <a:bodyPr/>
          <a:lstStyle/>
          <a:p>
            <a:fld id="{AC691142-9574-BC4E-A752-5135867D3813}" type="slidenum">
              <a:rPr lang="en-US" smtClean="0"/>
              <a:pPr/>
              <a:t>53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vitaminK/cholesterol_impacts_pancreas_insulin_release.pdf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For_vic/sunscreen_skin_cancer.pdf</a:t>
            </a:r>
            <a:endParaRPr lang="en-US" dirty="0" smtClean="0"/>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62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For_vic/statins_and_nomelanoma_skin_cancer.pdf</a:t>
            </a:r>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63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Might have</a:t>
            </a:r>
            <a:r>
              <a:rPr lang="en-US" baseline="0" dirty="0" smtClean="0"/>
              <a:t> an answer in </a:t>
            </a:r>
            <a:r>
              <a:rPr lang="en-US" baseline="0" dirty="0" err="1" smtClean="0"/>
              <a:t>vitaminK/epidermis_review.pdf</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65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err="1" smtClean="0"/>
              <a:t>vitaminK/retinoic_acid_inhibits_cholesterol_sulfate.text</a:t>
            </a:r>
            <a:endParaRPr lang="en-US" dirty="0" smtClean="0"/>
          </a:p>
          <a:p>
            <a:r>
              <a:rPr lang="en-US" dirty="0" err="1" smtClean="0"/>
              <a:t>Squamous</a:t>
            </a:r>
            <a:r>
              <a:rPr lang="en-US" baseline="0" dirty="0" smtClean="0"/>
              <a:t> cells</a:t>
            </a:r>
            <a:endParaRPr lang="en-US" dirty="0" smtClean="0"/>
          </a:p>
          <a:p>
            <a:endParaRPr lang="en-US" dirty="0" smtClean="0"/>
          </a:p>
          <a:p>
            <a:r>
              <a:rPr lang="en-US" dirty="0" err="1" smtClean="0"/>
              <a:t>Retinoids</a:t>
            </a:r>
            <a:r>
              <a:rPr lang="en-US" dirty="0" smtClean="0"/>
              <a:t> inhibit cholesterol sulfate accumulation and the increase in </a:t>
            </a:r>
            <a:r>
              <a:rPr lang="en-US" dirty="0" err="1" smtClean="0"/>
              <a:t>transglutaminase</a:t>
            </a:r>
            <a:r>
              <a:rPr lang="en-US" dirty="0" smtClean="0"/>
              <a:t> activity by PMA but do not affect the commitment to terminal cell division.</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68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http://o.aolcdn.com/photo-hub/news_gallery/6/6/666245/1274481905965.JPEG</a:t>
            </a:r>
          </a:p>
          <a:p>
            <a:r>
              <a:rPr lang="en-US" dirty="0" smtClean="0"/>
              <a:t>http://www.aolnews.com/2010/05/24/study-many-sunscreens-may-be-accelerating-cancer/</a:t>
            </a:r>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70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http://www.aolnews.com/2010/05/24/study-many-sunscreens-may-be-accelerating-cancer/</a:t>
            </a:r>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71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http://www.westonaprice.org/thumbs-up-dvdmedia/what-in-the-world-are-they-spraying-by-griffin-murphy-a-wittenberger</a:t>
            </a:r>
            <a:endParaRPr lang="en-US" dirty="0" smtClean="0"/>
          </a:p>
          <a:p>
            <a:r>
              <a:rPr lang="en-US" dirty="0" smtClean="0"/>
              <a:t>./</a:t>
            </a:r>
            <a:r>
              <a:rPr lang="en-US" dirty="0" err="1" smtClean="0"/>
              <a:t>Chemtrails.pdf</a:t>
            </a:r>
            <a:endParaRPr lang="en-US"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73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UK_Scotland_low_sun_bad_health.pdf</a:t>
            </a:r>
            <a:endParaRPr lang="en-US" dirty="0" smtClean="0"/>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75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79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Summer vacation on Mediterranean Sea resort, Antalya, Turkey </a:t>
            </a:r>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80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sunlight_stroke_healthday.text</a:t>
            </a:r>
            <a:endParaRPr lang="en-US" dirty="0" smtClean="0"/>
          </a:p>
          <a:p>
            <a:r>
              <a:rPr lang="en-US" dirty="0" smtClean="0"/>
              <a:t>6,500</a:t>
            </a:r>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t>
            </a:r>
            <a:r>
              <a:rPr lang="en-US" dirty="0" err="1" smtClean="0"/>
              <a:t>mucopolysaccharides.pdf</a:t>
            </a:r>
            <a:endParaRPr lang="en-US" dirty="0" smtClean="0"/>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vitaminK/cholesterol_sulfate_inhibits_trypsin.pdf</a:t>
            </a:r>
            <a:endParaRPr lang="en-US" dirty="0" smtClean="0"/>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vitaminK/keratinocytes_mature_in_air_exposure.pdf</a:t>
            </a:r>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vitaminK/eosinophilic_esophagitis.text</a:t>
            </a:r>
            <a:endParaRPr lang="en-US" dirty="0" smtClean="0"/>
          </a:p>
          <a:p>
            <a:r>
              <a:rPr lang="en-US" dirty="0" smtClean="0"/>
              <a:t>http://www.medscape.com/viewarticle/731955_3</a:t>
            </a:r>
          </a:p>
          <a:p>
            <a:r>
              <a:rPr lang="en-US" dirty="0" smtClean="0"/>
              <a:t>Eczema</a:t>
            </a:r>
            <a:r>
              <a:rPr lang="en-US" baseline="0" dirty="0" smtClean="0"/>
              <a:t> = atopic dermatitis</a:t>
            </a:r>
            <a:endParaRPr lang="en-US" dirty="0" smtClean="0"/>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Characteristic features are present:</a:t>
            </a:r>
          </a:p>
          <a:p>
            <a:r>
              <a:rPr lang="en-US" dirty="0" smtClean="0"/>
              <a:t>Abundant </a:t>
            </a:r>
            <a:r>
              <a:rPr lang="en-US" dirty="0" smtClean="0">
                <a:hlinkClick r:id="rId3" tooltip="w:eosinophil"/>
              </a:rPr>
              <a:t>eosinophils</a:t>
            </a:r>
            <a:r>
              <a:rPr lang="en-US" dirty="0" smtClean="0"/>
              <a:t> - criteria vary; one common definition is: &gt; 20 eosinophils/0.24 mm</a:t>
            </a:r>
            <a:r>
              <a:rPr lang="en-US" baseline="30000" dirty="0" smtClean="0"/>
              <a:t>2</a:t>
            </a:r>
            <a:r>
              <a:rPr lang="en-US" dirty="0" smtClean="0"/>
              <a:t>.</a:t>
            </a:r>
          </a:p>
          <a:p>
            <a:r>
              <a:rPr lang="en-US" dirty="0" smtClean="0"/>
              <a:t>Papillae are elongated; papillae reach into the top 1/3 of the epithelial layer.</a:t>
            </a:r>
          </a:p>
          <a:p>
            <a:r>
              <a:rPr lang="en-US" dirty="0" smtClean="0"/>
              <a:t>Basal cell hyperplasia; &gt; 3 cells thick or &gt;15% of epithelial thickness.</a:t>
            </a:r>
          </a:p>
          <a:p>
            <a:r>
              <a:rPr lang="en-US" dirty="0" smtClean="0">
                <a:hlinkClick r:id="rId4" tooltip="w:spongiosis"/>
              </a:rPr>
              <a:t>Spongiosis</a:t>
            </a:r>
            <a:r>
              <a:rPr lang="en-US" dirty="0" smtClean="0"/>
              <a:t>.</a:t>
            </a:r>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26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vitaminK/lungs_bronchial_epithelium_cholesterol_sulfate.text</a:t>
            </a:r>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EB072A-D863-D84C-B94B-87EB3B5D567B}" type="datetimeFigureOut">
              <a:rPr lang="en-US" smtClean="0"/>
              <a:pPr/>
              <a:t>3/16/12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B072A-D863-D84C-B94B-87EB3B5D567B}" type="datetimeFigureOut">
              <a:rPr lang="en-US" smtClean="0"/>
              <a:pPr/>
              <a:t>3/16/12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B072A-D863-D84C-B94B-87EB3B5D567B}" type="datetimeFigureOut">
              <a:rPr lang="en-US" smtClean="0"/>
              <a:pPr/>
              <a:t>3/16/12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B072A-D863-D84C-B94B-87EB3B5D567B}" type="datetimeFigureOut">
              <a:rPr lang="en-US" smtClean="0"/>
              <a:pPr/>
              <a:t>3/16/12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EB072A-D863-D84C-B94B-87EB3B5D567B}" type="datetimeFigureOut">
              <a:rPr lang="en-US" smtClean="0"/>
              <a:pPr/>
              <a:t>3/16/12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EB072A-D863-D84C-B94B-87EB3B5D567B}" type="datetimeFigureOut">
              <a:rPr lang="en-US" smtClean="0"/>
              <a:pPr/>
              <a:t>3/16/12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EB072A-D863-D84C-B94B-87EB3B5D567B}" type="datetimeFigureOut">
              <a:rPr lang="en-US" smtClean="0"/>
              <a:pPr/>
              <a:t>3/16/12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EB072A-D863-D84C-B94B-87EB3B5D567B}" type="datetimeFigureOut">
              <a:rPr lang="en-US" smtClean="0"/>
              <a:pPr/>
              <a:t>3/16/12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B072A-D863-D84C-B94B-87EB3B5D567B}" type="datetimeFigureOut">
              <a:rPr lang="en-US" smtClean="0"/>
              <a:pPr/>
              <a:t>3/16/12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B072A-D863-D84C-B94B-87EB3B5D567B}" type="datetimeFigureOut">
              <a:rPr lang="en-US" smtClean="0"/>
              <a:pPr/>
              <a:t>3/16/12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B072A-D863-D84C-B94B-87EB3B5D567B}" type="datetimeFigureOut">
              <a:rPr lang="en-US" smtClean="0"/>
              <a:pPr/>
              <a:t>3/16/12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D38F2-3C7C-E042-B502-1D55B01BAA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B072A-D863-D84C-B94B-87EB3B5D567B}" type="datetimeFigureOut">
              <a:rPr lang="en-US" smtClean="0"/>
              <a:pPr/>
              <a:t>3/16/12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D38F2-3C7C-E042-B502-1D55B01BAA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jpeg"/></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79.xml.rels><?xml version="1.0" encoding="UTF-8" standalone="yes"?>
<Relationships xmlns="http://schemas.openxmlformats.org/package/2006/relationships"><Relationship Id="rId11" Type="http://schemas.openxmlformats.org/officeDocument/2006/relationships/image" Target="../media/image70.jpeg"/><Relationship Id="rId12" Type="http://schemas.openxmlformats.org/officeDocument/2006/relationships/image" Target="../media/image71.jpeg"/><Relationship Id="rId13" Type="http://schemas.openxmlformats.org/officeDocument/2006/relationships/image" Target="../media/image72.jpeg"/><Relationship Id="rId14" Type="http://schemas.openxmlformats.org/officeDocument/2006/relationships/image" Target="../media/image73.jpeg"/><Relationship Id="rId15"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gif"/><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unlight2.jpg"/>
          <p:cNvPicPr>
            <a:picLocks noChangeAspect="1"/>
          </p:cNvPicPr>
          <p:nvPr/>
        </p:nvPicPr>
        <p:blipFill>
          <a:blip r:embed="rId2"/>
          <a:stretch>
            <a:fillRect/>
          </a:stretch>
        </p:blipFill>
        <p:spPr>
          <a:xfrm>
            <a:off x="9359" y="0"/>
            <a:ext cx="9125281" cy="6858000"/>
          </a:xfrm>
          <a:prstGeom prst="rect">
            <a:avLst/>
          </a:prstGeom>
        </p:spPr>
      </p:pic>
      <p:sp>
        <p:nvSpPr>
          <p:cNvPr id="2" name="Title 1"/>
          <p:cNvSpPr>
            <a:spLocks noGrp="1"/>
          </p:cNvSpPr>
          <p:nvPr>
            <p:ph type="ctrTitle"/>
          </p:nvPr>
        </p:nvSpPr>
        <p:spPr>
          <a:xfrm>
            <a:off x="685800" y="1214310"/>
            <a:ext cx="7772400" cy="1470025"/>
          </a:xfrm>
        </p:spPr>
        <p:txBody>
          <a:bodyPr/>
          <a:lstStyle/>
          <a:p>
            <a:r>
              <a:rPr lang="en-US" dirty="0" smtClean="0"/>
              <a:t>Let the Sun Shine In!!</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ln>
                  <a:solidFill>
                    <a:srgbClr val="FFFFFF"/>
                  </a:solidFill>
                </a:ln>
              </a:rPr>
              <a:t>Wise Traditions London</a:t>
            </a:r>
          </a:p>
          <a:p>
            <a:r>
              <a:rPr lang="en-US" dirty="0" smtClean="0">
                <a:ln>
                  <a:solidFill>
                    <a:srgbClr val="FFFFFF"/>
                  </a:solidFill>
                </a:ln>
              </a:rPr>
              <a:t>March 17, 2012</a:t>
            </a:r>
          </a:p>
          <a:p>
            <a:r>
              <a:rPr lang="en-US" dirty="0" smtClean="0">
                <a:ln>
                  <a:solidFill>
                    <a:srgbClr val="FFFFFF"/>
                  </a:solidFill>
                </a:ln>
              </a:rPr>
              <a:t>Stephanie Seneff</a:t>
            </a:r>
          </a:p>
          <a:p>
            <a:r>
              <a:rPr lang="en-US" dirty="0" smtClean="0">
                <a:ln>
                  <a:solidFill>
                    <a:srgbClr val="FFFFFF"/>
                  </a:solidFill>
                </a:ln>
              </a:rPr>
              <a:t>MIT</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Sulfate!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Cells in the skin produce vitamin D3 </a:t>
            </a:r>
            <a:r>
              <a:rPr lang="en-US" i="1" dirty="0" smtClean="0"/>
              <a:t>sulfate </a:t>
            </a:r>
            <a:r>
              <a:rPr lang="en-US" dirty="0" smtClean="0"/>
              <a:t>upon exposure to the sun</a:t>
            </a:r>
          </a:p>
          <a:p>
            <a:pPr lvl="1"/>
            <a:r>
              <a:rPr lang="en-US" dirty="0" smtClean="0"/>
              <a:t>The precursor to vitamin D3 is cholesterol</a:t>
            </a:r>
          </a:p>
          <a:p>
            <a:r>
              <a:rPr lang="en-US" dirty="0" smtClean="0"/>
              <a:t>Cells also produce an abundance of       </a:t>
            </a:r>
            <a:r>
              <a:rPr lang="en-US" i="1" dirty="0" smtClean="0"/>
              <a:t>cholesterol </a:t>
            </a:r>
            <a:r>
              <a:rPr lang="en-US" dirty="0" smtClean="0"/>
              <a:t>sulfate</a:t>
            </a:r>
          </a:p>
          <a:p>
            <a:pPr lvl="1"/>
            <a:r>
              <a:rPr lang="en-US" dirty="0" smtClean="0"/>
              <a:t>I believe this is the more important molecule!</a:t>
            </a:r>
          </a:p>
          <a:p>
            <a:r>
              <a:rPr lang="en-US" dirty="0" smtClean="0"/>
              <a:t>Many of the alleged benefits of vitamin D3 are actually benefits of cholesterol sulfate</a:t>
            </a:r>
          </a:p>
          <a:p>
            <a:pPr lvl="1"/>
            <a:r>
              <a:rPr lang="en-US" dirty="0" smtClean="0"/>
              <a:t>Protection against cancer, diabetes and cardiovascular disease; improved immune function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un.gif"/>
          <p:cNvPicPr>
            <a:picLocks noChangeAspect="1"/>
          </p:cNvPicPr>
          <p:nvPr/>
        </p:nvPicPr>
        <p:blipFill>
          <a:blip r:embed="rId2"/>
          <a:stretch>
            <a:fillRect/>
          </a:stretch>
        </p:blipFill>
        <p:spPr>
          <a:xfrm>
            <a:off x="5599007" y="470000"/>
            <a:ext cx="2655421" cy="2562692"/>
          </a:xfrm>
          <a:prstGeom prst="rect">
            <a:avLst/>
          </a:prstGeom>
        </p:spPr>
      </p:pic>
      <p:sp>
        <p:nvSpPr>
          <p:cNvPr id="3" name="Content Placeholder 2"/>
          <p:cNvSpPr>
            <a:spLocks noGrp="1"/>
          </p:cNvSpPr>
          <p:nvPr>
            <p:ph idx="1"/>
          </p:nvPr>
        </p:nvSpPr>
        <p:spPr>
          <a:xfrm>
            <a:off x="457200" y="1300303"/>
            <a:ext cx="8229600" cy="4525963"/>
          </a:xfrm>
        </p:spPr>
        <p:txBody>
          <a:bodyPr>
            <a:normAutofit lnSpcReduction="10000"/>
          </a:bodyPr>
          <a:lstStyle/>
          <a:p>
            <a:r>
              <a:rPr lang="en-US" i="1" dirty="0" smtClean="0"/>
              <a:t>Cholesterol sulfate, produced                                    in the skin, </a:t>
            </a:r>
            <a:r>
              <a:rPr lang="en-US" dirty="0" smtClean="0"/>
              <a:t>supplies  oxygen,                             sulfur, cholesterol, energy and                                         negative charge to the tissues</a:t>
            </a:r>
          </a:p>
          <a:p>
            <a:r>
              <a:rPr lang="en-US" dirty="0" smtClean="0"/>
              <a:t>Sulfate is synthesized from sulfide in the skin and blood stream utilizing the  energy in sunlight</a:t>
            </a:r>
          </a:p>
          <a:p>
            <a:pPr lvl="1"/>
            <a:r>
              <a:rPr lang="en-US" dirty="0" smtClean="0"/>
              <a:t>Protects from UV damage and keeps microbes out</a:t>
            </a:r>
          </a:p>
          <a:p>
            <a:r>
              <a:rPr lang="en-US" dirty="0" smtClean="0"/>
              <a:t> Sunscreen interferes with this process</a:t>
            </a:r>
            <a:endParaRPr lang="en-US" dirty="0"/>
          </a:p>
        </p:txBody>
      </p:sp>
      <p:sp>
        <p:nvSpPr>
          <p:cNvPr id="2" name="Title 1"/>
          <p:cNvSpPr>
            <a:spLocks noGrp="1"/>
          </p:cNvSpPr>
          <p:nvPr>
            <p:ph type="title"/>
          </p:nvPr>
        </p:nvSpPr>
        <p:spPr>
          <a:xfrm>
            <a:off x="457200" y="27664"/>
            <a:ext cx="8229600" cy="1143000"/>
          </a:xfrm>
        </p:spPr>
        <p:txBody>
          <a:bodyPr/>
          <a:lstStyle/>
          <a:p>
            <a:r>
              <a:rPr lang="en-US" dirty="0" smtClean="0"/>
              <a:t>A Novel Proposal</a:t>
            </a:r>
            <a:endParaRPr lang="en-US" dirty="0"/>
          </a:p>
        </p:txBody>
      </p:sp>
      <p:sp>
        <p:nvSpPr>
          <p:cNvPr id="5" name="TextBox 4"/>
          <p:cNvSpPr txBox="1"/>
          <p:nvPr/>
        </p:nvSpPr>
        <p:spPr>
          <a:xfrm>
            <a:off x="1074626" y="2742525"/>
            <a:ext cx="6666360" cy="1569660"/>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The skin is a solar powered battery!</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Cholesterol is Essential for Mobility and a Nervous System</a:t>
            </a:r>
            <a:endParaRPr lang="en-US" dirty="0"/>
          </a:p>
        </p:txBody>
      </p:sp>
      <p:sp>
        <p:nvSpPr>
          <p:cNvPr id="3" name="Content Placeholder 2"/>
          <p:cNvSpPr>
            <a:spLocks noGrp="1"/>
          </p:cNvSpPr>
          <p:nvPr>
            <p:ph idx="1"/>
          </p:nvPr>
        </p:nvSpPr>
        <p:spPr>
          <a:xfrm>
            <a:off x="457200" y="1676400"/>
            <a:ext cx="6921500" cy="2946399"/>
          </a:xfrm>
        </p:spPr>
        <p:txBody>
          <a:bodyPr>
            <a:normAutofit fontScale="92500" lnSpcReduction="10000"/>
          </a:bodyPr>
          <a:lstStyle/>
          <a:p>
            <a:r>
              <a:rPr lang="en-US" dirty="0" smtClean="0"/>
              <a:t>Plants contain no cholesterol</a:t>
            </a:r>
          </a:p>
          <a:p>
            <a:r>
              <a:rPr lang="en-US" dirty="0" smtClean="0"/>
              <a:t>Plants can’t move</a:t>
            </a:r>
          </a:p>
          <a:p>
            <a:r>
              <a:rPr lang="en-US" dirty="0" smtClean="0"/>
              <a:t>Plants don’t have a                                      nervous system</a:t>
            </a:r>
          </a:p>
          <a:p>
            <a:r>
              <a:rPr lang="en-US" dirty="0" smtClean="0"/>
              <a:t>In a sense, cholesterol is to animals         as chlorophyll is to plants</a:t>
            </a:r>
            <a:endParaRPr lang="en-US" dirty="0"/>
          </a:p>
        </p:txBody>
      </p:sp>
      <p:pic>
        <p:nvPicPr>
          <p:cNvPr id="6" name="Picture 5" descr="koala.jpg"/>
          <p:cNvPicPr>
            <a:picLocks noChangeAspect="1"/>
          </p:cNvPicPr>
          <p:nvPr/>
        </p:nvPicPr>
        <p:blipFill>
          <a:blip r:embed="rId2"/>
          <a:stretch>
            <a:fillRect/>
          </a:stretch>
        </p:blipFill>
        <p:spPr>
          <a:xfrm>
            <a:off x="457201" y="4614862"/>
            <a:ext cx="3251200" cy="2438400"/>
          </a:xfrm>
          <a:prstGeom prst="rect">
            <a:avLst/>
          </a:prstGeom>
        </p:spPr>
      </p:pic>
      <p:pic>
        <p:nvPicPr>
          <p:cNvPr id="4" name="Picture 3" descr="plant.jpg"/>
          <p:cNvPicPr>
            <a:picLocks noChangeAspect="1"/>
          </p:cNvPicPr>
          <p:nvPr/>
        </p:nvPicPr>
        <p:blipFill>
          <a:blip r:embed="rId3"/>
          <a:stretch>
            <a:fillRect/>
          </a:stretch>
        </p:blipFill>
        <p:spPr>
          <a:xfrm>
            <a:off x="5623789" y="1600200"/>
            <a:ext cx="2357581" cy="2074671"/>
          </a:xfrm>
          <a:prstGeom prst="rect">
            <a:avLst/>
          </a:prstGeom>
        </p:spPr>
      </p:pic>
      <p:pic>
        <p:nvPicPr>
          <p:cNvPr id="7" name="Picture 6" descr="chicken.jpg"/>
          <p:cNvPicPr>
            <a:picLocks noChangeAspect="1"/>
          </p:cNvPicPr>
          <p:nvPr/>
        </p:nvPicPr>
        <p:blipFill>
          <a:blip r:embed="rId4"/>
          <a:stretch>
            <a:fillRect/>
          </a:stretch>
        </p:blipFill>
        <p:spPr>
          <a:xfrm>
            <a:off x="6689235" y="3192462"/>
            <a:ext cx="2454765" cy="1841074"/>
          </a:xfrm>
          <a:prstGeom prst="rect">
            <a:avLst/>
          </a:prstGeom>
        </p:spPr>
      </p:pic>
      <p:pic>
        <p:nvPicPr>
          <p:cNvPr id="5" name="Picture 4" descr="tiger.jpg"/>
          <p:cNvPicPr>
            <a:picLocks noChangeAspect="1"/>
          </p:cNvPicPr>
          <p:nvPr/>
        </p:nvPicPr>
        <p:blipFill>
          <a:blip r:embed="rId5"/>
          <a:stretch>
            <a:fillRect/>
          </a:stretch>
        </p:blipFill>
        <p:spPr>
          <a:xfrm>
            <a:off x="4449234" y="4627562"/>
            <a:ext cx="2929466" cy="2197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94"/>
            <a:ext cx="8229600" cy="1143000"/>
          </a:xfrm>
        </p:spPr>
        <p:txBody>
          <a:bodyPr/>
          <a:lstStyle/>
          <a:p>
            <a:r>
              <a:rPr lang="en-US" dirty="0" smtClean="0"/>
              <a:t>Cholesterol is a Miracle Worker</a:t>
            </a:r>
            <a:endParaRPr lang="en-US" dirty="0"/>
          </a:p>
        </p:txBody>
      </p:sp>
      <p:sp>
        <p:nvSpPr>
          <p:cNvPr id="3" name="Content Placeholder 2"/>
          <p:cNvSpPr>
            <a:spLocks noGrp="1"/>
          </p:cNvSpPr>
          <p:nvPr>
            <p:ph idx="1"/>
          </p:nvPr>
        </p:nvSpPr>
        <p:spPr>
          <a:xfrm>
            <a:off x="457200" y="1185544"/>
            <a:ext cx="7784549" cy="5461888"/>
          </a:xfrm>
        </p:spPr>
        <p:txBody>
          <a:bodyPr>
            <a:normAutofit fontScale="85000" lnSpcReduction="20000"/>
          </a:bodyPr>
          <a:lstStyle/>
          <a:p>
            <a:r>
              <a:rPr lang="en-US" dirty="0" smtClean="0"/>
              <a:t>In the brain:</a:t>
            </a:r>
          </a:p>
          <a:p>
            <a:pPr lvl="1"/>
            <a:r>
              <a:rPr lang="en-US" dirty="0" smtClean="0"/>
              <a:t>Synapse: promotes cell-cell communication</a:t>
            </a:r>
          </a:p>
          <a:p>
            <a:pPr lvl="1"/>
            <a:r>
              <a:rPr lang="en-US" dirty="0" smtClean="0"/>
              <a:t>Myelin sheath: insulates channel from signal loss</a:t>
            </a:r>
          </a:p>
          <a:p>
            <a:r>
              <a:rPr lang="en-US" dirty="0" smtClean="0"/>
              <a:t>In the membranes of all cells</a:t>
            </a:r>
          </a:p>
          <a:p>
            <a:pPr lvl="1"/>
            <a:r>
              <a:rPr lang="en-US" dirty="0" smtClean="0"/>
              <a:t>Prevents ion leaks</a:t>
            </a:r>
          </a:p>
          <a:p>
            <a:pPr lvl="1"/>
            <a:r>
              <a:rPr lang="en-US" dirty="0" smtClean="0"/>
              <a:t>Protects from pathogens (microbes)</a:t>
            </a:r>
          </a:p>
          <a:p>
            <a:r>
              <a:rPr lang="en-US" dirty="0" smtClean="0"/>
              <a:t>In the plasma lipoprotein (LDL, HDL)</a:t>
            </a:r>
          </a:p>
          <a:p>
            <a:pPr lvl="1"/>
            <a:r>
              <a:rPr lang="en-US" dirty="0" smtClean="0"/>
              <a:t>Essential for protecting contents from oxidation damage and pathogens during transport to cells</a:t>
            </a:r>
          </a:p>
          <a:p>
            <a:r>
              <a:rPr lang="en-US" dirty="0" smtClean="0"/>
              <a:t>Precursor to vital hormones</a:t>
            </a:r>
          </a:p>
          <a:p>
            <a:pPr lvl="1"/>
            <a:r>
              <a:rPr lang="en-US" dirty="0" smtClean="0"/>
              <a:t>Vitamin D</a:t>
            </a:r>
          </a:p>
          <a:p>
            <a:pPr lvl="1"/>
            <a:r>
              <a:rPr lang="en-US" dirty="0" smtClean="0"/>
              <a:t>All the sex hormones (testosterone, estrogen, etc.)</a:t>
            </a:r>
          </a:p>
          <a:p>
            <a:pPr lvl="1"/>
            <a:r>
              <a:rPr lang="en-US" dirty="0" smtClean="0"/>
              <a:t>Cortisone: the stress hormone</a:t>
            </a:r>
          </a:p>
          <a:p>
            <a:r>
              <a:rPr lang="en-US" dirty="0" smtClean="0"/>
              <a:t>Aids in digestion of fats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Cholesterol is Essential for            Insulin Release </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457201" y="1600200"/>
            <a:ext cx="4528594" cy="4525963"/>
          </a:xfrm>
        </p:spPr>
        <p:txBody>
          <a:bodyPr>
            <a:normAutofit lnSpcReduction="10000"/>
          </a:bodyPr>
          <a:lstStyle/>
          <a:p>
            <a:r>
              <a:rPr lang="en-US" dirty="0" smtClean="0"/>
              <a:t>Experiment with pancreatic beta cells</a:t>
            </a:r>
          </a:p>
          <a:p>
            <a:r>
              <a:rPr lang="en-US" dirty="0" smtClean="0"/>
              <a:t>Expose them to toxin that impairs cholesterol synthesis</a:t>
            </a:r>
          </a:p>
          <a:p>
            <a:r>
              <a:rPr lang="en-US" dirty="0" smtClean="0"/>
              <a:t>Cells secrete significantly less insulin in response to glucose challenge</a:t>
            </a:r>
            <a:endParaRPr lang="en-US" dirty="0"/>
          </a:p>
        </p:txBody>
      </p:sp>
      <p:sp>
        <p:nvSpPr>
          <p:cNvPr id="4" name="TextBox 3"/>
          <p:cNvSpPr txBox="1"/>
          <p:nvPr/>
        </p:nvSpPr>
        <p:spPr>
          <a:xfrm>
            <a:off x="2469126" y="6381181"/>
            <a:ext cx="6674874" cy="461665"/>
          </a:xfrm>
          <a:prstGeom prst="rect">
            <a:avLst/>
          </a:prstGeom>
          <a:noFill/>
        </p:spPr>
        <p:txBody>
          <a:bodyPr wrap="none" rtlCol="0">
            <a:spAutoFit/>
          </a:bodyPr>
          <a:lstStyle/>
          <a:p>
            <a:r>
              <a:rPr lang="en-US" sz="2400" dirty="0" smtClean="0">
                <a:ln>
                  <a:solidFill>
                    <a:srgbClr val="FF0000"/>
                  </a:solidFill>
                </a:ln>
              </a:rPr>
              <a:t>*</a:t>
            </a:r>
            <a:r>
              <a:rPr lang="en-US" sz="2400" dirty="0" smtClean="0"/>
              <a:t> Xia et al., Endocrinology 149:10, 5136-5145, 2008.</a:t>
            </a:r>
            <a:endParaRPr lang="en-US" sz="2400" dirty="0"/>
          </a:p>
        </p:txBody>
      </p:sp>
      <p:pic>
        <p:nvPicPr>
          <p:cNvPr id="5" name="Picture 4" descr="pancreatic_islets.gif"/>
          <p:cNvPicPr>
            <a:picLocks noChangeAspect="1"/>
          </p:cNvPicPr>
          <p:nvPr/>
        </p:nvPicPr>
        <p:blipFill>
          <a:blip r:embed="rId3"/>
          <a:stretch>
            <a:fillRect/>
          </a:stretch>
        </p:blipFill>
        <p:spPr>
          <a:xfrm>
            <a:off x="4913189" y="1648830"/>
            <a:ext cx="3911600" cy="3911600"/>
          </a:xfrm>
          <a:prstGeom prst="rect">
            <a:avLst/>
          </a:prstGeom>
        </p:spPr>
      </p:pic>
      <p:sp>
        <p:nvSpPr>
          <p:cNvPr id="6" name="TextBox 5"/>
          <p:cNvSpPr txBox="1"/>
          <p:nvPr/>
        </p:nvSpPr>
        <p:spPr>
          <a:xfrm>
            <a:off x="795861" y="2554896"/>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buNone/>
            </a:pPr>
            <a:r>
              <a:rPr lang="en-US" sz="3200" dirty="0" smtClean="0"/>
              <a:t>This is one Reason Why </a:t>
            </a:r>
            <a:r>
              <a:rPr lang="en-US" sz="3200" dirty="0" err="1" smtClean="0"/>
              <a:t>Statin</a:t>
            </a:r>
            <a:r>
              <a:rPr lang="en-US" sz="3200" dirty="0" smtClean="0"/>
              <a:t> Drugs            Increase Risk to Diabetes</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Sulfate is Vastly Underappreciated!</a:t>
            </a:r>
            <a:endParaRPr lang="en-US" dirty="0"/>
          </a:p>
        </p:txBody>
      </p:sp>
      <p:sp>
        <p:nvSpPr>
          <p:cNvPr id="3" name="Content Placeholder 2"/>
          <p:cNvSpPr>
            <a:spLocks noGrp="1"/>
          </p:cNvSpPr>
          <p:nvPr>
            <p:ph idx="1"/>
          </p:nvPr>
        </p:nvSpPr>
        <p:spPr/>
        <p:txBody>
          <a:bodyPr>
            <a:normAutofit lnSpcReduction="10000"/>
          </a:bodyPr>
          <a:lstStyle/>
          <a:p>
            <a:r>
              <a:rPr lang="en-US" dirty="0" smtClean="0"/>
              <a:t>Sulfate is the 4th most abundant anion in the blood and protects it from coagulating</a:t>
            </a:r>
          </a:p>
          <a:p>
            <a:r>
              <a:rPr lang="en-US" dirty="0" smtClean="0"/>
              <a:t>Detoxifies drugs, food additives, and environmental toxins like aluminum and mercury</a:t>
            </a:r>
          </a:p>
          <a:p>
            <a:r>
              <a:rPr lang="en-US" dirty="0" smtClean="0"/>
              <a:t>Essential component of extracellular matrix proteins throughout the tissues</a:t>
            </a:r>
          </a:p>
          <a:p>
            <a:r>
              <a:rPr lang="en-US" dirty="0" err="1" smtClean="0"/>
              <a:t>Cerebroside</a:t>
            </a:r>
            <a:r>
              <a:rPr lang="en-US" dirty="0" smtClean="0"/>
              <a:t> sulfate is a major constituent of </a:t>
            </a:r>
            <a:r>
              <a:rPr lang="en-US" dirty="0" err="1" smtClean="0"/>
              <a:t>meylin</a:t>
            </a:r>
            <a:r>
              <a:rPr lang="en-US" dirty="0" smtClean="0"/>
              <a:t> sheaths surrounding axons in neurons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Lack of Sunlight May Raise Stroke Risk</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509492"/>
            <a:ext cx="8229600" cy="4525963"/>
          </a:xfrm>
        </p:spPr>
        <p:txBody>
          <a:bodyPr>
            <a:normAutofit lnSpcReduction="10000"/>
          </a:bodyPr>
          <a:lstStyle/>
          <a:p>
            <a:r>
              <a:rPr lang="en-US" dirty="0" smtClean="0"/>
              <a:t>Strokes are caused by blood instability: clots and hemorrhages</a:t>
            </a:r>
          </a:p>
          <a:p>
            <a:pPr lvl="1"/>
            <a:r>
              <a:rPr lang="en-US" dirty="0" smtClean="0"/>
              <a:t>Is this due to insufficient sulfate in blood?</a:t>
            </a:r>
          </a:p>
          <a:p>
            <a:r>
              <a:rPr lang="en-US" dirty="0" smtClean="0"/>
              <a:t>Study involved 16,500 people</a:t>
            </a:r>
          </a:p>
          <a:p>
            <a:r>
              <a:rPr lang="en-US" dirty="0" smtClean="0"/>
              <a:t>Tracked the history of where they had lived</a:t>
            </a:r>
          </a:p>
          <a:p>
            <a:pPr lvl="1"/>
            <a:r>
              <a:rPr lang="en-US" dirty="0" smtClean="0"/>
              <a:t>Looked at weather statistics for those places</a:t>
            </a:r>
          </a:p>
          <a:p>
            <a:r>
              <a:rPr lang="en-US" dirty="0" smtClean="0"/>
              <a:t>Found 60% increased risk to stroke for lowest sun exposure (relationship with both latitude and weather patterns)</a:t>
            </a:r>
            <a:endParaRPr lang="en-US" dirty="0"/>
          </a:p>
        </p:txBody>
      </p:sp>
      <p:sp>
        <p:nvSpPr>
          <p:cNvPr id="4" name="TextBox 3"/>
          <p:cNvSpPr txBox="1"/>
          <p:nvPr/>
        </p:nvSpPr>
        <p:spPr>
          <a:xfrm>
            <a:off x="2646052" y="6319414"/>
            <a:ext cx="5835702" cy="461665"/>
          </a:xfrm>
          <a:prstGeom prst="rect">
            <a:avLst/>
          </a:prstGeom>
          <a:noFill/>
        </p:spPr>
        <p:txBody>
          <a:bodyPr wrap="none" rtlCol="0">
            <a:spAutoFit/>
          </a:bodyPr>
          <a:lstStyle/>
          <a:p>
            <a:r>
              <a:rPr lang="en-US" sz="2400" dirty="0" smtClean="0">
                <a:solidFill>
                  <a:srgbClr val="FF0000"/>
                </a:solidFill>
              </a:rPr>
              <a:t>*</a:t>
            </a:r>
            <a:r>
              <a:rPr lang="en-US" sz="2400" dirty="0" smtClean="0"/>
              <a:t>A. </a:t>
            </a:r>
            <a:r>
              <a:rPr lang="en-US" sz="2400" dirty="0" err="1" smtClean="0"/>
              <a:t>Mozes</a:t>
            </a:r>
            <a:r>
              <a:rPr lang="en-US" sz="2400" dirty="0" smtClean="0"/>
              <a:t>, </a:t>
            </a:r>
            <a:r>
              <a:rPr lang="en-US" sz="2400" dirty="0" err="1" smtClean="0"/>
              <a:t>HealthDay</a:t>
            </a:r>
            <a:r>
              <a:rPr lang="en-US" sz="2400" dirty="0" smtClean="0"/>
              <a:t>, RSS Feed, Feb 2, 2012.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normAutofit fontScale="90000"/>
          </a:bodyPr>
          <a:lstStyle/>
          <a:p>
            <a:r>
              <a:rPr lang="en-US" dirty="0" smtClean="0"/>
              <a:t>Sulfated </a:t>
            </a:r>
            <a:r>
              <a:rPr lang="en-US" dirty="0" err="1" smtClean="0"/>
              <a:t>Glycosaminoglycans</a:t>
            </a:r>
            <a:r>
              <a:rPr lang="en-US" dirty="0" smtClean="0"/>
              <a:t> (</a:t>
            </a:r>
            <a:r>
              <a:rPr lang="en-US" dirty="0" err="1" smtClean="0"/>
              <a:t>GAGs</a:t>
            </a:r>
            <a:r>
              <a:rPr lang="en-US" dirty="0" smtClean="0"/>
              <a:t>)</a:t>
            </a:r>
            <a:endParaRPr lang="en-US" dirty="0"/>
          </a:p>
        </p:txBody>
      </p:sp>
      <p:pic>
        <p:nvPicPr>
          <p:cNvPr id="4" name="Content Placeholder 3" descr="sulfated_proteoglycans.gif"/>
          <p:cNvPicPr>
            <a:picLocks noGrp="1" noChangeAspect="1"/>
          </p:cNvPicPr>
          <p:nvPr>
            <p:ph idx="1"/>
          </p:nvPr>
        </p:nvPicPr>
        <p:blipFill>
          <a:blip r:embed="rId2"/>
          <a:srcRect l="-48228" r="-48228"/>
          <a:stretch>
            <a:fillRect/>
          </a:stretch>
        </p:blipFill>
        <p:spPr>
          <a:xfrm>
            <a:off x="1337421" y="1155700"/>
            <a:ext cx="9952879" cy="5473700"/>
          </a:xfrm>
        </p:spPr>
      </p:pic>
      <p:sp>
        <p:nvSpPr>
          <p:cNvPr id="5" name="Content Placeholder 2"/>
          <p:cNvSpPr txBox="1">
            <a:spLocks/>
          </p:cNvSpPr>
          <p:nvPr/>
        </p:nvSpPr>
        <p:spPr>
          <a:xfrm>
            <a:off x="457200" y="1155700"/>
            <a:ext cx="3302000" cy="5029200"/>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Prominent in extracellular matrix of </a:t>
            </a:r>
            <a:r>
              <a:rPr kumimoji="0" lang="en-US" sz="3200" i="1" u="none" strike="noStrike" kern="1200" cap="none" spc="0" normalizeH="0" baseline="0" noProof="0" dirty="0" smtClean="0">
                <a:ln>
                  <a:noFill/>
                </a:ln>
                <a:solidFill>
                  <a:schemeClr val="tx1"/>
                </a:solidFill>
                <a:effectLst/>
                <a:uLnTx/>
                <a:uFillTx/>
                <a:latin typeface="+mn-lt"/>
                <a:ea typeface="+mn-ea"/>
                <a:cs typeface="+mn-cs"/>
              </a:rPr>
              <a:t>all cells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Amount of sulfate depends on availability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Crucial for maintaining negative charge and protecting from infection</a:t>
            </a:r>
          </a:p>
          <a:p>
            <a:pPr marL="342900" lvl="0" indent="-342900">
              <a:spcBef>
                <a:spcPct val="20000"/>
              </a:spcBef>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829300" y="26162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70600" y="4876800"/>
            <a:ext cx="469900" cy="304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29300" y="3975100"/>
            <a:ext cx="482600" cy="2540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16600" y="5359400"/>
            <a:ext cx="482600" cy="3429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62230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711700" y="62103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29300" y="12446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7800" y="6337300"/>
            <a:ext cx="4470400" cy="369332"/>
          </a:xfrm>
          <a:prstGeom prst="rect">
            <a:avLst/>
          </a:prstGeom>
          <a:noFill/>
        </p:spPr>
        <p:txBody>
          <a:bodyPr wrap="square" rtlCol="0">
            <a:spAutoFit/>
          </a:bodyPr>
          <a:lstStyle/>
          <a:p>
            <a:r>
              <a:rPr lang="en-US" dirty="0" err="1" smtClean="0"/>
              <a:t>http://www.science-autism.org/sulphate.htm</a:t>
            </a:r>
            <a:endParaRPr lang="en-US" dirty="0"/>
          </a:p>
        </p:txBody>
      </p:sp>
      <p:sp>
        <p:nvSpPr>
          <p:cNvPr id="17" name="TextBox 16"/>
          <p:cNvSpPr txBox="1"/>
          <p:nvPr/>
        </p:nvSpPr>
        <p:spPr>
          <a:xfrm>
            <a:off x="1585719" y="2616200"/>
            <a:ext cx="5608844" cy="2062103"/>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These are also known as “</a:t>
            </a:r>
            <a:r>
              <a:rPr lang="en-US" sz="3200" dirty="0" err="1" smtClean="0"/>
              <a:t>mucopolysaccharides</a:t>
            </a:r>
            <a:r>
              <a:rPr lang="en-US" sz="3200" dirty="0" smtClean="0"/>
              <a:t>”</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7"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Ten Positive Effects of </a:t>
            </a:r>
            <a:r>
              <a:rPr lang="en-US" dirty="0" err="1" smtClean="0"/>
              <a:t>Mucopolysaccharides</a:t>
            </a:r>
            <a:r>
              <a:rPr lang="en-US" dirty="0" smtClean="0"/>
              <a:t> </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smtClean="0"/>
              <a:t>A lipid-clearing effect in the blood.</a:t>
            </a:r>
          </a:p>
          <a:p>
            <a:r>
              <a:rPr lang="en-US" dirty="0" smtClean="0"/>
              <a:t>Stimulation of cellular metabolism.</a:t>
            </a:r>
          </a:p>
          <a:p>
            <a:r>
              <a:rPr lang="en-US" dirty="0" smtClean="0"/>
              <a:t>Efficient metabolism of fatty acids.</a:t>
            </a:r>
          </a:p>
          <a:p>
            <a:r>
              <a:rPr lang="en-US" dirty="0" smtClean="0"/>
              <a:t>Increase in RNA and DNA synthesis of cells.</a:t>
            </a:r>
          </a:p>
          <a:p>
            <a:r>
              <a:rPr lang="en-US" dirty="0" smtClean="0"/>
              <a:t>Increase in growth, size and quantity of normal cells.</a:t>
            </a:r>
          </a:p>
          <a:p>
            <a:r>
              <a:rPr lang="en-US" dirty="0" smtClean="0"/>
              <a:t>Anti-atherosclerosis, anti-</a:t>
            </a:r>
            <a:r>
              <a:rPr lang="en-US" dirty="0" err="1" smtClean="0"/>
              <a:t>atherogenic</a:t>
            </a:r>
            <a:r>
              <a:rPr lang="en-US" dirty="0" smtClean="0"/>
              <a:t> activities.</a:t>
            </a:r>
          </a:p>
          <a:p>
            <a:r>
              <a:rPr lang="en-US" dirty="0" smtClean="0"/>
              <a:t>Anti-inflammatory effect.</a:t>
            </a:r>
          </a:p>
          <a:p>
            <a:r>
              <a:rPr lang="en-US" dirty="0" smtClean="0"/>
              <a:t>Anti-</a:t>
            </a:r>
            <a:r>
              <a:rPr lang="en-US" dirty="0" err="1" smtClean="0"/>
              <a:t>thrombogenic</a:t>
            </a:r>
            <a:r>
              <a:rPr lang="en-US" dirty="0" smtClean="0"/>
              <a:t> and anti-coagulant activity.</a:t>
            </a:r>
          </a:p>
          <a:p>
            <a:r>
              <a:rPr lang="en-US" dirty="0" smtClean="0"/>
              <a:t>Increases the number of coronary artery branches and collateral circulation in experimental atherosclerosis.</a:t>
            </a:r>
          </a:p>
          <a:p>
            <a:r>
              <a:rPr lang="en-US" dirty="0" smtClean="0"/>
              <a:t>Accelerates healing, regeneration and repair of cardiovascular tissue</a:t>
            </a:r>
            <a:endParaRPr lang="en-US" dirty="0"/>
          </a:p>
        </p:txBody>
      </p:sp>
      <p:sp>
        <p:nvSpPr>
          <p:cNvPr id="4" name="TextBox 3"/>
          <p:cNvSpPr txBox="1"/>
          <p:nvPr/>
        </p:nvSpPr>
        <p:spPr>
          <a:xfrm>
            <a:off x="3220624" y="6257835"/>
            <a:ext cx="5224958" cy="461665"/>
          </a:xfrm>
          <a:prstGeom prst="rect">
            <a:avLst/>
          </a:prstGeom>
          <a:noFill/>
        </p:spPr>
        <p:txBody>
          <a:bodyPr wrap="none" rtlCol="0">
            <a:spAutoFit/>
          </a:bodyPr>
          <a:lstStyle/>
          <a:p>
            <a:r>
              <a:rPr lang="en-US" sz="2400" dirty="0" smtClean="0">
                <a:solidFill>
                  <a:srgbClr val="FF0000"/>
                </a:solidFill>
              </a:rPr>
              <a:t>*</a:t>
            </a:r>
            <a:r>
              <a:rPr lang="en-US" sz="2400" dirty="0" smtClean="0"/>
              <a:t> http://</a:t>
            </a:r>
            <a:r>
              <a:rPr lang="en-US" sz="2400" dirty="0" err="1" smtClean="0"/>
              <a:t>www.vitaflex.com/res_csaa.php</a:t>
            </a:r>
            <a:endParaRPr lang="en-US" sz="2400" dirty="0"/>
          </a:p>
        </p:txBody>
      </p:sp>
      <p:sp>
        <p:nvSpPr>
          <p:cNvPr id="5" name="TextBox 4"/>
          <p:cNvSpPr txBox="1"/>
          <p:nvPr/>
        </p:nvSpPr>
        <p:spPr>
          <a:xfrm>
            <a:off x="1585719" y="2616200"/>
            <a:ext cx="5608844" cy="2554545"/>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Many of these effects can be explained by the fact                that they supply sulfate</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78"/>
            <a:ext cx="8229600" cy="1143000"/>
          </a:xfrm>
        </p:spPr>
        <p:txBody>
          <a:bodyPr/>
          <a:lstStyle/>
          <a:p>
            <a:r>
              <a:rPr lang="en-US" dirty="0" smtClean="0"/>
              <a:t>Recapitulation</a:t>
            </a:r>
            <a:endParaRPr lang="en-US" dirty="0"/>
          </a:p>
        </p:txBody>
      </p:sp>
      <p:sp>
        <p:nvSpPr>
          <p:cNvPr id="5" name="Content Placeholder 2"/>
          <p:cNvSpPr txBox="1">
            <a:spLocks/>
          </p:cNvSpPr>
          <p:nvPr/>
        </p:nvSpPr>
        <p:spPr>
          <a:xfrm>
            <a:off x="457200" y="1201478"/>
            <a:ext cx="8229600" cy="5067149"/>
          </a:xfrm>
          <a:prstGeom prst="rect">
            <a:avLst/>
          </a:prstGeom>
        </p:spPr>
        <p:txBody>
          <a:bodyPr vert="horz" lIns="91440" tIns="45720" rIns="91440" bIns="45720" rtlCol="0">
            <a:normAutofit fontScale="8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Cholesterol is a key distinguishing molecule for animals, and without it they would die</a:t>
            </a:r>
          </a:p>
          <a:p>
            <a:pPr marL="800100" lvl="1" indent="-342900">
              <a:spcBef>
                <a:spcPct val="20000"/>
              </a:spcBef>
              <a:buFont typeface="Arial"/>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Precursor</a:t>
            </a:r>
            <a:r>
              <a:rPr kumimoji="0" lang="en-US" sz="3200" b="0" i="0" u="none" strike="noStrike" kern="1200" cap="none" spc="0" normalizeH="0" noProof="0" dirty="0" smtClean="0">
                <a:ln>
                  <a:noFill/>
                </a:ln>
                <a:solidFill>
                  <a:schemeClr val="tx1"/>
                </a:solidFill>
                <a:effectLst/>
                <a:uLnTx/>
                <a:uFillTx/>
                <a:latin typeface="+mn-lt"/>
                <a:ea typeface="+mn-ea"/>
                <a:cs typeface="+mn-cs"/>
              </a:rPr>
              <a:t> to many hormones &amp; vitamin D3</a:t>
            </a:r>
          </a:p>
          <a:p>
            <a:pPr marL="800100" lvl="1" indent="-342900">
              <a:spcBef>
                <a:spcPct val="20000"/>
              </a:spcBef>
              <a:buFont typeface="Arial"/>
              <a:buChar char="•"/>
            </a:pPr>
            <a:r>
              <a:rPr lang="en-US" sz="3200" baseline="0" dirty="0" smtClean="0"/>
              <a:t>Keeps</a:t>
            </a:r>
            <a:r>
              <a:rPr lang="en-US" sz="3200" dirty="0" smtClean="0"/>
              <a:t> cell membranes healthy</a:t>
            </a:r>
          </a:p>
          <a:p>
            <a:pPr marL="800100" lvl="1" indent="-342900">
              <a:spcBef>
                <a:spcPct val="20000"/>
              </a:spcBef>
              <a:buFont typeface="Arial"/>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Crucial</a:t>
            </a:r>
            <a:r>
              <a:rPr kumimoji="0" lang="en-US" sz="3200" b="0" i="0" u="none" strike="noStrike" kern="1200" cap="none" spc="0" normalizeH="0" noProof="0" dirty="0" smtClean="0">
                <a:ln>
                  <a:noFill/>
                </a:ln>
                <a:solidFill>
                  <a:schemeClr val="tx1"/>
                </a:solidFill>
                <a:effectLst/>
                <a:uLnTx/>
                <a:uFillTx/>
                <a:latin typeface="+mn-lt"/>
                <a:ea typeface="+mn-ea"/>
                <a:cs typeface="+mn-cs"/>
              </a:rPr>
              <a:t> role in brain</a:t>
            </a:r>
          </a:p>
          <a:p>
            <a:pPr marL="800100" lvl="1" indent="-342900">
              <a:spcBef>
                <a:spcPct val="20000"/>
              </a:spcBef>
              <a:buFont typeface="Arial"/>
              <a:buChar char="•"/>
            </a:pPr>
            <a:r>
              <a:rPr lang="en-US" sz="3200" dirty="0" smtClean="0"/>
              <a:t>Immune functions</a:t>
            </a:r>
          </a:p>
          <a:p>
            <a:pPr marL="800100" lvl="1" indent="-342900">
              <a:spcBef>
                <a:spcPct val="20000"/>
              </a:spcBef>
              <a:buFont typeface="Arial"/>
              <a:buChar char="•"/>
            </a:pPr>
            <a:endParaRPr lang="en-US" sz="3200" dirty="0" smtClean="0"/>
          </a:p>
          <a:p>
            <a:pPr marL="342900" indent="-342900">
              <a:spcBef>
                <a:spcPct val="20000"/>
              </a:spcBef>
              <a:buFont typeface="Arial"/>
              <a:buChar char="•"/>
            </a:pPr>
            <a:r>
              <a:rPr kumimoji="0" lang="en-US" sz="3200" b="0" i="0" u="none" strike="noStrike" kern="1200" cap="none" spc="0" normalizeH="0" noProof="0" dirty="0" smtClean="0">
                <a:ln>
                  <a:noFill/>
                </a:ln>
                <a:solidFill>
                  <a:schemeClr val="tx1"/>
                </a:solidFill>
                <a:effectLst/>
                <a:uLnTx/>
                <a:uFillTx/>
                <a:latin typeface="+mn-lt"/>
                <a:ea typeface="+mn-ea"/>
                <a:cs typeface="+mn-cs"/>
              </a:rPr>
              <a:t>Sulfate is found in large amounts surrounding all cells</a:t>
            </a:r>
          </a:p>
          <a:p>
            <a:pPr marL="800100" lvl="1" indent="-342900">
              <a:spcBef>
                <a:spcPct val="20000"/>
              </a:spcBef>
              <a:buFont typeface="Arial"/>
              <a:buChar char="•"/>
            </a:pPr>
            <a:r>
              <a:rPr lang="en-US" sz="3200" dirty="0" smtClean="0"/>
              <a:t>Maintains blood stability</a:t>
            </a:r>
          </a:p>
          <a:p>
            <a:pPr marL="800100" lvl="1" indent="-342900">
              <a:spcBef>
                <a:spcPct val="20000"/>
              </a:spcBef>
              <a:buFont typeface="Arial"/>
              <a:buChar char="•"/>
            </a:pPr>
            <a:r>
              <a:rPr lang="en-US" sz="3200" dirty="0" smtClean="0"/>
              <a:t>Keeps microbes in check</a:t>
            </a:r>
          </a:p>
          <a:p>
            <a:pPr marL="800100" lvl="1" indent="-342900">
              <a:spcBef>
                <a:spcPct val="20000"/>
              </a:spcBef>
              <a:buFont typeface="Arial"/>
              <a:buChar char="•"/>
            </a:pPr>
            <a:r>
              <a:rPr kumimoji="0" lang="en-US" sz="3200" b="0" i="0" u="none" strike="noStrike" kern="1200" cap="none" spc="0" normalizeH="0" noProof="0" dirty="0" smtClean="0">
                <a:ln>
                  <a:noFill/>
                </a:ln>
                <a:solidFill>
                  <a:schemeClr val="tx1"/>
                </a:solidFill>
                <a:effectLst/>
                <a:uLnTx/>
                <a:uFillTx/>
                <a:latin typeface="+mn-lt"/>
                <a:ea typeface="+mn-ea"/>
                <a:cs typeface="+mn-cs"/>
              </a:rPr>
              <a:t>Detoxifies poisons</a:t>
            </a:r>
          </a:p>
          <a:p>
            <a:pPr marL="800100" lvl="1" indent="-342900">
              <a:spcBef>
                <a:spcPct val="20000"/>
              </a:spcBef>
              <a:buFont typeface="Arial"/>
              <a:buChar char="•"/>
            </a:pPr>
            <a:r>
              <a:rPr lang="en-US" sz="3200" noProof="0" dirty="0" smtClean="0"/>
              <a:t>Protects axons in </a:t>
            </a:r>
            <a:r>
              <a:rPr lang="en-US" sz="3200" dirty="0" smtClean="0"/>
              <a:t>neurons</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800100" lvl="1" indent="-342900">
              <a:spcBef>
                <a:spcPct val="20000"/>
              </a:spcBef>
              <a:buFont typeface="Arial"/>
              <a:buChar cha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can Download My Slides!</a:t>
            </a:r>
            <a:br>
              <a:rPr lang="en-US" dirty="0" smtClean="0"/>
            </a:br>
            <a:r>
              <a:rPr lang="en-US" dirty="0" smtClean="0"/>
              <a:t>http://</a:t>
            </a:r>
            <a:r>
              <a:rPr lang="en-US" dirty="0" err="1" smtClean="0"/>
              <a:t>people.csail.mit.edu/seneff</a:t>
            </a:r>
            <a:endParaRPr lang="en-US" dirty="0"/>
          </a:p>
        </p:txBody>
      </p:sp>
      <p:pic>
        <p:nvPicPr>
          <p:cNvPr id="4" name="Picture 3" descr="my_web_page.png"/>
          <p:cNvPicPr>
            <a:picLocks noChangeAspect="1"/>
          </p:cNvPicPr>
          <p:nvPr/>
        </p:nvPicPr>
        <p:blipFill>
          <a:blip r:embed="rId2"/>
          <a:stretch>
            <a:fillRect/>
          </a:stretch>
        </p:blipFill>
        <p:spPr>
          <a:xfrm>
            <a:off x="457200" y="1835383"/>
            <a:ext cx="10107271" cy="4290780"/>
          </a:xfrm>
          <a:prstGeom prst="rect">
            <a:avLst/>
          </a:prstGeom>
        </p:spPr>
      </p:pic>
      <p:sp>
        <p:nvSpPr>
          <p:cNvPr id="6" name="Rectangle 5"/>
          <p:cNvSpPr/>
          <p:nvPr/>
        </p:nvSpPr>
        <p:spPr>
          <a:xfrm>
            <a:off x="237235" y="6014507"/>
            <a:ext cx="2679356" cy="731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2288617" y="3810194"/>
            <a:ext cx="1241993" cy="321005"/>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125261" y="2476166"/>
            <a:ext cx="6666360" cy="1569660"/>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The Many Roles of Cholesterol Sulfate</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holesterol_sulfate.jpg"/>
          <p:cNvPicPr>
            <a:picLocks noChangeAspect="1"/>
          </p:cNvPicPr>
          <p:nvPr/>
        </p:nvPicPr>
        <p:blipFill>
          <a:blip r:embed="rId2"/>
          <a:stretch>
            <a:fillRect/>
          </a:stretch>
        </p:blipFill>
        <p:spPr>
          <a:xfrm>
            <a:off x="4296150" y="3373710"/>
            <a:ext cx="5039625" cy="3299323"/>
          </a:xfrm>
          <a:prstGeom prst="rect">
            <a:avLst/>
          </a:prstGeom>
        </p:spPr>
      </p:pic>
      <p:sp>
        <p:nvSpPr>
          <p:cNvPr id="2" name="Title 1"/>
          <p:cNvSpPr>
            <a:spLocks noGrp="1"/>
          </p:cNvSpPr>
          <p:nvPr>
            <p:ph type="title"/>
          </p:nvPr>
        </p:nvSpPr>
        <p:spPr>
          <a:xfrm>
            <a:off x="203200" y="173038"/>
            <a:ext cx="8940800" cy="1143000"/>
          </a:xfrm>
        </p:spPr>
        <p:txBody>
          <a:bodyPr>
            <a:normAutofit fontScale="90000"/>
          </a:bodyPr>
          <a:lstStyle/>
          <a:p>
            <a:r>
              <a:rPr lang="en-US" dirty="0" smtClean="0"/>
              <a:t>Cholesterol Sulfate: What’s It All About?</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457200" y="1335585"/>
            <a:ext cx="8229600" cy="4525963"/>
          </a:xfrm>
        </p:spPr>
        <p:txBody>
          <a:bodyPr>
            <a:normAutofit lnSpcReduction="10000"/>
          </a:bodyPr>
          <a:lstStyle/>
          <a:p>
            <a:r>
              <a:rPr lang="en-US" dirty="0" smtClean="0"/>
              <a:t>Omnipresent in blood serum in small amounts</a:t>
            </a:r>
          </a:p>
          <a:p>
            <a:r>
              <a:rPr lang="en-US" dirty="0" smtClean="0"/>
              <a:t>Collects around exterior of red blood cells (</a:t>
            </a:r>
            <a:r>
              <a:rPr lang="en-US" dirty="0" err="1" smtClean="0"/>
              <a:t>RBCs</a:t>
            </a:r>
            <a:r>
              <a:rPr lang="en-US" dirty="0" smtClean="0"/>
              <a:t>) and gives them a negative charge field</a:t>
            </a:r>
          </a:p>
          <a:p>
            <a:pPr lvl="1"/>
            <a:r>
              <a:rPr lang="en-US" dirty="0" smtClean="0"/>
              <a:t>Keeps cells from sticking together                                    or sticking to capillary walls</a:t>
            </a:r>
          </a:p>
          <a:p>
            <a:pPr lvl="1"/>
            <a:r>
              <a:rPr lang="en-US" dirty="0" smtClean="0"/>
              <a:t>Prevents </a:t>
            </a:r>
            <a:r>
              <a:rPr lang="en-US" dirty="0" err="1" smtClean="0"/>
              <a:t>RBCs</a:t>
            </a:r>
            <a:r>
              <a:rPr lang="en-US" dirty="0" smtClean="0"/>
              <a:t> from falling apart</a:t>
            </a:r>
          </a:p>
          <a:p>
            <a:r>
              <a:rPr lang="en-US" dirty="0" smtClean="0"/>
              <a:t>Can travel freely in blood and                                readily migrates from one cell                            to another</a:t>
            </a:r>
            <a:endParaRPr lang="en-US" dirty="0"/>
          </a:p>
        </p:txBody>
      </p:sp>
      <p:sp>
        <p:nvSpPr>
          <p:cNvPr id="4" name="TextBox 3"/>
          <p:cNvSpPr txBox="1"/>
          <p:nvPr/>
        </p:nvSpPr>
        <p:spPr>
          <a:xfrm>
            <a:off x="275463" y="6232008"/>
            <a:ext cx="3773727" cy="461665"/>
          </a:xfrm>
          <a:prstGeom prst="rect">
            <a:avLst/>
          </a:prstGeom>
          <a:noFill/>
        </p:spPr>
        <p:txBody>
          <a:bodyPr wrap="none" rtlCol="0">
            <a:spAutoFit/>
          </a:bodyPr>
          <a:lstStyle/>
          <a:p>
            <a:r>
              <a:rPr lang="en-US" dirty="0" smtClean="0">
                <a:ln>
                  <a:solidFill>
                    <a:srgbClr val="FF0000"/>
                  </a:solidFill>
                </a:ln>
              </a:rPr>
              <a:t>*</a:t>
            </a:r>
            <a:r>
              <a:rPr lang="en-US" dirty="0" smtClean="0"/>
              <a:t> </a:t>
            </a:r>
            <a:r>
              <a:rPr lang="en-US" sz="2400" dirty="0" err="1" smtClean="0"/>
              <a:t>Strott</a:t>
            </a:r>
            <a:r>
              <a:rPr lang="en-US" sz="2400" dirty="0" smtClean="0"/>
              <a:t>, J. Lipid Res. 44, 2003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Cholesterol Sulfate                    Synthesis in the Skin</a:t>
            </a:r>
            <a:endParaRPr lang="en-US" dirty="0"/>
          </a:p>
        </p:txBody>
      </p:sp>
      <p:sp>
        <p:nvSpPr>
          <p:cNvPr id="3" name="Content Placeholder 2"/>
          <p:cNvSpPr>
            <a:spLocks noGrp="1"/>
          </p:cNvSpPr>
          <p:nvPr>
            <p:ph idx="1"/>
          </p:nvPr>
        </p:nvSpPr>
        <p:spPr>
          <a:xfrm>
            <a:off x="141120" y="1582559"/>
            <a:ext cx="8686800" cy="4856464"/>
          </a:xfrm>
        </p:spPr>
        <p:txBody>
          <a:bodyPr>
            <a:noAutofit/>
          </a:bodyPr>
          <a:lstStyle/>
          <a:p>
            <a:r>
              <a:rPr lang="en-US" sz="3400" dirty="0" err="1" smtClean="0"/>
              <a:t>Keratinocytes</a:t>
            </a:r>
            <a:r>
              <a:rPr lang="en-US" sz="3400" dirty="0" smtClean="0"/>
              <a:t> synthesize abundant cholesterol sulfate once they mature</a:t>
            </a:r>
          </a:p>
          <a:p>
            <a:r>
              <a:rPr lang="en-US" sz="3400" dirty="0" smtClean="0"/>
              <a:t>This synthesis takes place in                                  the outer layer of the epidermis</a:t>
            </a:r>
          </a:p>
          <a:p>
            <a:r>
              <a:rPr lang="en-US" sz="3400" dirty="0" smtClean="0"/>
              <a:t>Cholesterol sulfate catalyzes                        synthesis of </a:t>
            </a:r>
            <a:r>
              <a:rPr lang="en-US" sz="3400" dirty="0" err="1" smtClean="0"/>
              <a:t>profilaggrin</a:t>
            </a:r>
            <a:r>
              <a:rPr lang="en-US" sz="3400" dirty="0" smtClean="0"/>
              <a:t>, one of the two key proteins forming the cross-linked mesh that  protects from bacterial invasion and prevents water loss</a:t>
            </a:r>
          </a:p>
          <a:p>
            <a:pPr>
              <a:buNone/>
            </a:pPr>
            <a:endParaRPr lang="en-US" sz="3600" dirty="0" smtClean="0"/>
          </a:p>
        </p:txBody>
      </p:sp>
      <p:pic>
        <p:nvPicPr>
          <p:cNvPr id="4" name="Picture 3" descr="cholesterol-sulfate.png"/>
          <p:cNvPicPr>
            <a:picLocks noChangeAspect="1"/>
          </p:cNvPicPr>
          <p:nvPr/>
        </p:nvPicPr>
        <p:blipFill>
          <a:blip r:embed="rId2"/>
          <a:stretch>
            <a:fillRect/>
          </a:stretch>
        </p:blipFill>
        <p:spPr>
          <a:xfrm>
            <a:off x="6404517" y="2126691"/>
            <a:ext cx="2423404" cy="24234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Cholesterol Sulfate Thickens          Outer Layer of Skin</a:t>
            </a:r>
            <a:r>
              <a:rPr lang="en-US" dirty="0" smtClean="0">
                <a:solidFill>
                  <a:srgbClr val="FF0000"/>
                </a:solidFill>
              </a:rPr>
              <a:t>*</a:t>
            </a:r>
            <a:endParaRPr lang="en-US" dirty="0">
              <a:solidFill>
                <a:srgbClr val="FF0000"/>
              </a:solidFill>
            </a:endParaRPr>
          </a:p>
        </p:txBody>
      </p:sp>
      <p:pic>
        <p:nvPicPr>
          <p:cNvPr id="6" name="Picture 5" descr="mouse_stratum_corneum_Ch-S.png"/>
          <p:cNvPicPr>
            <a:picLocks noChangeAspect="1"/>
          </p:cNvPicPr>
          <p:nvPr/>
        </p:nvPicPr>
        <p:blipFill>
          <a:blip r:embed="rId3"/>
          <a:stretch>
            <a:fillRect/>
          </a:stretch>
        </p:blipFill>
        <p:spPr>
          <a:xfrm>
            <a:off x="2186887" y="1864376"/>
            <a:ext cx="4991100" cy="3530600"/>
          </a:xfrm>
          <a:prstGeom prst="rect">
            <a:avLst/>
          </a:prstGeom>
        </p:spPr>
      </p:pic>
      <p:sp>
        <p:nvSpPr>
          <p:cNvPr id="4" name="TextBox 3"/>
          <p:cNvSpPr txBox="1"/>
          <p:nvPr/>
        </p:nvSpPr>
        <p:spPr>
          <a:xfrm>
            <a:off x="1270094" y="6336177"/>
            <a:ext cx="6899695" cy="461665"/>
          </a:xfrm>
          <a:prstGeom prst="rect">
            <a:avLst/>
          </a:prstGeom>
          <a:noFill/>
        </p:spPr>
        <p:txBody>
          <a:bodyPr wrap="none" rtlCol="0">
            <a:spAutoFit/>
          </a:bodyPr>
          <a:lstStyle/>
          <a:p>
            <a:r>
              <a:rPr lang="en-US" sz="2400" dirty="0" smtClean="0">
                <a:solidFill>
                  <a:srgbClr val="FF0000"/>
                </a:solidFill>
              </a:rPr>
              <a:t>*</a:t>
            </a:r>
            <a:r>
              <a:rPr lang="en-US" sz="2400" dirty="0" smtClean="0"/>
              <a:t> Sato et al. J. Invest. </a:t>
            </a:r>
            <a:r>
              <a:rPr lang="en-US" sz="2400" dirty="0" err="1" smtClean="0"/>
              <a:t>Dermatol</a:t>
            </a:r>
            <a:r>
              <a:rPr lang="en-US" sz="2400" dirty="0" smtClean="0"/>
              <a:t>. 111:2, 189-193, 1998.</a:t>
            </a:r>
            <a:endParaRPr lang="en-US" sz="2400" dirty="0"/>
          </a:p>
        </p:txBody>
      </p:sp>
      <p:sp>
        <p:nvSpPr>
          <p:cNvPr id="5" name="TextBox 4"/>
          <p:cNvSpPr txBox="1"/>
          <p:nvPr/>
        </p:nvSpPr>
        <p:spPr>
          <a:xfrm>
            <a:off x="859016" y="5327426"/>
            <a:ext cx="7827784" cy="830997"/>
          </a:xfrm>
          <a:prstGeom prst="rect">
            <a:avLst/>
          </a:prstGeom>
          <a:noFill/>
        </p:spPr>
        <p:txBody>
          <a:bodyPr wrap="none" rtlCol="0">
            <a:spAutoFit/>
          </a:bodyPr>
          <a:lstStyle/>
          <a:p>
            <a:pPr marL="342900" indent="-342900">
              <a:buAutoNum type="alphaLcParenBoth"/>
            </a:pPr>
            <a:r>
              <a:rPr lang="en-US" sz="2400" dirty="0" smtClean="0"/>
              <a:t> Untreated mice</a:t>
            </a:r>
          </a:p>
          <a:p>
            <a:pPr marL="342900" indent="-342900">
              <a:buAutoNum type="alphaLcParenBoth"/>
            </a:pPr>
            <a:r>
              <a:rPr lang="en-US" sz="2400" dirty="0" smtClean="0"/>
              <a:t> Mice treated for three days with topical cholesterol sulfate</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Keratinocytes</a:t>
            </a:r>
            <a:r>
              <a:rPr lang="en-US" dirty="0" smtClean="0"/>
              <a:t> Require Air Exposure*</a:t>
            </a:r>
            <a:endParaRPr lang="en-US" dirty="0"/>
          </a:p>
        </p:txBody>
      </p:sp>
      <p:pic>
        <p:nvPicPr>
          <p:cNvPr id="4" name="Content Placeholder 3" descr="keratinocytes_air_exposed.png"/>
          <p:cNvPicPr>
            <a:picLocks noGrp="1" noChangeAspect="1"/>
          </p:cNvPicPr>
          <p:nvPr>
            <p:ph idx="1"/>
          </p:nvPr>
        </p:nvPicPr>
        <p:blipFill>
          <a:blip r:embed="rId3"/>
          <a:srcRect t="-41386" b="-41386"/>
          <a:stretch>
            <a:fillRect/>
          </a:stretch>
        </p:blipFill>
        <p:spPr>
          <a:xfrm>
            <a:off x="685800" y="1417638"/>
            <a:ext cx="8229600" cy="4525963"/>
          </a:xfrm>
        </p:spPr>
      </p:pic>
      <p:sp>
        <p:nvSpPr>
          <p:cNvPr id="5" name="TextBox 4"/>
          <p:cNvSpPr txBox="1"/>
          <p:nvPr/>
        </p:nvSpPr>
        <p:spPr>
          <a:xfrm>
            <a:off x="1499378" y="1865835"/>
            <a:ext cx="1846078" cy="523220"/>
          </a:xfrm>
          <a:prstGeom prst="rect">
            <a:avLst/>
          </a:prstGeom>
          <a:noFill/>
        </p:spPr>
        <p:txBody>
          <a:bodyPr wrap="none" rtlCol="0">
            <a:spAutoFit/>
          </a:bodyPr>
          <a:lstStyle/>
          <a:p>
            <a:r>
              <a:rPr lang="en-US" sz="2800" dirty="0" smtClean="0"/>
              <a:t>Submerged</a:t>
            </a:r>
            <a:endParaRPr lang="en-US" sz="2800" dirty="0"/>
          </a:p>
        </p:txBody>
      </p:sp>
      <p:sp>
        <p:nvSpPr>
          <p:cNvPr id="6" name="TextBox 5"/>
          <p:cNvSpPr txBox="1"/>
          <p:nvPr/>
        </p:nvSpPr>
        <p:spPr>
          <a:xfrm>
            <a:off x="5644717" y="1865835"/>
            <a:ext cx="2285101" cy="523220"/>
          </a:xfrm>
          <a:prstGeom prst="rect">
            <a:avLst/>
          </a:prstGeom>
          <a:noFill/>
        </p:spPr>
        <p:txBody>
          <a:bodyPr wrap="none" rtlCol="0">
            <a:spAutoFit/>
          </a:bodyPr>
          <a:lstStyle/>
          <a:p>
            <a:r>
              <a:rPr lang="en-US" sz="2800" dirty="0" smtClean="0"/>
              <a:t>Exposed to Air</a:t>
            </a:r>
            <a:endParaRPr lang="en-US" sz="2800" dirty="0"/>
          </a:p>
        </p:txBody>
      </p:sp>
      <p:sp>
        <p:nvSpPr>
          <p:cNvPr id="7" name="TextBox 6"/>
          <p:cNvSpPr txBox="1"/>
          <p:nvPr/>
        </p:nvSpPr>
        <p:spPr>
          <a:xfrm>
            <a:off x="1058384" y="6333176"/>
            <a:ext cx="6601236" cy="461665"/>
          </a:xfrm>
          <a:prstGeom prst="rect">
            <a:avLst/>
          </a:prstGeom>
          <a:noFill/>
        </p:spPr>
        <p:txBody>
          <a:bodyPr wrap="none" rtlCol="0">
            <a:spAutoFit/>
          </a:bodyPr>
          <a:lstStyle/>
          <a:p>
            <a:r>
              <a:rPr lang="en-US" sz="2400" dirty="0" smtClean="0"/>
              <a:t>* </a:t>
            </a:r>
            <a:r>
              <a:rPr lang="en-US" sz="2400" dirty="0" err="1" smtClean="0"/>
              <a:t>Asselineau</a:t>
            </a:r>
            <a:r>
              <a:rPr lang="en-US" sz="2400" dirty="0" smtClean="0"/>
              <a:t> et al., Exp Cell Res 159, 536-539, 1985</a:t>
            </a:r>
            <a:r>
              <a:rPr lang="en-US" sz="2400" i="1" dirty="0" smtClean="0"/>
              <a:t>.</a:t>
            </a:r>
            <a:r>
              <a:rPr lang="en-US" sz="2400" dirty="0" smtClean="0"/>
              <a:t>  </a:t>
            </a:r>
            <a:endParaRPr lang="en-US" sz="2400" dirty="0"/>
          </a:p>
        </p:txBody>
      </p:sp>
      <p:sp>
        <p:nvSpPr>
          <p:cNvPr id="8" name="TextBox 7"/>
          <p:cNvSpPr txBox="1"/>
          <p:nvPr/>
        </p:nvSpPr>
        <p:spPr>
          <a:xfrm>
            <a:off x="795861" y="2568406"/>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buNone/>
            </a:pPr>
            <a:r>
              <a:rPr lang="en-US" sz="3200" dirty="0" smtClean="0"/>
              <a:t>Something in the air is needed to allow    the cells  to grow and mature</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Filaggrin</a:t>
            </a:r>
            <a:r>
              <a:rPr lang="en-US" dirty="0" smtClean="0"/>
              <a:t> Plays a Crucial Role</a:t>
            </a:r>
            <a:endParaRPr lang="en-US" dirty="0"/>
          </a:p>
        </p:txBody>
      </p:sp>
      <p:sp>
        <p:nvSpPr>
          <p:cNvPr id="3" name="Content Placeholder 2"/>
          <p:cNvSpPr>
            <a:spLocks noGrp="1"/>
          </p:cNvSpPr>
          <p:nvPr>
            <p:ph idx="1"/>
          </p:nvPr>
        </p:nvSpPr>
        <p:spPr/>
        <p:txBody>
          <a:bodyPr/>
          <a:lstStyle/>
          <a:p>
            <a:r>
              <a:rPr lang="en-US" dirty="0" smtClean="0"/>
              <a:t>Loss of </a:t>
            </a:r>
            <a:r>
              <a:rPr lang="en-US" dirty="0" err="1" smtClean="0"/>
              <a:t>filaggrin</a:t>
            </a:r>
            <a:r>
              <a:rPr lang="en-US" dirty="0" smtClean="0"/>
              <a:t> function associated with </a:t>
            </a:r>
          </a:p>
          <a:p>
            <a:pPr lvl="1"/>
            <a:r>
              <a:rPr lang="en-US" dirty="0" smtClean="0"/>
              <a:t>Increased skin permeability</a:t>
            </a:r>
          </a:p>
          <a:p>
            <a:pPr lvl="1"/>
            <a:r>
              <a:rPr lang="en-US" dirty="0" smtClean="0"/>
              <a:t>Susceptibility to eczema and asthma</a:t>
            </a:r>
          </a:p>
          <a:p>
            <a:pPr lvl="1"/>
            <a:r>
              <a:rPr lang="en-US" dirty="0" err="1" smtClean="0"/>
              <a:t>Eosinophilic</a:t>
            </a:r>
            <a:r>
              <a:rPr lang="en-US" dirty="0" smtClean="0"/>
              <a:t> </a:t>
            </a:r>
            <a:r>
              <a:rPr lang="en-US" dirty="0" err="1" smtClean="0"/>
              <a:t>Esophagitis</a:t>
            </a:r>
            <a:r>
              <a:rPr lang="en-US" dirty="0" smtClean="0"/>
              <a:t>: (</a:t>
            </a:r>
            <a:r>
              <a:rPr lang="en-US" dirty="0" err="1" smtClean="0"/>
              <a:t>EoE</a:t>
            </a:r>
            <a:r>
              <a:rPr lang="en-US" dirty="0" smtClean="0"/>
              <a:t>)</a:t>
            </a:r>
            <a:r>
              <a:rPr lang="en-US" dirty="0" smtClean="0">
                <a:solidFill>
                  <a:srgbClr val="FF0000"/>
                </a:solidFill>
              </a:rPr>
              <a:t>*</a:t>
            </a:r>
          </a:p>
          <a:p>
            <a:pPr lvl="1"/>
            <a:endParaRPr lang="en-US" dirty="0"/>
          </a:p>
        </p:txBody>
      </p:sp>
      <p:pic>
        <p:nvPicPr>
          <p:cNvPr id="4" name="Picture 3" descr="human-anatomy-esophagus.jpg"/>
          <p:cNvPicPr>
            <a:picLocks noChangeAspect="1"/>
          </p:cNvPicPr>
          <p:nvPr/>
        </p:nvPicPr>
        <p:blipFill>
          <a:blip r:embed="rId3"/>
          <a:stretch>
            <a:fillRect/>
          </a:stretch>
        </p:blipFill>
        <p:spPr>
          <a:xfrm>
            <a:off x="6590496" y="2683039"/>
            <a:ext cx="1879600" cy="3009900"/>
          </a:xfrm>
          <a:prstGeom prst="rect">
            <a:avLst/>
          </a:prstGeom>
        </p:spPr>
      </p:pic>
      <p:pic>
        <p:nvPicPr>
          <p:cNvPr id="5" name="Picture 4" descr="atopic_dermatitis.jpg"/>
          <p:cNvPicPr>
            <a:picLocks noChangeAspect="1"/>
          </p:cNvPicPr>
          <p:nvPr/>
        </p:nvPicPr>
        <p:blipFill>
          <a:blip r:embed="rId4"/>
          <a:stretch>
            <a:fillRect/>
          </a:stretch>
        </p:blipFill>
        <p:spPr>
          <a:xfrm>
            <a:off x="457200" y="4156623"/>
            <a:ext cx="2954310" cy="1969540"/>
          </a:xfrm>
          <a:prstGeom prst="rect">
            <a:avLst/>
          </a:prstGeom>
        </p:spPr>
      </p:pic>
      <p:sp>
        <p:nvSpPr>
          <p:cNvPr id="6" name="TextBox 5"/>
          <p:cNvSpPr txBox="1"/>
          <p:nvPr/>
        </p:nvSpPr>
        <p:spPr>
          <a:xfrm>
            <a:off x="1679806" y="6471400"/>
            <a:ext cx="6790290" cy="400110"/>
          </a:xfrm>
          <a:prstGeom prst="rect">
            <a:avLst/>
          </a:prstGeom>
          <a:noFill/>
        </p:spPr>
        <p:txBody>
          <a:bodyPr wrap="none" rtlCol="0">
            <a:spAutoFit/>
          </a:bodyPr>
          <a:lstStyle/>
          <a:p>
            <a:r>
              <a:rPr lang="en-US" sz="2000" dirty="0" smtClean="0">
                <a:solidFill>
                  <a:srgbClr val="FF0000"/>
                </a:solidFill>
              </a:rPr>
              <a:t>*</a:t>
            </a:r>
            <a:r>
              <a:rPr lang="en-US" sz="2000" dirty="0" smtClean="0"/>
              <a:t> Schroeder et al., Expert Rev </a:t>
            </a:r>
            <a:r>
              <a:rPr lang="en-US" sz="2000" dirty="0" err="1" smtClean="0"/>
              <a:t>clin</a:t>
            </a:r>
            <a:r>
              <a:rPr lang="en-US" sz="2000" dirty="0" smtClean="0"/>
              <a:t> </a:t>
            </a:r>
            <a:r>
              <a:rPr lang="en-US" sz="2000" dirty="0" err="1" smtClean="0"/>
              <a:t>Immunol</a:t>
            </a:r>
            <a:r>
              <a:rPr lang="en-US" sz="2000" dirty="0" smtClean="0"/>
              <a:t>. 6:6, 929-937, 2010.</a:t>
            </a:r>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a:t>
            </a:r>
            <a:r>
              <a:rPr lang="en-US" dirty="0" err="1" smtClean="0"/>
              <a:t>EoE</a:t>
            </a:r>
            <a:r>
              <a:rPr lang="en-US" dirty="0" smtClean="0">
                <a:solidFill>
                  <a:srgbClr val="FF0000"/>
                </a:solidFill>
              </a:rPr>
              <a:t>*</a:t>
            </a:r>
            <a:endParaRPr lang="en-US" dirty="0">
              <a:solidFill>
                <a:srgbClr val="FF0000"/>
              </a:solidFill>
            </a:endParaRPr>
          </a:p>
        </p:txBody>
      </p:sp>
      <p:pic>
        <p:nvPicPr>
          <p:cNvPr id="4" name="Content Placeholder 3" descr="Multi_ring_esophagus.jpg"/>
          <p:cNvPicPr>
            <a:picLocks noGrp="1" noChangeAspect="1"/>
          </p:cNvPicPr>
          <p:nvPr>
            <p:ph idx="1"/>
          </p:nvPr>
        </p:nvPicPr>
        <p:blipFill>
          <a:blip r:embed="rId3"/>
          <a:srcRect l="-22487" r="-22487"/>
          <a:stretch>
            <a:fillRect/>
          </a:stretch>
        </p:blipFill>
        <p:spPr>
          <a:xfrm>
            <a:off x="5713228" y="1179972"/>
            <a:ext cx="3650336" cy="2007544"/>
          </a:xfrm>
        </p:spPr>
      </p:pic>
      <p:sp>
        <p:nvSpPr>
          <p:cNvPr id="5" name="Content Placeholder 2"/>
          <p:cNvSpPr txBox="1">
            <a:spLocks/>
          </p:cNvSpPr>
          <p:nvPr/>
        </p:nvSpPr>
        <p:spPr>
          <a:xfrm>
            <a:off x="457200" y="1600200"/>
            <a:ext cx="6186114" cy="4525963"/>
          </a:xfrm>
          <a:prstGeom prst="rect">
            <a:avLst/>
          </a:prstGeom>
        </p:spPr>
        <p:txBody>
          <a:bodyPr vert="horz" lIns="91440" tIns="45720" rIns="91440" bIns="45720" rtlCol="0">
            <a:normAutofit/>
          </a:bodyPr>
          <a:lstStyle/>
          <a:p>
            <a:pPr marL="342900" lvl="0" indent="-342900">
              <a:spcBef>
                <a:spcPct val="20000"/>
              </a:spcBef>
              <a:buFont typeface="Arial"/>
              <a:buChar char="•"/>
            </a:pPr>
            <a:r>
              <a:rPr lang="en-US" sz="3200" dirty="0" smtClean="0"/>
              <a:t>Allergic inflammatory         condition of the esophagus</a:t>
            </a:r>
          </a:p>
          <a:p>
            <a:pPr marL="342900" lvl="0" indent="-342900">
              <a:spcBef>
                <a:spcPct val="20000"/>
              </a:spcBef>
              <a:buFont typeface="Arial"/>
              <a:buChar cha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Eosinophils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invade esophagus</a:t>
            </a:r>
          </a:p>
          <a:p>
            <a:pPr marL="800100" lvl="1" indent="-342900">
              <a:spcBef>
                <a:spcPct val="20000"/>
              </a:spcBef>
              <a:buFont typeface="Lucida Grande"/>
              <a:buChar char="-"/>
            </a:pPr>
            <a:r>
              <a:rPr lang="en-US" sz="3200" dirty="0" smtClean="0"/>
              <a:t>Release </a:t>
            </a:r>
            <a:r>
              <a:rPr lang="en-US" sz="3200" dirty="0"/>
              <a:t>toxins that kill viruses and induce tissue damage</a:t>
            </a:r>
            <a:endParaRPr lang="en-US" sz="3200" dirty="0" smtClean="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Person</a:t>
            </a:r>
            <a:r>
              <a:rPr kumimoji="0" lang="en-US" sz="3200" b="0" i="0" u="none" strike="noStrike" kern="1200" cap="none" spc="0" normalizeH="0" noProof="0" dirty="0" smtClean="0">
                <a:ln>
                  <a:noFill/>
                </a:ln>
                <a:solidFill>
                  <a:schemeClr val="tx1"/>
                </a:solidFill>
                <a:effectLst/>
                <a:uLnTx/>
                <a:uFillTx/>
                <a:latin typeface="+mn-lt"/>
                <a:ea typeface="+mn-ea"/>
                <a:cs typeface="+mn-cs"/>
              </a:rPr>
              <a:t> has difficulty swallowing</a:t>
            </a:r>
          </a:p>
          <a:p>
            <a:pPr marL="800100" lvl="1" indent="-342900">
              <a:spcBef>
                <a:spcPct val="20000"/>
              </a:spcBef>
              <a:buFont typeface="Lucida Grande"/>
              <a:buChar char="-"/>
            </a:pPr>
            <a:r>
              <a:rPr lang="en-US" sz="3200" baseline="0" dirty="0" smtClean="0"/>
              <a:t>Eats</a:t>
            </a:r>
            <a:r>
              <a:rPr lang="en-US" sz="3200" dirty="0" smtClean="0"/>
              <a:t> very slowly</a:t>
            </a:r>
          </a:p>
          <a:p>
            <a:pPr marL="342900" indent="-342900">
              <a:spcBef>
                <a:spcPct val="20000"/>
              </a:spcBef>
              <a:buFont typeface="Arial"/>
              <a:buChar char="•"/>
            </a:pPr>
            <a:r>
              <a:rPr lang="en-US" sz="3200" dirty="0" smtClean="0"/>
              <a:t>Food gets stuck in the throat</a:t>
            </a:r>
            <a:r>
              <a:rPr kumimoji="0" lang="en-US" sz="3200" b="0" i="0" u="none" strike="noStrike" kern="1200" cap="none" spc="0" normalizeH="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eosinophils_in_esophagus.jpg"/>
          <p:cNvPicPr>
            <a:picLocks noChangeAspect="1"/>
          </p:cNvPicPr>
          <p:nvPr/>
        </p:nvPicPr>
        <p:blipFill>
          <a:blip r:embed="rId4"/>
          <a:stretch>
            <a:fillRect/>
          </a:stretch>
        </p:blipFill>
        <p:spPr>
          <a:xfrm rot="16200000">
            <a:off x="6100482" y="3973528"/>
            <a:ext cx="3252925" cy="2167261"/>
          </a:xfrm>
          <a:prstGeom prst="rect">
            <a:avLst/>
          </a:prstGeom>
        </p:spPr>
      </p:pic>
      <p:sp>
        <p:nvSpPr>
          <p:cNvPr id="7" name="TextBox 6"/>
          <p:cNvSpPr txBox="1"/>
          <p:nvPr/>
        </p:nvSpPr>
        <p:spPr>
          <a:xfrm>
            <a:off x="0" y="6283511"/>
            <a:ext cx="6790290" cy="400110"/>
          </a:xfrm>
          <a:prstGeom prst="rect">
            <a:avLst/>
          </a:prstGeom>
          <a:noFill/>
        </p:spPr>
        <p:txBody>
          <a:bodyPr wrap="none" rtlCol="0">
            <a:spAutoFit/>
          </a:bodyPr>
          <a:lstStyle/>
          <a:p>
            <a:r>
              <a:rPr lang="en-US" sz="2000" dirty="0" smtClean="0">
                <a:solidFill>
                  <a:srgbClr val="FF0000"/>
                </a:solidFill>
              </a:rPr>
              <a:t>*</a:t>
            </a:r>
            <a:r>
              <a:rPr lang="en-US" sz="2000" dirty="0" smtClean="0"/>
              <a:t> Schroeder et al., Expert Rev </a:t>
            </a:r>
            <a:r>
              <a:rPr lang="en-US" sz="2000" dirty="0" err="1" smtClean="0"/>
              <a:t>clin</a:t>
            </a:r>
            <a:r>
              <a:rPr lang="en-US" sz="2000" dirty="0" smtClean="0"/>
              <a:t> </a:t>
            </a:r>
            <a:r>
              <a:rPr lang="en-US" sz="2000" dirty="0" err="1" smtClean="0"/>
              <a:t>Immunol</a:t>
            </a:r>
            <a:r>
              <a:rPr lang="en-US" sz="2000" dirty="0" smtClean="0"/>
              <a:t>. 6:6, 929-937, 2010.</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Cholesterol Sulfate in the Lungs</a:t>
            </a:r>
            <a:r>
              <a:rPr lang="en-US" dirty="0" smtClean="0">
                <a:solidFill>
                  <a:srgbClr val="FF0000"/>
                </a:solidFill>
              </a:rPr>
              <a:t>*</a:t>
            </a:r>
            <a:endParaRPr lang="en-US" dirty="0">
              <a:solidFill>
                <a:srgbClr val="FF0000"/>
              </a:solidFill>
            </a:endParaRPr>
          </a:p>
        </p:txBody>
      </p:sp>
      <p:pic>
        <p:nvPicPr>
          <p:cNvPr id="5" name="Content Placeholder 4" descr="lungs.jpg"/>
          <p:cNvPicPr>
            <a:picLocks noGrp="1" noChangeAspect="1"/>
          </p:cNvPicPr>
          <p:nvPr>
            <p:ph idx="1"/>
          </p:nvPr>
        </p:nvPicPr>
        <p:blipFill>
          <a:blip r:embed="rId3"/>
          <a:srcRect l="-18187" r="-18187"/>
          <a:stretch>
            <a:fillRect/>
          </a:stretch>
        </p:blipFill>
        <p:spPr>
          <a:xfrm>
            <a:off x="3863617" y="2245122"/>
            <a:ext cx="6037754" cy="3320532"/>
          </a:xfrm>
        </p:spPr>
      </p:pic>
      <p:sp>
        <p:nvSpPr>
          <p:cNvPr id="6" name="Content Placeholder 2"/>
          <p:cNvSpPr txBox="1">
            <a:spLocks/>
          </p:cNvSpPr>
          <p:nvPr/>
        </p:nvSpPr>
        <p:spPr>
          <a:xfrm>
            <a:off x="141121" y="1582559"/>
            <a:ext cx="5013586" cy="352732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sz="3400" dirty="0" smtClean="0"/>
              <a:t>   </a:t>
            </a:r>
            <a:r>
              <a:rPr kumimoji="0" lang="en-US" sz="3400" b="0" i="0" u="none" strike="noStrike" kern="1200" cap="none" spc="0" normalizeH="0" baseline="0" noProof="0" dirty="0" smtClean="0">
                <a:ln>
                  <a:noFill/>
                </a:ln>
                <a:solidFill>
                  <a:schemeClr val="tx1"/>
                </a:solidFill>
                <a:effectLst/>
                <a:uLnTx/>
                <a:uFillTx/>
                <a:latin typeface="+mn-lt"/>
                <a:ea typeface="+mn-ea"/>
                <a:cs typeface="+mn-cs"/>
              </a:rPr>
              <a:t>Bronchial</a:t>
            </a:r>
            <a:r>
              <a:rPr kumimoji="0" lang="en-US" sz="3400" b="0" i="0" u="none" strike="noStrike" kern="1200" cap="none" spc="0" normalizeH="0" noProof="0" dirty="0" smtClean="0">
                <a:ln>
                  <a:noFill/>
                </a:ln>
                <a:solidFill>
                  <a:schemeClr val="tx1"/>
                </a:solidFill>
                <a:effectLst/>
                <a:uLnTx/>
                <a:uFillTx/>
                <a:latin typeface="+mn-lt"/>
                <a:ea typeface="+mn-ea"/>
                <a:cs typeface="+mn-cs"/>
              </a:rPr>
              <a:t> tubes produce cholesterol sulfate in the epithelial cells as they mature and form the outer layer of the bronchial epithelium </a:t>
            </a:r>
            <a:endParaRPr kumimoji="0" lang="en-US" sz="3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xtBox 6"/>
          <p:cNvSpPr txBox="1"/>
          <p:nvPr/>
        </p:nvSpPr>
        <p:spPr>
          <a:xfrm>
            <a:off x="881529" y="6439023"/>
            <a:ext cx="7472118" cy="461665"/>
          </a:xfrm>
          <a:prstGeom prst="rect">
            <a:avLst/>
          </a:prstGeom>
          <a:noFill/>
        </p:spPr>
        <p:txBody>
          <a:bodyPr wrap="none" rtlCol="0">
            <a:spAutoFit/>
          </a:bodyPr>
          <a:lstStyle/>
          <a:p>
            <a:r>
              <a:rPr lang="en-US" sz="2400" dirty="0" smtClean="0">
                <a:solidFill>
                  <a:srgbClr val="FF0000"/>
                </a:solidFill>
              </a:rPr>
              <a:t>*</a:t>
            </a:r>
            <a:r>
              <a:rPr lang="en-US" sz="2400" dirty="0" smtClean="0"/>
              <a:t> </a:t>
            </a:r>
            <a:r>
              <a:rPr lang="en-US" sz="2400" dirty="0" err="1" smtClean="0"/>
              <a:t>Rearick</a:t>
            </a:r>
            <a:r>
              <a:rPr lang="en-US" sz="2400" dirty="0" smtClean="0"/>
              <a:t> et al., J. Cell. Physiol. 133:3, 573-578, Dec. 1987.</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normAutofit fontScale="90000"/>
          </a:bodyPr>
          <a:lstStyle/>
          <a:p>
            <a:r>
              <a:rPr lang="en-US" dirty="0" smtClean="0"/>
              <a:t>Sulfated </a:t>
            </a:r>
            <a:r>
              <a:rPr lang="en-US" dirty="0" err="1" smtClean="0"/>
              <a:t>Glycosaminoglycans</a:t>
            </a:r>
            <a:r>
              <a:rPr lang="en-US" dirty="0" smtClean="0"/>
              <a:t> (</a:t>
            </a:r>
            <a:r>
              <a:rPr lang="en-US" dirty="0" err="1" smtClean="0"/>
              <a:t>GAGs</a:t>
            </a:r>
            <a:r>
              <a:rPr lang="en-US" dirty="0" smtClean="0"/>
              <a:t>)</a:t>
            </a:r>
            <a:endParaRPr lang="en-US" dirty="0"/>
          </a:p>
        </p:txBody>
      </p:sp>
      <p:pic>
        <p:nvPicPr>
          <p:cNvPr id="4" name="Content Placeholder 3" descr="sulfated_proteoglycans.gif"/>
          <p:cNvPicPr>
            <a:picLocks noGrp="1" noChangeAspect="1"/>
          </p:cNvPicPr>
          <p:nvPr>
            <p:ph idx="1"/>
          </p:nvPr>
        </p:nvPicPr>
        <p:blipFill>
          <a:blip r:embed="rId2"/>
          <a:srcRect l="-48228" r="-48228"/>
          <a:stretch>
            <a:fillRect/>
          </a:stretch>
        </p:blipFill>
        <p:spPr>
          <a:xfrm>
            <a:off x="1337421" y="1155700"/>
            <a:ext cx="9952879" cy="5473700"/>
          </a:xfrm>
        </p:spPr>
      </p:pic>
      <p:sp>
        <p:nvSpPr>
          <p:cNvPr id="5" name="Content Placeholder 2"/>
          <p:cNvSpPr txBox="1">
            <a:spLocks/>
          </p:cNvSpPr>
          <p:nvPr/>
        </p:nvSpPr>
        <p:spPr>
          <a:xfrm>
            <a:off x="457200" y="1155700"/>
            <a:ext cx="3302000" cy="5029200"/>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Prominent in extracellular matrix of all cells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Amount of sulfate depends on availability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Crucial for maintaining negative charge and protecting from infection</a:t>
            </a:r>
          </a:p>
          <a:p>
            <a:pPr marL="342900" lvl="0" indent="-342900">
              <a:spcBef>
                <a:spcPct val="20000"/>
              </a:spcBef>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829300" y="26162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70600" y="4876800"/>
            <a:ext cx="469900" cy="304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29300" y="3975100"/>
            <a:ext cx="482600" cy="2540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16600" y="5359400"/>
            <a:ext cx="482600" cy="3429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62230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711700" y="62103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29300" y="12446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7800" y="6337300"/>
            <a:ext cx="4470400" cy="369332"/>
          </a:xfrm>
          <a:prstGeom prst="rect">
            <a:avLst/>
          </a:prstGeom>
          <a:noFill/>
        </p:spPr>
        <p:txBody>
          <a:bodyPr wrap="square" rtlCol="0">
            <a:spAutoFit/>
          </a:bodyPr>
          <a:lstStyle/>
          <a:p>
            <a:r>
              <a:rPr lang="en-US" dirty="0" err="1" smtClean="0"/>
              <a:t>http://www.science-autism.org/sulphate.htm</a:t>
            </a:r>
            <a:endParaRPr lang="en-US" dirty="0"/>
          </a:p>
        </p:txBody>
      </p:sp>
      <p:sp>
        <p:nvSpPr>
          <p:cNvPr id="16" name="TextBox 15"/>
          <p:cNvSpPr txBox="1"/>
          <p:nvPr/>
        </p:nvSpPr>
        <p:spPr>
          <a:xfrm>
            <a:off x="795861" y="2568406"/>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buNone/>
            </a:pPr>
            <a:r>
              <a:rPr lang="en-US" sz="3200" dirty="0" smtClean="0"/>
              <a:t>I propose that cholesterol sulfate is a major supplier of sulfate to these </a:t>
            </a:r>
            <a:r>
              <a:rPr lang="en-US" sz="3200" dirty="0" err="1" smtClean="0"/>
              <a:t>GAGs</a:t>
            </a:r>
            <a:endParaRPr lang="en-US" sz="3200" dirty="0" smtClean="0"/>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46968" cy="1143000"/>
          </a:xfrm>
        </p:spPr>
        <p:txBody>
          <a:bodyPr>
            <a:normAutofit/>
          </a:bodyPr>
          <a:lstStyle/>
          <a:p>
            <a:r>
              <a:rPr lang="en-US" dirty="0" smtClean="0"/>
              <a:t>Cholesterol Sulfate and </a:t>
            </a:r>
            <a:r>
              <a:rPr lang="en-US" dirty="0" err="1" smtClean="0"/>
              <a:t>Trypsin</a:t>
            </a:r>
            <a:r>
              <a:rPr lang="en-US" dirty="0" smtClean="0"/>
              <a:t> </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457200" y="1600200"/>
            <a:ext cx="8229600" cy="4533328"/>
          </a:xfrm>
        </p:spPr>
        <p:txBody>
          <a:bodyPr>
            <a:normAutofit lnSpcReduction="10000"/>
          </a:bodyPr>
          <a:lstStyle/>
          <a:p>
            <a:r>
              <a:rPr lang="en-US" dirty="0" err="1" smtClean="0"/>
              <a:t>Trypsin</a:t>
            </a:r>
            <a:r>
              <a:rPr lang="en-US" dirty="0" smtClean="0"/>
              <a:t> is an enzyme released by the pancreas, which digests proteins</a:t>
            </a:r>
          </a:p>
          <a:p>
            <a:r>
              <a:rPr lang="en-US" dirty="0" smtClean="0"/>
              <a:t>Too much </a:t>
            </a:r>
            <a:r>
              <a:rPr lang="en-US" dirty="0" err="1" smtClean="0"/>
              <a:t>trypsin</a:t>
            </a:r>
            <a:r>
              <a:rPr lang="en-US" dirty="0" smtClean="0"/>
              <a:t> leads                                              to breakdown of collagen                                         glue that maintains                                            structural integrity of                                         intestinal mucosa (</a:t>
            </a:r>
            <a:r>
              <a:rPr lang="en-US" dirty="0" err="1" smtClean="0"/>
              <a:t>GAGs</a:t>
            </a:r>
            <a:r>
              <a:rPr lang="en-US" dirty="0" smtClean="0"/>
              <a:t>)</a:t>
            </a:r>
          </a:p>
          <a:p>
            <a:r>
              <a:rPr lang="en-US" dirty="0" smtClean="0"/>
              <a:t>Cholesterol sulfate suppresses </a:t>
            </a:r>
            <a:r>
              <a:rPr lang="en-US" dirty="0" err="1" smtClean="0"/>
              <a:t>trypsin</a:t>
            </a:r>
            <a:r>
              <a:rPr lang="en-US" dirty="0" smtClean="0"/>
              <a:t> synthesis (protects mucosa from breakdown)</a:t>
            </a:r>
            <a:endParaRPr lang="en-US" dirty="0"/>
          </a:p>
        </p:txBody>
      </p:sp>
      <p:sp>
        <p:nvSpPr>
          <p:cNvPr id="4" name="TextBox 3"/>
          <p:cNvSpPr txBox="1"/>
          <p:nvPr/>
        </p:nvSpPr>
        <p:spPr>
          <a:xfrm>
            <a:off x="3424783" y="6322667"/>
            <a:ext cx="5479385" cy="461665"/>
          </a:xfrm>
          <a:prstGeom prst="rect">
            <a:avLst/>
          </a:prstGeom>
          <a:noFill/>
        </p:spPr>
        <p:txBody>
          <a:bodyPr wrap="none" rtlCol="0">
            <a:spAutoFit/>
          </a:bodyPr>
          <a:lstStyle/>
          <a:p>
            <a:r>
              <a:rPr lang="en-US" sz="2400" dirty="0" smtClean="0">
                <a:ln>
                  <a:solidFill>
                    <a:srgbClr val="FF0000"/>
                  </a:solidFill>
                </a:ln>
              </a:rPr>
              <a:t>*</a:t>
            </a:r>
            <a:r>
              <a:rPr lang="en-US" sz="2400" dirty="0" smtClean="0"/>
              <a:t> Ito et al, J. </a:t>
            </a:r>
            <a:r>
              <a:rPr lang="en-US" sz="2400" dirty="0" err="1" smtClean="0"/>
              <a:t>Biochem</a:t>
            </a:r>
            <a:r>
              <a:rPr lang="en-US" sz="2400" dirty="0" smtClean="0"/>
              <a:t>. 123, 107-114, 1998.</a:t>
            </a:r>
            <a:endParaRPr lang="en-US" sz="2400" dirty="0"/>
          </a:p>
        </p:txBody>
      </p:sp>
      <p:pic>
        <p:nvPicPr>
          <p:cNvPr id="5" name="Picture 4" descr="intestinal_mucosa.jpg"/>
          <p:cNvPicPr>
            <a:picLocks noChangeAspect="1"/>
          </p:cNvPicPr>
          <p:nvPr/>
        </p:nvPicPr>
        <p:blipFill>
          <a:blip r:embed="rId3"/>
          <a:stretch>
            <a:fillRect/>
          </a:stretch>
        </p:blipFill>
        <p:spPr>
          <a:xfrm>
            <a:off x="5190107" y="2377755"/>
            <a:ext cx="3714061" cy="2383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56095" y="1264106"/>
            <a:ext cx="8308366" cy="4462760"/>
          </a:xfrm>
          <a:prstGeom prst="rect">
            <a:avLst/>
          </a:prstGeom>
          <a:solidFill>
            <a:srgbClr val="FCF9D6"/>
          </a:solidFill>
          <a:effectLst>
            <a:outerShdw blurRad="50800" dist="38100" dir="2700000">
              <a:srgbClr val="000000">
                <a:alpha val="43000"/>
              </a:srgbClr>
            </a:outerShdw>
          </a:effectLst>
        </p:spPr>
        <p:txBody>
          <a:bodyPr wrap="square" rtlCol="0">
            <a:spAutoFit/>
          </a:bodyPr>
          <a:lstStyle/>
          <a:p>
            <a:pPr algn="ctr"/>
            <a:endParaRPr lang="en-US" sz="2800" dirty="0" smtClean="0"/>
          </a:p>
          <a:p>
            <a:pPr algn="ctr"/>
            <a:r>
              <a:rPr lang="en-US" sz="2800" dirty="0" smtClean="0"/>
              <a:t> The only reason to worry about inadequate sun exposure is the possibility of a vitamin D deficiency.</a:t>
            </a:r>
          </a:p>
          <a:p>
            <a:pPr algn="ctr"/>
            <a:r>
              <a:rPr lang="en-US" sz="2800" dirty="0" smtClean="0"/>
              <a:t> </a:t>
            </a:r>
          </a:p>
          <a:p>
            <a:pPr algn="ctr"/>
            <a:r>
              <a:rPr lang="en-US" sz="2800" dirty="0" smtClean="0"/>
              <a:t> This can be corrected by taking a vitamin D supplement. </a:t>
            </a:r>
          </a:p>
          <a:p>
            <a:pPr algn="ctr"/>
            <a:endParaRPr lang="en-US" sz="2800" dirty="0" smtClean="0"/>
          </a:p>
          <a:p>
            <a:pPr algn="ctr"/>
            <a:r>
              <a:rPr lang="en-US" sz="2800" dirty="0" smtClean="0">
                <a:latin typeface="Optima ExtraBlack"/>
              </a:rPr>
              <a:t>RIGHT?? </a:t>
            </a:r>
          </a:p>
          <a:p>
            <a:pPr algn="ctr"/>
            <a:r>
              <a:rPr lang="en-US" sz="3200" dirty="0" smtClean="0"/>
              <a:t> </a:t>
            </a:r>
            <a:endParaRPr lang="en-US" sz="2800" dirty="0" smtClean="0"/>
          </a:p>
          <a:p>
            <a:pPr algn="ctr"/>
            <a:endParaRPr lang="en-US" sz="2800" dirty="0"/>
          </a:p>
        </p:txBody>
      </p:sp>
      <p:sp>
        <p:nvSpPr>
          <p:cNvPr id="5" name="TextBox 4"/>
          <p:cNvSpPr txBox="1"/>
          <p:nvPr/>
        </p:nvSpPr>
        <p:spPr>
          <a:xfrm>
            <a:off x="427609" y="2256165"/>
            <a:ext cx="8308366" cy="2308324"/>
          </a:xfrm>
          <a:prstGeom prst="rect">
            <a:avLst/>
          </a:prstGeom>
          <a:solidFill>
            <a:srgbClr val="FCF9D6"/>
          </a:solidFill>
          <a:effectLst>
            <a:outerShdw blurRad="50800" dist="38100" dir="2700000">
              <a:srgbClr val="000000">
                <a:alpha val="43000"/>
              </a:srgbClr>
            </a:outerShdw>
          </a:effectLst>
        </p:spPr>
        <p:txBody>
          <a:bodyPr wrap="square" rtlCol="0">
            <a:spAutoFit/>
          </a:bodyPr>
          <a:lstStyle/>
          <a:p>
            <a:pPr algn="ctr"/>
            <a:endParaRPr lang="en-US" sz="2800" dirty="0" smtClean="0"/>
          </a:p>
          <a:p>
            <a:pPr algn="ctr"/>
            <a:r>
              <a:rPr lang="en-US" sz="2800" dirty="0" smtClean="0"/>
              <a:t>  </a:t>
            </a:r>
          </a:p>
          <a:p>
            <a:pPr algn="ctr"/>
            <a:r>
              <a:rPr lang="en-US" sz="2800" dirty="0" smtClean="0">
                <a:latin typeface="Optima ExtraBlack"/>
              </a:rPr>
              <a:t>WRONG!! </a:t>
            </a:r>
          </a:p>
          <a:p>
            <a:pPr algn="ctr"/>
            <a:r>
              <a:rPr lang="en-US" sz="3200" dirty="0" smtClean="0"/>
              <a:t> </a:t>
            </a:r>
            <a:endParaRPr lang="en-US" sz="2800" dirty="0" smtClean="0"/>
          </a:p>
          <a:p>
            <a:pPr algn="ct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Cholesterol Sulfate Inhibits </a:t>
            </a:r>
            <a:r>
              <a:rPr lang="en-US" dirty="0" err="1" smtClean="0"/>
              <a:t>Trypsin</a:t>
            </a:r>
            <a:r>
              <a:rPr lang="en-US" dirty="0" smtClean="0"/>
              <a:t> </a:t>
            </a:r>
            <a:r>
              <a:rPr lang="en-US" dirty="0" smtClean="0">
                <a:solidFill>
                  <a:srgbClr val="FF0000"/>
                </a:solidFill>
              </a:rPr>
              <a:t>*</a:t>
            </a:r>
            <a:endParaRPr lang="en-US" dirty="0">
              <a:solidFill>
                <a:srgbClr val="FF0000"/>
              </a:solidFill>
            </a:endParaRPr>
          </a:p>
        </p:txBody>
      </p:sp>
      <p:pic>
        <p:nvPicPr>
          <p:cNvPr id="4" name="Content Placeholder 3" descr="cholesterol_sulfate_inhibits_trypsin.png"/>
          <p:cNvPicPr>
            <a:picLocks noGrp="1" noChangeAspect="1"/>
          </p:cNvPicPr>
          <p:nvPr>
            <p:ph idx="1"/>
          </p:nvPr>
        </p:nvPicPr>
        <p:blipFill>
          <a:blip r:embed="rId3"/>
          <a:srcRect l="-35381" r="-35381"/>
          <a:stretch>
            <a:fillRect/>
          </a:stretch>
        </p:blipFill>
        <p:spPr/>
      </p:pic>
      <p:sp>
        <p:nvSpPr>
          <p:cNvPr id="5" name="TextBox 4"/>
          <p:cNvSpPr txBox="1"/>
          <p:nvPr/>
        </p:nvSpPr>
        <p:spPr>
          <a:xfrm>
            <a:off x="681978" y="6457767"/>
            <a:ext cx="8462022" cy="461665"/>
          </a:xfrm>
          <a:prstGeom prst="rect">
            <a:avLst/>
          </a:prstGeom>
          <a:noFill/>
        </p:spPr>
        <p:txBody>
          <a:bodyPr wrap="none" rtlCol="0">
            <a:spAutoFit/>
          </a:bodyPr>
          <a:lstStyle/>
          <a:p>
            <a:r>
              <a:rPr lang="en-US" sz="2400" dirty="0" smtClean="0">
                <a:solidFill>
                  <a:srgbClr val="FF0000"/>
                </a:solidFill>
              </a:rPr>
              <a:t>*</a:t>
            </a:r>
            <a:r>
              <a:rPr lang="en-US" sz="2400" dirty="0" smtClean="0"/>
              <a:t> Sato et al., J. Investigative Dermatology, 11:2, 189-193, Aug 1998</a:t>
            </a:r>
            <a:endParaRPr lang="en-US" sz="2400" dirty="0"/>
          </a:p>
        </p:txBody>
      </p:sp>
      <p:sp>
        <p:nvSpPr>
          <p:cNvPr id="6" name="Freeform 5"/>
          <p:cNvSpPr/>
          <p:nvPr/>
        </p:nvSpPr>
        <p:spPr>
          <a:xfrm>
            <a:off x="3202258" y="4507828"/>
            <a:ext cx="871501" cy="1810336"/>
          </a:xfrm>
          <a:custGeom>
            <a:avLst/>
            <a:gdLst>
              <a:gd name="connsiteX0" fmla="*/ 337791 w 871501"/>
              <a:gd name="connsiteY0" fmla="*/ 85563 h 1810336"/>
              <a:gd name="connsiteX1" fmla="*/ 40535 w 871501"/>
              <a:gd name="connsiteY1" fmla="*/ 801591 h 1810336"/>
              <a:gd name="connsiteX2" fmla="*/ 94581 w 871501"/>
              <a:gd name="connsiteY2" fmla="*/ 1477090 h 1810336"/>
              <a:gd name="connsiteX3" fmla="*/ 459395 w 871501"/>
              <a:gd name="connsiteY3" fmla="*/ 1787819 h 1810336"/>
              <a:gd name="connsiteX4" fmla="*/ 824210 w 871501"/>
              <a:gd name="connsiteY4" fmla="*/ 1341990 h 1810336"/>
              <a:gd name="connsiteX5" fmla="*/ 743140 w 871501"/>
              <a:gd name="connsiteY5" fmla="*/ 571922 h 1810336"/>
              <a:gd name="connsiteX6" fmla="*/ 526954 w 871501"/>
              <a:gd name="connsiteY6" fmla="*/ 72053 h 1810336"/>
              <a:gd name="connsiteX7" fmla="*/ 364814 w 871501"/>
              <a:gd name="connsiteY7" fmla="*/ 139603 h 181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01" h="1810336">
                <a:moveTo>
                  <a:pt x="337791" y="85563"/>
                </a:moveTo>
                <a:cubicBezTo>
                  <a:pt x="209430" y="327616"/>
                  <a:pt x="81070" y="569670"/>
                  <a:pt x="40535" y="801591"/>
                </a:cubicBezTo>
                <a:cubicBezTo>
                  <a:pt x="0" y="1033512"/>
                  <a:pt x="24771" y="1312719"/>
                  <a:pt x="94581" y="1477090"/>
                </a:cubicBezTo>
                <a:cubicBezTo>
                  <a:pt x="164391" y="1641461"/>
                  <a:pt x="337790" y="1810336"/>
                  <a:pt x="459395" y="1787819"/>
                </a:cubicBezTo>
                <a:cubicBezTo>
                  <a:pt x="581000" y="1765302"/>
                  <a:pt x="776919" y="1544639"/>
                  <a:pt x="824210" y="1341990"/>
                </a:cubicBezTo>
                <a:cubicBezTo>
                  <a:pt x="871501" y="1139341"/>
                  <a:pt x="792683" y="783578"/>
                  <a:pt x="743140" y="571922"/>
                </a:cubicBezTo>
                <a:cubicBezTo>
                  <a:pt x="693597" y="360266"/>
                  <a:pt x="590008" y="144106"/>
                  <a:pt x="526954" y="72053"/>
                </a:cubicBezTo>
                <a:cubicBezTo>
                  <a:pt x="463900" y="0"/>
                  <a:pt x="364814" y="139603"/>
                  <a:pt x="364814" y="139603"/>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Trypsin</a:t>
            </a:r>
            <a:r>
              <a:rPr lang="en-US" dirty="0" smtClean="0"/>
              <a:t> and Cell Culture</a:t>
            </a:r>
            <a:endParaRPr lang="en-US" dirty="0"/>
          </a:p>
        </p:txBody>
      </p:sp>
      <p:pic>
        <p:nvPicPr>
          <p:cNvPr id="4" name="Content Placeholder 3" descr="petri_dish.jpg"/>
          <p:cNvPicPr>
            <a:picLocks noGrp="1" noChangeAspect="1"/>
          </p:cNvPicPr>
          <p:nvPr>
            <p:ph idx="1"/>
          </p:nvPr>
        </p:nvPicPr>
        <p:blipFill>
          <a:blip r:embed="rId2"/>
          <a:srcRect l="-10881" r="-10881"/>
          <a:stretch>
            <a:fillRect/>
          </a:stretch>
        </p:blipFill>
        <p:spPr>
          <a:xfrm>
            <a:off x="4349690" y="3073562"/>
            <a:ext cx="4852450" cy="2668661"/>
          </a:xfrm>
        </p:spPr>
      </p:pic>
      <p:sp>
        <p:nvSpPr>
          <p:cNvPr id="6" name="Content Placeholder 2"/>
          <p:cNvSpPr txBox="1">
            <a:spLocks/>
          </p:cNvSpPr>
          <p:nvPr/>
        </p:nvSpPr>
        <p:spPr>
          <a:xfrm>
            <a:off x="141120" y="1582559"/>
            <a:ext cx="7350793" cy="4859038"/>
          </a:xfrm>
          <a:prstGeom prst="rect">
            <a:avLst/>
          </a:prstGeom>
        </p:spPr>
        <p:txBody>
          <a:bodyPr vert="horz" lIns="91440" tIns="45720" rIns="91440" bIns="45720" rtlCol="0">
            <a:noAutofit/>
          </a:bodyPr>
          <a:lstStyle/>
          <a:p>
            <a:pPr marL="342900" lvl="0" indent="-342900">
              <a:spcBef>
                <a:spcPct val="20000"/>
              </a:spcBef>
              <a:buFont typeface="Arial"/>
              <a:buChar char="•"/>
            </a:pPr>
            <a:r>
              <a:rPr lang="en-US" sz="3400" dirty="0" err="1" smtClean="0"/>
              <a:t>Trypsin</a:t>
            </a:r>
            <a:r>
              <a:rPr lang="en-US" sz="3400" dirty="0" smtClean="0"/>
              <a:t> is used in cell culture dishes to keep cells from sticking to the sides and bottom of the dish</a:t>
            </a:r>
          </a:p>
          <a:p>
            <a:pPr marL="342900" lvl="0" indent="-342900">
              <a:spcBef>
                <a:spcPct val="20000"/>
              </a:spcBef>
              <a:buFont typeface="Arial"/>
              <a:buChar char="•"/>
            </a:pPr>
            <a:r>
              <a:rPr lang="en-US" sz="3400" dirty="0" smtClean="0"/>
              <a:t>Cells must only be in                     contact with </a:t>
            </a:r>
            <a:r>
              <a:rPr lang="en-US" sz="3400" dirty="0" err="1" smtClean="0"/>
              <a:t>trypsin</a:t>
            </a:r>
            <a:r>
              <a:rPr lang="en-US" sz="3400" dirty="0" smtClean="0"/>
              <a:t>                              for &lt; 1 minute:                           otherwise </a:t>
            </a:r>
            <a:r>
              <a:rPr lang="en-US" sz="3400" dirty="0" err="1" smtClean="0"/>
              <a:t>trypsin</a:t>
            </a:r>
            <a:r>
              <a:rPr lang="en-US" sz="3400" dirty="0" smtClean="0"/>
              <a:t> may                 damage the cells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eta_cells.png"/>
          <p:cNvPicPr>
            <a:picLocks noChangeAspect="1"/>
          </p:cNvPicPr>
          <p:nvPr/>
        </p:nvPicPr>
        <p:blipFill>
          <a:blip r:embed="rId3"/>
          <a:stretch>
            <a:fillRect/>
          </a:stretch>
        </p:blipFill>
        <p:spPr>
          <a:xfrm>
            <a:off x="5580306" y="1417638"/>
            <a:ext cx="4419600" cy="3416300"/>
          </a:xfrm>
          <a:prstGeom prst="rect">
            <a:avLst/>
          </a:prstGeom>
        </p:spPr>
      </p:pic>
      <p:sp>
        <p:nvSpPr>
          <p:cNvPr id="2" name="Title 1"/>
          <p:cNvSpPr>
            <a:spLocks noGrp="1"/>
          </p:cNvSpPr>
          <p:nvPr>
            <p:ph type="title"/>
          </p:nvPr>
        </p:nvSpPr>
        <p:spPr/>
        <p:txBody>
          <a:bodyPr/>
          <a:lstStyle/>
          <a:p>
            <a:r>
              <a:rPr lang="en-US" dirty="0" err="1" smtClean="0"/>
              <a:t>Heparan</a:t>
            </a:r>
            <a:r>
              <a:rPr lang="en-US" dirty="0" smtClean="0"/>
              <a:t> Sulfate in Pancreas</a:t>
            </a:r>
            <a:r>
              <a:rPr lang="en-US" dirty="0" smtClean="0">
                <a:solidFill>
                  <a:srgbClr val="FF0000"/>
                </a:solidFill>
              </a:rPr>
              <a:t> *</a:t>
            </a:r>
            <a:endParaRPr lang="en-US" dirty="0">
              <a:solidFill>
                <a:srgbClr val="FF0000"/>
              </a:solidFill>
            </a:endParaRPr>
          </a:p>
        </p:txBody>
      </p:sp>
      <p:sp>
        <p:nvSpPr>
          <p:cNvPr id="4" name="TextBox 3"/>
          <p:cNvSpPr txBox="1"/>
          <p:nvPr/>
        </p:nvSpPr>
        <p:spPr>
          <a:xfrm>
            <a:off x="2567211" y="6421711"/>
            <a:ext cx="6282088"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Ziolkowski</a:t>
            </a:r>
            <a:r>
              <a:rPr lang="en-US" sz="2000" dirty="0" smtClean="0"/>
              <a:t> et al., J </a:t>
            </a:r>
            <a:r>
              <a:rPr lang="en-US" sz="2000" dirty="0" err="1" smtClean="0"/>
              <a:t>Clin</a:t>
            </a:r>
            <a:r>
              <a:rPr lang="en-US" sz="2000" dirty="0" smtClean="0"/>
              <a:t> Invest. 122(1): 132–141, Jan 2012.</a:t>
            </a:r>
            <a:endParaRPr lang="en-US" sz="2000" dirty="0"/>
          </a:p>
        </p:txBody>
      </p:sp>
      <p:sp>
        <p:nvSpPr>
          <p:cNvPr id="6" name="TextBox 5"/>
          <p:cNvSpPr txBox="1"/>
          <p:nvPr/>
        </p:nvSpPr>
        <p:spPr>
          <a:xfrm>
            <a:off x="5580306" y="1978394"/>
            <a:ext cx="1486280" cy="646331"/>
          </a:xfrm>
          <a:prstGeom prst="rect">
            <a:avLst/>
          </a:prstGeom>
          <a:solidFill>
            <a:schemeClr val="bg1"/>
          </a:solidFill>
        </p:spPr>
        <p:txBody>
          <a:bodyPr wrap="square" rtlCol="0">
            <a:spAutoFit/>
          </a:bodyPr>
          <a:lstStyle/>
          <a:p>
            <a:pPr algn="ctr"/>
            <a:r>
              <a:rPr lang="en-US" dirty="0" smtClean="0"/>
              <a:t>Inflammatory cells</a:t>
            </a:r>
            <a:endParaRPr lang="en-US" dirty="0"/>
          </a:p>
        </p:txBody>
      </p:sp>
      <p:sp>
        <p:nvSpPr>
          <p:cNvPr id="7" name="Rectangle 6"/>
          <p:cNvSpPr/>
          <p:nvPr/>
        </p:nvSpPr>
        <p:spPr>
          <a:xfrm>
            <a:off x="5580306" y="2904644"/>
            <a:ext cx="1391698" cy="6890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340589" y="2624725"/>
            <a:ext cx="1066237" cy="646331"/>
          </a:xfrm>
          <a:prstGeom prst="rect">
            <a:avLst/>
          </a:prstGeom>
          <a:solidFill>
            <a:srgbClr val="FFFFFF"/>
          </a:solidFill>
        </p:spPr>
        <p:txBody>
          <a:bodyPr wrap="square" rtlCol="0">
            <a:spAutoFit/>
          </a:bodyPr>
          <a:lstStyle/>
          <a:p>
            <a:pPr algn="ctr"/>
            <a:r>
              <a:rPr lang="en-US" dirty="0" err="1" smtClean="0"/>
              <a:t>Heparan</a:t>
            </a:r>
            <a:r>
              <a:rPr lang="en-US" dirty="0" smtClean="0"/>
              <a:t> sulfate</a:t>
            </a:r>
            <a:endParaRPr lang="en-US" dirty="0"/>
          </a:p>
        </p:txBody>
      </p:sp>
      <p:sp>
        <p:nvSpPr>
          <p:cNvPr id="11" name="Freeform 10"/>
          <p:cNvSpPr/>
          <p:nvPr/>
        </p:nvSpPr>
        <p:spPr>
          <a:xfrm>
            <a:off x="8568629" y="589935"/>
            <a:ext cx="925547" cy="3303189"/>
          </a:xfrm>
          <a:custGeom>
            <a:avLst/>
            <a:gdLst>
              <a:gd name="connsiteX0" fmla="*/ 551726 w 925547"/>
              <a:gd name="connsiteY0" fmla="*/ 666492 h 3303189"/>
              <a:gd name="connsiteX1" fmla="*/ 51795 w 925547"/>
              <a:gd name="connsiteY1" fmla="*/ 1625701 h 3303189"/>
              <a:gd name="connsiteX2" fmla="*/ 240958 w 925547"/>
              <a:gd name="connsiteY2" fmla="*/ 1922920 h 3303189"/>
              <a:gd name="connsiteX3" fmla="*/ 92330 w 925547"/>
              <a:gd name="connsiteY3" fmla="*/ 2436299 h 3303189"/>
              <a:gd name="connsiteX4" fmla="*/ 794935 w 925547"/>
              <a:gd name="connsiteY4" fmla="*/ 2895638 h 3303189"/>
              <a:gd name="connsiteX5" fmla="*/ 876005 w 925547"/>
              <a:gd name="connsiteY5" fmla="*/ 2882128 h 3303189"/>
              <a:gd name="connsiteX6" fmla="*/ 821958 w 925547"/>
              <a:gd name="connsiteY6" fmla="*/ 369273 h 3303189"/>
              <a:gd name="connsiteX7" fmla="*/ 551726 w 925547"/>
              <a:gd name="connsiteY7" fmla="*/ 666492 h 330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547" h="3303189">
                <a:moveTo>
                  <a:pt x="551726" y="666492"/>
                </a:moveTo>
                <a:cubicBezTo>
                  <a:pt x="423366" y="875897"/>
                  <a:pt x="103590" y="1416296"/>
                  <a:pt x="51795" y="1625701"/>
                </a:cubicBezTo>
                <a:cubicBezTo>
                  <a:pt x="0" y="1835106"/>
                  <a:pt x="234202" y="1787820"/>
                  <a:pt x="240958" y="1922920"/>
                </a:cubicBezTo>
                <a:cubicBezTo>
                  <a:pt x="247714" y="2058020"/>
                  <a:pt x="1" y="2274179"/>
                  <a:pt x="92330" y="2436299"/>
                </a:cubicBezTo>
                <a:cubicBezTo>
                  <a:pt x="184659" y="2598419"/>
                  <a:pt x="664323" y="2821333"/>
                  <a:pt x="794935" y="2895638"/>
                </a:cubicBezTo>
                <a:cubicBezTo>
                  <a:pt x="925547" y="2969943"/>
                  <a:pt x="871501" y="3303189"/>
                  <a:pt x="876005" y="2882128"/>
                </a:cubicBezTo>
                <a:cubicBezTo>
                  <a:pt x="880509" y="2461067"/>
                  <a:pt x="876004" y="738546"/>
                  <a:pt x="821958" y="369273"/>
                </a:cubicBezTo>
                <a:cubicBezTo>
                  <a:pt x="767912" y="0"/>
                  <a:pt x="680087" y="457087"/>
                  <a:pt x="551726" y="66649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317144" y="2760508"/>
            <a:ext cx="1066237" cy="369332"/>
          </a:xfrm>
          <a:prstGeom prst="rect">
            <a:avLst/>
          </a:prstGeom>
          <a:solidFill>
            <a:srgbClr val="FFFFFF"/>
          </a:solidFill>
        </p:spPr>
        <p:txBody>
          <a:bodyPr wrap="square" rtlCol="0">
            <a:spAutoFit/>
          </a:bodyPr>
          <a:lstStyle/>
          <a:p>
            <a:pPr algn="ctr"/>
            <a:r>
              <a:rPr lang="en-US" dirty="0" smtClean="0"/>
              <a:t>Insulin</a:t>
            </a:r>
            <a:endParaRPr lang="en-US" dirty="0"/>
          </a:p>
        </p:txBody>
      </p:sp>
      <p:sp>
        <p:nvSpPr>
          <p:cNvPr id="10" name="Freeform 9"/>
          <p:cNvSpPr/>
          <p:nvPr/>
        </p:nvSpPr>
        <p:spPr>
          <a:xfrm>
            <a:off x="6661237" y="2391265"/>
            <a:ext cx="1094442" cy="580929"/>
          </a:xfrm>
          <a:custGeom>
            <a:avLst/>
            <a:gdLst>
              <a:gd name="connsiteX0" fmla="*/ 0 w 1094442"/>
              <a:gd name="connsiteY0" fmla="*/ 0 h 580929"/>
              <a:gd name="connsiteX1" fmla="*/ 391837 w 1094442"/>
              <a:gd name="connsiteY1" fmla="*/ 391789 h 580929"/>
              <a:gd name="connsiteX2" fmla="*/ 1094442 w 1094442"/>
              <a:gd name="connsiteY2" fmla="*/ 580929 h 580929"/>
            </a:gdLst>
            <a:ahLst/>
            <a:cxnLst>
              <a:cxn ang="0">
                <a:pos x="connsiteX0" y="connsiteY0"/>
              </a:cxn>
              <a:cxn ang="0">
                <a:pos x="connsiteX1" y="connsiteY1"/>
              </a:cxn>
              <a:cxn ang="0">
                <a:pos x="connsiteX2" y="connsiteY2"/>
              </a:cxn>
            </a:cxnLst>
            <a:rect l="l" t="t" r="r" b="b"/>
            <a:pathLst>
              <a:path w="1094442" h="580929">
                <a:moveTo>
                  <a:pt x="0" y="0"/>
                </a:moveTo>
                <a:cubicBezTo>
                  <a:pt x="104715" y="147484"/>
                  <a:pt x="209430" y="294968"/>
                  <a:pt x="391837" y="391789"/>
                </a:cubicBezTo>
                <a:cubicBezTo>
                  <a:pt x="574244" y="488611"/>
                  <a:pt x="1094442" y="580929"/>
                  <a:pt x="1094442" y="580929"/>
                </a:cubicBezTo>
              </a:path>
            </a:pathLst>
          </a:cu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457199" y="1600201"/>
            <a:ext cx="7298480" cy="4821510"/>
          </a:xfrm>
        </p:spPr>
        <p:txBody>
          <a:bodyPr>
            <a:noAutofit/>
          </a:bodyPr>
          <a:lstStyle/>
          <a:p>
            <a:r>
              <a:rPr lang="en-US" sz="2600" dirty="0" smtClean="0"/>
              <a:t>Beta cells in pancreas produce insulin</a:t>
            </a:r>
          </a:p>
          <a:p>
            <a:r>
              <a:rPr lang="en-US" sz="2600" dirty="0" smtClean="0"/>
              <a:t>They also produce an abundance                                      of </a:t>
            </a:r>
            <a:r>
              <a:rPr lang="en-US" sz="2600" dirty="0" err="1" smtClean="0"/>
              <a:t>heparan</a:t>
            </a:r>
            <a:r>
              <a:rPr lang="en-US" sz="2600" dirty="0" smtClean="0"/>
              <a:t> sulfate</a:t>
            </a:r>
          </a:p>
          <a:p>
            <a:r>
              <a:rPr lang="en-US" sz="2600" dirty="0" smtClean="0"/>
              <a:t>In type I diabetes, inflammatory cells                              break down basement membrane                               and penetrate pancreatic islets</a:t>
            </a:r>
          </a:p>
          <a:p>
            <a:r>
              <a:rPr lang="en-US" sz="2600" dirty="0" smtClean="0"/>
              <a:t>These inflammatory cells produce                </a:t>
            </a:r>
            <a:r>
              <a:rPr lang="en-US" sz="2600" dirty="0" err="1" smtClean="0"/>
              <a:t>heparanase</a:t>
            </a:r>
            <a:r>
              <a:rPr lang="en-US" sz="2600" dirty="0" smtClean="0"/>
              <a:t>, which destroys </a:t>
            </a:r>
            <a:r>
              <a:rPr lang="en-US" sz="2600" dirty="0" err="1" smtClean="0"/>
              <a:t>heparan</a:t>
            </a:r>
            <a:r>
              <a:rPr lang="en-US" sz="2600" dirty="0" smtClean="0"/>
              <a:t> sulfate</a:t>
            </a:r>
          </a:p>
          <a:p>
            <a:r>
              <a:rPr lang="en-US" sz="2600" dirty="0" smtClean="0"/>
              <a:t>This leads to cell death of beta cells and diabetes</a:t>
            </a:r>
          </a:p>
        </p:txBody>
      </p:sp>
      <p:sp>
        <p:nvSpPr>
          <p:cNvPr id="13" name="TextBox 12"/>
          <p:cNvSpPr txBox="1"/>
          <p:nvPr/>
        </p:nvSpPr>
        <p:spPr>
          <a:xfrm>
            <a:off x="404695" y="2391265"/>
            <a:ext cx="8348140"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buNone/>
            </a:pPr>
            <a:r>
              <a:rPr lang="en-US" sz="3200" dirty="0" err="1" smtClean="0"/>
              <a:t>Heparan</a:t>
            </a:r>
            <a:r>
              <a:rPr lang="en-US" sz="3200" dirty="0" smtClean="0"/>
              <a:t> Sulfate is Essential to Proper Function  of Beta Cells and Insulin Production</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2000"/>
                                        <p:tgtEl>
                                          <p:spTgt spid="5"/>
                                        </p:tgtEl>
                                      </p:cBhvr>
                                    </p:animEffect>
                                    <p:set>
                                      <p:cBhvr>
                                        <p:cTn id="49" dur="1" fill="hold">
                                          <p:stCondLst>
                                            <p:cond delay="19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900" decel="100000" fill="hold"/>
                                        <p:tgtEl>
                                          <p:spTgt spid="13"/>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2" grpId="0" animBg="1"/>
      <p:bldP spid="10" grpId="0" animBg="1"/>
      <p:bldP spid="3" grpId="0" uiExpand="1" build="p"/>
      <p:bldP spid="13"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holesterol_sulfate.jpg"/>
          <p:cNvPicPr>
            <a:picLocks noChangeAspect="1"/>
          </p:cNvPicPr>
          <p:nvPr/>
        </p:nvPicPr>
        <p:blipFill>
          <a:blip r:embed="rId2"/>
          <a:stretch>
            <a:fillRect/>
          </a:stretch>
        </p:blipFill>
        <p:spPr>
          <a:xfrm>
            <a:off x="5361495" y="2378201"/>
            <a:ext cx="3960768" cy="2593021"/>
          </a:xfrm>
          <a:prstGeom prst="rect">
            <a:avLst/>
          </a:prstGeom>
        </p:spPr>
      </p:pic>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a:xfrm>
            <a:off x="281544" y="1384040"/>
            <a:ext cx="8229600" cy="5257800"/>
          </a:xfrm>
        </p:spPr>
        <p:txBody>
          <a:bodyPr>
            <a:normAutofit lnSpcReduction="10000"/>
          </a:bodyPr>
          <a:lstStyle/>
          <a:p>
            <a:r>
              <a:rPr lang="en-US" dirty="0" smtClean="0"/>
              <a:t>Cholesterol sulfate plays many important roles in the body: skin, blood, esophagus,                  lungs, and pancreas</a:t>
            </a:r>
          </a:p>
          <a:p>
            <a:r>
              <a:rPr lang="en-US" dirty="0" smtClean="0"/>
              <a:t>Cholesterol sulfate in the skin and lungs             keeps bacteria out and water in</a:t>
            </a:r>
          </a:p>
          <a:p>
            <a:r>
              <a:rPr lang="en-US" dirty="0" smtClean="0"/>
              <a:t>Cholesterol sulfate protects                                  collagen from breakdown                                  by </a:t>
            </a:r>
            <a:r>
              <a:rPr lang="en-US" dirty="0" err="1" smtClean="0"/>
              <a:t>trypsin</a:t>
            </a:r>
            <a:endParaRPr lang="en-US" dirty="0" smtClean="0"/>
          </a:p>
          <a:p>
            <a:r>
              <a:rPr lang="en-US" dirty="0" err="1" smtClean="0"/>
              <a:t>Heparan</a:t>
            </a:r>
            <a:r>
              <a:rPr lang="en-US" dirty="0" smtClean="0"/>
              <a:t> sulfate protects pancreas during insulin synthesis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TextBox 5"/>
          <p:cNvSpPr txBox="1"/>
          <p:nvPr/>
        </p:nvSpPr>
        <p:spPr>
          <a:xfrm>
            <a:off x="795861" y="2568406"/>
            <a:ext cx="7518406" cy="2185214"/>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buNone/>
            </a:pPr>
            <a:r>
              <a:rPr lang="en-US" sz="3600" dirty="0" smtClean="0"/>
              <a:t>Endothelial Nitric Oxide </a:t>
            </a:r>
            <a:r>
              <a:rPr lang="en-US" sz="3600" dirty="0" err="1" smtClean="0"/>
              <a:t>Synthase</a:t>
            </a:r>
            <a:endParaRPr lang="en-US" sz="3600" dirty="0" smtClean="0"/>
          </a:p>
          <a:p>
            <a:pPr algn="ctr">
              <a:buNone/>
            </a:pPr>
            <a:r>
              <a:rPr lang="en-US" sz="3600" dirty="0" smtClean="0"/>
              <a:t>(</a:t>
            </a:r>
            <a:r>
              <a:rPr lang="en-US" sz="3600" dirty="0" err="1" smtClean="0"/>
              <a:t>eNOS</a:t>
            </a:r>
            <a:r>
              <a:rPr lang="en-US" sz="3600" dirty="0" smtClean="0"/>
              <a:t>)</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eNOS</a:t>
            </a:r>
            <a:r>
              <a:rPr lang="en-US" dirty="0" smtClean="0"/>
              <a:t>!!</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Endothelial nitric oxide </a:t>
            </a:r>
            <a:r>
              <a:rPr lang="en-US" dirty="0" err="1" smtClean="0"/>
              <a:t>synthase</a:t>
            </a:r>
            <a:r>
              <a:rPr lang="en-US" dirty="0" smtClean="0"/>
              <a:t> (</a:t>
            </a:r>
            <a:r>
              <a:rPr lang="en-US" dirty="0" err="1" smtClean="0"/>
              <a:t>eNOS</a:t>
            </a:r>
            <a:r>
              <a:rPr lang="en-US" dirty="0" smtClean="0"/>
              <a:t>) is a very interesting molecule</a:t>
            </a:r>
          </a:p>
          <a:p>
            <a:r>
              <a:rPr lang="en-US" dirty="0" smtClean="0"/>
              <a:t>It’s known for its role in synthesizing nitric oxide (NO) from L-</a:t>
            </a:r>
            <a:r>
              <a:rPr lang="en-US" dirty="0" err="1" smtClean="0"/>
              <a:t>Arginine</a:t>
            </a:r>
            <a:endParaRPr lang="en-US" dirty="0" smtClean="0"/>
          </a:p>
          <a:p>
            <a:r>
              <a:rPr lang="en-US" dirty="0" smtClean="0"/>
              <a:t>But I think it has a much more important role as well, which is its primary role:</a:t>
            </a:r>
          </a:p>
          <a:p>
            <a:pPr lvl="1"/>
            <a:r>
              <a:rPr lang="en-US" dirty="0" smtClean="0"/>
              <a:t>To synthesize sulfate from sulfur in the presence of sunlight</a:t>
            </a:r>
            <a:endParaRPr lang="en-US" dirty="0"/>
          </a:p>
        </p:txBody>
      </p:sp>
      <p:sp>
        <p:nvSpPr>
          <p:cNvPr id="4" name="TextBox 3"/>
          <p:cNvSpPr txBox="1"/>
          <p:nvPr/>
        </p:nvSpPr>
        <p:spPr>
          <a:xfrm>
            <a:off x="3479800" y="5344309"/>
            <a:ext cx="3024285" cy="954107"/>
          </a:xfrm>
          <a:prstGeom prst="rect">
            <a:avLst/>
          </a:prstGeom>
          <a:noFill/>
        </p:spPr>
        <p:txBody>
          <a:bodyPr wrap="none" rtlCol="0">
            <a:spAutoFit/>
          </a:bodyPr>
          <a:lstStyle/>
          <a:p>
            <a:r>
              <a:rPr lang="en-US" sz="2800" dirty="0" smtClean="0"/>
              <a:t>N  </a:t>
            </a:r>
            <a:r>
              <a:rPr lang="en-US" sz="2800" dirty="0" err="1" smtClean="0">
                <a:sym typeface="Wingdings"/>
              </a:rPr>
              <a:t></a:t>
            </a:r>
            <a:r>
              <a:rPr lang="en-US" sz="2800" dirty="0" smtClean="0">
                <a:sym typeface="Wingdings"/>
              </a:rPr>
              <a:t>  NO  </a:t>
            </a:r>
            <a:r>
              <a:rPr lang="en-US" sz="2800" dirty="0" err="1" smtClean="0">
                <a:sym typeface="Wingdings"/>
              </a:rPr>
              <a:t></a:t>
            </a:r>
            <a:r>
              <a:rPr lang="en-US" sz="2800" dirty="0" smtClean="0">
                <a:sym typeface="Wingdings"/>
              </a:rPr>
              <a:t>  NO</a:t>
            </a:r>
            <a:r>
              <a:rPr lang="en-US" sz="2800" baseline="-25000" dirty="0" smtClean="0">
                <a:sym typeface="Wingdings"/>
              </a:rPr>
              <a:t>3</a:t>
            </a:r>
            <a:r>
              <a:rPr lang="en-US" sz="2800" baseline="30000" dirty="0" smtClean="0">
                <a:sym typeface="Wingdings"/>
              </a:rPr>
              <a:t>-2</a:t>
            </a:r>
          </a:p>
          <a:p>
            <a:r>
              <a:rPr lang="en-US" sz="2800" dirty="0" smtClean="0">
                <a:sym typeface="Wingdings"/>
              </a:rPr>
              <a:t>S   </a:t>
            </a:r>
            <a:r>
              <a:rPr lang="en-US" sz="2800" dirty="0" err="1" smtClean="0">
                <a:sym typeface="Wingdings"/>
              </a:rPr>
              <a:t></a:t>
            </a:r>
            <a:r>
              <a:rPr lang="en-US" sz="2800" dirty="0" smtClean="0">
                <a:sym typeface="Wingdings"/>
              </a:rPr>
              <a:t>  SO</a:t>
            </a:r>
            <a:r>
              <a:rPr lang="en-US" sz="2800" baseline="-25000" dirty="0" smtClean="0">
                <a:sym typeface="Wingdings"/>
              </a:rPr>
              <a:t>2 </a:t>
            </a:r>
            <a:r>
              <a:rPr lang="en-US" sz="2800" dirty="0" smtClean="0">
                <a:sym typeface="Wingdings"/>
              </a:rPr>
              <a:t> </a:t>
            </a:r>
            <a:r>
              <a:rPr lang="en-US" sz="2800" dirty="0" err="1" smtClean="0">
                <a:sym typeface="Wingdings"/>
              </a:rPr>
              <a:t></a:t>
            </a:r>
            <a:r>
              <a:rPr lang="en-US" sz="2800" dirty="0" smtClean="0">
                <a:sym typeface="Wingdings"/>
              </a:rPr>
              <a:t>  SO</a:t>
            </a:r>
            <a:r>
              <a:rPr lang="en-US" sz="2800" baseline="-25000" dirty="0" smtClean="0">
                <a:sym typeface="Wingdings"/>
              </a:rPr>
              <a:t>4</a:t>
            </a:r>
            <a:r>
              <a:rPr lang="en-US" sz="2800" baseline="30000" dirty="0" smtClean="0">
                <a:sym typeface="Wingdings"/>
              </a:rPr>
              <a:t>-2</a:t>
            </a:r>
            <a:r>
              <a:rPr lang="en-US" sz="2800" dirty="0" smtClean="0">
                <a:sym typeface="Wingdings"/>
              </a:rPr>
              <a:t>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edbloodcell.jpg"/>
          <p:cNvPicPr>
            <a:picLocks noChangeAspect="1"/>
          </p:cNvPicPr>
          <p:nvPr/>
        </p:nvPicPr>
        <p:blipFill>
          <a:blip r:embed="rId2"/>
          <a:stretch>
            <a:fillRect/>
          </a:stretch>
        </p:blipFill>
        <p:spPr>
          <a:xfrm>
            <a:off x="6574368" y="1562082"/>
            <a:ext cx="1905000" cy="1905000"/>
          </a:xfrm>
          <a:prstGeom prst="rect">
            <a:avLst/>
          </a:prstGeom>
        </p:spPr>
      </p:pic>
      <p:sp>
        <p:nvSpPr>
          <p:cNvPr id="2" name="Title 1"/>
          <p:cNvSpPr>
            <a:spLocks noGrp="1"/>
          </p:cNvSpPr>
          <p:nvPr>
            <p:ph type="title"/>
          </p:nvPr>
        </p:nvSpPr>
        <p:spPr/>
        <p:txBody>
          <a:bodyPr>
            <a:normAutofit fontScale="90000"/>
          </a:bodyPr>
          <a:lstStyle/>
          <a:p>
            <a:r>
              <a:rPr lang="en-US" dirty="0" smtClean="0"/>
              <a:t>Where is </a:t>
            </a:r>
            <a:r>
              <a:rPr lang="en-US" dirty="0" err="1" smtClean="0"/>
              <a:t>eNOS</a:t>
            </a:r>
            <a:r>
              <a:rPr lang="en-US" dirty="0" smtClean="0"/>
              <a:t> Found?</a:t>
            </a:r>
            <a:br>
              <a:rPr lang="en-US" dirty="0" smtClean="0"/>
            </a:br>
            <a:r>
              <a:rPr lang="en-US" dirty="0" smtClean="0"/>
              <a:t>What does it do?</a:t>
            </a:r>
            <a:endParaRPr lang="en-US" dirty="0"/>
          </a:p>
        </p:txBody>
      </p:sp>
      <p:sp>
        <p:nvSpPr>
          <p:cNvPr id="3" name="Content Placeholder 2"/>
          <p:cNvSpPr>
            <a:spLocks noGrp="1"/>
          </p:cNvSpPr>
          <p:nvPr>
            <p:ph idx="1"/>
          </p:nvPr>
        </p:nvSpPr>
        <p:spPr>
          <a:xfrm>
            <a:off x="457200" y="1837262"/>
            <a:ext cx="8229600" cy="4525963"/>
          </a:xfrm>
        </p:spPr>
        <p:txBody>
          <a:bodyPr/>
          <a:lstStyle/>
          <a:p>
            <a:r>
              <a:rPr lang="en-US" dirty="0" smtClean="0"/>
              <a:t>In </a:t>
            </a:r>
            <a:r>
              <a:rPr lang="en-US" dirty="0" err="1" smtClean="0"/>
              <a:t>keratinocytes</a:t>
            </a:r>
            <a:r>
              <a:rPr lang="en-US" dirty="0" smtClean="0"/>
              <a:t> in the skin                              </a:t>
            </a:r>
          </a:p>
          <a:p>
            <a:r>
              <a:rPr lang="en-US" dirty="0" smtClean="0"/>
              <a:t>In the endothelial cells lining                            the artery walls</a:t>
            </a:r>
          </a:p>
          <a:p>
            <a:r>
              <a:rPr lang="en-US" dirty="0" smtClean="0"/>
              <a:t>In several cell types in the blood:</a:t>
            </a:r>
          </a:p>
          <a:p>
            <a:pPr lvl="1"/>
            <a:r>
              <a:rPr lang="en-US" dirty="0" smtClean="0"/>
              <a:t>red blood cells, platelets, mast cells</a:t>
            </a:r>
          </a:p>
          <a:p>
            <a:r>
              <a:rPr lang="en-US" dirty="0" err="1" smtClean="0"/>
              <a:t>eNOS</a:t>
            </a:r>
            <a:r>
              <a:rPr lang="en-US" dirty="0" smtClean="0"/>
              <a:t> synthesizes nitric oxide from L-</a:t>
            </a:r>
            <a:r>
              <a:rPr lang="en-US" dirty="0" err="1" smtClean="0"/>
              <a:t>Arginine</a:t>
            </a:r>
            <a:endParaRPr lang="en-US" dirty="0" smtClean="0"/>
          </a:p>
        </p:txBody>
      </p:sp>
      <p:sp>
        <p:nvSpPr>
          <p:cNvPr id="5" name="TextBox 4"/>
          <p:cNvSpPr txBox="1"/>
          <p:nvPr/>
        </p:nvSpPr>
        <p:spPr>
          <a:xfrm>
            <a:off x="795861" y="2436030"/>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r>
              <a:rPr lang="en-US" sz="3200" dirty="0" smtClean="0"/>
              <a:t>It makes no sense for a red blood cell to synthesize nitric oxide!!</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red_blood_cell.gif"/>
          <p:cNvPicPr>
            <a:picLocks noGrp="1" noChangeAspect="1"/>
          </p:cNvPicPr>
          <p:nvPr>
            <p:ph idx="1"/>
          </p:nvPr>
        </p:nvPicPr>
        <p:blipFill>
          <a:blip r:embed="rId3"/>
          <a:srcRect l="-38906" r="-38906"/>
          <a:stretch>
            <a:fillRect/>
          </a:stretch>
        </p:blipFill>
        <p:spPr>
          <a:xfrm>
            <a:off x="2017691" y="3889918"/>
            <a:ext cx="5819317" cy="3200400"/>
          </a:xfrm>
        </p:spPr>
      </p:pic>
      <p:pic>
        <p:nvPicPr>
          <p:cNvPr id="5" name="Picture 4" descr="L-arginine.gif"/>
          <p:cNvPicPr>
            <a:picLocks noChangeAspect="1"/>
          </p:cNvPicPr>
          <p:nvPr/>
        </p:nvPicPr>
        <p:blipFill>
          <a:blip r:embed="rId4"/>
          <a:stretch>
            <a:fillRect/>
          </a:stretch>
        </p:blipFill>
        <p:spPr>
          <a:xfrm>
            <a:off x="84674" y="2708363"/>
            <a:ext cx="3522133" cy="2256181"/>
          </a:xfrm>
          <a:prstGeom prst="rect">
            <a:avLst/>
          </a:prstGeom>
        </p:spPr>
      </p:pic>
      <p:sp>
        <p:nvSpPr>
          <p:cNvPr id="6" name="TextBox 5"/>
          <p:cNvSpPr txBox="1"/>
          <p:nvPr/>
        </p:nvSpPr>
        <p:spPr>
          <a:xfrm>
            <a:off x="795860" y="4964544"/>
            <a:ext cx="1647506" cy="461665"/>
          </a:xfrm>
          <a:prstGeom prst="rect">
            <a:avLst/>
          </a:prstGeom>
          <a:noFill/>
        </p:spPr>
        <p:txBody>
          <a:bodyPr wrap="none" rtlCol="0">
            <a:spAutoFit/>
          </a:bodyPr>
          <a:lstStyle/>
          <a:p>
            <a:r>
              <a:rPr lang="en-US" sz="2400" dirty="0" smtClean="0"/>
              <a:t>L-ARGININE</a:t>
            </a:r>
            <a:endParaRPr lang="en-US" sz="2400" dirty="0"/>
          </a:p>
        </p:txBody>
      </p:sp>
      <p:cxnSp>
        <p:nvCxnSpPr>
          <p:cNvPr id="8" name="Straight Arrow Connector 7"/>
          <p:cNvCxnSpPr/>
          <p:nvPr/>
        </p:nvCxnSpPr>
        <p:spPr>
          <a:xfrm>
            <a:off x="2578830" y="4412183"/>
            <a:ext cx="1163441" cy="440267"/>
          </a:xfrm>
          <a:prstGeom prst="straightConnector1">
            <a:avLst/>
          </a:prstGeom>
          <a:ln w="762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2" name="Group 11"/>
          <p:cNvGrpSpPr/>
          <p:nvPr/>
        </p:nvGrpSpPr>
        <p:grpSpPr>
          <a:xfrm>
            <a:off x="2578830" y="4107384"/>
            <a:ext cx="894335" cy="857160"/>
            <a:chOff x="7416800" y="1648976"/>
            <a:chExt cx="894335" cy="857160"/>
          </a:xfrm>
        </p:grpSpPr>
        <p:cxnSp>
          <p:nvCxnSpPr>
            <p:cNvPr id="10" name="Straight Connector 9"/>
            <p:cNvCxnSpPr/>
            <p:nvPr/>
          </p:nvCxnSpPr>
          <p:spPr>
            <a:xfrm flipV="1">
              <a:off x="7416800" y="1648976"/>
              <a:ext cx="860466" cy="840224"/>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7450669" y="1665912"/>
              <a:ext cx="860466" cy="840224"/>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12" name="Picture 11" descr="Zinc_sulfate.png"/>
          <p:cNvPicPr>
            <a:picLocks noChangeAspect="1"/>
          </p:cNvPicPr>
          <p:nvPr/>
        </p:nvPicPr>
        <p:blipFill>
          <a:blip r:embed="rId5"/>
          <a:stretch>
            <a:fillRect/>
          </a:stretch>
        </p:blipFill>
        <p:spPr>
          <a:xfrm>
            <a:off x="4050872" y="2057881"/>
            <a:ext cx="4263394" cy="2594955"/>
          </a:xfrm>
          <a:prstGeom prst="rect">
            <a:avLst/>
          </a:prstGeom>
        </p:spPr>
      </p:pic>
      <p:sp>
        <p:nvSpPr>
          <p:cNvPr id="17" name="Rectangle 16"/>
          <p:cNvSpPr/>
          <p:nvPr/>
        </p:nvSpPr>
        <p:spPr>
          <a:xfrm>
            <a:off x="5567481" y="3504654"/>
            <a:ext cx="254996" cy="7791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50872" y="2356999"/>
            <a:ext cx="1771605" cy="147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37008" y="2289449"/>
            <a:ext cx="477258" cy="24203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rot="5400000" flipH="1" flipV="1">
            <a:off x="5493029" y="3964370"/>
            <a:ext cx="1074626" cy="925722"/>
          </a:xfrm>
          <a:prstGeom prst="straightConnector1">
            <a:avLst/>
          </a:prstGeom>
          <a:ln w="762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53474" y="5133821"/>
            <a:ext cx="1114007" cy="584776"/>
          </a:xfrm>
          <a:prstGeom prst="rect">
            <a:avLst/>
          </a:prstGeom>
          <a:noFill/>
        </p:spPr>
        <p:txBody>
          <a:bodyPr wrap="none" rtlCol="0">
            <a:spAutoFit/>
          </a:bodyPr>
          <a:lstStyle/>
          <a:p>
            <a:r>
              <a:rPr lang="en-US" sz="3200" dirty="0" err="1" smtClean="0"/>
              <a:t>eNOS</a:t>
            </a:r>
            <a:endParaRPr lang="en-US" sz="3200" dirty="0"/>
          </a:p>
        </p:txBody>
      </p:sp>
      <p:sp>
        <p:nvSpPr>
          <p:cNvPr id="19" name="TextBox 18"/>
          <p:cNvSpPr txBox="1"/>
          <p:nvPr/>
        </p:nvSpPr>
        <p:spPr>
          <a:xfrm>
            <a:off x="779897" y="302651"/>
            <a:ext cx="7518406"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r>
              <a:rPr lang="en-US" sz="3200" dirty="0" smtClean="0"/>
              <a:t>Hemoglobin binds strongly to nitric oxide: this neutralizes the effect of both of them!</a:t>
            </a:r>
          </a:p>
          <a:p>
            <a:pPr algn="ctr"/>
            <a:endParaRPr lang="en-US" sz="3200" dirty="0"/>
          </a:p>
        </p:txBody>
      </p:sp>
      <p:sp>
        <p:nvSpPr>
          <p:cNvPr id="15" name="TextBox 14"/>
          <p:cNvSpPr txBox="1"/>
          <p:nvPr/>
        </p:nvSpPr>
        <p:spPr>
          <a:xfrm>
            <a:off x="779897" y="305474"/>
            <a:ext cx="7518406" cy="2062103"/>
          </a:xfrm>
          <a:prstGeom prst="rect">
            <a:avLst/>
          </a:prstGeom>
          <a:solidFill>
            <a:srgbClr val="FCF9D6"/>
          </a:solidFill>
          <a:ln>
            <a:solidFill>
              <a:srgbClr val="000000"/>
            </a:solidFill>
          </a:ln>
        </p:spPr>
        <p:txBody>
          <a:bodyPr wrap="square" rtlCol="0">
            <a:spAutoFit/>
          </a:bodyPr>
          <a:lstStyle/>
          <a:p>
            <a:pPr algn="ctr"/>
            <a:r>
              <a:rPr lang="en-US" sz="3200" dirty="0" smtClean="0"/>
              <a:t>The red blood cell keeps the substrate       for nitric oxide synthesis out: </a:t>
            </a:r>
          </a:p>
          <a:p>
            <a:pPr algn="ctr"/>
            <a:r>
              <a:rPr lang="en-US" sz="3200" dirty="0" smtClean="0"/>
              <a:t>I hypothesize that it uses </a:t>
            </a:r>
            <a:r>
              <a:rPr lang="en-US" sz="3200" dirty="0" err="1" smtClean="0"/>
              <a:t>eNOS</a:t>
            </a:r>
            <a:r>
              <a:rPr lang="en-US" sz="3200" dirty="0" smtClean="0"/>
              <a:t>                     to make sulfate instead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900" decel="100000" fill="hold"/>
                                        <p:tgtEl>
                                          <p:spTgt spid="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eNOS</a:t>
            </a:r>
            <a:r>
              <a:rPr lang="en-US" dirty="0" smtClean="0"/>
              <a:t> and </a:t>
            </a:r>
            <a:r>
              <a:rPr lang="en-US" dirty="0" err="1" smtClean="0"/>
              <a:t>Caveolae</a:t>
            </a:r>
            <a:r>
              <a:rPr lang="en-US" dirty="0" smtClean="0">
                <a:solidFill>
                  <a:srgbClr val="FF0000"/>
                </a:solidFill>
              </a:rPr>
              <a:t>*</a:t>
            </a:r>
            <a:endParaRPr lang="en-US" dirty="0">
              <a:solidFill>
                <a:srgbClr val="FF0000"/>
              </a:solidFill>
            </a:endParaRPr>
          </a:p>
        </p:txBody>
      </p:sp>
      <p:pic>
        <p:nvPicPr>
          <p:cNvPr id="4" name="Content Placeholder 3" descr="eNOS_caveolae.png"/>
          <p:cNvPicPr>
            <a:picLocks noGrp="1" noChangeAspect="1"/>
          </p:cNvPicPr>
          <p:nvPr>
            <p:ph idx="1"/>
          </p:nvPr>
        </p:nvPicPr>
        <p:blipFill>
          <a:blip r:embed="rId3"/>
          <a:srcRect t="-5430" b="-5430"/>
          <a:stretch>
            <a:fillRect/>
          </a:stretch>
        </p:blipFill>
        <p:spPr>
          <a:xfrm>
            <a:off x="457200" y="1423790"/>
            <a:ext cx="8229600" cy="4525963"/>
          </a:xfrm>
        </p:spPr>
      </p:pic>
      <p:sp>
        <p:nvSpPr>
          <p:cNvPr id="5" name="TextBox 4"/>
          <p:cNvSpPr txBox="1"/>
          <p:nvPr/>
        </p:nvSpPr>
        <p:spPr>
          <a:xfrm>
            <a:off x="1286367" y="6396335"/>
            <a:ext cx="7400433" cy="461665"/>
          </a:xfrm>
          <a:prstGeom prst="rect">
            <a:avLst/>
          </a:prstGeom>
          <a:noFill/>
        </p:spPr>
        <p:txBody>
          <a:bodyPr wrap="none" rtlCol="0">
            <a:spAutoFit/>
          </a:bodyPr>
          <a:lstStyle/>
          <a:p>
            <a:r>
              <a:rPr lang="en-US" sz="2400" dirty="0" smtClean="0">
                <a:solidFill>
                  <a:srgbClr val="FF0000"/>
                </a:solidFill>
              </a:rPr>
              <a:t>*</a:t>
            </a:r>
            <a:r>
              <a:rPr lang="en-US" sz="2400" dirty="0" smtClean="0"/>
              <a:t> Michel and </a:t>
            </a:r>
            <a:r>
              <a:rPr lang="en-US" sz="2400" dirty="0" err="1" smtClean="0"/>
              <a:t>Feron</a:t>
            </a:r>
            <a:r>
              <a:rPr lang="en-US" sz="2400" dirty="0" smtClean="0"/>
              <a:t>, J. </a:t>
            </a:r>
            <a:r>
              <a:rPr lang="en-US" sz="2400" dirty="0" err="1" smtClean="0"/>
              <a:t>Clin</a:t>
            </a:r>
            <a:r>
              <a:rPr lang="en-US" sz="2400" dirty="0" smtClean="0"/>
              <a:t>. Invest. 100(9) 2146-2152, 1997</a:t>
            </a:r>
            <a:endParaRPr lang="en-US" sz="2400" dirty="0"/>
          </a:p>
        </p:txBody>
      </p:sp>
      <p:sp>
        <p:nvSpPr>
          <p:cNvPr id="6" name="TextBox 5"/>
          <p:cNvSpPr txBox="1"/>
          <p:nvPr/>
        </p:nvSpPr>
        <p:spPr>
          <a:xfrm>
            <a:off x="1958010" y="2468522"/>
            <a:ext cx="1162473" cy="523220"/>
          </a:xfrm>
          <a:prstGeom prst="rect">
            <a:avLst/>
          </a:prstGeom>
          <a:noFill/>
        </p:spPr>
        <p:txBody>
          <a:bodyPr wrap="none" rtlCol="0">
            <a:spAutoFit/>
          </a:bodyPr>
          <a:lstStyle/>
          <a:p>
            <a:r>
              <a:rPr lang="en-US" sz="2800" dirty="0" smtClean="0">
                <a:ln>
                  <a:solidFill>
                    <a:srgbClr val="FFFFFF"/>
                  </a:solidFill>
                </a:ln>
                <a:solidFill>
                  <a:srgbClr val="FFFF00"/>
                </a:solidFill>
              </a:rPr>
              <a:t>sulfate</a:t>
            </a:r>
            <a:endParaRPr lang="en-US" dirty="0">
              <a:ln>
                <a:solidFill>
                  <a:srgbClr val="FFFFFF"/>
                </a:solidFill>
              </a:ln>
              <a:solidFill>
                <a:srgbClr val="FFFF00"/>
              </a:solidFill>
            </a:endParaRPr>
          </a:p>
        </p:txBody>
      </p:sp>
      <p:sp>
        <p:nvSpPr>
          <p:cNvPr id="7" name="Freeform 6"/>
          <p:cNvSpPr/>
          <p:nvPr/>
        </p:nvSpPr>
        <p:spPr>
          <a:xfrm>
            <a:off x="3474743" y="3404513"/>
            <a:ext cx="2202397" cy="2195371"/>
          </a:xfrm>
          <a:custGeom>
            <a:avLst/>
            <a:gdLst>
              <a:gd name="connsiteX0" fmla="*/ 1024632 w 2202397"/>
              <a:gd name="connsiteY0" fmla="*/ 54040 h 2195371"/>
              <a:gd name="connsiteX1" fmla="*/ 146376 w 2202397"/>
              <a:gd name="connsiteY1" fmla="*/ 418809 h 2195371"/>
              <a:gd name="connsiteX2" fmla="*/ 173399 w 2202397"/>
              <a:gd name="connsiteY2" fmla="*/ 1607687 h 2195371"/>
              <a:gd name="connsiteX3" fmla="*/ 1186772 w 2202397"/>
              <a:gd name="connsiteY3" fmla="*/ 2161596 h 2195371"/>
              <a:gd name="connsiteX4" fmla="*/ 2078540 w 2202397"/>
              <a:gd name="connsiteY4" fmla="*/ 1405037 h 2195371"/>
              <a:gd name="connsiteX5" fmla="*/ 1929912 w 2202397"/>
              <a:gd name="connsiteY5" fmla="*/ 324240 h 2195371"/>
              <a:gd name="connsiteX6" fmla="*/ 930050 w 2202397"/>
              <a:gd name="connsiteY6" fmla="*/ 0 h 21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397" h="2195371">
                <a:moveTo>
                  <a:pt x="1024632" y="54040"/>
                </a:moveTo>
                <a:cubicBezTo>
                  <a:pt x="656440" y="106954"/>
                  <a:pt x="288248" y="159868"/>
                  <a:pt x="146376" y="418809"/>
                </a:cubicBezTo>
                <a:cubicBezTo>
                  <a:pt x="4504" y="677750"/>
                  <a:pt x="0" y="1317223"/>
                  <a:pt x="173399" y="1607687"/>
                </a:cubicBezTo>
                <a:cubicBezTo>
                  <a:pt x="346798" y="1898151"/>
                  <a:pt x="869249" y="2195371"/>
                  <a:pt x="1186772" y="2161596"/>
                </a:cubicBezTo>
                <a:cubicBezTo>
                  <a:pt x="1504296" y="2127821"/>
                  <a:pt x="1954683" y="1711263"/>
                  <a:pt x="2078540" y="1405037"/>
                </a:cubicBezTo>
                <a:cubicBezTo>
                  <a:pt x="2202397" y="1098811"/>
                  <a:pt x="2121327" y="558413"/>
                  <a:pt x="1929912" y="324240"/>
                </a:cubicBezTo>
                <a:cubicBezTo>
                  <a:pt x="1738497" y="90067"/>
                  <a:pt x="930050" y="0"/>
                  <a:pt x="930050" y="0"/>
                </a:cubicBezTo>
              </a:path>
            </a:pathLst>
          </a:custGeom>
          <a:ln w="57150" cap="flat" cmpd="sng" algn="ctr">
            <a:solidFill>
              <a:srgbClr val="FF0000"/>
            </a:solidFill>
            <a:prstDash val="solid"/>
            <a:round/>
            <a:headEnd type="none" w="med" len="med"/>
            <a:tailEnd type="non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779896" y="1817274"/>
            <a:ext cx="7448691" cy="3539430"/>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r>
              <a:rPr lang="en-US" sz="3200" dirty="0" err="1" smtClean="0"/>
              <a:t>eNOS</a:t>
            </a:r>
            <a:r>
              <a:rPr lang="en-US" sz="3200" dirty="0" smtClean="0"/>
              <a:t> switches to nitrate synthesis after calcium enters the cell.</a:t>
            </a:r>
          </a:p>
          <a:p>
            <a:pPr algn="ctr"/>
            <a:endParaRPr lang="en-US" sz="3200" dirty="0" smtClean="0"/>
          </a:p>
          <a:p>
            <a:pPr algn="ctr"/>
            <a:r>
              <a:rPr lang="en-US" sz="3200" dirty="0" smtClean="0"/>
              <a:t>Calcium enters the cell once its membrane is depleted in cholesterol.</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Sunlight, </a:t>
            </a:r>
            <a:r>
              <a:rPr lang="en-US" dirty="0" err="1" smtClean="0"/>
              <a:t>eNOS</a:t>
            </a:r>
            <a:r>
              <a:rPr lang="en-US" dirty="0" smtClean="0"/>
              <a:t>, and Sulfate</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RBC’s</a:t>
            </a:r>
            <a:r>
              <a:rPr lang="en-US" dirty="0" smtClean="0"/>
              <a:t>, platelets and </a:t>
            </a:r>
            <a:r>
              <a:rPr lang="en-US" dirty="0" err="1" smtClean="0"/>
              <a:t>keratinocytes</a:t>
            </a:r>
            <a:r>
              <a:rPr lang="en-US" dirty="0" smtClean="0"/>
              <a:t> produce abundant cholesterol sulfate</a:t>
            </a:r>
          </a:p>
          <a:p>
            <a:pPr lvl="1"/>
            <a:r>
              <a:rPr lang="en-US" dirty="0" smtClean="0"/>
              <a:t>They are all exposed to sunlight                                                   at the surface of the skin</a:t>
            </a:r>
          </a:p>
          <a:p>
            <a:pPr lvl="1"/>
            <a:r>
              <a:rPr lang="en-US" dirty="0" smtClean="0"/>
              <a:t>They all contain </a:t>
            </a:r>
            <a:r>
              <a:rPr lang="en-US" dirty="0" err="1" smtClean="0"/>
              <a:t>eNOS</a:t>
            </a:r>
            <a:endParaRPr lang="en-US" dirty="0" smtClean="0"/>
          </a:p>
          <a:p>
            <a:pPr lvl="1"/>
            <a:r>
              <a:rPr lang="en-US" dirty="0" smtClean="0"/>
              <a:t>They all need sulfate</a:t>
            </a:r>
          </a:p>
          <a:p>
            <a:r>
              <a:rPr lang="en-US" dirty="0" smtClean="0"/>
              <a:t>Endothelial cells line the                                    blood vessel wall</a:t>
            </a:r>
          </a:p>
          <a:p>
            <a:pPr lvl="1"/>
            <a:r>
              <a:rPr lang="en-US" dirty="0" smtClean="0"/>
              <a:t>They are decorated with an abundant supply of </a:t>
            </a:r>
            <a:r>
              <a:rPr lang="en-US" dirty="0" err="1" smtClean="0"/>
              <a:t>heparan</a:t>
            </a:r>
            <a:r>
              <a:rPr lang="en-US" dirty="0" smtClean="0"/>
              <a:t> sulfate and other sulfated </a:t>
            </a:r>
            <a:r>
              <a:rPr lang="en-US" dirty="0" err="1" smtClean="0"/>
              <a:t>GAGs</a:t>
            </a:r>
            <a:endParaRPr lang="en-US" dirty="0"/>
          </a:p>
        </p:txBody>
      </p:sp>
      <p:pic>
        <p:nvPicPr>
          <p:cNvPr id="4" name="Picture 3" descr="Vein_Hand.jpg"/>
          <p:cNvPicPr>
            <a:picLocks noChangeAspect="1"/>
          </p:cNvPicPr>
          <p:nvPr/>
        </p:nvPicPr>
        <p:blipFill>
          <a:blip r:embed="rId2"/>
          <a:stretch>
            <a:fillRect/>
          </a:stretch>
        </p:blipFill>
        <p:spPr>
          <a:xfrm>
            <a:off x="5968622" y="2377755"/>
            <a:ext cx="2339852" cy="2339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8"/>
          <p:cNvGrpSpPr/>
          <p:nvPr/>
        </p:nvGrpSpPr>
        <p:grpSpPr>
          <a:xfrm>
            <a:off x="4361391" y="1173763"/>
            <a:ext cx="2174254" cy="2008309"/>
            <a:chOff x="2445271" y="-39736"/>
            <a:chExt cx="1563913" cy="1660939"/>
          </a:xfrm>
        </p:grpSpPr>
        <p:sp>
          <p:nvSpPr>
            <p:cNvPr id="8" name="Oval 7"/>
            <p:cNvSpPr/>
            <p:nvPr/>
          </p:nvSpPr>
          <p:spPr>
            <a:xfrm>
              <a:off x="2729349" y="405300"/>
              <a:ext cx="878417" cy="864638"/>
            </a:xfrm>
            <a:prstGeom prst="ellipse">
              <a:avLst/>
            </a:prstGeom>
            <a:solidFill>
              <a:srgbClr val="FEFAC9"/>
            </a:solidFill>
            <a:ln>
              <a:solidFill>
                <a:srgbClr val="FEFA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flipH="1" flipV="1">
              <a:off x="3224984" y="86318"/>
              <a:ext cx="404509" cy="1524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3489334" y="243776"/>
              <a:ext cx="328033" cy="29982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655840" y="710102"/>
              <a:ext cx="353344"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H="1">
              <a:off x="3161578" y="1431740"/>
              <a:ext cx="351264" cy="27656"/>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2447980" y="1123076"/>
              <a:ext cx="337275" cy="31434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459441" y="959209"/>
              <a:ext cx="210023"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445271" y="392602"/>
              <a:ext cx="284077" cy="152400"/>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459441" y="710102"/>
              <a:ext cx="210021"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655840" y="959209"/>
              <a:ext cx="168116"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3532775" y="1146874"/>
              <a:ext cx="158328" cy="878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V="1">
              <a:off x="2720119" y="54467"/>
              <a:ext cx="338546" cy="231199"/>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2713761" y="1329970"/>
              <a:ext cx="351264" cy="2312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grpSp>
      <p:pic>
        <p:nvPicPr>
          <p:cNvPr id="21" name="Picture 20" descr="sunbathing2.jpg"/>
          <p:cNvPicPr>
            <a:picLocks noChangeAspect="1"/>
          </p:cNvPicPr>
          <p:nvPr/>
        </p:nvPicPr>
        <p:blipFill>
          <a:blip r:embed="rId2"/>
          <a:stretch>
            <a:fillRect/>
          </a:stretch>
        </p:blipFill>
        <p:spPr>
          <a:xfrm>
            <a:off x="1598893" y="1417638"/>
            <a:ext cx="5564404" cy="5564404"/>
          </a:xfrm>
          <a:prstGeom prst="rect">
            <a:avLst/>
          </a:prstGeom>
        </p:spPr>
      </p:pic>
      <p:sp>
        <p:nvSpPr>
          <p:cNvPr id="23" name="TextBox 22"/>
          <p:cNvSpPr txBox="1"/>
          <p:nvPr/>
        </p:nvSpPr>
        <p:spPr>
          <a:xfrm>
            <a:off x="609600" y="1752601"/>
            <a:ext cx="8308366" cy="2431435"/>
          </a:xfrm>
          <a:prstGeom prst="rect">
            <a:avLst/>
          </a:prstGeom>
          <a:solidFill>
            <a:srgbClr val="FCF9D6"/>
          </a:solidFill>
          <a:effectLst>
            <a:outerShdw blurRad="50800" dist="38100" dir="2700000">
              <a:srgbClr val="000000">
                <a:alpha val="43000"/>
              </a:srgbClr>
            </a:outerShdw>
          </a:effectLst>
        </p:spPr>
        <p:txBody>
          <a:bodyPr wrap="square" rtlCol="0">
            <a:spAutoFit/>
          </a:bodyPr>
          <a:lstStyle/>
          <a:p>
            <a:pPr algn="ctr"/>
            <a:endParaRPr lang="en-US" sz="2800" dirty="0" smtClean="0"/>
          </a:p>
          <a:p>
            <a:pPr algn="ctr"/>
            <a:r>
              <a:rPr lang="en-US" sz="2800" dirty="0" smtClean="0"/>
              <a:t> </a:t>
            </a:r>
            <a:r>
              <a:rPr lang="en-US" sz="3200" dirty="0" smtClean="0"/>
              <a:t>Our bodies need sun exposure to produce cholesterol sulfate, which provides cholesterol and sulfate to all the tissues of the body</a:t>
            </a:r>
            <a:endParaRPr lang="en-US" sz="2800" dirty="0" smtClean="0"/>
          </a:p>
          <a:p>
            <a:pPr algn="ctr"/>
            <a:endParaRPr lang="en-US" sz="2800" dirty="0"/>
          </a:p>
        </p:txBody>
      </p:sp>
      <p:sp>
        <p:nvSpPr>
          <p:cNvPr id="25" name="Title 24"/>
          <p:cNvSpPr>
            <a:spLocks noGrp="1"/>
          </p:cNvSpPr>
          <p:nvPr>
            <p:ph type="title"/>
          </p:nvPr>
        </p:nvSpPr>
        <p:spPr/>
        <p:txBody>
          <a:bodyPr/>
          <a:lstStyle/>
          <a:p>
            <a:r>
              <a:rPr lang="en-US" dirty="0" smtClean="0"/>
              <a:t>A Radical Theory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eNOS</a:t>
            </a:r>
            <a:r>
              <a:rPr lang="en-US" dirty="0" smtClean="0"/>
              <a:t> with and without L-</a:t>
            </a:r>
            <a:r>
              <a:rPr lang="en-US" dirty="0" err="1" smtClean="0"/>
              <a:t>Arginine</a:t>
            </a:r>
            <a:endParaRPr lang="en-US" dirty="0"/>
          </a:p>
        </p:txBody>
      </p:sp>
      <p:pic>
        <p:nvPicPr>
          <p:cNvPr id="4" name="Content Placeholder 3" descr="eNOS_decoupling.png"/>
          <p:cNvPicPr>
            <a:picLocks noGrp="1" noChangeAspect="1"/>
          </p:cNvPicPr>
          <p:nvPr>
            <p:ph idx="1"/>
          </p:nvPr>
        </p:nvPicPr>
        <p:blipFill>
          <a:blip r:embed="rId3"/>
          <a:srcRect l="-48786" r="-48786"/>
          <a:stretch>
            <a:fillRect/>
          </a:stretch>
        </p:blipFill>
        <p:spPr>
          <a:xfrm>
            <a:off x="-1983894" y="1416699"/>
            <a:ext cx="9491750" cy="5220097"/>
          </a:xfrm>
        </p:spPr>
      </p:pic>
      <p:sp>
        <p:nvSpPr>
          <p:cNvPr id="5" name="TextBox 4"/>
          <p:cNvSpPr txBox="1"/>
          <p:nvPr/>
        </p:nvSpPr>
        <p:spPr>
          <a:xfrm>
            <a:off x="5022962" y="1591070"/>
            <a:ext cx="3911712" cy="1569660"/>
          </a:xfrm>
          <a:prstGeom prst="rect">
            <a:avLst/>
          </a:prstGeom>
          <a:noFill/>
        </p:spPr>
        <p:txBody>
          <a:bodyPr wrap="square" rtlCol="0">
            <a:spAutoFit/>
          </a:bodyPr>
          <a:lstStyle/>
          <a:p>
            <a:r>
              <a:rPr lang="en-US" sz="2400" dirty="0" smtClean="0"/>
              <a:t>If either L-</a:t>
            </a:r>
            <a:r>
              <a:rPr lang="en-US" sz="2400" dirty="0" err="1" smtClean="0"/>
              <a:t>Arginine</a:t>
            </a:r>
            <a:r>
              <a:rPr lang="en-US" sz="2400" dirty="0" smtClean="0"/>
              <a:t> substrate or BH</a:t>
            </a:r>
            <a:r>
              <a:rPr lang="en-US" sz="2400" baseline="-25000" dirty="0" smtClean="0"/>
              <a:t>4</a:t>
            </a:r>
            <a:r>
              <a:rPr lang="en-US" sz="2400" dirty="0" smtClean="0"/>
              <a:t> cofactor is reduced, </a:t>
            </a:r>
            <a:r>
              <a:rPr lang="en-US" sz="2400" dirty="0" err="1" smtClean="0"/>
              <a:t>eNOS</a:t>
            </a:r>
            <a:r>
              <a:rPr lang="en-US" sz="2400" dirty="0" smtClean="0"/>
              <a:t> synthesizes O</a:t>
            </a:r>
            <a:r>
              <a:rPr lang="en-US" sz="2400" baseline="-25000" dirty="0" smtClean="0"/>
              <a:t>2</a:t>
            </a:r>
            <a:r>
              <a:rPr lang="en-US" sz="2400" baseline="30000" dirty="0" smtClean="0"/>
              <a:t>-</a:t>
            </a:r>
            <a:r>
              <a:rPr lang="en-US" sz="2400" dirty="0" smtClean="0"/>
              <a:t> (superoxide) instead of NO </a:t>
            </a:r>
            <a:endParaRPr lang="en-US" sz="2400" dirty="0"/>
          </a:p>
        </p:txBody>
      </p:sp>
      <p:sp>
        <p:nvSpPr>
          <p:cNvPr id="6" name="TextBox 5"/>
          <p:cNvSpPr txBox="1"/>
          <p:nvPr/>
        </p:nvSpPr>
        <p:spPr>
          <a:xfrm>
            <a:off x="5344757" y="5928910"/>
            <a:ext cx="3589917" cy="707886"/>
          </a:xfrm>
          <a:prstGeom prst="rect">
            <a:avLst/>
          </a:prstGeom>
          <a:noFill/>
        </p:spPr>
        <p:txBody>
          <a:bodyPr wrap="square" rtlCol="0">
            <a:spAutoFit/>
          </a:bodyPr>
          <a:lstStyle/>
          <a:p>
            <a:r>
              <a:rPr lang="en-US" sz="2000" dirty="0" err="1" smtClean="0"/>
              <a:t>Katusic</a:t>
            </a:r>
            <a:r>
              <a:rPr lang="en-US" sz="2000" dirty="0" smtClean="0"/>
              <a:t>, Am J </a:t>
            </a:r>
            <a:r>
              <a:rPr lang="en-US" sz="2000" dirty="0" err="1" smtClean="0"/>
              <a:t>Physiol</a:t>
            </a:r>
            <a:r>
              <a:rPr lang="en-US" sz="2000" dirty="0" smtClean="0"/>
              <a:t> Heart Circ </a:t>
            </a:r>
            <a:r>
              <a:rPr lang="en-US" sz="2000" dirty="0" err="1" smtClean="0"/>
              <a:t>Physiol</a:t>
            </a:r>
            <a:r>
              <a:rPr lang="en-US" sz="2000" dirty="0" smtClean="0"/>
              <a:t> 281:H981-H986, 2001.</a:t>
            </a:r>
            <a:endParaRPr lang="en-US" sz="2000" dirty="0"/>
          </a:p>
        </p:txBody>
      </p:sp>
      <p:sp>
        <p:nvSpPr>
          <p:cNvPr id="7" name="Freeform 6"/>
          <p:cNvSpPr/>
          <p:nvPr/>
        </p:nvSpPr>
        <p:spPr>
          <a:xfrm>
            <a:off x="3381756" y="5634843"/>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664082" y="5658339"/>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068883" y="5237074"/>
            <a:ext cx="539593" cy="628055"/>
          </a:xfrm>
          <a:custGeom>
            <a:avLst/>
            <a:gdLst>
              <a:gd name="connsiteX0" fmla="*/ 311662 w 539593"/>
              <a:gd name="connsiteY0" fmla="*/ 34892 h 628055"/>
              <a:gd name="connsiteX1" fmla="*/ 4652 w 539593"/>
              <a:gd name="connsiteY1" fmla="*/ 202373 h 628055"/>
              <a:gd name="connsiteX2" fmla="*/ 283752 w 539593"/>
              <a:gd name="connsiteY2" fmla="*/ 593163 h 628055"/>
              <a:gd name="connsiteX3" fmla="*/ 534941 w 539593"/>
              <a:gd name="connsiteY3" fmla="*/ 411725 h 628055"/>
              <a:gd name="connsiteX4" fmla="*/ 311662 w 539593"/>
              <a:gd name="connsiteY4" fmla="*/ 34892 h 62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3" h="628055">
                <a:moveTo>
                  <a:pt x="311662" y="34892"/>
                </a:moveTo>
                <a:cubicBezTo>
                  <a:pt x="223281" y="0"/>
                  <a:pt x="9304" y="109328"/>
                  <a:pt x="4652" y="202373"/>
                </a:cubicBezTo>
                <a:cubicBezTo>
                  <a:pt x="0" y="295418"/>
                  <a:pt x="195371" y="558271"/>
                  <a:pt x="283752" y="593163"/>
                </a:cubicBezTo>
                <a:cubicBezTo>
                  <a:pt x="372133" y="628055"/>
                  <a:pt x="530289" y="511749"/>
                  <a:pt x="534941" y="411725"/>
                </a:cubicBezTo>
                <a:cubicBezTo>
                  <a:pt x="539593" y="311702"/>
                  <a:pt x="400043" y="69784"/>
                  <a:pt x="311662" y="34892"/>
                </a:cubicBezTo>
                <a:close/>
              </a:path>
            </a:pathLst>
          </a:cu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77677" y="3768324"/>
            <a:ext cx="3911712" cy="1200328"/>
          </a:xfrm>
          <a:prstGeom prst="rect">
            <a:avLst/>
          </a:prstGeom>
          <a:noFill/>
        </p:spPr>
        <p:txBody>
          <a:bodyPr wrap="square" rtlCol="0">
            <a:spAutoFit/>
          </a:bodyPr>
          <a:lstStyle/>
          <a:p>
            <a:r>
              <a:rPr lang="en-US" sz="2400" dirty="0" smtClean="0"/>
              <a:t>O</a:t>
            </a:r>
            <a:r>
              <a:rPr lang="en-US" sz="2400" baseline="-25000" dirty="0" smtClean="0"/>
              <a:t>2</a:t>
            </a:r>
            <a:r>
              <a:rPr lang="en-US" sz="2400" baseline="30000" dirty="0" smtClean="0"/>
              <a:t>-</a:t>
            </a:r>
            <a:r>
              <a:rPr lang="en-US" sz="2400" dirty="0" smtClean="0"/>
              <a:t> and NO combine to make OONO</a:t>
            </a:r>
            <a:r>
              <a:rPr lang="en-US" sz="2400" baseline="30000" dirty="0" smtClean="0"/>
              <a:t>- </a:t>
            </a:r>
            <a:r>
              <a:rPr lang="en-US" sz="2400" dirty="0" smtClean="0"/>
              <a:t>, (“Oh NO!”) a potent oxidizing agent</a:t>
            </a:r>
            <a:endParaRPr lang="en-US" sz="2400" dirty="0"/>
          </a:p>
        </p:txBody>
      </p:sp>
      <p:sp>
        <p:nvSpPr>
          <p:cNvPr id="11" name="Freeform 10"/>
          <p:cNvSpPr/>
          <p:nvPr/>
        </p:nvSpPr>
        <p:spPr>
          <a:xfrm>
            <a:off x="3735282" y="5854858"/>
            <a:ext cx="1439689" cy="804839"/>
          </a:xfrm>
          <a:custGeom>
            <a:avLst/>
            <a:gdLst>
              <a:gd name="connsiteX0" fmla="*/ 646581 w 1439689"/>
              <a:gd name="connsiteY0" fmla="*/ 76762 h 804839"/>
              <a:gd name="connsiteX1" fmla="*/ 1358285 w 1439689"/>
              <a:gd name="connsiteY1" fmla="*/ 104676 h 804839"/>
              <a:gd name="connsiteX2" fmla="*/ 1135006 w 1439689"/>
              <a:gd name="connsiteY2" fmla="*/ 704816 h 804839"/>
              <a:gd name="connsiteX3" fmla="*/ 213977 w 1439689"/>
              <a:gd name="connsiteY3" fmla="*/ 704816 h 804839"/>
              <a:gd name="connsiteX4" fmla="*/ 32562 w 1439689"/>
              <a:gd name="connsiteY4" fmla="*/ 300071 h 804839"/>
              <a:gd name="connsiteX5" fmla="*/ 409347 w 1439689"/>
              <a:gd name="connsiteY5" fmla="*/ 76762 h 804839"/>
              <a:gd name="connsiteX6" fmla="*/ 646581 w 1439689"/>
              <a:gd name="connsiteY6" fmla="*/ 76762 h 80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689" h="804839">
                <a:moveTo>
                  <a:pt x="646581" y="76762"/>
                </a:moveTo>
                <a:cubicBezTo>
                  <a:pt x="804737" y="81414"/>
                  <a:pt x="1276881" y="0"/>
                  <a:pt x="1358285" y="104676"/>
                </a:cubicBezTo>
                <a:cubicBezTo>
                  <a:pt x="1439689" y="209352"/>
                  <a:pt x="1325724" y="604793"/>
                  <a:pt x="1135006" y="704816"/>
                </a:cubicBezTo>
                <a:cubicBezTo>
                  <a:pt x="944288" y="804839"/>
                  <a:pt x="397718" y="772274"/>
                  <a:pt x="213977" y="704816"/>
                </a:cubicBezTo>
                <a:cubicBezTo>
                  <a:pt x="30236" y="637359"/>
                  <a:pt x="0" y="404746"/>
                  <a:pt x="32562" y="300071"/>
                </a:cubicBezTo>
                <a:cubicBezTo>
                  <a:pt x="65124" y="195396"/>
                  <a:pt x="307011" y="111654"/>
                  <a:pt x="409347" y="76762"/>
                </a:cubicBezTo>
                <a:cubicBezTo>
                  <a:pt x="511683" y="41870"/>
                  <a:pt x="488425" y="72110"/>
                  <a:pt x="646581" y="7676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900" decel="100000" fill="hold"/>
                                        <p:tgtEl>
                                          <p:spTgt spid="11"/>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p:bldP spid="11"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does the Sulfur Come From?</a:t>
            </a:r>
            <a:endParaRPr lang="en-US" dirty="0"/>
          </a:p>
        </p:txBody>
      </p:sp>
      <p:sp>
        <p:nvSpPr>
          <p:cNvPr id="3" name="Content Placeholder 2"/>
          <p:cNvSpPr>
            <a:spLocks noGrp="1"/>
          </p:cNvSpPr>
          <p:nvPr>
            <p:ph idx="1"/>
          </p:nvPr>
        </p:nvSpPr>
        <p:spPr>
          <a:xfrm>
            <a:off x="457199" y="1600200"/>
            <a:ext cx="8419945" cy="5257800"/>
          </a:xfrm>
        </p:spPr>
        <p:txBody>
          <a:bodyPr>
            <a:normAutofit lnSpcReduction="10000"/>
          </a:bodyPr>
          <a:lstStyle/>
          <a:p>
            <a:r>
              <a:rPr lang="en-US" dirty="0" smtClean="0"/>
              <a:t>It can come directly from hydrogen sulfide or sulfur dioxide gas in the air!</a:t>
            </a:r>
          </a:p>
          <a:p>
            <a:pPr lvl="1"/>
            <a:r>
              <a:rPr lang="en-US" dirty="0" smtClean="0"/>
              <a:t>This means a major nutrient can be supplied through the skin!</a:t>
            </a:r>
          </a:p>
          <a:p>
            <a:r>
              <a:rPr lang="en-US" dirty="0" smtClean="0"/>
              <a:t> Reaction is catalyzed by vitamin B12 (</a:t>
            </a:r>
            <a:r>
              <a:rPr lang="en-US" dirty="0" err="1" smtClean="0"/>
              <a:t>Cobalamin</a:t>
            </a:r>
            <a:r>
              <a:rPr lang="en-US" dirty="0" smtClean="0"/>
              <a:t>) and glutathione</a:t>
            </a:r>
          </a:p>
          <a:p>
            <a:pPr lvl="1"/>
            <a:r>
              <a:rPr lang="en-US" dirty="0" smtClean="0"/>
              <a:t>Vitamin B12 fits into </a:t>
            </a:r>
            <a:r>
              <a:rPr lang="en-US" dirty="0" err="1" smtClean="0"/>
              <a:t>eNOS</a:t>
            </a:r>
            <a:r>
              <a:rPr lang="en-US" dirty="0" smtClean="0"/>
              <a:t> cavity</a:t>
            </a:r>
          </a:p>
          <a:p>
            <a:pPr lvl="1"/>
            <a:r>
              <a:rPr lang="en-US" dirty="0" smtClean="0"/>
              <a:t>Vitamin B12 binds to glutathione</a:t>
            </a:r>
          </a:p>
          <a:p>
            <a:pPr lvl="1"/>
            <a:r>
              <a:rPr lang="en-US" dirty="0" smtClean="0"/>
              <a:t>Glutathione can carry an extra sulfur atom in transit: GSSH</a:t>
            </a:r>
          </a:p>
          <a:p>
            <a:pPr lvl="1"/>
            <a:r>
              <a:rPr lang="en-US" dirty="0" smtClean="0"/>
              <a:t>Glutathione S-</a:t>
            </a:r>
            <a:r>
              <a:rPr lang="en-US" dirty="0" err="1" smtClean="0"/>
              <a:t>transferase</a:t>
            </a:r>
            <a:r>
              <a:rPr lang="en-US" dirty="0" smtClean="0"/>
              <a:t> binds to </a:t>
            </a:r>
            <a:r>
              <a:rPr lang="en-US" dirty="0" err="1" smtClean="0"/>
              <a:t>eNOS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498"/>
            <a:ext cx="8229600" cy="1143000"/>
          </a:xfrm>
        </p:spPr>
        <p:txBody>
          <a:bodyPr>
            <a:normAutofit fontScale="90000"/>
          </a:bodyPr>
          <a:lstStyle/>
          <a:p>
            <a:r>
              <a:rPr lang="en-US" dirty="0" err="1" smtClean="0"/>
              <a:t>Cobalamin</a:t>
            </a:r>
            <a:r>
              <a:rPr lang="en-US" dirty="0" smtClean="0"/>
              <a:t> can Fit into                     </a:t>
            </a:r>
            <a:r>
              <a:rPr lang="en-US" dirty="0" err="1" smtClean="0"/>
              <a:t>nNOS</a:t>
            </a:r>
            <a:r>
              <a:rPr lang="en-US" dirty="0" smtClean="0"/>
              <a:t> </a:t>
            </a:r>
            <a:r>
              <a:rPr lang="en-US" dirty="0" err="1" smtClean="0"/>
              <a:t>Heme</a:t>
            </a:r>
            <a:r>
              <a:rPr lang="en-US" dirty="0" smtClean="0"/>
              <a:t> Pocket*</a:t>
            </a:r>
            <a:endParaRPr lang="en-US" dirty="0"/>
          </a:p>
        </p:txBody>
      </p:sp>
      <p:pic>
        <p:nvPicPr>
          <p:cNvPr id="4" name="Picture 3" descr="cobalamin_nNOS.png"/>
          <p:cNvPicPr>
            <a:picLocks noChangeAspect="1"/>
          </p:cNvPicPr>
          <p:nvPr/>
        </p:nvPicPr>
        <p:blipFill>
          <a:blip r:embed="rId3"/>
          <a:stretch>
            <a:fillRect/>
          </a:stretch>
        </p:blipFill>
        <p:spPr>
          <a:xfrm>
            <a:off x="1797050" y="1339850"/>
            <a:ext cx="5549900" cy="4178300"/>
          </a:xfrm>
          <a:prstGeom prst="rect">
            <a:avLst/>
          </a:prstGeom>
        </p:spPr>
      </p:pic>
      <p:sp>
        <p:nvSpPr>
          <p:cNvPr id="5" name="TextBox 4"/>
          <p:cNvSpPr txBox="1"/>
          <p:nvPr/>
        </p:nvSpPr>
        <p:spPr>
          <a:xfrm>
            <a:off x="66819" y="5460139"/>
            <a:ext cx="3566301" cy="830997"/>
          </a:xfrm>
          <a:prstGeom prst="rect">
            <a:avLst/>
          </a:prstGeom>
          <a:noFill/>
        </p:spPr>
        <p:txBody>
          <a:bodyPr wrap="none" rtlCol="0">
            <a:spAutoFit/>
          </a:bodyPr>
          <a:lstStyle/>
          <a:p>
            <a:r>
              <a:rPr lang="en-US" sz="2400" dirty="0" smtClean="0"/>
              <a:t>Purple: </a:t>
            </a:r>
            <a:r>
              <a:rPr lang="en-US" sz="2400" dirty="0" err="1" smtClean="0"/>
              <a:t>Cobalamin</a:t>
            </a:r>
            <a:endParaRPr lang="en-US" sz="2400" dirty="0" smtClean="0"/>
          </a:p>
          <a:p>
            <a:r>
              <a:rPr lang="en-US" sz="2400" dirty="0" smtClean="0"/>
              <a:t>Red: </a:t>
            </a:r>
            <a:r>
              <a:rPr lang="en-US" sz="2400" dirty="0" err="1" smtClean="0"/>
              <a:t>Heme</a:t>
            </a:r>
            <a:r>
              <a:rPr lang="en-US" sz="2400" dirty="0" smtClean="0"/>
              <a:t> pocket of </a:t>
            </a:r>
            <a:r>
              <a:rPr lang="en-US" sz="2400" dirty="0" err="1" smtClean="0"/>
              <a:t>nNOS</a:t>
            </a:r>
            <a:endParaRPr lang="en-US" sz="2400" dirty="0"/>
          </a:p>
        </p:txBody>
      </p:sp>
      <p:sp>
        <p:nvSpPr>
          <p:cNvPr id="7" name="TextBox 6"/>
          <p:cNvSpPr txBox="1"/>
          <p:nvPr/>
        </p:nvSpPr>
        <p:spPr>
          <a:xfrm>
            <a:off x="699861" y="6396335"/>
            <a:ext cx="8444139" cy="461665"/>
          </a:xfrm>
          <a:prstGeom prst="rect">
            <a:avLst/>
          </a:prstGeom>
          <a:noFill/>
        </p:spPr>
        <p:txBody>
          <a:bodyPr wrap="none" rtlCol="0">
            <a:spAutoFit/>
          </a:bodyPr>
          <a:lstStyle/>
          <a:p>
            <a:r>
              <a:rPr lang="en-US" sz="2400" dirty="0" smtClean="0"/>
              <a:t>* Weinberg et al., Free </a:t>
            </a:r>
            <a:r>
              <a:rPr lang="en-US" sz="2400" dirty="0" err="1" smtClean="0"/>
              <a:t>Radic</a:t>
            </a:r>
            <a:r>
              <a:rPr lang="en-US" sz="2400" dirty="0" smtClean="0"/>
              <a:t> </a:t>
            </a:r>
            <a:r>
              <a:rPr lang="en-US" sz="2400" dirty="0" err="1" smtClean="0"/>
              <a:t>Biol</a:t>
            </a:r>
            <a:r>
              <a:rPr lang="en-US" sz="2400" dirty="0" smtClean="0"/>
              <a:t> Med. 46(12): 1626–1632, 2009</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Oval 8"/>
          <p:cNvSpPr/>
          <p:nvPr/>
        </p:nvSpPr>
        <p:spPr>
          <a:xfrm>
            <a:off x="4294271" y="3972022"/>
            <a:ext cx="878256" cy="8646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780964" y="4404341"/>
            <a:ext cx="1567350" cy="12158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834732" y="4539441"/>
            <a:ext cx="1567350" cy="12158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915935" y="5295999"/>
            <a:ext cx="878256" cy="8646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780964" y="4886137"/>
            <a:ext cx="556563" cy="369332"/>
          </a:xfrm>
          <a:prstGeom prst="rect">
            <a:avLst/>
          </a:prstGeom>
          <a:noFill/>
        </p:spPr>
        <p:txBody>
          <a:bodyPr wrap="none" rtlCol="0">
            <a:spAutoFit/>
          </a:bodyPr>
          <a:lstStyle/>
          <a:p>
            <a:r>
              <a:rPr lang="en-US" dirty="0" smtClean="0"/>
              <a:t>FAD</a:t>
            </a:r>
            <a:endParaRPr lang="en-US" dirty="0"/>
          </a:p>
        </p:txBody>
      </p:sp>
      <p:sp>
        <p:nvSpPr>
          <p:cNvPr id="11" name="TextBox 10"/>
          <p:cNvSpPr txBox="1"/>
          <p:nvPr/>
        </p:nvSpPr>
        <p:spPr>
          <a:xfrm>
            <a:off x="5697300" y="5093708"/>
            <a:ext cx="556563" cy="369332"/>
          </a:xfrm>
          <a:prstGeom prst="rect">
            <a:avLst/>
          </a:prstGeom>
          <a:noFill/>
        </p:spPr>
        <p:txBody>
          <a:bodyPr wrap="none" rtlCol="0">
            <a:spAutoFit/>
          </a:bodyPr>
          <a:lstStyle/>
          <a:p>
            <a:r>
              <a:rPr lang="en-US" dirty="0" smtClean="0"/>
              <a:t>FAD</a:t>
            </a:r>
            <a:endParaRPr lang="en-US" dirty="0"/>
          </a:p>
        </p:txBody>
      </p:sp>
      <p:sp>
        <p:nvSpPr>
          <p:cNvPr id="12" name="TextBox 11"/>
          <p:cNvSpPr txBox="1"/>
          <p:nvPr/>
        </p:nvSpPr>
        <p:spPr>
          <a:xfrm>
            <a:off x="4979140" y="5246522"/>
            <a:ext cx="637088" cy="369332"/>
          </a:xfrm>
          <a:prstGeom prst="rect">
            <a:avLst/>
          </a:prstGeom>
          <a:noFill/>
        </p:spPr>
        <p:txBody>
          <a:bodyPr wrap="none" rtlCol="0">
            <a:spAutoFit/>
          </a:bodyPr>
          <a:lstStyle/>
          <a:p>
            <a:r>
              <a:rPr lang="en-US" dirty="0" smtClean="0"/>
              <a:t>FMN</a:t>
            </a:r>
            <a:endParaRPr lang="en-US" dirty="0"/>
          </a:p>
        </p:txBody>
      </p:sp>
      <p:sp>
        <p:nvSpPr>
          <p:cNvPr id="13" name="TextBox 12"/>
          <p:cNvSpPr txBox="1"/>
          <p:nvPr/>
        </p:nvSpPr>
        <p:spPr>
          <a:xfrm>
            <a:off x="3576111" y="4651994"/>
            <a:ext cx="637088" cy="369332"/>
          </a:xfrm>
          <a:prstGeom prst="rect">
            <a:avLst/>
          </a:prstGeom>
          <a:noFill/>
        </p:spPr>
        <p:txBody>
          <a:bodyPr wrap="none" rtlCol="0">
            <a:spAutoFit/>
          </a:bodyPr>
          <a:lstStyle/>
          <a:p>
            <a:r>
              <a:rPr lang="en-US" dirty="0" smtClean="0"/>
              <a:t>FMN</a:t>
            </a:r>
            <a:endParaRPr lang="en-US" dirty="0"/>
          </a:p>
        </p:txBody>
      </p:sp>
      <p:sp>
        <p:nvSpPr>
          <p:cNvPr id="14" name="TextBox 13"/>
          <p:cNvSpPr txBox="1"/>
          <p:nvPr/>
        </p:nvSpPr>
        <p:spPr>
          <a:xfrm>
            <a:off x="4348314" y="4246695"/>
            <a:ext cx="402198" cy="369332"/>
          </a:xfrm>
          <a:prstGeom prst="rect">
            <a:avLst/>
          </a:prstGeom>
          <a:noFill/>
        </p:spPr>
        <p:txBody>
          <a:bodyPr wrap="none" rtlCol="0">
            <a:spAutoFit/>
          </a:bodyPr>
          <a:lstStyle/>
          <a:p>
            <a:r>
              <a:rPr lang="en-US" dirty="0" smtClean="0"/>
              <a:t>Fe</a:t>
            </a:r>
            <a:endParaRPr lang="en-US" dirty="0"/>
          </a:p>
        </p:txBody>
      </p:sp>
      <p:sp>
        <p:nvSpPr>
          <p:cNvPr id="18" name="TextBox 17"/>
          <p:cNvSpPr txBox="1"/>
          <p:nvPr/>
        </p:nvSpPr>
        <p:spPr>
          <a:xfrm>
            <a:off x="3461423" y="6403817"/>
            <a:ext cx="905003" cy="369332"/>
          </a:xfrm>
          <a:prstGeom prst="rect">
            <a:avLst/>
          </a:prstGeom>
          <a:noFill/>
        </p:spPr>
        <p:txBody>
          <a:bodyPr wrap="none" rtlCol="0">
            <a:spAutoFit/>
          </a:bodyPr>
          <a:lstStyle/>
          <a:p>
            <a:r>
              <a:rPr lang="en-US" dirty="0" smtClean="0"/>
              <a:t>S + 2O</a:t>
            </a:r>
            <a:r>
              <a:rPr lang="en-US" baseline="-25000" dirty="0" smtClean="0"/>
              <a:t>2</a:t>
            </a:r>
            <a:r>
              <a:rPr lang="en-US" baseline="30000" dirty="0" smtClean="0"/>
              <a:t>-</a:t>
            </a:r>
            <a:endParaRPr lang="en-US" baseline="30000" dirty="0"/>
          </a:p>
        </p:txBody>
      </p:sp>
      <p:sp>
        <p:nvSpPr>
          <p:cNvPr id="21" name="TextBox 20"/>
          <p:cNvSpPr txBox="1"/>
          <p:nvPr/>
        </p:nvSpPr>
        <p:spPr>
          <a:xfrm>
            <a:off x="4372885" y="6381359"/>
            <a:ext cx="646669" cy="369332"/>
          </a:xfrm>
          <a:prstGeom prst="rect">
            <a:avLst/>
          </a:prstGeom>
          <a:noFill/>
        </p:spPr>
        <p:txBody>
          <a:bodyPr wrap="none" rtlCol="0">
            <a:spAutoFit/>
          </a:bodyPr>
          <a:lstStyle/>
          <a:p>
            <a:r>
              <a:rPr lang="en-US" dirty="0" smtClean="0"/>
              <a:t>SO</a:t>
            </a:r>
            <a:r>
              <a:rPr lang="en-US" baseline="-25000" dirty="0" smtClean="0"/>
              <a:t>4</a:t>
            </a:r>
            <a:r>
              <a:rPr lang="en-US" baseline="30000" dirty="0" smtClean="0"/>
              <a:t>-2</a:t>
            </a:r>
            <a:endParaRPr lang="en-US" baseline="30000" dirty="0"/>
          </a:p>
        </p:txBody>
      </p:sp>
      <p:grpSp>
        <p:nvGrpSpPr>
          <p:cNvPr id="2" name="Group 36"/>
          <p:cNvGrpSpPr/>
          <p:nvPr/>
        </p:nvGrpSpPr>
        <p:grpSpPr>
          <a:xfrm>
            <a:off x="2975261" y="3554158"/>
            <a:ext cx="1613816" cy="1313312"/>
            <a:chOff x="2491275" y="1703202"/>
            <a:chExt cx="1613816" cy="1313312"/>
          </a:xfrm>
        </p:grpSpPr>
        <p:grpSp>
          <p:nvGrpSpPr>
            <p:cNvPr id="3" name="Group 32"/>
            <p:cNvGrpSpPr/>
            <p:nvPr/>
          </p:nvGrpSpPr>
          <p:grpSpPr>
            <a:xfrm>
              <a:off x="3318975" y="1703202"/>
              <a:ext cx="786116" cy="985816"/>
              <a:chOff x="2296978" y="5124843"/>
              <a:chExt cx="786116" cy="985816"/>
            </a:xfrm>
          </p:grpSpPr>
          <p:sp>
            <p:nvSpPr>
              <p:cNvPr id="28" name="Freeform 27"/>
              <p:cNvSpPr/>
              <p:nvPr/>
            </p:nvSpPr>
            <p:spPr>
              <a:xfrm>
                <a:off x="2296978" y="5559002"/>
                <a:ext cx="786116" cy="551657"/>
              </a:xfrm>
              <a:custGeom>
                <a:avLst/>
                <a:gdLst>
                  <a:gd name="connsiteX0" fmla="*/ 0 w 1040396"/>
                  <a:gd name="connsiteY0" fmla="*/ 551657 h 551657"/>
                  <a:gd name="connsiteX1" fmla="*/ 202674 w 1040396"/>
                  <a:gd name="connsiteY1" fmla="*/ 159868 h 551657"/>
                  <a:gd name="connsiteX2" fmla="*/ 513442 w 1040396"/>
                  <a:gd name="connsiteY2" fmla="*/ 11258 h 551657"/>
                  <a:gd name="connsiteX3" fmla="*/ 797186 w 1040396"/>
                  <a:gd name="connsiteY3" fmla="*/ 92318 h 551657"/>
                  <a:gd name="connsiteX4" fmla="*/ 999861 w 1040396"/>
                  <a:gd name="connsiteY4" fmla="*/ 335498 h 551657"/>
                  <a:gd name="connsiteX5" fmla="*/ 1040396 w 1040396"/>
                  <a:gd name="connsiteY5" fmla="*/ 389537 h 5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96" h="551657">
                    <a:moveTo>
                      <a:pt x="0" y="551657"/>
                    </a:moveTo>
                    <a:cubicBezTo>
                      <a:pt x="58550" y="400795"/>
                      <a:pt x="117100" y="249934"/>
                      <a:pt x="202674" y="159868"/>
                    </a:cubicBezTo>
                    <a:cubicBezTo>
                      <a:pt x="288248" y="69802"/>
                      <a:pt x="414357" y="22516"/>
                      <a:pt x="513442" y="11258"/>
                    </a:cubicBezTo>
                    <a:cubicBezTo>
                      <a:pt x="612527" y="0"/>
                      <a:pt x="716116" y="38278"/>
                      <a:pt x="797186" y="92318"/>
                    </a:cubicBezTo>
                    <a:cubicBezTo>
                      <a:pt x="878256" y="146358"/>
                      <a:pt x="959326" y="285962"/>
                      <a:pt x="999861" y="335498"/>
                    </a:cubicBezTo>
                    <a:cubicBezTo>
                      <a:pt x="1040396" y="385034"/>
                      <a:pt x="1040396" y="389537"/>
                      <a:pt x="1040396" y="389537"/>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2319608" y="5124843"/>
                <a:ext cx="402674" cy="461665"/>
              </a:xfrm>
              <a:prstGeom prst="rect">
                <a:avLst/>
              </a:prstGeom>
              <a:noFill/>
            </p:spPr>
            <p:txBody>
              <a:bodyPr wrap="none" rtlCol="0">
                <a:spAutoFit/>
              </a:bodyPr>
              <a:lstStyle/>
              <a:p>
                <a:r>
                  <a:rPr lang="en-US" sz="2400" dirty="0" err="1"/>
                  <a:t>e</a:t>
                </a:r>
                <a:r>
                  <a:rPr lang="en-US" sz="2400" baseline="30000" dirty="0" smtClean="0"/>
                  <a:t>-</a:t>
                </a:r>
                <a:endParaRPr lang="en-US" sz="2400" baseline="30000" dirty="0"/>
              </a:p>
            </p:txBody>
          </p:sp>
        </p:grpSp>
        <p:grpSp>
          <p:nvGrpSpPr>
            <p:cNvPr id="4" name="Group 33"/>
            <p:cNvGrpSpPr/>
            <p:nvPr/>
          </p:nvGrpSpPr>
          <p:grpSpPr>
            <a:xfrm>
              <a:off x="2491275" y="2030698"/>
              <a:ext cx="786116" cy="985816"/>
              <a:chOff x="2296978" y="5124843"/>
              <a:chExt cx="786116" cy="985816"/>
            </a:xfrm>
          </p:grpSpPr>
          <p:sp>
            <p:nvSpPr>
              <p:cNvPr id="35" name="Freeform 34"/>
              <p:cNvSpPr/>
              <p:nvPr/>
            </p:nvSpPr>
            <p:spPr>
              <a:xfrm>
                <a:off x="2296978" y="5559002"/>
                <a:ext cx="786116" cy="551657"/>
              </a:xfrm>
              <a:custGeom>
                <a:avLst/>
                <a:gdLst>
                  <a:gd name="connsiteX0" fmla="*/ 0 w 1040396"/>
                  <a:gd name="connsiteY0" fmla="*/ 551657 h 551657"/>
                  <a:gd name="connsiteX1" fmla="*/ 202674 w 1040396"/>
                  <a:gd name="connsiteY1" fmla="*/ 159868 h 551657"/>
                  <a:gd name="connsiteX2" fmla="*/ 513442 w 1040396"/>
                  <a:gd name="connsiteY2" fmla="*/ 11258 h 551657"/>
                  <a:gd name="connsiteX3" fmla="*/ 797186 w 1040396"/>
                  <a:gd name="connsiteY3" fmla="*/ 92318 h 551657"/>
                  <a:gd name="connsiteX4" fmla="*/ 999861 w 1040396"/>
                  <a:gd name="connsiteY4" fmla="*/ 335498 h 551657"/>
                  <a:gd name="connsiteX5" fmla="*/ 1040396 w 1040396"/>
                  <a:gd name="connsiteY5" fmla="*/ 389537 h 5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96" h="551657">
                    <a:moveTo>
                      <a:pt x="0" y="551657"/>
                    </a:moveTo>
                    <a:cubicBezTo>
                      <a:pt x="58550" y="400795"/>
                      <a:pt x="117100" y="249934"/>
                      <a:pt x="202674" y="159868"/>
                    </a:cubicBezTo>
                    <a:cubicBezTo>
                      <a:pt x="288248" y="69802"/>
                      <a:pt x="414357" y="22516"/>
                      <a:pt x="513442" y="11258"/>
                    </a:cubicBezTo>
                    <a:cubicBezTo>
                      <a:pt x="612527" y="0"/>
                      <a:pt x="716116" y="38278"/>
                      <a:pt x="797186" y="92318"/>
                    </a:cubicBezTo>
                    <a:cubicBezTo>
                      <a:pt x="878256" y="146358"/>
                      <a:pt x="959326" y="285962"/>
                      <a:pt x="999861" y="335498"/>
                    </a:cubicBezTo>
                    <a:cubicBezTo>
                      <a:pt x="1040396" y="385034"/>
                      <a:pt x="1040396" y="389537"/>
                      <a:pt x="1040396" y="389537"/>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2319608" y="5124843"/>
                <a:ext cx="402674" cy="461665"/>
              </a:xfrm>
              <a:prstGeom prst="rect">
                <a:avLst/>
              </a:prstGeom>
              <a:noFill/>
            </p:spPr>
            <p:txBody>
              <a:bodyPr wrap="none" rtlCol="0">
                <a:spAutoFit/>
              </a:bodyPr>
              <a:lstStyle/>
              <a:p>
                <a:r>
                  <a:rPr lang="en-US" sz="2400" dirty="0" err="1"/>
                  <a:t>e</a:t>
                </a:r>
                <a:r>
                  <a:rPr lang="en-US" sz="2400" baseline="30000" dirty="0" smtClean="0"/>
                  <a:t>-</a:t>
                </a:r>
                <a:endParaRPr lang="en-US" sz="2400" baseline="30000" dirty="0"/>
              </a:p>
            </p:txBody>
          </p:sp>
        </p:grpSp>
      </p:grpSp>
      <p:grpSp>
        <p:nvGrpSpPr>
          <p:cNvPr id="5" name="Group 38"/>
          <p:cNvGrpSpPr/>
          <p:nvPr/>
        </p:nvGrpSpPr>
        <p:grpSpPr>
          <a:xfrm>
            <a:off x="2553367" y="42134"/>
            <a:ext cx="1563913" cy="1660939"/>
            <a:chOff x="2445271" y="-39736"/>
            <a:chExt cx="1563913" cy="1660939"/>
          </a:xfrm>
        </p:grpSpPr>
        <p:sp>
          <p:nvSpPr>
            <p:cNvPr id="40" name="Oval 39"/>
            <p:cNvSpPr/>
            <p:nvPr/>
          </p:nvSpPr>
          <p:spPr>
            <a:xfrm>
              <a:off x="2729349" y="405300"/>
              <a:ext cx="878417" cy="864638"/>
            </a:xfrm>
            <a:prstGeom prst="ellipse">
              <a:avLst/>
            </a:prstGeom>
            <a:solidFill>
              <a:srgbClr val="FEFAC9"/>
            </a:solidFill>
            <a:ln>
              <a:solidFill>
                <a:srgbClr val="FEFA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rot="5400000" flipH="1" flipV="1">
              <a:off x="3224984" y="86318"/>
              <a:ext cx="404509" cy="1524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3489334" y="243776"/>
              <a:ext cx="328033" cy="29982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655840" y="710102"/>
              <a:ext cx="353344"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flipH="1">
              <a:off x="3161578" y="1431740"/>
              <a:ext cx="351264" cy="27656"/>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flipV="1">
              <a:off x="2447980" y="1123076"/>
              <a:ext cx="337275" cy="31434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459441" y="959209"/>
              <a:ext cx="210023"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45271" y="392602"/>
              <a:ext cx="284077" cy="152400"/>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59441" y="710102"/>
              <a:ext cx="210021" cy="1588"/>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655840" y="959209"/>
              <a:ext cx="168116" cy="1524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6200000" flipH="1">
              <a:off x="3532775" y="1146874"/>
              <a:ext cx="158328" cy="87802"/>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V="1">
              <a:off x="2720119" y="54467"/>
              <a:ext cx="338546" cy="231199"/>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2713761" y="1329970"/>
              <a:ext cx="351264" cy="231201"/>
            </a:xfrm>
            <a:prstGeom prst="line">
              <a:avLst/>
            </a:prstGeom>
            <a:ln>
              <a:solidFill>
                <a:srgbClr val="FEFAC9"/>
              </a:solidFill>
            </a:ln>
          </p:spPr>
          <p:style>
            <a:lnRef idx="2">
              <a:schemeClr val="accent1"/>
            </a:lnRef>
            <a:fillRef idx="0">
              <a:schemeClr val="accent1"/>
            </a:fillRef>
            <a:effectRef idx="1">
              <a:schemeClr val="accent1"/>
            </a:effectRef>
            <a:fontRef idx="minor">
              <a:schemeClr val="tx1"/>
            </a:fontRef>
          </p:style>
        </p:cxnSp>
      </p:grpSp>
      <p:cxnSp>
        <p:nvCxnSpPr>
          <p:cNvPr id="53" name="Straight Connector 52"/>
          <p:cNvCxnSpPr/>
          <p:nvPr/>
        </p:nvCxnSpPr>
        <p:spPr>
          <a:xfrm rot="16200000" flipH="1">
            <a:off x="1651164" y="3053482"/>
            <a:ext cx="3295813" cy="202990"/>
          </a:xfrm>
          <a:prstGeom prst="line">
            <a:avLst/>
          </a:prstGeom>
          <a:ln w="38100" cap="flat" cmpd="sng" algn="ctr">
            <a:solidFill>
              <a:srgbClr val="3366FF"/>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6200000" flipH="1">
            <a:off x="3048269" y="1992369"/>
            <a:ext cx="3472155" cy="2216425"/>
          </a:xfrm>
          <a:prstGeom prst="line">
            <a:avLst/>
          </a:prstGeom>
          <a:ln w="38100" cap="flat" cmpd="sng" algn="ctr">
            <a:solidFill>
              <a:srgbClr val="3366FF"/>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6200000" flipH="1">
            <a:off x="2571091" y="2302106"/>
            <a:ext cx="2883752" cy="1103088"/>
          </a:xfrm>
          <a:prstGeom prst="line">
            <a:avLst/>
          </a:prstGeom>
          <a:ln w="38100" cap="flat" cmpd="sng" algn="ctr">
            <a:solidFill>
              <a:srgbClr val="FF6600"/>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H="1">
            <a:off x="3221999" y="1913392"/>
            <a:ext cx="1748826" cy="936197"/>
          </a:xfrm>
          <a:prstGeom prst="line">
            <a:avLst/>
          </a:prstGeom>
          <a:ln w="38100" cap="flat" cmpd="sng" algn="ctr">
            <a:solidFill>
              <a:srgbClr val="DC25FF"/>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40" idx="4"/>
          </p:cNvCxnSpPr>
          <p:nvPr/>
        </p:nvCxnSpPr>
        <p:spPr>
          <a:xfrm rot="16200000" flipH="1">
            <a:off x="1348059" y="3280402"/>
            <a:ext cx="4552947" cy="695757"/>
          </a:xfrm>
          <a:prstGeom prst="line">
            <a:avLst/>
          </a:prstGeom>
          <a:ln w="38100" cap="flat" cmpd="sng" algn="ctr">
            <a:solidFill>
              <a:srgbClr val="DC25FF"/>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6200000" flipH="1">
            <a:off x="1862521" y="3076025"/>
            <a:ext cx="3973683" cy="835769"/>
          </a:xfrm>
          <a:prstGeom prst="line">
            <a:avLst/>
          </a:prstGeom>
          <a:ln w="38100" cap="flat" cmpd="sng" algn="ctr">
            <a:solidFill>
              <a:srgbClr val="FF6600"/>
            </a:solidFill>
            <a:prstDash val="dash"/>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159151" y="4976322"/>
            <a:ext cx="364628" cy="400110"/>
          </a:xfrm>
          <a:prstGeom prst="rect">
            <a:avLst/>
          </a:prstGeom>
          <a:noFill/>
        </p:spPr>
        <p:txBody>
          <a:bodyPr wrap="square" rtlCol="0">
            <a:spAutoFit/>
          </a:bodyPr>
          <a:lstStyle/>
          <a:p>
            <a:r>
              <a:rPr lang="en-US" sz="2000" dirty="0" err="1"/>
              <a:t>e</a:t>
            </a:r>
            <a:r>
              <a:rPr lang="en-US" sz="2000" baseline="30000" dirty="0" smtClean="0"/>
              <a:t>-</a:t>
            </a:r>
            <a:endParaRPr lang="en-US" sz="2000" baseline="30000" dirty="0"/>
          </a:p>
        </p:txBody>
      </p:sp>
      <p:grpSp>
        <p:nvGrpSpPr>
          <p:cNvPr id="19" name="Group 75"/>
          <p:cNvGrpSpPr/>
          <p:nvPr/>
        </p:nvGrpSpPr>
        <p:grpSpPr>
          <a:xfrm>
            <a:off x="5262892" y="4432065"/>
            <a:ext cx="749895" cy="917974"/>
            <a:chOff x="8256689" y="4747010"/>
            <a:chExt cx="749895" cy="917974"/>
          </a:xfrm>
        </p:grpSpPr>
        <p:sp>
          <p:nvSpPr>
            <p:cNvPr id="61" name="TextBox 60"/>
            <p:cNvSpPr txBox="1"/>
            <p:nvPr/>
          </p:nvSpPr>
          <p:spPr>
            <a:xfrm>
              <a:off x="8279332" y="4747010"/>
              <a:ext cx="402674" cy="461665"/>
            </a:xfrm>
            <a:prstGeom prst="rect">
              <a:avLst/>
            </a:prstGeom>
            <a:noFill/>
          </p:spPr>
          <p:txBody>
            <a:bodyPr wrap="none" rtlCol="0">
              <a:spAutoFit/>
            </a:bodyPr>
            <a:lstStyle/>
            <a:p>
              <a:r>
                <a:rPr lang="en-US" sz="2400" dirty="0" err="1"/>
                <a:t>e</a:t>
              </a:r>
              <a:r>
                <a:rPr lang="en-US" sz="2400" baseline="30000" dirty="0" smtClean="0"/>
                <a:t>-</a:t>
              </a:r>
              <a:endParaRPr lang="en-US" sz="2400" baseline="30000" dirty="0"/>
            </a:p>
          </p:txBody>
        </p:sp>
        <p:sp>
          <p:nvSpPr>
            <p:cNvPr id="62" name="Freeform 61"/>
            <p:cNvSpPr/>
            <p:nvPr/>
          </p:nvSpPr>
          <p:spPr>
            <a:xfrm>
              <a:off x="8256689" y="5117830"/>
              <a:ext cx="749895" cy="547154"/>
            </a:xfrm>
            <a:custGeom>
              <a:avLst/>
              <a:gdLst>
                <a:gd name="connsiteX0" fmla="*/ 749895 w 749895"/>
                <a:gd name="connsiteY0" fmla="*/ 364769 h 547154"/>
                <a:gd name="connsiteX1" fmla="*/ 547221 w 749895"/>
                <a:gd name="connsiteY1" fmla="*/ 54040 h 547154"/>
                <a:gd name="connsiteX2" fmla="*/ 358058 w 749895"/>
                <a:gd name="connsiteY2" fmla="*/ 40530 h 547154"/>
                <a:gd name="connsiteX3" fmla="*/ 141871 w 749895"/>
                <a:gd name="connsiteY3" fmla="*/ 229669 h 547154"/>
                <a:gd name="connsiteX4" fmla="*/ 20267 w 749895"/>
                <a:gd name="connsiteY4" fmla="*/ 499869 h 547154"/>
                <a:gd name="connsiteX5" fmla="*/ 20267 w 749895"/>
                <a:gd name="connsiteY5" fmla="*/ 513379 h 547154"/>
                <a:gd name="connsiteX6" fmla="*/ 20267 w 749895"/>
                <a:gd name="connsiteY6" fmla="*/ 513379 h 54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895" h="547154">
                  <a:moveTo>
                    <a:pt x="749895" y="364769"/>
                  </a:moveTo>
                  <a:cubicBezTo>
                    <a:pt x="681211" y="236424"/>
                    <a:pt x="612527" y="108080"/>
                    <a:pt x="547221" y="54040"/>
                  </a:cubicBezTo>
                  <a:cubicBezTo>
                    <a:pt x="481915" y="0"/>
                    <a:pt x="425616" y="11259"/>
                    <a:pt x="358058" y="40530"/>
                  </a:cubicBezTo>
                  <a:cubicBezTo>
                    <a:pt x="290500" y="69801"/>
                    <a:pt x="198169" y="153113"/>
                    <a:pt x="141871" y="229669"/>
                  </a:cubicBezTo>
                  <a:cubicBezTo>
                    <a:pt x="85573" y="306225"/>
                    <a:pt x="40534" y="452584"/>
                    <a:pt x="20267" y="499869"/>
                  </a:cubicBezTo>
                  <a:cubicBezTo>
                    <a:pt x="0" y="547154"/>
                    <a:pt x="20267" y="513379"/>
                    <a:pt x="20267" y="513379"/>
                  </a:cubicBezTo>
                  <a:lnTo>
                    <a:pt x="20267" y="513379"/>
                  </a:lnTo>
                </a:path>
              </a:pathLst>
            </a:custGeom>
            <a:ln>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8" name="Straight Arrow Connector 77"/>
          <p:cNvCxnSpPr/>
          <p:nvPr/>
        </p:nvCxnSpPr>
        <p:spPr>
          <a:xfrm flipV="1">
            <a:off x="3348121" y="4603324"/>
            <a:ext cx="675401" cy="310726"/>
          </a:xfrm>
          <a:prstGeom prst="straightConnector1">
            <a:avLst/>
          </a:prstGeom>
          <a:ln w="25400" cap="flat" cmpd="sng" algn="ctr">
            <a:solidFill>
              <a:srgbClr val="00A7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4610134" y="5017628"/>
            <a:ext cx="675401" cy="310726"/>
          </a:xfrm>
          <a:prstGeom prst="straightConnector1">
            <a:avLst/>
          </a:prstGeom>
          <a:ln w="25400" cap="flat" cmpd="sng" algn="ctr">
            <a:solidFill>
              <a:srgbClr val="00A7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676802" y="4392754"/>
            <a:ext cx="532042" cy="369332"/>
          </a:xfrm>
          <a:prstGeom prst="rect">
            <a:avLst/>
          </a:prstGeom>
          <a:solidFill>
            <a:srgbClr val="FFFF00"/>
          </a:solidFill>
          <a:ln>
            <a:solidFill>
              <a:srgbClr val="000000"/>
            </a:solidFill>
          </a:ln>
        </p:spPr>
        <p:txBody>
          <a:bodyPr wrap="square" rtlCol="0">
            <a:spAutoFit/>
          </a:bodyPr>
          <a:lstStyle/>
          <a:p>
            <a:r>
              <a:rPr lang="en-US" dirty="0" smtClean="0"/>
              <a:t>BH</a:t>
            </a:r>
            <a:r>
              <a:rPr lang="en-US" baseline="-25000" dirty="0" smtClean="0"/>
              <a:t>4</a:t>
            </a:r>
            <a:endParaRPr lang="en-US" baseline="-25000" dirty="0"/>
          </a:p>
        </p:txBody>
      </p:sp>
      <p:grpSp>
        <p:nvGrpSpPr>
          <p:cNvPr id="20" name="Group 83"/>
          <p:cNvGrpSpPr/>
          <p:nvPr/>
        </p:nvGrpSpPr>
        <p:grpSpPr>
          <a:xfrm>
            <a:off x="3956469" y="5458118"/>
            <a:ext cx="1094450" cy="943540"/>
            <a:chOff x="3956469" y="5458118"/>
            <a:chExt cx="1094450" cy="943540"/>
          </a:xfrm>
        </p:grpSpPr>
        <p:sp>
          <p:nvSpPr>
            <p:cNvPr id="15" name="TextBox 14"/>
            <p:cNvSpPr txBox="1"/>
            <p:nvPr/>
          </p:nvSpPr>
          <p:spPr>
            <a:xfrm>
              <a:off x="4023522" y="5458118"/>
              <a:ext cx="473410" cy="369332"/>
            </a:xfrm>
            <a:prstGeom prst="rect">
              <a:avLst/>
            </a:prstGeom>
            <a:noFill/>
          </p:spPr>
          <p:txBody>
            <a:bodyPr wrap="square" rtlCol="0">
              <a:spAutoFit/>
            </a:bodyPr>
            <a:lstStyle/>
            <a:p>
              <a:r>
                <a:rPr lang="en-US" dirty="0" smtClean="0"/>
                <a:t>Fe</a:t>
              </a:r>
              <a:endParaRPr lang="en-US" dirty="0"/>
            </a:p>
          </p:txBody>
        </p:sp>
        <p:sp>
          <p:nvSpPr>
            <p:cNvPr id="24" name="Curved Right Arrow 23"/>
            <p:cNvSpPr/>
            <p:nvPr/>
          </p:nvSpPr>
          <p:spPr>
            <a:xfrm rot="5400000" flipV="1">
              <a:off x="4048770" y="5782403"/>
              <a:ext cx="526954" cy="711555"/>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4518877" y="5553102"/>
              <a:ext cx="532042" cy="369332"/>
            </a:xfrm>
            <a:prstGeom prst="rect">
              <a:avLst/>
            </a:prstGeom>
            <a:solidFill>
              <a:srgbClr val="FFFF00"/>
            </a:solidFill>
            <a:ln>
              <a:solidFill>
                <a:srgbClr val="000000"/>
              </a:solidFill>
            </a:ln>
          </p:spPr>
          <p:txBody>
            <a:bodyPr wrap="none" rtlCol="0">
              <a:spAutoFit/>
            </a:bodyPr>
            <a:lstStyle/>
            <a:p>
              <a:r>
                <a:rPr lang="en-US" dirty="0" smtClean="0"/>
                <a:t>BH</a:t>
              </a:r>
              <a:r>
                <a:rPr lang="en-US" baseline="-25000" dirty="0" smtClean="0"/>
                <a:t>4</a:t>
              </a:r>
              <a:endParaRPr lang="en-US" baseline="-25000" dirty="0"/>
            </a:p>
          </p:txBody>
        </p:sp>
      </p:grpSp>
      <p:sp>
        <p:nvSpPr>
          <p:cNvPr id="64" name="Freeform 63"/>
          <p:cNvSpPr/>
          <p:nvPr/>
        </p:nvSpPr>
        <p:spPr>
          <a:xfrm>
            <a:off x="4229245" y="5068700"/>
            <a:ext cx="749895" cy="547154"/>
          </a:xfrm>
          <a:custGeom>
            <a:avLst/>
            <a:gdLst>
              <a:gd name="connsiteX0" fmla="*/ 749895 w 749895"/>
              <a:gd name="connsiteY0" fmla="*/ 364769 h 547154"/>
              <a:gd name="connsiteX1" fmla="*/ 547221 w 749895"/>
              <a:gd name="connsiteY1" fmla="*/ 54040 h 547154"/>
              <a:gd name="connsiteX2" fmla="*/ 358058 w 749895"/>
              <a:gd name="connsiteY2" fmla="*/ 40530 h 547154"/>
              <a:gd name="connsiteX3" fmla="*/ 141871 w 749895"/>
              <a:gd name="connsiteY3" fmla="*/ 229669 h 547154"/>
              <a:gd name="connsiteX4" fmla="*/ 20267 w 749895"/>
              <a:gd name="connsiteY4" fmla="*/ 499869 h 547154"/>
              <a:gd name="connsiteX5" fmla="*/ 20267 w 749895"/>
              <a:gd name="connsiteY5" fmla="*/ 513379 h 547154"/>
              <a:gd name="connsiteX6" fmla="*/ 20267 w 749895"/>
              <a:gd name="connsiteY6" fmla="*/ 513379 h 54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895" h="547154">
                <a:moveTo>
                  <a:pt x="749895" y="364769"/>
                </a:moveTo>
                <a:cubicBezTo>
                  <a:pt x="681211" y="236424"/>
                  <a:pt x="612527" y="108080"/>
                  <a:pt x="547221" y="54040"/>
                </a:cubicBezTo>
                <a:cubicBezTo>
                  <a:pt x="481915" y="0"/>
                  <a:pt x="425616" y="11259"/>
                  <a:pt x="358058" y="40530"/>
                </a:cubicBezTo>
                <a:cubicBezTo>
                  <a:pt x="290500" y="69801"/>
                  <a:pt x="198169" y="153113"/>
                  <a:pt x="141871" y="229669"/>
                </a:cubicBezTo>
                <a:cubicBezTo>
                  <a:pt x="85573" y="306225"/>
                  <a:pt x="40534" y="452584"/>
                  <a:pt x="20267" y="499869"/>
                </a:cubicBezTo>
                <a:cubicBezTo>
                  <a:pt x="0" y="547154"/>
                  <a:pt x="20267" y="513379"/>
                  <a:pt x="20267" y="513379"/>
                </a:cubicBezTo>
                <a:lnTo>
                  <a:pt x="20267" y="513379"/>
                </a:lnTo>
              </a:path>
            </a:pathLst>
          </a:custGeom>
          <a:ln>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4174067" y="6172200"/>
            <a:ext cx="1151466" cy="696383"/>
          </a:xfrm>
          <a:custGeom>
            <a:avLst/>
            <a:gdLst>
              <a:gd name="connsiteX0" fmla="*/ 842433 w 1151466"/>
              <a:gd name="connsiteY0" fmla="*/ 127000 h 696383"/>
              <a:gd name="connsiteX1" fmla="*/ 448733 w 1151466"/>
              <a:gd name="connsiteY1" fmla="*/ 50800 h 696383"/>
              <a:gd name="connsiteX2" fmla="*/ 16933 w 1151466"/>
              <a:gd name="connsiteY2" fmla="*/ 431800 h 696383"/>
              <a:gd name="connsiteX3" fmla="*/ 550333 w 1151466"/>
              <a:gd name="connsiteY3" fmla="*/ 685800 h 696383"/>
              <a:gd name="connsiteX4" fmla="*/ 1109133 w 1151466"/>
              <a:gd name="connsiteY4" fmla="*/ 368300 h 696383"/>
              <a:gd name="connsiteX5" fmla="*/ 842433 w 1151466"/>
              <a:gd name="connsiteY5" fmla="*/ 127000 h 6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466" h="696383">
                <a:moveTo>
                  <a:pt x="842433" y="127000"/>
                </a:moveTo>
                <a:cubicBezTo>
                  <a:pt x="732366" y="74083"/>
                  <a:pt x="586316" y="0"/>
                  <a:pt x="448733" y="50800"/>
                </a:cubicBezTo>
                <a:cubicBezTo>
                  <a:pt x="311150" y="101600"/>
                  <a:pt x="0" y="325967"/>
                  <a:pt x="16933" y="431800"/>
                </a:cubicBezTo>
                <a:cubicBezTo>
                  <a:pt x="33866" y="537633"/>
                  <a:pt x="368300" y="696383"/>
                  <a:pt x="550333" y="685800"/>
                </a:cubicBezTo>
                <a:cubicBezTo>
                  <a:pt x="732366" y="675217"/>
                  <a:pt x="1066800" y="463550"/>
                  <a:pt x="1109133" y="368300"/>
                </a:cubicBezTo>
                <a:cubicBezTo>
                  <a:pt x="1151466" y="273050"/>
                  <a:pt x="952500" y="179917"/>
                  <a:pt x="842433" y="127000"/>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5892558" y="731815"/>
            <a:ext cx="3251441" cy="1631216"/>
          </a:xfrm>
          <a:prstGeom prst="rect">
            <a:avLst/>
          </a:prstGeom>
          <a:noFill/>
        </p:spPr>
        <p:txBody>
          <a:bodyPr wrap="square" rtlCol="0">
            <a:spAutoFit/>
          </a:bodyPr>
          <a:lstStyle/>
          <a:p>
            <a:r>
              <a:rPr lang="en-US" sz="2000" dirty="0" smtClean="0"/>
              <a:t>FAD, FMN: </a:t>
            </a:r>
            <a:r>
              <a:rPr lang="en-US" sz="2000" dirty="0" err="1" smtClean="0"/>
              <a:t>flavins</a:t>
            </a:r>
            <a:r>
              <a:rPr lang="en-US" sz="2000" dirty="0" smtClean="0"/>
              <a:t>        (respond to sunlight by emitting electrons)</a:t>
            </a:r>
          </a:p>
          <a:p>
            <a:endParaRPr lang="en-US" sz="2000" dirty="0" smtClean="0"/>
          </a:p>
          <a:p>
            <a:r>
              <a:rPr lang="en-US" sz="2000" dirty="0" smtClean="0"/>
              <a:t>Fe = Iron in the </a:t>
            </a:r>
            <a:r>
              <a:rPr lang="en-US" sz="2000" dirty="0" err="1" smtClean="0"/>
              <a:t>heme</a:t>
            </a:r>
            <a:r>
              <a:rPr lang="en-US" sz="2000" dirty="0" smtClean="0"/>
              <a:t> group</a:t>
            </a:r>
          </a:p>
        </p:txBody>
      </p:sp>
      <p:sp>
        <p:nvSpPr>
          <p:cNvPr id="57" name="TextBox 56"/>
          <p:cNvSpPr txBox="1"/>
          <p:nvPr/>
        </p:nvSpPr>
        <p:spPr>
          <a:xfrm>
            <a:off x="427606" y="2513434"/>
            <a:ext cx="2570285" cy="2677656"/>
          </a:xfrm>
          <a:prstGeom prst="rect">
            <a:avLst/>
          </a:prstGeom>
          <a:noFill/>
        </p:spPr>
        <p:txBody>
          <a:bodyPr wrap="square" rtlCol="0">
            <a:spAutoFit/>
          </a:bodyPr>
          <a:lstStyle/>
          <a:p>
            <a:r>
              <a:rPr lang="en-US" sz="2400" dirty="0" smtClean="0"/>
              <a:t>Zinc in the cavity </a:t>
            </a:r>
          </a:p>
          <a:p>
            <a:r>
              <a:rPr lang="en-US" sz="2400" dirty="0" smtClean="0"/>
              <a:t>between the two</a:t>
            </a:r>
          </a:p>
          <a:p>
            <a:r>
              <a:rPr lang="en-US" sz="2400" dirty="0" err="1" smtClean="0"/>
              <a:t>eNOS</a:t>
            </a:r>
            <a:r>
              <a:rPr lang="en-US" sz="2400" dirty="0" smtClean="0"/>
              <a:t> molecules</a:t>
            </a:r>
          </a:p>
          <a:p>
            <a:r>
              <a:rPr lang="en-US" sz="2400" dirty="0" smtClean="0"/>
              <a:t>draws in sulfur </a:t>
            </a:r>
          </a:p>
          <a:p>
            <a:r>
              <a:rPr lang="en-US" sz="2400" dirty="0"/>
              <a:t>a</a:t>
            </a:r>
            <a:r>
              <a:rPr lang="en-US" sz="2400" dirty="0" smtClean="0"/>
              <a:t>tom and attracts ionized oxygen    </a:t>
            </a:r>
            <a:r>
              <a:rPr lang="en-US" sz="2400" dirty="0" err="1" smtClean="0">
                <a:sym typeface="Wingdings"/>
              </a:rPr>
              <a:t></a:t>
            </a:r>
            <a:r>
              <a:rPr lang="en-US" sz="2400" dirty="0" smtClean="0">
                <a:sym typeface="Wingdings"/>
              </a:rPr>
              <a:t> </a:t>
            </a:r>
            <a:r>
              <a:rPr lang="en-US" sz="2400" dirty="0" smtClean="0">
                <a:ln>
                  <a:solidFill>
                    <a:srgbClr val="FF0000"/>
                  </a:solidFill>
                </a:ln>
                <a:sym typeface="Wingdings"/>
              </a:rPr>
              <a:t>SO</a:t>
            </a:r>
            <a:r>
              <a:rPr lang="en-US" sz="2400" baseline="-25000" dirty="0" smtClean="0">
                <a:ln>
                  <a:solidFill>
                    <a:srgbClr val="FF0000"/>
                  </a:solidFill>
                </a:ln>
                <a:sym typeface="Wingdings"/>
              </a:rPr>
              <a:t>4</a:t>
            </a:r>
            <a:r>
              <a:rPr lang="en-US" sz="2400" baseline="30000" dirty="0" smtClean="0">
                <a:ln>
                  <a:solidFill>
                    <a:srgbClr val="FF0000"/>
                  </a:solidFill>
                </a:ln>
                <a:sym typeface="Wingdings"/>
              </a:rPr>
              <a:t>-2</a:t>
            </a:r>
            <a:endParaRPr lang="en-US" sz="2400" baseline="30000" dirty="0" smtClean="0">
              <a:ln>
                <a:solidFill>
                  <a:srgbClr val="FF0000"/>
                </a:solidFill>
              </a:ln>
            </a:endParaRPr>
          </a:p>
        </p:txBody>
      </p:sp>
      <p:sp>
        <p:nvSpPr>
          <p:cNvPr id="59" name="TextBox 58"/>
          <p:cNvSpPr txBox="1"/>
          <p:nvPr/>
        </p:nvSpPr>
        <p:spPr>
          <a:xfrm>
            <a:off x="6694130" y="3703703"/>
            <a:ext cx="2267917" cy="2677656"/>
          </a:xfrm>
          <a:prstGeom prst="rect">
            <a:avLst/>
          </a:prstGeom>
          <a:noFill/>
        </p:spPr>
        <p:txBody>
          <a:bodyPr wrap="square" rtlCol="0">
            <a:spAutoFit/>
          </a:bodyPr>
          <a:lstStyle/>
          <a:p>
            <a:r>
              <a:rPr lang="en-US" sz="2400" dirty="0" smtClean="0"/>
              <a:t>In cells in the skin, endothelial cells lining the artery walls, red blood cells, platelets and mast cells</a:t>
            </a:r>
            <a:endParaRPr lang="en-US" sz="2400" dirty="0"/>
          </a:p>
        </p:txBody>
      </p:sp>
      <p:sp>
        <p:nvSpPr>
          <p:cNvPr id="65" name="TextBox 64"/>
          <p:cNvSpPr txBox="1"/>
          <p:nvPr/>
        </p:nvSpPr>
        <p:spPr>
          <a:xfrm>
            <a:off x="3544657" y="5555283"/>
            <a:ext cx="1347469" cy="400110"/>
          </a:xfrm>
          <a:prstGeom prst="rect">
            <a:avLst/>
          </a:prstGeom>
          <a:solidFill>
            <a:srgbClr val="FCF9D6"/>
          </a:solidFill>
          <a:ln>
            <a:noFill/>
          </a:ln>
        </p:spPr>
        <p:txBody>
          <a:bodyPr wrap="none" rtlCol="0">
            <a:spAutoFit/>
          </a:bodyPr>
          <a:lstStyle/>
          <a:p>
            <a:r>
              <a:rPr lang="en-US" sz="2000" dirty="0" smtClean="0">
                <a:ln>
                  <a:solidFill>
                    <a:srgbClr val="FF0000"/>
                  </a:solidFill>
                </a:ln>
              </a:rPr>
              <a:t>Superoxide</a:t>
            </a:r>
            <a:endParaRPr lang="en-US" sz="2000" dirty="0">
              <a:ln>
                <a:solidFill>
                  <a:srgbClr val="FF0000"/>
                </a:solidFill>
              </a:ln>
            </a:endParaRPr>
          </a:p>
        </p:txBody>
      </p:sp>
      <p:sp>
        <p:nvSpPr>
          <p:cNvPr id="66" name="TextBox 65"/>
          <p:cNvSpPr txBox="1"/>
          <p:nvPr/>
        </p:nvSpPr>
        <p:spPr>
          <a:xfrm>
            <a:off x="4348314" y="3881654"/>
            <a:ext cx="1347469" cy="400110"/>
          </a:xfrm>
          <a:prstGeom prst="rect">
            <a:avLst/>
          </a:prstGeom>
          <a:solidFill>
            <a:srgbClr val="FCF9D6"/>
          </a:solidFill>
          <a:ln>
            <a:noFill/>
          </a:ln>
        </p:spPr>
        <p:txBody>
          <a:bodyPr wrap="none" rtlCol="0">
            <a:spAutoFit/>
          </a:bodyPr>
          <a:lstStyle/>
          <a:p>
            <a:r>
              <a:rPr lang="en-US" sz="2000" dirty="0" smtClean="0">
                <a:ln>
                  <a:solidFill>
                    <a:srgbClr val="FF0000"/>
                  </a:solidFill>
                </a:ln>
              </a:rPr>
              <a:t>Superoxide</a:t>
            </a:r>
            <a:endParaRPr lang="en-US" sz="2000" dirty="0">
              <a:ln>
                <a:solidFill>
                  <a:srgbClr val="FF0000"/>
                </a:solidFill>
              </a:ln>
            </a:endParaRPr>
          </a:p>
        </p:txBody>
      </p:sp>
      <p:sp>
        <p:nvSpPr>
          <p:cNvPr id="69" name="TextBox 68"/>
          <p:cNvSpPr txBox="1"/>
          <p:nvPr/>
        </p:nvSpPr>
        <p:spPr>
          <a:xfrm>
            <a:off x="4282203" y="4812670"/>
            <a:ext cx="564615" cy="369332"/>
          </a:xfrm>
          <a:prstGeom prst="rect">
            <a:avLst/>
          </a:prstGeom>
          <a:noFill/>
        </p:spPr>
        <p:txBody>
          <a:bodyPr wrap="none" rtlCol="0">
            <a:spAutoFit/>
          </a:bodyPr>
          <a:lstStyle/>
          <a:p>
            <a:r>
              <a:rPr lang="en-US" dirty="0" smtClean="0"/>
              <a:t>Zinc</a:t>
            </a:r>
            <a:endParaRPr lang="en-US" dirty="0"/>
          </a:p>
        </p:txBody>
      </p:sp>
      <p:sp>
        <p:nvSpPr>
          <p:cNvPr id="70" name="TextBox 69"/>
          <p:cNvSpPr txBox="1"/>
          <p:nvPr/>
        </p:nvSpPr>
        <p:spPr>
          <a:xfrm>
            <a:off x="4496932" y="4960257"/>
            <a:ext cx="326081" cy="461665"/>
          </a:xfrm>
          <a:prstGeom prst="rect">
            <a:avLst/>
          </a:prstGeom>
          <a:noFill/>
        </p:spPr>
        <p:txBody>
          <a:bodyPr wrap="none" rtlCol="0">
            <a:spAutoFit/>
          </a:bodyPr>
          <a:lstStyle/>
          <a:p>
            <a:r>
              <a:rPr lang="en-US" sz="2400" dirty="0" smtClean="0">
                <a:ln>
                  <a:solidFill>
                    <a:srgbClr val="FF0000"/>
                  </a:solidFill>
                </a:ln>
              </a:rPr>
              <a:t>S</a:t>
            </a:r>
            <a:endParaRPr lang="en-US" sz="2400" dirty="0">
              <a:ln>
                <a:solidFill>
                  <a:srgbClr val="FF0000"/>
                </a:solidFill>
              </a:ln>
            </a:endParaRPr>
          </a:p>
        </p:txBody>
      </p:sp>
      <p:sp>
        <p:nvSpPr>
          <p:cNvPr id="68" name="TextBox 67"/>
          <p:cNvSpPr txBox="1"/>
          <p:nvPr/>
        </p:nvSpPr>
        <p:spPr>
          <a:xfrm>
            <a:off x="142075" y="208784"/>
            <a:ext cx="2451707" cy="584776"/>
          </a:xfrm>
          <a:prstGeom prst="rect">
            <a:avLst/>
          </a:prstGeom>
          <a:noFill/>
        </p:spPr>
        <p:txBody>
          <a:bodyPr wrap="none" rtlCol="0">
            <a:spAutoFit/>
          </a:bodyPr>
          <a:lstStyle/>
          <a:p>
            <a:r>
              <a:rPr lang="en-US" sz="3200" dirty="0" smtClean="0"/>
              <a:t>How It </a:t>
            </a:r>
            <a:r>
              <a:rPr lang="en-US" sz="3200" dirty="0" smtClean="0">
                <a:latin typeface="Apple Casual"/>
              </a:rPr>
              <a:t>Works</a:t>
            </a:r>
            <a:endParaRPr lang="en-US" sz="3200" dirty="0">
              <a:latin typeface="Apple Casu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wipe(right)">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accel="50000" decel="5000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ppt_x"/>
                                          </p:val>
                                        </p:tav>
                                        <p:tav tm="100000">
                                          <p:val>
                                            <p:strVal val="#ppt_x"/>
                                          </p:val>
                                        </p:tav>
                                      </p:tavLst>
                                    </p:anim>
                                    <p:anim calcmode="lin" valueType="num">
                                      <p:cBhvr additive="base">
                                        <p:cTn id="3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55" grpId="0" animBg="1"/>
      <p:bldP spid="57" grpId="0"/>
      <p:bldP spid="59" grpId="0"/>
      <p:bldP spid="65" grpId="0" animBg="1"/>
      <p:bldP spid="66"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eNOS</a:t>
            </a:r>
            <a:r>
              <a:rPr lang="en-US" dirty="0" smtClean="0"/>
              <a:t> is a much-studied molecule, but I propose that its main role has been overlooked</a:t>
            </a:r>
          </a:p>
          <a:p>
            <a:r>
              <a:rPr lang="en-US" dirty="0" err="1" smtClean="0"/>
              <a:t>eNOS</a:t>
            </a:r>
            <a:r>
              <a:rPr lang="en-US" dirty="0" smtClean="0"/>
              <a:t> is found in cell types that have ample opportunity to receive sunlight and ample need for sulfate</a:t>
            </a:r>
          </a:p>
          <a:p>
            <a:pPr lvl="1"/>
            <a:r>
              <a:rPr lang="en-US" dirty="0" smtClean="0"/>
              <a:t>I have proposed a mechanism for sulfate synthesis by </a:t>
            </a:r>
            <a:r>
              <a:rPr lang="en-US" dirty="0" err="1" smtClean="0"/>
              <a:t>eNOS</a:t>
            </a:r>
            <a:r>
              <a:rPr lang="en-US" dirty="0" smtClean="0"/>
              <a:t> catalyzed by sunlight</a:t>
            </a:r>
          </a:p>
          <a:p>
            <a:r>
              <a:rPr lang="en-US" dirty="0" err="1" smtClean="0"/>
              <a:t>eNOS</a:t>
            </a:r>
            <a:r>
              <a:rPr lang="en-US" dirty="0" smtClean="0"/>
              <a:t> in red blood cells makes absolutely no sense, unless it is producing sulfate instead of nitric oxide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125261" y="2160345"/>
            <a:ext cx="6666360" cy="1631216"/>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600" dirty="0" smtClean="0"/>
              <a:t>Oxygen Management</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o2_3to5_gallons_grill.jpg"/>
          <p:cNvPicPr>
            <a:picLocks noGrp="1" noChangeAspect="1"/>
          </p:cNvPicPr>
          <p:nvPr>
            <p:ph idx="1"/>
          </p:nvPr>
        </p:nvPicPr>
        <p:blipFill>
          <a:blip r:embed="rId3"/>
          <a:srcRect l="-18187" r="-18187"/>
          <a:stretch>
            <a:fillRect/>
          </a:stretch>
        </p:blipFill>
        <p:spPr>
          <a:xfrm>
            <a:off x="3799383" y="3369733"/>
            <a:ext cx="5920347" cy="3255963"/>
          </a:xfrm>
        </p:spPr>
      </p:pic>
      <p:pic>
        <p:nvPicPr>
          <p:cNvPr id="6" name="Picture 5" descr="danger_liquid_oxygen.jpg"/>
          <p:cNvPicPr>
            <a:picLocks noChangeAspect="1"/>
          </p:cNvPicPr>
          <p:nvPr/>
        </p:nvPicPr>
        <p:blipFill>
          <a:blip r:embed="rId4"/>
          <a:stretch>
            <a:fillRect/>
          </a:stretch>
        </p:blipFill>
        <p:spPr>
          <a:xfrm>
            <a:off x="6028267" y="274638"/>
            <a:ext cx="2869417" cy="2805652"/>
          </a:xfrm>
          <a:prstGeom prst="rect">
            <a:avLst/>
          </a:prstGeom>
        </p:spPr>
      </p:pic>
      <p:pic>
        <p:nvPicPr>
          <p:cNvPr id="7" name="Picture 6" descr="liquid_oxygen_storage.jpg"/>
          <p:cNvPicPr>
            <a:picLocks noChangeAspect="1"/>
          </p:cNvPicPr>
          <p:nvPr/>
        </p:nvPicPr>
        <p:blipFill>
          <a:blip r:embed="rId5"/>
          <a:stretch>
            <a:fillRect/>
          </a:stretch>
        </p:blipFill>
        <p:spPr>
          <a:xfrm>
            <a:off x="141978" y="3591064"/>
            <a:ext cx="4048370" cy="3034632"/>
          </a:xfrm>
          <a:prstGeom prst="rect">
            <a:avLst/>
          </a:prstGeom>
        </p:spPr>
      </p:pic>
      <p:sp>
        <p:nvSpPr>
          <p:cNvPr id="8" name="TextBox 7"/>
          <p:cNvSpPr txBox="1"/>
          <p:nvPr/>
        </p:nvSpPr>
        <p:spPr>
          <a:xfrm>
            <a:off x="945465" y="1045557"/>
            <a:ext cx="3999794" cy="1938992"/>
          </a:xfrm>
          <a:prstGeom prst="rect">
            <a:avLst/>
          </a:prstGeom>
          <a:solidFill>
            <a:srgbClr val="FCFBE6"/>
          </a:solidFill>
          <a:effectLst>
            <a:outerShdw blurRad="50800" dist="38100" dir="2700000">
              <a:srgbClr val="000000">
                <a:alpha val="43000"/>
              </a:srgbClr>
            </a:outerShdw>
          </a:effectLst>
        </p:spPr>
        <p:txBody>
          <a:bodyPr wrap="square" rtlCol="0">
            <a:spAutoFit/>
          </a:bodyPr>
          <a:lstStyle/>
          <a:p>
            <a:pPr algn="ctr"/>
            <a:r>
              <a:rPr lang="en-US" sz="4000" dirty="0" smtClean="0"/>
              <a:t>Oxygen is both </a:t>
            </a:r>
          </a:p>
          <a:p>
            <a:pPr algn="ctr"/>
            <a:r>
              <a:rPr lang="en-US" sz="4000" dirty="0" smtClean="0"/>
              <a:t>essential to life </a:t>
            </a:r>
          </a:p>
          <a:p>
            <a:pPr algn="ctr"/>
            <a:r>
              <a:rPr lang="en-US" sz="4000" dirty="0" smtClean="0"/>
              <a:t>and highly toxic</a:t>
            </a:r>
            <a:endParaRPr lang="en-US" sz="4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Analogy: A Brick Oven</a:t>
            </a:r>
            <a:endParaRPr lang="en-US" dirty="0"/>
          </a:p>
        </p:txBody>
      </p:sp>
      <p:pic>
        <p:nvPicPr>
          <p:cNvPr id="4" name="Content Placeholder 3" descr="brickoven_thumb.jpg"/>
          <p:cNvPicPr>
            <a:picLocks noGrp="1" noChangeAspect="1"/>
          </p:cNvPicPr>
          <p:nvPr>
            <p:ph idx="1"/>
          </p:nvPr>
        </p:nvPicPr>
        <p:blipFill>
          <a:blip r:embed="rId2"/>
          <a:srcRect l="-10971" r="-10971"/>
          <a:stretch>
            <a:fillRect/>
          </a:stretch>
        </p:blipFill>
        <p:spPr/>
      </p:pic>
      <p:sp>
        <p:nvSpPr>
          <p:cNvPr id="5" name="TextBox 4"/>
          <p:cNvSpPr txBox="1"/>
          <p:nvPr/>
        </p:nvSpPr>
        <p:spPr>
          <a:xfrm>
            <a:off x="1702447" y="6165502"/>
            <a:ext cx="5533937" cy="523220"/>
          </a:xfrm>
          <a:prstGeom prst="rect">
            <a:avLst/>
          </a:prstGeom>
          <a:noFill/>
        </p:spPr>
        <p:txBody>
          <a:bodyPr wrap="none" rtlCol="0">
            <a:spAutoFit/>
          </a:bodyPr>
          <a:lstStyle/>
          <a:p>
            <a:r>
              <a:rPr lang="en-US" sz="2800" dirty="0" smtClean="0"/>
              <a:t>Sunlight-based Oxygen Management</a:t>
            </a:r>
            <a:endParaRPr lang="en-US" sz="2800" dirty="0"/>
          </a:p>
        </p:txBody>
      </p:sp>
      <p:sp>
        <p:nvSpPr>
          <p:cNvPr id="6" name="TextBox 5"/>
          <p:cNvSpPr txBox="1"/>
          <p:nvPr/>
        </p:nvSpPr>
        <p:spPr>
          <a:xfrm>
            <a:off x="141102" y="2101844"/>
            <a:ext cx="8884709" cy="249299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pPr algn="ctr"/>
            <a:endParaRPr lang="en-US" sz="2800" dirty="0" smtClean="0"/>
          </a:p>
          <a:p>
            <a:pPr algn="ctr"/>
            <a:r>
              <a:rPr lang="en-US" sz="3200" dirty="0" smtClean="0"/>
              <a:t>Sunlight promotes sulfate synthesis in the skin,</a:t>
            </a:r>
          </a:p>
          <a:p>
            <a:pPr algn="ctr"/>
            <a:r>
              <a:rPr lang="en-US" sz="3200" dirty="0" smtClean="0"/>
              <a:t>fixating oxygen in the sulfate molecule inside </a:t>
            </a:r>
            <a:r>
              <a:rPr lang="en-US" sz="3200" dirty="0" err="1" smtClean="0"/>
              <a:t>caveolae</a:t>
            </a:r>
            <a:r>
              <a:rPr lang="en-US" sz="3200" dirty="0" smtClean="0"/>
              <a:t>, a protected environment</a:t>
            </a:r>
          </a:p>
          <a:p>
            <a:pPr algn="ctr"/>
            <a:endParaRPr lang="en-US" sz="3200" dirty="0">
              <a:solidFill>
                <a:srgbClr val="FFFFD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a Messy Office with Matches</a:t>
            </a:r>
            <a:endParaRPr lang="en-US" dirty="0"/>
          </a:p>
        </p:txBody>
      </p:sp>
      <p:pic>
        <p:nvPicPr>
          <p:cNvPr id="4" name="Content Placeholder 3" descr="messyoffice.jpg"/>
          <p:cNvPicPr>
            <a:picLocks noGrp="1" noChangeAspect="1"/>
          </p:cNvPicPr>
          <p:nvPr>
            <p:ph idx="1"/>
          </p:nvPr>
        </p:nvPicPr>
        <p:blipFill>
          <a:blip r:embed="rId2"/>
          <a:srcRect l="-40915" r="-40915"/>
          <a:stretch>
            <a:fillRect/>
          </a:stretch>
        </p:blipFill>
        <p:spPr/>
      </p:pic>
      <p:pic>
        <p:nvPicPr>
          <p:cNvPr id="5" name="Picture 4" descr="matches.jpg"/>
          <p:cNvPicPr>
            <a:picLocks noChangeAspect="1"/>
          </p:cNvPicPr>
          <p:nvPr/>
        </p:nvPicPr>
        <p:blipFill>
          <a:blip r:embed="rId3"/>
          <a:stretch>
            <a:fillRect/>
          </a:stretch>
        </p:blipFill>
        <p:spPr>
          <a:xfrm>
            <a:off x="4019964" y="2487083"/>
            <a:ext cx="774286" cy="579967"/>
          </a:xfrm>
          <a:prstGeom prst="rect">
            <a:avLst/>
          </a:prstGeom>
        </p:spPr>
      </p:pic>
      <p:pic>
        <p:nvPicPr>
          <p:cNvPr id="6" name="Picture 5" descr="fire.jpg"/>
          <p:cNvPicPr>
            <a:picLocks noChangeAspect="1"/>
          </p:cNvPicPr>
          <p:nvPr/>
        </p:nvPicPr>
        <p:blipFill>
          <a:blip r:embed="rId4"/>
          <a:stretch>
            <a:fillRect/>
          </a:stretch>
        </p:blipFill>
        <p:spPr>
          <a:xfrm>
            <a:off x="2531260" y="1640419"/>
            <a:ext cx="3855373" cy="2548467"/>
          </a:xfrm>
          <a:prstGeom prst="rect">
            <a:avLst/>
          </a:prstGeom>
        </p:spPr>
      </p:pic>
      <p:sp>
        <p:nvSpPr>
          <p:cNvPr id="7" name="TextBox 6"/>
          <p:cNvSpPr txBox="1"/>
          <p:nvPr/>
        </p:nvSpPr>
        <p:spPr>
          <a:xfrm>
            <a:off x="1364657" y="6165502"/>
            <a:ext cx="6327373" cy="523220"/>
          </a:xfrm>
          <a:prstGeom prst="rect">
            <a:avLst/>
          </a:prstGeom>
          <a:noFill/>
        </p:spPr>
        <p:txBody>
          <a:bodyPr wrap="none" rtlCol="0">
            <a:spAutoFit/>
          </a:bodyPr>
          <a:lstStyle/>
          <a:p>
            <a:r>
              <a:rPr lang="en-US" sz="2800" dirty="0" smtClean="0"/>
              <a:t>Inflammation-based Oxygen Management</a:t>
            </a:r>
            <a:endParaRPr lang="en-US" sz="2800" dirty="0"/>
          </a:p>
        </p:txBody>
      </p:sp>
      <p:sp>
        <p:nvSpPr>
          <p:cNvPr id="8" name="TextBox 7"/>
          <p:cNvSpPr txBox="1"/>
          <p:nvPr/>
        </p:nvSpPr>
        <p:spPr>
          <a:xfrm>
            <a:off x="1364657" y="2502201"/>
            <a:ext cx="6870479" cy="2000548"/>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pPr algn="ctr"/>
            <a:r>
              <a:rPr lang="en-US" sz="2800" dirty="0" smtClean="0"/>
              <a:t> </a:t>
            </a:r>
          </a:p>
          <a:p>
            <a:pPr algn="ctr"/>
            <a:r>
              <a:rPr lang="en-US" sz="3200" dirty="0" smtClean="0"/>
              <a:t>Nitric oxide produced in endothelium fixates oxygen in nitrate molecule</a:t>
            </a:r>
            <a:endParaRPr lang="en-US" sz="3600" dirty="0" smtClean="0"/>
          </a:p>
          <a:p>
            <a:pPr algn="ctr"/>
            <a:endParaRPr lang="en-US" sz="3200" dirty="0">
              <a:solidFill>
                <a:srgbClr val="FFFFD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900" decel="100000" fill="hold"/>
                                        <p:tgtEl>
                                          <p:spTgt spid="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House Burns Down</a:t>
            </a:r>
            <a:endParaRPr lang="en-US" dirty="0"/>
          </a:p>
        </p:txBody>
      </p:sp>
      <p:pic>
        <p:nvPicPr>
          <p:cNvPr id="4" name="Content Placeholder 3" descr="house-on-fire1.jpg"/>
          <p:cNvPicPr>
            <a:picLocks noGrp="1" noChangeAspect="1"/>
          </p:cNvPicPr>
          <p:nvPr>
            <p:ph idx="1"/>
          </p:nvPr>
        </p:nvPicPr>
        <p:blipFill>
          <a:blip r:embed="rId2"/>
          <a:srcRect l="-18262" r="-18262"/>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evendehydrocholesterol.jpg"/>
          <p:cNvPicPr>
            <a:picLocks noChangeAspect="1"/>
          </p:cNvPicPr>
          <p:nvPr/>
        </p:nvPicPr>
        <p:blipFill>
          <a:blip r:embed="rId2"/>
          <a:stretch>
            <a:fillRect/>
          </a:stretch>
        </p:blipFill>
        <p:spPr>
          <a:xfrm>
            <a:off x="45245" y="1258196"/>
            <a:ext cx="4468181" cy="2412817"/>
          </a:xfrm>
          <a:prstGeom prst="rect">
            <a:avLst/>
          </a:prstGeom>
        </p:spPr>
      </p:pic>
      <p:pic>
        <p:nvPicPr>
          <p:cNvPr id="10" name="Picture 9" descr="sun.gif"/>
          <p:cNvPicPr>
            <a:picLocks noChangeAspect="1"/>
          </p:cNvPicPr>
          <p:nvPr/>
        </p:nvPicPr>
        <p:blipFill>
          <a:blip r:embed="rId3"/>
          <a:stretch>
            <a:fillRect/>
          </a:stretch>
        </p:blipFill>
        <p:spPr>
          <a:xfrm>
            <a:off x="3446321" y="1987772"/>
            <a:ext cx="1424315" cy="1374577"/>
          </a:xfrm>
          <a:prstGeom prst="rect">
            <a:avLst/>
          </a:prstGeom>
        </p:spPr>
      </p:pic>
      <p:sp>
        <p:nvSpPr>
          <p:cNvPr id="2" name="Title 1"/>
          <p:cNvSpPr>
            <a:spLocks noGrp="1"/>
          </p:cNvSpPr>
          <p:nvPr>
            <p:ph type="title"/>
          </p:nvPr>
        </p:nvSpPr>
        <p:spPr>
          <a:xfrm>
            <a:off x="457200" y="-97122"/>
            <a:ext cx="8229600" cy="1143000"/>
          </a:xfrm>
        </p:spPr>
        <p:txBody>
          <a:bodyPr/>
          <a:lstStyle/>
          <a:p>
            <a:r>
              <a:rPr lang="en-US" dirty="0" smtClean="0"/>
              <a:t>Cholesterol and Vitamin D3</a:t>
            </a:r>
            <a:endParaRPr lang="en-US" dirty="0"/>
          </a:p>
        </p:txBody>
      </p:sp>
      <p:pic>
        <p:nvPicPr>
          <p:cNvPr id="5" name="Content Placeholder 4" descr="vitamindthree.jpg"/>
          <p:cNvPicPr>
            <a:picLocks noGrp="1" noChangeAspect="1"/>
          </p:cNvPicPr>
          <p:nvPr>
            <p:ph idx="1"/>
          </p:nvPr>
        </p:nvPicPr>
        <p:blipFill>
          <a:blip r:embed="rId4"/>
          <a:srcRect l="-5458" r="-5458"/>
          <a:stretch>
            <a:fillRect/>
          </a:stretch>
        </p:blipFill>
        <p:spPr>
          <a:xfrm>
            <a:off x="4708492" y="1068752"/>
            <a:ext cx="4566852" cy="2511594"/>
          </a:xfrm>
        </p:spPr>
      </p:pic>
      <p:sp>
        <p:nvSpPr>
          <p:cNvPr id="6" name="TextBox 5"/>
          <p:cNvSpPr txBox="1"/>
          <p:nvPr/>
        </p:nvSpPr>
        <p:spPr>
          <a:xfrm>
            <a:off x="1285542" y="3362349"/>
            <a:ext cx="1837838" cy="523220"/>
          </a:xfrm>
          <a:prstGeom prst="rect">
            <a:avLst/>
          </a:prstGeom>
          <a:noFill/>
        </p:spPr>
        <p:txBody>
          <a:bodyPr wrap="none" rtlCol="0">
            <a:spAutoFit/>
          </a:bodyPr>
          <a:lstStyle/>
          <a:p>
            <a:r>
              <a:rPr lang="en-US" sz="2800" dirty="0" smtClean="0"/>
              <a:t>Cholesterol</a:t>
            </a:r>
            <a:endParaRPr lang="en-US" sz="2800" dirty="0"/>
          </a:p>
        </p:txBody>
      </p:sp>
      <p:sp>
        <p:nvSpPr>
          <p:cNvPr id="7" name="TextBox 6"/>
          <p:cNvSpPr txBox="1"/>
          <p:nvPr/>
        </p:nvSpPr>
        <p:spPr>
          <a:xfrm>
            <a:off x="6239364" y="3362349"/>
            <a:ext cx="1800668" cy="523220"/>
          </a:xfrm>
          <a:prstGeom prst="rect">
            <a:avLst/>
          </a:prstGeom>
          <a:noFill/>
        </p:spPr>
        <p:txBody>
          <a:bodyPr wrap="none" rtlCol="0">
            <a:spAutoFit/>
          </a:bodyPr>
          <a:lstStyle/>
          <a:p>
            <a:r>
              <a:rPr lang="en-US" sz="2800" dirty="0" smtClean="0"/>
              <a:t>Vitamin D3</a:t>
            </a:r>
            <a:endParaRPr lang="en-US" sz="2800" dirty="0"/>
          </a:p>
        </p:txBody>
      </p:sp>
      <p:sp>
        <p:nvSpPr>
          <p:cNvPr id="8" name="Content Placeholder 2"/>
          <p:cNvSpPr txBox="1">
            <a:spLocks/>
          </p:cNvSpPr>
          <p:nvPr/>
        </p:nvSpPr>
        <p:spPr>
          <a:xfrm>
            <a:off x="398626" y="4148899"/>
            <a:ext cx="8229600" cy="2677196"/>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Cholesterol and Vitamin D3 are nearly identical</a:t>
            </a:r>
            <a:r>
              <a:rPr kumimoji="0" lang="en-US" sz="3200" b="0" i="0" u="none" strike="noStrike" kern="1200" cap="none" spc="0" normalizeH="0" noProof="0" dirty="0" smtClean="0">
                <a:ln>
                  <a:noFill/>
                </a:ln>
                <a:solidFill>
                  <a:schemeClr val="tx1"/>
                </a:solidFill>
                <a:effectLst/>
                <a:uLnTx/>
                <a:uFillTx/>
                <a:latin typeface="+mn-lt"/>
                <a:ea typeface="+mn-ea"/>
                <a:cs typeface="+mn-cs"/>
              </a:rPr>
              <a:t> in chemical structure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aseline="0" dirty="0" smtClean="0"/>
              <a:t>Vitamin</a:t>
            </a:r>
            <a:r>
              <a:rPr lang="en-US" sz="3200" dirty="0" smtClean="0"/>
              <a:t> D3 is synthesized from cholesterol in the skin upon exposure to sunlight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Both molecules are sulfated!</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ight Arrow 8"/>
          <p:cNvSpPr/>
          <p:nvPr/>
        </p:nvSpPr>
        <p:spPr>
          <a:xfrm>
            <a:off x="3654045" y="2919992"/>
            <a:ext cx="1054447" cy="6603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Cholesterol on Ion Leaks</a:t>
            </a:r>
            <a:r>
              <a:rPr lang="en-US" dirty="0" smtClean="0">
                <a:solidFill>
                  <a:srgbClr val="FF0000"/>
                </a:solidFill>
              </a:rPr>
              <a:t>*</a:t>
            </a:r>
            <a:endParaRPr lang="en-US" dirty="0">
              <a:solidFill>
                <a:srgbClr val="FF0000"/>
              </a:solidFill>
            </a:endParaRPr>
          </a:p>
        </p:txBody>
      </p:sp>
      <p:graphicFrame>
        <p:nvGraphicFramePr>
          <p:cNvPr id="4" name="Chart 3"/>
          <p:cNvGraphicFramePr/>
          <p:nvPr/>
        </p:nvGraphicFramePr>
        <p:xfrm>
          <a:off x="1663700" y="1406325"/>
          <a:ext cx="5701770" cy="34210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098800" y="5058220"/>
            <a:ext cx="2554192" cy="369332"/>
          </a:xfrm>
          <a:prstGeom prst="rect">
            <a:avLst/>
          </a:prstGeom>
          <a:noFill/>
        </p:spPr>
        <p:txBody>
          <a:bodyPr wrap="none" rtlCol="0">
            <a:spAutoFit/>
          </a:bodyPr>
          <a:lstStyle/>
          <a:p>
            <a:r>
              <a:rPr lang="en-US" dirty="0" smtClean="0"/>
              <a:t>Mole Percent Cholesterol </a:t>
            </a:r>
            <a:endParaRPr lang="en-US" dirty="0"/>
          </a:p>
        </p:txBody>
      </p:sp>
      <p:sp>
        <p:nvSpPr>
          <p:cNvPr id="6" name="TextBox 5"/>
          <p:cNvSpPr txBox="1"/>
          <p:nvPr/>
        </p:nvSpPr>
        <p:spPr>
          <a:xfrm rot="16200000">
            <a:off x="239527" y="3303847"/>
            <a:ext cx="2479014" cy="369332"/>
          </a:xfrm>
          <a:prstGeom prst="rect">
            <a:avLst/>
          </a:prstGeom>
          <a:noFill/>
        </p:spPr>
        <p:txBody>
          <a:bodyPr wrap="none" rtlCol="0">
            <a:spAutoFit/>
          </a:bodyPr>
          <a:lstStyle/>
          <a:p>
            <a:r>
              <a:rPr lang="en-US" dirty="0" smtClean="0"/>
              <a:t>Activity of Na+/K+ pump</a:t>
            </a:r>
            <a:endParaRPr lang="en-US" dirty="0"/>
          </a:p>
        </p:txBody>
      </p:sp>
      <p:sp>
        <p:nvSpPr>
          <p:cNvPr id="7" name="Up Arrow 6"/>
          <p:cNvSpPr/>
          <p:nvPr/>
        </p:nvSpPr>
        <p:spPr>
          <a:xfrm>
            <a:off x="5232400" y="3750120"/>
            <a:ext cx="317500" cy="4572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221373" y="1561869"/>
            <a:ext cx="2288194" cy="1569660"/>
          </a:xfrm>
          <a:prstGeom prst="rect">
            <a:avLst/>
          </a:prstGeom>
          <a:solidFill>
            <a:srgbClr val="FCF9D6"/>
          </a:solidFill>
          <a:ln>
            <a:solidFill>
              <a:schemeClr val="tx1"/>
            </a:solidFill>
          </a:ln>
        </p:spPr>
        <p:txBody>
          <a:bodyPr wrap="square" rtlCol="0">
            <a:spAutoFit/>
          </a:bodyPr>
          <a:lstStyle/>
          <a:p>
            <a:pPr algn="ctr"/>
            <a:r>
              <a:rPr lang="en-US" sz="2400" dirty="0" smtClean="0"/>
              <a:t>Cell walls typically contain 50 mole percent cholesterol </a:t>
            </a:r>
            <a:endParaRPr lang="en-US" sz="2400" dirty="0"/>
          </a:p>
        </p:txBody>
      </p:sp>
      <p:cxnSp>
        <p:nvCxnSpPr>
          <p:cNvPr id="12" name="Straight Arrow Connector 11"/>
          <p:cNvCxnSpPr/>
          <p:nvPr/>
        </p:nvCxnSpPr>
        <p:spPr>
          <a:xfrm rot="16200000" flipV="1">
            <a:off x="5034154" y="2639888"/>
            <a:ext cx="453231" cy="342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457200" y="5473921"/>
            <a:ext cx="8229600" cy="985133"/>
          </a:xfrm>
        </p:spPr>
        <p:txBody>
          <a:bodyPr>
            <a:noAutofit/>
          </a:bodyPr>
          <a:lstStyle/>
          <a:p>
            <a:r>
              <a:rPr lang="en-US" sz="2400" dirty="0" smtClean="0"/>
              <a:t>As membrane cholesterol is depleted, Na</a:t>
            </a:r>
            <a:r>
              <a:rPr lang="en-US" sz="2400" baseline="30000" dirty="0" smtClean="0"/>
              <a:t>+</a:t>
            </a:r>
            <a:r>
              <a:rPr lang="en-US" sz="2400" dirty="0" smtClean="0"/>
              <a:t>/K</a:t>
            </a:r>
            <a:r>
              <a:rPr lang="en-US" sz="2400" baseline="30000" dirty="0" smtClean="0"/>
              <a:t>+</a:t>
            </a:r>
            <a:r>
              <a:rPr lang="en-US" sz="2400" dirty="0" smtClean="0"/>
              <a:t> pump must consume more ATP to keep K</a:t>
            </a:r>
            <a:r>
              <a:rPr lang="en-US" sz="2400" baseline="30000" dirty="0" smtClean="0"/>
              <a:t>+</a:t>
            </a:r>
            <a:r>
              <a:rPr lang="en-US" sz="2400" dirty="0" smtClean="0"/>
              <a:t> ions inside and Na</a:t>
            </a:r>
            <a:r>
              <a:rPr lang="en-US" sz="2400" baseline="30000" dirty="0" smtClean="0"/>
              <a:t>+</a:t>
            </a:r>
            <a:r>
              <a:rPr lang="en-US" sz="2400" dirty="0" smtClean="0"/>
              <a:t> ions outside</a:t>
            </a:r>
            <a:endParaRPr lang="en-US" sz="2000" dirty="0"/>
          </a:p>
        </p:txBody>
      </p:sp>
      <p:cxnSp>
        <p:nvCxnSpPr>
          <p:cNvPr id="11" name="Straight Arrow Connector 10"/>
          <p:cNvCxnSpPr/>
          <p:nvPr/>
        </p:nvCxnSpPr>
        <p:spPr>
          <a:xfrm rot="5400000">
            <a:off x="5032109" y="3322596"/>
            <a:ext cx="1670449" cy="7080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1239" y="1333314"/>
            <a:ext cx="1663700" cy="830997"/>
          </a:xfrm>
          <a:prstGeom prst="rect">
            <a:avLst/>
          </a:prstGeom>
          <a:solidFill>
            <a:srgbClr val="FCF9D6"/>
          </a:solidFill>
          <a:ln>
            <a:solidFill>
              <a:schemeClr val="tx1"/>
            </a:solidFill>
          </a:ln>
        </p:spPr>
        <p:txBody>
          <a:bodyPr wrap="square" rtlCol="0">
            <a:spAutoFit/>
          </a:bodyPr>
          <a:lstStyle/>
          <a:p>
            <a:pPr algn="ctr"/>
            <a:r>
              <a:rPr lang="en-US" sz="2400" dirty="0" smtClean="0"/>
              <a:t>Consume Energy</a:t>
            </a:r>
            <a:endParaRPr lang="en-US" sz="2400" dirty="0"/>
          </a:p>
        </p:txBody>
      </p:sp>
      <p:cxnSp>
        <p:nvCxnSpPr>
          <p:cNvPr id="16" name="Straight Arrow Connector 15"/>
          <p:cNvCxnSpPr/>
          <p:nvPr/>
        </p:nvCxnSpPr>
        <p:spPr>
          <a:xfrm rot="16200000" flipH="1">
            <a:off x="644384" y="2441903"/>
            <a:ext cx="977904" cy="4250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76453" y="6459054"/>
            <a:ext cx="7567547" cy="461665"/>
          </a:xfrm>
          <a:prstGeom prst="rect">
            <a:avLst/>
          </a:prstGeom>
          <a:noFill/>
        </p:spPr>
        <p:txBody>
          <a:bodyPr wrap="none" rtlCol="0">
            <a:spAutoFit/>
          </a:bodyPr>
          <a:lstStyle/>
          <a:p>
            <a:r>
              <a:rPr lang="en-US" sz="2400" dirty="0" smtClean="0">
                <a:solidFill>
                  <a:srgbClr val="FF0000"/>
                </a:solidFill>
              </a:rPr>
              <a:t>*</a:t>
            </a:r>
            <a:r>
              <a:rPr lang="en-US" sz="2400" dirty="0" smtClean="0"/>
              <a:t> T.H. Haines, Progress in Lipid Research 40:299–324, 2001.</a:t>
            </a:r>
            <a:endParaRPr lang="en-US" sz="2400" dirty="0"/>
          </a:p>
        </p:txBody>
      </p:sp>
      <p:sp>
        <p:nvSpPr>
          <p:cNvPr id="18" name="TextBox 17"/>
          <p:cNvSpPr txBox="1"/>
          <p:nvPr/>
        </p:nvSpPr>
        <p:spPr>
          <a:xfrm>
            <a:off x="2432085" y="3116856"/>
            <a:ext cx="1352203" cy="461665"/>
          </a:xfrm>
          <a:prstGeom prst="rect">
            <a:avLst/>
          </a:prstGeom>
          <a:solidFill>
            <a:srgbClr val="FFFFFF"/>
          </a:solidFill>
        </p:spPr>
        <p:txBody>
          <a:bodyPr wrap="none" rtlCol="0">
            <a:spAutoFit/>
          </a:bodyPr>
          <a:lstStyle/>
          <a:p>
            <a:r>
              <a:rPr lang="en-US" sz="2400" dirty="0" smtClean="0"/>
              <a:t>Gives up!</a:t>
            </a:r>
            <a:endParaRPr lang="en-US" sz="2400" dirty="0"/>
          </a:p>
        </p:txBody>
      </p:sp>
      <p:sp>
        <p:nvSpPr>
          <p:cNvPr id="17" name="Freeform 16"/>
          <p:cNvSpPr/>
          <p:nvPr/>
        </p:nvSpPr>
        <p:spPr>
          <a:xfrm>
            <a:off x="2058272" y="2425040"/>
            <a:ext cx="2098808" cy="2008483"/>
          </a:xfrm>
          <a:custGeom>
            <a:avLst/>
            <a:gdLst>
              <a:gd name="connsiteX0" fmla="*/ 1562847 w 2098808"/>
              <a:gd name="connsiteY0" fmla="*/ 47285 h 2008483"/>
              <a:gd name="connsiteX1" fmla="*/ 549474 w 2098808"/>
              <a:gd name="connsiteY1" fmla="*/ 425564 h 2008483"/>
              <a:gd name="connsiteX2" fmla="*/ 49543 w 2098808"/>
              <a:gd name="connsiteY2" fmla="*/ 1776562 h 2008483"/>
              <a:gd name="connsiteX3" fmla="*/ 846730 w 2098808"/>
              <a:gd name="connsiteY3" fmla="*/ 1817091 h 2008483"/>
              <a:gd name="connsiteX4" fmla="*/ 1887126 w 2098808"/>
              <a:gd name="connsiteY4" fmla="*/ 871393 h 2008483"/>
              <a:gd name="connsiteX5" fmla="*/ 2035754 w 2098808"/>
              <a:gd name="connsiteY5" fmla="*/ 141855 h 2008483"/>
              <a:gd name="connsiteX6" fmla="*/ 1508800 w 2098808"/>
              <a:gd name="connsiteY6" fmla="*/ 20265 h 2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808" h="2008483">
                <a:moveTo>
                  <a:pt x="1562847" y="47285"/>
                </a:moveTo>
                <a:cubicBezTo>
                  <a:pt x="1182269" y="92318"/>
                  <a:pt x="801691" y="137351"/>
                  <a:pt x="549474" y="425564"/>
                </a:cubicBezTo>
                <a:cubicBezTo>
                  <a:pt x="297257" y="713777"/>
                  <a:pt x="0" y="1544641"/>
                  <a:pt x="49543" y="1776562"/>
                </a:cubicBezTo>
                <a:cubicBezTo>
                  <a:pt x="99086" y="2008483"/>
                  <a:pt x="540466" y="1967952"/>
                  <a:pt x="846730" y="1817091"/>
                </a:cubicBezTo>
                <a:cubicBezTo>
                  <a:pt x="1152994" y="1666230"/>
                  <a:pt x="1688955" y="1150599"/>
                  <a:pt x="1887126" y="871393"/>
                </a:cubicBezTo>
                <a:cubicBezTo>
                  <a:pt x="2085297" y="592187"/>
                  <a:pt x="2098808" y="283710"/>
                  <a:pt x="2035754" y="141855"/>
                </a:cubicBezTo>
                <a:cubicBezTo>
                  <a:pt x="1972700" y="0"/>
                  <a:pt x="1508800" y="20265"/>
                  <a:pt x="1508800" y="20265"/>
                </a:cubicBez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bldP spid="15" grpId="0" animBg="1"/>
      <p:bldP spid="18" grpId="0" animBg="1"/>
      <p:bldP spid="17"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a cell is deprived of cholesterol, it faces two tough choices:</a:t>
            </a:r>
            <a:endParaRPr lang="en-US" dirty="0"/>
          </a:p>
        </p:txBody>
      </p:sp>
      <p:sp>
        <p:nvSpPr>
          <p:cNvPr id="4" name="Freeform 3"/>
          <p:cNvSpPr/>
          <p:nvPr/>
        </p:nvSpPr>
        <p:spPr>
          <a:xfrm>
            <a:off x="2116815" y="2584778"/>
            <a:ext cx="4098924" cy="3230438"/>
          </a:xfrm>
          <a:custGeom>
            <a:avLst/>
            <a:gdLst>
              <a:gd name="connsiteX0" fmla="*/ 1783257 w 4098924"/>
              <a:gd name="connsiteY0" fmla="*/ 70552 h 3230438"/>
              <a:gd name="connsiteX1" fmla="*/ 602972 w 4098924"/>
              <a:gd name="connsiteY1" fmla="*/ 429727 h 3230438"/>
              <a:gd name="connsiteX2" fmla="*/ 949360 w 4098924"/>
              <a:gd name="connsiteY2" fmla="*/ 686281 h 3230438"/>
              <a:gd name="connsiteX3" fmla="*/ 577313 w 4098924"/>
              <a:gd name="connsiteY3" fmla="*/ 1096767 h 3230438"/>
              <a:gd name="connsiteX4" fmla="*/ 410534 w 4098924"/>
              <a:gd name="connsiteY4" fmla="*/ 750420 h 3230438"/>
              <a:gd name="connsiteX5" fmla="*/ 64146 w 4098924"/>
              <a:gd name="connsiteY5" fmla="*/ 1289182 h 3230438"/>
              <a:gd name="connsiteX6" fmla="*/ 25659 w 4098924"/>
              <a:gd name="connsiteY6" fmla="*/ 1840773 h 3230438"/>
              <a:gd name="connsiteX7" fmla="*/ 166780 w 4098924"/>
              <a:gd name="connsiteY7" fmla="*/ 2058843 h 3230438"/>
              <a:gd name="connsiteX8" fmla="*/ 282242 w 4098924"/>
              <a:gd name="connsiteY8" fmla="*/ 1879256 h 3230438"/>
              <a:gd name="connsiteX9" fmla="*/ 372046 w 4098924"/>
              <a:gd name="connsiteY9" fmla="*/ 1802290 h 3230438"/>
              <a:gd name="connsiteX10" fmla="*/ 615801 w 4098924"/>
              <a:gd name="connsiteY10" fmla="*/ 2238431 h 3230438"/>
              <a:gd name="connsiteX11" fmla="*/ 218096 w 4098924"/>
              <a:gd name="connsiteY11" fmla="*/ 2174292 h 3230438"/>
              <a:gd name="connsiteX12" fmla="*/ 359217 w 4098924"/>
              <a:gd name="connsiteY12" fmla="*/ 2559123 h 3230438"/>
              <a:gd name="connsiteX13" fmla="*/ 1039164 w 4098924"/>
              <a:gd name="connsiteY13" fmla="*/ 3097886 h 3230438"/>
              <a:gd name="connsiteX14" fmla="*/ 1629306 w 4098924"/>
              <a:gd name="connsiteY14" fmla="*/ 3200507 h 3230438"/>
              <a:gd name="connsiteX15" fmla="*/ 1436869 w 4098924"/>
              <a:gd name="connsiteY15" fmla="*/ 2918298 h 3230438"/>
              <a:gd name="connsiteX16" fmla="*/ 1770427 w 4098924"/>
              <a:gd name="connsiteY16" fmla="*/ 2841332 h 3230438"/>
              <a:gd name="connsiteX17" fmla="*/ 2103986 w 4098924"/>
              <a:gd name="connsiteY17" fmla="*/ 2931126 h 3230438"/>
              <a:gd name="connsiteX18" fmla="*/ 1821744 w 4098924"/>
              <a:gd name="connsiteY18" fmla="*/ 3187679 h 3230438"/>
              <a:gd name="connsiteX19" fmla="*/ 2822420 w 4098924"/>
              <a:gd name="connsiteY19" fmla="*/ 3110713 h 3230438"/>
              <a:gd name="connsiteX20" fmla="*/ 3502367 w 4098924"/>
              <a:gd name="connsiteY20" fmla="*/ 2751538 h 3230438"/>
              <a:gd name="connsiteX21" fmla="*/ 3181637 w 4098924"/>
              <a:gd name="connsiteY21" fmla="*/ 2687400 h 3230438"/>
              <a:gd name="connsiteX22" fmla="*/ 3335588 w 4098924"/>
              <a:gd name="connsiteY22" fmla="*/ 2392363 h 3230438"/>
              <a:gd name="connsiteX23" fmla="*/ 3605001 w 4098924"/>
              <a:gd name="connsiteY23" fmla="*/ 2366708 h 3230438"/>
              <a:gd name="connsiteX24" fmla="*/ 3592171 w 4098924"/>
              <a:gd name="connsiteY24" fmla="*/ 2661744 h 3230438"/>
              <a:gd name="connsiteX25" fmla="*/ 3989876 w 4098924"/>
              <a:gd name="connsiteY25" fmla="*/ 2135809 h 3230438"/>
              <a:gd name="connsiteX26" fmla="*/ 4066851 w 4098924"/>
              <a:gd name="connsiteY26" fmla="*/ 1302010 h 3230438"/>
              <a:gd name="connsiteX27" fmla="*/ 3797438 w 4098924"/>
              <a:gd name="connsiteY27" fmla="*/ 1314838 h 3230438"/>
              <a:gd name="connsiteX28" fmla="*/ 3669146 w 4098924"/>
              <a:gd name="connsiteY28" fmla="*/ 1006973 h 3230438"/>
              <a:gd name="connsiteX29" fmla="*/ 3951388 w 4098924"/>
              <a:gd name="connsiteY29" fmla="*/ 1019801 h 3230438"/>
              <a:gd name="connsiteX30" fmla="*/ 3861584 w 4098924"/>
              <a:gd name="connsiteY30" fmla="*/ 660626 h 3230438"/>
              <a:gd name="connsiteX31" fmla="*/ 3425392 w 4098924"/>
              <a:gd name="connsiteY31" fmla="*/ 186002 h 3230438"/>
              <a:gd name="connsiteX32" fmla="*/ 3322758 w 4098924"/>
              <a:gd name="connsiteY32" fmla="*/ 352761 h 3230438"/>
              <a:gd name="connsiteX33" fmla="*/ 3335588 w 4098924"/>
              <a:gd name="connsiteY33" fmla="*/ 519521 h 3230438"/>
              <a:gd name="connsiteX34" fmla="*/ 2976371 w 4098924"/>
              <a:gd name="connsiteY34" fmla="*/ 442555 h 3230438"/>
              <a:gd name="connsiteX35" fmla="*/ 2873737 w 4098924"/>
              <a:gd name="connsiteY35" fmla="*/ 198829 h 3230438"/>
              <a:gd name="connsiteX36" fmla="*/ 3143150 w 4098924"/>
              <a:gd name="connsiteY36" fmla="*/ 57725 h 3230438"/>
              <a:gd name="connsiteX37" fmla="*/ 2347741 w 4098924"/>
              <a:gd name="connsiteY37" fmla="*/ 6414 h 3230438"/>
              <a:gd name="connsiteX38" fmla="*/ 1783257 w 4098924"/>
              <a:gd name="connsiteY38" fmla="*/ 70552 h 323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98924" h="3230438">
                <a:moveTo>
                  <a:pt x="1783257" y="70552"/>
                </a:moveTo>
                <a:cubicBezTo>
                  <a:pt x="1492462" y="141104"/>
                  <a:pt x="741955" y="327106"/>
                  <a:pt x="602972" y="429727"/>
                </a:cubicBezTo>
                <a:cubicBezTo>
                  <a:pt x="463989" y="532348"/>
                  <a:pt x="953636" y="575108"/>
                  <a:pt x="949360" y="686281"/>
                </a:cubicBezTo>
                <a:cubicBezTo>
                  <a:pt x="945084" y="797454"/>
                  <a:pt x="667117" y="1086077"/>
                  <a:pt x="577313" y="1096767"/>
                </a:cubicBezTo>
                <a:cubicBezTo>
                  <a:pt x="487509" y="1107457"/>
                  <a:pt x="496062" y="718351"/>
                  <a:pt x="410534" y="750420"/>
                </a:cubicBezTo>
                <a:cubicBezTo>
                  <a:pt x="325006" y="782489"/>
                  <a:pt x="128292" y="1107457"/>
                  <a:pt x="64146" y="1289182"/>
                </a:cubicBezTo>
                <a:cubicBezTo>
                  <a:pt x="0" y="1470907"/>
                  <a:pt x="8553" y="1712496"/>
                  <a:pt x="25659" y="1840773"/>
                </a:cubicBezTo>
                <a:cubicBezTo>
                  <a:pt x="42765" y="1969050"/>
                  <a:pt x="124016" y="2052429"/>
                  <a:pt x="166780" y="2058843"/>
                </a:cubicBezTo>
                <a:cubicBezTo>
                  <a:pt x="209544" y="2065257"/>
                  <a:pt x="248031" y="1922015"/>
                  <a:pt x="282242" y="1879256"/>
                </a:cubicBezTo>
                <a:cubicBezTo>
                  <a:pt x="316453" y="1836497"/>
                  <a:pt x="316453" y="1742428"/>
                  <a:pt x="372046" y="1802290"/>
                </a:cubicBezTo>
                <a:cubicBezTo>
                  <a:pt x="427639" y="1862152"/>
                  <a:pt x="641459" y="2176431"/>
                  <a:pt x="615801" y="2238431"/>
                </a:cubicBezTo>
                <a:cubicBezTo>
                  <a:pt x="590143" y="2300431"/>
                  <a:pt x="260860" y="2120843"/>
                  <a:pt x="218096" y="2174292"/>
                </a:cubicBezTo>
                <a:cubicBezTo>
                  <a:pt x="175332" y="2227741"/>
                  <a:pt x="222372" y="2405191"/>
                  <a:pt x="359217" y="2559123"/>
                </a:cubicBezTo>
                <a:cubicBezTo>
                  <a:pt x="496062" y="2713055"/>
                  <a:pt x="827483" y="2990989"/>
                  <a:pt x="1039164" y="3097886"/>
                </a:cubicBezTo>
                <a:cubicBezTo>
                  <a:pt x="1250845" y="3204783"/>
                  <a:pt x="1563022" y="3230438"/>
                  <a:pt x="1629306" y="3200507"/>
                </a:cubicBezTo>
                <a:cubicBezTo>
                  <a:pt x="1695590" y="3170576"/>
                  <a:pt x="1413349" y="2978160"/>
                  <a:pt x="1436869" y="2918298"/>
                </a:cubicBezTo>
                <a:cubicBezTo>
                  <a:pt x="1460389" y="2858436"/>
                  <a:pt x="1659241" y="2839194"/>
                  <a:pt x="1770427" y="2841332"/>
                </a:cubicBezTo>
                <a:cubicBezTo>
                  <a:pt x="1881613" y="2843470"/>
                  <a:pt x="2095433" y="2873402"/>
                  <a:pt x="2103986" y="2931126"/>
                </a:cubicBezTo>
                <a:cubicBezTo>
                  <a:pt x="2112539" y="2988850"/>
                  <a:pt x="1702005" y="3157748"/>
                  <a:pt x="1821744" y="3187679"/>
                </a:cubicBezTo>
                <a:cubicBezTo>
                  <a:pt x="1941483" y="3217610"/>
                  <a:pt x="2542316" y="3183403"/>
                  <a:pt x="2822420" y="3110713"/>
                </a:cubicBezTo>
                <a:cubicBezTo>
                  <a:pt x="3102524" y="3038023"/>
                  <a:pt x="3442498" y="2822090"/>
                  <a:pt x="3502367" y="2751538"/>
                </a:cubicBezTo>
                <a:cubicBezTo>
                  <a:pt x="3562236" y="2680986"/>
                  <a:pt x="3209433" y="2747262"/>
                  <a:pt x="3181637" y="2687400"/>
                </a:cubicBezTo>
                <a:cubicBezTo>
                  <a:pt x="3153841" y="2627538"/>
                  <a:pt x="3265027" y="2445812"/>
                  <a:pt x="3335588" y="2392363"/>
                </a:cubicBezTo>
                <a:cubicBezTo>
                  <a:pt x="3406149" y="2338914"/>
                  <a:pt x="3562237" y="2321811"/>
                  <a:pt x="3605001" y="2366708"/>
                </a:cubicBezTo>
                <a:cubicBezTo>
                  <a:pt x="3647765" y="2411605"/>
                  <a:pt x="3528025" y="2700227"/>
                  <a:pt x="3592171" y="2661744"/>
                </a:cubicBezTo>
                <a:cubicBezTo>
                  <a:pt x="3656317" y="2623261"/>
                  <a:pt x="3910763" y="2362431"/>
                  <a:pt x="3989876" y="2135809"/>
                </a:cubicBezTo>
                <a:cubicBezTo>
                  <a:pt x="4068989" y="1909187"/>
                  <a:pt x="4098924" y="1438838"/>
                  <a:pt x="4066851" y="1302010"/>
                </a:cubicBezTo>
                <a:cubicBezTo>
                  <a:pt x="4034778" y="1165182"/>
                  <a:pt x="3863722" y="1364011"/>
                  <a:pt x="3797438" y="1314838"/>
                </a:cubicBezTo>
                <a:cubicBezTo>
                  <a:pt x="3731154" y="1265665"/>
                  <a:pt x="3643488" y="1056146"/>
                  <a:pt x="3669146" y="1006973"/>
                </a:cubicBezTo>
                <a:cubicBezTo>
                  <a:pt x="3694804" y="957800"/>
                  <a:pt x="3919315" y="1077525"/>
                  <a:pt x="3951388" y="1019801"/>
                </a:cubicBezTo>
                <a:cubicBezTo>
                  <a:pt x="3983461" y="962077"/>
                  <a:pt x="3949250" y="799593"/>
                  <a:pt x="3861584" y="660626"/>
                </a:cubicBezTo>
                <a:cubicBezTo>
                  <a:pt x="3773918" y="521660"/>
                  <a:pt x="3515196" y="237313"/>
                  <a:pt x="3425392" y="186002"/>
                </a:cubicBezTo>
                <a:cubicBezTo>
                  <a:pt x="3335588" y="134691"/>
                  <a:pt x="3337725" y="297175"/>
                  <a:pt x="3322758" y="352761"/>
                </a:cubicBezTo>
                <a:cubicBezTo>
                  <a:pt x="3307791" y="408347"/>
                  <a:pt x="3393319" y="504555"/>
                  <a:pt x="3335588" y="519521"/>
                </a:cubicBezTo>
                <a:cubicBezTo>
                  <a:pt x="3277857" y="534487"/>
                  <a:pt x="3053346" y="496004"/>
                  <a:pt x="2976371" y="442555"/>
                </a:cubicBezTo>
                <a:cubicBezTo>
                  <a:pt x="2899396" y="389106"/>
                  <a:pt x="2845941" y="262967"/>
                  <a:pt x="2873737" y="198829"/>
                </a:cubicBezTo>
                <a:cubicBezTo>
                  <a:pt x="2901533" y="134691"/>
                  <a:pt x="3230816" y="89794"/>
                  <a:pt x="3143150" y="57725"/>
                </a:cubicBezTo>
                <a:cubicBezTo>
                  <a:pt x="3055484" y="25656"/>
                  <a:pt x="2576528" y="4276"/>
                  <a:pt x="2347741" y="6414"/>
                </a:cubicBezTo>
                <a:cubicBezTo>
                  <a:pt x="2118954" y="8552"/>
                  <a:pt x="2074052" y="0"/>
                  <a:pt x="1783257" y="70552"/>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9287" y="1799253"/>
            <a:ext cx="1797528" cy="1200328"/>
          </a:xfrm>
          <a:prstGeom prst="rect">
            <a:avLst/>
          </a:prstGeom>
          <a:solidFill>
            <a:srgbClr val="FFFFD8"/>
          </a:solidFill>
          <a:effectLst>
            <a:outerShdw blurRad="50800" dist="38100" dir="2700000">
              <a:srgbClr val="000000">
                <a:alpha val="43000"/>
              </a:srgbClr>
            </a:outerShdw>
          </a:effectLst>
        </p:spPr>
        <p:txBody>
          <a:bodyPr wrap="square" rtlCol="0">
            <a:spAutoFit/>
          </a:bodyPr>
          <a:lstStyle/>
          <a:p>
            <a:r>
              <a:rPr lang="en-US" sz="2400" dirty="0" smtClean="0"/>
              <a:t>Reduce the number of </a:t>
            </a:r>
            <a:r>
              <a:rPr lang="en-US" sz="2400" dirty="0" err="1" smtClean="0"/>
              <a:t>caveolae</a:t>
            </a:r>
            <a:endParaRPr lang="en-US" sz="2400" dirty="0"/>
          </a:p>
        </p:txBody>
      </p:sp>
      <p:sp>
        <p:nvSpPr>
          <p:cNvPr id="6" name="TextBox 5"/>
          <p:cNvSpPr txBox="1"/>
          <p:nvPr/>
        </p:nvSpPr>
        <p:spPr>
          <a:xfrm>
            <a:off x="6446101" y="1799253"/>
            <a:ext cx="1797528" cy="830997"/>
          </a:xfrm>
          <a:prstGeom prst="rect">
            <a:avLst/>
          </a:prstGeom>
          <a:solidFill>
            <a:srgbClr val="FFFFD8"/>
          </a:solidFill>
          <a:effectLst>
            <a:outerShdw blurRad="50800" dist="38100" dir="2700000">
              <a:srgbClr val="000000">
                <a:alpha val="43000"/>
              </a:srgbClr>
            </a:outerShdw>
          </a:effectLst>
        </p:spPr>
        <p:txBody>
          <a:bodyPr wrap="square" rtlCol="0">
            <a:spAutoFit/>
          </a:bodyPr>
          <a:lstStyle/>
          <a:p>
            <a:r>
              <a:rPr lang="en-US" sz="2400" dirty="0" smtClean="0"/>
              <a:t>Allow more ion leaks</a:t>
            </a:r>
            <a:endParaRPr lang="en-US" sz="2400" dirty="0"/>
          </a:p>
        </p:txBody>
      </p:sp>
      <p:grpSp>
        <p:nvGrpSpPr>
          <p:cNvPr id="3" name="Group 10"/>
          <p:cNvGrpSpPr/>
          <p:nvPr/>
        </p:nvGrpSpPr>
        <p:grpSpPr>
          <a:xfrm>
            <a:off x="2495998" y="2999581"/>
            <a:ext cx="562476" cy="708050"/>
            <a:chOff x="873062" y="3982171"/>
            <a:chExt cx="562476" cy="708050"/>
          </a:xfrm>
        </p:grpSpPr>
        <p:cxnSp>
          <p:nvCxnSpPr>
            <p:cNvPr id="12" name="Straight Connector 11"/>
            <p:cNvCxnSpPr/>
            <p:nvPr/>
          </p:nvCxnSpPr>
          <p:spPr>
            <a:xfrm rot="5400000">
              <a:off x="787036" y="4068197"/>
              <a:ext cx="701180" cy="5291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H="1">
              <a:off x="820384" y="4075067"/>
              <a:ext cx="701180" cy="5291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7" name="Group 13"/>
          <p:cNvGrpSpPr/>
          <p:nvPr/>
        </p:nvGrpSpPr>
        <p:grpSpPr>
          <a:xfrm>
            <a:off x="5653263" y="3353606"/>
            <a:ext cx="562476" cy="708050"/>
            <a:chOff x="873062" y="3982171"/>
            <a:chExt cx="562476" cy="708050"/>
          </a:xfrm>
        </p:grpSpPr>
        <p:cxnSp>
          <p:nvCxnSpPr>
            <p:cNvPr id="15" name="Straight Connector 14"/>
            <p:cNvCxnSpPr/>
            <p:nvPr/>
          </p:nvCxnSpPr>
          <p:spPr>
            <a:xfrm rot="5400000">
              <a:off x="787036" y="4068197"/>
              <a:ext cx="701180" cy="5291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H="1">
              <a:off x="820384" y="4075067"/>
              <a:ext cx="701180" cy="5291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8" name="Group 16"/>
          <p:cNvGrpSpPr/>
          <p:nvPr/>
        </p:nvGrpSpPr>
        <p:grpSpPr>
          <a:xfrm>
            <a:off x="3589420" y="5305616"/>
            <a:ext cx="562476" cy="708050"/>
            <a:chOff x="873062" y="3982171"/>
            <a:chExt cx="562476" cy="708050"/>
          </a:xfrm>
        </p:grpSpPr>
        <p:cxnSp>
          <p:nvCxnSpPr>
            <p:cNvPr id="18" name="Straight Connector 17"/>
            <p:cNvCxnSpPr/>
            <p:nvPr/>
          </p:nvCxnSpPr>
          <p:spPr>
            <a:xfrm rot="5400000">
              <a:off x="787036" y="4068197"/>
              <a:ext cx="701180" cy="5291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H="1">
              <a:off x="820384" y="4075067"/>
              <a:ext cx="701180" cy="5291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3549736" y="3129642"/>
            <a:ext cx="1465515" cy="461665"/>
          </a:xfrm>
          <a:prstGeom prst="rect">
            <a:avLst/>
          </a:prstGeom>
          <a:noFill/>
        </p:spPr>
        <p:txBody>
          <a:bodyPr wrap="none" rtlCol="0">
            <a:spAutoFit/>
          </a:bodyPr>
          <a:lstStyle/>
          <a:p>
            <a:r>
              <a:rPr lang="en-US" sz="2400" dirty="0" smtClean="0"/>
              <a:t>Potassium</a:t>
            </a:r>
            <a:endParaRPr lang="en-US" sz="2400" dirty="0"/>
          </a:p>
        </p:txBody>
      </p:sp>
      <p:sp>
        <p:nvSpPr>
          <p:cNvPr id="22" name="TextBox 21"/>
          <p:cNvSpPr txBox="1"/>
          <p:nvPr/>
        </p:nvSpPr>
        <p:spPr>
          <a:xfrm>
            <a:off x="1367714" y="5723043"/>
            <a:ext cx="1128284" cy="461665"/>
          </a:xfrm>
          <a:prstGeom prst="rect">
            <a:avLst/>
          </a:prstGeom>
          <a:noFill/>
        </p:spPr>
        <p:txBody>
          <a:bodyPr wrap="none" rtlCol="0">
            <a:spAutoFit/>
          </a:bodyPr>
          <a:lstStyle/>
          <a:p>
            <a:r>
              <a:rPr lang="en-US" sz="2400" dirty="0" smtClean="0"/>
              <a:t>Sodium</a:t>
            </a:r>
            <a:endParaRPr lang="en-US" sz="2400" dirty="0"/>
          </a:p>
        </p:txBody>
      </p:sp>
      <p:cxnSp>
        <p:nvCxnSpPr>
          <p:cNvPr id="25" name="Straight Arrow Connector 24"/>
          <p:cNvCxnSpPr>
            <a:stCxn id="20" idx="0"/>
          </p:cNvCxnSpPr>
          <p:nvPr/>
        </p:nvCxnSpPr>
        <p:spPr>
          <a:xfrm rot="5400000" flipH="1" flipV="1">
            <a:off x="3633974" y="2447774"/>
            <a:ext cx="1330389" cy="33348"/>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2116815" y="4921487"/>
            <a:ext cx="941659" cy="801556"/>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19287" y="2160146"/>
            <a:ext cx="8096778" cy="2862322"/>
          </a:xfrm>
          <a:prstGeom prst="rect">
            <a:avLst/>
          </a:prstGeom>
          <a:solidFill>
            <a:srgbClr val="FCFBE6"/>
          </a:solidFill>
          <a:ln>
            <a:solidFill>
              <a:srgbClr val="000000"/>
            </a:solidFill>
          </a:ln>
        </p:spPr>
        <p:txBody>
          <a:bodyPr wrap="square" rtlCol="0">
            <a:spAutoFit/>
          </a:bodyPr>
          <a:lstStyle/>
          <a:p>
            <a:pPr algn="ctr"/>
            <a:endParaRPr lang="en-US" sz="3600" dirty="0" smtClean="0"/>
          </a:p>
          <a:p>
            <a:pPr algn="ctr"/>
            <a:r>
              <a:rPr lang="en-US" sz="3600" dirty="0" smtClean="0"/>
              <a:t>This leads to insulin resistance             (fewer </a:t>
            </a:r>
            <a:r>
              <a:rPr lang="en-US" sz="3600" dirty="0" err="1" smtClean="0"/>
              <a:t>caveolae</a:t>
            </a:r>
            <a:r>
              <a:rPr lang="en-US" sz="3600" dirty="0" smtClean="0"/>
              <a:t>) and excess ROS         (more energy requirements)</a:t>
            </a:r>
          </a:p>
          <a:p>
            <a:pPr algn="ct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0"/>
                            </p:stCondLst>
                            <p:childTnLst>
                              <p:par>
                                <p:cTn id="25" presetID="2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par>
                          <p:cTn id="32" fill="hold">
                            <p:stCondLst>
                              <p:cond delay="0"/>
                            </p:stCondLst>
                            <p:childTnLst>
                              <p:par>
                                <p:cTn id="33" presetID="22" presetClass="entr" presetSubtype="4"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900" decel="100000" fill="hold"/>
                                        <p:tgtEl>
                                          <p:spTgt spid="28"/>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p:bldP spid="22" grpId="0"/>
      <p:bldP spid="28" grpId="0" animBg="1"/>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cholesterol is depleted ….</a:t>
            </a:r>
            <a:endParaRPr lang="en-US" dirty="0"/>
          </a:p>
        </p:txBody>
      </p:sp>
      <p:sp>
        <p:nvSpPr>
          <p:cNvPr id="3" name="Content Placeholder 2"/>
          <p:cNvSpPr>
            <a:spLocks noGrp="1"/>
          </p:cNvSpPr>
          <p:nvPr>
            <p:ph idx="1"/>
          </p:nvPr>
        </p:nvSpPr>
        <p:spPr/>
        <p:txBody>
          <a:bodyPr>
            <a:normAutofit lnSpcReduction="10000"/>
          </a:bodyPr>
          <a:lstStyle/>
          <a:p>
            <a:r>
              <a:rPr lang="en-US" dirty="0" smtClean="0"/>
              <a:t>Membrane starts leaking                             sodium and potassium</a:t>
            </a:r>
          </a:p>
          <a:p>
            <a:r>
              <a:rPr lang="en-US" dirty="0" smtClean="0"/>
              <a:t>Cell wastes a lot of energy                                                                    pumping them back</a:t>
            </a:r>
          </a:p>
          <a:p>
            <a:r>
              <a:rPr lang="en-US" dirty="0" smtClean="0"/>
              <a:t>Eventually, it gives up,                                          replacing potassium with calcium</a:t>
            </a:r>
          </a:p>
          <a:p>
            <a:r>
              <a:rPr lang="en-US" dirty="0" smtClean="0"/>
              <a:t>It has to replace sulfate with nitrate at the same time</a:t>
            </a:r>
          </a:p>
          <a:p>
            <a:r>
              <a:rPr lang="en-US" dirty="0" smtClean="0"/>
              <a:t>Here’s why……</a:t>
            </a:r>
          </a:p>
        </p:txBody>
      </p:sp>
      <p:pic>
        <p:nvPicPr>
          <p:cNvPr id="4" name="Picture 3" descr="sodium_potassium_pump.gif"/>
          <p:cNvPicPr>
            <a:picLocks noChangeAspect="1"/>
          </p:cNvPicPr>
          <p:nvPr/>
        </p:nvPicPr>
        <p:blipFill>
          <a:blip r:embed="rId2"/>
          <a:stretch>
            <a:fillRect/>
          </a:stretch>
        </p:blipFill>
        <p:spPr>
          <a:xfrm>
            <a:off x="5316847" y="1417638"/>
            <a:ext cx="3369953" cy="2673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Hofmeister</a:t>
            </a:r>
            <a:r>
              <a:rPr lang="en-US" dirty="0" smtClean="0"/>
              <a:t> Series</a:t>
            </a:r>
            <a:r>
              <a:rPr lang="en-US" dirty="0" smtClean="0">
                <a:ln>
                  <a:solidFill>
                    <a:srgbClr val="FF0000"/>
                  </a:solidFill>
                </a:ln>
              </a:rPr>
              <a:t>*.**</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smtClean="0"/>
          </a:p>
          <a:p>
            <a:pPr>
              <a:buNone/>
            </a:pPr>
            <a:r>
              <a:rPr lang="en-US" b="1" dirty="0" smtClean="0"/>
              <a:t>Anions</a:t>
            </a:r>
            <a:r>
              <a:rPr lang="en-US" dirty="0" smtClean="0"/>
              <a:t>:    SO</a:t>
            </a:r>
            <a:r>
              <a:rPr lang="en-US" baseline="-25000" dirty="0" smtClean="0"/>
              <a:t>4</a:t>
            </a:r>
            <a:r>
              <a:rPr lang="en-US" baseline="30000" dirty="0" smtClean="0"/>
              <a:t>2-</a:t>
            </a:r>
            <a:r>
              <a:rPr lang="en-US" dirty="0" smtClean="0"/>
              <a:t> &gt; HPO</a:t>
            </a:r>
            <a:r>
              <a:rPr lang="en-US" baseline="-25000" dirty="0" smtClean="0"/>
              <a:t>4</a:t>
            </a:r>
            <a:r>
              <a:rPr lang="en-US" baseline="30000" dirty="0" smtClean="0"/>
              <a:t>2 -</a:t>
            </a:r>
            <a:r>
              <a:rPr lang="en-US" dirty="0" smtClean="0"/>
              <a:t>&gt; CH</a:t>
            </a:r>
            <a:r>
              <a:rPr lang="en-US" baseline="-25000" dirty="0" smtClean="0"/>
              <a:t>3</a:t>
            </a:r>
            <a:r>
              <a:rPr lang="en-US" dirty="0" smtClean="0"/>
              <a:t>CO</a:t>
            </a:r>
            <a:r>
              <a:rPr lang="en-US" baseline="-25000" dirty="0" smtClean="0"/>
              <a:t>2</a:t>
            </a:r>
            <a:r>
              <a:rPr lang="en-US" baseline="30000" dirty="0" smtClean="0"/>
              <a:t>-</a:t>
            </a:r>
            <a:r>
              <a:rPr lang="en-US" dirty="0" smtClean="0"/>
              <a:t> &gt; </a:t>
            </a:r>
            <a:r>
              <a:rPr lang="en-US" dirty="0" err="1" smtClean="0"/>
              <a:t>Cl</a:t>
            </a:r>
            <a:r>
              <a:rPr lang="en-US" baseline="30000" dirty="0" smtClean="0"/>
              <a:t>-</a:t>
            </a:r>
            <a:r>
              <a:rPr lang="en-US" dirty="0" smtClean="0"/>
              <a:t> &gt; NO</a:t>
            </a:r>
            <a:r>
              <a:rPr lang="en-US" baseline="-25000" dirty="0" smtClean="0"/>
              <a:t>3</a:t>
            </a:r>
            <a:r>
              <a:rPr lang="en-US" baseline="30000" dirty="0" smtClean="0"/>
              <a:t>-</a:t>
            </a:r>
            <a:r>
              <a:rPr lang="en-US" dirty="0" smtClean="0"/>
              <a:t> </a:t>
            </a:r>
          </a:p>
          <a:p>
            <a:pPr>
              <a:buNone/>
            </a:pPr>
            <a:r>
              <a:rPr lang="en-US" b="1" dirty="0" err="1" smtClean="0"/>
              <a:t>Cations</a:t>
            </a:r>
            <a:r>
              <a:rPr lang="en-US" b="1" dirty="0" smtClean="0"/>
              <a:t>:    </a:t>
            </a:r>
            <a:r>
              <a:rPr lang="en-US" dirty="0" smtClean="0"/>
              <a:t>        Al</a:t>
            </a:r>
            <a:r>
              <a:rPr lang="en-US" baseline="30000" dirty="0" smtClean="0"/>
              <a:t>3+ </a:t>
            </a:r>
            <a:r>
              <a:rPr lang="en-US" dirty="0" smtClean="0"/>
              <a:t>&gt;</a:t>
            </a:r>
            <a:r>
              <a:rPr lang="en-US" baseline="30000" dirty="0" smtClean="0"/>
              <a:t> </a:t>
            </a:r>
            <a:r>
              <a:rPr lang="en-US" dirty="0" smtClean="0"/>
              <a:t>Mg</a:t>
            </a:r>
            <a:r>
              <a:rPr lang="en-US" baseline="30000" dirty="0" smtClean="0"/>
              <a:t>2+</a:t>
            </a:r>
            <a:r>
              <a:rPr lang="en-US" dirty="0" smtClean="0"/>
              <a:t> &gt; Ca</a:t>
            </a:r>
            <a:r>
              <a:rPr lang="en-US" baseline="30000" dirty="0" smtClean="0"/>
              <a:t>+</a:t>
            </a:r>
            <a:r>
              <a:rPr lang="en-US" dirty="0" smtClean="0"/>
              <a:t> &gt; Na</a:t>
            </a:r>
            <a:r>
              <a:rPr lang="en-US" baseline="30000" dirty="0" smtClean="0"/>
              <a:t>+</a:t>
            </a:r>
            <a:r>
              <a:rPr lang="en-US" dirty="0" smtClean="0"/>
              <a:t> &gt; K</a:t>
            </a:r>
            <a:r>
              <a:rPr lang="en-US" baseline="30000" dirty="0" smtClean="0"/>
              <a:t>+</a:t>
            </a:r>
            <a:r>
              <a:rPr lang="en-US" dirty="0" smtClean="0"/>
              <a:t> &gt; NH</a:t>
            </a:r>
            <a:r>
              <a:rPr lang="en-US" baseline="-25000" dirty="0" smtClean="0"/>
              <a:t>4</a:t>
            </a:r>
            <a:r>
              <a:rPr lang="en-US" baseline="30000" dirty="0" smtClean="0"/>
              <a:t>+</a:t>
            </a:r>
            <a:r>
              <a:rPr lang="en-US" dirty="0" smtClean="0"/>
              <a:t> </a:t>
            </a:r>
            <a:r>
              <a:rPr lang="en-US" baseline="30000" dirty="0" smtClean="0"/>
              <a:t>    </a:t>
            </a:r>
            <a:endParaRPr lang="en-US" dirty="0" smtClean="0"/>
          </a:p>
          <a:p>
            <a:endParaRPr lang="en-US" dirty="0"/>
          </a:p>
        </p:txBody>
      </p:sp>
      <p:sp>
        <p:nvSpPr>
          <p:cNvPr id="6" name="TextBox 5"/>
          <p:cNvSpPr txBox="1"/>
          <p:nvPr/>
        </p:nvSpPr>
        <p:spPr>
          <a:xfrm>
            <a:off x="1456267" y="3828871"/>
            <a:ext cx="2099733" cy="1569660"/>
          </a:xfrm>
          <a:prstGeom prst="rect">
            <a:avLst/>
          </a:prstGeom>
          <a:noFill/>
        </p:spPr>
        <p:txBody>
          <a:bodyPr wrap="square" rtlCol="0">
            <a:spAutoFit/>
          </a:bodyPr>
          <a:lstStyle/>
          <a:p>
            <a:r>
              <a:rPr lang="en-US" sz="2400" dirty="0" err="1" smtClean="0"/>
              <a:t>Kosmotrope</a:t>
            </a:r>
            <a:r>
              <a:rPr lang="en-US" sz="2400" dirty="0" smtClean="0"/>
              <a:t>: Make proteins </a:t>
            </a:r>
            <a:r>
              <a:rPr lang="en-US" sz="2400" b="1" i="1" dirty="0" smtClean="0"/>
              <a:t>less </a:t>
            </a:r>
            <a:r>
              <a:rPr lang="en-US" sz="2400" dirty="0" smtClean="0"/>
              <a:t>water soluble</a:t>
            </a:r>
            <a:endParaRPr lang="en-US" sz="2400" dirty="0"/>
          </a:p>
        </p:txBody>
      </p:sp>
      <p:sp>
        <p:nvSpPr>
          <p:cNvPr id="7" name="TextBox 6"/>
          <p:cNvSpPr txBox="1"/>
          <p:nvPr/>
        </p:nvSpPr>
        <p:spPr>
          <a:xfrm>
            <a:off x="6587067" y="3828871"/>
            <a:ext cx="2099733" cy="1569660"/>
          </a:xfrm>
          <a:prstGeom prst="rect">
            <a:avLst/>
          </a:prstGeom>
          <a:noFill/>
        </p:spPr>
        <p:txBody>
          <a:bodyPr wrap="square" rtlCol="0">
            <a:spAutoFit/>
          </a:bodyPr>
          <a:lstStyle/>
          <a:p>
            <a:r>
              <a:rPr lang="en-US" sz="2400" dirty="0" err="1" smtClean="0"/>
              <a:t>Chaotrope</a:t>
            </a:r>
            <a:r>
              <a:rPr lang="en-US" sz="2400" dirty="0" smtClean="0"/>
              <a:t>:</a:t>
            </a:r>
          </a:p>
          <a:p>
            <a:r>
              <a:rPr lang="en-US" sz="2400" dirty="0" smtClean="0"/>
              <a:t>Make proteins </a:t>
            </a:r>
            <a:r>
              <a:rPr lang="en-US" sz="2400" b="1" i="1" dirty="0" smtClean="0"/>
              <a:t>more </a:t>
            </a:r>
            <a:r>
              <a:rPr lang="en-US" sz="2400" dirty="0" smtClean="0"/>
              <a:t>water soluble</a:t>
            </a:r>
            <a:endParaRPr lang="en-US" sz="2400" dirty="0"/>
          </a:p>
        </p:txBody>
      </p:sp>
      <p:sp>
        <p:nvSpPr>
          <p:cNvPr id="8" name="TextBox 7"/>
          <p:cNvSpPr txBox="1"/>
          <p:nvPr/>
        </p:nvSpPr>
        <p:spPr>
          <a:xfrm>
            <a:off x="135704" y="5657672"/>
            <a:ext cx="9008296" cy="1200328"/>
          </a:xfrm>
          <a:prstGeom prst="rect">
            <a:avLst/>
          </a:prstGeom>
          <a:noFill/>
        </p:spPr>
        <p:txBody>
          <a:bodyPr wrap="none" rtlCol="0">
            <a:spAutoFit/>
          </a:bodyPr>
          <a:lstStyle/>
          <a:p>
            <a:r>
              <a:rPr lang="en-US" sz="2400" dirty="0" smtClean="0">
                <a:ln>
                  <a:solidFill>
                    <a:srgbClr val="FF0000"/>
                  </a:solidFill>
                </a:ln>
              </a:rPr>
              <a:t>  *</a:t>
            </a:r>
            <a:r>
              <a:rPr lang="en-US" sz="2400" dirty="0" smtClean="0"/>
              <a:t>http://</a:t>
            </a:r>
            <a:r>
              <a:rPr lang="en-US" sz="2400" dirty="0" err="1" smtClean="0"/>
              <a:t>www.lsbu.ac.uk/water/hofmeist.html</a:t>
            </a:r>
            <a:endParaRPr lang="en-US" sz="2400" dirty="0" smtClean="0"/>
          </a:p>
          <a:p>
            <a:r>
              <a:rPr lang="en-US" sz="2400" dirty="0" smtClean="0">
                <a:ln>
                  <a:solidFill>
                    <a:srgbClr val="FF0000"/>
                  </a:solidFill>
                </a:ln>
              </a:rPr>
              <a:t>**</a:t>
            </a:r>
            <a:r>
              <a:rPr lang="en-US" sz="2400" dirty="0" err="1" smtClean="0"/>
              <a:t>http://www.lbl.gov/Science-Articles/Archive/CSD-protein-clues.html</a:t>
            </a:r>
            <a:endParaRPr lang="en-US" sz="2400" dirty="0" smtClean="0"/>
          </a:p>
          <a:p>
            <a:endParaRPr lang="en-US" sz="2400" dirty="0"/>
          </a:p>
        </p:txBody>
      </p:sp>
      <p:sp>
        <p:nvSpPr>
          <p:cNvPr id="9" name="TextBox 8"/>
          <p:cNvSpPr txBox="1"/>
          <p:nvPr/>
        </p:nvSpPr>
        <p:spPr>
          <a:xfrm>
            <a:off x="-111640" y="1076980"/>
            <a:ext cx="9807217" cy="523220"/>
          </a:xfrm>
          <a:prstGeom prst="rect">
            <a:avLst/>
          </a:prstGeom>
          <a:noFill/>
        </p:spPr>
        <p:txBody>
          <a:bodyPr wrap="none" rtlCol="0">
            <a:spAutoFit/>
          </a:bodyPr>
          <a:lstStyle/>
          <a:p>
            <a:r>
              <a:rPr lang="en-US" sz="2800" dirty="0" smtClean="0"/>
              <a:t> "as important to protein chemistry as Mendel was to genetics.”</a:t>
            </a:r>
            <a:r>
              <a:rPr lang="en-US" sz="2800" dirty="0" smtClean="0">
                <a:ln>
                  <a:solidFill>
                    <a:srgbClr val="FF0000"/>
                  </a:solidFill>
                </a:ln>
              </a:rPr>
              <a:t> </a:t>
            </a:r>
            <a:endParaRPr lang="en-US" sz="2800" dirty="0">
              <a:ln>
                <a:solidFill>
                  <a:srgbClr val="FF0000"/>
                </a:solidFill>
              </a:ln>
            </a:endParaRPr>
          </a:p>
        </p:txBody>
      </p:sp>
      <p:sp>
        <p:nvSpPr>
          <p:cNvPr id="10" name="TextBox 9"/>
          <p:cNvSpPr txBox="1"/>
          <p:nvPr/>
        </p:nvSpPr>
        <p:spPr>
          <a:xfrm>
            <a:off x="808501" y="3595569"/>
            <a:ext cx="7878299" cy="2062103"/>
          </a:xfrm>
          <a:prstGeom prst="rect">
            <a:avLst/>
          </a:prstGeom>
          <a:solidFill>
            <a:srgbClr val="FCFBE6"/>
          </a:solidFill>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Can’t pair “like” with “like” because they will form a tight bond and precipitate out</a:t>
            </a:r>
          </a:p>
          <a:p>
            <a:pPr algn="ctr"/>
            <a:endParaRPr lang="en-US" sz="3200" dirty="0"/>
          </a:p>
        </p:txBody>
      </p:sp>
      <p:sp>
        <p:nvSpPr>
          <p:cNvPr id="11" name="Right Arrow 10"/>
          <p:cNvSpPr/>
          <p:nvPr/>
        </p:nvSpPr>
        <p:spPr>
          <a:xfrm>
            <a:off x="3031428" y="2158420"/>
            <a:ext cx="4215636" cy="6740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5689680" y="2831083"/>
            <a:ext cx="1290507" cy="478037"/>
          </a:xfrm>
          <a:prstGeom prst="leftArrow">
            <a:avLst>
              <a:gd name="adj1" fmla="val 50000"/>
              <a:gd name="adj2" fmla="val 721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21"/>
          <p:cNvGrpSpPr/>
          <p:nvPr/>
        </p:nvGrpSpPr>
        <p:grpSpPr>
          <a:xfrm>
            <a:off x="1665753" y="1686120"/>
            <a:ext cx="4624291" cy="1954850"/>
            <a:chOff x="1665753" y="1686120"/>
            <a:chExt cx="4624291" cy="1954850"/>
          </a:xfrm>
        </p:grpSpPr>
        <p:sp>
          <p:nvSpPr>
            <p:cNvPr id="17" name="Freeform 16"/>
            <p:cNvSpPr/>
            <p:nvPr/>
          </p:nvSpPr>
          <p:spPr>
            <a:xfrm>
              <a:off x="1665753" y="1947730"/>
              <a:ext cx="4624291" cy="1693240"/>
            </a:xfrm>
            <a:custGeom>
              <a:avLst/>
              <a:gdLst>
                <a:gd name="connsiteX0" fmla="*/ 4427727 w 4624291"/>
                <a:gd name="connsiteY0" fmla="*/ 153702 h 1693240"/>
                <a:gd name="connsiteX1" fmla="*/ 4488208 w 4624291"/>
                <a:gd name="connsiteY1" fmla="*/ 864258 h 1693240"/>
                <a:gd name="connsiteX2" fmla="*/ 3611231 w 4624291"/>
                <a:gd name="connsiteY2" fmla="*/ 1484105 h 1693240"/>
                <a:gd name="connsiteX3" fmla="*/ 965179 w 4624291"/>
                <a:gd name="connsiteY3" fmla="*/ 1484105 h 1693240"/>
                <a:gd name="connsiteX4" fmla="*/ 254525 w 4624291"/>
                <a:gd name="connsiteY4" fmla="*/ 229293 h 1693240"/>
                <a:gd name="connsiteX5" fmla="*/ 2492329 w 4624291"/>
                <a:gd name="connsiteY5" fmla="*/ 108347 h 1693240"/>
                <a:gd name="connsiteX6" fmla="*/ 4442847 w 4624291"/>
                <a:gd name="connsiteY6" fmla="*/ 214175 h 169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4291" h="1693240">
                  <a:moveTo>
                    <a:pt x="4427727" y="153702"/>
                  </a:moveTo>
                  <a:cubicBezTo>
                    <a:pt x="4526009" y="398113"/>
                    <a:pt x="4624291" y="642524"/>
                    <a:pt x="4488208" y="864258"/>
                  </a:cubicBezTo>
                  <a:cubicBezTo>
                    <a:pt x="4352125" y="1085992"/>
                    <a:pt x="4198403" y="1380797"/>
                    <a:pt x="3611231" y="1484105"/>
                  </a:cubicBezTo>
                  <a:cubicBezTo>
                    <a:pt x="3024060" y="1587413"/>
                    <a:pt x="1524630" y="1693240"/>
                    <a:pt x="965179" y="1484105"/>
                  </a:cubicBezTo>
                  <a:cubicBezTo>
                    <a:pt x="405728" y="1274970"/>
                    <a:pt x="0" y="458586"/>
                    <a:pt x="254525" y="229293"/>
                  </a:cubicBezTo>
                  <a:cubicBezTo>
                    <a:pt x="509050" y="0"/>
                    <a:pt x="1794275" y="110867"/>
                    <a:pt x="2492329" y="108347"/>
                  </a:cubicBezTo>
                  <a:cubicBezTo>
                    <a:pt x="3190383" y="105827"/>
                    <a:pt x="4442847" y="214175"/>
                    <a:pt x="4442847" y="214175"/>
                  </a:cubicBezTo>
                </a:path>
              </a:pathLst>
            </a:cu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2243197" y="1686120"/>
              <a:ext cx="2107493" cy="523220"/>
            </a:xfrm>
            <a:prstGeom prst="rect">
              <a:avLst/>
            </a:prstGeom>
            <a:solidFill>
              <a:srgbClr val="FFFFFF"/>
            </a:solidFill>
            <a:ln>
              <a:solidFill>
                <a:srgbClr val="000000"/>
              </a:solidFill>
            </a:ln>
          </p:spPr>
          <p:txBody>
            <a:bodyPr wrap="none" rtlCol="0">
              <a:spAutoFit/>
            </a:bodyPr>
            <a:lstStyle/>
            <a:p>
              <a:r>
                <a:rPr lang="en-US" sz="2800" dirty="0" err="1" smtClean="0"/>
                <a:t>Kosmotropes</a:t>
              </a:r>
              <a:endParaRPr lang="en-US" sz="2800" dirty="0"/>
            </a:p>
          </p:txBody>
        </p:sp>
      </p:grpSp>
      <p:grpSp>
        <p:nvGrpSpPr>
          <p:cNvPr id="5" name="Group 22"/>
          <p:cNvGrpSpPr/>
          <p:nvPr/>
        </p:nvGrpSpPr>
        <p:grpSpPr>
          <a:xfrm>
            <a:off x="5796114" y="1799507"/>
            <a:ext cx="3150062" cy="1932172"/>
            <a:chOff x="5796114" y="1799507"/>
            <a:chExt cx="3150062" cy="1932172"/>
          </a:xfrm>
        </p:grpSpPr>
        <p:sp>
          <p:nvSpPr>
            <p:cNvPr id="19" name="Freeform 18"/>
            <p:cNvSpPr/>
            <p:nvPr/>
          </p:nvSpPr>
          <p:spPr>
            <a:xfrm>
              <a:off x="5796114" y="2061117"/>
              <a:ext cx="3150062" cy="1670562"/>
            </a:xfrm>
            <a:custGeom>
              <a:avLst/>
              <a:gdLst>
                <a:gd name="connsiteX0" fmla="*/ 1446509 w 3150062"/>
                <a:gd name="connsiteY0" fmla="*/ 55433 h 1670562"/>
                <a:gd name="connsiteX1" fmla="*/ 735855 w 3150062"/>
                <a:gd name="connsiteY1" fmla="*/ 176379 h 1670562"/>
                <a:gd name="connsiteX2" fmla="*/ 221764 w 3150062"/>
                <a:gd name="connsiteY2" fmla="*/ 992762 h 1670562"/>
                <a:gd name="connsiteX3" fmla="*/ 418328 w 3150062"/>
                <a:gd name="connsiteY3" fmla="*/ 1310245 h 1670562"/>
                <a:gd name="connsiteX4" fmla="*/ 2731734 w 3150062"/>
                <a:gd name="connsiteY4" fmla="*/ 1537018 h 1670562"/>
                <a:gd name="connsiteX5" fmla="*/ 2928298 w 3150062"/>
                <a:gd name="connsiteY5" fmla="*/ 508979 h 1670562"/>
                <a:gd name="connsiteX6" fmla="*/ 1446509 w 3150062"/>
                <a:gd name="connsiteY6" fmla="*/ 55433 h 16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0062" h="1670562">
                  <a:moveTo>
                    <a:pt x="1446509" y="55433"/>
                  </a:moveTo>
                  <a:cubicBezTo>
                    <a:pt x="1081102" y="0"/>
                    <a:pt x="939979" y="20158"/>
                    <a:pt x="735855" y="176379"/>
                  </a:cubicBezTo>
                  <a:cubicBezTo>
                    <a:pt x="531731" y="332601"/>
                    <a:pt x="274685" y="803784"/>
                    <a:pt x="221764" y="992762"/>
                  </a:cubicBezTo>
                  <a:cubicBezTo>
                    <a:pt x="168843" y="1181740"/>
                    <a:pt x="0" y="1219536"/>
                    <a:pt x="418328" y="1310245"/>
                  </a:cubicBezTo>
                  <a:cubicBezTo>
                    <a:pt x="836656" y="1400954"/>
                    <a:pt x="2313406" y="1670562"/>
                    <a:pt x="2731734" y="1537018"/>
                  </a:cubicBezTo>
                  <a:cubicBezTo>
                    <a:pt x="3150062" y="1403474"/>
                    <a:pt x="3139982" y="763469"/>
                    <a:pt x="2928298" y="508979"/>
                  </a:cubicBezTo>
                  <a:cubicBezTo>
                    <a:pt x="2716614" y="254489"/>
                    <a:pt x="1811916" y="110866"/>
                    <a:pt x="1446509" y="55433"/>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823890" y="1799507"/>
              <a:ext cx="1862910" cy="523220"/>
            </a:xfrm>
            <a:prstGeom prst="rect">
              <a:avLst/>
            </a:prstGeom>
            <a:solidFill>
              <a:schemeClr val="bg1"/>
            </a:solidFill>
            <a:ln>
              <a:solidFill>
                <a:schemeClr val="tx1"/>
              </a:solidFill>
            </a:ln>
          </p:spPr>
          <p:txBody>
            <a:bodyPr wrap="none" rtlCol="0">
              <a:spAutoFit/>
            </a:bodyPr>
            <a:lstStyle/>
            <a:p>
              <a:r>
                <a:rPr lang="en-US" sz="2800" dirty="0" err="1" smtClean="0"/>
                <a:t>Chaotropes</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Balancing </a:t>
            </a:r>
            <a:r>
              <a:rPr lang="en-US" dirty="0" err="1" smtClean="0"/>
              <a:t>Kosmotropes</a:t>
            </a:r>
            <a:r>
              <a:rPr lang="en-US" dirty="0" smtClean="0"/>
              <a:t> and </a:t>
            </a:r>
            <a:r>
              <a:rPr lang="en-US" dirty="0" err="1" smtClean="0"/>
              <a:t>Chaotropes</a:t>
            </a:r>
            <a:r>
              <a:rPr lang="en-US" dirty="0" smtClean="0">
                <a:ln>
                  <a:solidFill>
                    <a:srgbClr val="FF0000"/>
                  </a:solidFill>
                </a:ln>
              </a:rPr>
              <a:t>*</a:t>
            </a:r>
            <a:endParaRPr lang="en-US" dirty="0">
              <a:ln>
                <a:solidFill>
                  <a:srgbClr val="FF0000"/>
                </a:solidFill>
              </a:ln>
            </a:endParaRPr>
          </a:p>
        </p:txBody>
      </p:sp>
      <p:sp>
        <p:nvSpPr>
          <p:cNvPr id="4"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Anions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SO</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4</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&gt; HPO</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4</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2 -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&gt; CH</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3</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CO</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&gt;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Cl</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&gt; NO</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3</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err="1" smtClean="0">
                <a:ln>
                  <a:noFill/>
                </a:ln>
                <a:solidFill>
                  <a:schemeClr val="tx1"/>
                </a:solidFill>
                <a:effectLst/>
                <a:uLnTx/>
                <a:uFillTx/>
                <a:latin typeface="+mn-lt"/>
                <a:ea typeface="+mn-ea"/>
                <a:cs typeface="+mn-cs"/>
              </a:rPr>
              <a:t>Cations</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Al</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3+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&gt;</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Mg</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&gt; Ca</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&gt; Na</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&gt; K</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&gt; NH</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4</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3" name="Group 11"/>
          <p:cNvGrpSpPr/>
          <p:nvPr/>
        </p:nvGrpSpPr>
        <p:grpSpPr>
          <a:xfrm>
            <a:off x="1427078" y="2095154"/>
            <a:ext cx="5877181" cy="3569609"/>
            <a:chOff x="1427078" y="2095154"/>
            <a:chExt cx="5877181" cy="3569609"/>
          </a:xfrm>
        </p:grpSpPr>
        <p:sp>
          <p:nvSpPr>
            <p:cNvPr id="5" name="Freeform 4"/>
            <p:cNvSpPr/>
            <p:nvPr/>
          </p:nvSpPr>
          <p:spPr>
            <a:xfrm>
              <a:off x="2093047" y="2095154"/>
              <a:ext cx="1201124" cy="1010714"/>
            </a:xfrm>
            <a:custGeom>
              <a:avLst/>
              <a:gdLst>
                <a:gd name="connsiteX0" fmla="*/ 746838 w 1201124"/>
                <a:gd name="connsiteY0" fmla="*/ 87991 h 1010714"/>
                <a:gd name="connsiteX1" fmla="*/ 76111 w 1201124"/>
                <a:gd name="connsiteY1" fmla="*/ 244949 h 1010714"/>
                <a:gd name="connsiteX2" fmla="*/ 290173 w 1201124"/>
                <a:gd name="connsiteY2" fmla="*/ 872782 h 1010714"/>
                <a:gd name="connsiteX3" fmla="*/ 1060795 w 1201124"/>
                <a:gd name="connsiteY3" fmla="*/ 887050 h 1010714"/>
                <a:gd name="connsiteX4" fmla="*/ 1132148 w 1201124"/>
                <a:gd name="connsiteY4" fmla="*/ 130798 h 1010714"/>
                <a:gd name="connsiteX5" fmla="*/ 661213 w 1201124"/>
                <a:gd name="connsiteY5" fmla="*/ 102260 h 101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24" h="1010714">
                  <a:moveTo>
                    <a:pt x="746838" y="87991"/>
                  </a:moveTo>
                  <a:cubicBezTo>
                    <a:pt x="449530" y="101071"/>
                    <a:pt x="152222" y="114151"/>
                    <a:pt x="76111" y="244949"/>
                  </a:cubicBezTo>
                  <a:cubicBezTo>
                    <a:pt x="0" y="375747"/>
                    <a:pt x="126059" y="765765"/>
                    <a:pt x="290173" y="872782"/>
                  </a:cubicBezTo>
                  <a:cubicBezTo>
                    <a:pt x="454287" y="979799"/>
                    <a:pt x="920466" y="1010714"/>
                    <a:pt x="1060795" y="887050"/>
                  </a:cubicBezTo>
                  <a:cubicBezTo>
                    <a:pt x="1201124" y="763386"/>
                    <a:pt x="1198745" y="261596"/>
                    <a:pt x="1132148" y="130798"/>
                  </a:cubicBezTo>
                  <a:cubicBezTo>
                    <a:pt x="1065551" y="0"/>
                    <a:pt x="661213" y="102260"/>
                    <a:pt x="661213" y="1022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578828" y="2891835"/>
              <a:ext cx="725431" cy="730093"/>
            </a:xfrm>
            <a:custGeom>
              <a:avLst/>
              <a:gdLst>
                <a:gd name="connsiteX0" fmla="*/ 228332 w 725431"/>
                <a:gd name="connsiteY0" fmla="*/ 604051 h 730093"/>
                <a:gd name="connsiteX1" fmla="*/ 513748 w 725431"/>
                <a:gd name="connsiteY1" fmla="*/ 689664 h 730093"/>
                <a:gd name="connsiteX2" fmla="*/ 713539 w 725431"/>
                <a:gd name="connsiteY2" fmla="*/ 361479 h 730093"/>
                <a:gd name="connsiteX3" fmla="*/ 585102 w 725431"/>
                <a:gd name="connsiteY3" fmla="*/ 47563 h 730093"/>
                <a:gd name="connsiteX4" fmla="*/ 114166 w 725431"/>
                <a:gd name="connsiteY4" fmla="*/ 76101 h 730093"/>
                <a:gd name="connsiteX5" fmla="*/ 28541 w 725431"/>
                <a:gd name="connsiteY5" fmla="*/ 489899 h 730093"/>
                <a:gd name="connsiteX6" fmla="*/ 285415 w 725431"/>
                <a:gd name="connsiteY6" fmla="*/ 632588 h 7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431" h="730093">
                  <a:moveTo>
                    <a:pt x="228332" y="604051"/>
                  </a:moveTo>
                  <a:cubicBezTo>
                    <a:pt x="330606" y="667072"/>
                    <a:pt x="432880" y="730093"/>
                    <a:pt x="513748" y="689664"/>
                  </a:cubicBezTo>
                  <a:cubicBezTo>
                    <a:pt x="594616" y="649235"/>
                    <a:pt x="701647" y="468496"/>
                    <a:pt x="713539" y="361479"/>
                  </a:cubicBezTo>
                  <a:cubicBezTo>
                    <a:pt x="725431" y="254462"/>
                    <a:pt x="684997" y="95126"/>
                    <a:pt x="585102" y="47563"/>
                  </a:cubicBezTo>
                  <a:cubicBezTo>
                    <a:pt x="485207" y="0"/>
                    <a:pt x="206926" y="2378"/>
                    <a:pt x="114166" y="76101"/>
                  </a:cubicBezTo>
                  <a:cubicBezTo>
                    <a:pt x="21406" y="149824"/>
                    <a:pt x="0" y="397151"/>
                    <a:pt x="28541" y="489899"/>
                  </a:cubicBezTo>
                  <a:cubicBezTo>
                    <a:pt x="57083" y="582647"/>
                    <a:pt x="285415" y="632588"/>
                    <a:pt x="285415" y="63258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p:nvPr/>
          </p:nvCxnSpPr>
          <p:spPr>
            <a:xfrm rot="5400000">
              <a:off x="711327" y="3821620"/>
              <a:ext cx="2558894" cy="11273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0800000" flipV="1">
              <a:off x="1427078" y="3621927"/>
              <a:ext cx="5337270" cy="204283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 name="Group 19"/>
          <p:cNvGrpSpPr/>
          <p:nvPr/>
        </p:nvGrpSpPr>
        <p:grpSpPr>
          <a:xfrm>
            <a:off x="4673680" y="2183145"/>
            <a:ext cx="3774619" cy="3481618"/>
            <a:chOff x="4673680" y="2183145"/>
            <a:chExt cx="3774619" cy="3481618"/>
          </a:xfrm>
        </p:grpSpPr>
        <p:sp>
          <p:nvSpPr>
            <p:cNvPr id="13" name="Freeform 12"/>
            <p:cNvSpPr/>
            <p:nvPr/>
          </p:nvSpPr>
          <p:spPr>
            <a:xfrm>
              <a:off x="4673680" y="2896590"/>
              <a:ext cx="982305" cy="699178"/>
            </a:xfrm>
            <a:custGeom>
              <a:avLst/>
              <a:gdLst>
                <a:gd name="connsiteX0" fmla="*/ 506612 w 982305"/>
                <a:gd name="connsiteY0" fmla="*/ 85614 h 699178"/>
                <a:gd name="connsiteX1" fmla="*/ 64218 w 982305"/>
                <a:gd name="connsiteY1" fmla="*/ 85614 h 699178"/>
                <a:gd name="connsiteX2" fmla="*/ 121301 w 982305"/>
                <a:gd name="connsiteY2" fmla="*/ 599296 h 699178"/>
                <a:gd name="connsiteX3" fmla="*/ 649320 w 982305"/>
                <a:gd name="connsiteY3" fmla="*/ 684909 h 699178"/>
                <a:gd name="connsiteX4" fmla="*/ 877652 w 982305"/>
                <a:gd name="connsiteY4" fmla="*/ 527951 h 699178"/>
                <a:gd name="connsiteX5" fmla="*/ 906194 w 982305"/>
                <a:gd name="connsiteY5" fmla="*/ 99883 h 699178"/>
                <a:gd name="connsiteX6" fmla="*/ 420987 w 982305"/>
                <a:gd name="connsiteY6" fmla="*/ 57077 h 69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305" h="699178">
                  <a:moveTo>
                    <a:pt x="506612" y="85614"/>
                  </a:moveTo>
                  <a:cubicBezTo>
                    <a:pt x="317524" y="42807"/>
                    <a:pt x="128437" y="0"/>
                    <a:pt x="64218" y="85614"/>
                  </a:cubicBezTo>
                  <a:cubicBezTo>
                    <a:pt x="0" y="171228"/>
                    <a:pt x="23784" y="499414"/>
                    <a:pt x="121301" y="599296"/>
                  </a:cubicBezTo>
                  <a:cubicBezTo>
                    <a:pt x="218818" y="699178"/>
                    <a:pt x="523262" y="696800"/>
                    <a:pt x="649320" y="684909"/>
                  </a:cubicBezTo>
                  <a:cubicBezTo>
                    <a:pt x="775378" y="673018"/>
                    <a:pt x="834840" y="625455"/>
                    <a:pt x="877652" y="527951"/>
                  </a:cubicBezTo>
                  <a:cubicBezTo>
                    <a:pt x="920464" y="430447"/>
                    <a:pt x="982305" y="178362"/>
                    <a:pt x="906194" y="99883"/>
                  </a:cubicBezTo>
                  <a:cubicBezTo>
                    <a:pt x="830083" y="21404"/>
                    <a:pt x="420987" y="57077"/>
                    <a:pt x="420987" y="5707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7313773" y="2183145"/>
              <a:ext cx="1134526" cy="832353"/>
            </a:xfrm>
            <a:custGeom>
              <a:avLst/>
              <a:gdLst>
                <a:gd name="connsiteX0" fmla="*/ 463800 w 1134526"/>
                <a:gd name="connsiteY0" fmla="*/ 14269 h 832353"/>
                <a:gd name="connsiteX1" fmla="*/ 78489 w 1134526"/>
                <a:gd name="connsiteY1" fmla="*/ 199765 h 832353"/>
                <a:gd name="connsiteX2" fmla="*/ 78489 w 1134526"/>
                <a:gd name="connsiteY2" fmla="*/ 699177 h 832353"/>
                <a:gd name="connsiteX3" fmla="*/ 549425 w 1134526"/>
                <a:gd name="connsiteY3" fmla="*/ 827597 h 832353"/>
                <a:gd name="connsiteX4" fmla="*/ 1006090 w 1134526"/>
                <a:gd name="connsiteY4" fmla="*/ 727715 h 832353"/>
                <a:gd name="connsiteX5" fmla="*/ 1034631 w 1134526"/>
                <a:gd name="connsiteY5" fmla="*/ 271109 h 832353"/>
                <a:gd name="connsiteX6" fmla="*/ 406717 w 1134526"/>
                <a:gd name="connsiteY6" fmla="*/ 0 h 8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526" h="832353">
                  <a:moveTo>
                    <a:pt x="463800" y="14269"/>
                  </a:moveTo>
                  <a:cubicBezTo>
                    <a:pt x="303253" y="49941"/>
                    <a:pt x="142707" y="85614"/>
                    <a:pt x="78489" y="199765"/>
                  </a:cubicBezTo>
                  <a:cubicBezTo>
                    <a:pt x="14271" y="313916"/>
                    <a:pt x="0" y="594538"/>
                    <a:pt x="78489" y="699177"/>
                  </a:cubicBezTo>
                  <a:cubicBezTo>
                    <a:pt x="156978" y="803816"/>
                    <a:pt x="394825" y="822841"/>
                    <a:pt x="549425" y="827597"/>
                  </a:cubicBezTo>
                  <a:cubicBezTo>
                    <a:pt x="704025" y="832353"/>
                    <a:pt x="925222" y="820463"/>
                    <a:pt x="1006090" y="727715"/>
                  </a:cubicBezTo>
                  <a:cubicBezTo>
                    <a:pt x="1086958" y="634967"/>
                    <a:pt x="1134526" y="392395"/>
                    <a:pt x="1034631" y="271109"/>
                  </a:cubicBezTo>
                  <a:cubicBezTo>
                    <a:pt x="934736" y="149823"/>
                    <a:pt x="670726" y="74911"/>
                    <a:pt x="406717"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p:nvPr/>
          </p:nvCxnSpPr>
          <p:spPr>
            <a:xfrm>
              <a:off x="5066126" y="3595768"/>
              <a:ext cx="2497386" cy="206899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388723" y="4190287"/>
              <a:ext cx="2649265" cy="299686"/>
            </a:xfrm>
            <a:prstGeom prst="line">
              <a:avLst/>
            </a:prstGeom>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609600" y="5664763"/>
            <a:ext cx="2193479" cy="461665"/>
          </a:xfrm>
          <a:prstGeom prst="rect">
            <a:avLst/>
          </a:prstGeom>
          <a:noFill/>
        </p:spPr>
        <p:txBody>
          <a:bodyPr wrap="none" rtlCol="0">
            <a:spAutoFit/>
          </a:bodyPr>
          <a:lstStyle/>
          <a:p>
            <a:r>
              <a:rPr lang="en-US" sz="2400" dirty="0" smtClean="0"/>
              <a:t>Healthy Balance</a:t>
            </a:r>
            <a:endParaRPr lang="en-US" sz="2400" dirty="0"/>
          </a:p>
        </p:txBody>
      </p:sp>
      <p:sp>
        <p:nvSpPr>
          <p:cNvPr id="22" name="TextBox 21"/>
          <p:cNvSpPr txBox="1"/>
          <p:nvPr/>
        </p:nvSpPr>
        <p:spPr>
          <a:xfrm>
            <a:off x="6255275" y="5664763"/>
            <a:ext cx="2193479" cy="461665"/>
          </a:xfrm>
          <a:prstGeom prst="rect">
            <a:avLst/>
          </a:prstGeom>
          <a:noFill/>
        </p:spPr>
        <p:txBody>
          <a:bodyPr wrap="none" rtlCol="0">
            <a:spAutoFit/>
          </a:bodyPr>
          <a:lstStyle/>
          <a:p>
            <a:r>
              <a:rPr lang="en-US" sz="2400" dirty="0" smtClean="0"/>
              <a:t>Healthy Balance</a:t>
            </a:r>
            <a:endParaRPr lang="en-US" sz="2400" dirty="0"/>
          </a:p>
        </p:txBody>
      </p:sp>
      <p:sp>
        <p:nvSpPr>
          <p:cNvPr id="17" name="TextBox 16"/>
          <p:cNvSpPr txBox="1"/>
          <p:nvPr/>
        </p:nvSpPr>
        <p:spPr>
          <a:xfrm>
            <a:off x="1462060" y="6396335"/>
            <a:ext cx="7377140" cy="461665"/>
          </a:xfrm>
          <a:prstGeom prst="rect">
            <a:avLst/>
          </a:prstGeom>
          <a:noFill/>
        </p:spPr>
        <p:txBody>
          <a:bodyPr wrap="none" rtlCol="0">
            <a:spAutoFit/>
          </a:bodyPr>
          <a:lstStyle/>
          <a:p>
            <a:r>
              <a:rPr lang="en-US" sz="2400" dirty="0" smtClean="0">
                <a:ln>
                  <a:solidFill>
                    <a:srgbClr val="FF0000"/>
                  </a:solidFill>
                </a:ln>
              </a:rPr>
              <a:t>*</a:t>
            </a:r>
            <a:r>
              <a:rPr lang="en-US" sz="2400" dirty="0" smtClean="0"/>
              <a:t> Idea inspired by many discussions with Robert Davidson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 Membrane Cholesterol Depletion</a:t>
            </a:r>
            <a:endParaRPr lang="en-US" dirty="0"/>
          </a:p>
        </p:txBody>
      </p:sp>
      <p:sp>
        <p:nvSpPr>
          <p:cNvPr id="3" name="Content Placeholder 2"/>
          <p:cNvSpPr>
            <a:spLocks noGrp="1"/>
          </p:cNvSpPr>
          <p:nvPr>
            <p:ph idx="1"/>
          </p:nvPr>
        </p:nvSpPr>
        <p:spPr>
          <a:xfrm>
            <a:off x="457200" y="1417638"/>
            <a:ext cx="8229600" cy="4525963"/>
          </a:xfrm>
        </p:spPr>
        <p:txBody>
          <a:bodyPr>
            <a:normAutofit fontScale="92500"/>
          </a:bodyPr>
          <a:lstStyle/>
          <a:p>
            <a:r>
              <a:rPr lang="en-US" dirty="0" smtClean="0"/>
              <a:t>Cells (especially muscles and neurons) can no longer maintain ion gradients for small ions (e.g., sodium and potassium) across membranes</a:t>
            </a:r>
          </a:p>
          <a:p>
            <a:r>
              <a:rPr lang="en-US" dirty="0" smtClean="0"/>
              <a:t>Energy burn necessitates switch to calcium  [larger atom]</a:t>
            </a:r>
          </a:p>
          <a:p>
            <a:r>
              <a:rPr lang="en-US" dirty="0" smtClean="0"/>
              <a:t>Switch from sulfate synthesis to nitrate synthesis to compensate for </a:t>
            </a:r>
            <a:r>
              <a:rPr lang="en-US" dirty="0" err="1" smtClean="0"/>
              <a:t>kosmotropic</a:t>
            </a:r>
            <a:r>
              <a:rPr lang="en-US" dirty="0" smtClean="0"/>
              <a:t> </a:t>
            </a:r>
            <a:r>
              <a:rPr lang="en-US" dirty="0" err="1" smtClean="0"/>
              <a:t>cations</a:t>
            </a:r>
            <a:endParaRPr lang="en-US" dirty="0" smtClean="0"/>
          </a:p>
          <a:p>
            <a:r>
              <a:rPr lang="en-US" dirty="0" smtClean="0">
                <a:ln>
                  <a:solidFill>
                    <a:srgbClr val="FF0000"/>
                  </a:solidFill>
                </a:ln>
              </a:rPr>
              <a:t>Cells become deficient in sulfate</a:t>
            </a:r>
          </a:p>
          <a:p>
            <a:pPr>
              <a:buNone/>
            </a:pPr>
            <a:endParaRPr lang="en-US" dirty="0" smtClean="0">
              <a:ln>
                <a:solidFill>
                  <a:srgbClr val="FF0000"/>
                </a:solidFill>
              </a:ln>
              <a:solidFill>
                <a:srgbClr val="FF00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roteinFolding.gif"/>
          <p:cNvPicPr>
            <a:picLocks noChangeAspect="1"/>
          </p:cNvPicPr>
          <p:nvPr/>
        </p:nvPicPr>
        <p:blipFill>
          <a:blip r:embed="rId2"/>
          <a:stretch>
            <a:fillRect/>
          </a:stretch>
        </p:blipFill>
        <p:spPr>
          <a:xfrm>
            <a:off x="5185368" y="1330000"/>
            <a:ext cx="3810000" cy="1905000"/>
          </a:xfrm>
          <a:prstGeom prst="rect">
            <a:avLst/>
          </a:prstGeom>
        </p:spPr>
      </p:pic>
      <p:sp>
        <p:nvSpPr>
          <p:cNvPr id="2" name="Title 1"/>
          <p:cNvSpPr>
            <a:spLocks noGrp="1"/>
          </p:cNvSpPr>
          <p:nvPr>
            <p:ph type="title"/>
          </p:nvPr>
        </p:nvSpPr>
        <p:spPr/>
        <p:txBody>
          <a:bodyPr/>
          <a:lstStyle/>
          <a:p>
            <a:r>
              <a:rPr lang="en-US" dirty="0" smtClean="0"/>
              <a:t>Unfolded Protein Response</a:t>
            </a:r>
            <a:endParaRPr lang="en-US" dirty="0"/>
          </a:p>
        </p:txBody>
      </p:sp>
      <p:sp>
        <p:nvSpPr>
          <p:cNvPr id="3" name="Content Placeholder 2"/>
          <p:cNvSpPr>
            <a:spLocks noGrp="1"/>
          </p:cNvSpPr>
          <p:nvPr>
            <p:ph idx="1"/>
          </p:nvPr>
        </p:nvSpPr>
        <p:spPr>
          <a:effectLst/>
        </p:spPr>
        <p:txBody>
          <a:bodyPr>
            <a:normAutofit fontScale="92500" lnSpcReduction="20000"/>
          </a:bodyPr>
          <a:lstStyle/>
          <a:p>
            <a:r>
              <a:rPr lang="en-US" dirty="0" smtClean="0"/>
              <a:t>Cells must constantly                                           titrate balance between                                  </a:t>
            </a:r>
            <a:r>
              <a:rPr lang="en-US" dirty="0" err="1" smtClean="0"/>
              <a:t>chaotropic</a:t>
            </a:r>
            <a:r>
              <a:rPr lang="en-US" dirty="0" smtClean="0"/>
              <a:t> and </a:t>
            </a:r>
            <a:r>
              <a:rPr lang="en-US" dirty="0" err="1" smtClean="0"/>
              <a:t>kosmotropic</a:t>
            </a:r>
            <a:r>
              <a:rPr lang="en-US" dirty="0" smtClean="0"/>
              <a:t>                                   ions to keep proteins from                                       dissolving (excess </a:t>
            </a:r>
            <a:r>
              <a:rPr lang="en-US" dirty="0" err="1" smtClean="0"/>
              <a:t>chaotropes</a:t>
            </a:r>
            <a:r>
              <a:rPr lang="en-US" dirty="0" smtClean="0"/>
              <a:t>)                                    or precipitating out (excess </a:t>
            </a:r>
            <a:r>
              <a:rPr lang="en-US" dirty="0" err="1" smtClean="0"/>
              <a:t>kosmotropes</a:t>
            </a:r>
            <a:r>
              <a:rPr lang="en-US" dirty="0" smtClean="0"/>
              <a:t>)</a:t>
            </a:r>
          </a:p>
          <a:p>
            <a:r>
              <a:rPr lang="en-US" dirty="0" smtClean="0"/>
              <a:t>Loss of ions through [cholesterol deficient] membranes leads to insufficient control of balance</a:t>
            </a:r>
          </a:p>
          <a:p>
            <a:r>
              <a:rPr lang="en-US" dirty="0" smtClean="0">
                <a:ln>
                  <a:solidFill>
                    <a:srgbClr val="FF0000"/>
                  </a:solidFill>
                </a:ln>
              </a:rPr>
              <a:t>Protein folding machinery fails and cell can no longer synthesize proteins</a:t>
            </a:r>
            <a:endParaRPr lang="en-US" dirty="0">
              <a:ln>
                <a:solidFill>
                  <a:srgbClr val="FF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a:xfrm>
            <a:off x="457200" y="1465100"/>
            <a:ext cx="8229600" cy="4525963"/>
          </a:xfrm>
        </p:spPr>
        <p:txBody>
          <a:bodyPr>
            <a:normAutofit fontScale="92500"/>
          </a:bodyPr>
          <a:lstStyle/>
          <a:p>
            <a:r>
              <a:rPr lang="en-US" dirty="0" smtClean="0"/>
              <a:t>Oxygen transport in blood is dangerous</a:t>
            </a:r>
          </a:p>
          <a:p>
            <a:r>
              <a:rPr lang="en-US" dirty="0" smtClean="0"/>
              <a:t>Sulfate molecule supports safe transport</a:t>
            </a:r>
          </a:p>
          <a:p>
            <a:r>
              <a:rPr lang="en-US" dirty="0" smtClean="0"/>
              <a:t>Cholesterol depletion in cell forces switch to nitrogen-based transport:</a:t>
            </a:r>
          </a:p>
          <a:p>
            <a:pPr lvl="1"/>
            <a:r>
              <a:rPr lang="en-US" dirty="0" smtClean="0"/>
              <a:t>Force </a:t>
            </a:r>
            <a:r>
              <a:rPr lang="en-US" dirty="0" err="1" smtClean="0"/>
              <a:t>eNOS</a:t>
            </a:r>
            <a:r>
              <a:rPr lang="en-US" dirty="0" smtClean="0"/>
              <a:t> to synthesize NO instead of sulfate</a:t>
            </a:r>
          </a:p>
          <a:p>
            <a:pPr lvl="1"/>
            <a:r>
              <a:rPr lang="en-US" dirty="0" smtClean="0"/>
              <a:t>Leads to widespread damage to cell proteins and fats due to reactive nitrogen species like </a:t>
            </a:r>
            <a:r>
              <a:rPr lang="en-US" dirty="0" err="1" smtClean="0"/>
              <a:t>peroxynitrite</a:t>
            </a:r>
            <a:endParaRPr lang="en-US" dirty="0" smtClean="0"/>
          </a:p>
          <a:p>
            <a:pPr lvl="1"/>
            <a:r>
              <a:rPr lang="en-US" dirty="0" smtClean="0"/>
              <a:t>Imbalance between </a:t>
            </a:r>
            <a:r>
              <a:rPr lang="en-US" dirty="0" err="1" smtClean="0"/>
              <a:t>chaotropes</a:t>
            </a:r>
            <a:r>
              <a:rPr lang="en-US" dirty="0" smtClean="0"/>
              <a:t> and </a:t>
            </a:r>
            <a:r>
              <a:rPr lang="en-US" dirty="0" err="1" smtClean="0"/>
              <a:t>kosmotropes</a:t>
            </a:r>
            <a:r>
              <a:rPr lang="en-US" dirty="0" smtClean="0"/>
              <a:t> results in protein </a:t>
            </a:r>
            <a:r>
              <a:rPr lang="en-US" dirty="0" err="1" smtClean="0"/>
              <a:t>misfolding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125261" y="1691336"/>
            <a:ext cx="6666360" cy="2246769"/>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600" dirty="0" smtClean="0"/>
              <a:t>Are Sunscreens doing </a:t>
            </a:r>
          </a:p>
          <a:p>
            <a:pPr algn="ctr"/>
            <a:r>
              <a:rPr lang="en-US" sz="3600" dirty="0" smtClean="0"/>
              <a:t>more Harm than Good?</a:t>
            </a:r>
          </a:p>
          <a:p>
            <a:pPr algn="ctr"/>
            <a:endParaRPr lang="en-US" sz="3600" dirty="0"/>
          </a:p>
        </p:txBody>
      </p:sp>
      <p:pic>
        <p:nvPicPr>
          <p:cNvPr id="5" name="Picture 4" descr="sunscreen.jpg"/>
          <p:cNvPicPr>
            <a:picLocks noChangeAspect="1"/>
          </p:cNvPicPr>
          <p:nvPr/>
        </p:nvPicPr>
        <p:blipFill>
          <a:blip r:embed="rId2"/>
          <a:stretch>
            <a:fillRect/>
          </a:stretch>
        </p:blipFill>
        <p:spPr>
          <a:xfrm>
            <a:off x="6144010" y="4019165"/>
            <a:ext cx="2036064" cy="2761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183"/>
            <a:ext cx="8229600" cy="1143000"/>
          </a:xfrm>
        </p:spPr>
        <p:txBody>
          <a:bodyPr/>
          <a:lstStyle/>
          <a:p>
            <a:r>
              <a:rPr lang="en-US" dirty="0" smtClean="0"/>
              <a:t>“Sunscreens Biohazard*”</a:t>
            </a:r>
            <a:endParaRPr lang="en-US" dirty="0"/>
          </a:p>
        </p:txBody>
      </p:sp>
      <p:pic>
        <p:nvPicPr>
          <p:cNvPr id="4" name="Content Placeholder 3" descr="elizabeth_plourde_book.jpg"/>
          <p:cNvPicPr>
            <a:picLocks noGrp="1" noChangeAspect="1"/>
          </p:cNvPicPr>
          <p:nvPr>
            <p:ph idx="1"/>
          </p:nvPr>
        </p:nvPicPr>
        <p:blipFill>
          <a:blip r:embed="rId2"/>
          <a:srcRect l="-18187" r="-18187"/>
          <a:stretch>
            <a:fillRect/>
          </a:stretch>
        </p:blipFill>
        <p:spPr>
          <a:xfrm>
            <a:off x="4878033" y="2060315"/>
            <a:ext cx="4560495" cy="3111368"/>
          </a:xfrm>
        </p:spPr>
      </p:pic>
      <p:sp>
        <p:nvSpPr>
          <p:cNvPr id="5" name="Content Placeholder 2"/>
          <p:cNvSpPr txBox="1">
            <a:spLocks/>
          </p:cNvSpPr>
          <p:nvPr/>
        </p:nvSpPr>
        <p:spPr>
          <a:xfrm>
            <a:off x="457200" y="1397745"/>
            <a:ext cx="5046687" cy="4988633"/>
          </a:xfrm>
          <a:prstGeom prst="rect">
            <a:avLst/>
          </a:prstGeom>
        </p:spPr>
        <p:txBody>
          <a:bodyPr vert="horz" lIns="91440" tIns="45720" rIns="91440" bIns="45720" rtlCol="0">
            <a:noAutofit/>
          </a:bodyPr>
          <a:lstStyle/>
          <a:p>
            <a:pPr marL="514350" lvl="0" indent="-514350">
              <a:spcBef>
                <a:spcPct val="20000"/>
              </a:spcBef>
              <a:buFont typeface="Arial"/>
              <a:buChar char="•"/>
            </a:pPr>
            <a:r>
              <a:rPr lang="en-US" sz="2800" dirty="0" smtClean="0"/>
              <a:t>Sunscreen chemicals harm humans, fish, and coral.</a:t>
            </a:r>
          </a:p>
          <a:p>
            <a:pPr marL="514350" lvl="0" indent="-514350">
              <a:spcBef>
                <a:spcPct val="20000"/>
              </a:spcBef>
              <a:buFont typeface="Arial"/>
              <a:buChar char="•"/>
            </a:pPr>
            <a:r>
              <a:rPr lang="en-US" sz="2800" dirty="0" smtClean="0"/>
              <a:t>They do not prevent skin cancers, they promote them.</a:t>
            </a:r>
          </a:p>
          <a:p>
            <a:pPr marL="514350" lvl="0" indent="-514350">
              <a:spcBef>
                <a:spcPct val="20000"/>
              </a:spcBef>
              <a:buFont typeface="Arial"/>
              <a:buChar char="•"/>
            </a:pPr>
            <a:r>
              <a:rPr lang="en-US" sz="2800" dirty="0" smtClean="0"/>
              <a:t>Absorbed through the skin, they disrupt our body’s balanced hormone ecosystem.</a:t>
            </a:r>
          </a:p>
          <a:p>
            <a:pPr marL="514350" lvl="0" indent="-514350">
              <a:spcBef>
                <a:spcPct val="20000"/>
              </a:spcBef>
              <a:buFont typeface="Arial"/>
              <a:buChar char="•"/>
            </a:pPr>
            <a:r>
              <a:rPr lang="en-US" sz="2800" dirty="0" err="1" smtClean="0"/>
              <a:t>Bioaccumulating</a:t>
            </a:r>
            <a:r>
              <a:rPr lang="en-US" sz="2800" dirty="0" smtClean="0"/>
              <a:t> in fish, they disrupt both freshwater and marine ecosystems.</a:t>
            </a:r>
          </a:p>
          <a:p>
            <a:pPr marL="514350" lvl="0" indent="-514350">
              <a:spcBef>
                <a:spcPct val="20000"/>
              </a:spcBef>
              <a:buFont typeface="+mj-lt"/>
              <a:buAutoNum type="arabicPeriod"/>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5503887" y="6386378"/>
            <a:ext cx="3538048" cy="461665"/>
          </a:xfrm>
          <a:prstGeom prst="rect">
            <a:avLst/>
          </a:prstGeom>
          <a:noFill/>
        </p:spPr>
        <p:txBody>
          <a:bodyPr wrap="none" rtlCol="0">
            <a:spAutoFit/>
          </a:bodyPr>
          <a:lstStyle/>
          <a:p>
            <a:r>
              <a:rPr lang="en-US" sz="2400" dirty="0" smtClean="0"/>
              <a:t>*by Elizabeth </a:t>
            </a:r>
            <a:r>
              <a:rPr lang="en-US" sz="2400" dirty="0" err="1" smtClean="0"/>
              <a:t>Plourde</a:t>
            </a:r>
            <a:r>
              <a:rPr lang="en-US" sz="2400" dirty="0" smtClean="0"/>
              <a:t>, PhD</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Cholesterol and Cholesterol Sulfate</a:t>
            </a:r>
            <a:endParaRPr lang="en-US" dirty="0"/>
          </a:p>
        </p:txBody>
      </p:sp>
      <p:pic>
        <p:nvPicPr>
          <p:cNvPr id="4" name="Content Placeholder 3" descr="cholesterol_sulfate.png"/>
          <p:cNvPicPr>
            <a:picLocks noGrp="1" noChangeAspect="1"/>
          </p:cNvPicPr>
          <p:nvPr>
            <p:ph idx="1"/>
          </p:nvPr>
        </p:nvPicPr>
        <p:blipFill>
          <a:blip r:embed="rId3"/>
          <a:srcRect l="-36118" r="-36118"/>
          <a:stretch>
            <a:fillRect/>
          </a:stretch>
        </p:blipFill>
        <p:spPr>
          <a:xfrm>
            <a:off x="2150424" y="1600200"/>
            <a:ext cx="8229600" cy="4525963"/>
          </a:xfrm>
        </p:spPr>
      </p:pic>
      <p:sp>
        <p:nvSpPr>
          <p:cNvPr id="5" name="Freeform 4"/>
          <p:cNvSpPr/>
          <p:nvPr/>
        </p:nvSpPr>
        <p:spPr>
          <a:xfrm>
            <a:off x="3661094" y="4989011"/>
            <a:ext cx="2023600" cy="1635287"/>
          </a:xfrm>
          <a:custGeom>
            <a:avLst/>
            <a:gdLst>
              <a:gd name="connsiteX0" fmla="*/ 1179383 w 2023600"/>
              <a:gd name="connsiteY0" fmla="*/ 0 h 1635287"/>
              <a:gd name="connsiteX1" fmla="*/ 15120 w 2023600"/>
              <a:gd name="connsiteY1" fmla="*/ 408192 h 1635287"/>
              <a:gd name="connsiteX2" fmla="*/ 1088661 w 2023600"/>
              <a:gd name="connsiteY2" fmla="*/ 1542058 h 1635287"/>
              <a:gd name="connsiteX3" fmla="*/ 1890037 w 2023600"/>
              <a:gd name="connsiteY3" fmla="*/ 967565 h 1635287"/>
              <a:gd name="connsiteX4" fmla="*/ 1890037 w 2023600"/>
              <a:gd name="connsiteY4" fmla="*/ 408192 h 1635287"/>
              <a:gd name="connsiteX5" fmla="*/ 1179383 w 2023600"/>
              <a:gd name="connsiteY5" fmla="*/ 0 h 16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600" h="1635287">
                <a:moveTo>
                  <a:pt x="1179383" y="0"/>
                </a:moveTo>
                <a:cubicBezTo>
                  <a:pt x="866897" y="0"/>
                  <a:pt x="30240" y="151182"/>
                  <a:pt x="15120" y="408192"/>
                </a:cubicBezTo>
                <a:cubicBezTo>
                  <a:pt x="0" y="665202"/>
                  <a:pt x="776175" y="1448829"/>
                  <a:pt x="1088661" y="1542058"/>
                </a:cubicBezTo>
                <a:cubicBezTo>
                  <a:pt x="1401147" y="1635287"/>
                  <a:pt x="1756474" y="1156543"/>
                  <a:pt x="1890037" y="967565"/>
                </a:cubicBezTo>
                <a:cubicBezTo>
                  <a:pt x="2023600" y="778587"/>
                  <a:pt x="2005959" y="574492"/>
                  <a:pt x="1890037" y="408192"/>
                </a:cubicBezTo>
                <a:cubicBezTo>
                  <a:pt x="1774115" y="241892"/>
                  <a:pt x="1491869" y="0"/>
                  <a:pt x="1179383" y="0"/>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84462" y="4399398"/>
            <a:ext cx="1231377" cy="461665"/>
          </a:xfrm>
          <a:prstGeom prst="rect">
            <a:avLst/>
          </a:prstGeom>
          <a:noFill/>
        </p:spPr>
        <p:txBody>
          <a:bodyPr wrap="none" rtlCol="0">
            <a:spAutoFit/>
          </a:bodyPr>
          <a:lstStyle/>
          <a:p>
            <a:r>
              <a:rPr lang="en-US" sz="2400" dirty="0" smtClean="0"/>
              <a:t>SULFATE</a:t>
            </a:r>
            <a:endParaRPr lang="en-US" sz="2400" dirty="0"/>
          </a:p>
        </p:txBody>
      </p:sp>
      <p:sp>
        <p:nvSpPr>
          <p:cNvPr id="7" name="TextBox 6"/>
          <p:cNvSpPr txBox="1"/>
          <p:nvPr/>
        </p:nvSpPr>
        <p:spPr>
          <a:xfrm>
            <a:off x="306937" y="1928629"/>
            <a:ext cx="3354157" cy="2554545"/>
          </a:xfrm>
          <a:prstGeom prst="rect">
            <a:avLst/>
          </a:prstGeom>
          <a:solidFill>
            <a:srgbClr val="FFFFD8"/>
          </a:solidFill>
          <a:effectLst>
            <a:outerShdw blurRad="50800" dist="38100" dir="2700000">
              <a:srgbClr val="000000">
                <a:alpha val="43000"/>
              </a:srgbClr>
            </a:outerShdw>
          </a:effectLst>
        </p:spPr>
        <p:txBody>
          <a:bodyPr wrap="square" rtlCol="0">
            <a:spAutoFit/>
          </a:bodyPr>
          <a:lstStyle/>
          <a:p>
            <a:r>
              <a:rPr lang="en-US" sz="3200" dirty="0" err="1" smtClean="0"/>
              <a:t>Sulfation</a:t>
            </a:r>
            <a:r>
              <a:rPr lang="en-US" sz="3200" dirty="0" smtClean="0"/>
              <a:t> makes cholesterol water-soluble and therefore much easier to transport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Sunscreens Interfere with            Vitamin D3 Synthesis</a:t>
            </a:r>
            <a:r>
              <a:rPr lang="en-US" dirty="0" smtClean="0">
                <a:ln>
                  <a:solidFill>
                    <a:srgbClr val="FF0000"/>
                  </a:solidFill>
                </a:ln>
              </a:rPr>
              <a:t>*</a:t>
            </a:r>
            <a:r>
              <a:rPr lang="en-US" baseline="30000" dirty="0" smtClean="0">
                <a:ln>
                  <a:solidFill>
                    <a:srgbClr val="FF0000"/>
                  </a:solidFill>
                </a:ln>
              </a:rPr>
              <a:t>,</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p:txBody>
          <a:bodyPr>
            <a:normAutofit lnSpcReduction="10000"/>
          </a:bodyPr>
          <a:lstStyle/>
          <a:p>
            <a:r>
              <a:rPr lang="en-US" dirty="0" smtClean="0"/>
              <a:t>SPF 8   </a:t>
            </a:r>
            <a:r>
              <a:rPr lang="en-US" dirty="0" err="1" smtClean="0">
                <a:sym typeface="Wingdings"/>
              </a:rPr>
              <a:t></a:t>
            </a:r>
            <a:r>
              <a:rPr lang="en-US" dirty="0" smtClean="0">
                <a:sym typeface="Wingdings"/>
              </a:rPr>
              <a:t> 92.5% reduction</a:t>
            </a:r>
          </a:p>
          <a:p>
            <a:r>
              <a:rPr lang="en-US" dirty="0" smtClean="0">
                <a:sym typeface="Wingdings"/>
              </a:rPr>
              <a:t>SPF 15 </a:t>
            </a:r>
            <a:r>
              <a:rPr lang="en-US" dirty="0" err="1" smtClean="0">
                <a:sym typeface="Wingdings"/>
              </a:rPr>
              <a:t></a:t>
            </a:r>
            <a:r>
              <a:rPr lang="en-US" dirty="0" smtClean="0">
                <a:sym typeface="Wingdings"/>
              </a:rPr>
              <a:t> 99% reduction</a:t>
            </a:r>
          </a:p>
          <a:p>
            <a:pPr>
              <a:buNone/>
            </a:pPr>
            <a:r>
              <a:rPr lang="en-US" dirty="0" smtClean="0">
                <a:sym typeface="Wingdings"/>
              </a:rPr>
              <a:t>Estimated costs resulting from excess cancer due to Vitamin D deficiency in 2004 in U.S.: </a:t>
            </a:r>
          </a:p>
          <a:p>
            <a:r>
              <a:rPr lang="en-US" dirty="0" smtClean="0">
                <a:sym typeface="Wingdings"/>
              </a:rPr>
              <a:t>$40-$56 billion</a:t>
            </a:r>
          </a:p>
          <a:p>
            <a:pPr>
              <a:buNone/>
            </a:pPr>
            <a:r>
              <a:rPr lang="en-US" dirty="0" smtClean="0">
                <a:sym typeface="Wingdings"/>
              </a:rPr>
              <a:t>Estimated cost from excess UV exposure:  </a:t>
            </a:r>
          </a:p>
          <a:p>
            <a:r>
              <a:rPr lang="en-US" dirty="0" smtClean="0">
                <a:sym typeface="Wingdings"/>
              </a:rPr>
              <a:t>$6-7 billion</a:t>
            </a:r>
          </a:p>
          <a:p>
            <a:pPr>
              <a:buNone/>
            </a:pPr>
            <a:r>
              <a:rPr lang="en-US" dirty="0" smtClean="0">
                <a:solidFill>
                  <a:srgbClr val="FF0000"/>
                </a:solidFill>
                <a:sym typeface="Wingdings"/>
              </a:rPr>
              <a:t>Cost due to cholesterol sulfate loss???</a:t>
            </a:r>
            <a:endParaRPr lang="en-US" dirty="0">
              <a:solidFill>
                <a:srgbClr val="FF0000"/>
              </a:solidFill>
            </a:endParaRPr>
          </a:p>
        </p:txBody>
      </p:sp>
      <p:sp>
        <p:nvSpPr>
          <p:cNvPr id="4" name="TextBox 3"/>
          <p:cNvSpPr txBox="1"/>
          <p:nvPr/>
        </p:nvSpPr>
        <p:spPr>
          <a:xfrm>
            <a:off x="1675442" y="5895330"/>
            <a:ext cx="7159983" cy="830997"/>
          </a:xfrm>
          <a:prstGeom prst="rect">
            <a:avLst/>
          </a:prstGeom>
          <a:noFill/>
        </p:spPr>
        <p:txBody>
          <a:bodyPr wrap="none" rtlCol="0">
            <a:spAutoFit/>
          </a:bodyPr>
          <a:lstStyle/>
          <a:p>
            <a:r>
              <a:rPr lang="en-US" sz="2400" dirty="0" smtClean="0">
                <a:ln>
                  <a:solidFill>
                    <a:srgbClr val="FF0000"/>
                  </a:solidFill>
                </a:ln>
              </a:rPr>
              <a:t>*</a:t>
            </a:r>
            <a:r>
              <a:rPr lang="en-US" sz="2400" dirty="0" smtClean="0"/>
              <a:t>  Elizabeth </a:t>
            </a:r>
            <a:r>
              <a:rPr lang="en-US" sz="2400" dirty="0" err="1" smtClean="0"/>
              <a:t>Plourde</a:t>
            </a:r>
            <a:r>
              <a:rPr lang="en-US" sz="2400" dirty="0" smtClean="0"/>
              <a:t>, Sunscreens Biohazard, pp. 174-175</a:t>
            </a:r>
          </a:p>
          <a:p>
            <a:r>
              <a:rPr lang="en-US" sz="2400" dirty="0" smtClean="0">
                <a:ln>
                  <a:solidFill>
                    <a:srgbClr val="FF0000"/>
                  </a:solidFill>
                </a:ln>
              </a:rPr>
              <a:t>** </a:t>
            </a:r>
            <a:r>
              <a:rPr lang="en-US" sz="2400" dirty="0" smtClean="0"/>
              <a:t>W.B. Grant, Adv Exp Med Biol. 624:16-30, 2008.</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D and Breast Cancer*</a:t>
            </a:r>
            <a:endParaRPr lang="en-US" dirty="0"/>
          </a:p>
        </p:txBody>
      </p:sp>
      <p:sp>
        <p:nvSpPr>
          <p:cNvPr id="3" name="Content Placeholder 2"/>
          <p:cNvSpPr>
            <a:spLocks noGrp="1"/>
          </p:cNvSpPr>
          <p:nvPr>
            <p:ph idx="1"/>
          </p:nvPr>
        </p:nvSpPr>
        <p:spPr>
          <a:xfrm>
            <a:off x="457200" y="1600201"/>
            <a:ext cx="6460808" cy="3302000"/>
          </a:xfrm>
        </p:spPr>
        <p:txBody>
          <a:bodyPr>
            <a:normAutofit/>
          </a:bodyPr>
          <a:lstStyle/>
          <a:p>
            <a:r>
              <a:rPr lang="en-US" dirty="0" smtClean="0"/>
              <a:t>Lower vitamin D3 levels associated with larger tumor size (</a:t>
            </a:r>
            <a:r>
              <a:rPr lang="en-US" dirty="0" err="1" smtClean="0"/>
              <a:t>p</a:t>
            </a:r>
            <a:r>
              <a:rPr lang="en-US" dirty="0" smtClean="0"/>
              <a:t> = 0.0063)</a:t>
            </a:r>
          </a:p>
          <a:p>
            <a:r>
              <a:rPr lang="en-US" dirty="0" smtClean="0"/>
              <a:t>Patients with vitamin D3 level &lt; 30 </a:t>
            </a:r>
            <a:r>
              <a:rPr lang="en-US" dirty="0" err="1" smtClean="0"/>
              <a:t>ng/mL</a:t>
            </a:r>
            <a:r>
              <a:rPr lang="en-US" dirty="0" smtClean="0"/>
              <a:t> at diagnosis had significantly increased risk of relapse after three years</a:t>
            </a:r>
          </a:p>
        </p:txBody>
      </p:sp>
      <p:sp>
        <p:nvSpPr>
          <p:cNvPr id="4" name="TextBox 3"/>
          <p:cNvSpPr txBox="1"/>
          <p:nvPr/>
        </p:nvSpPr>
        <p:spPr>
          <a:xfrm>
            <a:off x="457200" y="5227708"/>
            <a:ext cx="8229600" cy="1569660"/>
          </a:xfrm>
          <a:prstGeom prst="rect">
            <a:avLst/>
          </a:prstGeom>
          <a:noFill/>
        </p:spPr>
        <p:txBody>
          <a:bodyPr wrap="square" rtlCol="0">
            <a:spAutoFit/>
          </a:bodyPr>
          <a:lstStyle/>
          <a:p>
            <a:r>
              <a:rPr lang="en-US" sz="2400" dirty="0" smtClean="0"/>
              <a:t>* S. </a:t>
            </a:r>
            <a:r>
              <a:rPr lang="en-US" sz="2400" dirty="0" err="1" smtClean="0"/>
              <a:t>Hatse</a:t>
            </a:r>
            <a:r>
              <a:rPr lang="en-US" sz="2400" dirty="0" smtClean="0"/>
              <a:t> et al. "Vitamin D status in newly diagnosed breast cancer patients inversely correlates with tumor size and moderately correlates with outcome," </a:t>
            </a:r>
            <a:r>
              <a:rPr lang="en-US" sz="2400" i="1" dirty="0" smtClean="0"/>
              <a:t>SABCS</a:t>
            </a:r>
            <a:r>
              <a:rPr lang="en-US" sz="2400" dirty="0" smtClean="0"/>
              <a:t> 2011; </a:t>
            </a:r>
          </a:p>
          <a:p>
            <a:r>
              <a:rPr lang="en-US" sz="2400" dirty="0" smtClean="0"/>
              <a:t>Abstract P5-05-01. </a:t>
            </a:r>
            <a:endParaRPr lang="en-US" sz="2400" dirty="0"/>
          </a:p>
        </p:txBody>
      </p:sp>
      <p:pic>
        <p:nvPicPr>
          <p:cNvPr id="5" name="Picture 4" descr="breast-cancer.gif"/>
          <p:cNvPicPr>
            <a:picLocks noChangeAspect="1"/>
          </p:cNvPicPr>
          <p:nvPr/>
        </p:nvPicPr>
        <p:blipFill>
          <a:blip r:embed="rId2"/>
          <a:stretch>
            <a:fillRect/>
          </a:stretch>
        </p:blipFill>
        <p:spPr>
          <a:xfrm>
            <a:off x="6918008" y="1600200"/>
            <a:ext cx="2225992"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Sunscreen and Skin Cancer in the U.S.</a:t>
            </a:r>
            <a:r>
              <a:rPr lang="en-US" dirty="0" smtClean="0">
                <a:ln>
                  <a:solidFill>
                    <a:srgbClr val="FF0000"/>
                  </a:solidFill>
                </a:ln>
              </a:rPr>
              <a:t>*</a:t>
            </a:r>
            <a:endParaRPr lang="en-US" dirty="0">
              <a:ln>
                <a:solidFill>
                  <a:srgbClr val="FF0000"/>
                </a:solidFill>
              </a:ln>
            </a:endParaRPr>
          </a:p>
        </p:txBody>
      </p:sp>
      <p:sp>
        <p:nvSpPr>
          <p:cNvPr id="3" name="Content Placeholder 2"/>
          <p:cNvSpPr>
            <a:spLocks noGrp="1"/>
          </p:cNvSpPr>
          <p:nvPr>
            <p:ph idx="1"/>
          </p:nvPr>
        </p:nvSpPr>
        <p:spPr>
          <a:xfrm>
            <a:off x="162140" y="1600200"/>
            <a:ext cx="5004513" cy="4525963"/>
          </a:xfrm>
        </p:spPr>
        <p:txBody>
          <a:bodyPr>
            <a:normAutofit fontScale="92500" lnSpcReduction="10000"/>
          </a:bodyPr>
          <a:lstStyle/>
          <a:p>
            <a:pPr>
              <a:buNone/>
            </a:pPr>
            <a:r>
              <a:rPr lang="en-US" dirty="0" smtClean="0"/>
              <a:t>  “There is an epidemic of NMSC [</a:t>
            </a:r>
            <a:r>
              <a:rPr lang="en-US" dirty="0" err="1" smtClean="0"/>
              <a:t>nonmelanoma</a:t>
            </a:r>
            <a:r>
              <a:rPr lang="en-US" dirty="0" smtClean="0"/>
              <a:t> skin cancer] in the United States, as illustrated by comparison with the previously published estimates and the </a:t>
            </a:r>
            <a:r>
              <a:rPr lang="en-US" dirty="0" smtClean="0">
                <a:solidFill>
                  <a:srgbClr val="FF0000"/>
                </a:solidFill>
              </a:rPr>
              <a:t>4.2% yearly average increase </a:t>
            </a:r>
            <a:r>
              <a:rPr lang="en-US" dirty="0" smtClean="0"/>
              <a:t>in cases in the Medicare population from 1992 to 2006.”</a:t>
            </a:r>
            <a:endParaRPr lang="en-US" dirty="0"/>
          </a:p>
        </p:txBody>
      </p:sp>
      <p:sp>
        <p:nvSpPr>
          <p:cNvPr id="4" name="Rectangle 3"/>
          <p:cNvSpPr/>
          <p:nvPr/>
        </p:nvSpPr>
        <p:spPr>
          <a:xfrm>
            <a:off x="2076096" y="6126163"/>
            <a:ext cx="7082137" cy="523220"/>
          </a:xfrm>
          <a:prstGeom prst="rect">
            <a:avLst/>
          </a:prstGeom>
        </p:spPr>
        <p:txBody>
          <a:bodyPr wrap="none">
            <a:spAutoFit/>
          </a:bodyPr>
          <a:lstStyle/>
          <a:p>
            <a:r>
              <a:rPr lang="en-US" sz="2800" dirty="0" smtClean="0">
                <a:ln>
                  <a:solidFill>
                    <a:srgbClr val="FF0000"/>
                  </a:solidFill>
                </a:ln>
              </a:rPr>
              <a:t>*</a:t>
            </a:r>
            <a:r>
              <a:rPr lang="en-US" sz="2400" dirty="0" smtClean="0"/>
              <a:t> Rogers et al. Arch </a:t>
            </a:r>
            <a:r>
              <a:rPr lang="en-US" sz="2400" dirty="0" err="1" smtClean="0"/>
              <a:t>Dermatol</a:t>
            </a:r>
            <a:r>
              <a:rPr lang="en-US" sz="2400" dirty="0" smtClean="0"/>
              <a:t> 146:3 283-287, Mar 2010  </a:t>
            </a:r>
            <a:endParaRPr lang="en-US" sz="2400" dirty="0"/>
          </a:p>
        </p:txBody>
      </p:sp>
      <p:pic>
        <p:nvPicPr>
          <p:cNvPr id="6" name="Picture 5" descr="squamous-cell.jpg"/>
          <p:cNvPicPr>
            <a:picLocks noChangeAspect="1"/>
          </p:cNvPicPr>
          <p:nvPr/>
        </p:nvPicPr>
        <p:blipFill>
          <a:blip r:embed="rId3"/>
          <a:stretch>
            <a:fillRect/>
          </a:stretch>
        </p:blipFill>
        <p:spPr>
          <a:xfrm>
            <a:off x="5384800" y="1714500"/>
            <a:ext cx="3302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 </a:t>
            </a:r>
            <a:r>
              <a:rPr lang="en-US" dirty="0" err="1" smtClean="0"/>
              <a:t>Statin</a:t>
            </a:r>
            <a:r>
              <a:rPr lang="en-US" dirty="0" smtClean="0"/>
              <a:t> Drugs Part of the Problem?</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417638"/>
            <a:ext cx="8229600" cy="4900096"/>
          </a:xfrm>
        </p:spPr>
        <p:txBody>
          <a:bodyPr>
            <a:normAutofit fontScale="92500" lnSpcReduction="20000"/>
          </a:bodyPr>
          <a:lstStyle/>
          <a:p>
            <a:r>
              <a:rPr lang="en-US" dirty="0" smtClean="0"/>
              <a:t>If the first two </a:t>
            </a:r>
            <a:r>
              <a:rPr lang="en-US" dirty="0" err="1" smtClean="0"/>
              <a:t>statin</a:t>
            </a:r>
            <a:r>
              <a:rPr lang="en-US" dirty="0" smtClean="0"/>
              <a:t> trials are combined, a statistically increased frequency of NMSC is associated with </a:t>
            </a:r>
            <a:r>
              <a:rPr lang="en-US" dirty="0" err="1" smtClean="0"/>
              <a:t>statin</a:t>
            </a:r>
            <a:r>
              <a:rPr lang="en-US" dirty="0" smtClean="0"/>
              <a:t> therapy</a:t>
            </a:r>
          </a:p>
          <a:p>
            <a:endParaRPr lang="en-US" dirty="0" smtClean="0"/>
          </a:p>
          <a:p>
            <a:r>
              <a:rPr lang="en-US" dirty="0" smtClean="0"/>
              <a:t>Incidence of NMSC has been                           excluded in all reports from                     subsequent </a:t>
            </a:r>
            <a:r>
              <a:rPr lang="en-US" dirty="0" err="1" smtClean="0"/>
              <a:t>statin</a:t>
            </a:r>
            <a:r>
              <a:rPr lang="en-US" dirty="0" smtClean="0"/>
              <a:t> trials.</a:t>
            </a:r>
          </a:p>
          <a:p>
            <a:endParaRPr lang="en-US" dirty="0" smtClean="0"/>
          </a:p>
          <a:p>
            <a:r>
              <a:rPr lang="en-US" dirty="0" smtClean="0"/>
              <a:t>Is it the fact that </a:t>
            </a:r>
            <a:r>
              <a:rPr lang="en-US" dirty="0" err="1" smtClean="0"/>
              <a:t>statins</a:t>
            </a:r>
            <a:r>
              <a:rPr lang="en-US" dirty="0" smtClean="0"/>
              <a:t> deplete cholesterol from the skin that directly leads to the skin cancer increase?</a:t>
            </a:r>
            <a:endParaRPr lang="en-US" dirty="0"/>
          </a:p>
        </p:txBody>
      </p:sp>
      <p:sp>
        <p:nvSpPr>
          <p:cNvPr id="4" name="TextBox 3"/>
          <p:cNvSpPr txBox="1"/>
          <p:nvPr/>
        </p:nvSpPr>
        <p:spPr>
          <a:xfrm>
            <a:off x="1456267" y="6317734"/>
            <a:ext cx="7598505" cy="461665"/>
          </a:xfrm>
          <a:prstGeom prst="rect">
            <a:avLst/>
          </a:prstGeom>
          <a:noFill/>
        </p:spPr>
        <p:txBody>
          <a:bodyPr wrap="none" rtlCol="0">
            <a:spAutoFit/>
          </a:bodyPr>
          <a:lstStyle/>
          <a:p>
            <a:r>
              <a:rPr lang="en-US" sz="2400" dirty="0" smtClean="0">
                <a:ln>
                  <a:solidFill>
                    <a:srgbClr val="FF0000"/>
                  </a:solidFill>
                </a:ln>
              </a:rPr>
              <a:t>*</a:t>
            </a:r>
            <a:r>
              <a:rPr lang="en-US" sz="2400" dirty="0" smtClean="0"/>
              <a:t> </a:t>
            </a:r>
            <a:r>
              <a:rPr lang="en-US" sz="2400" dirty="0" err="1" smtClean="0"/>
              <a:t>Mascitelli</a:t>
            </a:r>
            <a:r>
              <a:rPr lang="en-US" sz="2400" dirty="0" smtClean="0"/>
              <a:t> et al., </a:t>
            </a:r>
            <a:r>
              <a:rPr lang="en-US" sz="2400" dirty="0" err="1" smtClean="0"/>
              <a:t>Dermato</a:t>
            </a:r>
            <a:r>
              <a:rPr lang="en-US" sz="2400" dirty="0" smtClean="0"/>
              <a:t>-Endocrinology 2:1, 37-38, 2010.</a:t>
            </a:r>
            <a:endParaRPr lang="en-US" sz="2400" dirty="0"/>
          </a:p>
        </p:txBody>
      </p:sp>
      <p:pic>
        <p:nvPicPr>
          <p:cNvPr id="5" name="Picture 4" descr="statin_drugs.gif"/>
          <p:cNvPicPr>
            <a:picLocks noChangeAspect="1"/>
          </p:cNvPicPr>
          <p:nvPr/>
        </p:nvPicPr>
        <p:blipFill>
          <a:blip r:embed="rId3"/>
          <a:stretch>
            <a:fillRect/>
          </a:stretch>
        </p:blipFill>
        <p:spPr>
          <a:xfrm>
            <a:off x="5404741" y="2404775"/>
            <a:ext cx="3282059" cy="22503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Highest-octane Sunscreens         contain Aluminum</a:t>
            </a:r>
            <a:endParaRPr lang="en-US" dirty="0"/>
          </a:p>
        </p:txBody>
      </p:sp>
      <p:sp>
        <p:nvSpPr>
          <p:cNvPr id="3" name="Content Placeholder 2"/>
          <p:cNvSpPr>
            <a:spLocks noGrp="1"/>
          </p:cNvSpPr>
          <p:nvPr>
            <p:ph idx="1"/>
          </p:nvPr>
        </p:nvSpPr>
        <p:spPr/>
        <p:txBody>
          <a:bodyPr/>
          <a:lstStyle/>
          <a:p>
            <a:r>
              <a:rPr lang="en-US" dirty="0" smtClean="0"/>
              <a:t>In 1998, FDA approved use of sunscreens containing zinc oxide and titanium dioxide</a:t>
            </a:r>
          </a:p>
          <a:p>
            <a:r>
              <a:rPr lang="en-US" dirty="0" smtClean="0"/>
              <a:t>Aluminum hydroxide is used as a surfactant to create </a:t>
            </a:r>
            <a:r>
              <a:rPr lang="en-US" dirty="0" err="1" smtClean="0"/>
              <a:t>nanoparticle</a:t>
            </a:r>
            <a:r>
              <a:rPr lang="en-US" dirty="0" smtClean="0"/>
              <a:t>-sized metal oxides</a:t>
            </a:r>
          </a:p>
          <a:p>
            <a:r>
              <a:rPr lang="en-US" dirty="0" smtClean="0"/>
              <a:t>This converts sunscreen from a white cream to a transparent gel, which is more palatable</a:t>
            </a:r>
          </a:p>
          <a:p>
            <a:r>
              <a:rPr lang="en-US" dirty="0" smtClean="0">
                <a:solidFill>
                  <a:srgbClr val="FF0000"/>
                </a:solidFill>
              </a:rPr>
              <a:t>DOES THE ALUMINUM ENTER THE SURFACE CELLS AND SUPPRESS SULFATE SYNTHESIS??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luminum_can.jpg"/>
          <p:cNvPicPr>
            <a:picLocks noChangeAspect="1"/>
          </p:cNvPicPr>
          <p:nvPr/>
        </p:nvPicPr>
        <p:blipFill>
          <a:blip r:embed="rId3"/>
          <a:stretch>
            <a:fillRect/>
          </a:stretch>
        </p:blipFill>
        <p:spPr>
          <a:xfrm>
            <a:off x="6425954" y="1600200"/>
            <a:ext cx="2260846" cy="3391270"/>
          </a:xfrm>
          <a:prstGeom prst="rect">
            <a:avLst/>
          </a:prstGeom>
        </p:spPr>
      </p:pic>
      <p:sp>
        <p:nvSpPr>
          <p:cNvPr id="2" name="Title 1"/>
          <p:cNvSpPr>
            <a:spLocks noGrp="1"/>
          </p:cNvSpPr>
          <p:nvPr>
            <p:ph type="title"/>
          </p:nvPr>
        </p:nvSpPr>
        <p:spPr/>
        <p:txBody>
          <a:bodyPr>
            <a:normAutofit fontScale="90000"/>
          </a:bodyPr>
          <a:lstStyle/>
          <a:p>
            <a:r>
              <a:rPr lang="en-US" dirty="0" smtClean="0"/>
              <a:t>How can Aluminum Cause Cancer??</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Aluminum (like calcium on steroids) causes                  </a:t>
            </a:r>
            <a:r>
              <a:rPr lang="en-US" dirty="0" err="1" smtClean="0"/>
              <a:t>eNOS</a:t>
            </a:r>
            <a:r>
              <a:rPr lang="en-US" dirty="0" smtClean="0"/>
              <a:t> to detach from cell membrane</a:t>
            </a:r>
          </a:p>
          <a:p>
            <a:pPr lvl="1"/>
            <a:r>
              <a:rPr lang="en-US" dirty="0" smtClean="0"/>
              <a:t>Interferes with sulfate synthesis</a:t>
            </a:r>
          </a:p>
          <a:p>
            <a:pPr lvl="1"/>
            <a:r>
              <a:rPr lang="en-US" dirty="0" smtClean="0"/>
              <a:t>Sulfate synthesis mops up                                                    oxidizing agents </a:t>
            </a:r>
          </a:p>
          <a:p>
            <a:r>
              <a:rPr lang="en-US" dirty="0" smtClean="0"/>
              <a:t>Cholesterol sulfate promotes                                         cross links in </a:t>
            </a:r>
            <a:r>
              <a:rPr lang="en-US" dirty="0" err="1" smtClean="0"/>
              <a:t>filaggrin</a:t>
            </a:r>
            <a:r>
              <a:rPr lang="en-US" dirty="0" smtClean="0"/>
              <a:t> and keratin</a:t>
            </a:r>
          </a:p>
          <a:p>
            <a:pPr lvl="1"/>
            <a:r>
              <a:rPr lang="en-US" dirty="0" smtClean="0"/>
              <a:t>Cross links hold cells in place</a:t>
            </a:r>
          </a:p>
          <a:p>
            <a:pPr lvl="1"/>
            <a:r>
              <a:rPr lang="en-US" dirty="0" smtClean="0"/>
              <a:t>Without cross links, cells become                                        disengaged from neighbors and start multiplying</a:t>
            </a:r>
          </a:p>
          <a:p>
            <a:pPr lvl="1"/>
            <a:r>
              <a:rPr lang="en-US" dirty="0" smtClean="0"/>
              <a:t>Results in impaired tight junctions between cells</a:t>
            </a:r>
          </a:p>
          <a:p>
            <a:pPr lvl="1"/>
            <a:r>
              <a:rPr lang="en-US" dirty="0" smtClean="0"/>
              <a:t>Leads to tumor development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790"/>
            <a:ext cx="8229600" cy="1143000"/>
          </a:xfrm>
        </p:spPr>
        <p:txBody>
          <a:bodyPr>
            <a:normAutofit fontScale="90000"/>
          </a:bodyPr>
          <a:lstStyle/>
          <a:p>
            <a:r>
              <a:rPr lang="en-US" dirty="0" smtClean="0"/>
              <a:t>How the Skin Maintains the Barrier*</a:t>
            </a:r>
            <a:endParaRPr lang="en-US" dirty="0"/>
          </a:p>
        </p:txBody>
      </p:sp>
      <p:sp>
        <p:nvSpPr>
          <p:cNvPr id="3" name="Content Placeholder 2"/>
          <p:cNvSpPr>
            <a:spLocks noGrp="1"/>
          </p:cNvSpPr>
          <p:nvPr>
            <p:ph idx="1"/>
          </p:nvPr>
        </p:nvSpPr>
        <p:spPr>
          <a:xfrm>
            <a:off x="3455558" y="1600200"/>
            <a:ext cx="5231242" cy="4525963"/>
          </a:xfrm>
        </p:spPr>
        <p:txBody>
          <a:bodyPr>
            <a:normAutofit fontScale="85000" lnSpcReduction="10000"/>
          </a:bodyPr>
          <a:lstStyle/>
          <a:p>
            <a:r>
              <a:rPr lang="en-US" dirty="0" err="1" smtClean="0"/>
              <a:t>Squamous</a:t>
            </a:r>
            <a:r>
              <a:rPr lang="en-US" dirty="0" smtClean="0"/>
              <a:t> differentiation to </a:t>
            </a:r>
            <a:r>
              <a:rPr lang="en-US" dirty="0" err="1" smtClean="0"/>
              <a:t>keratinocytes</a:t>
            </a:r>
            <a:r>
              <a:rPr lang="en-US" dirty="0" smtClean="0"/>
              <a:t> in stratum </a:t>
            </a:r>
            <a:r>
              <a:rPr lang="en-US" dirty="0" err="1" smtClean="0"/>
              <a:t>corneum</a:t>
            </a:r>
            <a:endParaRPr lang="en-US" dirty="0" smtClean="0"/>
          </a:p>
          <a:p>
            <a:r>
              <a:rPr lang="en-US" dirty="0" smtClean="0"/>
              <a:t>Abundant cholesterol sulfate produced</a:t>
            </a:r>
          </a:p>
          <a:p>
            <a:r>
              <a:rPr lang="en-US" dirty="0" err="1" smtClean="0"/>
              <a:t>Transglutaminase</a:t>
            </a:r>
            <a:r>
              <a:rPr lang="en-US" dirty="0" smtClean="0"/>
              <a:t> activity increases in parallel</a:t>
            </a:r>
          </a:p>
          <a:p>
            <a:r>
              <a:rPr lang="en-US" dirty="0" err="1" smtClean="0"/>
              <a:t>Transglutaminase</a:t>
            </a:r>
            <a:r>
              <a:rPr lang="en-US" dirty="0" smtClean="0"/>
              <a:t> forms cross-linked envelopes </a:t>
            </a:r>
          </a:p>
          <a:p>
            <a:r>
              <a:rPr lang="en-US" dirty="0" smtClean="0"/>
              <a:t>Affords protection from microbial invasion and water loss</a:t>
            </a:r>
          </a:p>
          <a:p>
            <a:endParaRPr lang="en-US" dirty="0"/>
          </a:p>
        </p:txBody>
      </p:sp>
      <p:pic>
        <p:nvPicPr>
          <p:cNvPr id="4" name="Content Placeholder 3" descr="epidermis.png"/>
          <p:cNvPicPr>
            <a:picLocks noChangeAspect="1"/>
          </p:cNvPicPr>
          <p:nvPr/>
        </p:nvPicPr>
        <p:blipFill>
          <a:blip r:embed="rId2"/>
          <a:srcRect l="-40089" r="-40089"/>
          <a:stretch>
            <a:fillRect/>
          </a:stretch>
        </p:blipFill>
        <p:spPr>
          <a:xfrm>
            <a:off x="-3087579" y="1417638"/>
            <a:ext cx="8229600" cy="4525963"/>
          </a:xfrm>
          <a:prstGeom prst="rect">
            <a:avLst/>
          </a:prstGeom>
        </p:spPr>
      </p:pic>
      <p:sp>
        <p:nvSpPr>
          <p:cNvPr id="5" name="Rectangle 4"/>
          <p:cNvSpPr/>
          <p:nvPr/>
        </p:nvSpPr>
        <p:spPr>
          <a:xfrm>
            <a:off x="0" y="1225176"/>
            <a:ext cx="457200" cy="4900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7200" y="1075766"/>
            <a:ext cx="2530410" cy="461665"/>
          </a:xfrm>
          <a:prstGeom prst="rect">
            <a:avLst/>
          </a:prstGeom>
          <a:solidFill>
            <a:schemeClr val="bg1"/>
          </a:solidFill>
        </p:spPr>
        <p:txBody>
          <a:bodyPr wrap="none" rtlCol="0">
            <a:spAutoFit/>
          </a:bodyPr>
          <a:lstStyle/>
          <a:p>
            <a:r>
              <a:rPr lang="en-US" sz="2400" dirty="0" smtClean="0"/>
              <a:t>Cholesterol Sulfate</a:t>
            </a:r>
            <a:endParaRPr lang="en-US" sz="2400" dirty="0"/>
          </a:p>
        </p:txBody>
      </p:sp>
      <p:sp>
        <p:nvSpPr>
          <p:cNvPr id="7" name="TextBox 6"/>
          <p:cNvSpPr txBox="1"/>
          <p:nvPr/>
        </p:nvSpPr>
        <p:spPr>
          <a:xfrm>
            <a:off x="2966571" y="6253636"/>
            <a:ext cx="5868914" cy="461665"/>
          </a:xfrm>
          <a:prstGeom prst="rect">
            <a:avLst/>
          </a:prstGeom>
          <a:noFill/>
        </p:spPr>
        <p:txBody>
          <a:bodyPr wrap="none" rtlCol="0">
            <a:spAutoFit/>
          </a:bodyPr>
          <a:lstStyle/>
          <a:p>
            <a:r>
              <a:rPr lang="en-US" sz="2400" dirty="0" smtClean="0"/>
              <a:t>*</a:t>
            </a:r>
            <a:r>
              <a:rPr lang="en-US" sz="2400" dirty="0" err="1" smtClean="0"/>
              <a:t>Jetten</a:t>
            </a:r>
            <a:r>
              <a:rPr lang="en-US" sz="2400" dirty="0" smtClean="0"/>
              <a:t> et al., J invest </a:t>
            </a:r>
            <a:r>
              <a:rPr lang="en-US" sz="2400" dirty="0" err="1" smtClean="0"/>
              <a:t>Derm</a:t>
            </a:r>
            <a:r>
              <a:rPr lang="en-US" sz="2400" dirty="0" smtClean="0"/>
              <a:t> 92:203-209, 1989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39576" y="274637"/>
            <a:ext cx="3886528" cy="1923023"/>
          </a:xfrm>
        </p:spPr>
        <p:txBody>
          <a:bodyPr>
            <a:normAutofit fontScale="90000"/>
          </a:bodyPr>
          <a:lstStyle/>
          <a:p>
            <a:r>
              <a:rPr lang="en-US" dirty="0" smtClean="0"/>
              <a:t>Vitamin A is Commonly Found in Sunscreens</a:t>
            </a:r>
            <a:endParaRPr lang="en-US" dirty="0"/>
          </a:p>
        </p:txBody>
      </p:sp>
      <p:pic>
        <p:nvPicPr>
          <p:cNvPr id="4" name="Content Placeholder 3" descr="epidermis.png"/>
          <p:cNvPicPr>
            <a:picLocks noGrp="1" noChangeAspect="1"/>
          </p:cNvPicPr>
          <p:nvPr>
            <p:ph idx="1"/>
          </p:nvPr>
        </p:nvPicPr>
        <p:blipFill>
          <a:blip r:embed="rId2"/>
          <a:srcRect l="-40089" r="-40089"/>
          <a:stretch>
            <a:fillRect/>
          </a:stretch>
        </p:blipFill>
        <p:spPr>
          <a:xfrm>
            <a:off x="-1342053" y="2053565"/>
            <a:ext cx="8229600" cy="4525963"/>
          </a:xfrm>
        </p:spPr>
      </p:pic>
      <p:sp>
        <p:nvSpPr>
          <p:cNvPr id="5" name="TextBox 4"/>
          <p:cNvSpPr txBox="1"/>
          <p:nvPr/>
        </p:nvSpPr>
        <p:spPr>
          <a:xfrm>
            <a:off x="2290901" y="2452121"/>
            <a:ext cx="2530410" cy="461665"/>
          </a:xfrm>
          <a:prstGeom prst="rect">
            <a:avLst/>
          </a:prstGeom>
          <a:solidFill>
            <a:schemeClr val="bg1"/>
          </a:solidFill>
        </p:spPr>
        <p:txBody>
          <a:bodyPr wrap="none" rtlCol="0">
            <a:spAutoFit/>
          </a:bodyPr>
          <a:lstStyle/>
          <a:p>
            <a:r>
              <a:rPr lang="en-US" sz="2400" dirty="0" smtClean="0"/>
              <a:t>Cholesterol Sulfate</a:t>
            </a:r>
            <a:endParaRPr lang="en-US" sz="2400" dirty="0"/>
          </a:p>
        </p:txBody>
      </p:sp>
      <p:sp>
        <p:nvSpPr>
          <p:cNvPr id="6" name="TextBox 5"/>
          <p:cNvSpPr txBox="1"/>
          <p:nvPr/>
        </p:nvSpPr>
        <p:spPr>
          <a:xfrm>
            <a:off x="69120" y="2452121"/>
            <a:ext cx="2009585" cy="400110"/>
          </a:xfrm>
          <a:prstGeom prst="rect">
            <a:avLst/>
          </a:prstGeom>
          <a:solidFill>
            <a:srgbClr val="FFFFFF"/>
          </a:solidFill>
        </p:spPr>
        <p:txBody>
          <a:bodyPr wrap="none" rtlCol="0">
            <a:spAutoFit/>
          </a:bodyPr>
          <a:lstStyle/>
          <a:p>
            <a:r>
              <a:rPr lang="en-US" sz="2000" dirty="0" smtClean="0"/>
              <a:t>Stratum </a:t>
            </a:r>
            <a:r>
              <a:rPr lang="en-US" sz="2000" dirty="0" err="1" smtClean="0"/>
              <a:t>corneum</a:t>
            </a:r>
            <a:endParaRPr lang="en-US" sz="2000" dirty="0"/>
          </a:p>
        </p:txBody>
      </p:sp>
      <p:pic>
        <p:nvPicPr>
          <p:cNvPr id="8" name="Picture 7" descr="sunscreen.jpg"/>
          <p:cNvPicPr>
            <a:picLocks noChangeAspect="1"/>
          </p:cNvPicPr>
          <p:nvPr/>
        </p:nvPicPr>
        <p:blipFill>
          <a:blip r:embed="rId3"/>
          <a:stretch>
            <a:fillRect/>
          </a:stretch>
        </p:blipFill>
        <p:spPr>
          <a:xfrm>
            <a:off x="5590032" y="2852231"/>
            <a:ext cx="2036064" cy="2761488"/>
          </a:xfrm>
          <a:prstGeom prst="rect">
            <a:avLst/>
          </a:prstGeom>
        </p:spPr>
      </p:pic>
      <p:sp>
        <p:nvSpPr>
          <p:cNvPr id="9" name="TextBox 8"/>
          <p:cNvSpPr txBox="1"/>
          <p:nvPr/>
        </p:nvSpPr>
        <p:spPr>
          <a:xfrm>
            <a:off x="5753389" y="3810490"/>
            <a:ext cx="3280015" cy="461665"/>
          </a:xfrm>
          <a:prstGeom prst="rect">
            <a:avLst/>
          </a:prstGeom>
          <a:solidFill>
            <a:srgbClr val="FFFFFF"/>
          </a:solidFill>
        </p:spPr>
        <p:txBody>
          <a:bodyPr wrap="none" rtlCol="0">
            <a:spAutoFit/>
          </a:bodyPr>
          <a:lstStyle/>
          <a:p>
            <a:r>
              <a:rPr lang="en-US" sz="2400" dirty="0" smtClean="0">
                <a:solidFill>
                  <a:srgbClr val="FF0000"/>
                </a:solidFill>
              </a:rPr>
              <a:t>Vitamin A (Retinoic Acid)</a:t>
            </a:r>
            <a:endParaRPr lang="en-US" sz="2400" dirty="0">
              <a:solidFill>
                <a:srgbClr val="FF0000"/>
              </a:solidFill>
            </a:endParaRPr>
          </a:p>
        </p:txBody>
      </p:sp>
      <p:pic>
        <p:nvPicPr>
          <p:cNvPr id="7" name="Picture 6" descr="Retinoic_acid.png"/>
          <p:cNvPicPr>
            <a:picLocks noChangeAspect="1"/>
          </p:cNvPicPr>
          <p:nvPr/>
        </p:nvPicPr>
        <p:blipFill>
          <a:blip r:embed="rId4"/>
          <a:stretch>
            <a:fillRect/>
          </a:stretch>
        </p:blipFill>
        <p:spPr>
          <a:xfrm>
            <a:off x="5759320" y="2382218"/>
            <a:ext cx="2927480" cy="867737"/>
          </a:xfrm>
          <a:prstGeom prst="rect">
            <a:avLst/>
          </a:prstGeom>
        </p:spPr>
      </p:pic>
      <p:pic>
        <p:nvPicPr>
          <p:cNvPr id="10" name="Picture 9" descr="sunscreen.jpg"/>
          <p:cNvPicPr>
            <a:picLocks noChangeAspect="1"/>
          </p:cNvPicPr>
          <p:nvPr/>
        </p:nvPicPr>
        <p:blipFill>
          <a:blip r:embed="rId3"/>
          <a:stretch>
            <a:fillRect/>
          </a:stretch>
        </p:blipFill>
        <p:spPr>
          <a:xfrm flipV="1">
            <a:off x="1014987" y="-563827"/>
            <a:ext cx="2036064" cy="2761488"/>
          </a:xfrm>
          <a:prstGeom prst="rect">
            <a:avLst/>
          </a:prstGeom>
        </p:spPr>
      </p:pic>
      <p:sp>
        <p:nvSpPr>
          <p:cNvPr id="11" name="Title 1"/>
          <p:cNvSpPr txBox="1">
            <a:spLocks/>
          </p:cNvSpPr>
          <p:nvPr/>
        </p:nvSpPr>
        <p:spPr>
          <a:xfrm>
            <a:off x="4952672" y="279797"/>
            <a:ext cx="3886528" cy="1923023"/>
          </a:xfrm>
          <a:prstGeom prst="rect">
            <a:avLst/>
          </a:prstGeom>
          <a:solidFill>
            <a:srgbClr val="FFFFFF"/>
          </a:solidFill>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Claimed </a:t>
            </a:r>
            <a:r>
              <a:rPr lang="en-US" sz="4400" dirty="0" smtClean="0">
                <a:latin typeface="+mj-lt"/>
                <a:ea typeface="+mj-ea"/>
                <a:cs typeface="+mj-cs"/>
              </a:rPr>
              <a:t>to be antioxidant and slow skin aging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accel="50000" decel="5000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5"/>
                                        </p:tgtEl>
                                      </p:cBhvr>
                                    </p:animEffect>
                                    <p:set>
                                      <p:cBhvr>
                                        <p:cTn id="3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P spid="11" grpId="1" animBg="1"/>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 y="5387307"/>
            <a:ext cx="6571030" cy="830997"/>
          </a:xfrm>
          <a:prstGeom prst="rect">
            <a:avLst/>
          </a:prstGeom>
          <a:noFill/>
        </p:spPr>
        <p:txBody>
          <a:bodyPr wrap="none" rtlCol="0">
            <a:spAutoFit/>
          </a:bodyPr>
          <a:lstStyle/>
          <a:p>
            <a:r>
              <a:rPr lang="en-US" sz="2400" dirty="0" smtClean="0"/>
              <a:t>* Quote from abstract, </a:t>
            </a:r>
          </a:p>
          <a:p>
            <a:r>
              <a:rPr lang="en-US" sz="2400" dirty="0" err="1" smtClean="0"/>
              <a:t>Jetten</a:t>
            </a:r>
            <a:r>
              <a:rPr lang="en-US" sz="2400" dirty="0" smtClean="0"/>
              <a:t> et al. J Invest </a:t>
            </a:r>
            <a:r>
              <a:rPr lang="en-US" sz="2400" dirty="0" err="1" smtClean="0"/>
              <a:t>Dermatol</a:t>
            </a:r>
            <a:r>
              <a:rPr lang="en-US" sz="2400" dirty="0" smtClean="0"/>
              <a:t>. 93;1, 108-15, 1989.</a:t>
            </a:r>
            <a:endParaRPr lang="en-US" sz="2400" dirty="0"/>
          </a:p>
        </p:txBody>
      </p:sp>
      <p:sp>
        <p:nvSpPr>
          <p:cNvPr id="5" name="Title 4"/>
          <p:cNvSpPr>
            <a:spLocks noGrp="1"/>
          </p:cNvSpPr>
          <p:nvPr>
            <p:ph type="title"/>
          </p:nvPr>
        </p:nvSpPr>
        <p:spPr/>
        <p:txBody>
          <a:bodyPr/>
          <a:lstStyle/>
          <a:p>
            <a:r>
              <a:rPr lang="en-US" dirty="0" smtClean="0"/>
              <a:t>Exposing Skin Cells to Vitamin A</a:t>
            </a:r>
            <a:endParaRPr lang="en-US" dirty="0"/>
          </a:p>
        </p:txBody>
      </p:sp>
      <p:sp>
        <p:nvSpPr>
          <p:cNvPr id="6" name="TextBox 5"/>
          <p:cNvSpPr txBox="1"/>
          <p:nvPr/>
        </p:nvSpPr>
        <p:spPr>
          <a:xfrm>
            <a:off x="1125261" y="1691336"/>
            <a:ext cx="7076302" cy="2554545"/>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a:t>
            </a:r>
            <a:r>
              <a:rPr lang="en-US" sz="3200" dirty="0" err="1" smtClean="0"/>
              <a:t>Retinoids</a:t>
            </a:r>
            <a:r>
              <a:rPr lang="en-US" sz="3200" dirty="0" smtClean="0"/>
              <a:t> [vitamin A] inhibit cholesterol sulfate accumulation and the increase    in </a:t>
            </a:r>
            <a:r>
              <a:rPr lang="en-US" sz="3200" dirty="0" err="1" smtClean="0"/>
              <a:t>transglutaminase</a:t>
            </a:r>
            <a:r>
              <a:rPr lang="en-US" sz="3200" dirty="0" smtClean="0"/>
              <a:t> activity”</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itamin_A_sunscreen_google.png"/>
          <p:cNvPicPr>
            <a:picLocks noGrp="1" noChangeAspect="1"/>
          </p:cNvPicPr>
          <p:nvPr>
            <p:ph idx="1"/>
          </p:nvPr>
        </p:nvPicPr>
        <p:blipFill>
          <a:blip r:embed="rId2"/>
          <a:srcRect l="-13375" r="-13375"/>
          <a:stretch>
            <a:fillRect/>
          </a:stretch>
        </p:blipFill>
        <p:spPr>
          <a:xfrm>
            <a:off x="-937670" y="274638"/>
            <a:ext cx="10639882" cy="5851525"/>
          </a:xfrm>
        </p:spPr>
      </p:pic>
      <p:sp>
        <p:nvSpPr>
          <p:cNvPr id="5" name="Freeform 4"/>
          <p:cNvSpPr/>
          <p:nvPr/>
        </p:nvSpPr>
        <p:spPr>
          <a:xfrm>
            <a:off x="1012421" y="2279098"/>
            <a:ext cx="6617550" cy="1285253"/>
          </a:xfrm>
          <a:custGeom>
            <a:avLst/>
            <a:gdLst>
              <a:gd name="connsiteX0" fmla="*/ 2908408 w 6617550"/>
              <a:gd name="connsiteY0" fmla="*/ 76686 h 1285253"/>
              <a:gd name="connsiteX1" fmla="*/ 349745 w 6617550"/>
              <a:gd name="connsiteY1" fmla="*/ 260732 h 1285253"/>
              <a:gd name="connsiteX2" fmla="*/ 809936 w 6617550"/>
              <a:gd name="connsiteY2" fmla="*/ 1144151 h 1285253"/>
              <a:gd name="connsiteX3" fmla="*/ 3681530 w 6617550"/>
              <a:gd name="connsiteY3" fmla="*/ 1107341 h 1285253"/>
              <a:gd name="connsiteX4" fmla="*/ 6074524 w 6617550"/>
              <a:gd name="connsiteY4" fmla="*/ 1052128 h 1285253"/>
              <a:gd name="connsiteX5" fmla="*/ 6295416 w 6617550"/>
              <a:gd name="connsiteY5" fmla="*/ 389564 h 1285253"/>
              <a:gd name="connsiteX6" fmla="*/ 4141721 w 6617550"/>
              <a:gd name="connsiteY6" fmla="*/ 58281 h 1285253"/>
              <a:gd name="connsiteX7" fmla="*/ 2853185 w 6617550"/>
              <a:gd name="connsiteY7" fmla="*/ 39877 h 128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7550" h="1285253">
                <a:moveTo>
                  <a:pt x="2908408" y="76686"/>
                </a:moveTo>
                <a:cubicBezTo>
                  <a:pt x="1803949" y="79753"/>
                  <a:pt x="699490" y="82821"/>
                  <a:pt x="349745" y="260732"/>
                </a:cubicBezTo>
                <a:cubicBezTo>
                  <a:pt x="0" y="438643"/>
                  <a:pt x="254639" y="1003050"/>
                  <a:pt x="809936" y="1144151"/>
                </a:cubicBezTo>
                <a:cubicBezTo>
                  <a:pt x="1365234" y="1285253"/>
                  <a:pt x="3681530" y="1107341"/>
                  <a:pt x="3681530" y="1107341"/>
                </a:cubicBezTo>
                <a:lnTo>
                  <a:pt x="6074524" y="1052128"/>
                </a:lnTo>
                <a:cubicBezTo>
                  <a:pt x="6510172" y="932499"/>
                  <a:pt x="6617550" y="555205"/>
                  <a:pt x="6295416" y="389564"/>
                </a:cubicBezTo>
                <a:cubicBezTo>
                  <a:pt x="5973282" y="223923"/>
                  <a:pt x="4715426" y="116562"/>
                  <a:pt x="4141721" y="58281"/>
                </a:cubicBezTo>
                <a:cubicBezTo>
                  <a:pt x="3568016" y="0"/>
                  <a:pt x="2853185" y="39877"/>
                  <a:pt x="2853185" y="39877"/>
                </a:cubicBezTo>
              </a:path>
            </a:pathLst>
          </a:cu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63"/>
            <a:ext cx="8229600" cy="1143000"/>
          </a:xfrm>
        </p:spPr>
        <p:txBody>
          <a:bodyPr/>
          <a:lstStyle/>
          <a:p>
            <a:r>
              <a:rPr lang="en-US" dirty="0" smtClean="0"/>
              <a:t>How to Stay Healthy</a:t>
            </a:r>
            <a:endParaRPr lang="en-US" dirty="0"/>
          </a:p>
        </p:txBody>
      </p:sp>
      <p:pic>
        <p:nvPicPr>
          <p:cNvPr id="4" name="Content Placeholder 3" descr="sunbathing.jpg"/>
          <p:cNvPicPr>
            <a:picLocks noGrp="1" noChangeAspect="1"/>
          </p:cNvPicPr>
          <p:nvPr>
            <p:ph idx="1"/>
          </p:nvPr>
        </p:nvPicPr>
        <p:blipFill>
          <a:blip r:embed="rId2"/>
          <a:srcRect l="-18099" r="-18099"/>
          <a:stretch>
            <a:fillRect/>
          </a:stretch>
        </p:blipFill>
        <p:spPr>
          <a:xfrm>
            <a:off x="3246682" y="1388556"/>
            <a:ext cx="6489964" cy="3569230"/>
          </a:xfrm>
        </p:spPr>
      </p:pic>
      <p:sp>
        <p:nvSpPr>
          <p:cNvPr id="5" name="Content Placeholder 2"/>
          <p:cNvSpPr txBox="1">
            <a:spLocks/>
          </p:cNvSpPr>
          <p:nvPr/>
        </p:nvSpPr>
        <p:spPr>
          <a:xfrm>
            <a:off x="457200" y="1388556"/>
            <a:ext cx="3234267" cy="385233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Plenty of dietary </a:t>
            </a:r>
            <a:r>
              <a:rPr kumimoji="0" lang="en-US" sz="3200" b="0" i="1" u="none" strike="noStrike" kern="1200" cap="none" spc="0" normalizeH="0" baseline="0" noProof="0" dirty="0" smtClean="0">
                <a:ln>
                  <a:noFill/>
                </a:ln>
                <a:solidFill>
                  <a:schemeClr val="tx1"/>
                </a:solidFill>
                <a:effectLst/>
                <a:uLnTx/>
                <a:uFillTx/>
                <a:latin typeface="+mn-lt"/>
                <a:ea typeface="+mn-ea"/>
                <a:cs typeface="+mn-cs"/>
              </a:rPr>
              <a:t>sulfur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Plenty</a:t>
            </a:r>
            <a:r>
              <a:rPr kumimoji="0" lang="en-US" sz="3200" b="0" i="0" u="none" strike="noStrike" kern="1200" cap="none" spc="0" normalizeH="0" noProof="0" dirty="0" smtClean="0">
                <a:ln>
                  <a:noFill/>
                </a:ln>
                <a:solidFill>
                  <a:schemeClr val="tx1"/>
                </a:solidFill>
                <a:effectLst/>
                <a:uLnTx/>
                <a:uFillTx/>
                <a:latin typeface="+mn-lt"/>
                <a:ea typeface="+mn-ea"/>
                <a:cs typeface="+mn-cs"/>
              </a:rPr>
              <a:t> of dietary </a:t>
            </a:r>
            <a:r>
              <a:rPr kumimoji="0" lang="en-US" sz="3200" b="0" i="1" u="none" strike="noStrike" kern="1200" cap="none" spc="0" normalizeH="0" noProof="0" dirty="0" smtClean="0">
                <a:ln>
                  <a:noFill/>
                </a:ln>
                <a:solidFill>
                  <a:schemeClr val="tx1"/>
                </a:solidFill>
                <a:effectLst/>
                <a:uLnTx/>
                <a:uFillTx/>
                <a:latin typeface="+mn-lt"/>
                <a:ea typeface="+mn-ea"/>
                <a:cs typeface="+mn-cs"/>
              </a:rPr>
              <a:t>cholesterol</a:t>
            </a:r>
          </a:p>
          <a:p>
            <a:pPr marL="342900" indent="-342900">
              <a:spcBef>
                <a:spcPct val="20000"/>
              </a:spcBef>
              <a:buFont typeface="Arial"/>
              <a:buChar char="•"/>
            </a:pPr>
            <a:r>
              <a:rPr lang="en-US" sz="3200" dirty="0" smtClean="0"/>
              <a:t>Plenty of        </a:t>
            </a:r>
            <a:r>
              <a:rPr lang="en-US" sz="3200" i="1" dirty="0" smtClean="0"/>
              <a:t>sun exposure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47"/>
            <a:ext cx="8229600" cy="1143000"/>
          </a:xfrm>
        </p:spPr>
        <p:txBody>
          <a:bodyPr/>
          <a:lstStyle/>
          <a:p>
            <a:r>
              <a:rPr lang="en-US" dirty="0" smtClean="0"/>
              <a:t>Vitamin A Accelerates Skin Cancer*</a:t>
            </a:r>
            <a:endParaRPr lang="en-US" dirty="0"/>
          </a:p>
        </p:txBody>
      </p:sp>
      <p:pic>
        <p:nvPicPr>
          <p:cNvPr id="4" name="Picture 3" descr="vitamin_A_skin_cancer.jpeg"/>
          <p:cNvPicPr>
            <a:picLocks noChangeAspect="1"/>
          </p:cNvPicPr>
          <p:nvPr/>
        </p:nvPicPr>
        <p:blipFill>
          <a:blip r:embed="rId3"/>
          <a:stretch>
            <a:fillRect/>
          </a:stretch>
        </p:blipFill>
        <p:spPr>
          <a:xfrm>
            <a:off x="865160" y="919014"/>
            <a:ext cx="6418290" cy="5200769"/>
          </a:xfrm>
          <a:prstGeom prst="rect">
            <a:avLst/>
          </a:prstGeom>
        </p:spPr>
      </p:pic>
      <p:sp>
        <p:nvSpPr>
          <p:cNvPr id="5" name="TextBox 4"/>
          <p:cNvSpPr txBox="1"/>
          <p:nvPr/>
        </p:nvSpPr>
        <p:spPr>
          <a:xfrm>
            <a:off x="457200" y="6119783"/>
            <a:ext cx="8586781" cy="1077218"/>
          </a:xfrm>
          <a:prstGeom prst="rect">
            <a:avLst/>
          </a:prstGeom>
          <a:noFill/>
        </p:spPr>
        <p:txBody>
          <a:bodyPr wrap="none" rtlCol="0">
            <a:spAutoFit/>
          </a:bodyPr>
          <a:lstStyle/>
          <a:p>
            <a:r>
              <a:rPr lang="en-US" sz="2400" dirty="0" smtClean="0"/>
              <a:t>* Andrew Schneider, AOL News, May 24, 2010  </a:t>
            </a:r>
          </a:p>
          <a:p>
            <a:r>
              <a:rPr lang="en-US" sz="2000" dirty="0" smtClean="0"/>
              <a:t>aolnews.com/2010/05/24/study-many-sunscreens-may-be-accelerating-cancer</a:t>
            </a:r>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melanoma_vitaminA.jpeg"/>
          <p:cNvPicPr>
            <a:picLocks noChangeAspect="1"/>
          </p:cNvPicPr>
          <p:nvPr/>
        </p:nvPicPr>
        <p:blipFill>
          <a:blip r:embed="rId3"/>
          <a:stretch>
            <a:fillRect/>
          </a:stretch>
        </p:blipFill>
        <p:spPr>
          <a:xfrm>
            <a:off x="239154" y="618985"/>
            <a:ext cx="5422900" cy="5461000"/>
          </a:xfrm>
          <a:prstGeom prst="rect">
            <a:avLst/>
          </a:prstGeom>
        </p:spPr>
      </p:pic>
      <p:sp>
        <p:nvSpPr>
          <p:cNvPr id="7" name="TextBox 6"/>
          <p:cNvSpPr txBox="1"/>
          <p:nvPr/>
        </p:nvSpPr>
        <p:spPr>
          <a:xfrm>
            <a:off x="649367" y="6055688"/>
            <a:ext cx="8392041" cy="1077218"/>
          </a:xfrm>
          <a:prstGeom prst="rect">
            <a:avLst/>
          </a:prstGeom>
          <a:noFill/>
        </p:spPr>
        <p:txBody>
          <a:bodyPr wrap="none" rtlCol="0">
            <a:spAutoFit/>
          </a:bodyPr>
          <a:lstStyle/>
          <a:p>
            <a:r>
              <a:rPr lang="en-US" sz="2400" dirty="0" smtClean="0">
                <a:ln>
                  <a:solidFill>
                    <a:srgbClr val="FF0000"/>
                  </a:solidFill>
                </a:ln>
              </a:rPr>
              <a:t>*</a:t>
            </a:r>
            <a:r>
              <a:rPr lang="en-US" sz="2400" dirty="0" smtClean="0"/>
              <a:t> Andrew Schneider, </a:t>
            </a:r>
            <a:r>
              <a:rPr lang="en-US" sz="2400" dirty="0" err="1" smtClean="0"/>
              <a:t>Aol</a:t>
            </a:r>
            <a:r>
              <a:rPr lang="en-US" sz="2400" dirty="0" smtClean="0"/>
              <a:t> News, May 24, 2010  </a:t>
            </a:r>
          </a:p>
          <a:p>
            <a:r>
              <a:rPr lang="en-US" sz="2000" dirty="0" smtClean="0"/>
              <a:t>aolnews.com/2010/05/24/study-many-sunscreens-may-be-accelerating-cancer</a:t>
            </a:r>
          </a:p>
          <a:p>
            <a:r>
              <a:rPr lang="en-US" sz="2000" dirty="0" smtClean="0"/>
              <a:t>  </a:t>
            </a:r>
            <a:endParaRPr lang="en-US" sz="2000" dirty="0"/>
          </a:p>
        </p:txBody>
      </p:sp>
      <p:sp>
        <p:nvSpPr>
          <p:cNvPr id="5" name="TextBox 4"/>
          <p:cNvSpPr txBox="1"/>
          <p:nvPr/>
        </p:nvSpPr>
        <p:spPr>
          <a:xfrm>
            <a:off x="239154" y="645243"/>
            <a:ext cx="6554950" cy="461665"/>
          </a:xfrm>
          <a:prstGeom prst="rect">
            <a:avLst/>
          </a:prstGeom>
          <a:solidFill>
            <a:srgbClr val="FFFFFF"/>
          </a:solidFill>
        </p:spPr>
        <p:txBody>
          <a:bodyPr wrap="none" rtlCol="0">
            <a:spAutoFit/>
          </a:bodyPr>
          <a:lstStyle/>
          <a:p>
            <a:r>
              <a:rPr lang="en-US" sz="2400" dirty="0" smtClean="0"/>
              <a:t>Skin Melanoma Increasing 2% per Year since 1974</a:t>
            </a:r>
            <a:r>
              <a:rPr lang="en-US" sz="2400" dirty="0" smtClean="0">
                <a:ln>
                  <a:solidFill>
                    <a:srgbClr val="FF0000"/>
                  </a:solidFill>
                </a:ln>
              </a:rPr>
              <a:t>*</a:t>
            </a:r>
            <a:endParaRPr lang="en-US" sz="2400" dirty="0">
              <a:ln>
                <a:solidFill>
                  <a:srgbClr val="FF0000"/>
                </a:solidFill>
              </a:ln>
            </a:endParaRPr>
          </a:p>
        </p:txBody>
      </p:sp>
      <p:pic>
        <p:nvPicPr>
          <p:cNvPr id="6" name="Picture 5" descr="malignant-melanoma-8.jpg"/>
          <p:cNvPicPr>
            <a:picLocks noChangeAspect="1"/>
          </p:cNvPicPr>
          <p:nvPr/>
        </p:nvPicPr>
        <p:blipFill>
          <a:blip r:embed="rId4"/>
          <a:stretch>
            <a:fillRect/>
          </a:stretch>
        </p:blipFill>
        <p:spPr>
          <a:xfrm>
            <a:off x="5231408" y="2188616"/>
            <a:ext cx="3810000" cy="25400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a:xfrm>
            <a:off x="457200" y="1600200"/>
            <a:ext cx="8229600" cy="4844057"/>
          </a:xfrm>
        </p:spPr>
        <p:txBody>
          <a:bodyPr>
            <a:normAutofit fontScale="85000" lnSpcReduction="20000"/>
          </a:bodyPr>
          <a:lstStyle/>
          <a:p>
            <a:r>
              <a:rPr lang="en-US" dirty="0" smtClean="0"/>
              <a:t>Despite a 30-fold increase in the use of sunscreens over the past 30 years, skin cancer rates have steadily risen</a:t>
            </a:r>
          </a:p>
          <a:p>
            <a:r>
              <a:rPr lang="en-US" dirty="0" smtClean="0"/>
              <a:t>I propose that sunscreens are the </a:t>
            </a:r>
            <a:r>
              <a:rPr lang="en-US" i="1" dirty="0" smtClean="0">
                <a:solidFill>
                  <a:srgbClr val="FF0000"/>
                </a:solidFill>
              </a:rPr>
              <a:t>cause</a:t>
            </a:r>
            <a:r>
              <a:rPr lang="en-US" dirty="0" smtClean="0"/>
              <a:t> of this observed increase</a:t>
            </a:r>
          </a:p>
          <a:p>
            <a:pPr lvl="1"/>
            <a:r>
              <a:rPr lang="en-US" dirty="0" smtClean="0"/>
              <a:t>The natural mechanisms that exist in the skin to protect from UV rays are far more effective</a:t>
            </a:r>
          </a:p>
          <a:p>
            <a:pPr lvl="1"/>
            <a:r>
              <a:rPr lang="en-US" dirty="0" smtClean="0"/>
              <a:t>These mechanisms are impaired by sunscreens</a:t>
            </a:r>
          </a:p>
          <a:p>
            <a:pPr lvl="1"/>
            <a:r>
              <a:rPr lang="en-US" dirty="0" smtClean="0"/>
              <a:t>Sunscreens prevent the skin from producing vitamin D3</a:t>
            </a:r>
          </a:p>
          <a:p>
            <a:pPr lvl="1"/>
            <a:r>
              <a:rPr lang="en-US" dirty="0" smtClean="0"/>
              <a:t>Sunscreens contain aluminum, which derails </a:t>
            </a:r>
            <a:r>
              <a:rPr lang="en-US" dirty="0" err="1" smtClean="0"/>
              <a:t>eNOS</a:t>
            </a:r>
            <a:r>
              <a:rPr lang="en-US" dirty="0" smtClean="0"/>
              <a:t>’ ability to make sulfate</a:t>
            </a:r>
          </a:p>
          <a:p>
            <a:pPr lvl="1"/>
            <a:r>
              <a:rPr lang="en-US" dirty="0" smtClean="0"/>
              <a:t>Sunscreens contain vitamin A, which interferes with cholesterol sulfate synthesis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12"/>
            <a:ext cx="8229600" cy="1143000"/>
          </a:xfrm>
        </p:spPr>
        <p:txBody>
          <a:bodyPr/>
          <a:lstStyle/>
          <a:p>
            <a:r>
              <a:rPr lang="en-US" dirty="0" smtClean="0"/>
              <a:t>A Footnote: </a:t>
            </a:r>
            <a:r>
              <a:rPr lang="en-US" dirty="0" err="1" smtClean="0"/>
              <a:t>Chemtrails</a:t>
            </a:r>
            <a:r>
              <a:rPr lang="en-US" dirty="0" smtClean="0"/>
              <a:t>*</a:t>
            </a:r>
            <a:endParaRPr lang="en-US" dirty="0"/>
          </a:p>
        </p:txBody>
      </p:sp>
      <p:sp>
        <p:nvSpPr>
          <p:cNvPr id="3" name="Content Placeholder 2"/>
          <p:cNvSpPr>
            <a:spLocks noGrp="1"/>
          </p:cNvSpPr>
          <p:nvPr>
            <p:ph idx="1"/>
          </p:nvPr>
        </p:nvSpPr>
        <p:spPr>
          <a:xfrm>
            <a:off x="457200" y="1223361"/>
            <a:ext cx="8229600" cy="4525963"/>
          </a:xfrm>
        </p:spPr>
        <p:txBody>
          <a:bodyPr>
            <a:normAutofit fontScale="85000" lnSpcReduction="10000"/>
          </a:bodyPr>
          <a:lstStyle/>
          <a:p>
            <a:r>
              <a:rPr lang="en-US" dirty="0" smtClean="0"/>
              <a:t>A not widely publicized </a:t>
            </a:r>
            <a:r>
              <a:rPr lang="en-US" dirty="0" err="1" smtClean="0"/>
              <a:t>geoengineering</a:t>
            </a:r>
            <a:r>
              <a:rPr lang="en-US" dirty="0" smtClean="0"/>
              <a:t> scheme involves spraying particulate matter in the stratosphere to modify the weather </a:t>
            </a:r>
          </a:p>
          <a:p>
            <a:pPr lvl="1"/>
            <a:r>
              <a:rPr lang="en-US" dirty="0" smtClean="0"/>
              <a:t>One proposal is that aluminum hydroxide is a major component</a:t>
            </a:r>
          </a:p>
          <a:p>
            <a:pPr lvl="1"/>
            <a:r>
              <a:rPr lang="en-US" dirty="0" smtClean="0"/>
              <a:t>Excess aluminum found on Mount Shasta in California and in Hawaii may constitute evidence</a:t>
            </a:r>
          </a:p>
          <a:p>
            <a:r>
              <a:rPr lang="en-US" dirty="0" smtClean="0"/>
              <a:t>Aluminum is damaging to plants as well as animals, and we could potentially consume aluminum in plants grown in aluminum-contaminated soils</a:t>
            </a:r>
          </a:p>
          <a:p>
            <a:r>
              <a:rPr lang="en-US" dirty="0" smtClean="0"/>
              <a:t>Aluminum may also destroy the soil for future crops</a:t>
            </a:r>
            <a:endParaRPr lang="en-US" dirty="0"/>
          </a:p>
        </p:txBody>
      </p:sp>
      <p:sp>
        <p:nvSpPr>
          <p:cNvPr id="4" name="TextBox 3"/>
          <p:cNvSpPr txBox="1"/>
          <p:nvPr/>
        </p:nvSpPr>
        <p:spPr>
          <a:xfrm>
            <a:off x="180188" y="6027003"/>
            <a:ext cx="8963812" cy="830997"/>
          </a:xfrm>
          <a:prstGeom prst="rect">
            <a:avLst/>
          </a:prstGeom>
          <a:noFill/>
        </p:spPr>
        <p:txBody>
          <a:bodyPr wrap="none" rtlCol="0">
            <a:spAutoFit/>
          </a:bodyPr>
          <a:lstStyle/>
          <a:p>
            <a:r>
              <a:rPr lang="en-US" sz="2400" dirty="0" smtClean="0"/>
              <a:t>* </a:t>
            </a:r>
            <a:r>
              <a:rPr lang="en-US" sz="2400" dirty="0" err="1" smtClean="0"/>
              <a:t>www.westonaprice.org/thumbs-up-dvdmedia</a:t>
            </a:r>
            <a:r>
              <a:rPr lang="en-US" sz="2400" dirty="0" smtClean="0"/>
              <a:t>/</a:t>
            </a:r>
          </a:p>
          <a:p>
            <a:r>
              <a:rPr lang="en-US" sz="2400" dirty="0" err="1" smtClean="0"/>
              <a:t>what-in-the-world-are-they-spraying-by-griffin-murphy-a-wittenberger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1125261" y="1691336"/>
            <a:ext cx="6666360" cy="2062103"/>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200" dirty="0" smtClean="0"/>
              <a:t>What to do </a:t>
            </a:r>
            <a:r>
              <a:rPr lang="en-US" sz="3200" dirty="0"/>
              <a:t>i</a:t>
            </a:r>
            <a:r>
              <a:rPr lang="en-US" sz="3200" dirty="0" smtClean="0"/>
              <a:t>f you Live in the          British Isles?</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Scots’ Paradox</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3943882"/>
            <a:ext cx="5001501" cy="2330891"/>
          </a:xfrm>
        </p:spPr>
        <p:txBody>
          <a:bodyPr>
            <a:normAutofit/>
          </a:bodyPr>
          <a:lstStyle/>
          <a:p>
            <a:r>
              <a:rPr lang="en-US" sz="2800" dirty="0" smtClean="0"/>
              <a:t>Geography and climate provide little sun in Scotland</a:t>
            </a:r>
          </a:p>
          <a:p>
            <a:r>
              <a:rPr lang="en-US" sz="2800" dirty="0" smtClean="0"/>
              <a:t>Diseases associated with insufficient vitamin D and sunshine</a:t>
            </a:r>
            <a:endParaRPr lang="en-US" sz="2800" dirty="0"/>
          </a:p>
        </p:txBody>
      </p:sp>
      <p:sp>
        <p:nvSpPr>
          <p:cNvPr id="4" name="TextBox 3"/>
          <p:cNvSpPr txBox="1"/>
          <p:nvPr/>
        </p:nvSpPr>
        <p:spPr>
          <a:xfrm>
            <a:off x="2275820" y="6274773"/>
            <a:ext cx="6410980" cy="461665"/>
          </a:xfrm>
          <a:prstGeom prst="rect">
            <a:avLst/>
          </a:prstGeom>
          <a:noFill/>
        </p:spPr>
        <p:txBody>
          <a:bodyPr wrap="none" rtlCol="0">
            <a:spAutoFit/>
          </a:bodyPr>
          <a:lstStyle/>
          <a:p>
            <a:r>
              <a:rPr lang="en-US" sz="2400" dirty="0" smtClean="0">
                <a:solidFill>
                  <a:srgbClr val="FF0000"/>
                </a:solidFill>
              </a:rPr>
              <a:t>* </a:t>
            </a:r>
            <a:r>
              <a:rPr lang="en-US" sz="2400" dirty="0" smtClean="0"/>
              <a:t>O. Gillie, Anticancer Research 32:237-248, 2012.</a:t>
            </a:r>
            <a:endParaRPr lang="en-US" sz="2400" dirty="0"/>
          </a:p>
        </p:txBody>
      </p:sp>
      <p:sp>
        <p:nvSpPr>
          <p:cNvPr id="5" name="Rectangle 4"/>
          <p:cNvSpPr/>
          <p:nvPr/>
        </p:nvSpPr>
        <p:spPr>
          <a:xfrm>
            <a:off x="702605" y="1540137"/>
            <a:ext cx="7553005" cy="1815882"/>
          </a:xfrm>
          <a:prstGeom prst="rect">
            <a:avLst/>
          </a:prstGeom>
        </p:spPr>
        <p:txBody>
          <a:bodyPr wrap="square">
            <a:spAutoFit/>
          </a:bodyPr>
          <a:lstStyle/>
          <a:p>
            <a:r>
              <a:rPr lang="en-US" sz="2800" dirty="0" smtClean="0"/>
              <a:t>“The mortality of Scots is higher than that of the English across all social classes even though many aspects of culture, environment and health provision are the same.”</a:t>
            </a:r>
            <a:endParaRPr lang="en-US" sz="2800" dirty="0"/>
          </a:p>
        </p:txBody>
      </p:sp>
      <p:pic>
        <p:nvPicPr>
          <p:cNvPr id="6" name="Picture 5" descr="scotland.jpg"/>
          <p:cNvPicPr>
            <a:picLocks noChangeAspect="1"/>
          </p:cNvPicPr>
          <p:nvPr/>
        </p:nvPicPr>
        <p:blipFill>
          <a:blip r:embed="rId3"/>
          <a:stretch>
            <a:fillRect/>
          </a:stretch>
        </p:blipFill>
        <p:spPr>
          <a:xfrm>
            <a:off x="5207097" y="3356019"/>
            <a:ext cx="3423004" cy="25740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896"/>
            <a:ext cx="8229600" cy="1143000"/>
          </a:xfrm>
        </p:spPr>
        <p:txBody>
          <a:bodyPr>
            <a:normAutofit fontScale="90000"/>
          </a:bodyPr>
          <a:lstStyle/>
          <a:p>
            <a:r>
              <a:rPr lang="en-US" dirty="0" smtClean="0"/>
              <a:t>Ultraviolet Exposure and Mortality among Women in Sweden*</a:t>
            </a:r>
            <a:endParaRPr lang="en-US" dirty="0"/>
          </a:p>
        </p:txBody>
      </p:sp>
      <p:sp>
        <p:nvSpPr>
          <p:cNvPr id="3" name="Content Placeholder 2"/>
          <p:cNvSpPr>
            <a:spLocks noGrp="1"/>
          </p:cNvSpPr>
          <p:nvPr>
            <p:ph idx="1"/>
          </p:nvPr>
        </p:nvSpPr>
        <p:spPr/>
        <p:txBody>
          <a:bodyPr>
            <a:normAutofit fontScale="92500"/>
          </a:bodyPr>
          <a:lstStyle/>
          <a:p>
            <a:r>
              <a:rPr lang="en-US" dirty="0" smtClean="0"/>
              <a:t>38,472 Women selected in                               1991-1992, aged 30-49 </a:t>
            </a:r>
          </a:p>
          <a:p>
            <a:pPr lvl="1"/>
            <a:r>
              <a:rPr lang="en-US" dirty="0" smtClean="0"/>
              <a:t>monitored for 15 years</a:t>
            </a:r>
          </a:p>
          <a:p>
            <a:r>
              <a:rPr lang="en-US" dirty="0" smtClean="0"/>
              <a:t>Questionnaire asked about                        frequency of sunbathing vacations and sunburn</a:t>
            </a:r>
          </a:p>
          <a:p>
            <a:pPr lvl="1"/>
            <a:r>
              <a:rPr lang="en-US" i="1" dirty="0" smtClean="0"/>
              <a:t>Increased </a:t>
            </a:r>
            <a:r>
              <a:rPr lang="en-US" dirty="0" smtClean="0"/>
              <a:t>sunburn frequency associated with </a:t>
            </a:r>
            <a:r>
              <a:rPr lang="en-US" i="1" dirty="0" smtClean="0"/>
              <a:t>reduced </a:t>
            </a:r>
            <a:r>
              <a:rPr lang="en-US" dirty="0" smtClean="0"/>
              <a:t>all-cause mortality</a:t>
            </a:r>
          </a:p>
          <a:p>
            <a:pPr lvl="1"/>
            <a:r>
              <a:rPr lang="en-US" dirty="0" smtClean="0"/>
              <a:t>Sunbathing vacations more than once a year </a:t>
            </a:r>
            <a:r>
              <a:rPr lang="en-US" i="1" dirty="0" smtClean="0"/>
              <a:t>reduced </a:t>
            </a:r>
            <a:r>
              <a:rPr lang="en-US" dirty="0" smtClean="0"/>
              <a:t>risk to cardiovascular disease and mortality</a:t>
            </a:r>
            <a:endParaRPr lang="en-US" dirty="0"/>
          </a:p>
        </p:txBody>
      </p:sp>
      <p:sp>
        <p:nvSpPr>
          <p:cNvPr id="4" name="TextBox 3"/>
          <p:cNvSpPr txBox="1"/>
          <p:nvPr/>
        </p:nvSpPr>
        <p:spPr>
          <a:xfrm>
            <a:off x="378409" y="6286971"/>
            <a:ext cx="8765591" cy="461665"/>
          </a:xfrm>
          <a:prstGeom prst="rect">
            <a:avLst/>
          </a:prstGeom>
          <a:noFill/>
        </p:spPr>
        <p:txBody>
          <a:bodyPr wrap="none" rtlCol="0">
            <a:spAutoFit/>
          </a:bodyPr>
          <a:lstStyle/>
          <a:p>
            <a:r>
              <a:rPr lang="en-US" sz="2400" dirty="0" smtClean="0"/>
              <a:t>* Yang et al., Cancer </a:t>
            </a:r>
            <a:r>
              <a:rPr lang="en-US" sz="2400" dirty="0" err="1" smtClean="0"/>
              <a:t>Epidemiol</a:t>
            </a:r>
            <a:r>
              <a:rPr lang="en-US" sz="2400" dirty="0" smtClean="0"/>
              <a:t> Biomarkers Prev. 20(4):683-690, 2011</a:t>
            </a:r>
            <a:endParaRPr lang="en-US" sz="2400" dirty="0"/>
          </a:p>
        </p:txBody>
      </p:sp>
      <p:pic>
        <p:nvPicPr>
          <p:cNvPr id="5" name="Picture 4" descr="sunbathing_girl.jpg"/>
          <p:cNvPicPr>
            <a:picLocks noChangeAspect="1"/>
          </p:cNvPicPr>
          <p:nvPr/>
        </p:nvPicPr>
        <p:blipFill>
          <a:blip r:embed="rId2"/>
          <a:stretch>
            <a:fillRect/>
          </a:stretch>
        </p:blipFill>
        <p:spPr>
          <a:xfrm>
            <a:off x="5558616" y="1432716"/>
            <a:ext cx="3302796" cy="2204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 Summer Sun!</a:t>
            </a:r>
            <a:endParaRPr lang="en-US" dirty="0"/>
          </a:p>
        </p:txBody>
      </p:sp>
      <p:pic>
        <p:nvPicPr>
          <p:cNvPr id="4" name="Content Placeholder 3" descr="summer_england.jpg"/>
          <p:cNvPicPr>
            <a:picLocks noGrp="1" noChangeAspect="1"/>
          </p:cNvPicPr>
          <p:nvPr>
            <p:ph idx="1"/>
          </p:nvPr>
        </p:nvPicPr>
        <p:blipFill>
          <a:blip r:embed="rId2"/>
          <a:srcRect l="-18187" r="-18187"/>
          <a:stretch>
            <a:fillRect/>
          </a:stretch>
        </p:blipFill>
        <p:spPr>
          <a:xfrm>
            <a:off x="3025684" y="2640469"/>
            <a:ext cx="6769070" cy="3722728"/>
          </a:xfrm>
        </p:spPr>
      </p:pic>
      <p:sp>
        <p:nvSpPr>
          <p:cNvPr id="5" name="Content Placeholder 2"/>
          <p:cNvSpPr txBox="1">
            <a:spLocks/>
          </p:cNvSpPr>
          <p:nvPr/>
        </p:nvSpPr>
        <p:spPr>
          <a:xfrm>
            <a:off x="457200" y="1417638"/>
            <a:ext cx="7350793" cy="4859038"/>
          </a:xfrm>
          <a:prstGeom prst="rect">
            <a:avLst/>
          </a:prstGeom>
        </p:spPr>
        <p:txBody>
          <a:bodyPr vert="horz" lIns="91440" tIns="45720" rIns="91440" bIns="45720" rtlCol="0">
            <a:noAutofit/>
          </a:bodyPr>
          <a:lstStyle/>
          <a:p>
            <a:pPr marL="342900" lvl="0" indent="-342900">
              <a:spcBef>
                <a:spcPct val="20000"/>
              </a:spcBef>
              <a:buFont typeface="Arial"/>
              <a:buChar char="•"/>
            </a:pPr>
            <a:r>
              <a:rPr lang="en-US" sz="3400" dirty="0" smtClean="0"/>
              <a:t>Spend as much time outside in the summer sun as you can manage</a:t>
            </a:r>
          </a:p>
          <a:p>
            <a:pPr marL="342900" lvl="0" indent="-342900">
              <a:spcBef>
                <a:spcPct val="20000"/>
              </a:spcBef>
              <a:buFont typeface="Arial"/>
              <a:buChar char="•"/>
            </a:pPr>
            <a:r>
              <a:rPr lang="en-US" sz="3400" dirty="0" smtClean="0"/>
              <a:t>Throw away                                                    the sunscreen!!</a:t>
            </a:r>
          </a:p>
          <a:p>
            <a:pPr marL="342900" lvl="0" indent="-342900">
              <a:spcBef>
                <a:spcPct val="20000"/>
              </a:spcBef>
              <a:buFont typeface="Arial"/>
              <a:buChar char="•"/>
            </a:pPr>
            <a:r>
              <a:rPr lang="en-US" sz="3400" dirty="0" smtClean="0"/>
              <a:t>Your body can                                                  stock up on                                             cholesterol                                                              sulfate for the                                   winter months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92"/>
            <a:ext cx="8229600" cy="1143000"/>
          </a:xfrm>
        </p:spPr>
        <p:txBody>
          <a:bodyPr/>
          <a:lstStyle/>
          <a:p>
            <a:r>
              <a:rPr lang="en-US" dirty="0" smtClean="0"/>
              <a:t>Drink Raw Milk!!</a:t>
            </a:r>
            <a:endParaRPr lang="en-US" dirty="0"/>
          </a:p>
        </p:txBody>
      </p:sp>
      <p:pic>
        <p:nvPicPr>
          <p:cNvPr id="4" name="Content Placeholder 3" descr="salon_raw_milk.jpg"/>
          <p:cNvPicPr>
            <a:picLocks noGrp="1" noChangeAspect="1"/>
          </p:cNvPicPr>
          <p:nvPr>
            <p:ph idx="1"/>
          </p:nvPr>
        </p:nvPicPr>
        <p:blipFill>
          <a:blip r:embed="rId2"/>
          <a:srcRect l="-8186" r="-8186"/>
          <a:stretch>
            <a:fillRect/>
          </a:stretch>
        </p:blipFill>
        <p:spPr>
          <a:xfrm>
            <a:off x="1432235" y="1050706"/>
            <a:ext cx="6152500" cy="3383638"/>
          </a:xfrm>
        </p:spPr>
      </p:pic>
      <p:sp>
        <p:nvSpPr>
          <p:cNvPr id="5" name="Content Placeholder 2"/>
          <p:cNvSpPr txBox="1">
            <a:spLocks/>
          </p:cNvSpPr>
          <p:nvPr/>
        </p:nvSpPr>
        <p:spPr>
          <a:xfrm>
            <a:off x="914400" y="4420834"/>
            <a:ext cx="8229600" cy="2659572"/>
          </a:xfrm>
          <a:prstGeom prst="rect">
            <a:avLst/>
          </a:prstGeom>
        </p:spPr>
        <p:txBody>
          <a:bodyPr vert="horz" lIns="91440" tIns="45720" rIns="91440" bIns="45720" rtlCol="0">
            <a:noAutofit/>
          </a:bodyPr>
          <a:lstStyle/>
          <a:p>
            <a:pPr marL="342900" lvl="0" indent="-342900">
              <a:buFont typeface="Arial"/>
              <a:buChar char="•"/>
            </a:pPr>
            <a:r>
              <a:rPr lang="en-US" sz="3400" dirty="0" smtClean="0"/>
              <a:t>Raw milk contains vitamin D3 sulfate  </a:t>
            </a:r>
          </a:p>
          <a:p>
            <a:pPr marL="342900" lvl="0" indent="-342900">
              <a:buFont typeface="Arial"/>
              <a:buChar char="•"/>
            </a:pPr>
            <a:r>
              <a:rPr lang="en-US" sz="3400" dirty="0" smtClean="0"/>
              <a:t>Pasteurization destroys it</a:t>
            </a:r>
          </a:p>
          <a:p>
            <a:pPr marL="342900" lvl="0" indent="-342900">
              <a:buFont typeface="Arial"/>
              <a:buChar char="•"/>
            </a:pPr>
            <a:r>
              <a:rPr lang="en-US" sz="3400" dirty="0" smtClean="0"/>
              <a:t>Vitamin D2 (?) artificially added to      pasteurized milk is not going to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dirty="0" smtClean="0"/>
              <a:t>Eat Foods </a:t>
            </a:r>
            <a:r>
              <a:rPr lang="en-US" dirty="0"/>
              <a:t>C</a:t>
            </a:r>
            <a:r>
              <a:rPr lang="en-US" dirty="0" smtClean="0"/>
              <a:t>ontaining Sulfur</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8229600" cy="3736239"/>
          </a:xfrm>
        </p:spPr>
        <p:txBody>
          <a:bodyPr>
            <a:normAutofit lnSpcReduction="10000"/>
          </a:bodyPr>
          <a:lstStyle/>
          <a:p>
            <a:r>
              <a:rPr lang="en-US" dirty="0" smtClean="0"/>
              <a:t>The importance of cholesterol and sulfate      to health</a:t>
            </a:r>
          </a:p>
          <a:p>
            <a:r>
              <a:rPr lang="en-US" dirty="0" smtClean="0"/>
              <a:t>The many roles of cholesterol sulfate</a:t>
            </a:r>
          </a:p>
          <a:p>
            <a:r>
              <a:rPr lang="en-US" dirty="0" smtClean="0"/>
              <a:t>Endothelial Nitric Oxide </a:t>
            </a:r>
            <a:r>
              <a:rPr lang="en-US" dirty="0" err="1" smtClean="0"/>
              <a:t>Synthase</a:t>
            </a:r>
            <a:r>
              <a:rPr lang="en-US" dirty="0" smtClean="0"/>
              <a:t> (</a:t>
            </a:r>
            <a:r>
              <a:rPr lang="en-US" dirty="0" err="1" smtClean="0"/>
              <a:t>eNOS</a:t>
            </a:r>
            <a:r>
              <a:rPr lang="en-US" dirty="0" smtClean="0"/>
              <a:t>)</a:t>
            </a:r>
          </a:p>
          <a:p>
            <a:r>
              <a:rPr lang="en-US" dirty="0" smtClean="0"/>
              <a:t>Oxygen management</a:t>
            </a:r>
          </a:p>
          <a:p>
            <a:r>
              <a:rPr lang="en-US" dirty="0" smtClean="0"/>
              <a:t>Are sunscreens doing more Bad than Good?</a:t>
            </a:r>
          </a:p>
          <a:p>
            <a:r>
              <a:rPr lang="en-US" dirty="0" smtClean="0"/>
              <a:t>What to do if you live in the U.K.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Escape to the Mediterranean in Winter</a:t>
            </a:r>
            <a:endParaRPr lang="en-US" dirty="0"/>
          </a:p>
        </p:txBody>
      </p:sp>
      <p:pic>
        <p:nvPicPr>
          <p:cNvPr id="4" name="Content Placeholder 3" descr="antalya_turkey_med_sea.jpg"/>
          <p:cNvPicPr>
            <a:picLocks noGrp="1" noChangeAspect="1"/>
          </p:cNvPicPr>
          <p:nvPr>
            <p:ph idx="1"/>
          </p:nvPr>
        </p:nvPicPr>
        <p:blipFill>
          <a:blip r:embed="rId3"/>
          <a:srcRect l="-14449" r="-14449"/>
          <a:stretch>
            <a:fillRect/>
          </a:stretch>
        </p:blipFill>
        <p:spPr>
          <a:xfrm>
            <a:off x="-184413" y="1431148"/>
            <a:ext cx="9560306" cy="52578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 Sunlamp!</a:t>
            </a:r>
            <a:endParaRPr lang="en-US" dirty="0"/>
          </a:p>
        </p:txBody>
      </p:sp>
      <p:pic>
        <p:nvPicPr>
          <p:cNvPr id="4" name="Content Placeholder 3" descr="sunlamp.jpg"/>
          <p:cNvPicPr>
            <a:picLocks noGrp="1" noChangeAspect="1"/>
          </p:cNvPicPr>
          <p:nvPr>
            <p:ph idx="1"/>
          </p:nvPr>
        </p:nvPicPr>
        <p:blipFill>
          <a:blip r:embed="rId2"/>
          <a:srcRect l="-49373" r="-49373"/>
          <a:stretch>
            <a:fillRect/>
          </a:stretch>
        </p:blip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Epsom Salts!</a:t>
            </a:r>
            <a:endParaRPr lang="en-US" dirty="0"/>
          </a:p>
        </p:txBody>
      </p:sp>
      <p:sp>
        <p:nvSpPr>
          <p:cNvPr id="3" name="Content Placeholder 2"/>
          <p:cNvSpPr>
            <a:spLocks noGrp="1"/>
          </p:cNvSpPr>
          <p:nvPr>
            <p:ph idx="1"/>
          </p:nvPr>
        </p:nvSpPr>
        <p:spPr>
          <a:xfrm>
            <a:off x="457200" y="1600201"/>
            <a:ext cx="6447246" cy="1572714"/>
          </a:xfrm>
        </p:spPr>
        <p:txBody>
          <a:bodyPr>
            <a:noAutofit/>
          </a:bodyPr>
          <a:lstStyle/>
          <a:p>
            <a:pPr>
              <a:buNone/>
            </a:pPr>
            <a:r>
              <a:rPr lang="en-US" dirty="0" smtClean="0"/>
              <a:t>    Magnesium Sulfate in hot bath water is a cheap and easy way to get sulfate supply to the skin </a:t>
            </a:r>
            <a:endParaRPr lang="en-US" dirty="0"/>
          </a:p>
        </p:txBody>
      </p:sp>
      <p:pic>
        <p:nvPicPr>
          <p:cNvPr id="4" name="Picture 3" descr="hot_spring_us.jpg"/>
          <p:cNvPicPr>
            <a:picLocks noChangeAspect="1"/>
          </p:cNvPicPr>
          <p:nvPr/>
        </p:nvPicPr>
        <p:blipFill>
          <a:blip r:embed="rId2"/>
          <a:stretch>
            <a:fillRect/>
          </a:stretch>
        </p:blipFill>
        <p:spPr>
          <a:xfrm>
            <a:off x="5254184" y="3780951"/>
            <a:ext cx="3432616" cy="2574462"/>
          </a:xfrm>
          <a:prstGeom prst="rect">
            <a:avLst/>
          </a:prstGeom>
        </p:spPr>
      </p:pic>
      <p:pic>
        <p:nvPicPr>
          <p:cNvPr id="5" name="Picture 4" descr="sulfur_hot_springs2.jpg"/>
          <p:cNvPicPr>
            <a:picLocks noChangeAspect="1"/>
          </p:cNvPicPr>
          <p:nvPr/>
        </p:nvPicPr>
        <p:blipFill>
          <a:blip r:embed="rId3"/>
          <a:stretch>
            <a:fillRect/>
          </a:stretch>
        </p:blipFill>
        <p:spPr>
          <a:xfrm>
            <a:off x="457200" y="3739225"/>
            <a:ext cx="4251306" cy="2616188"/>
          </a:xfrm>
          <a:prstGeom prst="rect">
            <a:avLst/>
          </a:prstGeom>
        </p:spPr>
      </p:pic>
      <p:pic>
        <p:nvPicPr>
          <p:cNvPr id="6" name="Picture 5" descr="epsom.jpg"/>
          <p:cNvPicPr>
            <a:picLocks noChangeAspect="1"/>
          </p:cNvPicPr>
          <p:nvPr/>
        </p:nvPicPr>
        <p:blipFill>
          <a:blip r:embed="rId4"/>
          <a:stretch>
            <a:fillRect/>
          </a:stretch>
        </p:blipFill>
        <p:spPr>
          <a:xfrm>
            <a:off x="6331871" y="632913"/>
            <a:ext cx="2812129" cy="2812129"/>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Well in the Town of Epsom!!*</a:t>
            </a:r>
            <a:endParaRPr lang="en-US" dirty="0"/>
          </a:p>
        </p:txBody>
      </p:sp>
      <p:pic>
        <p:nvPicPr>
          <p:cNvPr id="4" name="Picture 3" descr="epsomsalts.gif"/>
          <p:cNvPicPr>
            <a:picLocks noChangeAspect="1"/>
          </p:cNvPicPr>
          <p:nvPr/>
        </p:nvPicPr>
        <p:blipFill>
          <a:blip r:embed="rId2"/>
          <a:stretch>
            <a:fillRect/>
          </a:stretch>
        </p:blipFill>
        <p:spPr>
          <a:xfrm>
            <a:off x="2774950" y="1328473"/>
            <a:ext cx="3594100" cy="4876800"/>
          </a:xfrm>
          <a:prstGeom prst="rect">
            <a:avLst/>
          </a:prstGeom>
        </p:spPr>
      </p:pic>
      <p:sp>
        <p:nvSpPr>
          <p:cNvPr id="5" name="TextBox 4"/>
          <p:cNvSpPr txBox="1"/>
          <p:nvPr/>
        </p:nvSpPr>
        <p:spPr>
          <a:xfrm>
            <a:off x="2239791" y="6333173"/>
            <a:ext cx="6781574" cy="461665"/>
          </a:xfrm>
          <a:prstGeom prst="rect">
            <a:avLst/>
          </a:prstGeom>
          <a:noFill/>
        </p:spPr>
        <p:txBody>
          <a:bodyPr wrap="none" rtlCol="0">
            <a:spAutoFit/>
          </a:bodyPr>
          <a:lstStyle/>
          <a:p>
            <a:r>
              <a:rPr lang="en-US" sz="2400" dirty="0" smtClean="0"/>
              <a:t>* http://</a:t>
            </a:r>
            <a:r>
              <a:rPr lang="en-US" sz="2400" dirty="0" err="1" smtClean="0"/>
              <a:t>www.epsom.townpage.co.uk/epsomsalts.gif</a:t>
            </a:r>
            <a:endParaRPr lang="en-US" sz="24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Epsom Spa Assembly Rooms*</a:t>
            </a:r>
            <a:endParaRPr lang="en-US" dirty="0"/>
          </a:p>
        </p:txBody>
      </p:sp>
      <p:pic>
        <p:nvPicPr>
          <p:cNvPr id="4" name="Picture 3" descr="epsom_spa_assembly_rooms.jpg"/>
          <p:cNvPicPr>
            <a:picLocks noChangeAspect="1"/>
          </p:cNvPicPr>
          <p:nvPr/>
        </p:nvPicPr>
        <p:blipFill>
          <a:blip r:embed="rId2"/>
          <a:stretch>
            <a:fillRect/>
          </a:stretch>
        </p:blipFill>
        <p:spPr>
          <a:xfrm>
            <a:off x="1206500" y="1841500"/>
            <a:ext cx="6731000" cy="3175000"/>
          </a:xfrm>
          <a:prstGeom prst="rect">
            <a:avLst/>
          </a:prstGeom>
        </p:spPr>
      </p:pic>
      <p:sp>
        <p:nvSpPr>
          <p:cNvPr id="5" name="TextBox 4"/>
          <p:cNvSpPr txBox="1"/>
          <p:nvPr/>
        </p:nvSpPr>
        <p:spPr>
          <a:xfrm>
            <a:off x="457200" y="6368458"/>
            <a:ext cx="8806017" cy="461665"/>
          </a:xfrm>
          <a:prstGeom prst="rect">
            <a:avLst/>
          </a:prstGeom>
          <a:noFill/>
        </p:spPr>
        <p:txBody>
          <a:bodyPr wrap="none" rtlCol="0">
            <a:spAutoFit/>
          </a:bodyPr>
          <a:lstStyle/>
          <a:p>
            <a:r>
              <a:rPr lang="en-US" sz="2400" dirty="0" smtClean="0"/>
              <a:t>* http://www.jdwetherspoon.co.uk/static/gallery/4192-pub-page.jpg</a:t>
            </a:r>
            <a:endParaRPr lang="en-US" sz="2400" dirty="0"/>
          </a:p>
        </p:txBody>
      </p:sp>
      <p:sp>
        <p:nvSpPr>
          <p:cNvPr id="6" name="TextBox 5"/>
          <p:cNvSpPr txBox="1"/>
          <p:nvPr/>
        </p:nvSpPr>
        <p:spPr>
          <a:xfrm>
            <a:off x="1206500" y="5071656"/>
            <a:ext cx="6750967" cy="954107"/>
          </a:xfrm>
          <a:prstGeom prst="rect">
            <a:avLst/>
          </a:prstGeom>
          <a:noFill/>
        </p:spPr>
        <p:txBody>
          <a:bodyPr wrap="square" rtlCol="0">
            <a:spAutoFit/>
          </a:bodyPr>
          <a:lstStyle/>
          <a:p>
            <a:pPr algn="ctr"/>
            <a:r>
              <a:rPr lang="en-US" sz="2800" dirty="0" smtClean="0"/>
              <a:t>A place today to down a couple of beers       to replenish your sulfur supply!!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Sun exposure to the skin is about much more than vitamin D3 synthesis</a:t>
            </a:r>
          </a:p>
          <a:p>
            <a:r>
              <a:rPr lang="en-US" dirty="0" smtClean="0"/>
              <a:t>I propose a radical new theory that the skin can capture both sulfur and oxygen from the air in the form of the sulfate molecule, but it depends upon sun exposure to work</a:t>
            </a:r>
          </a:p>
          <a:p>
            <a:r>
              <a:rPr lang="en-US" dirty="0" smtClean="0"/>
              <a:t>Sunscreens are damaging not just because they prevent vitamin D3 synthesis, but because they actively promote skin cancer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6000" dirty="0" smtClean="0">
                <a:solidFill>
                  <a:srgbClr val="FF0000"/>
                </a:solidFill>
                <a:latin typeface="Matura MT Script Capitals"/>
              </a:rPr>
              <a:t>Thank you!</a:t>
            </a:r>
            <a:endParaRPr lang="en-US" sz="6000" dirty="0">
              <a:solidFill>
                <a:srgbClr val="FF0000"/>
              </a:solidFill>
              <a:latin typeface="Matura MT Script Capital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125261" y="1742787"/>
            <a:ext cx="6666360" cy="2185214"/>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endParaRPr lang="en-US" sz="3200" dirty="0" smtClean="0"/>
          </a:p>
          <a:p>
            <a:pPr algn="ctr"/>
            <a:r>
              <a:rPr lang="en-US" sz="3600" dirty="0" smtClean="0"/>
              <a:t>The Importance of Cholesterol           and Sulfate to Health</a:t>
            </a:r>
          </a:p>
          <a:p>
            <a:pPr algn="ct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88042</TotalTime>
  <Words>4967</Words>
  <Application>Microsoft Macintosh PowerPoint</Application>
  <PresentationFormat>On-screen Show (4:3)</PresentationFormat>
  <Paragraphs>594</Paragraphs>
  <Slides>86</Slides>
  <Notes>29</Notes>
  <HiddenSlides>0</HiddenSlides>
  <MMClips>0</MMClips>
  <ScaleCrop>false</ScaleCrop>
  <HeadingPairs>
    <vt:vector size="4" baseType="variant">
      <vt:variant>
        <vt:lpstr>Design Template</vt:lpstr>
      </vt:variant>
      <vt:variant>
        <vt:i4>1</vt:i4>
      </vt:variant>
      <vt:variant>
        <vt:lpstr>Slide Titles</vt:lpstr>
      </vt:variant>
      <vt:variant>
        <vt:i4>86</vt:i4>
      </vt:variant>
    </vt:vector>
  </HeadingPairs>
  <TitlesOfParts>
    <vt:vector size="87" baseType="lpstr">
      <vt:lpstr>Office Theme</vt:lpstr>
      <vt:lpstr>Let the Sun Shine In!!</vt:lpstr>
      <vt:lpstr>You can Download My Slides! http://people.csail.mit.edu/seneff</vt:lpstr>
      <vt:lpstr>Slide 3</vt:lpstr>
      <vt:lpstr>A Radical Theory</vt:lpstr>
      <vt:lpstr>Cholesterol and Vitamin D3</vt:lpstr>
      <vt:lpstr>Cholesterol and Cholesterol Sulfate</vt:lpstr>
      <vt:lpstr>How to Stay Healthy</vt:lpstr>
      <vt:lpstr>Outline</vt:lpstr>
      <vt:lpstr>Slide 9</vt:lpstr>
      <vt:lpstr>Think about Sulfate!</vt:lpstr>
      <vt:lpstr>A Novel Proposal</vt:lpstr>
      <vt:lpstr>Cholesterol is Essential for Mobility and a Nervous System</vt:lpstr>
      <vt:lpstr>Cholesterol is a Miracle Worker</vt:lpstr>
      <vt:lpstr>Cholesterol is Essential for            Insulin Release *</vt:lpstr>
      <vt:lpstr>Sulfate is Vastly Underappreciated!</vt:lpstr>
      <vt:lpstr>Lack of Sunlight May Raise Stroke Risk*</vt:lpstr>
      <vt:lpstr>Sulfated Glycosaminoglycans (GAGs)</vt:lpstr>
      <vt:lpstr>Ten Positive Effects of Mucopolysaccharides *</vt:lpstr>
      <vt:lpstr>Recapitulation</vt:lpstr>
      <vt:lpstr>Slide 20</vt:lpstr>
      <vt:lpstr>Cholesterol Sulfate: What’s It All About?*</vt:lpstr>
      <vt:lpstr> Cholesterol Sulfate                    Synthesis in the Skin</vt:lpstr>
      <vt:lpstr>Cholesterol Sulfate Thickens          Outer Layer of Skin*</vt:lpstr>
      <vt:lpstr>Keratinocytes Require Air Exposure*</vt:lpstr>
      <vt:lpstr>Filaggrin Plays a Crucial Role</vt:lpstr>
      <vt:lpstr>More on EoE*</vt:lpstr>
      <vt:lpstr>Cholesterol Sulfate in the Lungs*</vt:lpstr>
      <vt:lpstr>Sulfated Glycosaminoglycans (GAGs)</vt:lpstr>
      <vt:lpstr>Cholesterol Sulfate and Trypsin *</vt:lpstr>
      <vt:lpstr>Cholesterol Sulfate Inhibits Trypsin *</vt:lpstr>
      <vt:lpstr>Trypsin and Cell Culture</vt:lpstr>
      <vt:lpstr>Heparan Sulfate in Pancreas *</vt:lpstr>
      <vt:lpstr>Recapitulation</vt:lpstr>
      <vt:lpstr>Slide 34</vt:lpstr>
      <vt:lpstr>eNOS!!</vt:lpstr>
      <vt:lpstr>Where is eNOS Found? What does it do?</vt:lpstr>
      <vt:lpstr>Slide 37</vt:lpstr>
      <vt:lpstr>eNOS and Caveolae*</vt:lpstr>
      <vt:lpstr>Sunlight, eNOS, and Sulfate</vt:lpstr>
      <vt:lpstr>eNOS with and without L-Arginine</vt:lpstr>
      <vt:lpstr>Where does the Sulfur Come From?</vt:lpstr>
      <vt:lpstr>Cobalamin can Fit into                     nNOS Heme Pocket*</vt:lpstr>
      <vt:lpstr>Slide 43</vt:lpstr>
      <vt:lpstr>Recapitulation</vt:lpstr>
      <vt:lpstr>Slide 45</vt:lpstr>
      <vt:lpstr>Slide 46</vt:lpstr>
      <vt:lpstr>Analogy: A Brick Oven</vt:lpstr>
      <vt:lpstr>Or a Messy Office with Matches</vt:lpstr>
      <vt:lpstr>Result: House Burns Down</vt:lpstr>
      <vt:lpstr>Effect of Cholesterol on Ion Leaks*</vt:lpstr>
      <vt:lpstr>When a cell is deprived of cholesterol, it faces two tough choices:</vt:lpstr>
      <vt:lpstr>When cholesterol is depleted ….</vt:lpstr>
      <vt:lpstr>Hofmeister Series*.** </vt:lpstr>
      <vt:lpstr>Balancing Kosmotropes and Chaotropes*</vt:lpstr>
      <vt:lpstr>Cell Membrane Cholesterol Depletion</vt:lpstr>
      <vt:lpstr>Unfolded Protein Response</vt:lpstr>
      <vt:lpstr>Recapitulation</vt:lpstr>
      <vt:lpstr>Slide 58</vt:lpstr>
      <vt:lpstr>“Sunscreens Biohazard*”</vt:lpstr>
      <vt:lpstr>Sunscreens Interfere with            Vitamin D3 Synthesis*,**</vt:lpstr>
      <vt:lpstr>Vitamin D and Breast Cancer*</vt:lpstr>
      <vt:lpstr>Sunscreen and Skin Cancer in the U.S.*</vt:lpstr>
      <vt:lpstr>Are Statin Drugs Part of the Problem?*</vt:lpstr>
      <vt:lpstr>Highest-octane Sunscreens         contain Aluminum</vt:lpstr>
      <vt:lpstr>How can Aluminum Cause Cancer??</vt:lpstr>
      <vt:lpstr>How the Skin Maintains the Barrier*</vt:lpstr>
      <vt:lpstr>Vitamin A is Commonly Found in Sunscreens</vt:lpstr>
      <vt:lpstr>Exposing Skin Cells to Vitamin A</vt:lpstr>
      <vt:lpstr>Slide 69</vt:lpstr>
      <vt:lpstr>Vitamin A Accelerates Skin Cancer*</vt:lpstr>
      <vt:lpstr>Slide 71</vt:lpstr>
      <vt:lpstr>Recapitulation</vt:lpstr>
      <vt:lpstr>A Footnote: Chemtrails*</vt:lpstr>
      <vt:lpstr>Slide 74</vt:lpstr>
      <vt:lpstr>The Scots’ Paradox*</vt:lpstr>
      <vt:lpstr>Ultraviolet Exposure and Mortality among Women in Sweden*</vt:lpstr>
      <vt:lpstr>Exploit Summer Sun!</vt:lpstr>
      <vt:lpstr>Drink Raw Milk!!</vt:lpstr>
      <vt:lpstr>Eat Foods Containing Sulfur</vt:lpstr>
      <vt:lpstr>Escape to the Mediterranean in Winter</vt:lpstr>
      <vt:lpstr>Use a Sunlamp!</vt:lpstr>
      <vt:lpstr>Epsom Salts!</vt:lpstr>
      <vt:lpstr>The Well in the Town of Epsom!!*</vt:lpstr>
      <vt:lpstr>Epsom Spa Assembly Rooms*</vt:lpstr>
      <vt:lpstr>Summary</vt:lpstr>
      <vt:lpstr>Slide 86</vt:lpstr>
    </vt:vector>
  </TitlesOfParts>
  <Company>MIT CSAIL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Sunlight Exposure is About Much More than Vitamin D3</dc:title>
  <dc:creator>Stephanie Seneff</dc:creator>
  <cp:lastModifiedBy>Stephanie Seneff</cp:lastModifiedBy>
  <cp:revision>95</cp:revision>
  <dcterms:created xsi:type="dcterms:W3CDTF">2012-03-16T19:37:00Z</dcterms:created>
  <dcterms:modified xsi:type="dcterms:W3CDTF">2012-03-18T20:27:01Z</dcterms:modified>
</cp:coreProperties>
</file>